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ink/ink2.xml" ContentType="application/inkml+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ink/ink3.xml" ContentType="application/inkml+xml"/>
  <Override PartName="/ppt/notesSlides/notesSlide51.xml" ContentType="application/vnd.openxmlformats-officedocument.presentationml.notesSlide+xml"/>
  <Override PartName="/ppt/ink/ink4.xml" ContentType="application/inkml+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ink/ink5.xml" ContentType="application/inkml+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ink/ink6.xml" ContentType="application/inkml+xml"/>
  <Override PartName="/ppt/ink/ink7.xml" ContentType="application/inkml+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theme/themeOverride2.xml" ContentType="application/vnd.openxmlformats-officedocument.themeOverr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69" r:id="rId1"/>
  </p:sldMasterIdLst>
  <p:notesMasterIdLst>
    <p:notesMasterId r:id="rId112"/>
  </p:notesMasterIdLst>
  <p:sldIdLst>
    <p:sldId id="457" r:id="rId2"/>
    <p:sldId id="458" r:id="rId3"/>
    <p:sldId id="566" r:id="rId4"/>
    <p:sldId id="459" r:id="rId5"/>
    <p:sldId id="609" r:id="rId6"/>
    <p:sldId id="567" r:id="rId7"/>
    <p:sldId id="594" r:id="rId8"/>
    <p:sldId id="583" r:id="rId9"/>
    <p:sldId id="571" r:id="rId10"/>
    <p:sldId id="500" r:id="rId11"/>
    <p:sldId id="572" r:id="rId12"/>
    <p:sldId id="593" r:id="rId13"/>
    <p:sldId id="495" r:id="rId14"/>
    <p:sldId id="497" r:id="rId15"/>
    <p:sldId id="619" r:id="rId16"/>
    <p:sldId id="570" r:id="rId17"/>
    <p:sldId id="503" r:id="rId18"/>
    <p:sldId id="505" r:id="rId19"/>
    <p:sldId id="595" r:id="rId20"/>
    <p:sldId id="575" r:id="rId21"/>
    <p:sldId id="506" r:id="rId22"/>
    <p:sldId id="620" r:id="rId23"/>
    <p:sldId id="630" r:id="rId24"/>
    <p:sldId id="640" r:id="rId25"/>
    <p:sldId id="507" r:id="rId26"/>
    <p:sldId id="508" r:id="rId27"/>
    <p:sldId id="509" r:id="rId28"/>
    <p:sldId id="597" r:id="rId29"/>
    <p:sldId id="510" r:id="rId30"/>
    <p:sldId id="576" r:id="rId31"/>
    <p:sldId id="511" r:id="rId32"/>
    <p:sldId id="621" r:id="rId33"/>
    <p:sldId id="672" r:id="rId34"/>
    <p:sldId id="512" r:id="rId35"/>
    <p:sldId id="622" r:id="rId36"/>
    <p:sldId id="514" r:id="rId37"/>
    <p:sldId id="513" r:id="rId38"/>
    <p:sldId id="644" r:id="rId39"/>
    <p:sldId id="516" r:id="rId40"/>
    <p:sldId id="598" r:id="rId41"/>
    <p:sldId id="518" r:id="rId42"/>
    <p:sldId id="521" r:id="rId43"/>
    <p:sldId id="522" r:id="rId44"/>
    <p:sldId id="524" r:id="rId45"/>
    <p:sldId id="523" r:id="rId46"/>
    <p:sldId id="525" r:id="rId47"/>
    <p:sldId id="526" r:id="rId48"/>
    <p:sldId id="646" r:id="rId49"/>
    <p:sldId id="528" r:id="rId50"/>
    <p:sldId id="529" r:id="rId51"/>
    <p:sldId id="647" r:id="rId52"/>
    <p:sldId id="527" r:id="rId53"/>
    <p:sldId id="654" r:id="rId54"/>
    <p:sldId id="655" r:id="rId55"/>
    <p:sldId id="607" r:id="rId56"/>
    <p:sldId id="657" r:id="rId57"/>
    <p:sldId id="658" r:id="rId58"/>
    <p:sldId id="661" r:id="rId59"/>
    <p:sldId id="633" r:id="rId60"/>
    <p:sldId id="625" r:id="rId61"/>
    <p:sldId id="634" r:id="rId62"/>
    <p:sldId id="531" r:id="rId63"/>
    <p:sldId id="599" r:id="rId64"/>
    <p:sldId id="606" r:id="rId65"/>
    <p:sldId id="533" r:id="rId66"/>
    <p:sldId id="664" r:id="rId67"/>
    <p:sldId id="534" r:id="rId68"/>
    <p:sldId id="536" r:id="rId69"/>
    <p:sldId id="615" r:id="rId70"/>
    <p:sldId id="564" r:id="rId71"/>
    <p:sldId id="578" r:id="rId72"/>
    <p:sldId id="538" r:id="rId73"/>
    <p:sldId id="638" r:id="rId74"/>
    <p:sldId id="549" r:id="rId75"/>
    <p:sldId id="550" r:id="rId76"/>
    <p:sldId id="551" r:id="rId77"/>
    <p:sldId id="552" r:id="rId78"/>
    <p:sldId id="554" r:id="rId79"/>
    <p:sldId id="553" r:id="rId80"/>
    <p:sldId id="591" r:id="rId81"/>
    <p:sldId id="592" r:id="rId82"/>
    <p:sldId id="555" r:id="rId83"/>
    <p:sldId id="631" r:id="rId84"/>
    <p:sldId id="556" r:id="rId85"/>
    <p:sldId id="557" r:id="rId86"/>
    <p:sldId id="558" r:id="rId87"/>
    <p:sldId id="666" r:id="rId88"/>
    <p:sldId id="667" r:id="rId89"/>
    <p:sldId id="603" r:id="rId90"/>
    <p:sldId id="670" r:id="rId91"/>
    <p:sldId id="671" r:id="rId92"/>
    <p:sldId id="627" r:id="rId93"/>
    <p:sldId id="628" r:id="rId94"/>
    <p:sldId id="559" r:id="rId95"/>
    <p:sldId id="492" r:id="rId96"/>
    <p:sldId id="676" r:id="rId97"/>
    <p:sldId id="639" r:id="rId98"/>
    <p:sldId id="537" r:id="rId99"/>
    <p:sldId id="562" r:id="rId100"/>
    <p:sldId id="604" r:id="rId101"/>
    <p:sldId id="637" r:id="rId102"/>
    <p:sldId id="539" r:id="rId103"/>
    <p:sldId id="587" r:id="rId104"/>
    <p:sldId id="608" r:id="rId105"/>
    <p:sldId id="540" r:id="rId106"/>
    <p:sldId id="541" r:id="rId107"/>
    <p:sldId id="542" r:id="rId108"/>
    <p:sldId id="543" r:id="rId109"/>
    <p:sldId id="544" r:id="rId110"/>
    <p:sldId id="611" r:id="rId111"/>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nstantinos Semertzidis"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11" autoAdjust="0"/>
    <p:restoredTop sz="94671" autoAdjust="0"/>
  </p:normalViewPr>
  <p:slideViewPr>
    <p:cSldViewPr snapToGrid="0">
      <p:cViewPr varScale="1">
        <p:scale>
          <a:sx n="107" d="100"/>
          <a:sy n="107" d="100"/>
        </p:scale>
        <p:origin x="1944" y="54"/>
      </p:cViewPr>
      <p:guideLst>
        <p:guide orient="horz" pos="2160"/>
        <p:guide pos="2880"/>
      </p:guideLst>
    </p:cSldViewPr>
  </p:slideViewPr>
  <p:notesTextViewPr>
    <p:cViewPr>
      <p:scale>
        <a:sx n="1" d="1"/>
        <a:sy n="1" d="1"/>
      </p:scale>
      <p:origin x="0" y="0"/>
    </p:cViewPr>
  </p:notesTextViewPr>
  <p:sorterViewPr>
    <p:cViewPr varScale="1">
      <p:scale>
        <a:sx n="1" d="1"/>
        <a:sy n="1" d="1"/>
      </p:scale>
      <p:origin x="0" y="-14226"/>
    </p:cViewPr>
  </p:sorterViewPr>
  <p:notesViewPr>
    <p:cSldViewPr snapToGrid="0">
      <p:cViewPr varScale="1">
        <p:scale>
          <a:sx n="90" d="100"/>
          <a:sy n="90" d="100"/>
        </p:scale>
        <p:origin x="3714" y="102"/>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10:37:27.471"/>
    </inkml:context>
    <inkml:brush xml:id="br0">
      <inkml:brushProperty name="width" value="0.05" units="cm"/>
      <inkml:brushProperty name="height" value="0.05" units="cm"/>
    </inkml:brush>
  </inkml:definitions>
  <inkml:trace contextRef="#ctx0" brushRef="#br0">1 0 936,'0'0'2264,"19"0"-1472,-14 0-792,5 0-352,0 0-160,0 5-536,-5-1-456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12:27:33.045"/>
    </inkml:context>
    <inkml:brush xml:id="br0">
      <inkml:brushProperty name="width" value="0.1" units="cm"/>
      <inkml:brushProperty name="height" value="0.1" units="cm"/>
      <inkml:brushProperty name="color" value="#66CC00"/>
    </inkml:brush>
  </inkml:definitions>
  <inkml:trace contextRef="#ctx0" brushRef="#br0">0 0 440,'0'0'184,"25"0"-807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3:24:23.894"/>
    </inkml:context>
    <inkml:brush xml:id="br0">
      <inkml:brushProperty name="width" value="0.05" units="cm"/>
      <inkml:brushProperty name="height" value="0.05" units="cm"/>
      <inkml:brushProperty name="color" value="#E71224"/>
    </inkml:brush>
  </inkml:definitions>
  <inkml:trace contextRef="#ctx0" brushRef="#br0">93 15 288,'0'0'2104,"-73"-10"-2040,68 10 184,0-4-88,0 4-160,0 0-1000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13:12:28.13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4:10:00.648"/>
    </inkml:context>
    <inkml:brush xml:id="br0">
      <inkml:brushProperty name="width" value="0.05" units="cm"/>
      <inkml:brushProperty name="height" value="0.05" units="cm"/>
      <inkml:brushProperty name="color" value="#E71224"/>
    </inkml:brush>
  </inkml:definitions>
  <inkml:trace contextRef="#ctx0" brushRef="#br0">123 1 280,'0'0'136,"-88"37"-208,54-23-271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14:34:32.478"/>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14:36:04.340"/>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411"/>
          </a:xfrm>
          <a:prstGeom prst="rect">
            <a:avLst/>
          </a:prstGeom>
        </p:spPr>
        <p:txBody>
          <a:bodyPr vert="horz" lIns="95569" tIns="47785" rIns="95569" bIns="47785" rtlCol="0"/>
          <a:lstStyle>
            <a:lvl1pPr algn="l">
              <a:defRPr sz="1300"/>
            </a:lvl1pPr>
          </a:lstStyle>
          <a:p>
            <a:endParaRPr lang="en-US"/>
          </a:p>
        </p:txBody>
      </p:sp>
      <p:sp>
        <p:nvSpPr>
          <p:cNvPr id="3" name="Date Placeholder 2"/>
          <p:cNvSpPr>
            <a:spLocks noGrp="1"/>
          </p:cNvSpPr>
          <p:nvPr>
            <p:ph type="dt" idx="1"/>
          </p:nvPr>
        </p:nvSpPr>
        <p:spPr>
          <a:xfrm>
            <a:off x="3850443" y="1"/>
            <a:ext cx="2945659" cy="496411"/>
          </a:xfrm>
          <a:prstGeom prst="rect">
            <a:avLst/>
          </a:prstGeom>
        </p:spPr>
        <p:txBody>
          <a:bodyPr vert="horz" lIns="95569" tIns="47785" rIns="95569" bIns="47785" rtlCol="0"/>
          <a:lstStyle>
            <a:lvl1pPr algn="r">
              <a:defRPr sz="1300"/>
            </a:lvl1pPr>
          </a:lstStyle>
          <a:p>
            <a:fld id="{AB1D4467-F767-4192-8C2C-9C235F6643CF}" type="datetimeFigureOut">
              <a:rPr lang="en-US" smtClean="0"/>
              <a:pPr/>
              <a:t>10/29/2022</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69" tIns="47785" rIns="95569" bIns="47785" rtlCol="0" anchor="ctr"/>
          <a:lstStyle/>
          <a:p>
            <a:endParaRPr lang="en-US"/>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5569" tIns="47785" rIns="95569" bIns="477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2"/>
            <a:ext cx="2945659" cy="496411"/>
          </a:xfrm>
          <a:prstGeom prst="rect">
            <a:avLst/>
          </a:prstGeom>
        </p:spPr>
        <p:txBody>
          <a:bodyPr vert="horz" lIns="95569" tIns="47785" rIns="95569" bIns="47785" rtlCol="0" anchor="b"/>
          <a:lstStyle>
            <a:lvl1pPr algn="l">
              <a:defRPr sz="1300"/>
            </a:lvl1pPr>
          </a:lstStyle>
          <a:p>
            <a:endParaRPr lang="en-US"/>
          </a:p>
        </p:txBody>
      </p:sp>
      <p:sp>
        <p:nvSpPr>
          <p:cNvPr id="7" name="Slide Number Placeholder 6"/>
          <p:cNvSpPr>
            <a:spLocks noGrp="1"/>
          </p:cNvSpPr>
          <p:nvPr>
            <p:ph type="sldNum" sz="quarter" idx="5"/>
          </p:nvPr>
        </p:nvSpPr>
        <p:spPr>
          <a:xfrm>
            <a:off x="3850443" y="9430092"/>
            <a:ext cx="2945659" cy="496411"/>
          </a:xfrm>
          <a:prstGeom prst="rect">
            <a:avLst/>
          </a:prstGeom>
        </p:spPr>
        <p:txBody>
          <a:bodyPr vert="horz" lIns="95569" tIns="47785" rIns="95569" bIns="47785" rtlCol="0" anchor="b"/>
          <a:lstStyle>
            <a:lvl1pPr algn="r">
              <a:defRPr sz="1300"/>
            </a:lvl1pPr>
          </a:lstStyle>
          <a:p>
            <a:fld id="{14C084C1-148C-4550-AE34-103EED253824}" type="slidenum">
              <a:rPr lang="en-US" smtClean="0"/>
              <a:pPr/>
              <a:t>‹#›</a:t>
            </a:fld>
            <a:endParaRPr lang="en-US"/>
          </a:p>
        </p:txBody>
      </p:sp>
    </p:spTree>
    <p:extLst>
      <p:ext uri="{BB962C8B-B14F-4D97-AF65-F5344CB8AC3E}">
        <p14:creationId xmlns:p14="http://schemas.microsoft.com/office/powerpoint/2010/main" val="1577679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56FF92D-C5E1-4CF9-AB74-603E5CC547AD}" type="slidenum">
              <a:rPr lang="el-GR" smtClean="0"/>
              <a:pPr/>
              <a:t>1</a:t>
            </a:fld>
            <a:endParaRPr lang="el-G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02113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8985C5DB-7721-4A23-9977-8023102138F0}" type="slidenum">
              <a:rPr lang="el-GR" smtClean="0"/>
              <a:pPr/>
              <a:t>10</a:t>
            </a:fld>
            <a:endParaRPr lang="el-G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0361531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515A008E-2799-4CF9-AE15-B369B67539E3}" type="slidenum">
              <a:rPr lang="el-GR" smtClean="0"/>
              <a:pPr/>
              <a:t>109</a:t>
            </a:fld>
            <a:endParaRPr lang="el-G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5972376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749DB30B-87FB-4F04-BF85-3D71B903F569}" type="slidenum">
              <a:rPr lang="el-GR" smtClean="0"/>
              <a:pPr/>
              <a:t>110</a:t>
            </a:fld>
            <a:endParaRPr lang="el-G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81634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8985C5DB-7721-4A23-9977-8023102138F0}" type="slidenum">
              <a:rPr lang="el-GR" smtClean="0"/>
              <a:pPr/>
              <a:t>11</a:t>
            </a:fld>
            <a:endParaRPr lang="el-G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69556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8985C5DB-7721-4A23-9977-8023102138F0}" type="slidenum">
              <a:rPr lang="el-GR" smtClean="0"/>
              <a:pPr/>
              <a:t>12</a:t>
            </a:fld>
            <a:endParaRPr lang="el-G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28615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EB8A574-6053-44D8-972B-E6E01C5E72D8}" type="slidenum">
              <a:rPr lang="el-GR" smtClean="0"/>
              <a:pPr/>
              <a:t>13</a:t>
            </a:fld>
            <a:endParaRPr lang="el-G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56465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B6303DD-4DE0-4D46-A9BE-518FB5A67889}" type="slidenum">
              <a:rPr lang="el-GR" smtClean="0"/>
              <a:pPr/>
              <a:t>14</a:t>
            </a:fld>
            <a:endParaRPr lang="el-G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99712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7AFA3A-D89B-43E2-98CC-CE28656011AB}" type="slidenum">
              <a:rPr lang="el-GR" smtClean="0"/>
              <a:pPr/>
              <a:t>15</a:t>
            </a:fld>
            <a:endParaRPr lang="el-G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4053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334" eaLnBrk="0" hangingPunct="0">
              <a:defRPr sz="1500">
                <a:solidFill>
                  <a:schemeClr val="tx1"/>
                </a:solidFill>
                <a:latin typeface="Arial" pitchFamily="34" charset="0"/>
              </a:defRPr>
            </a:lvl1pPr>
            <a:lvl2pPr marL="717251" indent="-275866" defTabSz="956334" eaLnBrk="0" hangingPunct="0">
              <a:defRPr sz="1500">
                <a:solidFill>
                  <a:schemeClr val="tx1"/>
                </a:solidFill>
                <a:latin typeface="Arial" pitchFamily="34" charset="0"/>
              </a:defRPr>
            </a:lvl2pPr>
            <a:lvl3pPr marL="1103462" indent="-220693" defTabSz="956334" eaLnBrk="0" hangingPunct="0">
              <a:defRPr sz="1500">
                <a:solidFill>
                  <a:schemeClr val="tx1"/>
                </a:solidFill>
                <a:latin typeface="Arial" pitchFamily="34" charset="0"/>
              </a:defRPr>
            </a:lvl3pPr>
            <a:lvl4pPr marL="1544847" indent="-220693" defTabSz="956334" eaLnBrk="0" hangingPunct="0">
              <a:defRPr sz="1500">
                <a:solidFill>
                  <a:schemeClr val="tx1"/>
                </a:solidFill>
                <a:latin typeface="Arial" pitchFamily="34" charset="0"/>
              </a:defRPr>
            </a:lvl4pPr>
            <a:lvl5pPr marL="1986231" indent="-220693" defTabSz="956334" eaLnBrk="0" hangingPunct="0">
              <a:defRPr sz="1500">
                <a:solidFill>
                  <a:schemeClr val="tx1"/>
                </a:solidFill>
                <a:latin typeface="Arial" pitchFamily="34" charset="0"/>
              </a:defRPr>
            </a:lvl5pPr>
            <a:lvl6pPr marL="2427617" indent="-220693" defTabSz="956334" eaLnBrk="0" fontAlgn="base" hangingPunct="0">
              <a:spcBef>
                <a:spcPct val="0"/>
              </a:spcBef>
              <a:spcAft>
                <a:spcPct val="0"/>
              </a:spcAft>
              <a:defRPr sz="1500">
                <a:solidFill>
                  <a:schemeClr val="tx1"/>
                </a:solidFill>
                <a:latin typeface="Arial" pitchFamily="34" charset="0"/>
              </a:defRPr>
            </a:lvl6pPr>
            <a:lvl7pPr marL="2869002" indent="-220693" defTabSz="956334" eaLnBrk="0" fontAlgn="base" hangingPunct="0">
              <a:spcBef>
                <a:spcPct val="0"/>
              </a:spcBef>
              <a:spcAft>
                <a:spcPct val="0"/>
              </a:spcAft>
              <a:defRPr sz="1500">
                <a:solidFill>
                  <a:schemeClr val="tx1"/>
                </a:solidFill>
                <a:latin typeface="Arial" pitchFamily="34" charset="0"/>
              </a:defRPr>
            </a:lvl7pPr>
            <a:lvl8pPr marL="3310386" indent="-220693" defTabSz="956334" eaLnBrk="0" fontAlgn="base" hangingPunct="0">
              <a:spcBef>
                <a:spcPct val="0"/>
              </a:spcBef>
              <a:spcAft>
                <a:spcPct val="0"/>
              </a:spcAft>
              <a:defRPr sz="1500">
                <a:solidFill>
                  <a:schemeClr val="tx1"/>
                </a:solidFill>
                <a:latin typeface="Arial" pitchFamily="34" charset="0"/>
              </a:defRPr>
            </a:lvl8pPr>
            <a:lvl9pPr marL="3751771" indent="-220693" defTabSz="956334" eaLnBrk="0" fontAlgn="base" hangingPunct="0">
              <a:spcBef>
                <a:spcPct val="0"/>
              </a:spcBef>
              <a:spcAft>
                <a:spcPct val="0"/>
              </a:spcAft>
              <a:defRPr sz="1500">
                <a:solidFill>
                  <a:schemeClr val="tx1"/>
                </a:solidFill>
                <a:latin typeface="Arial" pitchFamily="34" charset="0"/>
              </a:defRPr>
            </a:lvl9pPr>
          </a:lstStyle>
          <a:p>
            <a:fld id="{08457A4D-0C1A-454C-A595-425E79A91FE6}" type="slidenum">
              <a:rPr lang="el-GR" altLang="en-US" sz="1300">
                <a:latin typeface="Times New Roman" pitchFamily="18" charset="0"/>
              </a:rPr>
              <a:pPr/>
              <a:t>16</a:t>
            </a:fld>
            <a:endParaRPr lang="el-GR" altLang="en-US" sz="1300" dirty="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32739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6702FB3-FFC6-4CC5-A3DE-B9B6A7D25DC3}" type="slidenum">
              <a:rPr lang="el-GR" smtClean="0"/>
              <a:pPr/>
              <a:t>17</a:t>
            </a:fld>
            <a:endParaRPr lang="el-G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86776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DA158B1-0700-4C95-A986-4F98BD7091D3}" type="slidenum">
              <a:rPr lang="el-GR" smtClean="0"/>
              <a:pPr/>
              <a:t>18</a:t>
            </a:fld>
            <a:endParaRPr lang="el-G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11750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DA158B1-0700-4C95-A986-4F98BD7091D3}" type="slidenum">
              <a:rPr lang="el-GR" smtClean="0"/>
              <a:pPr/>
              <a:t>19</a:t>
            </a:fld>
            <a:endParaRPr lang="el-G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14376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723E0A7-4384-4915-B7F8-C143483F7510}" type="slidenum">
              <a:rPr lang="el-GR" smtClean="0"/>
              <a:pPr/>
              <a:t>2</a:t>
            </a:fld>
            <a:endParaRPr lang="el-G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32233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DA158B1-0700-4C95-A986-4F98BD7091D3}" type="slidenum">
              <a:rPr lang="el-GR" smtClean="0"/>
              <a:pPr/>
              <a:t>20</a:t>
            </a:fld>
            <a:endParaRPr lang="el-G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29924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5FAFF47B-F18B-48F7-B9D7-E39217AB379F}" type="slidenum">
              <a:rPr lang="el-GR" smtClean="0"/>
              <a:pPr/>
              <a:t>21</a:t>
            </a:fld>
            <a:endParaRPr lang="el-G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22003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22</a:t>
            </a:fld>
            <a:endParaRPr lang="el-G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91063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23</a:t>
            </a:fld>
            <a:endParaRPr lang="el-G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75420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28EA17AF-B416-45D6-8B83-EE1C00ED81F0}" type="slidenum">
              <a:rPr lang="el-GR" smtClean="0"/>
              <a:pPr/>
              <a:t>25</a:t>
            </a:fld>
            <a:endParaRPr lang="el-G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50444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E441D170-7655-43B7-A2C3-875CFEB793F9}" type="slidenum">
              <a:rPr lang="el-GR" smtClean="0"/>
              <a:pPr/>
              <a:t>26</a:t>
            </a:fld>
            <a:endParaRPr lang="el-G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729567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604E818E-B825-4F98-98EE-FCAD4318A62D}" type="slidenum">
              <a:rPr lang="el-GR" smtClean="0"/>
              <a:pPr/>
              <a:t>27</a:t>
            </a:fld>
            <a:endParaRPr lang="el-G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1044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28</a:t>
            </a:fld>
            <a:endParaRPr lang="el-G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3124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D2BC366-7DF5-4210-B622-29BDD475740A}" type="slidenum">
              <a:rPr lang="el-GR" smtClean="0"/>
              <a:pPr/>
              <a:t>29</a:t>
            </a:fld>
            <a:endParaRPr lang="el-G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46250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D2BC366-7DF5-4210-B622-29BDD475740A}" type="slidenum">
              <a:rPr lang="el-GR" smtClean="0"/>
              <a:pPr/>
              <a:t>30</a:t>
            </a:fld>
            <a:endParaRPr lang="el-G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55392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602AEE0-9A41-4770-901B-9C8EA1E2DDFE}" type="slidenum">
              <a:rPr lang="el-GR" smtClean="0"/>
              <a:pPr/>
              <a:t>3</a:t>
            </a:fld>
            <a:endParaRPr lang="el-G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275523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528C39CD-7532-47AA-BB28-3E570E6137EC}" type="slidenum">
              <a:rPr lang="el-GR" smtClean="0"/>
              <a:pPr/>
              <a:t>31</a:t>
            </a:fld>
            <a:endParaRPr lang="el-G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04376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32</a:t>
            </a:fld>
            <a:endParaRPr lang="el-G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884038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D0303312-806A-461E-93E6-F3AFE26B2B2B}" type="slidenum">
              <a:rPr lang="el-GR" smtClean="0"/>
              <a:pPr/>
              <a:t>34</a:t>
            </a:fld>
            <a:endParaRPr lang="el-G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30484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35</a:t>
            </a:fld>
            <a:endParaRPr lang="el-G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760710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DD1CE49F-27C6-490B-BD72-A8F020D4A4B5}" type="slidenum">
              <a:rPr lang="el-GR" smtClean="0"/>
              <a:pPr/>
              <a:t>36</a:t>
            </a:fld>
            <a:endParaRPr lang="el-G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643888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50A47737-35E1-40A9-8AFA-CBEF4F41AEF1}" type="slidenum">
              <a:rPr lang="el-GR" smtClean="0"/>
              <a:pPr/>
              <a:t>37</a:t>
            </a:fld>
            <a:endParaRPr lang="el-G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029488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064A535E-D5B1-4381-BC9F-DB7FCB513427}" type="slidenum">
              <a:rPr lang="el-GR" smtClean="0"/>
              <a:pPr/>
              <a:t>39</a:t>
            </a:fld>
            <a:endParaRPr lang="el-G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379593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BC060810-5B3B-495C-A700-9629DF1712DE}" type="slidenum">
              <a:rPr lang="el-GR" smtClean="0"/>
              <a:pPr/>
              <a:t>40</a:t>
            </a:fld>
            <a:endParaRPr lang="el-G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004549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4131C4A8-863F-4D52-85FB-35F908A4F86F}" type="slidenum">
              <a:rPr lang="el-GR" smtClean="0"/>
              <a:pPr/>
              <a:t>41</a:t>
            </a:fld>
            <a:endParaRPr lang="el-G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644935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9B29E326-ED65-4661-A053-1AD72C2F86FA}" type="slidenum">
              <a:rPr lang="el-GR" smtClean="0"/>
              <a:pPr/>
              <a:t>42</a:t>
            </a:fld>
            <a:endParaRPr lang="el-G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85541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7AFA3A-D89B-43E2-98CC-CE28656011AB}" type="slidenum">
              <a:rPr lang="el-GR" smtClean="0"/>
              <a:pPr/>
              <a:t>4</a:t>
            </a:fld>
            <a:endParaRPr lang="el-G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913199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4668D49-0BF0-483E-9B01-0C1675C0B8B7}" type="slidenum">
              <a:rPr lang="el-GR" smtClean="0"/>
              <a:pPr/>
              <a:t>43</a:t>
            </a:fld>
            <a:endParaRPr lang="el-G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764789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29608057-4194-4DF7-B6C8-E9355F9A4E7E}" type="slidenum">
              <a:rPr lang="el-GR" smtClean="0"/>
              <a:pPr/>
              <a:t>44</a:t>
            </a:fld>
            <a:endParaRPr lang="el-G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265154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C28B4F54-48A5-4080-9FB0-A0397DE3299C}" type="slidenum">
              <a:rPr lang="el-GR" smtClean="0"/>
              <a:pPr/>
              <a:t>45</a:t>
            </a:fld>
            <a:endParaRPr lang="el-G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610034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42CF3218-034E-409F-936D-F88A60B170D6}" type="slidenum">
              <a:rPr lang="el-GR" smtClean="0"/>
              <a:pPr/>
              <a:t>46</a:t>
            </a:fld>
            <a:endParaRPr lang="el-G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048526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2F9FA8A0-C4C5-4743-8C38-269F82701CFF}" type="slidenum">
              <a:rPr lang="el-GR" smtClean="0"/>
              <a:pPr/>
              <a:t>47</a:t>
            </a:fld>
            <a:endParaRPr lang="el-G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061573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D23DC38B-FE1E-47E7-A01D-78EFF16A6984}" type="slidenum">
              <a:rPr lang="el-GR" smtClean="0"/>
              <a:pPr/>
              <a:t>49</a:t>
            </a:fld>
            <a:endParaRPr lang="el-G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810192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C513F820-6A6A-4526-AE4C-FB303AF29D9E}" type="slidenum">
              <a:rPr lang="el-GR" smtClean="0"/>
              <a:pPr/>
              <a:t>50</a:t>
            </a:fld>
            <a:endParaRPr lang="el-G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373948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2D63BB6F-2AAD-4D00-90AF-12DCE33BD057}" type="slidenum">
              <a:rPr lang="el-GR" smtClean="0"/>
              <a:pPr/>
              <a:t>52</a:t>
            </a:fld>
            <a:endParaRPr lang="el-G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45254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2D63BB6F-2AAD-4D00-90AF-12DCE33BD057}" type="slidenum">
              <a:rPr lang="el-GR" smtClean="0"/>
              <a:pPr/>
              <a:t>53</a:t>
            </a:fld>
            <a:endParaRPr lang="el-G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229077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2D63BB6F-2AAD-4D00-90AF-12DCE33BD057}" type="slidenum">
              <a:rPr lang="el-GR" smtClean="0"/>
              <a:pPr/>
              <a:t>54</a:t>
            </a:fld>
            <a:endParaRPr lang="el-G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94746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602AEE0-9A41-4770-901B-9C8EA1E2DDFE}" type="slidenum">
              <a:rPr lang="el-GR" smtClean="0"/>
              <a:pPr/>
              <a:t>5</a:t>
            </a:fld>
            <a:endParaRPr lang="el-G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058418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7AFA3A-D89B-43E2-98CC-CE28656011AB}" type="slidenum">
              <a:rPr lang="el-GR" smtClean="0"/>
              <a:pPr/>
              <a:t>55</a:t>
            </a:fld>
            <a:endParaRPr lang="el-G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474601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7AFA3A-D89B-43E2-98CC-CE28656011AB}" type="slidenum">
              <a:rPr lang="el-GR" smtClean="0"/>
              <a:pPr/>
              <a:t>59</a:t>
            </a:fld>
            <a:endParaRPr lang="el-G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273936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60</a:t>
            </a:fld>
            <a:endParaRPr lang="el-G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521408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7AFA3A-D89B-43E2-98CC-CE28656011AB}" type="slidenum">
              <a:rPr lang="el-GR" smtClean="0"/>
              <a:pPr/>
              <a:t>61</a:t>
            </a:fld>
            <a:endParaRPr lang="el-G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7709233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854FEC27-2F59-4456-B86B-EF29635AA861}" type="slidenum">
              <a:rPr lang="el-GR" smtClean="0"/>
              <a:pPr/>
              <a:t>62</a:t>
            </a:fld>
            <a:endParaRPr lang="el-G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907594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854FEC27-2F59-4456-B86B-EF29635AA861}" type="slidenum">
              <a:rPr lang="el-GR" smtClean="0"/>
              <a:pPr/>
              <a:t>63</a:t>
            </a:fld>
            <a:endParaRPr lang="el-G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517769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94B59BB6-9049-44EA-85AE-670D6080777D}" type="slidenum">
              <a:rPr lang="el-GR" smtClean="0"/>
              <a:pPr/>
              <a:t>64</a:t>
            </a:fld>
            <a:endParaRPr lang="el-G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299456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E24A83A2-E6E8-4540-A0F3-DC6C9B38110F}" type="slidenum">
              <a:rPr lang="el-GR" smtClean="0"/>
              <a:pPr/>
              <a:t>65</a:t>
            </a:fld>
            <a:endParaRPr lang="el-G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566539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E24A83A2-E6E8-4540-A0F3-DC6C9B38110F}" type="slidenum">
              <a:rPr lang="el-GR" smtClean="0"/>
              <a:pPr/>
              <a:t>66</a:t>
            </a:fld>
            <a:endParaRPr lang="el-G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608796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7F8C030F-541D-490A-8AD7-8CE386E72632}" type="slidenum">
              <a:rPr lang="el-GR" smtClean="0"/>
              <a:pPr/>
              <a:t>67</a:t>
            </a:fld>
            <a:endParaRPr lang="el-G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93943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602AEE0-9A41-4770-901B-9C8EA1E2DDFE}" type="slidenum">
              <a:rPr lang="el-GR" smtClean="0"/>
              <a:pPr/>
              <a:t>6</a:t>
            </a:fld>
            <a:endParaRPr lang="el-G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510049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7BBAAC89-AD23-4843-A315-9C521146BB17}" type="slidenum">
              <a:rPr lang="el-GR" smtClean="0"/>
              <a:pPr/>
              <a:t>68</a:t>
            </a:fld>
            <a:endParaRPr lang="el-G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312663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268509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53D76017-E737-46A5-AFFB-BF9662B19D0C}" type="slidenum">
              <a:rPr lang="el-GR" smtClean="0"/>
              <a:pPr/>
              <a:t>70</a:t>
            </a:fld>
            <a:endParaRPr lang="el-G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0061568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71</a:t>
            </a:fld>
            <a:endParaRPr lang="el-G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807469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94B59BB6-9049-44EA-85AE-670D6080777D}" type="slidenum">
              <a:rPr lang="el-GR" smtClean="0"/>
              <a:pPr/>
              <a:t>72</a:t>
            </a:fld>
            <a:endParaRPr lang="el-G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625198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7AFA3A-D89B-43E2-98CC-CE28656011AB}" type="slidenum">
              <a:rPr lang="el-GR" smtClean="0"/>
              <a:pPr/>
              <a:t>73</a:t>
            </a:fld>
            <a:endParaRPr lang="el-G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122493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B9A5F8AE-4B9B-4F0D-8136-8FAEB53C8628}" type="slidenum">
              <a:rPr lang="el-GR" smtClean="0"/>
              <a:pPr/>
              <a:t>74</a:t>
            </a:fld>
            <a:endParaRPr lang="el-G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710285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67A67416-455B-45F1-BCFE-8DD170450086}" type="slidenum">
              <a:rPr lang="el-GR" smtClean="0"/>
              <a:pPr/>
              <a:t>75</a:t>
            </a:fld>
            <a:endParaRPr lang="el-G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028674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EC8A5DAE-B49C-4411-AEF2-374AE7ABED3E}" type="slidenum">
              <a:rPr lang="el-GR" smtClean="0"/>
              <a:pPr/>
              <a:t>76</a:t>
            </a:fld>
            <a:endParaRPr lang="el-G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005134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AB25DE0F-0E16-47CC-97D4-023D6C374524}" type="slidenum">
              <a:rPr lang="el-GR" smtClean="0"/>
              <a:pPr/>
              <a:t>77</a:t>
            </a:fld>
            <a:endParaRPr lang="el-G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66455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9265EE4F-9C9C-4B6A-B364-5393415D8EE0}" type="slidenum">
              <a:rPr lang="el-GR" smtClean="0"/>
              <a:pPr/>
              <a:t>7</a:t>
            </a:fld>
            <a:endParaRPr lang="el-G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1919473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8ABEC7C3-3A4D-407E-8E84-813BF7BB35BD}" type="slidenum">
              <a:rPr lang="el-GR" smtClean="0"/>
              <a:pPr/>
              <a:t>78</a:t>
            </a:fld>
            <a:endParaRPr lang="el-G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057827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B1399557-367C-4055-A4EF-77734A51EA79}" type="slidenum">
              <a:rPr lang="el-GR" smtClean="0"/>
              <a:pPr/>
              <a:t>79</a:t>
            </a:fld>
            <a:endParaRPr lang="el-G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364802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EC8A5DAE-B49C-4411-AEF2-374AE7ABED3E}" type="slidenum">
              <a:rPr lang="el-GR" smtClean="0"/>
              <a:pPr/>
              <a:t>80</a:t>
            </a:fld>
            <a:endParaRPr lang="el-G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552939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AB25DE0F-0E16-47CC-97D4-023D6C374524}" type="slidenum">
              <a:rPr lang="el-GR" smtClean="0"/>
              <a:pPr/>
              <a:t>81</a:t>
            </a:fld>
            <a:endParaRPr lang="el-G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527066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A5C25092-E63B-4B16-9E50-D11C57576358}" type="slidenum">
              <a:rPr lang="el-GR" smtClean="0"/>
              <a:pPr/>
              <a:t>82</a:t>
            </a:fld>
            <a:endParaRPr lang="el-G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5945171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E468D5F2-3B20-4157-8838-17BA7DB2F971}" type="slidenum">
              <a:rPr lang="el-GR" smtClean="0"/>
              <a:pPr/>
              <a:t>83</a:t>
            </a:fld>
            <a:endParaRPr lang="el-G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854998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E468D5F2-3B20-4157-8838-17BA7DB2F971}" type="slidenum">
              <a:rPr lang="el-GR" smtClean="0"/>
              <a:pPr/>
              <a:t>84</a:t>
            </a:fld>
            <a:endParaRPr lang="el-G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4823840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7DEFDEC9-6FE8-4ACC-A946-BDDB5E653ED9}" type="slidenum">
              <a:rPr lang="el-GR" smtClean="0"/>
              <a:pPr/>
              <a:t>85</a:t>
            </a:fld>
            <a:endParaRPr lang="el-G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848528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2CE9FDE8-7B29-4050-A152-D074BE076CE2}" type="slidenum">
              <a:rPr lang="el-GR" smtClean="0"/>
              <a:pPr/>
              <a:t>86</a:t>
            </a:fld>
            <a:endParaRPr lang="el-G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215459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395DA5C-74B9-47AA-AD9B-F9BA13AD5062}" type="slidenum">
              <a:rPr lang="el-GR" smtClean="0"/>
              <a:pPr/>
              <a:t>87</a:t>
            </a:fld>
            <a:endParaRPr lang="el-G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65895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8</a:t>
            </a:fld>
            <a:endParaRPr lang="el-G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1810982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395DA5C-74B9-47AA-AD9B-F9BA13AD5062}" type="slidenum">
              <a:rPr lang="el-GR" smtClean="0"/>
              <a:pPr/>
              <a:t>88</a:t>
            </a:fld>
            <a:endParaRPr lang="el-G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908523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395DA5C-74B9-47AA-AD9B-F9BA13AD5062}" type="slidenum">
              <a:rPr lang="el-GR" smtClean="0"/>
              <a:pPr/>
              <a:t>89</a:t>
            </a:fld>
            <a:endParaRPr lang="el-G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049746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395DA5C-74B9-47AA-AD9B-F9BA13AD5062}" type="slidenum">
              <a:rPr lang="el-GR" smtClean="0"/>
              <a:pPr/>
              <a:t>90</a:t>
            </a:fld>
            <a:endParaRPr lang="el-G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9215300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395DA5C-74B9-47AA-AD9B-F9BA13AD5062}" type="slidenum">
              <a:rPr lang="el-GR" smtClean="0"/>
              <a:pPr/>
              <a:t>91</a:t>
            </a:fld>
            <a:endParaRPr lang="el-G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7435172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A30AAF81-F3D8-4948-8B33-9439C1D28FEA}" type="slidenum">
              <a:rPr lang="el-GR" smtClean="0"/>
              <a:pPr/>
              <a:t>92</a:t>
            </a:fld>
            <a:endParaRPr lang="el-G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4630520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354A8764-61DD-4FEE-B1F8-8AEFA31BA911}" type="slidenum">
              <a:rPr lang="el-GR" smtClean="0"/>
              <a:pPr/>
              <a:t>93</a:t>
            </a:fld>
            <a:endParaRPr lang="el-G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0295933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65977483-1DDF-4FB0-BECA-7BA8A31E2992}" type="slidenum">
              <a:rPr lang="el-GR" smtClean="0"/>
              <a:pPr/>
              <a:t>94</a:t>
            </a:fld>
            <a:endParaRPr lang="el-G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3353152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12FF545-9252-4F1A-9327-CE4428D9337C}" type="slidenum">
              <a:rPr lang="el-GR" smtClean="0"/>
              <a:pPr/>
              <a:t>95</a:t>
            </a:fld>
            <a:endParaRPr lang="el-G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6197331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12FF545-9252-4F1A-9327-CE4428D9337C}" type="slidenum">
              <a:rPr lang="el-GR" smtClean="0"/>
              <a:pPr/>
              <a:t>96</a:t>
            </a:fld>
            <a:endParaRPr lang="el-G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432457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395DA5C-74B9-47AA-AD9B-F9BA13AD5062}" type="slidenum">
              <a:rPr lang="el-GR" smtClean="0"/>
              <a:pPr/>
              <a:t>97</a:t>
            </a:fld>
            <a:endParaRPr lang="el-G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48177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9265EE4F-9C9C-4B6A-B364-5393415D8EE0}" type="slidenum">
              <a:rPr lang="el-GR" smtClean="0"/>
              <a:pPr/>
              <a:t>9</a:t>
            </a:fld>
            <a:endParaRPr lang="el-G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0601008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37EDAB6A-7A45-4426-9615-53F677DA94C3}" type="slidenum">
              <a:rPr lang="el-GR" smtClean="0"/>
              <a:pPr/>
              <a:t>98</a:t>
            </a:fld>
            <a:endParaRPr lang="el-G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7503273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06DC8C73-FBF3-45A1-990F-215AEEC8C799}" type="slidenum">
              <a:rPr lang="el-GR" smtClean="0"/>
              <a:pPr/>
              <a:t>99</a:t>
            </a:fld>
            <a:endParaRPr lang="el-G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5416517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395DA5C-74B9-47AA-AD9B-F9BA13AD5062}" type="slidenum">
              <a:rPr lang="el-GR" smtClean="0"/>
              <a:pPr/>
              <a:t>100</a:t>
            </a:fld>
            <a:endParaRPr lang="el-G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557059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749DB30B-87FB-4F04-BF85-3D71B903F569}" type="slidenum">
              <a:rPr lang="el-GR" smtClean="0"/>
              <a:pPr/>
              <a:t>102</a:t>
            </a:fld>
            <a:endParaRPr lang="el-G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3159880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749DB30B-87FB-4F04-BF85-3D71B903F569}" type="slidenum">
              <a:rPr lang="el-GR" smtClean="0"/>
              <a:pPr/>
              <a:t>103</a:t>
            </a:fld>
            <a:endParaRPr lang="el-G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6980411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717190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83EC77EC-FB7D-41B3-912B-9A849286FAD1}" type="slidenum">
              <a:rPr lang="el-GR" smtClean="0"/>
              <a:pPr/>
              <a:t>105</a:t>
            </a:fld>
            <a:endParaRPr lang="el-G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9172125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77297565-C967-4979-8361-5621A87AC7FA}" type="slidenum">
              <a:rPr lang="el-GR" smtClean="0"/>
              <a:pPr/>
              <a:t>106</a:t>
            </a:fld>
            <a:endParaRPr lang="el-G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9597410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B28A5776-4C19-4FB0-92A7-6E6C078F398A}" type="slidenum">
              <a:rPr lang="el-GR" smtClean="0"/>
              <a:pPr/>
              <a:t>107</a:t>
            </a:fld>
            <a:endParaRPr lang="el-G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4058921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0DF4AA42-91F9-4C3D-B529-1241F050310C}" type="slidenum">
              <a:rPr lang="el-GR" smtClean="0"/>
              <a:pPr/>
              <a:t>108</a:t>
            </a:fld>
            <a:endParaRPr lang="el-G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73027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3EC8965-12A5-42B6-9587-775B0C92BBE0}" type="datetime1">
              <a:rPr lang="en-US" smtClean="0"/>
              <a:pPr/>
              <a:t>10/29/2022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85825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14F8C0-775D-4C86-9912-48CE32DF3814}" type="datetime1">
              <a:rPr lang="en-US" smtClean="0"/>
              <a:pPr/>
              <a:t>10/29/2022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63978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2"/>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91709-3B43-46B9-9561-13844D15F033}" type="datetime1">
              <a:rPr lang="en-US" smtClean="0"/>
              <a:pPr/>
              <a:t>10/29/2022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138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E7DE42-E6E6-41B3-97AE-B6CA5833C18A}" type="datetime1">
              <a:rPr lang="en-US" smtClean="0"/>
              <a:pPr/>
              <a:t>10/29/2022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47804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CADE63-83BD-4EC2-98A1-769AB774F631}" type="datetime1">
              <a:rPr lang="en-US" smtClean="0"/>
              <a:pPr/>
              <a:t>10/29/2022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8730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7"/>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7"/>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F4101F-9917-4AB4-85A1-8A5B41A96093}" type="datetime1">
              <a:rPr lang="en-US" smtClean="0"/>
              <a:pPr/>
              <a:t>10/29/2022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29050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D01F15-B326-4CB5-BB3A-483D5BD187D7}" type="datetime1">
              <a:rPr lang="en-US" smtClean="0"/>
              <a:pPr/>
              <a:t>10/29/2022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32631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B30E4B-7F52-4321-8DA4-44A83280689A}" type="datetime1">
              <a:rPr lang="en-US" smtClean="0"/>
              <a:pPr/>
              <a:t>10/29/2022</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02276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
              @</a:t>
            </a:r>
            <a:r>
              <a:rPr lang="en-US" dirty="0" err="1"/>
              <a:t>dbsocial</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39808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D9C2A0-1671-4538-B482-3C3B44FC226C}" type="datetime1">
              <a:rPr lang="en-US" smtClean="0"/>
              <a:pPr/>
              <a:t>10/29/2022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9744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F8FE1C-6B81-420D-8A60-DCA64F848011}" type="datetime1">
              <a:rPr lang="en-US" smtClean="0"/>
              <a:pPr/>
              <a:t>10/29/2022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365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7"/>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3F703-D0DD-468A-A6C9-6C30316E6976}" type="datetime1">
              <a:rPr lang="en-US" smtClean="0"/>
              <a:pPr/>
              <a:t>10/29/2022</a:t>
            </a:fld>
            <a:endParaRPr lang="en-US" dirty="0"/>
          </a:p>
        </p:txBody>
      </p:sp>
      <p:sp>
        <p:nvSpPr>
          <p:cNvPr id="5" name="Footer Placeholder 4"/>
          <p:cNvSpPr>
            <a:spLocks noGrp="1"/>
          </p:cNvSpPr>
          <p:nvPr>
            <p:ph type="ftr" sz="quarter" idx="3"/>
          </p:nvPr>
        </p:nvSpPr>
        <p:spPr>
          <a:xfrm>
            <a:off x="3124200" y="635636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6553200" y="635636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88885803"/>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image" Target="../media/image3.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image" Target="../media/image3.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image" Target="../media/image3.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image" Target="../media/image3.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22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customXml" Target="../ink/ink3.xml"/><Relationship Id="rId1" Type="http://schemas.openxmlformats.org/officeDocument/2006/relationships/slideLayout" Target="../slideLayouts/slideLayout7.xml"/><Relationship Id="rId5" Type="http://schemas.openxmlformats.org/officeDocument/2006/relationships/image" Target="../media/image55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image" Target="../media/image53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notesSlide" Target="../notesSlides/notesSlide52.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image" Target="../media/image3.e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image" Target="../media/image841.png"/><Relationship Id="rId2" Type="http://schemas.openxmlformats.org/officeDocument/2006/relationships/notesSlide" Target="../notesSlides/notesSlide55.xml"/><Relationship Id="rId1" Type="http://schemas.openxmlformats.org/officeDocument/2006/relationships/slideLayout" Target="../slideLayouts/slideLayout6.xml"/><Relationship Id="rId5" Type="http://schemas.openxmlformats.org/officeDocument/2006/relationships/customXml" Target="../ink/ink5.xml"/><Relationship Id="rId4" Type="http://schemas.openxmlformats.org/officeDocument/2006/relationships/image" Target="../media/image5.emf"/></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64.xml"/><Relationship Id="rId1" Type="http://schemas.openxmlformats.org/officeDocument/2006/relationships/slideLayout" Target="../slideLayouts/slideLayout6.xml"/><Relationship Id="rId5" Type="http://schemas.openxmlformats.org/officeDocument/2006/relationships/customXml" Target="../ink/ink7.xml"/><Relationship Id="rId4" Type="http://schemas.openxmlformats.org/officeDocument/2006/relationships/image" Target="../media/image539.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1"/>
          <p:cNvSpPr>
            <a:spLocks noGrp="1"/>
          </p:cNvSpPr>
          <p:nvPr>
            <p:ph type="dt" sz="quarter" idx="10"/>
          </p:nvPr>
        </p:nvSpPr>
        <p:spPr>
          <a:noFill/>
        </p:spPr>
        <p:txBody>
          <a:bodyPr/>
          <a:lstStyle/>
          <a:p>
            <a:r>
              <a:rPr lang="el-GR" altLang="en-US" dirty="0"/>
              <a:t>Βάσεις Δεδομένων 20</a:t>
            </a:r>
            <a:r>
              <a:rPr lang="en-US" altLang="en-US" dirty="0"/>
              <a:t>22</a:t>
            </a:r>
            <a:r>
              <a:rPr lang="el-GR" altLang="en-US" dirty="0"/>
              <a:t>-20</a:t>
            </a:r>
            <a:r>
              <a:rPr lang="en-US" altLang="en-US" dirty="0"/>
              <a:t>23</a:t>
            </a:r>
            <a:endParaRPr lang="el-GR" altLang="en-US" dirty="0"/>
          </a:p>
        </p:txBody>
      </p:sp>
      <p:sp>
        <p:nvSpPr>
          <p:cNvPr id="3075" name="Footer Placeholder 2"/>
          <p:cNvSpPr>
            <a:spLocks noGrp="1"/>
          </p:cNvSpPr>
          <p:nvPr>
            <p:ph type="ftr" sz="quarter" idx="11"/>
          </p:nvPr>
        </p:nvSpPr>
        <p:spPr>
          <a:noFill/>
        </p:spPr>
        <p:txBody>
          <a:bodyPr/>
          <a:lstStyle/>
          <a:p>
            <a:r>
              <a:rPr lang="el-GR" altLang="en-US"/>
              <a:t>Ευαγγελία Πιτουρά</a:t>
            </a:r>
          </a:p>
        </p:txBody>
      </p:sp>
      <p:sp>
        <p:nvSpPr>
          <p:cNvPr id="3076" name="Slide Number Placeholder 3"/>
          <p:cNvSpPr>
            <a:spLocks noGrp="1"/>
          </p:cNvSpPr>
          <p:nvPr>
            <p:ph type="sldNum" sz="quarter" idx="12"/>
          </p:nvPr>
        </p:nvSpPr>
        <p:spPr>
          <a:noFill/>
        </p:spPr>
        <p:txBody>
          <a:bodyPr/>
          <a:lstStyle/>
          <a:p>
            <a:fld id="{615439CE-18FB-4F61-8DF2-B1E397797CB2}" type="slidenum">
              <a:rPr lang="el-GR" altLang="en-US" smtClean="0"/>
              <a:pPr/>
              <a:t>1</a:t>
            </a:fld>
            <a:endParaRPr lang="el-GR" altLang="en-US"/>
          </a:p>
        </p:txBody>
      </p:sp>
      <p:sp>
        <p:nvSpPr>
          <p:cNvPr id="3077" name="Text Box 4"/>
          <p:cNvSpPr txBox="1">
            <a:spLocks noChangeArrowheads="1"/>
          </p:cNvSpPr>
          <p:nvPr/>
        </p:nvSpPr>
        <p:spPr bwMode="auto">
          <a:xfrm>
            <a:off x="457200" y="2372360"/>
            <a:ext cx="8089900" cy="1754326"/>
          </a:xfrm>
          <a:prstGeom prst="rect">
            <a:avLst/>
          </a:prstGeom>
          <a:noFill/>
          <a:ln w="9525">
            <a:noFill/>
            <a:miter lim="800000"/>
            <a:headEnd/>
            <a:tailEnd/>
          </a:ln>
        </p:spPr>
        <p:txBody>
          <a:bodyPr wrap="square">
            <a:spAutoFit/>
          </a:bodyPr>
          <a:lstStyle/>
          <a:p>
            <a:pPr algn="ctr" eaLnBrk="0" hangingPunct="0">
              <a:spcBef>
                <a:spcPct val="50000"/>
              </a:spcBef>
            </a:pPr>
            <a:r>
              <a:rPr lang="el-GR" sz="5400" dirty="0">
                <a:solidFill>
                  <a:schemeClr val="accent6">
                    <a:lumMod val="75000"/>
                  </a:schemeClr>
                </a:solidFill>
                <a:latin typeface="+mj-lt"/>
                <a:ea typeface="+mj-ea"/>
                <a:cs typeface="+mj-cs"/>
              </a:rPr>
              <a:t>Το Μοντέλο Οντοτήτων-Συσχετίσεων</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0694865-33E0-4B2F-B029-76AF17ABE6D9}"/>
                  </a:ext>
                </a:extLst>
              </p14:cNvPr>
              <p14:cNvContentPartPr/>
              <p14:nvPr/>
            </p14:nvContentPartPr>
            <p14:xfrm>
              <a:off x="543772" y="619237"/>
              <a:ext cx="21600" cy="3600"/>
            </p14:xfrm>
          </p:contentPart>
        </mc:Choice>
        <mc:Fallback xmlns="">
          <p:pic>
            <p:nvPicPr>
              <p:cNvPr id="2" name="Ink 1">
                <a:extLst>
                  <a:ext uri="{FF2B5EF4-FFF2-40B4-BE49-F238E27FC236}">
                    <a16:creationId xmlns:a16="http://schemas.microsoft.com/office/drawing/2014/main" id="{70694865-33E0-4B2F-B029-76AF17ABE6D9}"/>
                  </a:ext>
                </a:extLst>
              </p:cNvPr>
              <p:cNvPicPr/>
              <p:nvPr/>
            </p:nvPicPr>
            <p:blipFill>
              <a:blip r:embed="rId4"/>
              <a:stretch>
                <a:fillRect/>
              </a:stretch>
            </p:blipFill>
            <p:spPr>
              <a:xfrm>
                <a:off x="535132" y="610237"/>
                <a:ext cx="39240" cy="21240"/>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3"/>
          <p:cNvSpPr>
            <a:spLocks noGrp="1"/>
          </p:cNvSpPr>
          <p:nvPr>
            <p:ph type="ftr" sz="quarter" idx="11"/>
          </p:nvPr>
        </p:nvSpPr>
        <p:spPr>
          <a:noFill/>
        </p:spPr>
        <p:txBody>
          <a:bodyPr/>
          <a:lstStyle/>
          <a:p>
            <a:r>
              <a:rPr lang="el-GR" altLang="en-US"/>
              <a:t>Ευαγγελία Πιτουρά</a:t>
            </a:r>
          </a:p>
        </p:txBody>
      </p:sp>
      <p:sp>
        <p:nvSpPr>
          <p:cNvPr id="11268" name="Slide Number Placeholder 4"/>
          <p:cNvSpPr>
            <a:spLocks noGrp="1"/>
          </p:cNvSpPr>
          <p:nvPr>
            <p:ph type="sldNum" sz="quarter" idx="12"/>
          </p:nvPr>
        </p:nvSpPr>
        <p:spPr>
          <a:noFill/>
        </p:spPr>
        <p:txBody>
          <a:bodyPr/>
          <a:lstStyle/>
          <a:p>
            <a:fld id="{A495B4AC-3B5B-46A1-8484-404269A75F66}" type="slidenum">
              <a:rPr lang="el-GR" altLang="en-US" smtClean="0"/>
              <a:pPr/>
              <a:t>10</a:t>
            </a:fld>
            <a:endParaRPr lang="el-GR" altLang="en-US"/>
          </a:p>
        </p:txBody>
      </p:sp>
      <p:sp>
        <p:nvSpPr>
          <p:cNvPr id="11270" name="Text Box 3"/>
          <p:cNvSpPr txBox="1">
            <a:spLocks noChangeArrowheads="1"/>
          </p:cNvSpPr>
          <p:nvPr/>
        </p:nvSpPr>
        <p:spPr bwMode="auto">
          <a:xfrm>
            <a:off x="423863" y="1423990"/>
            <a:ext cx="8153400" cy="2985433"/>
          </a:xfrm>
          <a:prstGeom prst="rect">
            <a:avLst/>
          </a:prstGeom>
          <a:noFill/>
          <a:ln w="9525">
            <a:noFill/>
            <a:miter lim="800000"/>
            <a:headEnd/>
            <a:tailEnd/>
          </a:ln>
        </p:spPr>
        <p:txBody>
          <a:bodyPr>
            <a:spAutoFit/>
          </a:bodyPr>
          <a:lstStyle/>
          <a:p>
            <a:pPr algn="just" eaLnBrk="0" hangingPunct="0">
              <a:spcBef>
                <a:spcPct val="50000"/>
              </a:spcBef>
            </a:pPr>
            <a:r>
              <a:rPr lang="el-GR" sz="2400" b="1" dirty="0">
                <a:solidFill>
                  <a:schemeClr val="accent6">
                    <a:lumMod val="75000"/>
                  </a:schemeClr>
                </a:solidFill>
                <a:latin typeface="Calibri" pitchFamily="34" charset="0"/>
                <a:ea typeface="Calibri" pitchFamily="34" charset="0"/>
                <a:cs typeface="Calibri" pitchFamily="34" charset="0"/>
              </a:rPr>
              <a:t>3. Λογικός Σχεδιασμός (ή Απεικόνιση των Μοντέλων Δεδομένων)</a:t>
            </a:r>
            <a:r>
              <a:rPr lang="en-US" sz="2400" b="1" dirty="0">
                <a:solidFill>
                  <a:schemeClr val="accent6">
                    <a:lumMod val="75000"/>
                  </a:schemeClr>
                </a:solidFill>
                <a:latin typeface="Calibri" pitchFamily="34" charset="0"/>
                <a:ea typeface="Calibri" pitchFamily="34" charset="0"/>
                <a:cs typeface="Calibri" pitchFamily="34" charset="0"/>
              </a:rPr>
              <a:t> (logical design)</a:t>
            </a:r>
            <a:endParaRPr lang="el-GR" sz="2400" b="1" dirty="0">
              <a:solidFill>
                <a:schemeClr val="accent6">
                  <a:lumMod val="75000"/>
                </a:schemeClr>
              </a:solidFill>
              <a:latin typeface="Calibri" pitchFamily="34" charset="0"/>
              <a:ea typeface="Calibri" pitchFamily="34" charset="0"/>
              <a:cs typeface="Calibri" pitchFamily="34" charset="0"/>
            </a:endParaRPr>
          </a:p>
          <a:p>
            <a:pPr algn="just" eaLnBrk="0" hangingPunct="0">
              <a:spcBef>
                <a:spcPct val="50000"/>
              </a:spcBef>
              <a:buFont typeface="Wingdings" pitchFamily="2" charset="2"/>
              <a:buChar char="§"/>
            </a:pPr>
            <a:r>
              <a:rPr lang="el-GR" sz="1800" dirty="0">
                <a:latin typeface="Calibri" pitchFamily="34" charset="0"/>
                <a:ea typeface="Calibri" pitchFamily="34" charset="0"/>
                <a:cs typeface="Calibri" pitchFamily="34" charset="0"/>
              </a:rPr>
              <a:t> </a:t>
            </a:r>
            <a:r>
              <a:rPr lang="el-GR" sz="2000" dirty="0">
                <a:solidFill>
                  <a:schemeClr val="tx2">
                    <a:lumMod val="50000"/>
                  </a:schemeClr>
                </a:solidFill>
                <a:latin typeface="Calibri" pitchFamily="34" charset="0"/>
                <a:ea typeface="Calibri" pitchFamily="34" charset="0"/>
                <a:cs typeface="Calibri" pitchFamily="34" charset="0"/>
              </a:rPr>
              <a:t>Επιλογή ενός ΣΔΒΔ για την υλοποίηση του σχεδιασμού </a:t>
            </a:r>
          </a:p>
          <a:p>
            <a:pPr algn="just" eaLnBrk="0" hangingPunct="0">
              <a:spcBef>
                <a:spcPct val="50000"/>
              </a:spcBef>
              <a:buFont typeface="Wingdings" pitchFamily="2" charset="2"/>
              <a:buChar char="§"/>
            </a:pPr>
            <a:r>
              <a:rPr lang="el-GR" sz="2000" dirty="0">
                <a:solidFill>
                  <a:schemeClr val="tx2">
                    <a:lumMod val="50000"/>
                  </a:schemeClr>
                </a:solidFill>
                <a:latin typeface="Calibri" pitchFamily="34" charset="0"/>
                <a:ea typeface="Calibri" pitchFamily="34" charset="0"/>
                <a:cs typeface="Calibri" pitchFamily="34" charset="0"/>
              </a:rPr>
              <a:t> Μετατροπή του εννοιολογικού σχεδιασμού σε ένα σχήμα στο μοντέλο δεδομένων του επιλεγμένου ΣΔΒΔ</a:t>
            </a:r>
          </a:p>
          <a:p>
            <a:pPr algn="just" eaLnBrk="0" hangingPunct="0">
              <a:spcBef>
                <a:spcPct val="50000"/>
              </a:spcBef>
            </a:pPr>
            <a:r>
              <a:rPr lang="en-US" sz="2000" dirty="0">
                <a:solidFill>
                  <a:schemeClr val="tx2">
                    <a:lumMod val="50000"/>
                  </a:schemeClr>
                </a:solidFill>
                <a:latin typeface="Calibri" pitchFamily="34" charset="0"/>
                <a:ea typeface="Calibri" pitchFamily="34" charset="0"/>
                <a:cs typeface="Calibri" pitchFamily="34" charset="0"/>
              </a:rPr>
              <a:t>	</a:t>
            </a:r>
            <a:r>
              <a:rPr lang="el-GR" sz="2000" dirty="0">
                <a:solidFill>
                  <a:schemeClr val="tx2">
                    <a:lumMod val="50000"/>
                  </a:schemeClr>
                </a:solidFill>
                <a:latin typeface="Calibri" pitchFamily="34" charset="0"/>
                <a:ea typeface="Calibri" pitchFamily="34" charset="0"/>
                <a:cs typeface="Calibri" pitchFamily="34" charset="0"/>
              </a:rPr>
              <a:t>(επίσης </a:t>
            </a:r>
            <a:r>
              <a:rPr lang="el-GR" sz="2000" dirty="0" err="1">
                <a:solidFill>
                  <a:schemeClr val="tx2">
                    <a:lumMod val="50000"/>
                  </a:schemeClr>
                </a:solidFill>
                <a:latin typeface="Calibri" pitchFamily="34" charset="0"/>
                <a:ea typeface="Calibri" pitchFamily="34" charset="0"/>
                <a:cs typeface="Calibri" pitchFamily="34" charset="0"/>
              </a:rPr>
              <a:t>Κανονικοποίηση</a:t>
            </a:r>
            <a:r>
              <a:rPr lang="el-GR" sz="2000" dirty="0">
                <a:solidFill>
                  <a:schemeClr val="tx2">
                    <a:lumMod val="50000"/>
                  </a:schemeClr>
                </a:solidFill>
                <a:latin typeface="Calibri" pitchFamily="34" charset="0"/>
                <a:ea typeface="Calibri" pitchFamily="34" charset="0"/>
                <a:cs typeface="Calibri" pitchFamily="34" charset="0"/>
              </a:rPr>
              <a:t>, π.χ., έλεγχοι πλεονασμού)</a:t>
            </a:r>
          </a:p>
          <a:p>
            <a:pPr algn="just"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	Βελτίωση Σχήματος </a:t>
            </a:r>
            <a:r>
              <a:rPr lang="en-US" sz="2000" dirty="0">
                <a:solidFill>
                  <a:schemeClr val="tx2">
                    <a:lumMod val="50000"/>
                  </a:schemeClr>
                </a:solidFill>
                <a:latin typeface="Calibri" pitchFamily="34" charset="0"/>
                <a:ea typeface="Calibri" pitchFamily="34" charset="0"/>
                <a:cs typeface="Calibri" pitchFamily="34" charset="0"/>
              </a:rPr>
              <a:t>(Schema Refinement)</a:t>
            </a:r>
            <a:endParaRPr lang="el-GR" sz="1800" b="1" dirty="0">
              <a:latin typeface="Calibri" pitchFamily="34" charset="0"/>
              <a:ea typeface="Calibri" pitchFamily="34" charset="0"/>
              <a:cs typeface="Calibri" pitchFamily="34" charset="0"/>
            </a:endParaRPr>
          </a:p>
        </p:txBody>
      </p:sp>
      <p:sp>
        <p:nvSpPr>
          <p:cNvPr id="11271" name="Text Box 4"/>
          <p:cNvSpPr txBox="1">
            <a:spLocks noChangeArrowheads="1"/>
          </p:cNvSpPr>
          <p:nvPr/>
        </p:nvSpPr>
        <p:spPr bwMode="auto">
          <a:xfrm>
            <a:off x="5598452" y="4503412"/>
            <a:ext cx="2638223" cy="830997"/>
          </a:xfrm>
          <a:prstGeom prst="rect">
            <a:avLst/>
          </a:prstGeom>
          <a:solidFill>
            <a:schemeClr val="bg2"/>
          </a:solidFill>
          <a:ln w="9525">
            <a:noFill/>
            <a:miter lim="800000"/>
            <a:headEnd/>
            <a:tailEnd/>
          </a:ln>
        </p:spPr>
        <p:txBody>
          <a:bodyPr wrap="none">
            <a:spAutoFit/>
          </a:bodyPr>
          <a:lstStyle/>
          <a:p>
            <a:r>
              <a:rPr lang="el-GR" sz="2400" dirty="0">
                <a:solidFill>
                  <a:schemeClr val="accent3">
                    <a:lumMod val="75000"/>
                  </a:schemeClr>
                </a:solidFill>
              </a:rPr>
              <a:t>χρήση σχεσιακού</a:t>
            </a:r>
          </a:p>
          <a:p>
            <a:r>
              <a:rPr lang="el-GR" sz="2400" dirty="0">
                <a:solidFill>
                  <a:schemeClr val="accent3">
                    <a:lumMod val="75000"/>
                  </a:schemeClr>
                </a:solidFill>
              </a:rPr>
              <a:t>μοντέλου</a:t>
            </a:r>
            <a:r>
              <a:rPr lang="en-US" sz="2400" dirty="0">
                <a:solidFill>
                  <a:schemeClr val="accent3">
                    <a:lumMod val="75000"/>
                  </a:schemeClr>
                </a:solidFill>
              </a:rPr>
              <a:t> (</a:t>
            </a:r>
            <a:r>
              <a:rPr lang="el-GR" sz="2400" dirty="0">
                <a:solidFill>
                  <a:schemeClr val="accent3">
                    <a:lumMod val="75000"/>
                  </a:schemeClr>
                </a:solidFill>
              </a:rPr>
              <a:t>πίνακες)</a:t>
            </a:r>
          </a:p>
        </p:txBody>
      </p:sp>
      <p:sp>
        <p:nvSpPr>
          <p:cNvPr id="11" name="Title 1"/>
          <p:cNvSpPr txBox="1">
            <a:spLocks/>
          </p:cNvSpPr>
          <p:nvPr/>
        </p:nvSpPr>
        <p:spPr>
          <a:xfrm>
            <a:off x="457200" y="26035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Βήματα Σχεδιασμού</a:t>
            </a:r>
            <a:endParaRPr lang="en-US"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Footer Placeholder 3"/>
          <p:cNvSpPr>
            <a:spLocks noGrp="1"/>
          </p:cNvSpPr>
          <p:nvPr>
            <p:ph type="ftr" sz="quarter" idx="11"/>
          </p:nvPr>
        </p:nvSpPr>
        <p:spPr>
          <a:noFill/>
        </p:spPr>
        <p:txBody>
          <a:bodyPr/>
          <a:lstStyle/>
          <a:p>
            <a:r>
              <a:rPr lang="el-GR" altLang="en-US"/>
              <a:t>Ευαγγελία Πιτουρά</a:t>
            </a:r>
          </a:p>
        </p:txBody>
      </p:sp>
      <p:sp>
        <p:nvSpPr>
          <p:cNvPr id="74756" name="Slide Number Placeholder 4"/>
          <p:cNvSpPr>
            <a:spLocks noGrp="1"/>
          </p:cNvSpPr>
          <p:nvPr>
            <p:ph type="sldNum" sz="quarter" idx="12"/>
          </p:nvPr>
        </p:nvSpPr>
        <p:spPr>
          <a:noFill/>
        </p:spPr>
        <p:txBody>
          <a:bodyPr/>
          <a:lstStyle/>
          <a:p>
            <a:fld id="{F828DC48-2564-4B62-877D-B844BB024EDA}" type="slidenum">
              <a:rPr lang="el-GR" altLang="en-US" smtClean="0"/>
              <a:pPr/>
              <a:t>100</a:t>
            </a:fld>
            <a:endParaRPr lang="el-GR" altLang="en-US"/>
          </a:p>
        </p:txBody>
      </p:sp>
      <p:sp>
        <p:nvSpPr>
          <p:cNvPr id="74758" name="Text Box 3"/>
          <p:cNvSpPr txBox="1">
            <a:spLocks noChangeArrowheads="1"/>
          </p:cNvSpPr>
          <p:nvPr/>
        </p:nvSpPr>
        <p:spPr bwMode="auto">
          <a:xfrm>
            <a:off x="2122488" y="5589588"/>
            <a:ext cx="4897437" cy="396875"/>
          </a:xfrm>
          <a:prstGeom prst="rect">
            <a:avLst/>
          </a:prstGeom>
          <a:noFill/>
          <a:ln w="9525">
            <a:noFill/>
            <a:miter lim="800000"/>
            <a:headEnd/>
            <a:tailEnd/>
          </a:ln>
        </p:spPr>
        <p:txBody>
          <a:bodyPr>
            <a:spAutoFit/>
          </a:bodyPr>
          <a:lstStyle/>
          <a:p>
            <a:pPr eaLnBrk="0" hangingPunct="0">
              <a:spcBef>
                <a:spcPct val="50000"/>
              </a:spcBef>
            </a:pPr>
            <a:endParaRPr lang="en-US" sz="2000">
              <a:latin typeface="Comic Sans MS" pitchFamily="66" charset="0"/>
            </a:endParaRPr>
          </a:p>
        </p:txBody>
      </p:sp>
      <p:sp>
        <p:nvSpPr>
          <p:cNvPr id="352257" name="Rectangle 1"/>
          <p:cNvSpPr>
            <a:spLocks noChangeArrowheads="1"/>
          </p:cNvSpPr>
          <p:nvPr/>
        </p:nvSpPr>
        <p:spPr bwMode="auto">
          <a:xfrm>
            <a:off x="203200" y="957235"/>
            <a:ext cx="86360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50000"/>
              </a:spcBef>
              <a:spcAft>
                <a:spcPct val="0"/>
              </a:spcAft>
            </a:pPr>
            <a:r>
              <a:rPr lang="el-GR" sz="1600" dirty="0">
                <a:latin typeface="Calibri" pitchFamily="34" charset="0"/>
                <a:ea typeface="Calibri" pitchFamily="34" charset="0"/>
                <a:cs typeface="Calibri" pitchFamily="34" charset="0"/>
              </a:rPr>
              <a:t>Θέλουμε να σχεδιάσουμε μια βάση δεδομένων για γυμναστήρια και τους εργαζόμενούς τους, συγκεκριμένα, θέλουμε να έχουμε την παρακάτω πληροφορία.</a:t>
            </a:r>
          </a:p>
          <a:p>
            <a:pPr algn="just" eaLnBrk="0" fontAlgn="base" hangingPunct="0">
              <a:spcBef>
                <a:spcPct val="50000"/>
              </a:spcBef>
              <a:spcAft>
                <a:spcPct val="0"/>
              </a:spcAft>
              <a:buFont typeface="Wingdings" pitchFamily="2" charset="2"/>
              <a:buChar char="§"/>
            </a:pPr>
            <a:r>
              <a:rPr lang="el-GR" sz="1600" dirty="0">
                <a:latin typeface="Calibri" pitchFamily="34" charset="0"/>
                <a:ea typeface="Calibri" pitchFamily="34" charset="0"/>
                <a:cs typeface="Calibri" pitchFamily="34" charset="0"/>
              </a:rPr>
              <a:t>  Κάθε </a:t>
            </a:r>
            <a:r>
              <a:rPr lang="el-GR" sz="1600" i="1" dirty="0">
                <a:solidFill>
                  <a:schemeClr val="accent6">
                    <a:lumMod val="75000"/>
                  </a:schemeClr>
                </a:solidFill>
                <a:latin typeface="Calibri" pitchFamily="34" charset="0"/>
                <a:ea typeface="Calibri" pitchFamily="34" charset="0"/>
                <a:cs typeface="Calibri" pitchFamily="34" charset="0"/>
              </a:rPr>
              <a:t>γυμναστήρι</a:t>
            </a:r>
            <a:r>
              <a:rPr lang="el-GR" sz="1600" i="1" dirty="0">
                <a:latin typeface="Calibri" pitchFamily="34" charset="0"/>
                <a:ea typeface="Calibri" pitchFamily="34" charset="0"/>
                <a:cs typeface="Calibri" pitchFamily="34" charset="0"/>
              </a:rPr>
              <a:t>ο</a:t>
            </a:r>
            <a:r>
              <a:rPr lang="el-GR" sz="1600" dirty="0">
                <a:latin typeface="Calibri" pitchFamily="34" charset="0"/>
                <a:ea typeface="Calibri" pitchFamily="34" charset="0"/>
                <a:cs typeface="Calibri" pitchFamily="34" charset="0"/>
              </a:rPr>
              <a:t> έχει ένα όνομα (που είναι μοναδικό), μια διεύθυνση που αποτελείται από την οδό, αριθμό, και ταχυδρομικό κώδικα και τέλος ένα ή περισσότερα τηλέφωνα</a:t>
            </a:r>
          </a:p>
          <a:p>
            <a:pPr algn="just" eaLnBrk="0" fontAlgn="base" hangingPunct="0">
              <a:spcBef>
                <a:spcPct val="50000"/>
              </a:spcBef>
              <a:spcAft>
                <a:spcPct val="0"/>
              </a:spcAft>
              <a:buFont typeface="Wingdings" pitchFamily="2" charset="2"/>
              <a:buChar char="§"/>
            </a:pPr>
            <a:r>
              <a:rPr lang="el-GR" sz="1600" dirty="0">
                <a:latin typeface="Calibri" pitchFamily="34" charset="0"/>
                <a:ea typeface="Calibri" pitchFamily="34" charset="0"/>
                <a:cs typeface="Calibri" pitchFamily="34" charset="0"/>
              </a:rPr>
              <a:t> Κάθε </a:t>
            </a:r>
            <a:r>
              <a:rPr lang="el-GR" sz="1600" i="1" dirty="0">
                <a:solidFill>
                  <a:schemeClr val="accent6">
                    <a:lumMod val="75000"/>
                  </a:schemeClr>
                </a:solidFill>
                <a:latin typeface="Calibri" pitchFamily="34" charset="0"/>
                <a:ea typeface="Calibri" pitchFamily="34" charset="0"/>
                <a:cs typeface="Calibri" pitchFamily="34" charset="0"/>
              </a:rPr>
              <a:t>εργαζόμενος</a:t>
            </a:r>
            <a:r>
              <a:rPr lang="el-GR" sz="1600" dirty="0">
                <a:latin typeface="Calibri" pitchFamily="34" charset="0"/>
                <a:ea typeface="Calibri" pitchFamily="34" charset="0"/>
                <a:cs typeface="Calibri" pitchFamily="34" charset="0"/>
              </a:rPr>
              <a:t> έχει ένα μοναδικό  ΑΤ και επίσης διατηρούμε και το όνομά του.</a:t>
            </a:r>
          </a:p>
          <a:p>
            <a:pPr algn="just" eaLnBrk="0" fontAlgn="base" hangingPunct="0">
              <a:spcBef>
                <a:spcPct val="50000"/>
              </a:spcBef>
              <a:spcAft>
                <a:spcPct val="0"/>
              </a:spcAft>
              <a:buFont typeface="Wingdings" pitchFamily="2" charset="2"/>
              <a:buChar char="§"/>
            </a:pPr>
            <a:r>
              <a:rPr lang="el-GR" sz="1600" dirty="0">
                <a:latin typeface="Calibri" pitchFamily="34" charset="0"/>
                <a:ea typeface="Calibri" pitchFamily="34" charset="0"/>
                <a:cs typeface="Calibri" pitchFamily="34" charset="0"/>
              </a:rPr>
              <a:t>  Ένας εργαζόμενος μπορεί να </a:t>
            </a:r>
            <a:r>
              <a:rPr lang="el-GR" sz="1600" i="1" dirty="0">
                <a:solidFill>
                  <a:schemeClr val="accent6">
                    <a:lumMod val="75000"/>
                  </a:schemeClr>
                </a:solidFill>
                <a:latin typeface="Calibri" pitchFamily="34" charset="0"/>
                <a:ea typeface="Calibri" pitchFamily="34" charset="0"/>
                <a:cs typeface="Calibri" pitchFamily="34" charset="0"/>
              </a:rPr>
              <a:t>δουλεύει</a:t>
            </a:r>
            <a:r>
              <a:rPr lang="el-GR" sz="1600" dirty="0">
                <a:solidFill>
                  <a:schemeClr val="accent6">
                    <a:lumMod val="75000"/>
                  </a:schemeClr>
                </a:solidFill>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σε πολλά γυμναστήρια. </a:t>
            </a:r>
            <a:r>
              <a:rPr lang="el-GR" sz="1400" dirty="0">
                <a:latin typeface="Calibri" pitchFamily="34" charset="0"/>
                <a:ea typeface="Calibri" pitchFamily="34" charset="0"/>
                <a:cs typeface="Calibri" pitchFamily="34" charset="0"/>
              </a:rPr>
              <a:t>Για παράδειγμα, ο εργαζόμενος  με ΑΤ ΜΝ203910 μπορεί να δουλεύει και στο γυμναστήριο με όνομα «</a:t>
            </a:r>
            <a:r>
              <a:rPr lang="en-US" sz="1400" dirty="0" err="1">
                <a:latin typeface="Calibri" pitchFamily="34" charset="0"/>
                <a:ea typeface="Calibri" pitchFamily="34" charset="0"/>
                <a:cs typeface="Calibri" pitchFamily="34" charset="0"/>
              </a:rPr>
              <a:t>Ioannina</a:t>
            </a:r>
            <a:r>
              <a:rPr lang="en-US" sz="1400" dirty="0">
                <a:latin typeface="Calibri" pitchFamily="34" charset="0"/>
                <a:ea typeface="Calibri" pitchFamily="34" charset="0"/>
                <a:cs typeface="Calibri" pitchFamily="34" charset="0"/>
              </a:rPr>
              <a:t> Fitness</a:t>
            </a:r>
            <a:r>
              <a:rPr lang="el-GR" sz="1400" dirty="0">
                <a:latin typeface="Calibri" pitchFamily="34" charset="0"/>
                <a:ea typeface="Calibri" pitchFamily="34" charset="0"/>
                <a:cs typeface="Calibri" pitchFamily="34" charset="0"/>
              </a:rPr>
              <a:t>»  και στο γυμναστήριο με όνομα «</a:t>
            </a:r>
            <a:r>
              <a:rPr lang="en-US" sz="1400" dirty="0">
                <a:latin typeface="Calibri" pitchFamily="34" charset="0"/>
                <a:ea typeface="Calibri" pitchFamily="34" charset="0"/>
                <a:cs typeface="Calibri" pitchFamily="34" charset="0"/>
              </a:rPr>
              <a:t>HDV</a:t>
            </a:r>
            <a:r>
              <a:rPr lang="el-GR" sz="14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Για κάθε εργαζόμενο, καταγράφουμε και το </a:t>
            </a:r>
            <a:r>
              <a:rPr lang="el-GR" sz="1600" i="1" dirty="0">
                <a:latin typeface="Calibri" pitchFamily="34" charset="0"/>
                <a:ea typeface="Calibri" pitchFamily="34" charset="0"/>
                <a:cs typeface="Calibri" pitchFamily="34" charset="0"/>
              </a:rPr>
              <a:t>ποσοστό του χρόνου  </a:t>
            </a:r>
            <a:r>
              <a:rPr lang="el-GR" sz="1600" dirty="0">
                <a:latin typeface="Calibri" pitchFamily="34" charset="0"/>
                <a:ea typeface="Calibri" pitchFamily="34" charset="0"/>
                <a:cs typeface="Calibri" pitchFamily="34" charset="0"/>
              </a:rPr>
              <a:t>που δουλεύει σε ένα γυμναστήριο. </a:t>
            </a:r>
            <a:r>
              <a:rPr lang="el-GR" sz="1400" dirty="0">
                <a:latin typeface="Calibri" pitchFamily="34" charset="0"/>
                <a:ea typeface="Calibri" pitchFamily="34" charset="0"/>
                <a:cs typeface="Calibri" pitchFamily="34" charset="0"/>
              </a:rPr>
              <a:t>Για παράδειγμα, για τον  παραπάνω εργαζόμενο με ΑΤ ΜΝ203910 ότι δουλεύει π.χ., 50% στο γυμναστήριο «</a:t>
            </a:r>
            <a:r>
              <a:rPr lang="en-US" sz="1400" dirty="0" err="1">
                <a:latin typeface="Calibri" pitchFamily="34" charset="0"/>
                <a:ea typeface="Calibri" pitchFamily="34" charset="0"/>
                <a:cs typeface="Calibri" pitchFamily="34" charset="0"/>
              </a:rPr>
              <a:t>Ioannina</a:t>
            </a:r>
            <a:r>
              <a:rPr lang="en-US" sz="1400" dirty="0">
                <a:latin typeface="Calibri" pitchFamily="34" charset="0"/>
                <a:ea typeface="Calibri" pitchFamily="34" charset="0"/>
                <a:cs typeface="Calibri" pitchFamily="34" charset="0"/>
              </a:rPr>
              <a:t> Fitness</a:t>
            </a:r>
            <a:r>
              <a:rPr lang="el-GR" sz="1400" dirty="0">
                <a:latin typeface="Calibri" pitchFamily="34" charset="0"/>
                <a:ea typeface="Calibri" pitchFamily="34" charset="0"/>
                <a:cs typeface="Calibri" pitchFamily="34" charset="0"/>
              </a:rPr>
              <a:t>» και 50% στο γυμναστήριο «</a:t>
            </a:r>
            <a:r>
              <a:rPr lang="en-US" sz="1400" dirty="0">
                <a:latin typeface="Calibri" pitchFamily="34" charset="0"/>
                <a:ea typeface="Calibri" pitchFamily="34" charset="0"/>
                <a:cs typeface="Calibri" pitchFamily="34" charset="0"/>
              </a:rPr>
              <a:t>HDV</a:t>
            </a:r>
            <a:r>
              <a:rPr lang="el-GR" sz="1400" dirty="0">
                <a:latin typeface="Calibri" pitchFamily="34" charset="0"/>
                <a:ea typeface="Calibri" pitchFamily="34" charset="0"/>
                <a:cs typeface="Calibri" pitchFamily="34" charset="0"/>
              </a:rPr>
              <a:t>».</a:t>
            </a:r>
          </a:p>
          <a:p>
            <a:pPr algn="just" eaLnBrk="0" fontAlgn="base" hangingPunct="0">
              <a:spcBef>
                <a:spcPct val="50000"/>
              </a:spcBef>
              <a:spcAft>
                <a:spcPct val="0"/>
              </a:spcAft>
              <a:buFont typeface="Wingdings" pitchFamily="2" charset="2"/>
              <a:buChar char="§"/>
            </a:pPr>
            <a:r>
              <a:rPr lang="el-GR" sz="14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Κάποιοι από τους εργαζομένους έχουν μία από τις παρακάτω </a:t>
            </a:r>
            <a:r>
              <a:rPr lang="el-GR" sz="1600" i="1" dirty="0">
                <a:solidFill>
                  <a:schemeClr val="accent6">
                    <a:lumMod val="75000"/>
                  </a:schemeClr>
                </a:solidFill>
                <a:latin typeface="Calibri" pitchFamily="34" charset="0"/>
                <a:ea typeface="Calibri" pitchFamily="34" charset="0"/>
                <a:cs typeface="Calibri" pitchFamily="34" charset="0"/>
              </a:rPr>
              <a:t>ειδικότητες</a:t>
            </a:r>
            <a:r>
              <a:rPr lang="el-GR" sz="1600" dirty="0">
                <a:latin typeface="Calibri" pitchFamily="34" charset="0"/>
                <a:ea typeface="Calibri" pitchFamily="34" charset="0"/>
                <a:cs typeface="Calibri" pitchFamily="34" charset="0"/>
              </a:rPr>
              <a:t>: γραμματέας, προσωπικός γυμναστής και διευθυντής. Κάθε εργαζόμενος έχει το πολύ μία (δηλαδή, μία ή καμία) ειδικότητα.</a:t>
            </a:r>
          </a:p>
          <a:p>
            <a:pPr algn="just" eaLnBrk="0" fontAlgn="base" hangingPunct="0">
              <a:spcBef>
                <a:spcPct val="50000"/>
              </a:spcBef>
              <a:spcAft>
                <a:spcPct val="0"/>
              </a:spcAft>
              <a:buFont typeface="Wingdings" pitchFamily="2" charset="2"/>
              <a:buChar char="§"/>
            </a:pPr>
            <a:r>
              <a:rPr lang="el-GR" sz="1600" dirty="0">
                <a:latin typeface="Calibri" pitchFamily="34" charset="0"/>
                <a:ea typeface="Calibri" pitchFamily="34" charset="0"/>
                <a:cs typeface="Calibri" pitchFamily="34" charset="0"/>
              </a:rPr>
              <a:t> Κάθε διευθυντής </a:t>
            </a:r>
            <a:r>
              <a:rPr lang="el-GR" sz="1600" i="1" dirty="0">
                <a:solidFill>
                  <a:schemeClr val="accent6">
                    <a:lumMod val="75000"/>
                  </a:schemeClr>
                </a:solidFill>
                <a:latin typeface="Calibri" pitchFamily="34" charset="0"/>
                <a:ea typeface="Calibri" pitchFamily="34" charset="0"/>
                <a:cs typeface="Calibri" pitchFamily="34" charset="0"/>
              </a:rPr>
              <a:t>διευθύνει</a:t>
            </a:r>
            <a:r>
              <a:rPr lang="el-GR" sz="1600" i="1"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ένα ή περισσότερα γυμναστήρια. Κάθε γυμναστήριο έχει ακριβώς έναν διευθυντή. </a:t>
            </a:r>
          </a:p>
          <a:p>
            <a:pPr algn="just" eaLnBrk="0" fontAlgn="base" hangingPunct="0">
              <a:spcBef>
                <a:spcPct val="50000"/>
              </a:spcBef>
              <a:spcAft>
                <a:spcPct val="0"/>
              </a:spcAft>
              <a:buFont typeface="Wingdings" pitchFamily="2" charset="2"/>
              <a:buChar char="§"/>
            </a:pPr>
            <a:r>
              <a:rPr lang="el-GR" sz="1600" dirty="0">
                <a:latin typeface="Calibri" pitchFamily="34" charset="0"/>
                <a:ea typeface="Calibri" pitchFamily="34" charset="0"/>
                <a:cs typeface="Calibri" pitchFamily="34" charset="0"/>
              </a:rPr>
              <a:t> Για κάθε προσωπικό γυμναστή διατηρούμε και το είδος (ένα ή περισσότερα) των γνώσεων του (πχ </a:t>
            </a:r>
            <a:r>
              <a:rPr lang="en-US" sz="1600" dirty="0">
                <a:latin typeface="Calibri" pitchFamily="34" charset="0"/>
                <a:ea typeface="Calibri" pitchFamily="34" charset="0"/>
                <a:cs typeface="Calibri" pitchFamily="34" charset="0"/>
              </a:rPr>
              <a:t>yoga</a:t>
            </a:r>
            <a:r>
              <a:rPr lang="el-GR" sz="1600" dirty="0">
                <a:latin typeface="Calibri" pitchFamily="34" charset="0"/>
                <a:ea typeface="Calibri" pitchFamily="34" charset="0"/>
                <a:cs typeface="Calibri" pitchFamily="34" charset="0"/>
              </a:rPr>
              <a:t>, αεροβική, κλπ).</a:t>
            </a:r>
          </a:p>
          <a:p>
            <a:pPr algn="just" eaLnBrk="0" fontAlgn="base" hangingPunct="0">
              <a:spcBef>
                <a:spcPct val="50000"/>
              </a:spcBef>
              <a:spcAft>
                <a:spcPct val="0"/>
              </a:spcAft>
            </a:pPr>
            <a:r>
              <a:rPr lang="el-GR" sz="1600" dirty="0">
                <a:latin typeface="Calibri" pitchFamily="34" charset="0"/>
                <a:ea typeface="Calibri" pitchFamily="34" charset="0"/>
                <a:cs typeface="Calibri" pitchFamily="34" charset="0"/>
              </a:rPr>
              <a:t>Σχεδιάστε ένα κατάλληλο μοντέλο Οντοτήτων/Συσχετίσεων. </a:t>
            </a:r>
          </a:p>
        </p:txBody>
      </p:sp>
      <p:sp>
        <p:nvSpPr>
          <p:cNvPr id="10" name="Title 7"/>
          <p:cNvSpPr>
            <a:spLocks noGrp="1"/>
          </p:cNvSpPr>
          <p:nvPr>
            <p:ph type="title"/>
          </p:nvPr>
        </p:nvSpPr>
        <p:spPr>
          <a:xfrm>
            <a:off x="482600" y="0"/>
            <a:ext cx="8229600" cy="1143000"/>
          </a:xfrm>
        </p:spPr>
        <p:txBody>
          <a:bodyPr/>
          <a:lstStyle/>
          <a:p>
            <a:r>
              <a:rPr lang="el-GR" dirty="0">
                <a:solidFill>
                  <a:schemeClr val="accent6">
                    <a:lumMod val="75000"/>
                  </a:schemeClr>
                </a:solidFill>
              </a:rPr>
              <a:t>Άσκηση </a:t>
            </a:r>
            <a:r>
              <a:rPr lang="el-GR" sz="2400" dirty="0">
                <a:solidFill>
                  <a:schemeClr val="accent6">
                    <a:lumMod val="75000"/>
                  </a:schemeClr>
                </a:solidFill>
              </a:rPr>
              <a:t>(ιεραρχίες)</a:t>
            </a: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D22F896-40B5-4ADD-8801-0D06FADFA095}" type="slidenum">
              <a:rPr lang="en-US" smtClean="0"/>
              <a:pPr/>
              <a:t>101</a:t>
            </a:fld>
            <a:endParaRPr lang="en-US" dirty="0"/>
          </a:p>
        </p:txBody>
      </p:sp>
      <p:sp>
        <p:nvSpPr>
          <p:cNvPr id="4" name="TextBox 3"/>
          <p:cNvSpPr txBox="1"/>
          <p:nvPr/>
        </p:nvSpPr>
        <p:spPr>
          <a:xfrm>
            <a:off x="1934308" y="2690446"/>
            <a:ext cx="5445369" cy="707886"/>
          </a:xfrm>
          <a:prstGeom prst="rect">
            <a:avLst/>
          </a:prstGeom>
          <a:noFill/>
        </p:spPr>
        <p:txBody>
          <a:bodyPr wrap="square" rtlCol="0">
            <a:spAutoFit/>
          </a:bodyPr>
          <a:lstStyle/>
          <a:p>
            <a:pPr algn="ctr"/>
            <a:r>
              <a:rPr lang="el-GR" sz="4000" dirty="0"/>
              <a:t>Τριαδικές συσχετίσεις</a:t>
            </a:r>
          </a:p>
        </p:txBody>
      </p:sp>
    </p:spTree>
    <p:extLst>
      <p:ext uri="{BB962C8B-B14F-4D97-AF65-F5344CB8AC3E}">
        <p14:creationId xmlns:p14="http://schemas.microsoft.com/office/powerpoint/2010/main" val="248149858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Footer Placeholder 3"/>
          <p:cNvSpPr>
            <a:spLocks noGrp="1"/>
          </p:cNvSpPr>
          <p:nvPr>
            <p:ph type="ftr" sz="quarter" idx="11"/>
          </p:nvPr>
        </p:nvSpPr>
        <p:spPr>
          <a:noFill/>
        </p:spPr>
        <p:txBody>
          <a:bodyPr/>
          <a:lstStyle/>
          <a:p>
            <a:r>
              <a:rPr lang="el-GR" altLang="en-US"/>
              <a:t>Ευαγγελία Πιτουρά</a:t>
            </a:r>
          </a:p>
        </p:txBody>
      </p:sp>
      <p:sp>
        <p:nvSpPr>
          <p:cNvPr id="50180" name="Slide Number Placeholder 4"/>
          <p:cNvSpPr>
            <a:spLocks noGrp="1"/>
          </p:cNvSpPr>
          <p:nvPr>
            <p:ph type="sldNum" sz="quarter" idx="12"/>
          </p:nvPr>
        </p:nvSpPr>
        <p:spPr>
          <a:noFill/>
        </p:spPr>
        <p:txBody>
          <a:bodyPr/>
          <a:lstStyle/>
          <a:p>
            <a:fld id="{C730CFC1-EEA4-4173-A743-1422B24A3CE3}" type="slidenum">
              <a:rPr lang="el-GR" altLang="en-US" smtClean="0"/>
              <a:pPr/>
              <a:t>102</a:t>
            </a:fld>
            <a:endParaRPr lang="el-GR" altLang="en-US"/>
          </a:p>
        </p:txBody>
      </p:sp>
      <p:sp>
        <p:nvSpPr>
          <p:cNvPr id="50181" name="Rectangle 2"/>
          <p:cNvSpPr>
            <a:spLocks noGrp="1" noChangeArrowheads="1"/>
          </p:cNvSpPr>
          <p:nvPr>
            <p:ph type="title"/>
          </p:nvPr>
        </p:nvSpPr>
        <p:spPr>
          <a:xfrm>
            <a:off x="101600" y="122239"/>
            <a:ext cx="8909538" cy="681038"/>
          </a:xfrm>
        </p:spPr>
        <p:txBody>
          <a:bodyPr>
            <a:noAutofit/>
          </a:bodyPr>
          <a:lstStyle/>
          <a:p>
            <a:pPr algn="r" eaLnBrk="1" hangingPunct="1"/>
            <a:r>
              <a:rPr lang="el-GR" sz="3200" dirty="0">
                <a:solidFill>
                  <a:schemeClr val="accent6">
                    <a:lumMod val="75000"/>
                  </a:schemeClr>
                </a:solidFill>
              </a:rPr>
              <a:t>Τύποι Συσχετίσεων με Βαθμό Μεγαλύτερο του Δύο</a:t>
            </a:r>
          </a:p>
        </p:txBody>
      </p:sp>
      <p:sp>
        <p:nvSpPr>
          <p:cNvPr id="50182" name="Text Box 3"/>
          <p:cNvSpPr txBox="1">
            <a:spLocks noChangeArrowheads="1"/>
          </p:cNvSpPr>
          <p:nvPr/>
        </p:nvSpPr>
        <p:spPr bwMode="auto">
          <a:xfrm>
            <a:off x="541337" y="2713393"/>
            <a:ext cx="1581150" cy="307777"/>
          </a:xfrm>
          <a:prstGeom prst="rect">
            <a:avLst/>
          </a:prstGeom>
          <a:noFill/>
          <a:ln w="9525">
            <a:noFill/>
            <a:miter lim="800000"/>
            <a:headEnd/>
            <a:tailEnd/>
          </a:ln>
        </p:spPr>
        <p:txBody>
          <a:bodyPr wrap="square">
            <a:spAutoFit/>
          </a:bodyPr>
          <a:lstStyle/>
          <a:p>
            <a:pPr algn="ctr" eaLnBrk="0" hangingPunct="0">
              <a:spcBef>
                <a:spcPct val="50000"/>
              </a:spcBef>
            </a:pPr>
            <a:r>
              <a:rPr lang="el-GR" sz="1400" b="1" dirty="0"/>
              <a:t>ΠΡΟΜΗΘΕΥΤΗΣ</a:t>
            </a:r>
          </a:p>
        </p:txBody>
      </p:sp>
      <p:sp>
        <p:nvSpPr>
          <p:cNvPr id="50183" name="Text Box 4"/>
          <p:cNvSpPr txBox="1">
            <a:spLocks noChangeArrowheads="1"/>
          </p:cNvSpPr>
          <p:nvPr/>
        </p:nvSpPr>
        <p:spPr bwMode="auto">
          <a:xfrm>
            <a:off x="5465763" y="2622905"/>
            <a:ext cx="1828800" cy="366713"/>
          </a:xfrm>
          <a:prstGeom prst="rect">
            <a:avLst/>
          </a:prstGeom>
          <a:noFill/>
          <a:ln w="9525">
            <a:noFill/>
            <a:miter lim="800000"/>
            <a:headEnd/>
            <a:tailEnd/>
          </a:ln>
        </p:spPr>
        <p:txBody>
          <a:bodyPr>
            <a:spAutoFit/>
          </a:bodyPr>
          <a:lstStyle/>
          <a:p>
            <a:pPr eaLnBrk="0" hangingPunct="0">
              <a:spcBef>
                <a:spcPct val="50000"/>
              </a:spcBef>
            </a:pPr>
            <a:r>
              <a:rPr lang="el-GR" b="1" dirty="0"/>
              <a:t>ΕΡΓΟ</a:t>
            </a:r>
            <a:endParaRPr lang="el-GR" sz="1800" b="1" dirty="0"/>
          </a:p>
        </p:txBody>
      </p:sp>
      <p:sp>
        <p:nvSpPr>
          <p:cNvPr id="50184" name="Text Box 5"/>
          <p:cNvSpPr txBox="1">
            <a:spLocks noChangeArrowheads="1"/>
          </p:cNvSpPr>
          <p:nvPr/>
        </p:nvSpPr>
        <p:spPr bwMode="auto">
          <a:xfrm>
            <a:off x="2892425" y="4291368"/>
            <a:ext cx="2133600" cy="369332"/>
          </a:xfrm>
          <a:prstGeom prst="rect">
            <a:avLst/>
          </a:prstGeom>
          <a:noFill/>
          <a:ln w="9525">
            <a:noFill/>
            <a:miter lim="800000"/>
            <a:headEnd/>
            <a:tailEnd/>
          </a:ln>
        </p:spPr>
        <p:txBody>
          <a:bodyPr>
            <a:spAutoFit/>
          </a:bodyPr>
          <a:lstStyle/>
          <a:p>
            <a:pPr eaLnBrk="0" hangingPunct="0">
              <a:spcBef>
                <a:spcPct val="50000"/>
              </a:spcBef>
            </a:pPr>
            <a:r>
              <a:rPr lang="el-GR" sz="1800" b="1" dirty="0"/>
              <a:t>ΕΞΑΡΤΗΜΑ</a:t>
            </a:r>
          </a:p>
        </p:txBody>
      </p:sp>
      <p:sp>
        <p:nvSpPr>
          <p:cNvPr id="50185" name="Rectangle 6"/>
          <p:cNvSpPr>
            <a:spLocks noChangeArrowheads="1"/>
          </p:cNvSpPr>
          <p:nvPr/>
        </p:nvSpPr>
        <p:spPr bwMode="auto">
          <a:xfrm>
            <a:off x="612775" y="2640368"/>
            <a:ext cx="1524000" cy="533400"/>
          </a:xfrm>
          <a:prstGeom prst="rect">
            <a:avLst/>
          </a:prstGeom>
          <a:noFill/>
          <a:ln w="9525">
            <a:solidFill>
              <a:schemeClr val="tx1"/>
            </a:solidFill>
            <a:miter lim="800000"/>
            <a:headEnd/>
            <a:tailEnd/>
          </a:ln>
        </p:spPr>
        <p:txBody>
          <a:bodyPr wrap="none" anchor="ctr"/>
          <a:lstStyle/>
          <a:p>
            <a:endParaRPr lang="el-GR"/>
          </a:p>
        </p:txBody>
      </p:sp>
      <p:sp>
        <p:nvSpPr>
          <p:cNvPr id="50186" name="Rectangle 7"/>
          <p:cNvSpPr>
            <a:spLocks noChangeArrowheads="1"/>
          </p:cNvSpPr>
          <p:nvPr/>
        </p:nvSpPr>
        <p:spPr bwMode="auto">
          <a:xfrm>
            <a:off x="2816225" y="4215168"/>
            <a:ext cx="1676400" cy="914400"/>
          </a:xfrm>
          <a:prstGeom prst="rect">
            <a:avLst/>
          </a:prstGeom>
          <a:noFill/>
          <a:ln w="9525">
            <a:solidFill>
              <a:schemeClr val="tx1"/>
            </a:solidFill>
            <a:miter lim="800000"/>
            <a:headEnd/>
            <a:tailEnd/>
          </a:ln>
        </p:spPr>
        <p:txBody>
          <a:bodyPr wrap="none" anchor="ctr"/>
          <a:lstStyle/>
          <a:p>
            <a:endParaRPr lang="el-GR"/>
          </a:p>
        </p:txBody>
      </p:sp>
      <p:sp>
        <p:nvSpPr>
          <p:cNvPr id="50187" name="Rectangle 8"/>
          <p:cNvSpPr>
            <a:spLocks noChangeArrowheads="1"/>
          </p:cNvSpPr>
          <p:nvPr/>
        </p:nvSpPr>
        <p:spPr bwMode="auto">
          <a:xfrm>
            <a:off x="5183187" y="2510022"/>
            <a:ext cx="1371600" cy="533400"/>
          </a:xfrm>
          <a:prstGeom prst="rect">
            <a:avLst/>
          </a:prstGeom>
          <a:noFill/>
          <a:ln w="9525">
            <a:solidFill>
              <a:schemeClr val="tx1"/>
            </a:solidFill>
            <a:miter lim="800000"/>
            <a:headEnd/>
            <a:tailEnd/>
          </a:ln>
        </p:spPr>
        <p:txBody>
          <a:bodyPr wrap="none" anchor="ctr"/>
          <a:lstStyle/>
          <a:p>
            <a:endParaRPr lang="el-GR"/>
          </a:p>
        </p:txBody>
      </p:sp>
      <p:sp>
        <p:nvSpPr>
          <p:cNvPr id="50188" name="AutoShape 9"/>
          <p:cNvSpPr>
            <a:spLocks noChangeArrowheads="1"/>
          </p:cNvSpPr>
          <p:nvPr/>
        </p:nvSpPr>
        <p:spPr bwMode="auto">
          <a:xfrm>
            <a:off x="2892425" y="2233968"/>
            <a:ext cx="1752600" cy="1295400"/>
          </a:xfrm>
          <a:prstGeom prst="diamond">
            <a:avLst/>
          </a:prstGeom>
          <a:noFill/>
          <a:ln w="9525">
            <a:solidFill>
              <a:schemeClr val="tx1"/>
            </a:solidFill>
            <a:miter lim="800000"/>
            <a:headEnd/>
            <a:tailEnd/>
          </a:ln>
        </p:spPr>
        <p:txBody>
          <a:bodyPr wrap="none" anchor="ctr"/>
          <a:lstStyle/>
          <a:p>
            <a:endParaRPr lang="el-GR"/>
          </a:p>
        </p:txBody>
      </p:sp>
      <p:sp>
        <p:nvSpPr>
          <p:cNvPr id="50189" name="Line 10"/>
          <p:cNvSpPr>
            <a:spLocks noChangeShapeType="1"/>
          </p:cNvSpPr>
          <p:nvPr/>
        </p:nvSpPr>
        <p:spPr bwMode="auto">
          <a:xfrm>
            <a:off x="2130425" y="2919768"/>
            <a:ext cx="762000" cy="0"/>
          </a:xfrm>
          <a:prstGeom prst="line">
            <a:avLst/>
          </a:prstGeom>
          <a:noFill/>
          <a:ln w="12700">
            <a:solidFill>
              <a:schemeClr val="tx1"/>
            </a:solidFill>
            <a:round/>
            <a:headEnd/>
            <a:tailEnd/>
          </a:ln>
        </p:spPr>
        <p:txBody>
          <a:bodyPr wrap="none" anchor="ctr"/>
          <a:lstStyle/>
          <a:p>
            <a:endParaRPr lang="el-GR"/>
          </a:p>
        </p:txBody>
      </p:sp>
      <p:sp>
        <p:nvSpPr>
          <p:cNvPr id="50190" name="Line 11"/>
          <p:cNvSpPr>
            <a:spLocks noChangeShapeType="1"/>
          </p:cNvSpPr>
          <p:nvPr/>
        </p:nvSpPr>
        <p:spPr bwMode="auto">
          <a:xfrm>
            <a:off x="4721225" y="2919768"/>
            <a:ext cx="381000" cy="0"/>
          </a:xfrm>
          <a:prstGeom prst="line">
            <a:avLst/>
          </a:prstGeom>
          <a:noFill/>
          <a:ln w="12700">
            <a:solidFill>
              <a:schemeClr val="tx1"/>
            </a:solidFill>
            <a:round/>
            <a:headEnd/>
            <a:tailEnd/>
          </a:ln>
        </p:spPr>
        <p:txBody>
          <a:bodyPr wrap="none" anchor="ctr"/>
          <a:lstStyle/>
          <a:p>
            <a:endParaRPr lang="el-GR"/>
          </a:p>
        </p:txBody>
      </p:sp>
      <p:sp>
        <p:nvSpPr>
          <p:cNvPr id="50191" name="Line 12"/>
          <p:cNvSpPr>
            <a:spLocks noChangeShapeType="1"/>
          </p:cNvSpPr>
          <p:nvPr/>
        </p:nvSpPr>
        <p:spPr bwMode="auto">
          <a:xfrm>
            <a:off x="3730625" y="3529368"/>
            <a:ext cx="0" cy="685800"/>
          </a:xfrm>
          <a:prstGeom prst="line">
            <a:avLst/>
          </a:prstGeom>
          <a:noFill/>
          <a:ln w="12700">
            <a:solidFill>
              <a:schemeClr val="tx1"/>
            </a:solidFill>
            <a:round/>
            <a:headEnd/>
            <a:tailEnd/>
          </a:ln>
        </p:spPr>
        <p:txBody>
          <a:bodyPr wrap="none" anchor="ctr"/>
          <a:lstStyle/>
          <a:p>
            <a:endParaRPr lang="el-GR"/>
          </a:p>
        </p:txBody>
      </p:sp>
      <p:sp>
        <p:nvSpPr>
          <p:cNvPr id="50192" name="Text Box 13"/>
          <p:cNvSpPr txBox="1">
            <a:spLocks noChangeArrowheads="1"/>
          </p:cNvSpPr>
          <p:nvPr/>
        </p:nvSpPr>
        <p:spPr bwMode="auto">
          <a:xfrm>
            <a:off x="3017044" y="2683786"/>
            <a:ext cx="1524000" cy="369332"/>
          </a:xfrm>
          <a:prstGeom prst="rect">
            <a:avLst/>
          </a:prstGeom>
          <a:noFill/>
          <a:ln w="9525">
            <a:noFill/>
            <a:miter lim="800000"/>
            <a:headEnd/>
            <a:tailEnd/>
          </a:ln>
        </p:spPr>
        <p:txBody>
          <a:bodyPr>
            <a:spAutoFit/>
          </a:bodyPr>
          <a:lstStyle/>
          <a:p>
            <a:pPr eaLnBrk="0" hangingPunct="0">
              <a:spcBef>
                <a:spcPct val="50000"/>
              </a:spcBef>
            </a:pPr>
            <a:r>
              <a:rPr lang="el-GR" b="1" dirty="0"/>
              <a:t>ΠΡΟΜΗΘΕΥΕΙ</a:t>
            </a:r>
          </a:p>
        </p:txBody>
      </p:sp>
      <p:sp>
        <p:nvSpPr>
          <p:cNvPr id="50193" name="Text Box 14"/>
          <p:cNvSpPr txBox="1">
            <a:spLocks noChangeArrowheads="1"/>
          </p:cNvSpPr>
          <p:nvPr/>
        </p:nvSpPr>
        <p:spPr bwMode="auto">
          <a:xfrm>
            <a:off x="457200" y="5491518"/>
            <a:ext cx="4495800" cy="366713"/>
          </a:xfrm>
          <a:prstGeom prst="rect">
            <a:avLst/>
          </a:prstGeom>
          <a:noFill/>
          <a:ln w="9525">
            <a:noFill/>
            <a:miter lim="800000"/>
            <a:headEnd/>
            <a:tailEnd/>
          </a:ln>
        </p:spPr>
        <p:txBody>
          <a:bodyPr>
            <a:spAutoFit/>
          </a:bodyPr>
          <a:lstStyle/>
          <a:p>
            <a:pPr eaLnBrk="0" hangingPunct="0">
              <a:spcBef>
                <a:spcPct val="50000"/>
              </a:spcBef>
            </a:pPr>
            <a:r>
              <a:rPr lang="el-GR" sz="1800" dirty="0"/>
              <a:t>Επίσης, (1 1 </a:t>
            </a:r>
            <a:r>
              <a:rPr lang="el-GR" sz="1800" dirty="0" err="1"/>
              <a:t>1</a:t>
            </a:r>
            <a:r>
              <a:rPr lang="el-GR" sz="1800" dirty="0"/>
              <a:t>) (1 1 Ν) , …, </a:t>
            </a:r>
          </a:p>
        </p:txBody>
      </p:sp>
      <p:sp>
        <p:nvSpPr>
          <p:cNvPr id="50194" name="Text Box 15"/>
          <p:cNvSpPr txBox="1">
            <a:spLocks noChangeArrowheads="1"/>
          </p:cNvSpPr>
          <p:nvPr/>
        </p:nvSpPr>
        <p:spPr bwMode="auto">
          <a:xfrm>
            <a:off x="4852987" y="3378556"/>
            <a:ext cx="4038600" cy="1754326"/>
          </a:xfrm>
          <a:prstGeom prst="rect">
            <a:avLst/>
          </a:prstGeom>
          <a:noFill/>
          <a:ln w="9525">
            <a:noFill/>
            <a:miter lim="800000"/>
            <a:headEnd/>
            <a:tailEnd/>
          </a:ln>
        </p:spPr>
        <p:txBody>
          <a:bodyPr>
            <a:spAutoFit/>
          </a:bodyPr>
          <a:lstStyle/>
          <a:p>
            <a:pPr algn="just" eaLnBrk="0" hangingPunct="0">
              <a:spcBef>
                <a:spcPct val="50000"/>
              </a:spcBef>
            </a:pPr>
            <a:r>
              <a:rPr lang="el-GR" sz="1800" b="1" dirty="0">
                <a:solidFill>
                  <a:schemeClr val="accent6">
                    <a:lumMod val="75000"/>
                  </a:schemeClr>
                </a:solidFill>
                <a:latin typeface="Calibri" pitchFamily="34" charset="0"/>
                <a:ea typeface="Calibri" pitchFamily="34" charset="0"/>
                <a:cs typeface="Calibri" pitchFamily="34" charset="0"/>
              </a:rPr>
              <a:t>Αν το 1 είναι στην πλευρά του τύπου Ε</a:t>
            </a:r>
            <a:r>
              <a:rPr lang="el-GR" sz="1800" dirty="0">
                <a:solidFill>
                  <a:schemeClr val="accent6">
                    <a:lumMod val="75000"/>
                  </a:schemeClr>
                </a:solidFill>
                <a:latin typeface="Calibri" pitchFamily="34" charset="0"/>
                <a:ea typeface="Calibri" pitchFamily="34" charset="0"/>
                <a:cs typeface="Calibri" pitchFamily="34" charset="0"/>
              </a:rPr>
              <a:t>, </a:t>
            </a:r>
            <a:r>
              <a:rPr lang="el-GR" sz="1800" dirty="0">
                <a:solidFill>
                  <a:schemeClr val="bg2">
                    <a:lumMod val="10000"/>
                  </a:schemeClr>
                </a:solidFill>
                <a:latin typeface="Calibri" pitchFamily="34" charset="0"/>
                <a:ea typeface="Calibri" pitchFamily="34" charset="0"/>
                <a:cs typeface="Calibri" pitchFamily="34" charset="0"/>
              </a:rPr>
              <a:t>αυτό σημαίνει ότι αν επιλέξουμε μια οντότητα από καθένα από τα άλλα σύνολα οντοτήτων, αυτές </a:t>
            </a:r>
            <a:r>
              <a:rPr lang="el-GR" sz="1800" i="1" u="sng" dirty="0">
                <a:solidFill>
                  <a:schemeClr val="bg2">
                    <a:lumMod val="10000"/>
                  </a:schemeClr>
                </a:solidFill>
                <a:latin typeface="Calibri" pitchFamily="34" charset="0"/>
                <a:ea typeface="Calibri" pitchFamily="34" charset="0"/>
                <a:cs typeface="Calibri" pitchFamily="34" charset="0"/>
              </a:rPr>
              <a:t>(και οι δύο μαζί)</a:t>
            </a:r>
            <a:r>
              <a:rPr lang="el-GR" sz="1800" i="1" dirty="0">
                <a:solidFill>
                  <a:schemeClr val="bg2">
                    <a:lumMod val="10000"/>
                  </a:schemeClr>
                </a:solidFill>
                <a:latin typeface="Calibri" pitchFamily="34" charset="0"/>
                <a:ea typeface="Calibri" pitchFamily="34" charset="0"/>
                <a:cs typeface="Calibri" pitchFamily="34" charset="0"/>
              </a:rPr>
              <a:t> </a:t>
            </a:r>
            <a:r>
              <a:rPr lang="el-GR" sz="1800" dirty="0">
                <a:solidFill>
                  <a:schemeClr val="bg2">
                    <a:lumMod val="10000"/>
                  </a:schemeClr>
                </a:solidFill>
                <a:latin typeface="Calibri" pitchFamily="34" charset="0"/>
                <a:ea typeface="Calibri" pitchFamily="34" charset="0"/>
                <a:cs typeface="Calibri" pitchFamily="34" charset="0"/>
              </a:rPr>
              <a:t>συσχετίζονται με μια μόνο οντότητα του Ε</a:t>
            </a:r>
          </a:p>
        </p:txBody>
      </p:sp>
      <p:sp>
        <p:nvSpPr>
          <p:cNvPr id="50195" name="Text Box 16"/>
          <p:cNvSpPr txBox="1">
            <a:spLocks noChangeArrowheads="1"/>
          </p:cNvSpPr>
          <p:nvPr/>
        </p:nvSpPr>
        <p:spPr bwMode="auto">
          <a:xfrm>
            <a:off x="2327275" y="2399068"/>
            <a:ext cx="863600" cy="396875"/>
          </a:xfrm>
          <a:prstGeom prst="rect">
            <a:avLst/>
          </a:prstGeom>
          <a:noFill/>
          <a:ln w="9525">
            <a:noFill/>
            <a:miter lim="800000"/>
            <a:headEnd/>
            <a:tailEnd/>
          </a:ln>
        </p:spPr>
        <p:txBody>
          <a:bodyPr>
            <a:spAutoFit/>
          </a:bodyPr>
          <a:lstStyle/>
          <a:p>
            <a:pPr eaLnBrk="0" hangingPunct="0">
              <a:spcBef>
                <a:spcPct val="50000"/>
              </a:spcBef>
            </a:pPr>
            <a:r>
              <a:rPr lang="en-US" sz="2000" dirty="0">
                <a:solidFill>
                  <a:srgbClr val="009900"/>
                </a:solidFill>
              </a:rPr>
              <a:t>M</a:t>
            </a:r>
            <a:endParaRPr lang="el-GR" sz="2000" baseline="30000" dirty="0">
              <a:solidFill>
                <a:srgbClr val="009900"/>
              </a:solidFill>
            </a:endParaRPr>
          </a:p>
        </p:txBody>
      </p:sp>
      <p:sp>
        <p:nvSpPr>
          <p:cNvPr id="50196" name="Text Box 17"/>
          <p:cNvSpPr txBox="1">
            <a:spLocks noChangeArrowheads="1"/>
          </p:cNvSpPr>
          <p:nvPr/>
        </p:nvSpPr>
        <p:spPr bwMode="auto">
          <a:xfrm>
            <a:off x="4573587" y="2424468"/>
            <a:ext cx="504825" cy="396875"/>
          </a:xfrm>
          <a:prstGeom prst="rect">
            <a:avLst/>
          </a:prstGeom>
          <a:noFill/>
          <a:ln w="9525">
            <a:noFill/>
            <a:miter lim="800000"/>
            <a:headEnd/>
            <a:tailEnd/>
          </a:ln>
        </p:spPr>
        <p:txBody>
          <a:bodyPr>
            <a:spAutoFit/>
          </a:bodyPr>
          <a:lstStyle/>
          <a:p>
            <a:pPr eaLnBrk="0" hangingPunct="0">
              <a:spcBef>
                <a:spcPct val="50000"/>
              </a:spcBef>
            </a:pPr>
            <a:r>
              <a:rPr lang="en-US" sz="2000" dirty="0">
                <a:solidFill>
                  <a:srgbClr val="009900"/>
                </a:solidFill>
              </a:rPr>
              <a:t>N</a:t>
            </a:r>
            <a:endParaRPr lang="el-GR" sz="2000" dirty="0">
              <a:solidFill>
                <a:srgbClr val="009900"/>
              </a:solidFill>
            </a:endParaRPr>
          </a:p>
        </p:txBody>
      </p:sp>
      <p:sp>
        <p:nvSpPr>
          <p:cNvPr id="50197" name="Text Box 18"/>
          <p:cNvSpPr txBox="1">
            <a:spLocks noChangeArrowheads="1"/>
          </p:cNvSpPr>
          <p:nvPr/>
        </p:nvSpPr>
        <p:spPr bwMode="auto">
          <a:xfrm>
            <a:off x="3124200" y="3491268"/>
            <a:ext cx="504825" cy="396875"/>
          </a:xfrm>
          <a:prstGeom prst="rect">
            <a:avLst/>
          </a:prstGeom>
          <a:noFill/>
          <a:ln w="9525">
            <a:noFill/>
            <a:miter lim="800000"/>
            <a:headEnd/>
            <a:tailEnd/>
          </a:ln>
        </p:spPr>
        <p:txBody>
          <a:bodyPr>
            <a:spAutoFit/>
          </a:bodyPr>
          <a:lstStyle/>
          <a:p>
            <a:pPr eaLnBrk="0" hangingPunct="0">
              <a:spcBef>
                <a:spcPct val="50000"/>
              </a:spcBef>
            </a:pPr>
            <a:r>
              <a:rPr lang="en-US" sz="2000" dirty="0">
                <a:solidFill>
                  <a:srgbClr val="009900"/>
                </a:solidFill>
              </a:rPr>
              <a:t>1</a:t>
            </a:r>
            <a:endParaRPr lang="el-GR" sz="2000" dirty="0">
              <a:solidFill>
                <a:srgbClr val="009900"/>
              </a:solidFill>
            </a:endParaRPr>
          </a:p>
        </p:txBody>
      </p:sp>
      <p:sp>
        <p:nvSpPr>
          <p:cNvPr id="50198" name="Text Box 20"/>
          <p:cNvSpPr txBox="1">
            <a:spLocks noChangeArrowheads="1"/>
          </p:cNvSpPr>
          <p:nvPr/>
        </p:nvSpPr>
        <p:spPr bwMode="auto">
          <a:xfrm>
            <a:off x="238173" y="831177"/>
            <a:ext cx="8667653" cy="861774"/>
          </a:xfrm>
          <a:prstGeom prst="rect">
            <a:avLst/>
          </a:prstGeom>
          <a:noFill/>
          <a:ln w="9525">
            <a:noFill/>
            <a:miter lim="800000"/>
            <a:headEnd/>
            <a:tailEnd/>
          </a:ln>
        </p:spPr>
        <p:txBody>
          <a:bodyPr wrap="square">
            <a:spAutoFit/>
          </a:bodyPr>
          <a:lstStyle/>
          <a:p>
            <a:pPr>
              <a:spcBef>
                <a:spcPct val="50000"/>
              </a:spcBef>
            </a:pPr>
            <a:r>
              <a:rPr lang="el-GR" sz="2000" dirty="0">
                <a:ea typeface="Calibri" pitchFamily="34" charset="0"/>
                <a:cs typeface="Calibri" pitchFamily="34" charset="0"/>
              </a:rPr>
              <a:t>Η ολική συμμετοχή έχει την ίδια σημασία</a:t>
            </a:r>
          </a:p>
          <a:p>
            <a:pPr>
              <a:spcBef>
                <a:spcPct val="50000"/>
              </a:spcBef>
            </a:pPr>
            <a:r>
              <a:rPr lang="el-GR" sz="2000" dirty="0">
                <a:ea typeface="Calibri" pitchFamily="34" charset="0"/>
                <a:cs typeface="Calibri" pitchFamily="34" charset="0"/>
              </a:rPr>
              <a:t>Οι περιορισμοί </a:t>
            </a:r>
            <a:r>
              <a:rPr lang="el-GR" sz="2000" dirty="0" err="1">
                <a:ea typeface="Calibri" pitchFamily="34" charset="0"/>
                <a:cs typeface="Calibri" pitchFamily="34" charset="0"/>
              </a:rPr>
              <a:t>πληθικότητας</a:t>
            </a:r>
            <a:r>
              <a:rPr lang="el-GR" sz="2000" dirty="0">
                <a:ea typeface="Calibri" pitchFamily="34" charset="0"/>
                <a:cs typeface="Calibri" pitchFamily="34" charset="0"/>
              </a:rPr>
              <a:t> έχουν την παρακάτω σημασία</a:t>
            </a:r>
          </a:p>
        </p:txBody>
      </p:sp>
      <p:sp>
        <p:nvSpPr>
          <p:cNvPr id="50199" name="Text Box 31"/>
          <p:cNvSpPr txBox="1">
            <a:spLocks noChangeArrowheads="1"/>
          </p:cNvSpPr>
          <p:nvPr/>
        </p:nvSpPr>
        <p:spPr bwMode="auto">
          <a:xfrm>
            <a:off x="5081588" y="5232756"/>
            <a:ext cx="3379788" cy="738664"/>
          </a:xfrm>
          <a:prstGeom prst="rect">
            <a:avLst/>
          </a:prstGeom>
          <a:noFill/>
          <a:ln w="9525">
            <a:noFill/>
            <a:miter lim="800000"/>
            <a:headEnd/>
            <a:tailEnd/>
          </a:ln>
        </p:spPr>
        <p:txBody>
          <a:bodyPr wrap="square">
            <a:spAutoFit/>
          </a:bodyPr>
          <a:lstStyle/>
          <a:p>
            <a:pPr algn="just">
              <a:spcBef>
                <a:spcPct val="50000"/>
              </a:spcBef>
            </a:pPr>
            <a:r>
              <a:rPr lang="el-GR" sz="1400" dirty="0">
                <a:solidFill>
                  <a:schemeClr val="bg2">
                    <a:lumMod val="10000"/>
                  </a:schemeClr>
                </a:solidFill>
              </a:rPr>
              <a:t>Ένας προμηθευτής προμηθεύει σε ένα έργο μόνο ένα εξάρτημα - Συνδυασμός (π, </a:t>
            </a:r>
            <a:r>
              <a:rPr lang="el-GR" sz="1400" dirty="0" err="1">
                <a:solidFill>
                  <a:schemeClr val="bg2">
                    <a:lumMod val="10000"/>
                  </a:schemeClr>
                </a:solidFill>
              </a:rPr>
              <a:t>ερ</a:t>
            </a:r>
            <a:r>
              <a:rPr lang="el-GR" sz="1400" dirty="0">
                <a:solidFill>
                  <a:schemeClr val="bg2">
                    <a:lumMod val="10000"/>
                  </a:schemeClr>
                </a:solidFill>
              </a:rPr>
              <a:t>) με ένα μοναδικό εξ</a:t>
            </a:r>
          </a:p>
        </p:txBody>
      </p:sp>
      <p:sp>
        <p:nvSpPr>
          <p:cNvPr id="25"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Footer Placeholder 3"/>
          <p:cNvSpPr>
            <a:spLocks noGrp="1"/>
          </p:cNvSpPr>
          <p:nvPr>
            <p:ph type="ftr" sz="quarter" idx="11"/>
          </p:nvPr>
        </p:nvSpPr>
        <p:spPr>
          <a:noFill/>
        </p:spPr>
        <p:txBody>
          <a:bodyPr/>
          <a:lstStyle/>
          <a:p>
            <a:r>
              <a:rPr lang="el-GR" altLang="en-US"/>
              <a:t>Ευαγγελία Πιτουρά</a:t>
            </a:r>
          </a:p>
        </p:txBody>
      </p:sp>
      <p:sp>
        <p:nvSpPr>
          <p:cNvPr id="50180" name="Slide Number Placeholder 4"/>
          <p:cNvSpPr>
            <a:spLocks noGrp="1"/>
          </p:cNvSpPr>
          <p:nvPr>
            <p:ph type="sldNum" sz="quarter" idx="12"/>
          </p:nvPr>
        </p:nvSpPr>
        <p:spPr>
          <a:noFill/>
        </p:spPr>
        <p:txBody>
          <a:bodyPr/>
          <a:lstStyle/>
          <a:p>
            <a:fld id="{C730CFC1-EEA4-4173-A743-1422B24A3CE3}" type="slidenum">
              <a:rPr lang="el-GR" altLang="en-US" smtClean="0"/>
              <a:pPr/>
              <a:t>103</a:t>
            </a:fld>
            <a:endParaRPr lang="el-GR" altLang="en-US"/>
          </a:p>
        </p:txBody>
      </p:sp>
      <p:sp>
        <p:nvSpPr>
          <p:cNvPr id="50181" name="Rectangle 2"/>
          <p:cNvSpPr>
            <a:spLocks noGrp="1" noChangeArrowheads="1"/>
          </p:cNvSpPr>
          <p:nvPr>
            <p:ph type="title"/>
          </p:nvPr>
        </p:nvSpPr>
        <p:spPr>
          <a:xfrm>
            <a:off x="317500" y="122238"/>
            <a:ext cx="8229600" cy="1782762"/>
          </a:xfrm>
        </p:spPr>
        <p:txBody>
          <a:bodyPr>
            <a:noAutofit/>
          </a:bodyPr>
          <a:lstStyle/>
          <a:p>
            <a:pPr algn="r" eaLnBrk="1" hangingPunct="1"/>
            <a:r>
              <a:rPr lang="el-GR" sz="3600" dirty="0">
                <a:solidFill>
                  <a:schemeClr val="accent6">
                    <a:lumMod val="75000"/>
                  </a:schemeClr>
                </a:solidFill>
              </a:rPr>
              <a:t>Τύποι Συσχετίσεων με Βαθμό Μεγαλύτερο του Δύο</a:t>
            </a:r>
          </a:p>
        </p:txBody>
      </p:sp>
      <p:sp>
        <p:nvSpPr>
          <p:cNvPr id="50182" name="Text Box 3"/>
          <p:cNvSpPr txBox="1">
            <a:spLocks noChangeArrowheads="1"/>
          </p:cNvSpPr>
          <p:nvPr/>
        </p:nvSpPr>
        <p:spPr bwMode="auto">
          <a:xfrm>
            <a:off x="984250" y="2844800"/>
            <a:ext cx="1581150" cy="307777"/>
          </a:xfrm>
          <a:prstGeom prst="rect">
            <a:avLst/>
          </a:prstGeom>
          <a:noFill/>
          <a:ln w="9525">
            <a:noFill/>
            <a:miter lim="800000"/>
            <a:headEnd/>
            <a:tailEnd/>
          </a:ln>
        </p:spPr>
        <p:txBody>
          <a:bodyPr wrap="square">
            <a:spAutoFit/>
          </a:bodyPr>
          <a:lstStyle/>
          <a:p>
            <a:pPr algn="ctr" eaLnBrk="0" hangingPunct="0">
              <a:spcBef>
                <a:spcPct val="50000"/>
              </a:spcBef>
            </a:pPr>
            <a:r>
              <a:rPr lang="el-GR" sz="1400" b="1" dirty="0"/>
              <a:t>ΠΡΟΜΗΘΕΥΤΗΣ</a:t>
            </a:r>
          </a:p>
        </p:txBody>
      </p:sp>
      <p:sp>
        <p:nvSpPr>
          <p:cNvPr id="50183" name="Text Box 4"/>
          <p:cNvSpPr txBox="1">
            <a:spLocks noChangeArrowheads="1"/>
          </p:cNvSpPr>
          <p:nvPr/>
        </p:nvSpPr>
        <p:spPr bwMode="auto">
          <a:xfrm>
            <a:off x="5697538" y="2822575"/>
            <a:ext cx="1828800" cy="366713"/>
          </a:xfrm>
          <a:prstGeom prst="rect">
            <a:avLst/>
          </a:prstGeom>
          <a:noFill/>
          <a:ln w="9525">
            <a:noFill/>
            <a:miter lim="800000"/>
            <a:headEnd/>
            <a:tailEnd/>
          </a:ln>
        </p:spPr>
        <p:txBody>
          <a:bodyPr>
            <a:spAutoFit/>
          </a:bodyPr>
          <a:lstStyle/>
          <a:p>
            <a:pPr eaLnBrk="0" hangingPunct="0">
              <a:spcBef>
                <a:spcPct val="50000"/>
              </a:spcBef>
            </a:pPr>
            <a:r>
              <a:rPr lang="el-GR" b="1" dirty="0"/>
              <a:t>ΕΡΓΟ</a:t>
            </a:r>
            <a:endParaRPr lang="el-GR" sz="1800" b="1" dirty="0"/>
          </a:p>
        </p:txBody>
      </p:sp>
      <p:sp>
        <p:nvSpPr>
          <p:cNvPr id="50184" name="Text Box 5"/>
          <p:cNvSpPr txBox="1">
            <a:spLocks noChangeArrowheads="1"/>
          </p:cNvSpPr>
          <p:nvPr/>
        </p:nvSpPr>
        <p:spPr bwMode="auto">
          <a:xfrm>
            <a:off x="3365500" y="4565134"/>
            <a:ext cx="2133600" cy="369332"/>
          </a:xfrm>
          <a:prstGeom prst="rect">
            <a:avLst/>
          </a:prstGeom>
          <a:noFill/>
          <a:ln w="9525">
            <a:noFill/>
            <a:miter lim="800000"/>
            <a:headEnd/>
            <a:tailEnd/>
          </a:ln>
        </p:spPr>
        <p:txBody>
          <a:bodyPr>
            <a:spAutoFit/>
          </a:bodyPr>
          <a:lstStyle/>
          <a:p>
            <a:pPr eaLnBrk="0" hangingPunct="0">
              <a:spcBef>
                <a:spcPct val="50000"/>
              </a:spcBef>
            </a:pPr>
            <a:r>
              <a:rPr lang="el-GR" sz="1800" b="1" dirty="0"/>
              <a:t>ΕΞΑΡΤΗΜΑ</a:t>
            </a:r>
          </a:p>
        </p:txBody>
      </p:sp>
      <p:sp>
        <p:nvSpPr>
          <p:cNvPr id="50185" name="Rectangle 6"/>
          <p:cNvSpPr>
            <a:spLocks noChangeArrowheads="1"/>
          </p:cNvSpPr>
          <p:nvPr/>
        </p:nvSpPr>
        <p:spPr bwMode="auto">
          <a:xfrm>
            <a:off x="1055688" y="2771775"/>
            <a:ext cx="1524000" cy="533400"/>
          </a:xfrm>
          <a:prstGeom prst="rect">
            <a:avLst/>
          </a:prstGeom>
          <a:noFill/>
          <a:ln w="9525">
            <a:solidFill>
              <a:schemeClr val="tx1"/>
            </a:solidFill>
            <a:miter lim="800000"/>
            <a:headEnd/>
            <a:tailEnd/>
          </a:ln>
        </p:spPr>
        <p:txBody>
          <a:bodyPr wrap="none" anchor="ctr"/>
          <a:lstStyle/>
          <a:p>
            <a:endParaRPr lang="el-GR"/>
          </a:p>
        </p:txBody>
      </p:sp>
      <p:sp>
        <p:nvSpPr>
          <p:cNvPr id="50186" name="Rectangle 7"/>
          <p:cNvSpPr>
            <a:spLocks noChangeArrowheads="1"/>
          </p:cNvSpPr>
          <p:nvPr/>
        </p:nvSpPr>
        <p:spPr bwMode="auto">
          <a:xfrm>
            <a:off x="3259138" y="4346575"/>
            <a:ext cx="1676400" cy="914400"/>
          </a:xfrm>
          <a:prstGeom prst="rect">
            <a:avLst/>
          </a:prstGeom>
          <a:noFill/>
          <a:ln w="9525">
            <a:solidFill>
              <a:schemeClr val="tx1"/>
            </a:solidFill>
            <a:miter lim="800000"/>
            <a:headEnd/>
            <a:tailEnd/>
          </a:ln>
        </p:spPr>
        <p:txBody>
          <a:bodyPr wrap="none" anchor="ctr"/>
          <a:lstStyle/>
          <a:p>
            <a:endParaRPr lang="el-GR"/>
          </a:p>
        </p:txBody>
      </p:sp>
      <p:sp>
        <p:nvSpPr>
          <p:cNvPr id="50187" name="Rectangle 8"/>
          <p:cNvSpPr>
            <a:spLocks noChangeArrowheads="1"/>
          </p:cNvSpPr>
          <p:nvPr/>
        </p:nvSpPr>
        <p:spPr bwMode="auto">
          <a:xfrm>
            <a:off x="5621338" y="2670175"/>
            <a:ext cx="1371600" cy="533400"/>
          </a:xfrm>
          <a:prstGeom prst="rect">
            <a:avLst/>
          </a:prstGeom>
          <a:noFill/>
          <a:ln w="9525">
            <a:solidFill>
              <a:schemeClr val="tx1"/>
            </a:solidFill>
            <a:miter lim="800000"/>
            <a:headEnd/>
            <a:tailEnd/>
          </a:ln>
        </p:spPr>
        <p:txBody>
          <a:bodyPr wrap="none" anchor="ctr"/>
          <a:lstStyle/>
          <a:p>
            <a:endParaRPr lang="el-GR"/>
          </a:p>
        </p:txBody>
      </p:sp>
      <p:sp>
        <p:nvSpPr>
          <p:cNvPr id="50188" name="AutoShape 9"/>
          <p:cNvSpPr>
            <a:spLocks noChangeArrowheads="1"/>
          </p:cNvSpPr>
          <p:nvPr/>
        </p:nvSpPr>
        <p:spPr bwMode="auto">
          <a:xfrm>
            <a:off x="3335338" y="2365375"/>
            <a:ext cx="1752600" cy="1295400"/>
          </a:xfrm>
          <a:prstGeom prst="diamond">
            <a:avLst/>
          </a:prstGeom>
          <a:noFill/>
          <a:ln w="9525">
            <a:solidFill>
              <a:schemeClr val="tx1"/>
            </a:solidFill>
            <a:miter lim="800000"/>
            <a:headEnd/>
            <a:tailEnd/>
          </a:ln>
        </p:spPr>
        <p:txBody>
          <a:bodyPr wrap="none" anchor="ctr"/>
          <a:lstStyle/>
          <a:p>
            <a:endParaRPr lang="el-GR"/>
          </a:p>
        </p:txBody>
      </p:sp>
      <p:sp>
        <p:nvSpPr>
          <p:cNvPr id="50189" name="Line 10"/>
          <p:cNvSpPr>
            <a:spLocks noChangeShapeType="1"/>
          </p:cNvSpPr>
          <p:nvPr/>
        </p:nvSpPr>
        <p:spPr bwMode="auto">
          <a:xfrm>
            <a:off x="2573338" y="3051175"/>
            <a:ext cx="762000" cy="0"/>
          </a:xfrm>
          <a:prstGeom prst="line">
            <a:avLst/>
          </a:prstGeom>
          <a:noFill/>
          <a:ln w="12700">
            <a:solidFill>
              <a:schemeClr val="tx1"/>
            </a:solidFill>
            <a:round/>
            <a:headEnd/>
            <a:tailEnd/>
          </a:ln>
        </p:spPr>
        <p:txBody>
          <a:bodyPr wrap="none" anchor="ctr"/>
          <a:lstStyle/>
          <a:p>
            <a:endParaRPr lang="el-GR"/>
          </a:p>
        </p:txBody>
      </p:sp>
      <p:sp>
        <p:nvSpPr>
          <p:cNvPr id="50190" name="Line 11"/>
          <p:cNvSpPr>
            <a:spLocks noChangeShapeType="1"/>
          </p:cNvSpPr>
          <p:nvPr/>
        </p:nvSpPr>
        <p:spPr bwMode="auto">
          <a:xfrm>
            <a:off x="5164138" y="3051175"/>
            <a:ext cx="381000" cy="0"/>
          </a:xfrm>
          <a:prstGeom prst="line">
            <a:avLst/>
          </a:prstGeom>
          <a:noFill/>
          <a:ln w="12700">
            <a:solidFill>
              <a:schemeClr val="tx1"/>
            </a:solidFill>
            <a:round/>
            <a:headEnd/>
            <a:tailEnd/>
          </a:ln>
        </p:spPr>
        <p:txBody>
          <a:bodyPr wrap="none" anchor="ctr"/>
          <a:lstStyle/>
          <a:p>
            <a:endParaRPr lang="el-GR"/>
          </a:p>
        </p:txBody>
      </p:sp>
      <p:sp>
        <p:nvSpPr>
          <p:cNvPr id="50191" name="Line 12"/>
          <p:cNvSpPr>
            <a:spLocks noChangeShapeType="1"/>
          </p:cNvSpPr>
          <p:nvPr/>
        </p:nvSpPr>
        <p:spPr bwMode="auto">
          <a:xfrm>
            <a:off x="4173538" y="3660775"/>
            <a:ext cx="0" cy="685800"/>
          </a:xfrm>
          <a:prstGeom prst="line">
            <a:avLst/>
          </a:prstGeom>
          <a:noFill/>
          <a:ln w="12700">
            <a:solidFill>
              <a:schemeClr val="tx1"/>
            </a:solidFill>
            <a:round/>
            <a:headEnd/>
            <a:tailEnd/>
          </a:ln>
        </p:spPr>
        <p:txBody>
          <a:bodyPr wrap="none" anchor="ctr"/>
          <a:lstStyle/>
          <a:p>
            <a:endParaRPr lang="el-GR"/>
          </a:p>
        </p:txBody>
      </p:sp>
      <p:sp>
        <p:nvSpPr>
          <p:cNvPr id="50192" name="Text Box 13"/>
          <p:cNvSpPr txBox="1">
            <a:spLocks noChangeArrowheads="1"/>
          </p:cNvSpPr>
          <p:nvPr/>
        </p:nvSpPr>
        <p:spPr bwMode="auto">
          <a:xfrm>
            <a:off x="3484562" y="2807772"/>
            <a:ext cx="1524000" cy="369332"/>
          </a:xfrm>
          <a:prstGeom prst="rect">
            <a:avLst/>
          </a:prstGeom>
          <a:noFill/>
          <a:ln w="9525">
            <a:noFill/>
            <a:miter lim="800000"/>
            <a:headEnd/>
            <a:tailEnd/>
          </a:ln>
        </p:spPr>
        <p:txBody>
          <a:bodyPr>
            <a:spAutoFit/>
          </a:bodyPr>
          <a:lstStyle/>
          <a:p>
            <a:pPr eaLnBrk="0" hangingPunct="0">
              <a:spcBef>
                <a:spcPct val="50000"/>
              </a:spcBef>
            </a:pPr>
            <a:r>
              <a:rPr lang="el-GR" b="1" dirty="0"/>
              <a:t>ΠΡΟΜΗΘΕΥΕΙ</a:t>
            </a:r>
          </a:p>
        </p:txBody>
      </p:sp>
      <p:sp>
        <p:nvSpPr>
          <p:cNvPr id="50195" name="Text Box 16"/>
          <p:cNvSpPr txBox="1">
            <a:spLocks noChangeArrowheads="1"/>
          </p:cNvSpPr>
          <p:nvPr/>
        </p:nvSpPr>
        <p:spPr bwMode="auto">
          <a:xfrm>
            <a:off x="2770188" y="2530475"/>
            <a:ext cx="863600" cy="396875"/>
          </a:xfrm>
          <a:prstGeom prst="rect">
            <a:avLst/>
          </a:prstGeom>
          <a:noFill/>
          <a:ln w="9525">
            <a:noFill/>
            <a:miter lim="800000"/>
            <a:headEnd/>
            <a:tailEnd/>
          </a:ln>
        </p:spPr>
        <p:txBody>
          <a:bodyPr>
            <a:spAutoFit/>
          </a:bodyPr>
          <a:lstStyle/>
          <a:p>
            <a:pPr eaLnBrk="0" hangingPunct="0">
              <a:spcBef>
                <a:spcPct val="50000"/>
              </a:spcBef>
            </a:pPr>
            <a:r>
              <a:rPr lang="el-GR" sz="2000" dirty="0">
                <a:solidFill>
                  <a:srgbClr val="009900"/>
                </a:solidFill>
              </a:rPr>
              <a:t>Μ</a:t>
            </a:r>
            <a:endParaRPr lang="el-GR" sz="2000" baseline="30000" dirty="0">
              <a:solidFill>
                <a:srgbClr val="009900"/>
              </a:solidFill>
            </a:endParaRPr>
          </a:p>
        </p:txBody>
      </p:sp>
      <p:sp>
        <p:nvSpPr>
          <p:cNvPr id="50196" name="Text Box 17"/>
          <p:cNvSpPr txBox="1">
            <a:spLocks noChangeArrowheads="1"/>
          </p:cNvSpPr>
          <p:nvPr/>
        </p:nvSpPr>
        <p:spPr bwMode="auto">
          <a:xfrm>
            <a:off x="5016500" y="2555875"/>
            <a:ext cx="504825" cy="396875"/>
          </a:xfrm>
          <a:prstGeom prst="rect">
            <a:avLst/>
          </a:prstGeom>
          <a:noFill/>
          <a:ln w="9525">
            <a:noFill/>
            <a:miter lim="800000"/>
            <a:headEnd/>
            <a:tailEnd/>
          </a:ln>
        </p:spPr>
        <p:txBody>
          <a:bodyPr>
            <a:spAutoFit/>
          </a:bodyPr>
          <a:lstStyle/>
          <a:p>
            <a:pPr eaLnBrk="0" hangingPunct="0">
              <a:spcBef>
                <a:spcPct val="50000"/>
              </a:spcBef>
            </a:pPr>
            <a:r>
              <a:rPr lang="el-GR" sz="2000" dirty="0">
                <a:solidFill>
                  <a:srgbClr val="009900"/>
                </a:solidFill>
              </a:rPr>
              <a:t>1</a:t>
            </a:r>
          </a:p>
        </p:txBody>
      </p:sp>
      <p:sp>
        <p:nvSpPr>
          <p:cNvPr id="50197" name="Text Box 18"/>
          <p:cNvSpPr txBox="1">
            <a:spLocks noChangeArrowheads="1"/>
          </p:cNvSpPr>
          <p:nvPr/>
        </p:nvSpPr>
        <p:spPr bwMode="auto">
          <a:xfrm>
            <a:off x="3567113" y="3622675"/>
            <a:ext cx="504825" cy="396875"/>
          </a:xfrm>
          <a:prstGeom prst="rect">
            <a:avLst/>
          </a:prstGeom>
          <a:noFill/>
          <a:ln w="9525">
            <a:noFill/>
            <a:miter lim="800000"/>
            <a:headEnd/>
            <a:tailEnd/>
          </a:ln>
        </p:spPr>
        <p:txBody>
          <a:bodyPr>
            <a:spAutoFit/>
          </a:bodyPr>
          <a:lstStyle/>
          <a:p>
            <a:pPr eaLnBrk="0" hangingPunct="0">
              <a:spcBef>
                <a:spcPct val="50000"/>
              </a:spcBef>
            </a:pPr>
            <a:r>
              <a:rPr lang="el-GR" sz="2000" dirty="0">
                <a:solidFill>
                  <a:srgbClr val="009900"/>
                </a:solidFill>
              </a:rPr>
              <a:t>1</a:t>
            </a:r>
          </a:p>
        </p:txBody>
      </p:sp>
      <p:sp>
        <p:nvSpPr>
          <p:cNvPr id="24" name="TextBox 23"/>
          <p:cNvSpPr txBox="1"/>
          <p:nvPr/>
        </p:nvSpPr>
        <p:spPr>
          <a:xfrm>
            <a:off x="5511800" y="4800600"/>
            <a:ext cx="3035300" cy="400110"/>
          </a:xfrm>
          <a:prstGeom prst="rect">
            <a:avLst/>
          </a:prstGeom>
          <a:noFill/>
        </p:spPr>
        <p:txBody>
          <a:bodyPr wrap="square" rtlCol="0">
            <a:spAutoFit/>
          </a:bodyPr>
          <a:lstStyle/>
          <a:p>
            <a:r>
              <a:rPr lang="el-GR" sz="2000" dirty="0"/>
              <a:t>Τι σημαίνει το παραπάνω;</a:t>
            </a:r>
          </a:p>
        </p:txBody>
      </p:sp>
      <p:sp>
        <p:nvSpPr>
          <p:cNvPr id="22"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6"/>
          <p:cNvSpPr>
            <a:spLocks noGrp="1" noChangeArrowheads="1"/>
          </p:cNvSpPr>
          <p:nvPr>
            <p:ph type="ftr" sz="quarter" idx="11"/>
          </p:nvPr>
        </p:nvSpPr>
        <p:spPr>
          <a:noFill/>
        </p:spPr>
        <p:txBody>
          <a:bodyPr/>
          <a:lstStyle/>
          <a:p>
            <a:r>
              <a:rPr lang="el-GR" altLang="en-US"/>
              <a:t>Ευαγγελία Πιτουρά</a:t>
            </a:r>
          </a:p>
        </p:txBody>
      </p:sp>
      <p:sp>
        <p:nvSpPr>
          <p:cNvPr id="51204" name="Rectangle 7"/>
          <p:cNvSpPr>
            <a:spLocks noGrp="1" noChangeArrowheads="1"/>
          </p:cNvSpPr>
          <p:nvPr>
            <p:ph type="sldNum" sz="quarter" idx="12"/>
          </p:nvPr>
        </p:nvSpPr>
        <p:spPr>
          <a:noFill/>
        </p:spPr>
        <p:txBody>
          <a:bodyPr/>
          <a:lstStyle/>
          <a:p>
            <a:fld id="{FD129475-429B-4A2F-8520-E8CF61E59D33}" type="slidenum">
              <a:rPr lang="el-GR" altLang="en-US" smtClean="0"/>
              <a:pPr/>
              <a:t>104</a:t>
            </a:fld>
            <a:endParaRPr lang="el-GR" altLang="en-US"/>
          </a:p>
        </p:txBody>
      </p:sp>
      <p:sp>
        <p:nvSpPr>
          <p:cNvPr id="51205" name="Rectangle 2"/>
          <p:cNvSpPr>
            <a:spLocks noChangeArrowheads="1"/>
          </p:cNvSpPr>
          <p:nvPr/>
        </p:nvSpPr>
        <p:spPr bwMode="auto">
          <a:xfrm>
            <a:off x="2411413" y="4254500"/>
            <a:ext cx="1290637" cy="433388"/>
          </a:xfrm>
          <a:prstGeom prst="rect">
            <a:avLst/>
          </a:prstGeom>
          <a:noFill/>
          <a:ln w="9525">
            <a:solidFill>
              <a:schemeClr val="tx1"/>
            </a:solidFill>
            <a:miter lim="800000"/>
            <a:headEnd/>
            <a:tailEnd/>
          </a:ln>
        </p:spPr>
        <p:txBody>
          <a:bodyPr wrap="none" anchor="ctr"/>
          <a:lstStyle/>
          <a:p>
            <a:endParaRPr lang="el-GR"/>
          </a:p>
        </p:txBody>
      </p:sp>
      <p:sp>
        <p:nvSpPr>
          <p:cNvPr id="51207" name="AutoShape 4"/>
          <p:cNvSpPr>
            <a:spLocks noChangeArrowheads="1"/>
          </p:cNvSpPr>
          <p:nvPr/>
        </p:nvSpPr>
        <p:spPr bwMode="auto">
          <a:xfrm>
            <a:off x="4356100" y="2781300"/>
            <a:ext cx="1154113" cy="528638"/>
          </a:xfrm>
          <a:prstGeom prst="flowChartProcess">
            <a:avLst/>
          </a:prstGeom>
          <a:noFill/>
          <a:ln w="9525">
            <a:solidFill>
              <a:schemeClr val="tx1"/>
            </a:solidFill>
            <a:miter lim="800000"/>
            <a:headEnd/>
            <a:tailEnd/>
          </a:ln>
        </p:spPr>
        <p:txBody>
          <a:bodyPr wrap="none" anchor="ctr"/>
          <a:lstStyle/>
          <a:p>
            <a:endParaRPr lang="el-GR"/>
          </a:p>
        </p:txBody>
      </p:sp>
      <p:sp>
        <p:nvSpPr>
          <p:cNvPr id="51208" name="AutoShape 5"/>
          <p:cNvSpPr>
            <a:spLocks noChangeArrowheads="1"/>
          </p:cNvSpPr>
          <p:nvPr/>
        </p:nvSpPr>
        <p:spPr bwMode="auto">
          <a:xfrm>
            <a:off x="2482850" y="2422525"/>
            <a:ext cx="1223963" cy="1285875"/>
          </a:xfrm>
          <a:prstGeom prst="flowChartDecision">
            <a:avLst/>
          </a:prstGeom>
          <a:noFill/>
          <a:ln w="9525">
            <a:solidFill>
              <a:schemeClr val="tx1"/>
            </a:solidFill>
            <a:miter lim="800000"/>
            <a:headEnd/>
            <a:tailEnd/>
          </a:ln>
        </p:spPr>
        <p:txBody>
          <a:bodyPr wrap="none" anchor="ctr"/>
          <a:lstStyle/>
          <a:p>
            <a:endParaRPr lang="el-GR"/>
          </a:p>
        </p:txBody>
      </p:sp>
      <p:sp>
        <p:nvSpPr>
          <p:cNvPr id="51209" name="AutoShape 6"/>
          <p:cNvSpPr>
            <a:spLocks noChangeArrowheads="1"/>
          </p:cNvSpPr>
          <p:nvPr/>
        </p:nvSpPr>
        <p:spPr bwMode="auto">
          <a:xfrm>
            <a:off x="395288" y="2852738"/>
            <a:ext cx="1366837" cy="539750"/>
          </a:xfrm>
          <a:prstGeom prst="flowChartProcess">
            <a:avLst/>
          </a:prstGeom>
          <a:noFill/>
          <a:ln w="9525">
            <a:solidFill>
              <a:schemeClr val="tx1"/>
            </a:solidFill>
            <a:miter lim="800000"/>
            <a:headEnd/>
            <a:tailEnd/>
          </a:ln>
        </p:spPr>
        <p:txBody>
          <a:bodyPr wrap="none" anchor="ctr"/>
          <a:lstStyle/>
          <a:p>
            <a:endParaRPr lang="el-GR"/>
          </a:p>
        </p:txBody>
      </p:sp>
      <p:sp>
        <p:nvSpPr>
          <p:cNvPr id="51210" name="Text Box 7"/>
          <p:cNvSpPr txBox="1">
            <a:spLocks noChangeArrowheads="1"/>
          </p:cNvSpPr>
          <p:nvPr/>
        </p:nvSpPr>
        <p:spPr bwMode="auto">
          <a:xfrm>
            <a:off x="395288" y="2924175"/>
            <a:ext cx="1439862" cy="253916"/>
          </a:xfrm>
          <a:prstGeom prst="rect">
            <a:avLst/>
          </a:prstGeom>
          <a:noFill/>
          <a:ln w="9525">
            <a:noFill/>
            <a:miter lim="800000"/>
            <a:headEnd/>
            <a:tailEnd/>
          </a:ln>
        </p:spPr>
        <p:txBody>
          <a:bodyPr>
            <a:spAutoFit/>
          </a:bodyPr>
          <a:lstStyle/>
          <a:p>
            <a:pPr eaLnBrk="0" hangingPunct="0">
              <a:spcBef>
                <a:spcPct val="50000"/>
              </a:spcBef>
            </a:pPr>
            <a:r>
              <a:rPr lang="el-GR" sz="1050" dirty="0"/>
              <a:t>ΠΡΟΜΗΘΕΥΤΗΣ</a:t>
            </a:r>
            <a:endParaRPr lang="el-GR" sz="1050" baseline="-25000" dirty="0"/>
          </a:p>
        </p:txBody>
      </p:sp>
      <p:sp>
        <p:nvSpPr>
          <p:cNvPr id="51211" name="Text Box 8"/>
          <p:cNvSpPr txBox="1">
            <a:spLocks noChangeArrowheads="1"/>
          </p:cNvSpPr>
          <p:nvPr/>
        </p:nvSpPr>
        <p:spPr bwMode="auto">
          <a:xfrm>
            <a:off x="2516188" y="2871788"/>
            <a:ext cx="1295400" cy="253916"/>
          </a:xfrm>
          <a:prstGeom prst="rect">
            <a:avLst/>
          </a:prstGeom>
          <a:noFill/>
          <a:ln w="9525">
            <a:noFill/>
            <a:miter lim="800000"/>
            <a:headEnd/>
            <a:tailEnd/>
          </a:ln>
        </p:spPr>
        <p:txBody>
          <a:bodyPr>
            <a:spAutoFit/>
          </a:bodyPr>
          <a:lstStyle/>
          <a:p>
            <a:pPr eaLnBrk="0" hangingPunct="0">
              <a:spcBef>
                <a:spcPct val="50000"/>
              </a:spcBef>
            </a:pPr>
            <a:r>
              <a:rPr lang="el-GR" sz="1050"/>
              <a:t>ΠΡΟΜΗΘΕΥΕΙ</a:t>
            </a:r>
          </a:p>
        </p:txBody>
      </p:sp>
      <p:sp>
        <p:nvSpPr>
          <p:cNvPr id="51212" name="Text Box 9"/>
          <p:cNvSpPr txBox="1">
            <a:spLocks noChangeArrowheads="1"/>
          </p:cNvSpPr>
          <p:nvPr/>
        </p:nvSpPr>
        <p:spPr bwMode="auto">
          <a:xfrm>
            <a:off x="2408238" y="4324350"/>
            <a:ext cx="1657350" cy="253916"/>
          </a:xfrm>
          <a:prstGeom prst="rect">
            <a:avLst/>
          </a:prstGeom>
          <a:noFill/>
          <a:ln w="9525">
            <a:noFill/>
            <a:miter lim="800000"/>
            <a:headEnd/>
            <a:tailEnd/>
          </a:ln>
        </p:spPr>
        <p:txBody>
          <a:bodyPr>
            <a:spAutoFit/>
          </a:bodyPr>
          <a:lstStyle/>
          <a:p>
            <a:pPr eaLnBrk="0" hangingPunct="0">
              <a:spcBef>
                <a:spcPct val="50000"/>
              </a:spcBef>
            </a:pPr>
            <a:r>
              <a:rPr lang="el-GR" sz="1050" dirty="0"/>
              <a:t>ΕΞΑΡΤΗΜΑ</a:t>
            </a:r>
            <a:endParaRPr lang="el-GR" sz="1050" baseline="-25000" dirty="0"/>
          </a:p>
        </p:txBody>
      </p:sp>
      <p:sp>
        <p:nvSpPr>
          <p:cNvPr id="51213" name="Line 10"/>
          <p:cNvSpPr>
            <a:spLocks noChangeShapeType="1"/>
          </p:cNvSpPr>
          <p:nvPr/>
        </p:nvSpPr>
        <p:spPr bwMode="auto">
          <a:xfrm>
            <a:off x="1762125" y="3070225"/>
            <a:ext cx="720725" cy="0"/>
          </a:xfrm>
          <a:prstGeom prst="line">
            <a:avLst/>
          </a:prstGeom>
          <a:noFill/>
          <a:ln w="9525">
            <a:solidFill>
              <a:schemeClr val="tx1"/>
            </a:solidFill>
            <a:round/>
            <a:headEnd/>
            <a:tailEnd/>
          </a:ln>
        </p:spPr>
        <p:txBody>
          <a:bodyPr wrap="none" anchor="ctr"/>
          <a:lstStyle/>
          <a:p>
            <a:endParaRPr lang="el-GR"/>
          </a:p>
        </p:txBody>
      </p:sp>
      <p:sp>
        <p:nvSpPr>
          <p:cNvPr id="51214" name="Line 11"/>
          <p:cNvSpPr>
            <a:spLocks noChangeShapeType="1"/>
          </p:cNvSpPr>
          <p:nvPr/>
        </p:nvSpPr>
        <p:spPr bwMode="auto">
          <a:xfrm>
            <a:off x="3706813" y="3070225"/>
            <a:ext cx="647700" cy="0"/>
          </a:xfrm>
          <a:prstGeom prst="line">
            <a:avLst/>
          </a:prstGeom>
          <a:noFill/>
          <a:ln w="9525">
            <a:solidFill>
              <a:schemeClr val="tx1"/>
            </a:solidFill>
            <a:round/>
            <a:headEnd/>
            <a:tailEnd/>
          </a:ln>
        </p:spPr>
        <p:txBody>
          <a:bodyPr wrap="none" anchor="ctr"/>
          <a:lstStyle/>
          <a:p>
            <a:endParaRPr lang="el-GR"/>
          </a:p>
        </p:txBody>
      </p:sp>
      <p:sp>
        <p:nvSpPr>
          <p:cNvPr id="51215" name="Oval 12"/>
          <p:cNvSpPr>
            <a:spLocks noChangeArrowheads="1"/>
          </p:cNvSpPr>
          <p:nvPr/>
        </p:nvSpPr>
        <p:spPr bwMode="auto">
          <a:xfrm>
            <a:off x="898525" y="1928813"/>
            <a:ext cx="1106488" cy="492125"/>
          </a:xfrm>
          <a:prstGeom prst="ellipse">
            <a:avLst/>
          </a:prstGeom>
          <a:noFill/>
          <a:ln w="9525">
            <a:solidFill>
              <a:schemeClr val="tx1"/>
            </a:solidFill>
            <a:round/>
            <a:headEnd/>
            <a:tailEnd/>
          </a:ln>
        </p:spPr>
        <p:txBody>
          <a:bodyPr wrap="none" anchor="ctr"/>
          <a:lstStyle/>
          <a:p>
            <a:endParaRPr lang="el-GR"/>
          </a:p>
        </p:txBody>
      </p:sp>
      <p:sp>
        <p:nvSpPr>
          <p:cNvPr id="51216" name="Text Box 13"/>
          <p:cNvSpPr txBox="1">
            <a:spLocks noChangeArrowheads="1"/>
          </p:cNvSpPr>
          <p:nvPr/>
        </p:nvSpPr>
        <p:spPr bwMode="auto">
          <a:xfrm>
            <a:off x="1063625" y="1954213"/>
            <a:ext cx="954088" cy="396875"/>
          </a:xfrm>
          <a:prstGeom prst="rect">
            <a:avLst/>
          </a:prstGeom>
          <a:noFill/>
          <a:ln w="9525">
            <a:noFill/>
            <a:miter lim="800000"/>
            <a:headEnd/>
            <a:tailEnd/>
          </a:ln>
        </p:spPr>
        <p:txBody>
          <a:bodyPr>
            <a:spAutoFit/>
          </a:bodyPr>
          <a:lstStyle/>
          <a:p>
            <a:pPr>
              <a:spcBef>
                <a:spcPct val="50000"/>
              </a:spcBef>
            </a:pPr>
            <a:r>
              <a:rPr lang="en-US" sz="1000" u="sng"/>
              <a:t>ID-</a:t>
            </a:r>
            <a:r>
              <a:rPr lang="el-GR" sz="1000" u="sng"/>
              <a:t>προμηθευτή</a:t>
            </a:r>
          </a:p>
        </p:txBody>
      </p:sp>
      <p:sp>
        <p:nvSpPr>
          <p:cNvPr id="51217" name="Oval 14"/>
          <p:cNvSpPr>
            <a:spLocks noChangeArrowheads="1"/>
          </p:cNvSpPr>
          <p:nvPr/>
        </p:nvSpPr>
        <p:spPr bwMode="auto">
          <a:xfrm>
            <a:off x="898525" y="3933825"/>
            <a:ext cx="865188" cy="431800"/>
          </a:xfrm>
          <a:prstGeom prst="ellipse">
            <a:avLst/>
          </a:prstGeom>
          <a:noFill/>
          <a:ln w="9525">
            <a:solidFill>
              <a:schemeClr val="tx1"/>
            </a:solidFill>
            <a:round/>
            <a:headEnd/>
            <a:tailEnd/>
          </a:ln>
        </p:spPr>
        <p:txBody>
          <a:bodyPr wrap="none" anchor="ctr"/>
          <a:lstStyle/>
          <a:p>
            <a:endParaRPr lang="el-GR"/>
          </a:p>
        </p:txBody>
      </p:sp>
      <p:sp>
        <p:nvSpPr>
          <p:cNvPr id="51218" name="Text Box 15"/>
          <p:cNvSpPr txBox="1">
            <a:spLocks noChangeArrowheads="1"/>
          </p:cNvSpPr>
          <p:nvPr/>
        </p:nvSpPr>
        <p:spPr bwMode="auto">
          <a:xfrm>
            <a:off x="1114425" y="3933825"/>
            <a:ext cx="504825" cy="366713"/>
          </a:xfrm>
          <a:prstGeom prst="rect">
            <a:avLst/>
          </a:prstGeom>
          <a:noFill/>
          <a:ln w="9525">
            <a:noFill/>
            <a:miter lim="800000"/>
            <a:headEnd/>
            <a:tailEnd/>
          </a:ln>
        </p:spPr>
        <p:txBody>
          <a:bodyPr>
            <a:spAutoFit/>
          </a:bodyPr>
          <a:lstStyle/>
          <a:p>
            <a:pPr>
              <a:spcBef>
                <a:spcPct val="50000"/>
              </a:spcBef>
            </a:pPr>
            <a:r>
              <a:rPr lang="en-US" sz="1800"/>
              <a:t>B</a:t>
            </a:r>
            <a:endParaRPr lang="el-GR" sz="1800"/>
          </a:p>
        </p:txBody>
      </p:sp>
      <p:sp>
        <p:nvSpPr>
          <p:cNvPr id="51219" name="Line 16"/>
          <p:cNvSpPr>
            <a:spLocks noChangeShapeType="1"/>
          </p:cNvSpPr>
          <p:nvPr/>
        </p:nvSpPr>
        <p:spPr bwMode="auto">
          <a:xfrm flipH="1">
            <a:off x="1330325" y="2422525"/>
            <a:ext cx="71438" cy="358775"/>
          </a:xfrm>
          <a:prstGeom prst="line">
            <a:avLst/>
          </a:prstGeom>
          <a:noFill/>
          <a:ln w="9525">
            <a:solidFill>
              <a:schemeClr val="tx1"/>
            </a:solidFill>
            <a:round/>
            <a:headEnd/>
            <a:tailEnd/>
          </a:ln>
        </p:spPr>
        <p:txBody>
          <a:bodyPr/>
          <a:lstStyle/>
          <a:p>
            <a:endParaRPr lang="el-GR"/>
          </a:p>
        </p:txBody>
      </p:sp>
      <p:sp>
        <p:nvSpPr>
          <p:cNvPr id="51220" name="Line 17"/>
          <p:cNvSpPr>
            <a:spLocks noChangeShapeType="1"/>
          </p:cNvSpPr>
          <p:nvPr/>
        </p:nvSpPr>
        <p:spPr bwMode="auto">
          <a:xfrm>
            <a:off x="1042988" y="3430588"/>
            <a:ext cx="287337" cy="503237"/>
          </a:xfrm>
          <a:prstGeom prst="line">
            <a:avLst/>
          </a:prstGeom>
          <a:noFill/>
          <a:ln w="9525">
            <a:solidFill>
              <a:schemeClr val="tx1"/>
            </a:solidFill>
            <a:round/>
            <a:headEnd/>
            <a:tailEnd/>
          </a:ln>
        </p:spPr>
        <p:txBody>
          <a:bodyPr/>
          <a:lstStyle/>
          <a:p>
            <a:endParaRPr lang="el-GR"/>
          </a:p>
        </p:txBody>
      </p:sp>
      <p:sp>
        <p:nvSpPr>
          <p:cNvPr id="51221" name="Oval 18"/>
          <p:cNvSpPr>
            <a:spLocks noChangeArrowheads="1"/>
          </p:cNvSpPr>
          <p:nvPr/>
        </p:nvSpPr>
        <p:spPr bwMode="auto">
          <a:xfrm>
            <a:off x="4354513" y="1989138"/>
            <a:ext cx="865187" cy="431800"/>
          </a:xfrm>
          <a:prstGeom prst="ellipse">
            <a:avLst/>
          </a:prstGeom>
          <a:noFill/>
          <a:ln w="9525">
            <a:solidFill>
              <a:schemeClr val="tx1"/>
            </a:solidFill>
            <a:round/>
            <a:headEnd/>
            <a:tailEnd/>
          </a:ln>
        </p:spPr>
        <p:txBody>
          <a:bodyPr wrap="none" anchor="ctr"/>
          <a:lstStyle/>
          <a:p>
            <a:endParaRPr lang="el-GR"/>
          </a:p>
        </p:txBody>
      </p:sp>
      <p:sp>
        <p:nvSpPr>
          <p:cNvPr id="51222" name="Oval 19"/>
          <p:cNvSpPr>
            <a:spLocks noChangeArrowheads="1"/>
          </p:cNvSpPr>
          <p:nvPr/>
        </p:nvSpPr>
        <p:spPr bwMode="auto">
          <a:xfrm>
            <a:off x="4067175" y="3717925"/>
            <a:ext cx="865188" cy="431800"/>
          </a:xfrm>
          <a:prstGeom prst="ellipse">
            <a:avLst/>
          </a:prstGeom>
          <a:noFill/>
          <a:ln w="9525">
            <a:solidFill>
              <a:schemeClr val="tx1"/>
            </a:solidFill>
            <a:round/>
            <a:headEnd/>
            <a:tailEnd/>
          </a:ln>
        </p:spPr>
        <p:txBody>
          <a:bodyPr wrap="none" anchor="ctr"/>
          <a:lstStyle/>
          <a:p>
            <a:endParaRPr lang="el-GR"/>
          </a:p>
        </p:txBody>
      </p:sp>
      <p:sp>
        <p:nvSpPr>
          <p:cNvPr id="51223" name="Line 20"/>
          <p:cNvSpPr>
            <a:spLocks noChangeShapeType="1"/>
          </p:cNvSpPr>
          <p:nvPr/>
        </p:nvSpPr>
        <p:spPr bwMode="auto">
          <a:xfrm flipH="1">
            <a:off x="4786313" y="2422525"/>
            <a:ext cx="73025" cy="358775"/>
          </a:xfrm>
          <a:prstGeom prst="line">
            <a:avLst/>
          </a:prstGeom>
          <a:noFill/>
          <a:ln w="9525">
            <a:solidFill>
              <a:schemeClr val="tx1"/>
            </a:solidFill>
            <a:round/>
            <a:headEnd/>
            <a:tailEnd/>
          </a:ln>
        </p:spPr>
        <p:txBody>
          <a:bodyPr/>
          <a:lstStyle/>
          <a:p>
            <a:endParaRPr lang="el-GR"/>
          </a:p>
        </p:txBody>
      </p:sp>
      <p:sp>
        <p:nvSpPr>
          <p:cNvPr id="51224" name="Line 21"/>
          <p:cNvSpPr>
            <a:spLocks noChangeShapeType="1"/>
          </p:cNvSpPr>
          <p:nvPr/>
        </p:nvSpPr>
        <p:spPr bwMode="auto">
          <a:xfrm flipH="1">
            <a:off x="4643438" y="3430588"/>
            <a:ext cx="142875" cy="287337"/>
          </a:xfrm>
          <a:prstGeom prst="line">
            <a:avLst/>
          </a:prstGeom>
          <a:noFill/>
          <a:ln w="9525">
            <a:solidFill>
              <a:schemeClr val="tx1"/>
            </a:solidFill>
            <a:round/>
            <a:headEnd/>
            <a:tailEnd/>
          </a:ln>
        </p:spPr>
        <p:txBody>
          <a:bodyPr/>
          <a:lstStyle/>
          <a:p>
            <a:endParaRPr lang="el-GR"/>
          </a:p>
        </p:txBody>
      </p:sp>
      <p:sp>
        <p:nvSpPr>
          <p:cNvPr id="51225" name="Text Box 22"/>
          <p:cNvSpPr txBox="1">
            <a:spLocks noChangeArrowheads="1"/>
          </p:cNvSpPr>
          <p:nvPr/>
        </p:nvSpPr>
        <p:spPr bwMode="auto">
          <a:xfrm>
            <a:off x="4557713" y="1989138"/>
            <a:ext cx="647700" cy="396875"/>
          </a:xfrm>
          <a:prstGeom prst="rect">
            <a:avLst/>
          </a:prstGeom>
          <a:noFill/>
          <a:ln w="9525">
            <a:noFill/>
            <a:miter lim="800000"/>
            <a:headEnd/>
            <a:tailEnd/>
          </a:ln>
        </p:spPr>
        <p:txBody>
          <a:bodyPr>
            <a:spAutoFit/>
          </a:bodyPr>
          <a:lstStyle/>
          <a:p>
            <a:pPr>
              <a:spcBef>
                <a:spcPct val="50000"/>
              </a:spcBef>
            </a:pPr>
            <a:r>
              <a:rPr lang="en-US" sz="1000" u="sng"/>
              <a:t>ID-</a:t>
            </a:r>
            <a:r>
              <a:rPr lang="el-GR" sz="1000" u="sng"/>
              <a:t>έργου</a:t>
            </a:r>
          </a:p>
        </p:txBody>
      </p:sp>
      <p:sp>
        <p:nvSpPr>
          <p:cNvPr id="51226" name="Text Box 23"/>
          <p:cNvSpPr txBox="1">
            <a:spLocks noChangeArrowheads="1"/>
          </p:cNvSpPr>
          <p:nvPr/>
        </p:nvSpPr>
        <p:spPr bwMode="auto">
          <a:xfrm>
            <a:off x="4283075" y="3717925"/>
            <a:ext cx="649288" cy="366713"/>
          </a:xfrm>
          <a:prstGeom prst="rect">
            <a:avLst/>
          </a:prstGeom>
          <a:noFill/>
          <a:ln w="9525">
            <a:noFill/>
            <a:miter lim="800000"/>
            <a:headEnd/>
            <a:tailEnd/>
          </a:ln>
        </p:spPr>
        <p:txBody>
          <a:bodyPr>
            <a:spAutoFit/>
          </a:bodyPr>
          <a:lstStyle/>
          <a:p>
            <a:pPr>
              <a:spcBef>
                <a:spcPct val="50000"/>
              </a:spcBef>
            </a:pPr>
            <a:r>
              <a:rPr lang="en-US" sz="1800"/>
              <a:t>D</a:t>
            </a:r>
            <a:endParaRPr lang="el-GR" sz="1800"/>
          </a:p>
        </p:txBody>
      </p:sp>
      <p:sp>
        <p:nvSpPr>
          <p:cNvPr id="51227" name="Oval 24"/>
          <p:cNvSpPr>
            <a:spLocks noChangeArrowheads="1"/>
          </p:cNvSpPr>
          <p:nvPr/>
        </p:nvSpPr>
        <p:spPr bwMode="auto">
          <a:xfrm>
            <a:off x="2667000" y="1728788"/>
            <a:ext cx="865188" cy="431800"/>
          </a:xfrm>
          <a:prstGeom prst="ellipse">
            <a:avLst/>
          </a:prstGeom>
          <a:noFill/>
          <a:ln w="9525">
            <a:solidFill>
              <a:schemeClr val="tx1"/>
            </a:solidFill>
            <a:round/>
            <a:headEnd/>
            <a:tailEnd/>
          </a:ln>
        </p:spPr>
        <p:txBody>
          <a:bodyPr wrap="none" anchor="ctr"/>
          <a:lstStyle/>
          <a:p>
            <a:endParaRPr lang="el-GR"/>
          </a:p>
        </p:txBody>
      </p:sp>
      <p:sp>
        <p:nvSpPr>
          <p:cNvPr id="51228" name="Text Box 25"/>
          <p:cNvSpPr txBox="1">
            <a:spLocks noChangeArrowheads="1"/>
          </p:cNvSpPr>
          <p:nvPr/>
        </p:nvSpPr>
        <p:spPr bwMode="auto">
          <a:xfrm>
            <a:off x="2874963" y="1835150"/>
            <a:ext cx="576262" cy="304800"/>
          </a:xfrm>
          <a:prstGeom prst="rect">
            <a:avLst/>
          </a:prstGeom>
          <a:noFill/>
          <a:ln w="9525">
            <a:noFill/>
            <a:miter lim="800000"/>
            <a:headEnd/>
            <a:tailEnd/>
          </a:ln>
        </p:spPr>
        <p:txBody>
          <a:bodyPr>
            <a:spAutoFit/>
          </a:bodyPr>
          <a:lstStyle/>
          <a:p>
            <a:pPr>
              <a:spcBef>
                <a:spcPct val="50000"/>
              </a:spcBef>
            </a:pPr>
            <a:r>
              <a:rPr lang="el-GR" sz="1400">
                <a:solidFill>
                  <a:srgbClr val="800000"/>
                </a:solidFill>
              </a:rPr>
              <a:t>τιμή</a:t>
            </a:r>
          </a:p>
        </p:txBody>
      </p:sp>
      <p:sp>
        <p:nvSpPr>
          <p:cNvPr id="51229" name="Line 26"/>
          <p:cNvSpPr>
            <a:spLocks noChangeShapeType="1"/>
          </p:cNvSpPr>
          <p:nvPr/>
        </p:nvSpPr>
        <p:spPr bwMode="auto">
          <a:xfrm>
            <a:off x="3059113" y="2205038"/>
            <a:ext cx="0" cy="215900"/>
          </a:xfrm>
          <a:prstGeom prst="line">
            <a:avLst/>
          </a:prstGeom>
          <a:noFill/>
          <a:ln w="9525">
            <a:solidFill>
              <a:schemeClr val="tx1"/>
            </a:solidFill>
            <a:round/>
            <a:headEnd/>
            <a:tailEnd/>
          </a:ln>
        </p:spPr>
        <p:txBody>
          <a:bodyPr/>
          <a:lstStyle/>
          <a:p>
            <a:endParaRPr lang="el-GR"/>
          </a:p>
        </p:txBody>
      </p:sp>
      <p:sp>
        <p:nvSpPr>
          <p:cNvPr id="51230" name="Text Box 27"/>
          <p:cNvSpPr txBox="1">
            <a:spLocks noChangeArrowheads="1"/>
          </p:cNvSpPr>
          <p:nvPr/>
        </p:nvSpPr>
        <p:spPr bwMode="auto">
          <a:xfrm>
            <a:off x="4500563" y="2852738"/>
            <a:ext cx="1081087" cy="253916"/>
          </a:xfrm>
          <a:prstGeom prst="rect">
            <a:avLst/>
          </a:prstGeom>
          <a:noFill/>
          <a:ln w="9525">
            <a:noFill/>
            <a:miter lim="800000"/>
            <a:headEnd/>
            <a:tailEnd/>
          </a:ln>
        </p:spPr>
        <p:txBody>
          <a:bodyPr>
            <a:spAutoFit/>
          </a:bodyPr>
          <a:lstStyle/>
          <a:p>
            <a:pPr>
              <a:spcBef>
                <a:spcPct val="50000"/>
              </a:spcBef>
            </a:pPr>
            <a:r>
              <a:rPr lang="el-GR" sz="1050"/>
              <a:t>ΕΡΓΟ</a:t>
            </a:r>
          </a:p>
        </p:txBody>
      </p:sp>
      <p:sp>
        <p:nvSpPr>
          <p:cNvPr id="51231" name="Oval 28"/>
          <p:cNvSpPr>
            <a:spLocks noChangeArrowheads="1"/>
          </p:cNvSpPr>
          <p:nvPr/>
        </p:nvSpPr>
        <p:spPr bwMode="auto">
          <a:xfrm>
            <a:off x="3509963" y="4878388"/>
            <a:ext cx="865187" cy="431800"/>
          </a:xfrm>
          <a:prstGeom prst="ellipse">
            <a:avLst/>
          </a:prstGeom>
          <a:noFill/>
          <a:ln w="9525">
            <a:solidFill>
              <a:schemeClr val="tx1"/>
            </a:solidFill>
            <a:round/>
            <a:headEnd/>
            <a:tailEnd/>
          </a:ln>
        </p:spPr>
        <p:txBody>
          <a:bodyPr wrap="none" anchor="ctr"/>
          <a:lstStyle/>
          <a:p>
            <a:endParaRPr lang="el-GR"/>
          </a:p>
        </p:txBody>
      </p:sp>
      <p:sp>
        <p:nvSpPr>
          <p:cNvPr id="51232" name="Text Box 29"/>
          <p:cNvSpPr txBox="1">
            <a:spLocks noChangeArrowheads="1"/>
          </p:cNvSpPr>
          <p:nvPr/>
        </p:nvSpPr>
        <p:spPr bwMode="auto">
          <a:xfrm>
            <a:off x="3524250" y="4886325"/>
            <a:ext cx="992188" cy="396875"/>
          </a:xfrm>
          <a:prstGeom prst="rect">
            <a:avLst/>
          </a:prstGeom>
          <a:noFill/>
          <a:ln w="9525">
            <a:noFill/>
            <a:miter lim="800000"/>
            <a:headEnd/>
            <a:tailEnd/>
          </a:ln>
        </p:spPr>
        <p:txBody>
          <a:bodyPr>
            <a:spAutoFit/>
          </a:bodyPr>
          <a:lstStyle/>
          <a:p>
            <a:pPr>
              <a:spcBef>
                <a:spcPct val="50000"/>
              </a:spcBef>
            </a:pPr>
            <a:r>
              <a:rPr lang="en-US" sz="1000" u="sng"/>
              <a:t>ID-</a:t>
            </a:r>
            <a:r>
              <a:rPr lang="el-GR" sz="1000" u="sng"/>
              <a:t>εξαρτήματος</a:t>
            </a:r>
          </a:p>
        </p:txBody>
      </p:sp>
      <p:sp>
        <p:nvSpPr>
          <p:cNvPr id="51233" name="Line 30"/>
          <p:cNvSpPr>
            <a:spLocks noChangeShapeType="1"/>
          </p:cNvSpPr>
          <p:nvPr/>
        </p:nvSpPr>
        <p:spPr bwMode="auto">
          <a:xfrm>
            <a:off x="3441700" y="4692650"/>
            <a:ext cx="233363" cy="206375"/>
          </a:xfrm>
          <a:prstGeom prst="line">
            <a:avLst/>
          </a:prstGeom>
          <a:noFill/>
          <a:ln w="9525">
            <a:solidFill>
              <a:schemeClr val="tx1"/>
            </a:solidFill>
            <a:round/>
            <a:headEnd/>
            <a:tailEnd/>
          </a:ln>
        </p:spPr>
        <p:txBody>
          <a:bodyPr/>
          <a:lstStyle/>
          <a:p>
            <a:endParaRPr lang="el-GR"/>
          </a:p>
        </p:txBody>
      </p:sp>
      <p:sp>
        <p:nvSpPr>
          <p:cNvPr id="40" name="TextBox 39"/>
          <p:cNvSpPr txBox="1"/>
          <p:nvPr/>
        </p:nvSpPr>
        <p:spPr>
          <a:xfrm>
            <a:off x="5901383" y="1339963"/>
            <a:ext cx="3024336" cy="646331"/>
          </a:xfrm>
          <a:prstGeom prst="rect">
            <a:avLst/>
          </a:prstGeom>
          <a:noFill/>
        </p:spPr>
        <p:txBody>
          <a:bodyPr wrap="square" rtlCol="0">
            <a:spAutoFit/>
          </a:bodyPr>
          <a:lstStyle/>
          <a:p>
            <a:pPr algn="just"/>
            <a:r>
              <a:rPr lang="el-GR" dirty="0">
                <a:solidFill>
                  <a:schemeClr val="tx2">
                    <a:lumMod val="50000"/>
                  </a:schemeClr>
                </a:solidFill>
                <a:latin typeface="Calibri" pitchFamily="34" charset="0"/>
                <a:cs typeface="Calibri" pitchFamily="34" charset="0"/>
              </a:rPr>
              <a:t>Παρατήρηση για το </a:t>
            </a:r>
            <a:r>
              <a:rPr lang="el-GR" dirty="0">
                <a:solidFill>
                  <a:schemeClr val="accent6">
                    <a:lumMod val="75000"/>
                  </a:schemeClr>
                </a:solidFill>
                <a:latin typeface="Calibri" pitchFamily="34" charset="0"/>
                <a:cs typeface="Calibri" pitchFamily="34" charset="0"/>
              </a:rPr>
              <a:t>συμβολισμό στο </a:t>
            </a:r>
            <a:r>
              <a:rPr lang="en-US" dirty="0">
                <a:solidFill>
                  <a:schemeClr val="accent6">
                    <a:lumMod val="75000"/>
                  </a:schemeClr>
                </a:solidFill>
                <a:latin typeface="Calibri" pitchFamily="34" charset="0"/>
                <a:cs typeface="Calibri" pitchFamily="34" charset="0"/>
              </a:rPr>
              <a:t>“cow book”</a:t>
            </a:r>
            <a:endParaRPr lang="el-GR" dirty="0">
              <a:solidFill>
                <a:schemeClr val="accent6">
                  <a:lumMod val="75000"/>
                </a:schemeClr>
              </a:solidFill>
              <a:latin typeface="Calibri" pitchFamily="34" charset="0"/>
              <a:cs typeface="Calibri" pitchFamily="34" charset="0"/>
            </a:endParaRPr>
          </a:p>
        </p:txBody>
      </p:sp>
      <p:cxnSp>
        <p:nvCxnSpPr>
          <p:cNvPr id="42" name="Straight Arrow Connector 41"/>
          <p:cNvCxnSpPr/>
          <p:nvPr/>
        </p:nvCxnSpPr>
        <p:spPr>
          <a:xfrm flipV="1">
            <a:off x="3131840" y="3789040"/>
            <a:ext cx="0"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794225" y="2112238"/>
            <a:ext cx="3098255" cy="1892826"/>
          </a:xfrm>
          <a:prstGeom prst="rect">
            <a:avLst/>
          </a:prstGeom>
          <a:noFill/>
        </p:spPr>
        <p:txBody>
          <a:bodyPr wrap="square" rtlCol="0">
            <a:spAutoFit/>
          </a:bodyPr>
          <a:lstStyle/>
          <a:p>
            <a:pPr algn="just">
              <a:spcBef>
                <a:spcPct val="50000"/>
              </a:spcBef>
            </a:pPr>
            <a:r>
              <a:rPr lang="el-GR" dirty="0">
                <a:solidFill>
                  <a:schemeClr val="tx2">
                    <a:lumMod val="50000"/>
                  </a:schemeClr>
                </a:solidFill>
                <a:latin typeface="Calibri" pitchFamily="34" charset="0"/>
                <a:cs typeface="Calibri" pitchFamily="34" charset="0"/>
              </a:rPr>
              <a:t>Ο συμβολισμός με το «βέλος» μοναδική εμφάνιση κάθε εξαρτήματος, ή αλλιώς</a:t>
            </a:r>
          </a:p>
          <a:p>
            <a:pPr algn="just">
              <a:spcBef>
                <a:spcPct val="50000"/>
              </a:spcBef>
            </a:pPr>
            <a:r>
              <a:rPr lang="el-GR" dirty="0">
                <a:solidFill>
                  <a:schemeClr val="tx2">
                    <a:lumMod val="50000"/>
                  </a:schemeClr>
                </a:solidFill>
                <a:latin typeface="Calibri" pitchFamily="34" charset="0"/>
                <a:cs typeface="Calibri" pitchFamily="34" charset="0"/>
              </a:rPr>
              <a:t>το εξάρτημα προσδιορίζει μοναδικά τον προμηθευτή και το έργο</a:t>
            </a:r>
          </a:p>
        </p:txBody>
      </p:sp>
      <p:sp>
        <p:nvSpPr>
          <p:cNvPr id="37" name="TextBox 36"/>
          <p:cNvSpPr txBox="1"/>
          <p:nvPr/>
        </p:nvSpPr>
        <p:spPr>
          <a:xfrm>
            <a:off x="4932363" y="4471194"/>
            <a:ext cx="3960117" cy="923330"/>
          </a:xfrm>
          <a:prstGeom prst="rect">
            <a:avLst/>
          </a:prstGeom>
          <a:noFill/>
          <a:ln>
            <a:solidFill>
              <a:schemeClr val="tx1"/>
            </a:solidFill>
            <a:prstDash val="dash"/>
          </a:ln>
        </p:spPr>
        <p:txBody>
          <a:bodyPr wrap="square" rtlCol="0">
            <a:spAutoFit/>
          </a:bodyPr>
          <a:lstStyle/>
          <a:p>
            <a:r>
              <a:rPr lang="el-GR" dirty="0">
                <a:solidFill>
                  <a:srgbClr val="FF0000"/>
                </a:solidFill>
                <a:latin typeface="Calibri" pitchFamily="34" charset="0"/>
                <a:cs typeface="Calibri" pitchFamily="34" charset="0"/>
              </a:rPr>
              <a:t>Ο συμβολισμός αυτός για τριαδικές συσχετικές δεν εκφράζει το ίδιο με τον συμβολισμό που χρησιμοποιεί 1-Ν-Μ</a:t>
            </a:r>
          </a:p>
        </p:txBody>
      </p:sp>
      <p:sp>
        <p:nvSpPr>
          <p:cNvPr id="39" name="Title 1"/>
          <p:cNvSpPr>
            <a:spLocks noGrp="1"/>
          </p:cNvSpPr>
          <p:nvPr>
            <p:ph type="title"/>
          </p:nvPr>
        </p:nvSpPr>
        <p:spPr>
          <a:xfrm>
            <a:off x="653464" y="19871"/>
            <a:ext cx="8229600" cy="1143000"/>
          </a:xfrm>
        </p:spPr>
        <p:txBody>
          <a:bodyPr/>
          <a:lstStyle/>
          <a:p>
            <a:r>
              <a:rPr lang="el-GR" dirty="0">
                <a:solidFill>
                  <a:schemeClr val="accent6">
                    <a:lumMod val="75000"/>
                  </a:schemeClr>
                </a:solidFill>
              </a:rPr>
              <a:t>Τριαδικές Συσχετίσεις</a:t>
            </a:r>
            <a:endParaRPr lang="en-US" dirty="0">
              <a:solidFill>
                <a:schemeClr val="accent6">
                  <a:lumMod val="75000"/>
                </a:schemeClr>
              </a:solidFill>
            </a:endParaRPr>
          </a:p>
        </p:txBody>
      </p:sp>
      <p:sp>
        <p:nvSpPr>
          <p:cNvPr id="41"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44542056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Footer Placeholder 3"/>
          <p:cNvSpPr>
            <a:spLocks noGrp="1"/>
          </p:cNvSpPr>
          <p:nvPr>
            <p:ph type="ftr" sz="quarter" idx="11"/>
          </p:nvPr>
        </p:nvSpPr>
        <p:spPr>
          <a:noFill/>
        </p:spPr>
        <p:txBody>
          <a:bodyPr/>
          <a:lstStyle/>
          <a:p>
            <a:r>
              <a:rPr lang="el-GR" altLang="en-US"/>
              <a:t>Ευαγγελία Πιτουρά</a:t>
            </a:r>
          </a:p>
        </p:txBody>
      </p:sp>
      <p:sp>
        <p:nvSpPr>
          <p:cNvPr id="51204" name="Slide Number Placeholder 4"/>
          <p:cNvSpPr>
            <a:spLocks noGrp="1"/>
          </p:cNvSpPr>
          <p:nvPr>
            <p:ph type="sldNum" sz="quarter" idx="12"/>
          </p:nvPr>
        </p:nvSpPr>
        <p:spPr>
          <a:noFill/>
        </p:spPr>
        <p:txBody>
          <a:bodyPr/>
          <a:lstStyle/>
          <a:p>
            <a:fld id="{14A52220-3631-44A1-BDEC-EDE0B2B68BDE}" type="slidenum">
              <a:rPr lang="el-GR" altLang="en-US" smtClean="0"/>
              <a:pPr/>
              <a:t>105</a:t>
            </a:fld>
            <a:endParaRPr lang="el-GR" altLang="en-US"/>
          </a:p>
        </p:txBody>
      </p:sp>
      <p:sp>
        <p:nvSpPr>
          <p:cNvPr id="51206" name="Text Box 3"/>
          <p:cNvSpPr txBox="1">
            <a:spLocks noChangeArrowheads="1"/>
          </p:cNvSpPr>
          <p:nvPr/>
        </p:nvSpPr>
        <p:spPr bwMode="auto">
          <a:xfrm>
            <a:off x="242888" y="1743075"/>
            <a:ext cx="7275512" cy="830997"/>
          </a:xfrm>
          <a:prstGeom prst="rect">
            <a:avLst/>
          </a:prstGeom>
          <a:noFill/>
          <a:ln w="9525">
            <a:noFill/>
            <a:miter lim="800000"/>
            <a:headEnd/>
            <a:tailEnd/>
          </a:ln>
        </p:spPr>
        <p:txBody>
          <a:bodyPr wrap="square">
            <a:spAutoFit/>
          </a:bodyPr>
          <a:lstStyle/>
          <a:p>
            <a:pPr eaLnBrk="0" hangingPunct="0">
              <a:spcBef>
                <a:spcPct val="50000"/>
              </a:spcBef>
            </a:pPr>
            <a:r>
              <a:rPr lang="el-GR" sz="2400" b="1" i="1" dirty="0">
                <a:solidFill>
                  <a:schemeClr val="tx2">
                    <a:lumMod val="75000"/>
                  </a:schemeClr>
                </a:solidFill>
              </a:rPr>
              <a:t>ΑΣΚΗΣΗ:</a:t>
            </a:r>
            <a:r>
              <a:rPr lang="el-GR" sz="2400" dirty="0">
                <a:solidFill>
                  <a:schemeClr val="tx2">
                    <a:lumMod val="75000"/>
                  </a:schemeClr>
                </a:solidFill>
              </a:rPr>
              <a:t> Πως θα μετατρέψουμε το παρακάτω σε ένα σχήμα που έχει μόνο δυαδικές συσχετίσεις;</a:t>
            </a:r>
          </a:p>
        </p:txBody>
      </p:sp>
      <p:sp>
        <p:nvSpPr>
          <p:cNvPr id="51207" name="Text Box 4"/>
          <p:cNvSpPr txBox="1">
            <a:spLocks noChangeArrowheads="1"/>
          </p:cNvSpPr>
          <p:nvPr/>
        </p:nvSpPr>
        <p:spPr bwMode="auto">
          <a:xfrm>
            <a:off x="1862138" y="3825878"/>
            <a:ext cx="1752600" cy="304800"/>
          </a:xfrm>
          <a:prstGeom prst="rect">
            <a:avLst/>
          </a:prstGeom>
          <a:noFill/>
          <a:ln w="9525">
            <a:noFill/>
            <a:miter lim="800000"/>
            <a:headEnd/>
            <a:tailEnd/>
          </a:ln>
        </p:spPr>
        <p:txBody>
          <a:bodyPr>
            <a:spAutoFit/>
          </a:bodyPr>
          <a:lstStyle/>
          <a:p>
            <a:pPr eaLnBrk="0" hangingPunct="0">
              <a:spcBef>
                <a:spcPct val="50000"/>
              </a:spcBef>
            </a:pPr>
            <a:r>
              <a:rPr lang="el-GR" sz="1400" b="1" dirty="0"/>
              <a:t>ΠΡΟΜΗΘΕΥΤΗΣ</a:t>
            </a:r>
          </a:p>
        </p:txBody>
      </p:sp>
      <p:sp>
        <p:nvSpPr>
          <p:cNvPr id="51208" name="Text Box 5"/>
          <p:cNvSpPr txBox="1">
            <a:spLocks noChangeArrowheads="1"/>
          </p:cNvSpPr>
          <p:nvPr/>
        </p:nvSpPr>
        <p:spPr bwMode="auto">
          <a:xfrm>
            <a:off x="6462713" y="3771900"/>
            <a:ext cx="1233487" cy="307777"/>
          </a:xfrm>
          <a:prstGeom prst="rect">
            <a:avLst/>
          </a:prstGeom>
          <a:noFill/>
          <a:ln w="9525">
            <a:noFill/>
            <a:miter lim="800000"/>
            <a:headEnd/>
            <a:tailEnd/>
          </a:ln>
        </p:spPr>
        <p:txBody>
          <a:bodyPr wrap="square">
            <a:spAutoFit/>
          </a:bodyPr>
          <a:lstStyle/>
          <a:p>
            <a:pPr algn="ctr" eaLnBrk="0" hangingPunct="0">
              <a:spcBef>
                <a:spcPct val="50000"/>
              </a:spcBef>
            </a:pPr>
            <a:r>
              <a:rPr lang="el-GR" sz="1400" b="1" dirty="0"/>
              <a:t>ΕΡΓΟ</a:t>
            </a:r>
          </a:p>
        </p:txBody>
      </p:sp>
      <p:sp>
        <p:nvSpPr>
          <p:cNvPr id="51209" name="Text Box 6"/>
          <p:cNvSpPr txBox="1">
            <a:spLocks noChangeArrowheads="1"/>
          </p:cNvSpPr>
          <p:nvPr/>
        </p:nvSpPr>
        <p:spPr bwMode="auto">
          <a:xfrm>
            <a:off x="4033838" y="5534025"/>
            <a:ext cx="2133600" cy="307777"/>
          </a:xfrm>
          <a:prstGeom prst="rect">
            <a:avLst/>
          </a:prstGeom>
          <a:noFill/>
          <a:ln w="9525">
            <a:noFill/>
            <a:miter lim="800000"/>
            <a:headEnd/>
            <a:tailEnd/>
          </a:ln>
        </p:spPr>
        <p:txBody>
          <a:bodyPr>
            <a:spAutoFit/>
          </a:bodyPr>
          <a:lstStyle/>
          <a:p>
            <a:pPr eaLnBrk="0" hangingPunct="0">
              <a:spcBef>
                <a:spcPct val="50000"/>
              </a:spcBef>
            </a:pPr>
            <a:r>
              <a:rPr lang="el-GR" sz="1400" b="1" dirty="0"/>
              <a:t>ΕΞΑΡΤΗΜΑ</a:t>
            </a:r>
          </a:p>
        </p:txBody>
      </p:sp>
      <p:sp>
        <p:nvSpPr>
          <p:cNvPr id="51210" name="Rectangle 7"/>
          <p:cNvSpPr>
            <a:spLocks noChangeArrowheads="1"/>
          </p:cNvSpPr>
          <p:nvPr/>
        </p:nvSpPr>
        <p:spPr bwMode="auto">
          <a:xfrm>
            <a:off x="1814513" y="3721100"/>
            <a:ext cx="1524000" cy="533400"/>
          </a:xfrm>
          <a:prstGeom prst="rect">
            <a:avLst/>
          </a:prstGeom>
          <a:noFill/>
          <a:ln w="9525">
            <a:solidFill>
              <a:schemeClr val="tx1"/>
            </a:solidFill>
            <a:miter lim="800000"/>
            <a:headEnd/>
            <a:tailEnd/>
          </a:ln>
        </p:spPr>
        <p:txBody>
          <a:bodyPr wrap="none" anchor="ctr"/>
          <a:lstStyle/>
          <a:p>
            <a:endParaRPr lang="el-GR"/>
          </a:p>
        </p:txBody>
      </p:sp>
      <p:sp>
        <p:nvSpPr>
          <p:cNvPr id="51211" name="Rectangle 8"/>
          <p:cNvSpPr>
            <a:spLocks noChangeArrowheads="1"/>
          </p:cNvSpPr>
          <p:nvPr/>
        </p:nvSpPr>
        <p:spPr bwMode="auto">
          <a:xfrm>
            <a:off x="4024313" y="5321300"/>
            <a:ext cx="1792288" cy="698500"/>
          </a:xfrm>
          <a:prstGeom prst="rect">
            <a:avLst/>
          </a:prstGeom>
          <a:noFill/>
          <a:ln w="9525">
            <a:solidFill>
              <a:schemeClr val="tx1"/>
            </a:solidFill>
            <a:miter lim="800000"/>
            <a:headEnd/>
            <a:tailEnd/>
          </a:ln>
        </p:spPr>
        <p:txBody>
          <a:bodyPr wrap="none" anchor="ctr"/>
          <a:lstStyle/>
          <a:p>
            <a:endParaRPr lang="el-GR"/>
          </a:p>
        </p:txBody>
      </p:sp>
      <p:sp>
        <p:nvSpPr>
          <p:cNvPr id="51212" name="Rectangle 9"/>
          <p:cNvSpPr>
            <a:spLocks noChangeArrowheads="1"/>
          </p:cNvSpPr>
          <p:nvPr/>
        </p:nvSpPr>
        <p:spPr bwMode="auto">
          <a:xfrm>
            <a:off x="6386513" y="3644900"/>
            <a:ext cx="1371600" cy="533400"/>
          </a:xfrm>
          <a:prstGeom prst="rect">
            <a:avLst/>
          </a:prstGeom>
          <a:noFill/>
          <a:ln w="9525">
            <a:solidFill>
              <a:schemeClr val="tx1"/>
            </a:solidFill>
            <a:miter lim="800000"/>
            <a:headEnd/>
            <a:tailEnd/>
          </a:ln>
        </p:spPr>
        <p:txBody>
          <a:bodyPr wrap="none" anchor="ctr"/>
          <a:lstStyle/>
          <a:p>
            <a:endParaRPr lang="el-GR"/>
          </a:p>
        </p:txBody>
      </p:sp>
      <p:sp>
        <p:nvSpPr>
          <p:cNvPr id="51213" name="AutoShape 10"/>
          <p:cNvSpPr>
            <a:spLocks noChangeArrowheads="1"/>
          </p:cNvSpPr>
          <p:nvPr/>
        </p:nvSpPr>
        <p:spPr bwMode="auto">
          <a:xfrm>
            <a:off x="4100513" y="3340100"/>
            <a:ext cx="1752600" cy="1295400"/>
          </a:xfrm>
          <a:prstGeom prst="diamond">
            <a:avLst/>
          </a:prstGeom>
          <a:noFill/>
          <a:ln w="9525">
            <a:solidFill>
              <a:schemeClr val="tx1"/>
            </a:solidFill>
            <a:miter lim="800000"/>
            <a:headEnd/>
            <a:tailEnd/>
          </a:ln>
        </p:spPr>
        <p:txBody>
          <a:bodyPr wrap="none" anchor="ctr"/>
          <a:lstStyle/>
          <a:p>
            <a:endParaRPr lang="el-GR"/>
          </a:p>
        </p:txBody>
      </p:sp>
      <p:sp>
        <p:nvSpPr>
          <p:cNvPr id="51214" name="Line 11"/>
          <p:cNvSpPr>
            <a:spLocks noChangeShapeType="1"/>
          </p:cNvSpPr>
          <p:nvPr/>
        </p:nvSpPr>
        <p:spPr bwMode="auto">
          <a:xfrm>
            <a:off x="3338513" y="4025900"/>
            <a:ext cx="762000" cy="0"/>
          </a:xfrm>
          <a:prstGeom prst="line">
            <a:avLst/>
          </a:prstGeom>
          <a:noFill/>
          <a:ln w="9525">
            <a:solidFill>
              <a:schemeClr val="tx1"/>
            </a:solidFill>
            <a:round/>
            <a:headEnd/>
            <a:tailEnd/>
          </a:ln>
        </p:spPr>
        <p:txBody>
          <a:bodyPr wrap="none" anchor="ctr"/>
          <a:lstStyle/>
          <a:p>
            <a:endParaRPr lang="el-GR"/>
          </a:p>
        </p:txBody>
      </p:sp>
      <p:sp>
        <p:nvSpPr>
          <p:cNvPr id="51215" name="Line 12"/>
          <p:cNvSpPr>
            <a:spLocks noChangeShapeType="1"/>
          </p:cNvSpPr>
          <p:nvPr/>
        </p:nvSpPr>
        <p:spPr bwMode="auto">
          <a:xfrm>
            <a:off x="5929313" y="4025900"/>
            <a:ext cx="381000" cy="0"/>
          </a:xfrm>
          <a:prstGeom prst="line">
            <a:avLst/>
          </a:prstGeom>
          <a:noFill/>
          <a:ln w="9525">
            <a:solidFill>
              <a:schemeClr val="tx1"/>
            </a:solidFill>
            <a:round/>
            <a:headEnd/>
            <a:tailEnd/>
          </a:ln>
        </p:spPr>
        <p:txBody>
          <a:bodyPr wrap="none" anchor="ctr"/>
          <a:lstStyle/>
          <a:p>
            <a:endParaRPr lang="el-GR"/>
          </a:p>
        </p:txBody>
      </p:sp>
      <p:sp>
        <p:nvSpPr>
          <p:cNvPr id="51216" name="Text Box 13"/>
          <p:cNvSpPr txBox="1">
            <a:spLocks noChangeArrowheads="1"/>
          </p:cNvSpPr>
          <p:nvPr/>
        </p:nvSpPr>
        <p:spPr bwMode="auto">
          <a:xfrm>
            <a:off x="4387356" y="3808422"/>
            <a:ext cx="1524000" cy="304800"/>
          </a:xfrm>
          <a:prstGeom prst="rect">
            <a:avLst/>
          </a:prstGeom>
          <a:noFill/>
          <a:ln w="9525">
            <a:noFill/>
            <a:miter lim="800000"/>
            <a:headEnd/>
            <a:tailEnd/>
          </a:ln>
        </p:spPr>
        <p:txBody>
          <a:bodyPr>
            <a:spAutoFit/>
          </a:bodyPr>
          <a:lstStyle/>
          <a:p>
            <a:pPr eaLnBrk="0" hangingPunct="0">
              <a:spcBef>
                <a:spcPct val="50000"/>
              </a:spcBef>
            </a:pPr>
            <a:r>
              <a:rPr lang="el-GR" sz="1400" b="1" dirty="0"/>
              <a:t>ΠΡΟΜΗΘΕΥΕΙ</a:t>
            </a:r>
          </a:p>
        </p:txBody>
      </p:sp>
      <p:grpSp>
        <p:nvGrpSpPr>
          <p:cNvPr id="2" name="Group 14"/>
          <p:cNvGrpSpPr>
            <a:grpSpLocks/>
          </p:cNvGrpSpPr>
          <p:nvPr/>
        </p:nvGrpSpPr>
        <p:grpSpPr bwMode="auto">
          <a:xfrm>
            <a:off x="2443161" y="5277702"/>
            <a:ext cx="1407457" cy="545975"/>
            <a:chOff x="2971" y="3067"/>
            <a:chExt cx="783" cy="273"/>
          </a:xfrm>
        </p:grpSpPr>
        <p:sp>
          <p:nvSpPr>
            <p:cNvPr id="51235" name="Oval 15"/>
            <p:cNvSpPr>
              <a:spLocks noChangeArrowheads="1"/>
            </p:cNvSpPr>
            <p:nvPr/>
          </p:nvSpPr>
          <p:spPr bwMode="auto">
            <a:xfrm>
              <a:off x="2971" y="3067"/>
              <a:ext cx="771" cy="181"/>
            </a:xfrm>
            <a:prstGeom prst="ellipse">
              <a:avLst/>
            </a:prstGeom>
            <a:noFill/>
            <a:ln w="9525">
              <a:solidFill>
                <a:schemeClr val="tx1"/>
              </a:solidFill>
              <a:round/>
              <a:headEnd/>
              <a:tailEnd/>
            </a:ln>
          </p:spPr>
          <p:txBody>
            <a:bodyPr wrap="none" anchor="ctr"/>
            <a:lstStyle/>
            <a:p>
              <a:endParaRPr lang="el-GR"/>
            </a:p>
          </p:txBody>
        </p:sp>
        <p:sp>
          <p:nvSpPr>
            <p:cNvPr id="51236" name="Text Box 16"/>
            <p:cNvSpPr txBox="1">
              <a:spLocks noChangeArrowheads="1"/>
            </p:cNvSpPr>
            <p:nvPr/>
          </p:nvSpPr>
          <p:spPr bwMode="auto">
            <a:xfrm>
              <a:off x="3028" y="3088"/>
              <a:ext cx="726" cy="252"/>
            </a:xfrm>
            <a:prstGeom prst="rect">
              <a:avLst/>
            </a:prstGeom>
            <a:noFill/>
            <a:ln w="9525">
              <a:noFill/>
              <a:miter lim="800000"/>
              <a:headEnd/>
              <a:tailEnd/>
            </a:ln>
          </p:spPr>
          <p:txBody>
            <a:bodyPr>
              <a:spAutoFit/>
            </a:bodyPr>
            <a:lstStyle/>
            <a:p>
              <a:pPr>
                <a:spcBef>
                  <a:spcPct val="50000"/>
                </a:spcBef>
              </a:pPr>
              <a:r>
                <a:rPr lang="el-GR" sz="1000" u="sng" dirty="0"/>
                <a:t>Όνομα-εξαρτήματος</a:t>
              </a:r>
            </a:p>
          </p:txBody>
        </p:sp>
      </p:grpSp>
      <p:grpSp>
        <p:nvGrpSpPr>
          <p:cNvPr id="3" name="Group 17"/>
          <p:cNvGrpSpPr>
            <a:grpSpLocks/>
          </p:cNvGrpSpPr>
          <p:nvPr/>
        </p:nvGrpSpPr>
        <p:grpSpPr bwMode="auto">
          <a:xfrm>
            <a:off x="7221538" y="2954338"/>
            <a:ext cx="1296987" cy="287337"/>
            <a:chOff x="431" y="1480"/>
            <a:chExt cx="817" cy="181"/>
          </a:xfrm>
        </p:grpSpPr>
        <p:sp>
          <p:nvSpPr>
            <p:cNvPr id="51233" name="Oval 18"/>
            <p:cNvSpPr>
              <a:spLocks noChangeArrowheads="1"/>
            </p:cNvSpPr>
            <p:nvPr/>
          </p:nvSpPr>
          <p:spPr bwMode="auto">
            <a:xfrm>
              <a:off x="431" y="1480"/>
              <a:ext cx="771" cy="181"/>
            </a:xfrm>
            <a:prstGeom prst="ellipse">
              <a:avLst/>
            </a:prstGeom>
            <a:noFill/>
            <a:ln w="9525">
              <a:solidFill>
                <a:schemeClr val="tx1"/>
              </a:solidFill>
              <a:round/>
              <a:headEnd/>
              <a:tailEnd/>
            </a:ln>
          </p:spPr>
          <p:txBody>
            <a:bodyPr wrap="none" anchor="ctr"/>
            <a:lstStyle/>
            <a:p>
              <a:endParaRPr lang="el-GR"/>
            </a:p>
          </p:txBody>
        </p:sp>
        <p:sp>
          <p:nvSpPr>
            <p:cNvPr id="51234" name="Text Box 19"/>
            <p:cNvSpPr txBox="1">
              <a:spLocks noChangeArrowheads="1"/>
            </p:cNvSpPr>
            <p:nvPr/>
          </p:nvSpPr>
          <p:spPr bwMode="auto">
            <a:xfrm>
              <a:off x="522" y="1480"/>
              <a:ext cx="726" cy="154"/>
            </a:xfrm>
            <a:prstGeom prst="rect">
              <a:avLst/>
            </a:prstGeom>
            <a:noFill/>
            <a:ln w="9525">
              <a:noFill/>
              <a:miter lim="800000"/>
              <a:headEnd/>
              <a:tailEnd/>
            </a:ln>
          </p:spPr>
          <p:txBody>
            <a:bodyPr>
              <a:spAutoFit/>
            </a:bodyPr>
            <a:lstStyle/>
            <a:p>
              <a:pPr>
                <a:spcBef>
                  <a:spcPct val="50000"/>
                </a:spcBef>
              </a:pPr>
              <a:r>
                <a:rPr lang="el-GR" sz="1000" u="sng" dirty="0"/>
                <a:t>‘</a:t>
              </a:r>
              <a:r>
                <a:rPr lang="el-GR" sz="1000" u="sng" dirty="0" err="1"/>
                <a:t>Ονομα</a:t>
              </a:r>
              <a:r>
                <a:rPr lang="el-GR" sz="1000" u="sng" dirty="0"/>
                <a:t>-έργου</a:t>
              </a:r>
            </a:p>
          </p:txBody>
        </p:sp>
      </p:grpSp>
      <p:grpSp>
        <p:nvGrpSpPr>
          <p:cNvPr id="4" name="Group 20"/>
          <p:cNvGrpSpPr>
            <a:grpSpLocks/>
          </p:cNvGrpSpPr>
          <p:nvPr/>
        </p:nvGrpSpPr>
        <p:grpSpPr bwMode="auto">
          <a:xfrm>
            <a:off x="1820863" y="3052027"/>
            <a:ext cx="1551155" cy="536766"/>
            <a:chOff x="431" y="1480"/>
            <a:chExt cx="804" cy="261"/>
          </a:xfrm>
        </p:grpSpPr>
        <p:sp>
          <p:nvSpPr>
            <p:cNvPr id="51231" name="Oval 21"/>
            <p:cNvSpPr>
              <a:spLocks noChangeArrowheads="1"/>
            </p:cNvSpPr>
            <p:nvPr/>
          </p:nvSpPr>
          <p:spPr bwMode="auto">
            <a:xfrm>
              <a:off x="431" y="1480"/>
              <a:ext cx="771" cy="181"/>
            </a:xfrm>
            <a:prstGeom prst="ellipse">
              <a:avLst/>
            </a:prstGeom>
            <a:noFill/>
            <a:ln w="9525">
              <a:solidFill>
                <a:schemeClr val="tx1"/>
              </a:solidFill>
              <a:round/>
              <a:headEnd/>
              <a:tailEnd/>
            </a:ln>
          </p:spPr>
          <p:txBody>
            <a:bodyPr wrap="none" anchor="ctr"/>
            <a:lstStyle/>
            <a:p>
              <a:endParaRPr lang="el-GR"/>
            </a:p>
          </p:txBody>
        </p:sp>
        <p:sp>
          <p:nvSpPr>
            <p:cNvPr id="51232" name="Text Box 22"/>
            <p:cNvSpPr txBox="1">
              <a:spLocks noChangeArrowheads="1"/>
            </p:cNvSpPr>
            <p:nvPr/>
          </p:nvSpPr>
          <p:spPr bwMode="auto">
            <a:xfrm>
              <a:off x="509" y="1489"/>
              <a:ext cx="726" cy="252"/>
            </a:xfrm>
            <a:prstGeom prst="rect">
              <a:avLst/>
            </a:prstGeom>
            <a:noFill/>
            <a:ln w="9525">
              <a:noFill/>
              <a:miter lim="800000"/>
              <a:headEnd/>
              <a:tailEnd/>
            </a:ln>
          </p:spPr>
          <p:txBody>
            <a:bodyPr>
              <a:spAutoFit/>
            </a:bodyPr>
            <a:lstStyle/>
            <a:p>
              <a:pPr>
                <a:spcBef>
                  <a:spcPct val="50000"/>
                </a:spcBef>
              </a:pPr>
              <a:r>
                <a:rPr lang="el-GR" sz="1000" u="sng" dirty="0"/>
                <a:t>Όνομα-προμηθευτή</a:t>
              </a:r>
            </a:p>
          </p:txBody>
        </p:sp>
      </p:grpSp>
      <p:sp>
        <p:nvSpPr>
          <p:cNvPr id="51220" name="Line 23"/>
          <p:cNvSpPr>
            <a:spLocks noChangeShapeType="1"/>
          </p:cNvSpPr>
          <p:nvPr/>
        </p:nvSpPr>
        <p:spPr bwMode="auto">
          <a:xfrm>
            <a:off x="2468563" y="3457575"/>
            <a:ext cx="144462" cy="215900"/>
          </a:xfrm>
          <a:prstGeom prst="line">
            <a:avLst/>
          </a:prstGeom>
          <a:noFill/>
          <a:ln w="9525">
            <a:solidFill>
              <a:schemeClr val="tx1"/>
            </a:solidFill>
            <a:round/>
            <a:headEnd/>
            <a:tailEnd/>
          </a:ln>
        </p:spPr>
        <p:txBody>
          <a:bodyPr/>
          <a:lstStyle/>
          <a:p>
            <a:endParaRPr lang="el-GR"/>
          </a:p>
        </p:txBody>
      </p:sp>
      <p:sp>
        <p:nvSpPr>
          <p:cNvPr id="51221" name="Line 24"/>
          <p:cNvSpPr>
            <a:spLocks noChangeShapeType="1"/>
          </p:cNvSpPr>
          <p:nvPr/>
        </p:nvSpPr>
        <p:spPr bwMode="auto">
          <a:xfrm>
            <a:off x="3587750" y="5618163"/>
            <a:ext cx="431800" cy="144462"/>
          </a:xfrm>
          <a:prstGeom prst="line">
            <a:avLst/>
          </a:prstGeom>
          <a:noFill/>
          <a:ln w="9525">
            <a:solidFill>
              <a:schemeClr val="tx1"/>
            </a:solidFill>
            <a:round/>
            <a:headEnd/>
            <a:tailEnd/>
          </a:ln>
        </p:spPr>
        <p:txBody>
          <a:bodyPr/>
          <a:lstStyle/>
          <a:p>
            <a:endParaRPr lang="el-GR"/>
          </a:p>
        </p:txBody>
      </p:sp>
      <p:sp>
        <p:nvSpPr>
          <p:cNvPr id="51222" name="Line 25"/>
          <p:cNvSpPr>
            <a:spLocks noChangeShapeType="1"/>
          </p:cNvSpPr>
          <p:nvPr/>
        </p:nvSpPr>
        <p:spPr bwMode="auto">
          <a:xfrm flipH="1">
            <a:off x="7366000" y="3241675"/>
            <a:ext cx="287338" cy="360363"/>
          </a:xfrm>
          <a:prstGeom prst="line">
            <a:avLst/>
          </a:prstGeom>
          <a:noFill/>
          <a:ln w="9525">
            <a:solidFill>
              <a:schemeClr val="tx1"/>
            </a:solidFill>
            <a:round/>
            <a:headEnd/>
            <a:tailEnd/>
          </a:ln>
        </p:spPr>
        <p:txBody>
          <a:bodyPr/>
          <a:lstStyle/>
          <a:p>
            <a:endParaRPr lang="el-GR"/>
          </a:p>
        </p:txBody>
      </p:sp>
      <p:grpSp>
        <p:nvGrpSpPr>
          <p:cNvPr id="5" name="Group 26"/>
          <p:cNvGrpSpPr>
            <a:grpSpLocks/>
          </p:cNvGrpSpPr>
          <p:nvPr/>
        </p:nvGrpSpPr>
        <p:grpSpPr bwMode="auto">
          <a:xfrm>
            <a:off x="5132388" y="2738438"/>
            <a:ext cx="936625" cy="215900"/>
            <a:chOff x="2290" y="1253"/>
            <a:chExt cx="590" cy="136"/>
          </a:xfrm>
        </p:grpSpPr>
        <p:sp>
          <p:nvSpPr>
            <p:cNvPr id="51229" name="Oval 27"/>
            <p:cNvSpPr>
              <a:spLocks noChangeArrowheads="1"/>
            </p:cNvSpPr>
            <p:nvPr/>
          </p:nvSpPr>
          <p:spPr bwMode="auto">
            <a:xfrm>
              <a:off x="2290" y="1253"/>
              <a:ext cx="454" cy="136"/>
            </a:xfrm>
            <a:prstGeom prst="ellipse">
              <a:avLst/>
            </a:prstGeom>
            <a:noFill/>
            <a:ln w="9525">
              <a:solidFill>
                <a:schemeClr val="tx1"/>
              </a:solidFill>
              <a:round/>
              <a:headEnd/>
              <a:tailEnd/>
            </a:ln>
          </p:spPr>
          <p:txBody>
            <a:bodyPr wrap="none" anchor="ctr"/>
            <a:lstStyle/>
            <a:p>
              <a:endParaRPr lang="el-GR"/>
            </a:p>
          </p:txBody>
        </p:sp>
        <p:sp>
          <p:nvSpPr>
            <p:cNvPr id="51230" name="Text Box 28"/>
            <p:cNvSpPr txBox="1">
              <a:spLocks noChangeArrowheads="1"/>
            </p:cNvSpPr>
            <p:nvPr/>
          </p:nvSpPr>
          <p:spPr bwMode="auto">
            <a:xfrm>
              <a:off x="2336" y="1253"/>
              <a:ext cx="544" cy="135"/>
            </a:xfrm>
            <a:prstGeom prst="rect">
              <a:avLst/>
            </a:prstGeom>
            <a:noFill/>
            <a:ln w="9525">
              <a:noFill/>
              <a:miter lim="800000"/>
              <a:headEnd/>
              <a:tailEnd/>
            </a:ln>
          </p:spPr>
          <p:txBody>
            <a:bodyPr>
              <a:spAutoFit/>
            </a:bodyPr>
            <a:lstStyle/>
            <a:p>
              <a:pPr>
                <a:spcBef>
                  <a:spcPct val="50000"/>
                </a:spcBef>
              </a:pPr>
              <a:r>
                <a:rPr lang="el-GR" sz="800" dirty="0"/>
                <a:t>Αμοιβή</a:t>
              </a:r>
            </a:p>
          </p:txBody>
        </p:sp>
      </p:grpSp>
      <p:sp>
        <p:nvSpPr>
          <p:cNvPr id="51224" name="Line 29"/>
          <p:cNvSpPr>
            <a:spLocks noChangeShapeType="1"/>
          </p:cNvSpPr>
          <p:nvPr/>
        </p:nvSpPr>
        <p:spPr bwMode="auto">
          <a:xfrm flipH="1">
            <a:off x="5060950" y="2954338"/>
            <a:ext cx="287338" cy="431800"/>
          </a:xfrm>
          <a:prstGeom prst="line">
            <a:avLst/>
          </a:prstGeom>
          <a:noFill/>
          <a:ln w="9525">
            <a:solidFill>
              <a:schemeClr val="tx1"/>
            </a:solidFill>
            <a:round/>
            <a:headEnd/>
            <a:tailEnd/>
          </a:ln>
        </p:spPr>
        <p:txBody>
          <a:bodyPr/>
          <a:lstStyle/>
          <a:p>
            <a:endParaRPr lang="el-GR"/>
          </a:p>
        </p:txBody>
      </p:sp>
      <p:sp>
        <p:nvSpPr>
          <p:cNvPr id="51225" name="Line 30"/>
          <p:cNvSpPr>
            <a:spLocks noChangeShapeType="1"/>
          </p:cNvSpPr>
          <p:nvPr/>
        </p:nvSpPr>
        <p:spPr bwMode="auto">
          <a:xfrm>
            <a:off x="4983163" y="4683125"/>
            <a:ext cx="0" cy="649288"/>
          </a:xfrm>
          <a:prstGeom prst="line">
            <a:avLst/>
          </a:prstGeom>
          <a:noFill/>
          <a:ln w="9525">
            <a:solidFill>
              <a:schemeClr val="tx1"/>
            </a:solidFill>
            <a:round/>
            <a:headEnd/>
            <a:tailEnd/>
          </a:ln>
        </p:spPr>
        <p:txBody>
          <a:bodyPr/>
          <a:lstStyle/>
          <a:p>
            <a:endParaRPr lang="el-GR"/>
          </a:p>
        </p:txBody>
      </p:sp>
      <p:sp>
        <p:nvSpPr>
          <p:cNvPr id="38" name="Rectangle 2"/>
          <p:cNvSpPr>
            <a:spLocks noGrp="1" noChangeArrowheads="1"/>
          </p:cNvSpPr>
          <p:nvPr>
            <p:ph type="title"/>
          </p:nvPr>
        </p:nvSpPr>
        <p:spPr>
          <a:xfrm>
            <a:off x="317500" y="122238"/>
            <a:ext cx="8229600" cy="1782762"/>
          </a:xfrm>
        </p:spPr>
        <p:txBody>
          <a:bodyPr>
            <a:noAutofit/>
          </a:bodyPr>
          <a:lstStyle/>
          <a:p>
            <a:pPr algn="r" eaLnBrk="1" hangingPunct="1"/>
            <a:r>
              <a:rPr lang="el-GR" sz="3600" dirty="0">
                <a:solidFill>
                  <a:schemeClr val="accent6">
                    <a:lumMod val="75000"/>
                  </a:schemeClr>
                </a:solidFill>
              </a:rPr>
              <a:t>Τύποι Συσχετίσεων με Βαθμό Μεγαλύτερο του Δύο</a:t>
            </a:r>
          </a:p>
        </p:txBody>
      </p:sp>
      <p:sp>
        <p:nvSpPr>
          <p:cNvPr id="3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Footer Placeholder 3"/>
          <p:cNvSpPr>
            <a:spLocks noGrp="1"/>
          </p:cNvSpPr>
          <p:nvPr>
            <p:ph type="ftr" sz="quarter" idx="11"/>
          </p:nvPr>
        </p:nvSpPr>
        <p:spPr>
          <a:xfrm>
            <a:off x="3059113" y="6453188"/>
            <a:ext cx="2952750" cy="196850"/>
          </a:xfrm>
          <a:noFill/>
        </p:spPr>
        <p:txBody>
          <a:bodyPr/>
          <a:lstStyle/>
          <a:p>
            <a:r>
              <a:rPr lang="el-GR" altLang="en-US" dirty="0"/>
              <a:t>Ευαγγελία </a:t>
            </a:r>
            <a:r>
              <a:rPr lang="el-GR" altLang="en-US" dirty="0" err="1"/>
              <a:t>Πιτουρά</a:t>
            </a:r>
            <a:endParaRPr lang="el-GR" altLang="en-US" dirty="0"/>
          </a:p>
        </p:txBody>
      </p:sp>
      <p:sp>
        <p:nvSpPr>
          <p:cNvPr id="52228" name="Slide Number Placeholder 4"/>
          <p:cNvSpPr>
            <a:spLocks noGrp="1"/>
          </p:cNvSpPr>
          <p:nvPr>
            <p:ph type="sldNum" sz="quarter" idx="12"/>
          </p:nvPr>
        </p:nvSpPr>
        <p:spPr>
          <a:noFill/>
        </p:spPr>
        <p:txBody>
          <a:bodyPr/>
          <a:lstStyle/>
          <a:p>
            <a:fld id="{26ACEEF7-AE20-4E35-A064-E9E74D5B0C9F}" type="slidenum">
              <a:rPr lang="el-GR" altLang="en-US" smtClean="0"/>
              <a:pPr/>
              <a:t>106</a:t>
            </a:fld>
            <a:endParaRPr lang="el-GR" altLang="en-US"/>
          </a:p>
        </p:txBody>
      </p:sp>
      <p:sp>
        <p:nvSpPr>
          <p:cNvPr id="52230" name="Text Box 3"/>
          <p:cNvSpPr txBox="1">
            <a:spLocks noChangeArrowheads="1"/>
          </p:cNvSpPr>
          <p:nvPr/>
        </p:nvSpPr>
        <p:spPr bwMode="auto">
          <a:xfrm>
            <a:off x="684213" y="2781300"/>
            <a:ext cx="1752600" cy="304800"/>
          </a:xfrm>
          <a:prstGeom prst="rect">
            <a:avLst/>
          </a:prstGeom>
          <a:noFill/>
          <a:ln w="9525">
            <a:noFill/>
            <a:miter lim="800000"/>
            <a:headEnd/>
            <a:tailEnd/>
          </a:ln>
        </p:spPr>
        <p:txBody>
          <a:bodyPr>
            <a:spAutoFit/>
          </a:bodyPr>
          <a:lstStyle/>
          <a:p>
            <a:pPr eaLnBrk="0" hangingPunct="0">
              <a:spcBef>
                <a:spcPct val="50000"/>
              </a:spcBef>
            </a:pPr>
            <a:r>
              <a:rPr lang="el-GR" sz="1400" b="1" dirty="0"/>
              <a:t>ΠΡΟΜΗΘΕΥΤΗΣ</a:t>
            </a:r>
          </a:p>
        </p:txBody>
      </p:sp>
      <p:sp>
        <p:nvSpPr>
          <p:cNvPr id="52231" name="Text Box 4"/>
          <p:cNvSpPr txBox="1">
            <a:spLocks noChangeArrowheads="1"/>
          </p:cNvSpPr>
          <p:nvPr/>
        </p:nvSpPr>
        <p:spPr bwMode="auto">
          <a:xfrm>
            <a:off x="6156325" y="2794000"/>
            <a:ext cx="1196975" cy="307777"/>
          </a:xfrm>
          <a:prstGeom prst="rect">
            <a:avLst/>
          </a:prstGeom>
          <a:noFill/>
          <a:ln w="9525">
            <a:noFill/>
            <a:miter lim="800000"/>
            <a:headEnd/>
            <a:tailEnd/>
          </a:ln>
        </p:spPr>
        <p:txBody>
          <a:bodyPr wrap="square">
            <a:spAutoFit/>
          </a:bodyPr>
          <a:lstStyle/>
          <a:p>
            <a:pPr algn="ctr" eaLnBrk="0" hangingPunct="0">
              <a:spcBef>
                <a:spcPct val="50000"/>
              </a:spcBef>
            </a:pPr>
            <a:r>
              <a:rPr lang="el-GR" sz="1400" b="1" dirty="0"/>
              <a:t>ΕΡΓΟ</a:t>
            </a:r>
          </a:p>
        </p:txBody>
      </p:sp>
      <p:sp>
        <p:nvSpPr>
          <p:cNvPr id="52232" name="Rectangle 5"/>
          <p:cNvSpPr>
            <a:spLocks noChangeArrowheads="1"/>
          </p:cNvSpPr>
          <p:nvPr/>
        </p:nvSpPr>
        <p:spPr bwMode="auto">
          <a:xfrm>
            <a:off x="609600" y="2635250"/>
            <a:ext cx="1524000" cy="533400"/>
          </a:xfrm>
          <a:prstGeom prst="rect">
            <a:avLst/>
          </a:prstGeom>
          <a:noFill/>
          <a:ln w="9525">
            <a:solidFill>
              <a:schemeClr val="tx1"/>
            </a:solidFill>
            <a:miter lim="800000"/>
            <a:headEnd/>
            <a:tailEnd/>
          </a:ln>
        </p:spPr>
        <p:txBody>
          <a:bodyPr wrap="none" anchor="ctr"/>
          <a:lstStyle/>
          <a:p>
            <a:endParaRPr lang="el-GR"/>
          </a:p>
        </p:txBody>
      </p:sp>
      <p:grpSp>
        <p:nvGrpSpPr>
          <p:cNvPr id="2" name="Group 6"/>
          <p:cNvGrpSpPr>
            <a:grpSpLocks/>
          </p:cNvGrpSpPr>
          <p:nvPr/>
        </p:nvGrpSpPr>
        <p:grpSpPr bwMode="auto">
          <a:xfrm>
            <a:off x="3132138" y="4483100"/>
            <a:ext cx="2316121" cy="801688"/>
            <a:chOff x="1882" y="1253"/>
            <a:chExt cx="1520" cy="576"/>
          </a:xfrm>
        </p:grpSpPr>
        <p:sp>
          <p:nvSpPr>
            <p:cNvPr id="52270" name="Text Box 7"/>
            <p:cNvSpPr txBox="1">
              <a:spLocks noChangeArrowheads="1"/>
            </p:cNvSpPr>
            <p:nvPr/>
          </p:nvSpPr>
          <p:spPr bwMode="auto">
            <a:xfrm>
              <a:off x="2058" y="1395"/>
              <a:ext cx="1344" cy="199"/>
            </a:xfrm>
            <a:prstGeom prst="rect">
              <a:avLst/>
            </a:prstGeom>
            <a:noFill/>
            <a:ln w="9525">
              <a:noFill/>
              <a:miter lim="800000"/>
              <a:headEnd/>
              <a:tailEnd/>
            </a:ln>
          </p:spPr>
          <p:txBody>
            <a:bodyPr>
              <a:spAutoFit/>
            </a:bodyPr>
            <a:lstStyle/>
            <a:p>
              <a:pPr eaLnBrk="0" hangingPunct="0">
                <a:spcBef>
                  <a:spcPct val="50000"/>
                </a:spcBef>
              </a:pPr>
              <a:r>
                <a:rPr lang="el-GR" sz="1200" b="1" dirty="0"/>
                <a:t>ΕΞΑΡΤΗΜΑ</a:t>
              </a:r>
            </a:p>
          </p:txBody>
        </p:sp>
        <p:sp>
          <p:nvSpPr>
            <p:cNvPr id="52271" name="Rectangle 8"/>
            <p:cNvSpPr>
              <a:spLocks noChangeArrowheads="1"/>
            </p:cNvSpPr>
            <p:nvPr/>
          </p:nvSpPr>
          <p:spPr bwMode="auto">
            <a:xfrm>
              <a:off x="1882" y="1253"/>
              <a:ext cx="1056" cy="576"/>
            </a:xfrm>
            <a:prstGeom prst="rect">
              <a:avLst/>
            </a:prstGeom>
            <a:noFill/>
            <a:ln w="9525">
              <a:solidFill>
                <a:schemeClr val="tx1"/>
              </a:solidFill>
              <a:miter lim="800000"/>
              <a:headEnd/>
              <a:tailEnd/>
            </a:ln>
          </p:spPr>
          <p:txBody>
            <a:bodyPr wrap="none" anchor="ctr"/>
            <a:lstStyle/>
            <a:p>
              <a:endParaRPr lang="el-GR"/>
            </a:p>
          </p:txBody>
        </p:sp>
      </p:grpSp>
      <p:sp>
        <p:nvSpPr>
          <p:cNvPr id="52234" name="Rectangle 9"/>
          <p:cNvSpPr>
            <a:spLocks noChangeArrowheads="1"/>
          </p:cNvSpPr>
          <p:nvPr/>
        </p:nvSpPr>
        <p:spPr bwMode="auto">
          <a:xfrm>
            <a:off x="6156325" y="2714625"/>
            <a:ext cx="1371600" cy="533400"/>
          </a:xfrm>
          <a:prstGeom prst="rect">
            <a:avLst/>
          </a:prstGeom>
          <a:noFill/>
          <a:ln w="9525">
            <a:solidFill>
              <a:schemeClr val="tx1"/>
            </a:solidFill>
            <a:miter lim="800000"/>
            <a:headEnd/>
            <a:tailEnd/>
          </a:ln>
        </p:spPr>
        <p:txBody>
          <a:bodyPr wrap="none" anchor="ctr"/>
          <a:lstStyle/>
          <a:p>
            <a:endParaRPr lang="el-GR"/>
          </a:p>
        </p:txBody>
      </p:sp>
      <p:sp>
        <p:nvSpPr>
          <p:cNvPr id="52235" name="AutoShape 10"/>
          <p:cNvSpPr>
            <a:spLocks noChangeArrowheads="1"/>
          </p:cNvSpPr>
          <p:nvPr/>
        </p:nvSpPr>
        <p:spPr bwMode="auto">
          <a:xfrm>
            <a:off x="611188" y="4083050"/>
            <a:ext cx="1368425" cy="1295400"/>
          </a:xfrm>
          <a:prstGeom prst="diamond">
            <a:avLst/>
          </a:prstGeom>
          <a:noFill/>
          <a:ln w="9525">
            <a:solidFill>
              <a:schemeClr val="tx1"/>
            </a:solidFill>
            <a:miter lim="800000"/>
            <a:headEnd/>
            <a:tailEnd/>
          </a:ln>
        </p:spPr>
        <p:txBody>
          <a:bodyPr wrap="none" anchor="ctr"/>
          <a:lstStyle/>
          <a:p>
            <a:endParaRPr lang="el-GR"/>
          </a:p>
        </p:txBody>
      </p:sp>
      <p:sp>
        <p:nvSpPr>
          <p:cNvPr id="52236" name="AutoShape 11"/>
          <p:cNvSpPr>
            <a:spLocks noChangeArrowheads="1"/>
          </p:cNvSpPr>
          <p:nvPr/>
        </p:nvSpPr>
        <p:spPr bwMode="auto">
          <a:xfrm>
            <a:off x="3276600" y="2205038"/>
            <a:ext cx="1727200" cy="1439862"/>
          </a:xfrm>
          <a:prstGeom prst="diamond">
            <a:avLst/>
          </a:prstGeom>
          <a:noFill/>
          <a:ln w="9525">
            <a:solidFill>
              <a:schemeClr val="tx1"/>
            </a:solidFill>
            <a:miter lim="800000"/>
            <a:headEnd/>
            <a:tailEnd/>
          </a:ln>
        </p:spPr>
        <p:txBody>
          <a:bodyPr wrap="none" anchor="ctr"/>
          <a:lstStyle/>
          <a:p>
            <a:endParaRPr lang="el-GR"/>
          </a:p>
        </p:txBody>
      </p:sp>
      <p:sp>
        <p:nvSpPr>
          <p:cNvPr id="52237" name="AutoShape 12"/>
          <p:cNvSpPr>
            <a:spLocks noChangeArrowheads="1"/>
          </p:cNvSpPr>
          <p:nvPr/>
        </p:nvSpPr>
        <p:spPr bwMode="auto">
          <a:xfrm>
            <a:off x="6156325" y="4083050"/>
            <a:ext cx="1368425" cy="1295400"/>
          </a:xfrm>
          <a:prstGeom prst="diamond">
            <a:avLst/>
          </a:prstGeom>
          <a:noFill/>
          <a:ln w="9525">
            <a:solidFill>
              <a:schemeClr val="tx1"/>
            </a:solidFill>
            <a:miter lim="800000"/>
            <a:headEnd/>
            <a:tailEnd/>
          </a:ln>
        </p:spPr>
        <p:txBody>
          <a:bodyPr wrap="none" anchor="ctr"/>
          <a:lstStyle/>
          <a:p>
            <a:endParaRPr lang="el-GR"/>
          </a:p>
        </p:txBody>
      </p:sp>
      <p:sp>
        <p:nvSpPr>
          <p:cNvPr id="52238" name="Line 13"/>
          <p:cNvSpPr>
            <a:spLocks noChangeShapeType="1"/>
          </p:cNvSpPr>
          <p:nvPr/>
        </p:nvSpPr>
        <p:spPr bwMode="auto">
          <a:xfrm flipV="1">
            <a:off x="1258888" y="3290888"/>
            <a:ext cx="0" cy="720725"/>
          </a:xfrm>
          <a:prstGeom prst="line">
            <a:avLst/>
          </a:prstGeom>
          <a:noFill/>
          <a:ln w="3175">
            <a:solidFill>
              <a:schemeClr val="tx1"/>
            </a:solidFill>
            <a:round/>
            <a:headEnd/>
            <a:tailEnd/>
          </a:ln>
        </p:spPr>
        <p:txBody>
          <a:bodyPr/>
          <a:lstStyle/>
          <a:p>
            <a:endParaRPr lang="el-GR"/>
          </a:p>
        </p:txBody>
      </p:sp>
      <p:sp>
        <p:nvSpPr>
          <p:cNvPr id="52239" name="Line 14"/>
          <p:cNvSpPr>
            <a:spLocks noChangeShapeType="1"/>
          </p:cNvSpPr>
          <p:nvPr/>
        </p:nvSpPr>
        <p:spPr bwMode="auto">
          <a:xfrm flipH="1">
            <a:off x="1979613" y="4730750"/>
            <a:ext cx="1079500" cy="0"/>
          </a:xfrm>
          <a:prstGeom prst="line">
            <a:avLst/>
          </a:prstGeom>
          <a:noFill/>
          <a:ln w="9525">
            <a:solidFill>
              <a:schemeClr val="tx1"/>
            </a:solidFill>
            <a:round/>
            <a:headEnd/>
            <a:tailEnd/>
          </a:ln>
        </p:spPr>
        <p:txBody>
          <a:bodyPr/>
          <a:lstStyle/>
          <a:p>
            <a:endParaRPr lang="el-GR"/>
          </a:p>
        </p:txBody>
      </p:sp>
      <p:sp>
        <p:nvSpPr>
          <p:cNvPr id="52240" name="Line 15"/>
          <p:cNvSpPr>
            <a:spLocks noChangeShapeType="1"/>
          </p:cNvSpPr>
          <p:nvPr/>
        </p:nvSpPr>
        <p:spPr bwMode="auto">
          <a:xfrm>
            <a:off x="2195513" y="2930525"/>
            <a:ext cx="1081087" cy="0"/>
          </a:xfrm>
          <a:prstGeom prst="line">
            <a:avLst/>
          </a:prstGeom>
          <a:noFill/>
          <a:ln w="9525">
            <a:solidFill>
              <a:schemeClr val="tx1"/>
            </a:solidFill>
            <a:round/>
            <a:headEnd/>
            <a:tailEnd/>
          </a:ln>
        </p:spPr>
        <p:txBody>
          <a:bodyPr/>
          <a:lstStyle/>
          <a:p>
            <a:endParaRPr lang="el-GR"/>
          </a:p>
        </p:txBody>
      </p:sp>
      <p:sp>
        <p:nvSpPr>
          <p:cNvPr id="52241" name="Line 16"/>
          <p:cNvSpPr>
            <a:spLocks noChangeShapeType="1"/>
          </p:cNvSpPr>
          <p:nvPr/>
        </p:nvSpPr>
        <p:spPr bwMode="auto">
          <a:xfrm>
            <a:off x="5003800" y="2924175"/>
            <a:ext cx="1152525" cy="6350"/>
          </a:xfrm>
          <a:prstGeom prst="line">
            <a:avLst/>
          </a:prstGeom>
          <a:noFill/>
          <a:ln w="9525">
            <a:solidFill>
              <a:schemeClr val="tx1"/>
            </a:solidFill>
            <a:round/>
            <a:headEnd/>
            <a:tailEnd/>
          </a:ln>
        </p:spPr>
        <p:txBody>
          <a:bodyPr/>
          <a:lstStyle/>
          <a:p>
            <a:endParaRPr lang="el-GR"/>
          </a:p>
        </p:txBody>
      </p:sp>
      <p:sp>
        <p:nvSpPr>
          <p:cNvPr id="52242" name="Line 17"/>
          <p:cNvSpPr>
            <a:spLocks noChangeShapeType="1"/>
          </p:cNvSpPr>
          <p:nvPr/>
        </p:nvSpPr>
        <p:spPr bwMode="auto">
          <a:xfrm>
            <a:off x="6804025" y="3290888"/>
            <a:ext cx="0" cy="792162"/>
          </a:xfrm>
          <a:prstGeom prst="line">
            <a:avLst/>
          </a:prstGeom>
          <a:noFill/>
          <a:ln w="9525">
            <a:solidFill>
              <a:schemeClr val="tx1"/>
            </a:solidFill>
            <a:round/>
            <a:headEnd/>
            <a:tailEnd/>
          </a:ln>
        </p:spPr>
        <p:txBody>
          <a:bodyPr/>
          <a:lstStyle/>
          <a:p>
            <a:endParaRPr lang="el-GR"/>
          </a:p>
        </p:txBody>
      </p:sp>
      <p:sp>
        <p:nvSpPr>
          <p:cNvPr id="52243" name="Line 18"/>
          <p:cNvSpPr>
            <a:spLocks noChangeShapeType="1"/>
          </p:cNvSpPr>
          <p:nvPr/>
        </p:nvSpPr>
        <p:spPr bwMode="auto">
          <a:xfrm>
            <a:off x="4787900" y="4730750"/>
            <a:ext cx="1296988" cy="0"/>
          </a:xfrm>
          <a:prstGeom prst="line">
            <a:avLst/>
          </a:prstGeom>
          <a:noFill/>
          <a:ln w="9525">
            <a:solidFill>
              <a:schemeClr val="tx1"/>
            </a:solidFill>
            <a:round/>
            <a:headEnd/>
            <a:tailEnd/>
          </a:ln>
        </p:spPr>
        <p:txBody>
          <a:bodyPr/>
          <a:lstStyle/>
          <a:p>
            <a:endParaRPr lang="el-GR"/>
          </a:p>
        </p:txBody>
      </p:sp>
      <p:sp>
        <p:nvSpPr>
          <p:cNvPr id="47124" name="Text Box 19"/>
          <p:cNvSpPr txBox="1">
            <a:spLocks noChangeArrowheads="1"/>
          </p:cNvSpPr>
          <p:nvPr/>
        </p:nvSpPr>
        <p:spPr bwMode="auto">
          <a:xfrm>
            <a:off x="4914899" y="5352909"/>
            <a:ext cx="3898901" cy="954107"/>
          </a:xfrm>
          <a:prstGeom prst="rect">
            <a:avLst/>
          </a:prstGeom>
          <a:noFill/>
          <a:ln w="9525">
            <a:noFill/>
            <a:miter lim="800000"/>
            <a:headEnd/>
            <a:tailEnd/>
          </a:ln>
        </p:spPr>
        <p:txBody>
          <a:bodyPr wrap="square">
            <a:spAutoFit/>
          </a:bodyPr>
          <a:lstStyle/>
          <a:p>
            <a:pPr>
              <a:spcBef>
                <a:spcPct val="50000"/>
              </a:spcBef>
            </a:pPr>
            <a:r>
              <a:rPr lang="el-GR" sz="1400" dirty="0">
                <a:ea typeface="Calibri" pitchFamily="34" charset="0"/>
                <a:cs typeface="Calibri" pitchFamily="34" charset="0"/>
              </a:rPr>
              <a:t>Ποιος προμήθευσε το π2 το εξ1 για το έργο ερ1;</a:t>
            </a:r>
          </a:p>
          <a:p>
            <a:pPr>
              <a:spcBef>
                <a:spcPct val="50000"/>
              </a:spcBef>
            </a:pPr>
            <a:r>
              <a:rPr lang="el-GR" sz="1400" dirty="0">
                <a:solidFill>
                  <a:srgbClr val="FF0000"/>
                </a:solidFill>
                <a:ea typeface="Calibri" pitchFamily="34" charset="0"/>
                <a:cs typeface="Calibri" pitchFamily="34" charset="0"/>
              </a:rPr>
              <a:t>π2 ερ1 εξ1</a:t>
            </a:r>
            <a:r>
              <a:rPr lang="en-US" sz="1400" dirty="0">
                <a:solidFill>
                  <a:srgbClr val="FF0000"/>
                </a:solidFill>
                <a:ea typeface="Calibri" pitchFamily="34" charset="0"/>
                <a:cs typeface="Calibri" pitchFamily="34" charset="0"/>
              </a:rPr>
              <a:t>;</a:t>
            </a:r>
            <a:r>
              <a:rPr lang="el-GR" sz="1400" dirty="0">
                <a:solidFill>
                  <a:srgbClr val="FF0000"/>
                </a:solidFill>
                <a:ea typeface="Calibri" pitchFamily="34" charset="0"/>
                <a:cs typeface="Calibri" pitchFamily="34" charset="0"/>
              </a:rPr>
              <a:t> </a:t>
            </a:r>
            <a:r>
              <a:rPr lang="el-GR" sz="1400" dirty="0">
                <a:solidFill>
                  <a:schemeClr val="bg2">
                    <a:lumMod val="10000"/>
                  </a:schemeClr>
                </a:solidFill>
                <a:ea typeface="Calibri" pitchFamily="34" charset="0"/>
                <a:cs typeface="Calibri" pitchFamily="34" charset="0"/>
              </a:rPr>
              <a:t>Ενώ δεν υπάρχει</a:t>
            </a:r>
          </a:p>
          <a:p>
            <a:pPr>
              <a:spcBef>
                <a:spcPct val="50000"/>
              </a:spcBef>
            </a:pPr>
            <a:r>
              <a:rPr lang="el-GR" sz="1400" b="1" i="1" dirty="0">
                <a:solidFill>
                  <a:schemeClr val="bg2">
                    <a:lumMod val="10000"/>
                  </a:schemeClr>
                </a:solidFill>
                <a:ea typeface="Calibri" pitchFamily="34" charset="0"/>
                <a:cs typeface="Calibri" pitchFamily="34" charset="0"/>
              </a:rPr>
              <a:t>Δηλαδή, δεν είναι ισοδύναμη της τριαδικής</a:t>
            </a:r>
          </a:p>
        </p:txBody>
      </p:sp>
      <p:sp>
        <p:nvSpPr>
          <p:cNvPr id="52245" name="Text Box 20"/>
          <p:cNvSpPr txBox="1">
            <a:spLocks noChangeArrowheads="1"/>
          </p:cNvSpPr>
          <p:nvPr/>
        </p:nvSpPr>
        <p:spPr bwMode="auto">
          <a:xfrm>
            <a:off x="3598863" y="2748667"/>
            <a:ext cx="1582738" cy="304800"/>
          </a:xfrm>
          <a:prstGeom prst="rect">
            <a:avLst/>
          </a:prstGeom>
          <a:noFill/>
          <a:ln w="9525">
            <a:noFill/>
            <a:miter lim="800000"/>
            <a:headEnd/>
            <a:tailEnd/>
          </a:ln>
        </p:spPr>
        <p:txBody>
          <a:bodyPr>
            <a:spAutoFit/>
          </a:bodyPr>
          <a:lstStyle/>
          <a:p>
            <a:pPr>
              <a:spcBef>
                <a:spcPct val="50000"/>
              </a:spcBef>
            </a:pPr>
            <a:r>
              <a:rPr lang="el-GR" sz="1400" dirty="0"/>
              <a:t> ΣΥΜΜΕΤΕΧΕΙ</a:t>
            </a:r>
          </a:p>
        </p:txBody>
      </p:sp>
      <p:sp>
        <p:nvSpPr>
          <p:cNvPr id="52246" name="Text Box 21"/>
          <p:cNvSpPr txBox="1">
            <a:spLocks noChangeArrowheads="1"/>
          </p:cNvSpPr>
          <p:nvPr/>
        </p:nvSpPr>
        <p:spPr bwMode="auto">
          <a:xfrm>
            <a:off x="6372225" y="4514850"/>
            <a:ext cx="1368425" cy="304800"/>
          </a:xfrm>
          <a:prstGeom prst="rect">
            <a:avLst/>
          </a:prstGeom>
          <a:noFill/>
          <a:ln w="9525">
            <a:noFill/>
            <a:miter lim="800000"/>
            <a:headEnd/>
            <a:tailEnd/>
          </a:ln>
        </p:spPr>
        <p:txBody>
          <a:bodyPr>
            <a:spAutoFit/>
          </a:bodyPr>
          <a:lstStyle/>
          <a:p>
            <a:pPr>
              <a:spcBef>
                <a:spcPct val="50000"/>
              </a:spcBef>
            </a:pPr>
            <a:r>
              <a:rPr lang="el-GR" sz="1400" dirty="0"/>
              <a:t>ΧΡΕΙΑΖΕΤΑΙ</a:t>
            </a:r>
          </a:p>
        </p:txBody>
      </p:sp>
      <p:sp>
        <p:nvSpPr>
          <p:cNvPr id="52247" name="Text Box 22"/>
          <p:cNvSpPr txBox="1">
            <a:spLocks noChangeArrowheads="1"/>
          </p:cNvSpPr>
          <p:nvPr/>
        </p:nvSpPr>
        <p:spPr bwMode="auto">
          <a:xfrm>
            <a:off x="882650" y="4578350"/>
            <a:ext cx="1584325" cy="304800"/>
          </a:xfrm>
          <a:prstGeom prst="rect">
            <a:avLst/>
          </a:prstGeom>
          <a:noFill/>
          <a:ln w="9525">
            <a:noFill/>
            <a:miter lim="800000"/>
            <a:headEnd/>
            <a:tailEnd/>
          </a:ln>
        </p:spPr>
        <p:txBody>
          <a:bodyPr>
            <a:spAutoFit/>
          </a:bodyPr>
          <a:lstStyle/>
          <a:p>
            <a:pPr>
              <a:spcBef>
                <a:spcPct val="50000"/>
              </a:spcBef>
            </a:pPr>
            <a:r>
              <a:rPr lang="el-GR" sz="1400" dirty="0"/>
              <a:t>ΠΑΡΕΧΕΙ</a:t>
            </a:r>
          </a:p>
        </p:txBody>
      </p:sp>
      <p:grpSp>
        <p:nvGrpSpPr>
          <p:cNvPr id="3" name="Group 23"/>
          <p:cNvGrpSpPr>
            <a:grpSpLocks/>
          </p:cNvGrpSpPr>
          <p:nvPr/>
        </p:nvGrpSpPr>
        <p:grpSpPr bwMode="auto">
          <a:xfrm>
            <a:off x="3132138" y="5732459"/>
            <a:ext cx="1420812" cy="400049"/>
            <a:chOff x="2971" y="3067"/>
            <a:chExt cx="771" cy="252"/>
          </a:xfrm>
        </p:grpSpPr>
        <p:sp>
          <p:nvSpPr>
            <p:cNvPr id="52268" name="Oval 24"/>
            <p:cNvSpPr>
              <a:spLocks noChangeArrowheads="1"/>
            </p:cNvSpPr>
            <p:nvPr/>
          </p:nvSpPr>
          <p:spPr bwMode="auto">
            <a:xfrm>
              <a:off x="2971" y="3067"/>
              <a:ext cx="771" cy="181"/>
            </a:xfrm>
            <a:prstGeom prst="ellipse">
              <a:avLst/>
            </a:prstGeom>
            <a:noFill/>
            <a:ln w="9525">
              <a:solidFill>
                <a:schemeClr val="tx1"/>
              </a:solidFill>
              <a:round/>
              <a:headEnd/>
              <a:tailEnd/>
            </a:ln>
          </p:spPr>
          <p:txBody>
            <a:bodyPr wrap="none" anchor="ctr"/>
            <a:lstStyle/>
            <a:p>
              <a:endParaRPr lang="el-GR"/>
            </a:p>
          </p:txBody>
        </p:sp>
        <p:sp>
          <p:nvSpPr>
            <p:cNvPr id="52269" name="Text Box 25"/>
            <p:cNvSpPr txBox="1">
              <a:spLocks noChangeArrowheads="1"/>
            </p:cNvSpPr>
            <p:nvPr/>
          </p:nvSpPr>
          <p:spPr bwMode="auto">
            <a:xfrm>
              <a:off x="2971" y="3067"/>
              <a:ext cx="726" cy="252"/>
            </a:xfrm>
            <a:prstGeom prst="rect">
              <a:avLst/>
            </a:prstGeom>
            <a:noFill/>
            <a:ln w="9525">
              <a:noFill/>
              <a:miter lim="800000"/>
              <a:headEnd/>
              <a:tailEnd/>
            </a:ln>
          </p:spPr>
          <p:txBody>
            <a:bodyPr>
              <a:spAutoFit/>
            </a:bodyPr>
            <a:lstStyle/>
            <a:p>
              <a:pPr>
                <a:spcBef>
                  <a:spcPct val="50000"/>
                </a:spcBef>
              </a:pPr>
              <a:r>
                <a:rPr lang="el-GR" sz="1000" u="sng" dirty="0"/>
                <a:t>Όνομα-εξαρτήματος</a:t>
              </a:r>
            </a:p>
          </p:txBody>
        </p:sp>
      </p:grpSp>
      <p:grpSp>
        <p:nvGrpSpPr>
          <p:cNvPr id="4" name="Group 26"/>
          <p:cNvGrpSpPr>
            <a:grpSpLocks/>
          </p:cNvGrpSpPr>
          <p:nvPr/>
        </p:nvGrpSpPr>
        <p:grpSpPr bwMode="auto">
          <a:xfrm>
            <a:off x="7667625" y="2787650"/>
            <a:ext cx="1223963" cy="287338"/>
            <a:chOff x="431" y="1480"/>
            <a:chExt cx="771" cy="181"/>
          </a:xfrm>
        </p:grpSpPr>
        <p:sp>
          <p:nvSpPr>
            <p:cNvPr id="52266" name="Oval 27"/>
            <p:cNvSpPr>
              <a:spLocks noChangeArrowheads="1"/>
            </p:cNvSpPr>
            <p:nvPr/>
          </p:nvSpPr>
          <p:spPr bwMode="auto">
            <a:xfrm>
              <a:off x="431" y="1480"/>
              <a:ext cx="771" cy="181"/>
            </a:xfrm>
            <a:prstGeom prst="ellipse">
              <a:avLst/>
            </a:prstGeom>
            <a:noFill/>
            <a:ln w="9525">
              <a:solidFill>
                <a:schemeClr val="tx1"/>
              </a:solidFill>
              <a:round/>
              <a:headEnd/>
              <a:tailEnd/>
            </a:ln>
          </p:spPr>
          <p:txBody>
            <a:bodyPr wrap="none" anchor="ctr"/>
            <a:lstStyle/>
            <a:p>
              <a:endParaRPr lang="el-GR"/>
            </a:p>
          </p:txBody>
        </p:sp>
        <p:sp>
          <p:nvSpPr>
            <p:cNvPr id="52267" name="Text Box 28"/>
            <p:cNvSpPr txBox="1">
              <a:spLocks noChangeArrowheads="1"/>
            </p:cNvSpPr>
            <p:nvPr/>
          </p:nvSpPr>
          <p:spPr bwMode="auto">
            <a:xfrm>
              <a:off x="431" y="1480"/>
              <a:ext cx="726" cy="154"/>
            </a:xfrm>
            <a:prstGeom prst="rect">
              <a:avLst/>
            </a:prstGeom>
            <a:noFill/>
            <a:ln w="9525">
              <a:noFill/>
              <a:miter lim="800000"/>
              <a:headEnd/>
              <a:tailEnd/>
            </a:ln>
          </p:spPr>
          <p:txBody>
            <a:bodyPr>
              <a:spAutoFit/>
            </a:bodyPr>
            <a:lstStyle/>
            <a:p>
              <a:pPr>
                <a:spcBef>
                  <a:spcPct val="50000"/>
                </a:spcBef>
              </a:pPr>
              <a:r>
                <a:rPr lang="el-GR" sz="1000" u="sng" dirty="0"/>
                <a:t>Όνομα-έργου</a:t>
              </a:r>
            </a:p>
          </p:txBody>
        </p:sp>
      </p:grpSp>
      <p:grpSp>
        <p:nvGrpSpPr>
          <p:cNvPr id="5" name="Group 29"/>
          <p:cNvGrpSpPr>
            <a:grpSpLocks/>
          </p:cNvGrpSpPr>
          <p:nvPr/>
        </p:nvGrpSpPr>
        <p:grpSpPr bwMode="auto">
          <a:xfrm>
            <a:off x="539750" y="1922461"/>
            <a:ext cx="1584325" cy="400049"/>
            <a:chOff x="431" y="1480"/>
            <a:chExt cx="771" cy="252"/>
          </a:xfrm>
        </p:grpSpPr>
        <p:sp>
          <p:nvSpPr>
            <p:cNvPr id="52264" name="Oval 30"/>
            <p:cNvSpPr>
              <a:spLocks noChangeArrowheads="1"/>
            </p:cNvSpPr>
            <p:nvPr/>
          </p:nvSpPr>
          <p:spPr bwMode="auto">
            <a:xfrm>
              <a:off x="431" y="1480"/>
              <a:ext cx="771" cy="181"/>
            </a:xfrm>
            <a:prstGeom prst="ellipse">
              <a:avLst/>
            </a:prstGeom>
            <a:noFill/>
            <a:ln w="9525">
              <a:solidFill>
                <a:schemeClr val="tx1"/>
              </a:solidFill>
              <a:round/>
              <a:headEnd/>
              <a:tailEnd/>
            </a:ln>
          </p:spPr>
          <p:txBody>
            <a:bodyPr wrap="none" anchor="ctr"/>
            <a:lstStyle/>
            <a:p>
              <a:endParaRPr lang="el-GR"/>
            </a:p>
          </p:txBody>
        </p:sp>
        <p:sp>
          <p:nvSpPr>
            <p:cNvPr id="52265" name="Text Box 31"/>
            <p:cNvSpPr txBox="1">
              <a:spLocks noChangeArrowheads="1"/>
            </p:cNvSpPr>
            <p:nvPr/>
          </p:nvSpPr>
          <p:spPr bwMode="auto">
            <a:xfrm>
              <a:off x="431" y="1480"/>
              <a:ext cx="726" cy="252"/>
            </a:xfrm>
            <a:prstGeom prst="rect">
              <a:avLst/>
            </a:prstGeom>
            <a:noFill/>
            <a:ln w="9525">
              <a:noFill/>
              <a:miter lim="800000"/>
              <a:headEnd/>
              <a:tailEnd/>
            </a:ln>
          </p:spPr>
          <p:txBody>
            <a:bodyPr>
              <a:spAutoFit/>
            </a:bodyPr>
            <a:lstStyle/>
            <a:p>
              <a:pPr>
                <a:spcBef>
                  <a:spcPct val="50000"/>
                </a:spcBef>
              </a:pPr>
              <a:r>
                <a:rPr lang="el-GR" sz="1000" u="sng" dirty="0"/>
                <a:t>Όνομα-προμηθευτή</a:t>
              </a:r>
            </a:p>
          </p:txBody>
        </p:sp>
      </p:grpSp>
      <p:grpSp>
        <p:nvGrpSpPr>
          <p:cNvPr id="6" name="Group 32"/>
          <p:cNvGrpSpPr>
            <a:grpSpLocks/>
          </p:cNvGrpSpPr>
          <p:nvPr/>
        </p:nvGrpSpPr>
        <p:grpSpPr bwMode="auto">
          <a:xfrm>
            <a:off x="1835150" y="4011613"/>
            <a:ext cx="936625" cy="215900"/>
            <a:chOff x="2290" y="1253"/>
            <a:chExt cx="590" cy="136"/>
          </a:xfrm>
        </p:grpSpPr>
        <p:sp>
          <p:nvSpPr>
            <p:cNvPr id="52262" name="Oval 33"/>
            <p:cNvSpPr>
              <a:spLocks noChangeArrowheads="1"/>
            </p:cNvSpPr>
            <p:nvPr/>
          </p:nvSpPr>
          <p:spPr bwMode="auto">
            <a:xfrm>
              <a:off x="2290" y="1253"/>
              <a:ext cx="454" cy="136"/>
            </a:xfrm>
            <a:prstGeom prst="ellipse">
              <a:avLst/>
            </a:prstGeom>
            <a:noFill/>
            <a:ln w="9525">
              <a:solidFill>
                <a:schemeClr val="tx1"/>
              </a:solidFill>
              <a:round/>
              <a:headEnd/>
              <a:tailEnd/>
            </a:ln>
          </p:spPr>
          <p:txBody>
            <a:bodyPr wrap="none" anchor="ctr"/>
            <a:lstStyle/>
            <a:p>
              <a:endParaRPr lang="el-GR"/>
            </a:p>
          </p:txBody>
        </p:sp>
        <p:sp>
          <p:nvSpPr>
            <p:cNvPr id="52263" name="Text Box 34"/>
            <p:cNvSpPr txBox="1">
              <a:spLocks noChangeArrowheads="1"/>
            </p:cNvSpPr>
            <p:nvPr/>
          </p:nvSpPr>
          <p:spPr bwMode="auto">
            <a:xfrm>
              <a:off x="2336" y="1253"/>
              <a:ext cx="544" cy="135"/>
            </a:xfrm>
            <a:prstGeom prst="rect">
              <a:avLst/>
            </a:prstGeom>
            <a:noFill/>
            <a:ln w="9525">
              <a:noFill/>
              <a:miter lim="800000"/>
              <a:headEnd/>
              <a:tailEnd/>
            </a:ln>
          </p:spPr>
          <p:txBody>
            <a:bodyPr>
              <a:spAutoFit/>
            </a:bodyPr>
            <a:lstStyle/>
            <a:p>
              <a:pPr>
                <a:spcBef>
                  <a:spcPct val="50000"/>
                </a:spcBef>
              </a:pPr>
              <a:r>
                <a:rPr lang="en-US" sz="800" dirty="0"/>
                <a:t>A</a:t>
              </a:r>
              <a:r>
                <a:rPr lang="el-GR" sz="800" dirty="0" err="1"/>
                <a:t>μοιβή</a:t>
              </a:r>
              <a:endParaRPr lang="el-GR" sz="800" dirty="0"/>
            </a:p>
          </p:txBody>
        </p:sp>
      </p:grpSp>
      <p:sp>
        <p:nvSpPr>
          <p:cNvPr id="52252" name="Line 35"/>
          <p:cNvSpPr>
            <a:spLocks noChangeShapeType="1"/>
          </p:cNvSpPr>
          <p:nvPr/>
        </p:nvSpPr>
        <p:spPr bwMode="auto">
          <a:xfrm>
            <a:off x="1258888" y="2211388"/>
            <a:ext cx="217487" cy="358775"/>
          </a:xfrm>
          <a:prstGeom prst="line">
            <a:avLst/>
          </a:prstGeom>
          <a:noFill/>
          <a:ln w="9525">
            <a:solidFill>
              <a:schemeClr val="tx1"/>
            </a:solidFill>
            <a:round/>
            <a:headEnd/>
            <a:tailEnd/>
          </a:ln>
        </p:spPr>
        <p:txBody>
          <a:bodyPr/>
          <a:lstStyle/>
          <a:p>
            <a:endParaRPr lang="el-GR"/>
          </a:p>
        </p:txBody>
      </p:sp>
      <p:sp>
        <p:nvSpPr>
          <p:cNvPr id="52253" name="Line 36"/>
          <p:cNvSpPr>
            <a:spLocks noChangeShapeType="1"/>
          </p:cNvSpPr>
          <p:nvPr/>
        </p:nvSpPr>
        <p:spPr bwMode="auto">
          <a:xfrm flipV="1">
            <a:off x="7524750" y="2930525"/>
            <a:ext cx="142875" cy="73025"/>
          </a:xfrm>
          <a:prstGeom prst="line">
            <a:avLst/>
          </a:prstGeom>
          <a:noFill/>
          <a:ln w="9525">
            <a:solidFill>
              <a:schemeClr val="tx1"/>
            </a:solidFill>
            <a:round/>
            <a:headEnd/>
            <a:tailEnd/>
          </a:ln>
        </p:spPr>
        <p:txBody>
          <a:bodyPr/>
          <a:lstStyle/>
          <a:p>
            <a:endParaRPr lang="el-GR"/>
          </a:p>
        </p:txBody>
      </p:sp>
      <p:sp>
        <p:nvSpPr>
          <p:cNvPr id="52254" name="Line 37"/>
          <p:cNvSpPr>
            <a:spLocks noChangeShapeType="1"/>
          </p:cNvSpPr>
          <p:nvPr/>
        </p:nvSpPr>
        <p:spPr bwMode="auto">
          <a:xfrm>
            <a:off x="3492500" y="5300663"/>
            <a:ext cx="287338" cy="431800"/>
          </a:xfrm>
          <a:prstGeom prst="line">
            <a:avLst/>
          </a:prstGeom>
          <a:noFill/>
          <a:ln w="9525">
            <a:solidFill>
              <a:schemeClr val="tx1"/>
            </a:solidFill>
            <a:round/>
            <a:headEnd/>
            <a:tailEnd/>
          </a:ln>
        </p:spPr>
        <p:txBody>
          <a:bodyPr/>
          <a:lstStyle/>
          <a:p>
            <a:endParaRPr lang="el-GR"/>
          </a:p>
        </p:txBody>
      </p:sp>
      <p:sp>
        <p:nvSpPr>
          <p:cNvPr id="52255" name="Line 38"/>
          <p:cNvSpPr>
            <a:spLocks noChangeShapeType="1"/>
          </p:cNvSpPr>
          <p:nvPr/>
        </p:nvSpPr>
        <p:spPr bwMode="auto">
          <a:xfrm flipH="1">
            <a:off x="1692275" y="4227513"/>
            <a:ext cx="215900" cy="215900"/>
          </a:xfrm>
          <a:prstGeom prst="line">
            <a:avLst/>
          </a:prstGeom>
          <a:noFill/>
          <a:ln w="9525">
            <a:solidFill>
              <a:schemeClr val="tx1"/>
            </a:solidFill>
            <a:round/>
            <a:headEnd/>
            <a:tailEnd/>
          </a:ln>
        </p:spPr>
        <p:txBody>
          <a:bodyPr/>
          <a:lstStyle/>
          <a:p>
            <a:endParaRPr lang="el-GR"/>
          </a:p>
        </p:txBody>
      </p:sp>
      <p:sp>
        <p:nvSpPr>
          <p:cNvPr id="52256" name="Text Box 39"/>
          <p:cNvSpPr txBox="1">
            <a:spLocks noChangeArrowheads="1"/>
          </p:cNvSpPr>
          <p:nvPr/>
        </p:nvSpPr>
        <p:spPr bwMode="auto">
          <a:xfrm>
            <a:off x="153988" y="366713"/>
            <a:ext cx="1662112" cy="461665"/>
          </a:xfrm>
          <a:prstGeom prst="rect">
            <a:avLst/>
          </a:prstGeom>
          <a:noFill/>
          <a:ln w="9525">
            <a:noFill/>
            <a:miter lim="800000"/>
            <a:headEnd/>
            <a:tailEnd/>
          </a:ln>
        </p:spPr>
        <p:txBody>
          <a:bodyPr wrap="square">
            <a:spAutoFit/>
          </a:bodyPr>
          <a:lstStyle/>
          <a:p>
            <a:pPr eaLnBrk="0" hangingPunct="0">
              <a:spcBef>
                <a:spcPct val="50000"/>
              </a:spcBef>
            </a:pPr>
            <a:r>
              <a:rPr lang="el-GR" sz="1200" dirty="0">
                <a:solidFill>
                  <a:schemeClr val="bg2">
                    <a:lumMod val="10000"/>
                  </a:schemeClr>
                </a:solidFill>
              </a:rPr>
              <a:t>Ένα στιγμιότυπο της τριαδική συσχέτισης:</a:t>
            </a:r>
          </a:p>
        </p:txBody>
      </p:sp>
      <p:sp>
        <p:nvSpPr>
          <p:cNvPr id="52257" name="Text Box 40"/>
          <p:cNvSpPr txBox="1">
            <a:spLocks noChangeArrowheads="1"/>
          </p:cNvSpPr>
          <p:nvPr/>
        </p:nvSpPr>
        <p:spPr bwMode="auto">
          <a:xfrm>
            <a:off x="1809750" y="374650"/>
            <a:ext cx="1943100" cy="1277273"/>
          </a:xfrm>
          <a:prstGeom prst="rect">
            <a:avLst/>
          </a:prstGeom>
          <a:noFill/>
          <a:ln w="9525">
            <a:noFill/>
            <a:miter lim="800000"/>
            <a:headEnd/>
            <a:tailEnd/>
          </a:ln>
        </p:spPr>
        <p:txBody>
          <a:bodyPr>
            <a:spAutoFit/>
          </a:bodyPr>
          <a:lstStyle/>
          <a:p>
            <a:pPr eaLnBrk="0" hangingPunct="0">
              <a:spcBef>
                <a:spcPct val="50000"/>
              </a:spcBef>
            </a:pPr>
            <a:r>
              <a:rPr lang="el-GR" sz="1400" dirty="0"/>
              <a:t>π</a:t>
            </a:r>
            <a:r>
              <a:rPr lang="en-US" sz="1400" dirty="0"/>
              <a:t>1 </a:t>
            </a:r>
            <a:r>
              <a:rPr lang="el-GR" sz="1400" dirty="0"/>
              <a:t>   </a:t>
            </a:r>
            <a:r>
              <a:rPr lang="el-GR" sz="1400" dirty="0" err="1"/>
              <a:t>ερ</a:t>
            </a:r>
            <a:r>
              <a:rPr lang="en-US" sz="1400" dirty="0"/>
              <a:t>1 </a:t>
            </a:r>
            <a:r>
              <a:rPr lang="el-GR" sz="1400" dirty="0"/>
              <a:t>  εξ</a:t>
            </a:r>
            <a:r>
              <a:rPr lang="en-US" sz="1400" dirty="0"/>
              <a:t>1   </a:t>
            </a:r>
            <a:r>
              <a:rPr lang="el-GR" sz="1400" b="1" dirty="0">
                <a:solidFill>
                  <a:srgbClr val="009900"/>
                </a:solidFill>
              </a:rPr>
              <a:t>{σ</a:t>
            </a:r>
            <a:r>
              <a:rPr lang="en-US" sz="1400" b="1" dirty="0">
                <a:solidFill>
                  <a:srgbClr val="009900"/>
                </a:solidFill>
              </a:rPr>
              <a:t>1</a:t>
            </a:r>
            <a:r>
              <a:rPr lang="el-GR" sz="1400" b="1" dirty="0">
                <a:solidFill>
                  <a:srgbClr val="009900"/>
                </a:solidFill>
              </a:rPr>
              <a:t>}</a:t>
            </a:r>
            <a:endParaRPr lang="en-US" sz="1400" dirty="0">
              <a:solidFill>
                <a:srgbClr val="009900"/>
              </a:solidFill>
            </a:endParaRPr>
          </a:p>
          <a:p>
            <a:pPr eaLnBrk="0" hangingPunct="0">
              <a:spcBef>
                <a:spcPct val="50000"/>
              </a:spcBef>
            </a:pPr>
            <a:r>
              <a:rPr lang="el-GR" sz="1400" dirty="0">
                <a:solidFill>
                  <a:schemeClr val="tx2">
                    <a:lumMod val="60000"/>
                    <a:lumOff val="40000"/>
                  </a:schemeClr>
                </a:solidFill>
              </a:rPr>
              <a:t>π2</a:t>
            </a:r>
            <a:r>
              <a:rPr lang="en-US" sz="1400" dirty="0">
                <a:solidFill>
                  <a:schemeClr val="tx2">
                    <a:lumMod val="60000"/>
                    <a:lumOff val="40000"/>
                  </a:schemeClr>
                </a:solidFill>
              </a:rPr>
              <a:t> </a:t>
            </a:r>
            <a:r>
              <a:rPr lang="el-GR" sz="1400" dirty="0">
                <a:solidFill>
                  <a:schemeClr val="tx2">
                    <a:lumMod val="60000"/>
                    <a:lumOff val="40000"/>
                  </a:schemeClr>
                </a:solidFill>
              </a:rPr>
              <a:t>   ερ1</a:t>
            </a:r>
            <a:r>
              <a:rPr lang="en-US" sz="1400" dirty="0">
                <a:solidFill>
                  <a:schemeClr val="tx2">
                    <a:lumMod val="60000"/>
                    <a:lumOff val="40000"/>
                  </a:schemeClr>
                </a:solidFill>
              </a:rPr>
              <a:t> </a:t>
            </a:r>
            <a:r>
              <a:rPr lang="el-GR" sz="1400" dirty="0">
                <a:solidFill>
                  <a:schemeClr val="tx2">
                    <a:lumMod val="60000"/>
                    <a:lumOff val="40000"/>
                  </a:schemeClr>
                </a:solidFill>
              </a:rPr>
              <a:t>  εξ2</a:t>
            </a:r>
            <a:r>
              <a:rPr lang="en-US" sz="1400" dirty="0">
                <a:solidFill>
                  <a:schemeClr val="tx2">
                    <a:lumMod val="60000"/>
                    <a:lumOff val="40000"/>
                  </a:schemeClr>
                </a:solidFill>
              </a:rPr>
              <a:t>   </a:t>
            </a:r>
            <a:r>
              <a:rPr lang="el-GR" sz="1400" b="1" dirty="0">
                <a:solidFill>
                  <a:srgbClr val="009900"/>
                </a:solidFill>
              </a:rPr>
              <a:t>{σ</a:t>
            </a:r>
            <a:r>
              <a:rPr lang="en-US" sz="1400" b="1" dirty="0">
                <a:solidFill>
                  <a:srgbClr val="009900"/>
                </a:solidFill>
              </a:rPr>
              <a:t>2</a:t>
            </a:r>
            <a:r>
              <a:rPr lang="el-GR" sz="1400" b="1" dirty="0">
                <a:solidFill>
                  <a:srgbClr val="009900"/>
                </a:solidFill>
              </a:rPr>
              <a:t>}</a:t>
            </a:r>
            <a:endParaRPr lang="en-US" sz="1400" b="1" dirty="0"/>
          </a:p>
          <a:p>
            <a:pPr eaLnBrk="0" hangingPunct="0">
              <a:spcBef>
                <a:spcPct val="50000"/>
              </a:spcBef>
            </a:pPr>
            <a:r>
              <a:rPr lang="el-GR" sz="1400" dirty="0"/>
              <a:t>π2    ερ3</a:t>
            </a:r>
            <a:r>
              <a:rPr lang="en-US" sz="1400" dirty="0"/>
              <a:t> </a:t>
            </a:r>
            <a:r>
              <a:rPr lang="el-GR" sz="1400" dirty="0"/>
              <a:t>  εξ</a:t>
            </a:r>
            <a:r>
              <a:rPr lang="en-US" sz="1400" dirty="0"/>
              <a:t>1  </a:t>
            </a:r>
            <a:r>
              <a:rPr lang="el-GR" sz="1400" dirty="0"/>
              <a:t> </a:t>
            </a:r>
            <a:r>
              <a:rPr lang="el-GR" sz="1400" b="1" dirty="0">
                <a:solidFill>
                  <a:srgbClr val="009900"/>
                </a:solidFill>
              </a:rPr>
              <a:t>{σ</a:t>
            </a:r>
            <a:r>
              <a:rPr lang="en-US" sz="1400" b="1" dirty="0">
                <a:solidFill>
                  <a:srgbClr val="009900"/>
                </a:solidFill>
              </a:rPr>
              <a:t>3</a:t>
            </a:r>
            <a:r>
              <a:rPr lang="el-GR" sz="1400" b="1" dirty="0">
                <a:solidFill>
                  <a:srgbClr val="009900"/>
                </a:solidFill>
              </a:rPr>
              <a:t>}</a:t>
            </a:r>
          </a:p>
          <a:p>
            <a:pPr algn="ctr" eaLnBrk="0" hangingPunct="0">
              <a:spcBef>
                <a:spcPct val="50000"/>
              </a:spcBef>
            </a:pPr>
            <a:r>
              <a:rPr lang="el-GR" sz="1400" b="1" dirty="0">
                <a:solidFill>
                  <a:srgbClr val="009900"/>
                </a:solidFill>
              </a:rPr>
              <a:t>...</a:t>
            </a:r>
            <a:r>
              <a:rPr lang="en-US" sz="1400" dirty="0"/>
              <a:t> </a:t>
            </a:r>
            <a:endParaRPr lang="el-GR" sz="1400" dirty="0"/>
          </a:p>
        </p:txBody>
      </p:sp>
      <p:sp>
        <p:nvSpPr>
          <p:cNvPr id="52258" name="Text Box 41"/>
          <p:cNvSpPr txBox="1">
            <a:spLocks noChangeArrowheads="1"/>
          </p:cNvSpPr>
          <p:nvPr/>
        </p:nvSpPr>
        <p:spPr bwMode="auto">
          <a:xfrm>
            <a:off x="3302794" y="1504149"/>
            <a:ext cx="1079500" cy="954107"/>
          </a:xfrm>
          <a:prstGeom prst="rect">
            <a:avLst/>
          </a:prstGeom>
          <a:noFill/>
          <a:ln w="9525">
            <a:noFill/>
            <a:miter lim="800000"/>
            <a:headEnd/>
            <a:tailEnd/>
          </a:ln>
        </p:spPr>
        <p:txBody>
          <a:bodyPr>
            <a:spAutoFit/>
          </a:bodyPr>
          <a:lstStyle/>
          <a:p>
            <a:pPr>
              <a:spcBef>
                <a:spcPct val="50000"/>
              </a:spcBef>
            </a:pPr>
            <a:r>
              <a:rPr lang="el-GR" sz="1400" dirty="0"/>
              <a:t>π1 ερ1</a:t>
            </a:r>
          </a:p>
          <a:p>
            <a:pPr>
              <a:spcBef>
                <a:spcPct val="50000"/>
              </a:spcBef>
            </a:pPr>
            <a:r>
              <a:rPr lang="el-GR" sz="1400" dirty="0">
                <a:solidFill>
                  <a:srgbClr val="FF0000"/>
                </a:solidFill>
              </a:rPr>
              <a:t>π2 ερ1</a:t>
            </a:r>
          </a:p>
          <a:p>
            <a:pPr>
              <a:spcBef>
                <a:spcPct val="50000"/>
              </a:spcBef>
            </a:pPr>
            <a:r>
              <a:rPr lang="el-GR" sz="1400" dirty="0"/>
              <a:t>π2 ερ3</a:t>
            </a:r>
          </a:p>
        </p:txBody>
      </p:sp>
      <p:sp>
        <p:nvSpPr>
          <p:cNvPr id="52259" name="Text Box 42"/>
          <p:cNvSpPr txBox="1">
            <a:spLocks noChangeArrowheads="1"/>
          </p:cNvSpPr>
          <p:nvPr/>
        </p:nvSpPr>
        <p:spPr bwMode="auto">
          <a:xfrm>
            <a:off x="7641545" y="4286686"/>
            <a:ext cx="1045255" cy="954107"/>
          </a:xfrm>
          <a:prstGeom prst="rect">
            <a:avLst/>
          </a:prstGeom>
          <a:noFill/>
          <a:ln w="9525">
            <a:noFill/>
            <a:miter lim="800000"/>
            <a:headEnd/>
            <a:tailEnd/>
          </a:ln>
        </p:spPr>
        <p:txBody>
          <a:bodyPr wrap="square">
            <a:spAutoFit/>
          </a:bodyPr>
          <a:lstStyle/>
          <a:p>
            <a:pPr>
              <a:spcBef>
                <a:spcPct val="50000"/>
              </a:spcBef>
            </a:pPr>
            <a:r>
              <a:rPr lang="el-GR" sz="1400" dirty="0">
                <a:solidFill>
                  <a:srgbClr val="FF0000"/>
                </a:solidFill>
              </a:rPr>
              <a:t>ερ1 εξ1</a:t>
            </a:r>
          </a:p>
          <a:p>
            <a:pPr>
              <a:spcBef>
                <a:spcPct val="50000"/>
              </a:spcBef>
            </a:pPr>
            <a:r>
              <a:rPr lang="el-GR" sz="1400" dirty="0">
                <a:solidFill>
                  <a:srgbClr val="FF0000"/>
                </a:solidFill>
              </a:rPr>
              <a:t>ερ1 εξ2</a:t>
            </a:r>
          </a:p>
          <a:p>
            <a:pPr>
              <a:spcBef>
                <a:spcPct val="50000"/>
              </a:spcBef>
            </a:pPr>
            <a:r>
              <a:rPr lang="el-GR" sz="1400" dirty="0"/>
              <a:t>ερ3 εξ1</a:t>
            </a:r>
          </a:p>
        </p:txBody>
      </p:sp>
      <p:sp>
        <p:nvSpPr>
          <p:cNvPr id="52260" name="Text Box 43"/>
          <p:cNvSpPr txBox="1">
            <a:spLocks noChangeArrowheads="1"/>
          </p:cNvSpPr>
          <p:nvPr/>
        </p:nvSpPr>
        <p:spPr bwMode="auto">
          <a:xfrm>
            <a:off x="250825" y="5013325"/>
            <a:ext cx="865188" cy="954107"/>
          </a:xfrm>
          <a:prstGeom prst="rect">
            <a:avLst/>
          </a:prstGeom>
          <a:noFill/>
          <a:ln w="9525">
            <a:noFill/>
            <a:miter lim="800000"/>
            <a:headEnd/>
            <a:tailEnd/>
          </a:ln>
        </p:spPr>
        <p:txBody>
          <a:bodyPr>
            <a:spAutoFit/>
          </a:bodyPr>
          <a:lstStyle/>
          <a:p>
            <a:pPr>
              <a:spcBef>
                <a:spcPct val="50000"/>
              </a:spcBef>
            </a:pPr>
            <a:r>
              <a:rPr lang="el-GR" sz="1400" dirty="0"/>
              <a:t>π1 εξ1</a:t>
            </a:r>
          </a:p>
          <a:p>
            <a:pPr>
              <a:spcBef>
                <a:spcPct val="50000"/>
              </a:spcBef>
            </a:pPr>
            <a:r>
              <a:rPr lang="el-GR" sz="1400" dirty="0">
                <a:solidFill>
                  <a:srgbClr val="FF0000"/>
                </a:solidFill>
              </a:rPr>
              <a:t>π2 εξ2</a:t>
            </a:r>
          </a:p>
          <a:p>
            <a:pPr>
              <a:spcBef>
                <a:spcPct val="50000"/>
              </a:spcBef>
            </a:pPr>
            <a:r>
              <a:rPr lang="el-GR" sz="1400" dirty="0">
                <a:solidFill>
                  <a:srgbClr val="FF0000"/>
                </a:solidFill>
              </a:rPr>
              <a:t>π2 εξ1</a:t>
            </a:r>
          </a:p>
        </p:txBody>
      </p:sp>
      <p:sp>
        <p:nvSpPr>
          <p:cNvPr id="48" name="TextBox 47"/>
          <p:cNvSpPr txBox="1"/>
          <p:nvPr/>
        </p:nvSpPr>
        <p:spPr>
          <a:xfrm>
            <a:off x="4297362" y="584200"/>
            <a:ext cx="4516438" cy="1115318"/>
          </a:xfrm>
          <a:prstGeom prst="rect">
            <a:avLst/>
          </a:prstGeom>
          <a:noFill/>
        </p:spPr>
        <p:txBody>
          <a:bodyPr wrap="square">
            <a:spAutoFit/>
          </a:bodyPr>
          <a:lstStyle/>
          <a:p>
            <a:r>
              <a:rPr lang="el-GR" sz="3200" i="1" dirty="0">
                <a:solidFill>
                  <a:schemeClr val="accent6">
                    <a:lumMod val="75000"/>
                  </a:schemeClr>
                </a:solidFill>
                <a:latin typeface="Calibri" pitchFamily="34" charset="0"/>
                <a:ea typeface="Calibri" pitchFamily="34" charset="0"/>
                <a:cs typeface="Calibri" pitchFamily="34" charset="0"/>
              </a:rPr>
              <a:t>Το παρακάτω δεν αρκεί. Γιατί;</a:t>
            </a:r>
          </a:p>
        </p:txBody>
      </p:sp>
      <p:sp>
        <p:nvSpPr>
          <p:cNvPr id="4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Footer Placeholder 3"/>
          <p:cNvSpPr>
            <a:spLocks noGrp="1"/>
          </p:cNvSpPr>
          <p:nvPr>
            <p:ph type="ftr" sz="quarter" idx="11"/>
          </p:nvPr>
        </p:nvSpPr>
        <p:spPr>
          <a:noFill/>
        </p:spPr>
        <p:txBody>
          <a:bodyPr/>
          <a:lstStyle/>
          <a:p>
            <a:r>
              <a:rPr lang="el-GR" altLang="en-US"/>
              <a:t>Ευαγγελία Πιτουρά</a:t>
            </a:r>
          </a:p>
        </p:txBody>
      </p:sp>
      <p:sp>
        <p:nvSpPr>
          <p:cNvPr id="53252" name="Slide Number Placeholder 4"/>
          <p:cNvSpPr>
            <a:spLocks noGrp="1"/>
          </p:cNvSpPr>
          <p:nvPr>
            <p:ph type="sldNum" sz="quarter" idx="12"/>
          </p:nvPr>
        </p:nvSpPr>
        <p:spPr>
          <a:noFill/>
        </p:spPr>
        <p:txBody>
          <a:bodyPr/>
          <a:lstStyle/>
          <a:p>
            <a:fld id="{6137FA96-0BA7-4F90-8D46-E2C1E4D2983B}" type="slidenum">
              <a:rPr lang="el-GR" altLang="en-US" smtClean="0"/>
              <a:pPr/>
              <a:t>107</a:t>
            </a:fld>
            <a:endParaRPr lang="el-GR" altLang="en-US"/>
          </a:p>
        </p:txBody>
      </p:sp>
      <p:sp>
        <p:nvSpPr>
          <p:cNvPr id="53254" name="Text Box 3"/>
          <p:cNvSpPr txBox="1">
            <a:spLocks noChangeArrowheads="1"/>
          </p:cNvSpPr>
          <p:nvPr/>
        </p:nvSpPr>
        <p:spPr bwMode="auto">
          <a:xfrm>
            <a:off x="685800" y="2133600"/>
            <a:ext cx="1752600" cy="304800"/>
          </a:xfrm>
          <a:prstGeom prst="rect">
            <a:avLst/>
          </a:prstGeom>
          <a:noFill/>
          <a:ln w="9525">
            <a:noFill/>
            <a:miter lim="800000"/>
            <a:headEnd/>
            <a:tailEnd/>
          </a:ln>
        </p:spPr>
        <p:txBody>
          <a:bodyPr>
            <a:spAutoFit/>
          </a:bodyPr>
          <a:lstStyle/>
          <a:p>
            <a:pPr eaLnBrk="0" hangingPunct="0">
              <a:spcBef>
                <a:spcPct val="50000"/>
              </a:spcBef>
            </a:pPr>
            <a:r>
              <a:rPr lang="el-GR" sz="1400" dirty="0"/>
              <a:t>ΠΡΟΜΗΘΕΥΤΗ</a:t>
            </a:r>
          </a:p>
        </p:txBody>
      </p:sp>
      <p:sp>
        <p:nvSpPr>
          <p:cNvPr id="53255" name="Text Box 4"/>
          <p:cNvSpPr txBox="1">
            <a:spLocks noChangeArrowheads="1"/>
          </p:cNvSpPr>
          <p:nvPr/>
        </p:nvSpPr>
        <p:spPr bwMode="auto">
          <a:xfrm>
            <a:off x="5508625" y="2133600"/>
            <a:ext cx="1512888" cy="369332"/>
          </a:xfrm>
          <a:prstGeom prst="rect">
            <a:avLst/>
          </a:prstGeom>
          <a:noFill/>
          <a:ln w="9525">
            <a:noFill/>
            <a:miter lim="800000"/>
            <a:headEnd/>
            <a:tailEnd/>
          </a:ln>
        </p:spPr>
        <p:txBody>
          <a:bodyPr>
            <a:spAutoFit/>
          </a:bodyPr>
          <a:lstStyle/>
          <a:p>
            <a:pPr eaLnBrk="0" hangingPunct="0">
              <a:spcBef>
                <a:spcPct val="50000"/>
              </a:spcBef>
            </a:pPr>
            <a:r>
              <a:rPr lang="el-GR" dirty="0"/>
              <a:t>ΕΡΓΟ</a:t>
            </a:r>
          </a:p>
        </p:txBody>
      </p:sp>
      <p:sp>
        <p:nvSpPr>
          <p:cNvPr id="53256" name="Text Box 5"/>
          <p:cNvSpPr txBox="1">
            <a:spLocks noChangeArrowheads="1"/>
          </p:cNvSpPr>
          <p:nvPr/>
        </p:nvSpPr>
        <p:spPr bwMode="auto">
          <a:xfrm>
            <a:off x="3059113" y="2060575"/>
            <a:ext cx="2133600" cy="369332"/>
          </a:xfrm>
          <a:prstGeom prst="rect">
            <a:avLst/>
          </a:prstGeom>
          <a:noFill/>
          <a:ln w="9525">
            <a:noFill/>
            <a:miter lim="800000"/>
            <a:headEnd/>
            <a:tailEnd/>
          </a:ln>
        </p:spPr>
        <p:txBody>
          <a:bodyPr>
            <a:spAutoFit/>
          </a:bodyPr>
          <a:lstStyle/>
          <a:p>
            <a:pPr eaLnBrk="0" hangingPunct="0">
              <a:spcBef>
                <a:spcPct val="50000"/>
              </a:spcBef>
            </a:pPr>
            <a:r>
              <a:rPr lang="el-GR" dirty="0"/>
              <a:t>ΕΞΑΡΤΗΜΑ</a:t>
            </a:r>
          </a:p>
        </p:txBody>
      </p:sp>
      <p:sp>
        <p:nvSpPr>
          <p:cNvPr id="53257" name="Rectangle 6"/>
          <p:cNvSpPr>
            <a:spLocks noChangeArrowheads="1"/>
          </p:cNvSpPr>
          <p:nvPr/>
        </p:nvSpPr>
        <p:spPr bwMode="auto">
          <a:xfrm>
            <a:off x="609600" y="1981200"/>
            <a:ext cx="1524000" cy="533400"/>
          </a:xfrm>
          <a:prstGeom prst="rect">
            <a:avLst/>
          </a:prstGeom>
          <a:noFill/>
          <a:ln w="9525">
            <a:solidFill>
              <a:schemeClr val="tx1"/>
            </a:solidFill>
            <a:miter lim="800000"/>
            <a:headEnd/>
            <a:tailEnd/>
          </a:ln>
        </p:spPr>
        <p:txBody>
          <a:bodyPr wrap="none" anchor="ctr"/>
          <a:lstStyle/>
          <a:p>
            <a:endParaRPr lang="el-GR"/>
          </a:p>
        </p:txBody>
      </p:sp>
      <p:sp>
        <p:nvSpPr>
          <p:cNvPr id="53258" name="Rectangle 7"/>
          <p:cNvSpPr>
            <a:spLocks noChangeArrowheads="1"/>
          </p:cNvSpPr>
          <p:nvPr/>
        </p:nvSpPr>
        <p:spPr bwMode="auto">
          <a:xfrm>
            <a:off x="2987675" y="1989138"/>
            <a:ext cx="1676400" cy="914400"/>
          </a:xfrm>
          <a:prstGeom prst="rect">
            <a:avLst/>
          </a:prstGeom>
          <a:noFill/>
          <a:ln w="9525">
            <a:solidFill>
              <a:schemeClr val="tx1"/>
            </a:solidFill>
            <a:miter lim="800000"/>
            <a:headEnd/>
            <a:tailEnd/>
          </a:ln>
        </p:spPr>
        <p:txBody>
          <a:bodyPr wrap="none" anchor="ctr"/>
          <a:lstStyle/>
          <a:p>
            <a:endParaRPr lang="el-GR"/>
          </a:p>
        </p:txBody>
      </p:sp>
      <p:sp>
        <p:nvSpPr>
          <p:cNvPr id="53259" name="Rectangle 8" descr="Dark upward diagonal"/>
          <p:cNvSpPr>
            <a:spLocks noChangeArrowheads="1"/>
          </p:cNvSpPr>
          <p:nvPr/>
        </p:nvSpPr>
        <p:spPr bwMode="auto">
          <a:xfrm>
            <a:off x="3203575" y="5373688"/>
            <a:ext cx="1524000" cy="685800"/>
          </a:xfrm>
          <a:prstGeom prst="rect">
            <a:avLst/>
          </a:prstGeom>
          <a:noFill/>
          <a:ln w="9525">
            <a:solidFill>
              <a:schemeClr val="tx1"/>
            </a:solidFill>
            <a:miter lim="800000"/>
            <a:headEnd/>
            <a:tailEnd/>
          </a:ln>
        </p:spPr>
        <p:txBody>
          <a:bodyPr wrap="none" anchor="ctr"/>
          <a:lstStyle/>
          <a:p>
            <a:endParaRPr lang="el-GR"/>
          </a:p>
        </p:txBody>
      </p:sp>
      <p:sp>
        <p:nvSpPr>
          <p:cNvPr id="53260" name="Text Box 9"/>
          <p:cNvSpPr txBox="1">
            <a:spLocks noChangeArrowheads="1"/>
          </p:cNvSpPr>
          <p:nvPr/>
        </p:nvSpPr>
        <p:spPr bwMode="auto">
          <a:xfrm>
            <a:off x="3276600" y="5516563"/>
            <a:ext cx="1524000" cy="369332"/>
          </a:xfrm>
          <a:prstGeom prst="rect">
            <a:avLst/>
          </a:prstGeom>
          <a:noFill/>
          <a:ln w="9525">
            <a:noFill/>
            <a:miter lim="800000"/>
            <a:headEnd/>
            <a:tailEnd/>
          </a:ln>
        </p:spPr>
        <p:txBody>
          <a:bodyPr>
            <a:spAutoFit/>
          </a:bodyPr>
          <a:lstStyle/>
          <a:p>
            <a:pPr eaLnBrk="0" hangingPunct="0">
              <a:spcBef>
                <a:spcPct val="50000"/>
              </a:spcBef>
            </a:pPr>
            <a:r>
              <a:rPr lang="el-GR" b="1" dirty="0"/>
              <a:t>ΣΥΜΒΑΣΗ</a:t>
            </a:r>
          </a:p>
        </p:txBody>
      </p:sp>
      <p:sp>
        <p:nvSpPr>
          <p:cNvPr id="53261" name="AutoShape 10"/>
          <p:cNvSpPr>
            <a:spLocks noChangeArrowheads="1"/>
          </p:cNvSpPr>
          <p:nvPr/>
        </p:nvSpPr>
        <p:spPr bwMode="auto">
          <a:xfrm>
            <a:off x="611188" y="3429000"/>
            <a:ext cx="1368425" cy="1295400"/>
          </a:xfrm>
          <a:prstGeom prst="diamond">
            <a:avLst/>
          </a:prstGeom>
          <a:noFill/>
          <a:ln w="9525">
            <a:solidFill>
              <a:schemeClr val="tx1"/>
            </a:solidFill>
            <a:miter lim="800000"/>
            <a:headEnd/>
            <a:tailEnd/>
          </a:ln>
        </p:spPr>
        <p:txBody>
          <a:bodyPr wrap="none" anchor="ctr"/>
          <a:lstStyle/>
          <a:p>
            <a:endParaRPr lang="el-GR"/>
          </a:p>
        </p:txBody>
      </p:sp>
      <p:sp>
        <p:nvSpPr>
          <p:cNvPr id="53262" name="AutoShape 11"/>
          <p:cNvSpPr>
            <a:spLocks noChangeArrowheads="1"/>
          </p:cNvSpPr>
          <p:nvPr/>
        </p:nvSpPr>
        <p:spPr bwMode="auto">
          <a:xfrm>
            <a:off x="3203575" y="3284538"/>
            <a:ext cx="1655763" cy="1439862"/>
          </a:xfrm>
          <a:prstGeom prst="diamond">
            <a:avLst/>
          </a:prstGeom>
          <a:noFill/>
          <a:ln w="9525">
            <a:solidFill>
              <a:schemeClr val="tx1"/>
            </a:solidFill>
            <a:miter lim="800000"/>
            <a:headEnd/>
            <a:tailEnd/>
          </a:ln>
        </p:spPr>
        <p:txBody>
          <a:bodyPr wrap="none" anchor="ctr"/>
          <a:lstStyle/>
          <a:p>
            <a:endParaRPr lang="el-GR"/>
          </a:p>
        </p:txBody>
      </p:sp>
      <p:sp>
        <p:nvSpPr>
          <p:cNvPr id="53263" name="Line 12"/>
          <p:cNvSpPr>
            <a:spLocks noChangeShapeType="1"/>
          </p:cNvSpPr>
          <p:nvPr/>
        </p:nvSpPr>
        <p:spPr bwMode="auto">
          <a:xfrm flipH="1">
            <a:off x="1331913" y="5734050"/>
            <a:ext cx="1800225" cy="0"/>
          </a:xfrm>
          <a:prstGeom prst="line">
            <a:avLst/>
          </a:prstGeom>
          <a:noFill/>
          <a:ln w="9525">
            <a:solidFill>
              <a:schemeClr val="tx1"/>
            </a:solidFill>
            <a:round/>
            <a:headEnd/>
            <a:tailEnd/>
          </a:ln>
        </p:spPr>
        <p:txBody>
          <a:bodyPr/>
          <a:lstStyle/>
          <a:p>
            <a:endParaRPr lang="el-GR"/>
          </a:p>
        </p:txBody>
      </p:sp>
      <p:sp>
        <p:nvSpPr>
          <p:cNvPr id="53264" name="Line 13"/>
          <p:cNvSpPr>
            <a:spLocks noChangeShapeType="1"/>
          </p:cNvSpPr>
          <p:nvPr/>
        </p:nvSpPr>
        <p:spPr bwMode="auto">
          <a:xfrm flipV="1">
            <a:off x="1331913" y="4941888"/>
            <a:ext cx="0" cy="792162"/>
          </a:xfrm>
          <a:prstGeom prst="line">
            <a:avLst/>
          </a:prstGeom>
          <a:noFill/>
          <a:ln w="9525">
            <a:solidFill>
              <a:schemeClr val="tx1"/>
            </a:solidFill>
            <a:round/>
            <a:headEnd/>
            <a:tailEnd/>
          </a:ln>
        </p:spPr>
        <p:txBody>
          <a:bodyPr/>
          <a:lstStyle/>
          <a:p>
            <a:endParaRPr lang="el-GR"/>
          </a:p>
        </p:txBody>
      </p:sp>
      <p:sp>
        <p:nvSpPr>
          <p:cNvPr id="53265" name="Line 14"/>
          <p:cNvSpPr>
            <a:spLocks noChangeShapeType="1"/>
          </p:cNvSpPr>
          <p:nvPr/>
        </p:nvSpPr>
        <p:spPr bwMode="auto">
          <a:xfrm flipV="1">
            <a:off x="1258888" y="2565400"/>
            <a:ext cx="0" cy="720725"/>
          </a:xfrm>
          <a:prstGeom prst="line">
            <a:avLst/>
          </a:prstGeom>
          <a:noFill/>
          <a:ln w="9525">
            <a:solidFill>
              <a:schemeClr val="tx1"/>
            </a:solidFill>
            <a:round/>
            <a:headEnd/>
            <a:tailEnd/>
          </a:ln>
        </p:spPr>
        <p:txBody>
          <a:bodyPr/>
          <a:lstStyle/>
          <a:p>
            <a:endParaRPr lang="el-GR"/>
          </a:p>
        </p:txBody>
      </p:sp>
      <p:sp>
        <p:nvSpPr>
          <p:cNvPr id="53266" name="Line 15"/>
          <p:cNvSpPr>
            <a:spLocks noChangeShapeType="1"/>
          </p:cNvSpPr>
          <p:nvPr/>
        </p:nvSpPr>
        <p:spPr bwMode="auto">
          <a:xfrm flipV="1">
            <a:off x="4067175" y="4867275"/>
            <a:ext cx="0" cy="433388"/>
          </a:xfrm>
          <a:prstGeom prst="line">
            <a:avLst/>
          </a:prstGeom>
          <a:noFill/>
          <a:ln w="9525">
            <a:solidFill>
              <a:schemeClr val="tx1"/>
            </a:solidFill>
            <a:round/>
            <a:headEnd/>
            <a:tailEnd/>
          </a:ln>
        </p:spPr>
        <p:txBody>
          <a:bodyPr/>
          <a:lstStyle/>
          <a:p>
            <a:endParaRPr lang="el-GR"/>
          </a:p>
        </p:txBody>
      </p:sp>
      <p:sp>
        <p:nvSpPr>
          <p:cNvPr id="53267" name="Line 16"/>
          <p:cNvSpPr>
            <a:spLocks noChangeShapeType="1"/>
          </p:cNvSpPr>
          <p:nvPr/>
        </p:nvSpPr>
        <p:spPr bwMode="auto">
          <a:xfrm flipV="1">
            <a:off x="3995738" y="2924175"/>
            <a:ext cx="0" cy="360363"/>
          </a:xfrm>
          <a:prstGeom prst="line">
            <a:avLst/>
          </a:prstGeom>
          <a:noFill/>
          <a:ln w="9525">
            <a:solidFill>
              <a:schemeClr val="tx1"/>
            </a:solidFill>
            <a:round/>
            <a:headEnd/>
            <a:tailEnd/>
          </a:ln>
        </p:spPr>
        <p:txBody>
          <a:bodyPr/>
          <a:lstStyle/>
          <a:p>
            <a:endParaRPr lang="el-GR"/>
          </a:p>
        </p:txBody>
      </p:sp>
      <p:sp>
        <p:nvSpPr>
          <p:cNvPr id="53268" name="Line 17"/>
          <p:cNvSpPr>
            <a:spLocks noChangeShapeType="1"/>
          </p:cNvSpPr>
          <p:nvPr/>
        </p:nvSpPr>
        <p:spPr bwMode="auto">
          <a:xfrm>
            <a:off x="4787900" y="5805488"/>
            <a:ext cx="1368425" cy="0"/>
          </a:xfrm>
          <a:prstGeom prst="line">
            <a:avLst/>
          </a:prstGeom>
          <a:noFill/>
          <a:ln w="9525">
            <a:solidFill>
              <a:schemeClr val="tx1"/>
            </a:solidFill>
            <a:round/>
            <a:headEnd/>
            <a:tailEnd/>
          </a:ln>
        </p:spPr>
        <p:txBody>
          <a:bodyPr/>
          <a:lstStyle/>
          <a:p>
            <a:endParaRPr lang="el-GR"/>
          </a:p>
        </p:txBody>
      </p:sp>
      <p:sp>
        <p:nvSpPr>
          <p:cNvPr id="53269" name="Text Box 18"/>
          <p:cNvSpPr txBox="1">
            <a:spLocks noChangeArrowheads="1"/>
          </p:cNvSpPr>
          <p:nvPr/>
        </p:nvSpPr>
        <p:spPr bwMode="auto">
          <a:xfrm>
            <a:off x="609600" y="3869334"/>
            <a:ext cx="1584325" cy="304800"/>
          </a:xfrm>
          <a:prstGeom prst="rect">
            <a:avLst/>
          </a:prstGeom>
          <a:noFill/>
          <a:ln w="9525">
            <a:noFill/>
            <a:miter lim="800000"/>
            <a:headEnd/>
            <a:tailEnd/>
          </a:ln>
        </p:spPr>
        <p:txBody>
          <a:bodyPr>
            <a:spAutoFit/>
          </a:bodyPr>
          <a:lstStyle/>
          <a:p>
            <a:pPr>
              <a:spcBef>
                <a:spcPct val="50000"/>
              </a:spcBef>
            </a:pPr>
            <a:r>
              <a:rPr lang="el-GR" sz="1400" dirty="0"/>
              <a:t>ΠΡΟΜΗΘΕΥΕΙ</a:t>
            </a:r>
          </a:p>
        </p:txBody>
      </p:sp>
      <p:sp>
        <p:nvSpPr>
          <p:cNvPr id="53270" name="Text Box 19"/>
          <p:cNvSpPr txBox="1">
            <a:spLocks noChangeArrowheads="1"/>
          </p:cNvSpPr>
          <p:nvPr/>
        </p:nvSpPr>
        <p:spPr bwMode="auto">
          <a:xfrm>
            <a:off x="3348038" y="3860800"/>
            <a:ext cx="1512887" cy="338554"/>
          </a:xfrm>
          <a:prstGeom prst="rect">
            <a:avLst/>
          </a:prstGeom>
          <a:noFill/>
          <a:ln w="9525">
            <a:noFill/>
            <a:miter lim="800000"/>
            <a:headEnd/>
            <a:tailEnd/>
          </a:ln>
        </p:spPr>
        <p:txBody>
          <a:bodyPr>
            <a:spAutoFit/>
          </a:bodyPr>
          <a:lstStyle/>
          <a:p>
            <a:pPr algn="ctr">
              <a:spcBef>
                <a:spcPct val="50000"/>
              </a:spcBef>
            </a:pPr>
            <a:r>
              <a:rPr lang="el-GR" sz="1600" dirty="0"/>
              <a:t>ΧΡΕΙΑΖΕΤΑΙ</a:t>
            </a:r>
          </a:p>
        </p:txBody>
      </p:sp>
      <p:sp>
        <p:nvSpPr>
          <p:cNvPr id="53271" name="Text Box 20"/>
          <p:cNvSpPr txBox="1">
            <a:spLocks noChangeArrowheads="1"/>
          </p:cNvSpPr>
          <p:nvPr/>
        </p:nvSpPr>
        <p:spPr bwMode="auto">
          <a:xfrm>
            <a:off x="5651501" y="3797299"/>
            <a:ext cx="1219200" cy="338554"/>
          </a:xfrm>
          <a:prstGeom prst="rect">
            <a:avLst/>
          </a:prstGeom>
          <a:noFill/>
          <a:ln w="9525">
            <a:noFill/>
            <a:miter lim="800000"/>
            <a:headEnd/>
            <a:tailEnd/>
          </a:ln>
        </p:spPr>
        <p:txBody>
          <a:bodyPr wrap="square">
            <a:spAutoFit/>
          </a:bodyPr>
          <a:lstStyle/>
          <a:p>
            <a:pPr algn="ctr">
              <a:spcBef>
                <a:spcPct val="50000"/>
              </a:spcBef>
            </a:pPr>
            <a:r>
              <a:rPr lang="el-GR" sz="1600" dirty="0"/>
              <a:t>ΑΦΟΡΑ</a:t>
            </a:r>
          </a:p>
        </p:txBody>
      </p:sp>
      <p:grpSp>
        <p:nvGrpSpPr>
          <p:cNvPr id="2" name="Group 21"/>
          <p:cNvGrpSpPr>
            <a:grpSpLocks/>
          </p:cNvGrpSpPr>
          <p:nvPr/>
        </p:nvGrpSpPr>
        <p:grpSpPr bwMode="auto">
          <a:xfrm>
            <a:off x="395287" y="1412875"/>
            <a:ext cx="1584325" cy="287338"/>
            <a:chOff x="431" y="1480"/>
            <a:chExt cx="771" cy="181"/>
          </a:xfrm>
        </p:grpSpPr>
        <p:sp>
          <p:nvSpPr>
            <p:cNvPr id="53305" name="Oval 22"/>
            <p:cNvSpPr>
              <a:spLocks noChangeArrowheads="1"/>
            </p:cNvSpPr>
            <p:nvPr/>
          </p:nvSpPr>
          <p:spPr bwMode="auto">
            <a:xfrm>
              <a:off x="431" y="1480"/>
              <a:ext cx="771" cy="181"/>
            </a:xfrm>
            <a:prstGeom prst="ellipse">
              <a:avLst/>
            </a:prstGeom>
            <a:noFill/>
            <a:ln w="9525">
              <a:solidFill>
                <a:schemeClr val="tx1"/>
              </a:solidFill>
              <a:round/>
              <a:headEnd/>
              <a:tailEnd/>
            </a:ln>
          </p:spPr>
          <p:txBody>
            <a:bodyPr wrap="none" anchor="ctr"/>
            <a:lstStyle/>
            <a:p>
              <a:endParaRPr lang="el-GR"/>
            </a:p>
          </p:txBody>
        </p:sp>
        <p:sp>
          <p:nvSpPr>
            <p:cNvPr id="53306" name="Text Box 23"/>
            <p:cNvSpPr txBox="1">
              <a:spLocks noChangeArrowheads="1"/>
            </p:cNvSpPr>
            <p:nvPr/>
          </p:nvSpPr>
          <p:spPr bwMode="auto">
            <a:xfrm>
              <a:off x="431" y="1480"/>
              <a:ext cx="726" cy="155"/>
            </a:xfrm>
            <a:prstGeom prst="rect">
              <a:avLst/>
            </a:prstGeom>
            <a:noFill/>
            <a:ln w="9525">
              <a:noFill/>
              <a:miter lim="800000"/>
              <a:headEnd/>
              <a:tailEnd/>
            </a:ln>
          </p:spPr>
          <p:txBody>
            <a:bodyPr>
              <a:spAutoFit/>
            </a:bodyPr>
            <a:lstStyle/>
            <a:p>
              <a:pPr>
                <a:spcBef>
                  <a:spcPct val="50000"/>
                </a:spcBef>
              </a:pPr>
              <a:r>
                <a:rPr lang="el-GR" sz="1000" u="sng" dirty="0"/>
                <a:t>Όνομα-προμηθευτή</a:t>
              </a:r>
            </a:p>
          </p:txBody>
        </p:sp>
      </p:grpSp>
      <p:grpSp>
        <p:nvGrpSpPr>
          <p:cNvPr id="3" name="Group 24"/>
          <p:cNvGrpSpPr>
            <a:grpSpLocks/>
          </p:cNvGrpSpPr>
          <p:nvPr/>
        </p:nvGrpSpPr>
        <p:grpSpPr bwMode="auto">
          <a:xfrm>
            <a:off x="2555875" y="1484313"/>
            <a:ext cx="1597025" cy="287337"/>
            <a:chOff x="2971" y="3067"/>
            <a:chExt cx="771" cy="181"/>
          </a:xfrm>
        </p:grpSpPr>
        <p:sp>
          <p:nvSpPr>
            <p:cNvPr id="53303" name="Oval 25"/>
            <p:cNvSpPr>
              <a:spLocks noChangeArrowheads="1"/>
            </p:cNvSpPr>
            <p:nvPr/>
          </p:nvSpPr>
          <p:spPr bwMode="auto">
            <a:xfrm>
              <a:off x="2971" y="3067"/>
              <a:ext cx="771" cy="181"/>
            </a:xfrm>
            <a:prstGeom prst="ellipse">
              <a:avLst/>
            </a:prstGeom>
            <a:noFill/>
            <a:ln w="9525">
              <a:solidFill>
                <a:schemeClr val="tx1"/>
              </a:solidFill>
              <a:round/>
              <a:headEnd/>
              <a:tailEnd/>
            </a:ln>
          </p:spPr>
          <p:txBody>
            <a:bodyPr wrap="none" anchor="ctr"/>
            <a:lstStyle/>
            <a:p>
              <a:endParaRPr lang="el-GR"/>
            </a:p>
          </p:txBody>
        </p:sp>
        <p:sp>
          <p:nvSpPr>
            <p:cNvPr id="53304" name="Text Box 26"/>
            <p:cNvSpPr txBox="1">
              <a:spLocks noChangeArrowheads="1"/>
            </p:cNvSpPr>
            <p:nvPr/>
          </p:nvSpPr>
          <p:spPr bwMode="auto">
            <a:xfrm>
              <a:off x="2971" y="3067"/>
              <a:ext cx="726" cy="155"/>
            </a:xfrm>
            <a:prstGeom prst="rect">
              <a:avLst/>
            </a:prstGeom>
            <a:noFill/>
            <a:ln w="9525">
              <a:noFill/>
              <a:miter lim="800000"/>
              <a:headEnd/>
              <a:tailEnd/>
            </a:ln>
          </p:spPr>
          <p:txBody>
            <a:bodyPr>
              <a:spAutoFit/>
            </a:bodyPr>
            <a:lstStyle/>
            <a:p>
              <a:pPr>
                <a:spcBef>
                  <a:spcPct val="50000"/>
                </a:spcBef>
              </a:pPr>
              <a:r>
                <a:rPr lang="el-GR" sz="1000" u="sng" dirty="0"/>
                <a:t>Όνομα-εξαρτήματος</a:t>
              </a:r>
            </a:p>
          </p:txBody>
        </p:sp>
      </p:grpSp>
      <p:sp>
        <p:nvSpPr>
          <p:cNvPr id="53274" name="Line 27"/>
          <p:cNvSpPr>
            <a:spLocks noChangeShapeType="1"/>
          </p:cNvSpPr>
          <p:nvPr/>
        </p:nvSpPr>
        <p:spPr bwMode="auto">
          <a:xfrm>
            <a:off x="900113" y="1700213"/>
            <a:ext cx="215900" cy="288925"/>
          </a:xfrm>
          <a:prstGeom prst="line">
            <a:avLst/>
          </a:prstGeom>
          <a:noFill/>
          <a:ln w="9525">
            <a:solidFill>
              <a:schemeClr val="tx1"/>
            </a:solidFill>
            <a:round/>
            <a:headEnd/>
            <a:tailEnd/>
          </a:ln>
        </p:spPr>
        <p:txBody>
          <a:bodyPr/>
          <a:lstStyle/>
          <a:p>
            <a:endParaRPr lang="el-GR"/>
          </a:p>
        </p:txBody>
      </p:sp>
      <p:sp>
        <p:nvSpPr>
          <p:cNvPr id="53275" name="Line 28"/>
          <p:cNvSpPr>
            <a:spLocks noChangeShapeType="1"/>
          </p:cNvSpPr>
          <p:nvPr/>
        </p:nvSpPr>
        <p:spPr bwMode="auto">
          <a:xfrm>
            <a:off x="3492500" y="1773238"/>
            <a:ext cx="142875" cy="215900"/>
          </a:xfrm>
          <a:prstGeom prst="line">
            <a:avLst/>
          </a:prstGeom>
          <a:noFill/>
          <a:ln w="9525">
            <a:solidFill>
              <a:schemeClr val="tx1"/>
            </a:solidFill>
            <a:round/>
            <a:headEnd/>
            <a:tailEnd/>
          </a:ln>
        </p:spPr>
        <p:txBody>
          <a:bodyPr/>
          <a:lstStyle/>
          <a:p>
            <a:endParaRPr lang="el-GR"/>
          </a:p>
        </p:txBody>
      </p:sp>
      <p:sp>
        <p:nvSpPr>
          <p:cNvPr id="53276" name="Text Box 29"/>
          <p:cNvSpPr txBox="1">
            <a:spLocks noChangeArrowheads="1"/>
          </p:cNvSpPr>
          <p:nvPr/>
        </p:nvSpPr>
        <p:spPr bwMode="auto">
          <a:xfrm>
            <a:off x="7164388" y="1854200"/>
            <a:ext cx="1814512" cy="3831818"/>
          </a:xfrm>
          <a:prstGeom prst="rect">
            <a:avLst/>
          </a:prstGeom>
          <a:noFill/>
          <a:ln w="9525">
            <a:noFill/>
            <a:miter lim="800000"/>
            <a:headEnd/>
            <a:tailEnd/>
          </a:ln>
        </p:spPr>
        <p:txBody>
          <a:bodyPr wrap="square">
            <a:spAutoFit/>
          </a:bodyPr>
          <a:lstStyle/>
          <a:p>
            <a:pPr>
              <a:spcBef>
                <a:spcPct val="50000"/>
              </a:spcBef>
            </a:pPr>
            <a:r>
              <a:rPr lang="el-GR" dirty="0">
                <a:latin typeface="Calibri" pitchFamily="34" charset="0"/>
                <a:ea typeface="Calibri" pitchFamily="34" charset="0"/>
                <a:cs typeface="Calibri" pitchFamily="34" charset="0"/>
              </a:rPr>
              <a:t>Μπορούμε να εισάγουμε έναν «εικονικό» </a:t>
            </a:r>
            <a:r>
              <a:rPr lang="el-GR" dirty="0">
                <a:solidFill>
                  <a:schemeClr val="accent6">
                    <a:lumMod val="75000"/>
                  </a:schemeClr>
                </a:solidFill>
                <a:latin typeface="Calibri" pitchFamily="34" charset="0"/>
                <a:ea typeface="Calibri" pitchFamily="34" charset="0"/>
                <a:cs typeface="Calibri" pitchFamily="34" charset="0"/>
              </a:rPr>
              <a:t>ασθενή τύπο </a:t>
            </a:r>
            <a:r>
              <a:rPr lang="el-GR" dirty="0">
                <a:latin typeface="Calibri" pitchFamily="34" charset="0"/>
                <a:ea typeface="Calibri" pitchFamily="34" charset="0"/>
                <a:cs typeface="Calibri" pitchFamily="34" charset="0"/>
              </a:rPr>
              <a:t>οντοτήτων</a:t>
            </a:r>
          </a:p>
          <a:p>
            <a:pPr>
              <a:spcBef>
                <a:spcPct val="50000"/>
              </a:spcBef>
            </a:pPr>
            <a:r>
              <a:rPr lang="el-GR" dirty="0">
                <a:latin typeface="Calibri" pitchFamily="34" charset="0"/>
                <a:ea typeface="Calibri" pitchFamily="34" charset="0"/>
                <a:cs typeface="Calibri" pitchFamily="34" charset="0"/>
              </a:rPr>
              <a:t>Η καινούργια οντότητα είναι ασθενής (δεν τις αναθέτουμε κλειδί): προσδιορίζεται μοναδικά από τις άλλες</a:t>
            </a:r>
          </a:p>
        </p:txBody>
      </p:sp>
      <p:sp>
        <p:nvSpPr>
          <p:cNvPr id="53277" name="Rectangle 30"/>
          <p:cNvSpPr>
            <a:spLocks noChangeArrowheads="1"/>
          </p:cNvSpPr>
          <p:nvPr/>
        </p:nvSpPr>
        <p:spPr bwMode="auto">
          <a:xfrm>
            <a:off x="3132138" y="5300663"/>
            <a:ext cx="1655762" cy="865187"/>
          </a:xfrm>
          <a:prstGeom prst="rect">
            <a:avLst/>
          </a:prstGeom>
          <a:noFill/>
          <a:ln w="9525">
            <a:solidFill>
              <a:schemeClr val="tx1"/>
            </a:solidFill>
            <a:miter lim="800000"/>
            <a:headEnd/>
            <a:tailEnd/>
          </a:ln>
        </p:spPr>
        <p:txBody>
          <a:bodyPr wrap="none" anchor="ctr"/>
          <a:lstStyle/>
          <a:p>
            <a:endParaRPr lang="el-GR"/>
          </a:p>
        </p:txBody>
      </p:sp>
      <p:sp>
        <p:nvSpPr>
          <p:cNvPr id="53278" name="Rectangle 31"/>
          <p:cNvSpPr>
            <a:spLocks noChangeArrowheads="1"/>
          </p:cNvSpPr>
          <p:nvPr/>
        </p:nvSpPr>
        <p:spPr bwMode="auto">
          <a:xfrm>
            <a:off x="5508625" y="2060575"/>
            <a:ext cx="1371600" cy="533400"/>
          </a:xfrm>
          <a:prstGeom prst="rect">
            <a:avLst/>
          </a:prstGeom>
          <a:noFill/>
          <a:ln w="9525">
            <a:solidFill>
              <a:schemeClr val="tx1"/>
            </a:solidFill>
            <a:miter lim="800000"/>
            <a:headEnd/>
            <a:tailEnd/>
          </a:ln>
        </p:spPr>
        <p:txBody>
          <a:bodyPr wrap="none" anchor="ctr"/>
          <a:lstStyle/>
          <a:p>
            <a:endParaRPr lang="el-GR"/>
          </a:p>
        </p:txBody>
      </p:sp>
      <p:sp>
        <p:nvSpPr>
          <p:cNvPr id="53279" name="AutoShape 32"/>
          <p:cNvSpPr>
            <a:spLocks noChangeArrowheads="1"/>
          </p:cNvSpPr>
          <p:nvPr/>
        </p:nvSpPr>
        <p:spPr bwMode="auto">
          <a:xfrm>
            <a:off x="5508625" y="3284538"/>
            <a:ext cx="1368425" cy="1295400"/>
          </a:xfrm>
          <a:prstGeom prst="diamond">
            <a:avLst/>
          </a:prstGeom>
          <a:noFill/>
          <a:ln w="9525">
            <a:solidFill>
              <a:schemeClr val="tx1"/>
            </a:solidFill>
            <a:miter lim="800000"/>
            <a:headEnd/>
            <a:tailEnd/>
          </a:ln>
        </p:spPr>
        <p:txBody>
          <a:bodyPr wrap="none" anchor="ctr"/>
          <a:lstStyle/>
          <a:p>
            <a:endParaRPr lang="el-GR"/>
          </a:p>
        </p:txBody>
      </p:sp>
      <p:sp>
        <p:nvSpPr>
          <p:cNvPr id="53280" name="Line 33"/>
          <p:cNvSpPr>
            <a:spLocks noChangeShapeType="1"/>
          </p:cNvSpPr>
          <p:nvPr/>
        </p:nvSpPr>
        <p:spPr bwMode="auto">
          <a:xfrm flipV="1">
            <a:off x="6156325" y="4797425"/>
            <a:ext cx="0" cy="1008063"/>
          </a:xfrm>
          <a:prstGeom prst="line">
            <a:avLst/>
          </a:prstGeom>
          <a:noFill/>
          <a:ln w="9525">
            <a:solidFill>
              <a:schemeClr val="tx1"/>
            </a:solidFill>
            <a:round/>
            <a:headEnd/>
            <a:tailEnd/>
          </a:ln>
        </p:spPr>
        <p:txBody>
          <a:bodyPr/>
          <a:lstStyle/>
          <a:p>
            <a:endParaRPr lang="el-GR"/>
          </a:p>
        </p:txBody>
      </p:sp>
      <p:sp>
        <p:nvSpPr>
          <p:cNvPr id="53281" name="Line 34"/>
          <p:cNvSpPr>
            <a:spLocks noChangeShapeType="1"/>
          </p:cNvSpPr>
          <p:nvPr/>
        </p:nvSpPr>
        <p:spPr bwMode="auto">
          <a:xfrm flipV="1">
            <a:off x="6156325" y="2636838"/>
            <a:ext cx="0" cy="504825"/>
          </a:xfrm>
          <a:prstGeom prst="line">
            <a:avLst/>
          </a:prstGeom>
          <a:noFill/>
          <a:ln w="6350">
            <a:solidFill>
              <a:schemeClr val="tx1"/>
            </a:solidFill>
            <a:round/>
            <a:headEnd/>
            <a:tailEnd/>
          </a:ln>
        </p:spPr>
        <p:txBody>
          <a:bodyPr/>
          <a:lstStyle/>
          <a:p>
            <a:endParaRPr lang="el-GR"/>
          </a:p>
        </p:txBody>
      </p:sp>
      <p:grpSp>
        <p:nvGrpSpPr>
          <p:cNvPr id="4" name="Group 35"/>
          <p:cNvGrpSpPr>
            <a:grpSpLocks/>
          </p:cNvGrpSpPr>
          <p:nvPr/>
        </p:nvGrpSpPr>
        <p:grpSpPr bwMode="auto">
          <a:xfrm>
            <a:off x="4716463" y="1557338"/>
            <a:ext cx="1223962" cy="287337"/>
            <a:chOff x="431" y="1480"/>
            <a:chExt cx="771" cy="181"/>
          </a:xfrm>
        </p:grpSpPr>
        <p:sp>
          <p:nvSpPr>
            <p:cNvPr id="53301" name="Oval 36"/>
            <p:cNvSpPr>
              <a:spLocks noChangeArrowheads="1"/>
            </p:cNvSpPr>
            <p:nvPr/>
          </p:nvSpPr>
          <p:spPr bwMode="auto">
            <a:xfrm>
              <a:off x="431" y="1480"/>
              <a:ext cx="771" cy="181"/>
            </a:xfrm>
            <a:prstGeom prst="ellipse">
              <a:avLst/>
            </a:prstGeom>
            <a:noFill/>
            <a:ln w="9525">
              <a:solidFill>
                <a:schemeClr val="tx1"/>
              </a:solidFill>
              <a:round/>
              <a:headEnd/>
              <a:tailEnd/>
            </a:ln>
          </p:spPr>
          <p:txBody>
            <a:bodyPr wrap="none" anchor="ctr"/>
            <a:lstStyle/>
            <a:p>
              <a:endParaRPr lang="el-GR"/>
            </a:p>
          </p:txBody>
        </p:sp>
        <p:sp>
          <p:nvSpPr>
            <p:cNvPr id="53302" name="Text Box 37"/>
            <p:cNvSpPr txBox="1">
              <a:spLocks noChangeArrowheads="1"/>
            </p:cNvSpPr>
            <p:nvPr/>
          </p:nvSpPr>
          <p:spPr bwMode="auto">
            <a:xfrm>
              <a:off x="431" y="1480"/>
              <a:ext cx="726" cy="154"/>
            </a:xfrm>
            <a:prstGeom prst="rect">
              <a:avLst/>
            </a:prstGeom>
            <a:noFill/>
            <a:ln w="9525">
              <a:noFill/>
              <a:miter lim="800000"/>
              <a:headEnd/>
              <a:tailEnd/>
            </a:ln>
          </p:spPr>
          <p:txBody>
            <a:bodyPr>
              <a:spAutoFit/>
            </a:bodyPr>
            <a:lstStyle/>
            <a:p>
              <a:pPr>
                <a:spcBef>
                  <a:spcPct val="50000"/>
                </a:spcBef>
              </a:pPr>
              <a:r>
                <a:rPr lang="el-GR" sz="1000" u="sng" dirty="0"/>
                <a:t>Όνομα-έργου</a:t>
              </a:r>
            </a:p>
          </p:txBody>
        </p:sp>
      </p:grpSp>
      <p:sp>
        <p:nvSpPr>
          <p:cNvPr id="53283" name="Line 38"/>
          <p:cNvSpPr>
            <a:spLocks noChangeShapeType="1"/>
          </p:cNvSpPr>
          <p:nvPr/>
        </p:nvSpPr>
        <p:spPr bwMode="auto">
          <a:xfrm>
            <a:off x="5724525" y="1844675"/>
            <a:ext cx="287338" cy="215900"/>
          </a:xfrm>
          <a:prstGeom prst="line">
            <a:avLst/>
          </a:prstGeom>
          <a:noFill/>
          <a:ln w="9525">
            <a:solidFill>
              <a:schemeClr val="tx1"/>
            </a:solidFill>
            <a:round/>
            <a:headEnd/>
            <a:tailEnd/>
          </a:ln>
        </p:spPr>
        <p:txBody>
          <a:bodyPr/>
          <a:lstStyle/>
          <a:p>
            <a:endParaRPr lang="el-GR"/>
          </a:p>
        </p:txBody>
      </p:sp>
      <p:sp>
        <p:nvSpPr>
          <p:cNvPr id="53284" name="AutoShape 39"/>
          <p:cNvSpPr>
            <a:spLocks noChangeArrowheads="1"/>
          </p:cNvSpPr>
          <p:nvPr/>
        </p:nvSpPr>
        <p:spPr bwMode="auto">
          <a:xfrm>
            <a:off x="5364163" y="3141663"/>
            <a:ext cx="1655762" cy="1584325"/>
          </a:xfrm>
          <a:prstGeom prst="diamond">
            <a:avLst/>
          </a:prstGeom>
          <a:noFill/>
          <a:ln w="9525">
            <a:solidFill>
              <a:schemeClr val="tx1"/>
            </a:solidFill>
            <a:miter lim="800000"/>
            <a:headEnd/>
            <a:tailEnd/>
          </a:ln>
        </p:spPr>
        <p:txBody>
          <a:bodyPr wrap="none" anchor="ctr"/>
          <a:lstStyle/>
          <a:p>
            <a:endParaRPr lang="el-GR"/>
          </a:p>
        </p:txBody>
      </p:sp>
      <p:sp>
        <p:nvSpPr>
          <p:cNvPr id="53285" name="Oval 40"/>
          <p:cNvSpPr>
            <a:spLocks noChangeArrowheads="1"/>
          </p:cNvSpPr>
          <p:nvPr/>
        </p:nvSpPr>
        <p:spPr bwMode="auto">
          <a:xfrm>
            <a:off x="4787900" y="5013325"/>
            <a:ext cx="720725" cy="287338"/>
          </a:xfrm>
          <a:prstGeom prst="ellipse">
            <a:avLst/>
          </a:prstGeom>
          <a:noFill/>
          <a:ln w="9525">
            <a:solidFill>
              <a:schemeClr val="tx1"/>
            </a:solidFill>
            <a:round/>
            <a:headEnd/>
            <a:tailEnd/>
          </a:ln>
        </p:spPr>
        <p:txBody>
          <a:bodyPr wrap="none" anchor="ctr"/>
          <a:lstStyle/>
          <a:p>
            <a:endParaRPr lang="el-GR"/>
          </a:p>
        </p:txBody>
      </p:sp>
      <p:sp>
        <p:nvSpPr>
          <p:cNvPr id="53286" name="Text Box 41"/>
          <p:cNvSpPr txBox="1">
            <a:spLocks noChangeArrowheads="1"/>
          </p:cNvSpPr>
          <p:nvPr/>
        </p:nvSpPr>
        <p:spPr bwMode="auto">
          <a:xfrm>
            <a:off x="4859338" y="5013325"/>
            <a:ext cx="863600" cy="214313"/>
          </a:xfrm>
          <a:prstGeom prst="rect">
            <a:avLst/>
          </a:prstGeom>
          <a:noFill/>
          <a:ln w="9525">
            <a:noFill/>
            <a:miter lim="800000"/>
            <a:headEnd/>
            <a:tailEnd/>
          </a:ln>
        </p:spPr>
        <p:txBody>
          <a:bodyPr>
            <a:spAutoFit/>
          </a:bodyPr>
          <a:lstStyle/>
          <a:p>
            <a:pPr>
              <a:spcBef>
                <a:spcPct val="50000"/>
              </a:spcBef>
            </a:pPr>
            <a:r>
              <a:rPr lang="el-GR" sz="800" dirty="0"/>
              <a:t>Αμοιβή</a:t>
            </a:r>
          </a:p>
        </p:txBody>
      </p:sp>
      <p:sp>
        <p:nvSpPr>
          <p:cNvPr id="53287" name="Line 42"/>
          <p:cNvSpPr>
            <a:spLocks noChangeShapeType="1"/>
          </p:cNvSpPr>
          <p:nvPr/>
        </p:nvSpPr>
        <p:spPr bwMode="auto">
          <a:xfrm flipH="1">
            <a:off x="4787900" y="5300663"/>
            <a:ext cx="288925" cy="215900"/>
          </a:xfrm>
          <a:prstGeom prst="line">
            <a:avLst/>
          </a:prstGeom>
          <a:noFill/>
          <a:ln w="9525">
            <a:solidFill>
              <a:schemeClr val="tx1"/>
            </a:solidFill>
            <a:round/>
            <a:headEnd/>
            <a:tailEnd/>
          </a:ln>
        </p:spPr>
        <p:txBody>
          <a:bodyPr/>
          <a:lstStyle/>
          <a:p>
            <a:endParaRPr lang="el-GR"/>
          </a:p>
        </p:txBody>
      </p:sp>
      <p:sp>
        <p:nvSpPr>
          <p:cNvPr id="53288" name="Text Box 43"/>
          <p:cNvSpPr txBox="1">
            <a:spLocks noChangeArrowheads="1"/>
          </p:cNvSpPr>
          <p:nvPr/>
        </p:nvSpPr>
        <p:spPr bwMode="auto">
          <a:xfrm>
            <a:off x="6092825" y="5924550"/>
            <a:ext cx="2376488" cy="646331"/>
          </a:xfrm>
          <a:prstGeom prst="rect">
            <a:avLst/>
          </a:prstGeom>
          <a:noFill/>
          <a:ln w="9525">
            <a:noFill/>
            <a:miter lim="800000"/>
            <a:headEnd/>
            <a:tailEnd/>
          </a:ln>
        </p:spPr>
        <p:txBody>
          <a:bodyPr>
            <a:spAutoFit/>
          </a:bodyPr>
          <a:lstStyle/>
          <a:p>
            <a:pPr>
              <a:spcBef>
                <a:spcPct val="50000"/>
              </a:spcBef>
            </a:pPr>
            <a:r>
              <a:rPr lang="el-GR" dirty="0">
                <a:solidFill>
                  <a:schemeClr val="accent6">
                    <a:lumMod val="75000"/>
                  </a:schemeClr>
                </a:solidFill>
              </a:rPr>
              <a:t>Ποιο είναι το κλειδί της Σύμβασης;</a:t>
            </a:r>
          </a:p>
        </p:txBody>
      </p:sp>
      <p:sp>
        <p:nvSpPr>
          <p:cNvPr id="53289" name="Line 44"/>
          <p:cNvSpPr>
            <a:spLocks noChangeShapeType="1"/>
          </p:cNvSpPr>
          <p:nvPr/>
        </p:nvSpPr>
        <p:spPr bwMode="auto">
          <a:xfrm>
            <a:off x="4787900" y="5734050"/>
            <a:ext cx="1296988" cy="0"/>
          </a:xfrm>
          <a:prstGeom prst="line">
            <a:avLst/>
          </a:prstGeom>
          <a:noFill/>
          <a:ln w="9525">
            <a:solidFill>
              <a:schemeClr val="tx1"/>
            </a:solidFill>
            <a:round/>
            <a:headEnd/>
            <a:tailEnd/>
          </a:ln>
        </p:spPr>
        <p:txBody>
          <a:bodyPr/>
          <a:lstStyle/>
          <a:p>
            <a:endParaRPr lang="el-GR"/>
          </a:p>
        </p:txBody>
      </p:sp>
      <p:sp>
        <p:nvSpPr>
          <p:cNvPr id="53290" name="Line 45"/>
          <p:cNvSpPr>
            <a:spLocks noChangeShapeType="1"/>
          </p:cNvSpPr>
          <p:nvPr/>
        </p:nvSpPr>
        <p:spPr bwMode="auto">
          <a:xfrm>
            <a:off x="6084888" y="4797425"/>
            <a:ext cx="0" cy="936625"/>
          </a:xfrm>
          <a:prstGeom prst="line">
            <a:avLst/>
          </a:prstGeom>
          <a:noFill/>
          <a:ln w="9525">
            <a:solidFill>
              <a:schemeClr val="tx1"/>
            </a:solidFill>
            <a:round/>
            <a:headEnd/>
            <a:tailEnd/>
          </a:ln>
        </p:spPr>
        <p:txBody>
          <a:bodyPr/>
          <a:lstStyle/>
          <a:p>
            <a:endParaRPr lang="el-GR"/>
          </a:p>
        </p:txBody>
      </p:sp>
      <p:sp>
        <p:nvSpPr>
          <p:cNvPr id="53291" name="Line 46"/>
          <p:cNvSpPr>
            <a:spLocks noChangeShapeType="1"/>
          </p:cNvSpPr>
          <p:nvPr/>
        </p:nvSpPr>
        <p:spPr bwMode="auto">
          <a:xfrm>
            <a:off x="1403350" y="4941888"/>
            <a:ext cx="0" cy="719137"/>
          </a:xfrm>
          <a:prstGeom prst="line">
            <a:avLst/>
          </a:prstGeom>
          <a:noFill/>
          <a:ln w="9525">
            <a:solidFill>
              <a:schemeClr val="tx1"/>
            </a:solidFill>
            <a:round/>
            <a:headEnd/>
            <a:tailEnd/>
          </a:ln>
        </p:spPr>
        <p:txBody>
          <a:bodyPr/>
          <a:lstStyle/>
          <a:p>
            <a:endParaRPr lang="el-GR"/>
          </a:p>
        </p:txBody>
      </p:sp>
      <p:sp>
        <p:nvSpPr>
          <p:cNvPr id="53292" name="Line 47"/>
          <p:cNvSpPr>
            <a:spLocks noChangeShapeType="1"/>
          </p:cNvSpPr>
          <p:nvPr/>
        </p:nvSpPr>
        <p:spPr bwMode="auto">
          <a:xfrm>
            <a:off x="1403350" y="5661025"/>
            <a:ext cx="1728788" cy="0"/>
          </a:xfrm>
          <a:prstGeom prst="line">
            <a:avLst/>
          </a:prstGeom>
          <a:noFill/>
          <a:ln w="9525">
            <a:solidFill>
              <a:schemeClr val="tx1"/>
            </a:solidFill>
            <a:round/>
            <a:headEnd/>
            <a:tailEnd/>
          </a:ln>
        </p:spPr>
        <p:txBody>
          <a:bodyPr/>
          <a:lstStyle/>
          <a:p>
            <a:endParaRPr lang="el-GR"/>
          </a:p>
        </p:txBody>
      </p:sp>
      <p:sp>
        <p:nvSpPr>
          <p:cNvPr id="53293" name="Line 48"/>
          <p:cNvSpPr>
            <a:spLocks noChangeShapeType="1"/>
          </p:cNvSpPr>
          <p:nvPr/>
        </p:nvSpPr>
        <p:spPr bwMode="auto">
          <a:xfrm>
            <a:off x="3995738" y="4867275"/>
            <a:ext cx="0" cy="433388"/>
          </a:xfrm>
          <a:prstGeom prst="line">
            <a:avLst/>
          </a:prstGeom>
          <a:noFill/>
          <a:ln w="9525">
            <a:solidFill>
              <a:schemeClr val="tx1"/>
            </a:solidFill>
            <a:round/>
            <a:headEnd/>
            <a:tailEnd/>
          </a:ln>
        </p:spPr>
        <p:txBody>
          <a:bodyPr/>
          <a:lstStyle/>
          <a:p>
            <a:endParaRPr lang="el-GR"/>
          </a:p>
        </p:txBody>
      </p:sp>
      <p:sp>
        <p:nvSpPr>
          <p:cNvPr id="53294" name="AutoShape 49"/>
          <p:cNvSpPr>
            <a:spLocks noChangeArrowheads="1"/>
          </p:cNvSpPr>
          <p:nvPr/>
        </p:nvSpPr>
        <p:spPr bwMode="auto">
          <a:xfrm>
            <a:off x="468313" y="3284538"/>
            <a:ext cx="1655762" cy="1584325"/>
          </a:xfrm>
          <a:prstGeom prst="diamond">
            <a:avLst/>
          </a:prstGeom>
          <a:noFill/>
          <a:ln w="9525">
            <a:solidFill>
              <a:schemeClr val="tx1"/>
            </a:solidFill>
            <a:miter lim="800000"/>
            <a:headEnd/>
            <a:tailEnd/>
          </a:ln>
        </p:spPr>
        <p:txBody>
          <a:bodyPr wrap="none" anchor="ctr"/>
          <a:lstStyle/>
          <a:p>
            <a:endParaRPr lang="el-GR"/>
          </a:p>
        </p:txBody>
      </p:sp>
      <p:sp>
        <p:nvSpPr>
          <p:cNvPr id="53295" name="Text Box 50"/>
          <p:cNvSpPr txBox="1">
            <a:spLocks noChangeArrowheads="1"/>
          </p:cNvSpPr>
          <p:nvPr/>
        </p:nvSpPr>
        <p:spPr bwMode="auto">
          <a:xfrm>
            <a:off x="1619250" y="2852738"/>
            <a:ext cx="431800" cy="366712"/>
          </a:xfrm>
          <a:prstGeom prst="rect">
            <a:avLst/>
          </a:prstGeom>
          <a:noFill/>
          <a:ln w="9525">
            <a:noFill/>
            <a:miter lim="800000"/>
            <a:headEnd/>
            <a:tailEnd/>
          </a:ln>
        </p:spPr>
        <p:txBody>
          <a:bodyPr>
            <a:spAutoFit/>
          </a:bodyPr>
          <a:lstStyle/>
          <a:p>
            <a:pPr>
              <a:spcBef>
                <a:spcPct val="50000"/>
              </a:spcBef>
            </a:pPr>
            <a:r>
              <a:rPr lang="el-GR" sz="1800" dirty="0"/>
              <a:t>1</a:t>
            </a:r>
          </a:p>
        </p:txBody>
      </p:sp>
      <p:sp>
        <p:nvSpPr>
          <p:cNvPr id="53296" name="Text Box 51"/>
          <p:cNvSpPr txBox="1">
            <a:spLocks noChangeArrowheads="1"/>
          </p:cNvSpPr>
          <p:nvPr/>
        </p:nvSpPr>
        <p:spPr bwMode="auto">
          <a:xfrm>
            <a:off x="1692275" y="4941888"/>
            <a:ext cx="431800" cy="366712"/>
          </a:xfrm>
          <a:prstGeom prst="rect">
            <a:avLst/>
          </a:prstGeom>
          <a:noFill/>
          <a:ln w="9525">
            <a:noFill/>
            <a:miter lim="800000"/>
            <a:headEnd/>
            <a:tailEnd/>
          </a:ln>
        </p:spPr>
        <p:txBody>
          <a:bodyPr>
            <a:spAutoFit/>
          </a:bodyPr>
          <a:lstStyle/>
          <a:p>
            <a:pPr>
              <a:spcBef>
                <a:spcPct val="50000"/>
              </a:spcBef>
            </a:pPr>
            <a:r>
              <a:rPr lang="el-GR" sz="1800"/>
              <a:t>Ν</a:t>
            </a:r>
          </a:p>
        </p:txBody>
      </p:sp>
      <p:sp>
        <p:nvSpPr>
          <p:cNvPr id="53297" name="Text Box 52"/>
          <p:cNvSpPr txBox="1">
            <a:spLocks noChangeArrowheads="1"/>
          </p:cNvSpPr>
          <p:nvPr/>
        </p:nvSpPr>
        <p:spPr bwMode="auto">
          <a:xfrm>
            <a:off x="3203575" y="2997200"/>
            <a:ext cx="431800" cy="366713"/>
          </a:xfrm>
          <a:prstGeom prst="rect">
            <a:avLst/>
          </a:prstGeom>
          <a:noFill/>
          <a:ln w="9525">
            <a:noFill/>
            <a:miter lim="800000"/>
            <a:headEnd/>
            <a:tailEnd/>
          </a:ln>
        </p:spPr>
        <p:txBody>
          <a:bodyPr>
            <a:spAutoFit/>
          </a:bodyPr>
          <a:lstStyle/>
          <a:p>
            <a:pPr>
              <a:spcBef>
                <a:spcPct val="50000"/>
              </a:spcBef>
            </a:pPr>
            <a:r>
              <a:rPr lang="el-GR" sz="1800"/>
              <a:t>1</a:t>
            </a:r>
          </a:p>
        </p:txBody>
      </p:sp>
      <p:sp>
        <p:nvSpPr>
          <p:cNvPr id="53298" name="Text Box 53"/>
          <p:cNvSpPr txBox="1">
            <a:spLocks noChangeArrowheads="1"/>
          </p:cNvSpPr>
          <p:nvPr/>
        </p:nvSpPr>
        <p:spPr bwMode="auto">
          <a:xfrm>
            <a:off x="6300788" y="2781300"/>
            <a:ext cx="431800" cy="366713"/>
          </a:xfrm>
          <a:prstGeom prst="rect">
            <a:avLst/>
          </a:prstGeom>
          <a:noFill/>
          <a:ln w="9525">
            <a:noFill/>
            <a:miter lim="800000"/>
            <a:headEnd/>
            <a:tailEnd/>
          </a:ln>
        </p:spPr>
        <p:txBody>
          <a:bodyPr>
            <a:spAutoFit/>
          </a:bodyPr>
          <a:lstStyle/>
          <a:p>
            <a:pPr>
              <a:spcBef>
                <a:spcPct val="50000"/>
              </a:spcBef>
            </a:pPr>
            <a:r>
              <a:rPr lang="el-GR" sz="1800"/>
              <a:t>1</a:t>
            </a:r>
          </a:p>
        </p:txBody>
      </p:sp>
      <p:sp>
        <p:nvSpPr>
          <p:cNvPr id="53299" name="Text Box 54"/>
          <p:cNvSpPr txBox="1">
            <a:spLocks noChangeArrowheads="1"/>
          </p:cNvSpPr>
          <p:nvPr/>
        </p:nvSpPr>
        <p:spPr bwMode="auto">
          <a:xfrm>
            <a:off x="3132138" y="4652963"/>
            <a:ext cx="431800" cy="366712"/>
          </a:xfrm>
          <a:prstGeom prst="rect">
            <a:avLst/>
          </a:prstGeom>
          <a:noFill/>
          <a:ln w="9525">
            <a:noFill/>
            <a:miter lim="800000"/>
            <a:headEnd/>
            <a:tailEnd/>
          </a:ln>
        </p:spPr>
        <p:txBody>
          <a:bodyPr>
            <a:spAutoFit/>
          </a:bodyPr>
          <a:lstStyle/>
          <a:p>
            <a:pPr>
              <a:spcBef>
                <a:spcPct val="50000"/>
              </a:spcBef>
            </a:pPr>
            <a:r>
              <a:rPr lang="el-GR" sz="1800"/>
              <a:t>Ν</a:t>
            </a:r>
          </a:p>
        </p:txBody>
      </p:sp>
      <p:sp>
        <p:nvSpPr>
          <p:cNvPr id="53300" name="Text Box 55"/>
          <p:cNvSpPr txBox="1">
            <a:spLocks noChangeArrowheads="1"/>
          </p:cNvSpPr>
          <p:nvPr/>
        </p:nvSpPr>
        <p:spPr bwMode="auto">
          <a:xfrm>
            <a:off x="6227763" y="5013325"/>
            <a:ext cx="431800" cy="366713"/>
          </a:xfrm>
          <a:prstGeom prst="rect">
            <a:avLst/>
          </a:prstGeom>
          <a:noFill/>
          <a:ln w="9525">
            <a:noFill/>
            <a:miter lim="800000"/>
            <a:headEnd/>
            <a:tailEnd/>
          </a:ln>
        </p:spPr>
        <p:txBody>
          <a:bodyPr>
            <a:spAutoFit/>
          </a:bodyPr>
          <a:lstStyle/>
          <a:p>
            <a:pPr>
              <a:spcBef>
                <a:spcPct val="50000"/>
              </a:spcBef>
            </a:pPr>
            <a:r>
              <a:rPr lang="el-GR" sz="1800"/>
              <a:t>Ν</a:t>
            </a:r>
          </a:p>
        </p:txBody>
      </p:sp>
      <p:sp>
        <p:nvSpPr>
          <p:cNvPr id="61" name="Rectangle 2"/>
          <p:cNvSpPr>
            <a:spLocks noGrp="1" noChangeArrowheads="1"/>
          </p:cNvSpPr>
          <p:nvPr>
            <p:ph type="title"/>
          </p:nvPr>
        </p:nvSpPr>
        <p:spPr>
          <a:xfrm>
            <a:off x="239713" y="-3968"/>
            <a:ext cx="8229600" cy="1782762"/>
          </a:xfrm>
        </p:spPr>
        <p:txBody>
          <a:bodyPr>
            <a:noAutofit/>
          </a:bodyPr>
          <a:lstStyle/>
          <a:p>
            <a:pPr algn="r" eaLnBrk="1" hangingPunct="1"/>
            <a:r>
              <a:rPr lang="el-GR" sz="3600" dirty="0">
                <a:solidFill>
                  <a:schemeClr val="accent6">
                    <a:lumMod val="75000"/>
                  </a:schemeClr>
                </a:solidFill>
              </a:rPr>
              <a:t>Τύποι Συσχετίσεων με Βαθμό Μεγαλύτερο του Δύο</a:t>
            </a:r>
          </a:p>
        </p:txBody>
      </p:sp>
      <p:sp>
        <p:nvSpPr>
          <p:cNvPr id="6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5" name="Diamond 4"/>
          <p:cNvSpPr/>
          <p:nvPr/>
        </p:nvSpPr>
        <p:spPr>
          <a:xfrm>
            <a:off x="3071812" y="3160515"/>
            <a:ext cx="1919288" cy="1722438"/>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Footer Placeholder 3"/>
          <p:cNvSpPr>
            <a:spLocks noGrp="1"/>
          </p:cNvSpPr>
          <p:nvPr>
            <p:ph type="ftr" sz="quarter" idx="11"/>
          </p:nvPr>
        </p:nvSpPr>
        <p:spPr>
          <a:noFill/>
        </p:spPr>
        <p:txBody>
          <a:bodyPr/>
          <a:lstStyle/>
          <a:p>
            <a:r>
              <a:rPr lang="el-GR" altLang="en-US"/>
              <a:t>Ευαγγελία Πιτουρά</a:t>
            </a:r>
          </a:p>
        </p:txBody>
      </p:sp>
      <p:sp>
        <p:nvSpPr>
          <p:cNvPr id="54276" name="Slide Number Placeholder 4"/>
          <p:cNvSpPr>
            <a:spLocks noGrp="1"/>
          </p:cNvSpPr>
          <p:nvPr>
            <p:ph type="sldNum" sz="quarter" idx="12"/>
          </p:nvPr>
        </p:nvSpPr>
        <p:spPr>
          <a:noFill/>
        </p:spPr>
        <p:txBody>
          <a:bodyPr/>
          <a:lstStyle/>
          <a:p>
            <a:fld id="{CE2CEDF6-3A44-478D-894E-657F9F5133E9}" type="slidenum">
              <a:rPr lang="el-GR" altLang="en-US" smtClean="0"/>
              <a:pPr/>
              <a:t>108</a:t>
            </a:fld>
            <a:endParaRPr lang="el-GR" altLang="en-US"/>
          </a:p>
        </p:txBody>
      </p:sp>
      <p:sp>
        <p:nvSpPr>
          <p:cNvPr id="54278" name="AutoShape 3"/>
          <p:cNvSpPr>
            <a:spLocks noChangeArrowheads="1"/>
          </p:cNvSpPr>
          <p:nvPr/>
        </p:nvSpPr>
        <p:spPr bwMode="auto">
          <a:xfrm>
            <a:off x="2667000" y="1752600"/>
            <a:ext cx="1219200" cy="914400"/>
          </a:xfrm>
          <a:prstGeom prst="diamond">
            <a:avLst/>
          </a:prstGeom>
          <a:noFill/>
          <a:ln w="9525">
            <a:solidFill>
              <a:schemeClr val="tx1"/>
            </a:solidFill>
            <a:miter lim="800000"/>
            <a:headEnd/>
            <a:tailEnd/>
          </a:ln>
        </p:spPr>
        <p:txBody>
          <a:bodyPr wrap="none" anchor="ctr"/>
          <a:lstStyle/>
          <a:p>
            <a:endParaRPr lang="el-GR"/>
          </a:p>
        </p:txBody>
      </p:sp>
      <p:sp>
        <p:nvSpPr>
          <p:cNvPr id="54279" name="Rectangle 4"/>
          <p:cNvSpPr>
            <a:spLocks noChangeArrowheads="1"/>
          </p:cNvSpPr>
          <p:nvPr/>
        </p:nvSpPr>
        <p:spPr bwMode="auto">
          <a:xfrm>
            <a:off x="1066800" y="1981200"/>
            <a:ext cx="838200" cy="533400"/>
          </a:xfrm>
          <a:prstGeom prst="rect">
            <a:avLst/>
          </a:prstGeom>
          <a:noFill/>
          <a:ln w="9525">
            <a:solidFill>
              <a:schemeClr val="tx1"/>
            </a:solidFill>
            <a:miter lim="800000"/>
            <a:headEnd/>
            <a:tailEnd/>
          </a:ln>
        </p:spPr>
        <p:txBody>
          <a:bodyPr wrap="none" anchor="ctr"/>
          <a:lstStyle/>
          <a:p>
            <a:endParaRPr lang="el-GR"/>
          </a:p>
        </p:txBody>
      </p:sp>
      <p:sp>
        <p:nvSpPr>
          <p:cNvPr id="54280" name="Rectangle 5"/>
          <p:cNvSpPr>
            <a:spLocks noChangeArrowheads="1"/>
          </p:cNvSpPr>
          <p:nvPr/>
        </p:nvSpPr>
        <p:spPr bwMode="auto">
          <a:xfrm>
            <a:off x="4419600" y="1828800"/>
            <a:ext cx="838200" cy="533400"/>
          </a:xfrm>
          <a:prstGeom prst="rect">
            <a:avLst/>
          </a:prstGeom>
          <a:noFill/>
          <a:ln w="9525">
            <a:solidFill>
              <a:schemeClr val="tx1"/>
            </a:solidFill>
            <a:miter lim="800000"/>
            <a:headEnd/>
            <a:tailEnd/>
          </a:ln>
        </p:spPr>
        <p:txBody>
          <a:bodyPr wrap="none" anchor="ctr"/>
          <a:lstStyle/>
          <a:p>
            <a:endParaRPr lang="el-GR"/>
          </a:p>
        </p:txBody>
      </p:sp>
      <p:sp>
        <p:nvSpPr>
          <p:cNvPr id="54281" name="Rectangle 6"/>
          <p:cNvSpPr>
            <a:spLocks noChangeArrowheads="1"/>
          </p:cNvSpPr>
          <p:nvPr/>
        </p:nvSpPr>
        <p:spPr bwMode="auto">
          <a:xfrm>
            <a:off x="2743200" y="2971800"/>
            <a:ext cx="1066800" cy="533400"/>
          </a:xfrm>
          <a:prstGeom prst="rect">
            <a:avLst/>
          </a:prstGeom>
          <a:noFill/>
          <a:ln w="9525">
            <a:solidFill>
              <a:schemeClr val="tx1"/>
            </a:solidFill>
            <a:miter lim="800000"/>
            <a:headEnd/>
            <a:tailEnd/>
          </a:ln>
        </p:spPr>
        <p:txBody>
          <a:bodyPr wrap="none" anchor="ctr"/>
          <a:lstStyle/>
          <a:p>
            <a:endParaRPr lang="el-GR"/>
          </a:p>
        </p:txBody>
      </p:sp>
      <p:sp>
        <p:nvSpPr>
          <p:cNvPr id="54282" name="Text Box 7"/>
          <p:cNvSpPr txBox="1">
            <a:spLocks noChangeArrowheads="1"/>
          </p:cNvSpPr>
          <p:nvPr/>
        </p:nvSpPr>
        <p:spPr bwMode="auto">
          <a:xfrm>
            <a:off x="2971800" y="1981200"/>
            <a:ext cx="685800" cy="396875"/>
          </a:xfrm>
          <a:prstGeom prst="rect">
            <a:avLst/>
          </a:prstGeom>
          <a:noFill/>
          <a:ln w="9525">
            <a:noFill/>
            <a:miter lim="800000"/>
            <a:headEnd/>
            <a:tailEnd/>
          </a:ln>
        </p:spPr>
        <p:txBody>
          <a:bodyPr>
            <a:spAutoFit/>
          </a:bodyPr>
          <a:lstStyle/>
          <a:p>
            <a:pPr eaLnBrk="0" hangingPunct="0">
              <a:spcBef>
                <a:spcPct val="50000"/>
              </a:spcBef>
            </a:pPr>
            <a:r>
              <a:rPr lang="en-US" sz="2000" b="1"/>
              <a:t>R</a:t>
            </a:r>
            <a:endParaRPr lang="el-GR" sz="2000" b="1"/>
          </a:p>
        </p:txBody>
      </p:sp>
      <p:sp>
        <p:nvSpPr>
          <p:cNvPr id="54283" name="Text Box 8"/>
          <p:cNvSpPr txBox="1">
            <a:spLocks noChangeArrowheads="1"/>
          </p:cNvSpPr>
          <p:nvPr/>
        </p:nvSpPr>
        <p:spPr bwMode="auto">
          <a:xfrm>
            <a:off x="1371600" y="2057400"/>
            <a:ext cx="762000" cy="396875"/>
          </a:xfrm>
          <a:prstGeom prst="rect">
            <a:avLst/>
          </a:prstGeom>
          <a:noFill/>
          <a:ln w="9525">
            <a:noFill/>
            <a:miter lim="800000"/>
            <a:headEnd/>
            <a:tailEnd/>
          </a:ln>
        </p:spPr>
        <p:txBody>
          <a:bodyPr>
            <a:spAutoFit/>
          </a:bodyPr>
          <a:lstStyle/>
          <a:p>
            <a:pPr eaLnBrk="0" hangingPunct="0">
              <a:spcBef>
                <a:spcPct val="50000"/>
              </a:spcBef>
            </a:pPr>
            <a:r>
              <a:rPr lang="el-GR" sz="2000" b="1"/>
              <a:t>A</a:t>
            </a:r>
          </a:p>
        </p:txBody>
      </p:sp>
      <p:sp>
        <p:nvSpPr>
          <p:cNvPr id="54284" name="Text Box 9"/>
          <p:cNvSpPr txBox="1">
            <a:spLocks noChangeArrowheads="1"/>
          </p:cNvSpPr>
          <p:nvPr/>
        </p:nvSpPr>
        <p:spPr bwMode="auto">
          <a:xfrm>
            <a:off x="4495800" y="1905000"/>
            <a:ext cx="990600" cy="396875"/>
          </a:xfrm>
          <a:prstGeom prst="rect">
            <a:avLst/>
          </a:prstGeom>
          <a:noFill/>
          <a:ln w="9525">
            <a:noFill/>
            <a:miter lim="800000"/>
            <a:headEnd/>
            <a:tailEnd/>
          </a:ln>
        </p:spPr>
        <p:txBody>
          <a:bodyPr>
            <a:spAutoFit/>
          </a:bodyPr>
          <a:lstStyle/>
          <a:p>
            <a:pPr eaLnBrk="0" hangingPunct="0">
              <a:spcBef>
                <a:spcPct val="50000"/>
              </a:spcBef>
            </a:pPr>
            <a:r>
              <a:rPr lang="el-GR" sz="2000" b="1"/>
              <a:t>B</a:t>
            </a:r>
          </a:p>
        </p:txBody>
      </p:sp>
      <p:sp>
        <p:nvSpPr>
          <p:cNvPr id="54285" name="Text Box 10"/>
          <p:cNvSpPr txBox="1">
            <a:spLocks noChangeArrowheads="1"/>
          </p:cNvSpPr>
          <p:nvPr/>
        </p:nvSpPr>
        <p:spPr bwMode="auto">
          <a:xfrm>
            <a:off x="3048000" y="3048000"/>
            <a:ext cx="838200" cy="396875"/>
          </a:xfrm>
          <a:prstGeom prst="rect">
            <a:avLst/>
          </a:prstGeom>
          <a:noFill/>
          <a:ln w="9525">
            <a:noFill/>
            <a:miter lim="800000"/>
            <a:headEnd/>
            <a:tailEnd/>
          </a:ln>
        </p:spPr>
        <p:txBody>
          <a:bodyPr>
            <a:spAutoFit/>
          </a:bodyPr>
          <a:lstStyle/>
          <a:p>
            <a:pPr eaLnBrk="0" hangingPunct="0">
              <a:spcBef>
                <a:spcPct val="50000"/>
              </a:spcBef>
            </a:pPr>
            <a:r>
              <a:rPr lang="el-GR" sz="2000" b="1"/>
              <a:t>C</a:t>
            </a:r>
          </a:p>
        </p:txBody>
      </p:sp>
      <p:sp>
        <p:nvSpPr>
          <p:cNvPr id="54286" name="Line 11"/>
          <p:cNvSpPr>
            <a:spLocks noChangeShapeType="1"/>
          </p:cNvSpPr>
          <p:nvPr/>
        </p:nvSpPr>
        <p:spPr bwMode="auto">
          <a:xfrm>
            <a:off x="1981200" y="2209800"/>
            <a:ext cx="609600" cy="0"/>
          </a:xfrm>
          <a:prstGeom prst="line">
            <a:avLst/>
          </a:prstGeom>
          <a:noFill/>
          <a:ln w="9525">
            <a:solidFill>
              <a:schemeClr val="tx1"/>
            </a:solidFill>
            <a:round/>
            <a:headEnd/>
            <a:tailEnd/>
          </a:ln>
        </p:spPr>
        <p:txBody>
          <a:bodyPr wrap="none" anchor="ctr"/>
          <a:lstStyle/>
          <a:p>
            <a:endParaRPr lang="el-GR"/>
          </a:p>
        </p:txBody>
      </p:sp>
      <p:sp>
        <p:nvSpPr>
          <p:cNvPr id="54287" name="Line 12"/>
          <p:cNvSpPr>
            <a:spLocks noChangeShapeType="1"/>
          </p:cNvSpPr>
          <p:nvPr/>
        </p:nvSpPr>
        <p:spPr bwMode="auto">
          <a:xfrm>
            <a:off x="3962400" y="2209800"/>
            <a:ext cx="457200" cy="0"/>
          </a:xfrm>
          <a:prstGeom prst="line">
            <a:avLst/>
          </a:prstGeom>
          <a:noFill/>
          <a:ln w="9525">
            <a:solidFill>
              <a:schemeClr val="tx1"/>
            </a:solidFill>
            <a:round/>
            <a:headEnd/>
            <a:tailEnd/>
          </a:ln>
        </p:spPr>
        <p:txBody>
          <a:bodyPr wrap="none" anchor="ctr"/>
          <a:lstStyle/>
          <a:p>
            <a:endParaRPr lang="el-GR"/>
          </a:p>
        </p:txBody>
      </p:sp>
      <p:sp>
        <p:nvSpPr>
          <p:cNvPr id="54288" name="Line 13"/>
          <p:cNvSpPr>
            <a:spLocks noChangeShapeType="1"/>
          </p:cNvSpPr>
          <p:nvPr/>
        </p:nvSpPr>
        <p:spPr bwMode="auto">
          <a:xfrm>
            <a:off x="3276600" y="2667000"/>
            <a:ext cx="0" cy="304800"/>
          </a:xfrm>
          <a:prstGeom prst="line">
            <a:avLst/>
          </a:prstGeom>
          <a:noFill/>
          <a:ln w="9525">
            <a:solidFill>
              <a:schemeClr val="tx1"/>
            </a:solidFill>
            <a:round/>
            <a:headEnd/>
            <a:tailEnd/>
          </a:ln>
        </p:spPr>
        <p:txBody>
          <a:bodyPr wrap="none" anchor="ctr"/>
          <a:lstStyle/>
          <a:p>
            <a:endParaRPr lang="el-GR"/>
          </a:p>
        </p:txBody>
      </p:sp>
      <p:sp>
        <p:nvSpPr>
          <p:cNvPr id="54289" name="Rectangle 14"/>
          <p:cNvSpPr>
            <a:spLocks noChangeArrowheads="1"/>
          </p:cNvSpPr>
          <p:nvPr/>
        </p:nvSpPr>
        <p:spPr bwMode="auto">
          <a:xfrm>
            <a:off x="4953000" y="3962400"/>
            <a:ext cx="609600" cy="533400"/>
          </a:xfrm>
          <a:prstGeom prst="rect">
            <a:avLst/>
          </a:prstGeom>
          <a:noFill/>
          <a:ln w="9525">
            <a:solidFill>
              <a:schemeClr val="tx1"/>
            </a:solidFill>
            <a:miter lim="800000"/>
            <a:headEnd/>
            <a:tailEnd/>
          </a:ln>
        </p:spPr>
        <p:txBody>
          <a:bodyPr wrap="none" anchor="ctr"/>
          <a:lstStyle/>
          <a:p>
            <a:endParaRPr lang="el-GR"/>
          </a:p>
        </p:txBody>
      </p:sp>
      <p:sp>
        <p:nvSpPr>
          <p:cNvPr id="54290" name="Rectangle 15"/>
          <p:cNvSpPr>
            <a:spLocks noChangeArrowheads="1"/>
          </p:cNvSpPr>
          <p:nvPr/>
        </p:nvSpPr>
        <p:spPr bwMode="auto">
          <a:xfrm>
            <a:off x="304800" y="4114800"/>
            <a:ext cx="838200" cy="533400"/>
          </a:xfrm>
          <a:prstGeom prst="rect">
            <a:avLst/>
          </a:prstGeom>
          <a:noFill/>
          <a:ln w="9525">
            <a:solidFill>
              <a:schemeClr val="tx1"/>
            </a:solidFill>
            <a:miter lim="800000"/>
            <a:headEnd/>
            <a:tailEnd/>
          </a:ln>
        </p:spPr>
        <p:txBody>
          <a:bodyPr wrap="none" anchor="ctr"/>
          <a:lstStyle/>
          <a:p>
            <a:endParaRPr lang="el-GR"/>
          </a:p>
        </p:txBody>
      </p:sp>
      <p:sp>
        <p:nvSpPr>
          <p:cNvPr id="54291" name="Line 16"/>
          <p:cNvSpPr>
            <a:spLocks noChangeShapeType="1"/>
          </p:cNvSpPr>
          <p:nvPr/>
        </p:nvSpPr>
        <p:spPr bwMode="auto">
          <a:xfrm>
            <a:off x="1905000" y="5562600"/>
            <a:ext cx="0" cy="152400"/>
          </a:xfrm>
          <a:prstGeom prst="line">
            <a:avLst/>
          </a:prstGeom>
          <a:noFill/>
          <a:ln w="9525">
            <a:solidFill>
              <a:schemeClr val="tx1"/>
            </a:solidFill>
            <a:round/>
            <a:headEnd/>
            <a:tailEnd/>
          </a:ln>
        </p:spPr>
        <p:txBody>
          <a:bodyPr wrap="none" anchor="ctr"/>
          <a:lstStyle/>
          <a:p>
            <a:endParaRPr lang="el-GR"/>
          </a:p>
        </p:txBody>
      </p:sp>
      <p:sp>
        <p:nvSpPr>
          <p:cNvPr id="54292" name="Rectangle 17"/>
          <p:cNvSpPr>
            <a:spLocks noChangeArrowheads="1"/>
          </p:cNvSpPr>
          <p:nvPr/>
        </p:nvSpPr>
        <p:spPr bwMode="auto">
          <a:xfrm>
            <a:off x="2362200" y="4038600"/>
            <a:ext cx="838200" cy="533400"/>
          </a:xfrm>
          <a:prstGeom prst="rect">
            <a:avLst/>
          </a:prstGeom>
          <a:noFill/>
          <a:ln w="9525">
            <a:solidFill>
              <a:schemeClr val="tx1"/>
            </a:solidFill>
            <a:miter lim="800000"/>
            <a:headEnd/>
            <a:tailEnd/>
          </a:ln>
        </p:spPr>
        <p:txBody>
          <a:bodyPr wrap="none" anchor="ctr"/>
          <a:lstStyle/>
          <a:p>
            <a:endParaRPr lang="el-GR"/>
          </a:p>
        </p:txBody>
      </p:sp>
      <p:sp>
        <p:nvSpPr>
          <p:cNvPr id="54293" name="Text Box 18"/>
          <p:cNvSpPr txBox="1">
            <a:spLocks noChangeArrowheads="1"/>
          </p:cNvSpPr>
          <p:nvPr/>
        </p:nvSpPr>
        <p:spPr bwMode="auto">
          <a:xfrm>
            <a:off x="457200" y="4191000"/>
            <a:ext cx="762000" cy="396875"/>
          </a:xfrm>
          <a:prstGeom prst="rect">
            <a:avLst/>
          </a:prstGeom>
          <a:noFill/>
          <a:ln w="9525">
            <a:noFill/>
            <a:miter lim="800000"/>
            <a:headEnd/>
            <a:tailEnd/>
          </a:ln>
        </p:spPr>
        <p:txBody>
          <a:bodyPr>
            <a:spAutoFit/>
          </a:bodyPr>
          <a:lstStyle/>
          <a:p>
            <a:pPr eaLnBrk="0" hangingPunct="0">
              <a:spcBef>
                <a:spcPct val="50000"/>
              </a:spcBef>
            </a:pPr>
            <a:r>
              <a:rPr lang="el-GR" sz="2000" b="1"/>
              <a:t>A</a:t>
            </a:r>
          </a:p>
        </p:txBody>
      </p:sp>
      <p:sp>
        <p:nvSpPr>
          <p:cNvPr id="54294" name="Text Box 19"/>
          <p:cNvSpPr txBox="1">
            <a:spLocks noChangeArrowheads="1"/>
          </p:cNvSpPr>
          <p:nvPr/>
        </p:nvSpPr>
        <p:spPr bwMode="auto">
          <a:xfrm>
            <a:off x="2555875" y="4076700"/>
            <a:ext cx="990600" cy="396875"/>
          </a:xfrm>
          <a:prstGeom prst="rect">
            <a:avLst/>
          </a:prstGeom>
          <a:noFill/>
          <a:ln w="9525">
            <a:noFill/>
            <a:miter lim="800000"/>
            <a:headEnd/>
            <a:tailEnd/>
          </a:ln>
        </p:spPr>
        <p:txBody>
          <a:bodyPr>
            <a:spAutoFit/>
          </a:bodyPr>
          <a:lstStyle/>
          <a:p>
            <a:pPr eaLnBrk="0" hangingPunct="0">
              <a:spcBef>
                <a:spcPct val="50000"/>
              </a:spcBef>
            </a:pPr>
            <a:r>
              <a:rPr lang="el-GR" sz="2000" b="1"/>
              <a:t>B</a:t>
            </a:r>
          </a:p>
        </p:txBody>
      </p:sp>
      <p:sp>
        <p:nvSpPr>
          <p:cNvPr id="54295" name="Rectangle 20" descr="Σκούρα διαγώνιος προς τα επάνω"/>
          <p:cNvSpPr>
            <a:spLocks noChangeArrowheads="1"/>
          </p:cNvSpPr>
          <p:nvPr/>
        </p:nvSpPr>
        <p:spPr bwMode="auto">
          <a:xfrm>
            <a:off x="2987675" y="5516563"/>
            <a:ext cx="990600" cy="457200"/>
          </a:xfrm>
          <a:prstGeom prst="rect">
            <a:avLst/>
          </a:prstGeom>
          <a:pattFill prst="dkUpDiag">
            <a:fgClr>
              <a:srgbClr val="009900"/>
            </a:fgClr>
            <a:bgClr>
              <a:srgbClr val="FFFFFF"/>
            </a:bgClr>
          </a:pattFill>
          <a:ln w="9525">
            <a:solidFill>
              <a:schemeClr val="tx1"/>
            </a:solidFill>
            <a:miter lim="800000"/>
            <a:headEnd/>
            <a:tailEnd/>
          </a:ln>
        </p:spPr>
        <p:txBody>
          <a:bodyPr wrap="none" anchor="ctr"/>
          <a:lstStyle/>
          <a:p>
            <a:endParaRPr lang="el-GR"/>
          </a:p>
        </p:txBody>
      </p:sp>
      <p:sp>
        <p:nvSpPr>
          <p:cNvPr id="54296" name="Line 21"/>
          <p:cNvSpPr>
            <a:spLocks noChangeShapeType="1"/>
          </p:cNvSpPr>
          <p:nvPr/>
        </p:nvSpPr>
        <p:spPr bwMode="auto">
          <a:xfrm>
            <a:off x="1219200" y="4419600"/>
            <a:ext cx="685800" cy="0"/>
          </a:xfrm>
          <a:prstGeom prst="line">
            <a:avLst/>
          </a:prstGeom>
          <a:noFill/>
          <a:ln w="9525">
            <a:solidFill>
              <a:schemeClr val="tx1"/>
            </a:solidFill>
            <a:round/>
            <a:headEnd/>
            <a:tailEnd/>
          </a:ln>
        </p:spPr>
        <p:txBody>
          <a:bodyPr wrap="none" anchor="ctr"/>
          <a:lstStyle/>
          <a:p>
            <a:endParaRPr lang="el-GR"/>
          </a:p>
        </p:txBody>
      </p:sp>
      <p:sp>
        <p:nvSpPr>
          <p:cNvPr id="54297" name="Line 22"/>
          <p:cNvSpPr>
            <a:spLocks noChangeShapeType="1"/>
          </p:cNvSpPr>
          <p:nvPr/>
        </p:nvSpPr>
        <p:spPr bwMode="auto">
          <a:xfrm>
            <a:off x="1905000" y="4419600"/>
            <a:ext cx="0" cy="228600"/>
          </a:xfrm>
          <a:prstGeom prst="line">
            <a:avLst/>
          </a:prstGeom>
          <a:noFill/>
          <a:ln w="9525">
            <a:solidFill>
              <a:schemeClr val="tx1"/>
            </a:solidFill>
            <a:round/>
            <a:headEnd/>
            <a:tailEnd/>
          </a:ln>
        </p:spPr>
        <p:txBody>
          <a:bodyPr wrap="none" anchor="ctr"/>
          <a:lstStyle/>
          <a:p>
            <a:endParaRPr lang="el-GR"/>
          </a:p>
        </p:txBody>
      </p:sp>
      <p:sp>
        <p:nvSpPr>
          <p:cNvPr id="54298" name="Line 23"/>
          <p:cNvSpPr>
            <a:spLocks noChangeShapeType="1"/>
          </p:cNvSpPr>
          <p:nvPr/>
        </p:nvSpPr>
        <p:spPr bwMode="auto">
          <a:xfrm>
            <a:off x="1905000" y="5715000"/>
            <a:ext cx="938213" cy="19050"/>
          </a:xfrm>
          <a:prstGeom prst="line">
            <a:avLst/>
          </a:prstGeom>
          <a:noFill/>
          <a:ln w="9525">
            <a:solidFill>
              <a:schemeClr val="tx1"/>
            </a:solidFill>
            <a:round/>
            <a:headEnd/>
            <a:tailEnd/>
          </a:ln>
        </p:spPr>
        <p:txBody>
          <a:bodyPr wrap="none" anchor="ctr"/>
          <a:lstStyle/>
          <a:p>
            <a:endParaRPr lang="el-GR"/>
          </a:p>
        </p:txBody>
      </p:sp>
      <p:sp>
        <p:nvSpPr>
          <p:cNvPr id="54299" name="Line 24"/>
          <p:cNvSpPr>
            <a:spLocks noChangeShapeType="1"/>
          </p:cNvSpPr>
          <p:nvPr/>
        </p:nvSpPr>
        <p:spPr bwMode="auto">
          <a:xfrm flipH="1">
            <a:off x="3492500" y="4876800"/>
            <a:ext cx="12700" cy="496888"/>
          </a:xfrm>
          <a:prstGeom prst="line">
            <a:avLst/>
          </a:prstGeom>
          <a:noFill/>
          <a:ln w="9525">
            <a:solidFill>
              <a:schemeClr val="tx1"/>
            </a:solidFill>
            <a:round/>
            <a:headEnd/>
            <a:tailEnd/>
          </a:ln>
        </p:spPr>
        <p:txBody>
          <a:bodyPr wrap="none" anchor="ctr"/>
          <a:lstStyle/>
          <a:p>
            <a:endParaRPr lang="el-GR"/>
          </a:p>
        </p:txBody>
      </p:sp>
      <p:sp>
        <p:nvSpPr>
          <p:cNvPr id="54300" name="Line 25"/>
          <p:cNvSpPr>
            <a:spLocks noChangeShapeType="1"/>
          </p:cNvSpPr>
          <p:nvPr/>
        </p:nvSpPr>
        <p:spPr bwMode="auto">
          <a:xfrm flipV="1">
            <a:off x="4140200" y="5715000"/>
            <a:ext cx="736600" cy="19050"/>
          </a:xfrm>
          <a:prstGeom prst="line">
            <a:avLst/>
          </a:prstGeom>
          <a:noFill/>
          <a:ln w="9525">
            <a:solidFill>
              <a:schemeClr val="tx1"/>
            </a:solidFill>
            <a:round/>
            <a:headEnd/>
            <a:tailEnd/>
          </a:ln>
        </p:spPr>
        <p:txBody>
          <a:bodyPr wrap="none" anchor="ctr"/>
          <a:lstStyle/>
          <a:p>
            <a:endParaRPr lang="el-GR"/>
          </a:p>
        </p:txBody>
      </p:sp>
      <p:sp>
        <p:nvSpPr>
          <p:cNvPr id="54301" name="Line 26"/>
          <p:cNvSpPr>
            <a:spLocks noChangeShapeType="1"/>
          </p:cNvSpPr>
          <p:nvPr/>
        </p:nvSpPr>
        <p:spPr bwMode="auto">
          <a:xfrm flipH="1" flipV="1">
            <a:off x="5410200" y="4572000"/>
            <a:ext cx="0" cy="609600"/>
          </a:xfrm>
          <a:prstGeom prst="line">
            <a:avLst/>
          </a:prstGeom>
          <a:noFill/>
          <a:ln w="6350">
            <a:solidFill>
              <a:schemeClr val="tx1"/>
            </a:solidFill>
            <a:round/>
            <a:headEnd/>
            <a:tailEnd/>
          </a:ln>
        </p:spPr>
        <p:txBody>
          <a:bodyPr wrap="none" anchor="ctr"/>
          <a:lstStyle/>
          <a:p>
            <a:endParaRPr lang="el-GR"/>
          </a:p>
        </p:txBody>
      </p:sp>
      <p:sp>
        <p:nvSpPr>
          <p:cNvPr id="54302" name="Text Box 27"/>
          <p:cNvSpPr txBox="1">
            <a:spLocks noChangeArrowheads="1"/>
          </p:cNvSpPr>
          <p:nvPr/>
        </p:nvSpPr>
        <p:spPr bwMode="auto">
          <a:xfrm>
            <a:off x="5029200" y="4038600"/>
            <a:ext cx="838200" cy="396875"/>
          </a:xfrm>
          <a:prstGeom prst="rect">
            <a:avLst/>
          </a:prstGeom>
          <a:noFill/>
          <a:ln w="9525">
            <a:noFill/>
            <a:miter lim="800000"/>
            <a:headEnd/>
            <a:tailEnd/>
          </a:ln>
        </p:spPr>
        <p:txBody>
          <a:bodyPr>
            <a:spAutoFit/>
          </a:bodyPr>
          <a:lstStyle/>
          <a:p>
            <a:pPr eaLnBrk="0" hangingPunct="0">
              <a:spcBef>
                <a:spcPct val="50000"/>
              </a:spcBef>
            </a:pPr>
            <a:r>
              <a:rPr lang="el-GR" sz="2000" b="1"/>
              <a:t>C</a:t>
            </a:r>
          </a:p>
        </p:txBody>
      </p:sp>
      <p:sp>
        <p:nvSpPr>
          <p:cNvPr id="54303" name="Text Box 28"/>
          <p:cNvSpPr txBox="1">
            <a:spLocks noChangeArrowheads="1"/>
          </p:cNvSpPr>
          <p:nvPr/>
        </p:nvSpPr>
        <p:spPr bwMode="auto">
          <a:xfrm>
            <a:off x="1600200" y="4876800"/>
            <a:ext cx="762000" cy="396875"/>
          </a:xfrm>
          <a:prstGeom prst="rect">
            <a:avLst/>
          </a:prstGeom>
          <a:noFill/>
          <a:ln w="9525">
            <a:noFill/>
            <a:miter lim="800000"/>
            <a:headEnd/>
            <a:tailEnd/>
          </a:ln>
        </p:spPr>
        <p:txBody>
          <a:bodyPr>
            <a:spAutoFit/>
          </a:bodyPr>
          <a:lstStyle/>
          <a:p>
            <a:pPr eaLnBrk="0" hangingPunct="0">
              <a:spcBef>
                <a:spcPct val="50000"/>
              </a:spcBef>
            </a:pPr>
            <a:r>
              <a:rPr lang="el-GR" sz="2000" b="1" dirty="0"/>
              <a:t>R1</a:t>
            </a:r>
          </a:p>
        </p:txBody>
      </p:sp>
      <p:sp>
        <p:nvSpPr>
          <p:cNvPr id="54304" name="Text Box 29"/>
          <p:cNvSpPr txBox="1">
            <a:spLocks noChangeArrowheads="1"/>
          </p:cNvSpPr>
          <p:nvPr/>
        </p:nvSpPr>
        <p:spPr bwMode="auto">
          <a:xfrm>
            <a:off x="3708400" y="4652963"/>
            <a:ext cx="838200" cy="396875"/>
          </a:xfrm>
          <a:prstGeom prst="rect">
            <a:avLst/>
          </a:prstGeom>
          <a:noFill/>
          <a:ln w="9525">
            <a:noFill/>
            <a:miter lim="800000"/>
            <a:headEnd/>
            <a:tailEnd/>
          </a:ln>
        </p:spPr>
        <p:txBody>
          <a:bodyPr>
            <a:spAutoFit/>
          </a:bodyPr>
          <a:lstStyle/>
          <a:p>
            <a:pPr eaLnBrk="0" hangingPunct="0">
              <a:spcBef>
                <a:spcPct val="50000"/>
              </a:spcBef>
            </a:pPr>
            <a:r>
              <a:rPr lang="el-GR" sz="2000" b="1"/>
              <a:t>R2</a:t>
            </a:r>
          </a:p>
        </p:txBody>
      </p:sp>
      <p:sp>
        <p:nvSpPr>
          <p:cNvPr id="54305" name="Text Box 30"/>
          <p:cNvSpPr txBox="1">
            <a:spLocks noChangeArrowheads="1"/>
          </p:cNvSpPr>
          <p:nvPr/>
        </p:nvSpPr>
        <p:spPr bwMode="auto">
          <a:xfrm>
            <a:off x="5219700" y="5516563"/>
            <a:ext cx="838200" cy="396875"/>
          </a:xfrm>
          <a:prstGeom prst="rect">
            <a:avLst/>
          </a:prstGeom>
          <a:noFill/>
          <a:ln w="9525">
            <a:noFill/>
            <a:miter lim="800000"/>
            <a:headEnd/>
            <a:tailEnd/>
          </a:ln>
        </p:spPr>
        <p:txBody>
          <a:bodyPr>
            <a:spAutoFit/>
          </a:bodyPr>
          <a:lstStyle/>
          <a:p>
            <a:pPr eaLnBrk="0" hangingPunct="0">
              <a:spcBef>
                <a:spcPct val="50000"/>
              </a:spcBef>
            </a:pPr>
            <a:r>
              <a:rPr lang="el-GR" sz="2000" b="1"/>
              <a:t>R3</a:t>
            </a:r>
          </a:p>
        </p:txBody>
      </p:sp>
      <p:sp>
        <p:nvSpPr>
          <p:cNvPr id="54306" name="Text Box 31"/>
          <p:cNvSpPr txBox="1">
            <a:spLocks noChangeArrowheads="1"/>
          </p:cNvSpPr>
          <p:nvPr/>
        </p:nvSpPr>
        <p:spPr bwMode="auto">
          <a:xfrm>
            <a:off x="3276600" y="5516563"/>
            <a:ext cx="871538" cy="396875"/>
          </a:xfrm>
          <a:prstGeom prst="rect">
            <a:avLst/>
          </a:prstGeom>
          <a:noFill/>
          <a:ln w="9525">
            <a:noFill/>
            <a:miter lim="800000"/>
            <a:headEnd/>
            <a:tailEnd/>
          </a:ln>
        </p:spPr>
        <p:txBody>
          <a:bodyPr>
            <a:spAutoFit/>
          </a:bodyPr>
          <a:lstStyle/>
          <a:p>
            <a:pPr eaLnBrk="0" hangingPunct="0">
              <a:spcBef>
                <a:spcPct val="50000"/>
              </a:spcBef>
            </a:pPr>
            <a:r>
              <a:rPr lang="el-GR" sz="2000" b="1"/>
              <a:t>E</a:t>
            </a:r>
          </a:p>
        </p:txBody>
      </p:sp>
      <p:sp>
        <p:nvSpPr>
          <p:cNvPr id="54307" name="Line 32"/>
          <p:cNvSpPr>
            <a:spLocks noChangeShapeType="1"/>
          </p:cNvSpPr>
          <p:nvPr/>
        </p:nvSpPr>
        <p:spPr bwMode="auto">
          <a:xfrm>
            <a:off x="3276600" y="4267200"/>
            <a:ext cx="762000" cy="0"/>
          </a:xfrm>
          <a:prstGeom prst="line">
            <a:avLst/>
          </a:prstGeom>
          <a:noFill/>
          <a:ln w="9525">
            <a:solidFill>
              <a:schemeClr val="tx1"/>
            </a:solidFill>
            <a:round/>
            <a:headEnd/>
            <a:tailEnd/>
          </a:ln>
        </p:spPr>
        <p:txBody>
          <a:bodyPr wrap="none" anchor="ctr"/>
          <a:lstStyle/>
          <a:p>
            <a:endParaRPr lang="el-GR"/>
          </a:p>
        </p:txBody>
      </p:sp>
      <p:sp>
        <p:nvSpPr>
          <p:cNvPr id="54308" name="Line 33"/>
          <p:cNvSpPr>
            <a:spLocks noChangeShapeType="1"/>
          </p:cNvSpPr>
          <p:nvPr/>
        </p:nvSpPr>
        <p:spPr bwMode="auto">
          <a:xfrm>
            <a:off x="4038600" y="4267200"/>
            <a:ext cx="0" cy="152400"/>
          </a:xfrm>
          <a:prstGeom prst="line">
            <a:avLst/>
          </a:prstGeom>
          <a:noFill/>
          <a:ln w="9525">
            <a:solidFill>
              <a:schemeClr val="tx1"/>
            </a:solidFill>
            <a:round/>
            <a:headEnd/>
            <a:tailEnd/>
          </a:ln>
        </p:spPr>
        <p:txBody>
          <a:bodyPr wrap="none" anchor="ctr"/>
          <a:lstStyle/>
          <a:p>
            <a:endParaRPr lang="el-GR"/>
          </a:p>
        </p:txBody>
      </p:sp>
      <p:sp>
        <p:nvSpPr>
          <p:cNvPr id="54309" name="Text Box 34"/>
          <p:cNvSpPr txBox="1">
            <a:spLocks noChangeArrowheads="1"/>
          </p:cNvSpPr>
          <p:nvPr/>
        </p:nvSpPr>
        <p:spPr bwMode="auto">
          <a:xfrm>
            <a:off x="5795962" y="2476500"/>
            <a:ext cx="3144838" cy="1015663"/>
          </a:xfrm>
          <a:prstGeom prst="rect">
            <a:avLst/>
          </a:prstGeom>
          <a:noFill/>
          <a:ln w="9525">
            <a:noFill/>
            <a:miter lim="800000"/>
            <a:headEnd/>
            <a:tailEnd/>
          </a:ln>
        </p:spPr>
        <p:txBody>
          <a:bodyPr wrap="square">
            <a:spAutoFit/>
          </a:bodyPr>
          <a:lstStyle/>
          <a:p>
            <a:pPr>
              <a:spcBef>
                <a:spcPct val="50000"/>
              </a:spcBef>
            </a:pPr>
            <a:r>
              <a:rPr lang="el-GR" sz="2000" dirty="0">
                <a:latin typeface="Calibri" pitchFamily="34" charset="0"/>
                <a:ea typeface="Calibri" pitchFamily="34" charset="0"/>
                <a:cs typeface="Calibri" pitchFamily="34" charset="0"/>
              </a:rPr>
              <a:t>Εισαγωγή «εικονικού» τύπου οντότητας για τη συσχέτιση</a:t>
            </a:r>
          </a:p>
        </p:txBody>
      </p:sp>
      <p:sp>
        <p:nvSpPr>
          <p:cNvPr id="54310" name="Rectangle 35"/>
          <p:cNvSpPr>
            <a:spLocks noChangeArrowheads="1"/>
          </p:cNvSpPr>
          <p:nvPr/>
        </p:nvSpPr>
        <p:spPr bwMode="auto">
          <a:xfrm>
            <a:off x="2916238" y="5445125"/>
            <a:ext cx="1150937" cy="576263"/>
          </a:xfrm>
          <a:prstGeom prst="rect">
            <a:avLst/>
          </a:prstGeom>
          <a:noFill/>
          <a:ln w="9525">
            <a:solidFill>
              <a:schemeClr val="tx1"/>
            </a:solidFill>
            <a:miter lim="800000"/>
            <a:headEnd/>
            <a:tailEnd/>
          </a:ln>
        </p:spPr>
        <p:txBody>
          <a:bodyPr wrap="none" anchor="ctr"/>
          <a:lstStyle/>
          <a:p>
            <a:endParaRPr lang="el-GR"/>
          </a:p>
        </p:txBody>
      </p:sp>
      <p:sp>
        <p:nvSpPr>
          <p:cNvPr id="54311" name="Oval 36"/>
          <p:cNvSpPr>
            <a:spLocks noChangeArrowheads="1"/>
          </p:cNvSpPr>
          <p:nvPr/>
        </p:nvSpPr>
        <p:spPr bwMode="auto">
          <a:xfrm>
            <a:off x="2627313" y="1341438"/>
            <a:ext cx="504825" cy="287337"/>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4312" name="Line 37"/>
          <p:cNvSpPr>
            <a:spLocks noChangeShapeType="1"/>
          </p:cNvSpPr>
          <p:nvPr/>
        </p:nvSpPr>
        <p:spPr bwMode="auto">
          <a:xfrm>
            <a:off x="2916238" y="1628775"/>
            <a:ext cx="142875" cy="215900"/>
          </a:xfrm>
          <a:prstGeom prst="line">
            <a:avLst/>
          </a:prstGeom>
          <a:noFill/>
          <a:ln w="9525">
            <a:solidFill>
              <a:schemeClr val="tx1"/>
            </a:solidFill>
            <a:round/>
            <a:headEnd/>
            <a:tailEnd/>
          </a:ln>
        </p:spPr>
        <p:txBody>
          <a:bodyPr/>
          <a:lstStyle/>
          <a:p>
            <a:endParaRPr lang="el-GR"/>
          </a:p>
        </p:txBody>
      </p:sp>
      <p:sp>
        <p:nvSpPr>
          <p:cNvPr id="54313" name="Oval 38"/>
          <p:cNvSpPr>
            <a:spLocks noChangeArrowheads="1"/>
          </p:cNvSpPr>
          <p:nvPr/>
        </p:nvSpPr>
        <p:spPr bwMode="auto">
          <a:xfrm>
            <a:off x="4284663" y="5949950"/>
            <a:ext cx="504825" cy="28733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4314" name="Line 39"/>
          <p:cNvSpPr>
            <a:spLocks noChangeShapeType="1"/>
          </p:cNvSpPr>
          <p:nvPr/>
        </p:nvSpPr>
        <p:spPr bwMode="auto">
          <a:xfrm>
            <a:off x="4067175" y="5876925"/>
            <a:ext cx="288925" cy="73025"/>
          </a:xfrm>
          <a:prstGeom prst="line">
            <a:avLst/>
          </a:prstGeom>
          <a:noFill/>
          <a:ln w="9525">
            <a:solidFill>
              <a:schemeClr val="tx1"/>
            </a:solidFill>
            <a:round/>
            <a:headEnd/>
            <a:tailEnd/>
          </a:ln>
        </p:spPr>
        <p:txBody>
          <a:bodyPr/>
          <a:lstStyle/>
          <a:p>
            <a:endParaRPr lang="el-GR"/>
          </a:p>
        </p:txBody>
      </p:sp>
      <p:sp>
        <p:nvSpPr>
          <p:cNvPr id="54315" name="Text Box 40"/>
          <p:cNvSpPr txBox="1">
            <a:spLocks noChangeArrowheads="1"/>
          </p:cNvSpPr>
          <p:nvPr/>
        </p:nvSpPr>
        <p:spPr bwMode="auto">
          <a:xfrm>
            <a:off x="6084887" y="1842125"/>
            <a:ext cx="2161535" cy="400110"/>
          </a:xfrm>
          <a:prstGeom prst="rect">
            <a:avLst/>
          </a:prstGeom>
          <a:noFill/>
          <a:ln w="9525">
            <a:noFill/>
            <a:miter lim="800000"/>
            <a:headEnd/>
            <a:tailEnd/>
          </a:ln>
        </p:spPr>
        <p:txBody>
          <a:bodyPr wrap="square">
            <a:spAutoFit/>
          </a:bodyPr>
          <a:lstStyle/>
          <a:p>
            <a:pPr>
              <a:spcBef>
                <a:spcPct val="50000"/>
              </a:spcBef>
            </a:pPr>
            <a:r>
              <a:rPr lang="el-GR" sz="2000" dirty="0">
                <a:latin typeface="Calibri" pitchFamily="34" charset="0"/>
                <a:ea typeface="Calibri" pitchFamily="34" charset="0"/>
                <a:cs typeface="Calibri" pitchFamily="34" charset="0"/>
              </a:rPr>
              <a:t>Γενικά</a:t>
            </a:r>
          </a:p>
        </p:txBody>
      </p:sp>
      <p:grpSp>
        <p:nvGrpSpPr>
          <p:cNvPr id="2" name="Group 41"/>
          <p:cNvGrpSpPr>
            <a:grpSpLocks/>
          </p:cNvGrpSpPr>
          <p:nvPr/>
        </p:nvGrpSpPr>
        <p:grpSpPr bwMode="auto">
          <a:xfrm>
            <a:off x="1331913" y="4652963"/>
            <a:ext cx="1079500" cy="842962"/>
            <a:chOff x="4332" y="2795"/>
            <a:chExt cx="725" cy="621"/>
          </a:xfrm>
        </p:grpSpPr>
        <p:sp>
          <p:nvSpPr>
            <p:cNvPr id="54329" name="AutoShape 42"/>
            <p:cNvSpPr>
              <a:spLocks noChangeArrowheads="1"/>
            </p:cNvSpPr>
            <p:nvPr/>
          </p:nvSpPr>
          <p:spPr bwMode="auto">
            <a:xfrm>
              <a:off x="4332" y="2795"/>
              <a:ext cx="725" cy="621"/>
            </a:xfrm>
            <a:prstGeom prst="diamond">
              <a:avLst/>
            </a:prstGeom>
            <a:noFill/>
            <a:ln w="9525">
              <a:solidFill>
                <a:schemeClr val="tx1"/>
              </a:solidFill>
              <a:miter lim="800000"/>
              <a:headEnd/>
              <a:tailEnd/>
            </a:ln>
          </p:spPr>
          <p:txBody>
            <a:bodyPr wrap="none" anchor="ctr"/>
            <a:lstStyle/>
            <a:p>
              <a:endParaRPr lang="el-GR"/>
            </a:p>
          </p:txBody>
        </p:sp>
        <p:sp>
          <p:nvSpPr>
            <p:cNvPr id="54330" name="AutoShape 43"/>
            <p:cNvSpPr>
              <a:spLocks noChangeArrowheads="1"/>
            </p:cNvSpPr>
            <p:nvPr/>
          </p:nvSpPr>
          <p:spPr bwMode="auto">
            <a:xfrm>
              <a:off x="4422" y="2886"/>
              <a:ext cx="545" cy="453"/>
            </a:xfrm>
            <a:prstGeom prst="diamond">
              <a:avLst/>
            </a:prstGeom>
            <a:noFill/>
            <a:ln w="9525">
              <a:solidFill>
                <a:schemeClr val="tx1"/>
              </a:solidFill>
              <a:miter lim="800000"/>
              <a:headEnd/>
              <a:tailEnd/>
            </a:ln>
          </p:spPr>
          <p:txBody>
            <a:bodyPr wrap="none" anchor="ctr"/>
            <a:lstStyle/>
            <a:p>
              <a:endParaRPr lang="el-GR"/>
            </a:p>
          </p:txBody>
        </p:sp>
      </p:grpSp>
      <p:grpSp>
        <p:nvGrpSpPr>
          <p:cNvPr id="3" name="Group 44"/>
          <p:cNvGrpSpPr>
            <a:grpSpLocks/>
          </p:cNvGrpSpPr>
          <p:nvPr/>
        </p:nvGrpSpPr>
        <p:grpSpPr bwMode="auto">
          <a:xfrm>
            <a:off x="4932363" y="5229225"/>
            <a:ext cx="1150937" cy="985838"/>
            <a:chOff x="4332" y="2795"/>
            <a:chExt cx="725" cy="621"/>
          </a:xfrm>
        </p:grpSpPr>
        <p:sp>
          <p:nvSpPr>
            <p:cNvPr id="54327" name="AutoShape 45"/>
            <p:cNvSpPr>
              <a:spLocks noChangeArrowheads="1"/>
            </p:cNvSpPr>
            <p:nvPr/>
          </p:nvSpPr>
          <p:spPr bwMode="auto">
            <a:xfrm>
              <a:off x="4332" y="2795"/>
              <a:ext cx="725" cy="621"/>
            </a:xfrm>
            <a:prstGeom prst="diamond">
              <a:avLst/>
            </a:prstGeom>
            <a:noFill/>
            <a:ln w="9525">
              <a:solidFill>
                <a:schemeClr val="tx1"/>
              </a:solidFill>
              <a:miter lim="800000"/>
              <a:headEnd/>
              <a:tailEnd/>
            </a:ln>
          </p:spPr>
          <p:txBody>
            <a:bodyPr wrap="none" anchor="ctr"/>
            <a:lstStyle/>
            <a:p>
              <a:endParaRPr lang="el-GR"/>
            </a:p>
          </p:txBody>
        </p:sp>
        <p:sp>
          <p:nvSpPr>
            <p:cNvPr id="54328" name="AutoShape 46"/>
            <p:cNvSpPr>
              <a:spLocks noChangeArrowheads="1"/>
            </p:cNvSpPr>
            <p:nvPr/>
          </p:nvSpPr>
          <p:spPr bwMode="auto">
            <a:xfrm>
              <a:off x="4422" y="2886"/>
              <a:ext cx="545" cy="453"/>
            </a:xfrm>
            <a:prstGeom prst="diamond">
              <a:avLst/>
            </a:prstGeom>
            <a:noFill/>
            <a:ln w="9525">
              <a:solidFill>
                <a:schemeClr val="tx1"/>
              </a:solidFill>
              <a:miter lim="800000"/>
              <a:headEnd/>
              <a:tailEnd/>
            </a:ln>
          </p:spPr>
          <p:txBody>
            <a:bodyPr wrap="none" anchor="ctr"/>
            <a:lstStyle/>
            <a:p>
              <a:endParaRPr lang="el-GR"/>
            </a:p>
          </p:txBody>
        </p:sp>
      </p:grpSp>
      <p:grpSp>
        <p:nvGrpSpPr>
          <p:cNvPr id="4" name="Group 47"/>
          <p:cNvGrpSpPr>
            <a:grpSpLocks/>
          </p:cNvGrpSpPr>
          <p:nvPr/>
        </p:nvGrpSpPr>
        <p:grpSpPr bwMode="auto">
          <a:xfrm>
            <a:off x="3492500" y="4437063"/>
            <a:ext cx="1008063" cy="841375"/>
            <a:chOff x="4332" y="2795"/>
            <a:chExt cx="725" cy="621"/>
          </a:xfrm>
        </p:grpSpPr>
        <p:sp>
          <p:nvSpPr>
            <p:cNvPr id="54325" name="AutoShape 48"/>
            <p:cNvSpPr>
              <a:spLocks noChangeArrowheads="1"/>
            </p:cNvSpPr>
            <p:nvPr/>
          </p:nvSpPr>
          <p:spPr bwMode="auto">
            <a:xfrm>
              <a:off x="4332" y="2795"/>
              <a:ext cx="725" cy="621"/>
            </a:xfrm>
            <a:prstGeom prst="diamond">
              <a:avLst/>
            </a:prstGeom>
            <a:noFill/>
            <a:ln w="9525">
              <a:solidFill>
                <a:schemeClr val="tx1"/>
              </a:solidFill>
              <a:miter lim="800000"/>
              <a:headEnd/>
              <a:tailEnd/>
            </a:ln>
          </p:spPr>
          <p:txBody>
            <a:bodyPr wrap="none" anchor="ctr"/>
            <a:lstStyle/>
            <a:p>
              <a:endParaRPr lang="el-GR"/>
            </a:p>
          </p:txBody>
        </p:sp>
        <p:sp>
          <p:nvSpPr>
            <p:cNvPr id="54326" name="AutoShape 49"/>
            <p:cNvSpPr>
              <a:spLocks noChangeArrowheads="1"/>
            </p:cNvSpPr>
            <p:nvPr/>
          </p:nvSpPr>
          <p:spPr bwMode="auto">
            <a:xfrm>
              <a:off x="4422" y="2886"/>
              <a:ext cx="545" cy="453"/>
            </a:xfrm>
            <a:prstGeom prst="diamond">
              <a:avLst/>
            </a:prstGeom>
            <a:noFill/>
            <a:ln w="9525">
              <a:solidFill>
                <a:schemeClr val="tx1"/>
              </a:solidFill>
              <a:miter lim="800000"/>
              <a:headEnd/>
              <a:tailEnd/>
            </a:ln>
          </p:spPr>
          <p:txBody>
            <a:bodyPr wrap="none" anchor="ctr"/>
            <a:lstStyle/>
            <a:p>
              <a:endParaRPr lang="el-GR"/>
            </a:p>
          </p:txBody>
        </p:sp>
      </p:grpSp>
      <p:sp>
        <p:nvSpPr>
          <p:cNvPr id="54319" name="Line 50"/>
          <p:cNvSpPr>
            <a:spLocks noChangeShapeType="1"/>
          </p:cNvSpPr>
          <p:nvPr/>
        </p:nvSpPr>
        <p:spPr bwMode="auto">
          <a:xfrm>
            <a:off x="1835150" y="5516563"/>
            <a:ext cx="0" cy="288925"/>
          </a:xfrm>
          <a:prstGeom prst="line">
            <a:avLst/>
          </a:prstGeom>
          <a:noFill/>
          <a:ln w="9525">
            <a:solidFill>
              <a:schemeClr val="tx1"/>
            </a:solidFill>
            <a:round/>
            <a:headEnd/>
            <a:tailEnd/>
          </a:ln>
        </p:spPr>
        <p:txBody>
          <a:bodyPr/>
          <a:lstStyle/>
          <a:p>
            <a:endParaRPr lang="el-GR"/>
          </a:p>
        </p:txBody>
      </p:sp>
      <p:sp>
        <p:nvSpPr>
          <p:cNvPr id="54320" name="Line 51"/>
          <p:cNvSpPr>
            <a:spLocks noChangeShapeType="1"/>
          </p:cNvSpPr>
          <p:nvPr/>
        </p:nvSpPr>
        <p:spPr bwMode="auto">
          <a:xfrm>
            <a:off x="1835150" y="5805488"/>
            <a:ext cx="1008063" cy="0"/>
          </a:xfrm>
          <a:prstGeom prst="line">
            <a:avLst/>
          </a:prstGeom>
          <a:noFill/>
          <a:ln w="9525">
            <a:solidFill>
              <a:schemeClr val="tx1"/>
            </a:solidFill>
            <a:round/>
            <a:headEnd/>
            <a:tailEnd/>
          </a:ln>
        </p:spPr>
        <p:txBody>
          <a:bodyPr/>
          <a:lstStyle/>
          <a:p>
            <a:endParaRPr lang="el-GR"/>
          </a:p>
        </p:txBody>
      </p:sp>
      <p:sp>
        <p:nvSpPr>
          <p:cNvPr id="54321" name="Line 52"/>
          <p:cNvSpPr>
            <a:spLocks noChangeShapeType="1"/>
          </p:cNvSpPr>
          <p:nvPr/>
        </p:nvSpPr>
        <p:spPr bwMode="auto">
          <a:xfrm>
            <a:off x="3563938" y="4941888"/>
            <a:ext cx="0" cy="431800"/>
          </a:xfrm>
          <a:prstGeom prst="line">
            <a:avLst/>
          </a:prstGeom>
          <a:noFill/>
          <a:ln w="9525">
            <a:solidFill>
              <a:schemeClr val="tx1"/>
            </a:solidFill>
            <a:round/>
            <a:headEnd/>
            <a:tailEnd/>
          </a:ln>
        </p:spPr>
        <p:txBody>
          <a:bodyPr/>
          <a:lstStyle/>
          <a:p>
            <a:endParaRPr lang="el-GR"/>
          </a:p>
        </p:txBody>
      </p:sp>
      <p:sp>
        <p:nvSpPr>
          <p:cNvPr id="54322" name="Line 53"/>
          <p:cNvSpPr>
            <a:spLocks noChangeShapeType="1"/>
          </p:cNvSpPr>
          <p:nvPr/>
        </p:nvSpPr>
        <p:spPr bwMode="auto">
          <a:xfrm>
            <a:off x="4211638" y="5661025"/>
            <a:ext cx="647700" cy="0"/>
          </a:xfrm>
          <a:prstGeom prst="line">
            <a:avLst/>
          </a:prstGeom>
          <a:noFill/>
          <a:ln w="9525">
            <a:solidFill>
              <a:schemeClr val="tx1"/>
            </a:solidFill>
            <a:round/>
            <a:headEnd/>
            <a:tailEnd/>
          </a:ln>
        </p:spPr>
        <p:txBody>
          <a:bodyPr/>
          <a:lstStyle/>
          <a:p>
            <a:endParaRPr lang="el-GR"/>
          </a:p>
        </p:txBody>
      </p:sp>
      <p:sp>
        <p:nvSpPr>
          <p:cNvPr id="54323" name="Text Box 54"/>
          <p:cNvSpPr txBox="1">
            <a:spLocks noChangeArrowheads="1"/>
          </p:cNvSpPr>
          <p:nvPr/>
        </p:nvSpPr>
        <p:spPr bwMode="auto">
          <a:xfrm>
            <a:off x="6516688" y="3644900"/>
            <a:ext cx="1511300" cy="366713"/>
          </a:xfrm>
          <a:prstGeom prst="rect">
            <a:avLst/>
          </a:prstGeom>
          <a:noFill/>
          <a:ln w="9525">
            <a:noFill/>
            <a:miter lim="800000"/>
            <a:headEnd/>
            <a:tailEnd/>
          </a:ln>
        </p:spPr>
        <p:txBody>
          <a:bodyPr>
            <a:spAutoFit/>
          </a:bodyPr>
          <a:lstStyle/>
          <a:p>
            <a:pPr>
              <a:spcBef>
                <a:spcPct val="50000"/>
              </a:spcBef>
            </a:pPr>
            <a:endParaRPr lang="en-US" sz="1800">
              <a:latin typeface="Comic Sans MS" pitchFamily="66" charset="0"/>
            </a:endParaRPr>
          </a:p>
        </p:txBody>
      </p:sp>
      <p:sp>
        <p:nvSpPr>
          <p:cNvPr id="54324" name="Text Box 55"/>
          <p:cNvSpPr txBox="1">
            <a:spLocks noChangeArrowheads="1"/>
          </p:cNvSpPr>
          <p:nvPr/>
        </p:nvSpPr>
        <p:spPr bwMode="auto">
          <a:xfrm>
            <a:off x="2051050" y="1773238"/>
            <a:ext cx="433388" cy="366712"/>
          </a:xfrm>
          <a:prstGeom prst="rect">
            <a:avLst/>
          </a:prstGeom>
          <a:noFill/>
          <a:ln w="9525">
            <a:noFill/>
            <a:miter lim="800000"/>
            <a:headEnd/>
            <a:tailEnd/>
          </a:ln>
        </p:spPr>
        <p:txBody>
          <a:bodyPr>
            <a:spAutoFit/>
          </a:bodyPr>
          <a:lstStyle/>
          <a:p>
            <a:pPr>
              <a:spcBef>
                <a:spcPct val="50000"/>
              </a:spcBef>
            </a:pPr>
            <a:endParaRPr lang="en-US" sz="1800">
              <a:latin typeface="Comic Sans MS" pitchFamily="66" charset="0"/>
            </a:endParaRPr>
          </a:p>
        </p:txBody>
      </p:sp>
      <p:sp>
        <p:nvSpPr>
          <p:cNvPr id="60" name="Rectangle 2"/>
          <p:cNvSpPr>
            <a:spLocks noGrp="1" noChangeArrowheads="1"/>
          </p:cNvSpPr>
          <p:nvPr>
            <p:ph type="title"/>
          </p:nvPr>
        </p:nvSpPr>
        <p:spPr>
          <a:xfrm>
            <a:off x="317500" y="122238"/>
            <a:ext cx="8229600" cy="1782762"/>
          </a:xfrm>
        </p:spPr>
        <p:txBody>
          <a:bodyPr>
            <a:noAutofit/>
          </a:bodyPr>
          <a:lstStyle/>
          <a:p>
            <a:pPr algn="r" eaLnBrk="1" hangingPunct="1"/>
            <a:r>
              <a:rPr lang="el-GR" sz="3600" dirty="0">
                <a:solidFill>
                  <a:schemeClr val="accent6">
                    <a:lumMod val="75000"/>
                  </a:schemeClr>
                </a:solidFill>
              </a:rPr>
              <a:t>Τύποι Συσχετίσεων με Βαθμό Μεγαλύτερο του Δύο</a:t>
            </a:r>
          </a:p>
        </p:txBody>
      </p:sp>
      <p:sp>
        <p:nvSpPr>
          <p:cNvPr id="61"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Footer Placeholder 3"/>
          <p:cNvSpPr>
            <a:spLocks noGrp="1"/>
          </p:cNvSpPr>
          <p:nvPr>
            <p:ph type="ftr" sz="quarter" idx="11"/>
          </p:nvPr>
        </p:nvSpPr>
        <p:spPr>
          <a:xfrm>
            <a:off x="3059113" y="6524625"/>
            <a:ext cx="2952750" cy="196850"/>
          </a:xfrm>
          <a:noFill/>
        </p:spPr>
        <p:txBody>
          <a:bodyPr/>
          <a:lstStyle/>
          <a:p>
            <a:r>
              <a:rPr lang="el-GR" altLang="en-US"/>
              <a:t>Ευαγγελία Πιτουρά</a:t>
            </a:r>
          </a:p>
        </p:txBody>
      </p:sp>
      <p:sp>
        <p:nvSpPr>
          <p:cNvPr id="55300" name="Slide Number Placeholder 4"/>
          <p:cNvSpPr>
            <a:spLocks noGrp="1"/>
          </p:cNvSpPr>
          <p:nvPr>
            <p:ph type="sldNum" sz="quarter" idx="12"/>
          </p:nvPr>
        </p:nvSpPr>
        <p:spPr>
          <a:xfrm>
            <a:off x="6804025" y="6400800"/>
            <a:ext cx="2133600" cy="457200"/>
          </a:xfrm>
          <a:noFill/>
        </p:spPr>
        <p:txBody>
          <a:bodyPr/>
          <a:lstStyle/>
          <a:p>
            <a:fld id="{29D97529-5B2E-42BD-B16B-815ACB8A6D1B}" type="slidenum">
              <a:rPr lang="el-GR" altLang="en-US" smtClean="0"/>
              <a:pPr/>
              <a:t>109</a:t>
            </a:fld>
            <a:endParaRPr lang="el-GR" altLang="en-US"/>
          </a:p>
        </p:txBody>
      </p:sp>
      <p:grpSp>
        <p:nvGrpSpPr>
          <p:cNvPr id="2" name="Group 4"/>
          <p:cNvGrpSpPr>
            <a:grpSpLocks/>
          </p:cNvGrpSpPr>
          <p:nvPr/>
        </p:nvGrpSpPr>
        <p:grpSpPr bwMode="auto">
          <a:xfrm>
            <a:off x="395288" y="2420938"/>
            <a:ext cx="5902325" cy="1752600"/>
            <a:chOff x="1610" y="2448"/>
            <a:chExt cx="3718" cy="1104"/>
          </a:xfrm>
        </p:grpSpPr>
        <p:sp>
          <p:nvSpPr>
            <p:cNvPr id="55339" name="AutoShape 5"/>
            <p:cNvSpPr>
              <a:spLocks noChangeArrowheads="1"/>
            </p:cNvSpPr>
            <p:nvPr/>
          </p:nvSpPr>
          <p:spPr bwMode="auto">
            <a:xfrm>
              <a:off x="2976" y="2448"/>
              <a:ext cx="768" cy="576"/>
            </a:xfrm>
            <a:prstGeom prst="diamond">
              <a:avLst/>
            </a:prstGeom>
            <a:noFill/>
            <a:ln w="9525">
              <a:solidFill>
                <a:schemeClr val="tx1"/>
              </a:solidFill>
              <a:miter lim="800000"/>
              <a:headEnd/>
              <a:tailEnd/>
            </a:ln>
          </p:spPr>
          <p:txBody>
            <a:bodyPr wrap="none" anchor="ctr"/>
            <a:lstStyle/>
            <a:p>
              <a:endParaRPr lang="el-GR"/>
            </a:p>
          </p:txBody>
        </p:sp>
        <p:sp>
          <p:nvSpPr>
            <p:cNvPr id="55340" name="Rectangle 6"/>
            <p:cNvSpPr>
              <a:spLocks noChangeArrowheads="1"/>
            </p:cNvSpPr>
            <p:nvPr/>
          </p:nvSpPr>
          <p:spPr bwMode="auto">
            <a:xfrm>
              <a:off x="1610" y="2523"/>
              <a:ext cx="768" cy="288"/>
            </a:xfrm>
            <a:prstGeom prst="rect">
              <a:avLst/>
            </a:prstGeom>
            <a:noFill/>
            <a:ln w="9525">
              <a:solidFill>
                <a:schemeClr val="tx1"/>
              </a:solidFill>
              <a:miter lim="800000"/>
              <a:headEnd/>
              <a:tailEnd/>
            </a:ln>
          </p:spPr>
          <p:txBody>
            <a:bodyPr wrap="none" anchor="ctr"/>
            <a:lstStyle/>
            <a:p>
              <a:endParaRPr lang="el-GR"/>
            </a:p>
          </p:txBody>
        </p:sp>
        <p:sp>
          <p:nvSpPr>
            <p:cNvPr id="55341" name="Rectangle 7"/>
            <p:cNvSpPr>
              <a:spLocks noChangeArrowheads="1"/>
            </p:cNvSpPr>
            <p:nvPr/>
          </p:nvSpPr>
          <p:spPr bwMode="auto">
            <a:xfrm>
              <a:off x="4464" y="2496"/>
              <a:ext cx="864" cy="336"/>
            </a:xfrm>
            <a:prstGeom prst="rect">
              <a:avLst/>
            </a:prstGeom>
            <a:noFill/>
            <a:ln w="9525">
              <a:solidFill>
                <a:schemeClr val="tx1"/>
              </a:solidFill>
              <a:miter lim="800000"/>
              <a:headEnd/>
              <a:tailEnd/>
            </a:ln>
          </p:spPr>
          <p:txBody>
            <a:bodyPr wrap="none" anchor="ctr"/>
            <a:lstStyle/>
            <a:p>
              <a:endParaRPr lang="el-GR"/>
            </a:p>
          </p:txBody>
        </p:sp>
        <p:sp>
          <p:nvSpPr>
            <p:cNvPr id="55342" name="Rectangle 8"/>
            <p:cNvSpPr>
              <a:spLocks noChangeArrowheads="1"/>
            </p:cNvSpPr>
            <p:nvPr/>
          </p:nvSpPr>
          <p:spPr bwMode="auto">
            <a:xfrm>
              <a:off x="2880" y="3216"/>
              <a:ext cx="912" cy="336"/>
            </a:xfrm>
            <a:prstGeom prst="rect">
              <a:avLst/>
            </a:prstGeom>
            <a:noFill/>
            <a:ln w="9525">
              <a:solidFill>
                <a:schemeClr val="tx1"/>
              </a:solidFill>
              <a:miter lim="800000"/>
              <a:headEnd/>
              <a:tailEnd/>
            </a:ln>
          </p:spPr>
          <p:txBody>
            <a:bodyPr wrap="none" anchor="ctr"/>
            <a:lstStyle/>
            <a:p>
              <a:endParaRPr lang="el-GR"/>
            </a:p>
          </p:txBody>
        </p:sp>
        <p:sp>
          <p:nvSpPr>
            <p:cNvPr id="55343" name="Text Box 9"/>
            <p:cNvSpPr txBox="1">
              <a:spLocks noChangeArrowheads="1"/>
            </p:cNvSpPr>
            <p:nvPr/>
          </p:nvSpPr>
          <p:spPr bwMode="auto">
            <a:xfrm>
              <a:off x="3216" y="2640"/>
              <a:ext cx="432" cy="250"/>
            </a:xfrm>
            <a:prstGeom prst="rect">
              <a:avLst/>
            </a:prstGeom>
            <a:noFill/>
            <a:ln w="9525">
              <a:noFill/>
              <a:miter lim="800000"/>
              <a:headEnd/>
              <a:tailEnd/>
            </a:ln>
          </p:spPr>
          <p:txBody>
            <a:bodyPr>
              <a:spAutoFit/>
            </a:bodyPr>
            <a:lstStyle/>
            <a:p>
              <a:pPr eaLnBrk="0" hangingPunct="0">
                <a:spcBef>
                  <a:spcPct val="50000"/>
                </a:spcBef>
              </a:pPr>
              <a:r>
                <a:rPr lang="en-US" sz="2000" b="1"/>
                <a:t>R</a:t>
              </a:r>
              <a:endParaRPr lang="el-GR" sz="2000" b="1"/>
            </a:p>
          </p:txBody>
        </p:sp>
        <p:sp>
          <p:nvSpPr>
            <p:cNvPr id="55344" name="Text Box 10"/>
            <p:cNvSpPr txBox="1">
              <a:spLocks noChangeArrowheads="1"/>
            </p:cNvSpPr>
            <p:nvPr/>
          </p:nvSpPr>
          <p:spPr bwMode="auto">
            <a:xfrm>
              <a:off x="1824" y="2544"/>
              <a:ext cx="480" cy="250"/>
            </a:xfrm>
            <a:prstGeom prst="rect">
              <a:avLst/>
            </a:prstGeom>
            <a:noFill/>
            <a:ln w="9525">
              <a:noFill/>
              <a:miter lim="800000"/>
              <a:headEnd/>
              <a:tailEnd/>
            </a:ln>
          </p:spPr>
          <p:txBody>
            <a:bodyPr>
              <a:spAutoFit/>
            </a:bodyPr>
            <a:lstStyle/>
            <a:p>
              <a:pPr eaLnBrk="0" hangingPunct="0">
                <a:spcBef>
                  <a:spcPct val="50000"/>
                </a:spcBef>
              </a:pPr>
              <a:r>
                <a:rPr lang="el-GR" sz="2000" b="1" dirty="0"/>
                <a:t>A</a:t>
              </a:r>
            </a:p>
          </p:txBody>
        </p:sp>
        <p:sp>
          <p:nvSpPr>
            <p:cNvPr id="55345" name="Text Box 11"/>
            <p:cNvSpPr txBox="1">
              <a:spLocks noChangeArrowheads="1"/>
            </p:cNvSpPr>
            <p:nvPr/>
          </p:nvSpPr>
          <p:spPr bwMode="auto">
            <a:xfrm>
              <a:off x="4608" y="2544"/>
              <a:ext cx="624" cy="250"/>
            </a:xfrm>
            <a:prstGeom prst="rect">
              <a:avLst/>
            </a:prstGeom>
            <a:noFill/>
            <a:ln w="9525">
              <a:noFill/>
              <a:miter lim="800000"/>
              <a:headEnd/>
              <a:tailEnd/>
            </a:ln>
          </p:spPr>
          <p:txBody>
            <a:bodyPr>
              <a:spAutoFit/>
            </a:bodyPr>
            <a:lstStyle/>
            <a:p>
              <a:pPr eaLnBrk="0" hangingPunct="0">
                <a:spcBef>
                  <a:spcPct val="50000"/>
                </a:spcBef>
              </a:pPr>
              <a:r>
                <a:rPr lang="el-GR" sz="2000" b="1"/>
                <a:t>B</a:t>
              </a:r>
            </a:p>
          </p:txBody>
        </p:sp>
        <p:sp>
          <p:nvSpPr>
            <p:cNvPr id="55346" name="Text Box 12"/>
            <p:cNvSpPr txBox="1">
              <a:spLocks noChangeArrowheads="1"/>
            </p:cNvSpPr>
            <p:nvPr/>
          </p:nvSpPr>
          <p:spPr bwMode="auto">
            <a:xfrm>
              <a:off x="3168" y="3264"/>
              <a:ext cx="528" cy="250"/>
            </a:xfrm>
            <a:prstGeom prst="rect">
              <a:avLst/>
            </a:prstGeom>
            <a:noFill/>
            <a:ln w="9525">
              <a:noFill/>
              <a:miter lim="800000"/>
              <a:headEnd/>
              <a:tailEnd/>
            </a:ln>
          </p:spPr>
          <p:txBody>
            <a:bodyPr>
              <a:spAutoFit/>
            </a:bodyPr>
            <a:lstStyle/>
            <a:p>
              <a:pPr eaLnBrk="0" hangingPunct="0">
                <a:spcBef>
                  <a:spcPct val="50000"/>
                </a:spcBef>
              </a:pPr>
              <a:r>
                <a:rPr lang="el-GR" sz="2000" b="1"/>
                <a:t>C</a:t>
              </a:r>
            </a:p>
          </p:txBody>
        </p:sp>
        <p:sp>
          <p:nvSpPr>
            <p:cNvPr id="55347" name="Line 13"/>
            <p:cNvSpPr>
              <a:spLocks noChangeShapeType="1"/>
            </p:cNvSpPr>
            <p:nvPr/>
          </p:nvSpPr>
          <p:spPr bwMode="auto">
            <a:xfrm>
              <a:off x="2400" y="2736"/>
              <a:ext cx="528" cy="0"/>
            </a:xfrm>
            <a:prstGeom prst="line">
              <a:avLst/>
            </a:prstGeom>
            <a:noFill/>
            <a:ln w="9525">
              <a:solidFill>
                <a:schemeClr val="tx1"/>
              </a:solidFill>
              <a:round/>
              <a:headEnd/>
              <a:tailEnd/>
            </a:ln>
          </p:spPr>
          <p:txBody>
            <a:bodyPr wrap="none" anchor="ctr"/>
            <a:lstStyle/>
            <a:p>
              <a:endParaRPr lang="el-GR"/>
            </a:p>
          </p:txBody>
        </p:sp>
        <p:sp>
          <p:nvSpPr>
            <p:cNvPr id="55348" name="Line 14"/>
            <p:cNvSpPr>
              <a:spLocks noChangeShapeType="1"/>
            </p:cNvSpPr>
            <p:nvPr/>
          </p:nvSpPr>
          <p:spPr bwMode="auto">
            <a:xfrm>
              <a:off x="3744" y="2736"/>
              <a:ext cx="672" cy="0"/>
            </a:xfrm>
            <a:prstGeom prst="line">
              <a:avLst/>
            </a:prstGeom>
            <a:noFill/>
            <a:ln w="9525">
              <a:solidFill>
                <a:schemeClr val="tx1"/>
              </a:solidFill>
              <a:round/>
              <a:headEnd/>
              <a:tailEnd/>
            </a:ln>
          </p:spPr>
          <p:txBody>
            <a:bodyPr wrap="none" anchor="ctr"/>
            <a:lstStyle/>
            <a:p>
              <a:endParaRPr lang="el-GR"/>
            </a:p>
          </p:txBody>
        </p:sp>
        <p:sp>
          <p:nvSpPr>
            <p:cNvPr id="55349" name="Line 15"/>
            <p:cNvSpPr>
              <a:spLocks noChangeShapeType="1"/>
            </p:cNvSpPr>
            <p:nvPr/>
          </p:nvSpPr>
          <p:spPr bwMode="auto">
            <a:xfrm>
              <a:off x="3360" y="3024"/>
              <a:ext cx="0" cy="144"/>
            </a:xfrm>
            <a:prstGeom prst="line">
              <a:avLst/>
            </a:prstGeom>
            <a:noFill/>
            <a:ln w="9525">
              <a:solidFill>
                <a:schemeClr val="tx1"/>
              </a:solidFill>
              <a:round/>
              <a:headEnd/>
              <a:tailEnd/>
            </a:ln>
          </p:spPr>
          <p:txBody>
            <a:bodyPr wrap="none" anchor="ctr"/>
            <a:lstStyle/>
            <a:p>
              <a:endParaRPr lang="el-GR"/>
            </a:p>
          </p:txBody>
        </p:sp>
      </p:grpSp>
      <p:sp>
        <p:nvSpPr>
          <p:cNvPr id="55304" name="Rectangle 16"/>
          <p:cNvSpPr>
            <a:spLocks noChangeArrowheads="1"/>
          </p:cNvSpPr>
          <p:nvPr/>
        </p:nvSpPr>
        <p:spPr bwMode="auto">
          <a:xfrm>
            <a:off x="6770688" y="2070101"/>
            <a:ext cx="2030412" cy="2222500"/>
          </a:xfrm>
          <a:prstGeom prst="rect">
            <a:avLst/>
          </a:prstGeom>
          <a:noFill/>
          <a:ln w="9525" cap="rnd">
            <a:solidFill>
              <a:schemeClr val="tx1"/>
            </a:solidFill>
            <a:prstDash val="sysDot"/>
            <a:miter lim="800000"/>
            <a:headEnd/>
            <a:tailEnd/>
          </a:ln>
        </p:spPr>
        <p:txBody>
          <a:bodyPr wrap="none" anchor="ctr"/>
          <a:lstStyle/>
          <a:p>
            <a:endParaRPr lang="el-GR"/>
          </a:p>
        </p:txBody>
      </p:sp>
      <p:sp>
        <p:nvSpPr>
          <p:cNvPr id="55305" name="Text Box 17"/>
          <p:cNvSpPr txBox="1">
            <a:spLocks noChangeArrowheads="1"/>
          </p:cNvSpPr>
          <p:nvPr/>
        </p:nvSpPr>
        <p:spPr bwMode="auto">
          <a:xfrm>
            <a:off x="6985000" y="2212975"/>
            <a:ext cx="2159000" cy="1924050"/>
          </a:xfrm>
          <a:prstGeom prst="rect">
            <a:avLst/>
          </a:prstGeom>
          <a:noFill/>
          <a:ln w="9525">
            <a:noFill/>
            <a:miter lim="800000"/>
            <a:headEnd/>
            <a:tailEnd/>
          </a:ln>
        </p:spPr>
        <p:txBody>
          <a:bodyPr>
            <a:spAutoFit/>
          </a:bodyPr>
          <a:lstStyle/>
          <a:p>
            <a:pPr eaLnBrk="0" hangingPunct="0">
              <a:spcBef>
                <a:spcPct val="50000"/>
              </a:spcBef>
            </a:pPr>
            <a:r>
              <a:rPr lang="en-US" sz="1800" dirty="0"/>
              <a:t>a1 b1 c1    </a:t>
            </a:r>
            <a:r>
              <a:rPr lang="en-US" sz="1800" b="1" dirty="0">
                <a:solidFill>
                  <a:srgbClr val="009900"/>
                </a:solidFill>
              </a:rPr>
              <a:t>e1</a:t>
            </a:r>
            <a:endParaRPr lang="en-US" sz="1800" dirty="0">
              <a:solidFill>
                <a:srgbClr val="009900"/>
              </a:solidFill>
            </a:endParaRPr>
          </a:p>
          <a:p>
            <a:pPr eaLnBrk="0" hangingPunct="0">
              <a:spcBef>
                <a:spcPct val="50000"/>
              </a:spcBef>
            </a:pPr>
            <a:r>
              <a:rPr lang="en-US" sz="1800" dirty="0"/>
              <a:t>a2 b2 c2   </a:t>
            </a:r>
            <a:r>
              <a:rPr lang="el-GR" sz="1800" dirty="0"/>
              <a:t> </a:t>
            </a:r>
            <a:r>
              <a:rPr lang="en-US" sz="1800" b="1" dirty="0">
                <a:solidFill>
                  <a:srgbClr val="009900"/>
                </a:solidFill>
              </a:rPr>
              <a:t>e2</a:t>
            </a:r>
            <a:endParaRPr lang="en-US" sz="1800" b="1" dirty="0"/>
          </a:p>
          <a:p>
            <a:pPr eaLnBrk="0" hangingPunct="0">
              <a:spcBef>
                <a:spcPct val="50000"/>
              </a:spcBef>
            </a:pPr>
            <a:r>
              <a:rPr lang="en-US" sz="1800" dirty="0"/>
              <a:t>a2 b3 c1    </a:t>
            </a:r>
            <a:r>
              <a:rPr lang="en-US" sz="1800" b="1" dirty="0">
                <a:solidFill>
                  <a:srgbClr val="009900"/>
                </a:solidFill>
              </a:rPr>
              <a:t>e3</a:t>
            </a:r>
          </a:p>
          <a:p>
            <a:pPr algn="ctr" eaLnBrk="0" hangingPunct="0">
              <a:spcBef>
                <a:spcPct val="50000"/>
              </a:spcBef>
            </a:pPr>
            <a:r>
              <a:rPr lang="en-US" sz="1200" dirty="0"/>
              <a:t>…</a:t>
            </a:r>
            <a:r>
              <a:rPr lang="en-US" sz="3200" dirty="0"/>
              <a:t>   </a:t>
            </a:r>
            <a:endParaRPr lang="el-GR" sz="3200" dirty="0"/>
          </a:p>
        </p:txBody>
      </p:sp>
      <p:sp>
        <p:nvSpPr>
          <p:cNvPr id="55306" name="Text Box 18"/>
          <p:cNvSpPr txBox="1">
            <a:spLocks noChangeArrowheads="1"/>
          </p:cNvSpPr>
          <p:nvPr/>
        </p:nvSpPr>
        <p:spPr bwMode="auto">
          <a:xfrm>
            <a:off x="5576888" y="1625600"/>
            <a:ext cx="3325812" cy="369332"/>
          </a:xfrm>
          <a:prstGeom prst="rect">
            <a:avLst/>
          </a:prstGeom>
          <a:noFill/>
          <a:ln w="9525">
            <a:noFill/>
            <a:miter lim="800000"/>
            <a:headEnd/>
            <a:tailEnd/>
          </a:ln>
        </p:spPr>
        <p:txBody>
          <a:bodyPr wrap="square">
            <a:spAutoFit/>
          </a:bodyPr>
          <a:lstStyle/>
          <a:p>
            <a:pPr eaLnBrk="0" hangingPunct="0">
              <a:spcBef>
                <a:spcPct val="50000"/>
              </a:spcBef>
            </a:pPr>
            <a:r>
              <a:rPr lang="el-GR" dirty="0"/>
              <a:t>Ένα στιγμιότυπο της συσχέτισης:</a:t>
            </a:r>
          </a:p>
        </p:txBody>
      </p:sp>
      <p:sp>
        <p:nvSpPr>
          <p:cNvPr id="55307" name="Text Box 19"/>
          <p:cNvSpPr txBox="1">
            <a:spLocks noChangeArrowheads="1"/>
          </p:cNvSpPr>
          <p:nvPr/>
        </p:nvSpPr>
        <p:spPr bwMode="auto">
          <a:xfrm>
            <a:off x="234950" y="1119983"/>
            <a:ext cx="5257800" cy="922337"/>
          </a:xfrm>
          <a:prstGeom prst="rect">
            <a:avLst/>
          </a:prstGeom>
          <a:noFill/>
          <a:ln w="9525">
            <a:noFill/>
            <a:miter lim="800000"/>
            <a:headEnd/>
            <a:tailEnd/>
          </a:ln>
        </p:spPr>
        <p:txBody>
          <a:bodyPr>
            <a:spAutoFit/>
          </a:bodyPr>
          <a:lstStyle/>
          <a:p>
            <a:pPr>
              <a:spcBef>
                <a:spcPct val="50000"/>
              </a:spcBef>
            </a:pPr>
            <a:r>
              <a:rPr lang="el-GR" sz="1800" dirty="0">
                <a:latin typeface="Calibri" pitchFamily="34" charset="0"/>
                <a:ea typeface="Calibri" pitchFamily="34" charset="0"/>
                <a:cs typeface="Calibri" pitchFamily="34" charset="0"/>
              </a:rPr>
              <a:t>Στην πράξη, μερικές φορές, αντί για «ασθενή» οντότητα», ει</a:t>
            </a:r>
            <a:r>
              <a:rPr lang="el-GR" dirty="0">
                <a:latin typeface="Calibri" pitchFamily="34" charset="0"/>
                <a:ea typeface="Calibri" pitchFamily="34" charset="0"/>
                <a:cs typeface="Calibri" pitchFamily="34" charset="0"/>
              </a:rPr>
              <a:t>σάγουμε</a:t>
            </a:r>
            <a:r>
              <a:rPr lang="el-GR" sz="1800" dirty="0">
                <a:latin typeface="Calibri" pitchFamily="34" charset="0"/>
                <a:ea typeface="Calibri" pitchFamily="34" charset="0"/>
                <a:cs typeface="Calibri" pitchFamily="34" charset="0"/>
              </a:rPr>
              <a:t> «τεχνητό» κλειδί για την συσχέτιση (πχ αριθμό </a:t>
            </a:r>
            <a:r>
              <a:rPr lang="el-GR" dirty="0">
                <a:latin typeface="Calibri" pitchFamily="34" charset="0"/>
                <a:ea typeface="Calibri" pitchFamily="34" charset="0"/>
                <a:cs typeface="Calibri" pitchFamily="34" charset="0"/>
              </a:rPr>
              <a:t>σύμβασης</a:t>
            </a:r>
            <a:r>
              <a:rPr lang="en-US" sz="1800" dirty="0">
                <a:latin typeface="Calibri" pitchFamily="34" charset="0"/>
                <a:ea typeface="Calibri" pitchFamily="34" charset="0"/>
                <a:cs typeface="Calibri" pitchFamily="34" charset="0"/>
              </a:rPr>
              <a:t>)</a:t>
            </a:r>
            <a:endParaRPr lang="el-GR" sz="1800" dirty="0">
              <a:latin typeface="Calibri" pitchFamily="34" charset="0"/>
              <a:ea typeface="Calibri" pitchFamily="34" charset="0"/>
              <a:cs typeface="Calibri" pitchFamily="34" charset="0"/>
            </a:endParaRPr>
          </a:p>
        </p:txBody>
      </p:sp>
      <p:grpSp>
        <p:nvGrpSpPr>
          <p:cNvPr id="3" name="Group 20"/>
          <p:cNvGrpSpPr>
            <a:grpSpLocks/>
          </p:cNvGrpSpPr>
          <p:nvPr/>
        </p:nvGrpSpPr>
        <p:grpSpPr bwMode="auto">
          <a:xfrm>
            <a:off x="1835150" y="4365625"/>
            <a:ext cx="5715000" cy="2162175"/>
            <a:chOff x="192" y="2478"/>
            <a:chExt cx="3600" cy="1362"/>
          </a:xfrm>
        </p:grpSpPr>
        <p:sp>
          <p:nvSpPr>
            <p:cNvPr id="55310" name="Rectangle 21"/>
            <p:cNvSpPr>
              <a:spLocks noChangeArrowheads="1"/>
            </p:cNvSpPr>
            <p:nvPr/>
          </p:nvSpPr>
          <p:spPr bwMode="auto">
            <a:xfrm>
              <a:off x="3120" y="2496"/>
              <a:ext cx="384" cy="336"/>
            </a:xfrm>
            <a:prstGeom prst="rect">
              <a:avLst/>
            </a:prstGeom>
            <a:noFill/>
            <a:ln w="9525">
              <a:solidFill>
                <a:schemeClr val="tx1"/>
              </a:solidFill>
              <a:miter lim="800000"/>
              <a:headEnd/>
              <a:tailEnd/>
            </a:ln>
          </p:spPr>
          <p:txBody>
            <a:bodyPr wrap="none" anchor="ctr"/>
            <a:lstStyle/>
            <a:p>
              <a:endParaRPr lang="el-GR"/>
            </a:p>
          </p:txBody>
        </p:sp>
        <p:sp>
          <p:nvSpPr>
            <p:cNvPr id="55311" name="Rectangle 22"/>
            <p:cNvSpPr>
              <a:spLocks noChangeArrowheads="1"/>
            </p:cNvSpPr>
            <p:nvPr/>
          </p:nvSpPr>
          <p:spPr bwMode="auto">
            <a:xfrm>
              <a:off x="192" y="2592"/>
              <a:ext cx="528" cy="336"/>
            </a:xfrm>
            <a:prstGeom prst="rect">
              <a:avLst/>
            </a:prstGeom>
            <a:noFill/>
            <a:ln w="9525">
              <a:solidFill>
                <a:schemeClr val="tx1"/>
              </a:solidFill>
              <a:miter lim="800000"/>
              <a:headEnd/>
              <a:tailEnd/>
            </a:ln>
          </p:spPr>
          <p:txBody>
            <a:bodyPr wrap="none" anchor="ctr"/>
            <a:lstStyle/>
            <a:p>
              <a:endParaRPr lang="el-GR"/>
            </a:p>
          </p:txBody>
        </p:sp>
        <p:sp>
          <p:nvSpPr>
            <p:cNvPr id="55312" name="AutoShape 23"/>
            <p:cNvSpPr>
              <a:spLocks noChangeArrowheads="1"/>
            </p:cNvSpPr>
            <p:nvPr/>
          </p:nvSpPr>
          <p:spPr bwMode="auto">
            <a:xfrm>
              <a:off x="2208" y="2784"/>
              <a:ext cx="720" cy="576"/>
            </a:xfrm>
            <a:prstGeom prst="diamond">
              <a:avLst/>
            </a:prstGeom>
            <a:noFill/>
            <a:ln w="9525">
              <a:solidFill>
                <a:schemeClr val="tx1"/>
              </a:solidFill>
              <a:miter lim="800000"/>
              <a:headEnd/>
              <a:tailEnd/>
            </a:ln>
          </p:spPr>
          <p:txBody>
            <a:bodyPr wrap="none" anchor="ctr"/>
            <a:lstStyle/>
            <a:p>
              <a:endParaRPr lang="el-GR"/>
            </a:p>
          </p:txBody>
        </p:sp>
        <p:sp>
          <p:nvSpPr>
            <p:cNvPr id="55313" name="Line 24"/>
            <p:cNvSpPr>
              <a:spLocks noChangeShapeType="1"/>
            </p:cNvSpPr>
            <p:nvPr/>
          </p:nvSpPr>
          <p:spPr bwMode="auto">
            <a:xfrm>
              <a:off x="1200" y="3504"/>
              <a:ext cx="0" cy="96"/>
            </a:xfrm>
            <a:prstGeom prst="line">
              <a:avLst/>
            </a:prstGeom>
            <a:noFill/>
            <a:ln w="9525">
              <a:solidFill>
                <a:schemeClr val="tx1"/>
              </a:solidFill>
              <a:round/>
              <a:headEnd/>
              <a:tailEnd/>
            </a:ln>
          </p:spPr>
          <p:txBody>
            <a:bodyPr wrap="none" anchor="ctr"/>
            <a:lstStyle/>
            <a:p>
              <a:endParaRPr lang="el-GR"/>
            </a:p>
          </p:txBody>
        </p:sp>
        <p:sp>
          <p:nvSpPr>
            <p:cNvPr id="55314" name="Rectangle 25"/>
            <p:cNvSpPr>
              <a:spLocks noChangeArrowheads="1"/>
            </p:cNvSpPr>
            <p:nvPr/>
          </p:nvSpPr>
          <p:spPr bwMode="auto">
            <a:xfrm>
              <a:off x="1488" y="2544"/>
              <a:ext cx="528" cy="336"/>
            </a:xfrm>
            <a:prstGeom prst="rect">
              <a:avLst/>
            </a:prstGeom>
            <a:noFill/>
            <a:ln w="9525">
              <a:solidFill>
                <a:schemeClr val="tx1"/>
              </a:solidFill>
              <a:miter lim="800000"/>
              <a:headEnd/>
              <a:tailEnd/>
            </a:ln>
          </p:spPr>
          <p:txBody>
            <a:bodyPr wrap="none" anchor="ctr"/>
            <a:lstStyle/>
            <a:p>
              <a:endParaRPr lang="el-GR"/>
            </a:p>
          </p:txBody>
        </p:sp>
        <p:sp>
          <p:nvSpPr>
            <p:cNvPr id="55315" name="AutoShape 26"/>
            <p:cNvSpPr>
              <a:spLocks noChangeArrowheads="1"/>
            </p:cNvSpPr>
            <p:nvPr/>
          </p:nvSpPr>
          <p:spPr bwMode="auto">
            <a:xfrm>
              <a:off x="816" y="2928"/>
              <a:ext cx="720" cy="576"/>
            </a:xfrm>
            <a:prstGeom prst="diamond">
              <a:avLst/>
            </a:prstGeom>
            <a:noFill/>
            <a:ln w="9525">
              <a:solidFill>
                <a:schemeClr val="tx1"/>
              </a:solidFill>
              <a:miter lim="800000"/>
              <a:headEnd/>
              <a:tailEnd/>
            </a:ln>
          </p:spPr>
          <p:txBody>
            <a:bodyPr wrap="none" anchor="ctr"/>
            <a:lstStyle/>
            <a:p>
              <a:endParaRPr lang="el-GR"/>
            </a:p>
          </p:txBody>
        </p:sp>
        <p:sp>
          <p:nvSpPr>
            <p:cNvPr id="55316" name="Text Box 27"/>
            <p:cNvSpPr txBox="1">
              <a:spLocks noChangeArrowheads="1"/>
            </p:cNvSpPr>
            <p:nvPr/>
          </p:nvSpPr>
          <p:spPr bwMode="auto">
            <a:xfrm>
              <a:off x="288" y="2640"/>
              <a:ext cx="480" cy="250"/>
            </a:xfrm>
            <a:prstGeom prst="rect">
              <a:avLst/>
            </a:prstGeom>
            <a:noFill/>
            <a:ln w="9525">
              <a:noFill/>
              <a:miter lim="800000"/>
              <a:headEnd/>
              <a:tailEnd/>
            </a:ln>
          </p:spPr>
          <p:txBody>
            <a:bodyPr>
              <a:spAutoFit/>
            </a:bodyPr>
            <a:lstStyle/>
            <a:p>
              <a:pPr eaLnBrk="0" hangingPunct="0">
                <a:spcBef>
                  <a:spcPct val="50000"/>
                </a:spcBef>
              </a:pPr>
              <a:r>
                <a:rPr lang="el-GR" sz="2000" b="1"/>
                <a:t>A</a:t>
              </a:r>
            </a:p>
          </p:txBody>
        </p:sp>
        <p:sp>
          <p:nvSpPr>
            <p:cNvPr id="55317" name="Text Box 28"/>
            <p:cNvSpPr txBox="1">
              <a:spLocks noChangeArrowheads="1"/>
            </p:cNvSpPr>
            <p:nvPr/>
          </p:nvSpPr>
          <p:spPr bwMode="auto">
            <a:xfrm>
              <a:off x="1610" y="2568"/>
              <a:ext cx="624" cy="250"/>
            </a:xfrm>
            <a:prstGeom prst="rect">
              <a:avLst/>
            </a:prstGeom>
            <a:noFill/>
            <a:ln w="9525">
              <a:noFill/>
              <a:miter lim="800000"/>
              <a:headEnd/>
              <a:tailEnd/>
            </a:ln>
          </p:spPr>
          <p:txBody>
            <a:bodyPr>
              <a:spAutoFit/>
            </a:bodyPr>
            <a:lstStyle/>
            <a:p>
              <a:pPr eaLnBrk="0" hangingPunct="0">
                <a:spcBef>
                  <a:spcPct val="50000"/>
                </a:spcBef>
              </a:pPr>
              <a:r>
                <a:rPr lang="el-GR" sz="2000" b="1"/>
                <a:t>B</a:t>
              </a:r>
            </a:p>
          </p:txBody>
        </p:sp>
        <p:sp>
          <p:nvSpPr>
            <p:cNvPr id="55318" name="Rectangle 29" descr="Σκούρα διαγώνιος προς τα επάνω"/>
            <p:cNvSpPr>
              <a:spLocks noChangeArrowheads="1"/>
            </p:cNvSpPr>
            <p:nvPr/>
          </p:nvSpPr>
          <p:spPr bwMode="auto">
            <a:xfrm>
              <a:off x="1872" y="3456"/>
              <a:ext cx="624" cy="288"/>
            </a:xfrm>
            <a:prstGeom prst="rect">
              <a:avLst/>
            </a:prstGeom>
            <a:pattFill prst="dkUpDiag">
              <a:fgClr>
                <a:srgbClr val="009900"/>
              </a:fgClr>
              <a:bgClr>
                <a:srgbClr val="FFFFFF"/>
              </a:bgClr>
            </a:pattFill>
            <a:ln w="9525">
              <a:solidFill>
                <a:schemeClr val="tx1"/>
              </a:solidFill>
              <a:miter lim="800000"/>
              <a:headEnd/>
              <a:tailEnd/>
            </a:ln>
          </p:spPr>
          <p:txBody>
            <a:bodyPr wrap="none" anchor="ctr"/>
            <a:lstStyle/>
            <a:p>
              <a:endParaRPr lang="el-GR"/>
            </a:p>
          </p:txBody>
        </p:sp>
        <p:sp>
          <p:nvSpPr>
            <p:cNvPr id="55319" name="Line 30"/>
            <p:cNvSpPr>
              <a:spLocks noChangeShapeType="1"/>
            </p:cNvSpPr>
            <p:nvPr/>
          </p:nvSpPr>
          <p:spPr bwMode="auto">
            <a:xfrm>
              <a:off x="768" y="2784"/>
              <a:ext cx="432" cy="0"/>
            </a:xfrm>
            <a:prstGeom prst="line">
              <a:avLst/>
            </a:prstGeom>
            <a:noFill/>
            <a:ln w="9525">
              <a:solidFill>
                <a:schemeClr val="tx1"/>
              </a:solidFill>
              <a:round/>
              <a:headEnd/>
              <a:tailEnd/>
            </a:ln>
          </p:spPr>
          <p:txBody>
            <a:bodyPr wrap="none" anchor="ctr"/>
            <a:lstStyle/>
            <a:p>
              <a:endParaRPr lang="el-GR"/>
            </a:p>
          </p:txBody>
        </p:sp>
        <p:sp>
          <p:nvSpPr>
            <p:cNvPr id="55320" name="Line 31"/>
            <p:cNvSpPr>
              <a:spLocks noChangeShapeType="1"/>
            </p:cNvSpPr>
            <p:nvPr/>
          </p:nvSpPr>
          <p:spPr bwMode="auto">
            <a:xfrm>
              <a:off x="1200" y="2784"/>
              <a:ext cx="0" cy="144"/>
            </a:xfrm>
            <a:prstGeom prst="line">
              <a:avLst/>
            </a:prstGeom>
            <a:noFill/>
            <a:ln w="9525">
              <a:solidFill>
                <a:schemeClr val="tx1"/>
              </a:solidFill>
              <a:round/>
              <a:headEnd/>
              <a:tailEnd/>
            </a:ln>
          </p:spPr>
          <p:txBody>
            <a:bodyPr wrap="none" anchor="ctr"/>
            <a:lstStyle/>
            <a:p>
              <a:endParaRPr lang="el-GR"/>
            </a:p>
          </p:txBody>
        </p:sp>
        <p:sp>
          <p:nvSpPr>
            <p:cNvPr id="55321" name="Line 32"/>
            <p:cNvSpPr>
              <a:spLocks noChangeShapeType="1"/>
            </p:cNvSpPr>
            <p:nvPr/>
          </p:nvSpPr>
          <p:spPr bwMode="auto">
            <a:xfrm>
              <a:off x="1200" y="3600"/>
              <a:ext cx="672" cy="0"/>
            </a:xfrm>
            <a:prstGeom prst="line">
              <a:avLst/>
            </a:prstGeom>
            <a:noFill/>
            <a:ln w="9525">
              <a:solidFill>
                <a:schemeClr val="tx1"/>
              </a:solidFill>
              <a:round/>
              <a:headEnd/>
              <a:tailEnd/>
            </a:ln>
          </p:spPr>
          <p:txBody>
            <a:bodyPr wrap="none" anchor="ctr"/>
            <a:lstStyle/>
            <a:p>
              <a:endParaRPr lang="el-GR"/>
            </a:p>
          </p:txBody>
        </p:sp>
        <p:sp>
          <p:nvSpPr>
            <p:cNvPr id="55322" name="Line 33"/>
            <p:cNvSpPr>
              <a:spLocks noChangeShapeType="1"/>
            </p:cNvSpPr>
            <p:nvPr/>
          </p:nvSpPr>
          <p:spPr bwMode="auto">
            <a:xfrm>
              <a:off x="2208" y="3072"/>
              <a:ext cx="0" cy="384"/>
            </a:xfrm>
            <a:prstGeom prst="line">
              <a:avLst/>
            </a:prstGeom>
            <a:noFill/>
            <a:ln w="9525">
              <a:solidFill>
                <a:schemeClr val="tx1"/>
              </a:solidFill>
              <a:round/>
              <a:headEnd/>
              <a:tailEnd/>
            </a:ln>
          </p:spPr>
          <p:txBody>
            <a:bodyPr wrap="none" anchor="ctr"/>
            <a:lstStyle/>
            <a:p>
              <a:endParaRPr lang="el-GR"/>
            </a:p>
          </p:txBody>
        </p:sp>
        <p:sp>
          <p:nvSpPr>
            <p:cNvPr id="55323" name="AutoShape 34"/>
            <p:cNvSpPr>
              <a:spLocks noChangeArrowheads="1"/>
            </p:cNvSpPr>
            <p:nvPr/>
          </p:nvSpPr>
          <p:spPr bwMode="auto">
            <a:xfrm>
              <a:off x="3072" y="3264"/>
              <a:ext cx="720" cy="576"/>
            </a:xfrm>
            <a:prstGeom prst="diamond">
              <a:avLst/>
            </a:prstGeom>
            <a:noFill/>
            <a:ln w="9525">
              <a:solidFill>
                <a:schemeClr val="tx1"/>
              </a:solidFill>
              <a:miter lim="800000"/>
              <a:headEnd/>
              <a:tailEnd/>
            </a:ln>
          </p:spPr>
          <p:txBody>
            <a:bodyPr wrap="none" anchor="ctr"/>
            <a:lstStyle/>
            <a:p>
              <a:endParaRPr lang="el-GR"/>
            </a:p>
          </p:txBody>
        </p:sp>
        <p:sp>
          <p:nvSpPr>
            <p:cNvPr id="55324" name="Line 35"/>
            <p:cNvSpPr>
              <a:spLocks noChangeShapeType="1"/>
            </p:cNvSpPr>
            <p:nvPr/>
          </p:nvSpPr>
          <p:spPr bwMode="auto">
            <a:xfrm>
              <a:off x="2544" y="3600"/>
              <a:ext cx="528" cy="0"/>
            </a:xfrm>
            <a:prstGeom prst="line">
              <a:avLst/>
            </a:prstGeom>
            <a:noFill/>
            <a:ln w="9525">
              <a:solidFill>
                <a:schemeClr val="tx1"/>
              </a:solidFill>
              <a:round/>
              <a:headEnd/>
              <a:tailEnd/>
            </a:ln>
          </p:spPr>
          <p:txBody>
            <a:bodyPr wrap="none" anchor="ctr"/>
            <a:lstStyle/>
            <a:p>
              <a:endParaRPr lang="el-GR"/>
            </a:p>
          </p:txBody>
        </p:sp>
        <p:sp>
          <p:nvSpPr>
            <p:cNvPr id="55325" name="Line 36"/>
            <p:cNvSpPr>
              <a:spLocks noChangeShapeType="1"/>
            </p:cNvSpPr>
            <p:nvPr/>
          </p:nvSpPr>
          <p:spPr bwMode="auto">
            <a:xfrm flipH="1" flipV="1">
              <a:off x="3408" y="2880"/>
              <a:ext cx="0" cy="384"/>
            </a:xfrm>
            <a:prstGeom prst="line">
              <a:avLst/>
            </a:prstGeom>
            <a:noFill/>
            <a:ln w="6350">
              <a:solidFill>
                <a:schemeClr val="tx1"/>
              </a:solidFill>
              <a:round/>
              <a:headEnd/>
              <a:tailEnd/>
            </a:ln>
          </p:spPr>
          <p:txBody>
            <a:bodyPr wrap="none" anchor="ctr"/>
            <a:lstStyle/>
            <a:p>
              <a:endParaRPr lang="el-GR"/>
            </a:p>
          </p:txBody>
        </p:sp>
        <p:sp>
          <p:nvSpPr>
            <p:cNvPr id="55326" name="Text Box 37"/>
            <p:cNvSpPr txBox="1">
              <a:spLocks noChangeArrowheads="1"/>
            </p:cNvSpPr>
            <p:nvPr/>
          </p:nvSpPr>
          <p:spPr bwMode="auto">
            <a:xfrm>
              <a:off x="3168" y="2544"/>
              <a:ext cx="528" cy="250"/>
            </a:xfrm>
            <a:prstGeom prst="rect">
              <a:avLst/>
            </a:prstGeom>
            <a:noFill/>
            <a:ln w="9525">
              <a:noFill/>
              <a:miter lim="800000"/>
              <a:headEnd/>
              <a:tailEnd/>
            </a:ln>
          </p:spPr>
          <p:txBody>
            <a:bodyPr>
              <a:spAutoFit/>
            </a:bodyPr>
            <a:lstStyle/>
            <a:p>
              <a:pPr eaLnBrk="0" hangingPunct="0">
                <a:spcBef>
                  <a:spcPct val="50000"/>
                </a:spcBef>
              </a:pPr>
              <a:r>
                <a:rPr lang="el-GR" sz="2000" b="1"/>
                <a:t>C</a:t>
              </a:r>
            </a:p>
          </p:txBody>
        </p:sp>
        <p:sp>
          <p:nvSpPr>
            <p:cNvPr id="55327" name="Text Box 38"/>
            <p:cNvSpPr txBox="1">
              <a:spLocks noChangeArrowheads="1"/>
            </p:cNvSpPr>
            <p:nvPr/>
          </p:nvSpPr>
          <p:spPr bwMode="auto">
            <a:xfrm>
              <a:off x="1008" y="3072"/>
              <a:ext cx="480" cy="250"/>
            </a:xfrm>
            <a:prstGeom prst="rect">
              <a:avLst/>
            </a:prstGeom>
            <a:noFill/>
            <a:ln w="9525">
              <a:noFill/>
              <a:miter lim="800000"/>
              <a:headEnd/>
              <a:tailEnd/>
            </a:ln>
          </p:spPr>
          <p:txBody>
            <a:bodyPr>
              <a:spAutoFit/>
            </a:bodyPr>
            <a:lstStyle/>
            <a:p>
              <a:pPr eaLnBrk="0" hangingPunct="0">
                <a:spcBef>
                  <a:spcPct val="50000"/>
                </a:spcBef>
              </a:pPr>
              <a:r>
                <a:rPr lang="el-GR" sz="2000" b="1"/>
                <a:t>R1</a:t>
              </a:r>
            </a:p>
          </p:txBody>
        </p:sp>
        <p:sp>
          <p:nvSpPr>
            <p:cNvPr id="55328" name="Text Box 39"/>
            <p:cNvSpPr txBox="1">
              <a:spLocks noChangeArrowheads="1"/>
            </p:cNvSpPr>
            <p:nvPr/>
          </p:nvSpPr>
          <p:spPr bwMode="auto">
            <a:xfrm>
              <a:off x="2400" y="2928"/>
              <a:ext cx="528" cy="250"/>
            </a:xfrm>
            <a:prstGeom prst="rect">
              <a:avLst/>
            </a:prstGeom>
            <a:noFill/>
            <a:ln w="9525">
              <a:noFill/>
              <a:miter lim="800000"/>
              <a:headEnd/>
              <a:tailEnd/>
            </a:ln>
          </p:spPr>
          <p:txBody>
            <a:bodyPr>
              <a:spAutoFit/>
            </a:bodyPr>
            <a:lstStyle/>
            <a:p>
              <a:pPr eaLnBrk="0" hangingPunct="0">
                <a:spcBef>
                  <a:spcPct val="50000"/>
                </a:spcBef>
              </a:pPr>
              <a:r>
                <a:rPr lang="el-GR" sz="2000" b="1"/>
                <a:t>R2</a:t>
              </a:r>
            </a:p>
          </p:txBody>
        </p:sp>
        <p:sp>
          <p:nvSpPr>
            <p:cNvPr id="55329" name="Text Box 40"/>
            <p:cNvSpPr txBox="1">
              <a:spLocks noChangeArrowheads="1"/>
            </p:cNvSpPr>
            <p:nvPr/>
          </p:nvSpPr>
          <p:spPr bwMode="auto">
            <a:xfrm>
              <a:off x="3216" y="3408"/>
              <a:ext cx="528" cy="250"/>
            </a:xfrm>
            <a:prstGeom prst="rect">
              <a:avLst/>
            </a:prstGeom>
            <a:noFill/>
            <a:ln w="9525">
              <a:noFill/>
              <a:miter lim="800000"/>
              <a:headEnd/>
              <a:tailEnd/>
            </a:ln>
          </p:spPr>
          <p:txBody>
            <a:bodyPr>
              <a:spAutoFit/>
            </a:bodyPr>
            <a:lstStyle/>
            <a:p>
              <a:pPr eaLnBrk="0" hangingPunct="0">
                <a:spcBef>
                  <a:spcPct val="50000"/>
                </a:spcBef>
              </a:pPr>
              <a:r>
                <a:rPr lang="el-GR" sz="2000" b="1"/>
                <a:t>R3</a:t>
              </a:r>
            </a:p>
          </p:txBody>
        </p:sp>
        <p:sp>
          <p:nvSpPr>
            <p:cNvPr id="55330" name="Text Box 41"/>
            <p:cNvSpPr txBox="1">
              <a:spLocks noChangeArrowheads="1"/>
            </p:cNvSpPr>
            <p:nvPr/>
          </p:nvSpPr>
          <p:spPr bwMode="auto">
            <a:xfrm>
              <a:off x="1968" y="3504"/>
              <a:ext cx="528" cy="250"/>
            </a:xfrm>
            <a:prstGeom prst="rect">
              <a:avLst/>
            </a:prstGeom>
            <a:noFill/>
            <a:ln w="9525">
              <a:noFill/>
              <a:miter lim="800000"/>
              <a:headEnd/>
              <a:tailEnd/>
            </a:ln>
          </p:spPr>
          <p:txBody>
            <a:bodyPr>
              <a:spAutoFit/>
            </a:bodyPr>
            <a:lstStyle/>
            <a:p>
              <a:pPr eaLnBrk="0" hangingPunct="0">
                <a:spcBef>
                  <a:spcPct val="50000"/>
                </a:spcBef>
              </a:pPr>
              <a:r>
                <a:rPr lang="el-GR" sz="2000" b="1"/>
                <a:t>E</a:t>
              </a:r>
            </a:p>
          </p:txBody>
        </p:sp>
        <p:sp>
          <p:nvSpPr>
            <p:cNvPr id="55331" name="Line 42"/>
            <p:cNvSpPr>
              <a:spLocks noChangeShapeType="1"/>
            </p:cNvSpPr>
            <p:nvPr/>
          </p:nvSpPr>
          <p:spPr bwMode="auto">
            <a:xfrm>
              <a:off x="2064" y="2688"/>
              <a:ext cx="480" cy="0"/>
            </a:xfrm>
            <a:prstGeom prst="line">
              <a:avLst/>
            </a:prstGeom>
            <a:noFill/>
            <a:ln w="9525">
              <a:solidFill>
                <a:schemeClr val="tx1"/>
              </a:solidFill>
              <a:round/>
              <a:headEnd/>
              <a:tailEnd/>
            </a:ln>
          </p:spPr>
          <p:txBody>
            <a:bodyPr wrap="none" anchor="ctr"/>
            <a:lstStyle/>
            <a:p>
              <a:endParaRPr lang="el-GR"/>
            </a:p>
          </p:txBody>
        </p:sp>
        <p:sp>
          <p:nvSpPr>
            <p:cNvPr id="55332" name="Line 43"/>
            <p:cNvSpPr>
              <a:spLocks noChangeShapeType="1"/>
            </p:cNvSpPr>
            <p:nvPr/>
          </p:nvSpPr>
          <p:spPr bwMode="auto">
            <a:xfrm>
              <a:off x="2544" y="2688"/>
              <a:ext cx="0" cy="96"/>
            </a:xfrm>
            <a:prstGeom prst="line">
              <a:avLst/>
            </a:prstGeom>
            <a:noFill/>
            <a:ln w="9525">
              <a:solidFill>
                <a:schemeClr val="tx1"/>
              </a:solidFill>
              <a:round/>
              <a:headEnd/>
              <a:tailEnd/>
            </a:ln>
          </p:spPr>
          <p:txBody>
            <a:bodyPr wrap="none" anchor="ctr"/>
            <a:lstStyle/>
            <a:p>
              <a:endParaRPr lang="el-GR"/>
            </a:p>
          </p:txBody>
        </p:sp>
        <p:sp>
          <p:nvSpPr>
            <p:cNvPr id="55333" name="Text Box 44"/>
            <p:cNvSpPr txBox="1">
              <a:spLocks noChangeArrowheads="1"/>
            </p:cNvSpPr>
            <p:nvPr/>
          </p:nvSpPr>
          <p:spPr bwMode="auto">
            <a:xfrm>
              <a:off x="1565" y="3385"/>
              <a:ext cx="181" cy="154"/>
            </a:xfrm>
            <a:prstGeom prst="rect">
              <a:avLst/>
            </a:prstGeom>
            <a:noFill/>
            <a:ln w="9525">
              <a:noFill/>
              <a:miter lim="800000"/>
              <a:headEnd/>
              <a:tailEnd/>
            </a:ln>
          </p:spPr>
          <p:txBody>
            <a:bodyPr>
              <a:spAutoFit/>
            </a:bodyPr>
            <a:lstStyle/>
            <a:p>
              <a:pPr>
                <a:spcBef>
                  <a:spcPct val="50000"/>
                </a:spcBef>
              </a:pPr>
              <a:r>
                <a:rPr lang="el-GR" sz="1000" b="1"/>
                <a:t>Ν</a:t>
              </a:r>
            </a:p>
          </p:txBody>
        </p:sp>
        <p:sp>
          <p:nvSpPr>
            <p:cNvPr id="55334" name="Text Box 45"/>
            <p:cNvSpPr txBox="1">
              <a:spLocks noChangeArrowheads="1"/>
            </p:cNvSpPr>
            <p:nvPr/>
          </p:nvSpPr>
          <p:spPr bwMode="auto">
            <a:xfrm>
              <a:off x="1973" y="3203"/>
              <a:ext cx="181" cy="154"/>
            </a:xfrm>
            <a:prstGeom prst="rect">
              <a:avLst/>
            </a:prstGeom>
            <a:noFill/>
            <a:ln w="9525">
              <a:noFill/>
              <a:miter lim="800000"/>
              <a:headEnd/>
              <a:tailEnd/>
            </a:ln>
          </p:spPr>
          <p:txBody>
            <a:bodyPr>
              <a:spAutoFit/>
            </a:bodyPr>
            <a:lstStyle/>
            <a:p>
              <a:pPr>
                <a:spcBef>
                  <a:spcPct val="50000"/>
                </a:spcBef>
              </a:pPr>
              <a:r>
                <a:rPr lang="el-GR" sz="1000" b="1"/>
                <a:t>Ν</a:t>
              </a:r>
            </a:p>
          </p:txBody>
        </p:sp>
        <p:sp>
          <p:nvSpPr>
            <p:cNvPr id="55335" name="Text Box 46"/>
            <p:cNvSpPr txBox="1">
              <a:spLocks noChangeArrowheads="1"/>
            </p:cNvSpPr>
            <p:nvPr/>
          </p:nvSpPr>
          <p:spPr bwMode="auto">
            <a:xfrm>
              <a:off x="2789" y="3385"/>
              <a:ext cx="181" cy="154"/>
            </a:xfrm>
            <a:prstGeom prst="rect">
              <a:avLst/>
            </a:prstGeom>
            <a:noFill/>
            <a:ln w="9525">
              <a:noFill/>
              <a:miter lim="800000"/>
              <a:headEnd/>
              <a:tailEnd/>
            </a:ln>
          </p:spPr>
          <p:txBody>
            <a:bodyPr>
              <a:spAutoFit/>
            </a:bodyPr>
            <a:lstStyle/>
            <a:p>
              <a:pPr>
                <a:spcBef>
                  <a:spcPct val="50000"/>
                </a:spcBef>
              </a:pPr>
              <a:r>
                <a:rPr lang="el-GR" sz="1000" b="1"/>
                <a:t>Ν</a:t>
              </a:r>
            </a:p>
          </p:txBody>
        </p:sp>
        <p:sp>
          <p:nvSpPr>
            <p:cNvPr id="55336" name="Text Box 47"/>
            <p:cNvSpPr txBox="1">
              <a:spLocks noChangeArrowheads="1"/>
            </p:cNvSpPr>
            <p:nvPr/>
          </p:nvSpPr>
          <p:spPr bwMode="auto">
            <a:xfrm>
              <a:off x="975" y="2614"/>
              <a:ext cx="181" cy="154"/>
            </a:xfrm>
            <a:prstGeom prst="rect">
              <a:avLst/>
            </a:prstGeom>
            <a:noFill/>
            <a:ln w="9525">
              <a:noFill/>
              <a:miter lim="800000"/>
              <a:headEnd/>
              <a:tailEnd/>
            </a:ln>
          </p:spPr>
          <p:txBody>
            <a:bodyPr>
              <a:spAutoFit/>
            </a:bodyPr>
            <a:lstStyle/>
            <a:p>
              <a:pPr>
                <a:spcBef>
                  <a:spcPct val="50000"/>
                </a:spcBef>
              </a:pPr>
              <a:r>
                <a:rPr lang="el-GR" sz="1000" b="1"/>
                <a:t>1</a:t>
              </a:r>
            </a:p>
          </p:txBody>
        </p:sp>
        <p:sp>
          <p:nvSpPr>
            <p:cNvPr id="55337" name="Text Box 48"/>
            <p:cNvSpPr txBox="1">
              <a:spLocks noChangeArrowheads="1"/>
            </p:cNvSpPr>
            <p:nvPr/>
          </p:nvSpPr>
          <p:spPr bwMode="auto">
            <a:xfrm>
              <a:off x="2200" y="2478"/>
              <a:ext cx="181" cy="154"/>
            </a:xfrm>
            <a:prstGeom prst="rect">
              <a:avLst/>
            </a:prstGeom>
            <a:noFill/>
            <a:ln w="9525">
              <a:noFill/>
              <a:miter lim="800000"/>
              <a:headEnd/>
              <a:tailEnd/>
            </a:ln>
          </p:spPr>
          <p:txBody>
            <a:bodyPr>
              <a:spAutoFit/>
            </a:bodyPr>
            <a:lstStyle/>
            <a:p>
              <a:pPr>
                <a:spcBef>
                  <a:spcPct val="50000"/>
                </a:spcBef>
              </a:pPr>
              <a:r>
                <a:rPr lang="el-GR" sz="1000" b="1"/>
                <a:t>1</a:t>
              </a:r>
            </a:p>
          </p:txBody>
        </p:sp>
        <p:sp>
          <p:nvSpPr>
            <p:cNvPr id="55338" name="Text Box 49"/>
            <p:cNvSpPr txBox="1">
              <a:spLocks noChangeArrowheads="1"/>
            </p:cNvSpPr>
            <p:nvPr/>
          </p:nvSpPr>
          <p:spPr bwMode="auto">
            <a:xfrm>
              <a:off x="3470" y="3022"/>
              <a:ext cx="181" cy="154"/>
            </a:xfrm>
            <a:prstGeom prst="rect">
              <a:avLst/>
            </a:prstGeom>
            <a:noFill/>
            <a:ln w="9525">
              <a:noFill/>
              <a:miter lim="800000"/>
              <a:headEnd/>
              <a:tailEnd/>
            </a:ln>
          </p:spPr>
          <p:txBody>
            <a:bodyPr>
              <a:spAutoFit/>
            </a:bodyPr>
            <a:lstStyle/>
            <a:p>
              <a:pPr>
                <a:spcBef>
                  <a:spcPct val="50000"/>
                </a:spcBef>
              </a:pPr>
              <a:r>
                <a:rPr lang="el-GR" sz="1000" b="1"/>
                <a:t>1</a:t>
              </a:r>
            </a:p>
          </p:txBody>
        </p:sp>
      </p:grpSp>
      <p:sp>
        <p:nvSpPr>
          <p:cNvPr id="55309" name="Text Box 3"/>
          <p:cNvSpPr txBox="1">
            <a:spLocks noChangeArrowheads="1"/>
          </p:cNvSpPr>
          <p:nvPr/>
        </p:nvSpPr>
        <p:spPr bwMode="auto">
          <a:xfrm>
            <a:off x="107950" y="4005263"/>
            <a:ext cx="4648200" cy="338137"/>
          </a:xfrm>
          <a:prstGeom prst="rect">
            <a:avLst/>
          </a:prstGeom>
          <a:noFill/>
          <a:ln w="9525">
            <a:noFill/>
            <a:miter lim="800000"/>
            <a:headEnd/>
            <a:tailEnd/>
          </a:ln>
        </p:spPr>
        <p:txBody>
          <a:bodyPr>
            <a:spAutoFit/>
          </a:bodyPr>
          <a:lstStyle/>
          <a:p>
            <a:pPr eaLnBrk="0" hangingPunct="0">
              <a:spcBef>
                <a:spcPct val="50000"/>
              </a:spcBef>
            </a:pPr>
            <a:r>
              <a:rPr lang="el-GR">
                <a:latin typeface="Calibri" pitchFamily="34" charset="0"/>
                <a:ea typeface="Calibri" pitchFamily="34" charset="0"/>
                <a:cs typeface="Calibri" pitchFamily="34" charset="0"/>
              </a:rPr>
              <a:t>Μετατροπή σε</a:t>
            </a:r>
          </a:p>
        </p:txBody>
      </p:sp>
      <p:sp>
        <p:nvSpPr>
          <p:cNvPr id="55" name="Rectangle 2"/>
          <p:cNvSpPr>
            <a:spLocks noGrp="1" noChangeArrowheads="1"/>
          </p:cNvSpPr>
          <p:nvPr>
            <p:ph type="title"/>
          </p:nvPr>
        </p:nvSpPr>
        <p:spPr>
          <a:xfrm>
            <a:off x="539750" y="-29367"/>
            <a:ext cx="8229600" cy="1782762"/>
          </a:xfrm>
        </p:spPr>
        <p:txBody>
          <a:bodyPr>
            <a:noAutofit/>
          </a:bodyPr>
          <a:lstStyle/>
          <a:p>
            <a:pPr algn="r" eaLnBrk="1" hangingPunct="1"/>
            <a:r>
              <a:rPr lang="el-GR" sz="3600" dirty="0">
                <a:solidFill>
                  <a:schemeClr val="accent6">
                    <a:lumMod val="75000"/>
                  </a:schemeClr>
                </a:solidFill>
              </a:rPr>
              <a:t>Τύποι Συσχετίσεων με Βαθμό Μεγαλύτερο του Δύο</a:t>
            </a:r>
          </a:p>
        </p:txBody>
      </p:sp>
      <p:sp>
        <p:nvSpPr>
          <p:cNvPr id="54"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grpSp>
        <p:nvGrpSpPr>
          <p:cNvPr id="56" name="Group 14"/>
          <p:cNvGrpSpPr>
            <a:grpSpLocks/>
          </p:cNvGrpSpPr>
          <p:nvPr/>
        </p:nvGrpSpPr>
        <p:grpSpPr bwMode="auto">
          <a:xfrm>
            <a:off x="3647830" y="6202803"/>
            <a:ext cx="690955" cy="224986"/>
            <a:chOff x="2971" y="3036"/>
            <a:chExt cx="830" cy="212"/>
          </a:xfrm>
        </p:grpSpPr>
        <p:sp>
          <p:nvSpPr>
            <p:cNvPr id="57" name="Oval 15"/>
            <p:cNvSpPr>
              <a:spLocks noChangeArrowheads="1"/>
            </p:cNvSpPr>
            <p:nvPr/>
          </p:nvSpPr>
          <p:spPr bwMode="auto">
            <a:xfrm>
              <a:off x="2971" y="3067"/>
              <a:ext cx="771" cy="181"/>
            </a:xfrm>
            <a:prstGeom prst="ellipse">
              <a:avLst/>
            </a:prstGeom>
            <a:noFill/>
            <a:ln w="9525">
              <a:solidFill>
                <a:schemeClr val="tx1"/>
              </a:solidFill>
              <a:round/>
              <a:headEnd/>
              <a:tailEnd/>
            </a:ln>
          </p:spPr>
          <p:txBody>
            <a:bodyPr wrap="none" anchor="ctr"/>
            <a:lstStyle/>
            <a:p>
              <a:endParaRPr lang="el-GR"/>
            </a:p>
          </p:txBody>
        </p:sp>
        <p:sp>
          <p:nvSpPr>
            <p:cNvPr id="58" name="Text Box 16"/>
            <p:cNvSpPr txBox="1">
              <a:spLocks noChangeArrowheads="1"/>
            </p:cNvSpPr>
            <p:nvPr/>
          </p:nvSpPr>
          <p:spPr bwMode="auto">
            <a:xfrm>
              <a:off x="3075" y="3036"/>
              <a:ext cx="726" cy="123"/>
            </a:xfrm>
            <a:prstGeom prst="rect">
              <a:avLst/>
            </a:prstGeom>
            <a:noFill/>
            <a:ln w="9525">
              <a:noFill/>
              <a:miter lim="800000"/>
              <a:headEnd/>
              <a:tailEnd/>
            </a:ln>
          </p:spPr>
          <p:txBody>
            <a:bodyPr>
              <a:spAutoFit/>
            </a:bodyPr>
            <a:lstStyle/>
            <a:p>
              <a:pPr>
                <a:spcBef>
                  <a:spcPct val="50000"/>
                </a:spcBef>
              </a:pPr>
              <a:r>
                <a:rPr lang="el-GR" sz="1000" u="sng" dirty="0" err="1"/>
                <a:t>Κλεδί</a:t>
              </a:r>
              <a:endParaRPr lang="el-GR" sz="1000" u="sng" dirty="0"/>
            </a:p>
          </p:txBody>
        </p:sp>
      </p:grpSp>
      <p:cxnSp>
        <p:nvCxnSpPr>
          <p:cNvPr id="6" name="Straight Connector 5"/>
          <p:cNvCxnSpPr>
            <a:stCxn id="57" idx="6"/>
          </p:cNvCxnSpPr>
          <p:nvPr/>
        </p:nvCxnSpPr>
        <p:spPr>
          <a:xfrm flipV="1">
            <a:off x="4289669" y="6268070"/>
            <a:ext cx="212481" cy="63676"/>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3"/>
          <p:cNvSpPr>
            <a:spLocks noGrp="1"/>
          </p:cNvSpPr>
          <p:nvPr>
            <p:ph type="ftr" sz="quarter" idx="11"/>
          </p:nvPr>
        </p:nvSpPr>
        <p:spPr>
          <a:noFill/>
        </p:spPr>
        <p:txBody>
          <a:bodyPr/>
          <a:lstStyle/>
          <a:p>
            <a:r>
              <a:rPr lang="el-GR" altLang="en-US"/>
              <a:t>Ευαγγελία Πιτουρά</a:t>
            </a:r>
          </a:p>
        </p:txBody>
      </p:sp>
      <p:sp>
        <p:nvSpPr>
          <p:cNvPr id="11268" name="Slide Number Placeholder 4"/>
          <p:cNvSpPr>
            <a:spLocks noGrp="1"/>
          </p:cNvSpPr>
          <p:nvPr>
            <p:ph type="sldNum" sz="quarter" idx="12"/>
          </p:nvPr>
        </p:nvSpPr>
        <p:spPr>
          <a:noFill/>
        </p:spPr>
        <p:txBody>
          <a:bodyPr/>
          <a:lstStyle/>
          <a:p>
            <a:fld id="{A495B4AC-3B5B-46A1-8484-404269A75F66}" type="slidenum">
              <a:rPr lang="el-GR" altLang="en-US" smtClean="0"/>
              <a:pPr/>
              <a:t>11</a:t>
            </a:fld>
            <a:endParaRPr lang="el-GR" altLang="en-US"/>
          </a:p>
        </p:txBody>
      </p:sp>
      <p:sp>
        <p:nvSpPr>
          <p:cNvPr id="11270" name="Text Box 3"/>
          <p:cNvSpPr txBox="1">
            <a:spLocks noChangeArrowheads="1"/>
          </p:cNvSpPr>
          <p:nvPr/>
        </p:nvSpPr>
        <p:spPr bwMode="auto">
          <a:xfrm>
            <a:off x="314325" y="1998665"/>
            <a:ext cx="8153400" cy="2539157"/>
          </a:xfrm>
          <a:prstGeom prst="rect">
            <a:avLst/>
          </a:prstGeom>
          <a:noFill/>
          <a:ln w="9525">
            <a:noFill/>
            <a:miter lim="800000"/>
            <a:headEnd/>
            <a:tailEnd/>
          </a:ln>
        </p:spPr>
        <p:txBody>
          <a:bodyPr>
            <a:spAutoFit/>
          </a:bodyPr>
          <a:lstStyle/>
          <a:p>
            <a:pPr algn="just" eaLnBrk="0" hangingPunct="0">
              <a:spcBef>
                <a:spcPct val="50000"/>
              </a:spcBef>
            </a:pPr>
            <a:r>
              <a:rPr lang="el-GR" sz="2400" b="1" dirty="0">
                <a:solidFill>
                  <a:schemeClr val="accent6">
                    <a:lumMod val="75000"/>
                  </a:schemeClr>
                </a:solidFill>
                <a:latin typeface="Calibri" pitchFamily="34" charset="0"/>
                <a:ea typeface="Calibri" pitchFamily="34" charset="0"/>
                <a:cs typeface="Calibri" pitchFamily="34" charset="0"/>
              </a:rPr>
              <a:t>4. Φυσικός Σχεδιασμός (</a:t>
            </a:r>
            <a:r>
              <a:rPr lang="en-US" sz="2400" b="1" dirty="0">
                <a:solidFill>
                  <a:schemeClr val="accent6">
                    <a:lumMod val="75000"/>
                  </a:schemeClr>
                </a:solidFill>
                <a:latin typeface="Calibri" pitchFamily="34" charset="0"/>
                <a:ea typeface="Calibri" pitchFamily="34" charset="0"/>
                <a:cs typeface="Calibri" pitchFamily="34" charset="0"/>
              </a:rPr>
              <a:t>Physical Design)</a:t>
            </a:r>
            <a:endParaRPr lang="el-GR" sz="2400" b="1" dirty="0">
              <a:solidFill>
                <a:schemeClr val="accent6">
                  <a:lumMod val="75000"/>
                </a:schemeClr>
              </a:solidFill>
              <a:latin typeface="Calibri" pitchFamily="34" charset="0"/>
              <a:ea typeface="Calibri" pitchFamily="34" charset="0"/>
              <a:cs typeface="Calibri" pitchFamily="34" charset="0"/>
            </a:endParaRPr>
          </a:p>
          <a:p>
            <a:pPr algn="just" eaLnBrk="0" hangingPunct="0">
              <a:spcBef>
                <a:spcPct val="50000"/>
              </a:spcBef>
            </a:pPr>
            <a:r>
              <a:rPr lang="el-GR" sz="1800" dirty="0">
                <a:latin typeface="Calibri" pitchFamily="34" charset="0"/>
                <a:ea typeface="Calibri" pitchFamily="34" charset="0"/>
                <a:cs typeface="Calibri" pitchFamily="34" charset="0"/>
              </a:rPr>
              <a:t>Οι εσωτερικές δομές αποθήκευσης και οργανώσεις αρχείων καθώς και τα ευρετήρια</a:t>
            </a:r>
            <a:endParaRPr lang="en-US" sz="1800" dirty="0">
              <a:latin typeface="Calibri" pitchFamily="34" charset="0"/>
              <a:ea typeface="Calibri" pitchFamily="34" charset="0"/>
              <a:cs typeface="Calibri" pitchFamily="34" charset="0"/>
            </a:endParaRPr>
          </a:p>
          <a:p>
            <a:pPr algn="just" eaLnBrk="0" hangingPunct="0">
              <a:spcBef>
                <a:spcPct val="50000"/>
              </a:spcBef>
            </a:pPr>
            <a:r>
              <a:rPr lang="en-US" sz="1800" dirty="0">
                <a:latin typeface="Calibri" pitchFamily="34" charset="0"/>
                <a:ea typeface="Calibri" pitchFamily="34" charset="0"/>
                <a:cs typeface="Calibri" pitchFamily="34" charset="0"/>
              </a:rPr>
              <a:t>	</a:t>
            </a:r>
            <a:r>
              <a:rPr lang="el-GR" sz="1800" b="1" dirty="0">
                <a:latin typeface="Calibri" pitchFamily="34" charset="0"/>
                <a:ea typeface="Calibri" pitchFamily="34" charset="0"/>
                <a:cs typeface="Calibri" pitchFamily="34" charset="0"/>
              </a:rPr>
              <a:t>Σχεδιασμός Ασφάλειας</a:t>
            </a:r>
            <a:r>
              <a:rPr lang="el-GR" sz="1800" dirty="0">
                <a:latin typeface="Calibri" pitchFamily="34" charset="0"/>
                <a:ea typeface="Calibri" pitchFamily="34" charset="0"/>
                <a:cs typeface="Calibri" pitchFamily="34" charset="0"/>
              </a:rPr>
              <a:t> </a:t>
            </a:r>
          </a:p>
          <a:p>
            <a:pPr algn="just" eaLnBrk="0" hangingPunct="0">
              <a:spcBef>
                <a:spcPct val="50000"/>
              </a:spcBef>
            </a:pPr>
            <a:endParaRPr lang="el-GR" dirty="0">
              <a:latin typeface="Calibri" pitchFamily="34" charset="0"/>
              <a:ea typeface="Calibri" pitchFamily="34" charset="0"/>
              <a:cs typeface="Calibri" pitchFamily="34" charset="0"/>
            </a:endParaRPr>
          </a:p>
          <a:p>
            <a:pPr marL="285750" indent="-285750" algn="just" eaLnBrk="0" hangingPunct="0">
              <a:spcBef>
                <a:spcPct val="50000"/>
              </a:spcBef>
              <a:buFont typeface="Wingdings" panose="05000000000000000000" pitchFamily="2" charset="2"/>
              <a:buChar char="§"/>
            </a:pPr>
            <a:r>
              <a:rPr lang="el-GR" i="1" dirty="0">
                <a:latin typeface="Calibri" pitchFamily="34" charset="0"/>
                <a:ea typeface="Calibri" pitchFamily="34" charset="0"/>
                <a:cs typeface="Calibri" pitchFamily="34" charset="0"/>
              </a:rPr>
              <a:t>Συνήθως καθορίζεται από το ΣΔΒΔ</a:t>
            </a:r>
          </a:p>
          <a:p>
            <a:pPr marL="285750" indent="-285750" algn="just" eaLnBrk="0" hangingPunct="0">
              <a:spcBef>
                <a:spcPct val="50000"/>
              </a:spcBef>
              <a:buFont typeface="Wingdings" panose="05000000000000000000" pitchFamily="2" charset="2"/>
              <a:buChar char="§"/>
            </a:pPr>
            <a:r>
              <a:rPr lang="el-GR" i="1" dirty="0">
                <a:latin typeface="Calibri" pitchFamily="34" charset="0"/>
                <a:ea typeface="Calibri" pitchFamily="34" charset="0"/>
                <a:cs typeface="Calibri" pitchFamily="34" charset="0"/>
              </a:rPr>
              <a:t>Λίγες δυνατότητες σε επίπεδο </a:t>
            </a:r>
            <a:r>
              <a:rPr lang="en-US" i="1" dirty="0">
                <a:latin typeface="Calibri" pitchFamily="34" charset="0"/>
                <a:ea typeface="Calibri" pitchFamily="34" charset="0"/>
                <a:cs typeface="Calibri" pitchFamily="34" charset="0"/>
              </a:rPr>
              <a:t>SQL</a:t>
            </a:r>
            <a:endParaRPr lang="el-GR" i="1" dirty="0">
              <a:latin typeface="Calibri" pitchFamily="34" charset="0"/>
              <a:ea typeface="Calibri" pitchFamily="34" charset="0"/>
              <a:cs typeface="Calibri" pitchFamily="34" charset="0"/>
            </a:endParaRPr>
          </a:p>
        </p:txBody>
      </p:sp>
      <p:sp>
        <p:nvSpPr>
          <p:cNvPr id="11" name="Title 1"/>
          <p:cNvSpPr txBox="1">
            <a:spLocks/>
          </p:cNvSpPr>
          <p:nvPr/>
        </p:nvSpPr>
        <p:spPr>
          <a:xfrm>
            <a:off x="457200" y="26035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Βήματα Σχεδιασμού</a:t>
            </a:r>
            <a:endParaRPr lang="en-US" dirty="0">
              <a:solidFill>
                <a:schemeClr val="accent6">
                  <a:lumMod val="75000"/>
                </a:schemeClr>
              </a:solidFill>
            </a:endParaRPr>
          </a:p>
        </p:txBody>
      </p:sp>
      <p:sp>
        <p:nvSpPr>
          <p:cNvPr id="7"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123041085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Footer Placeholder 3"/>
          <p:cNvSpPr>
            <a:spLocks noGrp="1"/>
          </p:cNvSpPr>
          <p:nvPr>
            <p:ph type="ftr" sz="quarter" idx="11"/>
          </p:nvPr>
        </p:nvSpPr>
        <p:spPr>
          <a:noFill/>
        </p:spPr>
        <p:txBody>
          <a:bodyPr/>
          <a:lstStyle/>
          <a:p>
            <a:r>
              <a:rPr lang="el-GR" altLang="en-US"/>
              <a:t>Ευαγγελία Πιτουρά</a:t>
            </a:r>
          </a:p>
        </p:txBody>
      </p:sp>
      <p:sp>
        <p:nvSpPr>
          <p:cNvPr id="50180" name="Slide Number Placeholder 4"/>
          <p:cNvSpPr>
            <a:spLocks noGrp="1"/>
          </p:cNvSpPr>
          <p:nvPr>
            <p:ph type="sldNum" sz="quarter" idx="12"/>
          </p:nvPr>
        </p:nvSpPr>
        <p:spPr>
          <a:noFill/>
        </p:spPr>
        <p:txBody>
          <a:bodyPr/>
          <a:lstStyle/>
          <a:p>
            <a:fld id="{C730CFC1-EEA4-4173-A743-1422B24A3CE3}" type="slidenum">
              <a:rPr lang="el-GR" altLang="en-US" smtClean="0"/>
              <a:pPr/>
              <a:t>110</a:t>
            </a:fld>
            <a:endParaRPr lang="el-GR" altLang="en-US"/>
          </a:p>
        </p:txBody>
      </p:sp>
      <p:sp>
        <p:nvSpPr>
          <p:cNvPr id="50181" name="Rectangle 2"/>
          <p:cNvSpPr>
            <a:spLocks noGrp="1" noChangeArrowheads="1"/>
          </p:cNvSpPr>
          <p:nvPr>
            <p:ph type="title"/>
          </p:nvPr>
        </p:nvSpPr>
        <p:spPr>
          <a:xfrm>
            <a:off x="169862" y="142089"/>
            <a:ext cx="8229600" cy="1782762"/>
          </a:xfrm>
        </p:spPr>
        <p:txBody>
          <a:bodyPr>
            <a:noAutofit/>
          </a:bodyPr>
          <a:lstStyle/>
          <a:p>
            <a:pPr algn="r" eaLnBrk="1" hangingPunct="1"/>
            <a:r>
              <a:rPr lang="el-GR" sz="3600" dirty="0">
                <a:solidFill>
                  <a:schemeClr val="accent6">
                    <a:lumMod val="75000"/>
                  </a:schemeClr>
                </a:solidFill>
              </a:rPr>
              <a:t>Τύποι Συσχετίσεων με Βαθμό Μεγαλύτερο του Δύο</a:t>
            </a:r>
          </a:p>
        </p:txBody>
      </p:sp>
      <p:sp>
        <p:nvSpPr>
          <p:cNvPr id="50182" name="Text Box 3"/>
          <p:cNvSpPr txBox="1">
            <a:spLocks noChangeArrowheads="1"/>
          </p:cNvSpPr>
          <p:nvPr/>
        </p:nvSpPr>
        <p:spPr bwMode="auto">
          <a:xfrm>
            <a:off x="866774" y="2792420"/>
            <a:ext cx="1581150" cy="307777"/>
          </a:xfrm>
          <a:prstGeom prst="rect">
            <a:avLst/>
          </a:prstGeom>
          <a:noFill/>
          <a:ln w="9525">
            <a:noFill/>
            <a:miter lim="800000"/>
            <a:headEnd/>
            <a:tailEnd/>
          </a:ln>
        </p:spPr>
        <p:txBody>
          <a:bodyPr wrap="square">
            <a:spAutoFit/>
          </a:bodyPr>
          <a:lstStyle/>
          <a:p>
            <a:pPr algn="ctr" eaLnBrk="0" hangingPunct="0">
              <a:spcBef>
                <a:spcPct val="50000"/>
              </a:spcBef>
            </a:pPr>
            <a:r>
              <a:rPr lang="el-GR" sz="1400" b="1" dirty="0"/>
              <a:t>ΠΡΟΜΗΘΕΥΤΗΣ</a:t>
            </a:r>
          </a:p>
        </p:txBody>
      </p:sp>
      <p:sp>
        <p:nvSpPr>
          <p:cNvPr id="50183" name="Text Box 4"/>
          <p:cNvSpPr txBox="1">
            <a:spLocks noChangeArrowheads="1"/>
          </p:cNvSpPr>
          <p:nvPr/>
        </p:nvSpPr>
        <p:spPr bwMode="auto">
          <a:xfrm>
            <a:off x="5791200" y="2701932"/>
            <a:ext cx="1828800" cy="366713"/>
          </a:xfrm>
          <a:prstGeom prst="rect">
            <a:avLst/>
          </a:prstGeom>
          <a:noFill/>
          <a:ln w="9525">
            <a:noFill/>
            <a:miter lim="800000"/>
            <a:headEnd/>
            <a:tailEnd/>
          </a:ln>
        </p:spPr>
        <p:txBody>
          <a:bodyPr>
            <a:spAutoFit/>
          </a:bodyPr>
          <a:lstStyle/>
          <a:p>
            <a:pPr eaLnBrk="0" hangingPunct="0">
              <a:spcBef>
                <a:spcPct val="50000"/>
              </a:spcBef>
            </a:pPr>
            <a:r>
              <a:rPr lang="el-GR" b="1" dirty="0"/>
              <a:t>ΕΡΓΟ</a:t>
            </a:r>
            <a:endParaRPr lang="el-GR" sz="1800" b="1" dirty="0"/>
          </a:p>
        </p:txBody>
      </p:sp>
      <p:sp>
        <p:nvSpPr>
          <p:cNvPr id="50184" name="Text Box 5"/>
          <p:cNvSpPr txBox="1">
            <a:spLocks noChangeArrowheads="1"/>
          </p:cNvSpPr>
          <p:nvPr/>
        </p:nvSpPr>
        <p:spPr bwMode="auto">
          <a:xfrm>
            <a:off x="3217862" y="4370395"/>
            <a:ext cx="2133600" cy="369332"/>
          </a:xfrm>
          <a:prstGeom prst="rect">
            <a:avLst/>
          </a:prstGeom>
          <a:noFill/>
          <a:ln w="9525">
            <a:noFill/>
            <a:miter lim="800000"/>
            <a:headEnd/>
            <a:tailEnd/>
          </a:ln>
        </p:spPr>
        <p:txBody>
          <a:bodyPr>
            <a:spAutoFit/>
          </a:bodyPr>
          <a:lstStyle/>
          <a:p>
            <a:pPr eaLnBrk="0" hangingPunct="0">
              <a:spcBef>
                <a:spcPct val="50000"/>
              </a:spcBef>
            </a:pPr>
            <a:r>
              <a:rPr lang="el-GR" sz="1800" b="1" dirty="0"/>
              <a:t>ΕΞΑΡΤΗΜΑ</a:t>
            </a:r>
          </a:p>
        </p:txBody>
      </p:sp>
      <p:sp>
        <p:nvSpPr>
          <p:cNvPr id="50185" name="Rectangle 6"/>
          <p:cNvSpPr>
            <a:spLocks noChangeArrowheads="1"/>
          </p:cNvSpPr>
          <p:nvPr/>
        </p:nvSpPr>
        <p:spPr bwMode="auto">
          <a:xfrm>
            <a:off x="940196" y="2762813"/>
            <a:ext cx="1524000" cy="533400"/>
          </a:xfrm>
          <a:prstGeom prst="rect">
            <a:avLst/>
          </a:prstGeom>
          <a:noFill/>
          <a:ln w="9525">
            <a:solidFill>
              <a:schemeClr val="tx1"/>
            </a:solidFill>
            <a:miter lim="800000"/>
            <a:headEnd/>
            <a:tailEnd/>
          </a:ln>
        </p:spPr>
        <p:txBody>
          <a:bodyPr wrap="none" anchor="ctr"/>
          <a:lstStyle/>
          <a:p>
            <a:endParaRPr lang="el-GR"/>
          </a:p>
        </p:txBody>
      </p:sp>
      <p:sp>
        <p:nvSpPr>
          <p:cNvPr id="50186" name="Rectangle 7"/>
          <p:cNvSpPr>
            <a:spLocks noChangeArrowheads="1"/>
          </p:cNvSpPr>
          <p:nvPr/>
        </p:nvSpPr>
        <p:spPr bwMode="auto">
          <a:xfrm>
            <a:off x="3141662" y="4294195"/>
            <a:ext cx="1676400" cy="914400"/>
          </a:xfrm>
          <a:prstGeom prst="rect">
            <a:avLst/>
          </a:prstGeom>
          <a:noFill/>
          <a:ln w="9525">
            <a:solidFill>
              <a:schemeClr val="tx1"/>
            </a:solidFill>
            <a:miter lim="800000"/>
            <a:headEnd/>
            <a:tailEnd/>
          </a:ln>
        </p:spPr>
        <p:txBody>
          <a:bodyPr wrap="none" anchor="ctr"/>
          <a:lstStyle/>
          <a:p>
            <a:endParaRPr lang="el-GR"/>
          </a:p>
        </p:txBody>
      </p:sp>
      <p:sp>
        <p:nvSpPr>
          <p:cNvPr id="50187" name="Rectangle 8"/>
          <p:cNvSpPr>
            <a:spLocks noChangeArrowheads="1"/>
          </p:cNvSpPr>
          <p:nvPr/>
        </p:nvSpPr>
        <p:spPr bwMode="auto">
          <a:xfrm>
            <a:off x="5503862" y="2617795"/>
            <a:ext cx="1371600" cy="533400"/>
          </a:xfrm>
          <a:prstGeom prst="rect">
            <a:avLst/>
          </a:prstGeom>
          <a:noFill/>
          <a:ln w="9525">
            <a:solidFill>
              <a:schemeClr val="tx1"/>
            </a:solidFill>
            <a:miter lim="800000"/>
            <a:headEnd/>
            <a:tailEnd/>
          </a:ln>
        </p:spPr>
        <p:txBody>
          <a:bodyPr wrap="none" anchor="ctr"/>
          <a:lstStyle/>
          <a:p>
            <a:endParaRPr lang="el-GR"/>
          </a:p>
        </p:txBody>
      </p:sp>
      <p:sp>
        <p:nvSpPr>
          <p:cNvPr id="50188" name="AutoShape 9"/>
          <p:cNvSpPr>
            <a:spLocks noChangeArrowheads="1"/>
          </p:cNvSpPr>
          <p:nvPr/>
        </p:nvSpPr>
        <p:spPr bwMode="auto">
          <a:xfrm>
            <a:off x="3217862" y="2312995"/>
            <a:ext cx="1752600" cy="1295400"/>
          </a:xfrm>
          <a:prstGeom prst="diamond">
            <a:avLst/>
          </a:prstGeom>
          <a:noFill/>
          <a:ln w="9525">
            <a:solidFill>
              <a:schemeClr val="tx1"/>
            </a:solidFill>
            <a:miter lim="800000"/>
            <a:headEnd/>
            <a:tailEnd/>
          </a:ln>
        </p:spPr>
        <p:txBody>
          <a:bodyPr wrap="none" anchor="ctr"/>
          <a:lstStyle/>
          <a:p>
            <a:endParaRPr lang="el-GR"/>
          </a:p>
        </p:txBody>
      </p:sp>
      <p:sp>
        <p:nvSpPr>
          <p:cNvPr id="50189" name="Line 10"/>
          <p:cNvSpPr>
            <a:spLocks noChangeShapeType="1"/>
          </p:cNvSpPr>
          <p:nvPr/>
        </p:nvSpPr>
        <p:spPr bwMode="auto">
          <a:xfrm>
            <a:off x="2455862" y="2998795"/>
            <a:ext cx="762000" cy="0"/>
          </a:xfrm>
          <a:prstGeom prst="line">
            <a:avLst/>
          </a:prstGeom>
          <a:noFill/>
          <a:ln w="12700">
            <a:solidFill>
              <a:schemeClr val="tx1"/>
            </a:solidFill>
            <a:round/>
            <a:headEnd/>
            <a:tailEnd/>
          </a:ln>
        </p:spPr>
        <p:txBody>
          <a:bodyPr wrap="none" anchor="ctr"/>
          <a:lstStyle/>
          <a:p>
            <a:endParaRPr lang="el-GR"/>
          </a:p>
        </p:txBody>
      </p:sp>
      <p:sp>
        <p:nvSpPr>
          <p:cNvPr id="50190" name="Line 11"/>
          <p:cNvSpPr>
            <a:spLocks noChangeShapeType="1"/>
          </p:cNvSpPr>
          <p:nvPr/>
        </p:nvSpPr>
        <p:spPr bwMode="auto">
          <a:xfrm>
            <a:off x="5046662" y="2998795"/>
            <a:ext cx="381000" cy="0"/>
          </a:xfrm>
          <a:prstGeom prst="line">
            <a:avLst/>
          </a:prstGeom>
          <a:noFill/>
          <a:ln w="12700">
            <a:solidFill>
              <a:schemeClr val="tx1"/>
            </a:solidFill>
            <a:round/>
            <a:headEnd/>
            <a:tailEnd/>
          </a:ln>
        </p:spPr>
        <p:txBody>
          <a:bodyPr wrap="none" anchor="ctr"/>
          <a:lstStyle/>
          <a:p>
            <a:endParaRPr lang="el-GR"/>
          </a:p>
        </p:txBody>
      </p:sp>
      <p:sp>
        <p:nvSpPr>
          <p:cNvPr id="50191" name="Line 12"/>
          <p:cNvSpPr>
            <a:spLocks noChangeShapeType="1"/>
          </p:cNvSpPr>
          <p:nvPr/>
        </p:nvSpPr>
        <p:spPr bwMode="auto">
          <a:xfrm>
            <a:off x="4056062" y="3608395"/>
            <a:ext cx="0" cy="685800"/>
          </a:xfrm>
          <a:prstGeom prst="line">
            <a:avLst/>
          </a:prstGeom>
          <a:noFill/>
          <a:ln w="12700">
            <a:solidFill>
              <a:schemeClr val="tx1"/>
            </a:solidFill>
            <a:round/>
            <a:headEnd/>
            <a:tailEnd/>
          </a:ln>
        </p:spPr>
        <p:txBody>
          <a:bodyPr wrap="none" anchor="ctr"/>
          <a:lstStyle/>
          <a:p>
            <a:endParaRPr lang="el-GR"/>
          </a:p>
        </p:txBody>
      </p:sp>
      <p:sp>
        <p:nvSpPr>
          <p:cNvPr id="50192" name="Text Box 13"/>
          <p:cNvSpPr txBox="1">
            <a:spLocks noChangeArrowheads="1"/>
          </p:cNvSpPr>
          <p:nvPr/>
        </p:nvSpPr>
        <p:spPr bwMode="auto">
          <a:xfrm>
            <a:off x="3342481" y="2762813"/>
            <a:ext cx="1524000" cy="369332"/>
          </a:xfrm>
          <a:prstGeom prst="rect">
            <a:avLst/>
          </a:prstGeom>
          <a:noFill/>
          <a:ln w="9525">
            <a:noFill/>
            <a:miter lim="800000"/>
            <a:headEnd/>
            <a:tailEnd/>
          </a:ln>
        </p:spPr>
        <p:txBody>
          <a:bodyPr>
            <a:spAutoFit/>
          </a:bodyPr>
          <a:lstStyle/>
          <a:p>
            <a:pPr eaLnBrk="0" hangingPunct="0">
              <a:spcBef>
                <a:spcPct val="50000"/>
              </a:spcBef>
            </a:pPr>
            <a:r>
              <a:rPr lang="el-GR" b="1" dirty="0"/>
              <a:t>ΠΡΟΜΗΘΕΥΕΙ</a:t>
            </a:r>
          </a:p>
        </p:txBody>
      </p:sp>
      <p:sp>
        <p:nvSpPr>
          <p:cNvPr id="50195" name="Text Box 16"/>
          <p:cNvSpPr txBox="1">
            <a:spLocks noChangeArrowheads="1"/>
          </p:cNvSpPr>
          <p:nvPr/>
        </p:nvSpPr>
        <p:spPr bwMode="auto">
          <a:xfrm>
            <a:off x="2652712" y="2478095"/>
            <a:ext cx="863600" cy="396875"/>
          </a:xfrm>
          <a:prstGeom prst="rect">
            <a:avLst/>
          </a:prstGeom>
          <a:noFill/>
          <a:ln w="9525">
            <a:noFill/>
            <a:miter lim="800000"/>
            <a:headEnd/>
            <a:tailEnd/>
          </a:ln>
        </p:spPr>
        <p:txBody>
          <a:bodyPr>
            <a:spAutoFit/>
          </a:bodyPr>
          <a:lstStyle/>
          <a:p>
            <a:pPr eaLnBrk="0" hangingPunct="0">
              <a:spcBef>
                <a:spcPct val="50000"/>
              </a:spcBef>
            </a:pPr>
            <a:r>
              <a:rPr lang="en-US" sz="2000" dirty="0">
                <a:solidFill>
                  <a:srgbClr val="009900"/>
                </a:solidFill>
              </a:rPr>
              <a:t>M</a:t>
            </a:r>
            <a:endParaRPr lang="el-GR" sz="2000" baseline="30000" dirty="0">
              <a:solidFill>
                <a:srgbClr val="009900"/>
              </a:solidFill>
            </a:endParaRPr>
          </a:p>
        </p:txBody>
      </p:sp>
      <p:sp>
        <p:nvSpPr>
          <p:cNvPr id="50196" name="Text Box 17"/>
          <p:cNvSpPr txBox="1">
            <a:spLocks noChangeArrowheads="1"/>
          </p:cNvSpPr>
          <p:nvPr/>
        </p:nvSpPr>
        <p:spPr bwMode="auto">
          <a:xfrm>
            <a:off x="4899024" y="2503495"/>
            <a:ext cx="504825" cy="396875"/>
          </a:xfrm>
          <a:prstGeom prst="rect">
            <a:avLst/>
          </a:prstGeom>
          <a:noFill/>
          <a:ln w="9525">
            <a:noFill/>
            <a:miter lim="800000"/>
            <a:headEnd/>
            <a:tailEnd/>
          </a:ln>
        </p:spPr>
        <p:txBody>
          <a:bodyPr>
            <a:spAutoFit/>
          </a:bodyPr>
          <a:lstStyle/>
          <a:p>
            <a:pPr eaLnBrk="0" hangingPunct="0">
              <a:spcBef>
                <a:spcPct val="50000"/>
              </a:spcBef>
            </a:pPr>
            <a:r>
              <a:rPr lang="en-US" sz="2000" dirty="0">
                <a:solidFill>
                  <a:srgbClr val="009900"/>
                </a:solidFill>
              </a:rPr>
              <a:t>N</a:t>
            </a:r>
            <a:endParaRPr lang="el-GR" sz="2000" dirty="0">
              <a:solidFill>
                <a:srgbClr val="009900"/>
              </a:solidFill>
            </a:endParaRPr>
          </a:p>
        </p:txBody>
      </p:sp>
      <p:sp>
        <p:nvSpPr>
          <p:cNvPr id="50197" name="Text Box 18"/>
          <p:cNvSpPr txBox="1">
            <a:spLocks noChangeArrowheads="1"/>
          </p:cNvSpPr>
          <p:nvPr/>
        </p:nvSpPr>
        <p:spPr bwMode="auto">
          <a:xfrm>
            <a:off x="3449637" y="3570295"/>
            <a:ext cx="504825" cy="396875"/>
          </a:xfrm>
          <a:prstGeom prst="rect">
            <a:avLst/>
          </a:prstGeom>
          <a:noFill/>
          <a:ln w="9525">
            <a:noFill/>
            <a:miter lim="800000"/>
            <a:headEnd/>
            <a:tailEnd/>
          </a:ln>
        </p:spPr>
        <p:txBody>
          <a:bodyPr>
            <a:spAutoFit/>
          </a:bodyPr>
          <a:lstStyle/>
          <a:p>
            <a:pPr eaLnBrk="0" hangingPunct="0">
              <a:spcBef>
                <a:spcPct val="50000"/>
              </a:spcBef>
            </a:pPr>
            <a:r>
              <a:rPr lang="en-US" sz="2000" dirty="0">
                <a:solidFill>
                  <a:srgbClr val="009900"/>
                </a:solidFill>
              </a:rPr>
              <a:t>1</a:t>
            </a:r>
            <a:endParaRPr lang="el-GR" sz="2000" dirty="0">
              <a:solidFill>
                <a:srgbClr val="009900"/>
              </a:solidFill>
            </a:endParaRPr>
          </a:p>
        </p:txBody>
      </p:sp>
      <p:sp>
        <p:nvSpPr>
          <p:cNvPr id="50198" name="Text Box 20"/>
          <p:cNvSpPr txBox="1">
            <a:spLocks noChangeArrowheads="1"/>
          </p:cNvSpPr>
          <p:nvPr/>
        </p:nvSpPr>
        <p:spPr bwMode="auto">
          <a:xfrm>
            <a:off x="457200" y="1531157"/>
            <a:ext cx="6985000" cy="369887"/>
          </a:xfrm>
          <a:prstGeom prst="rect">
            <a:avLst/>
          </a:prstGeom>
          <a:noFill/>
          <a:ln w="9525">
            <a:noFill/>
            <a:miter lim="800000"/>
            <a:headEnd/>
            <a:tailEnd/>
          </a:ln>
        </p:spPr>
        <p:txBody>
          <a:bodyPr>
            <a:spAutoFit/>
          </a:bodyPr>
          <a:lstStyle/>
          <a:p>
            <a:pPr>
              <a:spcBef>
                <a:spcPct val="50000"/>
              </a:spcBef>
            </a:pPr>
            <a:r>
              <a:rPr lang="el-GR" sz="1800" dirty="0">
                <a:ea typeface="Calibri" pitchFamily="34" charset="0"/>
                <a:cs typeface="Calibri" pitchFamily="34" charset="0"/>
              </a:rPr>
              <a:t>Τι αλ</a:t>
            </a:r>
            <a:r>
              <a:rPr lang="el-GR" dirty="0">
                <a:ea typeface="Calibri" pitchFamily="34" charset="0"/>
                <a:cs typeface="Calibri" pitchFamily="34" charset="0"/>
              </a:rPr>
              <a:t>λάζει αν έχουμε τις παρακάτω </a:t>
            </a:r>
            <a:r>
              <a:rPr lang="el-GR" dirty="0" err="1">
                <a:ea typeface="Calibri" pitchFamily="34" charset="0"/>
                <a:cs typeface="Calibri" pitchFamily="34" charset="0"/>
              </a:rPr>
              <a:t>πληθικότητες</a:t>
            </a:r>
            <a:r>
              <a:rPr lang="el-GR" dirty="0">
                <a:ea typeface="Calibri" pitchFamily="34" charset="0"/>
                <a:cs typeface="Calibri" pitchFamily="34" charset="0"/>
              </a:rPr>
              <a:t>;</a:t>
            </a:r>
            <a:endParaRPr lang="el-GR" sz="1800" dirty="0">
              <a:ea typeface="Calibri" pitchFamily="34" charset="0"/>
              <a:cs typeface="Calibri" pitchFamily="34" charset="0"/>
            </a:endParaRPr>
          </a:p>
        </p:txBody>
      </p:sp>
      <p:sp>
        <p:nvSpPr>
          <p:cNvPr id="25"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3027158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3"/>
          <p:cNvSpPr>
            <a:spLocks noGrp="1"/>
          </p:cNvSpPr>
          <p:nvPr>
            <p:ph type="ftr" sz="quarter" idx="11"/>
          </p:nvPr>
        </p:nvSpPr>
        <p:spPr>
          <a:noFill/>
        </p:spPr>
        <p:txBody>
          <a:bodyPr/>
          <a:lstStyle/>
          <a:p>
            <a:r>
              <a:rPr lang="el-GR" altLang="en-US"/>
              <a:t>Ευαγγελία Πιτουρά</a:t>
            </a:r>
          </a:p>
        </p:txBody>
      </p:sp>
      <p:sp>
        <p:nvSpPr>
          <p:cNvPr id="11268" name="Slide Number Placeholder 4"/>
          <p:cNvSpPr>
            <a:spLocks noGrp="1"/>
          </p:cNvSpPr>
          <p:nvPr>
            <p:ph type="sldNum" sz="quarter" idx="12"/>
          </p:nvPr>
        </p:nvSpPr>
        <p:spPr>
          <a:noFill/>
        </p:spPr>
        <p:txBody>
          <a:bodyPr/>
          <a:lstStyle/>
          <a:p>
            <a:fld id="{A495B4AC-3B5B-46A1-8484-404269A75F66}" type="slidenum">
              <a:rPr lang="el-GR" altLang="en-US" smtClean="0"/>
              <a:pPr/>
              <a:t>12</a:t>
            </a:fld>
            <a:endParaRPr lang="el-GR" altLang="en-US"/>
          </a:p>
        </p:txBody>
      </p:sp>
      <p:sp>
        <p:nvSpPr>
          <p:cNvPr id="11" name="Title 1"/>
          <p:cNvSpPr txBox="1">
            <a:spLocks/>
          </p:cNvSpPr>
          <p:nvPr/>
        </p:nvSpPr>
        <p:spPr>
          <a:xfrm>
            <a:off x="457200" y="26035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Βήματα Σχεδιασμού</a:t>
            </a:r>
            <a:endParaRPr lang="en-US" dirty="0">
              <a:solidFill>
                <a:schemeClr val="accent6">
                  <a:lumMod val="75000"/>
                </a:schemeClr>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2049" name="Object 1"/>
          <p:cNvGraphicFramePr>
            <a:graphicFrameLocks noChangeAspect="1"/>
          </p:cNvGraphicFramePr>
          <p:nvPr>
            <p:extLst>
              <p:ext uri="{D42A27DB-BD31-4B8C-83A1-F6EECF244321}">
                <p14:modId xmlns:p14="http://schemas.microsoft.com/office/powerpoint/2010/main" val="2634960611"/>
              </p:ext>
            </p:extLst>
          </p:nvPr>
        </p:nvGraphicFramePr>
        <p:xfrm>
          <a:off x="238301" y="1552575"/>
          <a:ext cx="8667397" cy="3949700"/>
        </p:xfrm>
        <a:graphic>
          <a:graphicData uri="http://schemas.openxmlformats.org/presentationml/2006/ole">
            <mc:AlternateContent xmlns:mc="http://schemas.openxmlformats.org/markup-compatibility/2006">
              <mc:Choice xmlns:v="urn:schemas-microsoft-com:vml" Requires="v">
                <p:oleObj name="Visio" r:id="rId3" imgW="5926337" imgH="2697776" progId="Visio.Drawing.11">
                  <p:embed/>
                </p:oleObj>
              </mc:Choice>
              <mc:Fallback>
                <p:oleObj name="Visio" r:id="rId3" imgW="5926337" imgH="2697776" progId="Visio.Drawing.11">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301" y="1552575"/>
                        <a:ext cx="8667397" cy="394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1230410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Footer Placeholder 3"/>
          <p:cNvSpPr>
            <a:spLocks noGrp="1"/>
          </p:cNvSpPr>
          <p:nvPr>
            <p:ph type="ftr" sz="quarter" idx="11"/>
          </p:nvPr>
        </p:nvSpPr>
        <p:spPr>
          <a:noFill/>
        </p:spPr>
        <p:txBody>
          <a:bodyPr/>
          <a:lstStyle/>
          <a:p>
            <a:r>
              <a:rPr lang="el-GR" altLang="en-US"/>
              <a:t>Ευαγγελία Πιτουρά</a:t>
            </a:r>
          </a:p>
        </p:txBody>
      </p:sp>
      <p:sp>
        <p:nvSpPr>
          <p:cNvPr id="6148" name="Slide Number Placeholder 4"/>
          <p:cNvSpPr>
            <a:spLocks noGrp="1"/>
          </p:cNvSpPr>
          <p:nvPr>
            <p:ph type="sldNum" sz="quarter" idx="12"/>
          </p:nvPr>
        </p:nvSpPr>
        <p:spPr>
          <a:noFill/>
        </p:spPr>
        <p:txBody>
          <a:bodyPr/>
          <a:lstStyle/>
          <a:p>
            <a:fld id="{6BAB658E-FBF8-4F30-9460-674DF3556B5A}" type="slidenum">
              <a:rPr lang="el-GR" altLang="en-US" smtClean="0"/>
              <a:pPr/>
              <a:t>13</a:t>
            </a:fld>
            <a:endParaRPr lang="el-GR" altLang="en-US"/>
          </a:p>
        </p:txBody>
      </p:sp>
      <p:sp>
        <p:nvSpPr>
          <p:cNvPr id="6149" name="Rectangle 57"/>
          <p:cNvSpPr>
            <a:spLocks noChangeArrowheads="1"/>
          </p:cNvSpPr>
          <p:nvPr/>
        </p:nvSpPr>
        <p:spPr bwMode="auto">
          <a:xfrm>
            <a:off x="3698875" y="3867933"/>
            <a:ext cx="3887788" cy="647700"/>
          </a:xfrm>
          <a:prstGeom prst="rect">
            <a:avLst/>
          </a:prstGeom>
          <a:solidFill>
            <a:schemeClr val="accent6">
              <a:lumMod val="20000"/>
              <a:lumOff val="80000"/>
            </a:schemeClr>
          </a:solidFill>
          <a:ln w="9525">
            <a:noFill/>
            <a:miter lim="800000"/>
            <a:headEnd/>
            <a:tailEnd/>
          </a:ln>
        </p:spPr>
        <p:txBody>
          <a:bodyPr wrap="none" anchor="ctr"/>
          <a:lstStyle/>
          <a:p>
            <a:endParaRPr lang="el-GR"/>
          </a:p>
        </p:txBody>
      </p:sp>
      <p:sp>
        <p:nvSpPr>
          <p:cNvPr id="6150" name="Rectangle 52"/>
          <p:cNvSpPr>
            <a:spLocks noChangeArrowheads="1"/>
          </p:cNvSpPr>
          <p:nvPr/>
        </p:nvSpPr>
        <p:spPr bwMode="auto">
          <a:xfrm>
            <a:off x="3695700" y="2834471"/>
            <a:ext cx="3794125" cy="647700"/>
          </a:xfrm>
          <a:prstGeom prst="rect">
            <a:avLst/>
          </a:prstGeom>
          <a:solidFill>
            <a:schemeClr val="accent3">
              <a:lumMod val="40000"/>
              <a:lumOff val="60000"/>
            </a:schemeClr>
          </a:solidFill>
          <a:ln w="9525">
            <a:noFill/>
            <a:miter lim="800000"/>
            <a:headEnd/>
            <a:tailEnd/>
          </a:ln>
        </p:spPr>
        <p:txBody>
          <a:bodyPr wrap="none" anchor="ctr"/>
          <a:lstStyle/>
          <a:p>
            <a:endParaRPr lang="el-GR"/>
          </a:p>
        </p:txBody>
      </p:sp>
      <p:sp>
        <p:nvSpPr>
          <p:cNvPr id="6151" name="Rectangle 45"/>
          <p:cNvSpPr>
            <a:spLocks noChangeArrowheads="1"/>
          </p:cNvSpPr>
          <p:nvPr/>
        </p:nvSpPr>
        <p:spPr bwMode="auto">
          <a:xfrm>
            <a:off x="2916238" y="1557338"/>
            <a:ext cx="5688012" cy="719137"/>
          </a:xfrm>
          <a:prstGeom prst="rect">
            <a:avLst/>
          </a:prstGeom>
          <a:solidFill>
            <a:schemeClr val="accent4">
              <a:lumMod val="20000"/>
              <a:lumOff val="80000"/>
            </a:schemeClr>
          </a:solidFill>
          <a:ln w="9525">
            <a:noFill/>
            <a:miter lim="800000"/>
            <a:headEnd/>
            <a:tailEnd/>
          </a:ln>
        </p:spPr>
        <p:txBody>
          <a:bodyPr wrap="none" anchor="ctr"/>
          <a:lstStyle/>
          <a:p>
            <a:endParaRPr lang="el-GR"/>
          </a:p>
        </p:txBody>
      </p:sp>
      <p:sp>
        <p:nvSpPr>
          <p:cNvPr id="6153" name="AutoShape 6"/>
          <p:cNvSpPr>
            <a:spLocks noChangeArrowheads="1"/>
          </p:cNvSpPr>
          <p:nvPr/>
        </p:nvSpPr>
        <p:spPr bwMode="auto">
          <a:xfrm>
            <a:off x="4462463" y="4731533"/>
            <a:ext cx="2160587" cy="792163"/>
          </a:xfrm>
          <a:prstGeom prst="can">
            <a:avLst>
              <a:gd name="adj" fmla="val 25000"/>
            </a:avLst>
          </a:prstGeom>
          <a:noFill/>
          <a:ln w="9525">
            <a:solidFill>
              <a:schemeClr val="tx1"/>
            </a:solidFill>
            <a:round/>
            <a:headEnd/>
            <a:tailEnd/>
          </a:ln>
        </p:spPr>
        <p:txBody>
          <a:bodyPr wrap="none" anchor="ctr"/>
          <a:lstStyle/>
          <a:p>
            <a:endParaRPr lang="el-GR"/>
          </a:p>
        </p:txBody>
      </p:sp>
      <p:sp>
        <p:nvSpPr>
          <p:cNvPr id="6154" name="Text Box 9"/>
          <p:cNvSpPr txBox="1">
            <a:spLocks noChangeArrowheads="1"/>
          </p:cNvSpPr>
          <p:nvPr/>
        </p:nvSpPr>
        <p:spPr bwMode="auto">
          <a:xfrm>
            <a:off x="3843338" y="3947308"/>
            <a:ext cx="3455987" cy="400050"/>
          </a:xfrm>
          <a:prstGeom prst="rect">
            <a:avLst/>
          </a:prstGeom>
          <a:noFill/>
          <a:ln w="9525">
            <a:solidFill>
              <a:schemeClr val="tx1"/>
            </a:solidFill>
            <a:miter lim="800000"/>
            <a:headEnd/>
            <a:tailEnd/>
          </a:ln>
        </p:spPr>
        <p:txBody>
          <a:bodyPr wrap="square">
            <a:spAutoFit/>
          </a:bodyPr>
          <a:lstStyle/>
          <a:p>
            <a:pPr eaLnBrk="0" hangingPunct="0">
              <a:spcBef>
                <a:spcPct val="50000"/>
              </a:spcBef>
            </a:pPr>
            <a:r>
              <a:rPr lang="el-GR" sz="2000" b="1" dirty="0"/>
              <a:t>Εσωτερικό (ή φυσικό) Σχήμα</a:t>
            </a:r>
          </a:p>
        </p:txBody>
      </p:sp>
      <p:sp>
        <p:nvSpPr>
          <p:cNvPr id="6155" name="Text Box 10"/>
          <p:cNvSpPr txBox="1">
            <a:spLocks noChangeArrowheads="1"/>
          </p:cNvSpPr>
          <p:nvPr/>
        </p:nvSpPr>
        <p:spPr bwMode="auto">
          <a:xfrm>
            <a:off x="4178300" y="2928133"/>
            <a:ext cx="2808288" cy="396875"/>
          </a:xfrm>
          <a:prstGeom prst="rect">
            <a:avLst/>
          </a:prstGeom>
          <a:noFill/>
          <a:ln w="9525">
            <a:noFill/>
            <a:miter lim="800000"/>
            <a:headEnd/>
            <a:tailEnd/>
          </a:ln>
        </p:spPr>
        <p:txBody>
          <a:bodyPr wrap="square">
            <a:spAutoFit/>
          </a:bodyPr>
          <a:lstStyle/>
          <a:p>
            <a:pPr eaLnBrk="0" hangingPunct="0">
              <a:spcBef>
                <a:spcPct val="50000"/>
              </a:spcBef>
            </a:pPr>
            <a:r>
              <a:rPr lang="el-GR" sz="2000" b="1" dirty="0"/>
              <a:t>Εννοιολογικό Σχήμα</a:t>
            </a:r>
          </a:p>
        </p:txBody>
      </p:sp>
      <p:sp>
        <p:nvSpPr>
          <p:cNvPr id="6156" name="Rectangle 12"/>
          <p:cNvSpPr>
            <a:spLocks noChangeArrowheads="1"/>
          </p:cNvSpPr>
          <p:nvPr/>
        </p:nvSpPr>
        <p:spPr bwMode="auto">
          <a:xfrm>
            <a:off x="4178300" y="2928133"/>
            <a:ext cx="2667000" cy="396875"/>
          </a:xfrm>
          <a:prstGeom prst="rect">
            <a:avLst/>
          </a:prstGeom>
          <a:noFill/>
          <a:ln w="9525">
            <a:solidFill>
              <a:schemeClr val="tx1"/>
            </a:solidFill>
            <a:miter lim="800000"/>
            <a:headEnd/>
            <a:tailEnd/>
          </a:ln>
        </p:spPr>
        <p:txBody>
          <a:bodyPr wrap="none" anchor="ctr"/>
          <a:lstStyle/>
          <a:p>
            <a:endParaRPr lang="el-GR"/>
          </a:p>
        </p:txBody>
      </p:sp>
      <p:sp>
        <p:nvSpPr>
          <p:cNvPr id="6157" name="Text Box 13"/>
          <p:cNvSpPr txBox="1">
            <a:spLocks noChangeArrowheads="1"/>
          </p:cNvSpPr>
          <p:nvPr/>
        </p:nvSpPr>
        <p:spPr bwMode="auto">
          <a:xfrm>
            <a:off x="2987675" y="1773238"/>
            <a:ext cx="3733800" cy="396875"/>
          </a:xfrm>
          <a:prstGeom prst="rect">
            <a:avLst/>
          </a:prstGeom>
          <a:noFill/>
          <a:ln w="9525">
            <a:noFill/>
            <a:miter lim="800000"/>
            <a:headEnd/>
            <a:tailEnd/>
          </a:ln>
        </p:spPr>
        <p:txBody>
          <a:bodyPr>
            <a:spAutoFit/>
          </a:bodyPr>
          <a:lstStyle/>
          <a:p>
            <a:pPr eaLnBrk="0" hangingPunct="0">
              <a:spcBef>
                <a:spcPct val="50000"/>
              </a:spcBef>
            </a:pPr>
            <a:r>
              <a:rPr lang="el-GR" sz="2000" b="1" dirty="0"/>
              <a:t>Εξωτερική Όψη 1</a:t>
            </a:r>
          </a:p>
        </p:txBody>
      </p:sp>
      <p:sp>
        <p:nvSpPr>
          <p:cNvPr id="6158" name="Rectangle 14"/>
          <p:cNvSpPr>
            <a:spLocks noChangeArrowheads="1"/>
          </p:cNvSpPr>
          <p:nvPr/>
        </p:nvSpPr>
        <p:spPr bwMode="auto">
          <a:xfrm>
            <a:off x="2987675" y="1773238"/>
            <a:ext cx="2209800" cy="396875"/>
          </a:xfrm>
          <a:prstGeom prst="rect">
            <a:avLst/>
          </a:prstGeom>
          <a:noFill/>
          <a:ln w="9525">
            <a:solidFill>
              <a:schemeClr val="tx1"/>
            </a:solidFill>
            <a:miter lim="800000"/>
            <a:headEnd/>
            <a:tailEnd/>
          </a:ln>
        </p:spPr>
        <p:txBody>
          <a:bodyPr wrap="none" anchor="ctr"/>
          <a:lstStyle/>
          <a:p>
            <a:endParaRPr lang="el-GR" dirty="0"/>
          </a:p>
        </p:txBody>
      </p:sp>
      <p:sp>
        <p:nvSpPr>
          <p:cNvPr id="6159" name="Text Box 15"/>
          <p:cNvSpPr txBox="1">
            <a:spLocks noChangeArrowheads="1"/>
          </p:cNvSpPr>
          <p:nvPr/>
        </p:nvSpPr>
        <p:spPr bwMode="auto">
          <a:xfrm>
            <a:off x="6084888" y="1773238"/>
            <a:ext cx="2438400" cy="396875"/>
          </a:xfrm>
          <a:prstGeom prst="rect">
            <a:avLst/>
          </a:prstGeom>
          <a:noFill/>
          <a:ln w="9525">
            <a:noFill/>
            <a:miter lim="800000"/>
            <a:headEnd/>
            <a:tailEnd/>
          </a:ln>
        </p:spPr>
        <p:txBody>
          <a:bodyPr>
            <a:spAutoFit/>
          </a:bodyPr>
          <a:lstStyle/>
          <a:p>
            <a:pPr eaLnBrk="0" hangingPunct="0">
              <a:spcBef>
                <a:spcPct val="50000"/>
              </a:spcBef>
            </a:pPr>
            <a:r>
              <a:rPr lang="el-GR" sz="2000" b="1" dirty="0"/>
              <a:t>Εξωτερική Όψη </a:t>
            </a:r>
            <a:r>
              <a:rPr lang="en-US" sz="2000" b="1" dirty="0"/>
              <a:t>n</a:t>
            </a:r>
            <a:endParaRPr lang="el-GR" sz="2000" b="1" dirty="0"/>
          </a:p>
        </p:txBody>
      </p:sp>
      <p:sp>
        <p:nvSpPr>
          <p:cNvPr id="6160" name="Rectangle 16"/>
          <p:cNvSpPr>
            <a:spLocks noChangeArrowheads="1"/>
          </p:cNvSpPr>
          <p:nvPr/>
        </p:nvSpPr>
        <p:spPr bwMode="auto">
          <a:xfrm>
            <a:off x="6084888" y="1773238"/>
            <a:ext cx="2209800" cy="396875"/>
          </a:xfrm>
          <a:prstGeom prst="rect">
            <a:avLst/>
          </a:prstGeom>
          <a:noFill/>
          <a:ln w="9525">
            <a:solidFill>
              <a:schemeClr val="tx1"/>
            </a:solidFill>
            <a:miter lim="800000"/>
            <a:headEnd/>
            <a:tailEnd/>
          </a:ln>
        </p:spPr>
        <p:txBody>
          <a:bodyPr wrap="none" anchor="ctr"/>
          <a:lstStyle/>
          <a:p>
            <a:endParaRPr lang="el-GR"/>
          </a:p>
        </p:txBody>
      </p:sp>
      <p:sp>
        <p:nvSpPr>
          <p:cNvPr id="6161" name="Line 26"/>
          <p:cNvSpPr>
            <a:spLocks noChangeShapeType="1"/>
          </p:cNvSpPr>
          <p:nvPr/>
        </p:nvSpPr>
        <p:spPr bwMode="auto">
          <a:xfrm flipH="1">
            <a:off x="6157912" y="2246854"/>
            <a:ext cx="563563" cy="554037"/>
          </a:xfrm>
          <a:prstGeom prst="line">
            <a:avLst/>
          </a:prstGeom>
          <a:noFill/>
          <a:ln w="9525">
            <a:solidFill>
              <a:schemeClr val="tx1"/>
            </a:solidFill>
            <a:round/>
            <a:headEnd type="triangle" w="med" len="med"/>
            <a:tailEnd type="triangle" w="med" len="med"/>
          </a:ln>
        </p:spPr>
        <p:txBody>
          <a:bodyPr wrap="none" anchor="ctr"/>
          <a:lstStyle/>
          <a:p>
            <a:endParaRPr lang="el-GR"/>
          </a:p>
        </p:txBody>
      </p:sp>
      <p:sp>
        <p:nvSpPr>
          <p:cNvPr id="6162" name="Line 27"/>
          <p:cNvSpPr>
            <a:spLocks noChangeShapeType="1"/>
          </p:cNvSpPr>
          <p:nvPr/>
        </p:nvSpPr>
        <p:spPr bwMode="auto">
          <a:xfrm>
            <a:off x="3695700" y="2328863"/>
            <a:ext cx="685800" cy="457200"/>
          </a:xfrm>
          <a:prstGeom prst="line">
            <a:avLst/>
          </a:prstGeom>
          <a:noFill/>
          <a:ln w="9525">
            <a:solidFill>
              <a:schemeClr val="tx1"/>
            </a:solidFill>
            <a:round/>
            <a:headEnd type="triangle" w="med" len="med"/>
            <a:tailEnd type="triangle" w="med" len="med"/>
          </a:ln>
        </p:spPr>
        <p:txBody>
          <a:bodyPr wrap="none" anchor="ctr"/>
          <a:lstStyle/>
          <a:p>
            <a:endParaRPr lang="el-GR"/>
          </a:p>
        </p:txBody>
      </p:sp>
      <p:sp>
        <p:nvSpPr>
          <p:cNvPr id="6163" name="Line 28"/>
          <p:cNvSpPr>
            <a:spLocks noChangeShapeType="1"/>
          </p:cNvSpPr>
          <p:nvPr/>
        </p:nvSpPr>
        <p:spPr bwMode="auto">
          <a:xfrm flipH="1">
            <a:off x="5571330" y="3448854"/>
            <a:ext cx="6509" cy="411945"/>
          </a:xfrm>
          <a:prstGeom prst="line">
            <a:avLst/>
          </a:prstGeom>
          <a:noFill/>
          <a:ln w="9525">
            <a:solidFill>
              <a:schemeClr val="tx1"/>
            </a:solidFill>
            <a:round/>
            <a:headEnd type="triangle" w="med" len="med"/>
            <a:tailEnd type="triangle" w="med" len="med"/>
          </a:ln>
        </p:spPr>
        <p:txBody>
          <a:bodyPr wrap="none" anchor="ctr"/>
          <a:lstStyle/>
          <a:p>
            <a:endParaRPr lang="el-GR"/>
          </a:p>
        </p:txBody>
      </p:sp>
      <p:sp>
        <p:nvSpPr>
          <p:cNvPr id="6164" name="Text Box 29"/>
          <p:cNvSpPr txBox="1">
            <a:spLocks noChangeArrowheads="1"/>
          </p:cNvSpPr>
          <p:nvPr/>
        </p:nvSpPr>
        <p:spPr bwMode="auto">
          <a:xfrm>
            <a:off x="6845300" y="3519487"/>
            <a:ext cx="2209800" cy="366712"/>
          </a:xfrm>
          <a:prstGeom prst="rect">
            <a:avLst/>
          </a:prstGeom>
          <a:noFill/>
          <a:ln w="9525">
            <a:noFill/>
            <a:miter lim="800000"/>
            <a:headEnd/>
            <a:tailEnd/>
          </a:ln>
        </p:spPr>
        <p:txBody>
          <a:bodyPr>
            <a:spAutoFit/>
          </a:bodyPr>
          <a:lstStyle/>
          <a:p>
            <a:pPr eaLnBrk="0" hangingPunct="0">
              <a:spcBef>
                <a:spcPct val="50000"/>
              </a:spcBef>
            </a:pPr>
            <a:r>
              <a:rPr lang="el-GR" sz="1800" i="1" dirty="0"/>
              <a:t>Απεικόνιση </a:t>
            </a:r>
            <a:endParaRPr lang="el-GR" sz="2000" i="1" dirty="0"/>
          </a:p>
        </p:txBody>
      </p:sp>
      <p:sp>
        <p:nvSpPr>
          <p:cNvPr id="6165" name="Text Box 30"/>
          <p:cNvSpPr txBox="1">
            <a:spLocks noChangeArrowheads="1"/>
          </p:cNvSpPr>
          <p:nvPr/>
        </p:nvSpPr>
        <p:spPr bwMode="auto">
          <a:xfrm>
            <a:off x="6727825" y="2280835"/>
            <a:ext cx="2209800" cy="366713"/>
          </a:xfrm>
          <a:prstGeom prst="rect">
            <a:avLst/>
          </a:prstGeom>
          <a:noFill/>
          <a:ln w="9525">
            <a:noFill/>
            <a:miter lim="800000"/>
            <a:headEnd/>
            <a:tailEnd/>
          </a:ln>
        </p:spPr>
        <p:txBody>
          <a:bodyPr>
            <a:spAutoFit/>
          </a:bodyPr>
          <a:lstStyle/>
          <a:p>
            <a:pPr eaLnBrk="0" hangingPunct="0">
              <a:spcBef>
                <a:spcPct val="50000"/>
              </a:spcBef>
            </a:pPr>
            <a:r>
              <a:rPr lang="el-GR" sz="1800" i="1" dirty="0"/>
              <a:t>Απεικόνιση </a:t>
            </a:r>
            <a:endParaRPr lang="el-GR" sz="2000" i="1" dirty="0"/>
          </a:p>
        </p:txBody>
      </p:sp>
      <p:sp>
        <p:nvSpPr>
          <p:cNvPr id="6166" name="Text Box 35"/>
          <p:cNvSpPr txBox="1">
            <a:spLocks noChangeArrowheads="1"/>
          </p:cNvSpPr>
          <p:nvPr/>
        </p:nvSpPr>
        <p:spPr bwMode="auto">
          <a:xfrm>
            <a:off x="395288" y="5734050"/>
            <a:ext cx="8137525" cy="584775"/>
          </a:xfrm>
          <a:prstGeom prst="rect">
            <a:avLst/>
          </a:prstGeom>
          <a:noFill/>
          <a:ln w="9525">
            <a:noFill/>
            <a:miter lim="800000"/>
            <a:headEnd/>
            <a:tailEnd/>
          </a:ln>
        </p:spPr>
        <p:txBody>
          <a:bodyPr>
            <a:spAutoFit/>
          </a:bodyPr>
          <a:lstStyle/>
          <a:p>
            <a:pPr>
              <a:spcBef>
                <a:spcPct val="50000"/>
              </a:spcBef>
              <a:buFont typeface="Wingdings" pitchFamily="2" charset="2"/>
              <a:buChar char="§"/>
            </a:pPr>
            <a:r>
              <a:rPr lang="el-GR" sz="1600" dirty="0"/>
              <a:t> Η περιγραφή της βάσης δεδομένων περιλαμβάνει ένα σχήμα για καθένα από τα επίπεδα αφαίρεσης</a:t>
            </a:r>
          </a:p>
        </p:txBody>
      </p:sp>
      <p:sp>
        <p:nvSpPr>
          <p:cNvPr id="6167" name="Text Box 36"/>
          <p:cNvSpPr txBox="1">
            <a:spLocks noChangeArrowheads="1"/>
          </p:cNvSpPr>
          <p:nvPr/>
        </p:nvSpPr>
        <p:spPr bwMode="auto">
          <a:xfrm>
            <a:off x="5364163" y="1773238"/>
            <a:ext cx="576262" cy="457200"/>
          </a:xfrm>
          <a:prstGeom prst="rect">
            <a:avLst/>
          </a:prstGeom>
          <a:noFill/>
          <a:ln w="9525">
            <a:noFill/>
            <a:miter lim="800000"/>
            <a:headEnd/>
            <a:tailEnd/>
          </a:ln>
        </p:spPr>
        <p:txBody>
          <a:bodyPr>
            <a:spAutoFit/>
          </a:bodyPr>
          <a:lstStyle/>
          <a:p>
            <a:pPr>
              <a:spcBef>
                <a:spcPct val="50000"/>
              </a:spcBef>
            </a:pPr>
            <a:r>
              <a:rPr lang="el-GR" sz="2400"/>
              <a:t>.. .</a:t>
            </a:r>
            <a:endParaRPr lang="en-US" sz="2400"/>
          </a:p>
        </p:txBody>
      </p:sp>
      <p:sp>
        <p:nvSpPr>
          <p:cNvPr id="6168" name="Text Box 43"/>
          <p:cNvSpPr txBox="1">
            <a:spLocks noChangeArrowheads="1"/>
          </p:cNvSpPr>
          <p:nvPr/>
        </p:nvSpPr>
        <p:spPr bwMode="auto">
          <a:xfrm>
            <a:off x="323850" y="1360488"/>
            <a:ext cx="2449513" cy="915987"/>
          </a:xfrm>
          <a:prstGeom prst="rect">
            <a:avLst/>
          </a:prstGeom>
          <a:solidFill>
            <a:schemeClr val="accent4">
              <a:lumMod val="20000"/>
              <a:lumOff val="80000"/>
            </a:schemeClr>
          </a:solidFill>
          <a:ln w="9525">
            <a:noFill/>
            <a:miter lim="800000"/>
            <a:headEnd/>
            <a:tailEnd/>
          </a:ln>
        </p:spPr>
        <p:txBody>
          <a:bodyPr>
            <a:spAutoFit/>
          </a:bodyPr>
          <a:lstStyle/>
          <a:p>
            <a:pPr>
              <a:spcBef>
                <a:spcPct val="50000"/>
              </a:spcBef>
            </a:pPr>
            <a:r>
              <a:rPr lang="el-GR" sz="1800" dirty="0">
                <a:latin typeface="Calibri" pitchFamily="34" charset="0"/>
                <a:ea typeface="Calibri" pitchFamily="34" charset="0"/>
                <a:cs typeface="Calibri" pitchFamily="34" charset="0"/>
              </a:rPr>
              <a:t>Περιγράφει πως βλέπουν οι χρήστες τα δεδομένα</a:t>
            </a:r>
            <a:endParaRPr lang="en-US" sz="1800" dirty="0">
              <a:latin typeface="Calibri" pitchFamily="34" charset="0"/>
              <a:ea typeface="Calibri" pitchFamily="34" charset="0"/>
              <a:cs typeface="Calibri" pitchFamily="34" charset="0"/>
            </a:endParaRPr>
          </a:p>
        </p:txBody>
      </p:sp>
      <p:sp>
        <p:nvSpPr>
          <p:cNvPr id="6169" name="Text Box 53"/>
          <p:cNvSpPr txBox="1">
            <a:spLocks noChangeArrowheads="1"/>
          </p:cNvSpPr>
          <p:nvPr/>
        </p:nvSpPr>
        <p:spPr bwMode="auto">
          <a:xfrm>
            <a:off x="262732" y="2830121"/>
            <a:ext cx="2449512" cy="641350"/>
          </a:xfrm>
          <a:prstGeom prst="rect">
            <a:avLst/>
          </a:prstGeom>
          <a:solidFill>
            <a:schemeClr val="accent3">
              <a:lumMod val="40000"/>
              <a:lumOff val="60000"/>
            </a:schemeClr>
          </a:solidFill>
          <a:ln w="9525">
            <a:noFill/>
            <a:miter lim="800000"/>
            <a:headEnd/>
            <a:tailEnd/>
          </a:ln>
        </p:spPr>
        <p:txBody>
          <a:bodyPr>
            <a:spAutoFit/>
          </a:bodyPr>
          <a:lstStyle/>
          <a:p>
            <a:pPr>
              <a:spcBef>
                <a:spcPct val="50000"/>
              </a:spcBef>
            </a:pPr>
            <a:r>
              <a:rPr lang="el-GR" sz="1800" dirty="0">
                <a:latin typeface="Calibri" pitchFamily="34" charset="0"/>
                <a:ea typeface="Calibri" pitchFamily="34" charset="0"/>
                <a:cs typeface="Calibri" pitchFamily="34" charset="0"/>
              </a:rPr>
              <a:t>Περιγράφει τη λογική δομή</a:t>
            </a:r>
            <a:endParaRPr lang="en-US" sz="1800" dirty="0">
              <a:latin typeface="Calibri" pitchFamily="34" charset="0"/>
              <a:ea typeface="Calibri" pitchFamily="34" charset="0"/>
              <a:cs typeface="Calibri" pitchFamily="34" charset="0"/>
            </a:endParaRPr>
          </a:p>
        </p:txBody>
      </p:sp>
      <p:sp>
        <p:nvSpPr>
          <p:cNvPr id="6170" name="Text Box 56"/>
          <p:cNvSpPr txBox="1">
            <a:spLocks noChangeArrowheads="1"/>
          </p:cNvSpPr>
          <p:nvPr/>
        </p:nvSpPr>
        <p:spPr bwMode="auto">
          <a:xfrm>
            <a:off x="250825" y="3860800"/>
            <a:ext cx="2449513" cy="1190625"/>
          </a:xfrm>
          <a:prstGeom prst="rect">
            <a:avLst/>
          </a:prstGeom>
          <a:solidFill>
            <a:schemeClr val="accent6">
              <a:lumMod val="20000"/>
              <a:lumOff val="80000"/>
            </a:schemeClr>
          </a:solidFill>
          <a:ln w="9525">
            <a:noFill/>
            <a:miter lim="800000"/>
            <a:headEnd/>
            <a:tailEnd/>
          </a:ln>
        </p:spPr>
        <p:txBody>
          <a:bodyPr>
            <a:spAutoFit/>
          </a:bodyPr>
          <a:lstStyle/>
          <a:p>
            <a:pPr>
              <a:spcBef>
                <a:spcPct val="50000"/>
              </a:spcBef>
            </a:pPr>
            <a:r>
              <a:rPr lang="el-GR" sz="1800">
                <a:latin typeface="Calibri" pitchFamily="34" charset="0"/>
                <a:ea typeface="Calibri" pitchFamily="34" charset="0"/>
                <a:cs typeface="Calibri" pitchFamily="34" charset="0"/>
              </a:rPr>
              <a:t>Περιγράφει την υλοποίηση (τα αρχεία και τα ευρετήρια που χρησιμοποιούνται)</a:t>
            </a:r>
            <a:endParaRPr lang="en-US" sz="1800">
              <a:latin typeface="Calibri" pitchFamily="34" charset="0"/>
              <a:ea typeface="Calibri" pitchFamily="34" charset="0"/>
              <a:cs typeface="Calibri" pitchFamily="34" charset="0"/>
            </a:endParaRPr>
          </a:p>
        </p:txBody>
      </p:sp>
      <p:sp>
        <p:nvSpPr>
          <p:cNvPr id="6171" name="Text Box 58"/>
          <p:cNvSpPr txBox="1">
            <a:spLocks noChangeArrowheads="1"/>
          </p:cNvSpPr>
          <p:nvPr/>
        </p:nvSpPr>
        <p:spPr bwMode="auto">
          <a:xfrm>
            <a:off x="4424363" y="5045858"/>
            <a:ext cx="2303462" cy="366713"/>
          </a:xfrm>
          <a:prstGeom prst="rect">
            <a:avLst/>
          </a:prstGeom>
          <a:noFill/>
          <a:ln w="9525">
            <a:noFill/>
            <a:miter lim="800000"/>
            <a:headEnd/>
            <a:tailEnd/>
          </a:ln>
        </p:spPr>
        <p:txBody>
          <a:bodyPr>
            <a:spAutoFit/>
          </a:bodyPr>
          <a:lstStyle/>
          <a:p>
            <a:pPr algn="ctr">
              <a:spcBef>
                <a:spcPct val="50000"/>
              </a:spcBef>
            </a:pPr>
            <a:r>
              <a:rPr lang="el-GR" sz="1800"/>
              <a:t> ΒΔ</a:t>
            </a:r>
            <a:endParaRPr lang="en-US" sz="1800"/>
          </a:p>
        </p:txBody>
      </p:sp>
      <p:sp>
        <p:nvSpPr>
          <p:cNvPr id="2" name="Title 1"/>
          <p:cNvSpPr>
            <a:spLocks noGrp="1"/>
          </p:cNvSpPr>
          <p:nvPr>
            <p:ph type="title"/>
          </p:nvPr>
        </p:nvSpPr>
        <p:spPr>
          <a:xfrm>
            <a:off x="448469" y="93664"/>
            <a:ext cx="8229600" cy="1143000"/>
          </a:xfrm>
        </p:spPr>
        <p:txBody>
          <a:bodyPr/>
          <a:lstStyle/>
          <a:p>
            <a:r>
              <a:rPr lang="el-GR" dirty="0">
                <a:solidFill>
                  <a:schemeClr val="accent6">
                    <a:lumMod val="75000"/>
                  </a:schemeClr>
                </a:solidFill>
              </a:rPr>
              <a:t>Η αρχιτεκτονική τριών επιπέδων</a:t>
            </a:r>
            <a:endParaRPr lang="en-US" dirty="0">
              <a:solidFill>
                <a:schemeClr val="accent6">
                  <a:lumMod val="75000"/>
                </a:schemeClr>
              </a:solidFill>
            </a:endParaRPr>
          </a:p>
        </p:txBody>
      </p:sp>
      <p:sp>
        <p:nvSpPr>
          <p:cNvPr id="2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3" name="Rectangle 2"/>
          <p:cNvSpPr/>
          <p:nvPr/>
        </p:nvSpPr>
        <p:spPr>
          <a:xfrm>
            <a:off x="133350" y="2662237"/>
            <a:ext cx="7734300" cy="8905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ooter Placeholder 3"/>
          <p:cNvSpPr>
            <a:spLocks noGrp="1"/>
          </p:cNvSpPr>
          <p:nvPr>
            <p:ph type="ftr" sz="quarter" idx="11"/>
          </p:nvPr>
        </p:nvSpPr>
        <p:spPr>
          <a:noFill/>
        </p:spPr>
        <p:txBody>
          <a:bodyPr/>
          <a:lstStyle/>
          <a:p>
            <a:r>
              <a:rPr lang="el-GR" altLang="en-US"/>
              <a:t>Ευαγγελία Πιτουρά</a:t>
            </a:r>
          </a:p>
        </p:txBody>
      </p:sp>
      <p:sp>
        <p:nvSpPr>
          <p:cNvPr id="8196" name="Slide Number Placeholder 4"/>
          <p:cNvSpPr>
            <a:spLocks noGrp="1"/>
          </p:cNvSpPr>
          <p:nvPr>
            <p:ph type="sldNum" sz="quarter" idx="12"/>
          </p:nvPr>
        </p:nvSpPr>
        <p:spPr>
          <a:noFill/>
        </p:spPr>
        <p:txBody>
          <a:bodyPr/>
          <a:lstStyle/>
          <a:p>
            <a:fld id="{D6456364-0E3A-4BDB-9865-05E7F9DBDF83}" type="slidenum">
              <a:rPr lang="el-GR" altLang="en-US" smtClean="0"/>
              <a:pPr/>
              <a:t>14</a:t>
            </a:fld>
            <a:endParaRPr lang="el-GR" altLang="en-US"/>
          </a:p>
        </p:txBody>
      </p:sp>
      <p:sp>
        <p:nvSpPr>
          <p:cNvPr id="8210" name="Text Box 19"/>
          <p:cNvSpPr txBox="1">
            <a:spLocks noChangeArrowheads="1"/>
          </p:cNvSpPr>
          <p:nvPr/>
        </p:nvSpPr>
        <p:spPr bwMode="auto">
          <a:xfrm>
            <a:off x="410210" y="1011378"/>
            <a:ext cx="8137525" cy="1015663"/>
          </a:xfrm>
          <a:prstGeom prst="rect">
            <a:avLst/>
          </a:prstGeom>
          <a:noFill/>
          <a:ln w="9525">
            <a:noFill/>
            <a:miter lim="800000"/>
            <a:headEnd/>
            <a:tailEnd/>
          </a:ln>
        </p:spPr>
        <p:txBody>
          <a:bodyPr>
            <a:spAutoFit/>
          </a:bodyPr>
          <a:lstStyle/>
          <a:p>
            <a:pPr>
              <a:spcBef>
                <a:spcPct val="50000"/>
              </a:spcBef>
              <a:buFont typeface="Wingdings" pitchFamily="2" charset="2"/>
              <a:buChar char="§"/>
            </a:pPr>
            <a:r>
              <a:rPr lang="el-GR" sz="2000" dirty="0"/>
              <a:t> </a:t>
            </a:r>
            <a:r>
              <a:rPr lang="en-US" sz="2000" dirty="0"/>
              <a:t> </a:t>
            </a:r>
            <a:r>
              <a:rPr lang="el-GR" sz="2000" dirty="0">
                <a:solidFill>
                  <a:schemeClr val="accent6">
                    <a:lumMod val="75000"/>
                  </a:schemeClr>
                </a:solidFill>
              </a:rPr>
              <a:t>Ανεξαρτησία Δεδομένων</a:t>
            </a:r>
            <a:r>
              <a:rPr lang="el-GR" sz="2000" dirty="0"/>
              <a:t>: αλλαγή του σχήματος ενός επιπέδου </a:t>
            </a:r>
            <a:r>
              <a:rPr lang="el-GR" sz="2000" b="1" dirty="0"/>
              <a:t>χωρίς</a:t>
            </a:r>
            <a:r>
              <a:rPr lang="el-GR" sz="2000" dirty="0"/>
              <a:t> να αλλάξουμε το σχήμα του αμέσως υψηλότερου επιπέδου</a:t>
            </a:r>
            <a:r>
              <a:rPr lang="en-US" sz="2000" dirty="0"/>
              <a:t>, </a:t>
            </a:r>
            <a:r>
              <a:rPr lang="el-GR" sz="2000" dirty="0"/>
              <a:t>αρκεί αλλαγή της απεικόνισης </a:t>
            </a:r>
          </a:p>
        </p:txBody>
      </p:sp>
      <p:sp>
        <p:nvSpPr>
          <p:cNvPr id="8198" name="AutoShape 6"/>
          <p:cNvSpPr>
            <a:spLocks noChangeArrowheads="1"/>
          </p:cNvSpPr>
          <p:nvPr/>
        </p:nvSpPr>
        <p:spPr bwMode="auto">
          <a:xfrm>
            <a:off x="4134646" y="5361876"/>
            <a:ext cx="2160587" cy="792163"/>
          </a:xfrm>
          <a:prstGeom prst="can">
            <a:avLst>
              <a:gd name="adj" fmla="val 25000"/>
            </a:avLst>
          </a:prstGeom>
          <a:noFill/>
          <a:ln w="9525">
            <a:solidFill>
              <a:schemeClr val="tx1"/>
            </a:solidFill>
            <a:round/>
            <a:headEnd/>
            <a:tailEnd/>
          </a:ln>
        </p:spPr>
        <p:txBody>
          <a:bodyPr wrap="none" anchor="ctr"/>
          <a:lstStyle/>
          <a:p>
            <a:endParaRPr lang="el-GR"/>
          </a:p>
        </p:txBody>
      </p:sp>
      <p:sp>
        <p:nvSpPr>
          <p:cNvPr id="8199" name="Text Box 8"/>
          <p:cNvSpPr txBox="1">
            <a:spLocks noChangeArrowheads="1"/>
          </p:cNvSpPr>
          <p:nvPr/>
        </p:nvSpPr>
        <p:spPr bwMode="auto">
          <a:xfrm>
            <a:off x="3875883" y="3765104"/>
            <a:ext cx="3733800" cy="396875"/>
          </a:xfrm>
          <a:prstGeom prst="rect">
            <a:avLst/>
          </a:prstGeom>
          <a:noFill/>
          <a:ln w="9525">
            <a:noFill/>
            <a:miter lim="800000"/>
            <a:headEnd/>
            <a:tailEnd/>
          </a:ln>
        </p:spPr>
        <p:txBody>
          <a:bodyPr>
            <a:spAutoFit/>
          </a:bodyPr>
          <a:lstStyle/>
          <a:p>
            <a:pPr eaLnBrk="0" hangingPunct="0">
              <a:spcBef>
                <a:spcPct val="50000"/>
              </a:spcBef>
            </a:pPr>
            <a:r>
              <a:rPr lang="el-GR" sz="2000" b="1"/>
              <a:t>Εννοιολογικό Σχήμα</a:t>
            </a:r>
          </a:p>
        </p:txBody>
      </p:sp>
      <p:sp>
        <p:nvSpPr>
          <p:cNvPr id="8200" name="Rectangle 9"/>
          <p:cNvSpPr>
            <a:spLocks noChangeArrowheads="1"/>
          </p:cNvSpPr>
          <p:nvPr/>
        </p:nvSpPr>
        <p:spPr bwMode="auto">
          <a:xfrm>
            <a:off x="3704433" y="3748976"/>
            <a:ext cx="2667000" cy="396875"/>
          </a:xfrm>
          <a:prstGeom prst="rect">
            <a:avLst/>
          </a:prstGeom>
          <a:noFill/>
          <a:ln w="9525">
            <a:solidFill>
              <a:schemeClr val="tx1"/>
            </a:solidFill>
            <a:miter lim="800000"/>
            <a:headEnd/>
            <a:tailEnd/>
          </a:ln>
        </p:spPr>
        <p:txBody>
          <a:bodyPr wrap="none" anchor="ctr"/>
          <a:lstStyle/>
          <a:p>
            <a:endParaRPr lang="el-GR"/>
          </a:p>
        </p:txBody>
      </p:sp>
      <p:sp>
        <p:nvSpPr>
          <p:cNvPr id="8201" name="Text Box 10"/>
          <p:cNvSpPr txBox="1">
            <a:spLocks noChangeArrowheads="1"/>
          </p:cNvSpPr>
          <p:nvPr/>
        </p:nvSpPr>
        <p:spPr bwMode="auto">
          <a:xfrm>
            <a:off x="3113883" y="2525014"/>
            <a:ext cx="3733800" cy="396875"/>
          </a:xfrm>
          <a:prstGeom prst="rect">
            <a:avLst/>
          </a:prstGeom>
          <a:noFill/>
          <a:ln w="9525">
            <a:noFill/>
            <a:miter lim="800000"/>
            <a:headEnd/>
            <a:tailEnd/>
          </a:ln>
        </p:spPr>
        <p:txBody>
          <a:bodyPr>
            <a:spAutoFit/>
          </a:bodyPr>
          <a:lstStyle/>
          <a:p>
            <a:pPr eaLnBrk="0" hangingPunct="0">
              <a:spcBef>
                <a:spcPct val="50000"/>
              </a:spcBef>
            </a:pPr>
            <a:r>
              <a:rPr lang="el-GR" sz="2000" b="1" dirty="0"/>
              <a:t>Εξωτερική Όψη 1</a:t>
            </a:r>
          </a:p>
        </p:txBody>
      </p:sp>
      <p:sp>
        <p:nvSpPr>
          <p:cNvPr id="8202" name="Rectangle 11"/>
          <p:cNvSpPr>
            <a:spLocks noChangeArrowheads="1"/>
          </p:cNvSpPr>
          <p:nvPr/>
        </p:nvSpPr>
        <p:spPr bwMode="auto">
          <a:xfrm>
            <a:off x="3113883" y="2525014"/>
            <a:ext cx="2209800" cy="396875"/>
          </a:xfrm>
          <a:prstGeom prst="rect">
            <a:avLst/>
          </a:prstGeom>
          <a:noFill/>
          <a:ln w="9525">
            <a:solidFill>
              <a:schemeClr val="tx1"/>
            </a:solidFill>
            <a:miter lim="800000"/>
            <a:headEnd/>
            <a:tailEnd/>
          </a:ln>
        </p:spPr>
        <p:txBody>
          <a:bodyPr wrap="none" anchor="ctr"/>
          <a:lstStyle/>
          <a:p>
            <a:endParaRPr lang="el-GR"/>
          </a:p>
        </p:txBody>
      </p:sp>
      <p:sp>
        <p:nvSpPr>
          <p:cNvPr id="8203" name="Text Box 12"/>
          <p:cNvSpPr txBox="1">
            <a:spLocks noChangeArrowheads="1"/>
          </p:cNvSpPr>
          <p:nvPr/>
        </p:nvSpPr>
        <p:spPr bwMode="auto">
          <a:xfrm>
            <a:off x="6211096" y="2525014"/>
            <a:ext cx="2438400" cy="396875"/>
          </a:xfrm>
          <a:prstGeom prst="rect">
            <a:avLst/>
          </a:prstGeom>
          <a:noFill/>
          <a:ln w="9525">
            <a:noFill/>
            <a:miter lim="800000"/>
            <a:headEnd/>
            <a:tailEnd/>
          </a:ln>
        </p:spPr>
        <p:txBody>
          <a:bodyPr>
            <a:spAutoFit/>
          </a:bodyPr>
          <a:lstStyle/>
          <a:p>
            <a:pPr eaLnBrk="0" hangingPunct="0">
              <a:spcBef>
                <a:spcPct val="50000"/>
              </a:spcBef>
            </a:pPr>
            <a:r>
              <a:rPr lang="el-GR" sz="2000" b="1"/>
              <a:t>Εξωτερική Όψη </a:t>
            </a:r>
            <a:r>
              <a:rPr lang="en-US" sz="2000" b="1"/>
              <a:t>n</a:t>
            </a:r>
            <a:endParaRPr lang="el-GR" sz="2000" b="1"/>
          </a:p>
        </p:txBody>
      </p:sp>
      <p:sp>
        <p:nvSpPr>
          <p:cNvPr id="8204" name="Rectangle 13"/>
          <p:cNvSpPr>
            <a:spLocks noChangeArrowheads="1"/>
          </p:cNvSpPr>
          <p:nvPr/>
        </p:nvSpPr>
        <p:spPr bwMode="auto">
          <a:xfrm>
            <a:off x="6211096" y="2525014"/>
            <a:ext cx="2209800" cy="396875"/>
          </a:xfrm>
          <a:prstGeom prst="rect">
            <a:avLst/>
          </a:prstGeom>
          <a:noFill/>
          <a:ln w="9525">
            <a:solidFill>
              <a:schemeClr val="tx1"/>
            </a:solidFill>
            <a:miter lim="800000"/>
            <a:headEnd/>
            <a:tailEnd/>
          </a:ln>
        </p:spPr>
        <p:txBody>
          <a:bodyPr wrap="none" anchor="ctr"/>
          <a:lstStyle/>
          <a:p>
            <a:endParaRPr lang="el-GR"/>
          </a:p>
        </p:txBody>
      </p:sp>
      <p:sp>
        <p:nvSpPr>
          <p:cNvPr id="8205" name="Line 14"/>
          <p:cNvSpPr>
            <a:spLocks noChangeShapeType="1"/>
          </p:cNvSpPr>
          <p:nvPr/>
        </p:nvSpPr>
        <p:spPr bwMode="auto">
          <a:xfrm flipH="1">
            <a:off x="5922171" y="3029839"/>
            <a:ext cx="609600" cy="609600"/>
          </a:xfrm>
          <a:prstGeom prst="line">
            <a:avLst/>
          </a:prstGeom>
          <a:noFill/>
          <a:ln w="9525">
            <a:solidFill>
              <a:schemeClr val="tx1"/>
            </a:solidFill>
            <a:round/>
            <a:headEnd type="triangle" w="med" len="med"/>
            <a:tailEnd type="triangle" w="med" len="med"/>
          </a:ln>
        </p:spPr>
        <p:txBody>
          <a:bodyPr wrap="none" anchor="ctr"/>
          <a:lstStyle/>
          <a:p>
            <a:endParaRPr lang="el-GR"/>
          </a:p>
        </p:txBody>
      </p:sp>
      <p:sp>
        <p:nvSpPr>
          <p:cNvPr id="8206" name="Line 15"/>
          <p:cNvSpPr>
            <a:spLocks noChangeShapeType="1"/>
          </p:cNvSpPr>
          <p:nvPr/>
        </p:nvSpPr>
        <p:spPr bwMode="auto">
          <a:xfrm>
            <a:off x="3834608" y="3029839"/>
            <a:ext cx="685800" cy="457200"/>
          </a:xfrm>
          <a:prstGeom prst="line">
            <a:avLst/>
          </a:prstGeom>
          <a:noFill/>
          <a:ln w="9525">
            <a:solidFill>
              <a:schemeClr val="tx1"/>
            </a:solidFill>
            <a:round/>
            <a:headEnd type="triangle" w="med" len="med"/>
            <a:tailEnd type="triangle" w="med" len="med"/>
          </a:ln>
        </p:spPr>
        <p:txBody>
          <a:bodyPr wrap="none" anchor="ctr"/>
          <a:lstStyle/>
          <a:p>
            <a:endParaRPr lang="el-GR"/>
          </a:p>
        </p:txBody>
      </p:sp>
      <p:sp>
        <p:nvSpPr>
          <p:cNvPr id="8207" name="Line 16"/>
          <p:cNvSpPr>
            <a:spLocks noChangeShapeType="1"/>
          </p:cNvSpPr>
          <p:nvPr/>
        </p:nvSpPr>
        <p:spPr bwMode="auto">
          <a:xfrm>
            <a:off x="4985546" y="4180776"/>
            <a:ext cx="0" cy="457200"/>
          </a:xfrm>
          <a:prstGeom prst="line">
            <a:avLst/>
          </a:prstGeom>
          <a:noFill/>
          <a:ln w="9525">
            <a:solidFill>
              <a:schemeClr val="tx1"/>
            </a:solidFill>
            <a:round/>
            <a:headEnd type="triangle" w="med" len="med"/>
            <a:tailEnd type="triangle" w="med" len="med"/>
          </a:ln>
        </p:spPr>
        <p:txBody>
          <a:bodyPr wrap="none" anchor="ctr"/>
          <a:lstStyle/>
          <a:p>
            <a:endParaRPr lang="el-GR"/>
          </a:p>
        </p:txBody>
      </p:sp>
      <p:sp>
        <p:nvSpPr>
          <p:cNvPr id="8208" name="Text Box 17"/>
          <p:cNvSpPr txBox="1">
            <a:spLocks noChangeArrowheads="1"/>
          </p:cNvSpPr>
          <p:nvPr/>
        </p:nvSpPr>
        <p:spPr bwMode="auto">
          <a:xfrm>
            <a:off x="6425408" y="4147439"/>
            <a:ext cx="2209800" cy="366712"/>
          </a:xfrm>
          <a:prstGeom prst="rect">
            <a:avLst/>
          </a:prstGeom>
          <a:noFill/>
          <a:ln w="9525">
            <a:noFill/>
            <a:miter lim="800000"/>
            <a:headEnd/>
            <a:tailEnd/>
          </a:ln>
        </p:spPr>
        <p:txBody>
          <a:bodyPr>
            <a:spAutoFit/>
          </a:bodyPr>
          <a:lstStyle/>
          <a:p>
            <a:pPr eaLnBrk="0" hangingPunct="0">
              <a:spcBef>
                <a:spcPct val="50000"/>
              </a:spcBef>
            </a:pPr>
            <a:r>
              <a:rPr lang="el-GR" sz="1800" i="1" dirty="0">
                <a:solidFill>
                  <a:schemeClr val="accent2">
                    <a:lumMod val="75000"/>
                  </a:schemeClr>
                </a:solidFill>
              </a:rPr>
              <a:t>Απεικόνιση </a:t>
            </a:r>
            <a:endParaRPr lang="el-GR" sz="2000" i="1" dirty="0">
              <a:solidFill>
                <a:schemeClr val="accent2">
                  <a:lumMod val="75000"/>
                </a:schemeClr>
              </a:solidFill>
            </a:endParaRPr>
          </a:p>
        </p:txBody>
      </p:sp>
      <p:sp>
        <p:nvSpPr>
          <p:cNvPr id="8209" name="Text Box 18"/>
          <p:cNvSpPr txBox="1">
            <a:spLocks noChangeArrowheads="1"/>
          </p:cNvSpPr>
          <p:nvPr/>
        </p:nvSpPr>
        <p:spPr bwMode="auto">
          <a:xfrm>
            <a:off x="6477796" y="3215576"/>
            <a:ext cx="2209800" cy="366713"/>
          </a:xfrm>
          <a:prstGeom prst="rect">
            <a:avLst/>
          </a:prstGeom>
          <a:noFill/>
          <a:ln w="9525">
            <a:noFill/>
            <a:miter lim="800000"/>
            <a:headEnd/>
            <a:tailEnd/>
          </a:ln>
        </p:spPr>
        <p:txBody>
          <a:bodyPr>
            <a:spAutoFit/>
          </a:bodyPr>
          <a:lstStyle/>
          <a:p>
            <a:pPr eaLnBrk="0" hangingPunct="0">
              <a:spcBef>
                <a:spcPct val="50000"/>
              </a:spcBef>
            </a:pPr>
            <a:r>
              <a:rPr lang="el-GR" sz="1800" i="1" dirty="0">
                <a:solidFill>
                  <a:schemeClr val="accent2">
                    <a:lumMod val="75000"/>
                  </a:schemeClr>
                </a:solidFill>
              </a:rPr>
              <a:t>Απεικόνιση </a:t>
            </a:r>
            <a:endParaRPr lang="el-GR" sz="2000" i="1" dirty="0">
              <a:solidFill>
                <a:schemeClr val="accent2">
                  <a:lumMod val="75000"/>
                </a:schemeClr>
              </a:solidFill>
            </a:endParaRPr>
          </a:p>
        </p:txBody>
      </p:sp>
      <p:sp>
        <p:nvSpPr>
          <p:cNvPr id="8211" name="Text Box 20"/>
          <p:cNvSpPr txBox="1">
            <a:spLocks noChangeArrowheads="1"/>
          </p:cNvSpPr>
          <p:nvPr/>
        </p:nvSpPr>
        <p:spPr bwMode="auto">
          <a:xfrm>
            <a:off x="5490371" y="2525014"/>
            <a:ext cx="576262" cy="457200"/>
          </a:xfrm>
          <a:prstGeom prst="rect">
            <a:avLst/>
          </a:prstGeom>
          <a:noFill/>
          <a:ln w="9525">
            <a:noFill/>
            <a:miter lim="800000"/>
            <a:headEnd/>
            <a:tailEnd/>
          </a:ln>
        </p:spPr>
        <p:txBody>
          <a:bodyPr>
            <a:spAutoFit/>
          </a:bodyPr>
          <a:lstStyle/>
          <a:p>
            <a:pPr>
              <a:spcBef>
                <a:spcPct val="50000"/>
              </a:spcBef>
            </a:pPr>
            <a:r>
              <a:rPr lang="el-GR" sz="2400"/>
              <a:t>.. .</a:t>
            </a:r>
            <a:endParaRPr lang="en-US" sz="2400"/>
          </a:p>
        </p:txBody>
      </p:sp>
      <p:sp>
        <p:nvSpPr>
          <p:cNvPr id="8212" name="Text Box 21"/>
          <p:cNvSpPr txBox="1">
            <a:spLocks noChangeArrowheads="1"/>
          </p:cNvSpPr>
          <p:nvPr/>
        </p:nvSpPr>
        <p:spPr bwMode="auto">
          <a:xfrm>
            <a:off x="419897" y="2083748"/>
            <a:ext cx="2263775" cy="2062103"/>
          </a:xfrm>
          <a:prstGeom prst="rect">
            <a:avLst/>
          </a:prstGeom>
          <a:solidFill>
            <a:schemeClr val="bg1">
              <a:lumMod val="95000"/>
            </a:schemeClr>
          </a:solidFill>
          <a:ln w="9525">
            <a:noFill/>
            <a:miter lim="800000"/>
            <a:headEnd/>
            <a:tailEnd/>
          </a:ln>
        </p:spPr>
        <p:txBody>
          <a:bodyPr wrap="square">
            <a:spAutoFit/>
          </a:bodyPr>
          <a:lstStyle/>
          <a:p>
            <a:r>
              <a:rPr lang="el-GR" sz="1600" b="1" dirty="0">
                <a:solidFill>
                  <a:schemeClr val="accent6">
                    <a:lumMod val="50000"/>
                  </a:schemeClr>
                </a:solidFill>
              </a:rPr>
              <a:t>Λογική Ανεξαρτησία Δεδομένων</a:t>
            </a:r>
          </a:p>
          <a:p>
            <a:r>
              <a:rPr lang="el-GR" sz="1600" dirty="0"/>
              <a:t>αλλαγή του εννοιολογικού δεν επηρεάζει τα εξωτερικά σχήματα ή τα προγράμματα εφαρμογών</a:t>
            </a:r>
          </a:p>
        </p:txBody>
      </p:sp>
      <p:sp>
        <p:nvSpPr>
          <p:cNvPr id="8213" name="Text Box 24"/>
          <p:cNvSpPr txBox="1">
            <a:spLocks noChangeArrowheads="1"/>
          </p:cNvSpPr>
          <p:nvPr/>
        </p:nvSpPr>
        <p:spPr bwMode="auto">
          <a:xfrm>
            <a:off x="4067971" y="5650801"/>
            <a:ext cx="2303462" cy="366713"/>
          </a:xfrm>
          <a:prstGeom prst="rect">
            <a:avLst/>
          </a:prstGeom>
          <a:noFill/>
          <a:ln w="9525">
            <a:noFill/>
            <a:miter lim="800000"/>
            <a:headEnd/>
            <a:tailEnd/>
          </a:ln>
        </p:spPr>
        <p:txBody>
          <a:bodyPr>
            <a:spAutoFit/>
          </a:bodyPr>
          <a:lstStyle/>
          <a:p>
            <a:pPr algn="ctr">
              <a:spcBef>
                <a:spcPct val="50000"/>
              </a:spcBef>
            </a:pPr>
            <a:r>
              <a:rPr lang="el-GR" sz="1800" dirty="0"/>
              <a:t> ΒΔ</a:t>
            </a:r>
            <a:endParaRPr lang="en-US" sz="1800" dirty="0"/>
          </a:p>
        </p:txBody>
      </p:sp>
      <p:sp>
        <p:nvSpPr>
          <p:cNvPr id="8214" name="Text Box 26"/>
          <p:cNvSpPr txBox="1">
            <a:spLocks noChangeArrowheads="1"/>
          </p:cNvSpPr>
          <p:nvPr/>
        </p:nvSpPr>
        <p:spPr bwMode="auto">
          <a:xfrm>
            <a:off x="410210" y="4407072"/>
            <a:ext cx="2317752" cy="1569660"/>
          </a:xfrm>
          <a:prstGeom prst="rect">
            <a:avLst/>
          </a:prstGeom>
          <a:solidFill>
            <a:schemeClr val="bg1">
              <a:lumMod val="95000"/>
            </a:schemeClr>
          </a:solidFill>
          <a:ln w="9525">
            <a:noFill/>
            <a:miter lim="800000"/>
            <a:headEnd/>
            <a:tailEnd/>
          </a:ln>
        </p:spPr>
        <p:txBody>
          <a:bodyPr wrap="square">
            <a:spAutoFit/>
          </a:bodyPr>
          <a:lstStyle/>
          <a:p>
            <a:r>
              <a:rPr lang="el-GR" sz="1600" b="1" dirty="0">
                <a:solidFill>
                  <a:schemeClr val="accent6">
                    <a:lumMod val="50000"/>
                  </a:schemeClr>
                </a:solidFill>
              </a:rPr>
              <a:t>Φυσική Ανεξαρτησία Δεδομένων</a:t>
            </a:r>
          </a:p>
          <a:p>
            <a:r>
              <a:rPr lang="el-GR" sz="1600" dirty="0"/>
              <a:t>αλλαγή του φυσικού σχήματος χωρίς να χρειάζεται αλλαγή του εννοιολογικού</a:t>
            </a:r>
            <a:endParaRPr lang="en-US" sz="1600" dirty="0"/>
          </a:p>
        </p:txBody>
      </p:sp>
      <p:sp>
        <p:nvSpPr>
          <p:cNvPr id="8215" name="Text Box 27"/>
          <p:cNvSpPr txBox="1">
            <a:spLocks noChangeArrowheads="1"/>
          </p:cNvSpPr>
          <p:nvPr/>
        </p:nvSpPr>
        <p:spPr bwMode="auto">
          <a:xfrm>
            <a:off x="3380266" y="4686936"/>
            <a:ext cx="3467417" cy="406400"/>
          </a:xfrm>
          <a:prstGeom prst="rect">
            <a:avLst/>
          </a:prstGeom>
          <a:noFill/>
          <a:ln w="9525">
            <a:solidFill>
              <a:schemeClr val="tx1"/>
            </a:solidFill>
            <a:miter lim="800000"/>
            <a:headEnd/>
            <a:tailEnd/>
          </a:ln>
        </p:spPr>
        <p:txBody>
          <a:bodyPr wrap="square">
            <a:spAutoFit/>
          </a:bodyPr>
          <a:lstStyle/>
          <a:p>
            <a:pPr eaLnBrk="0" hangingPunct="0">
              <a:spcBef>
                <a:spcPct val="50000"/>
              </a:spcBef>
            </a:pPr>
            <a:r>
              <a:rPr lang="el-GR" sz="2000" b="1" dirty="0"/>
              <a:t>Εσωτερικό (ή φυσικό) Σχήμα</a:t>
            </a:r>
          </a:p>
        </p:txBody>
      </p:sp>
      <p:sp>
        <p:nvSpPr>
          <p:cNvPr id="8216" name="Line 28"/>
          <p:cNvSpPr>
            <a:spLocks noChangeShapeType="1"/>
          </p:cNvSpPr>
          <p:nvPr/>
        </p:nvSpPr>
        <p:spPr bwMode="auto">
          <a:xfrm flipV="1">
            <a:off x="2877346" y="4407072"/>
            <a:ext cx="1257300" cy="157162"/>
          </a:xfrm>
          <a:prstGeom prst="line">
            <a:avLst/>
          </a:prstGeom>
          <a:noFill/>
          <a:ln w="76200">
            <a:solidFill>
              <a:schemeClr val="bg1">
                <a:lumMod val="85000"/>
              </a:schemeClr>
            </a:solidFill>
            <a:round/>
            <a:headEnd/>
            <a:tailEnd type="triangle" w="med" len="med"/>
          </a:ln>
        </p:spPr>
        <p:txBody>
          <a:bodyPr/>
          <a:lstStyle/>
          <a:p>
            <a:endParaRPr lang="el-GR"/>
          </a:p>
        </p:txBody>
      </p:sp>
      <p:sp>
        <p:nvSpPr>
          <p:cNvPr id="8217" name="Line 29"/>
          <p:cNvSpPr>
            <a:spLocks noChangeShapeType="1"/>
          </p:cNvSpPr>
          <p:nvPr/>
        </p:nvSpPr>
        <p:spPr bwMode="auto">
          <a:xfrm flipV="1">
            <a:off x="2864646" y="3190176"/>
            <a:ext cx="1008062" cy="142875"/>
          </a:xfrm>
          <a:prstGeom prst="line">
            <a:avLst/>
          </a:prstGeom>
          <a:noFill/>
          <a:ln w="76200">
            <a:solidFill>
              <a:schemeClr val="bg1">
                <a:lumMod val="85000"/>
              </a:schemeClr>
            </a:solidFill>
            <a:round/>
            <a:headEnd/>
            <a:tailEnd type="triangle" w="med" len="med"/>
          </a:ln>
        </p:spPr>
        <p:txBody>
          <a:bodyPr/>
          <a:lstStyle/>
          <a:p>
            <a:endParaRPr lang="el-GR"/>
          </a:p>
        </p:txBody>
      </p:sp>
      <p:sp>
        <p:nvSpPr>
          <p:cNvPr id="27" name="Title 1"/>
          <p:cNvSpPr>
            <a:spLocks noGrp="1"/>
          </p:cNvSpPr>
          <p:nvPr>
            <p:ph type="title"/>
          </p:nvPr>
        </p:nvSpPr>
        <p:spPr>
          <a:xfrm>
            <a:off x="495300" y="0"/>
            <a:ext cx="8229600" cy="1143000"/>
          </a:xfrm>
        </p:spPr>
        <p:txBody>
          <a:bodyPr/>
          <a:lstStyle/>
          <a:p>
            <a:r>
              <a:rPr lang="el-GR" dirty="0">
                <a:solidFill>
                  <a:schemeClr val="accent6">
                    <a:lumMod val="75000"/>
                  </a:schemeClr>
                </a:solidFill>
              </a:rPr>
              <a:t>Η αρχιτεκτονική τριών επιπέδων</a:t>
            </a:r>
            <a:endParaRPr lang="en-US" dirty="0">
              <a:solidFill>
                <a:schemeClr val="accent6">
                  <a:lumMod val="75000"/>
                </a:schemeClr>
              </a:solidFill>
            </a:endParaRPr>
          </a:p>
        </p:txBody>
      </p:sp>
      <p:sp>
        <p:nvSpPr>
          <p:cNvPr id="26"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l-GR" altLang="en-US"/>
              <a:t>Ευαγγελία Πιτουρά</a:t>
            </a:r>
          </a:p>
        </p:txBody>
      </p:sp>
      <p:sp>
        <p:nvSpPr>
          <p:cNvPr id="5124" name="Slide Number Placeholder 4"/>
          <p:cNvSpPr>
            <a:spLocks noGrp="1"/>
          </p:cNvSpPr>
          <p:nvPr>
            <p:ph type="sldNum" sz="quarter" idx="12"/>
          </p:nvPr>
        </p:nvSpPr>
        <p:spPr>
          <a:noFill/>
        </p:spPr>
        <p:txBody>
          <a:bodyPr/>
          <a:lstStyle/>
          <a:p>
            <a:fld id="{47CF5973-94F6-420A-825D-974F0CB198D3}" type="slidenum">
              <a:rPr lang="el-GR" altLang="en-US" smtClean="0"/>
              <a:pPr/>
              <a:t>15</a:t>
            </a:fld>
            <a:endParaRPr lang="el-GR" altLang="en-US"/>
          </a:p>
        </p:txBody>
      </p:sp>
      <p:sp>
        <p:nvSpPr>
          <p:cNvPr id="5126" name="TextBox 8"/>
          <p:cNvSpPr txBox="1">
            <a:spLocks noChangeArrowheads="1"/>
          </p:cNvSpPr>
          <p:nvPr/>
        </p:nvSpPr>
        <p:spPr bwMode="auto">
          <a:xfrm>
            <a:off x="785813" y="2098675"/>
            <a:ext cx="7088187" cy="2062103"/>
          </a:xfrm>
          <a:prstGeom prst="rect">
            <a:avLst/>
          </a:prstGeom>
          <a:noFill/>
          <a:ln w="9525">
            <a:noFill/>
            <a:miter lim="800000"/>
            <a:headEnd/>
            <a:tailEnd/>
          </a:ln>
        </p:spPr>
        <p:txBody>
          <a:bodyPr wrap="square">
            <a:spAutoFit/>
          </a:bodyPr>
          <a:lstStyle/>
          <a:p>
            <a:pPr marL="971550" lvl="1" indent="-514350">
              <a:buFont typeface="+mj-lt"/>
              <a:buAutoNum type="romanUcPeriod"/>
            </a:pPr>
            <a:r>
              <a:rPr lang="el-GR" sz="3200" dirty="0">
                <a:solidFill>
                  <a:schemeClr val="tx1">
                    <a:lumMod val="50000"/>
                    <a:lumOff val="50000"/>
                  </a:schemeClr>
                </a:solidFill>
              </a:rPr>
              <a:t>Σχεδιασμός</a:t>
            </a:r>
          </a:p>
          <a:p>
            <a:pPr marL="971550" lvl="1" indent="-514350">
              <a:buFont typeface="+mj-lt"/>
              <a:buAutoNum type="romanUcPeriod"/>
            </a:pPr>
            <a:r>
              <a:rPr lang="el-GR" sz="3200" dirty="0" err="1">
                <a:solidFill>
                  <a:schemeClr val="tx1">
                    <a:lumMod val="50000"/>
                    <a:lumOff val="50000"/>
                  </a:schemeClr>
                </a:solidFill>
              </a:rPr>
              <a:t>Μοντελοποίηση</a:t>
            </a:r>
            <a:endParaRPr lang="el-GR" sz="3200" dirty="0">
              <a:solidFill>
                <a:schemeClr val="tx1">
                  <a:lumMod val="50000"/>
                  <a:lumOff val="50000"/>
                </a:schemeClr>
              </a:solidFill>
            </a:endParaRPr>
          </a:p>
          <a:p>
            <a:pPr marL="1028700" lvl="1" indent="-571500">
              <a:buFont typeface="+mj-lt"/>
              <a:buAutoNum type="romanUcPeriod"/>
            </a:pPr>
            <a:r>
              <a:rPr lang="el-GR" sz="3200" dirty="0">
                <a:solidFill>
                  <a:srgbClr val="FF0000"/>
                </a:solidFill>
              </a:rPr>
              <a:t>Το (βασικό) Μοντέλο Οντοτήτων-Συσχετίσεων</a:t>
            </a:r>
          </a:p>
        </p:txBody>
      </p:sp>
      <p:sp>
        <p:nvSpPr>
          <p:cNvPr id="7" name="Title 1"/>
          <p:cNvSpPr txBox="1">
            <a:spLocks/>
          </p:cNvSpPr>
          <p:nvPr/>
        </p:nvSpPr>
        <p:spPr>
          <a:xfrm>
            <a:off x="381000" y="4397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dirty="0">
                <a:solidFill>
                  <a:schemeClr val="accent6"/>
                </a:solidFill>
                <a:latin typeface="+mj-lt"/>
                <a:ea typeface="+mj-ea"/>
                <a:cs typeface="+mj-cs"/>
              </a:rPr>
              <a:t>Τι θα δούμε σήμερα</a:t>
            </a:r>
            <a:endParaRPr kumimoji="0" lang="el-GR" sz="4400" b="0" i="0" u="none" strike="noStrike" kern="1200" cap="none" spc="0" normalizeH="0" baseline="0" noProof="0" dirty="0">
              <a:ln>
                <a:noFill/>
              </a:ln>
              <a:solidFill>
                <a:schemeClr val="accent6"/>
              </a:solidFill>
              <a:effectLst/>
              <a:uLnTx/>
              <a:uFillTx/>
              <a:latin typeface="+mj-lt"/>
              <a:ea typeface="+mj-ea"/>
              <a:cs typeface="+mj-cs"/>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3301705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l-GR" altLang="en-US" sz="1200" dirty="0">
                <a:solidFill>
                  <a:schemeClr val="tx1">
                    <a:tint val="75000"/>
                  </a:schemeClr>
                </a:solidFill>
                <a:latin typeface="+mn-lt"/>
              </a:rPr>
              <a:t>Ευαγγελία </a:t>
            </a:r>
            <a:r>
              <a:rPr lang="el-GR" altLang="en-US" sz="1200" dirty="0" err="1">
                <a:solidFill>
                  <a:schemeClr val="tx1">
                    <a:tint val="75000"/>
                  </a:schemeClr>
                </a:solidFill>
                <a:latin typeface="+mn-lt"/>
              </a:rPr>
              <a:t>Πιτουρά</a:t>
            </a:r>
            <a:endParaRPr lang="el-GR" altLang="en-US" sz="1200" dirty="0">
              <a:solidFill>
                <a:schemeClr val="tx1">
                  <a:tint val="75000"/>
                </a:schemeClr>
              </a:solidFill>
              <a:latin typeface="+mn-lt"/>
            </a:endParaRPr>
          </a:p>
        </p:txBody>
      </p:sp>
      <p:sp>
        <p:nvSpPr>
          <p:cNvPr id="4096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fld id="{71F57D58-AA1E-4E9C-866D-B9D7CCD78796}" type="slidenum">
              <a:rPr lang="el-GR" altLang="en-US" sz="1200">
                <a:solidFill>
                  <a:schemeClr val="tx1">
                    <a:tint val="75000"/>
                  </a:schemeClr>
                </a:solidFill>
                <a:latin typeface="+mn-lt"/>
              </a:rPr>
              <a:pPr eaLnBrk="1" hangingPunct="1"/>
              <a:t>16</a:t>
            </a:fld>
            <a:endParaRPr lang="el-GR" altLang="en-US" sz="1200" dirty="0">
              <a:solidFill>
                <a:schemeClr val="tx1">
                  <a:tint val="75000"/>
                </a:schemeClr>
              </a:solidFill>
              <a:latin typeface="+mn-lt"/>
            </a:endParaRPr>
          </a:p>
        </p:txBody>
      </p:sp>
      <p:sp>
        <p:nvSpPr>
          <p:cNvPr id="83971" name="Text Box 3"/>
          <p:cNvSpPr txBox="1">
            <a:spLocks noChangeArrowheads="1"/>
          </p:cNvSpPr>
          <p:nvPr/>
        </p:nvSpPr>
        <p:spPr bwMode="auto">
          <a:xfrm>
            <a:off x="457200" y="1546217"/>
            <a:ext cx="835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just">
              <a:spcBef>
                <a:spcPct val="50000"/>
              </a:spcBef>
            </a:pPr>
            <a:r>
              <a:rPr lang="el-GR" altLang="en-US" sz="2400" b="1" dirty="0">
                <a:solidFill>
                  <a:schemeClr val="tx2">
                    <a:lumMod val="50000"/>
                  </a:schemeClr>
                </a:solidFill>
                <a:latin typeface="+mn-lt"/>
              </a:rPr>
              <a:t>Σχήμα</a:t>
            </a:r>
            <a:r>
              <a:rPr lang="el-GR" altLang="en-US" sz="2400" dirty="0">
                <a:solidFill>
                  <a:schemeClr val="tx2">
                    <a:lumMod val="50000"/>
                  </a:schemeClr>
                </a:solidFill>
                <a:latin typeface="+mn-lt"/>
              </a:rPr>
              <a:t> της βάσης</a:t>
            </a:r>
            <a:r>
              <a:rPr lang="en-US" altLang="en-US" sz="2400" dirty="0">
                <a:solidFill>
                  <a:schemeClr val="tx2">
                    <a:lumMod val="50000"/>
                  </a:schemeClr>
                </a:solidFill>
                <a:latin typeface="+mn-lt"/>
              </a:rPr>
              <a:t> </a:t>
            </a:r>
            <a:r>
              <a:rPr lang="el-GR" altLang="en-US" sz="2400" dirty="0">
                <a:solidFill>
                  <a:schemeClr val="tx2">
                    <a:lumMod val="50000"/>
                  </a:schemeClr>
                </a:solidFill>
                <a:latin typeface="+mn-lt"/>
              </a:rPr>
              <a:t>δεδομένων</a:t>
            </a:r>
          </a:p>
        </p:txBody>
      </p:sp>
      <p:sp>
        <p:nvSpPr>
          <p:cNvPr id="83973" name="Text Box 5"/>
          <p:cNvSpPr txBox="1">
            <a:spLocks noChangeArrowheads="1"/>
          </p:cNvSpPr>
          <p:nvPr/>
        </p:nvSpPr>
        <p:spPr bwMode="auto">
          <a:xfrm>
            <a:off x="1371600" y="2162175"/>
            <a:ext cx="67818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spcBef>
                <a:spcPct val="50000"/>
              </a:spcBef>
            </a:pPr>
            <a:r>
              <a:rPr lang="el-GR" altLang="en-US" sz="2000" dirty="0">
                <a:solidFill>
                  <a:schemeClr val="tx2">
                    <a:lumMod val="50000"/>
                  </a:schemeClr>
                </a:solidFill>
                <a:latin typeface="+mn-lt"/>
              </a:rPr>
              <a:t>Μοντέλο : (1) δομικά στοιχεία  </a:t>
            </a:r>
          </a:p>
          <a:p>
            <a:pPr>
              <a:spcBef>
                <a:spcPct val="50000"/>
              </a:spcBef>
            </a:pPr>
            <a:r>
              <a:rPr lang="el-GR" altLang="en-US" sz="2000" dirty="0">
                <a:solidFill>
                  <a:schemeClr val="tx2">
                    <a:lumMod val="50000"/>
                  </a:schemeClr>
                </a:solidFill>
                <a:latin typeface="+mn-lt"/>
              </a:rPr>
              <a:t>		   (2) περιορισμοί ακεραιότητας</a:t>
            </a:r>
            <a:endParaRPr lang="el-GR" altLang="en-US" sz="2000" b="1" dirty="0">
              <a:solidFill>
                <a:schemeClr val="tx2">
                  <a:lumMod val="50000"/>
                </a:schemeClr>
              </a:solidFill>
              <a:latin typeface="+mn-lt"/>
            </a:endParaRPr>
          </a:p>
        </p:txBody>
      </p:sp>
      <p:sp>
        <p:nvSpPr>
          <p:cNvPr id="83974" name="Text Box 6"/>
          <p:cNvSpPr txBox="1">
            <a:spLocks noChangeArrowheads="1"/>
          </p:cNvSpPr>
          <p:nvPr/>
        </p:nvSpPr>
        <p:spPr bwMode="auto">
          <a:xfrm>
            <a:off x="390525" y="4100938"/>
            <a:ext cx="8356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just">
              <a:spcBef>
                <a:spcPct val="50000"/>
              </a:spcBef>
            </a:pPr>
            <a:r>
              <a:rPr lang="el-GR" altLang="en-US" sz="2400" b="1" dirty="0">
                <a:solidFill>
                  <a:schemeClr val="tx2">
                    <a:lumMod val="50000"/>
                  </a:schemeClr>
                </a:solidFill>
                <a:latin typeface="+mn-lt"/>
              </a:rPr>
              <a:t>Στιγμιότυπο</a:t>
            </a:r>
            <a:r>
              <a:rPr lang="el-GR" altLang="en-US" sz="2400" dirty="0">
                <a:solidFill>
                  <a:schemeClr val="tx2">
                    <a:lumMod val="50000"/>
                  </a:schemeClr>
                </a:solidFill>
                <a:latin typeface="+mn-lt"/>
              </a:rPr>
              <a:t> της βάσης δεδομένων (κατάσταση ή σύνολο εμφανίσεων ή σύνολο </a:t>
            </a:r>
            <a:r>
              <a:rPr lang="el-GR" altLang="en-US" sz="2400" dirty="0" err="1">
                <a:solidFill>
                  <a:schemeClr val="tx2">
                    <a:lumMod val="50000"/>
                  </a:schemeClr>
                </a:solidFill>
                <a:latin typeface="+mn-lt"/>
              </a:rPr>
              <a:t>στιγμιοτύπων</a:t>
            </a:r>
            <a:r>
              <a:rPr lang="el-GR" altLang="en-US" sz="2400" dirty="0">
                <a:solidFill>
                  <a:schemeClr val="tx2">
                    <a:lumMod val="50000"/>
                  </a:schemeClr>
                </a:solidFill>
                <a:latin typeface="+mn-lt"/>
              </a:rPr>
              <a:t>)</a:t>
            </a:r>
          </a:p>
        </p:txBody>
      </p:sp>
      <p:sp>
        <p:nvSpPr>
          <p:cNvPr id="83975" name="Text Box 7"/>
          <p:cNvSpPr txBox="1">
            <a:spLocks noChangeArrowheads="1"/>
          </p:cNvSpPr>
          <p:nvPr/>
        </p:nvSpPr>
        <p:spPr bwMode="auto">
          <a:xfrm>
            <a:off x="5232400" y="1794306"/>
            <a:ext cx="2387600" cy="400110"/>
          </a:xfrm>
          <a:prstGeom prst="rect">
            <a:avLst/>
          </a:prstGeom>
          <a:solidFill>
            <a:schemeClr val="accent3">
              <a:lumMod val="20000"/>
              <a:lumOff val="80000"/>
            </a:schemeClr>
          </a:solidFill>
          <a:ln>
            <a:noFill/>
          </a:ln>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spcBef>
                <a:spcPct val="50000"/>
              </a:spcBef>
            </a:pPr>
            <a:r>
              <a:rPr lang="el-GR" altLang="en-US" sz="2000" b="1" dirty="0">
                <a:solidFill>
                  <a:schemeClr val="tx2">
                    <a:lumMod val="50000"/>
                  </a:schemeClr>
                </a:solidFill>
                <a:latin typeface="+mn-lt"/>
              </a:rPr>
              <a:t>Πρόθεση </a:t>
            </a:r>
            <a:r>
              <a:rPr lang="en-US" altLang="en-US" sz="2000" b="1" dirty="0">
                <a:solidFill>
                  <a:schemeClr val="tx2">
                    <a:lumMod val="50000"/>
                  </a:schemeClr>
                </a:solidFill>
                <a:latin typeface="+mn-lt"/>
              </a:rPr>
              <a:t>(intension)</a:t>
            </a:r>
            <a:endParaRPr lang="el-GR" altLang="en-US" sz="2000" b="1" dirty="0">
              <a:solidFill>
                <a:schemeClr val="tx2">
                  <a:lumMod val="50000"/>
                </a:schemeClr>
              </a:solidFill>
              <a:latin typeface="+mn-lt"/>
            </a:endParaRPr>
          </a:p>
        </p:txBody>
      </p:sp>
      <p:sp>
        <p:nvSpPr>
          <p:cNvPr id="83976" name="Text Box 8"/>
          <p:cNvSpPr txBox="1">
            <a:spLocks noChangeArrowheads="1"/>
          </p:cNvSpPr>
          <p:nvPr/>
        </p:nvSpPr>
        <p:spPr bwMode="auto">
          <a:xfrm>
            <a:off x="5537200" y="3653263"/>
            <a:ext cx="2781300" cy="396875"/>
          </a:xfrm>
          <a:prstGeom prst="rect">
            <a:avLst/>
          </a:prstGeom>
          <a:solidFill>
            <a:schemeClr val="accent3">
              <a:lumMod val="20000"/>
              <a:lumOff val="80000"/>
            </a:schemeClr>
          </a:solidFill>
          <a:ln>
            <a:noFill/>
          </a:ln>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spcBef>
                <a:spcPct val="50000"/>
              </a:spcBef>
            </a:pPr>
            <a:r>
              <a:rPr lang="el-GR" altLang="en-US" sz="2000" b="1">
                <a:solidFill>
                  <a:schemeClr val="tx2">
                    <a:lumMod val="50000"/>
                  </a:schemeClr>
                </a:solidFill>
                <a:latin typeface="+mn-lt"/>
              </a:rPr>
              <a:t>Ανάπτυξη (extension)</a:t>
            </a:r>
          </a:p>
        </p:txBody>
      </p:sp>
      <p:sp>
        <p:nvSpPr>
          <p:cNvPr id="83978" name="Text Box 10"/>
          <p:cNvSpPr txBox="1">
            <a:spLocks noChangeArrowheads="1"/>
          </p:cNvSpPr>
          <p:nvPr/>
        </p:nvSpPr>
        <p:spPr bwMode="auto">
          <a:xfrm>
            <a:off x="1725613" y="4970035"/>
            <a:ext cx="510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spcBef>
                <a:spcPct val="50000"/>
              </a:spcBef>
            </a:pPr>
            <a:r>
              <a:rPr lang="el-GR" altLang="en-US" sz="2000" dirty="0">
                <a:solidFill>
                  <a:schemeClr val="tx2">
                    <a:lumMod val="50000"/>
                  </a:schemeClr>
                </a:solidFill>
                <a:latin typeface="+mn-lt"/>
              </a:rPr>
              <a:t>(αρχική κατάσταση, έγκυρη κατάσταση)</a:t>
            </a:r>
            <a:endParaRPr lang="el-GR" altLang="en-US" sz="2000" b="1" dirty="0">
              <a:solidFill>
                <a:schemeClr val="tx2">
                  <a:lumMod val="50000"/>
                </a:schemeClr>
              </a:solidFill>
              <a:latin typeface="+mn-lt"/>
            </a:endParaRPr>
          </a:p>
        </p:txBody>
      </p:sp>
      <p:sp>
        <p:nvSpPr>
          <p:cNvPr id="2" name="Title 1"/>
          <p:cNvSpPr>
            <a:spLocks noGrp="1"/>
          </p:cNvSpPr>
          <p:nvPr>
            <p:ph type="title"/>
          </p:nvPr>
        </p:nvSpPr>
        <p:spPr>
          <a:xfrm>
            <a:off x="457200" y="115446"/>
            <a:ext cx="8229600" cy="1143000"/>
          </a:xfrm>
        </p:spPr>
        <p:txBody>
          <a:bodyPr/>
          <a:lstStyle/>
          <a:p>
            <a:r>
              <a:rPr lang="el-GR" dirty="0">
                <a:solidFill>
                  <a:schemeClr val="accent6">
                    <a:lumMod val="75000"/>
                  </a:schemeClr>
                </a:solidFill>
              </a:rPr>
              <a:t>Σχήμα και Στιγμιότυπο </a:t>
            </a:r>
            <a:endParaRPr lang="en-US" dirty="0">
              <a:solidFill>
                <a:schemeClr val="accent6">
                  <a:lumMod val="75000"/>
                </a:schemeClr>
              </a:solidFill>
            </a:endParaRPr>
          </a:p>
        </p:txBody>
      </p:sp>
      <p:sp>
        <p:nvSpPr>
          <p:cNvPr id="12"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2324425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oter Placeholder 3"/>
          <p:cNvSpPr>
            <a:spLocks noGrp="1"/>
          </p:cNvSpPr>
          <p:nvPr>
            <p:ph type="ftr" sz="quarter" idx="11"/>
          </p:nvPr>
        </p:nvSpPr>
        <p:spPr>
          <a:noFill/>
        </p:spPr>
        <p:txBody>
          <a:bodyPr/>
          <a:lstStyle/>
          <a:p>
            <a:r>
              <a:rPr lang="el-GR" altLang="en-US"/>
              <a:t>Ευαγγελία Πιτουρά</a:t>
            </a:r>
          </a:p>
        </p:txBody>
      </p:sp>
      <p:sp>
        <p:nvSpPr>
          <p:cNvPr id="13316" name="Slide Number Placeholder 4"/>
          <p:cNvSpPr>
            <a:spLocks noGrp="1"/>
          </p:cNvSpPr>
          <p:nvPr>
            <p:ph type="sldNum" sz="quarter" idx="12"/>
          </p:nvPr>
        </p:nvSpPr>
        <p:spPr>
          <a:noFill/>
        </p:spPr>
        <p:txBody>
          <a:bodyPr/>
          <a:lstStyle/>
          <a:p>
            <a:fld id="{4538421E-2A2A-41A5-A4BC-4DD6BE1EF663}" type="slidenum">
              <a:rPr lang="el-GR" altLang="en-US" smtClean="0"/>
              <a:pPr/>
              <a:t>17</a:t>
            </a:fld>
            <a:endParaRPr lang="el-GR" altLang="en-US"/>
          </a:p>
        </p:txBody>
      </p:sp>
      <p:sp>
        <p:nvSpPr>
          <p:cNvPr id="13318" name="Text Box 3"/>
          <p:cNvSpPr txBox="1">
            <a:spLocks noChangeArrowheads="1"/>
          </p:cNvSpPr>
          <p:nvPr/>
        </p:nvSpPr>
        <p:spPr bwMode="auto">
          <a:xfrm>
            <a:off x="469900" y="2184400"/>
            <a:ext cx="8407401" cy="3323987"/>
          </a:xfrm>
          <a:prstGeom prst="rect">
            <a:avLst/>
          </a:prstGeom>
          <a:noFill/>
          <a:ln w="9525">
            <a:noFill/>
            <a:miter lim="800000"/>
            <a:headEnd/>
            <a:tailEnd/>
          </a:ln>
        </p:spPr>
        <p:txBody>
          <a:bodyPr wrap="square">
            <a:spAutoFit/>
          </a:bodyPr>
          <a:lstStyle/>
          <a:p>
            <a:pPr algn="just">
              <a:spcBef>
                <a:spcPct val="50000"/>
              </a:spcBef>
            </a:pPr>
            <a:r>
              <a:rPr lang="el-GR" sz="2800" dirty="0">
                <a:solidFill>
                  <a:schemeClr val="accent6">
                    <a:lumMod val="75000"/>
                  </a:schemeClr>
                </a:solidFill>
                <a:latin typeface="Calibri" pitchFamily="34" charset="0"/>
                <a:ea typeface="Calibri" pitchFamily="34" charset="0"/>
                <a:cs typeface="Calibri" pitchFamily="34" charset="0"/>
              </a:rPr>
              <a:t>Μοντέλο Οντοτήτων/Συσχετίσεων (Ο/Σ) - </a:t>
            </a:r>
            <a:r>
              <a:rPr lang="en-US" sz="2800" dirty="0">
                <a:solidFill>
                  <a:schemeClr val="accent6">
                    <a:lumMod val="75000"/>
                  </a:schemeClr>
                </a:solidFill>
                <a:latin typeface="Calibri" pitchFamily="34" charset="0"/>
                <a:ea typeface="Calibri" pitchFamily="34" charset="0"/>
                <a:cs typeface="Calibri" pitchFamily="34" charset="0"/>
              </a:rPr>
              <a:t>Entity-Relationship Model (ER)</a:t>
            </a:r>
            <a:endParaRPr lang="el-GR" sz="2800" dirty="0">
              <a:solidFill>
                <a:srgbClr val="FF0000"/>
              </a:solidFill>
              <a:latin typeface="Calibri" pitchFamily="34" charset="0"/>
              <a:ea typeface="Calibri" pitchFamily="34" charset="0"/>
              <a:cs typeface="Calibri" pitchFamily="34" charset="0"/>
            </a:endParaRPr>
          </a:p>
          <a:p>
            <a:pPr algn="just">
              <a:spcBef>
                <a:spcPct val="50000"/>
              </a:spcBef>
              <a:buFont typeface="Wingdings" pitchFamily="2" charset="2"/>
              <a:buChar char="§"/>
            </a:pPr>
            <a:r>
              <a:rPr lang="el-GR" sz="2800" dirty="0">
                <a:latin typeface="Calibri" pitchFamily="34" charset="0"/>
                <a:ea typeface="Calibri" pitchFamily="34" charset="0"/>
                <a:cs typeface="Calibri" pitchFamily="34" charset="0"/>
              </a:rPr>
              <a:t> </a:t>
            </a:r>
            <a:r>
              <a:rPr lang="el-GR" sz="2800" dirty="0">
                <a:solidFill>
                  <a:schemeClr val="tx2">
                    <a:lumMod val="50000"/>
                  </a:schemeClr>
                </a:solidFill>
                <a:latin typeface="Calibri" pitchFamily="34" charset="0"/>
                <a:ea typeface="Calibri" pitchFamily="34" charset="0"/>
                <a:cs typeface="Calibri" pitchFamily="34" charset="0"/>
              </a:rPr>
              <a:t>Γραφικό μοντέλο</a:t>
            </a:r>
          </a:p>
          <a:p>
            <a:pPr algn="just">
              <a:spcBef>
                <a:spcPct val="50000"/>
              </a:spcBef>
              <a:buFont typeface="Wingdings" pitchFamily="2" charset="2"/>
              <a:buChar char="§"/>
            </a:pPr>
            <a:r>
              <a:rPr lang="el-GR" sz="2800" dirty="0">
                <a:solidFill>
                  <a:schemeClr val="tx2">
                    <a:lumMod val="50000"/>
                  </a:schemeClr>
                </a:solidFill>
                <a:latin typeface="Calibri" pitchFamily="34" charset="0"/>
                <a:ea typeface="Calibri" pitchFamily="34" charset="0"/>
                <a:cs typeface="Calibri" pitchFamily="34" charset="0"/>
              </a:rPr>
              <a:t> Δύο βασικά δομικά στοιχεία</a:t>
            </a:r>
            <a:r>
              <a:rPr lang="en-US" sz="2800" dirty="0">
                <a:solidFill>
                  <a:schemeClr val="tx2">
                    <a:lumMod val="50000"/>
                  </a:schemeClr>
                </a:solidFill>
                <a:latin typeface="Calibri" pitchFamily="34" charset="0"/>
                <a:ea typeface="Calibri" pitchFamily="34" charset="0"/>
                <a:cs typeface="Calibri" pitchFamily="34" charset="0"/>
              </a:rPr>
              <a:t>/</a:t>
            </a:r>
            <a:r>
              <a:rPr lang="el-GR" sz="2800" dirty="0">
                <a:solidFill>
                  <a:schemeClr val="tx2">
                    <a:lumMod val="50000"/>
                  </a:schemeClr>
                </a:solidFill>
                <a:latin typeface="Calibri" pitchFamily="34" charset="0"/>
                <a:ea typeface="Calibri" pitchFamily="34" charset="0"/>
                <a:cs typeface="Calibri" pitchFamily="34" charset="0"/>
              </a:rPr>
              <a:t>έννοιες</a:t>
            </a:r>
            <a:r>
              <a:rPr lang="en-US" sz="2800" dirty="0">
                <a:solidFill>
                  <a:schemeClr val="tx2">
                    <a:lumMod val="50000"/>
                  </a:schemeClr>
                </a:solidFill>
                <a:latin typeface="Calibri" pitchFamily="34" charset="0"/>
                <a:ea typeface="Calibri" pitchFamily="34" charset="0"/>
                <a:cs typeface="Calibri" pitchFamily="34" charset="0"/>
              </a:rPr>
              <a:t>: </a:t>
            </a:r>
            <a:r>
              <a:rPr lang="el-GR" sz="2800" dirty="0">
                <a:solidFill>
                  <a:schemeClr val="tx2">
                    <a:lumMod val="50000"/>
                  </a:schemeClr>
                </a:solidFill>
                <a:latin typeface="Calibri" pitchFamily="34" charset="0"/>
                <a:ea typeface="Calibri" pitchFamily="34" charset="0"/>
                <a:cs typeface="Calibri" pitchFamily="34" charset="0"/>
              </a:rPr>
              <a:t>Οντότητες και Συσχετίσεις</a:t>
            </a:r>
          </a:p>
          <a:p>
            <a:pPr algn="just">
              <a:spcBef>
                <a:spcPct val="50000"/>
              </a:spcBef>
              <a:buFont typeface="Wingdings" pitchFamily="2" charset="2"/>
              <a:buChar char="§"/>
            </a:pPr>
            <a:r>
              <a:rPr lang="el-GR" sz="2800" dirty="0">
                <a:solidFill>
                  <a:schemeClr val="tx2">
                    <a:lumMod val="50000"/>
                  </a:schemeClr>
                </a:solidFill>
                <a:latin typeface="Calibri" pitchFamily="34" charset="0"/>
                <a:ea typeface="Calibri" pitchFamily="34" charset="0"/>
                <a:cs typeface="Calibri" pitchFamily="34" charset="0"/>
              </a:rPr>
              <a:t> Περιγραφή του σχήματος</a:t>
            </a:r>
          </a:p>
        </p:txBody>
      </p:sp>
      <p:sp>
        <p:nvSpPr>
          <p:cNvPr id="7" name="Title 6"/>
          <p:cNvSpPr>
            <a:spLocks noGrp="1"/>
          </p:cNvSpPr>
          <p:nvPr>
            <p:ph type="title"/>
          </p:nvPr>
        </p:nvSpPr>
        <p:spPr>
          <a:xfrm>
            <a:off x="189523" y="385030"/>
            <a:ext cx="8229600" cy="1143000"/>
          </a:xfrm>
        </p:spPr>
        <p:txBody>
          <a:bodyPr>
            <a:normAutofit fontScale="90000"/>
          </a:bodyPr>
          <a:lstStyle/>
          <a:p>
            <a:r>
              <a:rPr lang="el-GR" dirty="0">
                <a:solidFill>
                  <a:schemeClr val="accent6">
                    <a:lumMod val="75000"/>
                  </a:schemeClr>
                </a:solidFill>
                <a:latin typeface="Calibri" pitchFamily="34" charset="0"/>
                <a:ea typeface="Calibri" pitchFamily="34" charset="0"/>
                <a:cs typeface="Calibri" pitchFamily="34" charset="0"/>
              </a:rPr>
              <a:t>Εννοιολογικός σχεδιασμός με το Μοντέλο Οντοτήτων/Συσχετίσεων</a:t>
            </a:r>
            <a:endParaRPr lang="el-GR" dirty="0"/>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3"/>
          <p:cNvSpPr>
            <a:spLocks noGrp="1"/>
          </p:cNvSpPr>
          <p:nvPr>
            <p:ph type="ftr" sz="quarter" idx="11"/>
          </p:nvPr>
        </p:nvSpPr>
        <p:spPr>
          <a:noFill/>
        </p:spPr>
        <p:txBody>
          <a:bodyPr/>
          <a:lstStyle/>
          <a:p>
            <a:r>
              <a:rPr lang="el-GR" altLang="en-US"/>
              <a:t>Ευαγγελία Πιτουρά</a:t>
            </a:r>
          </a:p>
        </p:txBody>
      </p:sp>
      <p:sp>
        <p:nvSpPr>
          <p:cNvPr id="15364" name="Slide Number Placeholder 4"/>
          <p:cNvSpPr>
            <a:spLocks noGrp="1"/>
          </p:cNvSpPr>
          <p:nvPr>
            <p:ph type="sldNum" sz="quarter" idx="12"/>
          </p:nvPr>
        </p:nvSpPr>
        <p:spPr>
          <a:noFill/>
        </p:spPr>
        <p:txBody>
          <a:bodyPr/>
          <a:lstStyle/>
          <a:p>
            <a:fld id="{D9AEB73D-26FD-4A58-96BC-BFB84CA7360B}" type="slidenum">
              <a:rPr lang="el-GR" altLang="en-US" smtClean="0"/>
              <a:pPr/>
              <a:t>18</a:t>
            </a:fld>
            <a:endParaRPr lang="el-GR" altLang="en-US"/>
          </a:p>
        </p:txBody>
      </p:sp>
      <p:sp>
        <p:nvSpPr>
          <p:cNvPr id="18" name="TextBox 17"/>
          <p:cNvSpPr txBox="1"/>
          <p:nvPr/>
        </p:nvSpPr>
        <p:spPr>
          <a:xfrm>
            <a:off x="381000" y="1049212"/>
            <a:ext cx="8382000" cy="2985433"/>
          </a:xfrm>
          <a:prstGeom prst="rect">
            <a:avLst/>
          </a:prstGeom>
          <a:noFill/>
        </p:spPr>
        <p:txBody>
          <a:bodyPr wrap="square">
            <a:spAutoFit/>
          </a:bodyPr>
          <a:lstStyle/>
          <a:p>
            <a:pPr algn="just"/>
            <a:r>
              <a:rPr lang="el-GR" sz="2800" dirty="0">
                <a:solidFill>
                  <a:schemeClr val="tx2">
                    <a:lumMod val="50000"/>
                  </a:schemeClr>
                </a:solidFill>
                <a:latin typeface="Calibri" pitchFamily="34" charset="0"/>
                <a:ea typeface="Calibri" pitchFamily="34" charset="0"/>
                <a:cs typeface="Calibri" pitchFamily="34" charset="0"/>
              </a:rPr>
              <a:t>Μια </a:t>
            </a:r>
            <a:r>
              <a:rPr lang="el-GR" sz="2800" i="1" dirty="0">
                <a:solidFill>
                  <a:schemeClr val="accent6">
                    <a:lumMod val="75000"/>
                  </a:schemeClr>
                </a:solidFill>
                <a:latin typeface="Calibri" pitchFamily="34" charset="0"/>
                <a:ea typeface="Calibri" pitchFamily="34" charset="0"/>
                <a:cs typeface="Calibri" pitchFamily="34" charset="0"/>
              </a:rPr>
              <a:t>οντότητα</a:t>
            </a:r>
            <a:r>
              <a:rPr lang="el-GR" sz="2800" dirty="0">
                <a:solidFill>
                  <a:schemeClr val="tx2">
                    <a:lumMod val="50000"/>
                  </a:schemeClr>
                </a:solidFill>
                <a:latin typeface="Calibri" pitchFamily="34" charset="0"/>
                <a:ea typeface="Calibri" pitchFamily="34" charset="0"/>
                <a:cs typeface="Calibri" pitchFamily="34" charset="0"/>
              </a:rPr>
              <a:t> αντιστοιχεί σε ένα αντικείμενο/πρόσωπο/πράγμα/έννοια του πραγματικού κόσμου (ουσιαστικό):</a:t>
            </a:r>
          </a:p>
          <a:p>
            <a:pPr algn="just"/>
            <a:endParaRPr lang="el-GR" sz="800" dirty="0">
              <a:solidFill>
                <a:schemeClr val="tx2">
                  <a:lumMod val="50000"/>
                </a:schemeClr>
              </a:solidFill>
              <a:latin typeface="Calibri" pitchFamily="34" charset="0"/>
              <a:ea typeface="Calibri" pitchFamily="34" charset="0"/>
              <a:cs typeface="Calibri" pitchFamily="34" charset="0"/>
            </a:endParaRPr>
          </a:p>
          <a:p>
            <a:pPr algn="just"/>
            <a:r>
              <a:rPr lang="el-GR" sz="2400" i="1" dirty="0">
                <a:solidFill>
                  <a:schemeClr val="tx2">
                    <a:lumMod val="50000"/>
                  </a:schemeClr>
                </a:solidFill>
                <a:latin typeface="Calibri" pitchFamily="34" charset="0"/>
                <a:ea typeface="Calibri" pitchFamily="34" charset="0"/>
                <a:cs typeface="Calibri" pitchFamily="34" charset="0"/>
              </a:rPr>
              <a:t>βιβλίο, φοιτητής, μάθημα, υπάλληλος, πιστωτική-κάρτα, τραπεζικός-λογαριασμός</a:t>
            </a:r>
            <a:endParaRPr lang="en-US" sz="2400" i="1" dirty="0">
              <a:solidFill>
                <a:schemeClr val="tx2">
                  <a:lumMod val="50000"/>
                </a:schemeClr>
              </a:solidFill>
              <a:latin typeface="Calibri" pitchFamily="34" charset="0"/>
              <a:ea typeface="Calibri" pitchFamily="34" charset="0"/>
              <a:cs typeface="Calibri" pitchFamily="34" charset="0"/>
            </a:endParaRPr>
          </a:p>
          <a:p>
            <a:pPr algn="just"/>
            <a:r>
              <a:rPr lang="el-GR" sz="2400" u="sng" dirty="0">
                <a:solidFill>
                  <a:schemeClr val="tx2">
                    <a:lumMod val="50000"/>
                  </a:schemeClr>
                </a:solidFill>
                <a:latin typeface="Calibri" pitchFamily="34" charset="0"/>
                <a:ea typeface="Calibri" pitchFamily="34" charset="0"/>
                <a:cs typeface="Calibri" pitchFamily="34" charset="0"/>
              </a:rPr>
              <a:t>(παραλληλόγραμμο)</a:t>
            </a:r>
          </a:p>
          <a:p>
            <a:pPr algn="just"/>
            <a:r>
              <a:rPr lang="el-GR" sz="2400" dirty="0">
                <a:solidFill>
                  <a:schemeClr val="accent6">
                    <a:lumMod val="75000"/>
                  </a:schemeClr>
                </a:solidFill>
                <a:latin typeface="Calibri" pitchFamily="34" charset="0"/>
                <a:ea typeface="Calibri" pitchFamily="34" charset="0"/>
                <a:cs typeface="Calibri" pitchFamily="34" charset="0"/>
              </a:rPr>
              <a:t>Γνωρίσματα</a:t>
            </a:r>
            <a:r>
              <a:rPr lang="el-GR" sz="2400" dirty="0">
                <a:solidFill>
                  <a:schemeClr val="tx2">
                    <a:lumMod val="50000"/>
                  </a:schemeClr>
                </a:solidFill>
                <a:latin typeface="Calibri" pitchFamily="34" charset="0"/>
                <a:ea typeface="Calibri" pitchFamily="34" charset="0"/>
                <a:cs typeface="Calibri" pitchFamily="34" charset="0"/>
              </a:rPr>
              <a:t> τι πληροφορία </a:t>
            </a:r>
            <a:r>
              <a:rPr lang="el-GR" sz="2400" u="sng" dirty="0">
                <a:solidFill>
                  <a:schemeClr val="tx2">
                    <a:lumMod val="50000"/>
                  </a:schemeClr>
                </a:solidFill>
                <a:latin typeface="Calibri" pitchFamily="34" charset="0"/>
                <a:ea typeface="Calibri" pitchFamily="34" charset="0"/>
                <a:cs typeface="Calibri" pitchFamily="34" charset="0"/>
              </a:rPr>
              <a:t>(έλλειψη)</a:t>
            </a:r>
          </a:p>
        </p:txBody>
      </p:sp>
      <p:sp>
        <p:nvSpPr>
          <p:cNvPr id="13"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Οντότητες-Συσχετίσεις</a:t>
            </a:r>
            <a:endParaRPr lang="en-US" dirty="0">
              <a:solidFill>
                <a:schemeClr val="accent6">
                  <a:lumMod val="75000"/>
                </a:schemeClr>
              </a:solidFill>
            </a:endParaRPr>
          </a:p>
        </p:txBody>
      </p:sp>
      <p:sp>
        <p:nvSpPr>
          <p:cNvPr id="15" name="TextBox 14"/>
          <p:cNvSpPr txBox="1"/>
          <p:nvPr/>
        </p:nvSpPr>
        <p:spPr>
          <a:xfrm>
            <a:off x="431800" y="4121184"/>
            <a:ext cx="8229600" cy="2062103"/>
          </a:xfrm>
          <a:prstGeom prst="rect">
            <a:avLst/>
          </a:prstGeom>
          <a:noFill/>
        </p:spPr>
        <p:txBody>
          <a:bodyPr wrap="square">
            <a:spAutoFit/>
          </a:bodyPr>
          <a:lstStyle/>
          <a:p>
            <a:pPr algn="just"/>
            <a:r>
              <a:rPr lang="el-GR" sz="2800" dirty="0">
                <a:solidFill>
                  <a:schemeClr val="tx2">
                    <a:lumMod val="50000"/>
                  </a:schemeClr>
                </a:solidFill>
                <a:latin typeface="Calibri" pitchFamily="34" charset="0"/>
                <a:ea typeface="Calibri" pitchFamily="34" charset="0"/>
                <a:cs typeface="Calibri" pitchFamily="34" charset="0"/>
              </a:rPr>
              <a:t>Μια </a:t>
            </a:r>
            <a:r>
              <a:rPr lang="el-GR" sz="2800" i="1" dirty="0">
                <a:solidFill>
                  <a:schemeClr val="accent6">
                    <a:lumMod val="75000"/>
                  </a:schemeClr>
                </a:solidFill>
                <a:latin typeface="Calibri" pitchFamily="34" charset="0"/>
                <a:ea typeface="Calibri" pitchFamily="34" charset="0"/>
                <a:cs typeface="Calibri" pitchFamily="34" charset="0"/>
              </a:rPr>
              <a:t>συσχέτιση</a:t>
            </a:r>
            <a:r>
              <a:rPr lang="el-GR" sz="2800" dirty="0">
                <a:solidFill>
                  <a:schemeClr val="tx2">
                    <a:lumMod val="50000"/>
                  </a:schemeClr>
                </a:solidFill>
                <a:latin typeface="Calibri" pitchFamily="34" charset="0"/>
                <a:ea typeface="Calibri" pitchFamily="34" charset="0"/>
                <a:cs typeface="Calibri" pitchFamily="34" charset="0"/>
              </a:rPr>
              <a:t> σε μια διασύνδεση μεταξύ δύο ή περισσότερων οντοτήτων (ρήμα):</a:t>
            </a:r>
          </a:p>
          <a:p>
            <a:pPr algn="just"/>
            <a:r>
              <a:rPr lang="el-GR" sz="2400" i="1" dirty="0">
                <a:solidFill>
                  <a:schemeClr val="tx2">
                    <a:lumMod val="50000"/>
                  </a:schemeClr>
                </a:solidFill>
                <a:latin typeface="Calibri" pitchFamily="34" charset="0"/>
                <a:ea typeface="Calibri" pitchFamily="34" charset="0"/>
                <a:cs typeface="Calibri" pitchFamily="34" charset="0"/>
              </a:rPr>
              <a:t>φοιτητής-</a:t>
            </a:r>
            <a:r>
              <a:rPr lang="el-GR" sz="2400" i="1" dirty="0">
                <a:solidFill>
                  <a:schemeClr val="tx2">
                    <a:lumMod val="60000"/>
                    <a:lumOff val="40000"/>
                  </a:schemeClr>
                </a:solidFill>
                <a:latin typeface="Calibri" pitchFamily="34" charset="0"/>
                <a:ea typeface="Calibri" pitchFamily="34" charset="0"/>
                <a:cs typeface="Calibri" pitchFamily="34" charset="0"/>
              </a:rPr>
              <a:t>δανείζεται</a:t>
            </a:r>
            <a:r>
              <a:rPr lang="el-GR" sz="2400" i="1" dirty="0">
                <a:solidFill>
                  <a:schemeClr val="tx2">
                    <a:lumMod val="50000"/>
                  </a:schemeClr>
                </a:solidFill>
                <a:latin typeface="Calibri" pitchFamily="34" charset="0"/>
                <a:ea typeface="Calibri" pitchFamily="34" charset="0"/>
                <a:cs typeface="Calibri" pitchFamily="34" charset="0"/>
              </a:rPr>
              <a:t>-βιβλίο, φοιτητής-</a:t>
            </a:r>
            <a:r>
              <a:rPr lang="el-GR" sz="2400" i="1" dirty="0">
                <a:solidFill>
                  <a:schemeClr val="tx2">
                    <a:lumMod val="60000"/>
                    <a:lumOff val="40000"/>
                  </a:schemeClr>
                </a:solidFill>
                <a:latin typeface="Calibri" pitchFamily="34" charset="0"/>
                <a:ea typeface="Calibri" pitchFamily="34" charset="0"/>
                <a:cs typeface="Calibri" pitchFamily="34" charset="0"/>
              </a:rPr>
              <a:t>γράφεται</a:t>
            </a:r>
            <a:r>
              <a:rPr lang="el-GR" sz="2400" i="1" dirty="0">
                <a:solidFill>
                  <a:schemeClr val="tx2">
                    <a:lumMod val="50000"/>
                  </a:schemeClr>
                </a:solidFill>
                <a:latin typeface="Calibri" pitchFamily="34" charset="0"/>
                <a:ea typeface="Calibri" pitchFamily="34" charset="0"/>
                <a:cs typeface="Calibri" pitchFamily="34" charset="0"/>
              </a:rPr>
              <a:t>-μάθημα, υπάλληλος-</a:t>
            </a:r>
            <a:r>
              <a:rPr lang="el-GR" sz="2400" i="1" dirty="0">
                <a:solidFill>
                  <a:schemeClr val="tx2">
                    <a:lumMod val="60000"/>
                    <a:lumOff val="40000"/>
                  </a:schemeClr>
                </a:solidFill>
                <a:latin typeface="Calibri" pitchFamily="34" charset="0"/>
                <a:ea typeface="Calibri" pitchFamily="34" charset="0"/>
                <a:cs typeface="Calibri" pitchFamily="34" charset="0"/>
              </a:rPr>
              <a:t>δουλεύε</a:t>
            </a:r>
            <a:r>
              <a:rPr lang="el-GR" sz="2400" i="1" dirty="0">
                <a:solidFill>
                  <a:schemeClr val="tx2">
                    <a:lumMod val="50000"/>
                  </a:schemeClr>
                </a:solidFill>
                <a:latin typeface="Calibri" pitchFamily="34" charset="0"/>
                <a:ea typeface="Calibri" pitchFamily="34" charset="0"/>
                <a:cs typeface="Calibri" pitchFamily="34" charset="0"/>
              </a:rPr>
              <a:t>ι-τμήμα, πελάτης-</a:t>
            </a:r>
            <a:r>
              <a:rPr lang="el-GR" sz="2400" i="1" dirty="0">
                <a:solidFill>
                  <a:schemeClr val="tx2">
                    <a:lumMod val="60000"/>
                    <a:lumOff val="40000"/>
                  </a:schemeClr>
                </a:solidFill>
                <a:latin typeface="Calibri" pitchFamily="34" charset="0"/>
                <a:ea typeface="Calibri" pitchFamily="34" charset="0"/>
                <a:cs typeface="Calibri" pitchFamily="34" charset="0"/>
              </a:rPr>
              <a:t>έχει</a:t>
            </a:r>
            <a:r>
              <a:rPr lang="el-GR" sz="2400" i="1" dirty="0">
                <a:solidFill>
                  <a:schemeClr val="tx2">
                    <a:lumMod val="50000"/>
                  </a:schemeClr>
                </a:solidFill>
                <a:latin typeface="Calibri" pitchFamily="34" charset="0"/>
                <a:ea typeface="Calibri" pitchFamily="34" charset="0"/>
                <a:cs typeface="Calibri" pitchFamily="34" charset="0"/>
              </a:rPr>
              <a:t>-λογαριασμό,  </a:t>
            </a:r>
            <a:r>
              <a:rPr lang="el-GR" sz="2400" i="1" dirty="0" err="1">
                <a:solidFill>
                  <a:schemeClr val="tx2">
                    <a:lumMod val="50000"/>
                  </a:schemeClr>
                </a:solidFill>
                <a:latin typeface="Calibri" pitchFamily="34" charset="0"/>
                <a:ea typeface="Calibri" pitchFamily="34" charset="0"/>
                <a:cs typeface="Calibri" pitchFamily="34" charset="0"/>
              </a:rPr>
              <a:t>κλπ</a:t>
            </a:r>
            <a:endParaRPr lang="el-GR" sz="2400" i="1" dirty="0">
              <a:solidFill>
                <a:schemeClr val="tx2">
                  <a:lumMod val="50000"/>
                </a:schemeClr>
              </a:solidFill>
              <a:latin typeface="Calibri" pitchFamily="34" charset="0"/>
              <a:ea typeface="Calibri" pitchFamily="34" charset="0"/>
              <a:cs typeface="Calibri" pitchFamily="34" charset="0"/>
            </a:endParaRPr>
          </a:p>
          <a:p>
            <a:pPr algn="just"/>
            <a:r>
              <a:rPr lang="el-GR" sz="2400" u="sng" dirty="0">
                <a:solidFill>
                  <a:schemeClr val="tx2">
                    <a:lumMod val="50000"/>
                  </a:schemeClr>
                </a:solidFill>
                <a:latin typeface="Calibri" pitchFamily="34" charset="0"/>
                <a:ea typeface="Calibri" pitchFamily="34" charset="0"/>
                <a:cs typeface="Calibri" pitchFamily="34" charset="0"/>
              </a:rPr>
              <a:t>(ρόμβος)</a:t>
            </a: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3"/>
          <p:cNvSpPr>
            <a:spLocks noGrp="1"/>
          </p:cNvSpPr>
          <p:nvPr>
            <p:ph type="ftr" sz="quarter" idx="11"/>
          </p:nvPr>
        </p:nvSpPr>
        <p:spPr>
          <a:noFill/>
        </p:spPr>
        <p:txBody>
          <a:bodyPr/>
          <a:lstStyle/>
          <a:p>
            <a:r>
              <a:rPr lang="el-GR" altLang="en-US"/>
              <a:t>Ευαγγελία Πιτουρά</a:t>
            </a:r>
          </a:p>
        </p:txBody>
      </p:sp>
      <p:sp>
        <p:nvSpPr>
          <p:cNvPr id="15364" name="Slide Number Placeholder 4"/>
          <p:cNvSpPr>
            <a:spLocks noGrp="1"/>
          </p:cNvSpPr>
          <p:nvPr>
            <p:ph type="sldNum" sz="quarter" idx="12"/>
          </p:nvPr>
        </p:nvSpPr>
        <p:spPr>
          <a:noFill/>
        </p:spPr>
        <p:txBody>
          <a:bodyPr/>
          <a:lstStyle/>
          <a:p>
            <a:fld id="{D9AEB73D-26FD-4A58-96BC-BFB84CA7360B}" type="slidenum">
              <a:rPr lang="el-GR" altLang="en-US" smtClean="0"/>
              <a:pPr/>
              <a:t>19</a:t>
            </a:fld>
            <a:endParaRPr lang="el-GR" altLang="en-US"/>
          </a:p>
        </p:txBody>
      </p:sp>
      <p:sp>
        <p:nvSpPr>
          <p:cNvPr id="13" name="Title 1"/>
          <p:cNvSpPr txBox="1">
            <a:spLocks/>
          </p:cNvSpPr>
          <p:nvPr/>
        </p:nvSpPr>
        <p:spPr>
          <a:xfrm>
            <a:off x="457200" y="1984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Το</a:t>
            </a:r>
            <a:r>
              <a:rPr lang="en-US" dirty="0">
                <a:solidFill>
                  <a:schemeClr val="accent6">
                    <a:lumMod val="75000"/>
                  </a:schemeClr>
                </a:solidFill>
              </a:rPr>
              <a:t> </a:t>
            </a:r>
            <a:r>
              <a:rPr lang="el-GR" dirty="0">
                <a:solidFill>
                  <a:schemeClr val="accent6">
                    <a:lumMod val="75000"/>
                  </a:schemeClr>
                </a:solidFill>
              </a:rPr>
              <a:t>μοντέλο Ο/Σ συνοπτικά</a:t>
            </a:r>
            <a:endParaRPr lang="en-US" dirty="0">
              <a:solidFill>
                <a:schemeClr val="accent6">
                  <a:lumMod val="75000"/>
                </a:schemeClr>
              </a:solidFill>
            </a:endParaRPr>
          </a:p>
        </p:txBody>
      </p:sp>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41985" name="Object 1"/>
          <p:cNvGraphicFramePr>
            <a:graphicFrameLocks noChangeAspect="1"/>
          </p:cNvGraphicFramePr>
          <p:nvPr/>
        </p:nvGraphicFramePr>
        <p:xfrm>
          <a:off x="482600" y="2171699"/>
          <a:ext cx="7855340" cy="2751675"/>
        </p:xfrm>
        <a:graphic>
          <a:graphicData uri="http://schemas.openxmlformats.org/presentationml/2006/ole">
            <mc:AlternateContent xmlns:mc="http://schemas.openxmlformats.org/markup-compatibility/2006">
              <mc:Choice xmlns:v="urn:schemas-microsoft-com:vml" Requires="v">
                <p:oleObj name="Visio" r:id="rId3" imgW="6402418" imgH="2239275" progId="Visio.Drawing.11">
                  <p:embed/>
                </p:oleObj>
              </mc:Choice>
              <mc:Fallback>
                <p:oleObj name="Visio" r:id="rId3" imgW="6402418" imgH="2239275" progId="Visio.Drawing.11">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 y="2171699"/>
                        <a:ext cx="7855340" cy="275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393700" y="5029200"/>
            <a:ext cx="8013700" cy="1015663"/>
          </a:xfrm>
          <a:prstGeom prst="rect">
            <a:avLst/>
          </a:prstGeom>
          <a:noFill/>
          <a:ln>
            <a:solidFill>
              <a:schemeClr val="tx1"/>
            </a:solidFill>
          </a:ln>
        </p:spPr>
        <p:txBody>
          <a:bodyPr wrap="square" rtlCol="0">
            <a:spAutoFit/>
          </a:bodyPr>
          <a:lstStyle/>
          <a:p>
            <a:pPr>
              <a:buFont typeface="Wingdings" pitchFamily="2" charset="2"/>
              <a:buChar char="ü"/>
            </a:pPr>
            <a:r>
              <a:rPr lang="el-GR" sz="2000" dirty="0"/>
              <a:t> Οντότητες – παραλληλόγραμμα</a:t>
            </a:r>
          </a:p>
          <a:p>
            <a:pPr>
              <a:buFont typeface="Wingdings" pitchFamily="2" charset="2"/>
              <a:buChar char="ü"/>
            </a:pPr>
            <a:r>
              <a:rPr lang="el-GR" sz="2000" dirty="0"/>
              <a:t> Συσχετίσεις – ρόμβοι</a:t>
            </a:r>
          </a:p>
          <a:p>
            <a:pPr>
              <a:buFont typeface="Wingdings" pitchFamily="2" charset="2"/>
              <a:buChar char="ü"/>
            </a:pPr>
            <a:r>
              <a:rPr lang="el-GR" sz="2000" dirty="0"/>
              <a:t> Γνωρίσματα </a:t>
            </a:r>
            <a:r>
              <a:rPr lang="en-US" sz="2000" dirty="0"/>
              <a:t>(</a:t>
            </a:r>
            <a:r>
              <a:rPr lang="el-GR" sz="2000" dirty="0"/>
              <a:t>πληροφορία για οντότητες/συσχετίσεις) - ελλείψεις</a:t>
            </a:r>
          </a:p>
        </p:txBody>
      </p:sp>
      <p:sp>
        <p:nvSpPr>
          <p:cNvPr id="11" name="TextBox 10"/>
          <p:cNvSpPr txBox="1"/>
          <p:nvPr/>
        </p:nvSpPr>
        <p:spPr>
          <a:xfrm>
            <a:off x="520700" y="1219200"/>
            <a:ext cx="7975600" cy="923330"/>
          </a:xfrm>
          <a:prstGeom prst="rect">
            <a:avLst/>
          </a:prstGeom>
          <a:noFill/>
        </p:spPr>
        <p:txBody>
          <a:bodyPr wrap="square" rtlCol="0">
            <a:spAutoFit/>
          </a:bodyPr>
          <a:lstStyle/>
          <a:p>
            <a:pPr algn="just"/>
            <a:r>
              <a:rPr lang="el-GR" dirty="0"/>
              <a:t>Μια βάση δεδομένων με πληροφορίες για κινηματογραφικές ταινίες με πληροφορίες για ηθοποιούς και ταινίες καθώς και για το ποιος ηθοποιός παίζει σε μια ταινία.  </a:t>
            </a:r>
          </a:p>
        </p:txBody>
      </p:sp>
      <p:sp>
        <p:nvSpPr>
          <p:cNvPr id="12"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Footer Placeholder 3"/>
          <p:cNvSpPr>
            <a:spLocks noGrp="1"/>
          </p:cNvSpPr>
          <p:nvPr>
            <p:ph type="ftr" sz="quarter" idx="11"/>
          </p:nvPr>
        </p:nvSpPr>
        <p:spPr>
          <a:noFill/>
        </p:spPr>
        <p:txBody>
          <a:bodyPr/>
          <a:lstStyle/>
          <a:p>
            <a:r>
              <a:rPr lang="el-GR" altLang="en-US"/>
              <a:t>Ευαγγελία Πιτουρά</a:t>
            </a:r>
          </a:p>
        </p:txBody>
      </p:sp>
      <p:sp>
        <p:nvSpPr>
          <p:cNvPr id="4100" name="Slide Number Placeholder 4"/>
          <p:cNvSpPr>
            <a:spLocks noGrp="1"/>
          </p:cNvSpPr>
          <p:nvPr>
            <p:ph type="sldNum" sz="quarter" idx="12"/>
          </p:nvPr>
        </p:nvSpPr>
        <p:spPr>
          <a:noFill/>
        </p:spPr>
        <p:txBody>
          <a:bodyPr/>
          <a:lstStyle/>
          <a:p>
            <a:fld id="{C050E6B5-43E1-4C08-BD3A-1AB6EBB574E8}" type="slidenum">
              <a:rPr lang="el-GR" altLang="en-US" smtClean="0"/>
              <a:pPr/>
              <a:t>2</a:t>
            </a:fld>
            <a:endParaRPr lang="el-GR" altLang="en-US"/>
          </a:p>
        </p:txBody>
      </p:sp>
      <p:sp>
        <p:nvSpPr>
          <p:cNvPr id="87043" name="Text Box 3"/>
          <p:cNvSpPr txBox="1">
            <a:spLocks noChangeArrowheads="1"/>
          </p:cNvSpPr>
          <p:nvPr/>
        </p:nvSpPr>
        <p:spPr bwMode="auto">
          <a:xfrm>
            <a:off x="457200" y="1295400"/>
            <a:ext cx="7594600" cy="461665"/>
          </a:xfrm>
          <a:prstGeom prst="rect">
            <a:avLst/>
          </a:prstGeom>
          <a:solidFill>
            <a:schemeClr val="accent6">
              <a:lumMod val="20000"/>
              <a:lumOff val="80000"/>
            </a:schemeClr>
          </a:solidFill>
          <a:ln w="19050">
            <a:noFill/>
            <a:miter lim="800000"/>
            <a:headEnd/>
            <a:tailEnd/>
          </a:ln>
        </p:spPr>
        <p:txBody>
          <a:bodyPr wrap="square">
            <a:spAutoFit/>
          </a:bodyPr>
          <a:lstStyle/>
          <a:p>
            <a:pPr algn="just" eaLnBrk="0" hangingPunct="0">
              <a:spcBef>
                <a:spcPct val="50000"/>
              </a:spcBef>
            </a:pPr>
            <a:r>
              <a:rPr lang="el-GR" sz="2400" dirty="0">
                <a:solidFill>
                  <a:schemeClr val="accent6">
                    <a:lumMod val="75000"/>
                  </a:schemeClr>
                </a:solidFill>
              </a:rPr>
              <a:t>Βάση Δεδομένων</a:t>
            </a:r>
            <a:r>
              <a:rPr lang="el-GR" sz="2400" dirty="0">
                <a:solidFill>
                  <a:schemeClr val="tx2">
                    <a:lumMod val="75000"/>
                  </a:schemeClr>
                </a:solidFill>
              </a:rPr>
              <a:t>: συλλογή από </a:t>
            </a:r>
            <a:r>
              <a:rPr lang="el-GR" sz="2400" i="1" dirty="0">
                <a:solidFill>
                  <a:schemeClr val="tx2">
                    <a:lumMod val="75000"/>
                  </a:schemeClr>
                </a:solidFill>
              </a:rPr>
              <a:t>σχετιζόμενα</a:t>
            </a:r>
            <a:r>
              <a:rPr lang="el-GR" sz="2400" dirty="0">
                <a:solidFill>
                  <a:schemeClr val="tx2">
                    <a:lumMod val="75000"/>
                  </a:schemeClr>
                </a:solidFill>
              </a:rPr>
              <a:t> δεδομένα</a:t>
            </a:r>
          </a:p>
        </p:txBody>
      </p:sp>
      <p:sp>
        <p:nvSpPr>
          <p:cNvPr id="9" name="Title 1"/>
          <p:cNvSpPr txBox="1">
            <a:spLocks/>
          </p:cNvSpPr>
          <p:nvPr/>
        </p:nvSpPr>
        <p:spPr>
          <a:xfrm>
            <a:off x="2286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dirty="0">
                <a:solidFill>
                  <a:schemeClr val="accent6"/>
                </a:solidFill>
                <a:latin typeface="+mj-lt"/>
                <a:ea typeface="+mj-ea"/>
                <a:cs typeface="+mj-cs"/>
              </a:rPr>
              <a:t>Βασικές Έννοιες</a:t>
            </a:r>
            <a:endParaRPr kumimoji="0" lang="el-GR" sz="4400" b="0" i="0" u="none" strike="noStrike" kern="1200" cap="none" spc="0" normalizeH="0" baseline="0" noProof="0" dirty="0">
              <a:ln>
                <a:noFill/>
              </a:ln>
              <a:solidFill>
                <a:schemeClr val="accent6"/>
              </a:solidFill>
              <a:effectLst/>
              <a:uLnTx/>
              <a:uFillTx/>
              <a:latin typeface="+mj-lt"/>
              <a:ea typeface="+mj-ea"/>
              <a:cs typeface="+mj-cs"/>
            </a:endParaRPr>
          </a:p>
        </p:txBody>
      </p:sp>
      <p:sp>
        <p:nvSpPr>
          <p:cNvPr id="10" name="Text Box 4"/>
          <p:cNvSpPr txBox="1">
            <a:spLocks noChangeArrowheads="1"/>
          </p:cNvSpPr>
          <p:nvPr/>
        </p:nvSpPr>
        <p:spPr bwMode="auto">
          <a:xfrm>
            <a:off x="442913" y="1968500"/>
            <a:ext cx="7608887" cy="1569660"/>
          </a:xfrm>
          <a:prstGeom prst="rect">
            <a:avLst/>
          </a:prstGeom>
          <a:solidFill>
            <a:schemeClr val="accent1">
              <a:lumMod val="20000"/>
              <a:lumOff val="80000"/>
            </a:schemeClr>
          </a:solidFill>
          <a:ln w="9525">
            <a:noFill/>
            <a:miter lim="800000"/>
            <a:headEnd/>
            <a:tailEnd/>
          </a:ln>
        </p:spPr>
        <p:txBody>
          <a:bodyPr wrap="square">
            <a:spAutoFit/>
          </a:bodyPr>
          <a:lstStyle/>
          <a:p>
            <a:pPr algn="just" eaLnBrk="0" hangingPunct="0">
              <a:spcBef>
                <a:spcPct val="50000"/>
              </a:spcBef>
            </a:pPr>
            <a:r>
              <a:rPr lang="el-GR" sz="2400" b="1" dirty="0">
                <a:solidFill>
                  <a:schemeClr val="accent6">
                    <a:lumMod val="75000"/>
                  </a:schemeClr>
                </a:solidFill>
              </a:rPr>
              <a:t>Σύστημα Διαχείρισης Βάσεων Δεδομένων (ΣΔΒΔ): </a:t>
            </a:r>
            <a:r>
              <a:rPr lang="en-US" sz="2400" b="1" dirty="0">
                <a:solidFill>
                  <a:schemeClr val="accent6">
                    <a:lumMod val="75000"/>
                  </a:schemeClr>
                </a:solidFill>
              </a:rPr>
              <a:t>Database Management System (DBMS) </a:t>
            </a:r>
            <a:r>
              <a:rPr lang="el-GR" sz="2400" dirty="0">
                <a:solidFill>
                  <a:schemeClr val="tx2">
                    <a:lumMod val="75000"/>
                  </a:schemeClr>
                </a:solidFill>
              </a:rPr>
              <a:t>λογισμικό </a:t>
            </a:r>
            <a:r>
              <a:rPr lang="en-US" sz="2400" dirty="0">
                <a:solidFill>
                  <a:schemeClr val="tx2">
                    <a:lumMod val="75000"/>
                  </a:schemeClr>
                </a:solidFill>
              </a:rPr>
              <a:t>(</a:t>
            </a:r>
            <a:r>
              <a:rPr lang="el-GR" sz="2400" dirty="0">
                <a:solidFill>
                  <a:schemeClr val="tx2">
                    <a:lumMod val="75000"/>
                  </a:schemeClr>
                </a:solidFill>
              </a:rPr>
              <a:t>σύνολο από προγράμματα) για τη δημιουργία και χρήση μιας βάσης δεδομένων</a:t>
            </a:r>
          </a:p>
        </p:txBody>
      </p:sp>
      <p:sp>
        <p:nvSpPr>
          <p:cNvPr id="14" name="AutoShape 8"/>
          <p:cNvSpPr>
            <a:spLocks noChangeArrowheads="1"/>
          </p:cNvSpPr>
          <p:nvPr/>
        </p:nvSpPr>
        <p:spPr bwMode="auto">
          <a:xfrm>
            <a:off x="4936174" y="5104425"/>
            <a:ext cx="676274" cy="488950"/>
          </a:xfrm>
          <a:prstGeom prst="can">
            <a:avLst>
              <a:gd name="adj" fmla="val 25000"/>
            </a:avLst>
          </a:prstGeom>
          <a:solidFill>
            <a:schemeClr val="accent1"/>
          </a:solidFill>
          <a:ln w="9525">
            <a:solidFill>
              <a:schemeClr val="tx1"/>
            </a:solidFill>
            <a:round/>
            <a:headEnd/>
            <a:tailEnd/>
          </a:ln>
        </p:spPr>
        <p:txBody>
          <a:bodyPr wrap="none" anchor="ctr"/>
          <a:lstStyle/>
          <a:p>
            <a:endParaRPr lang="el-GR"/>
          </a:p>
        </p:txBody>
      </p:sp>
      <p:sp>
        <p:nvSpPr>
          <p:cNvPr id="15" name="Rectangle 9"/>
          <p:cNvSpPr>
            <a:spLocks noChangeArrowheads="1"/>
          </p:cNvSpPr>
          <p:nvPr/>
        </p:nvSpPr>
        <p:spPr bwMode="auto">
          <a:xfrm>
            <a:off x="4575811" y="4223362"/>
            <a:ext cx="1296987" cy="504825"/>
          </a:xfrm>
          <a:prstGeom prst="rect">
            <a:avLst/>
          </a:prstGeom>
          <a:solidFill>
            <a:schemeClr val="accent1"/>
          </a:solidFill>
          <a:ln w="9525">
            <a:solidFill>
              <a:schemeClr val="tx1"/>
            </a:solidFill>
            <a:miter lim="800000"/>
            <a:headEnd/>
            <a:tailEnd/>
          </a:ln>
        </p:spPr>
        <p:txBody>
          <a:bodyPr wrap="none" anchor="ctr"/>
          <a:lstStyle/>
          <a:p>
            <a:endParaRPr lang="el-GR"/>
          </a:p>
        </p:txBody>
      </p:sp>
      <p:sp>
        <p:nvSpPr>
          <p:cNvPr id="16" name="Rectangle 10"/>
          <p:cNvSpPr>
            <a:spLocks noChangeArrowheads="1"/>
          </p:cNvSpPr>
          <p:nvPr/>
        </p:nvSpPr>
        <p:spPr bwMode="auto">
          <a:xfrm>
            <a:off x="4036854" y="3844742"/>
            <a:ext cx="2374900" cy="1943100"/>
          </a:xfrm>
          <a:prstGeom prst="rect">
            <a:avLst/>
          </a:prstGeom>
          <a:noFill/>
          <a:ln w="9525">
            <a:solidFill>
              <a:schemeClr val="tx1"/>
            </a:solidFill>
            <a:miter lim="800000"/>
            <a:headEnd/>
            <a:tailEnd/>
          </a:ln>
        </p:spPr>
        <p:txBody>
          <a:bodyPr wrap="none" anchor="ctr"/>
          <a:lstStyle/>
          <a:p>
            <a:endParaRPr lang="el-GR"/>
          </a:p>
        </p:txBody>
      </p:sp>
      <p:sp>
        <p:nvSpPr>
          <p:cNvPr id="17" name="Text Box 11"/>
          <p:cNvSpPr txBox="1">
            <a:spLocks noChangeArrowheads="1"/>
          </p:cNvSpPr>
          <p:nvPr/>
        </p:nvSpPr>
        <p:spPr bwMode="auto">
          <a:xfrm>
            <a:off x="5002848" y="5231424"/>
            <a:ext cx="723901" cy="304800"/>
          </a:xfrm>
          <a:prstGeom prst="rect">
            <a:avLst/>
          </a:prstGeom>
          <a:noFill/>
          <a:ln w="9525">
            <a:noFill/>
            <a:miter lim="800000"/>
            <a:headEnd/>
            <a:tailEnd/>
          </a:ln>
        </p:spPr>
        <p:txBody>
          <a:bodyPr wrap="square">
            <a:spAutoFit/>
          </a:bodyPr>
          <a:lstStyle/>
          <a:p>
            <a:pPr eaLnBrk="0" hangingPunct="0">
              <a:spcBef>
                <a:spcPct val="50000"/>
              </a:spcBef>
            </a:pPr>
            <a:r>
              <a:rPr lang="en-US" sz="1400" dirty="0"/>
              <a:t>  </a:t>
            </a:r>
            <a:r>
              <a:rPr lang="el-GR" sz="1400" dirty="0"/>
              <a:t>ΒΔ</a:t>
            </a:r>
          </a:p>
        </p:txBody>
      </p:sp>
      <p:sp>
        <p:nvSpPr>
          <p:cNvPr id="18" name="Text Box 12"/>
          <p:cNvSpPr txBox="1">
            <a:spLocks noChangeArrowheads="1"/>
          </p:cNvSpPr>
          <p:nvPr/>
        </p:nvSpPr>
        <p:spPr bwMode="auto">
          <a:xfrm>
            <a:off x="4720275" y="4291624"/>
            <a:ext cx="1031874" cy="373063"/>
          </a:xfrm>
          <a:prstGeom prst="rect">
            <a:avLst/>
          </a:prstGeom>
          <a:noFill/>
          <a:ln w="9525">
            <a:noFill/>
            <a:miter lim="800000"/>
            <a:headEnd/>
            <a:tailEnd/>
          </a:ln>
        </p:spPr>
        <p:txBody>
          <a:bodyPr wrap="square">
            <a:spAutoFit/>
          </a:bodyPr>
          <a:lstStyle/>
          <a:p>
            <a:pPr algn="ctr" eaLnBrk="0" hangingPunct="0">
              <a:spcBef>
                <a:spcPct val="50000"/>
              </a:spcBef>
            </a:pPr>
            <a:r>
              <a:rPr lang="en-US" dirty="0"/>
              <a:t> </a:t>
            </a:r>
            <a:r>
              <a:rPr lang="el-GR" dirty="0"/>
              <a:t>ΣΔΒΔ</a:t>
            </a:r>
          </a:p>
        </p:txBody>
      </p:sp>
      <p:sp>
        <p:nvSpPr>
          <p:cNvPr id="19" name="Text Box 13"/>
          <p:cNvSpPr txBox="1">
            <a:spLocks noChangeArrowheads="1"/>
          </p:cNvSpPr>
          <p:nvPr/>
        </p:nvSpPr>
        <p:spPr bwMode="auto">
          <a:xfrm>
            <a:off x="1517492" y="4401161"/>
            <a:ext cx="2428874" cy="830263"/>
          </a:xfrm>
          <a:prstGeom prst="rect">
            <a:avLst/>
          </a:prstGeom>
          <a:noFill/>
          <a:ln w="9525">
            <a:noFill/>
            <a:miter lim="800000"/>
            <a:headEnd/>
            <a:tailEnd/>
          </a:ln>
        </p:spPr>
        <p:txBody>
          <a:bodyPr wrap="square">
            <a:spAutoFit/>
          </a:bodyPr>
          <a:lstStyle/>
          <a:p>
            <a:pPr eaLnBrk="0" hangingPunct="0">
              <a:spcBef>
                <a:spcPct val="50000"/>
              </a:spcBef>
            </a:pPr>
            <a:r>
              <a:rPr lang="el-GR" sz="2400" b="1" dirty="0">
                <a:solidFill>
                  <a:schemeClr val="accent6">
                    <a:lumMod val="75000"/>
                  </a:schemeClr>
                </a:solidFill>
              </a:rPr>
              <a:t>Σύστημα Βάσεων Δεδομένων</a:t>
            </a:r>
          </a:p>
        </p:txBody>
      </p:sp>
      <p:sp>
        <p:nvSpPr>
          <p:cNvPr id="13" name="Line 14"/>
          <p:cNvSpPr>
            <a:spLocks noChangeShapeType="1"/>
          </p:cNvSpPr>
          <p:nvPr/>
        </p:nvSpPr>
        <p:spPr bwMode="auto">
          <a:xfrm flipH="1">
            <a:off x="5294948" y="4771048"/>
            <a:ext cx="1" cy="295275"/>
          </a:xfrm>
          <a:prstGeom prst="line">
            <a:avLst/>
          </a:prstGeom>
          <a:noFill/>
          <a:ln w="9525">
            <a:solidFill>
              <a:schemeClr val="tx1"/>
            </a:solidFill>
            <a:round/>
            <a:headEnd type="triangle" w="med" len="med"/>
            <a:tailEnd type="triangle" w="med" len="med"/>
          </a:ln>
        </p:spPr>
        <p:txBody>
          <a:bodyPr/>
          <a:lstStyle/>
          <a:p>
            <a:endParaRPr lang="el-GR"/>
          </a:p>
        </p:txBody>
      </p:sp>
      <p:sp>
        <p:nvSpPr>
          <p:cNvPr id="21"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3"/>
          <p:cNvSpPr>
            <a:spLocks noGrp="1"/>
          </p:cNvSpPr>
          <p:nvPr>
            <p:ph type="ftr" sz="quarter" idx="11"/>
          </p:nvPr>
        </p:nvSpPr>
        <p:spPr>
          <a:noFill/>
        </p:spPr>
        <p:txBody>
          <a:bodyPr/>
          <a:lstStyle/>
          <a:p>
            <a:r>
              <a:rPr lang="el-GR" altLang="en-US"/>
              <a:t>Ευαγγελία Πιτουρά</a:t>
            </a:r>
          </a:p>
        </p:txBody>
      </p:sp>
      <p:sp>
        <p:nvSpPr>
          <p:cNvPr id="15364" name="Slide Number Placeholder 4"/>
          <p:cNvSpPr>
            <a:spLocks noGrp="1"/>
          </p:cNvSpPr>
          <p:nvPr>
            <p:ph type="sldNum" sz="quarter" idx="12"/>
          </p:nvPr>
        </p:nvSpPr>
        <p:spPr>
          <a:noFill/>
        </p:spPr>
        <p:txBody>
          <a:bodyPr/>
          <a:lstStyle/>
          <a:p>
            <a:fld id="{D9AEB73D-26FD-4A58-96BC-BFB84CA7360B}" type="slidenum">
              <a:rPr lang="el-GR" altLang="en-US" smtClean="0"/>
              <a:pPr/>
              <a:t>20</a:t>
            </a:fld>
            <a:endParaRPr lang="el-GR" altLang="en-US"/>
          </a:p>
        </p:txBody>
      </p:sp>
      <p:sp>
        <p:nvSpPr>
          <p:cNvPr id="16399" name="Text Box 6"/>
          <p:cNvSpPr txBox="1">
            <a:spLocks noChangeArrowheads="1"/>
          </p:cNvSpPr>
          <p:nvPr/>
        </p:nvSpPr>
        <p:spPr bwMode="auto">
          <a:xfrm>
            <a:off x="596900" y="2388394"/>
            <a:ext cx="8077200" cy="1384995"/>
          </a:xfrm>
          <a:prstGeom prst="rect">
            <a:avLst/>
          </a:prstGeom>
          <a:noFill/>
          <a:ln w="9525">
            <a:noFill/>
            <a:miter lim="800000"/>
            <a:headEnd/>
            <a:tailEnd/>
          </a:ln>
        </p:spPr>
        <p:txBody>
          <a:bodyPr>
            <a:spAutoFit/>
          </a:bodyPr>
          <a:lstStyle/>
          <a:p>
            <a:pPr marL="342900" indent="-342900" eaLnBrk="0" hangingPunct="0">
              <a:spcBef>
                <a:spcPct val="50000"/>
              </a:spcBef>
            </a:pPr>
            <a:r>
              <a:rPr lang="el-GR" sz="2400" dirty="0">
                <a:solidFill>
                  <a:schemeClr val="accent6">
                    <a:lumMod val="75000"/>
                  </a:schemeClr>
                </a:solidFill>
                <a:latin typeface="Calibri" pitchFamily="34" charset="0"/>
                <a:ea typeface="Calibri" pitchFamily="34" charset="0"/>
                <a:cs typeface="Calibri" pitchFamily="34" charset="0"/>
              </a:rPr>
              <a:t>Τύπος οντοτήτων</a:t>
            </a:r>
            <a:r>
              <a:rPr lang="el-GR" sz="2000" dirty="0">
                <a:solidFill>
                  <a:schemeClr val="accent6">
                    <a:lumMod val="75000"/>
                  </a:schemeClr>
                </a:solidFill>
                <a:latin typeface="Calibri" pitchFamily="34" charset="0"/>
                <a:ea typeface="Calibri" pitchFamily="34" charset="0"/>
                <a:cs typeface="Calibri" pitchFamily="34" charset="0"/>
              </a:rPr>
              <a:t>  (</a:t>
            </a:r>
            <a:r>
              <a:rPr lang="en-US" sz="2000" dirty="0">
                <a:solidFill>
                  <a:schemeClr val="accent6">
                    <a:lumMod val="75000"/>
                  </a:schemeClr>
                </a:solidFill>
                <a:latin typeface="Calibri" pitchFamily="34" charset="0"/>
                <a:ea typeface="Calibri" pitchFamily="34" charset="0"/>
                <a:cs typeface="Calibri" pitchFamily="34" charset="0"/>
              </a:rPr>
              <a:t>entity type)</a:t>
            </a:r>
            <a:endParaRPr lang="el-GR" sz="2000" dirty="0">
              <a:solidFill>
                <a:schemeClr val="accent6">
                  <a:lumMod val="75000"/>
                </a:schemeClr>
              </a:solidFill>
              <a:latin typeface="Calibri" pitchFamily="34" charset="0"/>
              <a:ea typeface="Calibri" pitchFamily="34" charset="0"/>
              <a:cs typeface="Calibri" pitchFamily="34" charset="0"/>
            </a:endParaRPr>
          </a:p>
          <a:p>
            <a:pPr marL="342900" indent="-342900" eaLnBrk="0" hangingPunct="0">
              <a:spcBef>
                <a:spcPct val="50000"/>
              </a:spcBef>
              <a:buFont typeface="Wingdings" pitchFamily="2" charset="2"/>
              <a:buChar char="§"/>
            </a:pPr>
            <a:r>
              <a:rPr lang="el-GR" sz="2000" dirty="0">
                <a:solidFill>
                  <a:schemeClr val="tx2">
                    <a:lumMod val="50000"/>
                  </a:schemeClr>
                </a:solidFill>
                <a:latin typeface="Calibri" pitchFamily="34" charset="0"/>
                <a:ea typeface="Calibri" pitchFamily="34" charset="0"/>
                <a:cs typeface="Calibri" pitchFamily="34" charset="0"/>
              </a:rPr>
              <a:t> Ορίζει ένα σύνολο από οντότητες που έχουν τα ίδια γνωρίσματα</a:t>
            </a:r>
          </a:p>
          <a:p>
            <a:pPr marL="342900" indent="-342900" eaLnBrk="0" hangingPunct="0">
              <a:spcBef>
                <a:spcPct val="50000"/>
              </a:spcBef>
              <a:buFont typeface="Wingdings" pitchFamily="2" charset="2"/>
              <a:buChar char="§"/>
            </a:pPr>
            <a:r>
              <a:rPr lang="el-GR" sz="2000" dirty="0">
                <a:solidFill>
                  <a:schemeClr val="tx2">
                    <a:lumMod val="50000"/>
                  </a:schemeClr>
                </a:solidFill>
                <a:latin typeface="Calibri" pitchFamily="34" charset="0"/>
                <a:ea typeface="Calibri" pitchFamily="34" charset="0"/>
                <a:cs typeface="Calibri" pitchFamily="34" charset="0"/>
              </a:rPr>
              <a:t> Περιγράφεται από ένα όνομα και μια λίστα γνωρισμάτων</a:t>
            </a:r>
          </a:p>
        </p:txBody>
      </p:sp>
      <p:sp>
        <p:nvSpPr>
          <p:cNvPr id="15368" name="Text Box 7"/>
          <p:cNvSpPr txBox="1">
            <a:spLocks noChangeArrowheads="1"/>
          </p:cNvSpPr>
          <p:nvPr/>
        </p:nvSpPr>
        <p:spPr bwMode="auto">
          <a:xfrm>
            <a:off x="4686300" y="2448720"/>
            <a:ext cx="3657600" cy="366713"/>
          </a:xfrm>
          <a:prstGeom prst="rect">
            <a:avLst/>
          </a:prstGeom>
          <a:solidFill>
            <a:schemeClr val="bg1">
              <a:lumMod val="95000"/>
            </a:schemeClr>
          </a:solidFill>
          <a:ln w="9525">
            <a:noFill/>
            <a:miter lim="800000"/>
            <a:headEnd/>
            <a:tailEnd/>
          </a:ln>
        </p:spPr>
        <p:txBody>
          <a:bodyPr>
            <a:spAutoFit/>
          </a:bodyPr>
          <a:lstStyle/>
          <a:p>
            <a:pPr eaLnBrk="0" hangingPunct="0">
              <a:spcBef>
                <a:spcPct val="50000"/>
              </a:spcBef>
            </a:pPr>
            <a:r>
              <a:rPr lang="el-GR" sz="1800" b="1" i="1" dirty="0">
                <a:latin typeface="Calibri" pitchFamily="34" charset="0"/>
                <a:ea typeface="Calibri" pitchFamily="34" charset="0"/>
                <a:cs typeface="Calibri" pitchFamily="34" charset="0"/>
              </a:rPr>
              <a:t>Περιγράφει το σχήμα ή πρόθεση</a:t>
            </a:r>
            <a:endParaRPr lang="el-GR" sz="2400" b="1" i="1" dirty="0">
              <a:latin typeface="Calibri" pitchFamily="34" charset="0"/>
              <a:ea typeface="Calibri" pitchFamily="34" charset="0"/>
              <a:cs typeface="Calibri" pitchFamily="34" charset="0"/>
            </a:endParaRPr>
          </a:p>
        </p:txBody>
      </p:sp>
      <p:sp>
        <p:nvSpPr>
          <p:cNvPr id="15370" name="Text Box 11"/>
          <p:cNvSpPr txBox="1">
            <a:spLocks noChangeArrowheads="1"/>
          </p:cNvSpPr>
          <p:nvPr/>
        </p:nvSpPr>
        <p:spPr bwMode="auto">
          <a:xfrm>
            <a:off x="609600" y="4167996"/>
            <a:ext cx="8077200" cy="1384995"/>
          </a:xfrm>
          <a:prstGeom prst="rect">
            <a:avLst/>
          </a:prstGeom>
          <a:noFill/>
          <a:ln w="9525">
            <a:noFill/>
            <a:miter lim="800000"/>
            <a:headEnd/>
            <a:tailEnd/>
          </a:ln>
        </p:spPr>
        <p:txBody>
          <a:bodyPr>
            <a:spAutoFit/>
          </a:bodyPr>
          <a:lstStyle/>
          <a:p>
            <a:pPr marL="342900" indent="-342900" eaLnBrk="0" hangingPunct="0">
              <a:spcBef>
                <a:spcPct val="50000"/>
              </a:spcBef>
            </a:pPr>
            <a:r>
              <a:rPr lang="el-GR" sz="2400" dirty="0">
                <a:solidFill>
                  <a:schemeClr val="accent6">
                    <a:lumMod val="75000"/>
                  </a:schemeClr>
                </a:solidFill>
                <a:latin typeface="Calibri" pitchFamily="34" charset="0"/>
                <a:ea typeface="Calibri" pitchFamily="34" charset="0"/>
                <a:cs typeface="Calibri" pitchFamily="34" charset="0"/>
              </a:rPr>
              <a:t>Οντότητα</a:t>
            </a:r>
          </a:p>
          <a:p>
            <a:pPr eaLnBrk="0" hangingPunct="0">
              <a:spcBef>
                <a:spcPct val="50000"/>
              </a:spcBef>
              <a:buFont typeface="Wingdings" pitchFamily="2" charset="2"/>
              <a:buChar char="§"/>
            </a:pPr>
            <a:r>
              <a:rPr lang="el-GR" sz="2000" dirty="0">
                <a:solidFill>
                  <a:schemeClr val="tx2">
                    <a:lumMod val="50000"/>
                  </a:schemeClr>
                </a:solidFill>
                <a:latin typeface="Calibri" pitchFamily="34" charset="0"/>
                <a:ea typeface="Calibri" pitchFamily="34" charset="0"/>
                <a:cs typeface="Calibri" pitchFamily="34" charset="0"/>
              </a:rPr>
              <a:t>  Ένα συγκεκριμένο αντικείμενο με φυσική ύπαρξη</a:t>
            </a:r>
          </a:p>
          <a:p>
            <a:pPr eaLnBrk="0" hangingPunct="0">
              <a:spcBef>
                <a:spcPct val="50000"/>
              </a:spcBef>
              <a:buFont typeface="Wingdings" pitchFamily="2" charset="2"/>
              <a:buChar char="§"/>
            </a:pPr>
            <a:r>
              <a:rPr lang="el-GR" sz="2000" dirty="0">
                <a:solidFill>
                  <a:schemeClr val="tx2">
                    <a:lumMod val="50000"/>
                  </a:schemeClr>
                </a:solidFill>
                <a:latin typeface="Calibri" pitchFamily="34" charset="0"/>
                <a:ea typeface="Calibri" pitchFamily="34" charset="0"/>
                <a:cs typeface="Calibri" pitchFamily="34" charset="0"/>
              </a:rPr>
              <a:t> Μια συγκεκριμένη οντότητα έχει μια τιμή για καθένα από τα γνωρίσματα</a:t>
            </a:r>
            <a:endParaRPr lang="el-GR" sz="1800" dirty="0">
              <a:solidFill>
                <a:schemeClr val="tx2">
                  <a:lumMod val="50000"/>
                </a:schemeClr>
              </a:solidFill>
              <a:latin typeface="Calibri" pitchFamily="34" charset="0"/>
              <a:ea typeface="Calibri" pitchFamily="34" charset="0"/>
              <a:cs typeface="Calibri" pitchFamily="34" charset="0"/>
            </a:endParaRPr>
          </a:p>
        </p:txBody>
      </p:sp>
      <p:sp>
        <p:nvSpPr>
          <p:cNvPr id="15371" name="Text Box 13"/>
          <p:cNvSpPr txBox="1">
            <a:spLocks noChangeArrowheads="1"/>
          </p:cNvSpPr>
          <p:nvPr/>
        </p:nvSpPr>
        <p:spPr bwMode="auto">
          <a:xfrm>
            <a:off x="4686300" y="4253707"/>
            <a:ext cx="3657600" cy="366712"/>
          </a:xfrm>
          <a:prstGeom prst="rect">
            <a:avLst/>
          </a:prstGeom>
          <a:solidFill>
            <a:schemeClr val="bg1">
              <a:lumMod val="95000"/>
            </a:schemeClr>
          </a:solidFill>
          <a:ln w="9525">
            <a:noFill/>
            <a:miter lim="800000"/>
            <a:headEnd/>
            <a:tailEnd/>
          </a:ln>
        </p:spPr>
        <p:txBody>
          <a:bodyPr>
            <a:spAutoFit/>
          </a:bodyPr>
          <a:lstStyle/>
          <a:p>
            <a:pPr eaLnBrk="0" hangingPunct="0">
              <a:spcBef>
                <a:spcPct val="50000"/>
              </a:spcBef>
            </a:pPr>
            <a:r>
              <a:rPr lang="el-GR" b="1" i="1" dirty="0">
                <a:latin typeface="Calibri" pitchFamily="34" charset="0"/>
                <a:ea typeface="Calibri" pitchFamily="34" charset="0"/>
                <a:cs typeface="Calibri" pitchFamily="34" charset="0"/>
              </a:rPr>
              <a:t>Σύνολο οντοτήτων - ανάπτυξη</a:t>
            </a:r>
          </a:p>
        </p:txBody>
      </p:sp>
      <p:sp>
        <p:nvSpPr>
          <p:cNvPr id="13" name="Title 1"/>
          <p:cNvSpPr txBox="1">
            <a:spLocks/>
          </p:cNvSpPr>
          <p:nvPr/>
        </p:nvSpPr>
        <p:spPr>
          <a:xfrm>
            <a:off x="457200" y="1984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Οντότητες</a:t>
            </a:r>
            <a:endParaRPr lang="en-US" dirty="0">
              <a:solidFill>
                <a:schemeClr val="accent6">
                  <a:lumMod val="75000"/>
                </a:schemeClr>
              </a:solidFill>
            </a:endParaRPr>
          </a:p>
        </p:txBody>
      </p:sp>
      <p:sp>
        <p:nvSpPr>
          <p:cNvPr id="10" name="TextBox 9"/>
          <p:cNvSpPr txBox="1"/>
          <p:nvPr/>
        </p:nvSpPr>
        <p:spPr>
          <a:xfrm>
            <a:off x="647700" y="1460500"/>
            <a:ext cx="7658100" cy="461665"/>
          </a:xfrm>
          <a:prstGeom prst="rect">
            <a:avLst/>
          </a:prstGeom>
          <a:noFill/>
        </p:spPr>
        <p:txBody>
          <a:bodyPr wrap="square" rtlCol="0">
            <a:spAutoFit/>
          </a:bodyPr>
          <a:lstStyle/>
          <a:p>
            <a:r>
              <a:rPr lang="el-GR" sz="2400" dirty="0">
                <a:solidFill>
                  <a:schemeClr val="accent6">
                    <a:lumMod val="75000"/>
                  </a:schemeClr>
                </a:solidFill>
                <a:latin typeface="Calibri" pitchFamily="34" charset="0"/>
                <a:ea typeface="Calibri" pitchFamily="34" charset="0"/>
                <a:cs typeface="Calibri" pitchFamily="34" charset="0"/>
              </a:rPr>
              <a:t>Γνώρισμα/Πεδίο (</a:t>
            </a:r>
            <a:r>
              <a:rPr lang="en-US" sz="2400" dirty="0">
                <a:solidFill>
                  <a:schemeClr val="accent6">
                    <a:lumMod val="75000"/>
                  </a:schemeClr>
                </a:solidFill>
                <a:latin typeface="Calibri" pitchFamily="34" charset="0"/>
                <a:ea typeface="Calibri" pitchFamily="34" charset="0"/>
                <a:cs typeface="Calibri" pitchFamily="34" charset="0"/>
              </a:rPr>
              <a:t>attribute):</a:t>
            </a:r>
            <a:r>
              <a:rPr lang="el-GR" sz="2400" dirty="0">
                <a:solidFill>
                  <a:schemeClr val="accent6">
                    <a:lumMod val="75000"/>
                  </a:schemeClr>
                </a:solidFill>
                <a:latin typeface="Calibri" pitchFamily="34" charset="0"/>
                <a:ea typeface="Calibri" pitchFamily="34" charset="0"/>
                <a:cs typeface="Calibri" pitchFamily="34" charset="0"/>
              </a:rPr>
              <a:t> </a:t>
            </a:r>
            <a:r>
              <a:rPr lang="el-GR" sz="2000" dirty="0">
                <a:solidFill>
                  <a:schemeClr val="tx2">
                    <a:lumMod val="50000"/>
                  </a:schemeClr>
                </a:solidFill>
                <a:latin typeface="Calibri" pitchFamily="34" charset="0"/>
                <a:ea typeface="Calibri" pitchFamily="34" charset="0"/>
                <a:cs typeface="Calibri" pitchFamily="34" charset="0"/>
              </a:rPr>
              <a:t>ιδιότητες, χαρακτηριστικά </a:t>
            </a:r>
            <a:r>
              <a:rPr lang="en-US" sz="2000" dirty="0">
                <a:solidFill>
                  <a:schemeClr val="tx2">
                    <a:lumMod val="50000"/>
                  </a:schemeClr>
                </a:solidFill>
                <a:latin typeface="Calibri" pitchFamily="34" charset="0"/>
                <a:ea typeface="Calibri" pitchFamily="34" charset="0"/>
                <a:cs typeface="Calibri" pitchFamily="34" charset="0"/>
              </a:rPr>
              <a:t> </a:t>
            </a:r>
            <a:endParaRPr lang="el-GR" sz="2000" dirty="0">
              <a:solidFill>
                <a:schemeClr val="tx2">
                  <a:lumMod val="50000"/>
                </a:schemeClr>
              </a:solidFill>
              <a:latin typeface="Calibri" pitchFamily="34" charset="0"/>
              <a:ea typeface="Calibri" pitchFamily="34" charset="0"/>
              <a:cs typeface="Calibri" pitchFamily="34" charset="0"/>
            </a:endParaRPr>
          </a:p>
        </p:txBody>
      </p:sp>
      <p:sp>
        <p:nvSpPr>
          <p:cNvPr id="12"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500495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Footer Placeholder 3"/>
          <p:cNvSpPr>
            <a:spLocks noGrp="1"/>
          </p:cNvSpPr>
          <p:nvPr>
            <p:ph type="ftr" sz="quarter" idx="11"/>
          </p:nvPr>
        </p:nvSpPr>
        <p:spPr>
          <a:noFill/>
        </p:spPr>
        <p:txBody>
          <a:bodyPr/>
          <a:lstStyle/>
          <a:p>
            <a:r>
              <a:rPr lang="el-GR" altLang="en-US"/>
              <a:t>Ευαγγελία Πιτουρά</a:t>
            </a:r>
          </a:p>
        </p:txBody>
      </p:sp>
      <p:sp>
        <p:nvSpPr>
          <p:cNvPr id="16388" name="Slide Number Placeholder 4"/>
          <p:cNvSpPr>
            <a:spLocks noGrp="1"/>
          </p:cNvSpPr>
          <p:nvPr>
            <p:ph type="sldNum" sz="quarter" idx="12"/>
          </p:nvPr>
        </p:nvSpPr>
        <p:spPr>
          <a:noFill/>
        </p:spPr>
        <p:txBody>
          <a:bodyPr/>
          <a:lstStyle/>
          <a:p>
            <a:fld id="{4E009826-24AA-4F47-A5E7-9F93FAEA0C23}" type="slidenum">
              <a:rPr lang="el-GR" altLang="en-US" smtClean="0"/>
              <a:pPr/>
              <a:t>21</a:t>
            </a:fld>
            <a:endParaRPr lang="el-GR" altLang="en-US"/>
          </a:p>
        </p:txBody>
      </p:sp>
      <p:grpSp>
        <p:nvGrpSpPr>
          <p:cNvPr id="2" name="Group 3"/>
          <p:cNvGrpSpPr>
            <a:grpSpLocks/>
          </p:cNvGrpSpPr>
          <p:nvPr/>
        </p:nvGrpSpPr>
        <p:grpSpPr bwMode="auto">
          <a:xfrm>
            <a:off x="684213" y="1844675"/>
            <a:ext cx="4267200" cy="457200"/>
            <a:chOff x="480" y="1296"/>
            <a:chExt cx="2688" cy="288"/>
          </a:xfrm>
        </p:grpSpPr>
        <p:sp>
          <p:nvSpPr>
            <p:cNvPr id="16415" name="Text Box 4"/>
            <p:cNvSpPr txBox="1">
              <a:spLocks noChangeArrowheads="1"/>
            </p:cNvSpPr>
            <p:nvPr/>
          </p:nvSpPr>
          <p:spPr bwMode="auto">
            <a:xfrm>
              <a:off x="480" y="1296"/>
              <a:ext cx="1344" cy="233"/>
            </a:xfrm>
            <a:prstGeom prst="rect">
              <a:avLst/>
            </a:prstGeom>
            <a:noFill/>
            <a:ln w="9525">
              <a:noFill/>
              <a:miter lim="800000"/>
              <a:headEnd/>
              <a:tailEnd/>
            </a:ln>
          </p:spPr>
          <p:txBody>
            <a:bodyPr>
              <a:spAutoFit/>
            </a:bodyPr>
            <a:lstStyle/>
            <a:p>
              <a:pPr eaLnBrk="0" hangingPunct="0">
                <a:spcBef>
                  <a:spcPct val="50000"/>
                </a:spcBef>
                <a:buClr>
                  <a:schemeClr val="tx1"/>
                </a:buClr>
              </a:pPr>
              <a:r>
                <a:rPr lang="el-GR" b="1" dirty="0">
                  <a:latin typeface="Comic Sans MS" pitchFamily="66" charset="0"/>
                </a:rPr>
                <a:t> </a:t>
              </a:r>
              <a:r>
                <a:rPr lang="el-GR" b="1" dirty="0">
                  <a:solidFill>
                    <a:schemeClr val="accent6">
                      <a:lumMod val="75000"/>
                    </a:schemeClr>
                  </a:solidFill>
                </a:rPr>
                <a:t>Τύπος Οντοτήτων</a:t>
              </a:r>
            </a:p>
          </p:txBody>
        </p:sp>
        <p:sp>
          <p:nvSpPr>
            <p:cNvPr id="16416" name="Rectangle 5"/>
            <p:cNvSpPr>
              <a:spLocks noChangeArrowheads="1"/>
            </p:cNvSpPr>
            <p:nvPr/>
          </p:nvSpPr>
          <p:spPr bwMode="auto">
            <a:xfrm>
              <a:off x="1872" y="1344"/>
              <a:ext cx="1296" cy="240"/>
            </a:xfrm>
            <a:prstGeom prst="rect">
              <a:avLst/>
            </a:prstGeom>
            <a:noFill/>
            <a:ln w="9525">
              <a:solidFill>
                <a:schemeClr val="tx1"/>
              </a:solidFill>
              <a:miter lim="800000"/>
              <a:headEnd/>
              <a:tailEnd/>
            </a:ln>
          </p:spPr>
          <p:txBody>
            <a:bodyPr wrap="none" anchor="ctr"/>
            <a:lstStyle/>
            <a:p>
              <a:endParaRPr lang="el-GR"/>
            </a:p>
          </p:txBody>
        </p:sp>
      </p:grpSp>
      <p:grpSp>
        <p:nvGrpSpPr>
          <p:cNvPr id="3" name="Group 6"/>
          <p:cNvGrpSpPr>
            <a:grpSpLocks/>
          </p:cNvGrpSpPr>
          <p:nvPr/>
        </p:nvGrpSpPr>
        <p:grpSpPr bwMode="auto">
          <a:xfrm>
            <a:off x="5292725" y="1844675"/>
            <a:ext cx="2971800" cy="381000"/>
            <a:chOff x="3264" y="1296"/>
            <a:chExt cx="1872" cy="240"/>
          </a:xfrm>
        </p:grpSpPr>
        <p:sp>
          <p:nvSpPr>
            <p:cNvPr id="16413" name="Text Box 7"/>
            <p:cNvSpPr txBox="1">
              <a:spLocks noChangeArrowheads="1"/>
            </p:cNvSpPr>
            <p:nvPr/>
          </p:nvSpPr>
          <p:spPr bwMode="auto">
            <a:xfrm>
              <a:off x="3264" y="1296"/>
              <a:ext cx="1104" cy="233"/>
            </a:xfrm>
            <a:prstGeom prst="rect">
              <a:avLst/>
            </a:prstGeom>
            <a:noFill/>
            <a:ln w="9525">
              <a:noFill/>
              <a:miter lim="800000"/>
              <a:headEnd/>
              <a:tailEnd/>
            </a:ln>
          </p:spPr>
          <p:txBody>
            <a:bodyPr>
              <a:spAutoFit/>
            </a:bodyPr>
            <a:lstStyle/>
            <a:p>
              <a:pPr eaLnBrk="0" hangingPunct="0">
                <a:spcBef>
                  <a:spcPct val="50000"/>
                </a:spcBef>
                <a:buClr>
                  <a:schemeClr val="tx1"/>
                </a:buClr>
              </a:pPr>
              <a:r>
                <a:rPr lang="el-GR" b="1" dirty="0">
                  <a:solidFill>
                    <a:schemeClr val="accent6">
                      <a:lumMod val="75000"/>
                    </a:schemeClr>
                  </a:solidFill>
                </a:rPr>
                <a:t>Γνώρισμα</a:t>
              </a:r>
            </a:p>
          </p:txBody>
        </p:sp>
        <p:sp>
          <p:nvSpPr>
            <p:cNvPr id="16414" name="Oval 8"/>
            <p:cNvSpPr>
              <a:spLocks noChangeArrowheads="1"/>
            </p:cNvSpPr>
            <p:nvPr/>
          </p:nvSpPr>
          <p:spPr bwMode="auto">
            <a:xfrm>
              <a:off x="4176" y="1392"/>
              <a:ext cx="960" cy="144"/>
            </a:xfrm>
            <a:prstGeom prst="ellipse">
              <a:avLst/>
            </a:prstGeom>
            <a:noFill/>
            <a:ln w="9525">
              <a:solidFill>
                <a:schemeClr val="tx1"/>
              </a:solidFill>
              <a:round/>
              <a:headEnd/>
              <a:tailEnd/>
            </a:ln>
          </p:spPr>
          <p:txBody>
            <a:bodyPr wrap="none" anchor="ctr"/>
            <a:lstStyle/>
            <a:p>
              <a:endParaRPr lang="el-GR"/>
            </a:p>
          </p:txBody>
        </p:sp>
      </p:grpSp>
      <p:sp>
        <p:nvSpPr>
          <p:cNvPr id="16408" name="Text Box 29"/>
          <p:cNvSpPr txBox="1">
            <a:spLocks noChangeArrowheads="1"/>
          </p:cNvSpPr>
          <p:nvPr/>
        </p:nvSpPr>
        <p:spPr bwMode="auto">
          <a:xfrm>
            <a:off x="2343150" y="3812687"/>
            <a:ext cx="4457700" cy="646331"/>
          </a:xfrm>
          <a:prstGeom prst="rect">
            <a:avLst/>
          </a:prstGeom>
          <a:solidFill>
            <a:schemeClr val="bg1">
              <a:lumMod val="95000"/>
            </a:schemeClr>
          </a:solidFill>
          <a:ln w="9525">
            <a:noFill/>
            <a:miter lim="800000"/>
            <a:headEnd/>
            <a:tailEnd/>
          </a:ln>
        </p:spPr>
        <p:txBody>
          <a:bodyPr wrap="square">
            <a:spAutoFit/>
          </a:bodyPr>
          <a:lstStyle/>
          <a:p>
            <a:pPr algn="just" eaLnBrk="0" hangingPunct="0">
              <a:spcBef>
                <a:spcPct val="50000"/>
              </a:spcBef>
            </a:pPr>
            <a:r>
              <a:rPr lang="el-GR" sz="1800" i="1" dirty="0">
                <a:solidFill>
                  <a:schemeClr val="tx1">
                    <a:lumMod val="95000"/>
                    <a:lumOff val="5000"/>
                  </a:schemeClr>
                </a:solidFill>
              </a:rPr>
              <a:t>Γενικά, οι οντότητες αντιστοιχούν σε </a:t>
            </a:r>
            <a:r>
              <a:rPr lang="el-GR" sz="1800" i="1" u="sng" dirty="0">
                <a:solidFill>
                  <a:schemeClr val="tx1">
                    <a:lumMod val="95000"/>
                    <a:lumOff val="5000"/>
                  </a:schemeClr>
                </a:solidFill>
              </a:rPr>
              <a:t>διακριτά αντικείμενα</a:t>
            </a:r>
            <a:r>
              <a:rPr lang="el-GR" sz="1800" i="1" dirty="0">
                <a:solidFill>
                  <a:schemeClr val="tx1">
                    <a:lumMod val="95000"/>
                    <a:lumOff val="5000"/>
                  </a:schemeClr>
                </a:solidFill>
              </a:rPr>
              <a:t> του πραγματικού κόσμου</a:t>
            </a:r>
          </a:p>
        </p:txBody>
      </p:sp>
      <p:sp>
        <p:nvSpPr>
          <p:cNvPr id="34" name="Title 1"/>
          <p:cNvSpPr txBox="1">
            <a:spLocks/>
          </p:cNvSpPr>
          <p:nvPr/>
        </p:nvSpPr>
        <p:spPr>
          <a:xfrm>
            <a:off x="457200" y="1984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Οντότητες</a:t>
            </a:r>
            <a:endParaRPr lang="en-US" dirty="0">
              <a:solidFill>
                <a:schemeClr val="accent6">
                  <a:lumMod val="75000"/>
                </a:schemeClr>
              </a:solidFill>
            </a:endParaRPr>
          </a:p>
        </p:txBody>
      </p:sp>
      <p:sp>
        <p:nvSpPr>
          <p:cNvPr id="33"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22</a:t>
            </a:fld>
            <a:endParaRPr lang="el-GR" altLang="en-US" dirty="0"/>
          </a:p>
        </p:txBody>
      </p:sp>
      <p:sp>
        <p:nvSpPr>
          <p:cNvPr id="198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98657" name="Object 1"/>
          <p:cNvGraphicFramePr>
            <a:graphicFrameLocks noChangeAspect="1"/>
          </p:cNvGraphicFramePr>
          <p:nvPr/>
        </p:nvGraphicFramePr>
        <p:xfrm>
          <a:off x="174019" y="1879600"/>
          <a:ext cx="8512781" cy="4025900"/>
        </p:xfrm>
        <a:graphic>
          <a:graphicData uri="http://schemas.openxmlformats.org/presentationml/2006/ole">
            <mc:AlternateContent xmlns:mc="http://schemas.openxmlformats.org/markup-compatibility/2006">
              <mc:Choice xmlns:v="urn:schemas-microsoft-com:vml" Requires="v">
                <p:oleObj name="Visio" r:id="rId3" imgW="6658777" imgH="3151491" progId="Visio.Drawing.11">
                  <p:embed/>
                </p:oleObj>
              </mc:Choice>
              <mc:Fallback>
                <p:oleObj name="Visio" r:id="rId3" imgW="6658777" imgH="3151491" progId="Visio.Drawing.11">
                  <p:embed/>
                  <p:pic>
                    <p:nvPicPr>
                      <p:cNvPr id="0" name=""/>
                      <p:cNvPicPr>
                        <a:picLocks noChangeAspect="1" noChangeArrowheads="1"/>
                      </p:cNvPicPr>
                      <p:nvPr/>
                    </p:nvPicPr>
                    <p:blipFill>
                      <a:blip r:embed="rId4"/>
                      <a:srcRect/>
                      <a:stretch>
                        <a:fillRect/>
                      </a:stretch>
                    </p:blipFill>
                    <p:spPr bwMode="auto">
                      <a:xfrm>
                        <a:off x="174019" y="1879600"/>
                        <a:ext cx="8512781" cy="402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itle 1"/>
          <p:cNvSpPr>
            <a:spLocks noGrp="1"/>
          </p:cNvSpPr>
          <p:nvPr>
            <p:ph type="title"/>
          </p:nvPr>
        </p:nvSpPr>
        <p:spPr>
          <a:xfrm>
            <a:off x="266700" y="558800"/>
            <a:ext cx="3225800" cy="909638"/>
          </a:xfrm>
        </p:spPr>
        <p:txBody>
          <a:bodyPr/>
          <a:lstStyle/>
          <a:p>
            <a:r>
              <a:rPr lang="el-GR" dirty="0">
                <a:solidFill>
                  <a:schemeClr val="accent6">
                    <a:lumMod val="75000"/>
                  </a:schemeClr>
                </a:solidFill>
              </a:rPr>
              <a:t>Παράδειγμα</a:t>
            </a:r>
            <a:endParaRPr lang="en-US" dirty="0">
              <a:solidFill>
                <a:schemeClr val="accent6">
                  <a:lumMod val="75000"/>
                </a:schemeClr>
              </a:solidFill>
            </a:endParaRPr>
          </a:p>
        </p:txBody>
      </p:sp>
      <p:graphicFrame>
        <p:nvGraphicFramePr>
          <p:cNvPr id="198659" name="Object 3"/>
          <p:cNvGraphicFramePr>
            <a:graphicFrameLocks noChangeAspect="1"/>
          </p:cNvGraphicFramePr>
          <p:nvPr/>
        </p:nvGraphicFramePr>
        <p:xfrm>
          <a:off x="4629150" y="233356"/>
          <a:ext cx="4206227" cy="1473200"/>
        </p:xfrm>
        <a:graphic>
          <a:graphicData uri="http://schemas.openxmlformats.org/presentationml/2006/ole">
            <mc:AlternateContent xmlns:mc="http://schemas.openxmlformats.org/markup-compatibility/2006">
              <mc:Choice xmlns:v="urn:schemas-microsoft-com:vml" Requires="v">
                <p:oleObj name="Visio" r:id="rId5" imgW="6402418" imgH="2239275" progId="Visio.Drawing.11">
                  <p:embed/>
                </p:oleObj>
              </mc:Choice>
              <mc:Fallback>
                <p:oleObj name="Visio" r:id="rId5" imgW="6402418" imgH="2239275"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9150" y="233356"/>
                        <a:ext cx="4206227"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1273525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23</a:t>
            </a:fld>
            <a:endParaRPr lang="el-GR" altLang="en-US" dirty="0"/>
          </a:p>
        </p:txBody>
      </p:sp>
      <p:sp>
        <p:nvSpPr>
          <p:cNvPr id="40966" name="Text Box 3"/>
          <p:cNvSpPr txBox="1">
            <a:spLocks noChangeArrowheads="1"/>
          </p:cNvSpPr>
          <p:nvPr/>
        </p:nvSpPr>
        <p:spPr bwMode="auto">
          <a:xfrm>
            <a:off x="399255" y="1458414"/>
            <a:ext cx="8345489" cy="4339650"/>
          </a:xfrm>
          <a:prstGeom prst="rect">
            <a:avLst/>
          </a:prstGeom>
          <a:noFill/>
          <a:ln w="9525">
            <a:noFill/>
            <a:miter lim="800000"/>
            <a:headEnd/>
            <a:tailEnd/>
          </a:ln>
        </p:spPr>
        <p:txBody>
          <a:bodyPr wrap="square">
            <a:spAutoFit/>
          </a:bodyPr>
          <a:lstStyle/>
          <a:p>
            <a:pPr algn="just"/>
            <a:r>
              <a:rPr lang="el-GR" sz="2400" dirty="0"/>
              <a:t>Θέλουμε να κατασκευάσουμε μια βάση δεδομένων με πληροφορίες για </a:t>
            </a:r>
            <a:r>
              <a:rPr lang="el-GR" sz="2400" i="1" dirty="0">
                <a:solidFill>
                  <a:schemeClr val="accent3">
                    <a:lumMod val="75000"/>
                  </a:schemeClr>
                </a:solidFill>
              </a:rPr>
              <a:t>αξιολογήσεις εστιατορίων </a:t>
            </a:r>
            <a:r>
              <a:rPr lang="el-GR" sz="2400" dirty="0"/>
              <a:t>από χρήστες. </a:t>
            </a:r>
          </a:p>
          <a:p>
            <a:pPr algn="just"/>
            <a:endParaRPr lang="en-US" sz="800" dirty="0"/>
          </a:p>
          <a:p>
            <a:pPr algn="just">
              <a:buFont typeface="Wingdings" pitchFamily="2" charset="2"/>
              <a:buChar char="§"/>
            </a:pPr>
            <a:r>
              <a:rPr lang="el-GR" sz="2000" dirty="0"/>
              <a:t> Για κάθε </a:t>
            </a:r>
            <a:r>
              <a:rPr lang="el-GR" sz="2000" i="1" dirty="0">
                <a:solidFill>
                  <a:schemeClr val="accent3">
                    <a:lumMod val="75000"/>
                  </a:schemeClr>
                </a:solidFill>
              </a:rPr>
              <a:t>χρήστη</a:t>
            </a:r>
            <a:r>
              <a:rPr lang="el-GR" sz="2000" dirty="0"/>
              <a:t> έχουμε ένα μοναδικό </a:t>
            </a:r>
            <a:r>
              <a:rPr lang="en-US" sz="2000" dirty="0"/>
              <a:t>ID, </a:t>
            </a:r>
            <a:r>
              <a:rPr lang="el-GR" sz="2000" dirty="0"/>
              <a:t>το όνομα και το </a:t>
            </a:r>
            <a:r>
              <a:rPr lang="en-US" sz="2000" dirty="0"/>
              <a:t>email </a:t>
            </a:r>
            <a:r>
              <a:rPr lang="el-GR" sz="2000" dirty="0"/>
              <a:t>του.  </a:t>
            </a:r>
            <a:endParaRPr lang="en-US" sz="2000" dirty="0"/>
          </a:p>
          <a:p>
            <a:pPr algn="just">
              <a:buFont typeface="Wingdings" pitchFamily="2" charset="2"/>
              <a:buChar char="§"/>
            </a:pPr>
            <a:r>
              <a:rPr lang="el-GR" sz="2000" dirty="0"/>
              <a:t> Για κάθε </a:t>
            </a:r>
            <a:r>
              <a:rPr lang="el-GR" sz="2000" i="1" dirty="0">
                <a:solidFill>
                  <a:schemeClr val="accent3">
                    <a:lumMod val="75000"/>
                  </a:schemeClr>
                </a:solidFill>
              </a:rPr>
              <a:t>εστιατόριο</a:t>
            </a:r>
            <a:r>
              <a:rPr lang="el-GR" sz="2000" dirty="0"/>
              <a:t> διατηρούμε το όνομα του, την πόλη στην οποία βρίσκεται, τη διεύθυνση του (οδό και αριθμό) και το είδος κουζίνας που σερβίρει. Ένα εστιατόριο μπορεί να σερβίρει παραπάνω από ένα είδη κουζίνας. Θεωρούμε ότι δεν υπάρχει εστιατόριο με το ίδιο όνομα στην ίδια πόλη.</a:t>
            </a:r>
            <a:endParaRPr lang="en-US" sz="2000" dirty="0"/>
          </a:p>
          <a:p>
            <a:pPr algn="just">
              <a:buFont typeface="Wingdings" pitchFamily="2" charset="2"/>
              <a:buChar char="§"/>
            </a:pPr>
            <a:r>
              <a:rPr lang="el-GR" sz="2000" dirty="0"/>
              <a:t> Κάθε χρήστης </a:t>
            </a:r>
            <a:r>
              <a:rPr lang="el-GR" sz="2000" i="1" dirty="0">
                <a:solidFill>
                  <a:schemeClr val="accent3">
                    <a:lumMod val="75000"/>
                  </a:schemeClr>
                </a:solidFill>
              </a:rPr>
              <a:t>αξιολογεί ένα εστιατόριο </a:t>
            </a:r>
            <a:r>
              <a:rPr lang="el-GR" sz="2000" dirty="0"/>
              <a:t>με ένα βαθμό από το 1 έως το 10.</a:t>
            </a:r>
          </a:p>
          <a:p>
            <a:pPr algn="just">
              <a:buFont typeface="Wingdings" pitchFamily="2" charset="2"/>
              <a:buChar char="§"/>
            </a:pPr>
            <a:r>
              <a:rPr lang="el-GR" sz="2000" dirty="0"/>
              <a:t> Ένας χρήστης μπορεί να αξιολογεί πολλά εστιατόρια και ένα εστιατόριο μπορεί να έχει αξιολογήσεις από πολλούς χρήστες.</a:t>
            </a:r>
            <a:endParaRPr lang="en-US" sz="2000" dirty="0"/>
          </a:p>
          <a:p>
            <a:pPr algn="just">
              <a:buFont typeface="Wingdings" pitchFamily="2" charset="2"/>
              <a:buChar char="§"/>
            </a:pPr>
            <a:r>
              <a:rPr lang="en-US" sz="2000" dirty="0"/>
              <a:t> </a:t>
            </a:r>
            <a:r>
              <a:rPr lang="el-GR" sz="2000" dirty="0"/>
              <a:t>Όλοι οι χρήστες έχουν αξιολογήσει τουλάχιστον ένα εστιατόριο αλλά μπορεί να υπάρχουν εστιατόρια χωρίς αξιολογήσεις.</a:t>
            </a:r>
          </a:p>
        </p:txBody>
      </p:sp>
      <p:sp>
        <p:nvSpPr>
          <p:cNvPr id="2" name="Title 1"/>
          <p:cNvSpPr>
            <a:spLocks noGrp="1"/>
          </p:cNvSpPr>
          <p:nvPr>
            <p:ph type="title"/>
          </p:nvPr>
        </p:nvSpPr>
        <p:spPr/>
        <p:txBody>
          <a:bodyPr>
            <a:normAutofit/>
          </a:bodyPr>
          <a:lstStyle/>
          <a:p>
            <a:r>
              <a:rPr lang="el-GR" i="1" dirty="0">
                <a:solidFill>
                  <a:schemeClr val="accent6">
                    <a:lumMod val="75000"/>
                  </a:schemeClr>
                </a:solidFill>
              </a:rPr>
              <a:t>Παράδειγμα</a:t>
            </a:r>
            <a:endParaRPr lang="en-US" u="sng" dirty="0">
              <a:solidFill>
                <a:schemeClr val="accent6">
                  <a:lumMod val="75000"/>
                </a:schemeClr>
              </a:solidFill>
            </a:endParaRPr>
          </a:p>
        </p:txBody>
      </p:sp>
      <p:sp>
        <p:nvSpPr>
          <p:cNvPr id="7"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403914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B27C87-9E5E-4386-AE28-EF0B59F283EB}"/>
              </a:ext>
            </a:extLst>
          </p:cNvPr>
          <p:cNvSpPr>
            <a:spLocks noGrp="1"/>
          </p:cNvSpPr>
          <p:nvPr>
            <p:ph type="sldNum" sz="quarter" idx="12"/>
          </p:nvPr>
        </p:nvSpPr>
        <p:spPr/>
        <p:txBody>
          <a:bodyPr/>
          <a:lstStyle/>
          <a:p>
            <a:fld id="{6D22F896-40B5-4ADD-8801-0D06FADFA095}" type="slidenum">
              <a:rPr lang="en-US" smtClean="0"/>
              <a:pPr/>
              <a:t>24</a:t>
            </a:fld>
            <a:endParaRPr lang="en-US" dirty="0"/>
          </a:p>
        </p:txBody>
      </p:sp>
      <p:sp>
        <p:nvSpPr>
          <p:cNvPr id="4" name="TextBox 3">
            <a:extLst>
              <a:ext uri="{FF2B5EF4-FFF2-40B4-BE49-F238E27FC236}">
                <a16:creationId xmlns:a16="http://schemas.microsoft.com/office/drawing/2014/main" id="{DC1A84B3-EE42-4E86-8FC6-A0AB67F349C9}"/>
              </a:ext>
            </a:extLst>
          </p:cNvPr>
          <p:cNvSpPr txBox="1"/>
          <p:nvPr/>
        </p:nvSpPr>
        <p:spPr>
          <a:xfrm>
            <a:off x="417442" y="3328755"/>
            <a:ext cx="7507356" cy="2585323"/>
          </a:xfrm>
          <a:prstGeom prst="rect">
            <a:avLst/>
          </a:prstGeom>
          <a:noFill/>
        </p:spPr>
        <p:txBody>
          <a:bodyPr wrap="square" rtlCol="0">
            <a:spAutoFit/>
          </a:bodyPr>
          <a:lstStyle/>
          <a:p>
            <a:r>
              <a:rPr lang="el-GR" dirty="0"/>
              <a:t>Κάντε </a:t>
            </a:r>
            <a:r>
              <a:rPr lang="en-US" dirty="0"/>
              <a:t>like </a:t>
            </a:r>
            <a:r>
              <a:rPr lang="el-GR" dirty="0"/>
              <a:t>στο σωστό</a:t>
            </a:r>
          </a:p>
          <a:p>
            <a:endParaRPr lang="el-GR" dirty="0"/>
          </a:p>
          <a:p>
            <a:r>
              <a:rPr lang="el-GR" dirty="0"/>
              <a:t>Α. Θα έχουμε 2 οντότητες: ΧΡΗΣΤΗΣ, ΕΣΤΙΑΤΟΡΙΟ και 1 συσχέτιση: ΑΞΙΟΛΟΓΩ ανάμεσα στο ΧΡΗΣΤΗ και στο ΕΣΤΙΑΤΟΡΙΟ</a:t>
            </a:r>
          </a:p>
          <a:p>
            <a:r>
              <a:rPr lang="el-GR" dirty="0"/>
              <a:t>Β. Θα έχουμε 3 οντότητες: ΧΡΗΣΤΗΣ, ΕΣΤΙΑΤΟΡΙΟ, ΑΞΙΟΛΟΓΗΣΗ και 1 συσχέτιση: ΑΞΙΟΛΟΓΩ ανάμεσα σε ΧΡΗΣΤΗΣ, ΕΣΤΙΑΤΟΡΙΟ, ΑΞΙΟΛΟΓΗΣΗ</a:t>
            </a:r>
          </a:p>
          <a:p>
            <a:r>
              <a:rPr lang="el-GR" dirty="0"/>
              <a:t>Γ. Θα έχουμε 2 οντότητες: ΧΡΗΣΤΗΣ, ΑΞΙΟΛΟΓΗΣΗ και 1 συσχέτιση: ΕΣΤΙΑΤΟΡΙΟ ανάμεσα σε ΧΡΗΣΤΗΣ, ΑΞΙΟΛΟΓΗΣΗ</a:t>
            </a:r>
          </a:p>
          <a:p>
            <a:endParaRPr lang="el-GR" dirty="0"/>
          </a:p>
        </p:txBody>
      </p:sp>
      <p:sp>
        <p:nvSpPr>
          <p:cNvPr id="5" name="TextBox 4">
            <a:extLst>
              <a:ext uri="{FF2B5EF4-FFF2-40B4-BE49-F238E27FC236}">
                <a16:creationId xmlns:a16="http://schemas.microsoft.com/office/drawing/2014/main" id="{1F55ED8E-D634-4FE1-BAEB-7330EDEE0444}"/>
              </a:ext>
            </a:extLst>
          </p:cNvPr>
          <p:cNvSpPr txBox="1"/>
          <p:nvPr/>
        </p:nvSpPr>
        <p:spPr>
          <a:xfrm>
            <a:off x="238541" y="559896"/>
            <a:ext cx="8322364" cy="2246769"/>
          </a:xfrm>
          <a:prstGeom prst="rect">
            <a:avLst/>
          </a:prstGeom>
          <a:noFill/>
        </p:spPr>
        <p:txBody>
          <a:bodyPr wrap="square" rtlCol="0">
            <a:spAutoFit/>
          </a:bodyPr>
          <a:lstStyle/>
          <a:p>
            <a:pPr algn="just"/>
            <a:r>
              <a:rPr lang="el-GR" sz="1400" dirty="0"/>
              <a:t>Παράδειγμα – αξιολογήσεις εστιατορίων</a:t>
            </a:r>
          </a:p>
          <a:p>
            <a:pPr algn="just"/>
            <a:r>
              <a:rPr lang="el-GR" sz="1400" dirty="0"/>
              <a:t>Για κάθε </a:t>
            </a:r>
            <a:r>
              <a:rPr lang="el-GR" sz="1400" i="1" dirty="0">
                <a:solidFill>
                  <a:schemeClr val="accent3">
                    <a:lumMod val="75000"/>
                  </a:schemeClr>
                </a:solidFill>
              </a:rPr>
              <a:t>χρήστη</a:t>
            </a:r>
            <a:r>
              <a:rPr lang="el-GR" sz="1400" dirty="0"/>
              <a:t> έχουμε ένα μοναδικό </a:t>
            </a:r>
            <a:r>
              <a:rPr lang="en-US" sz="1400" dirty="0"/>
              <a:t>ID, </a:t>
            </a:r>
            <a:r>
              <a:rPr lang="el-GR" sz="1400" dirty="0"/>
              <a:t>το όνομα και το </a:t>
            </a:r>
            <a:r>
              <a:rPr lang="en-US" sz="1400" dirty="0"/>
              <a:t>email </a:t>
            </a:r>
            <a:r>
              <a:rPr lang="el-GR" sz="1400" dirty="0"/>
              <a:t>του.  </a:t>
            </a:r>
            <a:endParaRPr lang="en-US" sz="1400" dirty="0"/>
          </a:p>
          <a:p>
            <a:pPr algn="just">
              <a:buFont typeface="Wingdings" pitchFamily="2" charset="2"/>
              <a:buChar char="§"/>
            </a:pPr>
            <a:r>
              <a:rPr lang="el-GR" sz="1400" dirty="0"/>
              <a:t> Για κάθε </a:t>
            </a:r>
            <a:r>
              <a:rPr lang="el-GR" sz="1400" i="1" dirty="0">
                <a:solidFill>
                  <a:schemeClr val="accent3">
                    <a:lumMod val="75000"/>
                  </a:schemeClr>
                </a:solidFill>
              </a:rPr>
              <a:t>εστιατόριο</a:t>
            </a:r>
            <a:r>
              <a:rPr lang="el-GR" sz="1400" dirty="0"/>
              <a:t> διατηρούμε το όνομα του, την πόλη στην οποία βρίσκεται, τη διεύθυνση του (οδό και αριθμό) και το είδος κουζίνας που σερβίρει. Ένα εστιατόριο μπορεί να σερβίρει παραπάνω από ένα είδη κουζίνας. Θεωρούμε ότι δεν υπάρχει εστιατόριο με το ίδιο όνομα στην ίδια πόλη.</a:t>
            </a:r>
            <a:endParaRPr lang="en-US" sz="1400" dirty="0"/>
          </a:p>
          <a:p>
            <a:pPr algn="just">
              <a:buFont typeface="Wingdings" pitchFamily="2" charset="2"/>
              <a:buChar char="§"/>
            </a:pPr>
            <a:r>
              <a:rPr lang="el-GR" sz="1400" dirty="0"/>
              <a:t> Κάθε χρήστης </a:t>
            </a:r>
            <a:r>
              <a:rPr lang="el-GR" sz="1400" i="1" dirty="0">
                <a:solidFill>
                  <a:schemeClr val="accent3">
                    <a:lumMod val="75000"/>
                  </a:schemeClr>
                </a:solidFill>
              </a:rPr>
              <a:t>αξιολογεί ένα εστιατόριο </a:t>
            </a:r>
            <a:r>
              <a:rPr lang="el-GR" sz="1400" dirty="0"/>
              <a:t>με ένα βαθμό από το 1 έως το 10.</a:t>
            </a:r>
          </a:p>
          <a:p>
            <a:pPr algn="just">
              <a:buFont typeface="Wingdings" pitchFamily="2" charset="2"/>
              <a:buChar char="§"/>
            </a:pPr>
            <a:r>
              <a:rPr lang="el-GR" sz="1400" dirty="0"/>
              <a:t> Ένας χρήστης μπορεί να αξιολογεί πολλά εστιατόρια και ένα εστιατόριο μπορεί να έχει αξιολογήσεις από πολλούς χρήστες.</a:t>
            </a:r>
            <a:endParaRPr lang="en-US" sz="1400" dirty="0"/>
          </a:p>
          <a:p>
            <a:pPr algn="just">
              <a:buFont typeface="Wingdings" pitchFamily="2" charset="2"/>
              <a:buChar char="§"/>
            </a:pPr>
            <a:r>
              <a:rPr lang="en-US" sz="1400" dirty="0"/>
              <a:t> </a:t>
            </a:r>
            <a:r>
              <a:rPr lang="el-GR" sz="1400" dirty="0"/>
              <a:t>Όλοι οι χρήστες έχουν αξιολογήσει τουλάχιστον ένα εστιατόριο αλλά μπορεί να υπάρχουν εστιατόρια χωρίς αξιολογήσεις.</a:t>
            </a:r>
          </a:p>
        </p:txBody>
      </p:sp>
    </p:spTree>
    <p:extLst>
      <p:ext uri="{BB962C8B-B14F-4D97-AF65-F5344CB8AC3E}">
        <p14:creationId xmlns:p14="http://schemas.microsoft.com/office/powerpoint/2010/main" val="3851888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Footer Placeholder 3"/>
          <p:cNvSpPr>
            <a:spLocks noGrp="1"/>
          </p:cNvSpPr>
          <p:nvPr>
            <p:ph type="ftr" sz="quarter" idx="11"/>
          </p:nvPr>
        </p:nvSpPr>
        <p:spPr>
          <a:noFill/>
        </p:spPr>
        <p:txBody>
          <a:bodyPr/>
          <a:lstStyle/>
          <a:p>
            <a:r>
              <a:rPr lang="el-GR" altLang="en-US"/>
              <a:t>Ευαγγελία Πιτουρά</a:t>
            </a:r>
          </a:p>
        </p:txBody>
      </p:sp>
      <p:sp>
        <p:nvSpPr>
          <p:cNvPr id="17412" name="Slide Number Placeholder 4"/>
          <p:cNvSpPr>
            <a:spLocks noGrp="1"/>
          </p:cNvSpPr>
          <p:nvPr>
            <p:ph type="sldNum" sz="quarter" idx="12"/>
          </p:nvPr>
        </p:nvSpPr>
        <p:spPr>
          <a:noFill/>
        </p:spPr>
        <p:txBody>
          <a:bodyPr/>
          <a:lstStyle/>
          <a:p>
            <a:fld id="{32894F2D-FE93-4428-9778-738EF57AFA53}" type="slidenum">
              <a:rPr lang="el-GR" altLang="en-US" smtClean="0"/>
              <a:pPr/>
              <a:t>25</a:t>
            </a:fld>
            <a:endParaRPr lang="el-GR" altLang="en-US"/>
          </a:p>
        </p:txBody>
      </p:sp>
      <p:sp>
        <p:nvSpPr>
          <p:cNvPr id="17414" name="Text Box 3"/>
          <p:cNvSpPr txBox="1">
            <a:spLocks noChangeArrowheads="1"/>
          </p:cNvSpPr>
          <p:nvPr/>
        </p:nvSpPr>
        <p:spPr bwMode="auto">
          <a:xfrm>
            <a:off x="381000" y="1358900"/>
            <a:ext cx="6019800" cy="2816156"/>
          </a:xfrm>
          <a:prstGeom prst="rect">
            <a:avLst/>
          </a:prstGeom>
          <a:noFill/>
          <a:ln w="9525">
            <a:noFill/>
            <a:miter lim="800000"/>
            <a:headEnd/>
            <a:tailEnd/>
          </a:ln>
        </p:spPr>
        <p:txBody>
          <a:bodyPr>
            <a:spAutoFit/>
          </a:bodyPr>
          <a:lstStyle/>
          <a:p>
            <a:pPr eaLnBrk="0" hangingPunct="0">
              <a:spcBef>
                <a:spcPct val="50000"/>
              </a:spcBef>
              <a:buClr>
                <a:schemeClr val="accent6">
                  <a:lumMod val="75000"/>
                </a:schemeClr>
              </a:buClr>
              <a:buFont typeface="Wingdings" pitchFamily="2" charset="2"/>
              <a:buChar char="§"/>
            </a:pPr>
            <a:r>
              <a:rPr lang="en-US" sz="2400" dirty="0">
                <a:solidFill>
                  <a:srgbClr val="FF00FF"/>
                </a:solidFill>
                <a:latin typeface="Calibri" pitchFamily="34" charset="0"/>
                <a:ea typeface="Calibri" pitchFamily="34" charset="0"/>
                <a:cs typeface="Calibri" pitchFamily="34" charset="0"/>
              </a:rPr>
              <a:t> </a:t>
            </a:r>
            <a:r>
              <a:rPr lang="el-GR" sz="2400" dirty="0">
                <a:solidFill>
                  <a:schemeClr val="accent6">
                    <a:lumMod val="75000"/>
                  </a:schemeClr>
                </a:solidFill>
                <a:latin typeface="Calibri" pitchFamily="34" charset="0"/>
                <a:ea typeface="Calibri" pitchFamily="34" charset="0"/>
                <a:cs typeface="Calibri" pitchFamily="34" charset="0"/>
              </a:rPr>
              <a:t>απλά ή ατομικά 	  (</a:t>
            </a:r>
            <a:r>
              <a:rPr lang="en-US" sz="2400" dirty="0">
                <a:solidFill>
                  <a:schemeClr val="accent6">
                    <a:lumMod val="75000"/>
                  </a:schemeClr>
                </a:solidFill>
                <a:latin typeface="Calibri" pitchFamily="34" charset="0"/>
                <a:ea typeface="Calibri" pitchFamily="34" charset="0"/>
                <a:cs typeface="Calibri" pitchFamily="34" charset="0"/>
              </a:rPr>
              <a:t>simple)</a:t>
            </a:r>
            <a:r>
              <a:rPr lang="el-GR" sz="2400" dirty="0">
                <a:solidFill>
                  <a:schemeClr val="accent6">
                    <a:lumMod val="75000"/>
                  </a:schemeClr>
                </a:solidFill>
                <a:latin typeface="Calibri" pitchFamily="34" charset="0"/>
                <a:ea typeface="Calibri" pitchFamily="34" charset="0"/>
                <a:cs typeface="Calibri" pitchFamily="34" charset="0"/>
              </a:rPr>
              <a:t>    </a:t>
            </a:r>
          </a:p>
          <a:p>
            <a:pPr eaLnBrk="0" hangingPunct="0">
              <a:spcBef>
                <a:spcPct val="50000"/>
              </a:spcBef>
              <a:buClr>
                <a:schemeClr val="accent6">
                  <a:lumMod val="75000"/>
                </a:schemeClr>
              </a:buClr>
              <a:buFont typeface="Wingdings" pitchFamily="2" charset="2"/>
              <a:buChar char="§"/>
            </a:pPr>
            <a:r>
              <a:rPr lang="en-US" sz="2400" dirty="0">
                <a:solidFill>
                  <a:schemeClr val="accent6">
                    <a:lumMod val="75000"/>
                  </a:schemeClr>
                </a:solidFill>
                <a:latin typeface="Calibri" pitchFamily="34" charset="0"/>
                <a:ea typeface="Calibri" pitchFamily="34" charset="0"/>
                <a:cs typeface="Calibri" pitchFamily="34" charset="0"/>
              </a:rPr>
              <a:t> </a:t>
            </a:r>
            <a:r>
              <a:rPr lang="el-GR" sz="2400" dirty="0">
                <a:solidFill>
                  <a:schemeClr val="accent6">
                    <a:lumMod val="75000"/>
                  </a:schemeClr>
                </a:solidFill>
                <a:latin typeface="Calibri" pitchFamily="34" charset="0"/>
                <a:ea typeface="Calibri" pitchFamily="34" charset="0"/>
                <a:cs typeface="Calibri" pitchFamily="34" charset="0"/>
              </a:rPr>
              <a:t>σύνθετα</a:t>
            </a:r>
            <a:r>
              <a:rPr lang="en-US" sz="2400" dirty="0">
                <a:solidFill>
                  <a:schemeClr val="accent6">
                    <a:lumMod val="75000"/>
                  </a:schemeClr>
                </a:solidFill>
                <a:latin typeface="Calibri" pitchFamily="34" charset="0"/>
                <a:ea typeface="Calibri" pitchFamily="34" charset="0"/>
                <a:cs typeface="Calibri" pitchFamily="34" charset="0"/>
              </a:rPr>
              <a:t> (composite)</a:t>
            </a:r>
            <a:endParaRPr lang="el-GR" sz="1800" dirty="0">
              <a:solidFill>
                <a:schemeClr val="accent6">
                  <a:lumMod val="75000"/>
                </a:schemeClr>
              </a:solidFill>
              <a:latin typeface="Calibri" pitchFamily="34" charset="0"/>
              <a:ea typeface="Calibri" pitchFamily="34" charset="0"/>
              <a:cs typeface="Calibri" pitchFamily="34" charset="0"/>
            </a:endParaRPr>
          </a:p>
          <a:p>
            <a:pPr eaLnBrk="0" hangingPunct="0">
              <a:spcBef>
                <a:spcPct val="50000"/>
              </a:spcBef>
            </a:pPr>
            <a:r>
              <a:rPr lang="el-GR" i="1" dirty="0">
                <a:latin typeface="Calibri" pitchFamily="34" charset="0"/>
                <a:ea typeface="Calibri" pitchFamily="34" charset="0"/>
                <a:cs typeface="Calibri" pitchFamily="34" charset="0"/>
              </a:rPr>
              <a:t>   </a:t>
            </a:r>
            <a:r>
              <a:rPr lang="el-GR" b="1" i="1" dirty="0">
                <a:latin typeface="Calibri" pitchFamily="34" charset="0"/>
                <a:ea typeface="Calibri" pitchFamily="34" charset="0"/>
                <a:cs typeface="Calibri" pitchFamily="34" charset="0"/>
              </a:rPr>
              <a:t>τιμή</a:t>
            </a:r>
            <a:r>
              <a:rPr lang="el-GR" dirty="0">
                <a:latin typeface="Calibri" pitchFamily="34" charset="0"/>
                <a:ea typeface="Calibri" pitchFamily="34" charset="0"/>
                <a:cs typeface="Calibri" pitchFamily="34" charset="0"/>
              </a:rPr>
              <a:t>: συνένωση των τιμών των απλών γνωρισμάτων που το   </a:t>
            </a:r>
            <a:r>
              <a:rPr lang="en-US" dirty="0">
                <a:latin typeface="Calibri" pitchFamily="34" charset="0"/>
                <a:ea typeface="Calibri" pitchFamily="34" charset="0"/>
                <a:cs typeface="Calibri" pitchFamily="34" charset="0"/>
              </a:rPr>
              <a:t>   	</a:t>
            </a:r>
            <a:r>
              <a:rPr lang="el-GR" dirty="0">
                <a:latin typeface="Calibri" pitchFamily="34" charset="0"/>
                <a:ea typeface="Calibri" pitchFamily="34" charset="0"/>
                <a:cs typeface="Calibri" pitchFamily="34" charset="0"/>
              </a:rPr>
              <a:t>αποτελούν</a:t>
            </a:r>
          </a:p>
          <a:p>
            <a:pPr eaLnBrk="0" hangingPunct="0">
              <a:spcBef>
                <a:spcPct val="50000"/>
              </a:spcBef>
            </a:pPr>
            <a:r>
              <a:rPr lang="el-GR" dirty="0">
                <a:latin typeface="Calibri" pitchFamily="34" charset="0"/>
                <a:ea typeface="Calibri" pitchFamily="34" charset="0"/>
                <a:cs typeface="Calibri" pitchFamily="34" charset="0"/>
              </a:rPr>
              <a:t>   ιεραρχία</a:t>
            </a:r>
          </a:p>
          <a:p>
            <a:pPr eaLnBrk="0" hangingPunct="0">
              <a:spcBef>
                <a:spcPct val="50000"/>
              </a:spcBef>
            </a:pPr>
            <a:r>
              <a:rPr lang="el-GR" dirty="0">
                <a:latin typeface="Calibri" pitchFamily="34" charset="0"/>
                <a:ea typeface="Calibri" pitchFamily="34" charset="0"/>
                <a:cs typeface="Calibri" pitchFamily="34" charset="0"/>
              </a:rPr>
              <a:t>χρήσιμα όταν γίνεται αναφορά τόσο στα </a:t>
            </a:r>
            <a:r>
              <a:rPr lang="el-GR" i="1" dirty="0">
                <a:latin typeface="Calibri" pitchFamily="34" charset="0"/>
                <a:ea typeface="Calibri" pitchFamily="34" charset="0"/>
                <a:cs typeface="Calibri" pitchFamily="34" charset="0"/>
              </a:rPr>
              <a:t>επιμέρους</a:t>
            </a:r>
            <a:r>
              <a:rPr lang="el-GR" dirty="0">
                <a:latin typeface="Calibri" pitchFamily="34" charset="0"/>
                <a:ea typeface="Calibri" pitchFamily="34" charset="0"/>
                <a:cs typeface="Calibri" pitchFamily="34" charset="0"/>
              </a:rPr>
              <a:t> γνωρίσματα</a:t>
            </a:r>
            <a:r>
              <a:rPr lang="en-US" dirty="0">
                <a:latin typeface="Calibri" pitchFamily="34" charset="0"/>
                <a:ea typeface="Calibri" pitchFamily="34" charset="0"/>
                <a:cs typeface="Calibri" pitchFamily="34" charset="0"/>
              </a:rPr>
              <a:t> </a:t>
            </a:r>
            <a:r>
              <a:rPr lang="el-GR" dirty="0">
                <a:latin typeface="Calibri" pitchFamily="34" charset="0"/>
                <a:ea typeface="Calibri" pitchFamily="34" charset="0"/>
                <a:cs typeface="Calibri" pitchFamily="34" charset="0"/>
              </a:rPr>
              <a:t>όσο και ενιαία σε αυτό</a:t>
            </a:r>
          </a:p>
        </p:txBody>
      </p:sp>
      <p:sp>
        <p:nvSpPr>
          <p:cNvPr id="17415" name="Oval 4"/>
          <p:cNvSpPr>
            <a:spLocks noChangeArrowheads="1"/>
          </p:cNvSpPr>
          <p:nvPr/>
        </p:nvSpPr>
        <p:spPr bwMode="auto">
          <a:xfrm>
            <a:off x="7308850" y="3644900"/>
            <a:ext cx="1143000" cy="304800"/>
          </a:xfrm>
          <a:prstGeom prst="ellipse">
            <a:avLst/>
          </a:prstGeom>
          <a:noFill/>
          <a:ln w="9525">
            <a:solidFill>
              <a:schemeClr val="tx1"/>
            </a:solidFill>
            <a:round/>
            <a:headEnd/>
            <a:tailEnd/>
          </a:ln>
        </p:spPr>
        <p:txBody>
          <a:bodyPr wrap="none" anchor="ctr"/>
          <a:lstStyle/>
          <a:p>
            <a:endParaRPr lang="el-GR"/>
          </a:p>
        </p:txBody>
      </p:sp>
      <p:sp>
        <p:nvSpPr>
          <p:cNvPr id="17416" name="Oval 5"/>
          <p:cNvSpPr>
            <a:spLocks noChangeArrowheads="1"/>
          </p:cNvSpPr>
          <p:nvPr/>
        </p:nvSpPr>
        <p:spPr bwMode="auto">
          <a:xfrm>
            <a:off x="7315200" y="2971800"/>
            <a:ext cx="762000" cy="228600"/>
          </a:xfrm>
          <a:prstGeom prst="ellipse">
            <a:avLst/>
          </a:prstGeom>
          <a:noFill/>
          <a:ln w="9525">
            <a:solidFill>
              <a:schemeClr val="tx1"/>
            </a:solidFill>
            <a:round/>
            <a:headEnd/>
            <a:tailEnd/>
          </a:ln>
        </p:spPr>
        <p:txBody>
          <a:bodyPr wrap="none" anchor="ctr"/>
          <a:lstStyle/>
          <a:p>
            <a:endParaRPr lang="el-GR"/>
          </a:p>
        </p:txBody>
      </p:sp>
      <p:sp>
        <p:nvSpPr>
          <p:cNvPr id="17417" name="Oval 6"/>
          <p:cNvSpPr>
            <a:spLocks noChangeArrowheads="1"/>
          </p:cNvSpPr>
          <p:nvPr/>
        </p:nvSpPr>
        <p:spPr bwMode="auto">
          <a:xfrm>
            <a:off x="8153400" y="3048000"/>
            <a:ext cx="762000" cy="228600"/>
          </a:xfrm>
          <a:prstGeom prst="ellipse">
            <a:avLst/>
          </a:prstGeom>
          <a:noFill/>
          <a:ln w="9525">
            <a:solidFill>
              <a:schemeClr val="tx1"/>
            </a:solidFill>
            <a:round/>
            <a:headEnd/>
            <a:tailEnd/>
          </a:ln>
        </p:spPr>
        <p:txBody>
          <a:bodyPr wrap="none" anchor="ctr"/>
          <a:lstStyle/>
          <a:p>
            <a:endParaRPr lang="el-GR"/>
          </a:p>
        </p:txBody>
      </p:sp>
      <p:sp>
        <p:nvSpPr>
          <p:cNvPr id="17418" name="Line 7"/>
          <p:cNvSpPr>
            <a:spLocks noChangeShapeType="1"/>
          </p:cNvSpPr>
          <p:nvPr/>
        </p:nvSpPr>
        <p:spPr bwMode="auto">
          <a:xfrm>
            <a:off x="6858000" y="3352800"/>
            <a:ext cx="533400" cy="304800"/>
          </a:xfrm>
          <a:prstGeom prst="line">
            <a:avLst/>
          </a:prstGeom>
          <a:noFill/>
          <a:ln w="9525">
            <a:solidFill>
              <a:schemeClr val="tx1"/>
            </a:solidFill>
            <a:round/>
            <a:headEnd/>
            <a:tailEnd/>
          </a:ln>
        </p:spPr>
        <p:txBody>
          <a:bodyPr wrap="none" anchor="ctr"/>
          <a:lstStyle/>
          <a:p>
            <a:endParaRPr lang="el-GR"/>
          </a:p>
        </p:txBody>
      </p:sp>
      <p:sp>
        <p:nvSpPr>
          <p:cNvPr id="17419" name="Line 8"/>
          <p:cNvSpPr>
            <a:spLocks noChangeShapeType="1"/>
          </p:cNvSpPr>
          <p:nvPr/>
        </p:nvSpPr>
        <p:spPr bwMode="auto">
          <a:xfrm flipH="1">
            <a:off x="8077200" y="3276600"/>
            <a:ext cx="533400" cy="228600"/>
          </a:xfrm>
          <a:prstGeom prst="line">
            <a:avLst/>
          </a:prstGeom>
          <a:noFill/>
          <a:ln w="9525">
            <a:solidFill>
              <a:schemeClr val="tx1"/>
            </a:solidFill>
            <a:round/>
            <a:headEnd/>
            <a:tailEnd/>
          </a:ln>
        </p:spPr>
        <p:txBody>
          <a:bodyPr wrap="none" anchor="ctr"/>
          <a:lstStyle/>
          <a:p>
            <a:endParaRPr lang="el-GR"/>
          </a:p>
        </p:txBody>
      </p:sp>
      <p:sp>
        <p:nvSpPr>
          <p:cNvPr id="17420" name="Oval 9"/>
          <p:cNvSpPr>
            <a:spLocks noChangeArrowheads="1"/>
          </p:cNvSpPr>
          <p:nvPr/>
        </p:nvSpPr>
        <p:spPr bwMode="auto">
          <a:xfrm>
            <a:off x="6324600" y="3124200"/>
            <a:ext cx="762000" cy="228600"/>
          </a:xfrm>
          <a:prstGeom prst="ellipse">
            <a:avLst/>
          </a:prstGeom>
          <a:noFill/>
          <a:ln w="9525">
            <a:solidFill>
              <a:schemeClr val="tx1"/>
            </a:solidFill>
            <a:round/>
            <a:headEnd/>
            <a:tailEnd/>
          </a:ln>
        </p:spPr>
        <p:txBody>
          <a:bodyPr wrap="none" anchor="ctr"/>
          <a:lstStyle/>
          <a:p>
            <a:endParaRPr lang="el-GR"/>
          </a:p>
        </p:txBody>
      </p:sp>
      <p:sp>
        <p:nvSpPr>
          <p:cNvPr id="17421" name="Line 10"/>
          <p:cNvSpPr>
            <a:spLocks noChangeShapeType="1"/>
          </p:cNvSpPr>
          <p:nvPr/>
        </p:nvSpPr>
        <p:spPr bwMode="auto">
          <a:xfrm>
            <a:off x="7696200" y="3276600"/>
            <a:ext cx="0" cy="228600"/>
          </a:xfrm>
          <a:prstGeom prst="line">
            <a:avLst/>
          </a:prstGeom>
          <a:noFill/>
          <a:ln w="9525">
            <a:solidFill>
              <a:schemeClr val="tx1"/>
            </a:solidFill>
            <a:round/>
            <a:headEnd/>
            <a:tailEnd/>
          </a:ln>
        </p:spPr>
        <p:txBody>
          <a:bodyPr wrap="none" anchor="ctr"/>
          <a:lstStyle/>
          <a:p>
            <a:endParaRPr lang="el-GR"/>
          </a:p>
        </p:txBody>
      </p:sp>
      <p:grpSp>
        <p:nvGrpSpPr>
          <p:cNvPr id="2" name="Group 11"/>
          <p:cNvGrpSpPr>
            <a:grpSpLocks/>
          </p:cNvGrpSpPr>
          <p:nvPr/>
        </p:nvGrpSpPr>
        <p:grpSpPr bwMode="auto">
          <a:xfrm>
            <a:off x="3810000" y="4800600"/>
            <a:ext cx="1752600" cy="381000"/>
            <a:chOff x="1200" y="2976"/>
            <a:chExt cx="1104" cy="240"/>
          </a:xfrm>
        </p:grpSpPr>
        <p:sp>
          <p:nvSpPr>
            <p:cNvPr id="17436" name="Oval 12"/>
            <p:cNvSpPr>
              <a:spLocks noChangeArrowheads="1"/>
            </p:cNvSpPr>
            <p:nvPr/>
          </p:nvSpPr>
          <p:spPr bwMode="auto">
            <a:xfrm>
              <a:off x="1200" y="2976"/>
              <a:ext cx="1056" cy="240"/>
            </a:xfrm>
            <a:prstGeom prst="ellipse">
              <a:avLst/>
            </a:prstGeom>
            <a:noFill/>
            <a:ln w="9525">
              <a:solidFill>
                <a:schemeClr val="tx1"/>
              </a:solidFill>
              <a:round/>
              <a:headEnd/>
              <a:tailEnd/>
            </a:ln>
          </p:spPr>
          <p:txBody>
            <a:bodyPr wrap="none" anchor="ctr"/>
            <a:lstStyle/>
            <a:p>
              <a:endParaRPr lang="el-GR" sz="1600"/>
            </a:p>
          </p:txBody>
        </p:sp>
        <p:sp>
          <p:nvSpPr>
            <p:cNvPr id="17437" name="Text Box 13"/>
            <p:cNvSpPr txBox="1">
              <a:spLocks noChangeArrowheads="1"/>
            </p:cNvSpPr>
            <p:nvPr/>
          </p:nvSpPr>
          <p:spPr bwMode="auto">
            <a:xfrm>
              <a:off x="1440" y="2976"/>
              <a:ext cx="864" cy="213"/>
            </a:xfrm>
            <a:prstGeom prst="rect">
              <a:avLst/>
            </a:prstGeom>
            <a:noFill/>
            <a:ln w="9525">
              <a:noFill/>
              <a:miter lim="800000"/>
              <a:headEnd/>
              <a:tailEnd/>
            </a:ln>
          </p:spPr>
          <p:txBody>
            <a:bodyPr>
              <a:spAutoFit/>
            </a:bodyPr>
            <a:lstStyle/>
            <a:p>
              <a:pPr eaLnBrk="0" hangingPunct="0">
                <a:spcBef>
                  <a:spcPct val="50000"/>
                </a:spcBef>
              </a:pPr>
              <a:r>
                <a:rPr lang="el-GR" sz="1600"/>
                <a:t>Διεύθυνση</a:t>
              </a:r>
            </a:p>
          </p:txBody>
        </p:sp>
      </p:grpSp>
      <p:grpSp>
        <p:nvGrpSpPr>
          <p:cNvPr id="3" name="Group 14"/>
          <p:cNvGrpSpPr>
            <a:grpSpLocks/>
          </p:cNvGrpSpPr>
          <p:nvPr/>
        </p:nvGrpSpPr>
        <p:grpSpPr bwMode="auto">
          <a:xfrm>
            <a:off x="5638800" y="5334009"/>
            <a:ext cx="1371600" cy="338138"/>
            <a:chOff x="2880" y="3600"/>
            <a:chExt cx="864" cy="213"/>
          </a:xfrm>
        </p:grpSpPr>
        <p:sp>
          <p:nvSpPr>
            <p:cNvPr id="17434" name="Oval 15"/>
            <p:cNvSpPr>
              <a:spLocks noChangeArrowheads="1"/>
            </p:cNvSpPr>
            <p:nvPr/>
          </p:nvSpPr>
          <p:spPr bwMode="auto">
            <a:xfrm>
              <a:off x="2880" y="3600"/>
              <a:ext cx="864" cy="192"/>
            </a:xfrm>
            <a:prstGeom prst="ellipse">
              <a:avLst/>
            </a:prstGeom>
            <a:noFill/>
            <a:ln w="9525">
              <a:solidFill>
                <a:schemeClr val="tx1"/>
              </a:solidFill>
              <a:round/>
              <a:headEnd/>
              <a:tailEnd/>
            </a:ln>
          </p:spPr>
          <p:txBody>
            <a:bodyPr wrap="none" anchor="ctr"/>
            <a:lstStyle/>
            <a:p>
              <a:endParaRPr lang="el-GR" sz="1600"/>
            </a:p>
          </p:txBody>
        </p:sp>
        <p:sp>
          <p:nvSpPr>
            <p:cNvPr id="17435" name="Text Box 16"/>
            <p:cNvSpPr txBox="1">
              <a:spLocks noChangeArrowheads="1"/>
            </p:cNvSpPr>
            <p:nvPr/>
          </p:nvSpPr>
          <p:spPr bwMode="auto">
            <a:xfrm>
              <a:off x="3120" y="3600"/>
              <a:ext cx="432" cy="213"/>
            </a:xfrm>
            <a:prstGeom prst="rect">
              <a:avLst/>
            </a:prstGeom>
            <a:noFill/>
            <a:ln w="9525">
              <a:noFill/>
              <a:miter lim="800000"/>
              <a:headEnd/>
              <a:tailEnd/>
            </a:ln>
          </p:spPr>
          <p:txBody>
            <a:bodyPr>
              <a:spAutoFit/>
            </a:bodyPr>
            <a:lstStyle/>
            <a:p>
              <a:pPr eaLnBrk="0" hangingPunct="0">
                <a:spcBef>
                  <a:spcPct val="50000"/>
                </a:spcBef>
              </a:pPr>
              <a:r>
                <a:rPr lang="el-GR" sz="1600"/>
                <a:t>Οδός</a:t>
              </a:r>
            </a:p>
          </p:txBody>
        </p:sp>
      </p:grpSp>
      <p:grpSp>
        <p:nvGrpSpPr>
          <p:cNvPr id="5" name="Group 20"/>
          <p:cNvGrpSpPr>
            <a:grpSpLocks/>
          </p:cNvGrpSpPr>
          <p:nvPr/>
        </p:nvGrpSpPr>
        <p:grpSpPr bwMode="auto">
          <a:xfrm>
            <a:off x="4114800" y="5638800"/>
            <a:ext cx="1219200" cy="381000"/>
            <a:chOff x="1968" y="3648"/>
            <a:chExt cx="768" cy="240"/>
          </a:xfrm>
        </p:grpSpPr>
        <p:sp>
          <p:nvSpPr>
            <p:cNvPr id="17430" name="Oval 21"/>
            <p:cNvSpPr>
              <a:spLocks noChangeArrowheads="1"/>
            </p:cNvSpPr>
            <p:nvPr/>
          </p:nvSpPr>
          <p:spPr bwMode="auto">
            <a:xfrm>
              <a:off x="1968" y="3648"/>
              <a:ext cx="768" cy="240"/>
            </a:xfrm>
            <a:prstGeom prst="ellipse">
              <a:avLst/>
            </a:prstGeom>
            <a:noFill/>
            <a:ln w="9525">
              <a:solidFill>
                <a:schemeClr val="tx1"/>
              </a:solidFill>
              <a:round/>
              <a:headEnd/>
              <a:tailEnd/>
            </a:ln>
          </p:spPr>
          <p:txBody>
            <a:bodyPr wrap="none" anchor="ctr"/>
            <a:lstStyle/>
            <a:p>
              <a:endParaRPr lang="el-GR" sz="1600"/>
            </a:p>
          </p:txBody>
        </p:sp>
        <p:sp>
          <p:nvSpPr>
            <p:cNvPr id="17431" name="Text Box 22"/>
            <p:cNvSpPr txBox="1">
              <a:spLocks noChangeArrowheads="1"/>
            </p:cNvSpPr>
            <p:nvPr/>
          </p:nvSpPr>
          <p:spPr bwMode="auto">
            <a:xfrm>
              <a:off x="2064" y="3648"/>
              <a:ext cx="576" cy="213"/>
            </a:xfrm>
            <a:prstGeom prst="rect">
              <a:avLst/>
            </a:prstGeom>
            <a:noFill/>
            <a:ln w="9525">
              <a:noFill/>
              <a:miter lim="800000"/>
              <a:headEnd/>
              <a:tailEnd/>
            </a:ln>
          </p:spPr>
          <p:txBody>
            <a:bodyPr>
              <a:spAutoFit/>
            </a:bodyPr>
            <a:lstStyle/>
            <a:p>
              <a:pPr eaLnBrk="0" hangingPunct="0">
                <a:spcBef>
                  <a:spcPct val="50000"/>
                </a:spcBef>
              </a:pPr>
              <a:r>
                <a:rPr lang="el-GR" sz="1600"/>
                <a:t>Αριθμός</a:t>
              </a:r>
            </a:p>
          </p:txBody>
        </p:sp>
      </p:grpSp>
      <p:sp>
        <p:nvSpPr>
          <p:cNvPr id="17427" name="Line 24"/>
          <p:cNvSpPr>
            <a:spLocks noChangeShapeType="1"/>
          </p:cNvSpPr>
          <p:nvPr/>
        </p:nvSpPr>
        <p:spPr bwMode="auto">
          <a:xfrm>
            <a:off x="4495800" y="5181600"/>
            <a:ext cx="76200" cy="457200"/>
          </a:xfrm>
          <a:prstGeom prst="line">
            <a:avLst/>
          </a:prstGeom>
          <a:noFill/>
          <a:ln w="9525">
            <a:solidFill>
              <a:schemeClr val="tx1"/>
            </a:solidFill>
            <a:round/>
            <a:headEnd/>
            <a:tailEnd/>
          </a:ln>
        </p:spPr>
        <p:txBody>
          <a:bodyPr wrap="none" anchor="ctr"/>
          <a:lstStyle/>
          <a:p>
            <a:endParaRPr lang="el-GR"/>
          </a:p>
        </p:txBody>
      </p:sp>
      <p:sp>
        <p:nvSpPr>
          <p:cNvPr id="17428" name="Line 25"/>
          <p:cNvSpPr>
            <a:spLocks noChangeShapeType="1"/>
          </p:cNvSpPr>
          <p:nvPr/>
        </p:nvSpPr>
        <p:spPr bwMode="auto">
          <a:xfrm>
            <a:off x="5410200" y="5105400"/>
            <a:ext cx="685800" cy="228600"/>
          </a:xfrm>
          <a:prstGeom prst="line">
            <a:avLst/>
          </a:prstGeom>
          <a:noFill/>
          <a:ln w="9525">
            <a:solidFill>
              <a:schemeClr val="tx1"/>
            </a:solidFill>
            <a:round/>
            <a:headEnd/>
            <a:tailEnd/>
          </a:ln>
        </p:spPr>
        <p:txBody>
          <a:bodyPr wrap="none" anchor="ctr"/>
          <a:lstStyle/>
          <a:p>
            <a:endParaRPr lang="el-GR"/>
          </a:p>
        </p:txBody>
      </p:sp>
      <p:sp>
        <p:nvSpPr>
          <p:cNvPr id="17429" name="Line 26"/>
          <p:cNvSpPr>
            <a:spLocks noChangeShapeType="1"/>
          </p:cNvSpPr>
          <p:nvPr/>
        </p:nvSpPr>
        <p:spPr bwMode="auto">
          <a:xfrm>
            <a:off x="4648200" y="4419600"/>
            <a:ext cx="0" cy="381000"/>
          </a:xfrm>
          <a:prstGeom prst="line">
            <a:avLst/>
          </a:prstGeom>
          <a:noFill/>
          <a:ln w="9525">
            <a:solidFill>
              <a:schemeClr val="tx1"/>
            </a:solidFill>
            <a:round/>
            <a:headEnd/>
            <a:tailEnd/>
          </a:ln>
        </p:spPr>
        <p:txBody>
          <a:bodyPr wrap="none" anchor="ctr"/>
          <a:lstStyle/>
          <a:p>
            <a:endParaRPr lang="el-GR"/>
          </a:p>
        </p:txBody>
      </p:sp>
      <p:sp>
        <p:nvSpPr>
          <p:cNvPr id="31" name="Title 1"/>
          <p:cNvSpPr txBox="1">
            <a:spLocks/>
          </p:cNvSpPr>
          <p:nvPr/>
        </p:nvSpPr>
        <p:spPr>
          <a:xfrm>
            <a:off x="4826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Είδη Γνωρισμάτων</a:t>
            </a:r>
            <a:endParaRPr lang="en-US" dirty="0">
              <a:solidFill>
                <a:schemeClr val="accent6">
                  <a:lumMod val="75000"/>
                </a:schemeClr>
              </a:solidFill>
            </a:endParaRPr>
          </a:p>
        </p:txBody>
      </p:sp>
      <p:grpSp>
        <p:nvGrpSpPr>
          <p:cNvPr id="32" name="Group 11"/>
          <p:cNvGrpSpPr>
            <a:grpSpLocks/>
          </p:cNvGrpSpPr>
          <p:nvPr/>
        </p:nvGrpSpPr>
        <p:grpSpPr bwMode="auto">
          <a:xfrm>
            <a:off x="508000" y="4660894"/>
            <a:ext cx="1980096" cy="455543"/>
            <a:chOff x="1200" y="2976"/>
            <a:chExt cx="1056" cy="240"/>
          </a:xfrm>
        </p:grpSpPr>
        <p:sp>
          <p:nvSpPr>
            <p:cNvPr id="33" name="Oval 12"/>
            <p:cNvSpPr>
              <a:spLocks noChangeArrowheads="1"/>
            </p:cNvSpPr>
            <p:nvPr/>
          </p:nvSpPr>
          <p:spPr bwMode="auto">
            <a:xfrm>
              <a:off x="1200" y="2976"/>
              <a:ext cx="1056" cy="240"/>
            </a:xfrm>
            <a:prstGeom prst="ellipse">
              <a:avLst/>
            </a:prstGeom>
            <a:noFill/>
            <a:ln w="9525">
              <a:solidFill>
                <a:schemeClr val="tx1"/>
              </a:solidFill>
              <a:round/>
              <a:headEnd/>
              <a:tailEnd/>
            </a:ln>
          </p:spPr>
          <p:txBody>
            <a:bodyPr wrap="none" anchor="ctr"/>
            <a:lstStyle/>
            <a:p>
              <a:endParaRPr lang="el-GR" sz="1600"/>
            </a:p>
          </p:txBody>
        </p:sp>
        <p:sp>
          <p:nvSpPr>
            <p:cNvPr id="34" name="Text Box 13"/>
            <p:cNvSpPr txBox="1">
              <a:spLocks noChangeArrowheads="1"/>
            </p:cNvSpPr>
            <p:nvPr/>
          </p:nvSpPr>
          <p:spPr bwMode="auto">
            <a:xfrm>
              <a:off x="1305" y="3002"/>
              <a:ext cx="864" cy="178"/>
            </a:xfrm>
            <a:prstGeom prst="rect">
              <a:avLst/>
            </a:prstGeom>
            <a:noFill/>
            <a:ln w="9525">
              <a:noFill/>
              <a:miter lim="800000"/>
              <a:headEnd/>
              <a:tailEnd/>
            </a:ln>
          </p:spPr>
          <p:txBody>
            <a:bodyPr>
              <a:spAutoFit/>
            </a:bodyPr>
            <a:lstStyle/>
            <a:p>
              <a:pPr eaLnBrk="0" hangingPunct="0">
                <a:spcBef>
                  <a:spcPct val="50000"/>
                </a:spcBef>
              </a:pPr>
              <a:r>
                <a:rPr lang="el-GR" sz="1600" dirty="0"/>
                <a:t>Ονοματεπώνυμο</a:t>
              </a:r>
            </a:p>
          </p:txBody>
        </p:sp>
      </p:grpSp>
      <p:grpSp>
        <p:nvGrpSpPr>
          <p:cNvPr id="35" name="Group 14"/>
          <p:cNvGrpSpPr>
            <a:grpSpLocks/>
          </p:cNvGrpSpPr>
          <p:nvPr/>
        </p:nvGrpSpPr>
        <p:grpSpPr bwMode="auto">
          <a:xfrm>
            <a:off x="2679700" y="5321309"/>
            <a:ext cx="1371600" cy="338138"/>
            <a:chOff x="2880" y="3592"/>
            <a:chExt cx="864" cy="213"/>
          </a:xfrm>
        </p:grpSpPr>
        <p:sp>
          <p:nvSpPr>
            <p:cNvPr id="36" name="Oval 15"/>
            <p:cNvSpPr>
              <a:spLocks noChangeArrowheads="1"/>
            </p:cNvSpPr>
            <p:nvPr/>
          </p:nvSpPr>
          <p:spPr bwMode="auto">
            <a:xfrm>
              <a:off x="2880" y="3600"/>
              <a:ext cx="864" cy="192"/>
            </a:xfrm>
            <a:prstGeom prst="ellipse">
              <a:avLst/>
            </a:prstGeom>
            <a:noFill/>
            <a:ln w="9525">
              <a:solidFill>
                <a:schemeClr val="tx1"/>
              </a:solidFill>
              <a:round/>
              <a:headEnd/>
              <a:tailEnd/>
            </a:ln>
          </p:spPr>
          <p:txBody>
            <a:bodyPr wrap="none" anchor="ctr"/>
            <a:lstStyle/>
            <a:p>
              <a:endParaRPr lang="el-GR" sz="1600"/>
            </a:p>
          </p:txBody>
        </p:sp>
        <p:sp>
          <p:nvSpPr>
            <p:cNvPr id="37" name="Text Box 16"/>
            <p:cNvSpPr txBox="1">
              <a:spLocks noChangeArrowheads="1"/>
            </p:cNvSpPr>
            <p:nvPr/>
          </p:nvSpPr>
          <p:spPr bwMode="auto">
            <a:xfrm>
              <a:off x="3016" y="3592"/>
              <a:ext cx="616" cy="213"/>
            </a:xfrm>
            <a:prstGeom prst="rect">
              <a:avLst/>
            </a:prstGeom>
            <a:noFill/>
            <a:ln w="9525">
              <a:noFill/>
              <a:miter lim="800000"/>
              <a:headEnd/>
              <a:tailEnd/>
            </a:ln>
          </p:spPr>
          <p:txBody>
            <a:bodyPr wrap="square">
              <a:spAutoFit/>
            </a:bodyPr>
            <a:lstStyle/>
            <a:p>
              <a:pPr eaLnBrk="0" hangingPunct="0">
                <a:spcBef>
                  <a:spcPct val="50000"/>
                </a:spcBef>
              </a:pPr>
              <a:r>
                <a:rPr lang="el-GR" sz="1600" dirty="0"/>
                <a:t>Επώνυμο</a:t>
              </a:r>
            </a:p>
          </p:txBody>
        </p:sp>
      </p:grpSp>
      <p:grpSp>
        <p:nvGrpSpPr>
          <p:cNvPr id="38" name="Group 20"/>
          <p:cNvGrpSpPr>
            <a:grpSpLocks/>
          </p:cNvGrpSpPr>
          <p:nvPr/>
        </p:nvGrpSpPr>
        <p:grpSpPr bwMode="auto">
          <a:xfrm>
            <a:off x="1155700" y="5638800"/>
            <a:ext cx="1219200" cy="381000"/>
            <a:chOff x="1968" y="3648"/>
            <a:chExt cx="768" cy="240"/>
          </a:xfrm>
        </p:grpSpPr>
        <p:sp>
          <p:nvSpPr>
            <p:cNvPr id="39" name="Oval 21"/>
            <p:cNvSpPr>
              <a:spLocks noChangeArrowheads="1"/>
            </p:cNvSpPr>
            <p:nvPr/>
          </p:nvSpPr>
          <p:spPr bwMode="auto">
            <a:xfrm>
              <a:off x="1968" y="3648"/>
              <a:ext cx="768" cy="240"/>
            </a:xfrm>
            <a:prstGeom prst="ellipse">
              <a:avLst/>
            </a:prstGeom>
            <a:noFill/>
            <a:ln w="9525">
              <a:solidFill>
                <a:schemeClr val="tx1"/>
              </a:solidFill>
              <a:round/>
              <a:headEnd/>
              <a:tailEnd/>
            </a:ln>
          </p:spPr>
          <p:txBody>
            <a:bodyPr wrap="none" anchor="ctr"/>
            <a:lstStyle/>
            <a:p>
              <a:endParaRPr lang="el-GR" sz="1600"/>
            </a:p>
          </p:txBody>
        </p:sp>
        <p:sp>
          <p:nvSpPr>
            <p:cNvPr id="40" name="Text Box 22"/>
            <p:cNvSpPr txBox="1">
              <a:spLocks noChangeArrowheads="1"/>
            </p:cNvSpPr>
            <p:nvPr/>
          </p:nvSpPr>
          <p:spPr bwMode="auto">
            <a:xfrm>
              <a:off x="2064" y="3648"/>
              <a:ext cx="576" cy="213"/>
            </a:xfrm>
            <a:prstGeom prst="rect">
              <a:avLst/>
            </a:prstGeom>
            <a:noFill/>
            <a:ln w="9525">
              <a:noFill/>
              <a:miter lim="800000"/>
              <a:headEnd/>
              <a:tailEnd/>
            </a:ln>
          </p:spPr>
          <p:txBody>
            <a:bodyPr>
              <a:spAutoFit/>
            </a:bodyPr>
            <a:lstStyle/>
            <a:p>
              <a:pPr eaLnBrk="0" hangingPunct="0">
                <a:spcBef>
                  <a:spcPct val="50000"/>
                </a:spcBef>
              </a:pPr>
              <a:r>
                <a:rPr lang="el-GR" sz="1600" dirty="0"/>
                <a:t>Όνομα</a:t>
              </a:r>
            </a:p>
          </p:txBody>
        </p:sp>
      </p:grpSp>
      <p:sp>
        <p:nvSpPr>
          <p:cNvPr id="41" name="Line 24"/>
          <p:cNvSpPr>
            <a:spLocks noChangeShapeType="1"/>
          </p:cNvSpPr>
          <p:nvPr/>
        </p:nvSpPr>
        <p:spPr bwMode="auto">
          <a:xfrm>
            <a:off x="1536700" y="5181600"/>
            <a:ext cx="76200" cy="457200"/>
          </a:xfrm>
          <a:prstGeom prst="line">
            <a:avLst/>
          </a:prstGeom>
          <a:noFill/>
          <a:ln w="9525">
            <a:solidFill>
              <a:schemeClr val="tx1"/>
            </a:solidFill>
            <a:round/>
            <a:headEnd/>
            <a:tailEnd/>
          </a:ln>
        </p:spPr>
        <p:txBody>
          <a:bodyPr wrap="none" anchor="ctr"/>
          <a:lstStyle/>
          <a:p>
            <a:endParaRPr lang="el-GR"/>
          </a:p>
        </p:txBody>
      </p:sp>
      <p:sp>
        <p:nvSpPr>
          <p:cNvPr id="42" name="Line 25"/>
          <p:cNvSpPr>
            <a:spLocks noChangeShapeType="1"/>
          </p:cNvSpPr>
          <p:nvPr/>
        </p:nvSpPr>
        <p:spPr bwMode="auto">
          <a:xfrm>
            <a:off x="2451100" y="5105400"/>
            <a:ext cx="685800" cy="228600"/>
          </a:xfrm>
          <a:prstGeom prst="line">
            <a:avLst/>
          </a:prstGeom>
          <a:noFill/>
          <a:ln w="9525">
            <a:solidFill>
              <a:schemeClr val="tx1"/>
            </a:solidFill>
            <a:round/>
            <a:headEnd/>
            <a:tailEnd/>
          </a:ln>
        </p:spPr>
        <p:txBody>
          <a:bodyPr wrap="none" anchor="ctr"/>
          <a:lstStyle/>
          <a:p>
            <a:endParaRPr lang="el-GR"/>
          </a:p>
        </p:txBody>
      </p:sp>
      <p:sp>
        <p:nvSpPr>
          <p:cNvPr id="43" name="Line 26"/>
          <p:cNvSpPr>
            <a:spLocks noChangeShapeType="1"/>
          </p:cNvSpPr>
          <p:nvPr/>
        </p:nvSpPr>
        <p:spPr bwMode="auto">
          <a:xfrm>
            <a:off x="1701800" y="4254500"/>
            <a:ext cx="0" cy="381000"/>
          </a:xfrm>
          <a:prstGeom prst="line">
            <a:avLst/>
          </a:prstGeom>
          <a:noFill/>
          <a:ln w="9525">
            <a:solidFill>
              <a:schemeClr val="tx1"/>
            </a:solidFill>
            <a:round/>
            <a:headEnd/>
            <a:tailEnd/>
          </a:ln>
        </p:spPr>
        <p:txBody>
          <a:bodyPr wrap="none" anchor="ctr"/>
          <a:lstStyle/>
          <a:p>
            <a:endParaRPr lang="el-GR"/>
          </a:p>
        </p:txBody>
      </p:sp>
      <p:sp>
        <p:nvSpPr>
          <p:cNvPr id="45"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Footer Placeholder 3"/>
          <p:cNvSpPr>
            <a:spLocks noGrp="1"/>
          </p:cNvSpPr>
          <p:nvPr>
            <p:ph type="ftr" sz="quarter" idx="11"/>
          </p:nvPr>
        </p:nvSpPr>
        <p:spPr>
          <a:noFill/>
        </p:spPr>
        <p:txBody>
          <a:bodyPr/>
          <a:lstStyle/>
          <a:p>
            <a:r>
              <a:rPr lang="el-GR" altLang="en-US"/>
              <a:t>Ευαγγελία Πιτουρά</a:t>
            </a:r>
          </a:p>
        </p:txBody>
      </p:sp>
      <p:sp>
        <p:nvSpPr>
          <p:cNvPr id="18436" name="Slide Number Placeholder 4"/>
          <p:cNvSpPr>
            <a:spLocks noGrp="1"/>
          </p:cNvSpPr>
          <p:nvPr>
            <p:ph type="sldNum" sz="quarter" idx="12"/>
          </p:nvPr>
        </p:nvSpPr>
        <p:spPr>
          <a:noFill/>
        </p:spPr>
        <p:txBody>
          <a:bodyPr/>
          <a:lstStyle/>
          <a:p>
            <a:fld id="{AA4B25D6-3AF1-421F-8F47-B78454CA9290}" type="slidenum">
              <a:rPr lang="el-GR" altLang="en-US" smtClean="0"/>
              <a:pPr/>
              <a:t>26</a:t>
            </a:fld>
            <a:endParaRPr lang="el-GR" altLang="en-US"/>
          </a:p>
        </p:txBody>
      </p:sp>
      <p:sp>
        <p:nvSpPr>
          <p:cNvPr id="18438" name="Text Box 3"/>
          <p:cNvSpPr txBox="1">
            <a:spLocks noChangeArrowheads="1"/>
          </p:cNvSpPr>
          <p:nvPr/>
        </p:nvSpPr>
        <p:spPr bwMode="auto">
          <a:xfrm>
            <a:off x="533400" y="2057400"/>
            <a:ext cx="6400800" cy="1323439"/>
          </a:xfrm>
          <a:prstGeom prst="rect">
            <a:avLst/>
          </a:prstGeom>
          <a:noFill/>
          <a:ln w="9525">
            <a:noFill/>
            <a:miter lim="800000"/>
            <a:headEnd/>
            <a:tailEnd/>
          </a:ln>
        </p:spPr>
        <p:txBody>
          <a:bodyPr>
            <a:spAutoFit/>
          </a:bodyPr>
          <a:lstStyle/>
          <a:p>
            <a:pPr eaLnBrk="0" hangingPunct="0">
              <a:spcBef>
                <a:spcPct val="50000"/>
              </a:spcBef>
              <a:buClr>
                <a:schemeClr val="accent6">
                  <a:lumMod val="75000"/>
                </a:schemeClr>
              </a:buClr>
              <a:buFont typeface="Wingdings" pitchFamily="2" charset="2"/>
              <a:buChar char="§"/>
            </a:pPr>
            <a:r>
              <a:rPr lang="el-GR" sz="2000" dirty="0">
                <a:solidFill>
                  <a:schemeClr val="accent6">
                    <a:lumMod val="75000"/>
                  </a:schemeClr>
                </a:solidFill>
                <a:latin typeface="Calibri" pitchFamily="34" charset="0"/>
                <a:ea typeface="Calibri" pitchFamily="34" charset="0"/>
                <a:cs typeface="Calibri" pitchFamily="34" charset="0"/>
              </a:rPr>
              <a:t> </a:t>
            </a:r>
            <a:r>
              <a:rPr lang="el-GR" sz="2400" dirty="0" err="1">
                <a:solidFill>
                  <a:schemeClr val="accent6">
                    <a:lumMod val="75000"/>
                  </a:schemeClr>
                </a:solidFill>
                <a:latin typeface="Calibri" pitchFamily="34" charset="0"/>
                <a:ea typeface="Calibri" pitchFamily="34" charset="0"/>
                <a:cs typeface="Calibri" pitchFamily="34" charset="0"/>
              </a:rPr>
              <a:t>μονότιμα</a:t>
            </a:r>
            <a:r>
              <a:rPr lang="el-GR" sz="2400" dirty="0">
                <a:solidFill>
                  <a:schemeClr val="accent6">
                    <a:lumMod val="75000"/>
                  </a:schemeClr>
                </a:solidFill>
                <a:latin typeface="Calibri" pitchFamily="34" charset="0"/>
                <a:ea typeface="Calibri" pitchFamily="34" charset="0"/>
                <a:cs typeface="Calibri" pitchFamily="34" charset="0"/>
              </a:rPr>
              <a:t>  </a:t>
            </a:r>
            <a:r>
              <a:rPr lang="en-US" sz="2400" dirty="0">
                <a:solidFill>
                  <a:schemeClr val="accent6">
                    <a:lumMod val="75000"/>
                  </a:schemeClr>
                </a:solidFill>
                <a:latin typeface="Calibri" pitchFamily="34" charset="0"/>
                <a:ea typeface="Calibri" pitchFamily="34" charset="0"/>
                <a:cs typeface="Calibri" pitchFamily="34" charset="0"/>
              </a:rPr>
              <a:t>(single value)</a:t>
            </a:r>
            <a:r>
              <a:rPr lang="el-GR" sz="2400" dirty="0">
                <a:solidFill>
                  <a:schemeClr val="accent6">
                    <a:lumMod val="75000"/>
                  </a:schemeClr>
                </a:solidFill>
                <a:latin typeface="Calibri" pitchFamily="34" charset="0"/>
                <a:ea typeface="Calibri" pitchFamily="34" charset="0"/>
                <a:cs typeface="Calibri" pitchFamily="34" charset="0"/>
              </a:rPr>
              <a:t>		</a:t>
            </a:r>
          </a:p>
          <a:p>
            <a:pPr eaLnBrk="0" hangingPunct="0">
              <a:spcBef>
                <a:spcPct val="50000"/>
              </a:spcBef>
              <a:buClr>
                <a:schemeClr val="accent6">
                  <a:lumMod val="75000"/>
                </a:schemeClr>
              </a:buClr>
              <a:buFont typeface="Wingdings" pitchFamily="2" charset="2"/>
              <a:buChar char="§"/>
            </a:pPr>
            <a:r>
              <a:rPr lang="el-GR" sz="2400" dirty="0">
                <a:solidFill>
                  <a:schemeClr val="accent6">
                    <a:lumMod val="75000"/>
                  </a:schemeClr>
                </a:solidFill>
                <a:latin typeface="Calibri" pitchFamily="34" charset="0"/>
                <a:ea typeface="Calibri" pitchFamily="34" charset="0"/>
                <a:cs typeface="Calibri" pitchFamily="34" charset="0"/>
              </a:rPr>
              <a:t> </a:t>
            </a:r>
            <a:r>
              <a:rPr lang="el-GR" sz="2400" dirty="0" err="1">
                <a:solidFill>
                  <a:schemeClr val="accent6">
                    <a:lumMod val="75000"/>
                  </a:schemeClr>
                </a:solidFill>
                <a:latin typeface="Calibri" pitchFamily="34" charset="0"/>
                <a:ea typeface="Calibri" pitchFamily="34" charset="0"/>
                <a:cs typeface="Calibri" pitchFamily="34" charset="0"/>
              </a:rPr>
              <a:t>πλειότιμα</a:t>
            </a:r>
            <a:r>
              <a:rPr lang="el-GR" sz="2400" dirty="0">
                <a:solidFill>
                  <a:schemeClr val="accent6">
                    <a:lumMod val="75000"/>
                  </a:schemeClr>
                </a:solidFill>
                <a:latin typeface="Calibri" pitchFamily="34" charset="0"/>
                <a:ea typeface="Calibri" pitchFamily="34" charset="0"/>
                <a:cs typeface="Calibri" pitchFamily="34" charset="0"/>
              </a:rPr>
              <a:t>   </a:t>
            </a:r>
            <a:r>
              <a:rPr lang="en-US" sz="2400" dirty="0">
                <a:solidFill>
                  <a:schemeClr val="accent6">
                    <a:lumMod val="75000"/>
                  </a:schemeClr>
                </a:solidFill>
                <a:latin typeface="Calibri" pitchFamily="34" charset="0"/>
                <a:ea typeface="Calibri" pitchFamily="34" charset="0"/>
                <a:cs typeface="Calibri" pitchFamily="34" charset="0"/>
              </a:rPr>
              <a:t>(multi-value) </a:t>
            </a:r>
            <a:r>
              <a:rPr lang="el-GR" sz="2000" i="1" dirty="0">
                <a:latin typeface="Calibri" pitchFamily="34" charset="0"/>
                <a:ea typeface="Calibri" pitchFamily="34" charset="0"/>
                <a:cs typeface="Calibri" pitchFamily="34" charset="0"/>
              </a:rPr>
              <a:t>σύνολο από τιμές (κάτω-πάνω όριο)</a:t>
            </a:r>
            <a:endParaRPr lang="el-GR" sz="2000" dirty="0">
              <a:solidFill>
                <a:srgbClr val="FF00FF"/>
              </a:solidFill>
              <a:latin typeface="Calibri" pitchFamily="34" charset="0"/>
              <a:ea typeface="Calibri" pitchFamily="34" charset="0"/>
              <a:cs typeface="Calibri" pitchFamily="34" charset="0"/>
            </a:endParaRPr>
          </a:p>
        </p:txBody>
      </p:sp>
      <p:sp>
        <p:nvSpPr>
          <p:cNvPr id="18439" name="Oval 4"/>
          <p:cNvSpPr>
            <a:spLocks noChangeArrowheads="1"/>
          </p:cNvSpPr>
          <p:nvPr/>
        </p:nvSpPr>
        <p:spPr bwMode="auto">
          <a:xfrm>
            <a:off x="7137400" y="2222500"/>
            <a:ext cx="914400" cy="304800"/>
          </a:xfrm>
          <a:prstGeom prst="ellipse">
            <a:avLst/>
          </a:prstGeom>
          <a:noFill/>
          <a:ln w="9525">
            <a:solidFill>
              <a:schemeClr val="tx1"/>
            </a:solidFill>
            <a:round/>
            <a:headEnd/>
            <a:tailEnd/>
          </a:ln>
        </p:spPr>
        <p:txBody>
          <a:bodyPr wrap="none" anchor="ctr"/>
          <a:lstStyle/>
          <a:p>
            <a:endParaRPr lang="el-GR"/>
          </a:p>
        </p:txBody>
      </p:sp>
      <p:sp>
        <p:nvSpPr>
          <p:cNvPr id="18440" name="Oval 5"/>
          <p:cNvSpPr>
            <a:spLocks noChangeArrowheads="1"/>
          </p:cNvSpPr>
          <p:nvPr/>
        </p:nvSpPr>
        <p:spPr bwMode="auto">
          <a:xfrm>
            <a:off x="7086600" y="2743200"/>
            <a:ext cx="1295400" cy="304800"/>
          </a:xfrm>
          <a:prstGeom prst="ellipse">
            <a:avLst/>
          </a:prstGeom>
          <a:noFill/>
          <a:ln w="9525">
            <a:solidFill>
              <a:schemeClr val="tx1"/>
            </a:solidFill>
            <a:round/>
            <a:headEnd/>
            <a:tailEnd/>
          </a:ln>
        </p:spPr>
        <p:txBody>
          <a:bodyPr wrap="none" anchor="ctr"/>
          <a:lstStyle/>
          <a:p>
            <a:endParaRPr lang="el-GR"/>
          </a:p>
        </p:txBody>
      </p:sp>
      <p:sp>
        <p:nvSpPr>
          <p:cNvPr id="18441" name="Oval 6"/>
          <p:cNvSpPr>
            <a:spLocks noChangeArrowheads="1"/>
          </p:cNvSpPr>
          <p:nvPr/>
        </p:nvSpPr>
        <p:spPr bwMode="auto">
          <a:xfrm>
            <a:off x="7239000" y="2819400"/>
            <a:ext cx="990600" cy="152400"/>
          </a:xfrm>
          <a:prstGeom prst="ellipse">
            <a:avLst/>
          </a:prstGeom>
          <a:noFill/>
          <a:ln w="9525">
            <a:solidFill>
              <a:schemeClr val="tx1"/>
            </a:solidFill>
            <a:round/>
            <a:headEnd/>
            <a:tailEnd/>
          </a:ln>
        </p:spPr>
        <p:txBody>
          <a:bodyPr wrap="none" anchor="ctr"/>
          <a:lstStyle/>
          <a:p>
            <a:endParaRPr lang="el-GR"/>
          </a:p>
        </p:txBody>
      </p:sp>
      <p:sp>
        <p:nvSpPr>
          <p:cNvPr id="18442" name="Text Box 7"/>
          <p:cNvSpPr txBox="1">
            <a:spLocks noChangeArrowheads="1"/>
          </p:cNvSpPr>
          <p:nvPr/>
        </p:nvSpPr>
        <p:spPr bwMode="auto">
          <a:xfrm>
            <a:off x="2057400" y="4267200"/>
            <a:ext cx="1066800" cy="336550"/>
          </a:xfrm>
          <a:prstGeom prst="rect">
            <a:avLst/>
          </a:prstGeom>
          <a:noFill/>
          <a:ln w="9525">
            <a:noFill/>
            <a:miter lim="800000"/>
            <a:headEnd/>
            <a:tailEnd/>
          </a:ln>
        </p:spPr>
        <p:txBody>
          <a:bodyPr>
            <a:spAutoFit/>
          </a:bodyPr>
          <a:lstStyle/>
          <a:p>
            <a:pPr eaLnBrk="0" hangingPunct="0">
              <a:spcBef>
                <a:spcPct val="50000"/>
              </a:spcBef>
            </a:pPr>
            <a:r>
              <a:rPr lang="el-GR" sz="1600"/>
              <a:t>τηλέφωνο</a:t>
            </a:r>
          </a:p>
        </p:txBody>
      </p:sp>
      <p:sp>
        <p:nvSpPr>
          <p:cNvPr id="18443" name="Oval 8"/>
          <p:cNvSpPr>
            <a:spLocks noChangeArrowheads="1"/>
          </p:cNvSpPr>
          <p:nvPr/>
        </p:nvSpPr>
        <p:spPr bwMode="auto">
          <a:xfrm>
            <a:off x="1679510" y="4191000"/>
            <a:ext cx="1901890" cy="457200"/>
          </a:xfrm>
          <a:prstGeom prst="ellipse">
            <a:avLst/>
          </a:prstGeom>
          <a:noFill/>
          <a:ln w="9525">
            <a:solidFill>
              <a:schemeClr val="tx1"/>
            </a:solidFill>
            <a:round/>
            <a:headEnd/>
            <a:tailEnd/>
          </a:ln>
        </p:spPr>
        <p:txBody>
          <a:bodyPr wrap="none" anchor="ctr"/>
          <a:lstStyle/>
          <a:p>
            <a:endParaRPr lang="el-GR"/>
          </a:p>
        </p:txBody>
      </p:sp>
      <p:sp>
        <p:nvSpPr>
          <p:cNvPr id="18444" name="Oval 9"/>
          <p:cNvSpPr>
            <a:spLocks noChangeArrowheads="1"/>
          </p:cNvSpPr>
          <p:nvPr/>
        </p:nvSpPr>
        <p:spPr bwMode="auto">
          <a:xfrm>
            <a:off x="1524000" y="4114800"/>
            <a:ext cx="2209800" cy="609600"/>
          </a:xfrm>
          <a:prstGeom prst="ellipse">
            <a:avLst/>
          </a:prstGeom>
          <a:noFill/>
          <a:ln w="9525">
            <a:solidFill>
              <a:schemeClr val="tx1"/>
            </a:solidFill>
            <a:round/>
            <a:headEnd/>
            <a:tailEnd/>
          </a:ln>
        </p:spPr>
        <p:txBody>
          <a:bodyPr wrap="none" anchor="ctr"/>
          <a:lstStyle/>
          <a:p>
            <a:endParaRPr lang="el-GR"/>
          </a:p>
        </p:txBody>
      </p:sp>
      <p:sp>
        <p:nvSpPr>
          <p:cNvPr id="18445" name="Line 10"/>
          <p:cNvSpPr>
            <a:spLocks noChangeShapeType="1"/>
          </p:cNvSpPr>
          <p:nvPr/>
        </p:nvSpPr>
        <p:spPr bwMode="auto">
          <a:xfrm>
            <a:off x="2514600" y="3581400"/>
            <a:ext cx="0" cy="533400"/>
          </a:xfrm>
          <a:prstGeom prst="line">
            <a:avLst/>
          </a:prstGeom>
          <a:noFill/>
          <a:ln w="9525">
            <a:solidFill>
              <a:schemeClr val="tx1"/>
            </a:solidFill>
            <a:round/>
            <a:headEnd/>
            <a:tailEnd/>
          </a:ln>
        </p:spPr>
        <p:txBody>
          <a:bodyPr wrap="none" anchor="ctr"/>
          <a:lstStyle/>
          <a:p>
            <a:endParaRPr lang="el-GR"/>
          </a:p>
        </p:txBody>
      </p:sp>
      <p:sp>
        <p:nvSpPr>
          <p:cNvPr id="15" name="Title 1"/>
          <p:cNvSpPr txBox="1">
            <a:spLocks/>
          </p:cNvSpPr>
          <p:nvPr/>
        </p:nvSpPr>
        <p:spPr>
          <a:xfrm>
            <a:off x="4826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Είδη Γνωρισμάτων</a:t>
            </a:r>
            <a:endParaRPr lang="en-US" dirty="0">
              <a:solidFill>
                <a:schemeClr val="accent6">
                  <a:lumMod val="75000"/>
                </a:schemeClr>
              </a:solidFill>
            </a:endParaRPr>
          </a:p>
        </p:txBody>
      </p:sp>
      <p:sp>
        <p:nvSpPr>
          <p:cNvPr id="14"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Footer Placeholder 3"/>
          <p:cNvSpPr>
            <a:spLocks noGrp="1"/>
          </p:cNvSpPr>
          <p:nvPr>
            <p:ph type="ftr" sz="quarter" idx="11"/>
          </p:nvPr>
        </p:nvSpPr>
        <p:spPr>
          <a:noFill/>
        </p:spPr>
        <p:txBody>
          <a:bodyPr/>
          <a:lstStyle/>
          <a:p>
            <a:r>
              <a:rPr lang="el-GR" altLang="en-US"/>
              <a:t>Ευαγγελία Πιτουρά</a:t>
            </a:r>
          </a:p>
        </p:txBody>
      </p:sp>
      <p:sp>
        <p:nvSpPr>
          <p:cNvPr id="19460" name="Slide Number Placeholder 4"/>
          <p:cNvSpPr>
            <a:spLocks noGrp="1"/>
          </p:cNvSpPr>
          <p:nvPr>
            <p:ph type="sldNum" sz="quarter" idx="12"/>
          </p:nvPr>
        </p:nvSpPr>
        <p:spPr>
          <a:noFill/>
        </p:spPr>
        <p:txBody>
          <a:bodyPr/>
          <a:lstStyle/>
          <a:p>
            <a:fld id="{BD5725A5-6A97-4193-AD31-C4CB1B38528E}" type="slidenum">
              <a:rPr lang="el-GR" altLang="en-US" smtClean="0"/>
              <a:pPr/>
              <a:t>27</a:t>
            </a:fld>
            <a:endParaRPr lang="el-GR" altLang="en-US"/>
          </a:p>
        </p:txBody>
      </p:sp>
      <p:sp>
        <p:nvSpPr>
          <p:cNvPr id="19462" name="Text Box 3"/>
          <p:cNvSpPr txBox="1">
            <a:spLocks noChangeArrowheads="1"/>
          </p:cNvSpPr>
          <p:nvPr/>
        </p:nvSpPr>
        <p:spPr bwMode="auto">
          <a:xfrm>
            <a:off x="533400" y="1828800"/>
            <a:ext cx="6019800" cy="1292662"/>
          </a:xfrm>
          <a:prstGeom prst="rect">
            <a:avLst/>
          </a:prstGeom>
          <a:noFill/>
          <a:ln w="9525">
            <a:noFill/>
            <a:miter lim="800000"/>
            <a:headEnd/>
            <a:tailEnd/>
          </a:ln>
        </p:spPr>
        <p:txBody>
          <a:bodyPr>
            <a:spAutoFit/>
          </a:bodyPr>
          <a:lstStyle/>
          <a:p>
            <a:pPr eaLnBrk="0" hangingPunct="0">
              <a:spcBef>
                <a:spcPct val="50000"/>
              </a:spcBef>
              <a:buClr>
                <a:schemeClr val="accent6">
                  <a:lumMod val="75000"/>
                </a:schemeClr>
              </a:buClr>
              <a:buFont typeface="Wingdings" pitchFamily="2" charset="2"/>
              <a:buChar char="§"/>
            </a:pPr>
            <a:r>
              <a:rPr lang="el-GR" sz="1800" dirty="0">
                <a:solidFill>
                  <a:schemeClr val="accent6">
                    <a:lumMod val="75000"/>
                  </a:schemeClr>
                </a:solidFill>
                <a:latin typeface="Calibri" pitchFamily="34" charset="0"/>
                <a:ea typeface="Calibri" pitchFamily="34" charset="0"/>
                <a:cs typeface="Calibri" pitchFamily="34" charset="0"/>
              </a:rPr>
              <a:t> </a:t>
            </a:r>
            <a:r>
              <a:rPr lang="el-GR" sz="2400" dirty="0">
                <a:solidFill>
                  <a:schemeClr val="accent6">
                    <a:lumMod val="75000"/>
                  </a:schemeClr>
                </a:solidFill>
                <a:latin typeface="Calibri" pitchFamily="34" charset="0"/>
                <a:ea typeface="Calibri" pitchFamily="34" charset="0"/>
                <a:cs typeface="Calibri" pitchFamily="34" charset="0"/>
              </a:rPr>
              <a:t>παραγόμενα  </a:t>
            </a:r>
            <a:r>
              <a:rPr lang="en-US" sz="2400" dirty="0">
                <a:solidFill>
                  <a:schemeClr val="accent6">
                    <a:lumMod val="75000"/>
                  </a:schemeClr>
                </a:solidFill>
                <a:latin typeface="Calibri" pitchFamily="34" charset="0"/>
                <a:ea typeface="Calibri" pitchFamily="34" charset="0"/>
                <a:cs typeface="Calibri" pitchFamily="34" charset="0"/>
              </a:rPr>
              <a:t>(derived) </a:t>
            </a:r>
            <a:r>
              <a:rPr lang="el-GR" sz="2400" dirty="0">
                <a:solidFill>
                  <a:schemeClr val="accent6">
                    <a:lumMod val="75000"/>
                  </a:schemeClr>
                </a:solidFill>
                <a:latin typeface="Calibri" pitchFamily="34" charset="0"/>
                <a:ea typeface="Calibri" pitchFamily="34" charset="0"/>
                <a:cs typeface="Calibri" pitchFamily="34" charset="0"/>
              </a:rPr>
              <a:t> </a:t>
            </a:r>
            <a:r>
              <a:rPr lang="el-GR" sz="1800" dirty="0">
                <a:latin typeface="Calibri" pitchFamily="34" charset="0"/>
                <a:ea typeface="Calibri" pitchFamily="34" charset="0"/>
                <a:cs typeface="Calibri" pitchFamily="34" charset="0"/>
              </a:rPr>
              <a:t>μπορούν να υπολογιστούν από 	σχετιζόμενες οντότητες ή γνωρίσματα</a:t>
            </a:r>
          </a:p>
          <a:p>
            <a:pPr eaLnBrk="0" hangingPunct="0">
              <a:spcBef>
                <a:spcPct val="50000"/>
              </a:spcBef>
              <a:buClr>
                <a:schemeClr val="accent6">
                  <a:lumMod val="75000"/>
                </a:schemeClr>
              </a:buClr>
              <a:buFont typeface="Wingdings" pitchFamily="2" charset="2"/>
              <a:buChar char="§"/>
            </a:pPr>
            <a:r>
              <a:rPr lang="el-GR" sz="1800" dirty="0">
                <a:latin typeface="Calibri" pitchFamily="34" charset="0"/>
                <a:ea typeface="Calibri" pitchFamily="34" charset="0"/>
                <a:cs typeface="Calibri" pitchFamily="34" charset="0"/>
              </a:rPr>
              <a:t>  </a:t>
            </a:r>
            <a:r>
              <a:rPr lang="el-GR" sz="2400" dirty="0">
                <a:solidFill>
                  <a:schemeClr val="accent6">
                    <a:lumMod val="75000"/>
                  </a:schemeClr>
                </a:solidFill>
                <a:latin typeface="Calibri" pitchFamily="34" charset="0"/>
                <a:ea typeface="Calibri" pitchFamily="34" charset="0"/>
                <a:cs typeface="Calibri" pitchFamily="34" charset="0"/>
              </a:rPr>
              <a:t>αποθηκευμένα</a:t>
            </a:r>
          </a:p>
        </p:txBody>
      </p:sp>
      <p:sp>
        <p:nvSpPr>
          <p:cNvPr id="19463" name="Oval 4"/>
          <p:cNvSpPr>
            <a:spLocks noChangeArrowheads="1"/>
          </p:cNvSpPr>
          <p:nvPr/>
        </p:nvSpPr>
        <p:spPr bwMode="auto">
          <a:xfrm>
            <a:off x="6583363" y="1958975"/>
            <a:ext cx="914400" cy="304800"/>
          </a:xfrm>
          <a:prstGeom prst="ellipse">
            <a:avLst/>
          </a:prstGeom>
          <a:noFill/>
          <a:ln w="9525">
            <a:solidFill>
              <a:schemeClr val="tx1"/>
            </a:solidFill>
            <a:prstDash val="dash"/>
            <a:round/>
            <a:headEnd/>
            <a:tailEnd/>
          </a:ln>
        </p:spPr>
        <p:txBody>
          <a:bodyPr wrap="none" anchor="ctr"/>
          <a:lstStyle/>
          <a:p>
            <a:endParaRPr lang="el-GR"/>
          </a:p>
        </p:txBody>
      </p:sp>
      <p:sp>
        <p:nvSpPr>
          <p:cNvPr id="19464" name="Rectangle 5"/>
          <p:cNvSpPr>
            <a:spLocks noChangeArrowheads="1"/>
          </p:cNvSpPr>
          <p:nvPr/>
        </p:nvSpPr>
        <p:spPr bwMode="auto">
          <a:xfrm>
            <a:off x="1905000" y="4343400"/>
            <a:ext cx="1752600" cy="304800"/>
          </a:xfrm>
          <a:prstGeom prst="rect">
            <a:avLst/>
          </a:prstGeom>
          <a:noFill/>
          <a:ln w="9525">
            <a:solidFill>
              <a:schemeClr val="tx1"/>
            </a:solidFill>
            <a:miter lim="800000"/>
            <a:headEnd/>
            <a:tailEnd/>
          </a:ln>
        </p:spPr>
        <p:txBody>
          <a:bodyPr wrap="none" anchor="ctr"/>
          <a:lstStyle/>
          <a:p>
            <a:endParaRPr lang="el-GR"/>
          </a:p>
        </p:txBody>
      </p:sp>
      <p:sp>
        <p:nvSpPr>
          <p:cNvPr id="19465" name="Text Box 6"/>
          <p:cNvSpPr txBox="1">
            <a:spLocks noChangeArrowheads="1"/>
          </p:cNvSpPr>
          <p:nvPr/>
        </p:nvSpPr>
        <p:spPr bwMode="auto">
          <a:xfrm>
            <a:off x="2124075" y="4292600"/>
            <a:ext cx="1447800" cy="366713"/>
          </a:xfrm>
          <a:prstGeom prst="rect">
            <a:avLst/>
          </a:prstGeom>
          <a:noFill/>
          <a:ln w="9525">
            <a:noFill/>
            <a:miter lim="800000"/>
            <a:headEnd/>
            <a:tailEnd/>
          </a:ln>
        </p:spPr>
        <p:txBody>
          <a:bodyPr>
            <a:spAutoFit/>
          </a:bodyPr>
          <a:lstStyle/>
          <a:p>
            <a:pPr eaLnBrk="0" hangingPunct="0">
              <a:spcBef>
                <a:spcPct val="50000"/>
              </a:spcBef>
            </a:pPr>
            <a:r>
              <a:rPr lang="el-GR" sz="1800"/>
              <a:t>ΗΘΟΠΟΙΟΣ</a:t>
            </a:r>
            <a:endParaRPr lang="el-GR" sz="2400"/>
          </a:p>
        </p:txBody>
      </p:sp>
      <p:grpSp>
        <p:nvGrpSpPr>
          <p:cNvPr id="2" name="Group 7"/>
          <p:cNvGrpSpPr>
            <a:grpSpLocks/>
          </p:cNvGrpSpPr>
          <p:nvPr/>
        </p:nvGrpSpPr>
        <p:grpSpPr bwMode="auto">
          <a:xfrm>
            <a:off x="533400" y="5105400"/>
            <a:ext cx="2514600" cy="381000"/>
            <a:chOff x="720" y="3312"/>
            <a:chExt cx="1584" cy="240"/>
          </a:xfrm>
        </p:grpSpPr>
        <p:sp>
          <p:nvSpPr>
            <p:cNvPr id="19474" name="Oval 8"/>
            <p:cNvSpPr>
              <a:spLocks noChangeArrowheads="1"/>
            </p:cNvSpPr>
            <p:nvPr/>
          </p:nvSpPr>
          <p:spPr bwMode="auto">
            <a:xfrm>
              <a:off x="720" y="3312"/>
              <a:ext cx="1440" cy="240"/>
            </a:xfrm>
            <a:prstGeom prst="ellipse">
              <a:avLst/>
            </a:prstGeom>
            <a:noFill/>
            <a:ln w="9525">
              <a:solidFill>
                <a:schemeClr val="tx1"/>
              </a:solidFill>
              <a:round/>
              <a:headEnd/>
              <a:tailEnd/>
            </a:ln>
          </p:spPr>
          <p:txBody>
            <a:bodyPr wrap="none" anchor="ctr"/>
            <a:lstStyle/>
            <a:p>
              <a:endParaRPr lang="el-GR"/>
            </a:p>
          </p:txBody>
        </p:sp>
        <p:sp>
          <p:nvSpPr>
            <p:cNvPr id="19475" name="Text Box 9"/>
            <p:cNvSpPr txBox="1">
              <a:spLocks noChangeArrowheads="1"/>
            </p:cNvSpPr>
            <p:nvPr/>
          </p:nvSpPr>
          <p:spPr bwMode="auto">
            <a:xfrm>
              <a:off x="912" y="3312"/>
              <a:ext cx="1392" cy="231"/>
            </a:xfrm>
            <a:prstGeom prst="rect">
              <a:avLst/>
            </a:prstGeom>
            <a:noFill/>
            <a:ln w="9525">
              <a:noFill/>
              <a:miter lim="800000"/>
              <a:headEnd/>
              <a:tailEnd/>
            </a:ln>
          </p:spPr>
          <p:txBody>
            <a:bodyPr>
              <a:spAutoFit/>
            </a:bodyPr>
            <a:lstStyle/>
            <a:p>
              <a:pPr eaLnBrk="0" hangingPunct="0">
                <a:spcBef>
                  <a:spcPct val="50000"/>
                </a:spcBef>
              </a:pPr>
              <a:r>
                <a:rPr lang="el-GR" sz="1800"/>
                <a:t>Ημερ. Γέννησης</a:t>
              </a:r>
              <a:endParaRPr lang="el-GR" sz="2400"/>
            </a:p>
          </p:txBody>
        </p:sp>
      </p:grpSp>
      <p:grpSp>
        <p:nvGrpSpPr>
          <p:cNvPr id="3" name="Group 10"/>
          <p:cNvGrpSpPr>
            <a:grpSpLocks/>
          </p:cNvGrpSpPr>
          <p:nvPr/>
        </p:nvGrpSpPr>
        <p:grpSpPr bwMode="auto">
          <a:xfrm>
            <a:off x="3429000" y="5029200"/>
            <a:ext cx="2590800" cy="381000"/>
            <a:chOff x="3072" y="3456"/>
            <a:chExt cx="1632" cy="240"/>
          </a:xfrm>
        </p:grpSpPr>
        <p:sp>
          <p:nvSpPr>
            <p:cNvPr id="19472" name="Oval 11"/>
            <p:cNvSpPr>
              <a:spLocks noChangeArrowheads="1"/>
            </p:cNvSpPr>
            <p:nvPr/>
          </p:nvSpPr>
          <p:spPr bwMode="auto">
            <a:xfrm>
              <a:off x="3072" y="3456"/>
              <a:ext cx="960" cy="240"/>
            </a:xfrm>
            <a:prstGeom prst="ellipse">
              <a:avLst/>
            </a:prstGeom>
            <a:noFill/>
            <a:ln w="9525">
              <a:solidFill>
                <a:schemeClr val="tx1"/>
              </a:solidFill>
              <a:prstDash val="lgDash"/>
              <a:round/>
              <a:headEnd/>
              <a:tailEnd/>
            </a:ln>
          </p:spPr>
          <p:txBody>
            <a:bodyPr wrap="none" anchor="ctr"/>
            <a:lstStyle/>
            <a:p>
              <a:endParaRPr lang="el-GR"/>
            </a:p>
          </p:txBody>
        </p:sp>
        <p:sp>
          <p:nvSpPr>
            <p:cNvPr id="19473" name="Text Box 12"/>
            <p:cNvSpPr txBox="1">
              <a:spLocks noChangeArrowheads="1"/>
            </p:cNvSpPr>
            <p:nvPr/>
          </p:nvSpPr>
          <p:spPr bwMode="auto">
            <a:xfrm>
              <a:off x="3264" y="3456"/>
              <a:ext cx="1440" cy="231"/>
            </a:xfrm>
            <a:prstGeom prst="rect">
              <a:avLst/>
            </a:prstGeom>
            <a:noFill/>
            <a:ln w="9525">
              <a:noFill/>
              <a:miter lim="800000"/>
              <a:headEnd/>
              <a:tailEnd/>
            </a:ln>
          </p:spPr>
          <p:txBody>
            <a:bodyPr>
              <a:spAutoFit/>
            </a:bodyPr>
            <a:lstStyle/>
            <a:p>
              <a:pPr eaLnBrk="0" hangingPunct="0">
                <a:spcBef>
                  <a:spcPct val="50000"/>
                </a:spcBef>
              </a:pPr>
              <a:r>
                <a:rPr lang="el-GR" sz="1800"/>
                <a:t>Ηλικία</a:t>
              </a:r>
              <a:endParaRPr lang="el-GR" sz="2400"/>
            </a:p>
          </p:txBody>
        </p:sp>
      </p:grpSp>
      <p:sp>
        <p:nvSpPr>
          <p:cNvPr id="19468" name="Line 13"/>
          <p:cNvSpPr>
            <a:spLocks noChangeShapeType="1"/>
          </p:cNvSpPr>
          <p:nvPr/>
        </p:nvSpPr>
        <p:spPr bwMode="auto">
          <a:xfrm flipH="1">
            <a:off x="1905000" y="4648200"/>
            <a:ext cx="381000" cy="457200"/>
          </a:xfrm>
          <a:prstGeom prst="line">
            <a:avLst/>
          </a:prstGeom>
          <a:noFill/>
          <a:ln w="9525">
            <a:solidFill>
              <a:schemeClr val="tx1"/>
            </a:solidFill>
            <a:round/>
            <a:headEnd/>
            <a:tailEnd/>
          </a:ln>
        </p:spPr>
        <p:txBody>
          <a:bodyPr wrap="none" anchor="ctr"/>
          <a:lstStyle/>
          <a:p>
            <a:endParaRPr lang="el-GR"/>
          </a:p>
        </p:txBody>
      </p:sp>
      <p:sp>
        <p:nvSpPr>
          <p:cNvPr id="19469" name="Line 14"/>
          <p:cNvSpPr>
            <a:spLocks noChangeShapeType="1"/>
          </p:cNvSpPr>
          <p:nvPr/>
        </p:nvSpPr>
        <p:spPr bwMode="auto">
          <a:xfrm>
            <a:off x="3276600" y="4648200"/>
            <a:ext cx="609600" cy="381000"/>
          </a:xfrm>
          <a:prstGeom prst="line">
            <a:avLst/>
          </a:prstGeom>
          <a:noFill/>
          <a:ln w="9525">
            <a:solidFill>
              <a:schemeClr val="tx1"/>
            </a:solidFill>
            <a:round/>
            <a:headEnd/>
            <a:tailEnd/>
          </a:ln>
        </p:spPr>
        <p:txBody>
          <a:bodyPr wrap="none" anchor="ctr"/>
          <a:lstStyle/>
          <a:p>
            <a:endParaRPr lang="el-GR"/>
          </a:p>
        </p:txBody>
      </p:sp>
      <p:sp>
        <p:nvSpPr>
          <p:cNvPr id="19470" name="Line 15"/>
          <p:cNvSpPr>
            <a:spLocks noChangeShapeType="1"/>
          </p:cNvSpPr>
          <p:nvPr/>
        </p:nvSpPr>
        <p:spPr bwMode="auto">
          <a:xfrm>
            <a:off x="2819400" y="4648200"/>
            <a:ext cx="152400" cy="381000"/>
          </a:xfrm>
          <a:prstGeom prst="line">
            <a:avLst/>
          </a:prstGeom>
          <a:noFill/>
          <a:ln w="9525">
            <a:solidFill>
              <a:schemeClr val="tx1"/>
            </a:solidFill>
            <a:round/>
            <a:headEnd/>
            <a:tailEnd/>
          </a:ln>
        </p:spPr>
        <p:txBody>
          <a:bodyPr wrap="none" anchor="ctr"/>
          <a:lstStyle/>
          <a:p>
            <a:endParaRPr lang="el-GR"/>
          </a:p>
        </p:txBody>
      </p:sp>
      <p:sp>
        <p:nvSpPr>
          <p:cNvPr id="19471" name="Text Box 16"/>
          <p:cNvSpPr txBox="1">
            <a:spLocks noChangeArrowheads="1"/>
          </p:cNvSpPr>
          <p:nvPr/>
        </p:nvSpPr>
        <p:spPr bwMode="auto">
          <a:xfrm>
            <a:off x="4805363" y="4172634"/>
            <a:ext cx="3810000" cy="646331"/>
          </a:xfrm>
          <a:prstGeom prst="rect">
            <a:avLst/>
          </a:prstGeom>
          <a:noFill/>
          <a:ln w="9525">
            <a:noFill/>
            <a:miter lim="800000"/>
            <a:headEnd/>
            <a:tailEnd/>
          </a:ln>
        </p:spPr>
        <p:txBody>
          <a:bodyPr>
            <a:spAutoFit/>
          </a:bodyPr>
          <a:lstStyle/>
          <a:p>
            <a:pPr algn="just" eaLnBrk="0" hangingPunct="0">
              <a:spcBef>
                <a:spcPct val="50000"/>
              </a:spcBef>
            </a:pPr>
            <a:r>
              <a:rPr lang="el-GR" dirty="0"/>
              <a:t>π.χ., αριθμός εργαζομένων σε ένα Τμήμα</a:t>
            </a:r>
          </a:p>
        </p:txBody>
      </p:sp>
      <p:sp>
        <p:nvSpPr>
          <p:cNvPr id="20" name="Title 1"/>
          <p:cNvSpPr txBox="1">
            <a:spLocks/>
          </p:cNvSpPr>
          <p:nvPr/>
        </p:nvSpPr>
        <p:spPr>
          <a:xfrm>
            <a:off x="457200" y="1984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Είδη Γνωρισμάτων</a:t>
            </a:r>
            <a:endParaRPr lang="en-US" dirty="0">
              <a:solidFill>
                <a:schemeClr val="accent6">
                  <a:lumMod val="75000"/>
                </a:schemeClr>
              </a:solidFill>
            </a:endParaRPr>
          </a:p>
        </p:txBody>
      </p:sp>
      <p:sp>
        <p:nvSpPr>
          <p:cNvPr id="21"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28</a:t>
            </a:fld>
            <a:endParaRPr lang="el-GR" altLang="en-US" dirty="0"/>
          </a:p>
        </p:txBody>
      </p:sp>
      <p:sp>
        <p:nvSpPr>
          <p:cNvPr id="198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98657" name="Object 1"/>
          <p:cNvGraphicFramePr>
            <a:graphicFrameLocks noChangeAspect="1"/>
          </p:cNvGraphicFramePr>
          <p:nvPr>
            <p:extLst>
              <p:ext uri="{D42A27DB-BD31-4B8C-83A1-F6EECF244321}">
                <p14:modId xmlns:p14="http://schemas.microsoft.com/office/powerpoint/2010/main" val="1224734491"/>
              </p:ext>
            </p:extLst>
          </p:nvPr>
        </p:nvGraphicFramePr>
        <p:xfrm>
          <a:off x="174019" y="1879600"/>
          <a:ext cx="8512781" cy="4025900"/>
        </p:xfrm>
        <a:graphic>
          <a:graphicData uri="http://schemas.openxmlformats.org/presentationml/2006/ole">
            <mc:AlternateContent xmlns:mc="http://schemas.openxmlformats.org/markup-compatibility/2006">
              <mc:Choice xmlns:v="urn:schemas-microsoft-com:vml" Requires="v">
                <p:oleObj name="Visio" r:id="rId3" imgW="6658777" imgH="3151491" progId="Visio.Drawing.11">
                  <p:embed/>
                </p:oleObj>
              </mc:Choice>
              <mc:Fallback>
                <p:oleObj name="Visio" r:id="rId3" imgW="6658777" imgH="3151491" progId="Visio.Drawing.11">
                  <p:embed/>
                  <p:pic>
                    <p:nvPicPr>
                      <p:cNvPr id="0" name="Picture 1"/>
                      <p:cNvPicPr>
                        <a:picLocks noChangeAspect="1" noChangeArrowheads="1"/>
                      </p:cNvPicPr>
                      <p:nvPr/>
                    </p:nvPicPr>
                    <p:blipFill>
                      <a:blip r:embed="rId4"/>
                      <a:srcRect/>
                      <a:stretch>
                        <a:fillRect/>
                      </a:stretch>
                    </p:blipFill>
                    <p:spPr bwMode="auto">
                      <a:xfrm>
                        <a:off x="174019" y="1879600"/>
                        <a:ext cx="8512781" cy="402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itle 1"/>
          <p:cNvSpPr>
            <a:spLocks noGrp="1"/>
          </p:cNvSpPr>
          <p:nvPr>
            <p:ph type="title"/>
          </p:nvPr>
        </p:nvSpPr>
        <p:spPr>
          <a:xfrm>
            <a:off x="266700" y="558800"/>
            <a:ext cx="3225800" cy="909638"/>
          </a:xfrm>
        </p:spPr>
        <p:txBody>
          <a:bodyPr/>
          <a:lstStyle/>
          <a:p>
            <a:r>
              <a:rPr lang="el-GR" dirty="0">
                <a:solidFill>
                  <a:schemeClr val="accent6">
                    <a:lumMod val="75000"/>
                  </a:schemeClr>
                </a:solidFill>
              </a:rPr>
              <a:t>Παράδειγμα</a:t>
            </a:r>
            <a:endParaRPr lang="en-US" dirty="0">
              <a:solidFill>
                <a:schemeClr val="accent6">
                  <a:lumMod val="75000"/>
                </a:schemeClr>
              </a:solidFill>
            </a:endParaRPr>
          </a:p>
        </p:txBody>
      </p:sp>
      <p:graphicFrame>
        <p:nvGraphicFramePr>
          <p:cNvPr id="198659" name="Object 3"/>
          <p:cNvGraphicFramePr>
            <a:graphicFrameLocks noChangeAspect="1"/>
          </p:cNvGraphicFramePr>
          <p:nvPr>
            <p:extLst>
              <p:ext uri="{D42A27DB-BD31-4B8C-83A1-F6EECF244321}">
                <p14:modId xmlns:p14="http://schemas.microsoft.com/office/powerpoint/2010/main" val="2080024696"/>
              </p:ext>
            </p:extLst>
          </p:nvPr>
        </p:nvGraphicFramePr>
        <p:xfrm>
          <a:off x="4629150" y="233356"/>
          <a:ext cx="4206227" cy="1473200"/>
        </p:xfrm>
        <a:graphic>
          <a:graphicData uri="http://schemas.openxmlformats.org/presentationml/2006/ole">
            <mc:AlternateContent xmlns:mc="http://schemas.openxmlformats.org/markup-compatibility/2006">
              <mc:Choice xmlns:v="urn:schemas-microsoft-com:vml" Requires="v">
                <p:oleObj name="Visio" r:id="rId5" imgW="6402418" imgH="2239275" progId="Visio.Drawing.11">
                  <p:embed/>
                </p:oleObj>
              </mc:Choice>
              <mc:Fallback>
                <p:oleObj name="Visio" r:id="rId5" imgW="6402418" imgH="2239275" progId="Visio.Drawing.11">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9150" y="233356"/>
                        <a:ext cx="4206227"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2487833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3"/>
          <p:cNvSpPr>
            <a:spLocks noGrp="1"/>
          </p:cNvSpPr>
          <p:nvPr>
            <p:ph type="ftr" sz="quarter" idx="11"/>
          </p:nvPr>
        </p:nvSpPr>
        <p:spPr>
          <a:noFill/>
        </p:spPr>
        <p:txBody>
          <a:bodyPr/>
          <a:lstStyle/>
          <a:p>
            <a:r>
              <a:rPr lang="el-GR" altLang="en-US"/>
              <a:t>Ευαγγελία Πιτουρά</a:t>
            </a:r>
          </a:p>
        </p:txBody>
      </p:sp>
      <p:sp>
        <p:nvSpPr>
          <p:cNvPr id="20484" name="Slide Number Placeholder 4"/>
          <p:cNvSpPr>
            <a:spLocks noGrp="1"/>
          </p:cNvSpPr>
          <p:nvPr>
            <p:ph type="sldNum" sz="quarter" idx="12"/>
          </p:nvPr>
        </p:nvSpPr>
        <p:spPr>
          <a:noFill/>
        </p:spPr>
        <p:txBody>
          <a:bodyPr/>
          <a:lstStyle/>
          <a:p>
            <a:fld id="{C60990AB-35D0-4DA5-AF9B-60DD224C3182}" type="slidenum">
              <a:rPr lang="el-GR" altLang="en-US" smtClean="0"/>
              <a:pPr/>
              <a:t>29</a:t>
            </a:fld>
            <a:endParaRPr lang="el-GR" altLang="en-US"/>
          </a:p>
        </p:txBody>
      </p:sp>
      <p:sp>
        <p:nvSpPr>
          <p:cNvPr id="20489" name="Text Box 6"/>
          <p:cNvSpPr txBox="1">
            <a:spLocks noChangeArrowheads="1"/>
          </p:cNvSpPr>
          <p:nvPr/>
        </p:nvSpPr>
        <p:spPr bwMode="auto">
          <a:xfrm>
            <a:off x="442913" y="2014538"/>
            <a:ext cx="7704137" cy="1815882"/>
          </a:xfrm>
          <a:prstGeom prst="rect">
            <a:avLst/>
          </a:prstGeom>
          <a:noFill/>
          <a:ln w="9525">
            <a:noFill/>
            <a:miter lim="800000"/>
            <a:headEnd/>
            <a:tailEnd/>
          </a:ln>
        </p:spPr>
        <p:txBody>
          <a:bodyPr>
            <a:spAutoFit/>
          </a:bodyPr>
          <a:lstStyle/>
          <a:p>
            <a:pPr algn="just" eaLnBrk="0" hangingPunct="0">
              <a:spcBef>
                <a:spcPct val="50000"/>
              </a:spcBef>
            </a:pPr>
            <a:r>
              <a:rPr lang="el-GR" sz="2800" dirty="0">
                <a:solidFill>
                  <a:schemeClr val="accent1">
                    <a:lumMod val="50000"/>
                  </a:schemeClr>
                </a:solidFill>
                <a:latin typeface="Calibri" pitchFamily="34" charset="0"/>
                <a:ea typeface="Calibri" pitchFamily="34" charset="0"/>
                <a:cs typeface="Calibri" pitchFamily="34" charset="0"/>
              </a:rPr>
              <a:t>Κάθε γνώρισμα ενός τύπου οντοτήτων συνδέεται με ένα </a:t>
            </a:r>
            <a:r>
              <a:rPr lang="el-GR" sz="2800" b="1" dirty="0">
                <a:solidFill>
                  <a:schemeClr val="accent6">
                    <a:lumMod val="75000"/>
                  </a:schemeClr>
                </a:solidFill>
                <a:latin typeface="Calibri" pitchFamily="34" charset="0"/>
                <a:ea typeface="Calibri" pitchFamily="34" charset="0"/>
                <a:cs typeface="Calibri" pitchFamily="34" charset="0"/>
              </a:rPr>
              <a:t>σύνολο τιμών </a:t>
            </a:r>
            <a:r>
              <a:rPr lang="el-GR" sz="2800" dirty="0">
                <a:solidFill>
                  <a:schemeClr val="accent1">
                    <a:lumMod val="50000"/>
                  </a:schemeClr>
                </a:solidFill>
                <a:latin typeface="Calibri" pitchFamily="34" charset="0"/>
                <a:ea typeface="Calibri" pitchFamily="34" charset="0"/>
                <a:cs typeface="Calibri" pitchFamily="34" charset="0"/>
              </a:rPr>
              <a:t>ή  </a:t>
            </a:r>
            <a:r>
              <a:rPr lang="el-GR" sz="2800" b="1" dirty="0">
                <a:solidFill>
                  <a:schemeClr val="accent6">
                    <a:lumMod val="75000"/>
                  </a:schemeClr>
                </a:solidFill>
                <a:latin typeface="Calibri" pitchFamily="34" charset="0"/>
                <a:ea typeface="Calibri" pitchFamily="34" charset="0"/>
                <a:cs typeface="Calibri" pitchFamily="34" charset="0"/>
              </a:rPr>
              <a:t>πεδίο ορισμού </a:t>
            </a:r>
            <a:r>
              <a:rPr lang="en-US" sz="2800" b="1" dirty="0">
                <a:solidFill>
                  <a:schemeClr val="accent6">
                    <a:lumMod val="75000"/>
                  </a:schemeClr>
                </a:solidFill>
                <a:latin typeface="Calibri" pitchFamily="34" charset="0"/>
                <a:ea typeface="Calibri" pitchFamily="34" charset="0"/>
                <a:cs typeface="Calibri" pitchFamily="34" charset="0"/>
              </a:rPr>
              <a:t>(value domain) </a:t>
            </a:r>
            <a:r>
              <a:rPr lang="el-GR" sz="2800" dirty="0">
                <a:solidFill>
                  <a:schemeClr val="accent1">
                    <a:lumMod val="50000"/>
                  </a:schemeClr>
                </a:solidFill>
                <a:latin typeface="Calibri" pitchFamily="34" charset="0"/>
                <a:ea typeface="Calibri" pitchFamily="34" charset="0"/>
                <a:cs typeface="Calibri" pitchFamily="34" charset="0"/>
              </a:rPr>
              <a:t>που προσδιορίζει τις τιμές που μπορεί να πάρει ένα γνώρισμα</a:t>
            </a:r>
          </a:p>
        </p:txBody>
      </p:sp>
      <p:sp>
        <p:nvSpPr>
          <p:cNvPr id="2" name="Title 1"/>
          <p:cNvSpPr>
            <a:spLocks noGrp="1"/>
          </p:cNvSpPr>
          <p:nvPr>
            <p:ph type="title"/>
          </p:nvPr>
        </p:nvSpPr>
        <p:spPr>
          <a:xfrm>
            <a:off x="495300" y="160338"/>
            <a:ext cx="8229600" cy="1143000"/>
          </a:xfrm>
        </p:spPr>
        <p:txBody>
          <a:bodyPr/>
          <a:lstStyle/>
          <a:p>
            <a:r>
              <a:rPr lang="el-GR" dirty="0">
                <a:solidFill>
                  <a:schemeClr val="accent6">
                    <a:lumMod val="75000"/>
                  </a:schemeClr>
                </a:solidFill>
              </a:rPr>
              <a:t>Πεδίο Ορισμού </a:t>
            </a:r>
            <a:endParaRPr lang="en-US" dirty="0">
              <a:solidFill>
                <a:schemeClr val="accent6">
                  <a:lumMod val="75000"/>
                </a:schemeClr>
              </a:solidFill>
            </a:endParaRPr>
          </a:p>
        </p:txBody>
      </p:sp>
      <p:sp>
        <p:nvSpPr>
          <p:cNvPr id="7"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3"/>
          <p:cNvSpPr>
            <a:spLocks noGrp="1"/>
          </p:cNvSpPr>
          <p:nvPr>
            <p:ph type="ftr" sz="quarter" idx="11"/>
          </p:nvPr>
        </p:nvSpPr>
        <p:spPr>
          <a:noFill/>
        </p:spPr>
        <p:txBody>
          <a:bodyPr/>
          <a:lstStyle/>
          <a:p>
            <a:r>
              <a:rPr lang="el-GR" altLang="en-US"/>
              <a:t>Ευαγγελία Πιτουρά</a:t>
            </a:r>
          </a:p>
        </p:txBody>
      </p:sp>
      <p:sp>
        <p:nvSpPr>
          <p:cNvPr id="20484" name="Slide Number Placeholder 4"/>
          <p:cNvSpPr>
            <a:spLocks noGrp="1"/>
          </p:cNvSpPr>
          <p:nvPr>
            <p:ph type="sldNum" sz="quarter" idx="12"/>
          </p:nvPr>
        </p:nvSpPr>
        <p:spPr>
          <a:noFill/>
        </p:spPr>
        <p:txBody>
          <a:bodyPr/>
          <a:lstStyle/>
          <a:p>
            <a:fld id="{C4011FDB-DED2-47C1-839A-E24A75A431A4}" type="slidenum">
              <a:rPr lang="el-GR" altLang="en-US" smtClean="0"/>
              <a:pPr/>
              <a:t>3</a:t>
            </a:fld>
            <a:endParaRPr lang="el-GR" altLang="en-US"/>
          </a:p>
        </p:txBody>
      </p:sp>
      <p:sp>
        <p:nvSpPr>
          <p:cNvPr id="9" name="Title 8"/>
          <p:cNvSpPr>
            <a:spLocks noGrp="1"/>
          </p:cNvSpPr>
          <p:nvPr>
            <p:ph type="title"/>
          </p:nvPr>
        </p:nvSpPr>
        <p:spPr>
          <a:xfrm>
            <a:off x="241300" y="361044"/>
            <a:ext cx="8229600" cy="1143000"/>
          </a:xfrm>
        </p:spPr>
        <p:txBody>
          <a:bodyPr>
            <a:normAutofit fontScale="90000"/>
          </a:bodyPr>
          <a:lstStyle/>
          <a:p>
            <a:r>
              <a:rPr lang="el-GR" dirty="0">
                <a:solidFill>
                  <a:schemeClr val="accent6">
                    <a:lumMod val="75000"/>
                  </a:schemeClr>
                </a:solidFill>
              </a:rPr>
              <a:t>Γιατί θα μιλήσουμε στα επόμενα μαθήματα;</a:t>
            </a: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2" name="TextBox 1"/>
          <p:cNvSpPr txBox="1"/>
          <p:nvPr/>
        </p:nvSpPr>
        <p:spPr>
          <a:xfrm>
            <a:off x="647700" y="2019300"/>
            <a:ext cx="7823200" cy="830997"/>
          </a:xfrm>
          <a:prstGeom prst="rect">
            <a:avLst/>
          </a:prstGeom>
          <a:noFill/>
        </p:spPr>
        <p:txBody>
          <a:bodyPr wrap="square" rtlCol="0">
            <a:spAutoFit/>
          </a:bodyPr>
          <a:lstStyle/>
          <a:p>
            <a:r>
              <a:rPr lang="el-GR" sz="2400" dirty="0"/>
              <a:t>Πως θα σχεδιάσουμε και υλοποιήσουμε μια βάση δεδομένων χρησιμοποιώντας ένα σχεσιακό ΣΔΒΔ</a:t>
            </a:r>
          </a:p>
        </p:txBody>
      </p:sp>
      <p:sp>
        <p:nvSpPr>
          <p:cNvPr id="10" name="Title 8"/>
          <p:cNvSpPr txBox="1">
            <a:spLocks/>
          </p:cNvSpPr>
          <p:nvPr/>
        </p:nvSpPr>
        <p:spPr>
          <a:xfrm>
            <a:off x="241300" y="3237594"/>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Γιατί θα μιλήσουμε στα επόμενα 3 μαθήματα;</a:t>
            </a:r>
          </a:p>
        </p:txBody>
      </p:sp>
      <p:sp>
        <p:nvSpPr>
          <p:cNvPr id="11" name="TextBox 10"/>
          <p:cNvSpPr txBox="1"/>
          <p:nvPr/>
        </p:nvSpPr>
        <p:spPr>
          <a:xfrm>
            <a:off x="771525" y="4906813"/>
            <a:ext cx="7823200" cy="461665"/>
          </a:xfrm>
          <a:prstGeom prst="rect">
            <a:avLst/>
          </a:prstGeom>
          <a:noFill/>
        </p:spPr>
        <p:txBody>
          <a:bodyPr wrap="square" rtlCol="0">
            <a:spAutoFit/>
          </a:bodyPr>
          <a:lstStyle/>
          <a:p>
            <a:r>
              <a:rPr lang="el-GR" sz="2400" dirty="0"/>
              <a:t>Σχεδιασμός</a:t>
            </a:r>
            <a:r>
              <a:rPr lang="en-US" sz="2400" dirty="0"/>
              <a:t> </a:t>
            </a:r>
            <a:r>
              <a:rPr lang="el-GR" sz="2400" dirty="0"/>
              <a:t>σχήματος/δημιουργία βάσης δεδομένων</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3"/>
          <p:cNvSpPr>
            <a:spLocks noGrp="1"/>
          </p:cNvSpPr>
          <p:nvPr>
            <p:ph type="ftr" sz="quarter" idx="11"/>
          </p:nvPr>
        </p:nvSpPr>
        <p:spPr>
          <a:noFill/>
        </p:spPr>
        <p:txBody>
          <a:bodyPr/>
          <a:lstStyle/>
          <a:p>
            <a:r>
              <a:rPr lang="el-GR" altLang="en-US"/>
              <a:t>Ευαγγελία Πιτουρά</a:t>
            </a:r>
          </a:p>
        </p:txBody>
      </p:sp>
      <p:sp>
        <p:nvSpPr>
          <p:cNvPr id="20484" name="Slide Number Placeholder 4"/>
          <p:cNvSpPr>
            <a:spLocks noGrp="1"/>
          </p:cNvSpPr>
          <p:nvPr>
            <p:ph type="sldNum" sz="quarter" idx="12"/>
          </p:nvPr>
        </p:nvSpPr>
        <p:spPr>
          <a:noFill/>
        </p:spPr>
        <p:txBody>
          <a:bodyPr/>
          <a:lstStyle/>
          <a:p>
            <a:fld id="{C60990AB-35D0-4DA5-AF9B-60DD224C3182}" type="slidenum">
              <a:rPr lang="el-GR" altLang="en-US" smtClean="0"/>
              <a:pPr/>
              <a:t>30</a:t>
            </a:fld>
            <a:endParaRPr lang="el-GR" altLang="en-US"/>
          </a:p>
        </p:txBody>
      </p:sp>
      <p:sp>
        <p:nvSpPr>
          <p:cNvPr id="20486" name="Text Box 3"/>
          <p:cNvSpPr txBox="1">
            <a:spLocks noChangeArrowheads="1"/>
          </p:cNvSpPr>
          <p:nvPr/>
        </p:nvSpPr>
        <p:spPr bwMode="auto">
          <a:xfrm>
            <a:off x="420688" y="1539875"/>
            <a:ext cx="8229600" cy="1754326"/>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Γενικά, ένα (</a:t>
            </a:r>
            <a:r>
              <a:rPr lang="el-GR" sz="2400" dirty="0" err="1">
                <a:latin typeface="Calibri" pitchFamily="34" charset="0"/>
                <a:ea typeface="Calibri" pitchFamily="34" charset="0"/>
                <a:cs typeface="Calibri" pitchFamily="34" charset="0"/>
              </a:rPr>
              <a:t>μονότιμο</a:t>
            </a:r>
            <a:r>
              <a:rPr lang="el-GR" sz="2400" dirty="0">
                <a:latin typeface="Calibri" pitchFamily="34" charset="0"/>
                <a:ea typeface="Calibri" pitchFamily="34" charset="0"/>
                <a:cs typeface="Calibri" pitchFamily="34" charset="0"/>
              </a:rPr>
              <a:t> ή </a:t>
            </a:r>
            <a:r>
              <a:rPr lang="el-GR" sz="2400" dirty="0" err="1">
                <a:latin typeface="Calibri" pitchFamily="34" charset="0"/>
                <a:ea typeface="Calibri" pitchFamily="34" charset="0"/>
                <a:cs typeface="Calibri" pitchFamily="34" charset="0"/>
              </a:rPr>
              <a:t>πλειότιμο</a:t>
            </a:r>
            <a:r>
              <a:rPr lang="el-GR" sz="2400" dirty="0">
                <a:latin typeface="Calibri" pitchFamily="34" charset="0"/>
                <a:ea typeface="Calibri" pitchFamily="34" charset="0"/>
                <a:cs typeface="Calibri" pitchFamily="34" charset="0"/>
              </a:rPr>
              <a:t>) γνώρισμα Α ενός τύπου </a:t>
            </a:r>
            <a:r>
              <a:rPr lang="el-GR" sz="2400" i="1" dirty="0">
                <a:solidFill>
                  <a:schemeClr val="bg1">
                    <a:lumMod val="50000"/>
                  </a:schemeClr>
                </a:solidFill>
                <a:latin typeface="Calibri" pitchFamily="34" charset="0"/>
                <a:ea typeface="Calibri" pitchFamily="34" charset="0"/>
                <a:cs typeface="Calibri" pitchFamily="34" charset="0"/>
              </a:rPr>
              <a:t>οντοτήτων Ε</a:t>
            </a:r>
            <a:r>
              <a:rPr lang="el-GR" sz="2400" i="1" dirty="0">
                <a:solidFill>
                  <a:schemeClr val="accent4">
                    <a:lumMod val="75000"/>
                  </a:schemeClr>
                </a:solidFill>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με </a:t>
            </a:r>
            <a:r>
              <a:rPr lang="el-GR" sz="2400" i="1" dirty="0">
                <a:solidFill>
                  <a:schemeClr val="bg1">
                    <a:lumMod val="50000"/>
                  </a:schemeClr>
                </a:solidFill>
                <a:latin typeface="Calibri" pitchFamily="34" charset="0"/>
                <a:ea typeface="Calibri" pitchFamily="34" charset="0"/>
                <a:cs typeface="Calibri" pitchFamily="34" charset="0"/>
              </a:rPr>
              <a:t>πεδίο τιμών </a:t>
            </a:r>
            <a:r>
              <a:rPr lang="en-US" sz="2400" i="1" dirty="0">
                <a:solidFill>
                  <a:schemeClr val="bg1">
                    <a:lumMod val="50000"/>
                  </a:schemeClr>
                </a:solidFill>
                <a:latin typeface="Calibri" pitchFamily="34" charset="0"/>
                <a:ea typeface="Calibri" pitchFamily="34" charset="0"/>
                <a:cs typeface="Calibri" pitchFamily="34" charset="0"/>
              </a:rPr>
              <a:t>V </a:t>
            </a:r>
            <a:r>
              <a:rPr lang="el-GR" sz="2400" dirty="0">
                <a:latin typeface="Calibri" pitchFamily="34" charset="0"/>
                <a:ea typeface="Calibri" pitchFamily="34" charset="0"/>
                <a:cs typeface="Calibri" pitchFamily="34" charset="0"/>
              </a:rPr>
              <a:t>μπορεί να οριστεί ως μια </a:t>
            </a:r>
            <a:r>
              <a:rPr lang="el-GR" sz="2400" i="1" dirty="0">
                <a:solidFill>
                  <a:schemeClr val="accent3">
                    <a:lumMod val="75000"/>
                  </a:schemeClr>
                </a:solidFill>
                <a:latin typeface="Calibri" pitchFamily="34" charset="0"/>
                <a:ea typeface="Calibri" pitchFamily="34" charset="0"/>
                <a:cs typeface="Calibri" pitchFamily="34" charset="0"/>
              </a:rPr>
              <a:t>συνάρτηση</a:t>
            </a:r>
            <a:r>
              <a:rPr lang="el-GR" sz="2400" dirty="0">
                <a:latin typeface="Calibri" pitchFamily="34" charset="0"/>
                <a:ea typeface="Calibri" pitchFamily="34" charset="0"/>
                <a:cs typeface="Calibri" pitchFamily="34" charset="0"/>
              </a:rPr>
              <a:t> από το Ε στο </a:t>
            </a:r>
            <a:r>
              <a:rPr lang="el-GR" sz="2400" dirty="0" err="1">
                <a:latin typeface="Calibri" pitchFamily="34" charset="0"/>
                <a:ea typeface="Calibri" pitchFamily="34" charset="0"/>
                <a:cs typeface="Calibri" pitchFamily="34" charset="0"/>
              </a:rPr>
              <a:t>δυναμοσύνολο</a:t>
            </a:r>
            <a:r>
              <a:rPr lang="el-GR" sz="2400" dirty="0">
                <a:latin typeface="Calibri" pitchFamily="34" charset="0"/>
                <a:ea typeface="Calibri" pitchFamily="34" charset="0"/>
                <a:cs typeface="Calibri" pitchFamily="34" charset="0"/>
              </a:rPr>
              <a:t> (P) του </a:t>
            </a:r>
            <a:r>
              <a:rPr lang="en-US" sz="2400" dirty="0">
                <a:latin typeface="Calibri" pitchFamily="34" charset="0"/>
                <a:ea typeface="Calibri" pitchFamily="34" charset="0"/>
                <a:cs typeface="Calibri" pitchFamily="34" charset="0"/>
              </a:rPr>
              <a:t>V</a:t>
            </a:r>
            <a:endParaRPr lang="el-GR" sz="2400" dirty="0">
              <a:latin typeface="Calibri" pitchFamily="34" charset="0"/>
              <a:ea typeface="Calibri" pitchFamily="34" charset="0"/>
              <a:cs typeface="Calibri" pitchFamily="34" charset="0"/>
            </a:endParaRPr>
          </a:p>
          <a:p>
            <a:pPr algn="just" eaLnBrk="0" hangingPunct="0">
              <a:spcBef>
                <a:spcPct val="50000"/>
              </a:spcBef>
            </a:pPr>
            <a:r>
              <a:rPr lang="el-GR" sz="2400" dirty="0">
                <a:latin typeface="Calibri" pitchFamily="34" charset="0"/>
                <a:ea typeface="Calibri" pitchFamily="34" charset="0"/>
                <a:cs typeface="Calibri" pitchFamily="34" charset="0"/>
              </a:rPr>
              <a:t>		Α :  Ε </a:t>
            </a:r>
            <a:r>
              <a:rPr lang="el-GR" sz="2400" dirty="0">
                <a:latin typeface="Calibri" pitchFamily="34" charset="0"/>
                <a:ea typeface="Calibri" pitchFamily="34" charset="0"/>
                <a:cs typeface="Calibri" pitchFamily="34" charset="0"/>
                <a:sym typeface="Symbol" pitchFamily="18" charset="2"/>
              </a:rPr>
              <a:t> </a:t>
            </a:r>
            <a:r>
              <a:rPr lang="el-GR" sz="2400" dirty="0">
                <a:latin typeface="Calibri" pitchFamily="34" charset="0"/>
                <a:ea typeface="Calibri" pitchFamily="34" charset="0"/>
                <a:cs typeface="Calibri" pitchFamily="34" charset="0"/>
              </a:rPr>
              <a:t>P(V)</a:t>
            </a:r>
          </a:p>
        </p:txBody>
      </p:sp>
      <p:sp>
        <p:nvSpPr>
          <p:cNvPr id="20487" name="Text Box 4"/>
          <p:cNvSpPr txBox="1">
            <a:spLocks noChangeArrowheads="1"/>
          </p:cNvSpPr>
          <p:nvPr/>
        </p:nvSpPr>
        <p:spPr bwMode="auto">
          <a:xfrm>
            <a:off x="420688" y="3774751"/>
            <a:ext cx="7885112" cy="1754326"/>
          </a:xfrm>
          <a:prstGeom prst="rect">
            <a:avLst/>
          </a:prstGeom>
          <a:noFill/>
          <a:ln w="9525">
            <a:noFill/>
            <a:miter lim="800000"/>
            <a:headEnd/>
            <a:tailEnd/>
          </a:ln>
        </p:spPr>
        <p:txBody>
          <a:bodyPr wrap="square">
            <a:spAutoFit/>
          </a:bodyPr>
          <a:lstStyle/>
          <a:p>
            <a:pPr algn="just" eaLnBrk="0" hangingPunct="0">
              <a:spcBef>
                <a:spcPct val="50000"/>
              </a:spcBef>
            </a:pPr>
            <a:r>
              <a:rPr lang="el-GR" sz="2400" i="1" dirty="0" err="1">
                <a:solidFill>
                  <a:schemeClr val="accent3">
                    <a:lumMod val="75000"/>
                  </a:schemeClr>
                </a:solidFill>
                <a:latin typeface="Calibri" pitchFamily="34" charset="0"/>
                <a:ea typeface="Calibri" pitchFamily="34" charset="0"/>
                <a:cs typeface="Calibri" pitchFamily="34" charset="0"/>
              </a:rPr>
              <a:t>μονότιμα</a:t>
            </a:r>
            <a:r>
              <a:rPr lang="el-GR" sz="2400" i="1" dirty="0">
                <a:solidFill>
                  <a:schemeClr val="accent3">
                    <a:lumMod val="75000"/>
                  </a:schemeClr>
                </a:solidFill>
                <a:latin typeface="Calibri" pitchFamily="34" charset="0"/>
                <a:ea typeface="Calibri" pitchFamily="34" charset="0"/>
                <a:cs typeface="Calibri" pitchFamily="34" charset="0"/>
              </a:rPr>
              <a:t> – μονοσύνολα</a:t>
            </a:r>
            <a:r>
              <a:rPr lang="el-GR" sz="2400" dirty="0">
                <a:latin typeface="Calibri" pitchFamily="34" charset="0"/>
                <a:ea typeface="Calibri" pitchFamily="34" charset="0"/>
                <a:cs typeface="Calibri" pitchFamily="34" charset="0"/>
              </a:rPr>
              <a:t>, σύνολο από ένα στοιχείο</a:t>
            </a:r>
          </a:p>
          <a:p>
            <a:pPr algn="just" eaLnBrk="0" hangingPunct="0">
              <a:spcBef>
                <a:spcPct val="50000"/>
              </a:spcBef>
            </a:pPr>
            <a:r>
              <a:rPr lang="el-GR" sz="2400" i="1" dirty="0">
                <a:solidFill>
                  <a:schemeClr val="accent3">
                    <a:lumMod val="75000"/>
                  </a:schemeClr>
                </a:solidFill>
                <a:latin typeface="Calibri" pitchFamily="34" charset="0"/>
                <a:ea typeface="Calibri" pitchFamily="34" charset="0"/>
                <a:cs typeface="Calibri" pitchFamily="34" charset="0"/>
              </a:rPr>
              <a:t>σύνθετα -</a:t>
            </a:r>
            <a:r>
              <a:rPr lang="el-GR" sz="2400" dirty="0">
                <a:latin typeface="Calibri" pitchFamily="34" charset="0"/>
                <a:ea typeface="Calibri" pitchFamily="34" charset="0"/>
                <a:cs typeface="Calibri" pitchFamily="34" charset="0"/>
              </a:rPr>
              <a:t> καρτεσιανό γινόμενο  </a:t>
            </a:r>
            <a:r>
              <a:rPr lang="en-US" sz="2400" dirty="0">
                <a:latin typeface="Calibri" pitchFamily="34" charset="0"/>
                <a:ea typeface="Calibri" pitchFamily="34" charset="0"/>
                <a:cs typeface="Calibri" pitchFamily="34" charset="0"/>
              </a:rPr>
              <a:t>P(V</a:t>
            </a:r>
            <a:r>
              <a:rPr lang="en-US" sz="2400" baseline="-25000" dirty="0">
                <a:latin typeface="Calibri" pitchFamily="34" charset="0"/>
                <a:ea typeface="Calibri" pitchFamily="34" charset="0"/>
                <a:cs typeface="Calibri" pitchFamily="34" charset="0"/>
              </a:rPr>
              <a:t>1</a:t>
            </a:r>
            <a:r>
              <a:rPr lang="en-US" sz="2400" dirty="0">
                <a:latin typeface="Calibri" pitchFamily="34" charset="0"/>
                <a:ea typeface="Calibri" pitchFamily="34" charset="0"/>
                <a:cs typeface="Calibri" pitchFamily="34" charset="0"/>
              </a:rPr>
              <a:t>) x P(V</a:t>
            </a:r>
            <a:r>
              <a:rPr lang="en-US" sz="2400" baseline="-25000" dirty="0">
                <a:latin typeface="Calibri" pitchFamily="34" charset="0"/>
                <a:ea typeface="Calibri" pitchFamily="34" charset="0"/>
                <a:cs typeface="Calibri" pitchFamily="34" charset="0"/>
              </a:rPr>
              <a:t>2</a:t>
            </a:r>
            <a:r>
              <a:rPr lang="en-US" sz="2400" dirty="0">
                <a:latin typeface="Calibri" pitchFamily="34" charset="0"/>
                <a:ea typeface="Calibri" pitchFamily="34" charset="0"/>
                <a:cs typeface="Calibri" pitchFamily="34" charset="0"/>
              </a:rPr>
              <a:t>) x … P(</a:t>
            </a:r>
            <a:r>
              <a:rPr lang="en-US" sz="2400" dirty="0" err="1">
                <a:latin typeface="Calibri" pitchFamily="34" charset="0"/>
                <a:ea typeface="Calibri" pitchFamily="34" charset="0"/>
                <a:cs typeface="Calibri" pitchFamily="34" charset="0"/>
              </a:rPr>
              <a:t>V</a:t>
            </a:r>
            <a:r>
              <a:rPr lang="en-US" sz="2400" baseline="-25000" dirty="0" err="1">
                <a:latin typeface="Calibri" pitchFamily="34" charset="0"/>
                <a:ea typeface="Calibri" pitchFamily="34" charset="0"/>
                <a:cs typeface="Calibri" pitchFamily="34" charset="0"/>
              </a:rPr>
              <a:t>n</a:t>
            </a:r>
            <a:r>
              <a:rPr lang="en-US" sz="2400" dirty="0">
                <a:latin typeface="Calibri" pitchFamily="34" charset="0"/>
                <a:ea typeface="Calibri" pitchFamily="34" charset="0"/>
                <a:cs typeface="Calibri" pitchFamily="34" charset="0"/>
              </a:rPr>
              <a:t>)</a:t>
            </a:r>
            <a:r>
              <a:rPr lang="el-GR" sz="2400" dirty="0">
                <a:latin typeface="Calibri" pitchFamily="34" charset="0"/>
                <a:ea typeface="Calibri" pitchFamily="34" charset="0"/>
                <a:cs typeface="Calibri" pitchFamily="34" charset="0"/>
              </a:rPr>
              <a:t> – όπου </a:t>
            </a:r>
            <a:r>
              <a:rPr lang="en-US" sz="2400" dirty="0">
                <a:latin typeface="Calibri" pitchFamily="34" charset="0"/>
                <a:ea typeface="Calibri" pitchFamily="34" charset="0"/>
                <a:cs typeface="Calibri" pitchFamily="34" charset="0"/>
              </a:rPr>
              <a:t>V</a:t>
            </a:r>
            <a:r>
              <a:rPr lang="en-US" sz="2400" baseline="-25000" dirty="0">
                <a:latin typeface="Calibri" pitchFamily="34" charset="0"/>
                <a:ea typeface="Calibri" pitchFamily="34" charset="0"/>
                <a:cs typeface="Calibri" pitchFamily="34" charset="0"/>
              </a:rPr>
              <a:t>1</a:t>
            </a:r>
            <a:r>
              <a:rPr lang="en-US" sz="2400" dirty="0">
                <a:latin typeface="Calibri" pitchFamily="34" charset="0"/>
                <a:ea typeface="Calibri" pitchFamily="34" charset="0"/>
                <a:cs typeface="Calibri" pitchFamily="34" charset="0"/>
              </a:rPr>
              <a:t>, V</a:t>
            </a:r>
            <a:r>
              <a:rPr lang="en-US" sz="2400" baseline="-25000" dirty="0">
                <a:latin typeface="Calibri" pitchFamily="34" charset="0"/>
                <a:ea typeface="Calibri" pitchFamily="34" charset="0"/>
                <a:cs typeface="Calibri" pitchFamily="34" charset="0"/>
              </a:rPr>
              <a:t>2</a:t>
            </a:r>
            <a:r>
              <a:rPr lang="en-US" sz="2400" dirty="0">
                <a:latin typeface="Calibri" pitchFamily="34" charset="0"/>
                <a:ea typeface="Calibri" pitchFamily="34" charset="0"/>
                <a:cs typeface="Calibri" pitchFamily="34" charset="0"/>
              </a:rPr>
              <a:t>, …, </a:t>
            </a:r>
            <a:r>
              <a:rPr lang="en-US" sz="2400" dirty="0" err="1">
                <a:latin typeface="Calibri" pitchFamily="34" charset="0"/>
                <a:ea typeface="Calibri" pitchFamily="34" charset="0"/>
                <a:cs typeface="Calibri" pitchFamily="34" charset="0"/>
              </a:rPr>
              <a:t>V</a:t>
            </a:r>
            <a:r>
              <a:rPr lang="en-US" sz="2400" baseline="-25000" dirty="0" err="1">
                <a:latin typeface="Calibri" pitchFamily="34" charset="0"/>
                <a:ea typeface="Calibri" pitchFamily="34" charset="0"/>
                <a:cs typeface="Calibri" pitchFamily="34" charset="0"/>
              </a:rPr>
              <a:t>n</a:t>
            </a:r>
            <a:r>
              <a:rPr lang="en-US" sz="2400" dirty="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τα πεδία τιμών των απλών συστατικών γνωρισμάτων του Α</a:t>
            </a:r>
          </a:p>
        </p:txBody>
      </p:sp>
      <p:sp>
        <p:nvSpPr>
          <p:cNvPr id="2" name="Title 1"/>
          <p:cNvSpPr>
            <a:spLocks noGrp="1"/>
          </p:cNvSpPr>
          <p:nvPr>
            <p:ph type="title"/>
          </p:nvPr>
        </p:nvSpPr>
        <p:spPr>
          <a:xfrm>
            <a:off x="469900" y="185738"/>
            <a:ext cx="8229600" cy="1143000"/>
          </a:xfrm>
        </p:spPr>
        <p:txBody>
          <a:bodyPr/>
          <a:lstStyle/>
          <a:p>
            <a:r>
              <a:rPr lang="el-GR" dirty="0">
                <a:solidFill>
                  <a:schemeClr val="accent6">
                    <a:lumMod val="75000"/>
                  </a:schemeClr>
                </a:solidFill>
              </a:rPr>
              <a:t>Πεδίο Τιμών</a:t>
            </a:r>
            <a:endParaRPr lang="en-US"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1859560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Footer Placeholder 3"/>
          <p:cNvSpPr>
            <a:spLocks noGrp="1"/>
          </p:cNvSpPr>
          <p:nvPr>
            <p:ph type="ftr" sz="quarter" idx="11"/>
          </p:nvPr>
        </p:nvSpPr>
        <p:spPr>
          <a:noFill/>
        </p:spPr>
        <p:txBody>
          <a:bodyPr/>
          <a:lstStyle/>
          <a:p>
            <a:r>
              <a:rPr lang="el-GR" altLang="en-US"/>
              <a:t>Ευαγγελία Πιτουρά</a:t>
            </a:r>
          </a:p>
        </p:txBody>
      </p:sp>
      <p:sp>
        <p:nvSpPr>
          <p:cNvPr id="21508" name="Slide Number Placeholder 4"/>
          <p:cNvSpPr>
            <a:spLocks noGrp="1"/>
          </p:cNvSpPr>
          <p:nvPr>
            <p:ph type="sldNum" sz="quarter" idx="12"/>
          </p:nvPr>
        </p:nvSpPr>
        <p:spPr>
          <a:noFill/>
        </p:spPr>
        <p:txBody>
          <a:bodyPr/>
          <a:lstStyle/>
          <a:p>
            <a:fld id="{49507D76-4DFF-4A61-82E4-43A3B0734CA8}" type="slidenum">
              <a:rPr lang="el-GR" altLang="en-US" smtClean="0"/>
              <a:pPr/>
              <a:t>31</a:t>
            </a:fld>
            <a:endParaRPr lang="el-GR" altLang="en-US"/>
          </a:p>
        </p:txBody>
      </p:sp>
      <p:sp>
        <p:nvSpPr>
          <p:cNvPr id="21510" name="Text Box 3"/>
          <p:cNvSpPr txBox="1">
            <a:spLocks noChangeArrowheads="1"/>
          </p:cNvSpPr>
          <p:nvPr/>
        </p:nvSpPr>
        <p:spPr bwMode="auto">
          <a:xfrm>
            <a:off x="1201738" y="1775470"/>
            <a:ext cx="5859462" cy="461665"/>
          </a:xfrm>
          <a:prstGeom prst="rect">
            <a:avLst/>
          </a:prstGeom>
          <a:noFill/>
          <a:ln w="9525">
            <a:noFill/>
            <a:miter lim="800000"/>
            <a:headEnd/>
            <a:tailEnd/>
          </a:ln>
        </p:spPr>
        <p:txBody>
          <a:bodyPr wrap="square">
            <a:spAutoFit/>
          </a:bodyPr>
          <a:lstStyle/>
          <a:p>
            <a:pPr eaLnBrk="0" hangingPunct="0">
              <a:spcBef>
                <a:spcPct val="50000"/>
              </a:spcBef>
              <a:buFont typeface="Wingdings" pitchFamily="2" charset="2"/>
              <a:buChar char="ü"/>
            </a:pPr>
            <a:r>
              <a:rPr lang="el-GR" sz="2400" dirty="0">
                <a:latin typeface="Calibri" pitchFamily="34" charset="0"/>
                <a:ea typeface="Calibri" pitchFamily="34" charset="0"/>
                <a:cs typeface="Calibri" pitchFamily="34" charset="0"/>
              </a:rPr>
              <a:t> Ειδική τιμή για ένα γνώρισμα </a:t>
            </a:r>
          </a:p>
        </p:txBody>
      </p:sp>
      <p:sp>
        <p:nvSpPr>
          <p:cNvPr id="21512" name="Text Box 5"/>
          <p:cNvSpPr txBox="1">
            <a:spLocks noChangeArrowheads="1"/>
          </p:cNvSpPr>
          <p:nvPr/>
        </p:nvSpPr>
        <p:spPr bwMode="auto">
          <a:xfrm>
            <a:off x="903288" y="2819400"/>
            <a:ext cx="7162800" cy="2862322"/>
          </a:xfrm>
          <a:prstGeom prst="rect">
            <a:avLst/>
          </a:prstGeom>
          <a:noFill/>
          <a:ln w="9525">
            <a:noFill/>
            <a:miter lim="800000"/>
            <a:headEnd/>
            <a:tailEnd/>
          </a:ln>
        </p:spPr>
        <p:txBody>
          <a:bodyPr>
            <a:spAutoFit/>
          </a:bodyPr>
          <a:lstStyle/>
          <a:p>
            <a:pPr algn="just" eaLnBrk="0" hangingPunct="0">
              <a:spcBef>
                <a:spcPct val="50000"/>
              </a:spcBef>
              <a:buSzPct val="120000"/>
              <a:buFont typeface="Courier New" pitchFamily="49" charset="0"/>
              <a:buChar char="o"/>
            </a:pPr>
            <a:r>
              <a:rPr lang="el-GR" sz="2400" dirty="0">
                <a:latin typeface="Calibri" pitchFamily="34" charset="0"/>
                <a:ea typeface="Calibri" pitchFamily="34" charset="0"/>
                <a:cs typeface="Calibri" pitchFamily="34" charset="0"/>
              </a:rPr>
              <a:t> Δεν υπάρχει δυνατή τιμή (</a:t>
            </a:r>
            <a:r>
              <a:rPr lang="en-US" sz="2400" dirty="0">
                <a:latin typeface="Calibri" pitchFamily="34" charset="0"/>
                <a:ea typeface="Calibri" pitchFamily="34" charset="0"/>
                <a:cs typeface="Calibri" pitchFamily="34" charset="0"/>
              </a:rPr>
              <a:t>not applicable</a:t>
            </a:r>
            <a:r>
              <a:rPr lang="el-GR" sz="2400" dirty="0">
                <a:latin typeface="Calibri" pitchFamily="34" charset="0"/>
                <a:ea typeface="Calibri" pitchFamily="34" charset="0"/>
                <a:cs typeface="Calibri" pitchFamily="34" charset="0"/>
              </a:rPr>
              <a:t>)</a:t>
            </a:r>
          </a:p>
          <a:p>
            <a:pPr algn="just" eaLnBrk="0" hangingPunct="0">
              <a:spcBef>
                <a:spcPct val="50000"/>
              </a:spcBef>
              <a:buSzPct val="120000"/>
              <a:buFont typeface="Courier New" pitchFamily="49" charset="0"/>
              <a:buChar char="o"/>
            </a:pPr>
            <a:r>
              <a:rPr lang="el-GR" sz="2400" dirty="0">
                <a:latin typeface="Calibri" pitchFamily="34" charset="0"/>
                <a:ea typeface="Calibri" pitchFamily="34" charset="0"/>
                <a:cs typeface="Calibri" pitchFamily="34" charset="0"/>
              </a:rPr>
              <a:t> Μπορεί να υπάρχει δυνατή τιμή</a:t>
            </a:r>
          </a:p>
          <a:p>
            <a:pPr algn="just" eaLnBrk="0" hangingPunct="0">
              <a:spcBef>
                <a:spcPct val="50000"/>
              </a:spcBef>
              <a:buSzPct val="120000"/>
            </a:pPr>
            <a:r>
              <a:rPr lang="el-GR" sz="2400" dirty="0">
                <a:latin typeface="Calibri" pitchFamily="34" charset="0"/>
                <a:ea typeface="Calibri" pitchFamily="34" charset="0"/>
                <a:cs typeface="Calibri" pitchFamily="34" charset="0"/>
              </a:rPr>
              <a:t>	-- ξέρουμε ότι υπάρχει  αλλά δεν είναι γνωστή (</a:t>
            </a:r>
            <a:r>
              <a:rPr lang="en-US" sz="2400" dirty="0">
                <a:latin typeface="Calibri" pitchFamily="34" charset="0"/>
                <a:ea typeface="Calibri" pitchFamily="34" charset="0"/>
                <a:cs typeface="Calibri" pitchFamily="34" charset="0"/>
              </a:rPr>
              <a:t>missing)</a:t>
            </a:r>
            <a:r>
              <a:rPr lang="el-GR" sz="2400" dirty="0">
                <a:latin typeface="Calibri" pitchFamily="34" charset="0"/>
                <a:ea typeface="Calibri" pitchFamily="34" charset="0"/>
                <a:cs typeface="Calibri" pitchFamily="34" charset="0"/>
              </a:rPr>
              <a:t> </a:t>
            </a:r>
            <a:r>
              <a:rPr lang="en-US" sz="2400" dirty="0">
                <a:latin typeface="Calibri" pitchFamily="34" charset="0"/>
                <a:ea typeface="Calibri" pitchFamily="34" charset="0"/>
                <a:cs typeface="Calibri" pitchFamily="34" charset="0"/>
              </a:rPr>
              <a:t>(</a:t>
            </a:r>
            <a:r>
              <a:rPr lang="el-GR" sz="2400" dirty="0">
                <a:latin typeface="Calibri" pitchFamily="34" charset="0"/>
                <a:ea typeface="Calibri" pitchFamily="34" charset="0"/>
                <a:cs typeface="Calibri" pitchFamily="34" charset="0"/>
              </a:rPr>
              <a:t>πχ έτος γέννησης)</a:t>
            </a:r>
          </a:p>
          <a:p>
            <a:pPr algn="just" eaLnBrk="0" hangingPunct="0">
              <a:spcBef>
                <a:spcPct val="50000"/>
              </a:spcBef>
              <a:buSzPct val="120000"/>
            </a:pPr>
            <a:r>
              <a:rPr lang="el-GR" sz="2400" dirty="0">
                <a:latin typeface="Calibri" pitchFamily="34" charset="0"/>
                <a:ea typeface="Calibri" pitchFamily="34" charset="0"/>
                <a:cs typeface="Calibri" pitchFamily="34" charset="0"/>
              </a:rPr>
              <a:t>	-- δεν ξέρουμε αν υπάρχει (</a:t>
            </a:r>
            <a:r>
              <a:rPr lang="en-US" sz="2400" dirty="0">
                <a:latin typeface="Calibri" pitchFamily="34" charset="0"/>
                <a:ea typeface="Calibri" pitchFamily="34" charset="0"/>
                <a:cs typeface="Calibri" pitchFamily="34" charset="0"/>
              </a:rPr>
              <a:t>not known</a:t>
            </a:r>
            <a:r>
              <a:rPr lang="el-GR" sz="2400" dirty="0">
                <a:latin typeface="Calibri" pitchFamily="34" charset="0"/>
                <a:ea typeface="Calibri" pitchFamily="34" charset="0"/>
                <a:cs typeface="Calibri" pitchFamily="34" charset="0"/>
              </a:rPr>
              <a:t>) (πχ τηλέφωνο)</a:t>
            </a:r>
          </a:p>
        </p:txBody>
      </p:sp>
      <p:sp>
        <p:nvSpPr>
          <p:cNvPr id="2" name="Title 1"/>
          <p:cNvSpPr>
            <a:spLocks noGrp="1"/>
          </p:cNvSpPr>
          <p:nvPr>
            <p:ph type="title"/>
          </p:nvPr>
        </p:nvSpPr>
        <p:spPr/>
        <p:txBody>
          <a:bodyPr/>
          <a:lstStyle/>
          <a:p>
            <a:r>
              <a:rPr lang="el-GR" dirty="0">
                <a:solidFill>
                  <a:schemeClr val="accent6">
                    <a:lumMod val="75000"/>
                  </a:schemeClr>
                </a:solidFill>
              </a:rPr>
              <a:t>Η τιμή </a:t>
            </a:r>
            <a:r>
              <a:rPr lang="en-US" dirty="0">
                <a:solidFill>
                  <a:schemeClr val="accent6">
                    <a:lumMod val="75000"/>
                  </a:schemeClr>
                </a:solidFill>
              </a:rPr>
              <a:t>null</a:t>
            </a: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32</a:t>
            </a:fld>
            <a:endParaRPr lang="el-GR" altLang="en-US" dirty="0"/>
          </a:p>
        </p:txBody>
      </p:sp>
      <p:sp>
        <p:nvSpPr>
          <p:cNvPr id="198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98657" name="Object 1"/>
          <p:cNvGraphicFramePr>
            <a:graphicFrameLocks noChangeAspect="1"/>
          </p:cNvGraphicFramePr>
          <p:nvPr/>
        </p:nvGraphicFramePr>
        <p:xfrm>
          <a:off x="174019" y="1879600"/>
          <a:ext cx="8512781" cy="4025900"/>
        </p:xfrm>
        <a:graphic>
          <a:graphicData uri="http://schemas.openxmlformats.org/presentationml/2006/ole">
            <mc:AlternateContent xmlns:mc="http://schemas.openxmlformats.org/markup-compatibility/2006">
              <mc:Choice xmlns:v="urn:schemas-microsoft-com:vml" Requires="v">
                <p:oleObj name="Visio" r:id="rId3" imgW="6658777" imgH="3151491" progId="Visio.Drawing.11">
                  <p:embed/>
                </p:oleObj>
              </mc:Choice>
              <mc:Fallback>
                <p:oleObj name="Visio" r:id="rId3" imgW="6658777" imgH="3151491" progId="Visio.Drawing.11">
                  <p:embed/>
                  <p:pic>
                    <p:nvPicPr>
                      <p:cNvPr id="0" name=""/>
                      <p:cNvPicPr>
                        <a:picLocks noChangeAspect="1" noChangeArrowheads="1"/>
                      </p:cNvPicPr>
                      <p:nvPr/>
                    </p:nvPicPr>
                    <p:blipFill>
                      <a:blip r:embed="rId4"/>
                      <a:srcRect/>
                      <a:stretch>
                        <a:fillRect/>
                      </a:stretch>
                    </p:blipFill>
                    <p:spPr bwMode="auto">
                      <a:xfrm>
                        <a:off x="174019" y="1879600"/>
                        <a:ext cx="8512781" cy="402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itle 1"/>
          <p:cNvSpPr>
            <a:spLocks noGrp="1"/>
          </p:cNvSpPr>
          <p:nvPr>
            <p:ph type="title"/>
          </p:nvPr>
        </p:nvSpPr>
        <p:spPr>
          <a:xfrm>
            <a:off x="266700" y="558800"/>
            <a:ext cx="3225800" cy="909638"/>
          </a:xfrm>
        </p:spPr>
        <p:txBody>
          <a:bodyPr/>
          <a:lstStyle/>
          <a:p>
            <a:r>
              <a:rPr lang="el-GR" dirty="0">
                <a:solidFill>
                  <a:schemeClr val="accent6">
                    <a:lumMod val="75000"/>
                  </a:schemeClr>
                </a:solidFill>
              </a:rPr>
              <a:t>Παράδειγμα</a:t>
            </a:r>
            <a:endParaRPr lang="en-US" dirty="0">
              <a:solidFill>
                <a:schemeClr val="accent6">
                  <a:lumMod val="75000"/>
                </a:schemeClr>
              </a:solidFill>
            </a:endParaRPr>
          </a:p>
        </p:txBody>
      </p:sp>
      <p:graphicFrame>
        <p:nvGraphicFramePr>
          <p:cNvPr id="198659" name="Object 3"/>
          <p:cNvGraphicFramePr>
            <a:graphicFrameLocks noChangeAspect="1"/>
          </p:cNvGraphicFramePr>
          <p:nvPr/>
        </p:nvGraphicFramePr>
        <p:xfrm>
          <a:off x="4629150" y="233356"/>
          <a:ext cx="4206227" cy="1473200"/>
        </p:xfrm>
        <a:graphic>
          <a:graphicData uri="http://schemas.openxmlformats.org/presentationml/2006/ole">
            <mc:AlternateContent xmlns:mc="http://schemas.openxmlformats.org/markup-compatibility/2006">
              <mc:Choice xmlns:v="urn:schemas-microsoft-com:vml" Requires="v">
                <p:oleObj name="Visio" r:id="rId5" imgW="6402418" imgH="2239275" progId="Visio.Drawing.11">
                  <p:embed/>
                </p:oleObj>
              </mc:Choice>
              <mc:Fallback>
                <p:oleObj name="Visio" r:id="rId5" imgW="6402418" imgH="2239275"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9150" y="233356"/>
                        <a:ext cx="4206227"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980743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B27C87-9E5E-4386-AE28-EF0B59F283EB}"/>
              </a:ext>
            </a:extLst>
          </p:cNvPr>
          <p:cNvSpPr>
            <a:spLocks noGrp="1"/>
          </p:cNvSpPr>
          <p:nvPr>
            <p:ph type="sldNum" sz="quarter" idx="12"/>
          </p:nvPr>
        </p:nvSpPr>
        <p:spPr/>
        <p:txBody>
          <a:bodyPr/>
          <a:lstStyle/>
          <a:p>
            <a:fld id="{6D22F896-40B5-4ADD-8801-0D06FADFA095}" type="slidenum">
              <a:rPr lang="en-US" smtClean="0"/>
              <a:pPr/>
              <a:t>33</a:t>
            </a:fld>
            <a:endParaRPr lang="en-US" dirty="0"/>
          </a:p>
        </p:txBody>
      </p:sp>
      <p:sp>
        <p:nvSpPr>
          <p:cNvPr id="5" name="TextBox 4">
            <a:extLst>
              <a:ext uri="{FF2B5EF4-FFF2-40B4-BE49-F238E27FC236}">
                <a16:creationId xmlns:a16="http://schemas.microsoft.com/office/drawing/2014/main" id="{1F55ED8E-D634-4FE1-BAEB-7330EDEE0444}"/>
              </a:ext>
            </a:extLst>
          </p:cNvPr>
          <p:cNvSpPr txBox="1"/>
          <p:nvPr/>
        </p:nvSpPr>
        <p:spPr>
          <a:xfrm>
            <a:off x="238541" y="559896"/>
            <a:ext cx="8322364" cy="2246769"/>
          </a:xfrm>
          <a:prstGeom prst="rect">
            <a:avLst/>
          </a:prstGeom>
          <a:noFill/>
        </p:spPr>
        <p:txBody>
          <a:bodyPr wrap="square" rtlCol="0">
            <a:spAutoFit/>
          </a:bodyPr>
          <a:lstStyle/>
          <a:p>
            <a:pPr algn="just"/>
            <a:r>
              <a:rPr lang="el-GR" sz="1400" dirty="0"/>
              <a:t>Παράδειγμα – αξιολογήσεις εστιατορίων</a:t>
            </a:r>
          </a:p>
          <a:p>
            <a:pPr algn="just"/>
            <a:r>
              <a:rPr lang="el-GR" sz="1400" dirty="0"/>
              <a:t>Για κάθε </a:t>
            </a:r>
            <a:r>
              <a:rPr lang="el-GR" sz="1400" i="1" dirty="0">
                <a:solidFill>
                  <a:schemeClr val="accent3">
                    <a:lumMod val="75000"/>
                  </a:schemeClr>
                </a:solidFill>
              </a:rPr>
              <a:t>χρήστη</a:t>
            </a:r>
            <a:r>
              <a:rPr lang="el-GR" sz="1400" dirty="0"/>
              <a:t> έχουμε ένα μοναδικό </a:t>
            </a:r>
            <a:r>
              <a:rPr lang="en-US" sz="1400" dirty="0"/>
              <a:t>ID, </a:t>
            </a:r>
            <a:r>
              <a:rPr lang="el-GR" sz="1400" dirty="0"/>
              <a:t>το όνομα και το </a:t>
            </a:r>
            <a:r>
              <a:rPr lang="en-US" sz="1400" dirty="0"/>
              <a:t>email </a:t>
            </a:r>
            <a:r>
              <a:rPr lang="el-GR" sz="1400" dirty="0"/>
              <a:t>του.  </a:t>
            </a:r>
            <a:endParaRPr lang="en-US" sz="1400" dirty="0"/>
          </a:p>
          <a:p>
            <a:pPr algn="just">
              <a:buFont typeface="Wingdings" pitchFamily="2" charset="2"/>
              <a:buChar char="§"/>
            </a:pPr>
            <a:r>
              <a:rPr lang="el-GR" sz="1400" dirty="0"/>
              <a:t> Για κάθε </a:t>
            </a:r>
            <a:r>
              <a:rPr lang="el-GR" sz="1400" i="1" dirty="0">
                <a:solidFill>
                  <a:schemeClr val="accent3">
                    <a:lumMod val="75000"/>
                  </a:schemeClr>
                </a:solidFill>
              </a:rPr>
              <a:t>εστιατόριο</a:t>
            </a:r>
            <a:r>
              <a:rPr lang="el-GR" sz="1400" dirty="0"/>
              <a:t> διατηρούμε το όνομα του, την πόλη στην οποία βρίσκεται, τη διεύθυνση του (οδό και αριθμό) και το είδος κουζίνας που σερβίρει. Ένα εστιατόριο μπορεί να σερβίρει παραπάνω από ένα είδη κουζίνας. Θεωρούμε ότι δεν υπάρχει εστιατόριο με το ίδιο όνομα στην ίδια πόλη.</a:t>
            </a:r>
            <a:endParaRPr lang="en-US" sz="1400" dirty="0"/>
          </a:p>
          <a:p>
            <a:pPr algn="just">
              <a:buFont typeface="Wingdings" pitchFamily="2" charset="2"/>
              <a:buChar char="§"/>
            </a:pPr>
            <a:r>
              <a:rPr lang="el-GR" sz="1400" dirty="0"/>
              <a:t> Κάθε χρήστης </a:t>
            </a:r>
            <a:r>
              <a:rPr lang="el-GR" sz="1400" i="1" dirty="0">
                <a:solidFill>
                  <a:schemeClr val="accent3">
                    <a:lumMod val="75000"/>
                  </a:schemeClr>
                </a:solidFill>
              </a:rPr>
              <a:t>αξιολογεί ένα εστιατόριο </a:t>
            </a:r>
            <a:r>
              <a:rPr lang="el-GR" sz="1400" dirty="0"/>
              <a:t>με ένα βαθμό από το 1 έως το 10.</a:t>
            </a:r>
          </a:p>
          <a:p>
            <a:pPr algn="just">
              <a:buFont typeface="Wingdings" pitchFamily="2" charset="2"/>
              <a:buChar char="§"/>
            </a:pPr>
            <a:r>
              <a:rPr lang="el-GR" sz="1400" dirty="0"/>
              <a:t> Ένας χρήστης μπορεί να αξιολογεί πολλά εστιατόρια και ένα εστιατόριο μπορεί να έχει αξιολογήσεις από πολλούς χρήστες.</a:t>
            </a:r>
            <a:endParaRPr lang="en-US" sz="1400" dirty="0"/>
          </a:p>
          <a:p>
            <a:pPr algn="just">
              <a:buFont typeface="Wingdings" pitchFamily="2" charset="2"/>
              <a:buChar char="§"/>
            </a:pPr>
            <a:r>
              <a:rPr lang="en-US" sz="1400" dirty="0"/>
              <a:t> </a:t>
            </a:r>
            <a:r>
              <a:rPr lang="el-GR" sz="1400" dirty="0"/>
              <a:t>Όλοι οι χρήστες έχουν αξιολογήσει τουλάχιστον ένα εστιατόριο αλλά μπορεί να υπάρχουν εστιατόρια χωρίς αξιολογήσεις.</a:t>
            </a:r>
          </a:p>
        </p:txBody>
      </p:sp>
      <p:sp>
        <p:nvSpPr>
          <p:cNvPr id="6" name="TextBox 5">
            <a:extLst>
              <a:ext uri="{FF2B5EF4-FFF2-40B4-BE49-F238E27FC236}">
                <a16:creationId xmlns:a16="http://schemas.microsoft.com/office/drawing/2014/main" id="{897DDE02-FAA4-48C4-ADC4-217711A8DF28}"/>
              </a:ext>
            </a:extLst>
          </p:cNvPr>
          <p:cNvSpPr txBox="1"/>
          <p:nvPr/>
        </p:nvSpPr>
        <p:spPr>
          <a:xfrm>
            <a:off x="6070658" y="2929536"/>
            <a:ext cx="1974960" cy="646331"/>
          </a:xfrm>
          <a:prstGeom prst="rect">
            <a:avLst/>
          </a:prstGeom>
          <a:noFill/>
        </p:spPr>
        <p:txBody>
          <a:bodyPr wrap="square" rtlCol="0">
            <a:spAutoFit/>
          </a:bodyPr>
          <a:lstStyle/>
          <a:p>
            <a:r>
              <a:rPr lang="el-GR" dirty="0">
                <a:solidFill>
                  <a:schemeClr val="accent4">
                    <a:lumMod val="75000"/>
                  </a:schemeClr>
                </a:solidFill>
              </a:rPr>
              <a:t>τύποι οντοτήτων και γνωρίσματα</a:t>
            </a:r>
            <a:endParaRPr lang="en-US" dirty="0">
              <a:solidFill>
                <a:schemeClr val="accent4">
                  <a:lumMod val="75000"/>
                </a:schemeClr>
              </a:solidFill>
            </a:endParaRPr>
          </a:p>
        </p:txBody>
      </p:sp>
    </p:spTree>
    <p:extLst>
      <p:ext uri="{BB962C8B-B14F-4D97-AF65-F5344CB8AC3E}">
        <p14:creationId xmlns:p14="http://schemas.microsoft.com/office/powerpoint/2010/main" val="3630547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Footer Placeholder 3"/>
          <p:cNvSpPr>
            <a:spLocks noGrp="1"/>
          </p:cNvSpPr>
          <p:nvPr>
            <p:ph type="ftr" sz="quarter" idx="11"/>
          </p:nvPr>
        </p:nvSpPr>
        <p:spPr>
          <a:noFill/>
        </p:spPr>
        <p:txBody>
          <a:bodyPr/>
          <a:lstStyle/>
          <a:p>
            <a:r>
              <a:rPr lang="el-GR" altLang="en-US"/>
              <a:t>Ευαγγελία Πιτουρά</a:t>
            </a:r>
          </a:p>
        </p:txBody>
      </p:sp>
      <p:sp>
        <p:nvSpPr>
          <p:cNvPr id="22532" name="Slide Number Placeholder 4"/>
          <p:cNvSpPr>
            <a:spLocks noGrp="1"/>
          </p:cNvSpPr>
          <p:nvPr>
            <p:ph type="sldNum" sz="quarter" idx="12"/>
          </p:nvPr>
        </p:nvSpPr>
        <p:spPr>
          <a:noFill/>
        </p:spPr>
        <p:txBody>
          <a:bodyPr/>
          <a:lstStyle/>
          <a:p>
            <a:fld id="{819EF60B-203A-4425-AFD6-1D9DD659184E}" type="slidenum">
              <a:rPr lang="el-GR" altLang="en-US" smtClean="0"/>
              <a:pPr/>
              <a:t>34</a:t>
            </a:fld>
            <a:endParaRPr lang="el-GR" altLang="en-US"/>
          </a:p>
        </p:txBody>
      </p:sp>
      <p:sp>
        <p:nvSpPr>
          <p:cNvPr id="22534" name="Text Box 3"/>
          <p:cNvSpPr txBox="1">
            <a:spLocks noChangeArrowheads="1"/>
          </p:cNvSpPr>
          <p:nvPr/>
        </p:nvSpPr>
        <p:spPr bwMode="auto">
          <a:xfrm>
            <a:off x="533400" y="1651000"/>
            <a:ext cx="8077200" cy="523220"/>
          </a:xfrm>
          <a:prstGeom prst="rect">
            <a:avLst/>
          </a:prstGeom>
          <a:noFill/>
          <a:ln w="9525">
            <a:noFill/>
            <a:miter lim="800000"/>
            <a:headEnd/>
            <a:tailEnd/>
          </a:ln>
        </p:spPr>
        <p:txBody>
          <a:bodyPr>
            <a:spAutoFit/>
          </a:bodyPr>
          <a:lstStyle/>
          <a:p>
            <a:pPr eaLnBrk="0" hangingPunct="0">
              <a:spcBef>
                <a:spcPct val="50000"/>
              </a:spcBef>
            </a:pPr>
            <a:r>
              <a:rPr lang="el-GR" sz="2800" dirty="0">
                <a:solidFill>
                  <a:schemeClr val="accent6">
                    <a:lumMod val="75000"/>
                  </a:schemeClr>
                </a:solidFill>
                <a:ea typeface="Calibri" pitchFamily="34" charset="0"/>
                <a:cs typeface="Calibri" pitchFamily="34" charset="0"/>
              </a:rPr>
              <a:t>Περιορισμός κλειδιού ή μοναδικότητας</a:t>
            </a:r>
          </a:p>
        </p:txBody>
      </p:sp>
      <p:sp>
        <p:nvSpPr>
          <p:cNvPr id="22535" name="Text Box 4"/>
          <p:cNvSpPr txBox="1">
            <a:spLocks noChangeArrowheads="1"/>
          </p:cNvSpPr>
          <p:nvPr/>
        </p:nvSpPr>
        <p:spPr bwMode="auto">
          <a:xfrm>
            <a:off x="493713" y="2489200"/>
            <a:ext cx="8001000" cy="2739211"/>
          </a:xfrm>
          <a:prstGeom prst="rect">
            <a:avLst/>
          </a:prstGeom>
          <a:noFill/>
          <a:ln w="9525">
            <a:noFill/>
            <a:miter lim="800000"/>
            <a:headEnd/>
            <a:tailEnd/>
          </a:ln>
        </p:spPr>
        <p:txBody>
          <a:bodyPr>
            <a:spAutoFit/>
          </a:bodyPr>
          <a:lstStyle/>
          <a:p>
            <a:pPr algn="just" eaLnBrk="0" hangingPunct="0">
              <a:spcBef>
                <a:spcPct val="50000"/>
              </a:spcBef>
            </a:pPr>
            <a:r>
              <a:rPr lang="el-GR" sz="2800" dirty="0">
                <a:solidFill>
                  <a:schemeClr val="accent6">
                    <a:lumMod val="75000"/>
                  </a:schemeClr>
                </a:solidFill>
                <a:latin typeface="Calibri" pitchFamily="34" charset="0"/>
                <a:ea typeface="Calibri" pitchFamily="34" charset="0"/>
                <a:cs typeface="Calibri" pitchFamily="34" charset="0"/>
              </a:rPr>
              <a:t>(υπέρ)-κλειδί</a:t>
            </a:r>
            <a:r>
              <a:rPr lang="el-GR" sz="2400" dirty="0">
                <a:solidFill>
                  <a:schemeClr val="tx2">
                    <a:lumMod val="50000"/>
                  </a:schemeClr>
                </a:solidFill>
                <a:latin typeface="Calibri" pitchFamily="34" charset="0"/>
                <a:ea typeface="Calibri" pitchFamily="34" charset="0"/>
                <a:cs typeface="Calibri" pitchFamily="34" charset="0"/>
              </a:rPr>
              <a:t> είναι </a:t>
            </a:r>
            <a:r>
              <a:rPr lang="el-GR" sz="2400" b="1" dirty="0">
                <a:latin typeface="Calibri" pitchFamily="34" charset="0"/>
                <a:ea typeface="Calibri" pitchFamily="34" charset="0"/>
                <a:cs typeface="Calibri" pitchFamily="34" charset="0"/>
              </a:rPr>
              <a:t>ένα σύνολο από γνωρίσματα </a:t>
            </a:r>
            <a:r>
              <a:rPr lang="el-GR" sz="2400" dirty="0">
                <a:solidFill>
                  <a:schemeClr val="tx2">
                    <a:lumMod val="50000"/>
                  </a:schemeClr>
                </a:solidFill>
                <a:latin typeface="Calibri" pitchFamily="34" charset="0"/>
                <a:ea typeface="Calibri" pitchFamily="34" charset="0"/>
                <a:cs typeface="Calibri" pitchFamily="34" charset="0"/>
              </a:rPr>
              <a:t>τέτοια ώστε </a:t>
            </a:r>
            <a:r>
              <a:rPr lang="el-GR" sz="2400" b="1" dirty="0">
                <a:latin typeface="Calibri" pitchFamily="34" charset="0"/>
                <a:ea typeface="Calibri" pitchFamily="34" charset="0"/>
                <a:cs typeface="Calibri" pitchFamily="34" charset="0"/>
              </a:rPr>
              <a:t>δεν μπορεί να υπάρχουν δυο οντότητες με την ίδια τιμή </a:t>
            </a:r>
            <a:r>
              <a:rPr lang="el-GR" sz="2400" dirty="0">
                <a:solidFill>
                  <a:schemeClr val="tx2">
                    <a:lumMod val="50000"/>
                  </a:schemeClr>
                </a:solidFill>
                <a:latin typeface="Calibri" pitchFamily="34" charset="0"/>
                <a:ea typeface="Calibri" pitchFamily="34" charset="0"/>
                <a:cs typeface="Calibri" pitchFamily="34" charset="0"/>
              </a:rPr>
              <a:t>σε αυτά</a:t>
            </a:r>
          </a:p>
          <a:p>
            <a:pPr algn="just" eaLnBrk="0" hangingPunct="0">
              <a:spcBef>
                <a:spcPct val="50000"/>
              </a:spcBef>
            </a:pPr>
            <a:endParaRPr lang="el-GR" sz="2400" dirty="0">
              <a:solidFill>
                <a:schemeClr val="tx2">
                  <a:lumMod val="50000"/>
                </a:schemeClr>
              </a:solidFill>
              <a:latin typeface="Calibri" pitchFamily="34" charset="0"/>
              <a:ea typeface="Calibri" pitchFamily="34" charset="0"/>
              <a:cs typeface="Calibri" pitchFamily="34" charset="0"/>
            </a:endParaRPr>
          </a:p>
          <a:p>
            <a:pPr algn="just" eaLnBrk="0" hangingPunct="0">
              <a:spcBef>
                <a:spcPct val="50000"/>
              </a:spcBef>
            </a:pPr>
            <a:r>
              <a:rPr lang="el-GR" sz="2400" dirty="0">
                <a:solidFill>
                  <a:schemeClr val="tx2">
                    <a:lumMod val="50000"/>
                  </a:schemeClr>
                </a:solidFill>
                <a:latin typeface="Calibri" pitchFamily="34" charset="0"/>
                <a:ea typeface="Calibri" pitchFamily="34" charset="0"/>
                <a:cs typeface="Calibri" pitchFamily="34" charset="0"/>
              </a:rPr>
              <a:t>Δηλαδή, οι τιμές στα γνωρίσματα του κλειδιού προσδιορίζουν μία οντότητα </a:t>
            </a:r>
            <a:r>
              <a:rPr lang="el-GR" sz="2400" u="sng" dirty="0">
                <a:solidFill>
                  <a:schemeClr val="tx2">
                    <a:lumMod val="50000"/>
                  </a:schemeClr>
                </a:solidFill>
                <a:latin typeface="Calibri" pitchFamily="34" charset="0"/>
                <a:ea typeface="Calibri" pitchFamily="34" charset="0"/>
                <a:cs typeface="Calibri" pitchFamily="34" charset="0"/>
              </a:rPr>
              <a:t>μοναδικά</a:t>
            </a:r>
          </a:p>
        </p:txBody>
      </p:sp>
      <p:sp>
        <p:nvSpPr>
          <p:cNvPr id="22536" name="Text Box 5"/>
          <p:cNvSpPr txBox="1">
            <a:spLocks noChangeArrowheads="1"/>
          </p:cNvSpPr>
          <p:nvPr/>
        </p:nvSpPr>
        <p:spPr bwMode="auto">
          <a:xfrm>
            <a:off x="1052513" y="5233988"/>
            <a:ext cx="6983412" cy="396875"/>
          </a:xfrm>
          <a:prstGeom prst="rect">
            <a:avLst/>
          </a:prstGeom>
          <a:noFill/>
          <a:ln w="9525">
            <a:noFill/>
            <a:miter lim="800000"/>
            <a:headEnd/>
            <a:tailEnd/>
          </a:ln>
        </p:spPr>
        <p:txBody>
          <a:bodyPr>
            <a:spAutoFit/>
          </a:bodyPr>
          <a:lstStyle/>
          <a:p>
            <a:pPr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ΠΡΟΣΟΧΗ</a:t>
            </a:r>
            <a:r>
              <a:rPr lang="en-US" sz="2000" dirty="0">
                <a:solidFill>
                  <a:schemeClr val="tx2">
                    <a:lumMod val="50000"/>
                  </a:schemeClr>
                </a:solidFill>
                <a:latin typeface="Calibri" pitchFamily="34" charset="0"/>
                <a:ea typeface="Calibri" pitchFamily="34" charset="0"/>
                <a:cs typeface="Calibri" pitchFamily="34" charset="0"/>
              </a:rPr>
              <a:t>: </a:t>
            </a:r>
            <a:r>
              <a:rPr lang="el-GR" sz="2000" dirty="0">
                <a:solidFill>
                  <a:schemeClr val="tx2">
                    <a:lumMod val="50000"/>
                  </a:schemeClr>
                </a:solidFill>
                <a:latin typeface="Calibri" pitchFamily="34" charset="0"/>
                <a:ea typeface="Calibri" pitchFamily="34" charset="0"/>
                <a:cs typeface="Calibri" pitchFamily="34" charset="0"/>
              </a:rPr>
              <a:t>το κλειδί είναι </a:t>
            </a:r>
            <a:r>
              <a:rPr lang="el-GR" sz="2000" b="1" i="1" dirty="0">
                <a:solidFill>
                  <a:schemeClr val="tx2">
                    <a:lumMod val="50000"/>
                  </a:schemeClr>
                </a:solidFill>
                <a:latin typeface="Calibri" pitchFamily="34" charset="0"/>
                <a:ea typeface="Calibri" pitchFamily="34" charset="0"/>
                <a:cs typeface="Calibri" pitchFamily="34" charset="0"/>
              </a:rPr>
              <a:t>σύνολο</a:t>
            </a:r>
            <a:r>
              <a:rPr lang="el-GR" sz="2000" dirty="0">
                <a:solidFill>
                  <a:schemeClr val="tx2">
                    <a:lumMod val="50000"/>
                  </a:schemeClr>
                </a:solidFill>
                <a:latin typeface="Calibri" pitchFamily="34" charset="0"/>
                <a:ea typeface="Calibri" pitchFamily="34" charset="0"/>
                <a:cs typeface="Calibri" pitchFamily="34" charset="0"/>
              </a:rPr>
              <a:t> γνωρισμάτων</a:t>
            </a:r>
          </a:p>
        </p:txBody>
      </p:sp>
      <p:sp>
        <p:nvSpPr>
          <p:cNvPr id="2" name="Title 1"/>
          <p:cNvSpPr>
            <a:spLocks noGrp="1"/>
          </p:cNvSpPr>
          <p:nvPr>
            <p:ph type="title"/>
          </p:nvPr>
        </p:nvSpPr>
        <p:spPr/>
        <p:txBody>
          <a:bodyPr/>
          <a:lstStyle/>
          <a:p>
            <a:r>
              <a:rPr lang="el-GR" dirty="0">
                <a:solidFill>
                  <a:schemeClr val="accent6">
                    <a:lumMod val="75000"/>
                  </a:schemeClr>
                </a:solidFill>
              </a:rPr>
              <a:t>Κλειδί (</a:t>
            </a:r>
            <a:r>
              <a:rPr lang="en-US" dirty="0">
                <a:solidFill>
                  <a:schemeClr val="accent6">
                    <a:lumMod val="75000"/>
                  </a:schemeClr>
                </a:solidFill>
              </a:rPr>
              <a:t>key)</a:t>
            </a: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35</a:t>
            </a:fld>
            <a:endParaRPr lang="el-GR" altLang="en-US" dirty="0"/>
          </a:p>
        </p:txBody>
      </p:sp>
      <p:sp>
        <p:nvSpPr>
          <p:cNvPr id="198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98657" name="Object 1"/>
          <p:cNvGraphicFramePr>
            <a:graphicFrameLocks noChangeAspect="1"/>
          </p:cNvGraphicFramePr>
          <p:nvPr/>
        </p:nvGraphicFramePr>
        <p:xfrm>
          <a:off x="174019" y="1879600"/>
          <a:ext cx="8512781" cy="4025900"/>
        </p:xfrm>
        <a:graphic>
          <a:graphicData uri="http://schemas.openxmlformats.org/presentationml/2006/ole">
            <mc:AlternateContent xmlns:mc="http://schemas.openxmlformats.org/markup-compatibility/2006">
              <mc:Choice xmlns:v="urn:schemas-microsoft-com:vml" Requires="v">
                <p:oleObj name="Visio" r:id="rId3" imgW="6658777" imgH="3151491" progId="Visio.Drawing.11">
                  <p:embed/>
                </p:oleObj>
              </mc:Choice>
              <mc:Fallback>
                <p:oleObj name="Visio" r:id="rId3" imgW="6658777" imgH="3151491" progId="Visio.Drawing.11">
                  <p:embed/>
                  <p:pic>
                    <p:nvPicPr>
                      <p:cNvPr id="0" name=""/>
                      <p:cNvPicPr>
                        <a:picLocks noChangeAspect="1" noChangeArrowheads="1"/>
                      </p:cNvPicPr>
                      <p:nvPr/>
                    </p:nvPicPr>
                    <p:blipFill>
                      <a:blip r:embed="rId4"/>
                      <a:srcRect/>
                      <a:stretch>
                        <a:fillRect/>
                      </a:stretch>
                    </p:blipFill>
                    <p:spPr bwMode="auto">
                      <a:xfrm>
                        <a:off x="174019" y="1879600"/>
                        <a:ext cx="8512781" cy="402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itle 1"/>
          <p:cNvSpPr>
            <a:spLocks noGrp="1"/>
          </p:cNvSpPr>
          <p:nvPr>
            <p:ph type="title"/>
          </p:nvPr>
        </p:nvSpPr>
        <p:spPr>
          <a:xfrm>
            <a:off x="266700" y="558800"/>
            <a:ext cx="3225800" cy="909638"/>
          </a:xfrm>
        </p:spPr>
        <p:txBody>
          <a:bodyPr/>
          <a:lstStyle/>
          <a:p>
            <a:r>
              <a:rPr lang="el-GR" dirty="0">
                <a:solidFill>
                  <a:schemeClr val="accent6">
                    <a:lumMod val="75000"/>
                  </a:schemeClr>
                </a:solidFill>
              </a:rPr>
              <a:t>Παράδειγμα</a:t>
            </a:r>
            <a:endParaRPr lang="en-US" dirty="0">
              <a:solidFill>
                <a:schemeClr val="accent6">
                  <a:lumMod val="75000"/>
                </a:schemeClr>
              </a:solidFill>
            </a:endParaRPr>
          </a:p>
        </p:txBody>
      </p:sp>
      <p:graphicFrame>
        <p:nvGraphicFramePr>
          <p:cNvPr id="198659" name="Object 3"/>
          <p:cNvGraphicFramePr>
            <a:graphicFrameLocks noChangeAspect="1"/>
          </p:cNvGraphicFramePr>
          <p:nvPr/>
        </p:nvGraphicFramePr>
        <p:xfrm>
          <a:off x="4629150" y="233356"/>
          <a:ext cx="4206227" cy="1473200"/>
        </p:xfrm>
        <a:graphic>
          <a:graphicData uri="http://schemas.openxmlformats.org/presentationml/2006/ole">
            <mc:AlternateContent xmlns:mc="http://schemas.openxmlformats.org/markup-compatibility/2006">
              <mc:Choice xmlns:v="urn:schemas-microsoft-com:vml" Requires="v">
                <p:oleObj name="Visio" r:id="rId5" imgW="6402418" imgH="2239275" progId="Visio.Drawing.11">
                  <p:embed/>
                </p:oleObj>
              </mc:Choice>
              <mc:Fallback>
                <p:oleObj name="Visio" r:id="rId5" imgW="6402418" imgH="2239275"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9150" y="233356"/>
                        <a:ext cx="4206227"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3880412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Footer Placeholder 3"/>
          <p:cNvSpPr>
            <a:spLocks noGrp="1"/>
          </p:cNvSpPr>
          <p:nvPr>
            <p:ph type="ftr" sz="quarter" idx="11"/>
          </p:nvPr>
        </p:nvSpPr>
        <p:spPr>
          <a:noFill/>
        </p:spPr>
        <p:txBody>
          <a:bodyPr/>
          <a:lstStyle/>
          <a:p>
            <a:r>
              <a:rPr lang="el-GR" altLang="en-US"/>
              <a:t>Ευαγγελία Πιτουρά</a:t>
            </a:r>
          </a:p>
        </p:txBody>
      </p:sp>
      <p:sp>
        <p:nvSpPr>
          <p:cNvPr id="24580" name="Slide Number Placeholder 4"/>
          <p:cNvSpPr>
            <a:spLocks noGrp="1"/>
          </p:cNvSpPr>
          <p:nvPr>
            <p:ph type="sldNum" sz="quarter" idx="12"/>
          </p:nvPr>
        </p:nvSpPr>
        <p:spPr>
          <a:noFill/>
        </p:spPr>
        <p:txBody>
          <a:bodyPr/>
          <a:lstStyle/>
          <a:p>
            <a:fld id="{087A4B97-14E3-451A-9EC2-61638377E3CA}" type="slidenum">
              <a:rPr lang="el-GR" altLang="en-US" smtClean="0"/>
              <a:pPr/>
              <a:t>36</a:t>
            </a:fld>
            <a:endParaRPr lang="el-GR" altLang="en-US"/>
          </a:p>
        </p:txBody>
      </p:sp>
      <p:sp>
        <p:nvSpPr>
          <p:cNvPr id="24582" name="Text Box 3"/>
          <p:cNvSpPr txBox="1">
            <a:spLocks noChangeArrowheads="1"/>
          </p:cNvSpPr>
          <p:nvPr/>
        </p:nvSpPr>
        <p:spPr bwMode="auto">
          <a:xfrm>
            <a:off x="508000" y="5219700"/>
            <a:ext cx="7924800" cy="830997"/>
          </a:xfrm>
          <a:prstGeom prst="rect">
            <a:avLst/>
          </a:prstGeom>
          <a:noFill/>
          <a:ln w="9525">
            <a:noFill/>
            <a:miter lim="800000"/>
            <a:headEnd/>
            <a:tailEnd/>
          </a:ln>
        </p:spPr>
        <p:txBody>
          <a:bodyPr>
            <a:spAutoFit/>
          </a:bodyPr>
          <a:lstStyle/>
          <a:p>
            <a:pPr eaLnBrk="0" hangingPunct="0">
              <a:spcBef>
                <a:spcPct val="50000"/>
              </a:spcBef>
              <a:buFont typeface="Wingdings" pitchFamily="2" charset="2"/>
              <a:buChar char="§"/>
            </a:pPr>
            <a:r>
              <a:rPr lang="el-GR" sz="2400" dirty="0">
                <a:latin typeface="Calibri" pitchFamily="34" charset="0"/>
                <a:ea typeface="Calibri" pitchFamily="34" charset="0"/>
                <a:cs typeface="Calibri" pitchFamily="34" charset="0"/>
              </a:rPr>
              <a:t> Κάθε υπερσύνολο ενός (υπέρ) κλειδιού είναι επίσης (υπέρ)-κλειδί</a:t>
            </a:r>
          </a:p>
        </p:txBody>
      </p:sp>
      <p:grpSp>
        <p:nvGrpSpPr>
          <p:cNvPr id="2" name="Group 4"/>
          <p:cNvGrpSpPr>
            <a:grpSpLocks/>
          </p:cNvGrpSpPr>
          <p:nvPr/>
        </p:nvGrpSpPr>
        <p:grpSpPr bwMode="auto">
          <a:xfrm>
            <a:off x="2006600" y="2362200"/>
            <a:ext cx="3429000" cy="1143000"/>
            <a:chOff x="768" y="2064"/>
            <a:chExt cx="2160" cy="720"/>
          </a:xfrm>
        </p:grpSpPr>
        <p:sp>
          <p:nvSpPr>
            <p:cNvPr id="24585" name="Rectangle 5"/>
            <p:cNvSpPr>
              <a:spLocks noChangeArrowheads="1"/>
            </p:cNvSpPr>
            <p:nvPr/>
          </p:nvSpPr>
          <p:spPr bwMode="auto">
            <a:xfrm>
              <a:off x="1440" y="2064"/>
              <a:ext cx="1152" cy="240"/>
            </a:xfrm>
            <a:prstGeom prst="rect">
              <a:avLst/>
            </a:prstGeom>
            <a:noFill/>
            <a:ln w="9525">
              <a:solidFill>
                <a:schemeClr val="tx1"/>
              </a:solidFill>
              <a:miter lim="800000"/>
              <a:headEnd/>
              <a:tailEnd/>
            </a:ln>
          </p:spPr>
          <p:txBody>
            <a:bodyPr wrap="none" anchor="ctr"/>
            <a:lstStyle/>
            <a:p>
              <a:endParaRPr lang="el-GR"/>
            </a:p>
          </p:txBody>
        </p:sp>
        <p:sp>
          <p:nvSpPr>
            <p:cNvPr id="24586" name="Oval 6"/>
            <p:cNvSpPr>
              <a:spLocks noChangeArrowheads="1"/>
            </p:cNvSpPr>
            <p:nvPr/>
          </p:nvSpPr>
          <p:spPr bwMode="auto">
            <a:xfrm>
              <a:off x="768" y="2640"/>
              <a:ext cx="672" cy="144"/>
            </a:xfrm>
            <a:prstGeom prst="ellipse">
              <a:avLst/>
            </a:prstGeom>
            <a:noFill/>
            <a:ln w="9525">
              <a:solidFill>
                <a:schemeClr val="tx1"/>
              </a:solidFill>
              <a:round/>
              <a:headEnd/>
              <a:tailEnd/>
            </a:ln>
          </p:spPr>
          <p:txBody>
            <a:bodyPr wrap="none" anchor="ctr"/>
            <a:lstStyle/>
            <a:p>
              <a:endParaRPr lang="el-GR"/>
            </a:p>
          </p:txBody>
        </p:sp>
        <p:sp>
          <p:nvSpPr>
            <p:cNvPr id="24587" name="Oval 7"/>
            <p:cNvSpPr>
              <a:spLocks noChangeArrowheads="1"/>
            </p:cNvSpPr>
            <p:nvPr/>
          </p:nvSpPr>
          <p:spPr bwMode="auto">
            <a:xfrm>
              <a:off x="2208" y="2640"/>
              <a:ext cx="720" cy="144"/>
            </a:xfrm>
            <a:prstGeom prst="ellipse">
              <a:avLst/>
            </a:prstGeom>
            <a:noFill/>
            <a:ln w="9525">
              <a:solidFill>
                <a:schemeClr val="tx1"/>
              </a:solidFill>
              <a:round/>
              <a:headEnd/>
              <a:tailEnd/>
            </a:ln>
          </p:spPr>
          <p:txBody>
            <a:bodyPr wrap="none" anchor="ctr"/>
            <a:lstStyle/>
            <a:p>
              <a:endParaRPr lang="el-GR"/>
            </a:p>
          </p:txBody>
        </p:sp>
        <p:sp>
          <p:nvSpPr>
            <p:cNvPr id="24588" name="Line 8"/>
            <p:cNvSpPr>
              <a:spLocks noChangeShapeType="1"/>
            </p:cNvSpPr>
            <p:nvPr/>
          </p:nvSpPr>
          <p:spPr bwMode="auto">
            <a:xfrm flipH="1">
              <a:off x="1200" y="2304"/>
              <a:ext cx="480" cy="336"/>
            </a:xfrm>
            <a:prstGeom prst="line">
              <a:avLst/>
            </a:prstGeom>
            <a:noFill/>
            <a:ln w="9525">
              <a:solidFill>
                <a:schemeClr val="tx1"/>
              </a:solidFill>
              <a:round/>
              <a:headEnd/>
              <a:tailEnd/>
            </a:ln>
          </p:spPr>
          <p:txBody>
            <a:bodyPr wrap="none" anchor="ctr"/>
            <a:lstStyle/>
            <a:p>
              <a:endParaRPr lang="el-GR"/>
            </a:p>
          </p:txBody>
        </p:sp>
        <p:sp>
          <p:nvSpPr>
            <p:cNvPr id="24589" name="Line 9"/>
            <p:cNvSpPr>
              <a:spLocks noChangeShapeType="1"/>
            </p:cNvSpPr>
            <p:nvPr/>
          </p:nvSpPr>
          <p:spPr bwMode="auto">
            <a:xfrm>
              <a:off x="2256" y="2304"/>
              <a:ext cx="240" cy="336"/>
            </a:xfrm>
            <a:prstGeom prst="line">
              <a:avLst/>
            </a:prstGeom>
            <a:noFill/>
            <a:ln w="9525">
              <a:solidFill>
                <a:schemeClr val="tx1"/>
              </a:solidFill>
              <a:round/>
              <a:headEnd/>
              <a:tailEnd/>
            </a:ln>
          </p:spPr>
          <p:txBody>
            <a:bodyPr wrap="none" anchor="ctr"/>
            <a:lstStyle/>
            <a:p>
              <a:endParaRPr lang="el-GR"/>
            </a:p>
          </p:txBody>
        </p:sp>
        <p:sp>
          <p:nvSpPr>
            <p:cNvPr id="24590" name="Line 10"/>
            <p:cNvSpPr>
              <a:spLocks noChangeShapeType="1"/>
            </p:cNvSpPr>
            <p:nvPr/>
          </p:nvSpPr>
          <p:spPr bwMode="auto">
            <a:xfrm>
              <a:off x="912" y="2736"/>
              <a:ext cx="336" cy="0"/>
            </a:xfrm>
            <a:prstGeom prst="line">
              <a:avLst/>
            </a:prstGeom>
            <a:noFill/>
            <a:ln w="9525">
              <a:solidFill>
                <a:schemeClr val="tx1"/>
              </a:solidFill>
              <a:round/>
              <a:headEnd/>
              <a:tailEnd/>
            </a:ln>
          </p:spPr>
          <p:txBody>
            <a:bodyPr wrap="none" anchor="ctr"/>
            <a:lstStyle/>
            <a:p>
              <a:endParaRPr lang="el-GR"/>
            </a:p>
          </p:txBody>
        </p:sp>
        <p:sp>
          <p:nvSpPr>
            <p:cNvPr id="24591" name="Line 11"/>
            <p:cNvSpPr>
              <a:spLocks noChangeShapeType="1"/>
            </p:cNvSpPr>
            <p:nvPr/>
          </p:nvSpPr>
          <p:spPr bwMode="auto">
            <a:xfrm>
              <a:off x="2352" y="2736"/>
              <a:ext cx="336" cy="0"/>
            </a:xfrm>
            <a:prstGeom prst="line">
              <a:avLst/>
            </a:prstGeom>
            <a:noFill/>
            <a:ln w="9525">
              <a:solidFill>
                <a:schemeClr val="tx1"/>
              </a:solidFill>
              <a:round/>
              <a:headEnd/>
              <a:tailEnd/>
            </a:ln>
          </p:spPr>
          <p:txBody>
            <a:bodyPr wrap="none" anchor="ctr"/>
            <a:lstStyle/>
            <a:p>
              <a:endParaRPr lang="el-GR"/>
            </a:p>
          </p:txBody>
        </p:sp>
        <p:sp>
          <p:nvSpPr>
            <p:cNvPr id="24592" name="Line 12"/>
            <p:cNvSpPr>
              <a:spLocks noChangeShapeType="1"/>
            </p:cNvSpPr>
            <p:nvPr/>
          </p:nvSpPr>
          <p:spPr bwMode="auto">
            <a:xfrm flipH="1">
              <a:off x="1824" y="2304"/>
              <a:ext cx="96" cy="384"/>
            </a:xfrm>
            <a:prstGeom prst="line">
              <a:avLst/>
            </a:prstGeom>
            <a:noFill/>
            <a:ln w="9525">
              <a:solidFill>
                <a:schemeClr val="tx1"/>
              </a:solidFill>
              <a:round/>
              <a:headEnd/>
              <a:tailEnd/>
            </a:ln>
          </p:spPr>
          <p:txBody>
            <a:bodyPr wrap="none" anchor="ctr"/>
            <a:lstStyle/>
            <a:p>
              <a:endParaRPr lang="el-GR"/>
            </a:p>
          </p:txBody>
        </p:sp>
        <p:sp>
          <p:nvSpPr>
            <p:cNvPr id="24593" name="Oval 13"/>
            <p:cNvSpPr>
              <a:spLocks noChangeArrowheads="1"/>
            </p:cNvSpPr>
            <p:nvPr/>
          </p:nvSpPr>
          <p:spPr bwMode="auto">
            <a:xfrm>
              <a:off x="1536" y="2688"/>
              <a:ext cx="528" cy="96"/>
            </a:xfrm>
            <a:prstGeom prst="ellipse">
              <a:avLst/>
            </a:prstGeom>
            <a:noFill/>
            <a:ln w="9525">
              <a:solidFill>
                <a:schemeClr val="tx1"/>
              </a:solidFill>
              <a:round/>
              <a:headEnd/>
              <a:tailEnd/>
            </a:ln>
          </p:spPr>
          <p:txBody>
            <a:bodyPr wrap="none" anchor="ctr"/>
            <a:lstStyle/>
            <a:p>
              <a:endParaRPr lang="el-GR"/>
            </a:p>
          </p:txBody>
        </p:sp>
      </p:grpSp>
      <p:sp>
        <p:nvSpPr>
          <p:cNvPr id="24584" name="Text Box 15"/>
          <p:cNvSpPr txBox="1">
            <a:spLocks noChangeArrowheads="1"/>
          </p:cNvSpPr>
          <p:nvPr/>
        </p:nvSpPr>
        <p:spPr bwMode="auto">
          <a:xfrm>
            <a:off x="387350" y="3860800"/>
            <a:ext cx="8077200" cy="830997"/>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Προσοχή: ο περιορισμός κλειδιού είναι </a:t>
            </a:r>
            <a:r>
              <a:rPr lang="el-GR" sz="2400" u="sng" dirty="0">
                <a:latin typeface="Calibri" pitchFamily="34" charset="0"/>
                <a:ea typeface="Calibri" pitchFamily="34" charset="0"/>
                <a:cs typeface="Calibri" pitchFamily="34" charset="0"/>
              </a:rPr>
              <a:t>μέρος του σχήματος</a:t>
            </a:r>
            <a:r>
              <a:rPr lang="el-GR" sz="2400" dirty="0">
                <a:latin typeface="Calibri" pitchFamily="34" charset="0"/>
                <a:ea typeface="Calibri" pitchFamily="34" charset="0"/>
                <a:cs typeface="Calibri" pitchFamily="34" charset="0"/>
              </a:rPr>
              <a:t>, </a:t>
            </a:r>
            <a:r>
              <a:rPr lang="el-GR" sz="2400" i="1" dirty="0">
                <a:latin typeface="Calibri" pitchFamily="34" charset="0"/>
                <a:ea typeface="Calibri" pitchFamily="34" charset="0"/>
                <a:cs typeface="Calibri" pitchFamily="34" charset="0"/>
              </a:rPr>
              <a:t>δηλαδή;</a:t>
            </a:r>
          </a:p>
        </p:txBody>
      </p:sp>
      <p:sp>
        <p:nvSpPr>
          <p:cNvPr id="3" name="Title 2"/>
          <p:cNvSpPr>
            <a:spLocks noGrp="1"/>
          </p:cNvSpPr>
          <p:nvPr>
            <p:ph type="title"/>
          </p:nvPr>
        </p:nvSpPr>
        <p:spPr/>
        <p:txBody>
          <a:bodyPr/>
          <a:lstStyle/>
          <a:p>
            <a:r>
              <a:rPr lang="el-GR" dirty="0">
                <a:solidFill>
                  <a:schemeClr val="accent6">
                    <a:lumMod val="75000"/>
                  </a:schemeClr>
                </a:solidFill>
              </a:rPr>
              <a:t>Κλειδί</a:t>
            </a:r>
            <a:endParaRPr lang="en-US" dirty="0">
              <a:solidFill>
                <a:schemeClr val="accent6">
                  <a:lumMod val="75000"/>
                </a:schemeClr>
              </a:solidFill>
            </a:endParaRPr>
          </a:p>
        </p:txBody>
      </p:sp>
      <p:sp>
        <p:nvSpPr>
          <p:cNvPr id="18" name="TextBox 17"/>
          <p:cNvSpPr txBox="1"/>
          <p:nvPr/>
        </p:nvSpPr>
        <p:spPr>
          <a:xfrm>
            <a:off x="571500" y="1524000"/>
            <a:ext cx="3136900" cy="523220"/>
          </a:xfrm>
          <a:prstGeom prst="rect">
            <a:avLst/>
          </a:prstGeom>
          <a:noFill/>
        </p:spPr>
        <p:txBody>
          <a:bodyPr wrap="square" rtlCol="0">
            <a:spAutoFit/>
          </a:bodyPr>
          <a:lstStyle/>
          <a:p>
            <a:r>
              <a:rPr lang="el-GR" sz="2800" dirty="0"/>
              <a:t>Συμβολισμός</a:t>
            </a:r>
          </a:p>
        </p:txBody>
      </p:sp>
      <p:sp>
        <p:nvSpPr>
          <p:cNvPr id="2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Footer Placeholder 3"/>
          <p:cNvSpPr>
            <a:spLocks noGrp="1"/>
          </p:cNvSpPr>
          <p:nvPr>
            <p:ph type="ftr" sz="quarter" idx="11"/>
          </p:nvPr>
        </p:nvSpPr>
        <p:spPr>
          <a:noFill/>
        </p:spPr>
        <p:txBody>
          <a:bodyPr/>
          <a:lstStyle/>
          <a:p>
            <a:r>
              <a:rPr lang="el-GR" altLang="en-US"/>
              <a:t>Ευαγγελία Πιτουρά</a:t>
            </a:r>
          </a:p>
        </p:txBody>
      </p:sp>
      <p:sp>
        <p:nvSpPr>
          <p:cNvPr id="23556" name="Slide Number Placeholder 4"/>
          <p:cNvSpPr>
            <a:spLocks noGrp="1"/>
          </p:cNvSpPr>
          <p:nvPr>
            <p:ph type="sldNum" sz="quarter" idx="12"/>
          </p:nvPr>
        </p:nvSpPr>
        <p:spPr>
          <a:noFill/>
        </p:spPr>
        <p:txBody>
          <a:bodyPr/>
          <a:lstStyle/>
          <a:p>
            <a:fld id="{033C71DA-F201-4FF9-A7C1-C03AC96C90F9}" type="slidenum">
              <a:rPr lang="el-GR" altLang="en-US" smtClean="0"/>
              <a:pPr/>
              <a:t>37</a:t>
            </a:fld>
            <a:endParaRPr lang="el-GR" altLang="en-US"/>
          </a:p>
        </p:txBody>
      </p:sp>
      <p:sp>
        <p:nvSpPr>
          <p:cNvPr id="23558" name="Text Box 3"/>
          <p:cNvSpPr txBox="1">
            <a:spLocks noChangeArrowheads="1"/>
          </p:cNvSpPr>
          <p:nvPr/>
        </p:nvSpPr>
        <p:spPr bwMode="auto">
          <a:xfrm>
            <a:off x="539750" y="1654175"/>
            <a:ext cx="8001000" cy="3970318"/>
          </a:xfrm>
          <a:prstGeom prst="rect">
            <a:avLst/>
          </a:prstGeom>
          <a:noFill/>
          <a:ln w="9525">
            <a:noFill/>
            <a:miter lim="800000"/>
            <a:headEnd/>
            <a:tailEnd/>
          </a:ln>
        </p:spPr>
        <p:txBody>
          <a:bodyPr>
            <a:spAutoFit/>
          </a:bodyPr>
          <a:lstStyle/>
          <a:p>
            <a:pPr algn="just" eaLnBrk="0" hangingPunct="0">
              <a:spcBef>
                <a:spcPct val="50000"/>
              </a:spcBef>
              <a:buSzPct val="115000"/>
              <a:buFont typeface="Wingdings" pitchFamily="2" charset="2"/>
              <a:buChar char="§"/>
            </a:pPr>
            <a:r>
              <a:rPr lang="el-GR" sz="2800" b="1" dirty="0">
                <a:solidFill>
                  <a:schemeClr val="tx2">
                    <a:lumMod val="50000"/>
                  </a:schemeClr>
                </a:solidFill>
                <a:latin typeface="Calibri" pitchFamily="34" charset="0"/>
                <a:ea typeface="Calibri" pitchFamily="34" charset="0"/>
                <a:cs typeface="Calibri" pitchFamily="34" charset="0"/>
              </a:rPr>
              <a:t> </a:t>
            </a:r>
            <a:r>
              <a:rPr lang="el-GR" sz="2800" dirty="0">
                <a:solidFill>
                  <a:schemeClr val="accent6">
                    <a:lumMod val="75000"/>
                  </a:schemeClr>
                </a:solidFill>
                <a:latin typeface="Calibri" pitchFamily="34" charset="0"/>
                <a:ea typeface="Calibri" pitchFamily="34" charset="0"/>
                <a:cs typeface="Calibri" pitchFamily="34" charset="0"/>
              </a:rPr>
              <a:t>Κλειδί </a:t>
            </a:r>
            <a:r>
              <a:rPr lang="el-GR" sz="2800" dirty="0">
                <a:solidFill>
                  <a:srgbClr val="002060"/>
                </a:solidFill>
                <a:latin typeface="Calibri" pitchFamily="34" charset="0"/>
                <a:ea typeface="Calibri" pitchFamily="34" charset="0"/>
                <a:cs typeface="Calibri" pitchFamily="34" charset="0"/>
              </a:rPr>
              <a:t>ή</a:t>
            </a:r>
            <a:r>
              <a:rPr lang="el-GR" sz="2800" dirty="0">
                <a:solidFill>
                  <a:schemeClr val="accent6">
                    <a:lumMod val="75000"/>
                  </a:schemeClr>
                </a:solidFill>
                <a:latin typeface="Calibri" pitchFamily="34" charset="0"/>
                <a:ea typeface="Calibri" pitchFamily="34" charset="0"/>
                <a:cs typeface="Calibri" pitchFamily="34" charset="0"/>
              </a:rPr>
              <a:t> </a:t>
            </a:r>
            <a:r>
              <a:rPr lang="el-GR" sz="2800" dirty="0" err="1">
                <a:solidFill>
                  <a:schemeClr val="accent6">
                    <a:lumMod val="75000"/>
                  </a:schemeClr>
                </a:solidFill>
                <a:latin typeface="Calibri" pitchFamily="34" charset="0"/>
                <a:ea typeface="Calibri" pitchFamily="34" charset="0"/>
                <a:cs typeface="Calibri" pitchFamily="34" charset="0"/>
              </a:rPr>
              <a:t>Υπερκλειδί</a:t>
            </a:r>
            <a:r>
              <a:rPr lang="en-US" sz="2800" dirty="0">
                <a:solidFill>
                  <a:schemeClr val="accent6">
                    <a:lumMod val="75000"/>
                  </a:schemeClr>
                </a:solidFill>
                <a:latin typeface="Calibri" pitchFamily="34" charset="0"/>
                <a:ea typeface="Calibri" pitchFamily="34" charset="0"/>
                <a:cs typeface="Calibri" pitchFamily="34" charset="0"/>
              </a:rPr>
              <a:t> (</a:t>
            </a:r>
            <a:r>
              <a:rPr lang="en-US" sz="2800" dirty="0" err="1">
                <a:solidFill>
                  <a:schemeClr val="accent6">
                    <a:lumMod val="75000"/>
                  </a:schemeClr>
                </a:solidFill>
                <a:latin typeface="Calibri" pitchFamily="34" charset="0"/>
                <a:ea typeface="Calibri" pitchFamily="34" charset="0"/>
                <a:cs typeface="Calibri" pitchFamily="34" charset="0"/>
              </a:rPr>
              <a:t>superkey</a:t>
            </a:r>
            <a:r>
              <a:rPr lang="en-US" sz="2800" dirty="0">
                <a:solidFill>
                  <a:schemeClr val="accent6">
                    <a:lumMod val="75000"/>
                  </a:schemeClr>
                </a:solidFill>
                <a:latin typeface="Calibri" pitchFamily="34" charset="0"/>
                <a:ea typeface="Calibri" pitchFamily="34" charset="0"/>
                <a:cs typeface="Calibri" pitchFamily="34" charset="0"/>
              </a:rPr>
              <a:t>)</a:t>
            </a:r>
            <a:r>
              <a:rPr lang="el-GR" sz="2800" dirty="0">
                <a:solidFill>
                  <a:schemeClr val="tx2">
                    <a:lumMod val="50000"/>
                  </a:schemeClr>
                </a:solidFill>
                <a:latin typeface="Calibri" pitchFamily="34" charset="0"/>
                <a:ea typeface="Calibri" pitchFamily="34" charset="0"/>
                <a:cs typeface="Calibri" pitchFamily="34" charset="0"/>
              </a:rPr>
              <a:t>: σύνολο από ένα ή περισσότερα γνωρίσματα που προσδιορίζουν μοναδικά μια οντότητα  </a:t>
            </a:r>
          </a:p>
          <a:p>
            <a:pPr algn="just" eaLnBrk="0" hangingPunct="0">
              <a:spcBef>
                <a:spcPct val="50000"/>
              </a:spcBef>
              <a:buSzPct val="115000"/>
              <a:buFont typeface="Wingdings" pitchFamily="2" charset="2"/>
              <a:buChar char="§"/>
            </a:pPr>
            <a:r>
              <a:rPr lang="el-GR" sz="2800" b="1" dirty="0">
                <a:solidFill>
                  <a:schemeClr val="tx2">
                    <a:lumMod val="50000"/>
                  </a:schemeClr>
                </a:solidFill>
                <a:latin typeface="Calibri" pitchFamily="34" charset="0"/>
                <a:ea typeface="Calibri" pitchFamily="34" charset="0"/>
                <a:cs typeface="Calibri" pitchFamily="34" charset="0"/>
              </a:rPr>
              <a:t> </a:t>
            </a:r>
            <a:r>
              <a:rPr lang="el-GR" sz="2800" dirty="0">
                <a:solidFill>
                  <a:schemeClr val="accent6">
                    <a:lumMod val="75000"/>
                  </a:schemeClr>
                </a:solidFill>
                <a:latin typeface="Calibri" pitchFamily="34" charset="0"/>
                <a:ea typeface="Calibri" pitchFamily="34" charset="0"/>
                <a:cs typeface="Calibri" pitchFamily="34" charset="0"/>
              </a:rPr>
              <a:t>Υποψήφιο κλειδί (</a:t>
            </a:r>
            <a:r>
              <a:rPr lang="en-US" sz="2800" dirty="0">
                <a:solidFill>
                  <a:schemeClr val="accent6">
                    <a:lumMod val="75000"/>
                  </a:schemeClr>
                </a:solidFill>
                <a:latin typeface="Calibri" pitchFamily="34" charset="0"/>
                <a:ea typeface="Calibri" pitchFamily="34" charset="0"/>
                <a:cs typeface="Calibri" pitchFamily="34" charset="0"/>
              </a:rPr>
              <a:t>candidate key)</a:t>
            </a:r>
            <a:r>
              <a:rPr lang="el-GR" sz="2800" b="1" dirty="0">
                <a:solidFill>
                  <a:schemeClr val="accent6">
                    <a:lumMod val="75000"/>
                  </a:schemeClr>
                </a:solidFill>
                <a:latin typeface="Calibri" pitchFamily="34" charset="0"/>
                <a:ea typeface="Calibri" pitchFamily="34" charset="0"/>
                <a:cs typeface="Calibri" pitchFamily="34" charset="0"/>
              </a:rPr>
              <a:t>:</a:t>
            </a:r>
            <a:r>
              <a:rPr lang="el-GR" sz="2800" dirty="0">
                <a:solidFill>
                  <a:schemeClr val="accent6">
                    <a:lumMod val="75000"/>
                  </a:schemeClr>
                </a:solidFill>
                <a:latin typeface="Calibri" pitchFamily="34" charset="0"/>
                <a:ea typeface="Calibri" pitchFamily="34" charset="0"/>
                <a:cs typeface="Calibri" pitchFamily="34" charset="0"/>
              </a:rPr>
              <a:t> </a:t>
            </a:r>
            <a:r>
              <a:rPr lang="el-GR" sz="2800" b="1" i="1" dirty="0">
                <a:solidFill>
                  <a:schemeClr val="tx2">
                    <a:lumMod val="50000"/>
                  </a:schemeClr>
                </a:solidFill>
                <a:latin typeface="Calibri" pitchFamily="34" charset="0"/>
                <a:ea typeface="Calibri" pitchFamily="34" charset="0"/>
                <a:cs typeface="Calibri" pitchFamily="34" charset="0"/>
              </a:rPr>
              <a:t>ελάχιστο</a:t>
            </a:r>
            <a:r>
              <a:rPr lang="el-GR" sz="2800" dirty="0">
                <a:solidFill>
                  <a:schemeClr val="tx2">
                    <a:lumMod val="50000"/>
                  </a:schemeClr>
                </a:solidFill>
                <a:latin typeface="Calibri" pitchFamily="34" charset="0"/>
                <a:ea typeface="Calibri" pitchFamily="34" charset="0"/>
                <a:cs typeface="Calibri" pitchFamily="34" charset="0"/>
              </a:rPr>
              <a:t>  κλειδί, δηλαδή, ένα κλειδί που αν αφαιρέσουμε ένα από τα γνώρισμα του παύει να είναι κλειδί</a:t>
            </a:r>
          </a:p>
          <a:p>
            <a:pPr algn="just" eaLnBrk="0" hangingPunct="0">
              <a:spcBef>
                <a:spcPct val="50000"/>
              </a:spcBef>
              <a:buSzPct val="115000"/>
              <a:buFont typeface="Wingdings" pitchFamily="2" charset="2"/>
              <a:buChar char="§"/>
            </a:pPr>
            <a:r>
              <a:rPr lang="el-GR" sz="2800" b="1" dirty="0">
                <a:solidFill>
                  <a:schemeClr val="tx2">
                    <a:lumMod val="50000"/>
                  </a:schemeClr>
                </a:solidFill>
                <a:latin typeface="Calibri" pitchFamily="34" charset="0"/>
                <a:ea typeface="Calibri" pitchFamily="34" charset="0"/>
                <a:cs typeface="Calibri" pitchFamily="34" charset="0"/>
              </a:rPr>
              <a:t> </a:t>
            </a:r>
            <a:r>
              <a:rPr lang="el-GR" sz="2800" dirty="0">
                <a:solidFill>
                  <a:schemeClr val="accent6">
                    <a:lumMod val="75000"/>
                  </a:schemeClr>
                </a:solidFill>
                <a:latin typeface="Calibri" pitchFamily="34" charset="0"/>
                <a:ea typeface="Calibri" pitchFamily="34" charset="0"/>
                <a:cs typeface="Calibri" pitchFamily="34" charset="0"/>
              </a:rPr>
              <a:t>Πρωτεύον κλειδί</a:t>
            </a:r>
            <a:r>
              <a:rPr lang="en-US" sz="2800" dirty="0">
                <a:solidFill>
                  <a:schemeClr val="accent6">
                    <a:lumMod val="75000"/>
                  </a:schemeClr>
                </a:solidFill>
                <a:latin typeface="Calibri" pitchFamily="34" charset="0"/>
                <a:ea typeface="Calibri" pitchFamily="34" charset="0"/>
                <a:cs typeface="Calibri" pitchFamily="34" charset="0"/>
              </a:rPr>
              <a:t> (primary key)</a:t>
            </a:r>
            <a:r>
              <a:rPr lang="el-GR" sz="2800" b="1" dirty="0">
                <a:solidFill>
                  <a:schemeClr val="accent6">
                    <a:lumMod val="75000"/>
                  </a:schemeClr>
                </a:solidFill>
                <a:latin typeface="Calibri" pitchFamily="34" charset="0"/>
                <a:ea typeface="Calibri" pitchFamily="34" charset="0"/>
                <a:cs typeface="Calibri" pitchFamily="34" charset="0"/>
              </a:rPr>
              <a:t>:</a:t>
            </a:r>
            <a:r>
              <a:rPr lang="el-GR" sz="2800" dirty="0">
                <a:solidFill>
                  <a:schemeClr val="tx2">
                    <a:lumMod val="50000"/>
                  </a:schemeClr>
                </a:solidFill>
                <a:latin typeface="Calibri" pitchFamily="34" charset="0"/>
                <a:ea typeface="Calibri" pitchFamily="34" charset="0"/>
                <a:cs typeface="Calibri" pitchFamily="34" charset="0"/>
              </a:rPr>
              <a:t> το υποψήφιο κλειδί που επιλέγουμε </a:t>
            </a:r>
          </a:p>
        </p:txBody>
      </p:sp>
      <p:sp>
        <p:nvSpPr>
          <p:cNvPr id="2" name="Title 1"/>
          <p:cNvSpPr>
            <a:spLocks noGrp="1"/>
          </p:cNvSpPr>
          <p:nvPr>
            <p:ph type="title"/>
          </p:nvPr>
        </p:nvSpPr>
        <p:spPr/>
        <p:txBody>
          <a:bodyPr/>
          <a:lstStyle/>
          <a:p>
            <a:r>
              <a:rPr lang="el-GR" dirty="0">
                <a:solidFill>
                  <a:schemeClr val="accent6">
                    <a:lumMod val="75000"/>
                  </a:schemeClr>
                </a:solidFill>
              </a:rPr>
              <a:t>Κλειδί</a:t>
            </a:r>
            <a:endParaRPr lang="en-US" dirty="0">
              <a:solidFill>
                <a:schemeClr val="accent6">
                  <a:lumMod val="75000"/>
                </a:schemeClr>
              </a:solidFill>
            </a:endParaRPr>
          </a:p>
        </p:txBody>
      </p:sp>
      <p:sp>
        <p:nvSpPr>
          <p:cNvPr id="7"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C8AB0B-F3A2-47E2-9A5F-ACFCC41B7DF0}"/>
              </a:ext>
            </a:extLst>
          </p:cNvPr>
          <p:cNvSpPr>
            <a:spLocks noGrp="1"/>
          </p:cNvSpPr>
          <p:nvPr>
            <p:ph type="sldNum" sz="quarter" idx="12"/>
          </p:nvPr>
        </p:nvSpPr>
        <p:spPr/>
        <p:txBody>
          <a:bodyPr/>
          <a:lstStyle/>
          <a:p>
            <a:fld id="{6D22F896-40B5-4ADD-8801-0D06FADFA095}" type="slidenum">
              <a:rPr lang="en-US" smtClean="0"/>
              <a:pPr/>
              <a:t>38</a:t>
            </a:fld>
            <a:endParaRPr lang="en-US" dirty="0"/>
          </a:p>
        </p:txBody>
      </p:sp>
      <p:sp>
        <p:nvSpPr>
          <p:cNvPr id="5" name="Text Box 3">
            <a:extLst>
              <a:ext uri="{FF2B5EF4-FFF2-40B4-BE49-F238E27FC236}">
                <a16:creationId xmlns:a16="http://schemas.microsoft.com/office/drawing/2014/main" id="{ACE16F51-F7F6-4359-B712-6725183C0D35}"/>
              </a:ext>
            </a:extLst>
          </p:cNvPr>
          <p:cNvSpPr txBox="1">
            <a:spLocks noChangeArrowheads="1"/>
          </p:cNvSpPr>
          <p:nvPr/>
        </p:nvSpPr>
        <p:spPr bwMode="auto">
          <a:xfrm>
            <a:off x="399255" y="136511"/>
            <a:ext cx="8345489" cy="2246769"/>
          </a:xfrm>
          <a:prstGeom prst="rect">
            <a:avLst/>
          </a:prstGeom>
          <a:noFill/>
          <a:ln w="9525">
            <a:noFill/>
            <a:miter lim="800000"/>
            <a:headEnd/>
            <a:tailEnd/>
          </a:ln>
        </p:spPr>
        <p:txBody>
          <a:bodyPr wrap="square">
            <a:spAutoFit/>
          </a:bodyPr>
          <a:lstStyle/>
          <a:p>
            <a:pPr algn="just"/>
            <a:r>
              <a:rPr lang="el-GR" sz="1400" dirty="0"/>
              <a:t>Θέλουμε να κατασκευάσουμε μια βάση δεδομένων με πληροφορίες για </a:t>
            </a:r>
            <a:r>
              <a:rPr lang="el-GR" sz="1400" i="1" dirty="0">
                <a:solidFill>
                  <a:schemeClr val="accent3">
                    <a:lumMod val="75000"/>
                  </a:schemeClr>
                </a:solidFill>
              </a:rPr>
              <a:t>αξιολογήσεις εστιατορίων </a:t>
            </a:r>
            <a:r>
              <a:rPr lang="el-GR" sz="1400" dirty="0"/>
              <a:t>από χρήστες. </a:t>
            </a:r>
            <a:endParaRPr lang="en-US" sz="1400" dirty="0"/>
          </a:p>
          <a:p>
            <a:pPr algn="just">
              <a:buFont typeface="Wingdings" pitchFamily="2" charset="2"/>
              <a:buChar char="§"/>
            </a:pPr>
            <a:r>
              <a:rPr lang="el-GR" sz="1400" dirty="0"/>
              <a:t> Για κάθε </a:t>
            </a:r>
            <a:r>
              <a:rPr lang="el-GR" sz="1400" i="1" dirty="0">
                <a:solidFill>
                  <a:schemeClr val="accent3">
                    <a:lumMod val="75000"/>
                  </a:schemeClr>
                </a:solidFill>
              </a:rPr>
              <a:t>χρήστη</a:t>
            </a:r>
            <a:r>
              <a:rPr lang="el-GR" sz="1400" dirty="0"/>
              <a:t> έχουμε ένα μοναδικό </a:t>
            </a:r>
            <a:r>
              <a:rPr lang="en-US" sz="1400" dirty="0"/>
              <a:t>ID, </a:t>
            </a:r>
            <a:r>
              <a:rPr lang="el-GR" sz="1400" dirty="0"/>
              <a:t>το όνομα και το </a:t>
            </a:r>
            <a:r>
              <a:rPr lang="en-US" sz="1400" dirty="0"/>
              <a:t>email </a:t>
            </a:r>
            <a:r>
              <a:rPr lang="el-GR" sz="1400" dirty="0"/>
              <a:t>του.  </a:t>
            </a:r>
            <a:endParaRPr lang="en-US" sz="1400" dirty="0"/>
          </a:p>
          <a:p>
            <a:pPr algn="just">
              <a:buFont typeface="Wingdings" pitchFamily="2" charset="2"/>
              <a:buChar char="§"/>
            </a:pPr>
            <a:r>
              <a:rPr lang="el-GR" sz="1400" dirty="0"/>
              <a:t> Για κάθε </a:t>
            </a:r>
            <a:r>
              <a:rPr lang="el-GR" sz="1400" i="1" dirty="0">
                <a:solidFill>
                  <a:schemeClr val="accent3">
                    <a:lumMod val="75000"/>
                  </a:schemeClr>
                </a:solidFill>
              </a:rPr>
              <a:t>εστιατόριο</a:t>
            </a:r>
            <a:r>
              <a:rPr lang="el-GR" sz="1400" dirty="0"/>
              <a:t> διατηρούμε το όνομα του, την πόλη στην οποία βρίσκεται, τη διεύθυνση του (οδό και αριθμό) και το είδος κουζίνας που σερβίρει. Ένα εστιατόριο μπορεί να σερβίρει παραπάνω από ένα είδη κουζίνας. Θεωρούμε ότι δεν υπάρχει εστιατόριο με το ίδιο όνομα στην ίδια πόλη.</a:t>
            </a:r>
            <a:endParaRPr lang="en-US" sz="1400" dirty="0"/>
          </a:p>
          <a:p>
            <a:pPr algn="just">
              <a:buFont typeface="Wingdings" pitchFamily="2" charset="2"/>
              <a:buChar char="§"/>
            </a:pPr>
            <a:r>
              <a:rPr lang="el-GR" sz="1400" dirty="0"/>
              <a:t> Κάθε χρήστης </a:t>
            </a:r>
            <a:r>
              <a:rPr lang="el-GR" sz="1400" i="1" dirty="0">
                <a:solidFill>
                  <a:schemeClr val="accent3">
                    <a:lumMod val="75000"/>
                  </a:schemeClr>
                </a:solidFill>
              </a:rPr>
              <a:t>αξιολογεί ένα εστιατόριο </a:t>
            </a:r>
            <a:r>
              <a:rPr lang="el-GR" sz="1400" dirty="0"/>
              <a:t>με ένα βαθμό από το 1 έως το 10.</a:t>
            </a:r>
          </a:p>
          <a:p>
            <a:pPr algn="just">
              <a:buFont typeface="Wingdings" pitchFamily="2" charset="2"/>
              <a:buChar char="§"/>
            </a:pPr>
            <a:r>
              <a:rPr lang="el-GR" sz="1400" dirty="0"/>
              <a:t> Ένας χρήστης μπορεί να αξιολογεί πολλά εστιατόρια και ένα εστιατόριο μπορεί να έχει αξιολογήσεις από πολλούς χρήστες.</a:t>
            </a:r>
            <a:endParaRPr lang="en-US" sz="1400" dirty="0"/>
          </a:p>
          <a:p>
            <a:pPr algn="just">
              <a:buFont typeface="Wingdings" pitchFamily="2" charset="2"/>
              <a:buChar char="§"/>
            </a:pPr>
            <a:r>
              <a:rPr lang="en-US" sz="1400" dirty="0"/>
              <a:t> </a:t>
            </a:r>
            <a:r>
              <a:rPr lang="el-GR" sz="1400" dirty="0"/>
              <a:t>Όλοι οι χρήστες έχουν αξιολογήσει τουλάχιστον ένα εστιατόριο αλλά μπορεί να υπάρχουν εστιατόρια χωρίς αξιολογήσεις.</a:t>
            </a:r>
          </a:p>
        </p:txBody>
      </p:sp>
      <p:sp>
        <p:nvSpPr>
          <p:cNvPr id="6" name="TextBox 5">
            <a:extLst>
              <a:ext uri="{FF2B5EF4-FFF2-40B4-BE49-F238E27FC236}">
                <a16:creationId xmlns:a16="http://schemas.microsoft.com/office/drawing/2014/main" id="{77068C5D-4AB9-4A0D-9128-4735F31A69D5}"/>
              </a:ext>
            </a:extLst>
          </p:cNvPr>
          <p:cNvSpPr txBox="1"/>
          <p:nvPr/>
        </p:nvSpPr>
        <p:spPr>
          <a:xfrm>
            <a:off x="457200" y="2723322"/>
            <a:ext cx="7918174" cy="2585323"/>
          </a:xfrm>
          <a:prstGeom prst="rect">
            <a:avLst/>
          </a:prstGeom>
          <a:noFill/>
        </p:spPr>
        <p:txBody>
          <a:bodyPr wrap="square" rtlCol="0">
            <a:spAutoFit/>
          </a:bodyPr>
          <a:lstStyle/>
          <a:p>
            <a:r>
              <a:rPr lang="el-GR" dirty="0"/>
              <a:t>Α. (Υποψήφιο) κλειδί για το Χρήστη είναι το </a:t>
            </a:r>
            <a:r>
              <a:rPr lang="en-US" dirty="0"/>
              <a:t>{ID} </a:t>
            </a:r>
            <a:r>
              <a:rPr lang="el-GR" dirty="0"/>
              <a:t>και για το Εστιατόριο το {Όνομα}</a:t>
            </a:r>
          </a:p>
          <a:p>
            <a:r>
              <a:rPr lang="el-GR" dirty="0"/>
              <a:t>Β. (Υποψήφιο) κλειδί για το Χρήστη είναι το </a:t>
            </a:r>
            <a:r>
              <a:rPr lang="en-US" dirty="0"/>
              <a:t>{ID} </a:t>
            </a:r>
            <a:r>
              <a:rPr lang="el-GR" dirty="0"/>
              <a:t>και για το Εστιατόριο το {Όνομα, Πόλη}</a:t>
            </a:r>
          </a:p>
          <a:p>
            <a:r>
              <a:rPr lang="el-GR" dirty="0"/>
              <a:t>Γ. (Υποψήφιο) κλειδί για το Χρήστη είναι το </a:t>
            </a:r>
            <a:r>
              <a:rPr lang="en-US" dirty="0"/>
              <a:t>{ID} </a:t>
            </a:r>
            <a:r>
              <a:rPr lang="el-GR" dirty="0"/>
              <a:t>και για το Εστιατόριο δεν υπάρχει κλειδί</a:t>
            </a:r>
          </a:p>
          <a:p>
            <a:r>
              <a:rPr lang="el-GR" dirty="0"/>
              <a:t>Δ. (Υποψήφιο) κλειδί για το Χρήστη είναι το </a:t>
            </a:r>
            <a:r>
              <a:rPr lang="en-US" dirty="0"/>
              <a:t>{ID} </a:t>
            </a:r>
            <a:r>
              <a:rPr lang="el-GR" dirty="0"/>
              <a:t>και για το Εστιατόριο έχουμε 2 (υποψήφια) κλειδιά τα </a:t>
            </a:r>
            <a:r>
              <a:rPr lang="en-US" dirty="0"/>
              <a:t>{</a:t>
            </a:r>
            <a:r>
              <a:rPr lang="el-GR" dirty="0"/>
              <a:t>Όνομα} και {Πόλη}</a:t>
            </a:r>
          </a:p>
          <a:p>
            <a:endParaRPr lang="en-US" dirty="0"/>
          </a:p>
          <a:p>
            <a:endParaRPr lang="en-US" dirty="0"/>
          </a:p>
        </p:txBody>
      </p:sp>
    </p:spTree>
    <p:extLst>
      <p:ext uri="{BB962C8B-B14F-4D97-AF65-F5344CB8AC3E}">
        <p14:creationId xmlns:p14="http://schemas.microsoft.com/office/powerpoint/2010/main" val="1022443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Footer Placeholder 3"/>
          <p:cNvSpPr>
            <a:spLocks noGrp="1"/>
          </p:cNvSpPr>
          <p:nvPr>
            <p:ph type="ftr" sz="quarter" idx="11"/>
          </p:nvPr>
        </p:nvSpPr>
        <p:spPr>
          <a:noFill/>
        </p:spPr>
        <p:txBody>
          <a:bodyPr/>
          <a:lstStyle/>
          <a:p>
            <a:r>
              <a:rPr lang="el-GR" altLang="en-US"/>
              <a:t>Ευαγγελία Πιτουρά</a:t>
            </a:r>
          </a:p>
        </p:txBody>
      </p:sp>
      <p:sp>
        <p:nvSpPr>
          <p:cNvPr id="26628" name="Slide Number Placeholder 4"/>
          <p:cNvSpPr>
            <a:spLocks noGrp="1"/>
          </p:cNvSpPr>
          <p:nvPr>
            <p:ph type="sldNum" sz="quarter" idx="12"/>
          </p:nvPr>
        </p:nvSpPr>
        <p:spPr>
          <a:noFill/>
        </p:spPr>
        <p:txBody>
          <a:bodyPr/>
          <a:lstStyle/>
          <a:p>
            <a:fld id="{60216FCB-A6CB-472D-A29A-6F000E2BB699}" type="slidenum">
              <a:rPr lang="el-GR" altLang="en-US" smtClean="0"/>
              <a:pPr/>
              <a:t>39</a:t>
            </a:fld>
            <a:endParaRPr lang="el-GR" altLang="en-US"/>
          </a:p>
        </p:txBody>
      </p:sp>
      <p:sp>
        <p:nvSpPr>
          <p:cNvPr id="26629" name="Rectangle 2"/>
          <p:cNvSpPr>
            <a:spLocks noGrp="1" noChangeArrowheads="1"/>
          </p:cNvSpPr>
          <p:nvPr>
            <p:ph type="title"/>
          </p:nvPr>
        </p:nvSpPr>
        <p:spPr/>
        <p:txBody>
          <a:bodyPr/>
          <a:lstStyle/>
          <a:p>
            <a:pPr eaLnBrk="1" hangingPunct="1"/>
            <a:r>
              <a:rPr lang="el-GR" dirty="0">
                <a:solidFill>
                  <a:schemeClr val="accent6">
                    <a:lumMod val="75000"/>
                  </a:schemeClr>
                </a:solidFill>
              </a:rPr>
              <a:t>Συσχετίσεις </a:t>
            </a:r>
          </a:p>
        </p:txBody>
      </p:sp>
      <p:sp>
        <p:nvSpPr>
          <p:cNvPr id="26630" name="Text Box 3"/>
          <p:cNvSpPr txBox="1">
            <a:spLocks noChangeArrowheads="1"/>
          </p:cNvSpPr>
          <p:nvPr/>
        </p:nvSpPr>
        <p:spPr bwMode="auto">
          <a:xfrm>
            <a:off x="111760" y="2056775"/>
            <a:ext cx="4477703" cy="1015663"/>
          </a:xfrm>
          <a:prstGeom prst="rect">
            <a:avLst/>
          </a:prstGeom>
          <a:noFill/>
          <a:ln w="9525">
            <a:noFill/>
            <a:miter lim="800000"/>
            <a:headEnd/>
            <a:tailEnd/>
          </a:ln>
        </p:spPr>
        <p:txBody>
          <a:bodyPr wrap="square">
            <a:spAutoFit/>
          </a:bodyPr>
          <a:lstStyle/>
          <a:p>
            <a:pPr algn="just" eaLnBrk="0" hangingPunct="0">
              <a:spcBef>
                <a:spcPct val="50000"/>
              </a:spcBef>
            </a:pPr>
            <a:r>
              <a:rPr lang="el-GR" sz="2000" i="1" dirty="0">
                <a:solidFill>
                  <a:schemeClr val="accent6">
                    <a:lumMod val="75000"/>
                  </a:schemeClr>
                </a:solidFill>
                <a:latin typeface="Calibri" pitchFamily="34" charset="0"/>
                <a:ea typeface="Calibri" pitchFamily="34" charset="0"/>
                <a:cs typeface="Calibri" pitchFamily="34" charset="0"/>
              </a:rPr>
              <a:t>Τύπος (ή σύνολο) συσχέτισης </a:t>
            </a:r>
            <a:r>
              <a:rPr lang="el-GR" sz="2000" i="1" dirty="0">
                <a:latin typeface="Calibri" pitchFamily="34" charset="0"/>
                <a:ea typeface="Calibri" pitchFamily="34" charset="0"/>
                <a:cs typeface="Calibri" pitchFamily="34" charset="0"/>
              </a:rPr>
              <a:t>μεταξύ </a:t>
            </a:r>
            <a:r>
              <a:rPr lang="en-US" sz="2000" i="1" dirty="0">
                <a:latin typeface="Calibri" pitchFamily="34" charset="0"/>
                <a:ea typeface="Calibri" pitchFamily="34" charset="0"/>
                <a:cs typeface="Calibri" pitchFamily="34" charset="0"/>
              </a:rPr>
              <a:t>n </a:t>
            </a:r>
            <a:r>
              <a:rPr lang="el-GR" sz="2000" i="1" dirty="0">
                <a:latin typeface="Calibri" pitchFamily="34" charset="0"/>
                <a:ea typeface="Calibri" pitchFamily="34" charset="0"/>
                <a:cs typeface="Calibri" pitchFamily="34" charset="0"/>
              </a:rPr>
              <a:t>τύπων οντοτήτων</a:t>
            </a:r>
            <a:r>
              <a:rPr lang="el-GR" sz="2000" dirty="0">
                <a:latin typeface="Calibri" pitchFamily="34" charset="0"/>
                <a:ea typeface="Calibri" pitchFamily="34" charset="0"/>
                <a:cs typeface="Calibri" pitchFamily="34" charset="0"/>
              </a:rPr>
              <a:t>:</a:t>
            </a:r>
            <a:r>
              <a:rPr lang="el-GR" sz="2000" dirty="0">
                <a:solidFill>
                  <a:schemeClr val="accent6">
                    <a:lumMod val="75000"/>
                  </a:schemeClr>
                </a:solidFill>
                <a:latin typeface="Calibri" pitchFamily="34" charset="0"/>
                <a:ea typeface="Calibri" pitchFamily="34" charset="0"/>
                <a:cs typeface="Calibri" pitchFamily="34" charset="0"/>
              </a:rPr>
              <a:t> </a:t>
            </a:r>
            <a:r>
              <a:rPr lang="el-GR" sz="2000" dirty="0">
                <a:latin typeface="Calibri" pitchFamily="34" charset="0"/>
                <a:ea typeface="Calibri" pitchFamily="34" charset="0"/>
                <a:cs typeface="Calibri" pitchFamily="34" charset="0"/>
              </a:rPr>
              <a:t>ορίζει μια σύνδεση (σχέση) μεταξύ τους </a:t>
            </a:r>
            <a:r>
              <a:rPr lang="en-US" sz="2000" dirty="0">
                <a:latin typeface="Calibri" pitchFamily="34" charset="0"/>
                <a:ea typeface="Calibri" pitchFamily="34" charset="0"/>
                <a:cs typeface="Calibri" pitchFamily="34" charset="0"/>
              </a:rPr>
              <a:t>(</a:t>
            </a:r>
            <a:r>
              <a:rPr lang="el-GR" sz="2000" dirty="0">
                <a:latin typeface="Calibri" pitchFamily="34" charset="0"/>
                <a:ea typeface="Calibri" pitchFamily="34" charset="0"/>
                <a:cs typeface="Calibri" pitchFamily="34" charset="0"/>
              </a:rPr>
              <a:t>συνήθως </a:t>
            </a:r>
            <a:r>
              <a:rPr lang="en-US" sz="2000" dirty="0">
                <a:latin typeface="Calibri" pitchFamily="34" charset="0"/>
                <a:ea typeface="Calibri" pitchFamily="34" charset="0"/>
                <a:cs typeface="Calibri" pitchFamily="34" charset="0"/>
              </a:rPr>
              <a:t>n = 2)</a:t>
            </a:r>
            <a:endParaRPr lang="el-GR" sz="2000" dirty="0">
              <a:latin typeface="Calibri" pitchFamily="34" charset="0"/>
              <a:ea typeface="Calibri" pitchFamily="34" charset="0"/>
              <a:cs typeface="Calibri" pitchFamily="34" charset="0"/>
            </a:endParaRPr>
          </a:p>
        </p:txBody>
      </p:sp>
      <p:sp>
        <p:nvSpPr>
          <p:cNvPr id="26638" name="Text Box 11"/>
          <p:cNvSpPr txBox="1">
            <a:spLocks noChangeArrowheads="1"/>
          </p:cNvSpPr>
          <p:nvPr/>
        </p:nvSpPr>
        <p:spPr bwMode="auto">
          <a:xfrm>
            <a:off x="1104106" y="3488079"/>
            <a:ext cx="2973387" cy="396875"/>
          </a:xfrm>
          <a:prstGeom prst="rect">
            <a:avLst/>
          </a:prstGeom>
          <a:solidFill>
            <a:schemeClr val="accent2"/>
          </a:solidFill>
          <a:ln w="9525">
            <a:noFill/>
            <a:miter lim="800000"/>
            <a:headEnd/>
            <a:tailEnd/>
          </a:ln>
        </p:spPr>
        <p:txBody>
          <a:bodyPr wrap="square">
            <a:spAutoFit/>
          </a:bodyPr>
          <a:lstStyle/>
          <a:p>
            <a:pPr eaLnBrk="0" hangingPunct="0">
              <a:spcBef>
                <a:spcPct val="50000"/>
              </a:spcBef>
            </a:pPr>
            <a:r>
              <a:rPr lang="el-GR" sz="2000" b="1" i="1" dirty="0">
                <a:solidFill>
                  <a:schemeClr val="bg1"/>
                </a:solidFill>
                <a:latin typeface="Calibri" pitchFamily="34" charset="0"/>
                <a:ea typeface="Calibri" pitchFamily="34" charset="0"/>
                <a:cs typeface="Calibri" pitchFamily="34" charset="0"/>
              </a:rPr>
              <a:t>Στιγμιότυπο Συσχέτισης</a:t>
            </a:r>
          </a:p>
        </p:txBody>
      </p:sp>
      <p:sp>
        <p:nvSpPr>
          <p:cNvPr id="27663" name="Text Box 12"/>
          <p:cNvSpPr txBox="1">
            <a:spLocks noChangeArrowheads="1"/>
          </p:cNvSpPr>
          <p:nvPr/>
        </p:nvSpPr>
        <p:spPr bwMode="auto">
          <a:xfrm>
            <a:off x="239712" y="3983300"/>
            <a:ext cx="8332787" cy="1615827"/>
          </a:xfrm>
          <a:prstGeom prst="rect">
            <a:avLst/>
          </a:prstGeom>
          <a:noFill/>
          <a:ln w="9525">
            <a:noFill/>
            <a:miter lim="800000"/>
            <a:headEnd/>
            <a:tailEnd/>
          </a:ln>
        </p:spPr>
        <p:txBody>
          <a:bodyPr wrap="square">
            <a:spAutoFit/>
          </a:bodyPr>
          <a:lstStyle/>
          <a:p>
            <a:pPr algn="just" eaLnBrk="0" hangingPunct="0">
              <a:spcBef>
                <a:spcPct val="50000"/>
              </a:spcBef>
            </a:pPr>
            <a:r>
              <a:rPr lang="el-GR" dirty="0"/>
              <a:t>Ένα σύνολο συσχετίσεων </a:t>
            </a:r>
            <a:r>
              <a:rPr lang="en-US" i="1" dirty="0"/>
              <a:t>R</a:t>
            </a:r>
            <a:r>
              <a:rPr lang="el-GR" dirty="0"/>
              <a:t> αποτελείται από στιγμιότυπα συσχετίσεων όπου κάθε </a:t>
            </a:r>
            <a:r>
              <a:rPr lang="el-GR" i="1" dirty="0"/>
              <a:t>στιγμιότυπο συσχέτισης</a:t>
            </a:r>
            <a:r>
              <a:rPr lang="el-GR" dirty="0"/>
              <a:t> </a:t>
            </a:r>
            <a:r>
              <a:rPr lang="en-US" i="1" dirty="0"/>
              <a:t>r</a:t>
            </a:r>
            <a:r>
              <a:rPr lang="en-US" dirty="0"/>
              <a:t> </a:t>
            </a:r>
            <a:r>
              <a:rPr lang="el-GR" dirty="0"/>
              <a:t>είναι μια </a:t>
            </a:r>
            <a:r>
              <a:rPr lang="en-US" i="1" dirty="0"/>
              <a:t>n</a:t>
            </a:r>
            <a:r>
              <a:rPr lang="en-US" dirty="0"/>
              <a:t>-</a:t>
            </a:r>
            <a:r>
              <a:rPr lang="el-GR" dirty="0"/>
              <a:t>τιμή ή </a:t>
            </a:r>
            <a:r>
              <a:rPr lang="el-GR" i="1" dirty="0"/>
              <a:t>πλειάδα</a:t>
            </a:r>
            <a:r>
              <a:rPr lang="el-GR" dirty="0"/>
              <a:t>,  </a:t>
            </a:r>
            <a:r>
              <a:rPr lang="en-US" i="1" dirty="0"/>
              <a:t>r</a:t>
            </a:r>
            <a:r>
              <a:rPr lang="en-US" dirty="0"/>
              <a:t> </a:t>
            </a:r>
            <a:r>
              <a:rPr lang="el-GR" dirty="0"/>
              <a:t>= </a:t>
            </a:r>
            <a:r>
              <a:rPr lang="en-US" dirty="0"/>
              <a:t>(</a:t>
            </a:r>
            <a:r>
              <a:rPr lang="en-US" i="1" dirty="0"/>
              <a:t>e</a:t>
            </a:r>
            <a:r>
              <a:rPr lang="en-US" i="1" baseline="-25000" dirty="0"/>
              <a:t>1</a:t>
            </a:r>
            <a:r>
              <a:rPr lang="en-US" dirty="0"/>
              <a:t>, </a:t>
            </a:r>
            <a:r>
              <a:rPr lang="en-US" i="1" dirty="0"/>
              <a:t>e</a:t>
            </a:r>
            <a:r>
              <a:rPr lang="en-US" i="1" baseline="-25000" dirty="0"/>
              <a:t>2</a:t>
            </a:r>
            <a:r>
              <a:rPr lang="en-US" dirty="0"/>
              <a:t>, …, </a:t>
            </a:r>
            <a:r>
              <a:rPr lang="en-US" i="1" dirty="0"/>
              <a:t>e</a:t>
            </a:r>
            <a:r>
              <a:rPr lang="en-US" i="1" baseline="-25000" dirty="0"/>
              <a:t>n</a:t>
            </a:r>
            <a:r>
              <a:rPr lang="en-US" i="1" dirty="0"/>
              <a:t>)</a:t>
            </a:r>
            <a:r>
              <a:rPr lang="el-GR" dirty="0"/>
              <a:t>,  όπου </a:t>
            </a:r>
            <a:r>
              <a:rPr lang="en-US" i="1" dirty="0"/>
              <a:t>e</a:t>
            </a:r>
            <a:r>
              <a:rPr lang="en-US" i="1" baseline="-25000" dirty="0"/>
              <a:t>1</a:t>
            </a:r>
            <a:r>
              <a:rPr lang="en-US" dirty="0"/>
              <a:t> </a:t>
            </a:r>
            <a:r>
              <a:rPr lang="en-US" dirty="0">
                <a:sym typeface="Symbol"/>
              </a:rPr>
              <a:t></a:t>
            </a:r>
            <a:r>
              <a:rPr lang="en-US" dirty="0"/>
              <a:t> </a:t>
            </a:r>
            <a:r>
              <a:rPr lang="en-US" i="1" dirty="0"/>
              <a:t>E</a:t>
            </a:r>
            <a:r>
              <a:rPr lang="en-US" i="1" baseline="-25000" dirty="0"/>
              <a:t>1</a:t>
            </a:r>
            <a:r>
              <a:rPr lang="en-US" dirty="0"/>
              <a:t>, </a:t>
            </a:r>
            <a:r>
              <a:rPr lang="en-US" i="1" dirty="0"/>
              <a:t>e</a:t>
            </a:r>
            <a:r>
              <a:rPr lang="el-GR" i="1" baseline="-25000" dirty="0"/>
              <a:t>2</a:t>
            </a:r>
            <a:r>
              <a:rPr lang="el-GR" dirty="0"/>
              <a:t> </a:t>
            </a:r>
            <a:r>
              <a:rPr lang="en-US" dirty="0">
                <a:sym typeface="Symbol"/>
              </a:rPr>
              <a:t></a:t>
            </a:r>
            <a:r>
              <a:rPr lang="en-US" dirty="0"/>
              <a:t> </a:t>
            </a:r>
            <a:r>
              <a:rPr lang="en-US" i="1" dirty="0"/>
              <a:t>E</a:t>
            </a:r>
            <a:r>
              <a:rPr lang="el-GR" i="1" baseline="-25000" dirty="0"/>
              <a:t>2</a:t>
            </a:r>
            <a:r>
              <a:rPr lang="en-US" i="1" dirty="0"/>
              <a:t>,</a:t>
            </a:r>
            <a:r>
              <a:rPr lang="en-US" dirty="0"/>
              <a:t> …,  </a:t>
            </a:r>
            <a:r>
              <a:rPr lang="en-US" i="1" dirty="0"/>
              <a:t>e</a:t>
            </a:r>
            <a:r>
              <a:rPr lang="en-US" i="1" baseline="-25000" dirty="0"/>
              <a:t>n</a:t>
            </a:r>
            <a:r>
              <a:rPr lang="en-US" dirty="0"/>
              <a:t> </a:t>
            </a:r>
            <a:r>
              <a:rPr lang="en-US" dirty="0">
                <a:sym typeface="Symbol"/>
              </a:rPr>
              <a:t></a:t>
            </a:r>
            <a:r>
              <a:rPr lang="en-US" dirty="0"/>
              <a:t> </a:t>
            </a:r>
            <a:r>
              <a:rPr lang="en-US" i="1" dirty="0"/>
              <a:t>E</a:t>
            </a:r>
            <a:r>
              <a:rPr lang="en-US" i="1" baseline="-25000" dirty="0"/>
              <a:t>n</a:t>
            </a:r>
            <a:endParaRPr lang="el-GR" i="1" baseline="-25000" dirty="0"/>
          </a:p>
          <a:p>
            <a:pPr algn="just" eaLnBrk="0" hangingPunct="0">
              <a:spcBef>
                <a:spcPct val="50000"/>
              </a:spcBef>
            </a:pPr>
            <a:r>
              <a:rPr lang="el-GR" dirty="0"/>
              <a:t>Στιγμιότυπο συσχέτισης: (</a:t>
            </a:r>
            <a:r>
              <a:rPr lang="en-US" dirty="0">
                <a:solidFill>
                  <a:schemeClr val="tx2">
                    <a:lumMod val="60000"/>
                    <a:lumOff val="40000"/>
                  </a:schemeClr>
                </a:solidFill>
              </a:rPr>
              <a:t>(George Clooney, (6, May, 1961), Male, American), </a:t>
            </a:r>
            <a:r>
              <a:rPr lang="en-US" dirty="0">
                <a:solidFill>
                  <a:schemeClr val="accent3">
                    <a:lumMod val="75000"/>
                  </a:schemeClr>
                </a:solidFill>
              </a:rPr>
              <a:t>(Gravity, 2013, {science-fiction, drama, thriller}, 91), </a:t>
            </a:r>
            <a:r>
              <a:rPr lang="en-US" dirty="0">
                <a:solidFill>
                  <a:schemeClr val="accent6">
                    <a:lumMod val="75000"/>
                  </a:schemeClr>
                </a:solidFill>
              </a:rPr>
              <a:t>Mark </a:t>
            </a:r>
            <a:r>
              <a:rPr lang="en-US" dirty="0" err="1">
                <a:solidFill>
                  <a:schemeClr val="accent6">
                    <a:lumMod val="75000"/>
                  </a:schemeClr>
                </a:solidFill>
              </a:rPr>
              <a:t>Kowalsky</a:t>
            </a:r>
            <a:r>
              <a:rPr lang="el-GR" dirty="0"/>
              <a:t>)</a:t>
            </a:r>
            <a:endParaRPr lang="el-GR" sz="1800" dirty="0">
              <a:latin typeface="Calibri" pitchFamily="34" charset="0"/>
              <a:ea typeface="Calibri" pitchFamily="34" charset="0"/>
              <a:cs typeface="Calibri" pitchFamily="34" charset="0"/>
            </a:endParaRPr>
          </a:p>
        </p:txBody>
      </p:sp>
      <p:sp>
        <p:nvSpPr>
          <p:cNvPr id="26643" name="Text Box 16"/>
          <p:cNvSpPr txBox="1">
            <a:spLocks noChangeArrowheads="1"/>
          </p:cNvSpPr>
          <p:nvPr/>
        </p:nvSpPr>
        <p:spPr bwMode="auto">
          <a:xfrm>
            <a:off x="1304132" y="1512888"/>
            <a:ext cx="2438400" cy="396875"/>
          </a:xfrm>
          <a:prstGeom prst="rect">
            <a:avLst/>
          </a:prstGeom>
          <a:solidFill>
            <a:schemeClr val="accent2"/>
          </a:solidFill>
          <a:ln w="9525">
            <a:noFill/>
            <a:miter lim="800000"/>
            <a:headEnd/>
            <a:tailEnd/>
          </a:ln>
        </p:spPr>
        <p:txBody>
          <a:bodyPr>
            <a:spAutoFit/>
          </a:bodyPr>
          <a:lstStyle/>
          <a:p>
            <a:pPr eaLnBrk="0" hangingPunct="0">
              <a:spcBef>
                <a:spcPct val="50000"/>
              </a:spcBef>
            </a:pPr>
            <a:r>
              <a:rPr lang="el-GR" sz="2000" b="1" i="1">
                <a:solidFill>
                  <a:schemeClr val="bg1"/>
                </a:solidFill>
                <a:latin typeface="Calibri" pitchFamily="34" charset="0"/>
                <a:ea typeface="Calibri" pitchFamily="34" charset="0"/>
                <a:cs typeface="Calibri" pitchFamily="34" charset="0"/>
              </a:rPr>
              <a:t>Τύπος Συσχέτισης</a:t>
            </a:r>
          </a:p>
        </p:txBody>
      </p:sp>
      <p:graphicFrame>
        <p:nvGraphicFramePr>
          <p:cNvPr id="222209" name="Object 1"/>
          <p:cNvGraphicFramePr>
            <a:graphicFrameLocks noChangeAspect="1"/>
          </p:cNvGraphicFramePr>
          <p:nvPr/>
        </p:nvGraphicFramePr>
        <p:xfrm>
          <a:off x="4589463" y="1193800"/>
          <a:ext cx="4206875" cy="1473200"/>
        </p:xfrm>
        <a:graphic>
          <a:graphicData uri="http://schemas.openxmlformats.org/presentationml/2006/ole">
            <mc:AlternateContent xmlns:mc="http://schemas.openxmlformats.org/markup-compatibility/2006">
              <mc:Choice xmlns:v="urn:schemas-microsoft-com:vml" Requires="v">
                <p:oleObj name="Visio" r:id="rId3" imgW="6402418" imgH="2239275" progId="Visio.Drawing.11">
                  <p:embed/>
                </p:oleObj>
              </mc:Choice>
              <mc:Fallback>
                <p:oleObj name="Visio" r:id="rId3" imgW="6402418" imgH="2239275" progId="Visio.Drawing.11">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9463" y="1193800"/>
                        <a:ext cx="4206875"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3"/>
          <p:cNvSpPr txBox="1">
            <a:spLocks noChangeArrowheads="1"/>
          </p:cNvSpPr>
          <p:nvPr/>
        </p:nvSpPr>
        <p:spPr bwMode="auto">
          <a:xfrm>
            <a:off x="239712" y="5697473"/>
            <a:ext cx="7848600" cy="400110"/>
          </a:xfrm>
          <a:prstGeom prst="rect">
            <a:avLst/>
          </a:prstGeom>
          <a:noFill/>
          <a:ln w="9525">
            <a:noFill/>
            <a:miter lim="800000"/>
            <a:headEnd/>
            <a:tailEnd/>
          </a:ln>
        </p:spPr>
        <p:txBody>
          <a:bodyPr>
            <a:spAutoFit/>
          </a:bodyPr>
          <a:lstStyle/>
          <a:p>
            <a:pPr eaLnBrk="0" hangingPunct="0">
              <a:spcBef>
                <a:spcPct val="50000"/>
              </a:spcBef>
            </a:pPr>
            <a:r>
              <a:rPr lang="el-GR" sz="2000" dirty="0">
                <a:latin typeface="Calibri" pitchFamily="34" charset="0"/>
                <a:ea typeface="Calibri" pitchFamily="34" charset="0"/>
                <a:cs typeface="Calibri" pitchFamily="34" charset="0"/>
              </a:rPr>
              <a:t>Οι τύποι συσχετίσεων μπορεί να έχουν και </a:t>
            </a:r>
            <a:r>
              <a:rPr lang="el-GR" sz="2000" dirty="0">
                <a:solidFill>
                  <a:schemeClr val="accent6">
                    <a:lumMod val="75000"/>
                  </a:schemeClr>
                </a:solidFill>
                <a:latin typeface="Calibri" pitchFamily="34" charset="0"/>
                <a:ea typeface="Calibri" pitchFamily="34" charset="0"/>
                <a:cs typeface="Calibri" pitchFamily="34" charset="0"/>
              </a:rPr>
              <a:t>γνωρίσματα</a:t>
            </a:r>
          </a:p>
        </p:txBody>
      </p:sp>
      <p:sp>
        <p:nvSpPr>
          <p:cNvPr id="12"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l-GR" altLang="en-US"/>
              <a:t>Ευαγγελία Πιτουρά</a:t>
            </a:r>
          </a:p>
        </p:txBody>
      </p:sp>
      <p:sp>
        <p:nvSpPr>
          <p:cNvPr id="5124" name="Slide Number Placeholder 4"/>
          <p:cNvSpPr>
            <a:spLocks noGrp="1"/>
          </p:cNvSpPr>
          <p:nvPr>
            <p:ph type="sldNum" sz="quarter" idx="12"/>
          </p:nvPr>
        </p:nvSpPr>
        <p:spPr>
          <a:noFill/>
        </p:spPr>
        <p:txBody>
          <a:bodyPr/>
          <a:lstStyle/>
          <a:p>
            <a:fld id="{47CF5973-94F6-420A-825D-974F0CB198D3}" type="slidenum">
              <a:rPr lang="el-GR" altLang="en-US" smtClean="0"/>
              <a:pPr/>
              <a:t>4</a:t>
            </a:fld>
            <a:endParaRPr lang="el-GR" altLang="en-US"/>
          </a:p>
        </p:txBody>
      </p:sp>
      <p:sp>
        <p:nvSpPr>
          <p:cNvPr id="5126" name="TextBox 8"/>
          <p:cNvSpPr txBox="1">
            <a:spLocks noChangeArrowheads="1"/>
          </p:cNvSpPr>
          <p:nvPr/>
        </p:nvSpPr>
        <p:spPr bwMode="auto">
          <a:xfrm>
            <a:off x="785813" y="2098675"/>
            <a:ext cx="7088187" cy="2062103"/>
          </a:xfrm>
          <a:prstGeom prst="rect">
            <a:avLst/>
          </a:prstGeom>
          <a:noFill/>
          <a:ln w="9525">
            <a:noFill/>
            <a:miter lim="800000"/>
            <a:headEnd/>
            <a:tailEnd/>
          </a:ln>
        </p:spPr>
        <p:txBody>
          <a:bodyPr wrap="square">
            <a:spAutoFit/>
          </a:bodyPr>
          <a:lstStyle/>
          <a:p>
            <a:pPr marL="971550" lvl="1" indent="-514350">
              <a:buFont typeface="+mj-lt"/>
              <a:buAutoNum type="romanUcPeriod"/>
            </a:pPr>
            <a:r>
              <a:rPr lang="el-GR" sz="3200" dirty="0"/>
              <a:t>Σχεδιασμός</a:t>
            </a:r>
          </a:p>
          <a:p>
            <a:pPr marL="971550" lvl="1" indent="-514350">
              <a:buFont typeface="+mj-lt"/>
              <a:buAutoNum type="romanUcPeriod"/>
            </a:pPr>
            <a:r>
              <a:rPr lang="el-GR" sz="3200" dirty="0" err="1"/>
              <a:t>Μοντελοποίηση</a:t>
            </a:r>
            <a:endParaRPr lang="el-GR" sz="3200" dirty="0"/>
          </a:p>
          <a:p>
            <a:pPr marL="1028700" lvl="1" indent="-571500">
              <a:buFont typeface="+mj-lt"/>
              <a:buAutoNum type="romanUcPeriod"/>
            </a:pPr>
            <a:r>
              <a:rPr lang="el-GR" sz="3200" dirty="0"/>
              <a:t>Το (βασικό) Μοντέλο Οντοτήτων-Συσχετίσεων</a:t>
            </a:r>
          </a:p>
        </p:txBody>
      </p:sp>
      <p:sp>
        <p:nvSpPr>
          <p:cNvPr id="7" name="Title 1"/>
          <p:cNvSpPr txBox="1">
            <a:spLocks/>
          </p:cNvSpPr>
          <p:nvPr/>
        </p:nvSpPr>
        <p:spPr>
          <a:xfrm>
            <a:off x="381000" y="4397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dirty="0">
                <a:solidFill>
                  <a:schemeClr val="accent6">
                    <a:lumMod val="75000"/>
                  </a:schemeClr>
                </a:solidFill>
                <a:latin typeface="+mj-lt"/>
                <a:ea typeface="+mj-ea"/>
                <a:cs typeface="+mj-cs"/>
              </a:rPr>
              <a:t>Τι θα δούμε σήμερα</a:t>
            </a:r>
            <a:endParaRPr kumimoji="0" lang="el-GR" sz="4400" b="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Footer Placeholder 3"/>
          <p:cNvSpPr>
            <a:spLocks noGrp="1"/>
          </p:cNvSpPr>
          <p:nvPr>
            <p:ph type="ftr" sz="quarter" idx="11"/>
          </p:nvPr>
        </p:nvSpPr>
        <p:spPr>
          <a:noFill/>
        </p:spPr>
        <p:txBody>
          <a:bodyPr/>
          <a:lstStyle/>
          <a:p>
            <a:r>
              <a:rPr lang="el-GR" altLang="en-US"/>
              <a:t>Ευαγγελία Πιτουρά</a:t>
            </a:r>
          </a:p>
        </p:txBody>
      </p:sp>
      <p:sp>
        <p:nvSpPr>
          <p:cNvPr id="27652" name="Slide Number Placeholder 4"/>
          <p:cNvSpPr>
            <a:spLocks noGrp="1"/>
          </p:cNvSpPr>
          <p:nvPr>
            <p:ph type="sldNum" sz="quarter" idx="12"/>
          </p:nvPr>
        </p:nvSpPr>
        <p:spPr>
          <a:noFill/>
        </p:spPr>
        <p:txBody>
          <a:bodyPr/>
          <a:lstStyle/>
          <a:p>
            <a:fld id="{FF8C3DF1-0E36-4940-85F7-8CD51193FD62}" type="slidenum">
              <a:rPr lang="el-GR" altLang="en-US" smtClean="0"/>
              <a:pPr/>
              <a:t>40</a:t>
            </a:fld>
            <a:endParaRPr lang="el-GR" altLang="en-US"/>
          </a:p>
        </p:txBody>
      </p:sp>
      <p:sp>
        <p:nvSpPr>
          <p:cNvPr id="4" name="Title 3"/>
          <p:cNvSpPr>
            <a:spLocks noGrp="1"/>
          </p:cNvSpPr>
          <p:nvPr>
            <p:ph type="title"/>
          </p:nvPr>
        </p:nvSpPr>
        <p:spPr>
          <a:xfrm>
            <a:off x="463550" y="53822"/>
            <a:ext cx="8229600" cy="1143000"/>
          </a:xfrm>
        </p:spPr>
        <p:txBody>
          <a:bodyPr/>
          <a:lstStyle/>
          <a:p>
            <a:r>
              <a:rPr lang="el-GR" dirty="0">
                <a:solidFill>
                  <a:schemeClr val="accent6">
                    <a:lumMod val="75000"/>
                  </a:schemeClr>
                </a:solidFill>
              </a:rPr>
              <a:t>Στιγμιότυπο συνόλου συσχετίσεων</a:t>
            </a:r>
            <a:endParaRPr lang="en-US" dirty="0">
              <a:solidFill>
                <a:schemeClr val="accent6">
                  <a:lumMod val="75000"/>
                </a:schemeClr>
              </a:solidFill>
            </a:endParaRPr>
          </a:p>
        </p:txBody>
      </p:sp>
      <p:sp>
        <p:nvSpPr>
          <p:cNvPr id="2027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202753" name="Object 1"/>
          <p:cNvGraphicFramePr>
            <a:graphicFrameLocks noChangeAspect="1"/>
          </p:cNvGraphicFramePr>
          <p:nvPr/>
        </p:nvGraphicFramePr>
        <p:xfrm>
          <a:off x="1308100" y="1803400"/>
          <a:ext cx="6435476" cy="3403600"/>
        </p:xfrm>
        <a:graphic>
          <a:graphicData uri="http://schemas.openxmlformats.org/presentationml/2006/ole">
            <mc:AlternateContent xmlns:mc="http://schemas.openxmlformats.org/markup-compatibility/2006">
              <mc:Choice xmlns:v="urn:schemas-microsoft-com:vml" Requires="v">
                <p:oleObj name="Visio" r:id="rId3" imgW="6011034" imgH="3184915" progId="Visio.Drawing.11">
                  <p:embed/>
                </p:oleObj>
              </mc:Choice>
              <mc:Fallback>
                <p:oleObj name="Visio" r:id="rId3" imgW="6011034" imgH="3184915" progId="Visio.Drawing.11">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8100" y="1803400"/>
                        <a:ext cx="6435476" cy="340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393700" y="5334000"/>
            <a:ext cx="8369300" cy="707886"/>
          </a:xfrm>
          <a:prstGeom prst="rect">
            <a:avLst/>
          </a:prstGeom>
          <a:noFill/>
        </p:spPr>
        <p:txBody>
          <a:bodyPr wrap="square" rtlCol="0">
            <a:spAutoFit/>
          </a:bodyPr>
          <a:lstStyle/>
          <a:p>
            <a:pPr algn="just">
              <a:spcBef>
                <a:spcPct val="50000"/>
              </a:spcBef>
            </a:pPr>
            <a:r>
              <a:rPr lang="el-GR" sz="2000" dirty="0"/>
              <a:t>Μαθηματικά, ένας τύπος συσχέτισης </a:t>
            </a:r>
            <a:r>
              <a:rPr lang="en-US" sz="2000" i="1" dirty="0"/>
              <a:t>R</a:t>
            </a:r>
            <a:r>
              <a:rPr lang="en-US" sz="2000" dirty="0"/>
              <a:t> </a:t>
            </a:r>
            <a:r>
              <a:rPr lang="el-GR" sz="2000" dirty="0"/>
              <a:t>ορίζει ένα υποσύνολο του καρτεσιανού γινομένου </a:t>
            </a:r>
            <a:r>
              <a:rPr lang="el-GR" sz="2000" i="1" dirty="0"/>
              <a:t>Ε</a:t>
            </a:r>
            <a:r>
              <a:rPr lang="el-GR" sz="2000" i="1" baseline="-25000" dirty="0"/>
              <a:t>1</a:t>
            </a:r>
            <a:r>
              <a:rPr lang="en-US" sz="2000" dirty="0"/>
              <a:t> x </a:t>
            </a:r>
            <a:r>
              <a:rPr lang="el-GR" sz="2000" i="1" dirty="0"/>
              <a:t>Ε</a:t>
            </a:r>
            <a:r>
              <a:rPr lang="en-US" sz="2000" i="1" baseline="-25000" dirty="0"/>
              <a:t>2</a:t>
            </a:r>
            <a:r>
              <a:rPr lang="en-US" sz="2000" dirty="0"/>
              <a:t> x … x </a:t>
            </a:r>
            <a:r>
              <a:rPr lang="el-GR" sz="2000" i="1" dirty="0"/>
              <a:t>Ε</a:t>
            </a:r>
            <a:r>
              <a:rPr lang="en-US" sz="2000" i="1" baseline="-25000" dirty="0"/>
              <a:t>n</a:t>
            </a:r>
            <a:r>
              <a:rPr lang="el-GR" sz="2000" dirty="0"/>
              <a:t>.</a:t>
            </a:r>
            <a:r>
              <a:rPr lang="el-GR" sz="2000" dirty="0">
                <a:solidFill>
                  <a:schemeClr val="tx2">
                    <a:lumMod val="50000"/>
                  </a:schemeClr>
                </a:solidFill>
                <a:latin typeface="Calibri" pitchFamily="34" charset="0"/>
                <a:ea typeface="Calibri" pitchFamily="34" charset="0"/>
                <a:cs typeface="Calibri" pitchFamily="34" charset="0"/>
              </a:rPr>
              <a:t>:  </a:t>
            </a:r>
            <a:r>
              <a:rPr lang="en-US" sz="2000" dirty="0">
                <a:solidFill>
                  <a:schemeClr val="tx2">
                    <a:lumMod val="50000"/>
                  </a:schemeClr>
                </a:solidFill>
                <a:latin typeface="Calibri" pitchFamily="34" charset="0"/>
                <a:ea typeface="Calibri" pitchFamily="34" charset="0"/>
                <a:cs typeface="Calibri" pitchFamily="34" charset="0"/>
              </a:rPr>
              <a:t>R </a:t>
            </a:r>
            <a:r>
              <a:rPr lang="en-US" sz="2000" dirty="0">
                <a:solidFill>
                  <a:schemeClr val="tx2">
                    <a:lumMod val="50000"/>
                  </a:schemeClr>
                </a:solidFill>
                <a:latin typeface="Calibri" pitchFamily="34" charset="0"/>
                <a:ea typeface="Calibri" pitchFamily="34" charset="0"/>
                <a:cs typeface="Calibri" pitchFamily="34" charset="0"/>
                <a:sym typeface="Symbol" pitchFamily="18" charset="2"/>
              </a:rPr>
              <a:t> E</a:t>
            </a:r>
            <a:r>
              <a:rPr lang="en-US" sz="2000" baseline="-25000" dirty="0">
                <a:solidFill>
                  <a:schemeClr val="tx2">
                    <a:lumMod val="50000"/>
                  </a:schemeClr>
                </a:solidFill>
                <a:latin typeface="Calibri" pitchFamily="34" charset="0"/>
                <a:ea typeface="Calibri" pitchFamily="34" charset="0"/>
                <a:cs typeface="Calibri" pitchFamily="34" charset="0"/>
                <a:sym typeface="Symbol" pitchFamily="18" charset="2"/>
              </a:rPr>
              <a:t>1</a:t>
            </a:r>
            <a:r>
              <a:rPr lang="en-US" sz="2000" dirty="0">
                <a:solidFill>
                  <a:schemeClr val="tx2">
                    <a:lumMod val="50000"/>
                  </a:schemeClr>
                </a:solidFill>
                <a:latin typeface="Calibri" pitchFamily="34" charset="0"/>
                <a:ea typeface="Calibri" pitchFamily="34" charset="0"/>
                <a:cs typeface="Calibri" pitchFamily="34" charset="0"/>
                <a:sym typeface="Symbol" pitchFamily="18" charset="2"/>
              </a:rPr>
              <a:t> x E</a:t>
            </a:r>
            <a:r>
              <a:rPr lang="en-US" sz="2000" baseline="-25000" dirty="0">
                <a:solidFill>
                  <a:schemeClr val="tx2">
                    <a:lumMod val="50000"/>
                  </a:schemeClr>
                </a:solidFill>
                <a:latin typeface="Calibri" pitchFamily="34" charset="0"/>
                <a:ea typeface="Calibri" pitchFamily="34" charset="0"/>
                <a:cs typeface="Calibri" pitchFamily="34" charset="0"/>
                <a:sym typeface="Symbol" pitchFamily="18" charset="2"/>
              </a:rPr>
              <a:t>2</a:t>
            </a:r>
            <a:r>
              <a:rPr lang="en-US" sz="2000" dirty="0">
                <a:solidFill>
                  <a:schemeClr val="tx2">
                    <a:lumMod val="50000"/>
                  </a:schemeClr>
                </a:solidFill>
                <a:latin typeface="Calibri" pitchFamily="34" charset="0"/>
                <a:ea typeface="Calibri" pitchFamily="34" charset="0"/>
                <a:cs typeface="Calibri" pitchFamily="34" charset="0"/>
                <a:sym typeface="Symbol" pitchFamily="18" charset="2"/>
              </a:rPr>
              <a:t> x … E</a:t>
            </a:r>
            <a:r>
              <a:rPr lang="en-US" sz="2000" baseline="-25000" dirty="0">
                <a:solidFill>
                  <a:schemeClr val="tx2">
                    <a:lumMod val="50000"/>
                  </a:schemeClr>
                </a:solidFill>
                <a:latin typeface="Calibri" pitchFamily="34" charset="0"/>
                <a:ea typeface="Calibri" pitchFamily="34" charset="0"/>
                <a:cs typeface="Calibri" pitchFamily="34" charset="0"/>
                <a:sym typeface="Symbol" pitchFamily="18" charset="2"/>
              </a:rPr>
              <a:t>n</a:t>
            </a:r>
            <a:endParaRPr lang="el-GR" sz="2000" dirty="0"/>
          </a:p>
        </p:txBody>
      </p:sp>
      <p:sp>
        <p:nvSpPr>
          <p:cNvPr id="9" name="Text Box 3"/>
          <p:cNvSpPr txBox="1">
            <a:spLocks noChangeArrowheads="1"/>
          </p:cNvSpPr>
          <p:nvPr/>
        </p:nvSpPr>
        <p:spPr bwMode="auto">
          <a:xfrm>
            <a:off x="728980" y="1260322"/>
            <a:ext cx="7848600" cy="457200"/>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Οι τύποι συσχετίσεων μπορεί να έχουν και </a:t>
            </a:r>
            <a:r>
              <a:rPr lang="el-GR" sz="2400" dirty="0">
                <a:solidFill>
                  <a:schemeClr val="accent6">
                    <a:lumMod val="75000"/>
                  </a:schemeClr>
                </a:solidFill>
                <a:latin typeface="Calibri" pitchFamily="34" charset="0"/>
                <a:ea typeface="Calibri" pitchFamily="34" charset="0"/>
                <a:cs typeface="Calibri" pitchFamily="34" charset="0"/>
              </a:rPr>
              <a:t>γνωρίσματα</a:t>
            </a: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Footer Placeholder 4"/>
          <p:cNvSpPr>
            <a:spLocks noGrp="1"/>
          </p:cNvSpPr>
          <p:nvPr>
            <p:ph type="ftr" sz="quarter" idx="11"/>
          </p:nvPr>
        </p:nvSpPr>
        <p:spPr>
          <a:noFill/>
        </p:spPr>
        <p:txBody>
          <a:bodyPr/>
          <a:lstStyle/>
          <a:p>
            <a:r>
              <a:rPr lang="el-GR" altLang="en-US"/>
              <a:t>Ευαγγελία Πιτουρά</a:t>
            </a:r>
          </a:p>
        </p:txBody>
      </p:sp>
      <p:sp>
        <p:nvSpPr>
          <p:cNvPr id="28676" name="Slide Number Placeholder 5"/>
          <p:cNvSpPr>
            <a:spLocks noGrp="1"/>
          </p:cNvSpPr>
          <p:nvPr>
            <p:ph type="sldNum" sz="quarter" idx="12"/>
          </p:nvPr>
        </p:nvSpPr>
        <p:spPr>
          <a:noFill/>
        </p:spPr>
        <p:txBody>
          <a:bodyPr/>
          <a:lstStyle/>
          <a:p>
            <a:fld id="{9AE25C6C-6FEA-4DAD-807A-5AC53E8D9CBF}" type="slidenum">
              <a:rPr lang="el-GR" altLang="en-US" smtClean="0"/>
              <a:pPr/>
              <a:t>41</a:t>
            </a:fld>
            <a:endParaRPr lang="el-GR" altLang="en-US"/>
          </a:p>
        </p:txBody>
      </p:sp>
      <p:sp>
        <p:nvSpPr>
          <p:cNvPr id="28678" name="Text Box 3"/>
          <p:cNvSpPr txBox="1">
            <a:spLocks noChangeArrowheads="1"/>
          </p:cNvSpPr>
          <p:nvPr/>
        </p:nvSpPr>
        <p:spPr bwMode="auto">
          <a:xfrm>
            <a:off x="900113" y="1557338"/>
            <a:ext cx="5183187" cy="396875"/>
          </a:xfrm>
          <a:prstGeom prst="rect">
            <a:avLst/>
          </a:prstGeom>
          <a:noFill/>
          <a:ln w="9525">
            <a:noFill/>
            <a:miter lim="800000"/>
            <a:headEnd/>
            <a:tailEnd/>
          </a:ln>
        </p:spPr>
        <p:txBody>
          <a:bodyPr>
            <a:spAutoFit/>
          </a:bodyPr>
          <a:lstStyle/>
          <a:p>
            <a:pPr eaLnBrk="0" hangingPunct="0">
              <a:spcBef>
                <a:spcPct val="50000"/>
              </a:spcBef>
            </a:pPr>
            <a:r>
              <a:rPr lang="el-GR" sz="2000" dirty="0"/>
              <a:t>Παράδειγμα: Βιβλίο - Συγγραφέας</a:t>
            </a:r>
          </a:p>
        </p:txBody>
      </p:sp>
      <p:grpSp>
        <p:nvGrpSpPr>
          <p:cNvPr id="2" name="Group 4"/>
          <p:cNvGrpSpPr>
            <a:grpSpLocks/>
          </p:cNvGrpSpPr>
          <p:nvPr/>
        </p:nvGrpSpPr>
        <p:grpSpPr bwMode="auto">
          <a:xfrm>
            <a:off x="762000" y="2667000"/>
            <a:ext cx="7315200" cy="1143000"/>
            <a:chOff x="672" y="2064"/>
            <a:chExt cx="4608" cy="720"/>
          </a:xfrm>
        </p:grpSpPr>
        <p:sp>
          <p:nvSpPr>
            <p:cNvPr id="28700" name="AutoShape 5"/>
            <p:cNvSpPr>
              <a:spLocks noChangeArrowheads="1"/>
            </p:cNvSpPr>
            <p:nvPr/>
          </p:nvSpPr>
          <p:spPr bwMode="auto">
            <a:xfrm>
              <a:off x="4032" y="2208"/>
              <a:ext cx="1248" cy="336"/>
            </a:xfrm>
            <a:prstGeom prst="flowChartProcess">
              <a:avLst/>
            </a:prstGeom>
            <a:noFill/>
            <a:ln w="9525">
              <a:solidFill>
                <a:schemeClr val="tx1"/>
              </a:solidFill>
              <a:miter lim="800000"/>
              <a:headEnd/>
              <a:tailEnd/>
            </a:ln>
          </p:spPr>
          <p:txBody>
            <a:bodyPr wrap="none" anchor="ctr"/>
            <a:lstStyle/>
            <a:p>
              <a:endParaRPr lang="el-GR"/>
            </a:p>
          </p:txBody>
        </p:sp>
        <p:sp>
          <p:nvSpPr>
            <p:cNvPr id="28701" name="AutoShape 6"/>
            <p:cNvSpPr>
              <a:spLocks noChangeArrowheads="1"/>
            </p:cNvSpPr>
            <p:nvPr/>
          </p:nvSpPr>
          <p:spPr bwMode="auto">
            <a:xfrm>
              <a:off x="2640" y="2064"/>
              <a:ext cx="960" cy="720"/>
            </a:xfrm>
            <a:prstGeom prst="flowChartDecision">
              <a:avLst/>
            </a:prstGeom>
            <a:noFill/>
            <a:ln w="9525">
              <a:solidFill>
                <a:schemeClr val="tx1"/>
              </a:solidFill>
              <a:miter lim="800000"/>
              <a:headEnd/>
              <a:tailEnd/>
            </a:ln>
          </p:spPr>
          <p:txBody>
            <a:bodyPr wrap="none" anchor="ctr"/>
            <a:lstStyle/>
            <a:p>
              <a:endParaRPr lang="el-GR"/>
            </a:p>
          </p:txBody>
        </p:sp>
        <p:sp>
          <p:nvSpPr>
            <p:cNvPr id="28702" name="AutoShape 7"/>
            <p:cNvSpPr>
              <a:spLocks noChangeArrowheads="1"/>
            </p:cNvSpPr>
            <p:nvPr/>
          </p:nvSpPr>
          <p:spPr bwMode="auto">
            <a:xfrm>
              <a:off x="672" y="2256"/>
              <a:ext cx="1248" cy="432"/>
            </a:xfrm>
            <a:prstGeom prst="flowChartProcess">
              <a:avLst/>
            </a:prstGeom>
            <a:noFill/>
            <a:ln w="9525">
              <a:solidFill>
                <a:schemeClr val="tx1"/>
              </a:solidFill>
              <a:miter lim="800000"/>
              <a:headEnd/>
              <a:tailEnd/>
            </a:ln>
          </p:spPr>
          <p:txBody>
            <a:bodyPr wrap="none" anchor="ctr"/>
            <a:lstStyle/>
            <a:p>
              <a:endParaRPr lang="el-GR"/>
            </a:p>
          </p:txBody>
        </p:sp>
        <p:sp>
          <p:nvSpPr>
            <p:cNvPr id="28703" name="Text Box 8"/>
            <p:cNvSpPr txBox="1">
              <a:spLocks noChangeArrowheads="1"/>
            </p:cNvSpPr>
            <p:nvPr/>
          </p:nvSpPr>
          <p:spPr bwMode="auto">
            <a:xfrm>
              <a:off x="816" y="2304"/>
              <a:ext cx="1344" cy="231"/>
            </a:xfrm>
            <a:prstGeom prst="rect">
              <a:avLst/>
            </a:prstGeom>
            <a:noFill/>
            <a:ln w="9525">
              <a:noFill/>
              <a:miter lim="800000"/>
              <a:headEnd/>
              <a:tailEnd/>
            </a:ln>
          </p:spPr>
          <p:txBody>
            <a:bodyPr>
              <a:spAutoFit/>
            </a:bodyPr>
            <a:lstStyle/>
            <a:p>
              <a:pPr eaLnBrk="0" hangingPunct="0">
                <a:spcBef>
                  <a:spcPct val="50000"/>
                </a:spcBef>
              </a:pPr>
              <a:r>
                <a:rPr lang="el-GR" sz="1800"/>
                <a:t>ΣΥΓΓΡΑΦΕΑΣ</a:t>
              </a:r>
            </a:p>
          </p:txBody>
        </p:sp>
        <p:sp>
          <p:nvSpPr>
            <p:cNvPr id="28704" name="Text Box 9"/>
            <p:cNvSpPr txBox="1">
              <a:spLocks noChangeArrowheads="1"/>
            </p:cNvSpPr>
            <p:nvPr/>
          </p:nvSpPr>
          <p:spPr bwMode="auto">
            <a:xfrm>
              <a:off x="2784" y="2256"/>
              <a:ext cx="1296" cy="231"/>
            </a:xfrm>
            <a:prstGeom prst="rect">
              <a:avLst/>
            </a:prstGeom>
            <a:noFill/>
            <a:ln w="9525">
              <a:noFill/>
              <a:miter lim="800000"/>
              <a:headEnd/>
              <a:tailEnd/>
            </a:ln>
          </p:spPr>
          <p:txBody>
            <a:bodyPr>
              <a:spAutoFit/>
            </a:bodyPr>
            <a:lstStyle/>
            <a:p>
              <a:pPr eaLnBrk="0" hangingPunct="0">
                <a:spcBef>
                  <a:spcPct val="50000"/>
                </a:spcBef>
              </a:pPr>
              <a:r>
                <a:rPr lang="el-GR" sz="1800"/>
                <a:t>ΓΡΑΦΕΙ</a:t>
              </a:r>
            </a:p>
          </p:txBody>
        </p:sp>
        <p:sp>
          <p:nvSpPr>
            <p:cNvPr id="28705" name="Text Box 10"/>
            <p:cNvSpPr txBox="1">
              <a:spLocks noChangeArrowheads="1"/>
            </p:cNvSpPr>
            <p:nvPr/>
          </p:nvSpPr>
          <p:spPr bwMode="auto">
            <a:xfrm>
              <a:off x="4080" y="2256"/>
              <a:ext cx="1008" cy="231"/>
            </a:xfrm>
            <a:prstGeom prst="rect">
              <a:avLst/>
            </a:prstGeom>
            <a:noFill/>
            <a:ln w="9525">
              <a:noFill/>
              <a:miter lim="800000"/>
              <a:headEnd/>
              <a:tailEnd/>
            </a:ln>
          </p:spPr>
          <p:txBody>
            <a:bodyPr>
              <a:spAutoFit/>
            </a:bodyPr>
            <a:lstStyle/>
            <a:p>
              <a:pPr eaLnBrk="0" hangingPunct="0">
                <a:spcBef>
                  <a:spcPct val="50000"/>
                </a:spcBef>
              </a:pPr>
              <a:r>
                <a:rPr lang="el-GR" sz="1800"/>
                <a:t>ΒΙΒΛΙΟ</a:t>
              </a:r>
            </a:p>
          </p:txBody>
        </p:sp>
        <p:sp>
          <p:nvSpPr>
            <p:cNvPr id="28706" name="Line 11"/>
            <p:cNvSpPr>
              <a:spLocks noChangeShapeType="1"/>
            </p:cNvSpPr>
            <p:nvPr/>
          </p:nvSpPr>
          <p:spPr bwMode="auto">
            <a:xfrm>
              <a:off x="1920" y="2400"/>
              <a:ext cx="720" cy="0"/>
            </a:xfrm>
            <a:prstGeom prst="line">
              <a:avLst/>
            </a:prstGeom>
            <a:noFill/>
            <a:ln w="9525">
              <a:solidFill>
                <a:schemeClr val="tx1"/>
              </a:solidFill>
              <a:round/>
              <a:headEnd/>
              <a:tailEnd/>
            </a:ln>
          </p:spPr>
          <p:txBody>
            <a:bodyPr wrap="none" anchor="ctr"/>
            <a:lstStyle/>
            <a:p>
              <a:endParaRPr lang="el-GR"/>
            </a:p>
          </p:txBody>
        </p:sp>
      </p:grpSp>
      <p:sp>
        <p:nvSpPr>
          <p:cNvPr id="28680" name="Line 12"/>
          <p:cNvSpPr>
            <a:spLocks noChangeShapeType="1"/>
          </p:cNvSpPr>
          <p:nvPr/>
        </p:nvSpPr>
        <p:spPr bwMode="auto">
          <a:xfrm>
            <a:off x="5486400" y="3200400"/>
            <a:ext cx="609600" cy="0"/>
          </a:xfrm>
          <a:prstGeom prst="line">
            <a:avLst/>
          </a:prstGeom>
          <a:noFill/>
          <a:ln w="9525">
            <a:solidFill>
              <a:schemeClr val="tx1"/>
            </a:solidFill>
            <a:round/>
            <a:headEnd/>
            <a:tailEnd/>
          </a:ln>
        </p:spPr>
        <p:txBody>
          <a:bodyPr wrap="none" anchor="ctr"/>
          <a:lstStyle/>
          <a:p>
            <a:endParaRPr lang="el-GR"/>
          </a:p>
        </p:txBody>
      </p:sp>
      <p:sp>
        <p:nvSpPr>
          <p:cNvPr id="28681" name="Text Box 13"/>
          <p:cNvSpPr txBox="1">
            <a:spLocks noChangeArrowheads="1"/>
          </p:cNvSpPr>
          <p:nvPr/>
        </p:nvSpPr>
        <p:spPr bwMode="auto">
          <a:xfrm>
            <a:off x="755650" y="3933825"/>
            <a:ext cx="1368425" cy="304800"/>
          </a:xfrm>
          <a:prstGeom prst="rect">
            <a:avLst/>
          </a:prstGeom>
          <a:noFill/>
          <a:ln w="9525">
            <a:noFill/>
            <a:miter lim="800000"/>
            <a:headEnd/>
            <a:tailEnd/>
          </a:ln>
        </p:spPr>
        <p:txBody>
          <a:bodyPr>
            <a:spAutoFit/>
          </a:bodyPr>
          <a:lstStyle/>
          <a:p>
            <a:pPr eaLnBrk="0" hangingPunct="0">
              <a:spcBef>
                <a:spcPct val="50000"/>
              </a:spcBef>
            </a:pPr>
            <a:r>
              <a:rPr lang="el-GR" sz="1400" u="sng"/>
              <a:t>Όνομα</a:t>
            </a:r>
          </a:p>
        </p:txBody>
      </p:sp>
      <p:sp>
        <p:nvSpPr>
          <p:cNvPr id="28682" name="Text Box 14"/>
          <p:cNvSpPr txBox="1">
            <a:spLocks noChangeArrowheads="1"/>
          </p:cNvSpPr>
          <p:nvPr/>
        </p:nvSpPr>
        <p:spPr bwMode="auto">
          <a:xfrm>
            <a:off x="2124075" y="2492375"/>
            <a:ext cx="1511300" cy="304800"/>
          </a:xfrm>
          <a:prstGeom prst="rect">
            <a:avLst/>
          </a:prstGeom>
          <a:noFill/>
          <a:ln w="9525">
            <a:noFill/>
            <a:miter lim="800000"/>
            <a:headEnd/>
            <a:tailEnd/>
          </a:ln>
        </p:spPr>
        <p:txBody>
          <a:bodyPr>
            <a:spAutoFit/>
          </a:bodyPr>
          <a:lstStyle/>
          <a:p>
            <a:pPr eaLnBrk="0" hangingPunct="0">
              <a:spcBef>
                <a:spcPct val="50000"/>
              </a:spcBef>
            </a:pPr>
            <a:r>
              <a:rPr lang="el-GR" sz="1400"/>
              <a:t>Τόπος-Γέννησης</a:t>
            </a:r>
          </a:p>
        </p:txBody>
      </p:sp>
      <p:sp>
        <p:nvSpPr>
          <p:cNvPr id="28683" name="Text Box 15"/>
          <p:cNvSpPr txBox="1">
            <a:spLocks noChangeArrowheads="1"/>
          </p:cNvSpPr>
          <p:nvPr/>
        </p:nvSpPr>
        <p:spPr bwMode="auto">
          <a:xfrm>
            <a:off x="5580063" y="2276475"/>
            <a:ext cx="1512887" cy="304800"/>
          </a:xfrm>
          <a:prstGeom prst="rect">
            <a:avLst/>
          </a:prstGeom>
          <a:noFill/>
          <a:ln w="9525">
            <a:noFill/>
            <a:miter lim="800000"/>
            <a:headEnd/>
            <a:tailEnd/>
          </a:ln>
        </p:spPr>
        <p:txBody>
          <a:bodyPr>
            <a:spAutoFit/>
          </a:bodyPr>
          <a:lstStyle/>
          <a:p>
            <a:pPr eaLnBrk="0" hangingPunct="0">
              <a:spcBef>
                <a:spcPct val="50000"/>
              </a:spcBef>
            </a:pPr>
            <a:r>
              <a:rPr lang="el-GR" sz="1400"/>
              <a:t>Τίτλος</a:t>
            </a:r>
          </a:p>
        </p:txBody>
      </p:sp>
      <p:sp>
        <p:nvSpPr>
          <p:cNvPr id="28684" name="Text Box 16"/>
          <p:cNvSpPr txBox="1">
            <a:spLocks noChangeArrowheads="1"/>
          </p:cNvSpPr>
          <p:nvPr/>
        </p:nvSpPr>
        <p:spPr bwMode="auto">
          <a:xfrm>
            <a:off x="6443663" y="3644900"/>
            <a:ext cx="1944687" cy="304800"/>
          </a:xfrm>
          <a:prstGeom prst="rect">
            <a:avLst/>
          </a:prstGeom>
          <a:noFill/>
          <a:ln w="9525">
            <a:noFill/>
            <a:miter lim="800000"/>
            <a:headEnd/>
            <a:tailEnd/>
          </a:ln>
        </p:spPr>
        <p:txBody>
          <a:bodyPr>
            <a:spAutoFit/>
          </a:bodyPr>
          <a:lstStyle/>
          <a:p>
            <a:pPr eaLnBrk="0" hangingPunct="0">
              <a:spcBef>
                <a:spcPct val="50000"/>
              </a:spcBef>
            </a:pPr>
            <a:r>
              <a:rPr lang="en-US" sz="1400" u="sng"/>
              <a:t>ISBN</a:t>
            </a:r>
            <a:endParaRPr lang="el-GR" sz="1400" u="sng"/>
          </a:p>
        </p:txBody>
      </p:sp>
      <p:sp>
        <p:nvSpPr>
          <p:cNvPr id="28685" name="AutoShape 17"/>
          <p:cNvSpPr>
            <a:spLocks noChangeArrowheads="1"/>
          </p:cNvSpPr>
          <p:nvPr/>
        </p:nvSpPr>
        <p:spPr bwMode="auto">
          <a:xfrm>
            <a:off x="755650" y="3933825"/>
            <a:ext cx="720725" cy="287338"/>
          </a:xfrm>
          <a:prstGeom prst="roundRect">
            <a:avLst>
              <a:gd name="adj" fmla="val 16667"/>
            </a:avLst>
          </a:prstGeom>
          <a:noFill/>
          <a:ln w="9525">
            <a:solidFill>
              <a:schemeClr val="tx1"/>
            </a:solidFill>
            <a:round/>
            <a:headEnd/>
            <a:tailEnd/>
          </a:ln>
        </p:spPr>
        <p:txBody>
          <a:bodyPr wrap="none" anchor="ctr"/>
          <a:lstStyle/>
          <a:p>
            <a:endParaRPr lang="el-GR"/>
          </a:p>
        </p:txBody>
      </p:sp>
      <p:sp>
        <p:nvSpPr>
          <p:cNvPr id="28686" name="AutoShape 18"/>
          <p:cNvSpPr>
            <a:spLocks noChangeArrowheads="1"/>
          </p:cNvSpPr>
          <p:nvPr/>
        </p:nvSpPr>
        <p:spPr bwMode="auto">
          <a:xfrm>
            <a:off x="2051050" y="2492375"/>
            <a:ext cx="1512888" cy="287338"/>
          </a:xfrm>
          <a:prstGeom prst="roundRect">
            <a:avLst>
              <a:gd name="adj" fmla="val 16667"/>
            </a:avLst>
          </a:prstGeom>
          <a:noFill/>
          <a:ln w="9525">
            <a:solidFill>
              <a:schemeClr val="tx1"/>
            </a:solidFill>
            <a:round/>
            <a:headEnd/>
            <a:tailEnd/>
          </a:ln>
        </p:spPr>
        <p:txBody>
          <a:bodyPr wrap="none" anchor="ctr"/>
          <a:lstStyle/>
          <a:p>
            <a:endParaRPr lang="el-GR"/>
          </a:p>
        </p:txBody>
      </p:sp>
      <p:sp>
        <p:nvSpPr>
          <p:cNvPr id="28687" name="AutoShape 19"/>
          <p:cNvSpPr>
            <a:spLocks noChangeArrowheads="1"/>
          </p:cNvSpPr>
          <p:nvPr/>
        </p:nvSpPr>
        <p:spPr bwMode="auto">
          <a:xfrm>
            <a:off x="5580063" y="2276475"/>
            <a:ext cx="720725" cy="287338"/>
          </a:xfrm>
          <a:prstGeom prst="roundRect">
            <a:avLst>
              <a:gd name="adj" fmla="val 16667"/>
            </a:avLst>
          </a:prstGeom>
          <a:noFill/>
          <a:ln w="9525">
            <a:solidFill>
              <a:schemeClr val="tx1"/>
            </a:solidFill>
            <a:round/>
            <a:headEnd/>
            <a:tailEnd/>
          </a:ln>
        </p:spPr>
        <p:txBody>
          <a:bodyPr wrap="none" anchor="ctr"/>
          <a:lstStyle/>
          <a:p>
            <a:endParaRPr lang="el-GR"/>
          </a:p>
        </p:txBody>
      </p:sp>
      <p:sp>
        <p:nvSpPr>
          <p:cNvPr id="28688" name="AutoShape 20"/>
          <p:cNvSpPr>
            <a:spLocks noChangeArrowheads="1"/>
          </p:cNvSpPr>
          <p:nvPr/>
        </p:nvSpPr>
        <p:spPr bwMode="auto">
          <a:xfrm>
            <a:off x="6372225" y="3644900"/>
            <a:ext cx="792163" cy="358775"/>
          </a:xfrm>
          <a:prstGeom prst="roundRect">
            <a:avLst>
              <a:gd name="adj" fmla="val 16667"/>
            </a:avLst>
          </a:prstGeom>
          <a:noFill/>
          <a:ln w="9525">
            <a:solidFill>
              <a:schemeClr val="tx1"/>
            </a:solidFill>
            <a:round/>
            <a:headEnd/>
            <a:tailEnd/>
          </a:ln>
        </p:spPr>
        <p:txBody>
          <a:bodyPr wrap="none" anchor="ctr"/>
          <a:lstStyle/>
          <a:p>
            <a:endParaRPr lang="el-GR"/>
          </a:p>
        </p:txBody>
      </p:sp>
      <p:sp>
        <p:nvSpPr>
          <p:cNvPr id="28689" name="Line 21"/>
          <p:cNvSpPr>
            <a:spLocks noChangeShapeType="1"/>
          </p:cNvSpPr>
          <p:nvPr/>
        </p:nvSpPr>
        <p:spPr bwMode="auto">
          <a:xfrm flipH="1">
            <a:off x="1187450" y="3716338"/>
            <a:ext cx="215900" cy="215900"/>
          </a:xfrm>
          <a:prstGeom prst="line">
            <a:avLst/>
          </a:prstGeom>
          <a:noFill/>
          <a:ln w="9525">
            <a:solidFill>
              <a:schemeClr val="tx1"/>
            </a:solidFill>
            <a:round/>
            <a:headEnd/>
            <a:tailEnd/>
          </a:ln>
        </p:spPr>
        <p:txBody>
          <a:bodyPr/>
          <a:lstStyle/>
          <a:p>
            <a:endParaRPr lang="el-GR"/>
          </a:p>
        </p:txBody>
      </p:sp>
      <p:sp>
        <p:nvSpPr>
          <p:cNvPr id="28690" name="Line 22"/>
          <p:cNvSpPr>
            <a:spLocks noChangeShapeType="1"/>
          </p:cNvSpPr>
          <p:nvPr/>
        </p:nvSpPr>
        <p:spPr bwMode="auto">
          <a:xfrm flipV="1">
            <a:off x="2411413" y="2781300"/>
            <a:ext cx="215900" cy="142875"/>
          </a:xfrm>
          <a:prstGeom prst="line">
            <a:avLst/>
          </a:prstGeom>
          <a:noFill/>
          <a:ln w="9525">
            <a:solidFill>
              <a:schemeClr val="tx1"/>
            </a:solidFill>
            <a:round/>
            <a:headEnd/>
            <a:tailEnd/>
          </a:ln>
        </p:spPr>
        <p:txBody>
          <a:bodyPr/>
          <a:lstStyle/>
          <a:p>
            <a:endParaRPr lang="el-GR"/>
          </a:p>
        </p:txBody>
      </p:sp>
      <p:sp>
        <p:nvSpPr>
          <p:cNvPr id="28691" name="Line 23"/>
          <p:cNvSpPr>
            <a:spLocks noChangeShapeType="1"/>
          </p:cNvSpPr>
          <p:nvPr/>
        </p:nvSpPr>
        <p:spPr bwMode="auto">
          <a:xfrm>
            <a:off x="6084888" y="2565400"/>
            <a:ext cx="358775" cy="287338"/>
          </a:xfrm>
          <a:prstGeom prst="line">
            <a:avLst/>
          </a:prstGeom>
          <a:noFill/>
          <a:ln w="9525">
            <a:solidFill>
              <a:schemeClr val="tx1"/>
            </a:solidFill>
            <a:round/>
            <a:headEnd/>
            <a:tailEnd/>
          </a:ln>
        </p:spPr>
        <p:txBody>
          <a:bodyPr/>
          <a:lstStyle/>
          <a:p>
            <a:endParaRPr lang="el-GR"/>
          </a:p>
        </p:txBody>
      </p:sp>
      <p:sp>
        <p:nvSpPr>
          <p:cNvPr id="28692" name="Line 24"/>
          <p:cNvSpPr>
            <a:spLocks noChangeShapeType="1"/>
          </p:cNvSpPr>
          <p:nvPr/>
        </p:nvSpPr>
        <p:spPr bwMode="auto">
          <a:xfrm flipH="1">
            <a:off x="6659563" y="3429000"/>
            <a:ext cx="73025" cy="215900"/>
          </a:xfrm>
          <a:prstGeom prst="line">
            <a:avLst/>
          </a:prstGeom>
          <a:noFill/>
          <a:ln w="9525">
            <a:solidFill>
              <a:schemeClr val="tx1"/>
            </a:solidFill>
            <a:round/>
            <a:headEnd/>
            <a:tailEnd/>
          </a:ln>
        </p:spPr>
        <p:txBody>
          <a:bodyPr/>
          <a:lstStyle/>
          <a:p>
            <a:endParaRPr lang="el-GR"/>
          </a:p>
        </p:txBody>
      </p:sp>
      <p:sp>
        <p:nvSpPr>
          <p:cNvPr id="28693" name="Text Box 25"/>
          <p:cNvSpPr txBox="1">
            <a:spLocks noChangeArrowheads="1"/>
          </p:cNvSpPr>
          <p:nvPr/>
        </p:nvSpPr>
        <p:spPr bwMode="auto">
          <a:xfrm>
            <a:off x="1258888" y="5084763"/>
            <a:ext cx="2520950" cy="701675"/>
          </a:xfrm>
          <a:prstGeom prst="rect">
            <a:avLst/>
          </a:prstGeom>
          <a:noFill/>
          <a:ln w="9525">
            <a:noFill/>
            <a:miter lim="800000"/>
            <a:headEnd/>
            <a:tailEnd/>
          </a:ln>
        </p:spPr>
        <p:txBody>
          <a:bodyPr>
            <a:spAutoFit/>
          </a:bodyPr>
          <a:lstStyle/>
          <a:p>
            <a:pPr eaLnBrk="0" hangingPunct="0">
              <a:spcBef>
                <a:spcPct val="50000"/>
              </a:spcBef>
            </a:pPr>
            <a:r>
              <a:rPr lang="en-US" sz="1000" b="1" dirty="0"/>
              <a:t>(</a:t>
            </a:r>
            <a:r>
              <a:rPr lang="el-GR" sz="1000" b="1" dirty="0"/>
              <a:t>Ρέα </a:t>
            </a:r>
            <a:r>
              <a:rPr lang="el-GR" sz="1000" b="1" dirty="0" err="1"/>
              <a:t>Γαλανάκη</a:t>
            </a:r>
            <a:r>
              <a:rPr lang="en-US" sz="1000" b="1" dirty="0"/>
              <a:t>,</a:t>
            </a:r>
            <a:r>
              <a:rPr lang="el-GR" sz="1000" b="1" dirty="0"/>
              <a:t> Ηράκλειο</a:t>
            </a:r>
            <a:r>
              <a:rPr lang="en-US" sz="1000" b="1" dirty="0"/>
              <a:t>)</a:t>
            </a:r>
            <a:endParaRPr lang="el-GR" sz="1000" b="1" dirty="0"/>
          </a:p>
          <a:p>
            <a:pPr eaLnBrk="0" hangingPunct="0">
              <a:spcBef>
                <a:spcPct val="50000"/>
              </a:spcBef>
            </a:pPr>
            <a:r>
              <a:rPr lang="el-GR" sz="1000" b="1" dirty="0"/>
              <a:t>(Ιωάννα </a:t>
            </a:r>
            <a:r>
              <a:rPr lang="el-GR" sz="1000" b="1" dirty="0" err="1"/>
              <a:t>Καρυστιάνη</a:t>
            </a:r>
            <a:r>
              <a:rPr lang="el-GR" sz="1000" b="1" dirty="0"/>
              <a:t>, Χανιά)</a:t>
            </a:r>
          </a:p>
          <a:p>
            <a:pPr eaLnBrk="0" hangingPunct="0">
              <a:spcBef>
                <a:spcPct val="50000"/>
              </a:spcBef>
            </a:pPr>
            <a:r>
              <a:rPr lang="el-GR" sz="1000" b="1" dirty="0"/>
              <a:t>(Πέτρος </a:t>
            </a:r>
            <a:r>
              <a:rPr lang="el-GR" sz="1000" b="1" dirty="0" err="1"/>
              <a:t>Τατσόπουλος</a:t>
            </a:r>
            <a:r>
              <a:rPr lang="el-GR" sz="1000" b="1" dirty="0"/>
              <a:t>, Ρέθυμνο)</a:t>
            </a:r>
          </a:p>
        </p:txBody>
      </p:sp>
      <p:sp>
        <p:nvSpPr>
          <p:cNvPr id="28694" name="Text Box 26"/>
          <p:cNvSpPr txBox="1">
            <a:spLocks noChangeArrowheads="1"/>
          </p:cNvSpPr>
          <p:nvPr/>
        </p:nvSpPr>
        <p:spPr bwMode="auto">
          <a:xfrm>
            <a:off x="4716463" y="4724400"/>
            <a:ext cx="3382962" cy="930275"/>
          </a:xfrm>
          <a:prstGeom prst="rect">
            <a:avLst/>
          </a:prstGeom>
          <a:noFill/>
          <a:ln w="9525">
            <a:noFill/>
            <a:miter lim="800000"/>
            <a:headEnd/>
            <a:tailEnd/>
          </a:ln>
        </p:spPr>
        <p:txBody>
          <a:bodyPr>
            <a:spAutoFit/>
          </a:bodyPr>
          <a:lstStyle/>
          <a:p>
            <a:pPr eaLnBrk="0" hangingPunct="0">
              <a:spcBef>
                <a:spcPct val="50000"/>
              </a:spcBef>
            </a:pPr>
            <a:r>
              <a:rPr lang="el-GR" sz="1000" b="1" dirty="0"/>
              <a:t>(960-03-3343-2, Ο Αιώνας των Λαβυρίνθων)</a:t>
            </a:r>
          </a:p>
          <a:p>
            <a:pPr eaLnBrk="0" hangingPunct="0">
              <a:spcBef>
                <a:spcPct val="50000"/>
              </a:spcBef>
            </a:pPr>
            <a:r>
              <a:rPr lang="el-GR" sz="1000" b="1" dirty="0"/>
              <a:t>(960-03-2985-0, Οι Ανήλικοι)</a:t>
            </a:r>
          </a:p>
          <a:p>
            <a:pPr eaLnBrk="0" hangingPunct="0">
              <a:spcBef>
                <a:spcPct val="50000"/>
              </a:spcBef>
            </a:pPr>
            <a:r>
              <a:rPr lang="el-GR" sz="1000" b="1" dirty="0"/>
              <a:t>(960-03-3544-3, Ο Άγιος της Μοναξιάς)</a:t>
            </a:r>
          </a:p>
          <a:p>
            <a:pPr eaLnBrk="0" hangingPunct="0">
              <a:spcBef>
                <a:spcPct val="50000"/>
              </a:spcBef>
            </a:pPr>
            <a:r>
              <a:rPr lang="el-GR" sz="1000" b="1" dirty="0"/>
              <a:t>(960-03-2986-9, Η Καρδιά του Κτήνους)</a:t>
            </a:r>
          </a:p>
        </p:txBody>
      </p:sp>
      <p:sp>
        <p:nvSpPr>
          <p:cNvPr id="28695" name="Text Box 27"/>
          <p:cNvSpPr txBox="1">
            <a:spLocks noChangeArrowheads="1"/>
          </p:cNvSpPr>
          <p:nvPr/>
        </p:nvSpPr>
        <p:spPr bwMode="auto">
          <a:xfrm>
            <a:off x="395288" y="4652963"/>
            <a:ext cx="3673475" cy="274637"/>
          </a:xfrm>
          <a:prstGeom prst="rect">
            <a:avLst/>
          </a:prstGeom>
          <a:noFill/>
          <a:ln w="9525">
            <a:noFill/>
            <a:miter lim="800000"/>
            <a:headEnd/>
            <a:tailEnd/>
          </a:ln>
        </p:spPr>
        <p:txBody>
          <a:bodyPr>
            <a:spAutoFit/>
          </a:bodyPr>
          <a:lstStyle/>
          <a:p>
            <a:pPr eaLnBrk="0" hangingPunct="0">
              <a:spcBef>
                <a:spcPct val="50000"/>
              </a:spcBef>
            </a:pPr>
            <a:r>
              <a:rPr lang="el-GR" sz="1200" dirty="0"/>
              <a:t>Στιγμιότυπο – Σύνολο Οντοτήτων Συγγραφέας</a:t>
            </a:r>
          </a:p>
        </p:txBody>
      </p:sp>
      <p:sp>
        <p:nvSpPr>
          <p:cNvPr id="28696" name="Line 29"/>
          <p:cNvSpPr>
            <a:spLocks noChangeShapeType="1"/>
          </p:cNvSpPr>
          <p:nvPr/>
        </p:nvSpPr>
        <p:spPr bwMode="auto">
          <a:xfrm flipV="1">
            <a:off x="2843213" y="4868863"/>
            <a:ext cx="1873250" cy="288925"/>
          </a:xfrm>
          <a:prstGeom prst="line">
            <a:avLst/>
          </a:prstGeom>
          <a:noFill/>
          <a:ln w="9525">
            <a:solidFill>
              <a:schemeClr val="tx1"/>
            </a:solidFill>
            <a:round/>
            <a:headEnd/>
            <a:tailEnd/>
          </a:ln>
        </p:spPr>
        <p:txBody>
          <a:bodyPr/>
          <a:lstStyle/>
          <a:p>
            <a:endParaRPr lang="el-GR"/>
          </a:p>
        </p:txBody>
      </p:sp>
      <p:sp>
        <p:nvSpPr>
          <p:cNvPr id="28697" name="Line 30"/>
          <p:cNvSpPr>
            <a:spLocks noChangeShapeType="1"/>
          </p:cNvSpPr>
          <p:nvPr/>
        </p:nvSpPr>
        <p:spPr bwMode="auto">
          <a:xfrm flipV="1">
            <a:off x="2987675" y="5300663"/>
            <a:ext cx="1728788" cy="73025"/>
          </a:xfrm>
          <a:prstGeom prst="line">
            <a:avLst/>
          </a:prstGeom>
          <a:noFill/>
          <a:ln w="9525">
            <a:solidFill>
              <a:schemeClr val="tx1"/>
            </a:solidFill>
            <a:round/>
            <a:headEnd/>
            <a:tailEnd/>
          </a:ln>
        </p:spPr>
        <p:txBody>
          <a:bodyPr/>
          <a:lstStyle/>
          <a:p>
            <a:endParaRPr lang="el-GR"/>
          </a:p>
        </p:txBody>
      </p:sp>
      <p:sp>
        <p:nvSpPr>
          <p:cNvPr id="28698" name="Line 31"/>
          <p:cNvSpPr>
            <a:spLocks noChangeShapeType="1"/>
          </p:cNvSpPr>
          <p:nvPr/>
        </p:nvSpPr>
        <p:spPr bwMode="auto">
          <a:xfrm flipV="1">
            <a:off x="3276600" y="5084763"/>
            <a:ext cx="1439863" cy="576262"/>
          </a:xfrm>
          <a:prstGeom prst="line">
            <a:avLst/>
          </a:prstGeom>
          <a:noFill/>
          <a:ln w="9525">
            <a:solidFill>
              <a:schemeClr val="tx1"/>
            </a:solidFill>
            <a:round/>
            <a:headEnd/>
            <a:tailEnd/>
          </a:ln>
        </p:spPr>
        <p:txBody>
          <a:bodyPr/>
          <a:lstStyle/>
          <a:p>
            <a:endParaRPr lang="el-GR"/>
          </a:p>
        </p:txBody>
      </p:sp>
      <p:sp>
        <p:nvSpPr>
          <p:cNvPr id="28699" name="Line 32"/>
          <p:cNvSpPr>
            <a:spLocks noChangeShapeType="1"/>
          </p:cNvSpPr>
          <p:nvPr/>
        </p:nvSpPr>
        <p:spPr bwMode="auto">
          <a:xfrm flipV="1">
            <a:off x="3165476" y="5580077"/>
            <a:ext cx="1592262" cy="65087"/>
          </a:xfrm>
          <a:prstGeom prst="line">
            <a:avLst/>
          </a:prstGeom>
          <a:noFill/>
          <a:ln w="9525">
            <a:solidFill>
              <a:schemeClr val="tx1"/>
            </a:solidFill>
            <a:round/>
            <a:headEnd/>
            <a:tailEnd/>
          </a:ln>
        </p:spPr>
        <p:txBody>
          <a:bodyPr/>
          <a:lstStyle/>
          <a:p>
            <a:endParaRPr lang="el-GR"/>
          </a:p>
        </p:txBody>
      </p:sp>
      <p:sp>
        <p:nvSpPr>
          <p:cNvPr id="3" name="Title 2"/>
          <p:cNvSpPr>
            <a:spLocks noGrp="1"/>
          </p:cNvSpPr>
          <p:nvPr>
            <p:ph type="title"/>
          </p:nvPr>
        </p:nvSpPr>
        <p:spPr/>
        <p:txBody>
          <a:bodyPr/>
          <a:lstStyle/>
          <a:p>
            <a:r>
              <a:rPr lang="el-GR" dirty="0">
                <a:solidFill>
                  <a:schemeClr val="accent6">
                    <a:lumMod val="75000"/>
                  </a:schemeClr>
                </a:solidFill>
              </a:rPr>
              <a:t>Συσχετίσεις</a:t>
            </a:r>
            <a:endParaRPr lang="en-US" dirty="0">
              <a:solidFill>
                <a:schemeClr val="accent6">
                  <a:lumMod val="75000"/>
                </a:schemeClr>
              </a:solidFill>
            </a:endParaRPr>
          </a:p>
        </p:txBody>
      </p:sp>
      <p:sp>
        <p:nvSpPr>
          <p:cNvPr id="35"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4" name="Rounded Rectangle 3"/>
          <p:cNvSpPr/>
          <p:nvPr/>
        </p:nvSpPr>
        <p:spPr>
          <a:xfrm>
            <a:off x="1258888" y="5084763"/>
            <a:ext cx="2376487" cy="9477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Rounded Rectangle 36"/>
          <p:cNvSpPr/>
          <p:nvPr/>
        </p:nvSpPr>
        <p:spPr>
          <a:xfrm>
            <a:off x="4646613" y="4721239"/>
            <a:ext cx="2590800" cy="12699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Footer Placeholder 3"/>
          <p:cNvSpPr>
            <a:spLocks noGrp="1"/>
          </p:cNvSpPr>
          <p:nvPr>
            <p:ph type="ftr" sz="quarter" idx="11"/>
          </p:nvPr>
        </p:nvSpPr>
        <p:spPr>
          <a:noFill/>
        </p:spPr>
        <p:txBody>
          <a:bodyPr/>
          <a:lstStyle/>
          <a:p>
            <a:r>
              <a:rPr lang="el-GR" altLang="en-US"/>
              <a:t>Ευαγγελία Πιτουρά</a:t>
            </a:r>
          </a:p>
        </p:txBody>
      </p:sp>
      <p:sp>
        <p:nvSpPr>
          <p:cNvPr id="31748" name="Slide Number Placeholder 4"/>
          <p:cNvSpPr>
            <a:spLocks noGrp="1"/>
          </p:cNvSpPr>
          <p:nvPr>
            <p:ph type="sldNum" sz="quarter" idx="12"/>
          </p:nvPr>
        </p:nvSpPr>
        <p:spPr>
          <a:noFill/>
        </p:spPr>
        <p:txBody>
          <a:bodyPr/>
          <a:lstStyle/>
          <a:p>
            <a:fld id="{7CED029B-35CA-4540-8C6C-47AEE400336E}" type="slidenum">
              <a:rPr lang="el-GR" altLang="en-US" smtClean="0"/>
              <a:pPr/>
              <a:t>42</a:t>
            </a:fld>
            <a:endParaRPr lang="el-GR" altLang="en-US"/>
          </a:p>
        </p:txBody>
      </p:sp>
      <p:sp>
        <p:nvSpPr>
          <p:cNvPr id="31750" name="Text Box 3"/>
          <p:cNvSpPr txBox="1">
            <a:spLocks noChangeArrowheads="1"/>
          </p:cNvSpPr>
          <p:nvPr/>
        </p:nvSpPr>
        <p:spPr bwMode="auto">
          <a:xfrm>
            <a:off x="419100" y="2006600"/>
            <a:ext cx="8274050" cy="2062103"/>
          </a:xfrm>
          <a:prstGeom prst="rect">
            <a:avLst/>
          </a:prstGeom>
          <a:noFill/>
          <a:ln w="9525">
            <a:noFill/>
            <a:miter lim="800000"/>
            <a:headEnd/>
            <a:tailEnd/>
          </a:ln>
        </p:spPr>
        <p:txBody>
          <a:bodyPr wrap="square">
            <a:spAutoFit/>
          </a:bodyPr>
          <a:lstStyle/>
          <a:p>
            <a:pPr eaLnBrk="0" hangingPunct="0">
              <a:spcBef>
                <a:spcPct val="50000"/>
              </a:spcBef>
            </a:pPr>
            <a:r>
              <a:rPr lang="el-GR" sz="3200" dirty="0">
                <a:solidFill>
                  <a:schemeClr val="accent6">
                    <a:lumMod val="75000"/>
                  </a:schemeClr>
                </a:solidFill>
                <a:latin typeface="Calibri" pitchFamily="34" charset="0"/>
                <a:ea typeface="Calibri" pitchFamily="34" charset="0"/>
                <a:cs typeface="Calibri" pitchFamily="34" charset="0"/>
              </a:rPr>
              <a:t>Βαθμός</a:t>
            </a:r>
            <a:r>
              <a:rPr lang="el-GR" sz="3200" dirty="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ενός τύπου συσχέτισης (</a:t>
            </a:r>
            <a:r>
              <a:rPr lang="en-US" sz="2400" dirty="0">
                <a:latin typeface="Calibri" pitchFamily="34" charset="0"/>
                <a:ea typeface="Calibri" pitchFamily="34" charset="0"/>
                <a:cs typeface="Calibri" pitchFamily="34" charset="0"/>
              </a:rPr>
              <a:t>degree</a:t>
            </a:r>
            <a:r>
              <a:rPr lang="el-GR" sz="2400" dirty="0">
                <a:latin typeface="Calibri" pitchFamily="34" charset="0"/>
                <a:ea typeface="Calibri" pitchFamily="34" charset="0"/>
                <a:cs typeface="Calibri" pitchFamily="34" charset="0"/>
              </a:rPr>
              <a:t>): πλήθος των τύπων οντοτήτων που συμμετέχουν </a:t>
            </a:r>
          </a:p>
          <a:p>
            <a:pPr eaLnBrk="0" hangingPunct="0">
              <a:spcBef>
                <a:spcPct val="50000"/>
              </a:spcBef>
            </a:pPr>
            <a:endParaRPr lang="el-GR" sz="2400" dirty="0">
              <a:latin typeface="Calibri" pitchFamily="34" charset="0"/>
              <a:ea typeface="Calibri" pitchFamily="34" charset="0"/>
              <a:cs typeface="Calibri" pitchFamily="34" charset="0"/>
            </a:endParaRPr>
          </a:p>
          <a:p>
            <a:pPr eaLnBrk="0" hangingPunct="0">
              <a:spcBef>
                <a:spcPct val="50000"/>
              </a:spcBef>
            </a:pPr>
            <a:r>
              <a:rPr lang="el-GR" sz="2400" dirty="0">
                <a:latin typeface="Calibri" pitchFamily="34" charset="0"/>
                <a:ea typeface="Calibri" pitchFamily="34" charset="0"/>
                <a:cs typeface="Calibri" pitchFamily="34" charset="0"/>
              </a:rPr>
              <a:t>Συνήθως δυαδικές συσχετίσεις, δηλαδή, συσχετίσεις βαθμού 2</a:t>
            </a:r>
          </a:p>
        </p:txBody>
      </p:sp>
      <p:sp>
        <p:nvSpPr>
          <p:cNvPr id="31751" name="Text Box 4"/>
          <p:cNvSpPr txBox="1">
            <a:spLocks noChangeArrowheads="1"/>
          </p:cNvSpPr>
          <p:nvPr/>
        </p:nvSpPr>
        <p:spPr bwMode="auto">
          <a:xfrm>
            <a:off x="1593850" y="4445000"/>
            <a:ext cx="5562600" cy="369332"/>
          </a:xfrm>
          <a:prstGeom prst="rect">
            <a:avLst/>
          </a:prstGeom>
          <a:noFill/>
          <a:ln w="9525">
            <a:noFill/>
            <a:miter lim="800000"/>
            <a:headEnd/>
            <a:tailEnd/>
          </a:ln>
        </p:spPr>
        <p:txBody>
          <a:bodyPr>
            <a:spAutoFit/>
          </a:bodyPr>
          <a:lstStyle/>
          <a:p>
            <a:pPr eaLnBrk="0" hangingPunct="0">
              <a:spcBef>
                <a:spcPct val="50000"/>
              </a:spcBef>
            </a:pPr>
            <a:r>
              <a:rPr lang="el-GR" i="1" dirty="0"/>
              <a:t>Παράδειγμα – βιβλίο, εκδότης, συγγραφέας</a:t>
            </a:r>
          </a:p>
        </p:txBody>
      </p:sp>
      <p:sp>
        <p:nvSpPr>
          <p:cNvPr id="9" name="Title 2"/>
          <p:cNvSpPr>
            <a:spLocks noGrp="1"/>
          </p:cNvSpPr>
          <p:nvPr>
            <p:ph type="title"/>
          </p:nvPr>
        </p:nvSpPr>
        <p:spPr>
          <a:xfrm>
            <a:off x="457200" y="274638"/>
            <a:ext cx="8229600" cy="1143000"/>
          </a:xfrm>
        </p:spPr>
        <p:txBody>
          <a:bodyPr/>
          <a:lstStyle/>
          <a:p>
            <a:r>
              <a:rPr lang="el-GR" dirty="0">
                <a:solidFill>
                  <a:schemeClr val="accent6">
                    <a:lumMod val="75000"/>
                  </a:schemeClr>
                </a:solidFill>
              </a:rPr>
              <a:t>Βαθμός</a:t>
            </a:r>
            <a:endParaRPr lang="en-US"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Footer Placeholder 3"/>
          <p:cNvSpPr>
            <a:spLocks noGrp="1"/>
          </p:cNvSpPr>
          <p:nvPr>
            <p:ph type="ftr" sz="quarter" idx="11"/>
          </p:nvPr>
        </p:nvSpPr>
        <p:spPr>
          <a:noFill/>
        </p:spPr>
        <p:txBody>
          <a:bodyPr/>
          <a:lstStyle/>
          <a:p>
            <a:r>
              <a:rPr lang="el-GR" altLang="en-US"/>
              <a:t>Ευαγγελία Πιτουρά</a:t>
            </a:r>
          </a:p>
        </p:txBody>
      </p:sp>
      <p:sp>
        <p:nvSpPr>
          <p:cNvPr id="32772" name="Slide Number Placeholder 4"/>
          <p:cNvSpPr>
            <a:spLocks noGrp="1"/>
          </p:cNvSpPr>
          <p:nvPr>
            <p:ph type="sldNum" sz="quarter" idx="12"/>
          </p:nvPr>
        </p:nvSpPr>
        <p:spPr>
          <a:noFill/>
        </p:spPr>
        <p:txBody>
          <a:bodyPr/>
          <a:lstStyle/>
          <a:p>
            <a:fld id="{B61D4BE7-7738-4484-A97B-67AA5A941089}" type="slidenum">
              <a:rPr lang="el-GR" altLang="en-US" smtClean="0"/>
              <a:pPr/>
              <a:t>43</a:t>
            </a:fld>
            <a:endParaRPr lang="el-GR" altLang="en-US"/>
          </a:p>
        </p:txBody>
      </p:sp>
      <p:sp>
        <p:nvSpPr>
          <p:cNvPr id="32774" name="Text Box 3"/>
          <p:cNvSpPr txBox="1">
            <a:spLocks noChangeArrowheads="1"/>
          </p:cNvSpPr>
          <p:nvPr/>
        </p:nvSpPr>
        <p:spPr bwMode="auto">
          <a:xfrm>
            <a:off x="762000" y="1981200"/>
            <a:ext cx="7848600" cy="519113"/>
          </a:xfrm>
          <a:prstGeom prst="rect">
            <a:avLst/>
          </a:prstGeom>
          <a:noFill/>
          <a:ln w="9525">
            <a:noFill/>
            <a:miter lim="800000"/>
            <a:headEnd/>
            <a:tailEnd/>
          </a:ln>
        </p:spPr>
        <p:txBody>
          <a:bodyPr>
            <a:spAutoFit/>
          </a:bodyPr>
          <a:lstStyle/>
          <a:p>
            <a:pPr eaLnBrk="0" hangingPunct="0">
              <a:spcBef>
                <a:spcPct val="50000"/>
              </a:spcBef>
            </a:pPr>
            <a:r>
              <a:rPr lang="en-US" sz="2800" dirty="0">
                <a:solidFill>
                  <a:schemeClr val="accent6">
                    <a:lumMod val="75000"/>
                  </a:schemeClr>
                </a:solidFill>
                <a:latin typeface="Calibri" pitchFamily="34" charset="0"/>
                <a:ea typeface="Calibri" pitchFamily="34" charset="0"/>
                <a:cs typeface="Calibri" pitchFamily="34" charset="0"/>
              </a:rPr>
              <a:t>Cardinality constraint</a:t>
            </a:r>
            <a:endParaRPr lang="el-GR" sz="2800" dirty="0">
              <a:solidFill>
                <a:schemeClr val="accent6">
                  <a:lumMod val="75000"/>
                </a:schemeClr>
              </a:solidFill>
              <a:latin typeface="Calibri" pitchFamily="34" charset="0"/>
              <a:ea typeface="Calibri" pitchFamily="34" charset="0"/>
              <a:cs typeface="Calibri" pitchFamily="34" charset="0"/>
            </a:endParaRPr>
          </a:p>
        </p:txBody>
      </p:sp>
      <p:sp>
        <p:nvSpPr>
          <p:cNvPr id="32775" name="Text Box 4"/>
          <p:cNvSpPr txBox="1">
            <a:spLocks noChangeArrowheads="1"/>
          </p:cNvSpPr>
          <p:nvPr/>
        </p:nvSpPr>
        <p:spPr bwMode="auto">
          <a:xfrm>
            <a:off x="762000" y="2819400"/>
            <a:ext cx="7391400" cy="1384300"/>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Για ένα τύπο συσχετίσεων</a:t>
            </a:r>
          </a:p>
          <a:p>
            <a:pPr algn="just" eaLnBrk="0" hangingPunct="0">
              <a:spcBef>
                <a:spcPct val="50000"/>
              </a:spcBef>
            </a:pPr>
            <a:r>
              <a:rPr lang="el-GR" sz="2400" i="1" dirty="0">
                <a:latin typeface="Calibri" pitchFamily="34" charset="0"/>
                <a:ea typeface="Calibri" pitchFamily="34" charset="0"/>
                <a:cs typeface="Calibri" pitchFamily="34" charset="0"/>
              </a:rPr>
              <a:t>σε </a:t>
            </a:r>
            <a:r>
              <a:rPr lang="el-GR" sz="2400" i="1" u="sng" dirty="0">
                <a:latin typeface="Calibri" pitchFamily="34" charset="0"/>
                <a:ea typeface="Calibri" pitchFamily="34" charset="0"/>
                <a:cs typeface="Calibri" pitchFamily="34" charset="0"/>
              </a:rPr>
              <a:t>πόσες</a:t>
            </a:r>
            <a:r>
              <a:rPr lang="el-GR" sz="2400" i="1" dirty="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συσχετίσεις (στιγμιότυπα συσχετίσεων) </a:t>
            </a:r>
            <a:r>
              <a:rPr lang="el-GR" sz="2400" i="1" dirty="0">
                <a:latin typeface="Calibri" pitchFamily="34" charset="0"/>
                <a:ea typeface="Calibri" pitchFamily="34" charset="0"/>
                <a:cs typeface="Calibri" pitchFamily="34" charset="0"/>
              </a:rPr>
              <a:t>μια  οντότητα</a:t>
            </a:r>
            <a:r>
              <a:rPr lang="el-GR" sz="2400" dirty="0">
                <a:latin typeface="Calibri" pitchFamily="34" charset="0"/>
                <a:ea typeface="Calibri" pitchFamily="34" charset="0"/>
                <a:cs typeface="Calibri" pitchFamily="34" charset="0"/>
              </a:rPr>
              <a:t> μπορεί να συμμετέχει</a:t>
            </a:r>
          </a:p>
        </p:txBody>
      </p:sp>
      <p:sp>
        <p:nvSpPr>
          <p:cNvPr id="2" name="Title 1"/>
          <p:cNvSpPr>
            <a:spLocks noGrp="1"/>
          </p:cNvSpPr>
          <p:nvPr>
            <p:ph type="title"/>
          </p:nvPr>
        </p:nvSpPr>
        <p:spPr/>
        <p:txBody>
          <a:bodyPr/>
          <a:lstStyle/>
          <a:p>
            <a:r>
              <a:rPr lang="el-GR" dirty="0">
                <a:solidFill>
                  <a:schemeClr val="accent6">
                    <a:lumMod val="75000"/>
                  </a:schemeClr>
                </a:solidFill>
              </a:rPr>
              <a:t>Λόγος </a:t>
            </a:r>
            <a:r>
              <a:rPr lang="el-GR" dirty="0" err="1">
                <a:solidFill>
                  <a:schemeClr val="accent6">
                    <a:lumMod val="75000"/>
                  </a:schemeClr>
                </a:solidFill>
              </a:rPr>
              <a:t>Πληθικότητας</a:t>
            </a:r>
            <a:endParaRPr lang="en-US"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Footer Placeholder 3"/>
          <p:cNvSpPr>
            <a:spLocks noGrp="1"/>
          </p:cNvSpPr>
          <p:nvPr>
            <p:ph type="ftr" sz="quarter" idx="11"/>
          </p:nvPr>
        </p:nvSpPr>
        <p:spPr>
          <a:noFill/>
        </p:spPr>
        <p:txBody>
          <a:bodyPr/>
          <a:lstStyle/>
          <a:p>
            <a:r>
              <a:rPr lang="el-GR" altLang="en-US"/>
              <a:t>Ευαγγελία Πιτουρά</a:t>
            </a:r>
          </a:p>
        </p:txBody>
      </p:sp>
      <p:sp>
        <p:nvSpPr>
          <p:cNvPr id="34820" name="Slide Number Placeholder 4"/>
          <p:cNvSpPr>
            <a:spLocks noGrp="1"/>
          </p:cNvSpPr>
          <p:nvPr>
            <p:ph type="sldNum" sz="quarter" idx="12"/>
          </p:nvPr>
        </p:nvSpPr>
        <p:spPr>
          <a:noFill/>
        </p:spPr>
        <p:txBody>
          <a:bodyPr/>
          <a:lstStyle/>
          <a:p>
            <a:fld id="{E6BE2BF6-624F-4068-82D9-7188F7A88867}" type="slidenum">
              <a:rPr lang="el-GR" altLang="en-US" smtClean="0"/>
              <a:pPr/>
              <a:t>44</a:t>
            </a:fld>
            <a:endParaRPr lang="el-GR" altLang="en-US"/>
          </a:p>
        </p:txBody>
      </p:sp>
      <p:sp>
        <p:nvSpPr>
          <p:cNvPr id="34822" name="Text Box 3"/>
          <p:cNvSpPr txBox="1">
            <a:spLocks noChangeArrowheads="1"/>
          </p:cNvSpPr>
          <p:nvPr/>
        </p:nvSpPr>
        <p:spPr bwMode="auto">
          <a:xfrm>
            <a:off x="1601788" y="1361544"/>
            <a:ext cx="4000224" cy="2739211"/>
          </a:xfrm>
          <a:prstGeom prst="rect">
            <a:avLst/>
          </a:prstGeom>
          <a:noFill/>
          <a:ln w="9525">
            <a:noFill/>
            <a:miter lim="800000"/>
            <a:headEnd/>
            <a:tailEnd/>
          </a:ln>
        </p:spPr>
        <p:txBody>
          <a:bodyPr wrap="square">
            <a:spAutoFit/>
          </a:bodyPr>
          <a:lstStyle/>
          <a:p>
            <a:pPr algn="just" eaLnBrk="0" hangingPunct="0">
              <a:spcBef>
                <a:spcPct val="50000"/>
              </a:spcBef>
            </a:pPr>
            <a:r>
              <a:rPr lang="el-GR" sz="2800" dirty="0">
                <a:latin typeface="Calibri" pitchFamily="34" charset="0"/>
                <a:ea typeface="Calibri" pitchFamily="34" charset="0"/>
                <a:cs typeface="Calibri" pitchFamily="34" charset="0"/>
              </a:rPr>
              <a:t>Για δυαδικές συσχετίσεις</a:t>
            </a:r>
            <a:r>
              <a:rPr lang="el-GR" sz="2400" dirty="0">
                <a:latin typeface="Calibri" pitchFamily="34" charset="0"/>
                <a:ea typeface="Calibri" pitchFamily="34" charset="0"/>
                <a:cs typeface="Calibri" pitchFamily="34" charset="0"/>
              </a:rPr>
              <a:t> </a:t>
            </a:r>
          </a:p>
          <a:p>
            <a:pPr algn="just" eaLnBrk="0" hangingPunct="0">
              <a:spcBef>
                <a:spcPct val="50000"/>
              </a:spcBef>
              <a:buClr>
                <a:schemeClr val="tx1"/>
              </a:buClr>
              <a:buSzPct val="110000"/>
              <a:buFont typeface="Wingdings" pitchFamily="2" charset="2"/>
              <a:buChar char="§"/>
            </a:pPr>
            <a:r>
              <a:rPr lang="el-GR" sz="2400" dirty="0">
                <a:latin typeface="Calibri" pitchFamily="34" charset="0"/>
                <a:ea typeface="Calibri" pitchFamily="34" charset="0"/>
                <a:cs typeface="Calibri" pitchFamily="34" charset="0"/>
              </a:rPr>
              <a:t> ένα-προς-ένα 1:1</a:t>
            </a:r>
          </a:p>
          <a:p>
            <a:pPr algn="just" eaLnBrk="0" hangingPunct="0">
              <a:spcBef>
                <a:spcPct val="50000"/>
              </a:spcBef>
              <a:buClr>
                <a:schemeClr val="tx1"/>
              </a:buClr>
              <a:buSzPct val="110000"/>
              <a:buFont typeface="Wingdings" pitchFamily="2" charset="2"/>
              <a:buChar char="§"/>
            </a:pPr>
            <a:r>
              <a:rPr lang="el-GR" sz="2400" dirty="0">
                <a:latin typeface="Calibri" pitchFamily="34" charset="0"/>
                <a:ea typeface="Calibri" pitchFamily="34" charset="0"/>
                <a:cs typeface="Calibri" pitchFamily="34" charset="0"/>
              </a:rPr>
              <a:t> ένα-προς-πολλά 1:Ν</a:t>
            </a:r>
          </a:p>
          <a:p>
            <a:pPr algn="just" eaLnBrk="0" hangingPunct="0">
              <a:spcBef>
                <a:spcPct val="50000"/>
              </a:spcBef>
              <a:buClr>
                <a:schemeClr val="tx1"/>
              </a:buClr>
              <a:buSzPct val="110000"/>
              <a:buFont typeface="Wingdings" pitchFamily="2" charset="2"/>
              <a:buChar char="§"/>
            </a:pPr>
            <a:r>
              <a:rPr lang="el-GR" sz="2400" dirty="0">
                <a:latin typeface="Calibri" pitchFamily="34" charset="0"/>
                <a:ea typeface="Calibri" pitchFamily="34" charset="0"/>
                <a:cs typeface="Calibri" pitchFamily="34" charset="0"/>
              </a:rPr>
              <a:t> πολλά-προς-ένα Ν:1</a:t>
            </a:r>
          </a:p>
          <a:p>
            <a:pPr algn="just" eaLnBrk="0" hangingPunct="0">
              <a:spcBef>
                <a:spcPct val="50000"/>
              </a:spcBef>
              <a:buClr>
                <a:schemeClr val="tx1"/>
              </a:buClr>
              <a:buSzPct val="110000"/>
              <a:buFont typeface="Wingdings" pitchFamily="2" charset="2"/>
              <a:buChar char="§"/>
            </a:pPr>
            <a:r>
              <a:rPr lang="el-GR" sz="2400" dirty="0">
                <a:latin typeface="Calibri" pitchFamily="34" charset="0"/>
                <a:ea typeface="Calibri" pitchFamily="34" charset="0"/>
                <a:cs typeface="Calibri" pitchFamily="34" charset="0"/>
              </a:rPr>
              <a:t> πολλά-προς-πολλά Ν:Μ</a:t>
            </a:r>
          </a:p>
        </p:txBody>
      </p:sp>
      <p:sp>
        <p:nvSpPr>
          <p:cNvPr id="34823" name="Text Box 4"/>
          <p:cNvSpPr txBox="1">
            <a:spLocks noChangeArrowheads="1"/>
          </p:cNvSpPr>
          <p:nvPr/>
        </p:nvSpPr>
        <p:spPr bwMode="auto">
          <a:xfrm>
            <a:off x="588969" y="4332289"/>
            <a:ext cx="3733800" cy="396875"/>
          </a:xfrm>
          <a:prstGeom prst="rect">
            <a:avLst/>
          </a:prstGeom>
          <a:noFill/>
          <a:ln w="9525">
            <a:noFill/>
            <a:miter lim="800000"/>
            <a:headEnd/>
            <a:tailEnd/>
          </a:ln>
        </p:spPr>
        <p:txBody>
          <a:bodyPr>
            <a:spAutoFit/>
          </a:bodyPr>
          <a:lstStyle/>
          <a:p>
            <a:pPr algn="just" eaLnBrk="0" hangingPunct="0">
              <a:spcBef>
                <a:spcPct val="50000"/>
              </a:spcBef>
            </a:pPr>
            <a:r>
              <a:rPr lang="el-GR" sz="2000" dirty="0"/>
              <a:t>Παράδειγμα - Συμβολισμός</a:t>
            </a:r>
          </a:p>
        </p:txBody>
      </p:sp>
      <p:grpSp>
        <p:nvGrpSpPr>
          <p:cNvPr id="2" name="Group 5"/>
          <p:cNvGrpSpPr>
            <a:grpSpLocks/>
          </p:cNvGrpSpPr>
          <p:nvPr/>
        </p:nvGrpSpPr>
        <p:grpSpPr bwMode="auto">
          <a:xfrm>
            <a:off x="611188" y="4941888"/>
            <a:ext cx="7315200" cy="1143000"/>
            <a:chOff x="672" y="2064"/>
            <a:chExt cx="4608" cy="720"/>
          </a:xfrm>
        </p:grpSpPr>
        <p:grpSp>
          <p:nvGrpSpPr>
            <p:cNvPr id="3" name="Group 6"/>
            <p:cNvGrpSpPr>
              <a:grpSpLocks/>
            </p:cNvGrpSpPr>
            <p:nvPr/>
          </p:nvGrpSpPr>
          <p:grpSpPr bwMode="auto">
            <a:xfrm>
              <a:off x="672" y="2064"/>
              <a:ext cx="4608" cy="720"/>
              <a:chOff x="672" y="2064"/>
              <a:chExt cx="4608" cy="720"/>
            </a:xfrm>
          </p:grpSpPr>
          <p:sp>
            <p:nvSpPr>
              <p:cNvPr id="34827" name="AutoShape 7"/>
              <p:cNvSpPr>
                <a:spLocks noChangeArrowheads="1"/>
              </p:cNvSpPr>
              <p:nvPr/>
            </p:nvSpPr>
            <p:spPr bwMode="auto">
              <a:xfrm>
                <a:off x="4032" y="2208"/>
                <a:ext cx="1248" cy="336"/>
              </a:xfrm>
              <a:prstGeom prst="flowChartProcess">
                <a:avLst/>
              </a:prstGeom>
              <a:noFill/>
              <a:ln w="9525">
                <a:solidFill>
                  <a:schemeClr val="tx1"/>
                </a:solidFill>
                <a:miter lim="800000"/>
                <a:headEnd/>
                <a:tailEnd/>
              </a:ln>
            </p:spPr>
            <p:txBody>
              <a:bodyPr wrap="none" anchor="ctr"/>
              <a:lstStyle/>
              <a:p>
                <a:endParaRPr lang="el-GR"/>
              </a:p>
            </p:txBody>
          </p:sp>
          <p:sp>
            <p:nvSpPr>
              <p:cNvPr id="34828" name="AutoShape 8"/>
              <p:cNvSpPr>
                <a:spLocks noChangeArrowheads="1"/>
              </p:cNvSpPr>
              <p:nvPr/>
            </p:nvSpPr>
            <p:spPr bwMode="auto">
              <a:xfrm>
                <a:off x="2640" y="2064"/>
                <a:ext cx="960" cy="720"/>
              </a:xfrm>
              <a:prstGeom prst="flowChartDecision">
                <a:avLst/>
              </a:prstGeom>
              <a:noFill/>
              <a:ln w="9525">
                <a:solidFill>
                  <a:schemeClr val="tx1"/>
                </a:solidFill>
                <a:miter lim="800000"/>
                <a:headEnd/>
                <a:tailEnd/>
              </a:ln>
            </p:spPr>
            <p:txBody>
              <a:bodyPr wrap="none" anchor="ctr"/>
              <a:lstStyle/>
              <a:p>
                <a:endParaRPr lang="el-GR"/>
              </a:p>
            </p:txBody>
          </p:sp>
          <p:sp>
            <p:nvSpPr>
              <p:cNvPr id="34829" name="AutoShape 9"/>
              <p:cNvSpPr>
                <a:spLocks noChangeArrowheads="1"/>
              </p:cNvSpPr>
              <p:nvPr/>
            </p:nvSpPr>
            <p:spPr bwMode="auto">
              <a:xfrm>
                <a:off x="672" y="2256"/>
                <a:ext cx="1248" cy="432"/>
              </a:xfrm>
              <a:prstGeom prst="flowChartProcess">
                <a:avLst/>
              </a:prstGeom>
              <a:noFill/>
              <a:ln w="9525">
                <a:solidFill>
                  <a:schemeClr val="tx1"/>
                </a:solidFill>
                <a:miter lim="800000"/>
                <a:headEnd/>
                <a:tailEnd/>
              </a:ln>
            </p:spPr>
            <p:txBody>
              <a:bodyPr wrap="none" anchor="ctr"/>
              <a:lstStyle/>
              <a:p>
                <a:endParaRPr lang="el-GR"/>
              </a:p>
            </p:txBody>
          </p:sp>
          <p:sp>
            <p:nvSpPr>
              <p:cNvPr id="34830" name="Text Box 10"/>
              <p:cNvSpPr txBox="1">
                <a:spLocks noChangeArrowheads="1"/>
              </p:cNvSpPr>
              <p:nvPr/>
            </p:nvSpPr>
            <p:spPr bwMode="auto">
              <a:xfrm>
                <a:off x="816" y="2304"/>
                <a:ext cx="1344" cy="250"/>
              </a:xfrm>
              <a:prstGeom prst="rect">
                <a:avLst/>
              </a:prstGeom>
              <a:noFill/>
              <a:ln w="9525">
                <a:noFill/>
                <a:miter lim="800000"/>
                <a:headEnd/>
                <a:tailEnd/>
              </a:ln>
            </p:spPr>
            <p:txBody>
              <a:bodyPr>
                <a:spAutoFit/>
              </a:bodyPr>
              <a:lstStyle/>
              <a:p>
                <a:pPr eaLnBrk="0" hangingPunct="0">
                  <a:spcBef>
                    <a:spcPct val="50000"/>
                  </a:spcBef>
                </a:pPr>
                <a:r>
                  <a:rPr lang="el-GR" sz="2000">
                    <a:latin typeface="Times New Roman" pitchFamily="18" charset="0"/>
                  </a:rPr>
                  <a:t>ΤΑΙΝΙΑ</a:t>
                </a:r>
              </a:p>
            </p:txBody>
          </p:sp>
          <p:sp>
            <p:nvSpPr>
              <p:cNvPr id="34831" name="Text Box 11"/>
              <p:cNvSpPr txBox="1">
                <a:spLocks noChangeArrowheads="1"/>
              </p:cNvSpPr>
              <p:nvPr/>
            </p:nvSpPr>
            <p:spPr bwMode="auto">
              <a:xfrm>
                <a:off x="2784" y="2256"/>
                <a:ext cx="1296" cy="250"/>
              </a:xfrm>
              <a:prstGeom prst="rect">
                <a:avLst/>
              </a:prstGeom>
              <a:noFill/>
              <a:ln w="9525">
                <a:noFill/>
                <a:miter lim="800000"/>
                <a:headEnd/>
                <a:tailEnd/>
              </a:ln>
            </p:spPr>
            <p:txBody>
              <a:bodyPr>
                <a:spAutoFit/>
              </a:bodyPr>
              <a:lstStyle/>
              <a:p>
                <a:pPr eaLnBrk="0" hangingPunct="0">
                  <a:spcBef>
                    <a:spcPct val="50000"/>
                  </a:spcBef>
                </a:pPr>
                <a:r>
                  <a:rPr lang="el-GR" sz="2000">
                    <a:latin typeface="Times New Roman" pitchFamily="18" charset="0"/>
                  </a:rPr>
                  <a:t>ΠΑΙΖΕΙ</a:t>
                </a:r>
              </a:p>
            </p:txBody>
          </p:sp>
          <p:sp>
            <p:nvSpPr>
              <p:cNvPr id="34832" name="Text Box 12"/>
              <p:cNvSpPr txBox="1">
                <a:spLocks noChangeArrowheads="1"/>
              </p:cNvSpPr>
              <p:nvPr/>
            </p:nvSpPr>
            <p:spPr bwMode="auto">
              <a:xfrm>
                <a:off x="4080" y="2256"/>
                <a:ext cx="1008" cy="250"/>
              </a:xfrm>
              <a:prstGeom prst="rect">
                <a:avLst/>
              </a:prstGeom>
              <a:noFill/>
              <a:ln w="9525">
                <a:noFill/>
                <a:miter lim="800000"/>
                <a:headEnd/>
                <a:tailEnd/>
              </a:ln>
            </p:spPr>
            <p:txBody>
              <a:bodyPr>
                <a:spAutoFit/>
              </a:bodyPr>
              <a:lstStyle/>
              <a:p>
                <a:pPr eaLnBrk="0" hangingPunct="0">
                  <a:spcBef>
                    <a:spcPct val="50000"/>
                  </a:spcBef>
                </a:pPr>
                <a:r>
                  <a:rPr lang="el-GR" sz="2000">
                    <a:latin typeface="Times New Roman" pitchFamily="18" charset="0"/>
                  </a:rPr>
                  <a:t>ΗΘΟΠΟΙΟΣ</a:t>
                </a:r>
              </a:p>
            </p:txBody>
          </p:sp>
          <p:sp>
            <p:nvSpPr>
              <p:cNvPr id="34833" name="Line 13"/>
              <p:cNvSpPr>
                <a:spLocks noChangeShapeType="1"/>
              </p:cNvSpPr>
              <p:nvPr/>
            </p:nvSpPr>
            <p:spPr bwMode="auto">
              <a:xfrm>
                <a:off x="1920" y="2400"/>
                <a:ext cx="720" cy="0"/>
              </a:xfrm>
              <a:prstGeom prst="line">
                <a:avLst/>
              </a:prstGeom>
              <a:noFill/>
              <a:ln w="9525">
                <a:solidFill>
                  <a:schemeClr val="tx1"/>
                </a:solidFill>
                <a:round/>
                <a:headEnd/>
                <a:tailEnd/>
              </a:ln>
            </p:spPr>
            <p:txBody>
              <a:bodyPr wrap="none" anchor="ctr"/>
              <a:lstStyle/>
              <a:p>
                <a:endParaRPr lang="el-GR"/>
              </a:p>
            </p:txBody>
          </p:sp>
        </p:grpSp>
        <p:sp>
          <p:nvSpPr>
            <p:cNvPr id="34826" name="Line 14"/>
            <p:cNvSpPr>
              <a:spLocks noChangeShapeType="1"/>
            </p:cNvSpPr>
            <p:nvPr/>
          </p:nvSpPr>
          <p:spPr bwMode="auto">
            <a:xfrm>
              <a:off x="3648" y="2400"/>
              <a:ext cx="384" cy="0"/>
            </a:xfrm>
            <a:prstGeom prst="line">
              <a:avLst/>
            </a:prstGeom>
            <a:noFill/>
            <a:ln w="9525">
              <a:solidFill>
                <a:schemeClr val="tx1"/>
              </a:solidFill>
              <a:round/>
              <a:headEnd/>
              <a:tailEnd/>
            </a:ln>
          </p:spPr>
          <p:txBody>
            <a:bodyPr wrap="none" anchor="ctr"/>
            <a:lstStyle/>
            <a:p>
              <a:endParaRPr lang="el-GR"/>
            </a:p>
          </p:txBody>
        </p:sp>
      </p:grpSp>
      <p:sp>
        <p:nvSpPr>
          <p:cNvPr id="19" name="Title 1"/>
          <p:cNvSpPr>
            <a:spLocks noGrp="1"/>
          </p:cNvSpPr>
          <p:nvPr>
            <p:ph type="title"/>
          </p:nvPr>
        </p:nvSpPr>
        <p:spPr>
          <a:xfrm>
            <a:off x="457200" y="274638"/>
            <a:ext cx="8229600" cy="1143000"/>
          </a:xfrm>
        </p:spPr>
        <p:txBody>
          <a:bodyPr/>
          <a:lstStyle/>
          <a:p>
            <a:r>
              <a:rPr lang="el-GR" dirty="0">
                <a:solidFill>
                  <a:schemeClr val="accent6">
                    <a:lumMod val="75000"/>
                  </a:schemeClr>
                </a:solidFill>
              </a:rPr>
              <a:t>Λόγος </a:t>
            </a:r>
            <a:r>
              <a:rPr lang="el-GR" dirty="0" err="1">
                <a:solidFill>
                  <a:schemeClr val="accent6">
                    <a:lumMod val="75000"/>
                  </a:schemeClr>
                </a:solidFill>
              </a:rPr>
              <a:t>Πληθικότητας</a:t>
            </a:r>
            <a:endParaRPr lang="en-US" dirty="0">
              <a:solidFill>
                <a:schemeClr val="accent6">
                  <a:lumMod val="75000"/>
                </a:schemeClr>
              </a:solidFill>
            </a:endParaRPr>
          </a:p>
        </p:txBody>
      </p:sp>
      <p:sp>
        <p:nvSpPr>
          <p:cNvPr id="1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54594338-1A39-4A4C-89FF-353013EDFC91}"/>
                  </a:ext>
                </a:extLst>
              </p14:cNvPr>
              <p14:cNvContentPartPr/>
              <p14:nvPr/>
            </p14:nvContentPartPr>
            <p14:xfrm>
              <a:off x="2626012" y="5767237"/>
              <a:ext cx="9000" cy="360"/>
            </p14:xfrm>
          </p:contentPart>
        </mc:Choice>
        <mc:Fallback xmlns="">
          <p:pic>
            <p:nvPicPr>
              <p:cNvPr id="8" name="Ink 7">
                <a:extLst>
                  <a:ext uri="{FF2B5EF4-FFF2-40B4-BE49-F238E27FC236}">
                    <a16:creationId xmlns:a16="http://schemas.microsoft.com/office/drawing/2014/main" id="{54594338-1A39-4A4C-89FF-353013EDFC91}"/>
                  </a:ext>
                </a:extLst>
              </p:cNvPr>
              <p:cNvPicPr/>
              <p:nvPr/>
            </p:nvPicPr>
            <p:blipFill>
              <a:blip r:embed="rId6"/>
              <a:stretch>
                <a:fillRect/>
              </a:stretch>
            </p:blipFill>
            <p:spPr>
              <a:xfrm>
                <a:off x="2608012" y="5749237"/>
                <a:ext cx="44640" cy="36000"/>
              </a:xfrm>
              <a:prstGeom prst="rect">
                <a:avLst/>
              </a:prstGeom>
            </p:spPr>
          </p:pic>
        </mc:Fallback>
      </mc:AlternateContent>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Footer Placeholder 3"/>
          <p:cNvSpPr>
            <a:spLocks noGrp="1"/>
          </p:cNvSpPr>
          <p:nvPr>
            <p:ph type="ftr" sz="quarter" idx="11"/>
          </p:nvPr>
        </p:nvSpPr>
        <p:spPr>
          <a:noFill/>
        </p:spPr>
        <p:txBody>
          <a:bodyPr/>
          <a:lstStyle/>
          <a:p>
            <a:r>
              <a:rPr lang="el-GR" altLang="en-US"/>
              <a:t>Ευαγγελία Πιτουρά</a:t>
            </a:r>
          </a:p>
        </p:txBody>
      </p:sp>
      <p:sp>
        <p:nvSpPr>
          <p:cNvPr id="33796" name="Slide Number Placeholder 4"/>
          <p:cNvSpPr>
            <a:spLocks noGrp="1"/>
          </p:cNvSpPr>
          <p:nvPr>
            <p:ph type="sldNum" sz="quarter" idx="12"/>
          </p:nvPr>
        </p:nvSpPr>
        <p:spPr>
          <a:noFill/>
        </p:spPr>
        <p:txBody>
          <a:bodyPr/>
          <a:lstStyle/>
          <a:p>
            <a:fld id="{123172E9-69CF-4396-8023-B261CA42F6F7}" type="slidenum">
              <a:rPr lang="el-GR" altLang="en-US" smtClean="0"/>
              <a:pPr/>
              <a:t>45</a:t>
            </a:fld>
            <a:endParaRPr lang="el-GR" altLang="en-US"/>
          </a:p>
        </p:txBody>
      </p:sp>
      <p:sp>
        <p:nvSpPr>
          <p:cNvPr id="33798" name="Oval 3"/>
          <p:cNvSpPr>
            <a:spLocks noChangeArrowheads="1"/>
          </p:cNvSpPr>
          <p:nvPr/>
        </p:nvSpPr>
        <p:spPr bwMode="auto">
          <a:xfrm>
            <a:off x="1527175" y="2573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799" name="Oval 4"/>
          <p:cNvSpPr>
            <a:spLocks noChangeArrowheads="1"/>
          </p:cNvSpPr>
          <p:nvPr/>
        </p:nvSpPr>
        <p:spPr bwMode="auto">
          <a:xfrm>
            <a:off x="2441575" y="39449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0" name="Oval 5"/>
          <p:cNvSpPr>
            <a:spLocks noChangeArrowheads="1"/>
          </p:cNvSpPr>
          <p:nvPr/>
        </p:nvSpPr>
        <p:spPr bwMode="auto">
          <a:xfrm>
            <a:off x="2441575" y="34877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1" name="Oval 6"/>
          <p:cNvSpPr>
            <a:spLocks noChangeArrowheads="1"/>
          </p:cNvSpPr>
          <p:nvPr/>
        </p:nvSpPr>
        <p:spPr bwMode="auto">
          <a:xfrm>
            <a:off x="2441575" y="30305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2" name="Oval 7"/>
          <p:cNvSpPr>
            <a:spLocks noChangeArrowheads="1"/>
          </p:cNvSpPr>
          <p:nvPr/>
        </p:nvSpPr>
        <p:spPr bwMode="auto">
          <a:xfrm>
            <a:off x="2441575" y="2573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3" name="Oval 8"/>
          <p:cNvSpPr>
            <a:spLocks noChangeArrowheads="1"/>
          </p:cNvSpPr>
          <p:nvPr/>
        </p:nvSpPr>
        <p:spPr bwMode="auto">
          <a:xfrm>
            <a:off x="3736975" y="30305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4" name="Oval 9"/>
          <p:cNvSpPr>
            <a:spLocks noChangeArrowheads="1"/>
          </p:cNvSpPr>
          <p:nvPr/>
        </p:nvSpPr>
        <p:spPr bwMode="auto">
          <a:xfrm>
            <a:off x="4727575" y="2573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5" name="Oval 10"/>
          <p:cNvSpPr>
            <a:spLocks noChangeArrowheads="1"/>
          </p:cNvSpPr>
          <p:nvPr/>
        </p:nvSpPr>
        <p:spPr bwMode="auto">
          <a:xfrm>
            <a:off x="3736975" y="2573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6" name="Oval 11"/>
          <p:cNvSpPr>
            <a:spLocks noChangeArrowheads="1"/>
          </p:cNvSpPr>
          <p:nvPr/>
        </p:nvSpPr>
        <p:spPr bwMode="auto">
          <a:xfrm>
            <a:off x="1527175" y="30305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7" name="Oval 12"/>
          <p:cNvSpPr>
            <a:spLocks noChangeArrowheads="1"/>
          </p:cNvSpPr>
          <p:nvPr/>
        </p:nvSpPr>
        <p:spPr bwMode="auto">
          <a:xfrm>
            <a:off x="4727575" y="34877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8" name="Oval 13"/>
          <p:cNvSpPr>
            <a:spLocks noChangeArrowheads="1"/>
          </p:cNvSpPr>
          <p:nvPr/>
        </p:nvSpPr>
        <p:spPr bwMode="auto">
          <a:xfrm>
            <a:off x="3736975" y="34877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9" name="Oval 14"/>
          <p:cNvSpPr>
            <a:spLocks noChangeArrowheads="1"/>
          </p:cNvSpPr>
          <p:nvPr/>
        </p:nvSpPr>
        <p:spPr bwMode="auto">
          <a:xfrm>
            <a:off x="4727575" y="30305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0" name="Oval 15"/>
          <p:cNvSpPr>
            <a:spLocks noChangeArrowheads="1"/>
          </p:cNvSpPr>
          <p:nvPr/>
        </p:nvSpPr>
        <p:spPr bwMode="auto">
          <a:xfrm>
            <a:off x="6022975" y="39449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1" name="Oval 16"/>
          <p:cNvSpPr>
            <a:spLocks noChangeArrowheads="1"/>
          </p:cNvSpPr>
          <p:nvPr/>
        </p:nvSpPr>
        <p:spPr bwMode="auto">
          <a:xfrm>
            <a:off x="6022975" y="34877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2" name="Oval 17"/>
          <p:cNvSpPr>
            <a:spLocks noChangeArrowheads="1"/>
          </p:cNvSpPr>
          <p:nvPr/>
        </p:nvSpPr>
        <p:spPr bwMode="auto">
          <a:xfrm>
            <a:off x="6022975" y="30305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3" name="Oval 18"/>
          <p:cNvSpPr>
            <a:spLocks noChangeArrowheads="1"/>
          </p:cNvSpPr>
          <p:nvPr/>
        </p:nvSpPr>
        <p:spPr bwMode="auto">
          <a:xfrm>
            <a:off x="6022975" y="2573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4" name="Oval 19"/>
          <p:cNvSpPr>
            <a:spLocks noChangeArrowheads="1"/>
          </p:cNvSpPr>
          <p:nvPr/>
        </p:nvSpPr>
        <p:spPr bwMode="auto">
          <a:xfrm>
            <a:off x="6937375" y="39449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5" name="Oval 20"/>
          <p:cNvSpPr>
            <a:spLocks noChangeArrowheads="1"/>
          </p:cNvSpPr>
          <p:nvPr/>
        </p:nvSpPr>
        <p:spPr bwMode="auto">
          <a:xfrm>
            <a:off x="6937375" y="34877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6" name="Oval 21"/>
          <p:cNvSpPr>
            <a:spLocks noChangeArrowheads="1"/>
          </p:cNvSpPr>
          <p:nvPr/>
        </p:nvSpPr>
        <p:spPr bwMode="auto">
          <a:xfrm>
            <a:off x="6937375" y="30305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7" name="Oval 22"/>
          <p:cNvSpPr>
            <a:spLocks noChangeArrowheads="1"/>
          </p:cNvSpPr>
          <p:nvPr/>
        </p:nvSpPr>
        <p:spPr bwMode="auto">
          <a:xfrm>
            <a:off x="6937375" y="2573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8" name="Oval 23"/>
          <p:cNvSpPr>
            <a:spLocks noChangeArrowheads="1"/>
          </p:cNvSpPr>
          <p:nvPr/>
        </p:nvSpPr>
        <p:spPr bwMode="auto">
          <a:xfrm>
            <a:off x="1527175" y="4859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9" name="Oval 24"/>
          <p:cNvSpPr>
            <a:spLocks noChangeArrowheads="1"/>
          </p:cNvSpPr>
          <p:nvPr/>
        </p:nvSpPr>
        <p:spPr bwMode="auto">
          <a:xfrm>
            <a:off x="1527175" y="44021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20" name="Oval 25"/>
          <p:cNvSpPr>
            <a:spLocks noChangeArrowheads="1"/>
          </p:cNvSpPr>
          <p:nvPr/>
        </p:nvSpPr>
        <p:spPr bwMode="auto">
          <a:xfrm>
            <a:off x="1527175" y="39449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21" name="Oval 26"/>
          <p:cNvSpPr>
            <a:spLocks noChangeArrowheads="1"/>
          </p:cNvSpPr>
          <p:nvPr/>
        </p:nvSpPr>
        <p:spPr bwMode="auto">
          <a:xfrm>
            <a:off x="1527175" y="34877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22" name="Oval 27"/>
          <p:cNvSpPr>
            <a:spLocks noChangeArrowheads="1"/>
          </p:cNvSpPr>
          <p:nvPr/>
        </p:nvSpPr>
        <p:spPr bwMode="auto">
          <a:xfrm>
            <a:off x="4727575" y="39449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23" name="Oval 28"/>
          <p:cNvSpPr>
            <a:spLocks noChangeArrowheads="1"/>
          </p:cNvSpPr>
          <p:nvPr/>
        </p:nvSpPr>
        <p:spPr bwMode="auto">
          <a:xfrm>
            <a:off x="3736975" y="39449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24" name="Oval 29"/>
          <p:cNvSpPr>
            <a:spLocks noChangeArrowheads="1"/>
          </p:cNvSpPr>
          <p:nvPr/>
        </p:nvSpPr>
        <p:spPr bwMode="auto">
          <a:xfrm>
            <a:off x="3736975" y="4859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25" name="Oval 30"/>
          <p:cNvSpPr>
            <a:spLocks noChangeArrowheads="1"/>
          </p:cNvSpPr>
          <p:nvPr/>
        </p:nvSpPr>
        <p:spPr bwMode="auto">
          <a:xfrm>
            <a:off x="2441575" y="44021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26" name="Oval 31"/>
          <p:cNvSpPr>
            <a:spLocks noChangeArrowheads="1"/>
          </p:cNvSpPr>
          <p:nvPr/>
        </p:nvSpPr>
        <p:spPr bwMode="auto">
          <a:xfrm>
            <a:off x="3736975" y="44021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17120" name="Line 32"/>
          <p:cNvSpPr>
            <a:spLocks noChangeShapeType="1"/>
          </p:cNvSpPr>
          <p:nvPr/>
        </p:nvSpPr>
        <p:spPr bwMode="auto">
          <a:xfrm>
            <a:off x="1755775" y="2801938"/>
            <a:ext cx="685800" cy="838200"/>
          </a:xfrm>
          <a:prstGeom prst="line">
            <a:avLst/>
          </a:prstGeom>
          <a:noFill/>
          <a:ln w="9525">
            <a:solidFill>
              <a:schemeClr val="tx1"/>
            </a:solidFill>
            <a:round/>
            <a:headEnd/>
            <a:tailEnd/>
          </a:ln>
        </p:spPr>
        <p:txBody>
          <a:bodyPr/>
          <a:lstStyle/>
          <a:p>
            <a:endParaRPr lang="el-GR"/>
          </a:p>
        </p:txBody>
      </p:sp>
      <p:grpSp>
        <p:nvGrpSpPr>
          <p:cNvPr id="2" name="Group 33"/>
          <p:cNvGrpSpPr>
            <a:grpSpLocks/>
          </p:cNvGrpSpPr>
          <p:nvPr/>
        </p:nvGrpSpPr>
        <p:grpSpPr bwMode="auto">
          <a:xfrm>
            <a:off x="1755775" y="2725738"/>
            <a:ext cx="762000" cy="838200"/>
            <a:chOff x="1152" y="1536"/>
            <a:chExt cx="480" cy="528"/>
          </a:xfrm>
        </p:grpSpPr>
        <p:sp>
          <p:nvSpPr>
            <p:cNvPr id="33856" name="Line 34"/>
            <p:cNvSpPr>
              <a:spLocks noChangeShapeType="1"/>
            </p:cNvSpPr>
            <p:nvPr/>
          </p:nvSpPr>
          <p:spPr bwMode="auto">
            <a:xfrm>
              <a:off x="1152" y="1536"/>
              <a:ext cx="432" cy="0"/>
            </a:xfrm>
            <a:prstGeom prst="line">
              <a:avLst/>
            </a:prstGeom>
            <a:noFill/>
            <a:ln w="9525">
              <a:solidFill>
                <a:schemeClr val="tx1"/>
              </a:solidFill>
              <a:round/>
              <a:headEnd/>
              <a:tailEnd/>
            </a:ln>
          </p:spPr>
          <p:txBody>
            <a:bodyPr/>
            <a:lstStyle/>
            <a:p>
              <a:endParaRPr lang="el-GR"/>
            </a:p>
          </p:txBody>
        </p:sp>
        <p:sp>
          <p:nvSpPr>
            <p:cNvPr id="33857" name="Line 35"/>
            <p:cNvSpPr>
              <a:spLocks noChangeShapeType="1"/>
            </p:cNvSpPr>
            <p:nvPr/>
          </p:nvSpPr>
          <p:spPr bwMode="auto">
            <a:xfrm flipV="1">
              <a:off x="1152" y="1584"/>
              <a:ext cx="432" cy="240"/>
            </a:xfrm>
            <a:prstGeom prst="line">
              <a:avLst/>
            </a:prstGeom>
            <a:noFill/>
            <a:ln w="9525">
              <a:solidFill>
                <a:schemeClr val="tx1"/>
              </a:solidFill>
              <a:round/>
              <a:headEnd/>
              <a:tailEnd/>
            </a:ln>
          </p:spPr>
          <p:txBody>
            <a:bodyPr/>
            <a:lstStyle/>
            <a:p>
              <a:endParaRPr lang="el-GR"/>
            </a:p>
          </p:txBody>
        </p:sp>
        <p:sp>
          <p:nvSpPr>
            <p:cNvPr id="33858" name="Line 36"/>
            <p:cNvSpPr>
              <a:spLocks noChangeShapeType="1"/>
            </p:cNvSpPr>
            <p:nvPr/>
          </p:nvSpPr>
          <p:spPr bwMode="auto">
            <a:xfrm flipV="1">
              <a:off x="1152" y="1584"/>
              <a:ext cx="480" cy="480"/>
            </a:xfrm>
            <a:prstGeom prst="line">
              <a:avLst/>
            </a:prstGeom>
            <a:noFill/>
            <a:ln w="9525">
              <a:solidFill>
                <a:schemeClr val="tx1"/>
              </a:solidFill>
              <a:round/>
              <a:headEnd/>
              <a:tailEnd/>
            </a:ln>
          </p:spPr>
          <p:txBody>
            <a:bodyPr/>
            <a:lstStyle/>
            <a:p>
              <a:endParaRPr lang="el-GR"/>
            </a:p>
          </p:txBody>
        </p:sp>
      </p:grpSp>
      <p:grpSp>
        <p:nvGrpSpPr>
          <p:cNvPr id="3" name="Group 37"/>
          <p:cNvGrpSpPr>
            <a:grpSpLocks/>
          </p:cNvGrpSpPr>
          <p:nvPr/>
        </p:nvGrpSpPr>
        <p:grpSpPr bwMode="auto">
          <a:xfrm>
            <a:off x="1755775" y="3182938"/>
            <a:ext cx="762000" cy="1828800"/>
            <a:chOff x="1152" y="1824"/>
            <a:chExt cx="480" cy="1152"/>
          </a:xfrm>
        </p:grpSpPr>
        <p:sp>
          <p:nvSpPr>
            <p:cNvPr id="33853" name="Line 38"/>
            <p:cNvSpPr>
              <a:spLocks noChangeShapeType="1"/>
            </p:cNvSpPr>
            <p:nvPr/>
          </p:nvSpPr>
          <p:spPr bwMode="auto">
            <a:xfrm>
              <a:off x="1152" y="1824"/>
              <a:ext cx="432" cy="816"/>
            </a:xfrm>
            <a:prstGeom prst="line">
              <a:avLst/>
            </a:prstGeom>
            <a:noFill/>
            <a:ln w="9525">
              <a:solidFill>
                <a:schemeClr val="tx1"/>
              </a:solidFill>
              <a:round/>
              <a:headEnd/>
              <a:tailEnd/>
            </a:ln>
          </p:spPr>
          <p:txBody>
            <a:bodyPr/>
            <a:lstStyle/>
            <a:p>
              <a:endParaRPr lang="el-GR"/>
            </a:p>
          </p:txBody>
        </p:sp>
        <p:sp>
          <p:nvSpPr>
            <p:cNvPr id="33854" name="Line 39"/>
            <p:cNvSpPr>
              <a:spLocks noChangeShapeType="1"/>
            </p:cNvSpPr>
            <p:nvPr/>
          </p:nvSpPr>
          <p:spPr bwMode="auto">
            <a:xfrm>
              <a:off x="1152" y="2688"/>
              <a:ext cx="432" cy="0"/>
            </a:xfrm>
            <a:prstGeom prst="line">
              <a:avLst/>
            </a:prstGeom>
            <a:noFill/>
            <a:ln w="9525">
              <a:solidFill>
                <a:schemeClr val="tx1"/>
              </a:solidFill>
              <a:round/>
              <a:headEnd/>
              <a:tailEnd/>
            </a:ln>
          </p:spPr>
          <p:txBody>
            <a:bodyPr/>
            <a:lstStyle/>
            <a:p>
              <a:endParaRPr lang="el-GR"/>
            </a:p>
          </p:txBody>
        </p:sp>
        <p:sp>
          <p:nvSpPr>
            <p:cNvPr id="33855" name="Line 40"/>
            <p:cNvSpPr>
              <a:spLocks noChangeShapeType="1"/>
            </p:cNvSpPr>
            <p:nvPr/>
          </p:nvSpPr>
          <p:spPr bwMode="auto">
            <a:xfrm flipV="1">
              <a:off x="1152" y="2736"/>
              <a:ext cx="480" cy="240"/>
            </a:xfrm>
            <a:prstGeom prst="line">
              <a:avLst/>
            </a:prstGeom>
            <a:noFill/>
            <a:ln w="9525">
              <a:solidFill>
                <a:schemeClr val="tx1"/>
              </a:solidFill>
              <a:round/>
              <a:headEnd/>
              <a:tailEnd/>
            </a:ln>
          </p:spPr>
          <p:txBody>
            <a:bodyPr/>
            <a:lstStyle/>
            <a:p>
              <a:endParaRPr lang="el-GR"/>
            </a:p>
          </p:txBody>
        </p:sp>
      </p:grpSp>
      <p:grpSp>
        <p:nvGrpSpPr>
          <p:cNvPr id="4" name="Group 41"/>
          <p:cNvGrpSpPr>
            <a:grpSpLocks/>
          </p:cNvGrpSpPr>
          <p:nvPr/>
        </p:nvGrpSpPr>
        <p:grpSpPr bwMode="auto">
          <a:xfrm>
            <a:off x="1679575" y="3211513"/>
            <a:ext cx="803275" cy="1647825"/>
            <a:chOff x="1104" y="1824"/>
            <a:chExt cx="528" cy="1056"/>
          </a:xfrm>
        </p:grpSpPr>
        <p:sp>
          <p:nvSpPr>
            <p:cNvPr id="33851" name="Line 42"/>
            <p:cNvSpPr>
              <a:spLocks noChangeShapeType="1"/>
            </p:cNvSpPr>
            <p:nvPr/>
          </p:nvSpPr>
          <p:spPr bwMode="auto">
            <a:xfrm flipV="1">
              <a:off x="1152" y="1824"/>
              <a:ext cx="432" cy="288"/>
            </a:xfrm>
            <a:prstGeom prst="line">
              <a:avLst/>
            </a:prstGeom>
            <a:noFill/>
            <a:ln w="9525">
              <a:solidFill>
                <a:schemeClr val="tx1"/>
              </a:solidFill>
              <a:round/>
              <a:headEnd/>
              <a:tailEnd/>
            </a:ln>
          </p:spPr>
          <p:txBody>
            <a:bodyPr/>
            <a:lstStyle/>
            <a:p>
              <a:endParaRPr lang="el-GR"/>
            </a:p>
          </p:txBody>
        </p:sp>
        <p:sp>
          <p:nvSpPr>
            <p:cNvPr id="33852" name="Line 43"/>
            <p:cNvSpPr>
              <a:spLocks noChangeShapeType="1"/>
            </p:cNvSpPr>
            <p:nvPr/>
          </p:nvSpPr>
          <p:spPr bwMode="auto">
            <a:xfrm flipV="1">
              <a:off x="1104" y="1824"/>
              <a:ext cx="528" cy="1056"/>
            </a:xfrm>
            <a:prstGeom prst="line">
              <a:avLst/>
            </a:prstGeom>
            <a:noFill/>
            <a:ln w="9525">
              <a:solidFill>
                <a:schemeClr val="tx1"/>
              </a:solidFill>
              <a:round/>
              <a:headEnd/>
              <a:tailEnd/>
            </a:ln>
          </p:spPr>
          <p:txBody>
            <a:bodyPr/>
            <a:lstStyle/>
            <a:p>
              <a:endParaRPr lang="el-GR"/>
            </a:p>
          </p:txBody>
        </p:sp>
      </p:grpSp>
      <p:grpSp>
        <p:nvGrpSpPr>
          <p:cNvPr id="5" name="Group 44"/>
          <p:cNvGrpSpPr>
            <a:grpSpLocks/>
          </p:cNvGrpSpPr>
          <p:nvPr/>
        </p:nvGrpSpPr>
        <p:grpSpPr bwMode="auto">
          <a:xfrm>
            <a:off x="1755775" y="3640138"/>
            <a:ext cx="685800" cy="1295400"/>
            <a:chOff x="1152" y="2112"/>
            <a:chExt cx="432" cy="816"/>
          </a:xfrm>
        </p:grpSpPr>
        <p:sp>
          <p:nvSpPr>
            <p:cNvPr id="33849" name="Line 45"/>
            <p:cNvSpPr>
              <a:spLocks noChangeShapeType="1"/>
            </p:cNvSpPr>
            <p:nvPr/>
          </p:nvSpPr>
          <p:spPr bwMode="auto">
            <a:xfrm flipV="1">
              <a:off x="1152" y="2400"/>
              <a:ext cx="432" cy="528"/>
            </a:xfrm>
            <a:prstGeom prst="line">
              <a:avLst/>
            </a:prstGeom>
            <a:noFill/>
            <a:ln w="9525">
              <a:solidFill>
                <a:schemeClr val="tx1"/>
              </a:solidFill>
              <a:round/>
              <a:headEnd/>
              <a:tailEnd/>
            </a:ln>
          </p:spPr>
          <p:txBody>
            <a:bodyPr/>
            <a:lstStyle/>
            <a:p>
              <a:endParaRPr lang="el-GR"/>
            </a:p>
          </p:txBody>
        </p:sp>
        <p:sp>
          <p:nvSpPr>
            <p:cNvPr id="33850" name="Line 46"/>
            <p:cNvSpPr>
              <a:spLocks noChangeShapeType="1"/>
            </p:cNvSpPr>
            <p:nvPr/>
          </p:nvSpPr>
          <p:spPr bwMode="auto">
            <a:xfrm flipH="1" flipV="1">
              <a:off x="1152" y="2112"/>
              <a:ext cx="432" cy="240"/>
            </a:xfrm>
            <a:prstGeom prst="line">
              <a:avLst/>
            </a:prstGeom>
            <a:noFill/>
            <a:ln w="9525">
              <a:solidFill>
                <a:schemeClr val="tx1"/>
              </a:solidFill>
              <a:round/>
              <a:headEnd/>
              <a:tailEnd/>
            </a:ln>
          </p:spPr>
          <p:txBody>
            <a:bodyPr/>
            <a:lstStyle/>
            <a:p>
              <a:endParaRPr lang="el-GR"/>
            </a:p>
          </p:txBody>
        </p:sp>
      </p:grpSp>
      <p:grpSp>
        <p:nvGrpSpPr>
          <p:cNvPr id="6" name="Group 47"/>
          <p:cNvGrpSpPr>
            <a:grpSpLocks/>
          </p:cNvGrpSpPr>
          <p:nvPr/>
        </p:nvGrpSpPr>
        <p:grpSpPr bwMode="auto">
          <a:xfrm>
            <a:off x="3965575" y="2649538"/>
            <a:ext cx="762000" cy="533400"/>
            <a:chOff x="2544" y="1488"/>
            <a:chExt cx="480" cy="336"/>
          </a:xfrm>
        </p:grpSpPr>
        <p:sp>
          <p:nvSpPr>
            <p:cNvPr id="33847" name="Line 48"/>
            <p:cNvSpPr>
              <a:spLocks noChangeShapeType="1"/>
            </p:cNvSpPr>
            <p:nvPr/>
          </p:nvSpPr>
          <p:spPr bwMode="auto">
            <a:xfrm>
              <a:off x="2544" y="1488"/>
              <a:ext cx="480" cy="0"/>
            </a:xfrm>
            <a:prstGeom prst="line">
              <a:avLst/>
            </a:prstGeom>
            <a:noFill/>
            <a:ln w="9525">
              <a:solidFill>
                <a:schemeClr val="tx1"/>
              </a:solidFill>
              <a:round/>
              <a:headEnd/>
              <a:tailEnd/>
            </a:ln>
          </p:spPr>
          <p:txBody>
            <a:bodyPr/>
            <a:lstStyle/>
            <a:p>
              <a:endParaRPr lang="el-GR"/>
            </a:p>
          </p:txBody>
        </p:sp>
        <p:sp>
          <p:nvSpPr>
            <p:cNvPr id="33848" name="Line 49"/>
            <p:cNvSpPr>
              <a:spLocks noChangeShapeType="1"/>
            </p:cNvSpPr>
            <p:nvPr/>
          </p:nvSpPr>
          <p:spPr bwMode="auto">
            <a:xfrm flipV="1">
              <a:off x="2544" y="1536"/>
              <a:ext cx="480" cy="288"/>
            </a:xfrm>
            <a:prstGeom prst="line">
              <a:avLst/>
            </a:prstGeom>
            <a:noFill/>
            <a:ln w="9525">
              <a:solidFill>
                <a:schemeClr val="tx1"/>
              </a:solidFill>
              <a:round/>
              <a:headEnd/>
              <a:tailEnd/>
            </a:ln>
          </p:spPr>
          <p:txBody>
            <a:bodyPr/>
            <a:lstStyle/>
            <a:p>
              <a:endParaRPr lang="el-GR"/>
            </a:p>
          </p:txBody>
        </p:sp>
      </p:grpSp>
      <p:sp>
        <p:nvSpPr>
          <p:cNvPr id="217138" name="Line 50"/>
          <p:cNvSpPr>
            <a:spLocks noChangeShapeType="1"/>
          </p:cNvSpPr>
          <p:nvPr/>
        </p:nvSpPr>
        <p:spPr bwMode="auto">
          <a:xfrm flipV="1">
            <a:off x="3965575" y="3182938"/>
            <a:ext cx="762000" cy="457200"/>
          </a:xfrm>
          <a:prstGeom prst="line">
            <a:avLst/>
          </a:prstGeom>
          <a:noFill/>
          <a:ln w="9525">
            <a:solidFill>
              <a:schemeClr val="tx1"/>
            </a:solidFill>
            <a:round/>
            <a:headEnd/>
            <a:tailEnd/>
          </a:ln>
        </p:spPr>
        <p:txBody>
          <a:bodyPr/>
          <a:lstStyle/>
          <a:p>
            <a:endParaRPr lang="el-GR"/>
          </a:p>
        </p:txBody>
      </p:sp>
      <p:grpSp>
        <p:nvGrpSpPr>
          <p:cNvPr id="7" name="Group 51"/>
          <p:cNvGrpSpPr>
            <a:grpSpLocks/>
          </p:cNvGrpSpPr>
          <p:nvPr/>
        </p:nvGrpSpPr>
        <p:grpSpPr bwMode="auto">
          <a:xfrm>
            <a:off x="3965575" y="4021138"/>
            <a:ext cx="762000" cy="533400"/>
            <a:chOff x="2544" y="2352"/>
            <a:chExt cx="480" cy="336"/>
          </a:xfrm>
        </p:grpSpPr>
        <p:sp>
          <p:nvSpPr>
            <p:cNvPr id="33845" name="Line 52"/>
            <p:cNvSpPr>
              <a:spLocks noChangeShapeType="1"/>
            </p:cNvSpPr>
            <p:nvPr/>
          </p:nvSpPr>
          <p:spPr bwMode="auto">
            <a:xfrm flipV="1">
              <a:off x="2544" y="2400"/>
              <a:ext cx="480" cy="288"/>
            </a:xfrm>
            <a:prstGeom prst="line">
              <a:avLst/>
            </a:prstGeom>
            <a:noFill/>
            <a:ln w="9525">
              <a:solidFill>
                <a:schemeClr val="tx1"/>
              </a:solidFill>
              <a:round/>
              <a:headEnd/>
              <a:tailEnd/>
            </a:ln>
          </p:spPr>
          <p:txBody>
            <a:bodyPr/>
            <a:lstStyle/>
            <a:p>
              <a:endParaRPr lang="el-GR"/>
            </a:p>
          </p:txBody>
        </p:sp>
        <p:sp>
          <p:nvSpPr>
            <p:cNvPr id="33846" name="Line 53"/>
            <p:cNvSpPr>
              <a:spLocks noChangeShapeType="1"/>
            </p:cNvSpPr>
            <p:nvPr/>
          </p:nvSpPr>
          <p:spPr bwMode="auto">
            <a:xfrm flipV="1">
              <a:off x="2544" y="2352"/>
              <a:ext cx="480" cy="48"/>
            </a:xfrm>
            <a:prstGeom prst="line">
              <a:avLst/>
            </a:prstGeom>
            <a:noFill/>
            <a:ln w="9525">
              <a:solidFill>
                <a:schemeClr val="tx1"/>
              </a:solidFill>
              <a:round/>
              <a:headEnd/>
              <a:tailEnd/>
            </a:ln>
          </p:spPr>
          <p:txBody>
            <a:bodyPr/>
            <a:lstStyle/>
            <a:p>
              <a:endParaRPr lang="el-GR"/>
            </a:p>
          </p:txBody>
        </p:sp>
      </p:grpSp>
      <p:sp>
        <p:nvSpPr>
          <p:cNvPr id="217142" name="Line 54"/>
          <p:cNvSpPr>
            <a:spLocks noChangeShapeType="1"/>
          </p:cNvSpPr>
          <p:nvPr/>
        </p:nvSpPr>
        <p:spPr bwMode="auto">
          <a:xfrm>
            <a:off x="6251575" y="2725738"/>
            <a:ext cx="685800" cy="0"/>
          </a:xfrm>
          <a:prstGeom prst="line">
            <a:avLst/>
          </a:prstGeom>
          <a:noFill/>
          <a:ln w="9525">
            <a:solidFill>
              <a:schemeClr val="tx1"/>
            </a:solidFill>
            <a:round/>
            <a:headEnd/>
            <a:tailEnd/>
          </a:ln>
        </p:spPr>
        <p:txBody>
          <a:bodyPr/>
          <a:lstStyle/>
          <a:p>
            <a:endParaRPr lang="el-GR"/>
          </a:p>
        </p:txBody>
      </p:sp>
      <p:sp>
        <p:nvSpPr>
          <p:cNvPr id="217143" name="Line 55"/>
          <p:cNvSpPr>
            <a:spLocks noChangeShapeType="1"/>
          </p:cNvSpPr>
          <p:nvPr/>
        </p:nvSpPr>
        <p:spPr bwMode="auto">
          <a:xfrm>
            <a:off x="6251575" y="3182938"/>
            <a:ext cx="685800" cy="457200"/>
          </a:xfrm>
          <a:prstGeom prst="line">
            <a:avLst/>
          </a:prstGeom>
          <a:noFill/>
          <a:ln w="9525">
            <a:solidFill>
              <a:schemeClr val="tx1"/>
            </a:solidFill>
            <a:round/>
            <a:headEnd/>
            <a:tailEnd/>
          </a:ln>
        </p:spPr>
        <p:txBody>
          <a:bodyPr/>
          <a:lstStyle/>
          <a:p>
            <a:endParaRPr lang="el-GR"/>
          </a:p>
        </p:txBody>
      </p:sp>
      <p:sp>
        <p:nvSpPr>
          <p:cNvPr id="217144" name="Line 56"/>
          <p:cNvSpPr>
            <a:spLocks noChangeShapeType="1"/>
          </p:cNvSpPr>
          <p:nvPr/>
        </p:nvSpPr>
        <p:spPr bwMode="auto">
          <a:xfrm flipV="1">
            <a:off x="6251575" y="3182938"/>
            <a:ext cx="685800" cy="914400"/>
          </a:xfrm>
          <a:prstGeom prst="line">
            <a:avLst/>
          </a:prstGeom>
          <a:noFill/>
          <a:ln w="9525">
            <a:solidFill>
              <a:schemeClr val="tx1"/>
            </a:solidFill>
            <a:round/>
            <a:headEnd/>
            <a:tailEnd/>
          </a:ln>
        </p:spPr>
        <p:txBody>
          <a:bodyPr/>
          <a:lstStyle/>
          <a:p>
            <a:endParaRPr lang="el-GR"/>
          </a:p>
        </p:txBody>
      </p:sp>
      <p:sp>
        <p:nvSpPr>
          <p:cNvPr id="33838" name="Text Box 57"/>
          <p:cNvSpPr txBox="1">
            <a:spLocks noChangeArrowheads="1"/>
          </p:cNvSpPr>
          <p:nvPr/>
        </p:nvSpPr>
        <p:spPr bwMode="auto">
          <a:xfrm>
            <a:off x="611188" y="5445125"/>
            <a:ext cx="7627937" cy="366713"/>
          </a:xfrm>
          <a:prstGeom prst="rect">
            <a:avLst/>
          </a:prstGeom>
          <a:noFill/>
          <a:ln w="9525">
            <a:noFill/>
            <a:miter lim="800000"/>
            <a:headEnd/>
            <a:tailEnd/>
          </a:ln>
        </p:spPr>
        <p:txBody>
          <a:bodyPr>
            <a:spAutoFit/>
          </a:bodyPr>
          <a:lstStyle/>
          <a:p>
            <a:pPr eaLnBrk="0" hangingPunct="0"/>
            <a:r>
              <a:rPr lang="el-GR" sz="1800" dirty="0"/>
              <a:t>Πολλά-προς-Πολλά</a:t>
            </a:r>
            <a:r>
              <a:rPr lang="en-US" sz="1800" dirty="0"/>
              <a:t>	    	</a:t>
            </a:r>
            <a:r>
              <a:rPr lang="el-GR" sz="1800" dirty="0"/>
              <a:t>          </a:t>
            </a:r>
            <a:r>
              <a:rPr lang="el-GR" sz="1800" i="1" dirty="0">
                <a:solidFill>
                  <a:schemeClr val="accent6">
                    <a:lumMod val="75000"/>
                  </a:schemeClr>
                </a:solidFill>
              </a:rPr>
              <a:t>Πολλά-προς-?</a:t>
            </a:r>
            <a:r>
              <a:rPr lang="en-US" sz="1800" dirty="0"/>
              <a:t>		</a:t>
            </a:r>
            <a:r>
              <a:rPr lang="el-GR" dirty="0"/>
              <a:t>     </a:t>
            </a:r>
            <a:r>
              <a:rPr lang="el-GR" sz="1800" dirty="0">
                <a:solidFill>
                  <a:schemeClr val="accent6">
                    <a:lumMod val="75000"/>
                  </a:schemeClr>
                </a:solidFill>
              </a:rPr>
              <a:t>?-προς-?</a:t>
            </a:r>
            <a:endParaRPr lang="en-US" sz="1800" dirty="0">
              <a:solidFill>
                <a:schemeClr val="accent6">
                  <a:lumMod val="75000"/>
                </a:schemeClr>
              </a:solidFill>
            </a:endParaRPr>
          </a:p>
        </p:txBody>
      </p:sp>
      <p:sp>
        <p:nvSpPr>
          <p:cNvPr id="33839" name="Oval 58"/>
          <p:cNvSpPr>
            <a:spLocks noChangeArrowheads="1"/>
          </p:cNvSpPr>
          <p:nvPr/>
        </p:nvSpPr>
        <p:spPr bwMode="auto">
          <a:xfrm>
            <a:off x="1330325" y="2276475"/>
            <a:ext cx="647700" cy="3024188"/>
          </a:xfrm>
          <a:prstGeom prst="ellipse">
            <a:avLst/>
          </a:prstGeom>
          <a:noFill/>
          <a:ln w="9525">
            <a:solidFill>
              <a:schemeClr val="tx1"/>
            </a:solidFill>
            <a:round/>
            <a:headEnd/>
            <a:tailEnd/>
          </a:ln>
        </p:spPr>
        <p:txBody>
          <a:bodyPr wrap="none" anchor="ctr"/>
          <a:lstStyle/>
          <a:p>
            <a:endParaRPr lang="el-GR"/>
          </a:p>
        </p:txBody>
      </p:sp>
      <p:sp>
        <p:nvSpPr>
          <p:cNvPr id="33840" name="Oval 59"/>
          <p:cNvSpPr>
            <a:spLocks noChangeArrowheads="1"/>
          </p:cNvSpPr>
          <p:nvPr/>
        </p:nvSpPr>
        <p:spPr bwMode="auto">
          <a:xfrm>
            <a:off x="2266950" y="2276475"/>
            <a:ext cx="647700" cy="3024188"/>
          </a:xfrm>
          <a:prstGeom prst="ellipse">
            <a:avLst/>
          </a:prstGeom>
          <a:noFill/>
          <a:ln w="9525">
            <a:solidFill>
              <a:schemeClr val="tx1"/>
            </a:solidFill>
            <a:round/>
            <a:headEnd/>
            <a:tailEnd/>
          </a:ln>
        </p:spPr>
        <p:txBody>
          <a:bodyPr wrap="none" anchor="ctr"/>
          <a:lstStyle/>
          <a:p>
            <a:endParaRPr lang="el-GR"/>
          </a:p>
        </p:txBody>
      </p:sp>
      <p:sp>
        <p:nvSpPr>
          <p:cNvPr id="33841" name="Oval 60"/>
          <p:cNvSpPr>
            <a:spLocks noChangeArrowheads="1"/>
          </p:cNvSpPr>
          <p:nvPr/>
        </p:nvSpPr>
        <p:spPr bwMode="auto">
          <a:xfrm>
            <a:off x="3562350" y="2347913"/>
            <a:ext cx="647700" cy="3024187"/>
          </a:xfrm>
          <a:prstGeom prst="ellipse">
            <a:avLst/>
          </a:prstGeom>
          <a:noFill/>
          <a:ln w="9525">
            <a:solidFill>
              <a:schemeClr val="tx1"/>
            </a:solidFill>
            <a:round/>
            <a:headEnd/>
            <a:tailEnd/>
          </a:ln>
        </p:spPr>
        <p:txBody>
          <a:bodyPr wrap="none" anchor="ctr"/>
          <a:lstStyle/>
          <a:p>
            <a:endParaRPr lang="el-GR"/>
          </a:p>
        </p:txBody>
      </p:sp>
      <p:sp>
        <p:nvSpPr>
          <p:cNvPr id="33842" name="Oval 61"/>
          <p:cNvSpPr>
            <a:spLocks noChangeArrowheads="1"/>
          </p:cNvSpPr>
          <p:nvPr/>
        </p:nvSpPr>
        <p:spPr bwMode="auto">
          <a:xfrm>
            <a:off x="4570413" y="2347913"/>
            <a:ext cx="647700" cy="3024187"/>
          </a:xfrm>
          <a:prstGeom prst="ellipse">
            <a:avLst/>
          </a:prstGeom>
          <a:noFill/>
          <a:ln w="9525">
            <a:solidFill>
              <a:schemeClr val="tx1"/>
            </a:solidFill>
            <a:round/>
            <a:headEnd/>
            <a:tailEnd/>
          </a:ln>
        </p:spPr>
        <p:txBody>
          <a:bodyPr wrap="none" anchor="ctr"/>
          <a:lstStyle/>
          <a:p>
            <a:endParaRPr lang="el-GR"/>
          </a:p>
        </p:txBody>
      </p:sp>
      <p:sp>
        <p:nvSpPr>
          <p:cNvPr id="33843" name="Oval 62"/>
          <p:cNvSpPr>
            <a:spLocks noChangeArrowheads="1"/>
          </p:cNvSpPr>
          <p:nvPr/>
        </p:nvSpPr>
        <p:spPr bwMode="auto">
          <a:xfrm>
            <a:off x="5794375" y="2276475"/>
            <a:ext cx="647700" cy="3024188"/>
          </a:xfrm>
          <a:prstGeom prst="ellipse">
            <a:avLst/>
          </a:prstGeom>
          <a:noFill/>
          <a:ln w="9525">
            <a:solidFill>
              <a:schemeClr val="tx1"/>
            </a:solidFill>
            <a:round/>
            <a:headEnd/>
            <a:tailEnd/>
          </a:ln>
        </p:spPr>
        <p:txBody>
          <a:bodyPr wrap="none" anchor="ctr"/>
          <a:lstStyle/>
          <a:p>
            <a:endParaRPr lang="el-GR"/>
          </a:p>
        </p:txBody>
      </p:sp>
      <p:sp>
        <p:nvSpPr>
          <p:cNvPr id="33844" name="Oval 63"/>
          <p:cNvSpPr>
            <a:spLocks noChangeArrowheads="1"/>
          </p:cNvSpPr>
          <p:nvPr/>
        </p:nvSpPr>
        <p:spPr bwMode="auto">
          <a:xfrm>
            <a:off x="6731000" y="2276475"/>
            <a:ext cx="647700" cy="3024188"/>
          </a:xfrm>
          <a:prstGeom prst="ellipse">
            <a:avLst/>
          </a:prstGeom>
          <a:noFill/>
          <a:ln w="9525">
            <a:solidFill>
              <a:schemeClr val="tx1"/>
            </a:solidFill>
            <a:round/>
            <a:headEnd/>
            <a:tailEnd/>
          </a:ln>
        </p:spPr>
        <p:txBody>
          <a:bodyPr wrap="none" anchor="ctr"/>
          <a:lstStyle/>
          <a:p>
            <a:endParaRPr lang="el-GR"/>
          </a:p>
        </p:txBody>
      </p:sp>
      <p:sp>
        <p:nvSpPr>
          <p:cNvPr id="68" name="Title 1"/>
          <p:cNvSpPr>
            <a:spLocks noGrp="1"/>
          </p:cNvSpPr>
          <p:nvPr>
            <p:ph type="title"/>
          </p:nvPr>
        </p:nvSpPr>
        <p:spPr>
          <a:xfrm>
            <a:off x="457200" y="274638"/>
            <a:ext cx="8229600" cy="1143000"/>
          </a:xfrm>
        </p:spPr>
        <p:txBody>
          <a:bodyPr/>
          <a:lstStyle/>
          <a:p>
            <a:r>
              <a:rPr lang="el-GR" dirty="0">
                <a:solidFill>
                  <a:schemeClr val="accent6">
                    <a:lumMod val="75000"/>
                  </a:schemeClr>
                </a:solidFill>
              </a:rPr>
              <a:t>Λόγος </a:t>
            </a:r>
            <a:r>
              <a:rPr lang="el-GR" dirty="0" err="1">
                <a:solidFill>
                  <a:schemeClr val="accent6">
                    <a:lumMod val="75000"/>
                  </a:schemeClr>
                </a:solidFill>
              </a:rPr>
              <a:t>Πληθικότητας</a:t>
            </a:r>
            <a:endParaRPr lang="en-US" dirty="0">
              <a:solidFill>
                <a:schemeClr val="accent6">
                  <a:lumMod val="75000"/>
                </a:schemeClr>
              </a:solidFill>
            </a:endParaRPr>
          </a:p>
        </p:txBody>
      </p:sp>
      <p:sp>
        <p:nvSpPr>
          <p:cNvPr id="67"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10" name="TextBox 9"/>
          <p:cNvSpPr txBox="1"/>
          <p:nvPr/>
        </p:nvSpPr>
        <p:spPr>
          <a:xfrm>
            <a:off x="1171575" y="1731949"/>
            <a:ext cx="6619875" cy="369332"/>
          </a:xfrm>
          <a:prstGeom prst="rect">
            <a:avLst/>
          </a:prstGeom>
          <a:noFill/>
        </p:spPr>
        <p:txBody>
          <a:bodyPr wrap="square" rtlCol="0">
            <a:spAutoFit/>
          </a:bodyPr>
          <a:lstStyle/>
          <a:p>
            <a:r>
              <a:rPr lang="el-GR" dirty="0"/>
              <a:t>Ταινία 	Ηθοποιός           Ταινία    Ηθοποιός         Ταινία 	Ηθοποιός</a:t>
            </a:r>
          </a:p>
        </p:txBody>
      </p:sp>
      <p:sp>
        <p:nvSpPr>
          <p:cNvPr id="8" name="TextBox 7"/>
          <p:cNvSpPr txBox="1"/>
          <p:nvPr/>
        </p:nvSpPr>
        <p:spPr>
          <a:xfrm>
            <a:off x="1227015" y="5900615"/>
            <a:ext cx="4792785" cy="369332"/>
          </a:xfrm>
          <a:prstGeom prst="rect">
            <a:avLst/>
          </a:prstGeom>
          <a:noFill/>
        </p:spPr>
        <p:txBody>
          <a:bodyPr wrap="square" rtlCol="0">
            <a:spAutoFit/>
          </a:bodyPr>
          <a:lstStyle/>
          <a:p>
            <a:r>
              <a:rPr lang="el-GR" dirty="0"/>
              <a:t>Ορίζεται στο σχήμα</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Footer Placeholder 3"/>
          <p:cNvSpPr>
            <a:spLocks noGrp="1"/>
          </p:cNvSpPr>
          <p:nvPr>
            <p:ph type="ftr" sz="quarter" idx="11"/>
          </p:nvPr>
        </p:nvSpPr>
        <p:spPr>
          <a:noFill/>
        </p:spPr>
        <p:txBody>
          <a:bodyPr/>
          <a:lstStyle/>
          <a:p>
            <a:r>
              <a:rPr lang="el-GR" altLang="en-US"/>
              <a:t>Ευαγγελία Πιτουρά</a:t>
            </a:r>
          </a:p>
        </p:txBody>
      </p:sp>
      <p:sp>
        <p:nvSpPr>
          <p:cNvPr id="35844" name="Slide Number Placeholder 4"/>
          <p:cNvSpPr>
            <a:spLocks noGrp="1"/>
          </p:cNvSpPr>
          <p:nvPr>
            <p:ph type="sldNum" sz="quarter" idx="12"/>
          </p:nvPr>
        </p:nvSpPr>
        <p:spPr>
          <a:noFill/>
        </p:spPr>
        <p:txBody>
          <a:bodyPr/>
          <a:lstStyle/>
          <a:p>
            <a:fld id="{D4701B81-FE76-4770-A57B-EEF09006BDB4}" type="slidenum">
              <a:rPr lang="el-GR" altLang="en-US" smtClean="0"/>
              <a:pPr/>
              <a:t>46</a:t>
            </a:fld>
            <a:endParaRPr lang="el-GR" altLang="en-US"/>
          </a:p>
        </p:txBody>
      </p:sp>
      <p:sp>
        <p:nvSpPr>
          <p:cNvPr id="35847" name="Text Box 4"/>
          <p:cNvSpPr txBox="1">
            <a:spLocks noChangeArrowheads="1"/>
          </p:cNvSpPr>
          <p:nvPr/>
        </p:nvSpPr>
        <p:spPr bwMode="auto">
          <a:xfrm>
            <a:off x="246856" y="1272382"/>
            <a:ext cx="3733800" cy="396875"/>
          </a:xfrm>
          <a:prstGeom prst="rect">
            <a:avLst/>
          </a:prstGeom>
          <a:noFill/>
          <a:ln w="9525">
            <a:noFill/>
            <a:miter lim="800000"/>
            <a:headEnd/>
            <a:tailEnd/>
          </a:ln>
        </p:spPr>
        <p:txBody>
          <a:bodyPr>
            <a:spAutoFit/>
          </a:bodyPr>
          <a:lstStyle/>
          <a:p>
            <a:pPr algn="just" eaLnBrk="0" hangingPunct="0">
              <a:spcBef>
                <a:spcPct val="50000"/>
              </a:spcBef>
            </a:pPr>
            <a:r>
              <a:rPr lang="el-GR" sz="2000" dirty="0">
                <a:latin typeface="Calibri" pitchFamily="34" charset="0"/>
                <a:ea typeface="Calibri" pitchFamily="34" charset="0"/>
                <a:cs typeface="Calibri" pitchFamily="34" charset="0"/>
              </a:rPr>
              <a:t>Παράδειγμα - Συμβολισμοί</a:t>
            </a:r>
          </a:p>
        </p:txBody>
      </p:sp>
      <p:sp>
        <p:nvSpPr>
          <p:cNvPr id="35855" name="Text Box 12"/>
          <p:cNvSpPr txBox="1">
            <a:spLocks noChangeArrowheads="1"/>
          </p:cNvSpPr>
          <p:nvPr/>
        </p:nvSpPr>
        <p:spPr bwMode="auto">
          <a:xfrm>
            <a:off x="144705" y="1711387"/>
            <a:ext cx="8713788" cy="1061829"/>
          </a:xfrm>
          <a:prstGeom prst="rect">
            <a:avLst/>
          </a:prstGeom>
          <a:noFill/>
          <a:ln w="9525">
            <a:noFill/>
            <a:miter lim="800000"/>
            <a:headEnd/>
            <a:tailEnd/>
          </a:ln>
        </p:spPr>
        <p:txBody>
          <a:bodyPr>
            <a:spAutoFit/>
          </a:bodyPr>
          <a:lstStyle/>
          <a:p>
            <a:pPr algn="just" eaLnBrk="0" hangingPunct="0">
              <a:spcBef>
                <a:spcPct val="50000"/>
              </a:spcBef>
            </a:pPr>
            <a:r>
              <a:rPr lang="el-GR" sz="1800" dirty="0">
                <a:latin typeface="Calibri" pitchFamily="34" charset="0"/>
                <a:ea typeface="Calibri" pitchFamily="34" charset="0"/>
                <a:cs typeface="Calibri" pitchFamily="34" charset="0"/>
              </a:rPr>
              <a:t>Ένα Τμήμα έχει πολλούς Υπαλλήλους αλλά ένας Υπάλληλος ανήκει μόνο σε ένα Τμήμα </a:t>
            </a:r>
            <a:endParaRPr lang="en-US" sz="1800" dirty="0">
              <a:latin typeface="Calibri" pitchFamily="34" charset="0"/>
              <a:ea typeface="Calibri" pitchFamily="34" charset="0"/>
              <a:cs typeface="Calibri" pitchFamily="34" charset="0"/>
            </a:endParaRPr>
          </a:p>
          <a:p>
            <a:pPr algn="just" eaLnBrk="0" hangingPunct="0">
              <a:spcBef>
                <a:spcPct val="50000"/>
              </a:spcBef>
            </a:pPr>
            <a:r>
              <a:rPr lang="el-GR" sz="1800" dirty="0">
                <a:latin typeface="Calibri" pitchFamily="34" charset="0"/>
                <a:ea typeface="Calibri" pitchFamily="34" charset="0"/>
                <a:cs typeface="Calibri" pitchFamily="34" charset="0"/>
              </a:rPr>
              <a:t>Προσοχή: πόσες φορές ένα συγκεκριμένο Τμήμα/Υπάλληλος μπορεί να εμφανίζεται στη συσχέτιση</a:t>
            </a:r>
          </a:p>
        </p:txBody>
      </p:sp>
      <p:sp>
        <p:nvSpPr>
          <p:cNvPr id="35848" name="AutoShape 5"/>
          <p:cNvSpPr>
            <a:spLocks noChangeArrowheads="1"/>
          </p:cNvSpPr>
          <p:nvPr/>
        </p:nvSpPr>
        <p:spPr bwMode="auto">
          <a:xfrm>
            <a:off x="5777950" y="4867193"/>
            <a:ext cx="2136775" cy="401638"/>
          </a:xfrm>
          <a:prstGeom prst="flowChartProcess">
            <a:avLst/>
          </a:prstGeom>
          <a:noFill/>
          <a:ln w="9525">
            <a:solidFill>
              <a:schemeClr val="tx1"/>
            </a:solidFill>
            <a:miter lim="800000"/>
            <a:headEnd/>
            <a:tailEnd/>
          </a:ln>
        </p:spPr>
        <p:txBody>
          <a:bodyPr wrap="none" anchor="ctr"/>
          <a:lstStyle/>
          <a:p>
            <a:endParaRPr lang="el-GR"/>
          </a:p>
        </p:txBody>
      </p:sp>
      <p:sp>
        <p:nvSpPr>
          <p:cNvPr id="35849" name="AutoShape 6"/>
          <p:cNvSpPr>
            <a:spLocks noChangeArrowheads="1"/>
          </p:cNvSpPr>
          <p:nvPr/>
        </p:nvSpPr>
        <p:spPr bwMode="auto">
          <a:xfrm>
            <a:off x="3830087" y="4651293"/>
            <a:ext cx="1343025" cy="927100"/>
          </a:xfrm>
          <a:prstGeom prst="flowChartDecision">
            <a:avLst/>
          </a:prstGeom>
          <a:noFill/>
          <a:ln w="9525">
            <a:solidFill>
              <a:schemeClr val="tx1"/>
            </a:solidFill>
            <a:miter lim="800000"/>
            <a:headEnd/>
            <a:tailEnd/>
          </a:ln>
        </p:spPr>
        <p:txBody>
          <a:bodyPr wrap="none" anchor="ctr"/>
          <a:lstStyle/>
          <a:p>
            <a:endParaRPr lang="el-GR"/>
          </a:p>
        </p:txBody>
      </p:sp>
      <p:sp>
        <p:nvSpPr>
          <p:cNvPr id="35850" name="AutoShape 7"/>
          <p:cNvSpPr>
            <a:spLocks noChangeArrowheads="1"/>
          </p:cNvSpPr>
          <p:nvPr/>
        </p:nvSpPr>
        <p:spPr bwMode="auto">
          <a:xfrm>
            <a:off x="1074187" y="4898943"/>
            <a:ext cx="1747838" cy="555625"/>
          </a:xfrm>
          <a:prstGeom prst="flowChartProcess">
            <a:avLst/>
          </a:prstGeom>
          <a:noFill/>
          <a:ln w="9525">
            <a:solidFill>
              <a:schemeClr val="tx1"/>
            </a:solidFill>
            <a:miter lim="800000"/>
            <a:headEnd/>
            <a:tailEnd/>
          </a:ln>
        </p:spPr>
        <p:txBody>
          <a:bodyPr wrap="none" anchor="ctr"/>
          <a:lstStyle/>
          <a:p>
            <a:endParaRPr lang="el-GR"/>
          </a:p>
        </p:txBody>
      </p:sp>
      <p:sp>
        <p:nvSpPr>
          <p:cNvPr id="35851" name="Text Box 8"/>
          <p:cNvSpPr txBox="1">
            <a:spLocks noChangeArrowheads="1"/>
          </p:cNvSpPr>
          <p:nvPr/>
        </p:nvSpPr>
        <p:spPr bwMode="auto">
          <a:xfrm>
            <a:off x="1275800" y="4960856"/>
            <a:ext cx="1881187" cy="396875"/>
          </a:xfrm>
          <a:prstGeom prst="rect">
            <a:avLst/>
          </a:prstGeom>
          <a:noFill/>
          <a:ln w="9525">
            <a:noFill/>
            <a:miter lim="800000"/>
            <a:headEnd/>
            <a:tailEnd/>
          </a:ln>
        </p:spPr>
        <p:txBody>
          <a:bodyPr>
            <a:spAutoFit/>
          </a:bodyPr>
          <a:lstStyle/>
          <a:p>
            <a:pPr eaLnBrk="0" hangingPunct="0">
              <a:spcBef>
                <a:spcPct val="50000"/>
              </a:spcBef>
            </a:pPr>
            <a:r>
              <a:rPr lang="el-GR" sz="2000"/>
              <a:t>ΤΜΗΜΑ</a:t>
            </a:r>
          </a:p>
        </p:txBody>
      </p:sp>
      <p:sp>
        <p:nvSpPr>
          <p:cNvPr id="35852" name="Text Box 9"/>
          <p:cNvSpPr txBox="1">
            <a:spLocks noChangeArrowheads="1"/>
          </p:cNvSpPr>
          <p:nvPr/>
        </p:nvSpPr>
        <p:spPr bwMode="auto">
          <a:xfrm>
            <a:off x="4031700" y="4898943"/>
            <a:ext cx="1814512" cy="396875"/>
          </a:xfrm>
          <a:prstGeom prst="rect">
            <a:avLst/>
          </a:prstGeom>
          <a:noFill/>
          <a:ln w="9525">
            <a:noFill/>
            <a:miter lim="800000"/>
            <a:headEnd/>
            <a:tailEnd/>
          </a:ln>
        </p:spPr>
        <p:txBody>
          <a:bodyPr>
            <a:spAutoFit/>
          </a:bodyPr>
          <a:lstStyle/>
          <a:p>
            <a:pPr eaLnBrk="0" hangingPunct="0">
              <a:spcBef>
                <a:spcPct val="50000"/>
              </a:spcBef>
            </a:pPr>
            <a:r>
              <a:rPr lang="el-GR" sz="2000"/>
              <a:t>ΕΧΕΙ</a:t>
            </a:r>
          </a:p>
        </p:txBody>
      </p:sp>
      <p:sp>
        <p:nvSpPr>
          <p:cNvPr id="35853" name="Text Box 10"/>
          <p:cNvSpPr txBox="1">
            <a:spLocks noChangeArrowheads="1"/>
          </p:cNvSpPr>
          <p:nvPr/>
        </p:nvSpPr>
        <p:spPr bwMode="auto">
          <a:xfrm>
            <a:off x="5846212" y="4867193"/>
            <a:ext cx="2141538" cy="396875"/>
          </a:xfrm>
          <a:prstGeom prst="rect">
            <a:avLst/>
          </a:prstGeom>
          <a:noFill/>
          <a:ln w="9525">
            <a:noFill/>
            <a:miter lim="800000"/>
            <a:headEnd/>
            <a:tailEnd/>
          </a:ln>
        </p:spPr>
        <p:txBody>
          <a:bodyPr>
            <a:spAutoFit/>
          </a:bodyPr>
          <a:lstStyle/>
          <a:p>
            <a:pPr algn="ctr" eaLnBrk="0" hangingPunct="0">
              <a:spcBef>
                <a:spcPct val="50000"/>
              </a:spcBef>
            </a:pPr>
            <a:r>
              <a:rPr lang="el-GR" sz="2000" dirty="0"/>
              <a:t>ΥΠΑΛΛΗΛΟΣ</a:t>
            </a:r>
          </a:p>
        </p:txBody>
      </p:sp>
      <p:sp>
        <p:nvSpPr>
          <p:cNvPr id="35854" name="Line 11"/>
          <p:cNvSpPr>
            <a:spLocks noChangeShapeType="1"/>
          </p:cNvSpPr>
          <p:nvPr/>
        </p:nvSpPr>
        <p:spPr bwMode="auto">
          <a:xfrm>
            <a:off x="5179462" y="5083093"/>
            <a:ext cx="576263" cy="0"/>
          </a:xfrm>
          <a:prstGeom prst="line">
            <a:avLst/>
          </a:prstGeom>
          <a:noFill/>
          <a:ln w="6350">
            <a:solidFill>
              <a:srgbClr val="FF0000"/>
            </a:solidFill>
            <a:round/>
            <a:headEnd type="triangle" w="med" len="med"/>
            <a:tailEnd/>
          </a:ln>
        </p:spPr>
        <p:txBody>
          <a:bodyPr/>
          <a:lstStyle/>
          <a:p>
            <a:endParaRPr lang="el-GR"/>
          </a:p>
        </p:txBody>
      </p:sp>
      <p:sp>
        <p:nvSpPr>
          <p:cNvPr id="35856" name="Text Box 13"/>
          <p:cNvSpPr txBox="1">
            <a:spLocks noChangeArrowheads="1"/>
          </p:cNvSpPr>
          <p:nvPr/>
        </p:nvSpPr>
        <p:spPr bwMode="auto">
          <a:xfrm>
            <a:off x="3090312" y="3571793"/>
            <a:ext cx="576263" cy="396875"/>
          </a:xfrm>
          <a:prstGeom prst="rect">
            <a:avLst/>
          </a:prstGeom>
          <a:noFill/>
          <a:ln w="9525">
            <a:noFill/>
            <a:miter lim="800000"/>
            <a:headEnd/>
            <a:tailEnd/>
          </a:ln>
        </p:spPr>
        <p:txBody>
          <a:bodyPr>
            <a:spAutoFit/>
          </a:bodyPr>
          <a:lstStyle/>
          <a:p>
            <a:pPr eaLnBrk="0" hangingPunct="0">
              <a:spcBef>
                <a:spcPct val="50000"/>
              </a:spcBef>
            </a:pPr>
            <a:r>
              <a:rPr lang="el-GR" sz="2000" b="1">
                <a:solidFill>
                  <a:srgbClr val="FF0000"/>
                </a:solidFill>
                <a:latin typeface="Comic Sans MS" pitchFamily="66" charset="0"/>
              </a:rPr>
              <a:t>1</a:t>
            </a:r>
          </a:p>
        </p:txBody>
      </p:sp>
      <p:sp>
        <p:nvSpPr>
          <p:cNvPr id="35857" name="AutoShape 14"/>
          <p:cNvSpPr>
            <a:spLocks noChangeArrowheads="1"/>
          </p:cNvSpPr>
          <p:nvPr/>
        </p:nvSpPr>
        <p:spPr bwMode="auto">
          <a:xfrm>
            <a:off x="5706512" y="3757531"/>
            <a:ext cx="2063750" cy="390525"/>
          </a:xfrm>
          <a:prstGeom prst="flowChartProcess">
            <a:avLst/>
          </a:prstGeom>
          <a:noFill/>
          <a:ln w="9525">
            <a:solidFill>
              <a:schemeClr val="tx1"/>
            </a:solidFill>
            <a:miter lim="800000"/>
            <a:headEnd/>
            <a:tailEnd/>
          </a:ln>
        </p:spPr>
        <p:txBody>
          <a:bodyPr wrap="none" anchor="ctr"/>
          <a:lstStyle/>
          <a:p>
            <a:endParaRPr lang="el-GR"/>
          </a:p>
        </p:txBody>
      </p:sp>
      <p:sp>
        <p:nvSpPr>
          <p:cNvPr id="35858" name="AutoShape 15"/>
          <p:cNvSpPr>
            <a:spLocks noChangeArrowheads="1"/>
          </p:cNvSpPr>
          <p:nvPr/>
        </p:nvSpPr>
        <p:spPr bwMode="auto">
          <a:xfrm>
            <a:off x="3758650" y="3571793"/>
            <a:ext cx="1343025" cy="927100"/>
          </a:xfrm>
          <a:prstGeom prst="flowChartDecision">
            <a:avLst/>
          </a:prstGeom>
          <a:noFill/>
          <a:ln w="9525">
            <a:solidFill>
              <a:schemeClr val="tx1"/>
            </a:solidFill>
            <a:miter lim="800000"/>
            <a:headEnd/>
            <a:tailEnd/>
          </a:ln>
        </p:spPr>
        <p:txBody>
          <a:bodyPr wrap="none" anchor="ctr"/>
          <a:lstStyle/>
          <a:p>
            <a:endParaRPr lang="el-GR"/>
          </a:p>
        </p:txBody>
      </p:sp>
      <p:sp>
        <p:nvSpPr>
          <p:cNvPr id="35859" name="AutoShape 16"/>
          <p:cNvSpPr>
            <a:spLocks noChangeArrowheads="1"/>
          </p:cNvSpPr>
          <p:nvPr/>
        </p:nvSpPr>
        <p:spPr bwMode="auto">
          <a:xfrm>
            <a:off x="1002750" y="3819443"/>
            <a:ext cx="1747837" cy="555625"/>
          </a:xfrm>
          <a:prstGeom prst="flowChartProcess">
            <a:avLst/>
          </a:prstGeom>
          <a:noFill/>
          <a:ln w="9525">
            <a:solidFill>
              <a:schemeClr val="tx1"/>
            </a:solidFill>
            <a:miter lim="800000"/>
            <a:headEnd/>
            <a:tailEnd/>
          </a:ln>
        </p:spPr>
        <p:txBody>
          <a:bodyPr wrap="none" anchor="ctr"/>
          <a:lstStyle/>
          <a:p>
            <a:endParaRPr lang="el-GR"/>
          </a:p>
        </p:txBody>
      </p:sp>
      <p:sp>
        <p:nvSpPr>
          <p:cNvPr id="35860" name="Text Box 17"/>
          <p:cNvSpPr txBox="1">
            <a:spLocks noChangeArrowheads="1"/>
          </p:cNvSpPr>
          <p:nvPr/>
        </p:nvSpPr>
        <p:spPr bwMode="auto">
          <a:xfrm>
            <a:off x="1204362" y="3881356"/>
            <a:ext cx="1881188" cy="396875"/>
          </a:xfrm>
          <a:prstGeom prst="rect">
            <a:avLst/>
          </a:prstGeom>
          <a:noFill/>
          <a:ln w="9525">
            <a:noFill/>
            <a:miter lim="800000"/>
            <a:headEnd/>
            <a:tailEnd/>
          </a:ln>
        </p:spPr>
        <p:txBody>
          <a:bodyPr>
            <a:spAutoFit/>
          </a:bodyPr>
          <a:lstStyle/>
          <a:p>
            <a:pPr eaLnBrk="0" hangingPunct="0">
              <a:spcBef>
                <a:spcPct val="50000"/>
              </a:spcBef>
            </a:pPr>
            <a:r>
              <a:rPr lang="el-GR" sz="2000" dirty="0"/>
              <a:t>ΤΜΗΜΑ</a:t>
            </a:r>
          </a:p>
        </p:txBody>
      </p:sp>
      <p:sp>
        <p:nvSpPr>
          <p:cNvPr id="35861" name="Text Box 18"/>
          <p:cNvSpPr txBox="1">
            <a:spLocks noChangeArrowheads="1"/>
          </p:cNvSpPr>
          <p:nvPr/>
        </p:nvSpPr>
        <p:spPr bwMode="auto">
          <a:xfrm>
            <a:off x="3960262" y="3819443"/>
            <a:ext cx="1814513" cy="396875"/>
          </a:xfrm>
          <a:prstGeom prst="rect">
            <a:avLst/>
          </a:prstGeom>
          <a:noFill/>
          <a:ln w="9525">
            <a:noFill/>
            <a:miter lim="800000"/>
            <a:headEnd/>
            <a:tailEnd/>
          </a:ln>
        </p:spPr>
        <p:txBody>
          <a:bodyPr>
            <a:spAutoFit/>
          </a:bodyPr>
          <a:lstStyle/>
          <a:p>
            <a:pPr eaLnBrk="0" hangingPunct="0">
              <a:spcBef>
                <a:spcPct val="50000"/>
              </a:spcBef>
            </a:pPr>
            <a:r>
              <a:rPr lang="el-GR" sz="2000"/>
              <a:t>ΕΧΕΙ</a:t>
            </a:r>
          </a:p>
        </p:txBody>
      </p:sp>
      <p:sp>
        <p:nvSpPr>
          <p:cNvPr id="35862" name="Text Box 19"/>
          <p:cNvSpPr txBox="1">
            <a:spLocks noChangeArrowheads="1"/>
          </p:cNvSpPr>
          <p:nvPr/>
        </p:nvSpPr>
        <p:spPr bwMode="auto">
          <a:xfrm>
            <a:off x="5774775" y="3787693"/>
            <a:ext cx="1995487" cy="396875"/>
          </a:xfrm>
          <a:prstGeom prst="rect">
            <a:avLst/>
          </a:prstGeom>
          <a:noFill/>
          <a:ln w="9525">
            <a:noFill/>
            <a:miter lim="800000"/>
            <a:headEnd/>
            <a:tailEnd/>
          </a:ln>
        </p:spPr>
        <p:txBody>
          <a:bodyPr>
            <a:spAutoFit/>
          </a:bodyPr>
          <a:lstStyle/>
          <a:p>
            <a:pPr algn="ctr" eaLnBrk="0" hangingPunct="0">
              <a:spcBef>
                <a:spcPct val="50000"/>
              </a:spcBef>
            </a:pPr>
            <a:r>
              <a:rPr lang="el-GR" sz="2000" dirty="0"/>
              <a:t>ΥΠΑΛΛΗΛΟΣ</a:t>
            </a:r>
          </a:p>
        </p:txBody>
      </p:sp>
      <p:sp>
        <p:nvSpPr>
          <p:cNvPr id="35863" name="Line 20"/>
          <p:cNvSpPr>
            <a:spLocks noChangeShapeType="1"/>
          </p:cNvSpPr>
          <p:nvPr/>
        </p:nvSpPr>
        <p:spPr bwMode="auto">
          <a:xfrm>
            <a:off x="2750587" y="4005181"/>
            <a:ext cx="1008063" cy="0"/>
          </a:xfrm>
          <a:prstGeom prst="line">
            <a:avLst/>
          </a:prstGeom>
          <a:noFill/>
          <a:ln w="9525">
            <a:solidFill>
              <a:schemeClr val="tx1"/>
            </a:solidFill>
            <a:round/>
            <a:headEnd/>
            <a:tailEnd/>
          </a:ln>
        </p:spPr>
        <p:txBody>
          <a:bodyPr wrap="none" anchor="ctr"/>
          <a:lstStyle/>
          <a:p>
            <a:endParaRPr lang="el-GR"/>
          </a:p>
        </p:txBody>
      </p:sp>
      <p:sp>
        <p:nvSpPr>
          <p:cNvPr id="35864" name="Line 21"/>
          <p:cNvSpPr>
            <a:spLocks noChangeShapeType="1"/>
          </p:cNvSpPr>
          <p:nvPr/>
        </p:nvSpPr>
        <p:spPr bwMode="auto">
          <a:xfrm>
            <a:off x="5096912" y="4005181"/>
            <a:ext cx="536575" cy="0"/>
          </a:xfrm>
          <a:prstGeom prst="line">
            <a:avLst/>
          </a:prstGeom>
          <a:noFill/>
          <a:ln w="9525">
            <a:solidFill>
              <a:schemeClr val="tx1"/>
            </a:solidFill>
            <a:round/>
            <a:headEnd/>
            <a:tailEnd/>
          </a:ln>
        </p:spPr>
        <p:txBody>
          <a:bodyPr wrap="none" anchor="ctr"/>
          <a:lstStyle/>
          <a:p>
            <a:endParaRPr lang="el-GR"/>
          </a:p>
        </p:txBody>
      </p:sp>
      <p:sp>
        <p:nvSpPr>
          <p:cNvPr id="35865" name="Text Box 22"/>
          <p:cNvSpPr txBox="1">
            <a:spLocks noChangeArrowheads="1"/>
          </p:cNvSpPr>
          <p:nvPr/>
        </p:nvSpPr>
        <p:spPr bwMode="auto">
          <a:xfrm>
            <a:off x="5106437" y="3571793"/>
            <a:ext cx="576263" cy="396875"/>
          </a:xfrm>
          <a:prstGeom prst="rect">
            <a:avLst/>
          </a:prstGeom>
          <a:noFill/>
          <a:ln w="9525">
            <a:noFill/>
            <a:miter lim="800000"/>
            <a:headEnd/>
            <a:tailEnd/>
          </a:ln>
        </p:spPr>
        <p:txBody>
          <a:bodyPr>
            <a:spAutoFit/>
          </a:bodyPr>
          <a:lstStyle/>
          <a:p>
            <a:pPr eaLnBrk="0" hangingPunct="0">
              <a:spcBef>
                <a:spcPct val="50000"/>
              </a:spcBef>
            </a:pPr>
            <a:r>
              <a:rPr lang="el-GR" sz="2000" b="1">
                <a:solidFill>
                  <a:srgbClr val="FF0000"/>
                </a:solidFill>
                <a:latin typeface="Comic Sans MS" pitchFamily="66" charset="0"/>
              </a:rPr>
              <a:t>Ν</a:t>
            </a:r>
          </a:p>
        </p:txBody>
      </p:sp>
      <p:sp>
        <p:nvSpPr>
          <p:cNvPr id="35866" name="Line 23"/>
          <p:cNvSpPr>
            <a:spLocks noChangeShapeType="1"/>
          </p:cNvSpPr>
          <p:nvPr/>
        </p:nvSpPr>
        <p:spPr bwMode="auto">
          <a:xfrm>
            <a:off x="2874412" y="5156118"/>
            <a:ext cx="863600" cy="0"/>
          </a:xfrm>
          <a:prstGeom prst="line">
            <a:avLst/>
          </a:prstGeom>
          <a:noFill/>
          <a:ln w="9525">
            <a:solidFill>
              <a:schemeClr val="tx1"/>
            </a:solidFill>
            <a:round/>
            <a:headEnd/>
            <a:tailEnd/>
          </a:ln>
        </p:spPr>
        <p:txBody>
          <a:bodyPr/>
          <a:lstStyle/>
          <a:p>
            <a:endParaRPr lang="el-GR"/>
          </a:p>
        </p:txBody>
      </p:sp>
      <p:sp>
        <p:nvSpPr>
          <p:cNvPr id="35867" name="Text Box 24"/>
          <p:cNvSpPr txBox="1">
            <a:spLocks noChangeArrowheads="1"/>
          </p:cNvSpPr>
          <p:nvPr/>
        </p:nvSpPr>
        <p:spPr bwMode="auto">
          <a:xfrm>
            <a:off x="4572000" y="2837187"/>
            <a:ext cx="2689226" cy="738664"/>
          </a:xfrm>
          <a:prstGeom prst="rect">
            <a:avLst/>
          </a:prstGeom>
          <a:noFill/>
          <a:ln w="9525">
            <a:noFill/>
            <a:miter lim="800000"/>
            <a:headEnd/>
            <a:tailEnd/>
          </a:ln>
        </p:spPr>
        <p:txBody>
          <a:bodyPr wrap="square">
            <a:spAutoFit/>
          </a:bodyPr>
          <a:lstStyle/>
          <a:p>
            <a:pPr algn="just">
              <a:spcBef>
                <a:spcPct val="50000"/>
              </a:spcBef>
            </a:pPr>
            <a:r>
              <a:rPr lang="el-GR" sz="1400" b="1" dirty="0">
                <a:solidFill>
                  <a:schemeClr val="accent2">
                    <a:lumMod val="75000"/>
                  </a:schemeClr>
                </a:solidFill>
              </a:rPr>
              <a:t>Ένας συγκεκριμένος υπάλληλος εμφανίζεται </a:t>
            </a:r>
            <a:r>
              <a:rPr lang="el-GR" sz="1400" b="1" u="sng" dirty="0">
                <a:solidFill>
                  <a:schemeClr val="accent2">
                    <a:lumMod val="75000"/>
                  </a:schemeClr>
                </a:solidFill>
              </a:rPr>
              <a:t>μόνο μια φορά </a:t>
            </a:r>
            <a:r>
              <a:rPr lang="el-GR" sz="1400" b="1" dirty="0">
                <a:solidFill>
                  <a:schemeClr val="accent2">
                    <a:lumMod val="75000"/>
                  </a:schemeClr>
                </a:solidFill>
              </a:rPr>
              <a:t>στη συσχέτιση</a:t>
            </a:r>
          </a:p>
        </p:txBody>
      </p:sp>
      <p:sp>
        <p:nvSpPr>
          <p:cNvPr id="35868" name="Text Box 25"/>
          <p:cNvSpPr txBox="1">
            <a:spLocks noChangeArrowheads="1"/>
          </p:cNvSpPr>
          <p:nvPr/>
        </p:nvSpPr>
        <p:spPr bwMode="auto">
          <a:xfrm>
            <a:off x="1524000" y="2863014"/>
            <a:ext cx="2097159" cy="707886"/>
          </a:xfrm>
          <a:prstGeom prst="rect">
            <a:avLst/>
          </a:prstGeom>
          <a:noFill/>
          <a:ln w="9525">
            <a:noFill/>
            <a:miter lim="800000"/>
            <a:headEnd/>
            <a:tailEnd/>
          </a:ln>
        </p:spPr>
        <p:txBody>
          <a:bodyPr wrap="square">
            <a:spAutoFit/>
          </a:bodyPr>
          <a:lstStyle/>
          <a:p>
            <a:pPr algn="just">
              <a:spcBef>
                <a:spcPct val="50000"/>
              </a:spcBef>
            </a:pPr>
            <a:r>
              <a:rPr lang="el-GR" sz="1000" b="1" dirty="0">
                <a:solidFill>
                  <a:schemeClr val="accent2">
                    <a:lumMod val="75000"/>
                  </a:schemeClr>
                </a:solidFill>
              </a:rPr>
              <a:t>Ένα συγκεκριμένο τμήμα μπορεί να εμφανίζεται πολλές φορές στη συσχέτιση (μια για κάθε υπάλληλο που έχει)</a:t>
            </a:r>
          </a:p>
        </p:txBody>
      </p:sp>
      <p:sp>
        <p:nvSpPr>
          <p:cNvPr id="30" name="Title 1"/>
          <p:cNvSpPr>
            <a:spLocks noGrp="1"/>
          </p:cNvSpPr>
          <p:nvPr>
            <p:ph type="title"/>
          </p:nvPr>
        </p:nvSpPr>
        <p:spPr>
          <a:xfrm>
            <a:off x="386799" y="78582"/>
            <a:ext cx="8229600" cy="1143000"/>
          </a:xfrm>
        </p:spPr>
        <p:txBody>
          <a:bodyPr/>
          <a:lstStyle/>
          <a:p>
            <a:r>
              <a:rPr lang="el-GR" dirty="0">
                <a:solidFill>
                  <a:schemeClr val="accent6">
                    <a:lumMod val="75000"/>
                  </a:schemeClr>
                </a:solidFill>
              </a:rPr>
              <a:t>Λόγος </a:t>
            </a:r>
            <a:r>
              <a:rPr lang="el-GR" dirty="0" err="1">
                <a:solidFill>
                  <a:schemeClr val="accent6">
                    <a:lumMod val="75000"/>
                  </a:schemeClr>
                </a:solidFill>
              </a:rPr>
              <a:t>Πληθικότητας</a:t>
            </a:r>
            <a:endParaRPr lang="en-US" dirty="0">
              <a:solidFill>
                <a:schemeClr val="accent6">
                  <a:lumMod val="75000"/>
                </a:schemeClr>
              </a:solidFill>
            </a:endParaRPr>
          </a:p>
        </p:txBody>
      </p:sp>
      <p:sp>
        <p:nvSpPr>
          <p:cNvPr id="2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Footer Placeholder 3"/>
          <p:cNvSpPr>
            <a:spLocks noGrp="1"/>
          </p:cNvSpPr>
          <p:nvPr>
            <p:ph type="ftr" sz="quarter" idx="11"/>
          </p:nvPr>
        </p:nvSpPr>
        <p:spPr>
          <a:noFill/>
        </p:spPr>
        <p:txBody>
          <a:bodyPr/>
          <a:lstStyle/>
          <a:p>
            <a:r>
              <a:rPr lang="el-GR" altLang="en-US"/>
              <a:t>Ευαγγελία Πιτουρά</a:t>
            </a:r>
          </a:p>
        </p:txBody>
      </p:sp>
      <p:sp>
        <p:nvSpPr>
          <p:cNvPr id="36868" name="Slide Number Placeholder 4"/>
          <p:cNvSpPr>
            <a:spLocks noGrp="1"/>
          </p:cNvSpPr>
          <p:nvPr>
            <p:ph type="sldNum" sz="quarter" idx="12"/>
          </p:nvPr>
        </p:nvSpPr>
        <p:spPr>
          <a:noFill/>
        </p:spPr>
        <p:txBody>
          <a:bodyPr/>
          <a:lstStyle/>
          <a:p>
            <a:fld id="{DE1CBEEB-7F48-4257-B5E5-A4CAF4C18D9E}" type="slidenum">
              <a:rPr lang="el-GR" altLang="en-US" smtClean="0"/>
              <a:pPr/>
              <a:t>47</a:t>
            </a:fld>
            <a:endParaRPr lang="el-GR" altLang="en-US"/>
          </a:p>
        </p:txBody>
      </p:sp>
      <p:sp>
        <p:nvSpPr>
          <p:cNvPr id="36870" name="Text Box 3"/>
          <p:cNvSpPr txBox="1">
            <a:spLocks noChangeArrowheads="1"/>
          </p:cNvSpPr>
          <p:nvPr/>
        </p:nvSpPr>
        <p:spPr bwMode="auto">
          <a:xfrm>
            <a:off x="323850" y="1844675"/>
            <a:ext cx="3733800" cy="396875"/>
          </a:xfrm>
          <a:prstGeom prst="rect">
            <a:avLst/>
          </a:prstGeom>
          <a:noFill/>
          <a:ln w="9525">
            <a:noFill/>
            <a:miter lim="800000"/>
            <a:headEnd/>
            <a:tailEnd/>
          </a:ln>
        </p:spPr>
        <p:txBody>
          <a:bodyPr>
            <a:spAutoFit/>
          </a:bodyPr>
          <a:lstStyle/>
          <a:p>
            <a:pPr algn="just" eaLnBrk="0" hangingPunct="0">
              <a:spcBef>
                <a:spcPct val="50000"/>
              </a:spcBef>
            </a:pPr>
            <a:r>
              <a:rPr lang="el-GR" sz="2000">
                <a:latin typeface="Calibri" pitchFamily="34" charset="0"/>
                <a:ea typeface="Calibri" pitchFamily="34" charset="0"/>
                <a:cs typeface="Calibri" pitchFamily="34" charset="0"/>
              </a:rPr>
              <a:t>Παράδειγμα - Συμβολισμοί</a:t>
            </a:r>
          </a:p>
        </p:txBody>
      </p:sp>
      <p:sp>
        <p:nvSpPr>
          <p:cNvPr id="36871" name="AutoShape 4"/>
          <p:cNvSpPr>
            <a:spLocks noChangeArrowheads="1"/>
          </p:cNvSpPr>
          <p:nvPr/>
        </p:nvSpPr>
        <p:spPr bwMode="auto">
          <a:xfrm>
            <a:off x="5675313" y="3789363"/>
            <a:ext cx="2425700" cy="473075"/>
          </a:xfrm>
          <a:prstGeom prst="flowChartProcess">
            <a:avLst/>
          </a:prstGeom>
          <a:noFill/>
          <a:ln w="9525">
            <a:solidFill>
              <a:schemeClr val="tx1"/>
            </a:solidFill>
            <a:miter lim="800000"/>
            <a:headEnd/>
            <a:tailEnd/>
          </a:ln>
        </p:spPr>
        <p:txBody>
          <a:bodyPr wrap="none" anchor="ctr"/>
          <a:lstStyle/>
          <a:p>
            <a:endParaRPr lang="el-GR"/>
          </a:p>
        </p:txBody>
      </p:sp>
      <p:sp>
        <p:nvSpPr>
          <p:cNvPr id="36872" name="AutoShape 5"/>
          <p:cNvSpPr>
            <a:spLocks noChangeArrowheads="1"/>
          </p:cNvSpPr>
          <p:nvPr/>
        </p:nvSpPr>
        <p:spPr bwMode="auto">
          <a:xfrm>
            <a:off x="3727450" y="3644900"/>
            <a:ext cx="1343025" cy="927100"/>
          </a:xfrm>
          <a:prstGeom prst="flowChartDecision">
            <a:avLst/>
          </a:prstGeom>
          <a:noFill/>
          <a:ln w="9525">
            <a:solidFill>
              <a:schemeClr val="tx1"/>
            </a:solidFill>
            <a:miter lim="800000"/>
            <a:headEnd/>
            <a:tailEnd/>
          </a:ln>
        </p:spPr>
        <p:txBody>
          <a:bodyPr wrap="none" anchor="ctr"/>
          <a:lstStyle/>
          <a:p>
            <a:endParaRPr lang="el-GR"/>
          </a:p>
        </p:txBody>
      </p:sp>
      <p:sp>
        <p:nvSpPr>
          <p:cNvPr id="36873" name="AutoShape 6"/>
          <p:cNvSpPr>
            <a:spLocks noChangeArrowheads="1"/>
          </p:cNvSpPr>
          <p:nvPr/>
        </p:nvSpPr>
        <p:spPr bwMode="auto">
          <a:xfrm>
            <a:off x="971550" y="3892550"/>
            <a:ext cx="1747838" cy="555625"/>
          </a:xfrm>
          <a:prstGeom prst="flowChartProcess">
            <a:avLst/>
          </a:prstGeom>
          <a:noFill/>
          <a:ln w="9525">
            <a:solidFill>
              <a:schemeClr val="tx1"/>
            </a:solidFill>
            <a:miter lim="800000"/>
            <a:headEnd/>
            <a:tailEnd/>
          </a:ln>
        </p:spPr>
        <p:txBody>
          <a:bodyPr wrap="none" anchor="ctr"/>
          <a:lstStyle/>
          <a:p>
            <a:endParaRPr lang="el-GR"/>
          </a:p>
        </p:txBody>
      </p:sp>
      <p:sp>
        <p:nvSpPr>
          <p:cNvPr id="36874" name="Text Box 7"/>
          <p:cNvSpPr txBox="1">
            <a:spLocks noChangeArrowheads="1"/>
          </p:cNvSpPr>
          <p:nvPr/>
        </p:nvSpPr>
        <p:spPr bwMode="auto">
          <a:xfrm>
            <a:off x="1187450" y="3933825"/>
            <a:ext cx="1881188" cy="396875"/>
          </a:xfrm>
          <a:prstGeom prst="rect">
            <a:avLst/>
          </a:prstGeom>
          <a:noFill/>
          <a:ln w="9525">
            <a:noFill/>
            <a:miter lim="800000"/>
            <a:headEnd/>
            <a:tailEnd/>
          </a:ln>
        </p:spPr>
        <p:txBody>
          <a:bodyPr>
            <a:spAutoFit/>
          </a:bodyPr>
          <a:lstStyle/>
          <a:p>
            <a:pPr eaLnBrk="0" hangingPunct="0">
              <a:spcBef>
                <a:spcPct val="50000"/>
              </a:spcBef>
            </a:pPr>
            <a:r>
              <a:rPr lang="el-GR" sz="2000"/>
              <a:t>ΤΜΗΜΑ</a:t>
            </a:r>
          </a:p>
        </p:txBody>
      </p:sp>
      <p:sp>
        <p:nvSpPr>
          <p:cNvPr id="36875" name="Text Box 8"/>
          <p:cNvSpPr txBox="1">
            <a:spLocks noChangeArrowheads="1"/>
          </p:cNvSpPr>
          <p:nvPr/>
        </p:nvSpPr>
        <p:spPr bwMode="auto">
          <a:xfrm>
            <a:off x="3929063" y="3892550"/>
            <a:ext cx="1814512" cy="396875"/>
          </a:xfrm>
          <a:prstGeom prst="rect">
            <a:avLst/>
          </a:prstGeom>
          <a:noFill/>
          <a:ln w="9525">
            <a:noFill/>
            <a:miter lim="800000"/>
            <a:headEnd/>
            <a:tailEnd/>
          </a:ln>
        </p:spPr>
        <p:txBody>
          <a:bodyPr>
            <a:spAutoFit/>
          </a:bodyPr>
          <a:lstStyle/>
          <a:p>
            <a:pPr eaLnBrk="0" hangingPunct="0">
              <a:spcBef>
                <a:spcPct val="50000"/>
              </a:spcBef>
            </a:pPr>
            <a:r>
              <a:rPr lang="el-GR" sz="2000"/>
              <a:t>ΕΧΕΙ</a:t>
            </a:r>
          </a:p>
        </p:txBody>
      </p:sp>
      <p:sp>
        <p:nvSpPr>
          <p:cNvPr id="36876" name="Text Box 9"/>
          <p:cNvSpPr txBox="1">
            <a:spLocks noChangeArrowheads="1"/>
          </p:cNvSpPr>
          <p:nvPr/>
        </p:nvSpPr>
        <p:spPr bwMode="auto">
          <a:xfrm>
            <a:off x="5940425" y="3860800"/>
            <a:ext cx="2068513" cy="396875"/>
          </a:xfrm>
          <a:prstGeom prst="rect">
            <a:avLst/>
          </a:prstGeom>
          <a:noFill/>
          <a:ln w="9525">
            <a:noFill/>
            <a:miter lim="800000"/>
            <a:headEnd/>
            <a:tailEnd/>
          </a:ln>
        </p:spPr>
        <p:txBody>
          <a:bodyPr>
            <a:spAutoFit/>
          </a:bodyPr>
          <a:lstStyle/>
          <a:p>
            <a:pPr eaLnBrk="0" hangingPunct="0">
              <a:spcBef>
                <a:spcPct val="50000"/>
              </a:spcBef>
            </a:pPr>
            <a:r>
              <a:rPr lang="el-GR" sz="2000"/>
              <a:t>ΥΠΑΛΛΗΛΟΣ</a:t>
            </a:r>
          </a:p>
        </p:txBody>
      </p:sp>
      <p:sp>
        <p:nvSpPr>
          <p:cNvPr id="36877" name="Line 10"/>
          <p:cNvSpPr>
            <a:spLocks noChangeShapeType="1"/>
          </p:cNvSpPr>
          <p:nvPr/>
        </p:nvSpPr>
        <p:spPr bwMode="auto">
          <a:xfrm>
            <a:off x="5075238" y="4076700"/>
            <a:ext cx="576262" cy="0"/>
          </a:xfrm>
          <a:prstGeom prst="line">
            <a:avLst/>
          </a:prstGeom>
          <a:noFill/>
          <a:ln w="9525">
            <a:solidFill>
              <a:schemeClr val="tx1"/>
            </a:solidFill>
            <a:round/>
            <a:headEnd/>
            <a:tailEnd/>
          </a:ln>
        </p:spPr>
        <p:txBody>
          <a:bodyPr/>
          <a:lstStyle/>
          <a:p>
            <a:endParaRPr lang="el-GR"/>
          </a:p>
        </p:txBody>
      </p:sp>
      <p:sp>
        <p:nvSpPr>
          <p:cNvPr id="36878" name="Text Box 11"/>
          <p:cNvSpPr txBox="1">
            <a:spLocks noChangeArrowheads="1"/>
          </p:cNvSpPr>
          <p:nvPr/>
        </p:nvSpPr>
        <p:spPr bwMode="auto">
          <a:xfrm>
            <a:off x="2987675" y="2565400"/>
            <a:ext cx="576263" cy="396875"/>
          </a:xfrm>
          <a:prstGeom prst="rect">
            <a:avLst/>
          </a:prstGeom>
          <a:noFill/>
          <a:ln w="9525">
            <a:noFill/>
            <a:miter lim="800000"/>
            <a:headEnd/>
            <a:tailEnd/>
          </a:ln>
        </p:spPr>
        <p:txBody>
          <a:bodyPr>
            <a:spAutoFit/>
          </a:bodyPr>
          <a:lstStyle/>
          <a:p>
            <a:pPr eaLnBrk="0" hangingPunct="0">
              <a:spcBef>
                <a:spcPct val="50000"/>
              </a:spcBef>
            </a:pPr>
            <a:r>
              <a:rPr lang="el-GR" sz="2000" b="1">
                <a:solidFill>
                  <a:srgbClr val="FF0000"/>
                </a:solidFill>
                <a:latin typeface="Comic Sans MS" pitchFamily="66" charset="0"/>
              </a:rPr>
              <a:t>1</a:t>
            </a:r>
          </a:p>
        </p:txBody>
      </p:sp>
      <p:sp>
        <p:nvSpPr>
          <p:cNvPr id="36879" name="AutoShape 12"/>
          <p:cNvSpPr>
            <a:spLocks noChangeArrowheads="1"/>
          </p:cNvSpPr>
          <p:nvPr/>
        </p:nvSpPr>
        <p:spPr bwMode="auto">
          <a:xfrm>
            <a:off x="5603875" y="2781300"/>
            <a:ext cx="2497138" cy="401638"/>
          </a:xfrm>
          <a:prstGeom prst="flowChartProcess">
            <a:avLst/>
          </a:prstGeom>
          <a:noFill/>
          <a:ln w="9525">
            <a:solidFill>
              <a:schemeClr val="tx1"/>
            </a:solidFill>
            <a:miter lim="800000"/>
            <a:headEnd/>
            <a:tailEnd/>
          </a:ln>
        </p:spPr>
        <p:txBody>
          <a:bodyPr wrap="none" anchor="ctr"/>
          <a:lstStyle/>
          <a:p>
            <a:endParaRPr lang="el-GR"/>
          </a:p>
        </p:txBody>
      </p:sp>
      <p:sp>
        <p:nvSpPr>
          <p:cNvPr id="36880" name="AutoShape 13"/>
          <p:cNvSpPr>
            <a:spLocks noChangeArrowheads="1"/>
          </p:cNvSpPr>
          <p:nvPr/>
        </p:nvSpPr>
        <p:spPr bwMode="auto">
          <a:xfrm>
            <a:off x="3656013" y="2565400"/>
            <a:ext cx="1343025" cy="927100"/>
          </a:xfrm>
          <a:prstGeom prst="flowChartDecision">
            <a:avLst/>
          </a:prstGeom>
          <a:noFill/>
          <a:ln w="9525">
            <a:solidFill>
              <a:schemeClr val="tx1"/>
            </a:solidFill>
            <a:miter lim="800000"/>
            <a:headEnd/>
            <a:tailEnd/>
          </a:ln>
        </p:spPr>
        <p:txBody>
          <a:bodyPr wrap="none" anchor="ctr"/>
          <a:lstStyle/>
          <a:p>
            <a:endParaRPr lang="el-GR"/>
          </a:p>
        </p:txBody>
      </p:sp>
      <p:sp>
        <p:nvSpPr>
          <p:cNvPr id="36881" name="AutoShape 14"/>
          <p:cNvSpPr>
            <a:spLocks noChangeArrowheads="1"/>
          </p:cNvSpPr>
          <p:nvPr/>
        </p:nvSpPr>
        <p:spPr bwMode="auto">
          <a:xfrm>
            <a:off x="900113" y="2813050"/>
            <a:ext cx="1747837" cy="555625"/>
          </a:xfrm>
          <a:prstGeom prst="flowChartProcess">
            <a:avLst/>
          </a:prstGeom>
          <a:noFill/>
          <a:ln w="9525">
            <a:solidFill>
              <a:schemeClr val="tx1"/>
            </a:solidFill>
            <a:miter lim="800000"/>
            <a:headEnd/>
            <a:tailEnd/>
          </a:ln>
        </p:spPr>
        <p:txBody>
          <a:bodyPr wrap="none" anchor="ctr"/>
          <a:lstStyle/>
          <a:p>
            <a:endParaRPr lang="el-GR"/>
          </a:p>
        </p:txBody>
      </p:sp>
      <p:sp>
        <p:nvSpPr>
          <p:cNvPr id="36882" name="Text Box 15"/>
          <p:cNvSpPr txBox="1">
            <a:spLocks noChangeArrowheads="1"/>
          </p:cNvSpPr>
          <p:nvPr/>
        </p:nvSpPr>
        <p:spPr bwMode="auto">
          <a:xfrm>
            <a:off x="1101725" y="2874963"/>
            <a:ext cx="1881188" cy="396875"/>
          </a:xfrm>
          <a:prstGeom prst="rect">
            <a:avLst/>
          </a:prstGeom>
          <a:noFill/>
          <a:ln w="9525">
            <a:noFill/>
            <a:miter lim="800000"/>
            <a:headEnd/>
            <a:tailEnd/>
          </a:ln>
        </p:spPr>
        <p:txBody>
          <a:bodyPr>
            <a:spAutoFit/>
          </a:bodyPr>
          <a:lstStyle/>
          <a:p>
            <a:pPr eaLnBrk="0" hangingPunct="0">
              <a:spcBef>
                <a:spcPct val="50000"/>
              </a:spcBef>
            </a:pPr>
            <a:r>
              <a:rPr lang="el-GR" sz="2000"/>
              <a:t>ΤΜΗΜΑ</a:t>
            </a:r>
          </a:p>
        </p:txBody>
      </p:sp>
      <p:sp>
        <p:nvSpPr>
          <p:cNvPr id="36883" name="Text Box 16"/>
          <p:cNvSpPr txBox="1">
            <a:spLocks noChangeArrowheads="1"/>
          </p:cNvSpPr>
          <p:nvPr/>
        </p:nvSpPr>
        <p:spPr bwMode="auto">
          <a:xfrm>
            <a:off x="3857625" y="2813050"/>
            <a:ext cx="1814513" cy="398463"/>
          </a:xfrm>
          <a:prstGeom prst="rect">
            <a:avLst/>
          </a:prstGeom>
          <a:noFill/>
          <a:ln w="9525">
            <a:noFill/>
            <a:miter lim="800000"/>
            <a:headEnd/>
            <a:tailEnd/>
          </a:ln>
        </p:spPr>
        <p:txBody>
          <a:bodyPr>
            <a:spAutoFit/>
          </a:bodyPr>
          <a:lstStyle/>
          <a:p>
            <a:pPr eaLnBrk="0" hangingPunct="0">
              <a:spcBef>
                <a:spcPct val="50000"/>
              </a:spcBef>
            </a:pPr>
            <a:r>
              <a:rPr lang="el-GR" sz="2000"/>
              <a:t>ΕΧΕΙ</a:t>
            </a:r>
          </a:p>
        </p:txBody>
      </p:sp>
      <p:sp>
        <p:nvSpPr>
          <p:cNvPr id="36884" name="Text Box 17"/>
          <p:cNvSpPr txBox="1">
            <a:spLocks noChangeArrowheads="1"/>
          </p:cNvSpPr>
          <p:nvPr/>
        </p:nvSpPr>
        <p:spPr bwMode="auto">
          <a:xfrm>
            <a:off x="5867400" y="2781300"/>
            <a:ext cx="2068513" cy="396875"/>
          </a:xfrm>
          <a:prstGeom prst="rect">
            <a:avLst/>
          </a:prstGeom>
          <a:noFill/>
          <a:ln w="9525">
            <a:noFill/>
            <a:miter lim="800000"/>
            <a:headEnd/>
            <a:tailEnd/>
          </a:ln>
        </p:spPr>
        <p:txBody>
          <a:bodyPr>
            <a:spAutoFit/>
          </a:bodyPr>
          <a:lstStyle/>
          <a:p>
            <a:pPr eaLnBrk="0" hangingPunct="0">
              <a:spcBef>
                <a:spcPct val="50000"/>
              </a:spcBef>
            </a:pPr>
            <a:r>
              <a:rPr lang="el-GR" sz="2000" dirty="0"/>
              <a:t>ΥΠΑΛΛΗΛΟΣ</a:t>
            </a:r>
          </a:p>
        </p:txBody>
      </p:sp>
      <p:sp>
        <p:nvSpPr>
          <p:cNvPr id="36885" name="Line 18"/>
          <p:cNvSpPr>
            <a:spLocks noChangeShapeType="1"/>
          </p:cNvSpPr>
          <p:nvPr/>
        </p:nvSpPr>
        <p:spPr bwMode="auto">
          <a:xfrm>
            <a:off x="2647950" y="2998788"/>
            <a:ext cx="1008063" cy="0"/>
          </a:xfrm>
          <a:prstGeom prst="line">
            <a:avLst/>
          </a:prstGeom>
          <a:noFill/>
          <a:ln w="9525">
            <a:solidFill>
              <a:schemeClr val="tx1"/>
            </a:solidFill>
            <a:round/>
            <a:headEnd/>
            <a:tailEnd/>
          </a:ln>
        </p:spPr>
        <p:txBody>
          <a:bodyPr wrap="none" anchor="ctr"/>
          <a:lstStyle/>
          <a:p>
            <a:endParaRPr lang="el-GR"/>
          </a:p>
        </p:txBody>
      </p:sp>
      <p:sp>
        <p:nvSpPr>
          <p:cNvPr id="36886" name="Line 19"/>
          <p:cNvSpPr>
            <a:spLocks noChangeShapeType="1"/>
          </p:cNvSpPr>
          <p:nvPr/>
        </p:nvSpPr>
        <p:spPr bwMode="auto">
          <a:xfrm>
            <a:off x="4994275" y="2998788"/>
            <a:ext cx="536575" cy="0"/>
          </a:xfrm>
          <a:prstGeom prst="line">
            <a:avLst/>
          </a:prstGeom>
          <a:noFill/>
          <a:ln w="9525">
            <a:solidFill>
              <a:schemeClr val="tx1"/>
            </a:solidFill>
            <a:round/>
            <a:headEnd/>
            <a:tailEnd/>
          </a:ln>
        </p:spPr>
        <p:txBody>
          <a:bodyPr wrap="none" anchor="ctr"/>
          <a:lstStyle/>
          <a:p>
            <a:endParaRPr lang="el-GR"/>
          </a:p>
        </p:txBody>
      </p:sp>
      <p:sp>
        <p:nvSpPr>
          <p:cNvPr id="36887" name="Text Box 20"/>
          <p:cNvSpPr txBox="1">
            <a:spLocks noChangeArrowheads="1"/>
          </p:cNvSpPr>
          <p:nvPr/>
        </p:nvSpPr>
        <p:spPr bwMode="auto">
          <a:xfrm>
            <a:off x="5003800" y="2565400"/>
            <a:ext cx="576263" cy="396875"/>
          </a:xfrm>
          <a:prstGeom prst="rect">
            <a:avLst/>
          </a:prstGeom>
          <a:noFill/>
          <a:ln w="9525">
            <a:noFill/>
            <a:miter lim="800000"/>
            <a:headEnd/>
            <a:tailEnd/>
          </a:ln>
        </p:spPr>
        <p:txBody>
          <a:bodyPr>
            <a:spAutoFit/>
          </a:bodyPr>
          <a:lstStyle/>
          <a:p>
            <a:pPr eaLnBrk="0" hangingPunct="0">
              <a:spcBef>
                <a:spcPct val="50000"/>
              </a:spcBef>
            </a:pPr>
            <a:r>
              <a:rPr lang="el-GR" sz="2000" b="1">
                <a:solidFill>
                  <a:srgbClr val="FF0000"/>
                </a:solidFill>
                <a:latin typeface="Comic Sans MS" pitchFamily="66" charset="0"/>
              </a:rPr>
              <a:t>Ν</a:t>
            </a:r>
          </a:p>
        </p:txBody>
      </p:sp>
      <p:sp>
        <p:nvSpPr>
          <p:cNvPr id="36888" name="Line 21"/>
          <p:cNvSpPr>
            <a:spLocks noChangeShapeType="1"/>
          </p:cNvSpPr>
          <p:nvPr/>
        </p:nvSpPr>
        <p:spPr bwMode="auto">
          <a:xfrm>
            <a:off x="2771775" y="4076700"/>
            <a:ext cx="936625" cy="0"/>
          </a:xfrm>
          <a:prstGeom prst="line">
            <a:avLst/>
          </a:prstGeom>
          <a:noFill/>
          <a:ln w="9525">
            <a:solidFill>
              <a:schemeClr val="tx1"/>
            </a:solidFill>
            <a:round/>
            <a:headEnd/>
            <a:tailEnd/>
          </a:ln>
        </p:spPr>
        <p:txBody>
          <a:bodyPr/>
          <a:lstStyle/>
          <a:p>
            <a:endParaRPr lang="el-GR"/>
          </a:p>
        </p:txBody>
      </p:sp>
      <p:sp>
        <p:nvSpPr>
          <p:cNvPr id="36889" name="Text Box 22"/>
          <p:cNvSpPr txBox="1">
            <a:spLocks noChangeArrowheads="1"/>
          </p:cNvSpPr>
          <p:nvPr/>
        </p:nvSpPr>
        <p:spPr bwMode="auto">
          <a:xfrm>
            <a:off x="4716463" y="3644900"/>
            <a:ext cx="1368425" cy="304800"/>
          </a:xfrm>
          <a:prstGeom prst="rect">
            <a:avLst/>
          </a:prstGeom>
          <a:noFill/>
          <a:ln w="9525">
            <a:noFill/>
            <a:miter lim="800000"/>
            <a:headEnd/>
            <a:tailEnd/>
          </a:ln>
        </p:spPr>
        <p:txBody>
          <a:bodyPr>
            <a:spAutoFit/>
          </a:bodyPr>
          <a:lstStyle/>
          <a:p>
            <a:pPr>
              <a:spcBef>
                <a:spcPct val="50000"/>
              </a:spcBef>
            </a:pPr>
            <a:r>
              <a:rPr lang="en-US" sz="1400">
                <a:solidFill>
                  <a:srgbClr val="FF0000"/>
                </a:solidFill>
              </a:rPr>
              <a:t>(min, max)</a:t>
            </a:r>
            <a:endParaRPr lang="el-GR" sz="1400">
              <a:solidFill>
                <a:srgbClr val="FF0000"/>
              </a:solidFill>
            </a:endParaRPr>
          </a:p>
        </p:txBody>
      </p:sp>
      <p:sp>
        <p:nvSpPr>
          <p:cNvPr id="36890" name="Text Box 23"/>
          <p:cNvSpPr txBox="1">
            <a:spLocks noChangeArrowheads="1"/>
          </p:cNvSpPr>
          <p:nvPr/>
        </p:nvSpPr>
        <p:spPr bwMode="auto">
          <a:xfrm>
            <a:off x="2771775" y="3716338"/>
            <a:ext cx="1368425" cy="304800"/>
          </a:xfrm>
          <a:prstGeom prst="rect">
            <a:avLst/>
          </a:prstGeom>
          <a:noFill/>
          <a:ln w="9525">
            <a:noFill/>
            <a:miter lim="800000"/>
            <a:headEnd/>
            <a:tailEnd/>
          </a:ln>
        </p:spPr>
        <p:txBody>
          <a:bodyPr>
            <a:spAutoFit/>
          </a:bodyPr>
          <a:lstStyle/>
          <a:p>
            <a:pPr>
              <a:spcBef>
                <a:spcPct val="50000"/>
              </a:spcBef>
            </a:pPr>
            <a:r>
              <a:rPr lang="en-US" sz="1400">
                <a:solidFill>
                  <a:srgbClr val="FF0000"/>
                </a:solidFill>
              </a:rPr>
              <a:t>(min, max)</a:t>
            </a:r>
            <a:endParaRPr lang="el-GR" sz="1400">
              <a:solidFill>
                <a:srgbClr val="FF0000"/>
              </a:solidFill>
            </a:endParaRPr>
          </a:p>
        </p:txBody>
      </p:sp>
      <p:sp>
        <p:nvSpPr>
          <p:cNvPr id="36891" name="Text Box 24"/>
          <p:cNvSpPr txBox="1">
            <a:spLocks noChangeArrowheads="1"/>
          </p:cNvSpPr>
          <p:nvPr/>
        </p:nvSpPr>
        <p:spPr bwMode="auto">
          <a:xfrm>
            <a:off x="2771775" y="4292600"/>
            <a:ext cx="1008063" cy="366713"/>
          </a:xfrm>
          <a:prstGeom prst="rect">
            <a:avLst/>
          </a:prstGeom>
          <a:noFill/>
          <a:ln w="9525">
            <a:noFill/>
            <a:miter lim="800000"/>
            <a:headEnd/>
            <a:tailEnd/>
          </a:ln>
        </p:spPr>
        <p:txBody>
          <a:bodyPr>
            <a:spAutoFit/>
          </a:bodyPr>
          <a:lstStyle/>
          <a:p>
            <a:pPr>
              <a:spcBef>
                <a:spcPct val="50000"/>
              </a:spcBef>
            </a:pPr>
            <a:r>
              <a:rPr lang="en-US" sz="1800">
                <a:latin typeface="Comic Sans MS" pitchFamily="66" charset="0"/>
              </a:rPr>
              <a:t>(0, </a:t>
            </a:r>
            <a:r>
              <a:rPr lang="el-GR" sz="1800">
                <a:latin typeface="Comic Sans MS" pitchFamily="66" charset="0"/>
              </a:rPr>
              <a:t>Ν</a:t>
            </a:r>
            <a:r>
              <a:rPr lang="en-US" sz="1800">
                <a:latin typeface="Comic Sans MS" pitchFamily="66" charset="0"/>
              </a:rPr>
              <a:t>)</a:t>
            </a:r>
            <a:endParaRPr lang="el-GR" sz="1800">
              <a:latin typeface="Comic Sans MS" pitchFamily="66" charset="0"/>
            </a:endParaRPr>
          </a:p>
        </p:txBody>
      </p:sp>
      <p:sp>
        <p:nvSpPr>
          <p:cNvPr id="36892" name="Text Box 25"/>
          <p:cNvSpPr txBox="1">
            <a:spLocks noChangeArrowheads="1"/>
          </p:cNvSpPr>
          <p:nvPr/>
        </p:nvSpPr>
        <p:spPr bwMode="auto">
          <a:xfrm>
            <a:off x="4787900" y="4292600"/>
            <a:ext cx="1008063" cy="366713"/>
          </a:xfrm>
          <a:prstGeom prst="rect">
            <a:avLst/>
          </a:prstGeom>
          <a:noFill/>
          <a:ln w="9525">
            <a:noFill/>
            <a:miter lim="800000"/>
            <a:headEnd/>
            <a:tailEnd/>
          </a:ln>
        </p:spPr>
        <p:txBody>
          <a:bodyPr>
            <a:spAutoFit/>
          </a:bodyPr>
          <a:lstStyle/>
          <a:p>
            <a:pPr>
              <a:spcBef>
                <a:spcPct val="50000"/>
              </a:spcBef>
            </a:pPr>
            <a:r>
              <a:rPr lang="en-US" sz="1800">
                <a:latin typeface="Comic Sans MS" pitchFamily="66" charset="0"/>
              </a:rPr>
              <a:t>(0, </a:t>
            </a:r>
            <a:r>
              <a:rPr lang="el-GR" sz="1800">
                <a:latin typeface="Comic Sans MS" pitchFamily="66" charset="0"/>
              </a:rPr>
              <a:t>1</a:t>
            </a:r>
            <a:r>
              <a:rPr lang="en-US" sz="1800">
                <a:latin typeface="Comic Sans MS" pitchFamily="66" charset="0"/>
              </a:rPr>
              <a:t>)</a:t>
            </a:r>
            <a:endParaRPr lang="el-GR" sz="1800">
              <a:latin typeface="Comic Sans MS" pitchFamily="66" charset="0"/>
            </a:endParaRPr>
          </a:p>
        </p:txBody>
      </p:sp>
      <p:sp>
        <p:nvSpPr>
          <p:cNvPr id="36893" name="AutoShape 26"/>
          <p:cNvSpPr>
            <a:spLocks noChangeArrowheads="1"/>
          </p:cNvSpPr>
          <p:nvPr/>
        </p:nvSpPr>
        <p:spPr bwMode="auto">
          <a:xfrm>
            <a:off x="5545138" y="5064125"/>
            <a:ext cx="2497137" cy="401638"/>
          </a:xfrm>
          <a:prstGeom prst="flowChartProcess">
            <a:avLst/>
          </a:prstGeom>
          <a:noFill/>
          <a:ln w="9525">
            <a:solidFill>
              <a:schemeClr val="tx1"/>
            </a:solidFill>
            <a:miter lim="800000"/>
            <a:headEnd/>
            <a:tailEnd/>
          </a:ln>
        </p:spPr>
        <p:txBody>
          <a:bodyPr wrap="none" anchor="ctr"/>
          <a:lstStyle/>
          <a:p>
            <a:endParaRPr lang="el-GR"/>
          </a:p>
        </p:txBody>
      </p:sp>
      <p:sp>
        <p:nvSpPr>
          <p:cNvPr id="36894" name="AutoShape 27"/>
          <p:cNvSpPr>
            <a:spLocks noChangeArrowheads="1"/>
          </p:cNvSpPr>
          <p:nvPr/>
        </p:nvSpPr>
        <p:spPr bwMode="auto">
          <a:xfrm>
            <a:off x="3597275" y="4848225"/>
            <a:ext cx="1343025" cy="927100"/>
          </a:xfrm>
          <a:prstGeom prst="flowChartDecision">
            <a:avLst/>
          </a:prstGeom>
          <a:noFill/>
          <a:ln w="9525">
            <a:solidFill>
              <a:schemeClr val="tx1"/>
            </a:solidFill>
            <a:miter lim="800000"/>
            <a:headEnd/>
            <a:tailEnd/>
          </a:ln>
        </p:spPr>
        <p:txBody>
          <a:bodyPr wrap="none" anchor="ctr"/>
          <a:lstStyle/>
          <a:p>
            <a:endParaRPr lang="el-GR"/>
          </a:p>
        </p:txBody>
      </p:sp>
      <p:sp>
        <p:nvSpPr>
          <p:cNvPr id="36895" name="AutoShape 28"/>
          <p:cNvSpPr>
            <a:spLocks noChangeArrowheads="1"/>
          </p:cNvSpPr>
          <p:nvPr/>
        </p:nvSpPr>
        <p:spPr bwMode="auto">
          <a:xfrm>
            <a:off x="841375" y="5095875"/>
            <a:ext cx="1747838" cy="555625"/>
          </a:xfrm>
          <a:prstGeom prst="flowChartProcess">
            <a:avLst/>
          </a:prstGeom>
          <a:noFill/>
          <a:ln w="9525">
            <a:solidFill>
              <a:schemeClr val="tx1"/>
            </a:solidFill>
            <a:miter lim="800000"/>
            <a:headEnd/>
            <a:tailEnd/>
          </a:ln>
        </p:spPr>
        <p:txBody>
          <a:bodyPr wrap="none" anchor="ctr"/>
          <a:lstStyle/>
          <a:p>
            <a:endParaRPr lang="el-GR"/>
          </a:p>
        </p:txBody>
      </p:sp>
      <p:sp>
        <p:nvSpPr>
          <p:cNvPr id="36896" name="Text Box 29"/>
          <p:cNvSpPr txBox="1">
            <a:spLocks noChangeArrowheads="1"/>
          </p:cNvSpPr>
          <p:nvPr/>
        </p:nvSpPr>
        <p:spPr bwMode="auto">
          <a:xfrm>
            <a:off x="1042988" y="5157788"/>
            <a:ext cx="1881187" cy="396875"/>
          </a:xfrm>
          <a:prstGeom prst="rect">
            <a:avLst/>
          </a:prstGeom>
          <a:noFill/>
          <a:ln w="9525">
            <a:noFill/>
            <a:miter lim="800000"/>
            <a:headEnd/>
            <a:tailEnd/>
          </a:ln>
        </p:spPr>
        <p:txBody>
          <a:bodyPr>
            <a:spAutoFit/>
          </a:bodyPr>
          <a:lstStyle/>
          <a:p>
            <a:pPr eaLnBrk="0" hangingPunct="0">
              <a:spcBef>
                <a:spcPct val="50000"/>
              </a:spcBef>
            </a:pPr>
            <a:r>
              <a:rPr lang="el-GR" sz="2000"/>
              <a:t>ΤΜΗΜΑ</a:t>
            </a:r>
          </a:p>
        </p:txBody>
      </p:sp>
      <p:sp>
        <p:nvSpPr>
          <p:cNvPr id="36897" name="Text Box 30"/>
          <p:cNvSpPr txBox="1">
            <a:spLocks noChangeArrowheads="1"/>
          </p:cNvSpPr>
          <p:nvPr/>
        </p:nvSpPr>
        <p:spPr bwMode="auto">
          <a:xfrm>
            <a:off x="3798888" y="5095875"/>
            <a:ext cx="1814512" cy="398463"/>
          </a:xfrm>
          <a:prstGeom prst="rect">
            <a:avLst/>
          </a:prstGeom>
          <a:noFill/>
          <a:ln w="9525">
            <a:noFill/>
            <a:miter lim="800000"/>
            <a:headEnd/>
            <a:tailEnd/>
          </a:ln>
        </p:spPr>
        <p:txBody>
          <a:bodyPr>
            <a:spAutoFit/>
          </a:bodyPr>
          <a:lstStyle/>
          <a:p>
            <a:pPr eaLnBrk="0" hangingPunct="0">
              <a:spcBef>
                <a:spcPct val="50000"/>
              </a:spcBef>
            </a:pPr>
            <a:r>
              <a:rPr lang="el-GR" sz="2000"/>
              <a:t>ΕΧΕΙ</a:t>
            </a:r>
          </a:p>
        </p:txBody>
      </p:sp>
      <p:sp>
        <p:nvSpPr>
          <p:cNvPr id="36898" name="Text Box 31"/>
          <p:cNvSpPr txBox="1">
            <a:spLocks noChangeArrowheads="1"/>
          </p:cNvSpPr>
          <p:nvPr/>
        </p:nvSpPr>
        <p:spPr bwMode="auto">
          <a:xfrm>
            <a:off x="5808663" y="5064125"/>
            <a:ext cx="2068512" cy="396875"/>
          </a:xfrm>
          <a:prstGeom prst="rect">
            <a:avLst/>
          </a:prstGeom>
          <a:noFill/>
          <a:ln w="9525">
            <a:noFill/>
            <a:miter lim="800000"/>
            <a:headEnd/>
            <a:tailEnd/>
          </a:ln>
        </p:spPr>
        <p:txBody>
          <a:bodyPr>
            <a:spAutoFit/>
          </a:bodyPr>
          <a:lstStyle/>
          <a:p>
            <a:pPr eaLnBrk="0" hangingPunct="0">
              <a:spcBef>
                <a:spcPct val="50000"/>
              </a:spcBef>
            </a:pPr>
            <a:r>
              <a:rPr lang="el-GR" sz="2000"/>
              <a:t>ΥΠΑΛΛΗΛΟΣ</a:t>
            </a:r>
          </a:p>
        </p:txBody>
      </p:sp>
      <p:sp>
        <p:nvSpPr>
          <p:cNvPr id="36899" name="Line 32"/>
          <p:cNvSpPr>
            <a:spLocks noChangeShapeType="1"/>
          </p:cNvSpPr>
          <p:nvPr/>
        </p:nvSpPr>
        <p:spPr bwMode="auto">
          <a:xfrm>
            <a:off x="2589213" y="5281613"/>
            <a:ext cx="1008062" cy="0"/>
          </a:xfrm>
          <a:prstGeom prst="line">
            <a:avLst/>
          </a:prstGeom>
          <a:noFill/>
          <a:ln w="9525">
            <a:solidFill>
              <a:schemeClr val="tx1"/>
            </a:solidFill>
            <a:round/>
            <a:headEnd/>
            <a:tailEnd/>
          </a:ln>
        </p:spPr>
        <p:txBody>
          <a:bodyPr wrap="none" anchor="ctr"/>
          <a:lstStyle/>
          <a:p>
            <a:endParaRPr lang="el-GR"/>
          </a:p>
        </p:txBody>
      </p:sp>
      <p:sp>
        <p:nvSpPr>
          <p:cNvPr id="36900" name="Line 33"/>
          <p:cNvSpPr>
            <a:spLocks noChangeShapeType="1"/>
          </p:cNvSpPr>
          <p:nvPr/>
        </p:nvSpPr>
        <p:spPr bwMode="auto">
          <a:xfrm>
            <a:off x="4935538" y="5281613"/>
            <a:ext cx="536575" cy="0"/>
          </a:xfrm>
          <a:prstGeom prst="line">
            <a:avLst/>
          </a:prstGeom>
          <a:noFill/>
          <a:ln w="3175">
            <a:solidFill>
              <a:srgbClr val="FF0000"/>
            </a:solidFill>
            <a:round/>
            <a:headEnd type="triangle" w="med" len="med"/>
            <a:tailEnd/>
          </a:ln>
        </p:spPr>
        <p:txBody>
          <a:bodyPr wrap="none" anchor="ctr"/>
          <a:lstStyle/>
          <a:p>
            <a:endParaRPr lang="el-GR"/>
          </a:p>
        </p:txBody>
      </p:sp>
      <p:sp>
        <p:nvSpPr>
          <p:cNvPr id="38" name="Title 1"/>
          <p:cNvSpPr>
            <a:spLocks noGrp="1"/>
          </p:cNvSpPr>
          <p:nvPr>
            <p:ph type="title"/>
          </p:nvPr>
        </p:nvSpPr>
        <p:spPr>
          <a:xfrm>
            <a:off x="457200" y="274638"/>
            <a:ext cx="8229600" cy="1143000"/>
          </a:xfrm>
        </p:spPr>
        <p:txBody>
          <a:bodyPr/>
          <a:lstStyle/>
          <a:p>
            <a:r>
              <a:rPr lang="el-GR" dirty="0">
                <a:solidFill>
                  <a:schemeClr val="accent6">
                    <a:lumMod val="75000"/>
                  </a:schemeClr>
                </a:solidFill>
              </a:rPr>
              <a:t>Λόγος </a:t>
            </a:r>
            <a:r>
              <a:rPr lang="el-GR" dirty="0" err="1">
                <a:solidFill>
                  <a:schemeClr val="accent6">
                    <a:lumMod val="75000"/>
                  </a:schemeClr>
                </a:solidFill>
              </a:rPr>
              <a:t>Πληθικότητας</a:t>
            </a:r>
            <a:endParaRPr lang="en-US" dirty="0">
              <a:solidFill>
                <a:schemeClr val="accent6">
                  <a:lumMod val="75000"/>
                </a:schemeClr>
              </a:solidFill>
            </a:endParaRPr>
          </a:p>
        </p:txBody>
      </p:sp>
      <p:sp>
        <p:nvSpPr>
          <p:cNvPr id="37"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C8AB0B-F3A2-47E2-9A5F-ACFCC41B7DF0}"/>
              </a:ext>
            </a:extLst>
          </p:cNvPr>
          <p:cNvSpPr>
            <a:spLocks noGrp="1"/>
          </p:cNvSpPr>
          <p:nvPr>
            <p:ph type="sldNum" sz="quarter" idx="12"/>
          </p:nvPr>
        </p:nvSpPr>
        <p:spPr/>
        <p:txBody>
          <a:bodyPr/>
          <a:lstStyle/>
          <a:p>
            <a:fld id="{6D22F896-40B5-4ADD-8801-0D06FADFA095}" type="slidenum">
              <a:rPr lang="en-US" smtClean="0"/>
              <a:pPr/>
              <a:t>48</a:t>
            </a:fld>
            <a:endParaRPr lang="en-US" dirty="0"/>
          </a:p>
        </p:txBody>
      </p:sp>
      <p:sp>
        <p:nvSpPr>
          <p:cNvPr id="5" name="Text Box 3">
            <a:extLst>
              <a:ext uri="{FF2B5EF4-FFF2-40B4-BE49-F238E27FC236}">
                <a16:creationId xmlns:a16="http://schemas.microsoft.com/office/drawing/2014/main" id="{ACE16F51-F7F6-4359-B712-6725183C0D35}"/>
              </a:ext>
            </a:extLst>
          </p:cNvPr>
          <p:cNvSpPr txBox="1">
            <a:spLocks noChangeArrowheads="1"/>
          </p:cNvSpPr>
          <p:nvPr/>
        </p:nvSpPr>
        <p:spPr bwMode="auto">
          <a:xfrm>
            <a:off x="399255" y="1122272"/>
            <a:ext cx="8345489" cy="2246769"/>
          </a:xfrm>
          <a:prstGeom prst="rect">
            <a:avLst/>
          </a:prstGeom>
          <a:noFill/>
          <a:ln w="9525">
            <a:noFill/>
            <a:miter lim="800000"/>
            <a:headEnd/>
            <a:tailEnd/>
          </a:ln>
        </p:spPr>
        <p:txBody>
          <a:bodyPr wrap="square">
            <a:spAutoFit/>
          </a:bodyPr>
          <a:lstStyle/>
          <a:p>
            <a:pPr algn="just"/>
            <a:r>
              <a:rPr lang="el-GR" sz="1400" dirty="0"/>
              <a:t>Θέλουμε να κατασκευάσουμε μια βάση δεδομένων με πληροφορίες για </a:t>
            </a:r>
            <a:r>
              <a:rPr lang="el-GR" sz="1400" i="1" dirty="0">
                <a:solidFill>
                  <a:schemeClr val="accent3">
                    <a:lumMod val="75000"/>
                  </a:schemeClr>
                </a:solidFill>
              </a:rPr>
              <a:t>αξιολογήσεις εστιατορίων </a:t>
            </a:r>
            <a:r>
              <a:rPr lang="el-GR" sz="1400" dirty="0"/>
              <a:t>από χρήστες. </a:t>
            </a:r>
            <a:endParaRPr lang="en-US" sz="1400" dirty="0"/>
          </a:p>
          <a:p>
            <a:pPr algn="just">
              <a:buFont typeface="Wingdings" pitchFamily="2" charset="2"/>
              <a:buChar char="§"/>
            </a:pPr>
            <a:r>
              <a:rPr lang="el-GR" sz="1400" dirty="0"/>
              <a:t> Για κάθε </a:t>
            </a:r>
            <a:r>
              <a:rPr lang="el-GR" sz="1400" i="1" dirty="0">
                <a:solidFill>
                  <a:schemeClr val="accent3">
                    <a:lumMod val="75000"/>
                  </a:schemeClr>
                </a:solidFill>
              </a:rPr>
              <a:t>χρήστη</a:t>
            </a:r>
            <a:r>
              <a:rPr lang="el-GR" sz="1400" dirty="0"/>
              <a:t> έχουμε ένα μοναδικό </a:t>
            </a:r>
            <a:r>
              <a:rPr lang="en-US" sz="1400" dirty="0"/>
              <a:t>ID, </a:t>
            </a:r>
            <a:r>
              <a:rPr lang="el-GR" sz="1400" dirty="0"/>
              <a:t>το όνομα και το </a:t>
            </a:r>
            <a:r>
              <a:rPr lang="en-US" sz="1400" dirty="0"/>
              <a:t>email </a:t>
            </a:r>
            <a:r>
              <a:rPr lang="el-GR" sz="1400" dirty="0"/>
              <a:t>του.  </a:t>
            </a:r>
            <a:endParaRPr lang="en-US" sz="1400" dirty="0"/>
          </a:p>
          <a:p>
            <a:pPr algn="just">
              <a:buFont typeface="Wingdings" pitchFamily="2" charset="2"/>
              <a:buChar char="§"/>
            </a:pPr>
            <a:r>
              <a:rPr lang="el-GR" sz="1400" dirty="0"/>
              <a:t> Για κάθε </a:t>
            </a:r>
            <a:r>
              <a:rPr lang="el-GR" sz="1400" i="1" dirty="0">
                <a:solidFill>
                  <a:schemeClr val="accent3">
                    <a:lumMod val="75000"/>
                  </a:schemeClr>
                </a:solidFill>
              </a:rPr>
              <a:t>εστιατόριο</a:t>
            </a:r>
            <a:r>
              <a:rPr lang="el-GR" sz="1400" dirty="0"/>
              <a:t> διατηρούμε το όνομα του, την πόλη στην οποία βρίσκεται, τη διεύθυνση του (οδό και αριθμό) και το είδος κουζίνας που σερβίρει. Ένα εστιατόριο μπορεί να σερβίρει παραπάνω από ένα είδη κουζίνας. Θεωρούμε ότι δεν υπάρχει εστιατόριο με το ίδιο όνομα στην ίδια πόλη.</a:t>
            </a:r>
            <a:endParaRPr lang="en-US" sz="1400" dirty="0"/>
          </a:p>
          <a:p>
            <a:pPr algn="just">
              <a:buFont typeface="Wingdings" pitchFamily="2" charset="2"/>
              <a:buChar char="§"/>
            </a:pPr>
            <a:r>
              <a:rPr lang="el-GR" sz="1400" dirty="0"/>
              <a:t> Κάθε χρήστης </a:t>
            </a:r>
            <a:r>
              <a:rPr lang="el-GR" sz="1400" i="1" dirty="0">
                <a:solidFill>
                  <a:schemeClr val="accent3">
                    <a:lumMod val="75000"/>
                  </a:schemeClr>
                </a:solidFill>
              </a:rPr>
              <a:t>αξιολογεί ένα εστιατόριο </a:t>
            </a:r>
            <a:r>
              <a:rPr lang="el-GR" sz="1400" dirty="0"/>
              <a:t>με ένα βαθμό από το 1 έως το 10.</a:t>
            </a:r>
          </a:p>
          <a:p>
            <a:pPr algn="just">
              <a:buFont typeface="Wingdings" pitchFamily="2" charset="2"/>
              <a:buChar char="§"/>
            </a:pPr>
            <a:r>
              <a:rPr lang="el-GR" sz="1400" dirty="0"/>
              <a:t> Ένας χρήστης μπορεί να αξιολογεί πολλά εστιατόρια και ένα εστιατόριο μπορεί να έχει αξιολογήσεις από πολλούς χρήστες.</a:t>
            </a:r>
            <a:endParaRPr lang="en-US" sz="1400" dirty="0"/>
          </a:p>
          <a:p>
            <a:pPr algn="just">
              <a:buFont typeface="Wingdings" pitchFamily="2" charset="2"/>
              <a:buChar char="§"/>
            </a:pPr>
            <a:r>
              <a:rPr lang="en-US" sz="1400" dirty="0"/>
              <a:t> </a:t>
            </a:r>
            <a:r>
              <a:rPr lang="el-GR" sz="1400" dirty="0"/>
              <a:t>Όλοι οι χρήστες έχουν αξιολογήσει τουλάχιστον ένα εστιατόριο αλλά μπορεί να υπάρχουν εστιατόρια χωρίς αξιολογήσεις.</a:t>
            </a:r>
          </a:p>
        </p:txBody>
      </p:sp>
      <p:sp>
        <p:nvSpPr>
          <p:cNvPr id="6" name="TextBox 5">
            <a:extLst>
              <a:ext uri="{FF2B5EF4-FFF2-40B4-BE49-F238E27FC236}">
                <a16:creationId xmlns:a16="http://schemas.microsoft.com/office/drawing/2014/main" id="{77068C5D-4AB9-4A0D-9128-4735F31A69D5}"/>
              </a:ext>
            </a:extLst>
          </p:cNvPr>
          <p:cNvSpPr txBox="1"/>
          <p:nvPr/>
        </p:nvSpPr>
        <p:spPr>
          <a:xfrm>
            <a:off x="471798" y="4499632"/>
            <a:ext cx="7918174" cy="1200329"/>
          </a:xfrm>
          <a:prstGeom prst="rect">
            <a:avLst/>
          </a:prstGeom>
          <a:noFill/>
        </p:spPr>
        <p:txBody>
          <a:bodyPr wrap="square" rtlCol="0">
            <a:spAutoFit/>
          </a:bodyPr>
          <a:lstStyle/>
          <a:p>
            <a:r>
              <a:rPr lang="el-GR" dirty="0"/>
              <a:t>Α. Η συσχέτιση ΑΞΙΟΛΟΓΕΙ είναι 1-Ν από το ΧΡΗΣΤΗ στο ΕΣΤΙΑΤΟΡΙΟ</a:t>
            </a:r>
          </a:p>
          <a:p>
            <a:r>
              <a:rPr lang="el-GR" dirty="0"/>
              <a:t>Β. Η συσχέτιση ΑΞΙΟΛΟΓΕΙ είναι Ν-1 από το ΧΡΗΣΤΗ στο ΕΣΤΙΑΤΟΡΙΟ</a:t>
            </a:r>
          </a:p>
          <a:p>
            <a:r>
              <a:rPr lang="el-GR" dirty="0"/>
              <a:t>Γ. Η συσχέτιση ΑΞΙΟΛΟΓΕΙ είναι Ν-Μ από το ΧΡΗΣΤΗ στο ΕΣΤΙΑΤΟΡΙΟ</a:t>
            </a:r>
            <a:endParaRPr lang="en-US" dirty="0"/>
          </a:p>
          <a:p>
            <a:endParaRPr lang="en-US" dirty="0"/>
          </a:p>
        </p:txBody>
      </p:sp>
    </p:spTree>
    <p:extLst>
      <p:ext uri="{BB962C8B-B14F-4D97-AF65-F5344CB8AC3E}">
        <p14:creationId xmlns:p14="http://schemas.microsoft.com/office/powerpoint/2010/main" val="16667693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Footer Placeholder 3"/>
          <p:cNvSpPr>
            <a:spLocks noGrp="1"/>
          </p:cNvSpPr>
          <p:nvPr>
            <p:ph type="ftr" sz="quarter" idx="11"/>
          </p:nvPr>
        </p:nvSpPr>
        <p:spPr>
          <a:noFill/>
        </p:spPr>
        <p:txBody>
          <a:bodyPr/>
          <a:lstStyle/>
          <a:p>
            <a:r>
              <a:rPr lang="el-GR" altLang="en-US"/>
              <a:t>Ευαγγελία Πιτουρά</a:t>
            </a:r>
          </a:p>
        </p:txBody>
      </p:sp>
      <p:sp>
        <p:nvSpPr>
          <p:cNvPr id="38916" name="Slide Number Placeholder 4"/>
          <p:cNvSpPr>
            <a:spLocks noGrp="1"/>
          </p:cNvSpPr>
          <p:nvPr>
            <p:ph type="sldNum" sz="quarter" idx="12"/>
          </p:nvPr>
        </p:nvSpPr>
        <p:spPr>
          <a:noFill/>
        </p:spPr>
        <p:txBody>
          <a:bodyPr/>
          <a:lstStyle/>
          <a:p>
            <a:fld id="{394DD49F-E306-4F69-B164-2F9B08F742CA}" type="slidenum">
              <a:rPr lang="el-GR" altLang="en-US" smtClean="0"/>
              <a:pPr/>
              <a:t>49</a:t>
            </a:fld>
            <a:endParaRPr lang="el-GR" altLang="en-US"/>
          </a:p>
        </p:txBody>
      </p:sp>
      <p:sp>
        <p:nvSpPr>
          <p:cNvPr id="38918" name="Text Box 3"/>
          <p:cNvSpPr txBox="1">
            <a:spLocks noChangeArrowheads="1"/>
          </p:cNvSpPr>
          <p:nvPr/>
        </p:nvSpPr>
        <p:spPr bwMode="auto">
          <a:xfrm>
            <a:off x="431800" y="1473200"/>
            <a:ext cx="8356600" cy="1754326"/>
          </a:xfrm>
          <a:prstGeom prst="rect">
            <a:avLst/>
          </a:prstGeom>
          <a:noFill/>
          <a:ln w="9525">
            <a:noFill/>
            <a:miter lim="800000"/>
            <a:headEnd/>
            <a:tailEnd/>
          </a:ln>
        </p:spPr>
        <p:txBody>
          <a:bodyPr wrap="square">
            <a:spAutoFit/>
          </a:bodyPr>
          <a:lstStyle/>
          <a:p>
            <a:pPr algn="just" eaLnBrk="0" hangingPunct="0">
              <a:spcBef>
                <a:spcPct val="50000"/>
              </a:spcBef>
            </a:pPr>
            <a:r>
              <a:rPr lang="en-US" sz="2400" dirty="0">
                <a:solidFill>
                  <a:schemeClr val="accent6">
                    <a:lumMod val="75000"/>
                  </a:schemeClr>
                </a:solidFill>
                <a:latin typeface="Calibri" pitchFamily="34" charset="0"/>
                <a:ea typeface="Calibri" pitchFamily="34" charset="0"/>
                <a:cs typeface="Calibri" pitchFamily="34" charset="0"/>
              </a:rPr>
              <a:t>Participation constraint</a:t>
            </a:r>
            <a:r>
              <a:rPr lang="el-GR" sz="2400" dirty="0">
                <a:solidFill>
                  <a:schemeClr val="accent6">
                    <a:lumMod val="75000"/>
                  </a:schemeClr>
                </a:solidFill>
                <a:latin typeface="Calibri" pitchFamily="34" charset="0"/>
                <a:ea typeface="Calibri" pitchFamily="34" charset="0"/>
                <a:cs typeface="Calibri" pitchFamily="34" charset="0"/>
              </a:rPr>
              <a:t> (περιορισμός συμμετοχής)</a:t>
            </a:r>
            <a:endParaRPr lang="en-US" sz="2400" dirty="0">
              <a:solidFill>
                <a:schemeClr val="accent6">
                  <a:lumMod val="75000"/>
                </a:schemeClr>
              </a:solidFill>
              <a:latin typeface="Calibri" pitchFamily="34" charset="0"/>
              <a:ea typeface="Calibri" pitchFamily="34" charset="0"/>
              <a:cs typeface="Calibri" pitchFamily="34" charset="0"/>
            </a:endParaRPr>
          </a:p>
          <a:p>
            <a:pPr algn="just" eaLnBrk="0" hangingPunct="0">
              <a:spcBef>
                <a:spcPct val="50000"/>
              </a:spcBef>
            </a:pPr>
            <a:r>
              <a:rPr lang="el-GR" sz="2400" dirty="0">
                <a:latin typeface="Calibri" pitchFamily="34" charset="0"/>
                <a:ea typeface="Calibri" pitchFamily="34" charset="0"/>
                <a:cs typeface="Calibri" pitchFamily="34" charset="0"/>
              </a:rPr>
              <a:t>Η συμμετοχή ενός συνόλου οντοτήτων Ε σε ένα σύνολο συσχετίσεων </a:t>
            </a:r>
            <a:r>
              <a:rPr lang="en-US" sz="2400" dirty="0">
                <a:latin typeface="Calibri" pitchFamily="34" charset="0"/>
                <a:ea typeface="Calibri" pitchFamily="34" charset="0"/>
                <a:cs typeface="Calibri" pitchFamily="34" charset="0"/>
              </a:rPr>
              <a:t>R </a:t>
            </a:r>
            <a:r>
              <a:rPr lang="el-GR" sz="2400" dirty="0">
                <a:latin typeface="Calibri" pitchFamily="34" charset="0"/>
                <a:ea typeface="Calibri" pitchFamily="34" charset="0"/>
                <a:cs typeface="Calibri" pitchFamily="34" charset="0"/>
              </a:rPr>
              <a:t>είναι</a:t>
            </a:r>
            <a:r>
              <a:rPr lang="en-US" sz="2400" dirty="0">
                <a:latin typeface="Calibri" pitchFamily="34" charset="0"/>
                <a:ea typeface="Calibri" pitchFamily="34" charset="0"/>
                <a:cs typeface="Calibri" pitchFamily="34" charset="0"/>
              </a:rPr>
              <a:t> </a:t>
            </a:r>
            <a:r>
              <a:rPr lang="en-US" sz="2400" b="1" dirty="0">
                <a:solidFill>
                  <a:schemeClr val="accent6">
                    <a:lumMod val="75000"/>
                  </a:schemeClr>
                </a:solidFill>
                <a:latin typeface="Calibri" pitchFamily="34" charset="0"/>
                <a:ea typeface="Calibri" pitchFamily="34" charset="0"/>
                <a:cs typeface="Calibri" pitchFamily="34" charset="0"/>
              </a:rPr>
              <a:t>ολική</a:t>
            </a:r>
            <a:r>
              <a:rPr lang="en-US" sz="2400" dirty="0">
                <a:latin typeface="Calibri" pitchFamily="34" charset="0"/>
                <a:ea typeface="Calibri" pitchFamily="34" charset="0"/>
                <a:cs typeface="Calibri" pitchFamily="34" charset="0"/>
              </a:rPr>
              <a:t> αν κάθε οντότητα του Ε συμμετέχει </a:t>
            </a:r>
            <a:r>
              <a:rPr lang="en-US" sz="2400" i="1" dirty="0">
                <a:latin typeface="Calibri" pitchFamily="34" charset="0"/>
                <a:ea typeface="Calibri" pitchFamily="34" charset="0"/>
                <a:cs typeface="Calibri" pitchFamily="34" charset="0"/>
              </a:rPr>
              <a:t>τουλάχιστον σε μια </a:t>
            </a:r>
            <a:r>
              <a:rPr lang="en-US" sz="2400" dirty="0">
                <a:latin typeface="Calibri" pitchFamily="34" charset="0"/>
                <a:ea typeface="Calibri" pitchFamily="34" charset="0"/>
                <a:cs typeface="Calibri" pitchFamily="34" charset="0"/>
              </a:rPr>
              <a:t>συσχέτιση στο R</a:t>
            </a:r>
            <a:endParaRPr lang="el-GR" sz="2400" dirty="0">
              <a:latin typeface="Calibri" pitchFamily="34" charset="0"/>
              <a:ea typeface="Calibri" pitchFamily="34" charset="0"/>
              <a:cs typeface="Calibri" pitchFamily="34" charset="0"/>
            </a:endParaRPr>
          </a:p>
        </p:txBody>
      </p:sp>
      <p:sp>
        <p:nvSpPr>
          <p:cNvPr id="38919" name="Text Box 4"/>
          <p:cNvSpPr txBox="1">
            <a:spLocks noChangeArrowheads="1"/>
          </p:cNvSpPr>
          <p:nvPr/>
        </p:nvSpPr>
        <p:spPr bwMode="auto">
          <a:xfrm>
            <a:off x="457200" y="4800600"/>
            <a:ext cx="7772400" cy="830263"/>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Αν κάποιες οντότητες του Ε δεν συμμετέχουν στο </a:t>
            </a:r>
            <a:r>
              <a:rPr lang="en-US" sz="2400" dirty="0">
                <a:latin typeface="Calibri" pitchFamily="34" charset="0"/>
                <a:ea typeface="Calibri" pitchFamily="34" charset="0"/>
                <a:cs typeface="Calibri" pitchFamily="34" charset="0"/>
              </a:rPr>
              <a:t>R </a:t>
            </a:r>
            <a:r>
              <a:rPr lang="el-GR" sz="2400" dirty="0">
                <a:latin typeface="Calibri" pitchFamily="34" charset="0"/>
                <a:ea typeface="Calibri" pitchFamily="34" charset="0"/>
                <a:cs typeface="Calibri" pitchFamily="34" charset="0"/>
              </a:rPr>
              <a:t>τότε </a:t>
            </a:r>
            <a:r>
              <a:rPr lang="el-GR" sz="2400" b="1" dirty="0">
                <a:solidFill>
                  <a:schemeClr val="accent6">
                    <a:lumMod val="75000"/>
                  </a:schemeClr>
                </a:solidFill>
                <a:latin typeface="Calibri" pitchFamily="34" charset="0"/>
                <a:ea typeface="Calibri" pitchFamily="34" charset="0"/>
                <a:cs typeface="Calibri" pitchFamily="34" charset="0"/>
              </a:rPr>
              <a:t>μερική</a:t>
            </a:r>
            <a:endParaRPr lang="el-GR" sz="2400" dirty="0">
              <a:solidFill>
                <a:schemeClr val="accent6">
                  <a:lumMod val="75000"/>
                </a:schemeClr>
              </a:solidFill>
              <a:latin typeface="Calibri" pitchFamily="34" charset="0"/>
              <a:ea typeface="Calibri" pitchFamily="34" charset="0"/>
              <a:cs typeface="Calibri" pitchFamily="34" charset="0"/>
            </a:endParaRPr>
          </a:p>
        </p:txBody>
      </p:sp>
      <p:sp>
        <p:nvSpPr>
          <p:cNvPr id="38920" name="Rectangle 5"/>
          <p:cNvSpPr>
            <a:spLocks noChangeArrowheads="1"/>
          </p:cNvSpPr>
          <p:nvPr/>
        </p:nvSpPr>
        <p:spPr bwMode="auto">
          <a:xfrm>
            <a:off x="1828800" y="3657600"/>
            <a:ext cx="1143000" cy="304800"/>
          </a:xfrm>
          <a:prstGeom prst="rect">
            <a:avLst/>
          </a:prstGeom>
          <a:noFill/>
          <a:ln w="9525">
            <a:solidFill>
              <a:schemeClr val="tx1"/>
            </a:solidFill>
            <a:miter lim="800000"/>
            <a:headEnd/>
            <a:tailEnd/>
          </a:ln>
        </p:spPr>
        <p:txBody>
          <a:bodyPr wrap="none" anchor="ctr"/>
          <a:lstStyle/>
          <a:p>
            <a:endParaRPr lang="el-GR"/>
          </a:p>
        </p:txBody>
      </p:sp>
      <p:sp>
        <p:nvSpPr>
          <p:cNvPr id="38921" name="AutoShape 6"/>
          <p:cNvSpPr>
            <a:spLocks noChangeArrowheads="1"/>
          </p:cNvSpPr>
          <p:nvPr/>
        </p:nvSpPr>
        <p:spPr bwMode="auto">
          <a:xfrm>
            <a:off x="4267200" y="3429000"/>
            <a:ext cx="762000" cy="914400"/>
          </a:xfrm>
          <a:prstGeom prst="flowChartDecision">
            <a:avLst/>
          </a:prstGeom>
          <a:noFill/>
          <a:ln w="9525">
            <a:solidFill>
              <a:schemeClr val="tx1"/>
            </a:solidFill>
            <a:miter lim="800000"/>
            <a:headEnd/>
            <a:tailEnd/>
          </a:ln>
        </p:spPr>
        <p:txBody>
          <a:bodyPr wrap="none" anchor="ctr"/>
          <a:lstStyle/>
          <a:p>
            <a:endParaRPr lang="el-GR"/>
          </a:p>
        </p:txBody>
      </p:sp>
      <p:sp>
        <p:nvSpPr>
          <p:cNvPr id="38922" name="Line 7"/>
          <p:cNvSpPr>
            <a:spLocks noChangeShapeType="1"/>
          </p:cNvSpPr>
          <p:nvPr/>
        </p:nvSpPr>
        <p:spPr bwMode="auto">
          <a:xfrm>
            <a:off x="3048000" y="3810000"/>
            <a:ext cx="1219200" cy="0"/>
          </a:xfrm>
          <a:prstGeom prst="line">
            <a:avLst/>
          </a:prstGeom>
          <a:noFill/>
          <a:ln w="9525">
            <a:solidFill>
              <a:schemeClr val="tx1"/>
            </a:solidFill>
            <a:round/>
            <a:headEnd/>
            <a:tailEnd/>
          </a:ln>
        </p:spPr>
        <p:txBody>
          <a:bodyPr wrap="none" anchor="ctr"/>
          <a:lstStyle/>
          <a:p>
            <a:endParaRPr lang="el-GR"/>
          </a:p>
        </p:txBody>
      </p:sp>
      <p:sp>
        <p:nvSpPr>
          <p:cNvPr id="38923" name="Line 8"/>
          <p:cNvSpPr>
            <a:spLocks noChangeShapeType="1"/>
          </p:cNvSpPr>
          <p:nvPr/>
        </p:nvSpPr>
        <p:spPr bwMode="auto">
          <a:xfrm>
            <a:off x="3048000" y="3886200"/>
            <a:ext cx="1219200" cy="0"/>
          </a:xfrm>
          <a:prstGeom prst="line">
            <a:avLst/>
          </a:prstGeom>
          <a:noFill/>
          <a:ln w="9525">
            <a:solidFill>
              <a:schemeClr val="tx1"/>
            </a:solidFill>
            <a:round/>
            <a:headEnd/>
            <a:tailEnd/>
          </a:ln>
        </p:spPr>
        <p:txBody>
          <a:bodyPr wrap="none" anchor="ctr"/>
          <a:lstStyle/>
          <a:p>
            <a:endParaRPr lang="el-GR"/>
          </a:p>
        </p:txBody>
      </p:sp>
      <p:sp>
        <p:nvSpPr>
          <p:cNvPr id="2" name="Title 1"/>
          <p:cNvSpPr>
            <a:spLocks noGrp="1"/>
          </p:cNvSpPr>
          <p:nvPr>
            <p:ph type="title"/>
          </p:nvPr>
        </p:nvSpPr>
        <p:spPr>
          <a:xfrm>
            <a:off x="457200" y="198438"/>
            <a:ext cx="8229600" cy="1143000"/>
          </a:xfrm>
        </p:spPr>
        <p:txBody>
          <a:bodyPr/>
          <a:lstStyle/>
          <a:p>
            <a:r>
              <a:rPr lang="el-GR" dirty="0">
                <a:solidFill>
                  <a:schemeClr val="accent6">
                    <a:lumMod val="75000"/>
                  </a:schemeClr>
                </a:solidFill>
              </a:rPr>
              <a:t>Ολική Συμμετοχή</a:t>
            </a:r>
            <a:endParaRPr lang="en-US" dirty="0">
              <a:solidFill>
                <a:schemeClr val="accent6">
                  <a:lumMod val="75000"/>
                </a:schemeClr>
              </a:solidFill>
            </a:endParaRPr>
          </a:p>
        </p:txBody>
      </p:sp>
      <p:sp>
        <p:nvSpPr>
          <p:cNvPr id="12"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3"/>
          <p:cNvSpPr>
            <a:spLocks noGrp="1"/>
          </p:cNvSpPr>
          <p:nvPr>
            <p:ph type="ftr" sz="quarter" idx="11"/>
          </p:nvPr>
        </p:nvSpPr>
        <p:spPr>
          <a:noFill/>
        </p:spPr>
        <p:txBody>
          <a:bodyPr/>
          <a:lstStyle/>
          <a:p>
            <a:r>
              <a:rPr lang="el-GR" altLang="en-US"/>
              <a:t>Ευαγγελία Πιτουρά</a:t>
            </a:r>
          </a:p>
        </p:txBody>
      </p:sp>
      <p:sp>
        <p:nvSpPr>
          <p:cNvPr id="20484" name="Slide Number Placeholder 4"/>
          <p:cNvSpPr>
            <a:spLocks noGrp="1"/>
          </p:cNvSpPr>
          <p:nvPr>
            <p:ph type="sldNum" sz="quarter" idx="12"/>
          </p:nvPr>
        </p:nvSpPr>
        <p:spPr>
          <a:noFill/>
        </p:spPr>
        <p:txBody>
          <a:bodyPr/>
          <a:lstStyle/>
          <a:p>
            <a:fld id="{C4011FDB-DED2-47C1-839A-E24A75A431A4}" type="slidenum">
              <a:rPr lang="el-GR" altLang="en-US" smtClean="0"/>
              <a:pPr/>
              <a:t>5</a:t>
            </a:fld>
            <a:endParaRPr lang="el-GR" altLang="en-US"/>
          </a:p>
        </p:txBody>
      </p:sp>
      <p:sp>
        <p:nvSpPr>
          <p:cNvPr id="82947" name="Text Box 3"/>
          <p:cNvSpPr txBox="1">
            <a:spLocks noChangeArrowheads="1"/>
          </p:cNvSpPr>
          <p:nvPr/>
        </p:nvSpPr>
        <p:spPr bwMode="auto">
          <a:xfrm>
            <a:off x="318294" y="4032250"/>
            <a:ext cx="8356600" cy="1815882"/>
          </a:xfrm>
          <a:prstGeom prst="rect">
            <a:avLst/>
          </a:prstGeom>
          <a:noFill/>
          <a:ln w="9525">
            <a:noFill/>
            <a:miter lim="800000"/>
            <a:headEnd/>
            <a:tailEnd/>
          </a:ln>
        </p:spPr>
        <p:txBody>
          <a:bodyPr>
            <a:spAutoFit/>
          </a:bodyPr>
          <a:lstStyle/>
          <a:p>
            <a:pPr algn="just" eaLnBrk="0" hangingPunct="0">
              <a:spcBef>
                <a:spcPct val="50000"/>
              </a:spcBef>
            </a:pPr>
            <a:r>
              <a:rPr lang="el-GR" sz="2800" dirty="0">
                <a:solidFill>
                  <a:schemeClr val="accent6">
                    <a:lumMod val="75000"/>
                  </a:schemeClr>
                </a:solidFill>
                <a:latin typeface="Calibri" pitchFamily="34" charset="0"/>
                <a:ea typeface="Calibri" pitchFamily="34" charset="0"/>
                <a:cs typeface="Calibri" pitchFamily="34" charset="0"/>
              </a:rPr>
              <a:t>Μοντέλο Δεδομένων: </a:t>
            </a:r>
            <a:r>
              <a:rPr lang="el-GR" sz="2800" dirty="0">
                <a:solidFill>
                  <a:schemeClr val="tx2">
                    <a:lumMod val="50000"/>
                  </a:schemeClr>
                </a:solidFill>
                <a:latin typeface="Calibri" pitchFamily="34" charset="0"/>
                <a:ea typeface="Calibri" pitchFamily="34" charset="0"/>
                <a:cs typeface="Calibri" pitchFamily="34" charset="0"/>
              </a:rPr>
              <a:t>ένα σύνολο από έννοιες (δομικά στοιχεία) που μπορούν να χρησιμοποιηθούν για την περιγραφή της δομής της πληροφορίας και τους περιορισμούς</a:t>
            </a:r>
          </a:p>
        </p:txBody>
      </p:sp>
      <p:sp>
        <p:nvSpPr>
          <p:cNvPr id="20488" name="Text Box 8"/>
          <p:cNvSpPr txBox="1">
            <a:spLocks noChangeArrowheads="1"/>
          </p:cNvSpPr>
          <p:nvPr/>
        </p:nvSpPr>
        <p:spPr bwMode="auto">
          <a:xfrm>
            <a:off x="241300" y="1871663"/>
            <a:ext cx="8567738" cy="1815882"/>
          </a:xfrm>
          <a:prstGeom prst="rect">
            <a:avLst/>
          </a:prstGeom>
          <a:noFill/>
          <a:ln w="9525">
            <a:noFill/>
            <a:miter lim="800000"/>
            <a:headEnd/>
            <a:tailEnd/>
          </a:ln>
        </p:spPr>
        <p:txBody>
          <a:bodyPr>
            <a:spAutoFit/>
          </a:bodyPr>
          <a:lstStyle/>
          <a:p>
            <a:pPr algn="just">
              <a:spcBef>
                <a:spcPct val="50000"/>
              </a:spcBef>
            </a:pPr>
            <a:r>
              <a:rPr lang="el-GR" sz="2800" dirty="0">
                <a:solidFill>
                  <a:schemeClr val="accent6">
                    <a:lumMod val="75000"/>
                  </a:schemeClr>
                </a:solidFill>
                <a:latin typeface="Calibri" pitchFamily="34" charset="0"/>
                <a:ea typeface="Calibri" pitchFamily="34" charset="0"/>
                <a:cs typeface="Calibri" pitchFamily="34" charset="0"/>
              </a:rPr>
              <a:t>Σχήμα (</a:t>
            </a:r>
            <a:r>
              <a:rPr lang="en-US" sz="2800" dirty="0">
                <a:solidFill>
                  <a:schemeClr val="accent6">
                    <a:lumMod val="75000"/>
                  </a:schemeClr>
                </a:solidFill>
                <a:latin typeface="Calibri" pitchFamily="34" charset="0"/>
                <a:ea typeface="Calibri" pitchFamily="34" charset="0"/>
                <a:cs typeface="Calibri" pitchFamily="34" charset="0"/>
              </a:rPr>
              <a:t>database schema)</a:t>
            </a:r>
            <a:r>
              <a:rPr lang="el-GR" sz="2800" dirty="0">
                <a:solidFill>
                  <a:schemeClr val="accent6">
                    <a:lumMod val="75000"/>
                  </a:schemeClr>
                </a:solidFill>
                <a:latin typeface="Calibri" pitchFamily="34" charset="0"/>
                <a:ea typeface="Calibri" pitchFamily="34" charset="0"/>
                <a:cs typeface="Calibri" pitchFamily="34" charset="0"/>
              </a:rPr>
              <a:t>:</a:t>
            </a:r>
            <a:r>
              <a:rPr lang="el-GR" sz="2800" dirty="0">
                <a:solidFill>
                  <a:schemeClr val="tx2">
                    <a:lumMod val="50000"/>
                  </a:schemeClr>
                </a:solidFill>
                <a:latin typeface="Calibri" pitchFamily="34" charset="0"/>
                <a:ea typeface="Calibri" pitchFamily="34" charset="0"/>
                <a:cs typeface="Calibri" pitchFamily="34" charset="0"/>
              </a:rPr>
              <a:t> η </a:t>
            </a:r>
            <a:r>
              <a:rPr lang="el-GR" sz="2800" u="sng" dirty="0">
                <a:solidFill>
                  <a:schemeClr val="tx2">
                    <a:lumMod val="50000"/>
                  </a:schemeClr>
                </a:solidFill>
                <a:latin typeface="Calibri" pitchFamily="34" charset="0"/>
                <a:ea typeface="Calibri" pitchFamily="34" charset="0"/>
                <a:cs typeface="Calibri" pitchFamily="34" charset="0"/>
              </a:rPr>
              <a:t>περιγραφή της δομής της πληροφορίας </a:t>
            </a:r>
            <a:r>
              <a:rPr lang="el-GR" sz="2800" dirty="0">
                <a:solidFill>
                  <a:schemeClr val="tx2">
                    <a:lumMod val="50000"/>
                  </a:schemeClr>
                </a:solidFill>
                <a:latin typeface="Calibri" pitchFamily="34" charset="0"/>
                <a:ea typeface="Calibri" pitchFamily="34" charset="0"/>
                <a:cs typeface="Calibri" pitchFamily="34" charset="0"/>
              </a:rPr>
              <a:t>που είναι αποθηκευμένη στη </a:t>
            </a:r>
            <a:r>
              <a:rPr lang="el-GR" sz="2800" dirty="0" err="1">
                <a:solidFill>
                  <a:schemeClr val="tx2">
                    <a:lumMod val="50000"/>
                  </a:schemeClr>
                </a:solidFill>
                <a:latin typeface="Calibri" pitchFamily="34" charset="0"/>
                <a:ea typeface="Calibri" pitchFamily="34" charset="0"/>
                <a:cs typeface="Calibri" pitchFamily="34" charset="0"/>
              </a:rPr>
              <a:t>βδ</a:t>
            </a:r>
            <a:r>
              <a:rPr lang="el-GR" sz="2800" dirty="0">
                <a:solidFill>
                  <a:schemeClr val="tx2">
                    <a:lumMod val="50000"/>
                  </a:schemeClr>
                </a:solidFill>
                <a:latin typeface="Calibri" pitchFamily="34" charset="0"/>
                <a:ea typeface="Calibri" pitchFamily="34" charset="0"/>
                <a:cs typeface="Calibri" pitchFamily="34" charset="0"/>
              </a:rPr>
              <a:t> καθώς και των </a:t>
            </a:r>
            <a:r>
              <a:rPr lang="el-GR" sz="2800" u="sng" dirty="0">
                <a:solidFill>
                  <a:schemeClr val="tx2">
                    <a:lumMod val="50000"/>
                  </a:schemeClr>
                </a:solidFill>
                <a:latin typeface="Calibri" pitchFamily="34" charset="0"/>
                <a:ea typeface="Calibri" pitchFamily="34" charset="0"/>
                <a:cs typeface="Calibri" pitchFamily="34" charset="0"/>
              </a:rPr>
              <a:t>περιορισμών ακεραιότητας</a:t>
            </a:r>
            <a:r>
              <a:rPr lang="el-GR" sz="2800" dirty="0">
                <a:solidFill>
                  <a:schemeClr val="tx2">
                    <a:lumMod val="50000"/>
                  </a:schemeClr>
                </a:solidFill>
                <a:latin typeface="Calibri" pitchFamily="34" charset="0"/>
                <a:ea typeface="Calibri" pitchFamily="34" charset="0"/>
                <a:cs typeface="Calibri" pitchFamily="34" charset="0"/>
              </a:rPr>
              <a:t> με τη χρήση ενός </a:t>
            </a:r>
            <a:r>
              <a:rPr lang="el-GR" sz="2800" i="1" dirty="0">
                <a:solidFill>
                  <a:schemeClr val="tx2">
                    <a:lumMod val="50000"/>
                  </a:schemeClr>
                </a:solidFill>
                <a:latin typeface="Calibri" pitchFamily="34" charset="0"/>
                <a:ea typeface="Calibri" pitchFamily="34" charset="0"/>
                <a:cs typeface="Calibri" pitchFamily="34" charset="0"/>
              </a:rPr>
              <a:t>μοντέλου δεδομένων</a:t>
            </a:r>
            <a:r>
              <a:rPr lang="en-US" sz="2800" i="1" dirty="0">
                <a:solidFill>
                  <a:schemeClr val="tx2">
                    <a:lumMod val="50000"/>
                  </a:schemeClr>
                </a:solidFill>
                <a:latin typeface="Calibri" pitchFamily="34" charset="0"/>
                <a:ea typeface="Calibri" pitchFamily="34" charset="0"/>
                <a:cs typeface="Calibri" pitchFamily="34" charset="0"/>
              </a:rPr>
              <a:t> </a:t>
            </a:r>
            <a:endParaRPr lang="el-GR" sz="2800" i="1" dirty="0">
              <a:solidFill>
                <a:schemeClr val="tx2">
                  <a:lumMod val="50000"/>
                </a:schemeClr>
              </a:solidFill>
              <a:latin typeface="Calibri" pitchFamily="34" charset="0"/>
              <a:ea typeface="Calibri" pitchFamily="34" charset="0"/>
              <a:cs typeface="Calibri" pitchFamily="34" charset="0"/>
            </a:endParaRPr>
          </a:p>
        </p:txBody>
      </p:sp>
      <p:sp>
        <p:nvSpPr>
          <p:cNvPr id="9" name="Title 8"/>
          <p:cNvSpPr>
            <a:spLocks noGrp="1"/>
          </p:cNvSpPr>
          <p:nvPr>
            <p:ph type="title"/>
          </p:nvPr>
        </p:nvSpPr>
        <p:spPr>
          <a:xfrm>
            <a:off x="241300" y="361044"/>
            <a:ext cx="8229600" cy="1143000"/>
          </a:xfrm>
        </p:spPr>
        <p:txBody>
          <a:bodyPr/>
          <a:lstStyle/>
          <a:p>
            <a:r>
              <a:rPr lang="el-GR" dirty="0" err="1">
                <a:solidFill>
                  <a:schemeClr val="accent6">
                    <a:lumMod val="75000"/>
                  </a:schemeClr>
                </a:solidFill>
              </a:rPr>
              <a:t>Μοντελοποίηση</a:t>
            </a:r>
            <a:endParaRPr lang="el-GR"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11921999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Footer Placeholder 3"/>
          <p:cNvSpPr>
            <a:spLocks noGrp="1"/>
          </p:cNvSpPr>
          <p:nvPr>
            <p:ph type="ftr" sz="quarter" idx="11"/>
          </p:nvPr>
        </p:nvSpPr>
        <p:spPr>
          <a:noFill/>
        </p:spPr>
        <p:txBody>
          <a:bodyPr/>
          <a:lstStyle/>
          <a:p>
            <a:r>
              <a:rPr lang="el-GR" altLang="en-US"/>
              <a:t>Ευαγγελία Πιτουρά</a:t>
            </a:r>
          </a:p>
        </p:txBody>
      </p:sp>
      <p:sp>
        <p:nvSpPr>
          <p:cNvPr id="39940" name="Slide Number Placeholder 4"/>
          <p:cNvSpPr>
            <a:spLocks noGrp="1"/>
          </p:cNvSpPr>
          <p:nvPr>
            <p:ph type="sldNum" sz="quarter" idx="12"/>
          </p:nvPr>
        </p:nvSpPr>
        <p:spPr>
          <a:noFill/>
        </p:spPr>
        <p:txBody>
          <a:bodyPr/>
          <a:lstStyle/>
          <a:p>
            <a:fld id="{F4796B3C-8FB7-447D-8FB2-BEC5B51E49D5}" type="slidenum">
              <a:rPr lang="el-GR" altLang="en-US" smtClean="0"/>
              <a:pPr/>
              <a:t>50</a:t>
            </a:fld>
            <a:endParaRPr lang="el-GR" altLang="en-US" dirty="0"/>
          </a:p>
        </p:txBody>
      </p:sp>
      <p:sp>
        <p:nvSpPr>
          <p:cNvPr id="39942" name="Oval 3"/>
          <p:cNvSpPr>
            <a:spLocks noChangeArrowheads="1"/>
          </p:cNvSpPr>
          <p:nvPr/>
        </p:nvSpPr>
        <p:spPr bwMode="auto">
          <a:xfrm>
            <a:off x="1527175" y="2644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43" name="Oval 4"/>
          <p:cNvSpPr>
            <a:spLocks noChangeArrowheads="1"/>
          </p:cNvSpPr>
          <p:nvPr/>
        </p:nvSpPr>
        <p:spPr bwMode="auto">
          <a:xfrm>
            <a:off x="2441575" y="40163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44" name="Oval 5"/>
          <p:cNvSpPr>
            <a:spLocks noChangeArrowheads="1"/>
          </p:cNvSpPr>
          <p:nvPr/>
        </p:nvSpPr>
        <p:spPr bwMode="auto">
          <a:xfrm>
            <a:off x="2441575" y="35591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45" name="Oval 6"/>
          <p:cNvSpPr>
            <a:spLocks noChangeArrowheads="1"/>
          </p:cNvSpPr>
          <p:nvPr/>
        </p:nvSpPr>
        <p:spPr bwMode="auto">
          <a:xfrm>
            <a:off x="2441575" y="31019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46" name="Oval 7"/>
          <p:cNvSpPr>
            <a:spLocks noChangeArrowheads="1"/>
          </p:cNvSpPr>
          <p:nvPr/>
        </p:nvSpPr>
        <p:spPr bwMode="auto">
          <a:xfrm>
            <a:off x="2441575" y="2644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47" name="Oval 8"/>
          <p:cNvSpPr>
            <a:spLocks noChangeArrowheads="1"/>
          </p:cNvSpPr>
          <p:nvPr/>
        </p:nvSpPr>
        <p:spPr bwMode="auto">
          <a:xfrm>
            <a:off x="3736975" y="31019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48" name="Oval 9"/>
          <p:cNvSpPr>
            <a:spLocks noChangeArrowheads="1"/>
          </p:cNvSpPr>
          <p:nvPr/>
        </p:nvSpPr>
        <p:spPr bwMode="auto">
          <a:xfrm>
            <a:off x="4727575" y="2644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49" name="Oval 10"/>
          <p:cNvSpPr>
            <a:spLocks noChangeArrowheads="1"/>
          </p:cNvSpPr>
          <p:nvPr/>
        </p:nvSpPr>
        <p:spPr bwMode="auto">
          <a:xfrm>
            <a:off x="3736975" y="2644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0" name="Oval 11"/>
          <p:cNvSpPr>
            <a:spLocks noChangeArrowheads="1"/>
          </p:cNvSpPr>
          <p:nvPr/>
        </p:nvSpPr>
        <p:spPr bwMode="auto">
          <a:xfrm>
            <a:off x="1527175" y="31019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1" name="Oval 12"/>
          <p:cNvSpPr>
            <a:spLocks noChangeArrowheads="1"/>
          </p:cNvSpPr>
          <p:nvPr/>
        </p:nvSpPr>
        <p:spPr bwMode="auto">
          <a:xfrm>
            <a:off x="4727575" y="35591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2" name="Oval 13"/>
          <p:cNvSpPr>
            <a:spLocks noChangeArrowheads="1"/>
          </p:cNvSpPr>
          <p:nvPr/>
        </p:nvSpPr>
        <p:spPr bwMode="auto">
          <a:xfrm>
            <a:off x="3736975" y="35591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3" name="Oval 14"/>
          <p:cNvSpPr>
            <a:spLocks noChangeArrowheads="1"/>
          </p:cNvSpPr>
          <p:nvPr/>
        </p:nvSpPr>
        <p:spPr bwMode="auto">
          <a:xfrm>
            <a:off x="4727575" y="31019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4" name="Oval 15"/>
          <p:cNvSpPr>
            <a:spLocks noChangeArrowheads="1"/>
          </p:cNvSpPr>
          <p:nvPr/>
        </p:nvSpPr>
        <p:spPr bwMode="auto">
          <a:xfrm>
            <a:off x="6022975" y="40163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5" name="Oval 16"/>
          <p:cNvSpPr>
            <a:spLocks noChangeArrowheads="1"/>
          </p:cNvSpPr>
          <p:nvPr/>
        </p:nvSpPr>
        <p:spPr bwMode="auto">
          <a:xfrm>
            <a:off x="6022975" y="35591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6" name="Oval 17"/>
          <p:cNvSpPr>
            <a:spLocks noChangeArrowheads="1"/>
          </p:cNvSpPr>
          <p:nvPr/>
        </p:nvSpPr>
        <p:spPr bwMode="auto">
          <a:xfrm>
            <a:off x="6022975" y="31019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7" name="Oval 18"/>
          <p:cNvSpPr>
            <a:spLocks noChangeArrowheads="1"/>
          </p:cNvSpPr>
          <p:nvPr/>
        </p:nvSpPr>
        <p:spPr bwMode="auto">
          <a:xfrm>
            <a:off x="6022975" y="2644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8" name="Oval 19"/>
          <p:cNvSpPr>
            <a:spLocks noChangeArrowheads="1"/>
          </p:cNvSpPr>
          <p:nvPr/>
        </p:nvSpPr>
        <p:spPr bwMode="auto">
          <a:xfrm>
            <a:off x="6937375" y="40163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9" name="Oval 20"/>
          <p:cNvSpPr>
            <a:spLocks noChangeArrowheads="1"/>
          </p:cNvSpPr>
          <p:nvPr/>
        </p:nvSpPr>
        <p:spPr bwMode="auto">
          <a:xfrm>
            <a:off x="6937375" y="35591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0" name="Oval 21"/>
          <p:cNvSpPr>
            <a:spLocks noChangeArrowheads="1"/>
          </p:cNvSpPr>
          <p:nvPr/>
        </p:nvSpPr>
        <p:spPr bwMode="auto">
          <a:xfrm>
            <a:off x="6937375" y="31019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1" name="Oval 22"/>
          <p:cNvSpPr>
            <a:spLocks noChangeArrowheads="1"/>
          </p:cNvSpPr>
          <p:nvPr/>
        </p:nvSpPr>
        <p:spPr bwMode="auto">
          <a:xfrm>
            <a:off x="6937375" y="2644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2" name="Oval 23"/>
          <p:cNvSpPr>
            <a:spLocks noChangeArrowheads="1"/>
          </p:cNvSpPr>
          <p:nvPr/>
        </p:nvSpPr>
        <p:spPr bwMode="auto">
          <a:xfrm>
            <a:off x="1527175" y="4930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3" name="Oval 24"/>
          <p:cNvSpPr>
            <a:spLocks noChangeArrowheads="1"/>
          </p:cNvSpPr>
          <p:nvPr/>
        </p:nvSpPr>
        <p:spPr bwMode="auto">
          <a:xfrm>
            <a:off x="1527175" y="44735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4" name="Oval 25"/>
          <p:cNvSpPr>
            <a:spLocks noChangeArrowheads="1"/>
          </p:cNvSpPr>
          <p:nvPr/>
        </p:nvSpPr>
        <p:spPr bwMode="auto">
          <a:xfrm>
            <a:off x="1527175" y="40163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5" name="Oval 26"/>
          <p:cNvSpPr>
            <a:spLocks noChangeArrowheads="1"/>
          </p:cNvSpPr>
          <p:nvPr/>
        </p:nvSpPr>
        <p:spPr bwMode="auto">
          <a:xfrm>
            <a:off x="1527175" y="35591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6" name="Oval 27"/>
          <p:cNvSpPr>
            <a:spLocks noChangeArrowheads="1"/>
          </p:cNvSpPr>
          <p:nvPr/>
        </p:nvSpPr>
        <p:spPr bwMode="auto">
          <a:xfrm>
            <a:off x="4727575" y="40163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7" name="Oval 28"/>
          <p:cNvSpPr>
            <a:spLocks noChangeArrowheads="1"/>
          </p:cNvSpPr>
          <p:nvPr/>
        </p:nvSpPr>
        <p:spPr bwMode="auto">
          <a:xfrm>
            <a:off x="3736975" y="40163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8" name="Oval 29"/>
          <p:cNvSpPr>
            <a:spLocks noChangeArrowheads="1"/>
          </p:cNvSpPr>
          <p:nvPr/>
        </p:nvSpPr>
        <p:spPr bwMode="auto">
          <a:xfrm>
            <a:off x="3736975" y="4930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9" name="Oval 30"/>
          <p:cNvSpPr>
            <a:spLocks noChangeArrowheads="1"/>
          </p:cNvSpPr>
          <p:nvPr/>
        </p:nvSpPr>
        <p:spPr bwMode="auto">
          <a:xfrm>
            <a:off x="2441575" y="44735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70" name="Oval 31"/>
          <p:cNvSpPr>
            <a:spLocks noChangeArrowheads="1"/>
          </p:cNvSpPr>
          <p:nvPr/>
        </p:nvSpPr>
        <p:spPr bwMode="auto">
          <a:xfrm>
            <a:off x="3736975" y="44735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grpSp>
        <p:nvGrpSpPr>
          <p:cNvPr id="2" name="Group 32"/>
          <p:cNvGrpSpPr>
            <a:grpSpLocks/>
          </p:cNvGrpSpPr>
          <p:nvPr/>
        </p:nvGrpSpPr>
        <p:grpSpPr bwMode="auto">
          <a:xfrm>
            <a:off x="3965575" y="2720975"/>
            <a:ext cx="762000" cy="533400"/>
            <a:chOff x="2544" y="1488"/>
            <a:chExt cx="480" cy="336"/>
          </a:xfrm>
        </p:grpSpPr>
        <p:sp>
          <p:nvSpPr>
            <p:cNvPr id="40006" name="Line 33"/>
            <p:cNvSpPr>
              <a:spLocks noChangeShapeType="1"/>
            </p:cNvSpPr>
            <p:nvPr/>
          </p:nvSpPr>
          <p:spPr bwMode="auto">
            <a:xfrm>
              <a:off x="2544" y="1488"/>
              <a:ext cx="480" cy="0"/>
            </a:xfrm>
            <a:prstGeom prst="line">
              <a:avLst/>
            </a:prstGeom>
            <a:noFill/>
            <a:ln w="9525">
              <a:solidFill>
                <a:schemeClr val="tx1"/>
              </a:solidFill>
              <a:round/>
              <a:headEnd/>
              <a:tailEnd/>
            </a:ln>
          </p:spPr>
          <p:txBody>
            <a:bodyPr/>
            <a:lstStyle/>
            <a:p>
              <a:endParaRPr lang="el-GR"/>
            </a:p>
          </p:txBody>
        </p:sp>
        <p:sp>
          <p:nvSpPr>
            <p:cNvPr id="40007" name="Line 34"/>
            <p:cNvSpPr>
              <a:spLocks noChangeShapeType="1"/>
            </p:cNvSpPr>
            <p:nvPr/>
          </p:nvSpPr>
          <p:spPr bwMode="auto">
            <a:xfrm flipV="1">
              <a:off x="2544" y="1536"/>
              <a:ext cx="480" cy="288"/>
            </a:xfrm>
            <a:prstGeom prst="line">
              <a:avLst/>
            </a:prstGeom>
            <a:noFill/>
            <a:ln w="9525">
              <a:solidFill>
                <a:schemeClr val="tx1"/>
              </a:solidFill>
              <a:round/>
              <a:headEnd/>
              <a:tailEnd/>
            </a:ln>
          </p:spPr>
          <p:txBody>
            <a:bodyPr/>
            <a:lstStyle/>
            <a:p>
              <a:endParaRPr lang="el-GR"/>
            </a:p>
          </p:txBody>
        </p:sp>
      </p:grpSp>
      <p:grpSp>
        <p:nvGrpSpPr>
          <p:cNvPr id="3" name="Group 35"/>
          <p:cNvGrpSpPr>
            <a:grpSpLocks/>
          </p:cNvGrpSpPr>
          <p:nvPr/>
        </p:nvGrpSpPr>
        <p:grpSpPr bwMode="auto">
          <a:xfrm>
            <a:off x="3965575" y="4092575"/>
            <a:ext cx="762000" cy="533400"/>
            <a:chOff x="2544" y="2352"/>
            <a:chExt cx="480" cy="336"/>
          </a:xfrm>
        </p:grpSpPr>
        <p:sp>
          <p:nvSpPr>
            <p:cNvPr id="40004" name="Line 36"/>
            <p:cNvSpPr>
              <a:spLocks noChangeShapeType="1"/>
            </p:cNvSpPr>
            <p:nvPr/>
          </p:nvSpPr>
          <p:spPr bwMode="auto">
            <a:xfrm flipV="1">
              <a:off x="2544" y="2400"/>
              <a:ext cx="480" cy="288"/>
            </a:xfrm>
            <a:prstGeom prst="line">
              <a:avLst/>
            </a:prstGeom>
            <a:noFill/>
            <a:ln w="9525">
              <a:solidFill>
                <a:schemeClr val="tx1"/>
              </a:solidFill>
              <a:round/>
              <a:headEnd/>
              <a:tailEnd/>
            </a:ln>
          </p:spPr>
          <p:txBody>
            <a:bodyPr/>
            <a:lstStyle/>
            <a:p>
              <a:endParaRPr lang="el-GR"/>
            </a:p>
          </p:txBody>
        </p:sp>
        <p:sp>
          <p:nvSpPr>
            <p:cNvPr id="40005" name="Line 37"/>
            <p:cNvSpPr>
              <a:spLocks noChangeShapeType="1"/>
            </p:cNvSpPr>
            <p:nvPr/>
          </p:nvSpPr>
          <p:spPr bwMode="auto">
            <a:xfrm flipV="1">
              <a:off x="2544" y="2352"/>
              <a:ext cx="480" cy="48"/>
            </a:xfrm>
            <a:prstGeom prst="line">
              <a:avLst/>
            </a:prstGeom>
            <a:noFill/>
            <a:ln w="9525">
              <a:solidFill>
                <a:schemeClr val="tx1"/>
              </a:solidFill>
              <a:round/>
              <a:headEnd/>
              <a:tailEnd/>
            </a:ln>
          </p:spPr>
          <p:txBody>
            <a:bodyPr/>
            <a:lstStyle/>
            <a:p>
              <a:endParaRPr lang="el-GR"/>
            </a:p>
          </p:txBody>
        </p:sp>
      </p:grpSp>
      <p:sp>
        <p:nvSpPr>
          <p:cNvPr id="228390" name="Line 38"/>
          <p:cNvSpPr>
            <a:spLocks noChangeShapeType="1"/>
          </p:cNvSpPr>
          <p:nvPr/>
        </p:nvSpPr>
        <p:spPr bwMode="auto">
          <a:xfrm>
            <a:off x="6251575" y="2797175"/>
            <a:ext cx="685800" cy="0"/>
          </a:xfrm>
          <a:prstGeom prst="line">
            <a:avLst/>
          </a:prstGeom>
          <a:noFill/>
          <a:ln w="9525">
            <a:solidFill>
              <a:schemeClr val="tx1"/>
            </a:solidFill>
            <a:round/>
            <a:headEnd/>
            <a:tailEnd/>
          </a:ln>
        </p:spPr>
        <p:txBody>
          <a:bodyPr/>
          <a:lstStyle/>
          <a:p>
            <a:endParaRPr lang="el-GR"/>
          </a:p>
        </p:txBody>
      </p:sp>
      <p:sp>
        <p:nvSpPr>
          <p:cNvPr id="228391" name="Line 39"/>
          <p:cNvSpPr>
            <a:spLocks noChangeShapeType="1"/>
          </p:cNvSpPr>
          <p:nvPr/>
        </p:nvSpPr>
        <p:spPr bwMode="auto">
          <a:xfrm>
            <a:off x="6251575" y="3254375"/>
            <a:ext cx="685800" cy="457200"/>
          </a:xfrm>
          <a:prstGeom prst="line">
            <a:avLst/>
          </a:prstGeom>
          <a:noFill/>
          <a:ln w="9525">
            <a:solidFill>
              <a:schemeClr val="tx1"/>
            </a:solidFill>
            <a:round/>
            <a:headEnd/>
            <a:tailEnd/>
          </a:ln>
        </p:spPr>
        <p:txBody>
          <a:bodyPr/>
          <a:lstStyle/>
          <a:p>
            <a:endParaRPr lang="el-GR"/>
          </a:p>
        </p:txBody>
      </p:sp>
      <p:sp>
        <p:nvSpPr>
          <p:cNvPr id="228392" name="Line 40"/>
          <p:cNvSpPr>
            <a:spLocks noChangeShapeType="1"/>
          </p:cNvSpPr>
          <p:nvPr/>
        </p:nvSpPr>
        <p:spPr bwMode="auto">
          <a:xfrm flipV="1">
            <a:off x="6251575" y="3254375"/>
            <a:ext cx="685800" cy="914400"/>
          </a:xfrm>
          <a:prstGeom prst="line">
            <a:avLst/>
          </a:prstGeom>
          <a:noFill/>
          <a:ln w="9525">
            <a:solidFill>
              <a:schemeClr val="tx1"/>
            </a:solidFill>
            <a:round/>
            <a:headEnd/>
            <a:tailEnd/>
          </a:ln>
        </p:spPr>
        <p:txBody>
          <a:bodyPr/>
          <a:lstStyle/>
          <a:p>
            <a:endParaRPr lang="el-GR"/>
          </a:p>
        </p:txBody>
      </p:sp>
      <p:sp>
        <p:nvSpPr>
          <p:cNvPr id="39976" name="Text Box 41"/>
          <p:cNvSpPr txBox="1">
            <a:spLocks noChangeArrowheads="1"/>
          </p:cNvSpPr>
          <p:nvPr/>
        </p:nvSpPr>
        <p:spPr bwMode="auto">
          <a:xfrm>
            <a:off x="250824" y="5516563"/>
            <a:ext cx="8588375" cy="307777"/>
          </a:xfrm>
          <a:prstGeom prst="rect">
            <a:avLst/>
          </a:prstGeom>
          <a:noFill/>
          <a:ln w="9525">
            <a:noFill/>
            <a:miter lim="800000"/>
            <a:headEnd/>
            <a:tailEnd/>
          </a:ln>
        </p:spPr>
        <p:txBody>
          <a:bodyPr wrap="square">
            <a:spAutoFit/>
          </a:bodyPr>
          <a:lstStyle/>
          <a:p>
            <a:pPr eaLnBrk="0" hangingPunct="0"/>
            <a:r>
              <a:rPr lang="el-GR" sz="1400" dirty="0"/>
              <a:t>   </a:t>
            </a:r>
            <a:r>
              <a:rPr lang="el-GR" sz="1400" b="1" dirty="0"/>
              <a:t>Μερική συμμετοχή για το Ε2</a:t>
            </a:r>
            <a:r>
              <a:rPr lang="en-US" sz="1400" b="1" dirty="0"/>
              <a:t>     </a:t>
            </a:r>
            <a:r>
              <a:rPr lang="el-GR" sz="1400" b="1" dirty="0"/>
              <a:t> </a:t>
            </a:r>
            <a:r>
              <a:rPr lang="en-US" sz="1400" b="1" dirty="0"/>
              <a:t>	</a:t>
            </a:r>
            <a:r>
              <a:rPr lang="el-GR" sz="1400" b="1" dirty="0"/>
              <a:t>Μερική συμμετοχή για το Ε1  </a:t>
            </a:r>
            <a:r>
              <a:rPr lang="en-US" sz="1400" b="1" dirty="0"/>
              <a:t> 	</a:t>
            </a:r>
            <a:r>
              <a:rPr lang="el-GR" sz="1400" b="1" dirty="0"/>
              <a:t> 		?</a:t>
            </a:r>
            <a:r>
              <a:rPr lang="en-US" sz="1400" dirty="0"/>
              <a:t>	</a:t>
            </a:r>
          </a:p>
        </p:txBody>
      </p:sp>
      <p:sp>
        <p:nvSpPr>
          <p:cNvPr id="39977" name="Oval 42"/>
          <p:cNvSpPr>
            <a:spLocks noChangeArrowheads="1"/>
          </p:cNvSpPr>
          <p:nvPr/>
        </p:nvSpPr>
        <p:spPr bwMode="auto">
          <a:xfrm>
            <a:off x="1330325" y="2347913"/>
            <a:ext cx="647700" cy="3024187"/>
          </a:xfrm>
          <a:prstGeom prst="ellipse">
            <a:avLst/>
          </a:prstGeom>
          <a:noFill/>
          <a:ln w="9525">
            <a:solidFill>
              <a:schemeClr val="tx1"/>
            </a:solidFill>
            <a:round/>
            <a:headEnd/>
            <a:tailEnd/>
          </a:ln>
        </p:spPr>
        <p:txBody>
          <a:bodyPr wrap="none" anchor="ctr"/>
          <a:lstStyle/>
          <a:p>
            <a:endParaRPr lang="el-GR"/>
          </a:p>
        </p:txBody>
      </p:sp>
      <p:sp>
        <p:nvSpPr>
          <p:cNvPr id="39978" name="Oval 43"/>
          <p:cNvSpPr>
            <a:spLocks noChangeArrowheads="1"/>
          </p:cNvSpPr>
          <p:nvPr/>
        </p:nvSpPr>
        <p:spPr bwMode="auto">
          <a:xfrm>
            <a:off x="2266950" y="2347913"/>
            <a:ext cx="647700" cy="3024187"/>
          </a:xfrm>
          <a:prstGeom prst="ellipse">
            <a:avLst/>
          </a:prstGeom>
          <a:noFill/>
          <a:ln w="9525">
            <a:solidFill>
              <a:schemeClr val="tx1"/>
            </a:solidFill>
            <a:round/>
            <a:headEnd/>
            <a:tailEnd/>
          </a:ln>
        </p:spPr>
        <p:txBody>
          <a:bodyPr wrap="none" anchor="ctr"/>
          <a:lstStyle/>
          <a:p>
            <a:endParaRPr lang="el-GR"/>
          </a:p>
        </p:txBody>
      </p:sp>
      <p:sp>
        <p:nvSpPr>
          <p:cNvPr id="39979" name="Oval 44"/>
          <p:cNvSpPr>
            <a:spLocks noChangeArrowheads="1"/>
          </p:cNvSpPr>
          <p:nvPr/>
        </p:nvSpPr>
        <p:spPr bwMode="auto">
          <a:xfrm>
            <a:off x="3562350" y="2419350"/>
            <a:ext cx="647700" cy="3024188"/>
          </a:xfrm>
          <a:prstGeom prst="ellipse">
            <a:avLst/>
          </a:prstGeom>
          <a:noFill/>
          <a:ln w="9525">
            <a:solidFill>
              <a:schemeClr val="tx1"/>
            </a:solidFill>
            <a:round/>
            <a:headEnd/>
            <a:tailEnd/>
          </a:ln>
        </p:spPr>
        <p:txBody>
          <a:bodyPr wrap="none" anchor="ctr"/>
          <a:lstStyle/>
          <a:p>
            <a:endParaRPr lang="el-GR"/>
          </a:p>
        </p:txBody>
      </p:sp>
      <p:sp>
        <p:nvSpPr>
          <p:cNvPr id="39980" name="Oval 45"/>
          <p:cNvSpPr>
            <a:spLocks noChangeArrowheads="1"/>
          </p:cNvSpPr>
          <p:nvPr/>
        </p:nvSpPr>
        <p:spPr bwMode="auto">
          <a:xfrm>
            <a:off x="4570413" y="2419350"/>
            <a:ext cx="647700" cy="3024188"/>
          </a:xfrm>
          <a:prstGeom prst="ellipse">
            <a:avLst/>
          </a:prstGeom>
          <a:noFill/>
          <a:ln w="9525">
            <a:solidFill>
              <a:schemeClr val="tx1"/>
            </a:solidFill>
            <a:round/>
            <a:headEnd/>
            <a:tailEnd/>
          </a:ln>
        </p:spPr>
        <p:txBody>
          <a:bodyPr wrap="none" anchor="ctr"/>
          <a:lstStyle/>
          <a:p>
            <a:endParaRPr lang="el-GR"/>
          </a:p>
        </p:txBody>
      </p:sp>
      <p:sp>
        <p:nvSpPr>
          <p:cNvPr id="39981" name="Oval 46"/>
          <p:cNvSpPr>
            <a:spLocks noChangeArrowheads="1"/>
          </p:cNvSpPr>
          <p:nvPr/>
        </p:nvSpPr>
        <p:spPr bwMode="auto">
          <a:xfrm>
            <a:off x="5794375" y="2347913"/>
            <a:ext cx="647700" cy="3024187"/>
          </a:xfrm>
          <a:prstGeom prst="ellipse">
            <a:avLst/>
          </a:prstGeom>
          <a:noFill/>
          <a:ln w="9525">
            <a:solidFill>
              <a:schemeClr val="tx1"/>
            </a:solidFill>
            <a:round/>
            <a:headEnd/>
            <a:tailEnd/>
          </a:ln>
        </p:spPr>
        <p:txBody>
          <a:bodyPr wrap="none" anchor="ctr"/>
          <a:lstStyle/>
          <a:p>
            <a:endParaRPr lang="el-GR"/>
          </a:p>
        </p:txBody>
      </p:sp>
      <p:sp>
        <p:nvSpPr>
          <p:cNvPr id="39982" name="Oval 47"/>
          <p:cNvSpPr>
            <a:spLocks noChangeArrowheads="1"/>
          </p:cNvSpPr>
          <p:nvPr/>
        </p:nvSpPr>
        <p:spPr bwMode="auto">
          <a:xfrm>
            <a:off x="6731000" y="2347913"/>
            <a:ext cx="647700" cy="3024187"/>
          </a:xfrm>
          <a:prstGeom prst="ellipse">
            <a:avLst/>
          </a:prstGeom>
          <a:noFill/>
          <a:ln w="9525">
            <a:solidFill>
              <a:schemeClr val="tx1"/>
            </a:solidFill>
            <a:round/>
            <a:headEnd/>
            <a:tailEnd/>
          </a:ln>
        </p:spPr>
        <p:txBody>
          <a:bodyPr wrap="none" anchor="ctr"/>
          <a:lstStyle/>
          <a:p>
            <a:endParaRPr lang="el-GR"/>
          </a:p>
        </p:txBody>
      </p:sp>
      <p:sp>
        <p:nvSpPr>
          <p:cNvPr id="39983" name="Line 48"/>
          <p:cNvSpPr>
            <a:spLocks noChangeShapeType="1"/>
          </p:cNvSpPr>
          <p:nvPr/>
        </p:nvSpPr>
        <p:spPr bwMode="auto">
          <a:xfrm>
            <a:off x="1762125" y="2708275"/>
            <a:ext cx="649288" cy="71438"/>
          </a:xfrm>
          <a:prstGeom prst="line">
            <a:avLst/>
          </a:prstGeom>
          <a:noFill/>
          <a:ln w="9525">
            <a:solidFill>
              <a:schemeClr val="tx1"/>
            </a:solidFill>
            <a:round/>
            <a:headEnd/>
            <a:tailEnd/>
          </a:ln>
        </p:spPr>
        <p:txBody>
          <a:bodyPr/>
          <a:lstStyle/>
          <a:p>
            <a:endParaRPr lang="el-GR"/>
          </a:p>
        </p:txBody>
      </p:sp>
      <p:sp>
        <p:nvSpPr>
          <p:cNvPr id="39984" name="Line 49"/>
          <p:cNvSpPr>
            <a:spLocks noChangeShapeType="1"/>
          </p:cNvSpPr>
          <p:nvPr/>
        </p:nvSpPr>
        <p:spPr bwMode="auto">
          <a:xfrm>
            <a:off x="1762125" y="3282950"/>
            <a:ext cx="649288" cy="433388"/>
          </a:xfrm>
          <a:prstGeom prst="line">
            <a:avLst/>
          </a:prstGeom>
          <a:noFill/>
          <a:ln w="9525">
            <a:solidFill>
              <a:schemeClr val="tx1"/>
            </a:solidFill>
            <a:round/>
            <a:headEnd/>
            <a:tailEnd/>
          </a:ln>
        </p:spPr>
        <p:txBody>
          <a:bodyPr/>
          <a:lstStyle/>
          <a:p>
            <a:endParaRPr lang="el-GR"/>
          </a:p>
        </p:txBody>
      </p:sp>
      <p:sp>
        <p:nvSpPr>
          <p:cNvPr id="39985" name="Line 50"/>
          <p:cNvSpPr>
            <a:spLocks noChangeShapeType="1"/>
          </p:cNvSpPr>
          <p:nvPr/>
        </p:nvSpPr>
        <p:spPr bwMode="auto">
          <a:xfrm>
            <a:off x="1762125" y="2779713"/>
            <a:ext cx="720725" cy="792162"/>
          </a:xfrm>
          <a:prstGeom prst="line">
            <a:avLst/>
          </a:prstGeom>
          <a:noFill/>
          <a:ln w="9525">
            <a:solidFill>
              <a:schemeClr val="tx1"/>
            </a:solidFill>
            <a:round/>
            <a:headEnd/>
            <a:tailEnd/>
          </a:ln>
        </p:spPr>
        <p:txBody>
          <a:bodyPr/>
          <a:lstStyle/>
          <a:p>
            <a:endParaRPr lang="el-GR"/>
          </a:p>
        </p:txBody>
      </p:sp>
      <p:sp>
        <p:nvSpPr>
          <p:cNvPr id="39986" name="Line 51"/>
          <p:cNvSpPr>
            <a:spLocks noChangeShapeType="1"/>
          </p:cNvSpPr>
          <p:nvPr/>
        </p:nvSpPr>
        <p:spPr bwMode="auto">
          <a:xfrm flipV="1">
            <a:off x="1762125" y="3787775"/>
            <a:ext cx="649288" cy="360363"/>
          </a:xfrm>
          <a:prstGeom prst="line">
            <a:avLst/>
          </a:prstGeom>
          <a:noFill/>
          <a:ln w="9525">
            <a:solidFill>
              <a:schemeClr val="tx1"/>
            </a:solidFill>
            <a:round/>
            <a:headEnd/>
            <a:tailEnd/>
          </a:ln>
        </p:spPr>
        <p:txBody>
          <a:bodyPr/>
          <a:lstStyle/>
          <a:p>
            <a:endParaRPr lang="el-GR"/>
          </a:p>
        </p:txBody>
      </p:sp>
      <p:sp>
        <p:nvSpPr>
          <p:cNvPr id="39987" name="Line 52"/>
          <p:cNvSpPr>
            <a:spLocks noChangeShapeType="1"/>
          </p:cNvSpPr>
          <p:nvPr/>
        </p:nvSpPr>
        <p:spPr bwMode="auto">
          <a:xfrm>
            <a:off x="1762125" y="3716338"/>
            <a:ext cx="649288" cy="358775"/>
          </a:xfrm>
          <a:prstGeom prst="line">
            <a:avLst/>
          </a:prstGeom>
          <a:noFill/>
          <a:ln w="9525">
            <a:solidFill>
              <a:schemeClr val="tx1"/>
            </a:solidFill>
            <a:round/>
            <a:headEnd/>
            <a:tailEnd/>
          </a:ln>
        </p:spPr>
        <p:txBody>
          <a:bodyPr/>
          <a:lstStyle/>
          <a:p>
            <a:endParaRPr lang="el-GR"/>
          </a:p>
        </p:txBody>
      </p:sp>
      <p:sp>
        <p:nvSpPr>
          <p:cNvPr id="39988" name="Line 53"/>
          <p:cNvSpPr>
            <a:spLocks noChangeShapeType="1"/>
          </p:cNvSpPr>
          <p:nvPr/>
        </p:nvSpPr>
        <p:spPr bwMode="auto">
          <a:xfrm flipV="1">
            <a:off x="1762125" y="4219575"/>
            <a:ext cx="649288" cy="288925"/>
          </a:xfrm>
          <a:prstGeom prst="line">
            <a:avLst/>
          </a:prstGeom>
          <a:noFill/>
          <a:ln w="9525">
            <a:solidFill>
              <a:schemeClr val="tx1"/>
            </a:solidFill>
            <a:round/>
            <a:headEnd/>
            <a:tailEnd/>
          </a:ln>
        </p:spPr>
        <p:txBody>
          <a:bodyPr/>
          <a:lstStyle/>
          <a:p>
            <a:endParaRPr lang="el-GR"/>
          </a:p>
        </p:txBody>
      </p:sp>
      <p:sp>
        <p:nvSpPr>
          <p:cNvPr id="39989" name="Line 54"/>
          <p:cNvSpPr>
            <a:spLocks noChangeShapeType="1"/>
          </p:cNvSpPr>
          <p:nvPr/>
        </p:nvSpPr>
        <p:spPr bwMode="auto">
          <a:xfrm flipV="1">
            <a:off x="1762125" y="4219575"/>
            <a:ext cx="720725" cy="792163"/>
          </a:xfrm>
          <a:prstGeom prst="line">
            <a:avLst/>
          </a:prstGeom>
          <a:noFill/>
          <a:ln w="9525">
            <a:solidFill>
              <a:schemeClr val="tx1"/>
            </a:solidFill>
            <a:round/>
            <a:headEnd/>
            <a:tailEnd/>
          </a:ln>
        </p:spPr>
        <p:txBody>
          <a:bodyPr/>
          <a:lstStyle/>
          <a:p>
            <a:endParaRPr lang="el-GR"/>
          </a:p>
        </p:txBody>
      </p:sp>
      <p:sp>
        <p:nvSpPr>
          <p:cNvPr id="39990" name="Line 55"/>
          <p:cNvSpPr>
            <a:spLocks noChangeShapeType="1"/>
          </p:cNvSpPr>
          <p:nvPr/>
        </p:nvSpPr>
        <p:spPr bwMode="auto">
          <a:xfrm flipV="1">
            <a:off x="1690688" y="3787775"/>
            <a:ext cx="792162" cy="647700"/>
          </a:xfrm>
          <a:prstGeom prst="line">
            <a:avLst/>
          </a:prstGeom>
          <a:noFill/>
          <a:ln w="9525">
            <a:solidFill>
              <a:schemeClr val="tx1"/>
            </a:solidFill>
            <a:round/>
            <a:headEnd/>
            <a:tailEnd/>
          </a:ln>
        </p:spPr>
        <p:txBody>
          <a:bodyPr/>
          <a:lstStyle/>
          <a:p>
            <a:endParaRPr lang="el-GR"/>
          </a:p>
        </p:txBody>
      </p:sp>
      <p:sp>
        <p:nvSpPr>
          <p:cNvPr id="39991" name="Line 56"/>
          <p:cNvSpPr>
            <a:spLocks noChangeShapeType="1"/>
          </p:cNvSpPr>
          <p:nvPr/>
        </p:nvSpPr>
        <p:spPr bwMode="auto">
          <a:xfrm flipH="1">
            <a:off x="3922713" y="3282950"/>
            <a:ext cx="792162" cy="1225550"/>
          </a:xfrm>
          <a:prstGeom prst="line">
            <a:avLst/>
          </a:prstGeom>
          <a:noFill/>
          <a:ln w="9525">
            <a:solidFill>
              <a:schemeClr val="tx1"/>
            </a:solidFill>
            <a:round/>
            <a:headEnd/>
            <a:tailEnd/>
          </a:ln>
        </p:spPr>
        <p:txBody>
          <a:bodyPr/>
          <a:lstStyle/>
          <a:p>
            <a:endParaRPr lang="el-GR"/>
          </a:p>
        </p:txBody>
      </p:sp>
      <p:sp>
        <p:nvSpPr>
          <p:cNvPr id="39992" name="Line 57"/>
          <p:cNvSpPr>
            <a:spLocks noChangeShapeType="1"/>
          </p:cNvSpPr>
          <p:nvPr/>
        </p:nvSpPr>
        <p:spPr bwMode="auto">
          <a:xfrm flipH="1" flipV="1">
            <a:off x="3922713" y="2851150"/>
            <a:ext cx="792162" cy="360363"/>
          </a:xfrm>
          <a:prstGeom prst="line">
            <a:avLst/>
          </a:prstGeom>
          <a:noFill/>
          <a:ln w="9525">
            <a:solidFill>
              <a:schemeClr val="tx1"/>
            </a:solidFill>
            <a:round/>
            <a:headEnd/>
            <a:tailEnd/>
          </a:ln>
        </p:spPr>
        <p:txBody>
          <a:bodyPr/>
          <a:lstStyle/>
          <a:p>
            <a:endParaRPr lang="el-GR"/>
          </a:p>
        </p:txBody>
      </p:sp>
      <p:sp>
        <p:nvSpPr>
          <p:cNvPr id="39993" name="Line 58"/>
          <p:cNvSpPr>
            <a:spLocks noChangeShapeType="1"/>
          </p:cNvSpPr>
          <p:nvPr/>
        </p:nvSpPr>
        <p:spPr bwMode="auto">
          <a:xfrm flipH="1">
            <a:off x="3922713" y="3716338"/>
            <a:ext cx="792162" cy="287337"/>
          </a:xfrm>
          <a:prstGeom prst="line">
            <a:avLst/>
          </a:prstGeom>
          <a:noFill/>
          <a:ln w="9525">
            <a:solidFill>
              <a:schemeClr val="tx1"/>
            </a:solidFill>
            <a:round/>
            <a:headEnd/>
            <a:tailEnd/>
          </a:ln>
        </p:spPr>
        <p:txBody>
          <a:bodyPr/>
          <a:lstStyle/>
          <a:p>
            <a:endParaRPr lang="el-GR"/>
          </a:p>
        </p:txBody>
      </p:sp>
      <p:sp>
        <p:nvSpPr>
          <p:cNvPr id="39994" name="Text Box 59"/>
          <p:cNvSpPr txBox="1">
            <a:spLocks noChangeArrowheads="1"/>
          </p:cNvSpPr>
          <p:nvPr/>
        </p:nvSpPr>
        <p:spPr bwMode="auto">
          <a:xfrm>
            <a:off x="852488" y="1916113"/>
            <a:ext cx="2376487" cy="366712"/>
          </a:xfrm>
          <a:prstGeom prst="rect">
            <a:avLst/>
          </a:prstGeom>
          <a:noFill/>
          <a:ln w="9525">
            <a:noFill/>
            <a:miter lim="800000"/>
            <a:headEnd/>
            <a:tailEnd/>
          </a:ln>
        </p:spPr>
        <p:txBody>
          <a:bodyPr>
            <a:spAutoFit/>
          </a:bodyPr>
          <a:lstStyle/>
          <a:p>
            <a:pPr>
              <a:spcBef>
                <a:spcPct val="50000"/>
              </a:spcBef>
            </a:pPr>
            <a:r>
              <a:rPr lang="el-GR" sz="1800" dirty="0"/>
              <a:t>         Ε1		Ε2</a:t>
            </a:r>
          </a:p>
        </p:txBody>
      </p:sp>
      <p:sp>
        <p:nvSpPr>
          <p:cNvPr id="39995" name="Line 60"/>
          <p:cNvSpPr>
            <a:spLocks noChangeShapeType="1"/>
          </p:cNvSpPr>
          <p:nvPr/>
        </p:nvSpPr>
        <p:spPr bwMode="auto">
          <a:xfrm>
            <a:off x="6299200" y="3211513"/>
            <a:ext cx="647700" cy="0"/>
          </a:xfrm>
          <a:prstGeom prst="line">
            <a:avLst/>
          </a:prstGeom>
          <a:noFill/>
          <a:ln w="9525">
            <a:solidFill>
              <a:schemeClr val="tx1"/>
            </a:solidFill>
            <a:round/>
            <a:headEnd/>
            <a:tailEnd/>
          </a:ln>
        </p:spPr>
        <p:txBody>
          <a:bodyPr/>
          <a:lstStyle/>
          <a:p>
            <a:endParaRPr lang="el-GR"/>
          </a:p>
        </p:txBody>
      </p:sp>
      <p:sp>
        <p:nvSpPr>
          <p:cNvPr id="39996" name="Line 61"/>
          <p:cNvSpPr>
            <a:spLocks noChangeShapeType="1"/>
          </p:cNvSpPr>
          <p:nvPr/>
        </p:nvSpPr>
        <p:spPr bwMode="auto">
          <a:xfrm flipV="1">
            <a:off x="6227763" y="2851150"/>
            <a:ext cx="719137" cy="720725"/>
          </a:xfrm>
          <a:prstGeom prst="line">
            <a:avLst/>
          </a:prstGeom>
          <a:noFill/>
          <a:ln w="9525">
            <a:solidFill>
              <a:schemeClr val="tx1"/>
            </a:solidFill>
            <a:round/>
            <a:headEnd/>
            <a:tailEnd/>
          </a:ln>
        </p:spPr>
        <p:txBody>
          <a:bodyPr/>
          <a:lstStyle/>
          <a:p>
            <a:endParaRPr lang="el-GR"/>
          </a:p>
        </p:txBody>
      </p:sp>
      <p:sp>
        <p:nvSpPr>
          <p:cNvPr id="39997" name="Oval 62"/>
          <p:cNvSpPr>
            <a:spLocks noChangeArrowheads="1"/>
          </p:cNvSpPr>
          <p:nvPr/>
        </p:nvSpPr>
        <p:spPr bwMode="auto">
          <a:xfrm>
            <a:off x="6011863" y="4508500"/>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98" name="Oval 63"/>
          <p:cNvSpPr>
            <a:spLocks noChangeArrowheads="1"/>
          </p:cNvSpPr>
          <p:nvPr/>
        </p:nvSpPr>
        <p:spPr bwMode="auto">
          <a:xfrm>
            <a:off x="6011863" y="4940300"/>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99" name="Line 64"/>
          <p:cNvSpPr>
            <a:spLocks noChangeShapeType="1"/>
          </p:cNvSpPr>
          <p:nvPr/>
        </p:nvSpPr>
        <p:spPr bwMode="auto">
          <a:xfrm flipH="1">
            <a:off x="6227763" y="3716338"/>
            <a:ext cx="719137" cy="792162"/>
          </a:xfrm>
          <a:prstGeom prst="line">
            <a:avLst/>
          </a:prstGeom>
          <a:noFill/>
          <a:ln w="9525">
            <a:solidFill>
              <a:schemeClr val="tx1"/>
            </a:solidFill>
            <a:round/>
            <a:headEnd/>
            <a:tailEnd/>
          </a:ln>
        </p:spPr>
        <p:txBody>
          <a:bodyPr/>
          <a:lstStyle/>
          <a:p>
            <a:endParaRPr lang="el-GR"/>
          </a:p>
        </p:txBody>
      </p:sp>
      <p:sp>
        <p:nvSpPr>
          <p:cNvPr id="40000" name="Line 65"/>
          <p:cNvSpPr>
            <a:spLocks noChangeShapeType="1"/>
          </p:cNvSpPr>
          <p:nvPr/>
        </p:nvSpPr>
        <p:spPr bwMode="auto">
          <a:xfrm flipH="1" flipV="1">
            <a:off x="6300788" y="3716338"/>
            <a:ext cx="646112" cy="431800"/>
          </a:xfrm>
          <a:prstGeom prst="line">
            <a:avLst/>
          </a:prstGeom>
          <a:noFill/>
          <a:ln w="9525">
            <a:solidFill>
              <a:schemeClr val="tx1"/>
            </a:solidFill>
            <a:round/>
            <a:headEnd/>
            <a:tailEnd/>
          </a:ln>
        </p:spPr>
        <p:txBody>
          <a:bodyPr/>
          <a:lstStyle/>
          <a:p>
            <a:endParaRPr lang="el-GR"/>
          </a:p>
        </p:txBody>
      </p:sp>
      <p:sp>
        <p:nvSpPr>
          <p:cNvPr id="40001" name="Line 66"/>
          <p:cNvSpPr>
            <a:spLocks noChangeShapeType="1"/>
          </p:cNvSpPr>
          <p:nvPr/>
        </p:nvSpPr>
        <p:spPr bwMode="auto">
          <a:xfrm flipH="1">
            <a:off x="6227763" y="4219575"/>
            <a:ext cx="719137" cy="720725"/>
          </a:xfrm>
          <a:prstGeom prst="line">
            <a:avLst/>
          </a:prstGeom>
          <a:noFill/>
          <a:ln w="9525">
            <a:solidFill>
              <a:schemeClr val="tx1"/>
            </a:solidFill>
            <a:round/>
            <a:headEnd/>
            <a:tailEnd/>
          </a:ln>
        </p:spPr>
        <p:txBody>
          <a:bodyPr/>
          <a:lstStyle/>
          <a:p>
            <a:endParaRPr lang="el-GR"/>
          </a:p>
        </p:txBody>
      </p:sp>
      <p:sp>
        <p:nvSpPr>
          <p:cNvPr id="40002" name="Text Box 67"/>
          <p:cNvSpPr txBox="1">
            <a:spLocks noChangeArrowheads="1"/>
          </p:cNvSpPr>
          <p:nvPr/>
        </p:nvSpPr>
        <p:spPr bwMode="auto">
          <a:xfrm>
            <a:off x="3727450" y="1928813"/>
            <a:ext cx="1943100" cy="366712"/>
          </a:xfrm>
          <a:prstGeom prst="rect">
            <a:avLst/>
          </a:prstGeom>
          <a:noFill/>
          <a:ln w="9525">
            <a:noFill/>
            <a:miter lim="800000"/>
            <a:headEnd/>
            <a:tailEnd/>
          </a:ln>
        </p:spPr>
        <p:txBody>
          <a:bodyPr>
            <a:spAutoFit/>
          </a:bodyPr>
          <a:lstStyle/>
          <a:p>
            <a:pPr>
              <a:spcBef>
                <a:spcPct val="50000"/>
              </a:spcBef>
            </a:pPr>
            <a:r>
              <a:rPr lang="el-GR" sz="1800" dirty="0"/>
              <a:t>Ε1	    Ε2</a:t>
            </a:r>
          </a:p>
        </p:txBody>
      </p:sp>
      <p:sp>
        <p:nvSpPr>
          <p:cNvPr id="40003" name="Text Box 68"/>
          <p:cNvSpPr txBox="1">
            <a:spLocks noChangeArrowheads="1"/>
          </p:cNvSpPr>
          <p:nvPr/>
        </p:nvSpPr>
        <p:spPr bwMode="auto">
          <a:xfrm>
            <a:off x="5875338" y="1916113"/>
            <a:ext cx="1943100" cy="366712"/>
          </a:xfrm>
          <a:prstGeom prst="rect">
            <a:avLst/>
          </a:prstGeom>
          <a:noFill/>
          <a:ln w="9525">
            <a:noFill/>
            <a:miter lim="800000"/>
            <a:headEnd/>
            <a:tailEnd/>
          </a:ln>
        </p:spPr>
        <p:txBody>
          <a:bodyPr>
            <a:spAutoFit/>
          </a:bodyPr>
          <a:lstStyle/>
          <a:p>
            <a:pPr>
              <a:spcBef>
                <a:spcPct val="50000"/>
              </a:spcBef>
            </a:pPr>
            <a:r>
              <a:rPr lang="el-GR" sz="1800" dirty="0"/>
              <a:t>Ε1	    Ε2</a:t>
            </a:r>
          </a:p>
        </p:txBody>
      </p:sp>
      <p:sp>
        <p:nvSpPr>
          <p:cNvPr id="4" name="Title 3"/>
          <p:cNvSpPr>
            <a:spLocks noGrp="1"/>
          </p:cNvSpPr>
          <p:nvPr>
            <p:ph type="title"/>
          </p:nvPr>
        </p:nvSpPr>
        <p:spPr>
          <a:xfrm>
            <a:off x="457200" y="8732"/>
            <a:ext cx="8229600" cy="1143000"/>
          </a:xfrm>
        </p:spPr>
        <p:txBody>
          <a:bodyPr/>
          <a:lstStyle/>
          <a:p>
            <a:r>
              <a:rPr lang="el-GR" dirty="0">
                <a:solidFill>
                  <a:schemeClr val="accent6">
                    <a:lumMod val="75000"/>
                  </a:schemeClr>
                </a:solidFill>
              </a:rPr>
              <a:t>Ολική Συμμετοχή</a:t>
            </a:r>
            <a:endParaRPr lang="en-US" dirty="0">
              <a:solidFill>
                <a:schemeClr val="accent6">
                  <a:lumMod val="75000"/>
                </a:schemeClr>
              </a:solidFill>
            </a:endParaRPr>
          </a:p>
        </p:txBody>
      </p:sp>
      <p:sp>
        <p:nvSpPr>
          <p:cNvPr id="72"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73" name="TextBox 72"/>
          <p:cNvSpPr txBox="1"/>
          <p:nvPr/>
        </p:nvSpPr>
        <p:spPr>
          <a:xfrm>
            <a:off x="1198563" y="1443594"/>
            <a:ext cx="6619875" cy="369332"/>
          </a:xfrm>
          <a:prstGeom prst="rect">
            <a:avLst/>
          </a:prstGeom>
          <a:noFill/>
        </p:spPr>
        <p:txBody>
          <a:bodyPr wrap="square" rtlCol="0">
            <a:spAutoFit/>
          </a:bodyPr>
          <a:lstStyle/>
          <a:p>
            <a:r>
              <a:rPr lang="el-GR" dirty="0"/>
              <a:t>Ταινία 	Ηθοποιός           Ταινία    Ηθοποιός         Ταινία 	Ηθοποιός</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C8AB0B-F3A2-47E2-9A5F-ACFCC41B7DF0}"/>
              </a:ext>
            </a:extLst>
          </p:cNvPr>
          <p:cNvSpPr>
            <a:spLocks noGrp="1"/>
          </p:cNvSpPr>
          <p:nvPr>
            <p:ph type="sldNum" sz="quarter" idx="12"/>
          </p:nvPr>
        </p:nvSpPr>
        <p:spPr/>
        <p:txBody>
          <a:bodyPr/>
          <a:lstStyle/>
          <a:p>
            <a:fld id="{6D22F896-40B5-4ADD-8801-0D06FADFA095}" type="slidenum">
              <a:rPr lang="en-US" smtClean="0"/>
              <a:pPr/>
              <a:t>51</a:t>
            </a:fld>
            <a:endParaRPr lang="en-US" dirty="0"/>
          </a:p>
        </p:txBody>
      </p:sp>
      <p:sp>
        <p:nvSpPr>
          <p:cNvPr id="5" name="Text Box 3">
            <a:extLst>
              <a:ext uri="{FF2B5EF4-FFF2-40B4-BE49-F238E27FC236}">
                <a16:creationId xmlns:a16="http://schemas.microsoft.com/office/drawing/2014/main" id="{ACE16F51-F7F6-4359-B712-6725183C0D35}"/>
              </a:ext>
            </a:extLst>
          </p:cNvPr>
          <p:cNvSpPr txBox="1">
            <a:spLocks noChangeArrowheads="1"/>
          </p:cNvSpPr>
          <p:nvPr/>
        </p:nvSpPr>
        <p:spPr bwMode="auto">
          <a:xfrm>
            <a:off x="399255" y="136511"/>
            <a:ext cx="8345489" cy="2246769"/>
          </a:xfrm>
          <a:prstGeom prst="rect">
            <a:avLst/>
          </a:prstGeom>
          <a:noFill/>
          <a:ln w="9525">
            <a:noFill/>
            <a:miter lim="800000"/>
            <a:headEnd/>
            <a:tailEnd/>
          </a:ln>
        </p:spPr>
        <p:txBody>
          <a:bodyPr wrap="square">
            <a:spAutoFit/>
          </a:bodyPr>
          <a:lstStyle/>
          <a:p>
            <a:pPr algn="just"/>
            <a:r>
              <a:rPr lang="el-GR" sz="1400" dirty="0"/>
              <a:t>Θέλουμε να κατασκευάσουμε μια βάση δεδομένων με πληροφορίες για </a:t>
            </a:r>
            <a:r>
              <a:rPr lang="el-GR" sz="1400" i="1" dirty="0">
                <a:solidFill>
                  <a:schemeClr val="accent3">
                    <a:lumMod val="75000"/>
                  </a:schemeClr>
                </a:solidFill>
              </a:rPr>
              <a:t>αξιολογήσεις εστιατορίων </a:t>
            </a:r>
            <a:r>
              <a:rPr lang="el-GR" sz="1400" dirty="0"/>
              <a:t>από χρήστες. </a:t>
            </a:r>
            <a:endParaRPr lang="en-US" sz="1400" dirty="0"/>
          </a:p>
          <a:p>
            <a:pPr algn="just">
              <a:buFont typeface="Wingdings" pitchFamily="2" charset="2"/>
              <a:buChar char="§"/>
            </a:pPr>
            <a:r>
              <a:rPr lang="el-GR" sz="1400" dirty="0"/>
              <a:t> Για κάθε </a:t>
            </a:r>
            <a:r>
              <a:rPr lang="el-GR" sz="1400" i="1" dirty="0">
                <a:solidFill>
                  <a:schemeClr val="accent3">
                    <a:lumMod val="75000"/>
                  </a:schemeClr>
                </a:solidFill>
              </a:rPr>
              <a:t>χρήστη</a:t>
            </a:r>
            <a:r>
              <a:rPr lang="el-GR" sz="1400" dirty="0"/>
              <a:t> έχουμε ένα μοναδικό </a:t>
            </a:r>
            <a:r>
              <a:rPr lang="en-US" sz="1400" dirty="0"/>
              <a:t>ID, </a:t>
            </a:r>
            <a:r>
              <a:rPr lang="el-GR" sz="1400" dirty="0"/>
              <a:t>το όνομα και το </a:t>
            </a:r>
            <a:r>
              <a:rPr lang="en-US" sz="1400" dirty="0"/>
              <a:t>email </a:t>
            </a:r>
            <a:r>
              <a:rPr lang="el-GR" sz="1400" dirty="0"/>
              <a:t>του.  </a:t>
            </a:r>
            <a:endParaRPr lang="en-US" sz="1400" dirty="0"/>
          </a:p>
          <a:p>
            <a:pPr algn="just">
              <a:buFont typeface="Wingdings" pitchFamily="2" charset="2"/>
              <a:buChar char="§"/>
            </a:pPr>
            <a:r>
              <a:rPr lang="el-GR" sz="1400" dirty="0"/>
              <a:t> Για κάθε </a:t>
            </a:r>
            <a:r>
              <a:rPr lang="el-GR" sz="1400" i="1" dirty="0">
                <a:solidFill>
                  <a:schemeClr val="accent3">
                    <a:lumMod val="75000"/>
                  </a:schemeClr>
                </a:solidFill>
              </a:rPr>
              <a:t>εστιατόριο</a:t>
            </a:r>
            <a:r>
              <a:rPr lang="el-GR" sz="1400" dirty="0"/>
              <a:t> διατηρούμε το όνομα του, την πόλη στην οποία βρίσκεται, τη διεύθυνση του (οδό και αριθμό) και το είδος κουζίνας που σερβίρει. Ένα εστιατόριο μπορεί να σερβίρει παραπάνω από ένα είδη κουζίνας. Θεωρούμε ότι δεν υπάρχει εστιατόριο με το ίδιο όνομα στην ίδια πόλη.</a:t>
            </a:r>
            <a:endParaRPr lang="en-US" sz="1400" dirty="0"/>
          </a:p>
          <a:p>
            <a:pPr algn="just">
              <a:buFont typeface="Wingdings" pitchFamily="2" charset="2"/>
              <a:buChar char="§"/>
            </a:pPr>
            <a:r>
              <a:rPr lang="el-GR" sz="1400" dirty="0"/>
              <a:t> Κάθε χρήστης </a:t>
            </a:r>
            <a:r>
              <a:rPr lang="el-GR" sz="1400" i="1" dirty="0">
                <a:solidFill>
                  <a:schemeClr val="accent3">
                    <a:lumMod val="75000"/>
                  </a:schemeClr>
                </a:solidFill>
              </a:rPr>
              <a:t>αξιολογεί ένα εστιατόριο </a:t>
            </a:r>
            <a:r>
              <a:rPr lang="el-GR" sz="1400" dirty="0"/>
              <a:t>με ένα βαθμό από το 1 έως το 10.</a:t>
            </a:r>
          </a:p>
          <a:p>
            <a:pPr algn="just">
              <a:buFont typeface="Wingdings" pitchFamily="2" charset="2"/>
              <a:buChar char="§"/>
            </a:pPr>
            <a:r>
              <a:rPr lang="el-GR" sz="1400" dirty="0"/>
              <a:t> Ένας χρήστης μπορεί να αξιολογεί πολλά εστιατόρια και ένα εστιατόριο μπορεί να έχει αξιολογήσεις από πολλούς χρήστες.</a:t>
            </a:r>
            <a:endParaRPr lang="en-US" sz="1400" dirty="0"/>
          </a:p>
          <a:p>
            <a:pPr algn="just">
              <a:buFont typeface="Wingdings" pitchFamily="2" charset="2"/>
              <a:buChar char="§"/>
            </a:pPr>
            <a:r>
              <a:rPr lang="en-US" sz="1400" dirty="0"/>
              <a:t> </a:t>
            </a:r>
            <a:r>
              <a:rPr lang="el-GR" sz="1400" dirty="0"/>
              <a:t>Όλοι οι χρήστες έχουν αξιολογήσει τουλάχιστον ένα εστιατόριο αλλά μπορεί να υπάρχουν εστιατόρια χωρίς αξιολογήσεις.</a:t>
            </a:r>
          </a:p>
        </p:txBody>
      </p:sp>
      <p:sp>
        <p:nvSpPr>
          <p:cNvPr id="6" name="TextBox 5">
            <a:extLst>
              <a:ext uri="{FF2B5EF4-FFF2-40B4-BE49-F238E27FC236}">
                <a16:creationId xmlns:a16="http://schemas.microsoft.com/office/drawing/2014/main" id="{77068C5D-4AB9-4A0D-9128-4735F31A69D5}"/>
              </a:ext>
            </a:extLst>
          </p:cNvPr>
          <p:cNvSpPr txBox="1"/>
          <p:nvPr/>
        </p:nvSpPr>
        <p:spPr>
          <a:xfrm>
            <a:off x="399255" y="2838107"/>
            <a:ext cx="7918174" cy="2308324"/>
          </a:xfrm>
          <a:prstGeom prst="rect">
            <a:avLst/>
          </a:prstGeom>
          <a:noFill/>
        </p:spPr>
        <p:txBody>
          <a:bodyPr wrap="square" rtlCol="0">
            <a:spAutoFit/>
          </a:bodyPr>
          <a:lstStyle/>
          <a:p>
            <a:r>
              <a:rPr lang="el-GR" dirty="0"/>
              <a:t>Α. Η συμμετοχή του ΧΡΗΣΤΗ στο  ΑΞΙΟΛΟΓΕΙ είναι μερική, και η συμμετοχή του ΕΣΤΙΑΤΟΡΙΟ στο ΑΞΙΟΛΟΓΕΙ είναι μερική</a:t>
            </a:r>
          </a:p>
          <a:p>
            <a:r>
              <a:rPr lang="el-GR" dirty="0"/>
              <a:t>Β. Η συμμετοχή του ΧΡΗΣΤΗ στο  ΑΞΙΟΛΟΓΕΙ είναι μερική, και η συμμετοχή του ΕΣΤΙΑΤΟΡΙΟ στο ΑΞΙΟΛΟΓΕΙ είναι ολική</a:t>
            </a:r>
          </a:p>
          <a:p>
            <a:r>
              <a:rPr lang="el-GR" dirty="0"/>
              <a:t>Γ. Η συμμετοχή του ΧΡΗΣΤΗ στο  ΑΞΙΟΛΟΓΕΙ είναι ολική, και η συμμετοχή του ΕΣΤΙΑΤΟΡΙΟ στο ΑΞΙΟΛΟΓΕΙ είναι μερική</a:t>
            </a:r>
          </a:p>
          <a:p>
            <a:r>
              <a:rPr lang="el-GR" dirty="0"/>
              <a:t>Δ.  συμμετοχή του ΧΡΗΣΤΗ στο  ΑΞΙΟΛΟΓΕΙ είναι ολική, και η συμμετοχή του ΕΣΤΙΑΤΟΡΙΟ στο ΑΞΙΟΛΟΓΕΙ είναι ολική</a:t>
            </a:r>
            <a:endParaRPr lang="en-US" dirty="0"/>
          </a:p>
        </p:txBody>
      </p:sp>
    </p:spTree>
    <p:extLst>
      <p:ext uri="{BB962C8B-B14F-4D97-AF65-F5344CB8AC3E}">
        <p14:creationId xmlns:p14="http://schemas.microsoft.com/office/powerpoint/2010/main" val="15673934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Footer Placeholder 3"/>
          <p:cNvSpPr>
            <a:spLocks noGrp="1"/>
          </p:cNvSpPr>
          <p:nvPr>
            <p:ph type="ftr" sz="quarter" idx="11"/>
          </p:nvPr>
        </p:nvSpPr>
        <p:spPr>
          <a:noFill/>
        </p:spPr>
        <p:txBody>
          <a:bodyPr/>
          <a:lstStyle/>
          <a:p>
            <a:r>
              <a:rPr lang="el-GR" altLang="en-US"/>
              <a:t>Ευαγγελία Πιτουρά</a:t>
            </a:r>
          </a:p>
        </p:txBody>
      </p:sp>
      <p:sp>
        <p:nvSpPr>
          <p:cNvPr id="37892" name="Slide Number Placeholder 4"/>
          <p:cNvSpPr>
            <a:spLocks noGrp="1"/>
          </p:cNvSpPr>
          <p:nvPr>
            <p:ph type="sldNum" sz="quarter" idx="12"/>
          </p:nvPr>
        </p:nvSpPr>
        <p:spPr>
          <a:noFill/>
        </p:spPr>
        <p:txBody>
          <a:bodyPr/>
          <a:lstStyle/>
          <a:p>
            <a:fld id="{D8AE11C9-334C-4EAF-883E-AF998FEE5E42}" type="slidenum">
              <a:rPr lang="el-GR" altLang="en-US" smtClean="0"/>
              <a:pPr/>
              <a:t>52</a:t>
            </a:fld>
            <a:endParaRPr lang="el-GR" altLang="en-US"/>
          </a:p>
        </p:txBody>
      </p:sp>
      <p:sp>
        <p:nvSpPr>
          <p:cNvPr id="37894" name="Text Box 3"/>
          <p:cNvSpPr txBox="1">
            <a:spLocks noChangeArrowheads="1"/>
          </p:cNvSpPr>
          <p:nvPr/>
        </p:nvSpPr>
        <p:spPr bwMode="auto">
          <a:xfrm>
            <a:off x="774700" y="1562100"/>
            <a:ext cx="7848600" cy="457200"/>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Οι τύποι συσχετίσεων μπορεί να έχουν και </a:t>
            </a:r>
            <a:r>
              <a:rPr lang="el-GR" sz="2400" dirty="0">
                <a:solidFill>
                  <a:schemeClr val="accent6">
                    <a:lumMod val="75000"/>
                  </a:schemeClr>
                </a:solidFill>
                <a:latin typeface="Calibri" pitchFamily="34" charset="0"/>
                <a:ea typeface="Calibri" pitchFamily="34" charset="0"/>
                <a:cs typeface="Calibri" pitchFamily="34" charset="0"/>
              </a:rPr>
              <a:t>γνωρίσματα</a:t>
            </a:r>
          </a:p>
        </p:txBody>
      </p:sp>
      <p:sp>
        <p:nvSpPr>
          <p:cNvPr id="37895" name="Text Box 4"/>
          <p:cNvSpPr txBox="1">
            <a:spLocks noChangeArrowheads="1"/>
          </p:cNvSpPr>
          <p:nvPr/>
        </p:nvSpPr>
        <p:spPr bwMode="auto">
          <a:xfrm>
            <a:off x="1574800" y="2286000"/>
            <a:ext cx="6400800" cy="396875"/>
          </a:xfrm>
          <a:prstGeom prst="rect">
            <a:avLst/>
          </a:prstGeom>
          <a:noFill/>
          <a:ln w="9525">
            <a:noFill/>
            <a:miter lim="800000"/>
            <a:headEnd/>
            <a:tailEnd/>
          </a:ln>
        </p:spPr>
        <p:txBody>
          <a:bodyPr>
            <a:spAutoFit/>
          </a:bodyPr>
          <a:lstStyle/>
          <a:p>
            <a:pPr eaLnBrk="0" hangingPunct="0">
              <a:spcBef>
                <a:spcPct val="50000"/>
              </a:spcBef>
            </a:pPr>
            <a:r>
              <a:rPr lang="el-GR" sz="2000">
                <a:latin typeface="Calibri" pitchFamily="34" charset="0"/>
                <a:ea typeface="Calibri" pitchFamily="34" charset="0"/>
                <a:cs typeface="Calibri" pitchFamily="34" charset="0"/>
              </a:rPr>
              <a:t>Παράδειγμα (ώρες απασχόλησης, ημερομηνία έναρξης)</a:t>
            </a:r>
          </a:p>
        </p:txBody>
      </p:sp>
      <p:sp>
        <p:nvSpPr>
          <p:cNvPr id="2" name="Title 1"/>
          <p:cNvSpPr>
            <a:spLocks noGrp="1"/>
          </p:cNvSpPr>
          <p:nvPr>
            <p:ph type="title"/>
          </p:nvPr>
        </p:nvSpPr>
        <p:spPr/>
        <p:txBody>
          <a:bodyPr/>
          <a:lstStyle/>
          <a:p>
            <a:r>
              <a:rPr lang="el-GR" dirty="0">
                <a:solidFill>
                  <a:schemeClr val="accent6">
                    <a:lumMod val="75000"/>
                  </a:schemeClr>
                </a:solidFill>
              </a:rPr>
              <a:t>Γνωρίσματα Συσχετίσεων</a:t>
            </a:r>
            <a:endParaRPr lang="en-US" dirty="0">
              <a:solidFill>
                <a:schemeClr val="accent6">
                  <a:lumMod val="75000"/>
                </a:schemeClr>
              </a:solidFill>
            </a:endParaRPr>
          </a:p>
        </p:txBody>
      </p:sp>
      <p:sp>
        <p:nvSpPr>
          <p:cNvPr id="13"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Footer Placeholder 3"/>
          <p:cNvSpPr>
            <a:spLocks noGrp="1"/>
          </p:cNvSpPr>
          <p:nvPr>
            <p:ph type="ftr" sz="quarter" idx="11"/>
          </p:nvPr>
        </p:nvSpPr>
        <p:spPr>
          <a:noFill/>
        </p:spPr>
        <p:txBody>
          <a:bodyPr/>
          <a:lstStyle/>
          <a:p>
            <a:r>
              <a:rPr lang="el-GR" altLang="en-US"/>
              <a:t>Ευαγγελία Πιτουρά</a:t>
            </a:r>
          </a:p>
        </p:txBody>
      </p:sp>
      <p:sp>
        <p:nvSpPr>
          <p:cNvPr id="37892" name="Slide Number Placeholder 4"/>
          <p:cNvSpPr>
            <a:spLocks noGrp="1"/>
          </p:cNvSpPr>
          <p:nvPr>
            <p:ph type="sldNum" sz="quarter" idx="12"/>
          </p:nvPr>
        </p:nvSpPr>
        <p:spPr>
          <a:noFill/>
        </p:spPr>
        <p:txBody>
          <a:bodyPr/>
          <a:lstStyle/>
          <a:p>
            <a:fld id="{D8AE11C9-334C-4EAF-883E-AF998FEE5E42}" type="slidenum">
              <a:rPr lang="el-GR" altLang="en-US" smtClean="0"/>
              <a:pPr/>
              <a:t>53</a:t>
            </a:fld>
            <a:endParaRPr lang="el-GR" altLang="en-US"/>
          </a:p>
        </p:txBody>
      </p:sp>
      <p:sp>
        <p:nvSpPr>
          <p:cNvPr id="37897" name="Text Box 6"/>
          <p:cNvSpPr txBox="1">
            <a:spLocks noChangeArrowheads="1"/>
          </p:cNvSpPr>
          <p:nvPr/>
        </p:nvSpPr>
        <p:spPr bwMode="auto">
          <a:xfrm>
            <a:off x="263672" y="802154"/>
            <a:ext cx="8077200" cy="1016000"/>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 Μπορεί να μεταφερθούν σε κάποια από τις οντότητες;</a:t>
            </a:r>
          </a:p>
          <a:p>
            <a:pPr eaLnBrk="0" hangingPunct="0">
              <a:spcBef>
                <a:spcPct val="50000"/>
              </a:spcBef>
            </a:pPr>
            <a:r>
              <a:rPr lang="el-GR" sz="2400" dirty="0">
                <a:latin typeface="Calibri" pitchFamily="34" charset="0"/>
                <a:ea typeface="Calibri" pitchFamily="34" charset="0"/>
                <a:cs typeface="Calibri" pitchFamily="34" charset="0"/>
              </a:rPr>
              <a:t>		(1:1, 1:Ν, Μ:Ν)</a:t>
            </a:r>
          </a:p>
        </p:txBody>
      </p:sp>
      <p:sp>
        <p:nvSpPr>
          <p:cNvPr id="37899" name="Text Box 8"/>
          <p:cNvSpPr txBox="1">
            <a:spLocks noChangeArrowheads="1"/>
          </p:cNvSpPr>
          <p:nvPr/>
        </p:nvSpPr>
        <p:spPr bwMode="auto">
          <a:xfrm>
            <a:off x="4886893" y="1755616"/>
            <a:ext cx="4176712" cy="366712"/>
          </a:xfrm>
          <a:prstGeom prst="rect">
            <a:avLst/>
          </a:prstGeom>
          <a:noFill/>
          <a:ln w="9525">
            <a:noFill/>
            <a:miter lim="800000"/>
            <a:headEnd/>
            <a:tailEnd/>
          </a:ln>
        </p:spPr>
        <p:txBody>
          <a:bodyPr>
            <a:spAutoFit/>
          </a:bodyPr>
          <a:lstStyle/>
          <a:p>
            <a:pPr eaLnBrk="0" hangingPunct="0">
              <a:spcBef>
                <a:spcPct val="50000"/>
              </a:spcBef>
            </a:pPr>
            <a:r>
              <a:rPr lang="el-GR" sz="1800" i="1" dirty="0"/>
              <a:t>(Φοιτητής, </a:t>
            </a:r>
            <a:r>
              <a:rPr lang="el-GR" i="1" dirty="0"/>
              <a:t>Σχολή</a:t>
            </a:r>
            <a:r>
              <a:rPr lang="el-GR" sz="1800" i="1" dirty="0"/>
              <a:t>, </a:t>
            </a:r>
            <a:r>
              <a:rPr lang="el-GR" sz="1800" i="1" dirty="0">
                <a:solidFill>
                  <a:schemeClr val="accent6">
                    <a:lumMod val="75000"/>
                  </a:schemeClr>
                </a:solidFill>
              </a:rPr>
              <a:t>Έτος Εγγραφής</a:t>
            </a:r>
            <a:r>
              <a:rPr lang="el-GR" sz="1800" i="1" dirty="0"/>
              <a:t>)</a:t>
            </a:r>
          </a:p>
        </p:txBody>
      </p:sp>
      <p:sp>
        <p:nvSpPr>
          <p:cNvPr id="37900" name="Text Box 9"/>
          <p:cNvSpPr txBox="1">
            <a:spLocks noChangeArrowheads="1"/>
          </p:cNvSpPr>
          <p:nvPr/>
        </p:nvSpPr>
        <p:spPr bwMode="auto">
          <a:xfrm>
            <a:off x="5043698" y="3903902"/>
            <a:ext cx="4176712" cy="366713"/>
          </a:xfrm>
          <a:prstGeom prst="rect">
            <a:avLst/>
          </a:prstGeom>
          <a:noFill/>
          <a:ln w="9525">
            <a:noFill/>
            <a:miter lim="800000"/>
            <a:headEnd/>
            <a:tailEnd/>
          </a:ln>
        </p:spPr>
        <p:txBody>
          <a:bodyPr>
            <a:spAutoFit/>
          </a:bodyPr>
          <a:lstStyle/>
          <a:p>
            <a:pPr eaLnBrk="0" hangingPunct="0">
              <a:spcBef>
                <a:spcPct val="50000"/>
              </a:spcBef>
            </a:pPr>
            <a:r>
              <a:rPr lang="el-GR" sz="1800" i="1" dirty="0"/>
              <a:t>(Φοιτητής, Μάθημα, </a:t>
            </a:r>
            <a:r>
              <a:rPr lang="el-GR" sz="1800" i="1" dirty="0">
                <a:solidFill>
                  <a:schemeClr val="accent6">
                    <a:lumMod val="75000"/>
                  </a:schemeClr>
                </a:solidFill>
              </a:rPr>
              <a:t>Βαθμός</a:t>
            </a:r>
            <a:r>
              <a:rPr lang="el-GR" sz="1800" i="1" dirty="0"/>
              <a:t>)</a:t>
            </a:r>
          </a:p>
        </p:txBody>
      </p:sp>
      <p:sp>
        <p:nvSpPr>
          <p:cNvPr id="2" name="Title 1"/>
          <p:cNvSpPr>
            <a:spLocks noGrp="1"/>
          </p:cNvSpPr>
          <p:nvPr>
            <p:ph type="title"/>
          </p:nvPr>
        </p:nvSpPr>
        <p:spPr>
          <a:xfrm>
            <a:off x="354507" y="96319"/>
            <a:ext cx="8229600" cy="705835"/>
          </a:xfrm>
        </p:spPr>
        <p:txBody>
          <a:bodyPr>
            <a:normAutofit fontScale="90000"/>
          </a:bodyPr>
          <a:lstStyle/>
          <a:p>
            <a:r>
              <a:rPr lang="el-GR" dirty="0">
                <a:solidFill>
                  <a:schemeClr val="accent6">
                    <a:lumMod val="75000"/>
                  </a:schemeClr>
                </a:solidFill>
              </a:rPr>
              <a:t>Γνωρίσματα Συσχετίσεων</a:t>
            </a:r>
            <a:endParaRPr lang="en-US" dirty="0">
              <a:solidFill>
                <a:schemeClr val="accent6">
                  <a:lumMod val="75000"/>
                </a:schemeClr>
              </a:solidFill>
            </a:endParaRPr>
          </a:p>
        </p:txBody>
      </p:sp>
      <p:sp>
        <p:nvSpPr>
          <p:cNvPr id="13"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16954747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Footer Placeholder 3"/>
          <p:cNvSpPr>
            <a:spLocks noGrp="1"/>
          </p:cNvSpPr>
          <p:nvPr>
            <p:ph type="ftr" sz="quarter" idx="11"/>
          </p:nvPr>
        </p:nvSpPr>
        <p:spPr>
          <a:noFill/>
        </p:spPr>
        <p:txBody>
          <a:bodyPr/>
          <a:lstStyle/>
          <a:p>
            <a:r>
              <a:rPr lang="el-GR" altLang="en-US"/>
              <a:t>Ευαγγελία Πιτουρά</a:t>
            </a:r>
          </a:p>
        </p:txBody>
      </p:sp>
      <p:sp>
        <p:nvSpPr>
          <p:cNvPr id="37892" name="Slide Number Placeholder 4"/>
          <p:cNvSpPr>
            <a:spLocks noGrp="1"/>
          </p:cNvSpPr>
          <p:nvPr>
            <p:ph type="sldNum" sz="quarter" idx="12"/>
          </p:nvPr>
        </p:nvSpPr>
        <p:spPr>
          <a:noFill/>
        </p:spPr>
        <p:txBody>
          <a:bodyPr/>
          <a:lstStyle/>
          <a:p>
            <a:fld id="{D8AE11C9-334C-4EAF-883E-AF998FEE5E42}" type="slidenum">
              <a:rPr lang="el-GR" altLang="en-US" smtClean="0"/>
              <a:pPr/>
              <a:t>54</a:t>
            </a:fld>
            <a:endParaRPr lang="el-GR" altLang="en-US"/>
          </a:p>
        </p:txBody>
      </p:sp>
      <p:sp>
        <p:nvSpPr>
          <p:cNvPr id="2" name="Title 1"/>
          <p:cNvSpPr>
            <a:spLocks noGrp="1"/>
          </p:cNvSpPr>
          <p:nvPr>
            <p:ph type="title"/>
          </p:nvPr>
        </p:nvSpPr>
        <p:spPr>
          <a:xfrm>
            <a:off x="354507" y="96319"/>
            <a:ext cx="8229600" cy="705835"/>
          </a:xfrm>
        </p:spPr>
        <p:txBody>
          <a:bodyPr>
            <a:normAutofit fontScale="90000"/>
          </a:bodyPr>
          <a:lstStyle/>
          <a:p>
            <a:r>
              <a:rPr lang="el-GR" dirty="0">
                <a:solidFill>
                  <a:schemeClr val="accent6">
                    <a:lumMod val="75000"/>
                  </a:schemeClr>
                </a:solidFill>
              </a:rPr>
              <a:t>Γνωρίσματα Συσχετίσεων</a:t>
            </a:r>
            <a:endParaRPr lang="en-US" dirty="0">
              <a:solidFill>
                <a:schemeClr val="accent6">
                  <a:lumMod val="75000"/>
                </a:schemeClr>
              </a:solidFill>
            </a:endParaRPr>
          </a:p>
        </p:txBody>
      </p:sp>
      <p:sp>
        <p:nvSpPr>
          <p:cNvPr id="13"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3" name="Text Box 5">
            <a:extLst>
              <a:ext uri="{FF2B5EF4-FFF2-40B4-BE49-F238E27FC236}">
                <a16:creationId xmlns:a16="http://schemas.microsoft.com/office/drawing/2014/main" id="{E4A780F1-1063-41F4-8317-4ADE4FA75CFA}"/>
              </a:ext>
            </a:extLst>
          </p:cNvPr>
          <p:cNvSpPr txBox="1">
            <a:spLocks noChangeArrowheads="1"/>
          </p:cNvSpPr>
          <p:nvPr/>
        </p:nvSpPr>
        <p:spPr bwMode="auto">
          <a:xfrm>
            <a:off x="545007" y="1355367"/>
            <a:ext cx="7848600" cy="830263"/>
          </a:xfrm>
          <a:prstGeom prst="rect">
            <a:avLst/>
          </a:prstGeom>
          <a:noFill/>
          <a:ln w="9525">
            <a:noFill/>
            <a:miter lim="800000"/>
            <a:headEnd/>
            <a:tailEnd/>
          </a:ln>
        </p:spPr>
        <p:txBody>
          <a:bodyPr>
            <a:spAutoFit/>
          </a:bodyPr>
          <a:lstStyle/>
          <a:p>
            <a:pPr eaLnBrk="0" hangingPunct="0">
              <a:spcBef>
                <a:spcPct val="50000"/>
              </a:spcBef>
            </a:pPr>
            <a:r>
              <a:rPr lang="el-GR" sz="2400" dirty="0">
                <a:ea typeface="Calibri" pitchFamily="34" charset="0"/>
                <a:cs typeface="Calibri" pitchFamily="34" charset="0"/>
              </a:rPr>
              <a:t>Πότε είναι αυτό καλή επιλογή αντί της δημιουργίας νέου τύπου οντοτήτων;</a:t>
            </a:r>
          </a:p>
        </p:txBody>
      </p:sp>
      <p:sp>
        <p:nvSpPr>
          <p:cNvPr id="4" name="Text Box 7">
            <a:extLst>
              <a:ext uri="{FF2B5EF4-FFF2-40B4-BE49-F238E27FC236}">
                <a16:creationId xmlns:a16="http://schemas.microsoft.com/office/drawing/2014/main" id="{C12ACD46-EE4F-46B6-9F48-528E85DCF396}"/>
              </a:ext>
            </a:extLst>
          </p:cNvPr>
          <p:cNvSpPr txBox="1">
            <a:spLocks noChangeArrowheads="1"/>
          </p:cNvSpPr>
          <p:nvPr/>
        </p:nvSpPr>
        <p:spPr bwMode="auto">
          <a:xfrm>
            <a:off x="3417258" y="2185630"/>
            <a:ext cx="3816350" cy="366713"/>
          </a:xfrm>
          <a:prstGeom prst="rect">
            <a:avLst/>
          </a:prstGeom>
          <a:noFill/>
          <a:ln w="9525">
            <a:noFill/>
            <a:miter lim="800000"/>
            <a:headEnd/>
            <a:tailEnd/>
          </a:ln>
        </p:spPr>
        <p:txBody>
          <a:bodyPr>
            <a:spAutoFit/>
          </a:bodyPr>
          <a:lstStyle/>
          <a:p>
            <a:pPr eaLnBrk="0" hangingPunct="0">
              <a:spcBef>
                <a:spcPct val="50000"/>
              </a:spcBef>
            </a:pPr>
            <a:r>
              <a:rPr lang="en-US" sz="1800" i="1" dirty="0"/>
              <a:t>(</a:t>
            </a:r>
            <a:r>
              <a:rPr lang="el-GR" sz="1800" i="1" dirty="0"/>
              <a:t>ταινία, ηθοποιός, ρόλος)</a:t>
            </a:r>
          </a:p>
        </p:txBody>
      </p:sp>
    </p:spTree>
    <p:extLst>
      <p:ext uri="{BB962C8B-B14F-4D97-AF65-F5344CB8AC3E}">
        <p14:creationId xmlns:p14="http://schemas.microsoft.com/office/powerpoint/2010/main" val="21841878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l-GR" altLang="en-US"/>
              <a:t>Ευαγγελία Πιτουρά</a:t>
            </a:r>
          </a:p>
        </p:txBody>
      </p:sp>
      <p:sp>
        <p:nvSpPr>
          <p:cNvPr id="5124" name="Slide Number Placeholder 4"/>
          <p:cNvSpPr>
            <a:spLocks noGrp="1"/>
          </p:cNvSpPr>
          <p:nvPr>
            <p:ph type="sldNum" sz="quarter" idx="12"/>
          </p:nvPr>
        </p:nvSpPr>
        <p:spPr>
          <a:noFill/>
        </p:spPr>
        <p:txBody>
          <a:bodyPr/>
          <a:lstStyle/>
          <a:p>
            <a:fld id="{47CF5973-94F6-420A-825D-974F0CB198D3}" type="slidenum">
              <a:rPr lang="el-GR" altLang="en-US" smtClean="0"/>
              <a:pPr/>
              <a:t>55</a:t>
            </a:fld>
            <a:endParaRPr lang="el-GR" altLang="en-US"/>
          </a:p>
        </p:txBody>
      </p:sp>
      <p:sp>
        <p:nvSpPr>
          <p:cNvPr id="7" name="Title 1"/>
          <p:cNvSpPr txBox="1">
            <a:spLocks/>
          </p:cNvSpPr>
          <p:nvPr/>
        </p:nvSpPr>
        <p:spPr>
          <a:xfrm>
            <a:off x="406400" y="30798"/>
            <a:ext cx="8229600" cy="1143000"/>
          </a:xfrm>
          <a:prstGeom prst="rect">
            <a:avLst/>
          </a:prstGeom>
        </p:spPr>
        <p:txBody>
          <a:bodyPr vert="horz" lIns="91440" tIns="45720" rIns="91440" bIns="45720" rtlCol="0" anchor="ctr">
            <a:normAutofit/>
          </a:bodyPr>
          <a:lstStyle/>
          <a:p>
            <a:pPr algn="ctr" defTabSz="914400">
              <a:spcBef>
                <a:spcPct val="0"/>
              </a:spcBef>
              <a:defRPr/>
            </a:pPr>
            <a:r>
              <a:rPr lang="el-GR" sz="4400" dirty="0">
                <a:solidFill>
                  <a:schemeClr val="accent6">
                    <a:lumMod val="75000"/>
                  </a:schemeClr>
                </a:solidFill>
                <a:latin typeface="+mj-lt"/>
                <a:ea typeface="+mj-ea"/>
                <a:cs typeface="+mj-cs"/>
              </a:rPr>
              <a:t>Περίληψη</a:t>
            </a:r>
          </a:p>
        </p:txBody>
      </p:sp>
      <p:sp>
        <p:nvSpPr>
          <p:cNvPr id="8" name="TextBox 7"/>
          <p:cNvSpPr txBox="1"/>
          <p:nvPr/>
        </p:nvSpPr>
        <p:spPr>
          <a:xfrm>
            <a:off x="266701" y="1173798"/>
            <a:ext cx="8280400" cy="4216539"/>
          </a:xfrm>
          <a:prstGeom prst="rect">
            <a:avLst/>
          </a:prstGeom>
          <a:noFill/>
        </p:spPr>
        <p:txBody>
          <a:bodyPr wrap="square" rtlCol="0">
            <a:spAutoFit/>
          </a:bodyPr>
          <a:lstStyle/>
          <a:p>
            <a:pPr algn="just"/>
            <a:r>
              <a:rPr lang="el-GR" sz="2400" dirty="0">
                <a:solidFill>
                  <a:schemeClr val="accent3">
                    <a:lumMod val="75000"/>
                  </a:schemeClr>
                </a:solidFill>
              </a:rPr>
              <a:t>Δομικοί περιορισμοί</a:t>
            </a:r>
          </a:p>
          <a:p>
            <a:pPr algn="just"/>
            <a:endParaRPr lang="el-GR" sz="2400" dirty="0">
              <a:solidFill>
                <a:schemeClr val="accent3">
                  <a:lumMod val="75000"/>
                </a:schemeClr>
              </a:solidFill>
            </a:endParaRPr>
          </a:p>
          <a:p>
            <a:pPr marL="342900" indent="-342900" algn="just">
              <a:buFont typeface="Wingdings" panose="05000000000000000000" pitchFamily="2" charset="2"/>
              <a:buChar char="§"/>
            </a:pPr>
            <a:r>
              <a:rPr lang="el-GR" sz="2400" i="1" dirty="0">
                <a:solidFill>
                  <a:schemeClr val="accent3">
                    <a:lumMod val="75000"/>
                  </a:schemeClr>
                </a:solidFill>
              </a:rPr>
              <a:t>  </a:t>
            </a:r>
            <a:r>
              <a:rPr lang="el-GR" sz="2000" i="1" dirty="0">
                <a:solidFill>
                  <a:schemeClr val="accent3">
                    <a:lumMod val="75000"/>
                  </a:schemeClr>
                </a:solidFill>
              </a:rPr>
              <a:t>περιορισμοί </a:t>
            </a:r>
            <a:r>
              <a:rPr lang="el-GR" sz="2000" i="1" dirty="0" err="1">
                <a:solidFill>
                  <a:schemeClr val="accent3">
                    <a:lumMod val="75000"/>
                  </a:schemeClr>
                </a:solidFill>
              </a:rPr>
              <a:t>πληθικότητας</a:t>
            </a:r>
            <a:r>
              <a:rPr lang="el-GR" sz="2000" i="1" dirty="0">
                <a:solidFill>
                  <a:schemeClr val="accent3">
                    <a:lumMod val="75000"/>
                  </a:schemeClr>
                </a:solidFill>
              </a:rPr>
              <a:t>: </a:t>
            </a:r>
            <a:r>
              <a:rPr lang="el-GR" sz="2000" dirty="0"/>
              <a:t>καθορίζουν το μέγιστο αριθμό των στιγμιότυπων μιας συσχέτισης στο οποίο μπορεί να συμμετέχει μία συγκεκριμένη οντότητα (για δυαδικές 1-1, 1-Ν, Ν-1, Ν-Μ)</a:t>
            </a:r>
          </a:p>
          <a:p>
            <a:pPr marL="342900" indent="-342900" algn="just">
              <a:buFont typeface="Wingdings" panose="05000000000000000000" pitchFamily="2" charset="2"/>
              <a:buChar char="§"/>
            </a:pPr>
            <a:endParaRPr lang="el-GR" sz="2000" dirty="0">
              <a:solidFill>
                <a:schemeClr val="tx2">
                  <a:lumMod val="75000"/>
                </a:schemeClr>
              </a:solidFill>
            </a:endParaRPr>
          </a:p>
          <a:p>
            <a:pPr marL="342900" indent="-342900" algn="just">
              <a:buFont typeface="Wingdings" panose="05000000000000000000" pitchFamily="2" charset="2"/>
              <a:buChar char="§"/>
            </a:pPr>
            <a:r>
              <a:rPr lang="el-GR" sz="2000" i="1" dirty="0">
                <a:solidFill>
                  <a:schemeClr val="accent3">
                    <a:lumMod val="75000"/>
                  </a:schemeClr>
                </a:solidFill>
              </a:rPr>
              <a:t>  περιορισμοί συμμετοχής:  </a:t>
            </a:r>
            <a:r>
              <a:rPr lang="el-GR" sz="2000" i="1" dirty="0">
                <a:solidFill>
                  <a:schemeClr val="tx2">
                    <a:lumMod val="60000"/>
                    <a:lumOff val="40000"/>
                  </a:schemeClr>
                </a:solidFill>
              </a:rPr>
              <a:t>ολική</a:t>
            </a:r>
            <a:r>
              <a:rPr lang="el-GR" sz="2000" dirty="0">
                <a:solidFill>
                  <a:schemeClr val="tx2">
                    <a:lumMod val="75000"/>
                  </a:schemeClr>
                </a:solidFill>
              </a:rPr>
              <a:t> </a:t>
            </a:r>
            <a:r>
              <a:rPr lang="en-US" sz="2000" dirty="0"/>
              <a:t> </a:t>
            </a:r>
            <a:r>
              <a:rPr lang="el-GR" sz="2000" dirty="0"/>
              <a:t>όταν κάθε οντότητα συμμετέχει σε ένα τουλάχιστον στιγμιότυπο της συσχέτισης, </a:t>
            </a:r>
            <a:r>
              <a:rPr lang="el-GR" sz="2000" i="1" dirty="0">
                <a:solidFill>
                  <a:schemeClr val="tx2">
                    <a:lumMod val="60000"/>
                    <a:lumOff val="40000"/>
                  </a:schemeClr>
                </a:solidFill>
              </a:rPr>
              <a:t>μερική</a:t>
            </a:r>
            <a:r>
              <a:rPr lang="el-GR" sz="2000" i="1" dirty="0">
                <a:solidFill>
                  <a:schemeClr val="tx2">
                    <a:lumMod val="75000"/>
                  </a:schemeClr>
                </a:solidFill>
              </a:rPr>
              <a:t> </a:t>
            </a:r>
            <a:r>
              <a:rPr lang="el-GR" sz="2000" dirty="0"/>
              <a:t>αλλιώς </a:t>
            </a:r>
          </a:p>
          <a:p>
            <a:pPr algn="just"/>
            <a:endParaRPr lang="el-GR" sz="2400" dirty="0"/>
          </a:p>
          <a:p>
            <a:pPr algn="just"/>
            <a:r>
              <a:rPr lang="el-GR" sz="2000" dirty="0"/>
              <a:t>ολική ονομάζεται και </a:t>
            </a:r>
            <a:r>
              <a:rPr lang="el-GR" sz="2000" i="1" dirty="0">
                <a:solidFill>
                  <a:schemeClr val="tx2">
                    <a:lumMod val="60000"/>
                    <a:lumOff val="40000"/>
                  </a:schemeClr>
                </a:solidFill>
              </a:rPr>
              <a:t>εξάρτηση ύπαρξης</a:t>
            </a:r>
            <a:r>
              <a:rPr lang="el-GR" sz="2000" dirty="0"/>
              <a:t>, γιατί  η ύπαρξη μια οντότητας εξαρτάται ή όχι από το αν αυτή σχετίζεται με μια άλλη οντότητα μέσω του τύπου της συσχέτισης</a:t>
            </a:r>
            <a:r>
              <a:rPr lang="el-GR" sz="2400" dirty="0"/>
              <a:t>. </a:t>
            </a:r>
            <a:endParaRPr lang="el-GR" sz="2400" dirty="0">
              <a:solidFill>
                <a:schemeClr val="tx2">
                  <a:lumMod val="75000"/>
                </a:schemeClr>
              </a:solidFill>
            </a:endParaRP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458E27-471F-4CE2-A9EA-619A5CF97C21}"/>
              </a:ext>
            </a:extLst>
          </p:cNvPr>
          <p:cNvSpPr>
            <a:spLocks noGrp="1"/>
          </p:cNvSpPr>
          <p:nvPr>
            <p:ph type="sldNum" sz="quarter" idx="12"/>
          </p:nvPr>
        </p:nvSpPr>
        <p:spPr/>
        <p:txBody>
          <a:bodyPr/>
          <a:lstStyle/>
          <a:p>
            <a:fld id="{6D22F896-40B5-4ADD-8801-0D06FADFA095}" type="slidenum">
              <a:rPr lang="en-US" smtClean="0"/>
              <a:pPr/>
              <a:t>56</a:t>
            </a:fld>
            <a:endParaRPr lang="en-US" dirty="0"/>
          </a:p>
        </p:txBody>
      </p:sp>
      <p:sp>
        <p:nvSpPr>
          <p:cNvPr id="4" name="TextBox 3">
            <a:extLst>
              <a:ext uri="{FF2B5EF4-FFF2-40B4-BE49-F238E27FC236}">
                <a16:creationId xmlns:a16="http://schemas.microsoft.com/office/drawing/2014/main" id="{E6A7926F-0961-4DD7-BBDA-FB4C5DFAE412}"/>
              </a:ext>
            </a:extLst>
          </p:cNvPr>
          <p:cNvSpPr txBox="1"/>
          <p:nvPr/>
        </p:nvSpPr>
        <p:spPr>
          <a:xfrm>
            <a:off x="331304" y="1259459"/>
            <a:ext cx="8620539" cy="2031325"/>
          </a:xfrm>
          <a:prstGeom prst="rect">
            <a:avLst/>
          </a:prstGeom>
          <a:noFill/>
        </p:spPr>
        <p:txBody>
          <a:bodyPr wrap="square" rtlCol="0">
            <a:spAutoFit/>
          </a:bodyPr>
          <a:lstStyle/>
          <a:p>
            <a:pPr algn="just" eaLnBrk="0" hangingPunct="0"/>
            <a:r>
              <a:rPr lang="el-GR" sz="1400" dirty="0">
                <a:latin typeface="Calibri" pitchFamily="34" charset="0"/>
                <a:ea typeface="Calibri" pitchFamily="34" charset="0"/>
                <a:cs typeface="Calibri" pitchFamily="34" charset="0"/>
              </a:rPr>
              <a:t>Θεωρείστε μια βάση δεδομένων για ένα πανεπιστήμιο που να περιέχει τις παρακάτω πληροφορίες:</a:t>
            </a:r>
          </a:p>
          <a:p>
            <a:pPr algn="just" eaLnBrk="0" hangingPunct="0">
              <a:buFont typeface="Wingdings" pitchFamily="2" charset="2"/>
              <a:buChar char="§"/>
            </a:pPr>
            <a:r>
              <a:rPr lang="el-GR" sz="1400" dirty="0">
                <a:latin typeface="Calibri" pitchFamily="34" charset="0"/>
                <a:ea typeface="Calibri" pitchFamily="34" charset="0"/>
                <a:cs typeface="Calibri" pitchFamily="34" charset="0"/>
              </a:rPr>
              <a:t> το όνομα, διεύθυνση</a:t>
            </a:r>
            <a:r>
              <a:rPr lang="en-US" sz="1400" dirty="0">
                <a:latin typeface="Calibri" pitchFamily="34" charset="0"/>
                <a:ea typeface="Calibri" pitchFamily="34" charset="0"/>
                <a:cs typeface="Calibri" pitchFamily="34" charset="0"/>
              </a:rPr>
              <a:t>,</a:t>
            </a:r>
            <a:r>
              <a:rPr lang="el-GR" sz="1400" dirty="0">
                <a:latin typeface="Calibri" pitchFamily="34" charset="0"/>
                <a:ea typeface="Calibri" pitchFamily="34" charset="0"/>
                <a:cs typeface="Calibri" pitchFamily="34" charset="0"/>
              </a:rPr>
              <a:t> αριθμό ταυτότητας (που είναι μοναδικός) για τους </a:t>
            </a:r>
            <a:r>
              <a:rPr lang="el-GR" sz="1400" i="1" dirty="0">
                <a:solidFill>
                  <a:schemeClr val="accent6">
                    <a:lumMod val="75000"/>
                  </a:schemeClr>
                </a:solidFill>
                <a:latin typeface="Calibri" pitchFamily="34" charset="0"/>
                <a:ea typeface="Calibri" pitchFamily="34" charset="0"/>
                <a:cs typeface="Calibri" pitchFamily="34" charset="0"/>
              </a:rPr>
              <a:t>καθηγητές</a:t>
            </a:r>
            <a:r>
              <a:rPr lang="el-GR" sz="1400" i="1" dirty="0">
                <a:latin typeface="Calibri" pitchFamily="34" charset="0"/>
                <a:ea typeface="Calibri" pitchFamily="34" charset="0"/>
                <a:cs typeface="Calibri" pitchFamily="34" charset="0"/>
              </a:rPr>
              <a:t> </a:t>
            </a:r>
          </a:p>
          <a:p>
            <a:pPr algn="just" eaLnBrk="0" hangingPunct="0">
              <a:buFont typeface="Wingdings" pitchFamily="2" charset="2"/>
              <a:buChar char="§"/>
            </a:pPr>
            <a:r>
              <a:rPr lang="el-GR" sz="1400" dirty="0">
                <a:latin typeface="Calibri" pitchFamily="34" charset="0"/>
                <a:ea typeface="Calibri" pitchFamily="34" charset="0"/>
                <a:cs typeface="Calibri" pitchFamily="34" charset="0"/>
              </a:rPr>
              <a:t> το όνομα, κωδικό (που είναι μοναδικός), μονάδες, εξάμηνο για τα </a:t>
            </a:r>
            <a:r>
              <a:rPr lang="el-GR" sz="1400" i="1" dirty="0">
                <a:solidFill>
                  <a:schemeClr val="accent6">
                    <a:lumMod val="75000"/>
                  </a:schemeClr>
                </a:solidFill>
                <a:latin typeface="Calibri" pitchFamily="34" charset="0"/>
                <a:ea typeface="Calibri" pitchFamily="34" charset="0"/>
                <a:cs typeface="Calibri" pitchFamily="34" charset="0"/>
              </a:rPr>
              <a:t>μαθήματα</a:t>
            </a:r>
            <a:r>
              <a:rPr lang="el-GR" sz="1400" i="1" dirty="0">
                <a:latin typeface="Calibri" pitchFamily="34" charset="0"/>
                <a:ea typeface="Calibri" pitchFamily="34" charset="0"/>
                <a:cs typeface="Calibri" pitchFamily="34" charset="0"/>
              </a:rPr>
              <a:t> </a:t>
            </a:r>
          </a:p>
          <a:p>
            <a:pPr algn="just" eaLnBrk="0" hangingPunct="0">
              <a:buFont typeface="Wingdings" pitchFamily="2" charset="2"/>
              <a:buChar char="§"/>
            </a:pPr>
            <a:r>
              <a:rPr lang="el-GR" sz="1400" dirty="0">
                <a:latin typeface="Calibri" pitchFamily="34" charset="0"/>
                <a:ea typeface="Calibri" pitchFamily="34" charset="0"/>
                <a:cs typeface="Calibri" pitchFamily="34" charset="0"/>
              </a:rPr>
              <a:t> ποιοι καθηγητές </a:t>
            </a:r>
            <a:r>
              <a:rPr lang="el-GR" sz="1400" i="1" dirty="0">
                <a:solidFill>
                  <a:schemeClr val="accent6">
                    <a:lumMod val="75000"/>
                  </a:schemeClr>
                </a:solidFill>
                <a:latin typeface="Calibri" pitchFamily="34" charset="0"/>
                <a:ea typeface="Calibri" pitchFamily="34" charset="0"/>
                <a:cs typeface="Calibri" pitchFamily="34" charset="0"/>
              </a:rPr>
              <a:t>διδάσκουν</a:t>
            </a:r>
            <a:r>
              <a:rPr lang="el-GR" sz="1400" dirty="0">
                <a:latin typeface="Calibri" pitchFamily="34" charset="0"/>
                <a:ea typeface="Calibri" pitchFamily="34" charset="0"/>
                <a:cs typeface="Calibri" pitchFamily="34" charset="0"/>
              </a:rPr>
              <a:t> ποια μαθήματα</a:t>
            </a:r>
          </a:p>
          <a:p>
            <a:pPr algn="just" eaLnBrk="0" hangingPunct="0"/>
            <a:r>
              <a:rPr lang="el-GR" sz="1400" dirty="0">
                <a:latin typeface="Calibri" pitchFamily="34" charset="0"/>
                <a:ea typeface="Calibri" pitchFamily="34" charset="0"/>
                <a:cs typeface="Calibri" pitchFamily="34" charset="0"/>
              </a:rPr>
              <a:t>Υποθέστε ότι καταγράφεται πληροφορία μόνο για ένα ακαδημαϊκό έτος (μόνο μια ανάθεση μαθημάτων)</a:t>
            </a:r>
            <a:endParaRPr lang="el-GR" sz="1400" i="1" dirty="0">
              <a:latin typeface="Calibri" pitchFamily="34" charset="0"/>
              <a:ea typeface="Calibri" pitchFamily="34" charset="0"/>
              <a:cs typeface="Calibri" pitchFamily="34" charset="0"/>
            </a:endParaRPr>
          </a:p>
          <a:p>
            <a:pPr algn="just" eaLnBrk="0" hangingPunct="0"/>
            <a:r>
              <a:rPr lang="el-GR" sz="1400" dirty="0">
                <a:latin typeface="Calibri" pitchFamily="34" charset="0"/>
                <a:ea typeface="Calibri" pitchFamily="34" charset="0"/>
                <a:cs typeface="Calibri" pitchFamily="34" charset="0"/>
              </a:rPr>
              <a:t>Προσδιορίστε κατάλληλες </a:t>
            </a:r>
            <a:r>
              <a:rPr lang="el-GR" sz="1400" dirty="0" err="1">
                <a:latin typeface="Calibri" pitchFamily="34" charset="0"/>
                <a:ea typeface="Calibri" pitchFamily="34" charset="0"/>
                <a:cs typeface="Calibri" pitchFamily="34" charset="0"/>
              </a:rPr>
              <a:t>πληθικότητες</a:t>
            </a:r>
            <a:r>
              <a:rPr lang="el-GR" sz="1400" dirty="0">
                <a:latin typeface="Calibri" pitchFamily="34" charset="0"/>
                <a:ea typeface="Calibri" pitchFamily="34" charset="0"/>
                <a:cs typeface="Calibri" pitchFamily="34" charset="0"/>
              </a:rPr>
              <a:t> ή/και συμμετοχές για καθένα από τα παρακάτω:</a:t>
            </a:r>
            <a:endParaRPr lang="en-US" sz="1400" dirty="0">
              <a:latin typeface="Calibri" pitchFamily="34" charset="0"/>
              <a:ea typeface="Calibri" pitchFamily="34" charset="0"/>
              <a:cs typeface="Calibri" pitchFamily="34" charset="0"/>
            </a:endParaRPr>
          </a:p>
          <a:p>
            <a:pPr algn="just" eaLnBrk="0" hangingPunct="0"/>
            <a:r>
              <a:rPr lang="el-GR" sz="1400" b="1" dirty="0">
                <a:highlight>
                  <a:srgbClr val="FFFF00"/>
                </a:highlight>
                <a:latin typeface="Calibri" pitchFamily="34" charset="0"/>
                <a:ea typeface="Calibri" pitchFamily="34" charset="0"/>
                <a:cs typeface="Calibri" pitchFamily="34" charset="0"/>
              </a:rPr>
              <a:t>1</a:t>
            </a:r>
            <a:r>
              <a:rPr lang="el-GR" sz="1400" dirty="0">
                <a:highlight>
                  <a:srgbClr val="FFFF00"/>
                </a:highlight>
                <a:latin typeface="Calibri" pitchFamily="34" charset="0"/>
                <a:ea typeface="Calibri" pitchFamily="34" charset="0"/>
                <a:cs typeface="Calibri" pitchFamily="34" charset="0"/>
              </a:rPr>
              <a:t>. Κάθε καθηγητής πρέπει να διδάσκει </a:t>
            </a:r>
            <a:r>
              <a:rPr lang="el-GR" sz="1400" i="1" dirty="0">
                <a:highlight>
                  <a:srgbClr val="FFFF00"/>
                </a:highlight>
                <a:latin typeface="Calibri" pitchFamily="34" charset="0"/>
                <a:ea typeface="Calibri" pitchFamily="34" charset="0"/>
                <a:cs typeface="Calibri" pitchFamily="34" charset="0"/>
              </a:rPr>
              <a:t>τουλάχιστον ένα</a:t>
            </a:r>
            <a:r>
              <a:rPr lang="el-GR" sz="1400" dirty="0">
                <a:highlight>
                  <a:srgbClr val="FFFF00"/>
                </a:highlight>
                <a:latin typeface="Calibri" pitchFamily="34" charset="0"/>
                <a:ea typeface="Calibri" pitchFamily="34" charset="0"/>
                <a:cs typeface="Calibri" pitchFamily="34" charset="0"/>
              </a:rPr>
              <a:t> μάθημα. </a:t>
            </a:r>
          </a:p>
          <a:p>
            <a:pPr algn="just" eaLnBrk="0" hangingPunct="0"/>
            <a:r>
              <a:rPr lang="el-GR" sz="1400" b="1" dirty="0">
                <a:latin typeface="Calibri" pitchFamily="34" charset="0"/>
                <a:ea typeface="Calibri" pitchFamily="34" charset="0"/>
                <a:cs typeface="Calibri" pitchFamily="34" charset="0"/>
              </a:rPr>
              <a:t>2</a:t>
            </a:r>
            <a:r>
              <a:rPr lang="el-GR" sz="1400" dirty="0">
                <a:latin typeface="Calibri" pitchFamily="34" charset="0"/>
                <a:ea typeface="Calibri" pitchFamily="34" charset="0"/>
                <a:cs typeface="Calibri" pitchFamily="34" charset="0"/>
              </a:rPr>
              <a:t>. Κάθε καθηγητής διδάσκει </a:t>
            </a:r>
            <a:r>
              <a:rPr lang="el-GR" sz="1400" i="1" dirty="0">
                <a:latin typeface="Calibri" pitchFamily="34" charset="0"/>
                <a:ea typeface="Calibri" pitchFamily="34" charset="0"/>
                <a:cs typeface="Calibri" pitchFamily="34" charset="0"/>
              </a:rPr>
              <a:t>ακριβώς ένα</a:t>
            </a:r>
            <a:r>
              <a:rPr lang="el-GR" sz="1400" dirty="0">
                <a:latin typeface="Calibri" pitchFamily="34" charset="0"/>
                <a:ea typeface="Calibri" pitchFamily="34" charset="0"/>
                <a:cs typeface="Calibri" pitchFamily="34" charset="0"/>
              </a:rPr>
              <a:t> μάθημα. </a:t>
            </a:r>
          </a:p>
          <a:p>
            <a:pPr algn="just" eaLnBrk="0" hangingPunct="0"/>
            <a:r>
              <a:rPr lang="el-GR" sz="1400" b="1" dirty="0">
                <a:latin typeface="Calibri" pitchFamily="34" charset="0"/>
                <a:ea typeface="Calibri" pitchFamily="34" charset="0"/>
                <a:cs typeface="Calibri" pitchFamily="34" charset="0"/>
              </a:rPr>
              <a:t>3</a:t>
            </a:r>
            <a:r>
              <a:rPr lang="el-GR" sz="1400" dirty="0">
                <a:latin typeface="Calibri" pitchFamily="34" charset="0"/>
                <a:ea typeface="Calibri" pitchFamily="34" charset="0"/>
                <a:cs typeface="Calibri" pitchFamily="34" charset="0"/>
              </a:rPr>
              <a:t>. Κάθε καθηγητής διδάσκει </a:t>
            </a:r>
            <a:r>
              <a:rPr lang="el-GR" sz="1400" i="1" dirty="0">
                <a:latin typeface="Calibri" pitchFamily="34" charset="0"/>
                <a:ea typeface="Calibri" pitchFamily="34" charset="0"/>
                <a:cs typeface="Calibri" pitchFamily="34" charset="0"/>
              </a:rPr>
              <a:t>ακριβώς ένα</a:t>
            </a:r>
            <a:r>
              <a:rPr lang="el-GR" sz="1400" dirty="0">
                <a:latin typeface="Calibri" pitchFamily="34" charset="0"/>
                <a:ea typeface="Calibri" pitchFamily="34" charset="0"/>
                <a:cs typeface="Calibri" pitchFamily="34" charset="0"/>
              </a:rPr>
              <a:t> μάθημα και </a:t>
            </a:r>
            <a:r>
              <a:rPr lang="el-GR" sz="1400" i="1" dirty="0">
                <a:latin typeface="Calibri" pitchFamily="34" charset="0"/>
                <a:ea typeface="Calibri" pitchFamily="34" charset="0"/>
                <a:cs typeface="Calibri" pitchFamily="34" charset="0"/>
              </a:rPr>
              <a:t>κάθε μάθημα πρέπει να διδάσκεται</a:t>
            </a:r>
            <a:r>
              <a:rPr lang="el-GR" sz="1400" dirty="0">
                <a:latin typeface="Calibri" pitchFamily="34" charset="0"/>
                <a:ea typeface="Calibri" pitchFamily="34" charset="0"/>
                <a:cs typeface="Calibri" pitchFamily="34" charset="0"/>
              </a:rPr>
              <a:t> από κάποιον καθηγητή.</a:t>
            </a:r>
          </a:p>
        </p:txBody>
      </p:sp>
      <p:sp>
        <p:nvSpPr>
          <p:cNvPr id="5" name="TextBox 4">
            <a:extLst>
              <a:ext uri="{FF2B5EF4-FFF2-40B4-BE49-F238E27FC236}">
                <a16:creationId xmlns:a16="http://schemas.microsoft.com/office/drawing/2014/main" id="{32947597-C8CF-4160-AB9A-6C67E9D63638}"/>
              </a:ext>
            </a:extLst>
          </p:cNvPr>
          <p:cNvSpPr txBox="1"/>
          <p:nvPr/>
        </p:nvSpPr>
        <p:spPr>
          <a:xfrm>
            <a:off x="331304" y="4366591"/>
            <a:ext cx="8203096" cy="1477328"/>
          </a:xfrm>
          <a:prstGeom prst="rect">
            <a:avLst/>
          </a:prstGeom>
          <a:noFill/>
        </p:spPr>
        <p:txBody>
          <a:bodyPr wrap="square" rtlCol="0">
            <a:spAutoFit/>
          </a:bodyPr>
          <a:lstStyle/>
          <a:p>
            <a:r>
              <a:rPr lang="el-GR" dirty="0"/>
              <a:t>Για το 1</a:t>
            </a:r>
          </a:p>
          <a:p>
            <a:r>
              <a:rPr lang="el-GR" dirty="0"/>
              <a:t>Α.</a:t>
            </a:r>
            <a:r>
              <a:rPr lang="en-US" dirty="0"/>
              <a:t> </a:t>
            </a:r>
            <a:r>
              <a:rPr lang="el-GR" dirty="0"/>
              <a:t>Η συσχέτιση ΔΙΔΑΣΚΕΙ είναι 1-Ν από  ΚΑΘΗΓΗΤΗΣ στο ΜΑΘΗΜΑ</a:t>
            </a:r>
          </a:p>
          <a:p>
            <a:r>
              <a:rPr lang="el-GR" dirty="0"/>
              <a:t>Β. Η συσχέτιση ΔΙΔΑΣΚΕΙ είναι Ν-1 από ΚΑΘΗΓΗΤΗΣ στο ΜΑΘΗΜΑ</a:t>
            </a:r>
          </a:p>
          <a:p>
            <a:r>
              <a:rPr lang="en-US" dirty="0"/>
              <a:t>C.</a:t>
            </a:r>
            <a:r>
              <a:rPr lang="el-GR" dirty="0"/>
              <a:t> Η συμμετοχή του ΚΑΘΗΓΗΤΗΣ στο ΔΙΔΑΣΚΕΙ  είναι ΟΛΙΚΗ</a:t>
            </a:r>
            <a:endParaRPr lang="en-US" dirty="0"/>
          </a:p>
          <a:p>
            <a:r>
              <a:rPr lang="en-US" dirty="0"/>
              <a:t>D. </a:t>
            </a:r>
            <a:r>
              <a:rPr lang="el-GR" dirty="0"/>
              <a:t>Η συμμετοχή του ΜΑΘΗΜΑ-τος στο ΔΙΔΑΣΚΕΙ  είναι ΟΛΙΚΗ</a:t>
            </a:r>
            <a:endParaRPr lang="en-US" dirty="0"/>
          </a:p>
        </p:txBody>
      </p:sp>
      <mc:AlternateContent xmlns:mc="http://schemas.openxmlformats.org/markup-compatibility/2006" xmlns:p14="http://schemas.microsoft.com/office/powerpoint/2010/main">
        <mc:Choice Requires="p14">
          <p:contentPart p14:bwMode="auto" r:id="rId2">
            <p14:nvContentPartPr>
              <p14:cNvPr id="68" name="Ink 67">
                <a:extLst>
                  <a:ext uri="{FF2B5EF4-FFF2-40B4-BE49-F238E27FC236}">
                    <a16:creationId xmlns:a16="http://schemas.microsoft.com/office/drawing/2014/main" id="{A0E9A6E3-C3DA-4176-BA4B-F79CEE40BA68}"/>
                  </a:ext>
                </a:extLst>
              </p14:cNvPr>
              <p14:cNvContentPartPr/>
              <p14:nvPr/>
            </p14:nvContentPartPr>
            <p14:xfrm>
              <a:off x="-1016009" y="2349397"/>
              <a:ext cx="33840" cy="5400"/>
            </p14:xfrm>
          </p:contentPart>
        </mc:Choice>
        <mc:Fallback xmlns="">
          <p:pic>
            <p:nvPicPr>
              <p:cNvPr id="68" name="Ink 67">
                <a:extLst>
                  <a:ext uri="{FF2B5EF4-FFF2-40B4-BE49-F238E27FC236}">
                    <a16:creationId xmlns:a16="http://schemas.microsoft.com/office/drawing/2014/main" id="{A0E9A6E3-C3DA-4176-BA4B-F79CEE40BA68}"/>
                  </a:ext>
                </a:extLst>
              </p:cNvPr>
              <p:cNvPicPr/>
              <p:nvPr/>
            </p:nvPicPr>
            <p:blipFill>
              <a:blip r:embed="rId5"/>
              <a:stretch>
                <a:fillRect/>
              </a:stretch>
            </p:blipFill>
            <p:spPr>
              <a:xfrm>
                <a:off x="-1025009" y="2340757"/>
                <a:ext cx="51480" cy="23040"/>
              </a:xfrm>
              <a:prstGeom prst="rect">
                <a:avLst/>
              </a:prstGeom>
            </p:spPr>
          </p:pic>
        </mc:Fallback>
      </mc:AlternateContent>
      <p:sp>
        <p:nvSpPr>
          <p:cNvPr id="9" name="Title 6">
            <a:extLst>
              <a:ext uri="{FF2B5EF4-FFF2-40B4-BE49-F238E27FC236}">
                <a16:creationId xmlns:a16="http://schemas.microsoft.com/office/drawing/2014/main" id="{5134A208-70BB-4B2B-BA63-97A034B4BEE3}"/>
              </a:ext>
            </a:extLst>
          </p:cNvPr>
          <p:cNvSpPr txBox="1">
            <a:spLocks/>
          </p:cNvSpPr>
          <p:nvPr/>
        </p:nvSpPr>
        <p:spPr>
          <a:xfrm>
            <a:off x="357187" y="124583"/>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Παράδειγμα </a:t>
            </a:r>
            <a:r>
              <a:rPr lang="el-GR" sz="2700" dirty="0">
                <a:solidFill>
                  <a:schemeClr val="accent6">
                    <a:lumMod val="75000"/>
                  </a:schemeClr>
                </a:solidFill>
              </a:rPr>
              <a:t>(</a:t>
            </a:r>
            <a:r>
              <a:rPr lang="el-GR" sz="2700" dirty="0" err="1">
                <a:solidFill>
                  <a:schemeClr val="accent6">
                    <a:lumMod val="75000"/>
                  </a:schemeClr>
                </a:solidFill>
              </a:rPr>
              <a:t>πληθικότητες</a:t>
            </a:r>
            <a:r>
              <a:rPr lang="el-GR" sz="2700" dirty="0">
                <a:solidFill>
                  <a:schemeClr val="accent6">
                    <a:lumMod val="75000"/>
                  </a:schemeClr>
                </a:solidFill>
              </a:rPr>
              <a:t>, συμμετοχές)</a:t>
            </a:r>
          </a:p>
        </p:txBody>
      </p:sp>
    </p:spTree>
    <p:extLst>
      <p:ext uri="{BB962C8B-B14F-4D97-AF65-F5344CB8AC3E}">
        <p14:creationId xmlns:p14="http://schemas.microsoft.com/office/powerpoint/2010/main" val="27735582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458E27-471F-4CE2-A9EA-619A5CF97C21}"/>
              </a:ext>
            </a:extLst>
          </p:cNvPr>
          <p:cNvSpPr>
            <a:spLocks noGrp="1"/>
          </p:cNvSpPr>
          <p:nvPr>
            <p:ph type="sldNum" sz="quarter" idx="12"/>
          </p:nvPr>
        </p:nvSpPr>
        <p:spPr/>
        <p:txBody>
          <a:bodyPr/>
          <a:lstStyle/>
          <a:p>
            <a:fld id="{6D22F896-40B5-4ADD-8801-0D06FADFA095}" type="slidenum">
              <a:rPr lang="en-US" smtClean="0"/>
              <a:pPr/>
              <a:t>57</a:t>
            </a:fld>
            <a:endParaRPr lang="en-US" dirty="0"/>
          </a:p>
        </p:txBody>
      </p:sp>
      <p:sp>
        <p:nvSpPr>
          <p:cNvPr id="4" name="TextBox 3">
            <a:extLst>
              <a:ext uri="{FF2B5EF4-FFF2-40B4-BE49-F238E27FC236}">
                <a16:creationId xmlns:a16="http://schemas.microsoft.com/office/drawing/2014/main" id="{E6A7926F-0961-4DD7-BBDA-FB4C5DFAE412}"/>
              </a:ext>
            </a:extLst>
          </p:cNvPr>
          <p:cNvSpPr txBox="1"/>
          <p:nvPr/>
        </p:nvSpPr>
        <p:spPr>
          <a:xfrm>
            <a:off x="261730" y="1397675"/>
            <a:ext cx="8620539" cy="2031325"/>
          </a:xfrm>
          <a:prstGeom prst="rect">
            <a:avLst/>
          </a:prstGeom>
          <a:noFill/>
        </p:spPr>
        <p:txBody>
          <a:bodyPr wrap="square" rtlCol="0">
            <a:spAutoFit/>
          </a:bodyPr>
          <a:lstStyle/>
          <a:p>
            <a:pPr algn="just" eaLnBrk="0" hangingPunct="0"/>
            <a:r>
              <a:rPr lang="el-GR" sz="1400" dirty="0">
                <a:latin typeface="Calibri" pitchFamily="34" charset="0"/>
                <a:ea typeface="Calibri" pitchFamily="34" charset="0"/>
                <a:cs typeface="Calibri" pitchFamily="34" charset="0"/>
              </a:rPr>
              <a:t>Θεωρείστε μια βάση δεδομένων για ένα πανεπιστήμιο που να περιέχει τις παρακάτω πληροφορίες:</a:t>
            </a:r>
          </a:p>
          <a:p>
            <a:pPr algn="just" eaLnBrk="0" hangingPunct="0">
              <a:buFont typeface="Wingdings" pitchFamily="2" charset="2"/>
              <a:buChar char="§"/>
            </a:pPr>
            <a:r>
              <a:rPr lang="el-GR" sz="1400" dirty="0">
                <a:latin typeface="Calibri" pitchFamily="34" charset="0"/>
                <a:ea typeface="Calibri" pitchFamily="34" charset="0"/>
                <a:cs typeface="Calibri" pitchFamily="34" charset="0"/>
              </a:rPr>
              <a:t> το όνομα, διεύθυνση</a:t>
            </a:r>
            <a:r>
              <a:rPr lang="en-US" sz="1400" dirty="0">
                <a:latin typeface="Calibri" pitchFamily="34" charset="0"/>
                <a:ea typeface="Calibri" pitchFamily="34" charset="0"/>
                <a:cs typeface="Calibri" pitchFamily="34" charset="0"/>
              </a:rPr>
              <a:t>,</a:t>
            </a:r>
            <a:r>
              <a:rPr lang="el-GR" sz="1400" dirty="0">
                <a:latin typeface="Calibri" pitchFamily="34" charset="0"/>
                <a:ea typeface="Calibri" pitchFamily="34" charset="0"/>
                <a:cs typeface="Calibri" pitchFamily="34" charset="0"/>
              </a:rPr>
              <a:t> αριθμό ταυτότητας (που είναι μοναδικός) για τους </a:t>
            </a:r>
            <a:r>
              <a:rPr lang="el-GR" sz="1400" i="1" dirty="0">
                <a:solidFill>
                  <a:schemeClr val="accent6">
                    <a:lumMod val="75000"/>
                  </a:schemeClr>
                </a:solidFill>
                <a:latin typeface="Calibri" pitchFamily="34" charset="0"/>
                <a:ea typeface="Calibri" pitchFamily="34" charset="0"/>
                <a:cs typeface="Calibri" pitchFamily="34" charset="0"/>
              </a:rPr>
              <a:t>καθηγητές</a:t>
            </a:r>
            <a:r>
              <a:rPr lang="el-GR" sz="1400" i="1" dirty="0">
                <a:latin typeface="Calibri" pitchFamily="34" charset="0"/>
                <a:ea typeface="Calibri" pitchFamily="34" charset="0"/>
                <a:cs typeface="Calibri" pitchFamily="34" charset="0"/>
              </a:rPr>
              <a:t> </a:t>
            </a:r>
          </a:p>
          <a:p>
            <a:pPr algn="just" eaLnBrk="0" hangingPunct="0">
              <a:buFont typeface="Wingdings" pitchFamily="2" charset="2"/>
              <a:buChar char="§"/>
            </a:pPr>
            <a:r>
              <a:rPr lang="el-GR" sz="1400" dirty="0">
                <a:latin typeface="Calibri" pitchFamily="34" charset="0"/>
                <a:ea typeface="Calibri" pitchFamily="34" charset="0"/>
                <a:cs typeface="Calibri" pitchFamily="34" charset="0"/>
              </a:rPr>
              <a:t> το όνομα, κωδικό (που είναι μοναδικός), μονάδες, εξάμηνο για τα </a:t>
            </a:r>
            <a:r>
              <a:rPr lang="el-GR" sz="1400" i="1" dirty="0">
                <a:solidFill>
                  <a:schemeClr val="accent6">
                    <a:lumMod val="75000"/>
                  </a:schemeClr>
                </a:solidFill>
                <a:latin typeface="Calibri" pitchFamily="34" charset="0"/>
                <a:ea typeface="Calibri" pitchFamily="34" charset="0"/>
                <a:cs typeface="Calibri" pitchFamily="34" charset="0"/>
              </a:rPr>
              <a:t>μαθήματα</a:t>
            </a:r>
            <a:r>
              <a:rPr lang="el-GR" sz="1400" i="1" dirty="0">
                <a:latin typeface="Calibri" pitchFamily="34" charset="0"/>
                <a:ea typeface="Calibri" pitchFamily="34" charset="0"/>
                <a:cs typeface="Calibri" pitchFamily="34" charset="0"/>
              </a:rPr>
              <a:t> </a:t>
            </a:r>
          </a:p>
          <a:p>
            <a:pPr algn="just" eaLnBrk="0" hangingPunct="0">
              <a:buFont typeface="Wingdings" pitchFamily="2" charset="2"/>
              <a:buChar char="§"/>
            </a:pPr>
            <a:r>
              <a:rPr lang="el-GR" sz="1400" dirty="0">
                <a:latin typeface="Calibri" pitchFamily="34" charset="0"/>
                <a:ea typeface="Calibri" pitchFamily="34" charset="0"/>
                <a:cs typeface="Calibri" pitchFamily="34" charset="0"/>
              </a:rPr>
              <a:t> ποιοι καθηγητές </a:t>
            </a:r>
            <a:r>
              <a:rPr lang="el-GR" sz="1400" i="1" dirty="0">
                <a:solidFill>
                  <a:schemeClr val="accent6">
                    <a:lumMod val="75000"/>
                  </a:schemeClr>
                </a:solidFill>
                <a:latin typeface="Calibri" pitchFamily="34" charset="0"/>
                <a:ea typeface="Calibri" pitchFamily="34" charset="0"/>
                <a:cs typeface="Calibri" pitchFamily="34" charset="0"/>
              </a:rPr>
              <a:t>διδάσκουν</a:t>
            </a:r>
            <a:r>
              <a:rPr lang="el-GR" sz="1400" dirty="0">
                <a:latin typeface="Calibri" pitchFamily="34" charset="0"/>
                <a:ea typeface="Calibri" pitchFamily="34" charset="0"/>
                <a:cs typeface="Calibri" pitchFamily="34" charset="0"/>
              </a:rPr>
              <a:t> ποια μαθήματα</a:t>
            </a:r>
          </a:p>
          <a:p>
            <a:pPr algn="just" eaLnBrk="0" hangingPunct="0"/>
            <a:r>
              <a:rPr lang="el-GR" sz="1400" dirty="0">
                <a:latin typeface="Calibri" pitchFamily="34" charset="0"/>
                <a:ea typeface="Calibri" pitchFamily="34" charset="0"/>
                <a:cs typeface="Calibri" pitchFamily="34" charset="0"/>
              </a:rPr>
              <a:t>Υποθέστε ότι καταγράφεται πληροφορία μόνο για ένα ακαδημαϊκό έτος (μόνο μια ανάθεση μαθημάτων)</a:t>
            </a:r>
            <a:endParaRPr lang="el-GR" sz="1400" i="1" dirty="0">
              <a:latin typeface="Calibri" pitchFamily="34" charset="0"/>
              <a:ea typeface="Calibri" pitchFamily="34" charset="0"/>
              <a:cs typeface="Calibri" pitchFamily="34" charset="0"/>
            </a:endParaRPr>
          </a:p>
          <a:p>
            <a:pPr algn="just" eaLnBrk="0" hangingPunct="0"/>
            <a:r>
              <a:rPr lang="el-GR" sz="1400" dirty="0">
                <a:latin typeface="Calibri" pitchFamily="34" charset="0"/>
                <a:ea typeface="Calibri" pitchFamily="34" charset="0"/>
                <a:cs typeface="Calibri" pitchFamily="34" charset="0"/>
              </a:rPr>
              <a:t>Προσδιορίστε κατάλληλες </a:t>
            </a:r>
            <a:r>
              <a:rPr lang="el-GR" sz="1400" dirty="0" err="1">
                <a:latin typeface="Calibri" pitchFamily="34" charset="0"/>
                <a:ea typeface="Calibri" pitchFamily="34" charset="0"/>
                <a:cs typeface="Calibri" pitchFamily="34" charset="0"/>
              </a:rPr>
              <a:t>πληθικότητες</a:t>
            </a:r>
            <a:r>
              <a:rPr lang="el-GR" sz="1400" dirty="0">
                <a:latin typeface="Calibri" pitchFamily="34" charset="0"/>
                <a:ea typeface="Calibri" pitchFamily="34" charset="0"/>
                <a:cs typeface="Calibri" pitchFamily="34" charset="0"/>
              </a:rPr>
              <a:t> ή/και συμμετοχές για καθένα από τα παρακάτω:</a:t>
            </a:r>
            <a:endParaRPr lang="en-US" sz="1400" dirty="0">
              <a:latin typeface="Calibri" pitchFamily="34" charset="0"/>
              <a:ea typeface="Calibri" pitchFamily="34" charset="0"/>
              <a:cs typeface="Calibri" pitchFamily="34" charset="0"/>
            </a:endParaRPr>
          </a:p>
          <a:p>
            <a:pPr algn="just" eaLnBrk="0" hangingPunct="0"/>
            <a:r>
              <a:rPr lang="el-GR" sz="1400" b="1" dirty="0">
                <a:latin typeface="Calibri" pitchFamily="34" charset="0"/>
                <a:ea typeface="Calibri" pitchFamily="34" charset="0"/>
                <a:cs typeface="Calibri" pitchFamily="34" charset="0"/>
              </a:rPr>
              <a:t>1</a:t>
            </a:r>
            <a:r>
              <a:rPr lang="el-GR" sz="1400" dirty="0">
                <a:latin typeface="Calibri" pitchFamily="34" charset="0"/>
                <a:ea typeface="Calibri" pitchFamily="34" charset="0"/>
                <a:cs typeface="Calibri" pitchFamily="34" charset="0"/>
              </a:rPr>
              <a:t>. Κάθε καθηγητής πρέπει να διδάσκει </a:t>
            </a:r>
            <a:r>
              <a:rPr lang="el-GR" sz="1400" i="1" dirty="0">
                <a:latin typeface="Calibri" pitchFamily="34" charset="0"/>
                <a:ea typeface="Calibri" pitchFamily="34" charset="0"/>
                <a:cs typeface="Calibri" pitchFamily="34" charset="0"/>
              </a:rPr>
              <a:t>τουλάχιστον ένα</a:t>
            </a:r>
            <a:r>
              <a:rPr lang="el-GR" sz="1400" dirty="0">
                <a:latin typeface="Calibri" pitchFamily="34" charset="0"/>
                <a:ea typeface="Calibri" pitchFamily="34" charset="0"/>
                <a:cs typeface="Calibri" pitchFamily="34" charset="0"/>
              </a:rPr>
              <a:t> μάθημα. </a:t>
            </a:r>
          </a:p>
          <a:p>
            <a:pPr algn="just" eaLnBrk="0" hangingPunct="0"/>
            <a:r>
              <a:rPr lang="el-GR" sz="1400" b="1" dirty="0">
                <a:highlight>
                  <a:srgbClr val="FFFF00"/>
                </a:highlight>
                <a:latin typeface="Calibri" pitchFamily="34" charset="0"/>
                <a:ea typeface="Calibri" pitchFamily="34" charset="0"/>
                <a:cs typeface="Calibri" pitchFamily="34" charset="0"/>
              </a:rPr>
              <a:t>2</a:t>
            </a:r>
            <a:r>
              <a:rPr lang="el-GR" sz="1400" dirty="0">
                <a:highlight>
                  <a:srgbClr val="FFFF00"/>
                </a:highlight>
                <a:latin typeface="Calibri" pitchFamily="34" charset="0"/>
                <a:ea typeface="Calibri" pitchFamily="34" charset="0"/>
                <a:cs typeface="Calibri" pitchFamily="34" charset="0"/>
              </a:rPr>
              <a:t>. Κάθε καθηγητής διδάσκει </a:t>
            </a:r>
            <a:r>
              <a:rPr lang="el-GR" sz="1400" i="1" dirty="0">
                <a:highlight>
                  <a:srgbClr val="FFFF00"/>
                </a:highlight>
                <a:latin typeface="Calibri" pitchFamily="34" charset="0"/>
                <a:ea typeface="Calibri" pitchFamily="34" charset="0"/>
                <a:cs typeface="Calibri" pitchFamily="34" charset="0"/>
              </a:rPr>
              <a:t>ακριβώς ένα</a:t>
            </a:r>
            <a:r>
              <a:rPr lang="el-GR" sz="1400" dirty="0">
                <a:highlight>
                  <a:srgbClr val="FFFF00"/>
                </a:highlight>
                <a:latin typeface="Calibri" pitchFamily="34" charset="0"/>
                <a:ea typeface="Calibri" pitchFamily="34" charset="0"/>
                <a:cs typeface="Calibri" pitchFamily="34" charset="0"/>
              </a:rPr>
              <a:t> μάθημα. </a:t>
            </a:r>
          </a:p>
          <a:p>
            <a:pPr algn="just" eaLnBrk="0" hangingPunct="0"/>
            <a:r>
              <a:rPr lang="el-GR" sz="1400" b="1" dirty="0">
                <a:latin typeface="Calibri" pitchFamily="34" charset="0"/>
                <a:ea typeface="Calibri" pitchFamily="34" charset="0"/>
                <a:cs typeface="Calibri" pitchFamily="34" charset="0"/>
              </a:rPr>
              <a:t>3</a:t>
            </a:r>
            <a:r>
              <a:rPr lang="el-GR" sz="1400" dirty="0">
                <a:latin typeface="Calibri" pitchFamily="34" charset="0"/>
                <a:ea typeface="Calibri" pitchFamily="34" charset="0"/>
                <a:cs typeface="Calibri" pitchFamily="34" charset="0"/>
              </a:rPr>
              <a:t>. Κάθε καθηγητής διδάσκει </a:t>
            </a:r>
            <a:r>
              <a:rPr lang="el-GR" sz="1400" i="1" dirty="0">
                <a:latin typeface="Calibri" pitchFamily="34" charset="0"/>
                <a:ea typeface="Calibri" pitchFamily="34" charset="0"/>
                <a:cs typeface="Calibri" pitchFamily="34" charset="0"/>
              </a:rPr>
              <a:t>ακριβώς ένα</a:t>
            </a:r>
            <a:r>
              <a:rPr lang="el-GR" sz="1400" dirty="0">
                <a:latin typeface="Calibri" pitchFamily="34" charset="0"/>
                <a:ea typeface="Calibri" pitchFamily="34" charset="0"/>
                <a:cs typeface="Calibri" pitchFamily="34" charset="0"/>
              </a:rPr>
              <a:t> μάθημα και </a:t>
            </a:r>
            <a:r>
              <a:rPr lang="el-GR" sz="1400" i="1" dirty="0">
                <a:latin typeface="Calibri" pitchFamily="34" charset="0"/>
                <a:ea typeface="Calibri" pitchFamily="34" charset="0"/>
                <a:cs typeface="Calibri" pitchFamily="34" charset="0"/>
              </a:rPr>
              <a:t>κάθε μάθημα πρέπει να διδάσκεται</a:t>
            </a:r>
            <a:r>
              <a:rPr lang="el-GR" sz="1400" dirty="0">
                <a:latin typeface="Calibri" pitchFamily="34" charset="0"/>
                <a:ea typeface="Calibri" pitchFamily="34" charset="0"/>
                <a:cs typeface="Calibri" pitchFamily="34" charset="0"/>
              </a:rPr>
              <a:t> από κάποιον καθηγητή.</a:t>
            </a:r>
          </a:p>
        </p:txBody>
      </p:sp>
      <p:sp>
        <p:nvSpPr>
          <p:cNvPr id="5" name="TextBox 4">
            <a:extLst>
              <a:ext uri="{FF2B5EF4-FFF2-40B4-BE49-F238E27FC236}">
                <a16:creationId xmlns:a16="http://schemas.microsoft.com/office/drawing/2014/main" id="{32947597-C8CF-4160-AB9A-6C67E9D63638}"/>
              </a:ext>
            </a:extLst>
          </p:cNvPr>
          <p:cNvSpPr txBox="1"/>
          <p:nvPr/>
        </p:nvSpPr>
        <p:spPr>
          <a:xfrm>
            <a:off x="331304" y="4366591"/>
            <a:ext cx="8203096" cy="2031325"/>
          </a:xfrm>
          <a:prstGeom prst="rect">
            <a:avLst/>
          </a:prstGeom>
          <a:noFill/>
        </p:spPr>
        <p:txBody>
          <a:bodyPr wrap="square" rtlCol="0">
            <a:spAutoFit/>
          </a:bodyPr>
          <a:lstStyle/>
          <a:p>
            <a:r>
              <a:rPr lang="el-GR" dirty="0"/>
              <a:t>Για το 2</a:t>
            </a:r>
          </a:p>
          <a:p>
            <a:r>
              <a:rPr lang="el-GR" dirty="0"/>
              <a:t>Α.</a:t>
            </a:r>
            <a:r>
              <a:rPr lang="en-US" dirty="0"/>
              <a:t> </a:t>
            </a:r>
            <a:r>
              <a:rPr lang="el-GR" dirty="0"/>
              <a:t>Η συσχέτιση ΔΙΔΑΣΚΕΙ είναι 1-Ν από  ΚΑΘΗΓΗΤΗΣ στο ΜΑΘΗΜΑ</a:t>
            </a:r>
          </a:p>
          <a:p>
            <a:r>
              <a:rPr lang="el-GR" dirty="0"/>
              <a:t>Β. Η συσχέτιση ΔΙΔΑΣΚΕΙ  είναι Ν-1 από  ΚΑΘΗΓΗΤΗΣ στο ΜΑΘΗΜΑ</a:t>
            </a:r>
          </a:p>
          <a:p>
            <a:r>
              <a:rPr lang="en-US" dirty="0"/>
              <a:t>C</a:t>
            </a:r>
            <a:r>
              <a:rPr lang="el-GR" dirty="0"/>
              <a:t>. Η συσχέτιση ΔΙΔΑΣΚΕΙ είναι 1-Ν από ΚΑΘΗΓΗΤΗΣ στο ΜΑΘΗΜΑ και  η συμμετοχή του ΚΑΘΗΓΗΤΗ στο ΔΙΔΑΣΚΕΙ  είναι ΟΛΙΚΗ</a:t>
            </a:r>
            <a:endParaRPr lang="en-US" dirty="0"/>
          </a:p>
          <a:p>
            <a:r>
              <a:rPr lang="en-US" dirty="0"/>
              <a:t>D. </a:t>
            </a:r>
            <a:r>
              <a:rPr lang="el-GR" dirty="0"/>
              <a:t>Η συσχέτιση ΔΙΔΑΣΚΕΙ  είναι Ν-1 από ΚΑΘΗΓΗΤΗΣ στο ΜΑΘΗΜΑ και  η συμμετοχή του ΚΑΘΗΓΗΤΗ στο ΔΙΔΑΣΚΕΙ  είναι ΟΛΙΚΗ</a:t>
            </a:r>
            <a:endParaRPr lang="en-US" dirty="0"/>
          </a:p>
        </p:txBody>
      </p:sp>
      <p:sp>
        <p:nvSpPr>
          <p:cNvPr id="6" name="Title 6">
            <a:extLst>
              <a:ext uri="{FF2B5EF4-FFF2-40B4-BE49-F238E27FC236}">
                <a16:creationId xmlns:a16="http://schemas.microsoft.com/office/drawing/2014/main" id="{42C51F16-D32E-454B-BA58-09279316909B}"/>
              </a:ext>
            </a:extLst>
          </p:cNvPr>
          <p:cNvSpPr txBox="1">
            <a:spLocks/>
          </p:cNvSpPr>
          <p:nvPr/>
        </p:nvSpPr>
        <p:spPr>
          <a:xfrm>
            <a:off x="357187" y="124583"/>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Παράδειγμα </a:t>
            </a:r>
            <a:r>
              <a:rPr lang="el-GR" sz="2700" dirty="0">
                <a:solidFill>
                  <a:schemeClr val="accent6">
                    <a:lumMod val="75000"/>
                  </a:schemeClr>
                </a:solidFill>
              </a:rPr>
              <a:t>(</a:t>
            </a:r>
            <a:r>
              <a:rPr lang="el-GR" sz="2700" dirty="0" err="1">
                <a:solidFill>
                  <a:schemeClr val="accent6">
                    <a:lumMod val="75000"/>
                  </a:schemeClr>
                </a:solidFill>
              </a:rPr>
              <a:t>πληθικότητες</a:t>
            </a:r>
            <a:r>
              <a:rPr lang="el-GR" sz="2700" dirty="0">
                <a:solidFill>
                  <a:schemeClr val="accent6">
                    <a:lumMod val="75000"/>
                  </a:schemeClr>
                </a:solidFill>
              </a:rPr>
              <a:t>, συμμετοχές)</a:t>
            </a:r>
          </a:p>
        </p:txBody>
      </p:sp>
    </p:spTree>
    <p:extLst>
      <p:ext uri="{BB962C8B-B14F-4D97-AF65-F5344CB8AC3E}">
        <p14:creationId xmlns:p14="http://schemas.microsoft.com/office/powerpoint/2010/main" val="11706075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458E27-471F-4CE2-A9EA-619A5CF97C21}"/>
              </a:ext>
            </a:extLst>
          </p:cNvPr>
          <p:cNvSpPr>
            <a:spLocks noGrp="1"/>
          </p:cNvSpPr>
          <p:nvPr>
            <p:ph type="sldNum" sz="quarter" idx="12"/>
          </p:nvPr>
        </p:nvSpPr>
        <p:spPr/>
        <p:txBody>
          <a:bodyPr/>
          <a:lstStyle/>
          <a:p>
            <a:fld id="{6D22F896-40B5-4ADD-8801-0D06FADFA095}" type="slidenum">
              <a:rPr lang="en-US" smtClean="0"/>
              <a:pPr/>
              <a:t>58</a:t>
            </a:fld>
            <a:endParaRPr lang="en-US" dirty="0"/>
          </a:p>
        </p:txBody>
      </p:sp>
      <p:sp>
        <p:nvSpPr>
          <p:cNvPr id="4" name="TextBox 3">
            <a:extLst>
              <a:ext uri="{FF2B5EF4-FFF2-40B4-BE49-F238E27FC236}">
                <a16:creationId xmlns:a16="http://schemas.microsoft.com/office/drawing/2014/main" id="{E6A7926F-0961-4DD7-BBDA-FB4C5DFAE412}"/>
              </a:ext>
            </a:extLst>
          </p:cNvPr>
          <p:cNvSpPr txBox="1"/>
          <p:nvPr/>
        </p:nvSpPr>
        <p:spPr>
          <a:xfrm>
            <a:off x="261730" y="1014081"/>
            <a:ext cx="8620539" cy="2031325"/>
          </a:xfrm>
          <a:prstGeom prst="rect">
            <a:avLst/>
          </a:prstGeom>
          <a:noFill/>
        </p:spPr>
        <p:txBody>
          <a:bodyPr wrap="square" rtlCol="0">
            <a:spAutoFit/>
          </a:bodyPr>
          <a:lstStyle/>
          <a:p>
            <a:pPr algn="just" eaLnBrk="0" hangingPunct="0"/>
            <a:r>
              <a:rPr lang="el-GR" sz="1400" dirty="0">
                <a:latin typeface="Calibri" pitchFamily="34" charset="0"/>
                <a:ea typeface="Calibri" pitchFamily="34" charset="0"/>
                <a:cs typeface="Calibri" pitchFamily="34" charset="0"/>
              </a:rPr>
              <a:t>Θεωρείστε μια βάση δεδομένων για ένα πανεπιστήμιο που να περιέχει τις παρακάτω πληροφορίες:</a:t>
            </a:r>
          </a:p>
          <a:p>
            <a:pPr algn="just" eaLnBrk="0" hangingPunct="0">
              <a:buFont typeface="Wingdings" pitchFamily="2" charset="2"/>
              <a:buChar char="§"/>
            </a:pPr>
            <a:r>
              <a:rPr lang="el-GR" sz="1400" dirty="0">
                <a:latin typeface="Calibri" pitchFamily="34" charset="0"/>
                <a:ea typeface="Calibri" pitchFamily="34" charset="0"/>
                <a:cs typeface="Calibri" pitchFamily="34" charset="0"/>
              </a:rPr>
              <a:t> το όνομα, διεύθυνση</a:t>
            </a:r>
            <a:r>
              <a:rPr lang="en-US" sz="1400" dirty="0">
                <a:latin typeface="Calibri" pitchFamily="34" charset="0"/>
                <a:ea typeface="Calibri" pitchFamily="34" charset="0"/>
                <a:cs typeface="Calibri" pitchFamily="34" charset="0"/>
              </a:rPr>
              <a:t>,</a:t>
            </a:r>
            <a:r>
              <a:rPr lang="el-GR" sz="1400" dirty="0">
                <a:latin typeface="Calibri" pitchFamily="34" charset="0"/>
                <a:ea typeface="Calibri" pitchFamily="34" charset="0"/>
                <a:cs typeface="Calibri" pitchFamily="34" charset="0"/>
              </a:rPr>
              <a:t> αριθμό ταυτότητας (που είναι μοναδικός) για τους </a:t>
            </a:r>
            <a:r>
              <a:rPr lang="el-GR" sz="1400" i="1" dirty="0">
                <a:solidFill>
                  <a:schemeClr val="accent6">
                    <a:lumMod val="75000"/>
                  </a:schemeClr>
                </a:solidFill>
                <a:latin typeface="Calibri" pitchFamily="34" charset="0"/>
                <a:ea typeface="Calibri" pitchFamily="34" charset="0"/>
                <a:cs typeface="Calibri" pitchFamily="34" charset="0"/>
              </a:rPr>
              <a:t>καθηγητές</a:t>
            </a:r>
            <a:r>
              <a:rPr lang="el-GR" sz="1400" i="1" dirty="0">
                <a:latin typeface="Calibri" pitchFamily="34" charset="0"/>
                <a:ea typeface="Calibri" pitchFamily="34" charset="0"/>
                <a:cs typeface="Calibri" pitchFamily="34" charset="0"/>
              </a:rPr>
              <a:t> </a:t>
            </a:r>
          </a:p>
          <a:p>
            <a:pPr algn="just" eaLnBrk="0" hangingPunct="0">
              <a:buFont typeface="Wingdings" pitchFamily="2" charset="2"/>
              <a:buChar char="§"/>
            </a:pPr>
            <a:r>
              <a:rPr lang="el-GR" sz="1400" dirty="0">
                <a:latin typeface="Calibri" pitchFamily="34" charset="0"/>
                <a:ea typeface="Calibri" pitchFamily="34" charset="0"/>
                <a:cs typeface="Calibri" pitchFamily="34" charset="0"/>
              </a:rPr>
              <a:t> το όνομα, κωδικό (που είναι μοναδικός), μονάδες, εξάμηνο για τα </a:t>
            </a:r>
            <a:r>
              <a:rPr lang="el-GR" sz="1400" i="1" dirty="0">
                <a:solidFill>
                  <a:schemeClr val="accent6">
                    <a:lumMod val="75000"/>
                  </a:schemeClr>
                </a:solidFill>
                <a:latin typeface="Calibri" pitchFamily="34" charset="0"/>
                <a:ea typeface="Calibri" pitchFamily="34" charset="0"/>
                <a:cs typeface="Calibri" pitchFamily="34" charset="0"/>
              </a:rPr>
              <a:t>μαθήματα</a:t>
            </a:r>
            <a:r>
              <a:rPr lang="el-GR" sz="1400" i="1" dirty="0">
                <a:latin typeface="Calibri" pitchFamily="34" charset="0"/>
                <a:ea typeface="Calibri" pitchFamily="34" charset="0"/>
                <a:cs typeface="Calibri" pitchFamily="34" charset="0"/>
              </a:rPr>
              <a:t> </a:t>
            </a:r>
          </a:p>
          <a:p>
            <a:pPr algn="just" eaLnBrk="0" hangingPunct="0">
              <a:buFont typeface="Wingdings" pitchFamily="2" charset="2"/>
              <a:buChar char="§"/>
            </a:pPr>
            <a:r>
              <a:rPr lang="el-GR" sz="1400" dirty="0">
                <a:latin typeface="Calibri" pitchFamily="34" charset="0"/>
                <a:ea typeface="Calibri" pitchFamily="34" charset="0"/>
                <a:cs typeface="Calibri" pitchFamily="34" charset="0"/>
              </a:rPr>
              <a:t> ποιοι καθηγητές </a:t>
            </a:r>
            <a:r>
              <a:rPr lang="el-GR" sz="1400" i="1" dirty="0">
                <a:solidFill>
                  <a:schemeClr val="accent6">
                    <a:lumMod val="75000"/>
                  </a:schemeClr>
                </a:solidFill>
                <a:latin typeface="Calibri" pitchFamily="34" charset="0"/>
                <a:ea typeface="Calibri" pitchFamily="34" charset="0"/>
                <a:cs typeface="Calibri" pitchFamily="34" charset="0"/>
              </a:rPr>
              <a:t>διδάσκουν</a:t>
            </a:r>
            <a:r>
              <a:rPr lang="el-GR" sz="1400" dirty="0">
                <a:latin typeface="Calibri" pitchFamily="34" charset="0"/>
                <a:ea typeface="Calibri" pitchFamily="34" charset="0"/>
                <a:cs typeface="Calibri" pitchFamily="34" charset="0"/>
              </a:rPr>
              <a:t> ποια μαθήματα</a:t>
            </a:r>
          </a:p>
          <a:p>
            <a:pPr algn="just" eaLnBrk="0" hangingPunct="0"/>
            <a:r>
              <a:rPr lang="el-GR" sz="1400" dirty="0">
                <a:latin typeface="Calibri" pitchFamily="34" charset="0"/>
                <a:ea typeface="Calibri" pitchFamily="34" charset="0"/>
                <a:cs typeface="Calibri" pitchFamily="34" charset="0"/>
              </a:rPr>
              <a:t>Υποθέστε ότι καταγράφεται πληροφορία μόνο για ένα ακαδημαϊκό έτος (μόνο μια ανάθεση μαθημάτων)</a:t>
            </a:r>
            <a:endParaRPr lang="el-GR" sz="1400" i="1" dirty="0">
              <a:latin typeface="Calibri" pitchFamily="34" charset="0"/>
              <a:ea typeface="Calibri" pitchFamily="34" charset="0"/>
              <a:cs typeface="Calibri" pitchFamily="34" charset="0"/>
            </a:endParaRPr>
          </a:p>
          <a:p>
            <a:pPr algn="just" eaLnBrk="0" hangingPunct="0"/>
            <a:r>
              <a:rPr lang="el-GR" sz="1400" dirty="0">
                <a:latin typeface="Calibri" pitchFamily="34" charset="0"/>
                <a:ea typeface="Calibri" pitchFamily="34" charset="0"/>
                <a:cs typeface="Calibri" pitchFamily="34" charset="0"/>
              </a:rPr>
              <a:t>Προσδιορίστε κατάλληλες </a:t>
            </a:r>
            <a:r>
              <a:rPr lang="el-GR" sz="1400" dirty="0" err="1">
                <a:latin typeface="Calibri" pitchFamily="34" charset="0"/>
                <a:ea typeface="Calibri" pitchFamily="34" charset="0"/>
                <a:cs typeface="Calibri" pitchFamily="34" charset="0"/>
              </a:rPr>
              <a:t>πληθικότητες</a:t>
            </a:r>
            <a:r>
              <a:rPr lang="el-GR" sz="1400" dirty="0">
                <a:latin typeface="Calibri" pitchFamily="34" charset="0"/>
                <a:ea typeface="Calibri" pitchFamily="34" charset="0"/>
                <a:cs typeface="Calibri" pitchFamily="34" charset="0"/>
              </a:rPr>
              <a:t> ή/και συμμετοχές για καθένα από τα παρακάτω:</a:t>
            </a:r>
            <a:endParaRPr lang="en-US" sz="1400" dirty="0">
              <a:latin typeface="Calibri" pitchFamily="34" charset="0"/>
              <a:ea typeface="Calibri" pitchFamily="34" charset="0"/>
              <a:cs typeface="Calibri" pitchFamily="34" charset="0"/>
            </a:endParaRPr>
          </a:p>
          <a:p>
            <a:pPr algn="just" eaLnBrk="0" hangingPunct="0"/>
            <a:r>
              <a:rPr lang="el-GR" sz="1400" b="1" dirty="0">
                <a:latin typeface="Calibri" pitchFamily="34" charset="0"/>
                <a:ea typeface="Calibri" pitchFamily="34" charset="0"/>
                <a:cs typeface="Calibri" pitchFamily="34" charset="0"/>
              </a:rPr>
              <a:t>1</a:t>
            </a:r>
            <a:r>
              <a:rPr lang="el-GR" sz="1400" dirty="0">
                <a:latin typeface="Calibri" pitchFamily="34" charset="0"/>
                <a:ea typeface="Calibri" pitchFamily="34" charset="0"/>
                <a:cs typeface="Calibri" pitchFamily="34" charset="0"/>
              </a:rPr>
              <a:t>. Κάθε καθηγητής πρέπει να διδάσκει </a:t>
            </a:r>
            <a:r>
              <a:rPr lang="el-GR" sz="1400" i="1" dirty="0">
                <a:latin typeface="Calibri" pitchFamily="34" charset="0"/>
                <a:ea typeface="Calibri" pitchFamily="34" charset="0"/>
                <a:cs typeface="Calibri" pitchFamily="34" charset="0"/>
              </a:rPr>
              <a:t>τουλάχιστον ένα</a:t>
            </a:r>
            <a:r>
              <a:rPr lang="el-GR" sz="1400" dirty="0">
                <a:latin typeface="Calibri" pitchFamily="34" charset="0"/>
                <a:ea typeface="Calibri" pitchFamily="34" charset="0"/>
                <a:cs typeface="Calibri" pitchFamily="34" charset="0"/>
              </a:rPr>
              <a:t> μάθημα. </a:t>
            </a:r>
          </a:p>
          <a:p>
            <a:pPr algn="just" eaLnBrk="0" hangingPunct="0"/>
            <a:r>
              <a:rPr lang="el-GR" sz="1400" b="1" dirty="0">
                <a:latin typeface="Calibri" pitchFamily="34" charset="0"/>
                <a:ea typeface="Calibri" pitchFamily="34" charset="0"/>
                <a:cs typeface="Calibri" pitchFamily="34" charset="0"/>
              </a:rPr>
              <a:t>2</a:t>
            </a:r>
            <a:r>
              <a:rPr lang="el-GR" sz="1400" dirty="0">
                <a:latin typeface="Calibri" pitchFamily="34" charset="0"/>
                <a:ea typeface="Calibri" pitchFamily="34" charset="0"/>
                <a:cs typeface="Calibri" pitchFamily="34" charset="0"/>
              </a:rPr>
              <a:t>. Κάθε καθηγητής διδάσκει </a:t>
            </a:r>
            <a:r>
              <a:rPr lang="el-GR" sz="1400" i="1" dirty="0">
                <a:latin typeface="Calibri" pitchFamily="34" charset="0"/>
                <a:ea typeface="Calibri" pitchFamily="34" charset="0"/>
                <a:cs typeface="Calibri" pitchFamily="34" charset="0"/>
              </a:rPr>
              <a:t>ακριβώς ένα</a:t>
            </a:r>
            <a:r>
              <a:rPr lang="el-GR" sz="1400" dirty="0">
                <a:latin typeface="Calibri" pitchFamily="34" charset="0"/>
                <a:ea typeface="Calibri" pitchFamily="34" charset="0"/>
                <a:cs typeface="Calibri" pitchFamily="34" charset="0"/>
              </a:rPr>
              <a:t> μάθημα. </a:t>
            </a:r>
          </a:p>
          <a:p>
            <a:pPr algn="just" eaLnBrk="0" hangingPunct="0"/>
            <a:r>
              <a:rPr lang="el-GR" sz="1400" b="1" dirty="0">
                <a:highlight>
                  <a:srgbClr val="FFFF00"/>
                </a:highlight>
                <a:latin typeface="Calibri" pitchFamily="34" charset="0"/>
                <a:ea typeface="Calibri" pitchFamily="34" charset="0"/>
                <a:cs typeface="Calibri" pitchFamily="34" charset="0"/>
              </a:rPr>
              <a:t>3</a:t>
            </a:r>
            <a:r>
              <a:rPr lang="el-GR" sz="1400" dirty="0">
                <a:highlight>
                  <a:srgbClr val="FFFF00"/>
                </a:highlight>
                <a:latin typeface="Calibri" pitchFamily="34" charset="0"/>
                <a:ea typeface="Calibri" pitchFamily="34" charset="0"/>
                <a:cs typeface="Calibri" pitchFamily="34" charset="0"/>
              </a:rPr>
              <a:t>. Κάθε καθηγητής διδάσκει </a:t>
            </a:r>
            <a:r>
              <a:rPr lang="el-GR" sz="1400" i="1" dirty="0">
                <a:highlight>
                  <a:srgbClr val="FFFF00"/>
                </a:highlight>
                <a:latin typeface="Calibri" pitchFamily="34" charset="0"/>
                <a:ea typeface="Calibri" pitchFamily="34" charset="0"/>
                <a:cs typeface="Calibri" pitchFamily="34" charset="0"/>
              </a:rPr>
              <a:t>ακριβώς ένα</a:t>
            </a:r>
            <a:r>
              <a:rPr lang="el-GR" sz="1400" dirty="0">
                <a:highlight>
                  <a:srgbClr val="FFFF00"/>
                </a:highlight>
                <a:latin typeface="Calibri" pitchFamily="34" charset="0"/>
                <a:ea typeface="Calibri" pitchFamily="34" charset="0"/>
                <a:cs typeface="Calibri" pitchFamily="34" charset="0"/>
              </a:rPr>
              <a:t> μάθημα και </a:t>
            </a:r>
            <a:r>
              <a:rPr lang="el-GR" sz="1400" i="1" dirty="0">
                <a:highlight>
                  <a:srgbClr val="FFFF00"/>
                </a:highlight>
                <a:latin typeface="Calibri" pitchFamily="34" charset="0"/>
                <a:ea typeface="Calibri" pitchFamily="34" charset="0"/>
                <a:cs typeface="Calibri" pitchFamily="34" charset="0"/>
              </a:rPr>
              <a:t>κάθε μάθημα πρέπει να διδάσκεται</a:t>
            </a:r>
            <a:r>
              <a:rPr lang="el-GR" sz="1400" dirty="0">
                <a:highlight>
                  <a:srgbClr val="FFFF00"/>
                </a:highlight>
                <a:latin typeface="Calibri" pitchFamily="34" charset="0"/>
                <a:ea typeface="Calibri" pitchFamily="34" charset="0"/>
                <a:cs typeface="Calibri" pitchFamily="34" charset="0"/>
              </a:rPr>
              <a:t> από κάποιον καθηγητή</a:t>
            </a:r>
            <a:r>
              <a:rPr lang="el-GR" sz="1400" dirty="0">
                <a:latin typeface="Calibri" pitchFamily="34" charset="0"/>
                <a:ea typeface="Calibri" pitchFamily="34" charset="0"/>
                <a:cs typeface="Calibri" pitchFamily="34" charset="0"/>
              </a:rPr>
              <a:t>.</a:t>
            </a:r>
          </a:p>
        </p:txBody>
      </p:sp>
      <p:sp>
        <p:nvSpPr>
          <p:cNvPr id="5" name="TextBox 4">
            <a:extLst>
              <a:ext uri="{FF2B5EF4-FFF2-40B4-BE49-F238E27FC236}">
                <a16:creationId xmlns:a16="http://schemas.microsoft.com/office/drawing/2014/main" id="{32947597-C8CF-4160-AB9A-6C67E9D63638}"/>
              </a:ext>
            </a:extLst>
          </p:cNvPr>
          <p:cNvSpPr txBox="1"/>
          <p:nvPr/>
        </p:nvSpPr>
        <p:spPr>
          <a:xfrm>
            <a:off x="331304" y="4366591"/>
            <a:ext cx="8203096" cy="1477328"/>
          </a:xfrm>
          <a:prstGeom prst="rect">
            <a:avLst/>
          </a:prstGeom>
          <a:noFill/>
        </p:spPr>
        <p:txBody>
          <a:bodyPr wrap="square" rtlCol="0">
            <a:spAutoFit/>
          </a:bodyPr>
          <a:lstStyle/>
          <a:p>
            <a:r>
              <a:rPr lang="el-GR" dirty="0"/>
              <a:t>Για το 3, θα πρέπει να αλλάξουμε το 2 ως εξής</a:t>
            </a:r>
          </a:p>
          <a:p>
            <a:r>
              <a:rPr lang="el-GR" dirty="0"/>
              <a:t>Α.</a:t>
            </a:r>
            <a:r>
              <a:rPr lang="en-US" dirty="0"/>
              <a:t> </a:t>
            </a:r>
            <a:r>
              <a:rPr lang="el-GR" dirty="0"/>
              <a:t>Η συσχέτιση ΔΙΔΑΣΚΕΙ να γίνει 1-1 από  ΚΑΘΗΓΗΤΗΣ στο ΜΑΘΗΜΑ</a:t>
            </a:r>
          </a:p>
          <a:p>
            <a:r>
              <a:rPr lang="el-GR" dirty="0"/>
              <a:t>Β. Η συσχέτιση ΔΙΔΑΣΚΕΙ  είναι Ν-Μ από  ΚΑΘΗΓΗΤΗΣ στο ΜΑΘΗΜΑ</a:t>
            </a:r>
          </a:p>
          <a:p>
            <a:r>
              <a:rPr lang="en-US" dirty="0"/>
              <a:t>C</a:t>
            </a:r>
            <a:r>
              <a:rPr lang="el-GR" dirty="0"/>
              <a:t>. Η συμμετοχή του </a:t>
            </a:r>
            <a:r>
              <a:rPr lang="el-GR" dirty="0" err="1"/>
              <a:t>ΜΑΘΗΜΑτος</a:t>
            </a:r>
            <a:r>
              <a:rPr lang="el-GR" dirty="0"/>
              <a:t> στο ΔΙΔΑΣΚΕΙ  να γίνει  ΟΛΙΚΗ</a:t>
            </a:r>
            <a:endParaRPr lang="en-US" dirty="0"/>
          </a:p>
          <a:p>
            <a:r>
              <a:rPr lang="en-US" dirty="0"/>
              <a:t>D. </a:t>
            </a:r>
            <a:r>
              <a:rPr lang="el-GR" dirty="0"/>
              <a:t>Η συμμετοχή του ΚΑΘΗΓΗΤΗ στο ΔΙΔΑΣΚΕΙ  να γίνει ΜΕΡΙΚΗ</a:t>
            </a:r>
            <a:endParaRPr lang="en-US" dirty="0"/>
          </a:p>
        </p:txBody>
      </p:sp>
      <p:sp>
        <p:nvSpPr>
          <p:cNvPr id="6" name="Title 6">
            <a:extLst>
              <a:ext uri="{FF2B5EF4-FFF2-40B4-BE49-F238E27FC236}">
                <a16:creationId xmlns:a16="http://schemas.microsoft.com/office/drawing/2014/main" id="{219E7F6E-CE74-4869-861B-09F957C33636}"/>
              </a:ext>
            </a:extLst>
          </p:cNvPr>
          <p:cNvSpPr txBox="1">
            <a:spLocks/>
          </p:cNvSpPr>
          <p:nvPr/>
        </p:nvSpPr>
        <p:spPr>
          <a:xfrm>
            <a:off x="357187" y="124583"/>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Παράδειγμα </a:t>
            </a:r>
            <a:r>
              <a:rPr lang="el-GR" sz="2700" dirty="0">
                <a:solidFill>
                  <a:schemeClr val="accent6">
                    <a:lumMod val="75000"/>
                  </a:schemeClr>
                </a:solidFill>
              </a:rPr>
              <a:t>(</a:t>
            </a:r>
            <a:r>
              <a:rPr lang="el-GR" sz="2700" dirty="0" err="1">
                <a:solidFill>
                  <a:schemeClr val="accent6">
                    <a:lumMod val="75000"/>
                  </a:schemeClr>
                </a:solidFill>
              </a:rPr>
              <a:t>πληθικότητες</a:t>
            </a:r>
            <a:r>
              <a:rPr lang="el-GR" sz="2700" dirty="0">
                <a:solidFill>
                  <a:schemeClr val="accent6">
                    <a:lumMod val="75000"/>
                  </a:schemeClr>
                </a:solidFill>
              </a:rPr>
              <a:t>, συμμετοχές)</a:t>
            </a:r>
          </a:p>
        </p:txBody>
      </p:sp>
    </p:spTree>
    <p:extLst>
      <p:ext uri="{BB962C8B-B14F-4D97-AF65-F5344CB8AC3E}">
        <p14:creationId xmlns:p14="http://schemas.microsoft.com/office/powerpoint/2010/main" val="11429513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l-GR" altLang="en-US"/>
              <a:t>Ευαγγελία Πιτουρά</a:t>
            </a:r>
          </a:p>
        </p:txBody>
      </p:sp>
      <p:sp>
        <p:nvSpPr>
          <p:cNvPr id="5124" name="Slide Number Placeholder 4"/>
          <p:cNvSpPr>
            <a:spLocks noGrp="1"/>
          </p:cNvSpPr>
          <p:nvPr>
            <p:ph type="sldNum" sz="quarter" idx="12"/>
          </p:nvPr>
        </p:nvSpPr>
        <p:spPr>
          <a:noFill/>
        </p:spPr>
        <p:txBody>
          <a:bodyPr/>
          <a:lstStyle/>
          <a:p>
            <a:fld id="{47CF5973-94F6-420A-825D-974F0CB198D3}" type="slidenum">
              <a:rPr lang="el-GR" altLang="en-US" smtClean="0"/>
              <a:pPr/>
              <a:t>59</a:t>
            </a:fld>
            <a:endParaRPr lang="el-GR" altLang="en-US"/>
          </a:p>
        </p:txBody>
      </p:sp>
      <p:sp>
        <p:nvSpPr>
          <p:cNvPr id="5126" name="TextBox 8"/>
          <p:cNvSpPr txBox="1">
            <a:spLocks noChangeArrowheads="1"/>
          </p:cNvSpPr>
          <p:nvPr/>
        </p:nvSpPr>
        <p:spPr bwMode="auto">
          <a:xfrm>
            <a:off x="337039" y="1146817"/>
            <a:ext cx="8229600" cy="4862870"/>
          </a:xfrm>
          <a:prstGeom prst="rect">
            <a:avLst/>
          </a:prstGeom>
          <a:noFill/>
          <a:ln w="9525">
            <a:noFill/>
            <a:miter lim="800000"/>
            <a:headEnd/>
            <a:tailEnd/>
          </a:ln>
        </p:spPr>
        <p:txBody>
          <a:bodyPr wrap="square">
            <a:spAutoFit/>
          </a:bodyPr>
          <a:lstStyle/>
          <a:p>
            <a:pPr marL="0" lvl="1"/>
            <a:r>
              <a:rPr lang="el-GR" sz="2000" dirty="0"/>
              <a:t>Σχεδιασμός (</a:t>
            </a:r>
            <a:r>
              <a:rPr lang="el-GR" sz="2000" dirty="0" err="1"/>
              <a:t>μοντελοποίηση</a:t>
            </a:r>
            <a:r>
              <a:rPr lang="el-GR" sz="2000" dirty="0"/>
              <a:t>): περιγραφή του </a:t>
            </a:r>
            <a:r>
              <a:rPr lang="el-GR" sz="2000" i="1" dirty="0">
                <a:solidFill>
                  <a:srgbClr val="FF0000"/>
                </a:solidFill>
              </a:rPr>
              <a:t>σχήματος</a:t>
            </a:r>
            <a:r>
              <a:rPr lang="el-GR" sz="2000" dirty="0"/>
              <a:t> της </a:t>
            </a:r>
            <a:r>
              <a:rPr lang="el-GR" sz="2000" dirty="0" err="1"/>
              <a:t>βδ</a:t>
            </a:r>
            <a:r>
              <a:rPr lang="el-GR" sz="2000" dirty="0"/>
              <a:t>, δηλαδή περιγραφή της </a:t>
            </a:r>
            <a:r>
              <a:rPr lang="el-GR" sz="2000" dirty="0">
                <a:solidFill>
                  <a:srgbClr val="FF0000"/>
                </a:solidFill>
              </a:rPr>
              <a:t>δομής </a:t>
            </a:r>
            <a:r>
              <a:rPr lang="el-GR" sz="2000" dirty="0"/>
              <a:t>της πληροφορίας που είναι </a:t>
            </a:r>
            <a:r>
              <a:rPr lang="el-GR" sz="2000" dirty="0" err="1"/>
              <a:t>αποθηκευμένη</a:t>
            </a:r>
            <a:r>
              <a:rPr lang="el-GR" sz="2000" dirty="0"/>
              <a:t> καθώς και και των </a:t>
            </a:r>
            <a:r>
              <a:rPr lang="el-GR" sz="2000" i="1" dirty="0">
                <a:solidFill>
                  <a:srgbClr val="FF0000"/>
                </a:solidFill>
              </a:rPr>
              <a:t>περιορισμών ακεραιότητας </a:t>
            </a:r>
            <a:r>
              <a:rPr lang="el-GR" sz="2000" dirty="0"/>
              <a:t>με τη χρήση ενός μοντέλου δεδομένων</a:t>
            </a:r>
          </a:p>
          <a:p>
            <a:pPr algn="just" eaLnBrk="0" hangingPunct="0">
              <a:spcBef>
                <a:spcPct val="50000"/>
              </a:spcBef>
            </a:pPr>
            <a:r>
              <a:rPr lang="el-GR" sz="2000" dirty="0">
                <a:solidFill>
                  <a:srgbClr val="FF0000"/>
                </a:solidFill>
                <a:latin typeface="Calibri" pitchFamily="34" charset="0"/>
                <a:ea typeface="Calibri" pitchFamily="34" charset="0"/>
                <a:cs typeface="Calibri" pitchFamily="34" charset="0"/>
              </a:rPr>
              <a:t>Μοντέλο Δεδομένων</a:t>
            </a:r>
            <a:r>
              <a:rPr lang="el-GR" sz="2000" dirty="0">
                <a:latin typeface="Calibri" pitchFamily="34" charset="0"/>
                <a:ea typeface="Calibri" pitchFamily="34" charset="0"/>
                <a:cs typeface="Calibri" pitchFamily="34" charset="0"/>
              </a:rPr>
              <a:t>: ένα σύνολο από έννοιες (δομικά στοιχεία) που μπορούν να χρησιμοποιηθούν για την περιγραφή της δομής της πληροφορίας και τους περιορισμούς</a:t>
            </a:r>
          </a:p>
          <a:p>
            <a:pPr marL="0" lvl="1"/>
            <a:endParaRPr lang="el-GR" sz="2000" dirty="0"/>
          </a:p>
          <a:p>
            <a:pPr marL="0" lvl="1"/>
            <a:endParaRPr lang="el-GR" sz="2000" dirty="0"/>
          </a:p>
          <a:p>
            <a:pPr marL="0" lvl="1"/>
            <a:r>
              <a:rPr lang="el-GR" sz="2000" dirty="0">
                <a:solidFill>
                  <a:srgbClr val="FF0000"/>
                </a:solidFill>
                <a:latin typeface="Calibri" pitchFamily="34" charset="0"/>
                <a:ea typeface="Calibri" pitchFamily="34" charset="0"/>
                <a:cs typeface="Calibri" pitchFamily="34" charset="0"/>
              </a:rPr>
              <a:t>Μοντέλο Οντοτήτων/Συσχετίσεων </a:t>
            </a:r>
            <a:r>
              <a:rPr lang="en-US" sz="2000" dirty="0">
                <a:solidFill>
                  <a:srgbClr val="FF0000"/>
                </a:solidFill>
                <a:latin typeface="Calibri" pitchFamily="34" charset="0"/>
                <a:ea typeface="Calibri" pitchFamily="34" charset="0"/>
                <a:cs typeface="Calibri" pitchFamily="34" charset="0"/>
              </a:rPr>
              <a:t>(Entity-Relationship Model)</a:t>
            </a:r>
            <a:endParaRPr lang="el-GR" sz="2000" dirty="0">
              <a:solidFill>
                <a:srgbClr val="FF0000"/>
              </a:solidFill>
              <a:latin typeface="Calibri" pitchFamily="34" charset="0"/>
              <a:ea typeface="Calibri" pitchFamily="34" charset="0"/>
              <a:cs typeface="Calibri" pitchFamily="34" charset="0"/>
            </a:endParaRPr>
          </a:p>
          <a:p>
            <a:pPr marL="0" lvl="1"/>
            <a:r>
              <a:rPr lang="el-GR" sz="2000" dirty="0">
                <a:latin typeface="Calibri" pitchFamily="34" charset="0"/>
                <a:ea typeface="Calibri" pitchFamily="34" charset="0"/>
                <a:cs typeface="Calibri" pitchFamily="34" charset="0"/>
              </a:rPr>
              <a:t>Δύο βασικά δομικά στοιχεία: (Τύποι) οντοτήτων και (τύποι) συσχετίσεων</a:t>
            </a:r>
          </a:p>
          <a:p>
            <a:pPr marL="0" lvl="1"/>
            <a:r>
              <a:rPr lang="el-GR" sz="2000" dirty="0">
                <a:latin typeface="Calibri" pitchFamily="34" charset="0"/>
                <a:ea typeface="Calibri" pitchFamily="34" charset="0"/>
                <a:cs typeface="Calibri" pitchFamily="34" charset="0"/>
              </a:rPr>
              <a:t>						      Γνωρίσματα (σύνθετα, </a:t>
            </a:r>
            <a:r>
              <a:rPr lang="el-GR" sz="2000" dirty="0" err="1">
                <a:latin typeface="Calibri" pitchFamily="34" charset="0"/>
                <a:ea typeface="Calibri" pitchFamily="34" charset="0"/>
                <a:cs typeface="Calibri" pitchFamily="34" charset="0"/>
              </a:rPr>
              <a:t>πλειότιμα</a:t>
            </a:r>
            <a:r>
              <a:rPr lang="el-GR" sz="2000" dirty="0">
                <a:latin typeface="Calibri" pitchFamily="34" charset="0"/>
                <a:ea typeface="Calibri" pitchFamily="34" charset="0"/>
                <a:cs typeface="Calibri" pitchFamily="34" charset="0"/>
              </a:rPr>
              <a:t>, παραγόμενα)</a:t>
            </a:r>
          </a:p>
          <a:p>
            <a:pPr marL="0" lvl="1"/>
            <a:r>
              <a:rPr lang="el-GR" sz="2000" dirty="0">
                <a:latin typeface="Calibri" pitchFamily="34" charset="0"/>
                <a:ea typeface="Calibri" pitchFamily="34" charset="0"/>
                <a:cs typeface="Calibri" pitchFamily="34" charset="0"/>
              </a:rPr>
              <a:t>Περιορισμοί ακεραιότητας:  Κλειδιού</a:t>
            </a:r>
          </a:p>
          <a:p>
            <a:pPr marL="0" lvl="1"/>
            <a:r>
              <a:rPr lang="el-GR" sz="2000" dirty="0">
                <a:latin typeface="Calibri" pitchFamily="34" charset="0"/>
                <a:ea typeface="Calibri" pitchFamily="34" charset="0"/>
                <a:cs typeface="Calibri" pitchFamily="34" charset="0"/>
              </a:rPr>
              <a:t>						    Δομικοί</a:t>
            </a:r>
          </a:p>
          <a:p>
            <a:pPr marL="0" lvl="1"/>
            <a:r>
              <a:rPr lang="el-GR" sz="2000" dirty="0">
                <a:latin typeface="Calibri" pitchFamily="34" charset="0"/>
                <a:ea typeface="Calibri" pitchFamily="34" charset="0"/>
                <a:cs typeface="Calibri" pitchFamily="34" charset="0"/>
              </a:rPr>
              <a:t>								</a:t>
            </a:r>
            <a:r>
              <a:rPr lang="el-GR" sz="2000" dirty="0" err="1">
                <a:latin typeface="Calibri" pitchFamily="34" charset="0"/>
                <a:ea typeface="Calibri" pitchFamily="34" charset="0"/>
                <a:cs typeface="Calibri" pitchFamily="34" charset="0"/>
              </a:rPr>
              <a:t>Πληθικότητας</a:t>
            </a:r>
            <a:endParaRPr lang="el-GR" sz="2000" dirty="0">
              <a:latin typeface="Calibri" pitchFamily="34" charset="0"/>
              <a:ea typeface="Calibri" pitchFamily="34" charset="0"/>
              <a:cs typeface="Calibri" pitchFamily="34" charset="0"/>
            </a:endParaRPr>
          </a:p>
          <a:p>
            <a:pPr marL="0" lvl="1"/>
            <a:r>
              <a:rPr lang="el-GR" sz="2000" dirty="0">
                <a:latin typeface="Calibri" pitchFamily="34" charset="0"/>
                <a:ea typeface="Calibri" pitchFamily="34" charset="0"/>
                <a:cs typeface="Calibri" pitchFamily="34" charset="0"/>
              </a:rPr>
              <a:t>						    		</a:t>
            </a:r>
            <a:r>
              <a:rPr lang="el-GR" sz="2000" dirty="0">
                <a:latin typeface="Calibri" pitchFamily="34" charset="0"/>
              </a:rPr>
              <a:t>Συμμετοχής</a:t>
            </a:r>
          </a:p>
        </p:txBody>
      </p:sp>
      <p:sp>
        <p:nvSpPr>
          <p:cNvPr id="7" name="Title 1"/>
          <p:cNvSpPr txBox="1">
            <a:spLocks/>
          </p:cNvSpPr>
          <p:nvPr/>
        </p:nvSpPr>
        <p:spPr>
          <a:xfrm>
            <a:off x="249116" y="254977"/>
            <a:ext cx="8229600" cy="8001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3200" noProof="0" dirty="0">
                <a:latin typeface="+mj-lt"/>
                <a:ea typeface="+mj-ea"/>
                <a:cs typeface="+mj-cs"/>
              </a:rPr>
              <a:t>Περίληψη</a:t>
            </a:r>
            <a:endParaRPr kumimoji="0" lang="el-GR" sz="3200" b="0" i="0" u="none" strike="noStrike" kern="1200" cap="none" spc="0" normalizeH="0" baseline="0" noProof="0" dirty="0">
              <a:ln>
                <a:noFill/>
              </a:ln>
              <a:effectLst/>
              <a:uLnTx/>
              <a:uFillTx/>
              <a:latin typeface="+mj-lt"/>
              <a:ea typeface="+mj-ea"/>
              <a:cs typeface="+mj-cs"/>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19</a:t>
            </a:r>
            <a:r>
              <a:rPr lang="el-GR" altLang="en-US" dirty="0"/>
              <a:t>-20</a:t>
            </a:r>
            <a:r>
              <a:rPr lang="en-US" altLang="en-US" dirty="0"/>
              <a:t>20</a:t>
            </a:r>
            <a:endParaRPr lang="el-GR" altLang="en-US"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BBFFE7D6-51F1-4BF2-ACF0-AA2E6DD43F6F}"/>
                  </a:ext>
                </a:extLst>
              </p14:cNvPr>
              <p14:cNvContentPartPr/>
              <p14:nvPr/>
            </p14:nvContentPartPr>
            <p14:xfrm>
              <a:off x="310951" y="483517"/>
              <a:ext cx="360" cy="360"/>
            </p14:xfrm>
          </p:contentPart>
        </mc:Choice>
        <mc:Fallback xmlns="">
          <p:pic>
            <p:nvPicPr>
              <p:cNvPr id="3" name="Ink 2">
                <a:extLst>
                  <a:ext uri="{FF2B5EF4-FFF2-40B4-BE49-F238E27FC236}">
                    <a16:creationId xmlns:a16="http://schemas.microsoft.com/office/drawing/2014/main" id="{BBFFE7D6-51F1-4BF2-ACF0-AA2E6DD43F6F}"/>
                  </a:ext>
                </a:extLst>
              </p:cNvPr>
              <p:cNvPicPr/>
              <p:nvPr/>
            </p:nvPicPr>
            <p:blipFill>
              <a:blip r:embed="rId6"/>
              <a:stretch>
                <a:fillRect/>
              </a:stretch>
            </p:blipFill>
            <p:spPr>
              <a:xfrm>
                <a:off x="302311" y="474877"/>
                <a:ext cx="18000" cy="18000"/>
              </a:xfrm>
              <a:prstGeom prst="rect">
                <a:avLst/>
              </a:prstGeom>
            </p:spPr>
          </p:pic>
        </mc:Fallback>
      </mc:AlternateContent>
    </p:spTree>
    <p:extLst>
      <p:ext uri="{BB962C8B-B14F-4D97-AF65-F5344CB8AC3E}">
        <p14:creationId xmlns:p14="http://schemas.microsoft.com/office/powerpoint/2010/main" val="2410417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3"/>
          <p:cNvSpPr>
            <a:spLocks noGrp="1"/>
          </p:cNvSpPr>
          <p:nvPr>
            <p:ph type="ftr" sz="quarter" idx="11"/>
          </p:nvPr>
        </p:nvSpPr>
        <p:spPr>
          <a:noFill/>
        </p:spPr>
        <p:txBody>
          <a:bodyPr/>
          <a:lstStyle/>
          <a:p>
            <a:r>
              <a:rPr lang="el-GR" altLang="en-US" dirty="0"/>
              <a:t>Ευαγγελία </a:t>
            </a:r>
            <a:r>
              <a:rPr lang="el-GR" altLang="en-US" dirty="0" err="1"/>
              <a:t>Πιτουρά</a:t>
            </a:r>
            <a:endParaRPr lang="el-GR" altLang="en-US" dirty="0"/>
          </a:p>
        </p:txBody>
      </p:sp>
      <p:sp>
        <p:nvSpPr>
          <p:cNvPr id="20484" name="Slide Number Placeholder 4"/>
          <p:cNvSpPr>
            <a:spLocks noGrp="1"/>
          </p:cNvSpPr>
          <p:nvPr>
            <p:ph type="sldNum" sz="quarter" idx="12"/>
          </p:nvPr>
        </p:nvSpPr>
        <p:spPr>
          <a:noFill/>
        </p:spPr>
        <p:txBody>
          <a:bodyPr/>
          <a:lstStyle/>
          <a:p>
            <a:fld id="{C4011FDB-DED2-47C1-839A-E24A75A431A4}" type="slidenum">
              <a:rPr lang="el-GR" altLang="en-US" smtClean="0"/>
              <a:pPr/>
              <a:t>6</a:t>
            </a:fld>
            <a:endParaRPr lang="el-GR" altLang="en-US" dirty="0"/>
          </a:p>
        </p:txBody>
      </p:sp>
      <p:sp>
        <p:nvSpPr>
          <p:cNvPr id="82949" name="Text Box 5"/>
          <p:cNvSpPr txBox="1">
            <a:spLocks noChangeArrowheads="1"/>
          </p:cNvSpPr>
          <p:nvPr/>
        </p:nvSpPr>
        <p:spPr bwMode="auto">
          <a:xfrm>
            <a:off x="457200" y="841571"/>
            <a:ext cx="8338038" cy="4708981"/>
          </a:xfrm>
          <a:prstGeom prst="rect">
            <a:avLst/>
          </a:prstGeom>
          <a:noFill/>
          <a:ln w="9525">
            <a:noFill/>
            <a:miter lim="800000"/>
            <a:headEnd/>
            <a:tailEnd/>
          </a:ln>
        </p:spPr>
        <p:txBody>
          <a:bodyPr wrap="square">
            <a:spAutoFit/>
          </a:bodyPr>
          <a:lstStyle/>
          <a:p>
            <a:pPr marL="342900" indent="-342900" eaLnBrk="0" hangingPunct="0">
              <a:spcBef>
                <a:spcPct val="50000"/>
              </a:spcBef>
              <a:buFont typeface="Wingdings" panose="05000000000000000000" pitchFamily="2" charset="2"/>
              <a:buChar char="§"/>
            </a:pPr>
            <a:r>
              <a:rPr lang="el-GR" sz="2400" dirty="0">
                <a:solidFill>
                  <a:schemeClr val="tx2">
                    <a:lumMod val="50000"/>
                  </a:schemeClr>
                </a:solidFill>
                <a:latin typeface="Calibri" pitchFamily="34" charset="0"/>
                <a:ea typeface="Calibri" pitchFamily="34" charset="0"/>
                <a:cs typeface="Calibri" pitchFamily="34" charset="0"/>
              </a:rPr>
              <a:t>  </a:t>
            </a:r>
            <a:r>
              <a:rPr lang="el-GR" sz="2800" dirty="0">
                <a:solidFill>
                  <a:schemeClr val="accent6">
                    <a:lumMod val="75000"/>
                  </a:schemeClr>
                </a:solidFill>
                <a:latin typeface="Calibri" pitchFamily="34" charset="0"/>
                <a:ea typeface="Calibri" pitchFamily="34" charset="0"/>
                <a:cs typeface="Calibri" pitchFamily="34" charset="0"/>
              </a:rPr>
              <a:t>Υψηλού επιπέδου (εννοιολογικά) μοντέλα </a:t>
            </a:r>
            <a:r>
              <a:rPr lang="en-US" sz="2800" dirty="0">
                <a:solidFill>
                  <a:schemeClr val="accent6">
                    <a:lumMod val="75000"/>
                  </a:schemeClr>
                </a:solidFill>
                <a:latin typeface="Calibri" pitchFamily="34" charset="0"/>
                <a:ea typeface="Calibri" pitchFamily="34" charset="0"/>
                <a:cs typeface="Calibri" pitchFamily="34" charset="0"/>
              </a:rPr>
              <a:t>(conceptual modeling)</a:t>
            </a:r>
            <a:endParaRPr lang="el-GR" sz="2800" dirty="0">
              <a:solidFill>
                <a:schemeClr val="accent6">
                  <a:lumMod val="75000"/>
                </a:schemeClr>
              </a:solidFill>
              <a:latin typeface="Calibri" pitchFamily="34" charset="0"/>
              <a:ea typeface="Calibri" pitchFamily="34" charset="0"/>
              <a:cs typeface="Calibri" pitchFamily="34" charset="0"/>
            </a:endParaRPr>
          </a:p>
          <a:p>
            <a:pPr eaLnBrk="0" hangingPunct="0">
              <a:spcBef>
                <a:spcPct val="50000"/>
              </a:spcBef>
            </a:pPr>
            <a:r>
              <a:rPr lang="en-US" sz="2000" dirty="0">
                <a:solidFill>
                  <a:schemeClr val="tx2">
                    <a:lumMod val="50000"/>
                  </a:schemeClr>
                </a:solidFill>
                <a:latin typeface="Calibri" pitchFamily="34" charset="0"/>
                <a:ea typeface="Calibri" pitchFamily="34" charset="0"/>
                <a:cs typeface="Calibri" pitchFamily="34" charset="0"/>
              </a:rPr>
              <a:t>	</a:t>
            </a:r>
            <a:r>
              <a:rPr lang="el-GR" sz="2400" dirty="0">
                <a:solidFill>
                  <a:schemeClr val="tx2">
                    <a:lumMod val="50000"/>
                  </a:schemeClr>
                </a:solidFill>
                <a:latin typeface="Calibri" pitchFamily="34" charset="0"/>
                <a:ea typeface="Calibri" pitchFamily="34" charset="0"/>
                <a:cs typeface="Calibri" pitchFamily="34" charset="0"/>
              </a:rPr>
              <a:t>Υψηλού επιπέδου, περισσότερο αφηρημένη περιγραφή της </a:t>
            </a:r>
            <a:r>
              <a:rPr lang="en-US" sz="2400" dirty="0">
                <a:solidFill>
                  <a:schemeClr val="tx2">
                    <a:lumMod val="50000"/>
                  </a:schemeClr>
                </a:solidFill>
                <a:latin typeface="Calibri" pitchFamily="34" charset="0"/>
                <a:ea typeface="Calibri" pitchFamily="34" charset="0"/>
                <a:cs typeface="Calibri" pitchFamily="34" charset="0"/>
              </a:rPr>
              <a:t>	</a:t>
            </a:r>
            <a:r>
              <a:rPr lang="el-GR" sz="2400" dirty="0">
                <a:solidFill>
                  <a:schemeClr val="tx2">
                    <a:lumMod val="50000"/>
                  </a:schemeClr>
                </a:solidFill>
                <a:latin typeface="Calibri" pitchFamily="34" charset="0"/>
                <a:ea typeface="Calibri" pitchFamily="34" charset="0"/>
                <a:cs typeface="Calibri" pitchFamily="34" charset="0"/>
              </a:rPr>
              <a:t>δομής </a:t>
            </a:r>
          </a:p>
          <a:p>
            <a:pPr eaLnBrk="0" hangingPunct="0">
              <a:spcBef>
                <a:spcPct val="50000"/>
              </a:spcBef>
            </a:pPr>
            <a:r>
              <a:rPr lang="en-US" sz="2400" dirty="0">
                <a:solidFill>
                  <a:schemeClr val="tx2">
                    <a:lumMod val="50000"/>
                  </a:schemeClr>
                </a:solidFill>
                <a:latin typeface="Calibri" pitchFamily="34" charset="0"/>
                <a:ea typeface="Calibri" pitchFamily="34" charset="0"/>
                <a:cs typeface="Calibri" pitchFamily="34" charset="0"/>
              </a:rPr>
              <a:t>		</a:t>
            </a:r>
            <a:r>
              <a:rPr lang="el-GR" sz="2400" dirty="0">
                <a:solidFill>
                  <a:schemeClr val="accent3">
                    <a:lumMod val="75000"/>
                  </a:schemeClr>
                </a:solidFill>
                <a:latin typeface="Calibri" pitchFamily="34" charset="0"/>
                <a:ea typeface="Calibri" pitchFamily="34" charset="0"/>
                <a:cs typeface="Calibri" pitchFamily="34" charset="0"/>
              </a:rPr>
              <a:t>Μοντέλο Οντοτήτων/Συσχετίσεων</a:t>
            </a:r>
          </a:p>
          <a:p>
            <a:pPr marL="342900" indent="-342900" eaLnBrk="0" hangingPunct="0">
              <a:spcBef>
                <a:spcPct val="50000"/>
              </a:spcBef>
              <a:buFont typeface="Wingdings" panose="05000000000000000000" pitchFamily="2" charset="2"/>
              <a:buChar char="§"/>
            </a:pPr>
            <a:r>
              <a:rPr lang="el-GR" sz="2400" dirty="0">
                <a:solidFill>
                  <a:schemeClr val="tx2">
                    <a:lumMod val="50000"/>
                  </a:schemeClr>
                </a:solidFill>
                <a:latin typeface="Calibri" pitchFamily="34" charset="0"/>
                <a:ea typeface="Calibri" pitchFamily="34" charset="0"/>
                <a:cs typeface="Calibri" pitchFamily="34" charset="0"/>
              </a:rPr>
              <a:t> </a:t>
            </a:r>
            <a:r>
              <a:rPr lang="el-GR" sz="2800" dirty="0">
                <a:solidFill>
                  <a:schemeClr val="accent6">
                    <a:lumMod val="75000"/>
                  </a:schemeClr>
                </a:solidFill>
                <a:latin typeface="Calibri" pitchFamily="34" charset="0"/>
                <a:ea typeface="Calibri" pitchFamily="34" charset="0"/>
                <a:cs typeface="Calibri" pitchFamily="34" charset="0"/>
              </a:rPr>
              <a:t>Παραστατικά μοντέλα ή μοντέλα υλοποίησης ή λογικά μοντέλα</a:t>
            </a:r>
            <a:r>
              <a:rPr lang="en-US" sz="2800" dirty="0">
                <a:solidFill>
                  <a:schemeClr val="accent6">
                    <a:lumMod val="75000"/>
                  </a:schemeClr>
                </a:solidFill>
                <a:latin typeface="Calibri" pitchFamily="34" charset="0"/>
                <a:ea typeface="Calibri" pitchFamily="34" charset="0"/>
                <a:cs typeface="Calibri" pitchFamily="34" charset="0"/>
              </a:rPr>
              <a:t> </a:t>
            </a:r>
            <a:endParaRPr lang="el-GR" sz="2800" dirty="0">
              <a:solidFill>
                <a:schemeClr val="accent6">
                  <a:lumMod val="75000"/>
                </a:schemeClr>
              </a:solidFill>
              <a:latin typeface="Calibri" pitchFamily="34" charset="0"/>
              <a:ea typeface="Calibri" pitchFamily="34" charset="0"/>
              <a:cs typeface="Calibri" pitchFamily="34" charset="0"/>
            </a:endParaRPr>
          </a:p>
          <a:p>
            <a:pPr eaLnBrk="0" hangingPunct="0">
              <a:spcBef>
                <a:spcPct val="50000"/>
              </a:spcBef>
            </a:pPr>
            <a:r>
              <a:rPr lang="en-US" sz="2400" dirty="0">
                <a:solidFill>
                  <a:schemeClr val="tx2">
                    <a:lumMod val="50000"/>
                  </a:schemeClr>
                </a:solidFill>
                <a:latin typeface="Calibri" pitchFamily="34" charset="0"/>
                <a:ea typeface="Calibri" pitchFamily="34" charset="0"/>
                <a:cs typeface="Calibri" pitchFamily="34" charset="0"/>
              </a:rPr>
              <a:t>		</a:t>
            </a:r>
            <a:r>
              <a:rPr lang="el-GR" sz="2400" dirty="0">
                <a:solidFill>
                  <a:schemeClr val="accent3">
                    <a:lumMod val="75000"/>
                  </a:schemeClr>
                </a:solidFill>
                <a:latin typeface="Calibri" pitchFamily="34" charset="0"/>
                <a:ea typeface="Calibri" pitchFamily="34" charset="0"/>
                <a:cs typeface="Calibri" pitchFamily="34" charset="0"/>
              </a:rPr>
              <a:t>Σχεσιακό Μοντέλο</a:t>
            </a:r>
            <a:endParaRPr lang="el-GR" sz="2400" dirty="0">
              <a:solidFill>
                <a:schemeClr val="tx2">
                  <a:lumMod val="50000"/>
                </a:schemeClr>
              </a:solidFill>
              <a:latin typeface="Calibri" pitchFamily="34" charset="0"/>
              <a:ea typeface="Calibri" pitchFamily="34" charset="0"/>
              <a:cs typeface="Calibri" pitchFamily="34" charset="0"/>
            </a:endParaRPr>
          </a:p>
          <a:p>
            <a:pPr marL="342900" indent="-342900" eaLnBrk="0" hangingPunct="0">
              <a:spcBef>
                <a:spcPct val="50000"/>
              </a:spcBef>
              <a:buFont typeface="Wingdings" panose="05000000000000000000" pitchFamily="2" charset="2"/>
              <a:buChar char="§"/>
            </a:pPr>
            <a:r>
              <a:rPr lang="el-GR" sz="2400" dirty="0">
                <a:solidFill>
                  <a:schemeClr val="tx2">
                    <a:lumMod val="50000"/>
                  </a:schemeClr>
                </a:solidFill>
                <a:latin typeface="Calibri" pitchFamily="34" charset="0"/>
                <a:ea typeface="Calibri" pitchFamily="34" charset="0"/>
                <a:cs typeface="Calibri" pitchFamily="34" charset="0"/>
              </a:rPr>
              <a:t> </a:t>
            </a:r>
            <a:r>
              <a:rPr lang="el-GR" sz="2800" dirty="0">
                <a:solidFill>
                  <a:schemeClr val="accent6">
                    <a:lumMod val="75000"/>
                  </a:schemeClr>
                </a:solidFill>
                <a:latin typeface="Calibri" pitchFamily="34" charset="0"/>
                <a:ea typeface="Calibri" pitchFamily="34" charset="0"/>
                <a:cs typeface="Calibri" pitchFamily="34" charset="0"/>
              </a:rPr>
              <a:t>Χαμηλού επιπέδου ή φυσικά μοντέλα</a:t>
            </a:r>
          </a:p>
        </p:txBody>
      </p:sp>
      <p:sp>
        <p:nvSpPr>
          <p:cNvPr id="9" name="Title 8"/>
          <p:cNvSpPr>
            <a:spLocks noGrp="1"/>
          </p:cNvSpPr>
          <p:nvPr>
            <p:ph type="title"/>
          </p:nvPr>
        </p:nvSpPr>
        <p:spPr>
          <a:xfrm>
            <a:off x="457200" y="0"/>
            <a:ext cx="8229600" cy="1143000"/>
          </a:xfrm>
        </p:spPr>
        <p:txBody>
          <a:bodyPr/>
          <a:lstStyle/>
          <a:p>
            <a:r>
              <a:rPr lang="el-GR" dirty="0">
                <a:solidFill>
                  <a:schemeClr val="accent6">
                    <a:lumMod val="75000"/>
                  </a:schemeClr>
                </a:solidFill>
              </a:rPr>
              <a:t>Μοντελοποίηση</a:t>
            </a:r>
          </a:p>
        </p:txBody>
      </p:sp>
      <p:sp>
        <p:nvSpPr>
          <p:cNvPr id="7"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186827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98657" name="Object 1"/>
          <p:cNvGraphicFramePr>
            <a:graphicFrameLocks noChangeAspect="1"/>
          </p:cNvGraphicFramePr>
          <p:nvPr>
            <p:extLst>
              <p:ext uri="{D42A27DB-BD31-4B8C-83A1-F6EECF244321}">
                <p14:modId xmlns:p14="http://schemas.microsoft.com/office/powerpoint/2010/main" val="1038041601"/>
              </p:ext>
            </p:extLst>
          </p:nvPr>
        </p:nvGraphicFramePr>
        <p:xfrm>
          <a:off x="127420" y="1468438"/>
          <a:ext cx="4937242" cy="2334941"/>
        </p:xfrm>
        <a:graphic>
          <a:graphicData uri="http://schemas.openxmlformats.org/presentationml/2006/ole">
            <mc:AlternateContent xmlns:mc="http://schemas.openxmlformats.org/markup-compatibility/2006">
              <mc:Choice xmlns:v="urn:schemas-microsoft-com:vml" Requires="v">
                <p:oleObj name="Visio" r:id="rId3" imgW="6658777" imgH="3151491" progId="Visio.Drawing.11">
                  <p:embed/>
                </p:oleObj>
              </mc:Choice>
              <mc:Fallback>
                <p:oleObj name="Visio" r:id="rId3" imgW="6658777" imgH="3151491" progId="Visio.Drawing.11">
                  <p:embed/>
                  <p:pic>
                    <p:nvPicPr>
                      <p:cNvPr id="0" name=""/>
                      <p:cNvPicPr>
                        <a:picLocks noChangeAspect="1" noChangeArrowheads="1"/>
                      </p:cNvPicPr>
                      <p:nvPr/>
                    </p:nvPicPr>
                    <p:blipFill>
                      <a:blip r:embed="rId4"/>
                      <a:srcRect/>
                      <a:stretch>
                        <a:fillRect/>
                      </a:stretch>
                    </p:blipFill>
                    <p:spPr bwMode="auto">
                      <a:xfrm>
                        <a:off x="127420" y="1468438"/>
                        <a:ext cx="4937242" cy="2334941"/>
                      </a:xfrm>
                      <a:prstGeom prst="rect">
                        <a:avLst/>
                      </a:prstGeom>
                      <a:noFill/>
                    </p:spPr>
                  </p:pic>
                </p:oleObj>
              </mc:Fallback>
            </mc:AlternateContent>
          </a:graphicData>
        </a:graphic>
      </p:graphicFrame>
      <p:sp>
        <p:nvSpPr>
          <p:cNvPr id="11" name="Title 1"/>
          <p:cNvSpPr>
            <a:spLocks noGrp="1"/>
          </p:cNvSpPr>
          <p:nvPr>
            <p:ph type="title"/>
          </p:nvPr>
        </p:nvSpPr>
        <p:spPr>
          <a:xfrm>
            <a:off x="127420" y="233355"/>
            <a:ext cx="3225800" cy="909638"/>
          </a:xfrm>
        </p:spPr>
        <p:txBody>
          <a:bodyPr/>
          <a:lstStyle/>
          <a:p>
            <a:r>
              <a:rPr lang="el-GR" dirty="0">
                <a:solidFill>
                  <a:schemeClr val="accent6">
                    <a:lumMod val="75000"/>
                  </a:schemeClr>
                </a:solidFill>
              </a:rPr>
              <a:t>Παράδειγμα</a:t>
            </a:r>
            <a:endParaRPr lang="en-US" dirty="0">
              <a:solidFill>
                <a:schemeClr val="accent6">
                  <a:lumMod val="75000"/>
                </a:schemeClr>
              </a:solidFill>
            </a:endParaRPr>
          </a:p>
        </p:txBody>
      </p:sp>
      <p:graphicFrame>
        <p:nvGraphicFramePr>
          <p:cNvPr id="198659" name="Object 3"/>
          <p:cNvGraphicFramePr>
            <a:graphicFrameLocks noChangeAspect="1"/>
          </p:cNvGraphicFramePr>
          <p:nvPr>
            <p:extLst>
              <p:ext uri="{D42A27DB-BD31-4B8C-83A1-F6EECF244321}">
                <p14:modId xmlns:p14="http://schemas.microsoft.com/office/powerpoint/2010/main" val="1025013739"/>
              </p:ext>
            </p:extLst>
          </p:nvPr>
        </p:nvGraphicFramePr>
        <p:xfrm>
          <a:off x="4165600" y="233355"/>
          <a:ext cx="4669777" cy="1635555"/>
        </p:xfrm>
        <a:graphic>
          <a:graphicData uri="http://schemas.openxmlformats.org/presentationml/2006/ole">
            <mc:AlternateContent xmlns:mc="http://schemas.openxmlformats.org/markup-compatibility/2006">
              <mc:Choice xmlns:v="urn:schemas-microsoft-com:vml" Requires="v">
                <p:oleObj name="Visio" r:id="rId5" imgW="6402418" imgH="2239275" progId="Visio.Drawing.11">
                  <p:embed/>
                </p:oleObj>
              </mc:Choice>
              <mc:Fallback>
                <p:oleObj name="Visio" r:id="rId5" imgW="6402418" imgH="2239275"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5600" y="233355"/>
                        <a:ext cx="4669777" cy="1635555"/>
                      </a:xfrm>
                      <a:prstGeom prst="rect">
                        <a:avLst/>
                      </a:prstGeom>
                      <a:noFill/>
                    </p:spPr>
                  </p:pic>
                </p:oleObj>
              </mc:Fallback>
            </mc:AlternateContent>
          </a:graphicData>
        </a:graphic>
      </p:graphicFrame>
      <p:graphicFrame>
        <p:nvGraphicFramePr>
          <p:cNvPr id="10" name="Object 1"/>
          <p:cNvGraphicFramePr>
            <a:graphicFrameLocks noChangeAspect="1"/>
          </p:cNvGraphicFramePr>
          <p:nvPr>
            <p:extLst>
              <p:ext uri="{D42A27DB-BD31-4B8C-83A1-F6EECF244321}">
                <p14:modId xmlns:p14="http://schemas.microsoft.com/office/powerpoint/2010/main" val="3750858560"/>
              </p:ext>
            </p:extLst>
          </p:nvPr>
        </p:nvGraphicFramePr>
        <p:xfrm>
          <a:off x="2395632" y="3517785"/>
          <a:ext cx="5225547" cy="2763692"/>
        </p:xfrm>
        <a:graphic>
          <a:graphicData uri="http://schemas.openxmlformats.org/presentationml/2006/ole">
            <mc:AlternateContent xmlns:mc="http://schemas.openxmlformats.org/markup-compatibility/2006">
              <mc:Choice xmlns:v="urn:schemas-microsoft-com:vml" Requires="v">
                <p:oleObj name="Visio" r:id="rId7" imgW="6011034" imgH="3184915" progId="Visio.Drawing.11">
                  <p:embed/>
                </p:oleObj>
              </mc:Choice>
              <mc:Fallback>
                <p:oleObj name="Visio" r:id="rId7" imgW="6011034" imgH="3184915"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5632" y="3517785"/>
                        <a:ext cx="5225547" cy="2763692"/>
                      </a:xfrm>
                      <a:prstGeom prst="rect">
                        <a:avLst/>
                      </a:prstGeom>
                      <a:noFill/>
                    </p:spPr>
                  </p:pic>
                </p:oleObj>
              </mc:Fallback>
            </mc:AlternateContent>
          </a:graphicData>
        </a:graphic>
      </p:graphicFrame>
      <p:sp>
        <p:nvSpPr>
          <p:cNvPr id="2" name="TextBox 1">
            <a:extLst>
              <a:ext uri="{FF2B5EF4-FFF2-40B4-BE49-F238E27FC236}">
                <a16:creationId xmlns:a16="http://schemas.microsoft.com/office/drawing/2014/main" id="{D39DBCA6-F6C4-4CF1-BA5D-8C8CCC885B01}"/>
              </a:ext>
            </a:extLst>
          </p:cNvPr>
          <p:cNvSpPr txBox="1"/>
          <p:nvPr/>
        </p:nvSpPr>
        <p:spPr>
          <a:xfrm>
            <a:off x="6346299" y="1671354"/>
            <a:ext cx="1737966" cy="646331"/>
          </a:xfrm>
          <a:prstGeom prst="rect">
            <a:avLst/>
          </a:prstGeom>
          <a:noFill/>
        </p:spPr>
        <p:txBody>
          <a:bodyPr wrap="square" rtlCol="0">
            <a:spAutoFit/>
          </a:bodyPr>
          <a:lstStyle/>
          <a:p>
            <a:r>
              <a:rPr lang="el-GR" dirty="0">
                <a:solidFill>
                  <a:schemeClr val="accent1">
                    <a:lumMod val="75000"/>
                  </a:schemeClr>
                </a:solidFill>
              </a:rPr>
              <a:t>Σχήμα σε μοντέλο Ο/Σ</a:t>
            </a:r>
            <a:endParaRPr lang="en-US" dirty="0">
              <a:solidFill>
                <a:schemeClr val="accent1">
                  <a:lumMod val="75000"/>
                </a:schemeClr>
              </a:solidFill>
            </a:endParaRPr>
          </a:p>
        </p:txBody>
      </p:sp>
    </p:spTree>
    <p:extLst>
      <p:ext uri="{BB962C8B-B14F-4D97-AF65-F5344CB8AC3E}">
        <p14:creationId xmlns:p14="http://schemas.microsoft.com/office/powerpoint/2010/main" val="34135369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l-GR" altLang="en-US"/>
              <a:t>Ευαγγελία Πιτουρά</a:t>
            </a:r>
          </a:p>
        </p:txBody>
      </p:sp>
      <p:sp>
        <p:nvSpPr>
          <p:cNvPr id="5124" name="Slide Number Placeholder 4"/>
          <p:cNvSpPr>
            <a:spLocks noGrp="1"/>
          </p:cNvSpPr>
          <p:nvPr>
            <p:ph type="sldNum" sz="quarter" idx="12"/>
          </p:nvPr>
        </p:nvSpPr>
        <p:spPr>
          <a:noFill/>
        </p:spPr>
        <p:txBody>
          <a:bodyPr/>
          <a:lstStyle/>
          <a:p>
            <a:fld id="{47CF5973-94F6-420A-825D-974F0CB198D3}" type="slidenum">
              <a:rPr lang="el-GR" altLang="en-US" smtClean="0"/>
              <a:pPr/>
              <a:t>61</a:t>
            </a:fld>
            <a:endParaRPr lang="el-GR" altLang="en-US"/>
          </a:p>
        </p:txBody>
      </p:sp>
      <p:sp>
        <p:nvSpPr>
          <p:cNvPr id="5126" name="TextBox 8"/>
          <p:cNvSpPr txBox="1">
            <a:spLocks noChangeArrowheads="1"/>
          </p:cNvSpPr>
          <p:nvPr/>
        </p:nvSpPr>
        <p:spPr bwMode="auto">
          <a:xfrm>
            <a:off x="759436" y="1870075"/>
            <a:ext cx="7088187" cy="1569660"/>
          </a:xfrm>
          <a:prstGeom prst="rect">
            <a:avLst/>
          </a:prstGeom>
          <a:noFill/>
          <a:ln w="9525">
            <a:noFill/>
            <a:miter lim="800000"/>
            <a:headEnd/>
            <a:tailEnd/>
          </a:ln>
        </p:spPr>
        <p:txBody>
          <a:bodyPr wrap="square">
            <a:spAutoFit/>
          </a:bodyPr>
          <a:lstStyle/>
          <a:p>
            <a:pPr marL="971550" lvl="1" indent="-514350">
              <a:buFont typeface="+mj-lt"/>
              <a:buAutoNum type="romanUcPeriod"/>
            </a:pPr>
            <a:r>
              <a:rPr lang="el-GR" sz="3200" dirty="0"/>
              <a:t>Αναδρομικές συσχετίσεις</a:t>
            </a:r>
          </a:p>
          <a:p>
            <a:pPr marL="971550" lvl="1" indent="-514350">
              <a:buFont typeface="+mj-lt"/>
              <a:buAutoNum type="romanUcPeriod"/>
            </a:pPr>
            <a:r>
              <a:rPr lang="el-GR" sz="3200" dirty="0"/>
              <a:t>Ασθενείς τύποι οντοτήτων</a:t>
            </a:r>
          </a:p>
          <a:p>
            <a:pPr marL="971550" lvl="1" indent="-514350">
              <a:buFont typeface="+mj-lt"/>
              <a:buAutoNum type="romanUcPeriod"/>
            </a:pPr>
            <a:r>
              <a:rPr lang="el-GR" sz="3200" dirty="0"/>
              <a:t>Παραδείγματα</a:t>
            </a:r>
          </a:p>
        </p:txBody>
      </p:sp>
      <p:sp>
        <p:nvSpPr>
          <p:cNvPr id="7" name="Title 1"/>
          <p:cNvSpPr txBox="1">
            <a:spLocks/>
          </p:cNvSpPr>
          <p:nvPr/>
        </p:nvSpPr>
        <p:spPr>
          <a:xfrm>
            <a:off x="381000" y="4397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dirty="0">
                <a:solidFill>
                  <a:schemeClr val="accent6">
                    <a:lumMod val="75000"/>
                  </a:schemeClr>
                </a:solidFill>
                <a:latin typeface="+mj-lt"/>
                <a:ea typeface="+mj-ea"/>
                <a:cs typeface="+mj-cs"/>
              </a:rPr>
              <a:t>Τι άλλο θα δούμε σήμερα</a:t>
            </a:r>
            <a:endParaRPr kumimoji="0" lang="el-GR" sz="4400" b="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19</a:t>
            </a:r>
            <a:r>
              <a:rPr lang="el-GR" altLang="en-US" dirty="0"/>
              <a:t>-20</a:t>
            </a:r>
            <a:r>
              <a:rPr lang="en-US" altLang="en-US" dirty="0"/>
              <a:t>20</a:t>
            </a:r>
            <a:endParaRPr lang="el-GR" altLang="en-US" dirty="0"/>
          </a:p>
        </p:txBody>
      </p:sp>
    </p:spTree>
    <p:extLst>
      <p:ext uri="{BB962C8B-B14F-4D97-AF65-F5344CB8AC3E}">
        <p14:creationId xmlns:p14="http://schemas.microsoft.com/office/powerpoint/2010/main" val="34212542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Footer Placeholder 3"/>
          <p:cNvSpPr>
            <a:spLocks noGrp="1"/>
          </p:cNvSpPr>
          <p:nvPr>
            <p:ph type="ftr" sz="quarter" idx="11"/>
          </p:nvPr>
        </p:nvSpPr>
        <p:spPr>
          <a:noFill/>
        </p:spPr>
        <p:txBody>
          <a:bodyPr/>
          <a:lstStyle/>
          <a:p>
            <a:r>
              <a:rPr lang="el-GR" altLang="en-US"/>
              <a:t>Ευαγγελία Πιτουρά</a:t>
            </a:r>
          </a:p>
        </p:txBody>
      </p:sp>
      <p:sp>
        <p:nvSpPr>
          <p:cNvPr id="41988" name="Slide Number Placeholder 4"/>
          <p:cNvSpPr>
            <a:spLocks noGrp="1"/>
          </p:cNvSpPr>
          <p:nvPr>
            <p:ph type="sldNum" sz="quarter" idx="12"/>
          </p:nvPr>
        </p:nvSpPr>
        <p:spPr>
          <a:noFill/>
        </p:spPr>
        <p:txBody>
          <a:bodyPr/>
          <a:lstStyle/>
          <a:p>
            <a:fld id="{997FDADE-C539-4DFA-B124-5C97EB37EAFD}" type="slidenum">
              <a:rPr lang="el-GR" altLang="en-US" smtClean="0"/>
              <a:pPr/>
              <a:t>62</a:t>
            </a:fld>
            <a:endParaRPr lang="el-GR" altLang="en-US"/>
          </a:p>
        </p:txBody>
      </p:sp>
      <p:sp>
        <p:nvSpPr>
          <p:cNvPr id="41990" name="Text Box 3"/>
          <p:cNvSpPr txBox="1">
            <a:spLocks noChangeArrowheads="1"/>
          </p:cNvSpPr>
          <p:nvPr/>
        </p:nvSpPr>
        <p:spPr bwMode="auto">
          <a:xfrm>
            <a:off x="395288" y="1628775"/>
            <a:ext cx="8221662" cy="1384300"/>
          </a:xfrm>
          <a:prstGeom prst="rect">
            <a:avLst/>
          </a:prstGeom>
          <a:noFill/>
          <a:ln w="9525">
            <a:noFill/>
            <a:miter lim="800000"/>
            <a:headEnd/>
            <a:tailEnd/>
          </a:ln>
        </p:spPr>
        <p:txBody>
          <a:bodyPr wrap="square">
            <a:spAutoFit/>
          </a:bodyPr>
          <a:lstStyle/>
          <a:p>
            <a:pPr algn="just" eaLnBrk="0" hangingPunct="0">
              <a:spcBef>
                <a:spcPct val="50000"/>
              </a:spcBef>
            </a:pPr>
            <a:r>
              <a:rPr lang="el-GR" sz="2400" b="1" dirty="0">
                <a:solidFill>
                  <a:schemeClr val="accent6">
                    <a:lumMod val="75000"/>
                  </a:schemeClr>
                </a:solidFill>
                <a:latin typeface="Calibri" pitchFamily="34" charset="0"/>
                <a:ea typeface="Calibri" pitchFamily="34" charset="0"/>
                <a:cs typeface="Calibri" pitchFamily="34" charset="0"/>
              </a:rPr>
              <a:t>Αναδρομικές (τύποι) συσχετίσεις</a:t>
            </a:r>
            <a:r>
              <a:rPr lang="el-GR" sz="2400" dirty="0">
                <a:solidFill>
                  <a:schemeClr val="accent6">
                    <a:lumMod val="75000"/>
                  </a:schemeClr>
                </a:solidFill>
                <a:latin typeface="Calibri" pitchFamily="34" charset="0"/>
                <a:ea typeface="Calibri" pitchFamily="34" charset="0"/>
                <a:cs typeface="Calibri" pitchFamily="34" charset="0"/>
              </a:rPr>
              <a:t> (</a:t>
            </a:r>
            <a:r>
              <a:rPr lang="en-US" sz="2400" dirty="0">
                <a:solidFill>
                  <a:schemeClr val="accent6">
                    <a:lumMod val="75000"/>
                  </a:schemeClr>
                </a:solidFill>
                <a:latin typeface="Calibri" pitchFamily="34" charset="0"/>
                <a:ea typeface="Calibri" pitchFamily="34" charset="0"/>
                <a:cs typeface="Calibri" pitchFamily="34" charset="0"/>
              </a:rPr>
              <a:t>Recursive relationships)</a:t>
            </a:r>
            <a:endParaRPr lang="el-GR" sz="2400" dirty="0">
              <a:solidFill>
                <a:schemeClr val="accent6">
                  <a:lumMod val="75000"/>
                </a:schemeClr>
              </a:solidFill>
              <a:latin typeface="Calibri" pitchFamily="34" charset="0"/>
              <a:ea typeface="Calibri" pitchFamily="34" charset="0"/>
              <a:cs typeface="Calibri" pitchFamily="34" charset="0"/>
            </a:endParaRPr>
          </a:p>
          <a:p>
            <a:pPr algn="just" eaLnBrk="0" hangingPunct="0">
              <a:spcBef>
                <a:spcPct val="50000"/>
              </a:spcBef>
            </a:pPr>
            <a:r>
              <a:rPr lang="el-GR" sz="2400" dirty="0">
                <a:latin typeface="Calibri" pitchFamily="34" charset="0"/>
                <a:ea typeface="Calibri" pitchFamily="34" charset="0"/>
                <a:cs typeface="Calibri" pitchFamily="34" charset="0"/>
              </a:rPr>
              <a:t>όταν ο ίδιος τύπος συμμετέχει περισσότερες από μια φορές σε μια συσχέτιση</a:t>
            </a:r>
          </a:p>
        </p:txBody>
      </p:sp>
      <p:sp>
        <p:nvSpPr>
          <p:cNvPr id="41991" name="Text Box 4"/>
          <p:cNvSpPr txBox="1">
            <a:spLocks noChangeArrowheads="1"/>
          </p:cNvSpPr>
          <p:nvPr/>
        </p:nvSpPr>
        <p:spPr bwMode="auto">
          <a:xfrm>
            <a:off x="395288" y="3429000"/>
            <a:ext cx="8077200" cy="830263"/>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Ένας τύπος</a:t>
            </a:r>
            <a:r>
              <a:rPr lang="el-GR" sz="2400" b="1" dirty="0">
                <a:solidFill>
                  <a:srgbClr val="FF00FF"/>
                </a:solidFill>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που συμμετέχει σε μια σχέση παίζει ένα συγκεκριμένο </a:t>
            </a:r>
            <a:r>
              <a:rPr lang="el-GR" sz="2400" b="1" dirty="0">
                <a:solidFill>
                  <a:schemeClr val="accent6">
                    <a:lumMod val="75000"/>
                  </a:schemeClr>
                </a:solidFill>
                <a:latin typeface="Calibri" pitchFamily="34" charset="0"/>
                <a:ea typeface="Calibri" pitchFamily="34" charset="0"/>
                <a:cs typeface="Calibri" pitchFamily="34" charset="0"/>
              </a:rPr>
              <a:t>ρόλο</a:t>
            </a:r>
            <a:r>
              <a:rPr lang="el-GR" sz="2400" dirty="0">
                <a:latin typeface="Calibri" pitchFamily="34" charset="0"/>
                <a:ea typeface="Calibri" pitchFamily="34" charset="0"/>
                <a:cs typeface="Calibri" pitchFamily="34" charset="0"/>
              </a:rPr>
              <a:t> </a:t>
            </a:r>
          </a:p>
        </p:txBody>
      </p:sp>
      <p:sp>
        <p:nvSpPr>
          <p:cNvPr id="41992" name="Text Box 5"/>
          <p:cNvSpPr txBox="1">
            <a:spLocks noChangeArrowheads="1"/>
          </p:cNvSpPr>
          <p:nvPr/>
        </p:nvSpPr>
        <p:spPr bwMode="auto">
          <a:xfrm>
            <a:off x="1042988" y="4652963"/>
            <a:ext cx="7345362" cy="830997"/>
          </a:xfrm>
          <a:prstGeom prst="rect">
            <a:avLst/>
          </a:prstGeom>
          <a:noFill/>
          <a:ln w="9525">
            <a:noFill/>
            <a:miter lim="800000"/>
            <a:headEnd/>
            <a:tailEnd/>
          </a:ln>
        </p:spPr>
        <p:txBody>
          <a:bodyPr>
            <a:spAutoFit/>
          </a:bodyPr>
          <a:lstStyle/>
          <a:p>
            <a:pPr eaLnBrk="0" hangingPunct="0">
              <a:spcBef>
                <a:spcPct val="50000"/>
              </a:spcBef>
            </a:pPr>
            <a:r>
              <a:rPr lang="el-GR" sz="2400" i="1" dirty="0">
                <a:solidFill>
                  <a:schemeClr val="accent1">
                    <a:lumMod val="50000"/>
                  </a:schemeClr>
                </a:solidFill>
                <a:latin typeface="Calibri" pitchFamily="34" charset="0"/>
                <a:ea typeface="Calibri" pitchFamily="34" charset="0"/>
                <a:cs typeface="Calibri" pitchFamily="34" charset="0"/>
              </a:rPr>
              <a:t>Παράδειγμα: Θέλουμε να εκφράσουμε το γεγονός ότι μια ταινία αποτελεί συνέχεια μιας άλλης</a:t>
            </a:r>
          </a:p>
        </p:txBody>
      </p:sp>
      <p:sp>
        <p:nvSpPr>
          <p:cNvPr id="2" name="Title 1"/>
          <p:cNvSpPr>
            <a:spLocks noGrp="1"/>
          </p:cNvSpPr>
          <p:nvPr>
            <p:ph type="title"/>
          </p:nvPr>
        </p:nvSpPr>
        <p:spPr/>
        <p:txBody>
          <a:bodyPr/>
          <a:lstStyle/>
          <a:p>
            <a:r>
              <a:rPr lang="el-GR" dirty="0">
                <a:solidFill>
                  <a:schemeClr val="accent6">
                    <a:lumMod val="75000"/>
                  </a:schemeClr>
                </a:solidFill>
              </a:rPr>
              <a:t>Αναδρομικές Συσχετίσεις</a:t>
            </a:r>
            <a:endParaRPr lang="en-US" dirty="0">
              <a:solidFill>
                <a:schemeClr val="accent6">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Footer Placeholder 3"/>
          <p:cNvSpPr>
            <a:spLocks noGrp="1"/>
          </p:cNvSpPr>
          <p:nvPr>
            <p:ph type="ftr" sz="quarter" idx="11"/>
          </p:nvPr>
        </p:nvSpPr>
        <p:spPr>
          <a:noFill/>
        </p:spPr>
        <p:txBody>
          <a:bodyPr/>
          <a:lstStyle/>
          <a:p>
            <a:r>
              <a:rPr lang="el-GR" altLang="en-US"/>
              <a:t>Ευαγγελία Πιτουρά</a:t>
            </a:r>
          </a:p>
        </p:txBody>
      </p:sp>
      <p:sp>
        <p:nvSpPr>
          <p:cNvPr id="41988" name="Slide Number Placeholder 4"/>
          <p:cNvSpPr>
            <a:spLocks noGrp="1"/>
          </p:cNvSpPr>
          <p:nvPr>
            <p:ph type="sldNum" sz="quarter" idx="12"/>
          </p:nvPr>
        </p:nvSpPr>
        <p:spPr>
          <a:noFill/>
        </p:spPr>
        <p:txBody>
          <a:bodyPr/>
          <a:lstStyle/>
          <a:p>
            <a:fld id="{997FDADE-C539-4DFA-B124-5C97EB37EAFD}" type="slidenum">
              <a:rPr lang="el-GR" altLang="en-US" smtClean="0"/>
              <a:pPr/>
              <a:t>63</a:t>
            </a:fld>
            <a:endParaRPr lang="el-GR" altLang="en-US"/>
          </a:p>
        </p:txBody>
      </p:sp>
      <p:sp>
        <p:nvSpPr>
          <p:cNvPr id="2" name="Title 1"/>
          <p:cNvSpPr>
            <a:spLocks noGrp="1"/>
          </p:cNvSpPr>
          <p:nvPr>
            <p:ph type="title"/>
          </p:nvPr>
        </p:nvSpPr>
        <p:spPr/>
        <p:txBody>
          <a:bodyPr>
            <a:normAutofit fontScale="90000"/>
          </a:bodyPr>
          <a:lstStyle/>
          <a:p>
            <a:r>
              <a:rPr lang="el-GR" dirty="0">
                <a:solidFill>
                  <a:schemeClr val="accent6">
                    <a:lumMod val="75000"/>
                  </a:schemeClr>
                </a:solidFill>
              </a:rPr>
              <a:t>Αναδρομικές Συσχετίσεις: παράδειγμα</a:t>
            </a:r>
            <a:endParaRPr lang="en-US" dirty="0">
              <a:solidFill>
                <a:schemeClr val="accent6">
                  <a:lumMod val="75000"/>
                </a:schemeClr>
              </a:solidFill>
            </a:endParaRPr>
          </a:p>
        </p:txBody>
      </p:sp>
      <p:sp>
        <p:nvSpPr>
          <p:cNvPr id="2048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grpSp>
        <p:nvGrpSpPr>
          <p:cNvPr id="4" name="Group 3"/>
          <p:cNvGrpSpPr/>
          <p:nvPr/>
        </p:nvGrpSpPr>
        <p:grpSpPr>
          <a:xfrm>
            <a:off x="539262" y="1864458"/>
            <a:ext cx="6917592" cy="4208096"/>
            <a:chOff x="1273908" y="1911350"/>
            <a:chExt cx="6917592" cy="4208096"/>
          </a:xfrm>
        </p:grpSpPr>
        <p:graphicFrame>
          <p:nvGraphicFramePr>
            <p:cNvPr id="204801" name="Object 1"/>
            <p:cNvGraphicFramePr>
              <a:graphicFrameLocks noChangeAspect="1"/>
            </p:cNvGraphicFramePr>
            <p:nvPr>
              <p:extLst>
                <p:ext uri="{D42A27DB-BD31-4B8C-83A1-F6EECF244321}">
                  <p14:modId xmlns:p14="http://schemas.microsoft.com/office/powerpoint/2010/main" val="977857932"/>
                </p:ext>
              </p:extLst>
            </p:nvPr>
          </p:nvGraphicFramePr>
          <p:xfrm>
            <a:off x="1498600" y="1911350"/>
            <a:ext cx="6692900" cy="3748088"/>
          </p:xfrm>
          <a:graphic>
            <a:graphicData uri="http://schemas.openxmlformats.org/presentationml/2006/ole">
              <mc:AlternateContent xmlns:mc="http://schemas.openxmlformats.org/markup-compatibility/2006">
                <mc:Choice xmlns:v="urn:schemas-microsoft-com:vml" Requires="v">
                  <p:oleObj name="Visio" r:id="rId3" imgW="6178210" imgH="3458723" progId="Visio.Drawing.11">
                    <p:embed/>
                  </p:oleObj>
                </mc:Choice>
                <mc:Fallback>
                  <p:oleObj name="Visio" r:id="rId3" imgW="6178210" imgH="3458723" progId="Visio.Drawing.11">
                    <p:embed/>
                    <p:pic>
                      <p:nvPicPr>
                        <p:cNvPr id="0" name="Picture 1"/>
                        <p:cNvPicPr>
                          <a:picLocks noChangeAspect="1" noChangeArrowheads="1"/>
                        </p:cNvPicPr>
                        <p:nvPr/>
                      </p:nvPicPr>
                      <p:blipFill>
                        <a:blip r:embed="rId4"/>
                        <a:srcRect/>
                        <a:stretch>
                          <a:fillRect/>
                        </a:stretch>
                      </p:blipFill>
                      <p:spPr bwMode="auto">
                        <a:xfrm>
                          <a:off x="1498600" y="1911350"/>
                          <a:ext cx="6692900" cy="3748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1273908" y="5439508"/>
              <a:ext cx="5431692" cy="679938"/>
            </a:xfrm>
            <a:prstGeom prst="rect">
              <a:avLst/>
            </a:prstGeom>
            <a:solidFill>
              <a:schemeClr val="bg1"/>
            </a:solidFill>
          </p:spPr>
          <p:txBody>
            <a:bodyPr wrap="square" rtlCol="0">
              <a:spAutoFit/>
            </a:bodyPr>
            <a:lstStyle/>
            <a:p>
              <a:endParaRPr lang="el-GR" dirty="0"/>
            </a:p>
          </p:txBody>
        </p:sp>
      </p:grpSp>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D0E120A0-E784-41BD-841B-FC52AEFCD475}"/>
                  </a:ext>
                </a:extLst>
              </p14:cNvPr>
              <p14:cNvContentPartPr/>
              <p14:nvPr/>
            </p14:nvContentPartPr>
            <p14:xfrm>
              <a:off x="9238951" y="1829557"/>
              <a:ext cx="44280" cy="18720"/>
            </p14:xfrm>
          </p:contentPart>
        </mc:Choice>
        <mc:Fallback xmlns="">
          <p:pic>
            <p:nvPicPr>
              <p:cNvPr id="5" name="Ink 4">
                <a:extLst>
                  <a:ext uri="{FF2B5EF4-FFF2-40B4-BE49-F238E27FC236}">
                    <a16:creationId xmlns:a16="http://schemas.microsoft.com/office/drawing/2014/main" id="{D0E120A0-E784-41BD-841B-FC52AEFCD475}"/>
                  </a:ext>
                </a:extLst>
              </p:cNvPr>
              <p:cNvPicPr/>
              <p:nvPr/>
            </p:nvPicPr>
            <p:blipFill>
              <a:blip r:embed="rId7"/>
              <a:stretch>
                <a:fillRect/>
              </a:stretch>
            </p:blipFill>
            <p:spPr>
              <a:xfrm>
                <a:off x="9230311" y="1820917"/>
                <a:ext cx="61920" cy="36360"/>
              </a:xfrm>
              <a:prstGeom prst="rect">
                <a:avLst/>
              </a:prstGeom>
            </p:spPr>
          </p:pic>
        </mc:Fallback>
      </mc:AlternateContent>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Footer Placeholder 3"/>
          <p:cNvSpPr>
            <a:spLocks noGrp="1"/>
          </p:cNvSpPr>
          <p:nvPr>
            <p:ph type="ftr" sz="quarter" idx="11"/>
          </p:nvPr>
        </p:nvSpPr>
        <p:spPr>
          <a:noFill/>
        </p:spPr>
        <p:txBody>
          <a:bodyPr/>
          <a:lstStyle/>
          <a:p>
            <a:r>
              <a:rPr lang="el-GR" altLang="en-US"/>
              <a:t>Ευαγγελία Πιτουρά</a:t>
            </a:r>
          </a:p>
        </p:txBody>
      </p:sp>
      <p:sp>
        <p:nvSpPr>
          <p:cNvPr id="49156" name="Slide Number Placeholder 4"/>
          <p:cNvSpPr>
            <a:spLocks noGrp="1"/>
          </p:cNvSpPr>
          <p:nvPr>
            <p:ph type="sldNum" sz="quarter" idx="12"/>
          </p:nvPr>
        </p:nvSpPr>
        <p:spPr>
          <a:noFill/>
        </p:spPr>
        <p:txBody>
          <a:bodyPr/>
          <a:lstStyle/>
          <a:p>
            <a:fld id="{CCA3C01F-147E-47F6-8245-95A57FA74C4D}" type="slidenum">
              <a:rPr lang="el-GR" altLang="en-US" smtClean="0"/>
              <a:pPr/>
              <a:t>64</a:t>
            </a:fld>
            <a:endParaRPr lang="el-GR" altLang="en-US"/>
          </a:p>
        </p:txBody>
      </p:sp>
      <p:sp>
        <p:nvSpPr>
          <p:cNvPr id="2" name="Title 1"/>
          <p:cNvSpPr>
            <a:spLocks noGrp="1"/>
          </p:cNvSpPr>
          <p:nvPr>
            <p:ph type="title"/>
          </p:nvPr>
        </p:nvSpPr>
        <p:spPr>
          <a:xfrm>
            <a:off x="457200" y="514692"/>
            <a:ext cx="8229600" cy="633706"/>
          </a:xfrm>
        </p:spPr>
        <p:txBody>
          <a:bodyPr>
            <a:normAutofit fontScale="90000"/>
          </a:bodyPr>
          <a:lstStyle/>
          <a:p>
            <a:r>
              <a:rPr lang="el-GR" dirty="0">
                <a:solidFill>
                  <a:schemeClr val="accent6">
                    <a:lumMod val="75000"/>
                  </a:schemeClr>
                </a:solidFill>
              </a:rPr>
              <a:t>Παράδειγμα </a:t>
            </a:r>
            <a:r>
              <a:rPr lang="el-GR" sz="2700" dirty="0">
                <a:solidFill>
                  <a:schemeClr val="accent6">
                    <a:lumMod val="75000"/>
                  </a:schemeClr>
                </a:solidFill>
              </a:rPr>
              <a:t>(αναδρομική συσχέτιση)</a:t>
            </a:r>
            <a:endParaRPr lang="en-US" sz="2700" dirty="0">
              <a:solidFill>
                <a:schemeClr val="accent6">
                  <a:lumMod val="75000"/>
                </a:schemeClr>
              </a:solidFill>
            </a:endParaRPr>
          </a:p>
        </p:txBody>
      </p:sp>
      <p:sp>
        <p:nvSpPr>
          <p:cNvPr id="354305" name="Rectangle 1"/>
          <p:cNvSpPr>
            <a:spLocks noChangeArrowheads="1"/>
          </p:cNvSpPr>
          <p:nvPr/>
        </p:nvSpPr>
        <p:spPr bwMode="auto">
          <a:xfrm>
            <a:off x="642731" y="1996043"/>
            <a:ext cx="76581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just" eaLnBrk="0" fontAlgn="base" hangingPunct="0">
              <a:lnSpc>
                <a:spcPct val="100000"/>
              </a:lnSpc>
              <a:spcBef>
                <a:spcPct val="50000"/>
              </a:spcBef>
              <a:spcAft>
                <a:spcPct val="0"/>
              </a:spcAft>
              <a:buClrTx/>
              <a:buSzTx/>
              <a:tabLst/>
            </a:pPr>
            <a:r>
              <a:rPr lang="el-GR" dirty="0">
                <a:latin typeface="Calibri" pitchFamily="34" charset="0"/>
                <a:ea typeface="Calibri" pitchFamily="34" charset="0"/>
                <a:cs typeface="Calibri" pitchFamily="34" charset="0"/>
              </a:rPr>
              <a:t>Θέλουμε να σχεδιάσουμε μια βάση δεδομένων για </a:t>
            </a:r>
            <a:r>
              <a:rPr lang="el-GR" i="1" dirty="0">
                <a:solidFill>
                  <a:schemeClr val="accent6">
                    <a:lumMod val="75000"/>
                  </a:schemeClr>
                </a:solidFill>
                <a:latin typeface="Calibri" pitchFamily="34" charset="0"/>
                <a:ea typeface="Calibri" pitchFamily="34" charset="0"/>
                <a:cs typeface="Calibri" pitchFamily="34" charset="0"/>
              </a:rPr>
              <a:t>πόλεις</a:t>
            </a:r>
            <a:r>
              <a:rPr lang="el-GR" dirty="0">
                <a:latin typeface="Calibri" pitchFamily="34" charset="0"/>
                <a:ea typeface="Calibri" pitchFamily="34" charset="0"/>
                <a:cs typeface="Calibri" pitchFamily="34" charset="0"/>
              </a:rPr>
              <a:t> και </a:t>
            </a:r>
            <a:r>
              <a:rPr lang="el-GR" i="1" dirty="0">
                <a:solidFill>
                  <a:schemeClr val="accent6">
                    <a:lumMod val="75000"/>
                  </a:schemeClr>
                </a:solidFill>
                <a:latin typeface="Calibri" pitchFamily="34" charset="0"/>
                <a:ea typeface="Calibri" pitchFamily="34" charset="0"/>
                <a:cs typeface="Calibri" pitchFamily="34" charset="0"/>
              </a:rPr>
              <a:t>αποστάσεις</a:t>
            </a:r>
            <a:r>
              <a:rPr lang="el-GR" dirty="0">
                <a:latin typeface="Calibri" pitchFamily="34" charset="0"/>
                <a:ea typeface="Calibri" pitchFamily="34" charset="0"/>
                <a:cs typeface="Calibri" pitchFamily="34" charset="0"/>
              </a:rPr>
              <a:t>. </a:t>
            </a:r>
          </a:p>
          <a:p>
            <a:pPr marR="0" lvl="0" indent="0" algn="just" eaLnBrk="0" fontAlgn="base" hangingPunct="0">
              <a:lnSpc>
                <a:spcPct val="100000"/>
              </a:lnSpc>
              <a:spcBef>
                <a:spcPct val="50000"/>
              </a:spcBef>
              <a:spcAft>
                <a:spcPct val="0"/>
              </a:spcAft>
              <a:buClrTx/>
              <a:buSzTx/>
              <a:tabLst/>
            </a:pPr>
            <a:r>
              <a:rPr lang="el-GR" dirty="0">
                <a:latin typeface="Calibri" pitchFamily="34" charset="0"/>
                <a:ea typeface="Calibri" pitchFamily="34" charset="0"/>
                <a:cs typeface="Calibri" pitchFamily="34" charset="0"/>
              </a:rPr>
              <a:t>Συγκεκριμένα, θέλουμε να διατηρούμε το όνομα (που είναι μοναδικό) και τον πληθυσμό κάθε πόλης καθώς και την χιλιομετρική απόσταση ανάμεσα σε δύο πόλεις.</a:t>
            </a:r>
          </a:p>
          <a:p>
            <a:pPr marR="0" lvl="0" indent="0" algn="just" eaLnBrk="0" fontAlgn="base" hangingPunct="0">
              <a:lnSpc>
                <a:spcPct val="100000"/>
              </a:lnSpc>
              <a:spcBef>
                <a:spcPct val="50000"/>
              </a:spcBef>
              <a:spcAft>
                <a:spcPct val="0"/>
              </a:spcAft>
              <a:buClrTx/>
              <a:buSzTx/>
              <a:tabLst/>
            </a:pPr>
            <a:r>
              <a:rPr lang="el-GR" dirty="0">
                <a:latin typeface="Calibri" pitchFamily="34" charset="0"/>
                <a:ea typeface="Calibri" pitchFamily="34" charset="0"/>
                <a:cs typeface="Calibri" pitchFamily="34" charset="0"/>
              </a:rPr>
              <a:t>Δώστε ένα κατάλληλο διάγραμμα Οντοτήτων-Συσχετίσεων  και συμπεριλάβετε όλους τους περιορισμούς ακεραιότητας.</a:t>
            </a: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Footer Placeholder 3"/>
          <p:cNvSpPr>
            <a:spLocks noGrp="1"/>
          </p:cNvSpPr>
          <p:nvPr>
            <p:ph type="ftr" sz="quarter" idx="11"/>
          </p:nvPr>
        </p:nvSpPr>
        <p:spPr>
          <a:noFill/>
        </p:spPr>
        <p:txBody>
          <a:bodyPr/>
          <a:lstStyle/>
          <a:p>
            <a:r>
              <a:rPr lang="el-GR" altLang="en-US"/>
              <a:t>Ευαγγελία Πιτουρά</a:t>
            </a:r>
          </a:p>
        </p:txBody>
      </p:sp>
      <p:sp>
        <p:nvSpPr>
          <p:cNvPr id="44036" name="Slide Number Placeholder 4"/>
          <p:cNvSpPr>
            <a:spLocks noGrp="1"/>
          </p:cNvSpPr>
          <p:nvPr>
            <p:ph type="sldNum" sz="quarter" idx="12"/>
          </p:nvPr>
        </p:nvSpPr>
        <p:spPr>
          <a:noFill/>
        </p:spPr>
        <p:txBody>
          <a:bodyPr/>
          <a:lstStyle/>
          <a:p>
            <a:fld id="{4DC46F15-339C-43C5-9E7A-E9E76AB57A8E}" type="slidenum">
              <a:rPr lang="el-GR" altLang="en-US" smtClean="0"/>
              <a:pPr/>
              <a:t>65</a:t>
            </a:fld>
            <a:endParaRPr lang="el-GR" altLang="en-US"/>
          </a:p>
        </p:txBody>
      </p:sp>
      <p:sp>
        <p:nvSpPr>
          <p:cNvPr id="44038" name="Text Box 3"/>
          <p:cNvSpPr txBox="1">
            <a:spLocks noChangeArrowheads="1"/>
          </p:cNvSpPr>
          <p:nvPr/>
        </p:nvSpPr>
        <p:spPr bwMode="auto">
          <a:xfrm>
            <a:off x="702200" y="1841694"/>
            <a:ext cx="7848600" cy="457200"/>
          </a:xfrm>
          <a:prstGeom prst="rect">
            <a:avLst/>
          </a:prstGeom>
          <a:noFill/>
          <a:ln w="9525">
            <a:noFill/>
            <a:miter lim="800000"/>
            <a:headEnd/>
            <a:tailEnd/>
          </a:ln>
        </p:spPr>
        <p:txBody>
          <a:bodyPr>
            <a:spAutoFit/>
          </a:bodyPr>
          <a:lstStyle/>
          <a:p>
            <a:pPr eaLnBrk="0" hangingPunct="0">
              <a:spcBef>
                <a:spcPct val="50000"/>
              </a:spcBef>
            </a:pPr>
            <a:r>
              <a:rPr lang="el-GR" sz="2400" b="1" dirty="0">
                <a:solidFill>
                  <a:schemeClr val="accent6">
                    <a:lumMod val="75000"/>
                  </a:schemeClr>
                </a:solidFill>
                <a:latin typeface="Calibri" pitchFamily="34" charset="0"/>
                <a:ea typeface="Calibri" pitchFamily="34" charset="0"/>
                <a:cs typeface="Calibri" pitchFamily="34" charset="0"/>
              </a:rPr>
              <a:t>Μη</a:t>
            </a:r>
            <a:r>
              <a:rPr lang="el-GR" sz="2400" dirty="0">
                <a:solidFill>
                  <a:schemeClr val="accent6">
                    <a:lumMod val="75000"/>
                  </a:schemeClr>
                </a:solidFill>
                <a:latin typeface="Calibri" pitchFamily="34" charset="0"/>
                <a:ea typeface="Calibri" pitchFamily="34" charset="0"/>
                <a:cs typeface="Calibri" pitchFamily="34" charset="0"/>
              </a:rPr>
              <a:t> </a:t>
            </a:r>
            <a:r>
              <a:rPr lang="el-GR" sz="2400" b="1" dirty="0">
                <a:solidFill>
                  <a:schemeClr val="accent6">
                    <a:lumMod val="75000"/>
                  </a:schemeClr>
                </a:solidFill>
                <a:latin typeface="Calibri" pitchFamily="34" charset="0"/>
                <a:ea typeface="Calibri" pitchFamily="34" charset="0"/>
                <a:cs typeface="Calibri" pitchFamily="34" charset="0"/>
              </a:rPr>
              <a:t>ισχυροί </a:t>
            </a:r>
            <a:r>
              <a:rPr lang="el-GR" sz="2400" dirty="0">
                <a:latin typeface="Calibri" pitchFamily="34" charset="0"/>
                <a:ea typeface="Calibri" pitchFamily="34" charset="0"/>
                <a:cs typeface="Calibri" pitchFamily="34" charset="0"/>
              </a:rPr>
              <a:t>ή </a:t>
            </a:r>
            <a:r>
              <a:rPr lang="el-GR" sz="2400" b="1" dirty="0">
                <a:solidFill>
                  <a:schemeClr val="accent6">
                    <a:lumMod val="75000"/>
                  </a:schemeClr>
                </a:solidFill>
                <a:latin typeface="Calibri" pitchFamily="34" charset="0"/>
                <a:ea typeface="Calibri" pitchFamily="34" charset="0"/>
                <a:cs typeface="Calibri" pitchFamily="34" charset="0"/>
              </a:rPr>
              <a:t>ασθενείς</a:t>
            </a:r>
            <a:r>
              <a:rPr lang="el-GR" sz="2400" b="1" dirty="0">
                <a:solidFill>
                  <a:srgbClr val="FF00FF"/>
                </a:solidFill>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ή</a:t>
            </a:r>
            <a:r>
              <a:rPr lang="el-GR" sz="2400" b="1" dirty="0">
                <a:solidFill>
                  <a:srgbClr val="FF00FF"/>
                </a:solidFill>
                <a:latin typeface="Calibri" pitchFamily="34" charset="0"/>
                <a:ea typeface="Calibri" pitchFamily="34" charset="0"/>
                <a:cs typeface="Calibri" pitchFamily="34" charset="0"/>
              </a:rPr>
              <a:t> </a:t>
            </a:r>
            <a:r>
              <a:rPr lang="el-GR" sz="2400" b="1" dirty="0">
                <a:solidFill>
                  <a:schemeClr val="accent6">
                    <a:lumMod val="75000"/>
                  </a:schemeClr>
                </a:solidFill>
                <a:latin typeface="Calibri" pitchFamily="34" charset="0"/>
                <a:ea typeface="Calibri" pitchFamily="34" charset="0"/>
                <a:cs typeface="Calibri" pitchFamily="34" charset="0"/>
              </a:rPr>
              <a:t>αδύναμοι (</a:t>
            </a:r>
            <a:r>
              <a:rPr lang="en-US" sz="2400" b="1" dirty="0">
                <a:solidFill>
                  <a:schemeClr val="accent6">
                    <a:lumMod val="75000"/>
                  </a:schemeClr>
                </a:solidFill>
                <a:latin typeface="Calibri" pitchFamily="34" charset="0"/>
                <a:ea typeface="Calibri" pitchFamily="34" charset="0"/>
                <a:cs typeface="Calibri" pitchFamily="34" charset="0"/>
              </a:rPr>
              <a:t>weak) </a:t>
            </a:r>
            <a:r>
              <a:rPr lang="el-GR" sz="2400" b="1" dirty="0">
                <a:solidFill>
                  <a:schemeClr val="accent6">
                    <a:lumMod val="75000"/>
                  </a:schemeClr>
                </a:solidFill>
                <a:latin typeface="Calibri" pitchFamily="34" charset="0"/>
                <a:ea typeface="Calibri" pitchFamily="34" charset="0"/>
                <a:cs typeface="Calibri" pitchFamily="34" charset="0"/>
              </a:rPr>
              <a:t>τύποι</a:t>
            </a:r>
            <a:r>
              <a:rPr lang="el-GR" sz="2400" dirty="0">
                <a:solidFill>
                  <a:schemeClr val="accent6">
                    <a:lumMod val="75000"/>
                  </a:schemeClr>
                </a:solidFill>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οντοτήτων</a:t>
            </a:r>
          </a:p>
        </p:txBody>
      </p:sp>
      <p:sp>
        <p:nvSpPr>
          <p:cNvPr id="44039" name="Text Box 4"/>
          <p:cNvSpPr txBox="1">
            <a:spLocks noChangeArrowheads="1"/>
          </p:cNvSpPr>
          <p:nvPr/>
        </p:nvSpPr>
        <p:spPr bwMode="auto">
          <a:xfrm>
            <a:off x="838200" y="2862637"/>
            <a:ext cx="7848600" cy="831850"/>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Όταν μια οντότητα δεν έχει αρκετά γνωρίσματα για να σχηματίσει πρωτεύον κλειδί</a:t>
            </a:r>
          </a:p>
        </p:txBody>
      </p:sp>
      <p:sp>
        <p:nvSpPr>
          <p:cNvPr id="2" name="Title 1"/>
          <p:cNvSpPr>
            <a:spLocks noGrp="1"/>
          </p:cNvSpPr>
          <p:nvPr>
            <p:ph type="title"/>
          </p:nvPr>
        </p:nvSpPr>
        <p:spPr>
          <a:xfrm>
            <a:off x="457200" y="60006"/>
            <a:ext cx="8229600" cy="1143000"/>
          </a:xfrm>
        </p:spPr>
        <p:txBody>
          <a:bodyPr/>
          <a:lstStyle/>
          <a:p>
            <a:r>
              <a:rPr lang="el-GR" dirty="0">
                <a:solidFill>
                  <a:schemeClr val="accent6">
                    <a:lumMod val="75000"/>
                  </a:schemeClr>
                </a:solidFill>
              </a:rPr>
              <a:t>Ασθενείς Τύποι Οντοτήτων</a:t>
            </a:r>
            <a:endParaRPr lang="en-US" dirty="0">
              <a:solidFill>
                <a:schemeClr val="accent6">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Footer Placeholder 3"/>
          <p:cNvSpPr>
            <a:spLocks noGrp="1"/>
          </p:cNvSpPr>
          <p:nvPr>
            <p:ph type="ftr" sz="quarter" idx="11"/>
          </p:nvPr>
        </p:nvSpPr>
        <p:spPr>
          <a:noFill/>
        </p:spPr>
        <p:txBody>
          <a:bodyPr/>
          <a:lstStyle/>
          <a:p>
            <a:r>
              <a:rPr lang="el-GR" altLang="en-US"/>
              <a:t>Ευαγγελία Πιτουρά</a:t>
            </a:r>
          </a:p>
        </p:txBody>
      </p:sp>
      <p:sp>
        <p:nvSpPr>
          <p:cNvPr id="44036" name="Slide Number Placeholder 4"/>
          <p:cNvSpPr>
            <a:spLocks noGrp="1"/>
          </p:cNvSpPr>
          <p:nvPr>
            <p:ph type="sldNum" sz="quarter" idx="12"/>
          </p:nvPr>
        </p:nvSpPr>
        <p:spPr>
          <a:noFill/>
        </p:spPr>
        <p:txBody>
          <a:bodyPr/>
          <a:lstStyle/>
          <a:p>
            <a:fld id="{4DC46F15-339C-43C5-9E7A-E9E76AB57A8E}" type="slidenum">
              <a:rPr lang="el-GR" altLang="en-US" smtClean="0"/>
              <a:pPr/>
              <a:t>66</a:t>
            </a:fld>
            <a:endParaRPr lang="el-GR" altLang="en-US"/>
          </a:p>
        </p:txBody>
      </p:sp>
      <p:sp>
        <p:nvSpPr>
          <p:cNvPr id="44040" name="Text Box 5"/>
          <p:cNvSpPr txBox="1">
            <a:spLocks noChangeArrowheads="1"/>
          </p:cNvSpPr>
          <p:nvPr/>
        </p:nvSpPr>
        <p:spPr bwMode="auto">
          <a:xfrm>
            <a:off x="274984" y="1956905"/>
            <a:ext cx="8267700" cy="3170099"/>
          </a:xfrm>
          <a:prstGeom prst="rect">
            <a:avLst/>
          </a:prstGeom>
          <a:noFill/>
          <a:ln w="9525">
            <a:noFill/>
            <a:miter lim="800000"/>
            <a:headEnd/>
            <a:tailEnd/>
          </a:ln>
        </p:spPr>
        <p:txBody>
          <a:bodyPr wrap="square">
            <a:spAutoFit/>
          </a:bodyPr>
          <a:lstStyle/>
          <a:p>
            <a:pPr algn="just" eaLnBrk="0" hangingPunct="0"/>
            <a:r>
              <a:rPr lang="el-GR" sz="2000" i="1" dirty="0">
                <a:latin typeface="Calibri" pitchFamily="34" charset="0"/>
                <a:ea typeface="Calibri" pitchFamily="34" charset="0"/>
                <a:cs typeface="Calibri" pitchFamily="34" charset="0"/>
              </a:rPr>
              <a:t>Παράδειγμα (τμήματα μαθημάτων)</a:t>
            </a:r>
          </a:p>
          <a:p>
            <a:pPr algn="just" eaLnBrk="0" hangingPunct="0">
              <a:buFont typeface="Wingdings" pitchFamily="2" charset="2"/>
              <a:buChar char="§"/>
            </a:pPr>
            <a:r>
              <a:rPr lang="el-GR" sz="2000" dirty="0">
                <a:latin typeface="Calibri" pitchFamily="34" charset="0"/>
                <a:ea typeface="Calibri" pitchFamily="34" charset="0"/>
                <a:cs typeface="Calibri" pitchFamily="34" charset="0"/>
              </a:rPr>
              <a:t> Ένα </a:t>
            </a:r>
            <a:r>
              <a:rPr lang="el-GR" sz="2000" dirty="0">
                <a:solidFill>
                  <a:schemeClr val="accent6">
                    <a:lumMod val="75000"/>
                  </a:schemeClr>
                </a:solidFill>
                <a:latin typeface="Calibri" pitchFamily="34" charset="0"/>
                <a:ea typeface="Calibri" pitchFamily="34" charset="0"/>
                <a:cs typeface="Calibri" pitchFamily="34" charset="0"/>
              </a:rPr>
              <a:t>μάθημα</a:t>
            </a:r>
            <a:r>
              <a:rPr lang="el-GR" sz="2000" dirty="0">
                <a:latin typeface="Calibri" pitchFamily="34" charset="0"/>
                <a:ea typeface="Calibri" pitchFamily="34" charset="0"/>
                <a:cs typeface="Calibri" pitchFamily="34" charset="0"/>
              </a:rPr>
              <a:t> έχει έναν μοναδικό κωδικό, διδακτικές μονάδες και ένα όνομα</a:t>
            </a:r>
            <a:endParaRPr lang="en-US" sz="2000" dirty="0">
              <a:latin typeface="Calibri" pitchFamily="34" charset="0"/>
              <a:ea typeface="Calibri" pitchFamily="34" charset="0"/>
              <a:cs typeface="Calibri" pitchFamily="34" charset="0"/>
            </a:endParaRPr>
          </a:p>
          <a:p>
            <a:pPr algn="just" eaLnBrk="0" hangingPunct="0">
              <a:buFont typeface="Wingdings" pitchFamily="2" charset="2"/>
              <a:buChar char="§"/>
            </a:pPr>
            <a:r>
              <a:rPr lang="en-US" sz="2000" dirty="0">
                <a:latin typeface="Calibri" pitchFamily="34" charset="0"/>
                <a:ea typeface="Calibri" pitchFamily="34" charset="0"/>
                <a:cs typeface="Calibri" pitchFamily="34" charset="0"/>
              </a:rPr>
              <a:t> </a:t>
            </a:r>
            <a:r>
              <a:rPr lang="el-GR" sz="2000" dirty="0">
                <a:latin typeface="Calibri" pitchFamily="34" charset="0"/>
                <a:ea typeface="Calibri" pitchFamily="34" charset="0"/>
                <a:cs typeface="Calibri" pitchFamily="34" charset="0"/>
              </a:rPr>
              <a:t>Ένας </a:t>
            </a:r>
            <a:r>
              <a:rPr lang="el-GR" sz="2000" dirty="0">
                <a:solidFill>
                  <a:schemeClr val="accent6">
                    <a:lumMod val="75000"/>
                  </a:schemeClr>
                </a:solidFill>
                <a:latin typeface="Calibri" pitchFamily="34" charset="0"/>
                <a:ea typeface="Calibri" pitchFamily="34" charset="0"/>
                <a:cs typeface="Calibri" pitchFamily="34" charset="0"/>
              </a:rPr>
              <a:t>καθηγητής</a:t>
            </a:r>
            <a:r>
              <a:rPr lang="el-GR" sz="2000" dirty="0">
                <a:latin typeface="Calibri" pitchFamily="34" charset="0"/>
                <a:ea typeface="Calibri" pitchFamily="34" charset="0"/>
                <a:cs typeface="Calibri" pitchFamily="34" charset="0"/>
              </a:rPr>
              <a:t> χαρακτηρίζεται από τον ΑΤ (που είναι μοναδικός) και το όνομά του.</a:t>
            </a:r>
          </a:p>
          <a:p>
            <a:pPr algn="just" eaLnBrk="0" hangingPunct="0">
              <a:buFont typeface="Wingdings" pitchFamily="2" charset="2"/>
              <a:buChar char="§"/>
            </a:pPr>
            <a:r>
              <a:rPr lang="el-GR" sz="2000" dirty="0">
                <a:latin typeface="Calibri" pitchFamily="34" charset="0"/>
                <a:ea typeface="Calibri" pitchFamily="34" charset="0"/>
                <a:cs typeface="Calibri" pitchFamily="34" charset="0"/>
              </a:rPr>
              <a:t>  Κάποια μαθήματα έχουν </a:t>
            </a:r>
            <a:r>
              <a:rPr lang="el-GR" sz="2000" dirty="0">
                <a:solidFill>
                  <a:schemeClr val="accent6">
                    <a:lumMod val="75000"/>
                  </a:schemeClr>
                </a:solidFill>
                <a:latin typeface="Calibri" pitchFamily="34" charset="0"/>
                <a:ea typeface="Calibri" pitchFamily="34" charset="0"/>
                <a:cs typeface="Calibri" pitchFamily="34" charset="0"/>
              </a:rPr>
              <a:t>τμήματα</a:t>
            </a:r>
            <a:r>
              <a:rPr lang="el-GR" sz="2000" dirty="0">
                <a:latin typeface="Calibri" pitchFamily="34" charset="0"/>
                <a:ea typeface="Calibri" pitchFamily="34" charset="0"/>
                <a:cs typeface="Calibri" pitchFamily="34" charset="0"/>
              </a:rPr>
              <a:t>, τα οποία προσδιορίζονται από έναν αριθμό (π.χ., 1</a:t>
            </a:r>
            <a:r>
              <a:rPr lang="el-GR" sz="2000" baseline="30000" dirty="0">
                <a:latin typeface="Calibri" pitchFamily="34" charset="0"/>
                <a:ea typeface="Calibri" pitchFamily="34" charset="0"/>
                <a:cs typeface="Calibri" pitchFamily="34" charset="0"/>
              </a:rPr>
              <a:t>ο</a:t>
            </a:r>
            <a:r>
              <a:rPr lang="el-GR" sz="2000" dirty="0">
                <a:latin typeface="Calibri" pitchFamily="34" charset="0"/>
                <a:ea typeface="Calibri" pitchFamily="34" charset="0"/>
                <a:cs typeface="Calibri" pitchFamily="34" charset="0"/>
              </a:rPr>
              <a:t> Τμήμα, 2</a:t>
            </a:r>
            <a:r>
              <a:rPr lang="el-GR" sz="2000" baseline="30000" dirty="0">
                <a:latin typeface="Calibri" pitchFamily="34" charset="0"/>
                <a:ea typeface="Calibri" pitchFamily="34" charset="0"/>
                <a:cs typeface="Calibri" pitchFamily="34" charset="0"/>
              </a:rPr>
              <a:t>ο</a:t>
            </a:r>
            <a:r>
              <a:rPr lang="el-GR" sz="2000" dirty="0">
                <a:latin typeface="Calibri" pitchFamily="34" charset="0"/>
                <a:ea typeface="Calibri" pitchFamily="34" charset="0"/>
                <a:cs typeface="Calibri" pitchFamily="34" charset="0"/>
              </a:rPr>
              <a:t> Τμήμα, κλπ), που είναι μοναδικός ανά τμήμα μαθήματος</a:t>
            </a:r>
            <a:r>
              <a:rPr lang="en-US" sz="2000" dirty="0">
                <a:latin typeface="Calibri" pitchFamily="34" charset="0"/>
                <a:ea typeface="Calibri" pitchFamily="34" charset="0"/>
                <a:cs typeface="Calibri" pitchFamily="34" charset="0"/>
              </a:rPr>
              <a:t> </a:t>
            </a:r>
            <a:r>
              <a:rPr lang="el-GR" sz="2000" dirty="0">
                <a:latin typeface="Calibri" pitchFamily="34" charset="0"/>
                <a:ea typeface="Calibri" pitchFamily="34" charset="0"/>
                <a:cs typeface="Calibri" pitchFamily="34" charset="0"/>
              </a:rPr>
              <a:t>αλλά υπάρχουν τμήματα με τον ίδιο αριθμό σε διαφορετικά μαθήματα. Κάθε τμήμα μαθήματος γίνεται σε μια </a:t>
            </a:r>
            <a:r>
              <a:rPr lang="el-GR" sz="2000" i="1" dirty="0">
                <a:latin typeface="Calibri" pitchFamily="34" charset="0"/>
                <a:ea typeface="Calibri" pitchFamily="34" charset="0"/>
                <a:cs typeface="Calibri" pitchFamily="34" charset="0"/>
              </a:rPr>
              <a:t>αίθουσα</a:t>
            </a:r>
            <a:r>
              <a:rPr lang="en-US" sz="2000" i="1" dirty="0">
                <a:latin typeface="Calibri" pitchFamily="34" charset="0"/>
                <a:ea typeface="Calibri" pitchFamily="34" charset="0"/>
                <a:cs typeface="Calibri" pitchFamily="34" charset="0"/>
              </a:rPr>
              <a:t> </a:t>
            </a:r>
            <a:r>
              <a:rPr lang="el-GR" sz="2000" i="1" dirty="0">
                <a:latin typeface="Calibri" pitchFamily="34" charset="0"/>
                <a:ea typeface="Calibri" pitchFamily="34" charset="0"/>
                <a:cs typeface="Calibri" pitchFamily="34" charset="0"/>
              </a:rPr>
              <a:t>διδασκαλίας</a:t>
            </a:r>
            <a:r>
              <a:rPr lang="el-GR" sz="2000" dirty="0">
                <a:latin typeface="Calibri" pitchFamily="34" charset="0"/>
                <a:ea typeface="Calibri" pitchFamily="34" charset="0"/>
                <a:cs typeface="Calibri" pitchFamily="34" charset="0"/>
              </a:rPr>
              <a:t>.</a:t>
            </a:r>
            <a:endParaRPr lang="en-US" sz="2000" dirty="0">
              <a:latin typeface="Calibri" pitchFamily="34" charset="0"/>
              <a:ea typeface="Calibri" pitchFamily="34" charset="0"/>
              <a:cs typeface="Calibri" pitchFamily="34" charset="0"/>
            </a:endParaRPr>
          </a:p>
          <a:p>
            <a:pPr algn="just" eaLnBrk="0" hangingPunct="0">
              <a:buFont typeface="Wingdings" pitchFamily="2" charset="2"/>
              <a:buChar char="§"/>
            </a:pPr>
            <a:r>
              <a:rPr lang="en-US" sz="2000" dirty="0">
                <a:latin typeface="Calibri" pitchFamily="34" charset="0"/>
                <a:ea typeface="Calibri" pitchFamily="34" charset="0"/>
                <a:cs typeface="Calibri" pitchFamily="34" charset="0"/>
              </a:rPr>
              <a:t> </a:t>
            </a:r>
            <a:r>
              <a:rPr lang="el-GR" sz="2000" dirty="0">
                <a:latin typeface="Calibri" pitchFamily="34" charset="0"/>
                <a:ea typeface="Calibri" pitchFamily="34" charset="0"/>
                <a:cs typeface="Calibri" pitchFamily="34" charset="0"/>
              </a:rPr>
              <a:t>Ένας καθηγητής </a:t>
            </a:r>
            <a:r>
              <a:rPr lang="el-GR" sz="2000" dirty="0">
                <a:solidFill>
                  <a:schemeClr val="accent6">
                    <a:lumMod val="75000"/>
                  </a:schemeClr>
                </a:solidFill>
                <a:latin typeface="Calibri" pitchFamily="34" charset="0"/>
                <a:ea typeface="Calibri" pitchFamily="34" charset="0"/>
                <a:cs typeface="Calibri" pitchFamily="34" charset="0"/>
              </a:rPr>
              <a:t>διδάσκει</a:t>
            </a:r>
            <a:r>
              <a:rPr lang="el-GR" sz="2000" dirty="0">
                <a:latin typeface="Calibri" pitchFamily="34" charset="0"/>
                <a:ea typeface="Calibri" pitchFamily="34" charset="0"/>
                <a:cs typeface="Calibri" pitchFamily="34" charset="0"/>
              </a:rPr>
              <a:t> ένα </a:t>
            </a:r>
            <a:r>
              <a:rPr lang="el-GR" sz="2000" i="1" dirty="0">
                <a:latin typeface="Calibri" pitchFamily="34" charset="0"/>
                <a:ea typeface="Calibri" pitchFamily="34" charset="0"/>
                <a:cs typeface="Calibri" pitchFamily="34" charset="0"/>
              </a:rPr>
              <a:t>τμήμα</a:t>
            </a:r>
            <a:r>
              <a:rPr lang="el-GR" sz="2000" dirty="0">
                <a:latin typeface="Calibri" pitchFamily="34" charset="0"/>
                <a:ea typeface="Calibri" pitchFamily="34" charset="0"/>
                <a:cs typeface="Calibri" pitchFamily="34" charset="0"/>
              </a:rPr>
              <a:t> ενός μαθήματος. Τμήματα του ίδιου μαθήματος μπορεί να διδάσκονται από διαφορετικούς καθηγητές.</a:t>
            </a:r>
            <a:endParaRPr lang="el-GR" sz="2000" dirty="0">
              <a:solidFill>
                <a:schemeClr val="accent6">
                  <a:lumMod val="75000"/>
                </a:schemeClr>
              </a:solidFill>
              <a:latin typeface="Calibri" pitchFamily="34" charset="0"/>
              <a:ea typeface="Calibri" pitchFamily="34" charset="0"/>
              <a:cs typeface="Calibri" pitchFamily="34" charset="0"/>
            </a:endParaRPr>
          </a:p>
        </p:txBody>
      </p:sp>
      <p:sp>
        <p:nvSpPr>
          <p:cNvPr id="2" name="Title 1"/>
          <p:cNvSpPr>
            <a:spLocks noGrp="1"/>
          </p:cNvSpPr>
          <p:nvPr>
            <p:ph type="title"/>
          </p:nvPr>
        </p:nvSpPr>
        <p:spPr>
          <a:xfrm>
            <a:off x="457200" y="444319"/>
            <a:ext cx="8229600" cy="755003"/>
          </a:xfrm>
        </p:spPr>
        <p:txBody>
          <a:bodyPr>
            <a:normAutofit fontScale="90000"/>
          </a:bodyPr>
          <a:lstStyle/>
          <a:p>
            <a:r>
              <a:rPr lang="el-GR" dirty="0">
                <a:solidFill>
                  <a:schemeClr val="accent6">
                    <a:lumMod val="75000"/>
                  </a:schemeClr>
                </a:solidFill>
              </a:rPr>
              <a:t>Ασθενείς Τύποι Οντοτήτων</a:t>
            </a:r>
            <a:endParaRPr lang="en-US" dirty="0">
              <a:solidFill>
                <a:schemeClr val="accent6">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2179932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Footer Placeholder 3"/>
          <p:cNvSpPr>
            <a:spLocks noGrp="1"/>
          </p:cNvSpPr>
          <p:nvPr>
            <p:ph type="ftr" sz="quarter" idx="11"/>
          </p:nvPr>
        </p:nvSpPr>
        <p:spPr>
          <a:noFill/>
        </p:spPr>
        <p:txBody>
          <a:bodyPr/>
          <a:lstStyle/>
          <a:p>
            <a:r>
              <a:rPr lang="el-GR" altLang="en-US"/>
              <a:t>Ευαγγελία Πιτουρά</a:t>
            </a:r>
          </a:p>
        </p:txBody>
      </p:sp>
      <p:sp>
        <p:nvSpPr>
          <p:cNvPr id="45060" name="Slide Number Placeholder 4"/>
          <p:cNvSpPr>
            <a:spLocks noGrp="1"/>
          </p:cNvSpPr>
          <p:nvPr>
            <p:ph type="sldNum" sz="quarter" idx="12"/>
          </p:nvPr>
        </p:nvSpPr>
        <p:spPr>
          <a:noFill/>
        </p:spPr>
        <p:txBody>
          <a:bodyPr/>
          <a:lstStyle/>
          <a:p>
            <a:fld id="{2338B528-E331-4639-A051-B99D45BD5BF5}" type="slidenum">
              <a:rPr lang="el-GR" altLang="en-US" smtClean="0"/>
              <a:pPr/>
              <a:t>67</a:t>
            </a:fld>
            <a:endParaRPr lang="el-GR" altLang="en-US"/>
          </a:p>
        </p:txBody>
      </p:sp>
      <p:sp>
        <p:nvSpPr>
          <p:cNvPr id="45062" name="Text Box 3"/>
          <p:cNvSpPr txBox="1">
            <a:spLocks noChangeArrowheads="1"/>
          </p:cNvSpPr>
          <p:nvPr/>
        </p:nvSpPr>
        <p:spPr bwMode="auto">
          <a:xfrm>
            <a:off x="304800" y="1905000"/>
            <a:ext cx="8382000" cy="1754188"/>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Μια ασθενής οντότητα Ε πρέπει να συμμετέχει με </a:t>
            </a:r>
            <a:r>
              <a:rPr lang="el-GR" sz="2400" i="1" dirty="0">
                <a:latin typeface="Calibri" pitchFamily="34" charset="0"/>
                <a:ea typeface="Calibri" pitchFamily="34" charset="0"/>
                <a:cs typeface="Calibri" pitchFamily="34" charset="0"/>
              </a:rPr>
              <a:t>ολική συμμετοχή</a:t>
            </a:r>
            <a:r>
              <a:rPr lang="el-GR" sz="2400" dirty="0">
                <a:latin typeface="Calibri" pitchFamily="34" charset="0"/>
                <a:ea typeface="Calibri" pitchFamily="34" charset="0"/>
                <a:cs typeface="Calibri" pitchFamily="34" charset="0"/>
              </a:rPr>
              <a:t> σε μια </a:t>
            </a:r>
            <a:r>
              <a:rPr lang="el-GR" sz="2400" i="1" dirty="0">
                <a:latin typeface="Calibri" pitchFamily="34" charset="0"/>
                <a:ea typeface="Calibri" pitchFamily="34" charset="0"/>
                <a:cs typeface="Calibri" pitchFamily="34" charset="0"/>
              </a:rPr>
              <a:t>ένα-προς-πολλά</a:t>
            </a:r>
            <a:r>
              <a:rPr lang="el-GR" sz="2400" dirty="0">
                <a:latin typeface="Calibri" pitchFamily="34" charset="0"/>
                <a:ea typeface="Calibri" pitchFamily="34" charset="0"/>
                <a:cs typeface="Calibri" pitchFamily="34" charset="0"/>
              </a:rPr>
              <a:t> συσχέτιση R με ένα </a:t>
            </a:r>
            <a:r>
              <a:rPr lang="en-US" sz="2400" dirty="0" err="1">
                <a:latin typeface="Calibri" pitchFamily="34" charset="0"/>
                <a:ea typeface="Calibri" pitchFamily="34" charset="0"/>
                <a:cs typeface="Calibri" pitchFamily="34" charset="0"/>
              </a:rPr>
              <a:t>τύ</a:t>
            </a:r>
            <a:r>
              <a:rPr lang="en-US" sz="2400" dirty="0">
                <a:latin typeface="Calibri" pitchFamily="34" charset="0"/>
                <a:ea typeface="Calibri" pitchFamily="34" charset="0"/>
                <a:cs typeface="Calibri" pitchFamily="34" charset="0"/>
              </a:rPr>
              <a:t>πο οντοτήτων F </a:t>
            </a:r>
            <a:endParaRPr lang="el-GR" sz="2400" dirty="0">
              <a:latin typeface="Calibri" pitchFamily="34" charset="0"/>
              <a:ea typeface="Calibri" pitchFamily="34" charset="0"/>
              <a:cs typeface="Calibri" pitchFamily="34" charset="0"/>
            </a:endParaRPr>
          </a:p>
          <a:p>
            <a:pPr eaLnBrk="0" hangingPunct="0">
              <a:spcBef>
                <a:spcPct val="50000"/>
              </a:spcBef>
            </a:pPr>
            <a:r>
              <a:rPr lang="el-GR" sz="2400" dirty="0">
                <a:latin typeface="Calibri" pitchFamily="34" charset="0"/>
                <a:ea typeface="Calibri" pitchFamily="34" charset="0"/>
                <a:cs typeface="Calibri" pitchFamily="34" charset="0"/>
              </a:rPr>
              <a:t>R: </a:t>
            </a:r>
            <a:r>
              <a:rPr lang="el-GR" sz="2400" dirty="0">
                <a:solidFill>
                  <a:schemeClr val="accent6">
                    <a:lumMod val="75000"/>
                  </a:schemeClr>
                </a:solidFill>
                <a:latin typeface="Calibri" pitchFamily="34" charset="0"/>
                <a:ea typeface="Calibri" pitchFamily="34" charset="0"/>
                <a:cs typeface="Calibri" pitchFamily="34" charset="0"/>
              </a:rPr>
              <a:t>προσδιορίζουσα συσχέτιση, </a:t>
            </a:r>
            <a:r>
              <a:rPr lang="en-US" sz="2400" dirty="0">
                <a:latin typeface="Calibri" pitchFamily="34" charset="0"/>
                <a:ea typeface="Calibri" pitchFamily="34" charset="0"/>
                <a:cs typeface="Calibri" pitchFamily="34" charset="0"/>
              </a:rPr>
              <a:t>F:</a:t>
            </a:r>
            <a:r>
              <a:rPr lang="en-US" sz="2400" dirty="0">
                <a:solidFill>
                  <a:srgbClr val="FF00FF"/>
                </a:solidFill>
                <a:latin typeface="Calibri" pitchFamily="34" charset="0"/>
                <a:ea typeface="Calibri" pitchFamily="34" charset="0"/>
                <a:cs typeface="Calibri" pitchFamily="34" charset="0"/>
              </a:rPr>
              <a:t> </a:t>
            </a:r>
            <a:r>
              <a:rPr lang="el-GR" sz="2400" dirty="0">
                <a:solidFill>
                  <a:schemeClr val="accent6">
                    <a:lumMod val="75000"/>
                  </a:schemeClr>
                </a:solidFill>
                <a:latin typeface="Calibri" pitchFamily="34" charset="0"/>
                <a:ea typeface="Calibri" pitchFamily="34" charset="0"/>
                <a:cs typeface="Calibri" pitchFamily="34" charset="0"/>
              </a:rPr>
              <a:t>προσδιορίζων ιδιοκτήτης</a:t>
            </a:r>
            <a:endParaRPr lang="el-GR" sz="2400" i="1" dirty="0">
              <a:solidFill>
                <a:schemeClr val="accent6">
                  <a:lumMod val="75000"/>
                </a:schemeClr>
              </a:solidFill>
              <a:latin typeface="Calibri" pitchFamily="34" charset="0"/>
              <a:ea typeface="Calibri" pitchFamily="34" charset="0"/>
              <a:cs typeface="Calibri" pitchFamily="34" charset="0"/>
            </a:endParaRPr>
          </a:p>
        </p:txBody>
      </p:sp>
      <p:sp>
        <p:nvSpPr>
          <p:cNvPr id="45063" name="Text Box 4"/>
          <p:cNvSpPr txBox="1">
            <a:spLocks noChangeArrowheads="1"/>
          </p:cNvSpPr>
          <p:nvPr/>
        </p:nvSpPr>
        <p:spPr bwMode="auto">
          <a:xfrm>
            <a:off x="609600" y="4114800"/>
            <a:ext cx="7924800" cy="1016000"/>
          </a:xfrm>
          <a:prstGeom prst="rect">
            <a:avLst/>
          </a:prstGeom>
          <a:noFill/>
          <a:ln w="9525">
            <a:noFill/>
            <a:miter lim="800000"/>
            <a:headEnd/>
            <a:tailEnd/>
          </a:ln>
        </p:spPr>
        <p:txBody>
          <a:bodyPr>
            <a:spAutoFit/>
          </a:bodyPr>
          <a:lstStyle/>
          <a:p>
            <a:pPr eaLnBrk="0" hangingPunct="0">
              <a:spcBef>
                <a:spcPct val="50000"/>
              </a:spcBef>
            </a:pPr>
            <a:r>
              <a:rPr lang="el-GR" sz="2400">
                <a:latin typeface="Calibri" pitchFamily="34" charset="0"/>
                <a:ea typeface="Calibri" pitchFamily="34" charset="0"/>
                <a:cs typeface="Calibri" pitchFamily="34" charset="0"/>
              </a:rPr>
              <a:t>Προσδιορίζεται μοναδικά από </a:t>
            </a:r>
          </a:p>
          <a:p>
            <a:pPr eaLnBrk="0" hangingPunct="0">
              <a:spcBef>
                <a:spcPct val="50000"/>
              </a:spcBef>
            </a:pPr>
            <a:r>
              <a:rPr lang="el-GR" sz="2400">
                <a:latin typeface="Calibri" pitchFamily="34" charset="0"/>
                <a:ea typeface="Calibri" pitchFamily="34" charset="0"/>
                <a:cs typeface="Calibri" pitchFamily="34" charset="0"/>
              </a:rPr>
              <a:t>	μερικό κλειδί (γνωρίσματα της Ε) + κλειδί της </a:t>
            </a:r>
            <a:r>
              <a:rPr lang="en-US" sz="2400">
                <a:latin typeface="Calibri" pitchFamily="34" charset="0"/>
                <a:ea typeface="Calibri" pitchFamily="34" charset="0"/>
                <a:cs typeface="Calibri" pitchFamily="34" charset="0"/>
              </a:rPr>
              <a:t>F</a:t>
            </a:r>
            <a:endParaRPr lang="el-GR" sz="2400">
              <a:latin typeface="Calibri" pitchFamily="34" charset="0"/>
              <a:ea typeface="Calibri" pitchFamily="34" charset="0"/>
              <a:cs typeface="Calibri" pitchFamily="34" charset="0"/>
            </a:endParaRPr>
          </a:p>
        </p:txBody>
      </p:sp>
      <p:sp>
        <p:nvSpPr>
          <p:cNvPr id="45064" name="Text Box 5"/>
          <p:cNvSpPr txBox="1">
            <a:spLocks noChangeArrowheads="1"/>
          </p:cNvSpPr>
          <p:nvPr/>
        </p:nvSpPr>
        <p:spPr bwMode="auto">
          <a:xfrm>
            <a:off x="1828800" y="5410200"/>
            <a:ext cx="4953000" cy="396875"/>
          </a:xfrm>
          <a:prstGeom prst="rect">
            <a:avLst/>
          </a:prstGeom>
          <a:noFill/>
          <a:ln w="9525">
            <a:noFill/>
            <a:miter lim="800000"/>
            <a:headEnd/>
            <a:tailEnd/>
          </a:ln>
        </p:spPr>
        <p:txBody>
          <a:bodyPr>
            <a:spAutoFit/>
          </a:bodyPr>
          <a:lstStyle/>
          <a:p>
            <a:pPr eaLnBrk="0" hangingPunct="0">
              <a:spcBef>
                <a:spcPct val="50000"/>
              </a:spcBef>
            </a:pPr>
            <a:r>
              <a:rPr lang="el-GR" sz="2000">
                <a:latin typeface="Calibri" pitchFamily="34" charset="0"/>
                <a:ea typeface="Calibri" pitchFamily="34" charset="0"/>
                <a:cs typeface="Calibri" pitchFamily="34" charset="0"/>
              </a:rPr>
              <a:t>Συμβολισμός</a:t>
            </a:r>
          </a:p>
        </p:txBody>
      </p:sp>
      <p:sp>
        <p:nvSpPr>
          <p:cNvPr id="45065" name="Rectangle 6"/>
          <p:cNvSpPr>
            <a:spLocks noChangeArrowheads="1"/>
          </p:cNvSpPr>
          <p:nvPr/>
        </p:nvSpPr>
        <p:spPr bwMode="auto">
          <a:xfrm>
            <a:off x="990600" y="4673600"/>
            <a:ext cx="6375400" cy="457200"/>
          </a:xfrm>
          <a:prstGeom prst="rect">
            <a:avLst/>
          </a:prstGeom>
          <a:noFill/>
          <a:ln w="9525">
            <a:solidFill>
              <a:schemeClr val="tx1"/>
            </a:solidFill>
            <a:miter lim="800000"/>
            <a:headEnd/>
            <a:tailEnd/>
          </a:ln>
        </p:spPr>
        <p:txBody>
          <a:bodyPr wrap="none" anchor="ctr"/>
          <a:lstStyle/>
          <a:p>
            <a:endParaRPr lang="el-GR"/>
          </a:p>
        </p:txBody>
      </p:sp>
      <p:sp>
        <p:nvSpPr>
          <p:cNvPr id="2" name="Title 1"/>
          <p:cNvSpPr>
            <a:spLocks noGrp="1"/>
          </p:cNvSpPr>
          <p:nvPr>
            <p:ph type="title"/>
          </p:nvPr>
        </p:nvSpPr>
        <p:spPr/>
        <p:txBody>
          <a:bodyPr/>
          <a:lstStyle/>
          <a:p>
            <a:r>
              <a:rPr lang="el-GR" dirty="0">
                <a:solidFill>
                  <a:schemeClr val="accent6">
                    <a:lumMod val="75000"/>
                  </a:schemeClr>
                </a:solidFill>
              </a:rPr>
              <a:t>Ασθενείς Τύποι Οντοτήτων</a:t>
            </a:r>
            <a:endParaRPr lang="en-US" dirty="0">
              <a:solidFill>
                <a:schemeClr val="accent6">
                  <a:lumMod val="75000"/>
                </a:schemeClr>
              </a:solidFill>
            </a:endParaRP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Footer Placeholder 3"/>
          <p:cNvSpPr>
            <a:spLocks noGrp="1"/>
          </p:cNvSpPr>
          <p:nvPr>
            <p:ph type="ftr" sz="quarter" idx="11"/>
          </p:nvPr>
        </p:nvSpPr>
        <p:spPr>
          <a:noFill/>
        </p:spPr>
        <p:txBody>
          <a:bodyPr/>
          <a:lstStyle/>
          <a:p>
            <a:r>
              <a:rPr lang="el-GR" altLang="en-US"/>
              <a:t>Ευαγγελία Πιτουρά</a:t>
            </a:r>
          </a:p>
        </p:txBody>
      </p:sp>
      <p:sp>
        <p:nvSpPr>
          <p:cNvPr id="47108" name="Slide Number Placeholder 4"/>
          <p:cNvSpPr>
            <a:spLocks noGrp="1"/>
          </p:cNvSpPr>
          <p:nvPr>
            <p:ph type="sldNum" sz="quarter" idx="12"/>
          </p:nvPr>
        </p:nvSpPr>
        <p:spPr>
          <a:noFill/>
        </p:spPr>
        <p:txBody>
          <a:bodyPr/>
          <a:lstStyle/>
          <a:p>
            <a:fld id="{53398E45-E788-444E-89DD-594BBC398CBB}" type="slidenum">
              <a:rPr lang="el-GR" altLang="en-US" smtClean="0"/>
              <a:pPr/>
              <a:t>68</a:t>
            </a:fld>
            <a:endParaRPr lang="el-GR" altLang="en-US"/>
          </a:p>
        </p:txBody>
      </p:sp>
      <p:sp>
        <p:nvSpPr>
          <p:cNvPr id="47110" name="Text Box 3"/>
          <p:cNvSpPr txBox="1">
            <a:spLocks noChangeArrowheads="1"/>
          </p:cNvSpPr>
          <p:nvPr/>
        </p:nvSpPr>
        <p:spPr bwMode="auto">
          <a:xfrm>
            <a:off x="685800" y="1578769"/>
            <a:ext cx="8077200" cy="1384300"/>
          </a:xfrm>
          <a:prstGeom prst="rect">
            <a:avLst/>
          </a:prstGeom>
          <a:noFill/>
          <a:ln w="9525">
            <a:noFill/>
            <a:miter lim="800000"/>
            <a:headEnd/>
            <a:tailEnd/>
          </a:ln>
        </p:spPr>
        <p:txBody>
          <a:bodyPr>
            <a:spAutoFit/>
          </a:bodyPr>
          <a:lstStyle/>
          <a:p>
            <a:pPr eaLnBrk="0" hangingPunct="0">
              <a:spcBef>
                <a:spcPct val="50000"/>
              </a:spcBef>
              <a:buFont typeface="Wingdings" pitchFamily="2" charset="2"/>
              <a:buChar char="§"/>
            </a:pPr>
            <a:r>
              <a:rPr lang="el-GR" sz="2400" dirty="0">
                <a:latin typeface="Calibri" pitchFamily="34" charset="0"/>
                <a:ea typeface="Calibri" pitchFamily="34" charset="0"/>
                <a:cs typeface="Calibri" pitchFamily="34" charset="0"/>
              </a:rPr>
              <a:t> Μπορεί επίσης να αναπαρασταθούν ως ένα σύνθετο, </a:t>
            </a:r>
            <a:r>
              <a:rPr lang="el-GR" sz="2400" dirty="0" err="1">
                <a:latin typeface="Calibri" pitchFamily="34" charset="0"/>
                <a:ea typeface="Calibri" pitchFamily="34" charset="0"/>
                <a:cs typeface="Calibri" pitchFamily="34" charset="0"/>
              </a:rPr>
              <a:t>πλειότιμο</a:t>
            </a:r>
            <a:r>
              <a:rPr lang="el-GR" sz="2400" dirty="0">
                <a:latin typeface="Calibri" pitchFamily="34" charset="0"/>
                <a:ea typeface="Calibri" pitchFamily="34" charset="0"/>
                <a:cs typeface="Calibri" pitchFamily="34" charset="0"/>
              </a:rPr>
              <a:t> γνώρισμα της κυρίαρχης οντότητας</a:t>
            </a:r>
          </a:p>
          <a:p>
            <a:pPr eaLnBrk="0" hangingPunct="0">
              <a:spcBef>
                <a:spcPct val="50000"/>
              </a:spcBef>
              <a:buFont typeface="Wingdings" pitchFamily="2" charset="2"/>
              <a:buChar char="§"/>
            </a:pPr>
            <a:r>
              <a:rPr lang="el-GR" sz="2400" dirty="0">
                <a:latin typeface="Calibri" pitchFamily="34" charset="0"/>
                <a:ea typeface="Calibri" pitchFamily="34" charset="0"/>
                <a:cs typeface="Calibri" pitchFamily="34" charset="0"/>
              </a:rPr>
              <a:t> Πότε όχι; </a:t>
            </a:r>
          </a:p>
        </p:txBody>
      </p:sp>
      <p:sp>
        <p:nvSpPr>
          <p:cNvPr id="47111" name="Text Box 4"/>
          <p:cNvSpPr txBox="1">
            <a:spLocks noChangeArrowheads="1"/>
          </p:cNvSpPr>
          <p:nvPr/>
        </p:nvSpPr>
        <p:spPr bwMode="auto">
          <a:xfrm>
            <a:off x="1838325" y="2963069"/>
            <a:ext cx="4419600" cy="1768475"/>
          </a:xfrm>
          <a:prstGeom prst="rect">
            <a:avLst/>
          </a:prstGeom>
          <a:noFill/>
          <a:ln w="9525">
            <a:noFill/>
            <a:miter lim="800000"/>
            <a:headEnd/>
            <a:tailEnd/>
          </a:ln>
        </p:spPr>
        <p:txBody>
          <a:bodyPr>
            <a:spAutoFit/>
          </a:bodyPr>
          <a:lstStyle/>
          <a:p>
            <a:pPr eaLnBrk="0" hangingPunct="0">
              <a:spcBef>
                <a:spcPct val="50000"/>
              </a:spcBef>
              <a:buFontTx/>
              <a:buChar char="•"/>
            </a:pPr>
            <a:r>
              <a:rPr lang="el-GR" sz="2000" dirty="0">
                <a:latin typeface="Calibri" pitchFamily="34" charset="0"/>
                <a:ea typeface="Calibri" pitchFamily="34" charset="0"/>
                <a:cs typeface="Calibri" pitchFamily="34" charset="0"/>
              </a:rPr>
              <a:t> Πολλά γνωρίσματα</a:t>
            </a:r>
          </a:p>
          <a:p>
            <a:pPr eaLnBrk="0" hangingPunct="0">
              <a:spcBef>
                <a:spcPct val="50000"/>
              </a:spcBef>
              <a:buFontTx/>
              <a:buChar char="•"/>
            </a:pPr>
            <a:r>
              <a:rPr lang="el-GR" sz="2000" dirty="0">
                <a:latin typeface="Calibri" pitchFamily="34" charset="0"/>
                <a:ea typeface="Calibri" pitchFamily="34" charset="0"/>
                <a:cs typeface="Calibri" pitchFamily="34" charset="0"/>
              </a:rPr>
              <a:t> Ανεξάρτητες συμμετοχές</a:t>
            </a:r>
            <a:endParaRPr lang="en-US" sz="2000" dirty="0">
              <a:latin typeface="Calibri" pitchFamily="34" charset="0"/>
              <a:ea typeface="Calibri" pitchFamily="34" charset="0"/>
              <a:cs typeface="Calibri" pitchFamily="34" charset="0"/>
            </a:endParaRPr>
          </a:p>
          <a:p>
            <a:pPr eaLnBrk="0" hangingPunct="0">
              <a:spcBef>
                <a:spcPct val="50000"/>
              </a:spcBef>
            </a:pPr>
            <a:r>
              <a:rPr lang="en-US" sz="2000" dirty="0">
                <a:latin typeface="Calibri" pitchFamily="34" charset="0"/>
                <a:ea typeface="Calibri" pitchFamily="34" charset="0"/>
                <a:cs typeface="Calibri" pitchFamily="34" charset="0"/>
              </a:rPr>
              <a:t>   </a:t>
            </a:r>
            <a:r>
              <a:rPr lang="el-GR" sz="2000" dirty="0">
                <a:latin typeface="Calibri" pitchFamily="34" charset="0"/>
                <a:ea typeface="Calibri" pitchFamily="34" charset="0"/>
                <a:cs typeface="Calibri" pitchFamily="34" charset="0"/>
              </a:rPr>
              <a:t>σε συσχετίσεις </a:t>
            </a:r>
          </a:p>
          <a:p>
            <a:pPr eaLnBrk="0" hangingPunct="0">
              <a:spcBef>
                <a:spcPct val="50000"/>
              </a:spcBef>
              <a:buFontTx/>
              <a:buChar char="•"/>
            </a:pPr>
            <a:r>
              <a:rPr lang="el-GR" sz="2000" dirty="0">
                <a:latin typeface="Calibri" pitchFamily="34" charset="0"/>
                <a:ea typeface="Calibri" pitchFamily="34" charset="0"/>
                <a:cs typeface="Calibri" pitchFamily="34" charset="0"/>
              </a:rPr>
              <a:t> Επιπλέον περιορισμούς</a:t>
            </a:r>
          </a:p>
        </p:txBody>
      </p:sp>
      <p:sp>
        <p:nvSpPr>
          <p:cNvPr id="47112" name="Text Box 5"/>
          <p:cNvSpPr txBox="1">
            <a:spLocks noChangeArrowheads="1"/>
          </p:cNvSpPr>
          <p:nvPr/>
        </p:nvSpPr>
        <p:spPr bwMode="auto">
          <a:xfrm>
            <a:off x="685800" y="4953000"/>
            <a:ext cx="7315200" cy="1016000"/>
          </a:xfrm>
          <a:prstGeom prst="rect">
            <a:avLst/>
          </a:prstGeom>
          <a:noFill/>
          <a:ln w="9525">
            <a:noFill/>
            <a:miter lim="800000"/>
            <a:headEnd/>
            <a:tailEnd/>
          </a:ln>
        </p:spPr>
        <p:txBody>
          <a:bodyPr>
            <a:spAutoFit/>
          </a:bodyPr>
          <a:lstStyle/>
          <a:p>
            <a:pPr eaLnBrk="0" hangingPunct="0">
              <a:spcBef>
                <a:spcPct val="50000"/>
              </a:spcBef>
              <a:buFontTx/>
              <a:buChar char="•"/>
            </a:pPr>
            <a:r>
              <a:rPr lang="el-GR" sz="2400" dirty="0">
                <a:latin typeface="Calibri" pitchFamily="34" charset="0"/>
                <a:ea typeface="Calibri" pitchFamily="34" charset="0"/>
                <a:cs typeface="Calibri" pitchFamily="34" charset="0"/>
              </a:rPr>
              <a:t> Παραπάνω από έναν </a:t>
            </a:r>
            <a:r>
              <a:rPr lang="el-GR" sz="2400" dirty="0" err="1">
                <a:latin typeface="Calibri" pitchFamily="34" charset="0"/>
                <a:ea typeface="Calibri" pitchFamily="34" charset="0"/>
                <a:cs typeface="Calibri" pitchFamily="34" charset="0"/>
              </a:rPr>
              <a:t>προσδιορίζοντες</a:t>
            </a:r>
            <a:r>
              <a:rPr lang="el-GR" sz="2400" dirty="0">
                <a:latin typeface="Calibri" pitchFamily="34" charset="0"/>
                <a:ea typeface="Calibri" pitchFamily="34" charset="0"/>
                <a:cs typeface="Calibri" pitchFamily="34" charset="0"/>
              </a:rPr>
              <a:t> τύπους</a:t>
            </a:r>
          </a:p>
          <a:p>
            <a:pPr eaLnBrk="0" hangingPunct="0">
              <a:spcBef>
                <a:spcPct val="50000"/>
              </a:spcBef>
              <a:buFontTx/>
              <a:buChar char="•"/>
            </a:pPr>
            <a:r>
              <a:rPr lang="el-GR" sz="2400" dirty="0">
                <a:latin typeface="Calibri" pitchFamily="34" charset="0"/>
                <a:ea typeface="Calibri" pitchFamily="34" charset="0"/>
                <a:cs typeface="Calibri" pitchFamily="34" charset="0"/>
              </a:rPr>
              <a:t> κλειδί, αν ο προσδιορίζοντας ιδιοκτήτης ασθενής;</a:t>
            </a:r>
          </a:p>
        </p:txBody>
      </p:sp>
      <p:sp>
        <p:nvSpPr>
          <p:cNvPr id="47113" name="Text Box 6"/>
          <p:cNvSpPr txBox="1">
            <a:spLocks noChangeArrowheads="1"/>
          </p:cNvSpPr>
          <p:nvPr/>
        </p:nvSpPr>
        <p:spPr bwMode="auto">
          <a:xfrm>
            <a:off x="5401468" y="2663498"/>
            <a:ext cx="2303463" cy="707886"/>
          </a:xfrm>
          <a:prstGeom prst="rect">
            <a:avLst/>
          </a:prstGeom>
          <a:noFill/>
          <a:ln w="9525">
            <a:noFill/>
            <a:miter lim="800000"/>
            <a:headEnd/>
            <a:tailEnd/>
          </a:ln>
        </p:spPr>
        <p:txBody>
          <a:bodyPr>
            <a:spAutoFit/>
          </a:bodyPr>
          <a:lstStyle/>
          <a:p>
            <a:pPr eaLnBrk="0" hangingPunct="0">
              <a:spcBef>
                <a:spcPct val="50000"/>
              </a:spcBef>
            </a:pPr>
            <a:r>
              <a:rPr lang="el-GR" sz="2000" dirty="0"/>
              <a:t>(εργαζόμενος, εξαρτώμενος μέλος)</a:t>
            </a:r>
          </a:p>
        </p:txBody>
      </p:sp>
      <p:sp>
        <p:nvSpPr>
          <p:cNvPr id="2" name="Title 1"/>
          <p:cNvSpPr>
            <a:spLocks noGrp="1"/>
          </p:cNvSpPr>
          <p:nvPr>
            <p:ph type="title"/>
          </p:nvPr>
        </p:nvSpPr>
        <p:spPr/>
        <p:txBody>
          <a:bodyPr/>
          <a:lstStyle/>
          <a:p>
            <a:r>
              <a:rPr lang="el-GR" dirty="0">
                <a:solidFill>
                  <a:schemeClr val="accent6">
                    <a:lumMod val="75000"/>
                  </a:schemeClr>
                </a:solidFill>
              </a:rPr>
              <a:t>Ασθενείς Τύποι Οντοτήτων</a:t>
            </a:r>
            <a:endParaRPr lang="en-US" dirty="0">
              <a:solidFill>
                <a:schemeClr val="accent6">
                  <a:lumMod val="75000"/>
                </a:schemeClr>
              </a:solidFill>
            </a:endParaRP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6"/>
          <p:cNvSpPr>
            <a:spLocks noGrp="1" noChangeArrowheads="1"/>
          </p:cNvSpPr>
          <p:nvPr>
            <p:ph type="ftr" sz="quarter" idx="11"/>
          </p:nvPr>
        </p:nvSpPr>
        <p:spPr>
          <a:noFill/>
        </p:spPr>
        <p:txBody>
          <a:bodyPr/>
          <a:lstStyle/>
          <a:p>
            <a:r>
              <a:rPr lang="el-GR" altLang="en-US"/>
              <a:t>Ευαγγελία Πιτουρά</a:t>
            </a:r>
          </a:p>
        </p:txBody>
      </p:sp>
      <p:sp>
        <p:nvSpPr>
          <p:cNvPr id="56324" name="Rectangle 7"/>
          <p:cNvSpPr>
            <a:spLocks noGrp="1" noChangeArrowheads="1"/>
          </p:cNvSpPr>
          <p:nvPr>
            <p:ph type="sldNum" sz="quarter" idx="12"/>
          </p:nvPr>
        </p:nvSpPr>
        <p:spPr>
          <a:noFill/>
        </p:spPr>
        <p:txBody>
          <a:bodyPr/>
          <a:lstStyle/>
          <a:p>
            <a:fld id="{F164ED83-045C-41AD-97AA-26F2DC02B057}" type="slidenum">
              <a:rPr lang="el-GR" altLang="en-US" smtClean="0"/>
              <a:pPr/>
              <a:t>69</a:t>
            </a:fld>
            <a:endParaRPr lang="el-GR" altLang="en-US"/>
          </a:p>
        </p:txBody>
      </p:sp>
      <p:sp>
        <p:nvSpPr>
          <p:cNvPr id="56326" name="Text Box 3"/>
          <p:cNvSpPr txBox="1">
            <a:spLocks noChangeArrowheads="1"/>
          </p:cNvSpPr>
          <p:nvPr/>
        </p:nvSpPr>
        <p:spPr bwMode="auto">
          <a:xfrm>
            <a:off x="218342" y="1055444"/>
            <a:ext cx="8351838" cy="5139869"/>
          </a:xfrm>
          <a:prstGeom prst="rect">
            <a:avLst/>
          </a:prstGeom>
          <a:noFill/>
          <a:ln w="9525">
            <a:noFill/>
            <a:miter lim="800000"/>
            <a:headEnd/>
            <a:tailEnd/>
          </a:ln>
        </p:spPr>
        <p:txBody>
          <a:bodyPr>
            <a:spAutoFit/>
          </a:bodyPr>
          <a:lstStyle/>
          <a:p>
            <a:pPr algn="just" eaLnBrk="0" hangingPunct="0">
              <a:spcBef>
                <a:spcPct val="50000"/>
              </a:spcBef>
            </a:pPr>
            <a:r>
              <a:rPr lang="el-GR" dirty="0">
                <a:latin typeface="Calibri" pitchFamily="34" charset="0"/>
                <a:cs typeface="Calibri" pitchFamily="34" charset="0"/>
              </a:rPr>
              <a:t>Υποθέστε ότι σας έχουν προσλάβει σε ένα τμήμα «Επιστήμης Πουλερικών»</a:t>
            </a:r>
            <a:br>
              <a:rPr lang="el-GR" dirty="0">
                <a:latin typeface="Calibri" pitchFamily="34" charset="0"/>
                <a:cs typeface="Calibri" pitchFamily="34" charset="0"/>
              </a:rPr>
            </a:br>
            <a:r>
              <a:rPr lang="el-GR" dirty="0">
                <a:latin typeface="Calibri" pitchFamily="34" charset="0"/>
                <a:cs typeface="Calibri" pitchFamily="34" charset="0"/>
              </a:rPr>
              <a:t>και σας ζητούν να σχεδιάστε τη βάση δεδομένων τους.</a:t>
            </a:r>
          </a:p>
          <a:p>
            <a:pPr algn="just" eaLnBrk="0" hangingPunct="0">
              <a:spcBef>
                <a:spcPct val="50000"/>
              </a:spcBef>
            </a:pPr>
            <a:r>
              <a:rPr lang="el-GR" dirty="0">
                <a:latin typeface="Calibri" pitchFamily="34" charset="0"/>
                <a:cs typeface="Calibri" pitchFamily="34" charset="0"/>
              </a:rPr>
              <a:t>Το βασικό πρόβλημα είναι η αποθήκευση πληροφορίας σχετικά με μια σειρά από</a:t>
            </a:r>
            <a:br>
              <a:rPr lang="el-GR" dirty="0">
                <a:latin typeface="Calibri" pitchFamily="34" charset="0"/>
                <a:cs typeface="Calibri" pitchFamily="34" charset="0"/>
              </a:rPr>
            </a:br>
            <a:r>
              <a:rPr lang="el-GR" dirty="0">
                <a:latin typeface="Calibri" pitchFamily="34" charset="0"/>
                <a:cs typeface="Calibri" pitchFamily="34" charset="0"/>
              </a:rPr>
              <a:t>πειράματα πάνω στον τρόπο εκτροφής κοτόπουλων. </a:t>
            </a:r>
            <a:endParaRPr lang="en-US" dirty="0">
              <a:latin typeface="Calibri" pitchFamily="34" charset="0"/>
              <a:cs typeface="Calibri" pitchFamily="34" charset="0"/>
            </a:endParaRPr>
          </a:p>
          <a:p>
            <a:pPr algn="just" eaLnBrk="0" hangingPunct="0">
              <a:spcBef>
                <a:spcPct val="50000"/>
              </a:spcBef>
              <a:buFont typeface="Wingdings" pitchFamily="2" charset="2"/>
              <a:buChar char="§"/>
            </a:pPr>
            <a:r>
              <a:rPr lang="el-GR" dirty="0">
                <a:latin typeface="Calibri" pitchFamily="34" charset="0"/>
                <a:cs typeface="Calibri" pitchFamily="34" charset="0"/>
              </a:rPr>
              <a:t> Κάθε </a:t>
            </a:r>
            <a:r>
              <a:rPr lang="el-GR" sz="1800" i="1" dirty="0">
                <a:latin typeface="Calibri" pitchFamily="34" charset="0"/>
                <a:cs typeface="Calibri" pitchFamily="34" charset="0"/>
              </a:rPr>
              <a:t>κοτόπουλο</a:t>
            </a:r>
            <a:r>
              <a:rPr lang="el-GR" dirty="0">
                <a:latin typeface="Calibri" pitchFamily="34" charset="0"/>
                <a:cs typeface="Calibri" pitchFamily="34" charset="0"/>
              </a:rPr>
              <a:t> έχει έναν όνομα, ένα είδος, μια ημερομηνία γέννησης και ένα</a:t>
            </a:r>
            <a:r>
              <a:rPr lang="en-US" dirty="0">
                <a:latin typeface="Calibri" pitchFamily="34" charset="0"/>
                <a:cs typeface="Calibri" pitchFamily="34" charset="0"/>
              </a:rPr>
              <a:t> </a:t>
            </a:r>
            <a:r>
              <a:rPr lang="el-GR" dirty="0">
                <a:latin typeface="Calibri" pitchFamily="34" charset="0"/>
                <a:cs typeface="Calibri" pitchFamily="34" charset="0"/>
              </a:rPr>
              <a:t>μοναδικό αριθμό που ονομάζεται ID-κοτόπουλου.</a:t>
            </a:r>
          </a:p>
          <a:p>
            <a:pPr algn="just" eaLnBrk="0" hangingPunct="0">
              <a:spcBef>
                <a:spcPct val="50000"/>
              </a:spcBef>
              <a:buFont typeface="Wingdings" pitchFamily="2" charset="2"/>
              <a:buChar char="§"/>
            </a:pPr>
            <a:r>
              <a:rPr lang="el-GR" dirty="0">
                <a:latin typeface="Calibri" pitchFamily="34" charset="0"/>
                <a:cs typeface="Calibri" pitchFamily="34" charset="0"/>
              </a:rPr>
              <a:t> Τα </a:t>
            </a:r>
            <a:r>
              <a:rPr lang="el-GR" sz="1800" i="1" dirty="0">
                <a:latin typeface="Calibri" pitchFamily="34" charset="0"/>
                <a:cs typeface="Calibri" pitchFamily="34" charset="0"/>
              </a:rPr>
              <a:t>πειράματα</a:t>
            </a:r>
            <a:r>
              <a:rPr lang="el-GR" dirty="0">
                <a:latin typeface="Calibri" pitchFamily="34" charset="0"/>
                <a:cs typeface="Calibri" pitchFamily="34" charset="0"/>
              </a:rPr>
              <a:t> έχουν ένα όνομα, ένα μοναδικό αριθμό που ονομάζεται</a:t>
            </a:r>
            <a:r>
              <a:rPr lang="en-US" dirty="0">
                <a:latin typeface="Calibri" pitchFamily="34" charset="0"/>
                <a:cs typeface="Calibri" pitchFamily="34" charset="0"/>
              </a:rPr>
              <a:t> </a:t>
            </a:r>
            <a:r>
              <a:rPr lang="el-GR" dirty="0">
                <a:latin typeface="Calibri" pitchFamily="34" charset="0"/>
                <a:cs typeface="Calibri" pitchFamily="34" charset="0"/>
              </a:rPr>
              <a:t>ID-πειράματος</a:t>
            </a:r>
            <a:r>
              <a:rPr lang="el-GR" sz="2000" dirty="0">
                <a:latin typeface="Calibri" pitchFamily="34" charset="0"/>
                <a:cs typeface="Calibri" pitchFamily="34" charset="0"/>
              </a:rPr>
              <a:t>, </a:t>
            </a:r>
            <a:r>
              <a:rPr lang="el-GR" dirty="0">
                <a:latin typeface="Calibri" pitchFamily="34" charset="0"/>
                <a:cs typeface="Calibri" pitchFamily="34" charset="0"/>
              </a:rPr>
              <a:t> μια ημερομηνία έναρξης και μια ημερομηνία περάτωσης.</a:t>
            </a:r>
          </a:p>
          <a:p>
            <a:pPr algn="just" eaLnBrk="0" hangingPunct="0">
              <a:spcBef>
                <a:spcPct val="50000"/>
              </a:spcBef>
              <a:buFont typeface="Wingdings" pitchFamily="2" charset="2"/>
              <a:buChar char="§"/>
            </a:pPr>
            <a:r>
              <a:rPr lang="el-GR" dirty="0">
                <a:latin typeface="Calibri" pitchFamily="34" charset="0"/>
                <a:cs typeface="Calibri" pitchFamily="34" charset="0"/>
              </a:rPr>
              <a:t> Για </a:t>
            </a:r>
            <a:r>
              <a:rPr lang="el-GR" i="1" dirty="0">
                <a:latin typeface="Calibri" pitchFamily="34" charset="0"/>
                <a:cs typeface="Calibri" pitchFamily="34" charset="0"/>
              </a:rPr>
              <a:t>κάθε κοτόπουλο που συμμετέχει σε ένα πείραμα</a:t>
            </a:r>
            <a:r>
              <a:rPr lang="el-GR" dirty="0">
                <a:latin typeface="Calibri" pitchFamily="34" charset="0"/>
                <a:cs typeface="Calibri" pitchFamily="34" charset="0"/>
              </a:rPr>
              <a:t>, πρέπει να καταγράψετε το </a:t>
            </a:r>
            <a:r>
              <a:rPr lang="el-GR" i="1" dirty="0">
                <a:latin typeface="Calibri" pitchFamily="34" charset="0"/>
                <a:cs typeface="Calibri" pitchFamily="34" charset="0"/>
              </a:rPr>
              <a:t>βάρος</a:t>
            </a:r>
            <a:r>
              <a:rPr lang="el-GR" i="1" dirty="0">
                <a:solidFill>
                  <a:schemeClr val="accent6">
                    <a:lumMod val="75000"/>
                  </a:schemeClr>
                </a:solidFill>
                <a:latin typeface="Calibri" pitchFamily="34" charset="0"/>
                <a:cs typeface="Calibri" pitchFamily="34" charset="0"/>
              </a:rPr>
              <a:t> </a:t>
            </a:r>
            <a:r>
              <a:rPr lang="el-GR" i="1" dirty="0">
                <a:latin typeface="Calibri" pitchFamily="34" charset="0"/>
                <a:cs typeface="Calibri" pitchFamily="34" charset="0"/>
              </a:rPr>
              <a:t>του </a:t>
            </a:r>
            <a:r>
              <a:rPr lang="el-GR" dirty="0">
                <a:latin typeface="Calibri" pitchFamily="34" charset="0"/>
                <a:cs typeface="Calibri" pitchFamily="34" charset="0"/>
              </a:rPr>
              <a:t>πριν και μετά το πείραμα. </a:t>
            </a:r>
          </a:p>
          <a:p>
            <a:pPr algn="just" eaLnBrk="0" hangingPunct="0">
              <a:spcBef>
                <a:spcPct val="50000"/>
              </a:spcBef>
              <a:buFont typeface="Wingdings" pitchFamily="2" charset="2"/>
              <a:buChar char="§"/>
            </a:pPr>
            <a:r>
              <a:rPr lang="el-GR" dirty="0">
                <a:latin typeface="Calibri" pitchFamily="34" charset="0"/>
                <a:cs typeface="Calibri" pitchFamily="34" charset="0"/>
              </a:rPr>
              <a:t> Κάθε κοτόπουλο συμμετέχει το </a:t>
            </a:r>
            <a:r>
              <a:rPr lang="el-GR" i="1" dirty="0">
                <a:latin typeface="Calibri" pitchFamily="34" charset="0"/>
                <a:cs typeface="Calibri" pitchFamily="34" charset="0"/>
              </a:rPr>
              <a:t>πολύ σε ένα</a:t>
            </a:r>
            <a:r>
              <a:rPr lang="el-GR" dirty="0">
                <a:latin typeface="Calibri" pitchFamily="34" charset="0"/>
                <a:cs typeface="Calibri" pitchFamily="34" charset="0"/>
              </a:rPr>
              <a:t> πείραμα άλλα σε ένα πείραμα μπορούν να συμμετέχουν </a:t>
            </a:r>
            <a:r>
              <a:rPr lang="el-GR" i="1" dirty="0">
                <a:latin typeface="Calibri" pitchFamily="34" charset="0"/>
                <a:cs typeface="Calibri" pitchFamily="34" charset="0"/>
              </a:rPr>
              <a:t>πολλά κοτόπουλα</a:t>
            </a:r>
            <a:r>
              <a:rPr lang="el-GR" dirty="0">
                <a:latin typeface="Calibri" pitchFamily="34" charset="0"/>
                <a:cs typeface="Calibri" pitchFamily="34" charset="0"/>
              </a:rPr>
              <a:t>. Επίσης, κάθε πείραμα αφορά </a:t>
            </a:r>
            <a:r>
              <a:rPr lang="el-GR" i="1" dirty="0">
                <a:latin typeface="Calibri" pitchFamily="34" charset="0"/>
                <a:cs typeface="Calibri" pitchFamily="34" charset="0"/>
              </a:rPr>
              <a:t>τουλάχιστον ένα</a:t>
            </a:r>
            <a:r>
              <a:rPr lang="el-GR" dirty="0">
                <a:latin typeface="Calibri" pitchFamily="34" charset="0"/>
                <a:cs typeface="Calibri" pitchFamily="34" charset="0"/>
              </a:rPr>
              <a:t> κοτόπουλο.</a:t>
            </a:r>
          </a:p>
          <a:p>
            <a:pPr algn="just" eaLnBrk="0" hangingPunct="0">
              <a:spcBef>
                <a:spcPct val="50000"/>
              </a:spcBef>
            </a:pPr>
            <a:r>
              <a:rPr lang="el-GR" i="1" dirty="0">
                <a:latin typeface="Calibri" pitchFamily="34" charset="0"/>
                <a:cs typeface="Calibri" pitchFamily="34" charset="0"/>
              </a:rPr>
              <a:t>Σχεδιάστε το διάγραμμα Οντοτήτων/Συσχετίσεων (Ο/Σ) που αναπαριστά την παραπάνω</a:t>
            </a:r>
            <a:r>
              <a:rPr lang="el-GR" sz="2000" i="1" dirty="0">
                <a:latin typeface="Calibri" pitchFamily="34" charset="0"/>
                <a:cs typeface="Calibri" pitchFamily="34" charset="0"/>
              </a:rPr>
              <a:t> </a:t>
            </a:r>
            <a:r>
              <a:rPr lang="el-GR" i="1" dirty="0">
                <a:latin typeface="Calibri" pitchFamily="34" charset="0"/>
                <a:cs typeface="Calibri" pitchFamily="34" charset="0"/>
              </a:rPr>
              <a:t>πληροφορία</a:t>
            </a:r>
            <a:r>
              <a:rPr lang="el-GR" dirty="0">
                <a:latin typeface="Calibri" pitchFamily="34" charset="0"/>
                <a:cs typeface="Calibri" pitchFamily="34" charset="0"/>
              </a:rPr>
              <a:t>.</a:t>
            </a:r>
          </a:p>
        </p:txBody>
      </p:sp>
      <p:sp>
        <p:nvSpPr>
          <p:cNvPr id="2" name="Title 1"/>
          <p:cNvSpPr>
            <a:spLocks noGrp="1"/>
          </p:cNvSpPr>
          <p:nvPr>
            <p:ph type="title"/>
          </p:nvPr>
        </p:nvSpPr>
        <p:spPr>
          <a:xfrm>
            <a:off x="446088" y="0"/>
            <a:ext cx="8229600" cy="1143000"/>
          </a:xfrm>
        </p:spPr>
        <p:txBody>
          <a:bodyPr/>
          <a:lstStyle/>
          <a:p>
            <a:r>
              <a:rPr lang="el-GR" dirty="0">
                <a:solidFill>
                  <a:schemeClr val="accent6">
                    <a:lumMod val="75000"/>
                  </a:schemeClr>
                </a:solidFill>
              </a:rPr>
              <a:t>Άσκηση</a:t>
            </a:r>
            <a:endParaRPr lang="en-US" dirty="0">
              <a:solidFill>
                <a:schemeClr val="accent6">
                  <a:lumMod val="75000"/>
                </a:schemeClr>
              </a:solidFill>
            </a:endParaRPr>
          </a:p>
        </p:txBody>
      </p:sp>
      <p:sp>
        <p:nvSpPr>
          <p:cNvPr id="6"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968854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chemeClr val="accent6">
                    <a:lumMod val="75000"/>
                  </a:schemeClr>
                </a:solidFill>
              </a:rPr>
              <a:t>Βήματα Σχεδιασμού</a:t>
            </a:r>
            <a:endParaRPr lang="en-US" dirty="0">
              <a:solidFill>
                <a:schemeClr val="accent6">
                  <a:lumMod val="75000"/>
                </a:schemeClr>
              </a:solidFill>
            </a:endParaRPr>
          </a:p>
        </p:txBody>
      </p:sp>
      <p:sp>
        <p:nvSpPr>
          <p:cNvPr id="10243" name="Footer Placeholder 3"/>
          <p:cNvSpPr>
            <a:spLocks noGrp="1"/>
          </p:cNvSpPr>
          <p:nvPr>
            <p:ph type="ftr" sz="quarter" idx="11"/>
          </p:nvPr>
        </p:nvSpPr>
        <p:spPr>
          <a:noFill/>
        </p:spPr>
        <p:txBody>
          <a:bodyPr/>
          <a:lstStyle/>
          <a:p>
            <a:r>
              <a:rPr lang="el-GR" altLang="en-US"/>
              <a:t>Ευαγγελία Πιτουρά</a:t>
            </a:r>
          </a:p>
        </p:txBody>
      </p:sp>
      <p:sp>
        <p:nvSpPr>
          <p:cNvPr id="10244" name="Slide Number Placeholder 4"/>
          <p:cNvSpPr>
            <a:spLocks noGrp="1"/>
          </p:cNvSpPr>
          <p:nvPr>
            <p:ph type="sldNum" sz="quarter" idx="12"/>
          </p:nvPr>
        </p:nvSpPr>
        <p:spPr>
          <a:noFill/>
        </p:spPr>
        <p:txBody>
          <a:bodyPr/>
          <a:lstStyle/>
          <a:p>
            <a:fld id="{0F128629-A61C-49C7-AA29-956D03CA8F2D}" type="slidenum">
              <a:rPr lang="el-GR" altLang="en-US" smtClean="0"/>
              <a:pPr/>
              <a:t>7</a:t>
            </a:fld>
            <a:endParaRPr lang="el-GR" altLang="en-US"/>
          </a:p>
        </p:txBody>
      </p:sp>
      <p:sp>
        <p:nvSpPr>
          <p:cNvPr id="10246" name="Text Box 3"/>
          <p:cNvSpPr txBox="1">
            <a:spLocks noChangeArrowheads="1"/>
          </p:cNvSpPr>
          <p:nvPr/>
        </p:nvSpPr>
        <p:spPr bwMode="auto">
          <a:xfrm>
            <a:off x="533400" y="1555750"/>
            <a:ext cx="8153400" cy="4154984"/>
          </a:xfrm>
          <a:prstGeom prst="rect">
            <a:avLst/>
          </a:prstGeom>
          <a:noFill/>
          <a:ln w="9525">
            <a:noFill/>
            <a:miter lim="800000"/>
            <a:headEnd/>
            <a:tailEnd/>
          </a:ln>
        </p:spPr>
        <p:txBody>
          <a:bodyPr>
            <a:spAutoFit/>
          </a:bodyPr>
          <a:lstStyle/>
          <a:p>
            <a:pPr eaLnBrk="0" hangingPunct="0">
              <a:spcBef>
                <a:spcPct val="50000"/>
              </a:spcBef>
            </a:pPr>
            <a:r>
              <a:rPr lang="el-GR" sz="2400" b="1" dirty="0">
                <a:solidFill>
                  <a:schemeClr val="accent6">
                    <a:lumMod val="75000"/>
                  </a:schemeClr>
                </a:solidFill>
                <a:latin typeface="Calibri" pitchFamily="34" charset="0"/>
                <a:ea typeface="Calibri" pitchFamily="34" charset="0"/>
                <a:cs typeface="Calibri" pitchFamily="34" charset="0"/>
              </a:rPr>
              <a:t>1. Συλλογή και Ανάλυση Απαιτήσεων</a:t>
            </a:r>
            <a:r>
              <a:rPr lang="en-US" sz="2400" b="1" dirty="0">
                <a:solidFill>
                  <a:schemeClr val="accent6">
                    <a:lumMod val="75000"/>
                  </a:schemeClr>
                </a:solidFill>
                <a:latin typeface="Calibri" pitchFamily="34" charset="0"/>
                <a:ea typeface="Calibri" pitchFamily="34" charset="0"/>
                <a:cs typeface="Calibri" pitchFamily="34" charset="0"/>
              </a:rPr>
              <a:t> (requirement analysis)</a:t>
            </a:r>
            <a:endParaRPr lang="el-GR" sz="2400" b="1" dirty="0">
              <a:solidFill>
                <a:schemeClr val="accent6">
                  <a:lumMod val="75000"/>
                </a:schemeClr>
              </a:solidFill>
              <a:latin typeface="Calibri" pitchFamily="34" charset="0"/>
              <a:ea typeface="Calibri" pitchFamily="34" charset="0"/>
              <a:cs typeface="Calibri" pitchFamily="34" charset="0"/>
            </a:endParaRPr>
          </a:p>
          <a:p>
            <a:pPr marL="342900" indent="-342900" algn="just" eaLnBrk="0" hangingPunct="0">
              <a:spcBef>
                <a:spcPct val="50000"/>
              </a:spcBef>
              <a:buFont typeface="Wingdings" panose="05000000000000000000" pitchFamily="2" charset="2"/>
              <a:buChar char="§"/>
            </a:pPr>
            <a:r>
              <a:rPr lang="el-GR" sz="2000" dirty="0">
                <a:solidFill>
                  <a:schemeClr val="tx2">
                    <a:lumMod val="50000"/>
                  </a:schemeClr>
                </a:solidFill>
                <a:latin typeface="Calibri" pitchFamily="34" charset="0"/>
                <a:ea typeface="Calibri" pitchFamily="34" charset="0"/>
                <a:cs typeface="Calibri" pitchFamily="34" charset="0"/>
              </a:rPr>
              <a:t>Απαιτήσεις για τα δεδομένα</a:t>
            </a:r>
          </a:p>
          <a:p>
            <a:pPr algn="just"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	Τι δεδομένα θα αποθηκευτούν</a:t>
            </a:r>
          </a:p>
          <a:p>
            <a:pPr algn="just"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         Περιορισμοί</a:t>
            </a:r>
          </a:p>
          <a:p>
            <a:pPr marL="342900" indent="-342900" algn="just" eaLnBrk="0" hangingPunct="0">
              <a:spcBef>
                <a:spcPct val="50000"/>
              </a:spcBef>
              <a:buFont typeface="Wingdings" panose="05000000000000000000" pitchFamily="2" charset="2"/>
              <a:buChar char="§"/>
            </a:pPr>
            <a:r>
              <a:rPr lang="el-GR" sz="2000" dirty="0">
                <a:solidFill>
                  <a:schemeClr val="tx2">
                    <a:lumMod val="50000"/>
                  </a:schemeClr>
                </a:solidFill>
                <a:latin typeface="Calibri" pitchFamily="34" charset="0"/>
                <a:ea typeface="Calibri" pitchFamily="34" charset="0"/>
                <a:cs typeface="Calibri" pitchFamily="34" charset="0"/>
              </a:rPr>
              <a:t>Λειτουργικές απαιτήσεις </a:t>
            </a:r>
          </a:p>
          <a:p>
            <a:pPr algn="just"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	Ποιες εφαρμογές θα κτιστούν πάνω στα δεδομένα</a:t>
            </a:r>
          </a:p>
          <a:p>
            <a:pPr algn="just"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	Ποιες λειτουργίες είναι συχνές</a:t>
            </a:r>
          </a:p>
          <a:p>
            <a:pPr algn="just" eaLnBrk="0" hangingPunct="0">
              <a:spcBef>
                <a:spcPct val="50000"/>
              </a:spcBef>
            </a:pPr>
            <a:endParaRPr lang="el-GR" sz="2000" b="1" i="1" dirty="0">
              <a:solidFill>
                <a:schemeClr val="accent3">
                  <a:lumMod val="75000"/>
                </a:schemeClr>
              </a:solidFill>
              <a:latin typeface="Calibri" pitchFamily="34" charset="0"/>
              <a:ea typeface="Calibri" pitchFamily="34" charset="0"/>
              <a:cs typeface="Calibri" pitchFamily="34" charset="0"/>
            </a:endParaRPr>
          </a:p>
          <a:p>
            <a:pPr algn="just" eaLnBrk="0" hangingPunct="0">
              <a:spcBef>
                <a:spcPct val="50000"/>
              </a:spcBef>
            </a:pPr>
            <a:r>
              <a:rPr lang="el-GR" sz="2000" b="1" i="1" dirty="0">
                <a:solidFill>
                  <a:schemeClr val="accent3">
                    <a:lumMod val="75000"/>
                  </a:schemeClr>
                </a:solidFill>
                <a:latin typeface="Calibri" pitchFamily="34" charset="0"/>
                <a:ea typeface="Calibri" pitchFamily="34" charset="0"/>
                <a:cs typeface="Calibri" pitchFamily="34" charset="0"/>
              </a:rPr>
              <a:t>Περιγραφή σε φυσική γλώσσα</a:t>
            </a:r>
          </a:p>
        </p:txBody>
      </p:sp>
      <p:sp>
        <p:nvSpPr>
          <p:cNvPr id="7"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Footer Placeholder 3"/>
          <p:cNvSpPr>
            <a:spLocks noGrp="1"/>
          </p:cNvSpPr>
          <p:nvPr>
            <p:ph type="ftr" sz="quarter" idx="11"/>
          </p:nvPr>
        </p:nvSpPr>
        <p:spPr>
          <a:noFill/>
        </p:spPr>
        <p:txBody>
          <a:bodyPr/>
          <a:lstStyle/>
          <a:p>
            <a:r>
              <a:rPr lang="el-GR" altLang="en-US"/>
              <a:t>Ευαγγελία Πιτουρά</a:t>
            </a:r>
          </a:p>
        </p:txBody>
      </p:sp>
      <p:sp>
        <p:nvSpPr>
          <p:cNvPr id="75780" name="Slide Number Placeholder 4"/>
          <p:cNvSpPr>
            <a:spLocks noGrp="1"/>
          </p:cNvSpPr>
          <p:nvPr>
            <p:ph type="sldNum" sz="quarter" idx="12"/>
          </p:nvPr>
        </p:nvSpPr>
        <p:spPr>
          <a:noFill/>
        </p:spPr>
        <p:txBody>
          <a:bodyPr/>
          <a:lstStyle/>
          <a:p>
            <a:fld id="{7D1F1D5E-A1F8-491D-805E-61DCAB9B40AD}" type="slidenum">
              <a:rPr lang="el-GR" altLang="en-US" smtClean="0"/>
              <a:pPr/>
              <a:t>70</a:t>
            </a:fld>
            <a:endParaRPr lang="el-GR" altLang="en-US"/>
          </a:p>
        </p:txBody>
      </p:sp>
      <p:sp>
        <p:nvSpPr>
          <p:cNvPr id="75782" name="Text Box 3"/>
          <p:cNvSpPr txBox="1">
            <a:spLocks noChangeArrowheads="1"/>
          </p:cNvSpPr>
          <p:nvPr/>
        </p:nvSpPr>
        <p:spPr bwMode="auto">
          <a:xfrm>
            <a:off x="207169" y="1209076"/>
            <a:ext cx="8497887" cy="4524315"/>
          </a:xfrm>
          <a:prstGeom prst="rect">
            <a:avLst/>
          </a:prstGeom>
          <a:noFill/>
          <a:ln w="9525">
            <a:noFill/>
            <a:miter lim="800000"/>
            <a:headEnd/>
            <a:tailEnd/>
          </a:ln>
        </p:spPr>
        <p:txBody>
          <a:bodyPr wrap="square">
            <a:spAutoFit/>
          </a:bodyPr>
          <a:lstStyle/>
          <a:p>
            <a:pPr algn="just"/>
            <a:r>
              <a:rPr lang="el-GR" sz="1600" dirty="0">
                <a:latin typeface="Calibri" pitchFamily="34" charset="0"/>
                <a:ea typeface="Calibri" pitchFamily="34" charset="0"/>
                <a:cs typeface="Calibri" pitchFamily="34" charset="0"/>
              </a:rPr>
              <a:t>Θέλουμε να σχεδιάσουμε μια βάση δεδομένων για επεισόδια τηλεοπτικών σειρών.  Στη βάση δεδομένων θέλουμε να έχουμε πληροφορία για: </a:t>
            </a:r>
            <a:endParaRPr lang="en-US" sz="1600" dirty="0">
              <a:latin typeface="Calibri" pitchFamily="34" charset="0"/>
              <a:ea typeface="Calibri" pitchFamily="34" charset="0"/>
              <a:cs typeface="Calibri" pitchFamily="34" charset="0"/>
            </a:endParaRPr>
          </a:p>
          <a:p>
            <a:pPr algn="just"/>
            <a:endParaRPr lang="el-GR" sz="1600" dirty="0">
              <a:latin typeface="Calibri" pitchFamily="34" charset="0"/>
              <a:ea typeface="Calibri" pitchFamily="34" charset="0"/>
              <a:cs typeface="Calibri" pitchFamily="34" charset="0"/>
            </a:endParaRPr>
          </a:p>
          <a:p>
            <a:pPr algn="just">
              <a:buFont typeface="Wingdings" pitchFamily="2" charset="2"/>
              <a:buChar char="§"/>
            </a:pPr>
            <a:r>
              <a:rPr lang="en-US" sz="1600" i="1" dirty="0">
                <a:latin typeface="Calibri" pitchFamily="34" charset="0"/>
                <a:ea typeface="Calibri" pitchFamily="34" charset="0"/>
                <a:cs typeface="Calibri" pitchFamily="34" charset="0"/>
              </a:rPr>
              <a:t> </a:t>
            </a:r>
            <a:r>
              <a:rPr lang="el-GR" sz="1600" i="1" dirty="0">
                <a:solidFill>
                  <a:schemeClr val="accent3">
                    <a:lumMod val="75000"/>
                  </a:schemeClr>
                </a:solidFill>
                <a:latin typeface="Calibri" pitchFamily="34" charset="0"/>
                <a:ea typeface="Calibri" pitchFamily="34" charset="0"/>
                <a:cs typeface="Calibri" pitchFamily="34" charset="0"/>
              </a:rPr>
              <a:t>Ηθοποιούς</a:t>
            </a:r>
            <a:r>
              <a:rPr lang="el-GR" sz="1600" dirty="0">
                <a:latin typeface="Calibri" pitchFamily="34" charset="0"/>
                <a:ea typeface="Calibri" pitchFamily="34" charset="0"/>
                <a:cs typeface="Calibri" pitchFamily="34" charset="0"/>
              </a:rPr>
              <a:t>: το όνομα τους, την ημερομηνία γέννησής τους, το φύλο τους και την πόλη που γεννήθηκαν. Θεωρείστε ότι ένας ηθοποιός προσδιορίζεται μοναδικά από τον συνδυασμό του ονόματος και της ημερομηνίας γέννησής του.</a:t>
            </a:r>
          </a:p>
          <a:p>
            <a:pPr algn="just">
              <a:buFont typeface="Wingdings" pitchFamily="2" charset="2"/>
              <a:buChar char="§"/>
            </a:pPr>
            <a:r>
              <a:rPr lang="el-GR" sz="1600" dirty="0">
                <a:latin typeface="Calibri" pitchFamily="34" charset="0"/>
                <a:ea typeface="Calibri" pitchFamily="34" charset="0"/>
                <a:cs typeface="Calibri" pitchFamily="34" charset="0"/>
              </a:rPr>
              <a:t> </a:t>
            </a:r>
            <a:r>
              <a:rPr lang="el-GR" sz="1600" i="1" dirty="0">
                <a:solidFill>
                  <a:schemeClr val="accent3">
                    <a:lumMod val="75000"/>
                  </a:schemeClr>
                </a:solidFill>
                <a:latin typeface="Calibri" pitchFamily="34" charset="0"/>
                <a:ea typeface="Calibri" pitchFamily="34" charset="0"/>
                <a:cs typeface="Calibri" pitchFamily="34" charset="0"/>
              </a:rPr>
              <a:t>Κανάλι</a:t>
            </a:r>
            <a:r>
              <a:rPr lang="el-GR" sz="1600" dirty="0">
                <a:latin typeface="Calibri" pitchFamily="34" charset="0"/>
                <a:ea typeface="Calibri" pitchFamily="34" charset="0"/>
                <a:cs typeface="Calibri" pitchFamily="34" charset="0"/>
              </a:rPr>
              <a:t>: το όνομα</a:t>
            </a: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που είναι μοναδικό ανά κανάλι, τη διεύθυνση και το έτος ίδρυσης του.</a:t>
            </a:r>
          </a:p>
          <a:p>
            <a:pPr algn="just">
              <a:buFont typeface="Wingdings" pitchFamily="2" charset="2"/>
              <a:buChar char="§"/>
            </a:pPr>
            <a:r>
              <a:rPr lang="en-US" sz="1600" dirty="0">
                <a:latin typeface="Calibri" pitchFamily="34" charset="0"/>
                <a:ea typeface="Calibri" pitchFamily="34" charset="0"/>
                <a:cs typeface="Calibri" pitchFamily="34" charset="0"/>
              </a:rPr>
              <a:t> </a:t>
            </a:r>
            <a:r>
              <a:rPr lang="el-GR" sz="1600" i="1" dirty="0">
                <a:solidFill>
                  <a:schemeClr val="accent3">
                    <a:lumMod val="75000"/>
                  </a:schemeClr>
                </a:solidFill>
                <a:latin typeface="Calibri" pitchFamily="34" charset="0"/>
                <a:ea typeface="Calibri" pitchFamily="34" charset="0"/>
                <a:cs typeface="Calibri" pitchFamily="34" charset="0"/>
              </a:rPr>
              <a:t>Τηλεοπτικές Σειρές</a:t>
            </a:r>
            <a:r>
              <a:rPr lang="el-GR" sz="1600" dirty="0">
                <a:latin typeface="Calibri" pitchFamily="34" charset="0"/>
                <a:ea typeface="Calibri" pitchFamily="34" charset="0"/>
                <a:cs typeface="Calibri" pitchFamily="34" charset="0"/>
              </a:rPr>
              <a:t>: τον τίτλο</a:t>
            </a: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που είναι μοναδικός, μια περιγραφή καθώς και το είδος της σειράς (πχ., δράμα, κωμωδία). Μια σειρά μπορεί να έχει ένα ή περισσότερα είδη. </a:t>
            </a:r>
          </a:p>
          <a:p>
            <a:pPr algn="just">
              <a:buFont typeface="Wingdings" pitchFamily="2" charset="2"/>
              <a:buChar char="§"/>
            </a:pPr>
            <a:r>
              <a:rPr lang="el-GR" sz="1600" i="1" dirty="0">
                <a:solidFill>
                  <a:schemeClr val="accent3">
                    <a:lumMod val="75000"/>
                  </a:schemeClr>
                </a:solidFill>
                <a:latin typeface="Calibri" pitchFamily="34" charset="0"/>
                <a:ea typeface="Calibri" pitchFamily="34" charset="0"/>
                <a:cs typeface="Calibri" pitchFamily="34" charset="0"/>
              </a:rPr>
              <a:t> Επεισόδια</a:t>
            </a:r>
            <a:r>
              <a:rPr lang="el-GR" sz="1600" dirty="0">
                <a:latin typeface="Calibri" pitchFamily="34" charset="0"/>
                <a:ea typeface="Calibri" pitchFamily="34" charset="0"/>
                <a:cs typeface="Calibri" pitchFamily="34" charset="0"/>
              </a:rPr>
              <a:t>: Κάθε τηλεοπτική σειρά έχει επεισόδια. Κάθε επεισόδιο έχει έναν αριθμό επεισοδίου, μια ημερομηνία προβολής</a:t>
            </a: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και μια διάρκεια. Επεισόδια της ίδιας σειράς δεν μπορούν να έχουν τον ίδιο αριθμό.</a:t>
            </a:r>
          </a:p>
          <a:p>
            <a:pPr algn="just">
              <a:buFont typeface="Wingdings" pitchFamily="2" charset="2"/>
              <a:buChar char="§"/>
            </a:pPr>
            <a:r>
              <a:rPr lang="el-GR" sz="1600" dirty="0">
                <a:latin typeface="Calibri" pitchFamily="34" charset="0"/>
                <a:ea typeface="Calibri" pitchFamily="34" charset="0"/>
                <a:cs typeface="Calibri" pitchFamily="34" charset="0"/>
              </a:rPr>
              <a:t> Όλες οι σειρές προβάλλονται σε κάποιο κανάλι, αλλά μπορεί να υπάρχουν κανάλια που δεν προβάλλουν σειρές. Όλα τα επεισόδια μιας σειράς προβάλλονται από το ίδιο κανάλι. </a:t>
            </a:r>
          </a:p>
          <a:p>
            <a:pPr algn="just">
              <a:buFont typeface="Wingdings" pitchFamily="2" charset="2"/>
              <a:buChar char="§"/>
            </a:pPr>
            <a:r>
              <a:rPr lang="el-GR" sz="1600" i="1" dirty="0">
                <a:solidFill>
                  <a:schemeClr val="accent3">
                    <a:lumMod val="75000"/>
                  </a:schemeClr>
                </a:solidFill>
                <a:latin typeface="Calibri" pitchFamily="34" charset="0"/>
                <a:ea typeface="Calibri" pitchFamily="34" charset="0"/>
                <a:cs typeface="Calibri" pitchFamily="34" charset="0"/>
              </a:rPr>
              <a:t>  Εμφανίσεις Ηθοποιού – Ρόλοι</a:t>
            </a:r>
            <a:r>
              <a:rPr lang="el-GR" sz="1600" dirty="0">
                <a:latin typeface="Calibri" pitchFamily="34" charset="0"/>
                <a:ea typeface="Calibri" pitchFamily="34" charset="0"/>
                <a:cs typeface="Calibri" pitchFamily="34" charset="0"/>
              </a:rPr>
              <a:t>: Οι ηθοποιοί εμφανίζονται σε συγκεκριμένα επεισόδια τηλεοπτικών σειρών υποδυόμενοι έναν ρόλο (π.χ., «Ντάλια», «</a:t>
            </a:r>
            <a:r>
              <a:rPr lang="el-GR" sz="1600" dirty="0" err="1">
                <a:latin typeface="Calibri" pitchFamily="34" charset="0"/>
                <a:ea typeface="Calibri" pitchFamily="34" charset="0"/>
                <a:cs typeface="Calibri" pitchFamily="34" charset="0"/>
              </a:rPr>
              <a:t>Ζουμπουλία</a:t>
            </a:r>
            <a:r>
              <a:rPr lang="el-GR" sz="1600" dirty="0">
                <a:latin typeface="Calibri" pitchFamily="34" charset="0"/>
                <a:ea typeface="Calibri" pitchFamily="34" charset="0"/>
                <a:cs typeface="Calibri" pitchFamily="34" charset="0"/>
              </a:rPr>
              <a:t>») που μπορεί να είναι </a:t>
            </a:r>
            <a:r>
              <a:rPr lang="el-GR" sz="1600" i="1" dirty="0">
                <a:latin typeface="Calibri" pitchFamily="34" charset="0"/>
                <a:ea typeface="Calibri" pitchFamily="34" charset="0"/>
                <a:cs typeface="Calibri" pitchFamily="34" charset="0"/>
              </a:rPr>
              <a:t>διαφορετικός σε κάθε επεισόδιο</a:t>
            </a:r>
            <a:r>
              <a:rPr lang="el-GR" sz="1600" dirty="0">
                <a:latin typeface="Calibri" pitchFamily="34" charset="0"/>
                <a:ea typeface="Calibri" pitchFamily="34" charset="0"/>
                <a:cs typeface="Calibri" pitchFamily="34" charset="0"/>
              </a:rPr>
              <a:t>. Σε κάθε επεισόδιο παίζει τουλάχιστον ένας ηθοποιός, αλλά μπορεί να υπάρχουν ηθοποιοί που δεν έχουν παίξει σε κανένα επεισόδιο.</a:t>
            </a:r>
          </a:p>
        </p:txBody>
      </p:sp>
      <p:sp>
        <p:nvSpPr>
          <p:cNvPr id="7" name="Title 6"/>
          <p:cNvSpPr>
            <a:spLocks noGrp="1"/>
          </p:cNvSpPr>
          <p:nvPr>
            <p:ph type="title"/>
          </p:nvPr>
        </p:nvSpPr>
        <p:spPr>
          <a:xfrm>
            <a:off x="207169" y="411450"/>
            <a:ext cx="8229600" cy="515493"/>
          </a:xfrm>
        </p:spPr>
        <p:txBody>
          <a:bodyPr>
            <a:normAutofit fontScale="90000"/>
          </a:bodyPr>
          <a:lstStyle/>
          <a:p>
            <a:r>
              <a:rPr lang="el-GR" dirty="0">
                <a:solidFill>
                  <a:schemeClr val="accent6">
                    <a:lumMod val="75000"/>
                  </a:schemeClr>
                </a:solidFill>
              </a:rPr>
              <a:t>Παράδειγμα</a:t>
            </a: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71</a:t>
            </a:fld>
            <a:endParaRPr lang="el-GR" altLang="en-US"/>
          </a:p>
        </p:txBody>
      </p:sp>
      <p:sp>
        <p:nvSpPr>
          <p:cNvPr id="40966" name="Text Box 3"/>
          <p:cNvSpPr txBox="1">
            <a:spLocks noChangeArrowheads="1"/>
          </p:cNvSpPr>
          <p:nvPr/>
        </p:nvSpPr>
        <p:spPr bwMode="auto">
          <a:xfrm>
            <a:off x="297286" y="1732960"/>
            <a:ext cx="8425598" cy="2862322"/>
          </a:xfrm>
          <a:prstGeom prst="rect">
            <a:avLst/>
          </a:prstGeom>
          <a:noFill/>
          <a:ln w="9525">
            <a:noFill/>
            <a:miter lim="800000"/>
            <a:headEnd/>
            <a:tailEnd/>
          </a:ln>
        </p:spPr>
        <p:txBody>
          <a:bodyPr wrap="square">
            <a:spAutoFit/>
          </a:bodyPr>
          <a:lstStyle/>
          <a:p>
            <a:pPr algn="just" eaLnBrk="0" hangingPunct="0"/>
            <a:r>
              <a:rPr lang="el-GR" sz="2000" dirty="0">
                <a:latin typeface="Calibri" pitchFamily="34" charset="0"/>
                <a:ea typeface="Calibri" pitchFamily="34" charset="0"/>
                <a:cs typeface="Calibri" pitchFamily="34" charset="0"/>
              </a:rPr>
              <a:t>Θέλουμε να κατασκευάσουμε μια </a:t>
            </a:r>
            <a:r>
              <a:rPr lang="el-GR" sz="2000" dirty="0" err="1">
                <a:latin typeface="Calibri" pitchFamily="34" charset="0"/>
                <a:ea typeface="Calibri" pitchFamily="34" charset="0"/>
                <a:cs typeface="Calibri" pitchFamily="34" charset="0"/>
              </a:rPr>
              <a:t>βδ</a:t>
            </a:r>
            <a:r>
              <a:rPr lang="el-GR" sz="2000" dirty="0">
                <a:latin typeface="Calibri" pitchFamily="34" charset="0"/>
                <a:ea typeface="Calibri" pitchFamily="34" charset="0"/>
                <a:cs typeface="Calibri" pitchFamily="34" charset="0"/>
              </a:rPr>
              <a:t> για δρομολόγια τρένων.</a:t>
            </a:r>
          </a:p>
          <a:p>
            <a:pPr marL="342900" indent="-342900" algn="just" eaLnBrk="0" hangingPunct="0">
              <a:buFont typeface="Wingdings" panose="05000000000000000000" pitchFamily="2" charset="2"/>
              <a:buChar char="§"/>
            </a:pPr>
            <a:r>
              <a:rPr lang="el-GR" sz="2000" dirty="0">
                <a:latin typeface="Calibri" pitchFamily="34" charset="0"/>
                <a:ea typeface="Calibri" pitchFamily="34" charset="0"/>
                <a:cs typeface="Calibri" pitchFamily="34" charset="0"/>
              </a:rPr>
              <a:t>Ένα  δρομολόγιο </a:t>
            </a:r>
            <a:r>
              <a:rPr lang="el-GR" sz="2000" i="1" dirty="0">
                <a:latin typeface="Calibri" pitchFamily="34" charset="0"/>
                <a:ea typeface="Calibri" pitchFamily="34" charset="0"/>
                <a:cs typeface="Calibri" pitchFamily="34" charset="0"/>
              </a:rPr>
              <a:t>περνά</a:t>
            </a:r>
            <a:r>
              <a:rPr lang="el-GR" sz="2000" dirty="0">
                <a:solidFill>
                  <a:schemeClr val="accent6">
                    <a:lumMod val="75000"/>
                  </a:schemeClr>
                </a:solidFill>
                <a:latin typeface="Calibri" pitchFamily="34" charset="0"/>
                <a:ea typeface="Calibri" pitchFamily="34" charset="0"/>
                <a:cs typeface="Calibri" pitchFamily="34" charset="0"/>
              </a:rPr>
              <a:t> </a:t>
            </a:r>
            <a:r>
              <a:rPr lang="el-GR" sz="2000" dirty="0">
                <a:latin typeface="Calibri" pitchFamily="34" charset="0"/>
                <a:ea typeface="Calibri" pitchFamily="34" charset="0"/>
                <a:cs typeface="Calibri" pitchFamily="34" charset="0"/>
              </a:rPr>
              <a:t>από σταθμούς.</a:t>
            </a:r>
          </a:p>
          <a:p>
            <a:pPr marL="342900" indent="-342900" algn="just" eaLnBrk="0" hangingPunct="0">
              <a:buFont typeface="Wingdings" panose="05000000000000000000" pitchFamily="2" charset="2"/>
              <a:buChar char="§"/>
            </a:pPr>
            <a:r>
              <a:rPr lang="el-GR" sz="2000" dirty="0">
                <a:latin typeface="Calibri" pitchFamily="34" charset="0"/>
                <a:ea typeface="Calibri" pitchFamily="34" charset="0"/>
                <a:cs typeface="Calibri" pitchFamily="34" charset="0"/>
              </a:rPr>
              <a:t>Κάθε </a:t>
            </a:r>
            <a:r>
              <a:rPr lang="el-GR" sz="2000" i="1" dirty="0">
                <a:latin typeface="Calibri" pitchFamily="34" charset="0"/>
                <a:ea typeface="Calibri" pitchFamily="34" charset="0"/>
                <a:cs typeface="Calibri" pitchFamily="34" charset="0"/>
              </a:rPr>
              <a:t>σταθμός</a:t>
            </a:r>
            <a:r>
              <a:rPr lang="el-GR" sz="2000" dirty="0">
                <a:latin typeface="Calibri" pitchFamily="34" charset="0"/>
                <a:ea typeface="Calibri" pitchFamily="34" charset="0"/>
                <a:cs typeface="Calibri" pitchFamily="34" charset="0"/>
              </a:rPr>
              <a:t> έχει ένα (μοναδικό) όνομα και μια διεύθυνση.</a:t>
            </a:r>
          </a:p>
          <a:p>
            <a:pPr marL="342900" indent="-342900" algn="just" eaLnBrk="0" hangingPunct="0">
              <a:buFont typeface="Wingdings" panose="05000000000000000000" pitchFamily="2" charset="2"/>
              <a:buChar char="§"/>
            </a:pPr>
            <a:r>
              <a:rPr lang="el-GR" sz="2000" dirty="0">
                <a:latin typeface="Calibri" pitchFamily="34" charset="0"/>
                <a:ea typeface="Calibri" pitchFamily="34" charset="0"/>
                <a:cs typeface="Calibri" pitchFamily="34" charset="0"/>
              </a:rPr>
              <a:t>Κάθε </a:t>
            </a:r>
            <a:r>
              <a:rPr lang="el-GR" sz="2000" i="1" dirty="0">
                <a:latin typeface="Calibri" pitchFamily="34" charset="0"/>
                <a:ea typeface="Calibri" pitchFamily="34" charset="0"/>
                <a:cs typeface="Calibri" pitchFamily="34" charset="0"/>
              </a:rPr>
              <a:t>δρομολόγιο</a:t>
            </a:r>
            <a:r>
              <a:rPr lang="el-GR" sz="2000" dirty="0">
                <a:solidFill>
                  <a:srgbClr val="FF9933"/>
                </a:solidFill>
                <a:latin typeface="Calibri" pitchFamily="34" charset="0"/>
                <a:ea typeface="Calibri" pitchFamily="34" charset="0"/>
                <a:cs typeface="Calibri" pitchFamily="34" charset="0"/>
              </a:rPr>
              <a:t> </a:t>
            </a:r>
            <a:r>
              <a:rPr lang="el-GR" sz="2000" dirty="0">
                <a:latin typeface="Calibri" pitchFamily="34" charset="0"/>
                <a:ea typeface="Calibri" pitchFamily="34" charset="0"/>
                <a:cs typeface="Calibri" pitchFamily="34" charset="0"/>
              </a:rPr>
              <a:t>χαρακτηρίζεται από ένα (μοναδικό) αριθμό. </a:t>
            </a:r>
          </a:p>
          <a:p>
            <a:pPr marL="342900" indent="-342900" algn="just" eaLnBrk="0" hangingPunct="0">
              <a:buFont typeface="Wingdings" panose="05000000000000000000" pitchFamily="2" charset="2"/>
              <a:buChar char="§"/>
            </a:pPr>
            <a:r>
              <a:rPr lang="el-GR" sz="2000" dirty="0">
                <a:latin typeface="Calibri" pitchFamily="34" charset="0"/>
                <a:ea typeface="Calibri" pitchFamily="34" charset="0"/>
                <a:cs typeface="Calibri" pitchFamily="34" charset="0"/>
              </a:rPr>
              <a:t>Ένα δρομολόγιο  έχει έναν σταθμό ως </a:t>
            </a:r>
            <a:r>
              <a:rPr lang="el-GR" sz="2000" i="1" dirty="0">
                <a:latin typeface="Calibri" pitchFamily="34" charset="0"/>
                <a:ea typeface="Calibri" pitchFamily="34" charset="0"/>
                <a:cs typeface="Calibri" pitchFamily="34" charset="0"/>
              </a:rPr>
              <a:t>αφετηρία</a:t>
            </a:r>
            <a:r>
              <a:rPr lang="el-GR" sz="2000" dirty="0">
                <a:latin typeface="Calibri" pitchFamily="34" charset="0"/>
                <a:ea typeface="Calibri" pitchFamily="34" charset="0"/>
                <a:cs typeface="Calibri" pitchFamily="34" charset="0"/>
              </a:rPr>
              <a:t>, έναν σταθμό ως </a:t>
            </a:r>
            <a:r>
              <a:rPr lang="el-GR" sz="2000" i="1" dirty="0">
                <a:latin typeface="Calibri" pitchFamily="34" charset="0"/>
                <a:ea typeface="Calibri" pitchFamily="34" charset="0"/>
                <a:cs typeface="Calibri" pitchFamily="34" charset="0"/>
              </a:rPr>
              <a:t>προορισμό</a:t>
            </a:r>
            <a:r>
              <a:rPr lang="el-GR" sz="2000" dirty="0">
                <a:latin typeface="Calibri" pitchFamily="34" charset="0"/>
                <a:ea typeface="Calibri" pitchFamily="34" charset="0"/>
                <a:cs typeface="Calibri" pitchFamily="34" charset="0"/>
              </a:rPr>
              <a:t>, καθώς και  ένα </a:t>
            </a:r>
            <a:r>
              <a:rPr lang="el-GR" sz="2000" i="1" dirty="0">
                <a:latin typeface="Calibri" pitchFamily="34" charset="0"/>
                <a:ea typeface="Calibri" pitchFamily="34" charset="0"/>
                <a:cs typeface="Calibri" pitchFamily="34" charset="0"/>
              </a:rPr>
              <a:t>χρόνο αναχώρησης </a:t>
            </a:r>
            <a:r>
              <a:rPr lang="el-GR" sz="2000" dirty="0">
                <a:latin typeface="Calibri" pitchFamily="34" charset="0"/>
                <a:ea typeface="Calibri" pitchFamily="34" charset="0"/>
                <a:cs typeface="Calibri" pitchFamily="34" charset="0"/>
              </a:rPr>
              <a:t>από την αφετηρία και ένα </a:t>
            </a:r>
            <a:r>
              <a:rPr lang="el-GR" sz="2000" i="1" dirty="0">
                <a:latin typeface="Calibri" pitchFamily="34" charset="0"/>
                <a:ea typeface="Calibri" pitchFamily="34" charset="0"/>
                <a:cs typeface="Calibri" pitchFamily="34" charset="0"/>
              </a:rPr>
              <a:t>χρόνο άφιξης </a:t>
            </a:r>
            <a:r>
              <a:rPr lang="el-GR" sz="2000" dirty="0">
                <a:latin typeface="Calibri" pitchFamily="34" charset="0"/>
                <a:ea typeface="Calibri" pitchFamily="34" charset="0"/>
                <a:cs typeface="Calibri" pitchFamily="34" charset="0"/>
              </a:rPr>
              <a:t>στον προορισμό. </a:t>
            </a:r>
          </a:p>
          <a:p>
            <a:pPr marL="342900" indent="-342900" algn="just" eaLnBrk="0" hangingPunct="0">
              <a:buFont typeface="Wingdings" panose="05000000000000000000" pitchFamily="2" charset="2"/>
              <a:buChar char="§"/>
            </a:pPr>
            <a:r>
              <a:rPr lang="el-GR" sz="2000" dirty="0">
                <a:latin typeface="Calibri" pitchFamily="34" charset="0"/>
                <a:ea typeface="Calibri" pitchFamily="34" charset="0"/>
                <a:cs typeface="Calibri" pitchFamily="34" charset="0"/>
              </a:rPr>
              <a:t>Επίσης κάθε δρομολόγιο έχει </a:t>
            </a:r>
            <a:r>
              <a:rPr lang="el-GR" sz="2000" i="1" dirty="0">
                <a:latin typeface="Calibri" pitchFamily="34" charset="0"/>
                <a:ea typeface="Calibri" pitchFamily="34" charset="0"/>
                <a:cs typeface="Calibri" pitchFamily="34" charset="0"/>
              </a:rPr>
              <a:t>τουλάχιστον έναν </a:t>
            </a:r>
            <a:r>
              <a:rPr lang="el-GR" sz="2000" dirty="0">
                <a:latin typeface="Calibri" pitchFamily="34" charset="0"/>
                <a:ea typeface="Calibri" pitchFamily="34" charset="0"/>
                <a:cs typeface="Calibri" pitchFamily="34" charset="0"/>
              </a:rPr>
              <a:t>ενδιάμεσο σταθμό και ένα χρόνο άφιξης σε αυτόν.</a:t>
            </a:r>
          </a:p>
        </p:txBody>
      </p:sp>
      <p:sp>
        <p:nvSpPr>
          <p:cNvPr id="2" name="Title 1"/>
          <p:cNvSpPr>
            <a:spLocks noGrp="1"/>
          </p:cNvSpPr>
          <p:nvPr>
            <p:ph type="title"/>
          </p:nvPr>
        </p:nvSpPr>
        <p:spPr>
          <a:xfrm>
            <a:off x="297286" y="208548"/>
            <a:ext cx="8229600" cy="1143000"/>
          </a:xfrm>
        </p:spPr>
        <p:txBody>
          <a:bodyPr/>
          <a:lstStyle/>
          <a:p>
            <a:r>
              <a:rPr lang="el-GR" dirty="0">
                <a:solidFill>
                  <a:schemeClr val="accent6">
                    <a:lumMod val="75000"/>
                  </a:schemeClr>
                </a:solidFill>
              </a:rPr>
              <a:t>Παράδειγμα</a:t>
            </a:r>
            <a:endParaRPr lang="en-US" dirty="0">
              <a:solidFill>
                <a:schemeClr val="accent6">
                  <a:lumMod val="75000"/>
                </a:schemeClr>
              </a:solidFill>
            </a:endParaRPr>
          </a:p>
        </p:txBody>
      </p:sp>
      <p:sp>
        <p:nvSpPr>
          <p:cNvPr id="3" name="Rectangle 2"/>
          <p:cNvSpPr/>
          <p:nvPr/>
        </p:nvSpPr>
        <p:spPr>
          <a:xfrm>
            <a:off x="266695" y="4794253"/>
            <a:ext cx="8358190" cy="1015663"/>
          </a:xfrm>
          <a:prstGeom prst="rect">
            <a:avLst/>
          </a:prstGeom>
        </p:spPr>
        <p:txBody>
          <a:bodyPr wrap="square">
            <a:spAutoFit/>
          </a:bodyPr>
          <a:lstStyle/>
          <a:p>
            <a:pPr marL="342900" indent="-342900" algn="just" eaLnBrk="0" hangingPunct="0">
              <a:spcBef>
                <a:spcPct val="50000"/>
              </a:spcBef>
              <a:buFont typeface="Wingdings" panose="05000000000000000000" pitchFamily="2" charset="2"/>
              <a:buChar char="§"/>
            </a:pPr>
            <a:r>
              <a:rPr lang="el-GR" sz="2000" dirty="0">
                <a:solidFill>
                  <a:schemeClr val="accent3">
                    <a:lumMod val="50000"/>
                  </a:schemeClr>
                </a:solidFill>
                <a:latin typeface="Calibri" pitchFamily="34" charset="0"/>
                <a:ea typeface="Calibri" pitchFamily="34" charset="0"/>
                <a:cs typeface="Calibri" pitchFamily="34" charset="0"/>
              </a:rPr>
              <a:t>Τι αλλάζει αν αντί για </a:t>
            </a:r>
            <a:r>
              <a:rPr lang="el-GR" sz="2000" i="1" dirty="0">
                <a:solidFill>
                  <a:schemeClr val="accent3">
                    <a:lumMod val="50000"/>
                  </a:schemeClr>
                </a:solidFill>
                <a:latin typeface="Calibri" pitchFamily="34" charset="0"/>
                <a:ea typeface="Calibri" pitchFamily="34" charset="0"/>
                <a:cs typeface="Calibri" pitchFamily="34" charset="0"/>
              </a:rPr>
              <a:t>«έναν τουλάχιστον»</a:t>
            </a:r>
            <a:r>
              <a:rPr lang="el-GR" sz="2000" dirty="0">
                <a:solidFill>
                  <a:schemeClr val="accent3">
                    <a:lumMod val="50000"/>
                  </a:schemeClr>
                </a:solidFill>
                <a:latin typeface="Calibri" pitchFamily="34" charset="0"/>
                <a:ea typeface="Calibri" pitchFamily="34" charset="0"/>
                <a:cs typeface="Calibri" pitchFamily="34" charset="0"/>
              </a:rPr>
              <a:t> ενδιάμεσο σταθμό, έχουμε </a:t>
            </a:r>
            <a:r>
              <a:rPr lang="el-GR" sz="2000" i="1" dirty="0">
                <a:solidFill>
                  <a:schemeClr val="accent3">
                    <a:lumMod val="50000"/>
                  </a:schemeClr>
                </a:solidFill>
                <a:latin typeface="Calibri" pitchFamily="34" charset="0"/>
                <a:ea typeface="Calibri" pitchFamily="34" charset="0"/>
                <a:cs typeface="Calibri" pitchFamily="34" charset="0"/>
              </a:rPr>
              <a:t>«μηδέν ή περισσότερους» ή με άλλα λόγια υπάρχουν και απευθείας δρομολόγια (δηλαδή, δρομολόγια χωρίς ενδιάμεσες στάσεις)</a:t>
            </a: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38042065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Footer Placeholder 3"/>
          <p:cNvSpPr>
            <a:spLocks noGrp="1"/>
          </p:cNvSpPr>
          <p:nvPr>
            <p:ph type="ftr" sz="quarter" idx="11"/>
          </p:nvPr>
        </p:nvSpPr>
        <p:spPr>
          <a:noFill/>
        </p:spPr>
        <p:txBody>
          <a:bodyPr/>
          <a:lstStyle/>
          <a:p>
            <a:r>
              <a:rPr lang="el-GR" altLang="en-US"/>
              <a:t>Ευαγγελία Πιτουρά</a:t>
            </a:r>
          </a:p>
        </p:txBody>
      </p:sp>
      <p:sp>
        <p:nvSpPr>
          <p:cNvPr id="49156" name="Slide Number Placeholder 4"/>
          <p:cNvSpPr>
            <a:spLocks noGrp="1"/>
          </p:cNvSpPr>
          <p:nvPr>
            <p:ph type="sldNum" sz="quarter" idx="12"/>
          </p:nvPr>
        </p:nvSpPr>
        <p:spPr>
          <a:noFill/>
        </p:spPr>
        <p:txBody>
          <a:bodyPr/>
          <a:lstStyle/>
          <a:p>
            <a:fld id="{CCA3C01F-147E-47F6-8245-95A57FA74C4D}" type="slidenum">
              <a:rPr lang="el-GR" altLang="en-US" smtClean="0"/>
              <a:pPr/>
              <a:t>72</a:t>
            </a:fld>
            <a:endParaRPr lang="el-GR" altLang="en-US"/>
          </a:p>
        </p:txBody>
      </p:sp>
      <p:sp>
        <p:nvSpPr>
          <p:cNvPr id="49158" name="Text Box 3"/>
          <p:cNvSpPr txBox="1">
            <a:spLocks noChangeArrowheads="1"/>
          </p:cNvSpPr>
          <p:nvPr/>
        </p:nvSpPr>
        <p:spPr bwMode="auto">
          <a:xfrm>
            <a:off x="761085" y="1829696"/>
            <a:ext cx="7349246" cy="3139321"/>
          </a:xfrm>
          <a:prstGeom prst="rect">
            <a:avLst/>
          </a:prstGeom>
          <a:noFill/>
          <a:ln w="9525">
            <a:noFill/>
            <a:miter lim="800000"/>
            <a:headEnd/>
            <a:tailEnd/>
          </a:ln>
        </p:spPr>
        <p:txBody>
          <a:bodyPr wrap="square">
            <a:spAutoFit/>
          </a:bodyPr>
          <a:lstStyle/>
          <a:p>
            <a:pPr eaLnBrk="0" hangingPunct="0">
              <a:buFont typeface="Wingdings" pitchFamily="2" charset="2"/>
              <a:buChar char="§"/>
            </a:pPr>
            <a:r>
              <a:rPr lang="el-GR" dirty="0">
                <a:latin typeface="Calibri" pitchFamily="34" charset="0"/>
                <a:ea typeface="Calibri" pitchFamily="34" charset="0"/>
                <a:cs typeface="Calibri" pitchFamily="34" charset="0"/>
              </a:rPr>
              <a:t> Οντότητες: </a:t>
            </a:r>
            <a:r>
              <a:rPr lang="el-GR" dirty="0">
                <a:solidFill>
                  <a:schemeClr val="accent6">
                    <a:lumMod val="75000"/>
                  </a:schemeClr>
                </a:solidFill>
                <a:latin typeface="Calibri" pitchFamily="34" charset="0"/>
                <a:ea typeface="Calibri" pitchFamily="34" charset="0"/>
                <a:cs typeface="Calibri" pitchFamily="34" charset="0"/>
              </a:rPr>
              <a:t>Πρωτάθλημα</a:t>
            </a:r>
            <a:r>
              <a:rPr lang="el-GR" dirty="0">
                <a:latin typeface="Calibri" pitchFamily="34" charset="0"/>
                <a:ea typeface="Calibri" pitchFamily="34" charset="0"/>
                <a:cs typeface="Calibri" pitchFamily="34" charset="0"/>
              </a:rPr>
              <a:t>, </a:t>
            </a:r>
            <a:r>
              <a:rPr lang="el-GR" dirty="0">
                <a:solidFill>
                  <a:schemeClr val="accent6">
                    <a:lumMod val="75000"/>
                  </a:schemeClr>
                </a:solidFill>
                <a:latin typeface="Calibri" pitchFamily="34" charset="0"/>
                <a:ea typeface="Calibri" pitchFamily="34" charset="0"/>
                <a:cs typeface="Calibri" pitchFamily="34" charset="0"/>
              </a:rPr>
              <a:t>Ομάδα</a:t>
            </a:r>
            <a:r>
              <a:rPr lang="el-GR" dirty="0">
                <a:latin typeface="Calibri" pitchFamily="34" charset="0"/>
                <a:ea typeface="Calibri" pitchFamily="34" charset="0"/>
                <a:cs typeface="Calibri" pitchFamily="34" charset="0"/>
              </a:rPr>
              <a:t> και </a:t>
            </a:r>
            <a:r>
              <a:rPr lang="el-GR" dirty="0">
                <a:solidFill>
                  <a:schemeClr val="accent6">
                    <a:lumMod val="75000"/>
                  </a:schemeClr>
                </a:solidFill>
                <a:latin typeface="Calibri" pitchFamily="34" charset="0"/>
                <a:ea typeface="Calibri" pitchFamily="34" charset="0"/>
                <a:cs typeface="Calibri" pitchFamily="34" charset="0"/>
              </a:rPr>
              <a:t>Παίκτης</a:t>
            </a:r>
          </a:p>
          <a:p>
            <a:pPr algn="just" eaLnBrk="0" hangingPunct="0">
              <a:buFont typeface="Wingdings" pitchFamily="2" charset="2"/>
              <a:buChar char="§"/>
            </a:pPr>
            <a:r>
              <a:rPr lang="el-GR" dirty="0">
                <a:latin typeface="Calibri" pitchFamily="34" charset="0"/>
                <a:ea typeface="Calibri" pitchFamily="34" charset="0"/>
                <a:cs typeface="Calibri" pitchFamily="34" charset="0"/>
              </a:rPr>
              <a:t>  Οι ομάδες </a:t>
            </a:r>
            <a:r>
              <a:rPr lang="el-GR" dirty="0">
                <a:solidFill>
                  <a:schemeClr val="accent6">
                    <a:lumMod val="75000"/>
                  </a:schemeClr>
                </a:solidFill>
                <a:latin typeface="Calibri" pitchFamily="34" charset="0"/>
                <a:ea typeface="Calibri" pitchFamily="34" charset="0"/>
                <a:cs typeface="Calibri" pitchFamily="34" charset="0"/>
              </a:rPr>
              <a:t>συμμετέχουν</a:t>
            </a:r>
            <a:r>
              <a:rPr lang="el-GR" dirty="0">
                <a:latin typeface="Calibri" pitchFamily="34" charset="0"/>
                <a:ea typeface="Calibri" pitchFamily="34" charset="0"/>
                <a:cs typeface="Calibri" pitchFamily="34" charset="0"/>
              </a:rPr>
              <a:t> σε πρωταθλήματα και οι παίκτες </a:t>
            </a:r>
            <a:r>
              <a:rPr lang="el-GR" dirty="0">
                <a:solidFill>
                  <a:schemeClr val="accent6">
                    <a:lumMod val="75000"/>
                  </a:schemeClr>
                </a:solidFill>
                <a:latin typeface="Calibri" pitchFamily="34" charset="0"/>
                <a:ea typeface="Calibri" pitchFamily="34" charset="0"/>
                <a:cs typeface="Calibri" pitchFamily="34" charset="0"/>
              </a:rPr>
              <a:t>παίζουν</a:t>
            </a:r>
            <a:r>
              <a:rPr lang="el-GR" dirty="0">
                <a:latin typeface="Calibri" pitchFamily="34" charset="0"/>
                <a:ea typeface="Calibri" pitchFamily="34" charset="0"/>
                <a:cs typeface="Calibri" pitchFamily="34" charset="0"/>
              </a:rPr>
              <a:t> σε ομάδες.</a:t>
            </a:r>
          </a:p>
          <a:p>
            <a:pPr algn="just" eaLnBrk="0" hangingPunct="0">
              <a:buFont typeface="Wingdings" pitchFamily="2" charset="2"/>
              <a:buChar char="§"/>
            </a:pPr>
            <a:r>
              <a:rPr lang="el-GR" dirty="0">
                <a:latin typeface="Calibri" pitchFamily="34" charset="0"/>
                <a:ea typeface="Calibri" pitchFamily="34" charset="0"/>
                <a:cs typeface="Calibri" pitchFamily="34" charset="0"/>
              </a:rPr>
              <a:t> Για τα </a:t>
            </a:r>
            <a:r>
              <a:rPr lang="el-GR" i="1" dirty="0">
                <a:latin typeface="Calibri" pitchFamily="34" charset="0"/>
                <a:ea typeface="Calibri" pitchFamily="34" charset="0"/>
                <a:cs typeface="Calibri" pitchFamily="34" charset="0"/>
              </a:rPr>
              <a:t>πρωταθλήματα</a:t>
            </a:r>
            <a:r>
              <a:rPr lang="el-GR" dirty="0">
                <a:latin typeface="Calibri" pitchFamily="34" charset="0"/>
                <a:ea typeface="Calibri" pitchFamily="34" charset="0"/>
                <a:cs typeface="Calibri" pitchFamily="34" charset="0"/>
              </a:rPr>
              <a:t> και τις </a:t>
            </a:r>
            <a:r>
              <a:rPr lang="el-GR" i="1" dirty="0">
                <a:latin typeface="Calibri" pitchFamily="34" charset="0"/>
                <a:ea typeface="Calibri" pitchFamily="34" charset="0"/>
                <a:cs typeface="Calibri" pitchFamily="34" charset="0"/>
              </a:rPr>
              <a:t>ομάδες</a:t>
            </a:r>
            <a:r>
              <a:rPr lang="el-GR" dirty="0">
                <a:latin typeface="Calibri" pitchFamily="34" charset="0"/>
                <a:ea typeface="Calibri" pitchFamily="34" charset="0"/>
                <a:cs typeface="Calibri" pitchFamily="34" charset="0"/>
              </a:rPr>
              <a:t> έχουμε το όνομα τους και για τους </a:t>
            </a:r>
            <a:r>
              <a:rPr lang="el-GR" i="1" dirty="0">
                <a:latin typeface="Calibri" pitchFamily="34" charset="0"/>
                <a:ea typeface="Calibri" pitchFamily="34" charset="0"/>
                <a:cs typeface="Calibri" pitchFamily="34" charset="0"/>
              </a:rPr>
              <a:t>παίκτες</a:t>
            </a:r>
            <a:r>
              <a:rPr lang="el-GR" dirty="0">
                <a:latin typeface="Calibri" pitchFamily="34" charset="0"/>
                <a:ea typeface="Calibri" pitchFamily="34" charset="0"/>
                <a:cs typeface="Calibri" pitchFamily="34" charset="0"/>
              </a:rPr>
              <a:t> τον αριθμό τους</a:t>
            </a:r>
          </a:p>
          <a:p>
            <a:pPr algn="just" eaLnBrk="0" hangingPunct="0">
              <a:buFont typeface="Wingdings" pitchFamily="2" charset="2"/>
              <a:buChar char="§"/>
            </a:pPr>
            <a:r>
              <a:rPr lang="el-GR" dirty="0">
                <a:latin typeface="Calibri" pitchFamily="34" charset="0"/>
                <a:ea typeface="Calibri" pitchFamily="34" charset="0"/>
                <a:cs typeface="Calibri" pitchFamily="34" charset="0"/>
              </a:rPr>
              <a:t>  Τα ονόματα των πρωταθλημάτων είναι μοναδικά.</a:t>
            </a:r>
          </a:p>
          <a:p>
            <a:pPr algn="just" eaLnBrk="0" hangingPunct="0">
              <a:buFont typeface="Wingdings" pitchFamily="2" charset="2"/>
              <a:buChar char="§"/>
            </a:pPr>
            <a:r>
              <a:rPr lang="el-GR" dirty="0">
                <a:latin typeface="Calibri" pitchFamily="34" charset="0"/>
                <a:ea typeface="Calibri" pitchFamily="34" charset="0"/>
                <a:cs typeface="Calibri" pitchFamily="34" charset="0"/>
              </a:rPr>
              <a:t>  Σε κανένα πρωτάθλημα δε συμμετέχουν δυο ομάδες με το ίδιο όνομα, αλλά μπορεί να υπάρχουν ομάδες με το ίδιο όνομα σε διαφορετικά πρωταθλήματα</a:t>
            </a:r>
          </a:p>
          <a:p>
            <a:pPr algn="just" eaLnBrk="0" hangingPunct="0">
              <a:buFont typeface="Wingdings" pitchFamily="2" charset="2"/>
              <a:buChar char="§"/>
            </a:pPr>
            <a:r>
              <a:rPr lang="el-GR" dirty="0">
                <a:latin typeface="Calibri" pitchFamily="34" charset="0"/>
                <a:ea typeface="Calibri" pitchFamily="34" charset="0"/>
                <a:cs typeface="Calibri" pitchFamily="34" charset="0"/>
              </a:rPr>
              <a:t>  Σε καμιά ομάδα δεν υπάρχουν παίκτες με το ίδιο αριθμό. Ωστόσο, μπορεί να υπάρχουν παίκτες με το ίδιο αριθμό σε διαφορετικές ομάδες.</a:t>
            </a:r>
          </a:p>
        </p:txBody>
      </p:sp>
      <p:sp>
        <p:nvSpPr>
          <p:cNvPr id="2" name="Title 1"/>
          <p:cNvSpPr>
            <a:spLocks noGrp="1"/>
          </p:cNvSpPr>
          <p:nvPr>
            <p:ph type="title"/>
          </p:nvPr>
        </p:nvSpPr>
        <p:spPr>
          <a:xfrm>
            <a:off x="320908" y="706185"/>
            <a:ext cx="8229600" cy="348214"/>
          </a:xfrm>
        </p:spPr>
        <p:txBody>
          <a:bodyPr>
            <a:normAutofit fontScale="90000"/>
          </a:bodyPr>
          <a:lstStyle/>
          <a:p>
            <a:r>
              <a:rPr lang="el-GR" dirty="0">
                <a:solidFill>
                  <a:schemeClr val="accent6">
                    <a:lumMod val="75000"/>
                  </a:schemeClr>
                </a:solidFill>
              </a:rPr>
              <a:t>Παράδειγμα </a:t>
            </a:r>
            <a:r>
              <a:rPr lang="el-GR" sz="2400" dirty="0">
                <a:solidFill>
                  <a:schemeClr val="accent6">
                    <a:lumMod val="75000"/>
                  </a:schemeClr>
                </a:solidFill>
              </a:rPr>
              <a:t>(ασθενείς οντότητες)</a:t>
            </a:r>
            <a:endParaRPr lang="en-US" sz="2400"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mc:AlternateContent xmlns:mc="http://schemas.openxmlformats.org/markup-compatibility/2006" xmlns:p14="http://schemas.microsoft.com/office/powerpoint/2010/main">
        <mc:Choice Requires="p14">
          <p:contentPart p14:bwMode="auto" r:id="rId3">
            <p14:nvContentPartPr>
              <p14:cNvPr id="49204" name="Ink 49203">
                <a:extLst>
                  <a:ext uri="{FF2B5EF4-FFF2-40B4-BE49-F238E27FC236}">
                    <a16:creationId xmlns:a16="http://schemas.microsoft.com/office/drawing/2014/main" id="{8124C568-59D0-42AD-999B-0F566163F772}"/>
                  </a:ext>
                </a:extLst>
              </p14:cNvPr>
              <p14:cNvContentPartPr/>
              <p14:nvPr/>
            </p14:nvContentPartPr>
            <p14:xfrm>
              <a:off x="1357831" y="218197"/>
              <a:ext cx="360" cy="360"/>
            </p14:xfrm>
          </p:contentPart>
        </mc:Choice>
        <mc:Fallback xmlns="">
          <p:pic>
            <p:nvPicPr>
              <p:cNvPr id="49204" name="Ink 49203">
                <a:extLst>
                  <a:ext uri="{FF2B5EF4-FFF2-40B4-BE49-F238E27FC236}">
                    <a16:creationId xmlns:a16="http://schemas.microsoft.com/office/drawing/2014/main" id="{8124C568-59D0-42AD-999B-0F566163F772}"/>
                  </a:ext>
                </a:extLst>
              </p:cNvPr>
              <p:cNvPicPr/>
              <p:nvPr/>
            </p:nvPicPr>
            <p:blipFill>
              <a:blip r:embed="rId4"/>
              <a:stretch>
                <a:fillRect/>
              </a:stretch>
            </p:blipFill>
            <p:spPr>
              <a:xfrm>
                <a:off x="1349191" y="20955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9269" name="Ink 49268">
                <a:extLst>
                  <a:ext uri="{FF2B5EF4-FFF2-40B4-BE49-F238E27FC236}">
                    <a16:creationId xmlns:a16="http://schemas.microsoft.com/office/drawing/2014/main" id="{A7472978-FD18-432D-8793-F7E9D0CA7A88}"/>
                  </a:ext>
                </a:extLst>
              </p14:cNvPr>
              <p14:cNvContentPartPr/>
              <p14:nvPr/>
            </p14:nvContentPartPr>
            <p14:xfrm>
              <a:off x="1165951" y="556237"/>
              <a:ext cx="360" cy="360"/>
            </p14:xfrm>
          </p:contentPart>
        </mc:Choice>
        <mc:Fallback xmlns="">
          <p:pic>
            <p:nvPicPr>
              <p:cNvPr id="49269" name="Ink 49268">
                <a:extLst>
                  <a:ext uri="{FF2B5EF4-FFF2-40B4-BE49-F238E27FC236}">
                    <a16:creationId xmlns:a16="http://schemas.microsoft.com/office/drawing/2014/main" id="{A7472978-FD18-432D-8793-F7E9D0CA7A88}"/>
                  </a:ext>
                </a:extLst>
              </p:cNvPr>
              <p:cNvPicPr/>
              <p:nvPr/>
            </p:nvPicPr>
            <p:blipFill>
              <a:blip r:embed="rId4"/>
              <a:stretch>
                <a:fillRect/>
              </a:stretch>
            </p:blipFill>
            <p:spPr>
              <a:xfrm>
                <a:off x="1157311" y="547597"/>
                <a:ext cx="18000" cy="18000"/>
              </a:xfrm>
              <a:prstGeom prst="rect">
                <a:avLst/>
              </a:prstGeom>
            </p:spPr>
          </p:pic>
        </mc:Fallback>
      </mc:AlternateContent>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l-GR" altLang="en-US"/>
              <a:t>Ευαγγελία Πιτουρά</a:t>
            </a:r>
          </a:p>
        </p:txBody>
      </p:sp>
      <p:sp>
        <p:nvSpPr>
          <p:cNvPr id="5124" name="Slide Number Placeholder 4"/>
          <p:cNvSpPr>
            <a:spLocks noGrp="1"/>
          </p:cNvSpPr>
          <p:nvPr>
            <p:ph type="sldNum" sz="quarter" idx="12"/>
          </p:nvPr>
        </p:nvSpPr>
        <p:spPr>
          <a:noFill/>
        </p:spPr>
        <p:txBody>
          <a:bodyPr/>
          <a:lstStyle/>
          <a:p>
            <a:fld id="{47CF5973-94F6-420A-825D-974F0CB198D3}" type="slidenum">
              <a:rPr lang="el-GR" altLang="en-US" smtClean="0"/>
              <a:pPr/>
              <a:t>73</a:t>
            </a:fld>
            <a:endParaRPr lang="el-GR" altLang="en-US"/>
          </a:p>
        </p:txBody>
      </p:sp>
      <p:sp>
        <p:nvSpPr>
          <p:cNvPr id="5126" name="TextBox 8"/>
          <p:cNvSpPr txBox="1">
            <a:spLocks noChangeArrowheads="1"/>
          </p:cNvSpPr>
          <p:nvPr/>
        </p:nvSpPr>
        <p:spPr bwMode="auto">
          <a:xfrm>
            <a:off x="759436" y="1870075"/>
            <a:ext cx="7088187" cy="1569660"/>
          </a:xfrm>
          <a:prstGeom prst="rect">
            <a:avLst/>
          </a:prstGeom>
          <a:noFill/>
          <a:ln w="9525">
            <a:noFill/>
            <a:miter lim="800000"/>
            <a:headEnd/>
            <a:tailEnd/>
          </a:ln>
        </p:spPr>
        <p:txBody>
          <a:bodyPr wrap="square">
            <a:spAutoFit/>
          </a:bodyPr>
          <a:lstStyle/>
          <a:p>
            <a:pPr marL="1028700" lvl="1" indent="-571500">
              <a:buFont typeface="+mj-lt"/>
              <a:buAutoNum type="romanUcPeriod"/>
            </a:pPr>
            <a:r>
              <a:rPr lang="el-GR" sz="3200" dirty="0"/>
              <a:t>Μερικά στοιχεία για το </a:t>
            </a:r>
            <a:r>
              <a:rPr lang="el-GR" sz="3200" dirty="0" err="1"/>
              <a:t>επεκταμένο</a:t>
            </a:r>
            <a:r>
              <a:rPr lang="el-GR" sz="3200" dirty="0"/>
              <a:t> Μοντέλο Οντοτήτων-Συσχετίσεων</a:t>
            </a:r>
          </a:p>
        </p:txBody>
      </p:sp>
      <p:sp>
        <p:nvSpPr>
          <p:cNvPr id="7" name="Title 1"/>
          <p:cNvSpPr txBox="1">
            <a:spLocks/>
          </p:cNvSpPr>
          <p:nvPr/>
        </p:nvSpPr>
        <p:spPr>
          <a:xfrm>
            <a:off x="381000" y="4397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dirty="0">
                <a:solidFill>
                  <a:schemeClr val="accent6">
                    <a:lumMod val="75000"/>
                  </a:schemeClr>
                </a:solidFill>
                <a:latin typeface="+mj-lt"/>
                <a:ea typeface="+mj-ea"/>
                <a:cs typeface="+mj-cs"/>
              </a:rPr>
              <a:t>Τι θα δούμε σήμερα</a:t>
            </a:r>
            <a:endParaRPr kumimoji="0" lang="el-GR" sz="4400" b="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19</a:t>
            </a:r>
            <a:r>
              <a:rPr lang="el-GR" altLang="en-US" dirty="0"/>
              <a:t>-20</a:t>
            </a:r>
            <a:r>
              <a:rPr lang="en-US" altLang="en-US" dirty="0"/>
              <a:t>20</a:t>
            </a:r>
            <a:endParaRPr lang="el-GR" altLang="en-US" dirty="0"/>
          </a:p>
        </p:txBody>
      </p:sp>
    </p:spTree>
    <p:extLst>
      <p:ext uri="{BB962C8B-B14F-4D97-AF65-F5344CB8AC3E}">
        <p14:creationId xmlns:p14="http://schemas.microsoft.com/office/powerpoint/2010/main" val="8843256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Footer Placeholder 3"/>
          <p:cNvSpPr>
            <a:spLocks noGrp="1"/>
          </p:cNvSpPr>
          <p:nvPr>
            <p:ph type="ftr" sz="quarter" idx="11"/>
          </p:nvPr>
        </p:nvSpPr>
        <p:spPr>
          <a:noFill/>
        </p:spPr>
        <p:txBody>
          <a:bodyPr/>
          <a:lstStyle/>
          <a:p>
            <a:r>
              <a:rPr lang="el-GR" altLang="en-US"/>
              <a:t>Ευαγγελία Πιτουρά</a:t>
            </a:r>
          </a:p>
        </p:txBody>
      </p:sp>
      <p:sp>
        <p:nvSpPr>
          <p:cNvPr id="60420" name="Slide Number Placeholder 4"/>
          <p:cNvSpPr>
            <a:spLocks noGrp="1"/>
          </p:cNvSpPr>
          <p:nvPr>
            <p:ph type="sldNum" sz="quarter" idx="12"/>
          </p:nvPr>
        </p:nvSpPr>
        <p:spPr>
          <a:noFill/>
        </p:spPr>
        <p:txBody>
          <a:bodyPr/>
          <a:lstStyle/>
          <a:p>
            <a:fld id="{23BBFE86-D0A8-46DE-9164-33C1DA94220D}" type="slidenum">
              <a:rPr lang="el-GR" altLang="en-US" smtClean="0"/>
              <a:pPr/>
              <a:t>74</a:t>
            </a:fld>
            <a:endParaRPr lang="el-GR" altLang="en-US"/>
          </a:p>
        </p:txBody>
      </p:sp>
      <p:sp>
        <p:nvSpPr>
          <p:cNvPr id="60422" name="Text Box 3"/>
          <p:cNvSpPr txBox="1">
            <a:spLocks noChangeArrowheads="1"/>
          </p:cNvSpPr>
          <p:nvPr/>
        </p:nvSpPr>
        <p:spPr bwMode="auto">
          <a:xfrm>
            <a:off x="684213" y="1773238"/>
            <a:ext cx="6985000" cy="2862322"/>
          </a:xfrm>
          <a:prstGeom prst="rect">
            <a:avLst/>
          </a:prstGeom>
          <a:noFill/>
          <a:ln w="9525">
            <a:noFill/>
            <a:miter lim="800000"/>
            <a:headEnd/>
            <a:tailEnd/>
          </a:ln>
        </p:spPr>
        <p:txBody>
          <a:bodyPr>
            <a:spAutoFit/>
          </a:bodyPr>
          <a:lstStyle/>
          <a:p>
            <a:pPr>
              <a:spcBef>
                <a:spcPct val="50000"/>
              </a:spcBef>
            </a:pPr>
            <a:r>
              <a:rPr lang="el-GR" sz="2400" dirty="0">
                <a:latin typeface="Calibri" pitchFamily="34" charset="0"/>
                <a:ea typeface="Calibri" pitchFamily="34" charset="0"/>
                <a:cs typeface="Calibri" pitchFamily="34" charset="0"/>
              </a:rPr>
              <a:t>Θα δούμε μόνο τα </a:t>
            </a:r>
            <a:r>
              <a:rPr lang="el-GR" sz="2400" i="1" dirty="0">
                <a:latin typeface="Calibri" pitchFamily="34" charset="0"/>
                <a:ea typeface="Calibri" pitchFamily="34" charset="0"/>
                <a:cs typeface="Calibri" pitchFamily="34" charset="0"/>
              </a:rPr>
              <a:t>βασικά</a:t>
            </a:r>
            <a:r>
              <a:rPr lang="el-GR" sz="2400" dirty="0">
                <a:latin typeface="Calibri" pitchFamily="34" charset="0"/>
                <a:ea typeface="Calibri" pitchFamily="34" charset="0"/>
                <a:cs typeface="Calibri" pitchFamily="34" charset="0"/>
              </a:rPr>
              <a:t> για τις παρακάτω έννοιες: </a:t>
            </a:r>
          </a:p>
          <a:p>
            <a:pPr lvl="1">
              <a:spcBef>
                <a:spcPct val="50000"/>
              </a:spcBef>
              <a:buFont typeface="Wingdings" pitchFamily="2" charset="2"/>
              <a:buChar char="§"/>
            </a:pPr>
            <a:r>
              <a:rPr lang="el-GR" sz="2400" dirty="0">
                <a:latin typeface="Calibri" pitchFamily="34" charset="0"/>
                <a:ea typeface="Calibri" pitchFamily="34" charset="0"/>
                <a:cs typeface="Calibri" pitchFamily="34" charset="0"/>
              </a:rPr>
              <a:t> </a:t>
            </a:r>
            <a:r>
              <a:rPr lang="el-GR" sz="2400" dirty="0" err="1">
                <a:latin typeface="Calibri" pitchFamily="34" charset="0"/>
                <a:ea typeface="Calibri" pitchFamily="34" charset="0"/>
                <a:cs typeface="Calibri" pitchFamily="34" charset="0"/>
              </a:rPr>
              <a:t>Υπερκλάση</a:t>
            </a:r>
            <a:r>
              <a:rPr lang="el-GR" sz="2400" dirty="0">
                <a:latin typeface="Calibri" pitchFamily="34" charset="0"/>
                <a:ea typeface="Calibri" pitchFamily="34" charset="0"/>
                <a:cs typeface="Calibri" pitchFamily="34" charset="0"/>
              </a:rPr>
              <a:t> (υποκλάση)</a:t>
            </a:r>
          </a:p>
          <a:p>
            <a:pPr lvl="1">
              <a:spcBef>
                <a:spcPct val="50000"/>
              </a:spcBef>
              <a:buFont typeface="Wingdings" pitchFamily="2" charset="2"/>
              <a:buChar char="§"/>
            </a:pPr>
            <a:r>
              <a:rPr lang="el-GR" sz="2400" dirty="0">
                <a:latin typeface="Calibri" pitchFamily="34" charset="0"/>
                <a:ea typeface="Calibri" pitchFamily="34" charset="0"/>
                <a:cs typeface="Calibri" pitchFamily="34" charset="0"/>
              </a:rPr>
              <a:t> Γενίκευση (εξειδίκευση)</a:t>
            </a:r>
          </a:p>
          <a:p>
            <a:pPr lvl="1">
              <a:spcBef>
                <a:spcPct val="50000"/>
              </a:spcBef>
              <a:buFont typeface="Wingdings" pitchFamily="2" charset="2"/>
              <a:buChar char="§"/>
            </a:pPr>
            <a:r>
              <a:rPr lang="el-GR" sz="2400" dirty="0">
                <a:latin typeface="Calibri" pitchFamily="34" charset="0"/>
                <a:ea typeface="Calibri" pitchFamily="34" charset="0"/>
                <a:cs typeface="Calibri" pitchFamily="34" charset="0"/>
              </a:rPr>
              <a:t> Κληρονομικότητα γνωρισμάτων και συσχετίσεων</a:t>
            </a:r>
          </a:p>
          <a:p>
            <a:endParaRPr lang="el-GR" sz="2400" dirty="0">
              <a:latin typeface="Calibri" pitchFamily="34" charset="0"/>
              <a:ea typeface="Calibri" pitchFamily="34" charset="0"/>
              <a:cs typeface="Calibri" pitchFamily="34" charset="0"/>
            </a:endParaRPr>
          </a:p>
          <a:p>
            <a:r>
              <a:rPr lang="el-GR" sz="2400" dirty="0">
                <a:latin typeface="Calibri" pitchFamily="34" charset="0"/>
                <a:ea typeface="Calibri" pitchFamily="34" charset="0"/>
                <a:cs typeface="Calibri" pitchFamily="34" charset="0"/>
              </a:rPr>
              <a:t>με ένα παράδειγμα</a:t>
            </a:r>
          </a:p>
        </p:txBody>
      </p:sp>
      <p:sp>
        <p:nvSpPr>
          <p:cNvPr id="7" name="Title 6"/>
          <p:cNvSpPr>
            <a:spLocks noGrp="1"/>
          </p:cNvSpPr>
          <p:nvPr>
            <p:ph type="title"/>
          </p:nvPr>
        </p:nvSpPr>
        <p:spPr/>
        <p:txBody>
          <a:bodyPr/>
          <a:lstStyle/>
          <a:p>
            <a:r>
              <a:rPr lang="el-GR" dirty="0">
                <a:solidFill>
                  <a:schemeClr val="accent6">
                    <a:lumMod val="75000"/>
                  </a:schemeClr>
                </a:solidFill>
              </a:rPr>
              <a:t>Επεκταμένο Μοντέλο ΟΣ</a:t>
            </a: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Footer Placeholder 3"/>
          <p:cNvSpPr>
            <a:spLocks noGrp="1"/>
          </p:cNvSpPr>
          <p:nvPr>
            <p:ph type="ftr" sz="quarter" idx="11"/>
          </p:nvPr>
        </p:nvSpPr>
        <p:spPr>
          <a:noFill/>
        </p:spPr>
        <p:txBody>
          <a:bodyPr/>
          <a:lstStyle/>
          <a:p>
            <a:r>
              <a:rPr lang="el-GR" altLang="en-US"/>
              <a:t>Ευαγγελία Πιτουρά</a:t>
            </a:r>
          </a:p>
        </p:txBody>
      </p:sp>
      <p:sp>
        <p:nvSpPr>
          <p:cNvPr id="61444" name="Slide Number Placeholder 4"/>
          <p:cNvSpPr>
            <a:spLocks noGrp="1"/>
          </p:cNvSpPr>
          <p:nvPr>
            <p:ph type="sldNum" sz="quarter" idx="12"/>
          </p:nvPr>
        </p:nvSpPr>
        <p:spPr>
          <a:noFill/>
        </p:spPr>
        <p:txBody>
          <a:bodyPr/>
          <a:lstStyle/>
          <a:p>
            <a:fld id="{3354263E-E78A-45A9-972F-8C38471762C7}" type="slidenum">
              <a:rPr lang="el-GR" altLang="en-US" smtClean="0"/>
              <a:pPr/>
              <a:t>75</a:t>
            </a:fld>
            <a:endParaRPr lang="el-GR" altLang="en-US"/>
          </a:p>
        </p:txBody>
      </p:sp>
      <p:sp>
        <p:nvSpPr>
          <p:cNvPr id="61446" name="Text Box 3"/>
          <p:cNvSpPr txBox="1">
            <a:spLocks noChangeArrowheads="1"/>
          </p:cNvSpPr>
          <p:nvPr/>
        </p:nvSpPr>
        <p:spPr bwMode="auto">
          <a:xfrm>
            <a:off x="457200" y="1859452"/>
            <a:ext cx="7777162" cy="2677656"/>
          </a:xfrm>
          <a:prstGeom prst="rect">
            <a:avLst/>
          </a:prstGeom>
          <a:noFill/>
          <a:ln w="9525">
            <a:noFill/>
            <a:miter lim="800000"/>
            <a:headEnd/>
            <a:tailEnd/>
          </a:ln>
        </p:spPr>
        <p:txBody>
          <a:bodyPr>
            <a:spAutoFit/>
          </a:bodyPr>
          <a:lstStyle/>
          <a:p>
            <a:pPr algn="just">
              <a:spcBef>
                <a:spcPct val="50000"/>
              </a:spcBef>
            </a:pPr>
            <a:r>
              <a:rPr lang="el-GR" sz="2800" dirty="0">
                <a:latin typeface="Calibri" pitchFamily="34" charset="0"/>
                <a:ea typeface="Calibri" pitchFamily="34" charset="0"/>
                <a:cs typeface="Calibri" pitchFamily="34" charset="0"/>
              </a:rPr>
              <a:t>Πότε;</a:t>
            </a:r>
            <a:endParaRPr lang="el-GR" sz="2000" dirty="0">
              <a:latin typeface="Calibri" pitchFamily="34" charset="0"/>
              <a:ea typeface="Calibri" pitchFamily="34" charset="0"/>
              <a:cs typeface="Calibri" pitchFamily="34" charset="0"/>
            </a:endParaRPr>
          </a:p>
          <a:p>
            <a:pPr algn="just">
              <a:spcBef>
                <a:spcPct val="50000"/>
              </a:spcBef>
              <a:buFont typeface="Wingdings" pitchFamily="2" charset="2"/>
              <a:buChar char="§"/>
            </a:pPr>
            <a:r>
              <a:rPr lang="el-GR" sz="2000" dirty="0">
                <a:latin typeface="Calibri" pitchFamily="34" charset="0"/>
                <a:ea typeface="Calibri" pitchFamily="34" charset="0"/>
                <a:cs typeface="Calibri" pitchFamily="34" charset="0"/>
              </a:rPr>
              <a:t> Υπάρχουν </a:t>
            </a:r>
            <a:r>
              <a:rPr lang="el-GR" sz="2000" i="1" dirty="0">
                <a:solidFill>
                  <a:schemeClr val="accent6">
                    <a:lumMod val="75000"/>
                  </a:schemeClr>
                </a:solidFill>
                <a:latin typeface="Calibri" pitchFamily="34" charset="0"/>
                <a:ea typeface="Calibri" pitchFamily="34" charset="0"/>
                <a:cs typeface="Calibri" pitchFamily="34" charset="0"/>
              </a:rPr>
              <a:t>γνωρίσματα</a:t>
            </a:r>
            <a:r>
              <a:rPr lang="el-GR" sz="2000" dirty="0">
                <a:latin typeface="Calibri" pitchFamily="34" charset="0"/>
                <a:ea typeface="Calibri" pitchFamily="34" charset="0"/>
                <a:cs typeface="Calibri" pitchFamily="34" charset="0"/>
              </a:rPr>
              <a:t> που </a:t>
            </a:r>
            <a:r>
              <a:rPr lang="el-GR" sz="2000" i="1" dirty="0">
                <a:latin typeface="Calibri" pitchFamily="34" charset="0"/>
                <a:ea typeface="Calibri" pitchFamily="34" charset="0"/>
                <a:cs typeface="Calibri" pitchFamily="34" charset="0"/>
              </a:rPr>
              <a:t>αφορούν </a:t>
            </a:r>
            <a:r>
              <a:rPr lang="el-GR" sz="2000" i="1" dirty="0">
                <a:solidFill>
                  <a:schemeClr val="accent6">
                    <a:lumMod val="75000"/>
                  </a:schemeClr>
                </a:solidFill>
                <a:latin typeface="Calibri" pitchFamily="34" charset="0"/>
                <a:ea typeface="Calibri" pitchFamily="34" charset="0"/>
                <a:cs typeface="Calibri" pitchFamily="34" charset="0"/>
              </a:rPr>
              <a:t>μόνο κάποιες </a:t>
            </a:r>
            <a:r>
              <a:rPr lang="el-GR" sz="2000" dirty="0">
                <a:latin typeface="Calibri" pitchFamily="34" charset="0"/>
                <a:ea typeface="Calibri" pitchFamily="34" charset="0"/>
                <a:cs typeface="Calibri" pitchFamily="34" charset="0"/>
              </a:rPr>
              <a:t>από τις οντότητες</a:t>
            </a:r>
          </a:p>
          <a:p>
            <a:pPr algn="just">
              <a:spcBef>
                <a:spcPct val="50000"/>
              </a:spcBef>
              <a:buFont typeface="Wingdings" pitchFamily="2" charset="2"/>
              <a:buNone/>
            </a:pPr>
            <a:r>
              <a:rPr lang="el-GR" sz="2000" dirty="0">
                <a:latin typeface="Calibri" pitchFamily="34" charset="0"/>
                <a:ea typeface="Calibri" pitchFamily="34" charset="0"/>
                <a:cs typeface="Calibri" pitchFamily="34" charset="0"/>
              </a:rPr>
              <a:t>ή/και </a:t>
            </a:r>
          </a:p>
          <a:p>
            <a:pPr algn="just">
              <a:spcBef>
                <a:spcPct val="50000"/>
              </a:spcBef>
              <a:buFont typeface="Wingdings" pitchFamily="2" charset="2"/>
              <a:buChar char="§"/>
            </a:pPr>
            <a:r>
              <a:rPr lang="el-GR" sz="2000" dirty="0">
                <a:latin typeface="Calibri" pitchFamily="34" charset="0"/>
                <a:ea typeface="Calibri" pitchFamily="34" charset="0"/>
                <a:cs typeface="Calibri" pitchFamily="34" charset="0"/>
              </a:rPr>
              <a:t> Υπάρχουν </a:t>
            </a:r>
            <a:r>
              <a:rPr lang="el-GR" sz="2000" i="1" dirty="0">
                <a:solidFill>
                  <a:schemeClr val="accent6">
                    <a:lumMod val="75000"/>
                  </a:schemeClr>
                </a:solidFill>
                <a:latin typeface="Calibri" pitchFamily="34" charset="0"/>
                <a:ea typeface="Calibri" pitchFamily="34" charset="0"/>
                <a:cs typeface="Calibri" pitchFamily="34" charset="0"/>
              </a:rPr>
              <a:t>συσχετίσεις</a:t>
            </a:r>
            <a:r>
              <a:rPr lang="el-GR" sz="2000" dirty="0">
                <a:latin typeface="Calibri" pitchFamily="34" charset="0"/>
                <a:ea typeface="Calibri" pitchFamily="34" charset="0"/>
                <a:cs typeface="Calibri" pitchFamily="34" charset="0"/>
              </a:rPr>
              <a:t> στις οποίες </a:t>
            </a:r>
            <a:r>
              <a:rPr lang="el-GR" sz="2000" i="1" dirty="0">
                <a:latin typeface="Calibri" pitchFamily="34" charset="0"/>
                <a:ea typeface="Calibri" pitchFamily="34" charset="0"/>
                <a:cs typeface="Calibri" pitchFamily="34" charset="0"/>
              </a:rPr>
              <a:t>συμμετέχουν </a:t>
            </a:r>
            <a:r>
              <a:rPr lang="el-GR" sz="2000" i="1" dirty="0">
                <a:solidFill>
                  <a:schemeClr val="accent6">
                    <a:lumMod val="75000"/>
                  </a:schemeClr>
                </a:solidFill>
                <a:latin typeface="Calibri" pitchFamily="34" charset="0"/>
                <a:ea typeface="Calibri" pitchFamily="34" charset="0"/>
                <a:cs typeface="Calibri" pitchFamily="34" charset="0"/>
              </a:rPr>
              <a:t>μόνο κάποιες </a:t>
            </a:r>
            <a:r>
              <a:rPr lang="el-GR" sz="2000" dirty="0">
                <a:latin typeface="Calibri" pitchFamily="34" charset="0"/>
                <a:ea typeface="Calibri" pitchFamily="34" charset="0"/>
                <a:cs typeface="Calibri" pitchFamily="34" charset="0"/>
              </a:rPr>
              <a:t>από τις οντότητες</a:t>
            </a:r>
          </a:p>
          <a:p>
            <a:pPr algn="just">
              <a:spcBef>
                <a:spcPct val="50000"/>
              </a:spcBef>
            </a:pPr>
            <a:endParaRPr lang="el-GR" sz="2000" dirty="0">
              <a:latin typeface="Calibri" pitchFamily="34" charset="0"/>
              <a:ea typeface="Calibri" pitchFamily="34" charset="0"/>
              <a:cs typeface="Calibri" pitchFamily="34" charset="0"/>
            </a:endParaRPr>
          </a:p>
        </p:txBody>
      </p:sp>
      <p:sp>
        <p:nvSpPr>
          <p:cNvPr id="7" name="Title 6"/>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dirty="0">
                <a:ln>
                  <a:noFill/>
                </a:ln>
                <a:solidFill>
                  <a:schemeClr val="accent6">
                    <a:lumMod val="75000"/>
                  </a:schemeClr>
                </a:solidFill>
                <a:effectLst/>
                <a:uLnTx/>
                <a:uFillTx/>
                <a:latin typeface="+mj-lt"/>
                <a:ea typeface="+mj-ea"/>
                <a:cs typeface="+mj-cs"/>
              </a:rPr>
              <a:t>Κλάσεις</a:t>
            </a: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Footer Placeholder 3"/>
          <p:cNvSpPr>
            <a:spLocks noGrp="1"/>
          </p:cNvSpPr>
          <p:nvPr>
            <p:ph type="ftr" sz="quarter" idx="11"/>
          </p:nvPr>
        </p:nvSpPr>
        <p:spPr>
          <a:noFill/>
        </p:spPr>
        <p:txBody>
          <a:bodyPr/>
          <a:lstStyle/>
          <a:p>
            <a:r>
              <a:rPr lang="el-GR" altLang="en-US"/>
              <a:t>Ευαγγελία Πιτουρά</a:t>
            </a:r>
          </a:p>
        </p:txBody>
      </p:sp>
      <p:sp>
        <p:nvSpPr>
          <p:cNvPr id="62468" name="Slide Number Placeholder 4"/>
          <p:cNvSpPr>
            <a:spLocks noGrp="1"/>
          </p:cNvSpPr>
          <p:nvPr>
            <p:ph type="sldNum" sz="quarter" idx="12"/>
          </p:nvPr>
        </p:nvSpPr>
        <p:spPr>
          <a:noFill/>
        </p:spPr>
        <p:txBody>
          <a:bodyPr/>
          <a:lstStyle/>
          <a:p>
            <a:fld id="{D4451AC8-3607-4481-A454-336624C31345}" type="slidenum">
              <a:rPr lang="el-GR" altLang="en-US" smtClean="0"/>
              <a:pPr/>
              <a:t>76</a:t>
            </a:fld>
            <a:endParaRPr lang="el-GR" altLang="en-US"/>
          </a:p>
        </p:txBody>
      </p:sp>
      <p:sp>
        <p:nvSpPr>
          <p:cNvPr id="62470" name="Rectangle 3"/>
          <p:cNvSpPr>
            <a:spLocks noChangeArrowheads="1"/>
          </p:cNvSpPr>
          <p:nvPr/>
        </p:nvSpPr>
        <p:spPr bwMode="auto">
          <a:xfrm>
            <a:off x="3725312" y="3243263"/>
            <a:ext cx="2362200" cy="533400"/>
          </a:xfrm>
          <a:prstGeom prst="rect">
            <a:avLst/>
          </a:prstGeom>
          <a:noFill/>
          <a:ln w="9525">
            <a:solidFill>
              <a:schemeClr val="tx1"/>
            </a:solidFill>
            <a:miter lim="800000"/>
            <a:headEnd/>
            <a:tailEnd/>
          </a:ln>
        </p:spPr>
        <p:txBody>
          <a:bodyPr wrap="none" anchor="ctr"/>
          <a:lstStyle/>
          <a:p>
            <a:endParaRPr lang="el-GR"/>
          </a:p>
        </p:txBody>
      </p:sp>
      <p:sp>
        <p:nvSpPr>
          <p:cNvPr id="62471" name="Rectangle 4"/>
          <p:cNvSpPr>
            <a:spLocks noChangeArrowheads="1"/>
          </p:cNvSpPr>
          <p:nvPr/>
        </p:nvSpPr>
        <p:spPr bwMode="auto">
          <a:xfrm>
            <a:off x="4487312" y="4691063"/>
            <a:ext cx="1371600" cy="457200"/>
          </a:xfrm>
          <a:prstGeom prst="rect">
            <a:avLst/>
          </a:prstGeom>
          <a:noFill/>
          <a:ln w="9525">
            <a:solidFill>
              <a:schemeClr val="tx1"/>
            </a:solidFill>
            <a:miter lim="800000"/>
            <a:headEnd/>
            <a:tailEnd/>
          </a:ln>
        </p:spPr>
        <p:txBody>
          <a:bodyPr wrap="none" anchor="ctr"/>
          <a:lstStyle/>
          <a:p>
            <a:endParaRPr lang="el-GR"/>
          </a:p>
        </p:txBody>
      </p:sp>
      <p:grpSp>
        <p:nvGrpSpPr>
          <p:cNvPr id="2" name="Group 5"/>
          <p:cNvGrpSpPr>
            <a:grpSpLocks/>
          </p:cNvGrpSpPr>
          <p:nvPr/>
        </p:nvGrpSpPr>
        <p:grpSpPr bwMode="auto">
          <a:xfrm>
            <a:off x="2895050" y="1189038"/>
            <a:ext cx="1447800" cy="457200"/>
            <a:chOff x="1105" y="1480"/>
            <a:chExt cx="912" cy="288"/>
          </a:xfrm>
        </p:grpSpPr>
        <p:sp>
          <p:nvSpPr>
            <p:cNvPr id="62493" name="Rectangle 6"/>
            <p:cNvSpPr>
              <a:spLocks noChangeArrowheads="1"/>
            </p:cNvSpPr>
            <p:nvPr/>
          </p:nvSpPr>
          <p:spPr bwMode="auto">
            <a:xfrm>
              <a:off x="1105" y="1480"/>
              <a:ext cx="912" cy="288"/>
            </a:xfrm>
            <a:prstGeom prst="rect">
              <a:avLst/>
            </a:prstGeom>
            <a:noFill/>
            <a:ln w="9525">
              <a:solidFill>
                <a:schemeClr val="tx1"/>
              </a:solidFill>
              <a:miter lim="800000"/>
              <a:headEnd/>
              <a:tailEnd/>
            </a:ln>
          </p:spPr>
          <p:txBody>
            <a:bodyPr wrap="none" anchor="ctr"/>
            <a:lstStyle/>
            <a:p>
              <a:endParaRPr lang="el-GR"/>
            </a:p>
          </p:txBody>
        </p:sp>
        <p:sp>
          <p:nvSpPr>
            <p:cNvPr id="62494" name="Text Box 7"/>
            <p:cNvSpPr txBox="1">
              <a:spLocks noChangeArrowheads="1"/>
            </p:cNvSpPr>
            <p:nvPr/>
          </p:nvSpPr>
          <p:spPr bwMode="auto">
            <a:xfrm>
              <a:off x="1201" y="1480"/>
              <a:ext cx="720" cy="250"/>
            </a:xfrm>
            <a:prstGeom prst="rect">
              <a:avLst/>
            </a:prstGeom>
            <a:noFill/>
            <a:ln w="9525">
              <a:noFill/>
              <a:miter lim="800000"/>
              <a:headEnd/>
              <a:tailEnd/>
            </a:ln>
          </p:spPr>
          <p:txBody>
            <a:bodyPr>
              <a:spAutoFit/>
            </a:bodyPr>
            <a:lstStyle/>
            <a:p>
              <a:pPr eaLnBrk="0" hangingPunct="0">
                <a:spcBef>
                  <a:spcPct val="50000"/>
                </a:spcBef>
              </a:pPr>
              <a:r>
                <a:rPr lang="el-GR" sz="2000" dirty="0"/>
                <a:t>Ταινία</a:t>
              </a:r>
            </a:p>
          </p:txBody>
        </p:sp>
      </p:grpSp>
      <p:grpSp>
        <p:nvGrpSpPr>
          <p:cNvPr id="3" name="Group 8"/>
          <p:cNvGrpSpPr>
            <a:grpSpLocks/>
          </p:cNvGrpSpPr>
          <p:nvPr/>
        </p:nvGrpSpPr>
        <p:grpSpPr bwMode="auto">
          <a:xfrm>
            <a:off x="3039512" y="2052638"/>
            <a:ext cx="1663700" cy="609600"/>
            <a:chOff x="1383" y="2069"/>
            <a:chExt cx="1048" cy="384"/>
          </a:xfrm>
        </p:grpSpPr>
        <p:sp>
          <p:nvSpPr>
            <p:cNvPr id="62491" name="AutoShape 9"/>
            <p:cNvSpPr>
              <a:spLocks noChangeArrowheads="1"/>
            </p:cNvSpPr>
            <p:nvPr/>
          </p:nvSpPr>
          <p:spPr bwMode="auto">
            <a:xfrm>
              <a:off x="1383" y="2069"/>
              <a:ext cx="624" cy="384"/>
            </a:xfrm>
            <a:prstGeom prst="triangle">
              <a:avLst>
                <a:gd name="adj" fmla="val 50000"/>
              </a:avLst>
            </a:prstGeom>
            <a:noFill/>
            <a:ln w="9525">
              <a:solidFill>
                <a:schemeClr val="tx1"/>
              </a:solidFill>
              <a:miter lim="800000"/>
              <a:headEnd/>
              <a:tailEnd/>
            </a:ln>
          </p:spPr>
          <p:txBody>
            <a:bodyPr wrap="none" anchor="ctr"/>
            <a:lstStyle/>
            <a:p>
              <a:endParaRPr lang="el-GR"/>
            </a:p>
          </p:txBody>
        </p:sp>
        <p:sp>
          <p:nvSpPr>
            <p:cNvPr id="62492" name="Text Box 10"/>
            <p:cNvSpPr txBox="1">
              <a:spLocks noChangeArrowheads="1"/>
            </p:cNvSpPr>
            <p:nvPr/>
          </p:nvSpPr>
          <p:spPr bwMode="auto">
            <a:xfrm>
              <a:off x="1519" y="2160"/>
              <a:ext cx="912" cy="250"/>
            </a:xfrm>
            <a:prstGeom prst="rect">
              <a:avLst/>
            </a:prstGeom>
            <a:noFill/>
            <a:ln w="9525">
              <a:noFill/>
              <a:miter lim="800000"/>
              <a:headEnd/>
              <a:tailEnd/>
            </a:ln>
          </p:spPr>
          <p:txBody>
            <a:bodyPr>
              <a:spAutoFit/>
            </a:bodyPr>
            <a:lstStyle/>
            <a:p>
              <a:pPr eaLnBrk="0" hangingPunct="0">
                <a:spcBef>
                  <a:spcPct val="50000"/>
                </a:spcBef>
              </a:pPr>
              <a:r>
                <a:rPr lang="en-US" sz="2000" dirty="0" err="1"/>
                <a:t>isa</a:t>
              </a:r>
              <a:endParaRPr lang="el-GR" sz="2000" dirty="0"/>
            </a:p>
          </p:txBody>
        </p:sp>
      </p:grpSp>
      <p:sp>
        <p:nvSpPr>
          <p:cNvPr id="62474" name="Text Box 11"/>
          <p:cNvSpPr txBox="1">
            <a:spLocks noChangeArrowheads="1"/>
          </p:cNvSpPr>
          <p:nvPr/>
        </p:nvSpPr>
        <p:spPr bwMode="auto">
          <a:xfrm>
            <a:off x="807487" y="3421063"/>
            <a:ext cx="1939925" cy="369332"/>
          </a:xfrm>
          <a:prstGeom prst="rect">
            <a:avLst/>
          </a:prstGeom>
          <a:noFill/>
          <a:ln w="9525">
            <a:noFill/>
            <a:miter lim="800000"/>
            <a:headEnd/>
            <a:tailEnd/>
          </a:ln>
        </p:spPr>
        <p:txBody>
          <a:bodyPr>
            <a:spAutoFit/>
          </a:bodyPr>
          <a:lstStyle/>
          <a:p>
            <a:pPr eaLnBrk="0" hangingPunct="0">
              <a:spcBef>
                <a:spcPct val="50000"/>
              </a:spcBef>
            </a:pPr>
            <a:r>
              <a:rPr lang="en-US" dirty="0"/>
              <a:t>Book adaptation</a:t>
            </a:r>
            <a:endParaRPr lang="el-GR" dirty="0"/>
          </a:p>
        </p:txBody>
      </p:sp>
      <p:sp>
        <p:nvSpPr>
          <p:cNvPr id="62475" name="Text Box 12"/>
          <p:cNvSpPr txBox="1">
            <a:spLocks noChangeArrowheads="1"/>
          </p:cNvSpPr>
          <p:nvPr/>
        </p:nvSpPr>
        <p:spPr bwMode="auto">
          <a:xfrm>
            <a:off x="3785637" y="3292475"/>
            <a:ext cx="2895600" cy="396875"/>
          </a:xfrm>
          <a:prstGeom prst="rect">
            <a:avLst/>
          </a:prstGeom>
          <a:noFill/>
          <a:ln w="9525">
            <a:noFill/>
            <a:miter lim="800000"/>
            <a:headEnd/>
            <a:tailEnd/>
          </a:ln>
        </p:spPr>
        <p:txBody>
          <a:bodyPr>
            <a:spAutoFit/>
          </a:bodyPr>
          <a:lstStyle/>
          <a:p>
            <a:pPr eaLnBrk="0" hangingPunct="0">
              <a:spcBef>
                <a:spcPct val="50000"/>
              </a:spcBef>
            </a:pPr>
            <a:r>
              <a:rPr lang="en-US" sz="2000"/>
              <a:t>murder mystery</a:t>
            </a:r>
            <a:endParaRPr lang="el-GR" sz="2000"/>
          </a:p>
        </p:txBody>
      </p:sp>
      <p:sp>
        <p:nvSpPr>
          <p:cNvPr id="62476" name="Rectangle 13"/>
          <p:cNvSpPr>
            <a:spLocks noChangeArrowheads="1"/>
          </p:cNvSpPr>
          <p:nvPr/>
        </p:nvSpPr>
        <p:spPr bwMode="auto">
          <a:xfrm>
            <a:off x="878925" y="3421063"/>
            <a:ext cx="1600200" cy="457200"/>
          </a:xfrm>
          <a:prstGeom prst="rect">
            <a:avLst/>
          </a:prstGeom>
          <a:noFill/>
          <a:ln w="9525">
            <a:solidFill>
              <a:schemeClr val="tx1"/>
            </a:solidFill>
            <a:miter lim="800000"/>
            <a:headEnd/>
            <a:tailEnd/>
          </a:ln>
        </p:spPr>
        <p:txBody>
          <a:bodyPr wrap="none" anchor="ctr"/>
          <a:lstStyle/>
          <a:p>
            <a:endParaRPr lang="el-GR"/>
          </a:p>
        </p:txBody>
      </p:sp>
      <p:sp>
        <p:nvSpPr>
          <p:cNvPr id="62477" name="AutoShape 14"/>
          <p:cNvSpPr>
            <a:spLocks noChangeArrowheads="1"/>
          </p:cNvSpPr>
          <p:nvPr/>
        </p:nvSpPr>
        <p:spPr bwMode="auto">
          <a:xfrm>
            <a:off x="2734712" y="4149725"/>
            <a:ext cx="990600" cy="838200"/>
          </a:xfrm>
          <a:prstGeom prst="diamond">
            <a:avLst/>
          </a:prstGeom>
          <a:noFill/>
          <a:ln w="9525">
            <a:solidFill>
              <a:schemeClr val="tx1"/>
            </a:solidFill>
            <a:miter lim="800000"/>
            <a:headEnd/>
            <a:tailEnd/>
          </a:ln>
        </p:spPr>
        <p:txBody>
          <a:bodyPr wrap="none" anchor="ctr"/>
          <a:lstStyle/>
          <a:p>
            <a:endParaRPr lang="el-GR"/>
          </a:p>
        </p:txBody>
      </p:sp>
      <p:sp>
        <p:nvSpPr>
          <p:cNvPr id="62478" name="Text Box 15"/>
          <p:cNvSpPr txBox="1">
            <a:spLocks noChangeArrowheads="1"/>
          </p:cNvSpPr>
          <p:nvPr/>
        </p:nvSpPr>
        <p:spPr bwMode="auto">
          <a:xfrm>
            <a:off x="2752175" y="4429125"/>
            <a:ext cx="1381125" cy="304800"/>
          </a:xfrm>
          <a:prstGeom prst="rect">
            <a:avLst/>
          </a:prstGeom>
          <a:noFill/>
          <a:ln w="9525">
            <a:noFill/>
            <a:miter lim="800000"/>
            <a:headEnd/>
            <a:tailEnd/>
          </a:ln>
        </p:spPr>
        <p:txBody>
          <a:bodyPr>
            <a:spAutoFit/>
          </a:bodyPr>
          <a:lstStyle/>
          <a:p>
            <a:pPr eaLnBrk="0" hangingPunct="0">
              <a:spcBef>
                <a:spcPct val="50000"/>
              </a:spcBef>
            </a:pPr>
            <a:r>
              <a:rPr lang="el-GR" sz="1400"/>
              <a:t>βασίζεται</a:t>
            </a:r>
          </a:p>
        </p:txBody>
      </p:sp>
      <p:sp>
        <p:nvSpPr>
          <p:cNvPr id="62479" name="Text Box 16"/>
          <p:cNvSpPr txBox="1">
            <a:spLocks noChangeArrowheads="1"/>
          </p:cNvSpPr>
          <p:nvPr/>
        </p:nvSpPr>
        <p:spPr bwMode="auto">
          <a:xfrm>
            <a:off x="4547637" y="4740275"/>
            <a:ext cx="2209800" cy="396875"/>
          </a:xfrm>
          <a:prstGeom prst="rect">
            <a:avLst/>
          </a:prstGeom>
          <a:noFill/>
          <a:ln w="9525">
            <a:noFill/>
            <a:miter lim="800000"/>
            <a:headEnd/>
            <a:tailEnd/>
          </a:ln>
        </p:spPr>
        <p:txBody>
          <a:bodyPr>
            <a:spAutoFit/>
          </a:bodyPr>
          <a:lstStyle/>
          <a:p>
            <a:pPr eaLnBrk="0" hangingPunct="0">
              <a:spcBef>
                <a:spcPct val="50000"/>
              </a:spcBef>
            </a:pPr>
            <a:r>
              <a:rPr lang="el-GR" sz="2000"/>
              <a:t>Βιβλίο</a:t>
            </a:r>
          </a:p>
        </p:txBody>
      </p:sp>
      <p:sp>
        <p:nvSpPr>
          <p:cNvPr id="62480" name="Line 17"/>
          <p:cNvSpPr>
            <a:spLocks noChangeShapeType="1"/>
          </p:cNvSpPr>
          <p:nvPr/>
        </p:nvSpPr>
        <p:spPr bwMode="auto">
          <a:xfrm>
            <a:off x="1744112" y="3937000"/>
            <a:ext cx="0" cy="685800"/>
          </a:xfrm>
          <a:prstGeom prst="line">
            <a:avLst/>
          </a:prstGeom>
          <a:noFill/>
          <a:ln w="9525">
            <a:solidFill>
              <a:schemeClr val="tx1"/>
            </a:solidFill>
            <a:round/>
            <a:headEnd/>
            <a:tailEnd/>
          </a:ln>
        </p:spPr>
        <p:txBody>
          <a:bodyPr wrap="none" anchor="ctr"/>
          <a:lstStyle/>
          <a:p>
            <a:endParaRPr lang="el-GR"/>
          </a:p>
        </p:txBody>
      </p:sp>
      <p:sp>
        <p:nvSpPr>
          <p:cNvPr id="62481" name="Line 18"/>
          <p:cNvSpPr>
            <a:spLocks noChangeShapeType="1"/>
          </p:cNvSpPr>
          <p:nvPr/>
        </p:nvSpPr>
        <p:spPr bwMode="auto">
          <a:xfrm>
            <a:off x="1744112" y="4622800"/>
            <a:ext cx="914400" cy="0"/>
          </a:xfrm>
          <a:prstGeom prst="line">
            <a:avLst/>
          </a:prstGeom>
          <a:noFill/>
          <a:ln w="9525">
            <a:solidFill>
              <a:schemeClr val="tx1"/>
            </a:solidFill>
            <a:round/>
            <a:headEnd/>
            <a:tailEnd/>
          </a:ln>
        </p:spPr>
        <p:txBody>
          <a:bodyPr wrap="none" anchor="ctr"/>
          <a:lstStyle/>
          <a:p>
            <a:endParaRPr lang="el-GR"/>
          </a:p>
        </p:txBody>
      </p:sp>
      <p:sp>
        <p:nvSpPr>
          <p:cNvPr id="62482" name="Line 19"/>
          <p:cNvSpPr>
            <a:spLocks noChangeShapeType="1"/>
          </p:cNvSpPr>
          <p:nvPr/>
        </p:nvSpPr>
        <p:spPr bwMode="auto">
          <a:xfrm>
            <a:off x="3831675" y="4502150"/>
            <a:ext cx="1295400" cy="0"/>
          </a:xfrm>
          <a:prstGeom prst="line">
            <a:avLst/>
          </a:prstGeom>
          <a:noFill/>
          <a:ln w="9525">
            <a:solidFill>
              <a:schemeClr val="tx1"/>
            </a:solidFill>
            <a:round/>
            <a:headEnd/>
            <a:tailEnd/>
          </a:ln>
        </p:spPr>
        <p:txBody>
          <a:bodyPr wrap="none" anchor="ctr"/>
          <a:lstStyle/>
          <a:p>
            <a:endParaRPr lang="el-GR"/>
          </a:p>
        </p:txBody>
      </p:sp>
      <p:sp>
        <p:nvSpPr>
          <p:cNvPr id="62483" name="Line 20"/>
          <p:cNvSpPr>
            <a:spLocks noChangeShapeType="1"/>
          </p:cNvSpPr>
          <p:nvPr/>
        </p:nvSpPr>
        <p:spPr bwMode="auto">
          <a:xfrm>
            <a:off x="5127075" y="4502150"/>
            <a:ext cx="0" cy="152400"/>
          </a:xfrm>
          <a:prstGeom prst="line">
            <a:avLst/>
          </a:prstGeom>
          <a:noFill/>
          <a:ln w="9525">
            <a:solidFill>
              <a:schemeClr val="tx1"/>
            </a:solidFill>
            <a:round/>
            <a:headEnd/>
            <a:tailEnd/>
          </a:ln>
        </p:spPr>
        <p:txBody>
          <a:bodyPr wrap="none" anchor="ctr"/>
          <a:lstStyle/>
          <a:p>
            <a:endParaRPr lang="el-GR"/>
          </a:p>
        </p:txBody>
      </p:sp>
      <p:sp>
        <p:nvSpPr>
          <p:cNvPr id="62484" name="Oval 21"/>
          <p:cNvSpPr>
            <a:spLocks noChangeArrowheads="1"/>
          </p:cNvSpPr>
          <p:nvPr/>
        </p:nvSpPr>
        <p:spPr bwMode="auto">
          <a:xfrm>
            <a:off x="5919237" y="2386013"/>
            <a:ext cx="1676400" cy="457200"/>
          </a:xfrm>
          <a:prstGeom prst="ellipse">
            <a:avLst/>
          </a:prstGeom>
          <a:noFill/>
          <a:ln w="9525">
            <a:solidFill>
              <a:schemeClr val="tx1"/>
            </a:solidFill>
            <a:round/>
            <a:headEnd/>
            <a:tailEnd/>
          </a:ln>
        </p:spPr>
        <p:txBody>
          <a:bodyPr wrap="none" anchor="ctr"/>
          <a:lstStyle/>
          <a:p>
            <a:endParaRPr lang="el-GR"/>
          </a:p>
        </p:txBody>
      </p:sp>
      <p:sp>
        <p:nvSpPr>
          <p:cNvPr id="62485" name="Text Box 22"/>
          <p:cNvSpPr txBox="1">
            <a:spLocks noChangeArrowheads="1"/>
          </p:cNvSpPr>
          <p:nvPr/>
        </p:nvSpPr>
        <p:spPr bwMode="auto">
          <a:xfrm>
            <a:off x="6300237" y="2378075"/>
            <a:ext cx="1295400" cy="396875"/>
          </a:xfrm>
          <a:prstGeom prst="rect">
            <a:avLst/>
          </a:prstGeom>
          <a:noFill/>
          <a:ln w="9525">
            <a:noFill/>
            <a:miter lim="800000"/>
            <a:headEnd/>
            <a:tailEnd/>
          </a:ln>
        </p:spPr>
        <p:txBody>
          <a:bodyPr>
            <a:spAutoFit/>
          </a:bodyPr>
          <a:lstStyle/>
          <a:p>
            <a:pPr eaLnBrk="0" hangingPunct="0">
              <a:spcBef>
                <a:spcPct val="50000"/>
              </a:spcBef>
            </a:pPr>
            <a:r>
              <a:rPr lang="el-GR" sz="2000"/>
              <a:t>όπλο</a:t>
            </a:r>
          </a:p>
        </p:txBody>
      </p:sp>
      <p:sp>
        <p:nvSpPr>
          <p:cNvPr id="62486" name="Line 23"/>
          <p:cNvSpPr>
            <a:spLocks noChangeShapeType="1"/>
          </p:cNvSpPr>
          <p:nvPr/>
        </p:nvSpPr>
        <p:spPr bwMode="auto">
          <a:xfrm flipV="1">
            <a:off x="6147837" y="2835275"/>
            <a:ext cx="533400" cy="609600"/>
          </a:xfrm>
          <a:prstGeom prst="line">
            <a:avLst/>
          </a:prstGeom>
          <a:noFill/>
          <a:ln w="9525">
            <a:solidFill>
              <a:schemeClr val="tx1"/>
            </a:solidFill>
            <a:round/>
            <a:headEnd/>
            <a:tailEnd/>
          </a:ln>
        </p:spPr>
        <p:txBody>
          <a:bodyPr wrap="none" anchor="ctr"/>
          <a:lstStyle/>
          <a:p>
            <a:endParaRPr lang="el-GR"/>
          </a:p>
        </p:txBody>
      </p:sp>
      <p:sp>
        <p:nvSpPr>
          <p:cNvPr id="62488" name="Line 25"/>
          <p:cNvSpPr>
            <a:spLocks noChangeShapeType="1"/>
          </p:cNvSpPr>
          <p:nvPr/>
        </p:nvSpPr>
        <p:spPr bwMode="auto">
          <a:xfrm>
            <a:off x="3544337" y="1692275"/>
            <a:ext cx="0" cy="360363"/>
          </a:xfrm>
          <a:prstGeom prst="line">
            <a:avLst/>
          </a:prstGeom>
          <a:noFill/>
          <a:ln w="9525">
            <a:solidFill>
              <a:schemeClr val="tx1"/>
            </a:solidFill>
            <a:round/>
            <a:headEnd/>
            <a:tailEnd/>
          </a:ln>
        </p:spPr>
        <p:txBody>
          <a:bodyPr/>
          <a:lstStyle/>
          <a:p>
            <a:endParaRPr lang="el-GR"/>
          </a:p>
        </p:txBody>
      </p:sp>
      <p:sp>
        <p:nvSpPr>
          <p:cNvPr id="62489" name="Line 26"/>
          <p:cNvSpPr>
            <a:spLocks noChangeShapeType="1"/>
          </p:cNvSpPr>
          <p:nvPr/>
        </p:nvSpPr>
        <p:spPr bwMode="auto">
          <a:xfrm flipH="1">
            <a:off x="1504854" y="2590793"/>
            <a:ext cx="1511300" cy="647700"/>
          </a:xfrm>
          <a:prstGeom prst="line">
            <a:avLst/>
          </a:prstGeom>
          <a:noFill/>
          <a:ln w="9525">
            <a:solidFill>
              <a:schemeClr val="tx1"/>
            </a:solidFill>
            <a:round/>
            <a:headEnd/>
            <a:tailEnd/>
          </a:ln>
        </p:spPr>
        <p:txBody>
          <a:bodyPr/>
          <a:lstStyle/>
          <a:p>
            <a:endParaRPr lang="el-GR"/>
          </a:p>
        </p:txBody>
      </p:sp>
      <p:sp>
        <p:nvSpPr>
          <p:cNvPr id="62490" name="Line 27"/>
          <p:cNvSpPr>
            <a:spLocks noChangeShapeType="1"/>
          </p:cNvSpPr>
          <p:nvPr/>
        </p:nvSpPr>
        <p:spPr bwMode="auto">
          <a:xfrm>
            <a:off x="3687212" y="2701925"/>
            <a:ext cx="576263" cy="431800"/>
          </a:xfrm>
          <a:prstGeom prst="line">
            <a:avLst/>
          </a:prstGeom>
          <a:noFill/>
          <a:ln w="9525">
            <a:solidFill>
              <a:schemeClr val="tx1"/>
            </a:solidFill>
            <a:round/>
            <a:headEnd/>
            <a:tailEnd/>
          </a:ln>
        </p:spPr>
        <p:txBody>
          <a:bodyPr/>
          <a:lstStyle/>
          <a:p>
            <a:endParaRPr lang="el-GR"/>
          </a:p>
        </p:txBody>
      </p:sp>
      <p:sp>
        <p:nvSpPr>
          <p:cNvPr id="31" name="Title 30"/>
          <p:cNvSpPr>
            <a:spLocks noGrp="1"/>
          </p:cNvSpPr>
          <p:nvPr>
            <p:ph type="title"/>
          </p:nvPr>
        </p:nvSpPr>
        <p:spPr>
          <a:xfrm>
            <a:off x="578791" y="-33632"/>
            <a:ext cx="8229600" cy="884364"/>
          </a:xfrm>
        </p:spPr>
        <p:txBody>
          <a:bodyPr/>
          <a:lstStyle/>
          <a:p>
            <a:r>
              <a:rPr lang="el-GR" dirty="0">
                <a:solidFill>
                  <a:schemeClr val="accent6">
                    <a:lumMod val="75000"/>
                  </a:schemeClr>
                </a:solidFill>
              </a:rPr>
              <a:t>Ιεραρχία </a:t>
            </a:r>
            <a:r>
              <a:rPr lang="en-US" dirty="0">
                <a:solidFill>
                  <a:schemeClr val="accent6">
                    <a:lumMod val="75000"/>
                  </a:schemeClr>
                </a:solidFill>
              </a:rPr>
              <a:t>ISA</a:t>
            </a:r>
            <a:endParaRPr lang="el-GR" dirty="0">
              <a:solidFill>
                <a:schemeClr val="accent6">
                  <a:lumMod val="75000"/>
                </a:schemeClr>
              </a:solidFill>
            </a:endParaRPr>
          </a:p>
        </p:txBody>
      </p:sp>
      <p:sp>
        <p:nvSpPr>
          <p:cNvPr id="32"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33" name="Text Box 12"/>
          <p:cNvSpPr txBox="1">
            <a:spLocks noChangeArrowheads="1"/>
          </p:cNvSpPr>
          <p:nvPr/>
        </p:nvSpPr>
        <p:spPr bwMode="auto">
          <a:xfrm>
            <a:off x="230771" y="5301972"/>
            <a:ext cx="8224157" cy="1061829"/>
          </a:xfrm>
          <a:prstGeom prst="rect">
            <a:avLst/>
          </a:prstGeom>
          <a:noFill/>
          <a:ln w="9525">
            <a:noFill/>
            <a:miter lim="800000"/>
            <a:headEnd/>
            <a:tailEnd/>
          </a:ln>
        </p:spPr>
        <p:txBody>
          <a:bodyPr wrap="square">
            <a:spAutoFit/>
          </a:bodyPr>
          <a:lstStyle/>
          <a:p>
            <a:pPr algn="just">
              <a:spcBef>
                <a:spcPct val="50000"/>
              </a:spcBef>
              <a:buFont typeface="Wingdings" pitchFamily="2" charset="2"/>
              <a:buChar char="ü"/>
            </a:pPr>
            <a:r>
              <a:rPr lang="el-GR" dirty="0">
                <a:latin typeface="Calibri" pitchFamily="34" charset="0"/>
                <a:ea typeface="Calibri" pitchFamily="34" charset="0"/>
                <a:cs typeface="Calibri" pitchFamily="34" charset="0"/>
              </a:rPr>
              <a:t> Τα </a:t>
            </a:r>
            <a:r>
              <a:rPr lang="en-US" dirty="0">
                <a:latin typeface="Calibri" pitchFamily="34" charset="0"/>
                <a:ea typeface="Calibri" pitchFamily="34" charset="0"/>
                <a:cs typeface="Calibri" pitchFamily="34" charset="0"/>
              </a:rPr>
              <a:t>cartoons, murder</a:t>
            </a:r>
            <a:r>
              <a:rPr lang="el-GR" dirty="0">
                <a:latin typeface="Calibri" pitchFamily="34" charset="0"/>
                <a:ea typeface="Calibri" pitchFamily="34" charset="0"/>
                <a:cs typeface="Calibri" pitchFamily="34" charset="0"/>
              </a:rPr>
              <a:t>-</a:t>
            </a:r>
            <a:r>
              <a:rPr lang="en-US" dirty="0">
                <a:latin typeface="Calibri" pitchFamily="34" charset="0"/>
                <a:ea typeface="Calibri" pitchFamily="34" charset="0"/>
                <a:cs typeface="Calibri" pitchFamily="34" charset="0"/>
              </a:rPr>
              <a:t>mysteries  </a:t>
            </a:r>
            <a:r>
              <a:rPr lang="el-GR" dirty="0">
                <a:latin typeface="Calibri" pitchFamily="34" charset="0"/>
                <a:ea typeface="Calibri" pitchFamily="34" charset="0"/>
                <a:cs typeface="Calibri" pitchFamily="34" charset="0"/>
              </a:rPr>
              <a:t>ορίζουν </a:t>
            </a:r>
            <a:r>
              <a:rPr lang="el-GR" dirty="0" err="1">
                <a:latin typeface="Calibri" pitchFamily="34" charset="0"/>
                <a:ea typeface="Calibri" pitchFamily="34" charset="0"/>
                <a:cs typeface="Calibri" pitchFamily="34" charset="0"/>
              </a:rPr>
              <a:t>υπο</a:t>
            </a:r>
            <a:r>
              <a:rPr lang="el-GR" dirty="0">
                <a:latin typeface="Calibri" pitchFamily="34" charset="0"/>
                <a:ea typeface="Calibri" pitchFamily="34" charset="0"/>
                <a:cs typeface="Calibri" pitchFamily="34" charset="0"/>
              </a:rPr>
              <a:t>-ομάδες (</a:t>
            </a:r>
            <a:r>
              <a:rPr lang="el-GR" dirty="0" err="1">
                <a:latin typeface="Calibri" pitchFamily="34" charset="0"/>
                <a:ea typeface="Calibri" pitchFamily="34" charset="0"/>
                <a:cs typeface="Calibri" pitchFamily="34" charset="0"/>
              </a:rPr>
              <a:t>υπο</a:t>
            </a:r>
            <a:r>
              <a:rPr lang="el-GR" dirty="0">
                <a:latin typeface="Calibri" pitchFamily="34" charset="0"/>
                <a:ea typeface="Calibri" pitchFamily="34" charset="0"/>
                <a:cs typeface="Calibri" pitchFamily="34" charset="0"/>
              </a:rPr>
              <a:t>-κλάσεις) των ταινιών</a:t>
            </a:r>
          </a:p>
          <a:p>
            <a:pPr algn="just">
              <a:spcBef>
                <a:spcPct val="50000"/>
              </a:spcBef>
              <a:buFont typeface="Wingdings" pitchFamily="2" charset="2"/>
              <a:buChar char="ü"/>
            </a:pPr>
            <a:r>
              <a:rPr lang="el-GR" dirty="0">
                <a:latin typeface="Calibri" pitchFamily="34" charset="0"/>
                <a:ea typeface="Calibri" pitchFamily="34" charset="0"/>
                <a:cs typeface="Calibri" pitchFamily="34" charset="0"/>
              </a:rPr>
              <a:t> Περιλαμβάνουν όλα τα γνωρίσματα της </a:t>
            </a:r>
            <a:r>
              <a:rPr lang="el-GR" dirty="0" err="1">
                <a:latin typeface="Calibri" pitchFamily="34" charset="0"/>
                <a:ea typeface="Calibri" pitchFamily="34" charset="0"/>
                <a:cs typeface="Calibri" pitchFamily="34" charset="0"/>
              </a:rPr>
              <a:t>υπερκλάσης</a:t>
            </a:r>
            <a:r>
              <a:rPr lang="el-GR" dirty="0">
                <a:latin typeface="Calibri" pitchFamily="34" charset="0"/>
                <a:ea typeface="Calibri" pitchFamily="34" charset="0"/>
                <a:cs typeface="Calibri" pitchFamily="34" charset="0"/>
              </a:rPr>
              <a:t> +  ιδιαίτερα γνωρίσματα ή συσχετίσεις</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Title 27"/>
          <p:cNvSpPr>
            <a:spLocks noGrp="1"/>
          </p:cNvSpPr>
          <p:nvPr>
            <p:ph type="title"/>
          </p:nvPr>
        </p:nvSpPr>
        <p:spPr/>
        <p:txBody>
          <a:bodyPr/>
          <a:lstStyle/>
          <a:p>
            <a:r>
              <a:rPr lang="el-GR" dirty="0">
                <a:solidFill>
                  <a:schemeClr val="accent6">
                    <a:lumMod val="75000"/>
                  </a:schemeClr>
                </a:solidFill>
              </a:rPr>
              <a:t>Εξειδίκευση</a:t>
            </a:r>
          </a:p>
        </p:txBody>
      </p:sp>
      <p:sp>
        <p:nvSpPr>
          <p:cNvPr id="8" name="Date Placeholder 1"/>
          <p:cNvSpPr>
            <a:spLocks noGrp="1"/>
          </p:cNvSpPr>
          <p:nvPr>
            <p:ph type="dt" sz="half" idx="10"/>
          </p:nvPr>
        </p:nvSpPr>
        <p:spPr>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63491" name="Footer Placeholder 3"/>
          <p:cNvSpPr>
            <a:spLocks noGrp="1"/>
          </p:cNvSpPr>
          <p:nvPr>
            <p:ph type="ftr" sz="quarter" idx="11"/>
          </p:nvPr>
        </p:nvSpPr>
        <p:spPr>
          <a:noFill/>
        </p:spPr>
        <p:txBody>
          <a:bodyPr/>
          <a:lstStyle/>
          <a:p>
            <a:r>
              <a:rPr lang="el-GR" altLang="en-US"/>
              <a:t>Ευαγγελία Πιτουρά</a:t>
            </a:r>
          </a:p>
        </p:txBody>
      </p:sp>
      <p:sp>
        <p:nvSpPr>
          <p:cNvPr id="63492" name="Slide Number Placeholder 4"/>
          <p:cNvSpPr>
            <a:spLocks noGrp="1"/>
          </p:cNvSpPr>
          <p:nvPr>
            <p:ph type="sldNum" sz="quarter" idx="12"/>
          </p:nvPr>
        </p:nvSpPr>
        <p:spPr>
          <a:noFill/>
        </p:spPr>
        <p:txBody>
          <a:bodyPr/>
          <a:lstStyle/>
          <a:p>
            <a:fld id="{EBEDCF20-9BC2-4364-B158-EC6C14969185}" type="slidenum">
              <a:rPr lang="el-GR" altLang="en-US" smtClean="0"/>
              <a:pPr/>
              <a:t>77</a:t>
            </a:fld>
            <a:endParaRPr lang="el-GR" altLang="en-US"/>
          </a:p>
        </p:txBody>
      </p:sp>
      <p:sp>
        <p:nvSpPr>
          <p:cNvPr id="63502" name="Text Box 11"/>
          <p:cNvSpPr txBox="1">
            <a:spLocks noChangeArrowheads="1"/>
          </p:cNvSpPr>
          <p:nvPr/>
        </p:nvSpPr>
        <p:spPr bwMode="auto">
          <a:xfrm>
            <a:off x="273050" y="1519238"/>
            <a:ext cx="8401050" cy="3600986"/>
          </a:xfrm>
          <a:prstGeom prst="rect">
            <a:avLst/>
          </a:prstGeom>
          <a:noFill/>
          <a:ln w="9525">
            <a:noFill/>
            <a:miter lim="800000"/>
            <a:headEnd/>
            <a:tailEnd/>
          </a:ln>
        </p:spPr>
        <p:txBody>
          <a:bodyPr wrap="square">
            <a:spAutoFit/>
          </a:bodyPr>
          <a:lstStyle/>
          <a:p>
            <a:pPr algn="just">
              <a:spcBef>
                <a:spcPct val="50000"/>
              </a:spcBef>
              <a:buFont typeface="Wingdings" pitchFamily="2" charset="2"/>
              <a:buNone/>
            </a:pPr>
            <a:r>
              <a:rPr lang="el-GR" sz="2400" dirty="0">
                <a:latin typeface="Calibri" pitchFamily="34" charset="0"/>
                <a:ea typeface="Calibri" pitchFamily="34" charset="0"/>
                <a:cs typeface="Calibri" pitchFamily="34" charset="0"/>
              </a:rPr>
              <a:t>Μια οντότητα μπορεί να περιλαμβάνει </a:t>
            </a:r>
            <a:r>
              <a:rPr lang="el-GR" sz="2400" i="1" dirty="0">
                <a:latin typeface="Calibri" pitchFamily="34" charset="0"/>
                <a:ea typeface="Calibri" pitchFamily="34" charset="0"/>
                <a:cs typeface="Calibri" pitchFamily="34" charset="0"/>
              </a:rPr>
              <a:t>υπό-ομάδες</a:t>
            </a:r>
            <a:r>
              <a:rPr lang="el-GR" sz="2400" dirty="0">
                <a:latin typeface="Calibri" pitchFamily="34" charset="0"/>
                <a:ea typeface="Calibri" pitchFamily="34" charset="0"/>
                <a:cs typeface="Calibri" pitchFamily="34" charset="0"/>
              </a:rPr>
              <a:t> οντοτήτων οι οποίες διακρίνονται από </a:t>
            </a:r>
            <a:r>
              <a:rPr lang="el-GR" sz="2400" i="1" dirty="0">
                <a:solidFill>
                  <a:schemeClr val="accent6">
                    <a:lumMod val="75000"/>
                  </a:schemeClr>
                </a:solidFill>
                <a:latin typeface="Calibri" pitchFamily="34" charset="0"/>
                <a:ea typeface="Calibri" pitchFamily="34" charset="0"/>
                <a:cs typeface="Calibri" pitchFamily="34" charset="0"/>
              </a:rPr>
              <a:t>επιπρόσθετα</a:t>
            </a:r>
            <a:r>
              <a:rPr lang="el-GR" sz="2400" dirty="0">
                <a:solidFill>
                  <a:schemeClr val="accent6">
                    <a:lumMod val="75000"/>
                  </a:schemeClr>
                </a:solidFill>
                <a:latin typeface="Calibri" pitchFamily="34" charset="0"/>
                <a:ea typeface="Calibri" pitchFamily="34" charset="0"/>
                <a:cs typeface="Calibri" pitchFamily="34" charset="0"/>
              </a:rPr>
              <a:t> γνωρίσματα</a:t>
            </a:r>
            <a:endParaRPr lang="el-GR" sz="2400" dirty="0">
              <a:latin typeface="Calibri" pitchFamily="34" charset="0"/>
              <a:ea typeface="Calibri" pitchFamily="34" charset="0"/>
              <a:cs typeface="Calibri" pitchFamily="34" charset="0"/>
            </a:endParaRPr>
          </a:p>
          <a:p>
            <a:pPr algn="just">
              <a:spcBef>
                <a:spcPct val="50000"/>
              </a:spcBef>
              <a:buFont typeface="Wingdings" pitchFamily="2" charset="2"/>
              <a:buNone/>
            </a:pPr>
            <a:endParaRPr lang="el-GR" sz="2400" dirty="0">
              <a:latin typeface="Calibri" pitchFamily="34" charset="0"/>
              <a:ea typeface="Calibri" pitchFamily="34" charset="0"/>
              <a:cs typeface="Calibri" pitchFamily="34" charset="0"/>
            </a:endParaRPr>
          </a:p>
          <a:p>
            <a:pPr algn="just">
              <a:spcBef>
                <a:spcPct val="50000"/>
              </a:spcBef>
              <a:buFont typeface="Wingdings" pitchFamily="2" charset="2"/>
              <a:buChar char="§"/>
            </a:pPr>
            <a:r>
              <a:rPr lang="el-GR" sz="2400" dirty="0">
                <a:latin typeface="Calibri" pitchFamily="34" charset="0"/>
                <a:ea typeface="Calibri" pitchFamily="34" charset="0"/>
                <a:cs typeface="Calibri" pitchFamily="34" charset="0"/>
              </a:rPr>
              <a:t> Εξειδίκευση: η διαδικασία προσδιορισμού </a:t>
            </a:r>
            <a:r>
              <a:rPr lang="el-GR" sz="2400" dirty="0" err="1">
                <a:latin typeface="Calibri" pitchFamily="34" charset="0"/>
                <a:ea typeface="Calibri" pitchFamily="34" charset="0"/>
                <a:cs typeface="Calibri" pitchFamily="34" charset="0"/>
              </a:rPr>
              <a:t>υπο</a:t>
            </a:r>
            <a:r>
              <a:rPr lang="el-GR" sz="2400" dirty="0">
                <a:latin typeface="Calibri" pitchFamily="34" charset="0"/>
                <a:ea typeface="Calibri" pitchFamily="34" charset="0"/>
                <a:cs typeface="Calibri" pitchFamily="34" charset="0"/>
              </a:rPr>
              <a:t>-ομάδων</a:t>
            </a:r>
          </a:p>
          <a:p>
            <a:pPr algn="just">
              <a:spcBef>
                <a:spcPct val="50000"/>
              </a:spcBef>
              <a:buFont typeface="Wingdings" pitchFamily="2" charset="2"/>
              <a:buNone/>
            </a:pPr>
            <a:r>
              <a:rPr lang="en-US" sz="2400" dirty="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Δημιουργεί ιεραρχίες εξειδίκευσης (είναι υπό-ομάδα) (</a:t>
            </a:r>
            <a:r>
              <a:rPr lang="en-US" sz="2400" dirty="0" err="1">
                <a:latin typeface="Calibri" pitchFamily="34" charset="0"/>
                <a:ea typeface="Calibri" pitchFamily="34" charset="0"/>
                <a:cs typeface="Calibri" pitchFamily="34" charset="0"/>
              </a:rPr>
              <a:t>IsA</a:t>
            </a:r>
            <a:r>
              <a:rPr lang="el-GR" sz="2400" dirty="0">
                <a:latin typeface="Calibri" pitchFamily="34" charset="0"/>
                <a:ea typeface="Calibri" pitchFamily="34" charset="0"/>
                <a:cs typeface="Calibri" pitchFamily="34" charset="0"/>
              </a:rPr>
              <a:t>)</a:t>
            </a:r>
          </a:p>
          <a:p>
            <a:pPr algn="just">
              <a:spcBef>
                <a:spcPct val="50000"/>
              </a:spcBef>
              <a:buFont typeface="Wingdings" pitchFamily="2" charset="2"/>
              <a:buNone/>
            </a:pPr>
            <a:endParaRPr lang="en-US" sz="2400" dirty="0">
              <a:latin typeface="Calibri" pitchFamily="34" charset="0"/>
              <a:ea typeface="Calibri" pitchFamily="34" charset="0"/>
              <a:cs typeface="Calibri" pitchFamily="34" charset="0"/>
            </a:endParaRPr>
          </a:p>
          <a:p>
            <a:pPr algn="just">
              <a:spcBef>
                <a:spcPct val="50000"/>
              </a:spcBef>
              <a:buFont typeface="Wingdings" pitchFamily="2" charset="2"/>
              <a:buChar char="§"/>
            </a:pPr>
            <a:r>
              <a:rPr lang="el-GR" sz="2400" dirty="0">
                <a:latin typeface="Calibri" pitchFamily="34" charset="0"/>
                <a:ea typeface="Calibri" pitchFamily="34" charset="0"/>
                <a:cs typeface="Calibri" pitchFamily="34" charset="0"/>
              </a:rPr>
              <a:t> Μια σχέση </a:t>
            </a:r>
            <a:r>
              <a:rPr lang="en-US" sz="2400" dirty="0" err="1">
                <a:latin typeface="Calibri" pitchFamily="34" charset="0"/>
                <a:ea typeface="Calibri" pitchFamily="34" charset="0"/>
                <a:cs typeface="Calibri" pitchFamily="34" charset="0"/>
              </a:rPr>
              <a:t>IsA</a:t>
            </a:r>
            <a:r>
              <a:rPr lang="en-US" sz="2400" dirty="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ορίζει επίσης μια σχέση </a:t>
            </a:r>
            <a:r>
              <a:rPr lang="el-GR" sz="2400" dirty="0" err="1">
                <a:latin typeface="Calibri" pitchFamily="34" charset="0"/>
                <a:ea typeface="Calibri" pitchFamily="34" charset="0"/>
                <a:cs typeface="Calibri" pitchFamily="34" charset="0"/>
              </a:rPr>
              <a:t>υπερκλάσης</a:t>
            </a:r>
            <a:r>
              <a:rPr lang="el-GR" sz="2400" dirty="0">
                <a:latin typeface="Calibri" pitchFamily="34" charset="0"/>
                <a:ea typeface="Calibri" pitchFamily="34" charset="0"/>
                <a:cs typeface="Calibri" pitchFamily="34" charset="0"/>
              </a:rPr>
              <a:t>/υποκλάσης</a:t>
            </a:r>
          </a:p>
        </p:txBody>
      </p:sp>
    </p:spTree>
  </p:cSld>
  <p:clrMapOvr>
    <a:overrideClrMapping bg1="lt1" tx1="dk1" bg2="lt2" tx2="dk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Footer Placeholder 3"/>
          <p:cNvSpPr>
            <a:spLocks noGrp="1"/>
          </p:cNvSpPr>
          <p:nvPr>
            <p:ph type="ftr" sz="quarter" idx="11"/>
          </p:nvPr>
        </p:nvSpPr>
        <p:spPr>
          <a:noFill/>
        </p:spPr>
        <p:txBody>
          <a:bodyPr/>
          <a:lstStyle/>
          <a:p>
            <a:r>
              <a:rPr lang="el-GR" altLang="en-US"/>
              <a:t>Ευαγγελία Πιτουρά</a:t>
            </a:r>
          </a:p>
        </p:txBody>
      </p:sp>
      <p:sp>
        <p:nvSpPr>
          <p:cNvPr id="65540" name="Slide Number Placeholder 4"/>
          <p:cNvSpPr>
            <a:spLocks noGrp="1"/>
          </p:cNvSpPr>
          <p:nvPr>
            <p:ph type="sldNum" sz="quarter" idx="12"/>
          </p:nvPr>
        </p:nvSpPr>
        <p:spPr>
          <a:noFill/>
        </p:spPr>
        <p:txBody>
          <a:bodyPr/>
          <a:lstStyle/>
          <a:p>
            <a:fld id="{AF85F733-F610-41C9-B291-B89A3B270755}" type="slidenum">
              <a:rPr lang="el-GR" altLang="en-US" smtClean="0"/>
              <a:pPr/>
              <a:t>78</a:t>
            </a:fld>
            <a:endParaRPr lang="el-GR" altLang="en-US"/>
          </a:p>
        </p:txBody>
      </p:sp>
      <p:sp>
        <p:nvSpPr>
          <p:cNvPr id="65542" name="Text Box 3"/>
          <p:cNvSpPr txBox="1">
            <a:spLocks noChangeArrowheads="1"/>
          </p:cNvSpPr>
          <p:nvPr/>
        </p:nvSpPr>
        <p:spPr bwMode="auto">
          <a:xfrm>
            <a:off x="558411" y="1959234"/>
            <a:ext cx="8261350" cy="3108543"/>
          </a:xfrm>
          <a:prstGeom prst="rect">
            <a:avLst/>
          </a:prstGeom>
          <a:noFill/>
          <a:ln w="9525">
            <a:noFill/>
            <a:miter lim="800000"/>
            <a:headEnd/>
            <a:tailEnd/>
          </a:ln>
        </p:spPr>
        <p:txBody>
          <a:bodyPr wrap="square">
            <a:spAutoFit/>
          </a:bodyPr>
          <a:lstStyle/>
          <a:p>
            <a:pPr algn="just">
              <a:spcBef>
                <a:spcPct val="50000"/>
              </a:spcBef>
              <a:buFont typeface="Wingdings" pitchFamily="2" charset="2"/>
              <a:buChar char="§"/>
            </a:pPr>
            <a:r>
              <a:rPr lang="el-GR" sz="2800" dirty="0">
                <a:latin typeface="Calibri" pitchFamily="34" charset="0"/>
                <a:ea typeface="Calibri" pitchFamily="34" charset="0"/>
                <a:cs typeface="Calibri" pitchFamily="34" charset="0"/>
              </a:rPr>
              <a:t> Το σύνολο των οντοτήτων που ανήκουν σε μια υπό-κλάση είναι </a:t>
            </a:r>
            <a:r>
              <a:rPr lang="el-GR" sz="2800" i="1" dirty="0">
                <a:latin typeface="Calibri" pitchFamily="34" charset="0"/>
                <a:ea typeface="Calibri" pitchFamily="34" charset="0"/>
                <a:cs typeface="Calibri" pitchFamily="34" charset="0"/>
              </a:rPr>
              <a:t>υποσύνολο</a:t>
            </a:r>
            <a:r>
              <a:rPr lang="el-GR" sz="2800" dirty="0">
                <a:latin typeface="Calibri" pitchFamily="34" charset="0"/>
                <a:ea typeface="Calibri" pitchFamily="34" charset="0"/>
                <a:cs typeface="Calibri" pitchFamily="34" charset="0"/>
              </a:rPr>
              <a:t> των οντοτήτων που ανήκουν στην υπέρ-κλάση</a:t>
            </a:r>
          </a:p>
          <a:p>
            <a:pPr algn="just">
              <a:spcBef>
                <a:spcPct val="50000"/>
              </a:spcBef>
              <a:buFont typeface="Wingdings" pitchFamily="2" charset="2"/>
              <a:buNone/>
            </a:pPr>
            <a:r>
              <a:rPr lang="el-GR" sz="2800" dirty="0">
                <a:latin typeface="Calibri" pitchFamily="34" charset="0"/>
                <a:ea typeface="Calibri" pitchFamily="34" charset="0"/>
                <a:cs typeface="Calibri" pitchFamily="34" charset="0"/>
              </a:rPr>
              <a:t>	Δηλαδή, κάθε ταινία </a:t>
            </a:r>
            <a:r>
              <a:rPr lang="en-US" sz="2800" dirty="0">
                <a:latin typeface="Calibri" pitchFamily="34" charset="0"/>
                <a:ea typeface="Calibri" pitchFamily="34" charset="0"/>
                <a:cs typeface="Calibri" pitchFamily="34" charset="0"/>
              </a:rPr>
              <a:t>murder mystery </a:t>
            </a:r>
            <a:r>
              <a:rPr lang="el-GR" sz="2800" dirty="0">
                <a:latin typeface="Calibri" pitchFamily="34" charset="0"/>
                <a:ea typeface="Calibri" pitchFamily="34" charset="0"/>
                <a:cs typeface="Calibri" pitchFamily="34" charset="0"/>
              </a:rPr>
              <a:t>είναι και ταινία</a:t>
            </a:r>
          </a:p>
          <a:p>
            <a:pPr algn="just">
              <a:spcBef>
                <a:spcPct val="50000"/>
              </a:spcBef>
              <a:buClr>
                <a:schemeClr val="accent6">
                  <a:lumMod val="75000"/>
                </a:schemeClr>
              </a:buClr>
              <a:buFont typeface="Wingdings" pitchFamily="2" charset="2"/>
              <a:buChar char="ü"/>
            </a:pPr>
            <a:r>
              <a:rPr lang="en-US" sz="2800" dirty="0">
                <a:latin typeface="Calibri" pitchFamily="34" charset="0"/>
                <a:ea typeface="Calibri" pitchFamily="34" charset="0"/>
                <a:cs typeface="Calibri" pitchFamily="34" charset="0"/>
              </a:rPr>
              <a:t>	</a:t>
            </a:r>
            <a:r>
              <a:rPr lang="el-GR" sz="2800" dirty="0">
                <a:latin typeface="Calibri" pitchFamily="34" charset="0"/>
                <a:ea typeface="Calibri" pitchFamily="34" charset="0"/>
                <a:cs typeface="Calibri" pitchFamily="34" charset="0"/>
              </a:rPr>
              <a:t>η </a:t>
            </a:r>
            <a:r>
              <a:rPr lang="el-GR" sz="2800" i="1" u="sng" dirty="0">
                <a:latin typeface="Calibri" pitchFamily="34" charset="0"/>
                <a:ea typeface="Calibri" pitchFamily="34" charset="0"/>
                <a:cs typeface="Calibri" pitchFamily="34" charset="0"/>
              </a:rPr>
              <a:t>ίδια</a:t>
            </a:r>
            <a:r>
              <a:rPr lang="el-GR" sz="2800" dirty="0">
                <a:latin typeface="Calibri" pitchFamily="34" charset="0"/>
                <a:ea typeface="Calibri" pitchFamily="34" charset="0"/>
                <a:cs typeface="Calibri" pitchFamily="34" charset="0"/>
              </a:rPr>
              <a:t> οντότητα ανήκει και στους δύο τύπους</a:t>
            </a:r>
          </a:p>
        </p:txBody>
      </p:sp>
      <p:sp>
        <p:nvSpPr>
          <p:cNvPr id="7" name="Title 6"/>
          <p:cNvSpPr>
            <a:spLocks noGrp="1"/>
          </p:cNvSpPr>
          <p:nvPr>
            <p:ph type="title"/>
          </p:nvPr>
        </p:nvSpPr>
        <p:spPr/>
        <p:txBody>
          <a:bodyPr/>
          <a:lstStyle/>
          <a:p>
            <a:r>
              <a:rPr lang="el-GR" dirty="0">
                <a:solidFill>
                  <a:schemeClr val="accent6">
                    <a:lumMod val="75000"/>
                  </a:schemeClr>
                </a:solidFill>
              </a:rPr>
              <a:t>Συμμετοχή σε στιγμιότυπα</a:t>
            </a: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Footer Placeholder 3"/>
          <p:cNvSpPr>
            <a:spLocks noGrp="1"/>
          </p:cNvSpPr>
          <p:nvPr>
            <p:ph type="ftr" sz="quarter" idx="11"/>
          </p:nvPr>
        </p:nvSpPr>
        <p:spPr>
          <a:noFill/>
        </p:spPr>
        <p:txBody>
          <a:bodyPr/>
          <a:lstStyle/>
          <a:p>
            <a:r>
              <a:rPr lang="el-GR" altLang="en-US"/>
              <a:t>Ευαγγελία Πιτουρά</a:t>
            </a:r>
          </a:p>
        </p:txBody>
      </p:sp>
      <p:sp>
        <p:nvSpPr>
          <p:cNvPr id="64516" name="Slide Number Placeholder 4"/>
          <p:cNvSpPr>
            <a:spLocks noGrp="1"/>
          </p:cNvSpPr>
          <p:nvPr>
            <p:ph type="sldNum" sz="quarter" idx="12"/>
          </p:nvPr>
        </p:nvSpPr>
        <p:spPr>
          <a:noFill/>
        </p:spPr>
        <p:txBody>
          <a:bodyPr/>
          <a:lstStyle/>
          <a:p>
            <a:fld id="{E78E6FE2-2510-4A9C-AB0D-589F992E691B}" type="slidenum">
              <a:rPr lang="el-GR" altLang="en-US" smtClean="0"/>
              <a:pPr/>
              <a:t>79</a:t>
            </a:fld>
            <a:endParaRPr lang="el-GR" altLang="en-US"/>
          </a:p>
        </p:txBody>
      </p:sp>
      <p:sp>
        <p:nvSpPr>
          <p:cNvPr id="64518" name="Text Box 3"/>
          <p:cNvSpPr txBox="1">
            <a:spLocks noChangeArrowheads="1"/>
          </p:cNvSpPr>
          <p:nvPr/>
        </p:nvSpPr>
        <p:spPr bwMode="auto">
          <a:xfrm>
            <a:off x="539750" y="1828800"/>
            <a:ext cx="8134350" cy="3970318"/>
          </a:xfrm>
          <a:prstGeom prst="rect">
            <a:avLst/>
          </a:prstGeom>
          <a:noFill/>
          <a:ln w="9525">
            <a:noFill/>
            <a:miter lim="800000"/>
            <a:headEnd/>
            <a:tailEnd/>
          </a:ln>
        </p:spPr>
        <p:txBody>
          <a:bodyPr wrap="square">
            <a:spAutoFit/>
          </a:bodyPr>
          <a:lstStyle/>
          <a:p>
            <a:pPr marL="457200" indent="-457200" algn="just">
              <a:spcBef>
                <a:spcPct val="50000"/>
              </a:spcBef>
              <a:buFont typeface="Wingdings" pitchFamily="2" charset="2"/>
              <a:buAutoNum type="arabicPeriod"/>
            </a:pPr>
            <a:r>
              <a:rPr lang="el-GR" sz="2400" dirty="0">
                <a:latin typeface="Calibri" pitchFamily="34" charset="0"/>
                <a:ea typeface="Calibri" pitchFamily="34" charset="0"/>
                <a:cs typeface="Calibri" pitchFamily="34" charset="0"/>
              </a:rPr>
              <a:t>Τα </a:t>
            </a:r>
            <a:r>
              <a:rPr lang="el-GR" sz="2400" i="1" dirty="0">
                <a:solidFill>
                  <a:schemeClr val="accent6">
                    <a:lumMod val="75000"/>
                  </a:schemeClr>
                </a:solidFill>
                <a:latin typeface="Calibri" pitchFamily="34" charset="0"/>
                <a:ea typeface="Calibri" pitchFamily="34" charset="0"/>
                <a:cs typeface="Calibri" pitchFamily="34" charset="0"/>
              </a:rPr>
              <a:t>γνωρίσματα</a:t>
            </a:r>
            <a:r>
              <a:rPr lang="el-GR" sz="2400" dirty="0">
                <a:latin typeface="Calibri" pitchFamily="34" charset="0"/>
                <a:ea typeface="Calibri" pitchFamily="34" charset="0"/>
                <a:cs typeface="Calibri" pitchFamily="34" charset="0"/>
              </a:rPr>
              <a:t> των οντοτήτων που υπάρχουν στα υψηλότερα επίπεδα </a:t>
            </a:r>
            <a:r>
              <a:rPr lang="el-GR" sz="2400" i="1" dirty="0">
                <a:solidFill>
                  <a:schemeClr val="accent6">
                    <a:lumMod val="75000"/>
                  </a:schemeClr>
                </a:solidFill>
                <a:latin typeface="Calibri" pitchFamily="34" charset="0"/>
                <a:ea typeface="Calibri" pitchFamily="34" charset="0"/>
                <a:cs typeface="Calibri" pitchFamily="34" charset="0"/>
              </a:rPr>
              <a:t>κληρονομούνται</a:t>
            </a:r>
            <a:r>
              <a:rPr lang="el-GR" sz="2400" dirty="0">
                <a:latin typeface="Calibri" pitchFamily="34" charset="0"/>
                <a:ea typeface="Calibri" pitchFamily="34" charset="0"/>
                <a:cs typeface="Calibri" pitchFamily="34" charset="0"/>
              </a:rPr>
              <a:t> από τις οντότητες που βρίσκονται στα χαμηλότερα επίπεδα</a:t>
            </a:r>
          </a:p>
          <a:p>
            <a:pPr marL="457200" indent="-457200" algn="just">
              <a:spcBef>
                <a:spcPct val="50000"/>
              </a:spcBef>
              <a:buFont typeface="Wingdings" pitchFamily="2" charset="2"/>
              <a:buAutoNum type="arabicPeriod"/>
            </a:pPr>
            <a:r>
              <a:rPr lang="el-GR" sz="2400" dirty="0">
                <a:latin typeface="Calibri" pitchFamily="34" charset="0"/>
                <a:ea typeface="Calibri" pitchFamily="34" charset="0"/>
                <a:cs typeface="Calibri" pitchFamily="34" charset="0"/>
              </a:rPr>
              <a:t>Επίσης, </a:t>
            </a:r>
            <a:r>
              <a:rPr lang="el-GR" sz="2400" i="1" dirty="0">
                <a:solidFill>
                  <a:schemeClr val="accent6">
                    <a:lumMod val="75000"/>
                  </a:schemeClr>
                </a:solidFill>
                <a:latin typeface="Calibri" pitchFamily="34" charset="0"/>
                <a:ea typeface="Calibri" pitchFamily="34" charset="0"/>
                <a:cs typeface="Calibri" pitchFamily="34" charset="0"/>
              </a:rPr>
              <a:t>κληρονομείται η συμμετοχή </a:t>
            </a:r>
            <a:r>
              <a:rPr lang="el-GR" sz="2400" dirty="0">
                <a:latin typeface="Calibri" pitchFamily="34" charset="0"/>
                <a:ea typeface="Calibri" pitchFamily="34" charset="0"/>
                <a:cs typeface="Calibri" pitchFamily="34" charset="0"/>
              </a:rPr>
              <a:t>σε συσχετίσεις με τους ίδιους περιορισμούς</a:t>
            </a:r>
          </a:p>
          <a:p>
            <a:pPr marL="457200" indent="-457200" algn="just">
              <a:spcBef>
                <a:spcPct val="50000"/>
              </a:spcBef>
              <a:buFont typeface="Wingdings" pitchFamily="2" charset="2"/>
              <a:buNone/>
            </a:pPr>
            <a:r>
              <a:rPr lang="el-GR" sz="2400" dirty="0">
                <a:latin typeface="Calibri" pitchFamily="34" charset="0"/>
                <a:ea typeface="Calibri" pitchFamily="34" charset="0"/>
                <a:cs typeface="Calibri" pitchFamily="34" charset="0"/>
              </a:rPr>
              <a:t>	(δηλαδή, κληρονομεί </a:t>
            </a:r>
            <a:r>
              <a:rPr lang="el-GR" sz="2400" i="1" dirty="0">
                <a:latin typeface="Calibri" pitchFamily="34" charset="0"/>
                <a:ea typeface="Calibri" pitchFamily="34" charset="0"/>
                <a:cs typeface="Calibri" pitchFamily="34" charset="0"/>
              </a:rPr>
              <a:t>όλα τα στιγμιότυπα</a:t>
            </a:r>
            <a:r>
              <a:rPr lang="el-GR" sz="2400" dirty="0">
                <a:latin typeface="Calibri" pitchFamily="34" charset="0"/>
                <a:ea typeface="Calibri" pitchFamily="34" charset="0"/>
                <a:cs typeface="Calibri" pitchFamily="34" charset="0"/>
              </a:rPr>
              <a:t> των συσχετίσεων για τους τύπους των συσχετίσεων στους οποίους συμμετέχει η υπέρ-κλάση)</a:t>
            </a:r>
          </a:p>
          <a:p>
            <a:pPr marL="457200" indent="-457200" algn="just">
              <a:spcBef>
                <a:spcPct val="50000"/>
              </a:spcBef>
              <a:buFont typeface="Wingdings" pitchFamily="2" charset="2"/>
              <a:buNone/>
            </a:pPr>
            <a:r>
              <a:rPr lang="el-GR" sz="2400" dirty="0">
                <a:latin typeface="Calibri" pitchFamily="34" charset="0"/>
                <a:ea typeface="Calibri" pitchFamily="34" charset="0"/>
                <a:cs typeface="Calibri" pitchFamily="34" charset="0"/>
              </a:rPr>
              <a:t>	για παράδειγμα της συσχέτισης ΠΑΙΖΕΙ</a:t>
            </a:r>
          </a:p>
        </p:txBody>
      </p:sp>
      <p:sp>
        <p:nvSpPr>
          <p:cNvPr id="7" name="Title 6"/>
          <p:cNvSpPr>
            <a:spLocks noGrp="1"/>
          </p:cNvSpPr>
          <p:nvPr>
            <p:ph type="title"/>
          </p:nvPr>
        </p:nvSpPr>
        <p:spPr/>
        <p:txBody>
          <a:bodyPr/>
          <a:lstStyle/>
          <a:p>
            <a:r>
              <a:rPr lang="el-GR" dirty="0">
                <a:solidFill>
                  <a:schemeClr val="accent6">
                    <a:lumMod val="75000"/>
                  </a:schemeClr>
                </a:solidFill>
              </a:rPr>
              <a:t>Κληρονομικότητα</a:t>
            </a: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8</a:t>
            </a:fld>
            <a:endParaRPr lang="el-GR" altLang="en-US" dirty="0"/>
          </a:p>
        </p:txBody>
      </p:sp>
      <p:sp>
        <p:nvSpPr>
          <p:cNvPr id="40966" name="Text Box 3"/>
          <p:cNvSpPr txBox="1">
            <a:spLocks noChangeArrowheads="1"/>
          </p:cNvSpPr>
          <p:nvPr/>
        </p:nvSpPr>
        <p:spPr bwMode="auto">
          <a:xfrm>
            <a:off x="399255" y="1417638"/>
            <a:ext cx="8345489" cy="4647426"/>
          </a:xfrm>
          <a:prstGeom prst="rect">
            <a:avLst/>
          </a:prstGeom>
          <a:noFill/>
          <a:ln w="9525">
            <a:noFill/>
            <a:miter lim="800000"/>
            <a:headEnd/>
            <a:tailEnd/>
          </a:ln>
        </p:spPr>
        <p:txBody>
          <a:bodyPr wrap="square">
            <a:spAutoFit/>
          </a:bodyPr>
          <a:lstStyle/>
          <a:p>
            <a:pPr algn="just"/>
            <a:r>
              <a:rPr lang="el-GR" sz="2400" dirty="0"/>
              <a:t>Θέλουμε να κατασκευάσουμε μια βάση δεδομένων με πληροφορίες για </a:t>
            </a:r>
            <a:r>
              <a:rPr lang="el-GR" sz="2400" i="1" dirty="0">
                <a:solidFill>
                  <a:schemeClr val="accent3">
                    <a:lumMod val="75000"/>
                  </a:schemeClr>
                </a:solidFill>
              </a:rPr>
              <a:t>αξιολογήσεις εστιατορίων </a:t>
            </a:r>
            <a:r>
              <a:rPr lang="el-GR" sz="2400" dirty="0"/>
              <a:t>από χρήστες. </a:t>
            </a:r>
          </a:p>
          <a:p>
            <a:pPr algn="just"/>
            <a:endParaRPr lang="en-US" sz="800" dirty="0"/>
          </a:p>
          <a:p>
            <a:pPr algn="just">
              <a:buFont typeface="Wingdings" pitchFamily="2" charset="2"/>
              <a:buChar char="§"/>
            </a:pPr>
            <a:r>
              <a:rPr lang="el-GR" sz="2000" dirty="0"/>
              <a:t> Για κάθε </a:t>
            </a:r>
            <a:r>
              <a:rPr lang="el-GR" sz="2000" i="1" dirty="0">
                <a:solidFill>
                  <a:schemeClr val="accent3">
                    <a:lumMod val="75000"/>
                  </a:schemeClr>
                </a:solidFill>
              </a:rPr>
              <a:t>χρήστη</a:t>
            </a:r>
            <a:r>
              <a:rPr lang="el-GR" sz="2000" dirty="0"/>
              <a:t> έχουμε ένα μοναδικό </a:t>
            </a:r>
            <a:r>
              <a:rPr lang="en-US" sz="2000" dirty="0"/>
              <a:t>ID, </a:t>
            </a:r>
            <a:r>
              <a:rPr lang="el-GR" sz="2000" dirty="0"/>
              <a:t>το όνομα και το </a:t>
            </a:r>
            <a:r>
              <a:rPr lang="en-US" sz="2000" dirty="0"/>
              <a:t>email </a:t>
            </a:r>
            <a:r>
              <a:rPr lang="el-GR" sz="2000" dirty="0"/>
              <a:t>του.  </a:t>
            </a:r>
            <a:endParaRPr lang="en-US" sz="2000" dirty="0"/>
          </a:p>
          <a:p>
            <a:pPr algn="just">
              <a:buFont typeface="Wingdings" pitchFamily="2" charset="2"/>
              <a:buChar char="§"/>
            </a:pPr>
            <a:r>
              <a:rPr lang="el-GR" sz="2000" dirty="0"/>
              <a:t> Για κάθε </a:t>
            </a:r>
            <a:r>
              <a:rPr lang="el-GR" sz="2000" i="1" dirty="0">
                <a:solidFill>
                  <a:schemeClr val="accent3">
                    <a:lumMod val="75000"/>
                  </a:schemeClr>
                </a:solidFill>
              </a:rPr>
              <a:t>εστιατόριο</a:t>
            </a:r>
            <a:r>
              <a:rPr lang="el-GR" sz="2000" dirty="0"/>
              <a:t> διατηρούμε το όνομα του, την πόλη στην οποία βρίσκεται, τη διεύθυνση του (οδό και αριθμό) και το είδος κουζίνας που σερβίρει (π.χ., ιταλικό, κινέζικο, </a:t>
            </a:r>
            <a:r>
              <a:rPr lang="el-GR" sz="2000" dirty="0" err="1"/>
              <a:t>κλπ</a:t>
            </a:r>
            <a:r>
              <a:rPr lang="el-GR" sz="2000" dirty="0"/>
              <a:t>). Ένα εστιατόριο μπορεί να σερβίρει παραπάνω από ένα είδη κουζίνας. Θεωρούμε ότι δεν υπάρχει εστιατόριο με το ίδιο όνομα στην ίδια πόλη.</a:t>
            </a:r>
            <a:endParaRPr lang="en-US" sz="2000" dirty="0"/>
          </a:p>
          <a:p>
            <a:pPr algn="just">
              <a:buFont typeface="Wingdings" pitchFamily="2" charset="2"/>
              <a:buChar char="§"/>
            </a:pPr>
            <a:r>
              <a:rPr lang="el-GR" sz="2000" dirty="0"/>
              <a:t> Κάθε χρήστης </a:t>
            </a:r>
            <a:r>
              <a:rPr lang="el-GR" sz="2000" i="1" dirty="0">
                <a:solidFill>
                  <a:schemeClr val="accent3">
                    <a:lumMod val="75000"/>
                  </a:schemeClr>
                </a:solidFill>
              </a:rPr>
              <a:t>αξιολογεί ένα εστιατόριο </a:t>
            </a:r>
            <a:r>
              <a:rPr lang="el-GR" sz="2000" dirty="0"/>
              <a:t>με ένα βαθμό από το 1 έως το 10.</a:t>
            </a:r>
            <a:endParaRPr lang="en-US" sz="2000" dirty="0"/>
          </a:p>
          <a:p>
            <a:pPr algn="just"/>
            <a:endParaRPr lang="el-GR" sz="2000" dirty="0"/>
          </a:p>
          <a:p>
            <a:pPr algn="just">
              <a:buFont typeface="Wingdings" pitchFamily="2" charset="2"/>
              <a:buChar char="§"/>
            </a:pPr>
            <a:r>
              <a:rPr lang="el-GR" sz="2000" dirty="0"/>
              <a:t> Ένας χρήστης μπορεί να αξιολογεί πολλά εστιατόρια και ένα εστιατόριο μπορεί να έχει αξιολογήσεις από πολλούς χρήστες.</a:t>
            </a:r>
            <a:endParaRPr lang="en-US" sz="2000" dirty="0"/>
          </a:p>
          <a:p>
            <a:pPr algn="just">
              <a:buFont typeface="Wingdings" pitchFamily="2" charset="2"/>
              <a:buChar char="§"/>
            </a:pPr>
            <a:r>
              <a:rPr lang="en-US" sz="2000" dirty="0"/>
              <a:t> </a:t>
            </a:r>
            <a:r>
              <a:rPr lang="el-GR" sz="2000" dirty="0"/>
              <a:t>Όλοι οι χρήστες έχουν αξιολογήσει τουλάχιστον ένα εστιατόριο αλλά μπορεί να υπάρχουν εστιατόρια χωρίς αξιολογήσεις.</a:t>
            </a:r>
          </a:p>
        </p:txBody>
      </p:sp>
      <p:sp>
        <p:nvSpPr>
          <p:cNvPr id="2" name="Title 1"/>
          <p:cNvSpPr>
            <a:spLocks noGrp="1"/>
          </p:cNvSpPr>
          <p:nvPr>
            <p:ph type="title"/>
          </p:nvPr>
        </p:nvSpPr>
        <p:spPr/>
        <p:txBody>
          <a:bodyPr>
            <a:normAutofit fontScale="90000"/>
          </a:bodyPr>
          <a:lstStyle/>
          <a:p>
            <a:r>
              <a:rPr lang="el-GR" i="1" dirty="0">
                <a:solidFill>
                  <a:schemeClr val="accent6">
                    <a:lumMod val="75000"/>
                  </a:schemeClr>
                </a:solidFill>
              </a:rPr>
              <a:t>Απλό</a:t>
            </a:r>
            <a:r>
              <a:rPr lang="el-GR" dirty="0">
                <a:solidFill>
                  <a:schemeClr val="accent6">
                    <a:lumMod val="75000"/>
                  </a:schemeClr>
                </a:solidFill>
              </a:rPr>
              <a:t> παράδειγμα περιγραφής απαιτήσεων </a:t>
            </a:r>
            <a:r>
              <a:rPr lang="el-GR" u="sng" dirty="0">
                <a:solidFill>
                  <a:schemeClr val="accent6">
                    <a:lumMod val="75000"/>
                  </a:schemeClr>
                </a:solidFill>
              </a:rPr>
              <a:t>σε δεδομένα</a:t>
            </a:r>
            <a:endParaRPr lang="en-US" u="sng" dirty="0">
              <a:solidFill>
                <a:schemeClr val="accent6">
                  <a:lumMod val="75000"/>
                </a:schemeClr>
              </a:solidFill>
            </a:endParaRPr>
          </a:p>
        </p:txBody>
      </p:sp>
      <p:sp>
        <p:nvSpPr>
          <p:cNvPr id="7"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24878333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Footer Placeholder 3"/>
          <p:cNvSpPr>
            <a:spLocks noGrp="1"/>
          </p:cNvSpPr>
          <p:nvPr>
            <p:ph type="ftr" sz="quarter" idx="11"/>
          </p:nvPr>
        </p:nvSpPr>
        <p:spPr>
          <a:noFill/>
        </p:spPr>
        <p:txBody>
          <a:bodyPr/>
          <a:lstStyle/>
          <a:p>
            <a:r>
              <a:rPr lang="el-GR" altLang="en-US"/>
              <a:t>Ευαγγελία Πιτουρά</a:t>
            </a:r>
          </a:p>
        </p:txBody>
      </p:sp>
      <p:sp>
        <p:nvSpPr>
          <p:cNvPr id="62468" name="Slide Number Placeholder 4"/>
          <p:cNvSpPr>
            <a:spLocks noGrp="1"/>
          </p:cNvSpPr>
          <p:nvPr>
            <p:ph type="sldNum" sz="quarter" idx="12"/>
          </p:nvPr>
        </p:nvSpPr>
        <p:spPr>
          <a:noFill/>
        </p:spPr>
        <p:txBody>
          <a:bodyPr/>
          <a:lstStyle/>
          <a:p>
            <a:fld id="{D4451AC8-3607-4481-A454-336624C31345}" type="slidenum">
              <a:rPr lang="el-GR" altLang="en-US" smtClean="0"/>
              <a:pPr/>
              <a:t>80</a:t>
            </a:fld>
            <a:endParaRPr lang="el-GR" altLang="en-US"/>
          </a:p>
        </p:txBody>
      </p:sp>
      <p:sp>
        <p:nvSpPr>
          <p:cNvPr id="62470" name="Rectangle 3"/>
          <p:cNvSpPr>
            <a:spLocks noChangeArrowheads="1"/>
          </p:cNvSpPr>
          <p:nvPr/>
        </p:nvSpPr>
        <p:spPr bwMode="auto">
          <a:xfrm>
            <a:off x="3709987" y="3727938"/>
            <a:ext cx="1724025" cy="461962"/>
          </a:xfrm>
          <a:prstGeom prst="rect">
            <a:avLst/>
          </a:prstGeom>
          <a:noFill/>
          <a:ln w="9525">
            <a:solidFill>
              <a:schemeClr val="tx1"/>
            </a:solidFill>
            <a:miter lim="800000"/>
            <a:headEnd/>
            <a:tailEnd/>
          </a:ln>
        </p:spPr>
        <p:txBody>
          <a:bodyPr wrap="none" anchor="ctr"/>
          <a:lstStyle/>
          <a:p>
            <a:endParaRPr lang="el-GR"/>
          </a:p>
        </p:txBody>
      </p:sp>
      <p:sp>
        <p:nvSpPr>
          <p:cNvPr id="62471" name="Rectangle 4"/>
          <p:cNvSpPr>
            <a:spLocks noChangeArrowheads="1"/>
          </p:cNvSpPr>
          <p:nvPr/>
        </p:nvSpPr>
        <p:spPr bwMode="auto">
          <a:xfrm>
            <a:off x="5399087" y="4705838"/>
            <a:ext cx="1546225" cy="449263"/>
          </a:xfrm>
          <a:prstGeom prst="rect">
            <a:avLst/>
          </a:prstGeom>
          <a:noFill/>
          <a:ln w="9525">
            <a:solidFill>
              <a:schemeClr val="tx1"/>
            </a:solidFill>
            <a:miter lim="800000"/>
            <a:headEnd/>
            <a:tailEnd/>
          </a:ln>
        </p:spPr>
        <p:txBody>
          <a:bodyPr wrap="none" anchor="ctr"/>
          <a:lstStyle/>
          <a:p>
            <a:endParaRPr lang="el-GR"/>
          </a:p>
        </p:txBody>
      </p:sp>
      <p:grpSp>
        <p:nvGrpSpPr>
          <p:cNvPr id="2" name="Group 5"/>
          <p:cNvGrpSpPr>
            <a:grpSpLocks/>
          </p:cNvGrpSpPr>
          <p:nvPr/>
        </p:nvGrpSpPr>
        <p:grpSpPr bwMode="auto">
          <a:xfrm>
            <a:off x="2879725" y="1602276"/>
            <a:ext cx="1447800" cy="457200"/>
            <a:chOff x="1105" y="1480"/>
            <a:chExt cx="912" cy="288"/>
          </a:xfrm>
        </p:grpSpPr>
        <p:sp>
          <p:nvSpPr>
            <p:cNvPr id="62493" name="Rectangle 6"/>
            <p:cNvSpPr>
              <a:spLocks noChangeArrowheads="1"/>
            </p:cNvSpPr>
            <p:nvPr/>
          </p:nvSpPr>
          <p:spPr bwMode="auto">
            <a:xfrm>
              <a:off x="1105" y="1480"/>
              <a:ext cx="912" cy="288"/>
            </a:xfrm>
            <a:prstGeom prst="rect">
              <a:avLst/>
            </a:prstGeom>
            <a:noFill/>
            <a:ln w="9525">
              <a:solidFill>
                <a:schemeClr val="tx1"/>
              </a:solidFill>
              <a:miter lim="800000"/>
              <a:headEnd/>
              <a:tailEnd/>
            </a:ln>
          </p:spPr>
          <p:txBody>
            <a:bodyPr wrap="none" anchor="ctr"/>
            <a:lstStyle/>
            <a:p>
              <a:endParaRPr lang="el-GR"/>
            </a:p>
          </p:txBody>
        </p:sp>
        <p:sp>
          <p:nvSpPr>
            <p:cNvPr id="62494" name="Text Box 7"/>
            <p:cNvSpPr txBox="1">
              <a:spLocks noChangeArrowheads="1"/>
            </p:cNvSpPr>
            <p:nvPr/>
          </p:nvSpPr>
          <p:spPr bwMode="auto">
            <a:xfrm>
              <a:off x="1201" y="1480"/>
              <a:ext cx="720" cy="233"/>
            </a:xfrm>
            <a:prstGeom prst="rect">
              <a:avLst/>
            </a:prstGeom>
            <a:noFill/>
            <a:ln w="9525">
              <a:noFill/>
              <a:miter lim="800000"/>
              <a:headEnd/>
              <a:tailEnd/>
            </a:ln>
          </p:spPr>
          <p:txBody>
            <a:bodyPr>
              <a:spAutoFit/>
            </a:bodyPr>
            <a:lstStyle/>
            <a:p>
              <a:pPr eaLnBrk="0" hangingPunct="0">
                <a:spcBef>
                  <a:spcPct val="50000"/>
                </a:spcBef>
              </a:pPr>
              <a:r>
                <a:rPr lang="el-GR" dirty="0"/>
                <a:t>Φοιτητής</a:t>
              </a:r>
            </a:p>
          </p:txBody>
        </p:sp>
      </p:grpSp>
      <p:grpSp>
        <p:nvGrpSpPr>
          <p:cNvPr id="3" name="Group 8"/>
          <p:cNvGrpSpPr>
            <a:grpSpLocks/>
          </p:cNvGrpSpPr>
          <p:nvPr/>
        </p:nvGrpSpPr>
        <p:grpSpPr bwMode="auto">
          <a:xfrm>
            <a:off x="3024187" y="2465876"/>
            <a:ext cx="1663700" cy="609600"/>
            <a:chOff x="1383" y="2069"/>
            <a:chExt cx="1048" cy="384"/>
          </a:xfrm>
        </p:grpSpPr>
        <p:sp>
          <p:nvSpPr>
            <p:cNvPr id="62491" name="AutoShape 9"/>
            <p:cNvSpPr>
              <a:spLocks noChangeArrowheads="1"/>
            </p:cNvSpPr>
            <p:nvPr/>
          </p:nvSpPr>
          <p:spPr bwMode="auto">
            <a:xfrm>
              <a:off x="1383" y="2069"/>
              <a:ext cx="624" cy="384"/>
            </a:xfrm>
            <a:prstGeom prst="triangle">
              <a:avLst>
                <a:gd name="adj" fmla="val 50000"/>
              </a:avLst>
            </a:prstGeom>
            <a:noFill/>
            <a:ln w="9525">
              <a:solidFill>
                <a:schemeClr val="tx1"/>
              </a:solidFill>
              <a:miter lim="800000"/>
              <a:headEnd/>
              <a:tailEnd/>
            </a:ln>
          </p:spPr>
          <p:txBody>
            <a:bodyPr wrap="none" anchor="ctr"/>
            <a:lstStyle/>
            <a:p>
              <a:endParaRPr lang="el-GR"/>
            </a:p>
          </p:txBody>
        </p:sp>
        <p:sp>
          <p:nvSpPr>
            <p:cNvPr id="62492" name="Text Box 10"/>
            <p:cNvSpPr txBox="1">
              <a:spLocks noChangeArrowheads="1"/>
            </p:cNvSpPr>
            <p:nvPr/>
          </p:nvSpPr>
          <p:spPr bwMode="auto">
            <a:xfrm>
              <a:off x="1519" y="2160"/>
              <a:ext cx="912" cy="250"/>
            </a:xfrm>
            <a:prstGeom prst="rect">
              <a:avLst/>
            </a:prstGeom>
            <a:noFill/>
            <a:ln w="9525">
              <a:noFill/>
              <a:miter lim="800000"/>
              <a:headEnd/>
              <a:tailEnd/>
            </a:ln>
          </p:spPr>
          <p:txBody>
            <a:bodyPr>
              <a:spAutoFit/>
            </a:bodyPr>
            <a:lstStyle/>
            <a:p>
              <a:pPr eaLnBrk="0" hangingPunct="0">
                <a:spcBef>
                  <a:spcPct val="50000"/>
                </a:spcBef>
              </a:pPr>
              <a:r>
                <a:rPr lang="en-US" sz="2000"/>
                <a:t>isa</a:t>
              </a:r>
              <a:endParaRPr lang="el-GR" sz="2000"/>
            </a:p>
          </p:txBody>
        </p:sp>
      </p:grpSp>
      <p:sp>
        <p:nvSpPr>
          <p:cNvPr id="62474" name="Text Box 11"/>
          <p:cNvSpPr txBox="1">
            <a:spLocks noChangeArrowheads="1"/>
          </p:cNvSpPr>
          <p:nvPr/>
        </p:nvSpPr>
        <p:spPr bwMode="auto">
          <a:xfrm>
            <a:off x="792162" y="3834301"/>
            <a:ext cx="1939925" cy="369332"/>
          </a:xfrm>
          <a:prstGeom prst="rect">
            <a:avLst/>
          </a:prstGeom>
          <a:noFill/>
          <a:ln w="9525">
            <a:noFill/>
            <a:miter lim="800000"/>
            <a:headEnd/>
            <a:tailEnd/>
          </a:ln>
        </p:spPr>
        <p:txBody>
          <a:bodyPr>
            <a:spAutoFit/>
          </a:bodyPr>
          <a:lstStyle/>
          <a:p>
            <a:pPr eaLnBrk="0" hangingPunct="0">
              <a:spcBef>
                <a:spcPct val="50000"/>
              </a:spcBef>
            </a:pPr>
            <a:r>
              <a:rPr lang="el-GR" dirty="0"/>
              <a:t>Μεταπτυχιακός</a:t>
            </a:r>
          </a:p>
        </p:txBody>
      </p:sp>
      <p:sp>
        <p:nvSpPr>
          <p:cNvPr id="62475" name="Text Box 12"/>
          <p:cNvSpPr txBox="1">
            <a:spLocks noChangeArrowheads="1"/>
          </p:cNvSpPr>
          <p:nvPr/>
        </p:nvSpPr>
        <p:spPr bwMode="auto">
          <a:xfrm>
            <a:off x="3770312" y="3766037"/>
            <a:ext cx="1714500" cy="369332"/>
          </a:xfrm>
          <a:prstGeom prst="rect">
            <a:avLst/>
          </a:prstGeom>
          <a:noFill/>
          <a:ln w="9525">
            <a:noFill/>
            <a:miter lim="800000"/>
            <a:headEnd/>
            <a:tailEnd/>
          </a:ln>
        </p:spPr>
        <p:txBody>
          <a:bodyPr wrap="square">
            <a:spAutoFit/>
          </a:bodyPr>
          <a:lstStyle/>
          <a:p>
            <a:pPr eaLnBrk="0" hangingPunct="0">
              <a:spcBef>
                <a:spcPct val="50000"/>
              </a:spcBef>
            </a:pPr>
            <a:r>
              <a:rPr lang="el-GR" dirty="0"/>
              <a:t>Προπτυχιακός</a:t>
            </a:r>
          </a:p>
        </p:txBody>
      </p:sp>
      <p:sp>
        <p:nvSpPr>
          <p:cNvPr id="62476" name="Rectangle 13"/>
          <p:cNvSpPr>
            <a:spLocks noChangeArrowheads="1"/>
          </p:cNvSpPr>
          <p:nvPr/>
        </p:nvSpPr>
        <p:spPr bwMode="auto">
          <a:xfrm>
            <a:off x="798512" y="3834300"/>
            <a:ext cx="1665288" cy="503237"/>
          </a:xfrm>
          <a:prstGeom prst="rect">
            <a:avLst/>
          </a:prstGeom>
          <a:noFill/>
          <a:ln w="9525">
            <a:solidFill>
              <a:schemeClr val="tx1"/>
            </a:solidFill>
            <a:miter lim="800000"/>
            <a:headEnd/>
            <a:tailEnd/>
          </a:ln>
        </p:spPr>
        <p:txBody>
          <a:bodyPr wrap="none" anchor="ctr"/>
          <a:lstStyle/>
          <a:p>
            <a:endParaRPr lang="el-GR"/>
          </a:p>
        </p:txBody>
      </p:sp>
      <p:sp>
        <p:nvSpPr>
          <p:cNvPr id="62477" name="AutoShape 14"/>
          <p:cNvSpPr>
            <a:spLocks noChangeArrowheads="1"/>
          </p:cNvSpPr>
          <p:nvPr/>
        </p:nvSpPr>
        <p:spPr bwMode="auto">
          <a:xfrm>
            <a:off x="2655886" y="4426438"/>
            <a:ext cx="1406526" cy="977900"/>
          </a:xfrm>
          <a:prstGeom prst="diamond">
            <a:avLst/>
          </a:prstGeom>
          <a:noFill/>
          <a:ln w="9525">
            <a:solidFill>
              <a:schemeClr val="tx1"/>
            </a:solidFill>
            <a:miter lim="800000"/>
            <a:headEnd/>
            <a:tailEnd/>
          </a:ln>
        </p:spPr>
        <p:txBody>
          <a:bodyPr wrap="none" anchor="ctr"/>
          <a:lstStyle/>
          <a:p>
            <a:endParaRPr lang="el-GR"/>
          </a:p>
        </p:txBody>
      </p:sp>
      <p:sp>
        <p:nvSpPr>
          <p:cNvPr id="62478" name="Text Box 15"/>
          <p:cNvSpPr txBox="1">
            <a:spLocks noChangeArrowheads="1"/>
          </p:cNvSpPr>
          <p:nvPr/>
        </p:nvSpPr>
        <p:spPr bwMode="auto">
          <a:xfrm>
            <a:off x="2901950" y="4626463"/>
            <a:ext cx="1381125" cy="523220"/>
          </a:xfrm>
          <a:prstGeom prst="rect">
            <a:avLst/>
          </a:prstGeom>
          <a:noFill/>
          <a:ln w="9525">
            <a:noFill/>
            <a:miter lim="800000"/>
            <a:headEnd/>
            <a:tailEnd/>
          </a:ln>
        </p:spPr>
        <p:txBody>
          <a:bodyPr>
            <a:spAutoFit/>
          </a:bodyPr>
          <a:lstStyle/>
          <a:p>
            <a:pPr eaLnBrk="0" hangingPunct="0">
              <a:spcBef>
                <a:spcPct val="50000"/>
              </a:spcBef>
            </a:pPr>
            <a:r>
              <a:rPr lang="el-GR" sz="1400" dirty="0"/>
              <a:t>Έχει-επιβλέποντα</a:t>
            </a:r>
          </a:p>
        </p:txBody>
      </p:sp>
      <p:sp>
        <p:nvSpPr>
          <p:cNvPr id="62479" name="Text Box 16"/>
          <p:cNvSpPr txBox="1">
            <a:spLocks noChangeArrowheads="1"/>
          </p:cNvSpPr>
          <p:nvPr/>
        </p:nvSpPr>
        <p:spPr bwMode="auto">
          <a:xfrm>
            <a:off x="5383212" y="4756638"/>
            <a:ext cx="1816100" cy="400110"/>
          </a:xfrm>
          <a:prstGeom prst="rect">
            <a:avLst/>
          </a:prstGeom>
          <a:noFill/>
          <a:ln w="9525">
            <a:noFill/>
            <a:miter lim="800000"/>
            <a:headEnd/>
            <a:tailEnd/>
          </a:ln>
        </p:spPr>
        <p:txBody>
          <a:bodyPr wrap="square">
            <a:spAutoFit/>
          </a:bodyPr>
          <a:lstStyle/>
          <a:p>
            <a:pPr eaLnBrk="0" hangingPunct="0">
              <a:spcBef>
                <a:spcPct val="50000"/>
              </a:spcBef>
            </a:pPr>
            <a:r>
              <a:rPr lang="el-GR" sz="2000" dirty="0"/>
              <a:t>Καθηγητή</a:t>
            </a:r>
          </a:p>
        </p:txBody>
      </p:sp>
      <p:sp>
        <p:nvSpPr>
          <p:cNvPr id="62480" name="Line 17"/>
          <p:cNvSpPr>
            <a:spLocks noChangeShapeType="1"/>
          </p:cNvSpPr>
          <p:nvPr/>
        </p:nvSpPr>
        <p:spPr bwMode="auto">
          <a:xfrm flipH="1">
            <a:off x="1725613" y="4350238"/>
            <a:ext cx="3174" cy="558800"/>
          </a:xfrm>
          <a:prstGeom prst="line">
            <a:avLst/>
          </a:prstGeom>
          <a:noFill/>
          <a:ln w="9525">
            <a:solidFill>
              <a:schemeClr val="tx1"/>
            </a:solidFill>
            <a:round/>
            <a:headEnd/>
            <a:tailEnd/>
          </a:ln>
        </p:spPr>
        <p:txBody>
          <a:bodyPr wrap="none" anchor="ctr"/>
          <a:lstStyle/>
          <a:p>
            <a:endParaRPr lang="el-GR"/>
          </a:p>
        </p:txBody>
      </p:sp>
      <p:sp>
        <p:nvSpPr>
          <p:cNvPr id="62481" name="Line 18"/>
          <p:cNvSpPr>
            <a:spLocks noChangeShapeType="1"/>
          </p:cNvSpPr>
          <p:nvPr/>
        </p:nvSpPr>
        <p:spPr bwMode="auto">
          <a:xfrm>
            <a:off x="1728787" y="4909038"/>
            <a:ext cx="914400" cy="0"/>
          </a:xfrm>
          <a:prstGeom prst="line">
            <a:avLst/>
          </a:prstGeom>
          <a:noFill/>
          <a:ln w="9525">
            <a:solidFill>
              <a:schemeClr val="tx1"/>
            </a:solidFill>
            <a:round/>
            <a:headEnd/>
            <a:tailEnd/>
          </a:ln>
        </p:spPr>
        <p:txBody>
          <a:bodyPr wrap="none" anchor="ctr"/>
          <a:lstStyle/>
          <a:p>
            <a:endParaRPr lang="el-GR"/>
          </a:p>
        </p:txBody>
      </p:sp>
      <p:sp>
        <p:nvSpPr>
          <p:cNvPr id="62482" name="Line 19"/>
          <p:cNvSpPr>
            <a:spLocks noChangeShapeType="1"/>
          </p:cNvSpPr>
          <p:nvPr/>
        </p:nvSpPr>
        <p:spPr bwMode="auto">
          <a:xfrm>
            <a:off x="4095750" y="4940788"/>
            <a:ext cx="1295400" cy="0"/>
          </a:xfrm>
          <a:prstGeom prst="line">
            <a:avLst/>
          </a:prstGeom>
          <a:noFill/>
          <a:ln w="9525">
            <a:solidFill>
              <a:schemeClr val="tx1"/>
            </a:solidFill>
            <a:round/>
            <a:headEnd/>
            <a:tailEnd/>
          </a:ln>
        </p:spPr>
        <p:txBody>
          <a:bodyPr wrap="none" anchor="ctr"/>
          <a:lstStyle/>
          <a:p>
            <a:endParaRPr lang="el-GR"/>
          </a:p>
        </p:txBody>
      </p:sp>
      <p:sp>
        <p:nvSpPr>
          <p:cNvPr id="62484" name="Oval 21"/>
          <p:cNvSpPr>
            <a:spLocks noChangeArrowheads="1"/>
          </p:cNvSpPr>
          <p:nvPr/>
        </p:nvSpPr>
        <p:spPr bwMode="auto">
          <a:xfrm>
            <a:off x="1190991" y="1344613"/>
            <a:ext cx="977900" cy="404812"/>
          </a:xfrm>
          <a:prstGeom prst="ellipse">
            <a:avLst/>
          </a:prstGeom>
          <a:noFill/>
          <a:ln w="9525">
            <a:solidFill>
              <a:schemeClr val="tx1"/>
            </a:solidFill>
            <a:round/>
            <a:headEnd/>
            <a:tailEnd/>
          </a:ln>
        </p:spPr>
        <p:txBody>
          <a:bodyPr wrap="none" anchor="ctr"/>
          <a:lstStyle/>
          <a:p>
            <a:endParaRPr lang="el-GR"/>
          </a:p>
        </p:txBody>
      </p:sp>
      <p:sp>
        <p:nvSpPr>
          <p:cNvPr id="62488" name="Line 25"/>
          <p:cNvSpPr>
            <a:spLocks noChangeShapeType="1"/>
          </p:cNvSpPr>
          <p:nvPr/>
        </p:nvSpPr>
        <p:spPr bwMode="auto">
          <a:xfrm>
            <a:off x="3529012" y="2105513"/>
            <a:ext cx="0" cy="360363"/>
          </a:xfrm>
          <a:prstGeom prst="line">
            <a:avLst/>
          </a:prstGeom>
          <a:noFill/>
          <a:ln w="9525">
            <a:solidFill>
              <a:schemeClr val="tx1"/>
            </a:solidFill>
            <a:round/>
            <a:headEnd/>
            <a:tailEnd/>
          </a:ln>
        </p:spPr>
        <p:txBody>
          <a:bodyPr/>
          <a:lstStyle/>
          <a:p>
            <a:endParaRPr lang="el-GR"/>
          </a:p>
        </p:txBody>
      </p:sp>
      <p:sp>
        <p:nvSpPr>
          <p:cNvPr id="62489" name="Line 26"/>
          <p:cNvSpPr>
            <a:spLocks noChangeShapeType="1"/>
          </p:cNvSpPr>
          <p:nvPr/>
        </p:nvSpPr>
        <p:spPr bwMode="auto">
          <a:xfrm flipH="1">
            <a:off x="1800225" y="3115163"/>
            <a:ext cx="1511300" cy="647700"/>
          </a:xfrm>
          <a:prstGeom prst="line">
            <a:avLst/>
          </a:prstGeom>
          <a:noFill/>
          <a:ln w="9525">
            <a:solidFill>
              <a:schemeClr val="tx1"/>
            </a:solidFill>
            <a:round/>
            <a:headEnd/>
            <a:tailEnd/>
          </a:ln>
        </p:spPr>
        <p:txBody>
          <a:bodyPr/>
          <a:lstStyle/>
          <a:p>
            <a:endParaRPr lang="el-GR"/>
          </a:p>
        </p:txBody>
      </p:sp>
      <p:sp>
        <p:nvSpPr>
          <p:cNvPr id="62490" name="Line 27"/>
          <p:cNvSpPr>
            <a:spLocks noChangeShapeType="1"/>
          </p:cNvSpPr>
          <p:nvPr/>
        </p:nvSpPr>
        <p:spPr bwMode="auto">
          <a:xfrm>
            <a:off x="3671887" y="3115162"/>
            <a:ext cx="771525" cy="561975"/>
          </a:xfrm>
          <a:prstGeom prst="line">
            <a:avLst/>
          </a:prstGeom>
          <a:noFill/>
          <a:ln w="9525">
            <a:solidFill>
              <a:schemeClr val="tx1"/>
            </a:solidFill>
            <a:round/>
            <a:headEnd/>
            <a:tailEnd/>
          </a:ln>
        </p:spPr>
        <p:txBody>
          <a:bodyPr/>
          <a:lstStyle/>
          <a:p>
            <a:endParaRPr lang="el-GR"/>
          </a:p>
        </p:txBody>
      </p:sp>
      <p:sp>
        <p:nvSpPr>
          <p:cNvPr id="31" name="Title 30"/>
          <p:cNvSpPr>
            <a:spLocks noGrp="1"/>
          </p:cNvSpPr>
          <p:nvPr>
            <p:ph type="title"/>
          </p:nvPr>
        </p:nvSpPr>
        <p:spPr/>
        <p:txBody>
          <a:bodyPr/>
          <a:lstStyle/>
          <a:p>
            <a:r>
              <a:rPr lang="el-GR" dirty="0">
                <a:solidFill>
                  <a:schemeClr val="accent6">
                    <a:lumMod val="75000"/>
                  </a:schemeClr>
                </a:solidFill>
              </a:rPr>
              <a:t>Ιεραρχία </a:t>
            </a:r>
            <a:r>
              <a:rPr lang="en-US" dirty="0">
                <a:solidFill>
                  <a:schemeClr val="accent6">
                    <a:lumMod val="75000"/>
                  </a:schemeClr>
                </a:solidFill>
              </a:rPr>
              <a:t>ISA</a:t>
            </a:r>
            <a:endParaRPr lang="el-GR" dirty="0">
              <a:solidFill>
                <a:schemeClr val="accent6">
                  <a:lumMod val="75000"/>
                </a:schemeClr>
              </a:solidFill>
            </a:endParaRPr>
          </a:p>
        </p:txBody>
      </p:sp>
      <p:cxnSp>
        <p:nvCxnSpPr>
          <p:cNvPr id="41" name="Straight Connector 40"/>
          <p:cNvCxnSpPr/>
          <p:nvPr/>
        </p:nvCxnSpPr>
        <p:spPr>
          <a:xfrm>
            <a:off x="4356406" y="1830876"/>
            <a:ext cx="534987" cy="47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 Box 22"/>
          <p:cNvSpPr txBox="1">
            <a:spLocks noChangeArrowheads="1"/>
          </p:cNvSpPr>
          <p:nvPr/>
        </p:nvSpPr>
        <p:spPr bwMode="auto">
          <a:xfrm>
            <a:off x="1241791" y="1357013"/>
            <a:ext cx="927100" cy="400110"/>
          </a:xfrm>
          <a:prstGeom prst="rect">
            <a:avLst/>
          </a:prstGeom>
          <a:noFill/>
          <a:ln w="9525">
            <a:noFill/>
            <a:miter lim="800000"/>
            <a:headEnd/>
            <a:tailEnd/>
          </a:ln>
        </p:spPr>
        <p:txBody>
          <a:bodyPr wrap="square">
            <a:spAutoFit/>
          </a:bodyPr>
          <a:lstStyle/>
          <a:p>
            <a:pPr eaLnBrk="0" hangingPunct="0">
              <a:spcBef>
                <a:spcPct val="50000"/>
              </a:spcBef>
            </a:pPr>
            <a:r>
              <a:rPr lang="el-GR" sz="2000" dirty="0"/>
              <a:t>Όνομα</a:t>
            </a:r>
          </a:p>
        </p:txBody>
      </p:sp>
      <p:sp>
        <p:nvSpPr>
          <p:cNvPr id="44" name="Text Box 22"/>
          <p:cNvSpPr txBox="1">
            <a:spLocks noChangeArrowheads="1"/>
          </p:cNvSpPr>
          <p:nvPr/>
        </p:nvSpPr>
        <p:spPr bwMode="auto">
          <a:xfrm>
            <a:off x="5865812" y="3461238"/>
            <a:ext cx="1346200" cy="338554"/>
          </a:xfrm>
          <a:prstGeom prst="rect">
            <a:avLst/>
          </a:prstGeom>
          <a:noFill/>
          <a:ln w="9525">
            <a:noFill/>
            <a:miter lim="800000"/>
            <a:headEnd/>
            <a:tailEnd/>
          </a:ln>
        </p:spPr>
        <p:txBody>
          <a:bodyPr wrap="square">
            <a:spAutoFit/>
          </a:bodyPr>
          <a:lstStyle/>
          <a:p>
            <a:pPr eaLnBrk="0" hangingPunct="0">
              <a:spcBef>
                <a:spcPct val="50000"/>
              </a:spcBef>
            </a:pPr>
            <a:r>
              <a:rPr lang="el-GR" sz="1600" dirty="0"/>
              <a:t>Κατεύθυνση</a:t>
            </a:r>
          </a:p>
        </p:txBody>
      </p:sp>
      <p:sp>
        <p:nvSpPr>
          <p:cNvPr id="45" name="Oval 21"/>
          <p:cNvSpPr>
            <a:spLocks noChangeArrowheads="1"/>
          </p:cNvSpPr>
          <p:nvPr/>
        </p:nvSpPr>
        <p:spPr bwMode="auto">
          <a:xfrm>
            <a:off x="5865812" y="3397738"/>
            <a:ext cx="1244600" cy="493713"/>
          </a:xfrm>
          <a:prstGeom prst="ellipse">
            <a:avLst/>
          </a:prstGeom>
          <a:noFill/>
          <a:ln w="9525">
            <a:solidFill>
              <a:schemeClr val="tx1"/>
            </a:solidFill>
            <a:round/>
            <a:headEnd/>
            <a:tailEnd/>
          </a:ln>
        </p:spPr>
        <p:txBody>
          <a:bodyPr wrap="none" anchor="ctr"/>
          <a:lstStyle/>
          <a:p>
            <a:endParaRPr lang="el-GR"/>
          </a:p>
        </p:txBody>
      </p:sp>
      <p:cxnSp>
        <p:nvCxnSpPr>
          <p:cNvPr id="47" name="Straight Connector 46"/>
          <p:cNvCxnSpPr>
            <a:stCxn id="62475" idx="3"/>
          </p:cNvCxnSpPr>
          <p:nvPr/>
        </p:nvCxnSpPr>
        <p:spPr>
          <a:xfrm flipV="1">
            <a:off x="5484812" y="3791438"/>
            <a:ext cx="444500" cy="159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32" name="Oval 21"/>
          <p:cNvSpPr>
            <a:spLocks noChangeArrowheads="1"/>
          </p:cNvSpPr>
          <p:nvPr/>
        </p:nvSpPr>
        <p:spPr bwMode="auto">
          <a:xfrm>
            <a:off x="4951412" y="1619893"/>
            <a:ext cx="977900" cy="404812"/>
          </a:xfrm>
          <a:prstGeom prst="ellipse">
            <a:avLst/>
          </a:prstGeom>
          <a:noFill/>
          <a:ln w="9525">
            <a:solidFill>
              <a:schemeClr val="tx1"/>
            </a:solidFill>
            <a:round/>
            <a:headEnd/>
            <a:tailEnd/>
          </a:ln>
        </p:spPr>
        <p:txBody>
          <a:bodyPr wrap="none" anchor="ctr"/>
          <a:lstStyle/>
          <a:p>
            <a:endParaRPr lang="el-GR"/>
          </a:p>
        </p:txBody>
      </p:sp>
      <p:sp>
        <p:nvSpPr>
          <p:cNvPr id="33" name="Text Box 22"/>
          <p:cNvSpPr txBox="1">
            <a:spLocks noChangeArrowheads="1"/>
          </p:cNvSpPr>
          <p:nvPr/>
        </p:nvSpPr>
        <p:spPr bwMode="auto">
          <a:xfrm>
            <a:off x="5105581" y="1577366"/>
            <a:ext cx="927100" cy="400110"/>
          </a:xfrm>
          <a:prstGeom prst="rect">
            <a:avLst/>
          </a:prstGeom>
          <a:noFill/>
          <a:ln w="9525">
            <a:noFill/>
            <a:miter lim="800000"/>
            <a:headEnd/>
            <a:tailEnd/>
          </a:ln>
        </p:spPr>
        <p:txBody>
          <a:bodyPr wrap="square">
            <a:spAutoFit/>
          </a:bodyPr>
          <a:lstStyle/>
          <a:p>
            <a:pPr eaLnBrk="0" hangingPunct="0">
              <a:spcBef>
                <a:spcPct val="50000"/>
              </a:spcBef>
            </a:pPr>
            <a:r>
              <a:rPr lang="el-GR" sz="2000" u="sng" dirty="0"/>
              <a:t>ΑΜ</a:t>
            </a:r>
          </a:p>
        </p:txBody>
      </p:sp>
      <p:cxnSp>
        <p:nvCxnSpPr>
          <p:cNvPr id="5" name="Straight Connector 4"/>
          <p:cNvCxnSpPr>
            <a:stCxn id="62484" idx="6"/>
            <a:endCxn id="62493" idx="1"/>
          </p:cNvCxnSpPr>
          <p:nvPr/>
        </p:nvCxnSpPr>
        <p:spPr>
          <a:xfrm>
            <a:off x="2168891" y="1547019"/>
            <a:ext cx="710834" cy="283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Footer Placeholder 3"/>
          <p:cNvSpPr>
            <a:spLocks noGrp="1"/>
          </p:cNvSpPr>
          <p:nvPr>
            <p:ph type="ftr" sz="quarter" idx="11"/>
          </p:nvPr>
        </p:nvSpPr>
        <p:spPr>
          <a:noFill/>
        </p:spPr>
        <p:txBody>
          <a:bodyPr/>
          <a:lstStyle/>
          <a:p>
            <a:r>
              <a:rPr lang="el-GR" altLang="en-US"/>
              <a:t>Ευαγγελία Πιτουρά</a:t>
            </a:r>
          </a:p>
        </p:txBody>
      </p:sp>
      <p:sp>
        <p:nvSpPr>
          <p:cNvPr id="63492" name="Slide Number Placeholder 4"/>
          <p:cNvSpPr>
            <a:spLocks noGrp="1"/>
          </p:cNvSpPr>
          <p:nvPr>
            <p:ph type="sldNum" sz="quarter" idx="12"/>
          </p:nvPr>
        </p:nvSpPr>
        <p:spPr>
          <a:noFill/>
        </p:spPr>
        <p:txBody>
          <a:bodyPr/>
          <a:lstStyle/>
          <a:p>
            <a:fld id="{EBEDCF20-9BC2-4364-B158-EC6C14969185}" type="slidenum">
              <a:rPr lang="el-GR" altLang="en-US" smtClean="0"/>
              <a:pPr/>
              <a:t>81</a:t>
            </a:fld>
            <a:endParaRPr lang="el-GR" altLang="en-US"/>
          </a:p>
        </p:txBody>
      </p:sp>
      <p:sp>
        <p:nvSpPr>
          <p:cNvPr id="63494" name="Text Box 3"/>
          <p:cNvSpPr txBox="1">
            <a:spLocks noChangeArrowheads="1"/>
          </p:cNvSpPr>
          <p:nvPr/>
        </p:nvSpPr>
        <p:spPr bwMode="auto">
          <a:xfrm>
            <a:off x="3757613" y="2155825"/>
            <a:ext cx="719137" cy="396875"/>
          </a:xfrm>
          <a:prstGeom prst="rect">
            <a:avLst/>
          </a:prstGeom>
          <a:noFill/>
          <a:ln w="9525">
            <a:noFill/>
            <a:miter lim="800000"/>
            <a:headEnd/>
            <a:tailEnd/>
          </a:ln>
        </p:spPr>
        <p:txBody>
          <a:bodyPr>
            <a:spAutoFit/>
          </a:bodyPr>
          <a:lstStyle/>
          <a:p>
            <a:pPr eaLnBrk="0" hangingPunct="0">
              <a:spcBef>
                <a:spcPct val="50000"/>
              </a:spcBef>
            </a:pPr>
            <a:r>
              <a:rPr lang="en-US" sz="2000"/>
              <a:t>C</a:t>
            </a:r>
            <a:endParaRPr lang="el-GR" sz="2000"/>
          </a:p>
        </p:txBody>
      </p:sp>
      <p:sp>
        <p:nvSpPr>
          <p:cNvPr id="63495" name="AutoShape 4"/>
          <p:cNvSpPr>
            <a:spLocks noChangeArrowheads="1"/>
          </p:cNvSpPr>
          <p:nvPr/>
        </p:nvSpPr>
        <p:spPr bwMode="auto">
          <a:xfrm rot="10800000">
            <a:off x="3468688" y="2947988"/>
            <a:ext cx="990600" cy="533400"/>
          </a:xfrm>
          <a:prstGeom prst="flowChartMerge">
            <a:avLst/>
          </a:prstGeom>
          <a:noFill/>
          <a:ln w="9525">
            <a:solidFill>
              <a:schemeClr val="tx1"/>
            </a:solidFill>
            <a:miter lim="800000"/>
            <a:headEnd/>
            <a:tailEnd/>
          </a:ln>
        </p:spPr>
        <p:txBody>
          <a:bodyPr wrap="none" anchor="ctr"/>
          <a:lstStyle/>
          <a:p>
            <a:endParaRPr lang="el-GR"/>
          </a:p>
        </p:txBody>
      </p:sp>
      <p:sp>
        <p:nvSpPr>
          <p:cNvPr id="63496" name="Text Box 5"/>
          <p:cNvSpPr txBox="1">
            <a:spLocks noChangeArrowheads="1"/>
          </p:cNvSpPr>
          <p:nvPr/>
        </p:nvSpPr>
        <p:spPr bwMode="auto">
          <a:xfrm>
            <a:off x="3773488" y="3070225"/>
            <a:ext cx="762000" cy="400110"/>
          </a:xfrm>
          <a:prstGeom prst="rect">
            <a:avLst/>
          </a:prstGeom>
          <a:noFill/>
          <a:ln w="9525">
            <a:noFill/>
            <a:miter lim="800000"/>
            <a:headEnd/>
            <a:tailEnd/>
          </a:ln>
        </p:spPr>
        <p:txBody>
          <a:bodyPr>
            <a:spAutoFit/>
          </a:bodyPr>
          <a:lstStyle/>
          <a:p>
            <a:pPr eaLnBrk="0" hangingPunct="0">
              <a:spcBef>
                <a:spcPct val="50000"/>
              </a:spcBef>
            </a:pPr>
            <a:r>
              <a:rPr lang="en-US" sz="2000" b="1" dirty="0" err="1">
                <a:solidFill>
                  <a:schemeClr val="accent6">
                    <a:lumMod val="75000"/>
                  </a:schemeClr>
                </a:solidFill>
              </a:rPr>
              <a:t>isa</a:t>
            </a:r>
            <a:endParaRPr lang="el-GR" sz="2000" dirty="0">
              <a:solidFill>
                <a:schemeClr val="accent6">
                  <a:lumMod val="75000"/>
                </a:schemeClr>
              </a:solidFill>
            </a:endParaRPr>
          </a:p>
        </p:txBody>
      </p:sp>
      <p:sp>
        <p:nvSpPr>
          <p:cNvPr id="63497" name="Rectangle 6"/>
          <p:cNvSpPr>
            <a:spLocks noChangeArrowheads="1"/>
          </p:cNvSpPr>
          <p:nvPr/>
        </p:nvSpPr>
        <p:spPr bwMode="auto">
          <a:xfrm>
            <a:off x="3470275" y="2155825"/>
            <a:ext cx="1295400" cy="412750"/>
          </a:xfrm>
          <a:prstGeom prst="rect">
            <a:avLst/>
          </a:prstGeom>
          <a:noFill/>
          <a:ln w="9525">
            <a:solidFill>
              <a:schemeClr val="tx1"/>
            </a:solidFill>
            <a:miter lim="800000"/>
            <a:headEnd/>
            <a:tailEnd/>
          </a:ln>
        </p:spPr>
        <p:txBody>
          <a:bodyPr wrap="none" anchor="ctr"/>
          <a:lstStyle/>
          <a:p>
            <a:endParaRPr lang="el-GR"/>
          </a:p>
        </p:txBody>
      </p:sp>
      <p:sp>
        <p:nvSpPr>
          <p:cNvPr id="63498" name="Rectangle 7"/>
          <p:cNvSpPr>
            <a:spLocks noChangeArrowheads="1"/>
          </p:cNvSpPr>
          <p:nvPr/>
        </p:nvSpPr>
        <p:spPr bwMode="auto">
          <a:xfrm>
            <a:off x="3397250" y="3956050"/>
            <a:ext cx="1225550" cy="431800"/>
          </a:xfrm>
          <a:prstGeom prst="rect">
            <a:avLst/>
          </a:prstGeom>
          <a:noFill/>
          <a:ln w="9525">
            <a:solidFill>
              <a:schemeClr val="tx1"/>
            </a:solidFill>
            <a:miter lim="800000"/>
            <a:headEnd/>
            <a:tailEnd/>
          </a:ln>
        </p:spPr>
        <p:txBody>
          <a:bodyPr wrap="none" anchor="ctr"/>
          <a:lstStyle/>
          <a:p>
            <a:endParaRPr lang="el-GR"/>
          </a:p>
        </p:txBody>
      </p:sp>
      <p:sp>
        <p:nvSpPr>
          <p:cNvPr id="63499" name="Line 8"/>
          <p:cNvSpPr>
            <a:spLocks noChangeShapeType="1"/>
          </p:cNvSpPr>
          <p:nvPr/>
        </p:nvSpPr>
        <p:spPr bwMode="auto">
          <a:xfrm>
            <a:off x="3973513" y="2587625"/>
            <a:ext cx="0" cy="360363"/>
          </a:xfrm>
          <a:prstGeom prst="line">
            <a:avLst/>
          </a:prstGeom>
          <a:noFill/>
          <a:ln w="9525">
            <a:solidFill>
              <a:schemeClr val="tx1"/>
            </a:solidFill>
            <a:round/>
            <a:headEnd/>
            <a:tailEnd/>
          </a:ln>
        </p:spPr>
        <p:txBody>
          <a:bodyPr wrap="none" anchor="ctr"/>
          <a:lstStyle/>
          <a:p>
            <a:endParaRPr lang="el-GR"/>
          </a:p>
        </p:txBody>
      </p:sp>
      <p:sp>
        <p:nvSpPr>
          <p:cNvPr id="63500" name="Line 9"/>
          <p:cNvSpPr>
            <a:spLocks noChangeShapeType="1"/>
          </p:cNvSpPr>
          <p:nvPr/>
        </p:nvSpPr>
        <p:spPr bwMode="auto">
          <a:xfrm>
            <a:off x="3973513" y="3524250"/>
            <a:ext cx="0" cy="381000"/>
          </a:xfrm>
          <a:prstGeom prst="line">
            <a:avLst/>
          </a:prstGeom>
          <a:noFill/>
          <a:ln w="9525">
            <a:solidFill>
              <a:schemeClr val="tx1"/>
            </a:solidFill>
            <a:round/>
            <a:headEnd/>
            <a:tailEnd/>
          </a:ln>
        </p:spPr>
        <p:txBody>
          <a:bodyPr wrap="none" anchor="ctr"/>
          <a:lstStyle/>
          <a:p>
            <a:endParaRPr lang="el-GR"/>
          </a:p>
        </p:txBody>
      </p:sp>
      <p:sp>
        <p:nvSpPr>
          <p:cNvPr id="63501" name="Text Box 10"/>
          <p:cNvSpPr txBox="1">
            <a:spLocks noChangeArrowheads="1"/>
          </p:cNvSpPr>
          <p:nvPr/>
        </p:nvSpPr>
        <p:spPr bwMode="auto">
          <a:xfrm>
            <a:off x="3686175" y="3956050"/>
            <a:ext cx="1081088" cy="396875"/>
          </a:xfrm>
          <a:prstGeom prst="rect">
            <a:avLst/>
          </a:prstGeom>
          <a:noFill/>
          <a:ln w="9525">
            <a:noFill/>
            <a:miter lim="800000"/>
            <a:headEnd/>
            <a:tailEnd/>
          </a:ln>
        </p:spPr>
        <p:txBody>
          <a:bodyPr>
            <a:spAutoFit/>
          </a:bodyPr>
          <a:lstStyle/>
          <a:p>
            <a:pPr eaLnBrk="0" hangingPunct="0">
              <a:spcBef>
                <a:spcPct val="50000"/>
              </a:spcBef>
            </a:pPr>
            <a:r>
              <a:rPr lang="en-US" sz="2000"/>
              <a:t>D</a:t>
            </a:r>
            <a:endParaRPr lang="el-GR" sz="2000"/>
          </a:p>
        </p:txBody>
      </p:sp>
      <p:sp>
        <p:nvSpPr>
          <p:cNvPr id="63504" name="Text Box 13"/>
          <p:cNvSpPr txBox="1">
            <a:spLocks noChangeArrowheads="1"/>
          </p:cNvSpPr>
          <p:nvPr/>
        </p:nvSpPr>
        <p:spPr bwMode="auto">
          <a:xfrm>
            <a:off x="312738" y="1493839"/>
            <a:ext cx="3890962" cy="400110"/>
          </a:xfrm>
          <a:prstGeom prst="rect">
            <a:avLst/>
          </a:prstGeom>
          <a:noFill/>
          <a:ln w="9525">
            <a:noFill/>
            <a:miter lim="800000"/>
            <a:headEnd/>
            <a:tailEnd/>
          </a:ln>
        </p:spPr>
        <p:txBody>
          <a:bodyPr wrap="square">
            <a:spAutoFit/>
          </a:bodyPr>
          <a:lstStyle/>
          <a:p>
            <a:pPr>
              <a:spcBef>
                <a:spcPct val="50000"/>
              </a:spcBef>
            </a:pPr>
            <a:r>
              <a:rPr lang="el-GR" sz="2000" b="1" i="1" dirty="0">
                <a:solidFill>
                  <a:schemeClr val="accent6">
                    <a:lumMod val="75000"/>
                  </a:schemeClr>
                </a:solidFill>
              </a:rPr>
              <a:t>Συμβολισμός βιβλίου:</a:t>
            </a:r>
          </a:p>
        </p:txBody>
      </p:sp>
      <p:sp>
        <p:nvSpPr>
          <p:cNvPr id="63505" name="Text Box 14"/>
          <p:cNvSpPr txBox="1">
            <a:spLocks noChangeArrowheads="1"/>
          </p:cNvSpPr>
          <p:nvPr/>
        </p:nvSpPr>
        <p:spPr bwMode="auto">
          <a:xfrm>
            <a:off x="5557838" y="2155825"/>
            <a:ext cx="719137" cy="396875"/>
          </a:xfrm>
          <a:prstGeom prst="rect">
            <a:avLst/>
          </a:prstGeom>
          <a:noFill/>
          <a:ln w="9525">
            <a:noFill/>
            <a:miter lim="800000"/>
            <a:headEnd/>
            <a:tailEnd/>
          </a:ln>
        </p:spPr>
        <p:txBody>
          <a:bodyPr>
            <a:spAutoFit/>
          </a:bodyPr>
          <a:lstStyle/>
          <a:p>
            <a:pPr eaLnBrk="0" hangingPunct="0">
              <a:spcBef>
                <a:spcPct val="50000"/>
              </a:spcBef>
            </a:pPr>
            <a:r>
              <a:rPr lang="en-US" sz="2000"/>
              <a:t>C</a:t>
            </a:r>
            <a:endParaRPr lang="el-GR" sz="2000"/>
          </a:p>
        </p:txBody>
      </p:sp>
      <p:sp>
        <p:nvSpPr>
          <p:cNvPr id="63506" name="Rectangle 15"/>
          <p:cNvSpPr>
            <a:spLocks noChangeArrowheads="1"/>
          </p:cNvSpPr>
          <p:nvPr/>
        </p:nvSpPr>
        <p:spPr bwMode="auto">
          <a:xfrm>
            <a:off x="5270500" y="2155825"/>
            <a:ext cx="1295400" cy="412750"/>
          </a:xfrm>
          <a:prstGeom prst="rect">
            <a:avLst/>
          </a:prstGeom>
          <a:noFill/>
          <a:ln w="9525">
            <a:solidFill>
              <a:schemeClr val="tx1"/>
            </a:solidFill>
            <a:miter lim="800000"/>
            <a:headEnd/>
            <a:tailEnd/>
          </a:ln>
        </p:spPr>
        <p:txBody>
          <a:bodyPr wrap="none" anchor="ctr"/>
          <a:lstStyle/>
          <a:p>
            <a:endParaRPr lang="el-GR"/>
          </a:p>
        </p:txBody>
      </p:sp>
      <p:sp>
        <p:nvSpPr>
          <p:cNvPr id="63507" name="Rectangle 16"/>
          <p:cNvSpPr>
            <a:spLocks noChangeArrowheads="1"/>
          </p:cNvSpPr>
          <p:nvPr/>
        </p:nvSpPr>
        <p:spPr bwMode="auto">
          <a:xfrm>
            <a:off x="5197475" y="3956050"/>
            <a:ext cx="1225550" cy="431800"/>
          </a:xfrm>
          <a:prstGeom prst="rect">
            <a:avLst/>
          </a:prstGeom>
          <a:noFill/>
          <a:ln w="9525">
            <a:solidFill>
              <a:schemeClr val="tx1"/>
            </a:solidFill>
            <a:miter lim="800000"/>
            <a:headEnd/>
            <a:tailEnd/>
          </a:ln>
        </p:spPr>
        <p:txBody>
          <a:bodyPr wrap="none" anchor="ctr"/>
          <a:lstStyle/>
          <a:p>
            <a:endParaRPr lang="el-GR"/>
          </a:p>
        </p:txBody>
      </p:sp>
      <p:sp>
        <p:nvSpPr>
          <p:cNvPr id="63508" name="Line 17"/>
          <p:cNvSpPr>
            <a:spLocks noChangeShapeType="1"/>
          </p:cNvSpPr>
          <p:nvPr/>
        </p:nvSpPr>
        <p:spPr bwMode="auto">
          <a:xfrm>
            <a:off x="5773738" y="2587625"/>
            <a:ext cx="0" cy="381000"/>
          </a:xfrm>
          <a:prstGeom prst="line">
            <a:avLst/>
          </a:prstGeom>
          <a:noFill/>
          <a:ln w="9525">
            <a:solidFill>
              <a:schemeClr val="tx1"/>
            </a:solidFill>
            <a:round/>
            <a:headEnd/>
            <a:tailEnd/>
          </a:ln>
        </p:spPr>
        <p:txBody>
          <a:bodyPr wrap="none" anchor="ctr"/>
          <a:lstStyle/>
          <a:p>
            <a:endParaRPr lang="el-GR"/>
          </a:p>
        </p:txBody>
      </p:sp>
      <p:sp>
        <p:nvSpPr>
          <p:cNvPr id="63509" name="Text Box 18"/>
          <p:cNvSpPr txBox="1">
            <a:spLocks noChangeArrowheads="1"/>
          </p:cNvSpPr>
          <p:nvPr/>
        </p:nvSpPr>
        <p:spPr bwMode="auto">
          <a:xfrm>
            <a:off x="5486400" y="3956050"/>
            <a:ext cx="1081088" cy="396875"/>
          </a:xfrm>
          <a:prstGeom prst="rect">
            <a:avLst/>
          </a:prstGeom>
          <a:noFill/>
          <a:ln w="9525">
            <a:noFill/>
            <a:miter lim="800000"/>
            <a:headEnd/>
            <a:tailEnd/>
          </a:ln>
        </p:spPr>
        <p:txBody>
          <a:bodyPr>
            <a:spAutoFit/>
          </a:bodyPr>
          <a:lstStyle/>
          <a:p>
            <a:pPr eaLnBrk="0" hangingPunct="0">
              <a:spcBef>
                <a:spcPct val="50000"/>
              </a:spcBef>
            </a:pPr>
            <a:r>
              <a:rPr lang="en-US" sz="2000"/>
              <a:t>D</a:t>
            </a:r>
            <a:endParaRPr lang="el-GR" sz="2000"/>
          </a:p>
        </p:txBody>
      </p:sp>
      <p:sp>
        <p:nvSpPr>
          <p:cNvPr id="63510" name="Oval 19"/>
          <p:cNvSpPr>
            <a:spLocks noChangeArrowheads="1"/>
          </p:cNvSpPr>
          <p:nvPr/>
        </p:nvSpPr>
        <p:spPr bwMode="auto">
          <a:xfrm>
            <a:off x="5557838" y="3019425"/>
            <a:ext cx="360362" cy="360363"/>
          </a:xfrm>
          <a:prstGeom prst="ellipse">
            <a:avLst/>
          </a:prstGeom>
          <a:noFill/>
          <a:ln w="9525">
            <a:solidFill>
              <a:schemeClr val="tx1"/>
            </a:solidFill>
            <a:round/>
            <a:headEnd/>
            <a:tailEnd/>
          </a:ln>
        </p:spPr>
        <p:txBody>
          <a:bodyPr wrap="none" anchor="ctr"/>
          <a:lstStyle/>
          <a:p>
            <a:endParaRPr lang="el-GR"/>
          </a:p>
        </p:txBody>
      </p:sp>
      <p:sp>
        <p:nvSpPr>
          <p:cNvPr id="63511" name="Text Box 20"/>
          <p:cNvSpPr txBox="1">
            <a:spLocks noChangeArrowheads="1"/>
          </p:cNvSpPr>
          <p:nvPr/>
        </p:nvSpPr>
        <p:spPr bwMode="auto">
          <a:xfrm>
            <a:off x="5478624" y="3017707"/>
            <a:ext cx="628358" cy="369332"/>
          </a:xfrm>
          <a:prstGeom prst="rect">
            <a:avLst/>
          </a:prstGeom>
          <a:noFill/>
          <a:ln w="9525">
            <a:noFill/>
            <a:miter lim="800000"/>
            <a:headEnd/>
            <a:tailEnd/>
          </a:ln>
        </p:spPr>
        <p:txBody>
          <a:bodyPr wrap="square">
            <a:spAutoFit/>
          </a:bodyPr>
          <a:lstStyle/>
          <a:p>
            <a:pPr>
              <a:spcBef>
                <a:spcPct val="50000"/>
              </a:spcBef>
            </a:pPr>
            <a:r>
              <a:rPr lang="en-US" sz="1800" b="1" dirty="0">
                <a:solidFill>
                  <a:schemeClr val="accent6">
                    <a:lumMod val="75000"/>
                  </a:schemeClr>
                </a:solidFill>
              </a:rPr>
              <a:t>d</a:t>
            </a:r>
            <a:r>
              <a:rPr lang="el-GR" sz="1800" b="1" dirty="0">
                <a:solidFill>
                  <a:schemeClr val="accent6">
                    <a:lumMod val="75000"/>
                  </a:schemeClr>
                </a:solidFill>
              </a:rPr>
              <a:t>/ο</a:t>
            </a:r>
          </a:p>
        </p:txBody>
      </p:sp>
      <p:sp>
        <p:nvSpPr>
          <p:cNvPr id="63512" name="Line 21"/>
          <p:cNvSpPr>
            <a:spLocks noChangeShapeType="1"/>
          </p:cNvSpPr>
          <p:nvPr/>
        </p:nvSpPr>
        <p:spPr bwMode="auto">
          <a:xfrm>
            <a:off x="5773738" y="3379788"/>
            <a:ext cx="0" cy="576262"/>
          </a:xfrm>
          <a:prstGeom prst="line">
            <a:avLst/>
          </a:prstGeom>
          <a:noFill/>
          <a:ln w="9525">
            <a:solidFill>
              <a:schemeClr val="tx1"/>
            </a:solidFill>
            <a:round/>
            <a:headEnd/>
            <a:tailEnd/>
          </a:ln>
        </p:spPr>
        <p:txBody>
          <a:bodyPr/>
          <a:lstStyle/>
          <a:p>
            <a:endParaRPr lang="el-GR"/>
          </a:p>
        </p:txBody>
      </p:sp>
      <p:sp>
        <p:nvSpPr>
          <p:cNvPr id="63513" name="Freeform 22"/>
          <p:cNvSpPr>
            <a:spLocks/>
          </p:cNvSpPr>
          <p:nvPr/>
        </p:nvSpPr>
        <p:spPr bwMode="auto">
          <a:xfrm>
            <a:off x="5629275" y="3451225"/>
            <a:ext cx="288925" cy="155575"/>
          </a:xfrm>
          <a:custGeom>
            <a:avLst/>
            <a:gdLst>
              <a:gd name="T0" fmla="*/ 0 w 272"/>
              <a:gd name="T1" fmla="*/ 2147483647 h 189"/>
              <a:gd name="T2" fmla="*/ 2147483647 w 272"/>
              <a:gd name="T3" fmla="*/ 2147483647 h 189"/>
              <a:gd name="T4" fmla="*/ 2147483647 w 272"/>
              <a:gd name="T5" fmla="*/ 0 h 189"/>
              <a:gd name="T6" fmla="*/ 0 60000 65536"/>
              <a:gd name="T7" fmla="*/ 0 60000 65536"/>
              <a:gd name="T8" fmla="*/ 0 60000 65536"/>
              <a:gd name="T9" fmla="*/ 0 w 272"/>
              <a:gd name="T10" fmla="*/ 0 h 189"/>
              <a:gd name="T11" fmla="*/ 272 w 272"/>
              <a:gd name="T12" fmla="*/ 189 h 189"/>
            </a:gdLst>
            <a:ahLst/>
            <a:cxnLst>
              <a:cxn ang="T6">
                <a:pos x="T0" y="T1"/>
              </a:cxn>
              <a:cxn ang="T7">
                <a:pos x="T2" y="T3"/>
              </a:cxn>
              <a:cxn ang="T8">
                <a:pos x="T4" y="T5"/>
              </a:cxn>
            </a:cxnLst>
            <a:rect l="T9" t="T10" r="T11" b="T12"/>
            <a:pathLst>
              <a:path w="272" h="189">
                <a:moveTo>
                  <a:pt x="0" y="45"/>
                </a:moveTo>
                <a:cubicBezTo>
                  <a:pt x="45" y="117"/>
                  <a:pt x="91" y="189"/>
                  <a:pt x="136" y="182"/>
                </a:cubicBezTo>
                <a:cubicBezTo>
                  <a:pt x="181" y="175"/>
                  <a:pt x="249" y="30"/>
                  <a:pt x="272" y="0"/>
                </a:cubicBezTo>
              </a:path>
            </a:pathLst>
          </a:custGeom>
          <a:noFill/>
          <a:ln w="9525">
            <a:solidFill>
              <a:schemeClr val="tx1"/>
            </a:solidFill>
            <a:round/>
            <a:headEnd/>
            <a:tailEnd/>
          </a:ln>
        </p:spPr>
        <p:txBody>
          <a:bodyPr/>
          <a:lstStyle/>
          <a:p>
            <a:endParaRPr lang="el-GR"/>
          </a:p>
        </p:txBody>
      </p:sp>
      <p:sp>
        <p:nvSpPr>
          <p:cNvPr id="63514" name="Text Box 23"/>
          <p:cNvSpPr txBox="1">
            <a:spLocks noChangeArrowheads="1"/>
          </p:cNvSpPr>
          <p:nvPr/>
        </p:nvSpPr>
        <p:spPr bwMode="auto">
          <a:xfrm>
            <a:off x="1549400" y="2130425"/>
            <a:ext cx="1439863" cy="366713"/>
          </a:xfrm>
          <a:prstGeom prst="rect">
            <a:avLst/>
          </a:prstGeom>
          <a:noFill/>
          <a:ln w="9525">
            <a:noFill/>
            <a:miter lim="800000"/>
            <a:headEnd/>
            <a:tailEnd/>
          </a:ln>
        </p:spPr>
        <p:txBody>
          <a:bodyPr>
            <a:spAutoFit/>
          </a:bodyPr>
          <a:lstStyle/>
          <a:p>
            <a:pPr>
              <a:spcBef>
                <a:spcPct val="50000"/>
              </a:spcBef>
            </a:pPr>
            <a:r>
              <a:rPr lang="el-GR" sz="1800" dirty="0" err="1"/>
              <a:t>υπερκλάση</a:t>
            </a:r>
            <a:endParaRPr lang="el-GR" sz="1800" dirty="0"/>
          </a:p>
        </p:txBody>
      </p:sp>
      <p:sp>
        <p:nvSpPr>
          <p:cNvPr id="63515" name="Text Box 24"/>
          <p:cNvSpPr txBox="1">
            <a:spLocks noChangeArrowheads="1"/>
          </p:cNvSpPr>
          <p:nvPr/>
        </p:nvSpPr>
        <p:spPr bwMode="auto">
          <a:xfrm>
            <a:off x="1536700" y="4019550"/>
            <a:ext cx="1439863" cy="366713"/>
          </a:xfrm>
          <a:prstGeom prst="rect">
            <a:avLst/>
          </a:prstGeom>
          <a:noFill/>
          <a:ln w="9525">
            <a:noFill/>
            <a:miter lim="800000"/>
            <a:headEnd/>
            <a:tailEnd/>
          </a:ln>
        </p:spPr>
        <p:txBody>
          <a:bodyPr>
            <a:spAutoFit/>
          </a:bodyPr>
          <a:lstStyle/>
          <a:p>
            <a:pPr>
              <a:spcBef>
                <a:spcPct val="50000"/>
              </a:spcBef>
            </a:pPr>
            <a:r>
              <a:rPr lang="el-GR" sz="1800" dirty="0"/>
              <a:t>υποκλάση</a:t>
            </a:r>
          </a:p>
        </p:txBody>
      </p:sp>
      <p:sp>
        <p:nvSpPr>
          <p:cNvPr id="28" name="Title 27"/>
          <p:cNvSpPr>
            <a:spLocks noGrp="1"/>
          </p:cNvSpPr>
          <p:nvPr>
            <p:ph type="title"/>
          </p:nvPr>
        </p:nvSpPr>
        <p:spPr>
          <a:xfrm>
            <a:off x="508000" y="145281"/>
            <a:ext cx="8229600" cy="1143000"/>
          </a:xfrm>
        </p:spPr>
        <p:txBody>
          <a:bodyPr/>
          <a:lstStyle/>
          <a:p>
            <a:r>
              <a:rPr lang="el-GR" dirty="0">
                <a:solidFill>
                  <a:schemeClr val="accent6">
                    <a:lumMod val="75000"/>
                  </a:schemeClr>
                </a:solidFill>
              </a:rPr>
              <a:t>Εξειδίκευση</a:t>
            </a:r>
          </a:p>
        </p:txBody>
      </p:sp>
      <p:sp>
        <p:nvSpPr>
          <p:cNvPr id="2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Footer Placeholder 3"/>
          <p:cNvSpPr>
            <a:spLocks noGrp="1"/>
          </p:cNvSpPr>
          <p:nvPr>
            <p:ph type="ftr" sz="quarter" idx="11"/>
          </p:nvPr>
        </p:nvSpPr>
        <p:spPr>
          <a:noFill/>
        </p:spPr>
        <p:txBody>
          <a:bodyPr/>
          <a:lstStyle/>
          <a:p>
            <a:r>
              <a:rPr lang="el-GR" altLang="en-US"/>
              <a:t>Ευαγγελία Πιτουρά</a:t>
            </a:r>
          </a:p>
        </p:txBody>
      </p:sp>
      <p:sp>
        <p:nvSpPr>
          <p:cNvPr id="66564" name="Slide Number Placeholder 4"/>
          <p:cNvSpPr>
            <a:spLocks noGrp="1"/>
          </p:cNvSpPr>
          <p:nvPr>
            <p:ph type="sldNum" sz="quarter" idx="12"/>
          </p:nvPr>
        </p:nvSpPr>
        <p:spPr>
          <a:noFill/>
        </p:spPr>
        <p:txBody>
          <a:bodyPr/>
          <a:lstStyle/>
          <a:p>
            <a:fld id="{22DF68A2-5167-48FF-935A-3D89A9325720}" type="slidenum">
              <a:rPr lang="el-GR" altLang="en-US" smtClean="0"/>
              <a:pPr/>
              <a:t>82</a:t>
            </a:fld>
            <a:endParaRPr lang="el-GR" altLang="en-US"/>
          </a:p>
        </p:txBody>
      </p:sp>
      <p:sp>
        <p:nvSpPr>
          <p:cNvPr id="64518" name="Text Box 3"/>
          <p:cNvSpPr txBox="1">
            <a:spLocks noChangeArrowheads="1"/>
          </p:cNvSpPr>
          <p:nvPr/>
        </p:nvSpPr>
        <p:spPr bwMode="auto">
          <a:xfrm>
            <a:off x="412750" y="1290638"/>
            <a:ext cx="8286750" cy="1985962"/>
          </a:xfrm>
          <a:prstGeom prst="rect">
            <a:avLst/>
          </a:prstGeom>
          <a:noFill/>
          <a:ln w="9525">
            <a:noFill/>
            <a:miter lim="800000"/>
            <a:headEnd/>
            <a:tailEnd/>
          </a:ln>
        </p:spPr>
        <p:txBody>
          <a:bodyPr wrap="square">
            <a:spAutoFit/>
          </a:bodyPr>
          <a:lstStyle/>
          <a:p>
            <a:pPr algn="ctr">
              <a:spcBef>
                <a:spcPct val="50000"/>
              </a:spcBef>
              <a:buClr>
                <a:schemeClr val="tx1"/>
              </a:buClr>
              <a:buFont typeface="Wingdings" pitchFamily="2" charset="2"/>
              <a:buNone/>
            </a:pPr>
            <a:r>
              <a:rPr lang="el-GR" sz="2400" dirty="0">
                <a:solidFill>
                  <a:schemeClr val="accent6">
                    <a:lumMod val="75000"/>
                  </a:schemeClr>
                </a:solidFill>
                <a:ea typeface="Calibri" pitchFamily="34" charset="0"/>
                <a:cs typeface="Calibri" pitchFamily="34" charset="0"/>
              </a:rPr>
              <a:t>Περιορισμοί επικάλυψης  (</a:t>
            </a:r>
            <a:r>
              <a:rPr lang="en-US" sz="2400" dirty="0">
                <a:solidFill>
                  <a:schemeClr val="accent6">
                    <a:lumMod val="75000"/>
                  </a:schemeClr>
                </a:solidFill>
                <a:ea typeface="Calibri" pitchFamily="34" charset="0"/>
                <a:cs typeface="Calibri" pitchFamily="34" charset="0"/>
              </a:rPr>
              <a:t>overlap constraint)</a:t>
            </a:r>
            <a:endParaRPr lang="el-GR" sz="2400" dirty="0">
              <a:solidFill>
                <a:schemeClr val="accent6">
                  <a:lumMod val="75000"/>
                </a:schemeClr>
              </a:solidFill>
              <a:ea typeface="Calibri" pitchFamily="34" charset="0"/>
              <a:cs typeface="Calibri" pitchFamily="34" charset="0"/>
            </a:endParaRPr>
          </a:p>
          <a:p>
            <a:pPr algn="just">
              <a:spcBef>
                <a:spcPct val="50000"/>
              </a:spcBef>
              <a:buClr>
                <a:schemeClr val="tx1"/>
              </a:buClr>
              <a:buFont typeface="Wingdings" pitchFamily="2" charset="2"/>
              <a:buNone/>
            </a:pPr>
            <a:r>
              <a:rPr lang="el-GR" sz="2000" dirty="0">
                <a:ea typeface="Calibri" pitchFamily="34" charset="0"/>
                <a:cs typeface="Calibri" pitchFamily="34" charset="0"/>
              </a:rPr>
              <a:t>Στη γενική περίπτωση, μια οντότητα μπορεί να ανήκει σε </a:t>
            </a:r>
            <a:r>
              <a:rPr lang="el-GR" sz="2000" i="1" dirty="0">
                <a:ea typeface="Calibri" pitchFamily="34" charset="0"/>
                <a:cs typeface="Calibri" pitchFamily="34" charset="0"/>
              </a:rPr>
              <a:t>παραπάνω από μια</a:t>
            </a:r>
            <a:r>
              <a:rPr lang="el-GR" sz="2000" dirty="0">
                <a:ea typeface="Calibri" pitchFamily="34" charset="0"/>
                <a:cs typeface="Calibri" pitchFamily="34" charset="0"/>
              </a:rPr>
              <a:t> υποκλάσεις (</a:t>
            </a:r>
            <a:r>
              <a:rPr lang="el-GR" sz="2000" dirty="0" err="1">
                <a:ea typeface="Calibri" pitchFamily="34" charset="0"/>
                <a:cs typeface="Calibri" pitchFamily="34" charset="0"/>
              </a:rPr>
              <a:t>murder</a:t>
            </a:r>
            <a:r>
              <a:rPr lang="el-GR" sz="2000" dirty="0">
                <a:ea typeface="Calibri" pitchFamily="34" charset="0"/>
                <a:cs typeface="Calibri" pitchFamily="34" charset="0"/>
              </a:rPr>
              <a:t> </a:t>
            </a:r>
            <a:r>
              <a:rPr lang="el-GR" sz="2000" dirty="0" err="1">
                <a:ea typeface="Calibri" pitchFamily="34" charset="0"/>
                <a:cs typeface="Calibri" pitchFamily="34" charset="0"/>
              </a:rPr>
              <a:t>mystery</a:t>
            </a:r>
            <a:r>
              <a:rPr lang="el-GR" sz="2000" dirty="0">
                <a:ea typeface="Calibri" pitchFamily="34" charset="0"/>
                <a:cs typeface="Calibri" pitchFamily="34" charset="0"/>
              </a:rPr>
              <a:t> + </a:t>
            </a:r>
            <a:r>
              <a:rPr lang="el-GR" sz="2000" dirty="0" err="1">
                <a:ea typeface="Calibri" pitchFamily="34" charset="0"/>
                <a:cs typeface="Calibri" pitchFamily="34" charset="0"/>
              </a:rPr>
              <a:t>cartoon</a:t>
            </a:r>
            <a:r>
              <a:rPr lang="el-GR" sz="2000" dirty="0">
                <a:ea typeface="Calibri" pitchFamily="34" charset="0"/>
                <a:cs typeface="Calibri" pitchFamily="34" charset="0"/>
              </a:rPr>
              <a:t>: </a:t>
            </a:r>
            <a:r>
              <a:rPr lang="el-GR" sz="2000" dirty="0" err="1">
                <a:ea typeface="Calibri" pitchFamily="34" charset="0"/>
                <a:cs typeface="Calibri" pitchFamily="34" charset="0"/>
              </a:rPr>
              <a:t>Roger</a:t>
            </a:r>
            <a:r>
              <a:rPr lang="el-GR" sz="2000" dirty="0">
                <a:ea typeface="Calibri" pitchFamily="34" charset="0"/>
                <a:cs typeface="Calibri" pitchFamily="34" charset="0"/>
              </a:rPr>
              <a:t> </a:t>
            </a:r>
            <a:r>
              <a:rPr lang="el-GR" sz="2000" dirty="0" err="1">
                <a:ea typeface="Calibri" pitchFamily="34" charset="0"/>
                <a:cs typeface="Calibri" pitchFamily="34" charset="0"/>
              </a:rPr>
              <a:t>Rabbit</a:t>
            </a:r>
            <a:r>
              <a:rPr lang="el-GR" sz="2000" dirty="0">
                <a:ea typeface="Calibri" pitchFamily="34" charset="0"/>
                <a:cs typeface="Calibri" pitchFamily="34" charset="0"/>
              </a:rPr>
              <a:t>)</a:t>
            </a:r>
          </a:p>
          <a:p>
            <a:pPr algn="just">
              <a:spcBef>
                <a:spcPct val="50000"/>
              </a:spcBef>
              <a:buClr>
                <a:schemeClr val="tx1"/>
              </a:buClr>
              <a:buFont typeface="Wingdings" pitchFamily="2" charset="2"/>
              <a:buNone/>
            </a:pPr>
            <a:r>
              <a:rPr lang="el-GR" sz="2000" dirty="0">
                <a:ea typeface="Calibri" pitchFamily="34" charset="0"/>
                <a:cs typeface="Calibri" pitchFamily="34" charset="0"/>
              </a:rPr>
              <a:t>Συμβολισμός - </a:t>
            </a:r>
            <a:r>
              <a:rPr lang="en-US" sz="2000" b="1" dirty="0">
                <a:ea typeface="Calibri" pitchFamily="34" charset="0"/>
                <a:cs typeface="Calibri" pitchFamily="34" charset="0"/>
              </a:rPr>
              <a:t>d</a:t>
            </a:r>
            <a:r>
              <a:rPr lang="en-US" sz="2000" dirty="0">
                <a:ea typeface="Calibri" pitchFamily="34" charset="0"/>
                <a:cs typeface="Calibri" pitchFamily="34" charset="0"/>
              </a:rPr>
              <a:t>: disjoint </a:t>
            </a:r>
            <a:r>
              <a:rPr lang="el-GR" sz="2000" dirty="0">
                <a:ea typeface="Calibri" pitchFamily="34" charset="0"/>
                <a:cs typeface="Calibri" pitchFamily="34" charset="0"/>
              </a:rPr>
              <a:t>(ανήκει σε μία το πολύ) </a:t>
            </a:r>
            <a:r>
              <a:rPr lang="en-US" sz="2000" b="1" dirty="0">
                <a:ea typeface="Calibri" pitchFamily="34" charset="0"/>
                <a:cs typeface="Calibri" pitchFamily="34" charset="0"/>
              </a:rPr>
              <a:t>o</a:t>
            </a:r>
            <a:r>
              <a:rPr lang="en-US" sz="2000" dirty="0">
                <a:ea typeface="Calibri" pitchFamily="34" charset="0"/>
                <a:cs typeface="Calibri" pitchFamily="34" charset="0"/>
              </a:rPr>
              <a:t>: overlap</a:t>
            </a:r>
            <a:r>
              <a:rPr lang="el-GR" sz="2000" dirty="0">
                <a:ea typeface="Calibri" pitchFamily="34" charset="0"/>
                <a:cs typeface="Calibri" pitchFamily="34" charset="0"/>
              </a:rPr>
              <a:t> (μπορεί να ανήκει σε παραπάνω από μία)</a:t>
            </a:r>
          </a:p>
        </p:txBody>
      </p:sp>
      <p:sp>
        <p:nvSpPr>
          <p:cNvPr id="66567" name="Text Box 4"/>
          <p:cNvSpPr txBox="1">
            <a:spLocks noChangeArrowheads="1"/>
          </p:cNvSpPr>
          <p:nvPr/>
        </p:nvSpPr>
        <p:spPr bwMode="auto">
          <a:xfrm>
            <a:off x="2051050" y="3789363"/>
            <a:ext cx="719138" cy="396875"/>
          </a:xfrm>
          <a:prstGeom prst="rect">
            <a:avLst/>
          </a:prstGeom>
          <a:noFill/>
          <a:ln w="9525">
            <a:noFill/>
            <a:miter lim="800000"/>
            <a:headEnd/>
            <a:tailEnd/>
          </a:ln>
        </p:spPr>
        <p:txBody>
          <a:bodyPr>
            <a:spAutoFit/>
          </a:bodyPr>
          <a:lstStyle/>
          <a:p>
            <a:pPr eaLnBrk="0" hangingPunct="0">
              <a:spcBef>
                <a:spcPct val="50000"/>
              </a:spcBef>
            </a:pPr>
            <a:r>
              <a:rPr lang="en-US" sz="2000"/>
              <a:t>D</a:t>
            </a:r>
            <a:endParaRPr lang="el-GR" sz="2000"/>
          </a:p>
        </p:txBody>
      </p:sp>
      <p:sp>
        <p:nvSpPr>
          <p:cNvPr id="66568" name="Rectangle 5"/>
          <p:cNvSpPr>
            <a:spLocks noChangeArrowheads="1"/>
          </p:cNvSpPr>
          <p:nvPr/>
        </p:nvSpPr>
        <p:spPr bwMode="auto">
          <a:xfrm>
            <a:off x="1763713" y="3789363"/>
            <a:ext cx="1295400" cy="412750"/>
          </a:xfrm>
          <a:prstGeom prst="rect">
            <a:avLst/>
          </a:prstGeom>
          <a:noFill/>
          <a:ln w="9525">
            <a:solidFill>
              <a:schemeClr val="tx1"/>
            </a:solidFill>
            <a:miter lim="800000"/>
            <a:headEnd/>
            <a:tailEnd/>
          </a:ln>
        </p:spPr>
        <p:txBody>
          <a:bodyPr wrap="none" anchor="ctr"/>
          <a:lstStyle/>
          <a:p>
            <a:endParaRPr lang="el-GR"/>
          </a:p>
        </p:txBody>
      </p:sp>
      <p:sp>
        <p:nvSpPr>
          <p:cNvPr id="66569" name="Rectangle 6"/>
          <p:cNvSpPr>
            <a:spLocks noChangeArrowheads="1"/>
          </p:cNvSpPr>
          <p:nvPr/>
        </p:nvSpPr>
        <p:spPr bwMode="auto">
          <a:xfrm>
            <a:off x="755650" y="5589588"/>
            <a:ext cx="1225550" cy="431800"/>
          </a:xfrm>
          <a:prstGeom prst="rect">
            <a:avLst/>
          </a:prstGeom>
          <a:noFill/>
          <a:ln w="9525">
            <a:solidFill>
              <a:schemeClr val="tx1"/>
            </a:solidFill>
            <a:miter lim="800000"/>
            <a:headEnd/>
            <a:tailEnd/>
          </a:ln>
        </p:spPr>
        <p:txBody>
          <a:bodyPr wrap="none" anchor="ctr"/>
          <a:lstStyle/>
          <a:p>
            <a:endParaRPr lang="el-GR"/>
          </a:p>
        </p:txBody>
      </p:sp>
      <p:sp>
        <p:nvSpPr>
          <p:cNvPr id="66570" name="Line 7"/>
          <p:cNvSpPr>
            <a:spLocks noChangeShapeType="1"/>
          </p:cNvSpPr>
          <p:nvPr/>
        </p:nvSpPr>
        <p:spPr bwMode="auto">
          <a:xfrm>
            <a:off x="2266950" y="4221163"/>
            <a:ext cx="0" cy="381000"/>
          </a:xfrm>
          <a:prstGeom prst="line">
            <a:avLst/>
          </a:prstGeom>
          <a:noFill/>
          <a:ln w="9525">
            <a:solidFill>
              <a:schemeClr val="tx1"/>
            </a:solidFill>
            <a:round/>
            <a:headEnd/>
            <a:tailEnd/>
          </a:ln>
        </p:spPr>
        <p:txBody>
          <a:bodyPr wrap="none" anchor="ctr"/>
          <a:lstStyle/>
          <a:p>
            <a:endParaRPr lang="el-GR"/>
          </a:p>
        </p:txBody>
      </p:sp>
      <p:sp>
        <p:nvSpPr>
          <p:cNvPr id="66571" name="Text Box 8"/>
          <p:cNvSpPr txBox="1">
            <a:spLocks noChangeArrowheads="1"/>
          </p:cNvSpPr>
          <p:nvPr/>
        </p:nvSpPr>
        <p:spPr bwMode="auto">
          <a:xfrm>
            <a:off x="971550" y="5589588"/>
            <a:ext cx="1081088" cy="396875"/>
          </a:xfrm>
          <a:prstGeom prst="rect">
            <a:avLst/>
          </a:prstGeom>
          <a:noFill/>
          <a:ln w="9525">
            <a:noFill/>
            <a:miter lim="800000"/>
            <a:headEnd/>
            <a:tailEnd/>
          </a:ln>
        </p:spPr>
        <p:txBody>
          <a:bodyPr>
            <a:spAutoFit/>
          </a:bodyPr>
          <a:lstStyle/>
          <a:p>
            <a:pPr eaLnBrk="0" hangingPunct="0">
              <a:spcBef>
                <a:spcPct val="50000"/>
              </a:spcBef>
            </a:pPr>
            <a:r>
              <a:rPr lang="en-US" sz="2000"/>
              <a:t>C</a:t>
            </a:r>
            <a:endParaRPr lang="el-GR" sz="2000"/>
          </a:p>
        </p:txBody>
      </p:sp>
      <p:sp>
        <p:nvSpPr>
          <p:cNvPr id="66572" name="Oval 9"/>
          <p:cNvSpPr>
            <a:spLocks noChangeArrowheads="1"/>
          </p:cNvSpPr>
          <p:nvPr/>
        </p:nvSpPr>
        <p:spPr bwMode="auto">
          <a:xfrm>
            <a:off x="2051050" y="4652963"/>
            <a:ext cx="360363" cy="360362"/>
          </a:xfrm>
          <a:prstGeom prst="ellipse">
            <a:avLst/>
          </a:prstGeom>
          <a:noFill/>
          <a:ln w="9525">
            <a:solidFill>
              <a:schemeClr val="tx1"/>
            </a:solidFill>
            <a:round/>
            <a:headEnd/>
            <a:tailEnd/>
          </a:ln>
        </p:spPr>
        <p:txBody>
          <a:bodyPr wrap="none" anchor="ctr"/>
          <a:lstStyle/>
          <a:p>
            <a:endParaRPr lang="el-GR"/>
          </a:p>
        </p:txBody>
      </p:sp>
      <p:sp>
        <p:nvSpPr>
          <p:cNvPr id="66573" name="Text Box 10"/>
          <p:cNvSpPr txBox="1">
            <a:spLocks noChangeArrowheads="1"/>
          </p:cNvSpPr>
          <p:nvPr/>
        </p:nvSpPr>
        <p:spPr bwMode="auto">
          <a:xfrm>
            <a:off x="2051050" y="4652963"/>
            <a:ext cx="431800" cy="366712"/>
          </a:xfrm>
          <a:prstGeom prst="rect">
            <a:avLst/>
          </a:prstGeom>
          <a:noFill/>
          <a:ln w="9525">
            <a:noFill/>
            <a:miter lim="800000"/>
            <a:headEnd/>
            <a:tailEnd/>
          </a:ln>
        </p:spPr>
        <p:txBody>
          <a:bodyPr>
            <a:spAutoFit/>
          </a:bodyPr>
          <a:lstStyle/>
          <a:p>
            <a:pPr>
              <a:spcBef>
                <a:spcPct val="50000"/>
              </a:spcBef>
            </a:pPr>
            <a:r>
              <a:rPr lang="en-US" sz="1800" b="1" dirty="0">
                <a:solidFill>
                  <a:schemeClr val="accent6">
                    <a:lumMod val="75000"/>
                  </a:schemeClr>
                </a:solidFill>
              </a:rPr>
              <a:t>d</a:t>
            </a:r>
            <a:endParaRPr lang="el-GR" sz="1800" b="1" dirty="0">
              <a:solidFill>
                <a:schemeClr val="accent6">
                  <a:lumMod val="75000"/>
                </a:schemeClr>
              </a:solidFill>
            </a:endParaRPr>
          </a:p>
        </p:txBody>
      </p:sp>
      <p:sp>
        <p:nvSpPr>
          <p:cNvPr id="66574" name="Line 11"/>
          <p:cNvSpPr>
            <a:spLocks noChangeShapeType="1"/>
          </p:cNvSpPr>
          <p:nvPr/>
        </p:nvSpPr>
        <p:spPr bwMode="auto">
          <a:xfrm flipH="1">
            <a:off x="1331913" y="5013325"/>
            <a:ext cx="719137" cy="574675"/>
          </a:xfrm>
          <a:prstGeom prst="line">
            <a:avLst/>
          </a:prstGeom>
          <a:noFill/>
          <a:ln w="9525">
            <a:solidFill>
              <a:schemeClr val="tx1"/>
            </a:solidFill>
            <a:round/>
            <a:headEnd/>
            <a:tailEnd/>
          </a:ln>
        </p:spPr>
        <p:txBody>
          <a:bodyPr/>
          <a:lstStyle/>
          <a:p>
            <a:endParaRPr lang="el-GR"/>
          </a:p>
        </p:txBody>
      </p:sp>
      <p:sp>
        <p:nvSpPr>
          <p:cNvPr id="66575" name="Rectangle 12"/>
          <p:cNvSpPr>
            <a:spLocks noChangeArrowheads="1"/>
          </p:cNvSpPr>
          <p:nvPr/>
        </p:nvSpPr>
        <p:spPr bwMode="auto">
          <a:xfrm>
            <a:off x="2411413" y="5589588"/>
            <a:ext cx="1225550" cy="431800"/>
          </a:xfrm>
          <a:prstGeom prst="rect">
            <a:avLst/>
          </a:prstGeom>
          <a:noFill/>
          <a:ln w="9525">
            <a:solidFill>
              <a:schemeClr val="tx1"/>
            </a:solidFill>
            <a:miter lim="800000"/>
            <a:headEnd/>
            <a:tailEnd/>
          </a:ln>
        </p:spPr>
        <p:txBody>
          <a:bodyPr wrap="none" anchor="ctr"/>
          <a:lstStyle/>
          <a:p>
            <a:endParaRPr lang="el-GR"/>
          </a:p>
        </p:txBody>
      </p:sp>
      <p:sp>
        <p:nvSpPr>
          <p:cNvPr id="66576" name="Text Box 13"/>
          <p:cNvSpPr txBox="1">
            <a:spLocks noChangeArrowheads="1"/>
          </p:cNvSpPr>
          <p:nvPr/>
        </p:nvSpPr>
        <p:spPr bwMode="auto">
          <a:xfrm>
            <a:off x="2627313" y="5589588"/>
            <a:ext cx="1081087" cy="396875"/>
          </a:xfrm>
          <a:prstGeom prst="rect">
            <a:avLst/>
          </a:prstGeom>
          <a:noFill/>
          <a:ln w="9525">
            <a:noFill/>
            <a:miter lim="800000"/>
            <a:headEnd/>
            <a:tailEnd/>
          </a:ln>
        </p:spPr>
        <p:txBody>
          <a:bodyPr>
            <a:spAutoFit/>
          </a:bodyPr>
          <a:lstStyle/>
          <a:p>
            <a:pPr eaLnBrk="0" hangingPunct="0">
              <a:spcBef>
                <a:spcPct val="50000"/>
              </a:spcBef>
            </a:pPr>
            <a:r>
              <a:rPr lang="en-US" sz="2000"/>
              <a:t>B</a:t>
            </a:r>
            <a:endParaRPr lang="el-GR" sz="2000"/>
          </a:p>
        </p:txBody>
      </p:sp>
      <p:sp>
        <p:nvSpPr>
          <p:cNvPr id="66577" name="Line 14"/>
          <p:cNvSpPr>
            <a:spLocks noChangeShapeType="1"/>
          </p:cNvSpPr>
          <p:nvPr/>
        </p:nvSpPr>
        <p:spPr bwMode="auto">
          <a:xfrm>
            <a:off x="2411413" y="5013325"/>
            <a:ext cx="647700" cy="576263"/>
          </a:xfrm>
          <a:prstGeom prst="line">
            <a:avLst/>
          </a:prstGeom>
          <a:noFill/>
          <a:ln w="9525">
            <a:solidFill>
              <a:schemeClr val="tx1"/>
            </a:solidFill>
            <a:round/>
            <a:headEnd/>
            <a:tailEnd/>
          </a:ln>
        </p:spPr>
        <p:txBody>
          <a:bodyPr/>
          <a:lstStyle/>
          <a:p>
            <a:endParaRPr lang="el-GR"/>
          </a:p>
        </p:txBody>
      </p:sp>
      <p:sp>
        <p:nvSpPr>
          <p:cNvPr id="66578" name="Freeform 15"/>
          <p:cNvSpPr>
            <a:spLocks/>
          </p:cNvSpPr>
          <p:nvPr/>
        </p:nvSpPr>
        <p:spPr bwMode="auto">
          <a:xfrm>
            <a:off x="1552575" y="5153025"/>
            <a:ext cx="379413" cy="228600"/>
          </a:xfrm>
          <a:custGeom>
            <a:avLst/>
            <a:gdLst>
              <a:gd name="T0" fmla="*/ 0 w 239"/>
              <a:gd name="T1" fmla="*/ 0 h 144"/>
              <a:gd name="T2" fmla="*/ 2147483647 w 239"/>
              <a:gd name="T3" fmla="*/ 2147483647 h 144"/>
              <a:gd name="T4" fmla="*/ 2147483647 w 239"/>
              <a:gd name="T5" fmla="*/ 2147483647 h 144"/>
              <a:gd name="T6" fmla="*/ 2147483647 w 239"/>
              <a:gd name="T7" fmla="*/ 2147483647 h 144"/>
              <a:gd name="T8" fmla="*/ 2147483647 w 239"/>
              <a:gd name="T9" fmla="*/ 2147483647 h 144"/>
              <a:gd name="T10" fmla="*/ 2147483647 w 239"/>
              <a:gd name="T11" fmla="*/ 2147483647 h 144"/>
              <a:gd name="T12" fmla="*/ 2147483647 w 239"/>
              <a:gd name="T13" fmla="*/ 2147483647 h 144"/>
              <a:gd name="T14" fmla="*/ 0 60000 65536"/>
              <a:gd name="T15" fmla="*/ 0 60000 65536"/>
              <a:gd name="T16" fmla="*/ 0 60000 65536"/>
              <a:gd name="T17" fmla="*/ 0 60000 65536"/>
              <a:gd name="T18" fmla="*/ 0 60000 65536"/>
              <a:gd name="T19" fmla="*/ 0 60000 65536"/>
              <a:gd name="T20" fmla="*/ 0 60000 65536"/>
              <a:gd name="T21" fmla="*/ 0 w 239"/>
              <a:gd name="T22" fmla="*/ 0 h 144"/>
              <a:gd name="T23" fmla="*/ 239 w 239"/>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9" h="144">
                <a:moveTo>
                  <a:pt x="0" y="0"/>
                </a:moveTo>
                <a:cubicBezTo>
                  <a:pt x="8" y="31"/>
                  <a:pt x="0" y="66"/>
                  <a:pt x="12" y="96"/>
                </a:cubicBezTo>
                <a:cubicBezTo>
                  <a:pt x="18" y="112"/>
                  <a:pt x="32" y="127"/>
                  <a:pt x="48" y="132"/>
                </a:cubicBezTo>
                <a:cubicBezTo>
                  <a:pt x="60" y="136"/>
                  <a:pt x="84" y="144"/>
                  <a:pt x="84" y="144"/>
                </a:cubicBezTo>
                <a:cubicBezTo>
                  <a:pt x="120" y="142"/>
                  <a:pt x="156" y="142"/>
                  <a:pt x="192" y="138"/>
                </a:cubicBezTo>
                <a:cubicBezTo>
                  <a:pt x="205" y="136"/>
                  <a:pt x="228" y="126"/>
                  <a:pt x="228" y="126"/>
                </a:cubicBezTo>
                <a:cubicBezTo>
                  <a:pt x="239" y="93"/>
                  <a:pt x="234" y="114"/>
                  <a:pt x="234" y="60"/>
                </a:cubicBezTo>
              </a:path>
            </a:pathLst>
          </a:custGeom>
          <a:noFill/>
          <a:ln w="9525">
            <a:solidFill>
              <a:schemeClr val="tx1"/>
            </a:solidFill>
            <a:round/>
            <a:headEnd/>
            <a:tailEnd/>
          </a:ln>
        </p:spPr>
        <p:txBody>
          <a:bodyPr/>
          <a:lstStyle/>
          <a:p>
            <a:endParaRPr lang="el-GR"/>
          </a:p>
        </p:txBody>
      </p:sp>
      <p:sp>
        <p:nvSpPr>
          <p:cNvPr id="66579" name="Freeform 16"/>
          <p:cNvSpPr>
            <a:spLocks/>
          </p:cNvSpPr>
          <p:nvPr/>
        </p:nvSpPr>
        <p:spPr bwMode="auto">
          <a:xfrm>
            <a:off x="2447925" y="5143500"/>
            <a:ext cx="369888" cy="174625"/>
          </a:xfrm>
          <a:custGeom>
            <a:avLst/>
            <a:gdLst>
              <a:gd name="T0" fmla="*/ 0 w 233"/>
              <a:gd name="T1" fmla="*/ 2147483647 h 110"/>
              <a:gd name="T2" fmla="*/ 2147483647 w 233"/>
              <a:gd name="T3" fmla="*/ 2147483647 h 110"/>
              <a:gd name="T4" fmla="*/ 2147483647 w 233"/>
              <a:gd name="T5" fmla="*/ 2147483647 h 110"/>
              <a:gd name="T6" fmla="*/ 2147483647 w 233"/>
              <a:gd name="T7" fmla="*/ 2147483647 h 110"/>
              <a:gd name="T8" fmla="*/ 2147483647 w 233"/>
              <a:gd name="T9" fmla="*/ 0 h 110"/>
              <a:gd name="T10" fmla="*/ 0 60000 65536"/>
              <a:gd name="T11" fmla="*/ 0 60000 65536"/>
              <a:gd name="T12" fmla="*/ 0 60000 65536"/>
              <a:gd name="T13" fmla="*/ 0 60000 65536"/>
              <a:gd name="T14" fmla="*/ 0 60000 65536"/>
              <a:gd name="T15" fmla="*/ 0 w 233"/>
              <a:gd name="T16" fmla="*/ 0 h 110"/>
              <a:gd name="T17" fmla="*/ 233 w 233"/>
              <a:gd name="T18" fmla="*/ 110 h 110"/>
            </a:gdLst>
            <a:ahLst/>
            <a:cxnLst>
              <a:cxn ang="T10">
                <a:pos x="T0" y="T1"/>
              </a:cxn>
              <a:cxn ang="T11">
                <a:pos x="T2" y="T3"/>
              </a:cxn>
              <a:cxn ang="T12">
                <a:pos x="T4" y="T5"/>
              </a:cxn>
              <a:cxn ang="T13">
                <a:pos x="T6" y="T7"/>
              </a:cxn>
              <a:cxn ang="T14">
                <a:pos x="T8" y="T9"/>
              </a:cxn>
            </a:cxnLst>
            <a:rect l="T15" t="T16" r="T17" b="T18"/>
            <a:pathLst>
              <a:path w="233" h="110">
                <a:moveTo>
                  <a:pt x="0" y="30"/>
                </a:moveTo>
                <a:cubicBezTo>
                  <a:pt x="27" y="66"/>
                  <a:pt x="10" y="48"/>
                  <a:pt x="54" y="78"/>
                </a:cubicBezTo>
                <a:cubicBezTo>
                  <a:pt x="65" y="85"/>
                  <a:pt x="78" y="86"/>
                  <a:pt x="90" y="90"/>
                </a:cubicBezTo>
                <a:cubicBezTo>
                  <a:pt x="96" y="92"/>
                  <a:pt x="108" y="96"/>
                  <a:pt x="108" y="96"/>
                </a:cubicBezTo>
                <a:cubicBezTo>
                  <a:pt x="233" y="89"/>
                  <a:pt x="216" y="110"/>
                  <a:pt x="216" y="0"/>
                </a:cubicBezTo>
              </a:path>
            </a:pathLst>
          </a:custGeom>
          <a:noFill/>
          <a:ln w="9525">
            <a:solidFill>
              <a:schemeClr val="tx1"/>
            </a:solidFill>
            <a:round/>
            <a:headEnd/>
            <a:tailEnd/>
          </a:ln>
        </p:spPr>
        <p:txBody>
          <a:bodyPr/>
          <a:lstStyle/>
          <a:p>
            <a:endParaRPr lang="el-GR"/>
          </a:p>
        </p:txBody>
      </p:sp>
      <p:sp>
        <p:nvSpPr>
          <p:cNvPr id="66580" name="Text Box 17"/>
          <p:cNvSpPr txBox="1">
            <a:spLocks noChangeArrowheads="1"/>
          </p:cNvSpPr>
          <p:nvPr/>
        </p:nvSpPr>
        <p:spPr bwMode="auto">
          <a:xfrm>
            <a:off x="6011863" y="3860800"/>
            <a:ext cx="719137" cy="396875"/>
          </a:xfrm>
          <a:prstGeom prst="rect">
            <a:avLst/>
          </a:prstGeom>
          <a:noFill/>
          <a:ln w="9525">
            <a:noFill/>
            <a:miter lim="800000"/>
            <a:headEnd/>
            <a:tailEnd/>
          </a:ln>
        </p:spPr>
        <p:txBody>
          <a:bodyPr>
            <a:spAutoFit/>
          </a:bodyPr>
          <a:lstStyle/>
          <a:p>
            <a:pPr eaLnBrk="0" hangingPunct="0">
              <a:spcBef>
                <a:spcPct val="50000"/>
              </a:spcBef>
            </a:pPr>
            <a:r>
              <a:rPr lang="en-US" sz="2000"/>
              <a:t>D</a:t>
            </a:r>
            <a:endParaRPr lang="el-GR" sz="2000"/>
          </a:p>
        </p:txBody>
      </p:sp>
      <p:sp>
        <p:nvSpPr>
          <p:cNvPr id="66581" name="Rectangle 18"/>
          <p:cNvSpPr>
            <a:spLocks noChangeArrowheads="1"/>
          </p:cNvSpPr>
          <p:nvPr/>
        </p:nvSpPr>
        <p:spPr bwMode="auto">
          <a:xfrm>
            <a:off x="5724525" y="3860800"/>
            <a:ext cx="1295400" cy="412750"/>
          </a:xfrm>
          <a:prstGeom prst="rect">
            <a:avLst/>
          </a:prstGeom>
          <a:noFill/>
          <a:ln w="9525">
            <a:solidFill>
              <a:schemeClr val="tx1"/>
            </a:solidFill>
            <a:miter lim="800000"/>
            <a:headEnd/>
            <a:tailEnd/>
          </a:ln>
        </p:spPr>
        <p:txBody>
          <a:bodyPr wrap="none" anchor="ctr"/>
          <a:lstStyle/>
          <a:p>
            <a:endParaRPr lang="el-GR"/>
          </a:p>
        </p:txBody>
      </p:sp>
      <p:sp>
        <p:nvSpPr>
          <p:cNvPr id="66582" name="Rectangle 19"/>
          <p:cNvSpPr>
            <a:spLocks noChangeArrowheads="1"/>
          </p:cNvSpPr>
          <p:nvPr/>
        </p:nvSpPr>
        <p:spPr bwMode="auto">
          <a:xfrm>
            <a:off x="4716463" y="5661025"/>
            <a:ext cx="1225550" cy="431800"/>
          </a:xfrm>
          <a:prstGeom prst="rect">
            <a:avLst/>
          </a:prstGeom>
          <a:noFill/>
          <a:ln w="9525">
            <a:solidFill>
              <a:schemeClr val="tx1"/>
            </a:solidFill>
            <a:miter lim="800000"/>
            <a:headEnd/>
            <a:tailEnd/>
          </a:ln>
        </p:spPr>
        <p:txBody>
          <a:bodyPr wrap="none" anchor="ctr"/>
          <a:lstStyle/>
          <a:p>
            <a:endParaRPr lang="el-GR"/>
          </a:p>
        </p:txBody>
      </p:sp>
      <p:sp>
        <p:nvSpPr>
          <p:cNvPr id="66583" name="Line 20"/>
          <p:cNvSpPr>
            <a:spLocks noChangeShapeType="1"/>
          </p:cNvSpPr>
          <p:nvPr/>
        </p:nvSpPr>
        <p:spPr bwMode="auto">
          <a:xfrm>
            <a:off x="6227763" y="4292600"/>
            <a:ext cx="0" cy="381000"/>
          </a:xfrm>
          <a:prstGeom prst="line">
            <a:avLst/>
          </a:prstGeom>
          <a:noFill/>
          <a:ln w="9525">
            <a:solidFill>
              <a:schemeClr val="tx1"/>
            </a:solidFill>
            <a:round/>
            <a:headEnd/>
            <a:tailEnd/>
          </a:ln>
        </p:spPr>
        <p:txBody>
          <a:bodyPr wrap="none" anchor="ctr"/>
          <a:lstStyle/>
          <a:p>
            <a:endParaRPr lang="el-GR"/>
          </a:p>
        </p:txBody>
      </p:sp>
      <p:sp>
        <p:nvSpPr>
          <p:cNvPr id="66584" name="Text Box 21"/>
          <p:cNvSpPr txBox="1">
            <a:spLocks noChangeArrowheads="1"/>
          </p:cNvSpPr>
          <p:nvPr/>
        </p:nvSpPr>
        <p:spPr bwMode="auto">
          <a:xfrm>
            <a:off x="4932363" y="5661025"/>
            <a:ext cx="1081087" cy="396875"/>
          </a:xfrm>
          <a:prstGeom prst="rect">
            <a:avLst/>
          </a:prstGeom>
          <a:noFill/>
          <a:ln w="9525">
            <a:noFill/>
            <a:miter lim="800000"/>
            <a:headEnd/>
            <a:tailEnd/>
          </a:ln>
        </p:spPr>
        <p:txBody>
          <a:bodyPr>
            <a:spAutoFit/>
          </a:bodyPr>
          <a:lstStyle/>
          <a:p>
            <a:pPr eaLnBrk="0" hangingPunct="0">
              <a:spcBef>
                <a:spcPct val="50000"/>
              </a:spcBef>
            </a:pPr>
            <a:r>
              <a:rPr lang="en-US" sz="2000"/>
              <a:t>C</a:t>
            </a:r>
            <a:endParaRPr lang="el-GR" sz="2000"/>
          </a:p>
        </p:txBody>
      </p:sp>
      <p:sp>
        <p:nvSpPr>
          <p:cNvPr id="66585" name="Oval 22"/>
          <p:cNvSpPr>
            <a:spLocks noChangeArrowheads="1"/>
          </p:cNvSpPr>
          <p:nvPr/>
        </p:nvSpPr>
        <p:spPr bwMode="auto">
          <a:xfrm>
            <a:off x="6011863" y="4724400"/>
            <a:ext cx="360362" cy="360363"/>
          </a:xfrm>
          <a:prstGeom prst="ellipse">
            <a:avLst/>
          </a:prstGeom>
          <a:noFill/>
          <a:ln w="9525">
            <a:solidFill>
              <a:schemeClr val="tx1"/>
            </a:solidFill>
            <a:round/>
            <a:headEnd/>
            <a:tailEnd/>
          </a:ln>
        </p:spPr>
        <p:txBody>
          <a:bodyPr wrap="none" anchor="ctr"/>
          <a:lstStyle/>
          <a:p>
            <a:endParaRPr lang="el-GR"/>
          </a:p>
        </p:txBody>
      </p:sp>
      <p:sp>
        <p:nvSpPr>
          <p:cNvPr id="66586" name="Text Box 23"/>
          <p:cNvSpPr txBox="1">
            <a:spLocks noChangeArrowheads="1"/>
          </p:cNvSpPr>
          <p:nvPr/>
        </p:nvSpPr>
        <p:spPr bwMode="auto">
          <a:xfrm>
            <a:off x="6011863" y="4724400"/>
            <a:ext cx="431800" cy="366713"/>
          </a:xfrm>
          <a:prstGeom prst="rect">
            <a:avLst/>
          </a:prstGeom>
          <a:noFill/>
          <a:ln w="9525">
            <a:noFill/>
            <a:miter lim="800000"/>
            <a:headEnd/>
            <a:tailEnd/>
          </a:ln>
        </p:spPr>
        <p:txBody>
          <a:bodyPr>
            <a:spAutoFit/>
          </a:bodyPr>
          <a:lstStyle/>
          <a:p>
            <a:pPr>
              <a:spcBef>
                <a:spcPct val="50000"/>
              </a:spcBef>
            </a:pPr>
            <a:r>
              <a:rPr lang="en-US" sz="1800" b="1">
                <a:solidFill>
                  <a:schemeClr val="accent6">
                    <a:lumMod val="75000"/>
                  </a:schemeClr>
                </a:solidFill>
              </a:rPr>
              <a:t>o</a:t>
            </a:r>
            <a:endParaRPr lang="el-GR" sz="1800" b="1">
              <a:solidFill>
                <a:schemeClr val="accent6">
                  <a:lumMod val="75000"/>
                </a:schemeClr>
              </a:solidFill>
            </a:endParaRPr>
          </a:p>
        </p:txBody>
      </p:sp>
      <p:sp>
        <p:nvSpPr>
          <p:cNvPr id="66587" name="Line 24"/>
          <p:cNvSpPr>
            <a:spLocks noChangeShapeType="1"/>
          </p:cNvSpPr>
          <p:nvPr/>
        </p:nvSpPr>
        <p:spPr bwMode="auto">
          <a:xfrm flipH="1">
            <a:off x="5292725" y="5084763"/>
            <a:ext cx="719138" cy="574675"/>
          </a:xfrm>
          <a:prstGeom prst="line">
            <a:avLst/>
          </a:prstGeom>
          <a:noFill/>
          <a:ln w="9525">
            <a:solidFill>
              <a:schemeClr val="tx1"/>
            </a:solidFill>
            <a:round/>
            <a:headEnd/>
            <a:tailEnd/>
          </a:ln>
        </p:spPr>
        <p:txBody>
          <a:bodyPr/>
          <a:lstStyle/>
          <a:p>
            <a:endParaRPr lang="el-GR"/>
          </a:p>
        </p:txBody>
      </p:sp>
      <p:sp>
        <p:nvSpPr>
          <p:cNvPr id="66588" name="Rectangle 25"/>
          <p:cNvSpPr>
            <a:spLocks noChangeArrowheads="1"/>
          </p:cNvSpPr>
          <p:nvPr/>
        </p:nvSpPr>
        <p:spPr bwMode="auto">
          <a:xfrm>
            <a:off x="6372225" y="5661025"/>
            <a:ext cx="1225550" cy="431800"/>
          </a:xfrm>
          <a:prstGeom prst="rect">
            <a:avLst/>
          </a:prstGeom>
          <a:noFill/>
          <a:ln w="9525">
            <a:solidFill>
              <a:schemeClr val="tx1"/>
            </a:solidFill>
            <a:miter lim="800000"/>
            <a:headEnd/>
            <a:tailEnd/>
          </a:ln>
        </p:spPr>
        <p:txBody>
          <a:bodyPr wrap="none" anchor="ctr"/>
          <a:lstStyle/>
          <a:p>
            <a:endParaRPr lang="el-GR"/>
          </a:p>
        </p:txBody>
      </p:sp>
      <p:sp>
        <p:nvSpPr>
          <p:cNvPr id="66589" name="Text Box 26"/>
          <p:cNvSpPr txBox="1">
            <a:spLocks noChangeArrowheads="1"/>
          </p:cNvSpPr>
          <p:nvPr/>
        </p:nvSpPr>
        <p:spPr bwMode="auto">
          <a:xfrm>
            <a:off x="6588125" y="5661025"/>
            <a:ext cx="1081088" cy="396875"/>
          </a:xfrm>
          <a:prstGeom prst="rect">
            <a:avLst/>
          </a:prstGeom>
          <a:noFill/>
          <a:ln w="9525">
            <a:noFill/>
            <a:miter lim="800000"/>
            <a:headEnd/>
            <a:tailEnd/>
          </a:ln>
        </p:spPr>
        <p:txBody>
          <a:bodyPr>
            <a:spAutoFit/>
          </a:bodyPr>
          <a:lstStyle/>
          <a:p>
            <a:pPr eaLnBrk="0" hangingPunct="0">
              <a:spcBef>
                <a:spcPct val="50000"/>
              </a:spcBef>
            </a:pPr>
            <a:r>
              <a:rPr lang="en-US" sz="2000"/>
              <a:t>B</a:t>
            </a:r>
            <a:endParaRPr lang="el-GR" sz="2000"/>
          </a:p>
        </p:txBody>
      </p:sp>
      <p:sp>
        <p:nvSpPr>
          <p:cNvPr id="66590" name="Line 27"/>
          <p:cNvSpPr>
            <a:spLocks noChangeShapeType="1"/>
          </p:cNvSpPr>
          <p:nvPr/>
        </p:nvSpPr>
        <p:spPr bwMode="auto">
          <a:xfrm>
            <a:off x="6372225" y="5084763"/>
            <a:ext cx="647700" cy="576262"/>
          </a:xfrm>
          <a:prstGeom prst="line">
            <a:avLst/>
          </a:prstGeom>
          <a:noFill/>
          <a:ln w="9525">
            <a:solidFill>
              <a:schemeClr val="tx1"/>
            </a:solidFill>
            <a:round/>
            <a:headEnd/>
            <a:tailEnd/>
          </a:ln>
        </p:spPr>
        <p:txBody>
          <a:bodyPr/>
          <a:lstStyle/>
          <a:p>
            <a:endParaRPr lang="el-GR"/>
          </a:p>
        </p:txBody>
      </p:sp>
      <p:sp>
        <p:nvSpPr>
          <p:cNvPr id="66591" name="Freeform 28"/>
          <p:cNvSpPr>
            <a:spLocks/>
          </p:cNvSpPr>
          <p:nvPr/>
        </p:nvSpPr>
        <p:spPr bwMode="auto">
          <a:xfrm>
            <a:off x="5513388" y="5224463"/>
            <a:ext cx="379412" cy="228600"/>
          </a:xfrm>
          <a:custGeom>
            <a:avLst/>
            <a:gdLst>
              <a:gd name="T0" fmla="*/ 0 w 239"/>
              <a:gd name="T1" fmla="*/ 0 h 144"/>
              <a:gd name="T2" fmla="*/ 2147483647 w 239"/>
              <a:gd name="T3" fmla="*/ 2147483647 h 144"/>
              <a:gd name="T4" fmla="*/ 2147483647 w 239"/>
              <a:gd name="T5" fmla="*/ 2147483647 h 144"/>
              <a:gd name="T6" fmla="*/ 2147483647 w 239"/>
              <a:gd name="T7" fmla="*/ 2147483647 h 144"/>
              <a:gd name="T8" fmla="*/ 2147483647 w 239"/>
              <a:gd name="T9" fmla="*/ 2147483647 h 144"/>
              <a:gd name="T10" fmla="*/ 2147483647 w 239"/>
              <a:gd name="T11" fmla="*/ 2147483647 h 144"/>
              <a:gd name="T12" fmla="*/ 2147483647 w 239"/>
              <a:gd name="T13" fmla="*/ 2147483647 h 144"/>
              <a:gd name="T14" fmla="*/ 0 60000 65536"/>
              <a:gd name="T15" fmla="*/ 0 60000 65536"/>
              <a:gd name="T16" fmla="*/ 0 60000 65536"/>
              <a:gd name="T17" fmla="*/ 0 60000 65536"/>
              <a:gd name="T18" fmla="*/ 0 60000 65536"/>
              <a:gd name="T19" fmla="*/ 0 60000 65536"/>
              <a:gd name="T20" fmla="*/ 0 60000 65536"/>
              <a:gd name="T21" fmla="*/ 0 w 239"/>
              <a:gd name="T22" fmla="*/ 0 h 144"/>
              <a:gd name="T23" fmla="*/ 239 w 239"/>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9" h="144">
                <a:moveTo>
                  <a:pt x="0" y="0"/>
                </a:moveTo>
                <a:cubicBezTo>
                  <a:pt x="8" y="31"/>
                  <a:pt x="0" y="66"/>
                  <a:pt x="12" y="96"/>
                </a:cubicBezTo>
                <a:cubicBezTo>
                  <a:pt x="18" y="112"/>
                  <a:pt x="32" y="127"/>
                  <a:pt x="48" y="132"/>
                </a:cubicBezTo>
                <a:cubicBezTo>
                  <a:pt x="60" y="136"/>
                  <a:pt x="84" y="144"/>
                  <a:pt x="84" y="144"/>
                </a:cubicBezTo>
                <a:cubicBezTo>
                  <a:pt x="120" y="142"/>
                  <a:pt x="156" y="142"/>
                  <a:pt x="192" y="138"/>
                </a:cubicBezTo>
                <a:cubicBezTo>
                  <a:pt x="205" y="136"/>
                  <a:pt x="228" y="126"/>
                  <a:pt x="228" y="126"/>
                </a:cubicBezTo>
                <a:cubicBezTo>
                  <a:pt x="239" y="93"/>
                  <a:pt x="234" y="114"/>
                  <a:pt x="234" y="60"/>
                </a:cubicBezTo>
              </a:path>
            </a:pathLst>
          </a:custGeom>
          <a:noFill/>
          <a:ln w="9525">
            <a:solidFill>
              <a:schemeClr val="tx1"/>
            </a:solidFill>
            <a:round/>
            <a:headEnd/>
            <a:tailEnd/>
          </a:ln>
        </p:spPr>
        <p:txBody>
          <a:bodyPr/>
          <a:lstStyle/>
          <a:p>
            <a:endParaRPr lang="el-GR"/>
          </a:p>
        </p:txBody>
      </p:sp>
      <p:sp>
        <p:nvSpPr>
          <p:cNvPr id="66592" name="Freeform 29"/>
          <p:cNvSpPr>
            <a:spLocks/>
          </p:cNvSpPr>
          <p:nvPr/>
        </p:nvSpPr>
        <p:spPr bwMode="auto">
          <a:xfrm>
            <a:off x="6408738" y="5214938"/>
            <a:ext cx="369887" cy="174625"/>
          </a:xfrm>
          <a:custGeom>
            <a:avLst/>
            <a:gdLst>
              <a:gd name="T0" fmla="*/ 0 w 233"/>
              <a:gd name="T1" fmla="*/ 2147483647 h 110"/>
              <a:gd name="T2" fmla="*/ 2147483647 w 233"/>
              <a:gd name="T3" fmla="*/ 2147483647 h 110"/>
              <a:gd name="T4" fmla="*/ 2147483647 w 233"/>
              <a:gd name="T5" fmla="*/ 2147483647 h 110"/>
              <a:gd name="T6" fmla="*/ 2147483647 w 233"/>
              <a:gd name="T7" fmla="*/ 2147483647 h 110"/>
              <a:gd name="T8" fmla="*/ 2147483647 w 233"/>
              <a:gd name="T9" fmla="*/ 0 h 110"/>
              <a:gd name="T10" fmla="*/ 0 60000 65536"/>
              <a:gd name="T11" fmla="*/ 0 60000 65536"/>
              <a:gd name="T12" fmla="*/ 0 60000 65536"/>
              <a:gd name="T13" fmla="*/ 0 60000 65536"/>
              <a:gd name="T14" fmla="*/ 0 60000 65536"/>
              <a:gd name="T15" fmla="*/ 0 w 233"/>
              <a:gd name="T16" fmla="*/ 0 h 110"/>
              <a:gd name="T17" fmla="*/ 233 w 233"/>
              <a:gd name="T18" fmla="*/ 110 h 110"/>
            </a:gdLst>
            <a:ahLst/>
            <a:cxnLst>
              <a:cxn ang="T10">
                <a:pos x="T0" y="T1"/>
              </a:cxn>
              <a:cxn ang="T11">
                <a:pos x="T2" y="T3"/>
              </a:cxn>
              <a:cxn ang="T12">
                <a:pos x="T4" y="T5"/>
              </a:cxn>
              <a:cxn ang="T13">
                <a:pos x="T6" y="T7"/>
              </a:cxn>
              <a:cxn ang="T14">
                <a:pos x="T8" y="T9"/>
              </a:cxn>
            </a:cxnLst>
            <a:rect l="T15" t="T16" r="T17" b="T18"/>
            <a:pathLst>
              <a:path w="233" h="110">
                <a:moveTo>
                  <a:pt x="0" y="30"/>
                </a:moveTo>
                <a:cubicBezTo>
                  <a:pt x="27" y="66"/>
                  <a:pt x="10" y="48"/>
                  <a:pt x="54" y="78"/>
                </a:cubicBezTo>
                <a:cubicBezTo>
                  <a:pt x="65" y="85"/>
                  <a:pt x="78" y="86"/>
                  <a:pt x="90" y="90"/>
                </a:cubicBezTo>
                <a:cubicBezTo>
                  <a:pt x="96" y="92"/>
                  <a:pt x="108" y="96"/>
                  <a:pt x="108" y="96"/>
                </a:cubicBezTo>
                <a:cubicBezTo>
                  <a:pt x="233" y="89"/>
                  <a:pt x="216" y="110"/>
                  <a:pt x="216" y="0"/>
                </a:cubicBezTo>
              </a:path>
            </a:pathLst>
          </a:custGeom>
          <a:noFill/>
          <a:ln w="9525">
            <a:solidFill>
              <a:schemeClr val="tx1"/>
            </a:solidFill>
            <a:round/>
            <a:headEnd/>
            <a:tailEnd/>
          </a:ln>
        </p:spPr>
        <p:txBody>
          <a:bodyPr/>
          <a:lstStyle/>
          <a:p>
            <a:endParaRPr lang="el-GR"/>
          </a:p>
        </p:txBody>
      </p:sp>
      <p:sp>
        <p:nvSpPr>
          <p:cNvPr id="34" name="Title 6"/>
          <p:cNvSpPr>
            <a:spLocks noGrp="1"/>
          </p:cNvSpPr>
          <p:nvPr>
            <p:ph type="title"/>
          </p:nvPr>
        </p:nvSpPr>
        <p:spPr>
          <a:xfrm>
            <a:off x="441325" y="25387"/>
            <a:ext cx="8229600" cy="1143000"/>
          </a:xfrm>
        </p:spPr>
        <p:txBody>
          <a:bodyPr/>
          <a:lstStyle/>
          <a:p>
            <a:r>
              <a:rPr lang="el-GR" dirty="0">
                <a:solidFill>
                  <a:schemeClr val="accent6">
                    <a:lumMod val="75000"/>
                  </a:schemeClr>
                </a:solidFill>
              </a:rPr>
              <a:t>Συμμετοχή σε στιγμιότυπα</a:t>
            </a:r>
          </a:p>
        </p:txBody>
      </p:sp>
      <p:sp>
        <p:nvSpPr>
          <p:cNvPr id="35"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Footer Placeholder 3"/>
          <p:cNvSpPr>
            <a:spLocks noGrp="1"/>
          </p:cNvSpPr>
          <p:nvPr>
            <p:ph type="ftr" sz="quarter" idx="11"/>
          </p:nvPr>
        </p:nvSpPr>
        <p:spPr>
          <a:noFill/>
        </p:spPr>
        <p:txBody>
          <a:bodyPr/>
          <a:lstStyle/>
          <a:p>
            <a:r>
              <a:rPr lang="el-GR" altLang="en-US"/>
              <a:t>Ευαγγελία Πιτουρά</a:t>
            </a:r>
          </a:p>
        </p:txBody>
      </p:sp>
      <p:sp>
        <p:nvSpPr>
          <p:cNvPr id="67588" name="Slide Number Placeholder 4"/>
          <p:cNvSpPr>
            <a:spLocks noGrp="1"/>
          </p:cNvSpPr>
          <p:nvPr>
            <p:ph type="sldNum" sz="quarter" idx="12"/>
          </p:nvPr>
        </p:nvSpPr>
        <p:spPr>
          <a:noFill/>
        </p:spPr>
        <p:txBody>
          <a:bodyPr/>
          <a:lstStyle/>
          <a:p>
            <a:fld id="{4A763153-39E8-4B00-9B5E-0596E96C5830}" type="slidenum">
              <a:rPr lang="el-GR" altLang="en-US" smtClean="0"/>
              <a:pPr/>
              <a:t>83</a:t>
            </a:fld>
            <a:endParaRPr lang="el-GR" altLang="en-US"/>
          </a:p>
        </p:txBody>
      </p:sp>
      <p:sp>
        <p:nvSpPr>
          <p:cNvPr id="67590" name="Text Box 3"/>
          <p:cNvSpPr txBox="1">
            <a:spLocks noChangeArrowheads="1"/>
          </p:cNvSpPr>
          <p:nvPr/>
        </p:nvSpPr>
        <p:spPr bwMode="auto">
          <a:xfrm>
            <a:off x="504031" y="1928593"/>
            <a:ext cx="8135937" cy="3600986"/>
          </a:xfrm>
          <a:prstGeom prst="rect">
            <a:avLst/>
          </a:prstGeom>
          <a:noFill/>
          <a:ln w="9525">
            <a:noFill/>
            <a:miter lim="800000"/>
            <a:headEnd/>
            <a:tailEnd/>
          </a:ln>
        </p:spPr>
        <p:txBody>
          <a:bodyPr>
            <a:spAutoFit/>
          </a:bodyPr>
          <a:lstStyle/>
          <a:p>
            <a:pPr algn="ctr">
              <a:spcBef>
                <a:spcPct val="50000"/>
              </a:spcBef>
              <a:buClr>
                <a:schemeClr val="tx1"/>
              </a:buClr>
            </a:pPr>
            <a:r>
              <a:rPr lang="el-GR" sz="2400" dirty="0">
                <a:solidFill>
                  <a:schemeClr val="accent6">
                    <a:lumMod val="75000"/>
                  </a:schemeClr>
                </a:solidFill>
                <a:ea typeface="Calibri" pitchFamily="34" charset="0"/>
                <a:cs typeface="Calibri" pitchFamily="34" charset="0"/>
              </a:rPr>
              <a:t>Περιορισμοί κάλυψης ή συμμετοχής  (</a:t>
            </a:r>
            <a:r>
              <a:rPr lang="en-US" sz="2400" dirty="0">
                <a:solidFill>
                  <a:schemeClr val="accent6">
                    <a:lumMod val="75000"/>
                  </a:schemeClr>
                </a:solidFill>
                <a:ea typeface="Calibri" pitchFamily="34" charset="0"/>
                <a:cs typeface="Calibri" pitchFamily="34" charset="0"/>
              </a:rPr>
              <a:t>covering/completeness constraint)</a:t>
            </a:r>
            <a:endParaRPr lang="el-GR" sz="2400" dirty="0">
              <a:solidFill>
                <a:schemeClr val="accent6">
                  <a:lumMod val="75000"/>
                </a:schemeClr>
              </a:solidFill>
              <a:ea typeface="Calibri" pitchFamily="34" charset="0"/>
              <a:cs typeface="Calibri" pitchFamily="34" charset="0"/>
            </a:endParaRPr>
          </a:p>
          <a:p>
            <a:pPr algn="just">
              <a:spcBef>
                <a:spcPct val="50000"/>
              </a:spcBef>
              <a:buClr>
                <a:schemeClr val="tx1"/>
              </a:buClr>
              <a:buFont typeface="Wingdings" pitchFamily="2" charset="2"/>
              <a:buNone/>
            </a:pPr>
            <a:r>
              <a:rPr lang="el-GR" sz="2400" dirty="0">
                <a:latin typeface="Calibri" pitchFamily="34" charset="0"/>
                <a:ea typeface="Calibri" pitchFamily="34" charset="0"/>
                <a:cs typeface="Calibri" pitchFamily="34" charset="0"/>
              </a:rPr>
              <a:t>Στη γενική περίπτωση </a:t>
            </a:r>
            <a:r>
              <a:rPr lang="el-GR" sz="2400" i="1" dirty="0">
                <a:latin typeface="Calibri" pitchFamily="34" charset="0"/>
                <a:ea typeface="Calibri" pitchFamily="34" charset="0"/>
                <a:cs typeface="Calibri" pitchFamily="34" charset="0"/>
              </a:rPr>
              <a:t>δεν</a:t>
            </a:r>
            <a:r>
              <a:rPr lang="el-GR" sz="2400" dirty="0">
                <a:latin typeface="Calibri" pitchFamily="34" charset="0"/>
                <a:ea typeface="Calibri" pitchFamily="34" charset="0"/>
                <a:cs typeface="Calibri" pitchFamily="34" charset="0"/>
              </a:rPr>
              <a:t> είναι απαραίτητο κάθε οντότητα μιας υπέρ-κλάσης να είναι μέλος μιας υποκλάσης</a:t>
            </a:r>
            <a:r>
              <a:rPr lang="en-US" sz="2400" dirty="0">
                <a:latin typeface="Calibri" pitchFamily="34" charset="0"/>
                <a:ea typeface="Calibri" pitchFamily="34" charset="0"/>
                <a:cs typeface="Calibri" pitchFamily="34" charset="0"/>
              </a:rPr>
              <a:t> (covering</a:t>
            </a:r>
            <a:r>
              <a:rPr lang="el-GR" sz="2400" dirty="0">
                <a:latin typeface="Calibri" pitchFamily="34" charset="0"/>
                <a:ea typeface="Calibri" pitchFamily="34" charset="0"/>
                <a:cs typeface="Calibri" pitchFamily="34" charset="0"/>
              </a:rPr>
              <a:t>/</a:t>
            </a:r>
            <a:r>
              <a:rPr lang="en-US" sz="2400" dirty="0">
                <a:latin typeface="Calibri" pitchFamily="34" charset="0"/>
                <a:ea typeface="Calibri" pitchFamily="34" charset="0"/>
                <a:cs typeface="Calibri" pitchFamily="34" charset="0"/>
              </a:rPr>
              <a:t>completeness constraint)</a:t>
            </a:r>
          </a:p>
          <a:p>
            <a:pPr marL="342900" indent="-342900" algn="just">
              <a:spcBef>
                <a:spcPct val="50000"/>
              </a:spcBef>
              <a:buClr>
                <a:schemeClr val="tx1"/>
              </a:buClr>
              <a:buFont typeface="Wingdings" panose="05000000000000000000" pitchFamily="2" charset="2"/>
              <a:buChar char="§"/>
            </a:pPr>
            <a:r>
              <a:rPr lang="en-US" sz="2400" dirty="0">
                <a:solidFill>
                  <a:schemeClr val="tx2">
                    <a:lumMod val="50000"/>
                  </a:schemeClr>
                </a:solidFill>
                <a:latin typeface="Calibri" pitchFamily="34" charset="0"/>
                <a:ea typeface="Calibri" pitchFamily="34" charset="0"/>
                <a:cs typeface="Calibri" pitchFamily="34" charset="0"/>
              </a:rPr>
              <a:t> </a:t>
            </a:r>
            <a:r>
              <a:rPr lang="el-GR" sz="2400" i="1" dirty="0">
                <a:solidFill>
                  <a:schemeClr val="accent6">
                    <a:lumMod val="75000"/>
                  </a:schemeClr>
                </a:solidFill>
                <a:latin typeface="Calibri" pitchFamily="34" charset="0"/>
                <a:ea typeface="Calibri" pitchFamily="34" charset="0"/>
                <a:cs typeface="Calibri" pitchFamily="34" charset="0"/>
              </a:rPr>
              <a:t>ολική</a:t>
            </a:r>
            <a:r>
              <a:rPr lang="en-US" sz="2400" i="1" dirty="0">
                <a:solidFill>
                  <a:schemeClr val="accent6">
                    <a:lumMod val="75000"/>
                  </a:schemeClr>
                </a:solidFill>
                <a:latin typeface="Calibri" pitchFamily="34" charset="0"/>
                <a:ea typeface="Calibri" pitchFamily="34" charset="0"/>
                <a:cs typeface="Calibri" pitchFamily="34" charset="0"/>
              </a:rPr>
              <a:t> </a:t>
            </a:r>
            <a:r>
              <a:rPr lang="el-GR" sz="2400" i="1" dirty="0">
                <a:solidFill>
                  <a:schemeClr val="accent6">
                    <a:lumMod val="75000"/>
                  </a:schemeClr>
                </a:solidFill>
                <a:latin typeface="Calibri" pitchFamily="34" charset="0"/>
                <a:ea typeface="Calibri" pitchFamily="34" charset="0"/>
                <a:cs typeface="Calibri" pitchFamily="34" charset="0"/>
              </a:rPr>
              <a:t>συμμετοχή (εξειδίκευση)</a:t>
            </a:r>
            <a:r>
              <a:rPr lang="en-US" sz="2400" dirty="0">
                <a:solidFill>
                  <a:schemeClr val="tx2">
                    <a:lumMod val="50000"/>
                  </a:schemeClr>
                </a:solidFill>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κάθε οντότητα της </a:t>
            </a:r>
            <a:r>
              <a:rPr lang="el-GR" sz="2400" dirty="0" err="1">
                <a:latin typeface="Calibri" pitchFamily="34" charset="0"/>
                <a:ea typeface="Calibri" pitchFamily="34" charset="0"/>
                <a:cs typeface="Calibri" pitchFamily="34" charset="0"/>
              </a:rPr>
              <a:t>υπερκλάσης</a:t>
            </a:r>
            <a:r>
              <a:rPr lang="el-GR" sz="2400" dirty="0">
                <a:latin typeface="Calibri" pitchFamily="34" charset="0"/>
                <a:ea typeface="Calibri" pitchFamily="34" charset="0"/>
                <a:cs typeface="Calibri" pitchFamily="34" charset="0"/>
              </a:rPr>
              <a:t> είναι μέλος κάποιας υποκλάσης</a:t>
            </a:r>
          </a:p>
          <a:p>
            <a:pPr marL="342900" indent="-342900" algn="just">
              <a:spcBef>
                <a:spcPct val="50000"/>
              </a:spcBef>
              <a:buClr>
                <a:schemeClr val="tx1"/>
              </a:buClr>
              <a:buFont typeface="Wingdings" panose="05000000000000000000" pitchFamily="2" charset="2"/>
              <a:buChar char="§"/>
            </a:pPr>
            <a:r>
              <a:rPr lang="el-GR" sz="2400" dirty="0">
                <a:solidFill>
                  <a:schemeClr val="tx2">
                    <a:lumMod val="50000"/>
                  </a:schemeClr>
                </a:solidFill>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αλλιώς</a:t>
            </a:r>
            <a:r>
              <a:rPr lang="el-GR" sz="2400" dirty="0">
                <a:solidFill>
                  <a:schemeClr val="tx2">
                    <a:lumMod val="50000"/>
                  </a:schemeClr>
                </a:solidFill>
                <a:latin typeface="Calibri" pitchFamily="34" charset="0"/>
                <a:ea typeface="Calibri" pitchFamily="34" charset="0"/>
                <a:cs typeface="Calibri" pitchFamily="34" charset="0"/>
              </a:rPr>
              <a:t>, </a:t>
            </a:r>
            <a:r>
              <a:rPr lang="el-GR" sz="2400" i="1" dirty="0">
                <a:solidFill>
                  <a:schemeClr val="accent6">
                    <a:lumMod val="75000"/>
                  </a:schemeClr>
                </a:solidFill>
                <a:latin typeface="Calibri" pitchFamily="34" charset="0"/>
                <a:ea typeface="Calibri" pitchFamily="34" charset="0"/>
                <a:cs typeface="Calibri" pitchFamily="34" charset="0"/>
              </a:rPr>
              <a:t>μερική εξειδίκευση</a:t>
            </a:r>
          </a:p>
        </p:txBody>
      </p:sp>
      <p:sp>
        <p:nvSpPr>
          <p:cNvPr id="20" name="Title 6"/>
          <p:cNvSpPr>
            <a:spLocks noGrp="1"/>
          </p:cNvSpPr>
          <p:nvPr>
            <p:ph type="title"/>
          </p:nvPr>
        </p:nvSpPr>
        <p:spPr>
          <a:xfrm>
            <a:off x="393700" y="198438"/>
            <a:ext cx="8229600" cy="1143000"/>
          </a:xfrm>
        </p:spPr>
        <p:txBody>
          <a:bodyPr/>
          <a:lstStyle/>
          <a:p>
            <a:r>
              <a:rPr lang="el-GR" dirty="0">
                <a:solidFill>
                  <a:schemeClr val="accent6">
                    <a:lumMod val="75000"/>
                  </a:schemeClr>
                </a:solidFill>
              </a:rPr>
              <a:t>Συμμετοχή σε στιγμιότυπα</a:t>
            </a:r>
          </a:p>
        </p:txBody>
      </p:sp>
      <p:sp>
        <p:nvSpPr>
          <p:cNvPr id="1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1215508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Footer Placeholder 3"/>
          <p:cNvSpPr>
            <a:spLocks noGrp="1"/>
          </p:cNvSpPr>
          <p:nvPr>
            <p:ph type="ftr" sz="quarter" idx="11"/>
          </p:nvPr>
        </p:nvSpPr>
        <p:spPr>
          <a:noFill/>
        </p:spPr>
        <p:txBody>
          <a:bodyPr/>
          <a:lstStyle/>
          <a:p>
            <a:r>
              <a:rPr lang="el-GR" altLang="en-US"/>
              <a:t>Ευαγγελία Πιτουρά</a:t>
            </a:r>
          </a:p>
        </p:txBody>
      </p:sp>
      <p:sp>
        <p:nvSpPr>
          <p:cNvPr id="67588" name="Slide Number Placeholder 4"/>
          <p:cNvSpPr>
            <a:spLocks noGrp="1"/>
          </p:cNvSpPr>
          <p:nvPr>
            <p:ph type="sldNum" sz="quarter" idx="12"/>
          </p:nvPr>
        </p:nvSpPr>
        <p:spPr>
          <a:noFill/>
        </p:spPr>
        <p:txBody>
          <a:bodyPr/>
          <a:lstStyle/>
          <a:p>
            <a:fld id="{4A763153-39E8-4B00-9B5E-0596E96C5830}" type="slidenum">
              <a:rPr lang="el-GR" altLang="en-US" smtClean="0"/>
              <a:pPr/>
              <a:t>84</a:t>
            </a:fld>
            <a:endParaRPr lang="el-GR" altLang="en-US"/>
          </a:p>
        </p:txBody>
      </p:sp>
      <p:sp>
        <p:nvSpPr>
          <p:cNvPr id="67590" name="Text Box 3"/>
          <p:cNvSpPr txBox="1">
            <a:spLocks noChangeArrowheads="1"/>
          </p:cNvSpPr>
          <p:nvPr/>
        </p:nvSpPr>
        <p:spPr bwMode="auto">
          <a:xfrm>
            <a:off x="468313" y="1484313"/>
            <a:ext cx="8135937" cy="2523768"/>
          </a:xfrm>
          <a:prstGeom prst="rect">
            <a:avLst/>
          </a:prstGeom>
          <a:noFill/>
          <a:ln w="9525">
            <a:noFill/>
            <a:miter lim="800000"/>
            <a:headEnd/>
            <a:tailEnd/>
          </a:ln>
        </p:spPr>
        <p:txBody>
          <a:bodyPr>
            <a:spAutoFit/>
          </a:bodyPr>
          <a:lstStyle/>
          <a:p>
            <a:pPr algn="ctr">
              <a:spcBef>
                <a:spcPct val="50000"/>
              </a:spcBef>
              <a:buClr>
                <a:schemeClr val="tx1"/>
              </a:buClr>
            </a:pPr>
            <a:r>
              <a:rPr lang="el-GR" sz="2400" dirty="0">
                <a:solidFill>
                  <a:schemeClr val="accent6">
                    <a:lumMod val="75000"/>
                  </a:schemeClr>
                </a:solidFill>
                <a:ea typeface="Calibri" pitchFamily="34" charset="0"/>
                <a:cs typeface="Calibri" pitchFamily="34" charset="0"/>
              </a:rPr>
              <a:t>Περιορισμοί κάλυψης ή συμμετοχής  (</a:t>
            </a:r>
            <a:r>
              <a:rPr lang="en-US" sz="2400" dirty="0">
                <a:solidFill>
                  <a:schemeClr val="accent6">
                    <a:lumMod val="75000"/>
                  </a:schemeClr>
                </a:solidFill>
                <a:ea typeface="Calibri" pitchFamily="34" charset="0"/>
                <a:cs typeface="Calibri" pitchFamily="34" charset="0"/>
              </a:rPr>
              <a:t>covering/completeness constraint)</a:t>
            </a:r>
            <a:endParaRPr lang="el-GR" sz="2400" dirty="0">
              <a:solidFill>
                <a:schemeClr val="accent6">
                  <a:lumMod val="75000"/>
                </a:schemeClr>
              </a:solidFill>
              <a:ea typeface="Calibri" pitchFamily="34" charset="0"/>
              <a:cs typeface="Calibri" pitchFamily="34" charset="0"/>
            </a:endParaRPr>
          </a:p>
          <a:p>
            <a:pPr algn="just">
              <a:spcBef>
                <a:spcPct val="50000"/>
              </a:spcBef>
              <a:buClr>
                <a:schemeClr val="tx1"/>
              </a:buClr>
              <a:buFont typeface="Wingdings" pitchFamily="2" charset="2"/>
              <a:buNone/>
            </a:pPr>
            <a:endParaRPr lang="en-US" sz="2000" dirty="0">
              <a:latin typeface="Calibri" pitchFamily="34" charset="0"/>
              <a:ea typeface="Calibri" pitchFamily="34" charset="0"/>
              <a:cs typeface="Calibri" pitchFamily="34" charset="0"/>
            </a:endParaRPr>
          </a:p>
          <a:p>
            <a:pPr marL="342900" indent="-342900" algn="just">
              <a:spcBef>
                <a:spcPct val="50000"/>
              </a:spcBef>
              <a:buClr>
                <a:schemeClr val="tx1"/>
              </a:buClr>
              <a:buFont typeface="Wingdings" panose="05000000000000000000" pitchFamily="2" charset="2"/>
              <a:buChar char="§"/>
            </a:pPr>
            <a:r>
              <a:rPr lang="el-GR" sz="2000" i="1" dirty="0">
                <a:solidFill>
                  <a:schemeClr val="accent6">
                    <a:lumMod val="75000"/>
                  </a:schemeClr>
                </a:solidFill>
                <a:latin typeface="Calibri" pitchFamily="34" charset="0"/>
                <a:ea typeface="Calibri" pitchFamily="34" charset="0"/>
                <a:cs typeface="Calibri" pitchFamily="34" charset="0"/>
              </a:rPr>
              <a:t>ολική</a:t>
            </a:r>
            <a:r>
              <a:rPr lang="en-US" sz="2000" i="1" dirty="0">
                <a:solidFill>
                  <a:schemeClr val="accent6">
                    <a:lumMod val="75000"/>
                  </a:schemeClr>
                </a:solidFill>
                <a:latin typeface="Calibri" pitchFamily="34" charset="0"/>
                <a:ea typeface="Calibri" pitchFamily="34" charset="0"/>
                <a:cs typeface="Calibri" pitchFamily="34" charset="0"/>
              </a:rPr>
              <a:t> </a:t>
            </a:r>
            <a:r>
              <a:rPr lang="el-GR" sz="2000" i="1" dirty="0">
                <a:solidFill>
                  <a:schemeClr val="accent6">
                    <a:lumMod val="75000"/>
                  </a:schemeClr>
                </a:solidFill>
                <a:latin typeface="Calibri" pitchFamily="34" charset="0"/>
                <a:ea typeface="Calibri" pitchFamily="34" charset="0"/>
                <a:cs typeface="Calibri" pitchFamily="34" charset="0"/>
              </a:rPr>
              <a:t>συμμετοχή (εξειδίκευση)</a:t>
            </a:r>
            <a:r>
              <a:rPr lang="en-US" sz="2000" dirty="0">
                <a:solidFill>
                  <a:schemeClr val="tx2">
                    <a:lumMod val="50000"/>
                  </a:schemeClr>
                </a:solidFill>
                <a:latin typeface="Calibri" pitchFamily="34" charset="0"/>
                <a:ea typeface="Calibri" pitchFamily="34" charset="0"/>
                <a:cs typeface="Calibri" pitchFamily="34" charset="0"/>
              </a:rPr>
              <a:t>: </a:t>
            </a:r>
            <a:r>
              <a:rPr lang="el-GR" sz="2000" dirty="0">
                <a:latin typeface="Calibri" pitchFamily="34" charset="0"/>
                <a:ea typeface="Calibri" pitchFamily="34" charset="0"/>
                <a:cs typeface="Calibri" pitchFamily="34" charset="0"/>
              </a:rPr>
              <a:t>κάθε οντότητα της </a:t>
            </a:r>
            <a:r>
              <a:rPr lang="el-GR" sz="2000" dirty="0" err="1">
                <a:latin typeface="Calibri" pitchFamily="34" charset="0"/>
                <a:ea typeface="Calibri" pitchFamily="34" charset="0"/>
                <a:cs typeface="Calibri" pitchFamily="34" charset="0"/>
              </a:rPr>
              <a:t>υπερκλάσης</a:t>
            </a:r>
            <a:r>
              <a:rPr lang="el-GR" sz="2000" dirty="0">
                <a:latin typeface="Calibri" pitchFamily="34" charset="0"/>
                <a:ea typeface="Calibri" pitchFamily="34" charset="0"/>
                <a:cs typeface="Calibri" pitchFamily="34" charset="0"/>
              </a:rPr>
              <a:t> είναι μέλος κάποιας </a:t>
            </a:r>
            <a:r>
              <a:rPr lang="el-GR" sz="2000" dirty="0" err="1">
                <a:latin typeface="Calibri" pitchFamily="34" charset="0"/>
                <a:ea typeface="Calibri" pitchFamily="34" charset="0"/>
                <a:cs typeface="Calibri" pitchFamily="34" charset="0"/>
              </a:rPr>
              <a:t>υποκλάσης</a:t>
            </a:r>
            <a:endParaRPr lang="el-GR" sz="2000" dirty="0">
              <a:latin typeface="Calibri" pitchFamily="34" charset="0"/>
              <a:ea typeface="Calibri" pitchFamily="34" charset="0"/>
              <a:cs typeface="Calibri" pitchFamily="34" charset="0"/>
            </a:endParaRPr>
          </a:p>
          <a:p>
            <a:pPr marL="342900" indent="-342900" algn="just">
              <a:spcBef>
                <a:spcPct val="50000"/>
              </a:spcBef>
              <a:buClr>
                <a:schemeClr val="tx1"/>
              </a:buClr>
              <a:buFont typeface="Wingdings" panose="05000000000000000000" pitchFamily="2" charset="2"/>
              <a:buChar char="§"/>
            </a:pPr>
            <a:r>
              <a:rPr lang="el-GR" sz="2000" dirty="0">
                <a:solidFill>
                  <a:schemeClr val="tx2">
                    <a:lumMod val="50000"/>
                  </a:schemeClr>
                </a:solidFill>
                <a:latin typeface="Calibri" pitchFamily="34" charset="0"/>
                <a:ea typeface="Calibri" pitchFamily="34" charset="0"/>
                <a:cs typeface="Calibri" pitchFamily="34" charset="0"/>
              </a:rPr>
              <a:t> </a:t>
            </a:r>
            <a:r>
              <a:rPr lang="el-GR" sz="2000" dirty="0">
                <a:latin typeface="Calibri" pitchFamily="34" charset="0"/>
                <a:ea typeface="Calibri" pitchFamily="34" charset="0"/>
                <a:cs typeface="Calibri" pitchFamily="34" charset="0"/>
              </a:rPr>
              <a:t>αλλιώς</a:t>
            </a:r>
            <a:r>
              <a:rPr lang="el-GR" sz="2000" dirty="0">
                <a:solidFill>
                  <a:schemeClr val="tx2">
                    <a:lumMod val="50000"/>
                  </a:schemeClr>
                </a:solidFill>
                <a:latin typeface="Calibri" pitchFamily="34" charset="0"/>
                <a:ea typeface="Calibri" pitchFamily="34" charset="0"/>
                <a:cs typeface="Calibri" pitchFamily="34" charset="0"/>
              </a:rPr>
              <a:t>, </a:t>
            </a:r>
            <a:r>
              <a:rPr lang="el-GR" sz="2000" i="1" dirty="0">
                <a:solidFill>
                  <a:schemeClr val="accent6">
                    <a:lumMod val="75000"/>
                  </a:schemeClr>
                </a:solidFill>
                <a:latin typeface="Calibri" pitchFamily="34" charset="0"/>
                <a:ea typeface="Calibri" pitchFamily="34" charset="0"/>
                <a:cs typeface="Calibri" pitchFamily="34" charset="0"/>
              </a:rPr>
              <a:t>μερική εξειδίκευση</a:t>
            </a:r>
          </a:p>
        </p:txBody>
      </p:sp>
      <p:sp>
        <p:nvSpPr>
          <p:cNvPr id="67591" name="Text Box 4"/>
          <p:cNvSpPr txBox="1">
            <a:spLocks noChangeArrowheads="1"/>
          </p:cNvSpPr>
          <p:nvPr/>
        </p:nvSpPr>
        <p:spPr bwMode="auto">
          <a:xfrm>
            <a:off x="6372225" y="3860800"/>
            <a:ext cx="719138" cy="396875"/>
          </a:xfrm>
          <a:prstGeom prst="rect">
            <a:avLst/>
          </a:prstGeom>
          <a:noFill/>
          <a:ln w="9525">
            <a:noFill/>
            <a:miter lim="800000"/>
            <a:headEnd/>
            <a:tailEnd/>
          </a:ln>
        </p:spPr>
        <p:txBody>
          <a:bodyPr>
            <a:spAutoFit/>
          </a:bodyPr>
          <a:lstStyle/>
          <a:p>
            <a:pPr eaLnBrk="0" hangingPunct="0">
              <a:spcBef>
                <a:spcPct val="50000"/>
              </a:spcBef>
            </a:pPr>
            <a:r>
              <a:rPr lang="en-US" sz="2000"/>
              <a:t>D</a:t>
            </a:r>
            <a:endParaRPr lang="el-GR" sz="2000"/>
          </a:p>
        </p:txBody>
      </p:sp>
      <p:sp>
        <p:nvSpPr>
          <p:cNvPr id="67592" name="Rectangle 5"/>
          <p:cNvSpPr>
            <a:spLocks noChangeArrowheads="1"/>
          </p:cNvSpPr>
          <p:nvPr/>
        </p:nvSpPr>
        <p:spPr bwMode="auto">
          <a:xfrm>
            <a:off x="6084888" y="3860800"/>
            <a:ext cx="1295400" cy="412750"/>
          </a:xfrm>
          <a:prstGeom prst="rect">
            <a:avLst/>
          </a:prstGeom>
          <a:noFill/>
          <a:ln w="9525">
            <a:solidFill>
              <a:schemeClr val="tx1"/>
            </a:solidFill>
            <a:miter lim="800000"/>
            <a:headEnd/>
            <a:tailEnd/>
          </a:ln>
        </p:spPr>
        <p:txBody>
          <a:bodyPr wrap="none" anchor="ctr"/>
          <a:lstStyle/>
          <a:p>
            <a:endParaRPr lang="el-GR"/>
          </a:p>
        </p:txBody>
      </p:sp>
      <p:sp>
        <p:nvSpPr>
          <p:cNvPr id="67593" name="Rectangle 6"/>
          <p:cNvSpPr>
            <a:spLocks noChangeArrowheads="1"/>
          </p:cNvSpPr>
          <p:nvPr/>
        </p:nvSpPr>
        <p:spPr bwMode="auto">
          <a:xfrm>
            <a:off x="6011863" y="5661025"/>
            <a:ext cx="1225550" cy="431800"/>
          </a:xfrm>
          <a:prstGeom prst="rect">
            <a:avLst/>
          </a:prstGeom>
          <a:noFill/>
          <a:ln w="9525">
            <a:solidFill>
              <a:schemeClr val="tx1"/>
            </a:solidFill>
            <a:miter lim="800000"/>
            <a:headEnd/>
            <a:tailEnd/>
          </a:ln>
        </p:spPr>
        <p:txBody>
          <a:bodyPr wrap="none" anchor="ctr"/>
          <a:lstStyle/>
          <a:p>
            <a:endParaRPr lang="el-GR"/>
          </a:p>
        </p:txBody>
      </p:sp>
      <p:sp>
        <p:nvSpPr>
          <p:cNvPr id="67594" name="Line 7"/>
          <p:cNvSpPr>
            <a:spLocks noChangeShapeType="1"/>
          </p:cNvSpPr>
          <p:nvPr/>
        </p:nvSpPr>
        <p:spPr bwMode="auto">
          <a:xfrm>
            <a:off x="6588125" y="4292600"/>
            <a:ext cx="0" cy="381000"/>
          </a:xfrm>
          <a:prstGeom prst="line">
            <a:avLst/>
          </a:prstGeom>
          <a:noFill/>
          <a:ln w="9525">
            <a:solidFill>
              <a:schemeClr val="tx1"/>
            </a:solidFill>
            <a:round/>
            <a:headEnd/>
            <a:tailEnd/>
          </a:ln>
        </p:spPr>
        <p:txBody>
          <a:bodyPr wrap="none" anchor="ctr"/>
          <a:lstStyle/>
          <a:p>
            <a:endParaRPr lang="el-GR"/>
          </a:p>
        </p:txBody>
      </p:sp>
      <p:sp>
        <p:nvSpPr>
          <p:cNvPr id="67595" name="Text Box 8"/>
          <p:cNvSpPr txBox="1">
            <a:spLocks noChangeArrowheads="1"/>
          </p:cNvSpPr>
          <p:nvPr/>
        </p:nvSpPr>
        <p:spPr bwMode="auto">
          <a:xfrm>
            <a:off x="6300788" y="5661025"/>
            <a:ext cx="1081087" cy="396875"/>
          </a:xfrm>
          <a:prstGeom prst="rect">
            <a:avLst/>
          </a:prstGeom>
          <a:noFill/>
          <a:ln w="9525">
            <a:noFill/>
            <a:miter lim="800000"/>
            <a:headEnd/>
            <a:tailEnd/>
          </a:ln>
        </p:spPr>
        <p:txBody>
          <a:bodyPr>
            <a:spAutoFit/>
          </a:bodyPr>
          <a:lstStyle/>
          <a:p>
            <a:pPr eaLnBrk="0" hangingPunct="0">
              <a:spcBef>
                <a:spcPct val="50000"/>
              </a:spcBef>
            </a:pPr>
            <a:r>
              <a:rPr lang="en-US" sz="2000"/>
              <a:t>C</a:t>
            </a:r>
            <a:endParaRPr lang="el-GR" sz="2000"/>
          </a:p>
        </p:txBody>
      </p:sp>
      <p:sp>
        <p:nvSpPr>
          <p:cNvPr id="67596" name="Oval 9"/>
          <p:cNvSpPr>
            <a:spLocks noChangeArrowheads="1"/>
          </p:cNvSpPr>
          <p:nvPr/>
        </p:nvSpPr>
        <p:spPr bwMode="auto">
          <a:xfrm>
            <a:off x="6372225" y="4724400"/>
            <a:ext cx="360363" cy="360363"/>
          </a:xfrm>
          <a:prstGeom prst="ellipse">
            <a:avLst/>
          </a:prstGeom>
          <a:noFill/>
          <a:ln w="9525">
            <a:solidFill>
              <a:schemeClr val="tx1"/>
            </a:solidFill>
            <a:round/>
            <a:headEnd/>
            <a:tailEnd/>
          </a:ln>
        </p:spPr>
        <p:txBody>
          <a:bodyPr wrap="none" anchor="ctr"/>
          <a:lstStyle/>
          <a:p>
            <a:endParaRPr lang="el-GR"/>
          </a:p>
        </p:txBody>
      </p:sp>
      <p:sp>
        <p:nvSpPr>
          <p:cNvPr id="67597" name="Text Box 10"/>
          <p:cNvSpPr txBox="1">
            <a:spLocks noChangeArrowheads="1"/>
          </p:cNvSpPr>
          <p:nvPr/>
        </p:nvSpPr>
        <p:spPr bwMode="auto">
          <a:xfrm>
            <a:off x="6372225" y="4724400"/>
            <a:ext cx="431800" cy="366713"/>
          </a:xfrm>
          <a:prstGeom prst="rect">
            <a:avLst/>
          </a:prstGeom>
          <a:noFill/>
          <a:ln w="9525">
            <a:noFill/>
            <a:miter lim="800000"/>
            <a:headEnd/>
            <a:tailEnd/>
          </a:ln>
        </p:spPr>
        <p:txBody>
          <a:bodyPr>
            <a:spAutoFit/>
          </a:bodyPr>
          <a:lstStyle/>
          <a:p>
            <a:pPr>
              <a:spcBef>
                <a:spcPct val="50000"/>
              </a:spcBef>
            </a:pPr>
            <a:r>
              <a:rPr lang="en-US" sz="1800" b="1"/>
              <a:t>d</a:t>
            </a:r>
            <a:endParaRPr lang="el-GR" sz="1800" b="1"/>
          </a:p>
        </p:txBody>
      </p:sp>
      <p:sp>
        <p:nvSpPr>
          <p:cNvPr id="67598" name="Line 11"/>
          <p:cNvSpPr>
            <a:spLocks noChangeShapeType="1"/>
          </p:cNvSpPr>
          <p:nvPr/>
        </p:nvSpPr>
        <p:spPr bwMode="auto">
          <a:xfrm>
            <a:off x="6588125" y="5084763"/>
            <a:ext cx="0" cy="576262"/>
          </a:xfrm>
          <a:prstGeom prst="line">
            <a:avLst/>
          </a:prstGeom>
          <a:noFill/>
          <a:ln w="9525">
            <a:solidFill>
              <a:schemeClr val="tx1"/>
            </a:solidFill>
            <a:round/>
            <a:headEnd/>
            <a:tailEnd/>
          </a:ln>
        </p:spPr>
        <p:txBody>
          <a:bodyPr/>
          <a:lstStyle/>
          <a:p>
            <a:endParaRPr lang="el-GR"/>
          </a:p>
        </p:txBody>
      </p:sp>
      <p:sp>
        <p:nvSpPr>
          <p:cNvPr id="67599" name="Freeform 12"/>
          <p:cNvSpPr>
            <a:spLocks/>
          </p:cNvSpPr>
          <p:nvPr/>
        </p:nvSpPr>
        <p:spPr bwMode="auto">
          <a:xfrm>
            <a:off x="6443663" y="5156200"/>
            <a:ext cx="288925" cy="155575"/>
          </a:xfrm>
          <a:custGeom>
            <a:avLst/>
            <a:gdLst>
              <a:gd name="T0" fmla="*/ 0 w 272"/>
              <a:gd name="T1" fmla="*/ 2147483647 h 189"/>
              <a:gd name="T2" fmla="*/ 2147483647 w 272"/>
              <a:gd name="T3" fmla="*/ 2147483647 h 189"/>
              <a:gd name="T4" fmla="*/ 2147483647 w 272"/>
              <a:gd name="T5" fmla="*/ 0 h 189"/>
              <a:gd name="T6" fmla="*/ 0 60000 65536"/>
              <a:gd name="T7" fmla="*/ 0 60000 65536"/>
              <a:gd name="T8" fmla="*/ 0 60000 65536"/>
              <a:gd name="T9" fmla="*/ 0 w 272"/>
              <a:gd name="T10" fmla="*/ 0 h 189"/>
              <a:gd name="T11" fmla="*/ 272 w 272"/>
              <a:gd name="T12" fmla="*/ 189 h 189"/>
            </a:gdLst>
            <a:ahLst/>
            <a:cxnLst>
              <a:cxn ang="T6">
                <a:pos x="T0" y="T1"/>
              </a:cxn>
              <a:cxn ang="T7">
                <a:pos x="T2" y="T3"/>
              </a:cxn>
              <a:cxn ang="T8">
                <a:pos x="T4" y="T5"/>
              </a:cxn>
            </a:cxnLst>
            <a:rect l="T9" t="T10" r="T11" b="T12"/>
            <a:pathLst>
              <a:path w="272" h="189">
                <a:moveTo>
                  <a:pt x="0" y="45"/>
                </a:moveTo>
                <a:cubicBezTo>
                  <a:pt x="45" y="117"/>
                  <a:pt x="91" y="189"/>
                  <a:pt x="136" y="182"/>
                </a:cubicBezTo>
                <a:cubicBezTo>
                  <a:pt x="181" y="175"/>
                  <a:pt x="249" y="30"/>
                  <a:pt x="272" y="0"/>
                </a:cubicBezTo>
              </a:path>
            </a:pathLst>
          </a:custGeom>
          <a:noFill/>
          <a:ln w="9525">
            <a:solidFill>
              <a:schemeClr val="tx1"/>
            </a:solidFill>
            <a:round/>
            <a:headEnd/>
            <a:tailEnd/>
          </a:ln>
        </p:spPr>
        <p:txBody>
          <a:bodyPr/>
          <a:lstStyle/>
          <a:p>
            <a:endParaRPr lang="el-GR"/>
          </a:p>
        </p:txBody>
      </p:sp>
      <p:sp>
        <p:nvSpPr>
          <p:cNvPr id="67600" name="Line 13"/>
          <p:cNvSpPr>
            <a:spLocks noChangeShapeType="1"/>
          </p:cNvSpPr>
          <p:nvPr/>
        </p:nvSpPr>
        <p:spPr bwMode="auto">
          <a:xfrm>
            <a:off x="6516688" y="4292600"/>
            <a:ext cx="0" cy="431800"/>
          </a:xfrm>
          <a:prstGeom prst="line">
            <a:avLst/>
          </a:prstGeom>
          <a:noFill/>
          <a:ln w="9525">
            <a:solidFill>
              <a:schemeClr val="tx1"/>
            </a:solidFill>
            <a:round/>
            <a:headEnd/>
            <a:tailEnd/>
          </a:ln>
        </p:spPr>
        <p:txBody>
          <a:bodyPr/>
          <a:lstStyle/>
          <a:p>
            <a:endParaRPr lang="el-GR"/>
          </a:p>
        </p:txBody>
      </p:sp>
      <p:sp>
        <p:nvSpPr>
          <p:cNvPr id="67601" name="Text Box 14"/>
          <p:cNvSpPr txBox="1">
            <a:spLocks noChangeArrowheads="1"/>
          </p:cNvSpPr>
          <p:nvPr/>
        </p:nvSpPr>
        <p:spPr bwMode="auto">
          <a:xfrm>
            <a:off x="684213" y="4584701"/>
            <a:ext cx="4560887" cy="1015663"/>
          </a:xfrm>
          <a:prstGeom prst="rect">
            <a:avLst/>
          </a:prstGeom>
          <a:noFill/>
          <a:ln w="9525">
            <a:noFill/>
            <a:miter lim="800000"/>
            <a:headEnd/>
            <a:tailEnd/>
          </a:ln>
        </p:spPr>
        <p:txBody>
          <a:bodyPr wrap="square">
            <a:spAutoFit/>
          </a:bodyPr>
          <a:lstStyle/>
          <a:p>
            <a:pPr algn="just">
              <a:spcBef>
                <a:spcPct val="50000"/>
              </a:spcBef>
            </a:pPr>
            <a:r>
              <a:rPr lang="el-GR" sz="2000" dirty="0">
                <a:latin typeface="Calibri" pitchFamily="34" charset="0"/>
                <a:ea typeface="Calibri" pitchFamily="34" charset="0"/>
                <a:cs typeface="Calibri" pitchFamily="34" charset="0"/>
              </a:rPr>
              <a:t>Οι δυο περιορισμοί είναι ανεξάρτητοι, άρα συνολικά έχουμε 4 διαφορετικούς τύπους εξειδίκευσης</a:t>
            </a:r>
          </a:p>
        </p:txBody>
      </p:sp>
      <p:sp>
        <p:nvSpPr>
          <p:cNvPr id="20" name="Title 6"/>
          <p:cNvSpPr>
            <a:spLocks noGrp="1"/>
          </p:cNvSpPr>
          <p:nvPr>
            <p:ph type="title"/>
          </p:nvPr>
        </p:nvSpPr>
        <p:spPr>
          <a:xfrm>
            <a:off x="393700" y="198438"/>
            <a:ext cx="8229600" cy="1143000"/>
          </a:xfrm>
        </p:spPr>
        <p:txBody>
          <a:bodyPr/>
          <a:lstStyle/>
          <a:p>
            <a:r>
              <a:rPr lang="el-GR" dirty="0">
                <a:solidFill>
                  <a:schemeClr val="accent6">
                    <a:lumMod val="75000"/>
                  </a:schemeClr>
                </a:solidFill>
              </a:rPr>
              <a:t>Συμμετοχή σε στιγμιότυπα</a:t>
            </a:r>
          </a:p>
        </p:txBody>
      </p:sp>
      <p:sp>
        <p:nvSpPr>
          <p:cNvPr id="1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Footer Placeholder 3"/>
          <p:cNvSpPr>
            <a:spLocks noGrp="1"/>
          </p:cNvSpPr>
          <p:nvPr>
            <p:ph type="ftr" sz="quarter" idx="11"/>
          </p:nvPr>
        </p:nvSpPr>
        <p:spPr>
          <a:noFill/>
        </p:spPr>
        <p:txBody>
          <a:bodyPr/>
          <a:lstStyle/>
          <a:p>
            <a:r>
              <a:rPr lang="el-GR" altLang="en-US"/>
              <a:t>Ευαγγελία Πιτουρά</a:t>
            </a:r>
          </a:p>
        </p:txBody>
      </p:sp>
      <p:sp>
        <p:nvSpPr>
          <p:cNvPr id="68612" name="Slide Number Placeholder 4"/>
          <p:cNvSpPr>
            <a:spLocks noGrp="1"/>
          </p:cNvSpPr>
          <p:nvPr>
            <p:ph type="sldNum" sz="quarter" idx="12"/>
          </p:nvPr>
        </p:nvSpPr>
        <p:spPr>
          <a:noFill/>
        </p:spPr>
        <p:txBody>
          <a:bodyPr/>
          <a:lstStyle/>
          <a:p>
            <a:fld id="{FC2A5372-706D-4E09-8EE4-90EA5194A5DA}" type="slidenum">
              <a:rPr lang="el-GR" altLang="en-US" smtClean="0"/>
              <a:pPr/>
              <a:t>85</a:t>
            </a:fld>
            <a:endParaRPr lang="el-GR" altLang="en-US"/>
          </a:p>
        </p:txBody>
      </p:sp>
      <p:sp>
        <p:nvSpPr>
          <p:cNvPr id="68614" name="Text Box 3"/>
          <p:cNvSpPr txBox="1">
            <a:spLocks noChangeArrowheads="1"/>
          </p:cNvSpPr>
          <p:nvPr/>
        </p:nvSpPr>
        <p:spPr bwMode="auto">
          <a:xfrm>
            <a:off x="404813" y="1689100"/>
            <a:ext cx="8280400" cy="3970318"/>
          </a:xfrm>
          <a:prstGeom prst="rect">
            <a:avLst/>
          </a:prstGeom>
          <a:noFill/>
          <a:ln w="9525">
            <a:noFill/>
            <a:miter lim="800000"/>
            <a:headEnd/>
            <a:tailEnd/>
          </a:ln>
        </p:spPr>
        <p:txBody>
          <a:bodyPr>
            <a:spAutoFit/>
          </a:bodyPr>
          <a:lstStyle/>
          <a:p>
            <a:pPr algn="just">
              <a:spcBef>
                <a:spcPct val="50000"/>
              </a:spcBef>
              <a:buFont typeface="Wingdings" pitchFamily="2" charset="2"/>
              <a:buChar char="§"/>
            </a:pPr>
            <a:r>
              <a:rPr lang="el-GR" sz="2400" dirty="0">
                <a:latin typeface="Calibri" pitchFamily="34" charset="0"/>
                <a:ea typeface="Calibri" pitchFamily="34" charset="0"/>
                <a:cs typeface="Calibri" pitchFamily="34" charset="0"/>
              </a:rPr>
              <a:t> Μια οντότητα μπορεί να έχει </a:t>
            </a:r>
            <a:r>
              <a:rPr lang="el-GR" sz="2400" i="1" dirty="0">
                <a:latin typeface="Calibri" pitchFamily="34" charset="0"/>
                <a:ea typeface="Calibri" pitchFamily="34" charset="0"/>
                <a:cs typeface="Calibri" pitchFamily="34" charset="0"/>
              </a:rPr>
              <a:t>παραπάνω από μια</a:t>
            </a:r>
            <a:r>
              <a:rPr lang="el-GR" sz="2400" dirty="0">
                <a:latin typeface="Calibri" pitchFamily="34" charset="0"/>
                <a:ea typeface="Calibri" pitchFamily="34" charset="0"/>
                <a:cs typeface="Calibri" pitchFamily="34" charset="0"/>
              </a:rPr>
              <a:t> εξειδικεύσεις</a:t>
            </a:r>
          </a:p>
          <a:p>
            <a:pPr lvl="1" algn="just">
              <a:spcBef>
                <a:spcPct val="50000"/>
              </a:spcBef>
              <a:buFont typeface="Wingdings" pitchFamily="2" charset="2"/>
              <a:buChar char="§"/>
            </a:pPr>
            <a:r>
              <a:rPr lang="el-GR" sz="2400" dirty="0">
                <a:latin typeface="Calibri" pitchFamily="34" charset="0"/>
                <a:ea typeface="Calibri" pitchFamily="34" charset="0"/>
                <a:cs typeface="Calibri" pitchFamily="34" charset="0"/>
              </a:rPr>
              <a:t> Για παράδειγμα ένας Εργαζόμενος μπορεί να είναι: </a:t>
            </a:r>
          </a:p>
          <a:p>
            <a:pPr lvl="2" algn="just">
              <a:spcBef>
                <a:spcPct val="50000"/>
              </a:spcBef>
              <a:buFont typeface="Wingdings" pitchFamily="2" charset="2"/>
              <a:buChar char="§"/>
            </a:pPr>
            <a:r>
              <a:rPr lang="el-GR" sz="2400" dirty="0">
                <a:latin typeface="Calibri" pitchFamily="34" charset="0"/>
                <a:ea typeface="Calibri" pitchFamily="34" charset="0"/>
                <a:cs typeface="Calibri" pitchFamily="34" charset="0"/>
              </a:rPr>
              <a:t> Γραμματέας, Τεχνικός, Μηχανικός</a:t>
            </a:r>
          </a:p>
          <a:p>
            <a:pPr lvl="2" algn="just">
              <a:spcBef>
                <a:spcPct val="50000"/>
              </a:spcBef>
              <a:buFont typeface="Wingdings" pitchFamily="2" charset="2"/>
              <a:buChar char="§"/>
            </a:pPr>
            <a:r>
              <a:rPr lang="el-GR" sz="2400" dirty="0">
                <a:latin typeface="Calibri" pitchFamily="34" charset="0"/>
                <a:ea typeface="Calibri" pitchFamily="34" charset="0"/>
                <a:cs typeface="Calibri" pitchFamily="34" charset="0"/>
              </a:rPr>
              <a:t> Ωρομίσθιος, Μισθωτός</a:t>
            </a:r>
          </a:p>
          <a:p>
            <a:endParaRPr lang="el-GR" sz="2400" dirty="0">
              <a:latin typeface="Calibri" pitchFamily="34" charset="0"/>
              <a:ea typeface="Calibri" pitchFamily="34" charset="0"/>
              <a:cs typeface="Calibri" pitchFamily="34" charset="0"/>
            </a:endParaRPr>
          </a:p>
          <a:p>
            <a:pPr>
              <a:buFont typeface="Wingdings" pitchFamily="2" charset="2"/>
              <a:buChar char="§"/>
            </a:pPr>
            <a:r>
              <a:rPr lang="el-GR" sz="2400" dirty="0">
                <a:latin typeface="Calibri" pitchFamily="34" charset="0"/>
                <a:ea typeface="Calibri" pitchFamily="34" charset="0"/>
                <a:cs typeface="Calibri" pitchFamily="34" charset="0"/>
              </a:rPr>
              <a:t> Η εξειδίκευση μπορεί να εφαρμοστεί </a:t>
            </a:r>
            <a:r>
              <a:rPr lang="el-GR" sz="2400" i="1" dirty="0">
                <a:latin typeface="Calibri" pitchFamily="34" charset="0"/>
                <a:ea typeface="Calibri" pitchFamily="34" charset="0"/>
                <a:cs typeface="Calibri" pitchFamily="34" charset="0"/>
              </a:rPr>
              <a:t>επαναληπτικά</a:t>
            </a:r>
          </a:p>
          <a:p>
            <a:pPr>
              <a:buFont typeface="Wingdings" pitchFamily="2" charset="2"/>
              <a:buChar char="§"/>
            </a:pPr>
            <a:endParaRPr lang="el-GR" sz="2400" dirty="0">
              <a:latin typeface="Calibri" pitchFamily="34" charset="0"/>
              <a:ea typeface="Calibri" pitchFamily="34" charset="0"/>
              <a:cs typeface="Calibri" pitchFamily="34" charset="0"/>
            </a:endParaRPr>
          </a:p>
          <a:p>
            <a:pPr lvl="1">
              <a:buFont typeface="Wingdings" pitchFamily="2" charset="2"/>
              <a:buChar char="§"/>
            </a:pPr>
            <a:r>
              <a:rPr lang="el-GR" sz="2400" dirty="0">
                <a:latin typeface="Calibri" pitchFamily="34" charset="0"/>
                <a:ea typeface="Calibri" pitchFamily="34" charset="0"/>
                <a:cs typeface="Calibri" pitchFamily="34" charset="0"/>
              </a:rPr>
              <a:t> Ο Μηχανικός μπορεί να είναι Ηλεκτρονικός ή Μηχανολόγος</a:t>
            </a:r>
          </a:p>
          <a:p>
            <a:pPr>
              <a:buFont typeface="Wingdings" pitchFamily="2" charset="2"/>
              <a:buChar char="§"/>
            </a:pPr>
            <a:endParaRPr lang="el-GR" sz="2400" dirty="0">
              <a:latin typeface="Calibri" pitchFamily="34" charset="0"/>
              <a:ea typeface="Calibri" pitchFamily="34" charset="0"/>
              <a:cs typeface="Calibri" pitchFamily="34" charset="0"/>
            </a:endParaRPr>
          </a:p>
        </p:txBody>
      </p:sp>
      <p:sp>
        <p:nvSpPr>
          <p:cNvPr id="7" name="Title 6"/>
          <p:cNvSpPr>
            <a:spLocks noGrp="1"/>
          </p:cNvSpPr>
          <p:nvPr>
            <p:ph type="title"/>
          </p:nvPr>
        </p:nvSpPr>
        <p:spPr/>
        <p:txBody>
          <a:bodyPr/>
          <a:lstStyle/>
          <a:p>
            <a:r>
              <a:rPr lang="el-GR" dirty="0">
                <a:solidFill>
                  <a:schemeClr val="accent6">
                    <a:lumMod val="75000"/>
                  </a:schemeClr>
                </a:solidFill>
              </a:rPr>
              <a:t>Εξειδίκευση</a:t>
            </a: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Footer Placeholder 3"/>
          <p:cNvSpPr>
            <a:spLocks noGrp="1"/>
          </p:cNvSpPr>
          <p:nvPr>
            <p:ph type="ftr" sz="quarter" idx="11"/>
          </p:nvPr>
        </p:nvSpPr>
        <p:spPr>
          <a:noFill/>
        </p:spPr>
        <p:txBody>
          <a:bodyPr/>
          <a:lstStyle/>
          <a:p>
            <a:r>
              <a:rPr lang="el-GR" altLang="en-US"/>
              <a:t>Ευαγγελία Πιτουρά</a:t>
            </a:r>
          </a:p>
        </p:txBody>
      </p:sp>
      <p:sp>
        <p:nvSpPr>
          <p:cNvPr id="69636" name="Slide Number Placeholder 4"/>
          <p:cNvSpPr>
            <a:spLocks noGrp="1"/>
          </p:cNvSpPr>
          <p:nvPr>
            <p:ph type="sldNum" sz="quarter" idx="12"/>
          </p:nvPr>
        </p:nvSpPr>
        <p:spPr>
          <a:noFill/>
        </p:spPr>
        <p:txBody>
          <a:bodyPr/>
          <a:lstStyle/>
          <a:p>
            <a:fld id="{56EEC587-E5BB-4A15-B2A4-01CCEE572C83}" type="slidenum">
              <a:rPr lang="el-GR" altLang="en-US" smtClean="0"/>
              <a:pPr/>
              <a:t>86</a:t>
            </a:fld>
            <a:endParaRPr lang="el-GR" altLang="en-US"/>
          </a:p>
        </p:txBody>
      </p:sp>
      <p:sp>
        <p:nvSpPr>
          <p:cNvPr id="69638" name="Text Box 3"/>
          <p:cNvSpPr txBox="1">
            <a:spLocks noChangeArrowheads="1"/>
          </p:cNvSpPr>
          <p:nvPr/>
        </p:nvSpPr>
        <p:spPr bwMode="auto">
          <a:xfrm>
            <a:off x="539750" y="2060575"/>
            <a:ext cx="7488238" cy="2492990"/>
          </a:xfrm>
          <a:prstGeom prst="rect">
            <a:avLst/>
          </a:prstGeom>
          <a:noFill/>
          <a:ln w="9525">
            <a:noFill/>
            <a:miter lim="800000"/>
            <a:headEnd/>
            <a:tailEnd/>
          </a:ln>
        </p:spPr>
        <p:txBody>
          <a:bodyPr>
            <a:spAutoFit/>
          </a:bodyPr>
          <a:lstStyle/>
          <a:p>
            <a:pPr algn="just">
              <a:spcBef>
                <a:spcPct val="50000"/>
              </a:spcBef>
              <a:buFont typeface="Wingdings" pitchFamily="2" charset="2"/>
              <a:buNone/>
            </a:pPr>
            <a:r>
              <a:rPr lang="el-GR" sz="2400" dirty="0">
                <a:latin typeface="Calibri" pitchFamily="34" charset="0"/>
                <a:ea typeface="Calibri" pitchFamily="34" charset="0"/>
                <a:cs typeface="Calibri" pitchFamily="34" charset="0"/>
              </a:rPr>
              <a:t>Η εξειδίκευση αντιστοιχεί σε </a:t>
            </a:r>
            <a:r>
              <a:rPr lang="en-US" sz="2400" i="1" dirty="0">
                <a:solidFill>
                  <a:schemeClr val="accent6">
                    <a:lumMod val="75000"/>
                  </a:schemeClr>
                </a:solidFill>
                <a:latin typeface="Calibri" pitchFamily="34" charset="0"/>
                <a:ea typeface="Calibri" pitchFamily="34" charset="0"/>
                <a:cs typeface="Calibri" pitchFamily="34" charset="0"/>
              </a:rPr>
              <a:t>top-down</a:t>
            </a:r>
            <a:r>
              <a:rPr lang="en-US" sz="2400" dirty="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σχεδιασμό </a:t>
            </a:r>
          </a:p>
          <a:p>
            <a:pPr algn="just">
              <a:spcBef>
                <a:spcPct val="50000"/>
              </a:spcBef>
              <a:buFont typeface="Wingdings" pitchFamily="2" charset="2"/>
              <a:buNone/>
            </a:pPr>
            <a:endParaRPr lang="en-US" sz="2400" dirty="0">
              <a:latin typeface="Calibri" pitchFamily="34" charset="0"/>
              <a:ea typeface="Calibri" pitchFamily="34" charset="0"/>
              <a:cs typeface="Calibri" pitchFamily="34" charset="0"/>
            </a:endParaRPr>
          </a:p>
          <a:p>
            <a:pPr algn="just">
              <a:spcBef>
                <a:spcPct val="50000"/>
              </a:spcBef>
              <a:buFont typeface="Wingdings" pitchFamily="2" charset="2"/>
              <a:buNone/>
            </a:pPr>
            <a:r>
              <a:rPr lang="el-GR" sz="2400" dirty="0">
                <a:latin typeface="Calibri" pitchFamily="34" charset="0"/>
                <a:ea typeface="Calibri" pitchFamily="34" charset="0"/>
                <a:cs typeface="Calibri" pitchFamily="34" charset="0"/>
              </a:rPr>
              <a:t>Γενίκευση</a:t>
            </a:r>
            <a:r>
              <a:rPr lang="en-US" sz="2400" dirty="0">
                <a:latin typeface="Calibri" pitchFamily="34" charset="0"/>
                <a:ea typeface="Calibri" pitchFamily="34" charset="0"/>
                <a:cs typeface="Calibri" pitchFamily="34" charset="0"/>
              </a:rPr>
              <a:t>: </a:t>
            </a:r>
            <a:r>
              <a:rPr lang="en-US" sz="2400" i="1" dirty="0">
                <a:solidFill>
                  <a:schemeClr val="accent6">
                    <a:lumMod val="75000"/>
                  </a:schemeClr>
                </a:solidFill>
                <a:latin typeface="Calibri" pitchFamily="34" charset="0"/>
                <a:ea typeface="Calibri" pitchFamily="34" charset="0"/>
                <a:cs typeface="Calibri" pitchFamily="34" charset="0"/>
              </a:rPr>
              <a:t>bottom-up</a:t>
            </a:r>
            <a:r>
              <a:rPr lang="en-US" sz="2400" dirty="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σύνθεση όλων των οντοτήτων με βάση τα κοινά τους γνωρίσματα</a:t>
            </a:r>
          </a:p>
          <a:p>
            <a:pPr lvl="1" algn="just">
              <a:spcBef>
                <a:spcPct val="50000"/>
              </a:spcBef>
              <a:buFont typeface="Wingdings" pitchFamily="2" charset="2"/>
              <a:buNone/>
            </a:pPr>
            <a:endParaRPr lang="el-GR" sz="2400" dirty="0">
              <a:latin typeface="Calibri" pitchFamily="34" charset="0"/>
              <a:ea typeface="Calibri" pitchFamily="34" charset="0"/>
              <a:cs typeface="Calibri" pitchFamily="34" charset="0"/>
            </a:endParaRPr>
          </a:p>
        </p:txBody>
      </p:sp>
      <p:sp>
        <p:nvSpPr>
          <p:cNvPr id="7" name="Title 6"/>
          <p:cNvSpPr>
            <a:spLocks noGrp="1"/>
          </p:cNvSpPr>
          <p:nvPr>
            <p:ph type="title"/>
          </p:nvPr>
        </p:nvSpPr>
        <p:spPr/>
        <p:txBody>
          <a:bodyPr/>
          <a:lstStyle/>
          <a:p>
            <a:r>
              <a:rPr lang="el-GR" dirty="0">
                <a:solidFill>
                  <a:schemeClr val="accent6">
                    <a:lumMod val="75000"/>
                  </a:schemeClr>
                </a:solidFill>
              </a:rPr>
              <a:t>Γενίκευση</a:t>
            </a: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Footer Placeholder 3"/>
          <p:cNvSpPr>
            <a:spLocks noGrp="1"/>
          </p:cNvSpPr>
          <p:nvPr>
            <p:ph type="ftr" sz="quarter" idx="11"/>
          </p:nvPr>
        </p:nvSpPr>
        <p:spPr>
          <a:noFill/>
        </p:spPr>
        <p:txBody>
          <a:bodyPr/>
          <a:lstStyle/>
          <a:p>
            <a:r>
              <a:rPr lang="el-GR" altLang="en-US" dirty="0"/>
              <a:t>Ευαγγελία </a:t>
            </a:r>
            <a:r>
              <a:rPr lang="el-GR" altLang="en-US" dirty="0" err="1"/>
              <a:t>Πιτουρά</a:t>
            </a:r>
            <a:endParaRPr lang="el-GR" altLang="en-US" dirty="0"/>
          </a:p>
        </p:txBody>
      </p:sp>
      <p:sp>
        <p:nvSpPr>
          <p:cNvPr id="74756" name="Slide Number Placeholder 4"/>
          <p:cNvSpPr>
            <a:spLocks noGrp="1"/>
          </p:cNvSpPr>
          <p:nvPr>
            <p:ph type="sldNum" sz="quarter" idx="12"/>
          </p:nvPr>
        </p:nvSpPr>
        <p:spPr>
          <a:noFill/>
        </p:spPr>
        <p:txBody>
          <a:bodyPr/>
          <a:lstStyle/>
          <a:p>
            <a:fld id="{F828DC48-2564-4B62-877D-B844BB024EDA}" type="slidenum">
              <a:rPr lang="el-GR" altLang="en-US" smtClean="0"/>
              <a:pPr/>
              <a:t>87</a:t>
            </a:fld>
            <a:endParaRPr lang="el-GR" altLang="en-US"/>
          </a:p>
        </p:txBody>
      </p:sp>
      <p:sp>
        <p:nvSpPr>
          <p:cNvPr id="74758" name="Text Box 3"/>
          <p:cNvSpPr txBox="1">
            <a:spLocks noChangeArrowheads="1"/>
          </p:cNvSpPr>
          <p:nvPr/>
        </p:nvSpPr>
        <p:spPr bwMode="auto">
          <a:xfrm>
            <a:off x="2122488" y="5589588"/>
            <a:ext cx="4897437" cy="396875"/>
          </a:xfrm>
          <a:prstGeom prst="rect">
            <a:avLst/>
          </a:prstGeom>
          <a:noFill/>
          <a:ln w="9525">
            <a:noFill/>
            <a:miter lim="800000"/>
            <a:headEnd/>
            <a:tailEnd/>
          </a:ln>
        </p:spPr>
        <p:txBody>
          <a:bodyPr>
            <a:spAutoFit/>
          </a:bodyPr>
          <a:lstStyle/>
          <a:p>
            <a:pPr eaLnBrk="0" hangingPunct="0">
              <a:spcBef>
                <a:spcPct val="50000"/>
              </a:spcBef>
            </a:pPr>
            <a:endParaRPr lang="en-US" sz="2000">
              <a:latin typeface="Comic Sans MS" pitchFamily="66" charset="0"/>
            </a:endParaRPr>
          </a:p>
        </p:txBody>
      </p:sp>
      <p:sp>
        <p:nvSpPr>
          <p:cNvPr id="8" name="Title 7"/>
          <p:cNvSpPr>
            <a:spLocks noGrp="1"/>
          </p:cNvSpPr>
          <p:nvPr>
            <p:ph type="title"/>
          </p:nvPr>
        </p:nvSpPr>
        <p:spPr>
          <a:xfrm>
            <a:off x="457200" y="-156455"/>
            <a:ext cx="8229600" cy="1143000"/>
          </a:xfrm>
        </p:spPr>
        <p:txBody>
          <a:bodyPr/>
          <a:lstStyle/>
          <a:p>
            <a:r>
              <a:rPr lang="el-GR" dirty="0">
                <a:solidFill>
                  <a:schemeClr val="accent6">
                    <a:lumMod val="75000"/>
                  </a:schemeClr>
                </a:solidFill>
              </a:rPr>
              <a:t>Παράδειγμα </a:t>
            </a:r>
            <a:r>
              <a:rPr lang="el-GR" sz="2400" dirty="0">
                <a:solidFill>
                  <a:schemeClr val="accent6">
                    <a:lumMod val="75000"/>
                  </a:schemeClr>
                </a:solidFill>
              </a:rPr>
              <a:t>(ιεραρχίες)</a:t>
            </a:r>
          </a:p>
        </p:txBody>
      </p:sp>
      <p:sp>
        <p:nvSpPr>
          <p:cNvPr id="265217" name="Rectangle 1"/>
          <p:cNvSpPr>
            <a:spLocks noChangeArrowheads="1"/>
          </p:cNvSpPr>
          <p:nvPr/>
        </p:nvSpPr>
        <p:spPr bwMode="auto">
          <a:xfrm>
            <a:off x="274515" y="1031260"/>
            <a:ext cx="8255000"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just" eaLnBrk="0" fontAlgn="base" hangingPunct="0">
              <a:lnSpc>
                <a:spcPct val="100000"/>
              </a:lnSpc>
              <a:spcBef>
                <a:spcPct val="50000"/>
              </a:spcBef>
              <a:spcAft>
                <a:spcPct val="0"/>
              </a:spcAft>
              <a:buClrTx/>
              <a:buSzTx/>
              <a:tabLst/>
            </a:pPr>
            <a:r>
              <a:rPr lang="el-GR" sz="1600" dirty="0">
                <a:latin typeface="Calibri" pitchFamily="34" charset="0"/>
                <a:ea typeface="Calibri" pitchFamily="34" charset="0"/>
                <a:cs typeface="Calibri" pitchFamily="34" charset="0"/>
              </a:rPr>
              <a:t>Θεωρείστε μια βάση δεδομένων που διατηρεί πληροφορίες για συλλόγους, φοιτητές και καθηγητές ενός Πανεπιστημίου</a:t>
            </a: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πιο συγκεκριμένα</a:t>
            </a:r>
          </a:p>
          <a:p>
            <a:pPr marR="0" lvl="0" indent="0" algn="just" eaLnBrk="0" fontAlgn="base" hangingPunct="0">
              <a:lnSpc>
                <a:spcPct val="100000"/>
              </a:lnSpc>
              <a:spcBef>
                <a:spcPct val="50000"/>
              </a:spcBef>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Κάθε </a:t>
            </a:r>
            <a:r>
              <a:rPr lang="el-GR" sz="1600" i="1" dirty="0">
                <a:solidFill>
                  <a:srgbClr val="FF0000"/>
                </a:solidFill>
                <a:latin typeface="Calibri" pitchFamily="34" charset="0"/>
                <a:ea typeface="Calibri" pitchFamily="34" charset="0"/>
                <a:cs typeface="Calibri" pitchFamily="34" charset="0"/>
              </a:rPr>
              <a:t>σύλλογος</a:t>
            </a:r>
            <a:r>
              <a:rPr lang="el-GR" sz="1600" dirty="0">
                <a:latin typeface="Calibri" pitchFamily="34" charset="0"/>
                <a:ea typeface="Calibri" pitchFamily="34" charset="0"/>
                <a:cs typeface="Calibri" pitchFamily="34" charset="0"/>
              </a:rPr>
              <a:t> έχει έναν τίτλο και ένα μοναδικό αναγνωριστικό.</a:t>
            </a:r>
          </a:p>
          <a:p>
            <a:pPr marR="0" lvl="0" indent="0" algn="just" eaLnBrk="0" fontAlgn="base" hangingPunct="0">
              <a:lnSpc>
                <a:spcPct val="100000"/>
              </a:lnSpc>
              <a:spcBef>
                <a:spcPct val="50000"/>
              </a:spcBef>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Για κάθε </a:t>
            </a:r>
            <a:r>
              <a:rPr lang="el-GR" sz="1600" i="1" dirty="0">
                <a:solidFill>
                  <a:srgbClr val="FF0000"/>
                </a:solidFill>
                <a:latin typeface="Calibri" pitchFamily="34" charset="0"/>
                <a:ea typeface="Calibri" pitchFamily="34" charset="0"/>
                <a:cs typeface="Calibri" pitchFamily="34" charset="0"/>
              </a:rPr>
              <a:t>φοιτητή</a:t>
            </a:r>
            <a:r>
              <a:rPr lang="el-GR" sz="1600" dirty="0">
                <a:latin typeface="Calibri" pitchFamily="34" charset="0"/>
                <a:ea typeface="Calibri" pitchFamily="34" charset="0"/>
                <a:cs typeface="Calibri" pitchFamily="34" charset="0"/>
              </a:rPr>
              <a:t> έχουμε το όνομά του και ένα μοναδικό αριθμό μητρώου.</a:t>
            </a:r>
          </a:p>
          <a:p>
            <a:pPr marR="0" lvl="0" indent="0" algn="just" eaLnBrk="0" fontAlgn="base" hangingPunct="0">
              <a:lnSpc>
                <a:spcPct val="100000"/>
              </a:lnSpc>
              <a:spcBef>
                <a:spcPct val="50000"/>
              </a:spcBef>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a:t>
            </a:r>
            <a:r>
              <a:rPr lang="el-GR" sz="1600" i="1" dirty="0">
                <a:solidFill>
                  <a:srgbClr val="FF0000"/>
                </a:solidFill>
                <a:latin typeface="Calibri" pitchFamily="34" charset="0"/>
                <a:ea typeface="Calibri" pitchFamily="34" charset="0"/>
                <a:cs typeface="Calibri" pitchFamily="34" charset="0"/>
              </a:rPr>
              <a:t>καθηγητής</a:t>
            </a:r>
            <a:r>
              <a:rPr lang="el-GR" sz="1600" dirty="0">
                <a:latin typeface="Calibri" pitchFamily="34" charset="0"/>
                <a:ea typeface="Calibri" pitchFamily="34" charset="0"/>
                <a:cs typeface="Calibri" pitchFamily="34" charset="0"/>
              </a:rPr>
              <a:t> έχει ένα όνομα και ένα μοναδικό αναγνωριστικό.</a:t>
            </a:r>
          </a:p>
          <a:p>
            <a:pPr marR="0" lvl="0" indent="0" algn="just" eaLnBrk="0" fontAlgn="base" hangingPunct="0">
              <a:lnSpc>
                <a:spcPct val="100000"/>
              </a:lnSpc>
              <a:spcBef>
                <a:spcPct val="50000"/>
              </a:spcBef>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Οι φοιτητές </a:t>
            </a:r>
            <a:r>
              <a:rPr lang="el-GR" sz="1600" i="1" dirty="0">
                <a:latin typeface="Calibri" pitchFamily="34" charset="0"/>
                <a:ea typeface="Calibri" pitchFamily="34" charset="0"/>
                <a:cs typeface="Calibri" pitchFamily="34" charset="0"/>
              </a:rPr>
              <a:t>ανήκουν σε πολύ έναν </a:t>
            </a:r>
            <a:r>
              <a:rPr lang="el-GR" sz="1600" dirty="0">
                <a:latin typeface="Calibri" pitchFamily="34" charset="0"/>
                <a:ea typeface="Calibri" pitchFamily="34" charset="0"/>
                <a:cs typeface="Calibri" pitchFamily="34" charset="0"/>
              </a:rPr>
              <a:t>από τους συλλόγους. Καταγράφουμε την ημερομηνία εγγραφής του φοιτητή στο σύλλογο. Κάθε σύλλογος έχει τουλάχιστον έναν φοιτητή ως μέλος.</a:t>
            </a:r>
          </a:p>
          <a:p>
            <a:pPr marR="0" lvl="0" indent="0" algn="just" eaLnBrk="0" fontAlgn="base" hangingPunct="0">
              <a:lnSpc>
                <a:spcPct val="100000"/>
              </a:lnSpc>
              <a:spcBef>
                <a:spcPct val="50000"/>
              </a:spcBef>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καθηγητής είναι είτε </a:t>
            </a:r>
            <a:r>
              <a:rPr lang="el-GR" sz="1600" i="1" dirty="0">
                <a:latin typeface="Calibri" pitchFamily="34" charset="0"/>
                <a:ea typeface="Calibri" pitchFamily="34" charset="0"/>
                <a:cs typeface="Calibri" pitchFamily="34" charset="0"/>
              </a:rPr>
              <a:t>μερικής</a:t>
            </a:r>
            <a:r>
              <a:rPr lang="el-GR" sz="1600" dirty="0">
                <a:latin typeface="Calibri" pitchFamily="34" charset="0"/>
                <a:ea typeface="Calibri" pitchFamily="34" charset="0"/>
                <a:cs typeface="Calibri" pitchFamily="34" charset="0"/>
              </a:rPr>
              <a:t> είτε </a:t>
            </a:r>
            <a:r>
              <a:rPr lang="el-GR" sz="1600" i="1" dirty="0">
                <a:latin typeface="Calibri" pitchFamily="34" charset="0"/>
                <a:ea typeface="Calibri" pitchFamily="34" charset="0"/>
                <a:cs typeface="Calibri" pitchFamily="34" charset="0"/>
              </a:rPr>
              <a:t>πλήρους</a:t>
            </a:r>
            <a:r>
              <a:rPr lang="el-GR" sz="1600" dirty="0">
                <a:latin typeface="Calibri" pitchFamily="34" charset="0"/>
                <a:ea typeface="Calibri" pitchFamily="34" charset="0"/>
                <a:cs typeface="Calibri" pitchFamily="34" charset="0"/>
              </a:rPr>
              <a:t> απασχόλησης</a:t>
            </a:r>
            <a:r>
              <a:rPr lang="en-US" sz="1600" dirty="0">
                <a:latin typeface="Calibri" pitchFamily="34" charset="0"/>
                <a:ea typeface="Calibri" pitchFamily="34" charset="0"/>
                <a:cs typeface="Calibri" pitchFamily="34" charset="0"/>
              </a:rPr>
              <a:t>.</a:t>
            </a:r>
            <a:r>
              <a:rPr lang="el-GR" sz="1600" dirty="0">
                <a:latin typeface="Calibri" pitchFamily="34" charset="0"/>
                <a:ea typeface="Calibri" pitchFamily="34" charset="0"/>
                <a:cs typeface="Calibri" pitchFamily="34" charset="0"/>
              </a:rPr>
              <a:t> Για έναν καθηγητή μερικής απασχόλησης καταγράφουμε το ποσοστό της απασχόλησής του. Για έναν καθηγητή πλήρους απασχόλησης καταγράφουμε τις ώρες γραφείου του.</a:t>
            </a:r>
          </a:p>
          <a:p>
            <a:pPr marR="0" lvl="0" indent="0" algn="just" eaLnBrk="0" fontAlgn="base" hangingPunct="0">
              <a:lnSpc>
                <a:spcPct val="100000"/>
              </a:lnSpc>
              <a:spcBef>
                <a:spcPct val="50000"/>
              </a:spcBef>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Κάθε σύλλογος έχει ακριβώς έναν καθηγητή ως </a:t>
            </a:r>
            <a:r>
              <a:rPr lang="el-GR" sz="1600" i="1" dirty="0">
                <a:latin typeface="Calibri" pitchFamily="34" charset="0"/>
                <a:ea typeface="Calibri" pitchFamily="34" charset="0"/>
                <a:cs typeface="Calibri" pitchFamily="34" charset="0"/>
              </a:rPr>
              <a:t>σύμβουλο</a:t>
            </a:r>
            <a:r>
              <a:rPr lang="el-GR" sz="1600" dirty="0">
                <a:latin typeface="Calibri" pitchFamily="34" charset="0"/>
                <a:ea typeface="Calibri" pitchFamily="34" charset="0"/>
                <a:cs typeface="Calibri" pitchFamily="34" charset="0"/>
              </a:rPr>
              <a:t>, ο οποίος πρέπει να είναι καθηγητής πλήρους απασχόλησης.</a:t>
            </a:r>
          </a:p>
          <a:p>
            <a:pPr marR="0" lvl="0" indent="0" algn="just" eaLnBrk="0" fontAlgn="base" hangingPunct="0">
              <a:lnSpc>
                <a:spcPct val="100000"/>
              </a:lnSpc>
              <a:spcBef>
                <a:spcPct val="50000"/>
              </a:spcBef>
              <a:spcAft>
                <a:spcPct val="0"/>
              </a:spcAft>
              <a:buClrTx/>
              <a:buSzTx/>
              <a:buFont typeface="Wingdings" pitchFamily="2" charset="2"/>
              <a:buChar char="§"/>
              <a:tabLst/>
            </a:pPr>
            <a:endParaRPr lang="el-GR" sz="800" dirty="0">
              <a:latin typeface="Calibri" pitchFamily="34" charset="0"/>
              <a:ea typeface="Calibri" pitchFamily="34" charset="0"/>
              <a:cs typeface="Calibri" pitchFamily="34" charset="0"/>
            </a:endParaRPr>
          </a:p>
          <a:p>
            <a:pPr marR="0" lvl="0" indent="0" algn="just" eaLnBrk="0" fontAlgn="base" hangingPunct="0">
              <a:lnSpc>
                <a:spcPct val="100000"/>
              </a:lnSpc>
              <a:spcBef>
                <a:spcPct val="50000"/>
              </a:spcBef>
              <a:spcAft>
                <a:spcPct val="0"/>
              </a:spcAft>
              <a:buClrTx/>
              <a:buSzTx/>
              <a:tabLst/>
            </a:pPr>
            <a:r>
              <a:rPr lang="el-GR" sz="1600" dirty="0">
                <a:latin typeface="Calibri" pitchFamily="34" charset="0"/>
                <a:ea typeface="Calibri" pitchFamily="34" charset="0"/>
                <a:cs typeface="Calibri" pitchFamily="34" charset="0"/>
              </a:rPr>
              <a:t>Δώστε ένα μοντέλο Οντοτήτων/Συσχετίσεων.</a:t>
            </a:r>
          </a:p>
          <a:p>
            <a:pPr marR="0" lvl="0" indent="0" algn="just" eaLnBrk="0" fontAlgn="base" hangingPunct="0">
              <a:lnSpc>
                <a:spcPct val="100000"/>
              </a:lnSpc>
              <a:spcBef>
                <a:spcPct val="50000"/>
              </a:spcBef>
              <a:spcAft>
                <a:spcPct val="0"/>
              </a:spcAft>
              <a:buClrTx/>
              <a:buSzTx/>
              <a:tabLst/>
            </a:pPr>
            <a:r>
              <a:rPr lang="el-GR" sz="1600" dirty="0">
                <a:latin typeface="Calibri" pitchFamily="34" charset="0"/>
                <a:ea typeface="Calibri" pitchFamily="34" charset="0"/>
                <a:cs typeface="Calibri" pitchFamily="34" charset="0"/>
              </a:rPr>
              <a:t>Τι αλλάζει στο μοντέλο Οντοτήτων/Συσχετίσεων αν δεν ισχύει ο περιορισμός ότι ο σύμβουλος καθηγητής πρέπει να είναι πλήρους απασχόλησης </a:t>
            </a: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24565763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Footer Placeholder 3"/>
          <p:cNvSpPr>
            <a:spLocks noGrp="1"/>
          </p:cNvSpPr>
          <p:nvPr>
            <p:ph type="ftr" sz="quarter" idx="11"/>
          </p:nvPr>
        </p:nvSpPr>
        <p:spPr>
          <a:noFill/>
        </p:spPr>
        <p:txBody>
          <a:bodyPr/>
          <a:lstStyle/>
          <a:p>
            <a:r>
              <a:rPr lang="el-GR" altLang="en-US" dirty="0"/>
              <a:t>Ευαγγελία </a:t>
            </a:r>
            <a:r>
              <a:rPr lang="el-GR" altLang="en-US" dirty="0" err="1"/>
              <a:t>Πιτουρά</a:t>
            </a:r>
            <a:endParaRPr lang="el-GR" altLang="en-US" dirty="0"/>
          </a:p>
        </p:txBody>
      </p:sp>
      <p:sp>
        <p:nvSpPr>
          <p:cNvPr id="74756" name="Slide Number Placeholder 4"/>
          <p:cNvSpPr>
            <a:spLocks noGrp="1"/>
          </p:cNvSpPr>
          <p:nvPr>
            <p:ph type="sldNum" sz="quarter" idx="12"/>
          </p:nvPr>
        </p:nvSpPr>
        <p:spPr>
          <a:noFill/>
        </p:spPr>
        <p:txBody>
          <a:bodyPr/>
          <a:lstStyle/>
          <a:p>
            <a:fld id="{F828DC48-2564-4B62-877D-B844BB024EDA}" type="slidenum">
              <a:rPr lang="el-GR" altLang="en-US" smtClean="0"/>
              <a:pPr/>
              <a:t>88</a:t>
            </a:fld>
            <a:endParaRPr lang="el-GR" altLang="en-US"/>
          </a:p>
        </p:txBody>
      </p:sp>
      <p:sp>
        <p:nvSpPr>
          <p:cNvPr id="74758" name="Text Box 3"/>
          <p:cNvSpPr txBox="1">
            <a:spLocks noChangeArrowheads="1"/>
          </p:cNvSpPr>
          <p:nvPr/>
        </p:nvSpPr>
        <p:spPr bwMode="auto">
          <a:xfrm>
            <a:off x="2122488" y="5589588"/>
            <a:ext cx="4897437" cy="396875"/>
          </a:xfrm>
          <a:prstGeom prst="rect">
            <a:avLst/>
          </a:prstGeom>
          <a:noFill/>
          <a:ln w="9525">
            <a:noFill/>
            <a:miter lim="800000"/>
            <a:headEnd/>
            <a:tailEnd/>
          </a:ln>
        </p:spPr>
        <p:txBody>
          <a:bodyPr>
            <a:spAutoFit/>
          </a:bodyPr>
          <a:lstStyle/>
          <a:p>
            <a:pPr eaLnBrk="0" hangingPunct="0">
              <a:spcBef>
                <a:spcPct val="50000"/>
              </a:spcBef>
            </a:pPr>
            <a:endParaRPr lang="en-US" sz="2000">
              <a:latin typeface="Comic Sans MS" pitchFamily="66" charset="0"/>
            </a:endParaRPr>
          </a:p>
        </p:txBody>
      </p:sp>
      <p:sp>
        <p:nvSpPr>
          <p:cNvPr id="8" name="Title 7"/>
          <p:cNvSpPr>
            <a:spLocks noGrp="1"/>
          </p:cNvSpPr>
          <p:nvPr>
            <p:ph type="title"/>
          </p:nvPr>
        </p:nvSpPr>
        <p:spPr>
          <a:xfrm>
            <a:off x="457200" y="-156455"/>
            <a:ext cx="8229600" cy="1143000"/>
          </a:xfrm>
        </p:spPr>
        <p:txBody>
          <a:bodyPr/>
          <a:lstStyle/>
          <a:p>
            <a:r>
              <a:rPr lang="el-GR" dirty="0">
                <a:solidFill>
                  <a:schemeClr val="accent6">
                    <a:lumMod val="75000"/>
                  </a:schemeClr>
                </a:solidFill>
              </a:rPr>
              <a:t>Παράδειγμα </a:t>
            </a:r>
            <a:r>
              <a:rPr lang="el-GR" sz="2400" dirty="0">
                <a:solidFill>
                  <a:schemeClr val="accent6">
                    <a:lumMod val="75000"/>
                  </a:schemeClr>
                </a:solidFill>
              </a:rPr>
              <a:t>(ιεραρχίες)</a:t>
            </a:r>
          </a:p>
        </p:txBody>
      </p:sp>
      <p:sp>
        <p:nvSpPr>
          <p:cNvPr id="265217" name="Rectangle 1"/>
          <p:cNvSpPr>
            <a:spLocks noChangeArrowheads="1"/>
          </p:cNvSpPr>
          <p:nvPr/>
        </p:nvSpPr>
        <p:spPr bwMode="auto">
          <a:xfrm>
            <a:off x="214880" y="733521"/>
            <a:ext cx="8255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Κάθε </a:t>
            </a:r>
            <a:r>
              <a:rPr lang="el-GR" sz="1600" i="1" dirty="0">
                <a:solidFill>
                  <a:schemeClr val="accent6">
                    <a:lumMod val="75000"/>
                  </a:schemeClr>
                </a:solidFill>
                <a:latin typeface="Calibri" pitchFamily="34" charset="0"/>
                <a:ea typeface="Calibri" pitchFamily="34" charset="0"/>
                <a:cs typeface="Calibri" pitchFamily="34" charset="0"/>
              </a:rPr>
              <a:t>σύλλογος</a:t>
            </a:r>
            <a:r>
              <a:rPr lang="el-GR" sz="1600" dirty="0">
                <a:latin typeface="Calibri" pitchFamily="34" charset="0"/>
                <a:ea typeface="Calibri" pitchFamily="34" charset="0"/>
                <a:cs typeface="Calibri" pitchFamily="34" charset="0"/>
              </a:rPr>
              <a:t> έχει έναν τίτλο και ένα μοναδικό αναγνωριστικό.</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Για κάθε </a:t>
            </a:r>
            <a:r>
              <a:rPr lang="el-GR" sz="1600" i="1" dirty="0">
                <a:solidFill>
                  <a:schemeClr val="accent6">
                    <a:lumMod val="75000"/>
                  </a:schemeClr>
                </a:solidFill>
                <a:latin typeface="Calibri" pitchFamily="34" charset="0"/>
                <a:ea typeface="Calibri" pitchFamily="34" charset="0"/>
                <a:cs typeface="Calibri" pitchFamily="34" charset="0"/>
              </a:rPr>
              <a:t>φοιτητή</a:t>
            </a:r>
            <a:r>
              <a:rPr lang="el-GR" sz="1600" dirty="0">
                <a:latin typeface="Calibri" pitchFamily="34" charset="0"/>
                <a:ea typeface="Calibri" pitchFamily="34" charset="0"/>
                <a:cs typeface="Calibri" pitchFamily="34" charset="0"/>
              </a:rPr>
              <a:t> έχουμε το όνομά του και ένα μοναδικό αριθμό μητρώου.</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a:t>
            </a:r>
            <a:r>
              <a:rPr lang="el-GR" sz="1600" i="1" dirty="0">
                <a:solidFill>
                  <a:schemeClr val="accent6">
                    <a:lumMod val="75000"/>
                  </a:schemeClr>
                </a:solidFill>
                <a:latin typeface="Calibri" pitchFamily="34" charset="0"/>
                <a:ea typeface="Calibri" pitchFamily="34" charset="0"/>
                <a:cs typeface="Calibri" pitchFamily="34" charset="0"/>
              </a:rPr>
              <a:t>καθηγητής</a:t>
            </a:r>
            <a:r>
              <a:rPr lang="el-GR" sz="1600" dirty="0">
                <a:latin typeface="Calibri" pitchFamily="34" charset="0"/>
                <a:ea typeface="Calibri" pitchFamily="34" charset="0"/>
                <a:cs typeface="Calibri" pitchFamily="34" charset="0"/>
              </a:rPr>
              <a:t> έχει ένα όνομα και ένα μοναδικό αναγνωριστικό.</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a:t>
            </a:r>
            <a:r>
              <a:rPr lang="el-GR" sz="1600" dirty="0">
                <a:highlight>
                  <a:srgbClr val="FFFF00"/>
                </a:highlight>
                <a:latin typeface="Calibri" pitchFamily="34" charset="0"/>
                <a:ea typeface="Calibri" pitchFamily="34" charset="0"/>
                <a:cs typeface="Calibri" pitchFamily="34" charset="0"/>
              </a:rPr>
              <a:t>Οι φοιτητές </a:t>
            </a:r>
            <a:r>
              <a:rPr lang="el-GR" sz="1600" i="1" dirty="0">
                <a:highlight>
                  <a:srgbClr val="FFFF00"/>
                </a:highlight>
                <a:latin typeface="Calibri" pitchFamily="34" charset="0"/>
                <a:ea typeface="Calibri" pitchFamily="34" charset="0"/>
                <a:cs typeface="Calibri" pitchFamily="34" charset="0"/>
              </a:rPr>
              <a:t>ανήκουν</a:t>
            </a:r>
            <a:r>
              <a:rPr lang="el-GR" sz="1600" dirty="0">
                <a:highlight>
                  <a:srgbClr val="FFFF00"/>
                </a:highlight>
                <a:latin typeface="Calibri" pitchFamily="34" charset="0"/>
                <a:ea typeface="Calibri" pitchFamily="34" charset="0"/>
                <a:cs typeface="Calibri" pitchFamily="34" charset="0"/>
              </a:rPr>
              <a:t> σε πολύ έναν από τους συλλόγους. Καταγράφουμε την ημερομηνία εγγραφής του φοιτητή στο σύλλογο. Κάθε σύλλογος έχει τουλάχιστον έναν φοιτητή ως μέλος</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καθηγητής είναι είτε </a:t>
            </a:r>
            <a:r>
              <a:rPr lang="el-GR" sz="1600" i="1" dirty="0">
                <a:latin typeface="Calibri" pitchFamily="34" charset="0"/>
                <a:ea typeface="Calibri" pitchFamily="34" charset="0"/>
                <a:cs typeface="Calibri" pitchFamily="34" charset="0"/>
              </a:rPr>
              <a:t>μερικής</a:t>
            </a:r>
            <a:r>
              <a:rPr lang="el-GR" sz="1600" dirty="0">
                <a:latin typeface="Calibri" pitchFamily="34" charset="0"/>
                <a:ea typeface="Calibri" pitchFamily="34" charset="0"/>
                <a:cs typeface="Calibri" pitchFamily="34" charset="0"/>
              </a:rPr>
              <a:t> είτε </a:t>
            </a:r>
            <a:r>
              <a:rPr lang="el-GR" sz="1600" i="1" dirty="0">
                <a:latin typeface="Calibri" pitchFamily="34" charset="0"/>
                <a:ea typeface="Calibri" pitchFamily="34" charset="0"/>
                <a:cs typeface="Calibri" pitchFamily="34" charset="0"/>
              </a:rPr>
              <a:t>πλήρους</a:t>
            </a:r>
            <a:r>
              <a:rPr lang="el-GR" sz="1600" dirty="0">
                <a:latin typeface="Calibri" pitchFamily="34" charset="0"/>
                <a:ea typeface="Calibri" pitchFamily="34" charset="0"/>
                <a:cs typeface="Calibri" pitchFamily="34" charset="0"/>
              </a:rPr>
              <a:t> απασχόλησης</a:t>
            </a:r>
            <a:r>
              <a:rPr lang="en-US" sz="1600" dirty="0">
                <a:latin typeface="Calibri" pitchFamily="34" charset="0"/>
                <a:ea typeface="Calibri" pitchFamily="34" charset="0"/>
                <a:cs typeface="Calibri" pitchFamily="34" charset="0"/>
              </a:rPr>
              <a:t>.</a:t>
            </a:r>
            <a:r>
              <a:rPr lang="el-GR" sz="1600" dirty="0">
                <a:latin typeface="Calibri" pitchFamily="34" charset="0"/>
                <a:ea typeface="Calibri" pitchFamily="34" charset="0"/>
                <a:cs typeface="Calibri" pitchFamily="34" charset="0"/>
              </a:rPr>
              <a:t> Για έναν καθηγητή μερικής απασχόλησης καταγράφουμε το ποσοστό της απασχόλησής του. Για έναν καθηγητή πλήρους απασχόλησης καταγράφουμε τις ώρες γραφείου του.</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Κάθε σύλλογος έχει ακριβώς έναν καθηγητή ως </a:t>
            </a:r>
            <a:r>
              <a:rPr lang="el-GR" sz="1600" i="1" dirty="0">
                <a:latin typeface="Calibri" pitchFamily="34" charset="0"/>
                <a:ea typeface="Calibri" pitchFamily="34" charset="0"/>
                <a:cs typeface="Calibri" pitchFamily="34" charset="0"/>
              </a:rPr>
              <a:t>σύμβουλο</a:t>
            </a:r>
            <a:r>
              <a:rPr lang="el-GR" sz="1600" dirty="0">
                <a:latin typeface="Calibri" pitchFamily="34" charset="0"/>
                <a:ea typeface="Calibri" pitchFamily="34" charset="0"/>
                <a:cs typeface="Calibri" pitchFamily="34" charset="0"/>
              </a:rPr>
              <a:t>, ο οποίος πρέπει να είναι καθηγητής πλήρους απασχόλησης.</a:t>
            </a: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2" name="TextBox 1">
            <a:extLst>
              <a:ext uri="{FF2B5EF4-FFF2-40B4-BE49-F238E27FC236}">
                <a16:creationId xmlns:a16="http://schemas.microsoft.com/office/drawing/2014/main" id="{19916769-D379-4772-93AF-9396BE67F5B2}"/>
              </a:ext>
            </a:extLst>
          </p:cNvPr>
          <p:cNvSpPr txBox="1"/>
          <p:nvPr/>
        </p:nvSpPr>
        <p:spPr>
          <a:xfrm>
            <a:off x="214881" y="3473301"/>
            <a:ext cx="4661920" cy="1754326"/>
          </a:xfrm>
          <a:prstGeom prst="rect">
            <a:avLst/>
          </a:prstGeom>
          <a:noFill/>
        </p:spPr>
        <p:txBody>
          <a:bodyPr wrap="square" rtlCol="0">
            <a:spAutoFit/>
          </a:bodyPr>
          <a:lstStyle/>
          <a:p>
            <a:r>
              <a:rPr lang="el-GR" dirty="0"/>
              <a:t>Για τη συσχέτιση ΑΝΗΚΕΙ</a:t>
            </a:r>
            <a:r>
              <a:rPr lang="en-US" dirty="0"/>
              <a:t> </a:t>
            </a:r>
            <a:r>
              <a:rPr lang="el-GR" dirty="0"/>
              <a:t>ισχύει ότι:</a:t>
            </a:r>
          </a:p>
          <a:p>
            <a:pPr marL="342900" indent="-342900">
              <a:buAutoNum type="arabicParenBoth"/>
            </a:pPr>
            <a:r>
              <a:rPr lang="el-GR" dirty="0"/>
              <a:t>Είναι 1-Ν από ΦΟΙΤΗΤΗΣ σε ΣΥΛΛΟΓΟΣ</a:t>
            </a:r>
          </a:p>
          <a:p>
            <a:pPr marL="342900" indent="-342900">
              <a:buAutoNum type="arabicParenBoth"/>
            </a:pPr>
            <a:r>
              <a:rPr lang="el-GR" dirty="0"/>
              <a:t>Είναι Ν-1 από ΦΟΙΤΗΤΗΣ σε ΣΥΛΛΟΓΟΣ</a:t>
            </a:r>
          </a:p>
          <a:p>
            <a:pPr marL="342900" indent="-342900">
              <a:buAutoNum type="arabicParenBoth"/>
            </a:pPr>
            <a:r>
              <a:rPr lang="el-GR" dirty="0"/>
              <a:t>Είναι Ν-Μ από ΦΟΙΤΗΤΗΣ σε ΣΥΛΛΟΓΟΣ</a:t>
            </a:r>
          </a:p>
          <a:p>
            <a:pPr marL="342900" indent="-342900">
              <a:buAutoNum type="arabicParenBoth"/>
            </a:pPr>
            <a:r>
              <a:rPr lang="el-GR" dirty="0"/>
              <a:t>Η συμμετοχή του ΦΟΙΤΗΤΗΣ είναι ολική</a:t>
            </a:r>
          </a:p>
          <a:p>
            <a:pPr marL="342900" indent="-342900">
              <a:buAutoNum type="arabicParenBoth"/>
            </a:pPr>
            <a:r>
              <a:rPr lang="el-GR" dirty="0"/>
              <a:t>Η συμμετοχή του ΣΥΛΛΟΓΟΣ είναι ολική</a:t>
            </a:r>
          </a:p>
        </p:txBody>
      </p:sp>
      <p:sp>
        <p:nvSpPr>
          <p:cNvPr id="3" name="TextBox 2">
            <a:extLst>
              <a:ext uri="{FF2B5EF4-FFF2-40B4-BE49-F238E27FC236}">
                <a16:creationId xmlns:a16="http://schemas.microsoft.com/office/drawing/2014/main" id="{F5145AAB-68A0-4474-A171-1A726B8944A5}"/>
              </a:ext>
            </a:extLst>
          </p:cNvPr>
          <p:cNvSpPr txBox="1"/>
          <p:nvPr/>
        </p:nvSpPr>
        <p:spPr>
          <a:xfrm>
            <a:off x="4691270" y="3650974"/>
            <a:ext cx="3778610" cy="1754326"/>
          </a:xfrm>
          <a:prstGeom prst="rect">
            <a:avLst/>
          </a:prstGeom>
          <a:noFill/>
        </p:spPr>
        <p:txBody>
          <a:bodyPr wrap="square" rtlCol="0">
            <a:spAutoFit/>
          </a:bodyPr>
          <a:lstStyle/>
          <a:p>
            <a:r>
              <a:rPr lang="el-GR" dirty="0"/>
              <a:t>Α. Ισχύουν μόνο τα (2), (4) και (5)</a:t>
            </a:r>
          </a:p>
          <a:p>
            <a:r>
              <a:rPr lang="el-GR" dirty="0"/>
              <a:t>Β. Ισχύουν μόνο τα (2) και (5)</a:t>
            </a:r>
          </a:p>
          <a:p>
            <a:r>
              <a:rPr lang="en-US" dirty="0"/>
              <a:t>C. </a:t>
            </a:r>
            <a:r>
              <a:rPr lang="el-GR" dirty="0"/>
              <a:t>Ισχύουν μόνο τα (3) και (5)</a:t>
            </a:r>
          </a:p>
          <a:p>
            <a:r>
              <a:rPr lang="en-US" dirty="0"/>
              <a:t>D. </a:t>
            </a:r>
            <a:r>
              <a:rPr lang="el-GR" dirty="0"/>
              <a:t>Ισχύουν μόνο το (3), (4) και (5)</a:t>
            </a:r>
            <a:endParaRPr lang="en-US" dirty="0"/>
          </a:p>
          <a:p>
            <a:r>
              <a:rPr lang="en-US" dirty="0"/>
              <a:t>E. </a:t>
            </a:r>
            <a:r>
              <a:rPr lang="el-GR" dirty="0"/>
              <a:t>Ισχύουν μόνο το (1) και (5)</a:t>
            </a:r>
          </a:p>
          <a:p>
            <a:endParaRPr lang="en-US" dirty="0"/>
          </a:p>
        </p:txBody>
      </p:sp>
    </p:spTree>
    <p:extLst>
      <p:ext uri="{BB962C8B-B14F-4D97-AF65-F5344CB8AC3E}">
        <p14:creationId xmlns:p14="http://schemas.microsoft.com/office/powerpoint/2010/main" val="6094883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Footer Placeholder 3"/>
          <p:cNvSpPr>
            <a:spLocks noGrp="1"/>
          </p:cNvSpPr>
          <p:nvPr>
            <p:ph type="ftr" sz="quarter" idx="11"/>
          </p:nvPr>
        </p:nvSpPr>
        <p:spPr>
          <a:noFill/>
        </p:spPr>
        <p:txBody>
          <a:bodyPr/>
          <a:lstStyle/>
          <a:p>
            <a:r>
              <a:rPr lang="el-GR" altLang="en-US" dirty="0"/>
              <a:t>Ευαγγελία </a:t>
            </a:r>
            <a:r>
              <a:rPr lang="el-GR" altLang="en-US" dirty="0" err="1"/>
              <a:t>Πιτουρά</a:t>
            </a:r>
            <a:endParaRPr lang="el-GR" altLang="en-US" dirty="0"/>
          </a:p>
        </p:txBody>
      </p:sp>
      <p:sp>
        <p:nvSpPr>
          <p:cNvPr id="74756" name="Slide Number Placeholder 4"/>
          <p:cNvSpPr>
            <a:spLocks noGrp="1"/>
          </p:cNvSpPr>
          <p:nvPr>
            <p:ph type="sldNum" sz="quarter" idx="12"/>
          </p:nvPr>
        </p:nvSpPr>
        <p:spPr>
          <a:noFill/>
        </p:spPr>
        <p:txBody>
          <a:bodyPr/>
          <a:lstStyle/>
          <a:p>
            <a:fld id="{F828DC48-2564-4B62-877D-B844BB024EDA}" type="slidenum">
              <a:rPr lang="el-GR" altLang="en-US" smtClean="0"/>
              <a:pPr/>
              <a:t>89</a:t>
            </a:fld>
            <a:endParaRPr lang="el-GR" altLang="en-US"/>
          </a:p>
        </p:txBody>
      </p:sp>
      <p:sp>
        <p:nvSpPr>
          <p:cNvPr id="74758" name="Text Box 3"/>
          <p:cNvSpPr txBox="1">
            <a:spLocks noChangeArrowheads="1"/>
          </p:cNvSpPr>
          <p:nvPr/>
        </p:nvSpPr>
        <p:spPr bwMode="auto">
          <a:xfrm>
            <a:off x="2122488" y="5589588"/>
            <a:ext cx="4897437" cy="396875"/>
          </a:xfrm>
          <a:prstGeom prst="rect">
            <a:avLst/>
          </a:prstGeom>
          <a:noFill/>
          <a:ln w="9525">
            <a:noFill/>
            <a:miter lim="800000"/>
            <a:headEnd/>
            <a:tailEnd/>
          </a:ln>
        </p:spPr>
        <p:txBody>
          <a:bodyPr>
            <a:spAutoFit/>
          </a:bodyPr>
          <a:lstStyle/>
          <a:p>
            <a:pPr eaLnBrk="0" hangingPunct="0">
              <a:spcBef>
                <a:spcPct val="50000"/>
              </a:spcBef>
            </a:pPr>
            <a:endParaRPr lang="en-US" sz="2000">
              <a:latin typeface="Comic Sans MS" pitchFamily="66" charset="0"/>
            </a:endParaRPr>
          </a:p>
        </p:txBody>
      </p:sp>
      <p:sp>
        <p:nvSpPr>
          <p:cNvPr id="8" name="Title 7"/>
          <p:cNvSpPr>
            <a:spLocks noGrp="1"/>
          </p:cNvSpPr>
          <p:nvPr>
            <p:ph type="title"/>
          </p:nvPr>
        </p:nvSpPr>
        <p:spPr>
          <a:xfrm>
            <a:off x="457200" y="-156455"/>
            <a:ext cx="8229600" cy="1143000"/>
          </a:xfrm>
        </p:spPr>
        <p:txBody>
          <a:bodyPr/>
          <a:lstStyle/>
          <a:p>
            <a:r>
              <a:rPr lang="el-GR" dirty="0">
                <a:solidFill>
                  <a:schemeClr val="accent6">
                    <a:lumMod val="75000"/>
                  </a:schemeClr>
                </a:solidFill>
              </a:rPr>
              <a:t>Παράδειγμα </a:t>
            </a:r>
            <a:r>
              <a:rPr lang="el-GR" sz="2400" dirty="0">
                <a:solidFill>
                  <a:schemeClr val="accent6">
                    <a:lumMod val="75000"/>
                  </a:schemeClr>
                </a:solidFill>
              </a:rPr>
              <a:t>(ιεραρχίες)</a:t>
            </a:r>
          </a:p>
        </p:txBody>
      </p:sp>
      <p:sp>
        <p:nvSpPr>
          <p:cNvPr id="265217" name="Rectangle 1"/>
          <p:cNvSpPr>
            <a:spLocks noChangeArrowheads="1"/>
          </p:cNvSpPr>
          <p:nvPr/>
        </p:nvSpPr>
        <p:spPr bwMode="auto">
          <a:xfrm>
            <a:off x="214880" y="733521"/>
            <a:ext cx="8255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Κάθε </a:t>
            </a:r>
            <a:r>
              <a:rPr lang="el-GR" sz="1600" i="1" dirty="0">
                <a:solidFill>
                  <a:schemeClr val="accent6">
                    <a:lumMod val="75000"/>
                  </a:schemeClr>
                </a:solidFill>
                <a:latin typeface="Calibri" pitchFamily="34" charset="0"/>
                <a:ea typeface="Calibri" pitchFamily="34" charset="0"/>
                <a:cs typeface="Calibri" pitchFamily="34" charset="0"/>
              </a:rPr>
              <a:t>σύλλογος</a:t>
            </a:r>
            <a:r>
              <a:rPr lang="el-GR" sz="1600" dirty="0">
                <a:latin typeface="Calibri" pitchFamily="34" charset="0"/>
                <a:ea typeface="Calibri" pitchFamily="34" charset="0"/>
                <a:cs typeface="Calibri" pitchFamily="34" charset="0"/>
              </a:rPr>
              <a:t> έχει έναν τίτλο και ένα μοναδικό αναγνωριστικό.</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Για κάθε </a:t>
            </a:r>
            <a:r>
              <a:rPr lang="el-GR" sz="1600" i="1" dirty="0">
                <a:solidFill>
                  <a:schemeClr val="accent6">
                    <a:lumMod val="75000"/>
                  </a:schemeClr>
                </a:solidFill>
                <a:latin typeface="Calibri" pitchFamily="34" charset="0"/>
                <a:ea typeface="Calibri" pitchFamily="34" charset="0"/>
                <a:cs typeface="Calibri" pitchFamily="34" charset="0"/>
              </a:rPr>
              <a:t>φοιτητή</a:t>
            </a:r>
            <a:r>
              <a:rPr lang="el-GR" sz="1600" dirty="0">
                <a:latin typeface="Calibri" pitchFamily="34" charset="0"/>
                <a:ea typeface="Calibri" pitchFamily="34" charset="0"/>
                <a:cs typeface="Calibri" pitchFamily="34" charset="0"/>
              </a:rPr>
              <a:t> έχουμε το όνομά του και ένα μοναδικό αριθμό μητρώου.</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a:t>
            </a:r>
            <a:r>
              <a:rPr lang="el-GR" sz="1600" i="1" dirty="0">
                <a:solidFill>
                  <a:schemeClr val="accent6">
                    <a:lumMod val="75000"/>
                  </a:schemeClr>
                </a:solidFill>
                <a:latin typeface="Calibri" pitchFamily="34" charset="0"/>
                <a:ea typeface="Calibri" pitchFamily="34" charset="0"/>
                <a:cs typeface="Calibri" pitchFamily="34" charset="0"/>
              </a:rPr>
              <a:t>καθηγητής</a:t>
            </a:r>
            <a:r>
              <a:rPr lang="el-GR" sz="1600" dirty="0">
                <a:latin typeface="Calibri" pitchFamily="34" charset="0"/>
                <a:ea typeface="Calibri" pitchFamily="34" charset="0"/>
                <a:cs typeface="Calibri" pitchFamily="34" charset="0"/>
              </a:rPr>
              <a:t> έχει ένα όνομα και ένα μοναδικό αναγνωριστικό.</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a:t>
            </a:r>
            <a:r>
              <a:rPr lang="el-GR" sz="1600" dirty="0">
                <a:highlight>
                  <a:srgbClr val="FFFF00"/>
                </a:highlight>
                <a:latin typeface="Calibri" pitchFamily="34" charset="0"/>
                <a:ea typeface="Calibri" pitchFamily="34" charset="0"/>
                <a:cs typeface="Calibri" pitchFamily="34" charset="0"/>
              </a:rPr>
              <a:t>Οι φοιτητές </a:t>
            </a:r>
            <a:r>
              <a:rPr lang="el-GR" sz="1600" i="1" dirty="0">
                <a:solidFill>
                  <a:schemeClr val="accent6">
                    <a:lumMod val="75000"/>
                  </a:schemeClr>
                </a:solidFill>
                <a:highlight>
                  <a:srgbClr val="FFFF00"/>
                </a:highlight>
                <a:latin typeface="Calibri" pitchFamily="34" charset="0"/>
                <a:ea typeface="Calibri" pitchFamily="34" charset="0"/>
                <a:cs typeface="Calibri" pitchFamily="34" charset="0"/>
              </a:rPr>
              <a:t>ανήκουν</a:t>
            </a:r>
            <a:r>
              <a:rPr lang="el-GR" sz="1600" dirty="0">
                <a:highlight>
                  <a:srgbClr val="FFFF00"/>
                </a:highlight>
                <a:latin typeface="Calibri" pitchFamily="34" charset="0"/>
                <a:ea typeface="Calibri" pitchFamily="34" charset="0"/>
                <a:cs typeface="Calibri" pitchFamily="34" charset="0"/>
              </a:rPr>
              <a:t> σε πολύ έναν από τους συλλόγους. Καταγράφουμε την ημερομηνία εγγραφής του φοιτητή στο σύλλογο. Κάθε σύλλογος έχει τουλάχιστον έναν φοιτητή ως μέλος.</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καθηγητής είναι </a:t>
            </a:r>
            <a:r>
              <a:rPr lang="el-GR" sz="1600" dirty="0">
                <a:solidFill>
                  <a:schemeClr val="accent6">
                    <a:lumMod val="75000"/>
                  </a:schemeClr>
                </a:solidFill>
                <a:latin typeface="Calibri" pitchFamily="34" charset="0"/>
                <a:ea typeface="Calibri" pitchFamily="34" charset="0"/>
                <a:cs typeface="Calibri" pitchFamily="34" charset="0"/>
              </a:rPr>
              <a:t>είτε </a:t>
            </a:r>
            <a:r>
              <a:rPr lang="el-GR" sz="1600" i="1" dirty="0">
                <a:solidFill>
                  <a:schemeClr val="accent6">
                    <a:lumMod val="75000"/>
                  </a:schemeClr>
                </a:solidFill>
                <a:latin typeface="Calibri" pitchFamily="34" charset="0"/>
                <a:ea typeface="Calibri" pitchFamily="34" charset="0"/>
                <a:cs typeface="Calibri" pitchFamily="34" charset="0"/>
              </a:rPr>
              <a:t>μερικής</a:t>
            </a:r>
            <a:r>
              <a:rPr lang="el-GR" sz="1600" dirty="0">
                <a:solidFill>
                  <a:schemeClr val="accent6">
                    <a:lumMod val="75000"/>
                  </a:schemeClr>
                </a:solidFill>
                <a:latin typeface="Calibri" pitchFamily="34" charset="0"/>
                <a:ea typeface="Calibri" pitchFamily="34" charset="0"/>
                <a:cs typeface="Calibri" pitchFamily="34" charset="0"/>
              </a:rPr>
              <a:t> είτε </a:t>
            </a:r>
            <a:r>
              <a:rPr lang="el-GR" sz="1600" i="1" dirty="0">
                <a:solidFill>
                  <a:schemeClr val="accent6">
                    <a:lumMod val="75000"/>
                  </a:schemeClr>
                </a:solidFill>
                <a:latin typeface="Calibri" pitchFamily="34" charset="0"/>
                <a:ea typeface="Calibri" pitchFamily="34" charset="0"/>
                <a:cs typeface="Calibri" pitchFamily="34" charset="0"/>
              </a:rPr>
              <a:t>πλήρους</a:t>
            </a:r>
            <a:r>
              <a:rPr lang="el-GR" sz="1600" dirty="0">
                <a:solidFill>
                  <a:schemeClr val="accent6">
                    <a:lumMod val="75000"/>
                  </a:schemeClr>
                </a:solidFill>
                <a:latin typeface="Calibri" pitchFamily="34" charset="0"/>
                <a:ea typeface="Calibri" pitchFamily="34" charset="0"/>
                <a:cs typeface="Calibri" pitchFamily="34" charset="0"/>
              </a:rPr>
              <a:t> απασχόλησης</a:t>
            </a:r>
            <a:r>
              <a:rPr lang="en-US" sz="1600" dirty="0">
                <a:latin typeface="Calibri" pitchFamily="34" charset="0"/>
                <a:ea typeface="Calibri" pitchFamily="34" charset="0"/>
                <a:cs typeface="Calibri" pitchFamily="34" charset="0"/>
              </a:rPr>
              <a:t>.</a:t>
            </a:r>
            <a:r>
              <a:rPr lang="el-GR" sz="1600" dirty="0">
                <a:latin typeface="Calibri" pitchFamily="34" charset="0"/>
                <a:ea typeface="Calibri" pitchFamily="34" charset="0"/>
                <a:cs typeface="Calibri" pitchFamily="34" charset="0"/>
              </a:rPr>
              <a:t> Για έναν καθηγητή μερικής απασχόλησης καταγράφουμε το ποσοστό της απασχόλησής του. Για έναν καθηγητή πλήρους απασχόλησης καταγράφουμε τις ώρες γραφείου του.</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Κάθε σύλλογος έχει ακριβώς έναν καθηγητή ως </a:t>
            </a:r>
            <a:r>
              <a:rPr lang="el-GR" sz="1600" i="1" dirty="0">
                <a:solidFill>
                  <a:schemeClr val="accent6">
                    <a:lumMod val="75000"/>
                  </a:schemeClr>
                </a:solidFill>
                <a:latin typeface="Calibri" pitchFamily="34" charset="0"/>
                <a:ea typeface="Calibri" pitchFamily="34" charset="0"/>
                <a:cs typeface="Calibri" pitchFamily="34" charset="0"/>
              </a:rPr>
              <a:t>σύμβουλο</a:t>
            </a:r>
            <a:r>
              <a:rPr lang="el-GR" sz="1600" dirty="0">
                <a:latin typeface="Calibri" pitchFamily="34" charset="0"/>
                <a:ea typeface="Calibri" pitchFamily="34" charset="0"/>
                <a:cs typeface="Calibri" pitchFamily="34" charset="0"/>
              </a:rPr>
              <a:t>, ο οποίος πρέπει να είναι καθηγητής πλήρους απασχόλησης.</a:t>
            </a: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2" name="TextBox 1">
            <a:extLst>
              <a:ext uri="{FF2B5EF4-FFF2-40B4-BE49-F238E27FC236}">
                <a16:creationId xmlns:a16="http://schemas.microsoft.com/office/drawing/2014/main" id="{19916769-D379-4772-93AF-9396BE67F5B2}"/>
              </a:ext>
            </a:extLst>
          </p:cNvPr>
          <p:cNvSpPr txBox="1"/>
          <p:nvPr/>
        </p:nvSpPr>
        <p:spPr>
          <a:xfrm>
            <a:off x="1007165" y="3559996"/>
            <a:ext cx="6964017" cy="1477328"/>
          </a:xfrm>
          <a:prstGeom prst="rect">
            <a:avLst/>
          </a:prstGeom>
          <a:noFill/>
        </p:spPr>
        <p:txBody>
          <a:bodyPr wrap="square" rtlCol="0">
            <a:spAutoFit/>
          </a:bodyPr>
          <a:lstStyle/>
          <a:p>
            <a:r>
              <a:rPr lang="el-GR" dirty="0"/>
              <a:t>Το γνώρισμα Ημερομηνία-Εγγραφής μπορεί να </a:t>
            </a:r>
            <a:r>
              <a:rPr lang="el-GR" dirty="0" err="1"/>
              <a:t>μοντελοποιηθεί</a:t>
            </a:r>
            <a:r>
              <a:rPr lang="el-GR" dirty="0"/>
              <a:t>   </a:t>
            </a:r>
          </a:p>
          <a:p>
            <a:r>
              <a:rPr lang="el-GR" dirty="0"/>
              <a:t>Α. Μόνο ως γνώρισμα της συσχέτισης ΑΝΗΚΕΙ</a:t>
            </a:r>
          </a:p>
          <a:p>
            <a:r>
              <a:rPr lang="el-GR" dirty="0"/>
              <a:t>Β. Ως γνώρισμα της συσχέτισης ΑΝΗΚΕΙ ή ως γνώρισμα του ΦΟΙΤΗΤΗΣ</a:t>
            </a:r>
          </a:p>
          <a:p>
            <a:r>
              <a:rPr lang="en-US" dirty="0"/>
              <a:t>C. </a:t>
            </a:r>
            <a:r>
              <a:rPr lang="el-GR" dirty="0"/>
              <a:t>Ως γνώρισμα της συσχέτισης ΑΝΗΚΕΙ ή ως γνώρισμα του ΣΥΛΛΟΓΟΣ</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l-GR" dirty="0">
                <a:solidFill>
                  <a:schemeClr val="accent6">
                    <a:lumMod val="75000"/>
                  </a:schemeClr>
                </a:solidFill>
              </a:rPr>
              <a:t>Βήματα Σχεδιασμού</a:t>
            </a:r>
            <a:endParaRPr lang="en-US" dirty="0">
              <a:solidFill>
                <a:schemeClr val="accent6">
                  <a:lumMod val="75000"/>
                </a:schemeClr>
              </a:solidFill>
            </a:endParaRPr>
          </a:p>
        </p:txBody>
      </p:sp>
      <p:sp>
        <p:nvSpPr>
          <p:cNvPr id="10243" name="Footer Placeholder 3"/>
          <p:cNvSpPr>
            <a:spLocks noGrp="1"/>
          </p:cNvSpPr>
          <p:nvPr>
            <p:ph type="ftr" sz="quarter" idx="11"/>
          </p:nvPr>
        </p:nvSpPr>
        <p:spPr>
          <a:noFill/>
        </p:spPr>
        <p:txBody>
          <a:bodyPr/>
          <a:lstStyle/>
          <a:p>
            <a:r>
              <a:rPr lang="el-GR" altLang="en-US"/>
              <a:t>Ευαγγελία Πιτουρά</a:t>
            </a:r>
          </a:p>
        </p:txBody>
      </p:sp>
      <p:sp>
        <p:nvSpPr>
          <p:cNvPr id="10244" name="Slide Number Placeholder 4"/>
          <p:cNvSpPr>
            <a:spLocks noGrp="1"/>
          </p:cNvSpPr>
          <p:nvPr>
            <p:ph type="sldNum" sz="quarter" idx="12"/>
          </p:nvPr>
        </p:nvSpPr>
        <p:spPr>
          <a:noFill/>
        </p:spPr>
        <p:txBody>
          <a:bodyPr/>
          <a:lstStyle/>
          <a:p>
            <a:fld id="{0F128629-A61C-49C7-AA29-956D03CA8F2D}" type="slidenum">
              <a:rPr lang="el-GR" altLang="en-US" smtClean="0"/>
              <a:pPr/>
              <a:t>9</a:t>
            </a:fld>
            <a:endParaRPr lang="el-GR" altLang="en-US" dirty="0"/>
          </a:p>
        </p:txBody>
      </p:sp>
      <p:sp>
        <p:nvSpPr>
          <p:cNvPr id="10246" name="Text Box 3"/>
          <p:cNvSpPr txBox="1">
            <a:spLocks noChangeArrowheads="1"/>
          </p:cNvSpPr>
          <p:nvPr/>
        </p:nvSpPr>
        <p:spPr bwMode="auto">
          <a:xfrm>
            <a:off x="395288" y="1631951"/>
            <a:ext cx="8431212" cy="3539430"/>
          </a:xfrm>
          <a:prstGeom prst="rect">
            <a:avLst/>
          </a:prstGeom>
          <a:noFill/>
          <a:ln w="9525">
            <a:noFill/>
            <a:miter lim="800000"/>
            <a:headEnd/>
            <a:tailEnd/>
          </a:ln>
        </p:spPr>
        <p:txBody>
          <a:bodyPr wrap="square">
            <a:spAutoFit/>
          </a:bodyPr>
          <a:lstStyle/>
          <a:p>
            <a:pPr algn="ctr" eaLnBrk="0" hangingPunct="0">
              <a:spcBef>
                <a:spcPct val="50000"/>
              </a:spcBef>
            </a:pPr>
            <a:endParaRPr lang="el-GR" sz="800" dirty="0">
              <a:latin typeface="Calibri" pitchFamily="34" charset="0"/>
              <a:ea typeface="Calibri" pitchFamily="34" charset="0"/>
              <a:cs typeface="Calibri" pitchFamily="34" charset="0"/>
            </a:endParaRPr>
          </a:p>
          <a:p>
            <a:pPr algn="just" eaLnBrk="0" hangingPunct="0">
              <a:spcBef>
                <a:spcPct val="50000"/>
              </a:spcBef>
            </a:pPr>
            <a:r>
              <a:rPr lang="el-GR" sz="2400" b="1" dirty="0">
                <a:solidFill>
                  <a:schemeClr val="accent6">
                    <a:lumMod val="75000"/>
                  </a:schemeClr>
                </a:solidFill>
                <a:latin typeface="Calibri" pitchFamily="34" charset="0"/>
                <a:ea typeface="Calibri" pitchFamily="34" charset="0"/>
                <a:cs typeface="Calibri" pitchFamily="34" charset="0"/>
              </a:rPr>
              <a:t>2. Εννοιολογικός Σχεδιασμός</a:t>
            </a:r>
            <a:r>
              <a:rPr lang="en-US" sz="2400" b="1" dirty="0">
                <a:solidFill>
                  <a:schemeClr val="accent6">
                    <a:lumMod val="75000"/>
                  </a:schemeClr>
                </a:solidFill>
                <a:latin typeface="Calibri" pitchFamily="34" charset="0"/>
                <a:ea typeface="Calibri" pitchFamily="34" charset="0"/>
                <a:cs typeface="Calibri" pitchFamily="34" charset="0"/>
              </a:rPr>
              <a:t>/</a:t>
            </a:r>
            <a:r>
              <a:rPr lang="el-GR" sz="2400" b="1" dirty="0">
                <a:solidFill>
                  <a:schemeClr val="accent6">
                    <a:lumMod val="75000"/>
                  </a:schemeClr>
                </a:solidFill>
                <a:latin typeface="Calibri" pitchFamily="34" charset="0"/>
                <a:ea typeface="Calibri" pitchFamily="34" charset="0"/>
                <a:cs typeface="Calibri" pitchFamily="34" charset="0"/>
              </a:rPr>
              <a:t>Μοντελοποίηση </a:t>
            </a:r>
            <a:r>
              <a:rPr lang="en-US" sz="2400" b="1" dirty="0">
                <a:solidFill>
                  <a:schemeClr val="accent6">
                    <a:lumMod val="75000"/>
                  </a:schemeClr>
                </a:solidFill>
                <a:latin typeface="Calibri" pitchFamily="34" charset="0"/>
                <a:ea typeface="Calibri" pitchFamily="34" charset="0"/>
                <a:cs typeface="Calibri" pitchFamily="34" charset="0"/>
              </a:rPr>
              <a:t>(conceptual design)</a:t>
            </a:r>
            <a:endParaRPr lang="el-GR" sz="2400" b="1" dirty="0">
              <a:solidFill>
                <a:schemeClr val="accent6">
                  <a:lumMod val="75000"/>
                </a:schemeClr>
              </a:solidFill>
              <a:latin typeface="Calibri" pitchFamily="34" charset="0"/>
              <a:ea typeface="Calibri" pitchFamily="34" charset="0"/>
              <a:cs typeface="Calibri" pitchFamily="34" charset="0"/>
            </a:endParaRPr>
          </a:p>
          <a:p>
            <a:pPr algn="just"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Υψηλού-επιπέδου περιγραφή: </a:t>
            </a:r>
          </a:p>
          <a:p>
            <a:pPr algn="just"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(α) Δεδομένα (οντότητες και συσχετίσεις) που θα αποθηκευτούν  στη </a:t>
            </a:r>
            <a:r>
              <a:rPr lang="el-GR" sz="2000" dirty="0" err="1">
                <a:solidFill>
                  <a:schemeClr val="tx2">
                    <a:lumMod val="50000"/>
                  </a:schemeClr>
                </a:solidFill>
                <a:latin typeface="Calibri" pitchFamily="34" charset="0"/>
                <a:ea typeface="Calibri" pitchFamily="34" charset="0"/>
                <a:cs typeface="Calibri" pitchFamily="34" charset="0"/>
              </a:rPr>
              <a:t>βδ</a:t>
            </a:r>
            <a:r>
              <a:rPr lang="el-GR" sz="2000" dirty="0">
                <a:solidFill>
                  <a:schemeClr val="tx2">
                    <a:lumMod val="50000"/>
                  </a:schemeClr>
                </a:solidFill>
                <a:latin typeface="Calibri" pitchFamily="34" charset="0"/>
                <a:ea typeface="Calibri" pitchFamily="34" charset="0"/>
                <a:cs typeface="Calibri" pitchFamily="34" charset="0"/>
              </a:rPr>
              <a:t> </a:t>
            </a:r>
          </a:p>
          <a:p>
            <a:pPr algn="just"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(β) Τι είδους πληροφορία για αυτά θα αποθηκεύσουμε</a:t>
            </a:r>
          </a:p>
          <a:p>
            <a:pPr algn="just"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(γ) Περιορισμοί ακεραιότητας </a:t>
            </a:r>
            <a:r>
              <a:rPr lang="en-US" sz="2000" dirty="0">
                <a:solidFill>
                  <a:schemeClr val="tx2">
                    <a:lumMod val="50000"/>
                  </a:schemeClr>
                </a:solidFill>
                <a:latin typeface="Calibri" pitchFamily="34" charset="0"/>
                <a:ea typeface="Calibri" pitchFamily="34" charset="0"/>
                <a:cs typeface="Calibri" pitchFamily="34" charset="0"/>
              </a:rPr>
              <a:t>(integrity constraints)</a:t>
            </a:r>
          </a:p>
          <a:p>
            <a:pPr algn="just" eaLnBrk="0" hangingPunct="0">
              <a:spcBef>
                <a:spcPct val="50000"/>
              </a:spcBef>
              <a:buFont typeface="Wingdings" pitchFamily="2" charset="2"/>
              <a:buChar char="§"/>
            </a:pPr>
            <a:r>
              <a:rPr lang="el-GR" sz="2000" dirty="0">
                <a:solidFill>
                  <a:schemeClr val="tx2">
                    <a:lumMod val="50000"/>
                  </a:schemeClr>
                </a:solidFill>
                <a:latin typeface="Calibri" pitchFamily="34" charset="0"/>
                <a:ea typeface="Calibri" pitchFamily="34" charset="0"/>
                <a:cs typeface="Calibri" pitchFamily="34" charset="0"/>
              </a:rPr>
              <a:t> </a:t>
            </a:r>
            <a:r>
              <a:rPr lang="el-GR" sz="2400" dirty="0">
                <a:solidFill>
                  <a:schemeClr val="tx2">
                    <a:lumMod val="50000"/>
                  </a:schemeClr>
                </a:solidFill>
                <a:latin typeface="Calibri" pitchFamily="34" charset="0"/>
                <a:ea typeface="Calibri" pitchFamily="34" charset="0"/>
                <a:cs typeface="Calibri" pitchFamily="34" charset="0"/>
              </a:rPr>
              <a:t>Σχήμα </a:t>
            </a:r>
            <a:r>
              <a:rPr lang="el-GR" sz="2400" dirty="0" err="1">
                <a:solidFill>
                  <a:schemeClr val="tx2">
                    <a:lumMod val="50000"/>
                  </a:schemeClr>
                </a:solidFill>
                <a:latin typeface="Calibri" pitchFamily="34" charset="0"/>
                <a:ea typeface="Calibri" pitchFamily="34" charset="0"/>
                <a:cs typeface="Calibri" pitchFamily="34" charset="0"/>
              </a:rPr>
              <a:t>βδ</a:t>
            </a:r>
            <a:endParaRPr lang="el-GR" sz="2400" dirty="0">
              <a:solidFill>
                <a:schemeClr val="tx2">
                  <a:lumMod val="50000"/>
                </a:schemeClr>
              </a:solidFill>
              <a:latin typeface="Calibri" pitchFamily="34" charset="0"/>
              <a:ea typeface="Calibri" pitchFamily="34" charset="0"/>
              <a:cs typeface="Calibri" pitchFamily="34" charset="0"/>
            </a:endParaRPr>
          </a:p>
        </p:txBody>
      </p:sp>
      <p:sp>
        <p:nvSpPr>
          <p:cNvPr id="10247" name="Text Box 4"/>
          <p:cNvSpPr txBox="1">
            <a:spLocks noChangeArrowheads="1"/>
          </p:cNvSpPr>
          <p:nvPr/>
        </p:nvSpPr>
        <p:spPr bwMode="auto">
          <a:xfrm>
            <a:off x="4632325" y="5043179"/>
            <a:ext cx="2836546" cy="461665"/>
          </a:xfrm>
          <a:prstGeom prst="rect">
            <a:avLst/>
          </a:prstGeom>
          <a:solidFill>
            <a:schemeClr val="bg2"/>
          </a:solidFill>
          <a:ln w="9525">
            <a:noFill/>
            <a:miter lim="800000"/>
            <a:headEnd/>
            <a:tailEnd/>
          </a:ln>
        </p:spPr>
        <p:txBody>
          <a:bodyPr wrap="none">
            <a:spAutoFit/>
          </a:bodyPr>
          <a:lstStyle/>
          <a:p>
            <a:r>
              <a:rPr lang="el-GR" sz="2400" b="1" dirty="0">
                <a:solidFill>
                  <a:schemeClr val="accent3">
                    <a:lumMod val="75000"/>
                  </a:schemeClr>
                </a:solidFill>
              </a:rPr>
              <a:t>χρήση μοντέλου Ο/Σ</a:t>
            </a: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586711629"/>
      </p:ext>
    </p:extLst>
  </p:cSld>
  <p:clrMapOvr>
    <a:overrideClrMapping bg1="lt1" tx1="dk1" bg2="lt2" tx2="dk2" accent1="accent1" accent2="accent2" accent3="accent3" accent4="accent4" accent5="accent5" accent6="accent6" hlink="hlink" folHlink="folHlink"/>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Footer Placeholder 3"/>
          <p:cNvSpPr>
            <a:spLocks noGrp="1"/>
          </p:cNvSpPr>
          <p:nvPr>
            <p:ph type="ftr" sz="quarter" idx="11"/>
          </p:nvPr>
        </p:nvSpPr>
        <p:spPr>
          <a:noFill/>
        </p:spPr>
        <p:txBody>
          <a:bodyPr/>
          <a:lstStyle/>
          <a:p>
            <a:r>
              <a:rPr lang="el-GR" altLang="en-US" dirty="0"/>
              <a:t>Ευαγγελία </a:t>
            </a:r>
            <a:r>
              <a:rPr lang="el-GR" altLang="en-US" dirty="0" err="1"/>
              <a:t>Πιτουρά</a:t>
            </a:r>
            <a:endParaRPr lang="el-GR" altLang="en-US" dirty="0"/>
          </a:p>
        </p:txBody>
      </p:sp>
      <p:sp>
        <p:nvSpPr>
          <p:cNvPr id="74756" name="Slide Number Placeholder 4"/>
          <p:cNvSpPr>
            <a:spLocks noGrp="1"/>
          </p:cNvSpPr>
          <p:nvPr>
            <p:ph type="sldNum" sz="quarter" idx="12"/>
          </p:nvPr>
        </p:nvSpPr>
        <p:spPr>
          <a:noFill/>
        </p:spPr>
        <p:txBody>
          <a:bodyPr/>
          <a:lstStyle/>
          <a:p>
            <a:fld id="{F828DC48-2564-4B62-877D-B844BB024EDA}" type="slidenum">
              <a:rPr lang="el-GR" altLang="en-US" smtClean="0"/>
              <a:pPr/>
              <a:t>90</a:t>
            </a:fld>
            <a:endParaRPr lang="el-GR" altLang="en-US"/>
          </a:p>
        </p:txBody>
      </p:sp>
      <p:sp>
        <p:nvSpPr>
          <p:cNvPr id="74758" name="Text Box 3"/>
          <p:cNvSpPr txBox="1">
            <a:spLocks noChangeArrowheads="1"/>
          </p:cNvSpPr>
          <p:nvPr/>
        </p:nvSpPr>
        <p:spPr bwMode="auto">
          <a:xfrm>
            <a:off x="2122488" y="5589588"/>
            <a:ext cx="4897437" cy="396875"/>
          </a:xfrm>
          <a:prstGeom prst="rect">
            <a:avLst/>
          </a:prstGeom>
          <a:noFill/>
          <a:ln w="9525">
            <a:noFill/>
            <a:miter lim="800000"/>
            <a:headEnd/>
            <a:tailEnd/>
          </a:ln>
        </p:spPr>
        <p:txBody>
          <a:bodyPr>
            <a:spAutoFit/>
          </a:bodyPr>
          <a:lstStyle/>
          <a:p>
            <a:pPr eaLnBrk="0" hangingPunct="0">
              <a:spcBef>
                <a:spcPct val="50000"/>
              </a:spcBef>
            </a:pPr>
            <a:endParaRPr lang="en-US" sz="2000">
              <a:latin typeface="Comic Sans MS" pitchFamily="66" charset="0"/>
            </a:endParaRPr>
          </a:p>
        </p:txBody>
      </p:sp>
      <p:sp>
        <p:nvSpPr>
          <p:cNvPr id="8" name="Title 7"/>
          <p:cNvSpPr>
            <a:spLocks noGrp="1"/>
          </p:cNvSpPr>
          <p:nvPr>
            <p:ph type="title"/>
          </p:nvPr>
        </p:nvSpPr>
        <p:spPr>
          <a:xfrm>
            <a:off x="457200" y="-156455"/>
            <a:ext cx="8229600" cy="1143000"/>
          </a:xfrm>
        </p:spPr>
        <p:txBody>
          <a:bodyPr/>
          <a:lstStyle/>
          <a:p>
            <a:r>
              <a:rPr lang="el-GR" dirty="0">
                <a:solidFill>
                  <a:schemeClr val="accent6">
                    <a:lumMod val="75000"/>
                  </a:schemeClr>
                </a:solidFill>
              </a:rPr>
              <a:t>Παράδειγμα </a:t>
            </a:r>
            <a:r>
              <a:rPr lang="el-GR" sz="2400" dirty="0">
                <a:solidFill>
                  <a:schemeClr val="accent6">
                    <a:lumMod val="75000"/>
                  </a:schemeClr>
                </a:solidFill>
              </a:rPr>
              <a:t>(ιεραρχίες)</a:t>
            </a:r>
          </a:p>
        </p:txBody>
      </p:sp>
      <p:sp>
        <p:nvSpPr>
          <p:cNvPr id="265217" name="Rectangle 1"/>
          <p:cNvSpPr>
            <a:spLocks noChangeArrowheads="1"/>
          </p:cNvSpPr>
          <p:nvPr/>
        </p:nvSpPr>
        <p:spPr bwMode="auto">
          <a:xfrm>
            <a:off x="214880" y="733521"/>
            <a:ext cx="8255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Κάθε </a:t>
            </a:r>
            <a:r>
              <a:rPr lang="el-GR" sz="1600" i="1" dirty="0">
                <a:latin typeface="Calibri" pitchFamily="34" charset="0"/>
                <a:ea typeface="Calibri" pitchFamily="34" charset="0"/>
                <a:cs typeface="Calibri" pitchFamily="34" charset="0"/>
              </a:rPr>
              <a:t>σύλλογος</a:t>
            </a:r>
            <a:r>
              <a:rPr lang="el-GR" sz="1600" dirty="0">
                <a:latin typeface="Calibri" pitchFamily="34" charset="0"/>
                <a:ea typeface="Calibri" pitchFamily="34" charset="0"/>
                <a:cs typeface="Calibri" pitchFamily="34" charset="0"/>
              </a:rPr>
              <a:t> έχει έναν τίτλο και ένα μοναδικό αναγνωριστικό.</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Για κάθε </a:t>
            </a:r>
            <a:r>
              <a:rPr lang="el-GR" sz="1600" i="1" dirty="0">
                <a:latin typeface="Calibri" pitchFamily="34" charset="0"/>
                <a:ea typeface="Calibri" pitchFamily="34" charset="0"/>
                <a:cs typeface="Calibri" pitchFamily="34" charset="0"/>
              </a:rPr>
              <a:t>φοιτητή</a:t>
            </a:r>
            <a:r>
              <a:rPr lang="el-GR" sz="1600" dirty="0">
                <a:latin typeface="Calibri" pitchFamily="34" charset="0"/>
                <a:ea typeface="Calibri" pitchFamily="34" charset="0"/>
                <a:cs typeface="Calibri" pitchFamily="34" charset="0"/>
              </a:rPr>
              <a:t> έχουμε το όνομά του και ένα μοναδικό αριθμό μητρώου.</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a:t>
            </a:r>
            <a:r>
              <a:rPr lang="el-GR" sz="1600" i="1" dirty="0">
                <a:latin typeface="Calibri" pitchFamily="34" charset="0"/>
                <a:ea typeface="Calibri" pitchFamily="34" charset="0"/>
                <a:cs typeface="Calibri" pitchFamily="34" charset="0"/>
              </a:rPr>
              <a:t>καθηγητής</a:t>
            </a:r>
            <a:r>
              <a:rPr lang="el-GR" sz="1600" dirty="0">
                <a:latin typeface="Calibri" pitchFamily="34" charset="0"/>
                <a:ea typeface="Calibri" pitchFamily="34" charset="0"/>
                <a:cs typeface="Calibri" pitchFamily="34" charset="0"/>
              </a:rPr>
              <a:t> έχει ένα όνομα και ένα μοναδικό αναγνωριστικό.</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Οι φοιτητές </a:t>
            </a:r>
            <a:r>
              <a:rPr lang="el-GR" sz="1600" i="1" dirty="0">
                <a:latin typeface="Calibri" pitchFamily="34" charset="0"/>
                <a:ea typeface="Calibri" pitchFamily="34" charset="0"/>
                <a:cs typeface="Calibri" pitchFamily="34" charset="0"/>
              </a:rPr>
              <a:t>ανήκουν</a:t>
            </a:r>
            <a:r>
              <a:rPr lang="el-GR" sz="1600" dirty="0">
                <a:latin typeface="Calibri" pitchFamily="34" charset="0"/>
                <a:ea typeface="Calibri" pitchFamily="34" charset="0"/>
                <a:cs typeface="Calibri" pitchFamily="34" charset="0"/>
              </a:rPr>
              <a:t> σε πολύ έναν από τους συλλόγους. Καταγράφουμε την ημερομηνία εγγραφής του φοιτητή στο σύλλογο. Κάθε σύλλογος έχει τουλάχιστον έναν φοιτητή ως μέλος.</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καθηγητής είναι είτε </a:t>
            </a:r>
            <a:r>
              <a:rPr lang="el-GR" sz="1600" i="1" dirty="0">
                <a:latin typeface="Calibri" pitchFamily="34" charset="0"/>
                <a:ea typeface="Calibri" pitchFamily="34" charset="0"/>
                <a:cs typeface="Calibri" pitchFamily="34" charset="0"/>
              </a:rPr>
              <a:t>μερικής</a:t>
            </a:r>
            <a:r>
              <a:rPr lang="el-GR" sz="1600" dirty="0">
                <a:latin typeface="Calibri" pitchFamily="34" charset="0"/>
                <a:ea typeface="Calibri" pitchFamily="34" charset="0"/>
                <a:cs typeface="Calibri" pitchFamily="34" charset="0"/>
              </a:rPr>
              <a:t> είτε </a:t>
            </a:r>
            <a:r>
              <a:rPr lang="el-GR" sz="1600" i="1" dirty="0">
                <a:latin typeface="Calibri" pitchFamily="34" charset="0"/>
                <a:ea typeface="Calibri" pitchFamily="34" charset="0"/>
                <a:cs typeface="Calibri" pitchFamily="34" charset="0"/>
              </a:rPr>
              <a:t>πλήρους</a:t>
            </a:r>
            <a:r>
              <a:rPr lang="el-GR" sz="1600" dirty="0">
                <a:latin typeface="Calibri" pitchFamily="34" charset="0"/>
                <a:ea typeface="Calibri" pitchFamily="34" charset="0"/>
                <a:cs typeface="Calibri" pitchFamily="34" charset="0"/>
              </a:rPr>
              <a:t> απασχόλησης</a:t>
            </a:r>
            <a:r>
              <a:rPr lang="en-US" sz="1600" dirty="0">
                <a:latin typeface="Calibri" pitchFamily="34" charset="0"/>
                <a:ea typeface="Calibri" pitchFamily="34" charset="0"/>
                <a:cs typeface="Calibri" pitchFamily="34" charset="0"/>
              </a:rPr>
              <a:t>.</a:t>
            </a:r>
            <a:r>
              <a:rPr lang="el-GR" sz="1600" dirty="0">
                <a:latin typeface="Calibri" pitchFamily="34" charset="0"/>
                <a:ea typeface="Calibri" pitchFamily="34" charset="0"/>
                <a:cs typeface="Calibri" pitchFamily="34" charset="0"/>
              </a:rPr>
              <a:t> Για έναν καθηγητή μερικής απασχόλησης καταγράφουμε το ποσοστό της απασχόλησής του. Για έναν καθηγητή πλήρους απασχόλησης καταγράφουμε τις ώρες γραφείου του.</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a:t>
            </a:r>
            <a:r>
              <a:rPr lang="el-GR" sz="1600" dirty="0">
                <a:solidFill>
                  <a:schemeClr val="accent6">
                    <a:lumMod val="75000"/>
                  </a:schemeClr>
                </a:solidFill>
                <a:latin typeface="Calibri" pitchFamily="34" charset="0"/>
                <a:ea typeface="Calibri" pitchFamily="34" charset="0"/>
                <a:cs typeface="Calibri" pitchFamily="34" charset="0"/>
              </a:rPr>
              <a:t>Ένας καθηγητής μπορεί να είναι σύμβουλος κάποιων συλλόγων. Κάθε σύλλογος έχει ακριβώς έναν καθηγητή ως </a:t>
            </a:r>
            <a:r>
              <a:rPr lang="el-GR" sz="1600" i="1" dirty="0">
                <a:solidFill>
                  <a:schemeClr val="accent6">
                    <a:lumMod val="75000"/>
                  </a:schemeClr>
                </a:solidFill>
                <a:latin typeface="Calibri" pitchFamily="34" charset="0"/>
                <a:ea typeface="Calibri" pitchFamily="34" charset="0"/>
                <a:cs typeface="Calibri" pitchFamily="34" charset="0"/>
              </a:rPr>
              <a:t>σύμβουλο</a:t>
            </a:r>
            <a:r>
              <a:rPr lang="el-GR" sz="1600" dirty="0">
                <a:solidFill>
                  <a:schemeClr val="accent6">
                    <a:lumMod val="75000"/>
                  </a:schemeClr>
                </a:solidFill>
                <a:latin typeface="Calibri" pitchFamily="34" charset="0"/>
                <a:ea typeface="Calibri" pitchFamily="34" charset="0"/>
                <a:cs typeface="Calibri" pitchFamily="34" charset="0"/>
              </a:rPr>
              <a:t>, ο οποίος πρέπει να είναι καθηγητής πλήρους απασχόλησης.</a:t>
            </a: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5354617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Footer Placeholder 3"/>
          <p:cNvSpPr>
            <a:spLocks noGrp="1"/>
          </p:cNvSpPr>
          <p:nvPr>
            <p:ph type="ftr" sz="quarter" idx="11"/>
          </p:nvPr>
        </p:nvSpPr>
        <p:spPr>
          <a:noFill/>
        </p:spPr>
        <p:txBody>
          <a:bodyPr/>
          <a:lstStyle/>
          <a:p>
            <a:r>
              <a:rPr lang="el-GR" altLang="en-US" dirty="0"/>
              <a:t>Ευαγγελία </a:t>
            </a:r>
            <a:r>
              <a:rPr lang="el-GR" altLang="en-US" dirty="0" err="1"/>
              <a:t>Πιτουρά</a:t>
            </a:r>
            <a:endParaRPr lang="el-GR" altLang="en-US" dirty="0"/>
          </a:p>
        </p:txBody>
      </p:sp>
      <p:sp>
        <p:nvSpPr>
          <p:cNvPr id="74756" name="Slide Number Placeholder 4"/>
          <p:cNvSpPr>
            <a:spLocks noGrp="1"/>
          </p:cNvSpPr>
          <p:nvPr>
            <p:ph type="sldNum" sz="quarter" idx="12"/>
          </p:nvPr>
        </p:nvSpPr>
        <p:spPr>
          <a:noFill/>
        </p:spPr>
        <p:txBody>
          <a:bodyPr/>
          <a:lstStyle/>
          <a:p>
            <a:fld id="{F828DC48-2564-4B62-877D-B844BB024EDA}" type="slidenum">
              <a:rPr lang="el-GR" altLang="en-US" smtClean="0"/>
              <a:pPr/>
              <a:t>91</a:t>
            </a:fld>
            <a:endParaRPr lang="el-GR" altLang="en-US"/>
          </a:p>
        </p:txBody>
      </p:sp>
      <p:sp>
        <p:nvSpPr>
          <p:cNvPr id="74758" name="Text Box 3"/>
          <p:cNvSpPr txBox="1">
            <a:spLocks noChangeArrowheads="1"/>
          </p:cNvSpPr>
          <p:nvPr/>
        </p:nvSpPr>
        <p:spPr bwMode="auto">
          <a:xfrm>
            <a:off x="2122488" y="5589588"/>
            <a:ext cx="4897437" cy="396875"/>
          </a:xfrm>
          <a:prstGeom prst="rect">
            <a:avLst/>
          </a:prstGeom>
          <a:noFill/>
          <a:ln w="9525">
            <a:noFill/>
            <a:miter lim="800000"/>
            <a:headEnd/>
            <a:tailEnd/>
          </a:ln>
        </p:spPr>
        <p:txBody>
          <a:bodyPr>
            <a:spAutoFit/>
          </a:bodyPr>
          <a:lstStyle/>
          <a:p>
            <a:pPr eaLnBrk="0" hangingPunct="0">
              <a:spcBef>
                <a:spcPct val="50000"/>
              </a:spcBef>
            </a:pPr>
            <a:endParaRPr lang="en-US" sz="2000">
              <a:latin typeface="Comic Sans MS" pitchFamily="66" charset="0"/>
            </a:endParaRPr>
          </a:p>
        </p:txBody>
      </p:sp>
      <p:sp>
        <p:nvSpPr>
          <p:cNvPr id="8" name="Title 7"/>
          <p:cNvSpPr>
            <a:spLocks noGrp="1"/>
          </p:cNvSpPr>
          <p:nvPr>
            <p:ph type="title"/>
          </p:nvPr>
        </p:nvSpPr>
        <p:spPr>
          <a:xfrm>
            <a:off x="457200" y="-156455"/>
            <a:ext cx="8229600" cy="1143000"/>
          </a:xfrm>
        </p:spPr>
        <p:txBody>
          <a:bodyPr/>
          <a:lstStyle/>
          <a:p>
            <a:r>
              <a:rPr lang="el-GR" dirty="0">
                <a:solidFill>
                  <a:schemeClr val="accent6">
                    <a:lumMod val="75000"/>
                  </a:schemeClr>
                </a:solidFill>
              </a:rPr>
              <a:t>Παράδειγμα </a:t>
            </a:r>
            <a:r>
              <a:rPr lang="el-GR" sz="2400" dirty="0">
                <a:solidFill>
                  <a:schemeClr val="accent6">
                    <a:lumMod val="75000"/>
                  </a:schemeClr>
                </a:solidFill>
              </a:rPr>
              <a:t>(ιεραρχίες)</a:t>
            </a:r>
          </a:p>
        </p:txBody>
      </p:sp>
      <p:sp>
        <p:nvSpPr>
          <p:cNvPr id="265217" name="Rectangle 1"/>
          <p:cNvSpPr>
            <a:spLocks noChangeArrowheads="1"/>
          </p:cNvSpPr>
          <p:nvPr/>
        </p:nvSpPr>
        <p:spPr bwMode="auto">
          <a:xfrm>
            <a:off x="214880" y="855648"/>
            <a:ext cx="8255000"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Κάθε </a:t>
            </a:r>
            <a:r>
              <a:rPr lang="el-GR" sz="1600" i="1" dirty="0">
                <a:latin typeface="Calibri" pitchFamily="34" charset="0"/>
                <a:ea typeface="Calibri" pitchFamily="34" charset="0"/>
                <a:cs typeface="Calibri" pitchFamily="34" charset="0"/>
              </a:rPr>
              <a:t>σύλλογος</a:t>
            </a:r>
            <a:r>
              <a:rPr lang="el-GR" sz="1600" dirty="0">
                <a:latin typeface="Calibri" pitchFamily="34" charset="0"/>
                <a:ea typeface="Calibri" pitchFamily="34" charset="0"/>
                <a:cs typeface="Calibri" pitchFamily="34" charset="0"/>
              </a:rPr>
              <a:t> έχει έναν τίτλο και ένα μοναδικό αναγνωριστικό.</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Για κάθε </a:t>
            </a:r>
            <a:r>
              <a:rPr lang="el-GR" sz="1600" i="1" dirty="0">
                <a:latin typeface="Calibri" pitchFamily="34" charset="0"/>
                <a:ea typeface="Calibri" pitchFamily="34" charset="0"/>
                <a:cs typeface="Calibri" pitchFamily="34" charset="0"/>
              </a:rPr>
              <a:t>φοιτητή</a:t>
            </a:r>
            <a:r>
              <a:rPr lang="el-GR" sz="1600" dirty="0">
                <a:latin typeface="Calibri" pitchFamily="34" charset="0"/>
                <a:ea typeface="Calibri" pitchFamily="34" charset="0"/>
                <a:cs typeface="Calibri" pitchFamily="34" charset="0"/>
              </a:rPr>
              <a:t> έχουμε το όνομά του και ένα μοναδικό αριθμό μητρώου.</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a:t>
            </a:r>
            <a:r>
              <a:rPr lang="el-GR" sz="1600" i="1" dirty="0">
                <a:latin typeface="Calibri" pitchFamily="34" charset="0"/>
                <a:ea typeface="Calibri" pitchFamily="34" charset="0"/>
                <a:cs typeface="Calibri" pitchFamily="34" charset="0"/>
              </a:rPr>
              <a:t>καθηγητής</a:t>
            </a:r>
            <a:r>
              <a:rPr lang="el-GR" sz="1600" dirty="0">
                <a:latin typeface="Calibri" pitchFamily="34" charset="0"/>
                <a:ea typeface="Calibri" pitchFamily="34" charset="0"/>
                <a:cs typeface="Calibri" pitchFamily="34" charset="0"/>
              </a:rPr>
              <a:t> έχει ένα όνομα και ένα μοναδικό αναγνωριστικό.</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Οι φοιτητές </a:t>
            </a:r>
            <a:r>
              <a:rPr lang="el-GR" sz="1600" i="1" dirty="0">
                <a:latin typeface="Calibri" pitchFamily="34" charset="0"/>
                <a:ea typeface="Calibri" pitchFamily="34" charset="0"/>
                <a:cs typeface="Calibri" pitchFamily="34" charset="0"/>
              </a:rPr>
              <a:t>ανήκουν</a:t>
            </a:r>
            <a:r>
              <a:rPr lang="el-GR" sz="1600" dirty="0">
                <a:latin typeface="Calibri" pitchFamily="34" charset="0"/>
                <a:ea typeface="Calibri" pitchFamily="34" charset="0"/>
                <a:cs typeface="Calibri" pitchFamily="34" charset="0"/>
              </a:rPr>
              <a:t> σε πολύ έναν από τους συλλόγους. Καταγράφουμε την ημερομηνία εγγραφής του φοιτητή στο σύλλογο. Κάθε σύλλογος έχει τουλάχιστον έναν φοιτητή ως μέλος.</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καθηγητής είναι είτε </a:t>
            </a:r>
            <a:r>
              <a:rPr lang="el-GR" sz="1600" i="1" dirty="0">
                <a:latin typeface="Calibri" pitchFamily="34" charset="0"/>
                <a:ea typeface="Calibri" pitchFamily="34" charset="0"/>
                <a:cs typeface="Calibri" pitchFamily="34" charset="0"/>
              </a:rPr>
              <a:t>μερικής</a:t>
            </a:r>
            <a:r>
              <a:rPr lang="el-GR" sz="1600" dirty="0">
                <a:latin typeface="Calibri" pitchFamily="34" charset="0"/>
                <a:ea typeface="Calibri" pitchFamily="34" charset="0"/>
                <a:cs typeface="Calibri" pitchFamily="34" charset="0"/>
              </a:rPr>
              <a:t> είτε </a:t>
            </a:r>
            <a:r>
              <a:rPr lang="el-GR" sz="1600" i="1" dirty="0">
                <a:latin typeface="Calibri" pitchFamily="34" charset="0"/>
                <a:ea typeface="Calibri" pitchFamily="34" charset="0"/>
                <a:cs typeface="Calibri" pitchFamily="34" charset="0"/>
              </a:rPr>
              <a:t>πλήρους</a:t>
            </a:r>
            <a:r>
              <a:rPr lang="el-GR" sz="1600" dirty="0">
                <a:latin typeface="Calibri" pitchFamily="34" charset="0"/>
                <a:ea typeface="Calibri" pitchFamily="34" charset="0"/>
                <a:cs typeface="Calibri" pitchFamily="34" charset="0"/>
              </a:rPr>
              <a:t> απασχόλησης</a:t>
            </a:r>
            <a:r>
              <a:rPr lang="en-US" sz="1600" dirty="0">
                <a:latin typeface="Calibri" pitchFamily="34" charset="0"/>
                <a:ea typeface="Calibri" pitchFamily="34" charset="0"/>
                <a:cs typeface="Calibri" pitchFamily="34" charset="0"/>
              </a:rPr>
              <a:t>.</a:t>
            </a:r>
            <a:r>
              <a:rPr lang="el-GR" sz="1600" dirty="0">
                <a:latin typeface="Calibri" pitchFamily="34" charset="0"/>
                <a:ea typeface="Calibri" pitchFamily="34" charset="0"/>
                <a:cs typeface="Calibri" pitchFamily="34" charset="0"/>
              </a:rPr>
              <a:t> Για έναν καθηγητή μερικής απασχόλησης καταγράφουμε το ποσοστό της απασχόλησής του. Για έναν καθηγητή πλήρους απασχόλησης καταγράφουμε τις ώρες γραφείου του.</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καθηγητής μπορεί να είναι σύμβουλος κάποιων συλλόγων. Κάθε σύλλογος έχει ακριβώς έναν καθηγητή ως </a:t>
            </a:r>
            <a:r>
              <a:rPr lang="el-GR" sz="1600" i="1" dirty="0">
                <a:latin typeface="Calibri" pitchFamily="34" charset="0"/>
                <a:ea typeface="Calibri" pitchFamily="34" charset="0"/>
                <a:cs typeface="Calibri" pitchFamily="34" charset="0"/>
              </a:rPr>
              <a:t>σύμβουλο</a:t>
            </a:r>
            <a:r>
              <a:rPr lang="el-GR" sz="1600" dirty="0">
                <a:latin typeface="Calibri" pitchFamily="34" charset="0"/>
                <a:ea typeface="Calibri" pitchFamily="34" charset="0"/>
                <a:cs typeface="Calibri" pitchFamily="34" charset="0"/>
              </a:rPr>
              <a:t>, ο οποίος πρέπει να είναι καθηγητής πλήρους απασχόλησης.</a:t>
            </a:r>
          </a:p>
          <a:p>
            <a:pPr marL="285750" marR="0" lvl="0" indent="-285750" algn="just" eaLnBrk="0" fontAlgn="base" hangingPunct="0">
              <a:lnSpc>
                <a:spcPct val="100000"/>
              </a:lnSpc>
              <a:spcAft>
                <a:spcPct val="0"/>
              </a:spcAft>
              <a:buClrTx/>
              <a:buSzTx/>
              <a:buFont typeface="Wingdings" pitchFamily="2" charset="2"/>
              <a:buChar char="§"/>
              <a:tabLst/>
            </a:pPr>
            <a:endParaRPr lang="el-GR" sz="1600" dirty="0">
              <a:latin typeface="Calibri" pitchFamily="34" charset="0"/>
              <a:ea typeface="Calibri" pitchFamily="34" charset="0"/>
              <a:cs typeface="Calibri" pitchFamily="34" charset="0"/>
            </a:endParaRPr>
          </a:p>
          <a:p>
            <a:pPr marL="285750" indent="-285750" algn="just" eaLnBrk="0" fontAlgn="base" hangingPunct="0">
              <a:spcAft>
                <a:spcPct val="0"/>
              </a:spcAft>
              <a:buFont typeface="Wingdings" pitchFamily="2" charset="2"/>
              <a:buChar char="§"/>
            </a:pPr>
            <a:r>
              <a:rPr lang="el-GR" sz="1600" dirty="0">
                <a:solidFill>
                  <a:schemeClr val="accent6">
                    <a:lumMod val="75000"/>
                  </a:schemeClr>
                </a:solidFill>
                <a:latin typeface="Calibri" pitchFamily="34" charset="0"/>
                <a:ea typeface="Calibri" pitchFamily="34" charset="0"/>
                <a:cs typeface="Calibri" pitchFamily="34" charset="0"/>
              </a:rPr>
              <a:t>Τι αλλάζει στο μοντέλο Οντοτήτων/Συσχετίσεων αν δεν ισχύει ο περιορισμός ότι ο σύμβουλος καθηγητής πρέπει να είναι πλήρους απασχόλησης </a:t>
            </a:r>
          </a:p>
          <a:p>
            <a:pPr marL="285750" marR="0" lvl="0" indent="-285750" algn="just" eaLnBrk="0" fontAlgn="base" hangingPunct="0">
              <a:lnSpc>
                <a:spcPct val="100000"/>
              </a:lnSpc>
              <a:spcAft>
                <a:spcPct val="0"/>
              </a:spcAft>
              <a:buClrTx/>
              <a:buSzTx/>
              <a:buFont typeface="Wingdings" pitchFamily="2" charset="2"/>
              <a:buChar char="§"/>
              <a:tabLst/>
            </a:pPr>
            <a:endParaRPr lang="el-GR" sz="1600" dirty="0">
              <a:latin typeface="Calibri" pitchFamily="34" charset="0"/>
              <a:ea typeface="Calibri" pitchFamily="34" charset="0"/>
              <a:cs typeface="Calibri" pitchFamily="34" charset="0"/>
            </a:endParaRP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362570350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Footer Placeholder 3"/>
          <p:cNvSpPr>
            <a:spLocks noGrp="1"/>
          </p:cNvSpPr>
          <p:nvPr>
            <p:ph type="ftr" sz="quarter" idx="11"/>
          </p:nvPr>
        </p:nvSpPr>
        <p:spPr>
          <a:noFill/>
        </p:spPr>
        <p:txBody>
          <a:bodyPr/>
          <a:lstStyle/>
          <a:p>
            <a:r>
              <a:rPr lang="el-GR" altLang="en-US"/>
              <a:t>Ευαγγελία Πιτουρά</a:t>
            </a:r>
          </a:p>
        </p:txBody>
      </p:sp>
      <p:sp>
        <p:nvSpPr>
          <p:cNvPr id="58372" name="Slide Number Placeholder 4"/>
          <p:cNvSpPr>
            <a:spLocks noGrp="1"/>
          </p:cNvSpPr>
          <p:nvPr>
            <p:ph type="sldNum" sz="quarter" idx="12"/>
          </p:nvPr>
        </p:nvSpPr>
        <p:spPr>
          <a:noFill/>
        </p:spPr>
        <p:txBody>
          <a:bodyPr/>
          <a:lstStyle/>
          <a:p>
            <a:fld id="{506C1002-801C-48CF-BEB5-F45E88D491DA}" type="slidenum">
              <a:rPr lang="el-GR" altLang="en-US" smtClean="0"/>
              <a:pPr/>
              <a:t>92</a:t>
            </a:fld>
            <a:endParaRPr lang="el-GR" altLang="en-US"/>
          </a:p>
        </p:txBody>
      </p:sp>
      <p:sp>
        <p:nvSpPr>
          <p:cNvPr id="58374" name="Text Box 3"/>
          <p:cNvSpPr txBox="1">
            <a:spLocks noChangeArrowheads="1"/>
          </p:cNvSpPr>
          <p:nvPr/>
        </p:nvSpPr>
        <p:spPr bwMode="auto">
          <a:xfrm>
            <a:off x="684213" y="2342338"/>
            <a:ext cx="7659687" cy="848460"/>
          </a:xfrm>
          <a:prstGeom prst="rect">
            <a:avLst/>
          </a:prstGeom>
          <a:noFill/>
          <a:ln w="9525">
            <a:noFill/>
            <a:miter lim="800000"/>
            <a:headEnd/>
            <a:tailEnd/>
          </a:ln>
        </p:spPr>
        <p:txBody>
          <a:bodyPr wrap="square">
            <a:spAutoFit/>
          </a:bodyPr>
          <a:lstStyle/>
          <a:p>
            <a:pPr marL="342900" indent="-342900" algn="just" eaLnBrk="0" hangingPunct="0">
              <a:spcBef>
                <a:spcPct val="50000"/>
              </a:spcBef>
              <a:buFont typeface="Wingdings" panose="05000000000000000000" pitchFamily="2" charset="2"/>
              <a:buChar char="§"/>
            </a:pPr>
            <a:r>
              <a:rPr lang="el-GR" sz="2400" dirty="0"/>
              <a:t> Πρέπει να ακολουθεί πιστά τους περιορισμούς (</a:t>
            </a:r>
            <a:r>
              <a:rPr lang="en-US" sz="2400" dirty="0"/>
              <a:t>specifications)</a:t>
            </a:r>
            <a:endParaRPr lang="el-GR" sz="2400" dirty="0"/>
          </a:p>
        </p:txBody>
      </p:sp>
      <p:sp>
        <p:nvSpPr>
          <p:cNvPr id="58375" name="Text Box 4"/>
          <p:cNvSpPr txBox="1">
            <a:spLocks noChangeArrowheads="1"/>
          </p:cNvSpPr>
          <p:nvPr/>
        </p:nvSpPr>
        <p:spPr bwMode="auto">
          <a:xfrm>
            <a:off x="612775" y="3140423"/>
            <a:ext cx="7488237" cy="830997"/>
          </a:xfrm>
          <a:prstGeom prst="rect">
            <a:avLst/>
          </a:prstGeom>
          <a:noFill/>
          <a:ln w="9525">
            <a:noFill/>
            <a:miter lim="800000"/>
            <a:headEnd/>
            <a:tailEnd/>
          </a:ln>
        </p:spPr>
        <p:txBody>
          <a:bodyPr>
            <a:spAutoFit/>
          </a:bodyPr>
          <a:lstStyle/>
          <a:p>
            <a:pPr marL="342900" indent="-342900" algn="just" eaLnBrk="0" hangingPunct="0">
              <a:spcBef>
                <a:spcPct val="50000"/>
              </a:spcBef>
              <a:buFont typeface="Wingdings" panose="05000000000000000000" pitchFamily="2" charset="2"/>
              <a:buChar char="§"/>
            </a:pPr>
            <a:r>
              <a:rPr lang="el-GR" sz="2400" dirty="0"/>
              <a:t> Αποφυγή πλεονασμού (αποθηκευτικός χώρος, διατήρηση συνέπειας)</a:t>
            </a:r>
          </a:p>
        </p:txBody>
      </p:sp>
      <p:sp>
        <p:nvSpPr>
          <p:cNvPr id="58376" name="Text Box 5"/>
          <p:cNvSpPr txBox="1">
            <a:spLocks noChangeArrowheads="1"/>
          </p:cNvSpPr>
          <p:nvPr/>
        </p:nvSpPr>
        <p:spPr bwMode="auto">
          <a:xfrm>
            <a:off x="684213" y="4157958"/>
            <a:ext cx="7086600" cy="461665"/>
          </a:xfrm>
          <a:prstGeom prst="rect">
            <a:avLst/>
          </a:prstGeom>
          <a:noFill/>
          <a:ln w="9525">
            <a:noFill/>
            <a:miter lim="800000"/>
            <a:headEnd/>
            <a:tailEnd/>
          </a:ln>
        </p:spPr>
        <p:txBody>
          <a:bodyPr>
            <a:spAutoFit/>
          </a:bodyPr>
          <a:lstStyle/>
          <a:p>
            <a:pPr marL="342900" indent="-342900" eaLnBrk="0" hangingPunct="0">
              <a:spcBef>
                <a:spcPct val="50000"/>
              </a:spcBef>
              <a:buFont typeface="Wingdings" panose="05000000000000000000" pitchFamily="2" charset="2"/>
              <a:buChar char="§"/>
            </a:pPr>
            <a:r>
              <a:rPr lang="el-GR" sz="2400" dirty="0"/>
              <a:t> Απλότητα</a:t>
            </a:r>
          </a:p>
        </p:txBody>
      </p:sp>
      <p:sp>
        <p:nvSpPr>
          <p:cNvPr id="58377" name="Text Box 6"/>
          <p:cNvSpPr txBox="1">
            <a:spLocks noChangeArrowheads="1"/>
          </p:cNvSpPr>
          <p:nvPr/>
        </p:nvSpPr>
        <p:spPr bwMode="auto">
          <a:xfrm>
            <a:off x="684213" y="1253068"/>
            <a:ext cx="7345363" cy="1015663"/>
          </a:xfrm>
          <a:prstGeom prst="rect">
            <a:avLst/>
          </a:prstGeom>
          <a:noFill/>
          <a:ln w="9525">
            <a:noFill/>
            <a:miter lim="800000"/>
            <a:headEnd/>
            <a:tailEnd/>
          </a:ln>
        </p:spPr>
        <p:txBody>
          <a:bodyPr>
            <a:spAutoFit/>
          </a:bodyPr>
          <a:lstStyle/>
          <a:p>
            <a:pPr>
              <a:spcBef>
                <a:spcPct val="50000"/>
              </a:spcBef>
            </a:pPr>
            <a:r>
              <a:rPr lang="el-GR" sz="2400" dirty="0"/>
              <a:t>Υπάρχουν πολλά σχήματα Ο/Σ για ένα πρόβλημα</a:t>
            </a:r>
          </a:p>
          <a:p>
            <a:pPr>
              <a:spcBef>
                <a:spcPct val="50000"/>
              </a:spcBef>
            </a:pPr>
            <a:r>
              <a:rPr lang="el-GR" sz="2400" dirty="0">
                <a:solidFill>
                  <a:schemeClr val="accent6">
                    <a:lumMod val="75000"/>
                  </a:schemeClr>
                </a:solidFill>
              </a:rPr>
              <a:t>Πότε ένα σχήμα είναι «καλό»;</a:t>
            </a:r>
          </a:p>
        </p:txBody>
      </p:sp>
      <p:sp>
        <p:nvSpPr>
          <p:cNvPr id="10" name="Title 9"/>
          <p:cNvSpPr>
            <a:spLocks noGrp="1"/>
          </p:cNvSpPr>
          <p:nvPr>
            <p:ph type="title"/>
          </p:nvPr>
        </p:nvSpPr>
        <p:spPr/>
        <p:txBody>
          <a:bodyPr/>
          <a:lstStyle/>
          <a:p>
            <a:r>
              <a:rPr lang="el-GR" dirty="0">
                <a:solidFill>
                  <a:schemeClr val="accent6">
                    <a:lumMod val="75000"/>
                  </a:schemeClr>
                </a:solidFill>
              </a:rPr>
              <a:t>Κριτήρια</a:t>
            </a:r>
          </a:p>
        </p:txBody>
      </p:sp>
      <p:sp>
        <p:nvSpPr>
          <p:cNvPr id="12"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2" name="TextBox 1"/>
          <p:cNvSpPr txBox="1"/>
          <p:nvPr/>
        </p:nvSpPr>
        <p:spPr>
          <a:xfrm>
            <a:off x="336062" y="4769505"/>
            <a:ext cx="8206153" cy="1200329"/>
          </a:xfrm>
          <a:prstGeom prst="rect">
            <a:avLst/>
          </a:prstGeom>
          <a:noFill/>
        </p:spPr>
        <p:txBody>
          <a:bodyPr wrap="square" rtlCol="0">
            <a:spAutoFit/>
          </a:bodyPr>
          <a:lstStyle/>
          <a:p>
            <a:r>
              <a:rPr lang="el-GR" dirty="0">
                <a:solidFill>
                  <a:schemeClr val="accent1">
                    <a:lumMod val="75000"/>
                  </a:schemeClr>
                </a:solidFill>
              </a:rPr>
              <a:t>Αρκετές διαφορές στα διαγράμματα Ο/Σ</a:t>
            </a:r>
            <a:br>
              <a:rPr lang="el-GR" dirty="0">
                <a:solidFill>
                  <a:schemeClr val="accent1">
                    <a:lumMod val="75000"/>
                  </a:schemeClr>
                </a:solidFill>
              </a:rPr>
            </a:br>
            <a:r>
              <a:rPr lang="el-GR" dirty="0">
                <a:solidFill>
                  <a:schemeClr val="accent1">
                    <a:lumMod val="75000"/>
                  </a:schemeClr>
                </a:solidFill>
              </a:rPr>
              <a:t>	στο συμβολισμό (είδαμε για τις συμμετοχές),</a:t>
            </a:r>
          </a:p>
          <a:p>
            <a:r>
              <a:rPr lang="el-GR" dirty="0">
                <a:solidFill>
                  <a:schemeClr val="accent1">
                    <a:lumMod val="75000"/>
                  </a:schemeClr>
                </a:solidFill>
              </a:rPr>
              <a:t>	αλλά και στη σημασιολογία</a:t>
            </a:r>
          </a:p>
          <a:p>
            <a:r>
              <a:rPr lang="el-GR" dirty="0">
                <a:solidFill>
                  <a:schemeClr val="accent1">
                    <a:lumMod val="75000"/>
                  </a:schemeClr>
                </a:solidFill>
              </a:rPr>
              <a:t>Θα ακολουθήσουμε το συμβολισμό/σημασιολογία που ορίσαμε στο μάθημα</a:t>
            </a:r>
          </a:p>
        </p:txBody>
      </p:sp>
    </p:spTree>
    <p:extLst>
      <p:ext uri="{BB962C8B-B14F-4D97-AF65-F5344CB8AC3E}">
        <p14:creationId xmlns:p14="http://schemas.microsoft.com/office/powerpoint/2010/main" val="7936051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Footer Placeholder 3"/>
          <p:cNvSpPr>
            <a:spLocks noGrp="1"/>
          </p:cNvSpPr>
          <p:nvPr>
            <p:ph type="ftr" sz="quarter" idx="11"/>
          </p:nvPr>
        </p:nvSpPr>
        <p:spPr>
          <a:noFill/>
        </p:spPr>
        <p:txBody>
          <a:bodyPr/>
          <a:lstStyle/>
          <a:p>
            <a:r>
              <a:rPr lang="el-GR" altLang="en-US"/>
              <a:t>Ευαγγελία Πιτουρά</a:t>
            </a:r>
          </a:p>
        </p:txBody>
      </p:sp>
      <p:sp>
        <p:nvSpPr>
          <p:cNvPr id="59396" name="Slide Number Placeholder 4"/>
          <p:cNvSpPr>
            <a:spLocks noGrp="1"/>
          </p:cNvSpPr>
          <p:nvPr>
            <p:ph type="sldNum" sz="quarter" idx="12"/>
          </p:nvPr>
        </p:nvSpPr>
        <p:spPr>
          <a:noFill/>
        </p:spPr>
        <p:txBody>
          <a:bodyPr/>
          <a:lstStyle/>
          <a:p>
            <a:fld id="{8F89E763-C84E-4315-9E21-A01B124A3728}" type="slidenum">
              <a:rPr lang="el-GR" altLang="en-US" smtClean="0"/>
              <a:pPr/>
              <a:t>93</a:t>
            </a:fld>
            <a:endParaRPr lang="el-GR" altLang="en-US"/>
          </a:p>
        </p:txBody>
      </p:sp>
      <p:sp>
        <p:nvSpPr>
          <p:cNvPr id="59398" name="Text Box 3"/>
          <p:cNvSpPr txBox="1">
            <a:spLocks noChangeArrowheads="1"/>
          </p:cNvSpPr>
          <p:nvPr/>
        </p:nvSpPr>
        <p:spPr bwMode="auto">
          <a:xfrm>
            <a:off x="283795" y="1222156"/>
            <a:ext cx="8539774" cy="523220"/>
          </a:xfrm>
          <a:prstGeom prst="rect">
            <a:avLst/>
          </a:prstGeom>
          <a:noFill/>
          <a:ln w="9525">
            <a:noFill/>
            <a:miter lim="800000"/>
            <a:headEnd/>
            <a:tailEnd/>
          </a:ln>
        </p:spPr>
        <p:txBody>
          <a:bodyPr wrap="square">
            <a:spAutoFit/>
          </a:bodyPr>
          <a:lstStyle/>
          <a:p>
            <a:pPr eaLnBrk="0" hangingPunct="0">
              <a:spcBef>
                <a:spcPct val="50000"/>
              </a:spcBef>
            </a:pPr>
            <a:r>
              <a:rPr lang="el-GR" sz="2800" dirty="0">
                <a:latin typeface="Calibri" pitchFamily="34" charset="0"/>
                <a:ea typeface="Calibri" pitchFamily="34" charset="0"/>
                <a:cs typeface="Calibri" pitchFamily="34" charset="0"/>
              </a:rPr>
              <a:t>Επιλογή του κατάλληλου στοιχείου, συχνά ερωτήματα</a:t>
            </a:r>
          </a:p>
        </p:txBody>
      </p:sp>
      <p:sp>
        <p:nvSpPr>
          <p:cNvPr id="59399" name="Text Box 4"/>
          <p:cNvSpPr txBox="1">
            <a:spLocks noChangeArrowheads="1"/>
          </p:cNvSpPr>
          <p:nvPr/>
        </p:nvSpPr>
        <p:spPr bwMode="auto">
          <a:xfrm>
            <a:off x="668215" y="2094713"/>
            <a:ext cx="6858000" cy="457200"/>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1. Γνώρισμα ή Τύπο Οντοτήτων;</a:t>
            </a:r>
          </a:p>
        </p:txBody>
      </p:sp>
      <p:sp>
        <p:nvSpPr>
          <p:cNvPr id="59400" name="Text Box 5"/>
          <p:cNvSpPr txBox="1">
            <a:spLocks noChangeArrowheads="1"/>
          </p:cNvSpPr>
          <p:nvPr/>
        </p:nvSpPr>
        <p:spPr bwMode="auto">
          <a:xfrm>
            <a:off x="724388" y="2611925"/>
            <a:ext cx="7391400" cy="831850"/>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2. Πολλές δυαδικές συσχετίσεις ή μία συσχέτιση μεγαλύτερου βαθμού;</a:t>
            </a:r>
          </a:p>
        </p:txBody>
      </p:sp>
      <p:sp>
        <p:nvSpPr>
          <p:cNvPr id="59402" name="Text Box 7"/>
          <p:cNvSpPr txBox="1">
            <a:spLocks noChangeArrowheads="1"/>
          </p:cNvSpPr>
          <p:nvPr/>
        </p:nvSpPr>
        <p:spPr bwMode="auto">
          <a:xfrm>
            <a:off x="2028703" y="5959489"/>
            <a:ext cx="4897437" cy="396875"/>
          </a:xfrm>
          <a:prstGeom prst="rect">
            <a:avLst/>
          </a:prstGeom>
          <a:noFill/>
          <a:ln w="9525">
            <a:noFill/>
            <a:miter lim="800000"/>
            <a:headEnd/>
            <a:tailEnd/>
          </a:ln>
        </p:spPr>
        <p:txBody>
          <a:bodyPr>
            <a:spAutoFit/>
          </a:bodyPr>
          <a:lstStyle/>
          <a:p>
            <a:pPr eaLnBrk="0" hangingPunct="0">
              <a:spcBef>
                <a:spcPct val="50000"/>
              </a:spcBef>
            </a:pPr>
            <a:endParaRPr lang="en-US" sz="2000">
              <a:latin typeface="Comic Sans MS" pitchFamily="66" charset="0"/>
            </a:endParaRPr>
          </a:p>
        </p:txBody>
      </p:sp>
      <p:sp>
        <p:nvSpPr>
          <p:cNvPr id="59403" name="Text Box 8"/>
          <p:cNvSpPr txBox="1">
            <a:spLocks noChangeArrowheads="1"/>
          </p:cNvSpPr>
          <p:nvPr/>
        </p:nvSpPr>
        <p:spPr bwMode="auto">
          <a:xfrm>
            <a:off x="724388" y="3512179"/>
            <a:ext cx="6858000" cy="457200"/>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3.  Οντότητα ή Συσχέτιση;</a:t>
            </a:r>
          </a:p>
        </p:txBody>
      </p:sp>
      <p:sp>
        <p:nvSpPr>
          <p:cNvPr id="59404" name="Text Box 9"/>
          <p:cNvSpPr txBox="1">
            <a:spLocks noChangeArrowheads="1"/>
          </p:cNvSpPr>
          <p:nvPr/>
        </p:nvSpPr>
        <p:spPr bwMode="auto">
          <a:xfrm>
            <a:off x="668215" y="4078489"/>
            <a:ext cx="7391400" cy="831850"/>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4. Γνωρίσματα συσχετίσεων (πότε μπορεί να μεταφερθούν στις συμμετέχουσες οντότητες;)</a:t>
            </a:r>
          </a:p>
        </p:txBody>
      </p:sp>
      <p:sp>
        <p:nvSpPr>
          <p:cNvPr id="59405" name="Text Box 10"/>
          <p:cNvSpPr txBox="1">
            <a:spLocks noChangeArrowheads="1"/>
          </p:cNvSpPr>
          <p:nvPr/>
        </p:nvSpPr>
        <p:spPr bwMode="auto">
          <a:xfrm>
            <a:off x="668215" y="4994140"/>
            <a:ext cx="7391400" cy="457200"/>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5. Χρήση ασθενούς οντότητας;</a:t>
            </a:r>
          </a:p>
        </p:txBody>
      </p:sp>
      <p:sp>
        <p:nvSpPr>
          <p:cNvPr id="14" name="Title 13"/>
          <p:cNvSpPr>
            <a:spLocks noGrp="1"/>
          </p:cNvSpPr>
          <p:nvPr>
            <p:ph type="title"/>
          </p:nvPr>
        </p:nvSpPr>
        <p:spPr/>
        <p:txBody>
          <a:bodyPr/>
          <a:lstStyle/>
          <a:p>
            <a:r>
              <a:rPr lang="el-GR" dirty="0">
                <a:solidFill>
                  <a:schemeClr val="accent6">
                    <a:lumMod val="75000"/>
                  </a:schemeClr>
                </a:solidFill>
              </a:rPr>
              <a:t>Κριτήρια Σχεδιασμού</a:t>
            </a:r>
          </a:p>
        </p:txBody>
      </p:sp>
      <p:sp>
        <p:nvSpPr>
          <p:cNvPr id="16"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15" name="Text Box 10"/>
          <p:cNvSpPr txBox="1">
            <a:spLocks noChangeArrowheads="1"/>
          </p:cNvSpPr>
          <p:nvPr/>
        </p:nvSpPr>
        <p:spPr bwMode="auto">
          <a:xfrm>
            <a:off x="668215" y="5509010"/>
            <a:ext cx="7391400" cy="457200"/>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6. Χρήση ιεραρχίας;</a:t>
            </a:r>
          </a:p>
        </p:txBody>
      </p:sp>
    </p:spTree>
    <p:extLst>
      <p:ext uri="{BB962C8B-B14F-4D97-AF65-F5344CB8AC3E}">
        <p14:creationId xmlns:p14="http://schemas.microsoft.com/office/powerpoint/2010/main" val="41030587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Footer Placeholder 3"/>
          <p:cNvSpPr>
            <a:spLocks noGrp="1"/>
          </p:cNvSpPr>
          <p:nvPr>
            <p:ph type="ftr" sz="quarter" idx="11"/>
          </p:nvPr>
        </p:nvSpPr>
        <p:spPr>
          <a:noFill/>
        </p:spPr>
        <p:txBody>
          <a:bodyPr/>
          <a:lstStyle/>
          <a:p>
            <a:r>
              <a:rPr lang="el-GR" altLang="en-US"/>
              <a:t>Ευαγγελία Πιτουρά</a:t>
            </a:r>
          </a:p>
        </p:txBody>
      </p:sp>
      <p:sp>
        <p:nvSpPr>
          <p:cNvPr id="70660" name="Slide Number Placeholder 4"/>
          <p:cNvSpPr>
            <a:spLocks noGrp="1"/>
          </p:cNvSpPr>
          <p:nvPr>
            <p:ph type="sldNum" sz="quarter" idx="12"/>
          </p:nvPr>
        </p:nvSpPr>
        <p:spPr>
          <a:noFill/>
        </p:spPr>
        <p:txBody>
          <a:bodyPr/>
          <a:lstStyle/>
          <a:p>
            <a:fld id="{1B65C4F6-E811-45EE-8875-0C9C3BEF2829}" type="slidenum">
              <a:rPr lang="el-GR" altLang="en-US" smtClean="0"/>
              <a:pPr/>
              <a:t>94</a:t>
            </a:fld>
            <a:endParaRPr lang="el-GR" altLang="en-US"/>
          </a:p>
        </p:txBody>
      </p:sp>
      <p:sp>
        <p:nvSpPr>
          <p:cNvPr id="70662" name="Text Box 3"/>
          <p:cNvSpPr txBox="1">
            <a:spLocks noChangeArrowheads="1"/>
          </p:cNvSpPr>
          <p:nvPr/>
        </p:nvSpPr>
        <p:spPr bwMode="auto">
          <a:xfrm>
            <a:off x="535722" y="2298823"/>
            <a:ext cx="7696200" cy="1200329"/>
          </a:xfrm>
          <a:prstGeom prst="rect">
            <a:avLst/>
          </a:prstGeom>
          <a:noFill/>
          <a:ln w="9525">
            <a:noFill/>
            <a:miter lim="800000"/>
            <a:headEnd/>
            <a:tailEnd/>
          </a:ln>
        </p:spPr>
        <p:txBody>
          <a:bodyPr>
            <a:spAutoFit/>
          </a:bodyPr>
          <a:lstStyle/>
          <a:p>
            <a:pPr algn="just" eaLnBrk="0" hangingPunct="0">
              <a:spcBef>
                <a:spcPct val="50000"/>
              </a:spcBef>
              <a:buFontTx/>
              <a:buChar char="•"/>
            </a:pPr>
            <a:r>
              <a:rPr lang="el-GR" sz="2400" dirty="0">
                <a:latin typeface="Calibri" pitchFamily="34" charset="0"/>
                <a:ea typeface="Calibri" pitchFamily="34" charset="0"/>
                <a:cs typeface="Calibri" pitchFamily="34" charset="0"/>
              </a:rPr>
              <a:t> Μοντελοποίηση του προβλήματος χρησιμοποιώντας το μοντέλο Οντοτήτων-Συσχετίσεων</a:t>
            </a:r>
            <a:r>
              <a:rPr lang="en-US" sz="2400" dirty="0">
                <a:latin typeface="Calibri" pitchFamily="34" charset="0"/>
                <a:ea typeface="Calibri" pitchFamily="34" charset="0"/>
                <a:cs typeface="Calibri" pitchFamily="34" charset="0"/>
              </a:rPr>
              <a:t> [Chen, ACM TODS 1(1), Jan 1976]</a:t>
            </a:r>
            <a:endParaRPr lang="el-GR" sz="2400" dirty="0">
              <a:latin typeface="Calibri" pitchFamily="34" charset="0"/>
              <a:ea typeface="Calibri" pitchFamily="34" charset="0"/>
              <a:cs typeface="Calibri" pitchFamily="34" charset="0"/>
            </a:endParaRPr>
          </a:p>
        </p:txBody>
      </p:sp>
      <p:sp>
        <p:nvSpPr>
          <p:cNvPr id="10" name="Title 9"/>
          <p:cNvSpPr>
            <a:spLocks noGrp="1"/>
          </p:cNvSpPr>
          <p:nvPr>
            <p:ph type="title"/>
          </p:nvPr>
        </p:nvSpPr>
        <p:spPr/>
        <p:txBody>
          <a:bodyPr/>
          <a:lstStyle/>
          <a:p>
            <a:r>
              <a:rPr lang="el-GR" dirty="0">
                <a:solidFill>
                  <a:schemeClr val="accent6">
                    <a:lumMod val="75000"/>
                  </a:schemeClr>
                </a:solidFill>
              </a:rPr>
              <a:t>Ιστορία</a:t>
            </a: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Footer Placeholder 2"/>
          <p:cNvSpPr>
            <a:spLocks noGrp="1"/>
          </p:cNvSpPr>
          <p:nvPr>
            <p:ph type="ftr" sz="quarter" idx="11"/>
          </p:nvPr>
        </p:nvSpPr>
        <p:spPr>
          <a:noFill/>
        </p:spPr>
        <p:txBody>
          <a:bodyPr/>
          <a:lstStyle/>
          <a:p>
            <a:r>
              <a:rPr lang="el-GR" altLang="en-US"/>
              <a:t>Ευαγγελία Πιτουρά</a:t>
            </a:r>
          </a:p>
        </p:txBody>
      </p:sp>
      <p:sp>
        <p:nvSpPr>
          <p:cNvPr id="38916" name="Slide Number Placeholder 3"/>
          <p:cNvSpPr>
            <a:spLocks noGrp="1"/>
          </p:cNvSpPr>
          <p:nvPr>
            <p:ph type="sldNum" sz="quarter" idx="12"/>
          </p:nvPr>
        </p:nvSpPr>
        <p:spPr>
          <a:noFill/>
        </p:spPr>
        <p:txBody>
          <a:bodyPr/>
          <a:lstStyle/>
          <a:p>
            <a:fld id="{7A8BE01A-1549-4FD9-8F37-77ED03559DF4}" type="slidenum">
              <a:rPr lang="el-GR" altLang="en-US" smtClean="0"/>
              <a:pPr/>
              <a:t>95</a:t>
            </a:fld>
            <a:endParaRPr lang="el-GR" altLang="en-US"/>
          </a:p>
        </p:txBody>
      </p:sp>
      <p:sp>
        <p:nvSpPr>
          <p:cNvPr id="38917" name="Text Box 2"/>
          <p:cNvSpPr txBox="1">
            <a:spLocks noChangeArrowheads="1"/>
          </p:cNvSpPr>
          <p:nvPr/>
        </p:nvSpPr>
        <p:spPr bwMode="auto">
          <a:xfrm>
            <a:off x="1258888" y="2205038"/>
            <a:ext cx="6119812" cy="1015663"/>
          </a:xfrm>
          <a:prstGeom prst="rect">
            <a:avLst/>
          </a:prstGeom>
          <a:noFill/>
          <a:ln w="9525">
            <a:noFill/>
            <a:miter lim="800000"/>
            <a:headEnd/>
            <a:tailEnd/>
          </a:ln>
        </p:spPr>
        <p:txBody>
          <a:bodyPr>
            <a:spAutoFit/>
          </a:bodyPr>
          <a:lstStyle/>
          <a:p>
            <a:pPr algn="r">
              <a:spcBef>
                <a:spcPct val="50000"/>
              </a:spcBef>
            </a:pPr>
            <a:r>
              <a:rPr lang="el-GR" sz="6000" dirty="0">
                <a:solidFill>
                  <a:schemeClr val="accent3">
                    <a:lumMod val="75000"/>
                  </a:schemeClr>
                </a:solidFill>
              </a:rPr>
              <a:t>Ερωτήσεις;</a:t>
            </a:r>
          </a:p>
        </p:txBody>
      </p:sp>
      <p:sp>
        <p:nvSpPr>
          <p:cNvPr id="6" name="Date Placeholder 2"/>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a:t>
            </a:r>
            <a:r>
              <a:rPr lang="el-GR" altLang="en-US" dirty="0"/>
              <a:t>4-20</a:t>
            </a:r>
            <a:r>
              <a:rPr lang="en-US" altLang="en-US" dirty="0"/>
              <a:t>1</a:t>
            </a:r>
            <a:r>
              <a:rPr lang="el-GR" altLang="en-US" dirty="0"/>
              <a:t>5</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Footer Placeholder 2"/>
          <p:cNvSpPr>
            <a:spLocks noGrp="1"/>
          </p:cNvSpPr>
          <p:nvPr>
            <p:ph type="ftr" sz="quarter" idx="11"/>
          </p:nvPr>
        </p:nvSpPr>
        <p:spPr>
          <a:noFill/>
        </p:spPr>
        <p:txBody>
          <a:bodyPr/>
          <a:lstStyle/>
          <a:p>
            <a:r>
              <a:rPr lang="el-GR" altLang="en-US"/>
              <a:t>Ευαγγελία Πιτουρά</a:t>
            </a:r>
          </a:p>
        </p:txBody>
      </p:sp>
      <p:sp>
        <p:nvSpPr>
          <p:cNvPr id="38916" name="Slide Number Placeholder 3"/>
          <p:cNvSpPr>
            <a:spLocks noGrp="1"/>
          </p:cNvSpPr>
          <p:nvPr>
            <p:ph type="sldNum" sz="quarter" idx="12"/>
          </p:nvPr>
        </p:nvSpPr>
        <p:spPr>
          <a:noFill/>
        </p:spPr>
        <p:txBody>
          <a:bodyPr/>
          <a:lstStyle/>
          <a:p>
            <a:fld id="{7A8BE01A-1549-4FD9-8F37-77ED03559DF4}" type="slidenum">
              <a:rPr lang="el-GR" altLang="en-US" smtClean="0"/>
              <a:pPr/>
              <a:t>96</a:t>
            </a:fld>
            <a:endParaRPr lang="el-GR" altLang="en-US"/>
          </a:p>
        </p:txBody>
      </p:sp>
      <p:sp>
        <p:nvSpPr>
          <p:cNvPr id="38917" name="Text Box 2"/>
          <p:cNvSpPr txBox="1">
            <a:spLocks noChangeArrowheads="1"/>
          </p:cNvSpPr>
          <p:nvPr/>
        </p:nvSpPr>
        <p:spPr bwMode="auto">
          <a:xfrm>
            <a:off x="1258888" y="2205038"/>
            <a:ext cx="6119812" cy="707886"/>
          </a:xfrm>
          <a:prstGeom prst="rect">
            <a:avLst/>
          </a:prstGeom>
          <a:noFill/>
          <a:ln w="9525">
            <a:noFill/>
            <a:miter lim="800000"/>
            <a:headEnd/>
            <a:tailEnd/>
          </a:ln>
        </p:spPr>
        <p:txBody>
          <a:bodyPr>
            <a:spAutoFit/>
          </a:bodyPr>
          <a:lstStyle/>
          <a:p>
            <a:pPr algn="r">
              <a:spcBef>
                <a:spcPct val="50000"/>
              </a:spcBef>
            </a:pPr>
            <a:r>
              <a:rPr lang="el-GR" sz="4000">
                <a:solidFill>
                  <a:schemeClr val="accent3">
                    <a:lumMod val="75000"/>
                  </a:schemeClr>
                </a:solidFill>
              </a:rPr>
              <a:t>Ασκήσεις</a:t>
            </a:r>
            <a:endParaRPr lang="el-GR" sz="4000" dirty="0">
              <a:solidFill>
                <a:schemeClr val="accent3">
                  <a:lumMod val="75000"/>
                </a:schemeClr>
              </a:solidFill>
            </a:endParaRPr>
          </a:p>
        </p:txBody>
      </p:sp>
      <p:sp>
        <p:nvSpPr>
          <p:cNvPr id="6" name="Date Placeholder 2"/>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a:t>
            </a:r>
            <a:r>
              <a:rPr lang="el-GR" altLang="en-US" dirty="0"/>
              <a:t>4-20</a:t>
            </a:r>
            <a:r>
              <a:rPr lang="en-US" altLang="en-US" dirty="0"/>
              <a:t>1</a:t>
            </a:r>
            <a:r>
              <a:rPr lang="el-GR" altLang="en-US" dirty="0"/>
              <a:t>5</a:t>
            </a:r>
          </a:p>
        </p:txBody>
      </p:sp>
    </p:spTree>
    <p:extLst>
      <p:ext uri="{BB962C8B-B14F-4D97-AF65-F5344CB8AC3E}">
        <p14:creationId xmlns:p14="http://schemas.microsoft.com/office/powerpoint/2010/main" val="258933248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Footer Placeholder 3"/>
          <p:cNvSpPr>
            <a:spLocks noGrp="1"/>
          </p:cNvSpPr>
          <p:nvPr>
            <p:ph type="ftr" sz="quarter" idx="11"/>
          </p:nvPr>
        </p:nvSpPr>
        <p:spPr>
          <a:noFill/>
        </p:spPr>
        <p:txBody>
          <a:bodyPr/>
          <a:lstStyle/>
          <a:p>
            <a:r>
              <a:rPr lang="el-GR" altLang="en-US"/>
              <a:t>Ευαγγελία Πιτουρά</a:t>
            </a:r>
          </a:p>
        </p:txBody>
      </p:sp>
      <p:sp>
        <p:nvSpPr>
          <p:cNvPr id="74756" name="Slide Number Placeholder 4"/>
          <p:cNvSpPr>
            <a:spLocks noGrp="1"/>
          </p:cNvSpPr>
          <p:nvPr>
            <p:ph type="sldNum" sz="quarter" idx="12"/>
          </p:nvPr>
        </p:nvSpPr>
        <p:spPr>
          <a:noFill/>
        </p:spPr>
        <p:txBody>
          <a:bodyPr/>
          <a:lstStyle/>
          <a:p>
            <a:fld id="{F828DC48-2564-4B62-877D-B844BB024EDA}" type="slidenum">
              <a:rPr lang="el-GR" altLang="en-US" smtClean="0"/>
              <a:pPr/>
              <a:t>97</a:t>
            </a:fld>
            <a:endParaRPr lang="el-GR" altLang="en-US" dirty="0"/>
          </a:p>
        </p:txBody>
      </p:sp>
      <p:sp>
        <p:nvSpPr>
          <p:cNvPr id="8" name="Title 7"/>
          <p:cNvSpPr>
            <a:spLocks noGrp="1"/>
          </p:cNvSpPr>
          <p:nvPr>
            <p:ph type="title"/>
          </p:nvPr>
        </p:nvSpPr>
        <p:spPr>
          <a:xfrm>
            <a:off x="383442" y="0"/>
            <a:ext cx="8229600" cy="1143000"/>
          </a:xfrm>
        </p:spPr>
        <p:txBody>
          <a:bodyPr/>
          <a:lstStyle/>
          <a:p>
            <a:r>
              <a:rPr lang="el-GR" dirty="0">
                <a:solidFill>
                  <a:schemeClr val="accent6">
                    <a:lumMod val="75000"/>
                  </a:schemeClr>
                </a:solidFill>
              </a:rPr>
              <a:t>Άσκηση</a:t>
            </a:r>
            <a:endParaRPr lang="el-GR" sz="2400" dirty="0">
              <a:solidFill>
                <a:schemeClr val="accent6">
                  <a:lumMod val="75000"/>
                </a:schemeClr>
              </a:solidFill>
            </a:endParaRPr>
          </a:p>
        </p:txBody>
      </p:sp>
      <p:sp>
        <p:nvSpPr>
          <p:cNvPr id="265217" name="Rectangle 1"/>
          <p:cNvSpPr>
            <a:spLocks noChangeArrowheads="1"/>
          </p:cNvSpPr>
          <p:nvPr/>
        </p:nvSpPr>
        <p:spPr bwMode="auto">
          <a:xfrm>
            <a:off x="248138" y="1249369"/>
            <a:ext cx="850020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dirty="0"/>
              <a:t>Θέλουμε να κατασκευάσουμε μια βάση δεδομένων η οποία θα διατηρεί πληροφορίες για </a:t>
            </a:r>
            <a:r>
              <a:rPr lang="el-GR" i="1" dirty="0"/>
              <a:t>πτήσεις αεροπορικών εταιριών</a:t>
            </a:r>
            <a:r>
              <a:rPr lang="el-GR" dirty="0"/>
              <a:t>. </a:t>
            </a:r>
          </a:p>
          <a:p>
            <a:endParaRPr lang="el-GR" dirty="0"/>
          </a:p>
          <a:p>
            <a:pPr marL="285750" lvl="0" indent="-285750">
              <a:buFont typeface="Wingdings" panose="05000000000000000000" pitchFamily="2" charset="2"/>
              <a:buChar char="§"/>
            </a:pPr>
            <a:r>
              <a:rPr lang="el-GR" dirty="0"/>
              <a:t>Για κάθε </a:t>
            </a:r>
            <a:r>
              <a:rPr lang="el-GR" i="1" dirty="0"/>
              <a:t>αεροπορική εταιρία </a:t>
            </a:r>
            <a:r>
              <a:rPr lang="el-GR" dirty="0"/>
              <a:t>έχουμε έναν μοναδικό κωδικό, ένα όνομα, μια διεύθυνση και ένα ή περισσότερα τηλέφωνα επικοινωνίας. </a:t>
            </a:r>
          </a:p>
          <a:p>
            <a:pPr marL="285750" lvl="0" indent="-285750">
              <a:buFont typeface="Wingdings" panose="05000000000000000000" pitchFamily="2" charset="2"/>
              <a:buChar char="§"/>
            </a:pPr>
            <a:r>
              <a:rPr lang="el-GR" dirty="0"/>
              <a:t>Για κάθε </a:t>
            </a:r>
            <a:r>
              <a:rPr lang="el-GR" i="1" dirty="0"/>
              <a:t>πτήση </a:t>
            </a:r>
            <a:r>
              <a:rPr lang="el-GR" dirty="0"/>
              <a:t>έχουμε ένα μοναδικό κωδικό πτήσης, μια προγραμματισμένη ώρα αναχώρησης, μια προγραμματισμένη ώρα άφιξης, τον κωδικό του αεροδρομίου αναχώρησης, τον κωδικό του αεροδρομίου προορισμού και τον κωδικό της αεροπορικής εταιρίας που την πραγματοποιεί.</a:t>
            </a:r>
          </a:p>
          <a:p>
            <a:pPr marL="285750" lvl="0" indent="-285750">
              <a:buFont typeface="Wingdings" panose="05000000000000000000" pitchFamily="2" charset="2"/>
              <a:buChar char="§"/>
            </a:pPr>
            <a:r>
              <a:rPr lang="el-GR" dirty="0"/>
              <a:t>Κρατάμε επίσης </a:t>
            </a:r>
            <a:r>
              <a:rPr lang="el-GR" i="1" dirty="0"/>
              <a:t>ιστορικό</a:t>
            </a:r>
            <a:r>
              <a:rPr lang="el-GR" dirty="0"/>
              <a:t> για τις πτήσεις. Συγκεκριμένα, για κάθε ημερομηνία που πραγματοποιήθηκε μια πτήση  έχουμε την πραγματική ώρα αναχώρησης και την πραγματική ώρα άφιξης.</a:t>
            </a:r>
          </a:p>
          <a:p>
            <a:endParaRPr lang="el-GR" dirty="0"/>
          </a:p>
          <a:p>
            <a:r>
              <a:rPr lang="el-GR" dirty="0"/>
              <a:t>Σχεδιάστε ένα κατάλληλο μοντέλο οντοτήτων/συσχετίσεων. </a:t>
            </a: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a:t>
            </a:r>
            <a:r>
              <a:rPr lang="el-GR" altLang="en-US" dirty="0"/>
              <a:t>9-2020</a:t>
            </a:r>
          </a:p>
        </p:txBody>
      </p:sp>
    </p:spTree>
    <p:extLst>
      <p:ext uri="{BB962C8B-B14F-4D97-AF65-F5344CB8AC3E}">
        <p14:creationId xmlns:p14="http://schemas.microsoft.com/office/powerpoint/2010/main" val="8063407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Slide Number Placeholder 4"/>
          <p:cNvSpPr>
            <a:spLocks noGrp="1"/>
          </p:cNvSpPr>
          <p:nvPr>
            <p:ph type="sldNum" sz="quarter" idx="12"/>
          </p:nvPr>
        </p:nvSpPr>
        <p:spPr>
          <a:noFill/>
        </p:spPr>
        <p:txBody>
          <a:bodyPr/>
          <a:lstStyle/>
          <a:p>
            <a:fld id="{E697DF59-E956-4A14-B3B8-7CC04E0F5FE4}" type="slidenum">
              <a:rPr lang="el-GR" altLang="en-US" smtClean="0"/>
              <a:pPr/>
              <a:t>98</a:t>
            </a:fld>
            <a:endParaRPr lang="el-GR" altLang="en-US" dirty="0"/>
          </a:p>
        </p:txBody>
      </p:sp>
      <p:sp>
        <p:nvSpPr>
          <p:cNvPr id="48134" name="TextBox 6"/>
          <p:cNvSpPr txBox="1">
            <a:spLocks noChangeArrowheads="1"/>
          </p:cNvSpPr>
          <p:nvPr/>
        </p:nvSpPr>
        <p:spPr bwMode="auto">
          <a:xfrm>
            <a:off x="266700" y="1088321"/>
            <a:ext cx="8610600" cy="5201424"/>
          </a:xfrm>
          <a:prstGeom prst="rect">
            <a:avLst/>
          </a:prstGeom>
          <a:noFill/>
          <a:ln w="9525">
            <a:noFill/>
            <a:miter lim="800000"/>
            <a:headEnd/>
            <a:tailEnd/>
          </a:ln>
        </p:spPr>
        <p:txBody>
          <a:bodyPr wrap="square">
            <a:spAutoFit/>
          </a:bodyPr>
          <a:lstStyle/>
          <a:p>
            <a:pPr algn="just"/>
            <a:r>
              <a:rPr lang="el-GR" dirty="0">
                <a:latin typeface="Calibri" pitchFamily="34" charset="0"/>
                <a:ea typeface="Calibri" pitchFamily="34" charset="0"/>
                <a:cs typeface="Calibri" pitchFamily="34" charset="0"/>
              </a:rPr>
              <a:t>Θέλουμε να σχεδιάσουμε μια βάση δεδομένων στην οποία θα καταγράψουμε τις </a:t>
            </a:r>
            <a:r>
              <a:rPr lang="el-GR" i="1" dirty="0">
                <a:latin typeface="Calibri" pitchFamily="34" charset="0"/>
                <a:ea typeface="Calibri" pitchFamily="34" charset="0"/>
                <a:cs typeface="Calibri" pitchFamily="34" charset="0"/>
              </a:rPr>
              <a:t>προτιμήσεις φοιτητών σε φαγητά που σερβίρουν εστιατόρια</a:t>
            </a:r>
            <a:r>
              <a:rPr lang="el-GR" dirty="0">
                <a:latin typeface="Calibri" pitchFamily="34" charset="0"/>
                <a:ea typeface="Calibri" pitchFamily="34" charset="0"/>
                <a:cs typeface="Calibri" pitchFamily="34" charset="0"/>
              </a:rPr>
              <a:t>.</a:t>
            </a:r>
            <a:r>
              <a:rPr lang="el-GR" i="1" dirty="0">
                <a:latin typeface="Calibri" pitchFamily="34" charset="0"/>
                <a:ea typeface="Calibri" pitchFamily="34" charset="0"/>
                <a:cs typeface="Calibri" pitchFamily="34" charset="0"/>
              </a:rPr>
              <a:t> </a:t>
            </a:r>
            <a:r>
              <a:rPr lang="el-GR" dirty="0">
                <a:latin typeface="Calibri" pitchFamily="34" charset="0"/>
                <a:ea typeface="Calibri" pitchFamily="34" charset="0"/>
                <a:cs typeface="Calibri" pitchFamily="34" charset="0"/>
              </a:rPr>
              <a:t> </a:t>
            </a:r>
            <a:endParaRPr lang="el-GR" sz="1600" i="1" dirty="0">
              <a:latin typeface="Calibri" pitchFamily="34" charset="0"/>
              <a:ea typeface="Calibri" pitchFamily="34" charset="0"/>
              <a:cs typeface="Calibri" pitchFamily="34" charset="0"/>
            </a:endParaRPr>
          </a:p>
          <a:p>
            <a:pPr algn="just"/>
            <a:endParaRPr lang="el-GR" sz="800" dirty="0">
              <a:latin typeface="Calibri" pitchFamily="34" charset="0"/>
              <a:ea typeface="Calibri" pitchFamily="34" charset="0"/>
              <a:cs typeface="Calibri" pitchFamily="34" charset="0"/>
            </a:endParaRPr>
          </a:p>
          <a:p>
            <a:pPr algn="just">
              <a:buFont typeface="Wingdings" pitchFamily="2" charset="2"/>
              <a:buChar char="§"/>
            </a:pPr>
            <a:r>
              <a:rPr lang="el-GR" dirty="0">
                <a:latin typeface="Calibri" pitchFamily="34" charset="0"/>
                <a:ea typeface="Calibri" pitchFamily="34" charset="0"/>
                <a:cs typeface="Calibri" pitchFamily="34" charset="0"/>
              </a:rPr>
              <a:t> Κάθε </a:t>
            </a:r>
            <a:r>
              <a:rPr lang="el-GR" dirty="0">
                <a:solidFill>
                  <a:schemeClr val="accent6">
                    <a:lumMod val="75000"/>
                  </a:schemeClr>
                </a:solidFill>
                <a:latin typeface="Calibri" pitchFamily="34" charset="0"/>
                <a:ea typeface="Calibri" pitchFamily="34" charset="0"/>
                <a:cs typeface="Calibri" pitchFamily="34" charset="0"/>
              </a:rPr>
              <a:t>φοιτητής</a:t>
            </a:r>
            <a:r>
              <a:rPr lang="el-GR" dirty="0">
                <a:latin typeface="Calibri" pitchFamily="34" charset="0"/>
                <a:ea typeface="Calibri" pitchFamily="34" charset="0"/>
                <a:cs typeface="Calibri" pitchFamily="34" charset="0"/>
              </a:rPr>
              <a:t> χαρακτηρίζεται από τον αριθμό μητρώο του και το όνομά του. Ο αριθμός μητρώου είναι μοναδικός.</a:t>
            </a:r>
          </a:p>
          <a:p>
            <a:pPr algn="just">
              <a:buFont typeface="Wingdings" pitchFamily="2" charset="2"/>
              <a:buChar char="§"/>
            </a:pPr>
            <a:r>
              <a:rPr lang="el-GR" dirty="0">
                <a:latin typeface="Calibri" pitchFamily="34" charset="0"/>
                <a:ea typeface="Calibri" pitchFamily="34" charset="0"/>
                <a:cs typeface="Calibri" pitchFamily="34" charset="0"/>
              </a:rPr>
              <a:t> Κάθε </a:t>
            </a:r>
            <a:r>
              <a:rPr lang="el-GR" dirty="0">
                <a:solidFill>
                  <a:schemeClr val="accent6">
                    <a:lumMod val="75000"/>
                  </a:schemeClr>
                </a:solidFill>
                <a:latin typeface="Calibri" pitchFamily="34" charset="0"/>
                <a:ea typeface="Calibri" pitchFamily="34" charset="0"/>
                <a:cs typeface="Calibri" pitchFamily="34" charset="0"/>
              </a:rPr>
              <a:t>εστιατόριο</a:t>
            </a:r>
            <a:r>
              <a:rPr lang="el-GR" dirty="0">
                <a:latin typeface="Calibri" pitchFamily="34" charset="0"/>
                <a:ea typeface="Calibri" pitchFamily="34" charset="0"/>
                <a:cs typeface="Calibri" pitchFamily="34" charset="0"/>
              </a:rPr>
              <a:t> έχει ένα όνομα (που είναι μοναδικό) και μια διεύθυνση. </a:t>
            </a:r>
          </a:p>
          <a:p>
            <a:pPr algn="just">
              <a:buFont typeface="Wingdings" pitchFamily="2" charset="2"/>
              <a:buChar char="§"/>
            </a:pPr>
            <a:r>
              <a:rPr lang="el-GR" dirty="0">
                <a:latin typeface="Calibri" pitchFamily="34" charset="0"/>
                <a:ea typeface="Calibri" pitchFamily="34" charset="0"/>
                <a:cs typeface="Calibri" pitchFamily="34" charset="0"/>
              </a:rPr>
              <a:t> Ένα εστιατόριο </a:t>
            </a:r>
            <a:r>
              <a:rPr lang="el-GR" dirty="0">
                <a:solidFill>
                  <a:schemeClr val="accent6">
                    <a:lumMod val="75000"/>
                  </a:schemeClr>
                </a:solidFill>
                <a:latin typeface="Calibri" pitchFamily="34" charset="0"/>
                <a:ea typeface="Calibri" pitchFamily="34" charset="0"/>
                <a:cs typeface="Calibri" pitchFamily="34" charset="0"/>
              </a:rPr>
              <a:t>σερβίρει</a:t>
            </a:r>
            <a:r>
              <a:rPr lang="el-GR" dirty="0">
                <a:latin typeface="Calibri" pitchFamily="34" charset="0"/>
                <a:ea typeface="Calibri" pitchFamily="34" charset="0"/>
                <a:cs typeface="Calibri" pitchFamily="34" charset="0"/>
              </a:rPr>
              <a:t> φαγητά.</a:t>
            </a:r>
          </a:p>
          <a:p>
            <a:pPr algn="just">
              <a:buFont typeface="Wingdings" pitchFamily="2" charset="2"/>
              <a:buChar char="§"/>
            </a:pPr>
            <a:r>
              <a:rPr lang="el-GR" dirty="0">
                <a:latin typeface="Calibri" pitchFamily="34" charset="0"/>
                <a:ea typeface="Calibri" pitchFamily="34" charset="0"/>
                <a:cs typeface="Calibri" pitchFamily="34" charset="0"/>
              </a:rPr>
              <a:t> Κάθε </a:t>
            </a:r>
            <a:r>
              <a:rPr lang="el-GR" dirty="0">
                <a:solidFill>
                  <a:schemeClr val="accent6">
                    <a:lumMod val="75000"/>
                  </a:schemeClr>
                </a:solidFill>
                <a:latin typeface="Calibri" pitchFamily="34" charset="0"/>
                <a:ea typeface="Calibri" pitchFamily="34" charset="0"/>
                <a:cs typeface="Calibri" pitchFamily="34" charset="0"/>
              </a:rPr>
              <a:t>φαγητό</a:t>
            </a:r>
            <a:r>
              <a:rPr lang="el-GR" dirty="0">
                <a:latin typeface="Calibri" pitchFamily="34" charset="0"/>
                <a:ea typeface="Calibri" pitchFamily="34" charset="0"/>
                <a:cs typeface="Calibri" pitchFamily="34" charset="0"/>
              </a:rPr>
              <a:t> έχει ένα όνομα (</a:t>
            </a:r>
            <a:r>
              <a:rPr lang="el-GR" dirty="0" err="1">
                <a:latin typeface="Calibri" pitchFamily="34" charset="0"/>
                <a:ea typeface="Calibri" pitchFamily="34" charset="0"/>
                <a:cs typeface="Calibri" pitchFamily="34" charset="0"/>
              </a:rPr>
              <a:t>π.χ</a:t>
            </a:r>
            <a:r>
              <a:rPr lang="el-GR" dirty="0">
                <a:latin typeface="Calibri" pitchFamily="34" charset="0"/>
                <a:ea typeface="Calibri" pitchFamily="34" charset="0"/>
                <a:cs typeface="Calibri" pitchFamily="34" charset="0"/>
              </a:rPr>
              <a:t>, παστίτσιο, καρμπονάρα) και μια τιμή. Το όνομα του φαγητού είναι μοναδικό σε κάθε εστιατόριο. </a:t>
            </a:r>
            <a:r>
              <a:rPr lang="el-GR" i="1" dirty="0">
                <a:latin typeface="Calibri" pitchFamily="34" charset="0"/>
                <a:ea typeface="Calibri" pitchFamily="34" charset="0"/>
                <a:cs typeface="Calibri" pitchFamily="34" charset="0"/>
              </a:rPr>
              <a:t>Διαφορετικά εστιατόρια μπορεί να σερβίρουν ένα φαγητό με το ίδιο όνομα.</a:t>
            </a:r>
          </a:p>
          <a:p>
            <a:pPr algn="just">
              <a:buFont typeface="Wingdings" pitchFamily="2" charset="2"/>
              <a:buChar char="§"/>
            </a:pPr>
            <a:r>
              <a:rPr lang="el-GR" dirty="0">
                <a:latin typeface="Calibri" pitchFamily="34" charset="0"/>
                <a:ea typeface="Calibri" pitchFamily="34" charset="0"/>
                <a:cs typeface="Calibri" pitchFamily="34" charset="0"/>
              </a:rPr>
              <a:t> Η </a:t>
            </a:r>
            <a:r>
              <a:rPr lang="el-GR" i="1" dirty="0">
                <a:latin typeface="Calibri" pitchFamily="34" charset="0"/>
                <a:ea typeface="Calibri" pitchFamily="34" charset="0"/>
                <a:cs typeface="Calibri" pitchFamily="34" charset="0"/>
              </a:rPr>
              <a:t>τιμή</a:t>
            </a:r>
            <a:r>
              <a:rPr lang="el-GR" dirty="0">
                <a:latin typeface="Calibri" pitchFamily="34" charset="0"/>
                <a:ea typeface="Calibri" pitchFamily="34" charset="0"/>
                <a:cs typeface="Calibri" pitchFamily="34" charset="0"/>
              </a:rPr>
              <a:t> ενός φαγητού μπορεί να είναι διαφορετική σε διαφορετικά εστιατόριο. </a:t>
            </a:r>
            <a:endParaRPr lang="el-GR" i="1" dirty="0">
              <a:latin typeface="Calibri" pitchFamily="34" charset="0"/>
              <a:ea typeface="Calibri" pitchFamily="34" charset="0"/>
              <a:cs typeface="Calibri" pitchFamily="34" charset="0"/>
            </a:endParaRPr>
          </a:p>
          <a:p>
            <a:pPr algn="just">
              <a:buFont typeface="Wingdings" pitchFamily="2" charset="2"/>
              <a:buChar char="§"/>
            </a:pPr>
            <a:r>
              <a:rPr lang="el-GR" i="1" dirty="0">
                <a:latin typeface="Calibri" pitchFamily="34" charset="0"/>
                <a:ea typeface="Calibri" pitchFamily="34" charset="0"/>
                <a:cs typeface="Calibri" pitchFamily="34" charset="0"/>
              </a:rPr>
              <a:t> </a:t>
            </a:r>
            <a:r>
              <a:rPr lang="el-GR" dirty="0">
                <a:latin typeface="Calibri" pitchFamily="34" charset="0"/>
                <a:ea typeface="Calibri" pitchFamily="34" charset="0"/>
                <a:cs typeface="Calibri" pitchFamily="34" charset="0"/>
              </a:rPr>
              <a:t>Σε ένα φοιτητή </a:t>
            </a:r>
            <a:r>
              <a:rPr lang="el-GR" dirty="0">
                <a:solidFill>
                  <a:schemeClr val="accent6">
                    <a:lumMod val="75000"/>
                  </a:schemeClr>
                </a:solidFill>
                <a:latin typeface="Calibri" pitchFamily="34" charset="0"/>
                <a:ea typeface="Calibri" pitchFamily="34" charset="0"/>
                <a:cs typeface="Calibri" pitchFamily="34" charset="0"/>
              </a:rPr>
              <a:t>αρέσει</a:t>
            </a:r>
            <a:r>
              <a:rPr lang="el-GR" dirty="0">
                <a:latin typeface="Calibri" pitchFamily="34" charset="0"/>
                <a:ea typeface="Calibri" pitchFamily="34" charset="0"/>
                <a:cs typeface="Calibri" pitchFamily="34" charset="0"/>
              </a:rPr>
              <a:t> ένα φαγητό που σερβίρει κάποιο εστιατόριο. Για παράδειγμα, στο φοιτητή Γιάννη αρέσει η «καρμπονάρα» που σερβίρει το εστιατόριο «</a:t>
            </a:r>
            <a:r>
              <a:rPr lang="en-US" dirty="0">
                <a:latin typeface="Calibri" pitchFamily="34" charset="0"/>
                <a:ea typeface="Calibri" pitchFamily="34" charset="0"/>
                <a:cs typeface="Calibri" pitchFamily="34" charset="0"/>
              </a:rPr>
              <a:t>La </a:t>
            </a:r>
            <a:r>
              <a:rPr lang="en-US" dirty="0" err="1">
                <a:latin typeface="Calibri" pitchFamily="34" charset="0"/>
                <a:ea typeface="Calibri" pitchFamily="34" charset="0"/>
                <a:cs typeface="Calibri" pitchFamily="34" charset="0"/>
              </a:rPr>
              <a:t>Trattoria</a:t>
            </a:r>
            <a:r>
              <a:rPr lang="el-GR" dirty="0">
                <a:latin typeface="Calibri" pitchFamily="34" charset="0"/>
                <a:ea typeface="Calibri" pitchFamily="34" charset="0"/>
                <a:cs typeface="Calibri" pitchFamily="34" charset="0"/>
              </a:rPr>
              <a:t>» (αλλά πιθανών όχι η «καρμπονάρα» που σερβίρει το εστιατόριο «</a:t>
            </a:r>
            <a:r>
              <a:rPr lang="en-US" dirty="0">
                <a:latin typeface="Calibri" pitchFamily="34" charset="0"/>
                <a:ea typeface="Calibri" pitchFamily="34" charset="0"/>
                <a:cs typeface="Calibri" pitchFamily="34" charset="0"/>
              </a:rPr>
              <a:t>Il </a:t>
            </a:r>
            <a:r>
              <a:rPr lang="en-US" dirty="0" err="1">
                <a:latin typeface="Calibri" pitchFamily="34" charset="0"/>
                <a:ea typeface="Calibri" pitchFamily="34" charset="0"/>
                <a:cs typeface="Calibri" pitchFamily="34" charset="0"/>
              </a:rPr>
              <a:t>Forno</a:t>
            </a:r>
            <a:r>
              <a:rPr lang="el-GR" dirty="0">
                <a:latin typeface="Calibri" pitchFamily="34" charset="0"/>
                <a:ea typeface="Calibri" pitchFamily="34" charset="0"/>
                <a:cs typeface="Calibri" pitchFamily="34" charset="0"/>
              </a:rPr>
              <a:t>»), ενώ στη φοιτήτρια Μαρία αρέσει ο «μουσακάς» που σερβίρει  το εστιατόριο «Θωμάς».</a:t>
            </a:r>
          </a:p>
          <a:p>
            <a:pPr algn="just">
              <a:buFont typeface="Wingdings" pitchFamily="2" charset="2"/>
              <a:buChar char="§"/>
            </a:pPr>
            <a:r>
              <a:rPr lang="el-GR" dirty="0">
                <a:latin typeface="Calibri" pitchFamily="34" charset="0"/>
                <a:ea typeface="Calibri" pitchFamily="34" charset="0"/>
                <a:cs typeface="Calibri" pitchFamily="34" charset="0"/>
              </a:rPr>
              <a:t> Κάθε φαγητό σερβίρεται τουλάχιστον από ένα εστιατόριο και κάθε εστιατόριο σερβίρει τουλάχιστον ένα φαγητό.</a:t>
            </a:r>
          </a:p>
          <a:p>
            <a:pPr algn="just">
              <a:buFont typeface="Wingdings" pitchFamily="2" charset="2"/>
              <a:buChar char="§"/>
            </a:pPr>
            <a:r>
              <a:rPr lang="el-GR" dirty="0">
                <a:latin typeface="Calibri" pitchFamily="34" charset="0"/>
                <a:ea typeface="Calibri" pitchFamily="34" charset="0"/>
                <a:cs typeface="Calibri" pitchFamily="34" charset="0"/>
              </a:rPr>
              <a:t> Σε κάθε φοιτητή αρέσει τουλάχιστον ένα φαγητό, αλλά μπορεί να υπάρχουν φαγητά που δεν αρέσουν σε κανέναν φοιτητή.</a:t>
            </a:r>
          </a:p>
        </p:txBody>
      </p:sp>
      <p:sp>
        <p:nvSpPr>
          <p:cNvPr id="2" name="Title 1"/>
          <p:cNvSpPr>
            <a:spLocks noGrp="1"/>
          </p:cNvSpPr>
          <p:nvPr>
            <p:ph type="title"/>
          </p:nvPr>
        </p:nvSpPr>
        <p:spPr>
          <a:xfrm>
            <a:off x="419100" y="121298"/>
            <a:ext cx="8229600" cy="900404"/>
          </a:xfrm>
        </p:spPr>
        <p:txBody>
          <a:bodyPr/>
          <a:lstStyle/>
          <a:p>
            <a:r>
              <a:rPr lang="el-GR" dirty="0">
                <a:solidFill>
                  <a:schemeClr val="accent6">
                    <a:lumMod val="75000"/>
                  </a:schemeClr>
                </a:solidFill>
              </a:rPr>
              <a:t>Άσκηση </a:t>
            </a:r>
            <a:r>
              <a:rPr lang="el-GR" sz="2400" dirty="0">
                <a:solidFill>
                  <a:schemeClr val="accent6">
                    <a:lumMod val="75000"/>
                  </a:schemeClr>
                </a:solidFill>
              </a:rPr>
              <a:t>(ασθενείς οντότητες)</a:t>
            </a:r>
            <a:endParaRPr lang="en-US" sz="2400" dirty="0">
              <a:solidFill>
                <a:schemeClr val="accent6">
                  <a:lumMod val="75000"/>
                </a:schemeClr>
              </a:solidFill>
            </a:endParaRPr>
          </a:p>
        </p:txBody>
      </p:sp>
      <p:sp>
        <p:nvSpPr>
          <p:cNvPr id="6"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Footer Placeholder 3"/>
          <p:cNvSpPr>
            <a:spLocks noGrp="1"/>
          </p:cNvSpPr>
          <p:nvPr>
            <p:ph type="ftr" sz="quarter" idx="11"/>
          </p:nvPr>
        </p:nvSpPr>
        <p:spPr>
          <a:noFill/>
        </p:spPr>
        <p:txBody>
          <a:bodyPr/>
          <a:lstStyle/>
          <a:p>
            <a:r>
              <a:rPr lang="el-GR" altLang="en-US" dirty="0"/>
              <a:t>Ευαγγελία </a:t>
            </a:r>
            <a:r>
              <a:rPr lang="el-GR" altLang="en-US" dirty="0" err="1"/>
              <a:t>Πιτουρά</a:t>
            </a:r>
            <a:endParaRPr lang="el-GR" altLang="en-US" dirty="0"/>
          </a:p>
        </p:txBody>
      </p:sp>
      <p:sp>
        <p:nvSpPr>
          <p:cNvPr id="73732" name="Slide Number Placeholder 4"/>
          <p:cNvSpPr>
            <a:spLocks noGrp="1"/>
          </p:cNvSpPr>
          <p:nvPr>
            <p:ph type="sldNum" sz="quarter" idx="12"/>
          </p:nvPr>
        </p:nvSpPr>
        <p:spPr>
          <a:noFill/>
        </p:spPr>
        <p:txBody>
          <a:bodyPr/>
          <a:lstStyle/>
          <a:p>
            <a:fld id="{321B29F1-8A55-487B-965B-A1F91C115EC5}" type="slidenum">
              <a:rPr lang="el-GR" altLang="en-US" smtClean="0"/>
              <a:pPr/>
              <a:t>99</a:t>
            </a:fld>
            <a:endParaRPr lang="el-GR" altLang="en-US" dirty="0"/>
          </a:p>
        </p:txBody>
      </p:sp>
      <p:sp>
        <p:nvSpPr>
          <p:cNvPr id="73734" name="Text Box 3"/>
          <p:cNvSpPr txBox="1">
            <a:spLocks noChangeArrowheads="1"/>
          </p:cNvSpPr>
          <p:nvPr/>
        </p:nvSpPr>
        <p:spPr bwMode="auto">
          <a:xfrm>
            <a:off x="2122488" y="5589588"/>
            <a:ext cx="4897437" cy="396875"/>
          </a:xfrm>
          <a:prstGeom prst="rect">
            <a:avLst/>
          </a:prstGeom>
          <a:noFill/>
          <a:ln w="9525">
            <a:noFill/>
            <a:miter lim="800000"/>
            <a:headEnd/>
            <a:tailEnd/>
          </a:ln>
        </p:spPr>
        <p:txBody>
          <a:bodyPr>
            <a:spAutoFit/>
          </a:bodyPr>
          <a:lstStyle/>
          <a:p>
            <a:pPr eaLnBrk="0" hangingPunct="0">
              <a:spcBef>
                <a:spcPct val="50000"/>
              </a:spcBef>
            </a:pPr>
            <a:endParaRPr lang="en-US" sz="2000">
              <a:latin typeface="Comic Sans MS" pitchFamily="66" charset="0"/>
            </a:endParaRPr>
          </a:p>
        </p:txBody>
      </p:sp>
      <p:sp>
        <p:nvSpPr>
          <p:cNvPr id="73735" name="Text Box 4"/>
          <p:cNvSpPr txBox="1">
            <a:spLocks noChangeArrowheads="1"/>
          </p:cNvSpPr>
          <p:nvPr/>
        </p:nvSpPr>
        <p:spPr bwMode="auto">
          <a:xfrm>
            <a:off x="250031" y="1294984"/>
            <a:ext cx="8642350" cy="5016758"/>
          </a:xfrm>
          <a:prstGeom prst="rect">
            <a:avLst/>
          </a:prstGeom>
          <a:noFill/>
          <a:ln w="9525">
            <a:noFill/>
            <a:miter lim="800000"/>
            <a:headEnd/>
            <a:tailEnd/>
          </a:ln>
        </p:spPr>
        <p:txBody>
          <a:bodyPr>
            <a:spAutoFit/>
          </a:bodyPr>
          <a:lstStyle/>
          <a:p>
            <a:pPr algn="just"/>
            <a:r>
              <a:rPr lang="el-GR" sz="1600" dirty="0">
                <a:latin typeface="Calibri" pitchFamily="34" charset="0"/>
                <a:ea typeface="Calibri" pitchFamily="34" charset="0"/>
                <a:cs typeface="Calibri" pitchFamily="34" charset="0"/>
              </a:rPr>
              <a:t>Θέλουμε να σχεδιάσουμε μια βάση δεδομένων για ένα συνεργείο αυτοκινήτων, στην οποία θέλουμε να διατηρούμε πληροφορία για επισκευές αυτοκινήτων: </a:t>
            </a:r>
          </a:p>
          <a:p>
            <a:pPr algn="just">
              <a:buFont typeface="Wingdings" pitchFamily="2" charset="2"/>
              <a:buChar char="§"/>
            </a:pP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Για κάθε </a:t>
            </a:r>
            <a:r>
              <a:rPr lang="el-GR" sz="1600" i="1" dirty="0">
                <a:solidFill>
                  <a:schemeClr val="accent6">
                    <a:lumMod val="75000"/>
                  </a:schemeClr>
                </a:solidFill>
                <a:latin typeface="Calibri" pitchFamily="34" charset="0"/>
                <a:ea typeface="Calibri" pitchFamily="34" charset="0"/>
                <a:cs typeface="Calibri" pitchFamily="34" charset="0"/>
              </a:rPr>
              <a:t>πελάτη</a:t>
            </a:r>
            <a:r>
              <a:rPr lang="el-GR" sz="1600" dirty="0">
                <a:latin typeface="Calibri" pitchFamily="34" charset="0"/>
                <a:ea typeface="Calibri" pitchFamily="34" charset="0"/>
                <a:cs typeface="Calibri" pitchFamily="34" charset="0"/>
              </a:rPr>
              <a:t>, καταγράφουμε το (μοναδικό) όνομά του, τη διεύθυνσή του, και ένα τηλέφωνο επικοινωνίας. </a:t>
            </a:r>
          </a:p>
          <a:p>
            <a:pPr algn="just">
              <a:buFont typeface="Wingdings" pitchFamily="2" charset="2"/>
              <a:buChar char="§"/>
            </a:pP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Για κάθε </a:t>
            </a:r>
            <a:r>
              <a:rPr lang="el-GR" sz="1600" i="1" dirty="0">
                <a:solidFill>
                  <a:schemeClr val="accent6">
                    <a:lumMod val="75000"/>
                  </a:schemeClr>
                </a:solidFill>
                <a:latin typeface="Calibri" pitchFamily="34" charset="0"/>
                <a:ea typeface="Calibri" pitchFamily="34" charset="0"/>
                <a:cs typeface="Calibri" pitchFamily="34" charset="0"/>
              </a:rPr>
              <a:t>αυτοκίνητο</a:t>
            </a:r>
            <a:r>
              <a:rPr lang="el-GR" sz="1600" dirty="0">
                <a:latin typeface="Calibri" pitchFamily="34" charset="0"/>
                <a:ea typeface="Calibri" pitchFamily="34" charset="0"/>
                <a:cs typeface="Calibri" pitchFamily="34" charset="0"/>
              </a:rPr>
              <a:t> έχουμε το μοναδικό αριθμό πινακίδων του, τη μάρκα </a:t>
            </a:r>
            <a:r>
              <a:rPr lang="en-US" sz="1600" dirty="0">
                <a:latin typeface="Calibri" pitchFamily="34" charset="0"/>
                <a:ea typeface="Calibri" pitchFamily="34" charset="0"/>
                <a:cs typeface="Calibri" pitchFamily="34" charset="0"/>
              </a:rPr>
              <a:t>(</a:t>
            </a:r>
            <a:r>
              <a:rPr lang="el-GR" sz="1600" dirty="0">
                <a:latin typeface="Calibri" pitchFamily="34" charset="0"/>
                <a:ea typeface="Calibri" pitchFamily="34" charset="0"/>
                <a:cs typeface="Calibri" pitchFamily="34" charset="0"/>
              </a:rPr>
              <a:t>πχ </a:t>
            </a:r>
            <a:r>
              <a:rPr lang="en-US" sz="1600" dirty="0">
                <a:latin typeface="Calibri" pitchFamily="34" charset="0"/>
                <a:ea typeface="Calibri" pitchFamily="34" charset="0"/>
                <a:cs typeface="Calibri" pitchFamily="34" charset="0"/>
              </a:rPr>
              <a:t>FIAT, BMW)</a:t>
            </a:r>
            <a:r>
              <a:rPr lang="el-GR" sz="1600" dirty="0">
                <a:latin typeface="Calibri" pitchFamily="34" charset="0"/>
                <a:ea typeface="Calibri" pitchFamily="34" charset="0"/>
                <a:cs typeface="Calibri" pitchFamily="34" charset="0"/>
              </a:rPr>
              <a:t> και το μοντέλο του</a:t>
            </a: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πχ, </a:t>
            </a:r>
            <a:r>
              <a:rPr lang="en-US" sz="1600" dirty="0" err="1">
                <a:latin typeface="Calibri" pitchFamily="34" charset="0"/>
                <a:ea typeface="Calibri" pitchFamily="34" charset="0"/>
                <a:cs typeface="Calibri" pitchFamily="34" charset="0"/>
              </a:rPr>
              <a:t>Punto</a:t>
            </a:r>
            <a:r>
              <a:rPr lang="en-US" sz="1600" dirty="0">
                <a:latin typeface="Calibri" pitchFamily="34" charset="0"/>
                <a:ea typeface="Calibri" pitchFamily="34" charset="0"/>
                <a:cs typeface="Calibri" pitchFamily="34" charset="0"/>
              </a:rPr>
              <a:t>, Polo)</a:t>
            </a:r>
            <a:r>
              <a:rPr lang="el-GR" sz="1600" dirty="0">
                <a:latin typeface="Calibri" pitchFamily="34" charset="0"/>
                <a:ea typeface="Calibri" pitchFamily="34" charset="0"/>
                <a:cs typeface="Calibri" pitchFamily="34" charset="0"/>
              </a:rPr>
              <a:t> καθώς και τον πελάτη που είναι ιδιοκτήτης του αυτοκινήτου.</a:t>
            </a:r>
            <a:endParaRPr lang="en-US" sz="1600" dirty="0">
              <a:latin typeface="Calibri" pitchFamily="34" charset="0"/>
              <a:ea typeface="Calibri" pitchFamily="34" charset="0"/>
              <a:cs typeface="Calibri" pitchFamily="34" charset="0"/>
            </a:endParaRPr>
          </a:p>
          <a:p>
            <a:pPr algn="just">
              <a:buFont typeface="Wingdings" pitchFamily="2" charset="2"/>
              <a:buChar char="§"/>
            </a:pP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Για κάθε </a:t>
            </a:r>
            <a:r>
              <a:rPr lang="el-GR" sz="1600" i="1" dirty="0">
                <a:solidFill>
                  <a:schemeClr val="accent6">
                    <a:lumMod val="75000"/>
                  </a:schemeClr>
                </a:solidFill>
                <a:latin typeface="Calibri" pitchFamily="34" charset="0"/>
                <a:ea typeface="Calibri" pitchFamily="34" charset="0"/>
                <a:cs typeface="Calibri" pitchFamily="34" charset="0"/>
              </a:rPr>
              <a:t>επισκευή</a:t>
            </a:r>
            <a:r>
              <a:rPr lang="el-GR" sz="1600" dirty="0">
                <a:latin typeface="Calibri" pitchFamily="34" charset="0"/>
                <a:ea typeface="Calibri" pitchFamily="34" charset="0"/>
                <a:cs typeface="Calibri" pitchFamily="34" charset="0"/>
              </a:rPr>
              <a:t>, διατηρούμε έναν μοναδικό αριθμό, μια περιγραφή της εργασίας που έγινε, την ημερομηνία, και το συνολικό κόστος της. </a:t>
            </a:r>
            <a:endParaRPr lang="en-US" sz="1600" dirty="0">
              <a:latin typeface="Calibri" pitchFamily="34" charset="0"/>
              <a:ea typeface="Calibri" pitchFamily="34" charset="0"/>
              <a:cs typeface="Calibri" pitchFamily="34" charset="0"/>
            </a:endParaRPr>
          </a:p>
          <a:p>
            <a:pPr algn="just">
              <a:buFont typeface="Wingdings" pitchFamily="2" charset="2"/>
              <a:buChar char="§"/>
            </a:pP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Μια επισκευή περιλαμβάνει την αλλαγή μηδέν ή περισσοτέρων ειδών από </a:t>
            </a:r>
            <a:r>
              <a:rPr lang="el-GR" sz="1600" i="1" dirty="0">
                <a:solidFill>
                  <a:schemeClr val="accent6">
                    <a:lumMod val="75000"/>
                  </a:schemeClr>
                </a:solidFill>
                <a:latin typeface="Calibri" pitchFamily="34" charset="0"/>
                <a:ea typeface="Calibri" pitchFamily="34" charset="0"/>
                <a:cs typeface="Calibri" pitchFamily="34" charset="0"/>
              </a:rPr>
              <a:t>εξαρτήματα</a:t>
            </a:r>
            <a:r>
              <a:rPr lang="el-GR" sz="1600" i="1"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(πχ μπαταρία, τακάκια </a:t>
            </a:r>
            <a:r>
              <a:rPr lang="el-GR" sz="1600" dirty="0" err="1">
                <a:latin typeface="Calibri" pitchFamily="34" charset="0"/>
                <a:ea typeface="Calibri" pitchFamily="34" charset="0"/>
                <a:cs typeface="Calibri" pitchFamily="34" charset="0"/>
              </a:rPr>
              <a:t>κλπ</a:t>
            </a:r>
            <a:r>
              <a:rPr lang="el-GR" sz="1600" dirty="0">
                <a:latin typeface="Calibri" pitchFamily="34" charset="0"/>
                <a:ea typeface="Calibri" pitchFamily="34" charset="0"/>
                <a:cs typeface="Calibri" pitchFamily="34" charset="0"/>
              </a:rPr>
              <a:t>). Για κάθε εξάρτημα καταγράφουμε το μοναδικό όνομα του εξαρτήματος (π.χ., τακάκι) και το κόστος του. Στην ίδια επισκευή μπορεί να αλλάζουμε και περισσότερα από ένα εξαρτήματα του ίδιου είδους πχ 2 τακάκια – διατηρούμε </a:t>
            </a:r>
            <a:r>
              <a:rPr lang="el-GR" sz="1600" i="1" dirty="0">
                <a:latin typeface="Calibri" pitchFamily="34" charset="0"/>
                <a:ea typeface="Calibri" pitchFamily="34" charset="0"/>
                <a:cs typeface="Calibri" pitchFamily="34" charset="0"/>
              </a:rPr>
              <a:t>και τον αριθμό του ίδιου είδους εξαρτήματος </a:t>
            </a:r>
            <a:r>
              <a:rPr lang="el-GR" sz="1600" dirty="0">
                <a:latin typeface="Calibri" pitchFamily="34" charset="0"/>
                <a:ea typeface="Calibri" pitchFamily="34" charset="0"/>
                <a:cs typeface="Calibri" pitchFamily="34" charset="0"/>
              </a:rPr>
              <a:t>που αλλάξαμε (πχ 1 μπαταρία, 2 τακάκια).</a:t>
            </a:r>
          </a:p>
          <a:p>
            <a:pPr algn="just">
              <a:buFont typeface="Wingdings" pitchFamily="2" charset="2"/>
              <a:buChar char="§"/>
            </a:pPr>
            <a:endParaRPr lang="el-GR" sz="1600" dirty="0">
              <a:latin typeface="Calibri" pitchFamily="34" charset="0"/>
              <a:ea typeface="Calibri" pitchFamily="34" charset="0"/>
              <a:cs typeface="Calibri" pitchFamily="34" charset="0"/>
            </a:endParaRPr>
          </a:p>
          <a:p>
            <a:pPr algn="just">
              <a:buFont typeface="Wingdings" pitchFamily="2" charset="2"/>
              <a:buChar char="§"/>
            </a:pPr>
            <a:r>
              <a:rPr lang="el-GR" sz="1600" dirty="0">
                <a:latin typeface="Calibri" pitchFamily="34" charset="0"/>
                <a:ea typeface="Calibri" pitchFamily="34" charset="0"/>
                <a:cs typeface="Calibri" pitchFamily="34" charset="0"/>
              </a:rPr>
              <a:t> Σε ένα αυτοκίνητο γίνονται μία ή περισσότερες επισκευές. Μια επισκευή αφορά ένα αυτοκίνητο.</a:t>
            </a:r>
          </a:p>
          <a:p>
            <a:pPr algn="just">
              <a:buFont typeface="Wingdings" pitchFamily="2" charset="2"/>
              <a:buChar char="§"/>
            </a:pP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Κάθε πελάτης είναι </a:t>
            </a:r>
            <a:r>
              <a:rPr lang="el-GR" sz="1600" i="1" dirty="0">
                <a:latin typeface="Calibri" pitchFamily="34" charset="0"/>
                <a:ea typeface="Calibri" pitchFamily="34" charset="0"/>
                <a:cs typeface="Calibri" pitchFamily="34" charset="0"/>
              </a:rPr>
              <a:t>ιδιοκτήτης</a:t>
            </a:r>
            <a:r>
              <a:rPr lang="el-GR" sz="1600" dirty="0">
                <a:latin typeface="Calibri" pitchFamily="34" charset="0"/>
                <a:ea typeface="Calibri" pitchFamily="34" charset="0"/>
                <a:cs typeface="Calibri" pitchFamily="34" charset="0"/>
              </a:rPr>
              <a:t> ενός ή περισσοτέρων αυτοκινήτων.</a:t>
            </a:r>
          </a:p>
          <a:p>
            <a:pPr algn="just">
              <a:buFont typeface="Wingdings" pitchFamily="2" charset="2"/>
              <a:buChar char="§"/>
            </a:pP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Κάθε αυτοκίνητο έχει ένα μοναδικό ιδιοκτήτη (αγνοούμε συν-ιδιοκτησίες αυτοκινήτων).</a:t>
            </a:r>
          </a:p>
          <a:p>
            <a:pPr algn="just"/>
            <a:endParaRPr lang="el-GR" sz="1600" dirty="0">
              <a:latin typeface="Calibri" pitchFamily="34" charset="0"/>
              <a:ea typeface="Calibri" pitchFamily="34" charset="0"/>
              <a:cs typeface="Calibri" pitchFamily="34" charset="0"/>
            </a:endParaRPr>
          </a:p>
          <a:p>
            <a:pPr algn="just"/>
            <a:r>
              <a:rPr lang="el-GR" sz="1600" i="1" dirty="0">
                <a:latin typeface="Calibri" pitchFamily="34" charset="0"/>
                <a:ea typeface="Calibri" pitchFamily="34" charset="0"/>
                <a:cs typeface="Calibri" pitchFamily="34" charset="0"/>
              </a:rPr>
              <a:t>Υποθέστε ότι έχουμε μόνο μια επισκευή ανά αυτοκίνητο σε κάθε ημερομηνία και δεν υπάρχει μοναδικός αριθμός για την επισκευή, τι αλλάζει;  (θα το δούμε στη συνέχεια)</a:t>
            </a:r>
          </a:p>
        </p:txBody>
      </p:sp>
      <p:sp>
        <p:nvSpPr>
          <p:cNvPr id="8" name="Title 7"/>
          <p:cNvSpPr>
            <a:spLocks noGrp="1"/>
          </p:cNvSpPr>
          <p:nvPr>
            <p:ph type="title"/>
          </p:nvPr>
        </p:nvSpPr>
        <p:spPr>
          <a:xfrm>
            <a:off x="457200" y="151984"/>
            <a:ext cx="8229600" cy="1143000"/>
          </a:xfrm>
        </p:spPr>
        <p:txBody>
          <a:bodyPr>
            <a:normAutofit/>
          </a:bodyPr>
          <a:lstStyle/>
          <a:p>
            <a:r>
              <a:rPr lang="el-GR" dirty="0">
                <a:solidFill>
                  <a:schemeClr val="accent6">
                    <a:lumMod val="75000"/>
                  </a:schemeClr>
                </a:solidFill>
              </a:rPr>
              <a:t>Άσκηση </a:t>
            </a:r>
            <a:br>
              <a:rPr lang="el-GR" dirty="0">
                <a:solidFill>
                  <a:schemeClr val="accent6">
                    <a:lumMod val="75000"/>
                  </a:schemeClr>
                </a:solidFill>
              </a:rPr>
            </a:br>
            <a:endParaRPr lang="el-GR" sz="1800" dirty="0">
              <a:solidFill>
                <a:schemeClr val="accent6">
                  <a:lumMod val="75000"/>
                </a:schemeClr>
              </a:solidFill>
            </a:endParaRP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3795</TotalTime>
  <Words>8598</Words>
  <Application>Microsoft Office PowerPoint</Application>
  <PresentationFormat>On-screen Show (4:3)</PresentationFormat>
  <Paragraphs>1259</Paragraphs>
  <Slides>110</Slides>
  <Notes>101</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110</vt:i4>
      </vt:variant>
    </vt:vector>
  </HeadingPairs>
  <TitlesOfParts>
    <vt:vector size="118" baseType="lpstr">
      <vt:lpstr>Arial</vt:lpstr>
      <vt:lpstr>Calibri</vt:lpstr>
      <vt:lpstr>Comic Sans MS</vt:lpstr>
      <vt:lpstr>Courier New</vt:lpstr>
      <vt:lpstr>Times New Roman</vt:lpstr>
      <vt:lpstr>Wingdings</vt:lpstr>
      <vt:lpstr>Office Theme</vt:lpstr>
      <vt:lpstr>Visio</vt:lpstr>
      <vt:lpstr>PowerPoint Presentation</vt:lpstr>
      <vt:lpstr>PowerPoint Presentation</vt:lpstr>
      <vt:lpstr>Γιατί θα μιλήσουμε στα επόμενα μαθήματα;</vt:lpstr>
      <vt:lpstr>PowerPoint Presentation</vt:lpstr>
      <vt:lpstr>Μοντελοποίηση</vt:lpstr>
      <vt:lpstr>Μοντελοποίηση</vt:lpstr>
      <vt:lpstr>Βήματα Σχεδιασμού</vt:lpstr>
      <vt:lpstr>Απλό παράδειγμα περιγραφής απαιτήσεων σε δεδομένα</vt:lpstr>
      <vt:lpstr>Βήματα Σχεδιασμού</vt:lpstr>
      <vt:lpstr>PowerPoint Presentation</vt:lpstr>
      <vt:lpstr>PowerPoint Presentation</vt:lpstr>
      <vt:lpstr>PowerPoint Presentation</vt:lpstr>
      <vt:lpstr>Η αρχιτεκτονική τριών επιπέδων</vt:lpstr>
      <vt:lpstr>Η αρχιτεκτονική τριών επιπέδων</vt:lpstr>
      <vt:lpstr>PowerPoint Presentation</vt:lpstr>
      <vt:lpstr>Σχήμα και Στιγμιότυπο </vt:lpstr>
      <vt:lpstr>Εννοιολογικός σχεδιασμός με το Μοντέλο Οντοτήτων/Συσχετίσεων</vt:lpstr>
      <vt:lpstr>PowerPoint Presentation</vt:lpstr>
      <vt:lpstr>PowerPoint Presentation</vt:lpstr>
      <vt:lpstr>PowerPoint Presentation</vt:lpstr>
      <vt:lpstr>PowerPoint Presentation</vt:lpstr>
      <vt:lpstr>Παράδειγμα</vt:lpstr>
      <vt:lpstr>Παράδειγμα</vt:lpstr>
      <vt:lpstr>PowerPoint Presentation</vt:lpstr>
      <vt:lpstr>PowerPoint Presentation</vt:lpstr>
      <vt:lpstr>PowerPoint Presentation</vt:lpstr>
      <vt:lpstr>PowerPoint Presentation</vt:lpstr>
      <vt:lpstr>Παράδειγμα</vt:lpstr>
      <vt:lpstr>Πεδίο Ορισμού </vt:lpstr>
      <vt:lpstr>Πεδίο Τιμών</vt:lpstr>
      <vt:lpstr>Η τιμή null</vt:lpstr>
      <vt:lpstr>Παράδειγμα</vt:lpstr>
      <vt:lpstr>PowerPoint Presentation</vt:lpstr>
      <vt:lpstr>Κλειδί (key)</vt:lpstr>
      <vt:lpstr>Παράδειγμα</vt:lpstr>
      <vt:lpstr>Κλειδί</vt:lpstr>
      <vt:lpstr>Κλειδί</vt:lpstr>
      <vt:lpstr>PowerPoint Presentation</vt:lpstr>
      <vt:lpstr>Συσχετίσεις </vt:lpstr>
      <vt:lpstr>Στιγμιότυπο συνόλου συσχετίσεων</vt:lpstr>
      <vt:lpstr>Συσχετίσεις</vt:lpstr>
      <vt:lpstr>Βαθμός</vt:lpstr>
      <vt:lpstr>Λόγος Πληθικότητας</vt:lpstr>
      <vt:lpstr>Λόγος Πληθικότητας</vt:lpstr>
      <vt:lpstr>Λόγος Πληθικότητας</vt:lpstr>
      <vt:lpstr>Λόγος Πληθικότητας</vt:lpstr>
      <vt:lpstr>Λόγος Πληθικότητας</vt:lpstr>
      <vt:lpstr>PowerPoint Presentation</vt:lpstr>
      <vt:lpstr>Ολική Συμμετοχή</vt:lpstr>
      <vt:lpstr>Ολική Συμμετοχή</vt:lpstr>
      <vt:lpstr>PowerPoint Presentation</vt:lpstr>
      <vt:lpstr>Γνωρίσματα Συσχετίσεων</vt:lpstr>
      <vt:lpstr>Γνωρίσματα Συσχετίσεων</vt:lpstr>
      <vt:lpstr>Γνωρίσματα Συσχετίσεων</vt:lpstr>
      <vt:lpstr>PowerPoint Presentation</vt:lpstr>
      <vt:lpstr>PowerPoint Presentation</vt:lpstr>
      <vt:lpstr>PowerPoint Presentation</vt:lpstr>
      <vt:lpstr>PowerPoint Presentation</vt:lpstr>
      <vt:lpstr>PowerPoint Presentation</vt:lpstr>
      <vt:lpstr>Παράδειγμα</vt:lpstr>
      <vt:lpstr>PowerPoint Presentation</vt:lpstr>
      <vt:lpstr>Αναδρομικές Συσχετίσεις</vt:lpstr>
      <vt:lpstr>Αναδρομικές Συσχετίσεις: παράδειγμα</vt:lpstr>
      <vt:lpstr>Παράδειγμα (αναδρομική συσχέτιση)</vt:lpstr>
      <vt:lpstr>Ασθενείς Τύποι Οντοτήτων</vt:lpstr>
      <vt:lpstr>Ασθενείς Τύποι Οντοτήτων</vt:lpstr>
      <vt:lpstr>Ασθενείς Τύποι Οντοτήτων</vt:lpstr>
      <vt:lpstr>Ασθενείς Τύποι Οντοτήτων</vt:lpstr>
      <vt:lpstr>Άσκηση</vt:lpstr>
      <vt:lpstr>Παράδειγμα</vt:lpstr>
      <vt:lpstr>Παράδειγμα</vt:lpstr>
      <vt:lpstr>Παράδειγμα (ασθενείς οντότητες)</vt:lpstr>
      <vt:lpstr>PowerPoint Presentation</vt:lpstr>
      <vt:lpstr>Επεκταμένο Μοντέλο ΟΣ</vt:lpstr>
      <vt:lpstr>PowerPoint Presentation</vt:lpstr>
      <vt:lpstr>Ιεραρχία ISA</vt:lpstr>
      <vt:lpstr>Εξειδίκευση</vt:lpstr>
      <vt:lpstr>Συμμετοχή σε στιγμιότυπα</vt:lpstr>
      <vt:lpstr>Κληρονομικότητα</vt:lpstr>
      <vt:lpstr>Ιεραρχία ISA</vt:lpstr>
      <vt:lpstr>Εξειδίκευση</vt:lpstr>
      <vt:lpstr>Συμμετοχή σε στιγμιότυπα</vt:lpstr>
      <vt:lpstr>Συμμετοχή σε στιγμιότυπα</vt:lpstr>
      <vt:lpstr>Συμμετοχή σε στιγμιότυπα</vt:lpstr>
      <vt:lpstr>Εξειδίκευση</vt:lpstr>
      <vt:lpstr>Γενίκευση</vt:lpstr>
      <vt:lpstr>Παράδειγμα (ιεραρχίες)</vt:lpstr>
      <vt:lpstr>Παράδειγμα (ιεραρχίες)</vt:lpstr>
      <vt:lpstr>Παράδειγμα (ιεραρχίες)</vt:lpstr>
      <vt:lpstr>Παράδειγμα (ιεραρχίες)</vt:lpstr>
      <vt:lpstr>Παράδειγμα (ιεραρχίες)</vt:lpstr>
      <vt:lpstr>Κριτήρια</vt:lpstr>
      <vt:lpstr>Κριτήρια Σχεδιασμού</vt:lpstr>
      <vt:lpstr>Ιστορία</vt:lpstr>
      <vt:lpstr>PowerPoint Presentation</vt:lpstr>
      <vt:lpstr>PowerPoint Presentation</vt:lpstr>
      <vt:lpstr>Άσκηση</vt:lpstr>
      <vt:lpstr>Άσκηση (ασθενείς οντότητες)</vt:lpstr>
      <vt:lpstr>Άσκηση  </vt:lpstr>
      <vt:lpstr>Άσκηση (ιεραρχίες)</vt:lpstr>
      <vt:lpstr>PowerPoint Presentation</vt:lpstr>
      <vt:lpstr>Τύποι Συσχετίσεων με Βαθμό Μεγαλύτερο του Δύο</vt:lpstr>
      <vt:lpstr>Τύποι Συσχετίσεων με Βαθμό Μεγαλύτερο του Δύο</vt:lpstr>
      <vt:lpstr>Τριαδικές Συσχετίσεις</vt:lpstr>
      <vt:lpstr>Τύποι Συσχετίσεων με Βαθμό Μεγαλύτερο του Δύο</vt:lpstr>
      <vt:lpstr>PowerPoint Presentation</vt:lpstr>
      <vt:lpstr>Τύποι Συσχετίσεων με Βαθμό Μεγαλύτερο του Δύο</vt:lpstr>
      <vt:lpstr>Τύποι Συσχετίσεων με Βαθμό Μεγαλύτερο του Δύο</vt:lpstr>
      <vt:lpstr>Τύποι Συσχετίσεων με Βαθμό Μεγαλύτερο του Δύο</vt:lpstr>
      <vt:lpstr>Τύποι Συσχετίσεων με Βαθμό Μεγαλύτερο του Δύο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Βάσεις δεδομένων</dc:title>
  <dc:creator>Ευαγγελία Πιτουρά</dc:creator>
  <cp:lastModifiedBy>EVANGELIA PITOURA</cp:lastModifiedBy>
  <cp:revision>449</cp:revision>
  <dcterms:created xsi:type="dcterms:W3CDTF">2013-06-13T09:19:30Z</dcterms:created>
  <dcterms:modified xsi:type="dcterms:W3CDTF">2022-10-29T08:43:00Z</dcterms:modified>
</cp:coreProperties>
</file>