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ink/ink1.xml" ContentType="application/inkml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74"/>
  </p:notesMasterIdLst>
  <p:sldIdLst>
    <p:sldId id="457" r:id="rId2"/>
    <p:sldId id="716" r:id="rId3"/>
    <p:sldId id="715" r:id="rId4"/>
    <p:sldId id="719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7" r:id="rId13"/>
    <p:sldId id="728" r:id="rId14"/>
    <p:sldId id="808" r:id="rId15"/>
    <p:sldId id="729" r:id="rId16"/>
    <p:sldId id="730" r:id="rId17"/>
    <p:sldId id="731" r:id="rId18"/>
    <p:sldId id="732" r:id="rId19"/>
    <p:sldId id="733" r:id="rId20"/>
    <p:sldId id="734" r:id="rId21"/>
    <p:sldId id="735" r:id="rId22"/>
    <p:sldId id="811" r:id="rId23"/>
    <p:sldId id="736" r:id="rId24"/>
    <p:sldId id="737" r:id="rId25"/>
    <p:sldId id="831" r:id="rId26"/>
    <p:sldId id="738" r:id="rId27"/>
    <p:sldId id="739" r:id="rId28"/>
    <p:sldId id="740" r:id="rId29"/>
    <p:sldId id="813" r:id="rId30"/>
    <p:sldId id="741" r:id="rId31"/>
    <p:sldId id="742" r:id="rId32"/>
    <p:sldId id="744" r:id="rId33"/>
    <p:sldId id="743" r:id="rId34"/>
    <p:sldId id="745" r:id="rId35"/>
    <p:sldId id="748" r:id="rId36"/>
    <p:sldId id="749" r:id="rId37"/>
    <p:sldId id="757" r:id="rId38"/>
    <p:sldId id="759" r:id="rId39"/>
    <p:sldId id="758" r:id="rId40"/>
    <p:sldId id="794" r:id="rId41"/>
    <p:sldId id="750" r:id="rId42"/>
    <p:sldId id="751" r:id="rId43"/>
    <p:sldId id="832" r:id="rId44"/>
    <p:sldId id="761" r:id="rId45"/>
    <p:sldId id="762" r:id="rId46"/>
    <p:sldId id="763" r:id="rId47"/>
    <p:sldId id="764" r:id="rId48"/>
    <p:sldId id="765" r:id="rId49"/>
    <p:sldId id="768" r:id="rId50"/>
    <p:sldId id="797" r:id="rId51"/>
    <p:sldId id="834" r:id="rId52"/>
    <p:sldId id="746" r:id="rId53"/>
    <p:sldId id="747" r:id="rId54"/>
    <p:sldId id="795" r:id="rId55"/>
    <p:sldId id="769" r:id="rId56"/>
    <p:sldId id="830" r:id="rId57"/>
    <p:sldId id="770" r:id="rId58"/>
    <p:sldId id="835" r:id="rId59"/>
    <p:sldId id="785" r:id="rId60"/>
    <p:sldId id="773" r:id="rId61"/>
    <p:sldId id="774" r:id="rId62"/>
    <p:sldId id="775" r:id="rId63"/>
    <p:sldId id="776" r:id="rId64"/>
    <p:sldId id="777" r:id="rId65"/>
    <p:sldId id="772" r:id="rId66"/>
    <p:sldId id="778" r:id="rId67"/>
    <p:sldId id="780" r:id="rId68"/>
    <p:sldId id="779" r:id="rId69"/>
    <p:sldId id="786" r:id="rId70"/>
    <p:sldId id="787" r:id="rId71"/>
    <p:sldId id="657" r:id="rId72"/>
    <p:sldId id="805" r:id="rId7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08" userDrawn="1">
          <p15:clr>
            <a:srgbClr val="A4A3A4"/>
          </p15:clr>
        </p15:guide>
        <p15:guide id="2" pos="30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2" autoAdjust="0"/>
    <p:restoredTop sz="94671" autoAdjust="0"/>
  </p:normalViewPr>
  <p:slideViewPr>
    <p:cSldViewPr snapToGrid="0">
      <p:cViewPr varScale="1">
        <p:scale>
          <a:sx n="119" d="100"/>
          <a:sy n="119" d="100"/>
        </p:scale>
        <p:origin x="1194" y="138"/>
      </p:cViewPr>
      <p:guideLst>
        <p:guide orient="horz" pos="4008"/>
        <p:guide pos="30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2732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12:27:39.041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20.5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306 28 256,'0'0'2257,"15"0"-1755,3 1-306,-8 0-37,0 0 0,0-1 0,1-1 0,10-1 0,-19 1 44,1 1 1,-1-1-1,1 1 0,0-1 1,-1 0-1,1 0 0,-1 0 0,0-1 1,1 1-1,-1-1 0,0 1 1,0-1-1,3-2 1775,-62-4-1898,26 6-120,0 2 0,0 2 0,-32 5 0,52-5 31,-1 0 0,1 1-1,0 0 1,0 1-1,0 1 1,1 0-1,-1 0 1,1 1-1,1 0 1,-1 0-1,-13 13 1,20-16-35,1 0-1,0 0 1,0 0 0,0 0 0,0 0 0,0 1-1,0-1 1,1 1 0,0-1 0,-1 1 0,1 0 0,1-1-1,-1 1 1,0 0 0,1 0 0,0-1 0,0 1-1,0 0 1,1 0 0,-1 0 0,2 5 0,-1-8 27,0 1 1,-1 0 0,1-1-1,0 1 1,1-1 0,-1 0 0,0 1-1,0-1 1,1 0 0,-1 1-1,0-1 1,1 0 0,-1 0-1,1 0 1,2 1 0,30 13 38,-24-11-66,66 24-14,-50-20 43,-1 1 1,0 1 0,-1 2 0,44 27 0,-64-35 18,0 0 0,0 0 0,-1 0 0,1 0 0,-1 0 0,0 1 0,0 0 0,-1-1 0,0 1 0,1 0 0,-2 0 0,1 0 0,0 1 0,0 8 0,0-1 51,0-1 0,-1 0 1,-1 1-1,0-1 0,-3 18 1,2-27-34,0 0 0,0 0-1,0 0 1,-1 0 0,1 0 0,-1 0 0,0 0 0,0 0 0,0-1 0,0 1 0,-1-1 0,1 0 0,0 1 0,-1-1 0,0 0 0,0 0 0,1-1 0,-7 4 0,-2 0 149,-1 0 1,1 0-1,-23 5 0,-11-2-169,0-3-1,-1-1 1,-71-2-1,77-3-2316,29 1 17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48.9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58 108 208,'0'0'1151,"-14"-7"360,9-27 408,-5 84-1958,-7 121 89,5 194-1,12-365 131,0-10-193,1 1 0,-1 0 1,2-1-1,-1 1 0,1 0 0,5-15 0,0 1-5,9-43 174,-3 0 0,-2-1 0,2-111 0,-14 141 90,0 18-29,4-39-1,-3 56-219,1 0 1,-1 0-1,1 1 0,0-1 0,0 0 1,0 1-1,0-1 0,0 1 0,0-1 1,0 1-1,0 0 0,1-1 0,-1 1 1,0 0-1,1 0 0,-1 0 1,1 0-1,-1 0 0,1 0 0,0 0 1,-1 1-1,4-2 0,45-10-97,-35 9 79,16-2-101,0 1 0,0 2 0,34 1 0,-65 1 113,1 0 0,0 1 0,0-1 0,-1 0 0,1 1-1,0-1 1,-1 0 0,1 1 0,0-1 0,-1 1 0,1-1 0,-1 1 0,1-1 0,-1 1 0,1-1 0,-1 1 0,1 0 0,-1-1 0,1 1-1,-1 0 1,0 0 0,0-1 0,1 1 0,-1 0 0,0-1 0,0 1 0,0 0 0,0 0 0,0 0 0,0-1 0,0 2 0,1 32-297,-2-25 271,1-4 38,-1 0 0,1 0 0,-2 0 0,1 0 0,0 0 0,-1 0 0,0 0 0,0 0 0,-1-1 0,-3 7 0,-35 44 41,30-42-41,-4 4 1,0-1 0,-1-1 1,-1 0-1,0-1 0,-1-1 0,-1-1 0,-34 18 0,97-28 71,236 8 629,-226-10-449,124 4 148,-168 0 515,-17 1-1709,-17 4-1543,10-8 415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49.9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1 109 888,'0'0'1797,"0"-9"-1343,0-56 2347,3 116-2754,2 0-1,18 77 1,-6-37 78,-16-265-1773,-2 35 2157,1 137-429,0-1 0,0 1 0,0-1-1,1 1 1,-1-1 0,1 1 0,0-1 0,0 1-1,0 0 1,0-1 0,0 1 0,0 0-1,0 0 1,1 0 0,2-4 0,-2 6-91,-1-1 1,1 1 0,-1 0-1,1-1 1,-1 1 0,1 0-1,-1 0 1,1 0 0,-1 0-1,1 0 1,2 1 0,4 0 11,13 0 74,0 2-1,-1 0 1,36 11 0,1 0-31,648 94 484,-691-107-338,-24-3-744,-15-5-1413,6-1-304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0.58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1113 6 2841,'0'0'2017,"0"0"-1992,0 0-1,-1-1 1,1 1-1,0 0 1,0-1-1,0 1 0,0 0 1,0-1-1,-1 1 1,1 0-1,0 0 1,0-1-1,0 1 1,-1 0-1,1 0 0,0 0 1,-1-1-1,1 1 1,0 0-1,0 0 1,-1 0-1,1 0 0,0-1 1,-1 1-1,1 0 1,0 0-1,-1 0 1,1 0-1,0 0 1,-1 0-1,1 0 0,0 0 1,-1 0-1,1 0 1,0 0-1,-1 0 1,-11 3-12,0 1 1,-1 0 0,2 0 0,-1 1 0,0 1 0,1 0 0,-18 13-1,-5 1 47,-708 427 184,528-303-44,214-144-226,0 0-1,0 0 0,0 0 0,0 0 0,0 0 1,0 0-1,0 0 0,1 0 0,-1 0 1,0 0-1,0 0 0,0 0 0,0 1 0,0-1 1,0 0-1,0 0 0,0 0 0,0 0 1,0 0-1,0 0 0,0 0 0,0 0 0,0 1 1,1-1-1,-1 0 0,0 0 0,0 0 1,0 0-1,0 0 0,0 0 0,0 0 0,0 1 1,0-1-1,-1 0 0,1 0 0,0 0 1,0 0-1,0 0 0,21-4-406,77-30-1130,-46 14 234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02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145 15 2481,'0'0'1704,"0"-2"-1381,0-8 47,0 8-220,0 2-148,0 0 0,0 0-1,0 0 1,-1 0 0,1 0 0,0 0 0,0-1 0,0 1 0,-1 0 0,1 0 0,0 0 0,0 0-1,0 0 1,0 0 0,-1 0 0,1 0 0,0 0 0,0 0 0,0 0 0,0 1 0,-1-1-1,1 0 1,0 0 0,0 0 0,0 0 0,0 0 0,-1 0 0,1 0 0,0 0 0,0 0 0,0 1-1,0-1 1,0 0 0,0 0 0,-1 0 0,1 0 0,0 0 0,0 1 0,0-1 0,0 0 0,0 0-1,0 0 1,0 0 0,0 1 0,-12 19 40,2 0 1,0 1-1,2 0 0,0 1 0,-6 29 0,5-20 12,-10 42 233,3 1 0,-12 145 0,28-205-177,0-13-12,-2-20-993,2 15 509,-2-16-1701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3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56 3545,'0'0'496,"25"0"-543,166-1 599,441-21 477,-488 16 843,-151 2-1933,-80-11-3411,49 7 1030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85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 90 3873,'0'0'1048,"-2"-3"-837,2 3-195,0 0 0,0-1 0,0 1 0,0-1 0,-1 1 0,1 0 0,0-1 0,0 1 0,0 0 0,0-1 0,0 1 0,0-1 0,0 1 0,0 0 0,0-1 0,0 1 0,1-1 0,-1 1 1,0 0-1,0-1 0,0 1 0,0 0 0,0-1 0,1 1 0,-1 0 0,0-1 0,0 1 0,1 0 0,-1-1 0,16-7 316,30 0 140,-29 5-269,486-43 912,-342 37-864,-151 7-530,-18 2-523,-18 1-843,-3 4-270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3:03.7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669 141 3025,'0'0'692,"11"-7"-574,67-41 667,-77 47-710,0 1 1,0-1-1,0 0 1,0 1-1,-1-1 1,1 0-1,0 0 1,0 0 0,0 0-1,-1 1 1,1-1-1,-1 0 1,1 0-1,-1 0 1,1-1-1,-1 1 1,1 0-1,-1 0 1,0 0-1,0 0 1,1 0 0,-1 0-1,0-1 1,0 1-1,0 0 1,0 0-1,0 0 1,-1 0-1,1 0 1,-1-2-1,1 1-69,-1 1 0,0-1 0,0 1-1,0-1 1,0 1 0,-1-1 0,1 1-1,0 0 1,-1 0 0,1-1 0,0 1 0,-1 0-1,1 0 1,-1 0 0,0 1 0,1-1-1,-1 0 1,-3 0 0,-30-8-72,-1 2 0,0 1 0,-41 0 0,-114 4 18,108 3 8,55-2 6,9 0 58,-1 2 0,-20 2 0,35-3-35,0 1 0,0 0 0,0 0 0,1 1 0,-1-1 0,0 1 0,1 0 0,0 0 0,-1 1 0,1-1 0,0 1 0,0 0 0,-5 5 0,7-5-2,0 0 0,0 0 1,0 0-1,0 1 0,1-1 1,-1 0-1,1 1 0,0-1 1,0 1-1,0 0 0,1-1 0,-1 1 1,1 0-1,0-1 0,0 1 1,0 0-1,1-1 0,-1 1 1,1 0-1,0-1 0,0 1 1,0-1-1,0 1 0,1-1 0,-1 1 1,1-1-1,0 0 0,0 0 1,0 0-1,4 4 0,24 18 17,53 32 0,-52-37-1,-1 1 0,30 27-1,-44-34-20,-2 1 0,0 1 0,20 27-1,-29-34 10,0-1 0,-1 1 0,0-1 0,0 1 0,-1 1 0,0-1 0,0 0 0,-1 1 0,0-1 0,0 12 0,-1-12-5,-1 0-1,0 0 0,-1 0 1,1 0-1,-2 0 0,1 0 1,-1 0-1,-1-1 0,-5 15 1,5-18 15,0 0 1,0 0 0,0-1 0,-1 1-1,0-1 1,1 0 0,-2 0-1,1 0 1,0 0 0,-1-1 0,0 0-1,1 0 1,-1 0 0,0 0 0,-1-1-1,-8 3 1,-3 0 73,0-1 0,0-1-1,-1-1 1,1-1 0,-1 0 0,1-1 0,-32-4 0,18-6 196,27 8-275,1 0 0,-1 1 0,0-1-1,0 1 1,0 0 0,-1 0 0,1 0-1,-6 0 1,0 1-270,0 0 1,0 1-1,0 0 0,1 0 0,-1 1 1,0 1-1,-10 3 0,-15 5-1055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3.9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78 122 24,'0'0'7276,"-1"12"-7414,-2 4 131,-1 0-1,-1 0 1,-9 20 0,-5 17 29,10-24 8,2 0 1,2 0-1,0 0 0,0 44 1,5-96 678,7-144 578,-5 147-1310,1 1 0,1-1 0,1 0-1,1 1 1,1 0 0,17-34 0,-21 46 13,1 1 0,1-1 1,-1 1-1,1 1 1,0-1-1,0 1 0,1-1 1,0 2-1,0-1 0,0 1 1,0 0-1,1 0 1,-1 0-1,1 1 0,11-4 1,-1 3-76,1 0 1,-1 1-1,1 0 0,0 2 1,25 0-1,-41 1 50,0 0 1,0 0-1,0 0 0,-1 0 0,1 0 0,0 0 0,0 1 1,0-1-1,0 1 0,0-1 0,-1 1 0,1 0 0,0-1 1,0 1-1,2 2 0,-2-1 11,-1 0 0,0 0 0,0 0 0,0 0 0,0 0 0,0 1 0,-1-1 0,1 0 0,-1 0 0,1 1 0,-1-1 0,0 0 0,0 3 0,1 2 17,0 0 0,-1-1 0,1 1 1,-2-1-1,1 1 0,-1 0 0,0-1 1,0 1-1,-1-1 0,1 0 0,-1 1 1,-1-1-1,0 0 0,1 0 0,-2 0 1,1-1-1,-6 8 0,1-4 22,-1 0-1,0 0 0,0-1 1,-1-1-1,0 1 1,0-2-1,-1 1 1,1-1-1,-1-1 0,-1 0 1,-12 4-1,-12 1 20,0-2 0,-51 5 0,93-9-925,17 3 774,29 7 295,67 15-94,79 15 147,-185-41 28,-11-2-352,1 0 1,-1-1-1,0 1 1,0-1-1,0 0 1,0 0-1,0 1 1,0-2-1,1 1 1,2 0-1,6-6-2571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5.1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114 1 2865,'0'0'1580,"-2"12"-1423,-4 18 51,-2 1-1,-1-1 1,-1 0 0,-17 33-1,10-22 78,-16 52 1,32-79-322,1-14-95,39 0-1953,-15-4 613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5.61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3273,'0'0'402,"5"5"-123,12 10-41,1 0 0,0-2-1,1 0 1,1-1 0,0-1-1,33 13 1,140 43 290,-181-64-523,121 32 130,-47-14 315,-90-20 1033,-17 0-3526,2-1-516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6.1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834 0 3833,'0'0'476,"-3"1"-528,-7 1 128,1 1-1,-1 1 1,1 0 0,0 0 0,0 1-1,0 0 1,-12 9 0,-25 14 298,-34 7-3,-2-4 0,-94 23 0,-77 29 144,145-36-349,139-46-3040,-12-4 1622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7.1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132 1 568,'0'0'5679,"-5"2"-5590,-4 8-89,2 1 0,-1-1 0,2 1-1,-1 0 1,-6 17 0,-20 63 330,22-59-291,2 0 0,2 1-1,1 1 1,1-1 0,0 37 610,5-77-5068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7.6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1008,'0'0'4623,"17"2"-4509,101 14-1086,-92-14-264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8.4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1 912,'0'0'3876,"7"0"-3784,150 7 776,4 0 488,-161-7-1269,0 2-142,0-2-218,0 1 66,0-1 0,0 1 0,-1 0 0,1-1 1,0 1-1,0 0 0,-1-1 0,1 1 0,0-1 0,-1 1 1,1-1-1,0 1 0,-1 0 0,1-1 0,-1 1 0,1-1 1,-1 0-1,1 1 0,-1-1 0,0 1 0,-8 1-1592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9.12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7 144,'3'0'5248,"20"0"-5160,228 0 2991,-258-1-7828,2-4 1731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21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A76E8-108E-472C-9E00-9A468855BF2D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08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F2BCE-FEA3-49E6-B7CC-F6CD10D77A60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79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B006A-3AC1-48C5-AE18-FDFC8EDFB3C7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FA0E3-34BD-4049-94BE-C2B87BD77C72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33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E8B53-7871-4E78-9583-3F81E4A2B229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13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FF26A-AB32-49B5-A384-9ADD72FE5CC5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66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FFF76-D13E-486B-B267-7BF47669DC10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25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E979-A42B-4B6E-AB35-CB3EADDD7A9A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03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06251-3711-4C4E-8398-DF5B53BF7232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4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BB425-B031-4A49-B992-3AD3722290DD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33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31260-0BDE-4A5B-A4E0-786944C546F6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66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0511E-F8C6-4B4D-8B3D-B8FAF4386AC6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30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C65C5-E940-4BCE-80F5-ADFBBACF9454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77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D7BAF-531B-4272-BA93-291CC8348ECE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48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A0DA1-2F82-451E-A80A-D5DABE5E85F5}" type="slidenum">
              <a:rPr lang="el-GR" smtClean="0"/>
              <a:pPr/>
              <a:t>26</a:t>
            </a:fld>
            <a:endParaRPr lang="el-GR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82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E9818-F407-413F-A147-EBAB34253842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57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A900-056A-4D92-9C5C-0F8F8B7C6F2B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64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57A1D-747D-4874-B353-81F2C9BEECF3}" type="slidenum">
              <a:rPr lang="el-GR" smtClean="0"/>
              <a:pPr/>
              <a:t>30</a:t>
            </a:fld>
            <a:endParaRPr lang="el-GR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18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916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96BD9-2EE4-4734-921C-D3E7088EBD72}" type="slidenum">
              <a:rPr lang="el-GR" smtClean="0"/>
              <a:pPr/>
              <a:t>32</a:t>
            </a:fld>
            <a:endParaRPr lang="el-GR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152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2D6A7-034E-4381-93D8-19FA6E035FDE}" type="slidenum">
              <a:rPr lang="el-GR" smtClean="0"/>
              <a:pPr/>
              <a:t>33</a:t>
            </a:fld>
            <a:endParaRPr lang="el-GR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52F78-23F0-4458-A305-B3A59FE061C5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715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6ED2A-C570-4DF7-BCD2-29DCBE9B27FE}" type="slidenum">
              <a:rPr lang="el-GR" smtClean="0"/>
              <a:pPr/>
              <a:t>34</a:t>
            </a:fld>
            <a:endParaRPr lang="el-GR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85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DCF8-A032-4C28-AEFD-8C1F5B9623BE}" type="slidenum">
              <a:rPr lang="el-GR" smtClean="0"/>
              <a:pPr/>
              <a:t>35</a:t>
            </a:fld>
            <a:endParaRPr lang="el-GR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934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9C7A2-163A-486F-9C6D-9AFE123CD354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596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5F30-F72F-4597-9D78-022E8ADA4705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741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DB30-259A-4BD8-94A8-E08564FEB0DC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317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C83BB-AA7C-4C44-92B7-8C0403A98543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773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114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338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42</a:t>
            </a:fld>
            <a:endParaRPr lang="el-GR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422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43</a:t>
            </a:fld>
            <a:endParaRPr lang="el-G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27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24478-788A-43ED-AF5A-38284EBB120D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395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5FE1B-BF88-4B78-A5F6-12165655DBD5}" type="slidenum">
              <a:rPr lang="el-GR" smtClean="0"/>
              <a:pPr/>
              <a:t>44</a:t>
            </a:fld>
            <a:endParaRPr lang="el-GR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338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D53FA-DE9B-4A8C-9313-86AE59FBAF3F}" type="slidenum">
              <a:rPr lang="el-GR" smtClean="0"/>
              <a:pPr/>
              <a:t>45</a:t>
            </a:fld>
            <a:endParaRPr lang="el-GR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315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8E40-6D06-47EE-927E-FE22D7E65BA2}" type="slidenum">
              <a:rPr lang="el-GR" smtClean="0"/>
              <a:pPr/>
              <a:t>46</a:t>
            </a:fld>
            <a:endParaRPr lang="el-GR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659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6A70B-87C9-4C77-96FC-CAAE205773DA}" type="slidenum">
              <a:rPr lang="el-GR" smtClean="0"/>
              <a:pPr/>
              <a:t>47</a:t>
            </a:fld>
            <a:endParaRPr lang="el-GR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5263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8157D-F4F9-4BEC-B48A-96A6C5A865F0}" type="slidenum">
              <a:rPr lang="el-GR" smtClean="0"/>
              <a:pPr/>
              <a:t>48</a:t>
            </a:fld>
            <a:endParaRPr lang="el-GR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0411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49</a:t>
            </a:fld>
            <a:endParaRPr lang="el-GR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4908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50</a:t>
            </a:fld>
            <a:endParaRPr lang="el-GR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664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51</a:t>
            </a:fld>
            <a:endParaRPr lang="el-GR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573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52</a:t>
            </a:fld>
            <a:endParaRPr lang="el-G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8147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DEDB-55BD-4436-A923-FEBF5AF87DD4}" type="slidenum">
              <a:rPr lang="el-GR" smtClean="0"/>
              <a:pPr/>
              <a:t>53</a:t>
            </a:fld>
            <a:endParaRPr lang="el-GR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31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EF88-341E-4B5B-AD5B-24F2BFF7630E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7796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54</a:t>
            </a:fld>
            <a:endParaRPr lang="el-G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8575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CF84-1FE0-4A53-9F03-08E0E58A62E9}" type="slidenum">
              <a:rPr lang="el-GR" smtClean="0"/>
              <a:pPr/>
              <a:t>55</a:t>
            </a:fld>
            <a:endParaRPr lang="el-GR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3318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56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2536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A78EC-5F15-4B0D-A8F1-69BA975E00B8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7746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58</a:t>
            </a:fld>
            <a:endParaRPr lang="el-GR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9916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ED67-2208-469C-A721-95B1DDB441E1}" type="slidenum">
              <a:rPr lang="el-GR" smtClean="0"/>
              <a:pPr/>
              <a:t>59</a:t>
            </a:fld>
            <a:endParaRPr lang="el-GR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0785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DD9B-D6E9-43B8-9DF0-05E022CD4ADF}" type="slidenum">
              <a:rPr lang="el-GR" smtClean="0"/>
              <a:pPr/>
              <a:t>60</a:t>
            </a:fld>
            <a:endParaRPr lang="el-GR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3115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8B51-44DA-45E6-A550-BE1BB7A15EF0}" type="slidenum">
              <a:rPr lang="el-GR" smtClean="0"/>
              <a:pPr/>
              <a:t>61</a:t>
            </a:fld>
            <a:endParaRPr lang="el-GR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4053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D85C0-394B-412C-AB50-C58AEC556C65}" type="slidenum">
              <a:rPr lang="el-GR" smtClean="0"/>
              <a:pPr/>
              <a:t>62</a:t>
            </a:fld>
            <a:endParaRPr lang="el-GR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6243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4068A-6475-44D6-B6F7-0179ADBD9C6E}" type="slidenum">
              <a:rPr lang="el-GR" smtClean="0"/>
              <a:pPr/>
              <a:t>63</a:t>
            </a:fld>
            <a:endParaRPr lang="el-GR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8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98D64-9990-470F-8B6B-D74731E62F11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455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11B14-9E4B-4FDA-AFFD-A536881249D0}" type="slidenum">
              <a:rPr lang="el-GR" smtClean="0"/>
              <a:pPr/>
              <a:t>64</a:t>
            </a:fld>
            <a:endParaRPr lang="el-GR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9612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65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2748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E931C-837D-4BD7-97FD-0786E67B1546}" type="slidenum">
              <a:rPr lang="el-GR" smtClean="0"/>
              <a:pPr/>
              <a:t>66</a:t>
            </a:fld>
            <a:endParaRPr lang="el-GR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98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FF927-ACDD-4103-B6F1-E4E9432CDD3D}" type="slidenum">
              <a:rPr lang="el-GR" smtClean="0"/>
              <a:pPr/>
              <a:t>67</a:t>
            </a:fld>
            <a:endParaRPr lang="el-GR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4999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C7CA1-B0A7-4CEE-A583-BF14DE744F10}" type="slidenum">
              <a:rPr lang="el-GR" smtClean="0"/>
              <a:pPr/>
              <a:t>68</a:t>
            </a:fld>
            <a:endParaRPr lang="el-GR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03967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69</a:t>
            </a:fld>
            <a:endParaRPr lang="el-GR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44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70</a:t>
            </a:fld>
            <a:endParaRPr lang="el-GR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3303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71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9011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F3218-034E-409F-936D-F88A60B170D6}" type="slidenum">
              <a:rPr lang="el-GR" smtClean="0"/>
              <a:pPr/>
              <a:t>72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68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8859C-3536-4EBB-A3C0-730C7C9C5E1A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2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2EA2-AA71-43F0-B923-EAA4C7E2C0E8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59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4A048-A9F1-4C9B-A678-D30EBE94FEEC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5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0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38" Type="http://schemas.openxmlformats.org/officeDocument/2006/relationships/image" Target="../media/image679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6.xml"/><Relationship Id="rId3" Type="http://schemas.openxmlformats.org/officeDocument/2006/relationships/customXml" Target="../ink/ink2.xml"/><Relationship Id="rId112" Type="http://schemas.openxmlformats.org/officeDocument/2006/relationships/image" Target="../media/image2872.png"/><Relationship Id="rId120" Type="http://schemas.openxmlformats.org/officeDocument/2006/relationships/image" Target="../media/image2876.png"/><Relationship Id="rId125" Type="http://schemas.openxmlformats.org/officeDocument/2006/relationships/customXml" Target="../ink/ink10.xml"/><Relationship Id="rId138" Type="http://schemas.openxmlformats.org/officeDocument/2006/relationships/image" Target="../media/image2885.png"/><Relationship Id="rId141" Type="http://schemas.openxmlformats.org/officeDocument/2006/relationships/customXml" Target="../ink/ink14.xml"/><Relationship Id="rId146" Type="http://schemas.openxmlformats.org/officeDocument/2006/relationships/image" Target="../media/image2889.png"/><Relationship Id="rId116" Type="http://schemas.openxmlformats.org/officeDocument/2006/relationships/image" Target="../media/image2874.png"/><Relationship Id="rId124" Type="http://schemas.openxmlformats.org/officeDocument/2006/relationships/image" Target="../media/image2878.png"/><Relationship Id="rId137" Type="http://schemas.openxmlformats.org/officeDocument/2006/relationships/customXml" Target="../ink/ink12.xml"/><Relationship Id="rId2" Type="http://schemas.openxmlformats.org/officeDocument/2006/relationships/notesSlide" Target="../notesSlides/notesSlide55.xml"/><Relationship Id="rId111" Type="http://schemas.openxmlformats.org/officeDocument/2006/relationships/customXml" Target="../ink/ink3.xml"/><Relationship Id="rId140" Type="http://schemas.openxmlformats.org/officeDocument/2006/relationships/image" Target="../media/image2886.png"/><Relationship Id="rId145" Type="http://schemas.openxmlformats.org/officeDocument/2006/relationships/customXml" Target="../ink/ink16.xml"/><Relationship Id="rId1" Type="http://schemas.openxmlformats.org/officeDocument/2006/relationships/slideLayout" Target="../slideLayouts/slideLayout6.xml"/><Relationship Id="rId110" Type="http://schemas.openxmlformats.org/officeDocument/2006/relationships/image" Target="../media/image2871.png"/><Relationship Id="rId115" Type="http://schemas.openxmlformats.org/officeDocument/2006/relationships/customXml" Target="../ink/ink5.xml"/><Relationship Id="rId123" Type="http://schemas.openxmlformats.org/officeDocument/2006/relationships/customXml" Target="../ink/ink9.xml"/><Relationship Id="rId136" Type="http://schemas.openxmlformats.org/officeDocument/2006/relationships/image" Target="../media/image2884.png"/><Relationship Id="rId144" Type="http://schemas.openxmlformats.org/officeDocument/2006/relationships/image" Target="../media/image2888.png"/><Relationship Id="rId114" Type="http://schemas.openxmlformats.org/officeDocument/2006/relationships/image" Target="../media/image2873.png"/><Relationship Id="rId119" Type="http://schemas.openxmlformats.org/officeDocument/2006/relationships/customXml" Target="../ink/ink7.xml"/><Relationship Id="rId127" Type="http://schemas.openxmlformats.org/officeDocument/2006/relationships/customXml" Target="../ink/ink11.xml"/><Relationship Id="rId122" Type="http://schemas.openxmlformats.org/officeDocument/2006/relationships/image" Target="../media/image2877.png"/><Relationship Id="rId143" Type="http://schemas.openxmlformats.org/officeDocument/2006/relationships/customXml" Target="../ink/ink15.xml"/><Relationship Id="rId148" Type="http://schemas.openxmlformats.org/officeDocument/2006/relationships/image" Target="../media/image2890.png"/><Relationship Id="rId113" Type="http://schemas.openxmlformats.org/officeDocument/2006/relationships/customXml" Target="../ink/ink4.xml"/><Relationship Id="rId118" Type="http://schemas.openxmlformats.org/officeDocument/2006/relationships/image" Target="../media/image2875.png"/><Relationship Id="rId126" Type="http://schemas.openxmlformats.org/officeDocument/2006/relationships/image" Target="../media/image2879.png"/><Relationship Id="rId139" Type="http://schemas.openxmlformats.org/officeDocument/2006/relationships/customXml" Target="../ink/ink13.xml"/><Relationship Id="rId147" Type="http://schemas.openxmlformats.org/officeDocument/2006/relationships/customXml" Target="../ink/ink17.xml"/><Relationship Id="rId121" Type="http://schemas.openxmlformats.org/officeDocument/2006/relationships/customXml" Target="../ink/ink8.xml"/><Relationship Id="rId142" Type="http://schemas.openxmlformats.org/officeDocument/2006/relationships/image" Target="../media/image288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22</a:t>
            </a:r>
            <a:r>
              <a:rPr lang="el-GR" altLang="en-US" sz="1100" dirty="0"/>
              <a:t>-20</a:t>
            </a:r>
            <a:r>
              <a:rPr lang="en-US" altLang="en-US" sz="1100" dirty="0"/>
              <a:t>23</a:t>
            </a:r>
            <a:endParaRPr lang="el-GR" altLang="en-US" sz="11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8648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Άλγεβρα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39315-0B6C-4E6D-9F59-4716F73B3171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930400" y="2413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επιλογής&gt;</a:t>
            </a: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44500" y="15303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3978275"/>
            <a:ext cx="3200400" cy="517525"/>
            <a:chOff x="2592" y="2756"/>
            <a:chExt cx="2016" cy="32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15377" name="Rectangle 7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8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=, &gt;, &lt;, </a:t>
                </a:r>
                <a:r>
                  <a:rPr lang="el-GR" sz="2000">
                    <a:latin typeface="Times New Roman" pitchFamily="18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  <p:sp>
          <p:nvSpPr>
            <p:cNvPr id="15375" name="Line 9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Line 10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2362200" y="5654675"/>
            <a:ext cx="523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AND, OR, 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400" y="3200400"/>
            <a:ext cx="8356600" cy="2530475"/>
            <a:chOff x="256" y="2544"/>
            <a:chExt cx="5264" cy="1594"/>
          </a:xfrm>
        </p:grpSpPr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528" y="3120"/>
              <a:ext cx="499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	&lt;τελεστής σύγκρισης&gt;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ή &lt;σταθερή τιμή από το πεδίο ορισμού του γνωρίσματος&gt;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288" y="2806"/>
              <a:ext cx="20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προτάσεις της μορφής</a:t>
              </a:r>
            </a:p>
          </p:txBody>
        </p:sp>
        <p:sp>
          <p:nvSpPr>
            <p:cNvPr id="15373" name="Text Box 15"/>
            <p:cNvSpPr txBox="1">
              <a:spLocks noChangeArrowheads="1"/>
            </p:cNvSpPr>
            <p:nvPr/>
          </p:nvSpPr>
          <p:spPr bwMode="auto">
            <a:xfrm>
              <a:off x="256" y="2544"/>
              <a:ext cx="2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&lt;συνθήκη επιλογής&gt;</a:t>
              </a:r>
            </a:p>
          </p:txBody>
        </p:sp>
      </p:grpSp>
      <p:sp>
        <p:nvSpPr>
          <p:cNvPr id="20" name="Title 8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BCA0D-436F-4CA9-9270-D186C797AE18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1419225" y="23082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Ταινία       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143000" y="3619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16397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16415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6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7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8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Title 8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65900" y="6492875"/>
            <a:ext cx="2133600" cy="365125"/>
          </a:xfrm>
          <a:noFill/>
        </p:spPr>
        <p:txBody>
          <a:bodyPr/>
          <a:lstStyle/>
          <a:p>
            <a:fld id="{DE5C4B0F-786F-4BC6-8D32-93D5E1E2F89B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81000" y="1508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209800"/>
            <a:ext cx="7188200" cy="1635125"/>
            <a:chOff x="720" y="1546"/>
            <a:chExt cx="4528" cy="1030"/>
          </a:xfrm>
        </p:grpSpPr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     Έτος 			Διάρκεια		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 1992 		95 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1. Ταινίες με διάρκεια μεγαλύτερη των 100 λεπτών)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&gt; 100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2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0B3F1-9E2C-43B8-A42D-BD12B06F30AA}" type="slidenum">
              <a:rPr lang="el-GR" altLang="en-US" smtClean="0"/>
              <a:pPr/>
              <a:t>13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2486" y="1301001"/>
            <a:ext cx="7188200" cy="1635125"/>
            <a:chOff x="720" y="1546"/>
            <a:chExt cx="4528" cy="1030"/>
          </a:xfrm>
        </p:grpSpPr>
        <p:sp>
          <p:nvSpPr>
            <p:cNvPr id="18447" name="Text Box 4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  Έτος			Διάρκεια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1997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124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1991 			104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95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8" name="Line 5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Line 6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2. Ταινίες με διάρκεια μεγαλύτερη των 100 λεπτών που γυρίστηκαν μετά το 1995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057400" y="4064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l-GR" sz="2400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Διάρκεια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&gt; 100 </a:t>
            </a:r>
            <a:r>
              <a:rPr lang="en-US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Έτος &gt; 1995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(Ταινία)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953000"/>
            <a:ext cx="7188200" cy="809625"/>
            <a:chOff x="720" y="3360"/>
            <a:chExt cx="4528" cy="510"/>
          </a:xfrm>
        </p:grpSpPr>
        <p:sp>
          <p:nvSpPr>
            <p:cNvPr id="18442" name="Text Box 12"/>
            <p:cNvSpPr txBox="1">
              <a:spLocks noChangeArrowheads="1"/>
            </p:cNvSpPr>
            <p:nvPr/>
          </p:nvSpPr>
          <p:spPr bwMode="auto">
            <a:xfrm>
              <a:off x="720" y="3360"/>
              <a:ext cx="452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Έτος		Διάρκεια		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  1997 		124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776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38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1" name="Title 8"/>
          <p:cNvSpPr>
            <a:spLocks noGrp="1"/>
          </p:cNvSpPr>
          <p:nvPr>
            <p:ph type="title"/>
          </p:nvPr>
        </p:nvSpPr>
        <p:spPr>
          <a:xfrm>
            <a:off x="457200" y="3064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17848A-5065-45A8-A0DF-4A3B46F01CA0}"/>
                  </a:ext>
                </a:extLst>
              </p:cNvPr>
              <p:cNvSpPr txBox="1"/>
              <p:nvPr/>
            </p:nvSpPr>
            <p:spPr>
              <a:xfrm>
                <a:off x="1105865" y="2304553"/>
                <a:ext cx="18163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AND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&lt; 3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17848A-5065-45A8-A0DF-4A3B46F01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865" y="2304553"/>
                <a:ext cx="1816395" cy="276999"/>
              </a:xfrm>
              <a:prstGeom prst="rect">
                <a:avLst/>
              </a:prstGeom>
              <a:blipFill>
                <a:blip r:embed="rId2"/>
                <a:stretch>
                  <a:fillRect l="-1342" t="-2222" r="-4362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5095462" y="843677"/>
            <a:ext cx="39027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  <a:endParaRPr lang="el-GR" dirty="0"/>
          </a:p>
          <a:p>
            <a:r>
              <a:rPr lang="el-GR" dirty="0"/>
              <a:t>3	</a:t>
            </a:r>
            <a:r>
              <a:rPr lang="en-US" dirty="0"/>
              <a:t>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707340-6B09-434B-B522-68D16CFC0794}"/>
              </a:ext>
            </a:extLst>
          </p:cNvPr>
          <p:cNvSpPr txBox="1"/>
          <p:nvPr/>
        </p:nvSpPr>
        <p:spPr>
          <a:xfrm>
            <a:off x="795130" y="3949148"/>
            <a:ext cx="6685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</a:t>
            </a:r>
          </a:p>
          <a:p>
            <a:r>
              <a:rPr lang="el-GR" dirty="0"/>
              <a:t>Α. Ένας πίνακας με 3 στήλες και 3 γραμμές</a:t>
            </a:r>
          </a:p>
          <a:p>
            <a:r>
              <a:rPr lang="el-GR" dirty="0"/>
              <a:t>Β.  Ένας πίνακας με 3 στήλες και 2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2 στήλες και 3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2 στήλες και 2 γραμμές 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949227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DCBEC-DC58-497F-BA15-2DF1E5D555D2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επιλογής εφαρμόζεται ανεξάρτητα 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κάθε πλειάδα 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8000" y="3429000"/>
            <a:ext cx="810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που προκύπτει είναι ίδιος με τον βαθμό της αρχικής σχέσης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46100" y="4445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με την αρχική σχέση</a:t>
            </a:r>
            <a:r>
              <a:rPr lang="el-GR" sz="2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ποσοστό που επιλέγονται - </a:t>
            </a:r>
            <a:r>
              <a:rPr lang="el-GR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</a:t>
            </a:r>
            <a:r>
              <a:rPr lang="en-US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(selectivity)</a:t>
            </a:r>
            <a:endParaRPr lang="el-GR" sz="2400" i="1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44500" y="682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21446-53C5-4621-87B3-8EBB63CC5BD6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713898" y="1484348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066800" y="2398713"/>
            <a:ext cx="6997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ντιμεταθετική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… 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 ..)) =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905000" y="4800600"/>
            <a:ext cx="633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 &lt;συνθ2&gt; ... AND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0850" y="2810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F4A4C-6A3C-4110-8A39-AEA9BF7155C3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23462" y="1749424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προβολής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645557" y="3359757"/>
            <a:ext cx="4762500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γνωρισμάτων&gt;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908050" y="2600323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συγκεκριμένων στηλών (γνωρισμάτων)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0098" y="462722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Το σχήμα εξόδου καθορίζεται από τη λίστα γνωρισμάτων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712C0-6A8E-4150-B5F0-474E724970CC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5314" y="3263811"/>
            <a:ext cx="7188200" cy="1635125"/>
            <a:chOff x="720" y="1968"/>
            <a:chExt cx="4528" cy="1030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720" y="1968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  Έτος		Διάρκεια	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 1992 		95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22537" name="Line 6"/>
            <p:cNvSpPr>
              <a:spLocks noChangeShapeType="1"/>
            </p:cNvSpPr>
            <p:nvPr/>
          </p:nvSpPr>
          <p:spPr bwMode="auto">
            <a:xfrm>
              <a:off x="720" y="2208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776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38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218A46-4F26-455B-B989-7E69C54A2964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1. Τίτλος, χρόνος, διάρκεια των ταινιών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905000" y="2743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Έτος, Διάρκεια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733800"/>
            <a:ext cx="7188200" cy="1635125"/>
            <a:chOff x="720" y="2576"/>
            <a:chExt cx="4528" cy="103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720" y="257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Έτος		Διάρκεια	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 1997 		124 		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95 		</a:t>
              </a:r>
              <a:endParaRPr lang="el-GR" dirty="0">
                <a:latin typeface="Times New Roman" pitchFamily="18" charset="0"/>
              </a:endParaRPr>
            </a:p>
          </p:txBody>
        </p:sp>
        <p:sp>
          <p:nvSpPr>
            <p:cNvPr id="23562" name="Line 7"/>
            <p:cNvSpPr>
              <a:spLocks noChangeShapeType="1"/>
            </p:cNvSpPr>
            <p:nvPr/>
          </p:nvSpPr>
          <p:spPr bwMode="auto">
            <a:xfrm>
              <a:off x="720" y="283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776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2688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3A00D-4CCD-49E1-B9DE-8D5A6432DF66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429846" y="1291615"/>
            <a:ext cx="820896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 βάσεων δεδομένων	(ορισμός σχήματος)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Οντοτήτων/Συσχετίσεων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μοντέλο</a:t>
            </a:r>
          </a:p>
          <a:p>
            <a:pPr marL="457200" indent="-457200" algn="just"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ΓΟΔ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(για τον ορισμό των σχημάτων)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ένας μεταφραστής της ΓΟΔ επεξεργάζεται τις εντολές της ΓΟΔ, αναγνωρίζει τις περιγραφές των δομικών στοιχείων του σχήματος και αποθηκεύει την περιγραφή του σχήματος στον κατάλογο του ΣΔΒΔ</a:t>
            </a: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ΓΧΔ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(αφορά τα στιγμιότυπα)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ενημέρωσης 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(το αντικείμενο των επόμενων διαλέξεων)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 έχουμε δει έως σήμερα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66FFC-6DCC-4DA4-BF55-C95EC8E60846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82600" y="16383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Είδος ταινιών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28800" y="2184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57413" y="2811463"/>
            <a:ext cx="6019800" cy="809625"/>
            <a:chOff x="1176" y="2122"/>
            <a:chExt cx="3792" cy="510"/>
          </a:xfrm>
        </p:grpSpPr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1176" y="2122"/>
              <a:ext cx="3792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έγχρωμη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>
              <a:off x="1664" y="24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30300" y="4086224"/>
            <a:ext cx="5803899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Προσοχή: απαλοιφή διπλότιμων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382" y="4949825"/>
            <a:ext cx="83161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Γιατί; </a:t>
            </a:r>
          </a:p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βάση τον ορισμό το αποτέλεσμα είναι σχέση (δηλαδή,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πλειάδων)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B9014-6332-4226-8B69-9B0FEDD41AB5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800" y="1803400"/>
            <a:ext cx="767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 έχουν την ίδια διάταξη 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58800" y="2641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58800" y="3479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είναι ίσος με τον αριθμό γνωρισμάτων στη &lt;λίστα γνωρισμάτων&gt;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609600" y="4683139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(πότε;)  με την αρχική σχέση</a:t>
            </a:r>
            <a:endParaRPr lang="el-GR" sz="2400" i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2428367" y="671793"/>
            <a:ext cx="19661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  <a:endParaRPr lang="el-GR" dirty="0"/>
          </a:p>
          <a:p>
            <a:r>
              <a:rPr lang="el-GR" dirty="0"/>
              <a:t>3	</a:t>
            </a:r>
            <a:r>
              <a:rPr lang="en-US" dirty="0"/>
              <a:t>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707340-6B09-434B-B522-68D16CFC0794}"/>
              </a:ext>
            </a:extLst>
          </p:cNvPr>
          <p:cNvSpPr txBox="1"/>
          <p:nvPr/>
        </p:nvSpPr>
        <p:spPr>
          <a:xfrm>
            <a:off x="795130" y="3949148"/>
            <a:ext cx="6685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</a:t>
            </a:r>
          </a:p>
          <a:p>
            <a:r>
              <a:rPr lang="el-GR" dirty="0"/>
              <a:t>Α. Ένας πίνακας με </a:t>
            </a:r>
            <a:r>
              <a:rPr lang="en-US" dirty="0"/>
              <a:t>3</a:t>
            </a:r>
            <a:r>
              <a:rPr lang="el-GR" dirty="0"/>
              <a:t> στήλες και 7 γραμμές</a:t>
            </a:r>
          </a:p>
          <a:p>
            <a:r>
              <a:rPr lang="el-GR" dirty="0"/>
              <a:t>Β.  Ένας πίνακας με 3 στήλες και 5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</a:t>
            </a:r>
            <a:r>
              <a:rPr lang="en-US" dirty="0"/>
              <a:t>1 </a:t>
            </a:r>
            <a:r>
              <a:rPr lang="el-GR" dirty="0"/>
              <a:t>στήλη  και 7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1 στήλες και 5 γραμμές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B368D24-2D5D-4125-B908-6F346DC012F3}"/>
                  </a:ext>
                </a:extLst>
              </p:cNvPr>
              <p:cNvSpPr txBox="1"/>
              <p:nvPr/>
            </p:nvSpPr>
            <p:spPr>
              <a:xfrm>
                <a:off x="445492" y="3370109"/>
                <a:ext cx="94159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</m:oMath>
                </a14:m>
                <a:r>
                  <a:rPr lang="en-US" dirty="0"/>
                  <a:t>(R)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B368D24-2D5D-4125-B908-6F346DC0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92" y="3370109"/>
                <a:ext cx="941595" cy="276999"/>
              </a:xfrm>
              <a:prstGeom prst="rect">
                <a:avLst/>
              </a:prstGeom>
              <a:blipFill>
                <a:blip r:embed="rId2"/>
                <a:stretch>
                  <a:fillRect l="-6452" t="-28889" b="-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445598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7B98A-55F5-4B6E-B7CB-8A958EB8754C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711200" y="19431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168400" y="2933700"/>
            <a:ext cx="6248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αντιμεταθετική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&lt;λίστα1&gt;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&lt;λίστα2&gt;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R)) = ?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7542D-8725-4CFB-B9B2-B7BAC20D8C0A}" type="slidenum">
              <a:rPr lang="el-GR" altLang="en-US" smtClean="0"/>
              <a:pPr/>
              <a:t>24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3962400"/>
            <a:ext cx="7188200" cy="1266825"/>
            <a:chOff x="720" y="2592"/>
            <a:chExt cx="4528" cy="79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720" y="2592"/>
              <a:ext cx="452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         	Διάρκεια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124 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104		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7658" name="Line 5"/>
            <p:cNvSpPr>
              <a:spLocks noChangeShapeType="1"/>
            </p:cNvSpPr>
            <p:nvPr/>
          </p:nvSpPr>
          <p:spPr bwMode="auto">
            <a:xfrm>
              <a:off x="163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16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Διάρκειες των ταινιών που είναι μεγαλύτερες των 100 λεπτών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2794667" y="2103617"/>
            <a:ext cx="39027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</a:p>
          <a:p>
            <a:pPr marL="342900" indent="-342900">
              <a:buAutoNum type="arabicPlain" startAt="6"/>
            </a:pPr>
            <a:r>
              <a:rPr lang="en-US" dirty="0"/>
              <a:t>  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E3301A-1C7A-4BF9-9E52-1AD662C28E78}"/>
              </a:ext>
            </a:extLst>
          </p:cNvPr>
          <p:cNvSpPr txBox="1"/>
          <p:nvPr/>
        </p:nvSpPr>
        <p:spPr>
          <a:xfrm>
            <a:off x="675861" y="4187687"/>
            <a:ext cx="5632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72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2DDD6-948A-4805-9C34-607B57F905E3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325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Ένωση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Τομή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Διαφορά (-)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Συμβατότητα ως προς την ένωση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69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Δύo σχέσεις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είναι συμβατές ως προς την ένωση όταν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1. Έχουν τον ίδιο βαθμό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2.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i, 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8461" y="6031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AB3DC-B833-417E-AF9B-70718EF847FE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Σύμβαση: η σχέση που προκύπτει έχει τα ίδια ονόματα γνωρισμάτων με την πρώτη σχέση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85800" y="3810000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Απαλοιφή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διπλότιμων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08ADA-FEEF-4481-8408-413D758CCC17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193223" y="1705031"/>
            <a:ext cx="1371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276600" y="227647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0" name="Line 7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30734" name="Line 11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3429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 S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" name="Title 9"/>
          <p:cNvSpPr>
            <a:spLocks noGrp="1"/>
          </p:cNvSpPr>
          <p:nvPr>
            <p:ph type="title"/>
          </p:nvPr>
        </p:nvSpPr>
        <p:spPr>
          <a:xfrm>
            <a:off x="-389425" y="-2519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4C218B-C4F4-4645-B421-931664CD6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340281-A774-4989-907A-4A9679EDD1E5}"/>
              </a:ext>
            </a:extLst>
          </p:cNvPr>
          <p:cNvSpPr txBox="1"/>
          <p:nvPr/>
        </p:nvSpPr>
        <p:spPr>
          <a:xfrm>
            <a:off x="1457739" y="1159565"/>
            <a:ext cx="14577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</a:t>
            </a:r>
          </a:p>
          <a:p>
            <a:r>
              <a:rPr lang="en-US" b="1" dirty="0"/>
              <a:t>A	B	C</a:t>
            </a:r>
          </a:p>
          <a:p>
            <a:r>
              <a:rPr lang="en-US" dirty="0"/>
              <a:t>1	2	3</a:t>
            </a:r>
          </a:p>
          <a:p>
            <a:r>
              <a:rPr lang="en-US" dirty="0"/>
              <a:t>4	5	6</a:t>
            </a:r>
          </a:p>
          <a:p>
            <a:pPr marL="342900" indent="-342900">
              <a:buAutoNum type="arabicPlain"/>
            </a:pPr>
            <a:r>
              <a:rPr lang="en-US" dirty="0"/>
              <a:t>  8	9</a:t>
            </a:r>
          </a:p>
          <a:p>
            <a:r>
              <a:rPr lang="en-US" dirty="0"/>
              <a:t>3	2	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ED035B-85E9-4179-BE14-FC8254F83389}"/>
              </a:ext>
            </a:extLst>
          </p:cNvPr>
          <p:cNvSpPr txBox="1"/>
          <p:nvPr/>
        </p:nvSpPr>
        <p:spPr>
          <a:xfrm>
            <a:off x="3438939" y="1159564"/>
            <a:ext cx="155713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</a:t>
            </a:r>
          </a:p>
          <a:p>
            <a:r>
              <a:rPr lang="en-US" b="1" dirty="0"/>
              <a:t>A	B	C</a:t>
            </a:r>
          </a:p>
          <a:p>
            <a:r>
              <a:rPr lang="en-US" dirty="0"/>
              <a:t>4	2	9</a:t>
            </a:r>
          </a:p>
          <a:p>
            <a:r>
              <a:rPr lang="en-US" dirty="0"/>
              <a:t>6	1	8</a:t>
            </a:r>
          </a:p>
          <a:p>
            <a:r>
              <a:rPr lang="en-US" dirty="0"/>
              <a:t>4	2	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645F518-130D-43B0-97E4-1E77314B44A4}"/>
                  </a:ext>
                </a:extLst>
              </p:cNvPr>
              <p:cNvSpPr txBox="1"/>
              <p:nvPr/>
            </p:nvSpPr>
            <p:spPr>
              <a:xfrm>
                <a:off x="5519531" y="1489545"/>
                <a:ext cx="14177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sub>
                    </m:sSub>
                  </m:oMath>
                </a14:m>
                <a:r>
                  <a:rPr lang="el-GR" dirty="0"/>
                  <a:t>(</a:t>
                </a:r>
                <a:r>
                  <a:rPr lang="en-US" dirty="0"/>
                  <a:t>S)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645F518-130D-43B0-97E4-1E77314B44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531" y="1489545"/>
                <a:ext cx="1417760" cy="276999"/>
              </a:xfrm>
              <a:prstGeom prst="rect">
                <a:avLst/>
              </a:prstGeom>
              <a:blipFill>
                <a:blip r:embed="rId2"/>
                <a:stretch>
                  <a:fillRect l="-4292" t="-28261" r="-9442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5229C1A-959C-4046-9C3C-43D8604645BE}"/>
              </a:ext>
            </a:extLst>
          </p:cNvPr>
          <p:cNvSpPr txBox="1"/>
          <p:nvPr/>
        </p:nvSpPr>
        <p:spPr>
          <a:xfrm>
            <a:off x="5418667" y="2052117"/>
            <a:ext cx="25964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ένας πίνακας με </a:t>
            </a:r>
          </a:p>
          <a:p>
            <a:r>
              <a:rPr lang="el-GR" dirty="0"/>
              <a:t>Α. 3 στήλες και 6 γραμμές</a:t>
            </a:r>
          </a:p>
          <a:p>
            <a:r>
              <a:rPr lang="el-GR" dirty="0"/>
              <a:t>Β. 3 στήλες και 4 γραμμές</a:t>
            </a:r>
          </a:p>
          <a:p>
            <a:r>
              <a:rPr lang="en-US" dirty="0"/>
              <a:t>C. 1 </a:t>
            </a:r>
            <a:r>
              <a:rPr lang="el-GR" dirty="0"/>
              <a:t>στήλη και 6 γραμμές</a:t>
            </a:r>
          </a:p>
          <a:p>
            <a:r>
              <a:rPr lang="en-US" dirty="0"/>
              <a:t>D. 1 </a:t>
            </a:r>
            <a:r>
              <a:rPr lang="el-GR" dirty="0"/>
              <a:t>στήλη και 4 γραμμές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899670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66E3-F5CB-45D7-AE4C-7325762350BF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3699" y="6842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(query languages)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8312" y="2560638"/>
            <a:ext cx="8154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Επιτρέπουν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την εύρεση πληροφορίας από μια βάση δεδομένων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μέσω της διατύπωσης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ερωτημάτων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(queries)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στον τρέχων στιγμιότυπο της βάσης δεδομένων 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C19C6-9D92-46E2-8853-F7F72BBF8221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555261" y="2106612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690377" y="579769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ανανάς</a:t>
            </a: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280252" y="7124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69ADF-9D51-493C-A2EB-8C7D8942175B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88461" y="1192049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1198870" y="2467882"/>
            <a:ext cx="578348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μπορούμε να βρούμε σε πίτσες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(τα ονόματά τους) περιέχουν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συστατικό που αρέσει τουλάχιστον σε ένα φοιτητή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57200" y="9719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66B13-056E-4DA2-A54A-AE1F5442BFD1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246188" y="1903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311150" y="3560763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έχουν 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EF73C-CACF-47C6-8E69-166B61939229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20700" y="174307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104900" y="2397125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1. Πράξεις που αφαιρούν κομμάτια από μια σχέση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γραμμές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04900" y="3403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2. Οι συνηθισμένες πράξεις συνόλου - ένωση, τομή, διαφορά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1085850" y="4162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3. Πράξεις που συνδυάζουν πλειάδες από δύο σχέσεις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1104900" y="49911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4. Μετονομασία γνωρισμάτων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20700" y="239712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20700" y="334327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2F46-3975-42DB-9AFC-18D1318D877C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447800" y="2765455"/>
            <a:ext cx="381000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x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S(B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29711" y="1479657"/>
            <a:ext cx="854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ή χιαστί γινόμενο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product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  ή χιαστί συνένωση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965200" y="3629055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1765300" y="4238656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n + m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1778000" y="4670456"/>
            <a:ext cx="407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29E5-F9D6-4A28-8CD1-8793FF53D953}" type="slidenum">
              <a:rPr lang="el-GR" altLang="en-US" smtClean="0"/>
              <a:pPr/>
              <a:t>36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39959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60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1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39955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56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7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 x S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76800" y="2209800"/>
            <a:ext cx="3911600" cy="3140075"/>
            <a:chOff x="2880" y="1776"/>
            <a:chExt cx="2464" cy="1978"/>
          </a:xfrm>
        </p:grpSpPr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 B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1            2           9          10      11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3            4           9         10       11</a:t>
              </a:r>
            </a:p>
          </p:txBody>
        </p:sp>
        <p:sp>
          <p:nvSpPr>
            <p:cNvPr id="39950" name="Line 18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1" name="Line 19"/>
            <p:cNvSpPr>
              <a:spLocks noChangeShapeType="1"/>
            </p:cNvSpPr>
            <p:nvPr/>
          </p:nvSpPr>
          <p:spPr bwMode="auto">
            <a:xfrm>
              <a:off x="3168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Line 20"/>
            <p:cNvSpPr>
              <a:spLocks noChangeShapeType="1"/>
            </p:cNvSpPr>
            <p:nvPr/>
          </p:nvSpPr>
          <p:spPr bwMode="auto">
            <a:xfrm>
              <a:off x="4752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3" name="Line 21"/>
            <p:cNvSpPr>
              <a:spLocks noChangeShapeType="1"/>
            </p:cNvSpPr>
            <p:nvPr/>
          </p:nvSpPr>
          <p:spPr bwMode="auto">
            <a:xfrm>
              <a:off x="432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4" name="Line 22"/>
            <p:cNvSpPr>
              <a:spLocks noChangeShapeType="1"/>
            </p:cNvSpPr>
            <p:nvPr/>
          </p:nvSpPr>
          <p:spPr bwMode="auto">
            <a:xfrm>
              <a:off x="384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D1F6-96C8-4E8C-9F17-491B1C23C029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855569" y="1069812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θήτα συνένωση) (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488461" y="1943493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συνδυασμός σχετιζόμενων πλειάδων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21911" y="2612630"/>
            <a:ext cx="3181350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	   </a:t>
            </a:r>
            <a:r>
              <a:rPr lang="en-US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συνένωσης&gt;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 S</a:t>
            </a:r>
          </a:p>
          <a:p>
            <a:pPr eaLnBrk="0" hangingPunct="0">
              <a:spcBef>
                <a:spcPct val="50000"/>
              </a:spcBef>
            </a:pPr>
            <a:endParaRPr lang="el-GR" sz="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488461" y="3299926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συνένωσης&gt;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x S) 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14800" y="4267200"/>
            <a:ext cx="3657600" cy="550863"/>
            <a:chOff x="2592" y="2756"/>
            <a:chExt cx="2016" cy="32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48149" name="Rectangle 9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0" name="Text Box 10"/>
              <p:cNvSpPr txBox="1">
                <a:spLocks noChangeArrowheads="1"/>
              </p:cNvSpPr>
              <p:nvPr/>
            </p:nvSpPr>
            <p:spPr bwMode="auto">
              <a:xfrm>
                <a:off x="3217" y="2832"/>
                <a:ext cx="1391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 dirty="0">
                    <a:latin typeface="Comic Sans MS" pitchFamily="66" charset="0"/>
                  </a:rPr>
                  <a:t>=, &gt;, &lt;, </a:t>
                </a:r>
                <a:r>
                  <a:rPr lang="el-GR" sz="2000" dirty="0">
                    <a:latin typeface="Comic Sans MS" pitchFamily="66" charset="0"/>
                    <a:sym typeface="Symbol" pitchFamily="18" charset="2"/>
                  </a:rPr>
                  <a:t>,     , </a:t>
                </a:r>
                <a:endParaRPr lang="el-GR" sz="2000" b="1" dirty="0">
                  <a:latin typeface="Comic Sans MS" pitchFamily="66" charset="0"/>
                </a:endParaRPr>
              </a:p>
            </p:txBody>
          </p:sp>
        </p:grp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12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228600" y="3890963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406400" y="4789488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 σύγκρισης&gt;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41" name="Text Box 15"/>
          <p:cNvSpPr txBox="1">
            <a:spLocks noChangeArrowheads="1"/>
          </p:cNvSpPr>
          <p:nvPr/>
        </p:nvSpPr>
        <p:spPr bwMode="auto">
          <a:xfrm>
            <a:off x="406400" y="4392613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406400" y="5643563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7363" y="2712197"/>
            <a:ext cx="325437" cy="215900"/>
            <a:chOff x="3945" y="1231"/>
            <a:chExt cx="205" cy="136"/>
          </a:xfrm>
        </p:grpSpPr>
        <p:sp>
          <p:nvSpPr>
            <p:cNvPr id="48144" name="AutoShape 1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AutoShape 1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88461" y="714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5883C-7977-42FD-BE61-690DB50A9667}" type="slidenum">
              <a:rPr lang="el-GR" altLang="en-US" smtClean="0"/>
              <a:pPr/>
              <a:t>38</a:t>
            </a:fld>
            <a:endParaRPr lang="el-GR" alt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971800"/>
            <a:ext cx="2209800" cy="1768475"/>
            <a:chOff x="1296" y="1776"/>
            <a:chExt cx="1392" cy="1114"/>
          </a:xfrm>
        </p:grpSpPr>
        <p:sp>
          <p:nvSpPr>
            <p:cNvPr id="50206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C’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7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8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9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20574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6400" y="2971800"/>
            <a:ext cx="2209800" cy="1768475"/>
            <a:chOff x="1296" y="1776"/>
            <a:chExt cx="1392" cy="1114"/>
          </a:xfrm>
        </p:grpSpPr>
        <p:sp>
          <p:nvSpPr>
            <p:cNvPr id="50202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4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5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6" name="Text Box 15"/>
          <p:cNvSpPr txBox="1">
            <a:spLocks noChangeArrowheads="1"/>
          </p:cNvSpPr>
          <p:nvPr/>
        </p:nvSpPr>
        <p:spPr bwMode="auto">
          <a:xfrm>
            <a:off x="5477668" y="1510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U            </a:t>
            </a:r>
            <a:r>
              <a:rPr lang="el-GR" sz="2400" b="1" baseline="-25000" dirty="0"/>
              <a:t>A   &lt;  D</a:t>
            </a:r>
            <a:r>
              <a:rPr lang="el-GR" sz="2000" b="1" dirty="0"/>
              <a:t>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87068" y="2422525"/>
            <a:ext cx="4343400" cy="2682875"/>
            <a:chOff x="2784" y="1872"/>
            <a:chExt cx="2736" cy="1690"/>
          </a:xfrm>
        </p:grpSpPr>
        <p:sp>
          <p:nvSpPr>
            <p:cNvPr id="50195" name="Text Box 17"/>
            <p:cNvSpPr txBox="1">
              <a:spLocks noChangeArrowheads="1"/>
            </p:cNvSpPr>
            <p:nvPr/>
          </p:nvSpPr>
          <p:spPr bwMode="auto">
            <a:xfrm>
              <a:off x="2784" y="1872"/>
              <a:ext cx="2736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A    </a:t>
              </a:r>
              <a:r>
                <a:rPr lang="en-US" sz="2000" dirty="0">
                  <a:latin typeface="Times New Roman" pitchFamily="18" charset="0"/>
                </a:rPr>
                <a:t> B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n-US" sz="2000" dirty="0">
                  <a:latin typeface="Times New Roman" pitchFamily="18" charset="0"/>
                </a:rPr>
                <a:t>   </a:t>
              </a:r>
              <a:r>
                <a:rPr lang="el-GR" sz="2000" dirty="0">
                  <a:latin typeface="Times New Roman" pitchFamily="18" charset="0"/>
                </a:rPr>
                <a:t>C </a:t>
              </a:r>
              <a:r>
                <a:rPr lang="en-US" sz="2000" dirty="0">
                  <a:latin typeface="Times New Roman" pitchFamily="18" charset="0"/>
                </a:rPr>
                <a:t>      </a:t>
              </a:r>
              <a:r>
                <a:rPr lang="el-GR" sz="2000" dirty="0">
                  <a:latin typeface="Times New Roman" pitchFamily="18" charset="0"/>
                </a:rPr>
                <a:t>B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n-US" sz="2000" dirty="0">
                  <a:latin typeface="Times New Roman" pitchFamily="18" charset="0"/>
                </a:rPr>
                <a:t>    </a:t>
              </a:r>
              <a:r>
                <a:rPr lang="el-GR" sz="2000" dirty="0">
                  <a:latin typeface="Times New Roman" pitchFamily="18" charset="0"/>
                </a:rPr>
                <a:t>C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6     7       8      7        8     10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9     7       8      7        8     10</a:t>
              </a:r>
              <a:endParaRPr lang="el-GR" sz="2000" b="1" dirty="0">
                <a:latin typeface="Times New Roman" pitchFamily="18" charset="0"/>
              </a:endParaRP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2784" y="2112"/>
              <a:ext cx="1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19"/>
            <p:cNvSpPr>
              <a:spLocks noChangeShapeType="1"/>
            </p:cNvSpPr>
            <p:nvPr/>
          </p:nvSpPr>
          <p:spPr bwMode="auto">
            <a:xfrm>
              <a:off x="302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0"/>
            <p:cNvSpPr>
              <a:spLocks noChangeShapeType="1"/>
            </p:cNvSpPr>
            <p:nvPr/>
          </p:nvSpPr>
          <p:spPr bwMode="auto">
            <a:xfrm>
              <a:off x="3408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Line 22"/>
            <p:cNvSpPr>
              <a:spLocks noChangeShapeType="1"/>
            </p:cNvSpPr>
            <p:nvPr/>
          </p:nvSpPr>
          <p:spPr bwMode="auto">
            <a:xfrm>
              <a:off x="4080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1" name="Line 23"/>
            <p:cNvSpPr>
              <a:spLocks noChangeShapeType="1"/>
            </p:cNvSpPr>
            <p:nvPr/>
          </p:nvSpPr>
          <p:spPr bwMode="auto">
            <a:xfrm>
              <a:off x="4416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918781" y="1652432"/>
            <a:ext cx="325438" cy="215900"/>
            <a:chOff x="3945" y="1231"/>
            <a:chExt cx="205" cy="136"/>
          </a:xfrm>
        </p:grpSpPr>
        <p:sp>
          <p:nvSpPr>
            <p:cNvPr id="5019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22"/>
          <p:cNvSpPr>
            <a:spLocks noGrp="1"/>
          </p:cNvSpPr>
          <p:nvPr>
            <p:ph type="title"/>
          </p:nvPr>
        </p:nvSpPr>
        <p:spPr>
          <a:xfrm>
            <a:off x="477837" y="1524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grpSp>
        <p:nvGrpSpPr>
          <p:cNvPr id="8" name="Group 7"/>
          <p:cNvGrpSpPr/>
          <p:nvPr/>
        </p:nvGrpSpPr>
        <p:grpSpPr>
          <a:xfrm>
            <a:off x="1563717" y="5403576"/>
            <a:ext cx="2068645" cy="507832"/>
            <a:chOff x="1563717" y="5403576"/>
            <a:chExt cx="2068645" cy="507832"/>
          </a:xfrm>
        </p:grpSpPr>
        <p:sp>
          <p:nvSpPr>
            <p:cNvPr id="50189" name="Rectangle 27"/>
            <p:cNvSpPr>
              <a:spLocks noChangeArrowheads="1"/>
            </p:cNvSpPr>
            <p:nvPr/>
          </p:nvSpPr>
          <p:spPr bwMode="auto">
            <a:xfrm>
              <a:off x="1563717" y="5403576"/>
              <a:ext cx="13612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/>
                <a:t>U          </a:t>
              </a:r>
              <a:r>
                <a:rPr lang="en-US" sz="2000" dirty="0"/>
                <a:t>     </a:t>
              </a:r>
              <a:r>
                <a:rPr lang="el-GR" sz="2000" dirty="0"/>
                <a:t>V</a:t>
              </a:r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1913746" y="5517218"/>
              <a:ext cx="287307" cy="216855"/>
              <a:chOff x="3945" y="1231"/>
              <a:chExt cx="205" cy="136"/>
            </a:xfrm>
          </p:grpSpPr>
          <p:sp>
            <p:nvSpPr>
              <p:cNvPr id="50191" name="AutoShape 29"/>
              <p:cNvSpPr>
                <a:spLocks noChangeArrowheads="1"/>
              </p:cNvSpPr>
              <p:nvPr/>
            </p:nvSpPr>
            <p:spPr bwMode="auto">
              <a:xfrm rot="5400000">
                <a:off x="3923" y="1253"/>
                <a:ext cx="136" cy="91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AutoShape 30"/>
              <p:cNvSpPr>
                <a:spLocks noChangeArrowheads="1"/>
              </p:cNvSpPr>
              <p:nvPr/>
            </p:nvSpPr>
            <p:spPr bwMode="auto">
              <a:xfrm rot="-5400000">
                <a:off x="4037" y="1253"/>
                <a:ext cx="136" cy="91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2190424" y="5603631"/>
              <a:ext cx="14419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A &lt; D AND B </a:t>
              </a:r>
              <a:r>
                <a:rPr lang="el-GR" sz="1400" dirty="0">
                  <a:sym typeface="Symbol" pitchFamily="18" charset="2"/>
                </a:rPr>
                <a:t> B</a:t>
              </a:r>
              <a:r>
                <a:rPr lang="el-GR" sz="1400" dirty="0"/>
                <a:t> ‘</a:t>
              </a: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A7D73-2CE6-4FD4-B36B-7E0CA6BEC749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93700" y="17399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 αποτέλεσμα είναι οι συνδυασμοί πλειάδων που ικανοποιούν τη συνθήκη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393700" y="28829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αποτιμάται για κάθε συνδυασμό</a:t>
            </a:r>
          </a:p>
        </p:txBody>
      </p:sp>
      <p:sp>
        <p:nvSpPr>
          <p:cNvPr id="49160" name="Text Box 5"/>
          <p:cNvSpPr txBox="1">
            <a:spLocks noChangeArrowheads="1"/>
          </p:cNvSpPr>
          <p:nvPr/>
        </p:nvSpPr>
        <p:spPr bwMode="auto">
          <a:xfrm>
            <a:off x="393700" y="3721100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αποτέλεσμα σχέση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Q 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n + m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</a:p>
        </p:txBody>
      </p:sp>
      <p:sp>
        <p:nvSpPr>
          <p:cNvPr id="49161" name="Text Box 6"/>
          <p:cNvSpPr txBox="1">
            <a:spLocks noChangeArrowheads="1"/>
          </p:cNvSpPr>
          <p:nvPr/>
        </p:nvSpPr>
        <p:spPr bwMode="auto">
          <a:xfrm>
            <a:off x="342900" y="45593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με τιμή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γνώρισμα συνένωσης δεν εμφανίζονται στο αποτέλεσμα</a:t>
            </a:r>
          </a:p>
        </p:txBody>
      </p:sp>
      <p:sp>
        <p:nvSpPr>
          <p:cNvPr id="11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B1537-155A-4B01-9576-C4DE0686609A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1222374" y="2446268"/>
            <a:ext cx="7251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(relational algebra)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Λειτουργική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“operational” (database byte-code!)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αποτελείται από ένα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τελεστών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περιγράφει τα βήματα για τον υπολογισμό του αποτελέσματος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1295399" y="3936532"/>
            <a:ext cx="7260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relational calculus)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Επιτρέπει στους χρήστες να περιγράψουν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θέλουν αλλά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όχι πώς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να το υπολογίσουν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87337" y="13544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</a:t>
            </a:r>
            <a:r>
              <a:rPr kumimoji="1"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μαθηματικές γλώσσες ερωτήσεων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αποτελούν τη βάση για τις εμπορικές γλώσσες ερωτήσεων (π.χ., SQL) και για την υλοποίησή τους</a:t>
            </a: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481011" y="5325885"/>
            <a:ext cx="7993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Αυτές οι τυπικές γλώσσες επηρέασαν τις εμπορικές γλώσσες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SQL, QBE)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θα δούμε στα επόμενα μαθήματα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298700" y="2654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2298700" y="3187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2298700" y="4178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2298700" y="37131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2298700" y="4711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2316163" y="52197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71925" y="53213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9100" y="1536700"/>
            <a:ext cx="801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/>
              <a:t>Σχεσιακή άλγεβρα – ένα σύνολο τελεστών που εφαρμόζονται πάνω σε σχέσεις (πίνακες) και έχουν ως αποτέλεσμα σχέσεις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859666" y="1204919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188912" y="2776542"/>
            <a:ext cx="8497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 πίτσες (όνομα) έχουν  κάποιο συστατικό που αρέσει στο φοιτητή Δημήτρη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857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4464050" y="522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ανανάς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808037" y="2765426"/>
            <a:ext cx="500140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		ΣΥΣΤΑΤΙΚΟ	              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>
                <a:solidFill>
                  <a:srgbClr val="FF0000"/>
                </a:solidFill>
              </a:rPr>
              <a:t>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ελιά	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ελιά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ελιά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ελιά			Δημήτρης		μπέικον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859666" y="1204919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188912" y="2776542"/>
            <a:ext cx="849788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πίτσες (όνομα) έχουν  κάποιο συστατικό που αρέσει στο φοιτητή Δημήτρη</a:t>
            </a:r>
            <a:endParaRPr lang="en-US" i="1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(όνομα) σερβίρουν κάποια πίτσα που έχει κάποιο συστατικό που αρέσει στο Δημήτρη – η απάντηση να είναι ζεύγη της μορφής (ΜΑΓΑΖΙ, ΟΝΟΜΑ-ΠΙΤΣΑΣ) όπου ΜΑΓΑΖΙ το όνομα του μαγαζιού και ΟΝΟΜΑ-ΠΙΤΣΑΣ το όνομα της πίτσας με το συστατικό.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857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02502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251C3-30FB-425D-BE8B-0515FA1A1819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368300" y="2806700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469900" y="3933825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=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520700" y="3416300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69900" y="4787900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1358900" y="1908175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χρησιμοποιείται μόνο τελεστής ισότητας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Ισότητας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equijoin)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EE073-A202-49DF-BE54-9D27A3435B9F}" type="slidenum">
              <a:rPr lang="el-GR" altLang="en-US" smtClean="0"/>
              <a:pPr/>
              <a:t>45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3275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6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7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4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3257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72000" y="3213100"/>
            <a:ext cx="3911600" cy="1311275"/>
            <a:chOff x="2880" y="1776"/>
            <a:chExt cx="2464" cy="826"/>
          </a:xfrm>
        </p:grpSpPr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</a:t>
              </a:r>
              <a:r>
                <a:rPr lang="en-US" sz="2000">
                  <a:latin typeface="Times New Roman" pitchFamily="18" charset="0"/>
                </a:rPr>
                <a:t>   B’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</p:txBody>
        </p:sp>
        <p:sp>
          <p:nvSpPr>
            <p:cNvPr id="53266" name="Line 17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7" name="Line 18"/>
            <p:cNvSpPr>
              <a:spLocks noChangeShapeType="1"/>
            </p:cNvSpPr>
            <p:nvPr/>
          </p:nvSpPr>
          <p:spPr bwMode="auto">
            <a:xfrm>
              <a:off x="316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8" name="Line 19"/>
            <p:cNvSpPr>
              <a:spLocks noChangeShapeType="1"/>
            </p:cNvSpPr>
            <p:nvPr/>
          </p:nvSpPr>
          <p:spPr bwMode="auto">
            <a:xfrm>
              <a:off x="4752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9" name="Line 20"/>
            <p:cNvSpPr>
              <a:spLocks noChangeShapeType="1"/>
            </p:cNvSpPr>
            <p:nvPr/>
          </p:nvSpPr>
          <p:spPr bwMode="auto">
            <a:xfrm>
              <a:off x="432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0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60" name="Text Box 22"/>
          <p:cNvSpPr txBox="1">
            <a:spLocks noChangeArrowheads="1"/>
          </p:cNvSpPr>
          <p:nvPr/>
        </p:nvSpPr>
        <p:spPr bwMode="auto">
          <a:xfrm>
            <a:off x="3652838" y="49371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</a:t>
            </a:r>
            <a:r>
              <a:rPr lang="el-GR" sz="2000" b="1" dirty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l-GR" sz="2000" b="1" dirty="0">
                <a:latin typeface="Times New Roman" pitchFamily="18" charset="0"/>
              </a:rPr>
              <a:t>   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53261" name="Text Box 23"/>
          <p:cNvSpPr txBox="1">
            <a:spLocks noChangeArrowheads="1"/>
          </p:cNvSpPr>
          <p:nvPr/>
        </p:nvSpPr>
        <p:spPr bwMode="auto">
          <a:xfrm>
            <a:off x="4216400" y="5245100"/>
            <a:ext cx="1368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000" b="1" dirty="0">
                <a:latin typeface="Times New Roman" pitchFamily="18" charset="0"/>
              </a:rPr>
              <a:t>Β = Β’</a:t>
            </a: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57650" y="5013325"/>
            <a:ext cx="325438" cy="215900"/>
            <a:chOff x="3945" y="1231"/>
            <a:chExt cx="205" cy="136"/>
          </a:xfrm>
        </p:grpSpPr>
        <p:sp>
          <p:nvSpPr>
            <p:cNvPr id="5326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Ισότητας</a:t>
            </a: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DDEA-5913-4A89-8DEB-E14348428D95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24961" y="1913109"/>
            <a:ext cx="8356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Ίδιες τιμές στα γνωρίσματα με το ίδιο όνομα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 κοινά γνώρισμα εμφανίζονται μόνο μια φορά στο αποτέλεσμα</a:t>
            </a:r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2622061" y="3392427"/>
            <a:ext cx="29083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 *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406400" y="4724400"/>
            <a:ext cx="774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συνένωσης: μέγεθος αποτελέσματος /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3285" y="5471596"/>
            <a:ext cx="66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</a:rPr>
              <a:t>τα κοινά γνωρίσματα εμφανίζονται μόνο μια φορά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1DF5-945C-4563-872B-B5B92E3AA094}" type="slidenum">
              <a:rPr lang="el-GR" altLang="en-US" smtClean="0"/>
              <a:pPr/>
              <a:t>47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5318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9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20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879601" y="2632889"/>
            <a:ext cx="2209800" cy="1768475"/>
            <a:chOff x="1104" y="1776"/>
            <a:chExt cx="1392" cy="1114"/>
          </a:xfrm>
        </p:grpSpPr>
        <p:sp>
          <p:nvSpPr>
            <p:cNvPr id="55314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5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6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7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42672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*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0" y="3200400"/>
            <a:ext cx="3911600" cy="1387475"/>
            <a:chOff x="2880" y="2016"/>
            <a:chExt cx="2464" cy="874"/>
          </a:xfrm>
        </p:grpSpPr>
        <p:sp>
          <p:nvSpPr>
            <p:cNvPr id="55309" name="Text Box 17"/>
            <p:cNvSpPr txBox="1">
              <a:spLocks noChangeArrowheads="1"/>
            </p:cNvSpPr>
            <p:nvPr/>
          </p:nvSpPr>
          <p:spPr bwMode="auto">
            <a:xfrm>
              <a:off x="2880" y="201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    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3          4           7       8</a:t>
              </a:r>
            </a:p>
          </p:txBody>
        </p:sp>
        <p:sp>
          <p:nvSpPr>
            <p:cNvPr id="55310" name="Line 18"/>
            <p:cNvSpPr>
              <a:spLocks noChangeShapeType="1"/>
            </p:cNvSpPr>
            <p:nvPr/>
          </p:nvSpPr>
          <p:spPr bwMode="auto">
            <a:xfrm>
              <a:off x="2880" y="2266"/>
              <a:ext cx="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1" name="Line 19"/>
            <p:cNvSpPr>
              <a:spLocks noChangeShapeType="1"/>
            </p:cNvSpPr>
            <p:nvPr/>
          </p:nvSpPr>
          <p:spPr bwMode="auto">
            <a:xfrm>
              <a:off x="3168" y="201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2" name="Line 20"/>
            <p:cNvSpPr>
              <a:spLocks noChangeShapeType="1"/>
            </p:cNvSpPr>
            <p:nvPr/>
          </p:nvSpPr>
          <p:spPr bwMode="auto">
            <a:xfrm>
              <a:off x="3696" y="202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>
              <a:off x="4224" y="2016"/>
              <a:ext cx="0" cy="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9E7AB-0FBC-48DD-A360-6D9F64149B58}" type="slidenum">
              <a:rPr lang="el-GR" altLang="en-US" smtClean="0"/>
              <a:pPr/>
              <a:t>48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81300" y="2971800"/>
            <a:ext cx="2209800" cy="1768475"/>
            <a:chOff x="1296" y="1776"/>
            <a:chExt cx="1392" cy="1114"/>
          </a:xfrm>
        </p:grpSpPr>
        <p:sp>
          <p:nvSpPr>
            <p:cNvPr id="56341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42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4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5715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23241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3100" y="2971800"/>
            <a:ext cx="2209800" cy="1768475"/>
            <a:chOff x="1296" y="1776"/>
            <a:chExt cx="1392" cy="1114"/>
          </a:xfrm>
        </p:grpSpPr>
        <p:sp>
          <p:nvSpPr>
            <p:cNvPr id="56337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8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0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4991100" y="20431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*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86300" y="2803525"/>
            <a:ext cx="4343400" cy="2225675"/>
            <a:chOff x="2784" y="1766"/>
            <a:chExt cx="2736" cy="1402"/>
          </a:xfrm>
        </p:grpSpPr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2784" y="1766"/>
              <a:ext cx="2736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B      C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3" name="Line 18"/>
            <p:cNvSpPr>
              <a:spLocks noChangeShapeType="1"/>
            </p:cNvSpPr>
            <p:nvPr/>
          </p:nvSpPr>
          <p:spPr bwMode="auto">
            <a:xfrm>
              <a:off x="2784" y="200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4" name="Line 19"/>
            <p:cNvSpPr>
              <a:spLocks noChangeShapeType="1"/>
            </p:cNvSpPr>
            <p:nvPr/>
          </p:nvSpPr>
          <p:spPr bwMode="auto">
            <a:xfrm>
              <a:off x="302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5" name="Line 20"/>
            <p:cNvSpPr>
              <a:spLocks noChangeShapeType="1"/>
            </p:cNvSpPr>
            <p:nvPr/>
          </p:nvSpPr>
          <p:spPr bwMode="auto">
            <a:xfrm>
              <a:off x="3408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6" name="Line 21"/>
            <p:cNvSpPr>
              <a:spLocks noChangeShapeType="1"/>
            </p:cNvSpPr>
            <p:nvPr/>
          </p:nvSpPr>
          <p:spPr bwMode="auto">
            <a:xfrm>
              <a:off x="374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546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Πλήρες σύνολο πράξεων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95400" y="3200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1295400" y="4191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1295400" y="37258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5148263" y="2565400"/>
            <a:ext cx="3352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τομή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φυσική συνένωση  (*)</a:t>
            </a:r>
          </a:p>
        </p:txBody>
      </p:sp>
      <p:sp>
        <p:nvSpPr>
          <p:cNvPr id="58381" name="Rectangle 10"/>
          <p:cNvSpPr>
            <a:spLocks noChangeArrowheads="1"/>
          </p:cNvSpPr>
          <p:nvPr/>
        </p:nvSpPr>
        <p:spPr bwMode="auto">
          <a:xfrm>
            <a:off x="5003800" y="2349500"/>
            <a:ext cx="3581400" cy="32004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38608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08C99-6DAA-464D-87B5-3CC9ED4D344D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533400" y="28194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100">
              <a:latin typeface="Comic Sans MS" pitchFamily="66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33400" y="1549400"/>
            <a:ext cx="8191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!= Γλώσσες Προγραμματισμού!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 αναμένεται να  είναι “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Turing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complete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αναμένεται να χρησιμοποιηθούν για “περίπλοκους υπολογισμούς”.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Υποστηρίζουν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εύκολη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αποδοτική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προσπέλαση σε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μεγάλα σύνολα δεδομένων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3050" y="17621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505200" y="17621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050925" y="1464813"/>
            <a:ext cx="2209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Α1</a:t>
            </a:r>
            <a:r>
              <a:rPr lang="el-GR" sz="2000" dirty="0">
                <a:latin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</a:rPr>
              <a:t>Β1</a:t>
            </a:r>
            <a:r>
              <a:rPr lang="el-GR" sz="2000" dirty="0">
                <a:latin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</a:rPr>
              <a:t>C</a:t>
            </a:r>
            <a:r>
              <a:rPr lang="el-GR" sz="2000" dirty="0">
                <a:latin typeface="Times New Roman" pitchFamily="18" charset="0"/>
              </a:rPr>
              <a:t>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4	2	</a:t>
            </a:r>
            <a:r>
              <a:rPr lang="en-US" sz="2000" dirty="0">
                <a:latin typeface="Times New Roman" pitchFamily="18" charset="0"/>
              </a:rPr>
              <a:t>1</a:t>
            </a:r>
            <a:endParaRPr lang="el-GR" sz="20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>
                <a:latin typeface="Times New Roman" pitchFamily="18" charset="0"/>
              </a:rPr>
              <a:t>3	6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>
                <a:latin typeface="Times New Roman" pitchFamily="18" charset="0"/>
              </a:rPr>
              <a:t>8 	</a:t>
            </a:r>
            <a:r>
              <a:rPr lang="en-US" sz="2000" dirty="0">
                <a:latin typeface="Times New Roman" pitchFamily="18" charset="0"/>
              </a:rPr>
              <a:t>3</a:t>
            </a:r>
            <a:endParaRPr lang="el-GR" sz="2000" dirty="0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1     2     5 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6131" y="3961660"/>
            <a:ext cx="81717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το Β1 είναι μικρότερο του </a:t>
            </a:r>
            <a:r>
              <a:rPr lang="en-US" dirty="0"/>
              <a:t>C</a:t>
            </a:r>
            <a:r>
              <a:rPr lang="el-GR" dirty="0"/>
              <a:t>1</a:t>
            </a:r>
            <a:endParaRPr lang="en-US" dirty="0"/>
          </a:p>
          <a:p>
            <a:pPr marL="342900" indent="-342900">
              <a:buAutoNum type="arabicPeriod"/>
            </a:pPr>
            <a:r>
              <a:rPr lang="el-GR" dirty="0"/>
              <a:t>Τις τιμές του Α1 για τις οποίες το Β1 είναι μικρότερο του 5</a:t>
            </a:r>
            <a:r>
              <a:rPr lang="en-US" dirty="0"/>
              <a:t> </a:t>
            </a:r>
          </a:p>
          <a:p>
            <a:pPr marL="342900" indent="-342900"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η τιμή του </a:t>
            </a:r>
            <a:r>
              <a:rPr lang="en-US" dirty="0"/>
              <a:t>A1 </a:t>
            </a:r>
            <a:r>
              <a:rPr lang="el-GR" dirty="0"/>
              <a:t>είναι μεγαλύτερη από </a:t>
            </a:r>
            <a:r>
              <a:rPr lang="el-GR" i="1" dirty="0"/>
              <a:t>τουλάχιστον μια </a:t>
            </a:r>
            <a:r>
              <a:rPr lang="el-GR" dirty="0"/>
              <a:t>τιμή του Α2 της </a:t>
            </a:r>
            <a:r>
              <a:rPr lang="en-US" dirty="0"/>
              <a:t>S</a:t>
            </a:r>
          </a:p>
          <a:p>
            <a:pPr marL="342900" indent="-342900">
              <a:buFontTx/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η τιμή του </a:t>
            </a:r>
            <a:r>
              <a:rPr lang="en-US" dirty="0"/>
              <a:t>A1 </a:t>
            </a:r>
            <a:r>
              <a:rPr lang="el-GR" dirty="0"/>
              <a:t>είναι μεγαλύτερη </a:t>
            </a:r>
            <a:r>
              <a:rPr lang="el-GR" i="1" dirty="0"/>
              <a:t>από όλ</a:t>
            </a:r>
            <a:r>
              <a:rPr lang="el-GR" dirty="0"/>
              <a:t>ες τις τιμές του Α2 της </a:t>
            </a:r>
            <a:r>
              <a:rPr lang="en-US" dirty="0"/>
              <a:t>S</a:t>
            </a:r>
            <a:endParaRPr lang="el-GR" dirty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406900" y="16764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Α</a:t>
            </a:r>
            <a:r>
              <a:rPr lang="el-GR" sz="2000" dirty="0">
                <a:latin typeface="Times New Roman" pitchFamily="18" charset="0"/>
              </a:rPr>
              <a:t>2	</a:t>
            </a:r>
            <a:r>
              <a:rPr lang="en-US" sz="2000" dirty="0">
                <a:latin typeface="Times New Roman" pitchFamily="18" charset="0"/>
              </a:rPr>
              <a:t>Β</a:t>
            </a:r>
            <a:r>
              <a:rPr lang="el-GR" sz="2000" dirty="0">
                <a:latin typeface="Times New Roman" pitchFamily="18" charset="0"/>
              </a:rPr>
              <a:t>2	</a:t>
            </a:r>
            <a:r>
              <a:rPr lang="en-US" sz="2000" dirty="0">
                <a:latin typeface="Times New Roman" pitchFamily="18" charset="0"/>
              </a:rPr>
              <a:t>C</a:t>
            </a:r>
            <a:r>
              <a:rPr lang="el-GR" sz="2000" dirty="0">
                <a:latin typeface="Times New Roman" pitchFamily="18" charset="0"/>
              </a:rPr>
              <a:t>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3	1	2</a:t>
            </a:r>
          </a:p>
          <a:p>
            <a:pPr marL="457200" indent="-457200" eaLnBrk="0" hangingPunct="0">
              <a:spcBef>
                <a:spcPct val="50000"/>
              </a:spcBef>
              <a:buAutoNum type="arabicPlain" startAt="2"/>
            </a:pPr>
            <a:r>
              <a:rPr lang="el-GR" sz="2000" dirty="0">
                <a:latin typeface="Times New Roman" pitchFamily="18" charset="0"/>
              </a:rPr>
              <a:t>6	4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1	3	2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024705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2367573" y="118558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276225" y="2447898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386861" y="4020394"/>
            <a:ext cx="81359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6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/1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/202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>
              <a:buAutoNum type="arabicPeriod"/>
            </a:pPr>
            <a:endParaRPr lang="el-GR" sz="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  <a:p>
            <a:endParaRPr lang="en-US" sz="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505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639473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1663700" y="2692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673100" y="217487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σε μια ενδιάμεση σχέση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1816100" y="42164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901700" y="34544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34AF-DB0D-4E64-9760-C3E956CE4BF6}" type="slidenum">
              <a:rPr lang="el-GR" altLang="en-US" smtClean="0"/>
              <a:pPr/>
              <a:t>53</a:t>
            </a:fld>
            <a:endParaRPr lang="el-GR" altLang="en-US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R(λίστα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με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νέα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ονόματα) 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406400" y="3597275"/>
            <a:ext cx="843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(όνομα -ταινίας, έτος-παραγωγής, διάρκεια, είδος)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4572000"/>
            <a:ext cx="7188200" cy="1222375"/>
            <a:chOff x="848" y="2976"/>
            <a:chExt cx="4528" cy="770"/>
          </a:xfrm>
        </p:grpSpPr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848" y="2976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όνομα-ταινίας     έτος-παραγωγής	 διάρκεια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Star Wars 	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1997 		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124 		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Mighty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Ducks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		   1991 		 	   104		 έγχρωμη</a:t>
              </a:r>
            </a:p>
          </p:txBody>
        </p:sp>
        <p:sp>
          <p:nvSpPr>
            <p:cNvPr id="37900" name="Line 9"/>
            <p:cNvSpPr>
              <a:spLocks noChangeShapeType="1"/>
            </p:cNvSpPr>
            <p:nvPr/>
          </p:nvSpPr>
          <p:spPr bwMode="auto">
            <a:xfrm>
              <a:off x="848" y="321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1" name="Line 10"/>
            <p:cNvSpPr>
              <a:spLocks noChangeShapeType="1"/>
            </p:cNvSpPr>
            <p:nvPr/>
          </p:nvSpPr>
          <p:spPr bwMode="auto">
            <a:xfrm>
              <a:off x="1920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2" name="Line 11"/>
            <p:cNvSpPr>
              <a:spLocks noChangeShapeType="1"/>
            </p:cNvSpPr>
            <p:nvPr/>
          </p:nvSpPr>
          <p:spPr bwMode="auto">
            <a:xfrm>
              <a:off x="3168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3" name="Line 12"/>
            <p:cNvSpPr>
              <a:spLocks noChangeShapeType="1"/>
            </p:cNvSpPr>
            <p:nvPr/>
          </p:nvSpPr>
          <p:spPr bwMode="auto">
            <a:xfrm>
              <a:off x="4016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54</a:t>
            </a:fld>
            <a:endParaRPr lang="el-GR" alt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2" name="Rectangle 1"/>
          <p:cNvSpPr/>
          <p:nvPr/>
        </p:nvSpPr>
        <p:spPr>
          <a:xfrm>
            <a:off x="552545" y="1500569"/>
            <a:ext cx="8038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i="1" dirty="0"/>
              <a:t>τελεστής μετονομασίας</a:t>
            </a:r>
            <a:r>
              <a:rPr lang="el-GR" sz="3600" dirty="0"/>
              <a:t> </a:t>
            </a:r>
            <a:r>
              <a:rPr lang="en-US" sz="3600" dirty="0"/>
              <a:t>(</a:t>
            </a:r>
            <a:r>
              <a:rPr lang="en-US" sz="3600" i="1" dirty="0"/>
              <a:t>rename operator</a:t>
            </a:r>
            <a:r>
              <a:rPr lang="en-US" sz="3600" dirty="0"/>
              <a:t>) </a:t>
            </a:r>
            <a:r>
              <a:rPr lang="el-GR" sz="3600" dirty="0"/>
              <a:t>συμβολίζεται με </a:t>
            </a:r>
            <a:r>
              <a:rPr lang="el-GR" sz="3600" i="1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l-GR" sz="3600" i="1" dirty="0"/>
              <a:t> </a:t>
            </a:r>
            <a:endParaRPr lang="el-GR" sz="3600" dirty="0"/>
          </a:p>
          <a:p>
            <a:endParaRPr lang="el-GR" sz="3600" dirty="0"/>
          </a:p>
          <a:p>
            <a:r>
              <a:rPr lang="el-GR" sz="3600" dirty="0"/>
              <a:t>για μια σχέση </a:t>
            </a:r>
            <a:r>
              <a:rPr lang="en-US" sz="3600" dirty="0"/>
              <a:t>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/>
              <a:t>)</a:t>
            </a:r>
            <a:r>
              <a:rPr lang="el-GR" sz="3600" dirty="0"/>
              <a:t>:</a:t>
            </a:r>
            <a:r>
              <a:rPr lang="en-US" sz="3600" dirty="0"/>
              <a:t> </a:t>
            </a:r>
            <a:endParaRPr lang="el-GR" sz="3600" dirty="0"/>
          </a:p>
          <a:p>
            <a:r>
              <a:rPr lang="el-GR" sz="3600" dirty="0"/>
              <a:t>η έκφραση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S(B1, B2, …, </a:t>
            </a:r>
            <a:r>
              <a:rPr lang="en-US" sz="3600" baseline="-25000" dirty="0" err="1">
                <a:solidFill>
                  <a:schemeClr val="accent6">
                    <a:lumMod val="75000"/>
                  </a:schemeClr>
                </a:solidFill>
              </a:rPr>
              <a:t>Bn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(R) </a:t>
            </a:r>
            <a:endParaRPr lang="el-GR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3600" dirty="0"/>
              <a:t>είναι</a:t>
            </a:r>
            <a:r>
              <a:rPr lang="en-US" sz="3600" dirty="0"/>
              <a:t> </a:t>
            </a:r>
            <a:r>
              <a:rPr lang="el-GR" sz="3600" dirty="0"/>
              <a:t>ισοδύναμη του συμβολισμού </a:t>
            </a:r>
          </a:p>
          <a:p>
            <a:r>
              <a:rPr lang="en-US" sz="3600" dirty="0"/>
              <a:t>S(B</a:t>
            </a:r>
            <a:r>
              <a:rPr lang="en-US" sz="3600" baseline="-25000" dirty="0"/>
              <a:t>1</a:t>
            </a:r>
            <a:r>
              <a:rPr lang="en-US" sz="3600" dirty="0"/>
              <a:t>, B</a:t>
            </a:r>
            <a:r>
              <a:rPr lang="en-US" sz="3600" baseline="-25000" dirty="0"/>
              <a:t>2</a:t>
            </a:r>
            <a:r>
              <a:rPr lang="en-US" sz="3600" dirty="0"/>
              <a:t>, … </a:t>
            </a:r>
            <a:r>
              <a:rPr lang="en-US" sz="3600" dirty="0" err="1"/>
              <a:t>B</a:t>
            </a:r>
            <a:r>
              <a:rPr lang="en-US" sz="3600" baseline="-25000" dirty="0" err="1"/>
              <a:t>n</a:t>
            </a:r>
            <a:r>
              <a:rPr lang="en-US" sz="3600" dirty="0"/>
              <a:t>) ⟵ 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/>
              <a:t>)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319828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63C32-7B51-4EFB-A0A5-52573E998004}" type="slidenum">
              <a:rPr lang="el-GR" altLang="en-US" smtClean="0"/>
              <a:pPr/>
              <a:t>55</a:t>
            </a:fld>
            <a:endParaRPr lang="el-GR" altLang="en-US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401865" y="3373146"/>
            <a:ext cx="84978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τουλάχιστον μια πίτσα που έχει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διαφορετικά συστατικά.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από δύο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τουλάχιστον τρία)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1148832" y="142868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3655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366557" y="218231"/>
            <a:ext cx="2218712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2622061" y="2239547"/>
            <a:ext cx="2146291" cy="21082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5379695" y="3070672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773" name="Ink 32772">
                <a:extLst>
                  <a:ext uri="{FF2B5EF4-FFF2-40B4-BE49-F238E27FC236}">
                    <a16:creationId xmlns:a16="http://schemas.microsoft.com/office/drawing/2014/main" id="{7ED7CCE0-27B0-44DE-92EB-ABB93ABDAACE}"/>
                  </a:ext>
                </a:extLst>
              </p14:cNvPr>
              <p14:cNvContentPartPr/>
              <p14:nvPr/>
            </p14:nvContentPartPr>
            <p14:xfrm>
              <a:off x="2325412" y="748477"/>
              <a:ext cx="360" cy="360"/>
            </p14:xfrm>
          </p:contentPart>
        </mc:Choice>
        <mc:Fallback xmlns="">
          <p:pic>
            <p:nvPicPr>
              <p:cNvPr id="32773" name="Ink 32772">
                <a:extLst>
                  <a:ext uri="{FF2B5EF4-FFF2-40B4-BE49-F238E27FC236}">
                    <a16:creationId xmlns:a16="http://schemas.microsoft.com/office/drawing/2014/main" id="{7ED7CCE0-27B0-44DE-92EB-ABB93ABDAACE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316772" y="73947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16905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58A0-6848-4400-864D-B5FF4699A2F9}" type="slidenum">
              <a:rPr lang="el-GR" altLang="en-US" smtClean="0"/>
              <a:pPr/>
              <a:t>57</a:t>
            </a:fld>
            <a:endParaRPr lang="el-GR" altLang="en-US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190500" y="434975"/>
            <a:ext cx="20129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</a:t>
            </a:r>
            <a:r>
              <a:rPr lang="en-US" sz="1000" b="1" dirty="0"/>
              <a:t>	</a:t>
            </a:r>
            <a:r>
              <a:rPr lang="el-GR" sz="1000" b="1" dirty="0"/>
              <a:t>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ελιά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τουλάχιστον δύο διαφορετικά συστατικά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2271102" y="1177138"/>
            <a:ext cx="6556375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Ο1		       	Σ1			Ο2		Σ2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Χαβάη		ανανάς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Χαβάη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Ελληνική	ελιά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ελιά	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 algn="ctr">
              <a:spcBef>
                <a:spcPct val="50000"/>
              </a:spcBef>
            </a:pPr>
            <a:r>
              <a:rPr lang="en-US" sz="1000" b="1" dirty="0"/>
              <a:t>…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	</a:t>
            </a: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	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Ελληνική	ελιά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2367573" y="118558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276225" y="2447898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386861" y="4020394"/>
            <a:ext cx="8135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 sz="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θύματα (ζεύγη) που έχουν δεχθεί επίθεση τουλάχιστον μια επίθεση από τον ίδιο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μια επίθεση από διαφορετικούς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attackers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505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942238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93F3C-4A6E-496B-B5BD-3DB8768B6E35}" type="slidenum">
              <a:rPr lang="el-GR" altLang="en-US" smtClean="0"/>
              <a:pPr/>
              <a:t>59</a:t>
            </a:fld>
            <a:endParaRPr lang="el-GR" altLang="en-US"/>
          </a:p>
        </p:txBody>
      </p:sp>
      <p:sp>
        <p:nvSpPr>
          <p:cNvPr id="75782" name="Line 4"/>
          <p:cNvSpPr>
            <a:spLocks noChangeShapeType="1"/>
          </p:cNvSpPr>
          <p:nvPr/>
        </p:nvSpPr>
        <p:spPr bwMode="auto">
          <a:xfrm>
            <a:off x="25908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2590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266331" y="1402383"/>
            <a:ext cx="845893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Outer join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θέλουμε να κρατήσουμε στο αποτέλεσμα όλες τις πλειάδες - και αυτές που δεν ταιριάζουν) είτε της σχέσης στα αριστερά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(αριστερή εξωτερική συνένωση)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 της σχέσης στα δεξιά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(δεξιά εξωτερική συνένωση)</a:t>
            </a: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838200" y="3565525"/>
            <a:ext cx="27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75786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3978275"/>
            <a:ext cx="914400" cy="1311275"/>
            <a:chOff x="576" y="2640"/>
            <a:chExt cx="576" cy="826"/>
          </a:xfrm>
        </p:grpSpPr>
        <p:sp>
          <p:nvSpPr>
            <p:cNvPr id="75808" name="Text Box 10"/>
            <p:cNvSpPr txBox="1">
              <a:spLocks noChangeArrowheads="1"/>
            </p:cNvSpPr>
            <p:nvPr/>
          </p:nvSpPr>
          <p:spPr bwMode="auto">
            <a:xfrm>
              <a:off x="576" y="2640"/>
              <a:ext cx="5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1     6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2     4</a:t>
              </a:r>
            </a:p>
          </p:txBody>
        </p:sp>
        <p:sp>
          <p:nvSpPr>
            <p:cNvPr id="75809" name="Line 11"/>
            <p:cNvSpPr>
              <a:spLocks noChangeShapeType="1"/>
            </p:cNvSpPr>
            <p:nvPr/>
          </p:nvSpPr>
          <p:spPr bwMode="auto">
            <a:xfrm>
              <a:off x="576" y="289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10" name="Line 12"/>
            <p:cNvSpPr>
              <a:spLocks noChangeShapeType="1"/>
            </p:cNvSpPr>
            <p:nvPr/>
          </p:nvSpPr>
          <p:spPr bwMode="auto">
            <a:xfrm>
              <a:off x="81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28800" y="3978275"/>
            <a:ext cx="1219200" cy="1768475"/>
            <a:chOff x="1152" y="2756"/>
            <a:chExt cx="768" cy="1114"/>
          </a:xfrm>
        </p:grpSpPr>
        <p:sp>
          <p:nvSpPr>
            <p:cNvPr id="75805" name="Text Box 14"/>
            <p:cNvSpPr txBox="1">
              <a:spLocks noChangeArrowheads="1"/>
            </p:cNvSpPr>
            <p:nvPr/>
          </p:nvSpPr>
          <p:spPr bwMode="auto">
            <a:xfrm>
              <a:off x="1152" y="2756"/>
              <a:ext cx="7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</a:t>
              </a: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3     9</a:t>
              </a:r>
            </a:p>
          </p:txBody>
        </p:sp>
        <p:sp>
          <p:nvSpPr>
            <p:cNvPr id="75806" name="Line 15"/>
            <p:cNvSpPr>
              <a:spLocks noChangeShapeType="1"/>
            </p:cNvSpPr>
            <p:nvPr/>
          </p:nvSpPr>
          <p:spPr bwMode="auto">
            <a:xfrm>
              <a:off x="1152" y="300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7" name="Line 16"/>
            <p:cNvSpPr>
              <a:spLocks noChangeShapeType="1"/>
            </p:cNvSpPr>
            <p:nvPr/>
          </p:nvSpPr>
          <p:spPr bwMode="auto">
            <a:xfrm>
              <a:off x="1392" y="275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48000" y="3978275"/>
            <a:ext cx="2667000" cy="1311275"/>
            <a:chOff x="2160" y="2640"/>
            <a:chExt cx="1680" cy="826"/>
          </a:xfrm>
        </p:grpSpPr>
        <p:sp>
          <p:nvSpPr>
            <p:cNvPr id="75801" name="Text Box 18"/>
            <p:cNvSpPr txBox="1">
              <a:spLocks noChangeArrowheads="1"/>
            </p:cNvSpPr>
            <p:nvPr/>
          </p:nvSpPr>
          <p:spPr bwMode="auto">
            <a:xfrm>
              <a:off x="2160" y="2640"/>
              <a:ext cx="16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1        6     5</a:t>
              </a:r>
            </a:p>
          </p:txBody>
        </p:sp>
        <p:sp>
          <p:nvSpPr>
            <p:cNvPr id="75802" name="Line 19"/>
            <p:cNvSpPr>
              <a:spLocks noChangeShapeType="1"/>
            </p:cNvSpPr>
            <p:nvPr/>
          </p:nvSpPr>
          <p:spPr bwMode="auto">
            <a:xfrm>
              <a:off x="2160" y="289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3" name="Line 20"/>
            <p:cNvSpPr>
              <a:spLocks noChangeShapeType="1"/>
            </p:cNvSpPr>
            <p:nvPr/>
          </p:nvSpPr>
          <p:spPr bwMode="auto">
            <a:xfrm>
              <a:off x="249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4" name="Line 21"/>
            <p:cNvSpPr>
              <a:spLocks noChangeShapeType="1"/>
            </p:cNvSpPr>
            <p:nvPr/>
          </p:nvSpPr>
          <p:spPr bwMode="auto">
            <a:xfrm>
              <a:off x="2784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724400" y="3794125"/>
            <a:ext cx="2667000" cy="1768475"/>
            <a:chOff x="3312" y="2640"/>
            <a:chExt cx="1680" cy="1114"/>
          </a:xfrm>
        </p:grpSpPr>
        <p:sp>
          <p:nvSpPr>
            <p:cNvPr id="75797" name="Text Box 23"/>
            <p:cNvSpPr txBox="1">
              <a:spLocks noChangeArrowheads="1"/>
            </p:cNvSpPr>
            <p:nvPr/>
          </p:nvSpPr>
          <p:spPr bwMode="auto">
            <a:xfrm>
              <a:off x="3312" y="2640"/>
              <a:ext cx="168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2        4     </a:t>
              </a:r>
              <a:r>
                <a:rPr lang="el-GR" sz="2000" dirty="0" err="1">
                  <a:latin typeface="Times New Roman" pitchFamily="18" charset="0"/>
                </a:rPr>
                <a:t>null</a:t>
              </a:r>
              <a:endParaRPr lang="el-GR" sz="2000" dirty="0">
                <a:latin typeface="Times New Roman" pitchFamily="18" charset="0"/>
              </a:endParaRPr>
            </a:p>
          </p:txBody>
        </p:sp>
        <p:sp>
          <p:nvSpPr>
            <p:cNvPr id="75798" name="Line 24"/>
            <p:cNvSpPr>
              <a:spLocks noChangeShapeType="1"/>
            </p:cNvSpPr>
            <p:nvPr/>
          </p:nvSpPr>
          <p:spPr bwMode="auto">
            <a:xfrm>
              <a:off x="3312" y="289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9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0" name="Line 26"/>
            <p:cNvSpPr>
              <a:spLocks noChangeShapeType="1"/>
            </p:cNvSpPr>
            <p:nvPr/>
          </p:nvSpPr>
          <p:spPr bwMode="auto">
            <a:xfrm>
              <a:off x="393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24664" y="3886200"/>
            <a:ext cx="1676400" cy="1768475"/>
            <a:chOff x="4291" y="2640"/>
            <a:chExt cx="1056" cy="1114"/>
          </a:xfrm>
        </p:grpSpPr>
        <p:sp>
          <p:nvSpPr>
            <p:cNvPr id="75793" name="Text Box 28"/>
            <p:cNvSpPr txBox="1">
              <a:spLocks noChangeArrowheads="1"/>
            </p:cNvSpPr>
            <p:nvPr/>
          </p:nvSpPr>
          <p:spPr bwMode="auto">
            <a:xfrm>
              <a:off x="4291" y="2640"/>
              <a:ext cx="1056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null    9</a:t>
              </a:r>
            </a:p>
          </p:txBody>
        </p:sp>
        <p:sp>
          <p:nvSpPr>
            <p:cNvPr id="75794" name="Line 29"/>
            <p:cNvSpPr>
              <a:spLocks noChangeShapeType="1"/>
            </p:cNvSpPr>
            <p:nvPr/>
          </p:nvSpPr>
          <p:spPr bwMode="auto">
            <a:xfrm>
              <a:off x="4291" y="289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5" name="Line 30"/>
            <p:cNvSpPr>
              <a:spLocks noChangeShapeType="1"/>
            </p:cNvSpPr>
            <p:nvPr/>
          </p:nvSpPr>
          <p:spPr bwMode="auto">
            <a:xfrm>
              <a:off x="4502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6" name="Line 31"/>
            <p:cNvSpPr>
              <a:spLocks noChangeShapeType="1"/>
            </p:cNvSpPr>
            <p:nvPr/>
          </p:nvSpPr>
          <p:spPr bwMode="auto">
            <a:xfrm>
              <a:off x="489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3048000" y="3489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* 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>
          <a:xfrm>
            <a:off x="381000" y="1097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Εξωτερική Συνένωση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5788" name="Ink 75787">
                <a:extLst>
                  <a:ext uri="{FF2B5EF4-FFF2-40B4-BE49-F238E27FC236}">
                    <a16:creationId xmlns:a16="http://schemas.microsoft.com/office/drawing/2014/main" id="{3723F885-8825-432E-B3DF-82803B0F156D}"/>
                  </a:ext>
                </a:extLst>
              </p14:cNvPr>
              <p14:cNvContentPartPr/>
              <p14:nvPr/>
            </p14:nvContentPartPr>
            <p14:xfrm>
              <a:off x="4583588" y="3231757"/>
              <a:ext cx="165240" cy="165960"/>
            </p14:xfrm>
          </p:contentPart>
        </mc:Choice>
        <mc:Fallback xmlns="">
          <p:pic>
            <p:nvPicPr>
              <p:cNvPr id="75788" name="Ink 75787">
                <a:extLst>
                  <a:ext uri="{FF2B5EF4-FFF2-40B4-BE49-F238E27FC236}">
                    <a16:creationId xmlns:a16="http://schemas.microsoft.com/office/drawing/2014/main" id="{3723F885-8825-432E-B3DF-82803B0F156D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4574948" y="3223117"/>
                <a:ext cx="182880" cy="183600"/>
              </a:xfrm>
              <a:prstGeom prst="rect">
                <a:avLst/>
              </a:prstGeom>
            </p:spPr>
          </p:pic>
        </mc:Fallback>
      </mc:AlternateContent>
      <p:grpSp>
        <p:nvGrpSpPr>
          <p:cNvPr id="75818" name="Group 75817">
            <a:extLst>
              <a:ext uri="{FF2B5EF4-FFF2-40B4-BE49-F238E27FC236}">
                <a16:creationId xmlns:a16="http://schemas.microsoft.com/office/drawing/2014/main" id="{FB1431D6-BFE3-4874-83FE-53B64B09E674}"/>
              </a:ext>
            </a:extLst>
          </p:cNvPr>
          <p:cNvGrpSpPr/>
          <p:nvPr/>
        </p:nvGrpSpPr>
        <p:grpSpPr>
          <a:xfrm>
            <a:off x="4992548" y="3177037"/>
            <a:ext cx="640440" cy="223560"/>
            <a:chOff x="4992548" y="3177037"/>
            <a:chExt cx="640440" cy="22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75789" name="Ink 75788">
                  <a:extLst>
                    <a:ext uri="{FF2B5EF4-FFF2-40B4-BE49-F238E27FC236}">
                      <a16:creationId xmlns:a16="http://schemas.microsoft.com/office/drawing/2014/main" id="{772CC672-BBEB-47C4-AD6A-9CABB60F1929}"/>
                    </a:ext>
                  </a:extLst>
                </p14:cNvPr>
                <p14:cNvContentPartPr/>
                <p14:nvPr/>
              </p14:nvContentPartPr>
              <p14:xfrm>
                <a:off x="5077148" y="3244357"/>
                <a:ext cx="41040" cy="124200"/>
              </p14:xfrm>
            </p:contentPart>
          </mc:Choice>
          <mc:Fallback xmlns="">
            <p:pic>
              <p:nvPicPr>
                <p:cNvPr id="75789" name="Ink 75788">
                  <a:extLst>
                    <a:ext uri="{FF2B5EF4-FFF2-40B4-BE49-F238E27FC236}">
                      <a16:creationId xmlns:a16="http://schemas.microsoft.com/office/drawing/2014/main" id="{772CC672-BBEB-47C4-AD6A-9CABB60F1929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5068508" y="3235717"/>
                  <a:ext cx="5868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75790" name="Ink 75789">
                  <a:extLst>
                    <a:ext uri="{FF2B5EF4-FFF2-40B4-BE49-F238E27FC236}">
                      <a16:creationId xmlns:a16="http://schemas.microsoft.com/office/drawing/2014/main" id="{A43B6254-1EF2-49C7-BB9B-AE6771D403EF}"/>
                    </a:ext>
                  </a:extLst>
                </p14:cNvPr>
                <p14:cNvContentPartPr/>
                <p14:nvPr/>
              </p14:nvContentPartPr>
              <p14:xfrm>
                <a:off x="5113148" y="3249757"/>
                <a:ext cx="213840" cy="85320"/>
              </p14:xfrm>
            </p:contentPart>
          </mc:Choice>
          <mc:Fallback xmlns="">
            <p:pic>
              <p:nvPicPr>
                <p:cNvPr id="75790" name="Ink 75789">
                  <a:extLst>
                    <a:ext uri="{FF2B5EF4-FFF2-40B4-BE49-F238E27FC236}">
                      <a16:creationId xmlns:a16="http://schemas.microsoft.com/office/drawing/2014/main" id="{A43B6254-1EF2-49C7-BB9B-AE6771D403EF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5104148" y="3240757"/>
                  <a:ext cx="23148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75791" name="Ink 75790">
                  <a:extLst>
                    <a:ext uri="{FF2B5EF4-FFF2-40B4-BE49-F238E27FC236}">
                      <a16:creationId xmlns:a16="http://schemas.microsoft.com/office/drawing/2014/main" id="{ED1E57BB-743A-4420-90DE-2EC758933DD6}"/>
                    </a:ext>
                  </a:extLst>
                </p14:cNvPr>
                <p14:cNvContentPartPr/>
                <p14:nvPr/>
              </p14:nvContentPartPr>
              <p14:xfrm>
                <a:off x="5091188" y="3247597"/>
                <a:ext cx="300600" cy="115920"/>
              </p14:xfrm>
            </p:contentPart>
          </mc:Choice>
          <mc:Fallback xmlns="">
            <p:pic>
              <p:nvPicPr>
                <p:cNvPr id="75791" name="Ink 75790">
                  <a:extLst>
                    <a:ext uri="{FF2B5EF4-FFF2-40B4-BE49-F238E27FC236}">
                      <a16:creationId xmlns:a16="http://schemas.microsoft.com/office/drawing/2014/main" id="{ED1E57BB-743A-4420-90DE-2EC758933DD6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5082188" y="3238597"/>
                  <a:ext cx="31824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75812" name="Ink 75811">
                  <a:extLst>
                    <a:ext uri="{FF2B5EF4-FFF2-40B4-BE49-F238E27FC236}">
                      <a16:creationId xmlns:a16="http://schemas.microsoft.com/office/drawing/2014/main" id="{15EB7FCA-25B6-495C-BF21-9E6C38593E14}"/>
                    </a:ext>
                  </a:extLst>
                </p14:cNvPr>
                <p14:cNvContentPartPr/>
                <p14:nvPr/>
              </p14:nvContentPartPr>
              <p14:xfrm>
                <a:off x="5330948" y="3253357"/>
                <a:ext cx="47520" cy="147240"/>
              </p14:xfrm>
            </p:contentPart>
          </mc:Choice>
          <mc:Fallback xmlns="">
            <p:pic>
              <p:nvPicPr>
                <p:cNvPr id="75812" name="Ink 75811">
                  <a:extLst>
                    <a:ext uri="{FF2B5EF4-FFF2-40B4-BE49-F238E27FC236}">
                      <a16:creationId xmlns:a16="http://schemas.microsoft.com/office/drawing/2014/main" id="{15EB7FCA-25B6-495C-BF21-9E6C38593E14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5322308" y="3244717"/>
                  <a:ext cx="6516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75813" name="Ink 75812">
                  <a:extLst>
                    <a:ext uri="{FF2B5EF4-FFF2-40B4-BE49-F238E27FC236}">
                      <a16:creationId xmlns:a16="http://schemas.microsoft.com/office/drawing/2014/main" id="{3C1C4E71-D720-48DB-9D08-271F07F6C2BE}"/>
                    </a:ext>
                  </a:extLst>
                </p14:cNvPr>
                <p14:cNvContentPartPr/>
                <p14:nvPr/>
              </p14:nvContentPartPr>
              <p14:xfrm>
                <a:off x="5281988" y="3358117"/>
                <a:ext cx="58320" cy="7920"/>
              </p14:xfrm>
            </p:contentPart>
          </mc:Choice>
          <mc:Fallback xmlns="">
            <p:pic>
              <p:nvPicPr>
                <p:cNvPr id="75813" name="Ink 75812">
                  <a:extLst>
                    <a:ext uri="{FF2B5EF4-FFF2-40B4-BE49-F238E27FC236}">
                      <a16:creationId xmlns:a16="http://schemas.microsoft.com/office/drawing/2014/main" id="{3C1C4E71-D720-48DB-9D08-271F07F6C2BE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273348" y="3349477"/>
                  <a:ext cx="7596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75814" name="Ink 75813">
                  <a:extLst>
                    <a:ext uri="{FF2B5EF4-FFF2-40B4-BE49-F238E27FC236}">
                      <a16:creationId xmlns:a16="http://schemas.microsoft.com/office/drawing/2014/main" id="{5F266E5D-2EF5-4EC8-85F3-A589463AF286}"/>
                    </a:ext>
                  </a:extLst>
                </p14:cNvPr>
                <p14:cNvContentPartPr/>
                <p14:nvPr/>
              </p14:nvContentPartPr>
              <p14:xfrm>
                <a:off x="4992548" y="3223837"/>
                <a:ext cx="117360" cy="11520"/>
              </p14:xfrm>
            </p:contentPart>
          </mc:Choice>
          <mc:Fallback xmlns="">
            <p:pic>
              <p:nvPicPr>
                <p:cNvPr id="75814" name="Ink 75813">
                  <a:extLst>
                    <a:ext uri="{FF2B5EF4-FFF2-40B4-BE49-F238E27FC236}">
                      <a16:creationId xmlns:a16="http://schemas.microsoft.com/office/drawing/2014/main" id="{5F266E5D-2EF5-4EC8-85F3-A589463AF286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4983908" y="3215197"/>
                  <a:ext cx="13500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75816" name="Ink 75815">
                  <a:extLst>
                    <a:ext uri="{FF2B5EF4-FFF2-40B4-BE49-F238E27FC236}">
                      <a16:creationId xmlns:a16="http://schemas.microsoft.com/office/drawing/2014/main" id="{6CB239E5-84A2-4CCA-9BEA-1E24BA7F4375}"/>
                    </a:ext>
                  </a:extLst>
                </p14:cNvPr>
                <p14:cNvContentPartPr/>
                <p14:nvPr/>
              </p14:nvContentPartPr>
              <p14:xfrm>
                <a:off x="5012708" y="3342637"/>
                <a:ext cx="100080" cy="2520"/>
              </p14:xfrm>
            </p:contentPart>
          </mc:Choice>
          <mc:Fallback xmlns="">
            <p:pic>
              <p:nvPicPr>
                <p:cNvPr id="75816" name="Ink 75815">
                  <a:extLst>
                    <a:ext uri="{FF2B5EF4-FFF2-40B4-BE49-F238E27FC236}">
                      <a16:creationId xmlns:a16="http://schemas.microsoft.com/office/drawing/2014/main" id="{6CB239E5-84A2-4CCA-9BEA-1E24BA7F4375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5004068" y="3333997"/>
                  <a:ext cx="11772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75817" name="Ink 75816">
                  <a:extLst>
                    <a:ext uri="{FF2B5EF4-FFF2-40B4-BE49-F238E27FC236}">
                      <a16:creationId xmlns:a16="http://schemas.microsoft.com/office/drawing/2014/main" id="{5A637F7A-9C59-486F-8098-1DF4A9AD2AF6}"/>
                    </a:ext>
                  </a:extLst>
                </p14:cNvPr>
                <p14:cNvContentPartPr/>
                <p14:nvPr/>
              </p14:nvContentPartPr>
              <p14:xfrm>
                <a:off x="5475668" y="3177037"/>
                <a:ext cx="157320" cy="205200"/>
              </p14:xfrm>
            </p:contentPart>
          </mc:Choice>
          <mc:Fallback xmlns="">
            <p:pic>
              <p:nvPicPr>
                <p:cNvPr id="75817" name="Ink 75816">
                  <a:extLst>
                    <a:ext uri="{FF2B5EF4-FFF2-40B4-BE49-F238E27FC236}">
                      <a16:creationId xmlns:a16="http://schemas.microsoft.com/office/drawing/2014/main" id="{5A637F7A-9C59-486F-8098-1DF4A9AD2AF6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5467028" y="3168037"/>
                  <a:ext cx="174960" cy="22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5831" name="Group 75830">
            <a:extLst>
              <a:ext uri="{FF2B5EF4-FFF2-40B4-BE49-F238E27FC236}">
                <a16:creationId xmlns:a16="http://schemas.microsoft.com/office/drawing/2014/main" id="{796313CB-12ED-4B99-BEA8-EF6143A851D8}"/>
              </a:ext>
            </a:extLst>
          </p:cNvPr>
          <p:cNvGrpSpPr/>
          <p:nvPr/>
        </p:nvGrpSpPr>
        <p:grpSpPr>
          <a:xfrm>
            <a:off x="6691748" y="3213037"/>
            <a:ext cx="1629360" cy="367560"/>
            <a:chOff x="6691748" y="3213037"/>
            <a:chExt cx="1629360" cy="367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75822" name="Ink 75821">
                  <a:extLst>
                    <a:ext uri="{FF2B5EF4-FFF2-40B4-BE49-F238E27FC236}">
                      <a16:creationId xmlns:a16="http://schemas.microsoft.com/office/drawing/2014/main" id="{280B1E66-8732-4FC8-8564-E487202A7C15}"/>
                    </a:ext>
                  </a:extLst>
                </p14:cNvPr>
                <p14:cNvContentPartPr/>
                <p14:nvPr/>
              </p14:nvContentPartPr>
              <p14:xfrm>
                <a:off x="6691748" y="3345517"/>
                <a:ext cx="239400" cy="235080"/>
              </p14:xfrm>
            </p:contentPart>
          </mc:Choice>
          <mc:Fallback xmlns="">
            <p:pic>
              <p:nvPicPr>
                <p:cNvPr id="75822" name="Ink 75821">
                  <a:extLst>
                    <a:ext uri="{FF2B5EF4-FFF2-40B4-BE49-F238E27FC236}">
                      <a16:creationId xmlns:a16="http://schemas.microsoft.com/office/drawing/2014/main" id="{280B1E66-8732-4FC8-8564-E487202A7C15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6682748" y="3336877"/>
                  <a:ext cx="25704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75823" name="Ink 75822">
                  <a:extLst>
                    <a:ext uri="{FF2B5EF4-FFF2-40B4-BE49-F238E27FC236}">
                      <a16:creationId xmlns:a16="http://schemas.microsoft.com/office/drawing/2014/main" id="{7CDDC1B3-481F-4CD1-B2C5-2784FF2E858E}"/>
                    </a:ext>
                  </a:extLst>
                </p14:cNvPr>
                <p14:cNvContentPartPr/>
                <p14:nvPr/>
              </p14:nvContentPartPr>
              <p14:xfrm>
                <a:off x="7141388" y="3330397"/>
                <a:ext cx="355680" cy="128520"/>
              </p14:xfrm>
            </p:contentPart>
          </mc:Choice>
          <mc:Fallback xmlns="">
            <p:pic>
              <p:nvPicPr>
                <p:cNvPr id="75823" name="Ink 75822">
                  <a:extLst>
                    <a:ext uri="{FF2B5EF4-FFF2-40B4-BE49-F238E27FC236}">
                      <a16:creationId xmlns:a16="http://schemas.microsoft.com/office/drawing/2014/main" id="{7CDDC1B3-481F-4CD1-B2C5-2784FF2E858E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7132748" y="3321397"/>
                  <a:ext cx="37332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75824" name="Ink 75823">
                  <a:extLst>
                    <a:ext uri="{FF2B5EF4-FFF2-40B4-BE49-F238E27FC236}">
                      <a16:creationId xmlns:a16="http://schemas.microsoft.com/office/drawing/2014/main" id="{1309D409-9000-4651-BFEF-71FA2D3319B0}"/>
                    </a:ext>
                  </a:extLst>
                </p14:cNvPr>
                <p14:cNvContentPartPr/>
                <p14:nvPr/>
              </p14:nvContentPartPr>
              <p14:xfrm>
                <a:off x="7141748" y="3245437"/>
                <a:ext cx="400680" cy="239760"/>
              </p14:xfrm>
            </p:contentPart>
          </mc:Choice>
          <mc:Fallback xmlns="">
            <p:pic>
              <p:nvPicPr>
                <p:cNvPr id="75824" name="Ink 75823">
                  <a:extLst>
                    <a:ext uri="{FF2B5EF4-FFF2-40B4-BE49-F238E27FC236}">
                      <a16:creationId xmlns:a16="http://schemas.microsoft.com/office/drawing/2014/main" id="{1309D409-9000-4651-BFEF-71FA2D3319B0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7133108" y="3236437"/>
                  <a:ext cx="41832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75825" name="Ink 75824">
                  <a:extLst>
                    <a:ext uri="{FF2B5EF4-FFF2-40B4-BE49-F238E27FC236}">
                      <a16:creationId xmlns:a16="http://schemas.microsoft.com/office/drawing/2014/main" id="{EEA1EEF2-1D6F-4D66-8572-2D3679B23C6D}"/>
                    </a:ext>
                  </a:extLst>
                </p14:cNvPr>
                <p14:cNvContentPartPr/>
                <p14:nvPr/>
              </p14:nvContentPartPr>
              <p14:xfrm>
                <a:off x="7512908" y="3245077"/>
                <a:ext cx="52200" cy="205920"/>
              </p14:xfrm>
            </p:contentPart>
          </mc:Choice>
          <mc:Fallback xmlns="">
            <p:pic>
              <p:nvPicPr>
                <p:cNvPr id="75825" name="Ink 75824">
                  <a:extLst>
                    <a:ext uri="{FF2B5EF4-FFF2-40B4-BE49-F238E27FC236}">
                      <a16:creationId xmlns:a16="http://schemas.microsoft.com/office/drawing/2014/main" id="{EEA1EEF2-1D6F-4D66-8572-2D3679B23C6D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7504268" y="3236077"/>
                  <a:ext cx="6984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75826" name="Ink 75825">
                  <a:extLst>
                    <a:ext uri="{FF2B5EF4-FFF2-40B4-BE49-F238E27FC236}">
                      <a16:creationId xmlns:a16="http://schemas.microsoft.com/office/drawing/2014/main" id="{0A5D9D57-5A84-445D-946D-757ABF21028E}"/>
                    </a:ext>
                  </a:extLst>
                </p14:cNvPr>
                <p14:cNvContentPartPr/>
                <p14:nvPr/>
              </p14:nvContentPartPr>
              <p14:xfrm>
                <a:off x="7492388" y="3367117"/>
                <a:ext cx="357480" cy="20160"/>
              </p14:xfrm>
            </p:contentPart>
          </mc:Choice>
          <mc:Fallback xmlns="">
            <p:pic>
              <p:nvPicPr>
                <p:cNvPr id="75826" name="Ink 75825">
                  <a:extLst>
                    <a:ext uri="{FF2B5EF4-FFF2-40B4-BE49-F238E27FC236}">
                      <a16:creationId xmlns:a16="http://schemas.microsoft.com/office/drawing/2014/main" id="{0A5D9D57-5A84-445D-946D-757ABF21028E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7483388" y="3358117"/>
                  <a:ext cx="37512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75827" name="Ink 75826">
                  <a:extLst>
                    <a:ext uri="{FF2B5EF4-FFF2-40B4-BE49-F238E27FC236}">
                      <a16:creationId xmlns:a16="http://schemas.microsoft.com/office/drawing/2014/main" id="{481F8F78-A2F4-4E78-B693-8499368A1530}"/>
                    </a:ext>
                  </a:extLst>
                </p14:cNvPr>
                <p14:cNvContentPartPr/>
                <p14:nvPr/>
              </p14:nvContentPartPr>
              <p14:xfrm>
                <a:off x="7560788" y="3213037"/>
                <a:ext cx="272520" cy="32760"/>
              </p14:xfrm>
            </p:contentPart>
          </mc:Choice>
          <mc:Fallback xmlns="">
            <p:pic>
              <p:nvPicPr>
                <p:cNvPr id="75827" name="Ink 75826">
                  <a:extLst>
                    <a:ext uri="{FF2B5EF4-FFF2-40B4-BE49-F238E27FC236}">
                      <a16:creationId xmlns:a16="http://schemas.microsoft.com/office/drawing/2014/main" id="{481F8F78-A2F4-4E78-B693-8499368A1530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7551788" y="3204037"/>
                  <a:ext cx="2901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75830" name="Ink 75829">
                  <a:extLst>
                    <a:ext uri="{FF2B5EF4-FFF2-40B4-BE49-F238E27FC236}">
                      <a16:creationId xmlns:a16="http://schemas.microsoft.com/office/drawing/2014/main" id="{307F0155-AFB3-462B-A684-EEE25DD84D02}"/>
                    </a:ext>
                  </a:extLst>
                </p14:cNvPr>
                <p14:cNvContentPartPr/>
                <p14:nvPr/>
              </p14:nvContentPartPr>
              <p14:xfrm>
                <a:off x="8043188" y="3255877"/>
                <a:ext cx="277920" cy="252360"/>
              </p14:xfrm>
            </p:contentPart>
          </mc:Choice>
          <mc:Fallback xmlns="">
            <p:pic>
              <p:nvPicPr>
                <p:cNvPr id="75830" name="Ink 75829">
                  <a:extLst>
                    <a:ext uri="{FF2B5EF4-FFF2-40B4-BE49-F238E27FC236}">
                      <a16:creationId xmlns:a16="http://schemas.microsoft.com/office/drawing/2014/main" id="{307F0155-AFB3-462B-A684-EEE25DD84D02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8034188" y="3246877"/>
                  <a:ext cx="295560" cy="270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4B393-A8EB-495D-813B-C72A7479D75B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1350" y="1989139"/>
            <a:ext cx="7893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έναν απλό τρόπο δημιουργίας νέων σχέσεων από υπάρχουσες.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5150" y="3357562"/>
            <a:ext cx="79438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</a:t>
            </a:r>
            <a:r>
              <a:rPr lang="el-GR" sz="28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που όταν εφαρμοστούν σε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σχέσεις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πίνακες, σύνολο πλειάδων) μας δίνουν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νέες σχέσεις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17D8FA-D6DA-435F-B136-D85D672C3EEC}" type="slidenum">
              <a:rPr lang="el-GR" altLang="en-US" smtClean="0"/>
              <a:pPr/>
              <a:t>60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68538" y="1628777"/>
            <a:ext cx="4505325" cy="396875"/>
            <a:chOff x="762" y="1680"/>
            <a:chExt cx="2838" cy="250"/>
          </a:xfrm>
        </p:grpSpPr>
        <p:sp>
          <p:nvSpPr>
            <p:cNvPr id="63503" name="Text Box 4"/>
            <p:cNvSpPr txBox="1">
              <a:spLocks noChangeArrowheads="1"/>
            </p:cNvSpPr>
            <p:nvPr/>
          </p:nvSpPr>
          <p:spPr bwMode="auto">
            <a:xfrm>
              <a:off x="762" y="1680"/>
              <a:ext cx="28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R(Z) 	     S(X),  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X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 Z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4" y="1745"/>
              <a:ext cx="150" cy="106"/>
              <a:chOff x="2258" y="2744"/>
              <a:chExt cx="384" cy="374"/>
            </a:xfrm>
          </p:grpSpPr>
          <p:sp>
            <p:nvSpPr>
              <p:cNvPr id="63505" name="Oval 6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6" name="Oval 7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7" name="Line 8"/>
              <p:cNvSpPr>
                <a:spLocks noChangeShapeType="1"/>
              </p:cNvSpPr>
              <p:nvPr/>
            </p:nvSpPr>
            <p:spPr bwMode="auto">
              <a:xfrm>
                <a:off x="2258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468313" y="2060575"/>
            <a:ext cx="8432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καινούργια σχέση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 = Z - X και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R, 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[Y] = t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dirty="0">
                <a:solidFill>
                  <a:srgbClr val="CC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R,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[X] 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[Y]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= t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6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αναλογία με τη διαίρεση ακεραίων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48038" y="5013325"/>
            <a:ext cx="238125" cy="168275"/>
            <a:chOff x="2256" y="2744"/>
            <a:chExt cx="384" cy="374"/>
          </a:xfrm>
        </p:grpSpPr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498" name="Text Box 15"/>
          <p:cNvSpPr txBox="1">
            <a:spLocks noChangeArrowheads="1"/>
          </p:cNvSpPr>
          <p:nvPr/>
        </p:nvSpPr>
        <p:spPr bwMode="auto">
          <a:xfrm>
            <a:off x="539750" y="4437063"/>
            <a:ext cx="843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ακεραίων: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/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ώστε: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* S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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αίρεση σχέσεων:     R              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  ...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0850" y="5469808"/>
            <a:ext cx="756126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απλά λόγια, τις </a:t>
            </a:r>
            <a:r>
              <a:rPr lang="el-GR" sz="2000" i="1" dirty="0" err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-πλειάδες  Ζ της </a:t>
            </a:r>
            <a:r>
              <a:rPr lang="en-US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 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εμφανίζονται με όλες τις τιμές της </a:t>
            </a:r>
            <a:r>
              <a:rPr lang="en-US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i="1" dirty="0">
              <a:solidFill>
                <a:srgbClr val="6666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23850" y="16520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5A8D2-1E2F-48FC-B24F-C8656E4B9170}" type="slidenum">
              <a:rPr lang="el-GR" altLang="en-US" smtClean="0"/>
              <a:pPr/>
              <a:t>61</a:t>
            </a:fld>
            <a:endParaRPr lang="el-GR" altLang="en-US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276725" y="3475038"/>
            <a:ext cx="319087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1820189" y="10842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S </a:t>
            </a:r>
            <a:endParaRPr lang="el-GR" sz="2000" b="1" dirty="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91862" y="1417638"/>
            <a:ext cx="533400" cy="1311275"/>
            <a:chOff x="720" y="2592"/>
            <a:chExt cx="336" cy="826"/>
          </a:xfrm>
        </p:grpSpPr>
        <p:sp>
          <p:nvSpPr>
            <p:cNvPr id="64550" name="Text Box 6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  <a:endParaRPr lang="el-GR" sz="2000" b="1">
                <a:solidFill>
                  <a:srgbClr val="00CC66"/>
                </a:solidFill>
                <a:latin typeface="Times New Roman" pitchFamily="18" charset="0"/>
              </a:endParaRPr>
            </a:p>
          </p:txBody>
        </p:sp>
        <p:sp>
          <p:nvSpPr>
            <p:cNvPr id="64551" name="Line 7"/>
            <p:cNvSpPr>
              <a:spLocks noChangeShapeType="1"/>
            </p:cNvSpPr>
            <p:nvPr/>
          </p:nvSpPr>
          <p:spPr bwMode="auto">
            <a:xfrm>
              <a:off x="720" y="284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190500" y="1000126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47028" y="1397001"/>
            <a:ext cx="1071073" cy="3205162"/>
            <a:chOff x="827087" y="1773238"/>
            <a:chExt cx="1071073" cy="3205162"/>
          </a:xfrm>
        </p:grpSpPr>
        <p:sp>
          <p:nvSpPr>
            <p:cNvPr id="64547" name="Text Box 10"/>
            <p:cNvSpPr txBox="1">
              <a:spLocks noChangeArrowheads="1"/>
            </p:cNvSpPr>
            <p:nvPr/>
          </p:nvSpPr>
          <p:spPr bwMode="auto">
            <a:xfrm>
              <a:off x="827088" y="1773238"/>
              <a:ext cx="1071072" cy="3205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 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 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3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</p:txBody>
        </p:sp>
        <p:sp>
          <p:nvSpPr>
            <p:cNvPr id="64548" name="Line 11"/>
            <p:cNvSpPr>
              <a:spLocks noChangeShapeType="1"/>
            </p:cNvSpPr>
            <p:nvPr/>
          </p:nvSpPr>
          <p:spPr bwMode="auto">
            <a:xfrm flipV="1">
              <a:off x="827087" y="2149230"/>
              <a:ext cx="759436" cy="50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Line 12"/>
            <p:cNvSpPr>
              <a:spLocks noChangeShapeType="1"/>
            </p:cNvSpPr>
            <p:nvPr/>
          </p:nvSpPr>
          <p:spPr bwMode="auto">
            <a:xfrm>
              <a:off x="1208088" y="1773238"/>
              <a:ext cx="0" cy="3205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3" name="Text Box 13"/>
          <p:cNvSpPr txBox="1">
            <a:spLocks noChangeArrowheads="1"/>
          </p:cNvSpPr>
          <p:nvPr/>
        </p:nvSpPr>
        <p:spPr bwMode="auto">
          <a:xfrm>
            <a:off x="7908925" y="2681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64524" name="Text Box 14"/>
          <p:cNvSpPr txBox="1">
            <a:spLocks noChangeArrowheads="1"/>
          </p:cNvSpPr>
          <p:nvPr/>
        </p:nvSpPr>
        <p:spPr bwMode="auto">
          <a:xfrm>
            <a:off x="3924300" y="3992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Q(Υ)?</a:t>
            </a:r>
          </a:p>
        </p:txBody>
      </p:sp>
      <p:sp>
        <p:nvSpPr>
          <p:cNvPr id="64525" name="Text Box 15"/>
          <p:cNvSpPr txBox="1">
            <a:spLocks noChangeArrowheads="1"/>
          </p:cNvSpPr>
          <p:nvPr/>
        </p:nvSpPr>
        <p:spPr bwMode="auto">
          <a:xfrm>
            <a:off x="4495800" y="3429000"/>
            <a:ext cx="381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Z</a:t>
            </a:r>
            <a:r>
              <a:rPr lang="en-US" sz="2000" b="1" dirty="0">
                <a:latin typeface="Times New Roman" pitchFamily="18" charset="0"/>
              </a:rPr>
              <a:t>) 	     S(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</a:rPr>
              <a:t>),   </a:t>
            </a:r>
            <a:r>
              <a:rPr lang="en-US" sz="2000" dirty="0">
                <a:latin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 Z </a:t>
            </a:r>
            <a:endParaRPr lang="el-GR" sz="2000" dirty="0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4544" name="Oval 1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5" name="Oval 1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6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95800" y="2743200"/>
            <a:ext cx="2971800" cy="636588"/>
            <a:chOff x="2544" y="2026"/>
            <a:chExt cx="1872" cy="401"/>
          </a:xfrm>
        </p:grpSpPr>
        <p:sp>
          <p:nvSpPr>
            <p:cNvPr id="64540" name="Text Box 21"/>
            <p:cNvSpPr txBox="1">
              <a:spLocks noChangeArrowheads="1"/>
            </p:cNvSpPr>
            <p:nvPr/>
          </p:nvSpPr>
          <p:spPr bwMode="auto">
            <a:xfrm>
              <a:off x="2544" y="2026"/>
              <a:ext cx="1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Ζ = {Α, Β}</a:t>
              </a:r>
            </a:p>
          </p:txBody>
        </p:sp>
        <p:sp>
          <p:nvSpPr>
            <p:cNvPr id="64541" name="Text Box 22"/>
            <p:cNvSpPr txBox="1">
              <a:spLocks noChangeArrowheads="1"/>
            </p:cNvSpPr>
            <p:nvPr/>
          </p:nvSpPr>
          <p:spPr bwMode="auto">
            <a:xfrm>
              <a:off x="3456" y="202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Χ = {</a:t>
              </a: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el-GR" sz="2000" b="1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64542" name="Line 23"/>
            <p:cNvSpPr>
              <a:spLocks noChangeShapeType="1"/>
            </p:cNvSpPr>
            <p:nvPr/>
          </p:nvSpPr>
          <p:spPr bwMode="auto">
            <a:xfrm flipV="1">
              <a:off x="2880" y="2276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Line 24"/>
            <p:cNvSpPr>
              <a:spLocks noChangeShapeType="1"/>
            </p:cNvSpPr>
            <p:nvPr/>
          </p:nvSpPr>
          <p:spPr bwMode="auto">
            <a:xfrm flipV="1">
              <a:off x="3600" y="2211"/>
              <a:ext cx="144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8" name="Text Box 25"/>
          <p:cNvSpPr txBox="1">
            <a:spLocks noChangeArrowheads="1"/>
          </p:cNvSpPr>
          <p:nvPr/>
        </p:nvSpPr>
        <p:spPr bwMode="auto">
          <a:xfrm>
            <a:off x="6410325" y="44894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{</a:t>
            </a:r>
            <a:r>
              <a:rPr lang="en-US" sz="2000" b="1">
                <a:latin typeface="Times New Roman" pitchFamily="18" charset="0"/>
              </a:rPr>
              <a:t>A</a:t>
            </a:r>
            <a:r>
              <a:rPr lang="el-GR" sz="2000" b="1">
                <a:latin typeface="Times New Roman" pitchFamily="18" charset="0"/>
              </a:rPr>
              <a:t>}</a:t>
            </a:r>
          </a:p>
        </p:txBody>
      </p:sp>
      <p:sp>
        <p:nvSpPr>
          <p:cNvPr id="64529" name="Text Box 26"/>
          <p:cNvSpPr txBox="1">
            <a:spLocks noChangeArrowheads="1"/>
          </p:cNvSpPr>
          <p:nvPr/>
        </p:nvSpPr>
        <p:spPr bwMode="auto">
          <a:xfrm>
            <a:off x="5029200" y="448945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Ζ - Χ</a:t>
            </a:r>
          </a:p>
        </p:txBody>
      </p:sp>
      <p:sp>
        <p:nvSpPr>
          <p:cNvPr id="64530" name="Text Box 27"/>
          <p:cNvSpPr txBox="1">
            <a:spLocks noChangeArrowheads="1"/>
          </p:cNvSpPr>
          <p:nvPr/>
        </p:nvSpPr>
        <p:spPr bwMode="auto">
          <a:xfrm>
            <a:off x="3749675" y="5084763"/>
            <a:ext cx="479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  </a:t>
            </a:r>
            <a:r>
              <a:rPr lang="el-GR" sz="2000">
                <a:latin typeface="Times New Roman" pitchFamily="18" charset="0"/>
              </a:rPr>
              <a:t>Q</a:t>
            </a:r>
            <a:r>
              <a:rPr lang="en-US" sz="2000" b="1">
                <a:latin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 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l-GR" sz="2000" b="1">
                <a:latin typeface="Times New Roman" pitchFamily="18" charset="0"/>
              </a:rPr>
              <a:t>, 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[Y]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sym typeface="Symbol" pitchFamily="18" charset="2"/>
              </a:rPr>
              <a:t>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 S</a:t>
            </a:r>
            <a:r>
              <a:rPr lang="el-GR" sz="2000">
                <a:latin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R, 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[X] = 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n-US" sz="2000">
                <a:latin typeface="Times New Roman" pitchFamily="18" charset="0"/>
              </a:rPr>
              <a:t>  </a:t>
            </a:r>
            <a:r>
              <a:rPr lang="el-GR" sz="2000">
                <a:latin typeface="Times New Roman" pitchFamily="18" charset="0"/>
              </a:rPr>
              <a:t>και</a:t>
            </a:r>
            <a:r>
              <a:rPr lang="en-US" sz="2000">
                <a:latin typeface="Times New Roman" pitchFamily="18" charset="0"/>
              </a:rPr>
              <a:t>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[Y]</a:t>
            </a:r>
            <a:r>
              <a:rPr lang="en-US" sz="2000" b="1">
                <a:latin typeface="Times New Roman" pitchFamily="18" charset="0"/>
              </a:rPr>
              <a:t>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4531" name="Text Box 28"/>
          <p:cNvSpPr txBox="1">
            <a:spLocks noChangeArrowheads="1"/>
          </p:cNvSpPr>
          <p:nvPr/>
        </p:nvSpPr>
        <p:spPr bwMode="auto">
          <a:xfrm>
            <a:off x="4276725" y="19415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       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0" y="3581400"/>
            <a:ext cx="238125" cy="168275"/>
            <a:chOff x="2256" y="2744"/>
            <a:chExt cx="384" cy="374"/>
          </a:xfrm>
        </p:grpSpPr>
        <p:sp>
          <p:nvSpPr>
            <p:cNvPr id="64537" name="Oval 30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Oval 31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32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33" name="Text Box 33"/>
          <p:cNvSpPr txBox="1">
            <a:spLocks noChangeArrowheads="1"/>
          </p:cNvSpPr>
          <p:nvPr/>
        </p:nvSpPr>
        <p:spPr bwMode="auto">
          <a:xfrm>
            <a:off x="2216150" y="4687888"/>
            <a:ext cx="906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34" name="Text Box 34"/>
          <p:cNvSpPr txBox="1">
            <a:spLocks noChangeArrowheads="1"/>
          </p:cNvSpPr>
          <p:nvPr/>
        </p:nvSpPr>
        <p:spPr bwMode="auto">
          <a:xfrm>
            <a:off x="2291953" y="3404109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Q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4535" name="Text Box 35"/>
          <p:cNvSpPr txBox="1">
            <a:spLocks noChangeArrowheads="1"/>
          </p:cNvSpPr>
          <p:nvPr/>
        </p:nvSpPr>
        <p:spPr bwMode="auto">
          <a:xfrm>
            <a:off x="2311491" y="4080670"/>
            <a:ext cx="782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endParaRPr lang="el-GR" sz="2000" baseline="-25000" dirty="0">
              <a:latin typeface="Times New Roman" pitchFamily="18" charset="0"/>
            </a:endParaRPr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>
            <a:off x="2311491" y="44894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7E3E5-D8F2-477A-A750-992BA809F8B4}" type="slidenum">
              <a:rPr lang="el-GR" altLang="en-US" smtClean="0"/>
              <a:pPr/>
              <a:t>62</a:t>
            </a:fld>
            <a:endParaRPr lang="el-GR" altLang="en-US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10125" y="1793088"/>
            <a:ext cx="238125" cy="168275"/>
            <a:chOff x="2256" y="2744"/>
            <a:chExt cx="384" cy="374"/>
          </a:xfrm>
        </p:grpSpPr>
        <p:sp>
          <p:nvSpPr>
            <p:cNvPr id="65551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4418013" y="1629563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>
                <a:latin typeface="Times New Roman" pitchFamily="18" charset="0"/>
              </a:rPr>
              <a:t>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821836" y="1655613"/>
            <a:ext cx="1800225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3</a:t>
            </a:r>
            <a:r>
              <a:rPr lang="en-US" sz="1600" dirty="0">
                <a:latin typeface="Times New Roman" pitchFamily="18" charset="0"/>
              </a:rPr>
              <a:t>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3	</a:t>
            </a:r>
            <a:r>
              <a:rPr lang="en-US" sz="1600" dirty="0">
                <a:latin typeface="Times New Roman" pitchFamily="18" charset="0"/>
              </a:rPr>
              <a:t>b</a:t>
            </a:r>
            <a:r>
              <a:rPr lang="en-US" sz="1600" baseline="-25000" dirty="0">
                <a:latin typeface="Times New Roman" pitchFamily="18" charset="0"/>
              </a:rPr>
              <a:t>1	</a:t>
            </a:r>
            <a:r>
              <a:rPr lang="en-US" sz="1600" dirty="0">
                <a:latin typeface="Times New Roman" pitchFamily="18" charset="0"/>
              </a:rPr>
              <a:t>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 flipV="1">
            <a:off x="614620" y="2411896"/>
            <a:ext cx="1618372" cy="151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4418013" y="3086114"/>
            <a:ext cx="1247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3</a:t>
            </a:r>
            <a:endParaRPr lang="el-GR" sz="1600" baseline="-25000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5549" name="Text Box 16"/>
          <p:cNvSpPr txBox="1">
            <a:spLocks noChangeArrowheads="1"/>
          </p:cNvSpPr>
          <p:nvPr/>
        </p:nvSpPr>
        <p:spPr bwMode="auto">
          <a:xfrm>
            <a:off x="4068763" y="26114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Παράδειγμα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271462" y="2333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8E4C-74DB-45FF-9360-14B0B49DD9E6}" type="slidenum">
              <a:rPr lang="el-GR" altLang="en-US" smtClean="0"/>
              <a:pPr/>
              <a:t>63</a:t>
            </a:fld>
            <a:endParaRPr lang="el-GR" alt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21483" y="1652601"/>
            <a:ext cx="238125" cy="168275"/>
            <a:chOff x="2256" y="2744"/>
            <a:chExt cx="384" cy="374"/>
          </a:xfrm>
        </p:grpSpPr>
        <p:sp>
          <p:nvSpPr>
            <p:cNvPr id="66574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2476983" y="1536714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>
                <a:latin typeface="Times New Roman" pitchFamily="18" charset="0"/>
              </a:rPr>
              <a:t>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684213" y="2354263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84213" y="3084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1" name="Text Box 14"/>
          <p:cNvSpPr txBox="1">
            <a:spLocks noChangeArrowheads="1"/>
          </p:cNvSpPr>
          <p:nvPr/>
        </p:nvSpPr>
        <p:spPr bwMode="auto">
          <a:xfrm>
            <a:off x="3605695" y="2149489"/>
            <a:ext cx="17510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72" name="Line 15"/>
          <p:cNvSpPr>
            <a:spLocks noChangeShapeType="1"/>
          </p:cNvSpPr>
          <p:nvPr/>
        </p:nvSpPr>
        <p:spPr bwMode="auto">
          <a:xfrm>
            <a:off x="3605695" y="2952764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957E5-B365-4CFE-AA7C-17A170B08BDE}" type="slidenum">
              <a:rPr lang="el-GR" altLang="en-US" smtClean="0"/>
              <a:pPr/>
              <a:t>64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28527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τις πίτσες που έχουν </a:t>
            </a:r>
            <a:r>
              <a:rPr lang="el-GR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539750" y="3860800"/>
            <a:ext cx="799776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(ΠΙΤΣΑ)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Δημήτρη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Τα ονόματα από πίτσες που εμφανίζονται στη σχέση ΠΙΤΣΑ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όλα τα συστατικά  που εμφανίζονται στο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7595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457700" y="194151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 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65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5968656" y="1241775"/>
            <a:ext cx="224692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3990781" y="3905898"/>
            <a:ext cx="2440687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2246921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40334" y="0"/>
            <a:ext cx="7543800" cy="12954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83981" y="15622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C4C12-D1B8-4871-B6F2-BF947898E296}" type="slidenum">
              <a:rPr lang="el-GR" altLang="en-US" smtClean="0"/>
              <a:pPr/>
              <a:t>66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r>
              <a:rPr lang="el-GR" sz="1000" b="1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4721225" y="1157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ανανάς</a:t>
            </a:r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4394200" y="3438525"/>
            <a:ext cx="344170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endParaRPr lang="el-GR" sz="1000" b="1" dirty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1063625" y="4979988"/>
            <a:ext cx="3441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ΟΝΟΜΑ			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Σπέσιαλ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508625" y="3532188"/>
            <a:ext cx="1441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>
            <a:off x="5219700" y="3789363"/>
            <a:ext cx="288925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E375E-C2D1-49AA-8E4B-7BB51FEDAD33}" type="slidenum">
              <a:rPr lang="el-GR" altLang="en-US" smtClean="0"/>
              <a:pPr/>
              <a:t>67</a:t>
            </a:fld>
            <a:endParaRPr lang="el-GR" altLang="en-US"/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386556" y="1052751"/>
            <a:ext cx="2069305" cy="232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715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i="1" dirty="0">
                <a:solidFill>
                  <a:srgbClr val="99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Τις πίτσες που έχουν όλα τα συστατικά που αρέσουν στον φοιτητή Δημήτρη 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5314830" y="2106626"/>
            <a:ext cx="3155950" cy="32162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prstClr val="black"/>
                </a:solidFill>
              </a:rPr>
              <a:t>π </a:t>
            </a:r>
            <a:r>
              <a:rPr lang="en-US" sz="1400" baseline="-25000" dirty="0">
                <a:solidFill>
                  <a:prstClr val="black"/>
                </a:solidFill>
              </a:rPr>
              <a:t>ONOMA </a:t>
            </a:r>
            <a:r>
              <a:rPr lang="en-US" sz="1400" dirty="0">
                <a:solidFill>
                  <a:prstClr val="black"/>
                </a:solidFill>
              </a:rPr>
              <a:t>(</a:t>
            </a:r>
            <a:r>
              <a:rPr lang="el-GR" sz="1400" dirty="0">
                <a:solidFill>
                  <a:prstClr val="black"/>
                </a:solidFill>
              </a:rPr>
              <a:t>ΠΙΤΣΑ</a:t>
            </a:r>
            <a:r>
              <a:rPr lang="en-US" sz="1400" dirty="0">
                <a:solidFill>
                  <a:prstClr val="black"/>
                </a:solidFill>
              </a:rPr>
              <a:t>)</a:t>
            </a:r>
            <a:r>
              <a:rPr lang="el-GR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x S</a:t>
            </a:r>
            <a:endParaRPr lang="el-GR" sz="1400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4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Vegetarian		</a:t>
            </a:r>
            <a:r>
              <a:rPr lang="el-GR" sz="14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92D050"/>
                </a:solidFill>
              </a:rPr>
              <a:t>Vegetarian		</a:t>
            </a:r>
            <a:r>
              <a:rPr lang="el-GR" sz="1400" b="1" dirty="0">
                <a:solidFill>
                  <a:srgbClr val="92D05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Χαβάη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Χαβάη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Ελληνική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Ελληνική 		μπέικον</a:t>
            </a:r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822630" y="4618093"/>
            <a:ext cx="466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2D050"/>
                </a:solidFill>
              </a:rPr>
              <a:t>Τ</a:t>
            </a:r>
            <a:r>
              <a:rPr lang="el-GR" sz="2000" baseline="-25000" dirty="0">
                <a:solidFill>
                  <a:srgbClr val="92D050"/>
                </a:solidFill>
              </a:rPr>
              <a:t>1</a:t>
            </a:r>
            <a:r>
              <a:rPr lang="el-GR" sz="2000" dirty="0">
                <a:solidFill>
                  <a:srgbClr val="92D050"/>
                </a:solidFill>
              </a:rPr>
              <a:t> </a:t>
            </a:r>
            <a:r>
              <a:rPr lang="en-US" sz="2000" dirty="0">
                <a:sym typeface="Symbol" pitchFamily="18" charset="2"/>
              </a:rPr>
              <a:t></a:t>
            </a:r>
            <a:r>
              <a:rPr lang="el-GR" sz="2000" dirty="0">
                <a:sym typeface="Symbol" pitchFamily="18" charset="2"/>
              </a:rPr>
              <a:t> (</a:t>
            </a:r>
            <a:r>
              <a:rPr lang="el-GR" sz="2000" dirty="0"/>
              <a:t>π </a:t>
            </a:r>
            <a:r>
              <a:rPr lang="en-US" sz="2400" baseline="-25000" dirty="0"/>
              <a:t>Y </a:t>
            </a:r>
            <a:r>
              <a:rPr lang="en-US" sz="2000" dirty="0"/>
              <a:t>(R)</a:t>
            </a:r>
            <a:r>
              <a:rPr lang="el-GR" sz="2000" dirty="0"/>
              <a:t> </a:t>
            </a:r>
            <a:r>
              <a:rPr lang="en-US" sz="2000" dirty="0"/>
              <a:t>x S) - R</a:t>
            </a:r>
            <a:endParaRPr lang="el-GR" sz="2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014913" y="735116"/>
            <a:ext cx="36718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8450A7F1-0912-450B-8341-3F788196E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088" y="2130661"/>
            <a:ext cx="1019825" cy="10002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S</a:t>
            </a:r>
            <a:endParaRPr lang="el-GR" sz="1400" dirty="0"/>
          </a:p>
          <a:p>
            <a:pPr>
              <a:spcBef>
                <a:spcPct val="50000"/>
              </a:spcBef>
            </a:pPr>
            <a:r>
              <a:rPr lang="el-GR" sz="1000" b="1" dirty="0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endParaRPr lang="el-GR" sz="1000" b="1" dirty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1B46D749-B74D-473E-9DEF-48CF87E5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862" y="2122681"/>
            <a:ext cx="1434350" cy="146193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prstClr val="black"/>
                </a:solidFill>
              </a:rPr>
              <a:t>π </a:t>
            </a:r>
            <a:r>
              <a:rPr lang="en-US" sz="1400" baseline="-25000" dirty="0">
                <a:solidFill>
                  <a:prstClr val="black"/>
                </a:solidFill>
              </a:rPr>
              <a:t>ONOMA </a:t>
            </a:r>
            <a:r>
              <a:rPr lang="en-US" sz="1400" dirty="0">
                <a:solidFill>
                  <a:prstClr val="black"/>
                </a:solidFill>
              </a:rPr>
              <a:t>(</a:t>
            </a:r>
            <a:r>
              <a:rPr lang="el-GR" sz="1400" dirty="0">
                <a:solidFill>
                  <a:prstClr val="black"/>
                </a:solidFill>
              </a:rPr>
              <a:t>ΠΙΤΣΑ</a:t>
            </a:r>
            <a:r>
              <a:rPr lang="en-US" sz="1400" dirty="0">
                <a:solidFill>
                  <a:prstClr val="black"/>
                </a:solidFill>
              </a:rPr>
              <a:t>)</a:t>
            </a:r>
            <a:r>
              <a:rPr lang="el-GR" sz="1400" dirty="0">
                <a:solidFill>
                  <a:prstClr val="black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993300"/>
                </a:solidFill>
              </a:rPr>
              <a:t>Vegetarian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Χαβάη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Σπέσιαλ</a:t>
            </a:r>
            <a:endParaRPr lang="el-GR" sz="1000" b="1" dirty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Ελληνική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7FB28A-3BAE-45DD-96A2-0934D3F8E31A}"/>
              </a:ext>
            </a:extLst>
          </p:cNvPr>
          <p:cNvSpPr txBox="1"/>
          <p:nvPr/>
        </p:nvSpPr>
        <p:spPr>
          <a:xfrm>
            <a:off x="673220" y="5333609"/>
            <a:ext cx="352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 </a:t>
            </a:r>
            <a:r>
              <a:rPr lang="en-US" sz="2000" baseline="-25000" dirty="0"/>
              <a:t>ONOMA </a:t>
            </a:r>
            <a:r>
              <a:rPr lang="en-US" dirty="0"/>
              <a:t>(</a:t>
            </a:r>
            <a:r>
              <a:rPr lang="el-GR" dirty="0"/>
              <a:t>ΠΙΤΣΑ</a:t>
            </a:r>
            <a:r>
              <a:rPr lang="en-US" dirty="0"/>
              <a:t>)</a:t>
            </a:r>
            <a:r>
              <a:rPr lang="el-GR" dirty="0"/>
              <a:t> - π </a:t>
            </a:r>
            <a:r>
              <a:rPr lang="en-US" sz="2000" baseline="-25000" dirty="0"/>
              <a:t>ONOMA </a:t>
            </a:r>
            <a:r>
              <a:rPr lang="en-US" dirty="0"/>
              <a:t>(</a:t>
            </a:r>
            <a:r>
              <a:rPr lang="el-GR" dirty="0"/>
              <a:t>Τ1</a:t>
            </a:r>
            <a:r>
              <a:rPr lang="en-US" dirty="0"/>
              <a:t>)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E890C-8F53-4761-AABA-24DFD3A82F0F}" type="slidenum">
              <a:rPr lang="el-GR" altLang="en-US" smtClean="0"/>
              <a:pPr/>
              <a:t>68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990600" y="2239963"/>
            <a:ext cx="680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Iσοδύναμη έκφραση για το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609600" y="2955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Υπολογισμός των πλειάδων που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πρέπει να είναι στο αποτέλεσμα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2239963"/>
            <a:ext cx="3530600" cy="396875"/>
            <a:chOff x="2688" y="1584"/>
            <a:chExt cx="2224" cy="250"/>
          </a:xfrm>
        </p:grpSpPr>
        <p:sp>
          <p:nvSpPr>
            <p:cNvPr id="6964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2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Q(Υ)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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R(Ζ)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S(Χ)</a:t>
              </a:r>
              <a:r>
                <a:rPr lang="en-US" sz="20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lang="el-GR" sz="2000" b="1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4" y="1670"/>
              <a:ext cx="70" cy="106"/>
              <a:chOff x="2256" y="2744"/>
              <a:chExt cx="384" cy="374"/>
            </a:xfrm>
          </p:grpSpPr>
          <p:sp>
            <p:nvSpPr>
              <p:cNvPr id="69647" name="Oval 9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8" name="Oval 10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9" name="Line 11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755650" y="3529013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 και μόνον αν: όταν της συνάψουμε μια τιμή x από 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1600201" y="4540250"/>
            <a:ext cx="2488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44" name="Text Box 14"/>
          <p:cNvSpPr txBox="1">
            <a:spLocks noChangeArrowheads="1"/>
          </p:cNvSpPr>
          <p:nvPr/>
        </p:nvSpPr>
        <p:spPr bwMode="auto">
          <a:xfrm>
            <a:off x="1600201" y="4899825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88461" y="2042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69</a:t>
            </a:fld>
            <a:endParaRPr lang="el-GR" alt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616927" y="142596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412261" y="260423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0CD7D-B198-4169-97E0-FDA24901DC03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800100" y="1474988"/>
            <a:ext cx="7543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ερώτηση εφαρμόζεται σε ένα στιγμιότυπο σχέσης και το αποτέλεσμα της ερώτησης είναι πάλι ένα στιγμιότυπο σχέσης (σύνολο από πλειάδες)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800100" y="3467469"/>
            <a:ext cx="7543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της σχέσης εισόδου είναι προκαθορισμένο </a:t>
            </a: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του αποτελέσματος είναι επίσης προκαθορισμένο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70</a:t>
            </a:fld>
            <a:endParaRPr lang="el-GR" altLang="en-US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779" y="3890432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266382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626574" y="1697825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παρακάτω ερώτηση με απλά λόγια και ποιο είναι το αποτέλεσμα της στον παρακάτω πίνακα</a:t>
            </a:r>
          </a:p>
        </p:txBody>
      </p:sp>
      <p:sp>
        <p:nvSpPr>
          <p:cNvPr id="13" name="Freeform 12"/>
          <p:cNvSpPr/>
          <p:nvPr/>
        </p:nvSpPr>
        <p:spPr>
          <a:xfrm>
            <a:off x="4805363" y="2547938"/>
            <a:ext cx="3248025" cy="712787"/>
          </a:xfrm>
          <a:custGeom>
            <a:avLst/>
            <a:gdLst>
              <a:gd name="connsiteX0" fmla="*/ 2991394 w 3248297"/>
              <a:gd name="connsiteY0" fmla="*/ 143692 h 712652"/>
              <a:gd name="connsiteX1" fmla="*/ 1615440 w 3248297"/>
              <a:gd name="connsiteY1" fmla="*/ 13063 h 712652"/>
              <a:gd name="connsiteX2" fmla="*/ 1336766 w 3248297"/>
              <a:gd name="connsiteY2" fmla="*/ 65315 h 712652"/>
              <a:gd name="connsiteX3" fmla="*/ 674914 w 3248297"/>
              <a:gd name="connsiteY3" fmla="*/ 74023 h 712652"/>
              <a:gd name="connsiteX4" fmla="*/ 204651 w 3248297"/>
              <a:gd name="connsiteY4" fmla="*/ 82732 h 712652"/>
              <a:gd name="connsiteX5" fmla="*/ 39189 w 3248297"/>
              <a:gd name="connsiteY5" fmla="*/ 187235 h 712652"/>
              <a:gd name="connsiteX6" fmla="*/ 56606 w 3248297"/>
              <a:gd name="connsiteY6" fmla="*/ 474618 h 712652"/>
              <a:gd name="connsiteX7" fmla="*/ 378823 w 3248297"/>
              <a:gd name="connsiteY7" fmla="*/ 596538 h 712652"/>
              <a:gd name="connsiteX8" fmla="*/ 770709 w 3248297"/>
              <a:gd name="connsiteY8" fmla="*/ 709749 h 712652"/>
              <a:gd name="connsiteX9" fmla="*/ 1040674 w 3248297"/>
              <a:gd name="connsiteY9" fmla="*/ 613955 h 712652"/>
              <a:gd name="connsiteX10" fmla="*/ 1301931 w 3248297"/>
              <a:gd name="connsiteY10" fmla="*/ 570412 h 712652"/>
              <a:gd name="connsiteX11" fmla="*/ 1719943 w 3248297"/>
              <a:gd name="connsiteY11" fmla="*/ 579121 h 712652"/>
              <a:gd name="connsiteX12" fmla="*/ 2251166 w 3248297"/>
              <a:gd name="connsiteY12" fmla="*/ 622663 h 712652"/>
              <a:gd name="connsiteX13" fmla="*/ 2486297 w 3248297"/>
              <a:gd name="connsiteY13" fmla="*/ 605246 h 712652"/>
              <a:gd name="connsiteX14" fmla="*/ 2947851 w 3248297"/>
              <a:gd name="connsiteY14" fmla="*/ 552995 h 712652"/>
              <a:gd name="connsiteX15" fmla="*/ 3156857 w 3248297"/>
              <a:gd name="connsiteY15" fmla="*/ 457201 h 712652"/>
              <a:gd name="connsiteX16" fmla="*/ 2991394 w 3248297"/>
              <a:gd name="connsiteY16" fmla="*/ 143692 h 71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48297" h="712652">
                <a:moveTo>
                  <a:pt x="2991394" y="143692"/>
                </a:moveTo>
                <a:cubicBezTo>
                  <a:pt x="2734491" y="69669"/>
                  <a:pt x="1891211" y="26126"/>
                  <a:pt x="1615440" y="13063"/>
                </a:cubicBezTo>
                <a:cubicBezTo>
                  <a:pt x="1339669" y="0"/>
                  <a:pt x="1493520" y="55155"/>
                  <a:pt x="1336766" y="65315"/>
                </a:cubicBezTo>
                <a:cubicBezTo>
                  <a:pt x="1180012" y="75475"/>
                  <a:pt x="674914" y="74023"/>
                  <a:pt x="674914" y="74023"/>
                </a:cubicBezTo>
                <a:lnTo>
                  <a:pt x="204651" y="82732"/>
                </a:lnTo>
                <a:cubicBezTo>
                  <a:pt x="98697" y="101601"/>
                  <a:pt x="63863" y="121921"/>
                  <a:pt x="39189" y="187235"/>
                </a:cubicBezTo>
                <a:cubicBezTo>
                  <a:pt x="14515" y="252549"/>
                  <a:pt x="0" y="406401"/>
                  <a:pt x="56606" y="474618"/>
                </a:cubicBezTo>
                <a:cubicBezTo>
                  <a:pt x="113212" y="542835"/>
                  <a:pt x="259806" y="557350"/>
                  <a:pt x="378823" y="596538"/>
                </a:cubicBezTo>
                <a:cubicBezTo>
                  <a:pt x="497840" y="635727"/>
                  <a:pt x="660401" y="706846"/>
                  <a:pt x="770709" y="709749"/>
                </a:cubicBezTo>
                <a:cubicBezTo>
                  <a:pt x="881017" y="712652"/>
                  <a:pt x="952137" y="637178"/>
                  <a:pt x="1040674" y="613955"/>
                </a:cubicBezTo>
                <a:cubicBezTo>
                  <a:pt x="1129211" y="590732"/>
                  <a:pt x="1188720" y="576218"/>
                  <a:pt x="1301931" y="570412"/>
                </a:cubicBezTo>
                <a:cubicBezTo>
                  <a:pt x="1415142" y="564606"/>
                  <a:pt x="1561737" y="570413"/>
                  <a:pt x="1719943" y="579121"/>
                </a:cubicBezTo>
                <a:cubicBezTo>
                  <a:pt x="1878149" y="587830"/>
                  <a:pt x="2123440" y="618309"/>
                  <a:pt x="2251166" y="622663"/>
                </a:cubicBezTo>
                <a:cubicBezTo>
                  <a:pt x="2378892" y="627017"/>
                  <a:pt x="2370183" y="616857"/>
                  <a:pt x="2486297" y="605246"/>
                </a:cubicBezTo>
                <a:cubicBezTo>
                  <a:pt x="2602411" y="593635"/>
                  <a:pt x="2836091" y="577669"/>
                  <a:pt x="2947851" y="552995"/>
                </a:cubicBezTo>
                <a:cubicBezTo>
                  <a:pt x="3059611" y="528321"/>
                  <a:pt x="3148148" y="523967"/>
                  <a:pt x="3156857" y="457201"/>
                </a:cubicBezTo>
                <a:cubicBezTo>
                  <a:pt x="3165566" y="390435"/>
                  <a:pt x="3248297" y="217715"/>
                  <a:pt x="2991394" y="14369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71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701B81-FE76-4770-A57B-EEF09006BDB4}" type="slidenum">
              <a:rPr lang="el-GR" altLang="en-US" smtClean="0"/>
              <a:pPr/>
              <a:t>72</a:t>
            </a:fld>
            <a:endParaRPr lang="el-GR" altLang="en-US"/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2762" y="-32460"/>
            <a:ext cx="8229600" cy="948575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Μοντέλο Ο/Σ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συμβολισμοί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</a:t>
            </a:r>
            <a:r>
              <a:rPr lang="el-GR" altLang="en-US" dirty="0"/>
              <a:t>8-20</a:t>
            </a:r>
            <a:r>
              <a:rPr lang="en-US" altLang="en-US" dirty="0"/>
              <a:t>1</a:t>
            </a:r>
            <a:r>
              <a:rPr lang="el-GR" altLang="en-US" dirty="0"/>
              <a:t>9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574263" y="2548243"/>
            <a:ext cx="2992885" cy="613453"/>
            <a:chOff x="288131" y="4047281"/>
            <a:chExt cx="2992885" cy="613453"/>
          </a:xfrm>
        </p:grpSpPr>
        <p:sp>
          <p:nvSpPr>
            <p:cNvPr id="3" name="Diamond 2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" name="Straight Connector 5"/>
            <p:cNvCxnSpPr>
              <a:stCxn id="4" idx="3"/>
              <a:endCxn id="3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572000" y="1779156"/>
            <a:ext cx="2992885" cy="613453"/>
            <a:chOff x="288131" y="4047281"/>
            <a:chExt cx="2992885" cy="613453"/>
          </a:xfrm>
        </p:grpSpPr>
        <p:sp>
          <p:nvSpPr>
            <p:cNvPr id="42" name="Diamond 41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4" name="Straight Connector 43"/>
            <p:cNvCxnSpPr>
              <a:stCxn id="43" idx="3"/>
              <a:endCxn id="42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55562" y="1061078"/>
            <a:ext cx="2992885" cy="613453"/>
            <a:chOff x="288131" y="4047281"/>
            <a:chExt cx="2992885" cy="613453"/>
          </a:xfrm>
        </p:grpSpPr>
        <p:sp>
          <p:nvSpPr>
            <p:cNvPr id="48" name="Diamond 47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0" name="Straight Connector 49"/>
            <p:cNvCxnSpPr>
              <a:stCxn id="49" idx="3"/>
              <a:endCxn id="48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457200" y="1808423"/>
            <a:ext cx="2992885" cy="613453"/>
            <a:chOff x="288131" y="4047281"/>
            <a:chExt cx="2992885" cy="613453"/>
          </a:xfrm>
        </p:grpSpPr>
        <p:sp>
          <p:nvSpPr>
            <p:cNvPr id="54" name="Diamond 53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6" name="Straight Connector 55"/>
            <p:cNvCxnSpPr>
              <a:stCxn id="55" idx="3"/>
              <a:endCxn id="54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627115" y="1054763"/>
            <a:ext cx="2992885" cy="613453"/>
            <a:chOff x="288131" y="4047281"/>
            <a:chExt cx="2992885" cy="613453"/>
          </a:xfrm>
        </p:grpSpPr>
        <p:sp>
          <p:nvSpPr>
            <p:cNvPr id="60" name="Diamond 59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2" name="Straight Connector 61"/>
            <p:cNvCxnSpPr>
              <a:stCxn id="61" idx="3"/>
              <a:endCxn id="60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457200" y="2449459"/>
            <a:ext cx="2992885" cy="613453"/>
            <a:chOff x="288131" y="4047281"/>
            <a:chExt cx="2992885" cy="613453"/>
          </a:xfrm>
        </p:grpSpPr>
        <p:sp>
          <p:nvSpPr>
            <p:cNvPr id="66" name="Diamond 65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8" name="Straight Connector 67"/>
            <p:cNvCxnSpPr>
              <a:stCxn id="67" idx="3"/>
              <a:endCxn id="66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55562" y="3186283"/>
            <a:ext cx="2992885" cy="613453"/>
            <a:chOff x="288131" y="4047281"/>
            <a:chExt cx="2992885" cy="613453"/>
          </a:xfrm>
        </p:grpSpPr>
        <p:sp>
          <p:nvSpPr>
            <p:cNvPr id="72" name="Diamond 71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4" name="Straight Connector 73"/>
            <p:cNvCxnSpPr>
              <a:stCxn id="73" idx="3"/>
              <a:endCxn id="72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4572000" y="3223179"/>
            <a:ext cx="2992885" cy="613453"/>
            <a:chOff x="288131" y="4047281"/>
            <a:chExt cx="2992885" cy="613453"/>
          </a:xfrm>
        </p:grpSpPr>
        <p:sp>
          <p:nvSpPr>
            <p:cNvPr id="78" name="Diamond 77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0" name="Straight Connector 79"/>
            <p:cNvCxnSpPr>
              <a:stCxn id="79" idx="3"/>
              <a:endCxn id="78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39800" y="886408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341670" y="1629472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		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339799" y="2314294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Ν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339799" y="3026204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		Μ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3903169" y="4405064"/>
            <a:ext cx="2992885" cy="613453"/>
            <a:chOff x="288131" y="4047281"/>
            <a:chExt cx="2992885" cy="613453"/>
          </a:xfrm>
        </p:grpSpPr>
        <p:sp>
          <p:nvSpPr>
            <p:cNvPr id="89" name="Diamond 88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1" name="Straight Connector 90"/>
            <p:cNvCxnSpPr>
              <a:stCxn id="90" idx="3"/>
              <a:endCxn id="89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ectangle 91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607962" y="4408146"/>
            <a:ext cx="2992885" cy="613453"/>
            <a:chOff x="288131" y="4047281"/>
            <a:chExt cx="2992885" cy="613453"/>
          </a:xfrm>
        </p:grpSpPr>
        <p:sp>
          <p:nvSpPr>
            <p:cNvPr id="96" name="Diamond 95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8" name="Straight Connector 97"/>
            <p:cNvCxnSpPr>
              <a:stCxn id="97" idx="3"/>
              <a:endCxn id="96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/>
          <p:cNvSpPr txBox="1"/>
          <p:nvPr/>
        </p:nvSpPr>
        <p:spPr>
          <a:xfrm>
            <a:off x="1409633" y="4164632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1</a:t>
            </a:r>
          </a:p>
        </p:txBody>
      </p:sp>
      <p:grpSp>
        <p:nvGrpSpPr>
          <p:cNvPr id="102" name="Group 101"/>
          <p:cNvGrpSpPr/>
          <p:nvPr/>
        </p:nvGrpSpPr>
        <p:grpSpPr>
          <a:xfrm>
            <a:off x="3903169" y="5399482"/>
            <a:ext cx="2992885" cy="613453"/>
            <a:chOff x="288131" y="4047281"/>
            <a:chExt cx="2992885" cy="613453"/>
          </a:xfrm>
        </p:grpSpPr>
        <p:sp>
          <p:nvSpPr>
            <p:cNvPr id="103" name="Diamond 102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Diamond 108"/>
          <p:cNvSpPr/>
          <p:nvPr/>
        </p:nvSpPr>
        <p:spPr>
          <a:xfrm>
            <a:off x="1843831" y="5402564"/>
            <a:ext cx="525674" cy="613453"/>
          </a:xfrm>
          <a:prstGeom prst="diamon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" name="Rectangle 109"/>
          <p:cNvSpPr/>
          <p:nvPr/>
        </p:nvSpPr>
        <p:spPr>
          <a:xfrm>
            <a:off x="607962" y="5584234"/>
            <a:ext cx="884238" cy="2501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2" name="Rectangle 111"/>
          <p:cNvSpPr/>
          <p:nvPr/>
        </p:nvSpPr>
        <p:spPr>
          <a:xfrm>
            <a:off x="2716609" y="5585918"/>
            <a:ext cx="884238" cy="2501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2364978" y="5709289"/>
            <a:ext cx="35163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409633" y="5159050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1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485508" y="5678058"/>
            <a:ext cx="357331" cy="55853"/>
            <a:chOff x="1485508" y="5678058"/>
            <a:chExt cx="357331" cy="55853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1491208" y="5678058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1485508" y="5733910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4775947" y="5668673"/>
            <a:ext cx="357331" cy="55853"/>
            <a:chOff x="1485508" y="5678058"/>
            <a:chExt cx="357331" cy="55853"/>
          </a:xfrm>
        </p:grpSpPr>
        <p:cxnSp>
          <p:nvCxnSpPr>
            <p:cNvPr id="120" name="Straight Connector 119"/>
            <p:cNvCxnSpPr/>
            <p:nvPr/>
          </p:nvCxnSpPr>
          <p:spPr>
            <a:xfrm>
              <a:off x="1491208" y="5678058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485508" y="5733910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Isosceles Triangle 15"/>
          <p:cNvSpPr/>
          <p:nvPr/>
        </p:nvSpPr>
        <p:spPr>
          <a:xfrm rot="16200000" flipV="1">
            <a:off x="5004818" y="5642402"/>
            <a:ext cx="169821" cy="12760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5962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DD2B1-2EC6-4AF1-9B5C-B8423EE5815D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93700" y="1259675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990600" y="205288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αφαιρούν «κομμάτια» από μια σχέση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(σ)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90600" y="3413125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γνωστές πράξεις συνόλου: ένωση, τομή, διαφορά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90600" y="460375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3.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συνδυάζουν πλειάδες από δύο σχέσεις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990600" y="5426075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4.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BA8CC-282E-48FD-882E-77D73DBBD5A2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74162" y="1366581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επιλογής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866361" y="3291709"/>
            <a:ext cx="48133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επιλογής&gt;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869462" y="2252406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4162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4380593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Το σχήμα εξόδου είναι το ίδιο με το σχήμα εισόδου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3358</TotalTime>
  <Words>5434</Words>
  <Application>Microsoft Office PowerPoint</Application>
  <PresentationFormat>Προβολή στην οθόνη (4:3)</PresentationFormat>
  <Paragraphs>1083</Paragraphs>
  <Slides>72</Slides>
  <Notes>68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72</vt:i4>
      </vt:variant>
    </vt:vector>
  </HeadingPairs>
  <TitlesOfParts>
    <vt:vector size="79" baseType="lpstr">
      <vt:lpstr>Arial</vt:lpstr>
      <vt:lpstr>Calibri</vt:lpstr>
      <vt:lpstr>Cambria Math</vt:lpstr>
      <vt:lpstr>Comic Sans MS</vt:lpstr>
      <vt:lpstr>Times New Roman</vt:lpstr>
      <vt:lpstr>Wingdings</vt:lpstr>
      <vt:lpstr>Office Theme</vt:lpstr>
      <vt:lpstr>Παρουσίαση του PowerPoint</vt:lpstr>
      <vt:lpstr>Τι έχουμε δει έως σήμερα</vt:lpstr>
      <vt:lpstr>Γλώσσες Ερωτήσεων (query languages)</vt:lpstr>
      <vt:lpstr>Γλώσσες Ερωτήσεων</vt:lpstr>
      <vt:lpstr>Γλώσσες Ερωτήσεων</vt:lpstr>
      <vt:lpstr>Σχεσιακή Άλγεβρα</vt:lpstr>
      <vt:lpstr>Σχεσιακή Άλγεβρα</vt:lpstr>
      <vt:lpstr>Σχεσιακή Άλγεβρα</vt:lpstr>
      <vt:lpstr>Επιλογή (σ)</vt:lpstr>
      <vt:lpstr>Επιλογή (σ)</vt:lpstr>
      <vt:lpstr>Επιλογή (σ)</vt:lpstr>
      <vt:lpstr>Επιλογή (σ)</vt:lpstr>
      <vt:lpstr>Επιλογή (σ)</vt:lpstr>
      <vt:lpstr>Παρουσίαση του PowerPoint</vt:lpstr>
      <vt:lpstr>Επιλογή (σ)</vt:lpstr>
      <vt:lpstr>Επιλογή (σ)</vt:lpstr>
      <vt:lpstr>Προβολή (π)</vt:lpstr>
      <vt:lpstr>Προβολή (π)</vt:lpstr>
      <vt:lpstr>Προβολή (π)</vt:lpstr>
      <vt:lpstr>Προβολή (π)</vt:lpstr>
      <vt:lpstr>Προβολή (π)</vt:lpstr>
      <vt:lpstr>Παρουσίαση του PowerPoint</vt:lpstr>
      <vt:lpstr>Προβολή (π)</vt:lpstr>
      <vt:lpstr>Παράδειγμα</vt:lpstr>
      <vt:lpstr>Παρουσίαση του PowerPoint</vt:lpstr>
      <vt:lpstr>Πράξεις Συνόλων</vt:lpstr>
      <vt:lpstr>Πράξεις Συνόλων</vt:lpstr>
      <vt:lpstr>Παραδείγματα</vt:lpstr>
      <vt:lpstr>Παρουσίαση του PowerPoint</vt:lpstr>
      <vt:lpstr>Παράδειγμα </vt:lpstr>
      <vt:lpstr>Παράδειγμα </vt:lpstr>
      <vt:lpstr>Παράδειγμα </vt:lpstr>
      <vt:lpstr>Παράδειγμα </vt:lpstr>
      <vt:lpstr>Σχεσιακή Άλγεβρα</vt:lpstr>
      <vt:lpstr>Καρτεσιανό Γινόμενο</vt:lpstr>
      <vt:lpstr>Καρτεσιανό Γινόμενο</vt:lpstr>
      <vt:lpstr>Συνένωση (join)</vt:lpstr>
      <vt:lpstr>Συνένωση</vt:lpstr>
      <vt:lpstr>Συνένωση</vt:lpstr>
      <vt:lpstr> Επανάληψη</vt:lpstr>
      <vt:lpstr>Παράδειγμα</vt:lpstr>
      <vt:lpstr>Παράδειγμα</vt:lpstr>
      <vt:lpstr>Παράδειγμα</vt:lpstr>
      <vt:lpstr>Συνένωση Ισότητας (equijoin)</vt:lpstr>
      <vt:lpstr>Συνένωση Ισότητας</vt:lpstr>
      <vt:lpstr>Φυσική Συνένωση (natural join)</vt:lpstr>
      <vt:lpstr>Φυσική Συνένωση</vt:lpstr>
      <vt:lpstr>Φυσική Συνένωση</vt:lpstr>
      <vt:lpstr>Σχεσιακή Άλγεβρα</vt:lpstr>
      <vt:lpstr>Παραδείγματα</vt:lpstr>
      <vt:lpstr>Άσκηση</vt:lpstr>
      <vt:lpstr>Μετονομασία</vt:lpstr>
      <vt:lpstr>Μετονομασία</vt:lpstr>
      <vt:lpstr>Μετονομασία</vt:lpstr>
      <vt:lpstr>Ασκήσεις</vt:lpstr>
      <vt:lpstr>Παρουσίαση του PowerPoint</vt:lpstr>
      <vt:lpstr>Παρουσίαση του PowerPoint</vt:lpstr>
      <vt:lpstr>Άσκηση</vt:lpstr>
      <vt:lpstr>Εξωτερική Συνένωση</vt:lpstr>
      <vt:lpstr>Διαίρεση</vt:lpstr>
      <vt:lpstr>Διαίρεση</vt:lpstr>
      <vt:lpstr>Διαίρεση</vt:lpstr>
      <vt:lpstr>Διαίρεση</vt:lpstr>
      <vt:lpstr>Διαίρεση </vt:lpstr>
      <vt:lpstr>Παράδειγμα</vt:lpstr>
      <vt:lpstr>Παρουσίαση του PowerPoint</vt:lpstr>
      <vt:lpstr>Παρουσίαση του PowerPoint</vt:lpstr>
      <vt:lpstr>Διαίρεση</vt:lpstr>
      <vt:lpstr>Άσκηση</vt:lpstr>
      <vt:lpstr>Άσκηση</vt:lpstr>
      <vt:lpstr>Παρουσίαση του PowerPoint</vt:lpstr>
      <vt:lpstr>Μοντέλο Ο/Σ συμβολισμοί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EVANGELIA PITOURA</cp:lastModifiedBy>
  <cp:revision>454</cp:revision>
  <dcterms:created xsi:type="dcterms:W3CDTF">2013-06-13T09:19:30Z</dcterms:created>
  <dcterms:modified xsi:type="dcterms:W3CDTF">2022-11-22T15:20:11Z</dcterms:modified>
</cp:coreProperties>
</file>