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ink/ink1.xml" ContentType="application/inkml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4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808" r:id="rId15"/>
    <p:sldId id="729" r:id="rId16"/>
    <p:sldId id="730" r:id="rId17"/>
    <p:sldId id="731" r:id="rId18"/>
    <p:sldId id="732" r:id="rId19"/>
    <p:sldId id="733" r:id="rId20"/>
    <p:sldId id="734" r:id="rId21"/>
    <p:sldId id="735" r:id="rId22"/>
    <p:sldId id="811" r:id="rId23"/>
    <p:sldId id="736" r:id="rId24"/>
    <p:sldId id="737" r:id="rId25"/>
    <p:sldId id="831" r:id="rId26"/>
    <p:sldId id="738" r:id="rId27"/>
    <p:sldId id="739" r:id="rId28"/>
    <p:sldId id="740" r:id="rId29"/>
    <p:sldId id="813" r:id="rId30"/>
    <p:sldId id="741" r:id="rId31"/>
    <p:sldId id="742" r:id="rId32"/>
    <p:sldId id="744" r:id="rId33"/>
    <p:sldId id="743" r:id="rId34"/>
    <p:sldId id="745" r:id="rId35"/>
    <p:sldId id="748" r:id="rId36"/>
    <p:sldId id="749" r:id="rId37"/>
    <p:sldId id="757" r:id="rId38"/>
    <p:sldId id="759" r:id="rId39"/>
    <p:sldId id="758" r:id="rId40"/>
    <p:sldId id="794" r:id="rId41"/>
    <p:sldId id="750" r:id="rId42"/>
    <p:sldId id="751" r:id="rId43"/>
    <p:sldId id="832" r:id="rId44"/>
    <p:sldId id="761" r:id="rId45"/>
    <p:sldId id="762" r:id="rId46"/>
    <p:sldId id="763" r:id="rId47"/>
    <p:sldId id="764" r:id="rId48"/>
    <p:sldId id="765" r:id="rId49"/>
    <p:sldId id="768" r:id="rId50"/>
    <p:sldId id="797" r:id="rId51"/>
    <p:sldId id="834" r:id="rId52"/>
    <p:sldId id="746" r:id="rId53"/>
    <p:sldId id="747" r:id="rId54"/>
    <p:sldId id="795" r:id="rId55"/>
    <p:sldId id="769" r:id="rId56"/>
    <p:sldId id="830" r:id="rId57"/>
    <p:sldId id="770" r:id="rId58"/>
    <p:sldId id="835" r:id="rId59"/>
    <p:sldId id="785" r:id="rId60"/>
    <p:sldId id="773" r:id="rId61"/>
    <p:sldId id="774" r:id="rId62"/>
    <p:sldId id="775" r:id="rId63"/>
    <p:sldId id="776" r:id="rId64"/>
    <p:sldId id="777" r:id="rId65"/>
    <p:sldId id="772" r:id="rId66"/>
    <p:sldId id="778" r:id="rId67"/>
    <p:sldId id="780" r:id="rId68"/>
    <p:sldId id="779" r:id="rId69"/>
    <p:sldId id="786" r:id="rId70"/>
    <p:sldId id="787" r:id="rId71"/>
    <p:sldId id="657" r:id="rId72"/>
    <p:sldId id="805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0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2" autoAdjust="0"/>
    <p:restoredTop sz="94671" autoAdjust="0"/>
  </p:normalViewPr>
  <p:slideViewPr>
    <p:cSldViewPr snapToGrid="0">
      <p:cViewPr varScale="1">
        <p:scale>
          <a:sx n="119" d="100"/>
          <a:sy n="119" d="100"/>
        </p:scale>
        <p:origin x="1194" y="138"/>
      </p:cViewPr>
      <p:guideLst>
        <p:guide orient="horz" pos="4008"/>
        <p:guide pos="30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73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27T12:27:39.04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20.54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306 28 256,'0'0'2257,"15"0"-1755,3 1-306,-8 0-37,0 0 0,0-1 0,1-1 0,10-1 0,-19 1 44,1 1 1,-1-1-1,1 1 0,0-1 1,-1 0-1,1 0 0,-1 0 0,0-1 1,1 1-1,-1-1 0,0 1 1,0-1-1,3-2 1775,-62-4-1898,26 6-120,0 2 0,0 2 0,-32 5 0,52-5 31,-1 0 0,1 1-1,0 0 1,0 1-1,0 1 1,1 0-1,-1 0 1,1 1-1,1 0 1,-1 0-1,-13 13 1,20-16-35,1 0-1,0 0 1,0 0 0,0 0 0,0 0 0,0 1-1,0-1 1,1 1 0,0-1 0,-1 1 0,1 0 0,1-1-1,-1 1 1,0 0 0,1 0 0,0-1 0,0 1-1,0 0 1,1 0 0,-1 0 0,2 5 0,-1-8 27,0 1 1,-1 0 0,1-1-1,0 1 1,1-1 0,-1 0 0,0 1-1,0-1 1,1 0 0,-1 1-1,0-1 1,1 0 0,-1 0-1,1 0 1,2 1 0,30 13 38,-24-11-66,66 24-14,-50-20 43,-1 1 1,0 1 0,-1 2 0,44 27 0,-64-35 18,0 0 0,0 0 0,-1 0 0,1 0 0,-1 0 0,0 1 0,0 0 0,-1-1 0,0 1 0,1 0 0,-2 0 0,1 0 0,0 1 0,0 8 0,0-1 51,0-1 0,-1 0 1,-1 1-1,0-1 0,-3 18 1,2-27-34,0 0 0,0 0-1,0 0 1,-1 0 0,1 0 0,-1 0 0,0 0 0,0 0 0,0-1 0,0 1 0,-1-1 0,1 0 0,0 1 0,-1-1 0,0 0 0,0 0 0,1-1 0,-7 4 0,-2 0 149,-1 0 1,1 0-1,-23 5 0,-11-2-169,0-3-1,-1-1 1,-71-2-1,77-3-2316,29 1 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8.93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58 108 208,'0'0'1151,"-14"-7"360,9-27 408,-5 84-1958,-7 121 89,5 194-1,12-365 131,0-10-193,1 1 0,-1 0 1,2-1-1,-1 1 0,1 0 0,5-15 0,0 1-5,9-43 174,-3 0 0,-2-1 0,2-111 0,-14 141 90,0 18-29,4-39-1,-3 56-219,1 0 1,-1 0-1,1 1 0,0-1 0,0 0 1,0 1-1,0-1 0,0 1 0,0-1 1,0 1-1,0 0 0,1-1 0,-1 1 1,0 0-1,1 0 0,-1 0 1,1 0-1,-1 0 0,1 0 0,0 0 1,-1 1-1,4-2 0,45-10-97,-35 9 79,16-2-101,0 1 0,0 2 0,34 1 0,-65 1 113,1 0 0,0 1 0,0-1 0,-1 0 0,1 1-1,0-1 1,-1 0 0,1 1 0,0-1 0,-1 1 0,1-1 0,-1 1 0,1-1 0,-1 1 0,1-1 0,-1 1 0,1 0 0,-1-1 0,1 1-1,-1 0 1,0 0 0,0-1 0,1 1 0,-1 0 0,0-1 0,0 1 0,0 0 0,0 0 0,0 0 0,0-1 0,0 2 0,1 32-297,-2-25 271,1-4 38,-1 0 0,1 0 0,-2 0 0,1 0 0,0 0 0,-1 0 0,0 0 0,0 0 0,-1-1 0,-3 7 0,-35 44 41,30-42-41,-4 4 1,0-1 0,-1-1 1,-1 0-1,0-1 0,-1-1 0,-1-1 0,-34 18 0,97-28 71,236 8 629,-226-10-449,124 4 148,-168 0 515,-17 1-1709,-17 4-1543,10-8 415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49.99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1 109 888,'0'0'1797,"0"-9"-1343,0-56 2347,3 116-2754,2 0-1,18 77 1,-6-37 78,-16-265-1773,-2 35 2157,1 137-429,0-1 0,0 1 0,0-1-1,1 1 1,-1-1 0,1 1 0,0-1 0,0 1-1,0 0 1,0-1 0,0 1 0,0 0-1,0 0 1,1 0 0,2-4 0,-2 6-91,-1-1 1,1 1 0,-1 0-1,1-1 1,-1 1 0,1 0-1,-1 0 1,1 0 0,-1 0-1,1 0 1,2 1 0,4 0 11,13 0 74,0 2-1,-1 0 1,36 11 0,1 0-31,648 94 484,-691-107-338,-24-3-744,-15-5-1413,6-1-304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0.58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1113 6 2841,'0'0'2017,"0"0"-1992,0 0-1,-1-1 1,1 1-1,0 0 1,0-1-1,0 1 0,0 0 1,0-1-1,-1 1 1,1 0-1,0 0 1,0-1-1,0 1 1,-1 0-1,1 0 0,0 0 1,-1-1-1,1 1 1,0 0-1,0 0 1,-1 0-1,1 0 0,0-1 1,-1 1-1,1 0 1,0 0-1,-1 0 1,1 0-1,0 0 1,-1 0-1,1 0 0,0 0 1,-1 0-1,1 0 1,0 0-1,-1 0 1,-11 3-12,0 1 1,-1 0 0,2 0 0,-1 1 0,0 1 0,1 0 0,-18 13-1,-5 1 47,-708 427 184,528-303-44,214-144-226,0 0-1,0 0 0,0 0 0,0 0 0,0 0 1,0 0-1,0 0 0,1 0 0,-1 0 1,0 0-1,0 0 0,0 0 0,0 1 0,0-1 1,0 0-1,0 0 0,0 0 0,0 0 1,0 0-1,0 0 0,0 0 0,0 0 0,0 1 1,1-1-1,-1 0 0,0 0 0,0 0 1,0 0-1,0 0 0,0 0 0,0 0 0,0 1 1,0-1-1,-1 0 0,1 0 0,0 0 1,0 0-1,0 0 0,21-4-406,77-30-1130,-46 14 234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02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145 15 2481,'0'0'1704,"0"-2"-1381,0-8 47,0 8-220,0 2-148,0 0 0,0 0-1,0 0 1,-1 0 0,1 0 0,0 0 0,0-1 0,0 1 0,-1 0 0,1 0 0,0 0 0,0 0-1,0 0 1,0 0 0,-1 0 0,1 0 0,0 0 0,0 0 0,0 0 0,0 1 0,-1-1-1,1 0 1,0 0 0,0 0 0,0 0 0,0 0 0,-1 0 0,1 0 0,0 0 0,0 0 0,0 1-1,0-1 1,0 0 0,0 0 0,-1 0 0,1 0 0,0 0 0,0 1 0,0-1 0,0 0 0,0 0-1,0 0 1,0 0 0,0 1 0,-12 19 40,2 0 1,0 1-1,2 0 0,0 1 0,-6 29 0,5-20 12,-10 42 233,3 1 0,-12 145 0,28-205-177,0-13-12,-2-20-993,2 15 509,-2-16-1701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38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56 3545,'0'0'496,"25"0"-543,166-1 599,441-21 477,-488 16 843,-151 2-1933,-80-11-3411,49 7 1030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2:51.85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 90 3873,'0'0'1048,"-2"-3"-837,2 3-195,0 0 0,0-1 0,0 1 0,0-1 0,-1 1 0,1 0 0,0-1 0,0 1 0,0 0 0,0-1 0,0 1 0,0-1 0,0 1 0,0 0 0,0-1 0,0 1 0,1-1 0,-1 1 1,0 0-1,0-1 0,0 1 0,0 0 0,0-1 0,1 1 0,-1 0 0,0-1 0,0 1 0,1 0 0,-1-1 0,16-7 316,30 0 140,-29 5-269,486-43 912,-342 37-864,-151 7-530,-18 2-523,-18 1-843,-3 4-270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3:03.7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669 141 3025,'0'0'692,"11"-7"-574,67-41 667,-77 47-710,0 1 1,0-1-1,0 0 1,0 1-1,-1-1 1,1 0-1,0 0 1,0 0 0,0 0-1,-1 1 1,1-1-1,-1 0 1,1 0-1,-1 0 1,1-1-1,-1 1 1,1 0-1,-1 0 1,0 0-1,0 0 1,1 0 0,-1 0-1,0-1 1,0 1-1,0 0 1,0 0-1,0 0 1,-1 0-1,1 0 1,-1-2-1,1 1-69,-1 1 0,0-1 0,0 1-1,0-1 1,0 1 0,-1-1 0,1 1-1,0 0 1,-1 0 0,1-1 0,0 1 0,-1 0-1,1 0 1,-1 0 0,0 1 0,1-1-1,-1 0 1,-3 0 0,-30-8-72,-1 2 0,0 1 0,-41 0 0,-114 4 18,108 3 8,55-2 6,9 0 58,-1 2 0,-20 2 0,35-3-35,0 1 0,0 0 0,0 0 0,1 1 0,-1-1 0,0 1 0,1 0 0,0 0 0,-1 1 0,1-1 0,0 1 0,0 0 0,-5 5 0,7-5-2,0 0 0,0 0 1,0 0-1,0 1 0,1-1 1,-1 0-1,1 1 0,0-1 1,0 1-1,0 0 0,1-1 0,-1 1 1,1 0-1,0-1 0,0 1 1,0 0-1,1-1 0,-1 1 1,1 0-1,0-1 0,0 1 1,0-1-1,0 1 0,1-1 0,-1 1 1,1-1-1,0 0 0,0 0 1,0 0-1,4 4 0,24 18 17,53 32 0,-52-37-1,-1 1 0,30 27-1,-44-34-20,-2 1 0,0 1 0,20 27-1,-29-34 10,0-1 0,-1 1 0,0-1 0,0 1 0,-1 1 0,0-1 0,0 0 0,-1 1 0,0-1 0,0 12 0,-1-12-5,-1 0-1,0 0 0,-1 0 1,1 0-1,-2 0 0,1 0 1,-1 0-1,-1-1 0,-5 15 1,5-18 15,0 0 1,0 0 0,0-1 0,-1 1-1,0-1 1,1 0 0,-2 0-1,1 0 1,0 0 0,-1-1 0,0 0-1,1 0 1,-1 0 0,0 0 0,-1-1-1,-8 3 1,-3 0 73,0-1 0,0-1-1,-1-1 1,1-1 0,-1 0 0,1-1 0,-32-4 0,18-6 196,27 8-275,1 0 0,-1 1 0,0-1-1,0 1 1,0 0 0,-1 0 0,1 0-1,-6 0 1,0 1-270,0 0 1,0 1-1,0 0 0,1 0 0,-1 1 1,0 1-1,-10 3 0,-15 5-1055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3.97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78 122 24,'0'0'7276,"-1"12"-7414,-2 4 131,-1 0-1,-1 0 1,-9 20 0,-5 17 29,10-24 8,2 0 1,2 0-1,0 0 0,0 44 1,5-96 678,7-144 578,-5 147-1310,1 1 0,1-1 0,1 0-1,1 1 1,1 0 0,17-34 0,-21 46 13,1 1 0,1-1 1,-1 1-1,1 1 1,0-1-1,0 1 0,1-1 1,0 2-1,0-1 0,0 1 1,0 0-1,1 0 1,-1 0-1,1 1 0,11-4 1,-1 3-76,1 0 1,-1 1-1,1 0 0,0 2 1,25 0-1,-41 1 50,0 0 1,0 0-1,0 0 0,-1 0 0,1 0 0,0 0 0,0 1 1,0-1-1,0 1 0,0-1 0,-1 1 0,1 0 0,0-1 1,0 1-1,2 2 0,-2-1 11,-1 0 0,0 0 0,0 0 0,0 0 0,0 0 0,0 1 0,-1-1 0,1 0 0,-1 0 0,1 1 0,-1-1 0,0 0 0,0 3 0,1 2 17,0 0 0,-1-1 0,1 1 1,-2-1-1,1 1 0,-1 0 0,0-1 1,0 1-1,-1-1 0,1 0 0,-1 1 1,-1-1-1,0 0 0,1 0 0,-2 0 1,1-1-1,-6 8 0,1-4 22,-1 0-1,0 0 0,0-1 1,-1-1-1,0 1 1,0-2-1,-1 1 1,1-1-1,-1-1 0,-1 0 1,-12 4-1,-12 1 20,0-2 0,-51 5 0,93-9-925,17 3 774,29 7 295,67 15-94,79 15 147,-185-41 28,-11-2-352,1 0 1,-1-1-1,0 1 1,0-1-1,0 0 1,0 0-1,0 1 1,0-2-1,1 1 1,2 0-1,6-6-2571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11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114 1 2865,'0'0'1580,"-2"12"-1423,-4 18 51,-2 1-1,-1-1 1,-1 0 0,-17 33-1,10-22 78,-16 52 1,32-79-322,1-14-95,39 0-1953,-15-4 613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5.61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3273,'0'0'402,"5"5"-123,12 10-41,1 0 0,0-2-1,1 0 1,1-1 0,0-1-1,33 13 1,140 43 290,-181-64-523,121 32 130,-47-14 315,-90-20 1033,-17 0-3526,2-1-516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6.16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834 0 3833,'0'0'476,"-3"1"-528,-7 1 128,1 1-1,-1 1 1,1 0 0,0 0 0,0 1-1,0 0 1,-12 9 0,-25 14 298,-34 7-3,-2-4 0,-94 23 0,-77 29 144,145-36-349,139-46-3040,-12-4 1622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129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132 1 568,'0'0'5679,"-5"2"-5590,-4 8-89,2 1 0,-1-1 0,2 1-1,-1 0 1,-6 17 0,-20 63 330,22-59-291,2 0 0,2 1-1,1 1 1,1-1 0,0 37 610,5-77-5068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7.642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1008,'0'0'4623,"17"2"-4509,101 14-1086,-92-14-264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8.42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1 912,'0'0'3876,"7"0"-3784,150 7 776,4 0 488,-161-7-1269,0 2-142,0-2-218,0 1 66,0-1 0,0 1 0,-1 0 0,1-1 1,0 1-1,0 0 0,-1-1 0,1 1 0,0-1 0,-1 1 1,1-1-1,0 1 0,-1 0 0,1-1 0,-1 1 0,1-1 1,-1 0-1,1 1 0,-1-1 0,0 1 0,-8 1-1592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15:11:19.12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 7 144,'3'0'5248,"20"0"-5160,228 0 2991,-258-1-7828,2-4 1731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21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9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3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13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661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2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33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660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77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8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82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57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64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86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16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15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715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85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93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596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41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17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73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114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38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422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395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33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15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9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526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0411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490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14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53</a:t>
            </a:fld>
            <a:endParaRPr lang="el-GR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1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9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575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3318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253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746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991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785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115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053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62</a:t>
            </a:fld>
            <a:endParaRPr lang="el-G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24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556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64</a:t>
            </a:fld>
            <a:endParaRPr lang="el-GR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9612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65</a:t>
            </a:fld>
            <a:endParaRPr lang="el-GR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748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66</a:t>
            </a:fld>
            <a:endParaRPr lang="el-GR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298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499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0396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69</a:t>
            </a:fld>
            <a:endParaRPr lang="el-GR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4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70</a:t>
            </a:fld>
            <a:endParaRPr lang="el-G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330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71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011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F3218-034E-409F-936D-F88A60B170D6}" type="slidenum">
              <a:rPr lang="el-GR" smtClean="0"/>
              <a:pPr/>
              <a:t>72</a:t>
            </a:fld>
            <a:endParaRPr lang="el-GR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8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9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5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0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38" Type="http://schemas.openxmlformats.org/officeDocument/2006/relationships/image" Target="../media/image67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6.xml"/><Relationship Id="rId3" Type="http://schemas.openxmlformats.org/officeDocument/2006/relationships/customXml" Target="../ink/ink2.xml"/><Relationship Id="rId112" Type="http://schemas.openxmlformats.org/officeDocument/2006/relationships/image" Target="../media/image2872.png"/><Relationship Id="rId120" Type="http://schemas.openxmlformats.org/officeDocument/2006/relationships/image" Target="../media/image2876.png"/><Relationship Id="rId125" Type="http://schemas.openxmlformats.org/officeDocument/2006/relationships/customXml" Target="../ink/ink10.xml"/><Relationship Id="rId138" Type="http://schemas.openxmlformats.org/officeDocument/2006/relationships/image" Target="../media/image2885.png"/><Relationship Id="rId141" Type="http://schemas.openxmlformats.org/officeDocument/2006/relationships/customXml" Target="../ink/ink14.xml"/><Relationship Id="rId146" Type="http://schemas.openxmlformats.org/officeDocument/2006/relationships/image" Target="../media/image2889.png"/><Relationship Id="rId116" Type="http://schemas.openxmlformats.org/officeDocument/2006/relationships/image" Target="../media/image2874.png"/><Relationship Id="rId124" Type="http://schemas.openxmlformats.org/officeDocument/2006/relationships/image" Target="../media/image2878.png"/><Relationship Id="rId137" Type="http://schemas.openxmlformats.org/officeDocument/2006/relationships/customXml" Target="../ink/ink12.xml"/><Relationship Id="rId2" Type="http://schemas.openxmlformats.org/officeDocument/2006/relationships/notesSlide" Target="../notesSlides/notesSlide55.xml"/><Relationship Id="rId111" Type="http://schemas.openxmlformats.org/officeDocument/2006/relationships/customXml" Target="../ink/ink3.xml"/><Relationship Id="rId140" Type="http://schemas.openxmlformats.org/officeDocument/2006/relationships/image" Target="../media/image2886.png"/><Relationship Id="rId145" Type="http://schemas.openxmlformats.org/officeDocument/2006/relationships/customXml" Target="../ink/ink16.xml"/><Relationship Id="rId1" Type="http://schemas.openxmlformats.org/officeDocument/2006/relationships/slideLayout" Target="../slideLayouts/slideLayout6.xml"/><Relationship Id="rId110" Type="http://schemas.openxmlformats.org/officeDocument/2006/relationships/image" Target="../media/image2871.png"/><Relationship Id="rId115" Type="http://schemas.openxmlformats.org/officeDocument/2006/relationships/customXml" Target="../ink/ink5.xml"/><Relationship Id="rId123" Type="http://schemas.openxmlformats.org/officeDocument/2006/relationships/customXml" Target="../ink/ink9.xml"/><Relationship Id="rId136" Type="http://schemas.openxmlformats.org/officeDocument/2006/relationships/image" Target="../media/image2884.png"/><Relationship Id="rId144" Type="http://schemas.openxmlformats.org/officeDocument/2006/relationships/image" Target="../media/image2888.png"/><Relationship Id="rId114" Type="http://schemas.openxmlformats.org/officeDocument/2006/relationships/image" Target="../media/image2873.png"/><Relationship Id="rId119" Type="http://schemas.openxmlformats.org/officeDocument/2006/relationships/customXml" Target="../ink/ink7.xml"/><Relationship Id="rId127" Type="http://schemas.openxmlformats.org/officeDocument/2006/relationships/customXml" Target="../ink/ink11.xml"/><Relationship Id="rId122" Type="http://schemas.openxmlformats.org/officeDocument/2006/relationships/image" Target="../media/image2877.png"/><Relationship Id="rId143" Type="http://schemas.openxmlformats.org/officeDocument/2006/relationships/customXml" Target="../ink/ink15.xml"/><Relationship Id="rId148" Type="http://schemas.openxmlformats.org/officeDocument/2006/relationships/image" Target="../media/image2890.png"/><Relationship Id="rId113" Type="http://schemas.openxmlformats.org/officeDocument/2006/relationships/customXml" Target="../ink/ink4.xml"/><Relationship Id="rId118" Type="http://schemas.openxmlformats.org/officeDocument/2006/relationships/image" Target="../media/image2875.png"/><Relationship Id="rId126" Type="http://schemas.openxmlformats.org/officeDocument/2006/relationships/image" Target="../media/image2879.png"/><Relationship Id="rId139" Type="http://schemas.openxmlformats.org/officeDocument/2006/relationships/customXml" Target="../ink/ink13.xml"/><Relationship Id="rId147" Type="http://schemas.openxmlformats.org/officeDocument/2006/relationships/customXml" Target="../ink/ink17.xml"/><Relationship Id="rId121" Type="http://schemas.openxmlformats.org/officeDocument/2006/relationships/customXml" Target="../ink/ink8.xml"/><Relationship Id="rId142" Type="http://schemas.openxmlformats.org/officeDocument/2006/relationships/image" Target="../media/image288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22</a:t>
            </a:r>
            <a:r>
              <a:rPr lang="el-GR" altLang="en-US" sz="1100" dirty="0"/>
              <a:t>-20</a:t>
            </a:r>
            <a:r>
              <a:rPr lang="en-US" altLang="en-US" sz="1100" dirty="0"/>
              <a:t>23</a:t>
            </a:r>
            <a:endParaRPr lang="el-GR" altLang="en-US" sz="11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288" y="2806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     Έτος 	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&gt; 100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2486" y="1301001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	Διάρκεια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1997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124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1991 			104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95 	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σ</a:t>
            </a:r>
            <a:r>
              <a:rPr lang="el-GR" sz="24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Διάρκεια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&gt; 100 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Έτος &gt; 1995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 1997 		124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3064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/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AND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&lt; 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17848A-5065-45A8-A0DF-4A3B46F01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865" y="2304553"/>
                <a:ext cx="1816395" cy="276999"/>
              </a:xfrm>
              <a:prstGeom prst="rect">
                <a:avLst/>
              </a:prstGeom>
              <a:blipFill>
                <a:blip r:embed="rId2"/>
                <a:stretch>
                  <a:fillRect l="-1342" t="-2222" r="-436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5095462" y="84367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3 στήλες και 3 γραμμές</a:t>
            </a:r>
          </a:p>
          <a:p>
            <a:r>
              <a:rPr lang="el-GR" dirty="0"/>
              <a:t>Β.  Ένας πίνακας με 3 στήλες και 2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3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2 στήλες και 2 γραμμές 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949227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είναι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44500" y="682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713898" y="1484348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0850" y="2810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23462" y="1749424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645557" y="3359757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908050" y="2600323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0098" y="46272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314" y="3263811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  Έτος		Διάρκεια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		 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1992 		95 		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Τίτλος, Έτος, Διάρκεια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Τίτλος			Έτος		Διάρκεια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  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429846" y="1291615"/>
            <a:ext cx="820896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βάσεων δεδομένων	(ορισμός σχήματος)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Οντοτήτων/Συσχετίσεων</a:t>
            </a:r>
          </a:p>
          <a:p>
            <a:pPr marL="914400" lvl="1" indent="-457200" algn="just" eaLnBrk="0" hangingPunct="0">
              <a:buFont typeface="Wingdings" panose="05000000000000000000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 μοντέλο</a:t>
            </a:r>
          </a:p>
          <a:p>
            <a:pPr marL="457200" indent="-457200" algn="just" eaLnBrk="0" hangingPunct="0"/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ΣΔΒΔ</a:t>
            </a: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ΓΧΔ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609600" y="4683139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(πότε;)  με την αρχική σχέση</a:t>
            </a:r>
            <a:endParaRPr lang="el-GR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428367" y="671793"/>
            <a:ext cx="19661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  <a:endParaRPr lang="el-GR" dirty="0"/>
          </a:p>
          <a:p>
            <a:r>
              <a:rPr lang="el-GR" dirty="0"/>
              <a:t>3	</a:t>
            </a:r>
            <a:r>
              <a:rPr lang="en-US" dirty="0"/>
              <a:t>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707340-6B09-434B-B522-68D16CFC0794}"/>
              </a:ext>
            </a:extLst>
          </p:cNvPr>
          <p:cNvSpPr txBox="1"/>
          <p:nvPr/>
        </p:nvSpPr>
        <p:spPr>
          <a:xfrm>
            <a:off x="795130" y="3949148"/>
            <a:ext cx="66857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</a:t>
            </a:r>
          </a:p>
          <a:p>
            <a:r>
              <a:rPr lang="el-GR" dirty="0"/>
              <a:t>Α. Ένας πίνακας με </a:t>
            </a:r>
            <a:r>
              <a:rPr lang="en-US" dirty="0"/>
              <a:t>3</a:t>
            </a:r>
            <a:r>
              <a:rPr lang="el-GR" dirty="0"/>
              <a:t> στήλες και 7 γραμμές</a:t>
            </a:r>
          </a:p>
          <a:p>
            <a:r>
              <a:rPr lang="el-GR" dirty="0"/>
              <a:t>Β.  Ένας πίνακας με 3 στήλες και 5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</a:t>
            </a:r>
            <a:r>
              <a:rPr lang="en-US" dirty="0"/>
              <a:t>1 </a:t>
            </a:r>
            <a:r>
              <a:rPr lang="el-GR" dirty="0"/>
              <a:t>στήλη  και 7 γραμμές</a:t>
            </a:r>
          </a:p>
          <a:p>
            <a:pPr marL="342900" indent="-342900">
              <a:buAutoNum type="alphaUcPeriod" startAt="3"/>
            </a:pPr>
            <a:r>
              <a:rPr lang="el-GR" dirty="0"/>
              <a:t>Ένας πίνακας με 1 στήλες και 5 γραμμές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/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dirty="0"/>
                  <a:t>(R)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B368D24-2D5D-4125-B908-6F346DC0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92" y="3370109"/>
                <a:ext cx="941595" cy="276999"/>
              </a:xfrm>
              <a:prstGeom prst="rect">
                <a:avLst/>
              </a:prstGeom>
              <a:blipFill>
                <a:blip r:embed="rId2"/>
                <a:stretch>
                  <a:fillRect l="-6452" t="-28889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45598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αντιμεταθετική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π)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24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	Διάρκεια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104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των ταινιών που είναι μεγαλύτερες των 100 λεπτών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A08A3A-8B4D-4A14-ABF3-9A6DB819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39ECE-949A-4C33-9E22-C81F9E896854}"/>
              </a:ext>
            </a:extLst>
          </p:cNvPr>
          <p:cNvSpPr txBox="1"/>
          <p:nvPr/>
        </p:nvSpPr>
        <p:spPr>
          <a:xfrm>
            <a:off x="2794667" y="2103617"/>
            <a:ext cx="39027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</a:p>
          <a:p>
            <a:r>
              <a:rPr lang="en-US" dirty="0"/>
              <a:t>A	B	C</a:t>
            </a:r>
          </a:p>
          <a:p>
            <a:r>
              <a:rPr lang="en-US" dirty="0"/>
              <a:t>2	1	5</a:t>
            </a:r>
          </a:p>
          <a:p>
            <a:r>
              <a:rPr lang="en-US" dirty="0"/>
              <a:t>8	3	4</a:t>
            </a:r>
          </a:p>
          <a:p>
            <a:r>
              <a:rPr lang="en-US" dirty="0"/>
              <a:t>6 	2	1</a:t>
            </a:r>
          </a:p>
          <a:p>
            <a:pPr marL="342900" indent="-342900">
              <a:buAutoNum type="arabicPlain" startAt="4"/>
            </a:pPr>
            <a:r>
              <a:rPr lang="en-US" dirty="0"/>
              <a:t>  5	2</a:t>
            </a:r>
          </a:p>
          <a:p>
            <a:pPr marL="342900" indent="-342900">
              <a:buAutoNum type="arabicPlain" startAt="6"/>
            </a:pPr>
            <a:r>
              <a:rPr lang="en-US" dirty="0"/>
              <a:t>  0	1</a:t>
            </a:r>
          </a:p>
          <a:p>
            <a:pPr marL="342900" indent="-342900">
              <a:buAutoNum type="arabicPlain" startAt="6"/>
            </a:pPr>
            <a:r>
              <a:rPr lang="en-US" dirty="0"/>
              <a:t>  5       9</a:t>
            </a:r>
          </a:p>
          <a:p>
            <a:pPr marL="342900" indent="-342900">
              <a:buAutoNum type="arabicPlain" startAt="6"/>
            </a:pPr>
            <a:r>
              <a:rPr lang="en-US" dirty="0"/>
              <a:t>  2       1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E3301A-1C7A-4BF9-9E52-1AD662C28E78}"/>
              </a:ext>
            </a:extLst>
          </p:cNvPr>
          <p:cNvSpPr txBox="1"/>
          <p:nvPr/>
        </p:nvSpPr>
        <p:spPr>
          <a:xfrm>
            <a:off x="675861" y="4187687"/>
            <a:ext cx="56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72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8461" y="6031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σχέση που προκύπτει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διπλότιμων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193223" y="1705031"/>
            <a:ext cx="13716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-389425" y="-2519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4C218B-C4F4-4645-B421-931664CD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340281-A774-4989-907A-4A9679EDD1E5}"/>
              </a:ext>
            </a:extLst>
          </p:cNvPr>
          <p:cNvSpPr txBox="1"/>
          <p:nvPr/>
        </p:nvSpPr>
        <p:spPr>
          <a:xfrm>
            <a:off x="1457739" y="1159565"/>
            <a:ext cx="14577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1	2	3</a:t>
            </a:r>
          </a:p>
          <a:p>
            <a:r>
              <a:rPr lang="en-US" dirty="0"/>
              <a:t>4	5	6</a:t>
            </a:r>
          </a:p>
          <a:p>
            <a:pPr marL="342900" indent="-342900">
              <a:buAutoNum type="arabicPlain"/>
            </a:pPr>
            <a:r>
              <a:rPr lang="en-US" dirty="0"/>
              <a:t>  8	9</a:t>
            </a:r>
          </a:p>
          <a:p>
            <a:r>
              <a:rPr lang="en-US" dirty="0"/>
              <a:t>3	2	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D035B-85E9-4179-BE14-FC8254F83389}"/>
              </a:ext>
            </a:extLst>
          </p:cNvPr>
          <p:cNvSpPr txBox="1"/>
          <p:nvPr/>
        </p:nvSpPr>
        <p:spPr>
          <a:xfrm>
            <a:off x="3438939" y="1159564"/>
            <a:ext cx="155713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</a:p>
          <a:p>
            <a:r>
              <a:rPr lang="en-US" b="1" dirty="0"/>
              <a:t>A	B	C</a:t>
            </a:r>
          </a:p>
          <a:p>
            <a:r>
              <a:rPr lang="en-US" dirty="0"/>
              <a:t>4	2	9</a:t>
            </a:r>
          </a:p>
          <a:p>
            <a:r>
              <a:rPr lang="en-US" dirty="0"/>
              <a:t>6	1	8</a:t>
            </a:r>
          </a:p>
          <a:p>
            <a:r>
              <a:rPr lang="en-US" dirty="0"/>
              <a:t>4	2	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/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dirty="0"/>
                  <a:t>(</a:t>
                </a:r>
                <a:r>
                  <a:rPr lang="en-US" dirty="0"/>
                  <a:t>S)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645F518-130D-43B0-97E4-1E77314B4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9531" y="1489545"/>
                <a:ext cx="1417760" cy="276999"/>
              </a:xfrm>
              <a:prstGeom prst="rect">
                <a:avLst/>
              </a:prstGeom>
              <a:blipFill>
                <a:blip r:embed="rId2"/>
                <a:stretch>
                  <a:fillRect l="-4292" t="-28261" r="-9442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5229C1A-959C-4046-9C3C-43D8604645BE}"/>
              </a:ext>
            </a:extLst>
          </p:cNvPr>
          <p:cNvSpPr txBox="1"/>
          <p:nvPr/>
        </p:nvSpPr>
        <p:spPr>
          <a:xfrm>
            <a:off x="5418667" y="2052117"/>
            <a:ext cx="25964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αποτέλεσμα είναι ένας πίνακας με </a:t>
            </a:r>
          </a:p>
          <a:p>
            <a:r>
              <a:rPr lang="el-GR" dirty="0"/>
              <a:t>Α. 3 στήλες και 6 γραμμές</a:t>
            </a:r>
          </a:p>
          <a:p>
            <a:r>
              <a:rPr lang="el-GR" dirty="0"/>
              <a:t>Β. 3 στήλες και 4 γραμμές</a:t>
            </a:r>
          </a:p>
          <a:p>
            <a:r>
              <a:rPr lang="en-US" dirty="0"/>
              <a:t>C. 1 </a:t>
            </a:r>
            <a:r>
              <a:rPr lang="el-GR" dirty="0"/>
              <a:t>στήλη και 6 γραμμές</a:t>
            </a:r>
          </a:p>
          <a:p>
            <a:r>
              <a:rPr lang="en-US" dirty="0"/>
              <a:t>D. 1 </a:t>
            </a:r>
            <a:r>
              <a:rPr lang="el-GR" dirty="0"/>
              <a:t>στήλη και 4 γραμμές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20</a:t>
            </a:r>
            <a:r>
              <a:rPr lang="el-GR" altLang="en-US" sz="1100" dirty="0"/>
              <a:t>-20</a:t>
            </a:r>
            <a:r>
              <a:rPr lang="en-US" altLang="en-US" sz="1100" dirty="0"/>
              <a:t>21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9967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93699" y="6842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την εύρεση πληροφορίας από μια βάση δεδομένων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(queries)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55261" y="2106612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90377" y="579769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280252" y="7124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88461" y="119204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1198870" y="2467882"/>
            <a:ext cx="578348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της πίτσας Σπέσιαλ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μπορούμε να βρούμε σε πίτσες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57200" y="9719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9711" y="1479657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ή χιαστί γινόμενο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36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855569" y="1069812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488461" y="1943493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1911" y="261263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88461" y="3299926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 dirty="0">
                    <a:latin typeface="Comic Sans MS" pitchFamily="66" charset="0"/>
                  </a:rPr>
                  <a:t>=, &gt;, &lt;, </a:t>
                </a:r>
                <a:r>
                  <a:rPr lang="el-GR" sz="2000" dirty="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 dirty="0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712197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88461" y="714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38</a:t>
            </a:fld>
            <a:endParaRPr lang="el-GR" alt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U            </a:t>
            </a:r>
            <a:r>
              <a:rPr lang="el-GR" sz="2400" b="1" baseline="-25000" dirty="0"/>
              <a:t>A   &lt;  D</a:t>
            </a:r>
            <a:r>
              <a:rPr lang="el-GR" sz="2000" b="1" dirty="0"/>
              <a:t>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63717" y="5403576"/>
            <a:ext cx="2068645" cy="507832"/>
            <a:chOff x="1563717" y="5403576"/>
            <a:chExt cx="2068645" cy="507832"/>
          </a:xfrm>
        </p:grpSpPr>
        <p:sp>
          <p:nvSpPr>
            <p:cNvPr id="50189" name="Rectangle 27"/>
            <p:cNvSpPr>
              <a:spLocks noChangeArrowheads="1"/>
            </p:cNvSpPr>
            <p:nvPr/>
          </p:nvSpPr>
          <p:spPr bwMode="auto">
            <a:xfrm>
              <a:off x="1563717" y="5403576"/>
              <a:ext cx="13612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/>
                <a:t>U          </a:t>
              </a:r>
              <a:r>
                <a:rPr lang="en-US" sz="2000" dirty="0"/>
                <a:t>     </a:t>
              </a:r>
              <a:r>
                <a:rPr lang="el-GR" sz="2000" dirty="0"/>
                <a:t>V</a:t>
              </a: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913746" y="5517218"/>
              <a:ext cx="287307" cy="216855"/>
              <a:chOff x="3945" y="1231"/>
              <a:chExt cx="205" cy="136"/>
            </a:xfrm>
          </p:grpSpPr>
          <p:sp>
            <p:nvSpPr>
              <p:cNvPr id="50191" name="AutoShape 29"/>
              <p:cNvSpPr>
                <a:spLocks noChangeArrowheads="1"/>
              </p:cNvSpPr>
              <p:nvPr/>
            </p:nvSpPr>
            <p:spPr bwMode="auto">
              <a:xfrm rot="5400000">
                <a:off x="3923" y="1253"/>
                <a:ext cx="136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AutoShape 30"/>
              <p:cNvSpPr>
                <a:spLocks noChangeArrowheads="1"/>
              </p:cNvSpPr>
              <p:nvPr/>
            </p:nvSpPr>
            <p:spPr bwMode="auto">
              <a:xfrm rot="-5400000">
                <a:off x="4037" y="1253"/>
                <a:ext cx="136" cy="9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90424" y="5603631"/>
              <a:ext cx="14419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A &lt; D AND B </a:t>
              </a:r>
              <a:r>
                <a:rPr lang="el-GR" sz="1400" dirty="0">
                  <a:sym typeface="Symbol" pitchFamily="18" charset="2"/>
                </a:rPr>
                <a:t> B</a:t>
              </a:r>
              <a:r>
                <a:rPr lang="el-GR" sz="1400" dirty="0"/>
                <a:t> ‘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τελεστών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 </a:t>
            </a:r>
            <a:r>
              <a:rPr kumimoji="1"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 γλώσσες ερωτήσεων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 τη βάση για τις εμπορικές γλώσσες ερωτήσεων (π.χ., SQL) και για την υλοποίησή τους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/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 πίτσες (όνομα) έχουν  κάποιο συστατικό που αρέσει στο φοιτητή Δημήτρη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	ανανάς</a:t>
            </a: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500140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ΣΥΣΤΑΤΙΚΟ	              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>
                <a:solidFill>
                  <a:srgbClr val="FF0000"/>
                </a:solidFill>
              </a:rPr>
              <a:t>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ελιά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ελιά			Δημήτρης		μπέικον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859666" y="1204919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88912" y="2776542"/>
            <a:ext cx="8497888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πίτσες (όνομα) έχουν  κάποιο συστατικό που αρέσει στο φοιτητή Δημήτρη</a:t>
            </a:r>
            <a:endParaRPr lang="en-US" i="1" dirty="0">
              <a:solidFill>
                <a:schemeClr val="bg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(όνομα) σερβίρουν κάποια πίτσα που έχει κάποιο συστατικό που αρέσει στο Δημήτρη – η απάντηση να είναι ζεύγη της μορφής (ΜΑΓΑΖΙ, ΟΝΟΜΑ-ΠΙΤΣΑΣ) όπου ΜΑΓΑΖΙ το όνομα του μαγαζιού και ΟΝΟΜΑ-ΠΙΤΣΑΣ το όνομα της πίτσας με το συστατικό.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0250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45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r>
              <a:rPr lang="el-GR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>
                <a:latin typeface="Times New Roman" pitchFamily="18" charset="0"/>
              </a:rPr>
              <a:t>   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>
                <a:latin typeface="Times New Roman" pitchFamily="18" charset="0"/>
              </a:rPr>
              <a:t>Β = Β’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</a:p>
        </p:txBody>
      </p:sp>
      <p:sp>
        <p:nvSpPr>
          <p:cNvPr id="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24961" y="1913109"/>
            <a:ext cx="835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Ίδιες τιμές στα γνωρίσματα με το ίδιο όνομα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 κοινά γνώρισμα εμφανίζονται μόνο μια φορά στο αποτέλεσμα</a:t>
            </a: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2622061" y="3392427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3285" y="5471596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47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79601" y="2632889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48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!= Γλώσσες Προγραμματισμού!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 αναμένεται να  είναι “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Turing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complete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αναμένεται να χρησιμοποιηθούν για “περίπλοκους υπολογισμούς”.</a:t>
            </a:r>
          </a:p>
          <a:p>
            <a:pPr marL="801687" lvl="1" indent="-4572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και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προσπέλαση σε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 σύνολα δεδομένων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50</a:t>
            </a:fld>
            <a:endParaRPr lang="el-GR" altLang="en-US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3050" y="17621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50925" y="1464813"/>
            <a:ext cx="2209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Β1</a:t>
            </a:r>
            <a:r>
              <a:rPr lang="el-GR" sz="2000" dirty="0">
                <a:latin typeface="Times New Roman" pitchFamily="18" charset="0"/>
              </a:rPr>
              <a:t>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4	2	</a:t>
            </a:r>
            <a:r>
              <a:rPr lang="en-US" sz="2000" dirty="0">
                <a:latin typeface="Times New Roman" pitchFamily="18" charset="0"/>
              </a:rPr>
              <a:t>1</a:t>
            </a:r>
            <a:endParaRPr lang="el-GR" sz="2000" dirty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>
                <a:latin typeface="Times New Roman" pitchFamily="18" charset="0"/>
              </a:rPr>
              <a:t>8 	</a:t>
            </a:r>
            <a:r>
              <a:rPr lang="en-US" sz="2000" dirty="0">
                <a:latin typeface="Times New Roman" pitchFamily="18" charset="0"/>
              </a:rPr>
              <a:t>3</a:t>
            </a:r>
            <a:endParaRPr lang="el-GR" sz="20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1     2     5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131" y="3961660"/>
            <a:ext cx="817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το Β1 είναι μικρότερο του </a:t>
            </a:r>
            <a:r>
              <a:rPr lang="en-US" dirty="0"/>
              <a:t>C</a:t>
            </a:r>
            <a:r>
              <a:rPr lang="el-GR" dirty="0"/>
              <a:t>1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/>
              <a:t>Τις τιμές του Α1 για τις οποίες το Β1 είναι μικρότερο του 5</a:t>
            </a:r>
            <a:r>
              <a:rPr lang="en-US" dirty="0"/>
              <a:t> </a:t>
            </a:r>
          </a:p>
          <a:p>
            <a:pPr marL="342900" indent="-342900"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από </a:t>
            </a:r>
            <a:r>
              <a:rPr lang="el-GR" i="1" dirty="0"/>
              <a:t>τουλάχιστον μια </a:t>
            </a:r>
            <a:r>
              <a:rPr lang="el-GR" dirty="0"/>
              <a:t>τιμή του Α2 της </a:t>
            </a:r>
            <a:r>
              <a:rPr lang="en-US" dirty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/>
              <a:t>Τις πλειάδες της </a:t>
            </a:r>
            <a:r>
              <a:rPr lang="en-US" dirty="0"/>
              <a:t>R </a:t>
            </a:r>
            <a:r>
              <a:rPr lang="el-GR" dirty="0"/>
              <a:t>για τις οποίες η τιμή του </a:t>
            </a:r>
            <a:r>
              <a:rPr lang="en-US" dirty="0"/>
              <a:t>A1 </a:t>
            </a:r>
            <a:r>
              <a:rPr lang="el-GR" dirty="0"/>
              <a:t>είναι μεγαλύτερη </a:t>
            </a:r>
            <a:r>
              <a:rPr lang="el-GR" i="1" dirty="0"/>
              <a:t>από όλ</a:t>
            </a:r>
            <a:r>
              <a:rPr lang="el-GR" dirty="0"/>
              <a:t>ες τις τιμές του Α2 της </a:t>
            </a:r>
            <a:r>
              <a:rPr lang="en-US" dirty="0"/>
              <a:t>S</a:t>
            </a:r>
            <a:endParaRPr lang="el-GR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Α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Β</a:t>
            </a:r>
            <a:r>
              <a:rPr lang="el-GR" sz="2000" dirty="0">
                <a:latin typeface="Times New Roman" pitchFamily="18" charset="0"/>
              </a:rPr>
              <a:t>2	</a:t>
            </a:r>
            <a:r>
              <a:rPr lang="en-US" sz="2000" dirty="0">
                <a:latin typeface="Times New Roman" pitchFamily="18" charset="0"/>
              </a:rPr>
              <a:t>C</a:t>
            </a:r>
            <a:r>
              <a:rPr lang="el-GR" sz="2000" dirty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1	3	2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024705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2367573" y="118558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276225" y="244789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86861" y="4020394"/>
            <a:ext cx="8135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6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/1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/202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l-GR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  <a:p>
            <a:endParaRPr lang="en-US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05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639473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σε μια 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-ταινίας, έτος-παραγωγής, διάρκεια, είδος)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όνομα-ταινίας     έτος-παραγωγής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1997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124 		 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		   1991 		 	   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54</a:t>
            </a:fld>
            <a:endParaRPr lang="el-GR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545" y="1500569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/>
              <a:t>συμβολίζεται 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/>
          </a:p>
          <a:p>
            <a:r>
              <a:rPr lang="el-GR" sz="3600" dirty="0"/>
              <a:t>για 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  <a:r>
              <a:rPr lang="el-GR" sz="3600" dirty="0"/>
              <a:t>:</a:t>
            </a:r>
            <a:r>
              <a:rPr lang="en-US" sz="3600" dirty="0"/>
              <a:t> </a:t>
            </a:r>
            <a:endParaRPr lang="el-GR" sz="3600" dirty="0"/>
          </a:p>
          <a:p>
            <a:r>
              <a:rPr lang="el-GR" sz="3600" dirty="0"/>
              <a:t>η 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(R) </a:t>
            </a:r>
            <a:endParaRPr lang="el-GR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/>
              <a:t>είναι</a:t>
            </a:r>
            <a:r>
              <a:rPr lang="en-US" sz="3600" dirty="0"/>
              <a:t> </a:t>
            </a:r>
            <a:r>
              <a:rPr lang="el-GR" sz="3600" dirty="0"/>
              <a:t>ισοδύναμη του συμβολισμού </a:t>
            </a:r>
          </a:p>
          <a:p>
            <a:r>
              <a:rPr lang="en-US" sz="3600" dirty="0"/>
              <a:t>S(B</a:t>
            </a:r>
            <a:r>
              <a:rPr lang="en-US" sz="3600" baseline="-25000" dirty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/>
              <a:t>)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55</a:t>
            </a:fld>
            <a:endParaRPr lang="el-GR" altLang="en-US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401865" y="3373146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περισσότερα από δύο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τουλάχιστον τρία)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1148832" y="142868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655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66557" y="218231"/>
            <a:ext cx="221871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2622061" y="2239547"/>
            <a:ext cx="2146291" cy="21082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5379695" y="3070672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	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</a:t>
            </a:r>
            <a:r>
              <a:rPr lang="en-US" sz="1000" b="1" dirty="0"/>
              <a:t>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	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14:cNvPr>
              <p14:cNvContentPartPr/>
              <p14:nvPr/>
            </p14:nvContentPartPr>
            <p14:xfrm>
              <a:off x="2325412" y="748477"/>
              <a:ext cx="360" cy="360"/>
            </p14:xfrm>
          </p:contentPart>
        </mc:Choice>
        <mc:Fallback xmlns="">
          <p:pic>
            <p:nvPicPr>
              <p:cNvPr id="32773" name="Ink 32772">
                <a:extLst>
                  <a:ext uri="{FF2B5EF4-FFF2-40B4-BE49-F238E27FC236}">
                    <a16:creationId xmlns:a16="http://schemas.microsoft.com/office/drawing/2014/main" id="{7ED7CCE0-27B0-44DE-92EB-ABB93ABDAAC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316772" y="73947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1690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/>
              <a:t>	</a:t>
            </a: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271102" y="11771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Ο1		       	Σ1			Ο2		Σ2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ανανάς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ελιά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</a:t>
            </a:r>
            <a:r>
              <a:rPr lang="en-US" sz="1000" b="1" dirty="0"/>
              <a:t>Vegetarian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</a:t>
            </a: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	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	Ελληνική	ελιά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2367573" y="118558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276225" y="244789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86861" y="4020394"/>
            <a:ext cx="8135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θύματα (ζεύγη) που έχουν δεχθεί επίθεση τουλάχιστον μια επίθεση από τον ίδιο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μια επίθεση από διαφορετικούς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attackers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050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942238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59</a:t>
            </a:fld>
            <a:endParaRPr lang="el-GR" altLang="en-US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266331" y="1402383"/>
            <a:ext cx="845893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Outer join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(αριστερή εξωτερική συνένωση)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είτε της σχέσης στα δεξιά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(δεξιά εξωτερική συνένωση)</a:t>
            </a: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2        4     </a:t>
              </a:r>
              <a:r>
                <a:rPr lang="el-GR" sz="2000" dirty="0" err="1">
                  <a:latin typeface="Times New Roman" pitchFamily="18" charset="0"/>
                </a:rPr>
                <a:t>null</a:t>
              </a:r>
              <a:endParaRPr lang="el-GR" sz="2000" dirty="0">
                <a:latin typeface="Times New Roman" pitchFamily="18" charset="0"/>
              </a:endParaRP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381000" y="1097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14:cNvPr>
              <p14:cNvContentPartPr/>
              <p14:nvPr/>
            </p14:nvContentPartPr>
            <p14:xfrm>
              <a:off x="4583588" y="3231757"/>
              <a:ext cx="165240" cy="165960"/>
            </p14:xfrm>
          </p:contentPart>
        </mc:Choice>
        <mc:Fallback xmlns="">
          <p:pic>
            <p:nvPicPr>
              <p:cNvPr id="75788" name="Ink 75787">
                <a:extLst>
                  <a:ext uri="{FF2B5EF4-FFF2-40B4-BE49-F238E27FC236}">
                    <a16:creationId xmlns:a16="http://schemas.microsoft.com/office/drawing/2014/main" id="{3723F885-8825-432E-B3DF-82803B0F156D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4574948" y="3223117"/>
                <a:ext cx="182880" cy="18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75818" name="Group 75817">
            <a:extLst>
              <a:ext uri="{FF2B5EF4-FFF2-40B4-BE49-F238E27FC236}">
                <a16:creationId xmlns:a16="http://schemas.microsoft.com/office/drawing/2014/main" id="{FB1431D6-BFE3-4874-83FE-53B64B09E674}"/>
              </a:ext>
            </a:extLst>
          </p:cNvPr>
          <p:cNvGrpSpPr/>
          <p:nvPr/>
        </p:nvGrpSpPr>
        <p:grpSpPr>
          <a:xfrm>
            <a:off x="4992548" y="3177037"/>
            <a:ext cx="640440" cy="223560"/>
            <a:chOff x="4992548" y="3177037"/>
            <a:chExt cx="640440" cy="2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14:cNvPr>
                <p14:cNvContentPartPr/>
                <p14:nvPr/>
              </p14:nvContentPartPr>
              <p14:xfrm>
                <a:off x="5077148" y="3244357"/>
                <a:ext cx="41040" cy="124200"/>
              </p14:xfrm>
            </p:contentPart>
          </mc:Choice>
          <mc:Fallback xmlns="">
            <p:pic>
              <p:nvPicPr>
                <p:cNvPr id="75789" name="Ink 75788">
                  <a:extLst>
                    <a:ext uri="{FF2B5EF4-FFF2-40B4-BE49-F238E27FC236}">
                      <a16:creationId xmlns:a16="http://schemas.microsoft.com/office/drawing/2014/main" id="{772CC672-BBEB-47C4-AD6A-9CABB60F1929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5068508" y="3235717"/>
                  <a:ext cx="5868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14:cNvPr>
                <p14:cNvContentPartPr/>
                <p14:nvPr/>
              </p14:nvContentPartPr>
              <p14:xfrm>
                <a:off x="5113148" y="3249757"/>
                <a:ext cx="213840" cy="85320"/>
              </p14:xfrm>
            </p:contentPart>
          </mc:Choice>
          <mc:Fallback xmlns="">
            <p:pic>
              <p:nvPicPr>
                <p:cNvPr id="75790" name="Ink 75789">
                  <a:extLst>
                    <a:ext uri="{FF2B5EF4-FFF2-40B4-BE49-F238E27FC236}">
                      <a16:creationId xmlns:a16="http://schemas.microsoft.com/office/drawing/2014/main" id="{A43B6254-1EF2-49C7-BB9B-AE6771D403EF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5104148" y="3240757"/>
                  <a:ext cx="231480" cy="10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14:cNvPr>
                <p14:cNvContentPartPr/>
                <p14:nvPr/>
              </p14:nvContentPartPr>
              <p14:xfrm>
                <a:off x="5091188" y="3247597"/>
                <a:ext cx="300600" cy="115920"/>
              </p14:xfrm>
            </p:contentPart>
          </mc:Choice>
          <mc:Fallback xmlns="">
            <p:pic>
              <p:nvPicPr>
                <p:cNvPr id="75791" name="Ink 75790">
                  <a:extLst>
                    <a:ext uri="{FF2B5EF4-FFF2-40B4-BE49-F238E27FC236}">
                      <a16:creationId xmlns:a16="http://schemas.microsoft.com/office/drawing/2014/main" id="{ED1E57BB-743A-4420-90DE-2EC758933DD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5082188" y="3238597"/>
                  <a:ext cx="318240" cy="13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14:cNvPr>
                <p14:cNvContentPartPr/>
                <p14:nvPr/>
              </p14:nvContentPartPr>
              <p14:xfrm>
                <a:off x="5330948" y="3253357"/>
                <a:ext cx="47520" cy="147240"/>
              </p14:xfrm>
            </p:contentPart>
          </mc:Choice>
          <mc:Fallback xmlns="">
            <p:pic>
              <p:nvPicPr>
                <p:cNvPr id="75812" name="Ink 75811">
                  <a:extLst>
                    <a:ext uri="{FF2B5EF4-FFF2-40B4-BE49-F238E27FC236}">
                      <a16:creationId xmlns:a16="http://schemas.microsoft.com/office/drawing/2014/main" id="{15EB7FCA-25B6-495C-BF21-9E6C38593E14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322308" y="3244717"/>
                  <a:ext cx="6516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14:cNvPr>
                <p14:cNvContentPartPr/>
                <p14:nvPr/>
              </p14:nvContentPartPr>
              <p14:xfrm>
                <a:off x="5281988" y="3358117"/>
                <a:ext cx="58320" cy="7920"/>
              </p14:xfrm>
            </p:contentPart>
          </mc:Choice>
          <mc:Fallback xmlns="">
            <p:pic>
              <p:nvPicPr>
                <p:cNvPr id="75813" name="Ink 75812">
                  <a:extLst>
                    <a:ext uri="{FF2B5EF4-FFF2-40B4-BE49-F238E27FC236}">
                      <a16:creationId xmlns:a16="http://schemas.microsoft.com/office/drawing/2014/main" id="{3C1C4E71-D720-48DB-9D08-271F07F6C2BE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273348" y="3349477"/>
                  <a:ext cx="7596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14:cNvPr>
                <p14:cNvContentPartPr/>
                <p14:nvPr/>
              </p14:nvContentPartPr>
              <p14:xfrm>
                <a:off x="4992548" y="3223837"/>
                <a:ext cx="117360" cy="11520"/>
              </p14:xfrm>
            </p:contentPart>
          </mc:Choice>
          <mc:Fallback xmlns="">
            <p:pic>
              <p:nvPicPr>
                <p:cNvPr id="75814" name="Ink 75813">
                  <a:extLst>
                    <a:ext uri="{FF2B5EF4-FFF2-40B4-BE49-F238E27FC236}">
                      <a16:creationId xmlns:a16="http://schemas.microsoft.com/office/drawing/2014/main" id="{5F266E5D-2EF5-4EC8-85F3-A589463AF286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983908" y="3215197"/>
                  <a:ext cx="1350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14:cNvPr>
                <p14:cNvContentPartPr/>
                <p14:nvPr/>
              </p14:nvContentPartPr>
              <p14:xfrm>
                <a:off x="5012708" y="3342637"/>
                <a:ext cx="100080" cy="2520"/>
              </p14:xfrm>
            </p:contentPart>
          </mc:Choice>
          <mc:Fallback xmlns="">
            <p:pic>
              <p:nvPicPr>
                <p:cNvPr id="75816" name="Ink 75815">
                  <a:extLst>
                    <a:ext uri="{FF2B5EF4-FFF2-40B4-BE49-F238E27FC236}">
                      <a16:creationId xmlns:a16="http://schemas.microsoft.com/office/drawing/2014/main" id="{6CB239E5-84A2-4CCA-9BEA-1E24BA7F4375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004068" y="3333997"/>
                  <a:ext cx="1177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14:cNvPr>
                <p14:cNvContentPartPr/>
                <p14:nvPr/>
              </p14:nvContentPartPr>
              <p14:xfrm>
                <a:off x="5475668" y="3177037"/>
                <a:ext cx="157320" cy="205200"/>
              </p14:xfrm>
            </p:contentPart>
          </mc:Choice>
          <mc:Fallback xmlns="">
            <p:pic>
              <p:nvPicPr>
                <p:cNvPr id="75817" name="Ink 75816">
                  <a:extLst>
                    <a:ext uri="{FF2B5EF4-FFF2-40B4-BE49-F238E27FC236}">
                      <a16:creationId xmlns:a16="http://schemas.microsoft.com/office/drawing/2014/main" id="{5A637F7A-9C59-486F-8098-1DF4A9AD2AF6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7028" y="3168037"/>
                  <a:ext cx="174960" cy="22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831" name="Group 75830">
            <a:extLst>
              <a:ext uri="{FF2B5EF4-FFF2-40B4-BE49-F238E27FC236}">
                <a16:creationId xmlns:a16="http://schemas.microsoft.com/office/drawing/2014/main" id="{796313CB-12ED-4B99-BEA8-EF6143A851D8}"/>
              </a:ext>
            </a:extLst>
          </p:cNvPr>
          <p:cNvGrpSpPr/>
          <p:nvPr/>
        </p:nvGrpSpPr>
        <p:grpSpPr>
          <a:xfrm>
            <a:off x="6691748" y="3213037"/>
            <a:ext cx="1629360" cy="367560"/>
            <a:chOff x="6691748" y="3213037"/>
            <a:chExt cx="1629360" cy="36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14:cNvPr>
                <p14:cNvContentPartPr/>
                <p14:nvPr/>
              </p14:nvContentPartPr>
              <p14:xfrm>
                <a:off x="6691748" y="3345517"/>
                <a:ext cx="239400" cy="235080"/>
              </p14:xfrm>
            </p:contentPart>
          </mc:Choice>
          <mc:Fallback xmlns="">
            <p:pic>
              <p:nvPicPr>
                <p:cNvPr id="75822" name="Ink 75821">
                  <a:extLst>
                    <a:ext uri="{FF2B5EF4-FFF2-40B4-BE49-F238E27FC236}">
                      <a16:creationId xmlns:a16="http://schemas.microsoft.com/office/drawing/2014/main" id="{280B1E66-8732-4FC8-8564-E487202A7C15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6682748" y="3336877"/>
                  <a:ext cx="25704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14:cNvPr>
                <p14:cNvContentPartPr/>
                <p14:nvPr/>
              </p14:nvContentPartPr>
              <p14:xfrm>
                <a:off x="7141388" y="3330397"/>
                <a:ext cx="355680" cy="128520"/>
              </p14:xfrm>
            </p:contentPart>
          </mc:Choice>
          <mc:Fallback xmlns="">
            <p:pic>
              <p:nvPicPr>
                <p:cNvPr id="75823" name="Ink 75822">
                  <a:extLst>
                    <a:ext uri="{FF2B5EF4-FFF2-40B4-BE49-F238E27FC236}">
                      <a16:creationId xmlns:a16="http://schemas.microsoft.com/office/drawing/2014/main" id="{7CDDC1B3-481F-4CD1-B2C5-2784FF2E858E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7132748" y="3321397"/>
                  <a:ext cx="37332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14:cNvPr>
                <p14:cNvContentPartPr/>
                <p14:nvPr/>
              </p14:nvContentPartPr>
              <p14:xfrm>
                <a:off x="7141748" y="3245437"/>
                <a:ext cx="400680" cy="239760"/>
              </p14:xfrm>
            </p:contentPart>
          </mc:Choice>
          <mc:Fallback xmlns="">
            <p:pic>
              <p:nvPicPr>
                <p:cNvPr id="75824" name="Ink 75823">
                  <a:extLst>
                    <a:ext uri="{FF2B5EF4-FFF2-40B4-BE49-F238E27FC236}">
                      <a16:creationId xmlns:a16="http://schemas.microsoft.com/office/drawing/2014/main" id="{1309D409-9000-4651-BFEF-71FA2D3319B0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7133108" y="3236437"/>
                  <a:ext cx="41832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14:cNvPr>
                <p14:cNvContentPartPr/>
                <p14:nvPr/>
              </p14:nvContentPartPr>
              <p14:xfrm>
                <a:off x="7512908" y="3245077"/>
                <a:ext cx="52200" cy="205920"/>
              </p14:xfrm>
            </p:contentPart>
          </mc:Choice>
          <mc:Fallback xmlns="">
            <p:pic>
              <p:nvPicPr>
                <p:cNvPr id="75825" name="Ink 75824">
                  <a:extLst>
                    <a:ext uri="{FF2B5EF4-FFF2-40B4-BE49-F238E27FC236}">
                      <a16:creationId xmlns:a16="http://schemas.microsoft.com/office/drawing/2014/main" id="{EEA1EEF2-1D6F-4D66-8572-2D3679B23C6D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7504268" y="3236077"/>
                  <a:ext cx="6984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14:cNvPr>
                <p14:cNvContentPartPr/>
                <p14:nvPr/>
              </p14:nvContentPartPr>
              <p14:xfrm>
                <a:off x="7492388" y="3367117"/>
                <a:ext cx="357480" cy="20160"/>
              </p14:xfrm>
            </p:contentPart>
          </mc:Choice>
          <mc:Fallback xmlns="">
            <p:pic>
              <p:nvPicPr>
                <p:cNvPr id="75826" name="Ink 75825">
                  <a:extLst>
                    <a:ext uri="{FF2B5EF4-FFF2-40B4-BE49-F238E27FC236}">
                      <a16:creationId xmlns:a16="http://schemas.microsoft.com/office/drawing/2014/main" id="{0A5D9D57-5A84-445D-946D-757ABF21028E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7483388" y="3358117"/>
                  <a:ext cx="3751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14:cNvPr>
                <p14:cNvContentPartPr/>
                <p14:nvPr/>
              </p14:nvContentPartPr>
              <p14:xfrm>
                <a:off x="7560788" y="3213037"/>
                <a:ext cx="272520" cy="32760"/>
              </p14:xfrm>
            </p:contentPart>
          </mc:Choice>
          <mc:Fallback xmlns="">
            <p:pic>
              <p:nvPicPr>
                <p:cNvPr id="75827" name="Ink 75826">
                  <a:extLst>
                    <a:ext uri="{FF2B5EF4-FFF2-40B4-BE49-F238E27FC236}">
                      <a16:creationId xmlns:a16="http://schemas.microsoft.com/office/drawing/2014/main" id="{481F8F78-A2F4-4E78-B693-8499368A1530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7551788" y="3204037"/>
                  <a:ext cx="290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14:cNvPr>
                <p14:cNvContentPartPr/>
                <p14:nvPr/>
              </p14:nvContentPartPr>
              <p14:xfrm>
                <a:off x="8043188" y="3255877"/>
                <a:ext cx="277920" cy="252360"/>
              </p14:xfrm>
            </p:contentPart>
          </mc:Choice>
          <mc:Fallback xmlns="">
            <p:pic>
              <p:nvPicPr>
                <p:cNvPr id="75830" name="Ink 75829">
                  <a:extLst>
                    <a:ext uri="{FF2B5EF4-FFF2-40B4-BE49-F238E27FC236}">
                      <a16:creationId xmlns:a16="http://schemas.microsoft.com/office/drawing/2014/main" id="{307F0155-AFB3-462B-A684-EEE25DD84D02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8034188" y="3246877"/>
                  <a:ext cx="295560" cy="270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πίνακες, σύνολο πλειάδων)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60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7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</a:t>
              </a: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8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8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ανν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dirty="0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[X] =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δι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αίρεση σχέσεων:     R               S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850" y="5469808"/>
            <a:ext cx="75612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απλά λόγια, τις </a:t>
            </a:r>
            <a:r>
              <a:rPr lang="el-GR" sz="2000" i="1" dirty="0" err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-πλειάδες  Ζ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 </a:t>
            </a:r>
            <a:r>
              <a:rPr lang="el-GR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</a:t>
            </a:r>
            <a:r>
              <a:rPr lang="en-US" sz="2000" i="1" dirty="0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i="1" dirty="0">
              <a:solidFill>
                <a:srgbClr val="6666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3850" y="16520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61</a:t>
            </a:fld>
            <a:endParaRPr lang="el-GR" altLang="en-US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1820189" y="10842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 </a:t>
            </a:r>
            <a:endParaRPr lang="el-GR" sz="2000" b="1" dirty="0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91862" y="1417638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190500" y="1000126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7028" y="1397001"/>
            <a:ext cx="1071073" cy="3205162"/>
            <a:chOff x="827087" y="1773238"/>
            <a:chExt cx="1071073" cy="3205162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827088" y="1773238"/>
              <a:ext cx="1071072" cy="320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 flipV="1">
              <a:off x="827087" y="2149230"/>
              <a:ext cx="759436" cy="50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208088" y="1773238"/>
              <a:ext cx="0" cy="3205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291953" y="3404109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Q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311491" y="4080670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311491" y="44894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62</a:t>
            </a:fld>
            <a:endParaRPr lang="el-GR" altLang="en-US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10125" y="1793088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4418013" y="162956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821836" y="1655613"/>
            <a:ext cx="1800225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1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b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	c</a:t>
            </a:r>
            <a:r>
              <a:rPr lang="en-US" sz="16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</a:t>
            </a:r>
            <a:r>
              <a:rPr lang="en-US" sz="1600" dirty="0">
                <a:latin typeface="Times New Roman" pitchFamily="18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pitchFamily="18" charset="0"/>
              </a:rPr>
              <a:t>a</a:t>
            </a:r>
            <a:r>
              <a:rPr lang="en-US" sz="1600" baseline="-25000" dirty="0">
                <a:latin typeface="Times New Roman" pitchFamily="18" charset="0"/>
              </a:rPr>
              <a:t>3	</a:t>
            </a:r>
            <a:r>
              <a:rPr lang="en-US" sz="1600" dirty="0">
                <a:latin typeface="Times New Roman" pitchFamily="18" charset="0"/>
              </a:rPr>
              <a:t>b</a:t>
            </a:r>
            <a:r>
              <a:rPr lang="en-US" sz="1600" baseline="-25000" dirty="0">
                <a:latin typeface="Times New Roman" pitchFamily="18" charset="0"/>
              </a:rPr>
              <a:t>1	</a:t>
            </a:r>
            <a:r>
              <a:rPr lang="en-US" sz="1600" dirty="0">
                <a:latin typeface="Times New Roman" pitchFamily="18" charset="0"/>
              </a:rPr>
              <a:t>c</a:t>
            </a:r>
            <a:r>
              <a:rPr lang="en-US" sz="1600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 flipV="1">
            <a:off x="614620" y="2411896"/>
            <a:ext cx="1618372" cy="151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4418013" y="3086114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 dirty="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271462" y="2333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63</a:t>
            </a:fld>
            <a:endParaRPr lang="el-GR" alt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21483" y="1652601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476983" y="1536714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>
                <a:latin typeface="Times New Roman" pitchFamily="18" charset="0"/>
              </a:rPr>
              <a:t>   </a:t>
            </a:r>
            <a:r>
              <a:rPr lang="en-US" sz="2000" b="1" dirty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3605695" y="2149489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3605695" y="2952764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64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</a:t>
            </a:r>
            <a:r>
              <a:rPr lang="el-GR" sz="2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όλα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99776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συστατικά  που εμφανίζονται στο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 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65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5968656" y="1241775"/>
            <a:ext cx="224692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990781" y="3905898"/>
            <a:ext cx="2440687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2246921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ΟΝΟΜΑ-ΠΙΤΣΑΣ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40334" y="0"/>
            <a:ext cx="7543800" cy="12954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3981" y="15622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66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1157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ΣΥΣΤΑΤΙΚΟ-ΠΙΤΣΑΣ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ελιά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	ανανάς</a:t>
            </a: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67</a:t>
            </a:fld>
            <a:endParaRPr lang="el-GR" altLang="en-US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1052751"/>
            <a:ext cx="2069305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ελιά</a:t>
            </a:r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5314830" y="2106626"/>
            <a:ext cx="3155950" cy="32162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prstClr val="black"/>
                </a:solidFill>
              </a:rPr>
              <a:t>π </a:t>
            </a:r>
            <a:r>
              <a:rPr lang="en-US" sz="1400" baseline="-25000" dirty="0">
                <a:solidFill>
                  <a:prstClr val="black"/>
                </a:solidFill>
              </a:rPr>
              <a:t>ONOMA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l-GR" sz="1400" dirty="0">
                <a:solidFill>
                  <a:prstClr val="black"/>
                </a:solidFill>
              </a:rPr>
              <a:t>ΠΙΤΣΑ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  <a:r>
              <a:rPr lang="el-GR" sz="1400" dirty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x S</a:t>
            </a:r>
            <a:endParaRPr lang="el-GR" sz="1400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rgbClr val="92D050"/>
                </a:solidFill>
              </a:rPr>
              <a:t>Vegetarian		</a:t>
            </a:r>
            <a:r>
              <a:rPr lang="el-GR" sz="1400" b="1" dirty="0">
                <a:solidFill>
                  <a:srgbClr val="92D05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92D050"/>
                </a:solidFill>
              </a:rPr>
              <a:t>Ελληνική 		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822630" y="4618093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2D050"/>
                </a:solidFill>
              </a:rPr>
              <a:t>Τ</a:t>
            </a:r>
            <a:r>
              <a:rPr lang="el-GR" sz="2000" baseline="-25000" dirty="0">
                <a:solidFill>
                  <a:srgbClr val="92D050"/>
                </a:solidFill>
              </a:rPr>
              <a:t>1</a:t>
            </a:r>
            <a:r>
              <a:rPr lang="el-GR" sz="2000" dirty="0">
                <a:solidFill>
                  <a:srgbClr val="92D050"/>
                </a:solidFill>
              </a:rPr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014913" y="735116"/>
            <a:ext cx="36718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ΣΥΣΤΑΤΙΚΟ-ΠΙΤΣΑΣ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8450A7F1-0912-450B-8341-3F788196E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088" y="2130661"/>
            <a:ext cx="1019825" cy="10002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</a:t>
            </a:r>
            <a:endParaRPr lang="el-GR" sz="1400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B46D749-B74D-473E-9DEF-48CF87E5D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862" y="2122681"/>
            <a:ext cx="1434350" cy="14619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prstClr val="black"/>
                </a:solidFill>
              </a:rPr>
              <a:t>π </a:t>
            </a:r>
            <a:r>
              <a:rPr lang="en-US" sz="1400" baseline="-25000" dirty="0">
                <a:solidFill>
                  <a:prstClr val="black"/>
                </a:solidFill>
              </a:rPr>
              <a:t>ONOMA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l-GR" sz="1400" dirty="0">
                <a:solidFill>
                  <a:prstClr val="black"/>
                </a:solidFill>
              </a:rPr>
              <a:t>ΠΙΤΣΑ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  <a:r>
              <a:rPr lang="el-GR" sz="1400" dirty="0">
                <a:solidFill>
                  <a:prstClr val="black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993300"/>
                </a:solidFill>
              </a:rPr>
              <a:t>Vegetarian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Χαβάη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Σπέσιαλ</a:t>
            </a:r>
            <a:endParaRPr lang="el-GR" sz="1000" b="1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Ελληνική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FB28A-3BAE-45DD-96A2-0934D3F8E31A}"/>
              </a:ext>
            </a:extLst>
          </p:cNvPr>
          <p:cNvSpPr txBox="1"/>
          <p:nvPr/>
        </p:nvSpPr>
        <p:spPr>
          <a:xfrm>
            <a:off x="673220" y="5333609"/>
            <a:ext cx="352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 </a:t>
            </a:r>
            <a:r>
              <a:rPr lang="en-US" sz="2000" baseline="-25000" dirty="0"/>
              <a:t>ONOMA </a:t>
            </a:r>
            <a:r>
              <a:rPr lang="en-US" dirty="0"/>
              <a:t>(</a:t>
            </a:r>
            <a:r>
              <a:rPr lang="el-GR" dirty="0"/>
              <a:t>ΠΙΤΣΑ</a:t>
            </a:r>
            <a:r>
              <a:rPr lang="en-US" dirty="0"/>
              <a:t>)</a:t>
            </a:r>
            <a:r>
              <a:rPr lang="el-GR" dirty="0"/>
              <a:t> - π </a:t>
            </a:r>
            <a:r>
              <a:rPr lang="en-US" sz="2000" baseline="-25000" dirty="0"/>
              <a:t>ONOMA </a:t>
            </a:r>
            <a:r>
              <a:rPr lang="en-US" dirty="0"/>
              <a:t>(</a:t>
            </a:r>
            <a:r>
              <a:rPr lang="el-GR" dirty="0"/>
              <a:t>Τ1</a:t>
            </a:r>
            <a:r>
              <a:rPr lang="en-US" dirty="0"/>
              <a:t>)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68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1" y="4540250"/>
            <a:ext cx="248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00201" y="4899825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88461" y="2042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69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616927" y="142596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412261" y="260423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00100" y="1474988"/>
            <a:ext cx="7543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 (σύνολο από πλειάδες)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800100" y="3467469"/>
            <a:ext cx="7543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προκαθορισμένο </a:t>
            </a: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προκαθορισμένο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70</a:t>
            </a:fld>
            <a:endParaRPr lang="el-GR" altLang="en-US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779" y="389043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626574" y="1697825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παρακάτω ερώτηση με απλά λόγια και ποιο είναι το αποτέλεσμα της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/>
              <a:t>Ευαγγελία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701B81-FE76-4770-A57B-EEF09006BDB4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2762" y="-32460"/>
            <a:ext cx="8229600" cy="948575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Μοντέλο Ο/Σ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συμβολισμοί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/>
              <a:t>Βάσεις Δεδομένων 20</a:t>
            </a:r>
            <a:r>
              <a:rPr lang="en-US" altLang="en-US" dirty="0"/>
              <a:t>1</a:t>
            </a:r>
            <a:r>
              <a:rPr lang="el-GR" altLang="en-US" dirty="0"/>
              <a:t>8-20</a:t>
            </a:r>
            <a:r>
              <a:rPr lang="en-US" altLang="en-US" dirty="0"/>
              <a:t>1</a:t>
            </a:r>
            <a:r>
              <a:rPr lang="el-GR" altLang="en-US" dirty="0"/>
              <a:t>9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4263" y="2548243"/>
            <a:ext cx="2992885" cy="613453"/>
            <a:chOff x="288131" y="4047281"/>
            <a:chExt cx="2992885" cy="613453"/>
          </a:xfrm>
        </p:grpSpPr>
        <p:sp>
          <p:nvSpPr>
            <p:cNvPr id="3" name="Diamond 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Straight Connector 5"/>
            <p:cNvCxnSpPr>
              <a:stCxn id="4" idx="3"/>
              <a:endCxn id="3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572000" y="1779156"/>
            <a:ext cx="2992885" cy="613453"/>
            <a:chOff x="288131" y="4047281"/>
            <a:chExt cx="2992885" cy="613453"/>
          </a:xfrm>
        </p:grpSpPr>
        <p:sp>
          <p:nvSpPr>
            <p:cNvPr id="42" name="Diamond 4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4" name="Straight Connector 43"/>
            <p:cNvCxnSpPr>
              <a:stCxn id="43" idx="3"/>
              <a:endCxn id="4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55562" y="1061078"/>
            <a:ext cx="2992885" cy="613453"/>
            <a:chOff x="288131" y="4047281"/>
            <a:chExt cx="2992885" cy="613453"/>
          </a:xfrm>
        </p:grpSpPr>
        <p:sp>
          <p:nvSpPr>
            <p:cNvPr id="48" name="Diamond 4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0" name="Straight Connector 49"/>
            <p:cNvCxnSpPr>
              <a:stCxn id="49" idx="3"/>
              <a:endCxn id="4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57200" y="1808423"/>
            <a:ext cx="2992885" cy="613453"/>
            <a:chOff x="288131" y="4047281"/>
            <a:chExt cx="2992885" cy="613453"/>
          </a:xfrm>
        </p:grpSpPr>
        <p:sp>
          <p:nvSpPr>
            <p:cNvPr id="54" name="Diamond 53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Straight Connector 55"/>
            <p:cNvCxnSpPr>
              <a:stCxn id="55" idx="3"/>
              <a:endCxn id="54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627115" y="1054763"/>
            <a:ext cx="2992885" cy="613453"/>
            <a:chOff x="288131" y="4047281"/>
            <a:chExt cx="2992885" cy="613453"/>
          </a:xfrm>
        </p:grpSpPr>
        <p:sp>
          <p:nvSpPr>
            <p:cNvPr id="60" name="Diamond 59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2" name="Straight Connector 61"/>
            <p:cNvCxnSpPr>
              <a:stCxn id="61" idx="3"/>
              <a:endCxn id="60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57200" y="2449459"/>
            <a:ext cx="2992885" cy="613453"/>
            <a:chOff x="288131" y="4047281"/>
            <a:chExt cx="2992885" cy="613453"/>
          </a:xfrm>
        </p:grpSpPr>
        <p:sp>
          <p:nvSpPr>
            <p:cNvPr id="66" name="Diamond 6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>
              <a:stCxn id="67" idx="3"/>
              <a:endCxn id="6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55562" y="3186283"/>
            <a:ext cx="2992885" cy="613453"/>
            <a:chOff x="288131" y="4047281"/>
            <a:chExt cx="2992885" cy="613453"/>
          </a:xfrm>
        </p:grpSpPr>
        <p:sp>
          <p:nvSpPr>
            <p:cNvPr id="72" name="Diamond 71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4" name="Straight Connector 73"/>
            <p:cNvCxnSpPr>
              <a:stCxn id="73" idx="3"/>
              <a:endCxn id="72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4572000" y="3223179"/>
            <a:ext cx="2992885" cy="613453"/>
            <a:chOff x="288131" y="4047281"/>
            <a:chExt cx="2992885" cy="613453"/>
          </a:xfrm>
        </p:grpSpPr>
        <p:sp>
          <p:nvSpPr>
            <p:cNvPr id="78" name="Diamond 77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0" name="Straight Connector 79"/>
            <p:cNvCxnSpPr>
              <a:stCxn id="79" idx="3"/>
              <a:endCxn id="78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39800" y="886408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41670" y="162947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		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339799" y="231429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Ν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339799" y="3026204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Ν		Μ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3903169" y="4405064"/>
            <a:ext cx="2992885" cy="613453"/>
            <a:chOff x="288131" y="4047281"/>
            <a:chExt cx="2992885" cy="613453"/>
          </a:xfrm>
        </p:grpSpPr>
        <p:sp>
          <p:nvSpPr>
            <p:cNvPr id="89" name="Diamond 88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1" name="Straight Connector 90"/>
            <p:cNvCxnSpPr>
              <a:stCxn id="90" idx="3"/>
              <a:endCxn id="89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tangle 91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607962" y="4408146"/>
            <a:ext cx="2992885" cy="613453"/>
            <a:chOff x="288131" y="4047281"/>
            <a:chExt cx="2992885" cy="613453"/>
          </a:xfrm>
        </p:grpSpPr>
        <p:sp>
          <p:nvSpPr>
            <p:cNvPr id="96" name="Diamond 95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8" name="Straight Connector 97"/>
            <p:cNvCxnSpPr>
              <a:stCxn id="97" idx="3"/>
              <a:endCxn id="96" idx="1"/>
            </p:cNvCxnSpPr>
            <p:nvPr/>
          </p:nvCxnSpPr>
          <p:spPr>
            <a:xfrm>
              <a:off x="1172369" y="4354007"/>
              <a:ext cx="351631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1409633" y="4164632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grpSp>
        <p:nvGrpSpPr>
          <p:cNvPr id="102" name="Group 101"/>
          <p:cNvGrpSpPr/>
          <p:nvPr/>
        </p:nvGrpSpPr>
        <p:grpSpPr>
          <a:xfrm>
            <a:off x="3903169" y="5399482"/>
            <a:ext cx="2992885" cy="613453"/>
            <a:chOff x="288131" y="4047281"/>
            <a:chExt cx="2992885" cy="613453"/>
          </a:xfrm>
        </p:grpSpPr>
        <p:sp>
          <p:nvSpPr>
            <p:cNvPr id="103" name="Diamond 102"/>
            <p:cNvSpPr/>
            <p:nvPr/>
          </p:nvSpPr>
          <p:spPr>
            <a:xfrm>
              <a:off x="1524000" y="4047281"/>
              <a:ext cx="525674" cy="613453"/>
            </a:xfrm>
            <a:prstGeom prst="diamond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88131" y="4228951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96778" y="4230635"/>
              <a:ext cx="884238" cy="250112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2045147" y="4354006"/>
              <a:ext cx="351631" cy="1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Diamond 108"/>
          <p:cNvSpPr/>
          <p:nvPr/>
        </p:nvSpPr>
        <p:spPr>
          <a:xfrm>
            <a:off x="1843831" y="5402564"/>
            <a:ext cx="525674" cy="613453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" name="Rectangle 109"/>
          <p:cNvSpPr/>
          <p:nvPr/>
        </p:nvSpPr>
        <p:spPr>
          <a:xfrm>
            <a:off x="607962" y="5584234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Rectangle 111"/>
          <p:cNvSpPr/>
          <p:nvPr/>
        </p:nvSpPr>
        <p:spPr>
          <a:xfrm>
            <a:off x="2716609" y="5585918"/>
            <a:ext cx="884238" cy="2501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2364978" y="5709289"/>
            <a:ext cx="35163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409633" y="5159050"/>
            <a:ext cx="13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		1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85508" y="5678058"/>
            <a:ext cx="357331" cy="55853"/>
            <a:chOff x="1485508" y="5678058"/>
            <a:chExt cx="357331" cy="55853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/>
          <p:cNvGrpSpPr/>
          <p:nvPr/>
        </p:nvGrpSpPr>
        <p:grpSpPr>
          <a:xfrm>
            <a:off x="4775947" y="5668673"/>
            <a:ext cx="357331" cy="55853"/>
            <a:chOff x="1485508" y="5678058"/>
            <a:chExt cx="357331" cy="55853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491208" y="5678058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485508" y="5733910"/>
              <a:ext cx="351631" cy="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Isosceles Triangle 15"/>
          <p:cNvSpPr/>
          <p:nvPr/>
        </p:nvSpPr>
        <p:spPr>
          <a:xfrm rot="16200000" flipV="1">
            <a:off x="5004818" y="5642402"/>
            <a:ext cx="169821" cy="12760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6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93700" y="1259675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052880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«κομμάτια» από μια σχέση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(σ) είτε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</a:t>
            </a:r>
            <a:r>
              <a:rPr lang="el-GR" sz="24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(π)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Οι γνωστές πράξεις συνόλου: ένωση, τομή, διαφορά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74162" y="1366581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66361" y="3291709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69462" y="2252406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4162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8059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3">
                    <a:lumMod val="50000"/>
                  </a:schemeClr>
                </a:solidFill>
              </a:rPr>
              <a:t>Το σχήμα εξόδου είναι το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3358</TotalTime>
  <Words>5434</Words>
  <Application>Microsoft Office PowerPoint</Application>
  <PresentationFormat>Προβολή στην οθόνη (4:3)</PresentationFormat>
  <Paragraphs>1083</Paragraphs>
  <Slides>72</Slides>
  <Notes>68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72</vt:i4>
      </vt:variant>
    </vt:vector>
  </HeadingPairs>
  <TitlesOfParts>
    <vt:vector size="79" baseType="lpstr"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Παρουσίαση του PowerPoint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Παρουσίαση του PowerPoint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Παρουσίαση του PowerPoint</vt:lpstr>
      <vt:lpstr>Προβολή (π)</vt:lpstr>
      <vt:lpstr>Παράδειγμα</vt:lpstr>
      <vt:lpstr>Παρουσίαση του PowerPoint</vt:lpstr>
      <vt:lpstr>Πράξεις Συνόλων</vt:lpstr>
      <vt:lpstr>Πράξεις Συνόλων</vt:lpstr>
      <vt:lpstr>Παραδείγματα</vt:lpstr>
      <vt:lpstr>Παρουσίαση του PowerPoint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Καρτεσιανό Γινόμενο</vt:lpstr>
      <vt:lpstr>Καρτεσιανό Γινόμενο</vt:lpstr>
      <vt:lpstr>Συνένωση (join)</vt:lpstr>
      <vt:lpstr>Συνένωση</vt:lpstr>
      <vt:lpstr>Συνένωση</vt:lpstr>
      <vt:lpstr> Επανάληψη</vt:lpstr>
      <vt:lpstr>Παράδειγμα</vt:lpstr>
      <vt:lpstr>Παράδειγμα</vt:lpstr>
      <vt:lpstr>Παράδειγμα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Σχεσιακή Άλγεβρα</vt:lpstr>
      <vt:lpstr>Παραδείγματα</vt:lpstr>
      <vt:lpstr>Άσκηση</vt:lpstr>
      <vt:lpstr>Μετονομασία</vt:lpstr>
      <vt:lpstr>Μετονομασία</vt:lpstr>
      <vt:lpstr>Μετονομασία</vt:lpstr>
      <vt:lpstr>Ασκήσεις</vt:lpstr>
      <vt:lpstr>Παρουσίαση του PowerPoint</vt:lpstr>
      <vt:lpstr>Παρουσίαση του PowerPoint</vt:lpstr>
      <vt:lpstr>Άσκηση</vt:lpstr>
      <vt:lpstr>Εξωτερική Συνένωση</vt:lpstr>
      <vt:lpstr>Διαίρεση</vt:lpstr>
      <vt:lpstr>Διαίρεση</vt:lpstr>
      <vt:lpstr>Διαίρεση</vt:lpstr>
      <vt:lpstr>Διαίρεση</vt:lpstr>
      <vt:lpstr>Διαίρεση </vt:lpstr>
      <vt:lpstr>Παράδειγμα</vt:lpstr>
      <vt:lpstr>Παρουσίαση του PowerPoint</vt:lpstr>
      <vt:lpstr>Παρουσίαση του PowerPoint</vt:lpstr>
      <vt:lpstr>Διαίρεση</vt:lpstr>
      <vt:lpstr>Άσκηση</vt:lpstr>
      <vt:lpstr>Άσκηση</vt:lpstr>
      <vt:lpstr>Παρουσίαση του PowerPoint</vt:lpstr>
      <vt:lpstr>Μοντέλο Ο/Σ συμβολισμοί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EVANGELIA PITOURA</cp:lastModifiedBy>
  <cp:revision>454</cp:revision>
  <dcterms:created xsi:type="dcterms:W3CDTF">2013-06-13T09:19:30Z</dcterms:created>
  <dcterms:modified xsi:type="dcterms:W3CDTF">2022-11-22T15:20:11Z</dcterms:modified>
</cp:coreProperties>
</file>