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notesSlides/notesSlide5.xml" ContentType="application/vnd.openxmlformats-officedocument.presentationml.notesSlide+xml"/>
  <Override PartName="/ppt/ink/ink2.xml" ContentType="application/inkml+xml"/>
  <Override PartName="/ppt/ink/ink3.xml" ContentType="application/inkml+xml"/>
  <Override PartName="/ppt/notesSlides/notesSlide6.xml" ContentType="application/vnd.openxmlformats-officedocument.presentationml.notesSlide+xml"/>
  <Override PartName="/ppt/ink/ink4.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5.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ink/ink6.xml" ContentType="application/inkml+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182"/>
  </p:notesMasterIdLst>
  <p:handoutMasterIdLst>
    <p:handoutMasterId r:id="rId183"/>
  </p:handoutMasterIdLst>
  <p:sldIdLst>
    <p:sldId id="457" r:id="rId2"/>
    <p:sldId id="972" r:id="rId3"/>
    <p:sldId id="797" r:id="rId4"/>
    <p:sldId id="798" r:id="rId5"/>
    <p:sldId id="1005" r:id="rId6"/>
    <p:sldId id="969" r:id="rId7"/>
    <p:sldId id="801" r:id="rId8"/>
    <p:sldId id="802" r:id="rId9"/>
    <p:sldId id="803" r:id="rId10"/>
    <p:sldId id="804" r:id="rId11"/>
    <p:sldId id="805" r:id="rId12"/>
    <p:sldId id="806" r:id="rId13"/>
    <p:sldId id="807" r:id="rId14"/>
    <p:sldId id="808" r:id="rId15"/>
    <p:sldId id="809" r:id="rId16"/>
    <p:sldId id="810" r:id="rId17"/>
    <p:sldId id="811" r:id="rId18"/>
    <p:sldId id="812" r:id="rId19"/>
    <p:sldId id="813" r:id="rId20"/>
    <p:sldId id="814" r:id="rId21"/>
    <p:sldId id="815" r:id="rId22"/>
    <p:sldId id="970" r:id="rId23"/>
    <p:sldId id="817" r:id="rId24"/>
    <p:sldId id="818" r:id="rId25"/>
    <p:sldId id="1089" r:id="rId26"/>
    <p:sldId id="820" r:id="rId27"/>
    <p:sldId id="821" r:id="rId28"/>
    <p:sldId id="822" r:id="rId29"/>
    <p:sldId id="823" r:id="rId30"/>
    <p:sldId id="824" r:id="rId31"/>
    <p:sldId id="825" r:id="rId32"/>
    <p:sldId id="826" r:id="rId33"/>
    <p:sldId id="827" r:id="rId34"/>
    <p:sldId id="828" r:id="rId35"/>
    <p:sldId id="829" r:id="rId36"/>
    <p:sldId id="830" r:id="rId37"/>
    <p:sldId id="838" r:id="rId38"/>
    <p:sldId id="1027" r:id="rId39"/>
    <p:sldId id="995" r:id="rId40"/>
    <p:sldId id="832" r:id="rId41"/>
    <p:sldId id="831" r:id="rId42"/>
    <p:sldId id="973" r:id="rId43"/>
    <p:sldId id="833" r:id="rId44"/>
    <p:sldId id="836" r:id="rId45"/>
    <p:sldId id="837" r:id="rId46"/>
    <p:sldId id="994" r:id="rId47"/>
    <p:sldId id="840" r:id="rId48"/>
    <p:sldId id="841" r:id="rId49"/>
    <p:sldId id="844" r:id="rId50"/>
    <p:sldId id="843" r:id="rId51"/>
    <p:sldId id="1003" r:id="rId52"/>
    <p:sldId id="1004" r:id="rId53"/>
    <p:sldId id="842" r:id="rId54"/>
    <p:sldId id="845" r:id="rId55"/>
    <p:sldId id="996" r:id="rId56"/>
    <p:sldId id="1028" r:id="rId57"/>
    <p:sldId id="1029" r:id="rId58"/>
    <p:sldId id="846" r:id="rId59"/>
    <p:sldId id="847" r:id="rId60"/>
    <p:sldId id="975" r:id="rId61"/>
    <p:sldId id="849" r:id="rId62"/>
    <p:sldId id="850" r:id="rId63"/>
    <p:sldId id="851" r:id="rId64"/>
    <p:sldId id="852" r:id="rId65"/>
    <p:sldId id="853" r:id="rId66"/>
    <p:sldId id="854" r:id="rId67"/>
    <p:sldId id="855" r:id="rId68"/>
    <p:sldId id="856" r:id="rId69"/>
    <p:sldId id="857" r:id="rId70"/>
    <p:sldId id="858" r:id="rId71"/>
    <p:sldId id="859" r:id="rId72"/>
    <p:sldId id="860" r:id="rId73"/>
    <p:sldId id="861" r:id="rId74"/>
    <p:sldId id="862" r:id="rId75"/>
    <p:sldId id="863" r:id="rId76"/>
    <p:sldId id="870" r:id="rId77"/>
    <p:sldId id="864" r:id="rId78"/>
    <p:sldId id="1062" r:id="rId79"/>
    <p:sldId id="867" r:id="rId80"/>
    <p:sldId id="866" r:id="rId81"/>
    <p:sldId id="868" r:id="rId82"/>
    <p:sldId id="869" r:id="rId83"/>
    <p:sldId id="873" r:id="rId84"/>
    <p:sldId id="872" r:id="rId85"/>
    <p:sldId id="1055" r:id="rId86"/>
    <p:sldId id="1057" r:id="rId87"/>
    <p:sldId id="1060" r:id="rId88"/>
    <p:sldId id="874" r:id="rId89"/>
    <p:sldId id="977" r:id="rId90"/>
    <p:sldId id="876" r:id="rId91"/>
    <p:sldId id="877" r:id="rId92"/>
    <p:sldId id="878" r:id="rId93"/>
    <p:sldId id="1007" r:id="rId94"/>
    <p:sldId id="1006" r:id="rId95"/>
    <p:sldId id="1063" r:id="rId96"/>
    <p:sldId id="879" r:id="rId97"/>
    <p:sldId id="880" r:id="rId98"/>
    <p:sldId id="1070" r:id="rId99"/>
    <p:sldId id="881" r:id="rId100"/>
    <p:sldId id="1072" r:id="rId101"/>
    <p:sldId id="1073" r:id="rId102"/>
    <p:sldId id="1074" r:id="rId103"/>
    <p:sldId id="1010" r:id="rId104"/>
    <p:sldId id="882" r:id="rId105"/>
    <p:sldId id="883" r:id="rId106"/>
    <p:sldId id="884" r:id="rId107"/>
    <p:sldId id="885" r:id="rId108"/>
    <p:sldId id="1066" r:id="rId109"/>
    <p:sldId id="1071" r:id="rId110"/>
    <p:sldId id="886" r:id="rId111"/>
    <p:sldId id="887" r:id="rId112"/>
    <p:sldId id="991" r:id="rId113"/>
    <p:sldId id="982" r:id="rId114"/>
    <p:sldId id="1083" r:id="rId115"/>
    <p:sldId id="1084" r:id="rId116"/>
    <p:sldId id="989" r:id="rId117"/>
    <p:sldId id="1077" r:id="rId118"/>
    <p:sldId id="986" r:id="rId119"/>
    <p:sldId id="985" r:id="rId120"/>
    <p:sldId id="1075" r:id="rId121"/>
    <p:sldId id="984" r:id="rId122"/>
    <p:sldId id="990" r:id="rId123"/>
    <p:sldId id="993" r:id="rId124"/>
    <p:sldId id="1011" r:id="rId125"/>
    <p:sldId id="1092" r:id="rId126"/>
    <p:sldId id="1078" r:id="rId127"/>
    <p:sldId id="1088" r:id="rId128"/>
    <p:sldId id="1093" r:id="rId129"/>
    <p:sldId id="980" r:id="rId130"/>
    <p:sldId id="979" r:id="rId131"/>
    <p:sldId id="904" r:id="rId132"/>
    <p:sldId id="905" r:id="rId133"/>
    <p:sldId id="906" r:id="rId134"/>
    <p:sldId id="907" r:id="rId135"/>
    <p:sldId id="908" r:id="rId136"/>
    <p:sldId id="910" r:id="rId137"/>
    <p:sldId id="911" r:id="rId138"/>
    <p:sldId id="912" r:id="rId139"/>
    <p:sldId id="981" r:id="rId140"/>
    <p:sldId id="914" r:id="rId141"/>
    <p:sldId id="915" r:id="rId142"/>
    <p:sldId id="916" r:id="rId143"/>
    <p:sldId id="917" r:id="rId144"/>
    <p:sldId id="918" r:id="rId145"/>
    <p:sldId id="919" r:id="rId146"/>
    <p:sldId id="1094" r:id="rId147"/>
    <p:sldId id="1103" r:id="rId148"/>
    <p:sldId id="1095" r:id="rId149"/>
    <p:sldId id="1096" r:id="rId150"/>
    <p:sldId id="1097" r:id="rId151"/>
    <p:sldId id="1098" r:id="rId152"/>
    <p:sldId id="1099" r:id="rId153"/>
    <p:sldId id="1100" r:id="rId154"/>
    <p:sldId id="1101" r:id="rId155"/>
    <p:sldId id="1104" r:id="rId156"/>
    <p:sldId id="1102" r:id="rId157"/>
    <p:sldId id="1105" r:id="rId158"/>
    <p:sldId id="1106" r:id="rId159"/>
    <p:sldId id="1107" r:id="rId160"/>
    <p:sldId id="1108" r:id="rId161"/>
    <p:sldId id="1110" r:id="rId162"/>
    <p:sldId id="1109" r:id="rId163"/>
    <p:sldId id="992" r:id="rId164"/>
    <p:sldId id="1085" r:id="rId165"/>
    <p:sldId id="1014" r:id="rId166"/>
    <p:sldId id="1086" r:id="rId167"/>
    <p:sldId id="1013" r:id="rId168"/>
    <p:sldId id="1015" r:id="rId169"/>
    <p:sldId id="997" r:id="rId170"/>
    <p:sldId id="1001" r:id="rId171"/>
    <p:sldId id="998" r:id="rId172"/>
    <p:sldId id="999" r:id="rId173"/>
    <p:sldId id="1000" r:id="rId174"/>
    <p:sldId id="1041" r:id="rId175"/>
    <p:sldId id="1042" r:id="rId176"/>
    <p:sldId id="1043" r:id="rId177"/>
    <p:sldId id="1044" r:id="rId178"/>
    <p:sldId id="1045" r:id="rId179"/>
    <p:sldId id="1046" r:id="rId180"/>
    <p:sldId id="1047" r:id="rId18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3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09" d="100"/>
          <a:sy n="109" d="100"/>
        </p:scale>
        <p:origin x="1050" y="114"/>
      </p:cViewPr>
      <p:guideLst>
        <p:guide orient="horz" pos="2160"/>
        <p:guide pos="2832"/>
      </p:guideLst>
    </p:cSldViewPr>
  </p:slideViewPr>
  <p:notesTextViewPr>
    <p:cViewPr>
      <p:scale>
        <a:sx n="1" d="1"/>
        <a:sy n="1" d="1"/>
      </p:scale>
      <p:origin x="0" y="0"/>
    </p:cViewPr>
  </p:notesTextViewPr>
  <p:sorterViewPr>
    <p:cViewPr>
      <p:scale>
        <a:sx n="73" d="100"/>
        <a:sy n="73" d="100"/>
      </p:scale>
      <p:origin x="0" y="-17340"/>
    </p:cViewPr>
  </p:sorterViewPr>
  <p:notesViewPr>
    <p:cSldViewPr snapToGrid="0">
      <p:cViewPr varScale="1">
        <p:scale>
          <a:sx n="82" d="100"/>
          <a:sy n="82" d="100"/>
        </p:scale>
        <p:origin x="-20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notesMaster" Target="notesMasters/notesMaster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commentAuthors" Target="commentAuthor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viewProps" Target="view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heme" Target="theme/theme1.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887FF3-5DE3-4299-AE11-B51092359660}" type="datetimeFigureOut">
              <a:rPr lang="el-GR" smtClean="0"/>
              <a:t>23/11/2021</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547DA3-97BF-4202-BAC3-252ADF2CCDBE}" type="slidenum">
              <a:rPr lang="el-GR" smtClean="0"/>
              <a:t>‹#›</a:t>
            </a:fld>
            <a:endParaRPr lang="el-GR"/>
          </a:p>
        </p:txBody>
      </p:sp>
    </p:spTree>
    <p:extLst>
      <p:ext uri="{BB962C8B-B14F-4D97-AF65-F5344CB8AC3E}">
        <p14:creationId xmlns:p14="http://schemas.microsoft.com/office/powerpoint/2010/main" val="105364895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7T12:27:39.041"/>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09T15:52:12.212"/>
    </inkml:context>
    <inkml:brush xml:id="br0">
      <inkml:brushProperty name="width" value="0.1" units="cm"/>
      <inkml:brushProperty name="height" value="0.1" units="cm"/>
      <inkml:brushProperty name="color" value="#66CC00"/>
    </inkml:brush>
  </inkml:definitions>
  <inkml:trace contextRef="#ctx0" brushRef="#br0">20 1 232,'0'0'1376,"-19"16"-2608</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0T12:03:12.693"/>
    </inkml:context>
    <inkml:brush xml:id="br0">
      <inkml:brushProperty name="width" value="0.05" units="cm"/>
      <inkml:brushProperty name="height" value="0.05" units="cm"/>
      <inkml:brushProperty name="color" value="#E71224"/>
    </inkml:brush>
  </inkml:definitions>
  <inkml:trace contextRef="#ctx0" brushRef="#br0">30 11 312,'0'0'1152,"2"0"-1112,-10-2-40,-15-7-1504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0T12:25:09.264"/>
    </inkml:context>
    <inkml:brush xml:id="br0">
      <inkml:brushProperty name="width" value="0.1" units="cm"/>
      <inkml:brushProperty name="height" value="0.1" units="cm"/>
      <inkml:brushProperty name="color" value="#66CC00"/>
    </inkml:brush>
  </inkml:definitions>
  <inkml:trace contextRef="#ctx0" brushRef="#br0">36 17 592,'0'0'1801,"-6"-3"-1485,-16-6 61,15 4-46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23T14:18:35.407"/>
    </inkml:context>
    <inkml:brush xml:id="br0">
      <inkml:brushProperty name="width" value="0.1" units="cm"/>
      <inkml:brushProperty name="height" value="0.1" units="cm"/>
      <inkml:brushProperty name="color" value="#004F8B"/>
    </inkml:brush>
  </inkml:definitions>
  <inkml:trace contextRef="#ctx0" brushRef="#br0">21 0 72,'0'0'928,"-13"0"-1248,5 0-192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1-24T13:06:06.572"/>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11/23/2021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79955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Τα</a:t>
            </a:r>
            <a:r>
              <a:rPr lang="el-GR" baseline="0" dirty="0"/>
              <a:t> ονόματα των ηθοποιών που δεν έπαιξαν σε κάποια ταινία</a:t>
            </a:r>
            <a:endParaRPr lang="el-GR" dirty="0"/>
          </a:p>
        </p:txBody>
      </p:sp>
      <p:sp>
        <p:nvSpPr>
          <p:cNvPr id="4" name="Slide Number Placeholder 3"/>
          <p:cNvSpPr>
            <a:spLocks noGrp="1"/>
          </p:cNvSpPr>
          <p:nvPr>
            <p:ph type="sldNum" sz="quarter" idx="10"/>
          </p:nvPr>
        </p:nvSpPr>
        <p:spPr/>
        <p:txBody>
          <a:bodyPr/>
          <a:lstStyle/>
          <a:p>
            <a:fld id="{14C084C1-148C-4550-AE34-103EED253824}" type="slidenum">
              <a:rPr lang="en-US" smtClean="0"/>
              <a:pPr/>
              <a:t>64</a:t>
            </a:fld>
            <a:endParaRPr lang="en-US"/>
          </a:p>
        </p:txBody>
      </p:sp>
    </p:spTree>
    <p:extLst>
      <p:ext uri="{BB962C8B-B14F-4D97-AF65-F5344CB8AC3E}">
        <p14:creationId xmlns:p14="http://schemas.microsoft.com/office/powerpoint/2010/main" val="349998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Τα ονόματα των</a:t>
            </a:r>
            <a:r>
              <a:rPr lang="el-GR" baseline="0" dirty="0"/>
              <a:t> ηθοποιών που έπαιξαν σε ασπρόμαυρη ταινία</a:t>
            </a:r>
            <a:endParaRPr lang="el-GR" dirty="0"/>
          </a:p>
        </p:txBody>
      </p:sp>
      <p:sp>
        <p:nvSpPr>
          <p:cNvPr id="4" name="Slide Number Placeholder 3"/>
          <p:cNvSpPr>
            <a:spLocks noGrp="1"/>
          </p:cNvSpPr>
          <p:nvPr>
            <p:ph type="sldNum" sz="quarter" idx="10"/>
          </p:nvPr>
        </p:nvSpPr>
        <p:spPr/>
        <p:txBody>
          <a:bodyPr/>
          <a:lstStyle/>
          <a:p>
            <a:fld id="{14C084C1-148C-4550-AE34-103EED253824}" type="slidenum">
              <a:rPr lang="en-US" smtClean="0"/>
              <a:pPr/>
              <a:t>65</a:t>
            </a:fld>
            <a:endParaRPr lang="en-US"/>
          </a:p>
        </p:txBody>
      </p:sp>
    </p:spTree>
    <p:extLst>
      <p:ext uri="{BB962C8B-B14F-4D97-AF65-F5344CB8AC3E}">
        <p14:creationId xmlns:p14="http://schemas.microsoft.com/office/powerpoint/2010/main" val="1776830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4C084C1-148C-4550-AE34-103EED253824}" type="slidenum">
              <a:rPr lang="en-US" smtClean="0"/>
              <a:pPr/>
              <a:t>75</a:t>
            </a:fld>
            <a:endParaRPr lang="en-US"/>
          </a:p>
        </p:txBody>
      </p:sp>
    </p:spTree>
    <p:extLst>
      <p:ext uri="{BB962C8B-B14F-4D97-AF65-F5344CB8AC3E}">
        <p14:creationId xmlns:p14="http://schemas.microsoft.com/office/powerpoint/2010/main" val="1882686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89</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94548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94</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85739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98</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19278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100</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36761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103</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9328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108</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92360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109</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064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a:ln/>
        </p:spPr>
      </p:sp>
      <p:sp>
        <p:nvSpPr>
          <p:cNvPr id="182275" name="Notes Placeholder 2"/>
          <p:cNvSpPr>
            <a:spLocks noGrp="1"/>
          </p:cNvSpPr>
          <p:nvPr>
            <p:ph type="body" idx="1"/>
          </p:nvPr>
        </p:nvSpPr>
        <p:spPr>
          <a:noFill/>
          <a:ln/>
        </p:spPr>
        <p:txBody>
          <a:bodyPr/>
          <a:lstStyle/>
          <a:p>
            <a:pPr eaLnBrk="1" hangingPunct="1"/>
            <a:endParaRPr lang="el-GR"/>
          </a:p>
        </p:txBody>
      </p:sp>
      <p:sp>
        <p:nvSpPr>
          <p:cNvPr id="182276" name="Slide Number Placeholder 3"/>
          <p:cNvSpPr>
            <a:spLocks noGrp="1"/>
          </p:cNvSpPr>
          <p:nvPr>
            <p:ph type="sldNum" sz="quarter" idx="5"/>
          </p:nvPr>
        </p:nvSpPr>
        <p:spPr>
          <a:noFill/>
        </p:spPr>
        <p:txBody>
          <a:bodyPr/>
          <a:lstStyle/>
          <a:p>
            <a:fld id="{866F1307-3284-4B4B-B049-7E92773BE10D}" type="slidenum">
              <a:rPr lang="el-GR" smtClean="0"/>
              <a:pPr/>
              <a:t>4</a:t>
            </a:fld>
            <a:endParaRPr lang="el-GR"/>
          </a:p>
        </p:txBody>
      </p:sp>
    </p:spTree>
    <p:extLst>
      <p:ext uri="{BB962C8B-B14F-4D97-AF65-F5344CB8AC3E}">
        <p14:creationId xmlns:p14="http://schemas.microsoft.com/office/powerpoint/2010/main" val="4131938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112</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894850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114</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82716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115</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73504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571FC0A-AEB4-4414-8E25-FCC96AEFFBAC}" type="slidenum">
              <a:rPr lang="el-GR" smtClean="0"/>
              <a:pPr/>
              <a:t>127</a:t>
            </a:fld>
            <a:endParaRPr lang="el-G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397881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129</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086427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139</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8266576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145</a:t>
            </a:fld>
            <a:endParaRPr lang="el-GR"/>
          </a:p>
        </p:txBody>
      </p:sp>
    </p:spTree>
    <p:extLst>
      <p:ext uri="{BB962C8B-B14F-4D97-AF65-F5344CB8AC3E}">
        <p14:creationId xmlns:p14="http://schemas.microsoft.com/office/powerpoint/2010/main" val="27972181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163</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57834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169</a:t>
            </a:fld>
            <a:endParaRPr lang="el-GR"/>
          </a:p>
        </p:txBody>
      </p:sp>
    </p:spTree>
    <p:extLst>
      <p:ext uri="{BB962C8B-B14F-4D97-AF65-F5344CB8AC3E}">
        <p14:creationId xmlns:p14="http://schemas.microsoft.com/office/powerpoint/2010/main" val="16090347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170</a:t>
            </a:fld>
            <a:endParaRPr lang="el-GR"/>
          </a:p>
        </p:txBody>
      </p:sp>
    </p:spTree>
    <p:extLst>
      <p:ext uri="{BB962C8B-B14F-4D97-AF65-F5344CB8AC3E}">
        <p14:creationId xmlns:p14="http://schemas.microsoft.com/office/powerpoint/2010/main" val="203081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6</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758808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171</a:t>
            </a:fld>
            <a:endParaRPr lang="el-GR"/>
          </a:p>
        </p:txBody>
      </p:sp>
    </p:spTree>
    <p:extLst>
      <p:ext uri="{BB962C8B-B14F-4D97-AF65-F5344CB8AC3E}">
        <p14:creationId xmlns:p14="http://schemas.microsoft.com/office/powerpoint/2010/main" val="30932108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172</a:t>
            </a:fld>
            <a:endParaRPr lang="el-GR"/>
          </a:p>
        </p:txBody>
      </p:sp>
    </p:spTree>
    <p:extLst>
      <p:ext uri="{BB962C8B-B14F-4D97-AF65-F5344CB8AC3E}">
        <p14:creationId xmlns:p14="http://schemas.microsoft.com/office/powerpoint/2010/main" val="34097242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a:ln/>
        </p:spPr>
      </p:sp>
      <p:sp>
        <p:nvSpPr>
          <p:cNvPr id="184323" name="Notes Placeholder 2"/>
          <p:cNvSpPr>
            <a:spLocks noGrp="1"/>
          </p:cNvSpPr>
          <p:nvPr>
            <p:ph type="body" idx="1"/>
          </p:nvPr>
        </p:nvSpPr>
        <p:spPr>
          <a:noFill/>
          <a:ln/>
        </p:spPr>
        <p:txBody>
          <a:bodyPr/>
          <a:lstStyle/>
          <a:p>
            <a:endParaRPr lang="el-GR"/>
          </a:p>
        </p:txBody>
      </p:sp>
      <p:sp>
        <p:nvSpPr>
          <p:cNvPr id="184324" name="Slide Number Placeholder 3"/>
          <p:cNvSpPr>
            <a:spLocks noGrp="1"/>
          </p:cNvSpPr>
          <p:nvPr>
            <p:ph type="sldNum" sz="quarter" idx="5"/>
          </p:nvPr>
        </p:nvSpPr>
        <p:spPr>
          <a:noFill/>
        </p:spPr>
        <p:txBody>
          <a:bodyPr/>
          <a:lstStyle/>
          <a:p>
            <a:fld id="{66548ED1-6D27-4E08-8A5C-FFA97A2285BE}" type="slidenum">
              <a:rPr lang="el-GR" smtClean="0"/>
              <a:pPr/>
              <a:t>173</a:t>
            </a:fld>
            <a:endParaRPr lang="el-GR"/>
          </a:p>
        </p:txBody>
      </p:sp>
    </p:spTree>
    <p:extLst>
      <p:ext uri="{BB962C8B-B14F-4D97-AF65-F5344CB8AC3E}">
        <p14:creationId xmlns:p14="http://schemas.microsoft.com/office/powerpoint/2010/main" val="2866824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E4E17A5D-4418-4D83-8661-0443FF06E321}" type="slidenum">
              <a:rPr lang="el-GR" smtClean="0"/>
              <a:pPr/>
              <a:t>25</a:t>
            </a:fld>
            <a:endParaRPr lang="el-G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61981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14C084C1-148C-4550-AE34-103EED253824}" type="slidenum">
              <a:rPr lang="en-US" smtClean="0"/>
              <a:pPr/>
              <a:t>30</a:t>
            </a:fld>
            <a:endParaRPr lang="en-US"/>
          </a:p>
        </p:txBody>
      </p:sp>
    </p:spTree>
    <p:extLst>
      <p:ext uri="{BB962C8B-B14F-4D97-AF65-F5344CB8AC3E}">
        <p14:creationId xmlns:p14="http://schemas.microsoft.com/office/powerpoint/2010/main" val="948722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cell the result of the corresponding</a:t>
            </a:r>
            <a:r>
              <a:rPr lang="en-US" baseline="0" dirty="0"/>
              <a:t> </a:t>
            </a:r>
            <a:r>
              <a:rPr lang="en-US" dirty="0"/>
              <a:t>operation</a:t>
            </a:r>
            <a:endParaRPr lang="el-GR" dirty="0"/>
          </a:p>
        </p:txBody>
      </p:sp>
      <p:sp>
        <p:nvSpPr>
          <p:cNvPr id="4" name="Slide Number Placeholder 3"/>
          <p:cNvSpPr>
            <a:spLocks noGrp="1"/>
          </p:cNvSpPr>
          <p:nvPr>
            <p:ph type="sldNum" sz="quarter" idx="10"/>
          </p:nvPr>
        </p:nvSpPr>
        <p:spPr/>
        <p:txBody>
          <a:bodyPr/>
          <a:lstStyle/>
          <a:p>
            <a:fld id="{14C084C1-148C-4550-AE34-103EED253824}" type="slidenum">
              <a:rPr lang="en-US" smtClean="0"/>
              <a:pPr/>
              <a:t>42</a:t>
            </a:fld>
            <a:endParaRPr lang="en-US"/>
          </a:p>
        </p:txBody>
      </p:sp>
    </p:spTree>
    <p:extLst>
      <p:ext uri="{BB962C8B-B14F-4D97-AF65-F5344CB8AC3E}">
        <p14:creationId xmlns:p14="http://schemas.microsoft.com/office/powerpoint/2010/main" val="1630083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46</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2522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a:ln/>
        </p:spPr>
      </p:sp>
      <p:sp>
        <p:nvSpPr>
          <p:cNvPr id="183299" name="Notes Placeholder 2"/>
          <p:cNvSpPr>
            <a:spLocks noGrp="1"/>
          </p:cNvSpPr>
          <p:nvPr>
            <p:ph type="body" idx="1"/>
          </p:nvPr>
        </p:nvSpPr>
        <p:spPr>
          <a:noFill/>
          <a:ln/>
        </p:spPr>
        <p:txBody>
          <a:bodyPr/>
          <a:lstStyle/>
          <a:p>
            <a:pPr eaLnBrk="1" hangingPunct="1"/>
            <a:endParaRPr lang="el-GR"/>
          </a:p>
        </p:txBody>
      </p:sp>
      <p:sp>
        <p:nvSpPr>
          <p:cNvPr id="183300" name="Slide Number Placeholder 3"/>
          <p:cNvSpPr>
            <a:spLocks noGrp="1"/>
          </p:cNvSpPr>
          <p:nvPr>
            <p:ph type="sldNum" sz="quarter" idx="5"/>
          </p:nvPr>
        </p:nvSpPr>
        <p:spPr>
          <a:noFill/>
        </p:spPr>
        <p:txBody>
          <a:bodyPr/>
          <a:lstStyle/>
          <a:p>
            <a:fld id="{5C3859B1-594A-4FF6-8396-B240AB05F212}" type="slidenum">
              <a:rPr lang="el-GR" smtClean="0"/>
              <a:pPr/>
              <a:t>58</a:t>
            </a:fld>
            <a:endParaRPr lang="el-GR"/>
          </a:p>
        </p:txBody>
      </p:sp>
    </p:spTree>
    <p:extLst>
      <p:ext uri="{BB962C8B-B14F-4D97-AF65-F5344CB8AC3E}">
        <p14:creationId xmlns:p14="http://schemas.microsoft.com/office/powerpoint/2010/main" val="3726980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60</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57430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11/23/2021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11/23/2021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11/23/2021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endParaRPr lang="el-GR"/>
          </a:p>
        </p:txBody>
      </p:sp>
      <p:sp>
        <p:nvSpPr>
          <p:cNvPr id="3" name="Table Placeholder 2"/>
          <p:cNvSpPr>
            <a:spLocks noGrp="1"/>
          </p:cNvSpPr>
          <p:nvPr>
            <p:ph type="tbl" idx="1"/>
          </p:nvPr>
        </p:nvSpPr>
        <p:spPr>
          <a:xfrm>
            <a:off x="457200" y="1719263"/>
            <a:ext cx="8229600" cy="4411662"/>
          </a:xfrm>
        </p:spPr>
        <p:txBody>
          <a:bodyPr/>
          <a:lstStyle/>
          <a:p>
            <a:pPr lvl="0"/>
            <a:endParaRPr lang="el-GR" noProof="0"/>
          </a:p>
        </p:txBody>
      </p:sp>
      <p:sp>
        <p:nvSpPr>
          <p:cNvPr id="4" name="Rectangle 5"/>
          <p:cNvSpPr>
            <a:spLocks noGrp="1" noChangeArrowheads="1"/>
          </p:cNvSpPr>
          <p:nvPr>
            <p:ph type="dt" sz="half" idx="10"/>
          </p:nvPr>
        </p:nvSpPr>
        <p:spPr>
          <a:ln/>
        </p:spPr>
        <p:txBody>
          <a:bodyPr/>
          <a:lstStyle>
            <a:lvl1pPr>
              <a:defRPr/>
            </a:lvl1pPr>
          </a:lstStyle>
          <a:p>
            <a:pPr>
              <a:defRPr/>
            </a:pPr>
            <a:r>
              <a:rPr lang="el-GR"/>
              <a:t>Βάσεις Δεδομένων 20</a:t>
            </a:r>
            <a:r>
              <a:rPr lang="en-US"/>
              <a:t>11</a:t>
            </a:r>
            <a:r>
              <a:rPr lang="el-GR"/>
              <a:t>-20</a:t>
            </a:r>
            <a:r>
              <a:rPr lang="en-US"/>
              <a:t>12</a:t>
            </a: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l-GR" altLang="en-US"/>
              <a:t>Ευαγγε</a:t>
            </a:r>
            <a:r>
              <a:rPr lang="en-US" altLang="en-US"/>
              <a:t>λ</a:t>
            </a:r>
            <a:r>
              <a:rPr lang="el-GR" altLang="en-US"/>
              <a:t>ία Πιτουρά</a:t>
            </a:r>
          </a:p>
        </p:txBody>
      </p:sp>
      <p:sp>
        <p:nvSpPr>
          <p:cNvPr id="6" name="Rectangle 7"/>
          <p:cNvSpPr>
            <a:spLocks noGrp="1" noChangeArrowheads="1"/>
          </p:cNvSpPr>
          <p:nvPr>
            <p:ph type="sldNum" sz="quarter" idx="12"/>
          </p:nvPr>
        </p:nvSpPr>
        <p:spPr>
          <a:ln/>
        </p:spPr>
        <p:txBody>
          <a:bodyPr/>
          <a:lstStyle>
            <a:lvl1pPr>
              <a:defRPr/>
            </a:lvl1pPr>
          </a:lstStyle>
          <a:p>
            <a:pPr>
              <a:defRPr/>
            </a:pPr>
            <a:fld id="{A1EE5F4B-6605-4344-8EE5-FFA6F19D98D1}"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11/23/2021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11/23/2021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11/23/2021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11/23/2021</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11/23/2021</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11/23/2021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11/23/2021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11/23/2021</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notesSlide" Target="../notesSlides/notesSlide16.xml"/><Relationship Id="rId1" Type="http://schemas.openxmlformats.org/officeDocument/2006/relationships/slideLayout" Target="../slideLayouts/slideLayout12.xml"/><Relationship Id="rId202" Type="http://schemas.openxmlformats.org/officeDocument/2006/relationships/image" Target="../media/image4132.png"/></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3" Type="http://schemas.openxmlformats.org/officeDocument/2006/relationships/customXml" Target="../ink/ink6.xml"/><Relationship Id="rId12" Type="http://schemas.openxmlformats.org/officeDocument/2006/relationships/image" Target="../media/image5851.png"/><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9.xml"/><Relationship Id="rId1" Type="http://schemas.openxmlformats.org/officeDocument/2006/relationships/slideLayout" Target="../slideLayouts/slideLayout6.xml"/><Relationship Id="rId5" Type="http://schemas.openxmlformats.org/officeDocument/2006/relationships/image" Target="../media/image6.emf"/><Relationship Id="rId4" Type="http://schemas.openxmlformats.org/officeDocument/2006/relationships/image" Target="../media/image5.emf"/></Relationships>
</file>

<file path=ppt/slides/_rels/slide17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6.emf"/><Relationship Id="rId4" Type="http://schemas.openxmlformats.org/officeDocument/2006/relationships/image" Target="../media/image5.emf"/></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755.png"/><Relationship Id="rId2" Type="http://schemas.openxmlformats.org/officeDocument/2006/relationships/customXml" Target="../ink/ink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customXml" Target="../ink/ink3.xml"/><Relationship Id="rId1" Type="http://schemas.openxmlformats.org/officeDocument/2006/relationships/slideLayout" Target="../slideLayouts/slideLayout6.xml"/><Relationship Id="rId11" Type="http://schemas.openxmlformats.org/officeDocument/2006/relationships/image" Target="../media/image1696.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420.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sz="110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2921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n-US" sz="5400" dirty="0">
                <a:solidFill>
                  <a:schemeClr val="accent6">
                    <a:lumMod val="75000"/>
                  </a:schemeClr>
                </a:solidFill>
                <a:latin typeface="+mj-lt"/>
                <a:ea typeface="+mj-ea"/>
                <a:cs typeface="+mj-cs"/>
              </a:rPr>
              <a:t>SQL</a:t>
            </a:r>
            <a:endParaRPr lang="el-GR" sz="5400" dirty="0">
              <a:solidFill>
                <a:schemeClr val="accent6">
                  <a:lumMod val="75000"/>
                </a:schemeClr>
              </a:solidFill>
              <a:latin typeface="+mj-lt"/>
              <a:ea typeface="+mj-ea"/>
              <a:cs typeface="+mj-cs"/>
            </a:endParaRP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21</a:t>
            </a:r>
            <a:r>
              <a:rPr lang="el-GR" altLang="en-US" sz="1100" dirty="0"/>
              <a:t>-20</a:t>
            </a:r>
            <a:r>
              <a:rPr lang="en-US" altLang="en-US" sz="1100" dirty="0"/>
              <a:t>22</a:t>
            </a:r>
            <a:endParaRPr lang="el-GR" alt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fld id="{835E3BC3-D484-498A-A349-335B5429D382}" type="slidenum">
              <a:rPr lang="el-GR" altLang="en-US" smtClean="0"/>
              <a:pPr/>
              <a:t>10</a:t>
            </a:fld>
            <a:endParaRPr lang="el-GR" altLang="en-US"/>
          </a:p>
        </p:txBody>
      </p:sp>
      <p:sp>
        <p:nvSpPr>
          <p:cNvPr id="12294" name="Text Box 3"/>
          <p:cNvSpPr txBox="1">
            <a:spLocks noChangeArrowheads="1"/>
          </p:cNvSpPr>
          <p:nvPr/>
        </p:nvSpPr>
        <p:spPr bwMode="auto">
          <a:xfrm>
            <a:off x="762000" y="2209800"/>
            <a:ext cx="46482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76484" name="Text Box 4"/>
          <p:cNvSpPr txBox="1">
            <a:spLocks noChangeArrowheads="1"/>
          </p:cNvSpPr>
          <p:nvPr/>
        </p:nvSpPr>
        <p:spPr bwMode="auto">
          <a:xfrm>
            <a:off x="647700" y="1892300"/>
            <a:ext cx="3276600" cy="1200150"/>
          </a:xfrm>
          <a:prstGeom prst="rect">
            <a:avLst/>
          </a:prstGeom>
          <a:noFill/>
          <a:ln w="9525">
            <a:noFill/>
            <a:miter lim="800000"/>
            <a:headEnd/>
            <a:tailEnd/>
          </a:ln>
        </p:spPr>
        <p:txBody>
          <a:bodyPr>
            <a:spAutoFit/>
          </a:bodyPr>
          <a:lstStyle/>
          <a:p>
            <a:pPr eaLnBrk="0" hangingPunct="0"/>
            <a:r>
              <a:rPr lang="en-US" sz="2400" b="1" dirty="0">
                <a:latin typeface="Calibri" pitchFamily="34" charset="0"/>
                <a:ea typeface="Calibri" pitchFamily="34" charset="0"/>
                <a:cs typeface="Calibri" pitchFamily="34" charset="0"/>
              </a:rPr>
              <a:t>SELECT</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Α</a:t>
            </a:r>
            <a:r>
              <a:rPr lang="el-GR" sz="2400" b="0" baseline="-25000" dirty="0">
                <a:latin typeface="Calibri" pitchFamily="34" charset="0"/>
                <a:ea typeface="Calibri" pitchFamily="34" charset="0"/>
                <a:cs typeface="Calibri" pitchFamily="34" charset="0"/>
              </a:rPr>
              <a:t>1</a:t>
            </a:r>
            <a:r>
              <a:rPr lang="el-GR" sz="2400" b="0" dirty="0">
                <a:latin typeface="Calibri" pitchFamily="34" charset="0"/>
                <a:ea typeface="Calibri" pitchFamily="34" charset="0"/>
                <a:cs typeface="Calibri" pitchFamily="34" charset="0"/>
              </a:rPr>
              <a:t>, Α</a:t>
            </a:r>
            <a:r>
              <a:rPr lang="el-GR" sz="2400" b="0" baseline="-25000" dirty="0">
                <a:latin typeface="Calibri" pitchFamily="34" charset="0"/>
                <a:ea typeface="Calibri" pitchFamily="34" charset="0"/>
                <a:cs typeface="Calibri" pitchFamily="34" charset="0"/>
              </a:rPr>
              <a:t>2</a:t>
            </a:r>
            <a:r>
              <a:rPr lang="el-GR" sz="2400" b="0" dirty="0">
                <a:latin typeface="Calibri" pitchFamily="34" charset="0"/>
                <a:ea typeface="Calibri" pitchFamily="34" charset="0"/>
                <a:cs typeface="Calibri" pitchFamily="34" charset="0"/>
              </a:rPr>
              <a:t>, .., Α</a:t>
            </a:r>
            <a:r>
              <a:rPr lang="en-US" sz="2400" b="0" baseline="-25000" dirty="0">
                <a:latin typeface="Calibri" pitchFamily="34" charset="0"/>
                <a:ea typeface="Calibri" pitchFamily="34" charset="0"/>
                <a:cs typeface="Calibri" pitchFamily="34" charset="0"/>
              </a:rPr>
              <a:t>n</a:t>
            </a:r>
            <a:endParaRPr lang="el-GR" sz="2400" dirty="0">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R1,  R2, … </a:t>
            </a:r>
            <a:r>
              <a:rPr lang="el-GR" sz="2400" b="0" dirty="0" err="1">
                <a:latin typeface="Calibri" pitchFamily="34" charset="0"/>
                <a:ea typeface="Calibri" pitchFamily="34" charset="0"/>
                <a:cs typeface="Calibri" pitchFamily="34" charset="0"/>
              </a:rPr>
              <a:t>Rm</a:t>
            </a:r>
            <a:endParaRPr lang="el-GR" sz="2400" b="0" dirty="0">
              <a:latin typeface="Calibri" pitchFamily="34" charset="0"/>
              <a:ea typeface="Calibri" pitchFamily="34" charset="0"/>
              <a:cs typeface="Calibri" pitchFamily="34" charset="0"/>
            </a:endParaRPr>
          </a:p>
          <a:p>
            <a:pPr eaLnBrk="0" hangingPunct="0"/>
            <a:r>
              <a:rPr lang="en-US" sz="2400" b="1" dirty="0">
                <a:solidFill>
                  <a:schemeClr val="accent6">
                    <a:lumMod val="75000"/>
                  </a:schemeClr>
                </a:solidFill>
                <a:latin typeface="Calibri" pitchFamily="34" charset="0"/>
                <a:ea typeface="Calibri" pitchFamily="34" charset="0"/>
                <a:cs typeface="Calibri" pitchFamily="34" charset="0"/>
              </a:rPr>
              <a:t>WHERE</a:t>
            </a:r>
            <a:r>
              <a:rPr lang="el-GR" sz="2400" dirty="0">
                <a:solidFill>
                  <a:schemeClr val="accent6">
                    <a:lumMod val="75000"/>
                  </a:schemeClr>
                </a:solidFill>
                <a:latin typeface="Calibri" pitchFamily="34" charset="0"/>
                <a:ea typeface="Calibri" pitchFamily="34" charset="0"/>
                <a:cs typeface="Calibri" pitchFamily="34" charset="0"/>
              </a:rPr>
              <a:t> P</a:t>
            </a:r>
          </a:p>
        </p:txBody>
      </p:sp>
      <p:sp>
        <p:nvSpPr>
          <p:cNvPr id="276485" name="Text Box 5"/>
          <p:cNvSpPr txBox="1">
            <a:spLocks noChangeArrowheads="1"/>
          </p:cNvSpPr>
          <p:nvPr/>
        </p:nvSpPr>
        <p:spPr bwMode="auto">
          <a:xfrm>
            <a:off x="4284663" y="2060575"/>
            <a:ext cx="4114800" cy="466725"/>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b="0" dirty="0">
                <a:latin typeface="Calibri" pitchFamily="34" charset="0"/>
                <a:ea typeface="Calibri" pitchFamily="34" charset="0"/>
                <a:cs typeface="Calibri" pitchFamily="34" charset="0"/>
              </a:rPr>
              <a:t>π</a:t>
            </a:r>
            <a:r>
              <a:rPr lang="el-GR" sz="2400" b="0" dirty="0">
                <a:latin typeface="Calibri" pitchFamily="34" charset="0"/>
                <a:ea typeface="Calibri" pitchFamily="34" charset="0"/>
                <a:cs typeface="Calibri" pitchFamily="34" charset="0"/>
              </a:rPr>
              <a:t> </a:t>
            </a:r>
            <a:r>
              <a:rPr lang="en-US" sz="2400" b="0" baseline="-25000" dirty="0">
                <a:latin typeface="Calibri" pitchFamily="34" charset="0"/>
                <a:ea typeface="Calibri" pitchFamily="34" charset="0"/>
                <a:cs typeface="Calibri" pitchFamily="34" charset="0"/>
              </a:rPr>
              <a:t>A</a:t>
            </a:r>
            <a:r>
              <a:rPr lang="en-US" sz="2000" b="0" baseline="-42000" dirty="0">
                <a:latin typeface="Calibri" pitchFamily="34" charset="0"/>
                <a:ea typeface="Calibri" pitchFamily="34" charset="0"/>
                <a:cs typeface="Calibri" pitchFamily="34" charset="0"/>
              </a:rPr>
              <a:t>1</a:t>
            </a:r>
            <a:r>
              <a:rPr lang="en-US" sz="2400" b="0" baseline="-25000" dirty="0">
                <a:latin typeface="Calibri" pitchFamily="34" charset="0"/>
                <a:ea typeface="Calibri" pitchFamily="34" charset="0"/>
                <a:cs typeface="Calibri" pitchFamily="34" charset="0"/>
              </a:rPr>
              <a:t>, A</a:t>
            </a:r>
            <a:r>
              <a:rPr lang="en-US" sz="2000" b="0" baseline="-42000" dirty="0">
                <a:latin typeface="Calibri" pitchFamily="34" charset="0"/>
                <a:ea typeface="Calibri" pitchFamily="34" charset="0"/>
                <a:cs typeface="Calibri" pitchFamily="34" charset="0"/>
              </a:rPr>
              <a:t>2</a:t>
            </a:r>
            <a:r>
              <a:rPr lang="en-US" sz="2400" b="0" baseline="-25000" dirty="0">
                <a:latin typeface="Calibri" pitchFamily="34" charset="0"/>
                <a:ea typeface="Calibri" pitchFamily="34" charset="0"/>
                <a:cs typeface="Calibri" pitchFamily="34" charset="0"/>
              </a:rPr>
              <a:t>, .., A</a:t>
            </a:r>
            <a:r>
              <a:rPr lang="en-US" sz="2000" b="0" baseline="-42000" dirty="0">
                <a:latin typeface="Calibri" pitchFamily="34" charset="0"/>
                <a:ea typeface="Calibri" pitchFamily="34" charset="0"/>
                <a:cs typeface="Calibri" pitchFamily="34" charset="0"/>
              </a:rPr>
              <a:t>n</a:t>
            </a:r>
            <a:r>
              <a:rPr lang="en-US" sz="24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t>
            </a:r>
            <a:r>
              <a:rPr lang="el-GR" sz="2000" b="0" dirty="0">
                <a:solidFill>
                  <a:schemeClr val="accent6">
                    <a:lumMod val="75000"/>
                  </a:schemeClr>
                </a:solidFill>
                <a:latin typeface="Calibri" pitchFamily="34" charset="0"/>
                <a:ea typeface="Calibri" pitchFamily="34" charset="0"/>
                <a:cs typeface="Calibri" pitchFamily="34" charset="0"/>
              </a:rPr>
              <a:t>σ </a:t>
            </a:r>
            <a:r>
              <a:rPr lang="en-US" sz="2400" b="0" baseline="-25000" dirty="0">
                <a:solidFill>
                  <a:schemeClr val="accent6">
                    <a:lumMod val="75000"/>
                  </a:schemeClr>
                </a:solidFill>
                <a:latin typeface="Calibri" pitchFamily="34" charset="0"/>
                <a:ea typeface="Calibri" pitchFamily="34" charset="0"/>
                <a:cs typeface="Calibri" pitchFamily="34" charset="0"/>
              </a:rPr>
              <a:t>P</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R</a:t>
            </a:r>
            <a:r>
              <a:rPr lang="el-GR" sz="2000" b="0" baseline="-25000" dirty="0">
                <a:latin typeface="Calibri" pitchFamily="34" charset="0"/>
                <a:ea typeface="Calibri" pitchFamily="34" charset="0"/>
                <a:cs typeface="Calibri" pitchFamily="34" charset="0"/>
              </a:rPr>
              <a:t>1</a:t>
            </a:r>
            <a:r>
              <a:rPr lang="el-GR" sz="2000" b="0" dirty="0">
                <a:latin typeface="Calibri" pitchFamily="34" charset="0"/>
                <a:ea typeface="Calibri" pitchFamily="34" charset="0"/>
                <a:cs typeface="Calibri" pitchFamily="34" charset="0"/>
              </a:rPr>
              <a:t> x R</a:t>
            </a:r>
            <a:r>
              <a:rPr lang="el-GR" sz="2000" b="0" baseline="-25000" dirty="0">
                <a:latin typeface="Calibri" pitchFamily="34" charset="0"/>
                <a:ea typeface="Calibri" pitchFamily="34" charset="0"/>
                <a:cs typeface="Calibri" pitchFamily="34" charset="0"/>
              </a:rPr>
              <a:t>2</a:t>
            </a:r>
            <a:r>
              <a:rPr lang="el-GR" sz="2000" b="0" dirty="0">
                <a:latin typeface="Calibri" pitchFamily="34" charset="0"/>
                <a:ea typeface="Calibri" pitchFamily="34" charset="0"/>
                <a:cs typeface="Calibri" pitchFamily="34" charset="0"/>
              </a:rPr>
              <a:t> x … </a:t>
            </a:r>
            <a:r>
              <a:rPr lang="el-GR" sz="2000" b="0" dirty="0" err="1">
                <a:latin typeface="Calibri" pitchFamily="34" charset="0"/>
                <a:ea typeface="Calibri" pitchFamily="34" charset="0"/>
                <a:cs typeface="Calibri" pitchFamily="34" charset="0"/>
              </a:rPr>
              <a:t>R</a:t>
            </a:r>
            <a:r>
              <a:rPr lang="el-GR" sz="2000" b="0" baseline="-25000" dirty="0" err="1">
                <a:latin typeface="Calibri" pitchFamily="34" charset="0"/>
                <a:ea typeface="Calibri" pitchFamily="34" charset="0"/>
                <a:cs typeface="Calibri" pitchFamily="34" charset="0"/>
              </a:rPr>
              <a:t>m</a:t>
            </a:r>
            <a:r>
              <a:rPr lang="el-GR" sz="2000" b="0" dirty="0">
                <a:latin typeface="Calibri" pitchFamily="34" charset="0"/>
                <a:ea typeface="Calibri" pitchFamily="34" charset="0"/>
                <a:cs typeface="Calibri" pitchFamily="34" charset="0"/>
              </a:rPr>
              <a:t>))</a:t>
            </a:r>
          </a:p>
        </p:txBody>
      </p:sp>
      <p:sp>
        <p:nvSpPr>
          <p:cNvPr id="276486" name="Text Box 6"/>
          <p:cNvSpPr txBox="1">
            <a:spLocks noChangeArrowheads="1"/>
          </p:cNvSpPr>
          <p:nvPr/>
        </p:nvSpPr>
        <p:spPr bwMode="auto">
          <a:xfrm>
            <a:off x="611188" y="3789363"/>
            <a:ext cx="7770812" cy="1938337"/>
          </a:xfrm>
          <a:prstGeom prst="rect">
            <a:avLst/>
          </a:prstGeom>
          <a:noFill/>
          <a:ln w="9525">
            <a:noFill/>
            <a:miter lim="800000"/>
            <a:headEnd/>
            <a:tailEnd/>
          </a:ln>
        </p:spPr>
        <p:txBody>
          <a:bodyPr>
            <a:spAutoFit/>
          </a:bodyPr>
          <a:lstStyle/>
          <a:p>
            <a:pPr algn="just" eaLnBrk="0" hangingPunct="0"/>
            <a:r>
              <a:rPr lang="en-US" sz="2400" dirty="0">
                <a:solidFill>
                  <a:schemeClr val="accent6">
                    <a:lumMod val="75000"/>
                  </a:schemeClr>
                </a:solidFill>
                <a:latin typeface="Calibri" pitchFamily="34" charset="0"/>
                <a:ea typeface="Calibri" pitchFamily="34" charset="0"/>
                <a:cs typeface="Calibri" pitchFamily="34" charset="0"/>
              </a:rPr>
              <a:t>WHERE </a:t>
            </a:r>
            <a:r>
              <a:rPr lang="el-GR" sz="2400" b="0" dirty="0">
                <a:latin typeface="Calibri" pitchFamily="34" charset="0"/>
                <a:ea typeface="Calibri" pitchFamily="34" charset="0"/>
                <a:cs typeface="Calibri" pitchFamily="34" charset="0"/>
              </a:rPr>
              <a:t>αντιστοιχεί στη συνθήκη της πράξης της</a:t>
            </a:r>
            <a:r>
              <a:rPr lang="el-GR" sz="2400" b="0" i="1" dirty="0">
                <a:latin typeface="Calibri" pitchFamily="34" charset="0"/>
                <a:ea typeface="Calibri" pitchFamily="34" charset="0"/>
                <a:cs typeface="Calibri" pitchFamily="34" charset="0"/>
              </a:rPr>
              <a:t> </a:t>
            </a:r>
            <a:r>
              <a:rPr lang="el-GR" sz="2400" b="0" i="1" u="sng" dirty="0">
                <a:latin typeface="Calibri" pitchFamily="34" charset="0"/>
                <a:ea typeface="Calibri" pitchFamily="34" charset="0"/>
                <a:cs typeface="Calibri" pitchFamily="34" charset="0"/>
              </a:rPr>
              <a:t>επιλογής</a:t>
            </a:r>
            <a:r>
              <a:rPr lang="el-GR" sz="2400" b="0" dirty="0">
                <a:latin typeface="Calibri" pitchFamily="34" charset="0"/>
                <a:ea typeface="Calibri" pitchFamily="34" charset="0"/>
                <a:cs typeface="Calibri" pitchFamily="34" charset="0"/>
              </a:rPr>
              <a:t> στη σχεσιακή άλγεβρα. </a:t>
            </a:r>
          </a:p>
          <a:p>
            <a:pPr algn="just" eaLnBrk="0" hangingPunct="0"/>
            <a:endParaRPr lang="el-GR" sz="2400" b="0" dirty="0">
              <a:latin typeface="Calibri" pitchFamily="34" charset="0"/>
              <a:ea typeface="Calibri" pitchFamily="34" charset="0"/>
              <a:cs typeface="Calibri" pitchFamily="34" charset="0"/>
            </a:endParaRPr>
          </a:p>
          <a:p>
            <a:pPr algn="just" eaLnBrk="0" hangingPunct="0"/>
            <a:r>
              <a:rPr lang="el-GR" sz="2400" b="0" dirty="0">
                <a:latin typeface="Calibri" pitchFamily="34" charset="0"/>
                <a:ea typeface="Calibri" pitchFamily="34" charset="0"/>
                <a:cs typeface="Calibri" pitchFamily="34" charset="0"/>
              </a:rPr>
              <a:t>Το κατηγόρημα </a:t>
            </a:r>
            <a:r>
              <a:rPr lang="en-US" sz="2400" dirty="0">
                <a:solidFill>
                  <a:schemeClr val="accent6">
                    <a:lumMod val="75000"/>
                  </a:schemeClr>
                </a:solidFill>
                <a:latin typeface="Calibri" pitchFamily="34" charset="0"/>
                <a:ea typeface="Calibri" pitchFamily="34" charset="0"/>
                <a:cs typeface="Calibri" pitchFamily="34" charset="0"/>
              </a:rPr>
              <a:t>P</a:t>
            </a:r>
            <a:r>
              <a:rPr lang="el-GR" sz="2400" b="0" dirty="0">
                <a:latin typeface="Calibri" pitchFamily="34" charset="0"/>
                <a:ea typeface="Calibri" pitchFamily="34" charset="0"/>
                <a:cs typeface="Calibri" pitchFamily="34" charset="0"/>
              </a:rPr>
              <a:t> έχει γνωρίσματα των σχέσεων που εμφανίζονται στο </a:t>
            </a:r>
            <a:r>
              <a:rPr lang="en-US" sz="2400" b="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a:t>
            </a:r>
          </a:p>
        </p:txBody>
      </p:sp>
      <p:sp>
        <p:nvSpPr>
          <p:cNvPr id="10" name="Title 9"/>
          <p:cNvSpPr>
            <a:spLocks noGrp="1"/>
          </p:cNvSpPr>
          <p:nvPr>
            <p:ph type="title"/>
          </p:nvPr>
        </p:nvSpPr>
        <p:spPr>
          <a:xfrm>
            <a:off x="457200" y="0"/>
            <a:ext cx="8229600" cy="1143000"/>
          </a:xfrm>
        </p:spPr>
        <p:txBody>
          <a:bodyPr/>
          <a:lstStyle/>
          <a:p>
            <a:r>
              <a:rPr lang="en-US" dirty="0">
                <a:solidFill>
                  <a:schemeClr val="accent6">
                    <a:lumMod val="75000"/>
                  </a:schemeClr>
                </a:solidFill>
              </a:rPr>
              <a:t>where</a:t>
            </a:r>
            <a:endParaRPr lang="el-GR" dirty="0">
              <a:solidFill>
                <a:schemeClr val="accent6">
                  <a:lumMod val="75000"/>
                </a:schemeClr>
              </a:solidFill>
            </a:endParaRP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484"/>
                                        </p:tgtEl>
                                        <p:attrNameLst>
                                          <p:attrName>style.visibility</p:attrName>
                                        </p:attrNameLst>
                                      </p:cBhvr>
                                      <p:to>
                                        <p:strVal val="visible"/>
                                      </p:to>
                                    </p:set>
                                    <p:anim calcmode="lin" valueType="num">
                                      <p:cBhvr additive="base">
                                        <p:cTn id="7" dur="500" fill="hold"/>
                                        <p:tgtEl>
                                          <p:spTgt spid="276484"/>
                                        </p:tgtEl>
                                        <p:attrNameLst>
                                          <p:attrName>ppt_x</p:attrName>
                                        </p:attrNameLst>
                                      </p:cBhvr>
                                      <p:tavLst>
                                        <p:tav tm="0">
                                          <p:val>
                                            <p:strVal val="0-#ppt_w/2"/>
                                          </p:val>
                                        </p:tav>
                                        <p:tav tm="100000">
                                          <p:val>
                                            <p:strVal val="#ppt_x"/>
                                          </p:val>
                                        </p:tav>
                                      </p:tavLst>
                                    </p:anim>
                                    <p:anim calcmode="lin" valueType="num">
                                      <p:cBhvr additive="base">
                                        <p:cTn id="8" dur="500" fill="hold"/>
                                        <p:tgtEl>
                                          <p:spTgt spid="27648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485"/>
                                        </p:tgtEl>
                                        <p:attrNameLst>
                                          <p:attrName>style.visibility</p:attrName>
                                        </p:attrNameLst>
                                      </p:cBhvr>
                                      <p:to>
                                        <p:strVal val="visible"/>
                                      </p:to>
                                    </p:set>
                                    <p:anim calcmode="lin" valueType="num">
                                      <p:cBhvr additive="base">
                                        <p:cTn id="13" dur="500" fill="hold"/>
                                        <p:tgtEl>
                                          <p:spTgt spid="276485"/>
                                        </p:tgtEl>
                                        <p:attrNameLst>
                                          <p:attrName>ppt_x</p:attrName>
                                        </p:attrNameLst>
                                      </p:cBhvr>
                                      <p:tavLst>
                                        <p:tav tm="0">
                                          <p:val>
                                            <p:strVal val="0-#ppt_w/2"/>
                                          </p:val>
                                        </p:tav>
                                        <p:tav tm="100000">
                                          <p:val>
                                            <p:strVal val="#ppt_x"/>
                                          </p:val>
                                        </p:tav>
                                      </p:tavLst>
                                    </p:anim>
                                    <p:anim calcmode="lin" valueType="num">
                                      <p:cBhvr additive="base">
                                        <p:cTn id="14" dur="500" fill="hold"/>
                                        <p:tgtEl>
                                          <p:spTgt spid="27648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486"/>
                                        </p:tgtEl>
                                        <p:attrNameLst>
                                          <p:attrName>style.visibility</p:attrName>
                                        </p:attrNameLst>
                                      </p:cBhvr>
                                      <p:to>
                                        <p:strVal val="visible"/>
                                      </p:to>
                                    </p:set>
                                    <p:anim calcmode="lin" valueType="num">
                                      <p:cBhvr additive="base">
                                        <p:cTn id="19" dur="500" fill="hold"/>
                                        <p:tgtEl>
                                          <p:spTgt spid="276486"/>
                                        </p:tgtEl>
                                        <p:attrNameLst>
                                          <p:attrName>ppt_x</p:attrName>
                                        </p:attrNameLst>
                                      </p:cBhvr>
                                      <p:tavLst>
                                        <p:tav tm="0">
                                          <p:val>
                                            <p:strVal val="0-#ppt_w/2"/>
                                          </p:val>
                                        </p:tav>
                                        <p:tav tm="100000">
                                          <p:val>
                                            <p:strVal val="#ppt_x"/>
                                          </p:val>
                                        </p:tav>
                                      </p:tavLst>
                                    </p:anim>
                                    <p:anim calcmode="lin" valueType="num">
                                      <p:cBhvr additive="base">
                                        <p:cTn id="20" dur="500" fill="hold"/>
                                        <p:tgtEl>
                                          <p:spTgt spid="2764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4" grpId="0" autoUpdateAnimBg="0"/>
      <p:bldP spid="276485" grpId="0" animBg="1" autoUpdateAnimBg="0"/>
      <p:bldP spid="276486" grpId="0"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100</a:t>
            </a:fld>
            <a:endParaRPr lang="el-GR" altLang="en-US"/>
          </a:p>
        </p:txBody>
      </p:sp>
      <p:sp>
        <p:nvSpPr>
          <p:cNvPr id="9" name="Title 8"/>
          <p:cNvSpPr>
            <a:spLocks noGrp="1"/>
          </p:cNvSpPr>
          <p:nvPr>
            <p:ph type="title"/>
          </p:nvPr>
        </p:nvSpPr>
        <p:spPr>
          <a:xfrm>
            <a:off x="952500" y="0"/>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20</a:t>
            </a:r>
            <a:r>
              <a:rPr lang="el-GR" altLang="en-US" sz="1100" dirty="0"/>
              <a:t>-20</a:t>
            </a:r>
            <a:r>
              <a:rPr lang="en-US" altLang="en-US" sz="1100" dirty="0"/>
              <a:t>21</a:t>
            </a:r>
            <a:endParaRPr lang="el-GR" altLang="en-US" sz="1100" dirty="0"/>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1039102" y="1632268"/>
            <a:ext cx="3424335"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
        <p:nvSpPr>
          <p:cNvPr id="13" name="TextBox 12"/>
          <p:cNvSpPr txBox="1"/>
          <p:nvPr/>
        </p:nvSpPr>
        <p:spPr>
          <a:xfrm>
            <a:off x="4572001" y="1404870"/>
            <a:ext cx="1981200" cy="923330"/>
          </a:xfrm>
          <a:prstGeom prst="rect">
            <a:avLst/>
          </a:prstGeom>
          <a:noFill/>
        </p:spPr>
        <p:txBody>
          <a:bodyPr wrap="square" rtlCol="0">
            <a:spAutoFit/>
          </a:bodyPr>
          <a:lstStyle/>
          <a:p>
            <a:r>
              <a:rPr lang="en-US" dirty="0"/>
              <a:t>SELECT A, MAX(C)</a:t>
            </a:r>
          </a:p>
          <a:p>
            <a:r>
              <a:rPr lang="en-US" dirty="0"/>
              <a:t>FROM R</a:t>
            </a:r>
          </a:p>
          <a:p>
            <a:r>
              <a:rPr lang="en-US" dirty="0"/>
              <a:t>GROUP BY A;</a:t>
            </a:r>
          </a:p>
        </p:txBody>
      </p:sp>
      <p:sp>
        <p:nvSpPr>
          <p:cNvPr id="8" name="TextBox 7">
            <a:extLst>
              <a:ext uri="{FF2B5EF4-FFF2-40B4-BE49-F238E27FC236}">
                <a16:creationId xmlns:a16="http://schemas.microsoft.com/office/drawing/2014/main" xmlns="" id="{B525A54E-CCE1-4398-B1BD-1705D1BAC1B9}"/>
              </a:ext>
            </a:extLst>
          </p:cNvPr>
          <p:cNvSpPr txBox="1"/>
          <p:nvPr/>
        </p:nvSpPr>
        <p:spPr>
          <a:xfrm>
            <a:off x="4572000" y="2973581"/>
            <a:ext cx="2187254" cy="1200329"/>
          </a:xfrm>
          <a:prstGeom prst="rect">
            <a:avLst/>
          </a:prstGeom>
          <a:noFill/>
        </p:spPr>
        <p:txBody>
          <a:bodyPr wrap="square" rtlCol="0">
            <a:spAutoFit/>
          </a:bodyPr>
          <a:lstStyle/>
          <a:p>
            <a:r>
              <a:rPr lang="en-US" dirty="0"/>
              <a:t>SELECT A, MAX(C)</a:t>
            </a:r>
          </a:p>
          <a:p>
            <a:r>
              <a:rPr lang="en-US" dirty="0"/>
              <a:t>FROM R</a:t>
            </a:r>
          </a:p>
          <a:p>
            <a:r>
              <a:rPr lang="en-US" dirty="0"/>
              <a:t>WHERE A &lt; B</a:t>
            </a:r>
          </a:p>
          <a:p>
            <a:r>
              <a:rPr lang="en-US" dirty="0"/>
              <a:t>GROUP BY A</a:t>
            </a:r>
            <a:r>
              <a:rPr lang="el-GR" dirty="0"/>
              <a:t>;</a:t>
            </a:r>
            <a:endParaRPr lang="en-US" dirty="0"/>
          </a:p>
        </p:txBody>
      </p:sp>
      <mc:AlternateContent xmlns:mc="http://schemas.openxmlformats.org/markup-compatibility/2006" xmlns:p14="http://schemas.microsoft.com/office/powerpoint/2010/main">
        <mc:Choice Requires="p14">
          <p:contentPart p14:bwMode="auto" r:id="rId3">
            <p14:nvContentPartPr>
              <p14:cNvPr id="62565" name="Ink 62564">
                <a:extLst>
                  <a:ext uri="{FF2B5EF4-FFF2-40B4-BE49-F238E27FC236}">
                    <a16:creationId xmlns:a16="http://schemas.microsoft.com/office/drawing/2014/main" xmlns="" id="{DDCE7003-9A3A-4314-B4C3-7957F7FCFFB0}"/>
                  </a:ext>
                </a:extLst>
              </p14:cNvPr>
              <p14:cNvContentPartPr/>
              <p14:nvPr/>
            </p14:nvContentPartPr>
            <p14:xfrm>
              <a:off x="4243132" y="4906117"/>
              <a:ext cx="7920" cy="360"/>
            </p14:xfrm>
          </p:contentPart>
        </mc:Choice>
        <mc:Fallback xmlns="">
          <p:pic>
            <p:nvPicPr>
              <p:cNvPr id="62565" name="Ink 62564">
                <a:extLst>
                  <a:ext uri="{FF2B5EF4-FFF2-40B4-BE49-F238E27FC236}">
                    <a16:creationId xmlns:a16="http://schemas.microsoft.com/office/drawing/2014/main" id="{DDCE7003-9A3A-4314-B4C3-7957F7FCFFB0}"/>
                  </a:ext>
                </a:extLst>
              </p:cNvPr>
              <p:cNvPicPr/>
              <p:nvPr/>
            </p:nvPicPr>
            <p:blipFill>
              <a:blip r:embed="rId202"/>
              <a:stretch>
                <a:fillRect/>
              </a:stretch>
            </p:blipFill>
            <p:spPr>
              <a:xfrm>
                <a:off x="4225132" y="4888117"/>
                <a:ext cx="43560" cy="36000"/>
              </a:xfrm>
              <a:prstGeom prst="rect">
                <a:avLst/>
              </a:prstGeom>
            </p:spPr>
          </p:pic>
        </mc:Fallback>
      </mc:AlternateContent>
    </p:spTree>
    <p:extLst>
      <p:ext uri="{BB962C8B-B14F-4D97-AF65-F5344CB8AC3E}">
        <p14:creationId xmlns:p14="http://schemas.microsoft.com/office/powerpoint/2010/main" val="404779366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Slide Number Placeholder 4"/>
          <p:cNvSpPr>
            <a:spLocks noGrp="1"/>
          </p:cNvSpPr>
          <p:nvPr>
            <p:ph type="sldNum" sz="quarter" idx="12"/>
          </p:nvPr>
        </p:nvSpPr>
        <p:spPr>
          <a:noFill/>
        </p:spPr>
        <p:txBody>
          <a:bodyPr/>
          <a:lstStyle/>
          <a:p>
            <a:fld id="{AEC2FD22-A50B-4832-B878-412C20EB696A}" type="slidenum">
              <a:rPr lang="el-GR" altLang="en-US" smtClean="0"/>
              <a:pPr/>
              <a:t>101</a:t>
            </a:fld>
            <a:endParaRPr lang="el-GR" altLang="en-US"/>
          </a:p>
        </p:txBody>
      </p:sp>
      <p:sp>
        <p:nvSpPr>
          <p:cNvPr id="91142" name="Text Box 3"/>
          <p:cNvSpPr txBox="1">
            <a:spLocks noChangeArrowheads="1"/>
          </p:cNvSpPr>
          <p:nvPr/>
        </p:nvSpPr>
        <p:spPr bwMode="auto">
          <a:xfrm>
            <a:off x="292100" y="2307635"/>
            <a:ext cx="8153400" cy="10064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Μπορούμε να εφαρμόσουμε τις συναρτήσεις όχι μόνο σε ένα σύνολο από πλειάδες, αλλά σε ομάδες από σύνολα πλειάδων. Οι ομάδες προσδιορίζονται χρησιμοποιώντας το  </a:t>
            </a:r>
            <a:r>
              <a:rPr lang="en-US" sz="2000" dirty="0">
                <a:solidFill>
                  <a:schemeClr val="accent6">
                    <a:lumMod val="75000"/>
                  </a:schemeClr>
                </a:solidFill>
                <a:latin typeface="Calibri" pitchFamily="34" charset="0"/>
                <a:ea typeface="Calibri" pitchFamily="34" charset="0"/>
                <a:cs typeface="Calibri" pitchFamily="34" charset="0"/>
              </a:rPr>
              <a:t>GROUP BY</a:t>
            </a:r>
            <a:endParaRPr lang="el-GR" sz="2000" b="0" dirty="0">
              <a:solidFill>
                <a:schemeClr val="accent6">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a:xfrm>
            <a:off x="457200" y="69726"/>
            <a:ext cx="8229600" cy="1143000"/>
          </a:xfrm>
        </p:spPr>
        <p:txBody>
          <a:bodyPr>
            <a:normAutofit fontScale="90000"/>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 </a:t>
            </a:r>
            <a:r>
              <a:rPr lang="en-US" dirty="0">
                <a:solidFill>
                  <a:schemeClr val="accent6">
                    <a:lumMod val="75000"/>
                  </a:schemeClr>
                </a:solidFill>
              </a:rPr>
              <a:t>group by</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712885" y="116865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2" name="TextBox 1"/>
          <p:cNvSpPr txBox="1"/>
          <p:nvPr/>
        </p:nvSpPr>
        <p:spPr>
          <a:xfrm>
            <a:off x="908326" y="3992351"/>
            <a:ext cx="7147249" cy="369332"/>
          </a:xfrm>
          <a:prstGeom prst="rect">
            <a:avLst/>
          </a:prstGeom>
          <a:noFill/>
        </p:spPr>
        <p:txBody>
          <a:bodyPr wrap="square" rtlCol="0">
            <a:spAutoFit/>
          </a:bodyPr>
          <a:lstStyle/>
          <a:p>
            <a:r>
              <a:rPr lang="el-GR" dirty="0" smtClean="0"/>
              <a:t>Παράδειγμα: </a:t>
            </a:r>
            <a:r>
              <a:rPr lang="el-GR" dirty="0"/>
              <a:t>Τον αριθμό ταινιών που έπαιξε κάθε ηθοποιός</a:t>
            </a:r>
          </a:p>
        </p:txBody>
      </p:sp>
    </p:spTree>
    <p:extLst>
      <p:ext uri="{BB962C8B-B14F-4D97-AF65-F5344CB8AC3E}">
        <p14:creationId xmlns:p14="http://schemas.microsoft.com/office/powerpoint/2010/main" val="381170284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Slide Number Placeholder 4"/>
          <p:cNvSpPr>
            <a:spLocks noGrp="1"/>
          </p:cNvSpPr>
          <p:nvPr>
            <p:ph type="sldNum" sz="quarter" idx="12"/>
          </p:nvPr>
        </p:nvSpPr>
        <p:spPr>
          <a:noFill/>
        </p:spPr>
        <p:txBody>
          <a:bodyPr/>
          <a:lstStyle/>
          <a:p>
            <a:fld id="{94874EDD-D63E-4BC7-9675-58B9A83CB20A}" type="slidenum">
              <a:rPr lang="el-GR" altLang="en-US" smtClean="0"/>
              <a:pPr/>
              <a:t>102</a:t>
            </a:fld>
            <a:endParaRPr lang="el-GR" altLang="en-US"/>
          </a:p>
        </p:txBody>
      </p:sp>
      <p:sp>
        <p:nvSpPr>
          <p:cNvPr id="92166" name="Rectangle 3"/>
          <p:cNvSpPr>
            <a:spLocks noChangeArrowheads="1"/>
          </p:cNvSpPr>
          <p:nvPr/>
        </p:nvSpPr>
        <p:spPr bwMode="auto">
          <a:xfrm>
            <a:off x="734700" y="3285554"/>
            <a:ext cx="7848600" cy="1202893"/>
          </a:xfrm>
          <a:prstGeom prst="rect">
            <a:avLst/>
          </a:prstGeom>
          <a:noFill/>
          <a:ln w="9525">
            <a:noFill/>
            <a:miter lim="800000"/>
            <a:headEnd/>
            <a:tailEnd/>
          </a:ln>
        </p:spPr>
        <p:txBody>
          <a:bodyPr>
            <a:spAutoFit/>
          </a:bodyPr>
          <a:lstStyle/>
          <a:p>
            <a:pPr eaLnBrk="0" hangingPunct="0">
              <a:spcBef>
                <a:spcPts val="500"/>
              </a:spcBef>
              <a:spcAft>
                <a:spcPts val="500"/>
              </a:spcAft>
            </a:pPr>
            <a:r>
              <a:rPr lang="el-GR" sz="2400" b="0" dirty="0">
                <a:latin typeface="Calibri" pitchFamily="34" charset="0"/>
                <a:ea typeface="Calibri" pitchFamily="34" charset="0"/>
                <a:cs typeface="Calibri" pitchFamily="34" charset="0"/>
              </a:rPr>
              <a:t>Η ομαδοποίηση μπορεί να γίνει ως προς περισσότερα του ενός πεδία.</a:t>
            </a:r>
            <a:endParaRPr lang="el-GR" sz="2000" b="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274638"/>
            <a:ext cx="8229600" cy="1143000"/>
          </a:xfrm>
        </p:spPr>
        <p:txBody>
          <a:bodyPr>
            <a:normAutofit fontScale="90000"/>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 </a:t>
            </a:r>
            <a:r>
              <a:rPr lang="en-US" dirty="0">
                <a:solidFill>
                  <a:schemeClr val="accent6">
                    <a:lumMod val="75000"/>
                  </a:schemeClr>
                </a:solidFill>
              </a:rPr>
              <a:t>group by</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2" name="Text Box 6"/>
          <p:cNvSpPr txBox="1">
            <a:spLocks noChangeArrowheads="1"/>
          </p:cNvSpPr>
          <p:nvPr/>
        </p:nvSpPr>
        <p:spPr bwMode="auto">
          <a:xfrm>
            <a:off x="917770" y="170731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extLst>
      <p:ext uri="{BB962C8B-B14F-4D97-AF65-F5344CB8AC3E}">
        <p14:creationId xmlns:p14="http://schemas.microsoft.com/office/powerpoint/2010/main" val="18216190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103</a:t>
            </a:fld>
            <a:endParaRPr lang="el-GR" altLang="en-US"/>
          </a:p>
        </p:txBody>
      </p:sp>
      <p:sp>
        <p:nvSpPr>
          <p:cNvPr id="9" name="Title 8"/>
          <p:cNvSpPr>
            <a:spLocks noGrp="1"/>
          </p:cNvSpPr>
          <p:nvPr>
            <p:ph type="title"/>
          </p:nvPr>
        </p:nvSpPr>
        <p:spPr>
          <a:xfrm>
            <a:off x="528431" y="161398"/>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19</a:t>
            </a:r>
            <a:r>
              <a:rPr lang="el-GR" altLang="en-US" sz="1100" dirty="0"/>
              <a:t>-20</a:t>
            </a:r>
            <a:r>
              <a:rPr lang="en-US" altLang="en-US" sz="1100" dirty="0"/>
              <a:t>20</a:t>
            </a:r>
            <a:endParaRPr lang="el-GR" altLang="en-US" sz="1100" dirty="0"/>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899472" y="1671222"/>
            <a:ext cx="2328284"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
        <p:nvSpPr>
          <p:cNvPr id="13" name="TextBox 12"/>
          <p:cNvSpPr txBox="1"/>
          <p:nvPr/>
        </p:nvSpPr>
        <p:spPr>
          <a:xfrm>
            <a:off x="4603261" y="2317552"/>
            <a:ext cx="2328284" cy="923330"/>
          </a:xfrm>
          <a:prstGeom prst="rect">
            <a:avLst/>
          </a:prstGeom>
          <a:noFill/>
        </p:spPr>
        <p:txBody>
          <a:bodyPr wrap="square" rtlCol="0">
            <a:spAutoFit/>
          </a:bodyPr>
          <a:lstStyle/>
          <a:p>
            <a:r>
              <a:rPr lang="en-US" dirty="0"/>
              <a:t>SELECT A, B, MAX(C)</a:t>
            </a:r>
          </a:p>
          <a:p>
            <a:r>
              <a:rPr lang="en-US" dirty="0"/>
              <a:t>FROM R</a:t>
            </a:r>
          </a:p>
          <a:p>
            <a:r>
              <a:rPr lang="en-US" dirty="0"/>
              <a:t>GROUP BY A, B;</a:t>
            </a:r>
          </a:p>
        </p:txBody>
      </p:sp>
    </p:spTree>
    <p:extLst>
      <p:ext uri="{BB962C8B-B14F-4D97-AF65-F5344CB8AC3E}">
        <p14:creationId xmlns:p14="http://schemas.microsoft.com/office/powerpoint/2010/main" val="26776748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Slide Number Placeholder 4"/>
          <p:cNvSpPr>
            <a:spLocks noGrp="1"/>
          </p:cNvSpPr>
          <p:nvPr>
            <p:ph type="sldNum" sz="quarter" idx="12"/>
          </p:nvPr>
        </p:nvSpPr>
        <p:spPr>
          <a:noFill/>
        </p:spPr>
        <p:txBody>
          <a:bodyPr/>
          <a:lstStyle/>
          <a:p>
            <a:fld id="{94874EDD-D63E-4BC7-9675-58B9A83CB20A}" type="slidenum">
              <a:rPr lang="el-GR" altLang="en-US" smtClean="0"/>
              <a:pPr/>
              <a:t>104</a:t>
            </a:fld>
            <a:endParaRPr lang="el-GR" altLang="en-US"/>
          </a:p>
        </p:txBody>
      </p:sp>
      <p:sp>
        <p:nvSpPr>
          <p:cNvPr id="92166" name="Rectangle 3"/>
          <p:cNvSpPr>
            <a:spLocks noChangeArrowheads="1"/>
          </p:cNvSpPr>
          <p:nvPr/>
        </p:nvSpPr>
        <p:spPr bwMode="auto">
          <a:xfrm>
            <a:off x="700709" y="3074375"/>
            <a:ext cx="4756703" cy="1756891"/>
          </a:xfrm>
          <a:prstGeom prst="rect">
            <a:avLst/>
          </a:prstGeom>
          <a:noFill/>
          <a:ln w="9525">
            <a:noFill/>
            <a:miter lim="800000"/>
            <a:headEnd/>
            <a:tailEnd/>
          </a:ln>
        </p:spPr>
        <p:txBody>
          <a:bodyPr wrap="square">
            <a:spAutoFit/>
          </a:bodyPr>
          <a:lstStyle/>
          <a:p>
            <a:pPr eaLnBrk="0" hangingPunct="0">
              <a:spcBef>
                <a:spcPts val="500"/>
              </a:spcBef>
              <a:spcAft>
                <a:spcPts val="500"/>
              </a:spcAft>
            </a:pPr>
            <a:r>
              <a:rPr lang="el-GR" sz="2400" dirty="0">
                <a:latin typeface="Calibri" pitchFamily="34" charset="0"/>
                <a:ea typeface="Calibri" pitchFamily="34" charset="0"/>
                <a:cs typeface="Calibri" pitchFamily="34" charset="0"/>
              </a:rPr>
              <a:t>Τι υπολογίζει η παρακάτω ερώτηση;</a:t>
            </a:r>
            <a:endParaRPr lang="el-GR" sz="2000" b="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solidFill>
                  <a:srgbClr val="33CC33"/>
                </a:solidFill>
                <a:latin typeface="Calibri" pitchFamily="34" charset="0"/>
                <a:ea typeface="Calibri" pitchFamily="34" charset="0"/>
                <a:cs typeface="Calibri" pitchFamily="34" charset="0"/>
              </a:rPr>
              <a:t>Title</a:t>
            </a:r>
            <a:r>
              <a:rPr lang="el-GR" sz="2000" b="0" dirty="0">
                <a:solidFill>
                  <a:srgbClr val="33CC33"/>
                </a:solidFill>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b="0" dirty="0">
                <a:solidFill>
                  <a:srgbClr val="33CC33"/>
                </a:solidFill>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COUNT(Name</a:t>
            </a:r>
            <a:r>
              <a:rPr lang="el-GR" sz="2000" b="0" dirty="0">
                <a:latin typeface="Calibri" pitchFamily="34" charset="0"/>
                <a:ea typeface="Calibri" pitchFamily="34" charset="0"/>
                <a:cs typeface="Calibri" pitchFamily="34" charset="0"/>
              </a:rPr>
              <a:t>)</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FROM Plays</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GROUP</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BY</a:t>
            </a:r>
            <a:r>
              <a:rPr lang="el-GR" sz="2000" b="0" dirty="0">
                <a:latin typeface="Calibri" pitchFamily="34" charset="0"/>
                <a:ea typeface="Calibri" pitchFamily="34" charset="0"/>
                <a:cs typeface="Calibri" pitchFamily="34" charset="0"/>
              </a:rPr>
              <a:t> </a:t>
            </a:r>
            <a:r>
              <a:rPr lang="en-US" sz="2000" b="0" dirty="0">
                <a:solidFill>
                  <a:srgbClr val="33CC33"/>
                </a:solidFill>
                <a:latin typeface="Calibri" pitchFamily="34" charset="0"/>
                <a:ea typeface="Calibri" pitchFamily="34" charset="0"/>
                <a:cs typeface="Calibri" pitchFamily="34" charset="0"/>
              </a:rPr>
              <a:t>Title</a:t>
            </a:r>
            <a:r>
              <a:rPr lang="el-GR" sz="2000" b="0" dirty="0">
                <a:solidFill>
                  <a:srgbClr val="33CC33"/>
                </a:solidFill>
                <a:latin typeface="Calibri" pitchFamily="34" charset="0"/>
                <a:ea typeface="Calibri" pitchFamily="34" charset="0"/>
                <a:cs typeface="Calibri" pitchFamily="34" charset="0"/>
              </a:rPr>
              <a:t>, </a:t>
            </a:r>
            <a:r>
              <a:rPr lang="en-US" sz="2000" dirty="0">
                <a:solidFill>
                  <a:srgbClr val="33CC33"/>
                </a:solidFill>
                <a:latin typeface="Calibri" pitchFamily="34" charset="0"/>
                <a:ea typeface="Calibri" pitchFamily="34" charset="0"/>
                <a:cs typeface="Calibri" pitchFamily="34" charset="0"/>
              </a:rPr>
              <a:t>Year;</a:t>
            </a:r>
            <a:endParaRPr lang="el-GR" sz="2000" b="0" dirty="0">
              <a:solidFill>
                <a:srgbClr val="33CC33"/>
              </a:solidFill>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274638"/>
            <a:ext cx="8229600" cy="1143000"/>
          </a:xfrm>
        </p:spPr>
        <p:txBody>
          <a:bodyPr>
            <a:normAutofit fontScale="90000"/>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 </a:t>
            </a:r>
            <a:r>
              <a:rPr lang="en-US" dirty="0">
                <a:solidFill>
                  <a:schemeClr val="accent6">
                    <a:lumMod val="75000"/>
                  </a:schemeClr>
                </a:solidFill>
              </a:rPr>
              <a:t>group by</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2" name="Text Box 6"/>
          <p:cNvSpPr txBox="1">
            <a:spLocks noChangeArrowheads="1"/>
          </p:cNvSpPr>
          <p:nvPr/>
        </p:nvSpPr>
        <p:spPr bwMode="auto">
          <a:xfrm>
            <a:off x="917770" y="170731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Slide Number Placeholder 4"/>
          <p:cNvSpPr>
            <a:spLocks noGrp="1"/>
          </p:cNvSpPr>
          <p:nvPr>
            <p:ph type="sldNum" sz="quarter" idx="12"/>
          </p:nvPr>
        </p:nvSpPr>
        <p:spPr>
          <a:noFill/>
        </p:spPr>
        <p:txBody>
          <a:bodyPr/>
          <a:lstStyle/>
          <a:p>
            <a:fld id="{324D6D79-2ABD-4332-BF65-252D6989269C}" type="slidenum">
              <a:rPr lang="el-GR" altLang="en-US" smtClean="0"/>
              <a:pPr/>
              <a:t>105</a:t>
            </a:fld>
            <a:endParaRPr lang="el-GR" altLang="en-US"/>
          </a:p>
        </p:txBody>
      </p:sp>
      <p:sp>
        <p:nvSpPr>
          <p:cNvPr id="93190" name="Text Box 3"/>
          <p:cNvSpPr txBox="1">
            <a:spLocks noChangeArrowheads="1"/>
          </p:cNvSpPr>
          <p:nvPr/>
        </p:nvSpPr>
        <p:spPr bwMode="auto">
          <a:xfrm>
            <a:off x="323850" y="2133600"/>
            <a:ext cx="8382000" cy="7016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Μπορούμε να εφαρμόσουμε μια </a:t>
            </a:r>
            <a:r>
              <a:rPr lang="el-GR" sz="2000" b="0" dirty="0">
                <a:solidFill>
                  <a:schemeClr val="accent6">
                    <a:lumMod val="75000"/>
                  </a:schemeClr>
                </a:solidFill>
                <a:latin typeface="Calibri" pitchFamily="34" charset="0"/>
                <a:ea typeface="Calibri" pitchFamily="34" charset="0"/>
                <a:cs typeface="Calibri" pitchFamily="34" charset="0"/>
              </a:rPr>
              <a:t>συνθήκη σε μια συγκεκριμένη ομάδα </a:t>
            </a:r>
            <a:r>
              <a:rPr lang="el-GR" sz="2000" b="0" dirty="0">
                <a:latin typeface="Calibri" pitchFamily="34" charset="0"/>
                <a:ea typeface="Calibri" pitchFamily="34" charset="0"/>
                <a:cs typeface="Calibri" pitchFamily="34" charset="0"/>
              </a:rPr>
              <a:t>από πλειάδες χρησιμοποιώντας το </a:t>
            </a:r>
            <a:r>
              <a:rPr lang="en-US" sz="2000" dirty="0">
                <a:solidFill>
                  <a:schemeClr val="accent6">
                    <a:lumMod val="75000"/>
                  </a:schemeClr>
                </a:solidFill>
                <a:latin typeface="Calibri" pitchFamily="34" charset="0"/>
                <a:ea typeface="Calibri" pitchFamily="34" charset="0"/>
                <a:cs typeface="Calibri" pitchFamily="34" charset="0"/>
              </a:rPr>
              <a:t>HAVING</a:t>
            </a:r>
            <a:endParaRPr lang="el-GR" sz="2000" dirty="0">
              <a:solidFill>
                <a:schemeClr val="accent6">
                  <a:lumMod val="75000"/>
                </a:schemeClr>
              </a:solidFill>
              <a:latin typeface="Calibri" pitchFamily="34" charset="0"/>
              <a:ea typeface="Calibri" pitchFamily="34" charset="0"/>
              <a:cs typeface="Calibri" pitchFamily="34" charset="0"/>
            </a:endParaRPr>
          </a:p>
        </p:txBody>
      </p:sp>
      <p:sp>
        <p:nvSpPr>
          <p:cNvPr id="93191" name="Text Box 4"/>
          <p:cNvSpPr txBox="1">
            <a:spLocks noChangeArrowheads="1"/>
          </p:cNvSpPr>
          <p:nvPr/>
        </p:nvSpPr>
        <p:spPr bwMode="auto">
          <a:xfrm>
            <a:off x="1527046" y="3307562"/>
            <a:ext cx="3300752" cy="1323975"/>
          </a:xfrm>
          <a:prstGeom prst="rect">
            <a:avLst/>
          </a:prstGeom>
          <a:noFill/>
          <a:ln w="9525">
            <a:noFill/>
            <a:miter lim="800000"/>
            <a:headEnd/>
            <a:tailEnd/>
          </a:ln>
        </p:spPr>
        <p:txBody>
          <a:bodyPr wrap="square">
            <a:spAutoFit/>
          </a:bodyPr>
          <a:lstStyle/>
          <a:p>
            <a:pPr algn="just" eaLnBrk="0" hangingPunct="0"/>
            <a:r>
              <a:rPr lang="en-US" sz="2000"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COUNT</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a:t>
            </a:r>
          </a:p>
          <a:p>
            <a:pPr algn="just"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algn="just" eaLnBrk="0" hangingPunct="0"/>
            <a:r>
              <a:rPr lang="en-US" sz="2000" dirty="0">
                <a:latin typeface="Calibri" pitchFamily="34" charset="0"/>
                <a:ea typeface="Calibri" pitchFamily="34" charset="0"/>
                <a:cs typeface="Calibri" pitchFamily="34" charset="0"/>
              </a:rPr>
              <a:t>GROUP BY Y</a:t>
            </a:r>
            <a:r>
              <a:rPr lang="en-US" sz="2000" b="0" dirty="0">
                <a:latin typeface="Calibri" pitchFamily="34" charset="0"/>
                <a:ea typeface="Calibri" pitchFamily="34" charset="0"/>
                <a:cs typeface="Calibri" pitchFamily="34" charset="0"/>
              </a:rPr>
              <a:t>ear</a:t>
            </a:r>
            <a:endParaRPr lang="el-GR" sz="2000" b="0" dirty="0">
              <a:latin typeface="Calibri" pitchFamily="34" charset="0"/>
              <a:ea typeface="Calibri" pitchFamily="34" charset="0"/>
              <a:cs typeface="Calibri" pitchFamily="34" charset="0"/>
            </a:endParaRPr>
          </a:p>
          <a:p>
            <a:pPr algn="just" eaLnBrk="0" hangingPunct="0"/>
            <a:r>
              <a:rPr lang="en-US" sz="2000" b="1" dirty="0">
                <a:latin typeface="Calibri" pitchFamily="34" charset="0"/>
                <a:ea typeface="Calibri" pitchFamily="34" charset="0"/>
                <a:cs typeface="Calibri" pitchFamily="34" charset="0"/>
              </a:rPr>
              <a:t>HAVING</a:t>
            </a:r>
            <a:r>
              <a:rPr lang="en-US" sz="2000" dirty="0">
                <a:latin typeface="Calibri" pitchFamily="34" charset="0"/>
                <a:ea typeface="Calibri" pitchFamily="34" charset="0"/>
                <a:cs typeface="Calibri" pitchFamily="34" charset="0"/>
              </a:rPr>
              <a:t> AVG</a:t>
            </a:r>
            <a:r>
              <a:rPr lang="el-GR"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&gt; 100</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3192" name="Text Box 5"/>
          <p:cNvSpPr txBox="1">
            <a:spLocks noChangeArrowheads="1"/>
          </p:cNvSpPr>
          <p:nvPr/>
        </p:nvSpPr>
        <p:spPr bwMode="auto">
          <a:xfrm>
            <a:off x="457200" y="4938726"/>
            <a:ext cx="8382000" cy="7016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Η συνθήκη του </a:t>
            </a:r>
            <a:r>
              <a:rPr lang="en-US" sz="2000" b="0" dirty="0">
                <a:latin typeface="Calibri" pitchFamily="34" charset="0"/>
                <a:ea typeface="Calibri" pitchFamily="34" charset="0"/>
                <a:cs typeface="Calibri" pitchFamily="34" charset="0"/>
              </a:rPr>
              <a:t>HAVING</a:t>
            </a:r>
            <a:r>
              <a:rPr lang="el-GR" sz="2000" b="0" dirty="0">
                <a:latin typeface="Calibri" pitchFamily="34" charset="0"/>
                <a:ea typeface="Calibri" pitchFamily="34" charset="0"/>
                <a:cs typeface="Calibri" pitchFamily="34" charset="0"/>
              </a:rPr>
              <a:t> εφαρμόζεται </a:t>
            </a:r>
            <a:r>
              <a:rPr lang="el-GR" sz="2000" b="0" i="1" dirty="0">
                <a:solidFill>
                  <a:schemeClr val="accent6">
                    <a:lumMod val="75000"/>
                  </a:schemeClr>
                </a:solidFill>
                <a:latin typeface="Calibri" pitchFamily="34" charset="0"/>
                <a:ea typeface="Calibri" pitchFamily="34" charset="0"/>
                <a:cs typeface="Calibri" pitchFamily="34" charset="0"/>
              </a:rPr>
              <a:t>αφού</a:t>
            </a:r>
            <a:r>
              <a:rPr lang="el-GR" sz="2000" b="0" dirty="0">
                <a:latin typeface="Calibri" pitchFamily="34" charset="0"/>
                <a:ea typeface="Calibri" pitchFamily="34" charset="0"/>
                <a:cs typeface="Calibri" pitchFamily="34" charset="0"/>
              </a:rPr>
              <a:t> σχηματιστούν οι ομάδες και υπολογιστούν οι </a:t>
            </a:r>
            <a:r>
              <a:rPr lang="el-GR" sz="2000" b="0" dirty="0" err="1">
                <a:latin typeface="Calibri" pitchFamily="34" charset="0"/>
                <a:ea typeface="Calibri" pitchFamily="34" charset="0"/>
                <a:cs typeface="Calibri" pitchFamily="34" charset="0"/>
              </a:rPr>
              <a:t>συναθροιστικές</a:t>
            </a:r>
            <a:r>
              <a:rPr lang="el-GR" sz="2000" b="0" dirty="0">
                <a:latin typeface="Calibri" pitchFamily="34" charset="0"/>
                <a:ea typeface="Calibri" pitchFamily="34" charset="0"/>
                <a:cs typeface="Calibri" pitchFamily="34" charset="0"/>
              </a:rPr>
              <a:t> συναρτήσεις.</a:t>
            </a:r>
          </a:p>
        </p:txBody>
      </p:sp>
      <p:sp>
        <p:nvSpPr>
          <p:cNvPr id="93193" name="Rectangle 6"/>
          <p:cNvSpPr>
            <a:spLocks noChangeArrowheads="1"/>
          </p:cNvSpPr>
          <p:nvPr/>
        </p:nvSpPr>
        <p:spPr bwMode="auto">
          <a:xfrm>
            <a:off x="323850" y="2006600"/>
            <a:ext cx="8362950" cy="900113"/>
          </a:xfrm>
          <a:prstGeom prst="rect">
            <a:avLst/>
          </a:prstGeom>
          <a:noFill/>
          <a:ln w="9525">
            <a:solidFill>
              <a:schemeClr val="tx1"/>
            </a:solidFill>
            <a:miter lim="800000"/>
            <a:headEnd/>
            <a:tailEnd/>
          </a:ln>
        </p:spPr>
        <p:txBody>
          <a:bodyPr wrap="none" anchor="ctr"/>
          <a:lstStyle/>
          <a:p>
            <a:endParaRPr lang="el-GR"/>
          </a:p>
        </p:txBody>
      </p:sp>
      <p:sp>
        <p:nvSpPr>
          <p:cNvPr id="11" name="Title 9"/>
          <p:cNvSpPr>
            <a:spLocks noGrp="1"/>
          </p:cNvSpPr>
          <p:nvPr>
            <p:ph type="title"/>
          </p:nvPr>
        </p:nvSpPr>
        <p:spPr>
          <a:xfrm>
            <a:off x="457200" y="274638"/>
            <a:ext cx="8229600" cy="1143000"/>
          </a:xfrm>
        </p:spPr>
        <p:txBody>
          <a:bodyPr>
            <a:normAutofit fontScale="90000"/>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 </a:t>
            </a:r>
            <a:r>
              <a:rPr lang="en-US" dirty="0">
                <a:solidFill>
                  <a:schemeClr val="accent6">
                    <a:lumMod val="75000"/>
                  </a:schemeClr>
                </a:solidFill>
              </a:rPr>
              <a:t>having</a:t>
            </a:r>
            <a:endParaRPr lang="el-GR" dirty="0">
              <a:solidFill>
                <a:schemeClr val="accent6">
                  <a:lumMod val="75000"/>
                </a:schemeClr>
              </a:solidFill>
            </a:endParaRP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Slide Number Placeholder 4"/>
          <p:cNvSpPr>
            <a:spLocks noGrp="1"/>
          </p:cNvSpPr>
          <p:nvPr>
            <p:ph type="sldNum" sz="quarter" idx="12"/>
          </p:nvPr>
        </p:nvSpPr>
        <p:spPr>
          <a:noFill/>
        </p:spPr>
        <p:txBody>
          <a:bodyPr/>
          <a:lstStyle/>
          <a:p>
            <a:fld id="{59ACDF35-2C67-4CA6-89DD-4F6A2E963DE8}" type="slidenum">
              <a:rPr lang="el-GR" altLang="en-US" smtClean="0"/>
              <a:pPr/>
              <a:t>106</a:t>
            </a:fld>
            <a:endParaRPr lang="el-GR" altLang="en-US"/>
          </a:p>
        </p:txBody>
      </p:sp>
      <p:sp>
        <p:nvSpPr>
          <p:cNvPr id="94214" name="Text Box 3"/>
          <p:cNvSpPr txBox="1">
            <a:spLocks noChangeArrowheads="1"/>
          </p:cNvSpPr>
          <p:nvPr/>
        </p:nvSpPr>
        <p:spPr bwMode="auto">
          <a:xfrm>
            <a:off x="304800" y="2286000"/>
            <a:ext cx="8458200" cy="2678113"/>
          </a:xfrm>
          <a:prstGeom prst="rect">
            <a:avLst/>
          </a:prstGeom>
          <a:noFill/>
          <a:ln w="9525">
            <a:noFill/>
            <a:miter lim="800000"/>
            <a:headEnd/>
            <a:tailEnd/>
          </a:ln>
        </p:spPr>
        <p:txBody>
          <a:bodyPr>
            <a:spAutoFit/>
          </a:bodyPr>
          <a:lstStyle/>
          <a:p>
            <a:pPr algn="just" eaLnBrk="0" hangingPunct="0"/>
            <a:r>
              <a:rPr lang="el-GR" sz="2400" b="0" dirty="0">
                <a:latin typeface="Calibri" pitchFamily="34" charset="0"/>
                <a:ea typeface="Calibri" pitchFamily="34" charset="0"/>
                <a:cs typeface="Calibri" pitchFamily="34" charset="0"/>
              </a:rPr>
              <a:t>Όταν εμφανίζονται και το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και το </a:t>
            </a:r>
            <a:r>
              <a:rPr lang="en-US" sz="2400" dirty="0">
                <a:latin typeface="Calibri" pitchFamily="34" charset="0"/>
                <a:ea typeface="Calibri" pitchFamily="34" charset="0"/>
                <a:cs typeface="Calibri" pitchFamily="34" charset="0"/>
              </a:rPr>
              <a:t>HAVING</a:t>
            </a:r>
            <a:r>
              <a:rPr lang="el-GR" sz="2400" b="0" dirty="0">
                <a:latin typeface="Calibri" pitchFamily="34" charset="0"/>
                <a:ea typeface="Calibri" pitchFamily="34" charset="0"/>
                <a:cs typeface="Calibri" pitchFamily="34" charset="0"/>
              </a:rPr>
              <a:t>: </a:t>
            </a:r>
          </a:p>
          <a:p>
            <a:pPr algn="just" eaLnBrk="0" hangingPunct="0"/>
            <a:endParaRPr lang="el-GR" sz="2400" b="0" dirty="0">
              <a:latin typeface="Calibri" pitchFamily="34" charset="0"/>
              <a:ea typeface="Calibri" pitchFamily="34" charset="0"/>
              <a:cs typeface="Calibri" pitchFamily="34" charset="0"/>
            </a:endParaRPr>
          </a:p>
          <a:p>
            <a:pPr algn="just" eaLnBrk="0" hangingPunct="0">
              <a:buFontTx/>
              <a:buChar char="•"/>
            </a:pPr>
            <a:r>
              <a:rPr lang="el-GR" sz="2400" b="0" dirty="0">
                <a:latin typeface="Calibri" pitchFamily="34" charset="0"/>
                <a:ea typeface="Calibri" pitchFamily="34" charset="0"/>
                <a:cs typeface="Calibri" pitchFamily="34" charset="0"/>
              </a:rPr>
              <a:t> η συνθήκη του</a:t>
            </a:r>
            <a:r>
              <a:rPr lang="el-GR" sz="240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εφαρμόζεται </a:t>
            </a:r>
            <a:r>
              <a:rPr lang="el-GR" sz="2400" b="0" i="1" dirty="0">
                <a:latin typeface="Calibri" pitchFamily="34" charset="0"/>
                <a:ea typeface="Calibri" pitchFamily="34" charset="0"/>
                <a:cs typeface="Calibri" pitchFamily="34" charset="0"/>
              </a:rPr>
              <a:t>πρώτα</a:t>
            </a:r>
            <a:r>
              <a:rPr lang="el-GR" sz="2400" b="0" dirty="0">
                <a:latin typeface="Calibri" pitchFamily="34" charset="0"/>
                <a:ea typeface="Calibri" pitchFamily="34" charset="0"/>
                <a:cs typeface="Calibri" pitchFamily="34" charset="0"/>
              </a:rPr>
              <a:t>, </a:t>
            </a:r>
          </a:p>
          <a:p>
            <a:pPr algn="just" eaLnBrk="0" hangingPunct="0">
              <a:buFontTx/>
              <a:buChar char="•"/>
            </a:pPr>
            <a:r>
              <a:rPr lang="el-GR" sz="2400" b="0" dirty="0">
                <a:latin typeface="Calibri" pitchFamily="34" charset="0"/>
                <a:ea typeface="Calibri" pitchFamily="34" charset="0"/>
                <a:cs typeface="Calibri" pitchFamily="34" charset="0"/>
              </a:rPr>
              <a:t> οι πλειάδες που ικανοποιούν αυτή τη συνθήκη τοποθετούνται σε ομάδες με βάση το </a:t>
            </a:r>
            <a:r>
              <a:rPr lang="en-US" sz="2400" dirty="0">
                <a:solidFill>
                  <a:schemeClr val="accent6">
                    <a:lumMod val="75000"/>
                  </a:schemeClr>
                </a:solidFill>
                <a:latin typeface="Calibri" pitchFamily="34" charset="0"/>
                <a:ea typeface="Calibri" pitchFamily="34" charset="0"/>
                <a:cs typeface="Calibri" pitchFamily="34" charset="0"/>
              </a:rPr>
              <a:t>GROUP BY</a:t>
            </a:r>
            <a:endParaRPr lang="el-GR" sz="2400" b="0" dirty="0">
              <a:solidFill>
                <a:schemeClr val="accent6">
                  <a:lumMod val="75000"/>
                </a:schemeClr>
              </a:solidFill>
              <a:latin typeface="Calibri" pitchFamily="34" charset="0"/>
              <a:ea typeface="Calibri" pitchFamily="34" charset="0"/>
              <a:cs typeface="Calibri" pitchFamily="34" charset="0"/>
            </a:endParaRPr>
          </a:p>
          <a:p>
            <a:pPr algn="just" eaLnBrk="0" hangingPunct="0">
              <a:buFontTx/>
              <a:buChar char="•"/>
            </a:pPr>
            <a:r>
              <a:rPr lang="el-GR" sz="2400" b="0" dirty="0">
                <a:latin typeface="Calibri" pitchFamily="34" charset="0"/>
                <a:ea typeface="Calibri" pitchFamily="34" charset="0"/>
                <a:cs typeface="Calibri" pitchFamily="34" charset="0"/>
              </a:rPr>
              <a:t> και μετά αν υπάρχει συνθήκη στο </a:t>
            </a:r>
            <a:r>
              <a:rPr lang="en-US" sz="2400" dirty="0">
                <a:solidFill>
                  <a:schemeClr val="accent6">
                    <a:lumMod val="75000"/>
                  </a:schemeClr>
                </a:solidFill>
                <a:latin typeface="Calibri" pitchFamily="34" charset="0"/>
                <a:ea typeface="Calibri" pitchFamily="34" charset="0"/>
                <a:cs typeface="Calibri" pitchFamily="34" charset="0"/>
              </a:rPr>
              <a:t>HAVING</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εφαρμόζεται στις ομάδες και επιλέγονται όσες ικανοποιούν τη συνθήκη</a:t>
            </a:r>
          </a:p>
        </p:txBody>
      </p:sp>
      <p:sp>
        <p:nvSpPr>
          <p:cNvPr id="7" name="Title 6"/>
          <p:cNvSpPr>
            <a:spLocks noGrp="1"/>
          </p:cNvSpPr>
          <p:nvPr>
            <p:ph type="title"/>
          </p:nvPr>
        </p:nvSpPr>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Slide Number Placeholder 4"/>
          <p:cNvSpPr>
            <a:spLocks noGrp="1"/>
          </p:cNvSpPr>
          <p:nvPr>
            <p:ph type="sldNum" sz="quarter" idx="12"/>
          </p:nvPr>
        </p:nvSpPr>
        <p:spPr>
          <a:noFill/>
        </p:spPr>
        <p:txBody>
          <a:bodyPr/>
          <a:lstStyle/>
          <a:p>
            <a:fld id="{BD532325-B336-4D81-B348-B1EA3C8DCC3B}" type="slidenum">
              <a:rPr lang="el-GR" altLang="en-US" smtClean="0"/>
              <a:pPr/>
              <a:t>107</a:t>
            </a:fld>
            <a:endParaRPr lang="el-GR" altLang="en-US" dirty="0"/>
          </a:p>
        </p:txBody>
      </p:sp>
      <p:sp>
        <p:nvSpPr>
          <p:cNvPr id="95238" name="Text Box 3"/>
          <p:cNvSpPr txBox="1">
            <a:spLocks noChangeArrowheads="1"/>
          </p:cNvSpPr>
          <p:nvPr/>
        </p:nvSpPr>
        <p:spPr bwMode="auto">
          <a:xfrm>
            <a:off x="323850" y="2708275"/>
            <a:ext cx="8458200" cy="7016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Αριθμό ταινιών που έπαιξε κάθε ηθοποιός που γεννήθηκε μετά το 1987 αν αυτός</a:t>
            </a:r>
            <a:r>
              <a:rPr lang="en-US" sz="2000" b="0" i="1" dirty="0">
                <a:latin typeface="Calibri" pitchFamily="34" charset="0"/>
                <a:ea typeface="Calibri" pitchFamily="34" charset="0"/>
                <a:cs typeface="Calibri" pitchFamily="34" charset="0"/>
              </a:rPr>
              <a:t> o </a:t>
            </a:r>
            <a:r>
              <a:rPr lang="el-GR" sz="2000" b="0" i="1" dirty="0">
                <a:latin typeface="Calibri" pitchFamily="34" charset="0"/>
                <a:ea typeface="Calibri" pitchFamily="34" charset="0"/>
                <a:cs typeface="Calibri" pitchFamily="34" charset="0"/>
              </a:rPr>
              <a:t>αριθμός είναι μεγαλύτερος του 5</a:t>
            </a:r>
          </a:p>
        </p:txBody>
      </p:sp>
      <p:sp>
        <p:nvSpPr>
          <p:cNvPr id="95239" name="Text Box 4"/>
          <p:cNvSpPr txBox="1">
            <a:spLocks noChangeArrowheads="1"/>
          </p:cNvSpPr>
          <p:nvPr/>
        </p:nvSpPr>
        <p:spPr bwMode="auto">
          <a:xfrm>
            <a:off x="292100" y="3716338"/>
            <a:ext cx="8578850"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Actor.Name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count</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r>
              <a:rPr lang="el-GR" sz="1800" b="0" dirty="0">
                <a:latin typeface="Calibri" pitchFamily="34" charset="0"/>
                <a:ea typeface="Calibri" pitchFamily="34" charset="0"/>
                <a:cs typeface="Calibri" pitchFamily="34" charset="0"/>
              </a:rPr>
              <a:t>)</a:t>
            </a: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Actor</a:t>
            </a:r>
            <a:endParaRPr lang="el-GR" sz="18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dirty="0">
                <a:latin typeface="Calibri" pitchFamily="34" charset="0"/>
                <a:ea typeface="Calibri" pitchFamily="34" charset="0"/>
                <a:cs typeface="Calibri" pitchFamily="34" charset="0"/>
              </a:rPr>
              <a:t>  </a:t>
            </a:r>
            <a:r>
              <a:rPr lang="en-US" sz="1800" b="0" dirty="0" err="1">
                <a:latin typeface="Calibri" pitchFamily="34" charset="0"/>
                <a:ea typeface="Calibri" pitchFamily="34" charset="0"/>
                <a:cs typeface="Calibri" pitchFamily="34" charset="0"/>
              </a:rPr>
              <a:t>Plays.Name</a:t>
            </a:r>
            <a:r>
              <a:rPr lang="el-GR" sz="1800" b="0" dirty="0">
                <a:latin typeface="Calibri" pitchFamily="34" charset="0"/>
                <a:ea typeface="Calibri" pitchFamily="34" charset="0"/>
                <a:cs typeface="Calibri" pitchFamily="34" charset="0"/>
              </a:rPr>
              <a:t> = </a:t>
            </a:r>
            <a:r>
              <a:rPr lang="en-US" sz="1800" b="0" dirty="0" err="1">
                <a:latin typeface="Calibri" pitchFamily="34" charset="0"/>
                <a:ea typeface="Calibri" pitchFamily="34" charset="0"/>
                <a:cs typeface="Calibri" pitchFamily="34" charset="0"/>
              </a:rPr>
              <a:t>Actor.Name</a:t>
            </a:r>
            <a:r>
              <a:rPr lang="el-GR" sz="2000" b="0"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AND </a:t>
            </a:r>
            <a:r>
              <a:rPr lang="el-GR" dirty="0">
                <a:latin typeface="Calibri" pitchFamily="34" charset="0"/>
                <a:ea typeface="Calibri" pitchFamily="34" charset="0"/>
                <a:cs typeface="Calibri" pitchFamily="34" charset="0"/>
              </a:rPr>
              <a:t> </a:t>
            </a:r>
            <a:r>
              <a:rPr lang="en-US" b="0" dirty="0">
                <a:latin typeface="Calibri" pitchFamily="34" charset="0"/>
                <a:ea typeface="Calibri" pitchFamily="34" charset="0"/>
                <a:cs typeface="Calibri" pitchFamily="34" charset="0"/>
              </a:rPr>
              <a:t>Year-of-Birth</a:t>
            </a:r>
            <a:r>
              <a:rPr lang="el-GR" b="0" dirty="0">
                <a:latin typeface="Calibri" pitchFamily="34" charset="0"/>
                <a:ea typeface="Calibri" pitchFamily="34" charset="0"/>
                <a:cs typeface="Calibri" pitchFamily="34" charset="0"/>
              </a:rPr>
              <a:t>&gt; 1987</a:t>
            </a:r>
            <a:endParaRPr lang="en-US" b="0" dirty="0">
              <a:latin typeface="Calibri" pitchFamily="34" charset="0"/>
              <a:ea typeface="Calibri" pitchFamily="34" charset="0"/>
              <a:cs typeface="Calibri" pitchFamily="34" charset="0"/>
            </a:endParaRPr>
          </a:p>
          <a:p>
            <a:pPr eaLnBrk="0" hangingPunct="0"/>
            <a:r>
              <a:rPr lang="en-US" dirty="0">
                <a:latin typeface="Calibri" pitchFamily="34" charset="0"/>
                <a:ea typeface="Calibri" pitchFamily="34" charset="0"/>
                <a:cs typeface="Calibri" pitchFamily="34" charset="0"/>
              </a:rPr>
              <a:t>GROUP BY </a:t>
            </a:r>
            <a:r>
              <a:rPr lang="en-US" b="0" dirty="0" err="1">
                <a:latin typeface="Calibri" pitchFamily="34" charset="0"/>
                <a:ea typeface="Calibri" pitchFamily="34" charset="0"/>
                <a:cs typeface="Calibri" pitchFamily="34" charset="0"/>
              </a:rPr>
              <a:t>Actor.Name</a:t>
            </a:r>
            <a:r>
              <a:rPr lang="el-GR"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HAVING COUNT</a:t>
            </a:r>
            <a:r>
              <a:rPr lang="el-GR" sz="2000" b="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a:t>
            </a:r>
            <a:r>
              <a:rPr lang="el-GR" sz="1800" b="0" dirty="0">
                <a:latin typeface="Calibri" pitchFamily="34" charset="0"/>
                <a:ea typeface="Calibri" pitchFamily="34" charset="0"/>
                <a:cs typeface="Calibri" pitchFamily="34" charset="0"/>
              </a:rPr>
              <a:t>) &gt;= 5</a:t>
            </a:r>
            <a:r>
              <a:rPr lang="en-US" sz="1800" b="0" dirty="0">
                <a:latin typeface="Calibri" pitchFamily="34" charset="0"/>
                <a:ea typeface="Calibri" pitchFamily="34" charset="0"/>
                <a:cs typeface="Calibri" pitchFamily="34" charset="0"/>
              </a:rPr>
              <a:t>;</a:t>
            </a:r>
            <a:endParaRPr lang="el-GR" sz="1800" b="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p:txBody>
      </p:sp>
      <p:sp>
        <p:nvSpPr>
          <p:cNvPr id="95240" name="Text Box 5"/>
          <p:cNvSpPr txBox="1">
            <a:spLocks noChangeArrowheads="1"/>
          </p:cNvSpPr>
          <p:nvPr/>
        </p:nvSpPr>
        <p:spPr bwMode="auto">
          <a:xfrm>
            <a:off x="14288" y="4365625"/>
            <a:ext cx="277812" cy="369332"/>
          </a:xfrm>
          <a:prstGeom prst="rect">
            <a:avLst/>
          </a:prstGeom>
          <a:noFill/>
          <a:ln w="9525">
            <a:noFill/>
            <a:miter lim="800000"/>
            <a:headEnd/>
            <a:tailEnd/>
          </a:ln>
        </p:spPr>
        <p:txBody>
          <a:bodyPr>
            <a:spAutoFit/>
          </a:bodyPr>
          <a:lstStyle/>
          <a:p>
            <a:pPr eaLnBrk="0" hangingPunct="0">
              <a:spcBef>
                <a:spcPct val="50000"/>
              </a:spcBef>
            </a:pPr>
            <a:r>
              <a:rPr lang="en-US" dirty="0">
                <a:solidFill>
                  <a:srgbClr val="33CC33"/>
                </a:solidFill>
              </a:rPr>
              <a:t>1</a:t>
            </a:r>
            <a:endParaRPr lang="el-GR" dirty="0">
              <a:solidFill>
                <a:srgbClr val="33CC33"/>
              </a:solidFill>
            </a:endParaRPr>
          </a:p>
        </p:txBody>
      </p:sp>
      <p:sp>
        <p:nvSpPr>
          <p:cNvPr id="95241" name="Text Box 6"/>
          <p:cNvSpPr txBox="1">
            <a:spLocks noChangeArrowheads="1"/>
          </p:cNvSpPr>
          <p:nvPr/>
        </p:nvSpPr>
        <p:spPr bwMode="auto">
          <a:xfrm>
            <a:off x="0" y="4724400"/>
            <a:ext cx="277813" cy="369332"/>
          </a:xfrm>
          <a:prstGeom prst="rect">
            <a:avLst/>
          </a:prstGeom>
          <a:noFill/>
          <a:ln w="9525">
            <a:noFill/>
            <a:miter lim="800000"/>
            <a:headEnd/>
            <a:tailEnd/>
          </a:ln>
        </p:spPr>
        <p:txBody>
          <a:bodyPr>
            <a:spAutoFit/>
          </a:bodyPr>
          <a:lstStyle/>
          <a:p>
            <a:pPr eaLnBrk="0" hangingPunct="0">
              <a:spcBef>
                <a:spcPct val="50000"/>
              </a:spcBef>
            </a:pPr>
            <a:r>
              <a:rPr lang="en-US">
                <a:solidFill>
                  <a:srgbClr val="33CC33"/>
                </a:solidFill>
              </a:rPr>
              <a:t>2</a:t>
            </a:r>
            <a:endParaRPr lang="el-GR">
              <a:solidFill>
                <a:srgbClr val="33CC33"/>
              </a:solidFill>
            </a:endParaRPr>
          </a:p>
        </p:txBody>
      </p:sp>
      <p:sp>
        <p:nvSpPr>
          <p:cNvPr id="95242" name="Text Box 7"/>
          <p:cNvSpPr txBox="1">
            <a:spLocks noChangeArrowheads="1"/>
          </p:cNvSpPr>
          <p:nvPr/>
        </p:nvSpPr>
        <p:spPr bwMode="auto">
          <a:xfrm>
            <a:off x="3203575" y="3573463"/>
            <a:ext cx="277813" cy="369332"/>
          </a:xfrm>
          <a:prstGeom prst="rect">
            <a:avLst/>
          </a:prstGeom>
          <a:noFill/>
          <a:ln w="9525">
            <a:noFill/>
            <a:miter lim="800000"/>
            <a:headEnd/>
            <a:tailEnd/>
          </a:ln>
        </p:spPr>
        <p:txBody>
          <a:bodyPr>
            <a:spAutoFit/>
          </a:bodyPr>
          <a:lstStyle/>
          <a:p>
            <a:pPr eaLnBrk="0" hangingPunct="0">
              <a:spcBef>
                <a:spcPct val="50000"/>
              </a:spcBef>
            </a:pPr>
            <a:r>
              <a:rPr lang="el-GR">
                <a:solidFill>
                  <a:srgbClr val="33CC33"/>
                </a:solidFill>
              </a:rPr>
              <a:t>4</a:t>
            </a:r>
          </a:p>
        </p:txBody>
      </p:sp>
      <p:sp>
        <p:nvSpPr>
          <p:cNvPr id="95243" name="Text Box 8"/>
          <p:cNvSpPr txBox="1">
            <a:spLocks noChangeArrowheads="1"/>
          </p:cNvSpPr>
          <p:nvPr/>
        </p:nvSpPr>
        <p:spPr bwMode="auto">
          <a:xfrm>
            <a:off x="0" y="5084763"/>
            <a:ext cx="277813" cy="369332"/>
          </a:xfrm>
          <a:prstGeom prst="rect">
            <a:avLst/>
          </a:prstGeom>
          <a:noFill/>
          <a:ln w="9525">
            <a:noFill/>
            <a:miter lim="800000"/>
            <a:headEnd/>
            <a:tailEnd/>
          </a:ln>
        </p:spPr>
        <p:txBody>
          <a:bodyPr>
            <a:spAutoFit/>
          </a:bodyPr>
          <a:lstStyle/>
          <a:p>
            <a:pPr eaLnBrk="0" hangingPunct="0">
              <a:spcBef>
                <a:spcPct val="50000"/>
              </a:spcBef>
            </a:pPr>
            <a:r>
              <a:rPr lang="el-GR">
                <a:solidFill>
                  <a:srgbClr val="33CC33"/>
                </a:solidFill>
              </a:rPr>
              <a:t>3</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6" name="Title 6"/>
          <p:cNvSpPr>
            <a:spLocks noGrp="1"/>
          </p:cNvSpPr>
          <p:nvPr>
            <p:ph type="title"/>
          </p:nvPr>
        </p:nvSpPr>
        <p:spPr>
          <a:xfrm>
            <a:off x="457200" y="85851"/>
            <a:ext cx="8229600" cy="1143000"/>
          </a:xfrm>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13" name="Text Box 6"/>
          <p:cNvSpPr txBox="1">
            <a:spLocks noChangeArrowheads="1"/>
          </p:cNvSpPr>
          <p:nvPr/>
        </p:nvSpPr>
        <p:spPr bwMode="auto">
          <a:xfrm>
            <a:off x="386556" y="1535239"/>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108</a:t>
            </a:fld>
            <a:endParaRPr lang="el-GR" altLang="en-US"/>
          </a:p>
        </p:txBody>
      </p:sp>
      <p:sp>
        <p:nvSpPr>
          <p:cNvPr id="9" name="Title 8"/>
          <p:cNvSpPr>
            <a:spLocks noGrp="1"/>
          </p:cNvSpPr>
          <p:nvPr>
            <p:ph type="title"/>
          </p:nvPr>
        </p:nvSpPr>
        <p:spPr>
          <a:xfrm>
            <a:off x="952500" y="0"/>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1</a:t>
            </a:r>
            <a:r>
              <a:rPr lang="el-GR" altLang="en-US" sz="1100" dirty="0"/>
              <a:t>8-20</a:t>
            </a:r>
            <a:r>
              <a:rPr lang="en-US" altLang="en-US" sz="1100" dirty="0"/>
              <a:t>1</a:t>
            </a:r>
            <a:r>
              <a:rPr lang="el-GR" altLang="en-US" sz="1100" dirty="0"/>
              <a:t>9</a:t>
            </a:r>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488461" y="1567130"/>
            <a:ext cx="3424335"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
        <p:nvSpPr>
          <p:cNvPr id="13" name="TextBox 12"/>
          <p:cNvSpPr txBox="1"/>
          <p:nvPr/>
        </p:nvSpPr>
        <p:spPr>
          <a:xfrm>
            <a:off x="3373175" y="1295400"/>
            <a:ext cx="5355771" cy="1477328"/>
          </a:xfrm>
          <a:prstGeom prst="rect">
            <a:avLst/>
          </a:prstGeom>
          <a:noFill/>
        </p:spPr>
        <p:txBody>
          <a:bodyPr wrap="square" rtlCol="0">
            <a:spAutoFit/>
          </a:bodyPr>
          <a:lstStyle/>
          <a:p>
            <a:r>
              <a:rPr lang="en-US" dirty="0"/>
              <a:t>SELECT A, MAX(C)</a:t>
            </a:r>
          </a:p>
          <a:p>
            <a:r>
              <a:rPr lang="en-US" dirty="0"/>
              <a:t>FROM R</a:t>
            </a:r>
          </a:p>
          <a:p>
            <a:r>
              <a:rPr lang="en-US" dirty="0">
                <a:solidFill>
                  <a:schemeClr val="bg1">
                    <a:lumMod val="75000"/>
                  </a:schemeClr>
                </a:solidFill>
              </a:rPr>
              <a:t>WHERE A &lt; B</a:t>
            </a:r>
          </a:p>
          <a:p>
            <a:r>
              <a:rPr lang="en-US" dirty="0"/>
              <a:t>GROUP BY A</a:t>
            </a:r>
          </a:p>
          <a:p>
            <a:r>
              <a:rPr lang="en-US" dirty="0">
                <a:solidFill>
                  <a:schemeClr val="bg1">
                    <a:lumMod val="75000"/>
                  </a:schemeClr>
                </a:solidFill>
              </a:rPr>
              <a:t>HAVING MAX(B) &gt; 2</a:t>
            </a:r>
            <a:r>
              <a:rPr lang="en-US" dirty="0"/>
              <a:t>;</a:t>
            </a:r>
          </a:p>
        </p:txBody>
      </p:sp>
    </p:spTree>
    <p:extLst>
      <p:ext uri="{BB962C8B-B14F-4D97-AF65-F5344CB8AC3E}">
        <p14:creationId xmlns:p14="http://schemas.microsoft.com/office/powerpoint/2010/main" val="14540157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109</a:t>
            </a:fld>
            <a:endParaRPr lang="el-GR" altLang="en-US"/>
          </a:p>
        </p:txBody>
      </p:sp>
      <p:sp>
        <p:nvSpPr>
          <p:cNvPr id="9" name="Title 8"/>
          <p:cNvSpPr>
            <a:spLocks noGrp="1"/>
          </p:cNvSpPr>
          <p:nvPr>
            <p:ph type="title"/>
          </p:nvPr>
        </p:nvSpPr>
        <p:spPr>
          <a:xfrm>
            <a:off x="1033552" y="6577"/>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19</a:t>
            </a:r>
            <a:r>
              <a:rPr lang="el-GR" altLang="en-US" sz="1100" dirty="0"/>
              <a:t>-20</a:t>
            </a:r>
            <a:r>
              <a:rPr lang="en-US" altLang="en-US" sz="1100" dirty="0"/>
              <a:t>20</a:t>
            </a:r>
            <a:endParaRPr lang="el-GR" altLang="en-US" sz="1100" dirty="0"/>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948903" y="1665073"/>
            <a:ext cx="2643349"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
        <p:nvSpPr>
          <p:cNvPr id="13" name="TextBox 12"/>
          <p:cNvSpPr txBox="1"/>
          <p:nvPr/>
        </p:nvSpPr>
        <p:spPr>
          <a:xfrm>
            <a:off x="3740934" y="2530781"/>
            <a:ext cx="5355771" cy="646331"/>
          </a:xfrm>
          <a:prstGeom prst="rect">
            <a:avLst/>
          </a:prstGeom>
          <a:noFill/>
        </p:spPr>
        <p:txBody>
          <a:bodyPr wrap="square" rtlCol="0">
            <a:spAutoFit/>
          </a:bodyPr>
          <a:lstStyle/>
          <a:p>
            <a:r>
              <a:rPr lang="el-GR" dirty="0"/>
              <a:t>Μια πλειάδα στην οποία εμφανίζεται η μεγαλύτερη τιμή του Β (δύο τρόποι</a:t>
            </a:r>
            <a:r>
              <a:rPr lang="en-US" dirty="0"/>
              <a:t> – ORDER BY </a:t>
            </a:r>
            <a:r>
              <a:rPr lang="el-GR" dirty="0"/>
              <a:t>και </a:t>
            </a:r>
            <a:r>
              <a:rPr lang="en-US" dirty="0"/>
              <a:t>MAX</a:t>
            </a:r>
            <a:r>
              <a:rPr lang="el-GR" dirty="0"/>
              <a:t>)</a:t>
            </a:r>
            <a:endParaRPr lang="en-US" dirty="0"/>
          </a:p>
        </p:txBody>
      </p:sp>
    </p:spTree>
    <p:extLst>
      <p:ext uri="{BB962C8B-B14F-4D97-AF65-F5344CB8AC3E}">
        <p14:creationId xmlns:p14="http://schemas.microsoft.com/office/powerpoint/2010/main" val="1556447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4"/>
          <p:cNvSpPr>
            <a:spLocks noGrp="1"/>
          </p:cNvSpPr>
          <p:nvPr>
            <p:ph type="sldNum" sz="quarter" idx="12"/>
          </p:nvPr>
        </p:nvSpPr>
        <p:spPr>
          <a:noFill/>
        </p:spPr>
        <p:txBody>
          <a:bodyPr/>
          <a:lstStyle/>
          <a:p>
            <a:fld id="{9352662D-B574-43AF-919E-660A7F5B4740}" type="slidenum">
              <a:rPr lang="el-GR" altLang="en-US" smtClean="0"/>
              <a:pPr/>
              <a:t>11</a:t>
            </a:fld>
            <a:endParaRPr lang="el-GR" altLang="en-US"/>
          </a:p>
        </p:txBody>
      </p:sp>
      <p:sp>
        <p:nvSpPr>
          <p:cNvPr id="279556" name="Text Box 4"/>
          <p:cNvSpPr txBox="1">
            <a:spLocks noChangeArrowheads="1"/>
          </p:cNvSpPr>
          <p:nvPr/>
        </p:nvSpPr>
        <p:spPr bwMode="auto">
          <a:xfrm>
            <a:off x="569168" y="3429000"/>
            <a:ext cx="7772400" cy="10064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 '</a:t>
            </a:r>
            <a:r>
              <a:rPr lang="en-US" sz="2000" b="0" dirty="0">
                <a:latin typeface="Calibri" pitchFamily="34" charset="0"/>
                <a:ea typeface="Calibri" pitchFamily="34" charset="0"/>
                <a:cs typeface="Calibri" pitchFamily="34" charset="0"/>
              </a:rPr>
              <a:t>Gone by the Wind</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279557" name="Text Box 5"/>
          <p:cNvSpPr txBox="1">
            <a:spLocks noChangeArrowheads="1"/>
          </p:cNvSpPr>
          <p:nvPr/>
        </p:nvSpPr>
        <p:spPr bwMode="auto">
          <a:xfrm>
            <a:off x="339142" y="2716180"/>
            <a:ext cx="8096250" cy="461665"/>
          </a:xfrm>
          <a:prstGeom prst="rect">
            <a:avLst/>
          </a:prstGeom>
          <a:noFill/>
          <a:ln w="9525">
            <a:noFill/>
            <a:miter lim="800000"/>
            <a:headEnd/>
            <a:tailEnd/>
          </a:ln>
        </p:spPr>
        <p:txBody>
          <a:bodyPr wrap="square">
            <a:spAutoFit/>
          </a:bodyPr>
          <a:lstStyle/>
          <a:p>
            <a:pPr eaLnBrk="0" hangingPunct="0"/>
            <a:r>
              <a:rPr lang="el-GR" sz="2400" b="0" dirty="0">
                <a:latin typeface="Calibri" pitchFamily="34" charset="0"/>
                <a:ea typeface="Calibri" pitchFamily="34" charset="0"/>
                <a:cs typeface="Calibri" pitchFamily="34" charset="0"/>
              </a:rPr>
              <a:t>Ονόματα ηθοποιών που παίζουν στην ταινία </a:t>
            </a:r>
            <a:r>
              <a:rPr lang="en-US" sz="2400" b="0" dirty="0">
                <a:latin typeface="Calibri" pitchFamily="34" charset="0"/>
                <a:ea typeface="Calibri" pitchFamily="34" charset="0"/>
                <a:cs typeface="Calibri" pitchFamily="34" charset="0"/>
              </a:rPr>
              <a:t>Gone by the Wind </a:t>
            </a:r>
          </a:p>
        </p:txBody>
      </p:sp>
      <p:sp>
        <p:nvSpPr>
          <p:cNvPr id="13321" name="Text Box 6"/>
          <p:cNvSpPr txBox="1">
            <a:spLocks noChangeArrowheads="1"/>
          </p:cNvSpPr>
          <p:nvPr/>
        </p:nvSpPr>
        <p:spPr bwMode="auto">
          <a:xfrm>
            <a:off x="1431342" y="157098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0" name="Title 9"/>
          <p:cNvSpPr>
            <a:spLocks noGrp="1"/>
          </p:cNvSpPr>
          <p:nvPr>
            <p:ph type="title"/>
          </p:nvPr>
        </p:nvSpPr>
        <p:spPr/>
        <p:txBody>
          <a:bodyPr/>
          <a:lstStyle/>
          <a:p>
            <a:r>
              <a:rPr lang="el-GR" dirty="0">
                <a:solidFill>
                  <a:schemeClr val="accent6">
                    <a:lumMod val="75000"/>
                  </a:schemeClr>
                </a:solidFill>
              </a:rPr>
              <a:t>Παράδειγμα</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9557"/>
                                        </p:tgtEl>
                                        <p:attrNameLst>
                                          <p:attrName>style.visibility</p:attrName>
                                        </p:attrNameLst>
                                      </p:cBhvr>
                                      <p:to>
                                        <p:strVal val="visible"/>
                                      </p:to>
                                    </p:set>
                                    <p:anim calcmode="lin" valueType="num">
                                      <p:cBhvr additive="base">
                                        <p:cTn id="7" dur="500" fill="hold"/>
                                        <p:tgtEl>
                                          <p:spTgt spid="279557"/>
                                        </p:tgtEl>
                                        <p:attrNameLst>
                                          <p:attrName>ppt_x</p:attrName>
                                        </p:attrNameLst>
                                      </p:cBhvr>
                                      <p:tavLst>
                                        <p:tav tm="0">
                                          <p:val>
                                            <p:strVal val="0-#ppt_w/2"/>
                                          </p:val>
                                        </p:tav>
                                        <p:tav tm="100000">
                                          <p:val>
                                            <p:strVal val="#ppt_x"/>
                                          </p:val>
                                        </p:tav>
                                      </p:tavLst>
                                    </p:anim>
                                    <p:anim calcmode="lin" valueType="num">
                                      <p:cBhvr additive="base">
                                        <p:cTn id="8" dur="500" fill="hold"/>
                                        <p:tgtEl>
                                          <p:spTgt spid="27955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9556"/>
                                        </p:tgtEl>
                                        <p:attrNameLst>
                                          <p:attrName>style.visibility</p:attrName>
                                        </p:attrNameLst>
                                      </p:cBhvr>
                                      <p:to>
                                        <p:strVal val="visible"/>
                                      </p:to>
                                    </p:set>
                                    <p:anim calcmode="lin" valueType="num">
                                      <p:cBhvr additive="base">
                                        <p:cTn id="13" dur="500" fill="hold"/>
                                        <p:tgtEl>
                                          <p:spTgt spid="279556"/>
                                        </p:tgtEl>
                                        <p:attrNameLst>
                                          <p:attrName>ppt_x</p:attrName>
                                        </p:attrNameLst>
                                      </p:cBhvr>
                                      <p:tavLst>
                                        <p:tav tm="0">
                                          <p:val>
                                            <p:strVal val="0-#ppt_w/2"/>
                                          </p:val>
                                        </p:tav>
                                        <p:tav tm="100000">
                                          <p:val>
                                            <p:strVal val="#ppt_x"/>
                                          </p:val>
                                        </p:tav>
                                      </p:tavLst>
                                    </p:anim>
                                    <p:anim calcmode="lin" valueType="num">
                                      <p:cBhvr additive="base">
                                        <p:cTn id="14" dur="500" fill="hold"/>
                                        <p:tgtEl>
                                          <p:spTgt spid="2795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6" grpId="0" autoUpdateAnimBg="0"/>
      <p:bldP spid="279557" grpId="0"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Slide Number Placeholder 4"/>
          <p:cNvSpPr>
            <a:spLocks noGrp="1"/>
          </p:cNvSpPr>
          <p:nvPr>
            <p:ph type="sldNum" sz="quarter" idx="12"/>
          </p:nvPr>
        </p:nvSpPr>
        <p:spPr>
          <a:noFill/>
        </p:spPr>
        <p:txBody>
          <a:bodyPr/>
          <a:lstStyle/>
          <a:p>
            <a:fld id="{1E65BB3A-DF19-4372-B997-22BE35D017BA}" type="slidenum">
              <a:rPr lang="el-GR" altLang="en-US" smtClean="0"/>
              <a:pPr/>
              <a:t>110</a:t>
            </a:fld>
            <a:endParaRPr lang="el-GR" altLang="en-US"/>
          </a:p>
        </p:txBody>
      </p:sp>
      <p:sp>
        <p:nvSpPr>
          <p:cNvPr id="96262" name="Text Box 4"/>
          <p:cNvSpPr txBox="1">
            <a:spLocks noChangeArrowheads="1"/>
          </p:cNvSpPr>
          <p:nvPr/>
        </p:nvSpPr>
        <p:spPr bwMode="auto">
          <a:xfrm>
            <a:off x="2124469" y="1022466"/>
            <a:ext cx="5867400" cy="1465263"/>
          </a:xfrm>
          <a:prstGeom prst="rect">
            <a:avLst/>
          </a:prstGeom>
          <a:noFill/>
          <a:ln w="9525">
            <a:noFill/>
            <a:miter lim="800000"/>
            <a:headEnd/>
            <a:tailEnd/>
          </a:ln>
        </p:spPr>
        <p:txBody>
          <a:bodyPr>
            <a:spAutoFit/>
          </a:bodyPr>
          <a:lstStyle/>
          <a:p>
            <a:pPr eaLnBrk="0" hangingPunct="0"/>
            <a:r>
              <a:rPr lang="el-GR" sz="1800" b="0" dirty="0">
                <a:latin typeface="Calibri" pitchFamily="34" charset="0"/>
                <a:ea typeface="Calibri" pitchFamily="34" charset="0"/>
                <a:cs typeface="Calibri" pitchFamily="34" charset="0"/>
              </a:rPr>
              <a:t>Μέσος όρος: </a:t>
            </a:r>
            <a:r>
              <a:rPr lang="en-US" dirty="0">
                <a:solidFill>
                  <a:schemeClr val="accent6">
                    <a:lumMod val="75000"/>
                  </a:schemeClr>
                </a:solidFill>
                <a:latin typeface="Calibri" pitchFamily="34" charset="0"/>
                <a:ea typeface="Calibri" pitchFamily="34" charset="0"/>
                <a:cs typeface="Calibri" pitchFamily="34" charset="0"/>
              </a:rPr>
              <a:t>AVG</a:t>
            </a:r>
            <a:r>
              <a:rPr lang="el-GR" sz="1800" b="0" dirty="0">
                <a:latin typeface="Calibri" pitchFamily="34" charset="0"/>
                <a:ea typeface="Calibri" pitchFamily="34" charset="0"/>
                <a:cs typeface="Calibri" pitchFamily="34" charset="0"/>
              </a:rPr>
              <a:t> (μόνο σε αριθμούς)</a:t>
            </a:r>
          </a:p>
          <a:p>
            <a:pPr eaLnBrk="0" hangingPunct="0"/>
            <a:r>
              <a:rPr lang="el-GR" sz="1800" b="0" dirty="0">
                <a:latin typeface="Calibri" pitchFamily="34" charset="0"/>
                <a:ea typeface="Calibri" pitchFamily="34" charset="0"/>
                <a:cs typeface="Calibri" pitchFamily="34" charset="0"/>
              </a:rPr>
              <a:t>Ελάχιστο: </a:t>
            </a:r>
            <a:r>
              <a:rPr lang="en-US" sz="1800" dirty="0">
                <a:solidFill>
                  <a:schemeClr val="accent6">
                    <a:lumMod val="75000"/>
                  </a:schemeClr>
                </a:solidFill>
                <a:latin typeface="Calibri" pitchFamily="34" charset="0"/>
                <a:ea typeface="Calibri" pitchFamily="34" charset="0"/>
                <a:cs typeface="Calibri" pitchFamily="34" charset="0"/>
              </a:rPr>
              <a:t>MIN</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Μέγιστο: </a:t>
            </a:r>
            <a:r>
              <a:rPr lang="en-US" sz="1800" dirty="0">
                <a:solidFill>
                  <a:schemeClr val="accent6">
                    <a:lumMod val="75000"/>
                  </a:schemeClr>
                </a:solidFill>
                <a:latin typeface="Calibri" pitchFamily="34" charset="0"/>
                <a:ea typeface="Calibri" pitchFamily="34" charset="0"/>
                <a:cs typeface="Calibri" pitchFamily="34" charset="0"/>
              </a:rPr>
              <a:t>MAX</a:t>
            </a:r>
            <a:endParaRPr lang="el-GR" sz="1800" b="0" dirty="0">
              <a:solidFill>
                <a:schemeClr val="accent6">
                  <a:lumMod val="75000"/>
                </a:schemeClr>
              </a:solidFill>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Άθροισμα: </a:t>
            </a:r>
            <a:r>
              <a:rPr lang="en-US" sz="1800" dirty="0">
                <a:solidFill>
                  <a:schemeClr val="accent6">
                    <a:lumMod val="75000"/>
                  </a:schemeClr>
                </a:solidFill>
                <a:latin typeface="Calibri" pitchFamily="34" charset="0"/>
                <a:ea typeface="Calibri" pitchFamily="34" charset="0"/>
                <a:cs typeface="Calibri" pitchFamily="34" charset="0"/>
              </a:rPr>
              <a:t>SUM</a:t>
            </a:r>
            <a:r>
              <a:rPr lang="el-GR" sz="1800" b="0" dirty="0">
                <a:latin typeface="Calibri" pitchFamily="34" charset="0"/>
                <a:ea typeface="Calibri" pitchFamily="34" charset="0"/>
                <a:cs typeface="Calibri" pitchFamily="34" charset="0"/>
              </a:rPr>
              <a:t> (μόνο σε αριθμούς)</a:t>
            </a:r>
          </a:p>
          <a:p>
            <a:pPr eaLnBrk="0" hangingPunct="0"/>
            <a:r>
              <a:rPr lang="el-GR" sz="1800" b="0" dirty="0">
                <a:latin typeface="Calibri" pitchFamily="34" charset="0"/>
                <a:ea typeface="Calibri" pitchFamily="34" charset="0"/>
                <a:cs typeface="Calibri" pitchFamily="34" charset="0"/>
              </a:rPr>
              <a:t>Πλήθος: </a:t>
            </a:r>
            <a:r>
              <a:rPr lang="en-US" sz="1800" dirty="0">
                <a:solidFill>
                  <a:schemeClr val="accent6">
                    <a:lumMod val="75000"/>
                  </a:schemeClr>
                </a:solidFill>
                <a:latin typeface="Calibri" pitchFamily="34" charset="0"/>
                <a:ea typeface="Calibri" pitchFamily="34" charset="0"/>
                <a:cs typeface="Calibri" pitchFamily="34" charset="0"/>
              </a:rPr>
              <a:t>COUNT</a:t>
            </a:r>
            <a:endParaRPr lang="el-GR" sz="1800" dirty="0">
              <a:solidFill>
                <a:schemeClr val="accent6">
                  <a:lumMod val="75000"/>
                </a:schemeClr>
              </a:solidFill>
              <a:latin typeface="Calibri" pitchFamily="34" charset="0"/>
              <a:ea typeface="Calibri" pitchFamily="34" charset="0"/>
              <a:cs typeface="Calibri" pitchFamily="34" charset="0"/>
            </a:endParaRPr>
          </a:p>
        </p:txBody>
      </p:sp>
      <p:sp>
        <p:nvSpPr>
          <p:cNvPr id="96263" name="Text Box 5"/>
          <p:cNvSpPr txBox="1">
            <a:spLocks noChangeArrowheads="1"/>
          </p:cNvSpPr>
          <p:nvPr/>
        </p:nvSpPr>
        <p:spPr bwMode="auto">
          <a:xfrm>
            <a:off x="292100" y="2619986"/>
            <a:ext cx="8534400" cy="701675"/>
          </a:xfrm>
          <a:prstGeom prst="rect">
            <a:avLst/>
          </a:prstGeom>
          <a:noFill/>
          <a:ln w="9525">
            <a:noFill/>
            <a:miter lim="800000"/>
            <a:headEnd/>
            <a:tailEnd/>
          </a:ln>
        </p:spPr>
        <p:txBody>
          <a:bodyPr>
            <a:spAutoFit/>
          </a:bodyPr>
          <a:lstStyle/>
          <a:p>
            <a:pPr marL="342900" indent="-342900" eaLnBrk="0" hangingPunct="0">
              <a:buFont typeface="Wingdings" panose="05000000000000000000" pitchFamily="2" charset="2"/>
              <a:buChar char="§"/>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Αν θέλουμε να απαλείψουμε διπλές εμφανίσεις χρησιμοποιούμε τη λέξη-κλειδί  </a:t>
            </a:r>
            <a:r>
              <a:rPr lang="en-US" sz="2000" dirty="0">
                <a:solidFill>
                  <a:schemeClr val="accent6">
                    <a:lumMod val="75000"/>
                  </a:schemeClr>
                </a:solidFill>
                <a:latin typeface="Calibri" pitchFamily="34" charset="0"/>
                <a:ea typeface="Calibri" pitchFamily="34" charset="0"/>
                <a:cs typeface="Calibri" pitchFamily="34" charset="0"/>
              </a:rPr>
              <a:t>DISTINCT</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στην αντίστοιχη έκφραση.</a:t>
            </a:r>
          </a:p>
        </p:txBody>
      </p:sp>
      <p:sp>
        <p:nvSpPr>
          <p:cNvPr id="96264" name="Text Box 6"/>
          <p:cNvSpPr txBox="1">
            <a:spLocks noChangeArrowheads="1"/>
          </p:cNvSpPr>
          <p:nvPr/>
        </p:nvSpPr>
        <p:spPr bwMode="auto">
          <a:xfrm>
            <a:off x="292100" y="4432550"/>
            <a:ext cx="8382000" cy="1323439"/>
          </a:xfrm>
          <a:prstGeom prst="rect">
            <a:avLst/>
          </a:prstGeom>
          <a:noFill/>
          <a:ln w="9525">
            <a:noFill/>
            <a:miter lim="800000"/>
            <a:headEnd/>
            <a:tailEnd/>
          </a:ln>
        </p:spPr>
        <p:txBody>
          <a:bodyPr>
            <a:spAutoFit/>
          </a:bodyPr>
          <a:lstStyle/>
          <a:p>
            <a:pPr marL="342900" indent="-342900" algn="just" eaLnBrk="0" hangingPunct="0">
              <a:buFont typeface="Wingdings" panose="05000000000000000000" pitchFamily="2" charset="2"/>
              <a:buChar char="§"/>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Μπορούμε να εφαρμόσουμε μια συνθήκη σε μια συγκεκριμένη ομάδα από πλειάδες χρησιμοποιώντας το </a:t>
            </a:r>
            <a:r>
              <a:rPr lang="en-US" sz="2000" dirty="0">
                <a:solidFill>
                  <a:schemeClr val="accent6">
                    <a:lumMod val="75000"/>
                  </a:schemeClr>
                </a:solidFill>
                <a:latin typeface="Calibri" pitchFamily="34" charset="0"/>
                <a:ea typeface="Calibri" pitchFamily="34" charset="0"/>
                <a:cs typeface="Calibri" pitchFamily="34" charset="0"/>
              </a:rPr>
              <a:t>HAVING</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Η συνθήκη του </a:t>
            </a:r>
            <a:r>
              <a:rPr lang="en-US" sz="2000" dirty="0">
                <a:latin typeface="Calibri" pitchFamily="34" charset="0"/>
                <a:ea typeface="Calibri" pitchFamily="34" charset="0"/>
                <a:cs typeface="Calibri" pitchFamily="34" charset="0"/>
              </a:rPr>
              <a:t>HAVING</a:t>
            </a:r>
            <a:r>
              <a:rPr lang="el-GR" sz="2000" b="0" dirty="0">
                <a:latin typeface="Calibri" pitchFamily="34" charset="0"/>
                <a:ea typeface="Calibri" pitchFamily="34" charset="0"/>
                <a:cs typeface="Calibri" pitchFamily="34" charset="0"/>
              </a:rPr>
              <a:t> εφαρμόζεται αφού σχηματιστούν οι ομάδες και υπολογιστούν οι </a:t>
            </a:r>
            <a:r>
              <a:rPr lang="el-GR" sz="2000" b="0" dirty="0" err="1">
                <a:latin typeface="Calibri" pitchFamily="34" charset="0"/>
                <a:ea typeface="Calibri" pitchFamily="34" charset="0"/>
                <a:cs typeface="Calibri" pitchFamily="34" charset="0"/>
              </a:rPr>
              <a:t>συναθροιστικές</a:t>
            </a:r>
            <a:r>
              <a:rPr lang="el-GR" sz="2000" b="0" dirty="0">
                <a:latin typeface="Calibri" pitchFamily="34" charset="0"/>
                <a:ea typeface="Calibri" pitchFamily="34" charset="0"/>
                <a:cs typeface="Calibri" pitchFamily="34" charset="0"/>
              </a:rPr>
              <a:t> συναρτήσεις</a:t>
            </a:r>
          </a:p>
        </p:txBody>
      </p:sp>
      <p:sp>
        <p:nvSpPr>
          <p:cNvPr id="96265" name="Text Box 7"/>
          <p:cNvSpPr txBox="1">
            <a:spLocks noChangeArrowheads="1"/>
          </p:cNvSpPr>
          <p:nvPr/>
        </p:nvSpPr>
        <p:spPr bwMode="auto">
          <a:xfrm>
            <a:off x="292100" y="3397243"/>
            <a:ext cx="8382000" cy="1006475"/>
          </a:xfrm>
          <a:prstGeom prst="rect">
            <a:avLst/>
          </a:prstGeom>
          <a:noFill/>
          <a:ln w="9525">
            <a:noFill/>
            <a:miter lim="800000"/>
            <a:headEnd/>
            <a:tailEnd/>
          </a:ln>
        </p:spPr>
        <p:txBody>
          <a:bodyPr>
            <a:spAutoFit/>
          </a:bodyPr>
          <a:lstStyle/>
          <a:p>
            <a:pPr marL="342900" indent="-342900" algn="just" eaLnBrk="0" hangingPunct="0">
              <a:buFont typeface="Wingdings" panose="05000000000000000000" pitchFamily="2" charset="2"/>
              <a:buChar char="§"/>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Μπορούμε να εφαρμόσουμε τις συναρτήσεις όχι μόνο σε ένα σύνολο από πλειάδες, αλλά σε ομάδες από σύνολα πλειάδων. Οι ομάδες προσδιορίζονται χρησιμοποιώντας το  </a:t>
            </a:r>
            <a:r>
              <a:rPr lang="en-US" sz="2000" dirty="0">
                <a:solidFill>
                  <a:schemeClr val="accent6">
                    <a:lumMod val="75000"/>
                  </a:schemeClr>
                </a:solidFill>
                <a:latin typeface="Calibri" pitchFamily="34" charset="0"/>
                <a:ea typeface="Calibri" pitchFamily="34" charset="0"/>
                <a:cs typeface="Calibri" pitchFamily="34" charset="0"/>
              </a:rPr>
              <a:t>GROUP BY</a:t>
            </a:r>
            <a:endParaRPr lang="el-GR" sz="2000" b="0" dirty="0">
              <a:solidFill>
                <a:schemeClr val="accent6">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a:xfrm>
            <a:off x="457200" y="11723"/>
            <a:ext cx="8229600" cy="1143000"/>
          </a:xfrm>
        </p:spPr>
        <p:txBody>
          <a:bodyPr/>
          <a:lstStyle/>
          <a:p>
            <a:r>
              <a:rPr lang="el-GR" dirty="0">
                <a:solidFill>
                  <a:schemeClr val="accent6">
                    <a:lumMod val="75000"/>
                  </a:schemeClr>
                </a:solidFill>
              </a:rPr>
              <a:t>Επανάληψη</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4" name="Text Box 7"/>
          <p:cNvSpPr txBox="1">
            <a:spLocks noChangeArrowheads="1"/>
          </p:cNvSpPr>
          <p:nvPr/>
        </p:nvSpPr>
        <p:spPr bwMode="auto">
          <a:xfrm>
            <a:off x="292100" y="5772657"/>
            <a:ext cx="8382000" cy="400110"/>
          </a:xfrm>
          <a:prstGeom prst="rect">
            <a:avLst/>
          </a:prstGeom>
          <a:noFill/>
          <a:ln w="9525">
            <a:noFill/>
            <a:miter lim="800000"/>
            <a:headEnd/>
            <a:tailEnd/>
          </a:ln>
        </p:spPr>
        <p:txBody>
          <a:bodyPr>
            <a:spAutoFit/>
          </a:bodyPr>
          <a:lstStyle/>
          <a:p>
            <a:pPr marL="342900" indent="-342900" algn="just" eaLnBrk="0" hangingPunct="0">
              <a:buFont typeface="Wingdings" panose="05000000000000000000" pitchFamily="2" charset="2"/>
              <a:buChar char="§"/>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Οι </a:t>
            </a:r>
            <a:r>
              <a:rPr lang="en-US" sz="2000" dirty="0">
                <a:latin typeface="Calibri" pitchFamily="34" charset="0"/>
                <a:ea typeface="Calibri" pitchFamily="34" charset="0"/>
                <a:cs typeface="Calibri" pitchFamily="34" charset="0"/>
              </a:rPr>
              <a:t>null </a:t>
            </a:r>
            <a:r>
              <a:rPr lang="el-GR" sz="2000" dirty="0">
                <a:latin typeface="Calibri" pitchFamily="34" charset="0"/>
                <a:ea typeface="Calibri" pitchFamily="34" charset="0"/>
                <a:cs typeface="Calibri" pitchFamily="34" charset="0"/>
              </a:rPr>
              <a:t>τιμές αγνοούνται πλην του </a:t>
            </a:r>
            <a:r>
              <a:rPr lang="en-US" sz="2000" dirty="0">
                <a:latin typeface="Calibri" pitchFamily="34" charset="0"/>
                <a:ea typeface="Calibri" pitchFamily="34" charset="0"/>
                <a:cs typeface="Calibri" pitchFamily="34" charset="0"/>
              </a:rPr>
              <a:t>count(*)</a:t>
            </a:r>
            <a:endParaRPr lang="el-GR" sz="2000" b="0" dirty="0">
              <a:solidFill>
                <a:schemeClr val="accent6">
                  <a:lumMod val="75000"/>
                </a:schemeClr>
              </a:solidFill>
              <a:latin typeface="Calibri" pitchFamily="34" charset="0"/>
              <a:ea typeface="Calibri" pitchFamily="34" charset="0"/>
              <a:cs typeface="Calibri" pitchFamily="34" charset="0"/>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Slide Number Placeholder 4"/>
          <p:cNvSpPr>
            <a:spLocks noGrp="1"/>
          </p:cNvSpPr>
          <p:nvPr>
            <p:ph type="sldNum" sz="quarter" idx="12"/>
          </p:nvPr>
        </p:nvSpPr>
        <p:spPr>
          <a:noFill/>
        </p:spPr>
        <p:txBody>
          <a:bodyPr/>
          <a:lstStyle/>
          <a:p>
            <a:fld id="{7285BA5B-0671-4AB0-AA22-AC74B0B90918}" type="slidenum">
              <a:rPr lang="el-GR" altLang="en-US" smtClean="0"/>
              <a:pPr/>
              <a:t>111</a:t>
            </a:fld>
            <a:endParaRPr lang="el-GR" altLang="en-US"/>
          </a:p>
        </p:txBody>
      </p:sp>
      <p:sp>
        <p:nvSpPr>
          <p:cNvPr id="626692" name="Text Box 4"/>
          <p:cNvSpPr txBox="1">
            <a:spLocks noChangeArrowheads="1"/>
          </p:cNvSpPr>
          <p:nvPr/>
        </p:nvSpPr>
        <p:spPr bwMode="auto">
          <a:xfrm>
            <a:off x="1609742" y="1908810"/>
            <a:ext cx="5181600" cy="2292350"/>
          </a:xfrm>
          <a:prstGeom prst="rect">
            <a:avLst/>
          </a:prstGeom>
          <a:noFill/>
          <a:ln w="9525">
            <a:solidFill>
              <a:schemeClr val="tx1"/>
            </a:solidFill>
            <a:miter lim="800000"/>
            <a:headEnd/>
            <a:tailEnd/>
          </a:ln>
        </p:spPr>
        <p:txBody>
          <a:bodyPr>
            <a:spAutoFit/>
          </a:bodyPr>
          <a:lstStyle/>
          <a:p>
            <a:pPr eaLnBrk="0" hangingPunct="0"/>
            <a:r>
              <a:rPr lang="en-US" sz="2400" dirty="0">
                <a:solidFill>
                  <a:schemeClr val="tx2">
                    <a:lumMod val="50000"/>
                  </a:schemeClr>
                </a:solidFill>
                <a:latin typeface="Calibri" pitchFamily="34" charset="0"/>
                <a:ea typeface="Calibri" pitchFamily="34" charset="0"/>
                <a:cs typeface="Calibri" pitchFamily="34" charset="0"/>
              </a:rPr>
              <a:t>SELECT</a:t>
            </a:r>
            <a:r>
              <a:rPr lang="el-GR" sz="2400" dirty="0">
                <a:solidFill>
                  <a:schemeClr val="tx2">
                    <a:lumMod val="50000"/>
                  </a:schemeClr>
                </a:solidFill>
                <a:latin typeface="Calibri" pitchFamily="34" charset="0"/>
                <a:ea typeface="Calibri" pitchFamily="34" charset="0"/>
                <a:cs typeface="Calibri" pitchFamily="34" charset="0"/>
              </a:rPr>
              <a:t>  </a:t>
            </a:r>
            <a:r>
              <a:rPr lang="el-GR" sz="2000" b="0" dirty="0">
                <a:solidFill>
                  <a:schemeClr val="tx2">
                    <a:lumMod val="50000"/>
                  </a:schemeClr>
                </a:solidFill>
                <a:latin typeface="Calibri" pitchFamily="34" charset="0"/>
                <a:ea typeface="Calibri" pitchFamily="34" charset="0"/>
                <a:cs typeface="Calibri" pitchFamily="34" charset="0"/>
              </a:rPr>
              <a:t>Α</a:t>
            </a:r>
            <a:r>
              <a:rPr lang="en-US" sz="2000" b="0" baseline="-25000" dirty="0">
                <a:solidFill>
                  <a:schemeClr val="tx2">
                    <a:lumMod val="50000"/>
                  </a:schemeClr>
                </a:solidFill>
                <a:latin typeface="Calibri" pitchFamily="34" charset="0"/>
                <a:ea typeface="Calibri" pitchFamily="34" charset="0"/>
                <a:cs typeface="Calibri" pitchFamily="34" charset="0"/>
              </a:rPr>
              <a:t>i1</a:t>
            </a:r>
            <a:r>
              <a:rPr lang="el-GR" sz="2000" b="0" dirty="0">
                <a:solidFill>
                  <a:schemeClr val="tx2">
                    <a:lumMod val="50000"/>
                  </a:schemeClr>
                </a:solidFill>
                <a:latin typeface="Calibri" pitchFamily="34" charset="0"/>
                <a:ea typeface="Calibri" pitchFamily="34" charset="0"/>
                <a:cs typeface="Calibri" pitchFamily="34" charset="0"/>
              </a:rPr>
              <a:t>, Α</a:t>
            </a:r>
            <a:r>
              <a:rPr lang="en-US" sz="2000" b="0" baseline="-25000" dirty="0" err="1">
                <a:solidFill>
                  <a:schemeClr val="tx2">
                    <a:lumMod val="50000"/>
                  </a:schemeClr>
                </a:solidFill>
                <a:latin typeface="Calibri" pitchFamily="34" charset="0"/>
                <a:ea typeface="Calibri" pitchFamily="34" charset="0"/>
                <a:cs typeface="Calibri" pitchFamily="34" charset="0"/>
              </a:rPr>
              <a:t>i</a:t>
            </a:r>
            <a:r>
              <a:rPr lang="el-GR" sz="2000" b="0" baseline="-25000" dirty="0">
                <a:solidFill>
                  <a:schemeClr val="tx2">
                    <a:lumMod val="50000"/>
                  </a:schemeClr>
                </a:solidFill>
                <a:latin typeface="Calibri" pitchFamily="34" charset="0"/>
                <a:ea typeface="Calibri" pitchFamily="34" charset="0"/>
                <a:cs typeface="Calibri" pitchFamily="34" charset="0"/>
              </a:rPr>
              <a:t>2</a:t>
            </a:r>
            <a:r>
              <a:rPr lang="el-GR" sz="2000" b="0" dirty="0">
                <a:solidFill>
                  <a:schemeClr val="tx2">
                    <a:lumMod val="50000"/>
                  </a:schemeClr>
                </a:solidFill>
                <a:latin typeface="Calibri" pitchFamily="34" charset="0"/>
                <a:ea typeface="Calibri" pitchFamily="34" charset="0"/>
                <a:cs typeface="Calibri" pitchFamily="34" charset="0"/>
              </a:rPr>
              <a:t>, .., Α</a:t>
            </a:r>
            <a:r>
              <a:rPr lang="en-US" sz="2000" b="0" baseline="-25000" dirty="0">
                <a:solidFill>
                  <a:schemeClr val="tx2">
                    <a:lumMod val="50000"/>
                  </a:schemeClr>
                </a:solidFill>
                <a:latin typeface="Calibri" pitchFamily="34" charset="0"/>
                <a:ea typeface="Calibri" pitchFamily="34" charset="0"/>
                <a:cs typeface="Calibri" pitchFamily="34" charset="0"/>
              </a:rPr>
              <a:t>in, </a:t>
            </a:r>
            <a:r>
              <a:rPr lang="en-US" sz="2000" b="0" dirty="0">
                <a:solidFill>
                  <a:schemeClr val="tx2">
                    <a:lumMod val="50000"/>
                  </a:schemeClr>
                </a:solidFill>
                <a:latin typeface="Calibri" pitchFamily="34" charset="0"/>
                <a:ea typeface="Calibri" pitchFamily="34" charset="0"/>
                <a:cs typeface="Calibri" pitchFamily="34" charset="0"/>
              </a:rPr>
              <a:t>…,</a:t>
            </a:r>
            <a:r>
              <a:rPr lang="en-US" sz="2000" b="0" baseline="-25000" dirty="0">
                <a:solidFill>
                  <a:schemeClr val="tx2">
                    <a:lumMod val="50000"/>
                  </a:schemeClr>
                </a:solidFill>
                <a:latin typeface="Calibri" pitchFamily="34" charset="0"/>
                <a:ea typeface="Calibri" pitchFamily="34" charset="0"/>
                <a:cs typeface="Calibri" pitchFamily="34" charset="0"/>
              </a:rPr>
              <a:t> </a:t>
            </a:r>
            <a:r>
              <a:rPr lang="en-US" sz="2000" b="0" dirty="0" err="1">
                <a:solidFill>
                  <a:schemeClr val="tx2">
                    <a:lumMod val="50000"/>
                  </a:schemeClr>
                </a:solidFill>
                <a:latin typeface="Calibri" pitchFamily="34" charset="0"/>
                <a:ea typeface="Calibri" pitchFamily="34" charset="0"/>
                <a:cs typeface="Calibri" pitchFamily="34" charset="0"/>
              </a:rPr>
              <a:t>avg</a:t>
            </a:r>
            <a:r>
              <a:rPr lang="en-US" sz="2000" b="0" dirty="0">
                <a:solidFill>
                  <a:schemeClr val="tx2">
                    <a:lumMod val="50000"/>
                  </a:schemeClr>
                </a:solidFill>
                <a:latin typeface="Calibri" pitchFamily="34" charset="0"/>
                <a:ea typeface="Calibri" pitchFamily="34" charset="0"/>
                <a:cs typeface="Calibri" pitchFamily="34" charset="0"/>
              </a:rPr>
              <a:t>, …</a:t>
            </a:r>
            <a:endParaRPr lang="el-GR" sz="2000" b="0" dirty="0">
              <a:solidFill>
                <a:schemeClr val="tx2">
                  <a:lumMod val="50000"/>
                </a:schemeClr>
              </a:solidFill>
              <a:latin typeface="Calibri" pitchFamily="34" charset="0"/>
              <a:ea typeface="Calibri" pitchFamily="34" charset="0"/>
              <a:cs typeface="Calibri" pitchFamily="34" charset="0"/>
            </a:endParaRPr>
          </a:p>
          <a:p>
            <a:pPr eaLnBrk="0" hangingPunct="0"/>
            <a:r>
              <a:rPr lang="en-US" sz="2400" dirty="0">
                <a:solidFill>
                  <a:schemeClr val="tx2">
                    <a:lumMod val="50000"/>
                  </a:schemeClr>
                </a:solidFill>
                <a:latin typeface="Calibri" pitchFamily="34" charset="0"/>
                <a:ea typeface="Calibri" pitchFamily="34" charset="0"/>
                <a:cs typeface="Calibri" pitchFamily="34" charset="0"/>
              </a:rPr>
              <a:t>FROM</a:t>
            </a:r>
            <a:r>
              <a:rPr lang="el-GR" sz="2400" dirty="0">
                <a:solidFill>
                  <a:schemeClr val="tx2">
                    <a:lumMod val="50000"/>
                  </a:schemeClr>
                </a:solidFill>
                <a:latin typeface="Calibri" pitchFamily="34" charset="0"/>
                <a:ea typeface="Calibri" pitchFamily="34" charset="0"/>
                <a:cs typeface="Calibri" pitchFamily="34" charset="0"/>
              </a:rPr>
              <a:t>   </a:t>
            </a:r>
            <a:r>
              <a:rPr lang="el-GR" sz="2000" b="0" dirty="0">
                <a:solidFill>
                  <a:schemeClr val="tx2">
                    <a:lumMod val="50000"/>
                  </a:schemeClr>
                </a:solidFill>
                <a:latin typeface="Calibri" pitchFamily="34" charset="0"/>
                <a:ea typeface="Calibri" pitchFamily="34" charset="0"/>
                <a:cs typeface="Calibri" pitchFamily="34" charset="0"/>
              </a:rPr>
              <a:t>R</a:t>
            </a:r>
            <a:r>
              <a:rPr lang="el-GR" sz="2000" b="0" baseline="-25000" dirty="0">
                <a:solidFill>
                  <a:schemeClr val="tx2">
                    <a:lumMod val="50000"/>
                  </a:schemeClr>
                </a:solidFill>
                <a:latin typeface="Calibri" pitchFamily="34" charset="0"/>
                <a:ea typeface="Calibri" pitchFamily="34" charset="0"/>
                <a:cs typeface="Calibri" pitchFamily="34" charset="0"/>
              </a:rPr>
              <a:t>1</a:t>
            </a:r>
            <a:r>
              <a:rPr lang="el-GR" sz="2000" b="0" dirty="0">
                <a:solidFill>
                  <a:schemeClr val="tx2">
                    <a:lumMod val="50000"/>
                  </a:schemeClr>
                </a:solidFill>
                <a:latin typeface="Calibri" pitchFamily="34" charset="0"/>
                <a:ea typeface="Calibri" pitchFamily="34" charset="0"/>
                <a:cs typeface="Calibri" pitchFamily="34" charset="0"/>
              </a:rPr>
              <a:t>,  R</a:t>
            </a:r>
            <a:r>
              <a:rPr lang="el-GR" sz="2000" b="0" baseline="-25000" dirty="0">
                <a:solidFill>
                  <a:schemeClr val="tx2">
                    <a:lumMod val="50000"/>
                  </a:schemeClr>
                </a:solidFill>
                <a:latin typeface="Calibri" pitchFamily="34" charset="0"/>
                <a:ea typeface="Calibri" pitchFamily="34" charset="0"/>
                <a:cs typeface="Calibri" pitchFamily="34" charset="0"/>
              </a:rPr>
              <a:t>2</a:t>
            </a:r>
            <a:r>
              <a:rPr lang="el-GR" sz="2000" b="0" dirty="0">
                <a:solidFill>
                  <a:schemeClr val="tx2">
                    <a:lumMod val="50000"/>
                  </a:schemeClr>
                </a:solidFill>
                <a:latin typeface="Calibri" pitchFamily="34" charset="0"/>
                <a:ea typeface="Calibri" pitchFamily="34" charset="0"/>
                <a:cs typeface="Calibri" pitchFamily="34" charset="0"/>
              </a:rPr>
              <a:t>, … </a:t>
            </a:r>
            <a:r>
              <a:rPr lang="el-GR" sz="2000" b="0" dirty="0" err="1">
                <a:solidFill>
                  <a:schemeClr val="tx2">
                    <a:lumMod val="50000"/>
                  </a:schemeClr>
                </a:solidFill>
                <a:latin typeface="Calibri" pitchFamily="34" charset="0"/>
                <a:ea typeface="Calibri" pitchFamily="34" charset="0"/>
                <a:cs typeface="Calibri" pitchFamily="34" charset="0"/>
              </a:rPr>
              <a:t>R</a:t>
            </a:r>
            <a:r>
              <a:rPr lang="el-GR" sz="2000" b="0" baseline="-25000" dirty="0" err="1">
                <a:solidFill>
                  <a:schemeClr val="tx2">
                    <a:lumMod val="50000"/>
                  </a:schemeClr>
                </a:solidFill>
                <a:latin typeface="Calibri" pitchFamily="34" charset="0"/>
                <a:ea typeface="Calibri" pitchFamily="34" charset="0"/>
                <a:cs typeface="Calibri" pitchFamily="34" charset="0"/>
              </a:rPr>
              <a:t>m</a:t>
            </a:r>
            <a:endParaRPr lang="el-GR" sz="2000" b="0" dirty="0">
              <a:solidFill>
                <a:schemeClr val="tx2">
                  <a:lumMod val="50000"/>
                </a:schemeClr>
              </a:solidFill>
              <a:latin typeface="Calibri" pitchFamily="34" charset="0"/>
              <a:ea typeface="Calibri" pitchFamily="34" charset="0"/>
              <a:cs typeface="Calibri" pitchFamily="34" charset="0"/>
            </a:endParaRPr>
          </a:p>
          <a:p>
            <a:pPr eaLnBrk="0" hangingPunct="0"/>
            <a:r>
              <a:rPr lang="en-US" sz="2400" dirty="0">
                <a:solidFill>
                  <a:schemeClr val="tx2">
                    <a:lumMod val="50000"/>
                  </a:schemeClr>
                </a:solidFill>
                <a:latin typeface="Calibri" pitchFamily="34" charset="0"/>
                <a:ea typeface="Calibri" pitchFamily="34" charset="0"/>
                <a:cs typeface="Calibri" pitchFamily="34" charset="0"/>
              </a:rPr>
              <a:t>WHERE</a:t>
            </a:r>
            <a:r>
              <a:rPr lang="el-GR" sz="2000" b="0" dirty="0">
                <a:solidFill>
                  <a:schemeClr val="tx2">
                    <a:lumMod val="50000"/>
                  </a:schemeClr>
                </a:solidFill>
                <a:latin typeface="Calibri" pitchFamily="34" charset="0"/>
                <a:ea typeface="Calibri" pitchFamily="34" charset="0"/>
                <a:cs typeface="Calibri" pitchFamily="34" charset="0"/>
              </a:rPr>
              <a:t> P</a:t>
            </a:r>
          </a:p>
          <a:p>
            <a:pPr eaLnBrk="0" hangingPunct="0"/>
            <a:r>
              <a:rPr lang="en-US" sz="2400" dirty="0">
                <a:solidFill>
                  <a:schemeClr val="tx2">
                    <a:lumMod val="50000"/>
                  </a:schemeClr>
                </a:solidFill>
                <a:latin typeface="Calibri" pitchFamily="34" charset="0"/>
                <a:ea typeface="Calibri" pitchFamily="34" charset="0"/>
                <a:cs typeface="Calibri" pitchFamily="34" charset="0"/>
              </a:rPr>
              <a:t>GROUP BY </a:t>
            </a:r>
            <a:r>
              <a:rPr lang="el-GR" sz="2000" b="0" dirty="0">
                <a:solidFill>
                  <a:schemeClr val="tx2">
                    <a:lumMod val="50000"/>
                  </a:schemeClr>
                </a:solidFill>
                <a:latin typeface="Calibri" pitchFamily="34" charset="0"/>
                <a:ea typeface="Calibri" pitchFamily="34" charset="0"/>
                <a:cs typeface="Calibri" pitchFamily="34" charset="0"/>
              </a:rPr>
              <a:t>Α</a:t>
            </a:r>
            <a:r>
              <a:rPr lang="en-US" sz="2400" b="0" baseline="-25000" dirty="0">
                <a:solidFill>
                  <a:schemeClr val="tx2">
                    <a:lumMod val="50000"/>
                  </a:schemeClr>
                </a:solidFill>
                <a:latin typeface="Calibri" pitchFamily="34" charset="0"/>
                <a:ea typeface="Calibri" pitchFamily="34" charset="0"/>
                <a:cs typeface="Calibri" pitchFamily="34" charset="0"/>
              </a:rPr>
              <a:t>i1</a:t>
            </a:r>
            <a:r>
              <a:rPr lang="en-US" sz="2000" b="0" dirty="0">
                <a:solidFill>
                  <a:schemeClr val="tx2">
                    <a:lumMod val="50000"/>
                  </a:schemeClr>
                </a:solidFill>
                <a:latin typeface="Calibri" pitchFamily="34" charset="0"/>
                <a:ea typeface="Calibri" pitchFamily="34" charset="0"/>
                <a:cs typeface="Calibri" pitchFamily="34" charset="0"/>
              </a:rPr>
              <a:t>, A</a:t>
            </a:r>
            <a:r>
              <a:rPr lang="en-US" sz="2400" b="0" baseline="-25000" dirty="0">
                <a:solidFill>
                  <a:schemeClr val="tx2">
                    <a:lumMod val="50000"/>
                  </a:schemeClr>
                </a:solidFill>
                <a:latin typeface="Calibri" pitchFamily="34" charset="0"/>
                <a:ea typeface="Calibri" pitchFamily="34" charset="0"/>
                <a:cs typeface="Calibri" pitchFamily="34" charset="0"/>
              </a:rPr>
              <a:t>i2</a:t>
            </a:r>
            <a:r>
              <a:rPr lang="en-US" sz="2000" b="0" dirty="0">
                <a:solidFill>
                  <a:schemeClr val="tx2">
                    <a:lumMod val="50000"/>
                  </a:schemeClr>
                </a:solidFill>
                <a:latin typeface="Calibri" pitchFamily="34" charset="0"/>
                <a:ea typeface="Calibri" pitchFamily="34" charset="0"/>
                <a:cs typeface="Calibri" pitchFamily="34" charset="0"/>
              </a:rPr>
              <a:t>, …, </a:t>
            </a:r>
            <a:r>
              <a:rPr lang="en-US" sz="2000" b="0" dirty="0" err="1">
                <a:solidFill>
                  <a:schemeClr val="tx2">
                    <a:lumMod val="50000"/>
                  </a:schemeClr>
                </a:solidFill>
                <a:latin typeface="Calibri" pitchFamily="34" charset="0"/>
                <a:ea typeface="Calibri" pitchFamily="34" charset="0"/>
                <a:cs typeface="Calibri" pitchFamily="34" charset="0"/>
              </a:rPr>
              <a:t>A</a:t>
            </a:r>
            <a:r>
              <a:rPr lang="en-US" sz="2400" b="0" baseline="-25000" dirty="0" err="1">
                <a:solidFill>
                  <a:schemeClr val="tx2">
                    <a:lumMod val="50000"/>
                  </a:schemeClr>
                </a:solidFill>
                <a:latin typeface="Calibri" pitchFamily="34" charset="0"/>
                <a:ea typeface="Calibri" pitchFamily="34" charset="0"/>
                <a:cs typeface="Calibri" pitchFamily="34" charset="0"/>
              </a:rPr>
              <a:t>in</a:t>
            </a:r>
            <a:endParaRPr lang="en-US" sz="2400" b="0" baseline="-250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dirty="0">
                <a:solidFill>
                  <a:schemeClr val="tx2">
                    <a:lumMod val="50000"/>
                  </a:schemeClr>
                </a:solidFill>
                <a:latin typeface="Calibri" pitchFamily="34" charset="0"/>
                <a:ea typeface="Calibri" pitchFamily="34" charset="0"/>
                <a:cs typeface="Calibri" pitchFamily="34" charset="0"/>
              </a:rPr>
              <a:t>HAVING </a:t>
            </a:r>
            <a:r>
              <a:rPr lang="en-US" sz="2000" b="0" dirty="0">
                <a:solidFill>
                  <a:schemeClr val="tx2">
                    <a:lumMod val="50000"/>
                  </a:schemeClr>
                </a:solidFill>
                <a:latin typeface="Calibri" pitchFamily="34" charset="0"/>
                <a:ea typeface="Calibri" pitchFamily="34" charset="0"/>
                <a:cs typeface="Calibri" pitchFamily="34" charset="0"/>
              </a:rPr>
              <a:t>P</a:t>
            </a:r>
          </a:p>
          <a:p>
            <a:pPr eaLnBrk="0" hangingPunct="0"/>
            <a:r>
              <a:rPr lang="en-US" sz="2400" dirty="0">
                <a:solidFill>
                  <a:schemeClr val="tx2">
                    <a:lumMod val="50000"/>
                  </a:schemeClr>
                </a:solidFill>
                <a:latin typeface="Calibri" pitchFamily="34" charset="0"/>
                <a:ea typeface="Calibri" pitchFamily="34" charset="0"/>
                <a:cs typeface="Calibri" pitchFamily="34" charset="0"/>
              </a:rPr>
              <a:t>ORDER BY </a:t>
            </a:r>
            <a:r>
              <a:rPr lang="en-US" sz="2000" b="0" dirty="0">
                <a:solidFill>
                  <a:schemeClr val="tx2">
                    <a:lumMod val="50000"/>
                  </a:schemeClr>
                </a:solidFill>
                <a:latin typeface="Calibri" pitchFamily="34" charset="0"/>
                <a:ea typeface="Calibri" pitchFamily="34" charset="0"/>
                <a:cs typeface="Calibri" pitchFamily="34" charset="0"/>
              </a:rPr>
              <a:t>A</a:t>
            </a:r>
            <a:r>
              <a:rPr lang="en-US" sz="2400" b="0" baseline="-25000" dirty="0">
                <a:solidFill>
                  <a:schemeClr val="tx2">
                    <a:lumMod val="50000"/>
                  </a:schemeClr>
                </a:solidFill>
                <a:latin typeface="Calibri" pitchFamily="34" charset="0"/>
                <a:ea typeface="Calibri" pitchFamily="34" charset="0"/>
                <a:cs typeface="Calibri" pitchFamily="34" charset="0"/>
              </a:rPr>
              <a:t>j1</a:t>
            </a:r>
            <a:r>
              <a:rPr lang="en-US" sz="2000" b="0" dirty="0">
                <a:solidFill>
                  <a:schemeClr val="tx2">
                    <a:lumMod val="50000"/>
                  </a:schemeClr>
                </a:solidFill>
                <a:latin typeface="Calibri" pitchFamily="34" charset="0"/>
                <a:ea typeface="Calibri" pitchFamily="34" charset="0"/>
                <a:cs typeface="Calibri" pitchFamily="34" charset="0"/>
              </a:rPr>
              <a:t>, A</a:t>
            </a:r>
            <a:r>
              <a:rPr lang="en-US" sz="2400" b="0" baseline="-25000" dirty="0">
                <a:solidFill>
                  <a:schemeClr val="tx2">
                    <a:lumMod val="50000"/>
                  </a:schemeClr>
                </a:solidFill>
                <a:latin typeface="Calibri" pitchFamily="34" charset="0"/>
                <a:ea typeface="Calibri" pitchFamily="34" charset="0"/>
                <a:cs typeface="Calibri" pitchFamily="34" charset="0"/>
              </a:rPr>
              <a:t>j2</a:t>
            </a:r>
            <a:r>
              <a:rPr lang="en-US" sz="2000" b="0" dirty="0">
                <a:solidFill>
                  <a:schemeClr val="tx2">
                    <a:lumMod val="50000"/>
                  </a:schemeClr>
                </a:solidFill>
                <a:latin typeface="Calibri" pitchFamily="34" charset="0"/>
                <a:ea typeface="Calibri" pitchFamily="34" charset="0"/>
                <a:cs typeface="Calibri" pitchFamily="34" charset="0"/>
              </a:rPr>
              <a:t>, …, </a:t>
            </a:r>
            <a:r>
              <a:rPr lang="en-US" sz="2000" b="0" dirty="0" err="1">
                <a:solidFill>
                  <a:schemeClr val="tx2">
                    <a:lumMod val="50000"/>
                  </a:schemeClr>
                </a:solidFill>
                <a:latin typeface="Calibri" pitchFamily="34" charset="0"/>
                <a:ea typeface="Calibri" pitchFamily="34" charset="0"/>
                <a:cs typeface="Calibri" pitchFamily="34" charset="0"/>
              </a:rPr>
              <a:t>A</a:t>
            </a:r>
            <a:r>
              <a:rPr lang="en-US" sz="2400" b="0" baseline="-25000" dirty="0" err="1">
                <a:solidFill>
                  <a:schemeClr val="tx2">
                    <a:lumMod val="50000"/>
                  </a:schemeClr>
                </a:solidFill>
                <a:latin typeface="Calibri" pitchFamily="34" charset="0"/>
                <a:ea typeface="Calibri" pitchFamily="34" charset="0"/>
                <a:cs typeface="Calibri" pitchFamily="34" charset="0"/>
              </a:rPr>
              <a:t>jk</a:t>
            </a:r>
            <a:endParaRPr lang="el-GR" sz="2400" b="0" baseline="-25000" dirty="0">
              <a:solidFill>
                <a:schemeClr val="tx2">
                  <a:lumMod val="50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p:txBody>
          <a:bodyPr/>
          <a:lstStyle/>
          <a:p>
            <a:r>
              <a:rPr lang="el-GR" dirty="0">
                <a:solidFill>
                  <a:schemeClr val="accent6">
                    <a:lumMod val="75000"/>
                  </a:schemeClr>
                </a:solidFill>
              </a:rPr>
              <a:t>Βασική Δομή Ερώτησης</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6692"/>
                                        </p:tgtEl>
                                        <p:attrNameLst>
                                          <p:attrName>style.visibility</p:attrName>
                                        </p:attrNameLst>
                                      </p:cBhvr>
                                      <p:to>
                                        <p:strVal val="visible"/>
                                      </p:to>
                                    </p:set>
                                    <p:anim calcmode="lin" valueType="num">
                                      <p:cBhvr additive="base">
                                        <p:cTn id="7" dur="500" fill="hold"/>
                                        <p:tgtEl>
                                          <p:spTgt spid="626692"/>
                                        </p:tgtEl>
                                        <p:attrNameLst>
                                          <p:attrName>ppt_x</p:attrName>
                                        </p:attrNameLst>
                                      </p:cBhvr>
                                      <p:tavLst>
                                        <p:tav tm="0">
                                          <p:val>
                                            <p:strVal val="0-#ppt_w/2"/>
                                          </p:val>
                                        </p:tav>
                                        <p:tav tm="100000">
                                          <p:val>
                                            <p:strVal val="#ppt_x"/>
                                          </p:val>
                                        </p:tav>
                                      </p:tavLst>
                                    </p:anim>
                                    <p:anim calcmode="lin" valueType="num">
                                      <p:cBhvr additive="base">
                                        <p:cTn id="8" dur="500" fill="hold"/>
                                        <p:tgtEl>
                                          <p:spTgt spid="6266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692" grpId="0" animBg="1"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112</a:t>
            </a:fld>
            <a:endParaRPr lang="el-GR" altLang="en-US"/>
          </a:p>
        </p:txBody>
      </p:sp>
      <p:sp>
        <p:nvSpPr>
          <p:cNvPr id="3077" name="Text Box 4"/>
          <p:cNvSpPr txBox="1">
            <a:spLocks noChangeArrowheads="1"/>
          </p:cNvSpPr>
          <p:nvPr/>
        </p:nvSpPr>
        <p:spPr bwMode="auto">
          <a:xfrm>
            <a:off x="6858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Συνενώσεις</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Slide Number Placeholder 4"/>
          <p:cNvSpPr>
            <a:spLocks noGrp="1"/>
          </p:cNvSpPr>
          <p:nvPr>
            <p:ph type="sldNum" sz="quarter" idx="12"/>
          </p:nvPr>
        </p:nvSpPr>
        <p:spPr>
          <a:noFill/>
        </p:spPr>
        <p:txBody>
          <a:bodyPr/>
          <a:lstStyle/>
          <a:p>
            <a:fld id="{DC771CEA-566A-4777-9821-5AA1FE492B67}" type="slidenum">
              <a:rPr lang="el-GR" altLang="en-US" smtClean="0"/>
              <a:pPr/>
              <a:t>113</a:t>
            </a:fld>
            <a:endParaRPr lang="el-GR" altLang="en-US"/>
          </a:p>
        </p:txBody>
      </p:sp>
      <p:sp>
        <p:nvSpPr>
          <p:cNvPr id="132103" name="Text Box 4"/>
          <p:cNvSpPr txBox="1">
            <a:spLocks noChangeArrowheads="1"/>
          </p:cNvSpPr>
          <p:nvPr/>
        </p:nvSpPr>
        <p:spPr bwMode="auto">
          <a:xfrm>
            <a:off x="190500" y="1219200"/>
            <a:ext cx="8610600" cy="1631216"/>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Η SQL-92 υποστηρίζει διάφορους τύπους συνενώσεων που συνήθως χρησιμοποιούνται στο  </a:t>
            </a:r>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αλλά μπορούν να χρησιμοποιηθούν οπουδήποτε μπορεί να χρησιμοποιηθεί μια σχέση.</a:t>
            </a:r>
          </a:p>
          <a:p>
            <a:pPr algn="just" eaLnBrk="0" hangingPunct="0"/>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Γενική σύνταξη:</a:t>
            </a:r>
          </a:p>
        </p:txBody>
      </p:sp>
      <p:sp>
        <p:nvSpPr>
          <p:cNvPr id="10" name="Title 9"/>
          <p:cNvSpPr>
            <a:spLocks noGrp="1"/>
          </p:cNvSpPr>
          <p:nvPr>
            <p:ph type="title"/>
          </p:nvPr>
        </p:nvSpPr>
        <p:spPr>
          <a:xfrm>
            <a:off x="469900" y="0"/>
            <a:ext cx="8229600" cy="1143000"/>
          </a:xfrm>
        </p:spPr>
        <p:txBody>
          <a:bodyPr/>
          <a:lstStyle/>
          <a:p>
            <a:r>
              <a:rPr lang="el-GR" dirty="0">
                <a:solidFill>
                  <a:schemeClr val="accent6">
                    <a:lumMod val="75000"/>
                  </a:schemeClr>
                </a:solidFill>
              </a:rPr>
              <a:t>Συνένωση (</a:t>
            </a:r>
            <a:r>
              <a:rPr lang="en-US" dirty="0">
                <a:solidFill>
                  <a:schemeClr val="accent6">
                    <a:lumMod val="75000"/>
                  </a:schemeClr>
                </a:solidFill>
              </a:rPr>
              <a:t>join)</a:t>
            </a:r>
            <a:endParaRPr lang="el-GR" dirty="0">
              <a:solidFill>
                <a:schemeClr val="accent6">
                  <a:lumMod val="75000"/>
                </a:schemeClr>
              </a:solidFill>
            </a:endParaRPr>
          </a:p>
        </p:txBody>
      </p:sp>
      <p:sp>
        <p:nvSpPr>
          <p:cNvPr id="11" name="TextBox 10"/>
          <p:cNvSpPr txBox="1"/>
          <p:nvPr/>
        </p:nvSpPr>
        <p:spPr>
          <a:xfrm>
            <a:off x="939800" y="2971801"/>
            <a:ext cx="7493000" cy="830997"/>
          </a:xfrm>
          <a:prstGeom prst="rect">
            <a:avLst/>
          </a:prstGeom>
          <a:noFill/>
          <a:ln>
            <a:solidFill>
              <a:schemeClr val="accent6">
                <a:lumMod val="50000"/>
              </a:schemeClr>
            </a:solidFill>
          </a:ln>
        </p:spPr>
        <p:txBody>
          <a:bodyPr wrap="square" rtlCol="0">
            <a:spAutoFit/>
          </a:bodyPr>
          <a:lstStyle/>
          <a:p>
            <a:pPr eaLnBrk="0" hangingPunct="0"/>
            <a:r>
              <a:rPr lang="el-GR" sz="2400" dirty="0">
                <a:latin typeface="Calibri" pitchFamily="34" charset="0"/>
                <a:ea typeface="Calibri" pitchFamily="34" charset="0"/>
                <a:cs typeface="Calibri" pitchFamily="34" charset="0"/>
              </a:rPr>
              <a:t>&lt;όνομα-σχέσης1&gt;  </a:t>
            </a:r>
            <a:r>
              <a:rPr lang="el-GR" sz="2400" dirty="0">
                <a:solidFill>
                  <a:schemeClr val="accent6">
                    <a:lumMod val="75000"/>
                  </a:schemeClr>
                </a:solidFill>
                <a:latin typeface="Calibri" pitchFamily="34" charset="0"/>
                <a:ea typeface="Calibri" pitchFamily="34" charset="0"/>
                <a:cs typeface="Calibri" pitchFamily="34" charset="0"/>
              </a:rPr>
              <a:t>&lt;τύπος-συνένωσης&gt; </a:t>
            </a:r>
            <a:r>
              <a:rPr lang="el-GR" sz="2400" dirty="0">
                <a:latin typeface="Calibri" pitchFamily="34" charset="0"/>
                <a:ea typeface="Calibri" pitchFamily="34" charset="0"/>
                <a:cs typeface="Calibri" pitchFamily="34" charset="0"/>
              </a:rPr>
              <a:t>&lt;όνομα-σχέσης2&gt; </a:t>
            </a:r>
          </a:p>
          <a:p>
            <a:pPr eaLnBrk="0" hangingPunct="0"/>
            <a:r>
              <a:rPr lang="en-US" sz="2400" dirty="0">
                <a:solidFill>
                  <a:schemeClr val="accent6">
                    <a:lumMod val="75000"/>
                  </a:schemeClr>
                </a:solidFill>
                <a:latin typeface="Calibri" pitchFamily="34" charset="0"/>
                <a:ea typeface="Calibri" pitchFamily="34" charset="0"/>
                <a:cs typeface="Calibri" pitchFamily="34" charset="0"/>
              </a:rPr>
              <a:t>on</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&lt;συνθήκη-συνένωσης&gt;</a:t>
            </a:r>
            <a:endParaRPr lang="el-GR" sz="2400" dirty="0"/>
          </a:p>
        </p:txBody>
      </p:sp>
      <p:sp>
        <p:nvSpPr>
          <p:cNvPr id="12" name="Text Box 3"/>
          <p:cNvSpPr txBox="1">
            <a:spLocks noChangeArrowheads="1"/>
          </p:cNvSpPr>
          <p:nvPr/>
        </p:nvSpPr>
        <p:spPr bwMode="auto">
          <a:xfrm>
            <a:off x="1930400" y="4000500"/>
            <a:ext cx="5981700" cy="2000548"/>
          </a:xfrm>
          <a:prstGeom prst="rect">
            <a:avLst/>
          </a:prstGeom>
          <a:noFill/>
          <a:ln w="9525">
            <a:noFill/>
            <a:miter lim="800000"/>
            <a:headEnd/>
            <a:tailEnd/>
          </a:ln>
        </p:spPr>
        <p:txBody>
          <a:bodyPr wrap="square">
            <a:spAutoFit/>
          </a:bodyPr>
          <a:lstStyle/>
          <a:p>
            <a:pPr eaLnBrk="0" hangingPunct="0"/>
            <a:r>
              <a:rPr lang="el-GR" sz="2400" b="0" dirty="0">
                <a:solidFill>
                  <a:schemeClr val="accent6">
                    <a:lumMod val="75000"/>
                  </a:schemeClr>
                </a:solidFill>
                <a:latin typeface="Calibri" pitchFamily="34" charset="0"/>
                <a:ea typeface="Calibri" pitchFamily="34" charset="0"/>
                <a:cs typeface="Calibri" pitchFamily="34" charset="0"/>
              </a:rPr>
              <a:t>Τύποι Συνένωσης:</a:t>
            </a:r>
          </a:p>
          <a:p>
            <a:pPr marL="457200" indent="-457200" eaLnBrk="0" hangingPunct="0">
              <a:buFont typeface="Courier New" pitchFamily="49" charset="0"/>
              <a:buChar char="o"/>
            </a:pPr>
            <a:r>
              <a:rPr lang="en-US" sz="2000" dirty="0" smtClean="0">
                <a:latin typeface="Calibri" pitchFamily="34" charset="0"/>
                <a:ea typeface="Calibri" pitchFamily="34" charset="0"/>
                <a:cs typeface="Calibri" pitchFamily="34" charset="0"/>
              </a:rPr>
              <a:t>NATURAL JOIN</a:t>
            </a:r>
          </a:p>
          <a:p>
            <a:pPr marL="457200" indent="-457200" eaLnBrk="0" hangingPunct="0">
              <a:buFont typeface="Courier New" pitchFamily="49" charset="0"/>
              <a:buChar char="o"/>
            </a:pPr>
            <a:r>
              <a:rPr lang="el-GR" sz="2000" dirty="0" smtClean="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INNER</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JOIN </a:t>
            </a:r>
            <a:endParaRPr lang="en-US" sz="2000" b="0" dirty="0">
              <a:latin typeface="Calibri" pitchFamily="34" charset="0"/>
              <a:ea typeface="Calibri" pitchFamily="34" charset="0"/>
              <a:cs typeface="Calibri" pitchFamily="34" charset="0"/>
            </a:endParaRPr>
          </a:p>
          <a:p>
            <a:pPr marL="457200" indent="-457200" eaLnBrk="0" hangingPunct="0">
              <a:buFont typeface="Courier New" pitchFamily="49" charset="0"/>
              <a:buChar char="o"/>
            </a:pPr>
            <a:r>
              <a:rPr lang="en-US" sz="2000" dirty="0">
                <a:latin typeface="Calibri" pitchFamily="34" charset="0"/>
                <a:ea typeface="Calibri" pitchFamily="34" charset="0"/>
                <a:cs typeface="Calibri" pitchFamily="34" charset="0"/>
              </a:rPr>
              <a:t>LEFT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OUTER</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JOIN</a:t>
            </a:r>
            <a:r>
              <a:rPr lang="el-GR" sz="2000" b="0" dirty="0">
                <a:latin typeface="Calibri" pitchFamily="34" charset="0"/>
                <a:ea typeface="Calibri" pitchFamily="34" charset="0"/>
                <a:cs typeface="Calibri" pitchFamily="34" charset="0"/>
              </a:rPr>
              <a:t>: αριστερή εξωτερική συνένωση</a:t>
            </a:r>
          </a:p>
          <a:p>
            <a:pPr marL="457200" indent="-457200" eaLnBrk="0" hangingPunct="0">
              <a:buFont typeface="Courier New" pitchFamily="49" charset="0"/>
              <a:buChar char="o"/>
            </a:pPr>
            <a:r>
              <a:rPr lang="en-US" sz="2000" dirty="0">
                <a:latin typeface="Calibri" pitchFamily="34" charset="0"/>
                <a:ea typeface="Calibri" pitchFamily="34" charset="0"/>
                <a:cs typeface="Calibri" pitchFamily="34" charset="0"/>
              </a:rPr>
              <a:t>RIGHT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OUTER</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JOIN: </a:t>
            </a:r>
            <a:r>
              <a:rPr lang="el-GR" sz="2000" dirty="0">
                <a:latin typeface="Calibri" pitchFamily="34" charset="0"/>
                <a:ea typeface="Calibri" pitchFamily="34" charset="0"/>
                <a:cs typeface="Calibri" pitchFamily="34" charset="0"/>
              </a:rPr>
              <a:t>δεξιά εξωτερική συνένωση</a:t>
            </a:r>
            <a:endParaRPr lang="el-GR" sz="2000" b="0" dirty="0">
              <a:latin typeface="Calibri" pitchFamily="34" charset="0"/>
              <a:ea typeface="Calibri" pitchFamily="34" charset="0"/>
              <a:cs typeface="Calibri" pitchFamily="34" charset="0"/>
            </a:endParaRPr>
          </a:p>
          <a:p>
            <a:pPr marL="457200" indent="-457200" eaLnBrk="0" hangingPunct="0">
              <a:buFont typeface="Courier New" pitchFamily="49" charset="0"/>
              <a:buChar char="o"/>
            </a:pPr>
            <a:r>
              <a:rPr lang="en-US" sz="2000" dirty="0">
                <a:latin typeface="Calibri" pitchFamily="34" charset="0"/>
                <a:ea typeface="Calibri" pitchFamily="34" charset="0"/>
                <a:cs typeface="Calibri" pitchFamily="34" charset="0"/>
              </a:rPr>
              <a:t>FULL</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OUTER</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JOIN</a:t>
            </a:r>
            <a:r>
              <a:rPr lang="el-GR" sz="2000" dirty="0">
                <a:latin typeface="Calibri" pitchFamily="34" charset="0"/>
                <a:ea typeface="Calibri" pitchFamily="34" charset="0"/>
                <a:cs typeface="Calibri" pitchFamily="34" charset="0"/>
              </a:rPr>
              <a:t>: πλήρης εξωτερική </a:t>
            </a:r>
            <a:r>
              <a:rPr lang="el-GR" sz="2000" dirty="0" smtClean="0">
                <a:latin typeface="Calibri" pitchFamily="34" charset="0"/>
                <a:ea typeface="Calibri" pitchFamily="34" charset="0"/>
                <a:cs typeface="Calibri" pitchFamily="34" charset="0"/>
              </a:rPr>
              <a:t>συνένωση</a:t>
            </a:r>
            <a:endParaRPr lang="en-US" sz="2000" dirty="0" smtClean="0">
              <a:latin typeface="Calibri" pitchFamily="34" charset="0"/>
              <a:ea typeface="Calibri" pitchFamily="34" charset="0"/>
              <a:cs typeface="Calibri" pitchFamily="34" charset="0"/>
            </a:endParaRP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114</a:t>
            </a:fld>
            <a:endParaRPr lang="el-GR" altLang="en-US"/>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373439" y="1053649"/>
            <a:ext cx="2431774" cy="1477328"/>
          </a:xfrm>
          <a:prstGeom prst="rect">
            <a:avLst/>
          </a:prstGeom>
          <a:noFill/>
        </p:spPr>
        <p:txBody>
          <a:bodyPr wrap="square" rtlCol="0">
            <a:spAutoFit/>
          </a:bodyPr>
          <a:lstStyle/>
          <a:p>
            <a:r>
              <a:rPr lang="en-US" dirty="0"/>
              <a:t>R</a:t>
            </a:r>
          </a:p>
          <a:p>
            <a:r>
              <a:rPr lang="en-US" dirty="0"/>
              <a:t>A      B</a:t>
            </a:r>
          </a:p>
          <a:p>
            <a:r>
              <a:rPr lang="en-US" dirty="0"/>
              <a:t>1      red</a:t>
            </a:r>
          </a:p>
          <a:p>
            <a:pPr marL="342900" indent="-342900">
              <a:buAutoNum type="arabicPlain" startAt="3"/>
            </a:pPr>
            <a:r>
              <a:rPr lang="en-US" dirty="0"/>
              <a:t>  blue</a:t>
            </a:r>
          </a:p>
          <a:p>
            <a:pPr marL="342900" indent="-342900">
              <a:buAutoNum type="arabicPlain" startAt="3"/>
            </a:pPr>
            <a:r>
              <a:rPr lang="en-US" dirty="0"/>
              <a:t>  green	</a:t>
            </a:r>
          </a:p>
        </p:txBody>
      </p:sp>
      <p:sp>
        <p:nvSpPr>
          <p:cNvPr id="13" name="TextBox 12"/>
          <p:cNvSpPr txBox="1"/>
          <p:nvPr/>
        </p:nvSpPr>
        <p:spPr>
          <a:xfrm>
            <a:off x="3271394" y="1991817"/>
            <a:ext cx="5355771" cy="646331"/>
          </a:xfrm>
          <a:prstGeom prst="rect">
            <a:avLst/>
          </a:prstGeom>
          <a:noFill/>
        </p:spPr>
        <p:txBody>
          <a:bodyPr wrap="square" rtlCol="0">
            <a:spAutoFit/>
          </a:bodyPr>
          <a:lstStyle/>
          <a:p>
            <a:r>
              <a:rPr lang="en-US" dirty="0"/>
              <a:t>SELECT *</a:t>
            </a:r>
          </a:p>
          <a:p>
            <a:r>
              <a:rPr lang="en-US" dirty="0"/>
              <a:t>FROM R </a:t>
            </a:r>
            <a:r>
              <a:rPr lang="en-US" dirty="0">
                <a:solidFill>
                  <a:schemeClr val="tx2">
                    <a:lumMod val="60000"/>
                    <a:lumOff val="40000"/>
                  </a:schemeClr>
                </a:solidFill>
              </a:rPr>
              <a:t>INNER JOIN </a:t>
            </a:r>
            <a:r>
              <a:rPr lang="en-US" dirty="0"/>
              <a:t>S ON R.A = S.A;</a:t>
            </a:r>
            <a:endParaRPr lang="el-GR" dirty="0"/>
          </a:p>
        </p:txBody>
      </p:sp>
      <p:sp>
        <p:nvSpPr>
          <p:cNvPr id="10" name="TextBox 9">
            <a:extLst>
              <a:ext uri="{FF2B5EF4-FFF2-40B4-BE49-F238E27FC236}">
                <a16:creationId xmlns:a16="http://schemas.microsoft.com/office/drawing/2014/main" xmlns="" id="{C6E30E0F-82D1-4EC8-9A39-FCAA250397D4}"/>
              </a:ext>
            </a:extLst>
          </p:cNvPr>
          <p:cNvSpPr txBox="1"/>
          <p:nvPr/>
        </p:nvSpPr>
        <p:spPr>
          <a:xfrm>
            <a:off x="373439" y="2966342"/>
            <a:ext cx="2431774" cy="1754326"/>
          </a:xfrm>
          <a:prstGeom prst="rect">
            <a:avLst/>
          </a:prstGeom>
          <a:noFill/>
        </p:spPr>
        <p:txBody>
          <a:bodyPr wrap="square" rtlCol="0">
            <a:spAutoFit/>
          </a:bodyPr>
          <a:lstStyle/>
          <a:p>
            <a:r>
              <a:rPr lang="en-US" dirty="0"/>
              <a:t>S</a:t>
            </a:r>
          </a:p>
          <a:p>
            <a:r>
              <a:rPr lang="en-US" dirty="0"/>
              <a:t>A      D</a:t>
            </a:r>
          </a:p>
          <a:p>
            <a:r>
              <a:rPr lang="en-US" dirty="0"/>
              <a:t>1      car</a:t>
            </a:r>
          </a:p>
          <a:p>
            <a:pPr marL="342900" indent="-342900">
              <a:buAutoNum type="arabicPlain" startAt="3"/>
            </a:pPr>
            <a:r>
              <a:rPr lang="en-US" dirty="0"/>
              <a:t>  bicycle</a:t>
            </a:r>
          </a:p>
          <a:p>
            <a:r>
              <a:rPr lang="en-US" dirty="0"/>
              <a:t>1       bicycle</a:t>
            </a:r>
          </a:p>
          <a:p>
            <a:r>
              <a:rPr lang="en-US" dirty="0"/>
              <a:t>8       car	</a:t>
            </a:r>
          </a:p>
        </p:txBody>
      </p:sp>
      <p:sp>
        <p:nvSpPr>
          <p:cNvPr id="14" name="TextBox 13">
            <a:extLst>
              <a:ext uri="{FF2B5EF4-FFF2-40B4-BE49-F238E27FC236}">
                <a16:creationId xmlns:a16="http://schemas.microsoft.com/office/drawing/2014/main" xmlns="" id="{EDB379B9-579B-4966-B1C7-6CA1BF33EC36}"/>
              </a:ext>
            </a:extLst>
          </p:cNvPr>
          <p:cNvSpPr txBox="1"/>
          <p:nvPr/>
        </p:nvSpPr>
        <p:spPr>
          <a:xfrm>
            <a:off x="3271394" y="3520339"/>
            <a:ext cx="5355771" cy="646331"/>
          </a:xfrm>
          <a:prstGeom prst="rect">
            <a:avLst/>
          </a:prstGeom>
          <a:noFill/>
        </p:spPr>
        <p:txBody>
          <a:bodyPr wrap="square" rtlCol="0">
            <a:spAutoFit/>
          </a:bodyPr>
          <a:lstStyle/>
          <a:p>
            <a:r>
              <a:rPr lang="en-US" dirty="0"/>
              <a:t>SELECT *</a:t>
            </a:r>
          </a:p>
          <a:p>
            <a:r>
              <a:rPr lang="en-US" dirty="0"/>
              <a:t>FROM R </a:t>
            </a:r>
            <a:r>
              <a:rPr lang="en-US" dirty="0">
                <a:solidFill>
                  <a:schemeClr val="tx2">
                    <a:lumMod val="60000"/>
                    <a:lumOff val="40000"/>
                  </a:schemeClr>
                </a:solidFill>
              </a:rPr>
              <a:t>NATURAL JOIN </a:t>
            </a:r>
            <a:r>
              <a:rPr lang="en-US" dirty="0"/>
              <a:t>S;</a:t>
            </a:r>
            <a:endParaRPr lang="el-GR" dirty="0"/>
          </a:p>
        </p:txBody>
      </p:sp>
    </p:spTree>
    <p:extLst>
      <p:ext uri="{BB962C8B-B14F-4D97-AF65-F5344CB8AC3E}">
        <p14:creationId xmlns:p14="http://schemas.microsoft.com/office/powerpoint/2010/main" val="8985904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115</a:t>
            </a:fld>
            <a:endParaRPr lang="el-GR" altLang="en-US"/>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373439" y="1053649"/>
            <a:ext cx="1276188" cy="1754326"/>
          </a:xfrm>
          <a:prstGeom prst="rect">
            <a:avLst/>
          </a:prstGeom>
          <a:noFill/>
        </p:spPr>
        <p:txBody>
          <a:bodyPr wrap="square" rtlCol="0">
            <a:spAutoFit/>
          </a:bodyPr>
          <a:lstStyle/>
          <a:p>
            <a:r>
              <a:rPr lang="en-US" dirty="0"/>
              <a:t>R</a:t>
            </a:r>
          </a:p>
          <a:p>
            <a:r>
              <a:rPr lang="en-US" dirty="0"/>
              <a:t>A      B</a:t>
            </a:r>
          </a:p>
          <a:p>
            <a:r>
              <a:rPr lang="en-US" dirty="0"/>
              <a:t>1      red</a:t>
            </a:r>
          </a:p>
          <a:p>
            <a:pPr marL="342900" indent="-342900">
              <a:buAutoNum type="arabicPlain" startAt="3"/>
            </a:pPr>
            <a:r>
              <a:rPr lang="en-US" dirty="0"/>
              <a:t>  blue</a:t>
            </a:r>
          </a:p>
          <a:p>
            <a:pPr marL="342900" indent="-342900">
              <a:buAutoNum type="arabicPlain" startAt="3"/>
            </a:pPr>
            <a:r>
              <a:rPr lang="en-US" dirty="0"/>
              <a:t>  green	</a:t>
            </a:r>
          </a:p>
        </p:txBody>
      </p:sp>
      <p:sp>
        <p:nvSpPr>
          <p:cNvPr id="13" name="TextBox 12"/>
          <p:cNvSpPr txBox="1"/>
          <p:nvPr/>
        </p:nvSpPr>
        <p:spPr>
          <a:xfrm>
            <a:off x="3277125" y="437006"/>
            <a:ext cx="5355771" cy="646331"/>
          </a:xfrm>
          <a:prstGeom prst="rect">
            <a:avLst/>
          </a:prstGeom>
          <a:noFill/>
        </p:spPr>
        <p:txBody>
          <a:bodyPr wrap="square" rtlCol="0">
            <a:spAutoFit/>
          </a:bodyPr>
          <a:lstStyle/>
          <a:p>
            <a:r>
              <a:rPr lang="en-US" dirty="0"/>
              <a:t>SELECT *</a:t>
            </a:r>
          </a:p>
          <a:p>
            <a:r>
              <a:rPr lang="en-US" dirty="0"/>
              <a:t>FROM R </a:t>
            </a:r>
            <a:r>
              <a:rPr lang="en-US" dirty="0">
                <a:solidFill>
                  <a:schemeClr val="tx2">
                    <a:lumMod val="60000"/>
                    <a:lumOff val="40000"/>
                  </a:schemeClr>
                </a:solidFill>
              </a:rPr>
              <a:t>LEFT OUTER JOIN </a:t>
            </a:r>
            <a:r>
              <a:rPr lang="en-US" dirty="0"/>
              <a:t>S ON R.A = S.A;</a:t>
            </a:r>
            <a:endParaRPr lang="el-GR" dirty="0"/>
          </a:p>
        </p:txBody>
      </p:sp>
      <p:sp>
        <p:nvSpPr>
          <p:cNvPr id="10" name="TextBox 9">
            <a:extLst>
              <a:ext uri="{FF2B5EF4-FFF2-40B4-BE49-F238E27FC236}">
                <a16:creationId xmlns:a16="http://schemas.microsoft.com/office/drawing/2014/main" xmlns="" id="{C6E30E0F-82D1-4EC8-9A39-FCAA250397D4}"/>
              </a:ext>
            </a:extLst>
          </p:cNvPr>
          <p:cNvSpPr txBox="1"/>
          <p:nvPr/>
        </p:nvSpPr>
        <p:spPr>
          <a:xfrm>
            <a:off x="373439" y="3034363"/>
            <a:ext cx="1484333" cy="2031325"/>
          </a:xfrm>
          <a:prstGeom prst="rect">
            <a:avLst/>
          </a:prstGeom>
          <a:noFill/>
        </p:spPr>
        <p:txBody>
          <a:bodyPr wrap="square" rtlCol="0">
            <a:spAutoFit/>
          </a:bodyPr>
          <a:lstStyle/>
          <a:p>
            <a:r>
              <a:rPr lang="en-US" dirty="0"/>
              <a:t>S</a:t>
            </a:r>
          </a:p>
          <a:p>
            <a:r>
              <a:rPr lang="en-US" dirty="0"/>
              <a:t>A      D</a:t>
            </a:r>
          </a:p>
          <a:p>
            <a:r>
              <a:rPr lang="en-US" dirty="0"/>
              <a:t>1	car</a:t>
            </a:r>
          </a:p>
          <a:p>
            <a:r>
              <a:rPr lang="en-US" dirty="0"/>
              <a:t>3	bicycle</a:t>
            </a:r>
          </a:p>
          <a:p>
            <a:r>
              <a:rPr lang="en-US" dirty="0"/>
              <a:t>1	bicycle</a:t>
            </a:r>
          </a:p>
          <a:p>
            <a:r>
              <a:rPr lang="en-US" dirty="0"/>
              <a:t>5	bicycle</a:t>
            </a:r>
          </a:p>
          <a:p>
            <a:r>
              <a:rPr lang="en-US" dirty="0"/>
              <a:t>8	car	</a:t>
            </a:r>
          </a:p>
        </p:txBody>
      </p:sp>
      <p:sp>
        <p:nvSpPr>
          <p:cNvPr id="14" name="TextBox 13">
            <a:extLst>
              <a:ext uri="{FF2B5EF4-FFF2-40B4-BE49-F238E27FC236}">
                <a16:creationId xmlns:a16="http://schemas.microsoft.com/office/drawing/2014/main" xmlns="" id="{EDB379B9-579B-4966-B1C7-6CA1BF33EC36}"/>
              </a:ext>
            </a:extLst>
          </p:cNvPr>
          <p:cNvSpPr txBox="1"/>
          <p:nvPr/>
        </p:nvSpPr>
        <p:spPr>
          <a:xfrm>
            <a:off x="3277124" y="2997813"/>
            <a:ext cx="5355771" cy="646331"/>
          </a:xfrm>
          <a:prstGeom prst="rect">
            <a:avLst/>
          </a:prstGeom>
          <a:noFill/>
        </p:spPr>
        <p:txBody>
          <a:bodyPr wrap="square" rtlCol="0">
            <a:spAutoFit/>
          </a:bodyPr>
          <a:lstStyle/>
          <a:p>
            <a:r>
              <a:rPr lang="en-US" dirty="0"/>
              <a:t>SELECT *</a:t>
            </a:r>
          </a:p>
          <a:p>
            <a:r>
              <a:rPr lang="en-US" dirty="0"/>
              <a:t>FROM R </a:t>
            </a:r>
            <a:r>
              <a:rPr lang="en-US" dirty="0">
                <a:solidFill>
                  <a:schemeClr val="tx2">
                    <a:lumMod val="60000"/>
                    <a:lumOff val="40000"/>
                  </a:schemeClr>
                </a:solidFill>
              </a:rPr>
              <a:t>RIGHT OUTER JOIN </a:t>
            </a:r>
            <a:r>
              <a:rPr lang="en-US" dirty="0"/>
              <a:t>S ON R.A = S.A;</a:t>
            </a:r>
            <a:endParaRPr lang="el-GR" dirty="0"/>
          </a:p>
        </p:txBody>
      </p:sp>
      <p:sp>
        <p:nvSpPr>
          <p:cNvPr id="9" name="TextBox 8">
            <a:extLst>
              <a:ext uri="{FF2B5EF4-FFF2-40B4-BE49-F238E27FC236}">
                <a16:creationId xmlns:a16="http://schemas.microsoft.com/office/drawing/2014/main" xmlns="" id="{46D07461-C2BB-479F-BFBE-325BF365811B}"/>
              </a:ext>
            </a:extLst>
          </p:cNvPr>
          <p:cNvSpPr txBox="1"/>
          <p:nvPr/>
        </p:nvSpPr>
        <p:spPr>
          <a:xfrm>
            <a:off x="3277125" y="4050025"/>
            <a:ext cx="5355771" cy="646331"/>
          </a:xfrm>
          <a:prstGeom prst="rect">
            <a:avLst/>
          </a:prstGeom>
          <a:noFill/>
        </p:spPr>
        <p:txBody>
          <a:bodyPr wrap="square" rtlCol="0">
            <a:spAutoFit/>
          </a:bodyPr>
          <a:lstStyle/>
          <a:p>
            <a:r>
              <a:rPr lang="en-US" dirty="0"/>
              <a:t>SELECT *</a:t>
            </a:r>
          </a:p>
          <a:p>
            <a:r>
              <a:rPr lang="en-US" dirty="0"/>
              <a:t>FROM R </a:t>
            </a:r>
            <a:r>
              <a:rPr lang="en-US" dirty="0">
                <a:solidFill>
                  <a:schemeClr val="tx2">
                    <a:lumMod val="60000"/>
                    <a:lumOff val="40000"/>
                  </a:schemeClr>
                </a:solidFill>
              </a:rPr>
              <a:t>FULL OUTER JOIN </a:t>
            </a:r>
            <a:r>
              <a:rPr lang="en-US" dirty="0"/>
              <a:t>S ON R.A = S.A;</a:t>
            </a:r>
            <a:endParaRPr lang="el-GR" dirty="0"/>
          </a:p>
        </p:txBody>
      </p:sp>
      <p:sp>
        <p:nvSpPr>
          <p:cNvPr id="15" name="TextBox 14"/>
          <p:cNvSpPr txBox="1"/>
          <p:nvPr/>
        </p:nvSpPr>
        <p:spPr>
          <a:xfrm>
            <a:off x="3301838" y="1267009"/>
            <a:ext cx="5355771" cy="646331"/>
          </a:xfrm>
          <a:prstGeom prst="rect">
            <a:avLst/>
          </a:prstGeom>
          <a:noFill/>
        </p:spPr>
        <p:txBody>
          <a:bodyPr wrap="square" rtlCol="0">
            <a:spAutoFit/>
          </a:bodyPr>
          <a:lstStyle/>
          <a:p>
            <a:r>
              <a:rPr lang="en-US" dirty="0"/>
              <a:t>SELECT *</a:t>
            </a:r>
          </a:p>
          <a:p>
            <a:r>
              <a:rPr lang="en-US" dirty="0"/>
              <a:t>FROM R </a:t>
            </a:r>
            <a:r>
              <a:rPr lang="en-US" dirty="0" smtClean="0">
                <a:solidFill>
                  <a:schemeClr val="tx2">
                    <a:lumMod val="60000"/>
                    <a:lumOff val="40000"/>
                  </a:schemeClr>
                </a:solidFill>
              </a:rPr>
              <a:t>NATURAL</a:t>
            </a:r>
            <a:r>
              <a:rPr lang="en-US" dirty="0" smtClean="0"/>
              <a:t> </a:t>
            </a:r>
            <a:r>
              <a:rPr lang="en-US" dirty="0" smtClean="0">
                <a:solidFill>
                  <a:schemeClr val="tx2">
                    <a:lumMod val="60000"/>
                    <a:lumOff val="40000"/>
                  </a:schemeClr>
                </a:solidFill>
              </a:rPr>
              <a:t>LEFT </a:t>
            </a:r>
            <a:r>
              <a:rPr lang="en-US" dirty="0">
                <a:solidFill>
                  <a:schemeClr val="tx2">
                    <a:lumMod val="60000"/>
                    <a:lumOff val="40000"/>
                  </a:schemeClr>
                </a:solidFill>
              </a:rPr>
              <a:t>OUTER JOIN </a:t>
            </a:r>
            <a:r>
              <a:rPr lang="en-US" dirty="0" smtClean="0"/>
              <a:t>S;</a:t>
            </a:r>
            <a:endParaRPr lang="el-GR" dirty="0"/>
          </a:p>
        </p:txBody>
      </p:sp>
    </p:spTree>
    <p:extLst>
      <p:ext uri="{BB962C8B-B14F-4D97-AF65-F5344CB8AC3E}">
        <p14:creationId xmlns:p14="http://schemas.microsoft.com/office/powerpoint/2010/main" val="12007350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Slide Number Placeholder 4"/>
          <p:cNvSpPr>
            <a:spLocks noGrp="1"/>
          </p:cNvSpPr>
          <p:nvPr>
            <p:ph type="sldNum" sz="quarter" idx="12"/>
          </p:nvPr>
        </p:nvSpPr>
        <p:spPr>
          <a:noFill/>
        </p:spPr>
        <p:txBody>
          <a:bodyPr/>
          <a:lstStyle/>
          <a:p>
            <a:fld id="{49D6E891-C3BB-4A8F-BC40-B810802A1259}" type="slidenum">
              <a:rPr lang="el-GR" altLang="en-US" smtClean="0"/>
              <a:pPr/>
              <a:t>116</a:t>
            </a:fld>
            <a:endParaRPr lang="el-GR" altLang="en-US"/>
          </a:p>
        </p:txBody>
      </p:sp>
      <p:sp>
        <p:nvSpPr>
          <p:cNvPr id="702467" name="Text Box 3"/>
          <p:cNvSpPr txBox="1">
            <a:spLocks noChangeArrowheads="1"/>
          </p:cNvSpPr>
          <p:nvPr/>
        </p:nvSpPr>
        <p:spPr bwMode="auto">
          <a:xfrm>
            <a:off x="395288" y="2997200"/>
            <a:ext cx="5241044" cy="1200150"/>
          </a:xfrm>
          <a:prstGeom prst="rect">
            <a:avLst/>
          </a:prstGeom>
          <a:noFill/>
          <a:ln w="9525">
            <a:noFill/>
            <a:miter lim="800000"/>
            <a:headEnd/>
            <a:tailEnd/>
          </a:ln>
        </p:spPr>
        <p:txBody>
          <a:bodyPr wrap="square">
            <a:spAutoFit/>
          </a:bodyPr>
          <a:lstStyle/>
          <a:p>
            <a:pPr eaLnBrk="0" hangingPunct="0"/>
            <a:r>
              <a:rPr lang="en-US" sz="2400"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LIKES</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Student</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PIZZA.Name</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(LIKES </a:t>
            </a:r>
            <a:r>
              <a:rPr lang="en-US" sz="2400" dirty="0">
                <a:solidFill>
                  <a:schemeClr val="accent6">
                    <a:lumMod val="75000"/>
                  </a:schemeClr>
                </a:solidFill>
                <a:latin typeface="Calibri" pitchFamily="34" charset="0"/>
                <a:ea typeface="Calibri" pitchFamily="34" charset="0"/>
                <a:cs typeface="Calibri" pitchFamily="34" charset="0"/>
              </a:rPr>
              <a:t>LEFT OUTER JOIN </a:t>
            </a:r>
            <a:r>
              <a:rPr lang="en-US" sz="2000" b="0" dirty="0">
                <a:latin typeface="Calibri" pitchFamily="34" charset="0"/>
                <a:ea typeface="Calibri" pitchFamily="34" charset="0"/>
                <a:cs typeface="Calibri" pitchFamily="34" charset="0"/>
              </a:rPr>
              <a:t>PIZZA</a:t>
            </a:r>
          </a:p>
          <a:p>
            <a:pPr eaLnBrk="0" hangingPunct="0"/>
            <a:r>
              <a:rPr lang="en-US"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ON</a:t>
            </a:r>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LIKES.Ingredient</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PIZZA.Ingredient</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Παράδειγμα</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3"/>
          <p:cNvSpPr txBox="1">
            <a:spLocks noChangeArrowheads="1"/>
          </p:cNvSpPr>
          <p:nvPr/>
        </p:nvSpPr>
        <p:spPr bwMode="auto">
          <a:xfrm>
            <a:off x="1576388" y="1763713"/>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2467"/>
                                        </p:tgtEl>
                                        <p:attrNameLst>
                                          <p:attrName>style.visibility</p:attrName>
                                        </p:attrNameLst>
                                      </p:cBhvr>
                                      <p:to>
                                        <p:strVal val="visible"/>
                                      </p:to>
                                    </p:set>
                                    <p:anim calcmode="lin" valueType="num">
                                      <p:cBhvr additive="base">
                                        <p:cTn id="7" dur="500" fill="hold"/>
                                        <p:tgtEl>
                                          <p:spTgt spid="702467"/>
                                        </p:tgtEl>
                                        <p:attrNameLst>
                                          <p:attrName>ppt_x</p:attrName>
                                        </p:attrNameLst>
                                      </p:cBhvr>
                                      <p:tavLst>
                                        <p:tav tm="0">
                                          <p:val>
                                            <p:strVal val="0-#ppt_w/2"/>
                                          </p:val>
                                        </p:tav>
                                        <p:tav tm="100000">
                                          <p:val>
                                            <p:strVal val="#ppt_x"/>
                                          </p:val>
                                        </p:tav>
                                      </p:tavLst>
                                    </p:anim>
                                    <p:anim calcmode="lin" valueType="num">
                                      <p:cBhvr additive="base">
                                        <p:cTn id="8" dur="500" fill="hold"/>
                                        <p:tgtEl>
                                          <p:spTgt spid="7024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7" grpId="0"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Slide Number Placeholder 4"/>
          <p:cNvSpPr>
            <a:spLocks noGrp="1"/>
          </p:cNvSpPr>
          <p:nvPr>
            <p:ph type="sldNum" sz="quarter" idx="12"/>
          </p:nvPr>
        </p:nvSpPr>
        <p:spPr>
          <a:noFill/>
        </p:spPr>
        <p:txBody>
          <a:bodyPr/>
          <a:lstStyle/>
          <a:p>
            <a:fld id="{C9CBD626-C26E-4FB3-91E7-E635C740C125}" type="slidenum">
              <a:rPr lang="el-GR" altLang="en-US" smtClean="0"/>
              <a:pPr/>
              <a:t>117</a:t>
            </a:fld>
            <a:endParaRPr lang="el-GR" altLang="en-US"/>
          </a:p>
        </p:txBody>
      </p:sp>
      <p:sp>
        <p:nvSpPr>
          <p:cNvPr id="135174" name="Text Box 3"/>
          <p:cNvSpPr txBox="1">
            <a:spLocks noChangeArrowheads="1"/>
          </p:cNvSpPr>
          <p:nvPr/>
        </p:nvSpPr>
        <p:spPr bwMode="auto">
          <a:xfrm>
            <a:off x="1001091" y="1176611"/>
            <a:ext cx="3441700" cy="2677656"/>
          </a:xfrm>
          <a:prstGeom prst="rect">
            <a:avLst/>
          </a:prstGeom>
          <a:noFill/>
          <a:ln w="9525">
            <a:noFill/>
            <a:miter lim="800000"/>
            <a:headEnd/>
            <a:tailEnd/>
          </a:ln>
        </p:spPr>
        <p:txBody>
          <a:bodyPr>
            <a:spAutoFit/>
          </a:bodyPr>
          <a:lstStyle/>
          <a:p>
            <a:pPr>
              <a:spcBef>
                <a:spcPct val="50000"/>
              </a:spcBef>
            </a:pPr>
            <a:r>
              <a:rPr lang="en-US" dirty="0">
                <a:latin typeface="Calibri" pitchFamily="34" charset="0"/>
                <a:ea typeface="Calibri" pitchFamily="34" charset="0"/>
                <a:cs typeface="Calibri" pitchFamily="34" charset="0"/>
              </a:rPr>
              <a:t>PIZZA</a:t>
            </a:r>
            <a:endParaRPr lang="el-GR" dirty="0">
              <a:latin typeface="Calibri" pitchFamily="34" charset="0"/>
              <a:ea typeface="Calibri" pitchFamily="34" charset="0"/>
              <a:cs typeface="Calibri" pitchFamily="34" charset="0"/>
            </a:endParaRPr>
          </a:p>
          <a:p>
            <a:pPr>
              <a:spcBef>
                <a:spcPct val="50000"/>
              </a:spcBef>
            </a:pPr>
            <a:r>
              <a:rPr lang="en-US" sz="1000" b="1" dirty="0">
                <a:latin typeface="Calibri" pitchFamily="34" charset="0"/>
                <a:ea typeface="Calibri" pitchFamily="34" charset="0"/>
                <a:cs typeface="Calibri" pitchFamily="34" charset="0"/>
              </a:rPr>
              <a:t>Name 		Ingredient</a:t>
            </a:r>
            <a:endParaRPr lang="el-GR" sz="1000" b="1" dirty="0">
              <a:latin typeface="Calibri" pitchFamily="34" charset="0"/>
              <a:ea typeface="Calibri" pitchFamily="34" charset="0"/>
              <a:cs typeface="Calibri" pitchFamily="34" charset="0"/>
            </a:endParaRPr>
          </a:p>
          <a:p>
            <a:pPr>
              <a:spcBef>
                <a:spcPct val="50000"/>
              </a:spcBef>
            </a:pPr>
            <a:r>
              <a:rPr lang="en-US" sz="1000" dirty="0">
                <a:latin typeface="Calibri" pitchFamily="34" charset="0"/>
                <a:ea typeface="Calibri" pitchFamily="34" charset="0"/>
                <a:cs typeface="Calibri" pitchFamily="34" charset="0"/>
              </a:rPr>
              <a:t>Vegetarian	</a:t>
            </a:r>
            <a:r>
              <a:rPr lang="el-GR" sz="1000" dirty="0">
                <a:latin typeface="Calibri" pitchFamily="34" charset="0"/>
                <a:ea typeface="Calibri" pitchFamily="34" charset="0"/>
                <a:cs typeface="Calibri" pitchFamily="34" charset="0"/>
              </a:rPr>
              <a:t>μανιτάρι</a:t>
            </a:r>
          </a:p>
          <a:p>
            <a:pPr>
              <a:spcBef>
                <a:spcPct val="50000"/>
              </a:spcBef>
            </a:pPr>
            <a:r>
              <a:rPr lang="en-US" sz="1000" dirty="0">
                <a:latin typeface="Calibri" pitchFamily="34" charset="0"/>
                <a:ea typeface="Calibri" pitchFamily="34" charset="0"/>
                <a:cs typeface="Calibri" pitchFamily="34" charset="0"/>
              </a:rPr>
              <a:t>Vegetarian</a:t>
            </a:r>
            <a:r>
              <a:rPr lang="el-GR" sz="1000" dirty="0">
                <a:latin typeface="Calibri" pitchFamily="34" charset="0"/>
                <a:ea typeface="Calibri" pitchFamily="34" charset="0"/>
                <a:cs typeface="Calibri" pitchFamily="34" charset="0"/>
              </a:rPr>
              <a:t>	ελιά</a:t>
            </a:r>
          </a:p>
          <a:p>
            <a:pPr>
              <a:spcBef>
                <a:spcPct val="50000"/>
              </a:spcBef>
            </a:pPr>
            <a:r>
              <a:rPr lang="el-GR" sz="1000" dirty="0">
                <a:latin typeface="Calibri" pitchFamily="34" charset="0"/>
                <a:ea typeface="Calibri" pitchFamily="34" charset="0"/>
                <a:cs typeface="Calibri" pitchFamily="34" charset="0"/>
              </a:rPr>
              <a:t>Χαβάη		ανανάς</a:t>
            </a:r>
          </a:p>
          <a:p>
            <a:pPr>
              <a:spcBef>
                <a:spcPct val="50000"/>
              </a:spcBef>
            </a:pPr>
            <a:r>
              <a:rPr lang="el-GR" sz="1000" dirty="0">
                <a:latin typeface="Calibri" pitchFamily="34" charset="0"/>
                <a:ea typeface="Calibri" pitchFamily="34" charset="0"/>
                <a:cs typeface="Calibri" pitchFamily="34" charset="0"/>
              </a:rPr>
              <a:t>Χαβάη		ζαμπόν</a:t>
            </a:r>
          </a:p>
          <a:p>
            <a:pPr>
              <a:spcBef>
                <a:spcPct val="50000"/>
              </a:spcBef>
            </a:pPr>
            <a:r>
              <a:rPr lang="el-GR" sz="1000" dirty="0">
                <a:latin typeface="Calibri" pitchFamily="34" charset="0"/>
                <a:ea typeface="Calibri" pitchFamily="34" charset="0"/>
                <a:cs typeface="Calibri" pitchFamily="34" charset="0"/>
              </a:rPr>
              <a:t>Σπέσιαλ		ζαμπόν</a:t>
            </a:r>
          </a:p>
          <a:p>
            <a:pPr>
              <a:spcBef>
                <a:spcPct val="50000"/>
              </a:spcBef>
            </a:pPr>
            <a:r>
              <a:rPr lang="el-GR" sz="1000" dirty="0">
                <a:latin typeface="Calibri" pitchFamily="34" charset="0"/>
                <a:ea typeface="Calibri" pitchFamily="34" charset="0"/>
                <a:cs typeface="Calibri" pitchFamily="34" charset="0"/>
              </a:rPr>
              <a:t>Σπέσιαλ		μπέικον</a:t>
            </a:r>
          </a:p>
          <a:p>
            <a:pPr>
              <a:spcBef>
                <a:spcPct val="50000"/>
              </a:spcBef>
            </a:pPr>
            <a:r>
              <a:rPr lang="el-GR" sz="1000" dirty="0">
                <a:latin typeface="Calibri" pitchFamily="34" charset="0"/>
                <a:ea typeface="Calibri" pitchFamily="34" charset="0"/>
                <a:cs typeface="Calibri" pitchFamily="34" charset="0"/>
              </a:rPr>
              <a:t>Σπέσιαλ		μανιτάρι	</a:t>
            </a:r>
          </a:p>
          <a:p>
            <a:pPr>
              <a:spcBef>
                <a:spcPct val="50000"/>
              </a:spcBef>
            </a:pPr>
            <a:r>
              <a:rPr lang="el-GR" sz="1000" dirty="0">
                <a:latin typeface="Calibri" pitchFamily="34" charset="0"/>
                <a:ea typeface="Calibri" pitchFamily="34" charset="0"/>
                <a:cs typeface="Calibri" pitchFamily="34" charset="0"/>
              </a:rPr>
              <a:t>Ελληνική	ελιά</a:t>
            </a:r>
            <a:endParaRPr lang="en-US" sz="1000" dirty="0">
              <a:latin typeface="Calibri" pitchFamily="34" charset="0"/>
              <a:ea typeface="Calibri" pitchFamily="34" charset="0"/>
              <a:cs typeface="Calibri" pitchFamily="34" charset="0"/>
            </a:endParaRPr>
          </a:p>
          <a:p>
            <a:pPr>
              <a:spcBef>
                <a:spcPct val="50000"/>
              </a:spcBef>
            </a:pPr>
            <a:r>
              <a:rPr lang="el-GR" sz="1000" dirty="0">
                <a:latin typeface="Calibri" pitchFamily="34" charset="0"/>
                <a:ea typeface="Calibri" pitchFamily="34" charset="0"/>
                <a:cs typeface="Calibri" pitchFamily="34" charset="0"/>
              </a:rPr>
              <a:t>Γιαννιώτικη	</a:t>
            </a:r>
            <a:r>
              <a:rPr lang="el-GR" sz="1000" dirty="0" err="1">
                <a:latin typeface="Calibri" pitchFamily="34" charset="0"/>
                <a:ea typeface="Calibri" pitchFamily="34" charset="0"/>
                <a:cs typeface="Calibri" pitchFamily="34" charset="0"/>
              </a:rPr>
              <a:t>μετσοβόνε</a:t>
            </a:r>
            <a:endParaRPr lang="el-GR" sz="1000" dirty="0">
              <a:latin typeface="Calibri" pitchFamily="34" charset="0"/>
              <a:ea typeface="Calibri" pitchFamily="34" charset="0"/>
              <a:cs typeface="Calibri" pitchFamily="34" charset="0"/>
            </a:endParaRPr>
          </a:p>
        </p:txBody>
      </p:sp>
      <p:sp>
        <p:nvSpPr>
          <p:cNvPr id="135175" name="Text Box 4"/>
          <p:cNvSpPr txBox="1">
            <a:spLocks noChangeArrowheads="1"/>
          </p:cNvSpPr>
          <p:nvPr/>
        </p:nvSpPr>
        <p:spPr bwMode="auto">
          <a:xfrm>
            <a:off x="4178300" y="1794352"/>
            <a:ext cx="3441700" cy="2446824"/>
          </a:xfrm>
          <a:prstGeom prst="rect">
            <a:avLst/>
          </a:prstGeom>
          <a:solidFill>
            <a:schemeClr val="bg1"/>
          </a:solidFill>
          <a:ln w="9525">
            <a:noFill/>
            <a:miter lim="800000"/>
            <a:headEnd/>
            <a:tailEnd/>
          </a:ln>
        </p:spPr>
        <p:txBody>
          <a:bodyPr>
            <a:spAutoFit/>
          </a:bodyPr>
          <a:lstStyle/>
          <a:p>
            <a:pPr>
              <a:spcBef>
                <a:spcPct val="50000"/>
              </a:spcBef>
            </a:pPr>
            <a:r>
              <a:rPr lang="en-US" dirty="0">
                <a:latin typeface="Calibri" pitchFamily="34" charset="0"/>
                <a:ea typeface="Calibri" pitchFamily="34" charset="0"/>
                <a:cs typeface="Calibri" pitchFamily="34" charset="0"/>
              </a:rPr>
              <a:t>LIKES</a:t>
            </a:r>
            <a:endParaRPr lang="el-GR" dirty="0">
              <a:latin typeface="Calibri" pitchFamily="34" charset="0"/>
              <a:ea typeface="Calibri" pitchFamily="34" charset="0"/>
              <a:cs typeface="Calibri" pitchFamily="34" charset="0"/>
            </a:endParaRPr>
          </a:p>
          <a:p>
            <a:pPr>
              <a:spcBef>
                <a:spcPct val="50000"/>
              </a:spcBef>
            </a:pPr>
            <a:r>
              <a:rPr lang="en-US" sz="1000" b="1" dirty="0">
                <a:latin typeface="Calibri" pitchFamily="34" charset="0"/>
                <a:ea typeface="Calibri" pitchFamily="34" charset="0"/>
                <a:cs typeface="Calibri" pitchFamily="34" charset="0"/>
              </a:rPr>
              <a:t>Student		Ingredient</a:t>
            </a:r>
            <a:endParaRPr lang="el-GR" sz="1000" b="1" dirty="0">
              <a:latin typeface="Calibri" pitchFamily="34" charset="0"/>
              <a:ea typeface="Calibri" pitchFamily="34" charset="0"/>
              <a:cs typeface="Calibri" pitchFamily="34" charset="0"/>
            </a:endParaRPr>
          </a:p>
          <a:p>
            <a:pPr>
              <a:spcBef>
                <a:spcPct val="50000"/>
              </a:spcBef>
            </a:pPr>
            <a:r>
              <a:rPr lang="el-GR" sz="1000" dirty="0">
                <a:latin typeface="Calibri" pitchFamily="34" charset="0"/>
                <a:ea typeface="Calibri" pitchFamily="34" charset="0"/>
                <a:cs typeface="Calibri" pitchFamily="34" charset="0"/>
              </a:rPr>
              <a:t>Δημήτρης</a:t>
            </a:r>
            <a:r>
              <a:rPr lang="en-US" sz="1000" dirty="0">
                <a:latin typeface="Calibri" pitchFamily="34" charset="0"/>
                <a:ea typeface="Calibri" pitchFamily="34" charset="0"/>
                <a:cs typeface="Calibri" pitchFamily="34" charset="0"/>
              </a:rPr>
              <a:t>	</a:t>
            </a:r>
            <a:r>
              <a:rPr lang="el-GR" sz="1000" dirty="0">
                <a:latin typeface="Calibri" pitchFamily="34" charset="0"/>
                <a:ea typeface="Calibri" pitchFamily="34" charset="0"/>
                <a:cs typeface="Calibri" pitchFamily="34" charset="0"/>
              </a:rPr>
              <a:t>μανιτάρι</a:t>
            </a:r>
          </a:p>
          <a:p>
            <a:pPr>
              <a:spcBef>
                <a:spcPct val="50000"/>
              </a:spcBef>
            </a:pPr>
            <a:r>
              <a:rPr lang="el-GR" sz="1000" dirty="0">
                <a:latin typeface="Calibri" pitchFamily="34" charset="0"/>
                <a:ea typeface="Calibri" pitchFamily="34" charset="0"/>
                <a:cs typeface="Calibri" pitchFamily="34" charset="0"/>
              </a:rPr>
              <a:t>Κώστας		ζαμπόν</a:t>
            </a:r>
          </a:p>
          <a:p>
            <a:pPr>
              <a:spcBef>
                <a:spcPct val="50000"/>
              </a:spcBef>
            </a:pPr>
            <a:r>
              <a:rPr lang="el-GR" sz="1000" dirty="0">
                <a:latin typeface="Calibri" pitchFamily="34" charset="0"/>
                <a:ea typeface="Calibri" pitchFamily="34" charset="0"/>
                <a:cs typeface="Calibri" pitchFamily="34" charset="0"/>
              </a:rPr>
              <a:t>Μαρία		ελιά</a:t>
            </a:r>
          </a:p>
          <a:p>
            <a:pPr>
              <a:spcBef>
                <a:spcPct val="50000"/>
              </a:spcBef>
            </a:pPr>
            <a:r>
              <a:rPr lang="el-GR" sz="1000" dirty="0">
                <a:latin typeface="Calibri" pitchFamily="34" charset="0"/>
                <a:ea typeface="Calibri" pitchFamily="34" charset="0"/>
                <a:cs typeface="Calibri" pitchFamily="34" charset="0"/>
              </a:rPr>
              <a:t>Κατερίνα	μανιτάρι</a:t>
            </a:r>
          </a:p>
          <a:p>
            <a:pPr>
              <a:spcBef>
                <a:spcPct val="50000"/>
              </a:spcBef>
            </a:pPr>
            <a:r>
              <a:rPr lang="el-GR" sz="1000" dirty="0">
                <a:latin typeface="Calibri" pitchFamily="34" charset="0"/>
                <a:ea typeface="Calibri" pitchFamily="34" charset="0"/>
                <a:cs typeface="Calibri" pitchFamily="34" charset="0"/>
              </a:rPr>
              <a:t>Μαρία		ζαμπόν</a:t>
            </a:r>
          </a:p>
          <a:p>
            <a:pPr>
              <a:spcBef>
                <a:spcPct val="50000"/>
              </a:spcBef>
            </a:pPr>
            <a:r>
              <a:rPr lang="el-GR" sz="1000" dirty="0">
                <a:latin typeface="Calibri" pitchFamily="34" charset="0"/>
                <a:ea typeface="Calibri" pitchFamily="34" charset="0"/>
                <a:cs typeface="Calibri" pitchFamily="34" charset="0"/>
              </a:rPr>
              <a:t>Δημήτρης	μπέικον</a:t>
            </a:r>
          </a:p>
          <a:p>
            <a:pPr>
              <a:spcBef>
                <a:spcPct val="50000"/>
              </a:spcBef>
            </a:pPr>
            <a:r>
              <a:rPr lang="el-GR" sz="1000" dirty="0">
                <a:latin typeface="Calibri" pitchFamily="34" charset="0"/>
                <a:ea typeface="Calibri" pitchFamily="34" charset="0"/>
                <a:cs typeface="Calibri" pitchFamily="34" charset="0"/>
              </a:rPr>
              <a:t>Μαρία		ανανάς</a:t>
            </a:r>
          </a:p>
          <a:p>
            <a:pPr>
              <a:spcBef>
                <a:spcPct val="50000"/>
              </a:spcBef>
            </a:pPr>
            <a:r>
              <a:rPr lang="el-GR" sz="1000" dirty="0">
                <a:latin typeface="Calibri" pitchFamily="34" charset="0"/>
                <a:ea typeface="Calibri" pitchFamily="34" charset="0"/>
                <a:cs typeface="Calibri" pitchFamily="34" charset="0"/>
              </a:rPr>
              <a:t>Ανδρόνικος	αντσούγια</a:t>
            </a:r>
          </a:p>
        </p:txBody>
      </p:sp>
      <p:sp>
        <p:nvSpPr>
          <p:cNvPr id="9" name="Title 9"/>
          <p:cNvSpPr>
            <a:spLocks noGrp="1"/>
          </p:cNvSpPr>
          <p:nvPr>
            <p:ph type="title"/>
          </p:nvPr>
        </p:nvSpPr>
        <p:spPr>
          <a:xfrm>
            <a:off x="457200" y="103378"/>
            <a:ext cx="8229600" cy="1143000"/>
          </a:xfrm>
        </p:spPr>
        <p:txBody>
          <a:bodyPr/>
          <a:lstStyle/>
          <a:p>
            <a:r>
              <a:rPr lang="el-GR" dirty="0">
                <a:solidFill>
                  <a:schemeClr val="accent6">
                    <a:lumMod val="75000"/>
                  </a:schemeClr>
                </a:solidFill>
              </a:rPr>
              <a:t>Παράδειγμα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extLst>
      <p:ext uri="{BB962C8B-B14F-4D97-AF65-F5344CB8AC3E}">
        <p14:creationId xmlns:p14="http://schemas.microsoft.com/office/powerpoint/2010/main" val="310104554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Slide Number Placeholder 4"/>
          <p:cNvSpPr>
            <a:spLocks noGrp="1"/>
          </p:cNvSpPr>
          <p:nvPr>
            <p:ph type="sldNum" sz="quarter" idx="12"/>
          </p:nvPr>
        </p:nvSpPr>
        <p:spPr>
          <a:noFill/>
        </p:spPr>
        <p:txBody>
          <a:bodyPr/>
          <a:lstStyle/>
          <a:p>
            <a:fld id="{3399B031-4088-4E69-8F66-45D762549D9F}" type="slidenum">
              <a:rPr lang="el-GR" altLang="en-US" smtClean="0"/>
              <a:pPr/>
              <a:t>118</a:t>
            </a:fld>
            <a:endParaRPr lang="el-GR" altLang="en-US"/>
          </a:p>
        </p:txBody>
      </p:sp>
      <p:sp>
        <p:nvSpPr>
          <p:cNvPr id="7" name="Title 6"/>
          <p:cNvSpPr>
            <a:spLocks noGrp="1"/>
          </p:cNvSpPr>
          <p:nvPr>
            <p:ph type="title"/>
          </p:nvPr>
        </p:nvSpPr>
        <p:spPr>
          <a:xfrm>
            <a:off x="431800" y="0"/>
            <a:ext cx="8229600" cy="1143000"/>
          </a:xfrm>
        </p:spPr>
        <p:txBody>
          <a:bodyPr/>
          <a:lstStyle/>
          <a:p>
            <a:r>
              <a:rPr lang="el-GR" dirty="0">
                <a:solidFill>
                  <a:schemeClr val="accent6">
                    <a:lumMod val="75000"/>
                  </a:schemeClr>
                </a:solidFill>
              </a:rPr>
              <a:t>Φυσική Συνένωση (</a:t>
            </a:r>
            <a:r>
              <a:rPr lang="en-US" dirty="0">
                <a:solidFill>
                  <a:schemeClr val="accent6">
                    <a:lumMod val="75000"/>
                  </a:schemeClr>
                </a:solidFill>
              </a:rPr>
              <a:t>natural join)</a:t>
            </a:r>
            <a:endParaRPr lang="el-GR" dirty="0">
              <a:solidFill>
                <a:schemeClr val="accent6">
                  <a:lumMod val="75000"/>
                </a:schemeClr>
              </a:solidFill>
            </a:endParaRPr>
          </a:p>
        </p:txBody>
      </p:sp>
      <p:sp>
        <p:nvSpPr>
          <p:cNvPr id="8" name="Text Box 3"/>
          <p:cNvSpPr txBox="1">
            <a:spLocks noChangeArrowheads="1"/>
          </p:cNvSpPr>
          <p:nvPr/>
        </p:nvSpPr>
        <p:spPr bwMode="auto">
          <a:xfrm>
            <a:off x="458788" y="4512264"/>
            <a:ext cx="7391400" cy="1200329"/>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DISTINCT </a:t>
            </a:r>
            <a:r>
              <a:rPr lang="en-US" sz="2000" dirty="0" err="1">
                <a:latin typeface="Calibri" pitchFamily="34" charset="0"/>
                <a:ea typeface="Calibri" pitchFamily="34" charset="0"/>
                <a:cs typeface="Calibri" pitchFamily="34" charset="0"/>
              </a:rPr>
              <a:t>LIKES.Student</a:t>
            </a:r>
            <a:r>
              <a:rPr lang="el-GR" sz="20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PIZZA.Name</a:t>
            </a:r>
            <a:endParaRPr lang="el-GR" sz="240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PIZZA, LIKES</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4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PIZZA.Ingredient</a:t>
            </a:r>
            <a:r>
              <a:rPr lang="en-US" sz="2000" dirty="0">
                <a:latin typeface="Calibri" pitchFamily="34" charset="0"/>
                <a:ea typeface="Calibri" pitchFamily="34" charset="0"/>
                <a:cs typeface="Calibri" pitchFamily="34" charset="0"/>
              </a:rPr>
              <a:t> = </a:t>
            </a:r>
            <a:r>
              <a:rPr lang="en-US" sz="2000" dirty="0" err="1">
                <a:latin typeface="Calibri" pitchFamily="34" charset="0"/>
                <a:ea typeface="Calibri" pitchFamily="34" charset="0"/>
                <a:cs typeface="Calibri" pitchFamily="34" charset="0"/>
              </a:rPr>
              <a:t>LIKES.Ingredient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ext Box 4"/>
          <p:cNvSpPr txBox="1">
            <a:spLocks noChangeArrowheads="1"/>
          </p:cNvSpPr>
          <p:nvPr/>
        </p:nvSpPr>
        <p:spPr bwMode="auto">
          <a:xfrm>
            <a:off x="458788" y="3038231"/>
            <a:ext cx="8424862" cy="830263"/>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DISTINCT </a:t>
            </a:r>
            <a:r>
              <a:rPr lang="en-US" sz="2000" b="0" dirty="0" err="1">
                <a:latin typeface="Calibri" pitchFamily="34" charset="0"/>
                <a:ea typeface="Calibri" pitchFamily="34" charset="0"/>
                <a:cs typeface="Calibri" pitchFamily="34" charset="0"/>
              </a:rPr>
              <a:t>LIKES.Student</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PIZZA.Name</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NATURAL JOIN </a:t>
            </a:r>
            <a:r>
              <a:rPr lang="en-US" sz="2000" b="0" dirty="0">
                <a:latin typeface="Calibri" pitchFamily="34" charset="0"/>
                <a:ea typeface="Calibri" pitchFamily="34" charset="0"/>
                <a:cs typeface="Calibri" pitchFamily="34" charset="0"/>
              </a:rPr>
              <a:t>LIKES;</a:t>
            </a:r>
            <a:endParaRPr lang="el-GR" sz="2000" b="0" dirty="0">
              <a:latin typeface="Calibri" pitchFamily="34" charset="0"/>
              <a:ea typeface="Calibri" pitchFamily="34" charset="0"/>
              <a:cs typeface="Calibri" pitchFamily="34" charset="0"/>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3" name="Text Box 3"/>
          <p:cNvSpPr txBox="1">
            <a:spLocks noChangeArrowheads="1"/>
          </p:cNvSpPr>
          <p:nvPr/>
        </p:nvSpPr>
        <p:spPr bwMode="auto">
          <a:xfrm>
            <a:off x="1724881" y="1612112"/>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0-#ppt_w/2"/>
                                          </p:val>
                                        </p:tav>
                                        <p:tav tm="100000">
                                          <p:val>
                                            <p:strVal val="#ppt_x"/>
                                          </p:val>
                                        </p:tav>
                                      </p:tavLst>
                                    </p:anim>
                                    <p:anim calcmode="lin" valueType="num">
                                      <p:cBhvr additive="base">
                                        <p:cTn id="14"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P spid="9" grpId="0"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Slide Number Placeholder 4"/>
          <p:cNvSpPr>
            <a:spLocks noGrp="1"/>
          </p:cNvSpPr>
          <p:nvPr>
            <p:ph type="sldNum" sz="quarter" idx="12"/>
          </p:nvPr>
        </p:nvSpPr>
        <p:spPr>
          <a:noFill/>
        </p:spPr>
        <p:txBody>
          <a:bodyPr/>
          <a:lstStyle/>
          <a:p>
            <a:fld id="{C9CBD626-C26E-4FB3-91E7-E635C740C125}" type="slidenum">
              <a:rPr lang="el-GR" altLang="en-US" smtClean="0"/>
              <a:pPr/>
              <a:t>119</a:t>
            </a:fld>
            <a:endParaRPr lang="el-GR" altLang="en-US"/>
          </a:p>
        </p:txBody>
      </p:sp>
      <p:sp>
        <p:nvSpPr>
          <p:cNvPr id="135174" name="Text Box 3"/>
          <p:cNvSpPr txBox="1">
            <a:spLocks noChangeArrowheads="1"/>
          </p:cNvSpPr>
          <p:nvPr/>
        </p:nvSpPr>
        <p:spPr bwMode="auto">
          <a:xfrm>
            <a:off x="4479787" y="2197029"/>
            <a:ext cx="3441700" cy="2677656"/>
          </a:xfrm>
          <a:prstGeom prst="rect">
            <a:avLst/>
          </a:prstGeom>
          <a:noFill/>
          <a:ln w="9525">
            <a:noFill/>
            <a:miter lim="800000"/>
            <a:headEnd/>
            <a:tailEnd/>
          </a:ln>
        </p:spPr>
        <p:txBody>
          <a:bodyPr>
            <a:spAutoFit/>
          </a:bodyPr>
          <a:lstStyle/>
          <a:p>
            <a:pPr>
              <a:spcBef>
                <a:spcPct val="50000"/>
              </a:spcBef>
            </a:pPr>
            <a:r>
              <a:rPr lang="en-US" dirty="0">
                <a:latin typeface="Calibri" pitchFamily="34" charset="0"/>
                <a:ea typeface="Calibri" pitchFamily="34" charset="0"/>
                <a:cs typeface="Calibri" pitchFamily="34" charset="0"/>
              </a:rPr>
              <a:t>PIZZA</a:t>
            </a:r>
            <a:endParaRPr lang="el-GR" dirty="0">
              <a:latin typeface="Calibri" pitchFamily="34" charset="0"/>
              <a:ea typeface="Calibri" pitchFamily="34" charset="0"/>
              <a:cs typeface="Calibri" pitchFamily="34" charset="0"/>
            </a:endParaRPr>
          </a:p>
          <a:p>
            <a:pPr>
              <a:spcBef>
                <a:spcPct val="50000"/>
              </a:spcBef>
            </a:pPr>
            <a:r>
              <a:rPr lang="en-US" sz="1000" b="1" dirty="0">
                <a:latin typeface="Calibri" pitchFamily="34" charset="0"/>
                <a:ea typeface="Calibri" pitchFamily="34" charset="0"/>
                <a:cs typeface="Calibri" pitchFamily="34" charset="0"/>
              </a:rPr>
              <a:t>Name 		Ingredient</a:t>
            </a:r>
            <a:endParaRPr lang="el-GR" sz="1000" b="1" dirty="0">
              <a:latin typeface="Calibri" pitchFamily="34" charset="0"/>
              <a:ea typeface="Calibri" pitchFamily="34" charset="0"/>
              <a:cs typeface="Calibri" pitchFamily="34" charset="0"/>
            </a:endParaRPr>
          </a:p>
          <a:p>
            <a:pPr>
              <a:spcBef>
                <a:spcPct val="50000"/>
              </a:spcBef>
            </a:pPr>
            <a:r>
              <a:rPr lang="en-US" sz="1000" dirty="0">
                <a:latin typeface="Calibri" pitchFamily="34" charset="0"/>
                <a:ea typeface="Calibri" pitchFamily="34" charset="0"/>
                <a:cs typeface="Calibri" pitchFamily="34" charset="0"/>
              </a:rPr>
              <a:t>Vegetarian	</a:t>
            </a:r>
            <a:r>
              <a:rPr lang="el-GR" sz="1000" dirty="0">
                <a:latin typeface="Calibri" pitchFamily="34" charset="0"/>
                <a:ea typeface="Calibri" pitchFamily="34" charset="0"/>
                <a:cs typeface="Calibri" pitchFamily="34" charset="0"/>
              </a:rPr>
              <a:t>μανιτάρι</a:t>
            </a:r>
          </a:p>
          <a:p>
            <a:pPr>
              <a:spcBef>
                <a:spcPct val="50000"/>
              </a:spcBef>
            </a:pPr>
            <a:r>
              <a:rPr lang="en-US" sz="1000" dirty="0">
                <a:latin typeface="Calibri" pitchFamily="34" charset="0"/>
                <a:ea typeface="Calibri" pitchFamily="34" charset="0"/>
                <a:cs typeface="Calibri" pitchFamily="34" charset="0"/>
              </a:rPr>
              <a:t>Vegetarian</a:t>
            </a:r>
            <a:r>
              <a:rPr lang="el-GR" sz="1000" dirty="0">
                <a:latin typeface="Calibri" pitchFamily="34" charset="0"/>
                <a:ea typeface="Calibri" pitchFamily="34" charset="0"/>
                <a:cs typeface="Calibri" pitchFamily="34" charset="0"/>
              </a:rPr>
              <a:t>	ελιά</a:t>
            </a:r>
          </a:p>
          <a:p>
            <a:pPr>
              <a:spcBef>
                <a:spcPct val="50000"/>
              </a:spcBef>
            </a:pPr>
            <a:r>
              <a:rPr lang="el-GR" sz="1000" dirty="0">
                <a:latin typeface="Calibri" pitchFamily="34" charset="0"/>
                <a:ea typeface="Calibri" pitchFamily="34" charset="0"/>
                <a:cs typeface="Calibri" pitchFamily="34" charset="0"/>
              </a:rPr>
              <a:t>Χαβάη		ανανάς</a:t>
            </a:r>
          </a:p>
          <a:p>
            <a:pPr>
              <a:spcBef>
                <a:spcPct val="50000"/>
              </a:spcBef>
            </a:pPr>
            <a:r>
              <a:rPr lang="el-GR" sz="1000" dirty="0">
                <a:latin typeface="Calibri" pitchFamily="34" charset="0"/>
                <a:ea typeface="Calibri" pitchFamily="34" charset="0"/>
                <a:cs typeface="Calibri" pitchFamily="34" charset="0"/>
              </a:rPr>
              <a:t>Χαβάη		ζαμπόν</a:t>
            </a:r>
          </a:p>
          <a:p>
            <a:pPr>
              <a:spcBef>
                <a:spcPct val="50000"/>
              </a:spcBef>
            </a:pPr>
            <a:r>
              <a:rPr lang="el-GR" sz="1000" dirty="0">
                <a:latin typeface="Calibri" pitchFamily="34" charset="0"/>
                <a:ea typeface="Calibri" pitchFamily="34" charset="0"/>
                <a:cs typeface="Calibri" pitchFamily="34" charset="0"/>
              </a:rPr>
              <a:t>Σπέσιαλ		ζαμπόν</a:t>
            </a:r>
          </a:p>
          <a:p>
            <a:pPr>
              <a:spcBef>
                <a:spcPct val="50000"/>
              </a:spcBef>
            </a:pPr>
            <a:r>
              <a:rPr lang="el-GR" sz="1000" dirty="0">
                <a:latin typeface="Calibri" pitchFamily="34" charset="0"/>
                <a:ea typeface="Calibri" pitchFamily="34" charset="0"/>
                <a:cs typeface="Calibri" pitchFamily="34" charset="0"/>
              </a:rPr>
              <a:t>Σπέσιαλ		μπέικον</a:t>
            </a:r>
          </a:p>
          <a:p>
            <a:pPr>
              <a:spcBef>
                <a:spcPct val="50000"/>
              </a:spcBef>
            </a:pPr>
            <a:r>
              <a:rPr lang="el-GR" sz="1000" dirty="0">
                <a:latin typeface="Calibri" pitchFamily="34" charset="0"/>
                <a:ea typeface="Calibri" pitchFamily="34" charset="0"/>
                <a:cs typeface="Calibri" pitchFamily="34" charset="0"/>
              </a:rPr>
              <a:t>Σπέσιαλ		μανιτάρι	</a:t>
            </a:r>
          </a:p>
          <a:p>
            <a:pPr>
              <a:spcBef>
                <a:spcPct val="50000"/>
              </a:spcBef>
            </a:pPr>
            <a:r>
              <a:rPr lang="el-GR" sz="1000" dirty="0">
                <a:latin typeface="Calibri" pitchFamily="34" charset="0"/>
                <a:ea typeface="Calibri" pitchFamily="34" charset="0"/>
                <a:cs typeface="Calibri" pitchFamily="34" charset="0"/>
              </a:rPr>
              <a:t>Ελληνική	ελιά</a:t>
            </a:r>
            <a:endParaRPr lang="en-US" sz="1000" dirty="0">
              <a:latin typeface="Calibri" pitchFamily="34" charset="0"/>
              <a:ea typeface="Calibri" pitchFamily="34" charset="0"/>
              <a:cs typeface="Calibri" pitchFamily="34" charset="0"/>
            </a:endParaRPr>
          </a:p>
          <a:p>
            <a:pPr>
              <a:spcBef>
                <a:spcPct val="50000"/>
              </a:spcBef>
            </a:pPr>
            <a:r>
              <a:rPr lang="el-GR" sz="1000" dirty="0">
                <a:latin typeface="Calibri" pitchFamily="34" charset="0"/>
                <a:ea typeface="Calibri" pitchFamily="34" charset="0"/>
                <a:cs typeface="Calibri" pitchFamily="34" charset="0"/>
              </a:rPr>
              <a:t>Γιαννιώτικη	</a:t>
            </a:r>
            <a:r>
              <a:rPr lang="el-GR" sz="1000" dirty="0" err="1">
                <a:latin typeface="Calibri" pitchFamily="34" charset="0"/>
                <a:ea typeface="Calibri" pitchFamily="34" charset="0"/>
                <a:cs typeface="Calibri" pitchFamily="34" charset="0"/>
              </a:rPr>
              <a:t>μετσοβόνε</a:t>
            </a:r>
            <a:endParaRPr lang="el-GR" sz="1000" dirty="0">
              <a:latin typeface="Calibri" pitchFamily="34" charset="0"/>
              <a:ea typeface="Calibri" pitchFamily="34" charset="0"/>
              <a:cs typeface="Calibri" pitchFamily="34" charset="0"/>
            </a:endParaRPr>
          </a:p>
        </p:txBody>
      </p:sp>
      <p:sp>
        <p:nvSpPr>
          <p:cNvPr id="135175" name="Text Box 4"/>
          <p:cNvSpPr txBox="1">
            <a:spLocks noChangeArrowheads="1"/>
          </p:cNvSpPr>
          <p:nvPr/>
        </p:nvSpPr>
        <p:spPr bwMode="auto">
          <a:xfrm>
            <a:off x="1106357" y="2142341"/>
            <a:ext cx="1786988" cy="2446824"/>
          </a:xfrm>
          <a:prstGeom prst="rect">
            <a:avLst/>
          </a:prstGeom>
          <a:solidFill>
            <a:schemeClr val="bg1"/>
          </a:solidFill>
          <a:ln w="9525">
            <a:noFill/>
            <a:miter lim="800000"/>
            <a:headEnd/>
            <a:tailEnd/>
          </a:ln>
        </p:spPr>
        <p:txBody>
          <a:bodyPr wrap="square">
            <a:spAutoFit/>
          </a:bodyPr>
          <a:lstStyle/>
          <a:p>
            <a:pPr>
              <a:spcBef>
                <a:spcPct val="50000"/>
              </a:spcBef>
            </a:pPr>
            <a:r>
              <a:rPr lang="en-US" dirty="0">
                <a:latin typeface="Calibri" pitchFamily="34" charset="0"/>
                <a:ea typeface="Calibri" pitchFamily="34" charset="0"/>
                <a:cs typeface="Calibri" pitchFamily="34" charset="0"/>
              </a:rPr>
              <a:t>LIKES</a:t>
            </a:r>
            <a:endParaRPr lang="el-GR" dirty="0">
              <a:latin typeface="Calibri" pitchFamily="34" charset="0"/>
              <a:ea typeface="Calibri" pitchFamily="34" charset="0"/>
              <a:cs typeface="Calibri" pitchFamily="34" charset="0"/>
            </a:endParaRPr>
          </a:p>
          <a:p>
            <a:pPr>
              <a:spcBef>
                <a:spcPct val="50000"/>
              </a:spcBef>
            </a:pPr>
            <a:r>
              <a:rPr lang="en-US" sz="1000" b="1" dirty="0">
                <a:latin typeface="Calibri" pitchFamily="34" charset="0"/>
                <a:ea typeface="Calibri" pitchFamily="34" charset="0"/>
                <a:cs typeface="Calibri" pitchFamily="34" charset="0"/>
              </a:rPr>
              <a:t>Student		Ingredient</a:t>
            </a:r>
            <a:endParaRPr lang="el-GR" sz="1000" b="1" dirty="0">
              <a:latin typeface="Calibri" pitchFamily="34" charset="0"/>
              <a:ea typeface="Calibri" pitchFamily="34" charset="0"/>
              <a:cs typeface="Calibri" pitchFamily="34" charset="0"/>
            </a:endParaRPr>
          </a:p>
          <a:p>
            <a:pPr>
              <a:spcBef>
                <a:spcPct val="50000"/>
              </a:spcBef>
            </a:pPr>
            <a:r>
              <a:rPr lang="el-GR" sz="1000" dirty="0">
                <a:latin typeface="Calibri" pitchFamily="34" charset="0"/>
                <a:ea typeface="Calibri" pitchFamily="34" charset="0"/>
                <a:cs typeface="Calibri" pitchFamily="34" charset="0"/>
              </a:rPr>
              <a:t>Δημήτρης</a:t>
            </a:r>
            <a:r>
              <a:rPr lang="en-US" sz="1000" dirty="0">
                <a:latin typeface="Calibri" pitchFamily="34" charset="0"/>
                <a:ea typeface="Calibri" pitchFamily="34" charset="0"/>
                <a:cs typeface="Calibri" pitchFamily="34" charset="0"/>
              </a:rPr>
              <a:t>	</a:t>
            </a:r>
            <a:r>
              <a:rPr lang="el-GR" sz="1000" dirty="0">
                <a:latin typeface="Calibri" pitchFamily="34" charset="0"/>
                <a:ea typeface="Calibri" pitchFamily="34" charset="0"/>
                <a:cs typeface="Calibri" pitchFamily="34" charset="0"/>
              </a:rPr>
              <a:t>μανιτάρι</a:t>
            </a:r>
          </a:p>
          <a:p>
            <a:pPr>
              <a:spcBef>
                <a:spcPct val="50000"/>
              </a:spcBef>
            </a:pPr>
            <a:r>
              <a:rPr lang="el-GR" sz="1000" dirty="0">
                <a:latin typeface="Calibri" pitchFamily="34" charset="0"/>
                <a:ea typeface="Calibri" pitchFamily="34" charset="0"/>
                <a:cs typeface="Calibri" pitchFamily="34" charset="0"/>
              </a:rPr>
              <a:t>Κώστας		ζαμπόν</a:t>
            </a:r>
          </a:p>
          <a:p>
            <a:pPr>
              <a:spcBef>
                <a:spcPct val="50000"/>
              </a:spcBef>
            </a:pPr>
            <a:r>
              <a:rPr lang="el-GR" sz="1000" dirty="0">
                <a:latin typeface="Calibri" pitchFamily="34" charset="0"/>
                <a:ea typeface="Calibri" pitchFamily="34" charset="0"/>
                <a:cs typeface="Calibri" pitchFamily="34" charset="0"/>
              </a:rPr>
              <a:t>Μαρία		ελιά</a:t>
            </a:r>
          </a:p>
          <a:p>
            <a:pPr>
              <a:spcBef>
                <a:spcPct val="50000"/>
              </a:spcBef>
            </a:pPr>
            <a:r>
              <a:rPr lang="el-GR" sz="1000" dirty="0">
                <a:latin typeface="Calibri" pitchFamily="34" charset="0"/>
                <a:ea typeface="Calibri" pitchFamily="34" charset="0"/>
                <a:cs typeface="Calibri" pitchFamily="34" charset="0"/>
              </a:rPr>
              <a:t>Κατερίνα	μανιτάρι</a:t>
            </a:r>
          </a:p>
          <a:p>
            <a:pPr>
              <a:spcBef>
                <a:spcPct val="50000"/>
              </a:spcBef>
            </a:pPr>
            <a:r>
              <a:rPr lang="el-GR" sz="1000" dirty="0">
                <a:latin typeface="Calibri" pitchFamily="34" charset="0"/>
                <a:ea typeface="Calibri" pitchFamily="34" charset="0"/>
                <a:cs typeface="Calibri" pitchFamily="34" charset="0"/>
              </a:rPr>
              <a:t>Μαρία		ζαμπόν</a:t>
            </a:r>
          </a:p>
          <a:p>
            <a:pPr>
              <a:spcBef>
                <a:spcPct val="50000"/>
              </a:spcBef>
            </a:pPr>
            <a:r>
              <a:rPr lang="el-GR" sz="1000" dirty="0">
                <a:latin typeface="Calibri" pitchFamily="34" charset="0"/>
                <a:ea typeface="Calibri" pitchFamily="34" charset="0"/>
                <a:cs typeface="Calibri" pitchFamily="34" charset="0"/>
              </a:rPr>
              <a:t>Δημήτρης	μπέικον</a:t>
            </a:r>
          </a:p>
          <a:p>
            <a:pPr>
              <a:spcBef>
                <a:spcPct val="50000"/>
              </a:spcBef>
            </a:pPr>
            <a:r>
              <a:rPr lang="el-GR" sz="1000" dirty="0">
                <a:latin typeface="Calibri" pitchFamily="34" charset="0"/>
                <a:ea typeface="Calibri" pitchFamily="34" charset="0"/>
                <a:cs typeface="Calibri" pitchFamily="34" charset="0"/>
              </a:rPr>
              <a:t>Μαρία		ανανάς</a:t>
            </a:r>
          </a:p>
          <a:p>
            <a:pPr>
              <a:spcBef>
                <a:spcPct val="50000"/>
              </a:spcBef>
            </a:pPr>
            <a:r>
              <a:rPr lang="el-GR" sz="1000" dirty="0">
                <a:latin typeface="Calibri" pitchFamily="34" charset="0"/>
                <a:ea typeface="Calibri" pitchFamily="34" charset="0"/>
                <a:cs typeface="Calibri" pitchFamily="34" charset="0"/>
              </a:rPr>
              <a:t>Ανδρόνικος	αντσούγια</a:t>
            </a:r>
          </a:p>
        </p:txBody>
      </p:sp>
      <p:sp>
        <p:nvSpPr>
          <p:cNvPr id="9" name="Title 9"/>
          <p:cNvSpPr>
            <a:spLocks noGrp="1"/>
          </p:cNvSpPr>
          <p:nvPr>
            <p:ph type="title"/>
          </p:nvPr>
        </p:nvSpPr>
        <p:spPr>
          <a:xfrm>
            <a:off x="457200" y="129882"/>
            <a:ext cx="8229600" cy="1143000"/>
          </a:xfrm>
        </p:spPr>
        <p:txBody>
          <a:bodyPr/>
          <a:lstStyle/>
          <a:p>
            <a:r>
              <a:rPr lang="el-GR" dirty="0">
                <a:solidFill>
                  <a:schemeClr val="accent6">
                    <a:lumMod val="75000"/>
                  </a:schemeClr>
                </a:solidFill>
              </a:rPr>
              <a:t>Παράδειγμα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fld id="{CDF07C09-4643-45B8-8B0B-2B973B0AA002}" type="slidenum">
              <a:rPr lang="el-GR" altLang="en-US" smtClean="0"/>
              <a:pPr/>
              <a:t>12</a:t>
            </a:fld>
            <a:endParaRPr lang="el-GR" altLang="en-US"/>
          </a:p>
        </p:txBody>
      </p:sp>
      <p:sp>
        <p:nvSpPr>
          <p:cNvPr id="280579" name="Text Box 3"/>
          <p:cNvSpPr txBox="1">
            <a:spLocks noChangeArrowheads="1"/>
          </p:cNvSpPr>
          <p:nvPr/>
        </p:nvSpPr>
        <p:spPr bwMode="auto">
          <a:xfrm>
            <a:off x="403225" y="3205163"/>
            <a:ext cx="8207375" cy="400050"/>
          </a:xfrm>
          <a:prstGeom prst="rect">
            <a:avLst/>
          </a:prstGeom>
          <a:noFill/>
          <a:ln w="9525">
            <a:noFill/>
            <a:miter lim="800000"/>
            <a:headEnd/>
            <a:tailEnd/>
          </a:ln>
        </p:spPr>
        <p:txBody>
          <a:bodyPr>
            <a:spAutoFit/>
          </a:bodyPr>
          <a:lstStyle/>
          <a:p>
            <a:pPr algn="just" eaLnBrk="0" hangingPunct="0">
              <a:spcBef>
                <a:spcPct val="50000"/>
              </a:spcBef>
            </a:pPr>
            <a:r>
              <a:rPr lang="el-GR" sz="2000" b="0" dirty="0">
                <a:latin typeface="Calibri" pitchFamily="34" charset="0"/>
                <a:ea typeface="Calibri" pitchFamily="34" charset="0"/>
                <a:cs typeface="Calibri" pitchFamily="34" charset="0"/>
              </a:rPr>
              <a:t>Παράδειγμα: Ονόματα όλων των ηθοποιών που έχουν παίξει σε ταινίες</a:t>
            </a:r>
          </a:p>
        </p:txBody>
      </p:sp>
      <p:sp>
        <p:nvSpPr>
          <p:cNvPr id="280581" name="Text Box 5"/>
          <p:cNvSpPr txBox="1">
            <a:spLocks noChangeArrowheads="1"/>
          </p:cNvSpPr>
          <p:nvPr/>
        </p:nvSpPr>
        <p:spPr bwMode="auto">
          <a:xfrm>
            <a:off x="3009167" y="5090135"/>
            <a:ext cx="5022850" cy="7016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p:txBody>
      </p:sp>
      <p:sp>
        <p:nvSpPr>
          <p:cNvPr id="280583" name="Text Box 7"/>
          <p:cNvSpPr txBox="1">
            <a:spLocks noChangeArrowheads="1"/>
          </p:cNvSpPr>
          <p:nvPr/>
        </p:nvSpPr>
        <p:spPr bwMode="auto">
          <a:xfrm>
            <a:off x="367506" y="1862161"/>
            <a:ext cx="8408987" cy="523220"/>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800" b="0" dirty="0">
                <a:latin typeface="Calibri" pitchFamily="34" charset="0"/>
                <a:ea typeface="Calibri" pitchFamily="34" charset="0"/>
                <a:cs typeface="Calibri" pitchFamily="34" charset="0"/>
              </a:rPr>
              <a:t> Όταν δεν υπάρχει το </a:t>
            </a:r>
            <a:r>
              <a:rPr lang="en-US" sz="2800" dirty="0">
                <a:latin typeface="Calibri" pitchFamily="34" charset="0"/>
                <a:ea typeface="Calibri" pitchFamily="34" charset="0"/>
                <a:cs typeface="Calibri" pitchFamily="34" charset="0"/>
              </a:rPr>
              <a:t>where</a:t>
            </a:r>
            <a:r>
              <a:rPr lang="el-GR" sz="2800" b="0" dirty="0">
                <a:latin typeface="Calibri" pitchFamily="34" charset="0"/>
                <a:ea typeface="Calibri" pitchFamily="34" charset="0"/>
                <a:cs typeface="Calibri" pitchFamily="34" charset="0"/>
              </a:rPr>
              <a:t>, το P θεωρείται ότι ισχύει. </a:t>
            </a:r>
          </a:p>
        </p:txBody>
      </p:sp>
      <p:sp>
        <p:nvSpPr>
          <p:cNvPr id="10" name="Title 9"/>
          <p:cNvSpPr>
            <a:spLocks noGrp="1"/>
          </p:cNvSpPr>
          <p:nvPr>
            <p:ph type="title"/>
          </p:nvPr>
        </p:nvSpPr>
        <p:spPr/>
        <p:txBody>
          <a:bodyPr/>
          <a:lstStyle/>
          <a:p>
            <a:r>
              <a:rPr lang="en-US" dirty="0">
                <a:solidFill>
                  <a:schemeClr val="accent6">
                    <a:lumMod val="75000"/>
                  </a:schemeClr>
                </a:solidFill>
              </a:rPr>
              <a:t>select</a:t>
            </a:r>
            <a:endParaRPr lang="el-GR" dirty="0">
              <a:solidFill>
                <a:schemeClr val="accent6">
                  <a:lumMod val="75000"/>
                </a:schemeClr>
              </a:solidFill>
            </a:endParaRP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6"/>
          <p:cNvSpPr txBox="1">
            <a:spLocks noChangeArrowheads="1"/>
          </p:cNvSpPr>
          <p:nvPr/>
        </p:nvSpPr>
        <p:spPr bwMode="auto">
          <a:xfrm>
            <a:off x="1140795" y="3822000"/>
            <a:ext cx="4477592"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0579"/>
                                        </p:tgtEl>
                                        <p:attrNameLst>
                                          <p:attrName>style.visibility</p:attrName>
                                        </p:attrNameLst>
                                      </p:cBhvr>
                                      <p:to>
                                        <p:strVal val="visible"/>
                                      </p:to>
                                    </p:set>
                                    <p:anim calcmode="lin" valueType="num">
                                      <p:cBhvr additive="base">
                                        <p:cTn id="7" dur="500" fill="hold"/>
                                        <p:tgtEl>
                                          <p:spTgt spid="280579"/>
                                        </p:tgtEl>
                                        <p:attrNameLst>
                                          <p:attrName>ppt_x</p:attrName>
                                        </p:attrNameLst>
                                      </p:cBhvr>
                                      <p:tavLst>
                                        <p:tav tm="0">
                                          <p:val>
                                            <p:strVal val="0-#ppt_w/2"/>
                                          </p:val>
                                        </p:tav>
                                        <p:tav tm="100000">
                                          <p:val>
                                            <p:strVal val="#ppt_x"/>
                                          </p:val>
                                        </p:tav>
                                      </p:tavLst>
                                    </p:anim>
                                    <p:anim calcmode="lin" valueType="num">
                                      <p:cBhvr additive="base">
                                        <p:cTn id="8" dur="500" fill="hold"/>
                                        <p:tgtEl>
                                          <p:spTgt spid="28057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0581"/>
                                        </p:tgtEl>
                                        <p:attrNameLst>
                                          <p:attrName>style.visibility</p:attrName>
                                        </p:attrNameLst>
                                      </p:cBhvr>
                                      <p:to>
                                        <p:strVal val="visible"/>
                                      </p:to>
                                    </p:set>
                                    <p:anim calcmode="lin" valueType="num">
                                      <p:cBhvr additive="base">
                                        <p:cTn id="13" dur="500" fill="hold"/>
                                        <p:tgtEl>
                                          <p:spTgt spid="280581"/>
                                        </p:tgtEl>
                                        <p:attrNameLst>
                                          <p:attrName>ppt_x</p:attrName>
                                        </p:attrNameLst>
                                      </p:cBhvr>
                                      <p:tavLst>
                                        <p:tav tm="0">
                                          <p:val>
                                            <p:strVal val="0-#ppt_w/2"/>
                                          </p:val>
                                        </p:tav>
                                        <p:tav tm="100000">
                                          <p:val>
                                            <p:strVal val="#ppt_x"/>
                                          </p:val>
                                        </p:tav>
                                      </p:tavLst>
                                    </p:anim>
                                    <p:anim calcmode="lin" valueType="num">
                                      <p:cBhvr additive="base">
                                        <p:cTn id="14" dur="500" fill="hold"/>
                                        <p:tgtEl>
                                          <p:spTgt spid="28058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0583"/>
                                        </p:tgtEl>
                                        <p:attrNameLst>
                                          <p:attrName>style.visibility</p:attrName>
                                        </p:attrNameLst>
                                      </p:cBhvr>
                                      <p:to>
                                        <p:strVal val="visible"/>
                                      </p:to>
                                    </p:set>
                                    <p:anim calcmode="lin" valueType="num">
                                      <p:cBhvr additive="base">
                                        <p:cTn id="19" dur="500" fill="hold"/>
                                        <p:tgtEl>
                                          <p:spTgt spid="280583"/>
                                        </p:tgtEl>
                                        <p:attrNameLst>
                                          <p:attrName>ppt_x</p:attrName>
                                        </p:attrNameLst>
                                      </p:cBhvr>
                                      <p:tavLst>
                                        <p:tav tm="0">
                                          <p:val>
                                            <p:strVal val="0-#ppt_w/2"/>
                                          </p:val>
                                        </p:tav>
                                        <p:tav tm="100000">
                                          <p:val>
                                            <p:strVal val="#ppt_x"/>
                                          </p:val>
                                        </p:tav>
                                      </p:tavLst>
                                    </p:anim>
                                    <p:anim calcmode="lin" valueType="num">
                                      <p:cBhvr additive="base">
                                        <p:cTn id="20" dur="500" fill="hold"/>
                                        <p:tgtEl>
                                          <p:spTgt spid="2805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autoUpdateAnimBg="0"/>
      <p:bldP spid="280581" grpId="0" autoUpdateAnimBg="0"/>
      <p:bldP spid="280583" grpId="0"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8" name="Slide Number Placeholder 4"/>
          <p:cNvSpPr>
            <a:spLocks noGrp="1"/>
          </p:cNvSpPr>
          <p:nvPr>
            <p:ph type="sldNum" sz="quarter" idx="12"/>
          </p:nvPr>
        </p:nvSpPr>
        <p:spPr>
          <a:noFill/>
        </p:spPr>
        <p:txBody>
          <a:bodyPr/>
          <a:lstStyle/>
          <a:p>
            <a:fld id="{49D6E891-C3BB-4A8F-BC40-B810802A1259}" type="slidenum">
              <a:rPr lang="el-GR" altLang="en-US" smtClean="0"/>
              <a:pPr/>
              <a:t>120</a:t>
            </a:fld>
            <a:endParaRPr lang="el-GR" altLang="en-US"/>
          </a:p>
        </p:txBody>
      </p:sp>
      <p:sp>
        <p:nvSpPr>
          <p:cNvPr id="702469" name="Text Box 5"/>
          <p:cNvSpPr txBox="1">
            <a:spLocks noChangeArrowheads="1"/>
          </p:cNvSpPr>
          <p:nvPr/>
        </p:nvSpPr>
        <p:spPr bwMode="auto">
          <a:xfrm>
            <a:off x="1030564" y="3169985"/>
            <a:ext cx="5750716" cy="1200150"/>
          </a:xfrm>
          <a:prstGeom prst="rect">
            <a:avLst/>
          </a:prstGeom>
          <a:noFill/>
          <a:ln w="9525">
            <a:noFill/>
            <a:miter lim="800000"/>
            <a:headEnd/>
            <a:tailEnd/>
          </a:ln>
        </p:spPr>
        <p:txBody>
          <a:bodyPr wrap="square">
            <a:spAutoFit/>
          </a:bodyPr>
          <a:lstStyle/>
          <a:p>
            <a:pPr eaLnBrk="0" hangingPunct="0"/>
            <a:r>
              <a:rPr lang="en-US" sz="2400" dirty="0">
                <a:latin typeface="Calibri" pitchFamily="34" charset="0"/>
                <a:ea typeface="Calibri" pitchFamily="34" charset="0"/>
                <a:cs typeface="Calibri" pitchFamily="34" charset="0"/>
              </a:rPr>
              <a:t>SELECT DISTINCT </a:t>
            </a:r>
            <a:r>
              <a:rPr lang="en-US" sz="2000" dirty="0">
                <a:latin typeface="Calibri" pitchFamily="34" charset="0"/>
                <a:ea typeface="Calibri" pitchFamily="34" charset="0"/>
                <a:cs typeface="Calibri" pitchFamily="34" charset="0"/>
              </a:rPr>
              <a:t>LIKES</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Student</a:t>
            </a:r>
            <a:r>
              <a:rPr lang="el-GR" sz="20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PIZZA.Name</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(LIKES</a:t>
            </a:r>
            <a:r>
              <a:rPr lang="el-GR"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RIGHT OUTER JOIN </a:t>
            </a:r>
            <a:r>
              <a:rPr lang="en-US" sz="2000" b="0" dirty="0">
                <a:latin typeface="Calibri" pitchFamily="34" charset="0"/>
                <a:ea typeface="Calibri" pitchFamily="34" charset="0"/>
                <a:cs typeface="Calibri" pitchFamily="34" charset="0"/>
              </a:rPr>
              <a:t>PIZZA</a:t>
            </a:r>
          </a:p>
          <a:p>
            <a:pPr eaLnBrk="0" hangingPunct="0"/>
            <a:r>
              <a:rPr lang="en-US"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ON</a:t>
            </a:r>
            <a:r>
              <a:rPr lang="en-US" sz="2000" b="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LIKES.Ingredient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PIZZA.Ingredient</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Παράδειγμα</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3"/>
          <p:cNvSpPr txBox="1">
            <a:spLocks noChangeArrowheads="1"/>
          </p:cNvSpPr>
          <p:nvPr/>
        </p:nvSpPr>
        <p:spPr bwMode="auto">
          <a:xfrm>
            <a:off x="1142204" y="1358432"/>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extLst>
      <p:ext uri="{BB962C8B-B14F-4D97-AF65-F5344CB8AC3E}">
        <p14:creationId xmlns:p14="http://schemas.microsoft.com/office/powerpoint/2010/main" val="354541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2469"/>
                                        </p:tgtEl>
                                        <p:attrNameLst>
                                          <p:attrName>style.visibility</p:attrName>
                                        </p:attrNameLst>
                                      </p:cBhvr>
                                      <p:to>
                                        <p:strVal val="visible"/>
                                      </p:to>
                                    </p:set>
                                    <p:anim calcmode="lin" valueType="num">
                                      <p:cBhvr additive="base">
                                        <p:cTn id="7" dur="500" fill="hold"/>
                                        <p:tgtEl>
                                          <p:spTgt spid="702469"/>
                                        </p:tgtEl>
                                        <p:attrNameLst>
                                          <p:attrName>ppt_x</p:attrName>
                                        </p:attrNameLst>
                                      </p:cBhvr>
                                      <p:tavLst>
                                        <p:tav tm="0">
                                          <p:val>
                                            <p:strVal val="0-#ppt_w/2"/>
                                          </p:val>
                                        </p:tav>
                                        <p:tav tm="100000">
                                          <p:val>
                                            <p:strVal val="#ppt_x"/>
                                          </p:val>
                                        </p:tav>
                                      </p:tavLst>
                                    </p:anim>
                                    <p:anim calcmode="lin" valueType="num">
                                      <p:cBhvr additive="base">
                                        <p:cTn id="8" dur="500" fill="hold"/>
                                        <p:tgtEl>
                                          <p:spTgt spid="7024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9" grpId="0"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Slide Number Placeholder 4"/>
          <p:cNvSpPr>
            <a:spLocks noGrp="1"/>
          </p:cNvSpPr>
          <p:nvPr>
            <p:ph type="sldNum" sz="quarter" idx="12"/>
          </p:nvPr>
        </p:nvSpPr>
        <p:spPr>
          <a:noFill/>
        </p:spPr>
        <p:txBody>
          <a:bodyPr/>
          <a:lstStyle/>
          <a:p>
            <a:fld id="{BEB7ADE8-F052-418D-BDF0-2BEEC3899D1D}" type="slidenum">
              <a:rPr lang="el-GR" altLang="en-US" smtClean="0"/>
              <a:pPr/>
              <a:t>121</a:t>
            </a:fld>
            <a:endParaRPr lang="el-GR" altLang="en-US"/>
          </a:p>
        </p:txBody>
      </p:sp>
      <p:sp>
        <p:nvSpPr>
          <p:cNvPr id="697347" name="Text Box 3"/>
          <p:cNvSpPr txBox="1">
            <a:spLocks noChangeArrowheads="1"/>
          </p:cNvSpPr>
          <p:nvPr/>
        </p:nvSpPr>
        <p:spPr bwMode="auto">
          <a:xfrm>
            <a:off x="430213" y="4564063"/>
            <a:ext cx="7391400" cy="1200150"/>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a:t>
            </a: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DISTINCT </a:t>
            </a:r>
            <a:r>
              <a:rPr lang="en-US" sz="2000" dirty="0">
                <a:latin typeface="Calibri" pitchFamily="34" charset="0"/>
                <a:ea typeface="Calibri" pitchFamily="34" charset="0"/>
                <a:cs typeface="Calibri" pitchFamily="34" charset="0"/>
              </a:rPr>
              <a:t>LIKES</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Student</a:t>
            </a:r>
            <a:r>
              <a:rPr lang="el-GR" sz="20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PIZZA.Name</a:t>
            </a:r>
            <a:endParaRPr lang="el-GR" sz="240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LIKES, PIZZA</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4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PIZZA.Ingredient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LIKES.Ingredient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697348" name="Text Box 4"/>
          <p:cNvSpPr txBox="1">
            <a:spLocks noChangeArrowheads="1"/>
          </p:cNvSpPr>
          <p:nvPr/>
        </p:nvSpPr>
        <p:spPr bwMode="auto">
          <a:xfrm>
            <a:off x="445477" y="2930539"/>
            <a:ext cx="8424862" cy="1200150"/>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DISTINCT </a:t>
            </a:r>
            <a:r>
              <a:rPr lang="en-US" sz="2000" dirty="0">
                <a:latin typeface="Calibri" pitchFamily="34" charset="0"/>
                <a:ea typeface="Calibri" pitchFamily="34" charset="0"/>
                <a:cs typeface="Calibri" pitchFamily="34" charset="0"/>
              </a:rPr>
              <a:t>LIKES</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Student</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PIZZA.Name</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(LIKES</a:t>
            </a:r>
            <a:r>
              <a:rPr lang="el-GR"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INNER JOIN </a:t>
            </a:r>
            <a:r>
              <a:rPr lang="en-US" sz="2000" dirty="0">
                <a:latin typeface="Calibri" pitchFamily="34" charset="0"/>
                <a:ea typeface="Calibri" pitchFamily="34" charset="0"/>
                <a:cs typeface="Calibri" pitchFamily="34" charset="0"/>
              </a:rPr>
              <a:t>PIZZA</a:t>
            </a:r>
            <a:endParaRPr lang="en-US" sz="2000" b="0" dirty="0">
              <a:latin typeface="Calibri" pitchFamily="34" charset="0"/>
              <a:ea typeface="Calibri" pitchFamily="34" charset="0"/>
              <a:cs typeface="Calibri" pitchFamily="34" charset="0"/>
            </a:endParaRPr>
          </a:p>
          <a:p>
            <a:pPr eaLnBrk="0" hangingPunct="0"/>
            <a:r>
              <a:rPr lang="en-US" sz="2000" b="0" dirty="0">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ON</a:t>
            </a:r>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PIZZA.Ingredient</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LIKES.Ingredient</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0" name="Title 9"/>
          <p:cNvSpPr>
            <a:spLocks noGrp="1"/>
          </p:cNvSpPr>
          <p:nvPr>
            <p:ph type="title"/>
          </p:nvPr>
        </p:nvSpPr>
        <p:spPr>
          <a:xfrm>
            <a:off x="457200" y="133364"/>
            <a:ext cx="8229600" cy="1143000"/>
          </a:xfrm>
        </p:spPr>
        <p:txBody>
          <a:bodyPr/>
          <a:lstStyle/>
          <a:p>
            <a:r>
              <a:rPr lang="el-GR" dirty="0">
                <a:solidFill>
                  <a:schemeClr val="accent6">
                    <a:lumMod val="75000"/>
                  </a:schemeClr>
                </a:solidFill>
              </a:rPr>
              <a:t>Παράδειγμα</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3"/>
          <p:cNvSpPr txBox="1">
            <a:spLocks noChangeArrowheads="1"/>
          </p:cNvSpPr>
          <p:nvPr/>
        </p:nvSpPr>
        <p:spPr bwMode="auto">
          <a:xfrm>
            <a:off x="1462088" y="1582750"/>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7347"/>
                                        </p:tgtEl>
                                        <p:attrNameLst>
                                          <p:attrName>style.visibility</p:attrName>
                                        </p:attrNameLst>
                                      </p:cBhvr>
                                      <p:to>
                                        <p:strVal val="visible"/>
                                      </p:to>
                                    </p:set>
                                    <p:anim calcmode="lin" valueType="num">
                                      <p:cBhvr additive="base">
                                        <p:cTn id="7" dur="500" fill="hold"/>
                                        <p:tgtEl>
                                          <p:spTgt spid="697347"/>
                                        </p:tgtEl>
                                        <p:attrNameLst>
                                          <p:attrName>ppt_x</p:attrName>
                                        </p:attrNameLst>
                                      </p:cBhvr>
                                      <p:tavLst>
                                        <p:tav tm="0">
                                          <p:val>
                                            <p:strVal val="0-#ppt_w/2"/>
                                          </p:val>
                                        </p:tav>
                                        <p:tav tm="100000">
                                          <p:val>
                                            <p:strVal val="#ppt_x"/>
                                          </p:val>
                                        </p:tav>
                                      </p:tavLst>
                                    </p:anim>
                                    <p:anim calcmode="lin" valueType="num">
                                      <p:cBhvr additive="base">
                                        <p:cTn id="8" dur="500" fill="hold"/>
                                        <p:tgtEl>
                                          <p:spTgt spid="69734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7348"/>
                                        </p:tgtEl>
                                        <p:attrNameLst>
                                          <p:attrName>style.visibility</p:attrName>
                                        </p:attrNameLst>
                                      </p:cBhvr>
                                      <p:to>
                                        <p:strVal val="visible"/>
                                      </p:to>
                                    </p:set>
                                    <p:anim calcmode="lin" valueType="num">
                                      <p:cBhvr additive="base">
                                        <p:cTn id="13" dur="500" fill="hold"/>
                                        <p:tgtEl>
                                          <p:spTgt spid="697348"/>
                                        </p:tgtEl>
                                        <p:attrNameLst>
                                          <p:attrName>ppt_x</p:attrName>
                                        </p:attrNameLst>
                                      </p:cBhvr>
                                      <p:tavLst>
                                        <p:tav tm="0">
                                          <p:val>
                                            <p:strVal val="0-#ppt_w/2"/>
                                          </p:val>
                                        </p:tav>
                                        <p:tav tm="100000">
                                          <p:val>
                                            <p:strVal val="#ppt_x"/>
                                          </p:val>
                                        </p:tav>
                                      </p:tavLst>
                                    </p:anim>
                                    <p:anim calcmode="lin" valueType="num">
                                      <p:cBhvr additive="base">
                                        <p:cTn id="14" dur="500" fill="hold"/>
                                        <p:tgtEl>
                                          <p:spTgt spid="6973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7347" grpId="0" autoUpdateAnimBg="0"/>
      <p:bldP spid="697348" grpId="0"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Slide Number Placeholder 4"/>
          <p:cNvSpPr>
            <a:spLocks noGrp="1"/>
          </p:cNvSpPr>
          <p:nvPr>
            <p:ph type="sldNum" sz="quarter" idx="12"/>
          </p:nvPr>
        </p:nvSpPr>
        <p:spPr>
          <a:noFill/>
        </p:spPr>
        <p:txBody>
          <a:bodyPr/>
          <a:lstStyle/>
          <a:p>
            <a:fld id="{429F299C-997E-4D99-8EFF-20F542E87057}" type="slidenum">
              <a:rPr lang="el-GR" altLang="en-US" smtClean="0"/>
              <a:pPr/>
              <a:t>122</a:t>
            </a:fld>
            <a:endParaRPr lang="el-GR" altLang="en-US"/>
          </a:p>
        </p:txBody>
      </p:sp>
      <p:sp>
        <p:nvSpPr>
          <p:cNvPr id="704515" name="Text Box 3"/>
          <p:cNvSpPr txBox="1">
            <a:spLocks noChangeArrowheads="1"/>
          </p:cNvSpPr>
          <p:nvPr/>
        </p:nvSpPr>
        <p:spPr bwMode="auto">
          <a:xfrm>
            <a:off x="457200" y="1957672"/>
            <a:ext cx="7391400" cy="1508125"/>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DISTINCT </a:t>
            </a:r>
            <a:r>
              <a:rPr lang="en-US" sz="2000" dirty="0" err="1">
                <a:latin typeface="Calibri" pitchFamily="34" charset="0"/>
                <a:ea typeface="Calibri" pitchFamily="34" charset="0"/>
                <a:cs typeface="Calibri" pitchFamily="34" charset="0"/>
              </a:rPr>
              <a:t>Movie.Name</a:t>
            </a:r>
            <a:endParaRPr lang="el-GR" sz="200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Movie, Plays</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40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Plays.Tite</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Movi</a:t>
            </a:r>
            <a:r>
              <a:rPr lang="en-US" sz="2000" dirty="0" err="1">
                <a:latin typeface="Calibri" pitchFamily="34" charset="0"/>
                <a:ea typeface="Calibri" pitchFamily="34" charset="0"/>
                <a:cs typeface="Calibri" pitchFamily="34" charset="0"/>
              </a:rPr>
              <a:t>e.Title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Movie.Year</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Type</a:t>
            </a:r>
            <a:r>
              <a:rPr lang="en-US" sz="2000" dirty="0">
                <a:latin typeface="Calibri" pitchFamily="34" charset="0"/>
                <a:ea typeface="Calibri" pitchFamily="34" charset="0"/>
                <a:cs typeface="Calibri" pitchFamily="34" charset="0"/>
              </a:rPr>
              <a:t> = ‘</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704516" name="Text Box 4"/>
          <p:cNvSpPr txBox="1">
            <a:spLocks noChangeArrowheads="1"/>
          </p:cNvSpPr>
          <p:nvPr/>
        </p:nvSpPr>
        <p:spPr bwMode="auto">
          <a:xfrm>
            <a:off x="457200" y="3538930"/>
            <a:ext cx="7391400" cy="1508105"/>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a:t>
            </a:r>
            <a:r>
              <a:rPr lang="en-US" sz="2400" b="0" dirty="0">
                <a:latin typeface="Calibri" pitchFamily="34" charset="0"/>
                <a:ea typeface="Calibri" pitchFamily="34" charset="0"/>
                <a:cs typeface="Calibri" pitchFamily="34" charset="0"/>
              </a:rPr>
              <a:t>DISTINCT </a:t>
            </a:r>
            <a:r>
              <a:rPr lang="en-US" sz="2000" dirty="0" err="1">
                <a:latin typeface="Calibri" pitchFamily="34" charset="0"/>
                <a:ea typeface="Calibri" pitchFamily="34" charset="0"/>
                <a:cs typeface="Calibri" pitchFamily="34" charset="0"/>
              </a:rPr>
              <a:t>Movie.Name</a:t>
            </a:r>
            <a:endParaRPr lang="el-GR" sz="200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JOIN</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 </a:t>
            </a:r>
            <a:r>
              <a:rPr lang="en-US" sz="2400" dirty="0">
                <a:solidFill>
                  <a:schemeClr val="accent6">
                    <a:lumMod val="75000"/>
                  </a:schemeClr>
                </a:solidFill>
                <a:latin typeface="Calibri" pitchFamily="34" charset="0"/>
                <a:ea typeface="Calibri" pitchFamily="34" charset="0"/>
                <a:cs typeface="Calibri" pitchFamily="34" charset="0"/>
              </a:rPr>
              <a:t>ON</a:t>
            </a:r>
            <a:r>
              <a:rPr lang="en-US" sz="2000" b="0" dirty="0">
                <a:latin typeface="Calibri" pitchFamily="34" charset="0"/>
                <a:ea typeface="Calibri" pitchFamily="34" charset="0"/>
                <a:cs typeface="Calibri" pitchFamily="34" charset="0"/>
              </a:rPr>
              <a:t> </a:t>
            </a:r>
            <a:r>
              <a:rPr lang="en-US" dirty="0" err="1">
                <a:latin typeface="Calibri" pitchFamily="34" charset="0"/>
                <a:ea typeface="Calibri" pitchFamily="34" charset="0"/>
                <a:cs typeface="Calibri" pitchFamily="34" charset="0"/>
              </a:rPr>
              <a:t>Plays.Tite</a:t>
            </a:r>
            <a:r>
              <a:rPr lang="el-GR" dirty="0">
                <a:latin typeface="Calibri" pitchFamily="34" charset="0"/>
                <a:ea typeface="Calibri" pitchFamily="34" charset="0"/>
                <a:cs typeface="Calibri" pitchFamily="34" charset="0"/>
              </a:rPr>
              <a:t> = </a:t>
            </a:r>
            <a:r>
              <a:rPr lang="en-US" dirty="0" err="1">
                <a:latin typeface="Calibri" pitchFamily="34" charset="0"/>
                <a:ea typeface="Calibri" pitchFamily="34" charset="0"/>
                <a:cs typeface="Calibri" pitchFamily="34" charset="0"/>
              </a:rPr>
              <a:t>Movie.Title</a:t>
            </a:r>
            <a:r>
              <a:rPr lang="el-GR"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AND </a:t>
            </a:r>
            <a:r>
              <a:rPr lang="en-US" dirty="0" err="1">
                <a:latin typeface="Calibri" pitchFamily="34" charset="0"/>
                <a:ea typeface="Calibri" pitchFamily="34" charset="0"/>
                <a:cs typeface="Calibri" pitchFamily="34" charset="0"/>
              </a:rPr>
              <a:t>Plays.Year</a:t>
            </a:r>
            <a:r>
              <a:rPr lang="el-GR" dirty="0">
                <a:latin typeface="Calibri" pitchFamily="34" charset="0"/>
                <a:ea typeface="Calibri" pitchFamily="34" charset="0"/>
                <a:cs typeface="Calibri" pitchFamily="34" charset="0"/>
              </a:rPr>
              <a:t> = </a:t>
            </a:r>
            <a:r>
              <a:rPr lang="en-US" dirty="0" err="1">
                <a:latin typeface="Calibri" pitchFamily="34" charset="0"/>
                <a:ea typeface="Calibri" pitchFamily="34" charset="0"/>
                <a:cs typeface="Calibri" pitchFamily="34" charset="0"/>
              </a:rPr>
              <a:t>Movie.Year</a:t>
            </a:r>
            <a:r>
              <a:rPr lang="en-US" sz="18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n-US" sz="2000" dirty="0">
                <a:latin typeface="Calibri" pitchFamily="34" charset="0"/>
                <a:ea typeface="Calibri" pitchFamily="34" charset="0"/>
                <a:cs typeface="Calibri" pitchFamily="34" charset="0"/>
              </a:rPr>
              <a:t> = ‘</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57200" y="57968"/>
            <a:ext cx="8229600" cy="924055"/>
          </a:xfrm>
        </p:spPr>
        <p:txBody>
          <a:bodyPr>
            <a:normAutofit/>
          </a:bodyPr>
          <a:lstStyle/>
          <a:p>
            <a:r>
              <a:rPr lang="el-GR" dirty="0">
                <a:solidFill>
                  <a:schemeClr val="accent6">
                    <a:lumMod val="75000"/>
                  </a:schemeClr>
                </a:solidFill>
              </a:rPr>
              <a:t>Παράδειγμα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387105" y="869684"/>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2" name="Text Box 4"/>
          <p:cNvSpPr txBox="1">
            <a:spLocks noChangeArrowheads="1"/>
          </p:cNvSpPr>
          <p:nvPr/>
        </p:nvSpPr>
        <p:spPr bwMode="auto">
          <a:xfrm>
            <a:off x="457200" y="5047035"/>
            <a:ext cx="7391400" cy="1200329"/>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a:t>
            </a:r>
            <a:r>
              <a:rPr lang="en-US" sz="2400" b="0" dirty="0">
                <a:latin typeface="Calibri" pitchFamily="34" charset="0"/>
                <a:ea typeface="Calibri" pitchFamily="34" charset="0"/>
                <a:cs typeface="Calibri" pitchFamily="34" charset="0"/>
              </a:rPr>
              <a:t>DISTINCT </a:t>
            </a:r>
            <a:r>
              <a:rPr lang="en-US" sz="2000" dirty="0" err="1">
                <a:latin typeface="Calibri" pitchFamily="34" charset="0"/>
                <a:ea typeface="Calibri" pitchFamily="34" charset="0"/>
                <a:cs typeface="Calibri" pitchFamily="34" charset="0"/>
              </a:rPr>
              <a:t>Movie.Name</a:t>
            </a:r>
            <a:endParaRPr lang="el-GR" sz="200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r>
              <a:rPr lang="en-US" sz="2000" b="0" dirty="0">
                <a:solidFill>
                  <a:schemeClr val="accent6">
                    <a:lumMod val="75000"/>
                  </a:schemeClr>
                </a:solidFill>
                <a:latin typeface="Calibri" pitchFamily="34" charset="0"/>
                <a:ea typeface="Calibri" pitchFamily="34" charset="0"/>
                <a:cs typeface="Calibri" pitchFamily="34" charset="0"/>
              </a:rPr>
              <a:t>NATURAL </a:t>
            </a:r>
            <a:r>
              <a:rPr lang="en-US" sz="2000" dirty="0">
                <a:solidFill>
                  <a:schemeClr val="accent6">
                    <a:lumMod val="75000"/>
                  </a:schemeClr>
                </a:solidFill>
                <a:latin typeface="Calibri" pitchFamily="34" charset="0"/>
                <a:ea typeface="Calibri" pitchFamily="34" charset="0"/>
                <a:cs typeface="Calibri" pitchFamily="34" charset="0"/>
              </a:rPr>
              <a:t>JOIN</a:t>
            </a:r>
            <a:r>
              <a:rPr lang="el-GR" sz="2000" b="0" dirty="0">
                <a:solidFill>
                  <a:schemeClr val="accent6">
                    <a:lumMod val="75000"/>
                  </a:schemeClr>
                </a:solidFill>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n-US" sz="2000" dirty="0">
                <a:latin typeface="Calibri" pitchFamily="34" charset="0"/>
                <a:ea typeface="Calibri" pitchFamily="34" charset="0"/>
                <a:cs typeface="Calibri" pitchFamily="34" charset="0"/>
              </a:rPr>
              <a:t> = ‘</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4515"/>
                                        </p:tgtEl>
                                        <p:attrNameLst>
                                          <p:attrName>style.visibility</p:attrName>
                                        </p:attrNameLst>
                                      </p:cBhvr>
                                      <p:to>
                                        <p:strVal val="visible"/>
                                      </p:to>
                                    </p:set>
                                    <p:anim calcmode="lin" valueType="num">
                                      <p:cBhvr additive="base">
                                        <p:cTn id="7" dur="500" fill="hold"/>
                                        <p:tgtEl>
                                          <p:spTgt spid="704515"/>
                                        </p:tgtEl>
                                        <p:attrNameLst>
                                          <p:attrName>ppt_x</p:attrName>
                                        </p:attrNameLst>
                                      </p:cBhvr>
                                      <p:tavLst>
                                        <p:tav tm="0">
                                          <p:val>
                                            <p:strVal val="0-#ppt_w/2"/>
                                          </p:val>
                                        </p:tav>
                                        <p:tav tm="100000">
                                          <p:val>
                                            <p:strVal val="#ppt_x"/>
                                          </p:val>
                                        </p:tav>
                                      </p:tavLst>
                                    </p:anim>
                                    <p:anim calcmode="lin" valueType="num">
                                      <p:cBhvr additive="base">
                                        <p:cTn id="8" dur="500" fill="hold"/>
                                        <p:tgtEl>
                                          <p:spTgt spid="7045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04516"/>
                                        </p:tgtEl>
                                        <p:attrNameLst>
                                          <p:attrName>style.visibility</p:attrName>
                                        </p:attrNameLst>
                                      </p:cBhvr>
                                      <p:to>
                                        <p:strVal val="visible"/>
                                      </p:to>
                                    </p:set>
                                    <p:anim calcmode="lin" valueType="num">
                                      <p:cBhvr additive="base">
                                        <p:cTn id="13" dur="500" fill="hold"/>
                                        <p:tgtEl>
                                          <p:spTgt spid="704516"/>
                                        </p:tgtEl>
                                        <p:attrNameLst>
                                          <p:attrName>ppt_x</p:attrName>
                                        </p:attrNameLst>
                                      </p:cBhvr>
                                      <p:tavLst>
                                        <p:tav tm="0">
                                          <p:val>
                                            <p:strVal val="0-#ppt_w/2"/>
                                          </p:val>
                                        </p:tav>
                                        <p:tav tm="100000">
                                          <p:val>
                                            <p:strVal val="#ppt_x"/>
                                          </p:val>
                                        </p:tav>
                                      </p:tavLst>
                                    </p:anim>
                                    <p:anim calcmode="lin" valueType="num">
                                      <p:cBhvr additive="base">
                                        <p:cTn id="14" dur="500" fill="hold"/>
                                        <p:tgtEl>
                                          <p:spTgt spid="7045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4515" grpId="0" autoUpdateAnimBg="0"/>
      <p:bldP spid="704516" grpId="0" autoUpdateAnimBg="0"/>
      <p:bldP spid="12" grpId="0"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Slide Number Placeholder 4"/>
          <p:cNvSpPr>
            <a:spLocks noGrp="1"/>
          </p:cNvSpPr>
          <p:nvPr>
            <p:ph type="sldNum" sz="quarter" idx="12"/>
          </p:nvPr>
        </p:nvSpPr>
        <p:spPr>
          <a:noFill/>
        </p:spPr>
        <p:txBody>
          <a:bodyPr/>
          <a:lstStyle/>
          <a:p>
            <a:fld id="{3399B031-4088-4E69-8F66-45D762549D9F}" type="slidenum">
              <a:rPr lang="el-GR" altLang="en-US" smtClean="0"/>
              <a:pPr/>
              <a:t>123</a:t>
            </a:fld>
            <a:endParaRPr lang="el-GR" altLang="en-US"/>
          </a:p>
        </p:txBody>
      </p:sp>
      <p:sp>
        <p:nvSpPr>
          <p:cNvPr id="136198" name="Text Box 3"/>
          <p:cNvSpPr txBox="1">
            <a:spLocks noChangeArrowheads="1"/>
          </p:cNvSpPr>
          <p:nvPr/>
        </p:nvSpPr>
        <p:spPr bwMode="auto">
          <a:xfrm>
            <a:off x="385406" y="1151005"/>
            <a:ext cx="8610600" cy="400110"/>
          </a:xfrm>
          <a:prstGeom prst="rect">
            <a:avLst/>
          </a:prstGeom>
          <a:noFill/>
          <a:ln w="9525">
            <a:noFill/>
            <a:miter lim="800000"/>
            <a:headEnd/>
            <a:tailEnd/>
          </a:ln>
        </p:spPr>
        <p:txBody>
          <a:bodyPr>
            <a:spAutoFit/>
          </a:bodyPr>
          <a:lstStyle/>
          <a:p>
            <a:pPr algn="just" eaLnBrk="0" hangingPunct="0"/>
            <a:r>
              <a:rPr lang="el-GR" sz="2000" dirty="0">
                <a:latin typeface="Calibri" pitchFamily="34" charset="0"/>
                <a:ea typeface="Calibri" pitchFamily="34" charset="0"/>
                <a:cs typeface="Calibri" pitchFamily="34" charset="0"/>
              </a:rPr>
              <a:t>Μπορούμε να έχουμε μια </a:t>
            </a:r>
            <a:r>
              <a:rPr lang="en-US" sz="2000" dirty="0">
                <a:latin typeface="Calibri" pitchFamily="34" charset="0"/>
                <a:ea typeface="Calibri" pitchFamily="34" charset="0"/>
                <a:cs typeface="Calibri" pitchFamily="34" charset="0"/>
              </a:rPr>
              <a:t>SFW </a:t>
            </a:r>
            <a:r>
              <a:rPr lang="el-GR" sz="2000" dirty="0">
                <a:latin typeface="Calibri" pitchFamily="34" charset="0"/>
                <a:ea typeface="Calibri" pitchFamily="34" charset="0"/>
                <a:cs typeface="Calibri" pitchFamily="34" charset="0"/>
              </a:rPr>
              <a:t>ερώτηση στο </a:t>
            </a:r>
            <a:r>
              <a:rPr lang="en-US" sz="2000" dirty="0" smtClean="0">
                <a:latin typeface="Calibri" pitchFamily="34" charset="0"/>
                <a:ea typeface="Calibri" pitchFamily="34" charset="0"/>
                <a:cs typeface="Calibri" pitchFamily="34" charset="0"/>
              </a:rPr>
              <a:t>FROM</a:t>
            </a:r>
            <a:endParaRPr lang="el-GR" sz="20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292100" y="154055"/>
            <a:ext cx="8229600" cy="1143000"/>
          </a:xfrm>
        </p:spPr>
        <p:txBody>
          <a:bodyPr/>
          <a:lstStyle/>
          <a:p>
            <a:r>
              <a:rPr lang="en-US" dirty="0">
                <a:solidFill>
                  <a:schemeClr val="accent6">
                    <a:lumMod val="75000"/>
                  </a:schemeClr>
                </a:solidFill>
              </a:rPr>
              <a:t>SFW </a:t>
            </a:r>
            <a:r>
              <a:rPr lang="el-GR" dirty="0">
                <a:solidFill>
                  <a:schemeClr val="accent6">
                    <a:lumMod val="75000"/>
                  </a:schemeClr>
                </a:solidFill>
              </a:rPr>
              <a:t>στο </a:t>
            </a:r>
            <a:r>
              <a:rPr lang="en-US" dirty="0" smtClean="0">
                <a:solidFill>
                  <a:schemeClr val="accent6">
                    <a:lumMod val="75000"/>
                  </a:schemeClr>
                </a:solidFill>
              </a:rPr>
              <a:t>FROM </a:t>
            </a:r>
            <a:endParaRPr lang="el-GR" dirty="0">
              <a:solidFill>
                <a:schemeClr val="accent6">
                  <a:lumMod val="75000"/>
                </a:schemeClr>
              </a:solidFill>
            </a:endParaRPr>
          </a:p>
        </p:txBody>
      </p:sp>
      <p:sp>
        <p:nvSpPr>
          <p:cNvPr id="11" name="TextBox 10"/>
          <p:cNvSpPr txBox="1"/>
          <p:nvPr/>
        </p:nvSpPr>
        <p:spPr>
          <a:xfrm>
            <a:off x="1085979" y="2591205"/>
            <a:ext cx="6121400" cy="2862322"/>
          </a:xfrm>
          <a:prstGeom prst="rect">
            <a:avLst/>
          </a:prstGeom>
          <a:noFill/>
        </p:spPr>
        <p:txBody>
          <a:bodyPr wrap="square" rtlCol="0">
            <a:spAutoFit/>
          </a:bodyPr>
          <a:lstStyle/>
          <a:p>
            <a:r>
              <a:rPr lang="en-US" dirty="0"/>
              <a:t>SELECT DISTINCT </a:t>
            </a:r>
            <a:r>
              <a:rPr lang="en-US" dirty="0" err="1"/>
              <a:t>P.Name</a:t>
            </a:r>
            <a:endParaRPr lang="en-US" dirty="0"/>
          </a:p>
          <a:p>
            <a:r>
              <a:rPr lang="en-US" dirty="0"/>
              <a:t>FROM PIZZA</a:t>
            </a:r>
            <a:r>
              <a:rPr lang="el-GR" dirty="0"/>
              <a:t> </a:t>
            </a:r>
            <a:r>
              <a:rPr lang="en-US" dirty="0">
                <a:solidFill>
                  <a:schemeClr val="accent2">
                    <a:lumMod val="75000"/>
                  </a:schemeClr>
                </a:solidFill>
              </a:rPr>
              <a:t>AS P</a:t>
            </a:r>
            <a:r>
              <a:rPr lang="en-US" dirty="0"/>
              <a:t>,</a:t>
            </a:r>
          </a:p>
          <a:p>
            <a:r>
              <a:rPr lang="en-US" dirty="0"/>
              <a:t>                   </a:t>
            </a:r>
            <a:r>
              <a:rPr lang="en-US" dirty="0">
                <a:solidFill>
                  <a:schemeClr val="accent1">
                    <a:lumMod val="75000"/>
                  </a:schemeClr>
                </a:solidFill>
              </a:rPr>
              <a:t>((SELECT Ingredient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a:t>
            </a:r>
            <a:r>
              <a:rPr lang="el-GR" dirty="0">
                <a:solidFill>
                  <a:schemeClr val="accent1">
                    <a:lumMod val="75000"/>
                  </a:schemeClr>
                </a:solidFill>
              </a:rPr>
              <a:t>  </a:t>
            </a:r>
            <a:r>
              <a:rPr lang="en-US" dirty="0">
                <a:solidFill>
                  <a:schemeClr val="accent1">
                    <a:lumMod val="75000"/>
                  </a:schemeClr>
                </a:solidFill>
              </a:rPr>
              <a:t>FROM LIKES</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WHERE Student</a:t>
            </a:r>
            <a:r>
              <a:rPr lang="el-GR" dirty="0">
                <a:solidFill>
                  <a:schemeClr val="accent1">
                    <a:lumMod val="75000"/>
                  </a:schemeClr>
                </a:solidFill>
              </a:rPr>
              <a:t> = ‘Δημήτρης’</a:t>
            </a:r>
            <a:r>
              <a:rPr lang="en-US" dirty="0">
                <a:solidFill>
                  <a:schemeClr val="accent1">
                    <a:lumMod val="75000"/>
                  </a:schemeClr>
                </a:solidFill>
              </a:rPr>
              <a: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EXCEPT </a:t>
            </a:r>
          </a:p>
          <a:p>
            <a:r>
              <a:rPr lang="en-US" dirty="0">
                <a:solidFill>
                  <a:schemeClr val="accent1">
                    <a:lumMod val="75000"/>
                  </a:schemeClr>
                </a:solidFill>
              </a:rPr>
              <a:t>                  (SELECT Ingredient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a:t>
            </a:r>
            <a:r>
              <a:rPr lang="el-GR" dirty="0">
                <a:solidFill>
                  <a:schemeClr val="accent1">
                    <a:lumMod val="75000"/>
                  </a:schemeClr>
                </a:solidFill>
              </a:rPr>
              <a:t>  </a:t>
            </a:r>
            <a:r>
              <a:rPr lang="en-US" dirty="0">
                <a:solidFill>
                  <a:schemeClr val="accent1">
                    <a:lumMod val="75000"/>
                  </a:schemeClr>
                </a:solidFill>
              </a:rPr>
              <a:t>FROM LIKES</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WHERE Student</a:t>
            </a:r>
            <a:r>
              <a:rPr lang="el-GR" dirty="0">
                <a:solidFill>
                  <a:schemeClr val="accent1">
                    <a:lumMod val="75000"/>
                  </a:schemeClr>
                </a:solidFill>
              </a:rPr>
              <a:t> = ‘Μαρία’</a:t>
            </a:r>
            <a:r>
              <a:rPr lang="en-US" dirty="0">
                <a:solidFill>
                  <a:schemeClr val="accent1">
                    <a:lumMod val="75000"/>
                  </a:schemeClr>
                </a:solidFill>
              </a:rPr>
              <a:t>))</a:t>
            </a:r>
            <a:r>
              <a:rPr lang="el-GR" dirty="0">
                <a:solidFill>
                  <a:schemeClr val="accent1">
                    <a:lumMod val="75000"/>
                  </a:schemeClr>
                </a:solidFill>
              </a:rPr>
              <a:t>    </a:t>
            </a:r>
            <a:r>
              <a:rPr lang="en-US" dirty="0">
                <a:solidFill>
                  <a:schemeClr val="accent2">
                    <a:lumMod val="75000"/>
                  </a:schemeClr>
                </a:solidFill>
              </a:rPr>
              <a:t>AS T</a:t>
            </a:r>
          </a:p>
          <a:p>
            <a:r>
              <a:rPr lang="en-US" dirty="0"/>
              <a:t>WHERE P</a:t>
            </a:r>
            <a:r>
              <a:rPr lang="el-GR" dirty="0"/>
              <a:t>.</a:t>
            </a:r>
            <a:r>
              <a:rPr lang="en-US" dirty="0"/>
              <a:t>Ingredient = </a:t>
            </a:r>
            <a:r>
              <a:rPr lang="en-US" dirty="0" err="1"/>
              <a:t>T.Ingredient</a:t>
            </a:r>
            <a:r>
              <a:rPr lang="en-US" dirty="0"/>
              <a:t>;</a:t>
            </a:r>
            <a:endParaRPr lang="el-GR"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4" name="Text Box 3"/>
          <p:cNvSpPr txBox="1">
            <a:spLocks noChangeArrowheads="1"/>
          </p:cNvSpPr>
          <p:nvPr/>
        </p:nvSpPr>
        <p:spPr bwMode="auto">
          <a:xfrm>
            <a:off x="1613483" y="1551115"/>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4" name="Slide Number Placeholder 4"/>
          <p:cNvSpPr>
            <a:spLocks noGrp="1"/>
          </p:cNvSpPr>
          <p:nvPr>
            <p:ph type="sldNum" sz="quarter" idx="12"/>
          </p:nvPr>
        </p:nvSpPr>
        <p:spPr>
          <a:noFill/>
        </p:spPr>
        <p:txBody>
          <a:bodyPr/>
          <a:lstStyle/>
          <a:p>
            <a:fld id="{2FF8C658-4106-45CD-AA64-74408F9659DB}" type="slidenum">
              <a:rPr lang="el-GR" altLang="en-US" smtClean="0"/>
              <a:pPr/>
              <a:t>124</a:t>
            </a:fld>
            <a:endParaRPr lang="el-GR" altLang="en-US"/>
          </a:p>
        </p:txBody>
      </p:sp>
      <p:sp>
        <p:nvSpPr>
          <p:cNvPr id="9" name="Title 8"/>
          <p:cNvSpPr>
            <a:spLocks noGrp="1"/>
          </p:cNvSpPr>
          <p:nvPr>
            <p:ph type="title"/>
          </p:nvPr>
        </p:nvSpPr>
        <p:spPr>
          <a:xfrm>
            <a:off x="457200" y="0"/>
            <a:ext cx="8229600" cy="1143000"/>
          </a:xfrm>
        </p:spPr>
        <p:txBody>
          <a:bodyPr/>
          <a:lstStyle/>
          <a:p>
            <a:r>
              <a:rPr lang="en-US" dirty="0">
                <a:solidFill>
                  <a:schemeClr val="accent6">
                    <a:lumMod val="75000"/>
                  </a:schemeClr>
                </a:solidFill>
              </a:rPr>
              <a:t>With</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20</a:t>
            </a:r>
            <a:r>
              <a:rPr lang="el-GR" altLang="en-US" sz="1100" dirty="0"/>
              <a:t>-20</a:t>
            </a:r>
            <a:r>
              <a:rPr lang="en-US" altLang="en-US" sz="1100" dirty="0"/>
              <a:t>21</a:t>
            </a:r>
            <a:endParaRPr lang="el-GR" altLang="en-US" sz="1100" dirty="0"/>
          </a:p>
        </p:txBody>
      </p:sp>
      <p:sp>
        <p:nvSpPr>
          <p:cNvPr id="4" name="TextBox 3"/>
          <p:cNvSpPr txBox="1"/>
          <p:nvPr/>
        </p:nvSpPr>
        <p:spPr>
          <a:xfrm>
            <a:off x="457200" y="2922448"/>
            <a:ext cx="8148961" cy="3139321"/>
          </a:xfrm>
          <a:prstGeom prst="rect">
            <a:avLst/>
          </a:prstGeom>
          <a:noFill/>
        </p:spPr>
        <p:txBody>
          <a:bodyPr wrap="square" rtlCol="0">
            <a:spAutoFit/>
          </a:bodyPr>
          <a:lstStyle/>
          <a:p>
            <a:pPr marL="285750" lvl="0" indent="-285750">
              <a:buFont typeface="Wingdings" panose="05000000000000000000" pitchFamily="2" charset="2"/>
              <a:buChar char="§"/>
            </a:pPr>
            <a:r>
              <a:rPr lang="el-GR" altLang="el-GR" dirty="0"/>
              <a:t>Ορίζεται όπως μια </a:t>
            </a:r>
            <a:r>
              <a:rPr lang="en-US" altLang="el-GR" dirty="0"/>
              <a:t>view </a:t>
            </a:r>
            <a:r>
              <a:rPr lang="el-GR" altLang="el-GR" dirty="0"/>
              <a:t>αλλά δεν είναι ανεξάρτητη πρέπει να ακολουθεί </a:t>
            </a:r>
            <a:r>
              <a:rPr lang="en-US" altLang="el-GR" dirty="0"/>
              <a:t>SFW  </a:t>
            </a:r>
            <a:r>
              <a:rPr lang="el-GR" altLang="el-GR" dirty="0"/>
              <a:t>ερώτηση και μπορεί να χρησιμοποιηθεί μόνο σε αυτήν (το </a:t>
            </a:r>
            <a:r>
              <a:rPr lang="en-US" altLang="el-GR" dirty="0"/>
              <a:t>scope </a:t>
            </a:r>
            <a:r>
              <a:rPr lang="el-GR" altLang="el-GR" dirty="0"/>
              <a:t>είναι η ερώτηση που ακολουθεί)</a:t>
            </a:r>
            <a:endParaRPr lang="en-US" altLang="el-GR" dirty="0"/>
          </a:p>
          <a:p>
            <a:pPr marL="285750" lvl="0" indent="-285750">
              <a:buFont typeface="Wingdings" panose="05000000000000000000" pitchFamily="2" charset="2"/>
              <a:buChar char="§"/>
            </a:pPr>
            <a:r>
              <a:rPr lang="en-US" dirty="0">
                <a:solidFill>
                  <a:schemeClr val="accent6"/>
                </a:solidFill>
              </a:rPr>
              <a:t>Common Table Expressions (CTEs) </a:t>
            </a:r>
            <a:r>
              <a:rPr lang="en-US" dirty="0"/>
              <a:t>– </a:t>
            </a:r>
            <a:r>
              <a:rPr lang="el-GR" dirty="0" err="1"/>
              <a:t>ονοματιζόμενα</a:t>
            </a:r>
            <a:r>
              <a:rPr lang="el-GR" dirty="0"/>
              <a:t> προσωρινά αποτελέσματα</a:t>
            </a:r>
          </a:p>
          <a:p>
            <a:pPr marL="285750" lvl="0" indent="-285750">
              <a:buFont typeface="Wingdings" panose="05000000000000000000" pitchFamily="2" charset="2"/>
              <a:buChar char="§"/>
            </a:pPr>
            <a:endParaRPr lang="el-GR" b="1" i="0" dirty="0">
              <a:solidFill>
                <a:srgbClr val="333333"/>
              </a:solidFill>
              <a:effectLst/>
              <a:latin typeface="Courier New" panose="02070309020205020404" pitchFamily="49" charset="0"/>
            </a:endParaRPr>
          </a:p>
          <a:p>
            <a:pPr lvl="0"/>
            <a:r>
              <a:rPr lang="en-US" b="1" i="0" dirty="0">
                <a:solidFill>
                  <a:srgbClr val="333333"/>
                </a:solidFill>
                <a:effectLst/>
              </a:rPr>
              <a:t>WITH</a:t>
            </a:r>
            <a:r>
              <a:rPr lang="en-US" b="0" i="0" dirty="0">
                <a:solidFill>
                  <a:srgbClr val="333333"/>
                </a:solidFill>
                <a:effectLst/>
              </a:rPr>
              <a:t> </a:t>
            </a:r>
            <a:r>
              <a:rPr lang="en-US" b="0" i="0" dirty="0" err="1">
                <a:solidFill>
                  <a:srgbClr val="333333"/>
                </a:solidFill>
                <a:effectLst/>
              </a:rPr>
              <a:t>cte_name</a:t>
            </a:r>
            <a:r>
              <a:rPr lang="en-US" b="0" i="0" dirty="0">
                <a:solidFill>
                  <a:srgbClr val="333333"/>
                </a:solidFill>
                <a:effectLst/>
              </a:rPr>
              <a:t> (</a:t>
            </a:r>
            <a:r>
              <a:rPr lang="en-US" b="0" i="0" dirty="0" err="1">
                <a:solidFill>
                  <a:srgbClr val="333333"/>
                </a:solidFill>
                <a:effectLst/>
              </a:rPr>
              <a:t>column_list</a:t>
            </a:r>
            <a:r>
              <a:rPr lang="en-US" b="0" i="0" dirty="0">
                <a:solidFill>
                  <a:srgbClr val="333333"/>
                </a:solidFill>
                <a:effectLst/>
              </a:rPr>
              <a:t>) </a:t>
            </a:r>
            <a:r>
              <a:rPr lang="en-US" b="1" i="0" dirty="0">
                <a:solidFill>
                  <a:srgbClr val="333333"/>
                </a:solidFill>
                <a:effectLst/>
              </a:rPr>
              <a:t>AS</a:t>
            </a:r>
            <a:r>
              <a:rPr lang="en-US" b="0" i="0" dirty="0">
                <a:solidFill>
                  <a:srgbClr val="333333"/>
                </a:solidFill>
                <a:effectLst/>
              </a:rPr>
              <a:t> ( </a:t>
            </a:r>
            <a:r>
              <a:rPr lang="en-US" b="1" i="0" dirty="0">
                <a:solidFill>
                  <a:srgbClr val="333333"/>
                </a:solidFill>
                <a:effectLst/>
              </a:rPr>
              <a:t>query</a:t>
            </a:r>
            <a:r>
              <a:rPr lang="en-US" b="0" i="0" dirty="0">
                <a:solidFill>
                  <a:srgbClr val="333333"/>
                </a:solidFill>
                <a:effectLst/>
              </a:rPr>
              <a:t> ) </a:t>
            </a:r>
            <a:endParaRPr lang="el-GR" b="0" i="0" dirty="0">
              <a:solidFill>
                <a:srgbClr val="333333"/>
              </a:solidFill>
              <a:effectLst/>
            </a:endParaRPr>
          </a:p>
          <a:p>
            <a:pPr lvl="0"/>
            <a:r>
              <a:rPr lang="en-US" b="1" i="0" dirty="0">
                <a:solidFill>
                  <a:srgbClr val="333333"/>
                </a:solidFill>
                <a:effectLst/>
              </a:rPr>
              <a:t>SELECT</a:t>
            </a:r>
            <a:r>
              <a:rPr lang="en-US" b="0" i="0" dirty="0">
                <a:solidFill>
                  <a:srgbClr val="333333"/>
                </a:solidFill>
                <a:effectLst/>
              </a:rPr>
              <a:t> * </a:t>
            </a:r>
            <a:r>
              <a:rPr lang="en-US" b="1" i="0" dirty="0">
                <a:solidFill>
                  <a:srgbClr val="333333"/>
                </a:solidFill>
                <a:effectLst/>
              </a:rPr>
              <a:t>FROM</a:t>
            </a:r>
            <a:r>
              <a:rPr lang="en-US" b="0" i="0" dirty="0">
                <a:solidFill>
                  <a:srgbClr val="333333"/>
                </a:solidFill>
                <a:effectLst/>
              </a:rPr>
              <a:t> </a:t>
            </a:r>
            <a:r>
              <a:rPr lang="en-US" b="0" i="0" dirty="0" err="1">
                <a:solidFill>
                  <a:srgbClr val="333333"/>
                </a:solidFill>
                <a:effectLst/>
              </a:rPr>
              <a:t>cte_name</a:t>
            </a:r>
            <a:r>
              <a:rPr lang="en-US" b="0" i="0" dirty="0">
                <a:solidFill>
                  <a:srgbClr val="333333"/>
                </a:solidFill>
                <a:effectLst/>
              </a:rPr>
              <a:t>;</a:t>
            </a:r>
            <a:endParaRPr lang="en-US" dirty="0"/>
          </a:p>
          <a:p>
            <a:pPr marL="285750" lvl="0" indent="-285750">
              <a:buFont typeface="Wingdings" panose="05000000000000000000" pitchFamily="2" charset="2"/>
              <a:buChar char="§"/>
            </a:pPr>
            <a:endParaRPr lang="el-GR" dirty="0"/>
          </a:p>
          <a:p>
            <a:pPr marL="285750" lvl="0" indent="-285750">
              <a:buFont typeface="Wingdings" panose="05000000000000000000" pitchFamily="2" charset="2"/>
              <a:buChar char="§"/>
            </a:pPr>
            <a:endParaRPr lang="el-GR" altLang="el-GR" dirty="0"/>
          </a:p>
          <a:p>
            <a:pPr marL="285750" indent="-285750">
              <a:buFont typeface="Wingdings" panose="05000000000000000000" pitchFamily="2" charset="2"/>
              <a:buChar char="§"/>
            </a:pPr>
            <a:r>
              <a:rPr lang="el-GR" dirty="0"/>
              <a:t>Μπορεί να έχουμε πολλαπλούς ορισμούς στο ίδιο </a:t>
            </a:r>
            <a:r>
              <a:rPr lang="en-US" dirty="0"/>
              <a:t>WITH </a:t>
            </a:r>
            <a:r>
              <a:rPr lang="el-GR" dirty="0"/>
              <a:t>χωρισμένους με κόμμα</a:t>
            </a:r>
            <a:endParaRPr lang="en-US" dirty="0"/>
          </a:p>
          <a:p>
            <a:endParaRPr lang="el-GR" dirty="0"/>
          </a:p>
        </p:txBody>
      </p:sp>
      <p:sp>
        <p:nvSpPr>
          <p:cNvPr id="12" name="Text Box 6"/>
          <p:cNvSpPr txBox="1">
            <a:spLocks noChangeArrowheads="1"/>
          </p:cNvSpPr>
          <p:nvPr/>
        </p:nvSpPr>
        <p:spPr bwMode="auto">
          <a:xfrm>
            <a:off x="670719" y="1283972"/>
            <a:ext cx="7802562" cy="1323439"/>
          </a:xfrm>
          <a:prstGeom prst="rect">
            <a:avLst/>
          </a:prstGeom>
          <a:solidFill>
            <a:schemeClr val="accent1">
              <a:lumMod val="20000"/>
              <a:lumOff val="80000"/>
            </a:schemeClr>
          </a:solidFill>
          <a:ln w="9525">
            <a:noFill/>
            <a:miter lim="800000"/>
            <a:headEnd/>
            <a:tailEnd/>
          </a:ln>
        </p:spPr>
        <p:txBody>
          <a:bodyPr wrap="square">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WITH </a:t>
            </a:r>
            <a:r>
              <a:rPr lang="el-GR" sz="2000" b="0" dirty="0">
                <a:solidFill>
                  <a:schemeClr val="tx2">
                    <a:lumMod val="50000"/>
                  </a:schemeClr>
                </a:solidFill>
                <a:latin typeface="Calibri" pitchFamily="34" charset="0"/>
                <a:ea typeface="Calibri" pitchFamily="34" charset="0"/>
                <a:cs typeface="Calibri" pitchFamily="34" charset="0"/>
              </a:rPr>
              <a:t>&lt;όνομα--</a:t>
            </a:r>
            <a:r>
              <a:rPr lang="en-US" sz="2000" dirty="0">
                <a:solidFill>
                  <a:schemeClr val="tx2">
                    <a:lumMod val="50000"/>
                  </a:schemeClr>
                </a:solidFill>
                <a:latin typeface="Calibri" pitchFamily="34" charset="0"/>
                <a:ea typeface="Calibri" pitchFamily="34" charset="0"/>
                <a:cs typeface="Calibri" pitchFamily="34" charset="0"/>
              </a:rPr>
              <a:t>query</a:t>
            </a:r>
            <a:r>
              <a:rPr lang="el-GR" sz="2000" dirty="0">
                <a:solidFill>
                  <a:schemeClr val="tx2">
                    <a:lumMod val="50000"/>
                  </a:schemeClr>
                </a:solidFill>
                <a:latin typeface="Calibri" pitchFamily="34" charset="0"/>
                <a:ea typeface="Calibri" pitchFamily="34" charset="0"/>
                <a:cs typeface="Calibri" pitchFamily="34" charset="0"/>
              </a:rPr>
              <a:t>&gt; </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&lt;λίστα ονομάτων-γνωρισμάτων&gt;</a:t>
            </a:r>
            <a:r>
              <a:rPr lang="en-US" sz="2000" dirty="0">
                <a:solidFill>
                  <a:schemeClr val="tx2">
                    <a:lumMod val="50000"/>
                  </a:schemeClr>
                </a:solidFill>
                <a:latin typeface="Calibri" pitchFamily="34" charset="0"/>
                <a:ea typeface="Calibri" pitchFamily="34" charset="0"/>
                <a:cs typeface="Calibri" pitchFamily="34" charset="0"/>
              </a:rPr>
              <a:t>]</a:t>
            </a:r>
            <a:r>
              <a:rPr lang="en-US" sz="2000" b="0" dirty="0">
                <a:solidFill>
                  <a:schemeClr val="tx2">
                    <a:lumMod val="50000"/>
                  </a:schemeClr>
                </a:solidFill>
                <a:latin typeface="Calibri" pitchFamily="34" charset="0"/>
                <a:ea typeface="Calibri" pitchFamily="34" charset="0"/>
                <a:cs typeface="Calibri" pitchFamily="34" charset="0"/>
              </a:rPr>
              <a:t> ( </a:t>
            </a:r>
            <a:r>
              <a:rPr lang="en-US" sz="2000" b="1" dirty="0">
                <a:solidFill>
                  <a:schemeClr val="tx2">
                    <a:lumMod val="50000"/>
                  </a:schemeClr>
                </a:solidFill>
                <a:latin typeface="Calibri" pitchFamily="34" charset="0"/>
                <a:ea typeface="Calibri" pitchFamily="34" charset="0"/>
                <a:cs typeface="Calibri" pitchFamily="34" charset="0"/>
              </a:rPr>
              <a:t>AS </a:t>
            </a:r>
            <a:r>
              <a:rPr lang="el-GR" sz="2000" b="0" dirty="0">
                <a:solidFill>
                  <a:schemeClr val="tx2">
                    <a:lumMod val="50000"/>
                  </a:schemeClr>
                </a:solidFill>
                <a:latin typeface="Calibri" pitchFamily="34" charset="0"/>
                <a:ea typeface="Calibri" pitchFamily="34" charset="0"/>
                <a:cs typeface="Calibri" pitchFamily="34" charset="0"/>
              </a:rPr>
              <a:t> &lt;</a:t>
            </a:r>
            <a:r>
              <a:rPr lang="en-US" sz="2000" b="0" dirty="0">
                <a:solidFill>
                  <a:schemeClr val="tx2">
                    <a:lumMod val="50000"/>
                  </a:schemeClr>
                </a:solidFill>
                <a:latin typeface="Calibri" pitchFamily="34" charset="0"/>
                <a:ea typeface="Calibri" pitchFamily="34" charset="0"/>
                <a:cs typeface="Calibri" pitchFamily="34" charset="0"/>
              </a:rPr>
              <a:t>SELECT-FROM-WHERE </a:t>
            </a:r>
            <a:r>
              <a:rPr lang="el-GR" sz="2000" b="0" dirty="0">
                <a:solidFill>
                  <a:schemeClr val="tx2">
                    <a:lumMod val="50000"/>
                  </a:schemeClr>
                </a:solidFill>
                <a:latin typeface="Calibri" pitchFamily="34" charset="0"/>
                <a:ea typeface="Calibri" pitchFamily="34" charset="0"/>
                <a:cs typeface="Calibri" pitchFamily="34" charset="0"/>
              </a:rPr>
              <a:t>ερώτηση</a:t>
            </a:r>
            <a:r>
              <a:rPr lang="el-GR" sz="2000" b="0" dirty="0" smtClean="0">
                <a:solidFill>
                  <a:schemeClr val="tx2">
                    <a:lumMod val="50000"/>
                  </a:schemeClr>
                </a:solidFill>
                <a:latin typeface="Calibri" pitchFamily="34" charset="0"/>
                <a:ea typeface="Calibri" pitchFamily="34" charset="0"/>
                <a:cs typeface="Calibri" pitchFamily="34" charset="0"/>
              </a:rPr>
              <a:t>&gt;</a:t>
            </a:r>
            <a:r>
              <a:rPr lang="en-US" sz="2000" b="0" dirty="0" smtClean="0">
                <a:solidFill>
                  <a:schemeClr val="tx2">
                    <a:lumMod val="50000"/>
                  </a:schemeClr>
                </a:solidFill>
                <a:latin typeface="Calibri" pitchFamily="34" charset="0"/>
                <a:ea typeface="Calibri" pitchFamily="34" charset="0"/>
                <a:cs typeface="Calibri" pitchFamily="34" charset="0"/>
              </a:rPr>
              <a:t>)</a:t>
            </a:r>
            <a:endParaRPr lang="en-US" sz="2000" b="0" dirty="0">
              <a:solidFill>
                <a:schemeClr val="tx2">
                  <a:lumMod val="50000"/>
                </a:schemeClr>
              </a:solidFill>
              <a:latin typeface="Calibri" pitchFamily="34" charset="0"/>
              <a:ea typeface="Calibri" pitchFamily="34" charset="0"/>
              <a:cs typeface="Calibri" pitchFamily="34" charset="0"/>
            </a:endParaRPr>
          </a:p>
          <a:p>
            <a:pPr eaLnBrk="0" hangingPunct="0"/>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r>
              <a:rPr lang="en-US" sz="2000" dirty="0">
                <a:solidFill>
                  <a:schemeClr val="tx2">
                    <a:lumMod val="50000"/>
                  </a:schemeClr>
                </a:solidFill>
                <a:latin typeface="Calibri" pitchFamily="34" charset="0"/>
                <a:ea typeface="Calibri" pitchFamily="34" charset="0"/>
                <a:cs typeface="Calibri" pitchFamily="34" charset="0"/>
              </a:rPr>
              <a:t>SELECT …</a:t>
            </a:r>
            <a:endParaRPr lang="el-GR" sz="2000" dirty="0">
              <a:solidFill>
                <a:schemeClr val="tx2">
                  <a:lumMod val="50000"/>
                </a:schemeClr>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34240760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Slide Number Placeholder 4"/>
          <p:cNvSpPr>
            <a:spLocks noGrp="1"/>
          </p:cNvSpPr>
          <p:nvPr>
            <p:ph type="sldNum" sz="quarter" idx="12"/>
          </p:nvPr>
        </p:nvSpPr>
        <p:spPr>
          <a:noFill/>
        </p:spPr>
        <p:txBody>
          <a:bodyPr/>
          <a:lstStyle/>
          <a:p>
            <a:fld id="{3399B031-4088-4E69-8F66-45D762549D9F}" type="slidenum">
              <a:rPr lang="el-GR" altLang="en-US" smtClean="0"/>
              <a:pPr/>
              <a:t>125</a:t>
            </a:fld>
            <a:endParaRPr lang="el-GR" altLang="en-US"/>
          </a:p>
        </p:txBody>
      </p:sp>
      <p:sp>
        <p:nvSpPr>
          <p:cNvPr id="7" name="Title 6"/>
          <p:cNvSpPr>
            <a:spLocks noGrp="1"/>
          </p:cNvSpPr>
          <p:nvPr>
            <p:ph type="title"/>
          </p:nvPr>
        </p:nvSpPr>
        <p:spPr>
          <a:xfrm>
            <a:off x="292100" y="154055"/>
            <a:ext cx="8229600" cy="1143000"/>
          </a:xfrm>
        </p:spPr>
        <p:txBody>
          <a:bodyPr/>
          <a:lstStyle/>
          <a:p>
            <a:r>
              <a:rPr lang="en-US" dirty="0">
                <a:solidFill>
                  <a:schemeClr val="accent6">
                    <a:lumMod val="75000"/>
                  </a:schemeClr>
                </a:solidFill>
              </a:rPr>
              <a:t>SFW </a:t>
            </a:r>
            <a:r>
              <a:rPr lang="en-US" dirty="0" smtClean="0">
                <a:solidFill>
                  <a:schemeClr val="accent6">
                    <a:lumMod val="75000"/>
                  </a:schemeClr>
                </a:solidFill>
              </a:rPr>
              <a:t>– WITH, FROM </a:t>
            </a:r>
            <a:endParaRPr lang="el-GR" dirty="0">
              <a:solidFill>
                <a:schemeClr val="accent6">
                  <a:lumMod val="75000"/>
                </a:schemeClr>
              </a:solidFill>
            </a:endParaRPr>
          </a:p>
        </p:txBody>
      </p:sp>
      <p:sp>
        <p:nvSpPr>
          <p:cNvPr id="11" name="TextBox 10"/>
          <p:cNvSpPr txBox="1"/>
          <p:nvPr/>
        </p:nvSpPr>
        <p:spPr>
          <a:xfrm>
            <a:off x="218471" y="2659250"/>
            <a:ext cx="4627067" cy="2554545"/>
          </a:xfrm>
          <a:prstGeom prst="rect">
            <a:avLst/>
          </a:prstGeom>
          <a:noFill/>
        </p:spPr>
        <p:txBody>
          <a:bodyPr wrap="square" rtlCol="0">
            <a:spAutoFit/>
          </a:bodyPr>
          <a:lstStyle/>
          <a:p>
            <a:r>
              <a:rPr lang="en-US" sz="1600" dirty="0"/>
              <a:t>SELECT DISTINCT </a:t>
            </a:r>
            <a:r>
              <a:rPr lang="en-US" sz="1600" dirty="0" err="1"/>
              <a:t>P.Name</a:t>
            </a:r>
            <a:endParaRPr lang="en-US" sz="1600" dirty="0"/>
          </a:p>
          <a:p>
            <a:r>
              <a:rPr lang="en-US" sz="1600" dirty="0"/>
              <a:t>FROM PIZZA</a:t>
            </a:r>
            <a:r>
              <a:rPr lang="el-GR" sz="1600" dirty="0"/>
              <a:t> </a:t>
            </a:r>
            <a:r>
              <a:rPr lang="en-US" sz="1600" dirty="0">
                <a:solidFill>
                  <a:schemeClr val="accent2">
                    <a:lumMod val="75000"/>
                  </a:schemeClr>
                </a:solidFill>
              </a:rPr>
              <a:t>AS P</a:t>
            </a:r>
            <a:r>
              <a:rPr lang="en-US" sz="1600" dirty="0"/>
              <a:t>,</a:t>
            </a:r>
          </a:p>
          <a:p>
            <a:r>
              <a:rPr lang="en-US" sz="1600" dirty="0"/>
              <a:t>                   </a:t>
            </a:r>
            <a:r>
              <a:rPr lang="en-US" sz="1600" dirty="0">
                <a:solidFill>
                  <a:schemeClr val="accent1">
                    <a:lumMod val="75000"/>
                  </a:schemeClr>
                </a:solidFill>
              </a:rPr>
              <a:t>((SELECT Ingredient</a:t>
            </a:r>
            <a:endParaRPr lang="el-GR" sz="1600" dirty="0">
              <a:solidFill>
                <a:schemeClr val="accent1">
                  <a:lumMod val="75000"/>
                </a:schemeClr>
              </a:solidFill>
            </a:endParaRPr>
          </a:p>
          <a:p>
            <a:r>
              <a:rPr lang="el-GR" sz="1600" dirty="0">
                <a:solidFill>
                  <a:schemeClr val="accent1">
                    <a:lumMod val="75000"/>
                  </a:schemeClr>
                </a:solidFill>
              </a:rPr>
              <a:t> </a:t>
            </a:r>
            <a:r>
              <a:rPr lang="en-US" sz="1600" dirty="0">
                <a:solidFill>
                  <a:schemeClr val="accent1">
                    <a:lumMod val="75000"/>
                  </a:schemeClr>
                </a:solidFill>
              </a:rPr>
              <a:t>                </a:t>
            </a:r>
            <a:r>
              <a:rPr lang="el-GR" sz="1600" dirty="0">
                <a:solidFill>
                  <a:schemeClr val="accent1">
                    <a:lumMod val="75000"/>
                  </a:schemeClr>
                </a:solidFill>
              </a:rPr>
              <a:t>  </a:t>
            </a:r>
            <a:r>
              <a:rPr lang="en-US" sz="1600" dirty="0">
                <a:solidFill>
                  <a:schemeClr val="accent1">
                    <a:lumMod val="75000"/>
                  </a:schemeClr>
                </a:solidFill>
              </a:rPr>
              <a:t>FROM LIKES</a:t>
            </a:r>
            <a:endParaRPr lang="el-GR" sz="1600" dirty="0">
              <a:solidFill>
                <a:schemeClr val="accent1">
                  <a:lumMod val="75000"/>
                </a:schemeClr>
              </a:solidFill>
            </a:endParaRPr>
          </a:p>
          <a:p>
            <a:r>
              <a:rPr lang="el-GR" sz="1600" dirty="0">
                <a:solidFill>
                  <a:schemeClr val="accent1">
                    <a:lumMod val="75000"/>
                  </a:schemeClr>
                </a:solidFill>
              </a:rPr>
              <a:t>   </a:t>
            </a:r>
            <a:r>
              <a:rPr lang="en-US" sz="1600" dirty="0">
                <a:solidFill>
                  <a:schemeClr val="accent1">
                    <a:lumMod val="75000"/>
                  </a:schemeClr>
                </a:solidFill>
              </a:rPr>
              <a:t>                WHERE Student</a:t>
            </a:r>
            <a:r>
              <a:rPr lang="el-GR" sz="1600" dirty="0">
                <a:solidFill>
                  <a:schemeClr val="accent1">
                    <a:lumMod val="75000"/>
                  </a:schemeClr>
                </a:solidFill>
              </a:rPr>
              <a:t> = ‘Δημήτρης’</a:t>
            </a:r>
            <a:r>
              <a:rPr lang="en-US" sz="1600" dirty="0">
                <a:solidFill>
                  <a:schemeClr val="accent1">
                    <a:lumMod val="75000"/>
                  </a:schemeClr>
                </a:solidFill>
              </a:rPr>
              <a:t>)</a:t>
            </a:r>
            <a:endParaRPr lang="el-GR" sz="1600" dirty="0">
              <a:solidFill>
                <a:schemeClr val="accent1">
                  <a:lumMod val="75000"/>
                </a:schemeClr>
              </a:solidFill>
            </a:endParaRPr>
          </a:p>
          <a:p>
            <a:r>
              <a:rPr lang="el-GR" sz="1600" dirty="0">
                <a:solidFill>
                  <a:schemeClr val="accent1">
                    <a:lumMod val="75000"/>
                  </a:schemeClr>
                </a:solidFill>
              </a:rPr>
              <a:t>                                </a:t>
            </a:r>
            <a:r>
              <a:rPr lang="en-US" sz="1600" dirty="0">
                <a:solidFill>
                  <a:schemeClr val="accent1">
                    <a:lumMod val="75000"/>
                  </a:schemeClr>
                </a:solidFill>
              </a:rPr>
              <a:t> EXCEPT </a:t>
            </a:r>
          </a:p>
          <a:p>
            <a:r>
              <a:rPr lang="en-US" sz="1600" dirty="0">
                <a:solidFill>
                  <a:schemeClr val="accent1">
                    <a:lumMod val="75000"/>
                  </a:schemeClr>
                </a:solidFill>
              </a:rPr>
              <a:t>                  (SELECT Ingredient</a:t>
            </a:r>
            <a:endParaRPr lang="el-GR" sz="1600" dirty="0">
              <a:solidFill>
                <a:schemeClr val="accent1">
                  <a:lumMod val="75000"/>
                </a:schemeClr>
              </a:solidFill>
            </a:endParaRPr>
          </a:p>
          <a:p>
            <a:r>
              <a:rPr lang="el-GR" sz="1600" dirty="0">
                <a:solidFill>
                  <a:schemeClr val="accent1">
                    <a:lumMod val="75000"/>
                  </a:schemeClr>
                </a:solidFill>
              </a:rPr>
              <a:t> </a:t>
            </a:r>
            <a:r>
              <a:rPr lang="en-US" sz="1600" dirty="0">
                <a:solidFill>
                  <a:schemeClr val="accent1">
                    <a:lumMod val="75000"/>
                  </a:schemeClr>
                </a:solidFill>
              </a:rPr>
              <a:t>                </a:t>
            </a:r>
            <a:r>
              <a:rPr lang="el-GR" sz="1600" dirty="0">
                <a:solidFill>
                  <a:schemeClr val="accent1">
                    <a:lumMod val="75000"/>
                  </a:schemeClr>
                </a:solidFill>
              </a:rPr>
              <a:t>  </a:t>
            </a:r>
            <a:r>
              <a:rPr lang="en-US" sz="1600" dirty="0">
                <a:solidFill>
                  <a:schemeClr val="accent1">
                    <a:lumMod val="75000"/>
                  </a:schemeClr>
                </a:solidFill>
              </a:rPr>
              <a:t>FROM LIKES</a:t>
            </a:r>
            <a:endParaRPr lang="el-GR" sz="1600" dirty="0">
              <a:solidFill>
                <a:schemeClr val="accent1">
                  <a:lumMod val="75000"/>
                </a:schemeClr>
              </a:solidFill>
            </a:endParaRPr>
          </a:p>
          <a:p>
            <a:r>
              <a:rPr lang="el-GR" sz="1600" dirty="0">
                <a:solidFill>
                  <a:schemeClr val="accent1">
                    <a:lumMod val="75000"/>
                  </a:schemeClr>
                </a:solidFill>
              </a:rPr>
              <a:t>   </a:t>
            </a:r>
            <a:r>
              <a:rPr lang="en-US" sz="1600" dirty="0">
                <a:solidFill>
                  <a:schemeClr val="accent1">
                    <a:lumMod val="75000"/>
                  </a:schemeClr>
                </a:solidFill>
              </a:rPr>
              <a:t>                WHERE Student</a:t>
            </a:r>
            <a:r>
              <a:rPr lang="el-GR" sz="1600" dirty="0">
                <a:solidFill>
                  <a:schemeClr val="accent1">
                    <a:lumMod val="75000"/>
                  </a:schemeClr>
                </a:solidFill>
              </a:rPr>
              <a:t> = ‘Μαρία’</a:t>
            </a:r>
            <a:r>
              <a:rPr lang="en-US" sz="1600" dirty="0">
                <a:solidFill>
                  <a:schemeClr val="accent1">
                    <a:lumMod val="75000"/>
                  </a:schemeClr>
                </a:solidFill>
              </a:rPr>
              <a:t>))</a:t>
            </a:r>
            <a:r>
              <a:rPr lang="el-GR" sz="1600" dirty="0">
                <a:solidFill>
                  <a:schemeClr val="accent1">
                    <a:lumMod val="75000"/>
                  </a:schemeClr>
                </a:solidFill>
              </a:rPr>
              <a:t>    </a:t>
            </a:r>
            <a:r>
              <a:rPr lang="en-US" sz="1600" dirty="0">
                <a:solidFill>
                  <a:schemeClr val="accent2">
                    <a:lumMod val="75000"/>
                  </a:schemeClr>
                </a:solidFill>
              </a:rPr>
              <a:t>AS T</a:t>
            </a:r>
          </a:p>
          <a:p>
            <a:r>
              <a:rPr lang="en-US" sz="1600" dirty="0"/>
              <a:t>WHERE P</a:t>
            </a:r>
            <a:r>
              <a:rPr lang="el-GR" sz="1600" dirty="0"/>
              <a:t>.</a:t>
            </a:r>
            <a:r>
              <a:rPr lang="en-US" sz="1600" dirty="0"/>
              <a:t>Ingredient = </a:t>
            </a:r>
            <a:r>
              <a:rPr lang="en-US" sz="1600" dirty="0" err="1"/>
              <a:t>T.Ingredient</a:t>
            </a:r>
            <a:r>
              <a:rPr lang="en-US" sz="1600" dirty="0"/>
              <a:t>;</a:t>
            </a:r>
            <a:endParaRPr lang="el-GR" sz="1600" dirty="0"/>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
        <p:nvSpPr>
          <p:cNvPr id="14" name="Text Box 3"/>
          <p:cNvSpPr txBox="1">
            <a:spLocks noChangeArrowheads="1"/>
          </p:cNvSpPr>
          <p:nvPr/>
        </p:nvSpPr>
        <p:spPr bwMode="auto">
          <a:xfrm>
            <a:off x="1613483" y="1551115"/>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
        <p:nvSpPr>
          <p:cNvPr id="2" name="TextBox 1"/>
          <p:cNvSpPr txBox="1"/>
          <p:nvPr/>
        </p:nvSpPr>
        <p:spPr>
          <a:xfrm>
            <a:off x="4939323" y="2121006"/>
            <a:ext cx="3665415" cy="3693319"/>
          </a:xfrm>
          <a:prstGeom prst="rect">
            <a:avLst/>
          </a:prstGeom>
          <a:noFill/>
        </p:spPr>
        <p:txBody>
          <a:bodyPr wrap="square" rtlCol="0">
            <a:spAutoFit/>
          </a:bodyPr>
          <a:lstStyle/>
          <a:p>
            <a:r>
              <a:rPr lang="en-US" b="1" dirty="0" smtClean="0">
                <a:solidFill>
                  <a:srgbClr val="FF0000"/>
                </a:solidFill>
              </a:rPr>
              <a:t>WITH</a:t>
            </a:r>
            <a:r>
              <a:rPr lang="en-US" dirty="0" smtClean="0"/>
              <a:t> T(Ingredient) </a:t>
            </a:r>
            <a:r>
              <a:rPr lang="en-US" b="1" dirty="0" smtClean="0">
                <a:solidFill>
                  <a:srgbClr val="FF0000"/>
                </a:solidFill>
              </a:rPr>
              <a:t>AS</a:t>
            </a:r>
            <a:r>
              <a:rPr lang="en-US" dirty="0" smtClean="0"/>
              <a:t> ((</a:t>
            </a:r>
            <a:r>
              <a:rPr lang="en-US" dirty="0" smtClean="0">
                <a:solidFill>
                  <a:schemeClr val="accent1">
                    <a:lumMod val="75000"/>
                  </a:schemeClr>
                </a:solidFill>
              </a:rPr>
              <a:t>SELECT </a:t>
            </a:r>
            <a:r>
              <a:rPr lang="en-US" dirty="0">
                <a:solidFill>
                  <a:schemeClr val="accent1">
                    <a:lumMod val="75000"/>
                  </a:schemeClr>
                </a:solidFill>
              </a:rPr>
              <a:t>Ingredient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a:t>
            </a:r>
            <a:r>
              <a:rPr lang="el-GR" dirty="0">
                <a:solidFill>
                  <a:schemeClr val="accent1">
                    <a:lumMod val="75000"/>
                  </a:schemeClr>
                </a:solidFill>
              </a:rPr>
              <a:t>  </a:t>
            </a:r>
            <a:r>
              <a:rPr lang="en-US" dirty="0">
                <a:solidFill>
                  <a:schemeClr val="accent1">
                    <a:lumMod val="75000"/>
                  </a:schemeClr>
                </a:solidFill>
              </a:rPr>
              <a:t>FROM LIKES</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WHERE Student</a:t>
            </a:r>
            <a:r>
              <a:rPr lang="el-GR" dirty="0">
                <a:solidFill>
                  <a:schemeClr val="accent1">
                    <a:lumMod val="75000"/>
                  </a:schemeClr>
                </a:solidFill>
              </a:rPr>
              <a:t> = ‘Δημήτρης’</a:t>
            </a:r>
            <a:r>
              <a:rPr lang="en-US" dirty="0">
                <a:solidFill>
                  <a:schemeClr val="accent1">
                    <a:lumMod val="75000"/>
                  </a:schemeClr>
                </a:solidFill>
              </a:rPr>
              <a: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EXCEPT </a:t>
            </a:r>
          </a:p>
          <a:p>
            <a:r>
              <a:rPr lang="en-US" dirty="0">
                <a:solidFill>
                  <a:schemeClr val="accent1">
                    <a:lumMod val="75000"/>
                  </a:schemeClr>
                </a:solidFill>
              </a:rPr>
              <a:t>                  (SELECT Ingredient</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a:t>
            </a:r>
            <a:r>
              <a:rPr lang="el-GR" dirty="0">
                <a:solidFill>
                  <a:schemeClr val="accent1">
                    <a:lumMod val="75000"/>
                  </a:schemeClr>
                </a:solidFill>
              </a:rPr>
              <a:t>  </a:t>
            </a:r>
            <a:r>
              <a:rPr lang="en-US" dirty="0">
                <a:solidFill>
                  <a:schemeClr val="accent1">
                    <a:lumMod val="75000"/>
                  </a:schemeClr>
                </a:solidFill>
              </a:rPr>
              <a:t>FROM LIKES</a:t>
            </a:r>
            <a:endParaRPr lang="el-GR" dirty="0">
              <a:solidFill>
                <a:schemeClr val="accent1">
                  <a:lumMod val="75000"/>
                </a:schemeClr>
              </a:solidFill>
            </a:endParaRPr>
          </a:p>
          <a:p>
            <a:r>
              <a:rPr lang="el-GR" dirty="0">
                <a:solidFill>
                  <a:schemeClr val="accent1">
                    <a:lumMod val="75000"/>
                  </a:schemeClr>
                </a:solidFill>
              </a:rPr>
              <a:t>   </a:t>
            </a:r>
            <a:r>
              <a:rPr lang="en-US" dirty="0">
                <a:solidFill>
                  <a:schemeClr val="accent1">
                    <a:lumMod val="75000"/>
                  </a:schemeClr>
                </a:solidFill>
              </a:rPr>
              <a:t>                WHERE Student</a:t>
            </a:r>
            <a:r>
              <a:rPr lang="el-GR" dirty="0">
                <a:solidFill>
                  <a:schemeClr val="accent1">
                    <a:lumMod val="75000"/>
                  </a:schemeClr>
                </a:solidFill>
              </a:rPr>
              <a:t> = ‘Μαρία’</a:t>
            </a:r>
            <a:r>
              <a:rPr lang="en-US" dirty="0">
                <a:solidFill>
                  <a:schemeClr val="accent1">
                    <a:lumMod val="75000"/>
                  </a:schemeClr>
                </a:solidFill>
              </a:rPr>
              <a:t>))</a:t>
            </a:r>
            <a:r>
              <a:rPr lang="en-US" dirty="0" smtClean="0"/>
              <a:t> </a:t>
            </a:r>
          </a:p>
          <a:p>
            <a:r>
              <a:rPr lang="en-US" dirty="0" smtClean="0"/>
              <a:t>SELECT DISTINCT </a:t>
            </a:r>
            <a:r>
              <a:rPr lang="en-US" dirty="0" err="1" smtClean="0"/>
              <a:t>P.Name</a:t>
            </a:r>
            <a:endParaRPr lang="en-US" dirty="0" smtClean="0"/>
          </a:p>
          <a:p>
            <a:r>
              <a:rPr lang="en-US" dirty="0" smtClean="0"/>
              <a:t>FROM PIZZA AS P, T</a:t>
            </a:r>
          </a:p>
          <a:p>
            <a:r>
              <a:rPr lang="en-US" dirty="0"/>
              <a:t>WHERE P</a:t>
            </a:r>
            <a:r>
              <a:rPr lang="el-GR" dirty="0"/>
              <a:t>.</a:t>
            </a:r>
            <a:r>
              <a:rPr lang="en-US" dirty="0"/>
              <a:t>Ingredient = </a:t>
            </a:r>
            <a:r>
              <a:rPr lang="en-US" dirty="0" err="1"/>
              <a:t>T.Ingredient</a:t>
            </a:r>
            <a:r>
              <a:rPr lang="en-US" dirty="0" smtClean="0"/>
              <a:t>;</a:t>
            </a:r>
          </a:p>
        </p:txBody>
      </p:sp>
    </p:spTree>
    <p:extLst>
      <p:ext uri="{BB962C8B-B14F-4D97-AF65-F5344CB8AC3E}">
        <p14:creationId xmlns:p14="http://schemas.microsoft.com/office/powerpoint/2010/main" val="35029762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4" name="Slide Number Placeholder 4"/>
          <p:cNvSpPr>
            <a:spLocks noGrp="1"/>
          </p:cNvSpPr>
          <p:nvPr>
            <p:ph type="sldNum" sz="quarter" idx="12"/>
          </p:nvPr>
        </p:nvSpPr>
        <p:spPr>
          <a:noFill/>
        </p:spPr>
        <p:txBody>
          <a:bodyPr/>
          <a:lstStyle/>
          <a:p>
            <a:fld id="{2FF8C658-4106-45CD-AA64-74408F9659DB}" type="slidenum">
              <a:rPr lang="el-GR" altLang="en-US" smtClean="0"/>
              <a:pPr/>
              <a:t>126</a:t>
            </a:fld>
            <a:endParaRPr lang="el-GR" altLang="en-US"/>
          </a:p>
        </p:txBody>
      </p:sp>
      <p:sp>
        <p:nvSpPr>
          <p:cNvPr id="9" name="Title 8"/>
          <p:cNvSpPr>
            <a:spLocks noGrp="1"/>
          </p:cNvSpPr>
          <p:nvPr>
            <p:ph type="title"/>
          </p:nvPr>
        </p:nvSpPr>
        <p:spPr/>
        <p:txBody>
          <a:bodyPr/>
          <a:lstStyle/>
          <a:p>
            <a:r>
              <a:rPr lang="en-US" dirty="0">
                <a:solidFill>
                  <a:schemeClr val="accent6">
                    <a:lumMod val="75000"/>
                  </a:schemeClr>
                </a:solidFill>
              </a:rPr>
              <a:t>With</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20-</a:t>
            </a:r>
            <a:r>
              <a:rPr lang="el-GR" altLang="en-US" sz="1100" dirty="0"/>
              <a:t>20</a:t>
            </a:r>
            <a:r>
              <a:rPr lang="en-US" altLang="en-US" sz="1100" dirty="0"/>
              <a:t>21</a:t>
            </a:r>
            <a:endParaRPr lang="el-GR" altLang="en-US" sz="1100" dirty="0"/>
          </a:p>
        </p:txBody>
      </p:sp>
      <p:sp>
        <p:nvSpPr>
          <p:cNvPr id="2" name="TextBox 1">
            <a:extLst>
              <a:ext uri="{FF2B5EF4-FFF2-40B4-BE49-F238E27FC236}">
                <a16:creationId xmlns:a16="http://schemas.microsoft.com/office/drawing/2014/main" xmlns="" id="{DD6093FC-5EAB-4498-B17C-4EC9D243A44F}"/>
              </a:ext>
            </a:extLst>
          </p:cNvPr>
          <p:cNvSpPr txBox="1"/>
          <p:nvPr/>
        </p:nvSpPr>
        <p:spPr>
          <a:xfrm>
            <a:off x="1255726" y="3290717"/>
            <a:ext cx="7003773" cy="1200329"/>
          </a:xfrm>
          <a:prstGeom prst="rect">
            <a:avLst/>
          </a:prstGeom>
          <a:noFill/>
        </p:spPr>
        <p:txBody>
          <a:bodyPr wrap="square" rtlCol="0">
            <a:spAutoFit/>
          </a:bodyPr>
          <a:lstStyle/>
          <a:p>
            <a:r>
              <a:rPr lang="en-US" b="0" i="0" dirty="0">
                <a:solidFill>
                  <a:srgbClr val="0077AA"/>
                </a:solidFill>
                <a:effectLst/>
              </a:rPr>
              <a:t>WITH</a:t>
            </a:r>
            <a:r>
              <a:rPr lang="en-US" b="0" i="0" dirty="0">
                <a:solidFill>
                  <a:srgbClr val="000000"/>
                </a:solidFill>
                <a:effectLst/>
              </a:rPr>
              <a:t> Actor1(</a:t>
            </a:r>
            <a:r>
              <a:rPr lang="en-US" b="0" i="0" dirty="0" err="1">
                <a:solidFill>
                  <a:srgbClr val="000000"/>
                </a:solidFill>
                <a:effectLst/>
              </a:rPr>
              <a:t>aName</a:t>
            </a:r>
            <a:r>
              <a:rPr lang="en-US" b="0" i="0" dirty="0">
                <a:solidFill>
                  <a:srgbClr val="000000"/>
                </a:solidFill>
                <a:effectLst/>
              </a:rPr>
              <a:t>) </a:t>
            </a:r>
            <a:r>
              <a:rPr lang="en-US" b="0" i="0" dirty="0">
                <a:solidFill>
                  <a:srgbClr val="0077AA"/>
                </a:solidFill>
                <a:effectLst/>
              </a:rPr>
              <a:t>AS</a:t>
            </a:r>
            <a:r>
              <a:rPr lang="en-US" b="0" i="0" dirty="0">
                <a:solidFill>
                  <a:srgbClr val="000000"/>
                </a:solidFill>
                <a:effectLst/>
              </a:rPr>
              <a:t> </a:t>
            </a:r>
            <a:r>
              <a:rPr lang="en-US" b="0" i="0" dirty="0">
                <a:solidFill>
                  <a:srgbClr val="999999"/>
                </a:solidFill>
                <a:effectLst/>
              </a:rPr>
              <a:t>(</a:t>
            </a:r>
            <a:r>
              <a:rPr lang="en-US" b="0" i="0" dirty="0">
                <a:solidFill>
                  <a:srgbClr val="0077AA"/>
                </a:solidFill>
                <a:effectLst/>
              </a:rPr>
              <a:t>SELECT</a:t>
            </a:r>
            <a:r>
              <a:rPr lang="en-US" b="0" i="0" dirty="0">
                <a:solidFill>
                  <a:srgbClr val="000000"/>
                </a:solidFill>
                <a:effectLst/>
              </a:rPr>
              <a:t> Name </a:t>
            </a:r>
            <a:r>
              <a:rPr lang="en-US" b="0" i="0" dirty="0">
                <a:solidFill>
                  <a:srgbClr val="0077AA"/>
                </a:solidFill>
                <a:effectLst/>
              </a:rPr>
              <a:t>FROM</a:t>
            </a:r>
            <a:r>
              <a:rPr lang="en-US" b="0" i="0" dirty="0">
                <a:solidFill>
                  <a:srgbClr val="000000"/>
                </a:solidFill>
                <a:effectLst/>
              </a:rPr>
              <a:t> Actor</a:t>
            </a:r>
            <a:r>
              <a:rPr lang="en-US" b="0" i="0" dirty="0">
                <a:solidFill>
                  <a:srgbClr val="999999"/>
                </a:solidFill>
                <a:effectLst/>
              </a:rPr>
              <a:t>),</a:t>
            </a:r>
            <a:r>
              <a:rPr lang="en-US" b="0" i="0" dirty="0">
                <a:solidFill>
                  <a:srgbClr val="000000"/>
                </a:solidFill>
                <a:effectLst/>
              </a:rPr>
              <a:t> </a:t>
            </a:r>
          </a:p>
          <a:p>
            <a:r>
              <a:rPr lang="en-US" b="0" i="0" dirty="0">
                <a:solidFill>
                  <a:srgbClr val="000000"/>
                </a:solidFill>
                <a:effectLst/>
              </a:rPr>
              <a:t>Actor2(</a:t>
            </a:r>
            <a:r>
              <a:rPr lang="en-US" b="0" i="0" dirty="0" err="1">
                <a:solidFill>
                  <a:srgbClr val="000000"/>
                </a:solidFill>
                <a:effectLst/>
              </a:rPr>
              <a:t>aName</a:t>
            </a:r>
            <a:r>
              <a:rPr lang="en-US" b="0" i="0" dirty="0">
                <a:solidFill>
                  <a:srgbClr val="000000"/>
                </a:solidFill>
                <a:effectLst/>
              </a:rPr>
              <a:t>) </a:t>
            </a:r>
            <a:r>
              <a:rPr lang="en-US" b="0" i="0" dirty="0">
                <a:solidFill>
                  <a:srgbClr val="0077AA"/>
                </a:solidFill>
                <a:effectLst/>
              </a:rPr>
              <a:t>AS</a:t>
            </a:r>
            <a:r>
              <a:rPr lang="en-US" b="0" i="0" dirty="0">
                <a:solidFill>
                  <a:srgbClr val="000000"/>
                </a:solidFill>
                <a:effectLst/>
              </a:rPr>
              <a:t> </a:t>
            </a:r>
            <a:r>
              <a:rPr lang="en-US" b="0" i="0" dirty="0">
                <a:solidFill>
                  <a:srgbClr val="999999"/>
                </a:solidFill>
                <a:effectLst/>
              </a:rPr>
              <a:t>(</a:t>
            </a:r>
            <a:r>
              <a:rPr lang="en-US" b="0" i="0" dirty="0">
                <a:solidFill>
                  <a:srgbClr val="0077AA"/>
                </a:solidFill>
                <a:effectLst/>
              </a:rPr>
              <a:t>SELECT</a:t>
            </a:r>
            <a:r>
              <a:rPr lang="en-US" b="0" i="0" dirty="0">
                <a:solidFill>
                  <a:srgbClr val="000000"/>
                </a:solidFill>
                <a:effectLst/>
              </a:rPr>
              <a:t> Spouse-Name </a:t>
            </a:r>
            <a:r>
              <a:rPr lang="en-US" b="0" i="0" dirty="0">
                <a:solidFill>
                  <a:srgbClr val="0077AA"/>
                </a:solidFill>
                <a:effectLst/>
              </a:rPr>
              <a:t>FROM</a:t>
            </a:r>
            <a:r>
              <a:rPr lang="en-US" b="0" i="0" dirty="0">
                <a:solidFill>
                  <a:srgbClr val="000000"/>
                </a:solidFill>
                <a:effectLst/>
              </a:rPr>
              <a:t> Actor</a:t>
            </a:r>
            <a:r>
              <a:rPr lang="en-US" b="0" i="0" dirty="0">
                <a:solidFill>
                  <a:srgbClr val="999999"/>
                </a:solidFill>
                <a:effectLst/>
              </a:rPr>
              <a:t>)</a:t>
            </a:r>
          </a:p>
          <a:p>
            <a:r>
              <a:rPr lang="en-US" b="0" i="0" dirty="0">
                <a:solidFill>
                  <a:srgbClr val="000000"/>
                </a:solidFill>
                <a:effectLst/>
              </a:rPr>
              <a:t> </a:t>
            </a:r>
          </a:p>
          <a:p>
            <a:r>
              <a:rPr lang="en-US" b="0" i="0" dirty="0">
                <a:solidFill>
                  <a:srgbClr val="0077AA"/>
                </a:solidFill>
                <a:effectLst/>
              </a:rPr>
              <a:t>SELECT</a:t>
            </a:r>
            <a:r>
              <a:rPr lang="en-US" b="0" i="0" dirty="0">
                <a:solidFill>
                  <a:srgbClr val="000000"/>
                </a:solidFill>
                <a:effectLst/>
              </a:rPr>
              <a:t> * </a:t>
            </a:r>
            <a:r>
              <a:rPr lang="en-US" b="0" i="0" dirty="0">
                <a:solidFill>
                  <a:srgbClr val="0077AA"/>
                </a:solidFill>
                <a:effectLst/>
              </a:rPr>
              <a:t>FROM</a:t>
            </a:r>
            <a:r>
              <a:rPr lang="en-US" b="0" i="0" dirty="0">
                <a:solidFill>
                  <a:srgbClr val="000000"/>
                </a:solidFill>
                <a:effectLst/>
              </a:rPr>
              <a:t> Actor1 </a:t>
            </a:r>
            <a:r>
              <a:rPr lang="en-US" b="0" i="0" dirty="0">
                <a:solidFill>
                  <a:srgbClr val="0077AA"/>
                </a:solidFill>
                <a:effectLst/>
              </a:rPr>
              <a:t>INTERSECT</a:t>
            </a:r>
            <a:r>
              <a:rPr lang="en-US" b="0" i="0" dirty="0">
                <a:solidFill>
                  <a:srgbClr val="000000"/>
                </a:solidFill>
                <a:effectLst/>
              </a:rPr>
              <a:t> Actor2</a:t>
            </a:r>
            <a:r>
              <a:rPr lang="en-US" b="0" i="0" dirty="0">
                <a:solidFill>
                  <a:srgbClr val="999999"/>
                </a:solidFill>
                <a:effectLst/>
              </a:rPr>
              <a:t>;</a:t>
            </a:r>
            <a:endParaRPr lang="en-US" dirty="0"/>
          </a:p>
        </p:txBody>
      </p:sp>
      <p:sp>
        <p:nvSpPr>
          <p:cNvPr id="13" name="Text Box 6">
            <a:extLst>
              <a:ext uri="{FF2B5EF4-FFF2-40B4-BE49-F238E27FC236}">
                <a16:creationId xmlns:a16="http://schemas.microsoft.com/office/drawing/2014/main" xmlns="" id="{E5A3DD7B-EA3E-4E8A-8341-15441309615C}"/>
              </a:ext>
            </a:extLst>
          </p:cNvPr>
          <p:cNvSpPr txBox="1">
            <a:spLocks noChangeArrowheads="1"/>
          </p:cNvSpPr>
          <p:nvPr/>
        </p:nvSpPr>
        <p:spPr bwMode="auto">
          <a:xfrm>
            <a:off x="641350" y="1546345"/>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extLst>
      <p:ext uri="{BB962C8B-B14F-4D97-AF65-F5344CB8AC3E}">
        <p14:creationId xmlns:p14="http://schemas.microsoft.com/office/powerpoint/2010/main" val="272459631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127</a:t>
            </a:fld>
            <a:endParaRPr lang="el-GR" altLang="en-US"/>
          </a:p>
        </p:txBody>
      </p:sp>
      <p:sp>
        <p:nvSpPr>
          <p:cNvPr id="9" name="Title 8"/>
          <p:cNvSpPr>
            <a:spLocks noGrp="1"/>
          </p:cNvSpPr>
          <p:nvPr>
            <p:ph type="title"/>
          </p:nvPr>
        </p:nvSpPr>
        <p:spPr>
          <a:xfrm>
            <a:off x="952500" y="-26505"/>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2" name="TextBox 1"/>
          <p:cNvSpPr txBox="1"/>
          <p:nvPr/>
        </p:nvSpPr>
        <p:spPr>
          <a:xfrm>
            <a:off x="488461" y="1567130"/>
            <a:ext cx="3424335"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
        <p:nvSpPr>
          <p:cNvPr id="13" name="TextBox 12"/>
          <p:cNvSpPr txBox="1"/>
          <p:nvPr/>
        </p:nvSpPr>
        <p:spPr>
          <a:xfrm>
            <a:off x="3331029" y="2068716"/>
            <a:ext cx="5355771" cy="646331"/>
          </a:xfrm>
          <a:prstGeom prst="rect">
            <a:avLst/>
          </a:prstGeom>
          <a:noFill/>
        </p:spPr>
        <p:txBody>
          <a:bodyPr wrap="square" rtlCol="0">
            <a:spAutoFit/>
          </a:bodyPr>
          <a:lstStyle/>
          <a:p>
            <a:r>
              <a:rPr lang="el-GR" dirty="0"/>
              <a:t>Τη μέση τιμή του </a:t>
            </a:r>
            <a:r>
              <a:rPr lang="en-US" dirty="0"/>
              <a:t>B</a:t>
            </a:r>
            <a:r>
              <a:rPr lang="el-GR" dirty="0"/>
              <a:t> στις πλειάδες που έχουν την </a:t>
            </a:r>
            <a:r>
              <a:rPr lang="en-US" dirty="0"/>
              <a:t> </a:t>
            </a:r>
            <a:r>
              <a:rPr lang="el-GR" dirty="0"/>
              <a:t>μικρότερη τιμή του </a:t>
            </a:r>
            <a:r>
              <a:rPr lang="en-US" dirty="0"/>
              <a:t>A</a:t>
            </a:r>
            <a:endParaRPr lang="el-GR" dirty="0"/>
          </a:p>
        </p:txBody>
      </p:sp>
      <p:sp>
        <p:nvSpPr>
          <p:cNvPr id="3" name="TextBox 2">
            <a:extLst>
              <a:ext uri="{FF2B5EF4-FFF2-40B4-BE49-F238E27FC236}">
                <a16:creationId xmlns:a16="http://schemas.microsoft.com/office/drawing/2014/main" xmlns="" id="{2B13FC35-5772-4631-834C-9F85ECC34028}"/>
              </a:ext>
            </a:extLst>
          </p:cNvPr>
          <p:cNvSpPr txBox="1"/>
          <p:nvPr/>
        </p:nvSpPr>
        <p:spPr>
          <a:xfrm>
            <a:off x="3331029" y="1212574"/>
            <a:ext cx="3566728" cy="369332"/>
          </a:xfrm>
          <a:prstGeom prst="rect">
            <a:avLst/>
          </a:prstGeom>
          <a:noFill/>
        </p:spPr>
        <p:txBody>
          <a:bodyPr wrap="square" rtlCol="0">
            <a:spAutoFit/>
          </a:bodyPr>
          <a:lstStyle/>
          <a:p>
            <a:r>
              <a:rPr lang="el-GR" dirty="0"/>
              <a:t>Με </a:t>
            </a:r>
            <a:r>
              <a:rPr lang="en-US" dirty="0" smtClean="0"/>
              <a:t>FROM, WITH</a:t>
            </a:r>
            <a:endParaRPr lang="en-US" dirty="0"/>
          </a:p>
        </p:txBody>
      </p:sp>
    </p:spTree>
    <p:extLst>
      <p:ext uri="{BB962C8B-B14F-4D97-AF65-F5344CB8AC3E}">
        <p14:creationId xmlns:p14="http://schemas.microsoft.com/office/powerpoint/2010/main" val="72880770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128</a:t>
            </a:fld>
            <a:endParaRPr lang="en-US" dirty="0"/>
          </a:p>
        </p:txBody>
      </p:sp>
      <p:sp>
        <p:nvSpPr>
          <p:cNvPr id="4" name="Text Box 3"/>
          <p:cNvSpPr txBox="1">
            <a:spLocks noChangeArrowheads="1"/>
          </p:cNvSpPr>
          <p:nvPr/>
        </p:nvSpPr>
        <p:spPr bwMode="auto">
          <a:xfrm>
            <a:off x="1062891" y="269996"/>
            <a:ext cx="5327650" cy="1322388"/>
          </a:xfrm>
          <a:prstGeom prst="rect">
            <a:avLst/>
          </a:prstGeom>
          <a:noFill/>
          <a:ln w="9525">
            <a:noFill/>
            <a:miter lim="800000"/>
            <a:headEnd/>
            <a:tailEnd/>
          </a:ln>
        </p:spPr>
        <p:txBody>
          <a:bodyPr>
            <a:spAutoFit/>
          </a:bodyPr>
          <a:lstStyle/>
          <a:p>
            <a:pPr algn="just" eaLnBrk="0" hangingPunct="0">
              <a:spcBef>
                <a:spcPct val="50000"/>
              </a:spcBef>
            </a:pPr>
            <a:r>
              <a:rPr lang="en-US" sz="2000" dirty="0" smtClean="0">
                <a:latin typeface="Calibri" pitchFamily="34" charset="0"/>
                <a:ea typeface="Calibri" pitchFamily="34" charset="0"/>
                <a:cs typeface="Calibri" pitchFamily="34" charset="0"/>
              </a:rPr>
              <a:t>PIZZA</a:t>
            </a:r>
            <a:r>
              <a:rPr lang="el-GR" sz="2000" dirty="0" smtClean="0">
                <a:latin typeface="Calibri" pitchFamily="34" charset="0"/>
                <a:ea typeface="Calibri" pitchFamily="34" charset="0"/>
                <a:cs typeface="Calibri" pitchFamily="34" charset="0"/>
              </a:rPr>
              <a:t>(</a:t>
            </a:r>
            <a:r>
              <a:rPr lang="en-US" sz="2000" u="sng" dirty="0" smtClean="0">
                <a:latin typeface="Calibri" pitchFamily="34" charset="0"/>
                <a:ea typeface="Calibri" pitchFamily="34" charset="0"/>
                <a:cs typeface="Calibri" pitchFamily="34" charset="0"/>
              </a:rPr>
              <a:t>Name</a:t>
            </a:r>
            <a:r>
              <a:rPr lang="el-GR" sz="2000" dirty="0" smtClean="0">
                <a:latin typeface="Calibri" pitchFamily="34" charset="0"/>
                <a:ea typeface="Calibri" pitchFamily="34" charset="0"/>
                <a:cs typeface="Calibri" pitchFamily="34" charset="0"/>
              </a:rPr>
              <a:t>, </a:t>
            </a:r>
            <a:r>
              <a:rPr lang="en-US" sz="2000" u="sng" dirty="0" smtClean="0">
                <a:latin typeface="Calibri" pitchFamily="34" charset="0"/>
                <a:ea typeface="Calibri" pitchFamily="34" charset="0"/>
                <a:cs typeface="Calibri" pitchFamily="34" charset="0"/>
              </a:rPr>
              <a:t>Ingredient</a:t>
            </a:r>
            <a:r>
              <a:rPr lang="el-GR" sz="2000" dirty="0" smtClean="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a:p>
            <a:pPr algn="just" eaLnBrk="0" hangingPunct="0">
              <a:spcBef>
                <a:spcPct val="50000"/>
              </a:spcBef>
            </a:pPr>
            <a:r>
              <a:rPr lang="en-US" sz="2000" dirty="0" smtClean="0">
                <a:latin typeface="Calibri" pitchFamily="34" charset="0"/>
                <a:ea typeface="Calibri" pitchFamily="34" charset="0"/>
                <a:cs typeface="Calibri" pitchFamily="34" charset="0"/>
              </a:rPr>
              <a:t>LIKES</a:t>
            </a:r>
            <a:r>
              <a:rPr lang="el-GR" sz="2000" u="sng" dirty="0" smtClean="0">
                <a:latin typeface="Calibri" pitchFamily="34" charset="0"/>
                <a:ea typeface="Calibri" pitchFamily="34" charset="0"/>
                <a:cs typeface="Calibri" pitchFamily="34" charset="0"/>
              </a:rPr>
              <a:t>(</a:t>
            </a:r>
            <a:r>
              <a:rPr lang="en-US" sz="2000" u="sng" dirty="0" smtClean="0">
                <a:latin typeface="Calibri" pitchFamily="34" charset="0"/>
                <a:ea typeface="Calibri" pitchFamily="34" charset="0"/>
                <a:cs typeface="Calibri" pitchFamily="34" charset="0"/>
              </a:rPr>
              <a:t>Student</a:t>
            </a:r>
            <a:r>
              <a:rPr lang="el-GR" sz="2000" u="sng" dirty="0" smtClean="0">
                <a:latin typeface="Calibri" pitchFamily="34" charset="0"/>
                <a:ea typeface="Calibri" pitchFamily="34" charset="0"/>
                <a:cs typeface="Calibri" pitchFamily="34" charset="0"/>
              </a:rPr>
              <a:t>,</a:t>
            </a:r>
            <a:r>
              <a:rPr lang="el-GR" sz="2000" dirty="0" smtClean="0">
                <a:latin typeface="Calibri" pitchFamily="34" charset="0"/>
                <a:ea typeface="Calibri" pitchFamily="34" charset="0"/>
                <a:cs typeface="Calibri" pitchFamily="34" charset="0"/>
              </a:rPr>
              <a:t> </a:t>
            </a:r>
            <a:r>
              <a:rPr lang="en-US" sz="2000" u="sng" dirty="0" smtClean="0">
                <a:latin typeface="Calibri" pitchFamily="34" charset="0"/>
                <a:ea typeface="Calibri" pitchFamily="34" charset="0"/>
                <a:cs typeface="Calibri" pitchFamily="34" charset="0"/>
              </a:rPr>
              <a:t>Ingredient</a:t>
            </a:r>
            <a:r>
              <a:rPr lang="el-GR" sz="2000" dirty="0" smtClean="0">
                <a:latin typeface="Calibri" pitchFamily="34" charset="0"/>
                <a:ea typeface="Calibri" pitchFamily="34" charset="0"/>
                <a:cs typeface="Calibri" pitchFamily="34" charset="0"/>
              </a:rPr>
              <a:t>)</a:t>
            </a:r>
            <a:endParaRPr lang="en-US" sz="2000" dirty="0">
              <a:latin typeface="Calibri" pitchFamily="34" charset="0"/>
              <a:ea typeface="Calibri" pitchFamily="34" charset="0"/>
              <a:cs typeface="Calibri" pitchFamily="34" charset="0"/>
            </a:endParaRPr>
          </a:p>
          <a:p>
            <a:pPr algn="just" eaLnBrk="0" hangingPunct="0">
              <a:spcBef>
                <a:spcPct val="50000"/>
              </a:spcBef>
            </a:pPr>
            <a:r>
              <a:rPr lang="en-US" sz="2000" dirty="0" smtClean="0">
                <a:latin typeface="Calibri" pitchFamily="34" charset="0"/>
                <a:ea typeface="Calibri" pitchFamily="34" charset="0"/>
                <a:cs typeface="Calibri" pitchFamily="34" charset="0"/>
              </a:rPr>
              <a:t>S</a:t>
            </a:r>
            <a:r>
              <a:rPr lang="el-GR" sz="2000" dirty="0" smtClean="0">
                <a:latin typeface="Calibri" pitchFamily="34" charset="0"/>
                <a:ea typeface="Calibri" pitchFamily="34" charset="0"/>
                <a:cs typeface="Calibri" pitchFamily="34" charset="0"/>
              </a:rPr>
              <a:t>Ε</a:t>
            </a:r>
            <a:r>
              <a:rPr lang="en-US" sz="2000" dirty="0" smtClean="0">
                <a:latin typeface="Calibri" pitchFamily="34" charset="0"/>
                <a:ea typeface="Calibri" pitchFamily="34" charset="0"/>
                <a:cs typeface="Calibri" pitchFamily="34" charset="0"/>
              </a:rPr>
              <a:t>RVES</a:t>
            </a:r>
            <a:r>
              <a:rPr lang="el-GR" sz="2000" dirty="0" smtClean="0">
                <a:latin typeface="Calibri" pitchFamily="34" charset="0"/>
                <a:ea typeface="Calibri" pitchFamily="34" charset="0"/>
                <a:cs typeface="Calibri" pitchFamily="34" charset="0"/>
              </a:rPr>
              <a:t>(</a:t>
            </a:r>
            <a:r>
              <a:rPr lang="en-US" sz="2000" u="sng" dirty="0" smtClean="0">
                <a:latin typeface="Calibri" pitchFamily="34" charset="0"/>
                <a:ea typeface="Calibri" pitchFamily="34" charset="0"/>
                <a:cs typeface="Calibri" pitchFamily="34" charset="0"/>
              </a:rPr>
              <a:t>Place</a:t>
            </a:r>
            <a:r>
              <a:rPr lang="el-GR" sz="2000" dirty="0" smtClean="0">
                <a:latin typeface="Calibri" pitchFamily="34" charset="0"/>
                <a:ea typeface="Calibri" pitchFamily="34" charset="0"/>
                <a:cs typeface="Calibri" pitchFamily="34" charset="0"/>
              </a:rPr>
              <a:t>, </a:t>
            </a:r>
            <a:r>
              <a:rPr lang="en-US" sz="2000" u="sng" dirty="0" smtClean="0">
                <a:latin typeface="Calibri" pitchFamily="34" charset="0"/>
                <a:ea typeface="Calibri" pitchFamily="34" charset="0"/>
                <a:cs typeface="Calibri" pitchFamily="34" charset="0"/>
              </a:rPr>
              <a:t>Name</a:t>
            </a:r>
            <a:r>
              <a:rPr lang="el-GR" sz="2000" dirty="0" smtClean="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p:txBody>
      </p:sp>
      <p:sp>
        <p:nvSpPr>
          <p:cNvPr id="5" name="TextBox 4"/>
          <p:cNvSpPr txBox="1"/>
          <p:nvPr/>
        </p:nvSpPr>
        <p:spPr>
          <a:xfrm>
            <a:off x="433754" y="1905000"/>
            <a:ext cx="8253046" cy="4247317"/>
          </a:xfrm>
          <a:prstGeom prst="rect">
            <a:avLst/>
          </a:prstGeom>
          <a:noFill/>
        </p:spPr>
        <p:txBody>
          <a:bodyPr wrap="square" rtlCol="0">
            <a:spAutoFit/>
          </a:bodyPr>
          <a:lstStyle/>
          <a:p>
            <a:pPr marL="342900" indent="-342900">
              <a:buAutoNum type="arabicPeriod"/>
            </a:pPr>
            <a:r>
              <a:rPr lang="el-GR" dirty="0" smtClean="0"/>
              <a:t>Πόσα μαγαζιά υπάρχουν στη βάση δεδομένων</a:t>
            </a:r>
          </a:p>
          <a:p>
            <a:pPr marL="342900" indent="-342900">
              <a:buAutoNum type="arabicPeriod"/>
            </a:pPr>
            <a:endParaRPr lang="el-GR" dirty="0"/>
          </a:p>
          <a:p>
            <a:pPr marL="342900" indent="-342900">
              <a:buAutoNum type="arabicPeriod"/>
            </a:pPr>
            <a:r>
              <a:rPr lang="el-GR" dirty="0" smtClean="0"/>
              <a:t>Το όνομα του μαγαζιού που σερβίρει τις περισσ</a:t>
            </a:r>
            <a:r>
              <a:rPr lang="el-GR" dirty="0"/>
              <a:t>ό</a:t>
            </a:r>
            <a:r>
              <a:rPr lang="el-GR" dirty="0" smtClean="0"/>
              <a:t>τερες πίτσες</a:t>
            </a:r>
            <a:endParaRPr lang="en-US" dirty="0" smtClean="0"/>
          </a:p>
          <a:p>
            <a:endParaRPr lang="en-US" dirty="0"/>
          </a:p>
          <a:p>
            <a:r>
              <a:rPr lang="el-GR" dirty="0"/>
              <a:t>3</a:t>
            </a:r>
            <a:r>
              <a:rPr lang="el-GR" dirty="0" smtClean="0"/>
              <a:t>. Τις πίτσες που έχουν τουλάχιστον 3 συστατικά που αρέσουν σε φοιτητές</a:t>
            </a:r>
          </a:p>
          <a:p>
            <a:endParaRPr lang="el-GR" dirty="0"/>
          </a:p>
          <a:p>
            <a:r>
              <a:rPr lang="el-GR" dirty="0" smtClean="0"/>
              <a:t>        Τα μαγαζιά που σερβίρουν αυτές τις πίτσες</a:t>
            </a:r>
            <a:endParaRPr lang="en-US" dirty="0" smtClean="0"/>
          </a:p>
          <a:p>
            <a:endParaRPr lang="el-GR" dirty="0"/>
          </a:p>
          <a:p>
            <a:r>
              <a:rPr lang="el-GR" dirty="0"/>
              <a:t>4</a:t>
            </a:r>
            <a:r>
              <a:rPr lang="el-GR" dirty="0" smtClean="0"/>
              <a:t>. Τις πίτσες που δεν έχουν </a:t>
            </a:r>
            <a:r>
              <a:rPr lang="el-GR" b="1" dirty="0" smtClean="0"/>
              <a:t>κανένα</a:t>
            </a:r>
            <a:r>
              <a:rPr lang="el-GR" dirty="0" smtClean="0"/>
              <a:t> συστατικό που να αρέσει σε φοιτητές</a:t>
            </a:r>
          </a:p>
          <a:p>
            <a:r>
              <a:rPr lang="el-GR" dirty="0" smtClean="0"/>
              <a:t> 		</a:t>
            </a:r>
            <a:r>
              <a:rPr lang="el-GR" i="1" dirty="0" smtClean="0"/>
              <a:t>το 4 με πράξη συνόλων</a:t>
            </a:r>
            <a:endParaRPr lang="en-US" i="1" dirty="0"/>
          </a:p>
          <a:p>
            <a:r>
              <a:rPr lang="el-GR" i="1" dirty="0" smtClean="0">
                <a:solidFill>
                  <a:schemeClr val="tx2">
                    <a:lumMod val="60000"/>
                    <a:lumOff val="40000"/>
                  </a:schemeClr>
                </a:solidFill>
              </a:rPr>
              <a:t>5</a:t>
            </a:r>
            <a:r>
              <a:rPr lang="en-US" i="1" dirty="0" smtClean="0">
                <a:solidFill>
                  <a:schemeClr val="tx2">
                    <a:lumMod val="60000"/>
                    <a:lumOff val="40000"/>
                  </a:schemeClr>
                </a:solidFill>
              </a:rPr>
              <a:t>. </a:t>
            </a:r>
            <a:r>
              <a:rPr lang="el-GR" i="1" dirty="0" smtClean="0">
                <a:solidFill>
                  <a:schemeClr val="tx2">
                    <a:lumMod val="60000"/>
                    <a:lumOff val="40000"/>
                  </a:schemeClr>
                </a:solidFill>
              </a:rPr>
              <a:t>Για κάθε πίτσα τον αριθμό των συστατικών που περιέχει και αρέσουν σε φοιτητές (για τις πίτσες που δεν έχουν κανένα συστατικά να εμφανίζεται ο αριθμός 0)</a:t>
            </a:r>
          </a:p>
          <a:p>
            <a:endParaRPr lang="el-GR" i="1" dirty="0">
              <a:solidFill>
                <a:schemeClr val="tx2">
                  <a:lumMod val="60000"/>
                  <a:lumOff val="40000"/>
                </a:schemeClr>
              </a:solidFill>
            </a:endParaRPr>
          </a:p>
          <a:p>
            <a:r>
              <a:rPr lang="el-GR" dirty="0" smtClean="0"/>
              <a:t>6. </a:t>
            </a:r>
            <a:r>
              <a:rPr lang="el-GR" dirty="0"/>
              <a:t>Τους φοιτητές (ζεύγη) που τους αρέσουν ακριβώς τα ίδια συστατικά (να μην εμφανίζονται συμμετρικά ζεύγη και ζεύγη με τον φοιτητή και τον εαυτό του</a:t>
            </a:r>
            <a:r>
              <a:rPr lang="el-GR" dirty="0" smtClean="0"/>
              <a:t>)</a:t>
            </a:r>
            <a:endParaRPr lang="en-US" dirty="0"/>
          </a:p>
        </p:txBody>
      </p:sp>
      <p:sp>
        <p:nvSpPr>
          <p:cNvPr id="8"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a:t>
            </a:r>
            <a:r>
              <a:rPr lang="el-GR" altLang="en-US" sz="1100" dirty="0" smtClean="0"/>
              <a:t>202</a:t>
            </a:r>
            <a:r>
              <a:rPr lang="en-US" altLang="en-US" sz="1100" dirty="0" smtClean="0"/>
              <a:t>1</a:t>
            </a:r>
            <a:r>
              <a:rPr lang="el-GR" altLang="en-US" sz="1100" dirty="0" smtClean="0"/>
              <a:t>-202</a:t>
            </a:r>
            <a:r>
              <a:rPr lang="en-US" altLang="en-US" sz="1100" smtClean="0"/>
              <a:t>2</a:t>
            </a:r>
            <a:endParaRPr lang="el-GR" altLang="en-US" sz="1100" dirty="0"/>
          </a:p>
        </p:txBody>
      </p:sp>
      <p:sp>
        <p:nvSpPr>
          <p:cNvPr id="9"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Tree>
    <p:extLst>
      <p:ext uri="{BB962C8B-B14F-4D97-AF65-F5344CB8AC3E}">
        <p14:creationId xmlns:p14="http://schemas.microsoft.com/office/powerpoint/2010/main" val="353553006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129</a:t>
            </a:fld>
            <a:endParaRPr lang="el-GR" altLang="en-US"/>
          </a:p>
        </p:txBody>
      </p:sp>
      <p:sp>
        <p:nvSpPr>
          <p:cNvPr id="3077" name="Text Box 4"/>
          <p:cNvSpPr txBox="1">
            <a:spLocks noChangeArrowheads="1"/>
          </p:cNvSpPr>
          <p:nvPr/>
        </p:nvSpPr>
        <p:spPr bwMode="auto">
          <a:xfrm>
            <a:off x="685800" y="2574330"/>
            <a:ext cx="7518400" cy="1754326"/>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Γλώσσα Ενημερώσεις Δεδομένων</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p:spPr>
        <p:txBody>
          <a:bodyPr/>
          <a:lstStyle/>
          <a:p>
            <a:fld id="{6FEAB257-EBC4-412A-B49A-317196684737}" type="slidenum">
              <a:rPr lang="el-GR" altLang="en-US" smtClean="0"/>
              <a:pPr/>
              <a:t>13</a:t>
            </a:fld>
            <a:endParaRPr lang="el-GR" altLang="en-US"/>
          </a:p>
        </p:txBody>
      </p:sp>
      <p:sp>
        <p:nvSpPr>
          <p:cNvPr id="281603" name="Text Box 3"/>
          <p:cNvSpPr txBox="1">
            <a:spLocks noChangeArrowheads="1"/>
          </p:cNvSpPr>
          <p:nvPr/>
        </p:nvSpPr>
        <p:spPr bwMode="auto">
          <a:xfrm>
            <a:off x="583834" y="2490176"/>
            <a:ext cx="8077200" cy="1384995"/>
          </a:xfrm>
          <a:prstGeom prst="rect">
            <a:avLst/>
          </a:prstGeom>
          <a:noFill/>
          <a:ln w="9525">
            <a:noFill/>
            <a:miter lim="800000"/>
            <a:headEnd/>
            <a:tailEnd/>
          </a:ln>
        </p:spPr>
        <p:txBody>
          <a:bodyPr>
            <a:spAutoFit/>
          </a:bodyPr>
          <a:lstStyle/>
          <a:p>
            <a:pPr algn="just" eaLnBrk="0" hangingPunct="0">
              <a:buFont typeface="Wingdings" pitchFamily="2" charset="2"/>
              <a:buChar char="§"/>
            </a:pPr>
            <a:r>
              <a:rPr lang="el-GR" sz="2800" b="0" dirty="0">
                <a:solidFill>
                  <a:schemeClr val="tx2">
                    <a:lumMod val="50000"/>
                  </a:schemeClr>
                </a:solidFill>
                <a:latin typeface="Calibri" pitchFamily="34" charset="0"/>
                <a:ea typeface="Calibri" pitchFamily="34" charset="0"/>
                <a:cs typeface="Calibri" pitchFamily="34" charset="0"/>
              </a:rPr>
              <a:t> </a:t>
            </a:r>
            <a:r>
              <a:rPr lang="el-GR" sz="2800" b="0" dirty="0">
                <a:latin typeface="Calibri" pitchFamily="34" charset="0"/>
                <a:ea typeface="Calibri" pitchFamily="34" charset="0"/>
                <a:cs typeface="Calibri" pitchFamily="34" charset="0"/>
              </a:rPr>
              <a:t>Η SQL επιτρέπει πολλαπλές εμφανίσεις της ίδιας πλειάδας σε μια σχέση</a:t>
            </a:r>
            <a:r>
              <a:rPr lang="el-GR" sz="2800" b="0" dirty="0">
                <a:solidFill>
                  <a:schemeClr val="tx2">
                    <a:lumMod val="50000"/>
                  </a:schemeClr>
                </a:solidFill>
                <a:latin typeface="Calibri" pitchFamily="34" charset="0"/>
                <a:ea typeface="Calibri" pitchFamily="34" charset="0"/>
                <a:cs typeface="Calibri" pitchFamily="34" charset="0"/>
              </a:rPr>
              <a:t>. </a:t>
            </a:r>
            <a:r>
              <a:rPr lang="el-GR" sz="2800" b="0" dirty="0">
                <a:solidFill>
                  <a:schemeClr val="accent6">
                    <a:lumMod val="75000"/>
                  </a:schemeClr>
                </a:solidFill>
                <a:latin typeface="Calibri" pitchFamily="34" charset="0"/>
                <a:ea typeface="Calibri" pitchFamily="34" charset="0"/>
                <a:cs typeface="Calibri" pitchFamily="34" charset="0"/>
              </a:rPr>
              <a:t>Μια σχέση στην SQL είναι ένα </a:t>
            </a:r>
            <a:r>
              <a:rPr lang="el-GR" sz="2800" b="0" dirty="0" err="1">
                <a:solidFill>
                  <a:schemeClr val="accent6">
                    <a:lumMod val="75000"/>
                  </a:schemeClr>
                </a:solidFill>
                <a:latin typeface="Calibri" pitchFamily="34" charset="0"/>
                <a:ea typeface="Calibri" pitchFamily="34" charset="0"/>
                <a:cs typeface="Calibri" pitchFamily="34" charset="0"/>
              </a:rPr>
              <a:t>πολυσύνολο</a:t>
            </a:r>
            <a:r>
              <a:rPr lang="el-GR" sz="2800" b="0" dirty="0">
                <a:solidFill>
                  <a:schemeClr val="accent6">
                    <a:lumMod val="75000"/>
                  </a:schemeClr>
                </a:solidFill>
                <a:latin typeface="Calibri" pitchFamily="34" charset="0"/>
                <a:ea typeface="Calibri" pitchFamily="34" charset="0"/>
                <a:cs typeface="Calibri" pitchFamily="34" charset="0"/>
              </a:rPr>
              <a:t> (</a:t>
            </a:r>
            <a:r>
              <a:rPr lang="el-GR" sz="2800" b="0" dirty="0" err="1">
                <a:solidFill>
                  <a:schemeClr val="accent6">
                    <a:lumMod val="75000"/>
                  </a:schemeClr>
                </a:solidFill>
                <a:latin typeface="Calibri" pitchFamily="34" charset="0"/>
                <a:ea typeface="Calibri" pitchFamily="34" charset="0"/>
                <a:cs typeface="Calibri" pitchFamily="34" charset="0"/>
              </a:rPr>
              <a:t>multiset</a:t>
            </a:r>
            <a:r>
              <a:rPr lang="el-GR" sz="2800" b="0" dirty="0">
                <a:solidFill>
                  <a:schemeClr val="accent6">
                    <a:lumMod val="75000"/>
                  </a:schemeClr>
                </a:solidFill>
                <a:latin typeface="Calibri" pitchFamily="34" charset="0"/>
                <a:ea typeface="Calibri" pitchFamily="34" charset="0"/>
                <a:cs typeface="Calibri" pitchFamily="34" charset="0"/>
              </a:rPr>
              <a:t>) ή θύλακας (</a:t>
            </a:r>
            <a:r>
              <a:rPr lang="en-US" sz="2800" b="0" dirty="0">
                <a:solidFill>
                  <a:schemeClr val="accent6">
                    <a:lumMod val="75000"/>
                  </a:schemeClr>
                </a:solidFill>
                <a:latin typeface="Calibri" pitchFamily="34" charset="0"/>
                <a:ea typeface="Calibri" pitchFamily="34" charset="0"/>
                <a:cs typeface="Calibri" pitchFamily="34" charset="0"/>
              </a:rPr>
              <a:t>bag</a:t>
            </a:r>
            <a:r>
              <a:rPr lang="el-GR" sz="2800" b="0" dirty="0">
                <a:solidFill>
                  <a:schemeClr val="accent6">
                    <a:lumMod val="75000"/>
                  </a:schemeClr>
                </a:solidFill>
                <a:latin typeface="Calibri" pitchFamily="34" charset="0"/>
                <a:ea typeface="Calibri" pitchFamily="34" charset="0"/>
                <a:cs typeface="Calibri" pitchFamily="34" charset="0"/>
              </a:rPr>
              <a:t>).</a:t>
            </a:r>
          </a:p>
        </p:txBody>
      </p:sp>
      <p:sp>
        <p:nvSpPr>
          <p:cNvPr id="281604" name="Text Box 4"/>
          <p:cNvSpPr txBox="1">
            <a:spLocks noChangeArrowheads="1"/>
          </p:cNvSpPr>
          <p:nvPr/>
        </p:nvSpPr>
        <p:spPr bwMode="auto">
          <a:xfrm>
            <a:off x="389978" y="3894833"/>
            <a:ext cx="7696200" cy="457200"/>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Απαλοιφή διπλών εμφανίσεων</a:t>
            </a:r>
          </a:p>
        </p:txBody>
      </p:sp>
      <p:sp>
        <p:nvSpPr>
          <p:cNvPr id="281605" name="Text Box 5"/>
          <p:cNvSpPr txBox="1">
            <a:spLocks noChangeArrowheads="1"/>
          </p:cNvSpPr>
          <p:nvPr/>
        </p:nvSpPr>
        <p:spPr bwMode="auto">
          <a:xfrm>
            <a:off x="2449146" y="4518797"/>
            <a:ext cx="3154472" cy="701675"/>
          </a:xfrm>
          <a:prstGeom prst="rect">
            <a:avLst/>
          </a:prstGeom>
          <a:noFill/>
          <a:ln w="9525">
            <a:noFill/>
            <a:miter lim="800000"/>
            <a:headEnd/>
            <a:tailEnd/>
          </a:ln>
        </p:spPr>
        <p:txBody>
          <a:bodyPr wrap="square">
            <a:spAutoFit/>
          </a:bodyPr>
          <a:lstStyle/>
          <a:p>
            <a:pPr eaLnBrk="0" hangingPunct="0"/>
            <a:r>
              <a:rPr lang="en-US" sz="2000" b="1" dirty="0">
                <a:latin typeface="Calibri" pitchFamily="34" charset="0"/>
                <a:ea typeface="Calibri" pitchFamily="34" charset="0"/>
                <a:cs typeface="Calibri" pitchFamily="34" charset="0"/>
              </a:rPr>
              <a:t>SELECT </a:t>
            </a:r>
            <a:r>
              <a:rPr lang="en-US"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DISTINCT</a:t>
            </a:r>
            <a:r>
              <a:rPr lang="en-US" sz="2000" dirty="0">
                <a:latin typeface="Calibri" pitchFamily="34" charset="0"/>
                <a:ea typeface="Calibri" pitchFamily="34" charset="0"/>
                <a:cs typeface="Calibri" pitchFamily="34" charset="0"/>
              </a:rPr>
              <a:t>   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p:txBody>
      </p:sp>
      <p:sp>
        <p:nvSpPr>
          <p:cNvPr id="281606" name="Rectangle 6"/>
          <p:cNvSpPr>
            <a:spLocks noChangeArrowheads="1"/>
          </p:cNvSpPr>
          <p:nvPr/>
        </p:nvSpPr>
        <p:spPr bwMode="auto">
          <a:xfrm>
            <a:off x="3421214" y="4564834"/>
            <a:ext cx="1039935" cy="304800"/>
          </a:xfrm>
          <a:prstGeom prst="rect">
            <a:avLst/>
          </a:prstGeom>
          <a:noFill/>
          <a:ln w="38100">
            <a:solidFill>
              <a:srgbClr val="FF0000"/>
            </a:solidFill>
            <a:prstDash val="sysDot"/>
            <a:miter lim="800000"/>
            <a:headEnd/>
            <a:tailEnd/>
          </a:ln>
        </p:spPr>
        <p:txBody>
          <a:bodyPr wrap="none" anchor="ctr"/>
          <a:lstStyle/>
          <a:p>
            <a:endParaRPr lang="el-GR"/>
          </a:p>
        </p:txBody>
      </p:sp>
      <p:sp>
        <p:nvSpPr>
          <p:cNvPr id="281607" name="Text Box 7"/>
          <p:cNvSpPr txBox="1">
            <a:spLocks noChangeArrowheads="1"/>
          </p:cNvSpPr>
          <p:nvPr/>
        </p:nvSpPr>
        <p:spPr bwMode="auto">
          <a:xfrm>
            <a:off x="201246" y="1617050"/>
            <a:ext cx="8724900" cy="523220"/>
          </a:xfrm>
          <a:prstGeom prst="rect">
            <a:avLst/>
          </a:prstGeom>
          <a:noFill/>
          <a:ln w="9525">
            <a:noFill/>
            <a:miter lim="800000"/>
            <a:headEnd/>
            <a:tailEnd/>
          </a:ln>
        </p:spPr>
        <p:txBody>
          <a:bodyPr wrap="square">
            <a:spAutoFit/>
          </a:bodyPr>
          <a:lstStyle/>
          <a:p>
            <a:pPr eaLnBrk="0" hangingPunct="0"/>
            <a:r>
              <a:rPr lang="el-GR" sz="2800" dirty="0">
                <a:latin typeface="Calibri" pitchFamily="34" charset="0"/>
                <a:ea typeface="Calibri" pitchFamily="34" charset="0"/>
                <a:cs typeface="Calibri" pitchFamily="34" charset="0"/>
              </a:rPr>
              <a:t>ΠΡΟΣΟΧΗ</a:t>
            </a:r>
            <a:r>
              <a:rPr lang="el-GR" sz="2800" b="0" dirty="0">
                <a:latin typeface="Calibri" pitchFamily="34" charset="0"/>
                <a:ea typeface="Calibri" pitchFamily="34" charset="0"/>
                <a:cs typeface="Calibri" pitchFamily="34" charset="0"/>
              </a:rPr>
              <a:t>:  </a:t>
            </a:r>
            <a:r>
              <a:rPr lang="el-GR" sz="2800" u="sng" dirty="0">
                <a:latin typeface="Calibri" pitchFamily="34" charset="0"/>
                <a:ea typeface="Calibri" pitchFamily="34" charset="0"/>
                <a:cs typeface="Calibri" pitchFamily="34" charset="0"/>
              </a:rPr>
              <a:t>Δε</a:t>
            </a:r>
            <a:r>
              <a:rPr lang="el-GR" sz="2800" b="0" dirty="0">
                <a:latin typeface="Calibri" pitchFamily="34" charset="0"/>
                <a:ea typeface="Calibri" pitchFamily="34" charset="0"/>
                <a:cs typeface="Calibri" pitchFamily="34" charset="0"/>
              </a:rPr>
              <a:t> γίνεται απαλοιφή των διπλών</a:t>
            </a:r>
            <a:r>
              <a:rPr lang="en-US" sz="2800" b="0" dirty="0">
                <a:latin typeface="Calibri" pitchFamily="34" charset="0"/>
                <a:ea typeface="Calibri" pitchFamily="34" charset="0"/>
                <a:cs typeface="Calibri" pitchFamily="34" charset="0"/>
              </a:rPr>
              <a:t> </a:t>
            </a:r>
            <a:r>
              <a:rPr lang="el-GR" sz="2800" b="0" dirty="0">
                <a:latin typeface="Calibri" pitchFamily="34" charset="0"/>
                <a:ea typeface="Calibri" pitchFamily="34" charset="0"/>
                <a:cs typeface="Calibri" pitchFamily="34" charset="0"/>
              </a:rPr>
              <a:t>εμφανίσεων. </a:t>
            </a:r>
          </a:p>
        </p:txBody>
      </p:sp>
      <p:sp>
        <p:nvSpPr>
          <p:cNvPr id="11" name="Title 10"/>
          <p:cNvSpPr>
            <a:spLocks noGrp="1"/>
          </p:cNvSpPr>
          <p:nvPr>
            <p:ph type="title"/>
          </p:nvPr>
        </p:nvSpPr>
        <p:spPr/>
        <p:txBody>
          <a:bodyPr/>
          <a:lstStyle/>
          <a:p>
            <a:r>
              <a:rPr lang="en-US" dirty="0">
                <a:solidFill>
                  <a:schemeClr val="accent6">
                    <a:lumMod val="75000"/>
                  </a:schemeClr>
                </a:solidFill>
              </a:rPr>
              <a:t>select distinct</a:t>
            </a:r>
            <a:endParaRPr lang="el-GR" dirty="0">
              <a:solidFill>
                <a:schemeClr val="accent6">
                  <a:lumMod val="75000"/>
                </a:schemeClr>
              </a:solidFill>
            </a:endParaRP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2" name="TextBox 1"/>
          <p:cNvSpPr txBox="1"/>
          <p:nvPr/>
        </p:nvSpPr>
        <p:spPr>
          <a:xfrm>
            <a:off x="201246" y="5472603"/>
            <a:ext cx="7810500" cy="373224"/>
          </a:xfrm>
          <a:prstGeom prst="rect">
            <a:avLst/>
          </a:prstGeom>
          <a:noFill/>
        </p:spPr>
        <p:txBody>
          <a:bodyPr wrap="square" rtlCol="0">
            <a:spAutoFit/>
          </a:bodyPr>
          <a:lstStyle/>
          <a:p>
            <a:r>
              <a:rPr lang="el-GR" i="1" dirty="0"/>
              <a:t>Πόσες φορές εμφανίζεται το όνομα ενός ηθοποιού αν δεν υπάρχει το </a:t>
            </a:r>
            <a:r>
              <a:rPr lang="en-US" i="1" dirty="0"/>
              <a:t>DISTINCT;</a:t>
            </a:r>
            <a:endParaRPr lang="el-GR"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1603"/>
                                        </p:tgtEl>
                                        <p:attrNameLst>
                                          <p:attrName>style.visibility</p:attrName>
                                        </p:attrNameLst>
                                      </p:cBhvr>
                                      <p:to>
                                        <p:strVal val="visible"/>
                                      </p:to>
                                    </p:set>
                                    <p:anim calcmode="lin" valueType="num">
                                      <p:cBhvr additive="base">
                                        <p:cTn id="7" dur="500" fill="hold"/>
                                        <p:tgtEl>
                                          <p:spTgt spid="281603"/>
                                        </p:tgtEl>
                                        <p:attrNameLst>
                                          <p:attrName>ppt_x</p:attrName>
                                        </p:attrNameLst>
                                      </p:cBhvr>
                                      <p:tavLst>
                                        <p:tav tm="0">
                                          <p:val>
                                            <p:strVal val="0-#ppt_w/2"/>
                                          </p:val>
                                        </p:tav>
                                        <p:tav tm="100000">
                                          <p:val>
                                            <p:strVal val="#ppt_x"/>
                                          </p:val>
                                        </p:tav>
                                      </p:tavLst>
                                    </p:anim>
                                    <p:anim calcmode="lin" valueType="num">
                                      <p:cBhvr additive="base">
                                        <p:cTn id="8" dur="500" fill="hold"/>
                                        <p:tgtEl>
                                          <p:spTgt spid="28160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1604"/>
                                        </p:tgtEl>
                                        <p:attrNameLst>
                                          <p:attrName>style.visibility</p:attrName>
                                        </p:attrNameLst>
                                      </p:cBhvr>
                                      <p:to>
                                        <p:strVal val="visible"/>
                                      </p:to>
                                    </p:set>
                                    <p:anim calcmode="lin" valueType="num">
                                      <p:cBhvr additive="base">
                                        <p:cTn id="13" dur="500" fill="hold"/>
                                        <p:tgtEl>
                                          <p:spTgt spid="281604"/>
                                        </p:tgtEl>
                                        <p:attrNameLst>
                                          <p:attrName>ppt_x</p:attrName>
                                        </p:attrNameLst>
                                      </p:cBhvr>
                                      <p:tavLst>
                                        <p:tav tm="0">
                                          <p:val>
                                            <p:strVal val="0-#ppt_w/2"/>
                                          </p:val>
                                        </p:tav>
                                        <p:tav tm="100000">
                                          <p:val>
                                            <p:strVal val="#ppt_x"/>
                                          </p:val>
                                        </p:tav>
                                      </p:tavLst>
                                    </p:anim>
                                    <p:anim calcmode="lin" valueType="num">
                                      <p:cBhvr additive="base">
                                        <p:cTn id="14" dur="500" fill="hold"/>
                                        <p:tgtEl>
                                          <p:spTgt spid="28160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1605"/>
                                        </p:tgtEl>
                                        <p:attrNameLst>
                                          <p:attrName>style.visibility</p:attrName>
                                        </p:attrNameLst>
                                      </p:cBhvr>
                                      <p:to>
                                        <p:strVal val="visible"/>
                                      </p:to>
                                    </p:set>
                                    <p:anim calcmode="lin" valueType="num">
                                      <p:cBhvr additive="base">
                                        <p:cTn id="19" dur="500" fill="hold"/>
                                        <p:tgtEl>
                                          <p:spTgt spid="281605"/>
                                        </p:tgtEl>
                                        <p:attrNameLst>
                                          <p:attrName>ppt_x</p:attrName>
                                        </p:attrNameLst>
                                      </p:cBhvr>
                                      <p:tavLst>
                                        <p:tav tm="0">
                                          <p:val>
                                            <p:strVal val="0-#ppt_w/2"/>
                                          </p:val>
                                        </p:tav>
                                        <p:tav tm="100000">
                                          <p:val>
                                            <p:strVal val="#ppt_x"/>
                                          </p:val>
                                        </p:tav>
                                      </p:tavLst>
                                    </p:anim>
                                    <p:anim calcmode="lin" valueType="num">
                                      <p:cBhvr additive="base">
                                        <p:cTn id="20" dur="500" fill="hold"/>
                                        <p:tgtEl>
                                          <p:spTgt spid="28160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160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81607"/>
                                        </p:tgtEl>
                                        <p:attrNameLst>
                                          <p:attrName>style.visibility</p:attrName>
                                        </p:attrNameLst>
                                      </p:cBhvr>
                                      <p:to>
                                        <p:strVal val="visible"/>
                                      </p:to>
                                    </p:set>
                                    <p:anim calcmode="lin" valueType="num">
                                      <p:cBhvr additive="base">
                                        <p:cTn id="29" dur="500" fill="hold"/>
                                        <p:tgtEl>
                                          <p:spTgt spid="281607"/>
                                        </p:tgtEl>
                                        <p:attrNameLst>
                                          <p:attrName>ppt_x</p:attrName>
                                        </p:attrNameLst>
                                      </p:cBhvr>
                                      <p:tavLst>
                                        <p:tav tm="0">
                                          <p:val>
                                            <p:strVal val="0-#ppt_w/2"/>
                                          </p:val>
                                        </p:tav>
                                        <p:tav tm="100000">
                                          <p:val>
                                            <p:strVal val="#ppt_x"/>
                                          </p:val>
                                        </p:tav>
                                      </p:tavLst>
                                    </p:anim>
                                    <p:anim calcmode="lin" valueType="num">
                                      <p:cBhvr additive="base">
                                        <p:cTn id="30" dur="500" fill="hold"/>
                                        <p:tgtEl>
                                          <p:spTgt spid="2816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3" grpId="0" autoUpdateAnimBg="0"/>
      <p:bldP spid="281604" grpId="0" autoUpdateAnimBg="0"/>
      <p:bldP spid="281605" grpId="0" autoUpdateAnimBg="0"/>
      <p:bldP spid="281606" grpId="0" animBg="1"/>
      <p:bldP spid="281607" grpId="0" autoUpdateAnimBg="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p:spPr>
        <p:txBody>
          <a:bodyPr/>
          <a:lstStyle/>
          <a:p>
            <a:fld id="{DE7EBB09-1F2F-4935-B7A4-F45E03F75513}" type="slidenum">
              <a:rPr lang="el-GR" altLang="en-US" smtClean="0"/>
              <a:pPr/>
              <a:t>130</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l-GR" sz="2000" i="1">
              <a:latin typeface="Times New Roman" pitchFamily="18" charset="0"/>
            </a:endParaRPr>
          </a:p>
        </p:txBody>
      </p:sp>
      <p:sp>
        <p:nvSpPr>
          <p:cNvPr id="4103" name="Text Box 4"/>
          <p:cNvSpPr txBox="1">
            <a:spLocks noChangeArrowheads="1"/>
          </p:cNvSpPr>
          <p:nvPr/>
        </p:nvSpPr>
        <p:spPr bwMode="auto">
          <a:xfrm>
            <a:off x="412750" y="1570038"/>
            <a:ext cx="8439150" cy="2431435"/>
          </a:xfrm>
          <a:prstGeom prst="rect">
            <a:avLst/>
          </a:prstGeom>
          <a:noFill/>
          <a:ln w="9525">
            <a:noFill/>
            <a:miter lim="800000"/>
            <a:headEnd/>
            <a:tailEnd/>
          </a:ln>
        </p:spPr>
        <p:txBody>
          <a:bodyPr wrap="square">
            <a:spAutoFit/>
          </a:bodyPr>
          <a:lstStyle/>
          <a:p>
            <a:pPr marL="457200" indent="-457200" algn="just" eaLnBrk="0" hangingPunct="0"/>
            <a:endParaRPr lang="el-GR" sz="2400" b="0" dirty="0">
              <a:solidFill>
                <a:schemeClr val="tx2">
                  <a:lumMod val="50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800" b="0" dirty="0">
                <a:solidFill>
                  <a:schemeClr val="tx2">
                    <a:lumMod val="50000"/>
                  </a:schemeClr>
                </a:solidFill>
                <a:latin typeface="Calibri" pitchFamily="34" charset="0"/>
                <a:ea typeface="Calibri" pitchFamily="34" charset="0"/>
                <a:cs typeface="Calibri" pitchFamily="34" charset="0"/>
              </a:rPr>
              <a:t>Γλώσσα Ορισμού (του σχήματος)</a:t>
            </a:r>
          </a:p>
          <a:p>
            <a:pPr marL="914400" lvl="1" indent="-457200" algn="just" eaLnBrk="0" hangingPunct="0">
              <a:buFont typeface="Wingdings" pitchFamily="2" charset="2"/>
              <a:buChar char="§"/>
            </a:pPr>
            <a:r>
              <a:rPr lang="el-GR" sz="2800" b="0" dirty="0">
                <a:solidFill>
                  <a:schemeClr val="tx2">
                    <a:lumMod val="50000"/>
                  </a:schemeClr>
                </a:solidFill>
                <a:latin typeface="Calibri" pitchFamily="34" charset="0"/>
                <a:ea typeface="Calibri" pitchFamily="34" charset="0"/>
                <a:cs typeface="Calibri" pitchFamily="34" charset="0"/>
              </a:rPr>
              <a:t>Γλώσσα Χειρισμού Δεδομένων (ΓΧΔ)</a:t>
            </a:r>
          </a:p>
          <a:p>
            <a:pPr marL="1371600" lvl="2" indent="-457200" algn="just" eaLnBrk="0" hangingPunct="0">
              <a:buFont typeface="Wingdings" pitchFamily="2" charset="2"/>
              <a:buChar char="§"/>
            </a:pPr>
            <a:r>
              <a:rPr lang="el-GR" sz="2400" b="0" dirty="0">
                <a:solidFill>
                  <a:schemeClr val="tx2">
                    <a:lumMod val="50000"/>
                  </a:schemeClr>
                </a:solidFill>
                <a:latin typeface="Calibri" pitchFamily="34" charset="0"/>
                <a:ea typeface="Calibri" pitchFamily="34" charset="0"/>
                <a:cs typeface="Calibri" pitchFamily="34" charset="0"/>
              </a:rPr>
              <a:t>Γλώσσα </a:t>
            </a:r>
            <a:r>
              <a:rPr lang="el-GR" sz="2400" dirty="0">
                <a:solidFill>
                  <a:schemeClr val="tx2">
                    <a:lumMod val="50000"/>
                  </a:schemeClr>
                </a:solidFill>
                <a:latin typeface="Calibri" pitchFamily="34" charset="0"/>
                <a:ea typeface="Calibri" pitchFamily="34" charset="0"/>
                <a:cs typeface="Calibri" pitchFamily="34" charset="0"/>
              </a:rPr>
              <a:t>Τροποποίησης Δεδομένων</a:t>
            </a:r>
            <a:r>
              <a:rPr lang="el-GR" sz="2400" b="0" dirty="0">
                <a:solidFill>
                  <a:schemeClr val="tx2">
                    <a:lumMod val="50000"/>
                  </a:schemeClr>
                </a:solidFill>
                <a:latin typeface="Calibri" pitchFamily="34" charset="0"/>
                <a:ea typeface="Calibri" pitchFamily="34" charset="0"/>
                <a:cs typeface="Calibri" pitchFamily="34" charset="0"/>
              </a:rPr>
              <a:t> (εισαγωγή, διαγραφή, </a:t>
            </a:r>
            <a:r>
              <a:rPr lang="el-GR" sz="2400" dirty="0">
                <a:solidFill>
                  <a:schemeClr val="tx2">
                    <a:lumMod val="50000"/>
                  </a:schemeClr>
                </a:solidFill>
                <a:latin typeface="Calibri" pitchFamily="34" charset="0"/>
                <a:ea typeface="Calibri" pitchFamily="34" charset="0"/>
                <a:cs typeface="Calibri" pitchFamily="34" charset="0"/>
              </a:rPr>
              <a:t>ενημέρωση </a:t>
            </a:r>
            <a:r>
              <a:rPr lang="el-GR" sz="2400" b="0" dirty="0">
                <a:solidFill>
                  <a:schemeClr val="tx2">
                    <a:lumMod val="50000"/>
                  </a:schemeClr>
                </a:solidFill>
                <a:latin typeface="Calibri" pitchFamily="34" charset="0"/>
                <a:ea typeface="Calibri" pitchFamily="34" charset="0"/>
                <a:cs typeface="Calibri" pitchFamily="34" charset="0"/>
              </a:rPr>
              <a:t>πλειάδων)</a:t>
            </a:r>
          </a:p>
          <a:p>
            <a:pPr marL="1371600" lvl="2" indent="-457200" algn="just" eaLnBrk="0" hangingPunct="0">
              <a:buFont typeface="Wingdings" pitchFamily="2" charset="2"/>
              <a:buChar char="§"/>
            </a:pPr>
            <a:r>
              <a:rPr lang="el-GR" sz="2400" b="0" dirty="0">
                <a:solidFill>
                  <a:schemeClr val="accent6">
                    <a:lumMod val="75000"/>
                  </a:schemeClr>
                </a:solidFill>
                <a:latin typeface="Calibri" pitchFamily="34" charset="0"/>
                <a:ea typeface="Calibri" pitchFamily="34" charset="0"/>
                <a:cs typeface="Calibri" pitchFamily="34" charset="0"/>
              </a:rPr>
              <a:t>Γλώσσα Ερωτήσεων</a:t>
            </a:r>
            <a:r>
              <a:rPr lang="en-US" sz="2400" b="0" dirty="0">
                <a:solidFill>
                  <a:schemeClr val="accent6">
                    <a:lumMod val="75000"/>
                  </a:schemeClr>
                </a:solidFill>
                <a:latin typeface="Calibri" pitchFamily="34" charset="0"/>
                <a:ea typeface="Calibri" pitchFamily="34" charset="0"/>
                <a:cs typeface="Calibri" pitchFamily="34" charset="0"/>
              </a:rPr>
              <a:t> </a:t>
            </a:r>
            <a:r>
              <a:rPr lang="el-GR" sz="2400" b="0" dirty="0">
                <a:solidFill>
                  <a:schemeClr val="accent6">
                    <a:lumMod val="75000"/>
                  </a:schemeClr>
                </a:solidFill>
                <a:latin typeface="Calibri" pitchFamily="34" charset="0"/>
                <a:ea typeface="Calibri" pitchFamily="34" charset="0"/>
                <a:cs typeface="Calibri" pitchFamily="34" charset="0"/>
              </a:rPr>
              <a:t>(</a:t>
            </a:r>
            <a:r>
              <a:rPr lang="en-US" sz="2400" b="0" dirty="0">
                <a:solidFill>
                  <a:schemeClr val="accent6">
                    <a:lumMod val="75000"/>
                  </a:schemeClr>
                </a:solidFill>
                <a:latin typeface="Calibri" pitchFamily="34" charset="0"/>
                <a:ea typeface="Calibri" pitchFamily="34" charset="0"/>
                <a:cs typeface="Calibri" pitchFamily="34" charset="0"/>
              </a:rPr>
              <a:t>Query Languages)</a:t>
            </a:r>
            <a:endParaRPr lang="el-GR" sz="2400" b="0" dirty="0">
              <a:solidFill>
                <a:schemeClr val="accent6">
                  <a:lumMod val="75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p:txBody>
          <a:bodyPr/>
          <a:lstStyle/>
          <a:p>
            <a:r>
              <a:rPr lang="el-GR" dirty="0">
                <a:solidFill>
                  <a:schemeClr val="accent6">
                    <a:lumMod val="75000"/>
                  </a:schemeClr>
                </a:solidFill>
              </a:rPr>
              <a:t>Εισαγωγή</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Slide Number Placeholder 4"/>
          <p:cNvSpPr>
            <a:spLocks noGrp="1"/>
          </p:cNvSpPr>
          <p:nvPr>
            <p:ph type="sldNum" sz="quarter" idx="12"/>
          </p:nvPr>
        </p:nvSpPr>
        <p:spPr>
          <a:noFill/>
        </p:spPr>
        <p:txBody>
          <a:bodyPr/>
          <a:lstStyle/>
          <a:p>
            <a:fld id="{0C06E725-1818-4FB9-9CEF-BE533AA101B7}" type="slidenum">
              <a:rPr lang="el-GR" altLang="en-US" smtClean="0"/>
              <a:pPr/>
              <a:t>131</a:t>
            </a:fld>
            <a:endParaRPr lang="el-GR" altLang="en-US"/>
          </a:p>
        </p:txBody>
      </p:sp>
      <p:sp>
        <p:nvSpPr>
          <p:cNvPr id="114694" name="Text Box 3"/>
          <p:cNvSpPr txBox="1">
            <a:spLocks noChangeArrowheads="1"/>
          </p:cNvSpPr>
          <p:nvPr/>
        </p:nvSpPr>
        <p:spPr bwMode="auto">
          <a:xfrm>
            <a:off x="760413" y="1882775"/>
            <a:ext cx="7086600" cy="584775"/>
          </a:xfrm>
          <a:prstGeom prst="rect">
            <a:avLst/>
          </a:prstGeom>
          <a:noFill/>
          <a:ln w="9525">
            <a:noFill/>
            <a:miter lim="800000"/>
            <a:headEnd/>
            <a:tailEnd/>
          </a:ln>
        </p:spPr>
        <p:txBody>
          <a:bodyPr>
            <a:spAutoFit/>
          </a:bodyPr>
          <a:lstStyle/>
          <a:p>
            <a:pPr algn="ctr" eaLnBrk="0" hangingPunct="0"/>
            <a:r>
              <a:rPr lang="el-GR" sz="3200" b="0" dirty="0">
                <a:solidFill>
                  <a:schemeClr val="accent6">
                    <a:lumMod val="75000"/>
                  </a:schemeClr>
                </a:solidFill>
              </a:rPr>
              <a:t>Τροποποιήσεις</a:t>
            </a:r>
          </a:p>
        </p:txBody>
      </p:sp>
      <p:sp>
        <p:nvSpPr>
          <p:cNvPr id="114695" name="Text Box 4"/>
          <p:cNvSpPr txBox="1">
            <a:spLocks noChangeArrowheads="1"/>
          </p:cNvSpPr>
          <p:nvPr/>
        </p:nvSpPr>
        <p:spPr bwMode="auto">
          <a:xfrm>
            <a:off x="1128713" y="2568575"/>
            <a:ext cx="6629400" cy="1570038"/>
          </a:xfrm>
          <a:prstGeom prst="rect">
            <a:avLst/>
          </a:prstGeom>
          <a:noFill/>
          <a:ln w="9525">
            <a:noFill/>
            <a:miter lim="800000"/>
            <a:headEnd/>
            <a:tailEnd/>
          </a:ln>
        </p:spPr>
        <p:txBody>
          <a:bodyPr>
            <a:spAutoFit/>
          </a:bodyPr>
          <a:lstStyle/>
          <a:p>
            <a:pPr algn="ctr" eaLnBrk="0" hangingPunct="0">
              <a:spcBef>
                <a:spcPct val="50000"/>
              </a:spcBef>
            </a:pPr>
            <a:r>
              <a:rPr lang="el-GR" sz="2400" b="0" dirty="0">
                <a:latin typeface="Calibri" pitchFamily="34" charset="0"/>
                <a:ea typeface="Calibri" pitchFamily="34" charset="0"/>
                <a:cs typeface="Calibri" pitchFamily="34" charset="0"/>
              </a:rPr>
              <a:t>1. Διαγραφή</a:t>
            </a:r>
          </a:p>
          <a:p>
            <a:pPr algn="ctr" eaLnBrk="0" hangingPunct="0">
              <a:spcBef>
                <a:spcPct val="50000"/>
              </a:spcBef>
            </a:pPr>
            <a:r>
              <a:rPr lang="el-GR" sz="2400" b="0" dirty="0">
                <a:latin typeface="Calibri" pitchFamily="34" charset="0"/>
                <a:ea typeface="Calibri" pitchFamily="34" charset="0"/>
                <a:cs typeface="Calibri" pitchFamily="34" charset="0"/>
              </a:rPr>
              <a:t>2. Εισαγωγή</a:t>
            </a:r>
          </a:p>
          <a:p>
            <a:pPr algn="ctr" eaLnBrk="0" hangingPunct="0">
              <a:spcBef>
                <a:spcPct val="50000"/>
              </a:spcBef>
            </a:pPr>
            <a:r>
              <a:rPr lang="el-GR" sz="2400" b="0" dirty="0">
                <a:latin typeface="Calibri" pitchFamily="34" charset="0"/>
                <a:ea typeface="Calibri" pitchFamily="34" charset="0"/>
                <a:cs typeface="Calibri" pitchFamily="34" charset="0"/>
              </a:rPr>
              <a:t>  3. Ενημέρωση</a:t>
            </a:r>
          </a:p>
        </p:txBody>
      </p:sp>
      <p:sp>
        <p:nvSpPr>
          <p:cNvPr id="114697" name="Text Box 6"/>
          <p:cNvSpPr txBox="1">
            <a:spLocks noChangeArrowheads="1"/>
          </p:cNvSpPr>
          <p:nvPr/>
        </p:nvSpPr>
        <p:spPr bwMode="auto">
          <a:xfrm>
            <a:off x="349250" y="4356100"/>
            <a:ext cx="8569325" cy="646331"/>
          </a:xfrm>
          <a:prstGeom prst="rect">
            <a:avLst/>
          </a:prstGeom>
          <a:noFill/>
          <a:ln w="9525">
            <a:noFill/>
            <a:miter lim="800000"/>
            <a:headEnd/>
            <a:tailEnd/>
          </a:ln>
        </p:spPr>
        <p:txBody>
          <a:bodyPr>
            <a:spAutoFit/>
          </a:bodyPr>
          <a:lstStyle/>
          <a:p>
            <a:pPr>
              <a:spcBef>
                <a:spcPct val="50000"/>
              </a:spcBef>
            </a:pPr>
            <a:r>
              <a:rPr lang="el-GR" dirty="0">
                <a:latin typeface="Calibri" pitchFamily="34" charset="0"/>
                <a:ea typeface="Calibri" pitchFamily="34" charset="0"/>
                <a:cs typeface="Calibri" pitchFamily="34" charset="0"/>
              </a:rPr>
              <a:t>Οι εντολές αυτές μεταβάλλουν το στιγμιότυπο της βάσης δεδομένων (δηλαδή, το περιεχόμενο των πινάκων)</a:t>
            </a:r>
          </a:p>
        </p:txBody>
      </p:sp>
      <p:sp>
        <p:nvSpPr>
          <p:cNvPr id="114698" name="Text Box 7"/>
          <p:cNvSpPr txBox="1">
            <a:spLocks noChangeArrowheads="1"/>
          </p:cNvSpPr>
          <p:nvPr/>
        </p:nvSpPr>
        <p:spPr bwMode="auto">
          <a:xfrm>
            <a:off x="2987675" y="5516563"/>
            <a:ext cx="4824413" cy="641350"/>
          </a:xfrm>
          <a:prstGeom prst="rect">
            <a:avLst/>
          </a:prstGeom>
          <a:solidFill>
            <a:schemeClr val="accent3">
              <a:lumMod val="20000"/>
              <a:lumOff val="80000"/>
            </a:schemeClr>
          </a:solidFill>
          <a:ln w="9525">
            <a:noFill/>
            <a:miter lim="800000"/>
            <a:headEnd/>
            <a:tailEnd/>
          </a:ln>
        </p:spPr>
        <p:txBody>
          <a:bodyPr>
            <a:spAutoFit/>
          </a:bodyPr>
          <a:lstStyle/>
          <a:p>
            <a:pPr algn="just">
              <a:spcBef>
                <a:spcPct val="50000"/>
              </a:spcBef>
            </a:pPr>
            <a:r>
              <a:rPr lang="el-GR" sz="1800" i="1" dirty="0">
                <a:latin typeface="Calibri" pitchFamily="34" charset="0"/>
                <a:ea typeface="Calibri" pitchFamily="34" charset="0"/>
                <a:cs typeface="Calibri" pitchFamily="34" charset="0"/>
              </a:rPr>
              <a:t>Δείτε και τις σχετικές διαφάνειες προηγούμενου μαθήματος</a:t>
            </a:r>
          </a:p>
        </p:txBody>
      </p:sp>
      <p:sp>
        <p:nvSpPr>
          <p:cNvPr id="11" name="Title 10"/>
          <p:cNvSpPr>
            <a:spLocks noGrp="1"/>
          </p:cNvSpPr>
          <p:nvPr>
            <p:ph type="title"/>
          </p:nvPr>
        </p:nvSpPr>
        <p:spPr/>
        <p:txBody>
          <a:bodyPr/>
          <a:lstStyle/>
          <a:p>
            <a:r>
              <a:rPr lang="el-GR" dirty="0">
                <a:solidFill>
                  <a:schemeClr val="accent6">
                    <a:lumMod val="75000"/>
                  </a:schemeClr>
                </a:solidFill>
              </a:rPr>
              <a:t>Τροποποίηση ΒΔ</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Slide Number Placeholder 4"/>
          <p:cNvSpPr>
            <a:spLocks noGrp="1"/>
          </p:cNvSpPr>
          <p:nvPr>
            <p:ph type="sldNum" sz="quarter" idx="12"/>
          </p:nvPr>
        </p:nvSpPr>
        <p:spPr>
          <a:noFill/>
        </p:spPr>
        <p:txBody>
          <a:bodyPr/>
          <a:lstStyle/>
          <a:p>
            <a:fld id="{40297EDD-AA3F-454F-8C53-62F19FB7794A}" type="slidenum">
              <a:rPr lang="el-GR" altLang="en-US" smtClean="0"/>
              <a:pPr/>
              <a:t>132</a:t>
            </a:fld>
            <a:endParaRPr lang="el-GR" altLang="en-US"/>
          </a:p>
        </p:txBody>
      </p:sp>
      <p:sp>
        <p:nvSpPr>
          <p:cNvPr id="115719" name="Text Box 4"/>
          <p:cNvSpPr txBox="1">
            <a:spLocks noChangeArrowheads="1"/>
          </p:cNvSpPr>
          <p:nvPr/>
        </p:nvSpPr>
        <p:spPr bwMode="auto">
          <a:xfrm>
            <a:off x="457200" y="2212792"/>
            <a:ext cx="8229600" cy="3170238"/>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Για να εισάγουμε δεδομένα σε μια σχέση είτε</a:t>
            </a:r>
          </a:p>
          <a:p>
            <a:pPr eaLnBrk="0" hangingPunct="0"/>
            <a:endParaRPr lang="el-GR" sz="24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(α) προσδιορίζουμε την πλειάδα, </a:t>
            </a:r>
            <a:endParaRPr lang="en-US" sz="2400" b="0" dirty="0">
              <a:latin typeface="Calibri" pitchFamily="34" charset="0"/>
              <a:ea typeface="Calibri" pitchFamily="34" charset="0"/>
              <a:cs typeface="Calibri" pitchFamily="34" charset="0"/>
            </a:endParaRPr>
          </a:p>
          <a:p>
            <a:pPr eaLnBrk="0" hangingPunct="0"/>
            <a:endParaRPr lang="el-GR" sz="2400" b="0" dirty="0">
              <a:latin typeface="Calibri" pitchFamily="34" charset="0"/>
              <a:ea typeface="Calibri" pitchFamily="34" charset="0"/>
              <a:cs typeface="Calibri" pitchFamily="34" charset="0"/>
            </a:endParaRPr>
          </a:p>
          <a:p>
            <a:pPr eaLnBrk="0" hangingPunct="0"/>
            <a:endParaRPr lang="el-GR" sz="24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είτε</a:t>
            </a:r>
          </a:p>
          <a:p>
            <a:pPr eaLnBrk="0" hangingPunct="0"/>
            <a:endParaRPr lang="en-US" sz="8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(β) γράφουμε μια ερώτηση που το αποτέλεσμα της εισάγεται στη σχέση. </a:t>
            </a:r>
          </a:p>
        </p:txBody>
      </p:sp>
      <p:sp>
        <p:nvSpPr>
          <p:cNvPr id="115720" name="Text Box 5"/>
          <p:cNvSpPr txBox="1">
            <a:spLocks noChangeArrowheads="1"/>
          </p:cNvSpPr>
          <p:nvPr/>
        </p:nvSpPr>
        <p:spPr bwMode="auto">
          <a:xfrm>
            <a:off x="900113" y="3571875"/>
            <a:ext cx="6210371" cy="457200"/>
          </a:xfrm>
          <a:prstGeom prst="rect">
            <a:avLst/>
          </a:prstGeom>
          <a:solidFill>
            <a:schemeClr val="accent6">
              <a:lumMod val="60000"/>
              <a:lumOff val="40000"/>
            </a:schemeClr>
          </a:solidFill>
          <a:ln w="9525">
            <a:noFill/>
            <a:miter lim="800000"/>
            <a:headEnd/>
            <a:tailEnd/>
          </a:ln>
        </p:spPr>
        <p:txBody>
          <a:bodyPr wrap="square">
            <a:spAutoFit/>
          </a:bodyPr>
          <a:lstStyle/>
          <a:p>
            <a:pPr eaLnBrk="0" hangingPunct="0">
              <a:spcBef>
                <a:spcPct val="50000"/>
              </a:spcBef>
            </a:pPr>
            <a:r>
              <a:rPr lang="en-US" sz="2400" dirty="0">
                <a:solidFill>
                  <a:schemeClr val="tx1">
                    <a:lumMod val="95000"/>
                    <a:lumOff val="5000"/>
                  </a:schemeClr>
                </a:solidFill>
              </a:rPr>
              <a:t>INSERT INTO R(A</a:t>
            </a:r>
            <a:r>
              <a:rPr lang="en-US" sz="2400" baseline="-25000" dirty="0">
                <a:solidFill>
                  <a:schemeClr val="tx1">
                    <a:lumMod val="95000"/>
                    <a:lumOff val="5000"/>
                  </a:schemeClr>
                </a:solidFill>
              </a:rPr>
              <a:t>1</a:t>
            </a:r>
            <a:r>
              <a:rPr lang="en-US" sz="2400" dirty="0">
                <a:solidFill>
                  <a:schemeClr val="tx1">
                    <a:lumMod val="95000"/>
                    <a:lumOff val="5000"/>
                  </a:schemeClr>
                </a:solidFill>
              </a:rPr>
              <a:t>, …, A</a:t>
            </a:r>
            <a:r>
              <a:rPr lang="en-US" sz="2400" baseline="-25000" dirty="0">
                <a:solidFill>
                  <a:schemeClr val="tx1">
                    <a:lumMod val="95000"/>
                    <a:lumOff val="5000"/>
                  </a:schemeClr>
                </a:solidFill>
              </a:rPr>
              <a:t>n</a:t>
            </a:r>
            <a:r>
              <a:rPr lang="en-US" sz="2400" dirty="0">
                <a:solidFill>
                  <a:schemeClr val="tx1">
                    <a:lumMod val="95000"/>
                    <a:lumOff val="5000"/>
                  </a:schemeClr>
                </a:solidFill>
              </a:rPr>
              <a:t>) VALUES (v</a:t>
            </a:r>
            <a:r>
              <a:rPr lang="en-US" sz="2400" baseline="-25000" dirty="0">
                <a:solidFill>
                  <a:schemeClr val="tx1">
                    <a:lumMod val="95000"/>
                    <a:lumOff val="5000"/>
                  </a:schemeClr>
                </a:solidFill>
              </a:rPr>
              <a:t>1</a:t>
            </a:r>
            <a:r>
              <a:rPr lang="en-US" sz="2400" dirty="0">
                <a:solidFill>
                  <a:schemeClr val="tx1">
                    <a:lumMod val="95000"/>
                    <a:lumOff val="5000"/>
                  </a:schemeClr>
                </a:solidFill>
              </a:rPr>
              <a:t>, …, </a:t>
            </a:r>
            <a:r>
              <a:rPr lang="en-US" sz="2400" dirty="0" err="1">
                <a:solidFill>
                  <a:schemeClr val="tx1">
                    <a:lumMod val="95000"/>
                    <a:lumOff val="5000"/>
                  </a:schemeClr>
                </a:solidFill>
              </a:rPr>
              <a:t>v</a:t>
            </a:r>
            <a:r>
              <a:rPr lang="en-US" sz="2400" baseline="-25000" dirty="0" err="1">
                <a:solidFill>
                  <a:schemeClr val="tx1">
                    <a:lumMod val="95000"/>
                    <a:lumOff val="5000"/>
                  </a:schemeClr>
                </a:solidFill>
              </a:rPr>
              <a:t>n</a:t>
            </a:r>
            <a:r>
              <a:rPr lang="en-US" sz="2400" dirty="0">
                <a:solidFill>
                  <a:schemeClr val="tx1">
                    <a:lumMod val="95000"/>
                    <a:lumOff val="5000"/>
                  </a:schemeClr>
                </a:solidFill>
              </a:rPr>
              <a:t>);</a:t>
            </a:r>
            <a:endParaRPr lang="el-GR" sz="2400" dirty="0">
              <a:solidFill>
                <a:schemeClr val="tx1">
                  <a:lumMod val="95000"/>
                  <a:lumOff val="5000"/>
                </a:schemeClr>
              </a:solidFill>
            </a:endParaRPr>
          </a:p>
        </p:txBody>
      </p:sp>
      <p:sp>
        <p:nvSpPr>
          <p:cNvPr id="115721" name="Text Box 6"/>
          <p:cNvSpPr txBox="1">
            <a:spLocks noChangeArrowheads="1"/>
          </p:cNvSpPr>
          <p:nvPr/>
        </p:nvSpPr>
        <p:spPr bwMode="auto">
          <a:xfrm>
            <a:off x="971550" y="5516563"/>
            <a:ext cx="6275411" cy="457200"/>
          </a:xfrm>
          <a:prstGeom prst="rect">
            <a:avLst/>
          </a:prstGeom>
          <a:solidFill>
            <a:schemeClr val="accent6">
              <a:lumMod val="60000"/>
              <a:lumOff val="40000"/>
            </a:schemeClr>
          </a:solidFill>
          <a:ln w="9525">
            <a:noFill/>
            <a:miter lim="800000"/>
            <a:headEnd/>
            <a:tailEnd/>
          </a:ln>
        </p:spPr>
        <p:txBody>
          <a:bodyPr wrap="square">
            <a:spAutoFit/>
          </a:bodyPr>
          <a:lstStyle/>
          <a:p>
            <a:pPr eaLnBrk="0" hangingPunct="0">
              <a:spcBef>
                <a:spcPct val="50000"/>
              </a:spcBef>
            </a:pPr>
            <a:r>
              <a:rPr lang="en-US" sz="2400" dirty="0">
                <a:solidFill>
                  <a:schemeClr val="tx1">
                    <a:lumMod val="95000"/>
                    <a:lumOff val="5000"/>
                  </a:schemeClr>
                </a:solidFill>
                <a:ea typeface="Calibri" pitchFamily="34" charset="0"/>
                <a:cs typeface="Calibri" pitchFamily="34" charset="0"/>
              </a:rPr>
              <a:t>INSERT INTO R(A</a:t>
            </a:r>
            <a:r>
              <a:rPr lang="en-US" sz="2400" baseline="-25000" dirty="0">
                <a:solidFill>
                  <a:schemeClr val="tx1">
                    <a:lumMod val="95000"/>
                    <a:lumOff val="5000"/>
                  </a:schemeClr>
                </a:solidFill>
                <a:ea typeface="Calibri" pitchFamily="34" charset="0"/>
                <a:cs typeface="Calibri" pitchFamily="34" charset="0"/>
              </a:rPr>
              <a:t>1</a:t>
            </a:r>
            <a:r>
              <a:rPr lang="en-US" sz="2400" dirty="0">
                <a:solidFill>
                  <a:schemeClr val="tx1">
                    <a:lumMod val="95000"/>
                    <a:lumOff val="5000"/>
                  </a:schemeClr>
                </a:solidFill>
                <a:ea typeface="Calibri" pitchFamily="34" charset="0"/>
                <a:cs typeface="Calibri" pitchFamily="34" charset="0"/>
              </a:rPr>
              <a:t>, …, A</a:t>
            </a:r>
            <a:r>
              <a:rPr lang="en-US" sz="2400" baseline="-25000" dirty="0">
                <a:solidFill>
                  <a:schemeClr val="tx1">
                    <a:lumMod val="95000"/>
                    <a:lumOff val="5000"/>
                  </a:schemeClr>
                </a:solidFill>
                <a:ea typeface="Calibri" pitchFamily="34" charset="0"/>
                <a:cs typeface="Calibri" pitchFamily="34" charset="0"/>
              </a:rPr>
              <a:t>n</a:t>
            </a:r>
            <a:r>
              <a:rPr lang="en-US" sz="2400" dirty="0">
                <a:solidFill>
                  <a:schemeClr val="tx1">
                    <a:lumMod val="95000"/>
                    <a:lumOff val="5000"/>
                  </a:schemeClr>
                </a:solidFill>
                <a:ea typeface="Calibri" pitchFamily="34" charset="0"/>
                <a:cs typeface="Calibri" pitchFamily="34" charset="0"/>
              </a:rPr>
              <a:t>)</a:t>
            </a:r>
            <a:r>
              <a:rPr lang="el-GR" sz="2400" dirty="0">
                <a:solidFill>
                  <a:schemeClr val="tx1">
                    <a:lumMod val="95000"/>
                    <a:lumOff val="5000"/>
                  </a:schemeClr>
                </a:solidFill>
                <a:ea typeface="Calibri" pitchFamily="34" charset="0"/>
                <a:cs typeface="Calibri" pitchFamily="34" charset="0"/>
              </a:rPr>
              <a:t> </a:t>
            </a:r>
            <a:r>
              <a:rPr lang="en-US" sz="2400" dirty="0">
                <a:solidFill>
                  <a:schemeClr val="tx1">
                    <a:lumMod val="95000"/>
                    <a:lumOff val="5000"/>
                  </a:schemeClr>
                </a:solidFill>
                <a:ea typeface="Calibri" pitchFamily="34" charset="0"/>
                <a:cs typeface="Calibri" pitchFamily="34" charset="0"/>
              </a:rPr>
              <a:t> SELECT-FROM-WHERE</a:t>
            </a:r>
            <a:endParaRPr lang="el-GR" sz="2400" dirty="0">
              <a:solidFill>
                <a:schemeClr val="tx1">
                  <a:lumMod val="95000"/>
                  <a:lumOff val="5000"/>
                </a:schemeClr>
              </a:solidFill>
              <a:ea typeface="Calibri" pitchFamily="34" charset="0"/>
              <a:cs typeface="Calibri" pitchFamily="34" charset="0"/>
            </a:endParaRPr>
          </a:p>
        </p:txBody>
      </p:sp>
      <p:sp>
        <p:nvSpPr>
          <p:cNvPr id="115722" name="Rectangle 7"/>
          <p:cNvSpPr>
            <a:spLocks noChangeArrowheads="1"/>
          </p:cNvSpPr>
          <p:nvPr/>
        </p:nvSpPr>
        <p:spPr bwMode="auto">
          <a:xfrm>
            <a:off x="4190459" y="5459413"/>
            <a:ext cx="2920025" cy="571500"/>
          </a:xfrm>
          <a:prstGeom prst="rect">
            <a:avLst/>
          </a:prstGeom>
          <a:noFill/>
          <a:ln w="38100">
            <a:solidFill>
              <a:schemeClr val="accent6">
                <a:lumMod val="50000"/>
              </a:schemeClr>
            </a:solidFill>
            <a:miter lim="800000"/>
            <a:headEnd/>
            <a:tailEnd/>
          </a:ln>
        </p:spPr>
        <p:txBody>
          <a:bodyPr wrap="none" anchor="ctr"/>
          <a:lstStyle/>
          <a:p>
            <a:endParaRPr lang="el-GR"/>
          </a:p>
        </p:txBody>
      </p:sp>
      <p:sp>
        <p:nvSpPr>
          <p:cNvPr id="12" name="Title 11"/>
          <p:cNvSpPr>
            <a:spLocks noGrp="1"/>
          </p:cNvSpPr>
          <p:nvPr>
            <p:ph type="title"/>
          </p:nvPr>
        </p:nvSpPr>
        <p:spPr/>
        <p:txBody>
          <a:bodyPr/>
          <a:lstStyle/>
          <a:p>
            <a:r>
              <a:rPr lang="el-GR" dirty="0">
                <a:solidFill>
                  <a:schemeClr val="accent6">
                    <a:lumMod val="75000"/>
                  </a:schemeClr>
                </a:solidFill>
              </a:rPr>
              <a:t>Εισαγωγή δεδομένων</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Slide Number Placeholder 4"/>
          <p:cNvSpPr>
            <a:spLocks noGrp="1"/>
          </p:cNvSpPr>
          <p:nvPr>
            <p:ph type="sldNum" sz="quarter" idx="12"/>
          </p:nvPr>
        </p:nvSpPr>
        <p:spPr>
          <a:noFill/>
        </p:spPr>
        <p:txBody>
          <a:bodyPr/>
          <a:lstStyle/>
          <a:p>
            <a:fld id="{17AAA7CE-AF99-475D-A5D1-08CC1EEA8A60}" type="slidenum">
              <a:rPr lang="el-GR" altLang="en-US" smtClean="0"/>
              <a:pPr/>
              <a:t>133</a:t>
            </a:fld>
            <a:endParaRPr lang="el-GR" altLang="en-US"/>
          </a:p>
        </p:txBody>
      </p:sp>
      <p:sp>
        <p:nvSpPr>
          <p:cNvPr id="116741" name="Text Box 3"/>
          <p:cNvSpPr txBox="1">
            <a:spLocks noChangeArrowheads="1"/>
          </p:cNvSpPr>
          <p:nvPr/>
        </p:nvSpPr>
        <p:spPr bwMode="auto">
          <a:xfrm>
            <a:off x="311150" y="2844800"/>
            <a:ext cx="8382000" cy="396875"/>
          </a:xfrm>
          <a:prstGeom prst="rect">
            <a:avLst/>
          </a:prstGeom>
          <a:noFill/>
          <a:ln w="9525">
            <a:noFill/>
            <a:miter lim="800000"/>
            <a:headEnd/>
            <a:tailEnd/>
          </a:ln>
        </p:spPr>
        <p:txBody>
          <a:bodyPr>
            <a:spAutoFit/>
          </a:bodyPr>
          <a:lstStyle/>
          <a:p>
            <a:pPr eaLnBrk="0" hangingPunct="0"/>
            <a:r>
              <a:rPr lang="el-GR" sz="2000" b="0" dirty="0">
                <a:solidFill>
                  <a:schemeClr val="tx1">
                    <a:lumMod val="95000"/>
                    <a:lumOff val="5000"/>
                  </a:schemeClr>
                </a:solidFill>
                <a:latin typeface="Calibri" pitchFamily="34" charset="0"/>
                <a:ea typeface="Calibri" pitchFamily="34" charset="0"/>
                <a:cs typeface="Calibri" pitchFamily="34" charset="0"/>
              </a:rPr>
              <a:t>Παράδειγμα</a:t>
            </a:r>
          </a:p>
        </p:txBody>
      </p:sp>
      <p:sp>
        <p:nvSpPr>
          <p:cNvPr id="116742" name="Text Box 4"/>
          <p:cNvSpPr txBox="1">
            <a:spLocks noChangeArrowheads="1"/>
          </p:cNvSpPr>
          <p:nvPr/>
        </p:nvSpPr>
        <p:spPr bwMode="auto">
          <a:xfrm>
            <a:off x="382588" y="3406775"/>
            <a:ext cx="8382000" cy="708025"/>
          </a:xfrm>
          <a:prstGeom prst="rect">
            <a:avLst/>
          </a:prstGeom>
          <a:noFill/>
          <a:ln w="9525">
            <a:noFill/>
            <a:miter lim="800000"/>
            <a:headEnd/>
            <a:tailEnd/>
          </a:ln>
        </p:spPr>
        <p:txBody>
          <a:bodyPr>
            <a:spAutoFit/>
          </a:bodyPr>
          <a:lstStyle/>
          <a:p>
            <a:pPr algn="just" eaLnBrk="0" hangingPunct="0"/>
            <a:r>
              <a:rPr lang="el-GR" sz="2000" b="0" dirty="0">
                <a:solidFill>
                  <a:schemeClr val="tx1">
                    <a:lumMod val="95000"/>
                    <a:lumOff val="5000"/>
                  </a:schemeClr>
                </a:solidFill>
                <a:latin typeface="Calibri" pitchFamily="34" charset="0"/>
                <a:ea typeface="Calibri" pitchFamily="34" charset="0"/>
                <a:cs typeface="Calibri" pitchFamily="34" charset="0"/>
              </a:rPr>
              <a:t>Εισαγωγή μιας πίτσας στη ΠΙΤΣΑ με όνομα «Κατερίνας-</a:t>
            </a:r>
            <a:r>
              <a:rPr lang="en-US" sz="2000" b="0" dirty="0">
                <a:solidFill>
                  <a:schemeClr val="tx1">
                    <a:lumMod val="95000"/>
                    <a:lumOff val="5000"/>
                  </a:schemeClr>
                </a:solidFill>
                <a:latin typeface="Calibri" pitchFamily="34" charset="0"/>
                <a:ea typeface="Calibri" pitchFamily="34" charset="0"/>
                <a:cs typeface="Calibri" pitchFamily="34" charset="0"/>
              </a:rPr>
              <a:t>special</a:t>
            </a:r>
            <a:r>
              <a:rPr lang="el-GR" sz="2000" b="0" dirty="0">
                <a:solidFill>
                  <a:schemeClr val="tx1">
                    <a:lumMod val="95000"/>
                    <a:lumOff val="5000"/>
                  </a:schemeClr>
                </a:solidFill>
                <a:latin typeface="Calibri" pitchFamily="34" charset="0"/>
                <a:ea typeface="Calibri" pitchFamily="34" charset="0"/>
                <a:cs typeface="Calibri" pitchFamily="34" charset="0"/>
              </a:rPr>
              <a:t>»</a:t>
            </a:r>
            <a:r>
              <a:rPr lang="en-US" sz="2000" b="0" dirty="0">
                <a:solidFill>
                  <a:schemeClr val="tx1">
                    <a:lumMod val="95000"/>
                    <a:lumOff val="5000"/>
                  </a:schemeClr>
                </a:solidFill>
                <a:latin typeface="Calibri" pitchFamily="34" charset="0"/>
                <a:ea typeface="Calibri" pitchFamily="34" charset="0"/>
                <a:cs typeface="Calibri" pitchFamily="34" charset="0"/>
              </a:rPr>
              <a:t> </a:t>
            </a:r>
            <a:r>
              <a:rPr lang="el-GR" sz="2000" b="0" dirty="0">
                <a:solidFill>
                  <a:schemeClr val="tx1">
                    <a:lumMod val="95000"/>
                    <a:lumOff val="5000"/>
                  </a:schemeClr>
                </a:solidFill>
                <a:latin typeface="Calibri" pitchFamily="34" charset="0"/>
                <a:ea typeface="Calibri" pitchFamily="34" charset="0"/>
                <a:cs typeface="Calibri" pitchFamily="34" charset="0"/>
              </a:rPr>
              <a:t>με συστατικά τα συστατικά που αρέσουν στη φοιτήτρια Κατερίνα</a:t>
            </a:r>
          </a:p>
        </p:txBody>
      </p:sp>
      <p:sp>
        <p:nvSpPr>
          <p:cNvPr id="116743" name="Text Box 5"/>
          <p:cNvSpPr txBox="1">
            <a:spLocks noChangeArrowheads="1"/>
          </p:cNvSpPr>
          <p:nvPr/>
        </p:nvSpPr>
        <p:spPr bwMode="auto">
          <a:xfrm>
            <a:off x="395288" y="4356100"/>
            <a:ext cx="8382000" cy="1920875"/>
          </a:xfrm>
          <a:prstGeom prst="rect">
            <a:avLst/>
          </a:prstGeom>
          <a:noFill/>
          <a:ln w="9525">
            <a:noFill/>
            <a:miter lim="800000"/>
            <a:headEnd/>
            <a:tailEnd/>
          </a:ln>
        </p:spPr>
        <p:txBody>
          <a:bodyPr>
            <a:spAutoFit/>
          </a:bodyPr>
          <a:lstStyle/>
          <a:p>
            <a:pPr algn="just" eaLnBrk="0" hangingPunct="0"/>
            <a:r>
              <a:rPr lang="en-US" sz="2000" dirty="0">
                <a:solidFill>
                  <a:schemeClr val="accent6">
                    <a:lumMod val="75000"/>
                  </a:schemeClr>
                </a:solidFill>
                <a:latin typeface="Calibri" pitchFamily="34" charset="0"/>
                <a:ea typeface="Calibri" pitchFamily="34" charset="0"/>
                <a:cs typeface="Calibri" pitchFamily="34" charset="0"/>
              </a:rPr>
              <a:t>INSERT INTO </a:t>
            </a:r>
            <a:r>
              <a:rPr lang="en-US" sz="2000" b="0" dirty="0">
                <a:solidFill>
                  <a:schemeClr val="tx1">
                    <a:lumMod val="95000"/>
                    <a:lumOff val="5000"/>
                  </a:schemeClr>
                </a:solidFill>
                <a:latin typeface="Calibri" pitchFamily="34" charset="0"/>
                <a:ea typeface="Calibri" pitchFamily="34" charset="0"/>
                <a:cs typeface="Calibri" pitchFamily="34" charset="0"/>
              </a:rPr>
              <a:t>P</a:t>
            </a:r>
            <a:r>
              <a:rPr lang="el-GR" sz="2000" b="0" dirty="0">
                <a:solidFill>
                  <a:schemeClr val="tx1">
                    <a:lumMod val="95000"/>
                    <a:lumOff val="5000"/>
                  </a:schemeClr>
                </a:solidFill>
                <a:latin typeface="Calibri" pitchFamily="34" charset="0"/>
                <a:ea typeface="Calibri" pitchFamily="34" charset="0"/>
                <a:cs typeface="Calibri" pitchFamily="34" charset="0"/>
              </a:rPr>
              <a:t>ΙΖΖΑ</a:t>
            </a:r>
            <a:r>
              <a:rPr lang="en-US" sz="2000" b="0" dirty="0">
                <a:solidFill>
                  <a:schemeClr val="tx1">
                    <a:lumMod val="95000"/>
                    <a:lumOff val="5000"/>
                  </a:schemeClr>
                </a:solidFill>
                <a:latin typeface="Calibri" pitchFamily="34" charset="0"/>
                <a:ea typeface="Calibri" pitchFamily="34" charset="0"/>
                <a:cs typeface="Calibri" pitchFamily="34" charset="0"/>
              </a:rPr>
              <a:t>(P</a:t>
            </a:r>
            <a:r>
              <a:rPr lang="el-GR" sz="2000" b="0" dirty="0">
                <a:solidFill>
                  <a:schemeClr val="tx1">
                    <a:lumMod val="95000"/>
                    <a:lumOff val="5000"/>
                  </a:schemeClr>
                </a:solidFill>
                <a:latin typeface="Calibri" pitchFamily="34" charset="0"/>
                <a:ea typeface="Calibri" pitchFamily="34" charset="0"/>
                <a:cs typeface="Calibri" pitchFamily="34" charset="0"/>
              </a:rPr>
              <a:t>ΙΖΖΑ</a:t>
            </a:r>
            <a:r>
              <a:rPr lang="en-US" sz="2000" b="0" dirty="0">
                <a:solidFill>
                  <a:schemeClr val="tx1">
                    <a:lumMod val="95000"/>
                    <a:lumOff val="5000"/>
                  </a:schemeClr>
                </a:solidFill>
                <a:latin typeface="Calibri" pitchFamily="34" charset="0"/>
                <a:ea typeface="Calibri" pitchFamily="34" charset="0"/>
                <a:cs typeface="Calibri" pitchFamily="34" charset="0"/>
              </a:rPr>
              <a:t>.Name, P</a:t>
            </a:r>
            <a:r>
              <a:rPr lang="el-GR" sz="2000" b="0" dirty="0">
                <a:solidFill>
                  <a:schemeClr val="tx1">
                    <a:lumMod val="95000"/>
                    <a:lumOff val="5000"/>
                  </a:schemeClr>
                </a:solidFill>
                <a:latin typeface="Calibri" pitchFamily="34" charset="0"/>
                <a:ea typeface="Calibri" pitchFamily="34" charset="0"/>
                <a:cs typeface="Calibri" pitchFamily="34" charset="0"/>
              </a:rPr>
              <a:t>ΙΖΖΑ</a:t>
            </a:r>
            <a:r>
              <a:rPr lang="en-US" sz="2000" b="0" dirty="0">
                <a:solidFill>
                  <a:schemeClr val="tx1">
                    <a:lumMod val="95000"/>
                    <a:lumOff val="5000"/>
                  </a:schemeClr>
                </a:solidFill>
                <a:latin typeface="Calibri" pitchFamily="34" charset="0"/>
                <a:ea typeface="Calibri" pitchFamily="34" charset="0"/>
                <a:cs typeface="Calibri" pitchFamily="34" charset="0"/>
              </a:rPr>
              <a:t>.Ingredient</a:t>
            </a:r>
            <a:r>
              <a:rPr lang="el-GR" sz="2000" b="0" dirty="0">
                <a:solidFill>
                  <a:schemeClr val="tx1">
                    <a:lumMod val="95000"/>
                    <a:lumOff val="5000"/>
                  </a:schemeClr>
                </a:solidFill>
                <a:latin typeface="Calibri" pitchFamily="34" charset="0"/>
                <a:ea typeface="Calibri" pitchFamily="34" charset="0"/>
                <a:cs typeface="Calibri" pitchFamily="34" charset="0"/>
              </a:rPr>
              <a:t>)</a:t>
            </a:r>
          </a:p>
          <a:p>
            <a:pPr algn="just" eaLnBrk="0" hangingPunct="0"/>
            <a:r>
              <a:rPr lang="el-GR" sz="2000" b="0" dirty="0">
                <a:solidFill>
                  <a:schemeClr val="tx1">
                    <a:lumMod val="95000"/>
                    <a:lumOff val="5000"/>
                  </a:schemeClr>
                </a:solidFill>
                <a:latin typeface="Calibri" pitchFamily="34" charset="0"/>
                <a:ea typeface="Calibri" pitchFamily="34" charset="0"/>
                <a:cs typeface="Calibri" pitchFamily="34" charset="0"/>
              </a:rPr>
              <a:t>           </a:t>
            </a:r>
            <a:r>
              <a:rPr lang="en-US" sz="2000" dirty="0">
                <a:solidFill>
                  <a:schemeClr val="tx1">
                    <a:lumMod val="95000"/>
                    <a:lumOff val="5000"/>
                  </a:schemeClr>
                </a:solidFill>
                <a:latin typeface="Calibri" pitchFamily="34" charset="0"/>
                <a:ea typeface="Calibri" pitchFamily="34" charset="0"/>
                <a:cs typeface="Calibri" pitchFamily="34" charset="0"/>
              </a:rPr>
              <a:t>SELECT</a:t>
            </a:r>
            <a:r>
              <a:rPr lang="el-GR" sz="2000" dirty="0">
                <a:solidFill>
                  <a:schemeClr val="tx1">
                    <a:lumMod val="95000"/>
                    <a:lumOff val="5000"/>
                  </a:schemeClr>
                </a:solidFill>
                <a:latin typeface="Calibri" pitchFamily="34" charset="0"/>
                <a:ea typeface="Calibri" pitchFamily="34" charset="0"/>
                <a:cs typeface="Calibri" pitchFamily="34" charset="0"/>
              </a:rPr>
              <a:t> </a:t>
            </a:r>
            <a:r>
              <a:rPr lang="el-GR" sz="2000" b="0" dirty="0">
                <a:solidFill>
                  <a:schemeClr val="tx1">
                    <a:lumMod val="95000"/>
                    <a:lumOff val="5000"/>
                  </a:schemeClr>
                </a:solidFill>
                <a:latin typeface="Calibri" pitchFamily="34" charset="0"/>
                <a:ea typeface="Calibri" pitchFamily="34" charset="0"/>
                <a:cs typeface="Calibri" pitchFamily="34" charset="0"/>
              </a:rPr>
              <a:t> </a:t>
            </a:r>
            <a:r>
              <a:rPr lang="en-US" sz="2000" b="0" dirty="0">
                <a:solidFill>
                  <a:schemeClr val="tx1">
                    <a:lumMod val="95000"/>
                    <a:lumOff val="5000"/>
                  </a:schemeClr>
                </a:solidFill>
                <a:latin typeface="Calibri" pitchFamily="34" charset="0"/>
                <a:ea typeface="Calibri" pitchFamily="34" charset="0"/>
                <a:cs typeface="Calibri" pitchFamily="34" charset="0"/>
              </a:rPr>
              <a:t>`</a:t>
            </a:r>
            <a:r>
              <a:rPr lang="el-GR" sz="2000" b="0" dirty="0">
                <a:solidFill>
                  <a:schemeClr val="tx1">
                    <a:lumMod val="95000"/>
                    <a:lumOff val="5000"/>
                  </a:schemeClr>
                </a:solidFill>
                <a:latin typeface="Calibri" pitchFamily="34" charset="0"/>
                <a:ea typeface="Calibri" pitchFamily="34" charset="0"/>
                <a:cs typeface="Calibri" pitchFamily="34" charset="0"/>
              </a:rPr>
              <a:t>Κατερίνας-</a:t>
            </a:r>
            <a:r>
              <a:rPr lang="en-US" sz="2000" b="0" dirty="0">
                <a:solidFill>
                  <a:schemeClr val="tx1">
                    <a:lumMod val="95000"/>
                    <a:lumOff val="5000"/>
                  </a:schemeClr>
                </a:solidFill>
                <a:latin typeface="Calibri" pitchFamily="34" charset="0"/>
                <a:ea typeface="Calibri" pitchFamily="34" charset="0"/>
                <a:cs typeface="Calibri" pitchFamily="34" charset="0"/>
              </a:rPr>
              <a:t>Special’</a:t>
            </a:r>
            <a:r>
              <a:rPr lang="en-US" sz="2000" dirty="0">
                <a:solidFill>
                  <a:schemeClr val="tx1">
                    <a:lumMod val="95000"/>
                    <a:lumOff val="5000"/>
                  </a:schemeClr>
                </a:solidFill>
                <a:latin typeface="Calibri" pitchFamily="34" charset="0"/>
                <a:ea typeface="Calibri" pitchFamily="34" charset="0"/>
                <a:cs typeface="Calibri" pitchFamily="34" charset="0"/>
              </a:rPr>
              <a:t>, </a:t>
            </a:r>
            <a:r>
              <a:rPr lang="en-US" sz="2000" dirty="0" err="1">
                <a:solidFill>
                  <a:schemeClr val="tx1">
                    <a:lumMod val="95000"/>
                    <a:lumOff val="5000"/>
                  </a:schemeClr>
                </a:solidFill>
                <a:latin typeface="Calibri" pitchFamily="34" charset="0"/>
                <a:ea typeface="Calibri" pitchFamily="34" charset="0"/>
                <a:cs typeface="Calibri" pitchFamily="34" charset="0"/>
              </a:rPr>
              <a:t>LIKES</a:t>
            </a:r>
            <a:r>
              <a:rPr lang="en-US" sz="2000" b="0" dirty="0" err="1">
                <a:solidFill>
                  <a:schemeClr val="tx1">
                    <a:lumMod val="95000"/>
                    <a:lumOff val="5000"/>
                  </a:schemeClr>
                </a:solidFill>
                <a:latin typeface="Calibri" pitchFamily="34" charset="0"/>
                <a:ea typeface="Calibri" pitchFamily="34" charset="0"/>
                <a:cs typeface="Calibri" pitchFamily="34" charset="0"/>
              </a:rPr>
              <a:t>.Ingredient</a:t>
            </a:r>
            <a:endParaRPr lang="el-GR" sz="2000" b="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r>
              <a:rPr lang="el-GR" sz="2000" b="0" dirty="0">
                <a:solidFill>
                  <a:schemeClr val="tx1">
                    <a:lumMod val="95000"/>
                    <a:lumOff val="5000"/>
                  </a:schemeClr>
                </a:solidFill>
                <a:latin typeface="Calibri" pitchFamily="34" charset="0"/>
                <a:ea typeface="Calibri" pitchFamily="34" charset="0"/>
                <a:cs typeface="Calibri" pitchFamily="34" charset="0"/>
              </a:rPr>
              <a:t>           </a:t>
            </a:r>
            <a:r>
              <a:rPr lang="en-US" sz="2000" dirty="0">
                <a:solidFill>
                  <a:schemeClr val="tx1">
                    <a:lumMod val="95000"/>
                    <a:lumOff val="5000"/>
                  </a:schemeClr>
                </a:solidFill>
                <a:latin typeface="Calibri" pitchFamily="34" charset="0"/>
                <a:ea typeface="Calibri" pitchFamily="34" charset="0"/>
                <a:cs typeface="Calibri" pitchFamily="34" charset="0"/>
              </a:rPr>
              <a:t>FROM</a:t>
            </a:r>
            <a:r>
              <a:rPr lang="el-GR" sz="2000" b="0" dirty="0">
                <a:solidFill>
                  <a:schemeClr val="tx1">
                    <a:lumMod val="95000"/>
                    <a:lumOff val="5000"/>
                  </a:schemeClr>
                </a:solidFill>
                <a:latin typeface="Calibri" pitchFamily="34" charset="0"/>
                <a:ea typeface="Calibri" pitchFamily="34" charset="0"/>
                <a:cs typeface="Calibri" pitchFamily="34" charset="0"/>
              </a:rPr>
              <a:t> </a:t>
            </a:r>
            <a:r>
              <a:rPr lang="en-US" sz="2000" b="0" dirty="0">
                <a:solidFill>
                  <a:schemeClr val="tx1">
                    <a:lumMod val="95000"/>
                    <a:lumOff val="5000"/>
                  </a:schemeClr>
                </a:solidFill>
                <a:latin typeface="Calibri" pitchFamily="34" charset="0"/>
                <a:ea typeface="Calibri" pitchFamily="34" charset="0"/>
                <a:cs typeface="Calibri" pitchFamily="34" charset="0"/>
              </a:rPr>
              <a:t>LIKES</a:t>
            </a:r>
            <a:endParaRPr lang="el-GR" sz="2000" b="0" dirty="0">
              <a:solidFill>
                <a:schemeClr val="tx1">
                  <a:lumMod val="95000"/>
                  <a:lumOff val="5000"/>
                </a:schemeClr>
              </a:solidFill>
              <a:latin typeface="Calibri" pitchFamily="34" charset="0"/>
              <a:ea typeface="Calibri" pitchFamily="34" charset="0"/>
              <a:cs typeface="Calibri" pitchFamily="34" charset="0"/>
            </a:endParaRPr>
          </a:p>
          <a:p>
            <a:pPr eaLnBrk="0" hangingPunct="0"/>
            <a:r>
              <a:rPr lang="el-GR" sz="2000" b="0" dirty="0">
                <a:solidFill>
                  <a:schemeClr val="tx1">
                    <a:lumMod val="95000"/>
                    <a:lumOff val="5000"/>
                  </a:schemeClr>
                </a:solidFill>
                <a:latin typeface="Calibri" pitchFamily="34" charset="0"/>
                <a:ea typeface="Calibri" pitchFamily="34" charset="0"/>
                <a:cs typeface="Calibri" pitchFamily="34" charset="0"/>
              </a:rPr>
              <a:t>           </a:t>
            </a:r>
            <a:r>
              <a:rPr lang="en-US" sz="2000" dirty="0">
                <a:solidFill>
                  <a:schemeClr val="tx1">
                    <a:lumMod val="95000"/>
                    <a:lumOff val="5000"/>
                  </a:schemeClr>
                </a:solidFill>
                <a:latin typeface="Calibri" pitchFamily="34" charset="0"/>
                <a:ea typeface="Calibri" pitchFamily="34" charset="0"/>
                <a:cs typeface="Calibri" pitchFamily="34" charset="0"/>
              </a:rPr>
              <a:t>WHERE</a:t>
            </a:r>
            <a:r>
              <a:rPr lang="el-GR" sz="2000" dirty="0">
                <a:solidFill>
                  <a:schemeClr val="tx1">
                    <a:lumMod val="95000"/>
                    <a:lumOff val="5000"/>
                  </a:schemeClr>
                </a:solidFill>
                <a:latin typeface="Calibri" pitchFamily="34" charset="0"/>
                <a:ea typeface="Calibri" pitchFamily="34" charset="0"/>
                <a:cs typeface="Calibri" pitchFamily="34" charset="0"/>
              </a:rPr>
              <a:t> </a:t>
            </a:r>
            <a:r>
              <a:rPr lang="en-US" sz="2000" b="0" dirty="0" err="1">
                <a:solidFill>
                  <a:schemeClr val="tx1">
                    <a:lumMod val="95000"/>
                    <a:lumOff val="5000"/>
                  </a:schemeClr>
                </a:solidFill>
                <a:latin typeface="Calibri" pitchFamily="34" charset="0"/>
                <a:ea typeface="Calibri" pitchFamily="34" charset="0"/>
                <a:cs typeface="Calibri" pitchFamily="34" charset="0"/>
              </a:rPr>
              <a:t>LIKES.Student</a:t>
            </a:r>
            <a:r>
              <a:rPr lang="el-GR" sz="2000" b="0" dirty="0">
                <a:solidFill>
                  <a:schemeClr val="tx1">
                    <a:lumMod val="95000"/>
                    <a:lumOff val="5000"/>
                  </a:schemeClr>
                </a:solidFill>
                <a:latin typeface="Calibri" pitchFamily="34" charset="0"/>
                <a:ea typeface="Calibri" pitchFamily="34" charset="0"/>
                <a:cs typeface="Calibri" pitchFamily="34" charset="0"/>
              </a:rPr>
              <a:t> = </a:t>
            </a:r>
            <a:r>
              <a:rPr lang="en-US" sz="2000" dirty="0">
                <a:solidFill>
                  <a:schemeClr val="tx1">
                    <a:lumMod val="95000"/>
                    <a:lumOff val="5000"/>
                  </a:schemeClr>
                </a:solidFill>
                <a:latin typeface="Calibri" pitchFamily="34" charset="0"/>
                <a:ea typeface="Calibri" pitchFamily="34" charset="0"/>
                <a:cs typeface="Calibri" pitchFamily="34" charset="0"/>
              </a:rPr>
              <a:t>‘</a:t>
            </a:r>
            <a:r>
              <a:rPr lang="el-GR" sz="2000" b="0" dirty="0">
                <a:solidFill>
                  <a:schemeClr val="tx1">
                    <a:lumMod val="95000"/>
                    <a:lumOff val="5000"/>
                  </a:schemeClr>
                </a:solidFill>
                <a:latin typeface="Calibri" pitchFamily="34" charset="0"/>
                <a:ea typeface="Calibri" pitchFamily="34" charset="0"/>
                <a:cs typeface="Calibri" pitchFamily="34" charset="0"/>
              </a:rPr>
              <a:t>Κατερίνα</a:t>
            </a:r>
            <a:r>
              <a:rPr lang="en-US" sz="2000" dirty="0">
                <a:solidFill>
                  <a:schemeClr val="tx1">
                    <a:lumMod val="95000"/>
                    <a:lumOff val="5000"/>
                  </a:schemeClr>
                </a:solidFill>
                <a:latin typeface="Calibri" pitchFamily="34" charset="0"/>
                <a:ea typeface="Calibri" pitchFamily="34" charset="0"/>
                <a:cs typeface="Calibri" pitchFamily="34" charset="0"/>
              </a:rPr>
              <a:t>’;</a:t>
            </a:r>
            <a:endParaRPr lang="el-GR" sz="2000" b="0" dirty="0">
              <a:solidFill>
                <a:schemeClr val="tx1">
                  <a:lumMod val="95000"/>
                  <a:lumOff val="5000"/>
                </a:schemeClr>
              </a:solidFill>
              <a:latin typeface="Calibri" pitchFamily="34" charset="0"/>
              <a:ea typeface="Calibri" pitchFamily="34" charset="0"/>
              <a:cs typeface="Calibri" pitchFamily="34" charset="0"/>
            </a:endParaRPr>
          </a:p>
          <a:p>
            <a:pPr eaLnBrk="0" hangingPunct="0"/>
            <a:endParaRPr lang="el-GR" sz="2000" b="0" dirty="0">
              <a:solidFill>
                <a:schemeClr val="tx2">
                  <a:lumMod val="50000"/>
                </a:schemeClr>
              </a:solidFill>
              <a:latin typeface="Calibri" pitchFamily="34" charset="0"/>
              <a:ea typeface="Calibri" pitchFamily="34" charset="0"/>
              <a:cs typeface="Calibri" pitchFamily="34" charset="0"/>
            </a:endParaRPr>
          </a:p>
          <a:p>
            <a:pPr eaLnBrk="0" hangingPunct="0"/>
            <a:endParaRPr lang="el-GR" sz="2000" b="0" dirty="0">
              <a:solidFill>
                <a:schemeClr val="tx2">
                  <a:lumMod val="50000"/>
                </a:schemeClr>
              </a:solidFill>
              <a:latin typeface="Calibri" pitchFamily="34" charset="0"/>
              <a:ea typeface="Calibri" pitchFamily="34" charset="0"/>
              <a:cs typeface="Calibri" pitchFamily="34" charset="0"/>
            </a:endParaRPr>
          </a:p>
        </p:txBody>
      </p:sp>
      <p:sp>
        <p:nvSpPr>
          <p:cNvPr id="10" name="Title 11"/>
          <p:cNvSpPr>
            <a:spLocks noGrp="1"/>
          </p:cNvSpPr>
          <p:nvPr>
            <p:ph type="title"/>
          </p:nvPr>
        </p:nvSpPr>
        <p:spPr>
          <a:xfrm>
            <a:off x="444500" y="185738"/>
            <a:ext cx="8229600" cy="1143000"/>
          </a:xfrm>
        </p:spPr>
        <p:txBody>
          <a:bodyPr/>
          <a:lstStyle/>
          <a:p>
            <a:r>
              <a:rPr lang="el-GR" dirty="0">
                <a:solidFill>
                  <a:schemeClr val="accent6">
                    <a:lumMod val="75000"/>
                  </a:schemeClr>
                </a:solidFill>
              </a:rPr>
              <a:t>Εισαγωγή δεδομένων</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3"/>
          <p:cNvSpPr txBox="1">
            <a:spLocks noChangeArrowheads="1"/>
          </p:cNvSpPr>
          <p:nvPr/>
        </p:nvSpPr>
        <p:spPr bwMode="auto">
          <a:xfrm>
            <a:off x="1651032" y="1604969"/>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a:t>
            </a:r>
            <a:r>
              <a:rPr lang="el-GR" sz="2000" b="0" dirty="0">
                <a:latin typeface="Calibri" pitchFamily="34" charset="0"/>
                <a:ea typeface="Calibri" pitchFamily="34" charset="0"/>
                <a:cs typeface="Calibri" pitchFamily="34" charset="0"/>
              </a:rPr>
              <a:t>ΙΖΖΑ(</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a:t>
            </a:r>
            <a:r>
              <a:rPr lang="el-GR" sz="2000" dirty="0">
                <a:latin typeface="Calibri" pitchFamily="34" charset="0"/>
                <a:ea typeface="Calibri" pitchFamily="34" charset="0"/>
                <a:cs typeface="Calibri" pitchFamily="34" charset="0"/>
              </a:rPr>
              <a:t>ΙΚΕΣ</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Slide Number Placeholder 4"/>
          <p:cNvSpPr>
            <a:spLocks noGrp="1"/>
          </p:cNvSpPr>
          <p:nvPr>
            <p:ph type="sldNum" sz="quarter" idx="12"/>
          </p:nvPr>
        </p:nvSpPr>
        <p:spPr>
          <a:noFill/>
        </p:spPr>
        <p:txBody>
          <a:bodyPr/>
          <a:lstStyle/>
          <a:p>
            <a:fld id="{554B5916-3541-4E63-A826-80620E79DAFD}" type="slidenum">
              <a:rPr lang="el-GR" altLang="en-US" smtClean="0"/>
              <a:pPr/>
              <a:t>134</a:t>
            </a:fld>
            <a:endParaRPr lang="el-GR" altLang="en-US"/>
          </a:p>
        </p:txBody>
      </p:sp>
      <p:sp>
        <p:nvSpPr>
          <p:cNvPr id="117767" name="Text Box 4"/>
          <p:cNvSpPr txBox="1">
            <a:spLocks noChangeArrowheads="1"/>
          </p:cNvSpPr>
          <p:nvPr/>
        </p:nvSpPr>
        <p:spPr bwMode="auto">
          <a:xfrm>
            <a:off x="488950" y="2263775"/>
            <a:ext cx="7772400" cy="2246769"/>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Μπορούμε να σβήσουμε μόνο </a:t>
            </a:r>
            <a:r>
              <a:rPr lang="el-GR" sz="2000" b="0" i="1" dirty="0">
                <a:latin typeface="Calibri" pitchFamily="34" charset="0"/>
                <a:ea typeface="Calibri" pitchFamily="34" charset="0"/>
                <a:cs typeface="Calibri" pitchFamily="34" charset="0"/>
              </a:rPr>
              <a:t>ολόκληρες</a:t>
            </a:r>
            <a:r>
              <a:rPr lang="el-GR" sz="2000" b="0" dirty="0">
                <a:latin typeface="Calibri" pitchFamily="34" charset="0"/>
                <a:ea typeface="Calibri" pitchFamily="34" charset="0"/>
                <a:cs typeface="Calibri" pitchFamily="34" charset="0"/>
              </a:rPr>
              <a:t> πλειάδες και όχι συγκεκριμένα γνωρίσματα.</a:t>
            </a:r>
          </a:p>
          <a:p>
            <a:pPr algn="just" eaLnBrk="0" hangingPunct="0"/>
            <a:endParaRPr lang="el-GR" sz="2000" b="0" dirty="0">
              <a:latin typeface="Calibri" pitchFamily="34" charset="0"/>
              <a:ea typeface="Calibri" pitchFamily="34" charset="0"/>
              <a:cs typeface="Calibri" pitchFamily="34" charset="0"/>
            </a:endParaRPr>
          </a:p>
          <a:p>
            <a:pPr algn="just" eaLnBrk="0" hangingPunct="0"/>
            <a:endParaRPr lang="en-US" sz="2000" b="0" dirty="0">
              <a:latin typeface="Calibri" pitchFamily="34" charset="0"/>
              <a:ea typeface="Calibri" pitchFamily="34" charset="0"/>
              <a:cs typeface="Calibri" pitchFamily="34" charset="0"/>
            </a:endParaRPr>
          </a:p>
          <a:p>
            <a:pPr algn="just" eaLnBrk="0" hangingPunct="0"/>
            <a:endParaRPr lang="el-GR" sz="2000" b="0" dirty="0">
              <a:latin typeface="Calibri" pitchFamily="34" charset="0"/>
              <a:ea typeface="Calibri" pitchFamily="34" charset="0"/>
              <a:cs typeface="Calibri" pitchFamily="34" charset="0"/>
            </a:endParaRPr>
          </a:p>
          <a:p>
            <a:pPr algn="just" eaLnBrk="0" hangingPunct="0"/>
            <a:endParaRPr lang="el-GR" sz="2000" b="0" dirty="0">
              <a:latin typeface="Calibri" pitchFamily="34" charset="0"/>
              <a:ea typeface="Calibri" pitchFamily="34" charset="0"/>
              <a:cs typeface="Calibri" pitchFamily="34" charset="0"/>
            </a:endParaRPr>
          </a:p>
          <a:p>
            <a:pPr algn="just" eaLnBrk="0" hangingPunct="0"/>
            <a:r>
              <a:rPr lang="el-GR" sz="2000" b="0" dirty="0">
                <a:latin typeface="Calibri" pitchFamily="34" charset="0"/>
                <a:ea typeface="Calibri" pitchFamily="34" charset="0"/>
                <a:cs typeface="Calibri" pitchFamily="34" charset="0"/>
              </a:rPr>
              <a:t>Σβήνει όλες τις πλειάδες της R για τις οποίες ισχύει το P.</a:t>
            </a:r>
          </a:p>
        </p:txBody>
      </p:sp>
      <p:sp>
        <p:nvSpPr>
          <p:cNvPr id="117768" name="Text Box 5"/>
          <p:cNvSpPr txBox="1">
            <a:spLocks noChangeArrowheads="1"/>
          </p:cNvSpPr>
          <p:nvPr/>
        </p:nvSpPr>
        <p:spPr bwMode="auto">
          <a:xfrm>
            <a:off x="539750" y="5299075"/>
            <a:ext cx="7772400" cy="39687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Όταν λείπει το  </a:t>
            </a:r>
            <a:r>
              <a:rPr lang="el-GR" sz="2000">
                <a:latin typeface="Calibri" pitchFamily="34" charset="0"/>
                <a:ea typeface="Calibri" pitchFamily="34" charset="0"/>
                <a:cs typeface="Calibri" pitchFamily="34" charset="0"/>
              </a:rPr>
              <a:t>where</a:t>
            </a:r>
            <a:r>
              <a:rPr lang="el-GR" sz="2000" b="0">
                <a:latin typeface="Calibri" pitchFamily="34" charset="0"/>
                <a:ea typeface="Calibri" pitchFamily="34" charset="0"/>
                <a:cs typeface="Calibri" pitchFamily="34" charset="0"/>
              </a:rPr>
              <a:t> σβήνονται όλες οι πλειάδες μιας σχέσης.</a:t>
            </a:r>
          </a:p>
        </p:txBody>
      </p:sp>
      <p:sp>
        <p:nvSpPr>
          <p:cNvPr id="117769" name="Text Box 6"/>
          <p:cNvSpPr txBox="1">
            <a:spLocks noChangeArrowheads="1"/>
          </p:cNvSpPr>
          <p:nvPr/>
        </p:nvSpPr>
        <p:spPr bwMode="auto">
          <a:xfrm>
            <a:off x="1811339" y="3149600"/>
            <a:ext cx="3611561" cy="461665"/>
          </a:xfrm>
          <a:prstGeom prst="rect">
            <a:avLst/>
          </a:prstGeom>
          <a:solidFill>
            <a:schemeClr val="accent6">
              <a:lumMod val="60000"/>
              <a:lumOff val="40000"/>
            </a:schemeClr>
          </a:solidFill>
          <a:ln w="9525">
            <a:noFill/>
            <a:miter lim="800000"/>
            <a:headEnd/>
            <a:tailEnd/>
          </a:ln>
        </p:spPr>
        <p:txBody>
          <a:bodyPr wrap="square">
            <a:spAutoFit/>
          </a:bodyPr>
          <a:lstStyle/>
          <a:p>
            <a:pPr eaLnBrk="0" hangingPunct="0"/>
            <a:r>
              <a:rPr lang="en-US" sz="2400" dirty="0"/>
              <a:t>DELETE FROM </a:t>
            </a:r>
            <a:r>
              <a:rPr lang="el-GR" sz="2400" b="0" dirty="0"/>
              <a:t>R </a:t>
            </a:r>
            <a:r>
              <a:rPr lang="en-US" sz="2400" dirty="0"/>
              <a:t>WHERE</a:t>
            </a:r>
            <a:r>
              <a:rPr lang="el-GR" sz="2400" dirty="0"/>
              <a:t> </a:t>
            </a:r>
            <a:r>
              <a:rPr lang="el-GR" sz="2400" b="0" dirty="0"/>
              <a:t> P</a:t>
            </a:r>
            <a:endParaRPr lang="el-GR" sz="2400" dirty="0"/>
          </a:p>
        </p:txBody>
      </p:sp>
      <p:sp>
        <p:nvSpPr>
          <p:cNvPr id="10" name="Title 9"/>
          <p:cNvSpPr>
            <a:spLocks noGrp="1"/>
          </p:cNvSpPr>
          <p:nvPr>
            <p:ph type="title"/>
          </p:nvPr>
        </p:nvSpPr>
        <p:spPr/>
        <p:txBody>
          <a:bodyPr/>
          <a:lstStyle/>
          <a:p>
            <a:r>
              <a:rPr lang="el-GR" dirty="0">
                <a:solidFill>
                  <a:schemeClr val="accent6">
                    <a:lumMod val="75000"/>
                  </a:schemeClr>
                </a:solidFill>
              </a:rPr>
              <a:t>Διαγραφή δεδομένων</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Slide Number Placeholder 4"/>
          <p:cNvSpPr>
            <a:spLocks noGrp="1"/>
          </p:cNvSpPr>
          <p:nvPr>
            <p:ph type="sldNum" sz="quarter" idx="12"/>
          </p:nvPr>
        </p:nvSpPr>
        <p:spPr>
          <a:noFill/>
        </p:spPr>
        <p:txBody>
          <a:bodyPr/>
          <a:lstStyle/>
          <a:p>
            <a:fld id="{D2D02FA1-6E47-40FA-A365-E14B103C51AB}" type="slidenum">
              <a:rPr lang="el-GR" altLang="en-US" smtClean="0"/>
              <a:pPr/>
              <a:t>135</a:t>
            </a:fld>
            <a:endParaRPr lang="el-GR" altLang="en-US"/>
          </a:p>
        </p:txBody>
      </p:sp>
      <p:sp>
        <p:nvSpPr>
          <p:cNvPr id="118790" name="Text Box 3"/>
          <p:cNvSpPr txBox="1">
            <a:spLocks noChangeArrowheads="1"/>
          </p:cNvSpPr>
          <p:nvPr/>
        </p:nvSpPr>
        <p:spPr bwMode="auto">
          <a:xfrm>
            <a:off x="292100" y="1121651"/>
            <a:ext cx="8229600" cy="3785652"/>
          </a:xfrm>
          <a:prstGeom prst="rect">
            <a:avLst/>
          </a:prstGeom>
          <a:noFill/>
          <a:ln w="9525">
            <a:noFill/>
            <a:miter lim="800000"/>
            <a:headEnd/>
            <a:tailEnd/>
          </a:ln>
        </p:spPr>
        <p:txBody>
          <a:bodyPr>
            <a:spAutoFit/>
          </a:bodyPr>
          <a:lstStyle/>
          <a:p>
            <a:pPr algn="just" eaLnBrk="0" hangingPunct="0">
              <a:buFont typeface="Wingdings" pitchFamily="2" charset="2"/>
              <a:buChar char="§"/>
            </a:pPr>
            <a:r>
              <a:rPr lang="el-GR" sz="2000" b="0" dirty="0">
                <a:latin typeface="Calibri" pitchFamily="34" charset="0"/>
                <a:ea typeface="Calibri" pitchFamily="34" charset="0"/>
                <a:cs typeface="Calibri" pitchFamily="34" charset="0"/>
              </a:rPr>
              <a:t> Στο </a:t>
            </a:r>
            <a:r>
              <a:rPr lang="en-US" sz="2000" dirty="0">
                <a:latin typeface="Calibri" pitchFamily="34" charset="0"/>
                <a:ea typeface="Calibri" pitchFamily="34" charset="0"/>
                <a:cs typeface="Calibri" pitchFamily="34" charset="0"/>
              </a:rPr>
              <a:t>FROM</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μόνο μια σχέση, αλλά στη συνθήκη του </a:t>
            </a:r>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μπορεί να εμφανίζονται και άλλες</a:t>
            </a:r>
          </a:p>
          <a:p>
            <a:pPr algn="just" eaLnBrk="0" hangingPunct="0">
              <a:buFont typeface="Wingdings" pitchFamily="2" charset="2"/>
              <a:buChar char="§"/>
            </a:pPr>
            <a:endParaRPr lang="el-GR" sz="20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000" b="0" dirty="0">
                <a:latin typeface="Calibri" pitchFamily="34" charset="0"/>
                <a:ea typeface="Calibri" pitchFamily="34" charset="0"/>
                <a:cs typeface="Calibri" pitchFamily="34" charset="0"/>
              </a:rPr>
              <a:t> Σβήνονται «ολόκληρες» πλειάδες </a:t>
            </a:r>
          </a:p>
          <a:p>
            <a:pPr algn="just" eaLnBrk="0" hangingPunct="0">
              <a:buFont typeface="Wingdings" pitchFamily="2" charset="2"/>
              <a:buChar char="§"/>
            </a:pPr>
            <a:endParaRPr lang="el-GR" sz="20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000" b="0" dirty="0">
                <a:latin typeface="Calibri" pitchFamily="34" charset="0"/>
                <a:ea typeface="Calibri" pitchFamily="34" charset="0"/>
                <a:cs typeface="Calibri" pitchFamily="34" charset="0"/>
              </a:rPr>
              <a:t> Αν υπάρχουν παραπάνω από μια πλειάδες που ικανοποιούν τη συνθήκη, δεν υπάρχει τρόπος να διακρίνουμε τις πλειάδες, δηλαδή να σβήσουμε κάποιες</a:t>
            </a:r>
          </a:p>
          <a:p>
            <a:pPr algn="just" eaLnBrk="0" hangingPunct="0">
              <a:buFont typeface="Wingdings" pitchFamily="2" charset="2"/>
              <a:buChar char="§"/>
            </a:pPr>
            <a:endParaRPr lang="el-GR" sz="20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000" b="0" dirty="0">
                <a:latin typeface="Calibri" pitchFamily="34" charset="0"/>
                <a:ea typeface="Calibri" pitchFamily="34" charset="0"/>
                <a:cs typeface="Calibri" pitchFamily="34" charset="0"/>
              </a:rPr>
              <a:t> Πρώτα, υπολογίζεται η συνθήκη του </a:t>
            </a:r>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και μετά διαγράφονται οι πλειάδες που ικανοποιούν τη συνθήκη</a:t>
            </a:r>
            <a:endParaRPr lang="en-US" sz="2000" b="0" dirty="0">
              <a:latin typeface="Calibri" pitchFamily="34" charset="0"/>
              <a:ea typeface="Calibri" pitchFamily="34" charset="0"/>
              <a:cs typeface="Calibri" pitchFamily="34" charset="0"/>
            </a:endParaRPr>
          </a:p>
          <a:p>
            <a:pPr algn="just" eaLnBrk="0" hangingPunct="0"/>
            <a:endParaRPr lang="en-US" sz="2000" dirty="0">
              <a:latin typeface="Calibri" pitchFamily="34" charset="0"/>
              <a:ea typeface="Calibri" pitchFamily="34" charset="0"/>
              <a:cs typeface="Calibri" pitchFamily="34" charset="0"/>
            </a:endParaRPr>
          </a:p>
        </p:txBody>
      </p:sp>
      <p:sp>
        <p:nvSpPr>
          <p:cNvPr id="118791" name="Text Box 4"/>
          <p:cNvSpPr txBox="1">
            <a:spLocks noChangeArrowheads="1"/>
          </p:cNvSpPr>
          <p:nvPr/>
        </p:nvSpPr>
        <p:spPr bwMode="auto">
          <a:xfrm>
            <a:off x="539750" y="4941888"/>
            <a:ext cx="8229600" cy="1190625"/>
          </a:xfrm>
          <a:prstGeom prst="rect">
            <a:avLst/>
          </a:prstGeom>
          <a:noFill/>
          <a:ln w="9525">
            <a:noFill/>
            <a:miter lim="800000"/>
            <a:headEnd/>
            <a:tailEnd/>
          </a:ln>
        </p:spPr>
        <p:txBody>
          <a:bodyPr>
            <a:spAutoFit/>
          </a:bodyPr>
          <a:lstStyle/>
          <a:p>
            <a:r>
              <a:rPr lang="en-US" sz="1800" dirty="0">
                <a:latin typeface="Calibri" pitchFamily="34" charset="0"/>
                <a:ea typeface="Calibri" pitchFamily="34" charset="0"/>
                <a:cs typeface="Calibri" pitchFamily="34" charset="0"/>
              </a:rPr>
              <a:t>DELETE FROM </a:t>
            </a:r>
            <a:r>
              <a:rPr lang="en-US" sz="1800" b="0" dirty="0">
                <a:latin typeface="Calibri" pitchFamily="34" charset="0"/>
                <a:ea typeface="Calibri" pitchFamily="34" charset="0"/>
                <a:cs typeface="Calibri" pitchFamily="34" charset="0"/>
              </a:rPr>
              <a:t>Plays</a:t>
            </a:r>
            <a:endParaRPr lang="el-GR" sz="1800" b="0" dirty="0">
              <a:latin typeface="Calibri" pitchFamily="34" charset="0"/>
              <a:ea typeface="Calibri" pitchFamily="34" charset="0"/>
              <a:cs typeface="Calibri" pitchFamily="34" charset="0"/>
            </a:endParaRPr>
          </a:p>
          <a:p>
            <a:r>
              <a:rPr lang="en-US" sz="1800" dirty="0">
                <a:latin typeface="Calibri" pitchFamily="34" charset="0"/>
                <a:ea typeface="Calibri" pitchFamily="34" charset="0"/>
                <a:cs typeface="Calibri" pitchFamily="34" charset="0"/>
              </a:rPr>
              <a:t>WHERE</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Title</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IN</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SELECT</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Title</a:t>
            </a:r>
            <a:endParaRPr lang="el-GR" sz="1800" b="0" dirty="0">
              <a:latin typeface="Calibri" pitchFamily="34" charset="0"/>
              <a:ea typeface="Calibri" pitchFamily="34" charset="0"/>
              <a:cs typeface="Calibri" pitchFamily="34" charset="0"/>
            </a:endParaRPr>
          </a:p>
          <a:p>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FROM</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Movie</a:t>
            </a:r>
          </a:p>
          <a:p>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WHERE</a:t>
            </a:r>
            <a:r>
              <a:rPr lang="en-US" sz="1800" b="0" dirty="0">
                <a:latin typeface="Calibri" pitchFamily="34" charset="0"/>
                <a:ea typeface="Calibri" pitchFamily="34" charset="0"/>
                <a:cs typeface="Calibri" pitchFamily="34" charset="0"/>
              </a:rPr>
              <a:t> Type </a:t>
            </a:r>
            <a:r>
              <a:rPr lang="el-GR" sz="1800" b="0"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a:t>
            </a:r>
            <a:r>
              <a:rPr lang="el-GR" sz="1800" b="0" dirty="0">
                <a:latin typeface="Calibri" pitchFamily="34" charset="0"/>
                <a:ea typeface="Calibri" pitchFamily="34" charset="0"/>
                <a:cs typeface="Calibri" pitchFamily="34" charset="0"/>
              </a:rPr>
              <a:t>Έγχρωμη</a:t>
            </a:r>
            <a:r>
              <a:rPr lang="en-US" dirty="0">
                <a:latin typeface="Calibri" pitchFamily="34" charset="0"/>
                <a:ea typeface="Calibri" pitchFamily="34" charset="0"/>
                <a:cs typeface="Calibri" pitchFamily="34" charset="0"/>
              </a:rPr>
              <a:t>’</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r>
              <a:rPr lang="el-GR" sz="1800" b="0" dirty="0">
                <a:latin typeface="Calibri" pitchFamily="34" charset="0"/>
                <a:ea typeface="Calibri" pitchFamily="34" charset="0"/>
                <a:cs typeface="Calibri" pitchFamily="34" charset="0"/>
              </a:rPr>
              <a:t> </a:t>
            </a:r>
            <a:endParaRPr lang="en-US" sz="1800" b="0" dirty="0">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77613"/>
            <a:ext cx="8229600" cy="1143000"/>
          </a:xfrm>
        </p:spPr>
        <p:txBody>
          <a:bodyPr/>
          <a:lstStyle/>
          <a:p>
            <a:r>
              <a:rPr lang="el-GR" dirty="0">
                <a:solidFill>
                  <a:schemeClr val="accent6">
                    <a:lumMod val="75000"/>
                  </a:schemeClr>
                </a:solidFill>
              </a:rPr>
              <a:t>Διαγραφή δεδομένων</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Slide Number Placeholder 4"/>
          <p:cNvSpPr>
            <a:spLocks noGrp="1"/>
          </p:cNvSpPr>
          <p:nvPr>
            <p:ph type="sldNum" sz="quarter" idx="12"/>
          </p:nvPr>
        </p:nvSpPr>
        <p:spPr>
          <a:noFill/>
        </p:spPr>
        <p:txBody>
          <a:bodyPr/>
          <a:lstStyle/>
          <a:p>
            <a:fld id="{A4896200-437E-44B3-AED6-EC75BBADAE47}" type="slidenum">
              <a:rPr lang="el-GR" altLang="en-US" smtClean="0"/>
              <a:pPr/>
              <a:t>136</a:t>
            </a:fld>
            <a:endParaRPr lang="el-GR" altLang="en-US"/>
          </a:p>
        </p:txBody>
      </p:sp>
      <p:sp>
        <p:nvSpPr>
          <p:cNvPr id="120839" name="Text Box 4"/>
          <p:cNvSpPr txBox="1">
            <a:spLocks noChangeArrowheads="1"/>
          </p:cNvSpPr>
          <p:nvPr/>
        </p:nvSpPr>
        <p:spPr bwMode="auto">
          <a:xfrm>
            <a:off x="395288" y="4056063"/>
            <a:ext cx="8382000" cy="19208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Παράδειγμα: Αύξηση τις διάρκειας κάθε ταινίας κατά 10 λεπτά για όλες τις ταινίες με διάρκεια &lt; 100</a:t>
            </a:r>
          </a:p>
          <a:p>
            <a:pPr algn="just" eaLnBrk="0" hangingPunct="0"/>
            <a:endParaRPr lang="el-GR" sz="2000" b="0" dirty="0">
              <a:latin typeface="Calibri" pitchFamily="34" charset="0"/>
              <a:ea typeface="Calibri" pitchFamily="34" charset="0"/>
              <a:cs typeface="Calibri" pitchFamily="34" charset="0"/>
            </a:endParaRPr>
          </a:p>
          <a:p>
            <a:pPr eaLnBrk="0" hangingPunct="0"/>
            <a:r>
              <a:rPr lang="en-US" sz="2000" dirty="0">
                <a:solidFill>
                  <a:schemeClr val="accent6">
                    <a:lumMod val="75000"/>
                  </a:schemeClr>
                </a:solidFill>
                <a:latin typeface="Calibri" pitchFamily="34" charset="0"/>
                <a:ea typeface="Calibri" pitchFamily="34" charset="0"/>
                <a:cs typeface="Calibri" pitchFamily="34" charset="0"/>
              </a:rPr>
              <a:t>UPDATE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solidFill>
                  <a:schemeClr val="accent6">
                    <a:lumMod val="75000"/>
                  </a:schemeClr>
                </a:solidFill>
                <a:latin typeface="Calibri" pitchFamily="34" charset="0"/>
                <a:ea typeface="Calibri" pitchFamily="34" charset="0"/>
                <a:cs typeface="Calibri" pitchFamily="34" charset="0"/>
              </a:rPr>
              <a:t>SET</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+ 10</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&lt; 100</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20840" name="Text Box 5"/>
          <p:cNvSpPr txBox="1">
            <a:spLocks noChangeArrowheads="1"/>
          </p:cNvSpPr>
          <p:nvPr/>
        </p:nvSpPr>
        <p:spPr bwMode="auto">
          <a:xfrm>
            <a:off x="2479675" y="2192338"/>
            <a:ext cx="2917825" cy="1200329"/>
          </a:xfrm>
          <a:prstGeom prst="rect">
            <a:avLst/>
          </a:prstGeom>
          <a:solidFill>
            <a:schemeClr val="accent6">
              <a:lumMod val="60000"/>
              <a:lumOff val="40000"/>
            </a:schemeClr>
          </a:solidFill>
          <a:ln w="9525">
            <a:noFill/>
            <a:miter lim="800000"/>
            <a:headEnd/>
            <a:tailEnd/>
          </a:ln>
        </p:spPr>
        <p:txBody>
          <a:bodyPr wrap="square">
            <a:spAutoFit/>
          </a:bodyPr>
          <a:lstStyle/>
          <a:p>
            <a:pPr eaLnBrk="0" hangingPunct="0"/>
            <a:r>
              <a:rPr lang="en-US" sz="2400" dirty="0">
                <a:solidFill>
                  <a:schemeClr val="tx1">
                    <a:lumMod val="95000"/>
                    <a:lumOff val="5000"/>
                  </a:schemeClr>
                </a:solidFill>
                <a:latin typeface="Calibri" pitchFamily="34" charset="0"/>
              </a:rPr>
              <a:t>UPDATE</a:t>
            </a:r>
            <a:r>
              <a:rPr lang="en-US" sz="2400" b="0" dirty="0">
                <a:solidFill>
                  <a:schemeClr val="tx1">
                    <a:lumMod val="95000"/>
                    <a:lumOff val="5000"/>
                  </a:schemeClr>
                </a:solidFill>
                <a:latin typeface="Calibri" pitchFamily="34" charset="0"/>
              </a:rPr>
              <a:t> R</a:t>
            </a:r>
          </a:p>
          <a:p>
            <a:pPr eaLnBrk="0" hangingPunct="0"/>
            <a:r>
              <a:rPr lang="en-US" sz="2400" dirty="0">
                <a:solidFill>
                  <a:schemeClr val="tx1">
                    <a:lumMod val="95000"/>
                    <a:lumOff val="5000"/>
                  </a:schemeClr>
                </a:solidFill>
                <a:latin typeface="Calibri" pitchFamily="34" charset="0"/>
              </a:rPr>
              <a:t>SET </a:t>
            </a:r>
            <a:r>
              <a:rPr lang="en-US" sz="2400" b="0" dirty="0" err="1">
                <a:solidFill>
                  <a:schemeClr val="tx1">
                    <a:lumMod val="95000"/>
                    <a:lumOff val="5000"/>
                  </a:schemeClr>
                </a:solidFill>
                <a:latin typeface="Calibri" pitchFamily="34" charset="0"/>
              </a:rPr>
              <a:t>Attr</a:t>
            </a:r>
            <a:r>
              <a:rPr lang="en-US" sz="2400" b="0" dirty="0">
                <a:solidFill>
                  <a:schemeClr val="tx1">
                    <a:lumMod val="95000"/>
                    <a:lumOff val="5000"/>
                  </a:schemeClr>
                </a:solidFill>
                <a:latin typeface="Calibri" pitchFamily="34" charset="0"/>
              </a:rPr>
              <a:t> = </a:t>
            </a:r>
            <a:r>
              <a:rPr lang="en-US" sz="2400" b="0" dirty="0" err="1">
                <a:solidFill>
                  <a:schemeClr val="tx1">
                    <a:lumMod val="95000"/>
                    <a:lumOff val="5000"/>
                  </a:schemeClr>
                </a:solidFill>
                <a:latin typeface="Calibri" pitchFamily="34" charset="0"/>
              </a:rPr>
              <a:t>New_Value</a:t>
            </a:r>
            <a:endParaRPr lang="en-US" sz="2400" b="0" dirty="0">
              <a:solidFill>
                <a:schemeClr val="tx1">
                  <a:lumMod val="95000"/>
                  <a:lumOff val="5000"/>
                </a:schemeClr>
              </a:solidFill>
              <a:latin typeface="Calibri" pitchFamily="34" charset="0"/>
            </a:endParaRPr>
          </a:p>
          <a:p>
            <a:pPr eaLnBrk="0" hangingPunct="0"/>
            <a:r>
              <a:rPr lang="en-US" sz="2400" dirty="0">
                <a:solidFill>
                  <a:schemeClr val="tx1">
                    <a:lumMod val="95000"/>
                    <a:lumOff val="5000"/>
                  </a:schemeClr>
                </a:solidFill>
                <a:latin typeface="Calibri" pitchFamily="34" charset="0"/>
              </a:rPr>
              <a:t>WHERE</a:t>
            </a:r>
            <a:r>
              <a:rPr lang="el-GR" sz="2400" dirty="0">
                <a:solidFill>
                  <a:schemeClr val="tx1">
                    <a:lumMod val="95000"/>
                    <a:lumOff val="5000"/>
                  </a:schemeClr>
                </a:solidFill>
                <a:latin typeface="Calibri" pitchFamily="34" charset="0"/>
              </a:rPr>
              <a:t> </a:t>
            </a:r>
            <a:r>
              <a:rPr lang="el-GR" sz="2400" b="0" dirty="0">
                <a:solidFill>
                  <a:schemeClr val="tx1">
                    <a:lumMod val="95000"/>
                    <a:lumOff val="5000"/>
                  </a:schemeClr>
                </a:solidFill>
                <a:latin typeface="Calibri" pitchFamily="34" charset="0"/>
              </a:rPr>
              <a:t> P</a:t>
            </a:r>
            <a:endParaRPr lang="el-GR" sz="2400" dirty="0">
              <a:solidFill>
                <a:schemeClr val="tx1">
                  <a:lumMod val="95000"/>
                  <a:lumOff val="5000"/>
                </a:schemeClr>
              </a:solidFill>
              <a:latin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Ενημέρωση </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Slide Number Placeholder 4"/>
          <p:cNvSpPr>
            <a:spLocks noGrp="1"/>
          </p:cNvSpPr>
          <p:nvPr>
            <p:ph type="sldNum" sz="quarter" idx="12"/>
          </p:nvPr>
        </p:nvSpPr>
        <p:spPr>
          <a:noFill/>
        </p:spPr>
        <p:txBody>
          <a:bodyPr/>
          <a:lstStyle/>
          <a:p>
            <a:fld id="{F44D0CA0-86B3-4844-8F0C-190C3E5413B5}" type="slidenum">
              <a:rPr lang="el-GR" altLang="en-US" smtClean="0"/>
              <a:pPr/>
              <a:t>137</a:t>
            </a:fld>
            <a:endParaRPr lang="el-GR" altLang="en-US"/>
          </a:p>
        </p:txBody>
      </p:sp>
      <p:sp>
        <p:nvSpPr>
          <p:cNvPr id="121862" name="Text Box 3"/>
          <p:cNvSpPr txBox="1">
            <a:spLocks noChangeArrowheads="1"/>
          </p:cNvSpPr>
          <p:nvPr/>
        </p:nvSpPr>
        <p:spPr bwMode="auto">
          <a:xfrm>
            <a:off x="323850" y="2420938"/>
            <a:ext cx="8229600" cy="3140075"/>
          </a:xfrm>
          <a:prstGeom prst="rect">
            <a:avLst/>
          </a:prstGeom>
          <a:noFill/>
          <a:ln w="9525">
            <a:noFill/>
            <a:miter lim="800000"/>
            <a:headEnd/>
            <a:tailEnd/>
          </a:ln>
        </p:spPr>
        <p:txBody>
          <a:bodyPr>
            <a:spAutoFit/>
          </a:bodyPr>
          <a:lstStyle/>
          <a:p>
            <a:pPr algn="just" eaLnBrk="0" hangingPunct="0">
              <a:buFont typeface="Wingdings" pitchFamily="2" charset="2"/>
              <a:buNone/>
            </a:pPr>
            <a:r>
              <a:rPr lang="el-GR" sz="1800" b="0" dirty="0">
                <a:latin typeface="Calibri" pitchFamily="34" charset="0"/>
                <a:ea typeface="Calibri" pitchFamily="34" charset="0"/>
                <a:cs typeface="Calibri" pitchFamily="34" charset="0"/>
              </a:rPr>
              <a:t>Όπως και για τη διαγραφή:</a:t>
            </a:r>
          </a:p>
          <a:p>
            <a:pPr algn="just" eaLnBrk="0" hangingPunct="0">
              <a:buFont typeface="Wingdings" pitchFamily="2" charset="2"/>
              <a:buNone/>
            </a:pPr>
            <a:endParaRPr lang="el-GR" sz="1800" b="0" dirty="0">
              <a:latin typeface="Calibri" pitchFamily="34" charset="0"/>
              <a:ea typeface="Calibri" pitchFamily="34" charset="0"/>
              <a:cs typeface="Calibri" pitchFamily="34" charset="0"/>
            </a:endParaRPr>
          </a:p>
          <a:p>
            <a:pPr algn="just" eaLnBrk="0" hangingPunct="0">
              <a:buFont typeface="Wingdings" pitchFamily="2" charset="2"/>
              <a:buChar char="§"/>
            </a:pP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Στο </a:t>
            </a:r>
            <a:r>
              <a:rPr lang="en-US" sz="1800" dirty="0">
                <a:latin typeface="Calibri" pitchFamily="34" charset="0"/>
                <a:ea typeface="Calibri" pitchFamily="34" charset="0"/>
                <a:cs typeface="Calibri" pitchFamily="34" charset="0"/>
              </a:rPr>
              <a:t>UPDATE</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μόνο μια σχέση, αλλά στη συνθήκη του </a:t>
            </a:r>
            <a:r>
              <a:rPr lang="en-US" sz="1800" dirty="0">
                <a:latin typeface="Calibri" pitchFamily="34" charset="0"/>
                <a:ea typeface="Calibri" pitchFamily="34" charset="0"/>
                <a:cs typeface="Calibri" pitchFamily="34" charset="0"/>
              </a:rPr>
              <a:t>WHERE</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μπορεί να εμφανίζονται και άλλες</a:t>
            </a:r>
          </a:p>
          <a:p>
            <a:pPr algn="just" eaLnBrk="0" hangingPunct="0">
              <a:buFont typeface="Wingdings" pitchFamily="2" charset="2"/>
              <a:buChar char="§"/>
            </a:pPr>
            <a:endParaRPr lang="el-GR" sz="18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1800" b="0" dirty="0">
                <a:latin typeface="Calibri" pitchFamily="34" charset="0"/>
                <a:ea typeface="Calibri" pitchFamily="34" charset="0"/>
                <a:cs typeface="Calibri" pitchFamily="34" charset="0"/>
              </a:rPr>
              <a:t> Αν υπάρχουν παραπάνω από μια πλειάδες που ικανοποιούν τη συνθήκη, δεν υπάρχει τρόπος να διακρίνουμε τις πλειάδες, δηλαδή να ενημερώσουμε κάποιες</a:t>
            </a:r>
          </a:p>
          <a:p>
            <a:pPr algn="just" eaLnBrk="0" hangingPunct="0">
              <a:buFont typeface="Wingdings" pitchFamily="2" charset="2"/>
              <a:buChar char="§"/>
            </a:pPr>
            <a:endParaRPr lang="el-GR" sz="18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1800" b="0" dirty="0">
                <a:latin typeface="Calibri" pitchFamily="34" charset="0"/>
                <a:ea typeface="Calibri" pitchFamily="34" charset="0"/>
                <a:cs typeface="Calibri" pitchFamily="34" charset="0"/>
              </a:rPr>
              <a:t> Πρώτα, υπολογίζεται η συνθήκη του </a:t>
            </a:r>
            <a:r>
              <a:rPr lang="en-US" sz="1800" dirty="0">
                <a:latin typeface="Calibri" pitchFamily="34" charset="0"/>
                <a:ea typeface="Calibri" pitchFamily="34" charset="0"/>
                <a:cs typeface="Calibri" pitchFamily="34" charset="0"/>
              </a:rPr>
              <a:t>WHERE</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και μετά ενημερώνονται οι πλειάδες που ικανοποιούν τη συνθήκη – δηλαδή, η συνθήκη υπολογίζεται στο τρέχων στιγμιότυπο – όχι στο τροποποιημένο</a:t>
            </a:r>
          </a:p>
        </p:txBody>
      </p:sp>
      <p:sp>
        <p:nvSpPr>
          <p:cNvPr id="7" name="Title 6"/>
          <p:cNvSpPr>
            <a:spLocks noGrp="1"/>
          </p:cNvSpPr>
          <p:nvPr>
            <p:ph type="title"/>
          </p:nvPr>
        </p:nvSpPr>
        <p:spPr/>
        <p:txBody>
          <a:bodyPr/>
          <a:lstStyle/>
          <a:p>
            <a:r>
              <a:rPr lang="el-GR" dirty="0">
                <a:solidFill>
                  <a:schemeClr val="accent6">
                    <a:lumMod val="75000"/>
                  </a:schemeClr>
                </a:solidFill>
              </a:rPr>
              <a:t>Ενημέρωση</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4" name="Slide Number Placeholder 4"/>
          <p:cNvSpPr>
            <a:spLocks noGrp="1"/>
          </p:cNvSpPr>
          <p:nvPr>
            <p:ph type="sldNum" sz="quarter" idx="12"/>
          </p:nvPr>
        </p:nvSpPr>
        <p:spPr>
          <a:xfrm>
            <a:off x="6629400" y="6492875"/>
            <a:ext cx="2133600" cy="365125"/>
          </a:xfrm>
          <a:noFill/>
        </p:spPr>
        <p:txBody>
          <a:bodyPr/>
          <a:lstStyle/>
          <a:p>
            <a:fld id="{DC562B59-537D-41F3-99FE-04E552FEC37C}" type="slidenum">
              <a:rPr lang="el-GR" altLang="en-US" smtClean="0"/>
              <a:pPr/>
              <a:t>138</a:t>
            </a:fld>
            <a:endParaRPr lang="el-GR" altLang="en-US" dirty="0"/>
          </a:p>
        </p:txBody>
      </p:sp>
      <p:sp>
        <p:nvSpPr>
          <p:cNvPr id="122886" name="Text Box 4"/>
          <p:cNvSpPr txBox="1">
            <a:spLocks noChangeArrowheads="1"/>
          </p:cNvSpPr>
          <p:nvPr/>
        </p:nvSpPr>
        <p:spPr bwMode="auto">
          <a:xfrm>
            <a:off x="1187450" y="2125488"/>
            <a:ext cx="4797358" cy="857186"/>
          </a:xfrm>
          <a:prstGeom prst="rect">
            <a:avLst/>
          </a:prstGeom>
          <a:solidFill>
            <a:schemeClr val="accent4">
              <a:lumMod val="20000"/>
              <a:lumOff val="80000"/>
            </a:schemeClr>
          </a:solidFill>
          <a:ln w="9525">
            <a:noFill/>
            <a:miter lim="800000"/>
            <a:headEnd/>
            <a:tailEnd/>
          </a:ln>
        </p:spPr>
        <p:txBody>
          <a:bodyPr wrap="square">
            <a:spAutoFit/>
          </a:bodyPr>
          <a:lstStyle/>
          <a:p>
            <a:pPr eaLnBrk="0" hangingPunct="0">
              <a:spcBef>
                <a:spcPct val="50000"/>
              </a:spcBef>
            </a:pPr>
            <a:r>
              <a:rPr lang="en-US" sz="2000" dirty="0">
                <a:solidFill>
                  <a:schemeClr val="accent4">
                    <a:lumMod val="50000"/>
                  </a:schemeClr>
                </a:solidFill>
                <a:latin typeface="Calibri" pitchFamily="34" charset="0"/>
              </a:rPr>
              <a:t>INSERT INTO R(A</a:t>
            </a:r>
            <a:r>
              <a:rPr lang="en-US" sz="2000" baseline="-25000" dirty="0">
                <a:solidFill>
                  <a:schemeClr val="accent4">
                    <a:lumMod val="50000"/>
                  </a:schemeClr>
                </a:solidFill>
                <a:latin typeface="Calibri" pitchFamily="34" charset="0"/>
              </a:rPr>
              <a:t>1</a:t>
            </a:r>
            <a:r>
              <a:rPr lang="en-US" sz="2000" dirty="0">
                <a:solidFill>
                  <a:schemeClr val="accent4">
                    <a:lumMod val="50000"/>
                  </a:schemeClr>
                </a:solidFill>
                <a:latin typeface="Calibri" pitchFamily="34" charset="0"/>
              </a:rPr>
              <a:t>, …, A</a:t>
            </a:r>
            <a:r>
              <a:rPr lang="en-US" sz="2000" baseline="-25000" dirty="0">
                <a:solidFill>
                  <a:schemeClr val="accent4">
                    <a:lumMod val="50000"/>
                  </a:schemeClr>
                </a:solidFill>
                <a:latin typeface="Calibri" pitchFamily="34" charset="0"/>
              </a:rPr>
              <a:t>n</a:t>
            </a:r>
            <a:r>
              <a:rPr lang="en-US" sz="2000" dirty="0">
                <a:solidFill>
                  <a:schemeClr val="accent4">
                    <a:lumMod val="50000"/>
                  </a:schemeClr>
                </a:solidFill>
                <a:latin typeface="Calibri" pitchFamily="34" charset="0"/>
              </a:rPr>
              <a:t>) VALUES (v</a:t>
            </a:r>
            <a:r>
              <a:rPr lang="en-US" sz="2000" baseline="-25000" dirty="0">
                <a:solidFill>
                  <a:schemeClr val="accent4">
                    <a:lumMod val="50000"/>
                  </a:schemeClr>
                </a:solidFill>
                <a:latin typeface="Calibri" pitchFamily="34" charset="0"/>
              </a:rPr>
              <a:t>1</a:t>
            </a:r>
            <a:r>
              <a:rPr lang="en-US" sz="2000" dirty="0">
                <a:solidFill>
                  <a:schemeClr val="accent4">
                    <a:lumMod val="50000"/>
                  </a:schemeClr>
                </a:solidFill>
                <a:latin typeface="Calibri" pitchFamily="34" charset="0"/>
              </a:rPr>
              <a:t>, …, </a:t>
            </a:r>
            <a:r>
              <a:rPr lang="en-US" sz="2000" dirty="0" err="1">
                <a:solidFill>
                  <a:schemeClr val="accent4">
                    <a:lumMod val="50000"/>
                  </a:schemeClr>
                </a:solidFill>
                <a:latin typeface="Calibri" pitchFamily="34" charset="0"/>
              </a:rPr>
              <a:t>v</a:t>
            </a:r>
            <a:r>
              <a:rPr lang="en-US" sz="2000" baseline="-25000" dirty="0" err="1">
                <a:solidFill>
                  <a:schemeClr val="accent4">
                    <a:lumMod val="50000"/>
                  </a:schemeClr>
                </a:solidFill>
                <a:latin typeface="Calibri" pitchFamily="34" charset="0"/>
              </a:rPr>
              <a:t>n</a:t>
            </a:r>
            <a:r>
              <a:rPr lang="en-US" sz="2000" dirty="0">
                <a:solidFill>
                  <a:schemeClr val="accent4">
                    <a:lumMod val="50000"/>
                  </a:schemeClr>
                </a:solidFill>
                <a:latin typeface="Calibri" pitchFamily="34" charset="0"/>
              </a:rPr>
              <a:t>)</a:t>
            </a:r>
          </a:p>
          <a:p>
            <a:pPr eaLnBrk="0" hangingPunct="0">
              <a:spcBef>
                <a:spcPct val="50000"/>
              </a:spcBef>
            </a:pPr>
            <a:r>
              <a:rPr lang="en-US" sz="2000" dirty="0">
                <a:solidFill>
                  <a:schemeClr val="accent4">
                    <a:lumMod val="50000"/>
                  </a:schemeClr>
                </a:solidFill>
                <a:latin typeface="Calibri" pitchFamily="34" charset="0"/>
              </a:rPr>
              <a:t>INSERT INTO R(A1, …, An) SFW</a:t>
            </a:r>
            <a:endParaRPr lang="el-GR" sz="2000" dirty="0">
              <a:solidFill>
                <a:schemeClr val="accent4">
                  <a:lumMod val="50000"/>
                </a:schemeClr>
              </a:solidFill>
              <a:latin typeface="Calibri" pitchFamily="34" charset="0"/>
            </a:endParaRPr>
          </a:p>
        </p:txBody>
      </p:sp>
      <p:sp>
        <p:nvSpPr>
          <p:cNvPr id="122887" name="Text Box 6"/>
          <p:cNvSpPr txBox="1">
            <a:spLocks noChangeArrowheads="1"/>
          </p:cNvSpPr>
          <p:nvPr/>
        </p:nvSpPr>
        <p:spPr bwMode="auto">
          <a:xfrm>
            <a:off x="1258890" y="3759200"/>
            <a:ext cx="3023942" cy="400110"/>
          </a:xfrm>
          <a:prstGeom prst="rect">
            <a:avLst/>
          </a:prstGeom>
          <a:solidFill>
            <a:schemeClr val="accent4">
              <a:lumMod val="20000"/>
              <a:lumOff val="80000"/>
            </a:schemeClr>
          </a:solidFill>
          <a:ln w="9525">
            <a:noFill/>
            <a:miter lim="800000"/>
            <a:headEnd/>
            <a:tailEnd/>
          </a:ln>
        </p:spPr>
        <p:txBody>
          <a:bodyPr wrap="square">
            <a:spAutoFit/>
          </a:bodyPr>
          <a:lstStyle/>
          <a:p>
            <a:pPr eaLnBrk="0" hangingPunct="0"/>
            <a:r>
              <a:rPr lang="en-US" sz="2000" dirty="0">
                <a:solidFill>
                  <a:schemeClr val="accent4">
                    <a:lumMod val="50000"/>
                  </a:schemeClr>
                </a:solidFill>
                <a:latin typeface="Calibri" pitchFamily="34" charset="0"/>
              </a:rPr>
              <a:t>DELETE FROM </a:t>
            </a:r>
            <a:r>
              <a:rPr lang="el-GR" sz="2000" b="0" dirty="0">
                <a:solidFill>
                  <a:schemeClr val="accent4">
                    <a:lumMod val="50000"/>
                  </a:schemeClr>
                </a:solidFill>
                <a:latin typeface="Calibri" pitchFamily="34" charset="0"/>
              </a:rPr>
              <a:t>R </a:t>
            </a:r>
            <a:r>
              <a:rPr lang="en-US" sz="2000" dirty="0">
                <a:solidFill>
                  <a:schemeClr val="accent4">
                    <a:lumMod val="50000"/>
                  </a:schemeClr>
                </a:solidFill>
                <a:latin typeface="Calibri" pitchFamily="34" charset="0"/>
              </a:rPr>
              <a:t>WHERE</a:t>
            </a:r>
            <a:r>
              <a:rPr lang="el-GR" sz="2000" dirty="0">
                <a:solidFill>
                  <a:schemeClr val="accent4">
                    <a:lumMod val="50000"/>
                  </a:schemeClr>
                </a:solidFill>
                <a:latin typeface="Calibri" pitchFamily="34" charset="0"/>
              </a:rPr>
              <a:t> </a:t>
            </a:r>
            <a:r>
              <a:rPr lang="el-GR" sz="2000" b="0" dirty="0">
                <a:solidFill>
                  <a:schemeClr val="accent4">
                    <a:lumMod val="50000"/>
                  </a:schemeClr>
                </a:solidFill>
                <a:latin typeface="Calibri" pitchFamily="34" charset="0"/>
              </a:rPr>
              <a:t> P</a:t>
            </a:r>
            <a:endParaRPr lang="el-GR" sz="2000" dirty="0">
              <a:solidFill>
                <a:schemeClr val="accent4">
                  <a:lumMod val="50000"/>
                </a:schemeClr>
              </a:solidFill>
              <a:latin typeface="Calibri" pitchFamily="34" charset="0"/>
            </a:endParaRPr>
          </a:p>
        </p:txBody>
      </p:sp>
      <p:sp>
        <p:nvSpPr>
          <p:cNvPr id="122888" name="Text Box 8"/>
          <p:cNvSpPr txBox="1">
            <a:spLocks noChangeArrowheads="1"/>
          </p:cNvSpPr>
          <p:nvPr/>
        </p:nvSpPr>
        <p:spPr bwMode="auto">
          <a:xfrm>
            <a:off x="1331915" y="5067300"/>
            <a:ext cx="2528886" cy="1015663"/>
          </a:xfrm>
          <a:prstGeom prst="rect">
            <a:avLst/>
          </a:prstGeom>
          <a:solidFill>
            <a:schemeClr val="accent4">
              <a:lumMod val="20000"/>
              <a:lumOff val="80000"/>
            </a:schemeClr>
          </a:solidFill>
          <a:ln w="9525">
            <a:noFill/>
            <a:miter lim="800000"/>
            <a:headEnd/>
            <a:tailEnd/>
          </a:ln>
        </p:spPr>
        <p:txBody>
          <a:bodyPr wrap="square">
            <a:spAutoFit/>
          </a:bodyPr>
          <a:lstStyle/>
          <a:p>
            <a:pPr eaLnBrk="0" hangingPunct="0"/>
            <a:r>
              <a:rPr lang="en-US" sz="2000" dirty="0">
                <a:solidFill>
                  <a:schemeClr val="accent4">
                    <a:lumMod val="50000"/>
                  </a:schemeClr>
                </a:solidFill>
                <a:latin typeface="Calibri" pitchFamily="34" charset="0"/>
              </a:rPr>
              <a:t>UPDATE</a:t>
            </a:r>
            <a:r>
              <a:rPr lang="en-US" sz="2000" b="0" dirty="0">
                <a:solidFill>
                  <a:schemeClr val="accent4">
                    <a:lumMod val="50000"/>
                  </a:schemeClr>
                </a:solidFill>
                <a:latin typeface="Calibri" pitchFamily="34" charset="0"/>
              </a:rPr>
              <a:t> R</a:t>
            </a:r>
          </a:p>
          <a:p>
            <a:pPr eaLnBrk="0" hangingPunct="0"/>
            <a:r>
              <a:rPr lang="en-US" sz="2000" dirty="0">
                <a:solidFill>
                  <a:schemeClr val="accent4">
                    <a:lumMod val="50000"/>
                  </a:schemeClr>
                </a:solidFill>
                <a:latin typeface="Calibri" pitchFamily="34" charset="0"/>
              </a:rPr>
              <a:t>SET </a:t>
            </a:r>
            <a:r>
              <a:rPr lang="en-US" sz="2000" b="0" dirty="0" err="1">
                <a:solidFill>
                  <a:schemeClr val="accent4">
                    <a:lumMod val="50000"/>
                  </a:schemeClr>
                </a:solidFill>
                <a:latin typeface="Calibri" pitchFamily="34" charset="0"/>
              </a:rPr>
              <a:t>Attr</a:t>
            </a:r>
            <a:r>
              <a:rPr lang="en-US" sz="2000" b="0" dirty="0">
                <a:solidFill>
                  <a:schemeClr val="accent4">
                    <a:lumMod val="50000"/>
                  </a:schemeClr>
                </a:solidFill>
                <a:latin typeface="Calibri" pitchFamily="34" charset="0"/>
              </a:rPr>
              <a:t> = </a:t>
            </a:r>
            <a:r>
              <a:rPr lang="en-US" sz="2000" b="0" dirty="0" err="1">
                <a:solidFill>
                  <a:schemeClr val="accent4">
                    <a:lumMod val="50000"/>
                  </a:schemeClr>
                </a:solidFill>
                <a:latin typeface="Calibri" pitchFamily="34" charset="0"/>
              </a:rPr>
              <a:t>New_Value</a:t>
            </a:r>
            <a:endParaRPr lang="en-US" sz="2000" b="0" dirty="0">
              <a:solidFill>
                <a:schemeClr val="accent4">
                  <a:lumMod val="50000"/>
                </a:schemeClr>
              </a:solidFill>
              <a:latin typeface="Calibri" pitchFamily="34" charset="0"/>
            </a:endParaRPr>
          </a:p>
          <a:p>
            <a:pPr eaLnBrk="0" hangingPunct="0"/>
            <a:r>
              <a:rPr lang="en-US" sz="2000" dirty="0">
                <a:solidFill>
                  <a:schemeClr val="accent4">
                    <a:lumMod val="50000"/>
                  </a:schemeClr>
                </a:solidFill>
                <a:latin typeface="Calibri" pitchFamily="34" charset="0"/>
              </a:rPr>
              <a:t>WHERE</a:t>
            </a:r>
            <a:r>
              <a:rPr lang="el-GR" sz="2000" dirty="0">
                <a:solidFill>
                  <a:schemeClr val="accent4">
                    <a:lumMod val="50000"/>
                  </a:schemeClr>
                </a:solidFill>
                <a:latin typeface="Calibri" pitchFamily="34" charset="0"/>
              </a:rPr>
              <a:t> </a:t>
            </a:r>
            <a:r>
              <a:rPr lang="el-GR" sz="2000" b="0" dirty="0">
                <a:solidFill>
                  <a:schemeClr val="accent4">
                    <a:lumMod val="50000"/>
                  </a:schemeClr>
                </a:solidFill>
                <a:latin typeface="Calibri" pitchFamily="34" charset="0"/>
              </a:rPr>
              <a:t> P</a:t>
            </a:r>
            <a:endParaRPr lang="el-GR" sz="2000" dirty="0">
              <a:solidFill>
                <a:schemeClr val="accent4">
                  <a:lumMod val="50000"/>
                </a:schemeClr>
              </a:solidFill>
              <a:latin typeface="Calibri" pitchFamily="34" charset="0"/>
            </a:endParaRPr>
          </a:p>
        </p:txBody>
      </p:sp>
      <p:sp>
        <p:nvSpPr>
          <p:cNvPr id="122889" name="Text Box 9"/>
          <p:cNvSpPr txBox="1">
            <a:spLocks noChangeArrowheads="1"/>
          </p:cNvSpPr>
          <p:nvPr/>
        </p:nvSpPr>
        <p:spPr bwMode="auto">
          <a:xfrm>
            <a:off x="179388" y="1484313"/>
            <a:ext cx="2808287" cy="396875"/>
          </a:xfrm>
          <a:prstGeom prst="rect">
            <a:avLst/>
          </a:prstGeom>
          <a:noFill/>
          <a:ln w="9525">
            <a:noFill/>
            <a:miter lim="800000"/>
            <a:headEnd/>
            <a:tailEnd/>
          </a:ln>
        </p:spPr>
        <p:txBody>
          <a:bodyPr>
            <a:spAutoFit/>
          </a:bodyPr>
          <a:lstStyle/>
          <a:p>
            <a:pPr>
              <a:spcBef>
                <a:spcPct val="50000"/>
              </a:spcBef>
            </a:pPr>
            <a:r>
              <a:rPr lang="en-US" sz="2000">
                <a:latin typeface="Calibri" pitchFamily="34" charset="0"/>
              </a:rPr>
              <a:t>1. </a:t>
            </a:r>
            <a:r>
              <a:rPr lang="el-GR" sz="2000">
                <a:latin typeface="Calibri" pitchFamily="34" charset="0"/>
              </a:rPr>
              <a:t>Εισαγωγές</a:t>
            </a:r>
          </a:p>
        </p:txBody>
      </p:sp>
      <p:sp>
        <p:nvSpPr>
          <p:cNvPr id="122890" name="Text Box 10"/>
          <p:cNvSpPr txBox="1">
            <a:spLocks noChangeArrowheads="1"/>
          </p:cNvSpPr>
          <p:nvPr/>
        </p:nvSpPr>
        <p:spPr bwMode="auto">
          <a:xfrm>
            <a:off x="179388" y="3213100"/>
            <a:ext cx="2808287" cy="396875"/>
          </a:xfrm>
          <a:prstGeom prst="rect">
            <a:avLst/>
          </a:prstGeom>
          <a:noFill/>
          <a:ln w="9525">
            <a:noFill/>
            <a:miter lim="800000"/>
            <a:headEnd/>
            <a:tailEnd/>
          </a:ln>
        </p:spPr>
        <p:txBody>
          <a:bodyPr>
            <a:spAutoFit/>
          </a:bodyPr>
          <a:lstStyle/>
          <a:p>
            <a:pPr>
              <a:spcBef>
                <a:spcPct val="50000"/>
              </a:spcBef>
            </a:pPr>
            <a:r>
              <a:rPr lang="el-GR" sz="2000">
                <a:latin typeface="Calibri" pitchFamily="34" charset="0"/>
              </a:rPr>
              <a:t>2</a:t>
            </a:r>
            <a:r>
              <a:rPr lang="en-US" sz="2000">
                <a:latin typeface="Calibri" pitchFamily="34" charset="0"/>
              </a:rPr>
              <a:t>. </a:t>
            </a:r>
            <a:r>
              <a:rPr lang="el-GR" sz="2000">
                <a:latin typeface="Calibri" pitchFamily="34" charset="0"/>
              </a:rPr>
              <a:t>Διαγραφές</a:t>
            </a:r>
          </a:p>
        </p:txBody>
      </p:sp>
      <p:sp>
        <p:nvSpPr>
          <p:cNvPr id="122891" name="Text Box 11"/>
          <p:cNvSpPr txBox="1">
            <a:spLocks noChangeArrowheads="1"/>
          </p:cNvSpPr>
          <p:nvPr/>
        </p:nvSpPr>
        <p:spPr bwMode="auto">
          <a:xfrm>
            <a:off x="179388" y="4437063"/>
            <a:ext cx="4033837" cy="396875"/>
          </a:xfrm>
          <a:prstGeom prst="rect">
            <a:avLst/>
          </a:prstGeom>
          <a:noFill/>
          <a:ln w="9525">
            <a:noFill/>
            <a:miter lim="800000"/>
            <a:headEnd/>
            <a:tailEnd/>
          </a:ln>
        </p:spPr>
        <p:txBody>
          <a:bodyPr>
            <a:spAutoFit/>
          </a:bodyPr>
          <a:lstStyle/>
          <a:p>
            <a:pPr>
              <a:spcBef>
                <a:spcPct val="50000"/>
              </a:spcBef>
            </a:pPr>
            <a:r>
              <a:rPr lang="el-GR" sz="2000">
                <a:latin typeface="Calibri" pitchFamily="34" charset="0"/>
              </a:rPr>
              <a:t>3</a:t>
            </a:r>
            <a:r>
              <a:rPr lang="en-US" sz="2000">
                <a:latin typeface="Calibri" pitchFamily="34" charset="0"/>
              </a:rPr>
              <a:t>. </a:t>
            </a:r>
            <a:r>
              <a:rPr lang="el-GR" sz="2000">
                <a:latin typeface="Calibri" pitchFamily="34" charset="0"/>
              </a:rPr>
              <a:t>Ενημερώσεις/Τροποποιήσεις</a:t>
            </a:r>
          </a:p>
        </p:txBody>
      </p:sp>
      <p:sp>
        <p:nvSpPr>
          <p:cNvPr id="12" name="Title 11"/>
          <p:cNvSpPr>
            <a:spLocks noGrp="1"/>
          </p:cNvSpPr>
          <p:nvPr>
            <p:ph type="title"/>
          </p:nvPr>
        </p:nvSpPr>
        <p:spPr/>
        <p:txBody>
          <a:bodyPr/>
          <a:lstStyle/>
          <a:p>
            <a:r>
              <a:rPr lang="el-GR" dirty="0">
                <a:solidFill>
                  <a:schemeClr val="accent6">
                    <a:lumMod val="75000"/>
                  </a:schemeClr>
                </a:solidFill>
              </a:rPr>
              <a:t>Επανάληψη</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139</a:t>
            </a:fld>
            <a:endParaRPr lang="el-GR" altLang="en-US"/>
          </a:p>
        </p:txBody>
      </p:sp>
      <p:sp>
        <p:nvSpPr>
          <p:cNvPr id="3077" name="Text Box 4"/>
          <p:cNvSpPr txBox="1">
            <a:spLocks noChangeArrowheads="1"/>
          </p:cNvSpPr>
          <p:nvPr/>
        </p:nvSpPr>
        <p:spPr bwMode="auto">
          <a:xfrm>
            <a:off x="6858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Όψεις</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fld id="{FA1E9695-169A-4F17-910E-5A0A6E2A261B}" type="slidenum">
              <a:rPr lang="el-GR" altLang="en-US" smtClean="0"/>
              <a:pPr/>
              <a:t>14</a:t>
            </a:fld>
            <a:endParaRPr lang="el-GR" altLang="en-US"/>
          </a:p>
        </p:txBody>
      </p:sp>
      <p:sp>
        <p:nvSpPr>
          <p:cNvPr id="282627" name="Text Box 3"/>
          <p:cNvSpPr txBox="1">
            <a:spLocks noChangeArrowheads="1"/>
          </p:cNvSpPr>
          <p:nvPr/>
        </p:nvSpPr>
        <p:spPr bwMode="auto">
          <a:xfrm>
            <a:off x="1019542" y="3159112"/>
            <a:ext cx="7772400" cy="830262"/>
          </a:xfrm>
          <a:prstGeom prst="rect">
            <a:avLst/>
          </a:prstGeom>
          <a:noFill/>
          <a:ln w="9525">
            <a:noFill/>
            <a:miter lim="800000"/>
            <a:headEnd/>
            <a:tailEnd/>
          </a:ln>
        </p:spPr>
        <p:txBody>
          <a:bodyPr>
            <a:spAutoFit/>
          </a:bodyPr>
          <a:lstStyle/>
          <a:p>
            <a:pPr eaLnBrk="0" hangingPunct="0"/>
            <a:r>
              <a:rPr lang="en-US" sz="2400" b="1" dirty="0">
                <a:latin typeface="Calibri" pitchFamily="34" charset="0"/>
                <a:ea typeface="Calibri" pitchFamily="34" charset="0"/>
                <a:cs typeface="Calibri" pitchFamily="34" charset="0"/>
              </a:rPr>
              <a:t>SELECT </a:t>
            </a:r>
            <a:r>
              <a:rPr lang="el-GR" sz="2400" dirty="0">
                <a:latin typeface="Calibri" pitchFamily="34" charset="0"/>
                <a:ea typeface="Calibri" pitchFamily="34" charset="0"/>
                <a:cs typeface="Calibri" pitchFamily="34" charset="0"/>
              </a:rPr>
              <a:t>*</a:t>
            </a:r>
            <a:endParaRPr lang="el-GR" sz="2400" b="0" dirty="0">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Plays;</a:t>
            </a:r>
            <a:endParaRPr lang="el-GR" sz="2400" b="0" dirty="0">
              <a:latin typeface="Calibri" pitchFamily="34" charset="0"/>
              <a:ea typeface="Calibri" pitchFamily="34" charset="0"/>
              <a:cs typeface="Calibri" pitchFamily="34" charset="0"/>
            </a:endParaRPr>
          </a:p>
        </p:txBody>
      </p:sp>
      <p:sp>
        <p:nvSpPr>
          <p:cNvPr id="282628" name="Text Box 4"/>
          <p:cNvSpPr txBox="1">
            <a:spLocks noChangeArrowheads="1"/>
          </p:cNvSpPr>
          <p:nvPr/>
        </p:nvSpPr>
        <p:spPr bwMode="auto">
          <a:xfrm>
            <a:off x="685800" y="2362200"/>
            <a:ext cx="7010400" cy="457200"/>
          </a:xfrm>
          <a:prstGeom prst="rect">
            <a:avLst/>
          </a:prstGeom>
          <a:noFill/>
          <a:ln w="9525">
            <a:noFill/>
            <a:miter lim="800000"/>
            <a:headEnd/>
            <a:tailEnd/>
          </a:ln>
        </p:spPr>
        <p:txBody>
          <a:bodyPr>
            <a:spAutoFit/>
          </a:bodyPr>
          <a:lstStyle/>
          <a:p>
            <a:pPr eaLnBrk="0" hangingPunct="0">
              <a:spcBef>
                <a:spcPct val="50000"/>
              </a:spcBef>
            </a:pPr>
            <a:r>
              <a:rPr lang="el-GR" sz="2400" b="0" dirty="0">
                <a:latin typeface="Calibri" pitchFamily="34" charset="0"/>
                <a:ea typeface="Calibri" pitchFamily="34" charset="0"/>
                <a:cs typeface="Calibri" pitchFamily="34" charset="0"/>
              </a:rPr>
              <a:t>Επιλογή όλων των γνωρισμάτων</a:t>
            </a:r>
          </a:p>
        </p:txBody>
      </p:sp>
      <p:sp>
        <p:nvSpPr>
          <p:cNvPr id="16392" name="Text Box 5"/>
          <p:cNvSpPr txBox="1">
            <a:spLocks noChangeArrowheads="1"/>
          </p:cNvSpPr>
          <p:nvPr/>
        </p:nvSpPr>
        <p:spPr bwMode="auto">
          <a:xfrm>
            <a:off x="2916238" y="4437063"/>
            <a:ext cx="4679950" cy="641350"/>
          </a:xfrm>
          <a:prstGeom prst="rect">
            <a:avLst/>
          </a:prstGeom>
          <a:noFill/>
          <a:ln w="9525">
            <a:noFill/>
            <a:miter lim="800000"/>
            <a:headEnd/>
            <a:tailEnd/>
          </a:ln>
        </p:spPr>
        <p:txBody>
          <a:bodyPr>
            <a:spAutoFit/>
          </a:bodyPr>
          <a:lstStyle/>
          <a:p>
            <a:pPr algn="just">
              <a:spcBef>
                <a:spcPct val="50000"/>
              </a:spcBef>
            </a:pPr>
            <a:r>
              <a:rPr lang="el-GR" sz="1800" b="0" i="1">
                <a:latin typeface="Calibri" pitchFamily="34" charset="0"/>
                <a:ea typeface="Calibri" pitchFamily="34" charset="0"/>
                <a:cs typeface="Calibri" pitchFamily="34" charset="0"/>
              </a:rPr>
              <a:t>Η «μικρότερη» </a:t>
            </a:r>
            <a:r>
              <a:rPr lang="en-US" sz="1800" b="0" i="1">
                <a:latin typeface="Calibri" pitchFamily="34" charset="0"/>
                <a:ea typeface="Calibri" pitchFamily="34" charset="0"/>
                <a:cs typeface="Calibri" pitchFamily="34" charset="0"/>
              </a:rPr>
              <a:t>SQL </a:t>
            </a:r>
            <a:r>
              <a:rPr lang="el-GR" sz="1800" b="0" i="1">
                <a:latin typeface="Calibri" pitchFamily="34" charset="0"/>
                <a:ea typeface="Calibri" pitchFamily="34" charset="0"/>
                <a:cs typeface="Calibri" pitchFamily="34" charset="0"/>
              </a:rPr>
              <a:t>ερώτηση (μας δίνει το περιεχόμενο του αντίστοιχου πίνακα)</a:t>
            </a:r>
          </a:p>
        </p:txBody>
      </p:sp>
      <p:sp>
        <p:nvSpPr>
          <p:cNvPr id="9" name="Title 8"/>
          <p:cNvSpPr>
            <a:spLocks noGrp="1"/>
          </p:cNvSpPr>
          <p:nvPr>
            <p:ph type="title"/>
          </p:nvPr>
        </p:nvSpPr>
        <p:spPr/>
        <p:txBody>
          <a:bodyPr/>
          <a:lstStyle/>
          <a:p>
            <a:r>
              <a:rPr lang="en-US" dirty="0">
                <a:solidFill>
                  <a:schemeClr val="accent6">
                    <a:lumMod val="75000"/>
                  </a:schemeClr>
                </a:solidFill>
              </a:rPr>
              <a:t>select *</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2628"/>
                                        </p:tgtEl>
                                        <p:attrNameLst>
                                          <p:attrName>style.visibility</p:attrName>
                                        </p:attrNameLst>
                                      </p:cBhvr>
                                      <p:to>
                                        <p:strVal val="visible"/>
                                      </p:to>
                                    </p:set>
                                    <p:anim calcmode="lin" valueType="num">
                                      <p:cBhvr additive="base">
                                        <p:cTn id="7" dur="500" fill="hold"/>
                                        <p:tgtEl>
                                          <p:spTgt spid="282628"/>
                                        </p:tgtEl>
                                        <p:attrNameLst>
                                          <p:attrName>ppt_x</p:attrName>
                                        </p:attrNameLst>
                                      </p:cBhvr>
                                      <p:tavLst>
                                        <p:tav tm="0">
                                          <p:val>
                                            <p:strVal val="0-#ppt_w/2"/>
                                          </p:val>
                                        </p:tav>
                                        <p:tav tm="100000">
                                          <p:val>
                                            <p:strVal val="#ppt_x"/>
                                          </p:val>
                                        </p:tav>
                                      </p:tavLst>
                                    </p:anim>
                                    <p:anim calcmode="lin" valueType="num">
                                      <p:cBhvr additive="base">
                                        <p:cTn id="8" dur="500" fill="hold"/>
                                        <p:tgtEl>
                                          <p:spTgt spid="2826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2627"/>
                                        </p:tgtEl>
                                        <p:attrNameLst>
                                          <p:attrName>style.visibility</p:attrName>
                                        </p:attrNameLst>
                                      </p:cBhvr>
                                      <p:to>
                                        <p:strVal val="visible"/>
                                      </p:to>
                                    </p:set>
                                    <p:anim calcmode="lin" valueType="num">
                                      <p:cBhvr additive="base">
                                        <p:cTn id="13" dur="500" fill="hold"/>
                                        <p:tgtEl>
                                          <p:spTgt spid="282627"/>
                                        </p:tgtEl>
                                        <p:attrNameLst>
                                          <p:attrName>ppt_x</p:attrName>
                                        </p:attrNameLst>
                                      </p:cBhvr>
                                      <p:tavLst>
                                        <p:tav tm="0">
                                          <p:val>
                                            <p:strVal val="0-#ppt_w/2"/>
                                          </p:val>
                                        </p:tav>
                                        <p:tav tm="100000">
                                          <p:val>
                                            <p:strVal val="#ppt_x"/>
                                          </p:val>
                                        </p:tav>
                                      </p:tavLst>
                                    </p:anim>
                                    <p:anim calcmode="lin" valueType="num">
                                      <p:cBhvr additive="base">
                                        <p:cTn id="14" dur="500" fill="hold"/>
                                        <p:tgtEl>
                                          <p:spTgt spid="2826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autoUpdateAnimBg="0"/>
      <p:bldP spid="282628" grpId="0" autoUpdateAnimBg="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Slide Number Placeholder 4"/>
          <p:cNvSpPr>
            <a:spLocks noGrp="1"/>
          </p:cNvSpPr>
          <p:nvPr>
            <p:ph type="sldNum" sz="quarter" idx="12"/>
          </p:nvPr>
        </p:nvSpPr>
        <p:spPr>
          <a:noFill/>
        </p:spPr>
        <p:txBody>
          <a:bodyPr/>
          <a:lstStyle/>
          <a:p>
            <a:fld id="{0098B0E1-D23D-41B1-B601-6B49611A0083}" type="slidenum">
              <a:rPr lang="el-GR" altLang="en-US" smtClean="0"/>
              <a:pPr/>
              <a:t>140</a:t>
            </a:fld>
            <a:endParaRPr lang="el-GR" altLang="en-US" dirty="0"/>
          </a:p>
        </p:txBody>
      </p:sp>
      <p:sp>
        <p:nvSpPr>
          <p:cNvPr id="124935" name="Text Box 4"/>
          <p:cNvSpPr txBox="1">
            <a:spLocks noChangeArrowheads="1"/>
          </p:cNvSpPr>
          <p:nvPr/>
        </p:nvSpPr>
        <p:spPr bwMode="auto">
          <a:xfrm>
            <a:off x="323850" y="2420938"/>
            <a:ext cx="83058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Μπορούμε να ορίσουμε μια όψη χρησιμοποιώντας την εντολή:</a:t>
            </a:r>
          </a:p>
        </p:txBody>
      </p:sp>
      <p:sp>
        <p:nvSpPr>
          <p:cNvPr id="124936" name="Text Box 5"/>
          <p:cNvSpPr txBox="1">
            <a:spLocks noChangeArrowheads="1"/>
          </p:cNvSpPr>
          <p:nvPr/>
        </p:nvSpPr>
        <p:spPr bwMode="auto">
          <a:xfrm>
            <a:off x="468313" y="3716338"/>
            <a:ext cx="8305800" cy="70802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Επίσης, μπορούν να προσδιοριστούν τα ονόματα των γνωρισμάτων άμεσα</a:t>
            </a:r>
          </a:p>
          <a:p>
            <a:pPr eaLnBrk="0" hangingPunct="0"/>
            <a:endParaRPr lang="el-GR" sz="2000" b="0">
              <a:latin typeface="Calibri" pitchFamily="34" charset="0"/>
              <a:ea typeface="Calibri" pitchFamily="34" charset="0"/>
              <a:cs typeface="Calibri" pitchFamily="34" charset="0"/>
            </a:endParaRPr>
          </a:p>
        </p:txBody>
      </p:sp>
      <p:sp>
        <p:nvSpPr>
          <p:cNvPr id="124937" name="Text Box 6"/>
          <p:cNvSpPr txBox="1">
            <a:spLocks noChangeArrowheads="1"/>
          </p:cNvSpPr>
          <p:nvPr/>
        </p:nvSpPr>
        <p:spPr bwMode="auto">
          <a:xfrm>
            <a:off x="827088" y="3068638"/>
            <a:ext cx="7802562" cy="396875"/>
          </a:xfrm>
          <a:prstGeom prst="rect">
            <a:avLst/>
          </a:prstGeom>
          <a:solidFill>
            <a:schemeClr val="accent1">
              <a:lumMod val="20000"/>
              <a:lumOff val="80000"/>
            </a:schemeClr>
          </a:solidFill>
          <a:ln w="9525">
            <a:noFill/>
            <a:miter lim="800000"/>
            <a:headEnd/>
            <a:tailEnd/>
          </a:ln>
        </p:spPr>
        <p:txBody>
          <a:bodyPr wrap="square">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CREATE VIEW </a:t>
            </a:r>
            <a:r>
              <a:rPr lang="el-GR" sz="2000" b="0" dirty="0">
                <a:solidFill>
                  <a:schemeClr val="tx2">
                    <a:lumMod val="50000"/>
                  </a:schemeClr>
                </a:solidFill>
                <a:latin typeface="Calibri" pitchFamily="34" charset="0"/>
                <a:ea typeface="Calibri" pitchFamily="34" charset="0"/>
                <a:cs typeface="Calibri" pitchFamily="34" charset="0"/>
              </a:rPr>
              <a:t>&lt;όνομα--όψης&gt; </a:t>
            </a:r>
            <a:r>
              <a:rPr lang="en-US" sz="2000" b="0"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AS </a:t>
            </a:r>
            <a:r>
              <a:rPr lang="el-GR" sz="2000" b="0" dirty="0">
                <a:solidFill>
                  <a:schemeClr val="tx2">
                    <a:lumMod val="50000"/>
                  </a:schemeClr>
                </a:solidFill>
                <a:latin typeface="Calibri" pitchFamily="34" charset="0"/>
                <a:ea typeface="Calibri" pitchFamily="34" charset="0"/>
                <a:cs typeface="Calibri" pitchFamily="34" charset="0"/>
              </a:rPr>
              <a:t> &lt;</a:t>
            </a:r>
            <a:r>
              <a:rPr lang="en-US" sz="2000" b="0" dirty="0">
                <a:solidFill>
                  <a:schemeClr val="tx2">
                    <a:lumMod val="50000"/>
                  </a:schemeClr>
                </a:solidFill>
                <a:latin typeface="Calibri" pitchFamily="34" charset="0"/>
                <a:ea typeface="Calibri" pitchFamily="34" charset="0"/>
                <a:cs typeface="Calibri" pitchFamily="34" charset="0"/>
              </a:rPr>
              <a:t>SELECT-FROM-WHERE </a:t>
            </a:r>
            <a:r>
              <a:rPr lang="el-GR" sz="2000" b="0" dirty="0">
                <a:solidFill>
                  <a:schemeClr val="tx2">
                    <a:lumMod val="50000"/>
                  </a:schemeClr>
                </a:solidFill>
                <a:latin typeface="Calibri" pitchFamily="34" charset="0"/>
                <a:ea typeface="Calibri" pitchFamily="34" charset="0"/>
                <a:cs typeface="Calibri" pitchFamily="34" charset="0"/>
              </a:rPr>
              <a:t>ερώτηση&gt;</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124938" name="Text Box 7"/>
          <p:cNvSpPr txBox="1">
            <a:spLocks noChangeArrowheads="1"/>
          </p:cNvSpPr>
          <p:nvPr/>
        </p:nvSpPr>
        <p:spPr bwMode="auto">
          <a:xfrm>
            <a:off x="684213" y="4724401"/>
            <a:ext cx="7405687" cy="707886"/>
          </a:xfrm>
          <a:prstGeom prst="rect">
            <a:avLst/>
          </a:prstGeom>
          <a:solidFill>
            <a:schemeClr val="accent1">
              <a:lumMod val="20000"/>
              <a:lumOff val="80000"/>
            </a:schemeClr>
          </a:solidFill>
          <a:ln w="9525">
            <a:noFill/>
            <a:miter lim="800000"/>
            <a:headEnd/>
            <a:tailEnd/>
          </a:ln>
        </p:spPr>
        <p:txBody>
          <a:bodyPr wrap="square">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CREATE VIEW </a:t>
            </a:r>
            <a:r>
              <a:rPr lang="el-GR" sz="2000" b="0" dirty="0">
                <a:solidFill>
                  <a:schemeClr val="tx2">
                    <a:lumMod val="50000"/>
                  </a:schemeClr>
                </a:solidFill>
                <a:latin typeface="Calibri" pitchFamily="34" charset="0"/>
                <a:ea typeface="Calibri" pitchFamily="34" charset="0"/>
                <a:cs typeface="Calibri" pitchFamily="34" charset="0"/>
              </a:rPr>
              <a:t>&lt;όνομα--όψης&gt;  (&lt;λίστα ονομάτων-γνωρισμάτων&gt;) </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AS </a:t>
            </a:r>
            <a:r>
              <a:rPr lang="el-GR" sz="2000" b="0" dirty="0">
                <a:solidFill>
                  <a:schemeClr val="tx2">
                    <a:lumMod val="50000"/>
                  </a:schemeClr>
                </a:solidFill>
                <a:latin typeface="Calibri" pitchFamily="34" charset="0"/>
                <a:ea typeface="Calibri" pitchFamily="34" charset="0"/>
                <a:cs typeface="Calibri" pitchFamily="34" charset="0"/>
              </a:rPr>
              <a:t>&lt;</a:t>
            </a:r>
            <a:r>
              <a:rPr lang="en-US" sz="2000" b="0" dirty="0">
                <a:solidFill>
                  <a:schemeClr val="tx2">
                    <a:lumMod val="50000"/>
                  </a:schemeClr>
                </a:solidFill>
                <a:latin typeface="Calibri" pitchFamily="34" charset="0"/>
                <a:ea typeface="Calibri" pitchFamily="34" charset="0"/>
                <a:cs typeface="Calibri" pitchFamily="34" charset="0"/>
              </a:rPr>
              <a:t>SELECT-FROM-WHERE </a:t>
            </a:r>
            <a:r>
              <a:rPr lang="el-GR" sz="2000" b="0" dirty="0">
                <a:solidFill>
                  <a:schemeClr val="tx2">
                    <a:lumMod val="50000"/>
                  </a:schemeClr>
                </a:solidFill>
                <a:latin typeface="Calibri" pitchFamily="34" charset="0"/>
                <a:ea typeface="Calibri" pitchFamily="34" charset="0"/>
                <a:cs typeface="Calibri" pitchFamily="34" charset="0"/>
              </a:rPr>
              <a:t>ερώτηση&gt;</a:t>
            </a:r>
          </a:p>
        </p:txBody>
      </p:sp>
      <p:sp>
        <p:nvSpPr>
          <p:cNvPr id="124939" name="Line 8"/>
          <p:cNvSpPr>
            <a:spLocks noChangeShapeType="1"/>
          </p:cNvSpPr>
          <p:nvPr/>
        </p:nvSpPr>
        <p:spPr bwMode="auto">
          <a:xfrm flipH="1">
            <a:off x="7596188" y="2420938"/>
            <a:ext cx="503237" cy="503237"/>
          </a:xfrm>
          <a:prstGeom prst="line">
            <a:avLst/>
          </a:prstGeom>
          <a:noFill/>
          <a:ln w="57150">
            <a:solidFill>
              <a:schemeClr val="tx2">
                <a:lumMod val="50000"/>
              </a:schemeClr>
            </a:solidFill>
            <a:round/>
            <a:headEnd/>
            <a:tailEnd type="triangle" w="med" len="med"/>
          </a:ln>
        </p:spPr>
        <p:txBody>
          <a:bodyPr/>
          <a:lstStyle/>
          <a:p>
            <a:endParaRPr lang="el-GR"/>
          </a:p>
        </p:txBody>
      </p:sp>
      <p:sp>
        <p:nvSpPr>
          <p:cNvPr id="124940" name="Text Box 9"/>
          <p:cNvSpPr txBox="1">
            <a:spLocks noChangeArrowheads="1"/>
          </p:cNvSpPr>
          <p:nvPr/>
        </p:nvSpPr>
        <p:spPr bwMode="auto">
          <a:xfrm>
            <a:off x="7451725" y="1700213"/>
            <a:ext cx="1296988" cy="641350"/>
          </a:xfrm>
          <a:prstGeom prst="rect">
            <a:avLst/>
          </a:prstGeom>
          <a:noFill/>
          <a:ln w="9525">
            <a:noFill/>
            <a:miter lim="800000"/>
            <a:headEnd/>
            <a:tailEnd/>
          </a:ln>
        </p:spPr>
        <p:txBody>
          <a:bodyPr>
            <a:spAutoFit/>
          </a:bodyPr>
          <a:lstStyle/>
          <a:p>
            <a:pPr eaLnBrk="0" hangingPunct="0">
              <a:spcBef>
                <a:spcPct val="50000"/>
              </a:spcBef>
            </a:pPr>
            <a:r>
              <a:rPr lang="el-GR" sz="1800">
                <a:latin typeface="Calibri" pitchFamily="34" charset="0"/>
                <a:ea typeface="Calibri" pitchFamily="34" charset="0"/>
                <a:cs typeface="Calibri" pitchFamily="34" charset="0"/>
              </a:rPr>
              <a:t>Ορισμός Όψης</a:t>
            </a:r>
          </a:p>
        </p:txBody>
      </p:sp>
      <p:sp>
        <p:nvSpPr>
          <p:cNvPr id="124941" name="Rectangle 10"/>
          <p:cNvSpPr>
            <a:spLocks noChangeArrowheads="1"/>
          </p:cNvSpPr>
          <p:nvPr/>
        </p:nvSpPr>
        <p:spPr bwMode="auto">
          <a:xfrm>
            <a:off x="4543425" y="3001963"/>
            <a:ext cx="3556000" cy="685800"/>
          </a:xfrm>
          <a:prstGeom prst="rect">
            <a:avLst/>
          </a:prstGeom>
          <a:noFill/>
          <a:ln w="38100">
            <a:solidFill>
              <a:schemeClr val="tx2">
                <a:lumMod val="50000"/>
              </a:schemeClr>
            </a:solidFill>
            <a:miter lim="800000"/>
            <a:headEnd/>
            <a:tailEnd/>
          </a:ln>
        </p:spPr>
        <p:txBody>
          <a:bodyPr wrap="none" anchor="ctr"/>
          <a:lstStyle/>
          <a:p>
            <a:endParaRPr lang="el-GR"/>
          </a:p>
        </p:txBody>
      </p:sp>
      <p:sp>
        <p:nvSpPr>
          <p:cNvPr id="14" name="Title 13"/>
          <p:cNvSpPr>
            <a:spLocks noGrp="1"/>
          </p:cNvSpPr>
          <p:nvPr>
            <p:ph type="title"/>
          </p:nvPr>
        </p:nvSpPr>
        <p:spPr/>
        <p:txBody>
          <a:bodyPr>
            <a:normAutofit fontScale="90000"/>
          </a:bodyPr>
          <a:lstStyle/>
          <a:p>
            <a:r>
              <a:rPr lang="el-GR" dirty="0">
                <a:solidFill>
                  <a:schemeClr val="accent6">
                    <a:lumMod val="75000"/>
                  </a:schemeClr>
                </a:solidFill>
              </a:rPr>
              <a:t>Ορισμός Όψεων (εικονικών πινάκων)</a:t>
            </a:r>
          </a:p>
        </p:txBody>
      </p:sp>
      <p:sp>
        <p:nvSpPr>
          <p:cNvPr id="1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6" name="Slide Number Placeholder 4"/>
          <p:cNvSpPr>
            <a:spLocks noGrp="1"/>
          </p:cNvSpPr>
          <p:nvPr>
            <p:ph type="sldNum" sz="quarter" idx="12"/>
          </p:nvPr>
        </p:nvSpPr>
        <p:spPr>
          <a:noFill/>
        </p:spPr>
        <p:txBody>
          <a:bodyPr/>
          <a:lstStyle/>
          <a:p>
            <a:fld id="{9890A986-1E99-4EEE-B264-A0B8EC96F287}" type="slidenum">
              <a:rPr lang="el-GR" altLang="en-US" smtClean="0"/>
              <a:pPr/>
              <a:t>141</a:t>
            </a:fld>
            <a:endParaRPr lang="el-GR" altLang="en-US"/>
          </a:p>
        </p:txBody>
      </p:sp>
      <p:sp>
        <p:nvSpPr>
          <p:cNvPr id="125959" name="Text Box 4"/>
          <p:cNvSpPr txBox="1">
            <a:spLocks noChangeArrowheads="1"/>
          </p:cNvSpPr>
          <p:nvPr/>
        </p:nvSpPr>
        <p:spPr bwMode="auto">
          <a:xfrm>
            <a:off x="476250" y="2090738"/>
            <a:ext cx="8070850" cy="2677656"/>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n-US" sz="2400" b="0" dirty="0">
                <a:solidFill>
                  <a:schemeClr val="tx1">
                    <a:lumMod val="95000"/>
                    <a:lumOff val="5000"/>
                  </a:schemeClr>
                </a:solidFill>
                <a:latin typeface="Calibri" pitchFamily="34" charset="0"/>
                <a:ea typeface="Calibri" pitchFamily="34" charset="0"/>
                <a:cs typeface="Calibri" pitchFamily="34" charset="0"/>
              </a:rPr>
              <a:t> </a:t>
            </a:r>
            <a:r>
              <a:rPr lang="el-GR" sz="2400" b="1" dirty="0">
                <a:solidFill>
                  <a:schemeClr val="tx1">
                    <a:lumMod val="95000"/>
                    <a:lumOff val="5000"/>
                  </a:schemeClr>
                </a:solidFill>
                <a:latin typeface="Calibri" pitchFamily="34" charset="0"/>
                <a:ea typeface="Calibri" pitchFamily="34" charset="0"/>
                <a:cs typeface="Calibri" pitchFamily="34" charset="0"/>
              </a:rPr>
              <a:t>Αποθηκεύετε </a:t>
            </a:r>
            <a:r>
              <a:rPr lang="el-GR" sz="2400" dirty="0">
                <a:solidFill>
                  <a:schemeClr val="tx1">
                    <a:lumMod val="95000"/>
                    <a:lumOff val="5000"/>
                  </a:schemeClr>
                </a:solidFill>
                <a:latin typeface="Calibri" pitchFamily="34" charset="0"/>
                <a:ea typeface="Calibri" pitchFamily="34" charset="0"/>
                <a:cs typeface="Calibri" pitchFamily="34" charset="0"/>
              </a:rPr>
              <a:t>ο</a:t>
            </a:r>
            <a:r>
              <a:rPr lang="el-GR" sz="2400" b="1" dirty="0">
                <a:solidFill>
                  <a:schemeClr val="tx1">
                    <a:lumMod val="95000"/>
                    <a:lumOff val="5000"/>
                  </a:schemeClr>
                </a:solidFill>
                <a:latin typeface="Calibri" pitchFamily="34" charset="0"/>
                <a:ea typeface="Calibri" pitchFamily="34" charset="0"/>
                <a:cs typeface="Calibri" pitchFamily="34" charset="0"/>
              </a:rPr>
              <a:t> </a:t>
            </a:r>
            <a:r>
              <a:rPr lang="el-GR" sz="2400" b="0" dirty="0">
                <a:solidFill>
                  <a:schemeClr val="tx1">
                    <a:lumMod val="95000"/>
                    <a:lumOff val="5000"/>
                  </a:schemeClr>
                </a:solidFill>
                <a:latin typeface="Calibri" pitchFamily="34" charset="0"/>
                <a:ea typeface="Calibri" pitchFamily="34" charset="0"/>
                <a:cs typeface="Calibri" pitchFamily="34" charset="0"/>
              </a:rPr>
              <a:t>ορισμός </a:t>
            </a:r>
          </a:p>
          <a:p>
            <a:pPr algn="just" eaLnBrk="0" hangingPunct="0">
              <a:spcBef>
                <a:spcPct val="50000"/>
              </a:spcBef>
              <a:buFont typeface="Wingdings" pitchFamily="2" charset="2"/>
              <a:buChar char="§"/>
            </a:pPr>
            <a:r>
              <a:rPr lang="el-GR" sz="2400" b="0" dirty="0">
                <a:solidFill>
                  <a:schemeClr val="tx1">
                    <a:lumMod val="95000"/>
                    <a:lumOff val="5000"/>
                  </a:schemeClr>
                </a:solidFill>
                <a:latin typeface="Calibri" pitchFamily="34" charset="0"/>
                <a:ea typeface="Calibri" pitchFamily="34" charset="0"/>
                <a:cs typeface="Calibri" pitchFamily="34" charset="0"/>
              </a:rPr>
              <a:t> Μπορεί να χρησιμοποιηθεί όπου ένας πίνακας, αλλά η όψη (δηλαδή, το περιεχόμενο του πίνακα) </a:t>
            </a:r>
            <a:r>
              <a:rPr lang="el-GR" sz="2400" b="0" i="1" dirty="0">
                <a:solidFill>
                  <a:schemeClr val="tx1">
                    <a:lumMod val="95000"/>
                    <a:lumOff val="5000"/>
                  </a:schemeClr>
                </a:solidFill>
                <a:latin typeface="Calibri" pitchFamily="34" charset="0"/>
                <a:ea typeface="Calibri" pitchFamily="34" charset="0"/>
                <a:cs typeface="Calibri" pitchFamily="34" charset="0"/>
              </a:rPr>
              <a:t>υπολογίζεται εκ νέου </a:t>
            </a:r>
            <a:r>
              <a:rPr lang="el-GR" sz="2400" b="0" dirty="0">
                <a:solidFill>
                  <a:schemeClr val="tx1">
                    <a:lumMod val="95000"/>
                    <a:lumOff val="5000"/>
                  </a:schemeClr>
                </a:solidFill>
                <a:latin typeface="Calibri" pitchFamily="34" charset="0"/>
                <a:ea typeface="Calibri" pitchFamily="34" charset="0"/>
                <a:cs typeface="Calibri" pitchFamily="34" charset="0"/>
              </a:rPr>
              <a:t>κάθε φορά</a:t>
            </a:r>
          </a:p>
          <a:p>
            <a:pPr algn="just" eaLnBrk="0" hangingPunct="0">
              <a:spcBef>
                <a:spcPct val="50000"/>
              </a:spcBef>
              <a:buFont typeface="Wingdings" pitchFamily="2" charset="2"/>
              <a:buChar char="§"/>
            </a:pPr>
            <a:r>
              <a:rPr lang="el-GR" sz="2400" b="0" dirty="0">
                <a:solidFill>
                  <a:schemeClr val="tx1">
                    <a:lumMod val="95000"/>
                    <a:lumOff val="5000"/>
                  </a:schemeClr>
                </a:solidFill>
                <a:latin typeface="Calibri" pitchFamily="34" charset="0"/>
                <a:ea typeface="Calibri" pitchFamily="34" charset="0"/>
                <a:cs typeface="Calibri" pitchFamily="34" charset="0"/>
              </a:rPr>
              <a:t> Χρήση: Σε ερωτήματα που υπολογίζονται συχνά ή </a:t>
            </a:r>
            <a:r>
              <a:rPr lang="en-US" sz="2400" b="0" dirty="0">
                <a:solidFill>
                  <a:schemeClr val="tx1">
                    <a:lumMod val="95000"/>
                    <a:lumOff val="5000"/>
                  </a:schemeClr>
                </a:solidFill>
                <a:latin typeface="Calibri" pitchFamily="34" charset="0"/>
                <a:ea typeface="Calibri" pitchFamily="34" charset="0"/>
                <a:cs typeface="Calibri" pitchFamily="34" charset="0"/>
              </a:rPr>
              <a:t>(</a:t>
            </a:r>
            <a:r>
              <a:rPr lang="el-GR" sz="2400" b="0" dirty="0">
                <a:solidFill>
                  <a:schemeClr val="tx1">
                    <a:lumMod val="95000"/>
                    <a:lumOff val="5000"/>
                  </a:schemeClr>
                </a:solidFill>
                <a:latin typeface="Calibri" pitchFamily="34" charset="0"/>
                <a:ea typeface="Calibri" pitchFamily="34" charset="0"/>
                <a:cs typeface="Calibri" pitchFamily="34" charset="0"/>
              </a:rPr>
              <a:t>κυρίως) για έλεγχο πρόσβασης</a:t>
            </a:r>
          </a:p>
        </p:txBody>
      </p:sp>
      <p:sp>
        <p:nvSpPr>
          <p:cNvPr id="8" name="Title 7"/>
          <p:cNvSpPr>
            <a:spLocks noGrp="1"/>
          </p:cNvSpPr>
          <p:nvPr>
            <p:ph type="title"/>
          </p:nvPr>
        </p:nvSpPr>
        <p:spPr/>
        <p:txBody>
          <a:bodyPr/>
          <a:lstStyle/>
          <a:p>
            <a:r>
              <a:rPr lang="el-GR" dirty="0">
                <a:solidFill>
                  <a:schemeClr val="accent6">
                    <a:lumMod val="75000"/>
                  </a:schemeClr>
                </a:solidFill>
              </a:rPr>
              <a:t>Διαφορά από </a:t>
            </a:r>
            <a:r>
              <a:rPr lang="en-US" dirty="0">
                <a:solidFill>
                  <a:schemeClr val="accent6">
                    <a:lumMod val="75000"/>
                  </a:schemeClr>
                </a:solidFill>
              </a:rPr>
              <a:t>create table</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Slide Number Placeholder 4"/>
          <p:cNvSpPr>
            <a:spLocks noGrp="1"/>
          </p:cNvSpPr>
          <p:nvPr>
            <p:ph type="sldNum" sz="quarter" idx="12"/>
          </p:nvPr>
        </p:nvSpPr>
        <p:spPr>
          <a:noFill/>
        </p:spPr>
        <p:txBody>
          <a:bodyPr/>
          <a:lstStyle/>
          <a:p>
            <a:fld id="{EDA253A1-2709-4E82-AFB5-96B92FF1065C}" type="slidenum">
              <a:rPr lang="el-GR" altLang="en-US" smtClean="0"/>
              <a:pPr/>
              <a:t>142</a:t>
            </a:fld>
            <a:endParaRPr lang="el-GR" altLang="en-US"/>
          </a:p>
        </p:txBody>
      </p:sp>
      <p:sp>
        <p:nvSpPr>
          <p:cNvPr id="126983" name="Text Box 4"/>
          <p:cNvSpPr txBox="1">
            <a:spLocks noChangeArrowheads="1"/>
          </p:cNvSpPr>
          <p:nvPr/>
        </p:nvSpPr>
        <p:spPr bwMode="auto">
          <a:xfrm>
            <a:off x="323850" y="3500438"/>
            <a:ext cx="8351838" cy="13112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CREATE VIEW </a:t>
            </a:r>
            <a:r>
              <a:rPr lang="en-US" sz="2000" dirty="0" err="1">
                <a:latin typeface="Calibri" pitchFamily="34" charset="0"/>
                <a:ea typeface="Calibri" pitchFamily="34" charset="0"/>
                <a:cs typeface="Calibri" pitchFamily="34" charset="0"/>
              </a:rPr>
              <a:t>BlackAndWhite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AS</a:t>
            </a:r>
            <a:endParaRPr lang="el-GR" sz="200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 Year</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‘Ασπρόμαυρη’</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26984" name="Rectangle 5"/>
          <p:cNvSpPr>
            <a:spLocks noChangeArrowheads="1"/>
          </p:cNvSpPr>
          <p:nvPr/>
        </p:nvSpPr>
        <p:spPr bwMode="auto">
          <a:xfrm>
            <a:off x="1174749" y="4156075"/>
            <a:ext cx="865188" cy="287338"/>
          </a:xfrm>
          <a:prstGeom prst="rect">
            <a:avLst/>
          </a:prstGeom>
          <a:noFill/>
          <a:ln w="28575">
            <a:solidFill>
              <a:schemeClr val="accent6">
                <a:lumMod val="75000"/>
              </a:schemeClr>
            </a:solidFill>
            <a:miter lim="800000"/>
            <a:headEnd/>
            <a:tailEnd/>
          </a:ln>
        </p:spPr>
        <p:txBody>
          <a:bodyPr wrap="none" anchor="ctr"/>
          <a:lstStyle/>
          <a:p>
            <a:endParaRPr lang="el-GR">
              <a:solidFill>
                <a:schemeClr val="accent6">
                  <a:lumMod val="50000"/>
                </a:schemeClr>
              </a:solidFill>
            </a:endParaRPr>
          </a:p>
        </p:txBody>
      </p:sp>
      <p:sp>
        <p:nvSpPr>
          <p:cNvPr id="126985" name="Line 6"/>
          <p:cNvSpPr>
            <a:spLocks noChangeShapeType="1"/>
          </p:cNvSpPr>
          <p:nvPr/>
        </p:nvSpPr>
        <p:spPr bwMode="auto">
          <a:xfrm>
            <a:off x="2195513" y="4292600"/>
            <a:ext cx="3240087" cy="0"/>
          </a:xfrm>
          <a:prstGeom prst="line">
            <a:avLst/>
          </a:prstGeom>
          <a:noFill/>
          <a:ln w="28575">
            <a:solidFill>
              <a:schemeClr val="accent6">
                <a:lumMod val="75000"/>
              </a:schemeClr>
            </a:solidFill>
            <a:round/>
            <a:headEnd type="triangle" w="med" len="med"/>
            <a:tailEnd/>
          </a:ln>
        </p:spPr>
        <p:txBody>
          <a:bodyPr/>
          <a:lstStyle/>
          <a:p>
            <a:endParaRPr lang="el-GR">
              <a:solidFill>
                <a:schemeClr val="accent6">
                  <a:lumMod val="50000"/>
                </a:schemeClr>
              </a:solidFill>
            </a:endParaRPr>
          </a:p>
        </p:txBody>
      </p:sp>
      <p:sp>
        <p:nvSpPr>
          <p:cNvPr id="126986" name="Text Box 7"/>
          <p:cNvSpPr txBox="1">
            <a:spLocks noChangeArrowheads="1"/>
          </p:cNvSpPr>
          <p:nvPr/>
        </p:nvSpPr>
        <p:spPr bwMode="auto">
          <a:xfrm>
            <a:off x="5508624" y="3822700"/>
            <a:ext cx="2873375" cy="861774"/>
          </a:xfrm>
          <a:prstGeom prst="rect">
            <a:avLst/>
          </a:prstGeom>
          <a:noFill/>
          <a:ln w="9525">
            <a:noFill/>
            <a:miter lim="800000"/>
            <a:headEnd/>
            <a:tailEnd/>
          </a:ln>
        </p:spPr>
        <p:txBody>
          <a:bodyPr wrap="square">
            <a:spAutoFit/>
          </a:bodyPr>
          <a:lstStyle/>
          <a:p>
            <a:pPr>
              <a:spcBef>
                <a:spcPct val="50000"/>
              </a:spcBef>
            </a:pPr>
            <a:r>
              <a:rPr lang="en-US" sz="2000" b="0" dirty="0">
                <a:solidFill>
                  <a:schemeClr val="accent6">
                    <a:lumMod val="75000"/>
                  </a:schemeClr>
                </a:solidFill>
                <a:latin typeface="Calibri" pitchFamily="34" charset="0"/>
                <a:ea typeface="Calibri" pitchFamily="34" charset="0"/>
                <a:cs typeface="Calibri" pitchFamily="34" charset="0"/>
              </a:rPr>
              <a:t>Base relations/tables</a:t>
            </a:r>
          </a:p>
          <a:p>
            <a:pPr>
              <a:spcBef>
                <a:spcPct val="50000"/>
              </a:spcBef>
            </a:pPr>
            <a:r>
              <a:rPr lang="el-GR" sz="2000" b="0" dirty="0">
                <a:solidFill>
                  <a:schemeClr val="accent6">
                    <a:lumMod val="75000"/>
                  </a:schemeClr>
                </a:solidFill>
                <a:latin typeface="Calibri" pitchFamily="34" charset="0"/>
                <a:ea typeface="Calibri" pitchFamily="34" charset="0"/>
                <a:cs typeface="Calibri" pitchFamily="34" charset="0"/>
              </a:rPr>
              <a:t>Βασική Σχέση</a:t>
            </a:r>
          </a:p>
        </p:txBody>
      </p:sp>
      <p:sp>
        <p:nvSpPr>
          <p:cNvPr id="11" name="Title 10"/>
          <p:cNvSpPr>
            <a:spLocks noGrp="1"/>
          </p:cNvSpPr>
          <p:nvPr>
            <p:ph type="title"/>
          </p:nvPr>
        </p:nvSpPr>
        <p:spPr>
          <a:xfrm>
            <a:off x="444500" y="0"/>
            <a:ext cx="8229600" cy="1143000"/>
          </a:xfrm>
        </p:spPr>
        <p:txBody>
          <a:bodyPr/>
          <a:lstStyle/>
          <a:p>
            <a:r>
              <a:rPr lang="el-GR" dirty="0">
                <a:solidFill>
                  <a:schemeClr val="accent6">
                    <a:lumMod val="75000"/>
                  </a:schemeClr>
                </a:solidFill>
              </a:rPr>
              <a:t>Παράδειγμα</a:t>
            </a: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2" name="Text Box 6">
            <a:extLst>
              <a:ext uri="{FF2B5EF4-FFF2-40B4-BE49-F238E27FC236}">
                <a16:creationId xmlns:a16="http://schemas.microsoft.com/office/drawing/2014/main" xmlns="" id="{5AD04D6A-DBFB-44D5-A1E8-6247D2295C75}"/>
              </a:ext>
            </a:extLst>
          </p:cNvPr>
          <p:cNvSpPr txBox="1">
            <a:spLocks noChangeArrowheads="1"/>
          </p:cNvSpPr>
          <p:nvPr/>
        </p:nvSpPr>
        <p:spPr bwMode="auto">
          <a:xfrm>
            <a:off x="712885" y="116865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4" name="Slide Number Placeholder 4"/>
          <p:cNvSpPr>
            <a:spLocks noGrp="1"/>
          </p:cNvSpPr>
          <p:nvPr>
            <p:ph type="sldNum" sz="quarter" idx="12"/>
          </p:nvPr>
        </p:nvSpPr>
        <p:spPr>
          <a:noFill/>
        </p:spPr>
        <p:txBody>
          <a:bodyPr/>
          <a:lstStyle/>
          <a:p>
            <a:fld id="{2FF8C658-4106-45CD-AA64-74408F9659DB}" type="slidenum">
              <a:rPr lang="el-GR" altLang="en-US" smtClean="0"/>
              <a:pPr/>
              <a:t>143</a:t>
            </a:fld>
            <a:endParaRPr lang="el-GR" altLang="en-US"/>
          </a:p>
        </p:txBody>
      </p:sp>
      <p:sp>
        <p:nvSpPr>
          <p:cNvPr id="128007" name="Text Box 4"/>
          <p:cNvSpPr txBox="1">
            <a:spLocks noChangeArrowheads="1"/>
          </p:cNvSpPr>
          <p:nvPr/>
        </p:nvSpPr>
        <p:spPr bwMode="auto">
          <a:xfrm>
            <a:off x="595313" y="2060575"/>
            <a:ext cx="7772400" cy="2677656"/>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b="0" dirty="0">
                <a:solidFill>
                  <a:schemeClr val="tx2">
                    <a:lumMod val="50000"/>
                  </a:schemeClr>
                </a:solidFill>
                <a:latin typeface="Calibri" pitchFamily="34" charset="0"/>
                <a:ea typeface="Calibri" pitchFamily="34" charset="0"/>
                <a:cs typeface="Calibri" pitchFamily="34" charset="0"/>
              </a:rPr>
              <a:t> Για ενημερώσεις ισχύουν περιορισμοί -- Τροποποιήσεις μέσω όψεων</a:t>
            </a:r>
            <a:endParaRPr lang="en-US" sz="2400" b="0" dirty="0">
              <a:solidFill>
                <a:schemeClr val="tx2">
                  <a:lumMod val="50000"/>
                </a:schemeClr>
              </a:solidFill>
              <a:latin typeface="Calibri" pitchFamily="34" charset="0"/>
              <a:ea typeface="Calibri" pitchFamily="34" charset="0"/>
              <a:cs typeface="Calibri" pitchFamily="34" charset="0"/>
            </a:endParaRPr>
          </a:p>
          <a:p>
            <a:pPr lvl="1" eaLnBrk="0" hangingPunct="0">
              <a:spcBef>
                <a:spcPct val="50000"/>
              </a:spcBef>
              <a:buFont typeface="Wingdings" pitchFamily="2" charset="2"/>
              <a:buChar char="§"/>
            </a:pPr>
            <a:r>
              <a:rPr lang="en-US" sz="2400" b="0" dirty="0">
                <a:solidFill>
                  <a:schemeClr val="tx2">
                    <a:lumMod val="50000"/>
                  </a:schemeClr>
                </a:solidFill>
                <a:latin typeface="Calibri" pitchFamily="34" charset="0"/>
                <a:ea typeface="Calibri" pitchFamily="34" charset="0"/>
                <a:cs typeface="Calibri" pitchFamily="34" charset="0"/>
              </a:rPr>
              <a:t>  </a:t>
            </a:r>
            <a:r>
              <a:rPr lang="el-GR" sz="2400" b="0" dirty="0" err="1">
                <a:solidFill>
                  <a:schemeClr val="accent6">
                    <a:lumMod val="75000"/>
                  </a:schemeClr>
                </a:solidFill>
                <a:latin typeface="Calibri" pitchFamily="34" charset="0"/>
                <a:ea typeface="Calibri" pitchFamily="34" charset="0"/>
                <a:cs typeface="Calibri" pitchFamily="34" charset="0"/>
              </a:rPr>
              <a:t>Ενημερώσιμες</a:t>
            </a:r>
            <a:r>
              <a:rPr lang="el-GR" sz="2400" b="0" dirty="0">
                <a:solidFill>
                  <a:schemeClr val="tx2">
                    <a:lumMod val="50000"/>
                  </a:schemeClr>
                </a:solidFill>
                <a:latin typeface="Calibri" pitchFamily="34" charset="0"/>
                <a:ea typeface="Calibri" pitchFamily="34" charset="0"/>
                <a:cs typeface="Calibri" pitchFamily="34" charset="0"/>
              </a:rPr>
              <a:t> όψεις - </a:t>
            </a:r>
            <a:r>
              <a:rPr lang="en-US" sz="2400" b="0" dirty="0">
                <a:solidFill>
                  <a:schemeClr val="tx2">
                    <a:lumMod val="50000"/>
                  </a:schemeClr>
                </a:solidFill>
                <a:latin typeface="Calibri" pitchFamily="34" charset="0"/>
                <a:ea typeface="Calibri" pitchFamily="34" charset="0"/>
                <a:cs typeface="Calibri" pitchFamily="34" charset="0"/>
              </a:rPr>
              <a:t>updatable</a:t>
            </a:r>
            <a:endParaRPr lang="el-GR" sz="2400" b="0" dirty="0">
              <a:solidFill>
                <a:schemeClr val="tx2">
                  <a:lumMod val="50000"/>
                </a:schemeClr>
              </a:solidFill>
              <a:latin typeface="Calibri" pitchFamily="34" charset="0"/>
              <a:ea typeface="Calibri" pitchFamily="34" charset="0"/>
              <a:cs typeface="Calibri" pitchFamily="34" charset="0"/>
            </a:endParaRPr>
          </a:p>
          <a:p>
            <a:pPr lvl="2" eaLnBrk="0" hangingPunct="0">
              <a:spcBef>
                <a:spcPct val="50000"/>
              </a:spcBef>
              <a:buFont typeface="Wingdings" pitchFamily="2" charset="2"/>
              <a:buChar char="§"/>
            </a:pPr>
            <a:r>
              <a:rPr lang="el-GR" sz="2400" b="0" dirty="0">
                <a:solidFill>
                  <a:schemeClr val="tx2">
                    <a:lumMod val="50000"/>
                  </a:schemeClr>
                </a:solidFill>
                <a:latin typeface="Calibri" pitchFamily="34" charset="0"/>
                <a:ea typeface="Calibri" pitchFamily="34" charset="0"/>
                <a:cs typeface="Calibri" pitchFamily="34" charset="0"/>
              </a:rPr>
              <a:t> ένα μόνο πίνακα, πρωτεύον κλειδί της βασικής σχέσης και τιμές για όλα τα </a:t>
            </a:r>
            <a:r>
              <a:rPr lang="en-US" sz="2400" b="0" i="1" dirty="0">
                <a:solidFill>
                  <a:schemeClr val="tx2">
                    <a:lumMod val="50000"/>
                  </a:schemeClr>
                </a:solidFill>
                <a:latin typeface="Calibri" pitchFamily="34" charset="0"/>
                <a:ea typeface="Calibri" pitchFamily="34" charset="0"/>
                <a:cs typeface="Calibri" pitchFamily="34" charset="0"/>
              </a:rPr>
              <a:t>not null </a:t>
            </a:r>
            <a:r>
              <a:rPr lang="el-GR" sz="2400" b="0" dirty="0">
                <a:solidFill>
                  <a:schemeClr val="tx2">
                    <a:lumMod val="50000"/>
                  </a:schemeClr>
                </a:solidFill>
                <a:latin typeface="Calibri" pitchFamily="34" charset="0"/>
                <a:ea typeface="Calibri" pitchFamily="34" charset="0"/>
                <a:cs typeface="Calibri" pitchFamily="34" charset="0"/>
              </a:rPr>
              <a:t>γνωρίσματα χωρίς </a:t>
            </a:r>
            <a:r>
              <a:rPr lang="en-US" sz="2400" b="0" dirty="0">
                <a:solidFill>
                  <a:schemeClr val="tx2">
                    <a:lumMod val="50000"/>
                  </a:schemeClr>
                </a:solidFill>
                <a:latin typeface="Calibri" pitchFamily="34" charset="0"/>
                <a:ea typeface="Calibri" pitchFamily="34" charset="0"/>
                <a:cs typeface="Calibri" pitchFamily="34" charset="0"/>
              </a:rPr>
              <a:t>default </a:t>
            </a:r>
            <a:r>
              <a:rPr lang="el-GR" sz="2400" b="0" dirty="0">
                <a:solidFill>
                  <a:schemeClr val="tx2">
                    <a:lumMod val="50000"/>
                  </a:schemeClr>
                </a:solidFill>
                <a:latin typeface="Calibri" pitchFamily="34" charset="0"/>
                <a:ea typeface="Calibri" pitchFamily="34" charset="0"/>
                <a:cs typeface="Calibri" pitchFamily="34" charset="0"/>
              </a:rPr>
              <a:t>τιμή</a:t>
            </a:r>
            <a:r>
              <a:rPr lang="en-US" sz="2400" b="0" dirty="0">
                <a:solidFill>
                  <a:schemeClr val="tx2">
                    <a:lumMod val="50000"/>
                  </a:schemeClr>
                </a:solidFill>
                <a:latin typeface="Calibri" pitchFamily="34" charset="0"/>
                <a:ea typeface="Calibri" pitchFamily="34" charset="0"/>
                <a:cs typeface="Calibri" pitchFamily="34" charset="0"/>
              </a:rPr>
              <a:t> (select, project)</a:t>
            </a:r>
            <a:endParaRPr lang="el-GR" sz="2400" b="0" dirty="0">
              <a:solidFill>
                <a:schemeClr val="tx2">
                  <a:lumMod val="50000"/>
                </a:schemeClr>
              </a:solidFill>
              <a:latin typeface="Calibri" pitchFamily="34" charset="0"/>
              <a:ea typeface="Calibri" pitchFamily="34" charset="0"/>
              <a:cs typeface="Calibri" pitchFamily="34" charset="0"/>
            </a:endParaRPr>
          </a:p>
        </p:txBody>
      </p:sp>
      <p:sp>
        <p:nvSpPr>
          <p:cNvPr id="128008" name="Text Box 5"/>
          <p:cNvSpPr txBox="1">
            <a:spLocks noChangeArrowheads="1"/>
          </p:cNvSpPr>
          <p:nvPr/>
        </p:nvSpPr>
        <p:spPr bwMode="auto">
          <a:xfrm>
            <a:off x="977900" y="5092700"/>
            <a:ext cx="4267200" cy="3968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000" b="0" dirty="0">
                <a:solidFill>
                  <a:schemeClr val="tx2">
                    <a:lumMod val="50000"/>
                  </a:schemeClr>
                </a:solidFill>
                <a:latin typeface="Calibri" pitchFamily="34" charset="0"/>
                <a:ea typeface="Calibri" pitchFamily="34" charset="0"/>
                <a:cs typeface="Calibri" pitchFamily="34" charset="0"/>
              </a:rPr>
              <a:t> Υλοποιημένη (</a:t>
            </a:r>
            <a:r>
              <a:rPr lang="en-US" sz="2000" b="0" dirty="0">
                <a:solidFill>
                  <a:schemeClr val="tx2">
                    <a:lumMod val="50000"/>
                  </a:schemeClr>
                </a:solidFill>
                <a:latin typeface="Calibri" pitchFamily="34" charset="0"/>
                <a:ea typeface="Calibri" pitchFamily="34" charset="0"/>
                <a:cs typeface="Calibri" pitchFamily="34" charset="0"/>
              </a:rPr>
              <a:t>materialized) </a:t>
            </a:r>
            <a:r>
              <a:rPr lang="el-GR" sz="2000" b="0" dirty="0">
                <a:solidFill>
                  <a:schemeClr val="tx2">
                    <a:lumMod val="50000"/>
                  </a:schemeClr>
                </a:solidFill>
                <a:latin typeface="Calibri" pitchFamily="34" charset="0"/>
                <a:ea typeface="Calibri" pitchFamily="34" charset="0"/>
                <a:cs typeface="Calibri" pitchFamily="34" charset="0"/>
              </a:rPr>
              <a:t>όψη</a:t>
            </a:r>
          </a:p>
        </p:txBody>
      </p:sp>
      <p:sp>
        <p:nvSpPr>
          <p:cNvPr id="9" name="Title 8"/>
          <p:cNvSpPr>
            <a:spLocks noGrp="1"/>
          </p:cNvSpPr>
          <p:nvPr>
            <p:ph type="title"/>
          </p:nvPr>
        </p:nvSpPr>
        <p:spPr/>
        <p:txBody>
          <a:bodyPr/>
          <a:lstStyle/>
          <a:p>
            <a:r>
              <a:rPr lang="el-GR" dirty="0" err="1">
                <a:solidFill>
                  <a:schemeClr val="accent6">
                    <a:lumMod val="75000"/>
                  </a:schemeClr>
                </a:solidFill>
              </a:rPr>
              <a:t>Ενημερώσιμες</a:t>
            </a:r>
            <a:r>
              <a:rPr lang="el-GR" dirty="0">
                <a:solidFill>
                  <a:schemeClr val="accent6">
                    <a:lumMod val="75000"/>
                  </a:schemeClr>
                </a:solidFill>
              </a:rPr>
              <a:t> Όψεις</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Slide Number Placeholder 4"/>
          <p:cNvSpPr>
            <a:spLocks noGrp="1"/>
          </p:cNvSpPr>
          <p:nvPr>
            <p:ph type="sldNum" sz="quarter" idx="12"/>
          </p:nvPr>
        </p:nvSpPr>
        <p:spPr>
          <a:noFill/>
        </p:spPr>
        <p:txBody>
          <a:bodyPr/>
          <a:lstStyle/>
          <a:p>
            <a:fld id="{4D2D52CD-5402-45FA-BE8B-62E9D8A99560}" type="slidenum">
              <a:rPr lang="el-GR" altLang="en-US" smtClean="0"/>
              <a:pPr/>
              <a:t>144</a:t>
            </a:fld>
            <a:endParaRPr lang="el-GR" altLang="en-US"/>
          </a:p>
        </p:txBody>
      </p:sp>
      <p:sp>
        <p:nvSpPr>
          <p:cNvPr id="129031" name="Text Box 4"/>
          <p:cNvSpPr txBox="1">
            <a:spLocks noChangeArrowheads="1"/>
          </p:cNvSpPr>
          <p:nvPr/>
        </p:nvSpPr>
        <p:spPr bwMode="auto">
          <a:xfrm>
            <a:off x="587903" y="3771969"/>
            <a:ext cx="6707419" cy="1323975"/>
          </a:xfrm>
          <a:prstGeom prst="rect">
            <a:avLst/>
          </a:prstGeom>
          <a:noFill/>
          <a:ln w="9525">
            <a:noFill/>
            <a:miter lim="800000"/>
            <a:headEnd/>
            <a:tailEnd/>
          </a:ln>
        </p:spPr>
        <p:txBody>
          <a:bodyPr wrap="square">
            <a:spAutoFit/>
          </a:bodyPr>
          <a:lstStyle/>
          <a:p>
            <a:pPr eaLnBrk="0" hangingPunct="0"/>
            <a:r>
              <a:rPr lang="en-US" sz="2000" dirty="0">
                <a:latin typeface="Calibri" pitchFamily="34" charset="0"/>
                <a:ea typeface="Calibri" pitchFamily="34" charset="0"/>
                <a:cs typeface="Calibri" pitchFamily="34" charset="0"/>
              </a:rPr>
              <a:t>CREATE VIEW </a:t>
            </a:r>
            <a:r>
              <a:rPr lang="en-US" sz="2000" b="0" dirty="0" err="1">
                <a:latin typeface="Calibri" pitchFamily="34" charset="0"/>
                <a:ea typeface="Calibri" pitchFamily="34" charset="0"/>
                <a:cs typeface="Calibri" pitchFamily="34" charset="0"/>
              </a:rPr>
              <a:t>ActorStatistics</a:t>
            </a:r>
            <a:r>
              <a:rPr lang="el-GR" sz="2000" b="0" dirty="0">
                <a:latin typeface="Calibri" pitchFamily="34" charset="0"/>
                <a:ea typeface="Calibri" pitchFamily="34" charset="0"/>
                <a:cs typeface="Calibri" pitchFamily="34" charset="0"/>
              </a:rPr>
              <a:t> </a:t>
            </a:r>
            <a:r>
              <a:rPr lang="el-GR" sz="2000" b="0" dirty="0" smtClean="0">
                <a:latin typeface="Calibri" pitchFamily="34" charset="0"/>
                <a:ea typeface="Calibri" pitchFamily="34" charset="0"/>
                <a:cs typeface="Calibri" pitchFamily="34" charset="0"/>
              </a:rPr>
              <a:t>(</a:t>
            </a:r>
            <a:r>
              <a:rPr lang="en-US" sz="2000" b="0" dirty="0" err="1" smtClean="0">
                <a:latin typeface="Calibri" pitchFamily="34" charset="0"/>
                <a:ea typeface="Calibri" pitchFamily="34" charset="0"/>
                <a:cs typeface="Calibri" pitchFamily="34" charset="0"/>
              </a:rPr>
              <a:t>ActorName</a:t>
            </a:r>
            <a:r>
              <a:rPr lang="el-GR" sz="2000" b="0" dirty="0" smtClean="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NumbofMovies</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AS</a:t>
            </a:r>
            <a:endParaRPr lang="el-GR" sz="200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SELECT</a:t>
            </a:r>
            <a:r>
              <a:rPr lang="el-GR" sz="200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Plays,Name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COUNT(*)</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  GROUP BY </a:t>
            </a:r>
            <a:r>
              <a:rPr lang="en-US" sz="2000" b="0" dirty="0" err="1">
                <a:latin typeface="Calibri" pitchFamily="34" charset="0"/>
                <a:ea typeface="Calibri" pitchFamily="34" charset="0"/>
                <a:cs typeface="Calibri" pitchFamily="34" charset="0"/>
              </a:rPr>
              <a:t>Plays.Name</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29032" name="TextBox 7"/>
          <p:cNvSpPr txBox="1">
            <a:spLocks noChangeArrowheads="1"/>
          </p:cNvSpPr>
          <p:nvPr/>
        </p:nvSpPr>
        <p:spPr bwMode="auto">
          <a:xfrm>
            <a:off x="5950226" y="4889374"/>
            <a:ext cx="2376487" cy="369888"/>
          </a:xfrm>
          <a:prstGeom prst="rect">
            <a:avLst/>
          </a:prstGeom>
          <a:noFill/>
          <a:ln w="9525">
            <a:noFill/>
            <a:miter lim="800000"/>
            <a:headEnd/>
            <a:tailEnd/>
          </a:ln>
        </p:spPr>
        <p:txBody>
          <a:bodyPr>
            <a:spAutoFit/>
          </a:bodyPr>
          <a:lstStyle/>
          <a:p>
            <a:r>
              <a:rPr lang="el-GR" sz="1800" b="0" dirty="0">
                <a:solidFill>
                  <a:schemeClr val="accent6">
                    <a:lumMod val="75000"/>
                  </a:schemeClr>
                </a:solidFill>
                <a:latin typeface="Calibri" pitchFamily="34" charset="0"/>
                <a:ea typeface="Calibri" pitchFamily="34" charset="0"/>
                <a:cs typeface="Calibri" pitchFamily="34" charset="0"/>
              </a:rPr>
              <a:t>Μη </a:t>
            </a:r>
            <a:r>
              <a:rPr lang="el-GR" sz="1800" b="0" dirty="0" err="1">
                <a:solidFill>
                  <a:schemeClr val="accent6">
                    <a:lumMod val="75000"/>
                  </a:schemeClr>
                </a:solidFill>
                <a:latin typeface="Calibri" pitchFamily="34" charset="0"/>
                <a:ea typeface="Calibri" pitchFamily="34" charset="0"/>
                <a:cs typeface="Calibri" pitchFamily="34" charset="0"/>
              </a:rPr>
              <a:t>ενημερώσιμη</a:t>
            </a:r>
            <a:r>
              <a:rPr lang="el-GR" sz="1800" b="0" dirty="0">
                <a:solidFill>
                  <a:schemeClr val="accent6">
                    <a:lumMod val="75000"/>
                  </a:schemeClr>
                </a:solidFill>
                <a:latin typeface="Calibri" pitchFamily="34" charset="0"/>
                <a:ea typeface="Calibri" pitchFamily="34" charset="0"/>
                <a:cs typeface="Calibri" pitchFamily="34" charset="0"/>
              </a:rPr>
              <a:t>!</a:t>
            </a:r>
          </a:p>
        </p:txBody>
      </p:sp>
      <p:sp>
        <p:nvSpPr>
          <p:cNvPr id="9" name="Title 8"/>
          <p:cNvSpPr>
            <a:spLocks noGrp="1"/>
          </p:cNvSpPr>
          <p:nvPr>
            <p:ph type="title"/>
          </p:nvPr>
        </p:nvSpPr>
        <p:spPr/>
        <p:txBody>
          <a:bodyPr/>
          <a:lstStyle/>
          <a:p>
            <a:r>
              <a:rPr lang="el-GR" dirty="0">
                <a:solidFill>
                  <a:schemeClr val="accent6">
                    <a:lumMod val="75000"/>
                  </a:schemeClr>
                </a:solidFill>
              </a:rPr>
              <a:t>Παράδειγμα</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1616075" y="2082940"/>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145</a:t>
            </a:fld>
            <a:endParaRPr lang="el-GR" altLang="en-US"/>
          </a:p>
        </p:txBody>
      </p:sp>
      <p:sp>
        <p:nvSpPr>
          <p:cNvPr id="130054" name="Text Box 3"/>
          <p:cNvSpPr txBox="1">
            <a:spLocks noChangeArrowheads="1"/>
          </p:cNvSpPr>
          <p:nvPr/>
        </p:nvSpPr>
        <p:spPr bwMode="auto">
          <a:xfrm>
            <a:off x="457200" y="2514600"/>
            <a:ext cx="8305800" cy="1016000"/>
          </a:xfrm>
          <a:prstGeom prst="rect">
            <a:avLst/>
          </a:prstGeom>
          <a:noFill/>
          <a:ln w="9525">
            <a:noFill/>
            <a:miter lim="800000"/>
            <a:headEnd/>
            <a:tailEnd/>
          </a:ln>
        </p:spPr>
        <p:txBody>
          <a:bodyPr>
            <a:spAutoFit/>
          </a:bodyPr>
          <a:lstStyle/>
          <a:p>
            <a:pPr marL="342900" indent="-342900" algn="just" eaLnBrk="0" hangingPunct="0">
              <a:buFont typeface="Wingdings" panose="05000000000000000000" pitchFamily="2" charset="2"/>
              <a:buChar char="§"/>
            </a:pPr>
            <a:r>
              <a:rPr lang="el-GR" sz="2000" b="0" dirty="0">
                <a:latin typeface="Calibri" pitchFamily="34" charset="0"/>
                <a:ea typeface="Calibri" pitchFamily="34" charset="0"/>
                <a:cs typeface="Calibri" pitchFamily="34" charset="0"/>
              </a:rPr>
              <a:t>Ο ορισμός της όψης παραμένει στην βάση δεδομένων, εκτός αν σβηστεί:</a:t>
            </a:r>
          </a:p>
          <a:p>
            <a:pPr marL="342900" indent="-342900" eaLnBrk="0" hangingPunct="0">
              <a:buFont typeface="Wingdings" panose="05000000000000000000" pitchFamily="2" charset="2"/>
              <a:buChar char="§"/>
            </a:pPr>
            <a:endParaRPr lang="el-GR" sz="2000" b="0" dirty="0">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DROP VIEW </a:t>
            </a:r>
            <a:r>
              <a:rPr lang="el-GR" sz="2000" b="0" dirty="0">
                <a:latin typeface="Calibri" pitchFamily="34" charset="0"/>
                <a:ea typeface="Calibri" pitchFamily="34" charset="0"/>
                <a:cs typeface="Calibri" pitchFamily="34" charset="0"/>
              </a:rPr>
              <a:t>&lt;όνομα-όψης&gt;</a:t>
            </a:r>
          </a:p>
        </p:txBody>
      </p:sp>
      <p:sp>
        <p:nvSpPr>
          <p:cNvPr id="7" name="Title 6"/>
          <p:cNvSpPr>
            <a:spLocks noGrp="1"/>
          </p:cNvSpPr>
          <p:nvPr>
            <p:ph type="title"/>
          </p:nvPr>
        </p:nvSpPr>
        <p:spPr/>
        <p:txBody>
          <a:bodyPr/>
          <a:lstStyle/>
          <a:p>
            <a:r>
              <a:rPr lang="el-GR" dirty="0">
                <a:solidFill>
                  <a:schemeClr val="accent6">
                    <a:lumMod val="75000"/>
                  </a:schemeClr>
                </a:solidFill>
              </a:rPr>
              <a:t>Διαγραφή όψης</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146</a:t>
            </a:fld>
            <a:endParaRPr lang="en-US" dirty="0"/>
          </a:p>
        </p:txBody>
      </p:sp>
      <p:sp>
        <p:nvSpPr>
          <p:cNvPr id="4" name="TextBox 3"/>
          <p:cNvSpPr txBox="1"/>
          <p:nvPr/>
        </p:nvSpPr>
        <p:spPr>
          <a:xfrm>
            <a:off x="2344616" y="2336800"/>
            <a:ext cx="4997938" cy="707886"/>
          </a:xfrm>
          <a:prstGeom prst="rect">
            <a:avLst/>
          </a:prstGeom>
          <a:noFill/>
        </p:spPr>
        <p:txBody>
          <a:bodyPr wrap="square" rtlCol="0">
            <a:spAutoFit/>
          </a:bodyPr>
          <a:lstStyle/>
          <a:p>
            <a:r>
              <a:rPr lang="el-GR" sz="4000" dirty="0" smtClean="0"/>
              <a:t>Απαντήσεις 1</a:t>
            </a:r>
            <a:r>
              <a:rPr lang="el-GR" sz="4000" baseline="30000" dirty="0" smtClean="0"/>
              <a:t>ου</a:t>
            </a:r>
            <a:r>
              <a:rPr lang="el-GR" sz="4000" dirty="0" smtClean="0"/>
              <a:t> </a:t>
            </a:r>
            <a:r>
              <a:rPr lang="en-US" sz="4000" dirty="0" smtClean="0"/>
              <a:t>Quiz</a:t>
            </a:r>
            <a:endParaRPr lang="el-GR" sz="4000" dirty="0"/>
          </a:p>
        </p:txBody>
      </p:sp>
      <p:sp>
        <p:nvSpPr>
          <p:cNvPr id="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60759182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147</a:t>
            </a:fld>
            <a:endParaRPr lang="en-US" dirty="0"/>
          </a:p>
        </p:txBody>
      </p:sp>
      <p:sp>
        <p:nvSpPr>
          <p:cNvPr id="4" name="TextBox 3"/>
          <p:cNvSpPr txBox="1"/>
          <p:nvPr/>
        </p:nvSpPr>
        <p:spPr>
          <a:xfrm>
            <a:off x="859693" y="2422769"/>
            <a:ext cx="6760307" cy="369332"/>
          </a:xfrm>
          <a:prstGeom prst="rect">
            <a:avLst/>
          </a:prstGeom>
          <a:noFill/>
        </p:spPr>
        <p:txBody>
          <a:bodyPr wrap="square" rtlCol="0">
            <a:spAutoFit/>
          </a:bodyPr>
          <a:lstStyle/>
          <a:p>
            <a:r>
              <a:rPr lang="el-GR" dirty="0" smtClean="0"/>
              <a:t>Ερώτηση για τη βάση δεδομένων με τους αισθητήρες</a:t>
            </a:r>
            <a:endParaRPr lang="el-GR" dirty="0"/>
          </a:p>
        </p:txBody>
      </p:sp>
      <p:sp>
        <p:nvSpPr>
          <p:cNvPr id="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407344830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4F736A-789D-4747-AAF8-54A242E7429E}"/>
              </a:ext>
            </a:extLst>
          </p:cNvPr>
          <p:cNvSpPr>
            <a:spLocks noGrp="1"/>
          </p:cNvSpPr>
          <p:nvPr>
            <p:ph type="title"/>
          </p:nvPr>
        </p:nvSpPr>
        <p:spPr>
          <a:xfrm>
            <a:off x="457200" y="105139"/>
            <a:ext cx="8229600" cy="1143000"/>
          </a:xfrm>
        </p:spPr>
        <p:txBody>
          <a:bodyPr/>
          <a:lstStyle/>
          <a:p>
            <a:r>
              <a:rPr lang="el-GR" dirty="0"/>
              <a:t>Άσκηση</a:t>
            </a:r>
            <a:endParaRPr lang="en-US" dirty="0"/>
          </a:p>
        </p:txBody>
      </p:sp>
      <p:sp>
        <p:nvSpPr>
          <p:cNvPr id="3" name="Footer Placeholder 2">
            <a:extLst>
              <a:ext uri="{FF2B5EF4-FFF2-40B4-BE49-F238E27FC236}">
                <a16:creationId xmlns:a16="http://schemas.microsoft.com/office/drawing/2014/main" xmlns="" id="{51F93977-9EC1-49ED-9CDA-11D3897CB99E}"/>
              </a:ext>
            </a:extLst>
          </p:cNvPr>
          <p:cNvSpPr>
            <a:spLocks noGrp="1"/>
          </p:cNvSpPr>
          <p:nvPr>
            <p:ph type="ftr" sz="quarter" idx="11"/>
          </p:nvPr>
        </p:nvSpPr>
        <p:spPr/>
        <p:txBody>
          <a:bodyPr/>
          <a:lstStyle/>
          <a:p>
            <a:r>
              <a:rPr lang="en-US"/>
              <a:t>
              </a:t>
            </a:r>
            <a:endParaRPr lang="en-US" dirty="0"/>
          </a:p>
        </p:txBody>
      </p:sp>
      <p:sp>
        <p:nvSpPr>
          <p:cNvPr id="4" name="Slide Number Placeholder 3">
            <a:extLst>
              <a:ext uri="{FF2B5EF4-FFF2-40B4-BE49-F238E27FC236}">
                <a16:creationId xmlns:a16="http://schemas.microsoft.com/office/drawing/2014/main" xmlns="" id="{DE0BEB2C-6D12-4632-8258-5985925D4353}"/>
              </a:ext>
            </a:extLst>
          </p:cNvPr>
          <p:cNvSpPr>
            <a:spLocks noGrp="1"/>
          </p:cNvSpPr>
          <p:nvPr>
            <p:ph type="sldNum" sz="quarter" idx="12"/>
          </p:nvPr>
        </p:nvSpPr>
        <p:spPr/>
        <p:txBody>
          <a:bodyPr/>
          <a:lstStyle/>
          <a:p>
            <a:fld id="{6D22F896-40B5-4ADD-8801-0D06FADFA095}" type="slidenum">
              <a:rPr lang="en-US" smtClean="0"/>
              <a:pPr/>
              <a:t>148</a:t>
            </a:fld>
            <a:endParaRPr lang="en-US" dirty="0"/>
          </a:p>
        </p:txBody>
      </p:sp>
      <p:sp>
        <p:nvSpPr>
          <p:cNvPr id="5" name="TextBox 4">
            <a:extLst>
              <a:ext uri="{FF2B5EF4-FFF2-40B4-BE49-F238E27FC236}">
                <a16:creationId xmlns:a16="http://schemas.microsoft.com/office/drawing/2014/main" xmlns="" id="{398B4676-3032-4782-AE97-91606B4D7716}"/>
              </a:ext>
            </a:extLst>
          </p:cNvPr>
          <p:cNvSpPr txBox="1"/>
          <p:nvPr/>
        </p:nvSpPr>
        <p:spPr>
          <a:xfrm>
            <a:off x="457200" y="1355988"/>
            <a:ext cx="8011036" cy="4247317"/>
          </a:xfrm>
          <a:prstGeom prst="rect">
            <a:avLst/>
          </a:prstGeom>
          <a:noFill/>
        </p:spPr>
        <p:txBody>
          <a:bodyPr wrap="square" rtlCol="0">
            <a:spAutoFit/>
          </a:bodyPr>
          <a:lstStyle/>
          <a:p>
            <a:r>
              <a:rPr lang="el-GR" sz="1800" b="0" i="0" u="none" strike="noStrike" baseline="0" dirty="0">
                <a:solidFill>
                  <a:srgbClr val="000000"/>
                </a:solidFill>
                <a:latin typeface="Garamond" panose="02020404030301010803" pitchFamily="18" charset="0"/>
              </a:rPr>
              <a:t>Θέλουμε να κατασκευάσουμε μια βάση δεδομένων στην οποία θα αποθηκεύουμε </a:t>
            </a:r>
            <a:r>
              <a:rPr lang="el-GR" sz="1800" b="0" i="1" u="none" strike="noStrike" baseline="0" dirty="0">
                <a:solidFill>
                  <a:srgbClr val="000000"/>
                </a:solidFill>
                <a:latin typeface="Garamond" panose="02020404030301010803" pitchFamily="18" charset="0"/>
              </a:rPr>
              <a:t>αποτελέσματα μετρήσεων από αισθητήρες </a:t>
            </a:r>
            <a:r>
              <a:rPr lang="el-GR" sz="1800" b="0" i="0" u="none" strike="noStrike" baseline="0" dirty="0">
                <a:solidFill>
                  <a:srgbClr val="000000"/>
                </a:solidFill>
                <a:latin typeface="Garamond" panose="02020404030301010803" pitchFamily="18" charset="0"/>
              </a:rPr>
              <a:t>που έχουμε εγκαταστήσει στα δωμάτια ενός κτιρίου. </a:t>
            </a:r>
          </a:p>
          <a:p>
            <a:r>
              <a:rPr lang="el-GR" sz="1800" b="0" i="0" u="none" strike="noStrike" baseline="0" dirty="0">
                <a:solidFill>
                  <a:srgbClr val="000000"/>
                </a:solidFill>
                <a:latin typeface="Garamond" panose="02020404030301010803" pitchFamily="18" charset="0"/>
              </a:rPr>
              <a:t>Οι αισθητήρες μετρούν θερμοκρασία και ποσοστό υγρασίας. </a:t>
            </a:r>
          </a:p>
          <a:p>
            <a:pPr marL="285750" indent="-285750">
              <a:buFont typeface="Wingdings" panose="05000000000000000000" pitchFamily="2" charset="2"/>
              <a:buChar char="§"/>
            </a:pPr>
            <a:r>
              <a:rPr lang="el-GR" sz="1800" b="0" i="0" u="none" strike="noStrike" baseline="0" dirty="0">
                <a:solidFill>
                  <a:srgbClr val="000000"/>
                </a:solidFill>
                <a:latin typeface="Garamond" panose="02020404030301010803" pitchFamily="18" charset="0"/>
              </a:rPr>
              <a:t>Για κάθε </a:t>
            </a:r>
            <a:r>
              <a:rPr lang="el-GR" sz="1800" b="0" i="1" u="none" strike="noStrike" baseline="0" dirty="0">
                <a:solidFill>
                  <a:srgbClr val="000000"/>
                </a:solidFill>
                <a:latin typeface="Garamond" panose="02020404030301010803" pitchFamily="18" charset="0"/>
              </a:rPr>
              <a:t>δωμάτιο </a:t>
            </a:r>
            <a:r>
              <a:rPr lang="el-GR" sz="1800" b="0" i="0" u="none" strike="noStrike" baseline="0" dirty="0">
                <a:solidFill>
                  <a:srgbClr val="000000"/>
                </a:solidFill>
                <a:latin typeface="Garamond" panose="02020404030301010803" pitchFamily="18" charset="0"/>
              </a:rPr>
              <a:t>έχουμε έναν μοναδικό αριθμό-δωματίου, τον όροφο στον οποίο βρίσκεται και τα τετραγωνικά του μέτρα. </a:t>
            </a:r>
          </a:p>
          <a:p>
            <a:pPr marL="285750" indent="-285750">
              <a:buFont typeface="Wingdings" panose="05000000000000000000" pitchFamily="2" charset="2"/>
              <a:buChar char="§"/>
            </a:pPr>
            <a:r>
              <a:rPr lang="el-GR" sz="1800" b="0" i="0" u="none" strike="noStrike" baseline="0" dirty="0">
                <a:solidFill>
                  <a:srgbClr val="000000"/>
                </a:solidFill>
                <a:latin typeface="Garamond" panose="02020404030301010803" pitchFamily="18" charset="0"/>
              </a:rPr>
              <a:t>Ένας </a:t>
            </a:r>
            <a:r>
              <a:rPr lang="el-GR" sz="1800" b="0" i="1" u="none" strike="noStrike" baseline="0" dirty="0">
                <a:solidFill>
                  <a:srgbClr val="000000"/>
                </a:solidFill>
                <a:latin typeface="Garamond" panose="02020404030301010803" pitchFamily="18" charset="0"/>
              </a:rPr>
              <a:t>αισθητήρας </a:t>
            </a:r>
            <a:r>
              <a:rPr lang="el-GR" sz="1800" b="0" i="0" u="none" strike="noStrike" baseline="0" dirty="0">
                <a:solidFill>
                  <a:srgbClr val="000000"/>
                </a:solidFill>
                <a:latin typeface="Garamond" panose="02020404030301010803" pitchFamily="18" charset="0"/>
              </a:rPr>
              <a:t>χαρακτηρίζεται από τον αριθμό-δωματίου στον οποίο έχει εγκατασταθεί και από έναν αριθμό-αισθητήρα που είναι μοναδικός ανά δωμάτιο (δηλαδή, δεν υπάρχουν αισθητήρες με τον ίδιο αριθμό-αισθητήρα στο ίδιο δωμάτιο). Για κάθε αισθητήρα καταγράφουμε τον κατασκευαστή του, τη μέγιστη διάρκεια ζωής της μπαταρίας του (σε ώρες), την ακρίβεια του (σε ποσοστό) ως αναφορά τη θερμοκρασία, και την ακρίβεια του (σε ποσοστό) ως αναφορά τη υγρασία. </a:t>
            </a:r>
          </a:p>
          <a:p>
            <a:pPr marL="285750" indent="-285750">
              <a:buFont typeface="Wingdings" panose="05000000000000000000" pitchFamily="2" charset="2"/>
              <a:buChar char="§"/>
            </a:pPr>
            <a:r>
              <a:rPr lang="el-GR" sz="1800" b="0" i="0" u="none" strike="noStrike" baseline="0" dirty="0">
                <a:solidFill>
                  <a:srgbClr val="000000"/>
                </a:solidFill>
                <a:latin typeface="Garamond" panose="02020404030301010803" pitchFamily="18" charset="0"/>
              </a:rPr>
              <a:t>Για κάθε </a:t>
            </a:r>
            <a:r>
              <a:rPr lang="el-GR" sz="1800" b="0" i="1" u="none" strike="noStrike" baseline="0" dirty="0">
                <a:solidFill>
                  <a:srgbClr val="000000"/>
                </a:solidFill>
                <a:latin typeface="Garamond" panose="02020404030301010803" pitchFamily="18" charset="0"/>
              </a:rPr>
              <a:t>μέτρηση</a:t>
            </a:r>
            <a:r>
              <a:rPr lang="el-GR" sz="1800" b="0" i="0" u="none" strike="noStrike" baseline="0" dirty="0">
                <a:solidFill>
                  <a:srgbClr val="000000"/>
                </a:solidFill>
                <a:latin typeface="Garamond" panose="02020404030301010803" pitchFamily="18" charset="0"/>
              </a:rPr>
              <a:t>, </a:t>
            </a:r>
            <a:r>
              <a:rPr lang="el-GR" dirty="0">
                <a:solidFill>
                  <a:srgbClr val="000000"/>
                </a:solidFill>
                <a:latin typeface="Garamond" panose="02020404030301010803" pitchFamily="18" charset="0"/>
              </a:rPr>
              <a:t>έχουμε ένα μοναδικό </a:t>
            </a:r>
            <a:r>
              <a:rPr lang="en-US" dirty="0">
                <a:solidFill>
                  <a:srgbClr val="000000"/>
                </a:solidFill>
                <a:latin typeface="Garamond" panose="02020404030301010803" pitchFamily="18" charset="0"/>
              </a:rPr>
              <a:t>id, </a:t>
            </a:r>
            <a:r>
              <a:rPr lang="el-GR" sz="1800" b="0" i="0" u="none" strike="noStrike" baseline="0" dirty="0">
                <a:solidFill>
                  <a:srgbClr val="000000"/>
                </a:solidFill>
                <a:latin typeface="Garamond" panose="02020404030301010803" pitchFamily="18" charset="0"/>
              </a:rPr>
              <a:t>τον αισθητήρα που την κατέγραψε και τις δύο τιμές (θερμοκρασία, υγρασία) της μέτρησης </a:t>
            </a:r>
            <a:r>
              <a:rPr lang="el-GR" dirty="0">
                <a:solidFill>
                  <a:srgbClr val="000000"/>
                </a:solidFill>
                <a:latin typeface="Garamond" panose="02020404030301010803" pitchFamily="18" charset="0"/>
              </a:rPr>
              <a:t>και την υπολειπόμενη μπαταρία (ποσοστό).</a:t>
            </a:r>
            <a:r>
              <a:rPr lang="en-US" sz="1800" b="0" i="0" u="none" strike="noStrike" baseline="0" dirty="0">
                <a:solidFill>
                  <a:srgbClr val="000000"/>
                </a:solidFill>
                <a:latin typeface="Garamond" panose="02020404030301010803" pitchFamily="18" charset="0"/>
              </a:rPr>
              <a:t> </a:t>
            </a:r>
            <a:r>
              <a:rPr lang="el-GR" sz="1800" b="0" i="0" u="none" strike="noStrike" baseline="0" dirty="0">
                <a:solidFill>
                  <a:srgbClr val="000000"/>
                </a:solidFill>
                <a:latin typeface="Garamond" panose="02020404030301010803" pitchFamily="18" charset="0"/>
              </a:rPr>
              <a:t> </a:t>
            </a:r>
          </a:p>
          <a:p>
            <a:pPr marL="285750" indent="-285750">
              <a:buFont typeface="Wingdings" panose="05000000000000000000" pitchFamily="2" charset="2"/>
              <a:buChar char="§"/>
            </a:pPr>
            <a:r>
              <a:rPr lang="el-GR" sz="1800" b="0" i="0" u="none" strike="noStrike" baseline="0" dirty="0">
                <a:solidFill>
                  <a:srgbClr val="000000"/>
                </a:solidFill>
                <a:latin typeface="Garamond" panose="02020404030301010803" pitchFamily="18" charset="0"/>
              </a:rPr>
              <a:t>Σε κάθε δωμάτιο έχουμε εγκαταστήσει τουλάχιστον έναν αισθητήρα</a:t>
            </a:r>
          </a:p>
        </p:txBody>
      </p:sp>
      <p:sp>
        <p:nvSpPr>
          <p:cNvPr id="6" name="Footer Placeholder 2"/>
          <p:cNvSpPr txBox="1">
            <a:spLocks/>
          </p:cNvSpPr>
          <p:nvPr/>
        </p:nvSpPr>
        <p:spPr>
          <a:xfrm>
            <a:off x="3124200"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smtClean="0"/>
              <a:t>Ευαγγελία Πιτουρά</a:t>
            </a:r>
            <a:endParaRPr lang="el-GR" altLang="en-US" sz="1100"/>
          </a:p>
        </p:txBody>
      </p:sp>
      <p:sp>
        <p:nvSpPr>
          <p:cNvPr id="7"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28357207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26490623-E539-421B-83F2-2214BC47DA62}"/>
              </a:ext>
            </a:extLst>
          </p:cNvPr>
          <p:cNvSpPr>
            <a:spLocks noGrp="1"/>
          </p:cNvSpPr>
          <p:nvPr>
            <p:ph type="sldNum" sz="quarter" idx="12"/>
          </p:nvPr>
        </p:nvSpPr>
        <p:spPr/>
        <p:txBody>
          <a:bodyPr/>
          <a:lstStyle/>
          <a:p>
            <a:fld id="{6D22F896-40B5-4ADD-8801-0D06FADFA095}" type="slidenum">
              <a:rPr lang="en-US" smtClean="0"/>
              <a:pPr/>
              <a:t>149</a:t>
            </a:fld>
            <a:endParaRPr lang="en-US" dirty="0"/>
          </a:p>
        </p:txBody>
      </p:sp>
      <p:sp>
        <p:nvSpPr>
          <p:cNvPr id="5" name="TextBox 4">
            <a:extLst>
              <a:ext uri="{FF2B5EF4-FFF2-40B4-BE49-F238E27FC236}">
                <a16:creationId xmlns:a16="http://schemas.microsoft.com/office/drawing/2014/main" xmlns="" id="{A91324FF-F859-48A2-B336-534B7BCF9D62}"/>
              </a:ext>
            </a:extLst>
          </p:cNvPr>
          <p:cNvSpPr txBox="1"/>
          <p:nvPr/>
        </p:nvSpPr>
        <p:spPr>
          <a:xfrm>
            <a:off x="5323039" y="1291559"/>
            <a:ext cx="1291961" cy="369332"/>
          </a:xfrm>
          <a:prstGeom prst="rect">
            <a:avLst/>
          </a:prstGeom>
          <a:noFill/>
          <a:ln>
            <a:solidFill>
              <a:schemeClr val="tx1"/>
            </a:solidFill>
          </a:ln>
        </p:spPr>
        <p:txBody>
          <a:bodyPr wrap="square" rtlCol="0">
            <a:spAutoFit/>
          </a:bodyPr>
          <a:lstStyle/>
          <a:p>
            <a:pPr algn="ctr"/>
            <a:r>
              <a:rPr lang="en-US" dirty="0"/>
              <a:t>Rooms</a:t>
            </a:r>
          </a:p>
        </p:txBody>
      </p:sp>
      <p:grpSp>
        <p:nvGrpSpPr>
          <p:cNvPr id="17" name="Group 16">
            <a:extLst>
              <a:ext uri="{FF2B5EF4-FFF2-40B4-BE49-F238E27FC236}">
                <a16:creationId xmlns:a16="http://schemas.microsoft.com/office/drawing/2014/main" xmlns="" id="{E1276F12-165B-41AC-BB69-171AB610D2FB}"/>
              </a:ext>
            </a:extLst>
          </p:cNvPr>
          <p:cNvGrpSpPr/>
          <p:nvPr/>
        </p:nvGrpSpPr>
        <p:grpSpPr>
          <a:xfrm>
            <a:off x="7100620" y="1212278"/>
            <a:ext cx="1212070" cy="303313"/>
            <a:chOff x="1311383" y="4505093"/>
            <a:chExt cx="1184260" cy="303313"/>
          </a:xfrm>
        </p:grpSpPr>
        <p:sp>
          <p:nvSpPr>
            <p:cNvPr id="14" name="Oval 13">
              <a:extLst>
                <a:ext uri="{FF2B5EF4-FFF2-40B4-BE49-F238E27FC236}">
                  <a16:creationId xmlns:a16="http://schemas.microsoft.com/office/drawing/2014/main" xmlns="" id="{3A6C2328-66FE-4FBF-A938-CFC3E85D16DA}"/>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xmlns="" id="{8CB65C25-E351-49E3-92A8-04400DBAC5C2}"/>
                </a:ext>
              </a:extLst>
            </p:cNvPr>
            <p:cNvSpPr txBox="1"/>
            <p:nvPr/>
          </p:nvSpPr>
          <p:spPr>
            <a:xfrm flipH="1">
              <a:off x="1429586" y="4509105"/>
              <a:ext cx="1066057" cy="276999"/>
            </a:xfrm>
            <a:prstGeom prst="rect">
              <a:avLst/>
            </a:prstGeom>
            <a:noFill/>
          </p:spPr>
          <p:txBody>
            <a:bodyPr wrap="square" rtlCol="0">
              <a:spAutoFit/>
            </a:bodyPr>
            <a:lstStyle/>
            <a:p>
              <a:r>
                <a:rPr lang="en-US" sz="1200" dirty="0" err="1"/>
                <a:t>Floor_num</a:t>
              </a:r>
              <a:endParaRPr lang="en-US" sz="1200" dirty="0"/>
            </a:p>
          </p:txBody>
        </p:sp>
      </p:grpSp>
      <p:grpSp>
        <p:nvGrpSpPr>
          <p:cNvPr id="18" name="Group 17">
            <a:extLst>
              <a:ext uri="{FF2B5EF4-FFF2-40B4-BE49-F238E27FC236}">
                <a16:creationId xmlns:a16="http://schemas.microsoft.com/office/drawing/2014/main" xmlns="" id="{B96A7C83-BF49-4F19-82E1-AC09363D7EB0}"/>
              </a:ext>
            </a:extLst>
          </p:cNvPr>
          <p:cNvGrpSpPr/>
          <p:nvPr/>
        </p:nvGrpSpPr>
        <p:grpSpPr>
          <a:xfrm>
            <a:off x="5610655" y="593039"/>
            <a:ext cx="1091091" cy="303313"/>
            <a:chOff x="1311383" y="4505093"/>
            <a:chExt cx="1066057" cy="303313"/>
          </a:xfrm>
        </p:grpSpPr>
        <p:sp>
          <p:nvSpPr>
            <p:cNvPr id="19" name="Oval 18">
              <a:extLst>
                <a:ext uri="{FF2B5EF4-FFF2-40B4-BE49-F238E27FC236}">
                  <a16:creationId xmlns:a16="http://schemas.microsoft.com/office/drawing/2014/main" xmlns="" id="{3C796553-BD39-4592-8237-CA0CAE28FCA3}"/>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xmlns="" id="{EAEFF71E-4335-4958-9F1B-FDE928D039AA}"/>
                </a:ext>
              </a:extLst>
            </p:cNvPr>
            <p:cNvSpPr txBox="1"/>
            <p:nvPr/>
          </p:nvSpPr>
          <p:spPr>
            <a:xfrm flipH="1">
              <a:off x="1311383" y="4509105"/>
              <a:ext cx="1066057" cy="276999"/>
            </a:xfrm>
            <a:prstGeom prst="rect">
              <a:avLst/>
            </a:prstGeom>
            <a:noFill/>
          </p:spPr>
          <p:txBody>
            <a:bodyPr wrap="square" rtlCol="0">
              <a:spAutoFit/>
            </a:bodyPr>
            <a:lstStyle/>
            <a:p>
              <a:r>
                <a:rPr lang="en-US" sz="1200" u="sng" dirty="0" err="1"/>
                <a:t>Room_num</a:t>
              </a:r>
              <a:endParaRPr lang="en-US" sz="1200" u="sng" dirty="0"/>
            </a:p>
          </p:txBody>
        </p:sp>
      </p:grpSp>
      <p:grpSp>
        <p:nvGrpSpPr>
          <p:cNvPr id="21" name="Group 20">
            <a:extLst>
              <a:ext uri="{FF2B5EF4-FFF2-40B4-BE49-F238E27FC236}">
                <a16:creationId xmlns:a16="http://schemas.microsoft.com/office/drawing/2014/main" xmlns="" id="{64F5367D-2F89-4A7D-9404-C53E15CF31CB}"/>
              </a:ext>
            </a:extLst>
          </p:cNvPr>
          <p:cNvGrpSpPr/>
          <p:nvPr/>
        </p:nvGrpSpPr>
        <p:grpSpPr>
          <a:xfrm>
            <a:off x="5969020" y="1953962"/>
            <a:ext cx="1219677" cy="303313"/>
            <a:chOff x="1311383" y="4505093"/>
            <a:chExt cx="1191692" cy="303313"/>
          </a:xfrm>
        </p:grpSpPr>
        <p:sp>
          <p:nvSpPr>
            <p:cNvPr id="22" name="Oval 21">
              <a:extLst>
                <a:ext uri="{FF2B5EF4-FFF2-40B4-BE49-F238E27FC236}">
                  <a16:creationId xmlns:a16="http://schemas.microsoft.com/office/drawing/2014/main" xmlns="" id="{E5D85576-3721-428F-94CD-89D411507ABA}"/>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xmlns="" id="{84D841AA-3A2F-422E-B10A-1FD4EEA57BB1}"/>
                </a:ext>
              </a:extLst>
            </p:cNvPr>
            <p:cNvSpPr txBox="1"/>
            <p:nvPr/>
          </p:nvSpPr>
          <p:spPr>
            <a:xfrm flipH="1">
              <a:off x="1437018" y="4505093"/>
              <a:ext cx="1066057" cy="276999"/>
            </a:xfrm>
            <a:prstGeom prst="rect">
              <a:avLst/>
            </a:prstGeom>
            <a:noFill/>
          </p:spPr>
          <p:txBody>
            <a:bodyPr wrap="square" rtlCol="0">
              <a:spAutoFit/>
            </a:bodyPr>
            <a:lstStyle/>
            <a:p>
              <a:r>
                <a:rPr lang="en-US" sz="1200" dirty="0"/>
                <a:t>SQR_MTR</a:t>
              </a:r>
            </a:p>
          </p:txBody>
        </p:sp>
      </p:grpSp>
      <p:cxnSp>
        <p:nvCxnSpPr>
          <p:cNvPr id="25" name="Straight Connector 24">
            <a:extLst>
              <a:ext uri="{FF2B5EF4-FFF2-40B4-BE49-F238E27FC236}">
                <a16:creationId xmlns:a16="http://schemas.microsoft.com/office/drawing/2014/main" xmlns="" id="{EFE3022C-C318-4917-B937-222CF332521D}"/>
              </a:ext>
            </a:extLst>
          </p:cNvPr>
          <p:cNvCxnSpPr>
            <a:cxnSpLocks/>
            <a:endCxn id="5" idx="0"/>
          </p:cNvCxnSpPr>
          <p:nvPr/>
        </p:nvCxnSpPr>
        <p:spPr>
          <a:xfrm flipH="1">
            <a:off x="5969020" y="922666"/>
            <a:ext cx="117556" cy="368893"/>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xmlns="" id="{A4C21C9E-039C-432F-B72E-1ED8023E1AE3}"/>
              </a:ext>
            </a:extLst>
          </p:cNvPr>
          <p:cNvCxnSpPr>
            <a:cxnSpLocks/>
          </p:cNvCxnSpPr>
          <p:nvPr/>
        </p:nvCxnSpPr>
        <p:spPr>
          <a:xfrm flipH="1">
            <a:off x="6615000" y="1396385"/>
            <a:ext cx="485620" cy="105727"/>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xmlns="" id="{D101E12C-29AC-4D6E-B6D5-9386B7A22C5D}"/>
              </a:ext>
            </a:extLst>
          </p:cNvPr>
          <p:cNvCxnSpPr/>
          <p:nvPr/>
        </p:nvCxnSpPr>
        <p:spPr>
          <a:xfrm>
            <a:off x="6221249" y="1660891"/>
            <a:ext cx="194024" cy="300204"/>
          </a:xfrm>
          <a:prstGeom prst="line">
            <a:avLst/>
          </a:prstGeom>
        </p:spPr>
        <p:style>
          <a:lnRef idx="1">
            <a:schemeClr val="dk1"/>
          </a:lnRef>
          <a:fillRef idx="0">
            <a:schemeClr val="dk1"/>
          </a:fillRef>
          <a:effectRef idx="0">
            <a:schemeClr val="dk1"/>
          </a:effectRef>
          <a:fontRef idx="minor">
            <a:schemeClr val="tx1"/>
          </a:fontRef>
        </p:style>
      </p:cxnSp>
      <p:grpSp>
        <p:nvGrpSpPr>
          <p:cNvPr id="75" name="Group 74">
            <a:extLst>
              <a:ext uri="{FF2B5EF4-FFF2-40B4-BE49-F238E27FC236}">
                <a16:creationId xmlns:a16="http://schemas.microsoft.com/office/drawing/2014/main" xmlns="" id="{884DBD56-FD5C-4449-B87F-81B895473F50}"/>
              </a:ext>
            </a:extLst>
          </p:cNvPr>
          <p:cNvGrpSpPr/>
          <p:nvPr/>
        </p:nvGrpSpPr>
        <p:grpSpPr>
          <a:xfrm>
            <a:off x="3479702" y="794636"/>
            <a:ext cx="1279813" cy="1320481"/>
            <a:chOff x="1082322" y="1048214"/>
            <a:chExt cx="1279813" cy="1320481"/>
          </a:xfrm>
        </p:grpSpPr>
        <p:sp>
          <p:nvSpPr>
            <p:cNvPr id="8" name="Diamond 7">
              <a:extLst>
                <a:ext uri="{FF2B5EF4-FFF2-40B4-BE49-F238E27FC236}">
                  <a16:creationId xmlns:a16="http://schemas.microsoft.com/office/drawing/2014/main" xmlns="" id="{23E67B32-E2F1-4801-8573-58B0F2E488D0}"/>
                </a:ext>
              </a:extLst>
            </p:cNvPr>
            <p:cNvSpPr/>
            <p:nvPr/>
          </p:nvSpPr>
          <p:spPr>
            <a:xfrm>
              <a:off x="1082322" y="1048214"/>
              <a:ext cx="1279813" cy="1320481"/>
            </a:xfrm>
            <a:prstGeom prst="diamon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xmlns="" id="{C48ECB0A-1625-486E-A321-F2C02C1838AB}"/>
                </a:ext>
              </a:extLst>
            </p:cNvPr>
            <p:cNvGrpSpPr/>
            <p:nvPr/>
          </p:nvGrpSpPr>
          <p:grpSpPr>
            <a:xfrm>
              <a:off x="1162125" y="1148196"/>
              <a:ext cx="1097280" cy="1115122"/>
              <a:chOff x="1162125" y="1148196"/>
              <a:chExt cx="1097280" cy="1115122"/>
            </a:xfrm>
          </p:grpSpPr>
          <p:sp>
            <p:nvSpPr>
              <p:cNvPr id="9" name="TextBox 8">
                <a:extLst>
                  <a:ext uri="{FF2B5EF4-FFF2-40B4-BE49-F238E27FC236}">
                    <a16:creationId xmlns:a16="http://schemas.microsoft.com/office/drawing/2014/main" xmlns="" id="{FCCE12F0-A2DB-49A6-B3B5-CB0FC9E47B41}"/>
                  </a:ext>
                </a:extLst>
              </p:cNvPr>
              <p:cNvSpPr txBox="1"/>
              <p:nvPr/>
            </p:nvSpPr>
            <p:spPr>
              <a:xfrm>
                <a:off x="1251542" y="1532208"/>
                <a:ext cx="905480" cy="307777"/>
              </a:xfrm>
              <a:prstGeom prst="rect">
                <a:avLst/>
              </a:prstGeom>
              <a:noFill/>
            </p:spPr>
            <p:txBody>
              <a:bodyPr wrap="square" rtlCol="0">
                <a:spAutoFit/>
              </a:bodyPr>
              <a:lstStyle/>
              <a:p>
                <a:pPr algn="ctr"/>
                <a:r>
                  <a:rPr lang="en-US" sz="1400" dirty="0"/>
                  <a:t>Belongs</a:t>
                </a:r>
              </a:p>
            </p:txBody>
          </p:sp>
          <p:sp>
            <p:nvSpPr>
              <p:cNvPr id="73" name="Diamond 72">
                <a:extLst>
                  <a:ext uri="{FF2B5EF4-FFF2-40B4-BE49-F238E27FC236}">
                    <a16:creationId xmlns:a16="http://schemas.microsoft.com/office/drawing/2014/main" xmlns="" id="{F1DAFEAA-1738-47B9-916E-747DABC7E69A}"/>
                  </a:ext>
                </a:extLst>
              </p:cNvPr>
              <p:cNvSpPr/>
              <p:nvPr/>
            </p:nvSpPr>
            <p:spPr>
              <a:xfrm>
                <a:off x="1162125" y="1148196"/>
                <a:ext cx="1097280" cy="1115122"/>
              </a:xfrm>
              <a:prstGeom prst="diamon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5" name="Group 34">
            <a:extLst>
              <a:ext uri="{FF2B5EF4-FFF2-40B4-BE49-F238E27FC236}">
                <a16:creationId xmlns:a16="http://schemas.microsoft.com/office/drawing/2014/main" xmlns="" id="{710F677E-285B-4249-BA22-549A44D98575}"/>
              </a:ext>
            </a:extLst>
          </p:cNvPr>
          <p:cNvGrpSpPr/>
          <p:nvPr/>
        </p:nvGrpSpPr>
        <p:grpSpPr>
          <a:xfrm>
            <a:off x="1609655" y="2521333"/>
            <a:ext cx="1411745" cy="481733"/>
            <a:chOff x="1360449" y="4438185"/>
            <a:chExt cx="1411745" cy="481733"/>
          </a:xfrm>
        </p:grpSpPr>
        <p:sp>
          <p:nvSpPr>
            <p:cNvPr id="6" name="TextBox 5">
              <a:extLst>
                <a:ext uri="{FF2B5EF4-FFF2-40B4-BE49-F238E27FC236}">
                  <a16:creationId xmlns:a16="http://schemas.microsoft.com/office/drawing/2014/main" xmlns="" id="{ADA2F109-C8B3-465D-9F88-F99A41DB76D5}"/>
                </a:ext>
              </a:extLst>
            </p:cNvPr>
            <p:cNvSpPr txBox="1"/>
            <p:nvPr/>
          </p:nvSpPr>
          <p:spPr>
            <a:xfrm>
              <a:off x="1429587" y="4488146"/>
              <a:ext cx="1262318" cy="369332"/>
            </a:xfrm>
            <a:prstGeom prst="rect">
              <a:avLst/>
            </a:prstGeom>
            <a:noFill/>
            <a:ln>
              <a:solidFill>
                <a:schemeClr val="tx1"/>
              </a:solidFill>
            </a:ln>
          </p:spPr>
          <p:txBody>
            <a:bodyPr wrap="square" rtlCol="0">
              <a:spAutoFit/>
            </a:bodyPr>
            <a:lstStyle/>
            <a:p>
              <a:pPr algn="ctr"/>
              <a:r>
                <a:rPr lang="en-US" dirty="0"/>
                <a:t>Sensors</a:t>
              </a:r>
            </a:p>
          </p:txBody>
        </p:sp>
        <p:sp>
          <p:nvSpPr>
            <p:cNvPr id="34" name="Rectangle 33">
              <a:extLst>
                <a:ext uri="{FF2B5EF4-FFF2-40B4-BE49-F238E27FC236}">
                  <a16:creationId xmlns:a16="http://schemas.microsoft.com/office/drawing/2014/main" xmlns="" id="{3CAB49F3-4893-4D1A-880F-8725E2BA5DBF}"/>
                </a:ext>
              </a:extLst>
            </p:cNvPr>
            <p:cNvSpPr/>
            <p:nvPr/>
          </p:nvSpPr>
          <p:spPr>
            <a:xfrm>
              <a:off x="1360449" y="4438185"/>
              <a:ext cx="1411745" cy="48173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xmlns="" id="{5DEFA423-53C0-4DEF-A942-FA01EEA9B149}"/>
              </a:ext>
            </a:extLst>
          </p:cNvPr>
          <p:cNvGrpSpPr/>
          <p:nvPr/>
        </p:nvGrpSpPr>
        <p:grpSpPr>
          <a:xfrm>
            <a:off x="1850122" y="2000206"/>
            <a:ext cx="1066057" cy="303313"/>
            <a:chOff x="1311383" y="4505093"/>
            <a:chExt cx="1066057" cy="303313"/>
          </a:xfrm>
        </p:grpSpPr>
        <p:sp>
          <p:nvSpPr>
            <p:cNvPr id="41" name="Oval 40">
              <a:extLst>
                <a:ext uri="{FF2B5EF4-FFF2-40B4-BE49-F238E27FC236}">
                  <a16:creationId xmlns:a16="http://schemas.microsoft.com/office/drawing/2014/main" xmlns="" id="{62922618-707D-4363-B783-E3EA8A800358}"/>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xmlns="" id="{BB58173D-4B35-4F8D-88A9-1A0BEF1EB0BD}"/>
                </a:ext>
              </a:extLst>
            </p:cNvPr>
            <p:cNvSpPr txBox="1"/>
            <p:nvPr/>
          </p:nvSpPr>
          <p:spPr>
            <a:xfrm flipH="1">
              <a:off x="1311383" y="4509105"/>
              <a:ext cx="1066057" cy="276999"/>
            </a:xfrm>
            <a:prstGeom prst="rect">
              <a:avLst/>
            </a:prstGeom>
            <a:noFill/>
          </p:spPr>
          <p:txBody>
            <a:bodyPr wrap="square" rtlCol="0">
              <a:spAutoFit/>
            </a:bodyPr>
            <a:lstStyle/>
            <a:p>
              <a:r>
                <a:rPr lang="en-US" sz="1200" dirty="0"/>
                <a:t>Manufacturer</a:t>
              </a:r>
            </a:p>
          </p:txBody>
        </p:sp>
      </p:grpSp>
      <p:grpSp>
        <p:nvGrpSpPr>
          <p:cNvPr id="43" name="Group 42">
            <a:extLst>
              <a:ext uri="{FF2B5EF4-FFF2-40B4-BE49-F238E27FC236}">
                <a16:creationId xmlns:a16="http://schemas.microsoft.com/office/drawing/2014/main" xmlns="" id="{CB2E070F-3B34-488E-B27C-FD448DDADA31}"/>
              </a:ext>
            </a:extLst>
          </p:cNvPr>
          <p:cNvGrpSpPr/>
          <p:nvPr/>
        </p:nvGrpSpPr>
        <p:grpSpPr>
          <a:xfrm>
            <a:off x="367035" y="3284683"/>
            <a:ext cx="1579759" cy="317842"/>
            <a:chOff x="1311383" y="4490564"/>
            <a:chExt cx="1366379" cy="317842"/>
          </a:xfrm>
        </p:grpSpPr>
        <p:sp>
          <p:nvSpPr>
            <p:cNvPr id="44" name="Oval 43">
              <a:extLst>
                <a:ext uri="{FF2B5EF4-FFF2-40B4-BE49-F238E27FC236}">
                  <a16:creationId xmlns:a16="http://schemas.microsoft.com/office/drawing/2014/main" xmlns="" id="{D64E5819-1FF9-422E-A29E-82DF027CC65A}"/>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xmlns="" id="{035D3AB6-678C-42F7-8FDD-E9BB5F0A8D96}"/>
                </a:ext>
              </a:extLst>
            </p:cNvPr>
            <p:cNvSpPr txBox="1"/>
            <p:nvPr/>
          </p:nvSpPr>
          <p:spPr>
            <a:xfrm flipH="1">
              <a:off x="1321028" y="4490564"/>
              <a:ext cx="1356734" cy="276999"/>
            </a:xfrm>
            <a:prstGeom prst="rect">
              <a:avLst/>
            </a:prstGeom>
            <a:noFill/>
          </p:spPr>
          <p:txBody>
            <a:bodyPr wrap="square" rtlCol="0">
              <a:spAutoFit/>
            </a:bodyPr>
            <a:lstStyle/>
            <a:p>
              <a:r>
                <a:rPr lang="en-US" sz="1200" dirty="0" err="1"/>
                <a:t>Temp_accuracy</a:t>
              </a:r>
              <a:endParaRPr lang="en-US" sz="1200" dirty="0"/>
            </a:p>
          </p:txBody>
        </p:sp>
      </p:grpSp>
      <p:grpSp>
        <p:nvGrpSpPr>
          <p:cNvPr id="46" name="Group 45">
            <a:extLst>
              <a:ext uri="{FF2B5EF4-FFF2-40B4-BE49-F238E27FC236}">
                <a16:creationId xmlns:a16="http://schemas.microsoft.com/office/drawing/2014/main" xmlns="" id="{23A0363B-3F62-4589-96C0-43F4A06001DC}"/>
              </a:ext>
            </a:extLst>
          </p:cNvPr>
          <p:cNvGrpSpPr/>
          <p:nvPr/>
        </p:nvGrpSpPr>
        <p:grpSpPr>
          <a:xfrm>
            <a:off x="2062395" y="3271525"/>
            <a:ext cx="1653356" cy="303313"/>
            <a:chOff x="1311383" y="4505093"/>
            <a:chExt cx="1430035" cy="303313"/>
          </a:xfrm>
        </p:grpSpPr>
        <p:sp>
          <p:nvSpPr>
            <p:cNvPr id="47" name="Oval 46">
              <a:extLst>
                <a:ext uri="{FF2B5EF4-FFF2-40B4-BE49-F238E27FC236}">
                  <a16:creationId xmlns:a16="http://schemas.microsoft.com/office/drawing/2014/main" xmlns="" id="{D9FE2366-42B1-4EF9-AE4A-025A507C26A8}"/>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xmlns="" id="{B7965EB8-EB54-4F7C-B4E6-9A5CD8158862}"/>
                </a:ext>
              </a:extLst>
            </p:cNvPr>
            <p:cNvSpPr txBox="1"/>
            <p:nvPr/>
          </p:nvSpPr>
          <p:spPr>
            <a:xfrm flipH="1">
              <a:off x="1384684" y="4505093"/>
              <a:ext cx="1356734" cy="276999"/>
            </a:xfrm>
            <a:prstGeom prst="rect">
              <a:avLst/>
            </a:prstGeom>
            <a:noFill/>
          </p:spPr>
          <p:txBody>
            <a:bodyPr wrap="square" rtlCol="0">
              <a:spAutoFit/>
            </a:bodyPr>
            <a:lstStyle/>
            <a:p>
              <a:r>
                <a:rPr lang="en-US" sz="1200" dirty="0" err="1"/>
                <a:t>Hum_accuracy</a:t>
              </a:r>
              <a:endParaRPr lang="en-US" sz="1200" dirty="0"/>
            </a:p>
          </p:txBody>
        </p:sp>
      </p:grpSp>
      <p:grpSp>
        <p:nvGrpSpPr>
          <p:cNvPr id="49" name="Group 48">
            <a:extLst>
              <a:ext uri="{FF2B5EF4-FFF2-40B4-BE49-F238E27FC236}">
                <a16:creationId xmlns:a16="http://schemas.microsoft.com/office/drawing/2014/main" xmlns="" id="{3F993E77-9301-4F6B-9896-1749503B78DD}"/>
              </a:ext>
            </a:extLst>
          </p:cNvPr>
          <p:cNvGrpSpPr/>
          <p:nvPr/>
        </p:nvGrpSpPr>
        <p:grpSpPr>
          <a:xfrm>
            <a:off x="259612" y="2748229"/>
            <a:ext cx="1253637" cy="303313"/>
            <a:chOff x="1268311" y="4505093"/>
            <a:chExt cx="1497649" cy="303313"/>
          </a:xfrm>
        </p:grpSpPr>
        <p:sp>
          <p:nvSpPr>
            <p:cNvPr id="50" name="Oval 49">
              <a:extLst>
                <a:ext uri="{FF2B5EF4-FFF2-40B4-BE49-F238E27FC236}">
                  <a16:creationId xmlns:a16="http://schemas.microsoft.com/office/drawing/2014/main" xmlns="" id="{4C5EFAAA-DCF2-4BA6-BAAC-6C2049EAA9A8}"/>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xmlns="" id="{4F11C1FD-EA3D-4942-8BD6-38A7B2DEBF99}"/>
                </a:ext>
              </a:extLst>
            </p:cNvPr>
            <p:cNvSpPr txBox="1"/>
            <p:nvPr/>
          </p:nvSpPr>
          <p:spPr>
            <a:xfrm flipH="1">
              <a:off x="1268311" y="4505093"/>
              <a:ext cx="1497649" cy="276999"/>
            </a:xfrm>
            <a:prstGeom prst="rect">
              <a:avLst/>
            </a:prstGeom>
            <a:noFill/>
          </p:spPr>
          <p:txBody>
            <a:bodyPr wrap="square" rtlCol="0">
              <a:spAutoFit/>
            </a:bodyPr>
            <a:lstStyle/>
            <a:p>
              <a:r>
                <a:rPr lang="en-US" sz="1200" dirty="0" err="1"/>
                <a:t>Battery_life</a:t>
              </a:r>
              <a:endParaRPr lang="en-US" sz="1200" dirty="0"/>
            </a:p>
          </p:txBody>
        </p:sp>
      </p:grpSp>
      <p:grpSp>
        <p:nvGrpSpPr>
          <p:cNvPr id="56" name="Group 55">
            <a:extLst>
              <a:ext uri="{FF2B5EF4-FFF2-40B4-BE49-F238E27FC236}">
                <a16:creationId xmlns:a16="http://schemas.microsoft.com/office/drawing/2014/main" xmlns="" id="{318A7F9C-A485-4D1D-B183-8C5F7EA67E0F}"/>
              </a:ext>
            </a:extLst>
          </p:cNvPr>
          <p:cNvGrpSpPr/>
          <p:nvPr/>
        </p:nvGrpSpPr>
        <p:grpSpPr>
          <a:xfrm>
            <a:off x="450274" y="1953962"/>
            <a:ext cx="1066057" cy="303313"/>
            <a:chOff x="544901" y="3885228"/>
            <a:chExt cx="1066057" cy="303313"/>
          </a:xfrm>
        </p:grpSpPr>
        <p:grpSp>
          <p:nvGrpSpPr>
            <p:cNvPr id="36" name="Group 35">
              <a:extLst>
                <a:ext uri="{FF2B5EF4-FFF2-40B4-BE49-F238E27FC236}">
                  <a16:creationId xmlns:a16="http://schemas.microsoft.com/office/drawing/2014/main" xmlns="" id="{F48002ED-3533-44B3-A46E-5580113FD32F}"/>
                </a:ext>
              </a:extLst>
            </p:cNvPr>
            <p:cNvGrpSpPr/>
            <p:nvPr/>
          </p:nvGrpSpPr>
          <p:grpSpPr>
            <a:xfrm>
              <a:off x="544901" y="3885228"/>
              <a:ext cx="1066057" cy="303313"/>
              <a:chOff x="1311383" y="4505093"/>
              <a:chExt cx="1066057" cy="303313"/>
            </a:xfrm>
          </p:grpSpPr>
          <p:sp>
            <p:nvSpPr>
              <p:cNvPr id="37" name="Oval 36">
                <a:extLst>
                  <a:ext uri="{FF2B5EF4-FFF2-40B4-BE49-F238E27FC236}">
                    <a16:creationId xmlns:a16="http://schemas.microsoft.com/office/drawing/2014/main" xmlns="" id="{4A614E93-9E37-4E00-844F-02AC80287172}"/>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xmlns="" id="{B22D5C3F-3231-480E-90E3-F02494F149F4}"/>
                  </a:ext>
                </a:extLst>
              </p:cNvPr>
              <p:cNvSpPr txBox="1"/>
              <p:nvPr/>
            </p:nvSpPr>
            <p:spPr>
              <a:xfrm flipH="1">
                <a:off x="1311383" y="4509105"/>
                <a:ext cx="1066057" cy="276999"/>
              </a:xfrm>
              <a:prstGeom prst="rect">
                <a:avLst/>
              </a:prstGeom>
              <a:noFill/>
            </p:spPr>
            <p:txBody>
              <a:bodyPr wrap="square" rtlCol="0">
                <a:spAutoFit/>
              </a:bodyPr>
              <a:lstStyle/>
              <a:p>
                <a:r>
                  <a:rPr lang="en-US" sz="1200" dirty="0" err="1"/>
                  <a:t>Sensor_num</a:t>
                </a:r>
                <a:endParaRPr lang="en-US" sz="1200" dirty="0"/>
              </a:p>
            </p:txBody>
          </p:sp>
        </p:grpSp>
        <p:cxnSp>
          <p:nvCxnSpPr>
            <p:cNvPr id="53" name="Straight Connector 52">
              <a:extLst>
                <a:ext uri="{FF2B5EF4-FFF2-40B4-BE49-F238E27FC236}">
                  <a16:creationId xmlns:a16="http://schemas.microsoft.com/office/drawing/2014/main" xmlns="" id="{8349D5AA-11F5-4CC3-A72D-185055363E7D}"/>
                </a:ext>
              </a:extLst>
            </p:cNvPr>
            <p:cNvCxnSpPr>
              <a:cxnSpLocks/>
            </p:cNvCxnSpPr>
            <p:nvPr/>
          </p:nvCxnSpPr>
          <p:spPr>
            <a:xfrm>
              <a:off x="754379" y="4118477"/>
              <a:ext cx="646214"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cxnSp>
        <p:nvCxnSpPr>
          <p:cNvPr id="58" name="Straight Connector 57">
            <a:extLst>
              <a:ext uri="{FF2B5EF4-FFF2-40B4-BE49-F238E27FC236}">
                <a16:creationId xmlns:a16="http://schemas.microsoft.com/office/drawing/2014/main" xmlns="" id="{6B0B258F-8AF9-4743-9C24-4AE119830FE7}"/>
              </a:ext>
            </a:extLst>
          </p:cNvPr>
          <p:cNvCxnSpPr>
            <a:cxnSpLocks/>
            <a:stCxn id="37" idx="4"/>
            <a:endCxn id="34" idx="1"/>
          </p:cNvCxnSpPr>
          <p:nvPr/>
        </p:nvCxnSpPr>
        <p:spPr>
          <a:xfrm>
            <a:off x="983303" y="2257275"/>
            <a:ext cx="626352" cy="504925"/>
          </a:xfrm>
          <a:prstGeom prst="line">
            <a:avLst/>
          </a:prstGeom>
        </p:spPr>
        <p:style>
          <a:lnRef idx="1">
            <a:schemeClr val="dk1"/>
          </a:lnRef>
          <a:fillRef idx="0">
            <a:schemeClr val="dk1"/>
          </a:fillRef>
          <a:effectRef idx="0">
            <a:schemeClr val="dk1"/>
          </a:effectRef>
          <a:fontRef idx="minor">
            <a:schemeClr val="tx1"/>
          </a:fontRef>
        </p:style>
      </p:cxnSp>
      <p:cxnSp>
        <p:nvCxnSpPr>
          <p:cNvPr id="61" name="Straight Connector 60">
            <a:extLst>
              <a:ext uri="{FF2B5EF4-FFF2-40B4-BE49-F238E27FC236}">
                <a16:creationId xmlns:a16="http://schemas.microsoft.com/office/drawing/2014/main" xmlns="" id="{C439C852-A430-4F1B-B2BF-F540C8D73EF7}"/>
              </a:ext>
            </a:extLst>
          </p:cNvPr>
          <p:cNvCxnSpPr>
            <a:endCxn id="34" idx="0"/>
          </p:cNvCxnSpPr>
          <p:nvPr/>
        </p:nvCxnSpPr>
        <p:spPr>
          <a:xfrm>
            <a:off x="2256050" y="2303519"/>
            <a:ext cx="59478" cy="217814"/>
          </a:xfrm>
          <a:prstGeom prst="line">
            <a:avLst/>
          </a:prstGeom>
        </p:spPr>
        <p:style>
          <a:lnRef idx="1">
            <a:schemeClr val="dk1"/>
          </a:lnRef>
          <a:fillRef idx="0">
            <a:schemeClr val="dk1"/>
          </a:fillRef>
          <a:effectRef idx="0">
            <a:schemeClr val="dk1"/>
          </a:effectRef>
          <a:fontRef idx="minor">
            <a:schemeClr val="tx1"/>
          </a:fontRef>
        </p:style>
      </p:cxnSp>
      <p:cxnSp>
        <p:nvCxnSpPr>
          <p:cNvPr id="63" name="Straight Connector 62">
            <a:extLst>
              <a:ext uri="{FF2B5EF4-FFF2-40B4-BE49-F238E27FC236}">
                <a16:creationId xmlns:a16="http://schemas.microsoft.com/office/drawing/2014/main" xmlns="" id="{B69980A9-1EF6-43EB-A6ED-EC304331D182}"/>
              </a:ext>
            </a:extLst>
          </p:cNvPr>
          <p:cNvCxnSpPr>
            <a:cxnSpLocks/>
          </p:cNvCxnSpPr>
          <p:nvPr/>
        </p:nvCxnSpPr>
        <p:spPr>
          <a:xfrm flipV="1">
            <a:off x="1616138" y="3028391"/>
            <a:ext cx="381204" cy="324838"/>
          </a:xfrm>
          <a:prstGeom prst="line">
            <a:avLst/>
          </a:prstGeom>
        </p:spPr>
        <p:style>
          <a:lnRef idx="1">
            <a:schemeClr val="dk1"/>
          </a:lnRef>
          <a:fillRef idx="0">
            <a:schemeClr val="dk1"/>
          </a:fillRef>
          <a:effectRef idx="0">
            <a:schemeClr val="dk1"/>
          </a:effectRef>
          <a:fontRef idx="minor">
            <a:schemeClr val="tx1"/>
          </a:fontRef>
        </p:style>
      </p:cxnSp>
      <p:cxnSp>
        <p:nvCxnSpPr>
          <p:cNvPr id="67" name="Straight Connector 66">
            <a:extLst>
              <a:ext uri="{FF2B5EF4-FFF2-40B4-BE49-F238E27FC236}">
                <a16:creationId xmlns:a16="http://schemas.microsoft.com/office/drawing/2014/main" xmlns="" id="{856D7D50-B2F4-4FC2-8B21-7E7B5772539E}"/>
              </a:ext>
            </a:extLst>
          </p:cNvPr>
          <p:cNvCxnSpPr/>
          <p:nvPr/>
        </p:nvCxnSpPr>
        <p:spPr>
          <a:xfrm>
            <a:off x="2487995" y="3003066"/>
            <a:ext cx="151657" cy="280261"/>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xmlns="" id="{A7D46FCB-A856-429A-9417-430E31BA4C0B}"/>
              </a:ext>
            </a:extLst>
          </p:cNvPr>
          <p:cNvCxnSpPr/>
          <p:nvPr/>
        </p:nvCxnSpPr>
        <p:spPr>
          <a:xfrm flipV="1">
            <a:off x="1227907" y="2923769"/>
            <a:ext cx="370597" cy="16857"/>
          </a:xfrm>
          <a:prstGeom prst="line">
            <a:avLst/>
          </a:prstGeom>
        </p:spPr>
        <p:style>
          <a:lnRef idx="1">
            <a:schemeClr val="dk1"/>
          </a:lnRef>
          <a:fillRef idx="0">
            <a:schemeClr val="dk1"/>
          </a:fillRef>
          <a:effectRef idx="0">
            <a:schemeClr val="dk1"/>
          </a:effectRef>
          <a:fontRef idx="minor">
            <a:schemeClr val="tx1"/>
          </a:fontRef>
        </p:style>
      </p:cxnSp>
      <p:cxnSp>
        <p:nvCxnSpPr>
          <p:cNvPr id="80" name="Straight Connector 79">
            <a:extLst>
              <a:ext uri="{FF2B5EF4-FFF2-40B4-BE49-F238E27FC236}">
                <a16:creationId xmlns:a16="http://schemas.microsoft.com/office/drawing/2014/main" xmlns="" id="{A5FAE75F-CB5D-4813-9185-AE0121FB3773}"/>
              </a:ext>
            </a:extLst>
          </p:cNvPr>
          <p:cNvCxnSpPr>
            <a:cxnSpLocks/>
          </p:cNvCxnSpPr>
          <p:nvPr/>
        </p:nvCxnSpPr>
        <p:spPr>
          <a:xfrm flipV="1">
            <a:off x="3028137" y="2678940"/>
            <a:ext cx="654042" cy="6240"/>
          </a:xfrm>
          <a:prstGeom prst="line">
            <a:avLst/>
          </a:prstGeom>
          <a:ln w="38100"/>
        </p:spPr>
        <p:style>
          <a:lnRef idx="1">
            <a:schemeClr val="dk1"/>
          </a:lnRef>
          <a:fillRef idx="0">
            <a:schemeClr val="dk1"/>
          </a:fillRef>
          <a:effectRef idx="0">
            <a:schemeClr val="dk1"/>
          </a:effectRef>
          <a:fontRef idx="minor">
            <a:schemeClr val="tx1"/>
          </a:fontRef>
        </p:style>
      </p:cxnSp>
      <p:cxnSp>
        <p:nvCxnSpPr>
          <p:cNvPr id="84" name="Straight Connector 83">
            <a:extLst>
              <a:ext uri="{FF2B5EF4-FFF2-40B4-BE49-F238E27FC236}">
                <a16:creationId xmlns:a16="http://schemas.microsoft.com/office/drawing/2014/main" xmlns="" id="{A5AFC5B2-7804-43D3-94EA-B4F0DFA770DF}"/>
              </a:ext>
            </a:extLst>
          </p:cNvPr>
          <p:cNvCxnSpPr>
            <a:cxnSpLocks/>
            <a:stCxn id="8" idx="3"/>
            <a:endCxn id="5" idx="1"/>
          </p:cNvCxnSpPr>
          <p:nvPr/>
        </p:nvCxnSpPr>
        <p:spPr>
          <a:xfrm>
            <a:off x="4759515" y="1454877"/>
            <a:ext cx="563524" cy="21348"/>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xmlns="" id="{118EC181-7893-4067-8B12-F29CB1694315}"/>
              </a:ext>
            </a:extLst>
          </p:cNvPr>
          <p:cNvCxnSpPr>
            <a:cxnSpLocks/>
          </p:cNvCxnSpPr>
          <p:nvPr/>
        </p:nvCxnSpPr>
        <p:spPr>
          <a:xfrm flipV="1">
            <a:off x="3667795" y="1744051"/>
            <a:ext cx="47956" cy="934889"/>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xmlns="" id="{40E7ED14-B957-42A9-A33A-88DDC33D3003}"/>
              </a:ext>
            </a:extLst>
          </p:cNvPr>
          <p:cNvCxnSpPr/>
          <p:nvPr/>
        </p:nvCxnSpPr>
        <p:spPr>
          <a:xfrm>
            <a:off x="298853" y="5637090"/>
            <a:ext cx="251652" cy="0"/>
          </a:xfrm>
          <a:prstGeom prst="line">
            <a:avLst/>
          </a:prstGeom>
          <a:ln w="38100"/>
        </p:spPr>
        <p:style>
          <a:lnRef idx="1">
            <a:schemeClr val="dk1"/>
          </a:lnRef>
          <a:fillRef idx="0">
            <a:schemeClr val="dk1"/>
          </a:fillRef>
          <a:effectRef idx="0">
            <a:schemeClr val="dk1"/>
          </a:effectRef>
          <a:fontRef idx="minor">
            <a:schemeClr val="tx1"/>
          </a:fontRef>
        </p:style>
      </p:cxnSp>
      <p:sp>
        <p:nvSpPr>
          <p:cNvPr id="99" name="TextBox 98">
            <a:extLst>
              <a:ext uri="{FF2B5EF4-FFF2-40B4-BE49-F238E27FC236}">
                <a16:creationId xmlns:a16="http://schemas.microsoft.com/office/drawing/2014/main" xmlns="" id="{05319823-0159-4788-8805-DE66D0C73DD4}"/>
              </a:ext>
            </a:extLst>
          </p:cNvPr>
          <p:cNvSpPr txBox="1"/>
          <p:nvPr/>
        </p:nvSpPr>
        <p:spPr>
          <a:xfrm>
            <a:off x="659752" y="5438800"/>
            <a:ext cx="2172792" cy="369332"/>
          </a:xfrm>
          <a:prstGeom prst="rect">
            <a:avLst/>
          </a:prstGeom>
          <a:noFill/>
        </p:spPr>
        <p:txBody>
          <a:bodyPr wrap="square" rtlCol="0">
            <a:spAutoFit/>
          </a:bodyPr>
          <a:lstStyle/>
          <a:p>
            <a:r>
              <a:rPr lang="el-GR" dirty="0"/>
              <a:t>ολική συμμετοχή</a:t>
            </a:r>
            <a:endParaRPr lang="en-US" dirty="0"/>
          </a:p>
        </p:txBody>
      </p:sp>
      <p:cxnSp>
        <p:nvCxnSpPr>
          <p:cNvPr id="100" name="Straight Connector 99">
            <a:extLst>
              <a:ext uri="{FF2B5EF4-FFF2-40B4-BE49-F238E27FC236}">
                <a16:creationId xmlns:a16="http://schemas.microsoft.com/office/drawing/2014/main" xmlns="" id="{EFF7AF59-C438-4BD9-B242-044ADBC067CF}"/>
              </a:ext>
            </a:extLst>
          </p:cNvPr>
          <p:cNvCxnSpPr/>
          <p:nvPr/>
        </p:nvCxnSpPr>
        <p:spPr>
          <a:xfrm>
            <a:off x="299361" y="5860858"/>
            <a:ext cx="251652" cy="0"/>
          </a:xfrm>
          <a:prstGeom prst="line">
            <a:avLst/>
          </a:prstGeom>
          <a:ln w="9525"/>
        </p:spPr>
        <p:style>
          <a:lnRef idx="1">
            <a:schemeClr val="dk1"/>
          </a:lnRef>
          <a:fillRef idx="0">
            <a:schemeClr val="dk1"/>
          </a:fillRef>
          <a:effectRef idx="0">
            <a:schemeClr val="dk1"/>
          </a:effectRef>
          <a:fontRef idx="minor">
            <a:schemeClr val="tx1"/>
          </a:fontRef>
        </p:style>
      </p:cxnSp>
      <p:sp>
        <p:nvSpPr>
          <p:cNvPr id="101" name="TextBox 100">
            <a:extLst>
              <a:ext uri="{FF2B5EF4-FFF2-40B4-BE49-F238E27FC236}">
                <a16:creationId xmlns:a16="http://schemas.microsoft.com/office/drawing/2014/main" xmlns="" id="{93ABC53D-A4AB-4918-9E61-A24F83C42316}"/>
              </a:ext>
            </a:extLst>
          </p:cNvPr>
          <p:cNvSpPr txBox="1"/>
          <p:nvPr/>
        </p:nvSpPr>
        <p:spPr>
          <a:xfrm>
            <a:off x="659752" y="5688096"/>
            <a:ext cx="2172792" cy="369332"/>
          </a:xfrm>
          <a:prstGeom prst="rect">
            <a:avLst/>
          </a:prstGeom>
          <a:noFill/>
        </p:spPr>
        <p:txBody>
          <a:bodyPr wrap="square" rtlCol="0">
            <a:spAutoFit/>
          </a:bodyPr>
          <a:lstStyle/>
          <a:p>
            <a:r>
              <a:rPr lang="el-GR" dirty="0"/>
              <a:t>μερική συμμετοχή</a:t>
            </a:r>
            <a:endParaRPr lang="en-US" dirty="0"/>
          </a:p>
        </p:txBody>
      </p:sp>
      <p:grpSp>
        <p:nvGrpSpPr>
          <p:cNvPr id="105" name="Group 104">
            <a:extLst>
              <a:ext uri="{FF2B5EF4-FFF2-40B4-BE49-F238E27FC236}">
                <a16:creationId xmlns:a16="http://schemas.microsoft.com/office/drawing/2014/main" xmlns="" id="{ED812B3A-0280-4A58-95F8-820977013496}"/>
              </a:ext>
            </a:extLst>
          </p:cNvPr>
          <p:cNvGrpSpPr/>
          <p:nvPr/>
        </p:nvGrpSpPr>
        <p:grpSpPr>
          <a:xfrm>
            <a:off x="4206404" y="3270467"/>
            <a:ext cx="1097280" cy="1115122"/>
            <a:chOff x="1162125" y="1148196"/>
            <a:chExt cx="1097280" cy="1115122"/>
          </a:xfrm>
        </p:grpSpPr>
        <p:sp>
          <p:nvSpPr>
            <p:cNvPr id="106" name="TextBox 105">
              <a:extLst>
                <a:ext uri="{FF2B5EF4-FFF2-40B4-BE49-F238E27FC236}">
                  <a16:creationId xmlns:a16="http://schemas.microsoft.com/office/drawing/2014/main" xmlns="" id="{91A2D0F0-33EB-4F51-A922-280552303A1D}"/>
                </a:ext>
              </a:extLst>
            </p:cNvPr>
            <p:cNvSpPr txBox="1"/>
            <p:nvPr/>
          </p:nvSpPr>
          <p:spPr>
            <a:xfrm>
              <a:off x="1251542" y="1532208"/>
              <a:ext cx="905480" cy="307777"/>
            </a:xfrm>
            <a:prstGeom prst="rect">
              <a:avLst/>
            </a:prstGeom>
            <a:noFill/>
          </p:spPr>
          <p:txBody>
            <a:bodyPr wrap="square" rtlCol="0">
              <a:spAutoFit/>
            </a:bodyPr>
            <a:lstStyle/>
            <a:p>
              <a:pPr algn="ctr"/>
              <a:r>
                <a:rPr lang="en-US" sz="1400" dirty="0"/>
                <a:t>Makes</a:t>
              </a:r>
            </a:p>
          </p:txBody>
        </p:sp>
        <p:sp>
          <p:nvSpPr>
            <p:cNvPr id="107" name="Diamond 106">
              <a:extLst>
                <a:ext uri="{FF2B5EF4-FFF2-40B4-BE49-F238E27FC236}">
                  <a16:creationId xmlns:a16="http://schemas.microsoft.com/office/drawing/2014/main" xmlns="" id="{7730B93C-7D7A-4E8F-8ACA-B524C44C9C95}"/>
                </a:ext>
              </a:extLst>
            </p:cNvPr>
            <p:cNvSpPr/>
            <p:nvPr/>
          </p:nvSpPr>
          <p:spPr>
            <a:xfrm>
              <a:off x="1162125" y="1148196"/>
              <a:ext cx="1097280" cy="1115122"/>
            </a:xfrm>
            <a:prstGeom prst="diamond">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a:extLst>
              <a:ext uri="{FF2B5EF4-FFF2-40B4-BE49-F238E27FC236}">
                <a16:creationId xmlns:a16="http://schemas.microsoft.com/office/drawing/2014/main" xmlns="" id="{9C5CA08E-A99E-4B13-9482-25004089C99D}"/>
              </a:ext>
            </a:extLst>
          </p:cNvPr>
          <p:cNvSpPr txBox="1"/>
          <p:nvPr/>
        </p:nvSpPr>
        <p:spPr>
          <a:xfrm>
            <a:off x="5967016" y="3630730"/>
            <a:ext cx="1703906" cy="369332"/>
          </a:xfrm>
          <a:prstGeom prst="rect">
            <a:avLst/>
          </a:prstGeom>
          <a:noFill/>
          <a:ln>
            <a:solidFill>
              <a:schemeClr val="tx1"/>
            </a:solidFill>
          </a:ln>
        </p:spPr>
        <p:txBody>
          <a:bodyPr wrap="square" rtlCol="0">
            <a:spAutoFit/>
          </a:bodyPr>
          <a:lstStyle/>
          <a:p>
            <a:pPr algn="ctr"/>
            <a:r>
              <a:rPr lang="en-US" dirty="0"/>
              <a:t>Measurements</a:t>
            </a:r>
          </a:p>
        </p:txBody>
      </p:sp>
      <p:grpSp>
        <p:nvGrpSpPr>
          <p:cNvPr id="114" name="Group 113">
            <a:extLst>
              <a:ext uri="{FF2B5EF4-FFF2-40B4-BE49-F238E27FC236}">
                <a16:creationId xmlns:a16="http://schemas.microsoft.com/office/drawing/2014/main" xmlns="" id="{EE36AE50-DE79-48D6-9A09-3CBCA3C80791}"/>
              </a:ext>
            </a:extLst>
          </p:cNvPr>
          <p:cNvGrpSpPr/>
          <p:nvPr/>
        </p:nvGrpSpPr>
        <p:grpSpPr>
          <a:xfrm>
            <a:off x="6521293" y="3003066"/>
            <a:ext cx="1568608" cy="303313"/>
            <a:chOff x="1311383" y="4505093"/>
            <a:chExt cx="1454579" cy="303313"/>
          </a:xfrm>
        </p:grpSpPr>
        <p:sp>
          <p:nvSpPr>
            <p:cNvPr id="115" name="Oval 114">
              <a:extLst>
                <a:ext uri="{FF2B5EF4-FFF2-40B4-BE49-F238E27FC236}">
                  <a16:creationId xmlns:a16="http://schemas.microsoft.com/office/drawing/2014/main" xmlns="" id="{654D9E7A-98AE-44C5-A919-CE7FA990A618}"/>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xmlns="" id="{96F499DB-3986-496D-989E-C456C1AA66E6}"/>
                </a:ext>
              </a:extLst>
            </p:cNvPr>
            <p:cNvSpPr txBox="1"/>
            <p:nvPr/>
          </p:nvSpPr>
          <p:spPr>
            <a:xfrm flipH="1">
              <a:off x="1409228" y="4505093"/>
              <a:ext cx="1356734" cy="276999"/>
            </a:xfrm>
            <a:prstGeom prst="rect">
              <a:avLst/>
            </a:prstGeom>
            <a:noFill/>
          </p:spPr>
          <p:txBody>
            <a:bodyPr wrap="square" rtlCol="0">
              <a:spAutoFit/>
            </a:bodyPr>
            <a:lstStyle/>
            <a:p>
              <a:r>
                <a:rPr lang="en-US" sz="1200" u="sng" dirty="0" err="1"/>
                <a:t>Measure_ID</a:t>
              </a:r>
              <a:endParaRPr lang="en-US" sz="1200" u="sng" dirty="0"/>
            </a:p>
          </p:txBody>
        </p:sp>
      </p:grpSp>
      <p:grpSp>
        <p:nvGrpSpPr>
          <p:cNvPr id="117" name="Group 116">
            <a:extLst>
              <a:ext uri="{FF2B5EF4-FFF2-40B4-BE49-F238E27FC236}">
                <a16:creationId xmlns:a16="http://schemas.microsoft.com/office/drawing/2014/main" xmlns="" id="{A02E5E6B-16F4-44C2-B686-A38104AB942C}"/>
              </a:ext>
            </a:extLst>
          </p:cNvPr>
          <p:cNvGrpSpPr/>
          <p:nvPr/>
        </p:nvGrpSpPr>
        <p:grpSpPr>
          <a:xfrm>
            <a:off x="7358354" y="4183121"/>
            <a:ext cx="1447303" cy="309565"/>
            <a:chOff x="1290493" y="4498461"/>
            <a:chExt cx="1519302" cy="309565"/>
          </a:xfrm>
        </p:grpSpPr>
        <p:sp>
          <p:nvSpPr>
            <p:cNvPr id="118" name="Oval 117">
              <a:extLst>
                <a:ext uri="{FF2B5EF4-FFF2-40B4-BE49-F238E27FC236}">
                  <a16:creationId xmlns:a16="http://schemas.microsoft.com/office/drawing/2014/main" xmlns="" id="{713E7A3D-7BAF-470F-B4D0-5AE77F8BB10B}"/>
                </a:ext>
              </a:extLst>
            </p:cNvPr>
            <p:cNvSpPr/>
            <p:nvPr/>
          </p:nvSpPr>
          <p:spPr>
            <a:xfrm>
              <a:off x="1290493" y="450471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xmlns="" id="{E595E7EB-F0B1-46E2-BB44-069A463D94CC}"/>
                </a:ext>
              </a:extLst>
            </p:cNvPr>
            <p:cNvSpPr txBox="1"/>
            <p:nvPr/>
          </p:nvSpPr>
          <p:spPr>
            <a:xfrm flipH="1">
              <a:off x="1453061" y="4498461"/>
              <a:ext cx="1356734" cy="276999"/>
            </a:xfrm>
            <a:prstGeom prst="rect">
              <a:avLst/>
            </a:prstGeom>
            <a:noFill/>
          </p:spPr>
          <p:txBody>
            <a:bodyPr wrap="square" rtlCol="0">
              <a:spAutoFit/>
            </a:bodyPr>
            <a:lstStyle/>
            <a:p>
              <a:r>
                <a:rPr lang="en-US" sz="1200" dirty="0"/>
                <a:t>Humidity</a:t>
              </a:r>
            </a:p>
          </p:txBody>
        </p:sp>
      </p:grpSp>
      <p:grpSp>
        <p:nvGrpSpPr>
          <p:cNvPr id="120" name="Group 119">
            <a:extLst>
              <a:ext uri="{FF2B5EF4-FFF2-40B4-BE49-F238E27FC236}">
                <a16:creationId xmlns:a16="http://schemas.microsoft.com/office/drawing/2014/main" xmlns="" id="{0C4A6E70-65CB-4F43-8289-98D58822C101}"/>
              </a:ext>
            </a:extLst>
          </p:cNvPr>
          <p:cNvGrpSpPr/>
          <p:nvPr/>
        </p:nvGrpSpPr>
        <p:grpSpPr>
          <a:xfrm>
            <a:off x="5856992" y="4228159"/>
            <a:ext cx="1301627" cy="317842"/>
            <a:chOff x="1311383" y="4490564"/>
            <a:chExt cx="1366379" cy="317842"/>
          </a:xfrm>
        </p:grpSpPr>
        <p:sp>
          <p:nvSpPr>
            <p:cNvPr id="121" name="Oval 120">
              <a:extLst>
                <a:ext uri="{FF2B5EF4-FFF2-40B4-BE49-F238E27FC236}">
                  <a16:creationId xmlns:a16="http://schemas.microsoft.com/office/drawing/2014/main" xmlns="" id="{2C0F64F1-78C7-4ED8-A77E-85712D34B5A2}"/>
                </a:ext>
              </a:extLst>
            </p:cNvPr>
            <p:cNvSpPr/>
            <p:nvPr/>
          </p:nvSpPr>
          <p:spPr>
            <a:xfrm>
              <a:off x="1311383" y="450509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xmlns="" id="{5CE75F17-5F67-4FCC-9C8D-37F77AD91476}"/>
                </a:ext>
              </a:extLst>
            </p:cNvPr>
            <p:cNvSpPr txBox="1"/>
            <p:nvPr/>
          </p:nvSpPr>
          <p:spPr>
            <a:xfrm flipH="1">
              <a:off x="1321028" y="4490564"/>
              <a:ext cx="1356734" cy="276999"/>
            </a:xfrm>
            <a:prstGeom prst="rect">
              <a:avLst/>
            </a:prstGeom>
            <a:noFill/>
          </p:spPr>
          <p:txBody>
            <a:bodyPr wrap="square" rtlCol="0">
              <a:spAutoFit/>
            </a:bodyPr>
            <a:lstStyle/>
            <a:p>
              <a:r>
                <a:rPr lang="en-US" sz="1200" dirty="0"/>
                <a:t>Temperature</a:t>
              </a:r>
            </a:p>
          </p:txBody>
        </p:sp>
      </p:grpSp>
      <p:cxnSp>
        <p:nvCxnSpPr>
          <p:cNvPr id="124" name="Straight Connector 123">
            <a:extLst>
              <a:ext uri="{FF2B5EF4-FFF2-40B4-BE49-F238E27FC236}">
                <a16:creationId xmlns:a16="http://schemas.microsoft.com/office/drawing/2014/main" xmlns="" id="{111A23F5-71E6-4844-B4E8-D06BCE03BA49}"/>
              </a:ext>
            </a:extLst>
          </p:cNvPr>
          <p:cNvCxnSpPr>
            <a:endCxn id="7" idx="0"/>
          </p:cNvCxnSpPr>
          <p:nvPr/>
        </p:nvCxnSpPr>
        <p:spPr>
          <a:xfrm flipH="1">
            <a:off x="6818969" y="3299640"/>
            <a:ext cx="106543" cy="331090"/>
          </a:xfrm>
          <a:prstGeom prst="line">
            <a:avLst/>
          </a:prstGeom>
        </p:spPr>
        <p:style>
          <a:lnRef idx="1">
            <a:schemeClr val="dk1"/>
          </a:lnRef>
          <a:fillRef idx="0">
            <a:schemeClr val="dk1"/>
          </a:fillRef>
          <a:effectRef idx="0">
            <a:schemeClr val="dk1"/>
          </a:effectRef>
          <a:fontRef idx="minor">
            <a:schemeClr val="tx1"/>
          </a:fontRef>
        </p:style>
      </p:cxnSp>
      <p:cxnSp>
        <p:nvCxnSpPr>
          <p:cNvPr id="126" name="Straight Connector 125">
            <a:extLst>
              <a:ext uri="{FF2B5EF4-FFF2-40B4-BE49-F238E27FC236}">
                <a16:creationId xmlns:a16="http://schemas.microsoft.com/office/drawing/2014/main" xmlns="" id="{3A69A349-F804-4AB2-938B-93F83C9CFA79}"/>
              </a:ext>
            </a:extLst>
          </p:cNvPr>
          <p:cNvCxnSpPr>
            <a:endCxn id="122" idx="0"/>
          </p:cNvCxnSpPr>
          <p:nvPr/>
        </p:nvCxnSpPr>
        <p:spPr>
          <a:xfrm>
            <a:off x="6512399" y="4000062"/>
            <a:ext cx="0" cy="228097"/>
          </a:xfrm>
          <a:prstGeom prst="line">
            <a:avLst/>
          </a:prstGeom>
        </p:spPr>
        <p:style>
          <a:lnRef idx="1">
            <a:schemeClr val="dk1"/>
          </a:lnRef>
          <a:fillRef idx="0">
            <a:schemeClr val="dk1"/>
          </a:fillRef>
          <a:effectRef idx="0">
            <a:schemeClr val="dk1"/>
          </a:effectRef>
          <a:fontRef idx="minor">
            <a:schemeClr val="tx1"/>
          </a:fontRef>
        </p:style>
      </p:cxnSp>
      <p:cxnSp>
        <p:nvCxnSpPr>
          <p:cNvPr id="128" name="Straight Connector 127">
            <a:extLst>
              <a:ext uri="{FF2B5EF4-FFF2-40B4-BE49-F238E27FC236}">
                <a16:creationId xmlns:a16="http://schemas.microsoft.com/office/drawing/2014/main" xmlns="" id="{0DA4B7C9-D163-433A-8AAC-1622076EB1CD}"/>
              </a:ext>
            </a:extLst>
          </p:cNvPr>
          <p:cNvCxnSpPr>
            <a:cxnSpLocks/>
          </p:cNvCxnSpPr>
          <p:nvPr/>
        </p:nvCxnSpPr>
        <p:spPr>
          <a:xfrm>
            <a:off x="7231185" y="4000062"/>
            <a:ext cx="336637" cy="183059"/>
          </a:xfrm>
          <a:prstGeom prst="line">
            <a:avLst/>
          </a:prstGeom>
        </p:spPr>
        <p:style>
          <a:lnRef idx="1">
            <a:schemeClr val="dk1"/>
          </a:lnRef>
          <a:fillRef idx="0">
            <a:schemeClr val="dk1"/>
          </a:fillRef>
          <a:effectRef idx="0">
            <a:schemeClr val="dk1"/>
          </a:effectRef>
          <a:fontRef idx="minor">
            <a:schemeClr val="tx1"/>
          </a:fontRef>
        </p:style>
      </p:cxnSp>
      <p:cxnSp>
        <p:nvCxnSpPr>
          <p:cNvPr id="132" name="Straight Connector 131">
            <a:extLst>
              <a:ext uri="{FF2B5EF4-FFF2-40B4-BE49-F238E27FC236}">
                <a16:creationId xmlns:a16="http://schemas.microsoft.com/office/drawing/2014/main" xmlns="" id="{846C846D-FC38-4627-A12E-FE698FD93106}"/>
              </a:ext>
            </a:extLst>
          </p:cNvPr>
          <p:cNvCxnSpPr>
            <a:cxnSpLocks/>
          </p:cNvCxnSpPr>
          <p:nvPr/>
        </p:nvCxnSpPr>
        <p:spPr>
          <a:xfrm>
            <a:off x="3028137" y="2886728"/>
            <a:ext cx="1343305" cy="0"/>
          </a:xfrm>
          <a:prstGeom prst="line">
            <a:avLst/>
          </a:prstGeom>
        </p:spPr>
        <p:style>
          <a:lnRef idx="1">
            <a:schemeClr val="dk1"/>
          </a:lnRef>
          <a:fillRef idx="0">
            <a:schemeClr val="dk1"/>
          </a:fillRef>
          <a:effectRef idx="0">
            <a:schemeClr val="dk1"/>
          </a:effectRef>
          <a:fontRef idx="minor">
            <a:schemeClr val="tx1"/>
          </a:fontRef>
        </p:style>
      </p:cxnSp>
      <p:cxnSp>
        <p:nvCxnSpPr>
          <p:cNvPr id="137" name="Straight Connector 136">
            <a:extLst>
              <a:ext uri="{FF2B5EF4-FFF2-40B4-BE49-F238E27FC236}">
                <a16:creationId xmlns:a16="http://schemas.microsoft.com/office/drawing/2014/main" xmlns="" id="{793D5967-2931-4327-BCD7-400467A90BD1}"/>
              </a:ext>
            </a:extLst>
          </p:cNvPr>
          <p:cNvCxnSpPr/>
          <p:nvPr/>
        </p:nvCxnSpPr>
        <p:spPr>
          <a:xfrm>
            <a:off x="4371442" y="2886728"/>
            <a:ext cx="0" cy="730710"/>
          </a:xfrm>
          <a:prstGeom prst="line">
            <a:avLst/>
          </a:prstGeom>
        </p:spPr>
        <p:style>
          <a:lnRef idx="1">
            <a:schemeClr val="dk1"/>
          </a:lnRef>
          <a:fillRef idx="0">
            <a:schemeClr val="dk1"/>
          </a:fillRef>
          <a:effectRef idx="0">
            <a:schemeClr val="dk1"/>
          </a:effectRef>
          <a:fontRef idx="minor">
            <a:schemeClr val="tx1"/>
          </a:fontRef>
        </p:style>
      </p:cxnSp>
      <p:cxnSp>
        <p:nvCxnSpPr>
          <p:cNvPr id="141" name="Straight Arrow Connector 140">
            <a:extLst>
              <a:ext uri="{FF2B5EF4-FFF2-40B4-BE49-F238E27FC236}">
                <a16:creationId xmlns:a16="http://schemas.microsoft.com/office/drawing/2014/main" xmlns="" id="{49C1F684-43F6-4B44-B0E9-F80675A524EB}"/>
              </a:ext>
            </a:extLst>
          </p:cNvPr>
          <p:cNvCxnSpPr>
            <a:stCxn id="7" idx="1"/>
            <a:endCxn id="107" idx="3"/>
          </p:cNvCxnSpPr>
          <p:nvPr/>
        </p:nvCxnSpPr>
        <p:spPr>
          <a:xfrm flipH="1">
            <a:off x="5303684" y="3815396"/>
            <a:ext cx="663332" cy="126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2" name="TextBox 141">
            <a:extLst>
              <a:ext uri="{FF2B5EF4-FFF2-40B4-BE49-F238E27FC236}">
                <a16:creationId xmlns:a16="http://schemas.microsoft.com/office/drawing/2014/main" xmlns="" id="{52AEF60C-0C15-4131-B9AC-852ABB3EC87E}"/>
              </a:ext>
            </a:extLst>
          </p:cNvPr>
          <p:cNvSpPr txBox="1"/>
          <p:nvPr/>
        </p:nvSpPr>
        <p:spPr>
          <a:xfrm>
            <a:off x="3104499" y="5339204"/>
            <a:ext cx="5087211" cy="646331"/>
          </a:xfrm>
          <a:prstGeom prst="rect">
            <a:avLst/>
          </a:prstGeom>
          <a:noFill/>
        </p:spPr>
        <p:txBody>
          <a:bodyPr wrap="square" rtlCol="0">
            <a:spAutoFit/>
          </a:bodyPr>
          <a:lstStyle/>
          <a:p>
            <a:r>
              <a:rPr lang="en-US" dirty="0"/>
              <a:t>Belongs N-1 (</a:t>
            </a:r>
            <a:r>
              <a:rPr lang="el-GR" dirty="0"/>
              <a:t>από το</a:t>
            </a:r>
            <a:r>
              <a:rPr lang="en-US" dirty="0"/>
              <a:t> Sensors </a:t>
            </a:r>
            <a:r>
              <a:rPr lang="el-GR" dirty="0"/>
              <a:t>στο </a:t>
            </a:r>
            <a:r>
              <a:rPr lang="en-US" dirty="0"/>
              <a:t>Rooms)</a:t>
            </a:r>
            <a:r>
              <a:rPr lang="el-GR" dirty="0"/>
              <a:t>  </a:t>
            </a:r>
            <a:endParaRPr lang="en-US" dirty="0"/>
          </a:p>
          <a:p>
            <a:r>
              <a:rPr lang="en-US" dirty="0"/>
              <a:t>Makes 1-N (</a:t>
            </a:r>
            <a:r>
              <a:rPr lang="el-GR" dirty="0"/>
              <a:t>από το </a:t>
            </a:r>
            <a:r>
              <a:rPr lang="en-US" dirty="0"/>
              <a:t>Sensors </a:t>
            </a:r>
            <a:r>
              <a:rPr lang="el-GR" dirty="0"/>
              <a:t>στο </a:t>
            </a:r>
            <a:r>
              <a:rPr lang="en-US" dirty="0"/>
              <a:t>Measurements)</a:t>
            </a:r>
          </a:p>
        </p:txBody>
      </p:sp>
      <p:grpSp>
        <p:nvGrpSpPr>
          <p:cNvPr id="143" name="Group 142">
            <a:extLst>
              <a:ext uri="{FF2B5EF4-FFF2-40B4-BE49-F238E27FC236}">
                <a16:creationId xmlns:a16="http://schemas.microsoft.com/office/drawing/2014/main" xmlns="" id="{6DE6CF6C-90EA-4832-A274-F3EF9D719900}"/>
              </a:ext>
            </a:extLst>
          </p:cNvPr>
          <p:cNvGrpSpPr/>
          <p:nvPr/>
        </p:nvGrpSpPr>
        <p:grpSpPr>
          <a:xfrm>
            <a:off x="7922635" y="3588994"/>
            <a:ext cx="1036324" cy="303313"/>
            <a:chOff x="1290493" y="4504713"/>
            <a:chExt cx="1616999" cy="303313"/>
          </a:xfrm>
        </p:grpSpPr>
        <p:sp>
          <p:nvSpPr>
            <p:cNvPr id="144" name="Oval 143">
              <a:extLst>
                <a:ext uri="{FF2B5EF4-FFF2-40B4-BE49-F238E27FC236}">
                  <a16:creationId xmlns:a16="http://schemas.microsoft.com/office/drawing/2014/main" xmlns="" id="{7442840D-5C24-410B-88C2-4EF09EB75F6B}"/>
                </a:ext>
              </a:extLst>
            </p:cNvPr>
            <p:cNvSpPr/>
            <p:nvPr/>
          </p:nvSpPr>
          <p:spPr>
            <a:xfrm>
              <a:off x="1290493" y="4504713"/>
              <a:ext cx="1066057" cy="303313"/>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TextBox 144">
              <a:extLst>
                <a:ext uri="{FF2B5EF4-FFF2-40B4-BE49-F238E27FC236}">
                  <a16:creationId xmlns:a16="http://schemas.microsoft.com/office/drawing/2014/main" xmlns="" id="{17C88075-92CF-4600-BD3A-F798463EAFC2}"/>
                </a:ext>
              </a:extLst>
            </p:cNvPr>
            <p:cNvSpPr txBox="1"/>
            <p:nvPr/>
          </p:nvSpPr>
          <p:spPr>
            <a:xfrm flipH="1">
              <a:off x="1365350" y="4505485"/>
              <a:ext cx="1542142" cy="276999"/>
            </a:xfrm>
            <a:prstGeom prst="rect">
              <a:avLst/>
            </a:prstGeom>
            <a:noFill/>
          </p:spPr>
          <p:txBody>
            <a:bodyPr wrap="square" rtlCol="0">
              <a:spAutoFit/>
            </a:bodyPr>
            <a:lstStyle/>
            <a:p>
              <a:r>
                <a:rPr lang="en-US" sz="1200" dirty="0"/>
                <a:t>Battery</a:t>
              </a:r>
            </a:p>
          </p:txBody>
        </p:sp>
      </p:grpSp>
      <p:cxnSp>
        <p:nvCxnSpPr>
          <p:cNvPr id="147" name="Straight Connector 146">
            <a:extLst>
              <a:ext uri="{FF2B5EF4-FFF2-40B4-BE49-F238E27FC236}">
                <a16:creationId xmlns:a16="http://schemas.microsoft.com/office/drawing/2014/main" xmlns="" id="{7432D314-9CEB-470F-9B0C-D0BEEAE2275D}"/>
              </a:ext>
            </a:extLst>
          </p:cNvPr>
          <p:cNvCxnSpPr>
            <a:cxnSpLocks/>
            <a:stCxn id="7" idx="3"/>
          </p:cNvCxnSpPr>
          <p:nvPr/>
        </p:nvCxnSpPr>
        <p:spPr>
          <a:xfrm flipV="1">
            <a:off x="7670922" y="3765426"/>
            <a:ext cx="232782" cy="49970"/>
          </a:xfrm>
          <a:prstGeom prst="line">
            <a:avLst/>
          </a:prstGeom>
        </p:spPr>
        <p:style>
          <a:lnRef idx="1">
            <a:schemeClr val="dk1"/>
          </a:lnRef>
          <a:fillRef idx="0">
            <a:schemeClr val="dk1"/>
          </a:fillRef>
          <a:effectRef idx="0">
            <a:schemeClr val="dk1"/>
          </a:effectRef>
          <a:fontRef idx="minor">
            <a:schemeClr val="tx1"/>
          </a:fontRef>
        </p:style>
      </p:cxnSp>
      <p:sp>
        <p:nvSpPr>
          <p:cNvPr id="78"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79"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01550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fld id="{2085908F-2378-4A77-A97F-BFDDD860A435}" type="slidenum">
              <a:rPr lang="el-GR" altLang="en-US" smtClean="0"/>
              <a:pPr/>
              <a:t>15</a:t>
            </a:fld>
            <a:endParaRPr lang="el-GR" altLang="en-US"/>
          </a:p>
        </p:txBody>
      </p:sp>
      <p:sp>
        <p:nvSpPr>
          <p:cNvPr id="283651" name="Text Box 3"/>
          <p:cNvSpPr txBox="1">
            <a:spLocks noChangeArrowheads="1"/>
          </p:cNvSpPr>
          <p:nvPr/>
        </p:nvSpPr>
        <p:spPr bwMode="auto">
          <a:xfrm>
            <a:off x="1042988" y="3357563"/>
            <a:ext cx="7772400" cy="7016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/60, </a:t>
            </a:r>
            <a:r>
              <a:rPr lang="en-US" sz="2000" b="0" dirty="0">
                <a:latin typeface="Calibri" pitchFamily="34" charset="0"/>
                <a:ea typeface="Calibri" pitchFamily="34" charset="0"/>
                <a:cs typeface="Calibri" pitchFamily="34" charset="0"/>
              </a:rPr>
              <a:t>Type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p:txBody>
      </p:sp>
      <p:sp>
        <p:nvSpPr>
          <p:cNvPr id="283652" name="Text Box 4"/>
          <p:cNvSpPr txBox="1">
            <a:spLocks noChangeArrowheads="1"/>
          </p:cNvSpPr>
          <p:nvPr/>
        </p:nvSpPr>
        <p:spPr bwMode="auto">
          <a:xfrm>
            <a:off x="539750" y="4508500"/>
            <a:ext cx="8001000" cy="701675"/>
          </a:xfrm>
          <a:prstGeom prst="rect">
            <a:avLst/>
          </a:prstGeom>
          <a:noFill/>
          <a:ln w="9525">
            <a:noFill/>
            <a:miter lim="800000"/>
            <a:headEnd/>
            <a:tailEnd/>
          </a:ln>
        </p:spPr>
        <p:txBody>
          <a:bodyPr>
            <a:spAutoFit/>
          </a:bodyPr>
          <a:lstStyle/>
          <a:p>
            <a:pPr algn="just" eaLnBrk="0" hangingPunct="0"/>
            <a:r>
              <a:rPr lang="el-GR" sz="2000" b="0">
                <a:latin typeface="Calibri" pitchFamily="34" charset="0"/>
                <a:ea typeface="Calibri" pitchFamily="34" charset="0"/>
                <a:cs typeface="Calibri" pitchFamily="34" charset="0"/>
              </a:rPr>
              <a:t>Επιστρέφει μια σχέση ίδια με τη σχέση Ταινία μόνο που το γνώρισμα διάρκεια μας δίνει τις ώρες  (έχει διαιρεθεί με το 60)</a:t>
            </a:r>
          </a:p>
        </p:txBody>
      </p:sp>
      <p:sp>
        <p:nvSpPr>
          <p:cNvPr id="283653" name="Text Box 5"/>
          <p:cNvSpPr txBox="1">
            <a:spLocks noChangeArrowheads="1"/>
          </p:cNvSpPr>
          <p:nvPr/>
        </p:nvSpPr>
        <p:spPr bwMode="auto">
          <a:xfrm>
            <a:off x="611188" y="2060575"/>
            <a:ext cx="8153400" cy="1006475"/>
          </a:xfrm>
          <a:prstGeom prst="rect">
            <a:avLst/>
          </a:prstGeom>
          <a:noFill/>
          <a:ln w="9525">
            <a:noFill/>
            <a:miter lim="800000"/>
            <a:headEnd/>
            <a:tailEnd/>
          </a:ln>
        </p:spPr>
        <p:txBody>
          <a:bodyPr>
            <a:spAutoFit/>
          </a:bodyPr>
          <a:lstStyle/>
          <a:p>
            <a:pPr eaLnBrk="0" hangingPunct="0">
              <a:spcBef>
                <a:spcPct val="50000"/>
              </a:spcBef>
            </a:pPr>
            <a:r>
              <a:rPr lang="el-GR" sz="2000" b="0" dirty="0">
                <a:latin typeface="Calibri" pitchFamily="34" charset="0"/>
                <a:ea typeface="Calibri" pitchFamily="34" charset="0"/>
                <a:cs typeface="Calibri" pitchFamily="34" charset="0"/>
              </a:rPr>
              <a:t>Αριθμητικές πράξεις (+, -, *, /) ανάμεσα σε σταθερές ή γνωρίσματα πλειάδων</a:t>
            </a:r>
          </a:p>
          <a:p>
            <a:pPr eaLnBrk="0" hangingPunct="0"/>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n-US" dirty="0">
                <a:solidFill>
                  <a:schemeClr val="accent6">
                    <a:lumMod val="75000"/>
                  </a:schemeClr>
                </a:solidFill>
              </a:rPr>
              <a:t>select</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3653"/>
                                        </p:tgtEl>
                                        <p:attrNameLst>
                                          <p:attrName>style.visibility</p:attrName>
                                        </p:attrNameLst>
                                      </p:cBhvr>
                                      <p:to>
                                        <p:strVal val="visible"/>
                                      </p:to>
                                    </p:set>
                                    <p:anim calcmode="lin" valueType="num">
                                      <p:cBhvr additive="base">
                                        <p:cTn id="7" dur="500" fill="hold"/>
                                        <p:tgtEl>
                                          <p:spTgt spid="283653"/>
                                        </p:tgtEl>
                                        <p:attrNameLst>
                                          <p:attrName>ppt_x</p:attrName>
                                        </p:attrNameLst>
                                      </p:cBhvr>
                                      <p:tavLst>
                                        <p:tav tm="0">
                                          <p:val>
                                            <p:strVal val="0-#ppt_w/2"/>
                                          </p:val>
                                        </p:tav>
                                        <p:tav tm="100000">
                                          <p:val>
                                            <p:strVal val="#ppt_x"/>
                                          </p:val>
                                        </p:tav>
                                      </p:tavLst>
                                    </p:anim>
                                    <p:anim calcmode="lin" valueType="num">
                                      <p:cBhvr additive="base">
                                        <p:cTn id="8" dur="500" fill="hold"/>
                                        <p:tgtEl>
                                          <p:spTgt spid="2836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3651"/>
                                        </p:tgtEl>
                                        <p:attrNameLst>
                                          <p:attrName>style.visibility</p:attrName>
                                        </p:attrNameLst>
                                      </p:cBhvr>
                                      <p:to>
                                        <p:strVal val="visible"/>
                                      </p:to>
                                    </p:set>
                                    <p:anim calcmode="lin" valueType="num">
                                      <p:cBhvr additive="base">
                                        <p:cTn id="13" dur="500" fill="hold"/>
                                        <p:tgtEl>
                                          <p:spTgt spid="283651"/>
                                        </p:tgtEl>
                                        <p:attrNameLst>
                                          <p:attrName>ppt_x</p:attrName>
                                        </p:attrNameLst>
                                      </p:cBhvr>
                                      <p:tavLst>
                                        <p:tav tm="0">
                                          <p:val>
                                            <p:strVal val="0-#ppt_w/2"/>
                                          </p:val>
                                        </p:tav>
                                        <p:tav tm="100000">
                                          <p:val>
                                            <p:strVal val="#ppt_x"/>
                                          </p:val>
                                        </p:tav>
                                      </p:tavLst>
                                    </p:anim>
                                    <p:anim calcmode="lin" valueType="num">
                                      <p:cBhvr additive="base">
                                        <p:cTn id="14" dur="500" fill="hold"/>
                                        <p:tgtEl>
                                          <p:spTgt spid="28365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3652"/>
                                        </p:tgtEl>
                                        <p:attrNameLst>
                                          <p:attrName>style.visibility</p:attrName>
                                        </p:attrNameLst>
                                      </p:cBhvr>
                                      <p:to>
                                        <p:strVal val="visible"/>
                                      </p:to>
                                    </p:set>
                                    <p:anim calcmode="lin" valueType="num">
                                      <p:cBhvr additive="base">
                                        <p:cTn id="19" dur="500" fill="hold"/>
                                        <p:tgtEl>
                                          <p:spTgt spid="283652"/>
                                        </p:tgtEl>
                                        <p:attrNameLst>
                                          <p:attrName>ppt_x</p:attrName>
                                        </p:attrNameLst>
                                      </p:cBhvr>
                                      <p:tavLst>
                                        <p:tav tm="0">
                                          <p:val>
                                            <p:strVal val="0-#ppt_w/2"/>
                                          </p:val>
                                        </p:tav>
                                        <p:tav tm="100000">
                                          <p:val>
                                            <p:strVal val="#ppt_x"/>
                                          </p:val>
                                        </p:tav>
                                      </p:tavLst>
                                    </p:anim>
                                    <p:anim calcmode="lin" valueType="num">
                                      <p:cBhvr additive="base">
                                        <p:cTn id="20" dur="500" fill="hold"/>
                                        <p:tgtEl>
                                          <p:spTgt spid="2836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autoUpdateAnimBg="0"/>
      <p:bldP spid="283652" grpId="0" autoUpdateAnimBg="0"/>
      <p:bldP spid="283653" grpId="0" autoUpdateAnimBg="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178A288C-5D70-4727-919F-D6FC1528B86B}"/>
              </a:ext>
            </a:extLst>
          </p:cNvPr>
          <p:cNvSpPr>
            <a:spLocks noGrp="1"/>
          </p:cNvSpPr>
          <p:nvPr>
            <p:ph type="sldNum" sz="quarter" idx="12"/>
          </p:nvPr>
        </p:nvSpPr>
        <p:spPr/>
        <p:txBody>
          <a:bodyPr/>
          <a:lstStyle/>
          <a:p>
            <a:fld id="{6D22F896-40B5-4ADD-8801-0D06FADFA095}" type="slidenum">
              <a:rPr lang="en-US" smtClean="0"/>
              <a:pPr/>
              <a:t>150</a:t>
            </a:fld>
            <a:endParaRPr lang="en-US" dirty="0"/>
          </a:p>
        </p:txBody>
      </p:sp>
      <p:sp>
        <p:nvSpPr>
          <p:cNvPr id="5" name="TextBox 4">
            <a:extLst>
              <a:ext uri="{FF2B5EF4-FFF2-40B4-BE49-F238E27FC236}">
                <a16:creationId xmlns:a16="http://schemas.microsoft.com/office/drawing/2014/main" xmlns="" id="{BEA0C711-A009-4FFD-ACA6-8DD77FD8A044}"/>
              </a:ext>
            </a:extLst>
          </p:cNvPr>
          <p:cNvSpPr txBox="1"/>
          <p:nvPr/>
        </p:nvSpPr>
        <p:spPr>
          <a:xfrm>
            <a:off x="1146345" y="1217713"/>
            <a:ext cx="4201780" cy="369332"/>
          </a:xfrm>
          <a:prstGeom prst="rect">
            <a:avLst/>
          </a:prstGeom>
          <a:noFill/>
        </p:spPr>
        <p:txBody>
          <a:bodyPr wrap="square" rtlCol="0">
            <a:spAutoFit/>
          </a:bodyPr>
          <a:lstStyle/>
          <a:p>
            <a:r>
              <a:rPr lang="en-US" u="sng" dirty="0" err="1"/>
              <a:t>Room_num</a:t>
            </a:r>
            <a:r>
              <a:rPr lang="en-US" u="sng" dirty="0"/>
              <a:t>  </a:t>
            </a:r>
            <a:r>
              <a:rPr lang="en-US" dirty="0"/>
              <a:t>   </a:t>
            </a:r>
            <a:r>
              <a:rPr lang="en-US" dirty="0" err="1"/>
              <a:t>Floor_num</a:t>
            </a:r>
            <a:r>
              <a:rPr lang="en-US" dirty="0"/>
              <a:t>        SQR_MTR</a:t>
            </a:r>
          </a:p>
        </p:txBody>
      </p:sp>
      <p:sp>
        <p:nvSpPr>
          <p:cNvPr id="6" name="Rectangle 5">
            <a:extLst>
              <a:ext uri="{FF2B5EF4-FFF2-40B4-BE49-F238E27FC236}">
                <a16:creationId xmlns:a16="http://schemas.microsoft.com/office/drawing/2014/main" xmlns="" id="{A417C488-8684-479B-870E-08F7D263AA98}"/>
              </a:ext>
            </a:extLst>
          </p:cNvPr>
          <p:cNvSpPr/>
          <p:nvPr/>
        </p:nvSpPr>
        <p:spPr>
          <a:xfrm>
            <a:off x="1012531" y="1124043"/>
            <a:ext cx="4201780" cy="5174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xmlns="" id="{BF182708-2CE6-475B-A249-4AC7A2A6CE0D}"/>
              </a:ext>
            </a:extLst>
          </p:cNvPr>
          <p:cNvCxnSpPr>
            <a:cxnSpLocks/>
          </p:cNvCxnSpPr>
          <p:nvPr/>
        </p:nvCxnSpPr>
        <p:spPr>
          <a:xfrm>
            <a:off x="2457729" y="1124043"/>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xmlns="" id="{9987EE5C-701E-47BB-A3E2-A50368663EA5}"/>
              </a:ext>
            </a:extLst>
          </p:cNvPr>
          <p:cNvCxnSpPr/>
          <p:nvPr/>
        </p:nvCxnSpPr>
        <p:spPr>
          <a:xfrm>
            <a:off x="3818178" y="1124043"/>
            <a:ext cx="0" cy="517417"/>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xmlns="" id="{A31EFBEA-8FFD-4FD8-9EC9-FB02810FD9B2}"/>
              </a:ext>
            </a:extLst>
          </p:cNvPr>
          <p:cNvSpPr txBox="1"/>
          <p:nvPr/>
        </p:nvSpPr>
        <p:spPr>
          <a:xfrm>
            <a:off x="477272" y="2417584"/>
            <a:ext cx="8697949" cy="369332"/>
          </a:xfrm>
          <a:prstGeom prst="rect">
            <a:avLst/>
          </a:prstGeom>
          <a:noFill/>
        </p:spPr>
        <p:txBody>
          <a:bodyPr wrap="square" rtlCol="0">
            <a:spAutoFit/>
          </a:bodyPr>
          <a:lstStyle/>
          <a:p>
            <a:r>
              <a:rPr lang="en-US" u="sng" dirty="0" err="1"/>
              <a:t>Room_num</a:t>
            </a:r>
            <a:r>
              <a:rPr lang="en-US" dirty="0"/>
              <a:t>  </a:t>
            </a:r>
            <a:r>
              <a:rPr lang="en-US" u="sng" dirty="0" err="1"/>
              <a:t>Sensor_num</a:t>
            </a:r>
            <a:r>
              <a:rPr lang="en-US" dirty="0"/>
              <a:t>  Manufacturer  </a:t>
            </a:r>
            <a:r>
              <a:rPr lang="en-US" dirty="0" err="1"/>
              <a:t>Temp_accuracy</a:t>
            </a:r>
            <a:r>
              <a:rPr lang="en-US" dirty="0"/>
              <a:t>  </a:t>
            </a:r>
            <a:r>
              <a:rPr lang="en-US" dirty="0" err="1"/>
              <a:t>Hum_accuracy</a:t>
            </a:r>
            <a:r>
              <a:rPr lang="el-GR" dirty="0"/>
              <a:t> </a:t>
            </a:r>
            <a:r>
              <a:rPr lang="en-US" dirty="0"/>
              <a:t>    </a:t>
            </a:r>
            <a:r>
              <a:rPr lang="en-US" dirty="0" err="1"/>
              <a:t>Battery_life</a:t>
            </a:r>
            <a:r>
              <a:rPr lang="en-US" dirty="0"/>
              <a:t> </a:t>
            </a:r>
          </a:p>
        </p:txBody>
      </p:sp>
      <p:sp>
        <p:nvSpPr>
          <p:cNvPr id="13" name="Rectangle 12">
            <a:extLst>
              <a:ext uri="{FF2B5EF4-FFF2-40B4-BE49-F238E27FC236}">
                <a16:creationId xmlns:a16="http://schemas.microsoft.com/office/drawing/2014/main" xmlns="" id="{6BE7B3D2-6040-41DD-A1E7-D77675318B07}"/>
              </a:ext>
            </a:extLst>
          </p:cNvPr>
          <p:cNvSpPr/>
          <p:nvPr/>
        </p:nvSpPr>
        <p:spPr>
          <a:xfrm>
            <a:off x="477272" y="2343541"/>
            <a:ext cx="8332190" cy="5174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xmlns="" id="{7E00FEFB-DDF5-4091-A391-4C06D4849053}"/>
              </a:ext>
            </a:extLst>
          </p:cNvPr>
          <p:cNvCxnSpPr>
            <a:cxnSpLocks/>
          </p:cNvCxnSpPr>
          <p:nvPr/>
        </p:nvCxnSpPr>
        <p:spPr>
          <a:xfrm>
            <a:off x="1721748" y="2343541"/>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xmlns="" id="{A5665A58-B023-48C4-AEC9-D7552B744471}"/>
              </a:ext>
            </a:extLst>
          </p:cNvPr>
          <p:cNvCxnSpPr/>
          <p:nvPr/>
        </p:nvCxnSpPr>
        <p:spPr>
          <a:xfrm>
            <a:off x="3006369" y="2343541"/>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xmlns="" id="{D421E434-3260-4F7C-8BC2-29D4FEDA8553}"/>
              </a:ext>
            </a:extLst>
          </p:cNvPr>
          <p:cNvCxnSpPr/>
          <p:nvPr/>
        </p:nvCxnSpPr>
        <p:spPr>
          <a:xfrm>
            <a:off x="4353436" y="2343541"/>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xmlns="" id="{C3D23C80-2F93-4B94-B113-118CB8B3C500}"/>
              </a:ext>
            </a:extLst>
          </p:cNvPr>
          <p:cNvCxnSpPr/>
          <p:nvPr/>
        </p:nvCxnSpPr>
        <p:spPr>
          <a:xfrm>
            <a:off x="5901225" y="2343541"/>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xmlns="" id="{1CF65CB1-DD9A-47F8-B2CD-C8486821065A}"/>
              </a:ext>
            </a:extLst>
          </p:cNvPr>
          <p:cNvCxnSpPr/>
          <p:nvPr/>
        </p:nvCxnSpPr>
        <p:spPr>
          <a:xfrm>
            <a:off x="7449015" y="2343541"/>
            <a:ext cx="0" cy="5174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218D7EE7-188E-4F29-8E59-F9B33047E459}"/>
              </a:ext>
            </a:extLst>
          </p:cNvPr>
          <p:cNvCxnSpPr/>
          <p:nvPr/>
        </p:nvCxnSpPr>
        <p:spPr>
          <a:xfrm flipV="1">
            <a:off x="1315843" y="1719073"/>
            <a:ext cx="0" cy="624468"/>
          </a:xfrm>
          <a:prstGeom prst="line">
            <a:avLst/>
          </a:prstGeom>
          <a:ln>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xmlns="" id="{917D9293-AD69-4A8C-9B49-A34D1A1E2E13}"/>
              </a:ext>
            </a:extLst>
          </p:cNvPr>
          <p:cNvSpPr txBox="1"/>
          <p:nvPr/>
        </p:nvSpPr>
        <p:spPr>
          <a:xfrm>
            <a:off x="98130" y="1819653"/>
            <a:ext cx="1623618" cy="400110"/>
          </a:xfrm>
          <a:prstGeom prst="rect">
            <a:avLst/>
          </a:prstGeom>
          <a:noFill/>
        </p:spPr>
        <p:txBody>
          <a:bodyPr wrap="square" rtlCol="0">
            <a:spAutoFit/>
          </a:bodyPr>
          <a:lstStyle/>
          <a:p>
            <a:r>
              <a:rPr lang="en-US" sz="2000" dirty="0"/>
              <a:t>Sensors</a:t>
            </a:r>
          </a:p>
        </p:txBody>
      </p:sp>
      <p:sp>
        <p:nvSpPr>
          <p:cNvPr id="27" name="TextBox 26">
            <a:extLst>
              <a:ext uri="{FF2B5EF4-FFF2-40B4-BE49-F238E27FC236}">
                <a16:creationId xmlns:a16="http://schemas.microsoft.com/office/drawing/2014/main" xmlns="" id="{66D03C5F-FD0D-49DE-A9A8-3895611F3EDF}"/>
              </a:ext>
            </a:extLst>
          </p:cNvPr>
          <p:cNvSpPr txBox="1"/>
          <p:nvPr/>
        </p:nvSpPr>
        <p:spPr>
          <a:xfrm>
            <a:off x="107051" y="619782"/>
            <a:ext cx="1623618" cy="400110"/>
          </a:xfrm>
          <a:prstGeom prst="rect">
            <a:avLst/>
          </a:prstGeom>
          <a:noFill/>
        </p:spPr>
        <p:txBody>
          <a:bodyPr wrap="square" rtlCol="0">
            <a:spAutoFit/>
          </a:bodyPr>
          <a:lstStyle/>
          <a:p>
            <a:r>
              <a:rPr lang="en-US" sz="2000" dirty="0"/>
              <a:t>Rooms</a:t>
            </a:r>
          </a:p>
        </p:txBody>
      </p:sp>
      <p:grpSp>
        <p:nvGrpSpPr>
          <p:cNvPr id="42" name="Group 41">
            <a:extLst>
              <a:ext uri="{FF2B5EF4-FFF2-40B4-BE49-F238E27FC236}">
                <a16:creationId xmlns:a16="http://schemas.microsoft.com/office/drawing/2014/main" xmlns="" id="{2364F13D-5262-4AE5-B471-68D45D4441FB}"/>
              </a:ext>
            </a:extLst>
          </p:cNvPr>
          <p:cNvGrpSpPr/>
          <p:nvPr/>
        </p:nvGrpSpPr>
        <p:grpSpPr>
          <a:xfrm>
            <a:off x="1835490" y="3757151"/>
            <a:ext cx="5981511" cy="517417"/>
            <a:chOff x="526338" y="3573826"/>
            <a:chExt cx="5981511" cy="517417"/>
          </a:xfrm>
        </p:grpSpPr>
        <p:sp>
          <p:nvSpPr>
            <p:cNvPr id="28" name="TextBox 27">
              <a:extLst>
                <a:ext uri="{FF2B5EF4-FFF2-40B4-BE49-F238E27FC236}">
                  <a16:creationId xmlns:a16="http://schemas.microsoft.com/office/drawing/2014/main" xmlns="" id="{46F0FD04-2E40-4941-9E4B-67132A1699E2}"/>
                </a:ext>
              </a:extLst>
            </p:cNvPr>
            <p:cNvSpPr txBox="1"/>
            <p:nvPr/>
          </p:nvSpPr>
          <p:spPr>
            <a:xfrm>
              <a:off x="526339" y="3639758"/>
              <a:ext cx="5914606" cy="369332"/>
            </a:xfrm>
            <a:prstGeom prst="rect">
              <a:avLst/>
            </a:prstGeom>
            <a:noFill/>
          </p:spPr>
          <p:txBody>
            <a:bodyPr wrap="square" rtlCol="0">
              <a:spAutoFit/>
            </a:bodyPr>
            <a:lstStyle/>
            <a:p>
              <a:r>
                <a:rPr lang="en-US" u="sng" dirty="0"/>
                <a:t>ID</a:t>
              </a:r>
              <a:r>
                <a:rPr lang="en-US" dirty="0"/>
                <a:t>  </a:t>
              </a:r>
              <a:r>
                <a:rPr lang="en-US" dirty="0" err="1"/>
                <a:t>Room_num</a:t>
              </a:r>
              <a:r>
                <a:rPr lang="en-US" dirty="0"/>
                <a:t>  </a:t>
              </a:r>
              <a:r>
                <a:rPr lang="en-US" dirty="0" err="1"/>
                <a:t>Sensor_num</a:t>
              </a:r>
              <a:r>
                <a:rPr lang="en-US" dirty="0"/>
                <a:t>  Temperature  Humidity  Battery</a:t>
              </a:r>
            </a:p>
          </p:txBody>
        </p:sp>
        <p:sp>
          <p:nvSpPr>
            <p:cNvPr id="30" name="Rectangle 29">
              <a:extLst>
                <a:ext uri="{FF2B5EF4-FFF2-40B4-BE49-F238E27FC236}">
                  <a16:creationId xmlns:a16="http://schemas.microsoft.com/office/drawing/2014/main" xmlns="" id="{09320DD2-DD16-4AED-9BFD-B4D3CE7CF7D2}"/>
                </a:ext>
              </a:extLst>
            </p:cNvPr>
            <p:cNvSpPr/>
            <p:nvPr/>
          </p:nvSpPr>
          <p:spPr>
            <a:xfrm>
              <a:off x="526338" y="3573826"/>
              <a:ext cx="5981511" cy="5174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xmlns="" id="{E96DFBB5-4536-4E01-B207-5766C37A245C}"/>
                </a:ext>
              </a:extLst>
            </p:cNvPr>
            <p:cNvCxnSpPr/>
            <p:nvPr/>
          </p:nvCxnSpPr>
          <p:spPr>
            <a:xfrm>
              <a:off x="892098" y="3573826"/>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xmlns="" id="{A0571A31-C1D4-478A-8403-8A6AC8AC9662}"/>
                </a:ext>
              </a:extLst>
            </p:cNvPr>
            <p:cNvCxnSpPr/>
            <p:nvPr/>
          </p:nvCxnSpPr>
          <p:spPr>
            <a:xfrm>
              <a:off x="2033982" y="3573826"/>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xmlns="" id="{633C7520-5AE5-4A15-AF83-6A8E5746A847}"/>
                </a:ext>
              </a:extLst>
            </p:cNvPr>
            <p:cNvCxnSpPr/>
            <p:nvPr/>
          </p:nvCxnSpPr>
          <p:spPr>
            <a:xfrm>
              <a:off x="3327524" y="3573826"/>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xmlns="" id="{708A69B8-519F-41FC-A8D9-7C82100E3D05}"/>
                </a:ext>
              </a:extLst>
            </p:cNvPr>
            <p:cNvCxnSpPr/>
            <p:nvPr/>
          </p:nvCxnSpPr>
          <p:spPr>
            <a:xfrm>
              <a:off x="4607684" y="3573826"/>
              <a:ext cx="0" cy="517417"/>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xmlns="" id="{905376C7-F760-4456-A94E-3B0846A5015D}"/>
                </a:ext>
              </a:extLst>
            </p:cNvPr>
            <p:cNvCxnSpPr/>
            <p:nvPr/>
          </p:nvCxnSpPr>
          <p:spPr>
            <a:xfrm>
              <a:off x="5588991" y="3573826"/>
              <a:ext cx="0" cy="517417"/>
            </a:xfrm>
            <a:prstGeom prst="line">
              <a:avLst/>
            </a:prstGeom>
          </p:spPr>
          <p:style>
            <a:lnRef idx="1">
              <a:schemeClr val="dk1"/>
            </a:lnRef>
            <a:fillRef idx="0">
              <a:schemeClr val="dk1"/>
            </a:fillRef>
            <a:effectRef idx="0">
              <a:schemeClr val="dk1"/>
            </a:effectRef>
            <a:fontRef idx="minor">
              <a:schemeClr val="tx1"/>
            </a:fontRef>
          </p:style>
        </p:cxnSp>
      </p:grpSp>
      <p:sp>
        <p:nvSpPr>
          <p:cNvPr id="41" name="TextBox 40">
            <a:extLst>
              <a:ext uri="{FF2B5EF4-FFF2-40B4-BE49-F238E27FC236}">
                <a16:creationId xmlns:a16="http://schemas.microsoft.com/office/drawing/2014/main" xmlns="" id="{76D93636-0AFE-420D-AEC2-ADCF739102BC}"/>
              </a:ext>
            </a:extLst>
          </p:cNvPr>
          <p:cNvSpPr txBox="1"/>
          <p:nvPr/>
        </p:nvSpPr>
        <p:spPr>
          <a:xfrm>
            <a:off x="28993" y="3189998"/>
            <a:ext cx="1967076" cy="400110"/>
          </a:xfrm>
          <a:prstGeom prst="rect">
            <a:avLst/>
          </a:prstGeom>
          <a:noFill/>
        </p:spPr>
        <p:txBody>
          <a:bodyPr wrap="square" rtlCol="0">
            <a:spAutoFit/>
          </a:bodyPr>
          <a:lstStyle/>
          <a:p>
            <a:r>
              <a:rPr lang="en-US" sz="2000" dirty="0"/>
              <a:t>Measurements</a:t>
            </a:r>
          </a:p>
        </p:txBody>
      </p:sp>
      <p:cxnSp>
        <p:nvCxnSpPr>
          <p:cNvPr id="44" name="Straight Connector 43">
            <a:extLst>
              <a:ext uri="{FF2B5EF4-FFF2-40B4-BE49-F238E27FC236}">
                <a16:creationId xmlns:a16="http://schemas.microsoft.com/office/drawing/2014/main" xmlns="" id="{57E08252-8253-4846-9471-B946DE9D969C}"/>
              </a:ext>
            </a:extLst>
          </p:cNvPr>
          <p:cNvCxnSpPr>
            <a:cxnSpLocks/>
          </p:cNvCxnSpPr>
          <p:nvPr/>
        </p:nvCxnSpPr>
        <p:spPr>
          <a:xfrm flipV="1">
            <a:off x="2631688" y="3189998"/>
            <a:ext cx="0" cy="512208"/>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a:extLst>
              <a:ext uri="{FF2B5EF4-FFF2-40B4-BE49-F238E27FC236}">
                <a16:creationId xmlns:a16="http://schemas.microsoft.com/office/drawing/2014/main" xmlns="" id="{99614861-8148-4A8D-AB50-DA0BC9DCEB84}"/>
              </a:ext>
            </a:extLst>
          </p:cNvPr>
          <p:cNvCxnSpPr/>
          <p:nvPr/>
        </p:nvCxnSpPr>
        <p:spPr>
          <a:xfrm flipH="1">
            <a:off x="1315843" y="3189998"/>
            <a:ext cx="1315845" cy="0"/>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xmlns="" id="{46567889-773B-4D6F-A742-4245C4C6C79F}"/>
              </a:ext>
            </a:extLst>
          </p:cNvPr>
          <p:cNvCxnSpPr/>
          <p:nvPr/>
        </p:nvCxnSpPr>
        <p:spPr>
          <a:xfrm flipV="1">
            <a:off x="1315843" y="2860958"/>
            <a:ext cx="0" cy="3290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2" name="Straight Connector 51">
            <a:extLst>
              <a:ext uri="{FF2B5EF4-FFF2-40B4-BE49-F238E27FC236}">
                <a16:creationId xmlns:a16="http://schemas.microsoft.com/office/drawing/2014/main" xmlns="" id="{74B18BEF-3F14-4A2A-B7B5-F3CEB12E8033}"/>
              </a:ext>
            </a:extLst>
          </p:cNvPr>
          <p:cNvCxnSpPr>
            <a:cxnSpLocks/>
          </p:cNvCxnSpPr>
          <p:nvPr/>
        </p:nvCxnSpPr>
        <p:spPr>
          <a:xfrm flipV="1">
            <a:off x="3934150" y="3095580"/>
            <a:ext cx="15612" cy="579418"/>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xmlns="" id="{39F42105-95D4-44CB-A969-7E02C780441B}"/>
              </a:ext>
            </a:extLst>
          </p:cNvPr>
          <p:cNvCxnSpPr/>
          <p:nvPr/>
        </p:nvCxnSpPr>
        <p:spPr>
          <a:xfrm flipH="1">
            <a:off x="2269273" y="3095580"/>
            <a:ext cx="1672683" cy="0"/>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xmlns="" id="{184CBE1E-F758-4EF7-979F-78A980778297}"/>
              </a:ext>
            </a:extLst>
          </p:cNvPr>
          <p:cNvCxnSpPr>
            <a:cxnSpLocks/>
          </p:cNvCxnSpPr>
          <p:nvPr/>
        </p:nvCxnSpPr>
        <p:spPr>
          <a:xfrm flipV="1">
            <a:off x="2269273" y="2860958"/>
            <a:ext cx="0" cy="2346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3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375560192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151</a:t>
            </a:fld>
            <a:endParaRPr lang="en-US" dirty="0"/>
          </a:p>
        </p:txBody>
      </p:sp>
      <p:sp>
        <p:nvSpPr>
          <p:cNvPr id="9" name="Rectangle 8"/>
          <p:cNvSpPr/>
          <p:nvPr/>
        </p:nvSpPr>
        <p:spPr>
          <a:xfrm>
            <a:off x="527537" y="941480"/>
            <a:ext cx="7534032" cy="2862322"/>
          </a:xfrm>
          <a:prstGeom prst="rect">
            <a:avLst/>
          </a:prstGeom>
        </p:spPr>
        <p:txBody>
          <a:bodyPr wrap="square">
            <a:spAutoFit/>
          </a:bodyPr>
          <a:lstStyle/>
          <a:p>
            <a:r>
              <a:rPr lang="el-GR" dirty="0"/>
              <a:t>Θεωρείστε ότι στη βάση δεδομένων με τις μετρήσεις από αισθητήρες που είδαμε στο εργαστήριο έχουμε τον περιορισμό ότι </a:t>
            </a:r>
            <a:r>
              <a:rPr lang="el-GR" b="1" i="1" dirty="0"/>
              <a:t>σε κάθε δωμάτιο μπορούμε να έχουμε μόνο έναν αισθητήρα</a:t>
            </a:r>
            <a:r>
              <a:rPr lang="el-GR" dirty="0"/>
              <a:t>. Τι πρέπει να τροποποιηθεί στον ορισμό του πίνακα </a:t>
            </a:r>
            <a:r>
              <a:rPr lang="el-GR" dirty="0" err="1"/>
              <a:t>Sensors</a:t>
            </a:r>
            <a:r>
              <a:rPr lang="el-GR" dirty="0"/>
              <a:t>;</a:t>
            </a:r>
          </a:p>
          <a:p>
            <a:endParaRPr lang="el-GR" dirty="0"/>
          </a:p>
          <a:p>
            <a:r>
              <a:rPr lang="el-GR" dirty="0"/>
              <a:t>Επιλέξτε ένα ή περισσότερα:</a:t>
            </a:r>
          </a:p>
          <a:p>
            <a:r>
              <a:rPr lang="el-GR" dirty="0"/>
              <a:t>Ορίζουμε ως UNIQUE το γνώρισμα </a:t>
            </a:r>
            <a:r>
              <a:rPr lang="el-GR" dirty="0" err="1"/>
              <a:t>Sensor_num</a:t>
            </a:r>
            <a:r>
              <a:rPr lang="el-GR" dirty="0"/>
              <a:t>.</a:t>
            </a:r>
          </a:p>
          <a:p>
            <a:r>
              <a:rPr lang="el-GR" dirty="0"/>
              <a:t>Θέτουμε PRIMARY KEY(</a:t>
            </a:r>
            <a:r>
              <a:rPr lang="el-GR" dirty="0" err="1"/>
              <a:t>Room_num</a:t>
            </a:r>
            <a:r>
              <a:rPr lang="el-GR" dirty="0" smtClean="0"/>
              <a:t>)</a:t>
            </a:r>
            <a:endParaRPr lang="el-GR" dirty="0"/>
          </a:p>
          <a:p>
            <a:r>
              <a:rPr lang="el-GR" dirty="0"/>
              <a:t>Δε χρειάζεται καμία αλλαγή.</a:t>
            </a:r>
          </a:p>
          <a:p>
            <a:r>
              <a:rPr lang="el-GR" dirty="0"/>
              <a:t>Θέτουμε PRIMARY </a:t>
            </a:r>
            <a:r>
              <a:rPr lang="el-GR" dirty="0" smtClean="0"/>
              <a:t>KEY(</a:t>
            </a:r>
            <a:r>
              <a:rPr lang="el-GR" dirty="0" err="1" smtClean="0"/>
              <a:t>Sensor_num</a:t>
            </a:r>
            <a:r>
              <a:rPr lang="en-US" dirty="0" smtClean="0"/>
              <a:t>)</a:t>
            </a:r>
            <a:endParaRPr lang="el-GR" dirty="0"/>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241700510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152</a:t>
            </a:fld>
            <a:endParaRPr lang="en-US" dirty="0"/>
          </a:p>
        </p:txBody>
      </p:sp>
      <p:sp>
        <p:nvSpPr>
          <p:cNvPr id="10" name="Rectangle 9"/>
          <p:cNvSpPr/>
          <p:nvPr/>
        </p:nvSpPr>
        <p:spPr>
          <a:xfrm>
            <a:off x="879230" y="1213735"/>
            <a:ext cx="7100278" cy="2862322"/>
          </a:xfrm>
          <a:prstGeom prst="rect">
            <a:avLst/>
          </a:prstGeom>
        </p:spPr>
        <p:txBody>
          <a:bodyPr wrap="square">
            <a:spAutoFit/>
          </a:bodyPr>
          <a:lstStyle/>
          <a:p>
            <a:r>
              <a:rPr lang="el-GR" dirty="0"/>
              <a:t>Θεωρείστε ότι στη βάση δεδομένων με τις μετρήσεις από αισθητήρες που είδαμε στο εργαστήριο, </a:t>
            </a:r>
            <a:r>
              <a:rPr lang="el-GR" b="1" dirty="0"/>
              <a:t>δεν μπορεί να υπάρχουν αισθητήρες με το ίδιο </a:t>
            </a:r>
            <a:r>
              <a:rPr lang="el-GR" b="1" dirty="0" err="1"/>
              <a:t>Sensor_num</a:t>
            </a:r>
            <a:r>
              <a:rPr lang="el-GR" b="1" dirty="0"/>
              <a:t> στο ίδιο ή σε διαφορετικά δωμάτια.</a:t>
            </a:r>
            <a:r>
              <a:rPr lang="el-GR" dirty="0"/>
              <a:t> Τι πρέπει να αλλάξει στον ορισμό του σχήματος;</a:t>
            </a:r>
          </a:p>
          <a:p>
            <a:endParaRPr lang="el-GR" dirty="0"/>
          </a:p>
          <a:p>
            <a:r>
              <a:rPr lang="el-GR" dirty="0"/>
              <a:t>Επιλέξτε ένα ή περισσότερα:</a:t>
            </a:r>
          </a:p>
          <a:p>
            <a:r>
              <a:rPr lang="el-GR" dirty="0"/>
              <a:t>Στον πίνακα </a:t>
            </a:r>
            <a:r>
              <a:rPr lang="el-GR" dirty="0" err="1"/>
              <a:t>Sensors</a:t>
            </a:r>
            <a:r>
              <a:rPr lang="el-GR" dirty="0"/>
              <a:t> δε χρειάζεται το γνώρισμα </a:t>
            </a:r>
            <a:r>
              <a:rPr lang="el-GR" dirty="0" err="1"/>
              <a:t>Room_num</a:t>
            </a:r>
            <a:r>
              <a:rPr lang="el-GR" dirty="0"/>
              <a:t>.</a:t>
            </a:r>
          </a:p>
          <a:p>
            <a:r>
              <a:rPr lang="el-GR" dirty="0"/>
              <a:t>Στον πίνακα </a:t>
            </a:r>
            <a:r>
              <a:rPr lang="el-GR" dirty="0" err="1"/>
              <a:t>Measurements</a:t>
            </a:r>
            <a:r>
              <a:rPr lang="el-GR" dirty="0"/>
              <a:t> δε χρειάζεται το γνώρισμα </a:t>
            </a:r>
            <a:r>
              <a:rPr lang="el-GR" dirty="0" err="1"/>
              <a:t>Room_num</a:t>
            </a:r>
            <a:r>
              <a:rPr lang="el-GR" dirty="0"/>
              <a:t>.</a:t>
            </a:r>
          </a:p>
          <a:p>
            <a:r>
              <a:rPr lang="el-GR" dirty="0"/>
              <a:t>Στον πίνακα </a:t>
            </a:r>
            <a:r>
              <a:rPr lang="el-GR" dirty="0" err="1"/>
              <a:t>Sensors</a:t>
            </a:r>
            <a:r>
              <a:rPr lang="el-GR" dirty="0"/>
              <a:t> θέτουμε PRIMARY KEY(</a:t>
            </a:r>
            <a:r>
              <a:rPr lang="el-GR" dirty="0" err="1"/>
              <a:t>Sensor_num</a:t>
            </a:r>
            <a:r>
              <a:rPr lang="el-GR" dirty="0"/>
              <a:t>).</a:t>
            </a:r>
          </a:p>
          <a:p>
            <a:r>
              <a:rPr lang="el-GR" dirty="0"/>
              <a:t>Στον πίνακα </a:t>
            </a:r>
            <a:r>
              <a:rPr lang="el-GR" dirty="0" err="1"/>
              <a:t>Sensors</a:t>
            </a:r>
            <a:r>
              <a:rPr lang="el-GR" dirty="0"/>
              <a:t> θέτουμε PRIMARY KEY(</a:t>
            </a:r>
            <a:r>
              <a:rPr lang="el-GR" dirty="0" err="1"/>
              <a:t>Room_num</a:t>
            </a:r>
            <a:r>
              <a:rPr lang="el-GR" dirty="0"/>
              <a:t>).</a:t>
            </a:r>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99945288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153</a:t>
            </a:fld>
            <a:endParaRPr lang="en-US" dirty="0"/>
          </a:p>
        </p:txBody>
      </p:sp>
      <p:sp>
        <p:nvSpPr>
          <p:cNvPr id="4" name="Rectangle 3"/>
          <p:cNvSpPr/>
          <p:nvPr/>
        </p:nvSpPr>
        <p:spPr>
          <a:xfrm>
            <a:off x="291123" y="1281896"/>
            <a:ext cx="8237416" cy="2862322"/>
          </a:xfrm>
          <a:prstGeom prst="rect">
            <a:avLst/>
          </a:prstGeom>
        </p:spPr>
        <p:txBody>
          <a:bodyPr wrap="square">
            <a:spAutoFit/>
          </a:bodyPr>
          <a:lstStyle/>
          <a:p>
            <a:r>
              <a:rPr lang="el-GR" dirty="0"/>
              <a:t>Θεωρείστε ότι στη βάση δεδομένων με τις μετρήσεις από αισθητήρες που είδαμε στο εργαστήριο, </a:t>
            </a:r>
            <a:r>
              <a:rPr lang="el-GR" b="1" dirty="0"/>
              <a:t>οι μετρήσεις δεν έχουν μοναδικό ID, αλλά μετρήσεις από διαφορετικούς αισθητήρες μπορεί να έχουν το ίδιο ID</a:t>
            </a:r>
            <a:r>
              <a:rPr lang="el-GR" b="1" i="1" dirty="0"/>
              <a:t>.  </a:t>
            </a:r>
            <a:r>
              <a:rPr lang="el-GR" dirty="0"/>
              <a:t>Τι πρέπει να αλλάξει στον ορισμό του σχήματος;</a:t>
            </a:r>
          </a:p>
          <a:p>
            <a:endParaRPr lang="el-GR" dirty="0"/>
          </a:p>
          <a:p>
            <a:r>
              <a:rPr lang="el-GR" dirty="0"/>
              <a:t>Επιλέξτε ένα ή περισσότερα:</a:t>
            </a:r>
          </a:p>
          <a:p>
            <a:r>
              <a:rPr lang="el-GR" dirty="0"/>
              <a:t>Στον πίνακα </a:t>
            </a:r>
            <a:r>
              <a:rPr lang="el-GR" dirty="0" err="1"/>
              <a:t>Measurements</a:t>
            </a:r>
            <a:r>
              <a:rPr lang="el-GR" dirty="0"/>
              <a:t> ορίζουμε PRIMARY KEY(ID, </a:t>
            </a:r>
            <a:r>
              <a:rPr lang="el-GR" dirty="0" err="1"/>
              <a:t>Room_num</a:t>
            </a:r>
            <a:r>
              <a:rPr lang="el-GR" dirty="0"/>
              <a:t>, </a:t>
            </a:r>
            <a:r>
              <a:rPr lang="el-GR" dirty="0" err="1"/>
              <a:t>Sensor_num</a:t>
            </a:r>
            <a:r>
              <a:rPr lang="el-GR" dirty="0"/>
              <a:t>)</a:t>
            </a:r>
          </a:p>
          <a:p>
            <a:r>
              <a:rPr lang="el-GR" dirty="0"/>
              <a:t>Δε χρειάζεται καμία αλλαγή.</a:t>
            </a:r>
          </a:p>
          <a:p>
            <a:r>
              <a:rPr lang="el-GR" dirty="0"/>
              <a:t>Στον πίνακα </a:t>
            </a:r>
            <a:r>
              <a:rPr lang="el-GR" dirty="0" err="1"/>
              <a:t>Measurements</a:t>
            </a:r>
            <a:r>
              <a:rPr lang="el-GR" dirty="0"/>
              <a:t> ορίζουμε PRIMARY KEY(ID, </a:t>
            </a:r>
            <a:r>
              <a:rPr lang="el-GR" dirty="0" err="1"/>
              <a:t>Sensor_num</a:t>
            </a:r>
            <a:r>
              <a:rPr lang="el-GR" dirty="0"/>
              <a:t>)</a:t>
            </a:r>
          </a:p>
          <a:p>
            <a:r>
              <a:rPr lang="el-GR" dirty="0"/>
              <a:t>Στον πίνακα </a:t>
            </a:r>
            <a:r>
              <a:rPr lang="el-GR" dirty="0" err="1"/>
              <a:t>Measurements</a:t>
            </a:r>
            <a:r>
              <a:rPr lang="el-GR" dirty="0"/>
              <a:t> ορίζουμε το γνώρισμα </a:t>
            </a:r>
            <a:r>
              <a:rPr lang="el-GR" dirty="0" err="1"/>
              <a:t>Sensor_num</a:t>
            </a:r>
            <a:r>
              <a:rPr lang="el-GR" dirty="0"/>
              <a:t> ως UNIQUE.</a:t>
            </a:r>
          </a:p>
        </p:txBody>
      </p:sp>
      <p:sp>
        <p:nvSpPr>
          <p:cNvPr id="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204716378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154</a:t>
            </a:fld>
            <a:endParaRPr lang="en-US" dirty="0"/>
          </a:p>
        </p:txBody>
      </p:sp>
      <p:sp>
        <p:nvSpPr>
          <p:cNvPr id="4" name="Rectangle 3"/>
          <p:cNvSpPr/>
          <p:nvPr/>
        </p:nvSpPr>
        <p:spPr>
          <a:xfrm>
            <a:off x="367323" y="877285"/>
            <a:ext cx="7784123" cy="4247317"/>
          </a:xfrm>
          <a:prstGeom prst="rect">
            <a:avLst/>
          </a:prstGeom>
        </p:spPr>
        <p:txBody>
          <a:bodyPr wrap="square">
            <a:spAutoFit/>
          </a:bodyPr>
          <a:lstStyle/>
          <a:p>
            <a:r>
              <a:rPr lang="el-GR" dirty="0"/>
              <a:t>Έστω η βάση δεδομένων με τις μετρήσεις από αισθητήρες που είδαμε στο εργαστήριο. Θεωρείστε την παρακάτω αλλαγή: </a:t>
            </a:r>
            <a:r>
              <a:rPr lang="el-GR" b="1" dirty="0"/>
              <a:t>ο αριθμός δωματίου δεν είναι μοναδικός, αλλά μπορεί να υπάρχουν δωμάτια με τον ίδιο αριθμό σε διαφορετικούς ορόφους</a:t>
            </a:r>
            <a:r>
              <a:rPr lang="el-GR" dirty="0"/>
              <a:t>. </a:t>
            </a:r>
          </a:p>
          <a:p>
            <a:endParaRPr lang="el-GR" dirty="0"/>
          </a:p>
          <a:p>
            <a:r>
              <a:rPr lang="el-GR" dirty="0"/>
              <a:t>Ποιες από τις παρακάτω τροποποιήσεις του σχήματος είναι σωστές;</a:t>
            </a:r>
          </a:p>
          <a:p>
            <a:endParaRPr lang="el-GR" dirty="0"/>
          </a:p>
          <a:p>
            <a:r>
              <a:rPr lang="el-GR" dirty="0"/>
              <a:t>Επιλέξτε ένα ή περισσότερα:</a:t>
            </a:r>
          </a:p>
          <a:p>
            <a:r>
              <a:rPr lang="el-GR" dirty="0"/>
              <a:t>Στον πίνακα </a:t>
            </a:r>
            <a:r>
              <a:rPr lang="el-GR" dirty="0" err="1"/>
              <a:t>Sensors</a:t>
            </a:r>
            <a:r>
              <a:rPr lang="el-GR" dirty="0"/>
              <a:t> πρέπει να προστεθεί το γνώρισμα </a:t>
            </a:r>
            <a:r>
              <a:rPr lang="el-GR" dirty="0" err="1"/>
              <a:t>Floor_num</a:t>
            </a:r>
            <a:r>
              <a:rPr lang="el-GR" dirty="0"/>
              <a:t> και να έχουμε PRIMARY KEY(</a:t>
            </a:r>
            <a:r>
              <a:rPr lang="el-GR" dirty="0" err="1"/>
              <a:t>Floor_num</a:t>
            </a:r>
            <a:r>
              <a:rPr lang="el-GR" dirty="0"/>
              <a:t>).</a:t>
            </a:r>
          </a:p>
          <a:p>
            <a:r>
              <a:rPr lang="el-GR" dirty="0"/>
              <a:t>Στον πίνακα </a:t>
            </a:r>
            <a:r>
              <a:rPr lang="el-GR" dirty="0" err="1"/>
              <a:t>Rooms</a:t>
            </a:r>
            <a:r>
              <a:rPr lang="el-GR" dirty="0"/>
              <a:t> θέτουμε PRIMARY KEY(</a:t>
            </a:r>
            <a:r>
              <a:rPr lang="el-GR" dirty="0" err="1"/>
              <a:t>Floor_num</a:t>
            </a:r>
            <a:r>
              <a:rPr lang="el-GR" dirty="0"/>
              <a:t>, </a:t>
            </a:r>
            <a:r>
              <a:rPr lang="el-GR" dirty="0" err="1" smtClean="0"/>
              <a:t>Rοοm_num</a:t>
            </a:r>
            <a:r>
              <a:rPr lang="el-GR" dirty="0" smtClean="0"/>
              <a:t>). Σ</a:t>
            </a:r>
            <a:endParaRPr lang="el-GR" dirty="0"/>
          </a:p>
          <a:p>
            <a:r>
              <a:rPr lang="el-GR" dirty="0"/>
              <a:t>Στον πίνακα  </a:t>
            </a:r>
            <a:r>
              <a:rPr lang="el-GR" dirty="0" err="1"/>
              <a:t>Measurements</a:t>
            </a:r>
            <a:r>
              <a:rPr lang="el-GR" dirty="0"/>
              <a:t> πρέπει να προστεθεί το γνώρισμα </a:t>
            </a:r>
            <a:r>
              <a:rPr lang="el-GR" dirty="0" err="1"/>
              <a:t>Floor_num</a:t>
            </a:r>
            <a:r>
              <a:rPr lang="el-GR" dirty="0"/>
              <a:t> και να έχουμε PRIMARY KEY(</a:t>
            </a:r>
            <a:r>
              <a:rPr lang="el-GR" dirty="0" err="1"/>
              <a:t>Floor_num</a:t>
            </a:r>
            <a:r>
              <a:rPr lang="el-GR" dirty="0"/>
              <a:t>, </a:t>
            </a:r>
            <a:r>
              <a:rPr lang="el-GR" dirty="0" err="1"/>
              <a:t>Room_num</a:t>
            </a:r>
            <a:r>
              <a:rPr lang="el-GR" dirty="0"/>
              <a:t>, </a:t>
            </a:r>
            <a:r>
              <a:rPr lang="el-GR" dirty="0" err="1"/>
              <a:t>Sensor_Num</a:t>
            </a:r>
            <a:r>
              <a:rPr lang="el-GR" dirty="0"/>
              <a:t>, ID).</a:t>
            </a:r>
          </a:p>
          <a:p>
            <a:r>
              <a:rPr lang="el-GR" dirty="0"/>
              <a:t>Στον πίνακα </a:t>
            </a:r>
            <a:r>
              <a:rPr lang="el-GR" dirty="0" err="1"/>
              <a:t>Sensors</a:t>
            </a:r>
            <a:r>
              <a:rPr lang="el-GR" dirty="0"/>
              <a:t> πρέπει να προστεθεί το γνώρισμα </a:t>
            </a:r>
            <a:r>
              <a:rPr lang="el-GR" dirty="0" err="1"/>
              <a:t>Floor_num</a:t>
            </a:r>
            <a:r>
              <a:rPr lang="el-GR" dirty="0"/>
              <a:t> και να έχουμε PRIMARY KEY(</a:t>
            </a:r>
            <a:r>
              <a:rPr lang="el-GR" dirty="0" err="1"/>
              <a:t>Floor_num</a:t>
            </a:r>
            <a:r>
              <a:rPr lang="el-GR" dirty="0"/>
              <a:t>, </a:t>
            </a:r>
            <a:r>
              <a:rPr lang="el-GR" dirty="0" err="1"/>
              <a:t>Room_num</a:t>
            </a:r>
            <a:r>
              <a:rPr lang="el-GR" dirty="0"/>
              <a:t>, </a:t>
            </a:r>
            <a:r>
              <a:rPr lang="el-GR" dirty="0" err="1"/>
              <a:t>Sensor_Num</a:t>
            </a:r>
            <a:r>
              <a:rPr lang="el-GR" dirty="0" smtClean="0"/>
              <a:t>). Σ</a:t>
            </a:r>
            <a:endParaRPr lang="el-GR" dirty="0"/>
          </a:p>
        </p:txBody>
      </p:sp>
      <p:sp>
        <p:nvSpPr>
          <p:cNvPr id="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28142273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155</a:t>
            </a:fld>
            <a:endParaRPr lang="en-US" dirty="0"/>
          </a:p>
        </p:txBody>
      </p:sp>
      <p:sp>
        <p:nvSpPr>
          <p:cNvPr id="4" name="TextBox 3"/>
          <p:cNvSpPr txBox="1"/>
          <p:nvPr/>
        </p:nvSpPr>
        <p:spPr>
          <a:xfrm>
            <a:off x="1906955" y="2532184"/>
            <a:ext cx="5306645" cy="369332"/>
          </a:xfrm>
          <a:prstGeom prst="rect">
            <a:avLst/>
          </a:prstGeom>
          <a:noFill/>
        </p:spPr>
        <p:txBody>
          <a:bodyPr wrap="square" rtlCol="0">
            <a:spAutoFit/>
          </a:bodyPr>
          <a:lstStyle/>
          <a:p>
            <a:r>
              <a:rPr lang="el-GR" dirty="0" smtClean="0"/>
              <a:t>Ερώτηση για </a:t>
            </a:r>
            <a:r>
              <a:rPr lang="el-GR" dirty="0" err="1" smtClean="0"/>
              <a:t>πληθικότητες</a:t>
            </a:r>
            <a:r>
              <a:rPr lang="el-GR" dirty="0" smtClean="0"/>
              <a:t> της </a:t>
            </a:r>
            <a:r>
              <a:rPr lang="en-US" dirty="0" smtClean="0"/>
              <a:t>Teaches</a:t>
            </a:r>
            <a:endParaRPr lang="el-GR" dirty="0"/>
          </a:p>
        </p:txBody>
      </p:sp>
      <p:sp>
        <p:nvSpPr>
          <p:cNvPr id="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418406147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156</a:t>
            </a:fld>
            <a:endParaRPr lang="en-US" dirty="0"/>
          </a:p>
        </p:txBody>
      </p:sp>
      <p:sp>
        <p:nvSpPr>
          <p:cNvPr id="4" name="Rectangle 3"/>
          <p:cNvSpPr/>
          <p:nvPr/>
        </p:nvSpPr>
        <p:spPr>
          <a:xfrm>
            <a:off x="363414" y="377421"/>
            <a:ext cx="7162800" cy="2431435"/>
          </a:xfrm>
          <a:prstGeom prst="rect">
            <a:avLst/>
          </a:prstGeom>
        </p:spPr>
        <p:txBody>
          <a:bodyPr wrap="square">
            <a:spAutoFit/>
          </a:bodyPr>
          <a:lstStyle/>
          <a:p>
            <a:r>
              <a:rPr lang="el-GR" sz="1000" dirty="0"/>
              <a:t>Η παρακάτω βάση δεδομένων υλοποιεί δύο τύπους οντοτήτων (Ο1: </a:t>
            </a:r>
            <a:r>
              <a:rPr lang="en-GB" sz="1000" dirty="0"/>
              <a:t>Professor, </a:t>
            </a:r>
            <a:r>
              <a:rPr lang="el-GR" sz="1000" dirty="0"/>
              <a:t>Ο2: </a:t>
            </a:r>
            <a:r>
              <a:rPr lang="en-GB" sz="1000" dirty="0"/>
              <a:t>Course) </a:t>
            </a:r>
            <a:r>
              <a:rPr lang="el-GR" sz="1000" dirty="0"/>
              <a:t>και τη μεταξύ τους σχέση (</a:t>
            </a:r>
            <a:r>
              <a:rPr lang="en-GB" sz="1000" dirty="0"/>
              <a:t>Teaches).</a:t>
            </a:r>
          </a:p>
          <a:p>
            <a:endParaRPr lang="en-GB" sz="1000" dirty="0"/>
          </a:p>
          <a:p>
            <a:r>
              <a:rPr lang="en-GB" sz="1000" b="1" dirty="0" smtClean="0"/>
              <a:t>CREATE </a:t>
            </a:r>
            <a:r>
              <a:rPr lang="en-GB" sz="1000" b="1" dirty="0"/>
              <a:t>TABLE Professor</a:t>
            </a:r>
            <a:r>
              <a:rPr lang="en-GB" sz="1000" dirty="0"/>
              <a:t> </a:t>
            </a:r>
            <a:r>
              <a:rPr lang="en-GB" sz="1000" dirty="0" smtClean="0"/>
              <a:t>( </a:t>
            </a:r>
            <a:r>
              <a:rPr lang="en-GB" sz="1000" dirty="0" err="1"/>
              <a:t>ProfessorID</a:t>
            </a:r>
            <a:r>
              <a:rPr lang="en-GB" sz="1000" dirty="0"/>
              <a:t>   INT     PRIMARY </a:t>
            </a:r>
            <a:r>
              <a:rPr lang="en-GB" sz="1000" dirty="0" smtClean="0"/>
              <a:t>KEY, </a:t>
            </a:r>
            <a:r>
              <a:rPr lang="en-GB" sz="1000" dirty="0" err="1" smtClean="0"/>
              <a:t>ProfessorName</a:t>
            </a:r>
            <a:r>
              <a:rPr lang="en-GB" sz="1000" dirty="0" smtClean="0"/>
              <a:t> </a:t>
            </a:r>
            <a:r>
              <a:rPr lang="en-GB" sz="1000" dirty="0"/>
              <a:t>VARCHAR NOT </a:t>
            </a:r>
            <a:r>
              <a:rPr lang="en-GB" sz="1000" dirty="0" smtClean="0"/>
              <a:t>NULL);</a:t>
            </a:r>
            <a:endParaRPr lang="en-GB" sz="1000" dirty="0"/>
          </a:p>
          <a:p>
            <a:endParaRPr lang="en-GB" sz="1000" dirty="0"/>
          </a:p>
          <a:p>
            <a:r>
              <a:rPr lang="en-GB" sz="1000" b="1" dirty="0" smtClean="0"/>
              <a:t>CREATE </a:t>
            </a:r>
            <a:r>
              <a:rPr lang="en-GB" sz="1000" b="1" dirty="0"/>
              <a:t>TABLE Course </a:t>
            </a:r>
            <a:r>
              <a:rPr lang="en-GB" sz="1000" dirty="0" smtClean="0"/>
              <a:t>(</a:t>
            </a:r>
            <a:r>
              <a:rPr lang="en-GB" sz="1000" dirty="0" err="1" smtClean="0"/>
              <a:t>CourseID</a:t>
            </a:r>
            <a:r>
              <a:rPr lang="en-GB" sz="1000" dirty="0" smtClean="0"/>
              <a:t> </a:t>
            </a:r>
            <a:r>
              <a:rPr lang="en-GB" sz="1000" dirty="0"/>
              <a:t>INT     PRIMARY KEY</a:t>
            </a:r>
            <a:r>
              <a:rPr lang="en-GB" sz="1000" dirty="0" smtClean="0"/>
              <a:t>, </a:t>
            </a:r>
            <a:r>
              <a:rPr lang="en-GB" sz="1000" dirty="0"/>
              <a:t>Title    VARCHAR NOT </a:t>
            </a:r>
            <a:r>
              <a:rPr lang="en-GB" sz="1000" dirty="0" smtClean="0"/>
              <a:t>NULL,  ECTS     </a:t>
            </a:r>
            <a:r>
              <a:rPr lang="en-GB" sz="1000" dirty="0"/>
              <a:t>INT     NOT </a:t>
            </a:r>
            <a:r>
              <a:rPr lang="en-GB" sz="1000" dirty="0" smtClean="0"/>
              <a:t>NULL);</a:t>
            </a:r>
            <a:endParaRPr lang="en-GB" sz="1000" dirty="0"/>
          </a:p>
          <a:p>
            <a:endParaRPr lang="en-GB" sz="1000" dirty="0"/>
          </a:p>
          <a:p>
            <a:r>
              <a:rPr lang="en-GB" sz="1000" dirty="0"/>
              <a:t> </a:t>
            </a:r>
            <a:r>
              <a:rPr lang="en-GB" sz="1000" b="1" dirty="0" smtClean="0"/>
              <a:t>CREATE </a:t>
            </a:r>
            <a:r>
              <a:rPr lang="en-GB" sz="1000" b="1" dirty="0"/>
              <a:t>TABLE Teaches </a:t>
            </a:r>
            <a:r>
              <a:rPr lang="en-GB" sz="1000" dirty="0" smtClean="0"/>
              <a:t>(</a:t>
            </a:r>
            <a:r>
              <a:rPr lang="en-GB" sz="1000" dirty="0" err="1" smtClean="0"/>
              <a:t>CourseID</a:t>
            </a:r>
            <a:r>
              <a:rPr lang="en-GB" sz="1000" dirty="0" smtClean="0"/>
              <a:t>    </a:t>
            </a:r>
            <a:r>
              <a:rPr lang="en-GB" sz="1000" dirty="0"/>
              <a:t>INT REFERENCES Course (</a:t>
            </a:r>
            <a:r>
              <a:rPr lang="en-GB" sz="1000" dirty="0" err="1"/>
              <a:t>CourseID</a:t>
            </a:r>
            <a:r>
              <a:rPr lang="en-GB" sz="1000" dirty="0"/>
              <a:t>) ON DELETE </a:t>
            </a:r>
            <a:r>
              <a:rPr lang="en-GB" sz="1000" dirty="0" smtClean="0"/>
              <a:t>CASCADE, </a:t>
            </a:r>
            <a:r>
              <a:rPr lang="en-GB" sz="1000" dirty="0" err="1" smtClean="0"/>
              <a:t>ProfessorID</a:t>
            </a:r>
            <a:r>
              <a:rPr lang="en-GB" sz="1000" dirty="0" smtClean="0"/>
              <a:t> </a:t>
            </a:r>
            <a:r>
              <a:rPr lang="en-GB" sz="1000" dirty="0"/>
              <a:t>INT REFERENCES Professor (</a:t>
            </a:r>
            <a:r>
              <a:rPr lang="en-GB" sz="1000" dirty="0" err="1"/>
              <a:t>ProfessorID</a:t>
            </a:r>
            <a:r>
              <a:rPr lang="en-GB" sz="1000" dirty="0"/>
              <a:t>) ON DELETE </a:t>
            </a:r>
            <a:r>
              <a:rPr lang="en-GB" sz="1000" dirty="0" smtClean="0"/>
              <a:t>CASCADE, </a:t>
            </a:r>
          </a:p>
          <a:p>
            <a:endParaRPr lang="en-GB" sz="1000" dirty="0"/>
          </a:p>
          <a:p>
            <a:r>
              <a:rPr lang="en-GB" sz="1400" b="1" dirty="0" smtClean="0">
                <a:solidFill>
                  <a:schemeClr val="tx2">
                    <a:lumMod val="60000"/>
                    <a:lumOff val="40000"/>
                  </a:schemeClr>
                </a:solidFill>
              </a:rPr>
              <a:t>PRIMARY </a:t>
            </a:r>
            <a:r>
              <a:rPr lang="en-GB" sz="1400" b="1" dirty="0">
                <a:solidFill>
                  <a:schemeClr val="tx2">
                    <a:lumMod val="60000"/>
                    <a:lumOff val="40000"/>
                  </a:schemeClr>
                </a:solidFill>
              </a:rPr>
              <a:t>KEY (</a:t>
            </a:r>
            <a:r>
              <a:rPr lang="en-GB" sz="1400" b="1" dirty="0" err="1">
                <a:solidFill>
                  <a:schemeClr val="tx2">
                    <a:lumMod val="60000"/>
                    <a:lumOff val="40000"/>
                  </a:schemeClr>
                </a:solidFill>
              </a:rPr>
              <a:t>CourseID</a:t>
            </a:r>
            <a:r>
              <a:rPr lang="en-GB" sz="1400" b="1" dirty="0">
                <a:solidFill>
                  <a:schemeClr val="tx2">
                    <a:lumMod val="60000"/>
                    <a:lumOff val="40000"/>
                  </a:schemeClr>
                </a:solidFill>
              </a:rPr>
              <a:t>, </a:t>
            </a:r>
            <a:r>
              <a:rPr lang="en-GB" sz="1400" b="1" dirty="0" err="1" smtClean="0">
                <a:solidFill>
                  <a:schemeClr val="tx2">
                    <a:lumMod val="60000"/>
                    <a:lumOff val="40000"/>
                  </a:schemeClr>
                </a:solidFill>
              </a:rPr>
              <a:t>ProfessorID</a:t>
            </a:r>
            <a:r>
              <a:rPr lang="en-GB" sz="1400" b="1" dirty="0" smtClean="0">
                <a:solidFill>
                  <a:schemeClr val="tx2">
                    <a:lumMod val="60000"/>
                    <a:lumOff val="40000"/>
                  </a:schemeClr>
                </a:solidFill>
              </a:rPr>
              <a:t>));</a:t>
            </a:r>
            <a:endParaRPr lang="en-GB" sz="1400" b="1" dirty="0">
              <a:solidFill>
                <a:schemeClr val="tx2">
                  <a:lumMod val="60000"/>
                  <a:lumOff val="40000"/>
                </a:schemeClr>
              </a:solidFill>
            </a:endParaRPr>
          </a:p>
          <a:p>
            <a:r>
              <a:rPr lang="el-GR" sz="1200" dirty="0" smtClean="0"/>
              <a:t>Ένας </a:t>
            </a:r>
            <a:r>
              <a:rPr lang="el-GR" sz="1200" dirty="0"/>
              <a:t>καθηγητής μπορεί να διδάσκει παραπάνω από ένα μάθημα.</a:t>
            </a:r>
          </a:p>
          <a:p>
            <a:r>
              <a:rPr lang="el-GR" sz="1200" dirty="0"/>
              <a:t>Ένας καθηγητής διδάσκει το πολύ ένα μάθημα.</a:t>
            </a:r>
          </a:p>
          <a:p>
            <a:r>
              <a:rPr lang="el-GR" sz="1200" dirty="0"/>
              <a:t>Ένα μάθημα ανατίθεται το πολύ σε ένα καθηγητή.</a:t>
            </a:r>
          </a:p>
          <a:p>
            <a:r>
              <a:rPr lang="el-GR" sz="1200" dirty="0"/>
              <a:t>Ένα μάθημα μπορεί να ανατεθεί σε πολλούς καθηγητές.</a:t>
            </a:r>
          </a:p>
        </p:txBody>
      </p:sp>
      <p:sp>
        <p:nvSpPr>
          <p:cNvPr id="5" name="TextBox 4"/>
          <p:cNvSpPr txBox="1"/>
          <p:nvPr/>
        </p:nvSpPr>
        <p:spPr>
          <a:xfrm>
            <a:off x="363414" y="2938585"/>
            <a:ext cx="6729046" cy="1046440"/>
          </a:xfrm>
          <a:prstGeom prst="rect">
            <a:avLst/>
          </a:prstGeom>
          <a:noFill/>
        </p:spPr>
        <p:txBody>
          <a:bodyPr wrap="square" rtlCol="0">
            <a:spAutoFit/>
          </a:bodyPr>
          <a:lstStyle/>
          <a:p>
            <a:r>
              <a:rPr lang="en-US" sz="1400" b="1" dirty="0">
                <a:solidFill>
                  <a:schemeClr val="tx2">
                    <a:lumMod val="60000"/>
                    <a:lumOff val="40000"/>
                  </a:schemeClr>
                </a:solidFill>
              </a:rPr>
              <a:t>PRIMARY KEY (</a:t>
            </a:r>
            <a:r>
              <a:rPr lang="en-US" sz="1400" b="1" dirty="0" err="1">
                <a:solidFill>
                  <a:schemeClr val="tx2">
                    <a:lumMod val="60000"/>
                    <a:lumOff val="40000"/>
                  </a:schemeClr>
                </a:solidFill>
              </a:rPr>
              <a:t>CourseID</a:t>
            </a:r>
            <a:r>
              <a:rPr lang="el-GR" sz="1400" b="1" dirty="0" smtClean="0">
                <a:solidFill>
                  <a:schemeClr val="tx2">
                    <a:lumMod val="60000"/>
                    <a:lumOff val="40000"/>
                  </a:schemeClr>
                </a:solidFill>
              </a:rPr>
              <a:t>)</a:t>
            </a:r>
            <a:r>
              <a:rPr lang="en-US" sz="1400" b="1" dirty="0" smtClean="0">
                <a:solidFill>
                  <a:schemeClr val="tx2">
                    <a:lumMod val="60000"/>
                    <a:lumOff val="40000"/>
                  </a:schemeClr>
                </a:solidFill>
              </a:rPr>
              <a:t>);</a:t>
            </a:r>
            <a:endParaRPr lang="en-US" sz="1400" b="1" dirty="0">
              <a:solidFill>
                <a:schemeClr val="tx2">
                  <a:lumMod val="60000"/>
                  <a:lumOff val="40000"/>
                </a:schemeClr>
              </a:solidFill>
            </a:endParaRPr>
          </a:p>
          <a:p>
            <a:r>
              <a:rPr lang="el-GR" sz="1200" dirty="0" smtClean="0"/>
              <a:t>Ένας </a:t>
            </a:r>
            <a:r>
              <a:rPr lang="el-GR" sz="1200" dirty="0"/>
              <a:t>καθηγητής διδάσκει το πολύ ένα μάθημα.</a:t>
            </a:r>
          </a:p>
          <a:p>
            <a:r>
              <a:rPr lang="el-GR" sz="1200" dirty="0"/>
              <a:t>Ένας καθηγητής μπορεί να διδάσκει παραπάνω από ένα μάθημα.</a:t>
            </a:r>
          </a:p>
          <a:p>
            <a:r>
              <a:rPr lang="el-GR" sz="1200" dirty="0"/>
              <a:t>Ένα μάθημα μπορεί να ανατεθεί σε πολλούς καθηγητές.</a:t>
            </a:r>
          </a:p>
          <a:p>
            <a:r>
              <a:rPr lang="el-GR" sz="1200" dirty="0"/>
              <a:t>Ένα μάθημα ανατίθεται το πολύ σε ένα καθηγητή.</a:t>
            </a:r>
          </a:p>
        </p:txBody>
      </p:sp>
      <p:sp>
        <p:nvSpPr>
          <p:cNvPr id="6" name="Rectangle 5"/>
          <p:cNvSpPr/>
          <p:nvPr/>
        </p:nvSpPr>
        <p:spPr>
          <a:xfrm>
            <a:off x="363414" y="4224836"/>
            <a:ext cx="6467231" cy="1046440"/>
          </a:xfrm>
          <a:prstGeom prst="rect">
            <a:avLst/>
          </a:prstGeom>
        </p:spPr>
        <p:txBody>
          <a:bodyPr wrap="square">
            <a:spAutoFit/>
          </a:bodyPr>
          <a:lstStyle/>
          <a:p>
            <a:r>
              <a:rPr lang="el-GR" sz="1400" b="1" dirty="0">
                <a:solidFill>
                  <a:schemeClr val="tx2">
                    <a:lumMod val="60000"/>
                    <a:lumOff val="40000"/>
                  </a:schemeClr>
                </a:solidFill>
              </a:rPr>
              <a:t>PRIMARY KEY (</a:t>
            </a:r>
            <a:r>
              <a:rPr lang="el-GR" sz="1400" b="1" dirty="0" err="1">
                <a:solidFill>
                  <a:schemeClr val="tx2">
                    <a:lumMod val="60000"/>
                    <a:lumOff val="40000"/>
                  </a:schemeClr>
                </a:solidFill>
              </a:rPr>
              <a:t>ProfessorID</a:t>
            </a:r>
            <a:r>
              <a:rPr lang="el-GR" sz="1400" b="1" dirty="0">
                <a:solidFill>
                  <a:schemeClr val="tx2">
                    <a:lumMod val="60000"/>
                    <a:lumOff val="40000"/>
                  </a:schemeClr>
                </a:solidFill>
              </a:rPr>
              <a:t>));</a:t>
            </a:r>
          </a:p>
          <a:p>
            <a:r>
              <a:rPr lang="el-GR" sz="1200" dirty="0"/>
              <a:t>Ένας καθηγητής διδάσκει το πολύ ένα μάθημα.</a:t>
            </a:r>
          </a:p>
          <a:p>
            <a:r>
              <a:rPr lang="el-GR" sz="1200" dirty="0"/>
              <a:t>Ένας καθηγητής μπορεί να διδάσκει παραπάνω από ένα μάθημα.</a:t>
            </a:r>
          </a:p>
          <a:p>
            <a:r>
              <a:rPr lang="el-GR" sz="1200" dirty="0"/>
              <a:t>Ένα μάθημα ανατίθεται το πολύ σε ένα καθηγητή.</a:t>
            </a:r>
            <a:endParaRPr lang="en-US" sz="1200" dirty="0"/>
          </a:p>
          <a:p>
            <a:r>
              <a:rPr lang="el-GR" sz="1200" dirty="0"/>
              <a:t>Ένα μάθημα μπορεί να ανατεθεί σε πολλούς καθηγητές.</a:t>
            </a:r>
          </a:p>
        </p:txBody>
      </p:sp>
      <p:sp>
        <p:nvSpPr>
          <p:cNvPr id="7" name="TextBox 6"/>
          <p:cNvSpPr txBox="1"/>
          <p:nvPr/>
        </p:nvSpPr>
        <p:spPr>
          <a:xfrm>
            <a:off x="5197230" y="2287095"/>
            <a:ext cx="3126153" cy="2893100"/>
          </a:xfrm>
          <a:prstGeom prst="rect">
            <a:avLst/>
          </a:prstGeom>
          <a:noFill/>
        </p:spPr>
        <p:txBody>
          <a:bodyPr wrap="square" rtlCol="0">
            <a:spAutoFit/>
          </a:bodyPr>
          <a:lstStyle/>
          <a:p>
            <a:r>
              <a:rPr lang="el-GR" sz="1400" dirty="0"/>
              <a:t>Η συσχέτιση </a:t>
            </a:r>
            <a:r>
              <a:rPr lang="el-GR" sz="1400" dirty="0" err="1"/>
              <a:t>Teaches</a:t>
            </a:r>
            <a:r>
              <a:rPr lang="el-GR" sz="1400" dirty="0"/>
              <a:t> είναι 1-Ν (1-προς-πολλά) από το </a:t>
            </a:r>
            <a:r>
              <a:rPr lang="el-GR" sz="1400" dirty="0" err="1"/>
              <a:t>Professor</a:t>
            </a:r>
            <a:r>
              <a:rPr lang="el-GR" sz="1400" dirty="0"/>
              <a:t> στο </a:t>
            </a:r>
            <a:r>
              <a:rPr lang="el-GR" sz="1400" dirty="0" err="1"/>
              <a:t>Course</a:t>
            </a:r>
            <a:r>
              <a:rPr lang="el-GR" sz="1400" dirty="0"/>
              <a:t>. Ποιος ή ποιοι από τους παρακάτω ορισμούς πρωτεύοντος κλειδιού για τον πίνακα </a:t>
            </a:r>
            <a:r>
              <a:rPr lang="el-GR" sz="1400" dirty="0" err="1"/>
              <a:t>Teaches</a:t>
            </a:r>
            <a:r>
              <a:rPr lang="el-GR" sz="1400" dirty="0"/>
              <a:t> </a:t>
            </a:r>
            <a:r>
              <a:rPr lang="el-GR" sz="1400" dirty="0" err="1"/>
              <a:t>μοντελοποιούν</a:t>
            </a:r>
            <a:r>
              <a:rPr lang="el-GR" sz="1400" dirty="0"/>
              <a:t> αυτήν την </a:t>
            </a:r>
            <a:r>
              <a:rPr lang="el-GR" sz="1400" dirty="0" err="1"/>
              <a:t>πληθικότητα</a:t>
            </a:r>
            <a:r>
              <a:rPr lang="el-GR" sz="1400" dirty="0"/>
              <a:t>;</a:t>
            </a:r>
          </a:p>
          <a:p>
            <a:endParaRPr lang="el-GR" sz="1400" dirty="0"/>
          </a:p>
          <a:p>
            <a:r>
              <a:rPr lang="el-GR" sz="1400" dirty="0" smtClean="0"/>
              <a:t>PRIMARY </a:t>
            </a:r>
            <a:r>
              <a:rPr lang="el-GR" sz="1400" dirty="0"/>
              <a:t>KEY(</a:t>
            </a:r>
            <a:r>
              <a:rPr lang="el-GR" sz="1400" dirty="0" err="1"/>
              <a:t>CourseID</a:t>
            </a:r>
            <a:r>
              <a:rPr lang="el-GR" sz="1400" dirty="0"/>
              <a:t>)</a:t>
            </a:r>
          </a:p>
          <a:p>
            <a:r>
              <a:rPr lang="el-GR" sz="1400" dirty="0"/>
              <a:t>PRIMARY KEY(</a:t>
            </a:r>
            <a:r>
              <a:rPr lang="el-GR" sz="1400" dirty="0" err="1"/>
              <a:t>ProfessorID</a:t>
            </a:r>
            <a:r>
              <a:rPr lang="el-GR" sz="1400" dirty="0"/>
              <a:t>)</a:t>
            </a:r>
          </a:p>
          <a:p>
            <a:r>
              <a:rPr lang="el-GR" sz="1400" dirty="0"/>
              <a:t>Αυτός ο περιορισμός </a:t>
            </a:r>
            <a:r>
              <a:rPr lang="el-GR" sz="1400" dirty="0" err="1"/>
              <a:t>πληθικότητας</a:t>
            </a:r>
            <a:r>
              <a:rPr lang="el-GR" sz="1400" dirty="0"/>
              <a:t> δε μπορεί να εκφραστεί στο σχεσιακό μοντέλο.</a:t>
            </a:r>
          </a:p>
          <a:p>
            <a:r>
              <a:rPr lang="el-GR" sz="1400" dirty="0"/>
              <a:t>PRIMARY KEY(</a:t>
            </a:r>
            <a:r>
              <a:rPr lang="el-GR" sz="1400" dirty="0" err="1"/>
              <a:t>ProfessorID</a:t>
            </a:r>
            <a:r>
              <a:rPr lang="el-GR" sz="1400" dirty="0"/>
              <a:t>, </a:t>
            </a:r>
            <a:r>
              <a:rPr lang="el-GR" sz="1400" dirty="0" err="1"/>
              <a:t>CourseID</a:t>
            </a:r>
            <a:endParaRPr lang="el-GR" sz="1400" dirty="0"/>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9"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25832198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157</a:t>
            </a:fld>
            <a:endParaRPr lang="en-US" dirty="0"/>
          </a:p>
        </p:txBody>
      </p:sp>
      <p:sp>
        <p:nvSpPr>
          <p:cNvPr id="5" name="TextBox 4"/>
          <p:cNvSpPr txBox="1"/>
          <p:nvPr/>
        </p:nvSpPr>
        <p:spPr>
          <a:xfrm>
            <a:off x="1906955" y="2532184"/>
            <a:ext cx="5306645" cy="369332"/>
          </a:xfrm>
          <a:prstGeom prst="rect">
            <a:avLst/>
          </a:prstGeom>
          <a:noFill/>
        </p:spPr>
        <p:txBody>
          <a:bodyPr wrap="square" rtlCol="0">
            <a:spAutoFit/>
          </a:bodyPr>
          <a:lstStyle/>
          <a:p>
            <a:r>
              <a:rPr lang="el-GR" dirty="0" smtClean="0"/>
              <a:t>Ερώτηση ξένο κλειδί</a:t>
            </a:r>
            <a:endParaRPr lang="el-GR" dirty="0"/>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3834731440"/>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87708374"/>
              </p:ext>
            </p:extLst>
          </p:nvPr>
        </p:nvGraphicFramePr>
        <p:xfrm>
          <a:off x="5004898" y="2149232"/>
          <a:ext cx="3396640" cy="1112912"/>
        </p:xfrm>
        <a:graphic>
          <a:graphicData uri="http://schemas.openxmlformats.org/drawingml/2006/table">
            <a:tbl>
              <a:tblPr/>
              <a:tblGrid>
                <a:gridCol w="1763225"/>
                <a:gridCol w="1633415"/>
              </a:tblGrid>
              <a:tr h="289952">
                <a:tc>
                  <a:txBody>
                    <a:bodyPr/>
                    <a:lstStyle/>
                    <a:p>
                      <a:pPr algn="ctr"/>
                      <a:r>
                        <a:rPr lang="en-GB" b="1" dirty="0" err="1" smtClean="0">
                          <a:effectLst/>
                          <a:latin typeface="Trebuchet MS" panose="020B0603020202020204" pitchFamily="34" charset="0"/>
                        </a:rPr>
                        <a:t>DepartmentID</a:t>
                      </a:r>
                      <a:endParaRPr lang="en-GB" dirty="0">
                        <a:effectLst/>
                        <a:latin typeface="Trebuchet MS" panose="020B0603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b="1">
                          <a:effectLst/>
                          <a:latin typeface="Trebuchet MS" panose="020B0603020202020204" pitchFamily="34" charset="0"/>
                        </a:rPr>
                        <a:t>Name</a:t>
                      </a:r>
                      <a:endParaRPr lang="en-GB">
                        <a:effectLst/>
                        <a:latin typeface="Trebuchet MS" panose="020B0603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latin typeface="Trebuchet MS" panose="020B0603020202020204" pitchFamily="34" charset="0"/>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a:effectLst/>
                          <a:latin typeface="Trebuchet MS" panose="020B0603020202020204" pitchFamily="34" charset="0"/>
                        </a:rPr>
                        <a:t>Marketing</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latin typeface="Trebuchet MS" panose="020B0603020202020204" pitchFamily="34" charset="0"/>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a:effectLst/>
                          <a:latin typeface="Trebuchet MS" panose="020B0603020202020204" pitchFamily="34" charset="0"/>
                        </a:rPr>
                        <a:t>Accounting</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latin typeface="Trebuchet MS" panose="020B0603020202020204" pitchFamily="34" charset="0"/>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dirty="0">
                          <a:effectLst/>
                          <a:latin typeface="Trebuchet MS" panose="020B0603020202020204" pitchFamily="34" charset="0"/>
                        </a:rPr>
                        <a:t>Production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TextBox 5"/>
          <p:cNvSpPr txBox="1"/>
          <p:nvPr/>
        </p:nvSpPr>
        <p:spPr>
          <a:xfrm>
            <a:off x="406400" y="265723"/>
            <a:ext cx="7205785" cy="2246769"/>
          </a:xfrm>
          <a:prstGeom prst="rect">
            <a:avLst/>
          </a:prstGeom>
          <a:noFill/>
        </p:spPr>
        <p:txBody>
          <a:bodyPr wrap="square" rtlCol="0">
            <a:spAutoFit/>
          </a:bodyPr>
          <a:lstStyle/>
          <a:p>
            <a:r>
              <a:rPr lang="el-GR" sz="1400" dirty="0"/>
              <a:t>Δημιουργούμε μια βάση δεδομένων με τους πίνακες </a:t>
            </a:r>
            <a:r>
              <a:rPr lang="en-GB" sz="1400" dirty="0"/>
              <a:t>DEPARTMENT </a:t>
            </a:r>
            <a:r>
              <a:rPr lang="el-GR" sz="1400" dirty="0"/>
              <a:t>και </a:t>
            </a:r>
            <a:r>
              <a:rPr lang="en-GB" sz="1400" dirty="0"/>
              <a:t>EMPLOYEE </a:t>
            </a:r>
            <a:r>
              <a:rPr lang="el-GR" sz="1400" dirty="0"/>
              <a:t>ως εξής:</a:t>
            </a:r>
          </a:p>
          <a:p>
            <a:r>
              <a:rPr lang="en-GB" sz="1400" dirty="0"/>
              <a:t>CREATE TABLE DEPARTMENT </a:t>
            </a:r>
            <a:r>
              <a:rPr lang="en-GB" sz="1400" dirty="0" smtClean="0"/>
              <a:t>(</a:t>
            </a:r>
          </a:p>
          <a:p>
            <a:r>
              <a:rPr lang="en-GB" sz="1400" dirty="0" err="1" smtClean="0"/>
              <a:t>DepartmentID</a:t>
            </a:r>
            <a:r>
              <a:rPr lang="en-GB" sz="1400" dirty="0" smtClean="0"/>
              <a:t> INT PRIMARY KEY,</a:t>
            </a:r>
          </a:p>
          <a:p>
            <a:r>
              <a:rPr lang="en-GB" sz="1400" dirty="0" smtClean="0"/>
              <a:t>Name </a:t>
            </a:r>
            <a:r>
              <a:rPr lang="en-GB" sz="1400" dirty="0"/>
              <a:t>VARCHAR NOT NULL</a:t>
            </a:r>
          </a:p>
          <a:p>
            <a:r>
              <a:rPr lang="en-GB" sz="1400" dirty="0"/>
              <a:t>);</a:t>
            </a:r>
          </a:p>
          <a:p>
            <a:r>
              <a:rPr lang="en-GB" sz="1400" dirty="0"/>
              <a:t>CREATE TABLE EMPLOYEE (</a:t>
            </a:r>
          </a:p>
          <a:p>
            <a:r>
              <a:rPr lang="en-GB" sz="1400" dirty="0"/>
              <a:t>    </a:t>
            </a:r>
            <a:r>
              <a:rPr lang="en-GB" sz="1400" dirty="0" err="1"/>
              <a:t>EmployID</a:t>
            </a:r>
            <a:r>
              <a:rPr lang="en-GB" sz="1400" dirty="0"/>
              <a:t> INT PRIMARY KEY,</a:t>
            </a:r>
          </a:p>
          <a:p>
            <a:r>
              <a:rPr lang="en-GB" sz="1400" dirty="0"/>
              <a:t>    </a:t>
            </a:r>
            <a:r>
              <a:rPr lang="en-GB" sz="1400" dirty="0" err="1"/>
              <a:t>DepartmentID</a:t>
            </a:r>
            <a:r>
              <a:rPr lang="en-GB" sz="1400" dirty="0"/>
              <a:t>  INT REFERENCES DEPARTMENT(</a:t>
            </a:r>
            <a:r>
              <a:rPr lang="en-GB" sz="1400" dirty="0" err="1"/>
              <a:t>DepartmentID</a:t>
            </a:r>
            <a:r>
              <a:rPr lang="en-GB" sz="1400" dirty="0"/>
              <a:t>)</a:t>
            </a:r>
          </a:p>
          <a:p>
            <a:r>
              <a:rPr lang="en-GB" sz="1400" dirty="0"/>
              <a:t>);</a:t>
            </a:r>
          </a:p>
          <a:p>
            <a:r>
              <a:rPr lang="el-GR" sz="1400" dirty="0"/>
              <a:t>Ο πίνακας </a:t>
            </a:r>
            <a:r>
              <a:rPr lang="en-GB" sz="1400" dirty="0"/>
              <a:t>DEPARTMENT </a:t>
            </a:r>
            <a:r>
              <a:rPr lang="el-GR" sz="1400" dirty="0"/>
              <a:t>έχει τις εξής πλειάδες</a:t>
            </a:r>
            <a:r>
              <a:rPr lang="el-GR" sz="1400" dirty="0" smtClean="0"/>
              <a:t>:</a:t>
            </a:r>
            <a:endParaRPr lang="el-GR" sz="1400" dirty="0"/>
          </a:p>
        </p:txBody>
      </p:sp>
      <p:sp>
        <p:nvSpPr>
          <p:cNvPr id="7" name="Rectangle 6"/>
          <p:cNvSpPr/>
          <p:nvPr/>
        </p:nvSpPr>
        <p:spPr>
          <a:xfrm>
            <a:off x="406400" y="2904812"/>
            <a:ext cx="4572000" cy="523220"/>
          </a:xfrm>
          <a:prstGeom prst="rect">
            <a:avLst/>
          </a:prstGeom>
        </p:spPr>
        <p:txBody>
          <a:bodyPr>
            <a:spAutoFit/>
          </a:bodyPr>
          <a:lstStyle/>
          <a:p>
            <a:r>
              <a:rPr lang="el-GR" sz="1400" dirty="0"/>
              <a:t>Ποια από τα ακόλουθα στιγμιότυπα </a:t>
            </a:r>
            <a:r>
              <a:rPr lang="el-GR" sz="1400" b="1" i="1" dirty="0"/>
              <a:t>δεν μπορεί </a:t>
            </a:r>
            <a:r>
              <a:rPr lang="el-GR" sz="1400" dirty="0"/>
              <a:t>να είναι έγκυρα στιγμιότυπα του πίνακα EMPLOYEE;</a:t>
            </a:r>
          </a:p>
        </p:txBody>
      </p:sp>
      <p:graphicFrame>
        <p:nvGraphicFramePr>
          <p:cNvPr id="9" name="Table 8"/>
          <p:cNvGraphicFramePr>
            <a:graphicFrameLocks noGrp="1"/>
          </p:cNvGraphicFramePr>
          <p:nvPr>
            <p:extLst>
              <p:ext uri="{D42A27DB-BD31-4B8C-83A1-F6EECF244321}">
                <p14:modId xmlns:p14="http://schemas.microsoft.com/office/powerpoint/2010/main" val="499501845"/>
              </p:ext>
            </p:extLst>
          </p:nvPr>
        </p:nvGraphicFramePr>
        <p:xfrm>
          <a:off x="406400" y="3740479"/>
          <a:ext cx="3399692" cy="1219200"/>
        </p:xfrm>
        <a:graphic>
          <a:graphicData uri="http://schemas.openxmlformats.org/drawingml/2006/table">
            <a:tbl>
              <a:tblPr/>
              <a:tblGrid>
                <a:gridCol w="1699846"/>
                <a:gridCol w="1699846"/>
              </a:tblGrid>
              <a:tr h="123825">
                <a:tc>
                  <a:txBody>
                    <a:bodyPr/>
                    <a:lstStyle/>
                    <a:p>
                      <a:pPr algn="ctr"/>
                      <a:r>
                        <a:rPr lang="en-GB" sz="1400" b="1" dirty="0" err="1">
                          <a:effectLst/>
                          <a:latin typeface="Trebuchet MS" panose="020B0603020202020204" pitchFamily="34" charset="0"/>
                        </a:rPr>
                        <a:t>EmployeeID</a:t>
                      </a:r>
                      <a:r>
                        <a:rPr lang="en-GB" sz="1400" b="1" dirty="0">
                          <a:effectLst/>
                          <a:latin typeface="Trebuchet MS" panose="020B0603020202020204" pitchFamily="34" charset="0"/>
                        </a:rPr>
                        <a:t> </a:t>
                      </a:r>
                      <a:endParaRPr lang="en-GB" sz="1400" dirty="0">
                        <a:effectLst/>
                        <a:latin typeface="Trebuchet MS" panose="020B0603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400" b="1">
                          <a:effectLst/>
                          <a:latin typeface="Trebuchet MS" panose="020B0603020202020204" pitchFamily="34" charset="0"/>
                        </a:rPr>
                        <a:t> DepartmentID</a:t>
                      </a:r>
                      <a:endParaRPr lang="en-GB" sz="1400">
                        <a:effectLst/>
                        <a:latin typeface="Trebuchet MS" panose="020B0603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a:effectLst/>
                          <a:latin typeface="Trebuchet MS" panose="020B0603020202020204" pitchFamily="34" charset="0"/>
                        </a:rPr>
                        <a:t>1010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400" dirty="0">
                          <a:effectLst/>
                          <a:latin typeface="Trebuchet MS" panose="020B0603020202020204" pitchFamily="34" charset="0"/>
                        </a:rPr>
                        <a:t>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a:effectLst/>
                          <a:latin typeface="Trebuchet MS" panose="020B0603020202020204" pitchFamily="34" charset="0"/>
                        </a:rPr>
                        <a:t>1020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400" dirty="0">
                          <a:effectLst/>
                          <a:latin typeface="Trebuchet MS" panose="020B0603020202020204" pitchFamily="34" charset="0"/>
                        </a:rPr>
                        <a:t>7</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dirty="0">
                          <a:effectLst/>
                          <a:latin typeface="Trebuchet MS" panose="020B0603020202020204" pitchFamily="34" charset="0"/>
                        </a:rPr>
                        <a:t>1030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400" dirty="0">
                          <a:effectLst/>
                          <a:latin typeface="Trebuchet MS" panose="020B0603020202020204" pitchFamily="34" charset="0"/>
                        </a:rPr>
                        <a:t>4</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701465493"/>
              </p:ext>
            </p:extLst>
          </p:nvPr>
        </p:nvGraphicFramePr>
        <p:xfrm>
          <a:off x="4157539" y="3743569"/>
          <a:ext cx="2829414" cy="1229398"/>
        </p:xfrm>
        <a:graphic>
          <a:graphicData uri="http://schemas.openxmlformats.org/drawingml/2006/table">
            <a:tbl>
              <a:tblPr/>
              <a:tblGrid>
                <a:gridCol w="1414707"/>
                <a:gridCol w="1414707"/>
              </a:tblGrid>
              <a:tr h="314998">
                <a:tc>
                  <a:txBody>
                    <a:bodyPr/>
                    <a:lstStyle/>
                    <a:p>
                      <a:pPr algn="ctr"/>
                      <a:r>
                        <a:rPr lang="el-GR" sz="1400" b="1" dirty="0" smtClean="0">
                          <a:effectLst/>
                          <a:latin typeface="Trebuchet MS" panose="020B0603020202020204" pitchFamily="34" charset="0"/>
                        </a:rPr>
                        <a:t>Ε</a:t>
                      </a:r>
                      <a:r>
                        <a:rPr lang="en-GB" sz="1400" b="1" dirty="0" err="1" smtClean="0">
                          <a:effectLst/>
                          <a:latin typeface="Trebuchet MS" panose="020B0603020202020204" pitchFamily="34" charset="0"/>
                        </a:rPr>
                        <a:t>mployeeID</a:t>
                      </a:r>
                      <a:r>
                        <a:rPr lang="en-GB" sz="1400" b="1" dirty="0">
                          <a:effectLst/>
                          <a:latin typeface="Trebuchet MS" panose="020B0603020202020204" pitchFamily="34" charset="0"/>
                        </a:rPr>
                        <a:t> </a:t>
                      </a:r>
                      <a:endParaRPr lang="en-GB" sz="1400" dirty="0">
                        <a:effectLst/>
                        <a:latin typeface="Trebuchet MS" panose="020B0603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400" b="1">
                          <a:effectLst/>
                          <a:latin typeface="Trebuchet MS" panose="020B0603020202020204" pitchFamily="34" charset="0"/>
                        </a:rPr>
                        <a:t> DepartmentID</a:t>
                      </a:r>
                      <a:endParaRPr lang="en-GB" sz="1400">
                        <a:effectLst/>
                        <a:latin typeface="Trebuchet MS" panose="020B060302020202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dirty="0">
                          <a:effectLst/>
                          <a:latin typeface="Trebuchet MS" panose="020B0603020202020204" pitchFamily="34" charset="0"/>
                        </a:rPr>
                        <a:t>1010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400">
                          <a:effectLst/>
                          <a:latin typeface="Trebuchet MS" panose="020B0603020202020204" pitchFamily="34" charset="0"/>
                        </a:rPr>
                        <a:t>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a:effectLst/>
                          <a:latin typeface="Trebuchet MS" panose="020B0603020202020204" pitchFamily="34" charset="0"/>
                        </a:rPr>
                        <a:t>1020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400" dirty="0">
                          <a:effectLst/>
                          <a:latin typeface="Trebuchet MS" panose="020B0603020202020204" pitchFamily="34" charset="0"/>
                        </a:rPr>
                        <a:t>NULL</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400">
                          <a:effectLst/>
                          <a:latin typeface="Trebuchet MS" panose="020B0603020202020204" pitchFamily="34" charset="0"/>
                        </a:rPr>
                        <a:t>1030</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400" dirty="0">
                          <a:effectLst/>
                          <a:latin typeface="Trebuchet MS" panose="020B0603020202020204" pitchFamily="34" charset="0"/>
                        </a:rPr>
                        <a:t>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98089957"/>
              </p:ext>
            </p:extLst>
          </p:nvPr>
        </p:nvGraphicFramePr>
        <p:xfrm>
          <a:off x="3388577" y="5264089"/>
          <a:ext cx="3164622" cy="1214864"/>
        </p:xfrm>
        <a:graphic>
          <a:graphicData uri="http://schemas.openxmlformats.org/drawingml/2006/table">
            <a:tbl>
              <a:tblPr/>
              <a:tblGrid>
                <a:gridCol w="1582311"/>
                <a:gridCol w="1582311"/>
              </a:tblGrid>
              <a:tr h="303716">
                <a:tc>
                  <a:txBody>
                    <a:bodyPr/>
                    <a:lstStyle/>
                    <a:p>
                      <a:pPr marL="0" algn="ctr" defTabSz="914400" rtl="0" eaLnBrk="1" latinLnBrk="0" hangingPunct="1"/>
                      <a:r>
                        <a:rPr lang="en-GB" sz="1400" b="1" kern="1200" dirty="0" err="1">
                          <a:solidFill>
                            <a:schemeClr val="tx1"/>
                          </a:solidFill>
                          <a:effectLst/>
                          <a:latin typeface="Trebuchet MS" panose="020B0603020202020204" pitchFamily="34" charset="0"/>
                          <a:ea typeface="+mn-ea"/>
                          <a:cs typeface="+mn-cs"/>
                        </a:rPr>
                        <a:t>EmployeeID</a:t>
                      </a:r>
                      <a:r>
                        <a:rPr lang="en-GB" sz="1400" b="1" kern="1200" dirty="0">
                          <a:solidFill>
                            <a:schemeClr val="tx1"/>
                          </a:solidFill>
                          <a:effectLst/>
                          <a:latin typeface="Trebuchet MS" panose="020B0603020202020204" pitchFamily="34" charset="0"/>
                          <a:ea typeface="+mn-ea"/>
                          <a:cs typeface="+mn-cs"/>
                        </a:rPr>
                        <a: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n-GB" sz="1400" b="1" kern="1200" dirty="0">
                          <a:solidFill>
                            <a:schemeClr val="tx1"/>
                          </a:solidFill>
                          <a:effectLst/>
                          <a:latin typeface="Trebuchet MS" panose="020B0603020202020204" pitchFamily="34" charset="0"/>
                          <a:ea typeface="+mn-ea"/>
                          <a:cs typeface="+mn-cs"/>
                        </a:rPr>
                        <a:t> </a:t>
                      </a:r>
                      <a:r>
                        <a:rPr lang="en-GB" sz="1400" b="1" kern="1200" dirty="0" err="1">
                          <a:solidFill>
                            <a:schemeClr val="tx1"/>
                          </a:solidFill>
                          <a:effectLst/>
                          <a:latin typeface="Trebuchet MS" panose="020B0603020202020204" pitchFamily="34" charset="0"/>
                          <a:ea typeface="+mn-ea"/>
                          <a:cs typeface="+mn-cs"/>
                        </a:rPr>
                        <a:t>DepartmentID</a:t>
                      </a:r>
                      <a:endParaRPr lang="en-GB" sz="1400" b="1" kern="1200" dirty="0">
                        <a:solidFill>
                          <a:schemeClr val="tx1"/>
                        </a:solidFill>
                        <a:effectLst/>
                        <a:latin typeface="Trebuchet MS" panose="020B0603020202020204" pitchFamily="34" charset="0"/>
                        <a:ea typeface="+mn-ea"/>
                        <a:cs typeface="+mn-cs"/>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3716">
                <a:tc>
                  <a:txBody>
                    <a:bodyPr/>
                    <a:lstStyle/>
                    <a:p>
                      <a:pPr marL="0" algn="ctr" defTabSz="914400" rtl="0" eaLnBrk="1" latinLnBrk="0" hangingPunct="1"/>
                      <a:r>
                        <a:rPr lang="el-GR" sz="1400" kern="1200" dirty="0">
                          <a:solidFill>
                            <a:schemeClr val="tx1"/>
                          </a:solidFill>
                          <a:effectLst/>
                          <a:latin typeface="Trebuchet MS" panose="020B0603020202020204" pitchFamily="34" charset="0"/>
                          <a:ea typeface="+mn-ea"/>
                          <a:cs typeface="+mn-cs"/>
                        </a:rPr>
                        <a:t>1010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l-GR" sz="1400" kern="1200">
                          <a:solidFill>
                            <a:schemeClr val="tx1"/>
                          </a:solidFill>
                          <a:effectLst/>
                          <a:latin typeface="Trebuchet MS" panose="020B0603020202020204" pitchFamily="34" charset="0"/>
                          <a:ea typeface="+mn-ea"/>
                          <a:cs typeface="+mn-cs"/>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3716">
                <a:tc>
                  <a:txBody>
                    <a:bodyPr/>
                    <a:lstStyle/>
                    <a:p>
                      <a:pPr marL="0" algn="ctr" defTabSz="914400" rtl="0" eaLnBrk="1" latinLnBrk="0" hangingPunct="1"/>
                      <a:r>
                        <a:rPr lang="el-GR" sz="1400" kern="1200" dirty="0">
                          <a:solidFill>
                            <a:schemeClr val="tx1"/>
                          </a:solidFill>
                          <a:effectLst/>
                          <a:latin typeface="Trebuchet MS" panose="020B0603020202020204" pitchFamily="34" charset="0"/>
                          <a:ea typeface="+mn-ea"/>
                          <a:cs typeface="+mn-cs"/>
                        </a:rPr>
                        <a:t>1020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l-GR" sz="1400" kern="1200" dirty="0">
                          <a:solidFill>
                            <a:schemeClr val="tx1"/>
                          </a:solidFill>
                          <a:effectLst/>
                          <a:latin typeface="Trebuchet MS" panose="020B0603020202020204" pitchFamily="34" charset="0"/>
                          <a:ea typeface="+mn-ea"/>
                          <a:cs typeface="+mn-cs"/>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03716">
                <a:tc>
                  <a:txBody>
                    <a:bodyPr/>
                    <a:lstStyle/>
                    <a:p>
                      <a:pPr marL="0" algn="ctr" defTabSz="914400" rtl="0" eaLnBrk="1" latinLnBrk="0" hangingPunct="1"/>
                      <a:r>
                        <a:rPr lang="el-GR" sz="1400" kern="1200">
                          <a:solidFill>
                            <a:schemeClr val="tx1"/>
                          </a:solidFill>
                          <a:effectLst/>
                          <a:latin typeface="Trebuchet MS" panose="020B0603020202020204" pitchFamily="34" charset="0"/>
                          <a:ea typeface="+mn-ea"/>
                          <a:cs typeface="+mn-cs"/>
                        </a:rPr>
                        <a:t>1030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r>
                        <a:rPr lang="el-GR" sz="1400" kern="1200" dirty="0">
                          <a:solidFill>
                            <a:schemeClr val="tx1"/>
                          </a:solidFill>
                          <a:effectLst/>
                          <a:latin typeface="Trebuchet MS" panose="020B0603020202020204" pitchFamily="34" charset="0"/>
                          <a:ea typeface="+mn-ea"/>
                          <a:cs typeface="+mn-cs"/>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63076042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159</a:t>
            </a:fld>
            <a:endParaRPr lang="en-US" dirty="0"/>
          </a:p>
        </p:txBody>
      </p:sp>
      <p:sp>
        <p:nvSpPr>
          <p:cNvPr id="5" name="TextBox 4"/>
          <p:cNvSpPr txBox="1"/>
          <p:nvPr/>
        </p:nvSpPr>
        <p:spPr>
          <a:xfrm>
            <a:off x="1906955" y="2532184"/>
            <a:ext cx="5306645" cy="369332"/>
          </a:xfrm>
          <a:prstGeom prst="rect">
            <a:avLst/>
          </a:prstGeom>
          <a:noFill/>
        </p:spPr>
        <p:txBody>
          <a:bodyPr wrap="square" rtlCol="0">
            <a:spAutoFit/>
          </a:bodyPr>
          <a:lstStyle/>
          <a:p>
            <a:r>
              <a:rPr lang="el-GR" dirty="0" smtClean="0"/>
              <a:t>Ερώτηση </a:t>
            </a:r>
            <a:r>
              <a:rPr lang="en-US" dirty="0" smtClean="0"/>
              <a:t>insert</a:t>
            </a:r>
            <a:endParaRPr lang="el-GR" dirty="0"/>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3357366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fld id="{BCC81222-039D-4834-BF96-AA72868B1811}" type="slidenum">
              <a:rPr lang="el-GR" altLang="en-US" smtClean="0"/>
              <a:pPr/>
              <a:t>16</a:t>
            </a:fld>
            <a:endParaRPr lang="el-GR" altLang="en-US"/>
          </a:p>
        </p:txBody>
      </p:sp>
      <p:sp>
        <p:nvSpPr>
          <p:cNvPr id="285699" name="Text Box 3"/>
          <p:cNvSpPr txBox="1">
            <a:spLocks noChangeArrowheads="1"/>
          </p:cNvSpPr>
          <p:nvPr/>
        </p:nvSpPr>
        <p:spPr bwMode="auto">
          <a:xfrm>
            <a:off x="609600" y="3200400"/>
            <a:ext cx="8077200" cy="2308225"/>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Λογικοί τελεστές: </a:t>
            </a:r>
            <a:r>
              <a:rPr lang="en-US" sz="2400" b="1" dirty="0">
                <a:latin typeface="Calibri" pitchFamily="34" charset="0"/>
                <a:ea typeface="Calibri" pitchFamily="34" charset="0"/>
                <a:cs typeface="Calibri" pitchFamily="34" charset="0"/>
              </a:rPr>
              <a:t>and</a:t>
            </a:r>
            <a:r>
              <a:rPr lang="en-US"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or</a:t>
            </a:r>
            <a:r>
              <a:rPr lang="en-US"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not</a:t>
            </a:r>
            <a:endParaRPr lang="el-GR" sz="2400" b="1" dirty="0">
              <a:latin typeface="Calibri" pitchFamily="34" charset="0"/>
              <a:ea typeface="Calibri" pitchFamily="34" charset="0"/>
              <a:cs typeface="Calibri" pitchFamily="34" charset="0"/>
            </a:endParaRPr>
          </a:p>
          <a:p>
            <a:pPr eaLnBrk="0" hangingPunct="0"/>
            <a:endParaRPr lang="el-GR" sz="24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Τελεστές σύγκρισης: </a:t>
            </a:r>
            <a:r>
              <a:rPr lang="el-GR" sz="2400" b="1" dirty="0">
                <a:latin typeface="Calibri" pitchFamily="34" charset="0"/>
                <a:ea typeface="Calibri" pitchFamily="34" charset="0"/>
                <a:cs typeface="Calibri" pitchFamily="34" charset="0"/>
              </a:rPr>
              <a:t>&lt;</a:t>
            </a:r>
            <a:r>
              <a:rPr lang="el-GR" sz="2400" b="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&lt;=</a:t>
            </a:r>
            <a:r>
              <a:rPr lang="el-GR" sz="2400" b="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&gt;</a:t>
            </a:r>
            <a:r>
              <a:rPr lang="el-GR" sz="2400" b="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&gt;=</a:t>
            </a:r>
            <a:r>
              <a:rPr lang="el-GR" sz="2400" b="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a:t>
            </a:r>
            <a:r>
              <a:rPr lang="el-GR" sz="2400" b="0" dirty="0">
                <a:latin typeface="Calibri" pitchFamily="34" charset="0"/>
                <a:ea typeface="Calibri" pitchFamily="34" charset="0"/>
                <a:cs typeface="Calibri" pitchFamily="34" charset="0"/>
              </a:rPr>
              <a:t>, </a:t>
            </a:r>
            <a:r>
              <a:rPr lang="el-GR" sz="2400" b="1" dirty="0">
                <a:latin typeface="Calibri" pitchFamily="34" charset="0"/>
                <a:ea typeface="Calibri" pitchFamily="34" charset="0"/>
                <a:cs typeface="Calibri" pitchFamily="34" charset="0"/>
              </a:rPr>
              <a:t>&lt;&gt;</a:t>
            </a:r>
            <a:r>
              <a:rPr lang="el-GR" sz="2400" b="0" dirty="0">
                <a:latin typeface="Calibri" pitchFamily="34" charset="0"/>
                <a:ea typeface="Calibri" pitchFamily="34" charset="0"/>
                <a:cs typeface="Calibri" pitchFamily="34" charset="0"/>
              </a:rPr>
              <a:t>, </a:t>
            </a:r>
          </a:p>
          <a:p>
            <a:pPr eaLnBrk="0" hangingPunct="0"/>
            <a:r>
              <a:rPr lang="en-US" sz="2400" b="1" dirty="0">
                <a:latin typeface="Calibri" pitchFamily="34" charset="0"/>
                <a:ea typeface="Calibri" pitchFamily="34" charset="0"/>
                <a:cs typeface="Calibri" pitchFamily="34" charset="0"/>
              </a:rPr>
              <a:t>between</a:t>
            </a:r>
            <a:r>
              <a:rPr lang="en-US"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not between</a:t>
            </a:r>
            <a:endParaRPr lang="el-GR" sz="2400" b="1"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ανάμεσα σε αριθμητικές εκφράσεις, συμβολοσειρές (</a:t>
            </a:r>
            <a:r>
              <a:rPr lang="en-US" sz="2400" b="0" dirty="0">
                <a:latin typeface="Calibri" pitchFamily="34" charset="0"/>
                <a:ea typeface="Calibri" pitchFamily="34" charset="0"/>
                <a:cs typeface="Calibri" pitchFamily="34" charset="0"/>
              </a:rPr>
              <a:t>strings</a:t>
            </a:r>
            <a:r>
              <a:rPr lang="el-GR" sz="2400" b="0" dirty="0">
                <a:latin typeface="Calibri" pitchFamily="34" charset="0"/>
                <a:ea typeface="Calibri" pitchFamily="34" charset="0"/>
                <a:cs typeface="Calibri" pitchFamily="34" charset="0"/>
              </a:rPr>
              <a:t>), και ειδικούς τύπους.</a:t>
            </a:r>
          </a:p>
        </p:txBody>
      </p:sp>
      <p:sp>
        <p:nvSpPr>
          <p:cNvPr id="285700" name="Text Box 4"/>
          <p:cNvSpPr txBox="1">
            <a:spLocks noChangeArrowheads="1"/>
          </p:cNvSpPr>
          <p:nvPr/>
        </p:nvSpPr>
        <p:spPr bwMode="auto">
          <a:xfrm>
            <a:off x="2484438" y="2276475"/>
            <a:ext cx="3657600" cy="519113"/>
          </a:xfrm>
          <a:prstGeom prst="rect">
            <a:avLst/>
          </a:prstGeom>
          <a:noFill/>
          <a:ln w="9525">
            <a:noFill/>
            <a:miter lim="800000"/>
            <a:headEnd/>
            <a:tailEnd/>
          </a:ln>
        </p:spPr>
        <p:txBody>
          <a:bodyPr>
            <a:spAutoFit/>
          </a:bodyPr>
          <a:lstStyle/>
          <a:p>
            <a:pPr eaLnBrk="0" hangingPunct="0">
              <a:spcBef>
                <a:spcPct val="50000"/>
              </a:spcBef>
            </a:pPr>
            <a:r>
              <a:rPr lang="el-GR" sz="2800" b="0" dirty="0">
                <a:solidFill>
                  <a:schemeClr val="accent6">
                    <a:lumMod val="75000"/>
                  </a:schemeClr>
                </a:solidFill>
                <a:latin typeface="Calibri" pitchFamily="34" charset="0"/>
                <a:ea typeface="Calibri" pitchFamily="34" charset="0"/>
                <a:cs typeface="Calibri" pitchFamily="34" charset="0"/>
              </a:rPr>
              <a:t>Συνθήκη του </a:t>
            </a:r>
            <a:r>
              <a:rPr lang="en-US" sz="2800" b="0" dirty="0">
                <a:solidFill>
                  <a:schemeClr val="accent6">
                    <a:lumMod val="75000"/>
                  </a:schemeClr>
                </a:solidFill>
                <a:latin typeface="Calibri" pitchFamily="34" charset="0"/>
                <a:ea typeface="Calibri" pitchFamily="34" charset="0"/>
                <a:cs typeface="Calibri" pitchFamily="34" charset="0"/>
              </a:rPr>
              <a:t>where</a:t>
            </a:r>
            <a:endParaRPr lang="el-GR" sz="2800" b="0" dirty="0">
              <a:solidFill>
                <a:schemeClr val="accent6">
                  <a:lumMod val="75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p:txBody>
          <a:bodyPr/>
          <a:lstStyle/>
          <a:p>
            <a:r>
              <a:rPr lang="en-US" dirty="0">
                <a:solidFill>
                  <a:schemeClr val="accent6">
                    <a:lumMod val="75000"/>
                  </a:schemeClr>
                </a:solidFill>
              </a:rPr>
              <a:t>where</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5700"/>
                                        </p:tgtEl>
                                        <p:attrNameLst>
                                          <p:attrName>style.visibility</p:attrName>
                                        </p:attrNameLst>
                                      </p:cBhvr>
                                      <p:to>
                                        <p:strVal val="visible"/>
                                      </p:to>
                                    </p:set>
                                    <p:anim calcmode="lin" valueType="num">
                                      <p:cBhvr additive="base">
                                        <p:cTn id="7" dur="500" fill="hold"/>
                                        <p:tgtEl>
                                          <p:spTgt spid="285700"/>
                                        </p:tgtEl>
                                        <p:attrNameLst>
                                          <p:attrName>ppt_x</p:attrName>
                                        </p:attrNameLst>
                                      </p:cBhvr>
                                      <p:tavLst>
                                        <p:tav tm="0">
                                          <p:val>
                                            <p:strVal val="0-#ppt_w/2"/>
                                          </p:val>
                                        </p:tav>
                                        <p:tav tm="100000">
                                          <p:val>
                                            <p:strVal val="#ppt_x"/>
                                          </p:val>
                                        </p:tav>
                                      </p:tavLst>
                                    </p:anim>
                                    <p:anim calcmode="lin" valueType="num">
                                      <p:cBhvr additive="base">
                                        <p:cTn id="8" dur="500" fill="hold"/>
                                        <p:tgtEl>
                                          <p:spTgt spid="2857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5699"/>
                                        </p:tgtEl>
                                        <p:attrNameLst>
                                          <p:attrName>style.visibility</p:attrName>
                                        </p:attrNameLst>
                                      </p:cBhvr>
                                      <p:to>
                                        <p:strVal val="visible"/>
                                      </p:to>
                                    </p:set>
                                    <p:anim calcmode="lin" valueType="num">
                                      <p:cBhvr additive="base">
                                        <p:cTn id="13" dur="500" fill="hold"/>
                                        <p:tgtEl>
                                          <p:spTgt spid="285699"/>
                                        </p:tgtEl>
                                        <p:attrNameLst>
                                          <p:attrName>ppt_x</p:attrName>
                                        </p:attrNameLst>
                                      </p:cBhvr>
                                      <p:tavLst>
                                        <p:tav tm="0">
                                          <p:val>
                                            <p:strVal val="0-#ppt_w/2"/>
                                          </p:val>
                                        </p:tav>
                                        <p:tav tm="100000">
                                          <p:val>
                                            <p:strVal val="#ppt_x"/>
                                          </p:val>
                                        </p:tav>
                                      </p:tavLst>
                                    </p:anim>
                                    <p:anim calcmode="lin" valueType="num">
                                      <p:cBhvr additive="base">
                                        <p:cTn id="14" dur="500" fill="hold"/>
                                        <p:tgtEl>
                                          <p:spTgt spid="2856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699" grpId="0" autoUpdateAnimBg="0"/>
      <p:bldP spid="285700" grpId="0" autoUpdateAnimBg="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160</a:t>
            </a:fld>
            <a:endParaRPr lang="en-US" dirty="0"/>
          </a:p>
        </p:txBody>
      </p:sp>
      <p:sp>
        <p:nvSpPr>
          <p:cNvPr id="4" name="Rectangle 3"/>
          <p:cNvSpPr/>
          <p:nvPr/>
        </p:nvSpPr>
        <p:spPr>
          <a:xfrm>
            <a:off x="230552" y="358008"/>
            <a:ext cx="8585202" cy="2062103"/>
          </a:xfrm>
          <a:prstGeom prst="rect">
            <a:avLst/>
          </a:prstGeom>
        </p:spPr>
        <p:txBody>
          <a:bodyPr wrap="square">
            <a:spAutoFit/>
          </a:bodyPr>
          <a:lstStyle/>
          <a:p>
            <a:r>
              <a:rPr lang="el-GR" sz="1600" dirty="0"/>
              <a:t>Δημιουργούμε μια βάση δεδομένων με τους πίνακες </a:t>
            </a:r>
            <a:r>
              <a:rPr lang="en-GB" sz="1600" dirty="0"/>
              <a:t>Professor </a:t>
            </a:r>
            <a:r>
              <a:rPr lang="el-GR" sz="1600" dirty="0"/>
              <a:t>και </a:t>
            </a:r>
            <a:r>
              <a:rPr lang="en-GB" sz="1600" dirty="0"/>
              <a:t>Student </a:t>
            </a:r>
            <a:r>
              <a:rPr lang="el-GR" sz="1600" dirty="0"/>
              <a:t>ως εξής:</a:t>
            </a:r>
          </a:p>
          <a:p>
            <a:endParaRPr lang="el-GR" sz="1600" dirty="0"/>
          </a:p>
          <a:p>
            <a:r>
              <a:rPr lang="en-GB" sz="1600" dirty="0"/>
              <a:t>CREATE TABLE Professor </a:t>
            </a:r>
            <a:r>
              <a:rPr lang="en-GB" sz="1600" dirty="0" smtClean="0"/>
              <a:t>(</a:t>
            </a:r>
            <a:r>
              <a:rPr lang="en-GB" sz="1600" dirty="0" err="1" smtClean="0"/>
              <a:t>ProfessorID</a:t>
            </a:r>
            <a:r>
              <a:rPr lang="en-GB" sz="1600" dirty="0" smtClean="0"/>
              <a:t> </a:t>
            </a:r>
            <a:r>
              <a:rPr lang="en-GB" sz="1600" dirty="0"/>
              <a:t>INT PRIMARY </a:t>
            </a:r>
            <a:r>
              <a:rPr lang="en-GB" sz="1600" dirty="0" smtClean="0"/>
              <a:t>KEY, Name </a:t>
            </a:r>
            <a:r>
              <a:rPr lang="en-GB" sz="1600" dirty="0"/>
              <a:t>VARCHAR NOT NULL </a:t>
            </a:r>
            <a:r>
              <a:rPr lang="en-GB" sz="1600" dirty="0" smtClean="0"/>
              <a:t>UNIQUE);</a:t>
            </a:r>
            <a:endParaRPr lang="en-GB" sz="1600" dirty="0"/>
          </a:p>
          <a:p>
            <a:endParaRPr lang="en-GB" sz="1600" dirty="0"/>
          </a:p>
          <a:p>
            <a:r>
              <a:rPr lang="en-GB" sz="1600" dirty="0"/>
              <a:t>CREATE TABLE Student </a:t>
            </a:r>
            <a:r>
              <a:rPr lang="en-GB" sz="1600" dirty="0" smtClean="0"/>
              <a:t>(</a:t>
            </a:r>
            <a:r>
              <a:rPr lang="en-GB" sz="1600" dirty="0" err="1" smtClean="0"/>
              <a:t>StudentID</a:t>
            </a:r>
            <a:r>
              <a:rPr lang="en-GB" sz="1600" dirty="0" smtClean="0"/>
              <a:t> </a:t>
            </a:r>
            <a:r>
              <a:rPr lang="en-GB" sz="1600" dirty="0"/>
              <a:t>INT PRIMARY </a:t>
            </a:r>
            <a:r>
              <a:rPr lang="en-GB" sz="1600" dirty="0" smtClean="0"/>
              <a:t>KEY, Advisor  </a:t>
            </a:r>
            <a:r>
              <a:rPr lang="en-GB" sz="1600" dirty="0"/>
              <a:t>INT DEFAULT </a:t>
            </a:r>
            <a:r>
              <a:rPr lang="en-GB" sz="1600" dirty="0" smtClean="0"/>
              <a:t>NULL REFERENCES </a:t>
            </a:r>
            <a:r>
              <a:rPr lang="en-GB" sz="1600" dirty="0"/>
              <a:t>Professor(</a:t>
            </a:r>
            <a:r>
              <a:rPr lang="en-GB" sz="1600" dirty="0" err="1"/>
              <a:t>ProfessorID</a:t>
            </a:r>
            <a:r>
              <a:rPr lang="en-GB" sz="1600" dirty="0"/>
              <a:t>) ON </a:t>
            </a:r>
            <a:r>
              <a:rPr lang="en-GB" sz="1600" dirty="0" smtClean="0"/>
              <a:t>DELETE SET DEFAULT);</a:t>
            </a:r>
            <a:endParaRPr lang="en-GB" sz="1600" dirty="0"/>
          </a:p>
          <a:p>
            <a:endParaRPr lang="en-GB" sz="1600" dirty="0"/>
          </a:p>
          <a:p>
            <a:r>
              <a:rPr lang="el-GR" sz="1600" dirty="0"/>
              <a:t>Οι πίνακες </a:t>
            </a:r>
            <a:r>
              <a:rPr lang="en-GB" sz="1600" dirty="0"/>
              <a:t>Professor </a:t>
            </a:r>
            <a:r>
              <a:rPr lang="el-GR" sz="1600" dirty="0"/>
              <a:t>και </a:t>
            </a:r>
            <a:r>
              <a:rPr lang="en-GB" sz="1600" dirty="0"/>
              <a:t>Student </a:t>
            </a:r>
            <a:r>
              <a:rPr lang="el-GR" sz="1600" dirty="0" err="1"/>
              <a:t>έχ</a:t>
            </a:r>
            <a:r>
              <a:rPr lang="en-GB" sz="1600" dirty="0"/>
              <a:t>o</a:t>
            </a:r>
            <a:r>
              <a:rPr lang="el-GR" sz="1600" dirty="0" err="1"/>
              <a:t>υν</a:t>
            </a:r>
            <a:r>
              <a:rPr lang="el-GR" sz="1600" dirty="0"/>
              <a:t> τις εξής πλειάδες</a:t>
            </a:r>
            <a:r>
              <a:rPr lang="el-GR" sz="1600" dirty="0" smtClean="0"/>
              <a:t>:</a:t>
            </a:r>
            <a:endParaRPr lang="el-GR" sz="1600" dirty="0"/>
          </a:p>
        </p:txBody>
      </p:sp>
      <p:graphicFrame>
        <p:nvGraphicFramePr>
          <p:cNvPr id="5" name="Table 4"/>
          <p:cNvGraphicFramePr>
            <a:graphicFrameLocks noGrp="1"/>
          </p:cNvGraphicFramePr>
          <p:nvPr>
            <p:extLst>
              <p:ext uri="{D42A27DB-BD31-4B8C-83A1-F6EECF244321}">
                <p14:modId xmlns:p14="http://schemas.microsoft.com/office/powerpoint/2010/main" val="445480939"/>
              </p:ext>
            </p:extLst>
          </p:nvPr>
        </p:nvGraphicFramePr>
        <p:xfrm>
          <a:off x="339113" y="2578333"/>
          <a:ext cx="3341932" cy="975360"/>
        </p:xfrm>
        <a:graphic>
          <a:graphicData uri="http://schemas.openxmlformats.org/drawingml/2006/table">
            <a:tbl>
              <a:tblPr/>
              <a:tblGrid>
                <a:gridCol w="1498701"/>
                <a:gridCol w="1843231"/>
              </a:tblGrid>
              <a:tr h="123825">
                <a:tc>
                  <a:txBody>
                    <a:bodyPr/>
                    <a:lstStyle/>
                    <a:p>
                      <a:pPr algn="ctr"/>
                      <a:r>
                        <a:rPr lang="en-GB" sz="1600" b="1">
                          <a:effectLst/>
                          <a:latin typeface="+mn-lt"/>
                        </a:rPr>
                        <a:t>ProfessorID</a:t>
                      </a:r>
                      <a:endParaRPr lang="en-GB" sz="1600">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600" b="1">
                          <a:effectLst/>
                          <a:latin typeface="+mn-lt"/>
                        </a:rPr>
                        <a:t>Name</a:t>
                      </a:r>
                      <a:endParaRPr lang="en-GB" sz="1600">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a:effectLst/>
                          <a:latin typeface="+mn-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600">
                          <a:effectLst/>
                          <a:latin typeface="+mn-lt"/>
                        </a:rPr>
                        <a:t>Maria Smith</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a:effectLst/>
                          <a:latin typeface="+mn-lt"/>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600">
                          <a:effectLst/>
                          <a:latin typeface="+mn-lt"/>
                        </a:rPr>
                        <a:t>May Jordan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a:effectLst/>
                          <a:latin typeface="+mn-lt"/>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1600" dirty="0" err="1">
                          <a:effectLst/>
                          <a:latin typeface="+mn-lt"/>
                        </a:rPr>
                        <a:t>Alica</a:t>
                      </a:r>
                      <a:r>
                        <a:rPr lang="en-GB" sz="1600" dirty="0">
                          <a:effectLst/>
                          <a:latin typeface="+mn-lt"/>
                        </a:rPr>
                        <a:t> Keys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52771178"/>
              </p:ext>
            </p:extLst>
          </p:nvPr>
        </p:nvGraphicFramePr>
        <p:xfrm>
          <a:off x="4318608" y="2614673"/>
          <a:ext cx="2805114" cy="1005840"/>
        </p:xfrm>
        <a:graphic>
          <a:graphicData uri="http://schemas.openxmlformats.org/drawingml/2006/table">
            <a:tbl>
              <a:tblPr/>
              <a:tblGrid>
                <a:gridCol w="1402557"/>
                <a:gridCol w="1402557"/>
              </a:tblGrid>
              <a:tr h="123825">
                <a:tc>
                  <a:txBody>
                    <a:bodyPr/>
                    <a:lstStyle/>
                    <a:p>
                      <a:pPr algn="ctr"/>
                      <a:r>
                        <a:rPr lang="en-GB" b="1">
                          <a:effectLst/>
                          <a:latin typeface="+mn-lt"/>
                        </a:rPr>
                        <a:t>StudentID</a:t>
                      </a:r>
                      <a:endParaRPr lang="en-GB">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b="1">
                          <a:effectLst/>
                          <a:latin typeface="+mn-lt"/>
                        </a:rPr>
                        <a:t>Advisor</a:t>
                      </a:r>
                      <a:endParaRPr lang="en-GB">
                        <a:effectLst/>
                        <a:latin typeface="+mn-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dirty="0">
                          <a:effectLst/>
                          <a:latin typeface="+mn-lt"/>
                        </a:rPr>
                        <a:t>101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600">
                          <a:effectLst/>
                          <a:latin typeface="+mn-lt"/>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dirty="0">
                          <a:effectLst/>
                          <a:latin typeface="+mn-lt"/>
                        </a:rPr>
                        <a:t>220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600" dirty="0">
                          <a:effectLst/>
                          <a:latin typeface="+mn-lt"/>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sz="1600">
                          <a:effectLst/>
                          <a:latin typeface="+mn-lt"/>
                        </a:rPr>
                        <a:t>350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sz="1600" dirty="0">
                          <a:effectLst/>
                          <a:latin typeface="+mn-lt"/>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7" name="Rectangle 6"/>
          <p:cNvSpPr/>
          <p:nvPr/>
        </p:nvSpPr>
        <p:spPr>
          <a:xfrm>
            <a:off x="496276" y="3801405"/>
            <a:ext cx="7803661" cy="369332"/>
          </a:xfrm>
          <a:prstGeom prst="rect">
            <a:avLst/>
          </a:prstGeom>
        </p:spPr>
        <p:txBody>
          <a:bodyPr wrap="square">
            <a:spAutoFit/>
          </a:bodyPr>
          <a:lstStyle/>
          <a:p>
            <a:r>
              <a:rPr lang="el-GR" dirty="0"/>
              <a:t>Ποιες από τις παρακάτω εισαγωγές </a:t>
            </a:r>
            <a:r>
              <a:rPr lang="el-GR" b="1" dirty="0"/>
              <a:t>δεν</a:t>
            </a:r>
            <a:r>
              <a:rPr lang="el-GR" dirty="0"/>
              <a:t> γίνονται δεκτές;</a:t>
            </a:r>
          </a:p>
        </p:txBody>
      </p:sp>
      <p:sp>
        <p:nvSpPr>
          <p:cNvPr id="8" name="Rectangle 7"/>
          <p:cNvSpPr/>
          <p:nvPr/>
        </p:nvSpPr>
        <p:spPr>
          <a:xfrm>
            <a:off x="293075" y="4605738"/>
            <a:ext cx="7154985" cy="1477328"/>
          </a:xfrm>
          <a:prstGeom prst="rect">
            <a:avLst/>
          </a:prstGeom>
        </p:spPr>
        <p:txBody>
          <a:bodyPr wrap="square">
            <a:spAutoFit/>
          </a:bodyPr>
          <a:lstStyle/>
          <a:p>
            <a:r>
              <a:rPr lang="en-GB" dirty="0"/>
              <a:t>INSERT INTO Student(</a:t>
            </a:r>
            <a:r>
              <a:rPr lang="en-GB" dirty="0" err="1"/>
              <a:t>StudentID</a:t>
            </a:r>
            <a:r>
              <a:rPr lang="en-GB" dirty="0"/>
              <a:t>, Advisor) VALUES (350, 1);</a:t>
            </a:r>
          </a:p>
          <a:p>
            <a:r>
              <a:rPr lang="en-GB" dirty="0"/>
              <a:t>INSERT INTO Professor(</a:t>
            </a:r>
            <a:r>
              <a:rPr lang="en-GB" dirty="0" err="1"/>
              <a:t>ProfessorID</a:t>
            </a:r>
            <a:r>
              <a:rPr lang="en-GB" dirty="0"/>
              <a:t>, Name) VALUES (4, 'Maria Smith');</a:t>
            </a:r>
          </a:p>
          <a:p>
            <a:r>
              <a:rPr lang="en-GB" dirty="0"/>
              <a:t>INSERT INTO Student(</a:t>
            </a:r>
            <a:r>
              <a:rPr lang="en-GB" dirty="0" err="1"/>
              <a:t>StudentID</a:t>
            </a:r>
            <a:r>
              <a:rPr lang="en-GB" dirty="0"/>
              <a:t>, Advisor) VALUES (410, 4);</a:t>
            </a:r>
          </a:p>
          <a:p>
            <a:r>
              <a:rPr lang="en-GB" dirty="0"/>
              <a:t>INSERT INTO Student(</a:t>
            </a:r>
            <a:r>
              <a:rPr lang="en-GB" dirty="0" err="1"/>
              <a:t>StudentID</a:t>
            </a:r>
            <a:r>
              <a:rPr lang="en-GB" dirty="0"/>
              <a:t>, Advisor) VALUES(410, 3);</a:t>
            </a:r>
          </a:p>
          <a:p>
            <a:r>
              <a:rPr lang="en-GB" dirty="0"/>
              <a:t>INSERT INTO Student(</a:t>
            </a:r>
            <a:r>
              <a:rPr lang="en-GB" dirty="0" err="1"/>
              <a:t>StudentID</a:t>
            </a:r>
            <a:r>
              <a:rPr lang="en-GB" dirty="0"/>
              <a:t>, Advisor) VALUES (410, NULL);</a:t>
            </a:r>
            <a:endParaRPr lang="el-GR" dirty="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599602773"/>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161</a:t>
            </a:fld>
            <a:endParaRPr lang="en-US" dirty="0"/>
          </a:p>
        </p:txBody>
      </p:sp>
      <p:sp>
        <p:nvSpPr>
          <p:cNvPr id="5" name="TextBox 4"/>
          <p:cNvSpPr txBox="1"/>
          <p:nvPr/>
        </p:nvSpPr>
        <p:spPr>
          <a:xfrm>
            <a:off x="1906955" y="2532184"/>
            <a:ext cx="5306645" cy="369332"/>
          </a:xfrm>
          <a:prstGeom prst="rect">
            <a:avLst/>
          </a:prstGeom>
          <a:noFill/>
        </p:spPr>
        <p:txBody>
          <a:bodyPr wrap="square" rtlCol="0">
            <a:spAutoFit/>
          </a:bodyPr>
          <a:lstStyle/>
          <a:p>
            <a:r>
              <a:rPr lang="el-GR" dirty="0" smtClean="0"/>
              <a:t>Ερώτηση πολλαπλά ξένα κλειδιά</a:t>
            </a:r>
            <a:endParaRPr lang="el-GR" dirty="0"/>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18392666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162</a:t>
            </a:fld>
            <a:endParaRPr lang="en-US" dirty="0"/>
          </a:p>
        </p:txBody>
      </p:sp>
      <p:sp>
        <p:nvSpPr>
          <p:cNvPr id="4" name="Rectangle 3"/>
          <p:cNvSpPr/>
          <p:nvPr/>
        </p:nvSpPr>
        <p:spPr>
          <a:xfrm>
            <a:off x="152399" y="211188"/>
            <a:ext cx="7670801" cy="1600438"/>
          </a:xfrm>
          <a:prstGeom prst="rect">
            <a:avLst/>
          </a:prstGeom>
        </p:spPr>
        <p:txBody>
          <a:bodyPr wrap="square">
            <a:spAutoFit/>
          </a:bodyPr>
          <a:lstStyle/>
          <a:p>
            <a:r>
              <a:rPr lang="el-GR" sz="1400" dirty="0">
                <a:solidFill>
                  <a:srgbClr val="333333"/>
                </a:solidFill>
              </a:rPr>
              <a:t>Έστω μια βάση δεδομένων με τρεις πίνακες </a:t>
            </a:r>
            <a:r>
              <a:rPr lang="en-GB" sz="1400" dirty="0">
                <a:solidFill>
                  <a:srgbClr val="333333"/>
                </a:solidFill>
              </a:rPr>
              <a:t>R1, R2 </a:t>
            </a:r>
            <a:r>
              <a:rPr lang="el-GR" sz="1400" dirty="0">
                <a:solidFill>
                  <a:srgbClr val="333333"/>
                </a:solidFill>
              </a:rPr>
              <a:t>και </a:t>
            </a:r>
            <a:r>
              <a:rPr lang="en-GB" sz="1400" dirty="0">
                <a:solidFill>
                  <a:srgbClr val="333333"/>
                </a:solidFill>
              </a:rPr>
              <a:t>R3 </a:t>
            </a:r>
            <a:r>
              <a:rPr lang="el-GR" sz="1400" dirty="0">
                <a:solidFill>
                  <a:srgbClr val="333333"/>
                </a:solidFill>
              </a:rPr>
              <a:t>ορισμένους ως:</a:t>
            </a:r>
          </a:p>
          <a:p>
            <a:r>
              <a:rPr lang="en-GB" sz="1400" dirty="0">
                <a:solidFill>
                  <a:srgbClr val="333333"/>
                </a:solidFill>
              </a:rPr>
              <a:t>CREATE TABLE R1 (A1 INT PRIMARY KEY,  B1 INT);</a:t>
            </a:r>
          </a:p>
          <a:p>
            <a:r>
              <a:rPr lang="en-GB" sz="1400" dirty="0">
                <a:solidFill>
                  <a:srgbClr val="333333"/>
                </a:solidFill>
              </a:rPr>
              <a:t>CREATE TABLE R2 (A2 INT PRIMARY KEY, B2 INT, FOREIGN KEY A2 REFERENCES R1(A1) ON DELETE CASCADE </a:t>
            </a:r>
            <a:r>
              <a:rPr lang="el-GR" sz="1400" dirty="0">
                <a:solidFill>
                  <a:srgbClr val="333333"/>
                </a:solidFill>
              </a:rPr>
              <a:t>ΟΝ </a:t>
            </a:r>
            <a:r>
              <a:rPr lang="en-GB" sz="1400" dirty="0">
                <a:solidFill>
                  <a:srgbClr val="333333"/>
                </a:solidFill>
              </a:rPr>
              <a:t>UPDATE CASCADE);</a:t>
            </a:r>
          </a:p>
          <a:p>
            <a:r>
              <a:rPr lang="en-GB" sz="1400" dirty="0">
                <a:solidFill>
                  <a:srgbClr val="333333"/>
                </a:solidFill>
              </a:rPr>
              <a:t>CREATE TABLE R3 (A3 INT PRIMARY KEY, B3 INT, FOREIGN KEY B3 REFERENCES R2(A2) ON DELETE SET NULL </a:t>
            </a:r>
            <a:r>
              <a:rPr lang="el-GR" sz="1400" dirty="0">
                <a:solidFill>
                  <a:srgbClr val="333333"/>
                </a:solidFill>
              </a:rPr>
              <a:t>ΟΝ </a:t>
            </a:r>
            <a:r>
              <a:rPr lang="en-GB" sz="1400" dirty="0">
                <a:solidFill>
                  <a:srgbClr val="333333"/>
                </a:solidFill>
              </a:rPr>
              <a:t>UPDATE SET NULL);</a:t>
            </a:r>
          </a:p>
          <a:p>
            <a:r>
              <a:rPr lang="el-GR" sz="1400" dirty="0">
                <a:solidFill>
                  <a:srgbClr val="333333"/>
                </a:solidFill>
              </a:rPr>
              <a:t>Στο τρέχων στιγμιότυπο της βάσης δεδομένων, οι πίνακες είναι όπως παρακάτω:</a:t>
            </a:r>
            <a:endParaRPr lang="el-GR" sz="1400" b="0" i="0" dirty="0">
              <a:solidFill>
                <a:srgbClr val="333333"/>
              </a:solidFill>
              <a:effectLst/>
            </a:endParaRPr>
          </a:p>
        </p:txBody>
      </p:sp>
      <p:graphicFrame>
        <p:nvGraphicFramePr>
          <p:cNvPr id="5" name="Table 4"/>
          <p:cNvGraphicFramePr>
            <a:graphicFrameLocks noGrp="1"/>
          </p:cNvGraphicFramePr>
          <p:nvPr>
            <p:extLst>
              <p:ext uri="{D42A27DB-BD31-4B8C-83A1-F6EECF244321}">
                <p14:modId xmlns:p14="http://schemas.microsoft.com/office/powerpoint/2010/main" val="3234838356"/>
              </p:ext>
            </p:extLst>
          </p:nvPr>
        </p:nvGraphicFramePr>
        <p:xfrm>
          <a:off x="371231" y="1864262"/>
          <a:ext cx="1543538" cy="1828800"/>
        </p:xfrm>
        <a:graphic>
          <a:graphicData uri="http://schemas.openxmlformats.org/drawingml/2006/table">
            <a:tbl>
              <a:tblPr/>
              <a:tblGrid>
                <a:gridCol w="771769"/>
                <a:gridCol w="771769"/>
              </a:tblGrid>
              <a:tr h="0">
                <a:tc gridSpan="2">
                  <a:txBody>
                    <a:bodyPr/>
                    <a:lstStyle/>
                    <a:p>
                      <a:r>
                        <a:rPr lang="en-GB" dirty="0"/>
                        <a:t>R1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l-GR"/>
                    </a:p>
                  </a:txBody>
                  <a:tcPr/>
                </a:tc>
              </a:tr>
              <a:tr h="123825">
                <a:tc>
                  <a:txBody>
                    <a:bodyPr/>
                    <a:lstStyle/>
                    <a:p>
                      <a:pPr algn="ctr"/>
                      <a:r>
                        <a:rPr lang="en-GB" dirty="0">
                          <a:effectLst/>
                        </a:rPr>
                        <a:t>A1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dirty="0">
                          <a:effectLst/>
                        </a:rPr>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dirty="0">
                          <a:effectLst/>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09583110"/>
              </p:ext>
            </p:extLst>
          </p:nvPr>
        </p:nvGraphicFramePr>
        <p:xfrm>
          <a:off x="2223477" y="1998323"/>
          <a:ext cx="1942124" cy="1463040"/>
        </p:xfrm>
        <a:graphic>
          <a:graphicData uri="http://schemas.openxmlformats.org/drawingml/2006/table">
            <a:tbl>
              <a:tblPr/>
              <a:tblGrid>
                <a:gridCol w="971062"/>
                <a:gridCol w="971062"/>
              </a:tblGrid>
              <a:tr h="201636">
                <a:tc gridSpan="2">
                  <a:txBody>
                    <a:bodyPr/>
                    <a:lstStyle/>
                    <a:p>
                      <a:r>
                        <a:rPr lang="en-GB" dirty="0"/>
                        <a:t>R2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l-GR"/>
                    </a:p>
                  </a:txBody>
                  <a:tcPr/>
                </a:tc>
              </a:tr>
              <a:tr h="123825">
                <a:tc>
                  <a:txBody>
                    <a:bodyPr/>
                    <a:lstStyle/>
                    <a:p>
                      <a:pPr algn="ctr"/>
                      <a:r>
                        <a:rPr lang="en-GB" dirty="0">
                          <a:effectLst/>
                        </a:rPr>
                        <a:t>A2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dirty="0">
                          <a:effectLst/>
                        </a:rPr>
                        <a:t>B2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dirty="0">
                          <a:effectLs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dirty="0">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759093432"/>
              </p:ext>
            </p:extLst>
          </p:nvPr>
        </p:nvGraphicFramePr>
        <p:xfrm>
          <a:off x="4708769" y="1774636"/>
          <a:ext cx="2395416" cy="1828800"/>
        </p:xfrm>
        <a:graphic>
          <a:graphicData uri="http://schemas.openxmlformats.org/drawingml/2006/table">
            <a:tbl>
              <a:tblPr/>
              <a:tblGrid>
                <a:gridCol w="1197708"/>
                <a:gridCol w="1197708"/>
              </a:tblGrid>
              <a:tr h="0">
                <a:tc gridSpan="2">
                  <a:txBody>
                    <a:bodyPr/>
                    <a:lstStyle/>
                    <a:p>
                      <a:r>
                        <a:rPr lang="en-GB" dirty="0"/>
                        <a:t>R3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l-GR"/>
                    </a:p>
                  </a:txBody>
                  <a:tcPr/>
                </a:tc>
              </a:tr>
              <a:tr h="123825">
                <a:tc>
                  <a:txBody>
                    <a:bodyPr/>
                    <a:lstStyle/>
                    <a:p>
                      <a:pPr algn="ctr"/>
                      <a:r>
                        <a:rPr lang="en-GB" dirty="0">
                          <a:effectLst/>
                        </a:rPr>
                        <a:t>A3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a:effectLst/>
                        </a:rPr>
                        <a:t>B3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dirty="0">
                          <a:effectLs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123825">
                <a:tc>
                  <a:txBody>
                    <a:bodyPr/>
                    <a:lstStyle/>
                    <a:p>
                      <a:pPr algn="ctr"/>
                      <a:r>
                        <a:rPr lang="el-GR">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l-GR" dirty="0">
                          <a:effectLs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12" name="Rectangle 11"/>
          <p:cNvSpPr/>
          <p:nvPr/>
        </p:nvSpPr>
        <p:spPr>
          <a:xfrm>
            <a:off x="261815" y="4326436"/>
            <a:ext cx="8315569" cy="1384995"/>
          </a:xfrm>
          <a:prstGeom prst="rect">
            <a:avLst/>
          </a:prstGeom>
        </p:spPr>
        <p:txBody>
          <a:bodyPr wrap="square">
            <a:spAutoFit/>
          </a:bodyPr>
          <a:lstStyle/>
          <a:p>
            <a:pPr marL="342900" indent="-342900">
              <a:buFont typeface="+mj-lt"/>
              <a:buAutoNum type="arabicPeriod"/>
            </a:pPr>
            <a:r>
              <a:rPr lang="el-GR" sz="1400" dirty="0"/>
              <a:t>Μετά την εκτέλεση της εντολής UPDATE R1 SET A1 = 2 WHERE B1 = 3, ο πίνακας R2 θα έχει 2 πλειάδες.</a:t>
            </a:r>
          </a:p>
          <a:p>
            <a:pPr marL="342900" indent="-342900">
              <a:buFont typeface="+mj-lt"/>
              <a:buAutoNum type="arabicPeriod"/>
            </a:pPr>
            <a:r>
              <a:rPr lang="el-GR" sz="1400" dirty="0"/>
              <a:t>Η εντολή DELETE FROM R2 έχει ως αποτέλεσμα να σβηστεί το περιεχόμενο των πινάκων R2 και R3</a:t>
            </a:r>
            <a:r>
              <a:rPr lang="el-GR" sz="1400" dirty="0" smtClean="0"/>
              <a:t>.</a:t>
            </a:r>
            <a:r>
              <a:rPr lang="en-US" sz="1400" dirty="0" smtClean="0"/>
              <a:t> </a:t>
            </a:r>
            <a:r>
              <a:rPr lang="el-GR" sz="1400" dirty="0" smtClean="0"/>
              <a:t>Λ</a:t>
            </a:r>
            <a:endParaRPr lang="el-GR" sz="1400" dirty="0"/>
          </a:p>
          <a:p>
            <a:pPr marL="342900" indent="-342900">
              <a:buFont typeface="+mj-lt"/>
              <a:buAutoNum type="arabicPeriod"/>
            </a:pPr>
            <a:r>
              <a:rPr lang="el-GR" sz="1400" dirty="0"/>
              <a:t>Η εντολή INSERT INTO R2(A2, B2) VALUES (4, 3) δε γίνεται δεκτή.</a:t>
            </a:r>
          </a:p>
          <a:p>
            <a:pPr marL="342900" indent="-342900">
              <a:buFont typeface="+mj-lt"/>
              <a:buAutoNum type="arabicPeriod"/>
            </a:pPr>
            <a:r>
              <a:rPr lang="el-GR" sz="1400" dirty="0"/>
              <a:t>Η εκτέλεση της εντολής DELETE FROM R1 WHERE B1 = 6 δεν επηρεάζει το περιεχόμενο του πίνακα R3</a:t>
            </a:r>
            <a:r>
              <a:rPr lang="el-GR" sz="1400" dirty="0" smtClean="0"/>
              <a:t>. Λ</a:t>
            </a:r>
            <a:endParaRPr lang="el-GR" sz="1400" dirty="0"/>
          </a:p>
          <a:p>
            <a:pPr marL="342900" indent="-342900">
              <a:buFont typeface="+mj-lt"/>
              <a:buAutoNum type="arabicPeriod"/>
            </a:pPr>
            <a:r>
              <a:rPr lang="el-GR" sz="1400" dirty="0"/>
              <a:t>Μετά την εκτέλεση της εντολής DELETE FROM R2 WHERE A1 = 4, ο πίνακας R3 θα έχει 1 πλειάδα</a:t>
            </a:r>
            <a:r>
              <a:rPr lang="el-GR" sz="1400" dirty="0" smtClean="0"/>
              <a:t>. Λ</a:t>
            </a:r>
            <a:endParaRPr lang="el-GR" sz="1400" dirty="0"/>
          </a:p>
          <a:p>
            <a:pPr marL="342900" indent="-342900">
              <a:buFont typeface="+mj-lt"/>
              <a:buAutoNum type="arabicPeriod"/>
            </a:pPr>
            <a:r>
              <a:rPr lang="el-GR" sz="1400" dirty="0"/>
              <a:t>Η εκτέλεση της εντολής DELETE FROM R1 WHERE B1 = 3 δεν επηρεάζει το περιεχόμενο του πίνακα R2.</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l-GR" altLang="en-US" sz="1100" dirty="0" smtClean="0"/>
              <a:t>20</a:t>
            </a:r>
            <a:r>
              <a:rPr lang="en-US" altLang="en-US" sz="1100" dirty="0" smtClean="0"/>
              <a:t>21</a:t>
            </a:r>
            <a:r>
              <a:rPr lang="el-GR" altLang="en-US" sz="1100" dirty="0" smtClean="0"/>
              <a:t>-20</a:t>
            </a:r>
            <a:r>
              <a:rPr lang="en-US" altLang="en-US" sz="1100" dirty="0" smtClean="0"/>
              <a:t>22</a:t>
            </a:r>
            <a:endParaRPr lang="el-GR" altLang="en-US" sz="1100" dirty="0"/>
          </a:p>
        </p:txBody>
      </p:sp>
    </p:spTree>
    <p:extLst>
      <p:ext uri="{BB962C8B-B14F-4D97-AF65-F5344CB8AC3E}">
        <p14:creationId xmlns:p14="http://schemas.microsoft.com/office/powerpoint/2010/main" val="1091780199"/>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163</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622"/>
            <a:ext cx="8229600" cy="587009"/>
          </a:xfrm>
        </p:spPr>
        <p:txBody>
          <a:bodyPr>
            <a:normAutofit/>
          </a:bodyPr>
          <a:lstStyle/>
          <a:p>
            <a:r>
              <a:rPr lang="el-GR" sz="3200" dirty="0">
                <a:solidFill>
                  <a:schemeClr val="accent6">
                    <a:lumMod val="75000"/>
                  </a:schemeClr>
                </a:solidFill>
              </a:rPr>
              <a:t>Άσκηση: Αξιολογήσεις από το </a:t>
            </a:r>
            <a:r>
              <a:rPr lang="en-US" sz="3200" dirty="0">
                <a:solidFill>
                  <a:schemeClr val="accent6">
                    <a:lumMod val="75000"/>
                  </a:schemeClr>
                </a:solidFill>
              </a:rPr>
              <a:t>YELP</a:t>
            </a:r>
            <a:r>
              <a:rPr lang="el-GR" sz="3200" dirty="0">
                <a:solidFill>
                  <a:schemeClr val="accent6">
                    <a:lumMod val="75000"/>
                  </a:schemeClr>
                </a:solidFill>
              </a:rPr>
              <a:t> </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164</a:t>
            </a:fld>
            <a:endParaRPr lang="en-US" dirty="0"/>
          </a:p>
        </p:txBody>
      </p:sp>
      <p:sp>
        <p:nvSpPr>
          <p:cNvPr id="8" name="TextBox 7"/>
          <p:cNvSpPr txBox="1"/>
          <p:nvPr/>
        </p:nvSpPr>
        <p:spPr>
          <a:xfrm>
            <a:off x="5674224" y="2544038"/>
            <a:ext cx="2831123" cy="584775"/>
          </a:xfrm>
          <a:prstGeom prst="rect">
            <a:avLst/>
          </a:prstGeom>
          <a:noFill/>
        </p:spPr>
        <p:txBody>
          <a:bodyPr wrap="square" rtlCol="0">
            <a:spAutoFit/>
          </a:bodyPr>
          <a:lstStyle/>
          <a:p>
            <a:r>
              <a:rPr lang="el-GR" sz="1600" dirty="0"/>
              <a:t>Ε1: Πλήθος διαφορετικών κατηγοριών επιχειρήσεων</a:t>
            </a:r>
          </a:p>
        </p:txBody>
      </p:sp>
      <p:pic>
        <p:nvPicPr>
          <p:cNvPr id="11" name="Picture 10"/>
          <p:cNvPicPr>
            <a:picLocks noChangeAspect="1"/>
          </p:cNvPicPr>
          <p:nvPr/>
        </p:nvPicPr>
        <p:blipFill>
          <a:blip r:embed="rId2"/>
          <a:stretch>
            <a:fillRect/>
          </a:stretch>
        </p:blipFill>
        <p:spPr>
          <a:xfrm>
            <a:off x="158003" y="1005259"/>
            <a:ext cx="4882889" cy="3254298"/>
          </a:xfrm>
          <a:prstGeom prst="rect">
            <a:avLst/>
          </a:prstGeom>
        </p:spPr>
      </p:pic>
      <p:sp>
        <p:nvSpPr>
          <p:cNvPr id="12" name="Date Placeholder 1">
            <a:extLst>
              <a:ext uri="{FF2B5EF4-FFF2-40B4-BE49-F238E27FC236}">
                <a16:creationId xmlns:a16="http://schemas.microsoft.com/office/drawing/2014/main" xmlns="" id="{683A040C-EBB8-4AF8-8F5F-1641E7B9BB96}"/>
              </a:ext>
            </a:extLst>
          </p:cNvPr>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3" name="Footer Placeholder 2">
            <a:extLst>
              <a:ext uri="{FF2B5EF4-FFF2-40B4-BE49-F238E27FC236}">
                <a16:creationId xmlns:a16="http://schemas.microsoft.com/office/drawing/2014/main" xmlns="" id="{52C40632-297B-429A-8BEE-999B04A5AFCB}"/>
              </a:ext>
            </a:extLst>
          </p:cNvPr>
          <p:cNvSpPr txBox="1">
            <a:spLocks/>
          </p:cNvSpPr>
          <p:nvPr/>
        </p:nvSpPr>
        <p:spPr>
          <a:xfrm>
            <a:off x="3155461"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a:t>Ευαγγελία Πιτουρά</a:t>
            </a:r>
            <a:endParaRPr lang="el-GR" altLang="en-US" sz="1100" dirty="0"/>
          </a:p>
        </p:txBody>
      </p:sp>
    </p:spTree>
    <p:extLst>
      <p:ext uri="{BB962C8B-B14F-4D97-AF65-F5344CB8AC3E}">
        <p14:creationId xmlns:p14="http://schemas.microsoft.com/office/powerpoint/2010/main" val="402524084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622"/>
            <a:ext cx="8229600" cy="587009"/>
          </a:xfrm>
        </p:spPr>
        <p:txBody>
          <a:bodyPr>
            <a:normAutofit/>
          </a:bodyPr>
          <a:lstStyle/>
          <a:p>
            <a:r>
              <a:rPr lang="el-GR" sz="3200" dirty="0">
                <a:solidFill>
                  <a:schemeClr val="accent6">
                    <a:lumMod val="75000"/>
                  </a:schemeClr>
                </a:solidFill>
              </a:rPr>
              <a:t>Άσκηση: Αξιολογήσεις από το </a:t>
            </a:r>
            <a:r>
              <a:rPr lang="en-US" sz="3200" dirty="0">
                <a:solidFill>
                  <a:schemeClr val="accent6">
                    <a:lumMod val="75000"/>
                  </a:schemeClr>
                </a:solidFill>
              </a:rPr>
              <a:t>YELP</a:t>
            </a:r>
            <a:r>
              <a:rPr lang="el-GR" sz="3200" dirty="0">
                <a:solidFill>
                  <a:schemeClr val="accent6">
                    <a:lumMod val="75000"/>
                  </a:schemeClr>
                </a:solidFill>
              </a:rPr>
              <a:t> </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165</a:t>
            </a:fld>
            <a:endParaRPr lang="en-US" dirty="0"/>
          </a:p>
        </p:txBody>
      </p:sp>
      <p:sp>
        <p:nvSpPr>
          <p:cNvPr id="7" name="TextBox 6"/>
          <p:cNvSpPr txBox="1"/>
          <p:nvPr/>
        </p:nvSpPr>
        <p:spPr>
          <a:xfrm>
            <a:off x="5292969" y="1397977"/>
            <a:ext cx="184731" cy="369332"/>
          </a:xfrm>
          <a:prstGeom prst="rect">
            <a:avLst/>
          </a:prstGeom>
          <a:noFill/>
        </p:spPr>
        <p:txBody>
          <a:bodyPr wrap="none" rtlCol="0">
            <a:spAutoFit/>
          </a:bodyPr>
          <a:lstStyle/>
          <a:p>
            <a:endParaRPr lang="el-GR" dirty="0"/>
          </a:p>
        </p:txBody>
      </p:sp>
      <p:sp>
        <p:nvSpPr>
          <p:cNvPr id="10" name="TextBox 9"/>
          <p:cNvSpPr txBox="1"/>
          <p:nvPr/>
        </p:nvSpPr>
        <p:spPr>
          <a:xfrm>
            <a:off x="5694108" y="1583917"/>
            <a:ext cx="2831123" cy="1077218"/>
          </a:xfrm>
          <a:prstGeom prst="rect">
            <a:avLst/>
          </a:prstGeom>
          <a:noFill/>
        </p:spPr>
        <p:txBody>
          <a:bodyPr wrap="square" rtlCol="0">
            <a:spAutoFit/>
          </a:bodyPr>
          <a:lstStyle/>
          <a:p>
            <a:r>
              <a:rPr lang="el-GR" sz="1600" dirty="0"/>
              <a:t>Ε2: Τις πολιτείες των οποίων οι επιχειρήσεις έχουν λάβει συνολικά τις περισσότερες αξιολογήσεις</a:t>
            </a:r>
          </a:p>
        </p:txBody>
      </p:sp>
      <p:pic>
        <p:nvPicPr>
          <p:cNvPr id="11" name="Picture 10"/>
          <p:cNvPicPr>
            <a:picLocks noChangeAspect="1"/>
          </p:cNvPicPr>
          <p:nvPr/>
        </p:nvPicPr>
        <p:blipFill>
          <a:blip r:embed="rId2"/>
          <a:stretch>
            <a:fillRect/>
          </a:stretch>
        </p:blipFill>
        <p:spPr>
          <a:xfrm>
            <a:off x="316004" y="1397977"/>
            <a:ext cx="4882889" cy="3254298"/>
          </a:xfrm>
          <a:prstGeom prst="rect">
            <a:avLst/>
          </a:prstGeom>
        </p:spPr>
      </p:pic>
      <p:sp>
        <p:nvSpPr>
          <p:cNvPr id="5" name="TextBox 4">
            <a:extLst>
              <a:ext uri="{FF2B5EF4-FFF2-40B4-BE49-F238E27FC236}">
                <a16:creationId xmlns:a16="http://schemas.microsoft.com/office/drawing/2014/main" xmlns="" id="{5C3BC49B-B8CE-4B25-B101-D24C9C27B129}"/>
              </a:ext>
            </a:extLst>
          </p:cNvPr>
          <p:cNvSpPr txBox="1"/>
          <p:nvPr/>
        </p:nvSpPr>
        <p:spPr>
          <a:xfrm>
            <a:off x="5732421" y="3600171"/>
            <a:ext cx="2895600" cy="307777"/>
          </a:xfrm>
          <a:prstGeom prst="rect">
            <a:avLst/>
          </a:prstGeom>
          <a:noFill/>
        </p:spPr>
        <p:txBody>
          <a:bodyPr wrap="square" rtlCol="0">
            <a:spAutoFit/>
          </a:bodyPr>
          <a:lstStyle/>
          <a:p>
            <a:r>
              <a:rPr lang="en-US" sz="1400" dirty="0"/>
              <a:t>temp &lt;-  </a:t>
            </a:r>
            <a:r>
              <a:rPr lang="el-GR" sz="1400" dirty="0"/>
              <a:t>πολιτεία, #αξιολογήσεων</a:t>
            </a:r>
          </a:p>
        </p:txBody>
      </p:sp>
      <p:sp>
        <p:nvSpPr>
          <p:cNvPr id="12" name="Date Placeholder 1">
            <a:extLst>
              <a:ext uri="{FF2B5EF4-FFF2-40B4-BE49-F238E27FC236}">
                <a16:creationId xmlns:a16="http://schemas.microsoft.com/office/drawing/2014/main" xmlns="" id="{0327DB31-4EC1-4A11-8AE0-4895E2F63639}"/>
              </a:ext>
            </a:extLst>
          </p:cNvPr>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3" name="Footer Placeholder 2">
            <a:extLst>
              <a:ext uri="{FF2B5EF4-FFF2-40B4-BE49-F238E27FC236}">
                <a16:creationId xmlns:a16="http://schemas.microsoft.com/office/drawing/2014/main" xmlns="" id="{BD2E6DEA-B78B-455E-BA9C-CD40FBC4A4BE}"/>
              </a:ext>
            </a:extLst>
          </p:cNvPr>
          <p:cNvSpPr txBox="1">
            <a:spLocks/>
          </p:cNvSpPr>
          <p:nvPr/>
        </p:nvSpPr>
        <p:spPr>
          <a:xfrm>
            <a:off x="3155461"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a:t>Ευαγγελία Πιτουρά</a:t>
            </a:r>
            <a:endParaRPr lang="el-GR" altLang="en-US" sz="1100" dirty="0"/>
          </a:p>
        </p:txBody>
      </p:sp>
    </p:spTree>
    <p:extLst>
      <p:ext uri="{BB962C8B-B14F-4D97-AF65-F5344CB8AC3E}">
        <p14:creationId xmlns:p14="http://schemas.microsoft.com/office/powerpoint/2010/main" val="255751816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622"/>
            <a:ext cx="8229600" cy="587009"/>
          </a:xfrm>
        </p:spPr>
        <p:txBody>
          <a:bodyPr>
            <a:normAutofit/>
          </a:bodyPr>
          <a:lstStyle/>
          <a:p>
            <a:r>
              <a:rPr lang="el-GR" sz="3200" dirty="0">
                <a:solidFill>
                  <a:schemeClr val="accent6">
                    <a:lumMod val="75000"/>
                  </a:schemeClr>
                </a:solidFill>
              </a:rPr>
              <a:t>Άσκηση: Αξιολογήσεις από το </a:t>
            </a:r>
            <a:r>
              <a:rPr lang="en-US" sz="3200" dirty="0">
                <a:solidFill>
                  <a:schemeClr val="accent6">
                    <a:lumMod val="75000"/>
                  </a:schemeClr>
                </a:solidFill>
              </a:rPr>
              <a:t>YELP</a:t>
            </a:r>
            <a:r>
              <a:rPr lang="el-GR" sz="3200" dirty="0">
                <a:solidFill>
                  <a:schemeClr val="accent6">
                    <a:lumMod val="75000"/>
                  </a:schemeClr>
                </a:solidFill>
              </a:rPr>
              <a:t> </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166</a:t>
            </a:fld>
            <a:endParaRPr lang="en-US" dirty="0"/>
          </a:p>
        </p:txBody>
      </p:sp>
      <p:sp>
        <p:nvSpPr>
          <p:cNvPr id="7" name="TextBox 6"/>
          <p:cNvSpPr txBox="1"/>
          <p:nvPr/>
        </p:nvSpPr>
        <p:spPr>
          <a:xfrm>
            <a:off x="5292969" y="1397977"/>
            <a:ext cx="184731" cy="369332"/>
          </a:xfrm>
          <a:prstGeom prst="rect">
            <a:avLst/>
          </a:prstGeom>
          <a:noFill/>
        </p:spPr>
        <p:txBody>
          <a:bodyPr wrap="none" rtlCol="0">
            <a:spAutoFit/>
          </a:bodyPr>
          <a:lstStyle/>
          <a:p>
            <a:endParaRPr lang="el-GR" dirty="0"/>
          </a:p>
        </p:txBody>
      </p:sp>
      <p:sp>
        <p:nvSpPr>
          <p:cNvPr id="10" name="TextBox 9"/>
          <p:cNvSpPr txBox="1"/>
          <p:nvPr/>
        </p:nvSpPr>
        <p:spPr>
          <a:xfrm>
            <a:off x="5732421" y="1104871"/>
            <a:ext cx="2831123" cy="2554545"/>
          </a:xfrm>
          <a:prstGeom prst="rect">
            <a:avLst/>
          </a:prstGeom>
          <a:noFill/>
        </p:spPr>
        <p:txBody>
          <a:bodyPr wrap="square" rtlCol="0">
            <a:spAutoFit/>
          </a:bodyPr>
          <a:lstStyle/>
          <a:p>
            <a:r>
              <a:rPr lang="el-GR" sz="1600" dirty="0"/>
              <a:t>Ε</a:t>
            </a:r>
            <a:r>
              <a:rPr lang="en-US" sz="1600" dirty="0"/>
              <a:t>3</a:t>
            </a:r>
            <a:r>
              <a:rPr lang="el-GR" sz="1600" dirty="0"/>
              <a:t>: Τις επιχειρήσεις στην </a:t>
            </a:r>
            <a:r>
              <a:rPr lang="en-US" sz="1600" dirty="0"/>
              <a:t>PA </a:t>
            </a:r>
            <a:r>
              <a:rPr lang="el-GR" sz="1600" dirty="0"/>
              <a:t>που έχουν τον όρο </a:t>
            </a:r>
            <a:r>
              <a:rPr lang="en-US" sz="1600" dirty="0"/>
              <a:t>‘Coffee’ </a:t>
            </a:r>
            <a:r>
              <a:rPr lang="el-GR" sz="1600" dirty="0"/>
              <a:t>στο όνομα τους αλλά δεν έχουν κατηγοριοποιηθεί ως «</a:t>
            </a:r>
            <a:r>
              <a:rPr lang="en-US" sz="1600" dirty="0"/>
              <a:t>coffee place</a:t>
            </a:r>
            <a:r>
              <a:rPr lang="el-GR" sz="1600" dirty="0"/>
              <a:t>»</a:t>
            </a:r>
            <a:r>
              <a:rPr lang="en-US" sz="1600" dirty="0"/>
              <a:t>,</a:t>
            </a:r>
            <a:r>
              <a:rPr lang="el-GR" sz="1600" dirty="0"/>
              <a:t> δηλαδή ο όρος ‘</a:t>
            </a:r>
            <a:r>
              <a:rPr lang="en-US" sz="1600" dirty="0"/>
              <a:t>Coffee</a:t>
            </a:r>
            <a:r>
              <a:rPr lang="el-GR" sz="1600" dirty="0"/>
              <a:t>’</a:t>
            </a:r>
            <a:r>
              <a:rPr lang="en-US" sz="1600" dirty="0"/>
              <a:t> </a:t>
            </a:r>
            <a:r>
              <a:rPr lang="el-GR" sz="1600" dirty="0"/>
              <a:t>δεν εμφανίζεται σε καμία από τις κατηγορίες στις οποίες ανήκουν. Δώστε το </a:t>
            </a:r>
            <a:r>
              <a:rPr lang="en-US" sz="1600" dirty="0"/>
              <a:t>bid </a:t>
            </a:r>
            <a:r>
              <a:rPr lang="el-GR" sz="1600" dirty="0"/>
              <a:t>και το όνομα σε αύξουσα διάταξη του</a:t>
            </a:r>
            <a:r>
              <a:rPr lang="en-US" sz="1600" dirty="0"/>
              <a:t> bid</a:t>
            </a:r>
            <a:r>
              <a:rPr lang="el-GR" sz="1600" dirty="0"/>
              <a:t> </a:t>
            </a:r>
          </a:p>
        </p:txBody>
      </p:sp>
      <p:pic>
        <p:nvPicPr>
          <p:cNvPr id="11" name="Picture 10"/>
          <p:cNvPicPr>
            <a:picLocks noChangeAspect="1"/>
          </p:cNvPicPr>
          <p:nvPr/>
        </p:nvPicPr>
        <p:blipFill>
          <a:blip r:embed="rId2"/>
          <a:stretch>
            <a:fillRect/>
          </a:stretch>
        </p:blipFill>
        <p:spPr>
          <a:xfrm>
            <a:off x="155359" y="754995"/>
            <a:ext cx="4882889" cy="3254298"/>
          </a:xfrm>
          <a:prstGeom prst="rect">
            <a:avLst/>
          </a:prstGeom>
        </p:spPr>
      </p:pic>
      <p:sp>
        <p:nvSpPr>
          <p:cNvPr id="9" name="Date Placeholder 1">
            <a:extLst>
              <a:ext uri="{FF2B5EF4-FFF2-40B4-BE49-F238E27FC236}">
                <a16:creationId xmlns:a16="http://schemas.microsoft.com/office/drawing/2014/main" xmlns="" id="{8C2108E5-F958-4565-ABB0-6B7B755B9D7D}"/>
              </a:ext>
            </a:extLst>
          </p:cNvPr>
          <p:cNvSpPr>
            <a:spLocks noGrp="1"/>
          </p:cNvSpPr>
          <p:nvPr>
            <p:ph type="dt" sz="quarter" idx="10"/>
          </p:nvPr>
        </p:nvSpPr>
        <p:spPr>
          <a:xfrm>
            <a:off x="488461" y="6356364"/>
            <a:ext cx="2133600" cy="365125"/>
          </a:xfrm>
          <a:noFill/>
        </p:spPr>
        <p:txBody>
          <a:bodyPr/>
          <a:lstStyle/>
          <a:p>
            <a:r>
              <a:rPr lang="el-GR" altLang="en-US" sz="1100" dirty="0"/>
              <a:t>Βάσεις Δεδομένων 2020-2021</a:t>
            </a:r>
          </a:p>
        </p:txBody>
      </p:sp>
      <p:sp>
        <p:nvSpPr>
          <p:cNvPr id="12" name="Footer Placeholder 2">
            <a:extLst>
              <a:ext uri="{FF2B5EF4-FFF2-40B4-BE49-F238E27FC236}">
                <a16:creationId xmlns:a16="http://schemas.microsoft.com/office/drawing/2014/main" xmlns="" id="{52B865B1-38B0-4252-A3DE-D58F36014EE2}"/>
              </a:ext>
            </a:extLst>
          </p:cNvPr>
          <p:cNvSpPr txBox="1">
            <a:spLocks/>
          </p:cNvSpPr>
          <p:nvPr/>
        </p:nvSpPr>
        <p:spPr>
          <a:xfrm>
            <a:off x="3155461"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a:t>Ευαγγελία Πιτουρά</a:t>
            </a:r>
            <a:endParaRPr lang="el-GR" altLang="en-US" sz="1100" dirty="0"/>
          </a:p>
        </p:txBody>
      </p:sp>
      <p:sp>
        <p:nvSpPr>
          <p:cNvPr id="5" name="TextBox 4">
            <a:extLst>
              <a:ext uri="{FF2B5EF4-FFF2-40B4-BE49-F238E27FC236}">
                <a16:creationId xmlns:a16="http://schemas.microsoft.com/office/drawing/2014/main" xmlns="" id="{641D8C47-68EF-4F84-87C5-E3DD1CCFDBE0}"/>
              </a:ext>
            </a:extLst>
          </p:cNvPr>
          <p:cNvSpPr txBox="1"/>
          <p:nvPr/>
        </p:nvSpPr>
        <p:spPr>
          <a:xfrm>
            <a:off x="2596803" y="3982499"/>
            <a:ext cx="2895600" cy="1200329"/>
          </a:xfrm>
          <a:prstGeom prst="rect">
            <a:avLst/>
          </a:prstGeom>
          <a:noFill/>
        </p:spPr>
        <p:txBody>
          <a:bodyPr wrap="square" rtlCol="0">
            <a:spAutoFit/>
          </a:bodyPr>
          <a:lstStyle/>
          <a:p>
            <a:r>
              <a:rPr lang="en-US" dirty="0">
                <a:solidFill>
                  <a:schemeClr val="tx2">
                    <a:lumMod val="60000"/>
                    <a:lumOff val="40000"/>
                  </a:schemeClr>
                </a:solidFill>
              </a:rPr>
              <a:t>bid </a:t>
            </a:r>
            <a:r>
              <a:rPr lang="el-GR" dirty="0">
                <a:solidFill>
                  <a:schemeClr val="tx2">
                    <a:lumMod val="60000"/>
                    <a:lumOff val="40000"/>
                  </a:schemeClr>
                </a:solidFill>
              </a:rPr>
              <a:t>που έχει το </a:t>
            </a:r>
            <a:r>
              <a:rPr lang="en-US" dirty="0">
                <a:solidFill>
                  <a:schemeClr val="tx2">
                    <a:lumMod val="60000"/>
                    <a:lumOff val="40000"/>
                  </a:schemeClr>
                </a:solidFill>
              </a:rPr>
              <a:t>Coffee </a:t>
            </a:r>
            <a:r>
              <a:rPr lang="el-GR" dirty="0"/>
              <a:t>και δεν ανήκουν</a:t>
            </a:r>
            <a:r>
              <a:rPr lang="en-US" dirty="0"/>
              <a:t> </a:t>
            </a:r>
            <a:r>
              <a:rPr lang="el-GR" dirty="0"/>
              <a:t> </a:t>
            </a:r>
            <a:r>
              <a:rPr lang="en-US" dirty="0"/>
              <a:t>(NOT IN</a:t>
            </a:r>
            <a:r>
              <a:rPr lang="en-US" dirty="0">
                <a:solidFill>
                  <a:schemeClr val="tx2">
                    <a:lumMod val="60000"/>
                    <a:lumOff val="40000"/>
                  </a:schemeClr>
                </a:solidFill>
              </a:rPr>
              <a:t>) </a:t>
            </a:r>
            <a:r>
              <a:rPr lang="el-GR" dirty="0">
                <a:solidFill>
                  <a:schemeClr val="tx2">
                    <a:lumMod val="60000"/>
                    <a:lumOff val="40000"/>
                  </a:schemeClr>
                </a:solidFill>
              </a:rPr>
              <a:t>σε αυτές με </a:t>
            </a:r>
            <a:r>
              <a:rPr lang="en-US" dirty="0">
                <a:solidFill>
                  <a:schemeClr val="tx2">
                    <a:lumMod val="60000"/>
                    <a:lumOff val="40000"/>
                  </a:schemeClr>
                </a:solidFill>
              </a:rPr>
              <a:t>Coffee </a:t>
            </a:r>
            <a:r>
              <a:rPr lang="el-GR" dirty="0">
                <a:solidFill>
                  <a:schemeClr val="tx2">
                    <a:lumMod val="60000"/>
                    <a:lumOff val="40000"/>
                  </a:schemeClr>
                </a:solidFill>
              </a:rPr>
              <a:t>στο </a:t>
            </a:r>
            <a:r>
              <a:rPr lang="en-US" dirty="0">
                <a:solidFill>
                  <a:schemeClr val="tx2">
                    <a:lumMod val="60000"/>
                    <a:lumOff val="40000"/>
                  </a:schemeClr>
                </a:solidFill>
              </a:rPr>
              <a:t>category  </a:t>
            </a:r>
          </a:p>
        </p:txBody>
      </p:sp>
    </p:spTree>
    <p:extLst>
      <p:ext uri="{BB962C8B-B14F-4D97-AF65-F5344CB8AC3E}">
        <p14:creationId xmlns:p14="http://schemas.microsoft.com/office/powerpoint/2010/main" val="248129314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622"/>
            <a:ext cx="8229600" cy="587009"/>
          </a:xfrm>
        </p:spPr>
        <p:txBody>
          <a:bodyPr>
            <a:normAutofit/>
          </a:bodyPr>
          <a:lstStyle/>
          <a:p>
            <a:r>
              <a:rPr lang="el-GR" sz="3200" dirty="0">
                <a:solidFill>
                  <a:schemeClr val="accent6">
                    <a:lumMod val="75000"/>
                  </a:schemeClr>
                </a:solidFill>
              </a:rPr>
              <a:t>Άσκηση: Αξιολογήσεις από το </a:t>
            </a:r>
            <a:r>
              <a:rPr lang="en-US" sz="3200" dirty="0">
                <a:solidFill>
                  <a:schemeClr val="accent6">
                    <a:lumMod val="75000"/>
                  </a:schemeClr>
                </a:solidFill>
              </a:rPr>
              <a:t>YELP</a:t>
            </a:r>
            <a:r>
              <a:rPr lang="el-GR" sz="3200" dirty="0">
                <a:solidFill>
                  <a:schemeClr val="accent6">
                    <a:lumMod val="75000"/>
                  </a:schemeClr>
                </a:solidFill>
              </a:rPr>
              <a:t> </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167</a:t>
            </a:fld>
            <a:endParaRPr lang="en-US" dirty="0"/>
          </a:p>
        </p:txBody>
      </p:sp>
      <p:sp>
        <p:nvSpPr>
          <p:cNvPr id="7" name="TextBox 6"/>
          <p:cNvSpPr txBox="1"/>
          <p:nvPr/>
        </p:nvSpPr>
        <p:spPr>
          <a:xfrm>
            <a:off x="5292969" y="1397977"/>
            <a:ext cx="184731" cy="369332"/>
          </a:xfrm>
          <a:prstGeom prst="rect">
            <a:avLst/>
          </a:prstGeom>
          <a:noFill/>
        </p:spPr>
        <p:txBody>
          <a:bodyPr wrap="none" rtlCol="0">
            <a:spAutoFit/>
          </a:bodyPr>
          <a:lstStyle/>
          <a:p>
            <a:endParaRPr lang="el-GR" dirty="0"/>
          </a:p>
        </p:txBody>
      </p:sp>
      <p:sp>
        <p:nvSpPr>
          <p:cNvPr id="9" name="TextBox 8"/>
          <p:cNvSpPr txBox="1"/>
          <p:nvPr/>
        </p:nvSpPr>
        <p:spPr>
          <a:xfrm>
            <a:off x="2596803" y="4114191"/>
            <a:ext cx="6312876" cy="2308324"/>
          </a:xfrm>
          <a:prstGeom prst="rect">
            <a:avLst/>
          </a:prstGeom>
          <a:noFill/>
        </p:spPr>
        <p:txBody>
          <a:bodyPr wrap="square" rtlCol="0">
            <a:spAutoFit/>
          </a:bodyPr>
          <a:lstStyle/>
          <a:p>
            <a:r>
              <a:rPr lang="en-GB" sz="1600" b="1" dirty="0"/>
              <a:t>SELECT</a:t>
            </a:r>
            <a:r>
              <a:rPr lang="en-GB" sz="1600" dirty="0"/>
              <a:t> bid , name</a:t>
            </a:r>
          </a:p>
          <a:p>
            <a:r>
              <a:rPr lang="en-US" sz="1600" b="1" dirty="0"/>
              <a:t>FROM</a:t>
            </a:r>
            <a:r>
              <a:rPr lang="en-US" sz="1600" dirty="0"/>
              <a:t> business</a:t>
            </a:r>
          </a:p>
          <a:p>
            <a:r>
              <a:rPr lang="en-US" sz="1600" b="1" dirty="0"/>
              <a:t>WHERE</a:t>
            </a:r>
            <a:r>
              <a:rPr lang="en-US" sz="1600" dirty="0"/>
              <a:t> name LIKE `%Coffee%‘ AND state = `PA'</a:t>
            </a:r>
          </a:p>
          <a:p>
            <a:r>
              <a:rPr lang="en-GB" sz="1600" dirty="0"/>
              <a:t>AND bid NOT IN (</a:t>
            </a:r>
          </a:p>
          <a:p>
            <a:r>
              <a:rPr lang="en-GB" sz="1600" dirty="0"/>
              <a:t>SELECT bid</a:t>
            </a:r>
          </a:p>
          <a:p>
            <a:r>
              <a:rPr lang="pt-BR" sz="1600" dirty="0"/>
              <a:t>FROM business_category</a:t>
            </a:r>
          </a:p>
          <a:p>
            <a:r>
              <a:rPr lang="en-US" sz="1600" dirty="0"/>
              <a:t>WHERE category LIKE `%Coffee%'</a:t>
            </a:r>
          </a:p>
          <a:p>
            <a:r>
              <a:rPr lang="el-GR" sz="1600" dirty="0"/>
              <a:t>)</a:t>
            </a:r>
          </a:p>
          <a:p>
            <a:r>
              <a:rPr lang="en-GB" sz="1600" b="1" dirty="0"/>
              <a:t>ORDER BY </a:t>
            </a:r>
            <a:r>
              <a:rPr lang="en-GB" sz="1600" dirty="0"/>
              <a:t>bid ASC;</a:t>
            </a:r>
            <a:endParaRPr lang="el-GR" sz="1600" dirty="0"/>
          </a:p>
        </p:txBody>
      </p:sp>
      <p:sp>
        <p:nvSpPr>
          <p:cNvPr id="10" name="TextBox 9"/>
          <p:cNvSpPr txBox="1"/>
          <p:nvPr/>
        </p:nvSpPr>
        <p:spPr>
          <a:xfrm>
            <a:off x="5679130" y="1047891"/>
            <a:ext cx="2831123" cy="2554545"/>
          </a:xfrm>
          <a:prstGeom prst="rect">
            <a:avLst/>
          </a:prstGeom>
          <a:noFill/>
        </p:spPr>
        <p:txBody>
          <a:bodyPr wrap="square" rtlCol="0">
            <a:spAutoFit/>
          </a:bodyPr>
          <a:lstStyle/>
          <a:p>
            <a:r>
              <a:rPr lang="el-GR" sz="1600" dirty="0"/>
              <a:t>Ε</a:t>
            </a:r>
            <a:r>
              <a:rPr lang="en-US" sz="1600" dirty="0"/>
              <a:t>3</a:t>
            </a:r>
            <a:r>
              <a:rPr lang="el-GR" sz="1600" dirty="0"/>
              <a:t>: Τις επιχειρήσεις στην </a:t>
            </a:r>
            <a:r>
              <a:rPr lang="en-US" sz="1600" dirty="0"/>
              <a:t>PA </a:t>
            </a:r>
            <a:r>
              <a:rPr lang="el-GR" sz="1600" dirty="0"/>
              <a:t>που έχουν τον όρο </a:t>
            </a:r>
            <a:r>
              <a:rPr lang="en-US" sz="1600" dirty="0"/>
              <a:t>‘Coffee’ </a:t>
            </a:r>
            <a:r>
              <a:rPr lang="el-GR" sz="1600" dirty="0"/>
              <a:t>στο όνομα τους αλλά δεν έχουν κατηγοριοποιηθεί ως «</a:t>
            </a:r>
            <a:r>
              <a:rPr lang="en-US" sz="1600" dirty="0"/>
              <a:t>coffee place</a:t>
            </a:r>
            <a:r>
              <a:rPr lang="el-GR" sz="1600" dirty="0"/>
              <a:t>»</a:t>
            </a:r>
            <a:r>
              <a:rPr lang="en-US" sz="1600" dirty="0"/>
              <a:t>,</a:t>
            </a:r>
            <a:r>
              <a:rPr lang="el-GR" sz="1600" dirty="0"/>
              <a:t> δηλαδή ο όρος ‘</a:t>
            </a:r>
            <a:r>
              <a:rPr lang="en-US" sz="1600" dirty="0"/>
              <a:t>Coffee</a:t>
            </a:r>
            <a:r>
              <a:rPr lang="el-GR" sz="1600" dirty="0"/>
              <a:t>’</a:t>
            </a:r>
            <a:r>
              <a:rPr lang="en-US" sz="1600" dirty="0"/>
              <a:t> </a:t>
            </a:r>
            <a:r>
              <a:rPr lang="el-GR" sz="1600" dirty="0"/>
              <a:t>δεν εμφανίζεται σε καμία από τις κατηγορίες στις οποίες ανήκουν. Δώστε το </a:t>
            </a:r>
            <a:r>
              <a:rPr lang="en-US" sz="1600" dirty="0"/>
              <a:t>bid </a:t>
            </a:r>
            <a:r>
              <a:rPr lang="el-GR" sz="1600" dirty="0"/>
              <a:t>και το όνομα σε αύξουσα διάταξη του</a:t>
            </a:r>
            <a:r>
              <a:rPr lang="en-US" sz="1600" dirty="0"/>
              <a:t> bid</a:t>
            </a:r>
            <a:r>
              <a:rPr lang="el-GR" sz="1600" dirty="0"/>
              <a:t> </a:t>
            </a:r>
          </a:p>
        </p:txBody>
      </p:sp>
      <p:pic>
        <p:nvPicPr>
          <p:cNvPr id="11" name="Picture 10"/>
          <p:cNvPicPr>
            <a:picLocks noChangeAspect="1"/>
          </p:cNvPicPr>
          <p:nvPr/>
        </p:nvPicPr>
        <p:blipFill>
          <a:blip r:embed="rId2"/>
          <a:stretch>
            <a:fillRect/>
          </a:stretch>
        </p:blipFill>
        <p:spPr>
          <a:xfrm>
            <a:off x="155359" y="754995"/>
            <a:ext cx="4882889" cy="3254298"/>
          </a:xfrm>
          <a:prstGeom prst="rect">
            <a:avLst/>
          </a:prstGeom>
        </p:spPr>
      </p:pic>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xmlns="" id="{A4EDE988-1729-4679-B28E-4B0A545452BC}"/>
                  </a:ext>
                </a:extLst>
              </p14:cNvPr>
              <p14:cNvContentPartPr/>
              <p14:nvPr/>
            </p14:nvContentPartPr>
            <p14:xfrm>
              <a:off x="5135212" y="761797"/>
              <a:ext cx="360" cy="360"/>
            </p14:xfrm>
          </p:contentPart>
        </mc:Choice>
        <mc:Fallback xmlns="">
          <p:pic>
            <p:nvPicPr>
              <p:cNvPr id="14" name="Ink 13">
                <a:extLst>
                  <a:ext uri="{FF2B5EF4-FFF2-40B4-BE49-F238E27FC236}">
                    <a16:creationId xmlns:a16="http://schemas.microsoft.com/office/drawing/2014/main" id="{A4EDE988-1729-4679-B28E-4B0A545452BC}"/>
                  </a:ext>
                </a:extLst>
              </p:cNvPr>
              <p:cNvPicPr/>
              <p:nvPr/>
            </p:nvPicPr>
            <p:blipFill>
              <a:blip r:embed="rId12"/>
              <a:stretch>
                <a:fillRect/>
              </a:stretch>
            </p:blipFill>
            <p:spPr>
              <a:xfrm>
                <a:off x="5117212" y="744157"/>
                <a:ext cx="36000" cy="36000"/>
              </a:xfrm>
              <a:prstGeom prst="rect">
                <a:avLst/>
              </a:prstGeom>
            </p:spPr>
          </p:pic>
        </mc:Fallback>
      </mc:AlternateContent>
    </p:spTree>
    <p:extLst>
      <p:ext uri="{BB962C8B-B14F-4D97-AF65-F5344CB8AC3E}">
        <p14:creationId xmlns:p14="http://schemas.microsoft.com/office/powerpoint/2010/main" val="350939633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292969" y="1397977"/>
            <a:ext cx="184731" cy="369332"/>
          </a:xfrm>
          <a:prstGeom prst="rect">
            <a:avLst/>
          </a:prstGeom>
          <a:noFill/>
        </p:spPr>
        <p:txBody>
          <a:bodyPr wrap="none" rtlCol="0">
            <a:spAutoFit/>
          </a:bodyPr>
          <a:lstStyle/>
          <a:p>
            <a:endParaRPr lang="el-GR" dirty="0"/>
          </a:p>
        </p:txBody>
      </p:sp>
      <p:sp>
        <p:nvSpPr>
          <p:cNvPr id="10" name="TextBox 9"/>
          <p:cNvSpPr txBox="1"/>
          <p:nvPr/>
        </p:nvSpPr>
        <p:spPr>
          <a:xfrm>
            <a:off x="5292969" y="1493002"/>
            <a:ext cx="3851031" cy="2554545"/>
          </a:xfrm>
          <a:prstGeom prst="rect">
            <a:avLst/>
          </a:prstGeom>
          <a:noFill/>
        </p:spPr>
        <p:txBody>
          <a:bodyPr wrap="square" rtlCol="0">
            <a:spAutoFit/>
          </a:bodyPr>
          <a:lstStyle/>
          <a:p>
            <a:r>
              <a:rPr lang="el-GR" sz="1600" dirty="0"/>
              <a:t>Ε</a:t>
            </a:r>
            <a:r>
              <a:rPr lang="en-US" sz="1600" dirty="0"/>
              <a:t>4</a:t>
            </a:r>
            <a:r>
              <a:rPr lang="el-GR" sz="1600" dirty="0"/>
              <a:t>: </a:t>
            </a:r>
            <a:r>
              <a:rPr lang="en-US" sz="1600" dirty="0">
                <a:solidFill>
                  <a:schemeClr val="accent6">
                    <a:lumMod val="75000"/>
                  </a:schemeClr>
                </a:solidFill>
              </a:rPr>
              <a:t>T</a:t>
            </a:r>
            <a:r>
              <a:rPr lang="el-GR" sz="1600" dirty="0">
                <a:solidFill>
                  <a:schemeClr val="accent6">
                    <a:lumMod val="75000"/>
                  </a:schemeClr>
                </a:solidFill>
              </a:rPr>
              <a:t>ο πιο δημοφιλές </a:t>
            </a:r>
            <a:r>
              <a:rPr lang="en-US" sz="1600" dirty="0">
                <a:solidFill>
                  <a:schemeClr val="accent6">
                    <a:lumMod val="75000"/>
                  </a:schemeClr>
                </a:solidFill>
              </a:rPr>
              <a:t>bar </a:t>
            </a:r>
            <a:r>
              <a:rPr lang="el-GR" sz="1600" dirty="0">
                <a:solidFill>
                  <a:schemeClr val="accent6">
                    <a:lumMod val="75000"/>
                  </a:schemeClr>
                </a:solidFill>
              </a:rPr>
              <a:t>σε κάθε πολιτεία </a:t>
            </a:r>
            <a:r>
              <a:rPr lang="en-US" sz="1600" dirty="0">
                <a:solidFill>
                  <a:schemeClr val="accent6">
                    <a:lumMod val="75000"/>
                  </a:schemeClr>
                </a:solidFill>
              </a:rPr>
              <a:t>(state) </a:t>
            </a:r>
          </a:p>
          <a:p>
            <a:r>
              <a:rPr lang="el-GR" sz="1600" dirty="0"/>
              <a:t>Όπου πιο δημοφιλές αναφέρεται στην επιχείρηση με το μεγαλύτερο αριθμό </a:t>
            </a:r>
            <a:r>
              <a:rPr lang="en-US" sz="1600" dirty="0"/>
              <a:t>reviews </a:t>
            </a:r>
            <a:r>
              <a:rPr lang="el-GR" sz="1600" dirty="0"/>
              <a:t>ανάμεσα στις επιχειρήσεις που μια από τις κατηγορίες τους είναι </a:t>
            </a:r>
            <a:r>
              <a:rPr lang="en-US" sz="1600" dirty="0"/>
              <a:t>‘Bar’.</a:t>
            </a:r>
          </a:p>
          <a:p>
            <a:r>
              <a:rPr lang="el-GR" sz="1600" dirty="0"/>
              <a:t>Τυπώστε, για κάθε </a:t>
            </a:r>
            <a:r>
              <a:rPr lang="en-US" sz="1600" dirty="0"/>
              <a:t>bar </a:t>
            </a:r>
            <a:r>
              <a:rPr lang="el-GR" sz="1600" dirty="0"/>
              <a:t>το </a:t>
            </a:r>
            <a:r>
              <a:rPr lang="en-US" sz="1600" dirty="0"/>
              <a:t>bid, </a:t>
            </a:r>
            <a:r>
              <a:rPr lang="el-GR" sz="1600" dirty="0"/>
              <a:t>αριθμό </a:t>
            </a:r>
            <a:r>
              <a:rPr lang="en-US" sz="1600" dirty="0"/>
              <a:t>review </a:t>
            </a:r>
            <a:r>
              <a:rPr lang="el-GR" sz="1600" dirty="0"/>
              <a:t>και πολιτεία σε αύξουσα διάταξη με το όνομα της πολιτείας και σε περίπτωση ισοβαθμίας σε αύξουσα με βάση το </a:t>
            </a:r>
            <a:r>
              <a:rPr lang="en-US" sz="1600" dirty="0"/>
              <a:t>bid.</a:t>
            </a:r>
          </a:p>
        </p:txBody>
      </p:sp>
      <p:pic>
        <p:nvPicPr>
          <p:cNvPr id="11" name="Picture 10"/>
          <p:cNvPicPr>
            <a:picLocks noChangeAspect="1"/>
          </p:cNvPicPr>
          <p:nvPr/>
        </p:nvPicPr>
        <p:blipFill>
          <a:blip r:embed="rId2"/>
          <a:stretch>
            <a:fillRect/>
          </a:stretch>
        </p:blipFill>
        <p:spPr>
          <a:xfrm>
            <a:off x="288379" y="528938"/>
            <a:ext cx="4882889" cy="3254298"/>
          </a:xfrm>
          <a:prstGeom prst="rect">
            <a:avLst/>
          </a:prstGeom>
        </p:spPr>
      </p:pic>
      <p:sp>
        <p:nvSpPr>
          <p:cNvPr id="5" name="TextBox 4">
            <a:extLst>
              <a:ext uri="{FF2B5EF4-FFF2-40B4-BE49-F238E27FC236}">
                <a16:creationId xmlns:a16="http://schemas.microsoft.com/office/drawing/2014/main" xmlns="" id="{2614AE25-9920-4F38-B796-1C7F3A901609}"/>
              </a:ext>
            </a:extLst>
          </p:cNvPr>
          <p:cNvSpPr txBox="1"/>
          <p:nvPr/>
        </p:nvSpPr>
        <p:spPr>
          <a:xfrm>
            <a:off x="5522162" y="4829426"/>
            <a:ext cx="3326961" cy="646331"/>
          </a:xfrm>
          <a:prstGeom prst="rect">
            <a:avLst/>
          </a:prstGeom>
          <a:noFill/>
        </p:spPr>
        <p:txBody>
          <a:bodyPr wrap="square" rtlCol="0">
            <a:spAutoFit/>
          </a:bodyPr>
          <a:lstStyle/>
          <a:p>
            <a:r>
              <a:rPr lang="en-US" dirty="0"/>
              <a:t>Temp1 &lt;- bar, #review</a:t>
            </a:r>
          </a:p>
          <a:p>
            <a:r>
              <a:rPr lang="en-US" dirty="0"/>
              <a:t>Temp &lt;-bar, #review, </a:t>
            </a:r>
            <a:r>
              <a:rPr lang="en-US" dirty="0">
                <a:solidFill>
                  <a:srgbClr val="FF0000"/>
                </a:solidFill>
              </a:rPr>
              <a:t>state</a:t>
            </a:r>
          </a:p>
        </p:txBody>
      </p:sp>
    </p:spTree>
    <p:extLst>
      <p:ext uri="{BB962C8B-B14F-4D97-AF65-F5344CB8AC3E}">
        <p14:creationId xmlns:p14="http://schemas.microsoft.com/office/powerpoint/2010/main" val="167218616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169</a:t>
            </a:fld>
            <a:endParaRPr lang="el-GR" altLang="en-US"/>
          </a:p>
        </p:txBody>
      </p:sp>
      <p:sp>
        <p:nvSpPr>
          <p:cNvPr id="7" name="Title 6"/>
          <p:cNvSpPr>
            <a:spLocks noGrp="1"/>
          </p:cNvSpPr>
          <p:nvPr>
            <p:ph type="title"/>
          </p:nvPr>
        </p:nvSpPr>
        <p:spPr>
          <a:xfrm>
            <a:off x="457200" y="2470761"/>
            <a:ext cx="7991231" cy="1143000"/>
          </a:xfrm>
        </p:spPr>
        <p:txBody>
          <a:bodyPr>
            <a:normAutofit fontScale="90000"/>
          </a:bodyPr>
          <a:lstStyle/>
          <a:p>
            <a:pPr algn="r"/>
            <a:r>
              <a:rPr lang="el-GR" dirty="0">
                <a:solidFill>
                  <a:schemeClr val="accent6">
                    <a:lumMod val="75000"/>
                  </a:schemeClr>
                </a:solidFill>
              </a:rPr>
              <a:t>Ασκήσεις </a:t>
            </a:r>
            <a:br>
              <a:rPr lang="el-GR" dirty="0">
                <a:solidFill>
                  <a:schemeClr val="accent6">
                    <a:lumMod val="75000"/>
                  </a:schemeClr>
                </a:solidFill>
              </a:rPr>
            </a:br>
            <a:r>
              <a:rPr lang="el-GR" sz="3600" dirty="0">
                <a:solidFill>
                  <a:schemeClr val="accent6">
                    <a:lumMod val="75000"/>
                  </a:schemeClr>
                </a:solidFill>
              </a:rPr>
              <a:t>(Θέματα Σεπτεμβρίου 2017)</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7-20</a:t>
            </a:r>
            <a:r>
              <a:rPr lang="en-US" altLang="en-US" sz="1100" dirty="0"/>
              <a:t>1</a:t>
            </a:r>
            <a:r>
              <a:rPr lang="el-GR" altLang="en-US" sz="1100" dirty="0"/>
              <a:t>8</a:t>
            </a:r>
          </a:p>
        </p:txBody>
      </p:sp>
    </p:spTree>
    <p:extLst>
      <p:ext uri="{BB962C8B-B14F-4D97-AF65-F5344CB8AC3E}">
        <p14:creationId xmlns:p14="http://schemas.microsoft.com/office/powerpoint/2010/main" val="79125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4"/>
          <p:cNvSpPr>
            <a:spLocks noGrp="1"/>
          </p:cNvSpPr>
          <p:nvPr>
            <p:ph type="sldNum" sz="quarter" idx="12"/>
          </p:nvPr>
        </p:nvSpPr>
        <p:spPr>
          <a:noFill/>
        </p:spPr>
        <p:txBody>
          <a:bodyPr/>
          <a:lstStyle/>
          <a:p>
            <a:fld id="{E077F806-4536-476D-AD8F-CBCBDDBBD5F7}" type="slidenum">
              <a:rPr lang="el-GR" altLang="en-US" smtClean="0"/>
              <a:pPr/>
              <a:t>17</a:t>
            </a:fld>
            <a:endParaRPr lang="el-GR" altLang="en-US"/>
          </a:p>
        </p:txBody>
      </p:sp>
      <p:sp>
        <p:nvSpPr>
          <p:cNvPr id="284676" name="Text Box 4"/>
          <p:cNvSpPr txBox="1">
            <a:spLocks noChangeArrowheads="1"/>
          </p:cNvSpPr>
          <p:nvPr/>
        </p:nvSpPr>
        <p:spPr bwMode="auto">
          <a:xfrm>
            <a:off x="361950" y="3225800"/>
            <a:ext cx="8534400" cy="7016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Τον τίτλο όλων των ταινιών που γυρίστηκαν μετά το 1995 και είναι ασπρόμαυρες</a:t>
            </a:r>
          </a:p>
        </p:txBody>
      </p:sp>
      <p:sp>
        <p:nvSpPr>
          <p:cNvPr id="284677" name="Text Box 5"/>
          <p:cNvSpPr txBox="1">
            <a:spLocks noChangeArrowheads="1"/>
          </p:cNvSpPr>
          <p:nvPr/>
        </p:nvSpPr>
        <p:spPr bwMode="auto">
          <a:xfrm>
            <a:off x="1547813" y="4284663"/>
            <a:ext cx="6072187" cy="10064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DISTINCT</a:t>
            </a:r>
            <a:r>
              <a:rPr lang="en-US"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&gt;</a:t>
            </a:r>
            <a:r>
              <a:rPr lang="el-GR" sz="2000" b="0" dirty="0">
                <a:latin typeface="Calibri" pitchFamily="34" charset="0"/>
                <a:ea typeface="Calibri" pitchFamily="34" charset="0"/>
                <a:cs typeface="Calibri" pitchFamily="34" charset="0"/>
              </a:rPr>
              <a:t> 1995 </a:t>
            </a:r>
            <a:r>
              <a:rPr lang="en-US" sz="2000" b="1"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Type</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'Ασπρόμαυρη‘</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Παράδειγμα</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1431342" y="157098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4676"/>
                                        </p:tgtEl>
                                        <p:attrNameLst>
                                          <p:attrName>style.visibility</p:attrName>
                                        </p:attrNameLst>
                                      </p:cBhvr>
                                      <p:to>
                                        <p:strVal val="visible"/>
                                      </p:to>
                                    </p:set>
                                    <p:anim calcmode="lin" valueType="num">
                                      <p:cBhvr additive="base">
                                        <p:cTn id="7" dur="500" fill="hold"/>
                                        <p:tgtEl>
                                          <p:spTgt spid="284676"/>
                                        </p:tgtEl>
                                        <p:attrNameLst>
                                          <p:attrName>ppt_x</p:attrName>
                                        </p:attrNameLst>
                                      </p:cBhvr>
                                      <p:tavLst>
                                        <p:tav tm="0">
                                          <p:val>
                                            <p:strVal val="0-#ppt_w/2"/>
                                          </p:val>
                                        </p:tav>
                                        <p:tav tm="100000">
                                          <p:val>
                                            <p:strVal val="#ppt_x"/>
                                          </p:val>
                                        </p:tav>
                                      </p:tavLst>
                                    </p:anim>
                                    <p:anim calcmode="lin" valueType="num">
                                      <p:cBhvr additive="base">
                                        <p:cTn id="8" dur="500" fill="hold"/>
                                        <p:tgtEl>
                                          <p:spTgt spid="28467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4677"/>
                                        </p:tgtEl>
                                        <p:attrNameLst>
                                          <p:attrName>style.visibility</p:attrName>
                                        </p:attrNameLst>
                                      </p:cBhvr>
                                      <p:to>
                                        <p:strVal val="visible"/>
                                      </p:to>
                                    </p:set>
                                    <p:anim calcmode="lin" valueType="num">
                                      <p:cBhvr additive="base">
                                        <p:cTn id="13" dur="500" fill="hold"/>
                                        <p:tgtEl>
                                          <p:spTgt spid="284677"/>
                                        </p:tgtEl>
                                        <p:attrNameLst>
                                          <p:attrName>ppt_x</p:attrName>
                                        </p:attrNameLst>
                                      </p:cBhvr>
                                      <p:tavLst>
                                        <p:tav tm="0">
                                          <p:val>
                                            <p:strVal val="0-#ppt_w/2"/>
                                          </p:val>
                                        </p:tav>
                                        <p:tav tm="100000">
                                          <p:val>
                                            <p:strVal val="#ppt_x"/>
                                          </p:val>
                                        </p:tav>
                                      </p:tavLst>
                                    </p:anim>
                                    <p:anim calcmode="lin" valueType="num">
                                      <p:cBhvr additive="base">
                                        <p:cTn id="14" dur="500" fill="hold"/>
                                        <p:tgtEl>
                                          <p:spTgt spid="2846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autoUpdateAnimBg="0"/>
      <p:bldP spid="284677" grpId="0" autoUpdateAnimBg="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170</a:t>
            </a:fld>
            <a:endParaRPr lang="el-GR" altLang="en-US"/>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7-20</a:t>
            </a:r>
            <a:r>
              <a:rPr lang="en-US" altLang="en-US" sz="1100" dirty="0"/>
              <a:t>1</a:t>
            </a:r>
            <a:r>
              <a:rPr lang="el-GR" altLang="en-US" sz="1100" dirty="0"/>
              <a:t>8</a:t>
            </a: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792331" y="3907692"/>
            <a:ext cx="2849637" cy="1628504"/>
          </a:xfrm>
          <a:prstGeom prst="rect">
            <a:avLst/>
          </a:prstGeom>
          <a:noFill/>
          <a:ln>
            <a:noFill/>
          </a:ln>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4053594" y="4189046"/>
            <a:ext cx="1721976" cy="932934"/>
          </a:xfrm>
          <a:prstGeom prst="rect">
            <a:avLst/>
          </a:prstGeom>
          <a:noFill/>
          <a:ln>
            <a:noFill/>
          </a:ln>
        </p:spPr>
      </p:pic>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6160183" y="4275015"/>
            <a:ext cx="1850586" cy="1858472"/>
          </a:xfrm>
          <a:prstGeom prst="rect">
            <a:avLst/>
          </a:prstGeom>
          <a:noFill/>
          <a:ln>
            <a:noFill/>
          </a:ln>
        </p:spPr>
      </p:pic>
      <p:sp>
        <p:nvSpPr>
          <p:cNvPr id="3" name="TextBox 2"/>
          <p:cNvSpPr txBox="1"/>
          <p:nvPr/>
        </p:nvSpPr>
        <p:spPr>
          <a:xfrm>
            <a:off x="292100" y="557399"/>
            <a:ext cx="8436708" cy="3046988"/>
          </a:xfrm>
          <a:prstGeom prst="rect">
            <a:avLst/>
          </a:prstGeom>
          <a:noFill/>
        </p:spPr>
        <p:txBody>
          <a:bodyPr wrap="square" rtlCol="0">
            <a:spAutoFit/>
          </a:bodyPr>
          <a:lstStyle/>
          <a:p>
            <a:pPr algn="just"/>
            <a:r>
              <a:rPr lang="el-GR" sz="1600" dirty="0"/>
              <a:t>Το παρακάτω σχεσιακό σχήμα μιας βάσης δεδομένων περιέχει πληροφορίες για αγώνες κολύμβησης. </a:t>
            </a:r>
          </a:p>
          <a:p>
            <a:pPr marL="1617663" algn="just"/>
            <a:r>
              <a:rPr lang="en-US" sz="1600" b="1" dirty="0"/>
              <a:t>ATHLETE(</a:t>
            </a:r>
            <a:r>
              <a:rPr lang="en-US" sz="1600" b="1" u="sng" dirty="0" err="1"/>
              <a:t>athlete_id</a:t>
            </a:r>
            <a:r>
              <a:rPr lang="en-US" sz="1600" b="1" dirty="0"/>
              <a:t>, country, name, age)</a:t>
            </a:r>
            <a:endParaRPr lang="el-GR" sz="1600" b="1" dirty="0"/>
          </a:p>
          <a:p>
            <a:pPr marL="1617663" algn="just"/>
            <a:r>
              <a:rPr lang="en-US" sz="1600" b="1" dirty="0"/>
              <a:t>EVENT(</a:t>
            </a:r>
            <a:r>
              <a:rPr lang="en-US" sz="1600" b="1" u="sng" dirty="0" err="1"/>
              <a:t>event_id</a:t>
            </a:r>
            <a:r>
              <a:rPr lang="en-US" sz="1600" b="1" dirty="0"/>
              <a:t>, name)</a:t>
            </a:r>
            <a:endParaRPr lang="el-GR" sz="1600" b="1" dirty="0"/>
          </a:p>
          <a:p>
            <a:pPr marL="1617663" algn="just"/>
            <a:r>
              <a:rPr lang="en-US" sz="1600" b="1" dirty="0"/>
              <a:t>EVENT_RESULT(</a:t>
            </a:r>
            <a:r>
              <a:rPr lang="en-US" sz="1600" b="1" u="sng" dirty="0" err="1"/>
              <a:t>event_id</a:t>
            </a:r>
            <a:r>
              <a:rPr lang="en-US" sz="1600" b="1" dirty="0"/>
              <a:t>, </a:t>
            </a:r>
            <a:r>
              <a:rPr lang="en-US" sz="1600" b="1" u="sng" dirty="0" err="1"/>
              <a:t>athlete_id</a:t>
            </a:r>
            <a:r>
              <a:rPr lang="en-US" sz="1600" b="1" dirty="0"/>
              <a:t>, result)</a:t>
            </a:r>
            <a:endParaRPr lang="el-GR" sz="1600" b="1" dirty="0"/>
          </a:p>
          <a:p>
            <a:pPr algn="just"/>
            <a:r>
              <a:rPr lang="el-GR" sz="1600" dirty="0"/>
              <a:t>Ο πίνακας </a:t>
            </a:r>
            <a:r>
              <a:rPr lang="en-US" sz="1600" b="1" dirty="0">
                <a:solidFill>
                  <a:schemeClr val="accent6">
                    <a:lumMod val="75000"/>
                  </a:schemeClr>
                </a:solidFill>
              </a:rPr>
              <a:t>ATHLETE</a:t>
            </a:r>
            <a:r>
              <a:rPr lang="en-US" sz="1600" dirty="0"/>
              <a:t> </a:t>
            </a:r>
            <a:r>
              <a:rPr lang="el-GR" sz="1600" dirty="0"/>
              <a:t>περιέχει πληροφορίες για τους αθλητές, συγκεκριμένα  το μοναδικό </a:t>
            </a:r>
            <a:r>
              <a:rPr lang="en-US" sz="1600" dirty="0"/>
              <a:t>id</a:t>
            </a:r>
            <a:r>
              <a:rPr lang="el-GR" sz="1600" dirty="0"/>
              <a:t>, τη χώρα, όνομα, και ηλικία του αθλητή. </a:t>
            </a:r>
          </a:p>
          <a:p>
            <a:pPr algn="just"/>
            <a:r>
              <a:rPr lang="el-GR" sz="1600" dirty="0"/>
              <a:t>Ο πίνακας </a:t>
            </a:r>
            <a:r>
              <a:rPr lang="en-US" sz="1600" b="1" dirty="0">
                <a:solidFill>
                  <a:schemeClr val="accent6">
                    <a:lumMod val="75000"/>
                  </a:schemeClr>
                </a:solidFill>
              </a:rPr>
              <a:t>EVENT</a:t>
            </a:r>
            <a:r>
              <a:rPr lang="el-GR" sz="1600" dirty="0"/>
              <a:t> περιέχει πληροφορίες για τα αγωνίσματα, συγκεκριμένα  το μοναδικό </a:t>
            </a:r>
            <a:r>
              <a:rPr lang="en-US" sz="1600" dirty="0"/>
              <a:t>id </a:t>
            </a:r>
            <a:r>
              <a:rPr lang="el-GR" sz="1600" dirty="0"/>
              <a:t>και το όνομα (πχ “100</a:t>
            </a:r>
            <a:r>
              <a:rPr lang="en-US" sz="1600" dirty="0"/>
              <a:t>m sprint</a:t>
            </a:r>
            <a:r>
              <a:rPr lang="el-GR" sz="1600" dirty="0"/>
              <a:t>”) του αγωνίσματος.  </a:t>
            </a:r>
          </a:p>
          <a:p>
            <a:pPr algn="just"/>
            <a:r>
              <a:rPr lang="el-GR" sz="1600" dirty="0"/>
              <a:t>Ο πίνακας </a:t>
            </a:r>
            <a:r>
              <a:rPr lang="en-US" sz="1600" b="1" dirty="0">
                <a:solidFill>
                  <a:schemeClr val="accent6">
                    <a:lumMod val="75000"/>
                  </a:schemeClr>
                </a:solidFill>
              </a:rPr>
              <a:t>EVENT</a:t>
            </a:r>
            <a:r>
              <a:rPr lang="el-GR" sz="1600" b="1" dirty="0">
                <a:solidFill>
                  <a:schemeClr val="accent6">
                    <a:lumMod val="75000"/>
                  </a:schemeClr>
                </a:solidFill>
              </a:rPr>
              <a:t>_</a:t>
            </a:r>
            <a:r>
              <a:rPr lang="en-US" sz="1600" b="1" dirty="0">
                <a:solidFill>
                  <a:schemeClr val="accent6">
                    <a:lumMod val="75000"/>
                  </a:schemeClr>
                </a:solidFill>
              </a:rPr>
              <a:t>RESULT </a:t>
            </a:r>
            <a:r>
              <a:rPr lang="el-GR" sz="1600" dirty="0"/>
              <a:t>περιέχει τους αθλητές που πήραν μετάλλια σε κάθε αγώνισμα, συγκεκριμένα το αγώνισμα (</a:t>
            </a:r>
            <a:r>
              <a:rPr lang="en-US" sz="1600" dirty="0"/>
              <a:t>event</a:t>
            </a:r>
            <a:r>
              <a:rPr lang="el-GR" sz="1600" dirty="0"/>
              <a:t>_</a:t>
            </a:r>
            <a:r>
              <a:rPr lang="en-US" sz="1600" dirty="0"/>
              <a:t>id</a:t>
            </a:r>
            <a:r>
              <a:rPr lang="el-GR" sz="1600" dirty="0"/>
              <a:t>), τον αθλητή (</a:t>
            </a:r>
            <a:r>
              <a:rPr lang="en-US" sz="1600" dirty="0"/>
              <a:t>athlete</a:t>
            </a:r>
            <a:r>
              <a:rPr lang="el-GR" sz="1600" dirty="0"/>
              <a:t>_</a:t>
            </a:r>
            <a:r>
              <a:rPr lang="en-US" sz="1600" dirty="0"/>
              <a:t>id</a:t>
            </a:r>
            <a:r>
              <a:rPr lang="el-GR" sz="1600" dirty="0"/>
              <a:t>) και το μετάλλιο (</a:t>
            </a:r>
            <a:r>
              <a:rPr lang="en-US" sz="1600" dirty="0"/>
              <a:t>result</a:t>
            </a:r>
            <a:r>
              <a:rPr lang="el-GR" sz="1600" dirty="0"/>
              <a:t>) που αυτός πήρε. Το γνώρισμα </a:t>
            </a:r>
            <a:r>
              <a:rPr lang="en-US" sz="1600" dirty="0"/>
              <a:t>result </a:t>
            </a:r>
            <a:r>
              <a:rPr lang="el-GR" sz="1600" dirty="0"/>
              <a:t>παίρνει τις τιμές, </a:t>
            </a:r>
            <a:r>
              <a:rPr lang="en-US" sz="1600" dirty="0"/>
              <a:t>Gold</a:t>
            </a:r>
            <a:r>
              <a:rPr lang="el-GR" sz="1600" dirty="0"/>
              <a:t>, </a:t>
            </a:r>
            <a:r>
              <a:rPr lang="en-US" sz="1600" dirty="0"/>
              <a:t>Silver </a:t>
            </a:r>
            <a:r>
              <a:rPr lang="el-GR" sz="1600" dirty="0"/>
              <a:t>και  </a:t>
            </a:r>
            <a:r>
              <a:rPr lang="en-US" sz="1600" dirty="0"/>
              <a:t>Bronze</a:t>
            </a:r>
            <a:r>
              <a:rPr lang="el-GR" sz="1600" dirty="0"/>
              <a:t>.</a:t>
            </a:r>
          </a:p>
        </p:txBody>
      </p:sp>
    </p:spTree>
    <p:extLst>
      <p:ext uri="{BB962C8B-B14F-4D97-AF65-F5344CB8AC3E}">
        <p14:creationId xmlns:p14="http://schemas.microsoft.com/office/powerpoint/2010/main" val="359871866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171</a:t>
            </a:fld>
            <a:endParaRPr lang="el-GR" altLang="en-US" dirty="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7-20</a:t>
            </a:r>
            <a:r>
              <a:rPr lang="en-US" altLang="en-US" sz="1100" dirty="0"/>
              <a:t>1</a:t>
            </a:r>
            <a:r>
              <a:rPr lang="el-GR" altLang="en-US" sz="1100" dirty="0"/>
              <a:t>8</a:t>
            </a: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379046" y="1148862"/>
            <a:ext cx="2745153" cy="1734356"/>
          </a:xfrm>
          <a:prstGeom prst="rect">
            <a:avLst/>
          </a:prstGeom>
          <a:noFill/>
          <a:ln>
            <a:noFill/>
          </a:ln>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3440552" y="1367692"/>
            <a:ext cx="1858279" cy="935685"/>
          </a:xfrm>
          <a:prstGeom prst="rect">
            <a:avLst/>
          </a:prstGeom>
          <a:noFill/>
          <a:ln>
            <a:noFill/>
          </a:ln>
        </p:spPr>
      </p:pic>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5534952" y="1000369"/>
            <a:ext cx="1944371" cy="1882849"/>
          </a:xfrm>
          <a:prstGeom prst="rect">
            <a:avLst/>
          </a:prstGeom>
          <a:noFill/>
          <a:ln>
            <a:noFill/>
          </a:ln>
        </p:spPr>
      </p:pic>
      <p:sp>
        <p:nvSpPr>
          <p:cNvPr id="2" name="Rectangle 1"/>
          <p:cNvSpPr/>
          <p:nvPr/>
        </p:nvSpPr>
        <p:spPr>
          <a:xfrm>
            <a:off x="97693" y="3556382"/>
            <a:ext cx="8702430" cy="2246769"/>
          </a:xfrm>
          <a:prstGeom prst="rect">
            <a:avLst/>
          </a:prstGeom>
        </p:spPr>
        <p:txBody>
          <a:bodyPr wrap="square">
            <a:spAutoFit/>
          </a:bodyPr>
          <a:lstStyle/>
          <a:p>
            <a:pPr algn="just">
              <a:spcAft>
                <a:spcPts val="0"/>
              </a:spcAft>
            </a:pPr>
            <a:r>
              <a:rPr lang="el-GR" sz="2000" dirty="0">
                <a:latin typeface="Calibri" pitchFamily="34" charset="0"/>
                <a:ea typeface="Calibri" pitchFamily="34" charset="0"/>
                <a:cs typeface="Calibri" pitchFamily="34" charset="0"/>
              </a:rPr>
              <a:t>(α) Για καθένα από τα παρακάτω ερωτήματα εξηγείστε με απλά λόγια τι σημαίνουν και δώστε το αποτέλεσμα τους (σε μορφή πίνακα) όταν εκτελεστούν στο παρακάτω στιγμιότυπο.</a:t>
            </a:r>
          </a:p>
          <a:p>
            <a:pPr algn="just">
              <a:spcAft>
                <a:spcPts val="0"/>
              </a:spcAft>
            </a:pPr>
            <a:r>
              <a:rPr lang="en-US" sz="2000" dirty="0">
                <a:latin typeface="Calibri" pitchFamily="34" charset="0"/>
                <a:ea typeface="Calibri" pitchFamily="34" charset="0"/>
                <a:cs typeface="Calibri" pitchFamily="34" charset="0"/>
              </a:rPr>
              <a:t>(</a:t>
            </a:r>
            <a:r>
              <a:rPr lang="en-US" sz="2000" dirty="0" err="1">
                <a:latin typeface="Calibri" pitchFamily="34" charset="0"/>
                <a:ea typeface="Calibri" pitchFamily="34" charset="0"/>
                <a:cs typeface="Calibri" pitchFamily="34" charset="0"/>
              </a:rPr>
              <a:t>i</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σ</a:t>
            </a:r>
            <a:r>
              <a:rPr lang="en-US" sz="2000" baseline="-25000" dirty="0">
                <a:latin typeface="Calibri" pitchFamily="34" charset="0"/>
                <a:ea typeface="Calibri" pitchFamily="34" charset="0"/>
                <a:cs typeface="Calibri" pitchFamily="34" charset="0"/>
              </a:rPr>
              <a:t>age&lt;25</a:t>
            </a:r>
            <a:r>
              <a:rPr lang="en-US" sz="2000" dirty="0">
                <a:latin typeface="Calibri" pitchFamily="34" charset="0"/>
                <a:ea typeface="Calibri" pitchFamily="34" charset="0"/>
                <a:cs typeface="Calibri" pitchFamily="34" charset="0"/>
              </a:rPr>
              <a:t>(ATLETE * EVENT_RESULT), </a:t>
            </a:r>
            <a:r>
              <a:rPr lang="el-GR" sz="2000" dirty="0">
                <a:latin typeface="Calibri" pitchFamily="34" charset="0"/>
                <a:ea typeface="Calibri" pitchFamily="34" charset="0"/>
                <a:cs typeface="Calibri" pitchFamily="34" charset="0"/>
              </a:rPr>
              <a:t>όπου</a:t>
            </a:r>
            <a:r>
              <a:rPr lang="en-US" sz="2000" dirty="0">
                <a:latin typeface="Calibri" pitchFamily="34" charset="0"/>
                <a:ea typeface="Calibri" pitchFamily="34" charset="0"/>
                <a:cs typeface="Calibri" pitchFamily="34" charset="0"/>
              </a:rPr>
              <a:t> * </a:t>
            </a:r>
            <a:r>
              <a:rPr lang="el-GR" sz="2000" dirty="0">
                <a:latin typeface="Calibri" pitchFamily="34" charset="0"/>
                <a:ea typeface="Calibri" pitchFamily="34" charset="0"/>
                <a:cs typeface="Calibri" pitchFamily="34" charset="0"/>
              </a:rPr>
              <a:t>η φυσική συνένωση</a:t>
            </a:r>
          </a:p>
          <a:p>
            <a:pPr algn="just">
              <a:spcAft>
                <a:spcPts val="0"/>
              </a:spcAft>
            </a:pPr>
            <a:r>
              <a:rPr lang="en-US" sz="2000" dirty="0">
                <a:latin typeface="Calibri" pitchFamily="34" charset="0"/>
                <a:ea typeface="Calibri" pitchFamily="34" charset="0"/>
                <a:cs typeface="Calibri" pitchFamily="34" charset="0"/>
              </a:rPr>
              <a:t>(ii) </a:t>
            </a:r>
            <a:r>
              <a:rPr lang="el-GR" sz="2000" dirty="0">
                <a:latin typeface="Calibri" pitchFamily="34" charset="0"/>
                <a:ea typeface="Calibri" pitchFamily="34" charset="0"/>
                <a:cs typeface="Calibri" pitchFamily="34" charset="0"/>
              </a:rPr>
              <a:t>π</a:t>
            </a:r>
            <a:r>
              <a:rPr lang="en-US" sz="2000" baseline="-25000" dirty="0" err="1">
                <a:latin typeface="Calibri" pitchFamily="34" charset="0"/>
                <a:ea typeface="Calibri" pitchFamily="34" charset="0"/>
                <a:cs typeface="Calibri" pitchFamily="34" charset="0"/>
              </a:rPr>
              <a:t>athlete_id</a:t>
            </a:r>
            <a:r>
              <a:rPr lang="en-US" sz="2000" baseline="-25000" dirty="0">
                <a:latin typeface="Calibri" pitchFamily="34" charset="0"/>
                <a:ea typeface="Calibri" pitchFamily="34" charset="0"/>
                <a:cs typeface="Calibri" pitchFamily="34" charset="0"/>
              </a:rPr>
              <a:t>, </a:t>
            </a:r>
            <a:r>
              <a:rPr lang="en-US" sz="2000" baseline="-25000" dirty="0" err="1">
                <a:latin typeface="Calibri" pitchFamily="34" charset="0"/>
                <a:ea typeface="Calibri" pitchFamily="34" charset="0"/>
                <a:cs typeface="Calibri" pitchFamily="34" charset="0"/>
              </a:rPr>
              <a:t>event_id</a:t>
            </a:r>
            <a:r>
              <a:rPr lang="en-US" sz="2000" dirty="0">
                <a:latin typeface="Calibri" pitchFamily="34" charset="0"/>
                <a:ea typeface="Calibri" pitchFamily="34" charset="0"/>
                <a:cs typeface="Calibri" pitchFamily="34" charset="0"/>
              </a:rPr>
              <a:t>(EVENT_RESULT)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 </a:t>
            </a:r>
            <a:r>
              <a:rPr lang="el-GR" sz="2000" dirty="0">
                <a:latin typeface="Calibri" pitchFamily="34" charset="0"/>
                <a:ea typeface="Calibri" pitchFamily="34" charset="0"/>
                <a:cs typeface="Calibri" pitchFamily="34" charset="0"/>
              </a:rPr>
              <a:t> π</a:t>
            </a:r>
            <a:r>
              <a:rPr lang="en-US" sz="2000" baseline="-25000" dirty="0" err="1">
                <a:latin typeface="Calibri" pitchFamily="34" charset="0"/>
                <a:ea typeface="Calibri" pitchFamily="34" charset="0"/>
                <a:cs typeface="Calibri" pitchFamily="34" charset="0"/>
              </a:rPr>
              <a:t>event_id</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σ </a:t>
            </a:r>
            <a:r>
              <a:rPr lang="en-US" sz="2000" baseline="-25000" dirty="0" err="1">
                <a:latin typeface="Calibri" pitchFamily="34" charset="0"/>
                <a:ea typeface="Calibri" pitchFamily="34" charset="0"/>
                <a:cs typeface="Calibri" pitchFamily="34" charset="0"/>
              </a:rPr>
              <a:t>athlete_id</a:t>
            </a:r>
            <a:r>
              <a:rPr lang="en-US" sz="2000" baseline="-25000" dirty="0">
                <a:latin typeface="Calibri" pitchFamily="34" charset="0"/>
                <a:ea typeface="Calibri" pitchFamily="34" charset="0"/>
                <a:cs typeface="Calibri" pitchFamily="34" charset="0"/>
              </a:rPr>
              <a:t> = ‘A5’ </a:t>
            </a:r>
            <a:r>
              <a:rPr lang="en-US" sz="2000" dirty="0">
                <a:latin typeface="Calibri" pitchFamily="34" charset="0"/>
                <a:ea typeface="Calibri" pitchFamily="34" charset="0"/>
                <a:cs typeface="Calibri" pitchFamily="34" charset="0"/>
              </a:rPr>
              <a:t>(EVENT_RESULT))</a:t>
            </a:r>
            <a:endParaRPr lang="el-GR" sz="2000" dirty="0">
              <a:latin typeface="Calibri" pitchFamily="34" charset="0"/>
              <a:ea typeface="Calibri" pitchFamily="34" charset="0"/>
              <a:cs typeface="Calibri" pitchFamily="34" charset="0"/>
            </a:endParaRPr>
          </a:p>
          <a:p>
            <a:pPr algn="just">
              <a:spcAft>
                <a:spcPts val="0"/>
              </a:spcAft>
            </a:pPr>
            <a:r>
              <a:rPr lang="en-US" sz="2000" dirty="0">
                <a:latin typeface="Calibri" pitchFamily="34" charset="0"/>
                <a:ea typeface="Calibri" pitchFamily="34" charset="0"/>
                <a:cs typeface="Calibri" pitchFamily="34" charset="0"/>
              </a:rPr>
              <a:t>(iii) {t</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name | EVENT(t) AND (∃r (EVENT_RESULT(r) AND </a:t>
            </a:r>
            <a:r>
              <a:rPr lang="en-US" sz="2000" dirty="0" err="1">
                <a:latin typeface="Calibri" pitchFamily="34" charset="0"/>
                <a:ea typeface="Calibri" pitchFamily="34" charset="0"/>
                <a:cs typeface="Calibri" pitchFamily="34" charset="0"/>
              </a:rPr>
              <a:t>r.athlete_id</a:t>
            </a:r>
            <a:r>
              <a:rPr lang="en-US" sz="2000" dirty="0">
                <a:latin typeface="Calibri" pitchFamily="34" charset="0"/>
                <a:ea typeface="Calibri" pitchFamily="34" charset="0"/>
                <a:cs typeface="Calibri" pitchFamily="34" charset="0"/>
              </a:rPr>
              <a:t> = ‘A4’ AND </a:t>
            </a:r>
            <a:r>
              <a:rPr lang="en-US" sz="2000" dirty="0" err="1">
                <a:latin typeface="Calibri" pitchFamily="34" charset="0"/>
                <a:ea typeface="Calibri" pitchFamily="34" charset="0"/>
                <a:cs typeface="Calibri" pitchFamily="34" charset="0"/>
              </a:rPr>
              <a:t>t.event_id</a:t>
            </a:r>
            <a:r>
              <a:rPr lang="en-US" sz="2000" dirty="0">
                <a:latin typeface="Calibri" pitchFamily="34" charset="0"/>
                <a:ea typeface="Calibri" pitchFamily="34" charset="0"/>
                <a:cs typeface="Calibri" pitchFamily="34" charset="0"/>
              </a:rPr>
              <a:t> = </a:t>
            </a:r>
            <a:r>
              <a:rPr lang="en-US" sz="2000" dirty="0" err="1">
                <a:latin typeface="Calibri" pitchFamily="34" charset="0"/>
                <a:ea typeface="Calibri" pitchFamily="34" charset="0"/>
                <a:cs typeface="Calibri" pitchFamily="34" charset="0"/>
              </a:rPr>
              <a:t>r.event_id</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p:txBody>
      </p:sp>
      <p:sp>
        <p:nvSpPr>
          <p:cNvPr id="3" name="Rectangle 2"/>
          <p:cNvSpPr/>
          <p:nvPr/>
        </p:nvSpPr>
        <p:spPr>
          <a:xfrm>
            <a:off x="465015" y="595649"/>
            <a:ext cx="8436708" cy="369332"/>
          </a:xfrm>
          <a:prstGeom prst="rect">
            <a:avLst/>
          </a:prstGeom>
        </p:spPr>
        <p:txBody>
          <a:bodyPr wrap="square">
            <a:spAutoFit/>
          </a:bodyPr>
          <a:lstStyle/>
          <a:p>
            <a:pPr algn="just"/>
            <a:r>
              <a:rPr lang="el-GR" b="1" dirty="0"/>
              <a:t>		</a:t>
            </a:r>
            <a:r>
              <a:rPr lang="en-US" b="1" dirty="0"/>
              <a:t>ATHLETE</a:t>
            </a:r>
            <a:r>
              <a:rPr lang="el-GR" b="1" dirty="0"/>
              <a:t>				    </a:t>
            </a:r>
            <a:r>
              <a:rPr lang="en-US" b="1" dirty="0"/>
              <a:t>EVENT</a:t>
            </a:r>
            <a:r>
              <a:rPr lang="el-GR" b="1" dirty="0"/>
              <a:t>			   </a:t>
            </a:r>
            <a:r>
              <a:rPr lang="en-US" b="1" dirty="0"/>
              <a:t>EVENT_RESULT</a:t>
            </a:r>
            <a:endParaRPr lang="el-GR" b="1" dirty="0"/>
          </a:p>
        </p:txBody>
      </p:sp>
    </p:spTree>
    <p:extLst>
      <p:ext uri="{BB962C8B-B14F-4D97-AF65-F5344CB8AC3E}">
        <p14:creationId xmlns:p14="http://schemas.microsoft.com/office/powerpoint/2010/main" val="417214687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172</a:t>
            </a:fld>
            <a:endParaRPr lang="el-GR" altLang="en-US" dirty="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7-20</a:t>
            </a:r>
            <a:r>
              <a:rPr lang="en-US" altLang="en-US" sz="1100" dirty="0"/>
              <a:t>1</a:t>
            </a:r>
            <a:r>
              <a:rPr lang="el-GR" altLang="en-US" sz="1100" dirty="0"/>
              <a:t>8</a:t>
            </a:r>
          </a:p>
        </p:txBody>
      </p:sp>
      <p:sp>
        <p:nvSpPr>
          <p:cNvPr id="2" name="Rectangle 1"/>
          <p:cNvSpPr/>
          <p:nvPr/>
        </p:nvSpPr>
        <p:spPr>
          <a:xfrm>
            <a:off x="292100" y="3193163"/>
            <a:ext cx="8702430" cy="1323439"/>
          </a:xfrm>
          <a:prstGeom prst="rect">
            <a:avLst/>
          </a:prstGeom>
        </p:spPr>
        <p:txBody>
          <a:bodyPr wrap="square">
            <a:spAutoFit/>
          </a:bodyPr>
          <a:lstStyle/>
          <a:p>
            <a:r>
              <a:rPr lang="en-US" sz="2000" dirty="0"/>
              <a:t>(</a:t>
            </a:r>
            <a:r>
              <a:rPr lang="el-GR" sz="2000" dirty="0"/>
              <a:t>β)  Δώστε ερωτήσεις σε σχεσιακή άλγεβρα που να έχουν ως αποτέλεσμα:</a:t>
            </a:r>
          </a:p>
          <a:p>
            <a:pPr marL="514350" indent="-514350">
              <a:buAutoNum type="romanLcParenBoth"/>
            </a:pPr>
            <a:r>
              <a:rPr lang="el-GR" sz="2000" dirty="0"/>
              <a:t>το </a:t>
            </a:r>
            <a:r>
              <a:rPr lang="en-US" sz="2000" dirty="0"/>
              <a:t>id </a:t>
            </a:r>
            <a:r>
              <a:rPr lang="el-GR" sz="2000" dirty="0"/>
              <a:t>των αθλητών που έχουν κερδίσει μόνο χρυσά (</a:t>
            </a:r>
            <a:r>
              <a:rPr lang="en-US" sz="2000" dirty="0"/>
              <a:t>gold</a:t>
            </a:r>
            <a:r>
              <a:rPr lang="el-GR" sz="2000" dirty="0"/>
              <a:t>) μετάλλια</a:t>
            </a:r>
          </a:p>
          <a:p>
            <a:r>
              <a:rPr lang="el-GR" sz="2000" dirty="0"/>
              <a:t>(</a:t>
            </a:r>
            <a:r>
              <a:rPr lang="en-US" sz="2000" dirty="0"/>
              <a:t>ii</a:t>
            </a:r>
            <a:r>
              <a:rPr lang="el-GR" sz="2000" dirty="0"/>
              <a:t>) </a:t>
            </a:r>
            <a:r>
              <a:rPr lang="en-US" sz="2000" dirty="0"/>
              <a:t>  </a:t>
            </a:r>
            <a:r>
              <a:rPr lang="el-GR" sz="2000" dirty="0"/>
              <a:t>το </a:t>
            </a:r>
            <a:r>
              <a:rPr lang="en-US" sz="2000" dirty="0"/>
              <a:t>id </a:t>
            </a:r>
            <a:r>
              <a:rPr lang="el-GR" sz="2000" dirty="0"/>
              <a:t>των Αμερικάνων αθλητών που πήραν μετάλλιο στο αγώνισμα με όνομα “100</a:t>
            </a:r>
            <a:r>
              <a:rPr lang="en-US" sz="2000" dirty="0"/>
              <a:t>m Sprint</a:t>
            </a:r>
            <a:r>
              <a:rPr lang="el-GR" sz="2000" dirty="0"/>
              <a:t>”</a:t>
            </a:r>
          </a:p>
        </p:txBody>
      </p:sp>
      <p:sp>
        <p:nvSpPr>
          <p:cNvPr id="13" name="TextBox 12"/>
          <p:cNvSpPr txBox="1"/>
          <p:nvPr/>
        </p:nvSpPr>
        <p:spPr>
          <a:xfrm>
            <a:off x="1822938" y="1605206"/>
            <a:ext cx="5498123" cy="1015663"/>
          </a:xfrm>
          <a:prstGeom prst="rect">
            <a:avLst/>
          </a:prstGeom>
          <a:noFill/>
        </p:spPr>
        <p:txBody>
          <a:bodyPr wrap="square" rtlCol="0">
            <a:spAutoFit/>
          </a:bodyPr>
          <a:lstStyle/>
          <a:p>
            <a:r>
              <a:rPr lang="en-US" sz="2000" dirty="0"/>
              <a:t>ATHLETE(</a:t>
            </a:r>
            <a:r>
              <a:rPr lang="en-US" sz="2000" u="sng" dirty="0" err="1"/>
              <a:t>athlete_id</a:t>
            </a:r>
            <a:r>
              <a:rPr lang="en-US" sz="2000" dirty="0"/>
              <a:t>, country, name, age)</a:t>
            </a:r>
            <a:endParaRPr lang="el-GR" sz="2000" dirty="0"/>
          </a:p>
          <a:p>
            <a:r>
              <a:rPr lang="en-US" sz="2000" dirty="0"/>
              <a:t>EVENT(</a:t>
            </a:r>
            <a:r>
              <a:rPr lang="en-US" sz="2000" u="sng" dirty="0" err="1"/>
              <a:t>event_id</a:t>
            </a:r>
            <a:r>
              <a:rPr lang="en-US" sz="2000" dirty="0"/>
              <a:t>, name)</a:t>
            </a:r>
            <a:endParaRPr lang="el-GR" sz="2000" dirty="0"/>
          </a:p>
          <a:p>
            <a:r>
              <a:rPr lang="en-US" sz="2000" dirty="0"/>
              <a:t>EVENT_RESULT(</a:t>
            </a:r>
            <a:r>
              <a:rPr lang="en-US" sz="2000" u="sng" dirty="0" err="1"/>
              <a:t>event_id</a:t>
            </a:r>
            <a:r>
              <a:rPr lang="en-US" sz="2000" dirty="0"/>
              <a:t>, </a:t>
            </a:r>
            <a:r>
              <a:rPr lang="en-US" sz="2000" u="sng" dirty="0" err="1"/>
              <a:t>athlete_id</a:t>
            </a:r>
            <a:r>
              <a:rPr lang="en-US" sz="2000" dirty="0"/>
              <a:t>, result)</a:t>
            </a:r>
            <a:endParaRPr lang="el-GR" sz="2000" dirty="0"/>
          </a:p>
        </p:txBody>
      </p:sp>
    </p:spTree>
    <p:extLst>
      <p:ext uri="{BB962C8B-B14F-4D97-AF65-F5344CB8AC3E}">
        <p14:creationId xmlns:p14="http://schemas.microsoft.com/office/powerpoint/2010/main" val="2571751381"/>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Slide Number Placeholder 4"/>
          <p:cNvSpPr>
            <a:spLocks noGrp="1"/>
          </p:cNvSpPr>
          <p:nvPr>
            <p:ph type="sldNum" sz="quarter" idx="12"/>
          </p:nvPr>
        </p:nvSpPr>
        <p:spPr>
          <a:noFill/>
        </p:spPr>
        <p:txBody>
          <a:bodyPr/>
          <a:lstStyle/>
          <a:p>
            <a:fld id="{C926D481-263F-456F-AE7B-0C0FEF0745FD}" type="slidenum">
              <a:rPr lang="el-GR" altLang="en-US" smtClean="0"/>
              <a:pPr/>
              <a:t>173</a:t>
            </a:fld>
            <a:endParaRPr lang="el-GR" altLang="en-US" dirty="0"/>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7-20</a:t>
            </a:r>
            <a:r>
              <a:rPr lang="en-US" altLang="en-US" sz="1100" dirty="0"/>
              <a:t>1</a:t>
            </a:r>
            <a:r>
              <a:rPr lang="el-GR" altLang="en-US" sz="1100" dirty="0"/>
              <a:t>8</a:t>
            </a:r>
          </a:p>
        </p:txBody>
      </p:sp>
      <p:sp>
        <p:nvSpPr>
          <p:cNvPr id="13" name="TextBox 12"/>
          <p:cNvSpPr txBox="1"/>
          <p:nvPr/>
        </p:nvSpPr>
        <p:spPr>
          <a:xfrm>
            <a:off x="353646" y="792824"/>
            <a:ext cx="8436708" cy="1015663"/>
          </a:xfrm>
          <a:prstGeom prst="rect">
            <a:avLst/>
          </a:prstGeom>
          <a:noFill/>
        </p:spPr>
        <p:txBody>
          <a:bodyPr wrap="square" rtlCol="0">
            <a:spAutoFit/>
          </a:bodyPr>
          <a:lstStyle/>
          <a:p>
            <a:r>
              <a:rPr lang="en-US" sz="2000" dirty="0"/>
              <a:t>ATHLETE(</a:t>
            </a:r>
            <a:r>
              <a:rPr lang="en-US" sz="2000" u="sng" dirty="0" err="1"/>
              <a:t>athlete_id</a:t>
            </a:r>
            <a:r>
              <a:rPr lang="en-US" sz="2000" dirty="0"/>
              <a:t>, country, name, age)</a:t>
            </a:r>
            <a:endParaRPr lang="el-GR" sz="2000" dirty="0"/>
          </a:p>
          <a:p>
            <a:r>
              <a:rPr lang="en-US" sz="2000" dirty="0"/>
              <a:t>EVENT(</a:t>
            </a:r>
            <a:r>
              <a:rPr lang="en-US" sz="2000" u="sng" dirty="0" err="1"/>
              <a:t>event_id</a:t>
            </a:r>
            <a:r>
              <a:rPr lang="en-US" sz="2000" dirty="0"/>
              <a:t>, name)</a:t>
            </a:r>
            <a:endParaRPr lang="el-GR" sz="2000" dirty="0"/>
          </a:p>
          <a:p>
            <a:r>
              <a:rPr lang="en-US" sz="2000" dirty="0"/>
              <a:t>EVENT_RESULT(</a:t>
            </a:r>
            <a:r>
              <a:rPr lang="en-US" sz="2000" u="sng" dirty="0" err="1"/>
              <a:t>event_id</a:t>
            </a:r>
            <a:r>
              <a:rPr lang="en-US" sz="2000" dirty="0"/>
              <a:t>, </a:t>
            </a:r>
            <a:r>
              <a:rPr lang="en-US" sz="2000" u="sng" dirty="0" err="1"/>
              <a:t>athlete_id</a:t>
            </a:r>
            <a:r>
              <a:rPr lang="en-US" sz="2000" dirty="0"/>
              <a:t>, result)</a:t>
            </a:r>
            <a:endParaRPr lang="el-GR" sz="2000" dirty="0"/>
          </a:p>
        </p:txBody>
      </p:sp>
      <p:sp>
        <p:nvSpPr>
          <p:cNvPr id="3" name="TextBox 2"/>
          <p:cNvSpPr txBox="1"/>
          <p:nvPr/>
        </p:nvSpPr>
        <p:spPr>
          <a:xfrm>
            <a:off x="292100" y="2137049"/>
            <a:ext cx="8281377" cy="3416320"/>
          </a:xfrm>
          <a:prstGeom prst="rect">
            <a:avLst/>
          </a:prstGeom>
          <a:noFill/>
        </p:spPr>
        <p:txBody>
          <a:bodyPr wrap="square" rtlCol="0">
            <a:spAutoFit/>
          </a:bodyPr>
          <a:lstStyle/>
          <a:p>
            <a:r>
              <a:rPr lang="el-GR" dirty="0"/>
              <a:t>(γ) Δώστε ερωτήσεις σε </a:t>
            </a:r>
            <a:r>
              <a:rPr lang="en-US" dirty="0"/>
              <a:t>SQL </a:t>
            </a:r>
            <a:r>
              <a:rPr lang="el-GR" dirty="0"/>
              <a:t>που να έχουν ως αποτέλεσμα:</a:t>
            </a:r>
          </a:p>
          <a:p>
            <a:r>
              <a:rPr lang="el-GR" dirty="0">
                <a:solidFill>
                  <a:schemeClr val="accent6">
                    <a:lumMod val="75000"/>
                  </a:schemeClr>
                </a:solidFill>
              </a:rPr>
              <a:t>(</a:t>
            </a:r>
            <a:r>
              <a:rPr lang="en-US" dirty="0" err="1">
                <a:solidFill>
                  <a:schemeClr val="accent6">
                    <a:lumMod val="75000"/>
                  </a:schemeClr>
                </a:solidFill>
              </a:rPr>
              <a:t>i</a:t>
            </a:r>
            <a:r>
              <a:rPr lang="el-GR" dirty="0">
                <a:solidFill>
                  <a:schemeClr val="accent6">
                    <a:lumMod val="75000"/>
                  </a:schemeClr>
                </a:solidFill>
              </a:rPr>
              <a:t>) </a:t>
            </a:r>
            <a:r>
              <a:rPr lang="el-GR" dirty="0"/>
              <a:t>για κάθε αθλητή τον αριθμό των μεταλλίων που κέρδισε (ζεύγη: </a:t>
            </a:r>
            <a:r>
              <a:rPr lang="en-US" dirty="0"/>
              <a:t>id</a:t>
            </a:r>
            <a:r>
              <a:rPr lang="el-GR" dirty="0"/>
              <a:t>-αθλητή, αριθμός μεταλλίων) σε φθίνουσα διάταξη βάσει του αριθμού μεταλλίων</a:t>
            </a:r>
            <a:r>
              <a:rPr lang="en-US" dirty="0"/>
              <a:t> </a:t>
            </a:r>
            <a:r>
              <a:rPr lang="el-GR" dirty="0"/>
              <a:t>και σε περίπτωση ισοβαθμίας με αύξουσα διάταξη με βάση το </a:t>
            </a:r>
            <a:r>
              <a:rPr lang="en-US"/>
              <a:t>id</a:t>
            </a:r>
            <a:r>
              <a:rPr lang="el-GR"/>
              <a:t>, </a:t>
            </a:r>
            <a:r>
              <a:rPr lang="el-GR" dirty="0"/>
              <a:t>αγνοείστε όσους αθλητές δεν πήραν μετάλλια</a:t>
            </a:r>
          </a:p>
          <a:p>
            <a:r>
              <a:rPr lang="el-GR" dirty="0">
                <a:solidFill>
                  <a:schemeClr val="accent6">
                    <a:lumMod val="75000"/>
                  </a:schemeClr>
                </a:solidFill>
              </a:rPr>
              <a:t>(</a:t>
            </a:r>
            <a:r>
              <a:rPr lang="en-US" dirty="0">
                <a:solidFill>
                  <a:schemeClr val="accent6">
                    <a:lumMod val="75000"/>
                  </a:schemeClr>
                </a:solidFill>
              </a:rPr>
              <a:t>ii</a:t>
            </a:r>
            <a:r>
              <a:rPr lang="el-GR" dirty="0">
                <a:solidFill>
                  <a:schemeClr val="accent6">
                    <a:lumMod val="75000"/>
                  </a:schemeClr>
                </a:solidFill>
              </a:rPr>
              <a:t>) </a:t>
            </a:r>
            <a:r>
              <a:rPr lang="el-GR" dirty="0"/>
              <a:t>τροποποιείστε την ερώτηση γ(</a:t>
            </a:r>
            <a:r>
              <a:rPr lang="en-US" dirty="0" err="1"/>
              <a:t>i</a:t>
            </a:r>
            <a:r>
              <a:rPr lang="el-GR" dirty="0"/>
              <a:t>) ώστε να περιλαμβάνονται στην απάντηση και οι αθλητές που δεν πήραν μετάλλια (να εμφανίζονται με αριθμό μεταλλίων 0).</a:t>
            </a:r>
          </a:p>
          <a:p>
            <a:r>
              <a:rPr lang="el-GR" dirty="0">
                <a:solidFill>
                  <a:schemeClr val="accent6">
                    <a:lumMod val="75000"/>
                  </a:schemeClr>
                </a:solidFill>
              </a:rPr>
              <a:t>(</a:t>
            </a:r>
            <a:r>
              <a:rPr lang="en-US" dirty="0">
                <a:solidFill>
                  <a:schemeClr val="accent6">
                    <a:lumMod val="75000"/>
                  </a:schemeClr>
                </a:solidFill>
              </a:rPr>
              <a:t>iii</a:t>
            </a:r>
            <a:r>
              <a:rPr lang="el-GR" dirty="0">
                <a:solidFill>
                  <a:schemeClr val="accent6">
                    <a:lumMod val="75000"/>
                  </a:schemeClr>
                </a:solidFill>
              </a:rPr>
              <a:t>) </a:t>
            </a:r>
            <a:r>
              <a:rPr lang="en-US" dirty="0"/>
              <a:t>	</a:t>
            </a:r>
            <a:r>
              <a:rPr lang="el-GR" dirty="0"/>
              <a:t>το </a:t>
            </a:r>
            <a:r>
              <a:rPr lang="en-US" dirty="0"/>
              <a:t>id </a:t>
            </a:r>
            <a:r>
              <a:rPr lang="el-GR" dirty="0"/>
              <a:t>των αθλητών που έχουν κερδίσει μόνο χρυσά (</a:t>
            </a:r>
            <a:r>
              <a:rPr lang="en-US" dirty="0"/>
              <a:t>gold</a:t>
            </a:r>
            <a:r>
              <a:rPr lang="el-GR" dirty="0"/>
              <a:t>) μετάλλια</a:t>
            </a:r>
          </a:p>
          <a:p>
            <a:r>
              <a:rPr lang="el-GR" dirty="0"/>
              <a:t>χρησιμοποιώντας </a:t>
            </a:r>
            <a:r>
              <a:rPr lang="en-US" dirty="0"/>
              <a:t>in</a:t>
            </a:r>
            <a:r>
              <a:rPr lang="el-GR" dirty="0"/>
              <a:t>/</a:t>
            </a:r>
            <a:r>
              <a:rPr lang="en-US" dirty="0"/>
              <a:t>not in</a:t>
            </a:r>
            <a:r>
              <a:rPr lang="el-GR" dirty="0"/>
              <a:t>.</a:t>
            </a:r>
            <a:endParaRPr lang="en-US" dirty="0"/>
          </a:p>
          <a:p>
            <a:r>
              <a:rPr lang="el-GR" dirty="0">
                <a:solidFill>
                  <a:schemeClr val="accent6">
                    <a:lumMod val="75000"/>
                  </a:schemeClr>
                </a:solidFill>
              </a:rPr>
              <a:t>(</a:t>
            </a:r>
            <a:r>
              <a:rPr lang="en-US" dirty="0">
                <a:solidFill>
                  <a:schemeClr val="accent6">
                    <a:lumMod val="75000"/>
                  </a:schemeClr>
                </a:solidFill>
              </a:rPr>
              <a:t>iv</a:t>
            </a:r>
            <a:r>
              <a:rPr lang="el-GR" dirty="0">
                <a:solidFill>
                  <a:schemeClr val="accent6">
                    <a:lumMod val="75000"/>
                  </a:schemeClr>
                </a:solidFill>
              </a:rPr>
              <a:t>) </a:t>
            </a:r>
            <a:r>
              <a:rPr lang="el-GR" dirty="0"/>
              <a:t>τις χώρες που έχουν πάρει τουλάχιστον 5 μετάλλια (ζεύγη: χώρα, αριθμός μεταλλίων) σε φθίνουσα διάταξη βάσει του αριθμού μεταλλίων</a:t>
            </a:r>
            <a:r>
              <a:rPr lang="en-US" dirty="0"/>
              <a:t> </a:t>
            </a:r>
            <a:r>
              <a:rPr lang="el-GR" dirty="0"/>
              <a:t>(υποθέστε ότι τα αγωνίσματα είναι ατομικά).</a:t>
            </a:r>
          </a:p>
        </p:txBody>
      </p:sp>
    </p:spTree>
    <p:extLst>
      <p:ext uri="{BB962C8B-B14F-4D97-AF65-F5344CB8AC3E}">
        <p14:creationId xmlns:p14="http://schemas.microsoft.com/office/powerpoint/2010/main" val="251890948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174</a:t>
            </a:fld>
            <a:endParaRPr lang="en-US" dirty="0"/>
          </a:p>
        </p:txBody>
      </p:sp>
      <p:sp>
        <p:nvSpPr>
          <p:cNvPr id="4" name="TextBox 3">
            <a:extLst>
              <a:ext uri="{FF2B5EF4-FFF2-40B4-BE49-F238E27FC236}">
                <a16:creationId xmlns:a16="http://schemas.microsoft.com/office/drawing/2014/main" xmlns="" id="{C74FB772-FA99-4556-A5D0-CC9F05299CB2}"/>
              </a:ext>
            </a:extLst>
          </p:cNvPr>
          <p:cNvSpPr txBox="1"/>
          <p:nvPr/>
        </p:nvSpPr>
        <p:spPr>
          <a:xfrm>
            <a:off x="1509473" y="2470500"/>
            <a:ext cx="7089404" cy="1446550"/>
          </a:xfrm>
          <a:prstGeom prst="rect">
            <a:avLst/>
          </a:prstGeom>
          <a:noFill/>
        </p:spPr>
        <p:txBody>
          <a:bodyPr wrap="square" rtlCol="0">
            <a:spAutoFit/>
          </a:bodyPr>
          <a:lstStyle/>
          <a:p>
            <a:pPr algn="r"/>
            <a:r>
              <a:rPr lang="el-GR" sz="4800" dirty="0"/>
              <a:t>Λύση 1</a:t>
            </a:r>
            <a:r>
              <a:rPr lang="el-GR" sz="4800" baseline="30000" dirty="0"/>
              <a:t>ου</a:t>
            </a:r>
            <a:r>
              <a:rPr lang="el-GR" sz="4800" dirty="0"/>
              <a:t> </a:t>
            </a:r>
            <a:r>
              <a:rPr lang="en-US" sz="4800" dirty="0" smtClean="0"/>
              <a:t>quiz </a:t>
            </a:r>
            <a:endParaRPr lang="el-GR" sz="4800" dirty="0" smtClean="0"/>
          </a:p>
          <a:p>
            <a:pPr algn="r"/>
            <a:r>
              <a:rPr lang="en-US" sz="4000" dirty="0" smtClean="0"/>
              <a:t>(</a:t>
            </a:r>
            <a:r>
              <a:rPr lang="el-GR" sz="4000" dirty="0" err="1" smtClean="0"/>
              <a:t>Ακ</a:t>
            </a:r>
            <a:r>
              <a:rPr lang="el-GR" sz="4000" dirty="0" smtClean="0"/>
              <a:t>. Έτος </a:t>
            </a:r>
            <a:r>
              <a:rPr lang="en-US" sz="4000" dirty="0" smtClean="0"/>
              <a:t>2020-2021)</a:t>
            </a:r>
            <a:endParaRPr lang="en-US" sz="4000" dirty="0"/>
          </a:p>
        </p:txBody>
      </p:sp>
      <p:sp>
        <p:nvSpPr>
          <p:cNvPr id="5" name="Footer Placeholder 2">
            <a:extLst>
              <a:ext uri="{FF2B5EF4-FFF2-40B4-BE49-F238E27FC236}">
                <a16:creationId xmlns:a16="http://schemas.microsoft.com/office/drawing/2014/main" xmlns="" id="{3126562F-04CC-4539-B32B-220E99DE874E}"/>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a:extLst>
              <a:ext uri="{FF2B5EF4-FFF2-40B4-BE49-F238E27FC236}">
                <a16:creationId xmlns:a16="http://schemas.microsoft.com/office/drawing/2014/main" xmlns="" id="{39F35DA8-3949-4A89-B710-916DDFB15471}"/>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Tree>
    <p:extLst>
      <p:ext uri="{BB962C8B-B14F-4D97-AF65-F5344CB8AC3E}">
        <p14:creationId xmlns:p14="http://schemas.microsoft.com/office/powerpoint/2010/main" val="203274336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175</a:t>
            </a:fld>
            <a:endParaRPr lang="en-US" dirty="0"/>
          </a:p>
        </p:txBody>
      </p:sp>
      <p:sp>
        <p:nvSpPr>
          <p:cNvPr id="5" name="Footer Placeholder 2">
            <a:extLst>
              <a:ext uri="{FF2B5EF4-FFF2-40B4-BE49-F238E27FC236}">
                <a16:creationId xmlns:a16="http://schemas.microsoft.com/office/drawing/2014/main" xmlns="" id="{3126562F-04CC-4539-B32B-220E99DE874E}"/>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a:extLst>
              <a:ext uri="{FF2B5EF4-FFF2-40B4-BE49-F238E27FC236}">
                <a16:creationId xmlns:a16="http://schemas.microsoft.com/office/drawing/2014/main" xmlns="" id="{39F35DA8-3949-4A89-B710-916DDFB15471}"/>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
        <p:nvSpPr>
          <p:cNvPr id="16" name="TextBox 15">
            <a:extLst>
              <a:ext uri="{FF2B5EF4-FFF2-40B4-BE49-F238E27FC236}">
                <a16:creationId xmlns:a16="http://schemas.microsoft.com/office/drawing/2014/main" xmlns="" id="{F26A77AF-18CB-40B0-AC2F-9008E131A5AD}"/>
              </a:ext>
            </a:extLst>
          </p:cNvPr>
          <p:cNvSpPr txBox="1"/>
          <p:nvPr/>
        </p:nvSpPr>
        <p:spPr>
          <a:xfrm>
            <a:off x="371613" y="590725"/>
            <a:ext cx="7394713" cy="2554545"/>
          </a:xfrm>
          <a:prstGeom prst="rect">
            <a:avLst/>
          </a:prstGeom>
          <a:noFill/>
        </p:spPr>
        <p:txBody>
          <a:bodyPr wrap="square" rtlCol="0">
            <a:spAutoFit/>
          </a:bodyPr>
          <a:lstStyle/>
          <a:p>
            <a:pPr algn="l"/>
            <a:r>
              <a:rPr lang="en-US" sz="1600" b="0" i="0" dirty="0">
                <a:solidFill>
                  <a:srgbClr val="333333"/>
                </a:solidFill>
                <a:effectLst/>
                <a:latin typeface="+mj-lt"/>
              </a:rPr>
              <a:t>CREATE TABLE CUSTOMER (</a:t>
            </a:r>
          </a:p>
          <a:p>
            <a:pPr algn="l"/>
            <a:r>
              <a:rPr lang="en-US" sz="1600" b="0" i="0" dirty="0" err="1">
                <a:solidFill>
                  <a:srgbClr val="333333"/>
                </a:solidFill>
                <a:effectLst/>
                <a:latin typeface="+mj-lt"/>
              </a:rPr>
              <a:t>CustomerID</a:t>
            </a:r>
            <a:r>
              <a:rPr lang="en-US" sz="1600" b="0" i="0" dirty="0">
                <a:solidFill>
                  <a:srgbClr val="333333"/>
                </a:solidFill>
                <a:effectLst/>
                <a:latin typeface="+mj-lt"/>
              </a:rPr>
              <a:t> INTEGER PRIMARY KEY,</a:t>
            </a:r>
          </a:p>
          <a:p>
            <a:pPr algn="l"/>
            <a:r>
              <a:rPr lang="en-US" sz="1600" b="0" i="0" dirty="0">
                <a:solidFill>
                  <a:srgbClr val="333333"/>
                </a:solidFill>
                <a:effectLst/>
                <a:latin typeface="+mj-lt"/>
              </a:rPr>
              <a:t>Name VARCHAR NOT NULL</a:t>
            </a:r>
          </a:p>
          <a:p>
            <a:pPr algn="l"/>
            <a:r>
              <a:rPr lang="en-US" sz="1600" b="0" i="0" dirty="0">
                <a:solidFill>
                  <a:srgbClr val="333333"/>
                </a:solidFill>
                <a:effectLst/>
                <a:latin typeface="+mj-lt"/>
              </a:rPr>
              <a:t>);</a:t>
            </a:r>
          </a:p>
          <a:p>
            <a:pPr algn="l"/>
            <a:r>
              <a:rPr lang="en-US" sz="1600" b="0" i="0" dirty="0">
                <a:solidFill>
                  <a:srgbClr val="333333"/>
                </a:solidFill>
                <a:effectLst/>
                <a:latin typeface="+mj-lt"/>
              </a:rPr>
              <a:t>CREATE TABLE BASKET (</a:t>
            </a:r>
          </a:p>
          <a:p>
            <a:pPr algn="l"/>
            <a:r>
              <a:rPr lang="en-US" sz="1600" b="0" i="0" dirty="0" err="1">
                <a:solidFill>
                  <a:srgbClr val="333333"/>
                </a:solidFill>
                <a:effectLst/>
                <a:latin typeface="+mj-lt"/>
              </a:rPr>
              <a:t>BasketID</a:t>
            </a:r>
            <a:r>
              <a:rPr lang="en-US" sz="1600" b="0" i="0" dirty="0">
                <a:solidFill>
                  <a:srgbClr val="333333"/>
                </a:solidFill>
                <a:effectLst/>
                <a:latin typeface="+mj-lt"/>
              </a:rPr>
              <a:t>    INTEGER PRIMARY KEY,</a:t>
            </a:r>
          </a:p>
          <a:p>
            <a:pPr algn="l"/>
            <a:r>
              <a:rPr lang="en-US" sz="1600" b="0" i="0" dirty="0" err="1">
                <a:solidFill>
                  <a:srgbClr val="333333"/>
                </a:solidFill>
                <a:effectLst/>
                <a:latin typeface="+mj-lt"/>
              </a:rPr>
              <a:t>CustomerID</a:t>
            </a:r>
            <a:r>
              <a:rPr lang="en-US" sz="1600" b="0" i="0" dirty="0">
                <a:solidFill>
                  <a:srgbClr val="333333"/>
                </a:solidFill>
                <a:effectLst/>
                <a:latin typeface="+mj-lt"/>
              </a:rPr>
              <a:t> INTEGER REFERENCES CUSTOMER (</a:t>
            </a:r>
            <a:r>
              <a:rPr lang="en-US" sz="1600" b="0" i="0" dirty="0" err="1">
                <a:solidFill>
                  <a:srgbClr val="333333"/>
                </a:solidFill>
                <a:effectLst/>
                <a:latin typeface="+mj-lt"/>
              </a:rPr>
              <a:t>CustomerID</a:t>
            </a:r>
            <a:r>
              <a:rPr lang="en-US" sz="1600" b="0" i="0" dirty="0">
                <a:solidFill>
                  <a:srgbClr val="333333"/>
                </a:solidFill>
                <a:effectLst/>
                <a:latin typeface="+mj-lt"/>
              </a:rPr>
              <a:t>) ON DELETE CASCADE</a:t>
            </a:r>
          </a:p>
          <a:p>
            <a:pPr algn="l"/>
            <a:r>
              <a:rPr lang="en-US" sz="1600" b="0" i="0" dirty="0">
                <a:solidFill>
                  <a:srgbClr val="333333"/>
                </a:solidFill>
                <a:effectLst/>
                <a:latin typeface="+mj-lt"/>
              </a:rPr>
              <a:t>UNIQUE</a:t>
            </a:r>
          </a:p>
          <a:p>
            <a:pPr algn="l"/>
            <a:r>
              <a:rPr lang="en-US" sz="1600" b="0" i="0" dirty="0">
                <a:solidFill>
                  <a:srgbClr val="333333"/>
                </a:solidFill>
                <a:effectLst/>
                <a:latin typeface="+mj-lt"/>
              </a:rPr>
              <a:t>);</a:t>
            </a:r>
          </a:p>
          <a:p>
            <a:pPr algn="l"/>
            <a:r>
              <a:rPr lang="el-GR" sz="1600" b="0" i="0" dirty="0">
                <a:solidFill>
                  <a:srgbClr val="333333"/>
                </a:solidFill>
                <a:effectLst/>
                <a:latin typeface="+mj-lt"/>
              </a:rPr>
              <a:t>Ο πίνακας </a:t>
            </a:r>
            <a:r>
              <a:rPr lang="en-US" sz="1600" b="0" i="0" dirty="0">
                <a:solidFill>
                  <a:srgbClr val="333333"/>
                </a:solidFill>
                <a:effectLst/>
                <a:latin typeface="+mj-lt"/>
              </a:rPr>
              <a:t>CUSTOMER </a:t>
            </a:r>
            <a:r>
              <a:rPr lang="el-GR" sz="1600" b="0" i="0" dirty="0">
                <a:solidFill>
                  <a:srgbClr val="333333"/>
                </a:solidFill>
                <a:effectLst/>
                <a:latin typeface="+mj-lt"/>
              </a:rPr>
              <a:t>έχει τις εξής πλειάδες:</a:t>
            </a:r>
          </a:p>
        </p:txBody>
      </p:sp>
      <p:pic>
        <p:nvPicPr>
          <p:cNvPr id="18" name="Picture 17" descr="Table&#10;&#10;Description automatically generated">
            <a:extLst>
              <a:ext uri="{FF2B5EF4-FFF2-40B4-BE49-F238E27FC236}">
                <a16:creationId xmlns:a16="http://schemas.microsoft.com/office/drawing/2014/main" xmlns="" id="{167333DE-15D4-4E07-BBDC-509D4BADF1C4}"/>
              </a:ext>
            </a:extLst>
          </p:cNvPr>
          <p:cNvPicPr>
            <a:picLocks noChangeAspect="1"/>
          </p:cNvPicPr>
          <p:nvPr/>
        </p:nvPicPr>
        <p:blipFill>
          <a:blip r:embed="rId2"/>
          <a:stretch>
            <a:fillRect/>
          </a:stretch>
        </p:blipFill>
        <p:spPr>
          <a:xfrm>
            <a:off x="5704796" y="2834329"/>
            <a:ext cx="2127504" cy="1286256"/>
          </a:xfrm>
          <a:prstGeom prst="rect">
            <a:avLst/>
          </a:prstGeom>
        </p:spPr>
      </p:pic>
      <p:pic>
        <p:nvPicPr>
          <p:cNvPr id="20" name="Picture 19" descr="Table&#10;&#10;Description automatically generated">
            <a:extLst>
              <a:ext uri="{FF2B5EF4-FFF2-40B4-BE49-F238E27FC236}">
                <a16:creationId xmlns:a16="http://schemas.microsoft.com/office/drawing/2014/main" xmlns="" id="{7F2E1332-8AF3-4F41-A23B-D68B8EA9AFE5}"/>
              </a:ext>
            </a:extLst>
          </p:cNvPr>
          <p:cNvPicPr>
            <a:picLocks noChangeAspect="1"/>
          </p:cNvPicPr>
          <p:nvPr/>
        </p:nvPicPr>
        <p:blipFill>
          <a:blip r:embed="rId3"/>
          <a:stretch>
            <a:fillRect/>
          </a:stretch>
        </p:blipFill>
        <p:spPr>
          <a:xfrm>
            <a:off x="588153" y="5178228"/>
            <a:ext cx="1804416" cy="877824"/>
          </a:xfrm>
          <a:prstGeom prst="rect">
            <a:avLst/>
          </a:prstGeom>
        </p:spPr>
      </p:pic>
      <p:pic>
        <p:nvPicPr>
          <p:cNvPr id="22" name="Picture 21" descr="Table&#10;&#10;Description automatically generated">
            <a:extLst>
              <a:ext uri="{FF2B5EF4-FFF2-40B4-BE49-F238E27FC236}">
                <a16:creationId xmlns:a16="http://schemas.microsoft.com/office/drawing/2014/main" xmlns="" id="{71A03463-02F0-4481-B370-CD5C7A8F05B4}"/>
              </a:ext>
            </a:extLst>
          </p:cNvPr>
          <p:cNvPicPr>
            <a:picLocks noChangeAspect="1"/>
          </p:cNvPicPr>
          <p:nvPr/>
        </p:nvPicPr>
        <p:blipFill>
          <a:blip r:embed="rId4"/>
          <a:stretch>
            <a:fillRect/>
          </a:stretch>
        </p:blipFill>
        <p:spPr>
          <a:xfrm>
            <a:off x="2685420" y="5178228"/>
            <a:ext cx="1719072" cy="871728"/>
          </a:xfrm>
          <a:prstGeom prst="rect">
            <a:avLst/>
          </a:prstGeom>
        </p:spPr>
      </p:pic>
      <p:pic>
        <p:nvPicPr>
          <p:cNvPr id="24" name="Picture 23" descr="Table&#10;&#10;Description automatically generated">
            <a:extLst>
              <a:ext uri="{FF2B5EF4-FFF2-40B4-BE49-F238E27FC236}">
                <a16:creationId xmlns:a16="http://schemas.microsoft.com/office/drawing/2014/main" xmlns="" id="{CAD66DC7-5204-4B27-B130-9DFF3D44FA07}"/>
              </a:ext>
            </a:extLst>
          </p:cNvPr>
          <p:cNvPicPr>
            <a:picLocks noChangeAspect="1"/>
          </p:cNvPicPr>
          <p:nvPr/>
        </p:nvPicPr>
        <p:blipFill>
          <a:blip r:embed="rId5"/>
          <a:stretch>
            <a:fillRect/>
          </a:stretch>
        </p:blipFill>
        <p:spPr>
          <a:xfrm>
            <a:off x="4535556" y="5143882"/>
            <a:ext cx="1719072" cy="890016"/>
          </a:xfrm>
          <a:prstGeom prst="rect">
            <a:avLst/>
          </a:prstGeom>
        </p:spPr>
      </p:pic>
      <p:pic>
        <p:nvPicPr>
          <p:cNvPr id="26" name="Picture 25" descr="Table&#10;&#10;Description automatically generated">
            <a:extLst>
              <a:ext uri="{FF2B5EF4-FFF2-40B4-BE49-F238E27FC236}">
                <a16:creationId xmlns:a16="http://schemas.microsoft.com/office/drawing/2014/main" xmlns="" id="{0142FA3C-18A2-4AF7-825A-9375319AC63E}"/>
              </a:ext>
            </a:extLst>
          </p:cNvPr>
          <p:cNvPicPr>
            <a:picLocks noChangeAspect="1"/>
          </p:cNvPicPr>
          <p:nvPr/>
        </p:nvPicPr>
        <p:blipFill>
          <a:blip r:embed="rId6"/>
          <a:stretch>
            <a:fillRect/>
          </a:stretch>
        </p:blipFill>
        <p:spPr>
          <a:xfrm>
            <a:off x="6438833" y="5134738"/>
            <a:ext cx="1712976" cy="896112"/>
          </a:xfrm>
          <a:prstGeom prst="rect">
            <a:avLst/>
          </a:prstGeom>
        </p:spPr>
      </p:pic>
      <p:sp>
        <p:nvSpPr>
          <p:cNvPr id="27" name="TextBox 26">
            <a:extLst>
              <a:ext uri="{FF2B5EF4-FFF2-40B4-BE49-F238E27FC236}">
                <a16:creationId xmlns:a16="http://schemas.microsoft.com/office/drawing/2014/main" xmlns="" id="{CF19C111-55E0-4522-B69F-BFFCF784A6F3}"/>
              </a:ext>
            </a:extLst>
          </p:cNvPr>
          <p:cNvSpPr txBox="1"/>
          <p:nvPr/>
        </p:nvSpPr>
        <p:spPr>
          <a:xfrm>
            <a:off x="430696" y="4078168"/>
            <a:ext cx="8256104" cy="646331"/>
          </a:xfrm>
          <a:prstGeom prst="rect">
            <a:avLst/>
          </a:prstGeom>
          <a:noFill/>
        </p:spPr>
        <p:txBody>
          <a:bodyPr wrap="square" rtlCol="0">
            <a:spAutoFit/>
          </a:bodyPr>
          <a:lstStyle/>
          <a:p>
            <a:r>
              <a:rPr lang="el-GR" dirty="0"/>
              <a:t>Ποια από τα ακόλουθα στιγμιότυπα δεν μπορεί να είναι έγκυρα στιγμιότυπο του πίνακα BASKET;</a:t>
            </a:r>
            <a:endParaRPr lang="en-US" dirty="0"/>
          </a:p>
        </p:txBody>
      </p:sp>
      <p:sp>
        <p:nvSpPr>
          <p:cNvPr id="28" name="TextBox 27">
            <a:extLst>
              <a:ext uri="{FF2B5EF4-FFF2-40B4-BE49-F238E27FC236}">
                <a16:creationId xmlns:a16="http://schemas.microsoft.com/office/drawing/2014/main" xmlns="" id="{AE08731C-EDDD-4080-8E82-D476BDAC3F51}"/>
              </a:ext>
            </a:extLst>
          </p:cNvPr>
          <p:cNvSpPr txBox="1"/>
          <p:nvPr/>
        </p:nvSpPr>
        <p:spPr>
          <a:xfrm>
            <a:off x="683944" y="4782086"/>
            <a:ext cx="7441095" cy="338554"/>
          </a:xfrm>
          <a:prstGeom prst="rect">
            <a:avLst/>
          </a:prstGeom>
          <a:noFill/>
        </p:spPr>
        <p:txBody>
          <a:bodyPr wrap="square" rtlCol="0">
            <a:spAutoFit/>
          </a:bodyPr>
          <a:lstStyle/>
          <a:p>
            <a:r>
              <a:rPr lang="en-US" sz="1600" dirty="0"/>
              <a:t>	A					B				C				D</a:t>
            </a:r>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4404491" y="231913"/>
            <a:ext cx="3884744"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1</a:t>
            </a:r>
            <a:endParaRPr lang="en-US" dirty="0">
              <a:solidFill>
                <a:srgbClr val="FF0000"/>
              </a:solidFill>
            </a:endParaRPr>
          </a:p>
        </p:txBody>
      </p:sp>
    </p:spTree>
    <p:extLst>
      <p:ext uri="{BB962C8B-B14F-4D97-AF65-F5344CB8AC3E}">
        <p14:creationId xmlns:p14="http://schemas.microsoft.com/office/powerpoint/2010/main" val="384567727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176</a:t>
            </a:fld>
            <a:endParaRPr lang="en-US" dirty="0"/>
          </a:p>
        </p:txBody>
      </p:sp>
      <p:sp>
        <p:nvSpPr>
          <p:cNvPr id="5" name="Footer Placeholder 2">
            <a:extLst>
              <a:ext uri="{FF2B5EF4-FFF2-40B4-BE49-F238E27FC236}">
                <a16:creationId xmlns:a16="http://schemas.microsoft.com/office/drawing/2014/main" xmlns="" id="{3126562F-04CC-4539-B32B-220E99DE874E}"/>
              </a:ext>
            </a:extLst>
          </p:cNvPr>
          <p:cNvSpPr>
            <a:spLocks noGrp="1"/>
          </p:cNvSpPr>
          <p:nvPr>
            <p:ph type="ftr" sz="quarter" idx="11"/>
          </p:nvPr>
        </p:nvSpPr>
        <p:spPr>
          <a:xfrm>
            <a:off x="3124200" y="6382869"/>
            <a:ext cx="2895600" cy="365125"/>
          </a:xfrm>
          <a:noFill/>
        </p:spPr>
        <p:txBody>
          <a:bodyPr/>
          <a:lstStyle/>
          <a:p>
            <a:r>
              <a:rPr lang="el-GR" altLang="en-US" sz="1100"/>
              <a:t>Ευαγγελία Πιτουρά</a:t>
            </a:r>
          </a:p>
        </p:txBody>
      </p:sp>
      <p:sp>
        <p:nvSpPr>
          <p:cNvPr id="6" name="Date Placeholder 1">
            <a:extLst>
              <a:ext uri="{FF2B5EF4-FFF2-40B4-BE49-F238E27FC236}">
                <a16:creationId xmlns:a16="http://schemas.microsoft.com/office/drawing/2014/main" xmlns="" id="{39F35DA8-3949-4A89-B710-916DDFB15471}"/>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
        <p:nvSpPr>
          <p:cNvPr id="16" name="TextBox 15">
            <a:extLst>
              <a:ext uri="{FF2B5EF4-FFF2-40B4-BE49-F238E27FC236}">
                <a16:creationId xmlns:a16="http://schemas.microsoft.com/office/drawing/2014/main" xmlns="" id="{F26A77AF-18CB-40B0-AC2F-9008E131A5AD}"/>
              </a:ext>
            </a:extLst>
          </p:cNvPr>
          <p:cNvSpPr txBox="1"/>
          <p:nvPr/>
        </p:nvSpPr>
        <p:spPr>
          <a:xfrm>
            <a:off x="129209" y="342827"/>
            <a:ext cx="7417904" cy="4585871"/>
          </a:xfrm>
          <a:prstGeom prst="rect">
            <a:avLst/>
          </a:prstGeom>
          <a:noFill/>
        </p:spPr>
        <p:txBody>
          <a:bodyPr wrap="square" rtlCol="0">
            <a:spAutoFit/>
          </a:bodyPr>
          <a:lstStyle/>
          <a:p>
            <a:pPr algn="l"/>
            <a:r>
              <a:rPr lang="el-GR" sz="1400" b="0" i="0" dirty="0">
                <a:solidFill>
                  <a:srgbClr val="333333"/>
                </a:solidFill>
                <a:effectLst/>
              </a:rPr>
              <a:t>Για τη βάση δεδομένων των εργαζομένων μιας επιχείρησης δημιουργήσαμε τους πίνακες </a:t>
            </a:r>
            <a:r>
              <a:rPr lang="en-US" sz="1400" b="0" i="0" dirty="0">
                <a:solidFill>
                  <a:srgbClr val="333333"/>
                </a:solidFill>
                <a:effectLst/>
              </a:rPr>
              <a:t>DEPARTMENT (</a:t>
            </a:r>
            <a:r>
              <a:rPr lang="el-GR" sz="1400" b="0" i="0" dirty="0">
                <a:solidFill>
                  <a:srgbClr val="333333"/>
                </a:solidFill>
                <a:effectLst/>
              </a:rPr>
              <a:t>τμήμα), </a:t>
            </a:r>
            <a:r>
              <a:rPr lang="en-US" sz="1400" b="0" i="0" dirty="0">
                <a:solidFill>
                  <a:srgbClr val="333333"/>
                </a:solidFill>
                <a:effectLst/>
              </a:rPr>
              <a:t>EMPLOYEE (</a:t>
            </a:r>
            <a:r>
              <a:rPr lang="el-GR" sz="1400" b="0" i="0" dirty="0">
                <a:solidFill>
                  <a:srgbClr val="333333"/>
                </a:solidFill>
                <a:effectLst/>
              </a:rPr>
              <a:t>εργαζόμενος) και </a:t>
            </a:r>
            <a:r>
              <a:rPr lang="en-US" sz="1400" b="0" i="0" dirty="0">
                <a:solidFill>
                  <a:srgbClr val="333333"/>
                </a:solidFill>
                <a:effectLst/>
              </a:rPr>
              <a:t>WORKS (</a:t>
            </a:r>
            <a:r>
              <a:rPr lang="el-GR" sz="1400" b="0" i="0" dirty="0">
                <a:solidFill>
                  <a:srgbClr val="333333"/>
                </a:solidFill>
                <a:effectLst/>
              </a:rPr>
              <a:t>δουλεύει):</a:t>
            </a:r>
          </a:p>
          <a:p>
            <a:pPr algn="l"/>
            <a:endParaRPr lang="el-GR" sz="400" b="0" i="0" dirty="0">
              <a:solidFill>
                <a:srgbClr val="333333"/>
              </a:solidFill>
              <a:effectLst/>
            </a:endParaRPr>
          </a:p>
          <a:p>
            <a:pPr algn="l"/>
            <a:r>
              <a:rPr lang="en-US" sz="1400" b="0" i="0" dirty="0">
                <a:solidFill>
                  <a:srgbClr val="333333"/>
                </a:solidFill>
                <a:effectLst/>
              </a:rPr>
              <a:t>CREATE TABLE DEPARTMENT (</a:t>
            </a:r>
          </a:p>
          <a:p>
            <a:pPr algn="l"/>
            <a:r>
              <a:rPr lang="en-US" sz="1400" b="0" i="0" dirty="0" err="1">
                <a:solidFill>
                  <a:srgbClr val="333333"/>
                </a:solidFill>
                <a:effectLst/>
              </a:rPr>
              <a:t>DepartmentID</a:t>
            </a:r>
            <a:r>
              <a:rPr lang="en-US" sz="1400" b="0" i="0" dirty="0">
                <a:solidFill>
                  <a:srgbClr val="333333"/>
                </a:solidFill>
                <a:effectLst/>
              </a:rPr>
              <a:t>      INTEGER PRIMARY KEY,</a:t>
            </a:r>
          </a:p>
          <a:p>
            <a:pPr algn="l"/>
            <a:r>
              <a:rPr lang="en-US" sz="1400" b="0" i="0" dirty="0">
                <a:solidFill>
                  <a:srgbClr val="333333"/>
                </a:solidFill>
                <a:effectLst/>
              </a:rPr>
              <a:t>Name   VARCHAR  UNIQUE</a:t>
            </a:r>
            <a:r>
              <a:rPr lang="el-GR" sz="1400" dirty="0">
                <a:solidFill>
                  <a:srgbClr val="333333"/>
                </a:solidFill>
              </a:rPr>
              <a:t> </a:t>
            </a:r>
            <a:r>
              <a:rPr lang="en-US" sz="1400" b="0" i="0" dirty="0">
                <a:solidFill>
                  <a:srgbClr val="333333"/>
                </a:solidFill>
                <a:effectLst/>
              </a:rPr>
              <a:t>NOT NULL</a:t>
            </a:r>
          </a:p>
          <a:p>
            <a:pPr algn="l"/>
            <a:r>
              <a:rPr lang="en-US" sz="1400" b="0" i="0" dirty="0">
                <a:solidFill>
                  <a:srgbClr val="333333"/>
                </a:solidFill>
                <a:effectLst/>
              </a:rPr>
              <a:t>);</a:t>
            </a:r>
          </a:p>
          <a:p>
            <a:pPr algn="l"/>
            <a:endParaRPr lang="en-US" sz="400" dirty="0">
              <a:solidFill>
                <a:srgbClr val="333333"/>
              </a:solidFill>
            </a:endParaRPr>
          </a:p>
          <a:p>
            <a:pPr algn="l"/>
            <a:r>
              <a:rPr lang="en-US" sz="1400" b="0" i="0" dirty="0">
                <a:solidFill>
                  <a:srgbClr val="333333"/>
                </a:solidFill>
                <a:effectLst/>
              </a:rPr>
              <a:t>CREATE TABLE EMPLOE</a:t>
            </a:r>
            <a:r>
              <a:rPr lang="el-GR" sz="1400" dirty="0">
                <a:solidFill>
                  <a:srgbClr val="333333"/>
                </a:solidFill>
              </a:rPr>
              <a:t>Ε</a:t>
            </a:r>
            <a:r>
              <a:rPr lang="en-US" sz="1400" b="0" i="0" dirty="0">
                <a:solidFill>
                  <a:srgbClr val="333333"/>
                </a:solidFill>
                <a:effectLst/>
              </a:rPr>
              <a:t> (</a:t>
            </a:r>
          </a:p>
          <a:p>
            <a:pPr algn="l"/>
            <a:r>
              <a:rPr lang="en-US" sz="1400" b="0" i="0" dirty="0" err="1">
                <a:solidFill>
                  <a:srgbClr val="333333"/>
                </a:solidFill>
                <a:effectLst/>
              </a:rPr>
              <a:t>EmployeeID</a:t>
            </a:r>
            <a:r>
              <a:rPr lang="en-US" sz="1400" b="0" i="0" dirty="0">
                <a:solidFill>
                  <a:srgbClr val="333333"/>
                </a:solidFill>
                <a:effectLst/>
              </a:rPr>
              <a:t> INTEGER PRIMARY KEY,</a:t>
            </a:r>
          </a:p>
          <a:p>
            <a:pPr algn="l"/>
            <a:r>
              <a:rPr lang="en-US" sz="1400" b="0" i="0" dirty="0">
                <a:solidFill>
                  <a:srgbClr val="333333"/>
                </a:solidFill>
                <a:effectLst/>
              </a:rPr>
              <a:t>Name VARCHAR NOT NULL</a:t>
            </a:r>
          </a:p>
          <a:p>
            <a:pPr algn="l"/>
            <a:r>
              <a:rPr lang="en-US" sz="1400" b="0" i="0" dirty="0">
                <a:solidFill>
                  <a:srgbClr val="333333"/>
                </a:solidFill>
                <a:effectLst/>
              </a:rPr>
              <a:t>);</a:t>
            </a:r>
          </a:p>
          <a:p>
            <a:pPr algn="l"/>
            <a:endParaRPr lang="en-US" sz="400" b="0" i="0" dirty="0">
              <a:solidFill>
                <a:srgbClr val="333333"/>
              </a:solidFill>
              <a:effectLst/>
            </a:endParaRPr>
          </a:p>
          <a:p>
            <a:pPr algn="l"/>
            <a:r>
              <a:rPr lang="en-US" sz="1400" b="0" i="0" dirty="0">
                <a:solidFill>
                  <a:srgbClr val="333333"/>
                </a:solidFill>
                <a:effectLst/>
              </a:rPr>
              <a:t>CREATE TABLE WORKS (</a:t>
            </a:r>
          </a:p>
          <a:p>
            <a:pPr algn="l"/>
            <a:r>
              <a:rPr lang="en-US" sz="1400" b="0" i="0" dirty="0" err="1">
                <a:solidFill>
                  <a:srgbClr val="333333"/>
                </a:solidFill>
                <a:effectLst/>
              </a:rPr>
              <a:t>EmployeeID</a:t>
            </a:r>
            <a:r>
              <a:rPr lang="en-US" sz="1400" b="0" i="0" dirty="0">
                <a:solidFill>
                  <a:srgbClr val="333333"/>
                </a:solidFill>
                <a:effectLst/>
              </a:rPr>
              <a:t> INTEGER REFERENCES Employees (</a:t>
            </a:r>
            <a:r>
              <a:rPr lang="en-US" sz="1400" b="0" i="0" dirty="0" err="1">
                <a:solidFill>
                  <a:srgbClr val="333333"/>
                </a:solidFill>
                <a:effectLst/>
              </a:rPr>
              <a:t>EmployeeID</a:t>
            </a:r>
            <a:r>
              <a:rPr lang="en-US" sz="1400" b="0" i="0" dirty="0">
                <a:solidFill>
                  <a:srgbClr val="333333"/>
                </a:solidFill>
                <a:effectLst/>
              </a:rPr>
              <a:t>) ON DELETE CASCADE,</a:t>
            </a:r>
          </a:p>
          <a:p>
            <a:pPr algn="l"/>
            <a:r>
              <a:rPr lang="en-US" sz="1400" b="0" i="0" dirty="0" err="1">
                <a:solidFill>
                  <a:srgbClr val="333333"/>
                </a:solidFill>
                <a:effectLst/>
              </a:rPr>
              <a:t>DepartmentID</a:t>
            </a:r>
            <a:r>
              <a:rPr lang="en-US" sz="1400" b="0" i="0" dirty="0">
                <a:solidFill>
                  <a:srgbClr val="333333"/>
                </a:solidFill>
                <a:effectLst/>
              </a:rPr>
              <a:t> INTEGER REFERENCES Departments (</a:t>
            </a:r>
            <a:r>
              <a:rPr lang="en-US" sz="1400" b="0" i="0" dirty="0" err="1">
                <a:solidFill>
                  <a:srgbClr val="333333"/>
                </a:solidFill>
                <a:effectLst/>
              </a:rPr>
              <a:t>DepartmentID</a:t>
            </a:r>
            <a:r>
              <a:rPr lang="en-US" sz="1400" b="0" i="0" dirty="0">
                <a:solidFill>
                  <a:srgbClr val="333333"/>
                </a:solidFill>
                <a:effectLst/>
              </a:rPr>
              <a:t>) ON DELETE CASCADE,</a:t>
            </a:r>
          </a:p>
          <a:p>
            <a:pPr algn="l"/>
            <a:r>
              <a:rPr lang="en-US" sz="1400" b="0" i="0" dirty="0">
                <a:solidFill>
                  <a:srgbClr val="333333"/>
                </a:solidFill>
                <a:effectLst/>
              </a:rPr>
              <a:t>PRIMARY KEY (</a:t>
            </a:r>
            <a:r>
              <a:rPr lang="en-US" sz="1400" b="0" i="0" dirty="0" err="1">
                <a:solidFill>
                  <a:srgbClr val="333333"/>
                </a:solidFill>
                <a:effectLst/>
              </a:rPr>
              <a:t>EmployeeID</a:t>
            </a:r>
            <a:r>
              <a:rPr lang="en-US" sz="1400" b="0" i="0" dirty="0">
                <a:solidFill>
                  <a:srgbClr val="333333"/>
                </a:solidFill>
                <a:effectLst/>
              </a:rPr>
              <a:t>,</a:t>
            </a:r>
            <a:r>
              <a:rPr lang="el-GR" sz="1400" b="0" i="0" dirty="0">
                <a:solidFill>
                  <a:srgbClr val="333333"/>
                </a:solidFill>
                <a:effectLst/>
              </a:rPr>
              <a:t> </a:t>
            </a:r>
            <a:r>
              <a:rPr lang="en-US" sz="1400" b="0" i="0" dirty="0" err="1">
                <a:solidFill>
                  <a:srgbClr val="333333"/>
                </a:solidFill>
                <a:effectLst/>
              </a:rPr>
              <a:t>DepartmentID</a:t>
            </a:r>
            <a:r>
              <a:rPr lang="en-US" sz="1400" b="0" i="0" dirty="0">
                <a:solidFill>
                  <a:srgbClr val="333333"/>
                </a:solidFill>
                <a:effectLst/>
              </a:rPr>
              <a:t>)</a:t>
            </a:r>
          </a:p>
          <a:p>
            <a:pPr algn="l"/>
            <a:r>
              <a:rPr lang="en-US" sz="1400" b="0" i="0" dirty="0">
                <a:solidFill>
                  <a:srgbClr val="333333"/>
                </a:solidFill>
                <a:effectLst/>
              </a:rPr>
              <a:t>);</a:t>
            </a:r>
          </a:p>
          <a:p>
            <a:pPr algn="l"/>
            <a:endParaRPr lang="en-US" sz="1400" b="0" i="0" dirty="0">
              <a:solidFill>
                <a:srgbClr val="333333"/>
              </a:solidFill>
              <a:effectLst/>
            </a:endParaRPr>
          </a:p>
          <a:p>
            <a:pPr algn="l"/>
            <a:r>
              <a:rPr lang="el-GR" sz="1400" b="0" i="0" dirty="0">
                <a:solidFill>
                  <a:srgbClr val="333333"/>
                </a:solidFill>
                <a:effectLst/>
              </a:rPr>
              <a:t>Η βάση υλοποιεί δύο τύπους οντοτήτων (Ο1: </a:t>
            </a:r>
            <a:r>
              <a:rPr lang="en-US" sz="1400" b="0" i="0" dirty="0">
                <a:solidFill>
                  <a:srgbClr val="333333"/>
                </a:solidFill>
                <a:effectLst/>
              </a:rPr>
              <a:t>EMPLOYEE, </a:t>
            </a:r>
            <a:r>
              <a:rPr lang="el-GR" sz="1400" b="0" i="0" dirty="0">
                <a:solidFill>
                  <a:srgbClr val="333333"/>
                </a:solidFill>
                <a:effectLst/>
              </a:rPr>
              <a:t>Ο2: </a:t>
            </a:r>
            <a:r>
              <a:rPr lang="en-US" sz="1400" b="0" i="0" dirty="0">
                <a:solidFill>
                  <a:srgbClr val="333333"/>
                </a:solidFill>
                <a:effectLst/>
              </a:rPr>
              <a:t>DEPARTMENT) </a:t>
            </a:r>
            <a:r>
              <a:rPr lang="el-GR" sz="1400" b="0" i="0" dirty="0">
                <a:solidFill>
                  <a:srgbClr val="333333"/>
                </a:solidFill>
                <a:effectLst/>
              </a:rPr>
              <a:t>και τη μεταξύ τους σχέση (</a:t>
            </a:r>
            <a:r>
              <a:rPr lang="en-US" sz="1400" b="0" i="0" dirty="0">
                <a:solidFill>
                  <a:srgbClr val="333333"/>
                </a:solidFill>
                <a:effectLst/>
              </a:rPr>
              <a:t>W</a:t>
            </a:r>
            <a:r>
              <a:rPr lang="el-GR" sz="1400" b="0" i="0" dirty="0">
                <a:solidFill>
                  <a:srgbClr val="333333"/>
                </a:solidFill>
                <a:effectLst/>
              </a:rPr>
              <a:t>Ο</a:t>
            </a:r>
            <a:r>
              <a:rPr lang="en-US" sz="1400" b="0" i="0" dirty="0">
                <a:solidFill>
                  <a:srgbClr val="333333"/>
                </a:solidFill>
                <a:effectLst/>
              </a:rPr>
              <a:t>RKS). </a:t>
            </a:r>
            <a:r>
              <a:rPr lang="el-GR" sz="1400" b="0" i="0" dirty="0">
                <a:solidFill>
                  <a:srgbClr val="333333"/>
                </a:solidFill>
                <a:effectLst/>
              </a:rPr>
              <a:t>Ποιον περιορισμό </a:t>
            </a:r>
            <a:r>
              <a:rPr lang="el-GR" sz="1400" b="0" i="0" dirty="0" err="1">
                <a:solidFill>
                  <a:srgbClr val="333333"/>
                </a:solidFill>
                <a:effectLst/>
              </a:rPr>
              <a:t>πληθικότητας</a:t>
            </a:r>
            <a:r>
              <a:rPr lang="el-GR" sz="1400" b="0" i="0" dirty="0">
                <a:solidFill>
                  <a:srgbClr val="333333"/>
                </a:solidFill>
                <a:effectLst/>
              </a:rPr>
              <a:t> υλοποιεί το παραπάνω σχήμα;</a:t>
            </a:r>
            <a:endParaRPr lang="en-US" sz="1400" b="0" i="0" dirty="0">
              <a:solidFill>
                <a:srgbClr val="333333"/>
              </a:solidFill>
              <a:effectLst/>
            </a:endParaRPr>
          </a:p>
          <a:p>
            <a:pPr algn="l"/>
            <a:endParaRPr lang="en-US" sz="1400" dirty="0">
              <a:solidFill>
                <a:srgbClr val="333333"/>
              </a:solidFill>
              <a:latin typeface="+mj-lt"/>
            </a:endParaRPr>
          </a:p>
          <a:p>
            <a:pPr algn="l"/>
            <a:r>
              <a:rPr lang="el-GR" sz="1400" dirty="0">
                <a:solidFill>
                  <a:srgbClr val="333333"/>
                </a:solidFill>
              </a:rPr>
              <a:t>Επιλέξτε ένα ή περισσότερα</a:t>
            </a:r>
            <a:r>
              <a:rPr lang="en-US" sz="1400" dirty="0">
                <a:solidFill>
                  <a:srgbClr val="333333"/>
                </a:solidFill>
              </a:rPr>
              <a:t>:</a:t>
            </a:r>
            <a:endParaRPr lang="el-GR" sz="1400" dirty="0">
              <a:solidFill>
                <a:srgbClr val="333333"/>
              </a:solidFill>
            </a:endParaRPr>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6095072" y="788504"/>
            <a:ext cx="2704372"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2</a:t>
            </a:r>
            <a:endParaRPr lang="en-US" dirty="0">
              <a:solidFill>
                <a:srgbClr val="FF0000"/>
              </a:solidFill>
            </a:endParaRPr>
          </a:p>
        </p:txBody>
      </p:sp>
      <p:sp>
        <p:nvSpPr>
          <p:cNvPr id="2" name="TextBox 1">
            <a:extLst>
              <a:ext uri="{FF2B5EF4-FFF2-40B4-BE49-F238E27FC236}">
                <a16:creationId xmlns:a16="http://schemas.microsoft.com/office/drawing/2014/main" xmlns="" id="{2729B2CA-6871-4EB8-8658-6885933FD01A}"/>
              </a:ext>
            </a:extLst>
          </p:cNvPr>
          <p:cNvSpPr txBox="1"/>
          <p:nvPr/>
        </p:nvSpPr>
        <p:spPr>
          <a:xfrm>
            <a:off x="129209" y="4967470"/>
            <a:ext cx="8620540" cy="954107"/>
          </a:xfrm>
          <a:prstGeom prst="rect">
            <a:avLst/>
          </a:prstGeom>
          <a:noFill/>
        </p:spPr>
        <p:txBody>
          <a:bodyPr wrap="square" rtlCol="0">
            <a:spAutoFit/>
          </a:bodyPr>
          <a:lstStyle/>
          <a:p>
            <a:r>
              <a:rPr lang="en-US" sz="1400" b="0" i="0" dirty="0">
                <a:solidFill>
                  <a:srgbClr val="333333"/>
                </a:solidFill>
                <a:effectLst/>
              </a:rPr>
              <a:t>A. </a:t>
            </a:r>
            <a:r>
              <a:rPr lang="el-GR" sz="1400" b="0" i="0" dirty="0">
                <a:solidFill>
                  <a:srgbClr val="333333"/>
                </a:solidFill>
                <a:effectLst/>
              </a:rPr>
              <a:t>1:1 (ένα τμήμα μπορεί να έχει μόνον έναν εργαζόμενο και ένας εργαζόμενος δουλεύει μόνο σε ένα τμήμα).</a:t>
            </a:r>
            <a:endParaRPr lang="en-US" sz="1400" b="0" i="0" dirty="0">
              <a:solidFill>
                <a:srgbClr val="333333"/>
              </a:solidFill>
              <a:effectLst/>
            </a:endParaRPr>
          </a:p>
          <a:p>
            <a:r>
              <a:rPr lang="en-US" sz="1400" b="0" i="0" dirty="0">
                <a:solidFill>
                  <a:srgbClr val="333333"/>
                </a:solidFill>
                <a:effectLst/>
              </a:rPr>
              <a:t>B. </a:t>
            </a:r>
            <a:r>
              <a:rPr lang="el-GR" sz="1400" b="0" i="0" dirty="0">
                <a:solidFill>
                  <a:srgbClr val="333333"/>
                </a:solidFill>
                <a:effectLst/>
              </a:rPr>
              <a:t>Ν:1 (ένα τμήμα μπορεί να έχει πολλούς εργαζόμενους και ένας εργαζόμενος δουλεύει μόνο σε ένα τμήμα).</a:t>
            </a:r>
            <a:endParaRPr lang="en-US" sz="1400" dirty="0">
              <a:solidFill>
                <a:srgbClr val="333333"/>
              </a:solidFill>
            </a:endParaRPr>
          </a:p>
          <a:p>
            <a:r>
              <a:rPr lang="en-US" sz="1400" b="0" i="0" dirty="0">
                <a:solidFill>
                  <a:srgbClr val="333333"/>
                </a:solidFill>
                <a:effectLst/>
              </a:rPr>
              <a:t>C. </a:t>
            </a:r>
            <a:r>
              <a:rPr lang="el-GR" sz="1400" b="0" i="0" dirty="0">
                <a:solidFill>
                  <a:srgbClr val="333333"/>
                </a:solidFill>
                <a:effectLst/>
              </a:rPr>
              <a:t>1:</a:t>
            </a:r>
            <a:r>
              <a:rPr lang="en-US" sz="1400" b="0" i="0" dirty="0">
                <a:solidFill>
                  <a:srgbClr val="333333"/>
                </a:solidFill>
                <a:effectLst/>
              </a:rPr>
              <a:t>N</a:t>
            </a:r>
            <a:r>
              <a:rPr lang="el-GR" sz="1400" b="0" i="0" dirty="0">
                <a:solidFill>
                  <a:srgbClr val="333333"/>
                </a:solidFill>
                <a:effectLst/>
              </a:rPr>
              <a:t> (ένας εργαζόμενος μπορεί να δουλεύει σε πολλά τμήματα και ένα τμήμα έχει μόνο έναν εργαζόμενο).</a:t>
            </a:r>
            <a:endParaRPr lang="en-US" sz="1400" b="0" i="0" dirty="0">
              <a:solidFill>
                <a:srgbClr val="333333"/>
              </a:solidFill>
              <a:effectLst/>
            </a:endParaRPr>
          </a:p>
          <a:p>
            <a:r>
              <a:rPr lang="en-US" sz="1400" b="0" i="0" dirty="0">
                <a:solidFill>
                  <a:srgbClr val="333333"/>
                </a:solidFill>
                <a:effectLst/>
              </a:rPr>
              <a:t>D. </a:t>
            </a:r>
            <a:r>
              <a:rPr lang="el-GR" sz="1400" b="0" i="0" dirty="0">
                <a:solidFill>
                  <a:srgbClr val="333333"/>
                </a:solidFill>
                <a:effectLst/>
              </a:rPr>
              <a:t>Μ:Ν (ένας εργαζόμενος μπορεί να ανήκει σε πολλά τμήματα και ένα τμήμα να έχει πολλούς εργαζόμενους).</a:t>
            </a:r>
            <a:endParaRPr lang="en-US" sz="1400" dirty="0"/>
          </a:p>
        </p:txBody>
      </p:sp>
    </p:spTree>
    <p:extLst>
      <p:ext uri="{BB962C8B-B14F-4D97-AF65-F5344CB8AC3E}">
        <p14:creationId xmlns:p14="http://schemas.microsoft.com/office/powerpoint/2010/main" val="61942423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177</a:t>
            </a:fld>
            <a:endParaRPr lang="en-US" dirty="0"/>
          </a:p>
        </p:txBody>
      </p:sp>
      <p:sp>
        <p:nvSpPr>
          <p:cNvPr id="5" name="Footer Placeholder 2">
            <a:extLst>
              <a:ext uri="{FF2B5EF4-FFF2-40B4-BE49-F238E27FC236}">
                <a16:creationId xmlns:a16="http://schemas.microsoft.com/office/drawing/2014/main" xmlns="" id="{3126562F-04CC-4539-B32B-220E99DE874E}"/>
              </a:ext>
            </a:extLst>
          </p:cNvPr>
          <p:cNvSpPr>
            <a:spLocks noGrp="1"/>
          </p:cNvSpPr>
          <p:nvPr>
            <p:ph type="ftr" sz="quarter" idx="11"/>
          </p:nvPr>
        </p:nvSpPr>
        <p:spPr>
          <a:xfrm>
            <a:off x="3124200"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6" name="Date Placeholder 1">
            <a:extLst>
              <a:ext uri="{FF2B5EF4-FFF2-40B4-BE49-F238E27FC236}">
                <a16:creationId xmlns:a16="http://schemas.microsoft.com/office/drawing/2014/main" xmlns="" id="{39F35DA8-3949-4A89-B710-916DDFB15471}"/>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6553200" y="140307"/>
            <a:ext cx="2411896"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a:t>
            </a:r>
            <a:r>
              <a:rPr lang="en-US" dirty="0">
                <a:solidFill>
                  <a:srgbClr val="FF0000"/>
                </a:solidFill>
              </a:rPr>
              <a:t>3</a:t>
            </a:r>
          </a:p>
        </p:txBody>
      </p:sp>
      <p:sp>
        <p:nvSpPr>
          <p:cNvPr id="4" name="TextBox 3">
            <a:extLst>
              <a:ext uri="{FF2B5EF4-FFF2-40B4-BE49-F238E27FC236}">
                <a16:creationId xmlns:a16="http://schemas.microsoft.com/office/drawing/2014/main" xmlns="" id="{B6DC48F6-32DC-47AC-B91E-225CE102EA98}"/>
              </a:ext>
            </a:extLst>
          </p:cNvPr>
          <p:cNvSpPr txBox="1"/>
          <p:nvPr/>
        </p:nvSpPr>
        <p:spPr>
          <a:xfrm>
            <a:off x="292100" y="921026"/>
            <a:ext cx="8368748" cy="4801314"/>
          </a:xfrm>
          <a:prstGeom prst="rect">
            <a:avLst/>
          </a:prstGeom>
          <a:noFill/>
        </p:spPr>
        <p:txBody>
          <a:bodyPr wrap="square" rtlCol="0">
            <a:spAutoFit/>
          </a:bodyPr>
          <a:lstStyle/>
          <a:p>
            <a:pPr algn="l"/>
            <a:r>
              <a:rPr lang="el-GR" b="0" i="0" dirty="0">
                <a:solidFill>
                  <a:srgbClr val="333333"/>
                </a:solidFill>
                <a:effectLst/>
              </a:rPr>
              <a:t>Σε κάποιες χώρες </a:t>
            </a:r>
            <a:r>
              <a:rPr lang="el-GR" b="0" i="0" dirty="0" err="1">
                <a:solidFill>
                  <a:srgbClr val="333333"/>
                </a:solidFill>
                <a:effectLst/>
              </a:rPr>
              <a:t>ομιλούνται</a:t>
            </a:r>
            <a:r>
              <a:rPr lang="el-GR" b="0" i="0" dirty="0">
                <a:solidFill>
                  <a:srgbClr val="333333"/>
                </a:solidFill>
                <a:effectLst/>
              </a:rPr>
              <a:t> περισσότερες από μία γλώσσες από τους κατοίκους της χώρας. Ο παρακάτω πίνακας δημιουργήθηκε για να περιγράψει τις γλωσσικές διαφοροποιήσεις σε κάθε χώρα της υφηλίου. </a:t>
            </a:r>
          </a:p>
          <a:p>
            <a:pPr algn="l"/>
            <a:r>
              <a:rPr lang="el-GR" b="0" i="0" dirty="0">
                <a:solidFill>
                  <a:srgbClr val="333333"/>
                </a:solidFill>
                <a:effectLst/>
              </a:rPr>
              <a:t> </a:t>
            </a:r>
          </a:p>
          <a:p>
            <a:pPr algn="l"/>
            <a:r>
              <a:rPr lang="el-GR" b="0" i="0" dirty="0">
                <a:solidFill>
                  <a:srgbClr val="333333"/>
                </a:solidFill>
                <a:effectLst/>
              </a:rPr>
              <a:t>CREATE TABLE LANGUAGE-SPOKEN (</a:t>
            </a:r>
          </a:p>
          <a:p>
            <a:pPr algn="l"/>
            <a:r>
              <a:rPr lang="el-GR" b="0" i="0" dirty="0" err="1">
                <a:solidFill>
                  <a:srgbClr val="333333"/>
                </a:solidFill>
                <a:effectLst/>
              </a:rPr>
              <a:t>CountryID</a:t>
            </a:r>
            <a:r>
              <a:rPr lang="el-GR" b="0" i="0" dirty="0">
                <a:solidFill>
                  <a:srgbClr val="333333"/>
                </a:solidFill>
                <a:effectLst/>
              </a:rPr>
              <a:t>   INTEGER,</a:t>
            </a:r>
          </a:p>
          <a:p>
            <a:pPr algn="l"/>
            <a:r>
              <a:rPr lang="el-GR" b="0" i="0" dirty="0" err="1">
                <a:solidFill>
                  <a:srgbClr val="333333"/>
                </a:solidFill>
                <a:effectLst/>
              </a:rPr>
              <a:t>LanguageID</a:t>
            </a:r>
            <a:r>
              <a:rPr lang="el-GR" b="0" i="0" dirty="0">
                <a:solidFill>
                  <a:srgbClr val="333333"/>
                </a:solidFill>
                <a:effectLst/>
              </a:rPr>
              <a:t> INTEGER,</a:t>
            </a:r>
          </a:p>
          <a:p>
            <a:pPr algn="l"/>
            <a:r>
              <a:rPr lang="el-GR" b="0" i="0" dirty="0" err="1">
                <a:solidFill>
                  <a:srgbClr val="333333"/>
                </a:solidFill>
                <a:effectLst/>
              </a:rPr>
              <a:t>Province</a:t>
            </a:r>
            <a:r>
              <a:rPr lang="el-GR" b="0" i="0" dirty="0">
                <a:solidFill>
                  <a:srgbClr val="333333"/>
                </a:solidFill>
                <a:effectLst/>
              </a:rPr>
              <a:t>    VARCHAR,</a:t>
            </a:r>
          </a:p>
          <a:p>
            <a:pPr algn="l"/>
            <a:r>
              <a:rPr lang="el-GR" b="0" i="0" dirty="0">
                <a:solidFill>
                  <a:srgbClr val="333333"/>
                </a:solidFill>
                <a:effectLst/>
              </a:rPr>
              <a:t>PRIMARY KEY (</a:t>
            </a:r>
            <a:r>
              <a:rPr lang="el-GR" b="0" i="0" dirty="0" err="1">
                <a:solidFill>
                  <a:srgbClr val="333333"/>
                </a:solidFill>
                <a:effectLst/>
              </a:rPr>
              <a:t>CountryID</a:t>
            </a:r>
            <a:r>
              <a:rPr lang="el-GR" b="0" i="0" dirty="0">
                <a:solidFill>
                  <a:srgbClr val="333333"/>
                </a:solidFill>
                <a:effectLst/>
              </a:rPr>
              <a:t>, </a:t>
            </a:r>
            <a:r>
              <a:rPr lang="el-GR" b="0" i="0" dirty="0" err="1">
                <a:solidFill>
                  <a:srgbClr val="333333"/>
                </a:solidFill>
                <a:effectLst/>
              </a:rPr>
              <a:t>Province</a:t>
            </a:r>
            <a:r>
              <a:rPr lang="el-GR" b="0" i="0" dirty="0">
                <a:solidFill>
                  <a:srgbClr val="333333"/>
                </a:solidFill>
                <a:effectLst/>
              </a:rPr>
              <a:t>)</a:t>
            </a:r>
          </a:p>
          <a:p>
            <a:pPr algn="l"/>
            <a:r>
              <a:rPr lang="el-GR" b="0" i="0" dirty="0">
                <a:solidFill>
                  <a:srgbClr val="333333"/>
                </a:solidFill>
                <a:effectLst/>
              </a:rPr>
              <a:t>);</a:t>
            </a:r>
          </a:p>
          <a:p>
            <a:pPr algn="l"/>
            <a:r>
              <a:rPr lang="el-GR" b="0" i="0" dirty="0">
                <a:solidFill>
                  <a:srgbClr val="333333"/>
                </a:solidFill>
                <a:effectLst/>
              </a:rPr>
              <a:t> </a:t>
            </a:r>
          </a:p>
          <a:p>
            <a:pPr algn="l"/>
            <a:r>
              <a:rPr lang="el-GR" b="0" i="0" dirty="0">
                <a:solidFill>
                  <a:srgbClr val="333333"/>
                </a:solidFill>
                <a:effectLst/>
              </a:rPr>
              <a:t>Ποια από τις παρακάτω υποθέσεις υλοποιεί ο πίνακας;</a:t>
            </a:r>
          </a:p>
          <a:p>
            <a:pPr algn="l"/>
            <a:r>
              <a:rPr lang="el-GR" b="0" i="0" dirty="0">
                <a:solidFill>
                  <a:srgbClr val="333333"/>
                </a:solidFill>
                <a:effectLst/>
              </a:rPr>
              <a:t>Επιλέξτε ένα ή περισσότερα:</a:t>
            </a:r>
            <a:endParaRPr lang="el-GR" dirty="0">
              <a:solidFill>
                <a:srgbClr val="333333"/>
              </a:solidFill>
            </a:endParaRPr>
          </a:p>
          <a:p>
            <a:pPr algn="l"/>
            <a:r>
              <a:rPr lang="el-GR" dirty="0">
                <a:solidFill>
                  <a:srgbClr val="333333"/>
                </a:solidFill>
              </a:rPr>
              <a:t>Α. </a:t>
            </a:r>
            <a:r>
              <a:rPr lang="el-GR" b="0" i="0" dirty="0">
                <a:solidFill>
                  <a:srgbClr val="333333"/>
                </a:solidFill>
                <a:effectLst/>
              </a:rPr>
              <a:t>Σε κάθε επαρχία (</a:t>
            </a:r>
            <a:r>
              <a:rPr lang="en-US" b="0" i="0" dirty="0">
                <a:solidFill>
                  <a:srgbClr val="333333"/>
                </a:solidFill>
                <a:effectLst/>
              </a:rPr>
              <a:t>province</a:t>
            </a:r>
            <a:r>
              <a:rPr lang="el-GR" b="0" i="0" dirty="0">
                <a:solidFill>
                  <a:srgbClr val="333333"/>
                </a:solidFill>
                <a:effectLst/>
              </a:rPr>
              <a:t>) μιας χώρας </a:t>
            </a:r>
            <a:r>
              <a:rPr lang="el-GR" b="0" i="0" dirty="0" err="1">
                <a:solidFill>
                  <a:srgbClr val="333333"/>
                </a:solidFill>
                <a:effectLst/>
              </a:rPr>
              <a:t>ομιλείται</a:t>
            </a:r>
            <a:r>
              <a:rPr lang="el-GR" b="0" i="0" dirty="0">
                <a:solidFill>
                  <a:srgbClr val="333333"/>
                </a:solidFill>
                <a:effectLst/>
              </a:rPr>
              <a:t> μία γλώσσα.</a:t>
            </a:r>
          </a:p>
          <a:p>
            <a:pPr algn="l"/>
            <a:r>
              <a:rPr lang="el-GR" dirty="0">
                <a:solidFill>
                  <a:srgbClr val="333333"/>
                </a:solidFill>
              </a:rPr>
              <a:t>Β. </a:t>
            </a:r>
            <a:r>
              <a:rPr lang="el-GR" b="0" i="0" dirty="0">
                <a:solidFill>
                  <a:srgbClr val="333333"/>
                </a:solidFill>
                <a:effectLst/>
              </a:rPr>
              <a:t>Σε κάθε επαρχία (</a:t>
            </a:r>
            <a:r>
              <a:rPr lang="en-US" b="0" i="0" dirty="0">
                <a:solidFill>
                  <a:srgbClr val="333333"/>
                </a:solidFill>
                <a:effectLst/>
              </a:rPr>
              <a:t>province</a:t>
            </a:r>
            <a:r>
              <a:rPr lang="el-GR" b="0" i="0" dirty="0">
                <a:solidFill>
                  <a:srgbClr val="333333"/>
                </a:solidFill>
                <a:effectLst/>
              </a:rPr>
              <a:t>) μιας χώρας </a:t>
            </a:r>
            <a:r>
              <a:rPr lang="el-GR" b="0" i="0" dirty="0" err="1">
                <a:solidFill>
                  <a:srgbClr val="333333"/>
                </a:solidFill>
                <a:effectLst/>
              </a:rPr>
              <a:t>ομιλείται</a:t>
            </a:r>
            <a:r>
              <a:rPr lang="el-GR" b="0" i="0" dirty="0">
                <a:solidFill>
                  <a:srgbClr val="333333"/>
                </a:solidFill>
                <a:effectLst/>
              </a:rPr>
              <a:t> μία ή περισσότερες γλώσσες.</a:t>
            </a:r>
            <a:endParaRPr lang="el-GR" dirty="0">
              <a:solidFill>
                <a:srgbClr val="333333"/>
              </a:solidFill>
            </a:endParaRPr>
          </a:p>
          <a:p>
            <a:pPr algn="l"/>
            <a:r>
              <a:rPr lang="en-US" b="0" i="0" dirty="0">
                <a:solidFill>
                  <a:srgbClr val="333333"/>
                </a:solidFill>
                <a:effectLst/>
              </a:rPr>
              <a:t>C. </a:t>
            </a:r>
            <a:r>
              <a:rPr lang="el-GR" b="0" i="0" dirty="0">
                <a:solidFill>
                  <a:srgbClr val="333333"/>
                </a:solidFill>
                <a:effectLst/>
              </a:rPr>
              <a:t>Κάθε γλώσσα ομιλείτε το πολύ σε μια επαρχία (</a:t>
            </a:r>
            <a:r>
              <a:rPr lang="en-US" b="0" i="0" dirty="0">
                <a:solidFill>
                  <a:srgbClr val="333333"/>
                </a:solidFill>
                <a:effectLst/>
              </a:rPr>
              <a:t>province</a:t>
            </a:r>
            <a:r>
              <a:rPr lang="el-GR" b="0" i="0" dirty="0">
                <a:solidFill>
                  <a:srgbClr val="333333"/>
                </a:solidFill>
                <a:effectLst/>
              </a:rPr>
              <a:t>) μιας χώρας.</a:t>
            </a:r>
            <a:endParaRPr lang="en-US" b="0" i="0" dirty="0">
              <a:solidFill>
                <a:srgbClr val="333333"/>
              </a:solidFill>
              <a:effectLst/>
            </a:endParaRPr>
          </a:p>
          <a:p>
            <a:pPr algn="l"/>
            <a:r>
              <a:rPr lang="en-US" b="0" i="0" dirty="0">
                <a:solidFill>
                  <a:srgbClr val="333333"/>
                </a:solidFill>
                <a:effectLst/>
              </a:rPr>
              <a:t>D. </a:t>
            </a:r>
            <a:r>
              <a:rPr lang="el-GR" b="0" i="0" dirty="0">
                <a:solidFill>
                  <a:srgbClr val="333333"/>
                </a:solidFill>
                <a:effectLst/>
              </a:rPr>
              <a:t>Σε κάθε επαρχία (</a:t>
            </a:r>
            <a:r>
              <a:rPr lang="en-US" b="0" i="0" dirty="0">
                <a:solidFill>
                  <a:srgbClr val="333333"/>
                </a:solidFill>
                <a:effectLst/>
              </a:rPr>
              <a:t>province</a:t>
            </a:r>
            <a:r>
              <a:rPr lang="el-GR" b="0" i="0" dirty="0">
                <a:solidFill>
                  <a:srgbClr val="333333"/>
                </a:solidFill>
                <a:effectLst/>
              </a:rPr>
              <a:t>) μιας χώρας </a:t>
            </a:r>
            <a:r>
              <a:rPr lang="el-GR" b="0" i="0" dirty="0" err="1">
                <a:solidFill>
                  <a:srgbClr val="333333"/>
                </a:solidFill>
                <a:effectLst/>
              </a:rPr>
              <a:t>ομιλείται</a:t>
            </a:r>
            <a:r>
              <a:rPr lang="el-GR" b="0" i="0" dirty="0">
                <a:solidFill>
                  <a:srgbClr val="333333"/>
                </a:solidFill>
                <a:effectLst/>
              </a:rPr>
              <a:t> η επίσημη γλώσσα της χώρας.</a:t>
            </a:r>
          </a:p>
        </p:txBody>
      </p:sp>
    </p:spTree>
    <p:extLst>
      <p:ext uri="{BB962C8B-B14F-4D97-AF65-F5344CB8AC3E}">
        <p14:creationId xmlns:p14="http://schemas.microsoft.com/office/powerpoint/2010/main" val="8932193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178</a:t>
            </a:fld>
            <a:endParaRPr lang="en-US" dirty="0"/>
          </a:p>
        </p:txBody>
      </p:sp>
      <p:sp>
        <p:nvSpPr>
          <p:cNvPr id="5" name="Footer Placeholder 2">
            <a:extLst>
              <a:ext uri="{FF2B5EF4-FFF2-40B4-BE49-F238E27FC236}">
                <a16:creationId xmlns:a16="http://schemas.microsoft.com/office/drawing/2014/main" xmlns="" id="{3126562F-04CC-4539-B32B-220E99DE874E}"/>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6" name="Date Placeholder 1">
            <a:extLst>
              <a:ext uri="{FF2B5EF4-FFF2-40B4-BE49-F238E27FC236}">
                <a16:creationId xmlns:a16="http://schemas.microsoft.com/office/drawing/2014/main" xmlns="" id="{39F35DA8-3949-4A89-B710-916DDFB15471}"/>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6553200" y="140307"/>
            <a:ext cx="2411896"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a:t>
            </a:r>
            <a:r>
              <a:rPr lang="en-US" dirty="0">
                <a:solidFill>
                  <a:srgbClr val="FF0000"/>
                </a:solidFill>
              </a:rPr>
              <a:t>4</a:t>
            </a:r>
          </a:p>
        </p:txBody>
      </p:sp>
      <p:sp>
        <p:nvSpPr>
          <p:cNvPr id="2" name="TextBox 1">
            <a:extLst>
              <a:ext uri="{FF2B5EF4-FFF2-40B4-BE49-F238E27FC236}">
                <a16:creationId xmlns:a16="http://schemas.microsoft.com/office/drawing/2014/main" xmlns="" id="{9AC0C8A5-EF66-4164-A077-36FB5E47875D}"/>
              </a:ext>
            </a:extLst>
          </p:cNvPr>
          <p:cNvSpPr txBox="1"/>
          <p:nvPr/>
        </p:nvSpPr>
        <p:spPr>
          <a:xfrm>
            <a:off x="390940" y="888190"/>
            <a:ext cx="7593495" cy="5262979"/>
          </a:xfrm>
          <a:prstGeom prst="rect">
            <a:avLst/>
          </a:prstGeom>
          <a:noFill/>
        </p:spPr>
        <p:txBody>
          <a:bodyPr wrap="square" rtlCol="0">
            <a:spAutoFit/>
          </a:bodyPr>
          <a:lstStyle/>
          <a:p>
            <a:pPr algn="just"/>
            <a:r>
              <a:rPr lang="el-GR" sz="1600" b="0" i="0" dirty="0">
                <a:solidFill>
                  <a:srgbClr val="333333"/>
                </a:solidFill>
                <a:effectLst/>
              </a:rPr>
              <a:t>Μια βάση δεδομένων για ένα ηλεκτρονικό κατάστημα περιλαμβάνει τους πίνακες </a:t>
            </a:r>
            <a:r>
              <a:rPr lang="en-US" sz="1600" b="0" i="0" dirty="0">
                <a:solidFill>
                  <a:srgbClr val="333333"/>
                </a:solidFill>
                <a:effectLst/>
              </a:rPr>
              <a:t>BASKET </a:t>
            </a:r>
            <a:r>
              <a:rPr lang="el-GR" sz="1600" b="0" i="0" dirty="0">
                <a:solidFill>
                  <a:srgbClr val="333333"/>
                </a:solidFill>
                <a:effectLst/>
              </a:rPr>
              <a:t>και </a:t>
            </a:r>
            <a:r>
              <a:rPr lang="en-US" sz="1600" b="0" i="0" dirty="0">
                <a:solidFill>
                  <a:srgbClr val="333333"/>
                </a:solidFill>
                <a:effectLst/>
              </a:rPr>
              <a:t>PRODUCT. </a:t>
            </a:r>
            <a:r>
              <a:rPr lang="el-GR" sz="1600" b="0" i="0" dirty="0">
                <a:solidFill>
                  <a:srgbClr val="333333"/>
                </a:solidFill>
                <a:effectLst/>
              </a:rPr>
              <a:t>Κάθε εγγραφή του πίνακα  </a:t>
            </a:r>
            <a:r>
              <a:rPr lang="en-US" sz="1600" b="0" i="0" dirty="0">
                <a:solidFill>
                  <a:srgbClr val="333333"/>
                </a:solidFill>
                <a:effectLst/>
              </a:rPr>
              <a:t>PRODUCT </a:t>
            </a:r>
            <a:r>
              <a:rPr lang="el-GR" sz="1600" b="0" i="0" dirty="0">
                <a:solidFill>
                  <a:srgbClr val="333333"/>
                </a:solidFill>
                <a:effectLst/>
              </a:rPr>
              <a:t>σχετίζεται με μία ή καμία εγγραφή του πίνακα </a:t>
            </a:r>
            <a:r>
              <a:rPr lang="en-US" sz="1600" b="0" i="0" dirty="0">
                <a:solidFill>
                  <a:srgbClr val="333333"/>
                </a:solidFill>
                <a:effectLst/>
              </a:rPr>
              <a:t>BASKET. </a:t>
            </a:r>
            <a:r>
              <a:rPr lang="el-GR" sz="1600" b="0" i="0" dirty="0">
                <a:solidFill>
                  <a:srgbClr val="333333"/>
                </a:solidFill>
                <a:effectLst/>
              </a:rPr>
              <a:t>Έστω ότι ορίζουμε τον πίνακα </a:t>
            </a:r>
            <a:r>
              <a:rPr lang="en-US" sz="1600" b="0" i="0" dirty="0">
                <a:solidFill>
                  <a:srgbClr val="333333"/>
                </a:solidFill>
                <a:effectLst/>
              </a:rPr>
              <a:t>PRODUCT </a:t>
            </a:r>
            <a:r>
              <a:rPr lang="el-GR" sz="1600" b="0" i="0" dirty="0">
                <a:solidFill>
                  <a:srgbClr val="333333"/>
                </a:solidFill>
                <a:effectLst/>
              </a:rPr>
              <a:t>ως εξής:</a:t>
            </a:r>
          </a:p>
          <a:p>
            <a:pPr algn="l"/>
            <a:endParaRPr lang="el-GR" sz="1600" b="0" i="0" dirty="0">
              <a:solidFill>
                <a:srgbClr val="333333"/>
              </a:solidFill>
              <a:effectLst/>
            </a:endParaRPr>
          </a:p>
          <a:p>
            <a:pPr algn="l"/>
            <a:r>
              <a:rPr lang="en-US" sz="1600" b="0" i="0" dirty="0">
                <a:solidFill>
                  <a:srgbClr val="333333"/>
                </a:solidFill>
                <a:effectLst/>
              </a:rPr>
              <a:t>CREATE TABLE PRODUCT (</a:t>
            </a:r>
          </a:p>
          <a:p>
            <a:pPr algn="l"/>
            <a:r>
              <a:rPr lang="en-US" sz="1600" b="0" i="0" dirty="0" err="1">
                <a:solidFill>
                  <a:srgbClr val="333333"/>
                </a:solidFill>
                <a:effectLst/>
              </a:rPr>
              <a:t>ProductID</a:t>
            </a:r>
            <a:r>
              <a:rPr lang="en-US" sz="1600" b="0" i="0" dirty="0">
                <a:solidFill>
                  <a:srgbClr val="333333"/>
                </a:solidFill>
                <a:effectLst/>
              </a:rPr>
              <a:t>   INTEGER PRIMARY KEY, </a:t>
            </a:r>
          </a:p>
          <a:p>
            <a:pPr algn="l"/>
            <a:r>
              <a:rPr lang="en-US" sz="1600" b="0" i="0" dirty="0" err="1">
                <a:solidFill>
                  <a:srgbClr val="333333"/>
                </a:solidFill>
                <a:effectLst/>
              </a:rPr>
              <a:t>BasketID</a:t>
            </a:r>
            <a:r>
              <a:rPr lang="en-US" sz="1600" b="0" i="0" dirty="0">
                <a:solidFill>
                  <a:srgbClr val="333333"/>
                </a:solidFill>
                <a:effectLst/>
              </a:rPr>
              <a:t> INTEGER REFERENCES Baskets (</a:t>
            </a:r>
            <a:r>
              <a:rPr lang="en-US" sz="1600" b="0" i="0" dirty="0" err="1">
                <a:solidFill>
                  <a:srgbClr val="333333"/>
                </a:solidFill>
                <a:effectLst/>
              </a:rPr>
              <a:t>BasketID</a:t>
            </a:r>
            <a:r>
              <a:rPr lang="en-US" sz="1600" b="0" i="0" dirty="0">
                <a:solidFill>
                  <a:srgbClr val="333333"/>
                </a:solidFill>
                <a:effectLst/>
              </a:rPr>
              <a:t>) ON DELETE SET NULL</a:t>
            </a:r>
          </a:p>
          <a:p>
            <a:pPr algn="l"/>
            <a:r>
              <a:rPr lang="en-US" sz="1600" b="0" i="0" dirty="0">
                <a:solidFill>
                  <a:srgbClr val="333333"/>
                </a:solidFill>
                <a:effectLst/>
              </a:rPr>
              <a:t>);</a:t>
            </a:r>
          </a:p>
          <a:p>
            <a:pPr algn="l"/>
            <a:r>
              <a:rPr lang="en-US" sz="1600" b="0" i="0" dirty="0">
                <a:solidFill>
                  <a:srgbClr val="333333"/>
                </a:solidFill>
                <a:effectLst/>
              </a:rPr>
              <a:t> </a:t>
            </a:r>
          </a:p>
          <a:p>
            <a:pPr algn="l"/>
            <a:r>
              <a:rPr lang="el-GR" sz="1600" b="0" i="0" dirty="0">
                <a:solidFill>
                  <a:srgbClr val="333333"/>
                </a:solidFill>
                <a:effectLst/>
              </a:rPr>
              <a:t>Ένα στιγμιότυπο αυτού του πίνακα είναι το εξής:</a:t>
            </a:r>
            <a:endParaRPr lang="en-US" sz="1600" b="0" i="0" dirty="0">
              <a:solidFill>
                <a:srgbClr val="333333"/>
              </a:solidFill>
              <a:effectLst/>
            </a:endParaRPr>
          </a:p>
          <a:p>
            <a:pPr algn="l"/>
            <a:endParaRPr lang="en-US" sz="1600" dirty="0">
              <a:solidFill>
                <a:srgbClr val="333333"/>
              </a:solidFill>
            </a:endParaRPr>
          </a:p>
          <a:p>
            <a:pPr algn="l"/>
            <a:r>
              <a:rPr lang="el-GR" sz="1600" b="0" i="0" dirty="0">
                <a:solidFill>
                  <a:srgbClr val="333333"/>
                </a:solidFill>
                <a:effectLst/>
              </a:rPr>
              <a:t>Πληκτρολογούμε την εντολή:</a:t>
            </a:r>
            <a:r>
              <a:rPr lang="en-US" sz="1600" b="0" i="0" dirty="0">
                <a:solidFill>
                  <a:srgbClr val="333333"/>
                </a:solidFill>
                <a:effectLst/>
              </a:rPr>
              <a:t>  </a:t>
            </a:r>
            <a:r>
              <a:rPr lang="el-GR" sz="1600" b="0" i="0" dirty="0">
                <a:solidFill>
                  <a:srgbClr val="333333"/>
                </a:solidFill>
                <a:effectLst/>
              </a:rPr>
              <a:t>DELETE FROM BASKET WHERE </a:t>
            </a:r>
            <a:r>
              <a:rPr lang="el-GR" sz="1600" b="0" i="0" dirty="0" err="1">
                <a:solidFill>
                  <a:srgbClr val="333333"/>
                </a:solidFill>
                <a:effectLst/>
              </a:rPr>
              <a:t>BasketID</a:t>
            </a:r>
            <a:r>
              <a:rPr lang="el-GR" sz="1600" b="0" i="0" dirty="0">
                <a:solidFill>
                  <a:srgbClr val="333333"/>
                </a:solidFill>
                <a:effectLst/>
              </a:rPr>
              <a:t> = 2;</a:t>
            </a:r>
          </a:p>
          <a:p>
            <a:pPr algn="l"/>
            <a:r>
              <a:rPr lang="el-GR" sz="1600" b="0" i="0" dirty="0">
                <a:solidFill>
                  <a:srgbClr val="333333"/>
                </a:solidFill>
                <a:effectLst/>
              </a:rPr>
              <a:t> </a:t>
            </a:r>
          </a:p>
          <a:p>
            <a:pPr algn="l"/>
            <a:r>
              <a:rPr lang="el-GR" sz="1600" b="0" i="0" dirty="0">
                <a:solidFill>
                  <a:srgbClr val="333333"/>
                </a:solidFill>
                <a:effectLst/>
              </a:rPr>
              <a:t>Τι από τα ακόλουθα ισχύει για τον πίνακα PRODUCT;</a:t>
            </a:r>
          </a:p>
          <a:p>
            <a:pPr algn="l"/>
            <a:endParaRPr lang="el-GR" sz="1600" b="0" i="0" dirty="0">
              <a:solidFill>
                <a:srgbClr val="333333"/>
              </a:solidFill>
              <a:effectLst/>
            </a:endParaRPr>
          </a:p>
          <a:p>
            <a:pPr algn="l"/>
            <a:r>
              <a:rPr lang="el-GR" sz="1600" b="0" i="0" dirty="0">
                <a:solidFill>
                  <a:srgbClr val="333333"/>
                </a:solidFill>
                <a:effectLst/>
              </a:rPr>
              <a:t>Επιλέξτε ένα ή περισσότερα:</a:t>
            </a:r>
          </a:p>
          <a:p>
            <a:pPr algn="l"/>
            <a:endParaRPr lang="en-US" sz="1600" b="0" i="0" dirty="0">
              <a:solidFill>
                <a:srgbClr val="333333"/>
              </a:solidFill>
              <a:effectLst/>
            </a:endParaRPr>
          </a:p>
          <a:p>
            <a:pPr algn="l"/>
            <a:r>
              <a:rPr lang="en-US" sz="1600" b="0" i="0" dirty="0">
                <a:solidFill>
                  <a:srgbClr val="333333"/>
                </a:solidFill>
                <a:effectLst/>
              </a:rPr>
              <a:t>A. </a:t>
            </a:r>
            <a:r>
              <a:rPr lang="el-GR" sz="1600" b="0" i="0" dirty="0">
                <a:solidFill>
                  <a:srgbClr val="333333"/>
                </a:solidFill>
                <a:effectLst/>
              </a:rPr>
              <a:t>Η πλειάδα με </a:t>
            </a:r>
            <a:r>
              <a:rPr lang="en-US" sz="1600" b="0" i="0" dirty="0" err="1">
                <a:solidFill>
                  <a:srgbClr val="333333"/>
                </a:solidFill>
                <a:effectLst/>
              </a:rPr>
              <a:t>ProductID</a:t>
            </a:r>
            <a:r>
              <a:rPr lang="el-GR" sz="1600" b="0" i="0" dirty="0">
                <a:solidFill>
                  <a:srgbClr val="333333"/>
                </a:solidFill>
                <a:effectLst/>
              </a:rPr>
              <a:t> = 1 θα διαγραφεί.</a:t>
            </a:r>
            <a:endParaRPr lang="en-US" sz="1600" dirty="0">
              <a:solidFill>
                <a:srgbClr val="333333"/>
              </a:solidFill>
            </a:endParaRPr>
          </a:p>
          <a:p>
            <a:pPr algn="l"/>
            <a:r>
              <a:rPr lang="en-US" sz="1600" dirty="0">
                <a:solidFill>
                  <a:srgbClr val="333333"/>
                </a:solidFill>
              </a:rPr>
              <a:t>B. </a:t>
            </a:r>
            <a:r>
              <a:rPr lang="el-GR" sz="1600" b="0" i="0" dirty="0">
                <a:solidFill>
                  <a:srgbClr val="333333"/>
                </a:solidFill>
                <a:effectLst/>
              </a:rPr>
              <a:t>Η πλειάδα με </a:t>
            </a:r>
            <a:r>
              <a:rPr lang="en-US" sz="1600" b="0" i="0" dirty="0" err="1">
                <a:solidFill>
                  <a:srgbClr val="333333"/>
                </a:solidFill>
                <a:effectLst/>
              </a:rPr>
              <a:t>ProductID</a:t>
            </a:r>
            <a:r>
              <a:rPr lang="el-GR" sz="1600" b="0" i="0" dirty="0">
                <a:solidFill>
                  <a:srgbClr val="333333"/>
                </a:solidFill>
                <a:effectLst/>
              </a:rPr>
              <a:t> = 2 θα διαγραφεί.</a:t>
            </a:r>
            <a:endParaRPr lang="en-US" sz="1600" b="0" i="0" dirty="0">
              <a:solidFill>
                <a:srgbClr val="333333"/>
              </a:solidFill>
              <a:effectLst/>
            </a:endParaRPr>
          </a:p>
          <a:p>
            <a:pPr algn="l"/>
            <a:r>
              <a:rPr lang="en-US" sz="1600" b="0" i="0" dirty="0">
                <a:solidFill>
                  <a:srgbClr val="333333"/>
                </a:solidFill>
                <a:effectLst/>
              </a:rPr>
              <a:t>C. </a:t>
            </a:r>
            <a:r>
              <a:rPr lang="el-GR" sz="1600" b="0" i="0" dirty="0">
                <a:solidFill>
                  <a:srgbClr val="333333"/>
                </a:solidFill>
                <a:effectLst/>
              </a:rPr>
              <a:t>Η πλειάδα με </a:t>
            </a:r>
            <a:r>
              <a:rPr lang="en-US" sz="1600" b="0" i="0" dirty="0" err="1">
                <a:solidFill>
                  <a:srgbClr val="333333"/>
                </a:solidFill>
                <a:effectLst/>
              </a:rPr>
              <a:t>ProductID</a:t>
            </a:r>
            <a:r>
              <a:rPr lang="el-GR" sz="1600" b="0" i="0" dirty="0">
                <a:solidFill>
                  <a:srgbClr val="333333"/>
                </a:solidFill>
                <a:effectLst/>
              </a:rPr>
              <a:t> = 1 θα τροποποιηθεί.</a:t>
            </a:r>
            <a:endParaRPr lang="en-US" sz="1600" dirty="0">
              <a:solidFill>
                <a:srgbClr val="333333"/>
              </a:solidFill>
            </a:endParaRPr>
          </a:p>
          <a:p>
            <a:pPr algn="l"/>
            <a:r>
              <a:rPr lang="en-US" sz="1600" b="0" i="0" dirty="0">
                <a:solidFill>
                  <a:srgbClr val="333333"/>
                </a:solidFill>
                <a:effectLst/>
              </a:rPr>
              <a:t>D.  </a:t>
            </a:r>
            <a:r>
              <a:rPr lang="el-GR" sz="1600" b="0" i="0" dirty="0">
                <a:solidFill>
                  <a:srgbClr val="333333"/>
                </a:solidFill>
                <a:effectLst/>
              </a:rPr>
              <a:t>Η πλειάδα με </a:t>
            </a:r>
            <a:r>
              <a:rPr lang="el-GR" sz="1600" b="0" i="0" dirty="0" err="1">
                <a:solidFill>
                  <a:srgbClr val="333333"/>
                </a:solidFill>
                <a:effectLst/>
              </a:rPr>
              <a:t>ProductID</a:t>
            </a:r>
            <a:r>
              <a:rPr lang="el-GR" sz="1600" b="0" i="0" dirty="0">
                <a:solidFill>
                  <a:srgbClr val="333333"/>
                </a:solidFill>
                <a:effectLst/>
              </a:rPr>
              <a:t> = 2 θα τροποποιηθεί.</a:t>
            </a:r>
            <a:endParaRPr lang="en-US" sz="1600" b="0" i="0" dirty="0">
              <a:solidFill>
                <a:srgbClr val="333333"/>
              </a:solidFill>
              <a:effectLst/>
            </a:endParaRPr>
          </a:p>
        </p:txBody>
      </p:sp>
      <p:pic>
        <p:nvPicPr>
          <p:cNvPr id="8" name="Picture 7" descr="Table&#10;&#10;Description automatically generated">
            <a:extLst>
              <a:ext uri="{FF2B5EF4-FFF2-40B4-BE49-F238E27FC236}">
                <a16:creationId xmlns:a16="http://schemas.microsoft.com/office/drawing/2014/main" xmlns="" id="{D65F8030-170B-47A2-A1B3-154EDAC4D101}"/>
              </a:ext>
            </a:extLst>
          </p:cNvPr>
          <p:cNvPicPr>
            <a:picLocks noChangeAspect="1"/>
          </p:cNvPicPr>
          <p:nvPr/>
        </p:nvPicPr>
        <p:blipFill>
          <a:blip r:embed="rId2"/>
          <a:stretch>
            <a:fillRect/>
          </a:stretch>
        </p:blipFill>
        <p:spPr>
          <a:xfrm>
            <a:off x="4993419" y="2769871"/>
            <a:ext cx="1767840" cy="749808"/>
          </a:xfrm>
          <a:prstGeom prst="rect">
            <a:avLst/>
          </a:prstGeom>
        </p:spPr>
      </p:pic>
    </p:spTree>
    <p:extLst>
      <p:ext uri="{BB962C8B-B14F-4D97-AF65-F5344CB8AC3E}">
        <p14:creationId xmlns:p14="http://schemas.microsoft.com/office/powerpoint/2010/main" val="354155939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179</a:t>
            </a:fld>
            <a:endParaRPr lang="en-US" dirty="0"/>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6553200" y="24928"/>
            <a:ext cx="2411896"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a:t>
            </a:r>
            <a:r>
              <a:rPr lang="en-US" dirty="0">
                <a:solidFill>
                  <a:srgbClr val="FF0000"/>
                </a:solidFill>
              </a:rPr>
              <a:t>5</a:t>
            </a:r>
          </a:p>
        </p:txBody>
      </p:sp>
      <p:sp>
        <p:nvSpPr>
          <p:cNvPr id="4" name="TextBox 3">
            <a:extLst>
              <a:ext uri="{FF2B5EF4-FFF2-40B4-BE49-F238E27FC236}">
                <a16:creationId xmlns:a16="http://schemas.microsoft.com/office/drawing/2014/main" xmlns="" id="{B9795702-4FF0-42F3-935E-2933E0B762A6}"/>
              </a:ext>
            </a:extLst>
          </p:cNvPr>
          <p:cNvSpPr txBox="1"/>
          <p:nvPr/>
        </p:nvSpPr>
        <p:spPr>
          <a:xfrm>
            <a:off x="172279" y="394260"/>
            <a:ext cx="8892209" cy="6232475"/>
          </a:xfrm>
          <a:prstGeom prst="rect">
            <a:avLst/>
          </a:prstGeom>
          <a:noFill/>
        </p:spPr>
        <p:txBody>
          <a:bodyPr wrap="square" rtlCol="0">
            <a:spAutoFit/>
          </a:bodyPr>
          <a:lstStyle/>
          <a:p>
            <a:pPr algn="l"/>
            <a:r>
              <a:rPr lang="el-GR" sz="1200" b="0" i="0" dirty="0">
                <a:solidFill>
                  <a:srgbClr val="333333"/>
                </a:solidFill>
                <a:effectLst/>
              </a:rPr>
              <a:t>Η βάση δεδομένων μιας κλινικής περιλαμβάνει τις οντότητες </a:t>
            </a:r>
            <a:r>
              <a:rPr lang="en-US" sz="1200" b="0" i="0" dirty="0">
                <a:solidFill>
                  <a:srgbClr val="333333"/>
                </a:solidFill>
                <a:effectLst/>
              </a:rPr>
              <a:t>PATIENT, MEDICINE, CATEGORY, </a:t>
            </a:r>
            <a:r>
              <a:rPr lang="el-GR" sz="1200" b="0" i="0" dirty="0">
                <a:solidFill>
                  <a:srgbClr val="333333"/>
                </a:solidFill>
                <a:effectLst/>
              </a:rPr>
              <a:t>και υλοποιεί τη σχέση </a:t>
            </a:r>
            <a:r>
              <a:rPr lang="en-US" sz="1200" b="0" i="0" dirty="0">
                <a:solidFill>
                  <a:srgbClr val="333333"/>
                </a:solidFill>
                <a:effectLst/>
              </a:rPr>
              <a:t>PRESCRIPTION. </a:t>
            </a:r>
            <a:r>
              <a:rPr lang="el-GR" sz="1200" b="0" i="0" dirty="0">
                <a:solidFill>
                  <a:srgbClr val="333333"/>
                </a:solidFill>
                <a:effectLst/>
              </a:rPr>
              <a:t>Ο πίνακας </a:t>
            </a:r>
            <a:r>
              <a:rPr lang="en-US" sz="1200" b="0" i="0" dirty="0">
                <a:solidFill>
                  <a:srgbClr val="333333"/>
                </a:solidFill>
                <a:effectLst/>
              </a:rPr>
              <a:t>CATEGORY </a:t>
            </a:r>
            <a:r>
              <a:rPr lang="el-GR" sz="1200" b="0" i="0" dirty="0">
                <a:solidFill>
                  <a:srgbClr val="333333"/>
                </a:solidFill>
                <a:effectLst/>
              </a:rPr>
              <a:t>περιλαμβάνει κατηγορίες φαρμάκων, ο πίνακας </a:t>
            </a:r>
            <a:r>
              <a:rPr lang="en-US" sz="1200" b="0" i="0" dirty="0">
                <a:solidFill>
                  <a:srgbClr val="333333"/>
                </a:solidFill>
                <a:effectLst/>
              </a:rPr>
              <a:t>MEDICINE </a:t>
            </a:r>
            <a:r>
              <a:rPr lang="el-GR" sz="1200" b="0" i="0" dirty="0">
                <a:solidFill>
                  <a:srgbClr val="333333"/>
                </a:solidFill>
                <a:effectLst/>
              </a:rPr>
              <a:t>περιλαμβάνει φάρμακα όλων των κατηγοριών και ο πίνακας </a:t>
            </a:r>
            <a:r>
              <a:rPr lang="en-US" sz="1200" b="0" i="0" dirty="0">
                <a:solidFill>
                  <a:srgbClr val="333333"/>
                </a:solidFill>
                <a:effectLst/>
              </a:rPr>
              <a:t>PATIENT </a:t>
            </a:r>
            <a:r>
              <a:rPr lang="el-GR" sz="1200" b="0" i="0" dirty="0">
                <a:solidFill>
                  <a:srgbClr val="333333"/>
                </a:solidFill>
                <a:effectLst/>
              </a:rPr>
              <a:t>περιλαμβάνει τους ασθενείς. </a:t>
            </a:r>
            <a:r>
              <a:rPr lang="el-GR" sz="1200" b="0" i="0" dirty="0">
                <a:solidFill>
                  <a:srgbClr val="333333"/>
                </a:solidFill>
                <a:effectLst/>
                <a:highlight>
                  <a:srgbClr val="FFFF00"/>
                </a:highlight>
              </a:rPr>
              <a:t>Η σχέση </a:t>
            </a:r>
            <a:r>
              <a:rPr lang="en-US" sz="1200" b="0" i="0" dirty="0">
                <a:solidFill>
                  <a:srgbClr val="333333"/>
                </a:solidFill>
                <a:effectLst/>
                <a:highlight>
                  <a:srgbClr val="FFFF00"/>
                </a:highlight>
              </a:rPr>
              <a:t>PRESCRIPTION </a:t>
            </a:r>
            <a:r>
              <a:rPr lang="el-GR" sz="1200" b="0" i="0" dirty="0">
                <a:solidFill>
                  <a:srgbClr val="333333"/>
                </a:solidFill>
                <a:effectLst/>
                <a:highlight>
                  <a:srgbClr val="FFFF00"/>
                </a:highlight>
              </a:rPr>
              <a:t>περιγράφει τα φάρμακα που έχουν </a:t>
            </a:r>
            <a:r>
              <a:rPr lang="el-GR" sz="1200" b="0" i="0" dirty="0" err="1">
                <a:solidFill>
                  <a:srgbClr val="333333"/>
                </a:solidFill>
                <a:effectLst/>
                <a:highlight>
                  <a:srgbClr val="FFFF00"/>
                </a:highlight>
              </a:rPr>
              <a:t>συνταγογραφηθεί</a:t>
            </a:r>
            <a:r>
              <a:rPr lang="el-GR" sz="1200" b="0" i="0" dirty="0">
                <a:solidFill>
                  <a:srgbClr val="333333"/>
                </a:solidFill>
                <a:effectLst/>
                <a:highlight>
                  <a:srgbClr val="FFFF00"/>
                </a:highlight>
              </a:rPr>
              <a:t> για κάθε ασθενή που υπάρχει στον πίνακα </a:t>
            </a:r>
            <a:r>
              <a:rPr lang="en-US" sz="1200" b="0" i="0" dirty="0">
                <a:solidFill>
                  <a:srgbClr val="333333"/>
                </a:solidFill>
                <a:effectLst/>
                <a:highlight>
                  <a:srgbClr val="FFFF00"/>
                </a:highlight>
              </a:rPr>
              <a:t>PATIENT.</a:t>
            </a:r>
            <a:r>
              <a:rPr lang="en-US" sz="1200" b="0" i="0" dirty="0">
                <a:solidFill>
                  <a:srgbClr val="333333"/>
                </a:solidFill>
                <a:effectLst/>
              </a:rPr>
              <a:t> </a:t>
            </a:r>
            <a:r>
              <a:rPr lang="el-GR" sz="1200" b="0" i="0" dirty="0">
                <a:solidFill>
                  <a:srgbClr val="333333"/>
                </a:solidFill>
                <a:effectLst/>
                <a:highlight>
                  <a:srgbClr val="FFFF00"/>
                </a:highlight>
              </a:rPr>
              <a:t>Φάρμακα που διαγράφονται από τον πίνακα </a:t>
            </a:r>
            <a:r>
              <a:rPr lang="en-US" sz="1200" b="0" i="0" dirty="0">
                <a:solidFill>
                  <a:srgbClr val="333333"/>
                </a:solidFill>
                <a:effectLst/>
                <a:highlight>
                  <a:srgbClr val="FFFF00"/>
                </a:highlight>
              </a:rPr>
              <a:t>MEDICINE </a:t>
            </a:r>
            <a:r>
              <a:rPr lang="el-GR" sz="1200" b="0" i="0" dirty="0">
                <a:solidFill>
                  <a:srgbClr val="333333"/>
                </a:solidFill>
                <a:effectLst/>
                <a:highlight>
                  <a:srgbClr val="FFFF00"/>
                </a:highlight>
              </a:rPr>
              <a:t>δεν θα πρέπει περιλαμβάνονται στη συνταγή ενός ασθενούς.</a:t>
            </a:r>
            <a:r>
              <a:rPr lang="el-GR" sz="1200" b="0" i="0" dirty="0">
                <a:solidFill>
                  <a:srgbClr val="333333"/>
                </a:solidFill>
                <a:effectLst/>
              </a:rPr>
              <a:t> Οι πίνακες </a:t>
            </a:r>
            <a:r>
              <a:rPr lang="en-US" sz="1200" b="0" i="0" dirty="0">
                <a:solidFill>
                  <a:srgbClr val="333333"/>
                </a:solidFill>
                <a:effectLst/>
              </a:rPr>
              <a:t>CATEGORY, MEDICINE, PATIENT </a:t>
            </a:r>
            <a:r>
              <a:rPr lang="el-GR" sz="1200" b="0" i="0" dirty="0">
                <a:solidFill>
                  <a:srgbClr val="333333"/>
                </a:solidFill>
                <a:effectLst/>
              </a:rPr>
              <a:t>υλοποιούνται ως εξής:</a:t>
            </a:r>
          </a:p>
          <a:p>
            <a:pPr algn="l"/>
            <a:r>
              <a:rPr lang="el-GR" sz="1200" b="0" i="0" dirty="0">
                <a:solidFill>
                  <a:srgbClr val="333333"/>
                </a:solidFill>
                <a:effectLst/>
              </a:rPr>
              <a:t> </a:t>
            </a:r>
          </a:p>
          <a:p>
            <a:pPr algn="l"/>
            <a:r>
              <a:rPr lang="en-US" sz="1200" b="0" i="0" dirty="0">
                <a:solidFill>
                  <a:srgbClr val="333333"/>
                </a:solidFill>
                <a:effectLst/>
              </a:rPr>
              <a:t>CREATE TABLE </a:t>
            </a:r>
            <a:r>
              <a:rPr lang="en-US" sz="1200" b="1" i="0" dirty="0">
                <a:solidFill>
                  <a:srgbClr val="333333"/>
                </a:solidFill>
                <a:effectLst/>
              </a:rPr>
              <a:t>CATEGORY</a:t>
            </a:r>
            <a:r>
              <a:rPr lang="en-US" sz="1200" b="0" i="0" dirty="0">
                <a:solidFill>
                  <a:srgbClr val="333333"/>
                </a:solidFill>
                <a:effectLst/>
              </a:rPr>
              <a:t>  (</a:t>
            </a:r>
            <a:r>
              <a:rPr lang="en-US" sz="1200" b="0" i="0" dirty="0" err="1">
                <a:solidFill>
                  <a:srgbClr val="333333"/>
                </a:solidFill>
                <a:effectLst/>
              </a:rPr>
              <a:t>CatID</a:t>
            </a:r>
            <a:r>
              <a:rPr lang="en-US" sz="1200" b="0" i="0" dirty="0">
                <a:solidFill>
                  <a:srgbClr val="333333"/>
                </a:solidFill>
                <a:effectLst/>
              </a:rPr>
              <a:t> INTEGER PRIMARY KEY, Name VARCHAR NOT NULL);</a:t>
            </a:r>
          </a:p>
          <a:p>
            <a:pPr algn="l"/>
            <a:endParaRPr lang="en-US" sz="1200" b="0" i="0" dirty="0">
              <a:solidFill>
                <a:srgbClr val="333333"/>
              </a:solidFill>
              <a:effectLst/>
            </a:endParaRPr>
          </a:p>
          <a:p>
            <a:pPr algn="l"/>
            <a:r>
              <a:rPr lang="en-US" sz="1200" b="0" i="0" dirty="0">
                <a:solidFill>
                  <a:srgbClr val="333333"/>
                </a:solidFill>
                <a:effectLst/>
              </a:rPr>
              <a:t>CREATE TABLE </a:t>
            </a:r>
            <a:r>
              <a:rPr lang="en-US" sz="1200" b="1" i="0" dirty="0">
                <a:solidFill>
                  <a:srgbClr val="333333"/>
                </a:solidFill>
                <a:effectLst/>
              </a:rPr>
              <a:t>MEDICINE</a:t>
            </a:r>
            <a:r>
              <a:rPr lang="en-US" sz="1200" b="0" i="0" dirty="0">
                <a:solidFill>
                  <a:srgbClr val="333333"/>
                </a:solidFill>
                <a:effectLst/>
              </a:rPr>
              <a:t> (</a:t>
            </a:r>
            <a:r>
              <a:rPr lang="en-US" sz="1200" b="0" i="0" dirty="0" err="1">
                <a:solidFill>
                  <a:srgbClr val="333333"/>
                </a:solidFill>
                <a:effectLst/>
              </a:rPr>
              <a:t>MedID</a:t>
            </a:r>
            <a:r>
              <a:rPr lang="en-US" sz="1200" b="0" i="0" dirty="0">
                <a:solidFill>
                  <a:srgbClr val="333333"/>
                </a:solidFill>
                <a:effectLst/>
              </a:rPr>
              <a:t> INTEGER PRIMARY KEY, Name VARCHAR NOT NULL, </a:t>
            </a:r>
            <a:r>
              <a:rPr lang="en-US" sz="1200" b="0" i="0" dirty="0" err="1">
                <a:solidFill>
                  <a:srgbClr val="333333"/>
                </a:solidFill>
                <a:effectLst/>
              </a:rPr>
              <a:t>CatID</a:t>
            </a:r>
            <a:r>
              <a:rPr lang="en-US" sz="1200" b="0" i="0" dirty="0">
                <a:solidFill>
                  <a:srgbClr val="333333"/>
                </a:solidFill>
                <a:effectLst/>
              </a:rPr>
              <a:t> INTEGER REFERENCES CATEGORY (</a:t>
            </a:r>
            <a:r>
              <a:rPr lang="en-US" sz="1200" b="0" i="0" dirty="0" err="1">
                <a:solidFill>
                  <a:srgbClr val="333333"/>
                </a:solidFill>
                <a:effectLst/>
              </a:rPr>
              <a:t>CatID</a:t>
            </a:r>
            <a:r>
              <a:rPr lang="en-US" sz="1200" b="0" i="0" dirty="0">
                <a:solidFill>
                  <a:srgbClr val="333333"/>
                </a:solidFill>
                <a:effectLst/>
              </a:rPr>
              <a:t>) ON DELETE SET NULL,);</a:t>
            </a:r>
          </a:p>
          <a:p>
            <a:pPr algn="l"/>
            <a:endParaRPr lang="en-US" sz="1200" b="0" i="0" dirty="0">
              <a:solidFill>
                <a:srgbClr val="333333"/>
              </a:solidFill>
              <a:effectLst/>
            </a:endParaRPr>
          </a:p>
          <a:p>
            <a:pPr algn="l"/>
            <a:r>
              <a:rPr lang="en-US" sz="1200" b="0" i="0" dirty="0">
                <a:solidFill>
                  <a:srgbClr val="333333"/>
                </a:solidFill>
                <a:effectLst/>
              </a:rPr>
              <a:t>CREATE TABLE </a:t>
            </a:r>
            <a:r>
              <a:rPr lang="en-US" sz="1200" b="1" i="0" dirty="0">
                <a:solidFill>
                  <a:srgbClr val="333333"/>
                </a:solidFill>
                <a:effectLst/>
              </a:rPr>
              <a:t>PATIENT  </a:t>
            </a:r>
            <a:r>
              <a:rPr lang="en-US" sz="1200" b="0" i="0" dirty="0">
                <a:solidFill>
                  <a:srgbClr val="333333"/>
                </a:solidFill>
                <a:effectLst/>
              </a:rPr>
              <a:t>(</a:t>
            </a:r>
            <a:r>
              <a:rPr lang="en-US" sz="1200" b="0" i="0" dirty="0" err="1">
                <a:solidFill>
                  <a:srgbClr val="333333"/>
                </a:solidFill>
                <a:effectLst/>
              </a:rPr>
              <a:t>PatientID</a:t>
            </a:r>
            <a:r>
              <a:rPr lang="en-US" sz="1200" b="0" i="0" dirty="0">
                <a:solidFill>
                  <a:srgbClr val="333333"/>
                </a:solidFill>
                <a:effectLst/>
              </a:rPr>
              <a:t>   INTEGER PRIMARY KEY, Name VARCHAR NOT NULL);</a:t>
            </a:r>
          </a:p>
          <a:p>
            <a:pPr algn="l"/>
            <a:r>
              <a:rPr lang="en-US" sz="1200" b="0" i="0" dirty="0">
                <a:solidFill>
                  <a:srgbClr val="333333"/>
                </a:solidFill>
                <a:effectLst/>
              </a:rPr>
              <a:t> </a:t>
            </a:r>
          </a:p>
          <a:p>
            <a:pPr algn="l"/>
            <a:r>
              <a:rPr lang="el-GR" sz="1200" b="0" i="0" dirty="0">
                <a:solidFill>
                  <a:srgbClr val="333333"/>
                </a:solidFill>
                <a:effectLst/>
              </a:rPr>
              <a:t>Ποια υλοποίηση του πίνακα </a:t>
            </a:r>
            <a:r>
              <a:rPr lang="en-US" sz="1200" b="0" i="0" dirty="0">
                <a:solidFill>
                  <a:srgbClr val="333333"/>
                </a:solidFill>
                <a:effectLst/>
              </a:rPr>
              <a:t>PRESCRIPTION </a:t>
            </a:r>
            <a:r>
              <a:rPr lang="el-GR" sz="1200" b="0" i="0" dirty="0">
                <a:solidFill>
                  <a:srgbClr val="333333"/>
                </a:solidFill>
                <a:effectLst/>
              </a:rPr>
              <a:t>εκφράζει τη σχέση που περιγράψαμε;</a:t>
            </a:r>
          </a:p>
          <a:p>
            <a:pPr algn="l"/>
            <a:endParaRPr lang="el-GR" sz="300" b="0" i="0" dirty="0">
              <a:solidFill>
                <a:srgbClr val="333333"/>
              </a:solidFill>
              <a:effectLst/>
            </a:endParaRPr>
          </a:p>
          <a:p>
            <a:pPr algn="l"/>
            <a:r>
              <a:rPr lang="el-GR" sz="1200" b="0" i="0" dirty="0">
                <a:solidFill>
                  <a:srgbClr val="333333"/>
                </a:solidFill>
                <a:effectLst/>
              </a:rPr>
              <a:t>Επιλέξτε ένα ή περισσότερα:</a:t>
            </a:r>
            <a:endParaRPr lang="en-US" sz="1200" dirty="0">
              <a:solidFill>
                <a:srgbClr val="333333"/>
              </a:solidFill>
            </a:endParaRPr>
          </a:p>
          <a:p>
            <a:pPr algn="l"/>
            <a:r>
              <a:rPr lang="en-US" sz="1200" b="0" i="0" dirty="0">
                <a:solidFill>
                  <a:srgbClr val="333333"/>
                </a:solidFill>
                <a:effectLst/>
              </a:rPr>
              <a:t>A. CREATE TABLE PRESCRIPTION(</a:t>
            </a:r>
            <a:r>
              <a:rPr lang="en-US" sz="1200" dirty="0"/>
              <a:t/>
            </a:r>
            <a:br>
              <a:rPr lang="en-US" sz="1200" dirty="0"/>
            </a:br>
            <a:r>
              <a:rPr lang="en-US" sz="1200" b="0" i="0" dirty="0" err="1">
                <a:solidFill>
                  <a:srgbClr val="333333"/>
                </a:solidFill>
                <a:effectLst/>
              </a:rPr>
              <a:t>PrescrID</a:t>
            </a:r>
            <a:r>
              <a:rPr lang="en-US" sz="1200" b="0" i="0" dirty="0">
                <a:solidFill>
                  <a:srgbClr val="333333"/>
                </a:solidFill>
                <a:effectLst/>
              </a:rPr>
              <a:t>       INTEGER PRIMARY KEY, </a:t>
            </a:r>
            <a:r>
              <a:rPr lang="en-US" sz="1200" dirty="0"/>
              <a:t/>
            </a:r>
            <a:br>
              <a:rPr lang="en-US" sz="1200" dirty="0"/>
            </a:br>
            <a:r>
              <a:rPr lang="en-US" sz="1200" b="0" i="0" dirty="0" err="1">
                <a:solidFill>
                  <a:srgbClr val="333333"/>
                </a:solidFill>
                <a:effectLst/>
              </a:rPr>
              <a:t>PatientID</a:t>
            </a:r>
            <a:r>
              <a:rPr lang="en-US" sz="1200" b="0" i="0" dirty="0">
                <a:solidFill>
                  <a:srgbClr val="333333"/>
                </a:solidFill>
                <a:effectLst/>
              </a:rPr>
              <a:t>   INTEGER REFERENCES PATIENT (</a:t>
            </a:r>
            <a:r>
              <a:rPr lang="en-US" sz="1200" b="0" i="0" dirty="0" err="1">
                <a:solidFill>
                  <a:srgbClr val="333333"/>
                </a:solidFill>
                <a:effectLst/>
              </a:rPr>
              <a:t>PatientID</a:t>
            </a:r>
            <a:r>
              <a:rPr lang="en-US" sz="1200" b="0" i="0" dirty="0">
                <a:solidFill>
                  <a:srgbClr val="333333"/>
                </a:solidFill>
                <a:effectLst/>
              </a:rPr>
              <a:t>) ON DELETE CASCADE,</a:t>
            </a:r>
            <a:r>
              <a:rPr lang="en-US" sz="1200" dirty="0"/>
              <a:t/>
            </a:r>
            <a:br>
              <a:rPr lang="en-US" sz="1200" dirty="0"/>
            </a:br>
            <a:r>
              <a:rPr lang="en-US" sz="1200" b="0" i="0" dirty="0" err="1">
                <a:solidFill>
                  <a:srgbClr val="333333"/>
                </a:solidFill>
                <a:effectLst/>
              </a:rPr>
              <a:t>MedID</a:t>
            </a:r>
            <a:r>
              <a:rPr lang="en-US" sz="1200" b="0" i="0" dirty="0">
                <a:solidFill>
                  <a:srgbClr val="333333"/>
                </a:solidFill>
                <a:effectLst/>
              </a:rPr>
              <a:t>       INTEGER REFERENCES MEDICINE (</a:t>
            </a:r>
            <a:r>
              <a:rPr lang="en-US" sz="1200" b="0" i="0" dirty="0" err="1">
                <a:solidFill>
                  <a:srgbClr val="333333"/>
                </a:solidFill>
                <a:effectLst/>
              </a:rPr>
              <a:t>MedID</a:t>
            </a:r>
            <a:r>
              <a:rPr lang="en-US" sz="1200" b="0" i="0" dirty="0">
                <a:solidFill>
                  <a:srgbClr val="333333"/>
                </a:solidFill>
                <a:effectLst/>
              </a:rPr>
              <a:t>) ON DELETE CASCADE,</a:t>
            </a:r>
            <a:r>
              <a:rPr lang="en-US" sz="1200" dirty="0"/>
              <a:t/>
            </a:r>
            <a:br>
              <a:rPr lang="en-US" sz="1200" dirty="0"/>
            </a:br>
            <a:r>
              <a:rPr lang="en-US" sz="1200" b="0" i="0" dirty="0" err="1">
                <a:solidFill>
                  <a:srgbClr val="333333"/>
                </a:solidFill>
                <a:effectLst/>
              </a:rPr>
              <a:t>CatID</a:t>
            </a:r>
            <a:r>
              <a:rPr lang="en-US" sz="1200" b="0" i="0" dirty="0">
                <a:solidFill>
                  <a:srgbClr val="333333"/>
                </a:solidFill>
                <a:effectLst/>
              </a:rPr>
              <a:t>       INTEGER REFERENCES CATEGORY (</a:t>
            </a:r>
            <a:r>
              <a:rPr lang="en-US" sz="1200" b="0" i="0" dirty="0" err="1">
                <a:solidFill>
                  <a:srgbClr val="333333"/>
                </a:solidFill>
                <a:effectLst/>
              </a:rPr>
              <a:t>CatID</a:t>
            </a:r>
            <a:r>
              <a:rPr lang="en-US" sz="1200" b="0" i="0" dirty="0">
                <a:solidFill>
                  <a:srgbClr val="333333"/>
                </a:solidFill>
                <a:effectLst/>
              </a:rPr>
              <a:t>) ON DELETE </a:t>
            </a:r>
            <a:r>
              <a:rPr lang="en-US" sz="1200" b="0" i="0" dirty="0">
                <a:solidFill>
                  <a:srgbClr val="FF0000"/>
                </a:solidFill>
                <a:effectLst/>
              </a:rPr>
              <a:t>SET NULL</a:t>
            </a:r>
            <a:r>
              <a:rPr lang="en-US" sz="1200" dirty="0"/>
              <a:t/>
            </a:r>
            <a:br>
              <a:rPr lang="en-US" sz="1200" dirty="0"/>
            </a:br>
            <a:r>
              <a:rPr lang="en-US" sz="1200" b="0" i="0" dirty="0">
                <a:solidFill>
                  <a:srgbClr val="333333"/>
                </a:solidFill>
                <a:effectLst/>
              </a:rPr>
              <a:t>);</a:t>
            </a:r>
          </a:p>
          <a:p>
            <a:pPr algn="l"/>
            <a:r>
              <a:rPr lang="en-US" sz="1200" b="0" i="0" dirty="0">
                <a:solidFill>
                  <a:srgbClr val="333333"/>
                </a:solidFill>
                <a:effectLst/>
              </a:rPr>
              <a:t>B. CREATE TABLE PRESCRIPTION(</a:t>
            </a:r>
            <a:r>
              <a:rPr lang="en-US" sz="1200" dirty="0"/>
              <a:t/>
            </a:r>
            <a:br>
              <a:rPr lang="en-US" sz="1200" dirty="0"/>
            </a:br>
            <a:r>
              <a:rPr lang="en-US" sz="1200" b="0" i="0" dirty="0" err="1">
                <a:solidFill>
                  <a:srgbClr val="333333"/>
                </a:solidFill>
                <a:effectLst/>
              </a:rPr>
              <a:t>PrescrID</a:t>
            </a:r>
            <a:r>
              <a:rPr lang="en-US" sz="1200" b="0" i="0" dirty="0">
                <a:solidFill>
                  <a:srgbClr val="333333"/>
                </a:solidFill>
                <a:effectLst/>
              </a:rPr>
              <a:t>       INTEGER PRIMARY KEY, </a:t>
            </a:r>
            <a:r>
              <a:rPr lang="en-US" sz="1200" dirty="0"/>
              <a:t/>
            </a:r>
            <a:br>
              <a:rPr lang="en-US" sz="1200" dirty="0"/>
            </a:br>
            <a:r>
              <a:rPr lang="en-US" sz="1200" b="0" i="0" dirty="0" err="1">
                <a:solidFill>
                  <a:srgbClr val="333333"/>
                </a:solidFill>
                <a:effectLst/>
              </a:rPr>
              <a:t>PatientID</a:t>
            </a:r>
            <a:r>
              <a:rPr lang="en-US" sz="1200" b="0" i="0" dirty="0">
                <a:solidFill>
                  <a:srgbClr val="333333"/>
                </a:solidFill>
                <a:effectLst/>
              </a:rPr>
              <a:t>   INTEGER REFERENCES PATIENT (</a:t>
            </a:r>
            <a:r>
              <a:rPr lang="en-US" sz="1200" b="0" i="0" dirty="0" err="1">
                <a:solidFill>
                  <a:srgbClr val="333333"/>
                </a:solidFill>
                <a:effectLst/>
              </a:rPr>
              <a:t>PatientID</a:t>
            </a:r>
            <a:r>
              <a:rPr lang="en-US" sz="1200" b="0" i="0" dirty="0">
                <a:solidFill>
                  <a:srgbClr val="333333"/>
                </a:solidFill>
                <a:effectLst/>
              </a:rPr>
              <a:t>) ON DELETE CASCADE,</a:t>
            </a:r>
            <a:r>
              <a:rPr lang="en-US" sz="1200" dirty="0"/>
              <a:t/>
            </a:r>
            <a:br>
              <a:rPr lang="en-US" sz="1200" dirty="0"/>
            </a:br>
            <a:r>
              <a:rPr lang="en-US" sz="1200" b="0" i="0" dirty="0" err="1">
                <a:solidFill>
                  <a:srgbClr val="333333"/>
                </a:solidFill>
                <a:effectLst/>
              </a:rPr>
              <a:t>MedID</a:t>
            </a:r>
            <a:r>
              <a:rPr lang="en-US" sz="1200" b="0" i="0" dirty="0">
                <a:solidFill>
                  <a:srgbClr val="333333"/>
                </a:solidFill>
                <a:effectLst/>
              </a:rPr>
              <a:t>       INTEGER REFERENCES MEDICINE (</a:t>
            </a:r>
            <a:r>
              <a:rPr lang="en-US" sz="1200" b="0" i="0" dirty="0" err="1">
                <a:solidFill>
                  <a:srgbClr val="333333"/>
                </a:solidFill>
                <a:effectLst/>
              </a:rPr>
              <a:t>MedID</a:t>
            </a:r>
            <a:r>
              <a:rPr lang="en-US" sz="1200" b="0" i="0" dirty="0">
                <a:solidFill>
                  <a:srgbClr val="333333"/>
                </a:solidFill>
                <a:effectLst/>
              </a:rPr>
              <a:t>) ON DELETE </a:t>
            </a:r>
            <a:r>
              <a:rPr lang="en-US" sz="1200" b="0" i="0" dirty="0">
                <a:effectLst/>
              </a:rPr>
              <a:t>SET NULL</a:t>
            </a:r>
            <a:r>
              <a:rPr lang="en-US" sz="1200" b="0" i="0" dirty="0">
                <a:solidFill>
                  <a:srgbClr val="333333"/>
                </a:solidFill>
                <a:effectLst/>
              </a:rPr>
              <a:t>,</a:t>
            </a:r>
            <a:r>
              <a:rPr lang="en-US" sz="1200" dirty="0"/>
              <a:t/>
            </a:r>
            <a:br>
              <a:rPr lang="en-US" sz="1200" dirty="0"/>
            </a:br>
            <a:r>
              <a:rPr lang="en-US" sz="1200" b="0" i="0" dirty="0" err="1">
                <a:solidFill>
                  <a:srgbClr val="333333"/>
                </a:solidFill>
                <a:effectLst/>
              </a:rPr>
              <a:t>CatID</a:t>
            </a:r>
            <a:r>
              <a:rPr lang="en-US" sz="1200" b="0" i="0" dirty="0">
                <a:solidFill>
                  <a:srgbClr val="333333"/>
                </a:solidFill>
                <a:effectLst/>
              </a:rPr>
              <a:t>       INTEGER REFERENCES CATEGORY (</a:t>
            </a:r>
            <a:r>
              <a:rPr lang="en-US" sz="1200" b="0" i="0" dirty="0" err="1">
                <a:solidFill>
                  <a:srgbClr val="333333"/>
                </a:solidFill>
                <a:effectLst/>
              </a:rPr>
              <a:t>CatID</a:t>
            </a:r>
            <a:r>
              <a:rPr lang="en-US" sz="1200" b="0" i="0" dirty="0">
                <a:solidFill>
                  <a:srgbClr val="333333"/>
                </a:solidFill>
                <a:effectLst/>
              </a:rPr>
              <a:t>) ON DELETE SET NULL</a:t>
            </a:r>
            <a:r>
              <a:rPr lang="en-US" sz="1200" dirty="0"/>
              <a:t/>
            </a:r>
            <a:br>
              <a:rPr lang="en-US" sz="1200" dirty="0"/>
            </a:br>
            <a:r>
              <a:rPr lang="en-US" sz="1200" b="0" i="0" dirty="0">
                <a:solidFill>
                  <a:srgbClr val="333333"/>
                </a:solidFill>
                <a:effectLst/>
              </a:rPr>
              <a:t>);</a:t>
            </a:r>
            <a:endParaRPr lang="en-US" sz="1200" dirty="0">
              <a:solidFill>
                <a:srgbClr val="333333"/>
              </a:solidFill>
            </a:endParaRPr>
          </a:p>
          <a:p>
            <a:pPr algn="l"/>
            <a:r>
              <a:rPr lang="en-US" sz="1200" b="0" i="0" dirty="0">
                <a:solidFill>
                  <a:srgbClr val="333333"/>
                </a:solidFill>
                <a:effectLst/>
              </a:rPr>
              <a:t>C. CREATE TABLE PRESCRIPTION(</a:t>
            </a:r>
            <a:r>
              <a:rPr lang="en-US" sz="1200" dirty="0"/>
              <a:t/>
            </a:r>
            <a:br>
              <a:rPr lang="en-US" sz="1200" dirty="0"/>
            </a:br>
            <a:r>
              <a:rPr lang="en-US" sz="1200" b="0" i="0" dirty="0" err="1">
                <a:solidFill>
                  <a:srgbClr val="333333"/>
                </a:solidFill>
                <a:effectLst/>
              </a:rPr>
              <a:t>PrescrID</a:t>
            </a:r>
            <a:r>
              <a:rPr lang="en-US" sz="1200" b="0" i="0" dirty="0">
                <a:solidFill>
                  <a:srgbClr val="333333"/>
                </a:solidFill>
                <a:effectLst/>
              </a:rPr>
              <a:t>        INTEGER PRIMARY KEY, </a:t>
            </a:r>
            <a:r>
              <a:rPr lang="en-US" sz="1200" dirty="0"/>
              <a:t/>
            </a:r>
            <a:br>
              <a:rPr lang="en-US" sz="1200" dirty="0"/>
            </a:br>
            <a:r>
              <a:rPr lang="en-US" sz="1200" b="0" i="0" dirty="0" err="1">
                <a:solidFill>
                  <a:srgbClr val="333333"/>
                </a:solidFill>
                <a:effectLst/>
              </a:rPr>
              <a:t>PatientID</a:t>
            </a:r>
            <a:r>
              <a:rPr lang="en-US" sz="1200" b="0" i="0" dirty="0">
                <a:solidFill>
                  <a:srgbClr val="333333"/>
                </a:solidFill>
                <a:effectLst/>
              </a:rPr>
              <a:t>   INTEGER REFERENCES PATIENT (</a:t>
            </a:r>
            <a:r>
              <a:rPr lang="en-US" sz="1200" b="0" i="0" dirty="0" err="1">
                <a:solidFill>
                  <a:srgbClr val="333333"/>
                </a:solidFill>
                <a:effectLst/>
              </a:rPr>
              <a:t>PatientID</a:t>
            </a:r>
            <a:r>
              <a:rPr lang="en-US" sz="1200" b="0" i="0" dirty="0">
                <a:solidFill>
                  <a:srgbClr val="333333"/>
                </a:solidFill>
                <a:effectLst/>
              </a:rPr>
              <a:t>) ON DELETE CASCADE,</a:t>
            </a:r>
            <a:r>
              <a:rPr lang="en-US" sz="1200" dirty="0"/>
              <a:t/>
            </a:r>
            <a:br>
              <a:rPr lang="en-US" sz="1200" dirty="0"/>
            </a:br>
            <a:r>
              <a:rPr lang="en-US" sz="1200" b="0" i="0" dirty="0" err="1">
                <a:solidFill>
                  <a:srgbClr val="333333"/>
                </a:solidFill>
                <a:effectLst/>
              </a:rPr>
              <a:t>MedID</a:t>
            </a:r>
            <a:r>
              <a:rPr lang="en-US" sz="1200" b="0" i="0" dirty="0">
                <a:solidFill>
                  <a:srgbClr val="333333"/>
                </a:solidFill>
                <a:effectLst/>
              </a:rPr>
              <a:t>       INTEGER REFERENCES MEDICINE (</a:t>
            </a:r>
            <a:r>
              <a:rPr lang="en-US" sz="1200" b="0" i="0" dirty="0" err="1">
                <a:solidFill>
                  <a:srgbClr val="333333"/>
                </a:solidFill>
                <a:effectLst/>
              </a:rPr>
              <a:t>MedID</a:t>
            </a:r>
            <a:r>
              <a:rPr lang="en-US" sz="1200" b="0" i="0" dirty="0">
                <a:solidFill>
                  <a:srgbClr val="333333"/>
                </a:solidFill>
                <a:effectLst/>
              </a:rPr>
              <a:t>) ON DELETE CASCADE,</a:t>
            </a:r>
            <a:r>
              <a:rPr lang="en-US" sz="1200" dirty="0"/>
              <a:t/>
            </a:r>
            <a:br>
              <a:rPr lang="en-US" sz="1200" dirty="0"/>
            </a:br>
            <a:r>
              <a:rPr lang="en-US" sz="1200" b="0" i="0" dirty="0" err="1">
                <a:solidFill>
                  <a:srgbClr val="333333"/>
                </a:solidFill>
                <a:effectLst/>
              </a:rPr>
              <a:t>CatID</a:t>
            </a:r>
            <a:r>
              <a:rPr lang="en-US" sz="1200" b="0" i="0" dirty="0">
                <a:solidFill>
                  <a:srgbClr val="333333"/>
                </a:solidFill>
                <a:effectLst/>
              </a:rPr>
              <a:t>       INTEGER REFERENCES CATEGORY (</a:t>
            </a:r>
            <a:r>
              <a:rPr lang="en-US" sz="1200" b="0" i="0" dirty="0" err="1">
                <a:solidFill>
                  <a:srgbClr val="333333"/>
                </a:solidFill>
                <a:effectLst/>
              </a:rPr>
              <a:t>CatID</a:t>
            </a:r>
            <a:r>
              <a:rPr lang="en-US" sz="1200" b="0" i="0" dirty="0">
                <a:solidFill>
                  <a:srgbClr val="333333"/>
                </a:solidFill>
                <a:effectLst/>
              </a:rPr>
              <a:t>) ON DELETE CASCADE</a:t>
            </a:r>
            <a:r>
              <a:rPr lang="en-US" sz="1200" dirty="0"/>
              <a:t/>
            </a:r>
            <a:br>
              <a:rPr lang="en-US" sz="1200" dirty="0"/>
            </a:br>
            <a:r>
              <a:rPr lang="en-US" sz="1200" b="0" i="0" dirty="0">
                <a:solidFill>
                  <a:srgbClr val="333333"/>
                </a:solidFill>
                <a:effectLst/>
              </a:rPr>
              <a:t>);</a:t>
            </a:r>
            <a:endParaRPr lang="el-GR" sz="1200" b="0" i="0" dirty="0">
              <a:solidFill>
                <a:srgbClr val="333333"/>
              </a:solidFill>
              <a:effectLst/>
            </a:endParaRPr>
          </a:p>
        </p:txBody>
      </p:sp>
    </p:spTree>
    <p:extLst>
      <p:ext uri="{BB962C8B-B14F-4D97-AF65-F5344CB8AC3E}">
        <p14:creationId xmlns:p14="http://schemas.microsoft.com/office/powerpoint/2010/main" val="3432602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fld id="{922B4EA2-ADE2-4B4C-8437-E6829C683B08}" type="slidenum">
              <a:rPr lang="el-GR" altLang="en-US" smtClean="0"/>
              <a:pPr/>
              <a:t>18</a:t>
            </a:fld>
            <a:endParaRPr lang="el-GR" altLang="en-US"/>
          </a:p>
        </p:txBody>
      </p:sp>
      <p:sp>
        <p:nvSpPr>
          <p:cNvPr id="286723" name="Text Box 3"/>
          <p:cNvSpPr txBox="1">
            <a:spLocks noChangeArrowheads="1"/>
          </p:cNvSpPr>
          <p:nvPr/>
        </p:nvSpPr>
        <p:spPr bwMode="auto">
          <a:xfrm>
            <a:off x="381000" y="2209800"/>
            <a:ext cx="8534400" cy="3968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Χ</a:t>
            </a:r>
            <a:r>
              <a:rPr lang="el-GR" sz="2000" b="0" dirty="0">
                <a:latin typeface="Calibri" pitchFamily="34" charset="0"/>
                <a:ea typeface="Calibri" pitchFamily="34" charset="0"/>
                <a:cs typeface="Calibri" pitchFamily="34" charset="0"/>
              </a:rPr>
              <a:t>ρήση του </a:t>
            </a:r>
            <a:r>
              <a:rPr lang="en-US" sz="2000" b="0" dirty="0">
                <a:latin typeface="Calibri" pitchFamily="34" charset="0"/>
                <a:ea typeface="Calibri" pitchFamily="34" charset="0"/>
                <a:cs typeface="Calibri" pitchFamily="34" charset="0"/>
              </a:rPr>
              <a:t>between </a:t>
            </a:r>
            <a:r>
              <a:rPr lang="el-GR" sz="2000" b="0" dirty="0">
                <a:latin typeface="Calibri" pitchFamily="34" charset="0"/>
                <a:ea typeface="Calibri" pitchFamily="34" charset="0"/>
                <a:cs typeface="Calibri" pitchFamily="34" charset="0"/>
              </a:rPr>
              <a:t>:</a:t>
            </a:r>
          </a:p>
        </p:txBody>
      </p:sp>
      <p:sp>
        <p:nvSpPr>
          <p:cNvPr id="286724" name="Text Box 4"/>
          <p:cNvSpPr txBox="1">
            <a:spLocks noChangeArrowheads="1"/>
          </p:cNvSpPr>
          <p:nvPr/>
        </p:nvSpPr>
        <p:spPr bwMode="auto">
          <a:xfrm>
            <a:off x="838200" y="2807905"/>
            <a:ext cx="7467600" cy="10064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DISTINCT</a:t>
            </a:r>
            <a:r>
              <a:rPr lang="en-US" sz="2000" b="0" dirty="0">
                <a:latin typeface="Calibri" pitchFamily="34" charset="0"/>
                <a:ea typeface="Calibri" pitchFamily="34" charset="0"/>
                <a:cs typeface="Calibri" pitchFamily="34" charset="0"/>
              </a:rPr>
              <a:t> Title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n-US" sz="2000" dirty="0">
                <a:latin typeface="Calibri" pitchFamily="34" charset="0"/>
                <a:ea typeface="Calibri" pitchFamily="34" charset="0"/>
                <a:cs typeface="Calibri" pitchFamily="34" charset="0"/>
              </a:rPr>
              <a:t> Year </a:t>
            </a:r>
            <a:r>
              <a:rPr lang="en-US" sz="2000" b="1" dirty="0">
                <a:latin typeface="Calibri" pitchFamily="34" charset="0"/>
                <a:ea typeface="Calibri" pitchFamily="34" charset="0"/>
                <a:cs typeface="Calibri" pitchFamily="34" charset="0"/>
              </a:rPr>
              <a:t>BETWEEN</a:t>
            </a:r>
            <a:r>
              <a:rPr lang="el-GR" sz="2000" b="0" dirty="0">
                <a:latin typeface="Calibri" pitchFamily="34" charset="0"/>
                <a:ea typeface="Calibri" pitchFamily="34" charset="0"/>
                <a:cs typeface="Calibri" pitchFamily="34" charset="0"/>
              </a:rPr>
              <a:t> 1990 </a:t>
            </a:r>
            <a:r>
              <a:rPr lang="en-US" sz="2000" b="1" dirty="0">
                <a:latin typeface="Calibri" pitchFamily="34" charset="0"/>
                <a:ea typeface="Calibri" pitchFamily="34" charset="0"/>
                <a:cs typeface="Calibri" pitchFamily="34" charset="0"/>
              </a:rPr>
              <a:t>AND</a:t>
            </a:r>
            <a:r>
              <a:rPr lang="el-GR" sz="2000" b="0" dirty="0">
                <a:latin typeface="Calibri" pitchFamily="34" charset="0"/>
                <a:ea typeface="Calibri" pitchFamily="34" charset="0"/>
                <a:cs typeface="Calibri" pitchFamily="34" charset="0"/>
              </a:rPr>
              <a:t> 1995</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286725" name="Text Box 5"/>
          <p:cNvSpPr txBox="1">
            <a:spLocks noChangeArrowheads="1"/>
          </p:cNvSpPr>
          <p:nvPr/>
        </p:nvSpPr>
        <p:spPr bwMode="auto">
          <a:xfrm>
            <a:off x="914400" y="4724400"/>
            <a:ext cx="7467600" cy="10064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DISTINCT</a:t>
            </a:r>
            <a:r>
              <a:rPr lang="en-US" sz="2000" b="0" dirty="0">
                <a:latin typeface="Calibri" pitchFamily="34" charset="0"/>
                <a:ea typeface="Calibri" pitchFamily="34" charset="0"/>
                <a:cs typeface="Calibri" pitchFamily="34" charset="0"/>
              </a:rPr>
              <a:t> Title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&gt;=</a:t>
            </a:r>
            <a:r>
              <a:rPr lang="el-GR" sz="2000" b="0" dirty="0">
                <a:latin typeface="Calibri" pitchFamily="34" charset="0"/>
                <a:ea typeface="Calibri" pitchFamily="34" charset="0"/>
                <a:cs typeface="Calibri" pitchFamily="34" charset="0"/>
              </a:rPr>
              <a:t> 1990  </a:t>
            </a:r>
            <a:r>
              <a:rPr lang="en-US" sz="2000" b="1" dirty="0">
                <a:latin typeface="Calibri" pitchFamily="34" charset="0"/>
                <a:ea typeface="Calibri" pitchFamily="34" charset="0"/>
                <a:cs typeface="Calibri" pitchFamily="34" charset="0"/>
              </a:rPr>
              <a:t>AND</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&lt;=</a:t>
            </a:r>
            <a:r>
              <a:rPr lang="el-GR" sz="2000" b="0" dirty="0">
                <a:latin typeface="Calibri" pitchFamily="34" charset="0"/>
                <a:ea typeface="Calibri" pitchFamily="34" charset="0"/>
                <a:cs typeface="Calibri" pitchFamily="34" charset="0"/>
              </a:rPr>
              <a:t> 1995</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286726" name="Text Box 6"/>
          <p:cNvSpPr txBox="1">
            <a:spLocks noChangeArrowheads="1"/>
          </p:cNvSpPr>
          <p:nvPr/>
        </p:nvSpPr>
        <p:spPr bwMode="auto">
          <a:xfrm>
            <a:off x="457200" y="4191000"/>
            <a:ext cx="2438400" cy="396875"/>
          </a:xfrm>
          <a:prstGeom prst="rect">
            <a:avLst/>
          </a:prstGeom>
          <a:noFill/>
          <a:ln w="9525">
            <a:noFill/>
            <a:miter lim="800000"/>
            <a:headEnd/>
            <a:tailEnd/>
          </a:ln>
        </p:spPr>
        <p:txBody>
          <a:bodyPr>
            <a:spAutoFit/>
          </a:bodyPr>
          <a:lstStyle/>
          <a:p>
            <a:pPr eaLnBrk="0" hangingPunct="0">
              <a:spcBef>
                <a:spcPct val="50000"/>
              </a:spcBef>
            </a:pPr>
            <a:r>
              <a:rPr lang="el-GR" sz="2000" b="0">
                <a:latin typeface="Calibri" pitchFamily="34" charset="0"/>
                <a:ea typeface="Calibri" pitchFamily="34" charset="0"/>
                <a:cs typeface="Calibri" pitchFamily="34" charset="0"/>
              </a:rPr>
              <a:t>αντί του</a:t>
            </a:r>
          </a:p>
        </p:txBody>
      </p:sp>
      <p:sp>
        <p:nvSpPr>
          <p:cNvPr id="10" name="Title 9"/>
          <p:cNvSpPr>
            <a:spLocks noGrp="1"/>
          </p:cNvSpPr>
          <p:nvPr>
            <p:ph type="title"/>
          </p:nvPr>
        </p:nvSpPr>
        <p:spPr/>
        <p:txBody>
          <a:bodyPr/>
          <a:lstStyle/>
          <a:p>
            <a:r>
              <a:rPr lang="el-GR" dirty="0">
                <a:solidFill>
                  <a:schemeClr val="accent6">
                    <a:lumMod val="75000"/>
                  </a:schemeClr>
                </a:solidFill>
              </a:rPr>
              <a:t>Παράδειγμα</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6"/>
          <p:cNvSpPr txBox="1">
            <a:spLocks noChangeArrowheads="1"/>
          </p:cNvSpPr>
          <p:nvPr/>
        </p:nvSpPr>
        <p:spPr bwMode="auto">
          <a:xfrm>
            <a:off x="1263391" y="1343152"/>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23"/>
                                        </p:tgtEl>
                                        <p:attrNameLst>
                                          <p:attrName>style.visibility</p:attrName>
                                        </p:attrNameLst>
                                      </p:cBhvr>
                                      <p:to>
                                        <p:strVal val="visible"/>
                                      </p:to>
                                    </p:set>
                                    <p:anim calcmode="lin" valueType="num">
                                      <p:cBhvr additive="base">
                                        <p:cTn id="7" dur="500" fill="hold"/>
                                        <p:tgtEl>
                                          <p:spTgt spid="286723"/>
                                        </p:tgtEl>
                                        <p:attrNameLst>
                                          <p:attrName>ppt_x</p:attrName>
                                        </p:attrNameLst>
                                      </p:cBhvr>
                                      <p:tavLst>
                                        <p:tav tm="0">
                                          <p:val>
                                            <p:strVal val="0-#ppt_w/2"/>
                                          </p:val>
                                        </p:tav>
                                        <p:tav tm="100000">
                                          <p:val>
                                            <p:strVal val="#ppt_x"/>
                                          </p:val>
                                        </p:tav>
                                      </p:tavLst>
                                    </p:anim>
                                    <p:anim calcmode="lin" valueType="num">
                                      <p:cBhvr additive="base">
                                        <p:cTn id="8" dur="500" fill="hold"/>
                                        <p:tgtEl>
                                          <p:spTgt spid="2867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24"/>
                                        </p:tgtEl>
                                        <p:attrNameLst>
                                          <p:attrName>style.visibility</p:attrName>
                                        </p:attrNameLst>
                                      </p:cBhvr>
                                      <p:to>
                                        <p:strVal val="visible"/>
                                      </p:to>
                                    </p:set>
                                    <p:anim calcmode="lin" valueType="num">
                                      <p:cBhvr additive="base">
                                        <p:cTn id="13" dur="500" fill="hold"/>
                                        <p:tgtEl>
                                          <p:spTgt spid="286724"/>
                                        </p:tgtEl>
                                        <p:attrNameLst>
                                          <p:attrName>ppt_x</p:attrName>
                                        </p:attrNameLst>
                                      </p:cBhvr>
                                      <p:tavLst>
                                        <p:tav tm="0">
                                          <p:val>
                                            <p:strVal val="0-#ppt_w/2"/>
                                          </p:val>
                                        </p:tav>
                                        <p:tav tm="100000">
                                          <p:val>
                                            <p:strVal val="#ppt_x"/>
                                          </p:val>
                                        </p:tav>
                                      </p:tavLst>
                                    </p:anim>
                                    <p:anim calcmode="lin" valueType="num">
                                      <p:cBhvr additive="base">
                                        <p:cTn id="14" dur="500" fill="hold"/>
                                        <p:tgtEl>
                                          <p:spTgt spid="2867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26"/>
                                        </p:tgtEl>
                                        <p:attrNameLst>
                                          <p:attrName>style.visibility</p:attrName>
                                        </p:attrNameLst>
                                      </p:cBhvr>
                                      <p:to>
                                        <p:strVal val="visible"/>
                                      </p:to>
                                    </p:set>
                                    <p:anim calcmode="lin" valueType="num">
                                      <p:cBhvr additive="base">
                                        <p:cTn id="19" dur="500" fill="hold"/>
                                        <p:tgtEl>
                                          <p:spTgt spid="286726"/>
                                        </p:tgtEl>
                                        <p:attrNameLst>
                                          <p:attrName>ppt_x</p:attrName>
                                        </p:attrNameLst>
                                      </p:cBhvr>
                                      <p:tavLst>
                                        <p:tav tm="0">
                                          <p:val>
                                            <p:strVal val="0-#ppt_w/2"/>
                                          </p:val>
                                        </p:tav>
                                        <p:tav tm="100000">
                                          <p:val>
                                            <p:strVal val="#ppt_x"/>
                                          </p:val>
                                        </p:tav>
                                      </p:tavLst>
                                    </p:anim>
                                    <p:anim calcmode="lin" valueType="num">
                                      <p:cBhvr additive="base">
                                        <p:cTn id="20" dur="500" fill="hold"/>
                                        <p:tgtEl>
                                          <p:spTgt spid="28672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25"/>
                                        </p:tgtEl>
                                        <p:attrNameLst>
                                          <p:attrName>style.visibility</p:attrName>
                                        </p:attrNameLst>
                                      </p:cBhvr>
                                      <p:to>
                                        <p:strVal val="visible"/>
                                      </p:to>
                                    </p:set>
                                    <p:anim calcmode="lin" valueType="num">
                                      <p:cBhvr additive="base">
                                        <p:cTn id="25" dur="500" fill="hold"/>
                                        <p:tgtEl>
                                          <p:spTgt spid="286725"/>
                                        </p:tgtEl>
                                        <p:attrNameLst>
                                          <p:attrName>ppt_x</p:attrName>
                                        </p:attrNameLst>
                                      </p:cBhvr>
                                      <p:tavLst>
                                        <p:tav tm="0">
                                          <p:val>
                                            <p:strVal val="0-#ppt_w/2"/>
                                          </p:val>
                                        </p:tav>
                                        <p:tav tm="100000">
                                          <p:val>
                                            <p:strVal val="#ppt_x"/>
                                          </p:val>
                                        </p:tav>
                                      </p:tavLst>
                                    </p:anim>
                                    <p:anim calcmode="lin" valueType="num">
                                      <p:cBhvr additive="base">
                                        <p:cTn id="26" dur="500" fill="hold"/>
                                        <p:tgtEl>
                                          <p:spTgt spid="2867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autoUpdateAnimBg="0"/>
      <p:bldP spid="286724" grpId="0" autoUpdateAnimBg="0"/>
      <p:bldP spid="286725" grpId="0" autoUpdateAnimBg="0"/>
      <p:bldP spid="286726" grpId="0" autoUpdateAnimBg="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9832EC57-6004-428C-AA74-96BA1BF14848}"/>
              </a:ext>
            </a:extLst>
          </p:cNvPr>
          <p:cNvSpPr>
            <a:spLocks noGrp="1"/>
          </p:cNvSpPr>
          <p:nvPr>
            <p:ph type="sldNum" sz="quarter" idx="12"/>
          </p:nvPr>
        </p:nvSpPr>
        <p:spPr/>
        <p:txBody>
          <a:bodyPr/>
          <a:lstStyle/>
          <a:p>
            <a:fld id="{6D22F896-40B5-4ADD-8801-0D06FADFA095}" type="slidenum">
              <a:rPr lang="en-US" smtClean="0"/>
              <a:pPr/>
              <a:t>180</a:t>
            </a:fld>
            <a:endParaRPr lang="en-US" dirty="0"/>
          </a:p>
        </p:txBody>
      </p:sp>
      <p:sp>
        <p:nvSpPr>
          <p:cNvPr id="29" name="TextBox 28">
            <a:extLst>
              <a:ext uri="{FF2B5EF4-FFF2-40B4-BE49-F238E27FC236}">
                <a16:creationId xmlns:a16="http://schemas.microsoft.com/office/drawing/2014/main" xmlns="" id="{542685A0-BF20-4BF7-BD8F-7C38F233EF91}"/>
              </a:ext>
            </a:extLst>
          </p:cNvPr>
          <p:cNvSpPr txBox="1"/>
          <p:nvPr/>
        </p:nvSpPr>
        <p:spPr>
          <a:xfrm>
            <a:off x="6553200" y="24928"/>
            <a:ext cx="2411896" cy="369332"/>
          </a:xfrm>
          <a:prstGeom prst="rect">
            <a:avLst/>
          </a:prstGeom>
          <a:noFill/>
        </p:spPr>
        <p:txBody>
          <a:bodyPr wrap="square" rtlCol="0">
            <a:spAutoFit/>
          </a:bodyPr>
          <a:lstStyle/>
          <a:p>
            <a:pPr algn="ctr"/>
            <a:r>
              <a:rPr lang="en-US" dirty="0">
                <a:solidFill>
                  <a:srgbClr val="FF0000"/>
                </a:solidFill>
              </a:rPr>
              <a:t> </a:t>
            </a:r>
            <a:r>
              <a:rPr lang="el-GR" dirty="0">
                <a:solidFill>
                  <a:srgbClr val="FF0000"/>
                </a:solidFill>
              </a:rPr>
              <a:t>Ερώτηση </a:t>
            </a:r>
            <a:r>
              <a:rPr lang="en-US" dirty="0">
                <a:solidFill>
                  <a:srgbClr val="FF0000"/>
                </a:solidFill>
              </a:rPr>
              <a:t>6</a:t>
            </a:r>
          </a:p>
        </p:txBody>
      </p:sp>
      <p:sp>
        <p:nvSpPr>
          <p:cNvPr id="7" name="TextBox 6">
            <a:extLst>
              <a:ext uri="{FF2B5EF4-FFF2-40B4-BE49-F238E27FC236}">
                <a16:creationId xmlns:a16="http://schemas.microsoft.com/office/drawing/2014/main" xmlns="" id="{903CB835-C2D9-4D00-B7E4-7ECE7216D109}"/>
              </a:ext>
            </a:extLst>
          </p:cNvPr>
          <p:cNvSpPr txBox="1"/>
          <p:nvPr/>
        </p:nvSpPr>
        <p:spPr>
          <a:xfrm>
            <a:off x="6268278" y="348541"/>
            <a:ext cx="45719" cy="369332"/>
          </a:xfrm>
          <a:prstGeom prst="rect">
            <a:avLst/>
          </a:prstGeom>
          <a:noFill/>
        </p:spPr>
        <p:txBody>
          <a:bodyPr wrap="square" rtlCol="0">
            <a:spAutoFit/>
          </a:bodyPr>
          <a:lstStyle/>
          <a:p>
            <a:endParaRPr lang="en-US"/>
          </a:p>
        </p:txBody>
      </p:sp>
      <p:sp>
        <p:nvSpPr>
          <p:cNvPr id="2" name="TextBox 1">
            <a:extLst>
              <a:ext uri="{FF2B5EF4-FFF2-40B4-BE49-F238E27FC236}">
                <a16:creationId xmlns:a16="http://schemas.microsoft.com/office/drawing/2014/main" xmlns="" id="{FD83504C-5FC2-4593-9D11-26DD80360FBB}"/>
              </a:ext>
            </a:extLst>
          </p:cNvPr>
          <p:cNvSpPr txBox="1"/>
          <p:nvPr/>
        </p:nvSpPr>
        <p:spPr>
          <a:xfrm>
            <a:off x="377686" y="717873"/>
            <a:ext cx="8130209" cy="1600438"/>
          </a:xfrm>
          <a:prstGeom prst="rect">
            <a:avLst/>
          </a:prstGeom>
          <a:noFill/>
        </p:spPr>
        <p:txBody>
          <a:bodyPr wrap="square" rtlCol="0">
            <a:spAutoFit/>
          </a:bodyPr>
          <a:lstStyle/>
          <a:p>
            <a:pPr algn="l"/>
            <a:r>
              <a:rPr lang="el-GR" sz="1400" b="0" i="0" dirty="0">
                <a:solidFill>
                  <a:srgbClr val="333333"/>
                </a:solidFill>
                <a:effectLst/>
              </a:rPr>
              <a:t>Έστω μια βάση δεδομένων με τρεις</a:t>
            </a:r>
            <a:r>
              <a:rPr lang="en-US" sz="1400" b="0" i="0" dirty="0">
                <a:solidFill>
                  <a:srgbClr val="333333"/>
                </a:solidFill>
                <a:effectLst/>
              </a:rPr>
              <a:t> </a:t>
            </a:r>
            <a:r>
              <a:rPr lang="el-GR" sz="1400" b="0" i="0" dirty="0">
                <a:solidFill>
                  <a:srgbClr val="333333"/>
                </a:solidFill>
                <a:effectLst/>
              </a:rPr>
              <a:t>πίνακες </a:t>
            </a:r>
            <a:r>
              <a:rPr lang="en-US" sz="1400" b="0" i="0" dirty="0">
                <a:solidFill>
                  <a:srgbClr val="333333"/>
                </a:solidFill>
                <a:effectLst/>
              </a:rPr>
              <a:t>R, S </a:t>
            </a:r>
            <a:r>
              <a:rPr lang="el-GR" sz="1400" b="0" i="0" dirty="0">
                <a:solidFill>
                  <a:srgbClr val="333333"/>
                </a:solidFill>
                <a:effectLst/>
              </a:rPr>
              <a:t>και </a:t>
            </a:r>
            <a:r>
              <a:rPr lang="en-US" sz="1400" b="0" i="0" dirty="0">
                <a:solidFill>
                  <a:srgbClr val="333333"/>
                </a:solidFill>
                <a:effectLst/>
              </a:rPr>
              <a:t>Q </a:t>
            </a:r>
            <a:r>
              <a:rPr lang="el-GR" sz="1400" b="0" i="0" dirty="0">
                <a:solidFill>
                  <a:srgbClr val="333333"/>
                </a:solidFill>
                <a:effectLst/>
              </a:rPr>
              <a:t>ορισμένους ως:</a:t>
            </a:r>
          </a:p>
          <a:p>
            <a:pPr algn="l"/>
            <a:r>
              <a:rPr lang="en-US" sz="1400" b="0" i="0" dirty="0">
                <a:solidFill>
                  <a:srgbClr val="333333"/>
                </a:solidFill>
                <a:effectLst/>
              </a:rPr>
              <a:t>CREATE </a:t>
            </a:r>
            <a:r>
              <a:rPr lang="en-US" sz="1400" b="1" i="0" dirty="0">
                <a:solidFill>
                  <a:srgbClr val="333333"/>
                </a:solidFill>
                <a:effectLst/>
              </a:rPr>
              <a:t>TABLE R</a:t>
            </a:r>
            <a:r>
              <a:rPr lang="en-US" sz="1400" b="0" i="0" dirty="0">
                <a:solidFill>
                  <a:srgbClr val="333333"/>
                </a:solidFill>
                <a:effectLst/>
              </a:rPr>
              <a:t> (A INT PRIMARY KEY,  B INT);</a:t>
            </a:r>
          </a:p>
          <a:p>
            <a:pPr algn="l"/>
            <a:r>
              <a:rPr lang="en-US" sz="1400" b="0" i="0" dirty="0">
                <a:solidFill>
                  <a:srgbClr val="333333"/>
                </a:solidFill>
                <a:effectLst/>
              </a:rPr>
              <a:t>CREATE </a:t>
            </a:r>
            <a:r>
              <a:rPr lang="en-US" sz="1400" b="1" i="0" dirty="0">
                <a:solidFill>
                  <a:srgbClr val="333333"/>
                </a:solidFill>
                <a:effectLst/>
              </a:rPr>
              <a:t>TABLE S</a:t>
            </a:r>
            <a:r>
              <a:rPr lang="en-US" sz="1400" b="0" i="0" dirty="0">
                <a:solidFill>
                  <a:srgbClr val="333333"/>
                </a:solidFill>
                <a:effectLst/>
              </a:rPr>
              <a:t> (C INT PRIMARY KEY, D INT, FOREIGN KEY(D) REFERENCES R(A) ON DELETE CASCADE </a:t>
            </a:r>
            <a:r>
              <a:rPr lang="el-GR" sz="1400" b="0" i="0" dirty="0">
                <a:solidFill>
                  <a:srgbClr val="333333"/>
                </a:solidFill>
                <a:effectLst/>
              </a:rPr>
              <a:t>ΟΝ </a:t>
            </a:r>
            <a:r>
              <a:rPr lang="en-US" sz="1400" b="0" i="0" dirty="0">
                <a:solidFill>
                  <a:srgbClr val="333333"/>
                </a:solidFill>
                <a:effectLst/>
              </a:rPr>
              <a:t>UPDATE CASCADE);</a:t>
            </a:r>
          </a:p>
          <a:p>
            <a:pPr algn="l"/>
            <a:r>
              <a:rPr lang="en-US" sz="1400" b="0" i="0" dirty="0">
                <a:solidFill>
                  <a:srgbClr val="333333"/>
                </a:solidFill>
                <a:effectLst/>
              </a:rPr>
              <a:t>CREATE </a:t>
            </a:r>
            <a:r>
              <a:rPr lang="en-US" sz="1400" b="1" i="0" dirty="0">
                <a:solidFill>
                  <a:srgbClr val="333333"/>
                </a:solidFill>
                <a:effectLst/>
              </a:rPr>
              <a:t>TABLE Q</a:t>
            </a:r>
            <a:r>
              <a:rPr lang="en-US" sz="1400" b="0" i="0" dirty="0">
                <a:solidFill>
                  <a:srgbClr val="333333"/>
                </a:solidFill>
                <a:effectLst/>
              </a:rPr>
              <a:t> (E INT PRIMARY KEY,  F INT, FOREIGN KEY(F) REFERENCES S(C) ON DELETE CASCADE ON UPDATE CASCADE);                                                                                                    </a:t>
            </a:r>
            <a:r>
              <a:rPr lang="en-US" sz="1400" b="1" i="0" dirty="0">
                <a:solidFill>
                  <a:schemeClr val="tx2">
                    <a:lumMod val="60000"/>
                    <a:lumOff val="40000"/>
                  </a:schemeClr>
                </a:solidFill>
                <a:effectLst/>
              </a:rPr>
              <a:t>S(D)</a:t>
            </a:r>
          </a:p>
          <a:p>
            <a:pPr algn="l"/>
            <a:r>
              <a:rPr lang="el-GR" sz="1400" b="0" i="0" dirty="0">
                <a:solidFill>
                  <a:srgbClr val="333333"/>
                </a:solidFill>
                <a:effectLst/>
              </a:rPr>
              <a:t>Στο </a:t>
            </a:r>
            <a:r>
              <a:rPr lang="el-GR" sz="1400" b="0" i="0" dirty="0" err="1">
                <a:solidFill>
                  <a:srgbClr val="333333"/>
                </a:solidFill>
                <a:effectLst/>
              </a:rPr>
              <a:t>τρέχ</a:t>
            </a:r>
            <a:r>
              <a:rPr lang="en-US" sz="1400" b="0" i="0" dirty="0">
                <a:solidFill>
                  <a:srgbClr val="333333"/>
                </a:solidFill>
                <a:effectLst/>
              </a:rPr>
              <a:t>o</a:t>
            </a:r>
            <a:r>
              <a:rPr lang="el-GR" sz="1400" b="0" i="0" dirty="0">
                <a:solidFill>
                  <a:srgbClr val="333333"/>
                </a:solidFill>
                <a:effectLst/>
              </a:rPr>
              <a:t>ν στιγμιότυπο της βάσης δεδομένων, οι πίνακες είναι όπως παρακάτω:</a:t>
            </a:r>
          </a:p>
        </p:txBody>
      </p:sp>
      <p:sp>
        <p:nvSpPr>
          <p:cNvPr id="5" name="TextBox 4">
            <a:extLst>
              <a:ext uri="{FF2B5EF4-FFF2-40B4-BE49-F238E27FC236}">
                <a16:creationId xmlns:a16="http://schemas.microsoft.com/office/drawing/2014/main" xmlns="" id="{2F2CCF58-FBDA-4EE5-81CE-F318A62B49CD}"/>
              </a:ext>
            </a:extLst>
          </p:cNvPr>
          <p:cNvSpPr txBox="1"/>
          <p:nvPr/>
        </p:nvSpPr>
        <p:spPr>
          <a:xfrm>
            <a:off x="377686" y="4592863"/>
            <a:ext cx="8050697" cy="1815882"/>
          </a:xfrm>
          <a:prstGeom prst="rect">
            <a:avLst/>
          </a:prstGeom>
          <a:noFill/>
        </p:spPr>
        <p:txBody>
          <a:bodyPr wrap="square" rtlCol="0">
            <a:spAutoFit/>
          </a:bodyPr>
          <a:lstStyle/>
          <a:p>
            <a:r>
              <a:rPr lang="el-GR" sz="1400" b="0" i="0" dirty="0">
                <a:solidFill>
                  <a:srgbClr val="333333"/>
                </a:solidFill>
                <a:effectLst/>
              </a:rPr>
              <a:t>Επιλέξτε ένα ή περισσότερα:</a:t>
            </a:r>
            <a:endParaRPr lang="en-US" sz="1400" b="0" i="0" dirty="0">
              <a:solidFill>
                <a:srgbClr val="333333"/>
              </a:solidFill>
              <a:effectLst/>
            </a:endParaRPr>
          </a:p>
          <a:p>
            <a:r>
              <a:rPr lang="en-US" sz="1400" b="0" i="0" dirty="0">
                <a:solidFill>
                  <a:srgbClr val="333333"/>
                </a:solidFill>
                <a:effectLst/>
              </a:rPr>
              <a:t>A. </a:t>
            </a:r>
            <a:r>
              <a:rPr lang="el-GR" sz="1400" b="0" i="0" dirty="0">
                <a:solidFill>
                  <a:srgbClr val="333333"/>
                </a:solidFill>
                <a:effectLst/>
              </a:rPr>
              <a:t>Η εντολή DROP TABLE S δε γίνεται δεκτή.</a:t>
            </a:r>
            <a:endParaRPr lang="en-US" sz="1400" b="0" i="0" dirty="0">
              <a:solidFill>
                <a:srgbClr val="333333"/>
              </a:solidFill>
              <a:effectLst/>
            </a:endParaRPr>
          </a:p>
          <a:p>
            <a:r>
              <a:rPr lang="en-US" sz="1400" b="0" i="0" dirty="0">
                <a:solidFill>
                  <a:srgbClr val="333333"/>
                </a:solidFill>
                <a:effectLst/>
              </a:rPr>
              <a:t>B. </a:t>
            </a:r>
            <a:r>
              <a:rPr lang="el-GR" sz="1400" b="0" i="0" dirty="0">
                <a:solidFill>
                  <a:srgbClr val="333333"/>
                </a:solidFill>
                <a:effectLst/>
              </a:rPr>
              <a:t>Μετά την εκτέλεση της εντολής DELETE FROM R WHERE A = 1, ο πίνακας Q θα έχει 2 πλειάδες.</a:t>
            </a:r>
            <a:endParaRPr lang="en-US" sz="1400" dirty="0">
              <a:solidFill>
                <a:srgbClr val="333333"/>
              </a:solidFill>
            </a:endParaRPr>
          </a:p>
          <a:p>
            <a:r>
              <a:rPr lang="en-US" sz="1400" b="0" i="0" dirty="0">
                <a:solidFill>
                  <a:srgbClr val="333333"/>
                </a:solidFill>
                <a:effectLst/>
              </a:rPr>
              <a:t>C. </a:t>
            </a:r>
            <a:r>
              <a:rPr lang="el-GR" sz="1400" b="0" i="0" dirty="0">
                <a:solidFill>
                  <a:srgbClr val="333333"/>
                </a:solidFill>
                <a:effectLst/>
              </a:rPr>
              <a:t>Μετά την εκτέλεση της εντολής DELETE FROM R WHERE A = 1, ο πίνακας Q θα έχει 4 πλειάδες.</a:t>
            </a:r>
            <a:endParaRPr lang="en-US" sz="1400" b="0" i="0" dirty="0">
              <a:solidFill>
                <a:srgbClr val="333333"/>
              </a:solidFill>
              <a:effectLst/>
            </a:endParaRPr>
          </a:p>
          <a:p>
            <a:r>
              <a:rPr lang="en-US" sz="1400" b="0" i="0" dirty="0">
                <a:solidFill>
                  <a:srgbClr val="333333"/>
                </a:solidFill>
                <a:effectLst/>
              </a:rPr>
              <a:t>D. </a:t>
            </a:r>
            <a:r>
              <a:rPr lang="el-GR" sz="1400" b="0" i="0" dirty="0">
                <a:solidFill>
                  <a:srgbClr val="333333"/>
                </a:solidFill>
                <a:effectLst/>
              </a:rPr>
              <a:t>Η εντολή UPDATE S SET D = 3 WHERE D = 1 δε γίνεται δεκτή.</a:t>
            </a:r>
            <a:endParaRPr lang="en-US" sz="1400" dirty="0">
              <a:solidFill>
                <a:srgbClr val="333333"/>
              </a:solidFill>
            </a:endParaRPr>
          </a:p>
          <a:p>
            <a:r>
              <a:rPr lang="en-US" sz="1400" dirty="0">
                <a:solidFill>
                  <a:srgbClr val="333333"/>
                </a:solidFill>
              </a:rPr>
              <a:t>E. </a:t>
            </a:r>
            <a:r>
              <a:rPr lang="el-GR" sz="1400" b="0" i="0" dirty="0">
                <a:solidFill>
                  <a:srgbClr val="333333"/>
                </a:solidFill>
                <a:effectLst/>
              </a:rPr>
              <a:t>Μετά την εκτέλεση της εντολής UPDATE S SET D = 3 WHERE D = 1, ο πίνακας Q θα έχει 4 πλειάδες.</a:t>
            </a:r>
            <a:endParaRPr lang="en-US" sz="1400" b="0" i="0" dirty="0">
              <a:solidFill>
                <a:srgbClr val="333333"/>
              </a:solidFill>
              <a:effectLst/>
            </a:endParaRPr>
          </a:p>
          <a:p>
            <a:r>
              <a:rPr lang="en-US" sz="1400" b="0" i="0" dirty="0">
                <a:solidFill>
                  <a:srgbClr val="333333"/>
                </a:solidFill>
                <a:effectLst/>
              </a:rPr>
              <a:t>F. </a:t>
            </a:r>
            <a:r>
              <a:rPr lang="el-GR" sz="1400" b="0" i="0" dirty="0">
                <a:solidFill>
                  <a:srgbClr val="333333"/>
                </a:solidFill>
                <a:effectLst/>
              </a:rPr>
              <a:t>Η εντολή UPDATE Q SET E = 6 WHERE F = 2 δε γίνεται δεκτή.</a:t>
            </a:r>
            <a:endParaRPr lang="en-US" sz="1400" dirty="0">
              <a:solidFill>
                <a:srgbClr val="333333"/>
              </a:solidFill>
            </a:endParaRPr>
          </a:p>
          <a:p>
            <a:r>
              <a:rPr lang="en-US" sz="1400" b="0" i="0" dirty="0">
                <a:solidFill>
                  <a:srgbClr val="333333"/>
                </a:solidFill>
                <a:effectLst/>
              </a:rPr>
              <a:t>G. </a:t>
            </a:r>
            <a:r>
              <a:rPr lang="el-GR" sz="1400" b="0" i="0" dirty="0">
                <a:solidFill>
                  <a:srgbClr val="333333"/>
                </a:solidFill>
                <a:effectLst/>
              </a:rPr>
              <a:t>Μετά την εκτέλεση της εντολής UPDATE Q SET E = 6 WHERE F = 2, ο πίνακας Q θα έχει 4 πλειάδες.</a:t>
            </a:r>
            <a:endParaRPr lang="en-US" sz="1400" dirty="0">
              <a:solidFill>
                <a:srgbClr val="333333"/>
              </a:solidFill>
            </a:endParaRPr>
          </a:p>
        </p:txBody>
      </p:sp>
      <p:pic>
        <p:nvPicPr>
          <p:cNvPr id="8" name="Picture 7" descr="Table&#10;&#10;Description automatically generated">
            <a:extLst>
              <a:ext uri="{FF2B5EF4-FFF2-40B4-BE49-F238E27FC236}">
                <a16:creationId xmlns:a16="http://schemas.microsoft.com/office/drawing/2014/main" xmlns="" id="{092B432F-C233-4CAF-B52C-45CD1FAF1660}"/>
              </a:ext>
            </a:extLst>
          </p:cNvPr>
          <p:cNvPicPr>
            <a:picLocks noChangeAspect="1"/>
          </p:cNvPicPr>
          <p:nvPr/>
        </p:nvPicPr>
        <p:blipFill>
          <a:blip r:embed="rId2"/>
          <a:stretch>
            <a:fillRect/>
          </a:stretch>
        </p:blipFill>
        <p:spPr>
          <a:xfrm>
            <a:off x="5536510" y="2533755"/>
            <a:ext cx="2762250" cy="2209800"/>
          </a:xfrm>
          <a:prstGeom prst="rect">
            <a:avLst/>
          </a:prstGeom>
        </p:spPr>
      </p:pic>
    </p:spTree>
    <p:extLst>
      <p:ext uri="{BB962C8B-B14F-4D97-AF65-F5344CB8AC3E}">
        <p14:creationId xmlns:p14="http://schemas.microsoft.com/office/powerpoint/2010/main" val="2655266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4"/>
          <p:cNvSpPr>
            <a:spLocks noGrp="1"/>
          </p:cNvSpPr>
          <p:nvPr>
            <p:ph type="sldNum" sz="quarter" idx="12"/>
          </p:nvPr>
        </p:nvSpPr>
        <p:spPr>
          <a:noFill/>
        </p:spPr>
        <p:txBody>
          <a:bodyPr/>
          <a:lstStyle/>
          <a:p>
            <a:fld id="{53325BB8-1945-4E10-9D23-4E4FCFBEB861}" type="slidenum">
              <a:rPr lang="el-GR" altLang="en-US" smtClean="0"/>
              <a:pPr/>
              <a:t>19</a:t>
            </a:fld>
            <a:endParaRPr lang="el-GR" altLang="en-US"/>
          </a:p>
        </p:txBody>
      </p:sp>
      <p:sp>
        <p:nvSpPr>
          <p:cNvPr id="287747" name="Text Box 3"/>
          <p:cNvSpPr txBox="1">
            <a:spLocks noChangeArrowheads="1"/>
          </p:cNvSpPr>
          <p:nvPr/>
        </p:nvSpPr>
        <p:spPr bwMode="auto">
          <a:xfrm>
            <a:off x="755650" y="2708275"/>
            <a:ext cx="7543800" cy="2308324"/>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400" b="0" dirty="0">
                <a:latin typeface="Calibri" pitchFamily="34" charset="0"/>
                <a:ea typeface="Calibri" pitchFamily="34" charset="0"/>
                <a:cs typeface="Calibri" pitchFamily="34" charset="0"/>
              </a:rPr>
              <a:t> Όταν το ίδιο γνώρισμα εμφανίζεται στο σχήμα περισσότερων από μια σχέσεων, τότε διάκριση βάση του συμβολισμού: </a:t>
            </a:r>
          </a:p>
          <a:p>
            <a:pPr algn="just" eaLnBrk="0" hangingPunct="0">
              <a:buFont typeface="Wingdings" pitchFamily="2" charset="2"/>
              <a:buChar char="§"/>
            </a:pPr>
            <a:endParaRPr lang="el-GR" sz="2400" b="0" dirty="0">
              <a:latin typeface="Calibri" pitchFamily="34" charset="0"/>
              <a:ea typeface="Calibri" pitchFamily="34" charset="0"/>
              <a:cs typeface="Calibri" pitchFamily="34" charset="0"/>
            </a:endParaRPr>
          </a:p>
          <a:p>
            <a:pPr algn="just" eaLnBrk="0" hangingPunct="0"/>
            <a:r>
              <a:rPr lang="el-GR" sz="2400" b="0" dirty="0">
                <a:latin typeface="Calibri" pitchFamily="34" charset="0"/>
                <a:ea typeface="Calibri" pitchFamily="34" charset="0"/>
                <a:cs typeface="Calibri" pitchFamily="34" charset="0"/>
              </a:rPr>
              <a:t>	</a:t>
            </a:r>
            <a:r>
              <a:rPr lang="el-GR" sz="2400" b="0" dirty="0">
                <a:solidFill>
                  <a:schemeClr val="accent6">
                    <a:lumMod val="75000"/>
                  </a:schemeClr>
                </a:solidFill>
                <a:latin typeface="Calibri" pitchFamily="34" charset="0"/>
                <a:ea typeface="Calibri" pitchFamily="34" charset="0"/>
                <a:cs typeface="Calibri" pitchFamily="34" charset="0"/>
              </a:rPr>
              <a:t>&lt;όνομα-σχέσης&gt;</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&lt;όνομα-γνωρίσματος&gt;</a:t>
            </a:r>
          </a:p>
          <a:p>
            <a:pPr algn="just" eaLnBrk="0" hangingPunct="0">
              <a:buFont typeface="Wingdings" pitchFamily="2" charset="2"/>
              <a:buChar char="§"/>
            </a:pPr>
            <a:endParaRPr lang="el-GR" sz="24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a:solidFill>
                  <a:schemeClr val="accent6">
                    <a:lumMod val="75000"/>
                  </a:schemeClr>
                </a:solidFill>
              </a:rPr>
              <a:t>Βασική Δομή</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7747"/>
                                        </p:tgtEl>
                                        <p:attrNameLst>
                                          <p:attrName>style.visibility</p:attrName>
                                        </p:attrNameLst>
                                      </p:cBhvr>
                                      <p:to>
                                        <p:strVal val="visible"/>
                                      </p:to>
                                    </p:set>
                                    <p:anim calcmode="lin" valueType="num">
                                      <p:cBhvr additive="base">
                                        <p:cTn id="7" dur="500" fill="hold"/>
                                        <p:tgtEl>
                                          <p:spTgt spid="287747"/>
                                        </p:tgtEl>
                                        <p:attrNameLst>
                                          <p:attrName>ppt_x</p:attrName>
                                        </p:attrNameLst>
                                      </p:cBhvr>
                                      <p:tavLst>
                                        <p:tav tm="0">
                                          <p:val>
                                            <p:strVal val="0-#ppt_w/2"/>
                                          </p:val>
                                        </p:tav>
                                        <p:tav tm="100000">
                                          <p:val>
                                            <p:strVal val="#ppt_x"/>
                                          </p:val>
                                        </p:tav>
                                      </p:tavLst>
                                    </p:anim>
                                    <p:anim calcmode="lin" valueType="num">
                                      <p:cBhvr additive="base">
                                        <p:cTn id="8" dur="500" fill="hold"/>
                                        <p:tgtEl>
                                          <p:spTgt spid="2877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a:noFill/>
        </p:spPr>
        <p:txBody>
          <a:bodyPr/>
          <a:lstStyle/>
          <a:p>
            <a:fld id="{DE7EBB09-1F2F-4935-B7A4-F45E03F75513}" type="slidenum">
              <a:rPr lang="el-GR" altLang="en-US" smtClean="0"/>
              <a:pPr/>
              <a:t>2</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l-GR" sz="2000" i="1">
              <a:latin typeface="Times New Roman" pitchFamily="18" charset="0"/>
            </a:endParaRPr>
          </a:p>
        </p:txBody>
      </p:sp>
      <p:sp>
        <p:nvSpPr>
          <p:cNvPr id="4103" name="Text Box 4"/>
          <p:cNvSpPr txBox="1">
            <a:spLocks noChangeArrowheads="1"/>
          </p:cNvSpPr>
          <p:nvPr/>
        </p:nvSpPr>
        <p:spPr bwMode="auto">
          <a:xfrm>
            <a:off x="457200" y="2025650"/>
            <a:ext cx="8439150" cy="2308324"/>
          </a:xfrm>
          <a:prstGeom prst="rect">
            <a:avLst/>
          </a:prstGeom>
          <a:noFill/>
          <a:ln w="9525">
            <a:noFill/>
            <a:miter lim="800000"/>
            <a:headEnd/>
            <a:tailEnd/>
          </a:ln>
        </p:spPr>
        <p:txBody>
          <a:bodyPr wrap="square">
            <a:spAutoFit/>
          </a:bodyPr>
          <a:lstStyle/>
          <a:p>
            <a:pPr marL="457200" indent="-457200" algn="just" eaLnBrk="0" hangingPunct="0"/>
            <a:r>
              <a:rPr lang="el-GR" sz="2400" b="0" dirty="0">
                <a:latin typeface="Calibri" pitchFamily="34" charset="0"/>
                <a:ea typeface="Calibri" pitchFamily="34" charset="0"/>
                <a:cs typeface="Calibri" pitchFamily="34" charset="0"/>
              </a:rPr>
              <a:t>Δύο γλώσσες ερωτήσεων που αποτελούν το θεωρητικό υπόβαθρο</a:t>
            </a:r>
          </a:p>
          <a:p>
            <a:pPr marL="457200" indent="-457200" algn="just" eaLnBrk="0" hangingPunct="0"/>
            <a:endParaRPr lang="el-GR" sz="2400" b="0" dirty="0">
              <a:solidFill>
                <a:schemeClr val="tx2">
                  <a:lumMod val="50000"/>
                </a:schemeClr>
              </a:solidFill>
              <a:latin typeface="Calibri" pitchFamily="34" charset="0"/>
              <a:ea typeface="Calibri" pitchFamily="34" charset="0"/>
              <a:cs typeface="Calibri" pitchFamily="34" charset="0"/>
            </a:endParaRPr>
          </a:p>
          <a:p>
            <a:pPr marL="457200" indent="-457200" algn="just" eaLnBrk="0" hangingPunct="0"/>
            <a:r>
              <a:rPr lang="el-GR" sz="2400" dirty="0">
                <a:solidFill>
                  <a:schemeClr val="accent6">
                    <a:lumMod val="75000"/>
                  </a:schemeClr>
                </a:solidFill>
                <a:latin typeface="Calibri" pitchFamily="34" charset="0"/>
                <a:ea typeface="Calibri" pitchFamily="34" charset="0"/>
                <a:cs typeface="Calibri" pitchFamily="34" charset="0"/>
              </a:rPr>
              <a:t>Σχεσιακή άλγεβρα</a:t>
            </a:r>
            <a:r>
              <a:rPr lang="el-GR" sz="2400" dirty="0">
                <a:solidFill>
                  <a:schemeClr val="tx2">
                    <a:lumMod val="50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μια άλγεβρα συνόλων που αφορά πράξεις πάνω σε σχέσεις</a:t>
            </a:r>
          </a:p>
          <a:p>
            <a:pPr marL="457200" indent="-457200" algn="just" eaLnBrk="0" hangingPunct="0"/>
            <a:r>
              <a:rPr lang="el-GR" sz="2400" b="0" dirty="0">
                <a:solidFill>
                  <a:schemeClr val="accent6">
                    <a:lumMod val="75000"/>
                  </a:schemeClr>
                </a:solidFill>
                <a:latin typeface="Calibri" pitchFamily="34" charset="0"/>
                <a:ea typeface="Calibri" pitchFamily="34" charset="0"/>
                <a:cs typeface="Calibri" pitchFamily="34" charset="0"/>
              </a:rPr>
              <a:t>Σχεσιακό λογισμό (πλειάδων)</a:t>
            </a:r>
            <a:r>
              <a:rPr lang="el-GR" sz="2400" b="0" dirty="0">
                <a:solidFill>
                  <a:schemeClr val="tx2">
                    <a:lumMod val="50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δηλωτικό τρόπο έκφρασης ερωτήσεων</a:t>
            </a:r>
          </a:p>
        </p:txBody>
      </p:sp>
      <p:sp>
        <p:nvSpPr>
          <p:cNvPr id="8" name="Title 7"/>
          <p:cNvSpPr>
            <a:spLocks noGrp="1"/>
          </p:cNvSpPr>
          <p:nvPr>
            <p:ph type="title"/>
          </p:nvPr>
        </p:nvSpPr>
        <p:spPr/>
        <p:txBody>
          <a:bodyPr/>
          <a:lstStyle/>
          <a:p>
            <a:r>
              <a:rPr lang="el-GR" dirty="0">
                <a:solidFill>
                  <a:schemeClr val="accent6">
                    <a:lumMod val="75000"/>
                  </a:schemeClr>
                </a:solidFill>
              </a:rPr>
              <a:t>Τι είδαμε μέχρι τώρα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Slide Number Placeholder 4"/>
          <p:cNvSpPr>
            <a:spLocks noGrp="1"/>
          </p:cNvSpPr>
          <p:nvPr>
            <p:ph type="sldNum" sz="quarter" idx="12"/>
          </p:nvPr>
        </p:nvSpPr>
        <p:spPr>
          <a:noFill/>
        </p:spPr>
        <p:txBody>
          <a:bodyPr/>
          <a:lstStyle/>
          <a:p>
            <a:fld id="{EE4B6107-1E56-41C6-A3F5-2BCF2EA537CC}" type="slidenum">
              <a:rPr lang="el-GR" altLang="en-US" smtClean="0"/>
              <a:pPr/>
              <a:t>20</a:t>
            </a:fld>
            <a:endParaRPr lang="el-GR" altLang="en-US"/>
          </a:p>
        </p:txBody>
      </p:sp>
      <p:sp>
        <p:nvSpPr>
          <p:cNvPr id="464900" name="Text Box 4"/>
          <p:cNvSpPr txBox="1">
            <a:spLocks noChangeArrowheads="1"/>
          </p:cNvSpPr>
          <p:nvPr/>
        </p:nvSpPr>
        <p:spPr bwMode="auto">
          <a:xfrm>
            <a:off x="469900" y="2636838"/>
            <a:ext cx="8205788" cy="1015663"/>
          </a:xfrm>
          <a:prstGeom prst="rect">
            <a:avLst/>
          </a:prstGeom>
          <a:noFill/>
          <a:ln w="9525">
            <a:noFill/>
            <a:miter lim="800000"/>
            <a:headEnd/>
            <a:tailEnd/>
          </a:ln>
        </p:spPr>
        <p:txBody>
          <a:bodyPr wrap="square">
            <a:spAutoFit/>
          </a:bodyPr>
          <a:lstStyle/>
          <a:p>
            <a:pPr eaLnBrk="0" hangingPunct="0"/>
            <a:r>
              <a:rPr lang="el-GR" sz="2000" b="0" dirty="0">
                <a:latin typeface="Calibri" pitchFamily="34" charset="0"/>
                <a:ea typeface="Calibri" pitchFamily="34" charset="0"/>
                <a:cs typeface="Calibri" pitchFamily="34" charset="0"/>
              </a:rPr>
              <a:t>Παράδειγμα </a:t>
            </a:r>
            <a:r>
              <a:rPr lang="el-GR" sz="2000" i="1" dirty="0">
                <a:solidFill>
                  <a:schemeClr val="accent6">
                    <a:lumMod val="75000"/>
                  </a:schemeClr>
                </a:solidFill>
                <a:latin typeface="Calibri" pitchFamily="34" charset="0"/>
                <a:ea typeface="Calibri" pitchFamily="34" charset="0"/>
                <a:cs typeface="Calibri" pitchFamily="34" charset="0"/>
              </a:rPr>
              <a:t>φυσικής συνένωσης</a:t>
            </a:r>
            <a:r>
              <a:rPr lang="el-GR" sz="2000" b="0" dirty="0">
                <a:latin typeface="Calibri" pitchFamily="34" charset="0"/>
                <a:ea typeface="Calibri" pitchFamily="34" charset="0"/>
                <a:cs typeface="Calibri" pitchFamily="34" charset="0"/>
              </a:rPr>
              <a:t>:</a:t>
            </a:r>
          </a:p>
          <a:p>
            <a:pPr eaLnBrk="0" hangingPunct="0"/>
            <a:r>
              <a:rPr lang="en-US" sz="2000" dirty="0">
                <a:latin typeface="Calibri" pitchFamily="34" charset="0"/>
                <a:ea typeface="Calibri" pitchFamily="34" charset="0"/>
                <a:cs typeface="Calibri" pitchFamily="34" charset="0"/>
              </a:rPr>
              <a:t>T</a:t>
            </a:r>
            <a:r>
              <a:rPr lang="el-GR" sz="2000" b="0" dirty="0">
                <a:latin typeface="Calibri" pitchFamily="34" charset="0"/>
                <a:ea typeface="Calibri" pitchFamily="34" charset="0"/>
                <a:cs typeface="Calibri" pitchFamily="34" charset="0"/>
              </a:rPr>
              <a:t>ους  ηθοποιούς (το όνομα τους) που γεννήθηκαν πριν το 1950 και έπαιξαν σε ταινίες μετά το 2010</a:t>
            </a:r>
          </a:p>
        </p:txBody>
      </p:sp>
      <p:sp>
        <p:nvSpPr>
          <p:cNvPr id="464901" name="Text Box 5"/>
          <p:cNvSpPr txBox="1">
            <a:spLocks noChangeArrowheads="1"/>
          </p:cNvSpPr>
          <p:nvPr/>
        </p:nvSpPr>
        <p:spPr bwMode="auto">
          <a:xfrm>
            <a:off x="641632" y="3735486"/>
            <a:ext cx="5311500" cy="1631950"/>
          </a:xfrm>
          <a:prstGeom prst="rect">
            <a:avLst/>
          </a:prstGeom>
          <a:noFill/>
          <a:ln w="9525">
            <a:noFill/>
            <a:miter lim="800000"/>
            <a:headEnd/>
            <a:tailEnd/>
          </a:ln>
        </p:spPr>
        <p:txBody>
          <a:bodyPr wrap="square">
            <a:spAutoFit/>
          </a:bodyPr>
          <a:lstStyle/>
          <a:p>
            <a:pPr eaLnBrk="0" hangingPunct="0"/>
            <a:r>
              <a:rPr lang="en-US" sz="2000" b="1"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Actor</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Actor.Year</a:t>
            </a:r>
            <a:r>
              <a:rPr lang="en-US" sz="2000" b="0" dirty="0">
                <a:latin typeface="Calibri" pitchFamily="34" charset="0"/>
                <a:ea typeface="Calibri" pitchFamily="34" charset="0"/>
                <a:cs typeface="Calibri" pitchFamily="34" charset="0"/>
              </a:rPr>
              <a:t>-of-Birth</a:t>
            </a:r>
            <a:r>
              <a:rPr lang="el-GR" sz="2000" b="0" dirty="0">
                <a:latin typeface="Calibri" pitchFamily="34" charset="0"/>
                <a:ea typeface="Calibri" pitchFamily="34" charset="0"/>
                <a:cs typeface="Calibri" pitchFamily="34" charset="0"/>
              </a:rPr>
              <a:t> &lt; 1950 </a:t>
            </a:r>
            <a:r>
              <a:rPr lang="en-US" sz="2000" b="1" dirty="0">
                <a:latin typeface="Calibri" pitchFamily="34" charset="0"/>
                <a:ea typeface="Calibri" pitchFamily="34" charset="0"/>
                <a:cs typeface="Calibri" pitchFamily="34" charset="0"/>
              </a:rPr>
              <a:t>AND</a:t>
            </a:r>
            <a:endParaRPr lang="el-GR" sz="2000" b="1"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&gt; 2010 </a:t>
            </a:r>
            <a:r>
              <a:rPr lang="en-US" sz="2000" b="1" dirty="0">
                <a:latin typeface="Calibri" pitchFamily="34" charset="0"/>
                <a:ea typeface="Calibri" pitchFamily="34" charset="0"/>
                <a:cs typeface="Calibri" pitchFamily="34" charset="0"/>
              </a:rPr>
              <a:t>AND</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Actor</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 </a:t>
            </a:r>
            <a:r>
              <a:rPr lang="en-US" sz="2000" b="0" dirty="0" err="1">
                <a:latin typeface="Calibri" pitchFamily="34" charset="0"/>
                <a:ea typeface="Calibri" pitchFamily="34" charset="0"/>
                <a:cs typeface="Calibri" pitchFamily="34" charset="0"/>
              </a:rPr>
              <a:t>Plays.Name</a:t>
            </a:r>
            <a:r>
              <a:rPr lang="en-US" sz="2000" b="0" dirty="0">
                <a:latin typeface="Calibri" pitchFamily="34" charset="0"/>
                <a:ea typeface="Calibri" pitchFamily="34" charset="0"/>
                <a:cs typeface="Calibri" pitchFamily="34" charset="0"/>
              </a:rPr>
              <a:t>;</a:t>
            </a:r>
          </a:p>
        </p:txBody>
      </p:sp>
      <p:sp>
        <p:nvSpPr>
          <p:cNvPr id="22536" name="Text Box 7"/>
          <p:cNvSpPr txBox="1">
            <a:spLocks noChangeArrowheads="1"/>
          </p:cNvSpPr>
          <p:nvPr/>
        </p:nvSpPr>
        <p:spPr bwMode="auto">
          <a:xfrm>
            <a:off x="4970463" y="5491163"/>
            <a:ext cx="3384550" cy="339725"/>
          </a:xfrm>
          <a:prstGeom prst="rect">
            <a:avLst/>
          </a:prstGeom>
          <a:noFill/>
          <a:ln w="9525">
            <a:noFill/>
            <a:miter lim="800000"/>
            <a:headEnd/>
            <a:tailEnd/>
          </a:ln>
        </p:spPr>
        <p:txBody>
          <a:bodyPr>
            <a:spAutoFit/>
          </a:bodyPr>
          <a:lstStyle/>
          <a:p>
            <a:pPr>
              <a:spcBef>
                <a:spcPct val="50000"/>
              </a:spcBef>
            </a:pPr>
            <a:r>
              <a:rPr lang="el-GR" sz="1600" dirty="0">
                <a:solidFill>
                  <a:schemeClr val="accent6">
                    <a:lumMod val="75000"/>
                  </a:schemeClr>
                </a:solidFill>
                <a:latin typeface="Calibri" pitchFamily="34" charset="0"/>
                <a:ea typeface="Calibri" pitchFamily="34" charset="0"/>
                <a:cs typeface="Calibri" pitchFamily="34" charset="0"/>
              </a:rPr>
              <a:t>Προσοχή στις συνθήκες συνένωσης </a:t>
            </a:r>
          </a:p>
        </p:txBody>
      </p:sp>
      <p:sp>
        <p:nvSpPr>
          <p:cNvPr id="22537" name="Line 10"/>
          <p:cNvSpPr>
            <a:spLocks noChangeShapeType="1"/>
          </p:cNvSpPr>
          <p:nvPr/>
        </p:nvSpPr>
        <p:spPr bwMode="auto">
          <a:xfrm flipH="1" flipV="1">
            <a:off x="4787900" y="5229225"/>
            <a:ext cx="215900" cy="433388"/>
          </a:xfrm>
          <a:prstGeom prst="line">
            <a:avLst/>
          </a:prstGeom>
          <a:noFill/>
          <a:ln w="9525">
            <a:solidFill>
              <a:schemeClr val="accent6">
                <a:lumMod val="75000"/>
              </a:schemeClr>
            </a:solidFill>
            <a:round/>
            <a:headEnd/>
            <a:tailEnd type="triangle" w="med" len="med"/>
          </a:ln>
        </p:spPr>
        <p:txBody>
          <a:bodyPr/>
          <a:lstStyle/>
          <a:p>
            <a:endParaRPr lang="el-GR"/>
          </a:p>
        </p:txBody>
      </p:sp>
      <p:sp>
        <p:nvSpPr>
          <p:cNvPr id="22539" name="Freeform 13"/>
          <p:cNvSpPr>
            <a:spLocks/>
          </p:cNvSpPr>
          <p:nvPr/>
        </p:nvSpPr>
        <p:spPr bwMode="auto">
          <a:xfrm>
            <a:off x="1206500" y="4945063"/>
            <a:ext cx="4378325" cy="579437"/>
          </a:xfrm>
          <a:custGeom>
            <a:avLst/>
            <a:gdLst>
              <a:gd name="T0" fmla="*/ 238125 w 4070350"/>
              <a:gd name="T1" fmla="*/ 103187 h 582612"/>
              <a:gd name="T2" fmla="*/ 1581150 w 4070350"/>
              <a:gd name="T3" fmla="*/ 7937 h 582612"/>
              <a:gd name="T4" fmla="*/ 2990850 w 4070350"/>
              <a:gd name="T5" fmla="*/ 55562 h 582612"/>
              <a:gd name="T6" fmla="*/ 3676650 w 4070350"/>
              <a:gd name="T7" fmla="*/ 46037 h 582612"/>
              <a:gd name="T8" fmla="*/ 3914774 w 4070350"/>
              <a:gd name="T9" fmla="*/ 65087 h 582612"/>
              <a:gd name="T10" fmla="*/ 4038600 w 4070350"/>
              <a:gd name="T11" fmla="*/ 284162 h 582612"/>
              <a:gd name="T12" fmla="*/ 3724274 w 4070350"/>
              <a:gd name="T13" fmla="*/ 493712 h 582612"/>
              <a:gd name="T14" fmla="*/ 3171824 w 4070350"/>
              <a:gd name="T15" fmla="*/ 512762 h 582612"/>
              <a:gd name="T16" fmla="*/ 2428874 w 4070350"/>
              <a:gd name="T17" fmla="*/ 484187 h 582612"/>
              <a:gd name="T18" fmla="*/ 1524000 w 4070350"/>
              <a:gd name="T19" fmla="*/ 512762 h 582612"/>
              <a:gd name="T20" fmla="*/ 1000125 w 4070350"/>
              <a:gd name="T21" fmla="*/ 579437 h 582612"/>
              <a:gd name="T22" fmla="*/ 323850 w 4070350"/>
              <a:gd name="T23" fmla="*/ 531812 h 582612"/>
              <a:gd name="T24" fmla="*/ 142875 w 4070350"/>
              <a:gd name="T25" fmla="*/ 417512 h 582612"/>
              <a:gd name="T26" fmla="*/ 152400 w 4070350"/>
              <a:gd name="T27" fmla="*/ 217487 h 582612"/>
              <a:gd name="T28" fmla="*/ 238125 w 4070350"/>
              <a:gd name="T29" fmla="*/ 103187 h 5826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070350"/>
              <a:gd name="T46" fmla="*/ 0 h 582612"/>
              <a:gd name="T47" fmla="*/ 4070350 w 4070350"/>
              <a:gd name="T48" fmla="*/ 582612 h 5826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070350" h="582612">
                <a:moveTo>
                  <a:pt x="238125" y="103187"/>
                </a:moveTo>
                <a:cubicBezTo>
                  <a:pt x="476250" y="68262"/>
                  <a:pt x="1122363" y="15874"/>
                  <a:pt x="1581150" y="7937"/>
                </a:cubicBezTo>
                <a:cubicBezTo>
                  <a:pt x="2039937" y="0"/>
                  <a:pt x="2641600" y="49212"/>
                  <a:pt x="2990850" y="55562"/>
                </a:cubicBezTo>
                <a:lnTo>
                  <a:pt x="3676650" y="46037"/>
                </a:lnTo>
                <a:cubicBezTo>
                  <a:pt x="3830637" y="47624"/>
                  <a:pt x="3854450" y="25399"/>
                  <a:pt x="3914775" y="65087"/>
                </a:cubicBezTo>
                <a:cubicBezTo>
                  <a:pt x="3975100" y="104775"/>
                  <a:pt x="4070350" y="212725"/>
                  <a:pt x="4038600" y="284162"/>
                </a:cubicBezTo>
                <a:cubicBezTo>
                  <a:pt x="4006850" y="355599"/>
                  <a:pt x="3868737" y="455612"/>
                  <a:pt x="3724275" y="493712"/>
                </a:cubicBezTo>
                <a:cubicBezTo>
                  <a:pt x="3579813" y="531812"/>
                  <a:pt x="3387725" y="514349"/>
                  <a:pt x="3171825" y="512762"/>
                </a:cubicBezTo>
                <a:cubicBezTo>
                  <a:pt x="2955925" y="511175"/>
                  <a:pt x="2703512" y="484187"/>
                  <a:pt x="2428875" y="484187"/>
                </a:cubicBezTo>
                <a:cubicBezTo>
                  <a:pt x="2154238" y="484187"/>
                  <a:pt x="1762125" y="496887"/>
                  <a:pt x="1524000" y="512762"/>
                </a:cubicBezTo>
                <a:cubicBezTo>
                  <a:pt x="1285875" y="528637"/>
                  <a:pt x="1200150" y="576262"/>
                  <a:pt x="1000125" y="579437"/>
                </a:cubicBezTo>
                <a:cubicBezTo>
                  <a:pt x="800100" y="582612"/>
                  <a:pt x="466725" y="558799"/>
                  <a:pt x="323850" y="531812"/>
                </a:cubicBezTo>
                <a:cubicBezTo>
                  <a:pt x="180975" y="504825"/>
                  <a:pt x="171450" y="469899"/>
                  <a:pt x="142875" y="417512"/>
                </a:cubicBezTo>
                <a:cubicBezTo>
                  <a:pt x="114300" y="365125"/>
                  <a:pt x="136525" y="265112"/>
                  <a:pt x="152400" y="217487"/>
                </a:cubicBezTo>
                <a:cubicBezTo>
                  <a:pt x="168275" y="169862"/>
                  <a:pt x="0" y="138112"/>
                  <a:pt x="238125" y="103187"/>
                </a:cubicBezTo>
                <a:close/>
              </a:path>
            </a:pathLst>
          </a:custGeom>
          <a:noFill/>
          <a:ln w="28575" cap="flat" cmpd="sng" algn="ctr">
            <a:solidFill>
              <a:schemeClr val="accent6">
                <a:lumMod val="75000"/>
              </a:schemeClr>
            </a:solidFill>
            <a:prstDash val="solid"/>
            <a:round/>
            <a:headEnd type="none" w="med" len="med"/>
            <a:tailEnd type="none" w="med" len="med"/>
          </a:ln>
        </p:spPr>
        <p:txBody>
          <a:bodyPr/>
          <a:lstStyle/>
          <a:p>
            <a:endParaRPr lang="el-GR"/>
          </a:p>
        </p:txBody>
      </p:sp>
      <p:sp>
        <p:nvSpPr>
          <p:cNvPr id="12" name="Title 11"/>
          <p:cNvSpPr>
            <a:spLocks noGrp="1"/>
          </p:cNvSpPr>
          <p:nvPr>
            <p:ph type="title"/>
          </p:nvPr>
        </p:nvSpPr>
        <p:spPr/>
        <p:txBody>
          <a:bodyPr/>
          <a:lstStyle/>
          <a:p>
            <a:r>
              <a:rPr lang="el-GR" dirty="0">
                <a:solidFill>
                  <a:schemeClr val="accent6">
                    <a:lumMod val="75000"/>
                  </a:schemeClr>
                </a:solidFill>
              </a:rPr>
              <a:t>Παράδειγμα</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3" name="Text Box 6"/>
          <p:cNvSpPr txBox="1">
            <a:spLocks noChangeArrowheads="1"/>
          </p:cNvSpPr>
          <p:nvPr/>
        </p:nvSpPr>
        <p:spPr bwMode="auto">
          <a:xfrm>
            <a:off x="1431342" y="157098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4900"/>
                                        </p:tgtEl>
                                        <p:attrNameLst>
                                          <p:attrName>style.visibility</p:attrName>
                                        </p:attrNameLst>
                                      </p:cBhvr>
                                      <p:to>
                                        <p:strVal val="visible"/>
                                      </p:to>
                                    </p:set>
                                    <p:anim calcmode="lin" valueType="num">
                                      <p:cBhvr additive="base">
                                        <p:cTn id="7" dur="500" fill="hold"/>
                                        <p:tgtEl>
                                          <p:spTgt spid="464900"/>
                                        </p:tgtEl>
                                        <p:attrNameLst>
                                          <p:attrName>ppt_x</p:attrName>
                                        </p:attrNameLst>
                                      </p:cBhvr>
                                      <p:tavLst>
                                        <p:tav tm="0">
                                          <p:val>
                                            <p:strVal val="0-#ppt_w/2"/>
                                          </p:val>
                                        </p:tav>
                                        <p:tav tm="100000">
                                          <p:val>
                                            <p:strVal val="#ppt_x"/>
                                          </p:val>
                                        </p:tav>
                                      </p:tavLst>
                                    </p:anim>
                                    <p:anim calcmode="lin" valueType="num">
                                      <p:cBhvr additive="base">
                                        <p:cTn id="8" dur="500" fill="hold"/>
                                        <p:tgtEl>
                                          <p:spTgt spid="4649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4901"/>
                                        </p:tgtEl>
                                        <p:attrNameLst>
                                          <p:attrName>style.visibility</p:attrName>
                                        </p:attrNameLst>
                                      </p:cBhvr>
                                      <p:to>
                                        <p:strVal val="visible"/>
                                      </p:to>
                                    </p:set>
                                    <p:anim calcmode="lin" valueType="num">
                                      <p:cBhvr additive="base">
                                        <p:cTn id="13" dur="500" fill="hold"/>
                                        <p:tgtEl>
                                          <p:spTgt spid="464901"/>
                                        </p:tgtEl>
                                        <p:attrNameLst>
                                          <p:attrName>ppt_x</p:attrName>
                                        </p:attrNameLst>
                                      </p:cBhvr>
                                      <p:tavLst>
                                        <p:tav tm="0">
                                          <p:val>
                                            <p:strVal val="0-#ppt_w/2"/>
                                          </p:val>
                                        </p:tav>
                                        <p:tav tm="100000">
                                          <p:val>
                                            <p:strVal val="#ppt_x"/>
                                          </p:val>
                                        </p:tav>
                                      </p:tavLst>
                                    </p:anim>
                                    <p:anim calcmode="lin" valueType="num">
                                      <p:cBhvr additive="base">
                                        <p:cTn id="14" dur="500" fill="hold"/>
                                        <p:tgtEl>
                                          <p:spTgt spid="4649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00" grpId="0" autoUpdateAnimBg="0"/>
      <p:bldP spid="46490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Slide Number Placeholder 4"/>
          <p:cNvSpPr>
            <a:spLocks noGrp="1"/>
          </p:cNvSpPr>
          <p:nvPr>
            <p:ph type="sldNum" sz="quarter" idx="12"/>
          </p:nvPr>
        </p:nvSpPr>
        <p:spPr>
          <a:noFill/>
        </p:spPr>
        <p:txBody>
          <a:bodyPr/>
          <a:lstStyle/>
          <a:p>
            <a:fld id="{76F7F13A-E5E8-4D30-8C92-4FAB8B75C6EA}" type="slidenum">
              <a:rPr lang="el-GR" altLang="en-US" smtClean="0"/>
              <a:pPr/>
              <a:t>21</a:t>
            </a:fld>
            <a:endParaRPr lang="el-GR" altLang="en-US"/>
          </a:p>
        </p:txBody>
      </p:sp>
      <p:sp>
        <p:nvSpPr>
          <p:cNvPr id="464900" name="Text Box 4"/>
          <p:cNvSpPr txBox="1">
            <a:spLocks noChangeArrowheads="1"/>
          </p:cNvSpPr>
          <p:nvPr/>
        </p:nvSpPr>
        <p:spPr bwMode="auto">
          <a:xfrm>
            <a:off x="755650" y="2789238"/>
            <a:ext cx="7543800" cy="7016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Παράδειγμα </a:t>
            </a:r>
            <a:r>
              <a:rPr lang="el-GR" sz="2000" dirty="0">
                <a:latin typeface="Calibri" pitchFamily="34" charset="0"/>
                <a:ea typeface="Calibri" pitchFamily="34" charset="0"/>
                <a:cs typeface="Calibri" pitchFamily="34" charset="0"/>
              </a:rPr>
              <a:t>φυσικής συνένωσης</a:t>
            </a:r>
            <a:r>
              <a:rPr lang="el-GR" sz="2000" b="0" dirty="0">
                <a:latin typeface="Calibri" pitchFamily="34" charset="0"/>
                <a:ea typeface="Calibri" pitchFamily="34" charset="0"/>
                <a:cs typeface="Calibri" pitchFamily="34" charset="0"/>
              </a:rPr>
              <a:t>:</a:t>
            </a:r>
          </a:p>
          <a:p>
            <a:pPr eaLnBrk="0" hangingPunct="0"/>
            <a:r>
              <a:rPr lang="el-GR" sz="2000" b="0" dirty="0">
                <a:latin typeface="Calibri" pitchFamily="34" charset="0"/>
                <a:ea typeface="Calibri" pitchFamily="34" charset="0"/>
                <a:cs typeface="Calibri" pitchFamily="34" charset="0"/>
              </a:rPr>
              <a:t>Τους  ηθοποιούς που παίζουν σε ασπρόμαυρες ταινίες</a:t>
            </a:r>
          </a:p>
        </p:txBody>
      </p:sp>
      <p:sp>
        <p:nvSpPr>
          <p:cNvPr id="464901" name="Text Box 5"/>
          <p:cNvSpPr txBox="1">
            <a:spLocks noChangeArrowheads="1"/>
          </p:cNvSpPr>
          <p:nvPr/>
        </p:nvSpPr>
        <p:spPr bwMode="auto">
          <a:xfrm>
            <a:off x="900113" y="3868738"/>
            <a:ext cx="7391400" cy="13239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Type</a:t>
            </a:r>
            <a:r>
              <a:rPr lang="en-US" sz="2000" dirty="0">
                <a:latin typeface="Calibri" pitchFamily="34" charset="0"/>
                <a:ea typeface="Calibri" pitchFamily="34" charset="0"/>
                <a:cs typeface="Calibri" pitchFamily="34" charset="0"/>
              </a:rPr>
              <a:t> = ‘</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AND</a:t>
            </a:r>
          </a:p>
          <a:p>
            <a:pPr eaLnBrk="0" hangingPunct="0"/>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Plays.Title</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Movie.Title</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Movie.Year</a:t>
            </a:r>
            <a:endParaRPr lang="el-GR" sz="2000" b="0" dirty="0">
              <a:latin typeface="Calibri" pitchFamily="34" charset="0"/>
              <a:ea typeface="Calibri" pitchFamily="34" charset="0"/>
              <a:cs typeface="Calibri" pitchFamily="34" charset="0"/>
            </a:endParaRPr>
          </a:p>
        </p:txBody>
      </p:sp>
      <p:sp>
        <p:nvSpPr>
          <p:cNvPr id="23560" name="Text Box 7"/>
          <p:cNvSpPr txBox="1">
            <a:spLocks noChangeArrowheads="1"/>
          </p:cNvSpPr>
          <p:nvPr/>
        </p:nvSpPr>
        <p:spPr bwMode="auto">
          <a:xfrm>
            <a:off x="4716463" y="5526088"/>
            <a:ext cx="2592387" cy="336550"/>
          </a:xfrm>
          <a:prstGeom prst="rect">
            <a:avLst/>
          </a:prstGeom>
          <a:noFill/>
          <a:ln w="9525">
            <a:noFill/>
            <a:miter lim="800000"/>
            <a:headEnd/>
            <a:tailEnd/>
          </a:ln>
        </p:spPr>
        <p:txBody>
          <a:bodyPr>
            <a:spAutoFit/>
          </a:bodyPr>
          <a:lstStyle/>
          <a:p>
            <a:pPr>
              <a:spcBef>
                <a:spcPct val="50000"/>
              </a:spcBef>
            </a:pPr>
            <a:r>
              <a:rPr lang="el-GR" sz="1600" dirty="0">
                <a:solidFill>
                  <a:schemeClr val="accent6">
                    <a:lumMod val="75000"/>
                  </a:schemeClr>
                </a:solidFill>
                <a:latin typeface="Calibri" pitchFamily="34" charset="0"/>
                <a:ea typeface="Calibri" pitchFamily="34" charset="0"/>
                <a:cs typeface="Calibri" pitchFamily="34" charset="0"/>
              </a:rPr>
              <a:t>Συνθήκη συνένωσης</a:t>
            </a:r>
          </a:p>
        </p:txBody>
      </p:sp>
      <p:sp>
        <p:nvSpPr>
          <p:cNvPr id="23561" name="Line 10"/>
          <p:cNvSpPr>
            <a:spLocks noChangeShapeType="1"/>
          </p:cNvSpPr>
          <p:nvPr/>
        </p:nvSpPr>
        <p:spPr bwMode="auto">
          <a:xfrm flipH="1" flipV="1">
            <a:off x="6156325" y="5165725"/>
            <a:ext cx="215900" cy="433388"/>
          </a:xfrm>
          <a:prstGeom prst="line">
            <a:avLst/>
          </a:prstGeom>
          <a:noFill/>
          <a:ln w="9525">
            <a:solidFill>
              <a:schemeClr val="accent6">
                <a:lumMod val="75000"/>
              </a:schemeClr>
            </a:solidFill>
            <a:round/>
            <a:headEnd/>
            <a:tailEnd type="triangle" w="med" len="med"/>
          </a:ln>
        </p:spPr>
        <p:txBody>
          <a:bodyPr/>
          <a:lstStyle/>
          <a:p>
            <a:endParaRPr lang="el-GR"/>
          </a:p>
        </p:txBody>
      </p:sp>
      <p:sp>
        <p:nvSpPr>
          <p:cNvPr id="23563" name="Freeform 11"/>
          <p:cNvSpPr>
            <a:spLocks/>
          </p:cNvSpPr>
          <p:nvPr/>
        </p:nvSpPr>
        <p:spPr bwMode="auto">
          <a:xfrm>
            <a:off x="1038225" y="4768850"/>
            <a:ext cx="7135813" cy="511175"/>
          </a:xfrm>
          <a:custGeom>
            <a:avLst/>
            <a:gdLst>
              <a:gd name="T0" fmla="*/ 742950 w 7135813"/>
              <a:gd name="T1" fmla="*/ 60325 h 511175"/>
              <a:gd name="T2" fmla="*/ 2581275 w 7135813"/>
              <a:gd name="T3" fmla="*/ 79375 h 511175"/>
              <a:gd name="T4" fmla="*/ 4991101 w 7135813"/>
              <a:gd name="T5" fmla="*/ 31750 h 511175"/>
              <a:gd name="T6" fmla="*/ 5781673 w 7135813"/>
              <a:gd name="T7" fmla="*/ 22225 h 511175"/>
              <a:gd name="T8" fmla="*/ 6667501 w 7135813"/>
              <a:gd name="T9" fmla="*/ 41275 h 511175"/>
              <a:gd name="T10" fmla="*/ 7010401 w 7135813"/>
              <a:gd name="T11" fmla="*/ 203200 h 511175"/>
              <a:gd name="T12" fmla="*/ 7115173 w 7135813"/>
              <a:gd name="T13" fmla="*/ 403225 h 511175"/>
              <a:gd name="T14" fmla="*/ 6886573 w 7135813"/>
              <a:gd name="T15" fmla="*/ 479425 h 511175"/>
              <a:gd name="T16" fmla="*/ 6438901 w 7135813"/>
              <a:gd name="T17" fmla="*/ 498475 h 511175"/>
              <a:gd name="T18" fmla="*/ 5400673 w 7135813"/>
              <a:gd name="T19" fmla="*/ 403225 h 511175"/>
              <a:gd name="T20" fmla="*/ 781050 w 7135813"/>
              <a:gd name="T21" fmla="*/ 441325 h 511175"/>
              <a:gd name="T22" fmla="*/ 742950 w 7135813"/>
              <a:gd name="T23" fmla="*/ 60325 h 51117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135813"/>
              <a:gd name="T37" fmla="*/ 0 h 511175"/>
              <a:gd name="T38" fmla="*/ 7135813 w 7135813"/>
              <a:gd name="T39" fmla="*/ 511175 h 51117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135813" h="511175">
                <a:moveTo>
                  <a:pt x="742950" y="60325"/>
                </a:moveTo>
                <a:cubicBezTo>
                  <a:pt x="1042987" y="0"/>
                  <a:pt x="1873250" y="84138"/>
                  <a:pt x="2581275" y="79375"/>
                </a:cubicBezTo>
                <a:cubicBezTo>
                  <a:pt x="3289300" y="74613"/>
                  <a:pt x="4991100" y="31750"/>
                  <a:pt x="4991100" y="31750"/>
                </a:cubicBezTo>
                <a:lnTo>
                  <a:pt x="5781675" y="22225"/>
                </a:lnTo>
                <a:cubicBezTo>
                  <a:pt x="6061075" y="23812"/>
                  <a:pt x="6462713" y="11113"/>
                  <a:pt x="6667500" y="41275"/>
                </a:cubicBezTo>
                <a:cubicBezTo>
                  <a:pt x="6872287" y="71437"/>
                  <a:pt x="6935788" y="142875"/>
                  <a:pt x="7010400" y="203200"/>
                </a:cubicBezTo>
                <a:cubicBezTo>
                  <a:pt x="7085013" y="263525"/>
                  <a:pt x="7135813" y="357188"/>
                  <a:pt x="7115175" y="403225"/>
                </a:cubicBezTo>
                <a:cubicBezTo>
                  <a:pt x="7094538" y="449263"/>
                  <a:pt x="6999288" y="463550"/>
                  <a:pt x="6886575" y="479425"/>
                </a:cubicBezTo>
                <a:cubicBezTo>
                  <a:pt x="6773863" y="495300"/>
                  <a:pt x="6686550" y="511175"/>
                  <a:pt x="6438900" y="498475"/>
                </a:cubicBezTo>
                <a:cubicBezTo>
                  <a:pt x="6191250" y="485775"/>
                  <a:pt x="5400675" y="403225"/>
                  <a:pt x="5400675" y="403225"/>
                </a:cubicBezTo>
                <a:cubicBezTo>
                  <a:pt x="4457700" y="393700"/>
                  <a:pt x="1562100" y="495300"/>
                  <a:pt x="781050" y="441325"/>
                </a:cubicBezTo>
                <a:cubicBezTo>
                  <a:pt x="0" y="387350"/>
                  <a:pt x="442913" y="120650"/>
                  <a:pt x="742950" y="60325"/>
                </a:cubicBezTo>
                <a:close/>
              </a:path>
            </a:pathLst>
          </a:custGeom>
          <a:noFill/>
          <a:ln w="28575" cap="flat" cmpd="sng" algn="ctr">
            <a:solidFill>
              <a:schemeClr val="accent6">
                <a:lumMod val="75000"/>
              </a:schemeClr>
            </a:solidFill>
            <a:prstDash val="solid"/>
            <a:round/>
            <a:headEnd type="none" w="med" len="med"/>
            <a:tailEnd type="none" w="med" len="med"/>
          </a:ln>
        </p:spPr>
        <p:txBody>
          <a:bodyPr/>
          <a:lstStyle/>
          <a:p>
            <a:endParaRPr lang="el-GR"/>
          </a:p>
        </p:txBody>
      </p:sp>
      <p:sp>
        <p:nvSpPr>
          <p:cNvPr id="12" name="Title 11"/>
          <p:cNvSpPr>
            <a:spLocks noGrp="1"/>
          </p:cNvSpPr>
          <p:nvPr>
            <p:ph type="title"/>
          </p:nvPr>
        </p:nvSpPr>
        <p:spPr/>
        <p:txBody>
          <a:bodyPr/>
          <a:lstStyle/>
          <a:p>
            <a:r>
              <a:rPr lang="el-GR" dirty="0">
                <a:solidFill>
                  <a:schemeClr val="accent6">
                    <a:lumMod val="75000"/>
                  </a:schemeClr>
                </a:solidFill>
              </a:rPr>
              <a:t>Παράδειγμα</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3" name="Text Box 6"/>
          <p:cNvSpPr txBox="1">
            <a:spLocks noChangeArrowheads="1"/>
          </p:cNvSpPr>
          <p:nvPr/>
        </p:nvSpPr>
        <p:spPr bwMode="auto">
          <a:xfrm>
            <a:off x="1431342" y="157098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4900"/>
                                        </p:tgtEl>
                                        <p:attrNameLst>
                                          <p:attrName>style.visibility</p:attrName>
                                        </p:attrNameLst>
                                      </p:cBhvr>
                                      <p:to>
                                        <p:strVal val="visible"/>
                                      </p:to>
                                    </p:set>
                                    <p:anim calcmode="lin" valueType="num">
                                      <p:cBhvr additive="base">
                                        <p:cTn id="7" dur="500" fill="hold"/>
                                        <p:tgtEl>
                                          <p:spTgt spid="464900"/>
                                        </p:tgtEl>
                                        <p:attrNameLst>
                                          <p:attrName>ppt_x</p:attrName>
                                        </p:attrNameLst>
                                      </p:cBhvr>
                                      <p:tavLst>
                                        <p:tav tm="0">
                                          <p:val>
                                            <p:strVal val="0-#ppt_w/2"/>
                                          </p:val>
                                        </p:tav>
                                        <p:tav tm="100000">
                                          <p:val>
                                            <p:strVal val="#ppt_x"/>
                                          </p:val>
                                        </p:tav>
                                      </p:tavLst>
                                    </p:anim>
                                    <p:anim calcmode="lin" valueType="num">
                                      <p:cBhvr additive="base">
                                        <p:cTn id="8" dur="500" fill="hold"/>
                                        <p:tgtEl>
                                          <p:spTgt spid="4649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4901"/>
                                        </p:tgtEl>
                                        <p:attrNameLst>
                                          <p:attrName>style.visibility</p:attrName>
                                        </p:attrNameLst>
                                      </p:cBhvr>
                                      <p:to>
                                        <p:strVal val="visible"/>
                                      </p:to>
                                    </p:set>
                                    <p:anim calcmode="lin" valueType="num">
                                      <p:cBhvr additive="base">
                                        <p:cTn id="13" dur="500" fill="hold"/>
                                        <p:tgtEl>
                                          <p:spTgt spid="464901"/>
                                        </p:tgtEl>
                                        <p:attrNameLst>
                                          <p:attrName>ppt_x</p:attrName>
                                        </p:attrNameLst>
                                      </p:cBhvr>
                                      <p:tavLst>
                                        <p:tav tm="0">
                                          <p:val>
                                            <p:strVal val="0-#ppt_w/2"/>
                                          </p:val>
                                        </p:tav>
                                        <p:tav tm="100000">
                                          <p:val>
                                            <p:strVal val="#ppt_x"/>
                                          </p:val>
                                        </p:tav>
                                      </p:tavLst>
                                    </p:anim>
                                    <p:anim calcmode="lin" valueType="num">
                                      <p:cBhvr additive="base">
                                        <p:cTn id="14" dur="500" fill="hold"/>
                                        <p:tgtEl>
                                          <p:spTgt spid="4649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00" grpId="0" autoUpdateAnimBg="0"/>
      <p:bldP spid="46490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74985494-D49B-4DE7-85C1-A33E63485B5A}" type="slidenum">
              <a:rPr lang="el-GR" altLang="en-US" smtClean="0"/>
              <a:pPr/>
              <a:t>22</a:t>
            </a:fld>
            <a:endParaRPr lang="el-GR" altLang="en-US"/>
          </a:p>
        </p:txBody>
      </p:sp>
      <p:sp>
        <p:nvSpPr>
          <p:cNvPr id="9222" name="Text Box 3"/>
          <p:cNvSpPr txBox="1">
            <a:spLocks noChangeArrowheads="1"/>
          </p:cNvSpPr>
          <p:nvPr/>
        </p:nvSpPr>
        <p:spPr bwMode="auto">
          <a:xfrm>
            <a:off x="685800" y="1879600"/>
            <a:ext cx="46482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73413" name="Text Box 5"/>
          <p:cNvSpPr txBox="1">
            <a:spLocks noChangeArrowheads="1"/>
          </p:cNvSpPr>
          <p:nvPr/>
        </p:nvSpPr>
        <p:spPr bwMode="auto">
          <a:xfrm>
            <a:off x="1371600" y="3022600"/>
            <a:ext cx="5181600" cy="1877437"/>
          </a:xfrm>
          <a:prstGeom prst="rect">
            <a:avLst/>
          </a:prstGeom>
          <a:noFill/>
          <a:ln w="9525">
            <a:noFill/>
            <a:miter lim="800000"/>
            <a:headEnd/>
            <a:tailEnd/>
          </a:ln>
        </p:spPr>
        <p:txBody>
          <a:bodyPr>
            <a:spAutoFit/>
          </a:bodyPr>
          <a:lstStyle/>
          <a:p>
            <a:pPr eaLnBrk="0" hangingPunct="0"/>
            <a:r>
              <a:rPr lang="en-US" sz="2400" b="1" dirty="0">
                <a:solidFill>
                  <a:schemeClr val="accent2">
                    <a:lumMod val="75000"/>
                  </a:schemeClr>
                </a:solidFill>
                <a:latin typeface="Calibri" pitchFamily="34" charset="0"/>
                <a:ea typeface="Calibri" pitchFamily="34" charset="0"/>
                <a:cs typeface="Calibri" pitchFamily="34" charset="0"/>
              </a:rPr>
              <a:t>SELECT</a:t>
            </a:r>
            <a:r>
              <a:rPr lang="el-GR" sz="2400" b="1" dirty="0">
                <a:solidFill>
                  <a:schemeClr val="accent2">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DISTINCT</a:t>
            </a:r>
            <a:r>
              <a:rPr lang="en-US"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Α</a:t>
            </a:r>
            <a:r>
              <a:rPr lang="el-GR" sz="2400" b="0" baseline="-25000" dirty="0">
                <a:latin typeface="Calibri" pitchFamily="34" charset="0"/>
                <a:ea typeface="Calibri" pitchFamily="34" charset="0"/>
                <a:cs typeface="Calibri" pitchFamily="34" charset="0"/>
              </a:rPr>
              <a:t>1</a:t>
            </a:r>
            <a:r>
              <a:rPr lang="el-GR" sz="2400" b="0" dirty="0">
                <a:latin typeface="Calibri" pitchFamily="34" charset="0"/>
                <a:ea typeface="Calibri" pitchFamily="34" charset="0"/>
                <a:cs typeface="Calibri" pitchFamily="34" charset="0"/>
              </a:rPr>
              <a:t>, Α</a:t>
            </a:r>
            <a:r>
              <a:rPr lang="el-GR" sz="2400" b="0" baseline="-25000" dirty="0">
                <a:latin typeface="Calibri" pitchFamily="34" charset="0"/>
                <a:ea typeface="Calibri" pitchFamily="34" charset="0"/>
                <a:cs typeface="Calibri" pitchFamily="34" charset="0"/>
              </a:rPr>
              <a:t>2</a:t>
            </a:r>
            <a:r>
              <a:rPr lang="el-GR" sz="2400" b="0" dirty="0">
                <a:latin typeface="Calibri" pitchFamily="34" charset="0"/>
                <a:ea typeface="Calibri" pitchFamily="34" charset="0"/>
                <a:cs typeface="Calibri" pitchFamily="34" charset="0"/>
              </a:rPr>
              <a:t>, .., Α</a:t>
            </a:r>
            <a:r>
              <a:rPr lang="en-US" sz="2400" b="0" baseline="-25000" dirty="0">
                <a:latin typeface="Calibri" pitchFamily="34" charset="0"/>
                <a:ea typeface="Calibri" pitchFamily="34" charset="0"/>
                <a:cs typeface="Calibri" pitchFamily="34" charset="0"/>
              </a:rPr>
              <a:t>n</a:t>
            </a:r>
          </a:p>
          <a:p>
            <a:pPr eaLnBrk="0" hangingPunct="0"/>
            <a:endParaRPr lang="el-GR" sz="2400" dirty="0">
              <a:latin typeface="Calibri" pitchFamily="34" charset="0"/>
              <a:ea typeface="Calibri" pitchFamily="34" charset="0"/>
              <a:cs typeface="Calibri" pitchFamily="34" charset="0"/>
            </a:endParaRPr>
          </a:p>
          <a:p>
            <a:pPr eaLnBrk="0" hangingPunct="0"/>
            <a:r>
              <a:rPr lang="en-US" sz="2400" b="1" dirty="0">
                <a:solidFill>
                  <a:schemeClr val="accent2">
                    <a:lumMod val="75000"/>
                  </a:schemeClr>
                </a:solidFill>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R</a:t>
            </a:r>
            <a:r>
              <a:rPr lang="el-GR" sz="2000" b="0" baseline="-25000" dirty="0">
                <a:latin typeface="Calibri" pitchFamily="34" charset="0"/>
                <a:ea typeface="Calibri" pitchFamily="34" charset="0"/>
                <a:cs typeface="Calibri" pitchFamily="34" charset="0"/>
              </a:rPr>
              <a:t>1</a:t>
            </a:r>
            <a:r>
              <a:rPr lang="el-GR" sz="2000" b="0" dirty="0">
                <a:latin typeface="Calibri" pitchFamily="34" charset="0"/>
                <a:ea typeface="Calibri" pitchFamily="34" charset="0"/>
                <a:cs typeface="Calibri" pitchFamily="34" charset="0"/>
              </a:rPr>
              <a:t>,  R</a:t>
            </a:r>
            <a:r>
              <a:rPr lang="el-GR" sz="2000" b="0" baseline="-25000" dirty="0">
                <a:latin typeface="Calibri" pitchFamily="34" charset="0"/>
                <a:ea typeface="Calibri" pitchFamily="34" charset="0"/>
                <a:cs typeface="Calibri" pitchFamily="34" charset="0"/>
              </a:rPr>
              <a:t>2</a:t>
            </a:r>
            <a:r>
              <a:rPr lang="el-GR" sz="2000" b="0" dirty="0">
                <a:latin typeface="Calibri" pitchFamily="34" charset="0"/>
                <a:ea typeface="Calibri" pitchFamily="34" charset="0"/>
                <a:cs typeface="Calibri" pitchFamily="34" charset="0"/>
              </a:rPr>
              <a:t>, … </a:t>
            </a:r>
            <a:r>
              <a:rPr lang="el-GR" sz="2000" b="0" dirty="0" err="1">
                <a:latin typeface="Calibri" pitchFamily="34" charset="0"/>
                <a:ea typeface="Calibri" pitchFamily="34" charset="0"/>
                <a:cs typeface="Calibri" pitchFamily="34" charset="0"/>
              </a:rPr>
              <a:t>R</a:t>
            </a:r>
            <a:r>
              <a:rPr lang="el-GR" sz="2000" b="0" baseline="-25000" dirty="0" err="1">
                <a:latin typeface="Calibri" pitchFamily="34" charset="0"/>
                <a:ea typeface="Calibri" pitchFamily="34" charset="0"/>
                <a:cs typeface="Calibri" pitchFamily="34" charset="0"/>
              </a:rPr>
              <a:t>m</a:t>
            </a:r>
            <a:endParaRPr lang="en-US" sz="2000" b="0" baseline="-2500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a:p>
            <a:pPr eaLnBrk="0" hangingPunct="0"/>
            <a:r>
              <a:rPr lang="en-US" sz="2400" b="1" dirty="0">
                <a:solidFill>
                  <a:schemeClr val="accent2">
                    <a:lumMod val="75000"/>
                  </a:schemeClr>
                </a:solidFill>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P</a:t>
            </a:r>
          </a:p>
        </p:txBody>
      </p:sp>
      <p:sp>
        <p:nvSpPr>
          <p:cNvPr id="273414" name="Text Box 6"/>
          <p:cNvSpPr txBox="1">
            <a:spLocks noChangeArrowheads="1"/>
          </p:cNvSpPr>
          <p:nvPr/>
        </p:nvSpPr>
        <p:spPr bwMode="auto">
          <a:xfrm>
            <a:off x="749300" y="1651000"/>
            <a:ext cx="7696200" cy="461665"/>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Η βασική δομή μιας ερώτησης σε SQL έχει την εξής μορφή:</a:t>
            </a:r>
          </a:p>
        </p:txBody>
      </p:sp>
      <p:sp>
        <p:nvSpPr>
          <p:cNvPr id="273415" name="Text Box 7"/>
          <p:cNvSpPr txBox="1">
            <a:spLocks noChangeArrowheads="1"/>
          </p:cNvSpPr>
          <p:nvPr/>
        </p:nvSpPr>
        <p:spPr bwMode="auto">
          <a:xfrm>
            <a:off x="469900" y="5245100"/>
            <a:ext cx="8064500" cy="523220"/>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2800" b="0" dirty="0">
                <a:latin typeface="Calibri" pitchFamily="34" charset="0"/>
                <a:ea typeface="Calibri" pitchFamily="34" charset="0"/>
                <a:cs typeface="Calibri" pitchFamily="34" charset="0"/>
              </a:rPr>
              <a:t>Ισοδύναμο του: π </a:t>
            </a:r>
            <a:r>
              <a:rPr lang="en-US" sz="2800" b="0" baseline="-25000" dirty="0">
                <a:latin typeface="Calibri" pitchFamily="34" charset="0"/>
                <a:ea typeface="Calibri" pitchFamily="34" charset="0"/>
                <a:cs typeface="Calibri" pitchFamily="34" charset="0"/>
              </a:rPr>
              <a:t>A</a:t>
            </a:r>
            <a:r>
              <a:rPr lang="en-US" sz="2800" b="0" baseline="-42000" dirty="0">
                <a:latin typeface="Calibri" pitchFamily="34" charset="0"/>
                <a:ea typeface="Calibri" pitchFamily="34" charset="0"/>
                <a:cs typeface="Calibri" pitchFamily="34" charset="0"/>
              </a:rPr>
              <a:t>1</a:t>
            </a:r>
            <a:r>
              <a:rPr lang="en-US" sz="2800" b="0" baseline="-25000" dirty="0">
                <a:latin typeface="Calibri" pitchFamily="34" charset="0"/>
                <a:ea typeface="Calibri" pitchFamily="34" charset="0"/>
                <a:cs typeface="Calibri" pitchFamily="34" charset="0"/>
              </a:rPr>
              <a:t>, A</a:t>
            </a:r>
            <a:r>
              <a:rPr lang="en-US" sz="2800" b="0" baseline="-42000" dirty="0">
                <a:latin typeface="Calibri" pitchFamily="34" charset="0"/>
                <a:ea typeface="Calibri" pitchFamily="34" charset="0"/>
                <a:cs typeface="Calibri" pitchFamily="34" charset="0"/>
              </a:rPr>
              <a:t>2</a:t>
            </a:r>
            <a:r>
              <a:rPr lang="en-US" sz="2800" b="0" baseline="-25000" dirty="0">
                <a:latin typeface="Calibri" pitchFamily="34" charset="0"/>
                <a:ea typeface="Calibri" pitchFamily="34" charset="0"/>
                <a:cs typeface="Calibri" pitchFamily="34" charset="0"/>
              </a:rPr>
              <a:t>, .., A</a:t>
            </a:r>
            <a:r>
              <a:rPr lang="en-US" sz="2800" b="0" baseline="-42000" dirty="0">
                <a:latin typeface="Calibri" pitchFamily="34" charset="0"/>
                <a:ea typeface="Calibri" pitchFamily="34" charset="0"/>
                <a:cs typeface="Calibri" pitchFamily="34" charset="0"/>
              </a:rPr>
              <a:t>n</a:t>
            </a:r>
            <a:r>
              <a:rPr lang="en-US" sz="2800" b="0" dirty="0">
                <a:latin typeface="Calibri" pitchFamily="34" charset="0"/>
                <a:ea typeface="Calibri" pitchFamily="34" charset="0"/>
                <a:cs typeface="Calibri" pitchFamily="34" charset="0"/>
              </a:rPr>
              <a:t> (</a:t>
            </a:r>
            <a:r>
              <a:rPr lang="el-GR" sz="2800" b="0" dirty="0">
                <a:latin typeface="Calibri" pitchFamily="34" charset="0"/>
                <a:ea typeface="Calibri" pitchFamily="34" charset="0"/>
                <a:cs typeface="Calibri" pitchFamily="34" charset="0"/>
              </a:rPr>
              <a:t>σ </a:t>
            </a:r>
            <a:r>
              <a:rPr lang="en-US" sz="2800" b="0" baseline="-25000" dirty="0">
                <a:latin typeface="Calibri" pitchFamily="34" charset="0"/>
                <a:ea typeface="Calibri" pitchFamily="34" charset="0"/>
                <a:cs typeface="Calibri" pitchFamily="34" charset="0"/>
              </a:rPr>
              <a:t>P</a:t>
            </a:r>
            <a:r>
              <a:rPr lang="en-US" sz="2800" b="0" dirty="0">
                <a:latin typeface="Calibri" pitchFamily="34" charset="0"/>
                <a:ea typeface="Calibri" pitchFamily="34" charset="0"/>
                <a:cs typeface="Calibri" pitchFamily="34" charset="0"/>
              </a:rPr>
              <a:t> (</a:t>
            </a:r>
            <a:r>
              <a:rPr lang="el-GR" sz="2800" b="0" dirty="0">
                <a:latin typeface="Calibri" pitchFamily="34" charset="0"/>
                <a:ea typeface="Calibri" pitchFamily="34" charset="0"/>
                <a:cs typeface="Calibri" pitchFamily="34" charset="0"/>
              </a:rPr>
              <a:t>R</a:t>
            </a:r>
            <a:r>
              <a:rPr lang="el-GR" sz="2800" b="0" baseline="-25000" dirty="0">
                <a:latin typeface="Calibri" pitchFamily="34" charset="0"/>
                <a:ea typeface="Calibri" pitchFamily="34" charset="0"/>
                <a:cs typeface="Calibri" pitchFamily="34" charset="0"/>
              </a:rPr>
              <a:t>1</a:t>
            </a:r>
            <a:r>
              <a:rPr lang="el-GR" sz="2800" b="0" dirty="0">
                <a:latin typeface="Calibri" pitchFamily="34" charset="0"/>
                <a:ea typeface="Calibri" pitchFamily="34" charset="0"/>
                <a:cs typeface="Calibri" pitchFamily="34" charset="0"/>
              </a:rPr>
              <a:t> x R</a:t>
            </a:r>
            <a:r>
              <a:rPr lang="el-GR" sz="2800" b="0" baseline="-25000" dirty="0">
                <a:latin typeface="Calibri" pitchFamily="34" charset="0"/>
                <a:ea typeface="Calibri" pitchFamily="34" charset="0"/>
                <a:cs typeface="Calibri" pitchFamily="34" charset="0"/>
              </a:rPr>
              <a:t>2</a:t>
            </a:r>
            <a:r>
              <a:rPr lang="el-GR" sz="2800" b="0" dirty="0">
                <a:latin typeface="Calibri" pitchFamily="34" charset="0"/>
                <a:ea typeface="Calibri" pitchFamily="34" charset="0"/>
                <a:cs typeface="Calibri" pitchFamily="34" charset="0"/>
              </a:rPr>
              <a:t> x … </a:t>
            </a:r>
            <a:r>
              <a:rPr lang="el-GR" sz="2800" b="0" dirty="0" err="1">
                <a:latin typeface="Calibri" pitchFamily="34" charset="0"/>
                <a:ea typeface="Calibri" pitchFamily="34" charset="0"/>
                <a:cs typeface="Calibri" pitchFamily="34" charset="0"/>
              </a:rPr>
              <a:t>R</a:t>
            </a:r>
            <a:r>
              <a:rPr lang="el-GR" sz="2800" b="0" baseline="-25000" dirty="0" err="1">
                <a:latin typeface="Calibri" pitchFamily="34" charset="0"/>
                <a:ea typeface="Calibri" pitchFamily="34" charset="0"/>
                <a:cs typeface="Calibri" pitchFamily="34" charset="0"/>
              </a:rPr>
              <a:t>m</a:t>
            </a:r>
            <a:r>
              <a:rPr lang="el-GR" sz="2800" b="0" dirty="0">
                <a:latin typeface="Calibri" pitchFamily="34" charset="0"/>
                <a:ea typeface="Calibri" pitchFamily="34" charset="0"/>
                <a:cs typeface="Calibri" pitchFamily="34" charset="0"/>
              </a:rPr>
              <a:t>))</a:t>
            </a:r>
          </a:p>
        </p:txBody>
      </p:sp>
      <p:grpSp>
        <p:nvGrpSpPr>
          <p:cNvPr id="2" name="Group 8"/>
          <p:cNvGrpSpPr>
            <a:grpSpLocks/>
          </p:cNvGrpSpPr>
          <p:nvPr/>
        </p:nvGrpSpPr>
        <p:grpSpPr bwMode="auto">
          <a:xfrm>
            <a:off x="3746500" y="3492500"/>
            <a:ext cx="3149600" cy="431800"/>
            <a:chOff x="2592" y="2592"/>
            <a:chExt cx="2112" cy="240"/>
          </a:xfrm>
        </p:grpSpPr>
        <p:grpSp>
          <p:nvGrpSpPr>
            <p:cNvPr id="3" name="Group 9"/>
            <p:cNvGrpSpPr>
              <a:grpSpLocks/>
            </p:cNvGrpSpPr>
            <p:nvPr/>
          </p:nvGrpSpPr>
          <p:grpSpPr bwMode="auto">
            <a:xfrm>
              <a:off x="2976" y="2592"/>
              <a:ext cx="1728" cy="240"/>
              <a:chOff x="3120" y="2736"/>
              <a:chExt cx="1728" cy="240"/>
            </a:xfrm>
          </p:grpSpPr>
          <p:sp>
            <p:nvSpPr>
              <p:cNvPr id="9239" name="Rectangle 10"/>
              <p:cNvSpPr>
                <a:spLocks noChangeArrowheads="1"/>
              </p:cNvSpPr>
              <p:nvPr/>
            </p:nvSpPr>
            <p:spPr bwMode="auto">
              <a:xfrm>
                <a:off x="3120" y="2736"/>
                <a:ext cx="1296" cy="240"/>
              </a:xfrm>
              <a:prstGeom prst="rect">
                <a:avLst/>
              </a:prstGeom>
              <a:noFill/>
              <a:ln w="9525">
                <a:solidFill>
                  <a:schemeClr val="tx1"/>
                </a:solidFill>
                <a:miter lim="800000"/>
                <a:headEnd/>
                <a:tailEnd/>
              </a:ln>
            </p:spPr>
            <p:txBody>
              <a:bodyPr wrap="none" anchor="ctr"/>
              <a:lstStyle/>
              <a:p>
                <a:endParaRPr lang="el-GR"/>
              </a:p>
            </p:txBody>
          </p:sp>
          <p:sp>
            <p:nvSpPr>
              <p:cNvPr id="9240" name="Text Box 11"/>
              <p:cNvSpPr txBox="1">
                <a:spLocks noChangeArrowheads="1"/>
              </p:cNvSpPr>
              <p:nvPr/>
            </p:nvSpPr>
            <p:spPr bwMode="auto">
              <a:xfrm>
                <a:off x="3120" y="2736"/>
                <a:ext cx="1728" cy="231"/>
              </a:xfrm>
              <a:prstGeom prst="rect">
                <a:avLst/>
              </a:prstGeom>
              <a:noFill/>
              <a:ln w="9525">
                <a:noFill/>
                <a:miter lim="800000"/>
                <a:headEnd/>
                <a:tailEnd/>
              </a:ln>
            </p:spPr>
            <p:txBody>
              <a:bodyPr>
                <a:spAutoFit/>
              </a:bodyPr>
              <a:lstStyle/>
              <a:p>
                <a:pPr eaLnBrk="0" hangingPunct="0">
                  <a:spcBef>
                    <a:spcPct val="50000"/>
                  </a:spcBef>
                </a:pPr>
                <a:r>
                  <a:rPr lang="el-GR" sz="1800" b="0" dirty="0"/>
                  <a:t>ονόματα σχέσεων</a:t>
                </a:r>
              </a:p>
            </p:txBody>
          </p:sp>
        </p:grpSp>
        <p:sp>
          <p:nvSpPr>
            <p:cNvPr id="9238" name="Line 12"/>
            <p:cNvSpPr>
              <a:spLocks noChangeShapeType="1"/>
            </p:cNvSpPr>
            <p:nvPr/>
          </p:nvSpPr>
          <p:spPr bwMode="auto">
            <a:xfrm flipH="1">
              <a:off x="2592" y="2688"/>
              <a:ext cx="384" cy="144"/>
            </a:xfrm>
            <a:prstGeom prst="line">
              <a:avLst/>
            </a:prstGeom>
            <a:noFill/>
            <a:ln w="9525">
              <a:solidFill>
                <a:schemeClr val="tx1"/>
              </a:solidFill>
              <a:round/>
              <a:headEnd/>
              <a:tailEnd type="triangle" w="med" len="med"/>
            </a:ln>
          </p:spPr>
          <p:txBody>
            <a:bodyPr wrap="none" anchor="ctr"/>
            <a:lstStyle/>
            <a:p>
              <a:endParaRPr lang="el-GR"/>
            </a:p>
          </p:txBody>
        </p:sp>
      </p:grpSp>
      <p:grpSp>
        <p:nvGrpSpPr>
          <p:cNvPr id="4" name="Group 13"/>
          <p:cNvGrpSpPr>
            <a:grpSpLocks/>
          </p:cNvGrpSpPr>
          <p:nvPr/>
        </p:nvGrpSpPr>
        <p:grpSpPr bwMode="auto">
          <a:xfrm>
            <a:off x="3657600" y="2489200"/>
            <a:ext cx="2806700" cy="762000"/>
            <a:chOff x="2208" y="2112"/>
            <a:chExt cx="1768" cy="480"/>
          </a:xfrm>
        </p:grpSpPr>
        <p:grpSp>
          <p:nvGrpSpPr>
            <p:cNvPr id="5" name="Group 14"/>
            <p:cNvGrpSpPr>
              <a:grpSpLocks/>
            </p:cNvGrpSpPr>
            <p:nvPr/>
          </p:nvGrpSpPr>
          <p:grpSpPr bwMode="auto">
            <a:xfrm>
              <a:off x="2208" y="2112"/>
              <a:ext cx="1768" cy="257"/>
              <a:chOff x="2400" y="2239"/>
              <a:chExt cx="1768" cy="257"/>
            </a:xfrm>
          </p:grpSpPr>
          <p:sp>
            <p:nvSpPr>
              <p:cNvPr id="9235" name="Text Box 15"/>
              <p:cNvSpPr txBox="1">
                <a:spLocks noChangeArrowheads="1"/>
              </p:cNvSpPr>
              <p:nvPr/>
            </p:nvSpPr>
            <p:spPr bwMode="auto">
              <a:xfrm>
                <a:off x="2400" y="2239"/>
                <a:ext cx="1768" cy="231"/>
              </a:xfrm>
              <a:prstGeom prst="rect">
                <a:avLst/>
              </a:prstGeom>
              <a:noFill/>
              <a:ln w="9525">
                <a:noFill/>
                <a:miter lim="800000"/>
                <a:headEnd/>
                <a:tailEnd/>
              </a:ln>
            </p:spPr>
            <p:txBody>
              <a:bodyPr>
                <a:spAutoFit/>
              </a:bodyPr>
              <a:lstStyle/>
              <a:p>
                <a:pPr eaLnBrk="0" hangingPunct="0">
                  <a:spcBef>
                    <a:spcPct val="50000"/>
                  </a:spcBef>
                </a:pPr>
                <a:r>
                  <a:rPr lang="el-GR" sz="1800" b="0" dirty="0"/>
                  <a:t>ονόματα γνωρισμάτων</a:t>
                </a:r>
              </a:p>
            </p:txBody>
          </p:sp>
          <p:sp>
            <p:nvSpPr>
              <p:cNvPr id="9236" name="Rectangle 16"/>
              <p:cNvSpPr>
                <a:spLocks noChangeArrowheads="1"/>
              </p:cNvSpPr>
              <p:nvPr/>
            </p:nvSpPr>
            <p:spPr bwMode="auto">
              <a:xfrm>
                <a:off x="2400" y="2256"/>
                <a:ext cx="1584" cy="240"/>
              </a:xfrm>
              <a:prstGeom prst="rect">
                <a:avLst/>
              </a:prstGeom>
              <a:noFill/>
              <a:ln w="9525">
                <a:solidFill>
                  <a:schemeClr val="tx1"/>
                </a:solidFill>
                <a:miter lim="800000"/>
                <a:headEnd/>
                <a:tailEnd/>
              </a:ln>
            </p:spPr>
            <p:txBody>
              <a:bodyPr wrap="none" anchor="ctr"/>
              <a:lstStyle/>
              <a:p>
                <a:endParaRPr lang="el-GR"/>
              </a:p>
            </p:txBody>
          </p:sp>
        </p:grpSp>
        <p:sp>
          <p:nvSpPr>
            <p:cNvPr id="9234" name="Line 17"/>
            <p:cNvSpPr>
              <a:spLocks noChangeShapeType="1"/>
            </p:cNvSpPr>
            <p:nvPr/>
          </p:nvSpPr>
          <p:spPr bwMode="auto">
            <a:xfrm flipH="1">
              <a:off x="2352" y="2400"/>
              <a:ext cx="144" cy="192"/>
            </a:xfrm>
            <a:prstGeom prst="line">
              <a:avLst/>
            </a:prstGeom>
            <a:noFill/>
            <a:ln w="9525">
              <a:solidFill>
                <a:schemeClr val="tx1"/>
              </a:solidFill>
              <a:round/>
              <a:headEnd/>
              <a:tailEnd type="triangle" w="med" len="med"/>
            </a:ln>
          </p:spPr>
          <p:txBody>
            <a:bodyPr wrap="none" anchor="ctr"/>
            <a:lstStyle/>
            <a:p>
              <a:endParaRPr lang="el-GR"/>
            </a:p>
          </p:txBody>
        </p:sp>
      </p:grpSp>
      <p:grpSp>
        <p:nvGrpSpPr>
          <p:cNvPr id="6" name="Group 18"/>
          <p:cNvGrpSpPr>
            <a:grpSpLocks/>
          </p:cNvGrpSpPr>
          <p:nvPr/>
        </p:nvGrpSpPr>
        <p:grpSpPr bwMode="auto">
          <a:xfrm>
            <a:off x="2857500" y="4318000"/>
            <a:ext cx="3441700" cy="431800"/>
            <a:chOff x="1968" y="2928"/>
            <a:chExt cx="2112" cy="288"/>
          </a:xfrm>
        </p:grpSpPr>
        <p:grpSp>
          <p:nvGrpSpPr>
            <p:cNvPr id="7" name="Group 19"/>
            <p:cNvGrpSpPr>
              <a:grpSpLocks/>
            </p:cNvGrpSpPr>
            <p:nvPr/>
          </p:nvGrpSpPr>
          <p:grpSpPr bwMode="auto">
            <a:xfrm>
              <a:off x="2784" y="2928"/>
              <a:ext cx="1296" cy="288"/>
              <a:chOff x="3984" y="3168"/>
              <a:chExt cx="1296" cy="288"/>
            </a:xfrm>
          </p:grpSpPr>
          <p:sp>
            <p:nvSpPr>
              <p:cNvPr id="9231" name="Text Box 20"/>
              <p:cNvSpPr txBox="1">
                <a:spLocks noChangeArrowheads="1"/>
              </p:cNvSpPr>
              <p:nvPr/>
            </p:nvSpPr>
            <p:spPr bwMode="auto">
              <a:xfrm>
                <a:off x="4032" y="3168"/>
                <a:ext cx="1248" cy="231"/>
              </a:xfrm>
              <a:prstGeom prst="rect">
                <a:avLst/>
              </a:prstGeom>
              <a:noFill/>
              <a:ln w="9525">
                <a:noFill/>
                <a:miter lim="800000"/>
                <a:headEnd/>
                <a:tailEnd/>
              </a:ln>
            </p:spPr>
            <p:txBody>
              <a:bodyPr>
                <a:spAutoFit/>
              </a:bodyPr>
              <a:lstStyle/>
              <a:p>
                <a:pPr eaLnBrk="0" hangingPunct="0">
                  <a:spcBef>
                    <a:spcPct val="50000"/>
                  </a:spcBef>
                </a:pPr>
                <a:r>
                  <a:rPr lang="el-GR" sz="1800" b="0"/>
                  <a:t>συνθήκη</a:t>
                </a:r>
              </a:p>
            </p:txBody>
          </p:sp>
          <p:sp>
            <p:nvSpPr>
              <p:cNvPr id="9232" name="Rectangle 21"/>
              <p:cNvSpPr>
                <a:spLocks noChangeArrowheads="1"/>
              </p:cNvSpPr>
              <p:nvPr/>
            </p:nvSpPr>
            <p:spPr bwMode="auto">
              <a:xfrm>
                <a:off x="3984" y="3168"/>
                <a:ext cx="720" cy="288"/>
              </a:xfrm>
              <a:prstGeom prst="rect">
                <a:avLst/>
              </a:prstGeom>
              <a:noFill/>
              <a:ln w="9525">
                <a:solidFill>
                  <a:schemeClr val="tx1"/>
                </a:solidFill>
                <a:miter lim="800000"/>
                <a:headEnd/>
                <a:tailEnd/>
              </a:ln>
            </p:spPr>
            <p:txBody>
              <a:bodyPr wrap="none" anchor="ctr"/>
              <a:lstStyle/>
              <a:p>
                <a:endParaRPr lang="el-GR"/>
              </a:p>
            </p:txBody>
          </p:sp>
        </p:grpSp>
        <p:sp>
          <p:nvSpPr>
            <p:cNvPr id="9230" name="Line 22"/>
            <p:cNvSpPr>
              <a:spLocks noChangeShapeType="1"/>
            </p:cNvSpPr>
            <p:nvPr/>
          </p:nvSpPr>
          <p:spPr bwMode="auto">
            <a:xfrm flipH="1">
              <a:off x="1968" y="3072"/>
              <a:ext cx="720" cy="0"/>
            </a:xfrm>
            <a:prstGeom prst="line">
              <a:avLst/>
            </a:prstGeom>
            <a:noFill/>
            <a:ln w="9525">
              <a:solidFill>
                <a:schemeClr val="tx1"/>
              </a:solidFill>
              <a:round/>
              <a:headEnd/>
              <a:tailEnd type="triangle" w="med" len="med"/>
            </a:ln>
          </p:spPr>
          <p:txBody>
            <a:bodyPr wrap="none" anchor="ctr"/>
            <a:lstStyle/>
            <a:p>
              <a:endParaRPr lang="el-GR"/>
            </a:p>
          </p:txBody>
        </p:sp>
      </p:grpSp>
      <p:sp>
        <p:nvSpPr>
          <p:cNvPr id="25" name="Title 24"/>
          <p:cNvSpPr>
            <a:spLocks noGrp="1"/>
          </p:cNvSpPr>
          <p:nvPr>
            <p:ph type="title"/>
          </p:nvPr>
        </p:nvSpPr>
        <p:spPr/>
        <p:txBody>
          <a:bodyPr/>
          <a:lstStyle/>
          <a:p>
            <a:r>
              <a:rPr lang="el-GR" dirty="0">
                <a:solidFill>
                  <a:schemeClr val="accent6">
                    <a:lumMod val="75000"/>
                  </a:schemeClr>
                </a:solidFill>
              </a:rPr>
              <a:t>Βασική Δομή</a:t>
            </a:r>
            <a:r>
              <a:rPr lang="en-US" dirty="0">
                <a:solidFill>
                  <a:schemeClr val="accent6">
                    <a:lumMod val="75000"/>
                  </a:schemeClr>
                </a:solidFill>
              </a:rPr>
              <a:t> (</a:t>
            </a:r>
            <a:r>
              <a:rPr lang="el-GR" dirty="0">
                <a:solidFill>
                  <a:schemeClr val="accent6">
                    <a:lumMod val="75000"/>
                  </a:schemeClr>
                </a:solidFill>
              </a:rPr>
              <a:t>επανάληψη)</a:t>
            </a:r>
          </a:p>
        </p:txBody>
      </p:sp>
      <p:sp>
        <p:nvSpPr>
          <p:cNvPr id="2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2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3414"/>
                                        </p:tgtEl>
                                        <p:attrNameLst>
                                          <p:attrName>style.visibility</p:attrName>
                                        </p:attrNameLst>
                                      </p:cBhvr>
                                      <p:to>
                                        <p:strVal val="visible"/>
                                      </p:to>
                                    </p:set>
                                    <p:anim calcmode="lin" valueType="num">
                                      <p:cBhvr additive="base">
                                        <p:cTn id="7" dur="500" fill="hold"/>
                                        <p:tgtEl>
                                          <p:spTgt spid="273414"/>
                                        </p:tgtEl>
                                        <p:attrNameLst>
                                          <p:attrName>ppt_x</p:attrName>
                                        </p:attrNameLst>
                                      </p:cBhvr>
                                      <p:tavLst>
                                        <p:tav tm="0">
                                          <p:val>
                                            <p:strVal val="0-#ppt_w/2"/>
                                          </p:val>
                                        </p:tav>
                                        <p:tav tm="100000">
                                          <p:val>
                                            <p:strVal val="#ppt_x"/>
                                          </p:val>
                                        </p:tav>
                                      </p:tavLst>
                                    </p:anim>
                                    <p:anim calcmode="lin" valueType="num">
                                      <p:cBhvr additive="base">
                                        <p:cTn id="8" dur="500" fill="hold"/>
                                        <p:tgtEl>
                                          <p:spTgt spid="2734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3413"/>
                                        </p:tgtEl>
                                        <p:attrNameLst>
                                          <p:attrName>style.visibility</p:attrName>
                                        </p:attrNameLst>
                                      </p:cBhvr>
                                      <p:to>
                                        <p:strVal val="visible"/>
                                      </p:to>
                                    </p:set>
                                    <p:anim calcmode="lin" valueType="num">
                                      <p:cBhvr additive="base">
                                        <p:cTn id="13" dur="500" fill="hold"/>
                                        <p:tgtEl>
                                          <p:spTgt spid="273413"/>
                                        </p:tgtEl>
                                        <p:attrNameLst>
                                          <p:attrName>ppt_x</p:attrName>
                                        </p:attrNameLst>
                                      </p:cBhvr>
                                      <p:tavLst>
                                        <p:tav tm="0">
                                          <p:val>
                                            <p:strVal val="0-#ppt_w/2"/>
                                          </p:val>
                                        </p:tav>
                                        <p:tav tm="100000">
                                          <p:val>
                                            <p:strVal val="#ppt_x"/>
                                          </p:val>
                                        </p:tav>
                                      </p:tavLst>
                                    </p:anim>
                                    <p:anim calcmode="lin" valueType="num">
                                      <p:cBhvr additive="base">
                                        <p:cTn id="14" dur="500" fill="hold"/>
                                        <p:tgtEl>
                                          <p:spTgt spid="2734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3415"/>
                                        </p:tgtEl>
                                        <p:attrNameLst>
                                          <p:attrName>style.visibility</p:attrName>
                                        </p:attrNameLst>
                                      </p:cBhvr>
                                      <p:to>
                                        <p:strVal val="visible"/>
                                      </p:to>
                                    </p:set>
                                    <p:anim calcmode="lin" valueType="num">
                                      <p:cBhvr additive="base">
                                        <p:cTn id="37" dur="500" fill="hold"/>
                                        <p:tgtEl>
                                          <p:spTgt spid="273415"/>
                                        </p:tgtEl>
                                        <p:attrNameLst>
                                          <p:attrName>ppt_x</p:attrName>
                                        </p:attrNameLst>
                                      </p:cBhvr>
                                      <p:tavLst>
                                        <p:tav tm="0">
                                          <p:val>
                                            <p:strVal val="0-#ppt_w/2"/>
                                          </p:val>
                                        </p:tav>
                                        <p:tav tm="100000">
                                          <p:val>
                                            <p:strVal val="#ppt_x"/>
                                          </p:val>
                                        </p:tav>
                                      </p:tavLst>
                                    </p:anim>
                                    <p:anim calcmode="lin" valueType="num">
                                      <p:cBhvr additive="base">
                                        <p:cTn id="38" dur="500" fill="hold"/>
                                        <p:tgtEl>
                                          <p:spTgt spid="2734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3" grpId="0" autoUpdateAnimBg="0"/>
      <p:bldP spid="273414" grpId="0" autoUpdateAnimBg="0"/>
      <p:bldP spid="273415"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4"/>
          <p:cNvSpPr>
            <a:spLocks noGrp="1"/>
          </p:cNvSpPr>
          <p:nvPr>
            <p:ph type="sldNum" sz="quarter" idx="12"/>
          </p:nvPr>
        </p:nvSpPr>
        <p:spPr>
          <a:noFill/>
        </p:spPr>
        <p:txBody>
          <a:bodyPr/>
          <a:lstStyle/>
          <a:p>
            <a:fld id="{9D2024E2-BEE3-406A-8DDB-3CAAE6783AAC}" type="slidenum">
              <a:rPr lang="el-GR" altLang="en-US" smtClean="0"/>
              <a:pPr/>
              <a:t>23</a:t>
            </a:fld>
            <a:endParaRPr lang="el-GR" altLang="en-US"/>
          </a:p>
        </p:txBody>
      </p:sp>
      <p:sp>
        <p:nvSpPr>
          <p:cNvPr id="25606" name="Text Box 3"/>
          <p:cNvSpPr txBox="1">
            <a:spLocks noChangeArrowheads="1"/>
          </p:cNvSpPr>
          <p:nvPr/>
        </p:nvSpPr>
        <p:spPr bwMode="auto">
          <a:xfrm>
            <a:off x="685800" y="1498600"/>
            <a:ext cx="25908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5607" name="Text Box 4"/>
          <p:cNvSpPr txBox="1">
            <a:spLocks noChangeArrowheads="1"/>
          </p:cNvSpPr>
          <p:nvPr/>
        </p:nvSpPr>
        <p:spPr bwMode="auto">
          <a:xfrm>
            <a:off x="533400" y="1785718"/>
            <a:ext cx="76962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chemeClr val="accent6">
                    <a:lumMod val="75000"/>
                  </a:schemeClr>
                </a:solidFill>
                <a:latin typeface="Calibri" pitchFamily="34" charset="0"/>
                <a:ea typeface="Calibri" pitchFamily="34" charset="0"/>
                <a:cs typeface="Calibri" pitchFamily="34" charset="0"/>
              </a:rPr>
              <a:t>Select</a:t>
            </a:r>
            <a:endParaRPr lang="el-GR" sz="2400" dirty="0">
              <a:solidFill>
                <a:schemeClr val="accent6">
                  <a:lumMod val="75000"/>
                </a:schemeClr>
              </a:solidFill>
              <a:latin typeface="Calibri" pitchFamily="34" charset="0"/>
              <a:ea typeface="Calibri" pitchFamily="34" charset="0"/>
              <a:cs typeface="Calibri" pitchFamily="34" charset="0"/>
            </a:endParaRPr>
          </a:p>
        </p:txBody>
      </p:sp>
      <p:sp>
        <p:nvSpPr>
          <p:cNvPr id="25608" name="Text Box 5"/>
          <p:cNvSpPr txBox="1">
            <a:spLocks noChangeArrowheads="1"/>
          </p:cNvSpPr>
          <p:nvPr/>
        </p:nvSpPr>
        <p:spPr bwMode="auto">
          <a:xfrm>
            <a:off x="685800" y="2244725"/>
            <a:ext cx="7924800" cy="85407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ü"/>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Διαγραφή </a:t>
            </a:r>
            <a:r>
              <a:rPr lang="el-GR" sz="2000" b="0" dirty="0" err="1">
                <a:latin typeface="Calibri" pitchFamily="34" charset="0"/>
                <a:ea typeface="Calibri" pitchFamily="34" charset="0"/>
                <a:cs typeface="Calibri" pitchFamily="34" charset="0"/>
              </a:rPr>
              <a:t>διπλότιμων</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SELECT DISTINCT</a:t>
            </a:r>
          </a:p>
          <a:p>
            <a:pPr eaLnBrk="0" hangingPunct="0">
              <a:spcBef>
                <a:spcPct val="50000"/>
              </a:spcBef>
              <a:buFont typeface="Wingdings" pitchFamily="2" charset="2"/>
              <a:buChar char="ü"/>
            </a:pPr>
            <a:r>
              <a:rPr lang="en-US" sz="2000" dirty="0">
                <a:latin typeface="Calibri" pitchFamily="34" charset="0"/>
                <a:ea typeface="Calibri" pitchFamily="34" charset="0"/>
                <a:cs typeface="Calibri" pitchFamily="34" charset="0"/>
              </a:rPr>
              <a:t>  SELECT * </a:t>
            </a:r>
            <a:r>
              <a:rPr lang="el-GR" sz="2000" b="0" dirty="0">
                <a:latin typeface="Calibri" pitchFamily="34" charset="0"/>
                <a:ea typeface="Calibri" pitchFamily="34" charset="0"/>
                <a:cs typeface="Calibri" pitchFamily="34" charset="0"/>
              </a:rPr>
              <a:t>(όλα τα γνωρίσματα)</a:t>
            </a:r>
          </a:p>
        </p:txBody>
      </p:sp>
      <p:sp>
        <p:nvSpPr>
          <p:cNvPr id="25609" name="Text Box 6"/>
          <p:cNvSpPr txBox="1">
            <a:spLocks noChangeArrowheads="1"/>
          </p:cNvSpPr>
          <p:nvPr/>
        </p:nvSpPr>
        <p:spPr bwMode="auto">
          <a:xfrm>
            <a:off x="533400" y="3403600"/>
            <a:ext cx="36576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ea typeface="Calibri" pitchFamily="34" charset="0"/>
                <a:cs typeface="Calibri" pitchFamily="34" charset="0"/>
              </a:rPr>
              <a:t>Συνθήκη</a:t>
            </a:r>
            <a:r>
              <a:rPr lang="el-GR" sz="2000" b="0" dirty="0">
                <a:solidFill>
                  <a:schemeClr val="accent6">
                    <a:lumMod val="75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του </a:t>
            </a:r>
            <a:r>
              <a:rPr lang="en-US" sz="2000" dirty="0">
                <a:solidFill>
                  <a:schemeClr val="accent6">
                    <a:lumMod val="75000"/>
                  </a:schemeClr>
                </a:solidFill>
                <a:latin typeface="Calibri" pitchFamily="34" charset="0"/>
                <a:ea typeface="Calibri" pitchFamily="34" charset="0"/>
                <a:cs typeface="Calibri" pitchFamily="34" charset="0"/>
              </a:rPr>
              <a:t>where</a:t>
            </a:r>
            <a:endParaRPr lang="el-GR" sz="2400" b="0" dirty="0">
              <a:solidFill>
                <a:schemeClr val="accent6">
                  <a:lumMod val="75000"/>
                </a:schemeClr>
              </a:solidFill>
              <a:latin typeface="Calibri" pitchFamily="34" charset="0"/>
              <a:ea typeface="Calibri" pitchFamily="34" charset="0"/>
              <a:cs typeface="Calibri" pitchFamily="34" charset="0"/>
            </a:endParaRPr>
          </a:p>
        </p:txBody>
      </p:sp>
      <p:sp>
        <p:nvSpPr>
          <p:cNvPr id="25610" name="Text Box 7"/>
          <p:cNvSpPr txBox="1">
            <a:spLocks noChangeArrowheads="1"/>
          </p:cNvSpPr>
          <p:nvPr/>
        </p:nvSpPr>
        <p:spPr bwMode="auto">
          <a:xfrm>
            <a:off x="749300" y="3873500"/>
            <a:ext cx="8077200" cy="13112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Λογικοί τελεστές: </a:t>
            </a:r>
            <a:r>
              <a:rPr lang="el-GR" sz="2000" dirty="0" err="1">
                <a:latin typeface="Calibri" pitchFamily="34" charset="0"/>
                <a:ea typeface="Calibri" pitchFamily="34" charset="0"/>
                <a:cs typeface="Calibri" pitchFamily="34" charset="0"/>
              </a:rPr>
              <a:t>and</a:t>
            </a:r>
            <a:r>
              <a:rPr lang="el-GR" sz="2000" b="0" dirty="0">
                <a:latin typeface="Calibri" pitchFamily="34" charset="0"/>
                <a:ea typeface="Calibri" pitchFamily="34" charset="0"/>
                <a:cs typeface="Calibri" pitchFamily="34" charset="0"/>
              </a:rPr>
              <a:t>, </a:t>
            </a:r>
            <a:r>
              <a:rPr lang="el-GR" sz="2000" dirty="0" err="1">
                <a:latin typeface="Calibri" pitchFamily="34" charset="0"/>
                <a:ea typeface="Calibri" pitchFamily="34" charset="0"/>
                <a:cs typeface="Calibri" pitchFamily="34" charset="0"/>
              </a:rPr>
              <a:t>or</a:t>
            </a:r>
            <a:r>
              <a:rPr lang="el-GR" sz="2000" b="0" dirty="0">
                <a:latin typeface="Calibri" pitchFamily="34" charset="0"/>
                <a:ea typeface="Calibri" pitchFamily="34" charset="0"/>
                <a:cs typeface="Calibri" pitchFamily="34" charset="0"/>
              </a:rPr>
              <a:t>, </a:t>
            </a:r>
            <a:r>
              <a:rPr lang="el-GR" sz="2000" dirty="0" err="1">
                <a:latin typeface="Calibri" pitchFamily="34" charset="0"/>
                <a:ea typeface="Calibri" pitchFamily="34" charset="0"/>
                <a:cs typeface="Calibri" pitchFamily="34" charset="0"/>
              </a:rPr>
              <a:t>not</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Τελεστές σύγκρισης: </a:t>
            </a:r>
            <a:r>
              <a:rPr lang="el-GR" sz="2000" dirty="0">
                <a:latin typeface="Calibri" pitchFamily="34" charset="0"/>
                <a:ea typeface="Calibri" pitchFamily="34" charset="0"/>
                <a:cs typeface="Calibri" pitchFamily="34" charset="0"/>
              </a:rPr>
              <a:t>&lt;</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&lt;=</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&gt;</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&gt;=</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&lt;&gt;</a:t>
            </a:r>
            <a:r>
              <a:rPr lang="el-GR" sz="2000" b="0" dirty="0">
                <a:latin typeface="Calibri" pitchFamily="34" charset="0"/>
                <a:ea typeface="Calibri" pitchFamily="34" charset="0"/>
                <a:cs typeface="Calibri" pitchFamily="34" charset="0"/>
              </a:rPr>
              <a:t>, </a:t>
            </a:r>
            <a:r>
              <a:rPr lang="el-GR" sz="2000" dirty="0" err="1">
                <a:latin typeface="Calibri" pitchFamily="34" charset="0"/>
                <a:ea typeface="Calibri" pitchFamily="34" charset="0"/>
                <a:cs typeface="Calibri" pitchFamily="34" charset="0"/>
              </a:rPr>
              <a:t>between</a:t>
            </a:r>
            <a:r>
              <a:rPr lang="el-GR" sz="2000" b="0" dirty="0">
                <a:latin typeface="Calibri" pitchFamily="34" charset="0"/>
                <a:ea typeface="Calibri" pitchFamily="34" charset="0"/>
                <a:cs typeface="Calibri" pitchFamily="34" charset="0"/>
              </a:rPr>
              <a:t>, </a:t>
            </a:r>
            <a:r>
              <a:rPr lang="el-GR" sz="2000" dirty="0" err="1">
                <a:latin typeface="Calibri" pitchFamily="34" charset="0"/>
                <a:ea typeface="Calibri" pitchFamily="34" charset="0"/>
                <a:cs typeface="Calibri" pitchFamily="34" charset="0"/>
              </a:rPr>
              <a:t>not</a:t>
            </a:r>
            <a:r>
              <a:rPr lang="el-GR" sz="2000" dirty="0">
                <a:latin typeface="Calibri" pitchFamily="34" charset="0"/>
                <a:ea typeface="Calibri" pitchFamily="34" charset="0"/>
                <a:cs typeface="Calibri" pitchFamily="34" charset="0"/>
              </a:rPr>
              <a:t> </a:t>
            </a:r>
            <a:r>
              <a:rPr lang="el-GR" sz="2000" dirty="0" err="1">
                <a:latin typeface="Calibri" pitchFamily="34" charset="0"/>
                <a:ea typeface="Calibri" pitchFamily="34" charset="0"/>
                <a:cs typeface="Calibri" pitchFamily="34" charset="0"/>
              </a:rPr>
              <a:t>between</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ανάμεσα σε αριθμητικές εκφράσεις,</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συμβολοσειρές (</a:t>
            </a:r>
            <a:r>
              <a:rPr lang="el-GR" sz="2000" b="0" dirty="0" err="1">
                <a:latin typeface="Calibri" pitchFamily="34" charset="0"/>
                <a:ea typeface="Calibri" pitchFamily="34" charset="0"/>
                <a:cs typeface="Calibri" pitchFamily="34" charset="0"/>
              </a:rPr>
              <a:t>strings</a:t>
            </a:r>
            <a:r>
              <a:rPr lang="el-GR" sz="2000" b="0" dirty="0">
                <a:latin typeface="Calibri" pitchFamily="34" charset="0"/>
                <a:ea typeface="Calibri" pitchFamily="34" charset="0"/>
                <a:cs typeface="Calibri" pitchFamily="34" charset="0"/>
              </a:rPr>
              <a:t>), και ειδικούς τύπους.</a:t>
            </a:r>
          </a:p>
        </p:txBody>
      </p:sp>
      <p:sp>
        <p:nvSpPr>
          <p:cNvPr id="12" name="Title 24"/>
          <p:cNvSpPr>
            <a:spLocks noGrp="1"/>
          </p:cNvSpPr>
          <p:nvPr>
            <p:ph type="title"/>
          </p:nvPr>
        </p:nvSpPr>
        <p:spPr>
          <a:xfrm>
            <a:off x="457200" y="274638"/>
            <a:ext cx="8229600" cy="1143000"/>
          </a:xfrm>
        </p:spPr>
        <p:txBody>
          <a:bodyPr/>
          <a:lstStyle/>
          <a:p>
            <a:r>
              <a:rPr lang="el-GR" dirty="0">
                <a:solidFill>
                  <a:schemeClr val="accent6">
                    <a:lumMod val="75000"/>
                  </a:schemeClr>
                </a:solidFill>
              </a:rPr>
              <a:t>Βασική Δομή</a:t>
            </a:r>
            <a:r>
              <a:rPr lang="en-US" dirty="0">
                <a:solidFill>
                  <a:schemeClr val="accent6">
                    <a:lumMod val="75000"/>
                  </a:schemeClr>
                </a:solidFill>
              </a:rPr>
              <a:t> (</a:t>
            </a:r>
            <a:r>
              <a:rPr lang="el-GR" dirty="0">
                <a:solidFill>
                  <a:schemeClr val="accent6">
                    <a:lumMod val="75000"/>
                  </a:schemeClr>
                </a:solidFill>
              </a:rPr>
              <a:t>επανάληψη)</a:t>
            </a:r>
          </a:p>
        </p:txBody>
      </p:sp>
      <p:sp>
        <p:nvSpPr>
          <p:cNvPr id="11" name="TextBox 10"/>
          <p:cNvSpPr txBox="1"/>
          <p:nvPr/>
        </p:nvSpPr>
        <p:spPr>
          <a:xfrm>
            <a:off x="787400" y="5422900"/>
            <a:ext cx="7061200" cy="461665"/>
          </a:xfrm>
          <a:prstGeom prst="rect">
            <a:avLst/>
          </a:prstGeom>
          <a:noFill/>
        </p:spPr>
        <p:txBody>
          <a:bodyPr wrap="square" rtlCol="0">
            <a:spAutoFit/>
          </a:bodyPr>
          <a:lstStyle/>
          <a:p>
            <a:r>
              <a:rPr lang="el-GR" sz="2400" dirty="0">
                <a:solidFill>
                  <a:schemeClr val="accent3">
                    <a:lumMod val="75000"/>
                  </a:schemeClr>
                </a:solidFill>
              </a:rPr>
              <a:t>Τα αποτελέσματα μιας ερώτησης </a:t>
            </a:r>
            <a:r>
              <a:rPr lang="el-GR" sz="2400" u="sng" dirty="0">
                <a:solidFill>
                  <a:schemeClr val="accent3">
                    <a:lumMod val="75000"/>
                  </a:schemeClr>
                </a:solidFill>
              </a:rPr>
              <a:t>ΔΕΝ</a:t>
            </a:r>
            <a:r>
              <a:rPr lang="el-GR" sz="2400" dirty="0">
                <a:solidFill>
                  <a:schemeClr val="accent3">
                    <a:lumMod val="75000"/>
                  </a:schemeClr>
                </a:solidFill>
              </a:rPr>
              <a:t> αποθηκεύονται</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0031D882-1714-4B1A-A0C2-205D33187117}" type="slidenum">
              <a:rPr lang="el-GR" altLang="en-US" smtClean="0"/>
              <a:pPr/>
              <a:t>24</a:t>
            </a:fld>
            <a:endParaRPr lang="el-GR" altLang="en-US"/>
          </a:p>
        </p:txBody>
      </p:sp>
      <p:sp>
        <p:nvSpPr>
          <p:cNvPr id="26629" name="Text Box 3"/>
          <p:cNvSpPr txBox="1">
            <a:spLocks noChangeArrowheads="1"/>
          </p:cNvSpPr>
          <p:nvPr/>
        </p:nvSpPr>
        <p:spPr bwMode="auto">
          <a:xfrm>
            <a:off x="1576388" y="1790217"/>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
        <p:nvSpPr>
          <p:cNvPr id="26630" name="Text Box 4"/>
          <p:cNvSpPr txBox="1">
            <a:spLocks noChangeArrowheads="1"/>
          </p:cNvSpPr>
          <p:nvPr/>
        </p:nvSpPr>
        <p:spPr bwMode="auto">
          <a:xfrm>
            <a:off x="781050" y="2946400"/>
            <a:ext cx="7550150" cy="2025650"/>
          </a:xfrm>
          <a:prstGeom prst="rect">
            <a:avLst/>
          </a:prstGeom>
          <a:noFill/>
          <a:ln w="9525">
            <a:noFill/>
            <a:miter lim="800000"/>
            <a:headEnd/>
            <a:tailEnd/>
          </a:ln>
        </p:spPr>
        <p:txBody>
          <a:bodyPr wrap="square">
            <a:spAutoFit/>
          </a:bodyPr>
          <a:lstStyle/>
          <a:p>
            <a:pPr marL="457200" indent="-457200" algn="just" eaLnBrk="0" hangingPunct="0">
              <a:spcBef>
                <a:spcPct val="50000"/>
              </a:spcBef>
              <a:buFontTx/>
              <a:buAutoNum type="arabicPeriod"/>
            </a:pPr>
            <a:endParaRPr lang="en-US" sz="1800" b="0" dirty="0">
              <a:latin typeface="Calibri" pitchFamily="34" charset="0"/>
              <a:ea typeface="Calibri" pitchFamily="34" charset="0"/>
              <a:cs typeface="Calibri" pitchFamily="34" charset="0"/>
            </a:endParaRPr>
          </a:p>
          <a:p>
            <a:pPr marL="457200" indent="-457200" algn="just" eaLnBrk="0" hangingPunct="0">
              <a:spcBef>
                <a:spcPct val="50000"/>
              </a:spcBef>
              <a:buFontTx/>
              <a:buAutoNum type="arabicPeriod"/>
            </a:pPr>
            <a:r>
              <a:rPr lang="el-GR" sz="1800" b="0" dirty="0">
                <a:latin typeface="Calibri" pitchFamily="34" charset="0"/>
                <a:ea typeface="Calibri" pitchFamily="34" charset="0"/>
                <a:cs typeface="Calibri" pitchFamily="34" charset="0"/>
              </a:rPr>
              <a:t>Όλα τα συστατικά που αρέσουν σε φοιτητές</a:t>
            </a:r>
          </a:p>
          <a:p>
            <a:pPr marL="457200" indent="-457200" algn="just" eaLnBrk="0" hangingPunct="0">
              <a:spcBef>
                <a:spcPct val="50000"/>
              </a:spcBef>
              <a:buFontTx/>
              <a:buAutoNum type="arabicPeriod"/>
            </a:pPr>
            <a:r>
              <a:rPr lang="el-GR" sz="1800" b="0" dirty="0">
                <a:latin typeface="Calibri" pitchFamily="34" charset="0"/>
                <a:ea typeface="Calibri" pitchFamily="34" charset="0"/>
                <a:cs typeface="Calibri" pitchFamily="34" charset="0"/>
              </a:rPr>
              <a:t>Τα συστατικά που αρέσουν στον φοιτητή Δημήτρη</a:t>
            </a:r>
          </a:p>
          <a:p>
            <a:pPr marL="457200" indent="-457200" algn="just" eaLnBrk="0" hangingPunct="0">
              <a:spcBef>
                <a:spcPct val="50000"/>
              </a:spcBef>
              <a:buFontTx/>
              <a:buAutoNum type="arabicPeriod"/>
            </a:pPr>
            <a:r>
              <a:rPr lang="el-GR" sz="1800" b="0" dirty="0">
                <a:latin typeface="Calibri" pitchFamily="34" charset="0"/>
                <a:ea typeface="Calibri" pitchFamily="34" charset="0"/>
                <a:cs typeface="Calibri" pitchFamily="34" charset="0"/>
              </a:rPr>
              <a:t>Τα συστατικά της πίτσας Σπέσιαλ</a:t>
            </a:r>
            <a:endParaRPr lang="en-US" sz="1800" b="0" dirty="0">
              <a:latin typeface="Calibri" pitchFamily="34" charset="0"/>
              <a:ea typeface="Calibri" pitchFamily="34" charset="0"/>
              <a:cs typeface="Calibri" pitchFamily="34" charset="0"/>
            </a:endParaRPr>
          </a:p>
          <a:p>
            <a:pPr marL="457200" indent="-457200" algn="just" eaLnBrk="0" hangingPunct="0">
              <a:spcBef>
                <a:spcPct val="50000"/>
              </a:spcBef>
              <a:buFontTx/>
              <a:buAutoNum type="arabicPeriod"/>
            </a:pPr>
            <a:r>
              <a:rPr lang="el-GR" sz="1800" b="0" dirty="0">
                <a:latin typeface="Calibri" pitchFamily="34" charset="0"/>
                <a:ea typeface="Calibri" pitchFamily="34" charset="0"/>
                <a:cs typeface="Calibri" pitchFamily="34" charset="0"/>
              </a:rPr>
              <a:t>Τις πίτσες που έχουν συστατικά που αρέσουν στον φοιτητή Δημήτρη </a:t>
            </a:r>
          </a:p>
        </p:txBody>
      </p:sp>
      <p:sp>
        <p:nvSpPr>
          <p:cNvPr id="8" name="Title 7"/>
          <p:cNvSpPr>
            <a:spLocks noGrp="1"/>
          </p:cNvSpPr>
          <p:nvPr>
            <p:ph type="title"/>
          </p:nvPr>
        </p:nvSpPr>
        <p:spPr/>
        <p:txBody>
          <a:bodyPr/>
          <a:lstStyle/>
          <a:p>
            <a:r>
              <a:rPr lang="el-GR" dirty="0">
                <a:solidFill>
                  <a:schemeClr val="accent6">
                    <a:lumMod val="75000"/>
                  </a:schemeClr>
                </a:solidFill>
              </a:rPr>
              <a:t>Παραδείγματα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Slide Number Placeholder 5"/>
          <p:cNvSpPr>
            <a:spLocks noGrp="1"/>
          </p:cNvSpPr>
          <p:nvPr>
            <p:ph type="sldNum" sz="quarter" idx="12"/>
          </p:nvPr>
        </p:nvSpPr>
        <p:spPr>
          <a:noFill/>
        </p:spPr>
        <p:txBody>
          <a:bodyPr/>
          <a:lstStyle/>
          <a:p>
            <a:fld id="{01BFD22F-FE3F-49C3-BE77-F37BE68A80C8}" type="slidenum">
              <a:rPr lang="el-GR" altLang="en-US" smtClean="0"/>
              <a:pPr/>
              <a:t>25</a:t>
            </a:fld>
            <a:endParaRPr lang="el-GR" altLang="en-US"/>
          </a:p>
        </p:txBody>
      </p:sp>
      <p:sp>
        <p:nvSpPr>
          <p:cNvPr id="32774" name="Text Box 3"/>
          <p:cNvSpPr txBox="1">
            <a:spLocks noChangeArrowheads="1"/>
          </p:cNvSpPr>
          <p:nvPr/>
        </p:nvSpPr>
        <p:spPr bwMode="auto">
          <a:xfrm>
            <a:off x="931235" y="1109184"/>
            <a:ext cx="2218712" cy="2339102"/>
          </a:xfrm>
          <a:prstGeom prst="rect">
            <a:avLst/>
          </a:prstGeom>
          <a:noFill/>
          <a:ln w="9525">
            <a:noFill/>
            <a:miter lim="800000"/>
            <a:headEnd/>
            <a:tailEnd/>
          </a:ln>
        </p:spPr>
        <p:txBody>
          <a:bodyPr wrap="square">
            <a:spAutoFit/>
          </a:bodyPr>
          <a:lstStyle/>
          <a:p>
            <a:pPr>
              <a:spcBef>
                <a:spcPct val="50000"/>
              </a:spcBef>
            </a:pPr>
            <a:r>
              <a:rPr lang="en-US" sz="1100" b="1" dirty="0">
                <a:solidFill>
                  <a:srgbClr val="FF0000"/>
                </a:solidFill>
              </a:rPr>
              <a:t>PIZZA</a:t>
            </a:r>
            <a:endParaRPr lang="el-GR" sz="1100" b="1" dirty="0">
              <a:solidFill>
                <a:srgbClr val="FF0000"/>
              </a:solidFill>
            </a:endParaRPr>
          </a:p>
          <a:p>
            <a:pPr>
              <a:spcBef>
                <a:spcPct val="50000"/>
              </a:spcBef>
            </a:pPr>
            <a:r>
              <a:rPr lang="el-GR" sz="1000" b="1" dirty="0"/>
              <a:t>Ν</a:t>
            </a:r>
            <a:r>
              <a:rPr lang="en-US" sz="1000" b="1" dirty="0" err="1"/>
              <a:t>ame</a:t>
            </a:r>
            <a:r>
              <a:rPr lang="el-GR" sz="1000" b="1" dirty="0"/>
              <a:t>		</a:t>
            </a:r>
            <a:r>
              <a:rPr lang="en-US" sz="1000" b="1" dirty="0"/>
              <a:t>Ingredient</a:t>
            </a:r>
            <a:endParaRPr lang="el-GR" sz="1000" b="1" dirty="0"/>
          </a:p>
          <a:p>
            <a:pPr>
              <a:spcBef>
                <a:spcPct val="50000"/>
              </a:spcBef>
            </a:pPr>
            <a:r>
              <a:rPr lang="en-US" sz="1000" dirty="0"/>
              <a:t>Vegetarian	</a:t>
            </a:r>
            <a:r>
              <a:rPr lang="el-GR" sz="1000" dirty="0"/>
              <a:t>μανιτάρι</a:t>
            </a:r>
          </a:p>
          <a:p>
            <a:pPr>
              <a:spcBef>
                <a:spcPct val="50000"/>
              </a:spcBef>
            </a:pPr>
            <a:r>
              <a:rPr lang="en-US" sz="1000" dirty="0"/>
              <a:t>Vegetarian</a:t>
            </a:r>
            <a:r>
              <a:rPr lang="el-GR" sz="1000" dirty="0"/>
              <a:t>	ελιά</a:t>
            </a:r>
          </a:p>
          <a:p>
            <a:pPr>
              <a:spcBef>
                <a:spcPct val="50000"/>
              </a:spcBef>
            </a:pPr>
            <a:r>
              <a:rPr lang="el-GR" sz="1000" dirty="0"/>
              <a:t>Χαβάη		ανανάς</a:t>
            </a:r>
          </a:p>
          <a:p>
            <a:pPr>
              <a:spcBef>
                <a:spcPct val="50000"/>
              </a:spcBef>
            </a:pPr>
            <a:r>
              <a:rPr lang="el-GR" sz="1000" dirty="0"/>
              <a:t>Χαβάη		ζαμπόν</a:t>
            </a:r>
          </a:p>
          <a:p>
            <a:pPr>
              <a:spcBef>
                <a:spcPct val="50000"/>
              </a:spcBef>
            </a:pPr>
            <a:r>
              <a:rPr lang="el-GR" sz="1000" dirty="0"/>
              <a:t>Σπέσιαλ		ζαμπόν</a:t>
            </a:r>
          </a:p>
          <a:p>
            <a:pPr>
              <a:spcBef>
                <a:spcPct val="50000"/>
              </a:spcBef>
            </a:pPr>
            <a:r>
              <a:rPr lang="el-GR" sz="1000" dirty="0"/>
              <a:t>Σπέσιαλ		μπέικον</a:t>
            </a:r>
          </a:p>
          <a:p>
            <a:pPr>
              <a:spcBef>
                <a:spcPct val="50000"/>
              </a:spcBef>
            </a:pPr>
            <a:r>
              <a:rPr lang="el-GR" sz="1000" dirty="0"/>
              <a:t>Σπέσιαλ		μανιτάρι	</a:t>
            </a:r>
          </a:p>
          <a:p>
            <a:pPr>
              <a:spcBef>
                <a:spcPct val="50000"/>
              </a:spcBef>
            </a:pPr>
            <a:r>
              <a:rPr lang="el-GR" sz="1000" dirty="0"/>
              <a:t>Ελληνική	ελιά</a:t>
            </a:r>
          </a:p>
        </p:txBody>
      </p:sp>
      <p:sp>
        <p:nvSpPr>
          <p:cNvPr id="32775" name="Text Box 4"/>
          <p:cNvSpPr txBox="1">
            <a:spLocks noChangeArrowheads="1"/>
          </p:cNvSpPr>
          <p:nvPr/>
        </p:nvSpPr>
        <p:spPr bwMode="auto">
          <a:xfrm>
            <a:off x="4114799" y="1224600"/>
            <a:ext cx="2146291" cy="2108269"/>
          </a:xfrm>
          <a:prstGeom prst="rect">
            <a:avLst/>
          </a:prstGeom>
          <a:solidFill>
            <a:schemeClr val="bg1"/>
          </a:solidFill>
          <a:ln w="9525">
            <a:noFill/>
            <a:miter lim="800000"/>
            <a:headEnd/>
            <a:tailEnd/>
          </a:ln>
        </p:spPr>
        <p:txBody>
          <a:bodyPr wrap="square">
            <a:spAutoFit/>
          </a:bodyPr>
          <a:lstStyle/>
          <a:p>
            <a:pPr>
              <a:spcBef>
                <a:spcPct val="50000"/>
              </a:spcBef>
            </a:pPr>
            <a:r>
              <a:rPr lang="en-US" sz="1100" b="1" dirty="0">
                <a:solidFill>
                  <a:srgbClr val="FF0000"/>
                </a:solidFill>
              </a:rPr>
              <a:t>LIKES</a:t>
            </a:r>
            <a:endParaRPr lang="el-GR" sz="1100" b="1" dirty="0">
              <a:solidFill>
                <a:srgbClr val="FF0000"/>
              </a:solidFill>
            </a:endParaRPr>
          </a:p>
          <a:p>
            <a:pPr>
              <a:spcBef>
                <a:spcPct val="50000"/>
              </a:spcBef>
            </a:pPr>
            <a:r>
              <a:rPr lang="en-US" sz="1000" b="1" dirty="0"/>
              <a:t>Student</a:t>
            </a:r>
            <a:r>
              <a:rPr lang="el-GR" sz="1000" b="1" dirty="0"/>
              <a:t>	</a:t>
            </a:r>
            <a:r>
              <a:rPr lang="en-US" sz="1000" b="1" dirty="0"/>
              <a:t>               Ingredient</a:t>
            </a:r>
            <a:endParaRPr lang="el-GR" sz="1000" b="1" dirty="0"/>
          </a:p>
          <a:p>
            <a:pPr>
              <a:spcBef>
                <a:spcPct val="50000"/>
              </a:spcBef>
            </a:pPr>
            <a:r>
              <a:rPr lang="el-GR" sz="1000" dirty="0"/>
              <a:t>Δημήτρης</a:t>
            </a:r>
            <a:r>
              <a:rPr lang="en-US" sz="1000" dirty="0"/>
              <a:t>	</a:t>
            </a:r>
            <a:r>
              <a:rPr lang="el-GR" sz="1000" dirty="0"/>
              <a:t>μανιτάρι</a:t>
            </a:r>
          </a:p>
          <a:p>
            <a:pPr>
              <a:spcBef>
                <a:spcPct val="50000"/>
              </a:spcBef>
            </a:pPr>
            <a:r>
              <a:rPr lang="el-GR" sz="1000" dirty="0"/>
              <a:t>Κώστας		ζαμπόν</a:t>
            </a:r>
          </a:p>
          <a:p>
            <a:pPr>
              <a:spcBef>
                <a:spcPct val="50000"/>
              </a:spcBef>
            </a:pPr>
            <a:r>
              <a:rPr lang="el-GR" sz="1000" dirty="0"/>
              <a:t>Μαρία		ελιά</a:t>
            </a:r>
          </a:p>
          <a:p>
            <a:pPr>
              <a:spcBef>
                <a:spcPct val="50000"/>
              </a:spcBef>
            </a:pPr>
            <a:r>
              <a:rPr lang="el-GR" sz="1000" dirty="0"/>
              <a:t>Κατερίνα	μανιτάρι</a:t>
            </a:r>
          </a:p>
          <a:p>
            <a:pPr>
              <a:spcBef>
                <a:spcPct val="50000"/>
              </a:spcBef>
            </a:pPr>
            <a:r>
              <a:rPr lang="el-GR" sz="1000" dirty="0"/>
              <a:t>Μαρία		ζαμπόν</a:t>
            </a:r>
          </a:p>
          <a:p>
            <a:pPr>
              <a:spcBef>
                <a:spcPct val="50000"/>
              </a:spcBef>
            </a:pPr>
            <a:r>
              <a:rPr lang="el-GR" sz="1000" dirty="0"/>
              <a:t>Δημήτρης	μπέικον</a:t>
            </a:r>
          </a:p>
          <a:p>
            <a:pPr>
              <a:spcBef>
                <a:spcPct val="50000"/>
              </a:spcBef>
            </a:pPr>
            <a:r>
              <a:rPr lang="el-GR" sz="1000" dirty="0"/>
              <a:t>Μαρία		ανανάς</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16</a:t>
            </a:r>
            <a:r>
              <a:rPr lang="el-GR" altLang="en-US" sz="1100" dirty="0"/>
              <a:t>-20</a:t>
            </a:r>
            <a:r>
              <a:rPr lang="en-US" altLang="en-US" sz="1100" dirty="0"/>
              <a:t>17</a:t>
            </a:r>
            <a:endParaRPr lang="el-GR" altLang="en-US" sz="1100" dirty="0"/>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mc:AlternateContent xmlns:mc="http://schemas.openxmlformats.org/markup-compatibility/2006" xmlns:p14="http://schemas.microsoft.com/office/powerpoint/2010/main">
        <mc:Choice Requires="p14">
          <p:contentPart p14:bwMode="auto" r:id="rId3">
            <p14:nvContentPartPr>
              <p14:cNvPr id="32773" name="Ink 32772">
                <a:extLst>
                  <a:ext uri="{FF2B5EF4-FFF2-40B4-BE49-F238E27FC236}">
                    <a16:creationId xmlns:a16="http://schemas.microsoft.com/office/drawing/2014/main" xmlns="" id="{7ED7CCE0-27B0-44DE-92EB-ABB93ABDAACE}"/>
                  </a:ext>
                </a:extLst>
              </p14:cNvPr>
              <p14:cNvContentPartPr/>
              <p14:nvPr/>
            </p14:nvContentPartPr>
            <p14:xfrm>
              <a:off x="2325412" y="748477"/>
              <a:ext cx="360" cy="360"/>
            </p14:xfrm>
          </p:contentPart>
        </mc:Choice>
        <mc:Fallback xmlns="">
          <p:pic>
            <p:nvPicPr>
              <p:cNvPr id="32773" name="Ink 32772">
                <a:extLst>
                  <a:ext uri="{FF2B5EF4-FFF2-40B4-BE49-F238E27FC236}">
                    <a16:creationId xmlns="" xmlns:a16="http://schemas.microsoft.com/office/drawing/2014/main" xmlns:p14="http://schemas.microsoft.com/office/powerpoint/2010/main" id="{7ED7CCE0-27B0-44DE-92EB-ABB93ABDAACE}"/>
                  </a:ext>
                </a:extLst>
              </p:cNvPr>
              <p:cNvPicPr/>
              <p:nvPr/>
            </p:nvPicPr>
            <p:blipFill>
              <a:blip r:embed="rId4"/>
              <a:stretch>
                <a:fillRect/>
              </a:stretch>
            </p:blipFill>
            <p:spPr>
              <a:xfrm>
                <a:off x="2316412" y="739477"/>
                <a:ext cx="18360" cy="18360"/>
              </a:xfrm>
              <a:prstGeom prst="rect">
                <a:avLst/>
              </a:prstGeom>
            </p:spPr>
          </p:pic>
        </mc:Fallback>
      </mc:AlternateContent>
    </p:spTree>
    <p:extLst>
      <p:ext uri="{BB962C8B-B14F-4D97-AF65-F5344CB8AC3E}">
        <p14:creationId xmlns:p14="http://schemas.microsoft.com/office/powerpoint/2010/main" val="566954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4"/>
          <p:cNvSpPr>
            <a:spLocks noGrp="1"/>
          </p:cNvSpPr>
          <p:nvPr>
            <p:ph type="sldNum" sz="quarter" idx="12"/>
          </p:nvPr>
        </p:nvSpPr>
        <p:spPr>
          <a:noFill/>
        </p:spPr>
        <p:txBody>
          <a:bodyPr/>
          <a:lstStyle/>
          <a:p>
            <a:fld id="{77AFD8A8-C5B2-415D-BACB-13CDA812532C}" type="slidenum">
              <a:rPr lang="el-GR" altLang="en-US" smtClean="0"/>
              <a:pPr/>
              <a:t>26</a:t>
            </a:fld>
            <a:endParaRPr lang="el-GR" altLang="en-US"/>
          </a:p>
        </p:txBody>
      </p:sp>
      <p:sp>
        <p:nvSpPr>
          <p:cNvPr id="28678" name="Text Box 3"/>
          <p:cNvSpPr txBox="1">
            <a:spLocks noChangeArrowheads="1"/>
          </p:cNvSpPr>
          <p:nvPr/>
        </p:nvSpPr>
        <p:spPr bwMode="auto">
          <a:xfrm>
            <a:off x="457200" y="1752600"/>
            <a:ext cx="7924800" cy="3046413"/>
          </a:xfrm>
          <a:prstGeom prst="rect">
            <a:avLst/>
          </a:prstGeom>
          <a:noFill/>
          <a:ln w="9525">
            <a:noFill/>
            <a:miter lim="800000"/>
            <a:headEnd/>
            <a:tailEnd/>
          </a:ln>
        </p:spPr>
        <p:txBody>
          <a:bodyPr>
            <a:spAutoFit/>
          </a:bodyPr>
          <a:lstStyle/>
          <a:p>
            <a:pPr eaLnBrk="0" hangingPunct="0"/>
            <a:endParaRPr lang="el-GR" sz="2400" b="0" dirty="0">
              <a:solidFill>
                <a:srgbClr val="FF0000"/>
              </a:solidFill>
              <a:latin typeface="Calibri" pitchFamily="34" charset="0"/>
              <a:ea typeface="Calibri" pitchFamily="34" charset="0"/>
              <a:cs typeface="Calibri" pitchFamily="34" charset="0"/>
            </a:endParaRPr>
          </a:p>
          <a:p>
            <a:pPr eaLnBrk="0" hangingPunct="0">
              <a:buClr>
                <a:srgbClr val="FF0000"/>
              </a:buClr>
            </a:pPr>
            <a:r>
              <a:rPr lang="el-GR" sz="2400" b="0" dirty="0">
                <a:solidFill>
                  <a:schemeClr val="accent6">
                    <a:lumMod val="75000"/>
                  </a:schemeClr>
                </a:solidFill>
                <a:latin typeface="Calibri" pitchFamily="34" charset="0"/>
                <a:ea typeface="Calibri" pitchFamily="34" charset="0"/>
                <a:cs typeface="Calibri" pitchFamily="34" charset="0"/>
              </a:rPr>
              <a:t>Περισσότερα για τη γλώσσα ερωτήσεων</a:t>
            </a:r>
          </a:p>
          <a:p>
            <a:pPr eaLnBrk="0" hangingPunct="0">
              <a:buClr>
                <a:srgbClr val="FF0000"/>
              </a:buClr>
            </a:pPr>
            <a:endParaRPr lang="el-GR" sz="2400" b="0" dirty="0">
              <a:latin typeface="Calibri" pitchFamily="34" charset="0"/>
              <a:ea typeface="Calibri" pitchFamily="34" charset="0"/>
              <a:cs typeface="Calibri" pitchFamily="34" charset="0"/>
            </a:endParaRPr>
          </a:p>
          <a:p>
            <a:pPr eaLnBrk="0" hangingPunct="0">
              <a:buClr>
                <a:srgbClr val="FF0000"/>
              </a:buClr>
            </a:pPr>
            <a:r>
              <a:rPr lang="el-GR" sz="2400" b="0" dirty="0">
                <a:latin typeface="Calibri" pitchFamily="34" charset="0"/>
                <a:ea typeface="Calibri" pitchFamily="34" charset="0"/>
                <a:cs typeface="Calibri" pitchFamily="34" charset="0"/>
              </a:rPr>
              <a:t>	- Πράξεις με Συμβολοσειρές</a:t>
            </a:r>
          </a:p>
          <a:p>
            <a:pPr eaLnBrk="0" hangingPunct="0">
              <a:buClr>
                <a:srgbClr val="FF0000"/>
              </a:buClr>
            </a:pPr>
            <a:r>
              <a:rPr lang="el-GR" sz="2400" b="0" dirty="0">
                <a:latin typeface="Calibri" pitchFamily="34" charset="0"/>
                <a:ea typeface="Calibri" pitchFamily="34" charset="0"/>
                <a:cs typeface="Calibri" pitchFamily="34" charset="0"/>
              </a:rPr>
              <a:t>	- Διάταξη Πλειάδων</a:t>
            </a:r>
          </a:p>
          <a:p>
            <a:pPr eaLnBrk="0" hangingPunct="0">
              <a:buClr>
                <a:srgbClr val="FF0000"/>
              </a:buClr>
            </a:pPr>
            <a:r>
              <a:rPr lang="el-GR" sz="2400" b="0" dirty="0">
                <a:latin typeface="Calibri" pitchFamily="34" charset="0"/>
                <a:ea typeface="Calibri" pitchFamily="34" charset="0"/>
                <a:cs typeface="Calibri" pitchFamily="34" charset="0"/>
              </a:rPr>
              <a:t>	- Αλλαγή Ονόματος</a:t>
            </a:r>
          </a:p>
          <a:p>
            <a:pPr eaLnBrk="0" hangingPunct="0">
              <a:buClr>
                <a:srgbClr val="FF0000"/>
              </a:buClr>
            </a:pPr>
            <a:r>
              <a:rPr lang="el-GR" sz="2400" b="0" dirty="0">
                <a:latin typeface="Calibri" pitchFamily="34" charset="0"/>
                <a:ea typeface="Calibri" pitchFamily="34" charset="0"/>
                <a:cs typeface="Calibri" pitchFamily="34" charset="0"/>
              </a:rPr>
              <a:t>	- Μεταβλητές Πλειάδων</a:t>
            </a:r>
          </a:p>
          <a:p>
            <a:pPr eaLnBrk="0" hangingPunct="0">
              <a:buClr>
                <a:srgbClr val="FF0000"/>
              </a:buClr>
            </a:pPr>
            <a:r>
              <a:rPr lang="el-GR" sz="2400" b="0" dirty="0">
                <a:latin typeface="Calibri" pitchFamily="34" charset="0"/>
                <a:ea typeface="Calibri" pitchFamily="34" charset="0"/>
                <a:cs typeface="Calibri" pitchFamily="34" charset="0"/>
              </a:rPr>
              <a:t>	- Η τιμή </a:t>
            </a:r>
            <a:r>
              <a:rPr lang="en-US" sz="2400" b="0" dirty="0">
                <a:latin typeface="Calibri" pitchFamily="34" charset="0"/>
                <a:ea typeface="Calibri" pitchFamily="34" charset="0"/>
                <a:cs typeface="Calibri" pitchFamily="34" charset="0"/>
              </a:rPr>
              <a:t>null</a:t>
            </a:r>
            <a:endParaRPr lang="el-GR" sz="24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n-US" dirty="0">
                <a:solidFill>
                  <a:schemeClr val="accent6">
                    <a:lumMod val="75000"/>
                  </a:schemeClr>
                </a:solidFill>
              </a:rPr>
              <a:t>SQL</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Slide Number Placeholder 4"/>
          <p:cNvSpPr>
            <a:spLocks noGrp="1"/>
          </p:cNvSpPr>
          <p:nvPr>
            <p:ph type="sldNum" sz="quarter" idx="12"/>
          </p:nvPr>
        </p:nvSpPr>
        <p:spPr>
          <a:noFill/>
        </p:spPr>
        <p:txBody>
          <a:bodyPr/>
          <a:lstStyle/>
          <a:p>
            <a:fld id="{56E53792-4C55-46E2-9D56-7272ADD9BF28}" type="slidenum">
              <a:rPr lang="el-GR" altLang="en-US" smtClean="0"/>
              <a:pPr/>
              <a:t>27</a:t>
            </a:fld>
            <a:endParaRPr lang="el-GR" altLang="en-US"/>
          </a:p>
        </p:txBody>
      </p:sp>
      <p:sp>
        <p:nvSpPr>
          <p:cNvPr id="29702" name="Text Box 4"/>
          <p:cNvSpPr txBox="1">
            <a:spLocks noChangeArrowheads="1"/>
          </p:cNvSpPr>
          <p:nvPr/>
        </p:nvSpPr>
        <p:spPr bwMode="auto">
          <a:xfrm>
            <a:off x="508000" y="1870075"/>
            <a:ext cx="7620000" cy="1446213"/>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Η πιο συνηθισμένη πράξη είναι ταίριασμα προτύπων:</a:t>
            </a:r>
          </a:p>
          <a:p>
            <a:pPr eaLnBrk="0" hangingPunct="0"/>
            <a:endParaRPr lang="el-GR" sz="2000" b="0" dirty="0">
              <a:latin typeface="Calibri" pitchFamily="34" charset="0"/>
              <a:ea typeface="Calibri" pitchFamily="34" charset="0"/>
              <a:cs typeface="Calibri" pitchFamily="34" charset="0"/>
            </a:endParaRPr>
          </a:p>
          <a:p>
            <a:pPr eaLnBrk="0" hangingPunct="0"/>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ταιριάζει οποιαδήποτε συμβολοσειρά</a:t>
            </a:r>
          </a:p>
          <a:p>
            <a:pPr eaLnBrk="0" hangingPunct="0"/>
            <a:r>
              <a:rPr lang="el-GR" sz="2400" dirty="0">
                <a:latin typeface="Calibri" pitchFamily="34" charset="0"/>
                <a:ea typeface="Calibri" pitchFamily="34" charset="0"/>
                <a:cs typeface="Calibri" pitchFamily="34" charset="0"/>
              </a:rPr>
              <a:t>_</a:t>
            </a:r>
            <a:r>
              <a:rPr lang="el-GR" sz="2000" b="0" dirty="0">
                <a:latin typeface="Calibri" pitchFamily="34" charset="0"/>
                <a:ea typeface="Calibri" pitchFamily="34" charset="0"/>
                <a:cs typeface="Calibri" pitchFamily="34" charset="0"/>
              </a:rPr>
              <a:t>    ταιριάζει οποιοδήποτε χαρακτήρα</a:t>
            </a:r>
          </a:p>
        </p:txBody>
      </p:sp>
      <p:sp>
        <p:nvSpPr>
          <p:cNvPr id="29703" name="Text Box 5"/>
          <p:cNvSpPr txBox="1">
            <a:spLocks noChangeArrowheads="1"/>
          </p:cNvSpPr>
          <p:nvPr/>
        </p:nvSpPr>
        <p:spPr bwMode="auto">
          <a:xfrm>
            <a:off x="596900" y="3946525"/>
            <a:ext cx="83058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Γίνεται διάκριση ανάμεσα σε κεφαλαία και μικρά</a:t>
            </a:r>
          </a:p>
        </p:txBody>
      </p:sp>
      <p:sp>
        <p:nvSpPr>
          <p:cNvPr id="29704" name="Text Box 6"/>
          <p:cNvSpPr txBox="1">
            <a:spLocks noChangeArrowheads="1"/>
          </p:cNvSpPr>
          <p:nvPr/>
        </p:nvSpPr>
        <p:spPr bwMode="auto">
          <a:xfrm>
            <a:off x="647700" y="4664075"/>
            <a:ext cx="8305800" cy="457200"/>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Σύγκριση χρησιμοποιώντας το </a:t>
            </a:r>
            <a:r>
              <a:rPr lang="en-US" sz="2400" dirty="0">
                <a:latin typeface="Calibri" pitchFamily="34" charset="0"/>
                <a:ea typeface="Calibri" pitchFamily="34" charset="0"/>
                <a:cs typeface="Calibri" pitchFamily="34" charset="0"/>
              </a:rPr>
              <a:t>LIKE</a:t>
            </a:r>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NOT LIKE</a:t>
            </a:r>
            <a:endParaRPr lang="el-GR" sz="240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Πράξεις με συμβολοσειρές</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Slide Number Placeholder 4"/>
          <p:cNvSpPr>
            <a:spLocks noGrp="1"/>
          </p:cNvSpPr>
          <p:nvPr>
            <p:ph type="sldNum" sz="quarter" idx="12"/>
          </p:nvPr>
        </p:nvSpPr>
        <p:spPr>
          <a:noFill/>
        </p:spPr>
        <p:txBody>
          <a:bodyPr/>
          <a:lstStyle/>
          <a:p>
            <a:fld id="{75456001-6ADE-4D50-A6B7-BA0DCBF24EB9}" type="slidenum">
              <a:rPr lang="el-GR" altLang="en-US" smtClean="0"/>
              <a:pPr/>
              <a:t>28</a:t>
            </a:fld>
            <a:endParaRPr lang="el-GR" altLang="en-US"/>
          </a:p>
        </p:txBody>
      </p:sp>
      <p:sp>
        <p:nvSpPr>
          <p:cNvPr id="30726" name="Text Box 3"/>
          <p:cNvSpPr txBox="1">
            <a:spLocks noChangeArrowheads="1"/>
          </p:cNvSpPr>
          <p:nvPr/>
        </p:nvSpPr>
        <p:spPr bwMode="auto">
          <a:xfrm>
            <a:off x="292100" y="2772365"/>
            <a:ext cx="8305800" cy="7016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a:t>
            </a:r>
          </a:p>
          <a:p>
            <a:pPr algn="just" eaLnBrk="0" hangingPunct="0"/>
            <a:r>
              <a:rPr lang="el-GR" sz="2000" b="0" i="1" dirty="0">
                <a:latin typeface="Calibri" pitchFamily="34" charset="0"/>
                <a:ea typeface="Calibri" pitchFamily="34" charset="0"/>
                <a:cs typeface="Calibri" pitchFamily="34" charset="0"/>
              </a:rPr>
              <a:t>	Οι τίτλοι όλων των ταινιών που περιέχουν τη λέξη Θάλασσα</a:t>
            </a:r>
          </a:p>
        </p:txBody>
      </p:sp>
      <p:sp>
        <p:nvSpPr>
          <p:cNvPr id="30727" name="Text Box 4"/>
          <p:cNvSpPr txBox="1">
            <a:spLocks noChangeArrowheads="1"/>
          </p:cNvSpPr>
          <p:nvPr/>
        </p:nvSpPr>
        <p:spPr bwMode="auto">
          <a:xfrm>
            <a:off x="457200" y="3785421"/>
            <a:ext cx="8305800" cy="1006475"/>
          </a:xfrm>
          <a:prstGeom prst="rect">
            <a:avLst/>
          </a:prstGeom>
          <a:noFill/>
          <a:ln w="9525">
            <a:noFill/>
            <a:miter lim="800000"/>
            <a:headEnd/>
            <a:tailEnd/>
          </a:ln>
        </p:spPr>
        <p:txBody>
          <a:bodyPr>
            <a:spAutoFit/>
          </a:bodyPr>
          <a:lstStyle/>
          <a:p>
            <a:pPr algn="just"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DISTINCT</a:t>
            </a:r>
            <a:r>
              <a:rPr lang="en-US" sz="2000" b="0" dirty="0">
                <a:latin typeface="Calibri" pitchFamily="34" charset="0"/>
                <a:ea typeface="Calibri" pitchFamily="34" charset="0"/>
                <a:cs typeface="Calibri" pitchFamily="34" charset="0"/>
              </a:rPr>
              <a:t>  Title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Movies</a:t>
            </a:r>
            <a:r>
              <a:rPr lang="el-GR" sz="2000" b="0" dirty="0">
                <a:latin typeface="Calibri" pitchFamily="34" charset="0"/>
                <a:ea typeface="Calibri" pitchFamily="34" charset="0"/>
                <a:cs typeface="Calibri" pitchFamily="34" charset="0"/>
              </a:rPr>
              <a:t> </a:t>
            </a: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LIKE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Θάλασσα</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30728" name="Text Box 5"/>
          <p:cNvSpPr txBox="1">
            <a:spLocks noChangeArrowheads="1"/>
          </p:cNvSpPr>
          <p:nvPr/>
        </p:nvSpPr>
        <p:spPr bwMode="auto">
          <a:xfrm>
            <a:off x="584200" y="4991100"/>
            <a:ext cx="83058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Πολλές ακόμα πράξεις διαθέσιμες.</a:t>
            </a:r>
          </a:p>
        </p:txBody>
      </p:sp>
      <p:sp>
        <p:nvSpPr>
          <p:cNvPr id="10" name="Title 8"/>
          <p:cNvSpPr>
            <a:spLocks noGrp="1"/>
          </p:cNvSpPr>
          <p:nvPr>
            <p:ph type="title"/>
          </p:nvPr>
        </p:nvSpPr>
        <p:spPr>
          <a:xfrm>
            <a:off x="457200" y="274638"/>
            <a:ext cx="8229600" cy="1143000"/>
          </a:xfrm>
        </p:spPr>
        <p:txBody>
          <a:bodyPr/>
          <a:lstStyle/>
          <a:p>
            <a:r>
              <a:rPr lang="el-GR" dirty="0">
                <a:solidFill>
                  <a:schemeClr val="accent6">
                    <a:lumMod val="75000"/>
                  </a:schemeClr>
                </a:solidFill>
              </a:rPr>
              <a:t>Πράξεις με συμβολοσειρές</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1431342" y="157098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Slide Number Placeholder 4"/>
          <p:cNvSpPr>
            <a:spLocks noGrp="1"/>
          </p:cNvSpPr>
          <p:nvPr>
            <p:ph type="sldNum" sz="quarter" idx="12"/>
          </p:nvPr>
        </p:nvSpPr>
        <p:spPr>
          <a:noFill/>
        </p:spPr>
        <p:txBody>
          <a:bodyPr/>
          <a:lstStyle/>
          <a:p>
            <a:fld id="{4C62BFE8-CFAC-4D75-8585-8D6BA636AF5B}" type="slidenum">
              <a:rPr lang="el-GR" altLang="en-US" smtClean="0"/>
              <a:pPr/>
              <a:t>29</a:t>
            </a:fld>
            <a:endParaRPr lang="el-GR" altLang="en-US"/>
          </a:p>
        </p:txBody>
      </p:sp>
      <p:sp>
        <p:nvSpPr>
          <p:cNvPr id="31750" name="Text Box 4"/>
          <p:cNvSpPr txBox="1">
            <a:spLocks noChangeArrowheads="1"/>
          </p:cNvSpPr>
          <p:nvPr/>
        </p:nvSpPr>
        <p:spPr bwMode="auto">
          <a:xfrm>
            <a:off x="2350018" y="3645937"/>
            <a:ext cx="5269982" cy="1323439"/>
          </a:xfrm>
          <a:prstGeom prst="rect">
            <a:avLst/>
          </a:prstGeom>
          <a:noFill/>
          <a:ln w="9525">
            <a:noFill/>
            <a:miter lim="800000"/>
            <a:headEnd/>
            <a:tailEnd/>
          </a:ln>
        </p:spPr>
        <p:txBody>
          <a:bodyPr wrap="square">
            <a:spAutoFit/>
          </a:bodyPr>
          <a:lstStyle/>
          <a:p>
            <a:pPr eaLnBrk="0" hangingPunct="0"/>
            <a:r>
              <a:rPr lang="en-US" sz="2000" b="1"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p>
          <a:p>
            <a:pPr eaLnBrk="0" hangingPunct="0"/>
            <a:r>
              <a:rPr lang="en-US" sz="2000" b="1"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 </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Robert De </a:t>
            </a:r>
            <a:r>
              <a:rPr lang="en-US" sz="2000" b="0" dirty="0" err="1">
                <a:latin typeface="Calibri" pitchFamily="34" charset="0"/>
                <a:ea typeface="Calibri" pitchFamily="34" charset="0"/>
                <a:cs typeface="Calibri" pitchFamily="34" charset="0"/>
              </a:rPr>
              <a:t>Niro</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ORDER BY </a:t>
            </a:r>
            <a:r>
              <a:rPr lang="en-US" sz="2000" b="0" dirty="0">
                <a:latin typeface="Calibri" pitchFamily="34" charset="0"/>
                <a:ea typeface="Calibri" pitchFamily="34" charset="0"/>
                <a:cs typeface="Calibri" pitchFamily="34" charset="0"/>
              </a:rPr>
              <a:t>Year;</a:t>
            </a:r>
            <a:endParaRPr lang="el-GR" sz="2000" b="0" dirty="0">
              <a:latin typeface="Calibri" pitchFamily="34" charset="0"/>
              <a:ea typeface="Calibri" pitchFamily="34" charset="0"/>
              <a:cs typeface="Calibri" pitchFamily="34" charset="0"/>
            </a:endParaRPr>
          </a:p>
        </p:txBody>
      </p:sp>
      <p:sp>
        <p:nvSpPr>
          <p:cNvPr id="31751" name="Text Box 5"/>
          <p:cNvSpPr txBox="1">
            <a:spLocks noChangeArrowheads="1"/>
          </p:cNvSpPr>
          <p:nvPr/>
        </p:nvSpPr>
        <p:spPr bwMode="auto">
          <a:xfrm>
            <a:off x="457200" y="1654618"/>
            <a:ext cx="8153400" cy="1323439"/>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Χρήση του </a:t>
            </a:r>
            <a:r>
              <a:rPr lang="en-US" sz="2000" dirty="0">
                <a:latin typeface="Calibri" pitchFamily="34" charset="0"/>
                <a:ea typeface="Calibri" pitchFamily="34" charset="0"/>
                <a:cs typeface="Calibri" pitchFamily="34" charset="0"/>
              </a:rPr>
              <a:t>ORDER BY </a:t>
            </a:r>
            <a:r>
              <a:rPr lang="el-GR" sz="2000" b="0" dirty="0">
                <a:latin typeface="Calibri" pitchFamily="34" charset="0"/>
                <a:ea typeface="Calibri" pitchFamily="34" charset="0"/>
                <a:cs typeface="Calibri" pitchFamily="34" charset="0"/>
              </a:rPr>
              <a:t>ώστε οι πλειάδες στο αποτέλεσμα να είναι ταξινομημένες με βάση το αντίστοιχο γνώρισμα</a:t>
            </a:r>
            <a:endParaRPr lang="en-US" sz="2000" b="0" dirty="0">
              <a:latin typeface="Calibri" pitchFamily="34" charset="0"/>
              <a:ea typeface="Calibri" pitchFamily="34" charset="0"/>
              <a:cs typeface="Calibri" pitchFamily="34" charset="0"/>
            </a:endParaRPr>
          </a:p>
          <a:p>
            <a:pPr algn="just" eaLnBrk="0" hangingPunct="0"/>
            <a:endParaRPr lang="en-US" sz="2000" b="0" dirty="0">
              <a:latin typeface="Calibri" pitchFamily="34" charset="0"/>
              <a:ea typeface="Calibri" pitchFamily="34" charset="0"/>
              <a:cs typeface="Calibri" pitchFamily="34" charset="0"/>
            </a:endParaRPr>
          </a:p>
          <a:p>
            <a:pPr algn="just" eaLnBrk="0" hangingPunct="0"/>
            <a:r>
              <a:rPr lang="en-US" sz="2000" dirty="0">
                <a:latin typeface="Calibri" pitchFamily="34" charset="0"/>
                <a:ea typeface="Calibri" pitchFamily="34" charset="0"/>
                <a:cs typeface="Calibri" pitchFamily="34" charset="0"/>
              </a:rPr>
              <a:t>Default</a:t>
            </a:r>
            <a:r>
              <a:rPr lang="el-GR" sz="2000" dirty="0">
                <a:latin typeface="Calibri" pitchFamily="34" charset="0"/>
                <a:ea typeface="Calibri" pitchFamily="34" charset="0"/>
                <a:cs typeface="Calibri" pitchFamily="34" charset="0"/>
              </a:rPr>
              <a:t>: αύξουσα διάταξη</a:t>
            </a:r>
          </a:p>
        </p:txBody>
      </p:sp>
      <p:sp>
        <p:nvSpPr>
          <p:cNvPr id="8" name="Title 7"/>
          <p:cNvSpPr>
            <a:spLocks noGrp="1"/>
          </p:cNvSpPr>
          <p:nvPr>
            <p:ph type="title"/>
          </p:nvPr>
        </p:nvSpPr>
        <p:spPr/>
        <p:txBody>
          <a:bodyPr/>
          <a:lstStyle/>
          <a:p>
            <a:r>
              <a:rPr lang="el-GR" dirty="0">
                <a:solidFill>
                  <a:schemeClr val="accent6">
                    <a:lumMod val="75000"/>
                  </a:schemeClr>
                </a:solidFill>
              </a:rPr>
              <a:t>Διάταξη Πλειάδων</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Slide Number Placeholder 4"/>
          <p:cNvSpPr>
            <a:spLocks noGrp="1"/>
          </p:cNvSpPr>
          <p:nvPr>
            <p:ph type="sldNum" sz="quarter" idx="12"/>
          </p:nvPr>
        </p:nvSpPr>
        <p:spPr>
          <a:noFill/>
        </p:spPr>
        <p:txBody>
          <a:bodyPr/>
          <a:lstStyle/>
          <a:p>
            <a:fld id="{79007F12-1ABF-494B-A6AD-A0A39C04726D}" type="slidenum">
              <a:rPr lang="el-GR" altLang="en-US" smtClean="0"/>
              <a:pPr/>
              <a:t>3</a:t>
            </a:fld>
            <a:endParaRPr lang="el-GR" altLang="en-US"/>
          </a:p>
        </p:txBody>
      </p:sp>
      <p:sp>
        <p:nvSpPr>
          <p:cNvPr id="5126" name="Text Box 3"/>
          <p:cNvSpPr txBox="1">
            <a:spLocks noChangeArrowheads="1"/>
          </p:cNvSpPr>
          <p:nvPr/>
        </p:nvSpPr>
        <p:spPr bwMode="auto">
          <a:xfrm>
            <a:off x="304800" y="1219200"/>
            <a:ext cx="8483600" cy="4770537"/>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800" b="0" dirty="0">
                <a:latin typeface="Calibri" pitchFamily="34" charset="0"/>
                <a:ea typeface="Calibri" pitchFamily="34" charset="0"/>
                <a:cs typeface="Calibri" pitchFamily="34" charset="0"/>
              </a:rPr>
              <a:t> </a:t>
            </a:r>
            <a:r>
              <a:rPr lang="el-GR" sz="2800" i="1" dirty="0">
                <a:latin typeface="Calibri" pitchFamily="34" charset="0"/>
                <a:ea typeface="Calibri" pitchFamily="34" charset="0"/>
                <a:cs typeface="Calibri" pitchFamily="34" charset="0"/>
              </a:rPr>
              <a:t>Ειδικού σκοπού γλώσσα προγραμματισμού για βάσεις δεδομένων</a:t>
            </a:r>
          </a:p>
          <a:p>
            <a:pPr eaLnBrk="0" hangingPunct="0">
              <a:spcBef>
                <a:spcPct val="50000"/>
              </a:spcBef>
              <a:buFont typeface="Wingdings" pitchFamily="2" charset="2"/>
              <a:buChar char="§"/>
            </a:pPr>
            <a:r>
              <a:rPr lang="el-GR" sz="2800" b="0" dirty="0">
                <a:latin typeface="Calibri" pitchFamily="34" charset="0"/>
                <a:ea typeface="Calibri" pitchFamily="34" charset="0"/>
                <a:cs typeface="Calibri" pitchFamily="34" charset="0"/>
              </a:rPr>
              <a:t> Η </a:t>
            </a:r>
            <a:r>
              <a:rPr lang="en-US" sz="2800" b="0" dirty="0">
                <a:latin typeface="Calibri" pitchFamily="34" charset="0"/>
                <a:ea typeface="Calibri" pitchFamily="34" charset="0"/>
                <a:cs typeface="Calibri" pitchFamily="34" charset="0"/>
              </a:rPr>
              <a:t>“</a:t>
            </a:r>
            <a:r>
              <a:rPr lang="en-US" sz="2800" dirty="0">
                <a:latin typeface="Calibri" pitchFamily="34" charset="0"/>
                <a:ea typeface="Calibri" pitchFamily="34" charset="0"/>
                <a:cs typeface="Calibri" pitchFamily="34" charset="0"/>
              </a:rPr>
              <a:t>s</a:t>
            </a:r>
            <a:r>
              <a:rPr lang="el-GR" sz="2800" b="0" dirty="0" err="1">
                <a:latin typeface="Calibri" pitchFamily="34" charset="0"/>
                <a:ea typeface="Calibri" pitchFamily="34" charset="0"/>
                <a:cs typeface="Calibri" pitchFamily="34" charset="0"/>
              </a:rPr>
              <a:t>tandard</a:t>
            </a:r>
            <a:r>
              <a:rPr lang="en-US" sz="2800" b="0" dirty="0">
                <a:latin typeface="Calibri" pitchFamily="34" charset="0"/>
                <a:ea typeface="Calibri" pitchFamily="34" charset="0"/>
                <a:cs typeface="Calibri" pitchFamily="34" charset="0"/>
              </a:rPr>
              <a:t>” </a:t>
            </a:r>
            <a:r>
              <a:rPr lang="el-GR" sz="2800" b="0" dirty="0">
                <a:latin typeface="Calibri" pitchFamily="34" charset="0"/>
                <a:ea typeface="Calibri" pitchFamily="34" charset="0"/>
                <a:cs typeface="Calibri" pitchFamily="34" charset="0"/>
              </a:rPr>
              <a:t>γλώσσα για σχεσιακές βάσεις δεδομένων.</a:t>
            </a:r>
          </a:p>
          <a:p>
            <a:pPr eaLnBrk="0" hangingPunct="0">
              <a:spcBef>
                <a:spcPct val="50000"/>
              </a:spcBef>
              <a:buFont typeface="Wingdings" pitchFamily="2" charset="2"/>
              <a:buChar char="§"/>
            </a:pPr>
            <a:r>
              <a:rPr lang="el-GR" sz="2800" dirty="0">
                <a:latin typeface="Calibri" pitchFamily="34" charset="0"/>
                <a:ea typeface="Calibri" pitchFamily="34" charset="0"/>
                <a:cs typeface="Calibri" pitchFamily="34" charset="0"/>
              </a:rPr>
              <a:t> Δηλωτική </a:t>
            </a:r>
            <a:r>
              <a:rPr lang="en-US" sz="2800" dirty="0">
                <a:latin typeface="Calibri" pitchFamily="34" charset="0"/>
                <a:ea typeface="Calibri" pitchFamily="34" charset="0"/>
                <a:cs typeface="Calibri" pitchFamily="34" charset="0"/>
              </a:rPr>
              <a:t>(declarative</a:t>
            </a:r>
            <a:r>
              <a:rPr lang="el-GR" sz="2800" dirty="0">
                <a:latin typeface="Calibri" pitchFamily="34" charset="0"/>
                <a:ea typeface="Calibri" pitchFamily="34" charset="0"/>
                <a:cs typeface="Calibri" pitchFamily="34" charset="0"/>
              </a:rPr>
              <a:t>) (αν και έχει κάποια στοιχεία διαδικαστικού προγραμματισμού)</a:t>
            </a:r>
          </a:p>
          <a:p>
            <a:pPr eaLnBrk="0" hangingPunct="0">
              <a:spcBef>
                <a:spcPct val="50000"/>
              </a:spcBef>
              <a:buFont typeface="Wingdings" pitchFamily="2" charset="2"/>
              <a:buChar char="§"/>
            </a:pPr>
            <a:endParaRPr lang="el-GR" sz="800" b="0" dirty="0">
              <a:latin typeface="Calibri" pitchFamily="34" charset="0"/>
              <a:ea typeface="Calibri" pitchFamily="34" charset="0"/>
              <a:cs typeface="Calibri" pitchFamily="34" charset="0"/>
            </a:endParaRPr>
          </a:p>
          <a:p>
            <a:pPr eaLnBrk="0" hangingPunct="0">
              <a:buFont typeface="Wingdings" pitchFamily="2" charset="2"/>
              <a:buChar char="§"/>
            </a:pPr>
            <a:r>
              <a:rPr lang="el-GR" sz="2800" b="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αρχικά </a:t>
            </a:r>
            <a:r>
              <a:rPr lang="el-GR" sz="2400" b="0" dirty="0" err="1">
                <a:latin typeface="Calibri" pitchFamily="34" charset="0"/>
                <a:ea typeface="Calibri" pitchFamily="34" charset="0"/>
                <a:cs typeface="Calibri" pitchFamily="34" charset="0"/>
              </a:rPr>
              <a:t>Sequel</a:t>
            </a:r>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Structured English Query language)</a:t>
            </a:r>
            <a:r>
              <a:rPr lang="el-GR" sz="2400" b="0" dirty="0">
                <a:latin typeface="Calibri" pitchFamily="34" charset="0"/>
                <a:ea typeface="Calibri" pitchFamily="34" charset="0"/>
                <a:cs typeface="Calibri" pitchFamily="34" charset="0"/>
              </a:rPr>
              <a:t> στην IBM ως μέρος του </a:t>
            </a:r>
            <a:r>
              <a:rPr lang="el-GR" sz="2400" dirty="0" err="1">
                <a:latin typeface="Calibri" pitchFamily="34" charset="0"/>
                <a:ea typeface="Calibri" pitchFamily="34" charset="0"/>
                <a:cs typeface="Calibri" pitchFamily="34" charset="0"/>
              </a:rPr>
              <a:t>System</a:t>
            </a:r>
            <a:r>
              <a:rPr lang="el-GR" sz="2400" dirty="0">
                <a:latin typeface="Calibri" pitchFamily="34" charset="0"/>
                <a:ea typeface="Calibri" pitchFamily="34" charset="0"/>
                <a:cs typeface="Calibri" pitchFamily="34" charset="0"/>
              </a:rPr>
              <a:t> R</a:t>
            </a:r>
            <a:r>
              <a:rPr lang="el-GR" sz="2400" b="0" dirty="0">
                <a:latin typeface="Calibri" pitchFamily="34" charset="0"/>
                <a:ea typeface="Calibri" pitchFamily="34" charset="0"/>
                <a:cs typeface="Calibri" pitchFamily="34" charset="0"/>
              </a:rPr>
              <a:t>,</a:t>
            </a:r>
          </a:p>
          <a:p>
            <a:pPr lvl="2" eaLnBrk="0" hangingPunct="0">
              <a:buFont typeface="Wingdings" pitchFamily="2" charset="2"/>
              <a:buChar char="§"/>
            </a:pPr>
            <a:r>
              <a:rPr lang="en-US" sz="2400" b="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τώρα SQL (</a:t>
            </a:r>
            <a:r>
              <a:rPr lang="el-GR" sz="2400" b="0" dirty="0" err="1">
                <a:latin typeface="Calibri" pitchFamily="34" charset="0"/>
                <a:ea typeface="Calibri" pitchFamily="34" charset="0"/>
                <a:cs typeface="Calibri" pitchFamily="34" charset="0"/>
              </a:rPr>
              <a:t>Stuctured</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Query</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Language</a:t>
            </a:r>
            <a:r>
              <a:rPr lang="el-GR" sz="2400" b="0" dirty="0">
                <a:latin typeface="Calibri" pitchFamily="34" charset="0"/>
                <a:ea typeface="Calibri" pitchFamily="34" charset="0"/>
                <a:cs typeface="Calibri" pitchFamily="34" charset="0"/>
              </a:rPr>
              <a:t>)</a:t>
            </a:r>
          </a:p>
          <a:p>
            <a:pPr eaLnBrk="0" hangingPunct="0">
              <a:buFont typeface="Wingdings" pitchFamily="2" charset="2"/>
              <a:buChar char="§"/>
            </a:pPr>
            <a:endParaRPr lang="el-GR" sz="2400" b="0" dirty="0">
              <a:latin typeface="Calibri" pitchFamily="34" charset="0"/>
              <a:ea typeface="Calibri" pitchFamily="34" charset="0"/>
              <a:cs typeface="Calibri" pitchFamily="34" charset="0"/>
            </a:endParaRPr>
          </a:p>
          <a:p>
            <a:pPr eaLnBrk="0" hangingPunct="0">
              <a:buFont typeface="Wingdings" pitchFamily="2" charset="2"/>
              <a:buChar char="§"/>
            </a:pPr>
            <a:r>
              <a:rPr lang="el-GR" sz="2400" b="0" dirty="0">
                <a:latin typeface="Calibri" pitchFamily="34" charset="0"/>
                <a:ea typeface="Calibri" pitchFamily="34" charset="0"/>
                <a:cs typeface="Calibri" pitchFamily="34" charset="0"/>
              </a:rPr>
              <a:t> SQL-89, SQL-92,  </a:t>
            </a:r>
            <a:r>
              <a:rPr lang="en-US" sz="2400" b="0" dirty="0">
                <a:latin typeface="Calibri" pitchFamily="34" charset="0"/>
                <a:ea typeface="Calibri" pitchFamily="34" charset="0"/>
                <a:cs typeface="Calibri" pitchFamily="34" charset="0"/>
              </a:rPr>
              <a:t>SQL-99</a:t>
            </a:r>
            <a:r>
              <a:rPr lang="el-GR" sz="2400" dirty="0">
                <a:latin typeface="Calibri" pitchFamily="34" charset="0"/>
                <a:ea typeface="Calibri" pitchFamily="34" charset="0"/>
                <a:cs typeface="Calibri" pitchFamily="34" charset="0"/>
              </a:rPr>
              <a:t>, …</a:t>
            </a:r>
            <a:endParaRPr lang="el-GR" sz="24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69900" y="173038"/>
            <a:ext cx="8229600" cy="1143000"/>
          </a:xfrm>
        </p:spPr>
        <p:txBody>
          <a:bodyPr/>
          <a:lstStyle/>
          <a:p>
            <a:r>
              <a:rPr lang="en-US" dirty="0">
                <a:solidFill>
                  <a:schemeClr val="accent6">
                    <a:lumMod val="75000"/>
                  </a:schemeClr>
                </a:solidFill>
              </a:rPr>
              <a:t>SQL</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Slide Number Placeholder 4"/>
          <p:cNvSpPr>
            <a:spLocks noGrp="1"/>
          </p:cNvSpPr>
          <p:nvPr>
            <p:ph type="sldNum" sz="quarter" idx="12"/>
          </p:nvPr>
        </p:nvSpPr>
        <p:spPr>
          <a:noFill/>
        </p:spPr>
        <p:txBody>
          <a:bodyPr/>
          <a:lstStyle/>
          <a:p>
            <a:fld id="{AC9933C1-F5E9-49DE-9586-192AF7A9F80D}" type="slidenum">
              <a:rPr lang="el-GR" altLang="en-US" smtClean="0"/>
              <a:pPr/>
              <a:t>30</a:t>
            </a:fld>
            <a:endParaRPr lang="el-GR" altLang="en-US"/>
          </a:p>
        </p:txBody>
      </p:sp>
      <p:sp>
        <p:nvSpPr>
          <p:cNvPr id="32774" name="Text Box 3"/>
          <p:cNvSpPr txBox="1">
            <a:spLocks noChangeArrowheads="1"/>
          </p:cNvSpPr>
          <p:nvPr/>
        </p:nvSpPr>
        <p:spPr bwMode="auto">
          <a:xfrm>
            <a:off x="292100" y="1952626"/>
            <a:ext cx="8153400" cy="1006475"/>
          </a:xfrm>
          <a:prstGeom prst="rect">
            <a:avLst/>
          </a:prstGeom>
          <a:noFill/>
          <a:ln w="9525">
            <a:noFill/>
            <a:miter lim="800000"/>
            <a:headEnd/>
            <a:tailEnd/>
          </a:ln>
        </p:spPr>
        <p:txBody>
          <a:bodyPr>
            <a:spAutoFit/>
          </a:bodyPr>
          <a:lstStyle/>
          <a:p>
            <a:pPr algn="just" eaLnBrk="0" hangingPunct="0"/>
            <a:r>
              <a:rPr lang="en-US" sz="2000" b="0" dirty="0">
                <a:latin typeface="Calibri" pitchFamily="34" charset="0"/>
                <a:ea typeface="Calibri" pitchFamily="34" charset="0"/>
                <a:cs typeface="Calibri" pitchFamily="34" charset="0"/>
              </a:rPr>
              <a:t>Default</a:t>
            </a:r>
            <a:r>
              <a:rPr lang="el-GR" sz="2000" b="0" dirty="0">
                <a:latin typeface="Calibri" pitchFamily="34" charset="0"/>
                <a:ea typeface="Calibri" pitchFamily="34" charset="0"/>
                <a:cs typeface="Calibri" pitchFamily="34" charset="0"/>
              </a:rPr>
              <a:t>: αύξουσα διάταξη</a:t>
            </a:r>
          </a:p>
          <a:p>
            <a:pPr algn="just" eaLnBrk="0" hangingPunct="0"/>
            <a:r>
              <a:rPr lang="el-GR" sz="2000" b="0" dirty="0">
                <a:latin typeface="Calibri" pitchFamily="34" charset="0"/>
                <a:ea typeface="Calibri" pitchFamily="34" charset="0"/>
                <a:cs typeface="Calibri" pitchFamily="34" charset="0"/>
              </a:rPr>
              <a:t>Αλλά και άμεσος προσδιορισμός χρησιμοποιώντας το </a:t>
            </a:r>
            <a:r>
              <a:rPr lang="en-US" sz="2000" dirty="0">
                <a:latin typeface="Calibri" pitchFamily="34" charset="0"/>
                <a:ea typeface="Calibri" pitchFamily="34" charset="0"/>
                <a:cs typeface="Calibri" pitchFamily="34" charset="0"/>
              </a:rPr>
              <a:t>ASC</a:t>
            </a:r>
            <a:r>
              <a:rPr lang="el-GR" sz="2000" b="0" dirty="0">
                <a:latin typeface="Calibri" pitchFamily="34" charset="0"/>
                <a:ea typeface="Calibri" pitchFamily="34" charset="0"/>
                <a:cs typeface="Calibri" pitchFamily="34" charset="0"/>
              </a:rPr>
              <a:t> (αύξουσα)  ή το </a:t>
            </a:r>
            <a:r>
              <a:rPr lang="en-US" sz="2000" dirty="0">
                <a:latin typeface="Calibri" pitchFamily="34" charset="0"/>
                <a:ea typeface="Calibri" pitchFamily="34" charset="0"/>
                <a:cs typeface="Calibri" pitchFamily="34" charset="0"/>
              </a:rPr>
              <a:t>DESC</a:t>
            </a:r>
            <a:r>
              <a:rPr lang="el-GR" sz="2000" b="0" dirty="0">
                <a:latin typeface="Calibri" pitchFamily="34" charset="0"/>
                <a:ea typeface="Calibri" pitchFamily="34" charset="0"/>
                <a:cs typeface="Calibri" pitchFamily="34" charset="0"/>
              </a:rPr>
              <a:t> (φθίνουσα). Επίσης, ταξινόμηση με βάση </a:t>
            </a:r>
            <a:r>
              <a:rPr lang="el-GR" sz="2000" b="0" dirty="0">
                <a:solidFill>
                  <a:schemeClr val="accent6">
                    <a:lumMod val="75000"/>
                  </a:schemeClr>
                </a:solidFill>
                <a:latin typeface="Calibri" pitchFamily="34" charset="0"/>
                <a:ea typeface="Calibri" pitchFamily="34" charset="0"/>
                <a:cs typeface="Calibri" pitchFamily="34" charset="0"/>
              </a:rPr>
              <a:t>πολλά</a:t>
            </a:r>
            <a:r>
              <a:rPr lang="el-GR" sz="2000" b="0" dirty="0">
                <a:solidFill>
                  <a:srgbClr val="FF0000"/>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γνωρίσματα.</a:t>
            </a:r>
          </a:p>
        </p:txBody>
      </p:sp>
      <p:sp>
        <p:nvSpPr>
          <p:cNvPr id="32775" name="Text Box 4"/>
          <p:cNvSpPr txBox="1">
            <a:spLocks noChangeArrowheads="1"/>
          </p:cNvSpPr>
          <p:nvPr/>
        </p:nvSpPr>
        <p:spPr bwMode="auto">
          <a:xfrm>
            <a:off x="522288" y="3365500"/>
            <a:ext cx="3632269" cy="1616075"/>
          </a:xfrm>
          <a:prstGeom prst="rect">
            <a:avLst/>
          </a:prstGeom>
          <a:noFill/>
          <a:ln w="9525">
            <a:noFill/>
            <a:miter lim="800000"/>
            <a:headEnd/>
            <a:tailEnd/>
          </a:ln>
        </p:spPr>
        <p:txBody>
          <a:bodyPr wrap="square">
            <a:spAutoFit/>
          </a:bodyPr>
          <a:lstStyle/>
          <a:p>
            <a:pPr eaLnBrk="0" hangingPunct="0"/>
            <a:r>
              <a:rPr lang="el-GR" sz="2000" b="0" dirty="0">
                <a:latin typeface="Calibri" pitchFamily="34" charset="0"/>
                <a:ea typeface="Calibri" pitchFamily="34" charset="0"/>
                <a:cs typeface="Calibri" pitchFamily="34" charset="0"/>
              </a:rPr>
              <a:t>Παράδειγμα:</a:t>
            </a:r>
          </a:p>
          <a:p>
            <a:pPr eaLnBrk="0" hangingPunct="0"/>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a:t>
            </a:r>
          </a:p>
          <a:p>
            <a:pPr eaLnBrk="0" hangingPunct="0"/>
            <a:r>
              <a:rPr lang="en-US" sz="2000" b="1" dirty="0">
                <a:latin typeface="Calibri" pitchFamily="34" charset="0"/>
                <a:ea typeface="Calibri" pitchFamily="34" charset="0"/>
                <a:cs typeface="Calibri" pitchFamily="34" charset="0"/>
              </a:rPr>
              <a:t>FROM</a:t>
            </a:r>
            <a:r>
              <a:rPr lang="en-US"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ORDER BY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DESC</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ASC</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p:txBody>
      </p:sp>
      <p:sp>
        <p:nvSpPr>
          <p:cNvPr id="32776" name="Text Box 5"/>
          <p:cNvSpPr txBox="1">
            <a:spLocks noChangeArrowheads="1"/>
          </p:cNvSpPr>
          <p:nvPr/>
        </p:nvSpPr>
        <p:spPr bwMode="auto">
          <a:xfrm>
            <a:off x="468313" y="5516563"/>
            <a:ext cx="8153400" cy="396875"/>
          </a:xfrm>
          <a:prstGeom prst="rect">
            <a:avLst/>
          </a:prstGeom>
          <a:noFill/>
          <a:ln w="9525">
            <a:noFill/>
            <a:miter lim="800000"/>
            <a:headEnd/>
            <a:tailEnd/>
          </a:ln>
        </p:spPr>
        <p:txBody>
          <a:bodyPr>
            <a:spAutoFit/>
          </a:bodyPr>
          <a:lstStyle/>
          <a:p>
            <a:pPr eaLnBrk="0" hangingPunct="0"/>
            <a:r>
              <a:rPr lang="el-GR" sz="2000" b="0" i="1">
                <a:latin typeface="Calibri" pitchFamily="34" charset="0"/>
                <a:ea typeface="Calibri" pitchFamily="34" charset="0"/>
                <a:cs typeface="Calibri" pitchFamily="34" charset="0"/>
              </a:rPr>
              <a:t>Η ταξινόμηση είναι δαπανηρή λειτουργία.</a:t>
            </a:r>
          </a:p>
        </p:txBody>
      </p:sp>
      <p:sp>
        <p:nvSpPr>
          <p:cNvPr id="9" name="Title 8"/>
          <p:cNvSpPr>
            <a:spLocks noGrp="1"/>
          </p:cNvSpPr>
          <p:nvPr>
            <p:ph type="title"/>
          </p:nvPr>
        </p:nvSpPr>
        <p:spPr/>
        <p:txBody>
          <a:bodyPr/>
          <a:lstStyle/>
          <a:p>
            <a:r>
              <a:rPr lang="el-GR" dirty="0">
                <a:solidFill>
                  <a:schemeClr val="accent6">
                    <a:lumMod val="75000"/>
                  </a:schemeClr>
                </a:solidFill>
              </a:rPr>
              <a:t>Διάταξη Πλειάδων</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4"/>
          <p:cNvSpPr>
            <a:spLocks noGrp="1"/>
          </p:cNvSpPr>
          <p:nvPr>
            <p:ph type="sldNum" sz="quarter" idx="12"/>
          </p:nvPr>
        </p:nvSpPr>
        <p:spPr>
          <a:noFill/>
        </p:spPr>
        <p:txBody>
          <a:bodyPr/>
          <a:lstStyle/>
          <a:p>
            <a:fld id="{EAA33AB6-2CB7-40DB-AECA-B37E4C36E0B6}" type="slidenum">
              <a:rPr lang="el-GR" altLang="en-US" smtClean="0"/>
              <a:pPr/>
              <a:t>31</a:t>
            </a:fld>
            <a:endParaRPr lang="el-GR" altLang="en-US"/>
          </a:p>
        </p:txBody>
      </p:sp>
      <p:sp>
        <p:nvSpPr>
          <p:cNvPr id="33798" name="Text Box 3"/>
          <p:cNvSpPr txBox="1">
            <a:spLocks noChangeArrowheads="1"/>
          </p:cNvSpPr>
          <p:nvPr/>
        </p:nvSpPr>
        <p:spPr bwMode="auto">
          <a:xfrm>
            <a:off x="2133730" y="3731346"/>
            <a:ext cx="5329238" cy="1631216"/>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Title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 </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Robert De </a:t>
            </a:r>
            <a:r>
              <a:rPr lang="en-US" sz="2000" b="0" dirty="0" err="1">
                <a:latin typeface="Calibri" pitchFamily="34" charset="0"/>
                <a:ea typeface="Calibri" pitchFamily="34" charset="0"/>
                <a:cs typeface="Calibri" pitchFamily="34" charset="0"/>
              </a:rPr>
              <a:t>Niro</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ORDER BY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DESC</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LIMIT</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8</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33799" name="Text Box 4"/>
          <p:cNvSpPr txBox="1">
            <a:spLocks noChangeArrowheads="1"/>
          </p:cNvSpPr>
          <p:nvPr/>
        </p:nvSpPr>
        <p:spPr bwMode="auto">
          <a:xfrm>
            <a:off x="250825" y="1773238"/>
            <a:ext cx="8153400" cy="1692771"/>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Περιορισμό του μεγέθους του αποτελέσματος με χρήση του </a:t>
            </a:r>
            <a:r>
              <a:rPr lang="en-US" sz="2000" dirty="0">
                <a:latin typeface="Calibri" pitchFamily="34" charset="0"/>
                <a:ea typeface="Calibri" pitchFamily="34" charset="0"/>
                <a:cs typeface="Calibri" pitchFamily="34" charset="0"/>
              </a:rPr>
              <a:t>LIMIT &lt;k&gt;</a:t>
            </a:r>
          </a:p>
          <a:p>
            <a:pPr algn="just" eaLnBrk="0" hangingPunct="0"/>
            <a:endParaRPr lang="en-US" sz="2000" dirty="0">
              <a:latin typeface="Calibri" pitchFamily="34" charset="0"/>
              <a:ea typeface="Calibri" pitchFamily="34" charset="0"/>
              <a:cs typeface="Calibri" pitchFamily="34" charset="0"/>
            </a:endParaRPr>
          </a:p>
          <a:p>
            <a:pPr algn="just" eaLnBrk="0" hangingPunct="0"/>
            <a:r>
              <a:rPr lang="el-GR" sz="2400" b="0" i="1" dirty="0">
                <a:solidFill>
                  <a:schemeClr val="accent3">
                    <a:lumMod val="75000"/>
                  </a:schemeClr>
                </a:solidFill>
                <a:latin typeface="Calibri" pitchFamily="34" charset="0"/>
                <a:ea typeface="Calibri" pitchFamily="34" charset="0"/>
                <a:cs typeface="Calibri" pitchFamily="34" charset="0"/>
              </a:rPr>
              <a:t>Σε συνδυασμό ή όχι με το </a:t>
            </a:r>
            <a:r>
              <a:rPr lang="en-US" sz="2400" b="0" i="1" dirty="0">
                <a:solidFill>
                  <a:schemeClr val="accent3">
                    <a:lumMod val="75000"/>
                  </a:schemeClr>
                </a:solidFill>
                <a:latin typeface="Calibri" pitchFamily="34" charset="0"/>
                <a:ea typeface="Calibri" pitchFamily="34" charset="0"/>
                <a:cs typeface="Calibri" pitchFamily="34" charset="0"/>
              </a:rPr>
              <a:t>order by: </a:t>
            </a:r>
            <a:endParaRPr lang="el-GR" sz="2400" b="0" i="1" dirty="0">
              <a:solidFill>
                <a:schemeClr val="accent3">
                  <a:lumMod val="75000"/>
                </a:schemeClr>
              </a:solidFill>
              <a:latin typeface="Calibri" pitchFamily="34" charset="0"/>
              <a:ea typeface="Calibri" pitchFamily="34" charset="0"/>
              <a:cs typeface="Calibri" pitchFamily="34" charset="0"/>
            </a:endParaRPr>
          </a:p>
          <a:p>
            <a:pPr algn="just" eaLnBrk="0" hangingPunct="0"/>
            <a:r>
              <a:rPr lang="el-GR" sz="2000" b="0" dirty="0">
                <a:latin typeface="Calibri" pitchFamily="34" charset="0"/>
                <a:ea typeface="Calibri" pitchFamily="34" charset="0"/>
                <a:cs typeface="Calibri" pitchFamily="34" charset="0"/>
              </a:rPr>
              <a:t>αν δεν υπάρχει το </a:t>
            </a:r>
            <a:r>
              <a:rPr lang="en-US" sz="2000" b="0" dirty="0">
                <a:latin typeface="Calibri" pitchFamily="34" charset="0"/>
                <a:ea typeface="Calibri" pitchFamily="34" charset="0"/>
                <a:cs typeface="Calibri" pitchFamily="34" charset="0"/>
              </a:rPr>
              <a:t>order by</a:t>
            </a:r>
            <a:r>
              <a:rPr lang="el-GR" sz="2000" b="0" dirty="0">
                <a:latin typeface="Calibri" pitchFamily="34" charset="0"/>
                <a:ea typeface="Calibri" pitchFamily="34" charset="0"/>
                <a:cs typeface="Calibri" pitchFamily="34" charset="0"/>
              </a:rPr>
              <a:t> το</a:t>
            </a:r>
            <a:r>
              <a:rPr lang="en-US" sz="2000" b="0" dirty="0">
                <a:latin typeface="Calibri" pitchFamily="34" charset="0"/>
                <a:ea typeface="Calibri" pitchFamily="34" charset="0"/>
                <a:cs typeface="Calibri" pitchFamily="34" charset="0"/>
              </a:rPr>
              <a:t> LIMIT k </a:t>
            </a:r>
            <a:r>
              <a:rPr lang="el-GR" sz="2000" b="0" dirty="0">
                <a:latin typeface="Calibri" pitchFamily="34" charset="0"/>
                <a:ea typeface="Calibri" pitchFamily="34" charset="0"/>
                <a:cs typeface="Calibri" pitchFamily="34" charset="0"/>
              </a:rPr>
              <a:t>μας δίνει κάποιες τυχαίες </a:t>
            </a:r>
            <a:r>
              <a:rPr lang="en-US" sz="2000" b="0" dirty="0">
                <a:latin typeface="Calibri" pitchFamily="34" charset="0"/>
                <a:ea typeface="Calibri" pitchFamily="34" charset="0"/>
                <a:cs typeface="Calibri" pitchFamily="34" charset="0"/>
              </a:rPr>
              <a:t>k </a:t>
            </a:r>
            <a:r>
              <a:rPr lang="el-GR" sz="2000" b="0" dirty="0">
                <a:latin typeface="Calibri" pitchFamily="34" charset="0"/>
                <a:ea typeface="Calibri" pitchFamily="34" charset="0"/>
                <a:cs typeface="Calibri" pitchFamily="34" charset="0"/>
              </a:rPr>
              <a:t>πλειάδες από το αποτέλεσμα – αν υπάρχει το </a:t>
            </a:r>
            <a:r>
              <a:rPr lang="en-US" sz="2000" b="0" dirty="0">
                <a:latin typeface="Calibri" pitchFamily="34" charset="0"/>
                <a:ea typeface="Calibri" pitchFamily="34" charset="0"/>
                <a:cs typeface="Calibri" pitchFamily="34" charset="0"/>
              </a:rPr>
              <a:t>order by </a:t>
            </a:r>
            <a:r>
              <a:rPr lang="el-GR" sz="2000" b="0" dirty="0">
                <a:latin typeface="Calibri" pitchFamily="34" charset="0"/>
                <a:ea typeface="Calibri" pitchFamily="34" charset="0"/>
                <a:cs typeface="Calibri" pitchFamily="34" charset="0"/>
              </a:rPr>
              <a:t>μας δίνει τις πρώτες </a:t>
            </a:r>
            <a:r>
              <a:rPr lang="en-US" sz="2000" b="0" dirty="0">
                <a:latin typeface="Calibri" pitchFamily="34" charset="0"/>
                <a:ea typeface="Calibri" pitchFamily="34" charset="0"/>
                <a:cs typeface="Calibri" pitchFamily="34" charset="0"/>
              </a:rPr>
              <a:t>k</a:t>
            </a:r>
            <a:endParaRPr lang="el-GR" sz="2000" b="0" dirty="0">
              <a:latin typeface="Calibri" pitchFamily="34" charset="0"/>
              <a:ea typeface="Calibri" pitchFamily="34" charset="0"/>
              <a:cs typeface="Calibri" pitchFamily="34" charset="0"/>
            </a:endParaRPr>
          </a:p>
        </p:txBody>
      </p:sp>
      <p:sp>
        <p:nvSpPr>
          <p:cNvPr id="33800" name="Text Box 5"/>
          <p:cNvSpPr txBox="1">
            <a:spLocks noChangeArrowheads="1"/>
          </p:cNvSpPr>
          <p:nvPr/>
        </p:nvSpPr>
        <p:spPr bwMode="auto">
          <a:xfrm>
            <a:off x="531034" y="5522912"/>
            <a:ext cx="7969153" cy="369332"/>
          </a:xfrm>
          <a:prstGeom prst="rect">
            <a:avLst/>
          </a:prstGeom>
          <a:noFill/>
          <a:ln w="9525" algn="ctr">
            <a:noFill/>
            <a:miter lim="800000"/>
            <a:headEnd/>
            <a:tailEnd/>
          </a:ln>
        </p:spPr>
        <p:txBody>
          <a:bodyPr wrap="square">
            <a:spAutoFit/>
          </a:bodyPr>
          <a:lstStyle/>
          <a:p>
            <a:pPr>
              <a:spcBef>
                <a:spcPct val="50000"/>
              </a:spcBef>
            </a:pPr>
            <a:r>
              <a:rPr lang="el-GR" b="0" dirty="0">
                <a:latin typeface="Calibri" pitchFamily="34" charset="0"/>
                <a:ea typeface="Calibri" pitchFamily="34" charset="0"/>
                <a:cs typeface="Calibri" pitchFamily="34" charset="0"/>
              </a:rPr>
              <a:t>8</a:t>
            </a:r>
            <a:r>
              <a:rPr lang="en-US" b="0" dirty="0">
                <a:latin typeface="Calibri" pitchFamily="34" charset="0"/>
                <a:ea typeface="Calibri" pitchFamily="34" charset="0"/>
                <a:cs typeface="Calibri" pitchFamily="34" charset="0"/>
              </a:rPr>
              <a:t> </a:t>
            </a:r>
            <a:r>
              <a:rPr lang="el-GR" b="0" dirty="0">
                <a:latin typeface="Calibri" pitchFamily="34" charset="0"/>
                <a:ea typeface="Calibri" pitchFamily="34" charset="0"/>
                <a:cs typeface="Calibri" pitchFamily="34" charset="0"/>
              </a:rPr>
              <a:t>από τις πιο πρόσφατες -- αν δεν υπάρχει το </a:t>
            </a:r>
            <a:r>
              <a:rPr lang="en-US" b="0" dirty="0">
                <a:latin typeface="Calibri" pitchFamily="34" charset="0"/>
                <a:ea typeface="Calibri" pitchFamily="34" charset="0"/>
                <a:cs typeface="Calibri" pitchFamily="34" charset="0"/>
              </a:rPr>
              <a:t>order by</a:t>
            </a:r>
            <a:r>
              <a:rPr lang="el-GR" b="0" dirty="0">
                <a:latin typeface="Calibri" pitchFamily="34" charset="0"/>
                <a:ea typeface="Calibri" pitchFamily="34" charset="0"/>
                <a:cs typeface="Calibri" pitchFamily="34" charset="0"/>
              </a:rPr>
              <a:t>,</a:t>
            </a:r>
            <a:r>
              <a:rPr lang="en-US" b="0" dirty="0">
                <a:latin typeface="Calibri" pitchFamily="34" charset="0"/>
                <a:ea typeface="Calibri" pitchFamily="34" charset="0"/>
                <a:cs typeface="Calibri" pitchFamily="34" charset="0"/>
              </a:rPr>
              <a:t> </a:t>
            </a:r>
            <a:r>
              <a:rPr lang="el-GR" b="0" dirty="0">
                <a:latin typeface="Calibri" pitchFamily="34" charset="0"/>
                <a:ea typeface="Calibri" pitchFamily="34" charset="0"/>
                <a:cs typeface="Calibri" pitchFamily="34" charset="0"/>
              </a:rPr>
              <a:t>δίνει 8</a:t>
            </a:r>
            <a:r>
              <a:rPr lang="en-US" b="0"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τυχαίες</a:t>
            </a:r>
          </a:p>
        </p:txBody>
      </p:sp>
      <p:sp>
        <p:nvSpPr>
          <p:cNvPr id="9" name="Title 8"/>
          <p:cNvSpPr>
            <a:spLocks noGrp="1"/>
          </p:cNvSpPr>
          <p:nvPr>
            <p:ph type="title"/>
          </p:nvPr>
        </p:nvSpPr>
        <p:spPr/>
        <p:txBody>
          <a:bodyPr>
            <a:normAutofit fontScale="90000"/>
          </a:bodyPr>
          <a:lstStyle/>
          <a:p>
            <a:r>
              <a:rPr lang="el-GR" dirty="0">
                <a:solidFill>
                  <a:schemeClr val="accent6">
                    <a:lumMod val="75000"/>
                  </a:schemeClr>
                </a:solidFill>
              </a:rPr>
              <a:t>Περιορισμός μεγέθους αποτελέσματος</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Slide Number Placeholder 4"/>
          <p:cNvSpPr>
            <a:spLocks noGrp="1"/>
          </p:cNvSpPr>
          <p:nvPr>
            <p:ph type="sldNum" sz="quarter" idx="12"/>
          </p:nvPr>
        </p:nvSpPr>
        <p:spPr>
          <a:noFill/>
        </p:spPr>
        <p:txBody>
          <a:bodyPr/>
          <a:lstStyle/>
          <a:p>
            <a:fld id="{A67BED4C-A5E6-4811-A1AB-85F55D082FD4}" type="slidenum">
              <a:rPr lang="el-GR" altLang="en-US" smtClean="0"/>
              <a:pPr/>
              <a:t>32</a:t>
            </a:fld>
            <a:endParaRPr lang="el-GR" altLang="en-US"/>
          </a:p>
        </p:txBody>
      </p:sp>
      <p:sp>
        <p:nvSpPr>
          <p:cNvPr id="34822" name="Text Box 4"/>
          <p:cNvSpPr txBox="1">
            <a:spLocks noChangeArrowheads="1"/>
          </p:cNvSpPr>
          <p:nvPr/>
        </p:nvSpPr>
        <p:spPr bwMode="auto">
          <a:xfrm>
            <a:off x="495300" y="2260600"/>
            <a:ext cx="7772400" cy="7016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Τα ονόματα των γνωρισμάτων στο αποτέλεσμα είναι αυτά των σχέσεων στην ερώτηση.</a:t>
            </a:r>
          </a:p>
        </p:txBody>
      </p:sp>
      <p:sp>
        <p:nvSpPr>
          <p:cNvPr id="34823" name="Text Box 5"/>
          <p:cNvSpPr txBox="1">
            <a:spLocks noChangeArrowheads="1"/>
          </p:cNvSpPr>
          <p:nvPr/>
        </p:nvSpPr>
        <p:spPr bwMode="auto">
          <a:xfrm>
            <a:off x="558800" y="3340100"/>
            <a:ext cx="7772400" cy="138499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Δυνατότητα αλλαγής του ονόματος τόσο μιας σχέσης όσο και ενός  γνωρίσματος:</a:t>
            </a:r>
          </a:p>
          <a:p>
            <a:pPr eaLnBrk="0" hangingPunct="0"/>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&lt;παλιό-όνομα&gt;  </a:t>
            </a:r>
            <a:r>
              <a:rPr lang="en-US" sz="2400" dirty="0">
                <a:solidFill>
                  <a:schemeClr val="accent6">
                    <a:lumMod val="75000"/>
                  </a:schemeClr>
                </a:solidFill>
                <a:latin typeface="Calibri" pitchFamily="34" charset="0"/>
                <a:ea typeface="Calibri" pitchFamily="34" charset="0"/>
                <a:cs typeface="Calibri" pitchFamily="34" charset="0"/>
              </a:rPr>
              <a:t>AS</a:t>
            </a:r>
            <a:r>
              <a:rPr lang="el-GR" sz="2400" b="0" dirty="0">
                <a:solidFill>
                  <a:schemeClr val="accent6">
                    <a:lumMod val="75000"/>
                  </a:schemeClr>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&lt;νέο-όνομα&gt;</a:t>
            </a:r>
          </a:p>
        </p:txBody>
      </p:sp>
      <p:sp>
        <p:nvSpPr>
          <p:cNvPr id="34824" name="Text Box 6"/>
          <p:cNvSpPr txBox="1">
            <a:spLocks noChangeArrowheads="1"/>
          </p:cNvSpPr>
          <p:nvPr/>
        </p:nvSpPr>
        <p:spPr bwMode="auto">
          <a:xfrm>
            <a:off x="1168400" y="4940300"/>
            <a:ext cx="6578600" cy="400110"/>
          </a:xfrm>
          <a:prstGeom prst="rect">
            <a:avLst/>
          </a:prstGeom>
          <a:noFill/>
          <a:ln w="9525">
            <a:noFill/>
            <a:miter lim="800000"/>
            <a:headEnd/>
            <a:tailEnd/>
          </a:ln>
        </p:spPr>
        <p:txBody>
          <a:bodyPr wrap="square">
            <a:spAutoFit/>
          </a:bodyPr>
          <a:lstStyle/>
          <a:p>
            <a:pPr eaLnBrk="0" hangingPunct="0"/>
            <a:r>
              <a:rPr lang="el-GR" sz="2000" b="0" dirty="0"/>
              <a:t>Το </a:t>
            </a:r>
            <a:r>
              <a:rPr lang="en-US" sz="2000" b="0" dirty="0"/>
              <a:t>as </a:t>
            </a:r>
            <a:r>
              <a:rPr lang="el-GR" sz="2000" b="0" dirty="0"/>
              <a:t>μπορεί να εμφανίζεται στο  </a:t>
            </a:r>
            <a:r>
              <a:rPr lang="en-US" sz="2000" dirty="0"/>
              <a:t>select</a:t>
            </a:r>
            <a:r>
              <a:rPr lang="el-GR" sz="2000" b="0" dirty="0"/>
              <a:t> ή στο </a:t>
            </a:r>
            <a:r>
              <a:rPr lang="en-US" sz="2000" dirty="0"/>
              <a:t>from</a:t>
            </a:r>
            <a:endParaRPr lang="el-GR" sz="2000" dirty="0"/>
          </a:p>
        </p:txBody>
      </p:sp>
      <p:sp>
        <p:nvSpPr>
          <p:cNvPr id="34825" name="Rectangle 7"/>
          <p:cNvSpPr>
            <a:spLocks noChangeArrowheads="1"/>
          </p:cNvSpPr>
          <p:nvPr/>
        </p:nvSpPr>
        <p:spPr bwMode="auto">
          <a:xfrm>
            <a:off x="1092200" y="4940300"/>
            <a:ext cx="6019800" cy="409575"/>
          </a:xfrm>
          <a:prstGeom prst="rect">
            <a:avLst/>
          </a:prstGeom>
          <a:noFill/>
          <a:ln w="28575">
            <a:solidFill>
              <a:schemeClr val="accent2">
                <a:lumMod val="75000"/>
              </a:schemeClr>
            </a:solidFill>
            <a:miter lim="800000"/>
            <a:headEnd/>
            <a:tailEnd/>
          </a:ln>
        </p:spPr>
        <p:txBody>
          <a:bodyPr wrap="none" anchor="ctr"/>
          <a:lstStyle/>
          <a:p>
            <a:pPr algn="ctr" eaLnBrk="0" hangingPunct="0"/>
            <a:endParaRPr lang="el-GR" sz="2400">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a:solidFill>
                  <a:schemeClr val="accent6">
                    <a:lumMod val="75000"/>
                  </a:schemeClr>
                </a:solidFill>
              </a:rPr>
              <a:t>Αλλαγή Ονόματος</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xmlns="" id="{85B26FFE-7B50-4670-BD31-2840F64CD982}"/>
                  </a:ext>
                </a:extLst>
              </p14:cNvPr>
              <p14:cNvContentPartPr/>
              <p14:nvPr/>
            </p14:nvContentPartPr>
            <p14:xfrm>
              <a:off x="3783412" y="4133917"/>
              <a:ext cx="7200" cy="6120"/>
            </p14:xfrm>
          </p:contentPart>
        </mc:Choice>
        <mc:Fallback xmlns="">
          <p:pic>
            <p:nvPicPr>
              <p:cNvPr id="2" name="Ink 1">
                <a:extLst>
                  <a:ext uri="{FF2B5EF4-FFF2-40B4-BE49-F238E27FC236}">
                    <a16:creationId xmlns:a16="http://schemas.microsoft.com/office/drawing/2014/main" id="{85B26FFE-7B50-4670-BD31-2840F64CD982}"/>
                  </a:ext>
                </a:extLst>
              </p:cNvPr>
              <p:cNvPicPr/>
              <p:nvPr/>
            </p:nvPicPr>
            <p:blipFill>
              <a:blip r:embed="rId3"/>
              <a:stretch>
                <a:fillRect/>
              </a:stretch>
            </p:blipFill>
            <p:spPr>
              <a:xfrm>
                <a:off x="3765772" y="4116277"/>
                <a:ext cx="42840" cy="41760"/>
              </a:xfrm>
              <a:prstGeom prst="rect">
                <a:avLst/>
              </a:prstGeom>
            </p:spPr>
          </p:pic>
        </mc:Fallback>
      </mc:AlternateContent>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Slide Number Placeholder 4"/>
          <p:cNvSpPr>
            <a:spLocks noGrp="1"/>
          </p:cNvSpPr>
          <p:nvPr>
            <p:ph type="sldNum" sz="quarter" idx="12"/>
          </p:nvPr>
        </p:nvSpPr>
        <p:spPr>
          <a:noFill/>
        </p:spPr>
        <p:txBody>
          <a:bodyPr/>
          <a:lstStyle/>
          <a:p>
            <a:fld id="{82D78A9C-F029-4C75-AD1A-710ED5D62407}" type="slidenum">
              <a:rPr lang="el-GR" altLang="en-US" smtClean="0"/>
              <a:pPr/>
              <a:t>33</a:t>
            </a:fld>
            <a:endParaRPr lang="el-GR" altLang="en-US"/>
          </a:p>
        </p:txBody>
      </p:sp>
      <p:sp>
        <p:nvSpPr>
          <p:cNvPr id="35846" name="Text Box 3"/>
          <p:cNvSpPr txBox="1">
            <a:spLocks noChangeArrowheads="1"/>
          </p:cNvSpPr>
          <p:nvPr/>
        </p:nvSpPr>
        <p:spPr bwMode="auto">
          <a:xfrm>
            <a:off x="457200" y="2286000"/>
            <a:ext cx="8458200" cy="39687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Για παράδειγμα:</a:t>
            </a:r>
          </a:p>
        </p:txBody>
      </p:sp>
      <p:sp>
        <p:nvSpPr>
          <p:cNvPr id="10"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Αλλαγή Ονόματος</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8" name="Text Box 3"/>
          <p:cNvSpPr txBox="1">
            <a:spLocks noChangeArrowheads="1"/>
          </p:cNvSpPr>
          <p:nvPr/>
        </p:nvSpPr>
        <p:spPr bwMode="auto">
          <a:xfrm>
            <a:off x="914400" y="3185325"/>
            <a:ext cx="7772400" cy="7016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/60</a:t>
            </a:r>
            <a:r>
              <a:rPr lang="en-US"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AS</a:t>
            </a:r>
            <a:r>
              <a:rPr lang="en-US" sz="2000" b="0" dirty="0">
                <a:latin typeface="Calibri" pitchFamily="34" charset="0"/>
                <a:ea typeface="Calibri" pitchFamily="34" charset="0"/>
                <a:cs typeface="Calibri" pitchFamily="34" charset="0"/>
              </a:rPr>
              <a:t> Hourly-Duration</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Slide Number Placeholder 4"/>
          <p:cNvSpPr>
            <a:spLocks noGrp="1"/>
          </p:cNvSpPr>
          <p:nvPr>
            <p:ph type="sldNum" sz="quarter" idx="12"/>
          </p:nvPr>
        </p:nvSpPr>
        <p:spPr>
          <a:noFill/>
        </p:spPr>
        <p:txBody>
          <a:bodyPr/>
          <a:lstStyle/>
          <a:p>
            <a:fld id="{58A4BC70-3E30-49A2-9B4C-B76CA826CC22}" type="slidenum">
              <a:rPr lang="el-GR" altLang="en-US" smtClean="0"/>
              <a:pPr/>
              <a:t>34</a:t>
            </a:fld>
            <a:endParaRPr lang="el-GR" altLang="en-US"/>
          </a:p>
        </p:txBody>
      </p:sp>
      <p:sp>
        <p:nvSpPr>
          <p:cNvPr id="36870" name="Text Box 3"/>
          <p:cNvSpPr txBox="1">
            <a:spLocks noChangeArrowheads="1"/>
          </p:cNvSpPr>
          <p:nvPr/>
        </p:nvSpPr>
        <p:spPr bwMode="auto">
          <a:xfrm>
            <a:off x="304800" y="2209800"/>
            <a:ext cx="8458200" cy="701675"/>
          </a:xfrm>
          <a:prstGeom prst="rect">
            <a:avLst/>
          </a:prstGeom>
          <a:noFill/>
          <a:ln w="9525">
            <a:noFill/>
            <a:miter lim="800000"/>
            <a:headEnd/>
            <a:tailEnd/>
          </a:ln>
        </p:spPr>
        <p:txBody>
          <a:bodyPr>
            <a:spAutoFit/>
          </a:bodyPr>
          <a:lstStyle/>
          <a:p>
            <a:pPr eaLnBrk="0" hangingPunct="0"/>
            <a:endParaRPr lang="el-GR" sz="2000" b="0">
              <a:latin typeface="Calibri" pitchFamily="34" charset="0"/>
              <a:ea typeface="Calibri" pitchFamily="34" charset="0"/>
              <a:cs typeface="Calibri" pitchFamily="34" charset="0"/>
            </a:endParaRPr>
          </a:p>
          <a:p>
            <a:pPr eaLnBrk="0" hangingPunct="0"/>
            <a:r>
              <a:rPr lang="el-GR" sz="2000" b="0">
                <a:latin typeface="Calibri" pitchFamily="34" charset="0"/>
                <a:ea typeface="Calibri" pitchFamily="34" charset="0"/>
                <a:cs typeface="Calibri" pitchFamily="34" charset="0"/>
              </a:rPr>
              <a:t>Χρήσιμο όταν</a:t>
            </a:r>
          </a:p>
        </p:txBody>
      </p:sp>
      <p:sp>
        <p:nvSpPr>
          <p:cNvPr id="36871" name="Text Box 4"/>
          <p:cNvSpPr txBox="1">
            <a:spLocks noChangeArrowheads="1"/>
          </p:cNvSpPr>
          <p:nvPr/>
        </p:nvSpPr>
        <p:spPr bwMode="auto">
          <a:xfrm>
            <a:off x="457200" y="4376738"/>
            <a:ext cx="8458200" cy="701675"/>
          </a:xfrm>
          <a:prstGeom prst="rect">
            <a:avLst/>
          </a:prstGeom>
          <a:noFill/>
          <a:ln w="9525">
            <a:noFill/>
            <a:miter lim="800000"/>
            <a:headEnd/>
            <a:tailEnd/>
          </a:ln>
        </p:spPr>
        <p:txBody>
          <a:bodyPr>
            <a:spAutoFit/>
          </a:bodyPr>
          <a:lstStyle/>
          <a:p>
            <a:pPr eaLnBrk="0" hangingPunct="0"/>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(γ) δυο σχέσεις του </a:t>
            </a:r>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έχουν γνωρίσματα με το ίδιο όνομα</a:t>
            </a:r>
          </a:p>
        </p:txBody>
      </p:sp>
      <p:sp>
        <p:nvSpPr>
          <p:cNvPr id="36872" name="Text Box 5"/>
          <p:cNvSpPr txBox="1">
            <a:spLocks noChangeArrowheads="1"/>
          </p:cNvSpPr>
          <p:nvPr/>
        </p:nvSpPr>
        <p:spPr bwMode="auto">
          <a:xfrm>
            <a:off x="406400" y="3213100"/>
            <a:ext cx="84582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(α) όταν έχουμε αριθμητικές εκφράσεις στο </a:t>
            </a:r>
            <a:r>
              <a:rPr lang="en-US" sz="2000"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και δεν έχουν όνομα </a:t>
            </a:r>
          </a:p>
        </p:txBody>
      </p:sp>
      <p:sp>
        <p:nvSpPr>
          <p:cNvPr id="36873" name="Text Box 6"/>
          <p:cNvSpPr txBox="1">
            <a:spLocks noChangeArrowheads="1"/>
          </p:cNvSpPr>
          <p:nvPr/>
        </p:nvSpPr>
        <p:spPr bwMode="auto">
          <a:xfrm>
            <a:off x="381000" y="3976688"/>
            <a:ext cx="8458200" cy="400050"/>
          </a:xfrm>
          <a:prstGeom prst="rect">
            <a:avLst/>
          </a:prstGeom>
          <a:noFill/>
          <a:ln w="9525">
            <a:noFill/>
            <a:miter lim="800000"/>
            <a:headEnd/>
            <a:tailEnd/>
          </a:ln>
        </p:spPr>
        <p:txBody>
          <a:bodyPr>
            <a:spAutoFit/>
          </a:bodyPr>
          <a:lstStyle/>
          <a:p>
            <a:pPr algn="just" eaLnBrk="0" hangingPunct="0"/>
            <a:r>
              <a:rPr lang="el-GR" sz="2000" b="0">
                <a:latin typeface="Calibri" pitchFamily="34" charset="0"/>
                <a:ea typeface="Calibri" pitchFamily="34" charset="0"/>
                <a:cs typeface="Calibri" pitchFamily="34" charset="0"/>
              </a:rPr>
              <a:t> (β) όταν θέλουμε να αλλάξουμε το όνομα του γνωρίσματος στο αποτέλεσμα</a:t>
            </a:r>
          </a:p>
        </p:txBody>
      </p:sp>
      <p:sp>
        <p:nvSpPr>
          <p:cNvPr id="11"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Αλλαγή Ονόματος</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Slide Number Placeholder 4"/>
          <p:cNvSpPr>
            <a:spLocks noGrp="1"/>
          </p:cNvSpPr>
          <p:nvPr>
            <p:ph type="sldNum" sz="quarter" idx="12"/>
          </p:nvPr>
        </p:nvSpPr>
        <p:spPr>
          <a:noFill/>
        </p:spPr>
        <p:txBody>
          <a:bodyPr/>
          <a:lstStyle/>
          <a:p>
            <a:fld id="{B2BB688B-A336-4AA2-89A9-C1BD195FAB03}" type="slidenum">
              <a:rPr lang="el-GR" altLang="en-US" smtClean="0"/>
              <a:pPr/>
              <a:t>35</a:t>
            </a:fld>
            <a:endParaRPr lang="el-GR" altLang="en-US"/>
          </a:p>
        </p:txBody>
      </p:sp>
      <p:sp>
        <p:nvSpPr>
          <p:cNvPr id="37894" name="Text Box 4"/>
          <p:cNvSpPr txBox="1">
            <a:spLocks noChangeArrowheads="1"/>
          </p:cNvSpPr>
          <p:nvPr/>
        </p:nvSpPr>
        <p:spPr bwMode="auto">
          <a:xfrm>
            <a:off x="323850" y="2205038"/>
            <a:ext cx="8458200" cy="400050"/>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Μια </a:t>
            </a:r>
            <a:r>
              <a:rPr lang="el-GR" sz="2000" b="0" i="1" u="sng" dirty="0">
                <a:latin typeface="Calibri" pitchFamily="34" charset="0"/>
                <a:ea typeface="Calibri" pitchFamily="34" charset="0"/>
                <a:cs typeface="Calibri" pitchFamily="34" charset="0"/>
              </a:rPr>
              <a:t>μεταβλητή πλειάδας</a:t>
            </a:r>
            <a:r>
              <a:rPr lang="el-GR" sz="2000" b="0" dirty="0">
                <a:latin typeface="Calibri" pitchFamily="34" charset="0"/>
                <a:ea typeface="Calibri" pitchFamily="34" charset="0"/>
                <a:cs typeface="Calibri" pitchFamily="34" charset="0"/>
              </a:rPr>
              <a:t> μπορεί να οριστεί στο </a:t>
            </a:r>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χρησιμοποιώντας το </a:t>
            </a:r>
            <a:r>
              <a:rPr lang="en-US" sz="2000" dirty="0">
                <a:latin typeface="Calibri" pitchFamily="34" charset="0"/>
                <a:ea typeface="Calibri" pitchFamily="34" charset="0"/>
                <a:cs typeface="Calibri" pitchFamily="34" charset="0"/>
              </a:rPr>
              <a:t>AS</a:t>
            </a:r>
            <a:r>
              <a:rPr lang="el-GR" sz="2000" b="0" dirty="0">
                <a:latin typeface="Calibri" pitchFamily="34" charset="0"/>
                <a:ea typeface="Calibri" pitchFamily="34" charset="0"/>
                <a:cs typeface="Calibri" pitchFamily="34" charset="0"/>
              </a:rPr>
              <a:t>:</a:t>
            </a:r>
          </a:p>
        </p:txBody>
      </p:sp>
      <p:sp>
        <p:nvSpPr>
          <p:cNvPr id="297989" name="Text Box 5"/>
          <p:cNvSpPr txBox="1">
            <a:spLocks noChangeArrowheads="1"/>
          </p:cNvSpPr>
          <p:nvPr/>
        </p:nvSpPr>
        <p:spPr bwMode="auto">
          <a:xfrm>
            <a:off x="463550" y="4597400"/>
            <a:ext cx="8382000" cy="1016000"/>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AS</a:t>
            </a:r>
            <a:r>
              <a:rPr lang="en-US" sz="2000" b="0" dirty="0">
                <a:latin typeface="Calibri" pitchFamily="34" charset="0"/>
                <a:ea typeface="Calibri" pitchFamily="34" charset="0"/>
                <a:cs typeface="Calibri" pitchFamily="34" charset="0"/>
              </a:rPr>
              <a:t> </a:t>
            </a:r>
            <a:r>
              <a:rPr lang="el-GR" sz="2000" b="0" dirty="0">
                <a:solidFill>
                  <a:schemeClr val="accent3">
                    <a:lumMod val="75000"/>
                  </a:schemeClr>
                </a:solidFill>
                <a:latin typeface="Calibri" pitchFamily="34" charset="0"/>
                <a:ea typeface="Calibri" pitchFamily="34" charset="0"/>
                <a:cs typeface="Calibri" pitchFamily="34" charset="0"/>
              </a:rPr>
              <a:t>Π</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AS</a:t>
            </a:r>
            <a:r>
              <a:rPr lang="en-US" sz="2000" b="0" dirty="0">
                <a:latin typeface="Calibri" pitchFamily="34" charset="0"/>
                <a:ea typeface="Calibri" pitchFamily="34" charset="0"/>
                <a:cs typeface="Calibri" pitchFamily="34" charset="0"/>
              </a:rPr>
              <a:t> </a:t>
            </a:r>
            <a:r>
              <a:rPr lang="el-GR" sz="2000" dirty="0">
                <a:solidFill>
                  <a:schemeClr val="accent3">
                    <a:lumMod val="75000"/>
                  </a:schemeClr>
                </a:solidFill>
                <a:latin typeface="Calibri" pitchFamily="34" charset="0"/>
                <a:ea typeface="Calibri" pitchFamily="34" charset="0"/>
                <a:cs typeface="Calibri" pitchFamily="34" charset="0"/>
              </a:rPr>
              <a:t>Τ</a:t>
            </a:r>
          </a:p>
          <a:p>
            <a:pPr eaLnBrk="0" hangingPunct="0"/>
            <a:r>
              <a:rPr lang="en-US" sz="20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l-GR" sz="2000" dirty="0">
                <a:solidFill>
                  <a:schemeClr val="accent3">
                    <a:lumMod val="75000"/>
                  </a:schemeClr>
                </a:solidFill>
                <a:latin typeface="Calibri" pitchFamily="34" charset="0"/>
                <a:ea typeface="Calibri" pitchFamily="34" charset="0"/>
                <a:cs typeface="Calibri" pitchFamily="34" charset="0"/>
              </a:rPr>
              <a:t>Π</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Title</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l-GR" sz="2000" dirty="0">
                <a:solidFill>
                  <a:schemeClr val="accent3">
                    <a:lumMod val="75000"/>
                  </a:schemeClr>
                </a:solidFill>
                <a:latin typeface="Calibri" pitchFamily="34" charset="0"/>
                <a:ea typeface="Calibri" pitchFamily="34" charset="0"/>
                <a:cs typeface="Calibri" pitchFamily="34" charset="0"/>
              </a:rPr>
              <a:t>Τ</a:t>
            </a:r>
            <a:r>
              <a:rPr lang="el-GR" sz="2000" b="0" dirty="0">
                <a:latin typeface="Calibri" pitchFamily="34" charset="0"/>
                <a:ea typeface="Calibri" pitchFamily="34" charset="0"/>
                <a:cs typeface="Calibri" pitchFamily="34" charset="0"/>
              </a:rPr>
              <a:t>.Τ</a:t>
            </a:r>
            <a:r>
              <a:rPr lang="en-US" sz="2000" dirty="0" err="1">
                <a:latin typeface="Calibri" pitchFamily="34" charset="0"/>
                <a:ea typeface="Calibri" pitchFamily="34" charset="0"/>
                <a:cs typeface="Calibri" pitchFamily="34" charset="0"/>
              </a:rPr>
              <a:t>itle</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a:t>
            </a:r>
            <a:r>
              <a:rPr lang="el-GR" sz="2000" dirty="0">
                <a:solidFill>
                  <a:schemeClr val="accent3">
                    <a:lumMod val="75000"/>
                  </a:schemeClr>
                </a:solidFill>
                <a:latin typeface="Calibri" pitchFamily="34" charset="0"/>
                <a:ea typeface="Calibri" pitchFamily="34" charset="0"/>
                <a:cs typeface="Calibri" pitchFamily="34" charset="0"/>
              </a:rPr>
              <a:t>Π</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l-GR" sz="2000" dirty="0">
                <a:solidFill>
                  <a:schemeClr val="accent3">
                    <a:lumMod val="75000"/>
                  </a:schemeClr>
                </a:solidFill>
                <a:latin typeface="Calibri" pitchFamily="34" charset="0"/>
                <a:ea typeface="Calibri" pitchFamily="34" charset="0"/>
                <a:cs typeface="Calibri" pitchFamily="34" charset="0"/>
              </a:rPr>
              <a:t>Τ</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AND</a:t>
            </a:r>
            <a:r>
              <a:rPr lang="en-US" sz="2000" b="0" dirty="0">
                <a:latin typeface="Calibri" pitchFamily="34" charset="0"/>
                <a:ea typeface="Calibri" pitchFamily="34" charset="0"/>
                <a:cs typeface="Calibri" pitchFamily="34" charset="0"/>
              </a:rPr>
              <a:t> Type</a:t>
            </a:r>
            <a:r>
              <a:rPr lang="en-US" sz="2000" dirty="0">
                <a:latin typeface="Calibri" pitchFamily="34" charset="0"/>
                <a:ea typeface="Calibri" pitchFamily="34" charset="0"/>
                <a:cs typeface="Calibri" pitchFamily="34" charset="0"/>
              </a:rPr>
              <a:t> = ‘</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Μεταβλητές πλειάδων</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1263391" y="3167920"/>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79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4"/>
          <p:cNvSpPr>
            <a:spLocks noGrp="1"/>
          </p:cNvSpPr>
          <p:nvPr>
            <p:ph type="sldNum" sz="quarter" idx="12"/>
          </p:nvPr>
        </p:nvSpPr>
        <p:spPr>
          <a:noFill/>
        </p:spPr>
        <p:txBody>
          <a:bodyPr/>
          <a:lstStyle/>
          <a:p>
            <a:fld id="{2B550F4E-0CA9-46BA-9198-82DFEFF84E4D}" type="slidenum">
              <a:rPr lang="el-GR" altLang="en-US" smtClean="0"/>
              <a:pPr/>
              <a:t>36</a:t>
            </a:fld>
            <a:endParaRPr lang="el-GR" altLang="en-US"/>
          </a:p>
        </p:txBody>
      </p:sp>
      <p:sp>
        <p:nvSpPr>
          <p:cNvPr id="38918" name="Text Box 3"/>
          <p:cNvSpPr txBox="1">
            <a:spLocks noChangeArrowheads="1"/>
          </p:cNvSpPr>
          <p:nvPr/>
        </p:nvSpPr>
        <p:spPr bwMode="auto">
          <a:xfrm>
            <a:off x="611188" y="1916113"/>
            <a:ext cx="7543800" cy="708025"/>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ü"/>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Οι μεταβλητές πλειάδων είναι ιδιαίτερα χρήσιμες όταν θέλουμε να συγκρίνουμε δυο πλειάδες της ίδιας σχέσης </a:t>
            </a:r>
            <a:r>
              <a:rPr lang="en-US" sz="2000" b="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με συνένωση - </a:t>
            </a:r>
            <a:r>
              <a:rPr lang="en-US" sz="2000" b="0" dirty="0">
                <a:latin typeface="Calibri" pitchFamily="34" charset="0"/>
                <a:ea typeface="Calibri" pitchFamily="34" charset="0"/>
                <a:cs typeface="Calibri" pitchFamily="34" charset="0"/>
              </a:rPr>
              <a:t>self-join)</a:t>
            </a:r>
            <a:r>
              <a:rPr lang="el-GR" sz="2000" b="0" dirty="0">
                <a:latin typeface="Calibri" pitchFamily="34" charset="0"/>
                <a:ea typeface="Calibri" pitchFamily="34" charset="0"/>
                <a:cs typeface="Calibri" pitchFamily="34" charset="0"/>
              </a:rPr>
              <a:t>.                                  </a:t>
            </a:r>
          </a:p>
        </p:txBody>
      </p:sp>
      <p:sp>
        <p:nvSpPr>
          <p:cNvPr id="38919" name="Text Box 4"/>
          <p:cNvSpPr txBox="1">
            <a:spLocks noChangeArrowheads="1"/>
          </p:cNvSpPr>
          <p:nvPr/>
        </p:nvSpPr>
        <p:spPr bwMode="auto">
          <a:xfrm>
            <a:off x="966529" y="4139413"/>
            <a:ext cx="7543800" cy="701675"/>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Παράδειγμα: Τα ονόματα όλων των ταινιών που έχουν διάρκεια μεγαλύτερη τουλάχιστον από μία ταινία που γυρίστηκε το 1995</a:t>
            </a:r>
          </a:p>
        </p:txBody>
      </p:sp>
      <p:sp>
        <p:nvSpPr>
          <p:cNvPr id="299013" name="Text Box 5"/>
          <p:cNvSpPr txBox="1">
            <a:spLocks noChangeArrowheads="1"/>
          </p:cNvSpPr>
          <p:nvPr/>
        </p:nvSpPr>
        <p:spPr bwMode="auto">
          <a:xfrm>
            <a:off x="890588" y="4945063"/>
            <a:ext cx="7543800" cy="1006475"/>
          </a:xfrm>
          <a:prstGeom prst="rect">
            <a:avLst/>
          </a:prstGeom>
          <a:noFill/>
          <a:ln w="9525">
            <a:noFill/>
            <a:miter lim="800000"/>
            <a:headEnd/>
            <a:tailEnd/>
          </a:ln>
        </p:spPr>
        <p:txBody>
          <a:bodyPr>
            <a:spAutoFit/>
          </a:bodyPr>
          <a:lstStyle/>
          <a:p>
            <a:pPr eaLnBrk="0" hangingPunct="0"/>
            <a:r>
              <a:rPr lang="en-US" sz="2000" b="1" dirty="0">
                <a:latin typeface="Calibri" pitchFamily="34" charset="0"/>
                <a:ea typeface="Calibri" pitchFamily="34" charset="0"/>
                <a:cs typeface="Calibri" pitchFamily="34" charset="0"/>
              </a:rPr>
              <a:t>SELECT DISTINCT </a:t>
            </a:r>
            <a:r>
              <a:rPr lang="en-US" sz="2000" b="0" dirty="0" err="1">
                <a:latin typeface="Calibri" pitchFamily="34" charset="0"/>
                <a:ea typeface="Calibri" pitchFamily="34" charset="0"/>
                <a:cs typeface="Calibri" pitchFamily="34" charset="0"/>
              </a:rPr>
              <a:t>T.Title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n-US"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AS</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T</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AS</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S</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T.</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&gt;</a:t>
            </a:r>
            <a:r>
              <a:rPr lang="el-GR" sz="2000" b="0" dirty="0">
                <a:latin typeface="Calibri" pitchFamily="34" charset="0"/>
                <a:ea typeface="Calibri" pitchFamily="34" charset="0"/>
                <a:cs typeface="Calibri" pitchFamily="34" charset="0"/>
              </a:rPr>
              <a:t> S.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a:t>
            </a:r>
            <a:r>
              <a:rPr lang="en-US" sz="2000" b="1" dirty="0">
                <a:latin typeface="Calibri" pitchFamily="34" charset="0"/>
                <a:ea typeface="Calibri" pitchFamily="34" charset="0"/>
                <a:cs typeface="Calibri" pitchFamily="34" charset="0"/>
              </a:rPr>
              <a:t>AND</a:t>
            </a:r>
            <a:r>
              <a:rPr lang="el-GR" sz="2000" b="0" dirty="0">
                <a:latin typeface="Calibri" pitchFamily="34" charset="0"/>
                <a:ea typeface="Calibri" pitchFamily="34" charset="0"/>
                <a:cs typeface="Calibri" pitchFamily="34" charset="0"/>
              </a:rPr>
              <a:t> S.</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1995</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1" name="Title 8"/>
          <p:cNvSpPr>
            <a:spLocks noGrp="1"/>
          </p:cNvSpPr>
          <p:nvPr>
            <p:ph type="title"/>
          </p:nvPr>
        </p:nvSpPr>
        <p:spPr>
          <a:xfrm>
            <a:off x="457200" y="274638"/>
            <a:ext cx="8229600" cy="1143000"/>
          </a:xfrm>
        </p:spPr>
        <p:txBody>
          <a:bodyPr/>
          <a:lstStyle/>
          <a:p>
            <a:r>
              <a:rPr lang="el-GR" dirty="0">
                <a:solidFill>
                  <a:schemeClr val="accent6">
                    <a:lumMod val="75000"/>
                  </a:schemeClr>
                </a:solidFill>
              </a:rPr>
              <a:t>Μεταβλητές πλειάδων</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2" name="Text Box 6"/>
          <p:cNvSpPr txBox="1">
            <a:spLocks noChangeArrowheads="1"/>
          </p:cNvSpPr>
          <p:nvPr/>
        </p:nvSpPr>
        <p:spPr bwMode="auto">
          <a:xfrm>
            <a:off x="1179416" y="2932913"/>
            <a:ext cx="4420196"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90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Slide Number Placeholder 4"/>
          <p:cNvSpPr>
            <a:spLocks noGrp="1"/>
          </p:cNvSpPr>
          <p:nvPr>
            <p:ph type="sldNum" sz="quarter" idx="12"/>
          </p:nvPr>
        </p:nvSpPr>
        <p:spPr>
          <a:noFill/>
        </p:spPr>
        <p:txBody>
          <a:bodyPr/>
          <a:lstStyle/>
          <a:p>
            <a:fld id="{616672A9-D11B-4164-949C-24A53BCDC436}" type="slidenum">
              <a:rPr lang="el-GR" altLang="en-US" smtClean="0"/>
              <a:pPr/>
              <a:t>37</a:t>
            </a:fld>
            <a:endParaRPr lang="el-GR" altLang="en-US"/>
          </a:p>
        </p:txBody>
      </p:sp>
      <p:sp>
        <p:nvSpPr>
          <p:cNvPr id="472068" name="Text Box 4"/>
          <p:cNvSpPr txBox="1">
            <a:spLocks noChangeArrowheads="1"/>
          </p:cNvSpPr>
          <p:nvPr/>
        </p:nvSpPr>
        <p:spPr bwMode="auto">
          <a:xfrm>
            <a:off x="2061335" y="2338019"/>
            <a:ext cx="4550141" cy="1384995"/>
          </a:xfrm>
          <a:prstGeom prst="rect">
            <a:avLst/>
          </a:prstGeom>
          <a:noFill/>
          <a:ln w="9525">
            <a:solidFill>
              <a:schemeClr val="tx1"/>
            </a:solidFill>
            <a:prstDash val="sysDot"/>
            <a:miter lim="800000"/>
            <a:headEnd/>
            <a:tailEnd/>
          </a:ln>
        </p:spPr>
        <p:txBody>
          <a:bodyPr wrap="square">
            <a:spAutoFit/>
          </a:bodyPr>
          <a:lstStyle/>
          <a:p>
            <a:pPr eaLnBrk="0" hangingPunct="0"/>
            <a:r>
              <a:rPr lang="en-US" sz="2800" b="1" dirty="0">
                <a:solidFill>
                  <a:schemeClr val="accent6">
                    <a:lumMod val="75000"/>
                  </a:schemeClr>
                </a:solidFill>
                <a:latin typeface="Calibri" pitchFamily="34" charset="0"/>
                <a:ea typeface="Calibri" pitchFamily="34" charset="0"/>
                <a:cs typeface="Calibri" pitchFamily="34" charset="0"/>
              </a:rPr>
              <a:t>SELECT</a:t>
            </a:r>
            <a:r>
              <a:rPr lang="el-GR" sz="2800" b="1"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bg2">
                    <a:lumMod val="10000"/>
                  </a:schemeClr>
                </a:solidFill>
                <a:latin typeface="Calibri" pitchFamily="34" charset="0"/>
                <a:ea typeface="Calibri" pitchFamily="34" charset="0"/>
                <a:cs typeface="Calibri" pitchFamily="34" charset="0"/>
              </a:rPr>
              <a:t> </a:t>
            </a:r>
            <a:r>
              <a:rPr lang="en-US" sz="2400" b="1" dirty="0">
                <a:solidFill>
                  <a:schemeClr val="bg2">
                    <a:lumMod val="10000"/>
                  </a:schemeClr>
                </a:solidFill>
                <a:latin typeface="Calibri" pitchFamily="34" charset="0"/>
                <a:ea typeface="Calibri" pitchFamily="34" charset="0"/>
                <a:cs typeface="Calibri" pitchFamily="34" charset="0"/>
              </a:rPr>
              <a:t>[DISTINCT] </a:t>
            </a:r>
            <a:r>
              <a:rPr lang="el-GR" sz="2400" dirty="0">
                <a:solidFill>
                  <a:schemeClr val="bg2">
                    <a:lumMod val="10000"/>
                  </a:schemeClr>
                </a:solidFill>
                <a:latin typeface="Calibri" pitchFamily="34" charset="0"/>
                <a:ea typeface="Calibri" pitchFamily="34" charset="0"/>
                <a:cs typeface="Calibri" pitchFamily="34" charset="0"/>
              </a:rPr>
              <a:t>Α</a:t>
            </a:r>
            <a:r>
              <a:rPr lang="el-GR" sz="2400" baseline="-25000" dirty="0">
                <a:solidFill>
                  <a:schemeClr val="bg2">
                    <a:lumMod val="10000"/>
                  </a:schemeClr>
                </a:solidFill>
                <a:latin typeface="Calibri" pitchFamily="34" charset="0"/>
                <a:ea typeface="Calibri" pitchFamily="34" charset="0"/>
                <a:cs typeface="Calibri" pitchFamily="34" charset="0"/>
              </a:rPr>
              <a:t>1</a:t>
            </a:r>
            <a:r>
              <a:rPr lang="el-GR" sz="2400" dirty="0">
                <a:solidFill>
                  <a:schemeClr val="bg2">
                    <a:lumMod val="10000"/>
                  </a:schemeClr>
                </a:solidFill>
                <a:latin typeface="Calibri" pitchFamily="34" charset="0"/>
                <a:ea typeface="Calibri" pitchFamily="34" charset="0"/>
                <a:cs typeface="Calibri" pitchFamily="34" charset="0"/>
              </a:rPr>
              <a:t>, Α</a:t>
            </a:r>
            <a:r>
              <a:rPr lang="el-GR" sz="2400" baseline="-25000" dirty="0">
                <a:solidFill>
                  <a:schemeClr val="bg2">
                    <a:lumMod val="10000"/>
                  </a:schemeClr>
                </a:solidFill>
                <a:latin typeface="Calibri" pitchFamily="34" charset="0"/>
                <a:ea typeface="Calibri" pitchFamily="34" charset="0"/>
                <a:cs typeface="Calibri" pitchFamily="34" charset="0"/>
              </a:rPr>
              <a:t>2</a:t>
            </a:r>
            <a:r>
              <a:rPr lang="el-GR" sz="2400" dirty="0">
                <a:solidFill>
                  <a:schemeClr val="bg2">
                    <a:lumMod val="10000"/>
                  </a:schemeClr>
                </a:solidFill>
                <a:latin typeface="Calibri" pitchFamily="34" charset="0"/>
                <a:ea typeface="Calibri" pitchFamily="34" charset="0"/>
                <a:cs typeface="Calibri" pitchFamily="34" charset="0"/>
              </a:rPr>
              <a:t>, .., Α</a:t>
            </a:r>
            <a:r>
              <a:rPr lang="en-US" sz="2400" baseline="-25000" dirty="0">
                <a:solidFill>
                  <a:schemeClr val="bg2">
                    <a:lumMod val="10000"/>
                  </a:schemeClr>
                </a:solidFill>
                <a:latin typeface="Calibri" pitchFamily="34" charset="0"/>
                <a:ea typeface="Calibri" pitchFamily="34" charset="0"/>
                <a:cs typeface="Calibri" pitchFamily="34" charset="0"/>
              </a:rPr>
              <a:t>n</a:t>
            </a:r>
            <a:endParaRPr lang="el-GR" sz="2400" dirty="0">
              <a:solidFill>
                <a:schemeClr val="bg2">
                  <a:lumMod val="10000"/>
                </a:schemeClr>
              </a:solidFill>
              <a:latin typeface="Calibri" pitchFamily="34" charset="0"/>
              <a:ea typeface="Calibri" pitchFamily="34" charset="0"/>
              <a:cs typeface="Calibri" pitchFamily="34" charset="0"/>
            </a:endParaRPr>
          </a:p>
          <a:p>
            <a:pPr eaLnBrk="0" hangingPunct="0"/>
            <a:r>
              <a:rPr lang="en-US" sz="2800" b="1" dirty="0">
                <a:solidFill>
                  <a:schemeClr val="accent6">
                    <a:lumMod val="75000"/>
                  </a:schemeClr>
                </a:solidFill>
                <a:latin typeface="Calibri" pitchFamily="34" charset="0"/>
                <a:ea typeface="Calibri" pitchFamily="34" charset="0"/>
                <a:cs typeface="Calibri" pitchFamily="34" charset="0"/>
              </a:rPr>
              <a:t>FROM</a:t>
            </a:r>
            <a:r>
              <a:rPr lang="el-GR" sz="2800" b="1"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bg2">
                    <a:lumMod val="10000"/>
                  </a:schemeClr>
                </a:solidFill>
                <a:latin typeface="Calibri" pitchFamily="34" charset="0"/>
                <a:ea typeface="Calibri" pitchFamily="34" charset="0"/>
                <a:cs typeface="Calibri" pitchFamily="34" charset="0"/>
              </a:rPr>
              <a:t>  R</a:t>
            </a:r>
            <a:r>
              <a:rPr lang="el-GR" sz="2400" baseline="-25000" dirty="0">
                <a:solidFill>
                  <a:schemeClr val="bg2">
                    <a:lumMod val="10000"/>
                  </a:schemeClr>
                </a:solidFill>
                <a:latin typeface="Calibri" pitchFamily="34" charset="0"/>
                <a:ea typeface="Calibri" pitchFamily="34" charset="0"/>
                <a:cs typeface="Calibri" pitchFamily="34" charset="0"/>
              </a:rPr>
              <a:t>1</a:t>
            </a:r>
            <a:r>
              <a:rPr lang="el-GR" sz="2400" dirty="0">
                <a:solidFill>
                  <a:schemeClr val="bg2">
                    <a:lumMod val="10000"/>
                  </a:schemeClr>
                </a:solidFill>
                <a:latin typeface="Calibri" pitchFamily="34" charset="0"/>
                <a:ea typeface="Calibri" pitchFamily="34" charset="0"/>
                <a:cs typeface="Calibri" pitchFamily="34" charset="0"/>
              </a:rPr>
              <a:t>,  R</a:t>
            </a:r>
            <a:r>
              <a:rPr lang="el-GR" sz="2400" baseline="-25000" dirty="0">
                <a:solidFill>
                  <a:schemeClr val="bg2">
                    <a:lumMod val="10000"/>
                  </a:schemeClr>
                </a:solidFill>
                <a:latin typeface="Calibri" pitchFamily="34" charset="0"/>
                <a:ea typeface="Calibri" pitchFamily="34" charset="0"/>
                <a:cs typeface="Calibri" pitchFamily="34" charset="0"/>
              </a:rPr>
              <a:t>2</a:t>
            </a:r>
            <a:r>
              <a:rPr lang="el-GR" sz="2400" dirty="0">
                <a:solidFill>
                  <a:schemeClr val="bg2">
                    <a:lumMod val="10000"/>
                  </a:schemeClr>
                </a:solidFill>
                <a:latin typeface="Calibri" pitchFamily="34" charset="0"/>
                <a:ea typeface="Calibri" pitchFamily="34" charset="0"/>
                <a:cs typeface="Calibri" pitchFamily="34" charset="0"/>
              </a:rPr>
              <a:t>, … </a:t>
            </a:r>
            <a:r>
              <a:rPr lang="el-GR" sz="2400" dirty="0" err="1">
                <a:solidFill>
                  <a:schemeClr val="bg2">
                    <a:lumMod val="10000"/>
                  </a:schemeClr>
                </a:solidFill>
                <a:latin typeface="Calibri" pitchFamily="34" charset="0"/>
                <a:ea typeface="Calibri" pitchFamily="34" charset="0"/>
                <a:cs typeface="Calibri" pitchFamily="34" charset="0"/>
              </a:rPr>
              <a:t>R</a:t>
            </a:r>
            <a:r>
              <a:rPr lang="el-GR" sz="2400" baseline="-25000" dirty="0" err="1">
                <a:solidFill>
                  <a:schemeClr val="bg2">
                    <a:lumMod val="10000"/>
                  </a:schemeClr>
                </a:solidFill>
                <a:latin typeface="Calibri" pitchFamily="34" charset="0"/>
                <a:ea typeface="Calibri" pitchFamily="34" charset="0"/>
                <a:cs typeface="Calibri" pitchFamily="34" charset="0"/>
              </a:rPr>
              <a:t>m</a:t>
            </a:r>
            <a:endParaRPr lang="el-GR" sz="2400" dirty="0">
              <a:solidFill>
                <a:schemeClr val="bg2">
                  <a:lumMod val="10000"/>
                </a:schemeClr>
              </a:solidFill>
              <a:latin typeface="Calibri" pitchFamily="34" charset="0"/>
              <a:ea typeface="Calibri" pitchFamily="34" charset="0"/>
              <a:cs typeface="Calibri" pitchFamily="34" charset="0"/>
            </a:endParaRPr>
          </a:p>
          <a:p>
            <a:pPr eaLnBrk="0" hangingPunct="0"/>
            <a:r>
              <a:rPr lang="en-US" sz="2800" b="1" dirty="0">
                <a:solidFill>
                  <a:schemeClr val="accent6">
                    <a:lumMod val="75000"/>
                  </a:schemeClr>
                </a:solidFill>
                <a:latin typeface="Calibri" pitchFamily="34" charset="0"/>
                <a:ea typeface="Calibri" pitchFamily="34" charset="0"/>
                <a:cs typeface="Calibri" pitchFamily="34" charset="0"/>
              </a:rPr>
              <a:t>WHERE</a:t>
            </a:r>
            <a:r>
              <a:rPr lang="el-GR" sz="2400" dirty="0">
                <a:solidFill>
                  <a:schemeClr val="bg2">
                    <a:lumMod val="10000"/>
                  </a:schemeClr>
                </a:solidFill>
                <a:latin typeface="Calibri" pitchFamily="34" charset="0"/>
                <a:ea typeface="Calibri" pitchFamily="34" charset="0"/>
                <a:cs typeface="Calibri" pitchFamily="34" charset="0"/>
              </a:rPr>
              <a:t> </a:t>
            </a:r>
            <a:r>
              <a:rPr lang="en-US" sz="2400" dirty="0">
                <a:solidFill>
                  <a:schemeClr val="bg2">
                    <a:lumMod val="10000"/>
                  </a:schemeClr>
                </a:solidFill>
                <a:latin typeface="Calibri" pitchFamily="34" charset="0"/>
                <a:ea typeface="Calibri" pitchFamily="34" charset="0"/>
                <a:cs typeface="Calibri" pitchFamily="34" charset="0"/>
              </a:rPr>
              <a:t>  </a:t>
            </a:r>
            <a:r>
              <a:rPr lang="el-GR" sz="2400" dirty="0">
                <a:solidFill>
                  <a:schemeClr val="bg2">
                    <a:lumMod val="10000"/>
                  </a:schemeClr>
                </a:solidFill>
                <a:latin typeface="Calibri" pitchFamily="34" charset="0"/>
                <a:ea typeface="Calibri" pitchFamily="34" charset="0"/>
                <a:cs typeface="Calibri" pitchFamily="34" charset="0"/>
              </a:rPr>
              <a:t>P</a:t>
            </a:r>
          </a:p>
        </p:txBody>
      </p:sp>
      <p:sp>
        <p:nvSpPr>
          <p:cNvPr id="9" name="Title 8"/>
          <p:cNvSpPr>
            <a:spLocks noGrp="1"/>
          </p:cNvSpPr>
          <p:nvPr>
            <p:ph type="title"/>
          </p:nvPr>
        </p:nvSpPr>
        <p:spPr/>
        <p:txBody>
          <a:bodyPr/>
          <a:lstStyle/>
          <a:p>
            <a:r>
              <a:rPr lang="el-GR" dirty="0">
                <a:solidFill>
                  <a:schemeClr val="accent6">
                    <a:lumMod val="75000"/>
                  </a:schemeClr>
                </a:solidFill>
              </a:rPr>
              <a:t>Βασική Δομή Ερώτησης</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xmlns="" id="{957C3540-D537-4B1C-BD50-87FB9FF9CA3C}"/>
                  </a:ext>
                </a:extLst>
              </p14:cNvPr>
              <p14:cNvContentPartPr/>
              <p14:nvPr/>
            </p14:nvContentPartPr>
            <p14:xfrm>
              <a:off x="3640132" y="3030517"/>
              <a:ext cx="11520" cy="3960"/>
            </p14:xfrm>
          </p:contentPart>
        </mc:Choice>
        <mc:Fallback xmlns="">
          <p:pic>
            <p:nvPicPr>
              <p:cNvPr id="7" name="Ink 6">
                <a:extLst>
                  <a:ext uri="{FF2B5EF4-FFF2-40B4-BE49-F238E27FC236}">
                    <a16:creationId xmlns:a16="http://schemas.microsoft.com/office/drawing/2014/main" id="{957C3540-D537-4B1C-BD50-87FB9FF9CA3C}"/>
                  </a:ext>
                </a:extLst>
              </p:cNvPr>
              <p:cNvPicPr/>
              <p:nvPr/>
            </p:nvPicPr>
            <p:blipFill>
              <a:blip r:embed="rId11"/>
              <a:stretch>
                <a:fillRect/>
              </a:stretch>
            </p:blipFill>
            <p:spPr>
              <a:xfrm>
                <a:off x="3631492" y="3021517"/>
                <a:ext cx="29160" cy="216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anim calcmode="lin" valueType="num">
                                      <p:cBhvr additive="base">
                                        <p:cTn id="7" dur="500" fill="hold"/>
                                        <p:tgtEl>
                                          <p:spTgt spid="472068"/>
                                        </p:tgtEl>
                                        <p:attrNameLst>
                                          <p:attrName>ppt_x</p:attrName>
                                        </p:attrNameLst>
                                      </p:cBhvr>
                                      <p:tavLst>
                                        <p:tav tm="0">
                                          <p:val>
                                            <p:strVal val="0-#ppt_w/2"/>
                                          </p:val>
                                        </p:tav>
                                        <p:tav tm="100000">
                                          <p:val>
                                            <p:strVal val="#ppt_x"/>
                                          </p:val>
                                        </p:tav>
                                      </p:tavLst>
                                    </p:anim>
                                    <p:anim calcmode="lin" valueType="num">
                                      <p:cBhvr additive="base">
                                        <p:cTn id="8" dur="500" fill="hold"/>
                                        <p:tgtEl>
                                          <p:spTgt spid="472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Slide Number Placeholder 4"/>
          <p:cNvSpPr>
            <a:spLocks noGrp="1"/>
          </p:cNvSpPr>
          <p:nvPr>
            <p:ph type="sldNum" sz="quarter" idx="12"/>
          </p:nvPr>
        </p:nvSpPr>
        <p:spPr>
          <a:noFill/>
        </p:spPr>
        <p:txBody>
          <a:bodyPr/>
          <a:lstStyle/>
          <a:p>
            <a:fld id="{616672A9-D11B-4164-949C-24A53BCDC436}" type="slidenum">
              <a:rPr lang="el-GR" altLang="en-US" smtClean="0"/>
              <a:pPr/>
              <a:t>38</a:t>
            </a:fld>
            <a:endParaRPr lang="el-GR" altLang="en-US"/>
          </a:p>
        </p:txBody>
      </p:sp>
      <p:sp>
        <p:nvSpPr>
          <p:cNvPr id="472068" name="Text Box 4"/>
          <p:cNvSpPr txBox="1">
            <a:spLocks noChangeArrowheads="1"/>
          </p:cNvSpPr>
          <p:nvPr/>
        </p:nvSpPr>
        <p:spPr bwMode="auto">
          <a:xfrm>
            <a:off x="2538413" y="2263775"/>
            <a:ext cx="4550141" cy="2246769"/>
          </a:xfrm>
          <a:prstGeom prst="rect">
            <a:avLst/>
          </a:prstGeom>
          <a:noFill/>
          <a:ln w="9525">
            <a:solidFill>
              <a:schemeClr val="tx1"/>
            </a:solidFill>
            <a:prstDash val="sysDot"/>
            <a:miter lim="800000"/>
            <a:headEnd/>
            <a:tailEnd/>
          </a:ln>
        </p:spPr>
        <p:txBody>
          <a:bodyPr wrap="square">
            <a:spAutoFit/>
          </a:bodyPr>
          <a:lstStyle/>
          <a:p>
            <a:pPr eaLnBrk="0" hangingPunct="0"/>
            <a:r>
              <a:rPr lang="en-US" sz="2800" b="1" dirty="0">
                <a:solidFill>
                  <a:schemeClr val="accent6">
                    <a:lumMod val="75000"/>
                  </a:schemeClr>
                </a:solidFill>
                <a:latin typeface="Calibri" pitchFamily="34" charset="0"/>
                <a:ea typeface="Calibri" pitchFamily="34" charset="0"/>
                <a:cs typeface="Calibri" pitchFamily="34" charset="0"/>
              </a:rPr>
              <a:t>SELECT</a:t>
            </a:r>
            <a:r>
              <a:rPr lang="el-GR" sz="2800" b="1"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bg2">
                    <a:lumMod val="10000"/>
                  </a:schemeClr>
                </a:solidFill>
                <a:latin typeface="Calibri" pitchFamily="34" charset="0"/>
                <a:ea typeface="Calibri" pitchFamily="34" charset="0"/>
                <a:cs typeface="Calibri" pitchFamily="34" charset="0"/>
              </a:rPr>
              <a:t> </a:t>
            </a:r>
            <a:r>
              <a:rPr lang="en-US" sz="2400" b="1" dirty="0">
                <a:solidFill>
                  <a:schemeClr val="bg2">
                    <a:lumMod val="10000"/>
                  </a:schemeClr>
                </a:solidFill>
                <a:latin typeface="Calibri" pitchFamily="34" charset="0"/>
                <a:ea typeface="Calibri" pitchFamily="34" charset="0"/>
                <a:cs typeface="Calibri" pitchFamily="34" charset="0"/>
              </a:rPr>
              <a:t>[DISTINCT] </a:t>
            </a:r>
            <a:r>
              <a:rPr lang="el-GR" sz="2400" dirty="0">
                <a:solidFill>
                  <a:schemeClr val="bg2">
                    <a:lumMod val="10000"/>
                  </a:schemeClr>
                </a:solidFill>
                <a:latin typeface="Calibri" pitchFamily="34" charset="0"/>
                <a:ea typeface="Calibri" pitchFamily="34" charset="0"/>
                <a:cs typeface="Calibri" pitchFamily="34" charset="0"/>
              </a:rPr>
              <a:t>Α</a:t>
            </a:r>
            <a:r>
              <a:rPr lang="el-GR" sz="2400" baseline="-25000" dirty="0">
                <a:solidFill>
                  <a:schemeClr val="bg2">
                    <a:lumMod val="10000"/>
                  </a:schemeClr>
                </a:solidFill>
                <a:latin typeface="Calibri" pitchFamily="34" charset="0"/>
                <a:ea typeface="Calibri" pitchFamily="34" charset="0"/>
                <a:cs typeface="Calibri" pitchFamily="34" charset="0"/>
              </a:rPr>
              <a:t>1</a:t>
            </a:r>
            <a:r>
              <a:rPr lang="el-GR" sz="2400" dirty="0">
                <a:solidFill>
                  <a:schemeClr val="bg2">
                    <a:lumMod val="10000"/>
                  </a:schemeClr>
                </a:solidFill>
                <a:latin typeface="Calibri" pitchFamily="34" charset="0"/>
                <a:ea typeface="Calibri" pitchFamily="34" charset="0"/>
                <a:cs typeface="Calibri" pitchFamily="34" charset="0"/>
              </a:rPr>
              <a:t>, Α</a:t>
            </a:r>
            <a:r>
              <a:rPr lang="el-GR" sz="2400" baseline="-25000" dirty="0">
                <a:solidFill>
                  <a:schemeClr val="bg2">
                    <a:lumMod val="10000"/>
                  </a:schemeClr>
                </a:solidFill>
                <a:latin typeface="Calibri" pitchFamily="34" charset="0"/>
                <a:ea typeface="Calibri" pitchFamily="34" charset="0"/>
                <a:cs typeface="Calibri" pitchFamily="34" charset="0"/>
              </a:rPr>
              <a:t>2</a:t>
            </a:r>
            <a:r>
              <a:rPr lang="el-GR" sz="2400" dirty="0">
                <a:solidFill>
                  <a:schemeClr val="bg2">
                    <a:lumMod val="10000"/>
                  </a:schemeClr>
                </a:solidFill>
                <a:latin typeface="Calibri" pitchFamily="34" charset="0"/>
                <a:ea typeface="Calibri" pitchFamily="34" charset="0"/>
                <a:cs typeface="Calibri" pitchFamily="34" charset="0"/>
              </a:rPr>
              <a:t>, .., Α</a:t>
            </a:r>
            <a:r>
              <a:rPr lang="en-US" sz="2400" baseline="-25000" dirty="0">
                <a:solidFill>
                  <a:schemeClr val="bg2">
                    <a:lumMod val="10000"/>
                  </a:schemeClr>
                </a:solidFill>
                <a:latin typeface="Calibri" pitchFamily="34" charset="0"/>
                <a:ea typeface="Calibri" pitchFamily="34" charset="0"/>
                <a:cs typeface="Calibri" pitchFamily="34" charset="0"/>
              </a:rPr>
              <a:t>n</a:t>
            </a:r>
            <a:endParaRPr lang="el-GR" sz="2400" dirty="0">
              <a:solidFill>
                <a:schemeClr val="bg2">
                  <a:lumMod val="10000"/>
                </a:schemeClr>
              </a:solidFill>
              <a:latin typeface="Calibri" pitchFamily="34" charset="0"/>
              <a:ea typeface="Calibri" pitchFamily="34" charset="0"/>
              <a:cs typeface="Calibri" pitchFamily="34" charset="0"/>
            </a:endParaRPr>
          </a:p>
          <a:p>
            <a:pPr eaLnBrk="0" hangingPunct="0"/>
            <a:r>
              <a:rPr lang="en-US" sz="2800" b="1" dirty="0">
                <a:solidFill>
                  <a:schemeClr val="accent6">
                    <a:lumMod val="75000"/>
                  </a:schemeClr>
                </a:solidFill>
                <a:latin typeface="Calibri" pitchFamily="34" charset="0"/>
                <a:ea typeface="Calibri" pitchFamily="34" charset="0"/>
                <a:cs typeface="Calibri" pitchFamily="34" charset="0"/>
              </a:rPr>
              <a:t>FROM</a:t>
            </a:r>
            <a:r>
              <a:rPr lang="el-GR" sz="2800" b="1"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bg2">
                    <a:lumMod val="10000"/>
                  </a:schemeClr>
                </a:solidFill>
                <a:latin typeface="Calibri" pitchFamily="34" charset="0"/>
                <a:ea typeface="Calibri" pitchFamily="34" charset="0"/>
                <a:cs typeface="Calibri" pitchFamily="34" charset="0"/>
              </a:rPr>
              <a:t>  R</a:t>
            </a:r>
            <a:r>
              <a:rPr lang="el-GR" sz="2400" baseline="-25000" dirty="0">
                <a:solidFill>
                  <a:schemeClr val="bg2">
                    <a:lumMod val="10000"/>
                  </a:schemeClr>
                </a:solidFill>
                <a:latin typeface="Calibri" pitchFamily="34" charset="0"/>
                <a:ea typeface="Calibri" pitchFamily="34" charset="0"/>
                <a:cs typeface="Calibri" pitchFamily="34" charset="0"/>
              </a:rPr>
              <a:t>1</a:t>
            </a:r>
            <a:r>
              <a:rPr lang="el-GR" sz="2400" dirty="0">
                <a:solidFill>
                  <a:schemeClr val="bg2">
                    <a:lumMod val="10000"/>
                  </a:schemeClr>
                </a:solidFill>
                <a:latin typeface="Calibri" pitchFamily="34" charset="0"/>
                <a:ea typeface="Calibri" pitchFamily="34" charset="0"/>
                <a:cs typeface="Calibri" pitchFamily="34" charset="0"/>
              </a:rPr>
              <a:t>,  R</a:t>
            </a:r>
            <a:r>
              <a:rPr lang="el-GR" sz="2400" baseline="-25000" dirty="0">
                <a:solidFill>
                  <a:schemeClr val="bg2">
                    <a:lumMod val="10000"/>
                  </a:schemeClr>
                </a:solidFill>
                <a:latin typeface="Calibri" pitchFamily="34" charset="0"/>
                <a:ea typeface="Calibri" pitchFamily="34" charset="0"/>
                <a:cs typeface="Calibri" pitchFamily="34" charset="0"/>
              </a:rPr>
              <a:t>2</a:t>
            </a:r>
            <a:r>
              <a:rPr lang="el-GR" sz="2400" dirty="0">
                <a:solidFill>
                  <a:schemeClr val="bg2">
                    <a:lumMod val="10000"/>
                  </a:schemeClr>
                </a:solidFill>
                <a:latin typeface="Calibri" pitchFamily="34" charset="0"/>
                <a:ea typeface="Calibri" pitchFamily="34" charset="0"/>
                <a:cs typeface="Calibri" pitchFamily="34" charset="0"/>
              </a:rPr>
              <a:t>, … </a:t>
            </a:r>
            <a:r>
              <a:rPr lang="el-GR" sz="2400" dirty="0" err="1">
                <a:solidFill>
                  <a:schemeClr val="bg2">
                    <a:lumMod val="10000"/>
                  </a:schemeClr>
                </a:solidFill>
                <a:latin typeface="Calibri" pitchFamily="34" charset="0"/>
                <a:ea typeface="Calibri" pitchFamily="34" charset="0"/>
                <a:cs typeface="Calibri" pitchFamily="34" charset="0"/>
              </a:rPr>
              <a:t>R</a:t>
            </a:r>
            <a:r>
              <a:rPr lang="el-GR" sz="2400" baseline="-25000" dirty="0" err="1">
                <a:solidFill>
                  <a:schemeClr val="bg2">
                    <a:lumMod val="10000"/>
                  </a:schemeClr>
                </a:solidFill>
                <a:latin typeface="Calibri" pitchFamily="34" charset="0"/>
                <a:ea typeface="Calibri" pitchFamily="34" charset="0"/>
                <a:cs typeface="Calibri" pitchFamily="34" charset="0"/>
              </a:rPr>
              <a:t>m</a:t>
            </a:r>
            <a:endParaRPr lang="el-GR" sz="2400" dirty="0">
              <a:solidFill>
                <a:schemeClr val="bg2">
                  <a:lumMod val="10000"/>
                </a:schemeClr>
              </a:solidFill>
              <a:latin typeface="Calibri" pitchFamily="34" charset="0"/>
              <a:ea typeface="Calibri" pitchFamily="34" charset="0"/>
              <a:cs typeface="Calibri" pitchFamily="34" charset="0"/>
            </a:endParaRPr>
          </a:p>
          <a:p>
            <a:pPr eaLnBrk="0" hangingPunct="0"/>
            <a:r>
              <a:rPr lang="en-US" sz="2800" b="1" dirty="0">
                <a:solidFill>
                  <a:schemeClr val="accent6">
                    <a:lumMod val="75000"/>
                  </a:schemeClr>
                </a:solidFill>
                <a:latin typeface="Calibri" pitchFamily="34" charset="0"/>
                <a:ea typeface="Calibri" pitchFamily="34" charset="0"/>
                <a:cs typeface="Calibri" pitchFamily="34" charset="0"/>
              </a:rPr>
              <a:t>WHERE</a:t>
            </a:r>
            <a:r>
              <a:rPr lang="el-GR" sz="2400" dirty="0">
                <a:solidFill>
                  <a:schemeClr val="bg2">
                    <a:lumMod val="10000"/>
                  </a:schemeClr>
                </a:solidFill>
                <a:latin typeface="Calibri" pitchFamily="34" charset="0"/>
                <a:ea typeface="Calibri" pitchFamily="34" charset="0"/>
                <a:cs typeface="Calibri" pitchFamily="34" charset="0"/>
              </a:rPr>
              <a:t> </a:t>
            </a:r>
            <a:r>
              <a:rPr lang="en-US" sz="2400" dirty="0">
                <a:solidFill>
                  <a:schemeClr val="bg2">
                    <a:lumMod val="10000"/>
                  </a:schemeClr>
                </a:solidFill>
                <a:latin typeface="Calibri" pitchFamily="34" charset="0"/>
                <a:ea typeface="Calibri" pitchFamily="34" charset="0"/>
                <a:cs typeface="Calibri" pitchFamily="34" charset="0"/>
              </a:rPr>
              <a:t>  </a:t>
            </a:r>
            <a:r>
              <a:rPr lang="el-GR" sz="2400" dirty="0">
                <a:solidFill>
                  <a:schemeClr val="bg2">
                    <a:lumMod val="10000"/>
                  </a:schemeClr>
                </a:solidFill>
                <a:latin typeface="Calibri" pitchFamily="34" charset="0"/>
                <a:ea typeface="Calibri" pitchFamily="34" charset="0"/>
                <a:cs typeface="Calibri" pitchFamily="34" charset="0"/>
              </a:rPr>
              <a:t>P</a:t>
            </a:r>
          </a:p>
          <a:p>
            <a:pPr eaLnBrk="0" hangingPunct="0"/>
            <a:r>
              <a:rPr lang="en-US" sz="2800" b="1" dirty="0">
                <a:solidFill>
                  <a:schemeClr val="accent3">
                    <a:lumMod val="75000"/>
                  </a:schemeClr>
                </a:solidFill>
                <a:latin typeface="Calibri" pitchFamily="34" charset="0"/>
                <a:ea typeface="Calibri" pitchFamily="34" charset="0"/>
                <a:cs typeface="Calibri" pitchFamily="34" charset="0"/>
              </a:rPr>
              <a:t>ORDER BY </a:t>
            </a:r>
            <a:r>
              <a:rPr lang="el-GR" sz="2400" dirty="0">
                <a:solidFill>
                  <a:schemeClr val="bg2">
                    <a:lumMod val="10000"/>
                  </a:schemeClr>
                </a:solidFill>
                <a:latin typeface="Calibri" pitchFamily="34" charset="0"/>
                <a:ea typeface="Calibri" pitchFamily="34" charset="0"/>
                <a:cs typeface="Calibri" pitchFamily="34" charset="0"/>
              </a:rPr>
              <a:t>Α</a:t>
            </a:r>
            <a:r>
              <a:rPr lang="en-US" sz="2400" baseline="-25000" dirty="0" err="1">
                <a:solidFill>
                  <a:schemeClr val="bg2">
                    <a:lumMod val="10000"/>
                  </a:schemeClr>
                </a:solidFill>
                <a:latin typeface="Calibri" pitchFamily="34" charset="0"/>
                <a:ea typeface="Calibri" pitchFamily="34" charset="0"/>
                <a:cs typeface="Calibri" pitchFamily="34" charset="0"/>
              </a:rPr>
              <a:t>i</a:t>
            </a:r>
            <a:endParaRPr lang="el-GR" sz="2400" baseline="-25000" dirty="0">
              <a:solidFill>
                <a:schemeClr val="bg2">
                  <a:lumMod val="10000"/>
                </a:schemeClr>
              </a:solidFill>
              <a:latin typeface="Calibri" pitchFamily="34" charset="0"/>
              <a:ea typeface="Calibri" pitchFamily="34" charset="0"/>
              <a:cs typeface="Calibri" pitchFamily="34" charset="0"/>
            </a:endParaRPr>
          </a:p>
          <a:p>
            <a:pPr eaLnBrk="0" hangingPunct="0"/>
            <a:r>
              <a:rPr lang="en-US" sz="2800" b="1" dirty="0">
                <a:solidFill>
                  <a:schemeClr val="accent3">
                    <a:lumMod val="75000"/>
                  </a:schemeClr>
                </a:solidFill>
                <a:latin typeface="Calibri" pitchFamily="34" charset="0"/>
                <a:ea typeface="Calibri" pitchFamily="34" charset="0"/>
                <a:cs typeface="Calibri" pitchFamily="34" charset="0"/>
              </a:rPr>
              <a:t>LIMIT</a:t>
            </a:r>
            <a:r>
              <a:rPr lang="en-US" sz="2400" dirty="0">
                <a:solidFill>
                  <a:schemeClr val="bg2">
                    <a:lumMod val="10000"/>
                  </a:schemeClr>
                </a:solidFill>
                <a:latin typeface="Calibri" pitchFamily="34" charset="0"/>
                <a:ea typeface="Calibri" pitchFamily="34" charset="0"/>
                <a:cs typeface="Calibri" pitchFamily="34" charset="0"/>
              </a:rPr>
              <a:t> k;</a:t>
            </a:r>
            <a:endParaRPr lang="el-GR" sz="2400" dirty="0">
              <a:solidFill>
                <a:schemeClr val="bg2">
                  <a:lumMod val="1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Βασική Δομή Ερώτησης</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extLst>
      <p:ext uri="{BB962C8B-B14F-4D97-AF65-F5344CB8AC3E}">
        <p14:creationId xmlns:p14="http://schemas.microsoft.com/office/powerpoint/2010/main" val="281193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2068"/>
                                        </p:tgtEl>
                                        <p:attrNameLst>
                                          <p:attrName>style.visibility</p:attrName>
                                        </p:attrNameLst>
                                      </p:cBhvr>
                                      <p:to>
                                        <p:strVal val="visible"/>
                                      </p:to>
                                    </p:set>
                                    <p:anim calcmode="lin" valueType="num">
                                      <p:cBhvr additive="base">
                                        <p:cTn id="7" dur="500" fill="hold"/>
                                        <p:tgtEl>
                                          <p:spTgt spid="472068"/>
                                        </p:tgtEl>
                                        <p:attrNameLst>
                                          <p:attrName>ppt_x</p:attrName>
                                        </p:attrNameLst>
                                      </p:cBhvr>
                                      <p:tavLst>
                                        <p:tav tm="0">
                                          <p:val>
                                            <p:strVal val="0-#ppt_w/2"/>
                                          </p:val>
                                        </p:tav>
                                        <p:tav tm="100000">
                                          <p:val>
                                            <p:strVal val="#ppt_x"/>
                                          </p:val>
                                        </p:tav>
                                      </p:tavLst>
                                    </p:anim>
                                    <p:anim calcmode="lin" valueType="num">
                                      <p:cBhvr additive="base">
                                        <p:cTn id="8" dur="500" fill="hold"/>
                                        <p:tgtEl>
                                          <p:spTgt spid="472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8"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Slide Number Placeholder 4"/>
          <p:cNvSpPr>
            <a:spLocks noGrp="1"/>
          </p:cNvSpPr>
          <p:nvPr>
            <p:ph type="sldNum" sz="quarter" idx="12"/>
          </p:nvPr>
        </p:nvSpPr>
        <p:spPr>
          <a:noFill/>
        </p:spPr>
        <p:txBody>
          <a:bodyPr/>
          <a:lstStyle/>
          <a:p>
            <a:fld id="{0031D882-1714-4B1A-A0C2-205D33187117}" type="slidenum">
              <a:rPr lang="el-GR" altLang="en-US" smtClean="0"/>
              <a:pPr/>
              <a:t>39</a:t>
            </a:fld>
            <a:endParaRPr lang="el-GR" altLang="en-US"/>
          </a:p>
        </p:txBody>
      </p:sp>
      <p:sp>
        <p:nvSpPr>
          <p:cNvPr id="26630" name="Text Box 4"/>
          <p:cNvSpPr txBox="1">
            <a:spLocks noChangeArrowheads="1"/>
          </p:cNvSpPr>
          <p:nvPr/>
        </p:nvSpPr>
        <p:spPr bwMode="auto">
          <a:xfrm>
            <a:off x="781050" y="2946400"/>
            <a:ext cx="7550150" cy="1615827"/>
          </a:xfrm>
          <a:prstGeom prst="rect">
            <a:avLst/>
          </a:prstGeom>
          <a:noFill/>
          <a:ln w="9525">
            <a:noFill/>
            <a:miter lim="800000"/>
            <a:headEnd/>
            <a:tailEnd/>
          </a:ln>
        </p:spPr>
        <p:txBody>
          <a:bodyPr wrap="square">
            <a:spAutoFit/>
          </a:bodyPr>
          <a:lstStyle/>
          <a:p>
            <a:pPr marL="342900" indent="-342900" algn="just" eaLnBrk="0" hangingPunct="0">
              <a:spcBef>
                <a:spcPct val="50000"/>
              </a:spcBef>
              <a:buAutoNum type="arabicPeriod"/>
            </a:pPr>
            <a:r>
              <a:rPr lang="el-GR" dirty="0">
                <a:latin typeface="Calibri" pitchFamily="34" charset="0"/>
                <a:ea typeface="Calibri" pitchFamily="34" charset="0"/>
                <a:cs typeface="Calibri" pitchFamily="34" charset="0"/>
              </a:rPr>
              <a:t>Όλα τα συστατικά που υπάρχουν σε πίτσες σε αλφαβητική σειρά</a:t>
            </a:r>
          </a:p>
          <a:p>
            <a:pPr marL="342900" indent="-342900" algn="just" eaLnBrk="0" hangingPunct="0">
              <a:spcBef>
                <a:spcPct val="50000"/>
              </a:spcBef>
              <a:buAutoNum type="arabicPeriod"/>
            </a:pPr>
            <a:r>
              <a:rPr lang="el-GR" dirty="0">
                <a:latin typeface="Calibri" pitchFamily="34" charset="0"/>
                <a:ea typeface="Calibri" pitchFamily="34" charset="0"/>
                <a:cs typeface="Calibri" pitchFamily="34" charset="0"/>
              </a:rPr>
              <a:t>Τρία συστατικά που αρέσουν σε φοιτητές</a:t>
            </a:r>
          </a:p>
          <a:p>
            <a:pPr marL="342900" indent="-342900" algn="just" eaLnBrk="0" hangingPunct="0">
              <a:spcBef>
                <a:spcPct val="50000"/>
              </a:spcBef>
              <a:buAutoNum type="arabicPeriod"/>
            </a:pPr>
            <a:r>
              <a:rPr lang="el-GR" dirty="0">
                <a:latin typeface="Calibri" pitchFamily="34" charset="0"/>
                <a:ea typeface="Calibri" pitchFamily="34" charset="0"/>
                <a:cs typeface="Calibri" pitchFamily="34" charset="0"/>
              </a:rPr>
              <a:t>Τα συστατικά της πίτσας Σπέσιαλ που αρέσουν στο Δημήτρη</a:t>
            </a:r>
          </a:p>
          <a:p>
            <a:pPr marL="342900" indent="-342900" algn="just" eaLnBrk="0" hangingPunct="0">
              <a:spcBef>
                <a:spcPct val="50000"/>
              </a:spcBef>
              <a:buAutoNum type="arabicPeriod"/>
            </a:pPr>
            <a:r>
              <a:rPr lang="el-GR" dirty="0">
                <a:latin typeface="Calibri" pitchFamily="34" charset="0"/>
                <a:ea typeface="Calibri" pitchFamily="34" charset="0"/>
                <a:cs typeface="Calibri" pitchFamily="34" charset="0"/>
              </a:rPr>
              <a:t>Τα συστατικά που αρέσουν σε δύο τουλάχιστον φοιτητές</a:t>
            </a:r>
          </a:p>
        </p:txBody>
      </p:sp>
      <p:sp>
        <p:nvSpPr>
          <p:cNvPr id="8" name="Title 7"/>
          <p:cNvSpPr>
            <a:spLocks noGrp="1"/>
          </p:cNvSpPr>
          <p:nvPr>
            <p:ph type="title"/>
          </p:nvPr>
        </p:nvSpPr>
        <p:spPr/>
        <p:txBody>
          <a:bodyPr/>
          <a:lstStyle/>
          <a:p>
            <a:r>
              <a:rPr lang="el-GR" dirty="0">
                <a:solidFill>
                  <a:schemeClr val="accent6">
                    <a:lumMod val="75000"/>
                  </a:schemeClr>
                </a:solidFill>
              </a:rPr>
              <a:t>Παραδείγματα</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3"/>
          <p:cNvSpPr txBox="1">
            <a:spLocks noChangeArrowheads="1"/>
          </p:cNvSpPr>
          <p:nvPr/>
        </p:nvSpPr>
        <p:spPr bwMode="auto">
          <a:xfrm>
            <a:off x="2570301" y="1887668"/>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extLst>
      <p:ext uri="{BB962C8B-B14F-4D97-AF65-F5344CB8AC3E}">
        <p14:creationId xmlns:p14="http://schemas.microsoft.com/office/powerpoint/2010/main" val="2116615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a:spLocks noGrp="1"/>
          </p:cNvSpPr>
          <p:nvPr>
            <p:ph type="sldNum" sz="quarter" idx="12"/>
          </p:nvPr>
        </p:nvSpPr>
        <p:spPr>
          <a:noFill/>
        </p:spPr>
        <p:txBody>
          <a:bodyPr/>
          <a:lstStyle/>
          <a:p>
            <a:fld id="{D83B14DF-377D-4EE5-BA7B-AAAD46ACFB5C}" type="slidenum">
              <a:rPr lang="el-GR" altLang="en-US" smtClean="0"/>
              <a:pPr/>
              <a:t>4</a:t>
            </a:fld>
            <a:endParaRPr lang="el-GR" altLang="en-US"/>
          </a:p>
        </p:txBody>
      </p:sp>
      <p:sp>
        <p:nvSpPr>
          <p:cNvPr id="6150" name="Rectangle 3"/>
          <p:cNvSpPr>
            <a:spLocks noChangeArrowheads="1"/>
          </p:cNvSpPr>
          <p:nvPr/>
        </p:nvSpPr>
        <p:spPr bwMode="auto">
          <a:xfrm>
            <a:off x="501650" y="1430338"/>
            <a:ext cx="8197850" cy="4426853"/>
          </a:xfrm>
          <a:prstGeom prst="rect">
            <a:avLst/>
          </a:prstGeom>
          <a:noFill/>
          <a:ln w="9525">
            <a:noFill/>
            <a:miter lim="800000"/>
            <a:headEnd/>
            <a:tailEnd/>
          </a:ln>
        </p:spPr>
        <p:txBody>
          <a:bodyPr>
            <a:spAutoFit/>
          </a:bodyPr>
          <a:lstStyle/>
          <a:p>
            <a:pPr algn="just" eaLnBrk="0" hangingPunct="0">
              <a:spcBef>
                <a:spcPts val="500"/>
              </a:spcBef>
              <a:spcAft>
                <a:spcPts val="500"/>
              </a:spcAft>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DDL</a:t>
            </a:r>
            <a:r>
              <a:rPr lang="el-GR" sz="2400" b="0" dirty="0">
                <a:solidFill>
                  <a:schemeClr val="accent6">
                    <a:lumMod val="75000"/>
                  </a:schemeClr>
                </a:solidFill>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Data</a:t>
            </a:r>
            <a:r>
              <a:rPr lang="el-GR" sz="2400" b="0" dirty="0">
                <a:solidFill>
                  <a:schemeClr val="accent6">
                    <a:lumMod val="75000"/>
                  </a:schemeClr>
                </a:solidFill>
                <a:latin typeface="Calibri" pitchFamily="34" charset="0"/>
                <a:ea typeface="Calibri" pitchFamily="34" charset="0"/>
                <a:cs typeface="Calibri" pitchFamily="34" charset="0"/>
              </a:rPr>
              <a:t> </a:t>
            </a:r>
            <a:r>
              <a:rPr lang="en-US" sz="2400" b="0" dirty="0">
                <a:solidFill>
                  <a:schemeClr val="accent6">
                    <a:lumMod val="75000"/>
                  </a:schemeClr>
                </a:solidFill>
                <a:latin typeface="Calibri" pitchFamily="34" charset="0"/>
                <a:ea typeface="Calibri" pitchFamily="34" charset="0"/>
                <a:cs typeface="Calibri" pitchFamily="34" charset="0"/>
              </a:rPr>
              <a:t>Definition Language</a:t>
            </a:r>
            <a:r>
              <a:rPr lang="el-GR" sz="2400" b="0" dirty="0">
                <a:solidFill>
                  <a:schemeClr val="accent6">
                    <a:lumMod val="75000"/>
                  </a:schemeClr>
                </a:solidFill>
                <a:latin typeface="Calibri" pitchFamily="34" charset="0"/>
                <a:ea typeface="Calibri" pitchFamily="34" charset="0"/>
                <a:cs typeface="Calibri" pitchFamily="34" charset="0"/>
              </a:rPr>
              <a:t>)</a:t>
            </a:r>
            <a:r>
              <a:rPr lang="el-GR" sz="2400" b="0" dirty="0">
                <a:solidFill>
                  <a:schemeClr val="tx2">
                    <a:lumMod val="50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Γλώσσα Ορισμού Δεδομένων (ΓΟΔ): ορισμός, δημιουργία, τροποποίηση και διαγραφή </a:t>
            </a:r>
            <a:r>
              <a:rPr lang="el-GR" sz="2400" b="0" i="1" dirty="0">
                <a:latin typeface="Calibri" pitchFamily="34" charset="0"/>
                <a:ea typeface="Calibri" pitchFamily="34" charset="0"/>
                <a:cs typeface="Calibri" pitchFamily="34" charset="0"/>
              </a:rPr>
              <a:t>σχήματος</a:t>
            </a:r>
            <a:r>
              <a:rPr lang="en-US" sz="2400" b="0" dirty="0">
                <a:latin typeface="Calibri" pitchFamily="34" charset="0"/>
                <a:ea typeface="Calibri" pitchFamily="34" charset="0"/>
                <a:cs typeface="Calibri" pitchFamily="34" charset="0"/>
              </a:rPr>
              <a:t> </a:t>
            </a:r>
            <a:r>
              <a:rPr lang="en-US" sz="2400" b="0" i="1" dirty="0">
                <a:solidFill>
                  <a:schemeClr val="bg1">
                    <a:lumMod val="65000"/>
                  </a:schemeClr>
                </a:solidFill>
                <a:latin typeface="Calibri" pitchFamily="34" charset="0"/>
                <a:ea typeface="Calibri" pitchFamily="34" charset="0"/>
                <a:cs typeface="Calibri" pitchFamily="34" charset="0"/>
              </a:rPr>
              <a:t>– </a:t>
            </a:r>
            <a:r>
              <a:rPr lang="el-GR" sz="2400" b="0" i="1" dirty="0">
                <a:solidFill>
                  <a:schemeClr val="bg1">
                    <a:lumMod val="65000"/>
                  </a:schemeClr>
                </a:solidFill>
                <a:latin typeface="Calibri" pitchFamily="34" charset="0"/>
                <a:ea typeface="Calibri" pitchFamily="34" charset="0"/>
                <a:cs typeface="Calibri" pitchFamily="34" charset="0"/>
              </a:rPr>
              <a:t>την είδαμε σε προηγούμενο μάθημα</a:t>
            </a:r>
            <a:endParaRPr lang="en-US" sz="2400" b="0" i="1" dirty="0">
              <a:solidFill>
                <a:schemeClr val="bg1">
                  <a:lumMod val="65000"/>
                </a:schemeClr>
              </a:solidFill>
              <a:latin typeface="Calibri" pitchFamily="34" charset="0"/>
              <a:ea typeface="Calibri" pitchFamily="34" charset="0"/>
              <a:cs typeface="Calibri" pitchFamily="34" charset="0"/>
            </a:endParaRPr>
          </a:p>
          <a:p>
            <a:pPr algn="just" eaLnBrk="0" hangingPunct="0">
              <a:spcBef>
                <a:spcPts val="500"/>
              </a:spcBef>
              <a:spcAft>
                <a:spcPts val="500"/>
              </a:spcAft>
              <a:buClr>
                <a:schemeClr val="accent6">
                  <a:lumMod val="75000"/>
                </a:schemeClr>
              </a:buClr>
              <a:buFont typeface="Wingdings" pitchFamily="2" charset="2"/>
              <a:buChar char="§"/>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DML</a:t>
            </a:r>
            <a:r>
              <a:rPr lang="el-GR" sz="2400" b="0" dirty="0">
                <a:solidFill>
                  <a:schemeClr val="accent6">
                    <a:lumMod val="75000"/>
                  </a:schemeClr>
                </a:solidFill>
                <a:latin typeface="Calibri" pitchFamily="34" charset="0"/>
                <a:ea typeface="Calibri" pitchFamily="34" charset="0"/>
                <a:cs typeface="Calibri" pitchFamily="34" charset="0"/>
              </a:rPr>
              <a:t> (</a:t>
            </a:r>
            <a:r>
              <a:rPr lang="en-US" sz="2400" b="0" dirty="0">
                <a:solidFill>
                  <a:schemeClr val="accent6">
                    <a:lumMod val="75000"/>
                  </a:schemeClr>
                </a:solidFill>
                <a:latin typeface="Calibri" pitchFamily="34" charset="0"/>
                <a:ea typeface="Calibri" pitchFamily="34" charset="0"/>
                <a:cs typeface="Calibri" pitchFamily="34" charset="0"/>
              </a:rPr>
              <a:t>Data Manipulation Language</a:t>
            </a:r>
            <a:r>
              <a:rPr lang="el-GR" sz="2400" b="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Γλώσσα Χειρισμού  Δεδομένων (ΓΟΔ) </a:t>
            </a:r>
          </a:p>
          <a:p>
            <a:pPr lvl="1" algn="just" eaLnBrk="0" hangingPunct="0">
              <a:spcBef>
                <a:spcPts val="500"/>
              </a:spcBef>
              <a:spcAft>
                <a:spcPts val="500"/>
              </a:spcAft>
              <a:buFont typeface="Wingdings" pitchFamily="2" charset="2"/>
              <a:buChar char="§"/>
            </a:pPr>
            <a:r>
              <a:rPr lang="el-GR" sz="2400" b="0" dirty="0">
                <a:solidFill>
                  <a:schemeClr val="tx2">
                    <a:lumMod val="50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εισαγωγή, τροποποίηση, διαγραφή δεδομένων</a:t>
            </a:r>
            <a:r>
              <a:rPr lang="el-GR" sz="2400" b="0" dirty="0">
                <a:solidFill>
                  <a:schemeClr val="tx2">
                    <a:lumMod val="50000"/>
                  </a:schemeClr>
                </a:solidFill>
                <a:latin typeface="Calibri" pitchFamily="34" charset="0"/>
                <a:ea typeface="Calibri" pitchFamily="34" charset="0"/>
                <a:cs typeface="Calibri" pitchFamily="34" charset="0"/>
              </a:rPr>
              <a:t> </a:t>
            </a:r>
            <a:r>
              <a:rPr lang="en-US" sz="2400" i="1" dirty="0">
                <a:solidFill>
                  <a:schemeClr val="bg1">
                    <a:lumMod val="65000"/>
                  </a:schemeClr>
                </a:solidFill>
                <a:latin typeface="Calibri" pitchFamily="34" charset="0"/>
                <a:ea typeface="Calibri" pitchFamily="34" charset="0"/>
                <a:cs typeface="Calibri" pitchFamily="34" charset="0"/>
              </a:rPr>
              <a:t>-</a:t>
            </a:r>
            <a:r>
              <a:rPr lang="el-GR" sz="2400" b="0" i="1" dirty="0">
                <a:solidFill>
                  <a:schemeClr val="bg1">
                    <a:lumMod val="65000"/>
                  </a:schemeClr>
                </a:solidFill>
                <a:latin typeface="Calibri" pitchFamily="34" charset="0"/>
                <a:ea typeface="Calibri" pitchFamily="34" charset="0"/>
                <a:cs typeface="Calibri" pitchFamily="34" charset="0"/>
              </a:rPr>
              <a:t> την είδαμε σε προηγούμενο μάθημα</a:t>
            </a:r>
          </a:p>
          <a:p>
            <a:pPr lvl="1" algn="just" eaLnBrk="0" hangingPunct="0">
              <a:spcBef>
                <a:spcPts val="500"/>
              </a:spcBef>
              <a:spcAft>
                <a:spcPts val="500"/>
              </a:spcAft>
              <a:buFont typeface="Wingdings" pitchFamily="2" charset="2"/>
              <a:buChar char="§"/>
            </a:pPr>
            <a:r>
              <a:rPr lang="el-GR" sz="2400" b="0" dirty="0">
                <a:latin typeface="Calibri" pitchFamily="34" charset="0"/>
                <a:ea typeface="Calibri" pitchFamily="34" charset="0"/>
                <a:cs typeface="Calibri" pitchFamily="34" charset="0"/>
              </a:rPr>
              <a:t> επιλογή δεδομένων (γλώσσα ερωτήσεων, </a:t>
            </a:r>
            <a:r>
              <a:rPr lang="en-US" sz="2400" b="0" dirty="0">
                <a:latin typeface="Calibri" pitchFamily="34" charset="0"/>
                <a:ea typeface="Calibri" pitchFamily="34" charset="0"/>
                <a:cs typeface="Calibri" pitchFamily="34" charset="0"/>
              </a:rPr>
              <a:t>query language</a:t>
            </a:r>
            <a:r>
              <a:rPr lang="el-GR" sz="2400" b="0" dirty="0">
                <a:latin typeface="Calibri" pitchFamily="34" charset="0"/>
                <a:ea typeface="Calibri" pitchFamily="34" charset="0"/>
                <a:cs typeface="Calibri" pitchFamily="34" charset="0"/>
              </a:rPr>
              <a:t>)</a:t>
            </a:r>
          </a:p>
          <a:p>
            <a:pPr lvl="1" algn="just" eaLnBrk="0" hangingPunct="0">
              <a:spcBef>
                <a:spcPts val="500"/>
              </a:spcBef>
              <a:spcAft>
                <a:spcPts val="500"/>
              </a:spcAft>
              <a:buFont typeface="Wingdings" pitchFamily="2" charset="2"/>
              <a:buChar char="§"/>
            </a:pPr>
            <a:endParaRPr lang="el-GR" sz="2400" b="0" dirty="0">
              <a:solidFill>
                <a:schemeClr val="tx2">
                  <a:lumMod val="50000"/>
                </a:schemeClr>
              </a:solidFill>
              <a:latin typeface="Calibri" pitchFamily="34" charset="0"/>
              <a:ea typeface="Calibri" pitchFamily="34" charset="0"/>
              <a:cs typeface="Calibri" pitchFamily="34" charset="0"/>
            </a:endParaRPr>
          </a:p>
          <a:p>
            <a:pPr algn="just" eaLnBrk="0" hangingPunct="0">
              <a:spcBef>
                <a:spcPts val="500"/>
              </a:spcBef>
              <a:spcAft>
                <a:spcPts val="500"/>
              </a:spcAft>
            </a:pPr>
            <a:r>
              <a:rPr lang="el-GR" sz="2400" dirty="0">
                <a:latin typeface="Calibri" pitchFamily="34" charset="0"/>
                <a:ea typeface="Calibri" pitchFamily="34" charset="0"/>
                <a:cs typeface="Calibri" pitchFamily="34" charset="0"/>
              </a:rPr>
              <a:t>Προδιαγραφές ασφάλειας</a:t>
            </a:r>
            <a:r>
              <a:rPr lang="el-GR" sz="2400" b="0" dirty="0">
                <a:latin typeface="Calibri" pitchFamily="34" charset="0"/>
                <a:ea typeface="Calibri" pitchFamily="34" charset="0"/>
                <a:cs typeface="Calibri" pitchFamily="34" charset="0"/>
              </a:rPr>
              <a:t> - χρήστες και δικαιώματα.</a:t>
            </a:r>
          </a:p>
        </p:txBody>
      </p:sp>
      <p:sp>
        <p:nvSpPr>
          <p:cNvPr id="7" name="Title 6"/>
          <p:cNvSpPr>
            <a:spLocks noGrp="1"/>
          </p:cNvSpPr>
          <p:nvPr>
            <p:ph type="title"/>
          </p:nvPr>
        </p:nvSpPr>
        <p:spPr>
          <a:xfrm>
            <a:off x="457200" y="0"/>
            <a:ext cx="8229600" cy="1143000"/>
          </a:xfrm>
        </p:spPr>
        <p:txBody>
          <a:bodyPr/>
          <a:lstStyle/>
          <a:p>
            <a:r>
              <a:rPr lang="en-US" dirty="0">
                <a:solidFill>
                  <a:schemeClr val="accent6">
                    <a:lumMod val="75000"/>
                  </a:schemeClr>
                </a:solidFill>
              </a:rPr>
              <a:t>SQL</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Slide Number Placeholder 4"/>
          <p:cNvSpPr>
            <a:spLocks noGrp="1"/>
          </p:cNvSpPr>
          <p:nvPr>
            <p:ph type="sldNum" sz="quarter" idx="12"/>
          </p:nvPr>
        </p:nvSpPr>
        <p:spPr>
          <a:noFill/>
        </p:spPr>
        <p:txBody>
          <a:bodyPr/>
          <a:lstStyle/>
          <a:p>
            <a:fld id="{0E1F7EC0-53E1-46B8-8B16-16D05E967020}" type="slidenum">
              <a:rPr lang="el-GR" altLang="en-US" smtClean="0"/>
              <a:pPr/>
              <a:t>40</a:t>
            </a:fld>
            <a:endParaRPr lang="el-GR" altLang="en-US"/>
          </a:p>
        </p:txBody>
      </p:sp>
      <p:sp>
        <p:nvSpPr>
          <p:cNvPr id="40966" name="Text Box 4"/>
          <p:cNvSpPr txBox="1">
            <a:spLocks noChangeArrowheads="1"/>
          </p:cNvSpPr>
          <p:nvPr/>
        </p:nvSpPr>
        <p:spPr bwMode="auto">
          <a:xfrm>
            <a:off x="622300" y="2146300"/>
            <a:ext cx="7467600" cy="7016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Χρήση της λέξης κλειδί </a:t>
            </a:r>
            <a:r>
              <a:rPr lang="en-US" sz="2000" dirty="0">
                <a:latin typeface="Calibri" pitchFamily="34" charset="0"/>
                <a:ea typeface="Calibri" pitchFamily="34" charset="0"/>
                <a:cs typeface="Calibri" pitchFamily="34" charset="0"/>
              </a:rPr>
              <a:t>IS NULL </a:t>
            </a:r>
            <a:r>
              <a:rPr lang="el-GR"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IS NOT NULL</a:t>
            </a:r>
            <a:r>
              <a:rPr lang="el-GR" sz="2000" b="0" dirty="0">
                <a:latin typeface="Calibri" pitchFamily="34" charset="0"/>
                <a:ea typeface="Calibri" pitchFamily="34" charset="0"/>
                <a:cs typeface="Calibri" pitchFamily="34" charset="0"/>
              </a:rPr>
              <a:t>) σε μια συνθήκη για να ελέγξουμε </a:t>
            </a:r>
            <a:r>
              <a:rPr lang="el-GR" sz="2000" b="0" u="sng" dirty="0">
                <a:latin typeface="Calibri" pitchFamily="34" charset="0"/>
                <a:ea typeface="Calibri" pitchFamily="34" charset="0"/>
                <a:cs typeface="Calibri" pitchFamily="34" charset="0"/>
              </a:rPr>
              <a:t>αν μια τιμή είναι </a:t>
            </a:r>
            <a:r>
              <a:rPr lang="el-GR" sz="2000" b="0" u="sng" dirty="0" err="1">
                <a:latin typeface="Calibri" pitchFamily="34" charset="0"/>
                <a:ea typeface="Calibri" pitchFamily="34" charset="0"/>
                <a:cs typeface="Calibri" pitchFamily="34" charset="0"/>
              </a:rPr>
              <a:t>null</a:t>
            </a:r>
            <a:r>
              <a:rPr lang="el-GR" sz="2000" b="0" dirty="0">
                <a:latin typeface="Calibri" pitchFamily="34" charset="0"/>
                <a:ea typeface="Calibri" pitchFamily="34" charset="0"/>
                <a:cs typeface="Calibri" pitchFamily="34" charset="0"/>
              </a:rPr>
              <a:t>.</a:t>
            </a:r>
          </a:p>
        </p:txBody>
      </p:sp>
      <p:sp>
        <p:nvSpPr>
          <p:cNvPr id="40967" name="Text Box 5"/>
          <p:cNvSpPr txBox="1">
            <a:spLocks noChangeArrowheads="1"/>
          </p:cNvSpPr>
          <p:nvPr/>
        </p:nvSpPr>
        <p:spPr bwMode="auto">
          <a:xfrm>
            <a:off x="1206500" y="4128478"/>
            <a:ext cx="4813300" cy="1323439"/>
          </a:xfrm>
          <a:prstGeom prst="rect">
            <a:avLst/>
          </a:prstGeom>
          <a:noFill/>
          <a:ln w="9525">
            <a:noFill/>
            <a:miter lim="800000"/>
            <a:headEnd/>
            <a:tailEnd/>
          </a:ln>
        </p:spPr>
        <p:txBody>
          <a:bodyPr wrap="square">
            <a:spAutoFit/>
          </a:bodyPr>
          <a:lstStyle/>
          <a:p>
            <a:pPr eaLnBrk="0" hangingPunct="0"/>
            <a:r>
              <a:rPr lang="en-US" sz="2000" b="1" dirty="0">
                <a:latin typeface="Calibri" pitchFamily="34" charset="0"/>
                <a:ea typeface="Calibri" pitchFamily="34" charset="0"/>
                <a:cs typeface="Calibri" pitchFamily="34" charset="0"/>
              </a:rPr>
              <a:t>SELECT</a:t>
            </a:r>
            <a:r>
              <a:rPr lang="en-US" sz="2000" dirty="0">
                <a:latin typeface="Calibri" pitchFamily="34" charset="0"/>
                <a:ea typeface="Calibri" pitchFamily="34" charset="0"/>
                <a:cs typeface="Calibri" pitchFamily="34" charset="0"/>
              </a:rPr>
              <a:t> Name</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Actor</a:t>
            </a:r>
            <a:endParaRPr lang="el-GR" sz="2000" b="0" dirty="0">
              <a:latin typeface="Calibri" pitchFamily="34" charset="0"/>
              <a:ea typeface="Calibri" pitchFamily="34" charset="0"/>
              <a:cs typeface="Calibri" pitchFamily="34" charset="0"/>
            </a:endParaRPr>
          </a:p>
          <a:p>
            <a:pPr eaLnBrk="0" hangingPunct="0"/>
            <a:r>
              <a:rPr lang="en-US" sz="2000" b="1" dirty="0">
                <a:latin typeface="Calibri" pitchFamily="34" charset="0"/>
                <a:ea typeface="Calibri" pitchFamily="34" charset="0"/>
                <a:cs typeface="Calibri" pitchFamily="34" charset="0"/>
              </a:rPr>
              <a:t>WHERE</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Address</a:t>
            </a:r>
            <a:r>
              <a:rPr lang="el-GR" sz="2000" b="0"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IS NULL</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a:p>
            <a:pPr eaLnBrk="0" hangingPunct="0"/>
            <a:endParaRPr lang="el-GR" sz="2000" b="0" dirty="0">
              <a:latin typeface="Calibri" pitchFamily="34" charset="0"/>
              <a:ea typeface="Calibri" pitchFamily="34" charset="0"/>
              <a:cs typeface="Calibri" pitchFamily="34" charset="0"/>
            </a:endParaRPr>
          </a:p>
        </p:txBody>
      </p:sp>
      <p:sp>
        <p:nvSpPr>
          <p:cNvPr id="10" name="Title 8"/>
          <p:cNvSpPr>
            <a:spLocks noGrp="1"/>
          </p:cNvSpPr>
          <p:nvPr>
            <p:ph type="title"/>
          </p:nvPr>
        </p:nvSpPr>
        <p:spPr>
          <a:xfrm>
            <a:off x="346654" y="159034"/>
            <a:ext cx="8229600" cy="1143000"/>
          </a:xfrm>
        </p:spPr>
        <p:txBody>
          <a:bodyPr/>
          <a:lstStyle/>
          <a:p>
            <a:r>
              <a:rPr lang="el-GR" dirty="0">
                <a:solidFill>
                  <a:schemeClr val="accent6">
                    <a:lumMod val="75000"/>
                  </a:schemeClr>
                </a:solidFill>
              </a:rPr>
              <a:t>Η τιμή </a:t>
            </a:r>
            <a:r>
              <a:rPr lang="en-US" dirty="0">
                <a:solidFill>
                  <a:schemeClr val="accent6">
                    <a:lumMod val="75000"/>
                  </a:schemeClr>
                </a:solidFill>
              </a:rPr>
              <a:t>null</a:t>
            </a:r>
            <a:endParaRPr lang="el-GR" dirty="0">
              <a:solidFill>
                <a:schemeClr val="accent6">
                  <a:lumMod val="75000"/>
                </a:schemeClr>
              </a:solidFill>
            </a:endParaRP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6"/>
          <p:cNvSpPr txBox="1">
            <a:spLocks noChangeArrowheads="1"/>
          </p:cNvSpPr>
          <p:nvPr/>
        </p:nvSpPr>
        <p:spPr bwMode="auto">
          <a:xfrm>
            <a:off x="946150" y="3020352"/>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Slide Number Placeholder 4"/>
          <p:cNvSpPr>
            <a:spLocks noGrp="1"/>
          </p:cNvSpPr>
          <p:nvPr>
            <p:ph type="sldNum" sz="quarter" idx="12"/>
          </p:nvPr>
        </p:nvSpPr>
        <p:spPr>
          <a:noFill/>
        </p:spPr>
        <p:txBody>
          <a:bodyPr/>
          <a:lstStyle/>
          <a:p>
            <a:fld id="{0ABC066C-E04A-4848-AC0E-DE7D66608815}" type="slidenum">
              <a:rPr lang="el-GR" altLang="en-US" smtClean="0"/>
              <a:pPr/>
              <a:t>41</a:t>
            </a:fld>
            <a:endParaRPr lang="el-GR" altLang="en-US"/>
          </a:p>
        </p:txBody>
      </p:sp>
      <p:sp>
        <p:nvSpPr>
          <p:cNvPr id="39942" name="Text Box 3"/>
          <p:cNvSpPr txBox="1">
            <a:spLocks noChangeArrowheads="1"/>
          </p:cNvSpPr>
          <p:nvPr/>
        </p:nvSpPr>
        <p:spPr bwMode="auto">
          <a:xfrm>
            <a:off x="392113" y="1658938"/>
            <a:ext cx="8137525" cy="2123658"/>
          </a:xfrm>
          <a:prstGeom prst="rect">
            <a:avLst/>
          </a:prstGeom>
          <a:noFill/>
          <a:ln w="9525">
            <a:noFill/>
            <a:miter lim="800000"/>
            <a:headEnd/>
            <a:tailEnd/>
          </a:ln>
        </p:spPr>
        <p:txBody>
          <a:bodyPr>
            <a:spAutoFit/>
          </a:bodyPr>
          <a:lstStyle/>
          <a:p>
            <a:pPr algn="just">
              <a:spcBef>
                <a:spcPct val="50000"/>
              </a:spcBef>
            </a:pPr>
            <a:r>
              <a:rPr lang="el-GR" sz="2400" b="0" dirty="0">
                <a:latin typeface="Calibri" pitchFamily="34" charset="0"/>
                <a:ea typeface="Calibri" pitchFamily="34" charset="0"/>
                <a:cs typeface="Calibri" pitchFamily="34" charset="0"/>
              </a:rPr>
              <a:t>Η </a:t>
            </a:r>
            <a:r>
              <a:rPr lang="en-US" sz="2400" b="0" dirty="0">
                <a:latin typeface="Calibri" pitchFamily="34" charset="0"/>
                <a:ea typeface="Calibri" pitchFamily="34" charset="0"/>
                <a:cs typeface="Calibri" pitchFamily="34" charset="0"/>
              </a:rPr>
              <a:t>SQL </a:t>
            </a:r>
            <a:r>
              <a:rPr lang="el-GR" sz="2400" b="0" dirty="0">
                <a:solidFill>
                  <a:schemeClr val="accent6">
                    <a:lumMod val="75000"/>
                  </a:schemeClr>
                </a:solidFill>
                <a:latin typeface="Calibri" pitchFamily="34" charset="0"/>
                <a:ea typeface="Calibri" pitchFamily="34" charset="0"/>
                <a:cs typeface="Calibri" pitchFamily="34" charset="0"/>
              </a:rPr>
              <a:t>λογική τριών τιμών </a:t>
            </a:r>
            <a:r>
              <a:rPr lang="el-GR" sz="2400" b="0" dirty="0">
                <a:latin typeface="Calibri" pitchFamily="34" charset="0"/>
                <a:ea typeface="Calibri" pitchFamily="34" charset="0"/>
                <a:cs typeface="Calibri" pitchFamily="34" charset="0"/>
              </a:rPr>
              <a:t>με τιμές </a:t>
            </a:r>
            <a:r>
              <a:rPr lang="en-US" sz="2400" b="0" dirty="0">
                <a:latin typeface="Calibri" pitchFamily="34" charset="0"/>
                <a:ea typeface="Calibri" pitchFamily="34" charset="0"/>
                <a:cs typeface="Calibri" pitchFamily="34" charset="0"/>
              </a:rPr>
              <a:t>TRUE, FALSE,</a:t>
            </a:r>
            <a:r>
              <a:rPr lang="el-GR" sz="2400" b="0" dirty="0">
                <a:latin typeface="Calibri" pitchFamily="34" charset="0"/>
                <a:ea typeface="Calibri" pitchFamily="34" charset="0"/>
                <a:cs typeface="Calibri" pitchFamily="34" charset="0"/>
              </a:rPr>
              <a:t> και ΑΓΝΩΣΤΟ </a:t>
            </a:r>
            <a:r>
              <a:rPr lang="en-US" sz="2400" b="0" dirty="0">
                <a:latin typeface="Calibri" pitchFamily="34" charset="0"/>
                <a:ea typeface="Calibri" pitchFamily="34" charset="0"/>
                <a:cs typeface="Calibri" pitchFamily="34" charset="0"/>
              </a:rPr>
              <a:t>(null)</a:t>
            </a:r>
            <a:endParaRPr lang="el-GR" sz="2400" b="0" dirty="0">
              <a:latin typeface="Calibri" pitchFamily="34" charset="0"/>
              <a:ea typeface="Calibri" pitchFamily="34" charset="0"/>
              <a:cs typeface="Calibri" pitchFamily="34" charset="0"/>
            </a:endParaRPr>
          </a:p>
          <a:p>
            <a:pPr algn="just">
              <a:spcBef>
                <a:spcPct val="50000"/>
              </a:spcBef>
            </a:pPr>
            <a:r>
              <a:rPr lang="el-GR" sz="2400" b="0" dirty="0">
                <a:latin typeface="Calibri" pitchFamily="34" charset="0"/>
                <a:ea typeface="Calibri" pitchFamily="34" charset="0"/>
                <a:cs typeface="Calibri" pitchFamily="34" charset="0"/>
              </a:rPr>
              <a:t>Στο αποτέλεσμα του </a:t>
            </a:r>
            <a:r>
              <a:rPr lang="en-US" sz="2400" b="0" dirty="0">
                <a:latin typeface="Calibri" pitchFamily="34" charset="0"/>
                <a:ea typeface="Calibri" pitchFamily="34" charset="0"/>
                <a:cs typeface="Calibri" pitchFamily="34" charset="0"/>
              </a:rPr>
              <a:t>SELECT-FROM-WHERE </a:t>
            </a:r>
            <a:r>
              <a:rPr lang="el-GR" sz="2400" dirty="0">
                <a:latin typeface="Calibri" pitchFamily="34" charset="0"/>
                <a:ea typeface="Calibri" pitchFamily="34" charset="0"/>
                <a:cs typeface="Calibri" pitchFamily="34" charset="0"/>
              </a:rPr>
              <a:t>ανήκουν </a:t>
            </a:r>
            <a:r>
              <a:rPr lang="el-GR" sz="2400" b="0" dirty="0">
                <a:latin typeface="Calibri" pitchFamily="34" charset="0"/>
                <a:ea typeface="Calibri" pitchFamily="34" charset="0"/>
                <a:cs typeface="Calibri" pitchFamily="34" charset="0"/>
              </a:rPr>
              <a:t>μόνο οι πλειάδες που ικανοποιούν την συνθήκη του </a:t>
            </a:r>
            <a:r>
              <a:rPr lang="en-US" sz="2400" b="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a:t>
            </a:r>
            <a:r>
              <a:rPr lang="el-GR" sz="2400" b="0" dirty="0">
                <a:solidFill>
                  <a:schemeClr val="accent6">
                    <a:lumMod val="75000"/>
                  </a:schemeClr>
                </a:solidFill>
                <a:latin typeface="Calibri" pitchFamily="34" charset="0"/>
                <a:ea typeface="Calibri" pitchFamily="34" charset="0"/>
                <a:cs typeface="Calibri" pitchFamily="34" charset="0"/>
              </a:rPr>
              <a:t>η έκφραση έχει την τιμή </a:t>
            </a:r>
            <a:r>
              <a:rPr lang="en-US" sz="2400" b="0" dirty="0">
                <a:solidFill>
                  <a:schemeClr val="accent6">
                    <a:lumMod val="75000"/>
                  </a:schemeClr>
                </a:solidFill>
                <a:latin typeface="Calibri" pitchFamily="34" charset="0"/>
                <a:ea typeface="Calibri" pitchFamily="34" charset="0"/>
                <a:cs typeface="Calibri" pitchFamily="34" charset="0"/>
              </a:rPr>
              <a:t>TRUE</a:t>
            </a:r>
            <a:r>
              <a:rPr lang="en-US" sz="2400" b="0" dirty="0">
                <a:latin typeface="Calibri" pitchFamily="34" charset="0"/>
                <a:ea typeface="Calibri" pitchFamily="34" charset="0"/>
                <a:cs typeface="Calibri" pitchFamily="34" charset="0"/>
              </a:rPr>
              <a:t>)</a:t>
            </a:r>
            <a:endParaRPr lang="el-GR" sz="2400" b="0" dirty="0">
              <a:latin typeface="Calibri" pitchFamily="34" charset="0"/>
              <a:ea typeface="Calibri" pitchFamily="34" charset="0"/>
              <a:cs typeface="Calibri" pitchFamily="34" charset="0"/>
            </a:endParaRPr>
          </a:p>
        </p:txBody>
      </p:sp>
      <p:sp>
        <p:nvSpPr>
          <p:cNvPr id="39943" name="Text Box 4"/>
          <p:cNvSpPr txBox="1">
            <a:spLocks noChangeArrowheads="1"/>
          </p:cNvSpPr>
          <p:nvPr/>
        </p:nvSpPr>
        <p:spPr bwMode="auto">
          <a:xfrm>
            <a:off x="1976438" y="4043363"/>
            <a:ext cx="4248150" cy="1784350"/>
          </a:xfrm>
          <a:prstGeom prst="rect">
            <a:avLst/>
          </a:prstGeom>
          <a:noFill/>
          <a:ln w="9525">
            <a:noFill/>
            <a:miter lim="800000"/>
            <a:headEnd/>
            <a:tailEnd/>
          </a:ln>
        </p:spPr>
        <p:txBody>
          <a:bodyPr>
            <a:spAutoFit/>
          </a:bodyPr>
          <a:lstStyle/>
          <a:p>
            <a:pPr>
              <a:spcBef>
                <a:spcPct val="50000"/>
              </a:spcBef>
            </a:pPr>
            <a:r>
              <a:rPr lang="en-US" sz="2000" b="1" dirty="0">
                <a:latin typeface="Calibri" pitchFamily="34" charset="0"/>
                <a:ea typeface="Calibri" pitchFamily="34" charset="0"/>
                <a:cs typeface="Calibri" pitchFamily="34" charset="0"/>
              </a:rPr>
              <a:t>NOT</a:t>
            </a:r>
            <a:endParaRPr lang="el-GR" sz="2000" b="1" dirty="0">
              <a:latin typeface="Calibri" pitchFamily="34" charset="0"/>
              <a:ea typeface="Calibri" pitchFamily="34" charset="0"/>
              <a:cs typeface="Calibri" pitchFamily="34" charset="0"/>
            </a:endParaRPr>
          </a:p>
          <a:p>
            <a:pPr>
              <a:spcBef>
                <a:spcPct val="50000"/>
              </a:spcBef>
            </a:pPr>
            <a:r>
              <a:rPr lang="en-US" sz="2000" b="0" dirty="0">
                <a:latin typeface="Calibri" pitchFamily="34" charset="0"/>
                <a:ea typeface="Calibri" pitchFamily="34" charset="0"/>
                <a:cs typeface="Calibri" pitchFamily="34" charset="0"/>
              </a:rPr>
              <a:t>TRUE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FALSE</a:t>
            </a:r>
          </a:p>
          <a:p>
            <a:pPr>
              <a:spcBef>
                <a:spcPct val="50000"/>
              </a:spcBef>
            </a:pPr>
            <a:r>
              <a:rPr lang="en-US" sz="2000" b="0" dirty="0">
                <a:latin typeface="Calibri" pitchFamily="34" charset="0"/>
                <a:ea typeface="Calibri" pitchFamily="34" charset="0"/>
                <a:cs typeface="Calibri" pitchFamily="34" charset="0"/>
              </a:rPr>
              <a:t>FALSE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TRUE</a:t>
            </a:r>
          </a:p>
          <a:p>
            <a:pPr>
              <a:spcBef>
                <a:spcPct val="50000"/>
              </a:spcBef>
            </a:pPr>
            <a:r>
              <a:rPr lang="el-GR" sz="2000" b="0" dirty="0">
                <a:latin typeface="Calibri" pitchFamily="34" charset="0"/>
                <a:ea typeface="Calibri" pitchFamily="34" charset="0"/>
                <a:cs typeface="Calibri" pitchFamily="34" charset="0"/>
              </a:rPr>
              <a:t>ΑΓΝΩΣΤΟ</a:t>
            </a:r>
            <a:r>
              <a:rPr lang="en-US" sz="2000" b="0" dirty="0">
                <a:latin typeface="Calibri" pitchFamily="34" charset="0"/>
                <a:ea typeface="Calibri" pitchFamily="34" charset="0"/>
                <a:cs typeface="Calibri" pitchFamily="34" charset="0"/>
              </a:rPr>
              <a:t> (NULL)</a:t>
            </a:r>
            <a:r>
              <a:rPr lang="el-GR" sz="2000" b="0" dirty="0">
                <a:latin typeface="Calibri" pitchFamily="34" charset="0"/>
                <a:ea typeface="Calibri" pitchFamily="34" charset="0"/>
                <a:cs typeface="Calibri" pitchFamily="34" charset="0"/>
              </a:rPr>
              <a:t>		ΑΓΝΩΣΤΟ</a:t>
            </a:r>
            <a:r>
              <a:rPr lang="en-US" sz="2000" b="0" dirty="0">
                <a:latin typeface="Calibri" pitchFamily="34" charset="0"/>
                <a:ea typeface="Calibri" pitchFamily="34" charset="0"/>
                <a:cs typeface="Calibri" pitchFamily="34" charset="0"/>
              </a:rPr>
              <a:t> (NULL)</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44500" y="241300"/>
            <a:ext cx="8229600" cy="1143000"/>
          </a:xfrm>
        </p:spPr>
        <p:txBody>
          <a:bodyPr/>
          <a:lstStyle/>
          <a:p>
            <a:r>
              <a:rPr lang="el-GR" dirty="0">
                <a:solidFill>
                  <a:schemeClr val="accent6">
                    <a:lumMod val="75000"/>
                  </a:schemeClr>
                </a:solidFill>
              </a:rPr>
              <a:t>Λογική Τριών Τιμών</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Slide Number Placeholder 4"/>
          <p:cNvSpPr>
            <a:spLocks noGrp="1"/>
          </p:cNvSpPr>
          <p:nvPr>
            <p:ph type="sldNum" sz="quarter" idx="12"/>
          </p:nvPr>
        </p:nvSpPr>
        <p:spPr>
          <a:noFill/>
        </p:spPr>
        <p:txBody>
          <a:bodyPr/>
          <a:lstStyle/>
          <a:p>
            <a:fld id="{0ABC066C-E04A-4848-AC0E-DE7D66608815}" type="slidenum">
              <a:rPr lang="el-GR" altLang="en-US" smtClean="0"/>
              <a:pPr/>
              <a:t>42</a:t>
            </a:fld>
            <a:endParaRPr lang="el-GR" altLang="en-US"/>
          </a:p>
        </p:txBody>
      </p:sp>
      <p:sp>
        <p:nvSpPr>
          <p:cNvPr id="9" name="Title 8"/>
          <p:cNvSpPr>
            <a:spLocks noGrp="1"/>
          </p:cNvSpPr>
          <p:nvPr>
            <p:ph type="title"/>
          </p:nvPr>
        </p:nvSpPr>
        <p:spPr>
          <a:xfrm>
            <a:off x="495300" y="0"/>
            <a:ext cx="8229600" cy="1143000"/>
          </a:xfrm>
        </p:spPr>
        <p:txBody>
          <a:bodyPr/>
          <a:lstStyle/>
          <a:p>
            <a:r>
              <a:rPr lang="el-GR" dirty="0">
                <a:solidFill>
                  <a:schemeClr val="accent6">
                    <a:lumMod val="75000"/>
                  </a:schemeClr>
                </a:solidFill>
              </a:rPr>
              <a:t>Λογική Τριών Τιμών</a:t>
            </a:r>
          </a:p>
        </p:txBody>
      </p:sp>
      <p:graphicFrame>
        <p:nvGraphicFramePr>
          <p:cNvPr id="10" name="Table 9"/>
          <p:cNvGraphicFramePr>
            <a:graphicFrameLocks noGrp="1"/>
          </p:cNvGraphicFramePr>
          <p:nvPr>
            <p:extLst>
              <p:ext uri="{D42A27DB-BD31-4B8C-83A1-F6EECF244321}">
                <p14:modId xmlns:p14="http://schemas.microsoft.com/office/powerpoint/2010/main" val="2378157099"/>
              </p:ext>
            </p:extLst>
          </p:nvPr>
        </p:nvGraphicFramePr>
        <p:xfrm>
          <a:off x="508000" y="1638300"/>
          <a:ext cx="6096000" cy="148336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xmlns="" val="20000"/>
                    </a:ext>
                  </a:extLst>
                </a:gridCol>
                <a:gridCol w="15240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524000">
                  <a:extLst>
                    <a:ext uri="{9D8B030D-6E8A-4147-A177-3AD203B41FA5}">
                      <a16:colId xmlns:a16="http://schemas.microsoft.com/office/drawing/2014/main" xmlns="" val="20003"/>
                    </a:ext>
                  </a:extLst>
                </a:gridCol>
              </a:tblGrid>
              <a:tr h="370840">
                <a:tc>
                  <a:txBody>
                    <a:bodyPr/>
                    <a:lstStyle/>
                    <a:p>
                      <a:r>
                        <a:rPr lang="en-US" b="1" dirty="0">
                          <a:solidFill>
                            <a:schemeClr val="accent6">
                              <a:lumMod val="75000"/>
                            </a:schemeClr>
                          </a:solidFill>
                        </a:rPr>
                        <a:t>AND</a:t>
                      </a:r>
                      <a:endParaRPr lang="el-GR" b="1" dirty="0">
                        <a:solidFill>
                          <a:schemeClr val="accent6">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TRUE</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FALSE</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UNKNOWN</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70840">
                <a:tc>
                  <a:txBody>
                    <a:bodyPr/>
                    <a:lstStyle/>
                    <a:p>
                      <a:r>
                        <a:rPr lang="en-US" b="1" dirty="0"/>
                        <a:t>TRUE</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70840">
                <a:tc>
                  <a:txBody>
                    <a:bodyPr/>
                    <a:lstStyle/>
                    <a:p>
                      <a:r>
                        <a:rPr lang="en-US" b="1" dirty="0"/>
                        <a:t>FALSE</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70840">
                <a:tc>
                  <a:txBody>
                    <a:bodyPr/>
                    <a:lstStyle/>
                    <a:p>
                      <a:r>
                        <a:rPr lang="en-US" b="1" dirty="0"/>
                        <a:t>UNKOWN</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graphicFrame>
        <p:nvGraphicFramePr>
          <p:cNvPr id="11" name="Table 10"/>
          <p:cNvGraphicFramePr>
            <a:graphicFrameLocks noGrp="1"/>
          </p:cNvGraphicFramePr>
          <p:nvPr/>
        </p:nvGraphicFramePr>
        <p:xfrm>
          <a:off x="2463800" y="3581400"/>
          <a:ext cx="6096000" cy="148336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xmlns="" val="20000"/>
                    </a:ext>
                  </a:extLst>
                </a:gridCol>
                <a:gridCol w="1524000">
                  <a:extLst>
                    <a:ext uri="{9D8B030D-6E8A-4147-A177-3AD203B41FA5}">
                      <a16:colId xmlns:a16="http://schemas.microsoft.com/office/drawing/2014/main" xmlns="" val="20001"/>
                    </a:ext>
                  </a:extLst>
                </a:gridCol>
                <a:gridCol w="1524000">
                  <a:extLst>
                    <a:ext uri="{9D8B030D-6E8A-4147-A177-3AD203B41FA5}">
                      <a16:colId xmlns:a16="http://schemas.microsoft.com/office/drawing/2014/main" xmlns="" val="20002"/>
                    </a:ext>
                  </a:extLst>
                </a:gridCol>
                <a:gridCol w="1524000">
                  <a:extLst>
                    <a:ext uri="{9D8B030D-6E8A-4147-A177-3AD203B41FA5}">
                      <a16:colId xmlns:a16="http://schemas.microsoft.com/office/drawing/2014/main" xmlns="" val="20003"/>
                    </a:ext>
                  </a:extLst>
                </a:gridCol>
              </a:tblGrid>
              <a:tr h="370840">
                <a:tc>
                  <a:txBody>
                    <a:bodyPr/>
                    <a:lstStyle/>
                    <a:p>
                      <a:r>
                        <a:rPr lang="en-US" b="1" dirty="0">
                          <a:solidFill>
                            <a:schemeClr val="accent6">
                              <a:lumMod val="75000"/>
                            </a:schemeClr>
                          </a:solidFill>
                        </a:rPr>
                        <a:t>OR</a:t>
                      </a:r>
                      <a:endParaRPr lang="el-GR" b="1" dirty="0">
                        <a:solidFill>
                          <a:schemeClr val="accent6">
                            <a:lumMod val="7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TRUE</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FALSE</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en-US" sz="1800" b="1" kern="1200" dirty="0">
                          <a:solidFill>
                            <a:schemeClr val="dk1"/>
                          </a:solidFill>
                          <a:latin typeface="+mn-lt"/>
                          <a:ea typeface="+mn-ea"/>
                          <a:cs typeface="+mn-cs"/>
                        </a:rPr>
                        <a:t>UNKNOWN</a:t>
                      </a:r>
                      <a:endParaRPr lang="el-GR" sz="1800" b="1"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370840">
                <a:tc>
                  <a:txBody>
                    <a:bodyPr/>
                    <a:lstStyle/>
                    <a:p>
                      <a:r>
                        <a:rPr lang="en-US" b="1" dirty="0"/>
                        <a:t>TRUE</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370840">
                <a:tc>
                  <a:txBody>
                    <a:bodyPr/>
                    <a:lstStyle/>
                    <a:p>
                      <a:r>
                        <a:rPr lang="en-US" b="1" dirty="0"/>
                        <a:t>FALSE</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FALSE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70840">
                <a:tc>
                  <a:txBody>
                    <a:bodyPr/>
                    <a:lstStyle/>
                    <a:p>
                      <a:r>
                        <a:rPr lang="en-US" b="1" dirty="0"/>
                        <a:t>UNKOWN</a:t>
                      </a:r>
                      <a:endParaRPr lang="el-G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TRUE</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dirty="0">
                          <a:solidFill>
                            <a:schemeClr val="bg1">
                              <a:lumMod val="65000"/>
                            </a:schemeClr>
                          </a:solidFill>
                        </a:rPr>
                        <a:t>UNKNOWN</a:t>
                      </a:r>
                      <a:endParaRPr lang="el-GR"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12" name="TextBox 11"/>
          <p:cNvSpPr txBox="1"/>
          <p:nvPr/>
        </p:nvSpPr>
        <p:spPr>
          <a:xfrm>
            <a:off x="698500" y="5549900"/>
            <a:ext cx="7620000" cy="369332"/>
          </a:xfrm>
          <a:prstGeom prst="rect">
            <a:avLst/>
          </a:prstGeom>
          <a:noFill/>
        </p:spPr>
        <p:txBody>
          <a:bodyPr wrap="square" rtlCol="0">
            <a:spAutoFit/>
          </a:bodyPr>
          <a:lstStyle/>
          <a:p>
            <a:r>
              <a:rPr lang="en-US" dirty="0"/>
              <a:t>P = Q, </a:t>
            </a:r>
            <a:r>
              <a:rPr lang="el-GR" dirty="0"/>
              <a:t>αν ένα από τα δύο είναι </a:t>
            </a:r>
            <a:r>
              <a:rPr lang="en-US" dirty="0"/>
              <a:t>UNKNOWN </a:t>
            </a:r>
            <a:r>
              <a:rPr lang="el-GR" dirty="0"/>
              <a:t>δίνει </a:t>
            </a:r>
            <a:r>
              <a:rPr lang="en-US" dirty="0"/>
              <a:t>UNKNOWN</a:t>
            </a:r>
            <a:endParaRPr lang="el-GR" dirty="0"/>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xmlns="" id="{846A8646-A795-416C-8086-E5A2C3F0F72E}"/>
                  </a:ext>
                </a:extLst>
              </p14:cNvPr>
              <p14:cNvContentPartPr/>
              <p14:nvPr/>
            </p14:nvContentPartPr>
            <p14:xfrm>
              <a:off x="6105052" y="3881557"/>
              <a:ext cx="12960" cy="6480"/>
            </p14:xfrm>
          </p:contentPart>
        </mc:Choice>
        <mc:Fallback xmlns="">
          <p:pic>
            <p:nvPicPr>
              <p:cNvPr id="3" name="Ink 2">
                <a:extLst>
                  <a:ext uri="{FF2B5EF4-FFF2-40B4-BE49-F238E27FC236}">
                    <a16:creationId xmlns:a16="http://schemas.microsoft.com/office/drawing/2014/main" id="{846A8646-A795-416C-8086-E5A2C3F0F72E}"/>
                  </a:ext>
                </a:extLst>
              </p:cNvPr>
              <p:cNvPicPr/>
              <p:nvPr/>
            </p:nvPicPr>
            <p:blipFill>
              <a:blip r:embed="rId6"/>
              <a:stretch>
                <a:fillRect/>
              </a:stretch>
            </p:blipFill>
            <p:spPr>
              <a:xfrm>
                <a:off x="6087412" y="3863557"/>
                <a:ext cx="48600" cy="42120"/>
              </a:xfrm>
              <a:prstGeom prst="rect">
                <a:avLst/>
              </a:prstGeom>
            </p:spPr>
          </p:pic>
        </mc:Fallback>
      </mc:AlternateContent>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Slide Number Placeholder 4"/>
          <p:cNvSpPr>
            <a:spLocks noGrp="1"/>
          </p:cNvSpPr>
          <p:nvPr>
            <p:ph type="sldNum" sz="quarter" idx="12"/>
          </p:nvPr>
        </p:nvSpPr>
        <p:spPr>
          <a:noFill/>
        </p:spPr>
        <p:txBody>
          <a:bodyPr/>
          <a:lstStyle/>
          <a:p>
            <a:fld id="{D34616EB-CF4C-4128-AC60-74DA4DE2D1E3}" type="slidenum">
              <a:rPr lang="el-GR" altLang="en-US" smtClean="0"/>
              <a:pPr/>
              <a:t>43</a:t>
            </a:fld>
            <a:endParaRPr lang="el-GR" altLang="en-US"/>
          </a:p>
        </p:txBody>
      </p:sp>
      <p:sp>
        <p:nvSpPr>
          <p:cNvPr id="41990" name="Text Box 3"/>
          <p:cNvSpPr txBox="1">
            <a:spLocks noChangeArrowheads="1"/>
          </p:cNvSpPr>
          <p:nvPr/>
        </p:nvSpPr>
        <p:spPr bwMode="auto">
          <a:xfrm>
            <a:off x="457200" y="1812925"/>
            <a:ext cx="7467600" cy="39687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Εμφάνιση null</a:t>
            </a:r>
          </a:p>
        </p:txBody>
      </p:sp>
      <p:sp>
        <p:nvSpPr>
          <p:cNvPr id="41992" name="Text Box 5"/>
          <p:cNvSpPr txBox="1">
            <a:spLocks noChangeArrowheads="1"/>
          </p:cNvSpPr>
          <p:nvPr/>
        </p:nvSpPr>
        <p:spPr bwMode="auto">
          <a:xfrm>
            <a:off x="609600" y="2209800"/>
            <a:ext cx="7467600" cy="1631950"/>
          </a:xfrm>
          <a:prstGeom prst="rect">
            <a:avLst/>
          </a:prstGeom>
          <a:noFill/>
          <a:ln w="9525">
            <a:noFill/>
            <a:miter lim="800000"/>
            <a:headEnd/>
            <a:tailEnd/>
          </a:ln>
        </p:spPr>
        <p:txBody>
          <a:bodyPr>
            <a:spAutoFit/>
          </a:bodyPr>
          <a:lstStyle/>
          <a:p>
            <a:pPr algn="just" eaLnBrk="0" hangingPunct="0">
              <a:buFont typeface="Wingdings" pitchFamily="2" charset="2"/>
              <a:buChar char="§"/>
            </a:pPr>
            <a:r>
              <a:rPr lang="el-GR" sz="2000" b="0" dirty="0">
                <a:solidFill>
                  <a:schemeClr val="tx1">
                    <a:lumMod val="95000"/>
                    <a:lumOff val="5000"/>
                  </a:schemeClr>
                </a:solidFill>
                <a:latin typeface="Calibri" pitchFamily="34" charset="0"/>
                <a:ea typeface="Calibri" pitchFamily="34" charset="0"/>
                <a:cs typeface="Calibri" pitchFamily="34" charset="0"/>
              </a:rPr>
              <a:t> Σε αριθμητικές πράξεις: το αποτέλεσμα είναι </a:t>
            </a:r>
            <a:r>
              <a:rPr lang="el-GR" sz="2000" b="0" dirty="0" err="1">
                <a:solidFill>
                  <a:schemeClr val="tx1">
                    <a:lumMod val="95000"/>
                    <a:lumOff val="5000"/>
                  </a:schemeClr>
                </a:solidFill>
                <a:latin typeface="Calibri" pitchFamily="34" charset="0"/>
                <a:ea typeface="Calibri" pitchFamily="34" charset="0"/>
                <a:cs typeface="Calibri" pitchFamily="34" charset="0"/>
              </a:rPr>
              <a:t>null</a:t>
            </a:r>
            <a:r>
              <a:rPr lang="el-GR" sz="2000" b="0" dirty="0">
                <a:solidFill>
                  <a:schemeClr val="tx1">
                    <a:lumMod val="95000"/>
                    <a:lumOff val="5000"/>
                  </a:schemeClr>
                </a:solidFill>
                <a:latin typeface="Calibri" pitchFamily="34" charset="0"/>
                <a:ea typeface="Calibri" pitchFamily="34" charset="0"/>
                <a:cs typeface="Calibri" pitchFamily="34" charset="0"/>
              </a:rPr>
              <a:t> όταν οποιαδήποτε τιμή είναι  </a:t>
            </a:r>
            <a:r>
              <a:rPr lang="el-GR" sz="2000" b="0" dirty="0" err="1">
                <a:solidFill>
                  <a:schemeClr val="tx1">
                    <a:lumMod val="95000"/>
                    <a:lumOff val="5000"/>
                  </a:schemeClr>
                </a:solidFill>
                <a:latin typeface="Calibri" pitchFamily="34" charset="0"/>
                <a:ea typeface="Calibri" pitchFamily="34" charset="0"/>
                <a:cs typeface="Calibri" pitchFamily="34" charset="0"/>
              </a:rPr>
              <a:t>null</a:t>
            </a:r>
            <a:endParaRPr lang="el-GR" sz="2000" b="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endParaRPr lang="el-GR" sz="2000" b="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endParaRPr lang="el-GR" sz="2000" b="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2000" b="0" dirty="0">
                <a:solidFill>
                  <a:schemeClr val="tx1">
                    <a:lumMod val="95000"/>
                    <a:lumOff val="5000"/>
                  </a:schemeClr>
                </a:solidFill>
                <a:latin typeface="Calibri" pitchFamily="34" charset="0"/>
                <a:ea typeface="Calibri" pitchFamily="34" charset="0"/>
                <a:cs typeface="Calibri" pitchFamily="34" charset="0"/>
              </a:rPr>
              <a:t> </a:t>
            </a:r>
            <a:r>
              <a:rPr lang="el-GR" sz="2000" b="0" i="1" dirty="0">
                <a:solidFill>
                  <a:schemeClr val="tx1">
                    <a:lumMod val="95000"/>
                    <a:lumOff val="5000"/>
                  </a:schemeClr>
                </a:solidFill>
                <a:latin typeface="Calibri" pitchFamily="34" charset="0"/>
                <a:ea typeface="Calibri" pitchFamily="34" charset="0"/>
                <a:cs typeface="Calibri" pitchFamily="34" charset="0"/>
              </a:rPr>
              <a:t>Σε </a:t>
            </a:r>
            <a:r>
              <a:rPr lang="el-GR" sz="2000" b="0" i="1" dirty="0" err="1">
                <a:solidFill>
                  <a:schemeClr val="tx1">
                    <a:lumMod val="95000"/>
                    <a:lumOff val="5000"/>
                  </a:schemeClr>
                </a:solidFill>
                <a:latin typeface="Calibri" pitchFamily="34" charset="0"/>
                <a:ea typeface="Calibri" pitchFamily="34" charset="0"/>
                <a:cs typeface="Calibri" pitchFamily="34" charset="0"/>
              </a:rPr>
              <a:t>συναθροιστικές</a:t>
            </a:r>
            <a:r>
              <a:rPr lang="el-GR" sz="2000" b="0" i="1" dirty="0">
                <a:solidFill>
                  <a:schemeClr val="tx1">
                    <a:lumMod val="95000"/>
                    <a:lumOff val="5000"/>
                  </a:schemeClr>
                </a:solidFill>
                <a:latin typeface="Calibri" pitchFamily="34" charset="0"/>
                <a:ea typeface="Calibri" pitchFamily="34" charset="0"/>
                <a:cs typeface="Calibri" pitchFamily="34" charset="0"/>
              </a:rPr>
              <a:t> συναρτήσεις: αγνοείται πλην από το </a:t>
            </a:r>
            <a:r>
              <a:rPr lang="en-US" sz="2000" i="1" dirty="0">
                <a:solidFill>
                  <a:schemeClr val="tx1">
                    <a:lumMod val="95000"/>
                    <a:lumOff val="5000"/>
                  </a:schemeClr>
                </a:solidFill>
                <a:latin typeface="Calibri" pitchFamily="34" charset="0"/>
                <a:ea typeface="Calibri" pitchFamily="34" charset="0"/>
                <a:cs typeface="Calibri" pitchFamily="34" charset="0"/>
              </a:rPr>
              <a:t>COUNT</a:t>
            </a:r>
            <a:r>
              <a:rPr lang="el-GR" sz="2000" b="0" i="1" dirty="0">
                <a:solidFill>
                  <a:schemeClr val="tx1">
                    <a:lumMod val="95000"/>
                    <a:lumOff val="5000"/>
                  </a:schemeClr>
                </a:solidFill>
                <a:latin typeface="Calibri" pitchFamily="34" charset="0"/>
                <a:ea typeface="Calibri" pitchFamily="34" charset="0"/>
                <a:cs typeface="Calibri" pitchFamily="34" charset="0"/>
              </a:rPr>
              <a:t>(*)</a:t>
            </a:r>
          </a:p>
        </p:txBody>
      </p:sp>
      <p:sp>
        <p:nvSpPr>
          <p:cNvPr id="10" name="Title 8"/>
          <p:cNvSpPr>
            <a:spLocks noGrp="1"/>
          </p:cNvSpPr>
          <p:nvPr>
            <p:ph type="title"/>
          </p:nvPr>
        </p:nvSpPr>
        <p:spPr>
          <a:xfrm>
            <a:off x="457200" y="274638"/>
            <a:ext cx="8229600" cy="1143000"/>
          </a:xfrm>
        </p:spPr>
        <p:txBody>
          <a:bodyPr/>
          <a:lstStyle/>
          <a:p>
            <a:r>
              <a:rPr lang="el-GR" dirty="0">
                <a:solidFill>
                  <a:schemeClr val="accent6">
                    <a:lumMod val="75000"/>
                  </a:schemeClr>
                </a:solidFill>
              </a:rPr>
              <a:t>Η τιμή </a:t>
            </a:r>
            <a:r>
              <a:rPr lang="en-US" dirty="0">
                <a:solidFill>
                  <a:schemeClr val="accent6">
                    <a:lumMod val="75000"/>
                  </a:schemeClr>
                </a:solidFill>
              </a:rPr>
              <a:t>null</a:t>
            </a:r>
            <a:endParaRPr lang="el-GR" dirty="0">
              <a:solidFill>
                <a:schemeClr val="accent6">
                  <a:lumMod val="75000"/>
                </a:schemeClr>
              </a:solidFill>
            </a:endParaRPr>
          </a:p>
        </p:txBody>
      </p:sp>
      <p:sp>
        <p:nvSpPr>
          <p:cNvPr id="8"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Slide Number Placeholder 4"/>
          <p:cNvSpPr>
            <a:spLocks noGrp="1"/>
          </p:cNvSpPr>
          <p:nvPr>
            <p:ph type="sldNum" sz="quarter" idx="12"/>
          </p:nvPr>
        </p:nvSpPr>
        <p:spPr>
          <a:noFill/>
        </p:spPr>
        <p:txBody>
          <a:bodyPr/>
          <a:lstStyle/>
          <a:p>
            <a:fld id="{05BEF8A9-8709-4B8A-88DF-DC1F85475A84}" type="slidenum">
              <a:rPr lang="el-GR" altLang="en-US" smtClean="0"/>
              <a:pPr/>
              <a:t>44</a:t>
            </a:fld>
            <a:endParaRPr lang="el-GR" altLang="en-US"/>
          </a:p>
        </p:txBody>
      </p:sp>
      <p:sp>
        <p:nvSpPr>
          <p:cNvPr id="45062" name="Text Box 3"/>
          <p:cNvSpPr txBox="1">
            <a:spLocks noChangeArrowheads="1"/>
          </p:cNvSpPr>
          <p:nvPr/>
        </p:nvSpPr>
        <p:spPr bwMode="auto">
          <a:xfrm>
            <a:off x="317500" y="1587500"/>
            <a:ext cx="7086600" cy="396875"/>
          </a:xfrm>
          <a:prstGeom prst="rect">
            <a:avLst/>
          </a:prstGeom>
          <a:noFill/>
          <a:ln w="9525">
            <a:noFill/>
            <a:miter lim="800000"/>
            <a:headEnd/>
            <a:tailEnd/>
          </a:ln>
        </p:spPr>
        <p:txBody>
          <a:bodyPr>
            <a:spAutoFit/>
          </a:bodyPr>
          <a:lstStyle/>
          <a:p>
            <a:pPr eaLnBrk="0" hangingPunct="0"/>
            <a:r>
              <a:rPr lang="el-GR" sz="2000" dirty="0">
                <a:solidFill>
                  <a:schemeClr val="accent6">
                    <a:lumMod val="75000"/>
                  </a:schemeClr>
                </a:solidFill>
                <a:latin typeface="Calibri" pitchFamily="34" charset="0"/>
                <a:ea typeface="Calibri" pitchFamily="34" charset="0"/>
                <a:cs typeface="Calibri" pitchFamily="34" charset="0"/>
              </a:rPr>
              <a:t>Πράξεις με Συμβολοσειρές</a:t>
            </a:r>
          </a:p>
        </p:txBody>
      </p:sp>
      <p:sp>
        <p:nvSpPr>
          <p:cNvPr id="45063" name="Text Box 4"/>
          <p:cNvSpPr txBox="1">
            <a:spLocks noChangeArrowheads="1"/>
          </p:cNvSpPr>
          <p:nvPr/>
        </p:nvSpPr>
        <p:spPr bwMode="auto">
          <a:xfrm>
            <a:off x="609600" y="2133600"/>
            <a:ext cx="7620000" cy="1138238"/>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Η πιο συνηθισμένη πράξη είναι ταίριασμα προτύπων:</a:t>
            </a:r>
          </a:p>
          <a:p>
            <a:pPr eaLnBrk="0" hangingPunct="0"/>
            <a:r>
              <a:rPr lang="el-GR" sz="2400">
                <a:latin typeface="Calibri" pitchFamily="34" charset="0"/>
                <a:ea typeface="Calibri" pitchFamily="34" charset="0"/>
                <a:cs typeface="Calibri" pitchFamily="34" charset="0"/>
              </a:rPr>
              <a:t>% </a:t>
            </a:r>
            <a:r>
              <a:rPr lang="el-GR" sz="2000" b="0">
                <a:latin typeface="Calibri" pitchFamily="34" charset="0"/>
                <a:ea typeface="Calibri" pitchFamily="34" charset="0"/>
                <a:cs typeface="Calibri" pitchFamily="34" charset="0"/>
              </a:rPr>
              <a:t>ταιριάζει οποιαδήποτε συμβολοσειρά</a:t>
            </a:r>
          </a:p>
          <a:p>
            <a:pPr eaLnBrk="0" hangingPunct="0"/>
            <a:r>
              <a:rPr lang="el-GR" sz="2400">
                <a:latin typeface="Calibri" pitchFamily="34" charset="0"/>
                <a:ea typeface="Calibri" pitchFamily="34" charset="0"/>
                <a:cs typeface="Calibri" pitchFamily="34" charset="0"/>
              </a:rPr>
              <a:t>_</a:t>
            </a:r>
            <a:r>
              <a:rPr lang="el-GR" sz="2000" b="0">
                <a:latin typeface="Calibri" pitchFamily="34" charset="0"/>
                <a:ea typeface="Calibri" pitchFamily="34" charset="0"/>
                <a:cs typeface="Calibri" pitchFamily="34" charset="0"/>
              </a:rPr>
              <a:t>    ταιριάζει οποιοδήποτε χαρακτήρα</a:t>
            </a:r>
          </a:p>
        </p:txBody>
      </p:sp>
      <p:sp>
        <p:nvSpPr>
          <p:cNvPr id="45064" name="Text Box 5"/>
          <p:cNvSpPr txBox="1">
            <a:spLocks noChangeArrowheads="1"/>
          </p:cNvSpPr>
          <p:nvPr/>
        </p:nvSpPr>
        <p:spPr bwMode="auto">
          <a:xfrm>
            <a:off x="609600" y="3352800"/>
            <a:ext cx="83058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Σύγκριση χρησιμοποιώντας το </a:t>
            </a:r>
            <a:r>
              <a:rPr lang="en-US" sz="2000" dirty="0">
                <a:latin typeface="Calibri" pitchFamily="34" charset="0"/>
                <a:ea typeface="Calibri" pitchFamily="34" charset="0"/>
                <a:cs typeface="Calibri" pitchFamily="34" charset="0"/>
              </a:rPr>
              <a:t>LIKE</a:t>
            </a:r>
            <a:r>
              <a:rPr lang="en-US" sz="2000" b="0" dirty="0">
                <a:latin typeface="Calibri" pitchFamily="34" charset="0"/>
                <a:ea typeface="Calibri" pitchFamily="34" charset="0"/>
                <a:cs typeface="Calibri" pitchFamily="34" charset="0"/>
              </a:rPr>
              <a:t>, NOT LIKE</a:t>
            </a:r>
            <a:endParaRPr lang="el-GR" sz="2000" b="0" dirty="0">
              <a:latin typeface="Calibri" pitchFamily="34" charset="0"/>
              <a:ea typeface="Calibri" pitchFamily="34" charset="0"/>
              <a:cs typeface="Calibri" pitchFamily="34" charset="0"/>
            </a:endParaRPr>
          </a:p>
        </p:txBody>
      </p:sp>
      <p:sp>
        <p:nvSpPr>
          <p:cNvPr id="45065" name="Text Box 6"/>
          <p:cNvSpPr txBox="1">
            <a:spLocks noChangeArrowheads="1"/>
          </p:cNvSpPr>
          <p:nvPr/>
        </p:nvSpPr>
        <p:spPr bwMode="auto">
          <a:xfrm>
            <a:off x="279400" y="3937000"/>
            <a:ext cx="8153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ea typeface="Calibri" pitchFamily="34" charset="0"/>
                <a:cs typeface="Calibri" pitchFamily="34" charset="0"/>
              </a:rPr>
              <a:t>Διάταξη</a:t>
            </a:r>
            <a:r>
              <a:rPr lang="el-GR" sz="2000" b="0" dirty="0">
                <a:solidFill>
                  <a:schemeClr val="accent6">
                    <a:lumMod val="75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των Πλειάδων</a:t>
            </a:r>
          </a:p>
        </p:txBody>
      </p:sp>
      <p:sp>
        <p:nvSpPr>
          <p:cNvPr id="45066" name="Text Box 7"/>
          <p:cNvSpPr txBox="1">
            <a:spLocks noChangeArrowheads="1"/>
          </p:cNvSpPr>
          <p:nvPr/>
        </p:nvSpPr>
        <p:spPr bwMode="auto">
          <a:xfrm>
            <a:off x="457200" y="4419600"/>
            <a:ext cx="8153400" cy="7016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Χρήση του </a:t>
            </a:r>
            <a:r>
              <a:rPr lang="en-US" sz="2000" dirty="0">
                <a:latin typeface="Calibri" pitchFamily="34" charset="0"/>
                <a:ea typeface="Calibri" pitchFamily="34" charset="0"/>
                <a:cs typeface="Calibri" pitchFamily="34" charset="0"/>
              </a:rPr>
              <a:t>ORDER BY</a:t>
            </a:r>
            <a:r>
              <a:rPr lang="el-GR" sz="2000" b="0" dirty="0">
                <a:latin typeface="Calibri" pitchFamily="34" charset="0"/>
                <a:ea typeface="Calibri" pitchFamily="34" charset="0"/>
                <a:cs typeface="Calibri" pitchFamily="34" charset="0"/>
              </a:rPr>
              <a:t> ώστε οι πλειάδες στο αποτέλεσμα να είναι ταξινομημένες με βάση το αντίστοιχο γνώρισμα</a:t>
            </a:r>
          </a:p>
        </p:txBody>
      </p:sp>
      <p:sp>
        <p:nvSpPr>
          <p:cNvPr id="45067" name="Text Box 8"/>
          <p:cNvSpPr txBox="1">
            <a:spLocks noChangeArrowheads="1"/>
          </p:cNvSpPr>
          <p:nvPr/>
        </p:nvSpPr>
        <p:spPr bwMode="auto">
          <a:xfrm>
            <a:off x="457200" y="5181600"/>
            <a:ext cx="8153400" cy="701675"/>
          </a:xfrm>
          <a:prstGeom prst="rect">
            <a:avLst/>
          </a:prstGeom>
          <a:noFill/>
          <a:ln w="9525">
            <a:noFill/>
            <a:miter lim="800000"/>
            <a:headEnd/>
            <a:tailEnd/>
          </a:ln>
        </p:spPr>
        <p:txBody>
          <a:bodyPr>
            <a:spAutoFit/>
          </a:bodyPr>
          <a:lstStyle/>
          <a:p>
            <a:pPr algn="just" eaLnBrk="0" hangingPunct="0"/>
            <a:r>
              <a:rPr lang="el-GR" sz="2000" b="0" dirty="0" err="1">
                <a:latin typeface="Calibri" pitchFamily="34" charset="0"/>
                <a:ea typeface="Calibri" pitchFamily="34" charset="0"/>
                <a:cs typeface="Calibri" pitchFamily="34" charset="0"/>
              </a:rPr>
              <a:t>Default</a:t>
            </a:r>
            <a:r>
              <a:rPr lang="el-GR" sz="2000" b="0" dirty="0">
                <a:latin typeface="Calibri" pitchFamily="34" charset="0"/>
                <a:ea typeface="Calibri" pitchFamily="34" charset="0"/>
                <a:cs typeface="Calibri" pitchFamily="34" charset="0"/>
              </a:rPr>
              <a:t>: αύξουσα διάταξη, αλλά και άμεσα χρησιμοποιώντας το </a:t>
            </a:r>
            <a:r>
              <a:rPr lang="en-US" sz="2000" dirty="0">
                <a:latin typeface="Calibri" pitchFamily="34" charset="0"/>
                <a:ea typeface="Calibri" pitchFamily="34" charset="0"/>
                <a:cs typeface="Calibri" pitchFamily="34" charset="0"/>
              </a:rPr>
              <a:t>ASC</a:t>
            </a:r>
            <a:r>
              <a:rPr lang="el-GR" sz="2000" b="0" dirty="0">
                <a:latin typeface="Calibri" pitchFamily="34" charset="0"/>
                <a:ea typeface="Calibri" pitchFamily="34" charset="0"/>
                <a:cs typeface="Calibri" pitchFamily="34" charset="0"/>
              </a:rPr>
              <a:t> (αύξουσα)  ή το </a:t>
            </a:r>
            <a:r>
              <a:rPr lang="en-US" sz="2000" dirty="0">
                <a:latin typeface="Calibri" pitchFamily="34" charset="0"/>
                <a:ea typeface="Calibri" pitchFamily="34" charset="0"/>
                <a:cs typeface="Calibri" pitchFamily="34" charset="0"/>
              </a:rPr>
              <a:t>DESC</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(φθίνουσα). </a:t>
            </a:r>
          </a:p>
        </p:txBody>
      </p:sp>
      <p:sp>
        <p:nvSpPr>
          <p:cNvPr id="12" name="Title 11"/>
          <p:cNvSpPr>
            <a:spLocks noGrp="1"/>
          </p:cNvSpPr>
          <p:nvPr>
            <p:ph type="title"/>
          </p:nvPr>
        </p:nvSpPr>
        <p:spPr/>
        <p:txBody>
          <a:bodyPr/>
          <a:lstStyle/>
          <a:p>
            <a:r>
              <a:rPr lang="el-GR" dirty="0">
                <a:solidFill>
                  <a:schemeClr val="accent6">
                    <a:lumMod val="75000"/>
                  </a:schemeClr>
                </a:solidFill>
              </a:rPr>
              <a:t>Επανάληψη</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Slide Number Placeholder 4"/>
          <p:cNvSpPr>
            <a:spLocks noGrp="1"/>
          </p:cNvSpPr>
          <p:nvPr>
            <p:ph type="sldNum" sz="quarter" idx="12"/>
          </p:nvPr>
        </p:nvSpPr>
        <p:spPr>
          <a:noFill/>
        </p:spPr>
        <p:txBody>
          <a:bodyPr/>
          <a:lstStyle/>
          <a:p>
            <a:fld id="{71513896-7176-413F-9B06-F44A8F3172D9}" type="slidenum">
              <a:rPr lang="el-GR" altLang="en-US" smtClean="0"/>
              <a:pPr/>
              <a:t>45</a:t>
            </a:fld>
            <a:endParaRPr lang="el-GR" altLang="en-US"/>
          </a:p>
        </p:txBody>
      </p:sp>
      <p:sp>
        <p:nvSpPr>
          <p:cNvPr id="46086" name="Text Box 3"/>
          <p:cNvSpPr txBox="1">
            <a:spLocks noChangeArrowheads="1"/>
          </p:cNvSpPr>
          <p:nvPr/>
        </p:nvSpPr>
        <p:spPr bwMode="auto">
          <a:xfrm>
            <a:off x="609600" y="1828800"/>
            <a:ext cx="7620000" cy="1323975"/>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sz="2000" b="0">
                <a:latin typeface="Calibri" pitchFamily="34" charset="0"/>
                <a:ea typeface="Calibri" pitchFamily="34" charset="0"/>
                <a:cs typeface="Calibri" pitchFamily="34" charset="0"/>
              </a:rPr>
              <a:t> Χρήση του συμβολισμού: </a:t>
            </a:r>
          </a:p>
          <a:p>
            <a:pPr algn="just" eaLnBrk="0" hangingPunct="0">
              <a:buFont typeface="Wingdings" pitchFamily="2" charset="2"/>
              <a:buChar char="§"/>
            </a:pPr>
            <a:endParaRPr lang="el-GR" sz="2000" b="0">
              <a:latin typeface="Calibri" pitchFamily="34" charset="0"/>
              <a:ea typeface="Calibri" pitchFamily="34" charset="0"/>
              <a:cs typeface="Calibri" pitchFamily="34" charset="0"/>
            </a:endParaRPr>
          </a:p>
          <a:p>
            <a:pPr algn="just" eaLnBrk="0" hangingPunct="0"/>
            <a:r>
              <a:rPr lang="el-GR" sz="2000" b="0">
                <a:latin typeface="Calibri" pitchFamily="34" charset="0"/>
                <a:ea typeface="Calibri" pitchFamily="34" charset="0"/>
                <a:cs typeface="Calibri" pitchFamily="34" charset="0"/>
              </a:rPr>
              <a:t>	&lt;όνομα-σχέσης&gt;</a:t>
            </a:r>
            <a:r>
              <a:rPr lang="el-GR" sz="2000">
                <a:latin typeface="Calibri" pitchFamily="34" charset="0"/>
                <a:ea typeface="Calibri" pitchFamily="34" charset="0"/>
                <a:cs typeface="Calibri" pitchFamily="34" charset="0"/>
              </a:rPr>
              <a:t>.</a:t>
            </a:r>
            <a:r>
              <a:rPr lang="el-GR" sz="2000" b="0">
                <a:latin typeface="Calibri" pitchFamily="34" charset="0"/>
                <a:ea typeface="Calibri" pitchFamily="34" charset="0"/>
                <a:cs typeface="Calibri" pitchFamily="34" charset="0"/>
              </a:rPr>
              <a:t>&lt;όνομα-γνωρίσματος&gt;</a:t>
            </a:r>
          </a:p>
          <a:p>
            <a:pPr algn="just" eaLnBrk="0" hangingPunct="0">
              <a:buFont typeface="Wingdings" pitchFamily="2" charset="2"/>
              <a:buChar char="§"/>
            </a:pPr>
            <a:endParaRPr lang="el-GR" sz="2000" b="0">
              <a:latin typeface="Calibri" pitchFamily="34" charset="0"/>
              <a:ea typeface="Calibri" pitchFamily="34" charset="0"/>
              <a:cs typeface="Calibri" pitchFamily="34" charset="0"/>
            </a:endParaRPr>
          </a:p>
        </p:txBody>
      </p:sp>
      <p:sp>
        <p:nvSpPr>
          <p:cNvPr id="46087" name="Text Box 4"/>
          <p:cNvSpPr txBox="1">
            <a:spLocks noChangeArrowheads="1"/>
          </p:cNvSpPr>
          <p:nvPr/>
        </p:nvSpPr>
        <p:spPr bwMode="auto">
          <a:xfrm>
            <a:off x="609600" y="3352800"/>
            <a:ext cx="7772400" cy="1311275"/>
          </a:xfrm>
          <a:prstGeom prst="rect">
            <a:avLst/>
          </a:prstGeom>
          <a:noFill/>
          <a:ln w="9525">
            <a:noFill/>
            <a:miter lim="800000"/>
            <a:headEnd/>
            <a:tailEnd/>
          </a:ln>
        </p:spPr>
        <p:txBody>
          <a:bodyPr>
            <a:spAutoFit/>
          </a:bodyPr>
          <a:lstStyle/>
          <a:p>
            <a:pPr algn="just" eaLnBrk="0" hangingPunct="0">
              <a:buFont typeface="Wingdings" pitchFamily="2" charset="2"/>
              <a:buChar char="§"/>
            </a:pPr>
            <a:r>
              <a:rPr lang="el-GR" sz="2000" b="0" dirty="0">
                <a:latin typeface="Calibri" pitchFamily="34" charset="0"/>
                <a:ea typeface="Calibri" pitchFamily="34" charset="0"/>
                <a:cs typeface="Calibri" pitchFamily="34" charset="0"/>
              </a:rPr>
              <a:t> Δυνατότητα </a:t>
            </a:r>
            <a:r>
              <a:rPr lang="el-GR" sz="2000" dirty="0">
                <a:solidFill>
                  <a:schemeClr val="accent6">
                    <a:lumMod val="75000"/>
                  </a:schemeClr>
                </a:solidFill>
                <a:latin typeface="Calibri" pitchFamily="34" charset="0"/>
                <a:ea typeface="Calibri" pitchFamily="34" charset="0"/>
                <a:cs typeface="Calibri" pitchFamily="34" charset="0"/>
              </a:rPr>
              <a:t>αλλαγής του ονόματος</a:t>
            </a:r>
            <a:r>
              <a:rPr lang="el-GR" sz="2000" b="0" dirty="0">
                <a:latin typeface="Calibri" pitchFamily="34" charset="0"/>
                <a:ea typeface="Calibri" pitchFamily="34" charset="0"/>
                <a:cs typeface="Calibri" pitchFamily="34" charset="0"/>
              </a:rPr>
              <a:t> τόσο μιας σχέσης όσο και ενός  γνωρίσματος:</a:t>
            </a:r>
          </a:p>
          <a:p>
            <a:pPr eaLnBrk="0" hangingPunct="0">
              <a:buFont typeface="Wingdings" pitchFamily="2" charset="2"/>
              <a:buChar char="§"/>
            </a:pP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&lt;παλιό-όνομα&gt;  </a:t>
            </a:r>
            <a:r>
              <a:rPr lang="en-US" sz="2000" dirty="0">
                <a:latin typeface="Calibri" pitchFamily="34" charset="0"/>
                <a:ea typeface="Calibri" pitchFamily="34" charset="0"/>
                <a:cs typeface="Calibri" pitchFamily="34" charset="0"/>
              </a:rPr>
              <a:t>AS</a:t>
            </a:r>
            <a:r>
              <a:rPr lang="el-GR" sz="2000" b="0" dirty="0">
                <a:latin typeface="Calibri" pitchFamily="34" charset="0"/>
                <a:ea typeface="Calibri" pitchFamily="34" charset="0"/>
                <a:cs typeface="Calibri" pitchFamily="34" charset="0"/>
              </a:rPr>
              <a:t> &lt;νέο-όνομα&gt;</a:t>
            </a:r>
          </a:p>
        </p:txBody>
      </p:sp>
      <p:sp>
        <p:nvSpPr>
          <p:cNvPr id="46088" name="Text Box 5"/>
          <p:cNvSpPr txBox="1">
            <a:spLocks noChangeArrowheads="1"/>
          </p:cNvSpPr>
          <p:nvPr/>
        </p:nvSpPr>
        <p:spPr bwMode="auto">
          <a:xfrm>
            <a:off x="838200" y="4724400"/>
            <a:ext cx="7086600" cy="39687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 To </a:t>
            </a:r>
            <a:r>
              <a:rPr lang="el-GR" sz="2000">
                <a:latin typeface="Calibri" pitchFamily="34" charset="0"/>
                <a:ea typeface="Calibri" pitchFamily="34" charset="0"/>
                <a:cs typeface="Calibri" pitchFamily="34" charset="0"/>
              </a:rPr>
              <a:t>as</a:t>
            </a:r>
            <a:r>
              <a:rPr lang="el-GR" sz="2000" b="0">
                <a:latin typeface="Calibri" pitchFamily="34" charset="0"/>
                <a:ea typeface="Calibri" pitchFamily="34" charset="0"/>
                <a:cs typeface="Calibri" pitchFamily="34" charset="0"/>
              </a:rPr>
              <a:t>  μπορεί να εμφανίζεται στο  </a:t>
            </a:r>
            <a:r>
              <a:rPr lang="el-GR" sz="2000">
                <a:latin typeface="Calibri" pitchFamily="34" charset="0"/>
                <a:ea typeface="Calibri" pitchFamily="34" charset="0"/>
                <a:cs typeface="Calibri" pitchFamily="34" charset="0"/>
              </a:rPr>
              <a:t>select </a:t>
            </a:r>
            <a:r>
              <a:rPr lang="el-GR" sz="2000" b="0">
                <a:latin typeface="Calibri" pitchFamily="34" charset="0"/>
                <a:ea typeface="Calibri" pitchFamily="34" charset="0"/>
                <a:cs typeface="Calibri" pitchFamily="34" charset="0"/>
              </a:rPr>
              <a:t> ή στο </a:t>
            </a:r>
            <a:r>
              <a:rPr lang="el-GR" sz="2000">
                <a:latin typeface="Calibri" pitchFamily="34" charset="0"/>
                <a:ea typeface="Calibri" pitchFamily="34" charset="0"/>
                <a:cs typeface="Calibri" pitchFamily="34" charset="0"/>
              </a:rPr>
              <a:t>from</a:t>
            </a:r>
          </a:p>
        </p:txBody>
      </p:sp>
      <p:sp>
        <p:nvSpPr>
          <p:cNvPr id="46089" name="Text Box 6"/>
          <p:cNvSpPr txBox="1">
            <a:spLocks noChangeArrowheads="1"/>
          </p:cNvSpPr>
          <p:nvPr/>
        </p:nvSpPr>
        <p:spPr bwMode="auto">
          <a:xfrm>
            <a:off x="539750" y="5516563"/>
            <a:ext cx="7994650" cy="4000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ü"/>
            </a:pP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Οι </a:t>
            </a:r>
            <a:r>
              <a:rPr lang="el-GR" sz="2000" dirty="0">
                <a:solidFill>
                  <a:schemeClr val="accent6">
                    <a:lumMod val="75000"/>
                  </a:schemeClr>
                </a:solidFill>
                <a:latin typeface="Calibri" pitchFamily="34" charset="0"/>
                <a:ea typeface="Calibri" pitchFamily="34" charset="0"/>
                <a:cs typeface="Calibri" pitchFamily="34" charset="0"/>
              </a:rPr>
              <a:t>μεταβλητές πλειάδων</a:t>
            </a:r>
            <a:r>
              <a:rPr lang="el-GR" sz="2000" b="0" dirty="0">
                <a:solidFill>
                  <a:schemeClr val="accent6">
                    <a:lumMod val="75000"/>
                  </a:schemeClr>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AS </a:t>
            </a:r>
            <a:r>
              <a:rPr lang="el-GR" sz="2000" b="0" dirty="0">
                <a:latin typeface="Calibri" pitchFamily="34" charset="0"/>
                <a:ea typeface="Calibri" pitchFamily="34" charset="0"/>
                <a:cs typeface="Calibri" pitchFamily="34" charset="0"/>
              </a:rPr>
              <a:t>στο </a:t>
            </a:r>
            <a:r>
              <a:rPr lang="en-US" sz="2000" b="0" dirty="0">
                <a:latin typeface="Calibri" pitchFamily="34" charset="0"/>
                <a:ea typeface="Calibri" pitchFamily="34" charset="0"/>
                <a:cs typeface="Calibri" pitchFamily="34" charset="0"/>
              </a:rPr>
              <a:t>FROM) </a:t>
            </a:r>
            <a:r>
              <a:rPr lang="el-GR" sz="2000" b="0" dirty="0">
                <a:latin typeface="Calibri" pitchFamily="34" charset="0"/>
                <a:ea typeface="Calibri" pitchFamily="34" charset="0"/>
                <a:cs typeface="Calibri" pitchFamily="34" charset="0"/>
              </a:rPr>
              <a:t>είναι ιδιαίτερα χρήσιμες</a:t>
            </a:r>
          </a:p>
        </p:txBody>
      </p:sp>
      <p:sp>
        <p:nvSpPr>
          <p:cNvPr id="10" name="Title 9"/>
          <p:cNvSpPr>
            <a:spLocks noGrp="1"/>
          </p:cNvSpPr>
          <p:nvPr>
            <p:ph type="title"/>
          </p:nvPr>
        </p:nvSpPr>
        <p:spPr/>
        <p:txBody>
          <a:bodyPr/>
          <a:lstStyle/>
          <a:p>
            <a:r>
              <a:rPr lang="el-GR" dirty="0">
                <a:solidFill>
                  <a:schemeClr val="accent6">
                    <a:lumMod val="75000"/>
                  </a:schemeClr>
                </a:solidFill>
              </a:rPr>
              <a:t>Επανάληψη</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46</a:t>
            </a:fld>
            <a:endParaRPr lang="el-GR" altLang="en-US"/>
          </a:p>
        </p:txBody>
      </p:sp>
      <p:sp>
        <p:nvSpPr>
          <p:cNvPr id="3077" name="Text Box 4"/>
          <p:cNvSpPr txBox="1">
            <a:spLocks noChangeArrowheads="1"/>
          </p:cNvSpPr>
          <p:nvPr/>
        </p:nvSpPr>
        <p:spPr bwMode="auto">
          <a:xfrm>
            <a:off x="6858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Πράξεις Συνόλου</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extLst>
      <p:ext uri="{BB962C8B-B14F-4D97-AF65-F5344CB8AC3E}">
        <p14:creationId xmlns:p14="http://schemas.microsoft.com/office/powerpoint/2010/main" val="8902871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Slide Number Placeholder 4"/>
          <p:cNvSpPr>
            <a:spLocks noGrp="1"/>
          </p:cNvSpPr>
          <p:nvPr>
            <p:ph type="sldNum" sz="quarter" idx="12"/>
          </p:nvPr>
        </p:nvSpPr>
        <p:spPr>
          <a:noFill/>
        </p:spPr>
        <p:txBody>
          <a:bodyPr/>
          <a:lstStyle/>
          <a:p>
            <a:fld id="{08D59984-05DB-4D3B-AE77-21AF1C2DECA1}" type="slidenum">
              <a:rPr lang="el-GR" altLang="en-US" smtClean="0"/>
              <a:pPr/>
              <a:t>47</a:t>
            </a:fld>
            <a:endParaRPr lang="el-GR" altLang="en-US"/>
          </a:p>
        </p:txBody>
      </p:sp>
      <p:sp>
        <p:nvSpPr>
          <p:cNvPr id="49158" name="Text Box 4"/>
          <p:cNvSpPr txBox="1">
            <a:spLocks noChangeArrowheads="1"/>
          </p:cNvSpPr>
          <p:nvPr/>
        </p:nvSpPr>
        <p:spPr bwMode="auto">
          <a:xfrm>
            <a:off x="865188" y="2217738"/>
            <a:ext cx="6923087" cy="2678112"/>
          </a:xfrm>
          <a:prstGeom prst="rect">
            <a:avLst/>
          </a:prstGeom>
          <a:noFill/>
          <a:ln w="9525">
            <a:noFill/>
            <a:miter lim="800000"/>
            <a:headEnd/>
            <a:tailEnd/>
          </a:ln>
        </p:spPr>
        <p:txBody>
          <a:bodyPr>
            <a:spAutoFit/>
          </a:bodyPr>
          <a:lstStyle/>
          <a:p>
            <a:pPr algn="just" eaLnBrk="0" hangingPunct="0"/>
            <a:r>
              <a:rPr lang="el-GR" sz="2400" b="0" dirty="0">
                <a:latin typeface="Calibri" pitchFamily="34" charset="0"/>
                <a:ea typeface="Calibri" pitchFamily="34" charset="0"/>
                <a:cs typeface="Calibri" pitchFamily="34" charset="0"/>
              </a:rPr>
              <a:t>Πράξεις: </a:t>
            </a:r>
          </a:p>
          <a:p>
            <a:pPr algn="just" eaLnBrk="0" hangingPunct="0"/>
            <a:endParaRPr lang="el-GR" sz="2400" b="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UNION</a:t>
            </a:r>
            <a:r>
              <a:rPr lang="el-GR" sz="240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a:t>
            </a:r>
            <a:r>
              <a:rPr lang="el-GR" sz="2400" b="0" dirty="0">
                <a:latin typeface="Calibri" pitchFamily="34" charset="0"/>
                <a:ea typeface="Calibri" pitchFamily="34" charset="0"/>
                <a:cs typeface="Calibri" pitchFamily="34" charset="0"/>
              </a:rPr>
              <a:t>ένωση)</a:t>
            </a:r>
          </a:p>
          <a:p>
            <a:pPr algn="just" eaLnBrk="0" hangingPunct="0">
              <a:buFont typeface="Wingdings" pitchFamily="2" charset="2"/>
              <a:buChar char="§"/>
            </a:pP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INTERSECT</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(τομή)</a:t>
            </a:r>
          </a:p>
          <a:p>
            <a:pPr algn="just" eaLnBrk="0" hangingPunct="0">
              <a:buFont typeface="Wingdings" pitchFamily="2" charset="2"/>
              <a:buChar char="§"/>
            </a:pP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EXCEPT</a:t>
            </a:r>
            <a:r>
              <a:rPr lang="el-GR" sz="2400" b="0" dirty="0">
                <a:latin typeface="Calibri" pitchFamily="34" charset="0"/>
                <a:ea typeface="Calibri" pitchFamily="34" charset="0"/>
                <a:cs typeface="Calibri" pitchFamily="34" charset="0"/>
              </a:rPr>
              <a:t> (διαφορά)</a:t>
            </a:r>
          </a:p>
          <a:p>
            <a:pPr algn="just" eaLnBrk="0" hangingPunct="0">
              <a:buFontTx/>
              <a:buChar char="•"/>
            </a:pPr>
            <a:endParaRPr lang="el-GR" sz="2400" b="0" dirty="0">
              <a:latin typeface="Calibri" pitchFamily="34" charset="0"/>
              <a:ea typeface="Calibri" pitchFamily="34" charset="0"/>
              <a:cs typeface="Calibri" pitchFamily="34" charset="0"/>
            </a:endParaRPr>
          </a:p>
          <a:p>
            <a:pPr algn="just" eaLnBrk="0" hangingPunct="0"/>
            <a:r>
              <a:rPr lang="el-GR" sz="2400" b="0" dirty="0">
                <a:latin typeface="Calibri" pitchFamily="34" charset="0"/>
                <a:ea typeface="Calibri" pitchFamily="34" charset="0"/>
                <a:cs typeface="Calibri" pitchFamily="34" charset="0"/>
              </a:rPr>
              <a:t>εφαρμόζονται σε συμβατές σχέσεις.</a:t>
            </a:r>
          </a:p>
        </p:txBody>
      </p:sp>
      <p:sp>
        <p:nvSpPr>
          <p:cNvPr id="7" name="Title 6"/>
          <p:cNvSpPr>
            <a:spLocks noGrp="1"/>
          </p:cNvSpPr>
          <p:nvPr>
            <p:ph type="title"/>
          </p:nvPr>
        </p:nvSpPr>
        <p:spPr/>
        <p:txBody>
          <a:bodyPr/>
          <a:lstStyle/>
          <a:p>
            <a:r>
              <a:rPr lang="el-GR" dirty="0">
                <a:solidFill>
                  <a:schemeClr val="accent6">
                    <a:lumMod val="75000"/>
                  </a:schemeClr>
                </a:solidFill>
              </a:rPr>
              <a:t>Πράξεις Συνόλου</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Slide Number Placeholder 4"/>
          <p:cNvSpPr>
            <a:spLocks noGrp="1"/>
          </p:cNvSpPr>
          <p:nvPr>
            <p:ph type="sldNum" sz="quarter" idx="12"/>
          </p:nvPr>
        </p:nvSpPr>
        <p:spPr>
          <a:noFill/>
        </p:spPr>
        <p:txBody>
          <a:bodyPr/>
          <a:lstStyle/>
          <a:p>
            <a:fld id="{497CA1D4-D0DF-41D1-A3ED-5EB6D5B0F8FB}" type="slidenum">
              <a:rPr lang="el-GR" altLang="en-US" smtClean="0"/>
              <a:pPr/>
              <a:t>48</a:t>
            </a:fld>
            <a:endParaRPr lang="el-GR" altLang="en-US"/>
          </a:p>
        </p:txBody>
      </p:sp>
      <p:sp>
        <p:nvSpPr>
          <p:cNvPr id="50183" name="Text Box 4"/>
          <p:cNvSpPr txBox="1">
            <a:spLocks noChangeArrowheads="1"/>
          </p:cNvSpPr>
          <p:nvPr/>
        </p:nvSpPr>
        <p:spPr bwMode="auto">
          <a:xfrm>
            <a:off x="1526320" y="1655885"/>
            <a:ext cx="5957887" cy="3354765"/>
          </a:xfrm>
          <a:prstGeom prst="rect">
            <a:avLst/>
          </a:prstGeom>
          <a:noFill/>
          <a:ln w="9525">
            <a:noFill/>
            <a:miter lim="800000"/>
            <a:headEnd/>
            <a:tailEnd/>
          </a:ln>
        </p:spPr>
        <p:txBody>
          <a:bodyPr wrap="square">
            <a:spAutoFit/>
          </a:bodyPr>
          <a:lstStyle/>
          <a:p>
            <a:pPr eaLnBrk="0" hangingPunct="0"/>
            <a:r>
              <a:rPr lang="en-US" sz="2800" dirty="0">
                <a:latin typeface="Calibri" pitchFamily="34" charset="0"/>
                <a:ea typeface="Calibri" pitchFamily="34" charset="0"/>
                <a:cs typeface="Calibri" pitchFamily="34" charset="0"/>
              </a:rPr>
              <a:t>(SELECT</a:t>
            </a:r>
            <a:endParaRPr lang="el-GR" sz="2800" b="0" dirty="0">
              <a:latin typeface="Calibri" pitchFamily="34" charset="0"/>
              <a:ea typeface="Calibri" pitchFamily="34" charset="0"/>
              <a:cs typeface="Calibri" pitchFamily="34" charset="0"/>
            </a:endParaRPr>
          </a:p>
          <a:p>
            <a:pPr eaLnBrk="0" hangingPunct="0"/>
            <a:r>
              <a:rPr lang="en-US" sz="2800" dirty="0">
                <a:latin typeface="Calibri" pitchFamily="34" charset="0"/>
                <a:ea typeface="Calibri" pitchFamily="34" charset="0"/>
                <a:cs typeface="Calibri" pitchFamily="34" charset="0"/>
              </a:rPr>
              <a:t>FROM</a:t>
            </a:r>
            <a:r>
              <a:rPr lang="el-GR" sz="2800" dirty="0">
                <a:latin typeface="Calibri" pitchFamily="34" charset="0"/>
                <a:ea typeface="Calibri" pitchFamily="34" charset="0"/>
                <a:cs typeface="Calibri" pitchFamily="34" charset="0"/>
              </a:rPr>
              <a:t> </a:t>
            </a:r>
            <a:endParaRPr lang="en-US" sz="2800" dirty="0">
              <a:latin typeface="Calibri" pitchFamily="34" charset="0"/>
              <a:ea typeface="Calibri" pitchFamily="34" charset="0"/>
              <a:cs typeface="Calibri" pitchFamily="34" charset="0"/>
            </a:endParaRPr>
          </a:p>
          <a:p>
            <a:pPr eaLnBrk="0" hangingPunct="0"/>
            <a:r>
              <a:rPr lang="en-US" sz="2800" dirty="0">
                <a:latin typeface="Calibri" pitchFamily="34" charset="0"/>
                <a:ea typeface="Calibri" pitchFamily="34" charset="0"/>
                <a:cs typeface="Calibri" pitchFamily="34" charset="0"/>
              </a:rPr>
              <a:t>WHERE</a:t>
            </a:r>
            <a:r>
              <a:rPr lang="el-GR" sz="2800" dirty="0">
                <a:latin typeface="Calibri" pitchFamily="34" charset="0"/>
                <a:ea typeface="Calibri" pitchFamily="34" charset="0"/>
                <a:cs typeface="Calibri" pitchFamily="34" charset="0"/>
              </a:rPr>
              <a:t> )</a:t>
            </a:r>
          </a:p>
          <a:p>
            <a:pPr eaLnBrk="0" hangingPunct="0"/>
            <a:endParaRPr lang="el-GR" sz="800" dirty="0">
              <a:latin typeface="Calibri" pitchFamily="34" charset="0"/>
              <a:ea typeface="Calibri" pitchFamily="34" charset="0"/>
              <a:cs typeface="Calibri" pitchFamily="34" charset="0"/>
            </a:endParaRPr>
          </a:p>
          <a:p>
            <a:pPr eaLnBrk="0" hangingPunct="0"/>
            <a:r>
              <a:rPr lang="en-US" sz="2800" dirty="0">
                <a:solidFill>
                  <a:schemeClr val="accent6">
                    <a:lumMod val="75000"/>
                  </a:schemeClr>
                </a:solidFill>
                <a:latin typeface="Calibri" pitchFamily="34" charset="0"/>
                <a:ea typeface="Calibri" pitchFamily="34" charset="0"/>
                <a:cs typeface="Calibri" pitchFamily="34" charset="0"/>
              </a:rPr>
              <a:t>UNION/INTERSECT/EXCEPT</a:t>
            </a:r>
            <a:endParaRPr lang="el-GR" sz="2800" dirty="0">
              <a:solidFill>
                <a:schemeClr val="accent6">
                  <a:lumMod val="75000"/>
                </a:schemeClr>
              </a:solidFill>
              <a:latin typeface="Calibri" pitchFamily="34" charset="0"/>
              <a:ea typeface="Calibri" pitchFamily="34" charset="0"/>
              <a:cs typeface="Calibri" pitchFamily="34" charset="0"/>
            </a:endParaRPr>
          </a:p>
          <a:p>
            <a:pPr eaLnBrk="0" hangingPunct="0"/>
            <a:endParaRPr lang="el-GR" sz="8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800" dirty="0">
                <a:latin typeface="Calibri" pitchFamily="34" charset="0"/>
                <a:ea typeface="Calibri" pitchFamily="34" charset="0"/>
                <a:cs typeface="Calibri" pitchFamily="34" charset="0"/>
              </a:rPr>
              <a:t>(</a:t>
            </a:r>
            <a:r>
              <a:rPr lang="en-US" sz="2800" dirty="0">
                <a:latin typeface="Calibri" pitchFamily="34" charset="0"/>
                <a:ea typeface="Calibri" pitchFamily="34" charset="0"/>
                <a:cs typeface="Calibri" pitchFamily="34" charset="0"/>
              </a:rPr>
              <a:t>SELECT</a:t>
            </a:r>
            <a:endParaRPr lang="el-GR" sz="2800" b="0" dirty="0">
              <a:latin typeface="Calibri" pitchFamily="34" charset="0"/>
              <a:ea typeface="Calibri" pitchFamily="34" charset="0"/>
              <a:cs typeface="Calibri" pitchFamily="34" charset="0"/>
            </a:endParaRPr>
          </a:p>
          <a:p>
            <a:pPr eaLnBrk="0" hangingPunct="0"/>
            <a:r>
              <a:rPr lang="en-US" sz="2800" dirty="0">
                <a:latin typeface="Calibri" pitchFamily="34" charset="0"/>
                <a:ea typeface="Calibri" pitchFamily="34" charset="0"/>
                <a:cs typeface="Calibri" pitchFamily="34" charset="0"/>
              </a:rPr>
              <a:t>FROM</a:t>
            </a:r>
            <a:r>
              <a:rPr lang="el-GR" sz="2800" dirty="0">
                <a:latin typeface="Calibri" pitchFamily="34" charset="0"/>
                <a:ea typeface="Calibri" pitchFamily="34" charset="0"/>
                <a:cs typeface="Calibri" pitchFamily="34" charset="0"/>
              </a:rPr>
              <a:t> </a:t>
            </a:r>
            <a:endParaRPr lang="en-US" sz="2800" dirty="0">
              <a:latin typeface="Calibri" pitchFamily="34" charset="0"/>
              <a:ea typeface="Calibri" pitchFamily="34" charset="0"/>
              <a:cs typeface="Calibri" pitchFamily="34" charset="0"/>
            </a:endParaRPr>
          </a:p>
          <a:p>
            <a:pPr eaLnBrk="0" hangingPunct="0"/>
            <a:r>
              <a:rPr lang="en-US" sz="2800" dirty="0">
                <a:latin typeface="Calibri" pitchFamily="34" charset="0"/>
                <a:ea typeface="Calibri" pitchFamily="34" charset="0"/>
                <a:cs typeface="Calibri" pitchFamily="34" charset="0"/>
              </a:rPr>
              <a:t>WHERE</a:t>
            </a:r>
            <a:r>
              <a:rPr lang="el-GR" sz="2800" dirty="0">
                <a:latin typeface="Calibri" pitchFamily="34" charset="0"/>
                <a:ea typeface="Calibri" pitchFamily="34" charset="0"/>
                <a:cs typeface="Calibri" pitchFamily="34" charset="0"/>
              </a:rPr>
              <a:t> )</a:t>
            </a:r>
            <a:endParaRPr lang="el-GR" sz="2800" b="0" dirty="0">
              <a:latin typeface="Calibri" pitchFamily="34" charset="0"/>
              <a:ea typeface="Calibri" pitchFamily="34" charset="0"/>
              <a:cs typeface="Calibri" pitchFamily="34" charset="0"/>
            </a:endParaRPr>
          </a:p>
        </p:txBody>
      </p:sp>
      <p:sp>
        <p:nvSpPr>
          <p:cNvPr id="8" name="Title 7"/>
          <p:cNvSpPr>
            <a:spLocks noGrp="1"/>
          </p:cNvSpPr>
          <p:nvPr>
            <p:ph type="title"/>
          </p:nvPr>
        </p:nvSpPr>
        <p:spPr/>
        <p:txBody>
          <a:bodyPr/>
          <a:lstStyle/>
          <a:p>
            <a:r>
              <a:rPr lang="el-GR" dirty="0">
                <a:solidFill>
                  <a:schemeClr val="accent6">
                    <a:lumMod val="75000"/>
                  </a:schemeClr>
                </a:solidFill>
              </a:rPr>
              <a:t>Γενική Σύνταξη</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Slide Number Placeholder 4"/>
          <p:cNvSpPr>
            <a:spLocks noGrp="1"/>
          </p:cNvSpPr>
          <p:nvPr>
            <p:ph type="sldNum" sz="quarter" idx="12"/>
          </p:nvPr>
        </p:nvSpPr>
        <p:spPr>
          <a:noFill/>
        </p:spPr>
        <p:txBody>
          <a:bodyPr/>
          <a:lstStyle/>
          <a:p>
            <a:fld id="{EEEAC466-6257-49B0-94A8-DEFC6AA92082}" type="slidenum">
              <a:rPr lang="el-GR" altLang="en-US" smtClean="0"/>
              <a:pPr/>
              <a:t>49</a:t>
            </a:fld>
            <a:endParaRPr lang="el-GR" altLang="en-US"/>
          </a:p>
        </p:txBody>
      </p:sp>
      <p:sp>
        <p:nvSpPr>
          <p:cNvPr id="10" name="Title 9"/>
          <p:cNvSpPr>
            <a:spLocks noGrp="1"/>
          </p:cNvSpPr>
          <p:nvPr>
            <p:ph type="title"/>
          </p:nvPr>
        </p:nvSpPr>
        <p:spPr/>
        <p:txBody>
          <a:bodyPr/>
          <a:lstStyle/>
          <a:p>
            <a:r>
              <a:rPr lang="el-GR" dirty="0">
                <a:solidFill>
                  <a:schemeClr val="accent6">
                    <a:lumMod val="75000"/>
                  </a:schemeClr>
                </a:solidFill>
              </a:rPr>
              <a:t>Ένωση</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5"/>
          <p:cNvSpPr txBox="1">
            <a:spLocks noChangeArrowheads="1"/>
          </p:cNvSpPr>
          <p:nvPr/>
        </p:nvSpPr>
        <p:spPr bwMode="auto">
          <a:xfrm>
            <a:off x="2516981" y="3429000"/>
            <a:ext cx="2678711" cy="2225675"/>
          </a:xfrm>
          <a:prstGeom prst="rect">
            <a:avLst/>
          </a:prstGeom>
          <a:noFill/>
          <a:ln w="9525">
            <a:noFill/>
            <a:miter lim="800000"/>
            <a:headEnd/>
            <a:tailEnd/>
          </a:ln>
        </p:spPr>
        <p:txBody>
          <a:bodyPr wrap="square">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2006</a:t>
            </a:r>
            <a:r>
              <a:rPr lang="el-GR" sz="2000" dirty="0">
                <a:latin typeface="Calibri" pitchFamily="34" charset="0"/>
                <a:ea typeface="Calibri" pitchFamily="34" charset="0"/>
                <a:cs typeface="Calibri" pitchFamily="34" charset="0"/>
              </a:rPr>
              <a:t>)</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UNION</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a:t>
            </a:r>
            <a:r>
              <a:rPr lang="en-US" sz="2000" b="0" dirty="0">
                <a:latin typeface="Calibri" pitchFamily="34" charset="0"/>
                <a:ea typeface="Calibri" pitchFamily="34" charset="0"/>
                <a:cs typeface="Calibri" pitchFamily="34" charset="0"/>
              </a:rPr>
              <a:t>7</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3"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4" name="Text Box 6"/>
          <p:cNvSpPr txBox="1">
            <a:spLocks noChangeArrowheads="1"/>
          </p:cNvSpPr>
          <p:nvPr/>
        </p:nvSpPr>
        <p:spPr bwMode="auto">
          <a:xfrm>
            <a:off x="419100" y="2762506"/>
            <a:ext cx="8305800" cy="400050"/>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Τα ονόματα των ηθοποιών που έπαιξαν σε ταινίες του 2006 ή του 2007</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@dbsocial</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pPr/>
              <a:t>5</a:t>
            </a:fld>
            <a:endParaRPr lang="en-US" dirty="0"/>
          </a:p>
        </p:txBody>
      </p:sp>
      <p:sp>
        <p:nvSpPr>
          <p:cNvPr id="4" name="Text Box 3"/>
          <p:cNvSpPr txBox="1">
            <a:spLocks noChangeArrowheads="1"/>
          </p:cNvSpPr>
          <p:nvPr/>
        </p:nvSpPr>
        <p:spPr bwMode="auto">
          <a:xfrm>
            <a:off x="533400" y="2047315"/>
            <a:ext cx="8077200" cy="1569660"/>
          </a:xfrm>
          <a:prstGeom prst="rect">
            <a:avLst/>
          </a:prstGeom>
          <a:noFill/>
          <a:ln w="9525">
            <a:noFill/>
            <a:miter lim="800000"/>
            <a:headEnd/>
            <a:tailEnd/>
          </a:ln>
        </p:spPr>
        <p:txBody>
          <a:bodyPr wrap="square">
            <a:spAutoFit/>
          </a:bodyPr>
          <a:lstStyle/>
          <a:p>
            <a:pPr algn="just"/>
            <a:r>
              <a:rPr lang="el-GR" sz="3200" dirty="0">
                <a:latin typeface="Calibri" pitchFamily="34" charset="0"/>
                <a:ea typeface="Calibri" pitchFamily="34" charset="0"/>
                <a:cs typeface="Calibri" pitchFamily="34" charset="0"/>
              </a:rPr>
              <a:t>Διαφορές στην υποστήριξη της </a:t>
            </a:r>
            <a:r>
              <a:rPr lang="en-US" sz="3200" dirty="0">
                <a:latin typeface="Calibri" pitchFamily="34" charset="0"/>
                <a:ea typeface="Calibri" pitchFamily="34" charset="0"/>
                <a:cs typeface="Calibri" pitchFamily="34" charset="0"/>
              </a:rPr>
              <a:t>SQL </a:t>
            </a:r>
            <a:r>
              <a:rPr lang="el-GR" sz="3200" dirty="0">
                <a:latin typeface="Calibri" pitchFamily="34" charset="0"/>
                <a:ea typeface="Calibri" pitchFamily="34" charset="0"/>
                <a:cs typeface="Calibri" pitchFamily="34" charset="0"/>
              </a:rPr>
              <a:t>σε διάφορα σχεσιακά ΣΔΒΔ (πχ </a:t>
            </a:r>
            <a:r>
              <a:rPr lang="el-GR" sz="3200" dirty="0" err="1">
                <a:latin typeface="Calibri" pitchFamily="34" charset="0"/>
                <a:ea typeface="Calibri" pitchFamily="34" charset="0"/>
                <a:cs typeface="Calibri" pitchFamily="34" charset="0"/>
              </a:rPr>
              <a:t>Oracle</a:t>
            </a:r>
            <a:r>
              <a:rPr lang="el-GR" sz="3200" dirty="0">
                <a:latin typeface="Calibri" pitchFamily="34" charset="0"/>
                <a:ea typeface="Calibri" pitchFamily="34" charset="0"/>
                <a:cs typeface="Calibri" pitchFamily="34" charset="0"/>
              </a:rPr>
              <a:t> SQL, </a:t>
            </a:r>
            <a:r>
              <a:rPr lang="el-GR" sz="3200" dirty="0" err="1">
                <a:latin typeface="Calibri" pitchFamily="34" charset="0"/>
                <a:ea typeface="Calibri" pitchFamily="34" charset="0"/>
                <a:cs typeface="Calibri" pitchFamily="34" charset="0"/>
              </a:rPr>
              <a:t>MySQL</a:t>
            </a:r>
            <a:r>
              <a:rPr lang="el-GR" sz="3200" dirty="0">
                <a:latin typeface="Calibri" pitchFamily="34" charset="0"/>
                <a:ea typeface="Calibri" pitchFamily="34" charset="0"/>
                <a:cs typeface="Calibri" pitchFamily="34" charset="0"/>
              </a:rPr>
              <a:t>, </a:t>
            </a:r>
            <a:r>
              <a:rPr lang="en-US" sz="3200" dirty="0">
                <a:latin typeface="Calibri" pitchFamily="34" charset="0"/>
                <a:ea typeface="Calibri" pitchFamily="34" charset="0"/>
                <a:cs typeface="Calibri" pitchFamily="34" charset="0"/>
              </a:rPr>
              <a:t>SQLite</a:t>
            </a:r>
            <a:r>
              <a:rPr lang="el-GR" sz="3200" dirty="0">
                <a:latin typeface="Calibri" pitchFamily="34" charset="0"/>
                <a:ea typeface="Calibri" pitchFamily="34" charset="0"/>
                <a:cs typeface="Calibri" pitchFamily="34" charset="0"/>
              </a:rPr>
              <a:t>, </a:t>
            </a:r>
            <a:r>
              <a:rPr lang="el-GR" sz="3200" dirty="0" err="1">
                <a:latin typeface="Calibri" pitchFamily="34" charset="0"/>
                <a:ea typeface="Calibri" pitchFamily="34" charset="0"/>
                <a:cs typeface="Calibri" pitchFamily="34" charset="0"/>
              </a:rPr>
              <a:t>κλπ</a:t>
            </a:r>
            <a:r>
              <a:rPr lang="en-US" sz="3200" dirty="0">
                <a:latin typeface="Calibri" pitchFamily="34" charset="0"/>
                <a:ea typeface="Calibri" pitchFamily="34" charset="0"/>
                <a:cs typeface="Calibri" pitchFamily="34" charset="0"/>
              </a:rPr>
              <a:t>)</a:t>
            </a:r>
            <a:endParaRPr lang="el-GR" sz="3200" b="1" i="1" dirty="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1510119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Slide Number Placeholder 4"/>
          <p:cNvSpPr>
            <a:spLocks noGrp="1"/>
          </p:cNvSpPr>
          <p:nvPr>
            <p:ph type="sldNum" sz="quarter" idx="12"/>
          </p:nvPr>
        </p:nvSpPr>
        <p:spPr>
          <a:noFill/>
        </p:spPr>
        <p:txBody>
          <a:bodyPr/>
          <a:lstStyle/>
          <a:p>
            <a:fld id="{ED92788C-731A-4028-95DA-E2F6A6BF4379}" type="slidenum">
              <a:rPr lang="el-GR" altLang="en-US" smtClean="0"/>
              <a:pPr/>
              <a:t>50</a:t>
            </a:fld>
            <a:endParaRPr lang="el-GR" altLang="en-US"/>
          </a:p>
        </p:txBody>
      </p:sp>
      <p:sp>
        <p:nvSpPr>
          <p:cNvPr id="52230" name="Text Box 3"/>
          <p:cNvSpPr txBox="1">
            <a:spLocks noChangeArrowheads="1"/>
          </p:cNvSpPr>
          <p:nvPr/>
        </p:nvSpPr>
        <p:spPr bwMode="auto">
          <a:xfrm>
            <a:off x="672096" y="2336393"/>
            <a:ext cx="7632700" cy="2985433"/>
          </a:xfrm>
          <a:prstGeom prst="rect">
            <a:avLst/>
          </a:prstGeom>
          <a:noFill/>
          <a:ln w="9525">
            <a:noFill/>
            <a:miter lim="800000"/>
            <a:headEnd/>
            <a:tailEnd/>
          </a:ln>
        </p:spPr>
        <p:txBody>
          <a:bodyPr>
            <a:spAutoFit/>
          </a:bodyPr>
          <a:lstStyle/>
          <a:p>
            <a:pPr eaLnBrk="0" hangingPunct="0"/>
            <a:r>
              <a:rPr lang="el-GR" sz="2400" b="1" i="1" dirty="0">
                <a:latin typeface="Calibri" pitchFamily="34" charset="0"/>
                <a:ea typeface="Calibri" pitchFamily="34" charset="0"/>
                <a:cs typeface="Calibri" pitchFamily="34" charset="0"/>
              </a:rPr>
              <a:t>Απαλοιφή</a:t>
            </a:r>
            <a:r>
              <a:rPr lang="el-GR" sz="2400" dirty="0">
                <a:latin typeface="Calibri" pitchFamily="34" charset="0"/>
                <a:ea typeface="Calibri" pitchFamily="34" charset="0"/>
                <a:cs typeface="Calibri" pitchFamily="34" charset="0"/>
              </a:rPr>
              <a:t> διπλών εμφανίσεων</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(γίνεται ένα </a:t>
            </a:r>
            <a:r>
              <a:rPr lang="en-US" sz="2400" dirty="0">
                <a:solidFill>
                  <a:schemeClr val="tx2">
                    <a:lumMod val="50000"/>
                  </a:schemeClr>
                </a:solidFill>
                <a:latin typeface="Calibri" pitchFamily="34" charset="0"/>
                <a:ea typeface="Calibri" pitchFamily="34" charset="0"/>
                <a:cs typeface="Calibri" pitchFamily="34" charset="0"/>
              </a:rPr>
              <a:t>select distinct </a:t>
            </a:r>
            <a:r>
              <a:rPr lang="el-GR" sz="2400" dirty="0">
                <a:solidFill>
                  <a:schemeClr val="tx2">
                    <a:lumMod val="50000"/>
                  </a:schemeClr>
                </a:solidFill>
                <a:latin typeface="Calibri" pitchFamily="34" charset="0"/>
                <a:ea typeface="Calibri" pitchFamily="34" charset="0"/>
                <a:cs typeface="Calibri" pitchFamily="34" charset="0"/>
              </a:rPr>
              <a:t>στο αποτέλεσμα)</a:t>
            </a:r>
          </a:p>
          <a:p>
            <a:pPr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εκτός αν χρησιμοποιηθεί το </a:t>
            </a:r>
            <a:r>
              <a:rPr lang="en-US" sz="2800" dirty="0">
                <a:solidFill>
                  <a:schemeClr val="accent6">
                    <a:lumMod val="75000"/>
                  </a:schemeClr>
                </a:solidFill>
                <a:latin typeface="Calibri" pitchFamily="34" charset="0"/>
                <a:ea typeface="Calibri" pitchFamily="34" charset="0"/>
                <a:cs typeface="Calibri" pitchFamily="34" charset="0"/>
              </a:rPr>
              <a:t>UNION ALL </a:t>
            </a:r>
            <a:r>
              <a:rPr lang="el-GR" sz="2400" dirty="0">
                <a:solidFill>
                  <a:schemeClr val="tx2">
                    <a:lumMod val="50000"/>
                  </a:schemeClr>
                </a:solidFill>
                <a:latin typeface="Calibri" pitchFamily="34" charset="0"/>
                <a:ea typeface="Calibri" pitchFamily="34" charset="0"/>
                <a:cs typeface="Calibri" pitchFamily="34" charset="0"/>
              </a:rPr>
              <a:t>(που απλώς συσσωρεύει τους πίνακες)</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endParaRPr lang="el-GR" sz="2000" b="0" dirty="0">
              <a:solidFill>
                <a:schemeClr val="tx2">
                  <a:lumMod val="50000"/>
                </a:schemeClr>
              </a:solidFill>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Μέγιστος αριθμός πολλαπλών εμφανίσεων;</a:t>
            </a:r>
          </a:p>
        </p:txBody>
      </p:sp>
      <p:sp>
        <p:nvSpPr>
          <p:cNvPr id="7" name="Title 6"/>
          <p:cNvSpPr>
            <a:spLocks noGrp="1"/>
          </p:cNvSpPr>
          <p:nvPr>
            <p:ph type="title"/>
          </p:nvPr>
        </p:nvSpPr>
        <p:spPr/>
        <p:txBody>
          <a:bodyPr/>
          <a:lstStyle/>
          <a:p>
            <a:r>
              <a:rPr lang="el-GR" dirty="0">
                <a:solidFill>
                  <a:schemeClr val="accent6">
                    <a:lumMod val="75000"/>
                  </a:schemeClr>
                </a:solidFill>
              </a:rPr>
              <a:t>Ένωση</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Slide Number Placeholder 4"/>
          <p:cNvSpPr>
            <a:spLocks noGrp="1"/>
          </p:cNvSpPr>
          <p:nvPr>
            <p:ph type="sldNum" sz="quarter" idx="12"/>
          </p:nvPr>
        </p:nvSpPr>
        <p:spPr>
          <a:noFill/>
        </p:spPr>
        <p:txBody>
          <a:bodyPr/>
          <a:lstStyle/>
          <a:p>
            <a:fld id="{EEEAC466-6257-49B0-94A8-DEFC6AA92082}" type="slidenum">
              <a:rPr lang="el-GR" altLang="en-US" smtClean="0"/>
              <a:pPr/>
              <a:t>51</a:t>
            </a:fld>
            <a:endParaRPr lang="el-GR" altLang="en-US"/>
          </a:p>
        </p:txBody>
      </p:sp>
      <p:sp>
        <p:nvSpPr>
          <p:cNvPr id="10" name="Title 9"/>
          <p:cNvSpPr>
            <a:spLocks noGrp="1"/>
          </p:cNvSpPr>
          <p:nvPr>
            <p:ph type="title"/>
          </p:nvPr>
        </p:nvSpPr>
        <p:spPr/>
        <p:txBody>
          <a:bodyPr/>
          <a:lstStyle/>
          <a:p>
            <a:r>
              <a:rPr lang="el-GR" dirty="0">
                <a:solidFill>
                  <a:schemeClr val="accent6">
                    <a:lumMod val="75000"/>
                  </a:schemeClr>
                </a:solidFill>
              </a:rPr>
              <a:t>Ένωση</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5"/>
          <p:cNvSpPr txBox="1">
            <a:spLocks noChangeArrowheads="1"/>
          </p:cNvSpPr>
          <p:nvPr/>
        </p:nvSpPr>
        <p:spPr bwMode="auto">
          <a:xfrm>
            <a:off x="996091" y="2774163"/>
            <a:ext cx="4110037"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2006</a:t>
            </a:r>
            <a:r>
              <a:rPr lang="el-GR" sz="2000" dirty="0">
                <a:latin typeface="Calibri" pitchFamily="34" charset="0"/>
                <a:ea typeface="Calibri" pitchFamily="34" charset="0"/>
                <a:cs typeface="Calibri" pitchFamily="34" charset="0"/>
              </a:rPr>
              <a:t>)</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UNION ALL</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a:t>
            </a:r>
            <a:r>
              <a:rPr lang="en-US" sz="2000" b="0" dirty="0">
                <a:latin typeface="Calibri" pitchFamily="34" charset="0"/>
                <a:ea typeface="Calibri" pitchFamily="34" charset="0"/>
                <a:cs typeface="Calibri" pitchFamily="34" charset="0"/>
              </a:rPr>
              <a:t>7</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3"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5" name="Text Box 9"/>
          <p:cNvSpPr txBox="1">
            <a:spLocks noChangeArrowheads="1"/>
          </p:cNvSpPr>
          <p:nvPr/>
        </p:nvSpPr>
        <p:spPr bwMode="auto">
          <a:xfrm>
            <a:off x="4805363" y="3581400"/>
            <a:ext cx="3455987" cy="646331"/>
          </a:xfrm>
          <a:prstGeom prst="rect">
            <a:avLst/>
          </a:prstGeom>
          <a:noFill/>
          <a:ln w="9525">
            <a:noFill/>
            <a:miter lim="800000"/>
            <a:headEnd/>
            <a:tailEnd/>
          </a:ln>
        </p:spPr>
        <p:txBody>
          <a:bodyPr>
            <a:spAutoFit/>
          </a:bodyPr>
          <a:lstStyle/>
          <a:p>
            <a:pPr>
              <a:spcBef>
                <a:spcPct val="50000"/>
              </a:spcBef>
            </a:pPr>
            <a:r>
              <a:rPr lang="el-GR" sz="1800" b="0" dirty="0">
                <a:solidFill>
                  <a:schemeClr val="tx2">
                    <a:lumMod val="50000"/>
                  </a:schemeClr>
                </a:solidFill>
                <a:latin typeface="Calibri" pitchFamily="34" charset="0"/>
                <a:ea typeface="Calibri" pitchFamily="34" charset="0"/>
                <a:cs typeface="Calibri" pitchFamily="34" charset="0"/>
              </a:rPr>
              <a:t>Μέγιστος αριθμός πολλαπλών εμφανίσεων;</a:t>
            </a:r>
          </a:p>
        </p:txBody>
      </p:sp>
    </p:spTree>
    <p:extLst>
      <p:ext uri="{BB962C8B-B14F-4D97-AF65-F5344CB8AC3E}">
        <p14:creationId xmlns:p14="http://schemas.microsoft.com/office/powerpoint/2010/main" val="26282746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Slide Number Placeholder 4"/>
          <p:cNvSpPr>
            <a:spLocks noGrp="1"/>
          </p:cNvSpPr>
          <p:nvPr>
            <p:ph type="sldNum" sz="quarter" idx="12"/>
          </p:nvPr>
        </p:nvSpPr>
        <p:spPr>
          <a:noFill/>
        </p:spPr>
        <p:txBody>
          <a:bodyPr/>
          <a:lstStyle/>
          <a:p>
            <a:fld id="{EEEAC466-6257-49B0-94A8-DEFC6AA92082}" type="slidenum">
              <a:rPr lang="el-GR" altLang="en-US" smtClean="0"/>
              <a:pPr/>
              <a:t>52</a:t>
            </a:fld>
            <a:endParaRPr lang="el-GR" altLang="en-US"/>
          </a:p>
        </p:txBody>
      </p:sp>
      <p:sp>
        <p:nvSpPr>
          <p:cNvPr id="10" name="Title 9"/>
          <p:cNvSpPr>
            <a:spLocks noGrp="1"/>
          </p:cNvSpPr>
          <p:nvPr>
            <p:ph type="title"/>
          </p:nvPr>
        </p:nvSpPr>
        <p:spPr/>
        <p:txBody>
          <a:bodyPr/>
          <a:lstStyle/>
          <a:p>
            <a:r>
              <a:rPr lang="el-GR" dirty="0">
                <a:solidFill>
                  <a:schemeClr val="accent6">
                    <a:lumMod val="75000"/>
                  </a:schemeClr>
                </a:solidFill>
              </a:rPr>
              <a:t>Ένωση</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5"/>
          <p:cNvSpPr txBox="1">
            <a:spLocks noChangeArrowheads="1"/>
          </p:cNvSpPr>
          <p:nvPr/>
        </p:nvSpPr>
        <p:spPr bwMode="auto">
          <a:xfrm>
            <a:off x="996091" y="2774163"/>
            <a:ext cx="4110037"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DISTINCT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2006</a:t>
            </a:r>
            <a:r>
              <a:rPr lang="el-GR" sz="2000" dirty="0">
                <a:latin typeface="Calibri" pitchFamily="34" charset="0"/>
                <a:ea typeface="Calibri" pitchFamily="34" charset="0"/>
                <a:cs typeface="Calibri" pitchFamily="34" charset="0"/>
              </a:rPr>
              <a:t>)</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UNION ALL</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a:t>
            </a:r>
            <a:r>
              <a:rPr lang="en-US" sz="2000" b="0" dirty="0">
                <a:latin typeface="Calibri" pitchFamily="34" charset="0"/>
                <a:ea typeface="Calibri" pitchFamily="34" charset="0"/>
                <a:cs typeface="Calibri" pitchFamily="34" charset="0"/>
              </a:rPr>
              <a:t>7</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3"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extLst>
      <p:ext uri="{BB962C8B-B14F-4D97-AF65-F5344CB8AC3E}">
        <p14:creationId xmlns:p14="http://schemas.microsoft.com/office/powerpoint/2010/main" val="12215214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Slide Number Placeholder 4"/>
          <p:cNvSpPr>
            <a:spLocks noGrp="1"/>
          </p:cNvSpPr>
          <p:nvPr>
            <p:ph type="sldNum" sz="quarter" idx="12"/>
          </p:nvPr>
        </p:nvSpPr>
        <p:spPr>
          <a:noFill/>
        </p:spPr>
        <p:txBody>
          <a:bodyPr/>
          <a:lstStyle/>
          <a:p>
            <a:fld id="{75198F2F-4A19-43DC-BE3C-E3900225A13D}" type="slidenum">
              <a:rPr lang="el-GR" altLang="en-US" smtClean="0"/>
              <a:pPr/>
              <a:t>53</a:t>
            </a:fld>
            <a:endParaRPr lang="el-GR" altLang="en-US"/>
          </a:p>
        </p:txBody>
      </p:sp>
      <p:sp>
        <p:nvSpPr>
          <p:cNvPr id="51207" name="Text Box 5"/>
          <p:cNvSpPr txBox="1">
            <a:spLocks noChangeArrowheads="1"/>
          </p:cNvSpPr>
          <p:nvPr/>
        </p:nvSpPr>
        <p:spPr bwMode="auto">
          <a:xfrm>
            <a:off x="963872" y="3607083"/>
            <a:ext cx="4110037"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2006</a:t>
            </a:r>
            <a:r>
              <a:rPr lang="el-GR" sz="2000" dirty="0">
                <a:latin typeface="Calibri" pitchFamily="34" charset="0"/>
                <a:ea typeface="Calibri" pitchFamily="34" charset="0"/>
                <a:cs typeface="Calibri" pitchFamily="34" charset="0"/>
              </a:rPr>
              <a:t>)</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INTERSECT</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a:t>
            </a:r>
            <a:r>
              <a:rPr lang="en-US" sz="2000" b="0" dirty="0">
                <a:latin typeface="Calibri" pitchFamily="34" charset="0"/>
                <a:ea typeface="Calibri" pitchFamily="34" charset="0"/>
                <a:cs typeface="Calibri" pitchFamily="34" charset="0"/>
              </a:rPr>
              <a:t>7</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51208" name="Text Box 6"/>
          <p:cNvSpPr txBox="1">
            <a:spLocks noChangeArrowheads="1"/>
          </p:cNvSpPr>
          <p:nvPr/>
        </p:nvSpPr>
        <p:spPr bwMode="auto">
          <a:xfrm>
            <a:off x="349250" y="3052763"/>
            <a:ext cx="8305800" cy="400050"/>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Τα ονόματα των ηθοποιών που έπαιξαν σε ταινίες του 2006 και του 2007</a:t>
            </a:r>
          </a:p>
        </p:txBody>
      </p:sp>
      <p:sp>
        <p:nvSpPr>
          <p:cNvPr id="10" name="Title 9"/>
          <p:cNvSpPr>
            <a:spLocks noGrp="1"/>
          </p:cNvSpPr>
          <p:nvPr>
            <p:ph type="title"/>
          </p:nvPr>
        </p:nvSpPr>
        <p:spPr/>
        <p:txBody>
          <a:bodyPr/>
          <a:lstStyle/>
          <a:p>
            <a:r>
              <a:rPr lang="el-GR" dirty="0">
                <a:solidFill>
                  <a:schemeClr val="accent6">
                    <a:lumMod val="75000"/>
                  </a:schemeClr>
                </a:solidFill>
              </a:rPr>
              <a:t>Τομή</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3" name="Text Box 9"/>
          <p:cNvSpPr txBox="1">
            <a:spLocks noChangeArrowheads="1"/>
          </p:cNvSpPr>
          <p:nvPr/>
        </p:nvSpPr>
        <p:spPr bwMode="auto">
          <a:xfrm>
            <a:off x="5199063" y="4258256"/>
            <a:ext cx="3455987" cy="923330"/>
          </a:xfrm>
          <a:prstGeom prst="rect">
            <a:avLst/>
          </a:prstGeom>
          <a:noFill/>
          <a:ln w="9525">
            <a:noFill/>
            <a:miter lim="800000"/>
            <a:headEnd/>
            <a:tailEnd/>
          </a:ln>
        </p:spPr>
        <p:txBody>
          <a:bodyPr>
            <a:spAutoFit/>
          </a:bodyPr>
          <a:lstStyle/>
          <a:p>
            <a:pPr>
              <a:spcBef>
                <a:spcPct val="50000"/>
              </a:spcBef>
            </a:pPr>
            <a:r>
              <a:rPr lang="en-US" sz="1800" b="0" dirty="0">
                <a:solidFill>
                  <a:schemeClr val="accent6">
                    <a:lumMod val="75000"/>
                  </a:schemeClr>
                </a:solidFill>
                <a:latin typeface="Calibri" pitchFamily="34" charset="0"/>
                <a:ea typeface="Calibri" pitchFamily="34" charset="0"/>
                <a:cs typeface="Calibri" pitchFamily="34" charset="0"/>
              </a:rPr>
              <a:t>INTERSECT ALL</a:t>
            </a:r>
            <a:r>
              <a:rPr lang="en-US" sz="1800" b="0" dirty="0">
                <a:solidFill>
                  <a:schemeClr val="tx2">
                    <a:lumMod val="50000"/>
                  </a:schemeClr>
                </a:solidFill>
                <a:latin typeface="Calibri" pitchFamily="34" charset="0"/>
                <a:ea typeface="Calibri" pitchFamily="34" charset="0"/>
                <a:cs typeface="Calibri" pitchFamily="34" charset="0"/>
              </a:rPr>
              <a:t/>
            </a:r>
            <a:br>
              <a:rPr lang="en-US" sz="1800" b="0" dirty="0">
                <a:solidFill>
                  <a:schemeClr val="tx2">
                    <a:lumMod val="50000"/>
                  </a:schemeClr>
                </a:solidFill>
                <a:latin typeface="Calibri" pitchFamily="34" charset="0"/>
                <a:ea typeface="Calibri" pitchFamily="34" charset="0"/>
                <a:cs typeface="Calibri" pitchFamily="34" charset="0"/>
              </a:rPr>
            </a:br>
            <a:r>
              <a:rPr lang="el-GR" sz="1800" b="0" dirty="0">
                <a:latin typeface="Calibri" pitchFamily="34" charset="0"/>
                <a:ea typeface="Calibri" pitchFamily="34" charset="0"/>
                <a:cs typeface="Calibri" pitchFamily="34" charset="0"/>
              </a:rPr>
              <a:t>Μέγιστος αριθμός πολλαπλών εμφανίσεων;</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Slide Number Placeholder 4"/>
          <p:cNvSpPr>
            <a:spLocks noGrp="1"/>
          </p:cNvSpPr>
          <p:nvPr>
            <p:ph type="sldNum" sz="quarter" idx="12"/>
          </p:nvPr>
        </p:nvSpPr>
        <p:spPr>
          <a:noFill/>
        </p:spPr>
        <p:txBody>
          <a:bodyPr/>
          <a:lstStyle/>
          <a:p>
            <a:fld id="{C317AF73-AEBE-4243-BB19-EE7BF6686573}" type="slidenum">
              <a:rPr lang="el-GR" altLang="en-US" smtClean="0"/>
              <a:pPr/>
              <a:t>54</a:t>
            </a:fld>
            <a:endParaRPr lang="el-GR" altLang="en-US"/>
          </a:p>
        </p:txBody>
      </p:sp>
      <p:sp>
        <p:nvSpPr>
          <p:cNvPr id="10" name="Title 9"/>
          <p:cNvSpPr>
            <a:spLocks noGrp="1"/>
          </p:cNvSpPr>
          <p:nvPr>
            <p:ph type="title"/>
          </p:nvPr>
        </p:nvSpPr>
        <p:spPr/>
        <p:txBody>
          <a:bodyPr/>
          <a:lstStyle/>
          <a:p>
            <a:r>
              <a:rPr lang="el-GR" dirty="0">
                <a:solidFill>
                  <a:schemeClr val="accent6">
                    <a:lumMod val="75000"/>
                  </a:schemeClr>
                </a:solidFill>
              </a:rPr>
              <a:t>Διαφορά</a:t>
            </a:r>
          </a:p>
        </p:txBody>
      </p:sp>
      <p:sp>
        <p:nvSpPr>
          <p:cNvPr id="12" name="Text Box 9"/>
          <p:cNvSpPr txBox="1">
            <a:spLocks noChangeArrowheads="1"/>
          </p:cNvSpPr>
          <p:nvPr/>
        </p:nvSpPr>
        <p:spPr bwMode="auto">
          <a:xfrm>
            <a:off x="4805363" y="3581400"/>
            <a:ext cx="3455987" cy="1154162"/>
          </a:xfrm>
          <a:prstGeom prst="rect">
            <a:avLst/>
          </a:prstGeom>
          <a:noFill/>
          <a:ln w="9525">
            <a:noFill/>
            <a:miter lim="800000"/>
            <a:headEnd/>
            <a:tailEnd/>
          </a:ln>
        </p:spPr>
        <p:txBody>
          <a:bodyPr>
            <a:spAutoFit/>
          </a:bodyPr>
          <a:lstStyle/>
          <a:p>
            <a:pPr>
              <a:spcBef>
                <a:spcPct val="50000"/>
              </a:spcBef>
            </a:pPr>
            <a:r>
              <a:rPr lang="en-US" sz="2400" dirty="0">
                <a:solidFill>
                  <a:schemeClr val="accent6">
                    <a:lumMod val="75000"/>
                  </a:schemeClr>
                </a:solidFill>
                <a:latin typeface="Calibri" pitchFamily="34" charset="0"/>
                <a:ea typeface="Calibri" pitchFamily="34" charset="0"/>
                <a:cs typeface="Calibri" pitchFamily="34" charset="0"/>
              </a:rPr>
              <a:t>EXCEPT ALL</a:t>
            </a:r>
            <a:endParaRPr lang="en-US" sz="2400" b="0" dirty="0">
              <a:solidFill>
                <a:schemeClr val="accent6">
                  <a:lumMod val="75000"/>
                </a:schemeClr>
              </a:solidFill>
              <a:latin typeface="Calibri" pitchFamily="34" charset="0"/>
              <a:ea typeface="Calibri" pitchFamily="34" charset="0"/>
              <a:cs typeface="Calibri" pitchFamily="34" charset="0"/>
            </a:endParaRPr>
          </a:p>
          <a:p>
            <a:pPr>
              <a:spcBef>
                <a:spcPct val="50000"/>
              </a:spcBef>
            </a:pPr>
            <a:r>
              <a:rPr lang="el-GR" sz="1800" b="0" dirty="0">
                <a:latin typeface="Calibri" pitchFamily="34" charset="0"/>
                <a:ea typeface="Calibri" pitchFamily="34" charset="0"/>
                <a:cs typeface="Calibri" pitchFamily="34" charset="0"/>
              </a:rPr>
              <a:t>Μέγιστος αριθμός πολλαπλών εμφανίσεων;</a:t>
            </a: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5" name="Text Box 5"/>
          <p:cNvSpPr txBox="1">
            <a:spLocks noChangeArrowheads="1"/>
          </p:cNvSpPr>
          <p:nvPr/>
        </p:nvSpPr>
        <p:spPr bwMode="auto">
          <a:xfrm>
            <a:off x="695326" y="2988658"/>
            <a:ext cx="4110037"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2006</a:t>
            </a:r>
            <a:r>
              <a:rPr lang="el-GR" sz="2000" dirty="0">
                <a:latin typeface="Calibri" pitchFamily="34" charset="0"/>
                <a:ea typeface="Calibri" pitchFamily="34" charset="0"/>
                <a:cs typeface="Calibri" pitchFamily="34" charset="0"/>
              </a:rPr>
              <a:t>)</a:t>
            </a:r>
          </a:p>
          <a:p>
            <a:pPr eaLnBrk="0" hangingPunct="0"/>
            <a:r>
              <a:rPr lang="en-US" sz="2000" dirty="0">
                <a:solidFill>
                  <a:schemeClr val="accent6">
                    <a:lumMod val="75000"/>
                  </a:schemeClr>
                </a:solidFill>
                <a:latin typeface="Calibri" pitchFamily="34" charset="0"/>
                <a:ea typeface="Calibri" pitchFamily="34" charset="0"/>
                <a:cs typeface="Calibri" pitchFamily="34" charset="0"/>
              </a:rPr>
              <a:t>EXCEPT </a:t>
            </a:r>
            <a:r>
              <a:rPr lang="el-GR" sz="2000" dirty="0">
                <a:solidFill>
                  <a:schemeClr val="accent6">
                    <a:lumMod val="75000"/>
                  </a:schemeClr>
                </a:solidFill>
                <a:latin typeface="Calibri" pitchFamily="34" charset="0"/>
                <a:ea typeface="Calibri" pitchFamily="34" charset="0"/>
                <a:cs typeface="Calibri" pitchFamily="34" charset="0"/>
              </a:rPr>
              <a:t>(ή </a:t>
            </a:r>
            <a:r>
              <a:rPr lang="en-US" sz="2000" dirty="0">
                <a:solidFill>
                  <a:schemeClr val="accent6">
                    <a:lumMod val="75000"/>
                  </a:schemeClr>
                </a:solidFill>
                <a:latin typeface="Calibri" pitchFamily="34" charset="0"/>
                <a:ea typeface="Calibri" pitchFamily="34" charset="0"/>
                <a:cs typeface="Calibri" pitchFamily="34" charset="0"/>
              </a:rPr>
              <a:t>MINUS)</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 200</a:t>
            </a:r>
            <a:r>
              <a:rPr lang="en-US" sz="2000" b="0" dirty="0">
                <a:latin typeface="Calibri" pitchFamily="34" charset="0"/>
                <a:ea typeface="Calibri" pitchFamily="34" charset="0"/>
                <a:cs typeface="Calibri" pitchFamily="34" charset="0"/>
              </a:rPr>
              <a:t>7</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504"/>
            <a:ext cx="8229600" cy="1143000"/>
          </a:xfrm>
        </p:spPr>
        <p:txBody>
          <a:bodyPr/>
          <a:lstStyle/>
          <a:p>
            <a:r>
              <a:rPr lang="el-GR" dirty="0">
                <a:solidFill>
                  <a:schemeClr val="accent6">
                    <a:lumMod val="75000"/>
                  </a:schemeClr>
                </a:solidFill>
              </a:rPr>
              <a:t>Παράδειγμα</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55</a:t>
            </a:fld>
            <a:endParaRPr lang="en-US" dirty="0"/>
          </a:p>
        </p:txBody>
      </p:sp>
      <p:sp>
        <p:nvSpPr>
          <p:cNvPr id="6" name="Rectangle 5"/>
          <p:cNvSpPr/>
          <p:nvPr/>
        </p:nvSpPr>
        <p:spPr>
          <a:xfrm>
            <a:off x="457200" y="1497248"/>
            <a:ext cx="4572000" cy="2156488"/>
          </a:xfrm>
          <a:prstGeom prst="rect">
            <a:avLst/>
          </a:prstGeom>
        </p:spPr>
        <p:txBody>
          <a:bodyPr>
            <a:spAutoFit/>
          </a:bodyPr>
          <a:lstStyle/>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 FROM BAG1)</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UNION </a:t>
            </a:r>
            <a:r>
              <a:rPr lang="en-US" dirty="0">
                <a:solidFill>
                  <a:srgbClr val="FF0000"/>
                </a:solidFill>
                <a:ea typeface="Calibri" panose="020F0502020204030204" pitchFamily="34" charset="0"/>
                <a:cs typeface="Times New Roman" panose="02020603050405020304" pitchFamily="18" charset="0"/>
              </a:rPr>
              <a:t>ALL</a:t>
            </a:r>
            <a:endParaRPr lang="el-GR" dirty="0">
              <a:solidFill>
                <a:srgbClr val="FF0000"/>
              </a:solidFill>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r>
              <a:rPr lang="en-US" dirty="0">
                <a:ea typeface="Calibri" panose="020F0502020204030204" pitchFamily="34" charset="0"/>
              </a:rPr>
              <a:t> FROM BAG2);</a:t>
            </a:r>
            <a:endParaRPr lang="el-GR" dirty="0"/>
          </a:p>
        </p:txBody>
      </p:sp>
      <p:pic>
        <p:nvPicPr>
          <p:cNvPr id="7" name="Picture 6"/>
          <p:cNvPicPr>
            <a:picLocks noChangeAspect="1"/>
          </p:cNvPicPr>
          <p:nvPr/>
        </p:nvPicPr>
        <p:blipFill>
          <a:blip r:embed="rId2"/>
          <a:stretch>
            <a:fillRect/>
          </a:stretch>
        </p:blipFill>
        <p:spPr>
          <a:xfrm>
            <a:off x="3328012" y="1422047"/>
            <a:ext cx="2487975" cy="1256310"/>
          </a:xfrm>
          <a:prstGeom prst="rect">
            <a:avLst/>
          </a:prstGeom>
        </p:spPr>
      </p:pic>
    </p:spTree>
    <p:extLst>
      <p:ext uri="{BB962C8B-B14F-4D97-AF65-F5344CB8AC3E}">
        <p14:creationId xmlns:p14="http://schemas.microsoft.com/office/powerpoint/2010/main" val="29188609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l-GR" dirty="0">
                <a:solidFill>
                  <a:schemeClr val="accent6">
                    <a:lumMod val="75000"/>
                  </a:schemeClr>
                </a:solidFill>
              </a:rPr>
              <a:t>Παράδειγμα</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56</a:t>
            </a:fld>
            <a:endParaRPr lang="en-US" dirty="0"/>
          </a:p>
        </p:txBody>
      </p:sp>
      <p:pic>
        <p:nvPicPr>
          <p:cNvPr id="7" name="Picture 6"/>
          <p:cNvPicPr>
            <a:picLocks noChangeAspect="1"/>
          </p:cNvPicPr>
          <p:nvPr/>
        </p:nvPicPr>
        <p:blipFill>
          <a:blip r:embed="rId2"/>
          <a:stretch>
            <a:fillRect/>
          </a:stretch>
        </p:blipFill>
        <p:spPr>
          <a:xfrm>
            <a:off x="4325177" y="2114863"/>
            <a:ext cx="2487975" cy="1256310"/>
          </a:xfrm>
          <a:prstGeom prst="rect">
            <a:avLst/>
          </a:prstGeom>
        </p:spPr>
      </p:pic>
      <p:sp>
        <p:nvSpPr>
          <p:cNvPr id="8" name="Rectangle 7"/>
          <p:cNvSpPr/>
          <p:nvPr/>
        </p:nvSpPr>
        <p:spPr>
          <a:xfrm>
            <a:off x="838200" y="1272512"/>
            <a:ext cx="3216965" cy="2156488"/>
          </a:xfrm>
          <a:prstGeom prst="rect">
            <a:avLst/>
          </a:prstGeom>
        </p:spPr>
        <p:txBody>
          <a:bodyPr wrap="square">
            <a:spAutoFit/>
          </a:bodyPr>
          <a:lstStyle/>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 FROM BAG1)</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INTERSECT </a:t>
            </a:r>
            <a:r>
              <a:rPr lang="en-US" dirty="0">
                <a:solidFill>
                  <a:srgbClr val="FF0000"/>
                </a:solidFill>
                <a:ea typeface="Calibri" panose="020F0502020204030204" pitchFamily="34" charset="0"/>
                <a:cs typeface="Times New Roman" panose="02020603050405020304" pitchFamily="18" charset="0"/>
              </a:rPr>
              <a:t>ALL</a:t>
            </a:r>
            <a:endParaRPr lang="el-GR" dirty="0">
              <a:solidFill>
                <a:srgbClr val="FF0000"/>
              </a:solidFill>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r>
              <a:rPr lang="en-US" dirty="0">
                <a:ea typeface="Calibri" panose="020F0502020204030204" pitchFamily="34" charset="0"/>
              </a:rPr>
              <a:t> FROM BAG2);</a:t>
            </a:r>
            <a:endParaRPr lang="el-GR" dirty="0"/>
          </a:p>
        </p:txBody>
      </p:sp>
    </p:spTree>
    <p:extLst>
      <p:ext uri="{BB962C8B-B14F-4D97-AF65-F5344CB8AC3E}">
        <p14:creationId xmlns:p14="http://schemas.microsoft.com/office/powerpoint/2010/main" val="40689332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940" y="69774"/>
            <a:ext cx="8229600" cy="1143000"/>
          </a:xfrm>
        </p:spPr>
        <p:txBody>
          <a:bodyPr/>
          <a:lstStyle/>
          <a:p>
            <a:r>
              <a:rPr lang="el-GR" dirty="0">
                <a:solidFill>
                  <a:schemeClr val="accent6">
                    <a:lumMod val="75000"/>
                  </a:schemeClr>
                </a:solidFill>
              </a:rPr>
              <a:t>Παράδειγμα</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57</a:t>
            </a:fld>
            <a:endParaRPr lang="en-US" dirty="0"/>
          </a:p>
        </p:txBody>
      </p:sp>
      <p:pic>
        <p:nvPicPr>
          <p:cNvPr id="7" name="Picture 6"/>
          <p:cNvPicPr>
            <a:picLocks noChangeAspect="1"/>
          </p:cNvPicPr>
          <p:nvPr/>
        </p:nvPicPr>
        <p:blipFill>
          <a:blip r:embed="rId2"/>
          <a:stretch>
            <a:fillRect/>
          </a:stretch>
        </p:blipFill>
        <p:spPr>
          <a:xfrm>
            <a:off x="4919956" y="1900104"/>
            <a:ext cx="2487975" cy="1256310"/>
          </a:xfrm>
          <a:prstGeom prst="rect">
            <a:avLst/>
          </a:prstGeom>
        </p:spPr>
      </p:pic>
      <p:sp>
        <p:nvSpPr>
          <p:cNvPr id="10" name="Rectangle 9"/>
          <p:cNvSpPr/>
          <p:nvPr/>
        </p:nvSpPr>
        <p:spPr>
          <a:xfrm>
            <a:off x="1219138" y="1593194"/>
            <a:ext cx="3296627" cy="2156488"/>
          </a:xfrm>
          <a:prstGeom prst="rect">
            <a:avLst/>
          </a:prstGeom>
        </p:spPr>
        <p:txBody>
          <a:bodyPr wrap="square">
            <a:spAutoFit/>
          </a:bodyPr>
          <a:lstStyle/>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 FROM BAG1)</a:t>
            </a:r>
            <a:endParaRPr lang="el-GR" dirty="0">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EXCEPT </a:t>
            </a:r>
            <a:r>
              <a:rPr lang="en-US" dirty="0">
                <a:solidFill>
                  <a:srgbClr val="FF0000"/>
                </a:solidFill>
                <a:ea typeface="Calibri" panose="020F0502020204030204" pitchFamily="34" charset="0"/>
                <a:cs typeface="Times New Roman" panose="02020603050405020304" pitchFamily="18" charset="0"/>
              </a:rPr>
              <a:t>ALL</a:t>
            </a:r>
            <a:endParaRPr lang="el-GR" dirty="0">
              <a:solidFill>
                <a:srgbClr val="FF0000"/>
              </a:solidFill>
              <a:ea typeface="Calibri" panose="020F0502020204030204" pitchFamily="34" charset="0"/>
              <a:cs typeface="Times New Roman" panose="02020603050405020304" pitchFamily="18" charset="0"/>
            </a:endParaRPr>
          </a:p>
          <a:p>
            <a:pPr marR="386715" algn="just">
              <a:lnSpc>
                <a:spcPct val="115000"/>
              </a:lnSpc>
              <a:spcAft>
                <a:spcPts val="1000"/>
              </a:spcAft>
            </a:pPr>
            <a:r>
              <a:rPr lang="en-US" dirty="0">
                <a:ea typeface="Calibri" panose="020F0502020204030204" pitchFamily="34" charset="0"/>
                <a:cs typeface="Times New Roman" panose="02020603050405020304" pitchFamily="18" charset="0"/>
              </a:rPr>
              <a:t>(SELECT *</a:t>
            </a:r>
            <a:endParaRPr lang="el-GR" dirty="0">
              <a:ea typeface="Calibri" panose="020F0502020204030204" pitchFamily="34" charset="0"/>
              <a:cs typeface="Times New Roman" panose="02020603050405020304" pitchFamily="18" charset="0"/>
            </a:endParaRPr>
          </a:p>
          <a:p>
            <a:r>
              <a:rPr lang="en-US" dirty="0">
                <a:ea typeface="Calibri" panose="020F0502020204030204" pitchFamily="34" charset="0"/>
              </a:rPr>
              <a:t> FROM BAG2);</a:t>
            </a:r>
            <a:endParaRPr lang="el-GR" dirty="0"/>
          </a:p>
        </p:txBody>
      </p:sp>
    </p:spTree>
    <p:extLst>
      <p:ext uri="{BB962C8B-B14F-4D97-AF65-F5344CB8AC3E}">
        <p14:creationId xmlns:p14="http://schemas.microsoft.com/office/powerpoint/2010/main" val="4150970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Slide Number Placeholder 4"/>
          <p:cNvSpPr>
            <a:spLocks noGrp="1"/>
          </p:cNvSpPr>
          <p:nvPr>
            <p:ph type="sldNum" sz="quarter" idx="12"/>
          </p:nvPr>
        </p:nvSpPr>
        <p:spPr>
          <a:noFill/>
        </p:spPr>
        <p:txBody>
          <a:bodyPr/>
          <a:lstStyle/>
          <a:p>
            <a:fld id="{6515123F-2BE6-4579-9C0E-F1D0F2E3C441}" type="slidenum">
              <a:rPr lang="el-GR" altLang="en-US" smtClean="0"/>
              <a:pPr/>
              <a:t>58</a:t>
            </a:fld>
            <a:endParaRPr lang="el-GR" altLang="en-US"/>
          </a:p>
        </p:txBody>
      </p:sp>
      <p:sp>
        <p:nvSpPr>
          <p:cNvPr id="55304" name="Text Box 5"/>
          <p:cNvSpPr txBox="1">
            <a:spLocks noChangeArrowheads="1"/>
          </p:cNvSpPr>
          <p:nvPr/>
        </p:nvSpPr>
        <p:spPr bwMode="auto">
          <a:xfrm>
            <a:off x="657225" y="2808486"/>
            <a:ext cx="7905750" cy="1169988"/>
          </a:xfrm>
          <a:prstGeom prst="rect">
            <a:avLst/>
          </a:prstGeom>
          <a:noFill/>
          <a:ln w="9525">
            <a:noFill/>
            <a:miter lim="800000"/>
            <a:headEnd/>
            <a:tailEnd/>
          </a:ln>
        </p:spPr>
        <p:txBody>
          <a:bodyPr>
            <a:spAutoFit/>
          </a:bodyPr>
          <a:lstStyle/>
          <a:p>
            <a:pPr marL="457200" indent="-457200" eaLnBrk="0" hangingPunct="0">
              <a:spcBef>
                <a:spcPct val="50000"/>
              </a:spcBef>
              <a:buFont typeface="Arial" charset="0"/>
              <a:buAutoNum type="arabicPeriod"/>
            </a:pPr>
            <a:r>
              <a:rPr lang="el-GR" sz="2000" b="0" dirty="0">
                <a:latin typeface="Calibri" pitchFamily="34" charset="0"/>
                <a:ea typeface="Calibri" pitchFamily="34" charset="0"/>
                <a:cs typeface="Calibri" pitchFamily="34" charset="0"/>
              </a:rPr>
              <a:t> Ηθοποιούς που δεν έπαιξαν σε έγχρωμη ταινία </a:t>
            </a:r>
          </a:p>
          <a:p>
            <a:pPr marL="457200" indent="-457200" eaLnBrk="0" hangingPunct="0">
              <a:spcBef>
                <a:spcPct val="50000"/>
              </a:spcBef>
              <a:buFont typeface="Arial" charset="0"/>
              <a:buAutoNum type="arabicPeriod"/>
            </a:pPr>
            <a:r>
              <a:rPr lang="el-GR" sz="2000" b="0" dirty="0">
                <a:latin typeface="Calibri" pitchFamily="34" charset="0"/>
                <a:ea typeface="Calibri" pitchFamily="34" charset="0"/>
                <a:cs typeface="Calibri" pitchFamily="34" charset="0"/>
              </a:rPr>
              <a:t> Τις ταινίες (τίτλο) με τον ίδιο τίτλο που γυρίστηκαν το 2005 και το 2006 (δώστε δυο ερωτήσεις μια με πράξη συνόλου και μια χωρίς)</a:t>
            </a:r>
          </a:p>
        </p:txBody>
      </p:sp>
      <p:sp>
        <p:nvSpPr>
          <p:cNvPr id="10" name="Title 9"/>
          <p:cNvSpPr>
            <a:spLocks noGrp="1"/>
          </p:cNvSpPr>
          <p:nvPr>
            <p:ph type="title"/>
          </p:nvPr>
        </p:nvSpPr>
        <p:spPr/>
        <p:txBody>
          <a:bodyPr/>
          <a:lstStyle/>
          <a:p>
            <a:r>
              <a:rPr lang="el-GR" dirty="0">
                <a:solidFill>
                  <a:schemeClr val="accent6">
                    <a:lumMod val="75000"/>
                  </a:schemeClr>
                </a:solidFill>
              </a:rPr>
              <a:t>Παραδείγματα</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8" name="Text Box 6"/>
          <p:cNvSpPr txBox="1">
            <a:spLocks noChangeArrowheads="1"/>
          </p:cNvSpPr>
          <p:nvPr/>
        </p:nvSpPr>
        <p:spPr bwMode="auto">
          <a:xfrm>
            <a:off x="1358900" y="1538031"/>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Slide Number Placeholder 4"/>
          <p:cNvSpPr>
            <a:spLocks noGrp="1"/>
          </p:cNvSpPr>
          <p:nvPr>
            <p:ph type="sldNum" sz="quarter" idx="12"/>
          </p:nvPr>
        </p:nvSpPr>
        <p:spPr>
          <a:noFill/>
        </p:spPr>
        <p:txBody>
          <a:bodyPr/>
          <a:lstStyle/>
          <a:p>
            <a:fld id="{CB5E6F95-266C-4D5F-9642-FF3918CA0806}" type="slidenum">
              <a:rPr lang="el-GR" altLang="en-US" smtClean="0"/>
              <a:pPr/>
              <a:t>59</a:t>
            </a:fld>
            <a:endParaRPr lang="el-GR" altLang="en-US"/>
          </a:p>
        </p:txBody>
      </p:sp>
      <p:sp>
        <p:nvSpPr>
          <p:cNvPr id="56326" name="Text Box 3"/>
          <p:cNvSpPr txBox="1">
            <a:spLocks noChangeArrowheads="1"/>
          </p:cNvSpPr>
          <p:nvPr/>
        </p:nvSpPr>
        <p:spPr bwMode="auto">
          <a:xfrm>
            <a:off x="468313" y="1573213"/>
            <a:ext cx="8305800" cy="1984375"/>
          </a:xfrm>
          <a:prstGeom prst="rect">
            <a:avLst/>
          </a:prstGeom>
          <a:noFill/>
          <a:ln w="9525">
            <a:noFill/>
            <a:miter lim="800000"/>
            <a:headEnd/>
            <a:tailEnd/>
          </a:ln>
        </p:spPr>
        <p:txBody>
          <a:bodyPr>
            <a:spAutoFit/>
          </a:bodyPr>
          <a:lstStyle/>
          <a:p>
            <a:pPr algn="just" eaLnBrk="0" hangingPunct="0"/>
            <a:r>
              <a:rPr lang="el-GR" sz="1800" b="0" dirty="0">
                <a:solidFill>
                  <a:schemeClr val="tx2">
                    <a:lumMod val="50000"/>
                  </a:schemeClr>
                </a:solidFill>
                <a:latin typeface="Calibri" pitchFamily="34" charset="0"/>
                <a:ea typeface="Calibri" pitchFamily="34" charset="0"/>
                <a:cs typeface="Calibri" pitchFamily="34" charset="0"/>
              </a:rPr>
              <a:t>Πράξεις: </a:t>
            </a:r>
          </a:p>
          <a:p>
            <a:pPr algn="just" eaLnBrk="0" hangingPunct="0"/>
            <a:endParaRPr lang="el-GR" sz="800" b="0" dirty="0">
              <a:solidFill>
                <a:schemeClr val="tx2">
                  <a:lumMod val="50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1800" dirty="0">
                <a:solidFill>
                  <a:schemeClr val="tx2">
                    <a:lumMod val="50000"/>
                  </a:schemeClr>
                </a:solidFill>
                <a:latin typeface="Calibri" pitchFamily="34" charset="0"/>
                <a:ea typeface="Calibri" pitchFamily="34" charset="0"/>
                <a:cs typeface="Calibri" pitchFamily="34" charset="0"/>
              </a:rPr>
              <a:t> </a:t>
            </a:r>
            <a:r>
              <a:rPr lang="en-US" sz="1800" dirty="0">
                <a:solidFill>
                  <a:schemeClr val="tx2">
                    <a:lumMod val="50000"/>
                  </a:schemeClr>
                </a:solidFill>
                <a:latin typeface="Calibri" pitchFamily="34" charset="0"/>
                <a:ea typeface="Calibri" pitchFamily="34" charset="0"/>
                <a:cs typeface="Calibri" pitchFamily="34" charset="0"/>
              </a:rPr>
              <a:t>UNION</a:t>
            </a:r>
            <a:endParaRPr lang="el-GR" sz="1800" dirty="0">
              <a:solidFill>
                <a:schemeClr val="tx2">
                  <a:lumMod val="50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1800" dirty="0">
                <a:solidFill>
                  <a:schemeClr val="tx2">
                    <a:lumMod val="50000"/>
                  </a:schemeClr>
                </a:solidFill>
                <a:latin typeface="Calibri" pitchFamily="34" charset="0"/>
                <a:ea typeface="Calibri" pitchFamily="34" charset="0"/>
                <a:cs typeface="Calibri" pitchFamily="34" charset="0"/>
              </a:rPr>
              <a:t> </a:t>
            </a:r>
            <a:r>
              <a:rPr lang="en-US" dirty="0">
                <a:solidFill>
                  <a:schemeClr val="tx2">
                    <a:lumMod val="50000"/>
                  </a:schemeClr>
                </a:solidFill>
                <a:latin typeface="Calibri" pitchFamily="34" charset="0"/>
                <a:ea typeface="Calibri" pitchFamily="34" charset="0"/>
                <a:cs typeface="Calibri" pitchFamily="34" charset="0"/>
              </a:rPr>
              <a:t>INTERSECT</a:t>
            </a:r>
            <a:endParaRPr lang="el-GR" sz="1800" b="0" dirty="0">
              <a:solidFill>
                <a:schemeClr val="tx2">
                  <a:lumMod val="50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1800" dirty="0">
                <a:solidFill>
                  <a:schemeClr val="tx2">
                    <a:lumMod val="50000"/>
                  </a:schemeClr>
                </a:solidFill>
                <a:latin typeface="Calibri" pitchFamily="34" charset="0"/>
                <a:ea typeface="Calibri" pitchFamily="34" charset="0"/>
                <a:cs typeface="Calibri" pitchFamily="34" charset="0"/>
              </a:rPr>
              <a:t> </a:t>
            </a:r>
            <a:r>
              <a:rPr lang="en-US" sz="1800" dirty="0">
                <a:solidFill>
                  <a:schemeClr val="tx2">
                    <a:lumMod val="50000"/>
                  </a:schemeClr>
                </a:solidFill>
                <a:latin typeface="Calibri" pitchFamily="34" charset="0"/>
                <a:ea typeface="Calibri" pitchFamily="34" charset="0"/>
                <a:cs typeface="Calibri" pitchFamily="34" charset="0"/>
              </a:rPr>
              <a:t>EXCEPT</a:t>
            </a:r>
            <a:r>
              <a:rPr lang="el-GR" sz="1800" b="0" dirty="0">
                <a:solidFill>
                  <a:schemeClr val="tx2">
                    <a:lumMod val="50000"/>
                  </a:schemeClr>
                </a:solidFill>
                <a:latin typeface="Calibri" pitchFamily="34" charset="0"/>
                <a:ea typeface="Calibri" pitchFamily="34" charset="0"/>
                <a:cs typeface="Calibri" pitchFamily="34" charset="0"/>
              </a:rPr>
              <a:t> (</a:t>
            </a:r>
            <a:r>
              <a:rPr lang="en-US" sz="1800" b="0" dirty="0">
                <a:solidFill>
                  <a:schemeClr val="tx2">
                    <a:lumMod val="50000"/>
                  </a:schemeClr>
                </a:solidFill>
                <a:latin typeface="Calibri" pitchFamily="34" charset="0"/>
                <a:ea typeface="Calibri" pitchFamily="34" charset="0"/>
                <a:cs typeface="Calibri" pitchFamily="34" charset="0"/>
              </a:rPr>
              <a:t>minus)</a:t>
            </a:r>
            <a:endParaRPr lang="el-GR" sz="1800" b="0" dirty="0">
              <a:solidFill>
                <a:schemeClr val="tx2">
                  <a:lumMod val="50000"/>
                </a:schemeClr>
              </a:solidFill>
              <a:latin typeface="Calibri" pitchFamily="34" charset="0"/>
              <a:ea typeface="Calibri" pitchFamily="34" charset="0"/>
              <a:cs typeface="Calibri" pitchFamily="34" charset="0"/>
            </a:endParaRPr>
          </a:p>
          <a:p>
            <a:pPr algn="just" eaLnBrk="0" hangingPunct="0">
              <a:buFontTx/>
              <a:buChar char="•"/>
            </a:pPr>
            <a:endParaRPr lang="el-GR" sz="800" b="0" dirty="0">
              <a:solidFill>
                <a:schemeClr val="tx2">
                  <a:lumMod val="50000"/>
                </a:schemeClr>
              </a:solidFill>
              <a:latin typeface="Calibri" pitchFamily="34" charset="0"/>
              <a:ea typeface="Calibri" pitchFamily="34" charset="0"/>
              <a:cs typeface="Calibri" pitchFamily="34" charset="0"/>
            </a:endParaRPr>
          </a:p>
          <a:p>
            <a:pPr algn="just" eaLnBrk="0" hangingPunct="0"/>
            <a:r>
              <a:rPr lang="el-GR" sz="1800" b="0" dirty="0">
                <a:solidFill>
                  <a:schemeClr val="tx2">
                    <a:lumMod val="50000"/>
                  </a:schemeClr>
                </a:solidFill>
                <a:latin typeface="Calibri" pitchFamily="34" charset="0"/>
                <a:ea typeface="Calibri" pitchFamily="34" charset="0"/>
                <a:cs typeface="Calibri" pitchFamily="34" charset="0"/>
              </a:rPr>
              <a:t>εφαρμόζονται σε </a:t>
            </a:r>
            <a:r>
              <a:rPr lang="el-GR" sz="1800" b="0" u="sng" dirty="0">
                <a:solidFill>
                  <a:schemeClr val="tx2">
                    <a:lumMod val="50000"/>
                  </a:schemeClr>
                </a:solidFill>
                <a:latin typeface="Calibri" pitchFamily="34" charset="0"/>
                <a:ea typeface="Calibri" pitchFamily="34" charset="0"/>
                <a:cs typeface="Calibri" pitchFamily="34" charset="0"/>
              </a:rPr>
              <a:t>συμβατές</a:t>
            </a:r>
            <a:r>
              <a:rPr lang="el-GR" sz="1800" b="0" dirty="0">
                <a:solidFill>
                  <a:schemeClr val="tx2">
                    <a:lumMod val="50000"/>
                  </a:schemeClr>
                </a:solidFill>
                <a:latin typeface="Calibri" pitchFamily="34" charset="0"/>
                <a:ea typeface="Calibri" pitchFamily="34" charset="0"/>
                <a:cs typeface="Calibri" pitchFamily="34" charset="0"/>
              </a:rPr>
              <a:t> σχέσεις</a:t>
            </a:r>
            <a:r>
              <a:rPr lang="en-US" sz="1800" b="0" dirty="0">
                <a:solidFill>
                  <a:schemeClr val="tx2">
                    <a:lumMod val="50000"/>
                  </a:schemeClr>
                </a:solidFill>
                <a:latin typeface="Calibri" pitchFamily="34" charset="0"/>
                <a:ea typeface="Calibri" pitchFamily="34" charset="0"/>
                <a:cs typeface="Calibri" pitchFamily="34" charset="0"/>
              </a:rPr>
              <a:t> </a:t>
            </a:r>
            <a:r>
              <a:rPr lang="en-US" sz="1800" b="0" u="sng" dirty="0">
                <a:solidFill>
                  <a:schemeClr val="tx2">
                    <a:lumMod val="50000"/>
                  </a:schemeClr>
                </a:solidFill>
                <a:latin typeface="Calibri" pitchFamily="34" charset="0"/>
                <a:ea typeface="Calibri" pitchFamily="34" charset="0"/>
                <a:cs typeface="Calibri" pitchFamily="34" charset="0"/>
              </a:rPr>
              <a:t>(</a:t>
            </a:r>
            <a:r>
              <a:rPr lang="el-GR" sz="1800" b="0" u="sng" dirty="0">
                <a:solidFill>
                  <a:schemeClr val="tx2">
                    <a:lumMod val="50000"/>
                  </a:schemeClr>
                </a:solidFill>
                <a:latin typeface="Calibri" pitchFamily="34" charset="0"/>
                <a:ea typeface="Calibri" pitchFamily="34" charset="0"/>
                <a:cs typeface="Calibri" pitchFamily="34" charset="0"/>
              </a:rPr>
              <a:t>ΠΡΟΣΟΧΗ: πρακτικά τα ΙΔΙΑ ΓΝΩΡΙΣΜΑΤΑ (ίδιο αριθμό και τύπο γνωρισμάτων) στα δύο </a:t>
            </a:r>
            <a:r>
              <a:rPr lang="en-US" sz="1800" b="0" u="sng" dirty="0">
                <a:solidFill>
                  <a:schemeClr val="tx2">
                    <a:lumMod val="50000"/>
                  </a:schemeClr>
                </a:solidFill>
                <a:latin typeface="Calibri" pitchFamily="34" charset="0"/>
                <a:ea typeface="Calibri" pitchFamily="34" charset="0"/>
                <a:cs typeface="Calibri" pitchFamily="34" charset="0"/>
              </a:rPr>
              <a:t>select)</a:t>
            </a:r>
            <a:endParaRPr lang="el-GR" sz="1800" b="0" u="sng" dirty="0">
              <a:solidFill>
                <a:schemeClr val="tx2">
                  <a:lumMod val="50000"/>
                </a:schemeClr>
              </a:solidFill>
              <a:latin typeface="Calibri" pitchFamily="34" charset="0"/>
              <a:ea typeface="Calibri" pitchFamily="34" charset="0"/>
              <a:cs typeface="Calibri" pitchFamily="34" charset="0"/>
            </a:endParaRPr>
          </a:p>
        </p:txBody>
      </p:sp>
      <p:sp>
        <p:nvSpPr>
          <p:cNvPr id="56327" name="Text Box 4"/>
          <p:cNvSpPr txBox="1">
            <a:spLocks noChangeArrowheads="1"/>
          </p:cNvSpPr>
          <p:nvPr/>
        </p:nvSpPr>
        <p:spPr bwMode="auto">
          <a:xfrm>
            <a:off x="250825" y="3860800"/>
            <a:ext cx="8305800" cy="396875"/>
          </a:xfrm>
          <a:prstGeom prst="rect">
            <a:avLst/>
          </a:prstGeom>
          <a:noFill/>
          <a:ln w="9525">
            <a:noFill/>
            <a:miter lim="800000"/>
            <a:headEnd/>
            <a:tailEnd/>
          </a:ln>
        </p:spPr>
        <p:txBody>
          <a:bodyPr>
            <a:spAutoFit/>
          </a:bodyPr>
          <a:lstStyle/>
          <a:p>
            <a:pPr eaLnBrk="0" hangingPunct="0">
              <a:spcBef>
                <a:spcPct val="50000"/>
              </a:spcBef>
            </a:pPr>
            <a:r>
              <a:rPr lang="el-GR" sz="2000" b="0">
                <a:latin typeface="Calibri" pitchFamily="34" charset="0"/>
                <a:ea typeface="Calibri" pitchFamily="34" charset="0"/>
                <a:cs typeface="Calibri" pitchFamily="34" charset="0"/>
              </a:rPr>
              <a:t>Σύνταξη</a:t>
            </a:r>
            <a:r>
              <a:rPr lang="en-US" sz="2000" b="0">
                <a:latin typeface="Calibri" pitchFamily="34" charset="0"/>
                <a:ea typeface="Calibri" pitchFamily="34" charset="0"/>
                <a:cs typeface="Calibri" pitchFamily="34" charset="0"/>
              </a:rPr>
              <a:t>, </a:t>
            </a:r>
            <a:endParaRPr lang="el-GR" sz="2000" b="0">
              <a:latin typeface="Calibri" pitchFamily="34" charset="0"/>
              <a:ea typeface="Calibri" pitchFamily="34" charset="0"/>
              <a:cs typeface="Calibri" pitchFamily="34" charset="0"/>
            </a:endParaRPr>
          </a:p>
        </p:txBody>
      </p:sp>
      <p:sp>
        <p:nvSpPr>
          <p:cNvPr id="56328" name="Text Box 5"/>
          <p:cNvSpPr txBox="1">
            <a:spLocks noChangeArrowheads="1"/>
          </p:cNvSpPr>
          <p:nvPr/>
        </p:nvSpPr>
        <p:spPr bwMode="auto">
          <a:xfrm>
            <a:off x="217908" y="5375307"/>
            <a:ext cx="8708183" cy="369332"/>
          </a:xfrm>
          <a:prstGeom prst="rect">
            <a:avLst/>
          </a:prstGeom>
          <a:noFill/>
          <a:ln w="9525">
            <a:solidFill>
              <a:schemeClr val="tx1"/>
            </a:solidFill>
            <a:miter lim="800000"/>
            <a:headEnd/>
            <a:tailEnd/>
          </a:ln>
        </p:spPr>
        <p:txBody>
          <a:bodyPr wrap="square">
            <a:spAutoFit/>
          </a:bodyPr>
          <a:lstStyle/>
          <a:p>
            <a:pPr eaLnBrk="0" hangingPunct="0"/>
            <a:r>
              <a:rPr lang="el-GR" sz="1800" b="0" dirty="0">
                <a:solidFill>
                  <a:schemeClr val="accent6">
                    <a:lumMod val="75000"/>
                  </a:schemeClr>
                </a:solidFill>
                <a:latin typeface="Calibri" pitchFamily="34" charset="0"/>
                <a:ea typeface="Calibri" pitchFamily="34" charset="0"/>
                <a:cs typeface="Calibri" pitchFamily="34" charset="0"/>
              </a:rPr>
              <a:t>Απαλοιφή διπλών εμφανίσεων</a:t>
            </a:r>
            <a:r>
              <a:rPr lang="el-GR" sz="1800" b="0" dirty="0">
                <a:latin typeface="Calibri" pitchFamily="34" charset="0"/>
                <a:ea typeface="Calibri" pitchFamily="34" charset="0"/>
                <a:cs typeface="Calibri" pitchFamily="34" charset="0"/>
              </a:rPr>
              <a:t>, εκτός αν χρησιμοποιηθεί το </a:t>
            </a:r>
            <a:r>
              <a:rPr lang="en-US" dirty="0">
                <a:solidFill>
                  <a:schemeClr val="accent3">
                    <a:lumMod val="50000"/>
                  </a:schemeClr>
                </a:solidFill>
                <a:latin typeface="Calibri" pitchFamily="34" charset="0"/>
                <a:ea typeface="Calibri" pitchFamily="34" charset="0"/>
                <a:cs typeface="Calibri" pitchFamily="34" charset="0"/>
              </a:rPr>
              <a:t>UNION/INTERSECT/EXCEPT ALL </a:t>
            </a:r>
            <a:endParaRPr lang="el-GR" sz="1800" dirty="0">
              <a:latin typeface="Calibri" pitchFamily="34" charset="0"/>
              <a:ea typeface="Calibri" pitchFamily="34" charset="0"/>
              <a:cs typeface="Calibri" pitchFamily="34" charset="0"/>
            </a:endParaRPr>
          </a:p>
        </p:txBody>
      </p:sp>
      <p:sp>
        <p:nvSpPr>
          <p:cNvPr id="56329" name="Text Box 6"/>
          <p:cNvSpPr txBox="1">
            <a:spLocks noChangeArrowheads="1"/>
          </p:cNvSpPr>
          <p:nvPr/>
        </p:nvSpPr>
        <p:spPr bwMode="auto">
          <a:xfrm>
            <a:off x="292100" y="4543933"/>
            <a:ext cx="8017361" cy="400110"/>
          </a:xfrm>
          <a:prstGeom prst="rect">
            <a:avLst/>
          </a:prstGeom>
          <a:solidFill>
            <a:schemeClr val="accent3">
              <a:lumMod val="60000"/>
              <a:lumOff val="40000"/>
            </a:schemeClr>
          </a:solidFill>
          <a:ln w="9525">
            <a:noFill/>
            <a:miter lim="800000"/>
            <a:headEnd/>
            <a:tailEnd/>
          </a:ln>
        </p:spPr>
        <p:txBody>
          <a:bodyPr wrap="square">
            <a:spAutoFit/>
          </a:bodyPr>
          <a:lstStyle/>
          <a:p>
            <a:pPr eaLnBrk="0" hangingPunct="0">
              <a:spcBef>
                <a:spcPct val="50000"/>
              </a:spcBef>
            </a:pPr>
            <a:r>
              <a:rPr lang="en-US" sz="2000" b="0" dirty="0">
                <a:solidFill>
                  <a:schemeClr val="accent3">
                    <a:lumMod val="50000"/>
                  </a:schemeClr>
                </a:solidFill>
                <a:latin typeface="Calibri" pitchFamily="34" charset="0"/>
                <a:ea typeface="Calibri" pitchFamily="34" charset="0"/>
                <a:cs typeface="Calibri" pitchFamily="34" charset="0"/>
              </a:rPr>
              <a:t>(SELECT-FROM-WHERE) </a:t>
            </a:r>
            <a:r>
              <a:rPr lang="en-US" sz="2000" dirty="0">
                <a:solidFill>
                  <a:schemeClr val="accent3">
                    <a:lumMod val="50000"/>
                  </a:schemeClr>
                </a:solidFill>
                <a:latin typeface="Calibri" pitchFamily="34" charset="0"/>
                <a:ea typeface="Calibri" pitchFamily="34" charset="0"/>
                <a:cs typeface="Calibri" pitchFamily="34" charset="0"/>
              </a:rPr>
              <a:t>UNION/INTERSECT/EXCEPT </a:t>
            </a:r>
            <a:r>
              <a:rPr lang="en-US" sz="2000" b="0" dirty="0">
                <a:solidFill>
                  <a:schemeClr val="accent3">
                    <a:lumMod val="50000"/>
                  </a:schemeClr>
                </a:solidFill>
                <a:latin typeface="Calibri" pitchFamily="34" charset="0"/>
                <a:ea typeface="Calibri" pitchFamily="34" charset="0"/>
                <a:cs typeface="Calibri" pitchFamily="34" charset="0"/>
              </a:rPr>
              <a:t>(SELECT-FROM-WHERE)</a:t>
            </a:r>
            <a:endParaRPr lang="el-GR" sz="2000" b="0" dirty="0">
              <a:solidFill>
                <a:schemeClr val="accent3">
                  <a:lumMod val="50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a:solidFill>
                  <a:schemeClr val="accent6">
                    <a:lumMod val="75000"/>
                  </a:schemeClr>
                </a:solidFill>
              </a:rPr>
              <a:t>Επανάληψη</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6</a:t>
            </a:fld>
            <a:endParaRPr lang="el-GR" altLang="en-US"/>
          </a:p>
        </p:txBody>
      </p:sp>
      <p:sp>
        <p:nvSpPr>
          <p:cNvPr id="3077" name="Text Box 4"/>
          <p:cNvSpPr txBox="1">
            <a:spLocks noChangeArrowheads="1"/>
          </p:cNvSpPr>
          <p:nvPr/>
        </p:nvSpPr>
        <p:spPr bwMode="auto">
          <a:xfrm>
            <a:off x="6858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a:solidFill>
                  <a:schemeClr val="accent6">
                    <a:lumMod val="75000"/>
                  </a:schemeClr>
                </a:solidFill>
                <a:latin typeface="+mj-lt"/>
                <a:ea typeface="+mj-ea"/>
                <a:cs typeface="+mj-cs"/>
              </a:rPr>
              <a:t>Βασική Δομή</a:t>
            </a:r>
            <a:r>
              <a:rPr lang="en-US" sz="5400" dirty="0">
                <a:solidFill>
                  <a:schemeClr val="accent6">
                    <a:lumMod val="75000"/>
                  </a:schemeClr>
                </a:solidFill>
                <a:latin typeface="+mj-lt"/>
                <a:ea typeface="+mj-ea"/>
                <a:cs typeface="+mj-cs"/>
              </a:rPr>
              <a:t> </a:t>
            </a:r>
            <a:r>
              <a:rPr lang="el-GR" sz="5400" dirty="0">
                <a:solidFill>
                  <a:schemeClr val="accent6">
                    <a:lumMod val="75000"/>
                  </a:schemeClr>
                </a:solidFill>
                <a:latin typeface="+mj-lt"/>
                <a:ea typeface="+mj-ea"/>
                <a:cs typeface="+mj-cs"/>
              </a:rPr>
              <a:t>Ερώτησης</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60</a:t>
            </a:fld>
            <a:endParaRPr lang="el-GR" altLang="en-US"/>
          </a:p>
        </p:txBody>
      </p:sp>
      <p:sp>
        <p:nvSpPr>
          <p:cNvPr id="3077" name="Text Box 4"/>
          <p:cNvSpPr txBox="1">
            <a:spLocks noChangeArrowheads="1"/>
          </p:cNvSpPr>
          <p:nvPr/>
        </p:nvSpPr>
        <p:spPr bwMode="auto">
          <a:xfrm>
            <a:off x="685800" y="2574330"/>
            <a:ext cx="7518400" cy="923330"/>
          </a:xfrm>
          <a:prstGeom prst="rect">
            <a:avLst/>
          </a:prstGeom>
          <a:noFill/>
          <a:ln w="9525">
            <a:noFill/>
            <a:miter lim="800000"/>
            <a:headEnd/>
            <a:tailEnd/>
          </a:ln>
        </p:spPr>
        <p:txBody>
          <a:bodyPr wrap="square">
            <a:spAutoFit/>
          </a:bodyPr>
          <a:lstStyle/>
          <a:p>
            <a:pPr algn="r" eaLnBrk="0" hangingPunct="0">
              <a:spcBef>
                <a:spcPct val="50000"/>
              </a:spcBef>
            </a:pPr>
            <a:r>
              <a:rPr lang="el-GR" sz="5400" dirty="0" err="1">
                <a:solidFill>
                  <a:schemeClr val="accent6">
                    <a:lumMod val="75000"/>
                  </a:schemeClr>
                </a:solidFill>
                <a:latin typeface="+mj-lt"/>
                <a:ea typeface="+mj-ea"/>
                <a:cs typeface="+mj-cs"/>
              </a:rPr>
              <a:t>Υποερωτήσεις</a:t>
            </a:r>
            <a:endParaRPr lang="el-GR" sz="5400" dirty="0">
              <a:solidFill>
                <a:schemeClr val="accent6">
                  <a:lumMod val="75000"/>
                </a:schemeClr>
              </a:solidFill>
              <a:latin typeface="+mj-lt"/>
              <a:ea typeface="+mj-ea"/>
              <a:cs typeface="+mj-cs"/>
            </a:endParaRP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Slide Number Placeholder 4"/>
          <p:cNvSpPr>
            <a:spLocks noGrp="1"/>
          </p:cNvSpPr>
          <p:nvPr>
            <p:ph type="sldNum" sz="quarter" idx="12"/>
          </p:nvPr>
        </p:nvSpPr>
        <p:spPr>
          <a:noFill/>
        </p:spPr>
        <p:txBody>
          <a:bodyPr/>
          <a:lstStyle/>
          <a:p>
            <a:fld id="{EFAC70CC-8E3A-4C4C-9DCE-0A3925B6B47B}" type="slidenum">
              <a:rPr lang="el-GR" altLang="en-US" smtClean="0"/>
              <a:pPr/>
              <a:t>61</a:t>
            </a:fld>
            <a:endParaRPr lang="el-GR" altLang="en-US"/>
          </a:p>
        </p:txBody>
      </p:sp>
      <p:sp>
        <p:nvSpPr>
          <p:cNvPr id="58374" name="Text Box 4"/>
          <p:cNvSpPr txBox="1">
            <a:spLocks noChangeArrowheads="1"/>
          </p:cNvSpPr>
          <p:nvPr/>
        </p:nvSpPr>
        <p:spPr bwMode="auto">
          <a:xfrm>
            <a:off x="704494" y="2205718"/>
            <a:ext cx="7467600" cy="1938338"/>
          </a:xfrm>
          <a:prstGeom prst="rect">
            <a:avLst/>
          </a:prstGeom>
          <a:noFill/>
          <a:ln w="9525">
            <a:noFill/>
            <a:miter lim="800000"/>
            <a:headEnd/>
            <a:tailEnd/>
          </a:ln>
        </p:spPr>
        <p:txBody>
          <a:bodyPr>
            <a:spAutoFit/>
          </a:bodyPr>
          <a:lstStyle/>
          <a:p>
            <a:pPr algn="just" eaLnBrk="0" hangingPunct="0"/>
            <a:r>
              <a:rPr lang="el-GR" sz="2400" b="0" dirty="0">
                <a:latin typeface="Calibri" pitchFamily="34" charset="0"/>
                <a:ea typeface="Calibri" pitchFamily="34" charset="0"/>
                <a:cs typeface="Calibri" pitchFamily="34" charset="0"/>
              </a:rPr>
              <a:t>Η SQL επιτρέπει το φώλιασμα </a:t>
            </a:r>
            <a:r>
              <a:rPr lang="el-GR" sz="2400" b="0" dirty="0" err="1">
                <a:latin typeface="Calibri" pitchFamily="34" charset="0"/>
                <a:ea typeface="Calibri" pitchFamily="34" charset="0"/>
                <a:cs typeface="Calibri" pitchFamily="34" charset="0"/>
              </a:rPr>
              <a:t>υπο</a:t>
            </a:r>
            <a:r>
              <a:rPr lang="en-US" sz="2400" b="0" dirty="0">
                <a:latin typeface="Calibri" pitchFamily="34" charset="0"/>
                <a:ea typeface="Calibri" pitchFamily="34" charset="0"/>
                <a:cs typeface="Calibri" pitchFamily="34" charset="0"/>
              </a:rPr>
              <a:t>-</a:t>
            </a:r>
            <a:r>
              <a:rPr lang="el-GR" sz="2400" b="0" dirty="0">
                <a:latin typeface="Calibri" pitchFamily="34" charset="0"/>
                <a:ea typeface="Calibri" pitchFamily="34" charset="0"/>
                <a:cs typeface="Calibri" pitchFamily="34" charset="0"/>
              </a:rPr>
              <a:t>ερωτήσεων. </a:t>
            </a:r>
          </a:p>
          <a:p>
            <a:pPr algn="just" eaLnBrk="0" hangingPunct="0"/>
            <a:endParaRPr lang="el-GR" sz="2400" b="0" dirty="0">
              <a:latin typeface="Calibri" pitchFamily="34" charset="0"/>
              <a:ea typeface="Calibri" pitchFamily="34" charset="0"/>
              <a:cs typeface="Calibri" pitchFamily="34" charset="0"/>
            </a:endParaRPr>
          </a:p>
          <a:p>
            <a:pPr algn="just" eaLnBrk="0" hangingPunct="0"/>
            <a:r>
              <a:rPr lang="el-GR" sz="2400" b="0" dirty="0">
                <a:latin typeface="Calibri" pitchFamily="34" charset="0"/>
                <a:ea typeface="Calibri" pitchFamily="34" charset="0"/>
                <a:cs typeface="Calibri" pitchFamily="34" charset="0"/>
              </a:rPr>
              <a:t>Μια </a:t>
            </a:r>
            <a:r>
              <a:rPr lang="el-GR" sz="2400" b="0" dirty="0" err="1">
                <a:solidFill>
                  <a:schemeClr val="accent6">
                    <a:lumMod val="75000"/>
                  </a:schemeClr>
                </a:solidFill>
                <a:latin typeface="Calibri" pitchFamily="34" charset="0"/>
                <a:ea typeface="Calibri" pitchFamily="34" charset="0"/>
                <a:cs typeface="Calibri" pitchFamily="34" charset="0"/>
              </a:rPr>
              <a:t>υπο</a:t>
            </a:r>
            <a:r>
              <a:rPr lang="en-US" sz="2400" b="0" dirty="0">
                <a:solidFill>
                  <a:schemeClr val="accent6">
                    <a:lumMod val="75000"/>
                  </a:schemeClr>
                </a:solidFill>
                <a:latin typeface="Calibri" pitchFamily="34" charset="0"/>
                <a:ea typeface="Calibri" pitchFamily="34" charset="0"/>
                <a:cs typeface="Calibri" pitchFamily="34" charset="0"/>
              </a:rPr>
              <a:t>-</a:t>
            </a:r>
            <a:r>
              <a:rPr lang="el-GR" sz="2400" b="0" dirty="0">
                <a:solidFill>
                  <a:schemeClr val="accent6">
                    <a:lumMod val="75000"/>
                  </a:schemeClr>
                </a:solidFill>
                <a:latin typeface="Calibri" pitchFamily="34" charset="0"/>
                <a:ea typeface="Calibri" pitchFamily="34" charset="0"/>
                <a:cs typeface="Calibri" pitchFamily="34" charset="0"/>
              </a:rPr>
              <a:t>ερώτηση </a:t>
            </a:r>
            <a:r>
              <a:rPr lang="el-GR" sz="2400" b="0" dirty="0">
                <a:latin typeface="Calibri" pitchFamily="34" charset="0"/>
                <a:ea typeface="Calibri" pitchFamily="34" charset="0"/>
                <a:cs typeface="Calibri" pitchFamily="34" charset="0"/>
              </a:rPr>
              <a:t>είναι  μια έκφραση </a:t>
            </a:r>
            <a:r>
              <a:rPr lang="en-US" sz="2400" dirty="0">
                <a:latin typeface="Calibri" pitchFamily="34" charset="0"/>
                <a:ea typeface="Calibri" pitchFamily="34" charset="0"/>
                <a:cs typeface="Calibri" pitchFamily="34" charset="0"/>
              </a:rPr>
              <a:t>SFW</a:t>
            </a:r>
            <a:r>
              <a:rPr lang="el-GR" sz="2400" b="0" dirty="0">
                <a:latin typeface="Calibri" pitchFamily="34" charset="0"/>
                <a:ea typeface="Calibri" pitchFamily="34" charset="0"/>
                <a:cs typeface="Calibri" pitchFamily="34" charset="0"/>
              </a:rPr>
              <a:t> που χρησιμοποιείται </a:t>
            </a:r>
            <a:r>
              <a:rPr lang="el-GR" sz="2400" b="0" i="1" dirty="0">
                <a:latin typeface="Calibri" pitchFamily="34" charset="0"/>
                <a:ea typeface="Calibri" pitchFamily="34" charset="0"/>
                <a:cs typeface="Calibri" pitchFamily="34" charset="0"/>
              </a:rPr>
              <a:t>μέσα</a:t>
            </a:r>
            <a:r>
              <a:rPr lang="el-GR" sz="2400" b="0" dirty="0">
                <a:latin typeface="Calibri" pitchFamily="34" charset="0"/>
                <a:ea typeface="Calibri" pitchFamily="34" charset="0"/>
                <a:cs typeface="Calibri" pitchFamily="34" charset="0"/>
              </a:rPr>
              <a:t> σε μια άλλη </a:t>
            </a:r>
            <a:r>
              <a:rPr lang="en-US" sz="2400" dirty="0">
                <a:latin typeface="Calibri" pitchFamily="34" charset="0"/>
                <a:ea typeface="Calibri" pitchFamily="34" charset="0"/>
                <a:cs typeface="Calibri" pitchFamily="34" charset="0"/>
              </a:rPr>
              <a:t>SFW </a:t>
            </a:r>
            <a:r>
              <a:rPr lang="el-GR" sz="2400" b="0" dirty="0">
                <a:latin typeface="Calibri" pitchFamily="34" charset="0"/>
                <a:ea typeface="Calibri" pitchFamily="34" charset="0"/>
                <a:cs typeface="Calibri" pitchFamily="34" charset="0"/>
              </a:rPr>
              <a:t>ερώτηση</a:t>
            </a:r>
            <a:r>
              <a:rPr lang="en-US" sz="2400" b="0" dirty="0">
                <a:latin typeface="Calibri" pitchFamily="34" charset="0"/>
                <a:ea typeface="Calibri" pitchFamily="34" charset="0"/>
                <a:cs typeface="Calibri" pitchFamily="34" charset="0"/>
              </a:rPr>
              <a:t> </a:t>
            </a:r>
            <a:r>
              <a:rPr lang="el-GR" sz="2400" b="0" u="sng" dirty="0">
                <a:latin typeface="Calibri" pitchFamily="34" charset="0"/>
                <a:ea typeface="Calibri" pitchFamily="34" charset="0"/>
                <a:cs typeface="Calibri" pitchFamily="34" charset="0"/>
              </a:rPr>
              <a:t>ως συνθήκη στο </a:t>
            </a:r>
            <a:r>
              <a:rPr lang="en-US" sz="2400" u="sng"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a:t>
            </a:r>
          </a:p>
        </p:txBody>
      </p:sp>
      <p:sp>
        <p:nvSpPr>
          <p:cNvPr id="7" name="Title 6"/>
          <p:cNvSpPr>
            <a:spLocks noGrp="1"/>
          </p:cNvSpPr>
          <p:nvPr>
            <p:ph type="title"/>
          </p:nvPr>
        </p:nvSpPr>
        <p:spPr/>
        <p:txBody>
          <a:bodyPr/>
          <a:lstStyle/>
          <a:p>
            <a:r>
              <a:rPr lang="el-GR" dirty="0" err="1">
                <a:solidFill>
                  <a:schemeClr val="accent6">
                    <a:lumMod val="75000"/>
                  </a:schemeClr>
                </a:solidFill>
              </a:rPr>
              <a:t>Υποερωτήσεις</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Slide Number Placeholder 4"/>
          <p:cNvSpPr>
            <a:spLocks noGrp="1"/>
          </p:cNvSpPr>
          <p:nvPr>
            <p:ph type="sldNum" sz="quarter" idx="12"/>
          </p:nvPr>
        </p:nvSpPr>
        <p:spPr>
          <a:noFill/>
        </p:spPr>
        <p:txBody>
          <a:bodyPr/>
          <a:lstStyle/>
          <a:p>
            <a:fld id="{5941B18A-9EC4-4745-BD7A-B348BE846599}" type="slidenum">
              <a:rPr lang="el-GR" altLang="en-US" smtClean="0"/>
              <a:pPr/>
              <a:t>62</a:t>
            </a:fld>
            <a:endParaRPr lang="el-GR" altLang="en-US"/>
          </a:p>
        </p:txBody>
      </p:sp>
      <p:sp>
        <p:nvSpPr>
          <p:cNvPr id="59398" name="Rectangle 3"/>
          <p:cNvSpPr>
            <a:spLocks noChangeArrowheads="1"/>
          </p:cNvSpPr>
          <p:nvPr/>
        </p:nvSpPr>
        <p:spPr bwMode="auto">
          <a:xfrm>
            <a:off x="755650" y="1484313"/>
            <a:ext cx="3736920" cy="2372444"/>
          </a:xfrm>
          <a:prstGeom prst="rect">
            <a:avLst/>
          </a:prstGeom>
          <a:noFill/>
          <a:ln w="9525">
            <a:noFill/>
            <a:miter lim="800000"/>
            <a:headEnd/>
            <a:tailEnd/>
          </a:ln>
        </p:spPr>
        <p:txBody>
          <a:bodyPr wrap="none">
            <a:spAutoFit/>
          </a:bodyPr>
          <a:lstStyle/>
          <a:p>
            <a:pPr eaLnBrk="0" hangingPunct="0">
              <a:spcBef>
                <a:spcPts val="500"/>
              </a:spcBef>
              <a:spcAft>
                <a:spcPts val="500"/>
              </a:spcAft>
            </a:pP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n-US" sz="2400" dirty="0">
                <a:latin typeface="Calibri" pitchFamily="34" charset="0"/>
                <a:ea typeface="Calibri" pitchFamily="34" charset="0"/>
                <a:cs typeface="Calibri" pitchFamily="34" charset="0"/>
              </a:rPr>
              <a:t>WHERE</a:t>
            </a:r>
            <a:endParaRPr lang="el-GR" sz="2400" b="0" dirty="0">
              <a:latin typeface="Calibri" pitchFamily="34" charset="0"/>
              <a:ea typeface="Calibri" pitchFamily="34" charset="0"/>
              <a:cs typeface="Calibri" pitchFamily="34" charset="0"/>
            </a:endParaRPr>
          </a:p>
          <a:p>
            <a:pPr eaLnBrk="0" hangingPunct="0"/>
            <a:r>
              <a:rPr lang="el-GR" sz="2400" dirty="0">
                <a:solidFill>
                  <a:srgbClr val="FF0000"/>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&lt;τελεστής&gt;</a:t>
            </a:r>
            <a:r>
              <a:rPr lang="el-GR" sz="2400" b="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a:t>
            </a:r>
            <a:r>
              <a:rPr lang="en-US" sz="2400" dirty="0">
                <a:latin typeface="Calibri" pitchFamily="34" charset="0"/>
                <a:ea typeface="Calibri" pitchFamily="34" charset="0"/>
                <a:cs typeface="Calibri" pitchFamily="34" charset="0"/>
              </a:rPr>
              <a:t>SELECT</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  );</a:t>
            </a:r>
          </a:p>
        </p:txBody>
      </p:sp>
      <p:sp>
        <p:nvSpPr>
          <p:cNvPr id="63495" name="Text Box 4"/>
          <p:cNvSpPr txBox="1">
            <a:spLocks noChangeArrowheads="1"/>
          </p:cNvSpPr>
          <p:nvPr/>
        </p:nvSpPr>
        <p:spPr bwMode="auto">
          <a:xfrm>
            <a:off x="179388" y="4581525"/>
            <a:ext cx="8856662" cy="830263"/>
          </a:xfrm>
          <a:prstGeom prst="rect">
            <a:avLst/>
          </a:prstGeom>
          <a:solidFill>
            <a:schemeClr val="accent3">
              <a:lumMod val="60000"/>
              <a:lumOff val="40000"/>
            </a:schemeClr>
          </a:solid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Η εσωτερική (φωλιασμένη) </a:t>
            </a:r>
            <a:r>
              <a:rPr lang="el-GR" sz="2400" dirty="0" err="1">
                <a:solidFill>
                  <a:schemeClr val="tx2">
                    <a:lumMod val="50000"/>
                  </a:schemeClr>
                </a:solidFill>
                <a:latin typeface="Calibri" pitchFamily="34" charset="0"/>
                <a:ea typeface="Calibri" pitchFamily="34" charset="0"/>
                <a:cs typeface="Calibri" pitchFamily="34" charset="0"/>
              </a:rPr>
              <a:t>υπο</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ερώτηση υπολογίζεται</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για κάθε γραμμή (πλειάδα) της εξωτερικής ερώτησης</a:t>
            </a:r>
          </a:p>
        </p:txBody>
      </p:sp>
      <p:sp>
        <p:nvSpPr>
          <p:cNvPr id="59400" name="Text Box 5"/>
          <p:cNvSpPr txBox="1">
            <a:spLocks noChangeArrowheads="1"/>
          </p:cNvSpPr>
          <p:nvPr/>
        </p:nvSpPr>
        <p:spPr bwMode="auto">
          <a:xfrm>
            <a:off x="4818063" y="2349500"/>
            <a:ext cx="2825750" cy="457200"/>
          </a:xfrm>
          <a:prstGeom prst="rect">
            <a:avLst/>
          </a:prstGeom>
          <a:noFill/>
          <a:ln w="9525">
            <a:noFill/>
            <a:miter lim="800000"/>
            <a:headEnd/>
            <a:tailEnd/>
          </a:ln>
        </p:spPr>
        <p:txBody>
          <a:bodyPr>
            <a:spAutoFit/>
          </a:bodyPr>
          <a:lstStyle/>
          <a:p>
            <a:pPr eaLnBrk="0" hangingPunct="0">
              <a:spcBef>
                <a:spcPct val="50000"/>
              </a:spcBef>
            </a:pPr>
            <a:r>
              <a:rPr lang="el-GR" sz="2400" dirty="0" err="1">
                <a:latin typeface="Calibri" pitchFamily="34" charset="0"/>
                <a:ea typeface="Calibri" pitchFamily="34" charset="0"/>
                <a:cs typeface="Calibri" pitchFamily="34" charset="0"/>
              </a:rPr>
              <a:t>Υπο</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ερώτηση</a:t>
            </a:r>
          </a:p>
        </p:txBody>
      </p:sp>
      <p:sp>
        <p:nvSpPr>
          <p:cNvPr id="59401" name="Line 6"/>
          <p:cNvSpPr>
            <a:spLocks noChangeShapeType="1"/>
          </p:cNvSpPr>
          <p:nvPr/>
        </p:nvSpPr>
        <p:spPr bwMode="auto">
          <a:xfrm flipH="1">
            <a:off x="4932363" y="2781300"/>
            <a:ext cx="647700" cy="598488"/>
          </a:xfrm>
          <a:prstGeom prst="line">
            <a:avLst/>
          </a:prstGeom>
          <a:noFill/>
          <a:ln w="28575">
            <a:solidFill>
              <a:schemeClr val="tx1"/>
            </a:solidFill>
            <a:round/>
            <a:headEnd/>
            <a:tailEnd type="triangle" w="med" len="med"/>
          </a:ln>
        </p:spPr>
        <p:txBody>
          <a:bodyPr/>
          <a:lstStyle/>
          <a:p>
            <a:endParaRPr lang="el-GR"/>
          </a:p>
        </p:txBody>
      </p:sp>
      <p:sp>
        <p:nvSpPr>
          <p:cNvPr id="59402" name="Text Box 7"/>
          <p:cNvSpPr txBox="1">
            <a:spLocks noChangeArrowheads="1"/>
          </p:cNvSpPr>
          <p:nvPr/>
        </p:nvSpPr>
        <p:spPr bwMode="auto">
          <a:xfrm>
            <a:off x="1403350" y="5661025"/>
            <a:ext cx="6769100" cy="396875"/>
          </a:xfrm>
          <a:prstGeom prst="rect">
            <a:avLst/>
          </a:prstGeom>
          <a:noFill/>
          <a:ln w="9525">
            <a:noFill/>
            <a:miter lim="800000"/>
            <a:headEnd/>
            <a:tailEnd/>
          </a:ln>
        </p:spPr>
        <p:txBody>
          <a:bodyPr>
            <a:spAutoFit/>
          </a:bodyPr>
          <a:lstStyle/>
          <a:p>
            <a:pPr eaLnBrk="0" hangingPunct="0">
              <a:spcBef>
                <a:spcPct val="50000"/>
              </a:spcBef>
            </a:pPr>
            <a:r>
              <a:rPr lang="el-GR" sz="2000" b="0" i="1" dirty="0">
                <a:latin typeface="Calibri" pitchFamily="34" charset="0"/>
                <a:ea typeface="Calibri" pitchFamily="34" charset="0"/>
                <a:cs typeface="Calibri" pitchFamily="34" charset="0"/>
              </a:rPr>
              <a:t>Στη συνέχεια θα δούμε τι μπορεί να είναι ο </a:t>
            </a:r>
            <a:r>
              <a:rPr lang="el-GR" sz="2000" b="0" i="1" dirty="0">
                <a:solidFill>
                  <a:schemeClr val="accent6">
                    <a:lumMod val="75000"/>
                  </a:schemeClr>
                </a:solidFill>
                <a:latin typeface="Calibri" pitchFamily="34" charset="0"/>
                <a:ea typeface="Calibri" pitchFamily="34" charset="0"/>
                <a:cs typeface="Calibri" pitchFamily="34" charset="0"/>
              </a:rPr>
              <a:t>τελεστής</a:t>
            </a:r>
          </a:p>
        </p:txBody>
      </p:sp>
      <p:sp>
        <p:nvSpPr>
          <p:cNvPr id="59403" name="Rectangle 8"/>
          <p:cNvSpPr>
            <a:spLocks noChangeArrowheads="1"/>
          </p:cNvSpPr>
          <p:nvPr/>
        </p:nvSpPr>
        <p:spPr bwMode="auto">
          <a:xfrm>
            <a:off x="2555875" y="2679700"/>
            <a:ext cx="2303463" cy="1368425"/>
          </a:xfrm>
          <a:prstGeom prst="rect">
            <a:avLst/>
          </a:prstGeom>
          <a:noFill/>
          <a:ln w="9525">
            <a:solidFill>
              <a:schemeClr val="tx1"/>
            </a:solidFill>
            <a:miter lim="800000"/>
            <a:headEnd/>
            <a:tailEnd/>
          </a:ln>
        </p:spPr>
        <p:txBody>
          <a:bodyPr wrap="none" anchor="ctr"/>
          <a:lstStyle/>
          <a:p>
            <a:endParaRPr lang="el-GR"/>
          </a:p>
        </p:txBody>
      </p:sp>
      <p:sp>
        <p:nvSpPr>
          <p:cNvPr id="12" name="Title 11"/>
          <p:cNvSpPr>
            <a:spLocks noGrp="1"/>
          </p:cNvSpPr>
          <p:nvPr>
            <p:ph type="title"/>
          </p:nvPr>
        </p:nvSpPr>
        <p:spPr>
          <a:xfrm>
            <a:off x="482600" y="0"/>
            <a:ext cx="8229600" cy="1143000"/>
          </a:xfrm>
        </p:spPr>
        <p:txBody>
          <a:bodyPr/>
          <a:lstStyle/>
          <a:p>
            <a:r>
              <a:rPr lang="el-GR" dirty="0">
                <a:solidFill>
                  <a:schemeClr val="accent6">
                    <a:lumMod val="75000"/>
                  </a:schemeClr>
                </a:solidFill>
              </a:rPr>
              <a:t>Σύνταξη</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Slide Number Placeholder 4"/>
          <p:cNvSpPr>
            <a:spLocks noGrp="1"/>
          </p:cNvSpPr>
          <p:nvPr>
            <p:ph type="sldNum" sz="quarter" idx="12"/>
          </p:nvPr>
        </p:nvSpPr>
        <p:spPr>
          <a:noFill/>
        </p:spPr>
        <p:txBody>
          <a:bodyPr/>
          <a:lstStyle/>
          <a:p>
            <a:fld id="{FB58CE58-741E-40E3-8547-1D9849B5A26B}" type="slidenum">
              <a:rPr lang="el-GR" altLang="en-US" smtClean="0"/>
              <a:pPr/>
              <a:t>63</a:t>
            </a:fld>
            <a:endParaRPr lang="el-GR" altLang="en-US"/>
          </a:p>
        </p:txBody>
      </p:sp>
      <p:sp>
        <p:nvSpPr>
          <p:cNvPr id="60423" name="Text Box 4"/>
          <p:cNvSpPr txBox="1">
            <a:spLocks noChangeArrowheads="1"/>
          </p:cNvSpPr>
          <p:nvPr/>
        </p:nvSpPr>
        <p:spPr bwMode="auto">
          <a:xfrm>
            <a:off x="323850" y="1679575"/>
            <a:ext cx="8305800" cy="830997"/>
          </a:xfrm>
          <a:prstGeom prst="rect">
            <a:avLst/>
          </a:prstGeom>
          <a:noFill/>
          <a:ln w="9525">
            <a:noFill/>
            <a:miter lim="800000"/>
            <a:headEnd/>
            <a:tailEnd/>
          </a:ln>
        </p:spPr>
        <p:txBody>
          <a:bodyPr>
            <a:spAutoFit/>
          </a:bodyPr>
          <a:lstStyle/>
          <a:p>
            <a:pPr eaLnBrk="0" hangingPunct="0"/>
            <a:r>
              <a:rPr lang="el-GR" sz="2400" b="0" dirty="0">
                <a:solidFill>
                  <a:schemeClr val="tx2">
                    <a:lumMod val="50000"/>
                  </a:schemeClr>
                </a:solidFill>
                <a:latin typeface="Calibri" pitchFamily="34" charset="0"/>
                <a:ea typeface="Calibri" pitchFamily="34" charset="0"/>
                <a:cs typeface="Calibri" pitchFamily="34" charset="0"/>
              </a:rPr>
              <a:t>Ελέγχει αν μια </a:t>
            </a:r>
            <a:r>
              <a:rPr lang="el-GR" sz="2400" b="0" i="1" dirty="0">
                <a:solidFill>
                  <a:schemeClr val="accent6">
                    <a:lumMod val="75000"/>
                  </a:schemeClr>
                </a:solidFill>
                <a:latin typeface="Calibri" pitchFamily="34" charset="0"/>
                <a:ea typeface="Calibri" pitchFamily="34" charset="0"/>
                <a:cs typeface="Calibri" pitchFamily="34" charset="0"/>
              </a:rPr>
              <a:t>πλειάδα</a:t>
            </a:r>
            <a:r>
              <a:rPr lang="el-GR" sz="2400" b="0" dirty="0">
                <a:solidFill>
                  <a:schemeClr val="accent6">
                    <a:lumMod val="75000"/>
                  </a:schemeClr>
                </a:solidFill>
                <a:latin typeface="Calibri" pitchFamily="34" charset="0"/>
                <a:ea typeface="Calibri" pitchFamily="34" charset="0"/>
                <a:cs typeface="Calibri" pitchFamily="34" charset="0"/>
              </a:rPr>
              <a:t> ανήκει (δεν ανήκει) </a:t>
            </a:r>
            <a:r>
              <a:rPr lang="el-GR" sz="2400" b="0" dirty="0">
                <a:solidFill>
                  <a:schemeClr val="tx2">
                    <a:lumMod val="50000"/>
                  </a:schemeClr>
                </a:solidFill>
                <a:latin typeface="Calibri" pitchFamily="34" charset="0"/>
                <a:ea typeface="Calibri" pitchFamily="34" charset="0"/>
                <a:cs typeface="Calibri" pitchFamily="34" charset="0"/>
              </a:rPr>
              <a:t>σε ένα σύνολο από πλειάδες που  έχουν προκύψει από μια έκφραση </a:t>
            </a:r>
            <a:r>
              <a:rPr lang="en-US" sz="2400" dirty="0">
                <a:solidFill>
                  <a:schemeClr val="tx2">
                    <a:lumMod val="50000"/>
                  </a:schemeClr>
                </a:solidFill>
                <a:latin typeface="Calibri" pitchFamily="34" charset="0"/>
                <a:ea typeface="Calibri" pitchFamily="34" charset="0"/>
                <a:cs typeface="Calibri" pitchFamily="34" charset="0"/>
              </a:rPr>
              <a:t>SFW</a:t>
            </a:r>
            <a:r>
              <a:rPr lang="el-GR" sz="2400" b="0" dirty="0">
                <a:solidFill>
                  <a:schemeClr val="tx2">
                    <a:lumMod val="50000"/>
                  </a:schemeClr>
                </a:solidFill>
                <a:latin typeface="Calibri" pitchFamily="34" charset="0"/>
                <a:ea typeface="Calibri" pitchFamily="34" charset="0"/>
                <a:cs typeface="Calibri" pitchFamily="34" charset="0"/>
              </a:rPr>
              <a:t>. </a:t>
            </a:r>
          </a:p>
        </p:txBody>
      </p:sp>
      <p:sp>
        <p:nvSpPr>
          <p:cNvPr id="60424" name="Rectangle 8"/>
          <p:cNvSpPr>
            <a:spLocks noChangeArrowheads="1"/>
          </p:cNvSpPr>
          <p:nvPr/>
        </p:nvSpPr>
        <p:spPr bwMode="auto">
          <a:xfrm>
            <a:off x="1254060" y="2772509"/>
            <a:ext cx="4177747" cy="2741776"/>
          </a:xfrm>
          <a:prstGeom prst="rect">
            <a:avLst/>
          </a:prstGeom>
          <a:noFill/>
          <a:ln w="9525">
            <a:noFill/>
            <a:miter lim="800000"/>
            <a:headEnd/>
            <a:tailEnd/>
          </a:ln>
        </p:spPr>
        <p:txBody>
          <a:bodyPr wrap="none">
            <a:spAutoFit/>
          </a:bodyPr>
          <a:lstStyle/>
          <a:p>
            <a:pPr eaLnBrk="0" hangingPunct="0">
              <a:spcBef>
                <a:spcPts val="500"/>
              </a:spcBef>
              <a:spcAft>
                <a:spcPts val="500"/>
              </a:spcAft>
            </a:pPr>
            <a:r>
              <a:rPr lang="el-GR" sz="2400" b="0" dirty="0">
                <a:latin typeface="Calibri" pitchFamily="34" charset="0"/>
                <a:ea typeface="Calibri" pitchFamily="34" charset="0"/>
                <a:cs typeface="Calibri" pitchFamily="34" charset="0"/>
              </a:rPr>
              <a:t>Γενική δομή:</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a:t>
            </a:r>
          </a:p>
          <a:p>
            <a:pPr eaLnBrk="0" hangingPunct="0"/>
            <a:r>
              <a:rPr lang="el-GR" sz="2400" dirty="0">
                <a:solidFill>
                  <a:srgbClr val="FF0000"/>
                </a:solidFill>
                <a:latin typeface="Calibri" pitchFamily="34" charset="0"/>
                <a:ea typeface="Calibri" pitchFamily="34" charset="0"/>
                <a:cs typeface="Calibri" pitchFamily="34" charset="0"/>
              </a:rPr>
              <a:t>    </a:t>
            </a:r>
            <a:r>
              <a:rPr lang="en-US" sz="2400" dirty="0">
                <a:solidFill>
                  <a:srgbClr val="FF0000"/>
                </a:solidFill>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T </a:t>
            </a:r>
            <a:r>
              <a:rPr lang="en-US" sz="2400" dirty="0">
                <a:solidFill>
                  <a:srgbClr val="FF0000"/>
                </a:solidFill>
                <a:latin typeface="Calibri" pitchFamily="34" charset="0"/>
                <a:ea typeface="Calibri" pitchFamily="34" charset="0"/>
                <a:cs typeface="Calibri" pitchFamily="34" charset="0"/>
              </a:rPr>
              <a:t>IN (NOT IN)</a:t>
            </a:r>
            <a:r>
              <a:rPr lang="en-US"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a:t>
            </a:r>
            <a:r>
              <a:rPr lang="en-US" sz="2400" dirty="0">
                <a:latin typeface="Calibri" pitchFamily="34" charset="0"/>
                <a:ea typeface="Calibri" pitchFamily="34" charset="0"/>
                <a:cs typeface="Calibri" pitchFamily="34" charset="0"/>
              </a:rPr>
              <a:t>SELECT</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   		FROM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  );</a:t>
            </a:r>
          </a:p>
        </p:txBody>
      </p:sp>
      <p:sp>
        <p:nvSpPr>
          <p:cNvPr id="60425" name="Text Box 9"/>
          <p:cNvSpPr txBox="1">
            <a:spLocks noChangeArrowheads="1"/>
          </p:cNvSpPr>
          <p:nvPr/>
        </p:nvSpPr>
        <p:spPr bwMode="auto">
          <a:xfrm>
            <a:off x="5859463" y="5059363"/>
            <a:ext cx="2192337" cy="369332"/>
          </a:xfrm>
          <a:prstGeom prst="rect">
            <a:avLst/>
          </a:prstGeom>
          <a:noFill/>
          <a:ln w="9525">
            <a:noFill/>
            <a:miter lim="800000"/>
            <a:headEnd/>
            <a:tailEnd/>
          </a:ln>
        </p:spPr>
        <p:txBody>
          <a:bodyPr wrap="square">
            <a:spAutoFit/>
          </a:bodyPr>
          <a:lstStyle/>
          <a:p>
            <a:pPr>
              <a:spcBef>
                <a:spcPct val="50000"/>
              </a:spcBef>
            </a:pPr>
            <a:r>
              <a:rPr lang="en-US" dirty="0">
                <a:latin typeface="Calibri" pitchFamily="34" charset="0"/>
                <a:ea typeface="Calibri" pitchFamily="34" charset="0"/>
                <a:cs typeface="Calibri" pitchFamily="34" charset="0"/>
              </a:rPr>
              <a:t>T: </a:t>
            </a:r>
            <a:r>
              <a:rPr lang="el-GR" dirty="0">
                <a:latin typeface="Calibri" pitchFamily="34" charset="0"/>
                <a:ea typeface="Calibri" pitchFamily="34" charset="0"/>
                <a:cs typeface="Calibri" pitchFamily="34" charset="0"/>
              </a:rPr>
              <a:t>πλειάδα</a:t>
            </a:r>
          </a:p>
        </p:txBody>
      </p:sp>
      <p:sp>
        <p:nvSpPr>
          <p:cNvPr id="10" name="Title 9"/>
          <p:cNvSpPr>
            <a:spLocks noGrp="1"/>
          </p:cNvSpPr>
          <p:nvPr>
            <p:ph type="title"/>
          </p:nvPr>
        </p:nvSpPr>
        <p:spPr/>
        <p:txBody>
          <a:bodyPr/>
          <a:lstStyle/>
          <a:p>
            <a:r>
              <a:rPr lang="el-GR" dirty="0">
                <a:solidFill>
                  <a:schemeClr val="accent6">
                    <a:lumMod val="75000"/>
                  </a:schemeClr>
                </a:solidFill>
              </a:rPr>
              <a:t>Ο τελεστής</a:t>
            </a:r>
            <a:r>
              <a:rPr lang="en-US" dirty="0">
                <a:solidFill>
                  <a:schemeClr val="accent6">
                    <a:lumMod val="75000"/>
                  </a:schemeClr>
                </a:solidFill>
              </a:rPr>
              <a:t> in (not in)</a:t>
            </a:r>
            <a:r>
              <a:rPr lang="el-GR" dirty="0">
                <a:solidFill>
                  <a:schemeClr val="accent6">
                    <a:lumMod val="75000"/>
                  </a:schemeClr>
                </a:solidFill>
              </a:rPr>
              <a:t> </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Slide Number Placeholder 4"/>
          <p:cNvSpPr>
            <a:spLocks noGrp="1"/>
          </p:cNvSpPr>
          <p:nvPr>
            <p:ph type="sldNum" sz="quarter" idx="12"/>
          </p:nvPr>
        </p:nvSpPr>
        <p:spPr>
          <a:noFill/>
        </p:spPr>
        <p:txBody>
          <a:bodyPr/>
          <a:lstStyle/>
          <a:p>
            <a:fld id="{D0704E97-D929-46FB-B6F2-E5D9D2A4DA1B}" type="slidenum">
              <a:rPr lang="el-GR" altLang="en-US" smtClean="0"/>
              <a:pPr/>
              <a:t>64</a:t>
            </a:fld>
            <a:endParaRPr lang="el-GR" altLang="en-US"/>
          </a:p>
        </p:txBody>
      </p:sp>
      <p:sp>
        <p:nvSpPr>
          <p:cNvPr id="61445" name="Rectangle 2" descr="Πλατειά διαγώνιος προς τα κάτω"/>
          <p:cNvSpPr>
            <a:spLocks noChangeArrowheads="1"/>
          </p:cNvSpPr>
          <p:nvPr/>
        </p:nvSpPr>
        <p:spPr bwMode="auto">
          <a:xfrm>
            <a:off x="3682999" y="4914900"/>
            <a:ext cx="1897063" cy="746125"/>
          </a:xfrm>
          <a:prstGeom prst="rect">
            <a:avLst/>
          </a:prstGeom>
          <a:solidFill>
            <a:schemeClr val="accent3">
              <a:lumMod val="20000"/>
              <a:lumOff val="80000"/>
            </a:schemeClr>
          </a:solidFill>
          <a:ln w="9525">
            <a:solidFill>
              <a:schemeClr val="tx1"/>
            </a:solidFill>
            <a:miter lim="800000"/>
            <a:headEnd/>
            <a:tailEnd/>
          </a:ln>
        </p:spPr>
        <p:txBody>
          <a:bodyPr wrap="none" anchor="ctr"/>
          <a:lstStyle/>
          <a:p>
            <a:pPr algn="ctr" eaLnBrk="0" hangingPunct="0"/>
            <a:endParaRPr lang="el-GR" sz="2400">
              <a:solidFill>
                <a:srgbClr val="FFCC00"/>
              </a:solidFill>
              <a:latin typeface="Times New Roman" pitchFamily="18" charset="0"/>
            </a:endParaRPr>
          </a:p>
        </p:txBody>
      </p:sp>
      <p:sp>
        <p:nvSpPr>
          <p:cNvPr id="61448" name="Text Box 5"/>
          <p:cNvSpPr txBox="1">
            <a:spLocks noChangeArrowheads="1"/>
          </p:cNvSpPr>
          <p:nvPr/>
        </p:nvSpPr>
        <p:spPr bwMode="auto">
          <a:xfrm>
            <a:off x="533400" y="3886200"/>
            <a:ext cx="8305800" cy="1754326"/>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DISTINCT</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Actor</a:t>
            </a:r>
            <a:r>
              <a:rPr lang="en-US" sz="2000" dirty="0" err="1">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Actor</a:t>
            </a:r>
            <a:r>
              <a:rPr lang="el-GR" sz="2000"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Actor.Name</a:t>
            </a:r>
            <a:r>
              <a:rPr lang="el-GR" sz="2000" b="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 </a:t>
            </a:r>
            <a:r>
              <a:rPr lang="en-US" sz="2000" dirty="0">
                <a:solidFill>
                  <a:srgbClr val="FF0000"/>
                </a:solidFill>
                <a:latin typeface="Calibri" pitchFamily="34" charset="0"/>
                <a:ea typeface="Calibri" pitchFamily="34" charset="0"/>
                <a:cs typeface="Calibri" pitchFamily="34" charset="0"/>
              </a:rPr>
              <a:t>NOT IN</a:t>
            </a:r>
          </a:p>
          <a:p>
            <a:pPr eaLnBrk="0" hangingPunct="0"/>
            <a:endParaRPr lang="el-GR" sz="800" b="0" dirty="0">
              <a:solidFill>
                <a:srgbClr val="FF0000"/>
              </a:solidFill>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 Name</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FROM</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p:txBody>
      </p:sp>
      <p:sp>
        <p:nvSpPr>
          <p:cNvPr id="12"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in (not in)</a:t>
            </a:r>
            <a:r>
              <a:rPr lang="el-GR" dirty="0">
                <a:solidFill>
                  <a:schemeClr val="accent6">
                    <a:lumMod val="75000"/>
                  </a:schemeClr>
                </a:solidFill>
              </a:rPr>
              <a:t> </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Slide Number Placeholder 4"/>
          <p:cNvSpPr>
            <a:spLocks noGrp="1"/>
          </p:cNvSpPr>
          <p:nvPr>
            <p:ph type="sldNum" sz="quarter" idx="12"/>
          </p:nvPr>
        </p:nvSpPr>
        <p:spPr>
          <a:noFill/>
        </p:spPr>
        <p:txBody>
          <a:bodyPr/>
          <a:lstStyle/>
          <a:p>
            <a:fld id="{55F74EC2-1CF8-4135-B4F3-C5C10B20BD91}" type="slidenum">
              <a:rPr lang="el-GR" altLang="en-US" smtClean="0"/>
              <a:pPr/>
              <a:t>65</a:t>
            </a:fld>
            <a:endParaRPr lang="el-GR" altLang="en-US" dirty="0"/>
          </a:p>
        </p:txBody>
      </p:sp>
      <p:sp>
        <p:nvSpPr>
          <p:cNvPr id="62469" name="Rectangle 2" descr="Πλατειά διαγώνιος προς τα κάτω"/>
          <p:cNvSpPr>
            <a:spLocks noChangeArrowheads="1"/>
          </p:cNvSpPr>
          <p:nvPr/>
        </p:nvSpPr>
        <p:spPr bwMode="auto">
          <a:xfrm>
            <a:off x="3245401" y="4219523"/>
            <a:ext cx="3962400" cy="990600"/>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0" hangingPunct="0"/>
            <a:endParaRPr lang="el-GR" sz="2400">
              <a:solidFill>
                <a:srgbClr val="FFCC00"/>
              </a:solidFill>
              <a:latin typeface="Times New Roman" pitchFamily="18" charset="0"/>
            </a:endParaRPr>
          </a:p>
        </p:txBody>
      </p:sp>
      <p:sp>
        <p:nvSpPr>
          <p:cNvPr id="62472" name="Text Box 5"/>
          <p:cNvSpPr txBox="1">
            <a:spLocks noChangeArrowheads="1"/>
          </p:cNvSpPr>
          <p:nvPr/>
        </p:nvSpPr>
        <p:spPr bwMode="auto">
          <a:xfrm>
            <a:off x="475602" y="3188442"/>
            <a:ext cx="8305800" cy="2062163"/>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DISTINCT </a:t>
            </a:r>
            <a:r>
              <a:rPr lang="en-US" sz="2000" b="0" dirty="0" err="1">
                <a:latin typeface="Calibri" pitchFamily="34" charset="0"/>
                <a:ea typeface="Calibri" pitchFamily="34" charset="0"/>
                <a:cs typeface="Calibri" pitchFamily="34" charset="0"/>
              </a:rPr>
              <a:t>Plays.Name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r>
              <a:rPr lang="el-GR" sz="2000"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Plays.Title</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Plays.Year</a:t>
            </a:r>
            <a:r>
              <a:rPr lang="el-GR" sz="2000" b="0" dirty="0">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IN</a:t>
            </a:r>
          </a:p>
          <a:p>
            <a:pPr eaLnBrk="0" hangingPunct="0"/>
            <a:endParaRPr lang="el-GR" sz="8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Movie.Year</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a:t>
            </a:r>
            <a:r>
              <a:rPr lang="en-US" sz="2000" b="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a:t>
            </a:r>
          </a:p>
        </p:txBody>
      </p:sp>
      <p:sp>
        <p:nvSpPr>
          <p:cNvPr id="11"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in (not in)</a:t>
            </a:r>
            <a:r>
              <a:rPr lang="el-GR" dirty="0">
                <a:solidFill>
                  <a:schemeClr val="accent6">
                    <a:lumMod val="75000"/>
                  </a:schemeClr>
                </a:solidFill>
              </a:rPr>
              <a:t> </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1076780" y="165674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Slide Number Placeholder 4"/>
          <p:cNvSpPr>
            <a:spLocks noGrp="1"/>
          </p:cNvSpPr>
          <p:nvPr>
            <p:ph type="sldNum" sz="quarter" idx="12"/>
          </p:nvPr>
        </p:nvSpPr>
        <p:spPr>
          <a:noFill/>
        </p:spPr>
        <p:txBody>
          <a:bodyPr/>
          <a:lstStyle/>
          <a:p>
            <a:fld id="{34B08080-A8A6-4672-822C-753CAF04EA31}" type="slidenum">
              <a:rPr lang="el-GR" altLang="en-US" smtClean="0"/>
              <a:pPr/>
              <a:t>66</a:t>
            </a:fld>
            <a:endParaRPr lang="el-GR" altLang="en-US" dirty="0"/>
          </a:p>
        </p:txBody>
      </p:sp>
      <p:sp>
        <p:nvSpPr>
          <p:cNvPr id="63493" name="Rectangle 2" descr="Πλατειά διαγώνιος προς τα κάτω"/>
          <p:cNvSpPr>
            <a:spLocks noChangeArrowheads="1"/>
          </p:cNvSpPr>
          <p:nvPr/>
        </p:nvSpPr>
        <p:spPr bwMode="auto">
          <a:xfrm>
            <a:off x="3124200" y="4116673"/>
            <a:ext cx="3370262" cy="1049337"/>
          </a:xfrm>
          <a:prstGeom prst="rect">
            <a:avLst/>
          </a:prstGeom>
          <a:solidFill>
            <a:schemeClr val="accent3">
              <a:lumMod val="40000"/>
              <a:lumOff val="60000"/>
            </a:schemeClr>
          </a:solidFill>
          <a:ln w="9525">
            <a:solidFill>
              <a:schemeClr val="tx1"/>
            </a:solidFill>
            <a:miter lim="800000"/>
            <a:headEnd/>
            <a:tailEnd/>
          </a:ln>
        </p:spPr>
        <p:txBody>
          <a:bodyPr wrap="none" anchor="ctr"/>
          <a:lstStyle/>
          <a:p>
            <a:pPr algn="ctr" eaLnBrk="0" hangingPunct="0"/>
            <a:endParaRPr lang="el-GR" sz="2400">
              <a:solidFill>
                <a:srgbClr val="FFCC00"/>
              </a:solidFill>
              <a:latin typeface="Times New Roman" pitchFamily="18" charset="0"/>
            </a:endParaRPr>
          </a:p>
        </p:txBody>
      </p:sp>
      <p:sp>
        <p:nvSpPr>
          <p:cNvPr id="572420" name="Text Box 4"/>
          <p:cNvSpPr txBox="1">
            <a:spLocks noChangeArrowheads="1"/>
          </p:cNvSpPr>
          <p:nvPr/>
        </p:nvSpPr>
        <p:spPr bwMode="auto">
          <a:xfrm>
            <a:off x="359569" y="2141635"/>
            <a:ext cx="8424862" cy="707886"/>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Τον τίτλο όλων των ταινιών με διάρκεια πάνω από 100 λεπτά για τις οποίες υπάρχει ταινία με το ίδιο τίτλο και διάρκεια μικρότερη από 60 λεπτά</a:t>
            </a:r>
            <a:r>
              <a:rPr lang="en-US" sz="2000" b="0" i="1" dirty="0">
                <a:latin typeface="Calibri" pitchFamily="34" charset="0"/>
                <a:ea typeface="Calibri" pitchFamily="34" charset="0"/>
                <a:cs typeface="Calibri" pitchFamily="34" charset="0"/>
              </a:rPr>
              <a:t> </a:t>
            </a:r>
            <a:endParaRPr lang="el-GR" sz="2000" b="0" i="1" dirty="0">
              <a:latin typeface="Calibri" pitchFamily="34" charset="0"/>
              <a:ea typeface="Calibri" pitchFamily="34" charset="0"/>
              <a:cs typeface="Calibri" pitchFamily="34" charset="0"/>
            </a:endParaRPr>
          </a:p>
        </p:txBody>
      </p:sp>
      <p:sp>
        <p:nvSpPr>
          <p:cNvPr id="63495" name="Text Box 5"/>
          <p:cNvSpPr txBox="1">
            <a:spLocks noChangeArrowheads="1"/>
          </p:cNvSpPr>
          <p:nvPr/>
        </p:nvSpPr>
        <p:spPr bwMode="auto">
          <a:xfrm>
            <a:off x="664369" y="2943267"/>
            <a:ext cx="8305800"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DISTINCT </a:t>
            </a:r>
            <a:r>
              <a:rPr lang="en-US" sz="2000" b="0" dirty="0">
                <a:latin typeface="Calibri" pitchFamily="34" charset="0"/>
                <a:ea typeface="Calibri" pitchFamily="34" charset="0"/>
                <a:cs typeface="Calibri" pitchFamily="34" charset="0"/>
              </a:rPr>
              <a:t>Title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WHERE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&gt; 100 </a:t>
            </a:r>
          </a:p>
          <a:p>
            <a:pPr eaLnBrk="0" hangingPunct="0"/>
            <a:r>
              <a:rPr lang="el-GR" sz="2000" dirty="0">
                <a:solidFill>
                  <a:srgbClr val="FF9900"/>
                </a:solidFill>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AND </a:t>
            </a:r>
            <a:r>
              <a:rPr lang="en-US" sz="2000" b="0" dirty="0">
                <a:latin typeface="Calibri" pitchFamily="34" charset="0"/>
                <a:ea typeface="Calibri" pitchFamily="34" charset="0"/>
                <a:cs typeface="Calibri" pitchFamily="34" charset="0"/>
              </a:rPr>
              <a:t>Title</a:t>
            </a:r>
            <a:r>
              <a:rPr lang="el-GR" sz="2000" dirty="0">
                <a:solidFill>
                  <a:srgbClr val="FF0000"/>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IN</a:t>
            </a:r>
            <a:endParaRPr lang="el-GR" sz="2000" dirty="0">
              <a:solidFill>
                <a:schemeClr val="accent6">
                  <a:lumMod val="75000"/>
                </a:schemeClr>
              </a:solidFill>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Title</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&lt; 60)</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63498" name="TextBox 9"/>
          <p:cNvSpPr txBox="1">
            <a:spLocks noChangeArrowheads="1"/>
          </p:cNvSpPr>
          <p:nvPr/>
        </p:nvSpPr>
        <p:spPr bwMode="auto">
          <a:xfrm>
            <a:off x="292100" y="5376736"/>
            <a:ext cx="8137525" cy="368300"/>
          </a:xfrm>
          <a:prstGeom prst="rect">
            <a:avLst/>
          </a:prstGeom>
          <a:noFill/>
          <a:ln w="9525">
            <a:noFill/>
            <a:miter lim="800000"/>
            <a:headEnd/>
            <a:tailEnd/>
          </a:ln>
        </p:spPr>
        <p:txBody>
          <a:bodyPr>
            <a:spAutoFit/>
          </a:bodyPr>
          <a:lstStyle/>
          <a:p>
            <a:r>
              <a:rPr lang="el-GR" dirty="0">
                <a:latin typeface="Calibri" pitchFamily="34" charset="0"/>
                <a:ea typeface="Calibri" pitchFamily="34" charset="0"/>
                <a:cs typeface="Calibri" pitchFamily="34" charset="0"/>
              </a:rPr>
              <a:t>(1) </a:t>
            </a:r>
            <a:r>
              <a:rPr lang="el-GR" sz="1800" b="0" dirty="0">
                <a:latin typeface="Calibri" pitchFamily="34" charset="0"/>
                <a:ea typeface="Calibri" pitchFamily="34" charset="0"/>
                <a:cs typeface="Calibri" pitchFamily="34" charset="0"/>
              </a:rPr>
              <a:t>Η ίδια ερώτηση με πράξη συνόλου και με συνένωση</a:t>
            </a:r>
          </a:p>
        </p:txBody>
      </p:sp>
      <p:sp>
        <p:nvSpPr>
          <p:cNvPr id="12" name="Title 9"/>
          <p:cNvSpPr>
            <a:spLocks noGrp="1"/>
          </p:cNvSpPr>
          <p:nvPr>
            <p:ph type="title"/>
          </p:nvPr>
        </p:nvSpPr>
        <p:spPr>
          <a:xfrm>
            <a:off x="457200" y="-65656"/>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in (not in)</a:t>
            </a:r>
            <a:r>
              <a:rPr lang="el-GR" dirty="0">
                <a:solidFill>
                  <a:schemeClr val="accent6">
                    <a:lumMod val="75000"/>
                  </a:schemeClr>
                </a:solidFill>
              </a:rPr>
              <a:t> </a:t>
            </a: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2" name="TextBox 1"/>
          <p:cNvSpPr txBox="1"/>
          <p:nvPr/>
        </p:nvSpPr>
        <p:spPr>
          <a:xfrm>
            <a:off x="292100" y="5720447"/>
            <a:ext cx="8753231" cy="646331"/>
          </a:xfrm>
          <a:prstGeom prst="rect">
            <a:avLst/>
          </a:prstGeom>
          <a:noFill/>
        </p:spPr>
        <p:txBody>
          <a:bodyPr wrap="square" rtlCol="0">
            <a:spAutoFit/>
          </a:bodyPr>
          <a:lstStyle/>
          <a:p>
            <a:r>
              <a:rPr lang="el-GR" dirty="0"/>
              <a:t>(2) Τροποποίηση της ερώτησης με το </a:t>
            </a:r>
            <a:r>
              <a:rPr lang="en-US" dirty="0"/>
              <a:t>IN </a:t>
            </a:r>
            <a:r>
              <a:rPr lang="el-GR" dirty="0"/>
              <a:t>ώστε η ταινία με διάρκεια &lt; 60 </a:t>
            </a:r>
            <a:r>
              <a:rPr lang="el-GR" i="1" u="sng" dirty="0"/>
              <a:t>να είναι διαφορετικού είδους</a:t>
            </a:r>
          </a:p>
        </p:txBody>
      </p:sp>
      <p:sp>
        <p:nvSpPr>
          <p:cNvPr id="16" name="Text Box 6"/>
          <p:cNvSpPr txBox="1">
            <a:spLocks noChangeArrowheads="1"/>
          </p:cNvSpPr>
          <p:nvPr/>
        </p:nvSpPr>
        <p:spPr bwMode="auto">
          <a:xfrm>
            <a:off x="292100" y="1181241"/>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Slide Number Placeholder 4"/>
          <p:cNvSpPr>
            <a:spLocks noGrp="1"/>
          </p:cNvSpPr>
          <p:nvPr>
            <p:ph type="sldNum" sz="quarter" idx="12"/>
          </p:nvPr>
        </p:nvSpPr>
        <p:spPr>
          <a:noFill/>
        </p:spPr>
        <p:txBody>
          <a:bodyPr/>
          <a:lstStyle/>
          <a:p>
            <a:fld id="{009F41C4-217F-419D-A97D-E45C54D58C9F}" type="slidenum">
              <a:rPr lang="el-GR" altLang="en-US" smtClean="0"/>
              <a:pPr/>
              <a:t>67</a:t>
            </a:fld>
            <a:endParaRPr lang="el-GR" altLang="en-US"/>
          </a:p>
        </p:txBody>
      </p:sp>
      <p:sp>
        <p:nvSpPr>
          <p:cNvPr id="64517" name="Text Box 2"/>
          <p:cNvSpPr txBox="1">
            <a:spLocks noChangeArrowheads="1"/>
          </p:cNvSpPr>
          <p:nvPr/>
        </p:nvSpPr>
        <p:spPr bwMode="auto">
          <a:xfrm>
            <a:off x="468313" y="2420938"/>
            <a:ext cx="8305800" cy="457200"/>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Μπορεί να χρησιμοποιηθεί και με </a:t>
            </a:r>
            <a:r>
              <a:rPr lang="el-GR" sz="2400" b="0" i="1" dirty="0" err="1">
                <a:solidFill>
                  <a:schemeClr val="accent6">
                    <a:lumMod val="75000"/>
                  </a:schemeClr>
                </a:solidFill>
                <a:latin typeface="Calibri" pitchFamily="34" charset="0"/>
                <a:ea typeface="Calibri" pitchFamily="34" charset="0"/>
                <a:cs typeface="Calibri" pitchFamily="34" charset="0"/>
              </a:rPr>
              <a:t>enumerated</a:t>
            </a:r>
            <a:r>
              <a:rPr lang="el-GR" sz="2400" b="0" dirty="0">
                <a:latin typeface="Calibri" pitchFamily="34" charset="0"/>
                <a:ea typeface="Calibri" pitchFamily="34" charset="0"/>
                <a:cs typeface="Calibri" pitchFamily="34" charset="0"/>
              </a:rPr>
              <a:t> σύνολα</a:t>
            </a:r>
          </a:p>
        </p:txBody>
      </p:sp>
      <p:sp>
        <p:nvSpPr>
          <p:cNvPr id="64518" name="Text Box 3"/>
          <p:cNvSpPr txBox="1">
            <a:spLocks noChangeArrowheads="1"/>
          </p:cNvSpPr>
          <p:nvPr/>
        </p:nvSpPr>
        <p:spPr bwMode="auto">
          <a:xfrm>
            <a:off x="468313" y="3357563"/>
            <a:ext cx="8305800" cy="701675"/>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Παράδειγμα: Τους τίτλους όλων των ταινιών που δεν γυρίστηκαν το 2006 και το 2007.</a:t>
            </a:r>
          </a:p>
        </p:txBody>
      </p:sp>
      <p:sp>
        <p:nvSpPr>
          <p:cNvPr id="64519" name="Text Box 4"/>
          <p:cNvSpPr txBox="1">
            <a:spLocks noChangeArrowheads="1"/>
          </p:cNvSpPr>
          <p:nvPr/>
        </p:nvSpPr>
        <p:spPr bwMode="auto">
          <a:xfrm>
            <a:off x="539750" y="4365625"/>
            <a:ext cx="8305800" cy="10064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Title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NOT IN </a:t>
            </a:r>
            <a:r>
              <a:rPr lang="el-GR" sz="2000" b="0" dirty="0">
                <a:latin typeface="Calibri" pitchFamily="34" charset="0"/>
                <a:ea typeface="Calibri" pitchFamily="34" charset="0"/>
                <a:cs typeface="Calibri" pitchFamily="34" charset="0"/>
              </a:rPr>
              <a:t>(2006</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2007</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in (not in)</a:t>
            </a:r>
            <a:r>
              <a:rPr lang="el-GR" dirty="0">
                <a:solidFill>
                  <a:schemeClr val="accent6">
                    <a:lumMod val="75000"/>
                  </a:schemeClr>
                </a:solidFill>
              </a:rPr>
              <a:t> </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Slide Number Placeholder 4"/>
          <p:cNvSpPr>
            <a:spLocks noGrp="1"/>
          </p:cNvSpPr>
          <p:nvPr>
            <p:ph type="sldNum" sz="quarter" idx="12"/>
          </p:nvPr>
        </p:nvSpPr>
        <p:spPr>
          <a:noFill/>
        </p:spPr>
        <p:txBody>
          <a:bodyPr/>
          <a:lstStyle/>
          <a:p>
            <a:fld id="{71FF34C4-718C-40AA-BB36-A226A96C3F92}" type="slidenum">
              <a:rPr lang="el-GR" altLang="en-US" smtClean="0"/>
              <a:pPr/>
              <a:t>68</a:t>
            </a:fld>
            <a:endParaRPr lang="el-GR" altLang="en-US"/>
          </a:p>
        </p:txBody>
      </p:sp>
      <p:sp>
        <p:nvSpPr>
          <p:cNvPr id="65543" name="Text Box 4"/>
          <p:cNvSpPr txBox="1">
            <a:spLocks noChangeArrowheads="1"/>
          </p:cNvSpPr>
          <p:nvPr/>
        </p:nvSpPr>
        <p:spPr bwMode="auto">
          <a:xfrm>
            <a:off x="292100" y="1524000"/>
            <a:ext cx="8458200" cy="830263"/>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Ο τελεστής </a:t>
            </a:r>
            <a:r>
              <a:rPr lang="en-US" sz="2400" dirty="0">
                <a:solidFill>
                  <a:schemeClr val="accent6">
                    <a:lumMod val="75000"/>
                  </a:schemeClr>
                </a:solidFill>
                <a:latin typeface="Calibri" pitchFamily="34" charset="0"/>
                <a:ea typeface="Calibri" pitchFamily="34" charset="0"/>
                <a:cs typeface="Calibri" pitchFamily="34" charset="0"/>
              </a:rPr>
              <a:t>any</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a:solidFill>
                  <a:schemeClr val="accent6">
                    <a:lumMod val="75000"/>
                  </a:schemeClr>
                </a:solidFill>
                <a:latin typeface="Calibri" pitchFamily="34" charset="0"/>
                <a:ea typeface="Calibri" pitchFamily="34" charset="0"/>
                <a:cs typeface="Calibri" pitchFamily="34" charset="0"/>
              </a:rPr>
              <a:t>some)</a:t>
            </a:r>
            <a:r>
              <a:rPr lang="el-GR" sz="2400" b="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έχει τη σημασία του </a:t>
            </a:r>
            <a:r>
              <a:rPr lang="el-GR" sz="2400" b="0" i="1" dirty="0">
                <a:latin typeface="Calibri" pitchFamily="34" charset="0"/>
                <a:ea typeface="Calibri" pitchFamily="34" charset="0"/>
                <a:cs typeface="Calibri" pitchFamily="34" charset="0"/>
              </a:rPr>
              <a:t>τουλάχιστον ένα</a:t>
            </a:r>
            <a:r>
              <a:rPr lang="el-GR" sz="2400" b="0" dirty="0">
                <a:latin typeface="Calibri" pitchFamily="34" charset="0"/>
                <a:ea typeface="Calibri" pitchFamily="34" charset="0"/>
                <a:cs typeface="Calibri" pitchFamily="34" charset="0"/>
              </a:rPr>
              <a:t> από ένα σύνολο</a:t>
            </a:r>
          </a:p>
        </p:txBody>
      </p:sp>
      <p:sp>
        <p:nvSpPr>
          <p:cNvPr id="65544" name="Rectangle 7"/>
          <p:cNvSpPr>
            <a:spLocks noChangeArrowheads="1"/>
          </p:cNvSpPr>
          <p:nvPr/>
        </p:nvSpPr>
        <p:spPr bwMode="auto">
          <a:xfrm>
            <a:off x="1136650" y="2476500"/>
            <a:ext cx="3785011" cy="2741776"/>
          </a:xfrm>
          <a:prstGeom prst="rect">
            <a:avLst/>
          </a:prstGeom>
          <a:noFill/>
          <a:ln w="9525">
            <a:noFill/>
            <a:miter lim="800000"/>
            <a:headEnd/>
            <a:tailEnd/>
          </a:ln>
        </p:spPr>
        <p:txBody>
          <a:bodyPr wrap="none">
            <a:spAutoFit/>
          </a:bodyPr>
          <a:lstStyle/>
          <a:p>
            <a:pPr eaLnBrk="0" hangingPunct="0">
              <a:spcBef>
                <a:spcPts val="500"/>
              </a:spcBef>
              <a:spcAft>
                <a:spcPts val="500"/>
              </a:spcAft>
            </a:pPr>
            <a:r>
              <a:rPr lang="el-GR" sz="2400" b="0" dirty="0">
                <a:latin typeface="Calibri" pitchFamily="34" charset="0"/>
                <a:ea typeface="Calibri" pitchFamily="34" charset="0"/>
                <a:cs typeface="Calibri" pitchFamily="34" charset="0"/>
              </a:rPr>
              <a:t>Γενική δομή:</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a:t>
            </a:r>
          </a:p>
          <a:p>
            <a:pPr eaLnBrk="0" hangingPunct="0"/>
            <a:r>
              <a:rPr lang="el-GR" sz="2400" dirty="0">
                <a:solidFill>
                  <a:srgbClr val="FF0000"/>
                </a:solidFill>
                <a:latin typeface="Calibri" pitchFamily="34" charset="0"/>
                <a:ea typeface="Calibri" pitchFamily="34" charset="0"/>
                <a:cs typeface="Calibri" pitchFamily="34" charset="0"/>
              </a:rPr>
              <a:t>    </a:t>
            </a:r>
            <a:r>
              <a:rPr lang="en-US" sz="2400" dirty="0">
                <a:solidFill>
                  <a:srgbClr val="FF0000"/>
                </a:solidFill>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T</a:t>
            </a:r>
            <a:r>
              <a:rPr lang="en-US" sz="2400" dirty="0">
                <a:solidFill>
                  <a:srgbClr val="FF0000"/>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&gt; </a:t>
            </a:r>
            <a:r>
              <a:rPr lang="en-US" sz="2400" dirty="0">
                <a:solidFill>
                  <a:schemeClr val="accent6">
                    <a:lumMod val="75000"/>
                  </a:schemeClr>
                </a:solidFill>
                <a:latin typeface="Calibri" pitchFamily="34" charset="0"/>
                <a:ea typeface="Calibri" pitchFamily="34" charset="0"/>
                <a:cs typeface="Calibri" pitchFamily="34" charset="0"/>
              </a:rPr>
              <a:t>ANY</a:t>
            </a:r>
            <a:r>
              <a:rPr lang="el-GR" sz="2400" b="0" dirty="0">
                <a:solidFill>
                  <a:schemeClr val="accent6">
                    <a:lumMod val="75000"/>
                  </a:schemeClr>
                </a:solidFill>
                <a:latin typeface="Calibri" pitchFamily="34" charset="0"/>
                <a:ea typeface="Calibri" pitchFamily="34" charset="0"/>
                <a:cs typeface="Calibri" pitchFamily="34" charset="0"/>
              </a:rPr>
              <a:t> </a:t>
            </a:r>
            <a:r>
              <a:rPr lang="en-US" sz="2400" b="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a:t>
            </a: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 FROM </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 WHERE</a:t>
            </a:r>
            <a:r>
              <a:rPr lang="el-GR" sz="2400" b="0" dirty="0">
                <a:latin typeface="Calibri" pitchFamily="34" charset="0"/>
                <a:ea typeface="Calibri" pitchFamily="34" charset="0"/>
                <a:cs typeface="Calibri" pitchFamily="34" charset="0"/>
              </a:rPr>
              <a:t>   ...  );</a:t>
            </a:r>
          </a:p>
        </p:txBody>
      </p:sp>
      <p:sp>
        <p:nvSpPr>
          <p:cNvPr id="65545" name="Text Box 8"/>
          <p:cNvSpPr txBox="1">
            <a:spLocks noChangeArrowheads="1"/>
          </p:cNvSpPr>
          <p:nvPr/>
        </p:nvSpPr>
        <p:spPr bwMode="auto">
          <a:xfrm>
            <a:off x="5795963" y="4437062"/>
            <a:ext cx="1824037" cy="369332"/>
          </a:xfrm>
          <a:prstGeom prst="rect">
            <a:avLst/>
          </a:prstGeom>
          <a:noFill/>
          <a:ln w="9525">
            <a:noFill/>
            <a:miter lim="800000"/>
            <a:headEnd/>
            <a:tailEnd/>
          </a:ln>
        </p:spPr>
        <p:txBody>
          <a:bodyPr wrap="square">
            <a:spAutoFit/>
          </a:bodyPr>
          <a:lstStyle/>
          <a:p>
            <a:pPr>
              <a:spcBef>
                <a:spcPct val="50000"/>
              </a:spcBef>
            </a:pPr>
            <a:r>
              <a:rPr lang="en-US" dirty="0">
                <a:latin typeface="Calibri" pitchFamily="34" charset="0"/>
                <a:ea typeface="Calibri" pitchFamily="34" charset="0"/>
                <a:cs typeface="Calibri" pitchFamily="34" charset="0"/>
              </a:rPr>
              <a:t>T: </a:t>
            </a:r>
            <a:r>
              <a:rPr lang="el-GR" dirty="0">
                <a:latin typeface="Calibri" pitchFamily="34" charset="0"/>
                <a:ea typeface="Calibri" pitchFamily="34" charset="0"/>
                <a:cs typeface="Calibri" pitchFamily="34" charset="0"/>
              </a:rPr>
              <a:t>πλειάδα</a:t>
            </a:r>
          </a:p>
        </p:txBody>
      </p:sp>
      <p:sp>
        <p:nvSpPr>
          <p:cNvPr id="10" name="Title 9"/>
          <p:cNvSpPr>
            <a:spLocks noGrp="1"/>
          </p:cNvSpPr>
          <p:nvPr>
            <p:ph type="title"/>
          </p:nvPr>
        </p:nvSpPr>
        <p:spPr/>
        <p:txBody>
          <a:bodyPr/>
          <a:lstStyle/>
          <a:p>
            <a:r>
              <a:rPr lang="el-GR" dirty="0">
                <a:solidFill>
                  <a:schemeClr val="accent6">
                    <a:lumMod val="75000"/>
                  </a:schemeClr>
                </a:solidFill>
              </a:rPr>
              <a:t>Σύγκριση με (τιμές) συνόλου: </a:t>
            </a:r>
            <a:r>
              <a:rPr lang="en-US" dirty="0">
                <a:solidFill>
                  <a:schemeClr val="accent6">
                    <a:lumMod val="75000"/>
                  </a:schemeClr>
                </a:solidFill>
              </a:rPr>
              <a:t>any</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Slide Number Placeholder 4"/>
          <p:cNvSpPr>
            <a:spLocks noGrp="1"/>
          </p:cNvSpPr>
          <p:nvPr>
            <p:ph type="sldNum" sz="quarter" idx="12"/>
          </p:nvPr>
        </p:nvSpPr>
        <p:spPr>
          <a:noFill/>
        </p:spPr>
        <p:txBody>
          <a:bodyPr/>
          <a:lstStyle/>
          <a:p>
            <a:fld id="{C420DAEE-A0F6-41DC-81AC-475D6DDD1821}" type="slidenum">
              <a:rPr lang="el-GR" altLang="en-US" smtClean="0"/>
              <a:pPr/>
              <a:t>69</a:t>
            </a:fld>
            <a:endParaRPr lang="el-GR" altLang="en-US"/>
          </a:p>
        </p:txBody>
      </p:sp>
      <p:sp>
        <p:nvSpPr>
          <p:cNvPr id="66567" name="Text Box 5"/>
          <p:cNvSpPr txBox="1">
            <a:spLocks noChangeArrowheads="1"/>
          </p:cNvSpPr>
          <p:nvPr/>
        </p:nvSpPr>
        <p:spPr bwMode="auto">
          <a:xfrm>
            <a:off x="463550" y="2466975"/>
            <a:ext cx="8305800" cy="7016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Τους τίτλους όλων των ταινιών που γυρίστηκαν αργότερα από τουλάχιστον μια ασπρόμαυρη ταινία</a:t>
            </a:r>
          </a:p>
        </p:txBody>
      </p:sp>
      <p:sp>
        <p:nvSpPr>
          <p:cNvPr id="66568" name="Text Box 6"/>
          <p:cNvSpPr txBox="1">
            <a:spLocks noChangeArrowheads="1"/>
          </p:cNvSpPr>
          <p:nvPr/>
        </p:nvSpPr>
        <p:spPr bwMode="auto">
          <a:xfrm>
            <a:off x="539750" y="3789363"/>
            <a:ext cx="8305800" cy="16160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DISTINCT Title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 </a:t>
            </a:r>
            <a:r>
              <a:rPr lang="el-GR" sz="2000" b="0" dirty="0">
                <a:solidFill>
                  <a:schemeClr val="accent6">
                    <a:lumMod val="75000"/>
                  </a:schemeClr>
                </a:solidFill>
                <a:latin typeface="Calibri" pitchFamily="34" charset="0"/>
                <a:ea typeface="Calibri" pitchFamily="34" charset="0"/>
                <a:cs typeface="Calibri" pitchFamily="34" charset="0"/>
              </a:rPr>
              <a:t>&gt;</a:t>
            </a:r>
            <a:r>
              <a:rPr lang="en-US" sz="2000" dirty="0">
                <a:solidFill>
                  <a:schemeClr val="accent6">
                    <a:lumMod val="75000"/>
                  </a:schemeClr>
                </a:solidFill>
                <a:latin typeface="Calibri" pitchFamily="34" charset="0"/>
                <a:ea typeface="Calibri" pitchFamily="34" charset="0"/>
                <a:cs typeface="Calibri" pitchFamily="34" charset="0"/>
              </a:rPr>
              <a:t>ANY</a:t>
            </a:r>
            <a:r>
              <a:rPr lang="en-US" sz="2000" dirty="0">
                <a:solidFill>
                  <a:srgbClr val="FF0000"/>
                </a:solidFill>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  Year</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a:t>
            </a:r>
            <a:r>
              <a:rPr lang="en-US"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501650" y="0"/>
            <a:ext cx="8229600" cy="1143000"/>
          </a:xfrm>
        </p:spPr>
        <p:txBody>
          <a:bodyPr/>
          <a:lstStyle/>
          <a:p>
            <a:r>
              <a:rPr lang="en-US" dirty="0">
                <a:solidFill>
                  <a:schemeClr val="accent6">
                    <a:lumMod val="75000"/>
                  </a:schemeClr>
                </a:solidFill>
              </a:rPr>
              <a:t>any</a:t>
            </a:r>
            <a:endParaRPr lang="el-GR" dirty="0">
              <a:solidFill>
                <a:schemeClr val="accent6">
                  <a:lumMod val="75000"/>
                </a:schemeClr>
              </a:solidFill>
            </a:endParaRP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2" name="Text Box 6"/>
          <p:cNvSpPr txBox="1">
            <a:spLocks noChangeArrowheads="1"/>
          </p:cNvSpPr>
          <p:nvPr/>
        </p:nvSpPr>
        <p:spPr bwMode="auto">
          <a:xfrm>
            <a:off x="759539" y="1436884"/>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noFill/>
        </p:spPr>
        <p:txBody>
          <a:bodyPr/>
          <a:lstStyle/>
          <a:p>
            <a:fld id="{74985494-D49B-4DE7-85C1-A33E63485B5A}" type="slidenum">
              <a:rPr lang="el-GR" altLang="en-US" smtClean="0"/>
              <a:pPr/>
              <a:t>7</a:t>
            </a:fld>
            <a:endParaRPr lang="el-GR" altLang="en-US"/>
          </a:p>
        </p:txBody>
      </p:sp>
      <p:sp>
        <p:nvSpPr>
          <p:cNvPr id="9222" name="Text Box 3"/>
          <p:cNvSpPr txBox="1">
            <a:spLocks noChangeArrowheads="1"/>
          </p:cNvSpPr>
          <p:nvPr/>
        </p:nvSpPr>
        <p:spPr bwMode="auto">
          <a:xfrm>
            <a:off x="762000" y="2209800"/>
            <a:ext cx="46482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73413" name="Text Box 5"/>
          <p:cNvSpPr txBox="1">
            <a:spLocks noChangeArrowheads="1"/>
          </p:cNvSpPr>
          <p:nvPr/>
        </p:nvSpPr>
        <p:spPr bwMode="auto">
          <a:xfrm>
            <a:off x="1447800" y="3352800"/>
            <a:ext cx="5181600" cy="1200150"/>
          </a:xfrm>
          <a:prstGeom prst="rect">
            <a:avLst/>
          </a:prstGeom>
          <a:noFill/>
          <a:ln w="9525">
            <a:noFill/>
            <a:miter lim="800000"/>
            <a:headEnd/>
            <a:tailEnd/>
          </a:ln>
        </p:spPr>
        <p:txBody>
          <a:bodyPr>
            <a:spAutoFit/>
          </a:bodyPr>
          <a:lstStyle/>
          <a:p>
            <a:pPr eaLnBrk="0" hangingPunct="0"/>
            <a:r>
              <a:rPr lang="en-US" sz="2400" b="1" dirty="0">
                <a:solidFill>
                  <a:schemeClr val="accent2">
                    <a:lumMod val="75000"/>
                  </a:schemeClr>
                </a:solidFill>
                <a:latin typeface="Calibri" pitchFamily="34" charset="0"/>
                <a:ea typeface="Calibri" pitchFamily="34" charset="0"/>
                <a:cs typeface="Calibri" pitchFamily="34" charset="0"/>
              </a:rPr>
              <a:t>SELECT</a:t>
            </a:r>
            <a:r>
              <a:rPr lang="el-GR" sz="2400" b="1" dirty="0">
                <a:solidFill>
                  <a:schemeClr val="accent2">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Α</a:t>
            </a:r>
            <a:r>
              <a:rPr lang="el-GR" sz="2400" b="0" baseline="-25000" dirty="0">
                <a:latin typeface="Calibri" pitchFamily="34" charset="0"/>
                <a:ea typeface="Calibri" pitchFamily="34" charset="0"/>
                <a:cs typeface="Calibri" pitchFamily="34" charset="0"/>
              </a:rPr>
              <a:t>1</a:t>
            </a:r>
            <a:r>
              <a:rPr lang="el-GR" sz="2400" b="0" dirty="0">
                <a:latin typeface="Calibri" pitchFamily="34" charset="0"/>
                <a:ea typeface="Calibri" pitchFamily="34" charset="0"/>
                <a:cs typeface="Calibri" pitchFamily="34" charset="0"/>
              </a:rPr>
              <a:t>, Α</a:t>
            </a:r>
            <a:r>
              <a:rPr lang="el-GR" sz="2400" b="0" baseline="-25000" dirty="0">
                <a:latin typeface="Calibri" pitchFamily="34" charset="0"/>
                <a:ea typeface="Calibri" pitchFamily="34" charset="0"/>
                <a:cs typeface="Calibri" pitchFamily="34" charset="0"/>
              </a:rPr>
              <a:t>2</a:t>
            </a:r>
            <a:r>
              <a:rPr lang="el-GR" sz="2400" b="0" dirty="0">
                <a:latin typeface="Calibri" pitchFamily="34" charset="0"/>
                <a:ea typeface="Calibri" pitchFamily="34" charset="0"/>
                <a:cs typeface="Calibri" pitchFamily="34" charset="0"/>
              </a:rPr>
              <a:t>, .., Α</a:t>
            </a:r>
            <a:r>
              <a:rPr lang="en-US" sz="2400" b="0" baseline="-25000" dirty="0">
                <a:latin typeface="Calibri" pitchFamily="34" charset="0"/>
                <a:ea typeface="Calibri" pitchFamily="34" charset="0"/>
                <a:cs typeface="Calibri" pitchFamily="34" charset="0"/>
              </a:rPr>
              <a:t>n</a:t>
            </a:r>
            <a:endParaRPr lang="el-GR" sz="2400" dirty="0">
              <a:latin typeface="Calibri" pitchFamily="34" charset="0"/>
              <a:ea typeface="Calibri" pitchFamily="34" charset="0"/>
              <a:cs typeface="Calibri" pitchFamily="34" charset="0"/>
            </a:endParaRPr>
          </a:p>
          <a:p>
            <a:pPr eaLnBrk="0" hangingPunct="0"/>
            <a:r>
              <a:rPr lang="en-US" sz="2400" b="1" dirty="0">
                <a:solidFill>
                  <a:schemeClr val="accent2">
                    <a:lumMod val="75000"/>
                  </a:schemeClr>
                </a:solidFill>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R</a:t>
            </a:r>
            <a:r>
              <a:rPr lang="el-GR" sz="2000" b="0" baseline="-25000" dirty="0">
                <a:latin typeface="Calibri" pitchFamily="34" charset="0"/>
                <a:ea typeface="Calibri" pitchFamily="34" charset="0"/>
                <a:cs typeface="Calibri" pitchFamily="34" charset="0"/>
              </a:rPr>
              <a:t>1</a:t>
            </a:r>
            <a:r>
              <a:rPr lang="el-GR" sz="2000" b="0" dirty="0">
                <a:latin typeface="Calibri" pitchFamily="34" charset="0"/>
                <a:ea typeface="Calibri" pitchFamily="34" charset="0"/>
                <a:cs typeface="Calibri" pitchFamily="34" charset="0"/>
              </a:rPr>
              <a:t>,  R</a:t>
            </a:r>
            <a:r>
              <a:rPr lang="el-GR" sz="2000" b="0" baseline="-25000" dirty="0">
                <a:latin typeface="Calibri" pitchFamily="34" charset="0"/>
                <a:ea typeface="Calibri" pitchFamily="34" charset="0"/>
                <a:cs typeface="Calibri" pitchFamily="34" charset="0"/>
              </a:rPr>
              <a:t>2</a:t>
            </a:r>
            <a:r>
              <a:rPr lang="el-GR" sz="2000" b="0" dirty="0">
                <a:latin typeface="Calibri" pitchFamily="34" charset="0"/>
                <a:ea typeface="Calibri" pitchFamily="34" charset="0"/>
                <a:cs typeface="Calibri" pitchFamily="34" charset="0"/>
              </a:rPr>
              <a:t>, … </a:t>
            </a:r>
            <a:r>
              <a:rPr lang="el-GR" sz="2000" b="0" dirty="0" err="1">
                <a:latin typeface="Calibri" pitchFamily="34" charset="0"/>
                <a:ea typeface="Calibri" pitchFamily="34" charset="0"/>
                <a:cs typeface="Calibri" pitchFamily="34" charset="0"/>
              </a:rPr>
              <a:t>R</a:t>
            </a:r>
            <a:r>
              <a:rPr lang="el-GR" sz="2000" b="0" baseline="-25000" dirty="0" err="1">
                <a:latin typeface="Calibri" pitchFamily="34" charset="0"/>
                <a:ea typeface="Calibri" pitchFamily="34" charset="0"/>
                <a:cs typeface="Calibri" pitchFamily="34" charset="0"/>
              </a:rPr>
              <a:t>m</a:t>
            </a:r>
            <a:endParaRPr lang="el-GR" sz="2000" b="0" dirty="0">
              <a:latin typeface="Calibri" pitchFamily="34" charset="0"/>
              <a:ea typeface="Calibri" pitchFamily="34" charset="0"/>
              <a:cs typeface="Calibri" pitchFamily="34" charset="0"/>
            </a:endParaRPr>
          </a:p>
          <a:p>
            <a:pPr eaLnBrk="0" hangingPunct="0"/>
            <a:r>
              <a:rPr lang="en-US" sz="2400" b="1" dirty="0">
                <a:solidFill>
                  <a:schemeClr val="accent2">
                    <a:lumMod val="75000"/>
                  </a:schemeClr>
                </a:solidFill>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P</a:t>
            </a:r>
          </a:p>
        </p:txBody>
      </p:sp>
      <p:sp>
        <p:nvSpPr>
          <p:cNvPr id="273414" name="Text Box 6"/>
          <p:cNvSpPr txBox="1">
            <a:spLocks noChangeArrowheads="1"/>
          </p:cNvSpPr>
          <p:nvPr/>
        </p:nvSpPr>
        <p:spPr bwMode="auto">
          <a:xfrm>
            <a:off x="825500" y="1981200"/>
            <a:ext cx="7696200" cy="461665"/>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Η βασική δομή μιας ερώτησης σε SQL έχει την εξής μορφή:</a:t>
            </a:r>
          </a:p>
        </p:txBody>
      </p:sp>
      <p:sp>
        <p:nvSpPr>
          <p:cNvPr id="273415" name="Text Box 7"/>
          <p:cNvSpPr txBox="1">
            <a:spLocks noChangeArrowheads="1"/>
          </p:cNvSpPr>
          <p:nvPr/>
        </p:nvSpPr>
        <p:spPr bwMode="auto">
          <a:xfrm>
            <a:off x="406400" y="5143500"/>
            <a:ext cx="8064500" cy="584775"/>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3200" b="0" dirty="0">
                <a:latin typeface="Calibri" pitchFamily="34" charset="0"/>
                <a:ea typeface="Calibri" pitchFamily="34" charset="0"/>
                <a:cs typeface="Calibri" pitchFamily="34" charset="0"/>
              </a:rPr>
              <a:t>Ισοδύναμο του: π </a:t>
            </a:r>
            <a:r>
              <a:rPr lang="en-US" sz="3200" b="0" baseline="-25000" dirty="0">
                <a:latin typeface="Calibri" pitchFamily="34" charset="0"/>
                <a:ea typeface="Calibri" pitchFamily="34" charset="0"/>
                <a:cs typeface="Calibri" pitchFamily="34" charset="0"/>
              </a:rPr>
              <a:t>A</a:t>
            </a:r>
            <a:r>
              <a:rPr lang="en-US" sz="3200" b="0" baseline="-42000" dirty="0">
                <a:latin typeface="Calibri" pitchFamily="34" charset="0"/>
                <a:ea typeface="Calibri" pitchFamily="34" charset="0"/>
                <a:cs typeface="Calibri" pitchFamily="34" charset="0"/>
              </a:rPr>
              <a:t>1</a:t>
            </a:r>
            <a:r>
              <a:rPr lang="en-US" sz="3200" b="0" baseline="-25000" dirty="0">
                <a:latin typeface="Calibri" pitchFamily="34" charset="0"/>
                <a:ea typeface="Calibri" pitchFamily="34" charset="0"/>
                <a:cs typeface="Calibri" pitchFamily="34" charset="0"/>
              </a:rPr>
              <a:t>, A</a:t>
            </a:r>
            <a:r>
              <a:rPr lang="en-US" sz="3200" b="0" baseline="-42000" dirty="0">
                <a:latin typeface="Calibri" pitchFamily="34" charset="0"/>
                <a:ea typeface="Calibri" pitchFamily="34" charset="0"/>
                <a:cs typeface="Calibri" pitchFamily="34" charset="0"/>
              </a:rPr>
              <a:t>2</a:t>
            </a:r>
            <a:r>
              <a:rPr lang="en-US" sz="3200" b="0" baseline="-25000" dirty="0">
                <a:latin typeface="Calibri" pitchFamily="34" charset="0"/>
                <a:ea typeface="Calibri" pitchFamily="34" charset="0"/>
                <a:cs typeface="Calibri" pitchFamily="34" charset="0"/>
              </a:rPr>
              <a:t>, .., A</a:t>
            </a:r>
            <a:r>
              <a:rPr lang="en-US" sz="3200" b="0" baseline="-42000" dirty="0">
                <a:latin typeface="Calibri" pitchFamily="34" charset="0"/>
                <a:ea typeface="Calibri" pitchFamily="34" charset="0"/>
                <a:cs typeface="Calibri" pitchFamily="34" charset="0"/>
              </a:rPr>
              <a:t>n</a:t>
            </a:r>
            <a:r>
              <a:rPr lang="en-US" sz="3200" b="0" dirty="0">
                <a:latin typeface="Calibri" pitchFamily="34" charset="0"/>
                <a:ea typeface="Calibri" pitchFamily="34" charset="0"/>
                <a:cs typeface="Calibri" pitchFamily="34" charset="0"/>
              </a:rPr>
              <a:t> (</a:t>
            </a:r>
            <a:r>
              <a:rPr lang="el-GR" sz="3200" b="0" dirty="0">
                <a:latin typeface="Calibri" pitchFamily="34" charset="0"/>
                <a:ea typeface="Calibri" pitchFamily="34" charset="0"/>
                <a:cs typeface="Calibri" pitchFamily="34" charset="0"/>
              </a:rPr>
              <a:t>σ </a:t>
            </a:r>
            <a:r>
              <a:rPr lang="en-US" sz="3200" b="0" baseline="-25000" dirty="0">
                <a:latin typeface="Calibri" pitchFamily="34" charset="0"/>
                <a:ea typeface="Calibri" pitchFamily="34" charset="0"/>
                <a:cs typeface="Calibri" pitchFamily="34" charset="0"/>
              </a:rPr>
              <a:t>P</a:t>
            </a:r>
            <a:r>
              <a:rPr lang="en-US" sz="3200" b="0" dirty="0">
                <a:latin typeface="Calibri" pitchFamily="34" charset="0"/>
                <a:ea typeface="Calibri" pitchFamily="34" charset="0"/>
                <a:cs typeface="Calibri" pitchFamily="34" charset="0"/>
              </a:rPr>
              <a:t> (</a:t>
            </a:r>
            <a:r>
              <a:rPr lang="el-GR" sz="3200" b="0" dirty="0">
                <a:latin typeface="Calibri" pitchFamily="34" charset="0"/>
                <a:ea typeface="Calibri" pitchFamily="34" charset="0"/>
                <a:cs typeface="Calibri" pitchFamily="34" charset="0"/>
              </a:rPr>
              <a:t>R</a:t>
            </a:r>
            <a:r>
              <a:rPr lang="el-GR" sz="3200" b="0" baseline="-25000" dirty="0">
                <a:latin typeface="Calibri" pitchFamily="34" charset="0"/>
                <a:ea typeface="Calibri" pitchFamily="34" charset="0"/>
                <a:cs typeface="Calibri" pitchFamily="34" charset="0"/>
              </a:rPr>
              <a:t>1</a:t>
            </a:r>
            <a:r>
              <a:rPr lang="el-GR" sz="3200" b="0" dirty="0">
                <a:latin typeface="Calibri" pitchFamily="34" charset="0"/>
                <a:ea typeface="Calibri" pitchFamily="34" charset="0"/>
                <a:cs typeface="Calibri" pitchFamily="34" charset="0"/>
              </a:rPr>
              <a:t> x R</a:t>
            </a:r>
            <a:r>
              <a:rPr lang="el-GR" sz="3200" b="0" baseline="-25000" dirty="0">
                <a:latin typeface="Calibri" pitchFamily="34" charset="0"/>
                <a:ea typeface="Calibri" pitchFamily="34" charset="0"/>
                <a:cs typeface="Calibri" pitchFamily="34" charset="0"/>
              </a:rPr>
              <a:t>2</a:t>
            </a:r>
            <a:r>
              <a:rPr lang="el-GR" sz="3200" b="0" dirty="0">
                <a:latin typeface="Calibri" pitchFamily="34" charset="0"/>
                <a:ea typeface="Calibri" pitchFamily="34" charset="0"/>
                <a:cs typeface="Calibri" pitchFamily="34" charset="0"/>
              </a:rPr>
              <a:t> x … </a:t>
            </a:r>
            <a:r>
              <a:rPr lang="el-GR" sz="3200" b="0" dirty="0" err="1">
                <a:latin typeface="Calibri" pitchFamily="34" charset="0"/>
                <a:ea typeface="Calibri" pitchFamily="34" charset="0"/>
                <a:cs typeface="Calibri" pitchFamily="34" charset="0"/>
              </a:rPr>
              <a:t>R</a:t>
            </a:r>
            <a:r>
              <a:rPr lang="el-GR" sz="3200" b="0" baseline="-25000" dirty="0" err="1">
                <a:latin typeface="Calibri" pitchFamily="34" charset="0"/>
                <a:ea typeface="Calibri" pitchFamily="34" charset="0"/>
                <a:cs typeface="Calibri" pitchFamily="34" charset="0"/>
              </a:rPr>
              <a:t>m</a:t>
            </a:r>
            <a:r>
              <a:rPr lang="el-GR" sz="3200" b="0" dirty="0">
                <a:latin typeface="Calibri" pitchFamily="34" charset="0"/>
                <a:ea typeface="Calibri" pitchFamily="34" charset="0"/>
                <a:cs typeface="Calibri" pitchFamily="34" charset="0"/>
              </a:rPr>
              <a:t>))</a:t>
            </a:r>
          </a:p>
        </p:txBody>
      </p:sp>
      <p:grpSp>
        <p:nvGrpSpPr>
          <p:cNvPr id="2" name="Group 8"/>
          <p:cNvGrpSpPr>
            <a:grpSpLocks/>
          </p:cNvGrpSpPr>
          <p:nvPr/>
        </p:nvGrpSpPr>
        <p:grpSpPr bwMode="auto">
          <a:xfrm>
            <a:off x="4114800" y="3530600"/>
            <a:ext cx="3149600" cy="431800"/>
            <a:chOff x="2592" y="2592"/>
            <a:chExt cx="2112" cy="240"/>
          </a:xfrm>
        </p:grpSpPr>
        <p:grpSp>
          <p:nvGrpSpPr>
            <p:cNvPr id="3" name="Group 9"/>
            <p:cNvGrpSpPr>
              <a:grpSpLocks/>
            </p:cNvGrpSpPr>
            <p:nvPr/>
          </p:nvGrpSpPr>
          <p:grpSpPr bwMode="auto">
            <a:xfrm>
              <a:off x="2976" y="2592"/>
              <a:ext cx="1728" cy="240"/>
              <a:chOff x="3120" y="2736"/>
              <a:chExt cx="1728" cy="240"/>
            </a:xfrm>
          </p:grpSpPr>
          <p:sp>
            <p:nvSpPr>
              <p:cNvPr id="9239" name="Rectangle 10"/>
              <p:cNvSpPr>
                <a:spLocks noChangeArrowheads="1"/>
              </p:cNvSpPr>
              <p:nvPr/>
            </p:nvSpPr>
            <p:spPr bwMode="auto">
              <a:xfrm>
                <a:off x="3120" y="2736"/>
                <a:ext cx="1296" cy="240"/>
              </a:xfrm>
              <a:prstGeom prst="rect">
                <a:avLst/>
              </a:prstGeom>
              <a:noFill/>
              <a:ln w="9525">
                <a:solidFill>
                  <a:schemeClr val="tx1"/>
                </a:solidFill>
                <a:miter lim="800000"/>
                <a:headEnd/>
                <a:tailEnd/>
              </a:ln>
            </p:spPr>
            <p:txBody>
              <a:bodyPr wrap="none" anchor="ctr"/>
              <a:lstStyle/>
              <a:p>
                <a:endParaRPr lang="el-GR"/>
              </a:p>
            </p:txBody>
          </p:sp>
          <p:sp>
            <p:nvSpPr>
              <p:cNvPr id="9240" name="Text Box 11"/>
              <p:cNvSpPr txBox="1">
                <a:spLocks noChangeArrowheads="1"/>
              </p:cNvSpPr>
              <p:nvPr/>
            </p:nvSpPr>
            <p:spPr bwMode="auto">
              <a:xfrm>
                <a:off x="3120" y="2736"/>
                <a:ext cx="1728" cy="231"/>
              </a:xfrm>
              <a:prstGeom prst="rect">
                <a:avLst/>
              </a:prstGeom>
              <a:noFill/>
              <a:ln w="9525">
                <a:noFill/>
                <a:miter lim="800000"/>
                <a:headEnd/>
                <a:tailEnd/>
              </a:ln>
            </p:spPr>
            <p:txBody>
              <a:bodyPr>
                <a:spAutoFit/>
              </a:bodyPr>
              <a:lstStyle/>
              <a:p>
                <a:pPr eaLnBrk="0" hangingPunct="0">
                  <a:spcBef>
                    <a:spcPct val="50000"/>
                  </a:spcBef>
                </a:pPr>
                <a:r>
                  <a:rPr lang="el-GR" sz="1800" b="0" dirty="0"/>
                  <a:t>ονόματα σχέσεων</a:t>
                </a:r>
              </a:p>
            </p:txBody>
          </p:sp>
        </p:grpSp>
        <p:sp>
          <p:nvSpPr>
            <p:cNvPr id="9238" name="Line 12"/>
            <p:cNvSpPr>
              <a:spLocks noChangeShapeType="1"/>
            </p:cNvSpPr>
            <p:nvPr/>
          </p:nvSpPr>
          <p:spPr bwMode="auto">
            <a:xfrm flipH="1">
              <a:off x="2592" y="2688"/>
              <a:ext cx="384" cy="144"/>
            </a:xfrm>
            <a:prstGeom prst="line">
              <a:avLst/>
            </a:prstGeom>
            <a:noFill/>
            <a:ln w="9525">
              <a:solidFill>
                <a:schemeClr val="tx1"/>
              </a:solidFill>
              <a:round/>
              <a:headEnd/>
              <a:tailEnd type="triangle" w="med" len="med"/>
            </a:ln>
          </p:spPr>
          <p:txBody>
            <a:bodyPr wrap="none" anchor="ctr"/>
            <a:lstStyle/>
            <a:p>
              <a:endParaRPr lang="el-GR"/>
            </a:p>
          </p:txBody>
        </p:sp>
      </p:grpSp>
      <p:grpSp>
        <p:nvGrpSpPr>
          <p:cNvPr id="4" name="Group 13"/>
          <p:cNvGrpSpPr>
            <a:grpSpLocks/>
          </p:cNvGrpSpPr>
          <p:nvPr/>
        </p:nvGrpSpPr>
        <p:grpSpPr bwMode="auto">
          <a:xfrm>
            <a:off x="3733800" y="2819400"/>
            <a:ext cx="2806700" cy="762000"/>
            <a:chOff x="2208" y="2112"/>
            <a:chExt cx="1768" cy="480"/>
          </a:xfrm>
        </p:grpSpPr>
        <p:grpSp>
          <p:nvGrpSpPr>
            <p:cNvPr id="5" name="Group 14"/>
            <p:cNvGrpSpPr>
              <a:grpSpLocks/>
            </p:cNvGrpSpPr>
            <p:nvPr/>
          </p:nvGrpSpPr>
          <p:grpSpPr bwMode="auto">
            <a:xfrm>
              <a:off x="2208" y="2112"/>
              <a:ext cx="1768" cy="257"/>
              <a:chOff x="2400" y="2239"/>
              <a:chExt cx="1768" cy="257"/>
            </a:xfrm>
          </p:grpSpPr>
          <p:sp>
            <p:nvSpPr>
              <p:cNvPr id="9235" name="Text Box 15"/>
              <p:cNvSpPr txBox="1">
                <a:spLocks noChangeArrowheads="1"/>
              </p:cNvSpPr>
              <p:nvPr/>
            </p:nvSpPr>
            <p:spPr bwMode="auto">
              <a:xfrm>
                <a:off x="2400" y="2239"/>
                <a:ext cx="1768" cy="231"/>
              </a:xfrm>
              <a:prstGeom prst="rect">
                <a:avLst/>
              </a:prstGeom>
              <a:noFill/>
              <a:ln w="9525">
                <a:noFill/>
                <a:miter lim="800000"/>
                <a:headEnd/>
                <a:tailEnd/>
              </a:ln>
            </p:spPr>
            <p:txBody>
              <a:bodyPr>
                <a:spAutoFit/>
              </a:bodyPr>
              <a:lstStyle/>
              <a:p>
                <a:pPr eaLnBrk="0" hangingPunct="0">
                  <a:spcBef>
                    <a:spcPct val="50000"/>
                  </a:spcBef>
                </a:pPr>
                <a:r>
                  <a:rPr lang="el-GR" sz="1800" b="0" dirty="0"/>
                  <a:t>ονόματα γνωρισμάτων</a:t>
                </a:r>
              </a:p>
            </p:txBody>
          </p:sp>
          <p:sp>
            <p:nvSpPr>
              <p:cNvPr id="9236" name="Rectangle 16"/>
              <p:cNvSpPr>
                <a:spLocks noChangeArrowheads="1"/>
              </p:cNvSpPr>
              <p:nvPr/>
            </p:nvSpPr>
            <p:spPr bwMode="auto">
              <a:xfrm>
                <a:off x="2400" y="2256"/>
                <a:ext cx="1584" cy="240"/>
              </a:xfrm>
              <a:prstGeom prst="rect">
                <a:avLst/>
              </a:prstGeom>
              <a:noFill/>
              <a:ln w="9525">
                <a:solidFill>
                  <a:schemeClr val="tx1"/>
                </a:solidFill>
                <a:miter lim="800000"/>
                <a:headEnd/>
                <a:tailEnd/>
              </a:ln>
            </p:spPr>
            <p:txBody>
              <a:bodyPr wrap="none" anchor="ctr"/>
              <a:lstStyle/>
              <a:p>
                <a:endParaRPr lang="el-GR"/>
              </a:p>
            </p:txBody>
          </p:sp>
        </p:grpSp>
        <p:sp>
          <p:nvSpPr>
            <p:cNvPr id="9234" name="Line 17"/>
            <p:cNvSpPr>
              <a:spLocks noChangeShapeType="1"/>
            </p:cNvSpPr>
            <p:nvPr/>
          </p:nvSpPr>
          <p:spPr bwMode="auto">
            <a:xfrm flipH="1">
              <a:off x="2352" y="2400"/>
              <a:ext cx="144" cy="192"/>
            </a:xfrm>
            <a:prstGeom prst="line">
              <a:avLst/>
            </a:prstGeom>
            <a:noFill/>
            <a:ln w="9525">
              <a:solidFill>
                <a:schemeClr val="tx1"/>
              </a:solidFill>
              <a:round/>
              <a:headEnd/>
              <a:tailEnd type="triangle" w="med" len="med"/>
            </a:ln>
          </p:spPr>
          <p:txBody>
            <a:bodyPr wrap="none" anchor="ctr"/>
            <a:lstStyle/>
            <a:p>
              <a:endParaRPr lang="el-GR"/>
            </a:p>
          </p:txBody>
        </p:sp>
      </p:grpSp>
      <p:grpSp>
        <p:nvGrpSpPr>
          <p:cNvPr id="6" name="Group 18"/>
          <p:cNvGrpSpPr>
            <a:grpSpLocks/>
          </p:cNvGrpSpPr>
          <p:nvPr/>
        </p:nvGrpSpPr>
        <p:grpSpPr bwMode="auto">
          <a:xfrm>
            <a:off x="3200400" y="4191000"/>
            <a:ext cx="3441700" cy="431800"/>
            <a:chOff x="1968" y="2928"/>
            <a:chExt cx="2112" cy="288"/>
          </a:xfrm>
        </p:grpSpPr>
        <p:grpSp>
          <p:nvGrpSpPr>
            <p:cNvPr id="7" name="Group 19"/>
            <p:cNvGrpSpPr>
              <a:grpSpLocks/>
            </p:cNvGrpSpPr>
            <p:nvPr/>
          </p:nvGrpSpPr>
          <p:grpSpPr bwMode="auto">
            <a:xfrm>
              <a:off x="2784" y="2928"/>
              <a:ext cx="1296" cy="288"/>
              <a:chOff x="3984" y="3168"/>
              <a:chExt cx="1296" cy="288"/>
            </a:xfrm>
          </p:grpSpPr>
          <p:sp>
            <p:nvSpPr>
              <p:cNvPr id="9231" name="Text Box 20"/>
              <p:cNvSpPr txBox="1">
                <a:spLocks noChangeArrowheads="1"/>
              </p:cNvSpPr>
              <p:nvPr/>
            </p:nvSpPr>
            <p:spPr bwMode="auto">
              <a:xfrm>
                <a:off x="4032" y="3168"/>
                <a:ext cx="1248" cy="231"/>
              </a:xfrm>
              <a:prstGeom prst="rect">
                <a:avLst/>
              </a:prstGeom>
              <a:noFill/>
              <a:ln w="9525">
                <a:noFill/>
                <a:miter lim="800000"/>
                <a:headEnd/>
                <a:tailEnd/>
              </a:ln>
            </p:spPr>
            <p:txBody>
              <a:bodyPr>
                <a:spAutoFit/>
              </a:bodyPr>
              <a:lstStyle/>
              <a:p>
                <a:pPr eaLnBrk="0" hangingPunct="0">
                  <a:spcBef>
                    <a:spcPct val="50000"/>
                  </a:spcBef>
                </a:pPr>
                <a:r>
                  <a:rPr lang="el-GR" sz="1800" b="0"/>
                  <a:t>συνθήκη</a:t>
                </a:r>
              </a:p>
            </p:txBody>
          </p:sp>
          <p:sp>
            <p:nvSpPr>
              <p:cNvPr id="9232" name="Rectangle 21"/>
              <p:cNvSpPr>
                <a:spLocks noChangeArrowheads="1"/>
              </p:cNvSpPr>
              <p:nvPr/>
            </p:nvSpPr>
            <p:spPr bwMode="auto">
              <a:xfrm>
                <a:off x="3984" y="3168"/>
                <a:ext cx="720" cy="288"/>
              </a:xfrm>
              <a:prstGeom prst="rect">
                <a:avLst/>
              </a:prstGeom>
              <a:noFill/>
              <a:ln w="9525">
                <a:solidFill>
                  <a:schemeClr val="tx1"/>
                </a:solidFill>
                <a:miter lim="800000"/>
                <a:headEnd/>
                <a:tailEnd/>
              </a:ln>
            </p:spPr>
            <p:txBody>
              <a:bodyPr wrap="none" anchor="ctr"/>
              <a:lstStyle/>
              <a:p>
                <a:endParaRPr lang="el-GR"/>
              </a:p>
            </p:txBody>
          </p:sp>
        </p:grpSp>
        <p:sp>
          <p:nvSpPr>
            <p:cNvPr id="9230" name="Line 22"/>
            <p:cNvSpPr>
              <a:spLocks noChangeShapeType="1"/>
            </p:cNvSpPr>
            <p:nvPr/>
          </p:nvSpPr>
          <p:spPr bwMode="auto">
            <a:xfrm flipH="1">
              <a:off x="1968" y="3072"/>
              <a:ext cx="720" cy="0"/>
            </a:xfrm>
            <a:prstGeom prst="line">
              <a:avLst/>
            </a:prstGeom>
            <a:noFill/>
            <a:ln w="9525">
              <a:solidFill>
                <a:schemeClr val="tx1"/>
              </a:solidFill>
              <a:round/>
              <a:headEnd/>
              <a:tailEnd type="triangle" w="med" len="med"/>
            </a:ln>
          </p:spPr>
          <p:txBody>
            <a:bodyPr wrap="none" anchor="ctr"/>
            <a:lstStyle/>
            <a:p>
              <a:endParaRPr lang="el-GR"/>
            </a:p>
          </p:txBody>
        </p:sp>
      </p:grpSp>
      <p:sp>
        <p:nvSpPr>
          <p:cNvPr id="25" name="Title 24"/>
          <p:cNvSpPr>
            <a:spLocks noGrp="1"/>
          </p:cNvSpPr>
          <p:nvPr>
            <p:ph type="title"/>
          </p:nvPr>
        </p:nvSpPr>
        <p:spPr/>
        <p:txBody>
          <a:bodyPr/>
          <a:lstStyle/>
          <a:p>
            <a:r>
              <a:rPr lang="el-GR" dirty="0">
                <a:solidFill>
                  <a:schemeClr val="accent6">
                    <a:lumMod val="75000"/>
                  </a:schemeClr>
                </a:solidFill>
              </a:rPr>
              <a:t>Βασική Δομή</a:t>
            </a:r>
          </a:p>
        </p:txBody>
      </p:sp>
      <p:sp>
        <p:nvSpPr>
          <p:cNvPr id="2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2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3414"/>
                                        </p:tgtEl>
                                        <p:attrNameLst>
                                          <p:attrName>style.visibility</p:attrName>
                                        </p:attrNameLst>
                                      </p:cBhvr>
                                      <p:to>
                                        <p:strVal val="visible"/>
                                      </p:to>
                                    </p:set>
                                    <p:anim calcmode="lin" valueType="num">
                                      <p:cBhvr additive="base">
                                        <p:cTn id="7" dur="500" fill="hold"/>
                                        <p:tgtEl>
                                          <p:spTgt spid="273414"/>
                                        </p:tgtEl>
                                        <p:attrNameLst>
                                          <p:attrName>ppt_x</p:attrName>
                                        </p:attrNameLst>
                                      </p:cBhvr>
                                      <p:tavLst>
                                        <p:tav tm="0">
                                          <p:val>
                                            <p:strVal val="0-#ppt_w/2"/>
                                          </p:val>
                                        </p:tav>
                                        <p:tav tm="100000">
                                          <p:val>
                                            <p:strVal val="#ppt_x"/>
                                          </p:val>
                                        </p:tav>
                                      </p:tavLst>
                                    </p:anim>
                                    <p:anim calcmode="lin" valueType="num">
                                      <p:cBhvr additive="base">
                                        <p:cTn id="8" dur="500" fill="hold"/>
                                        <p:tgtEl>
                                          <p:spTgt spid="2734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3413"/>
                                        </p:tgtEl>
                                        <p:attrNameLst>
                                          <p:attrName>style.visibility</p:attrName>
                                        </p:attrNameLst>
                                      </p:cBhvr>
                                      <p:to>
                                        <p:strVal val="visible"/>
                                      </p:to>
                                    </p:set>
                                    <p:anim calcmode="lin" valueType="num">
                                      <p:cBhvr additive="base">
                                        <p:cTn id="13" dur="500" fill="hold"/>
                                        <p:tgtEl>
                                          <p:spTgt spid="273413"/>
                                        </p:tgtEl>
                                        <p:attrNameLst>
                                          <p:attrName>ppt_x</p:attrName>
                                        </p:attrNameLst>
                                      </p:cBhvr>
                                      <p:tavLst>
                                        <p:tav tm="0">
                                          <p:val>
                                            <p:strVal val="0-#ppt_w/2"/>
                                          </p:val>
                                        </p:tav>
                                        <p:tav tm="100000">
                                          <p:val>
                                            <p:strVal val="#ppt_x"/>
                                          </p:val>
                                        </p:tav>
                                      </p:tavLst>
                                    </p:anim>
                                    <p:anim calcmode="lin" valueType="num">
                                      <p:cBhvr additive="base">
                                        <p:cTn id="14" dur="500" fill="hold"/>
                                        <p:tgtEl>
                                          <p:spTgt spid="2734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0-#ppt_w/2"/>
                                          </p:val>
                                        </p:tav>
                                        <p:tav tm="100000">
                                          <p:val>
                                            <p:strVal val="#ppt_x"/>
                                          </p:val>
                                        </p:tav>
                                      </p:tavLst>
                                    </p:anim>
                                    <p:anim calcmode="lin" valueType="num">
                                      <p:cBhvr additive="base">
                                        <p:cTn id="2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73415"/>
                                        </p:tgtEl>
                                        <p:attrNameLst>
                                          <p:attrName>style.visibility</p:attrName>
                                        </p:attrNameLst>
                                      </p:cBhvr>
                                      <p:to>
                                        <p:strVal val="visible"/>
                                      </p:to>
                                    </p:set>
                                    <p:anim calcmode="lin" valueType="num">
                                      <p:cBhvr additive="base">
                                        <p:cTn id="37" dur="500" fill="hold"/>
                                        <p:tgtEl>
                                          <p:spTgt spid="273415"/>
                                        </p:tgtEl>
                                        <p:attrNameLst>
                                          <p:attrName>ppt_x</p:attrName>
                                        </p:attrNameLst>
                                      </p:cBhvr>
                                      <p:tavLst>
                                        <p:tav tm="0">
                                          <p:val>
                                            <p:strVal val="0-#ppt_w/2"/>
                                          </p:val>
                                        </p:tav>
                                        <p:tav tm="100000">
                                          <p:val>
                                            <p:strVal val="#ppt_x"/>
                                          </p:val>
                                        </p:tav>
                                      </p:tavLst>
                                    </p:anim>
                                    <p:anim calcmode="lin" valueType="num">
                                      <p:cBhvr additive="base">
                                        <p:cTn id="38" dur="500" fill="hold"/>
                                        <p:tgtEl>
                                          <p:spTgt spid="2734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3" grpId="0" autoUpdateAnimBg="0"/>
      <p:bldP spid="273414" grpId="0" autoUpdateAnimBg="0"/>
      <p:bldP spid="273415" grpId="0"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Slide Number Placeholder 4"/>
          <p:cNvSpPr>
            <a:spLocks noGrp="1"/>
          </p:cNvSpPr>
          <p:nvPr>
            <p:ph type="sldNum" sz="quarter" idx="12"/>
          </p:nvPr>
        </p:nvSpPr>
        <p:spPr>
          <a:noFill/>
        </p:spPr>
        <p:txBody>
          <a:bodyPr/>
          <a:lstStyle/>
          <a:p>
            <a:fld id="{F8193364-AD0D-4AAA-BC94-2D30A40F213D}" type="slidenum">
              <a:rPr lang="el-GR" altLang="en-US" smtClean="0"/>
              <a:pPr/>
              <a:t>70</a:t>
            </a:fld>
            <a:endParaRPr lang="el-GR" altLang="en-US"/>
          </a:p>
        </p:txBody>
      </p:sp>
      <p:sp>
        <p:nvSpPr>
          <p:cNvPr id="67590" name="Text Box 3"/>
          <p:cNvSpPr txBox="1">
            <a:spLocks noChangeArrowheads="1"/>
          </p:cNvSpPr>
          <p:nvPr/>
        </p:nvSpPr>
        <p:spPr bwMode="auto">
          <a:xfrm>
            <a:off x="1358900" y="1812925"/>
            <a:ext cx="5638800" cy="3232150"/>
          </a:xfrm>
          <a:prstGeom prst="rect">
            <a:avLst/>
          </a:prstGeom>
          <a:noFill/>
          <a:ln w="9525">
            <a:noFill/>
            <a:miter lim="800000"/>
            <a:headEnd/>
            <a:tailEnd/>
          </a:ln>
        </p:spPr>
        <p:txBody>
          <a:bodyPr>
            <a:spAutoFit/>
          </a:bodyPr>
          <a:lstStyle/>
          <a:p>
            <a:pPr algn="just" eaLnBrk="0" hangingPunct="0">
              <a:spcBef>
                <a:spcPct val="50000"/>
              </a:spcBef>
            </a:pPr>
            <a:r>
              <a:rPr lang="el-GR" sz="2400" b="0" dirty="0">
                <a:latin typeface="Calibri" pitchFamily="34" charset="0"/>
                <a:ea typeface="Calibri" pitchFamily="34" charset="0"/>
                <a:cs typeface="Calibri" pitchFamily="34" charset="0"/>
              </a:rPr>
              <a:t>Επίσης: </a:t>
            </a:r>
          </a:p>
          <a:p>
            <a:pPr algn="just" eaLnBrk="0" hangingPunct="0">
              <a:spcBef>
                <a:spcPct val="50000"/>
              </a:spcBef>
            </a:pPr>
            <a:r>
              <a:rPr lang="el-GR" sz="2400" dirty="0">
                <a:latin typeface="Calibri" pitchFamily="34" charset="0"/>
                <a:ea typeface="Calibri" pitchFamily="34" charset="0"/>
                <a:cs typeface="Calibri" pitchFamily="34" charset="0"/>
              </a:rPr>
              <a:t>	&lt;</a:t>
            </a:r>
            <a:r>
              <a:rPr lang="en-US" sz="2400" dirty="0">
                <a:latin typeface="Calibri" pitchFamily="34" charset="0"/>
                <a:ea typeface="Calibri" pitchFamily="34" charset="0"/>
                <a:cs typeface="Calibri" pitchFamily="34" charset="0"/>
              </a:rPr>
              <a:t>ANY (SOME)</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&lt;=</a:t>
            </a:r>
            <a:r>
              <a:rPr lang="en-US" sz="2400" dirty="0">
                <a:latin typeface="Calibri" pitchFamily="34" charset="0"/>
                <a:ea typeface="Calibri" pitchFamily="34" charset="0"/>
                <a:cs typeface="Calibri" pitchFamily="34" charset="0"/>
              </a:rPr>
              <a:t>ANY (SOME)</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&gt;=</a:t>
            </a:r>
            <a:r>
              <a:rPr lang="en-US" sz="2400" dirty="0">
                <a:latin typeface="Calibri" pitchFamily="34" charset="0"/>
                <a:ea typeface="Calibri" pitchFamily="34" charset="0"/>
                <a:cs typeface="Calibri" pitchFamily="34" charset="0"/>
              </a:rPr>
              <a:t>ANY (SOME)</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ANY (SOME)</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ισοδ</a:t>
            </a:r>
            <a:r>
              <a:rPr lang="el-GR" sz="2400" b="0" dirty="0">
                <a:latin typeface="Calibri" pitchFamily="34" charset="0"/>
                <a:ea typeface="Calibri" pitchFamily="34" charset="0"/>
                <a:cs typeface="Calibri" pitchFamily="34" charset="0"/>
              </a:rPr>
              <a:t>. του </a:t>
            </a:r>
            <a:r>
              <a:rPr lang="en-US" sz="2400" dirty="0">
                <a:latin typeface="Calibri" pitchFamily="34" charset="0"/>
                <a:ea typeface="Calibri" pitchFamily="34" charset="0"/>
                <a:cs typeface="Calibri" pitchFamily="34" charset="0"/>
              </a:rPr>
              <a:t>IN</a:t>
            </a:r>
            <a:r>
              <a:rPr lang="en-US" sz="2400" b="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&lt;&gt;</a:t>
            </a:r>
            <a:r>
              <a:rPr lang="en-US" sz="2400" dirty="0">
                <a:latin typeface="Calibri" pitchFamily="34" charset="0"/>
                <a:ea typeface="Calibri" pitchFamily="34" charset="0"/>
                <a:cs typeface="Calibri" pitchFamily="34" charset="0"/>
              </a:rPr>
              <a:t>ANY</a:t>
            </a:r>
            <a:r>
              <a:rPr lang="el-GR" sz="2400" b="0" dirty="0">
                <a:latin typeface="Calibri" pitchFamily="34" charset="0"/>
                <a:ea typeface="Calibri" pitchFamily="34" charset="0"/>
                <a:cs typeface="Calibri" pitchFamily="34" charset="0"/>
              </a:rPr>
              <a:t>  (όχι </a:t>
            </a:r>
            <a:r>
              <a:rPr lang="el-GR" sz="2400" b="0" dirty="0" err="1">
                <a:latin typeface="Calibri" pitchFamily="34" charset="0"/>
                <a:ea typeface="Calibri" pitchFamily="34" charset="0"/>
                <a:cs typeface="Calibri" pitchFamily="34" charset="0"/>
              </a:rPr>
              <a:t>ισοδ</a:t>
            </a:r>
            <a:r>
              <a:rPr lang="el-GR" sz="2400" b="0" dirty="0">
                <a:latin typeface="Calibri" pitchFamily="34" charset="0"/>
                <a:ea typeface="Calibri" pitchFamily="34" charset="0"/>
                <a:cs typeface="Calibri" pitchFamily="34" charset="0"/>
              </a:rPr>
              <a:t>. του </a:t>
            </a:r>
            <a:r>
              <a:rPr lang="en-US" sz="2400" dirty="0">
                <a:latin typeface="Calibri" pitchFamily="34" charset="0"/>
                <a:ea typeface="Calibri" pitchFamily="34" charset="0"/>
                <a:cs typeface="Calibri" pitchFamily="34" charset="0"/>
              </a:rPr>
              <a:t>NOT IN</a:t>
            </a:r>
            <a:r>
              <a:rPr lang="en-US" sz="2400" b="0" dirty="0">
                <a:latin typeface="Calibri" pitchFamily="34" charset="0"/>
                <a:ea typeface="Calibri" pitchFamily="34" charset="0"/>
                <a:cs typeface="Calibri" pitchFamily="34" charset="0"/>
              </a:rPr>
              <a:t>)</a:t>
            </a:r>
            <a:endParaRPr lang="el-GR" sz="24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n-US" dirty="0">
                <a:solidFill>
                  <a:schemeClr val="accent6">
                    <a:lumMod val="75000"/>
                  </a:schemeClr>
                </a:solidFill>
              </a:rPr>
              <a:t>any</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Slide Number Placeholder 4"/>
          <p:cNvSpPr>
            <a:spLocks noGrp="1"/>
          </p:cNvSpPr>
          <p:nvPr>
            <p:ph type="sldNum" sz="quarter" idx="12"/>
          </p:nvPr>
        </p:nvSpPr>
        <p:spPr>
          <a:noFill/>
        </p:spPr>
        <p:txBody>
          <a:bodyPr/>
          <a:lstStyle/>
          <a:p>
            <a:fld id="{E7146C4A-1C77-4E5E-8958-2F1A18236E7F}" type="slidenum">
              <a:rPr lang="el-GR" altLang="en-US" smtClean="0"/>
              <a:pPr/>
              <a:t>71</a:t>
            </a:fld>
            <a:endParaRPr lang="el-GR" altLang="en-US"/>
          </a:p>
        </p:txBody>
      </p:sp>
      <p:sp>
        <p:nvSpPr>
          <p:cNvPr id="68614" name="Text Box 3"/>
          <p:cNvSpPr txBox="1">
            <a:spLocks noChangeArrowheads="1"/>
          </p:cNvSpPr>
          <p:nvPr/>
        </p:nvSpPr>
        <p:spPr bwMode="auto">
          <a:xfrm>
            <a:off x="381000" y="1905000"/>
            <a:ext cx="8305800" cy="830997"/>
          </a:xfrm>
          <a:prstGeom prst="rect">
            <a:avLst/>
          </a:prstGeom>
          <a:noFill/>
          <a:ln w="9525">
            <a:noFill/>
            <a:miter lim="800000"/>
            <a:headEnd/>
            <a:tailEnd/>
          </a:ln>
        </p:spPr>
        <p:txBody>
          <a:bodyPr>
            <a:spAutoFit/>
          </a:bodyPr>
          <a:lstStyle/>
          <a:p>
            <a:pPr algn="just" eaLnBrk="0" hangingPunct="0"/>
            <a:r>
              <a:rPr lang="el-GR" sz="2400" b="0" dirty="0">
                <a:latin typeface="Calibri" pitchFamily="34" charset="0"/>
                <a:ea typeface="Calibri" pitchFamily="34" charset="0"/>
                <a:cs typeface="Calibri" pitchFamily="34" charset="0"/>
              </a:rPr>
              <a:t>Ο τελεστής </a:t>
            </a:r>
            <a:r>
              <a:rPr lang="en-US" sz="2400" dirty="0">
                <a:solidFill>
                  <a:schemeClr val="accent6">
                    <a:lumMod val="75000"/>
                  </a:schemeClr>
                </a:solidFill>
                <a:latin typeface="Calibri" pitchFamily="34" charset="0"/>
                <a:ea typeface="Calibri" pitchFamily="34" charset="0"/>
                <a:cs typeface="Calibri" pitchFamily="34" charset="0"/>
              </a:rPr>
              <a:t>ALL</a:t>
            </a:r>
            <a:r>
              <a:rPr lang="el-GR" sz="2400" b="0" dirty="0">
                <a:solidFill>
                  <a:srgbClr val="FF00FF"/>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έχει τη σημασία από</a:t>
            </a:r>
            <a:r>
              <a:rPr lang="el-GR" sz="2400" b="0" i="1" dirty="0">
                <a:latin typeface="Calibri" pitchFamily="34" charset="0"/>
                <a:ea typeface="Calibri" pitchFamily="34" charset="0"/>
                <a:cs typeface="Calibri" pitchFamily="34" charset="0"/>
              </a:rPr>
              <a:t> όλα</a:t>
            </a:r>
            <a:r>
              <a:rPr lang="el-GR" sz="2400" b="0" dirty="0">
                <a:latin typeface="Calibri" pitchFamily="34" charset="0"/>
                <a:ea typeface="Calibri" pitchFamily="34" charset="0"/>
                <a:cs typeface="Calibri" pitchFamily="34" charset="0"/>
              </a:rPr>
              <a:t> τα στοιχεία ενός συνόλου   </a:t>
            </a:r>
          </a:p>
        </p:txBody>
      </p:sp>
      <p:sp>
        <p:nvSpPr>
          <p:cNvPr id="68615" name="Text Box 6"/>
          <p:cNvSpPr txBox="1">
            <a:spLocks noChangeArrowheads="1"/>
          </p:cNvSpPr>
          <p:nvPr/>
        </p:nvSpPr>
        <p:spPr bwMode="auto">
          <a:xfrm>
            <a:off x="457200" y="3222625"/>
            <a:ext cx="8305800" cy="701675"/>
          </a:xfrm>
          <a:prstGeom prst="rect">
            <a:avLst/>
          </a:prstGeom>
          <a:noFill/>
          <a:ln w="9525">
            <a:noFill/>
            <a:miter lim="800000"/>
            <a:headEnd/>
            <a:tailEnd/>
          </a:ln>
        </p:spPr>
        <p:txBody>
          <a:bodyPr>
            <a:spAutoFit/>
          </a:bodyPr>
          <a:lstStyle/>
          <a:p>
            <a:pPr algn="just" eaLnBrk="0" hangingPunct="0"/>
            <a:r>
              <a:rPr lang="el-GR" sz="2000" b="0" i="1">
                <a:latin typeface="Calibri" pitchFamily="34" charset="0"/>
                <a:ea typeface="Calibri" pitchFamily="34" charset="0"/>
                <a:cs typeface="Calibri" pitchFamily="34" charset="0"/>
              </a:rPr>
              <a:t>Παράδειγμα: Τους τίτλους όλων των ταινιών που γυρίστηκαν αργότερα από όλες τις ασπρόμαυρες ταινίες</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4"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Σύγκριση με (τιμές) συνόλου: </a:t>
            </a:r>
            <a:r>
              <a:rPr lang="en-US" dirty="0">
                <a:solidFill>
                  <a:schemeClr val="accent6">
                    <a:lumMod val="75000"/>
                  </a:schemeClr>
                </a:solidFill>
              </a:rPr>
              <a:t>all</a:t>
            </a:r>
            <a:endParaRPr lang="el-GR" dirty="0">
              <a:solidFill>
                <a:schemeClr val="accent6">
                  <a:lumMod val="75000"/>
                </a:schemeClr>
              </a:solidFill>
            </a:endParaRPr>
          </a:p>
        </p:txBody>
      </p:sp>
      <p:sp>
        <p:nvSpPr>
          <p:cNvPr id="15" name="Text Box 6"/>
          <p:cNvSpPr txBox="1">
            <a:spLocks noChangeArrowheads="1"/>
          </p:cNvSpPr>
          <p:nvPr/>
        </p:nvSpPr>
        <p:spPr bwMode="auto">
          <a:xfrm>
            <a:off x="539750" y="4410928"/>
            <a:ext cx="8305800" cy="16160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DISTINCT Title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 </a:t>
            </a:r>
            <a:r>
              <a:rPr lang="el-GR" sz="2000" b="0" dirty="0">
                <a:solidFill>
                  <a:schemeClr val="accent6">
                    <a:lumMod val="75000"/>
                  </a:schemeClr>
                </a:solidFill>
                <a:latin typeface="Calibri" pitchFamily="34" charset="0"/>
                <a:ea typeface="Calibri" pitchFamily="34" charset="0"/>
                <a:cs typeface="Calibri" pitchFamily="34" charset="0"/>
              </a:rPr>
              <a:t>&gt;</a:t>
            </a:r>
            <a:r>
              <a:rPr lang="en-US" sz="2000" dirty="0">
                <a:solidFill>
                  <a:schemeClr val="accent6">
                    <a:lumMod val="75000"/>
                  </a:schemeClr>
                </a:solidFill>
                <a:latin typeface="Calibri" pitchFamily="34" charset="0"/>
                <a:ea typeface="Calibri" pitchFamily="34" charset="0"/>
                <a:cs typeface="Calibri" pitchFamily="34" charset="0"/>
              </a:rPr>
              <a:t>ALL </a:t>
            </a:r>
            <a:r>
              <a:rPr lang="en-US" sz="2000" dirty="0">
                <a:solidFill>
                  <a:srgbClr val="FF0000"/>
                </a:solidFill>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  Year</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WHERE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a:t>
            </a:r>
            <a:r>
              <a:rPr lang="en-US"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Slide Number Placeholder 4"/>
          <p:cNvSpPr>
            <a:spLocks noGrp="1"/>
          </p:cNvSpPr>
          <p:nvPr>
            <p:ph type="sldNum" sz="quarter" idx="12"/>
          </p:nvPr>
        </p:nvSpPr>
        <p:spPr>
          <a:noFill/>
        </p:spPr>
        <p:txBody>
          <a:bodyPr/>
          <a:lstStyle/>
          <a:p>
            <a:fld id="{B5D0E237-B825-4C31-80A0-9F7BC2C6F13E}" type="slidenum">
              <a:rPr lang="el-GR" altLang="en-US" smtClean="0"/>
              <a:pPr/>
              <a:t>72</a:t>
            </a:fld>
            <a:endParaRPr lang="el-GR" altLang="en-US"/>
          </a:p>
        </p:txBody>
      </p:sp>
      <p:sp>
        <p:nvSpPr>
          <p:cNvPr id="69637" name="Text Box 3"/>
          <p:cNvSpPr txBox="1">
            <a:spLocks noChangeArrowheads="1"/>
          </p:cNvSpPr>
          <p:nvPr/>
        </p:nvSpPr>
        <p:spPr bwMode="auto">
          <a:xfrm>
            <a:off x="419100" y="2693194"/>
            <a:ext cx="8305800" cy="3968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a:t>
            </a:r>
            <a:r>
              <a:rPr lang="en-US" sz="2000" b="0" i="1"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Τι υπολογίζει το παρακάτω</a:t>
            </a:r>
            <a:r>
              <a:rPr lang="en-US" sz="2000" b="0" dirty="0">
                <a:latin typeface="Calibri" pitchFamily="34" charset="0"/>
                <a:ea typeface="Calibri" pitchFamily="34" charset="0"/>
                <a:cs typeface="Calibri" pitchFamily="34" charset="0"/>
              </a:rPr>
              <a:t>; </a:t>
            </a:r>
            <a:endParaRPr lang="el-GR" sz="2000" b="0" dirty="0">
              <a:latin typeface="Calibri" pitchFamily="34" charset="0"/>
              <a:ea typeface="Calibri" pitchFamily="34" charset="0"/>
              <a:cs typeface="Calibri" pitchFamily="34" charset="0"/>
            </a:endParaRPr>
          </a:p>
        </p:txBody>
      </p:sp>
      <p:sp>
        <p:nvSpPr>
          <p:cNvPr id="69638" name="Text Box 4"/>
          <p:cNvSpPr txBox="1">
            <a:spLocks noChangeArrowheads="1"/>
          </p:cNvSpPr>
          <p:nvPr/>
        </p:nvSpPr>
        <p:spPr bwMode="auto">
          <a:xfrm>
            <a:off x="419100" y="3429000"/>
            <a:ext cx="8686800" cy="2225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Name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Actor</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Year-of-Birth</a:t>
            </a:r>
            <a:r>
              <a:rPr lang="el-GR" sz="2000" b="0" dirty="0">
                <a:latin typeface="Calibri" pitchFamily="34" charset="0"/>
                <a:ea typeface="Calibri" pitchFamily="34" charset="0"/>
                <a:cs typeface="Calibri" pitchFamily="34" charset="0"/>
              </a:rPr>
              <a:t> </a:t>
            </a:r>
            <a:r>
              <a:rPr lang="el-GR" sz="2000" dirty="0">
                <a:solidFill>
                  <a:srgbClr val="FF0000"/>
                </a:solidFill>
                <a:latin typeface="Calibri" pitchFamily="34" charset="0"/>
                <a:ea typeface="Calibri" pitchFamily="34" charset="0"/>
                <a:cs typeface="Calibri" pitchFamily="34" charset="0"/>
              </a:rPr>
              <a:t>&lt;=</a:t>
            </a:r>
            <a:r>
              <a:rPr lang="en-US" sz="2000" dirty="0">
                <a:solidFill>
                  <a:srgbClr val="FF0000"/>
                </a:solidFill>
                <a:latin typeface="Calibri" pitchFamily="34" charset="0"/>
                <a:ea typeface="Calibri" pitchFamily="34" charset="0"/>
                <a:cs typeface="Calibri" pitchFamily="34" charset="0"/>
              </a:rPr>
              <a:t>ALL</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SELECT</a:t>
            </a:r>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Year-of-Birth</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FROM </a:t>
            </a:r>
            <a:r>
              <a:rPr lang="en-US" sz="2000" b="0" dirty="0">
                <a:latin typeface="Calibri" pitchFamily="34" charset="0"/>
                <a:ea typeface="Calibri" pitchFamily="34" charset="0"/>
                <a:cs typeface="Calibri" pitchFamily="34" charset="0"/>
              </a:rPr>
              <a:t>Actor</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Plays</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WHERE</a:t>
            </a:r>
            <a:r>
              <a:rPr lang="en-US" sz="2000" b="0" dirty="0">
                <a:latin typeface="Calibri" pitchFamily="34" charset="0"/>
                <a:ea typeface="Calibri" pitchFamily="34" charset="0"/>
                <a:cs typeface="Calibri" pitchFamily="34" charset="0"/>
              </a:rPr>
              <a:t> </a:t>
            </a:r>
            <a:r>
              <a:rPr lang="en-US" sz="2000" b="0" dirty="0" err="1">
                <a:latin typeface="Calibri" pitchFamily="34" charset="0"/>
                <a:ea typeface="Calibri" pitchFamily="34" charset="0"/>
                <a:cs typeface="Calibri" pitchFamily="34" charset="0"/>
              </a:rPr>
              <a:t>Actor.Name</a:t>
            </a:r>
            <a:r>
              <a:rPr lang="el-GR" sz="2000" b="0" dirty="0">
                <a:latin typeface="Calibri" pitchFamily="34" charset="0"/>
                <a:ea typeface="Calibri" pitchFamily="34" charset="0"/>
                <a:cs typeface="Calibri" pitchFamily="34" charset="0"/>
              </a:rPr>
              <a:t> = </a:t>
            </a:r>
            <a:r>
              <a:rPr lang="en-US" sz="2000" b="0" dirty="0" err="1">
                <a:latin typeface="Calibri" pitchFamily="34" charset="0"/>
                <a:ea typeface="Calibri" pitchFamily="34" charset="0"/>
                <a:cs typeface="Calibri" pitchFamily="34" charset="0"/>
              </a:rPr>
              <a:t>Plays.Name</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AND Title</a:t>
            </a:r>
            <a:r>
              <a:rPr lang="el-GR" sz="2000" b="0" dirty="0">
                <a:latin typeface="Calibri" pitchFamily="34" charset="0"/>
                <a:ea typeface="Calibri" pitchFamily="34" charset="0"/>
                <a:cs typeface="Calibri" pitchFamily="34" charset="0"/>
              </a:rPr>
              <a:t> = </a:t>
            </a:r>
            <a:r>
              <a:rPr lang="en-US" sz="2000" b="0" dirty="0">
                <a:latin typeface="Calibri" pitchFamily="34" charset="0"/>
                <a:ea typeface="Calibri" pitchFamily="34" charset="0"/>
                <a:cs typeface="Calibri" pitchFamily="34" charset="0"/>
              </a:rPr>
              <a:t>‘</a:t>
            </a:r>
            <a:r>
              <a:rPr lang="el-GR" sz="2000" b="0" dirty="0" err="1">
                <a:latin typeface="Calibri" pitchFamily="34" charset="0"/>
                <a:ea typeface="Calibri" pitchFamily="34" charset="0"/>
                <a:cs typeface="Calibri" pitchFamily="34" charset="0"/>
              </a:rPr>
              <a:t>Μανταλένα</a:t>
            </a:r>
            <a:r>
              <a:rPr lang="en-US" sz="200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a:p>
            <a:pPr eaLnBrk="0" hangingPunct="0"/>
            <a:r>
              <a:rPr lang="el-GR" sz="2000" b="0" dirty="0">
                <a:latin typeface="Calibri" pitchFamily="34" charset="0"/>
                <a:ea typeface="Calibri" pitchFamily="34" charset="0"/>
                <a:cs typeface="Calibri" pitchFamily="34" charset="0"/>
              </a:rPr>
              <a:t>            </a:t>
            </a:r>
          </a:p>
        </p:txBody>
      </p:sp>
      <p:sp>
        <p:nvSpPr>
          <p:cNvPr id="9" name="Title 8"/>
          <p:cNvSpPr>
            <a:spLocks noGrp="1"/>
          </p:cNvSpPr>
          <p:nvPr>
            <p:ph type="title"/>
          </p:nvPr>
        </p:nvSpPr>
        <p:spPr/>
        <p:txBody>
          <a:bodyPr/>
          <a:lstStyle/>
          <a:p>
            <a:r>
              <a:rPr lang="en-US" dirty="0">
                <a:solidFill>
                  <a:schemeClr val="accent6">
                    <a:lumMod val="75000"/>
                  </a:schemeClr>
                </a:solidFill>
              </a:rPr>
              <a:t>all</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641350" y="1448721"/>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Slide Number Placeholder 4"/>
          <p:cNvSpPr>
            <a:spLocks noGrp="1"/>
          </p:cNvSpPr>
          <p:nvPr>
            <p:ph type="sldNum" sz="quarter" idx="12"/>
          </p:nvPr>
        </p:nvSpPr>
        <p:spPr>
          <a:noFill/>
        </p:spPr>
        <p:txBody>
          <a:bodyPr/>
          <a:lstStyle/>
          <a:p>
            <a:fld id="{16FC1FC0-BF3F-41DB-809C-B368C1505CA2}" type="slidenum">
              <a:rPr lang="el-GR" altLang="en-US" smtClean="0"/>
              <a:pPr/>
              <a:t>73</a:t>
            </a:fld>
            <a:endParaRPr lang="el-GR" altLang="en-US"/>
          </a:p>
        </p:txBody>
      </p:sp>
      <p:sp>
        <p:nvSpPr>
          <p:cNvPr id="70662" name="Text Box 3"/>
          <p:cNvSpPr txBox="1">
            <a:spLocks noChangeArrowheads="1"/>
          </p:cNvSpPr>
          <p:nvPr/>
        </p:nvSpPr>
        <p:spPr bwMode="auto">
          <a:xfrm>
            <a:off x="1119554" y="1875692"/>
            <a:ext cx="5562600" cy="3232150"/>
          </a:xfrm>
          <a:prstGeom prst="rect">
            <a:avLst/>
          </a:prstGeom>
          <a:noFill/>
          <a:ln w="9525">
            <a:noFill/>
            <a:miter lim="800000"/>
            <a:headEnd/>
            <a:tailEnd/>
          </a:ln>
        </p:spPr>
        <p:txBody>
          <a:bodyPr>
            <a:spAutoFit/>
          </a:bodyPr>
          <a:lstStyle/>
          <a:p>
            <a:pPr algn="just" eaLnBrk="0" hangingPunct="0">
              <a:spcBef>
                <a:spcPct val="50000"/>
              </a:spcBef>
            </a:pPr>
            <a:r>
              <a:rPr lang="el-GR" sz="2400" b="0" dirty="0">
                <a:latin typeface="Calibri" pitchFamily="34" charset="0"/>
                <a:ea typeface="Calibri" pitchFamily="34" charset="0"/>
                <a:cs typeface="Calibri" pitchFamily="34" charset="0"/>
              </a:rPr>
              <a:t>Επίσης: </a:t>
            </a:r>
          </a:p>
          <a:p>
            <a:pPr algn="just" eaLnBrk="0" hangingPunct="0">
              <a:spcBef>
                <a:spcPct val="50000"/>
              </a:spcBef>
            </a:pPr>
            <a:r>
              <a:rPr lang="el-GR" sz="2400" dirty="0">
                <a:latin typeface="Calibri" pitchFamily="34" charset="0"/>
                <a:ea typeface="Calibri" pitchFamily="34" charset="0"/>
                <a:cs typeface="Calibri" pitchFamily="34" charset="0"/>
              </a:rPr>
              <a:t>	&lt;</a:t>
            </a:r>
            <a:r>
              <a:rPr lang="en-US" sz="2400" dirty="0">
                <a:latin typeface="Calibri" pitchFamily="34" charset="0"/>
                <a:ea typeface="Calibri" pitchFamily="34" charset="0"/>
                <a:cs typeface="Calibri" pitchFamily="34" charset="0"/>
              </a:rPr>
              <a:t>ALL</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&lt;=</a:t>
            </a:r>
            <a:r>
              <a:rPr lang="en-US" sz="2400" dirty="0">
                <a:latin typeface="Calibri" pitchFamily="34" charset="0"/>
                <a:ea typeface="Calibri" pitchFamily="34" charset="0"/>
                <a:cs typeface="Calibri" pitchFamily="34" charset="0"/>
              </a:rPr>
              <a:t>ALL</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&gt;=</a:t>
            </a:r>
            <a:r>
              <a:rPr lang="en-US" sz="2400" dirty="0">
                <a:latin typeface="Calibri" pitchFamily="34" charset="0"/>
                <a:ea typeface="Calibri" pitchFamily="34" charset="0"/>
                <a:cs typeface="Calibri" pitchFamily="34" charset="0"/>
              </a:rPr>
              <a:t>ALL</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ALL</a:t>
            </a:r>
            <a:r>
              <a:rPr lang="el-GR" sz="2400" b="0" dirty="0">
                <a:latin typeface="Calibri" pitchFamily="34" charset="0"/>
                <a:ea typeface="Calibri" pitchFamily="34" charset="0"/>
                <a:cs typeface="Calibri" pitchFamily="34" charset="0"/>
              </a:rPr>
              <a:t>, </a:t>
            </a:r>
          </a:p>
          <a:p>
            <a:pPr algn="just" eaLnBrk="0" hangingPunct="0">
              <a:spcBef>
                <a:spcPct val="50000"/>
              </a:spcBef>
            </a:pPr>
            <a:r>
              <a:rPr lang="el-GR" sz="2400" dirty="0">
                <a:latin typeface="Calibri" pitchFamily="34" charset="0"/>
                <a:ea typeface="Calibri" pitchFamily="34" charset="0"/>
                <a:cs typeface="Calibri" pitchFamily="34" charset="0"/>
              </a:rPr>
              <a:t>	&lt;&gt;</a:t>
            </a:r>
            <a:r>
              <a:rPr lang="en-US" sz="2400" dirty="0">
                <a:latin typeface="Calibri" pitchFamily="34" charset="0"/>
                <a:ea typeface="Calibri" pitchFamily="34" charset="0"/>
                <a:cs typeface="Calibri" pitchFamily="34" charset="0"/>
              </a:rPr>
              <a:t>ALL</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ισοδ</a:t>
            </a:r>
            <a:r>
              <a:rPr lang="el-GR" sz="2400" b="0" dirty="0">
                <a:latin typeface="Calibri" pitchFamily="34" charset="0"/>
                <a:ea typeface="Calibri" pitchFamily="34" charset="0"/>
                <a:cs typeface="Calibri" pitchFamily="34" charset="0"/>
              </a:rPr>
              <a:t>. του </a:t>
            </a:r>
            <a:r>
              <a:rPr lang="en-US" sz="2400" dirty="0">
                <a:latin typeface="Calibri" pitchFamily="34" charset="0"/>
                <a:ea typeface="Calibri" pitchFamily="34" charset="0"/>
                <a:cs typeface="Calibri" pitchFamily="34" charset="0"/>
              </a:rPr>
              <a:t>NOT IN</a:t>
            </a:r>
            <a:r>
              <a:rPr lang="en-US" sz="2400" b="0" dirty="0">
                <a:latin typeface="Calibri" pitchFamily="34" charset="0"/>
                <a:ea typeface="Calibri" pitchFamily="34" charset="0"/>
                <a:cs typeface="Calibri" pitchFamily="34" charset="0"/>
              </a:rPr>
              <a:t>)</a:t>
            </a:r>
            <a:endParaRPr lang="el-GR" sz="2400" b="0" dirty="0">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n-US" dirty="0">
                <a:solidFill>
                  <a:schemeClr val="accent6">
                    <a:lumMod val="75000"/>
                  </a:schemeClr>
                </a:solidFill>
              </a:rPr>
              <a:t>all</a:t>
            </a:r>
            <a:endParaRPr lang="el-GR" dirty="0">
              <a:solidFill>
                <a:schemeClr val="accent6">
                  <a:lumMod val="75000"/>
                </a:schemeClr>
              </a:solidFill>
            </a:endParaRP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Slide Number Placeholder 4"/>
          <p:cNvSpPr>
            <a:spLocks noGrp="1"/>
          </p:cNvSpPr>
          <p:nvPr>
            <p:ph type="sldNum" sz="quarter" idx="12"/>
          </p:nvPr>
        </p:nvSpPr>
        <p:spPr>
          <a:noFill/>
        </p:spPr>
        <p:txBody>
          <a:bodyPr/>
          <a:lstStyle/>
          <a:p>
            <a:fld id="{02AF5CE3-3C2A-4282-A7F9-7C233CB23C44}" type="slidenum">
              <a:rPr lang="el-GR" altLang="en-US" smtClean="0"/>
              <a:pPr/>
              <a:t>74</a:t>
            </a:fld>
            <a:endParaRPr lang="el-GR" altLang="en-US"/>
          </a:p>
        </p:txBody>
      </p:sp>
      <p:sp>
        <p:nvSpPr>
          <p:cNvPr id="71687" name="Rectangle 4"/>
          <p:cNvSpPr>
            <a:spLocks noChangeArrowheads="1"/>
          </p:cNvSpPr>
          <p:nvPr/>
        </p:nvSpPr>
        <p:spPr bwMode="auto">
          <a:xfrm>
            <a:off x="1358900" y="3090409"/>
            <a:ext cx="5052986" cy="2741776"/>
          </a:xfrm>
          <a:prstGeom prst="rect">
            <a:avLst/>
          </a:prstGeom>
          <a:noFill/>
          <a:ln w="9525">
            <a:noFill/>
            <a:miter lim="800000"/>
            <a:headEnd/>
            <a:tailEnd/>
          </a:ln>
        </p:spPr>
        <p:txBody>
          <a:bodyPr wrap="none">
            <a:spAutoFit/>
          </a:bodyPr>
          <a:lstStyle/>
          <a:p>
            <a:pPr eaLnBrk="0" hangingPunct="0">
              <a:spcBef>
                <a:spcPts val="500"/>
              </a:spcBef>
              <a:spcAft>
                <a:spcPts val="500"/>
              </a:spcAft>
            </a:pPr>
            <a:r>
              <a:rPr lang="el-GR" sz="2400" b="0" dirty="0">
                <a:latin typeface="Calibri" pitchFamily="34" charset="0"/>
                <a:ea typeface="Calibri" pitchFamily="34" charset="0"/>
                <a:cs typeface="Calibri" pitchFamily="34" charset="0"/>
              </a:rPr>
              <a:t>Γενική δομή:</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a:t>
            </a:r>
          </a:p>
          <a:p>
            <a:pPr eaLnBrk="0" hangingPunct="0"/>
            <a:r>
              <a:rPr lang="el-GR" sz="2400" dirty="0">
                <a:solidFill>
                  <a:srgbClr val="FF0000"/>
                </a:solidFill>
                <a:latin typeface="Calibri" pitchFamily="34" charset="0"/>
                <a:ea typeface="Calibri" pitchFamily="34" charset="0"/>
                <a:cs typeface="Calibri" pitchFamily="34" charset="0"/>
              </a:rPr>
              <a:t>    </a:t>
            </a:r>
            <a:r>
              <a:rPr lang="en-US" sz="2400" dirty="0">
                <a:solidFill>
                  <a:srgbClr val="FF0000"/>
                </a:solidFill>
                <a:latin typeface="Calibri" pitchFamily="34" charset="0"/>
                <a:ea typeface="Calibri" pitchFamily="34" charset="0"/>
                <a:cs typeface="Calibri" pitchFamily="34" charset="0"/>
              </a:rPr>
              <a:t> EXISTS (NOT EXISTS)</a:t>
            </a:r>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a:t>
            </a:r>
            <a:r>
              <a:rPr lang="en-US" sz="2400" dirty="0">
                <a:latin typeface="Calibri" pitchFamily="34" charset="0"/>
                <a:ea typeface="Calibri" pitchFamily="34" charset="0"/>
                <a:cs typeface="Calibri" pitchFamily="34" charset="0"/>
              </a:rPr>
              <a:t>SELECT </a:t>
            </a:r>
            <a:r>
              <a:rPr lang="el-GR" sz="2400" b="0" dirty="0">
                <a:latin typeface="Calibri" pitchFamily="34" charset="0"/>
                <a:ea typeface="Calibri" pitchFamily="34" charset="0"/>
                <a:cs typeface="Calibri" pitchFamily="34" charset="0"/>
              </a:rPr>
              <a:t>...</a:t>
            </a:r>
          </a:p>
          <a:p>
            <a:pPr eaLnBrk="0" hangingPunct="0"/>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p>
          <a:p>
            <a:pPr eaLnBrk="0" hangingPunct="0"/>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WHERE</a:t>
            </a:r>
            <a:r>
              <a:rPr lang="el-GR" sz="2400" b="0" dirty="0">
                <a:latin typeface="Calibri" pitchFamily="34" charset="0"/>
                <a:ea typeface="Calibri" pitchFamily="34" charset="0"/>
                <a:cs typeface="Calibri" pitchFamily="34" charset="0"/>
              </a:rPr>
              <a:t>   ...  );</a:t>
            </a:r>
          </a:p>
        </p:txBody>
      </p:sp>
      <p:sp>
        <p:nvSpPr>
          <p:cNvPr id="71688" name="Text Box 6"/>
          <p:cNvSpPr txBox="1">
            <a:spLocks noChangeArrowheads="1"/>
          </p:cNvSpPr>
          <p:nvPr/>
        </p:nvSpPr>
        <p:spPr bwMode="auto">
          <a:xfrm>
            <a:off x="384045" y="1719173"/>
            <a:ext cx="8569325" cy="1200329"/>
          </a:xfrm>
          <a:prstGeom prst="rect">
            <a:avLst/>
          </a:prstGeom>
          <a:noFill/>
          <a:ln w="9525">
            <a:noFill/>
            <a:miter lim="800000"/>
            <a:headEnd/>
            <a:tailEnd/>
          </a:ln>
        </p:spPr>
        <p:txBody>
          <a:bodyPr>
            <a:spAutoFit/>
          </a:bodyPr>
          <a:lstStyle/>
          <a:p>
            <a:pPr eaLnBrk="0" hangingPunct="0"/>
            <a:r>
              <a:rPr lang="el-GR" sz="2400" b="0" i="1" dirty="0">
                <a:latin typeface="Calibri" pitchFamily="34" charset="0"/>
                <a:ea typeface="Calibri" pitchFamily="34" charset="0"/>
                <a:cs typeface="Calibri" pitchFamily="34" charset="0"/>
              </a:rPr>
              <a:t>Έλεγχος για άδεια σχέση</a:t>
            </a:r>
            <a:r>
              <a:rPr lang="en-US" sz="2400" b="0" i="1" dirty="0">
                <a:latin typeface="Calibri" pitchFamily="34" charset="0"/>
                <a:ea typeface="Calibri" pitchFamily="34" charset="0"/>
                <a:cs typeface="Calibri" pitchFamily="34" charset="0"/>
              </a:rPr>
              <a:t>:</a:t>
            </a:r>
            <a:endParaRPr lang="el-GR" sz="2400" b="0" i="1"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Ο τελεστής </a:t>
            </a:r>
            <a:r>
              <a:rPr lang="en-US" sz="2400" dirty="0">
                <a:solidFill>
                  <a:schemeClr val="accent6">
                    <a:lumMod val="75000"/>
                  </a:schemeClr>
                </a:solidFill>
                <a:latin typeface="Calibri" pitchFamily="34" charset="0"/>
                <a:ea typeface="Calibri" pitchFamily="34" charset="0"/>
                <a:cs typeface="Calibri" pitchFamily="34" charset="0"/>
              </a:rPr>
              <a:t>EXISTS (NOT EXISTS)</a:t>
            </a:r>
            <a:r>
              <a:rPr lang="el-GR" sz="2400" b="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επιστρέφει </a:t>
            </a:r>
            <a:r>
              <a:rPr lang="el-GR" sz="2400" b="0" dirty="0" err="1">
                <a:latin typeface="Calibri" pitchFamily="34" charset="0"/>
                <a:ea typeface="Calibri" pitchFamily="34" charset="0"/>
                <a:cs typeface="Calibri" pitchFamily="34" charset="0"/>
              </a:rPr>
              <a:t>true</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ανν</a:t>
            </a:r>
            <a:r>
              <a:rPr lang="el-GR" sz="2400" b="0" dirty="0">
                <a:latin typeface="Calibri" pitchFamily="34" charset="0"/>
                <a:ea typeface="Calibri" pitchFamily="34" charset="0"/>
                <a:cs typeface="Calibri" pitchFamily="34" charset="0"/>
              </a:rPr>
              <a:t> η </a:t>
            </a:r>
            <a:r>
              <a:rPr lang="el-GR" sz="2400" b="0" dirty="0" err="1">
                <a:latin typeface="Calibri" pitchFamily="34" charset="0"/>
                <a:ea typeface="Calibri" pitchFamily="34" charset="0"/>
                <a:cs typeface="Calibri" pitchFamily="34" charset="0"/>
              </a:rPr>
              <a:t>υποερώτηση</a:t>
            </a:r>
            <a:r>
              <a:rPr lang="el-GR" sz="2400" b="0" dirty="0">
                <a:latin typeface="Calibri" pitchFamily="34" charset="0"/>
                <a:ea typeface="Calibri" pitchFamily="34" charset="0"/>
                <a:cs typeface="Calibri" pitchFamily="34" charset="0"/>
              </a:rPr>
              <a:t> δεν είναι κενή</a:t>
            </a:r>
            <a:r>
              <a:rPr lang="en-US" sz="2400" b="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είναι κενή)</a:t>
            </a:r>
          </a:p>
        </p:txBody>
      </p:sp>
      <p:sp>
        <p:nvSpPr>
          <p:cNvPr id="11"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exists (not exists)</a:t>
            </a:r>
            <a:r>
              <a:rPr lang="el-GR" dirty="0">
                <a:solidFill>
                  <a:schemeClr val="accent6">
                    <a:lumMod val="75000"/>
                  </a:schemeClr>
                </a:solidFill>
              </a:rPr>
              <a:t> </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Slide Number Placeholder 4"/>
          <p:cNvSpPr>
            <a:spLocks noGrp="1"/>
          </p:cNvSpPr>
          <p:nvPr>
            <p:ph type="sldNum" sz="quarter" idx="12"/>
          </p:nvPr>
        </p:nvSpPr>
        <p:spPr>
          <a:noFill/>
        </p:spPr>
        <p:txBody>
          <a:bodyPr/>
          <a:lstStyle/>
          <a:p>
            <a:fld id="{C9E3501F-7FD0-4E58-8233-2ADDF79779E7}" type="slidenum">
              <a:rPr lang="el-GR" altLang="en-US" smtClean="0"/>
              <a:pPr/>
              <a:t>75</a:t>
            </a:fld>
            <a:endParaRPr lang="el-GR" altLang="en-US"/>
          </a:p>
        </p:txBody>
      </p:sp>
      <p:sp>
        <p:nvSpPr>
          <p:cNvPr id="72709" name="Text Box 4"/>
          <p:cNvSpPr txBox="1">
            <a:spLocks noChangeArrowheads="1"/>
          </p:cNvSpPr>
          <p:nvPr/>
        </p:nvSpPr>
        <p:spPr bwMode="auto">
          <a:xfrm>
            <a:off x="381000" y="2880556"/>
            <a:ext cx="8305800" cy="396875"/>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Τι επιστρέφει η παρακάτω ερώτηση;</a:t>
            </a:r>
          </a:p>
        </p:txBody>
      </p:sp>
      <p:sp>
        <p:nvSpPr>
          <p:cNvPr id="72710" name="Text Box 5"/>
          <p:cNvSpPr txBox="1">
            <a:spLocks noChangeArrowheads="1"/>
          </p:cNvSpPr>
          <p:nvPr/>
        </p:nvSpPr>
        <p:spPr bwMode="auto">
          <a:xfrm>
            <a:off x="381000" y="3494342"/>
            <a:ext cx="8610600" cy="203132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l-GR" sz="2000" b="0" dirty="0">
                <a:latin typeface="Calibri" pitchFamily="34" charset="0"/>
                <a:ea typeface="Calibri" pitchFamily="34" charset="0"/>
                <a:cs typeface="Calibri" pitchFamily="34" charset="0"/>
              </a:rPr>
              <a:t>Τ.</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Τ.</a:t>
            </a:r>
            <a:r>
              <a:rPr lang="en-US" sz="2000" b="0" dirty="0">
                <a:latin typeface="Calibri" pitchFamily="34" charset="0"/>
                <a:ea typeface="Calibri" pitchFamily="34" charset="0"/>
                <a:cs typeface="Calibri" pitchFamily="34" charset="0"/>
              </a:rPr>
              <a:t>year</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Movie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as</a:t>
            </a:r>
            <a:r>
              <a:rPr lang="el-GR" sz="2000" b="0" dirty="0">
                <a:latin typeface="Calibri" pitchFamily="34" charset="0"/>
                <a:ea typeface="Calibri" pitchFamily="34" charset="0"/>
                <a:cs typeface="Calibri" pitchFamily="34" charset="0"/>
              </a:rPr>
              <a:t> </a:t>
            </a:r>
            <a:r>
              <a:rPr lang="el-GR" sz="2400" b="0" dirty="0">
                <a:solidFill>
                  <a:schemeClr val="accent2">
                    <a:lumMod val="75000"/>
                  </a:schemeClr>
                </a:solidFill>
                <a:latin typeface="Calibri" pitchFamily="34" charset="0"/>
                <a:ea typeface="Calibri" pitchFamily="34" charset="0"/>
                <a:cs typeface="Calibri" pitchFamily="34" charset="0"/>
              </a:rPr>
              <a:t>Τ</a:t>
            </a:r>
          </a:p>
          <a:p>
            <a:pPr eaLnBrk="0" hangingPunct="0"/>
            <a:r>
              <a:rPr lang="en-US" sz="2000" dirty="0">
                <a:latin typeface="Calibri" pitchFamily="34" charset="0"/>
                <a:ea typeface="Calibri" pitchFamily="34" charset="0"/>
                <a:cs typeface="Calibri" pitchFamily="34" charset="0"/>
              </a:rPr>
              <a:t>WHERE</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Τ.</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a:t>
            </a:r>
            <a:r>
              <a:rPr lang="en-US" sz="2000" b="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Ασπρόμαυρη</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AND</a:t>
            </a:r>
          </a:p>
          <a:p>
            <a:pPr eaLnBrk="0" hangingPunct="0"/>
            <a:r>
              <a:rPr lang="en-US" sz="2000" dirty="0">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EXISTS  </a:t>
            </a:r>
            <a:r>
              <a:rPr lang="en-US" sz="2000" dirty="0">
                <a:solidFill>
                  <a:srgbClr val="FF0000"/>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a:t>
            </a:r>
            <a:r>
              <a:rPr lang="en-US" sz="1800" dirty="0">
                <a:latin typeface="Calibri" pitchFamily="34" charset="0"/>
                <a:ea typeface="Calibri" pitchFamily="34" charset="0"/>
                <a:cs typeface="Calibri" pitchFamily="34" charset="0"/>
              </a:rPr>
              <a:t>SELECT</a:t>
            </a:r>
            <a:r>
              <a:rPr lang="el-GR" sz="1800" dirty="0">
                <a:latin typeface="Calibri" pitchFamily="34" charset="0"/>
                <a:ea typeface="Calibri" pitchFamily="34" charset="0"/>
                <a:cs typeface="Calibri" pitchFamily="34" charset="0"/>
              </a:rPr>
              <a:t> * </a:t>
            </a: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Plays</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WHERE</a:t>
            </a:r>
            <a:r>
              <a:rPr lang="el-GR" sz="1800" b="0"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.Τ</a:t>
            </a:r>
            <a:r>
              <a:rPr lang="en-US" sz="1800" b="0" dirty="0" err="1">
                <a:latin typeface="Calibri" pitchFamily="34" charset="0"/>
                <a:ea typeface="Calibri" pitchFamily="34" charset="0"/>
                <a:cs typeface="Calibri" pitchFamily="34" charset="0"/>
              </a:rPr>
              <a:t>itle</a:t>
            </a:r>
            <a:r>
              <a:rPr lang="el-GR" sz="1800" b="0" dirty="0">
                <a:latin typeface="Calibri" pitchFamily="34" charset="0"/>
                <a:ea typeface="Calibri" pitchFamily="34" charset="0"/>
                <a:cs typeface="Calibri" pitchFamily="34" charset="0"/>
              </a:rPr>
              <a:t> = </a:t>
            </a:r>
            <a:r>
              <a:rPr lang="el-GR" sz="2400" dirty="0">
                <a:solidFill>
                  <a:schemeClr val="accent2">
                    <a:lumMod val="75000"/>
                  </a:schemeClr>
                </a:solidFill>
                <a:latin typeface="Calibri" pitchFamily="34" charset="0"/>
                <a:ea typeface="Calibri" pitchFamily="34" charset="0"/>
                <a:cs typeface="Calibri" pitchFamily="34" charset="0"/>
              </a:rPr>
              <a:t>Τ</a:t>
            </a:r>
            <a:r>
              <a:rPr lang="el-GR" sz="1800" b="0" dirty="0">
                <a:latin typeface="Calibri" pitchFamily="34" charset="0"/>
                <a:ea typeface="Calibri" pitchFamily="34" charset="0"/>
                <a:cs typeface="Calibri" pitchFamily="34" charset="0"/>
              </a:rPr>
              <a:t>.Τ</a:t>
            </a:r>
            <a:r>
              <a:rPr lang="en-US" sz="1800" b="0" dirty="0" err="1">
                <a:latin typeface="Calibri" pitchFamily="34" charset="0"/>
                <a:ea typeface="Calibri" pitchFamily="34" charset="0"/>
                <a:cs typeface="Calibri" pitchFamily="34" charset="0"/>
              </a:rPr>
              <a:t>itle</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AND</a:t>
            </a:r>
            <a:r>
              <a:rPr lang="en-US" sz="1800" b="0" dirty="0">
                <a:latin typeface="Calibri" pitchFamily="34" charset="0"/>
                <a:ea typeface="Calibri" pitchFamily="34" charset="0"/>
                <a:cs typeface="Calibri" pitchFamily="34" charset="0"/>
              </a:rPr>
              <a:t> Play</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Year</a:t>
            </a:r>
            <a:r>
              <a:rPr lang="el-GR" sz="1800" b="0" dirty="0">
                <a:latin typeface="Calibri" pitchFamily="34" charset="0"/>
                <a:ea typeface="Calibri" pitchFamily="34" charset="0"/>
                <a:cs typeface="Calibri" pitchFamily="34" charset="0"/>
              </a:rPr>
              <a:t> = </a:t>
            </a:r>
            <a:r>
              <a:rPr lang="el-GR" sz="2400" dirty="0">
                <a:solidFill>
                  <a:schemeClr val="accent2">
                    <a:lumMod val="75000"/>
                  </a:schemeClr>
                </a:solidFill>
                <a:latin typeface="Calibri" pitchFamily="34" charset="0"/>
                <a:ea typeface="Calibri" pitchFamily="34" charset="0"/>
                <a:cs typeface="Calibri" pitchFamily="34" charset="0"/>
              </a:rPr>
              <a:t>Τ</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year</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endParaRPr lang="el-GR" sz="1800" b="0" dirty="0">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exists (not exists)</a:t>
            </a:r>
            <a:r>
              <a:rPr lang="el-GR" dirty="0">
                <a:solidFill>
                  <a:schemeClr val="accent6">
                    <a:lumMod val="75000"/>
                  </a:schemeClr>
                </a:solidFill>
              </a:rPr>
              <a:t> </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8" name="Text Box 6"/>
          <p:cNvSpPr txBox="1">
            <a:spLocks noChangeArrowheads="1"/>
          </p:cNvSpPr>
          <p:nvPr/>
        </p:nvSpPr>
        <p:spPr bwMode="auto">
          <a:xfrm>
            <a:off x="457200" y="1608041"/>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Slide Number Placeholder 4"/>
          <p:cNvSpPr>
            <a:spLocks noGrp="1"/>
          </p:cNvSpPr>
          <p:nvPr>
            <p:ph type="sldNum" sz="quarter" idx="12"/>
          </p:nvPr>
        </p:nvSpPr>
        <p:spPr>
          <a:noFill/>
        </p:spPr>
        <p:txBody>
          <a:bodyPr/>
          <a:lstStyle/>
          <a:p>
            <a:fld id="{FCEE95A6-598F-44CD-8178-16EEE181552A}" type="slidenum">
              <a:rPr lang="el-GR" altLang="en-US" smtClean="0"/>
              <a:pPr/>
              <a:t>76</a:t>
            </a:fld>
            <a:endParaRPr lang="el-GR" altLang="en-US"/>
          </a:p>
        </p:txBody>
      </p:sp>
      <p:sp>
        <p:nvSpPr>
          <p:cNvPr id="79877" name="Text Box 3"/>
          <p:cNvSpPr txBox="1">
            <a:spLocks noChangeArrowheads="1"/>
          </p:cNvSpPr>
          <p:nvPr/>
        </p:nvSpPr>
        <p:spPr bwMode="auto">
          <a:xfrm>
            <a:off x="381000" y="2774950"/>
            <a:ext cx="8305800" cy="396875"/>
          </a:xfrm>
          <a:prstGeom prst="rect">
            <a:avLst/>
          </a:prstGeom>
          <a:noFill/>
          <a:ln w="9525">
            <a:noFill/>
            <a:miter lim="800000"/>
            <a:headEnd/>
            <a:tailEnd/>
          </a:ln>
        </p:spPr>
        <p:txBody>
          <a:bodyPr>
            <a:spAutoFit/>
          </a:bodyPr>
          <a:lstStyle/>
          <a:p>
            <a:pPr algn="just" eaLnBrk="0" hangingPunct="0"/>
            <a:r>
              <a:rPr lang="el-GR" sz="2000" b="0" i="1">
                <a:latin typeface="Calibri" pitchFamily="34" charset="0"/>
                <a:ea typeface="Calibri" pitchFamily="34" charset="0"/>
                <a:cs typeface="Calibri" pitchFamily="34" charset="0"/>
              </a:rPr>
              <a:t>Παράδειγμα: Οι ηθοποιοί που έχουν παίξει </a:t>
            </a:r>
            <a:r>
              <a:rPr lang="el-GR" sz="2000" b="0" i="1" u="sng">
                <a:latin typeface="Calibri" pitchFamily="34" charset="0"/>
                <a:ea typeface="Calibri" pitchFamily="34" charset="0"/>
                <a:cs typeface="Calibri" pitchFamily="34" charset="0"/>
              </a:rPr>
              <a:t>τουλάχιστον σε δύο</a:t>
            </a:r>
            <a:r>
              <a:rPr lang="el-GR" sz="2000" b="0" i="1">
                <a:latin typeface="Calibri" pitchFamily="34" charset="0"/>
                <a:ea typeface="Calibri" pitchFamily="34" charset="0"/>
                <a:cs typeface="Calibri" pitchFamily="34" charset="0"/>
              </a:rPr>
              <a:t> ταινίες</a:t>
            </a:r>
          </a:p>
        </p:txBody>
      </p:sp>
      <p:sp>
        <p:nvSpPr>
          <p:cNvPr id="11" name="Title 9"/>
          <p:cNvSpPr>
            <a:spLocks noGrp="1"/>
          </p:cNvSpPr>
          <p:nvPr>
            <p:ph type="title"/>
          </p:nvPr>
        </p:nvSpPr>
        <p:spPr>
          <a:xfrm>
            <a:off x="457200" y="28569"/>
            <a:ext cx="8229600" cy="1143000"/>
          </a:xfrm>
        </p:spPr>
        <p:txBody>
          <a:bodyPr/>
          <a:lstStyle/>
          <a:p>
            <a:r>
              <a:rPr lang="el-GR" dirty="0">
                <a:solidFill>
                  <a:schemeClr val="accent6">
                    <a:lumMod val="75000"/>
                  </a:schemeClr>
                </a:solidFill>
              </a:rPr>
              <a:t>Ο τελεστής </a:t>
            </a:r>
            <a:r>
              <a:rPr lang="en-US" dirty="0">
                <a:solidFill>
                  <a:schemeClr val="accent6">
                    <a:lumMod val="75000"/>
                  </a:schemeClr>
                </a:solidFill>
              </a:rPr>
              <a:t>unique (not unique)</a:t>
            </a:r>
            <a:r>
              <a:rPr lang="el-GR" dirty="0">
                <a:solidFill>
                  <a:schemeClr val="accent6">
                    <a:lumMod val="75000"/>
                  </a:schemeClr>
                </a:solidFill>
              </a:rPr>
              <a:t> </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4"/>
          <p:cNvSpPr txBox="1">
            <a:spLocks noChangeArrowheads="1"/>
          </p:cNvSpPr>
          <p:nvPr/>
        </p:nvSpPr>
        <p:spPr bwMode="auto">
          <a:xfrm>
            <a:off x="381000" y="3335338"/>
            <a:ext cx="8305800" cy="1555750"/>
          </a:xfrm>
          <a:prstGeom prst="rect">
            <a:avLst/>
          </a:prstGeom>
          <a:noFill/>
          <a:ln w="9525">
            <a:noFill/>
            <a:miter lim="800000"/>
            <a:headEnd/>
            <a:tailEnd/>
          </a:ln>
        </p:spPr>
        <p:txBody>
          <a:bodyPr>
            <a:spAutoFit/>
          </a:bodyPr>
          <a:lstStyle/>
          <a:p>
            <a:pPr eaLnBrk="0" hangingPunct="0"/>
            <a:r>
              <a:rPr lang="en-US" sz="1800" dirty="0">
                <a:latin typeface="Calibri" pitchFamily="34" charset="0"/>
                <a:ea typeface="Calibri" pitchFamily="34" charset="0"/>
                <a:cs typeface="Calibri" pitchFamily="34" charset="0"/>
              </a:rPr>
              <a:t>SELECT</a:t>
            </a:r>
            <a:r>
              <a:rPr lang="el-GR" sz="180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Name</a:t>
            </a:r>
            <a:endParaRPr lang="el-GR" sz="1800" b="0" dirty="0">
              <a:latin typeface="Calibri" pitchFamily="34" charset="0"/>
              <a:ea typeface="Calibri" pitchFamily="34" charset="0"/>
              <a:cs typeface="Calibri" pitchFamily="34" charset="0"/>
            </a:endParaRPr>
          </a:p>
          <a:p>
            <a:pPr eaLnBrk="0" hangingPunct="0"/>
            <a:r>
              <a:rPr lang="en-US" dirty="0">
                <a:latin typeface="Calibri" pitchFamily="34" charset="0"/>
                <a:ea typeface="Calibri" pitchFamily="34" charset="0"/>
                <a:cs typeface="Calibri" pitchFamily="34" charset="0"/>
              </a:rPr>
              <a:t>FROM</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AS</a:t>
            </a:r>
            <a:r>
              <a:rPr lang="el-GR" sz="1800" b="0" dirty="0">
                <a:latin typeface="Calibri" pitchFamily="34" charset="0"/>
                <a:ea typeface="Calibri" pitchFamily="34" charset="0"/>
                <a:cs typeface="Calibri" pitchFamily="34" charset="0"/>
              </a:rPr>
              <a:t> </a:t>
            </a:r>
            <a:r>
              <a:rPr lang="en-US" sz="2000" dirty="0">
                <a:solidFill>
                  <a:srgbClr val="33CC33"/>
                </a:solidFill>
                <a:latin typeface="Calibri" pitchFamily="34" charset="0"/>
                <a:ea typeface="Calibri" pitchFamily="34" charset="0"/>
                <a:cs typeface="Calibri" pitchFamily="34" charset="0"/>
              </a:rPr>
              <a:t>T</a:t>
            </a:r>
            <a:endParaRPr lang="el-GR" sz="2000" dirty="0">
              <a:solidFill>
                <a:srgbClr val="33CC33"/>
              </a:solidFill>
              <a:latin typeface="Calibri" pitchFamily="34" charset="0"/>
              <a:ea typeface="Calibri" pitchFamily="34" charset="0"/>
              <a:cs typeface="Calibri" pitchFamily="34" charset="0"/>
            </a:endParaRPr>
          </a:p>
          <a:p>
            <a:pPr eaLnBrk="0" hangingPunct="0"/>
            <a:r>
              <a:rPr lang="en-US" sz="1800" dirty="0">
                <a:latin typeface="Calibri" pitchFamily="34" charset="0"/>
                <a:ea typeface="Calibri" pitchFamily="34" charset="0"/>
                <a:cs typeface="Calibri" pitchFamily="34" charset="0"/>
              </a:rPr>
              <a:t>WHERE</a:t>
            </a:r>
            <a:r>
              <a:rPr lang="el-GR" sz="180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NOT </a:t>
            </a:r>
            <a:r>
              <a:rPr lang="en-US" sz="1800" dirty="0">
                <a:solidFill>
                  <a:schemeClr val="accent6">
                    <a:lumMod val="75000"/>
                  </a:schemeClr>
                </a:solidFill>
                <a:latin typeface="Calibri" pitchFamily="34" charset="0"/>
                <a:ea typeface="Calibri" pitchFamily="34" charset="0"/>
                <a:cs typeface="Calibri" pitchFamily="34" charset="0"/>
              </a:rPr>
              <a:t>UNIQUE</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SELECT</a:t>
            </a:r>
            <a:r>
              <a:rPr lang="el-GR" sz="1800" b="0" dirty="0">
                <a:latin typeface="Calibri" pitchFamily="34" charset="0"/>
                <a:ea typeface="Calibri" pitchFamily="34" charset="0"/>
                <a:cs typeface="Calibri" pitchFamily="34" charset="0"/>
              </a:rPr>
              <a:t> </a:t>
            </a:r>
            <a:r>
              <a:rPr lang="en-US" sz="2000" dirty="0">
                <a:solidFill>
                  <a:srgbClr val="33CC33"/>
                </a:solidFill>
                <a:latin typeface="Calibri" pitchFamily="34" charset="0"/>
                <a:ea typeface="Calibri" pitchFamily="34" charset="0"/>
                <a:cs typeface="Calibri" pitchFamily="34" charset="0"/>
              </a:rPr>
              <a:t>R</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Name</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AS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R</a:t>
            </a:r>
            <a:endParaRPr lang="el-GR" sz="1800" b="0" dirty="0">
              <a:latin typeface="Calibri" pitchFamily="34" charset="0"/>
              <a:ea typeface="Calibri" pitchFamily="34" charset="0"/>
              <a:cs typeface="Calibri" pitchFamily="34" charset="0"/>
            </a:endParaRPr>
          </a:p>
          <a:p>
            <a:pPr eaLnBrk="0" hangingPunct="0"/>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WHERE</a:t>
            </a:r>
            <a:r>
              <a:rPr lang="el-GR" sz="1800" b="0" dirty="0">
                <a:latin typeface="Calibri" pitchFamily="34" charset="0"/>
                <a:ea typeface="Calibri" pitchFamily="34" charset="0"/>
                <a:cs typeface="Calibri" pitchFamily="34" charset="0"/>
              </a:rPr>
              <a:t> </a:t>
            </a:r>
            <a:r>
              <a:rPr lang="el-GR" sz="2000" dirty="0">
                <a:solidFill>
                  <a:srgbClr val="33CC33"/>
                </a:solidFill>
                <a:latin typeface="Calibri" pitchFamily="34" charset="0"/>
                <a:ea typeface="Calibri" pitchFamily="34" charset="0"/>
                <a:cs typeface="Calibri" pitchFamily="34" charset="0"/>
              </a:rPr>
              <a:t>T</a:t>
            </a:r>
            <a:r>
              <a:rPr lang="el-GR" sz="1800" b="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Name</a:t>
            </a:r>
            <a:r>
              <a:rPr lang="el-GR" sz="1800" b="0" dirty="0">
                <a:latin typeface="Calibri" pitchFamily="34" charset="0"/>
                <a:ea typeface="Calibri" pitchFamily="34" charset="0"/>
                <a:cs typeface="Calibri" pitchFamily="34" charset="0"/>
              </a:rPr>
              <a:t> = </a:t>
            </a:r>
            <a:r>
              <a:rPr lang="en-US" sz="1800" b="0" dirty="0">
                <a:latin typeface="Calibri" pitchFamily="34" charset="0"/>
                <a:ea typeface="Calibri" pitchFamily="34" charset="0"/>
                <a:cs typeface="Calibri" pitchFamily="34" charset="0"/>
              </a:rPr>
              <a:t>R</a:t>
            </a:r>
            <a:r>
              <a:rPr lang="el-GR" sz="1800" b="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N</a:t>
            </a:r>
            <a:r>
              <a:rPr lang="en-US" sz="1800" b="0" dirty="0">
                <a:latin typeface="Calibri" pitchFamily="34" charset="0"/>
                <a:ea typeface="Calibri" pitchFamily="34" charset="0"/>
                <a:cs typeface="Calibri" pitchFamily="34" charset="0"/>
              </a:rPr>
              <a:t>ame</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14" name="Text Box 6"/>
          <p:cNvSpPr txBox="1">
            <a:spLocks noChangeArrowheads="1"/>
          </p:cNvSpPr>
          <p:nvPr/>
        </p:nvSpPr>
        <p:spPr bwMode="auto">
          <a:xfrm>
            <a:off x="457200" y="149021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5" name="Text Box 6"/>
          <p:cNvSpPr txBox="1">
            <a:spLocks noChangeArrowheads="1"/>
          </p:cNvSpPr>
          <p:nvPr/>
        </p:nvSpPr>
        <p:spPr bwMode="auto">
          <a:xfrm>
            <a:off x="644525" y="5206567"/>
            <a:ext cx="4959350" cy="1077218"/>
          </a:xfrm>
          <a:prstGeom prst="rect">
            <a:avLst/>
          </a:prstGeom>
          <a:noFill/>
          <a:ln w="9525">
            <a:noFill/>
            <a:miter lim="800000"/>
            <a:headEnd/>
            <a:tailEnd/>
          </a:ln>
        </p:spPr>
        <p:txBody>
          <a:bodyPr wrap="square">
            <a:spAutoFit/>
          </a:bodyPr>
          <a:lstStyle/>
          <a:p>
            <a:pPr eaLnBrk="0" hangingPunct="0"/>
            <a:r>
              <a:rPr lang="en-US" sz="1600" dirty="0">
                <a:solidFill>
                  <a:schemeClr val="accent2">
                    <a:lumMod val="75000"/>
                  </a:schemeClr>
                </a:solidFill>
              </a:rPr>
              <a:t>SELECT</a:t>
            </a:r>
            <a:r>
              <a:rPr lang="el-GR" sz="1600" dirty="0">
                <a:solidFill>
                  <a:schemeClr val="accent2">
                    <a:lumMod val="75000"/>
                  </a:schemeClr>
                </a:solidFill>
              </a:rPr>
              <a:t> </a:t>
            </a:r>
            <a:r>
              <a:rPr lang="el-GR" sz="1600" b="0" dirty="0">
                <a:solidFill>
                  <a:schemeClr val="accent2">
                    <a:lumMod val="75000"/>
                  </a:schemeClr>
                </a:solidFill>
              </a:rPr>
              <a:t> </a:t>
            </a:r>
            <a:r>
              <a:rPr lang="en-US" sz="1600" b="0" dirty="0">
                <a:solidFill>
                  <a:schemeClr val="accent2">
                    <a:lumMod val="75000"/>
                  </a:schemeClr>
                </a:solidFill>
              </a:rPr>
              <a:t>Name</a:t>
            </a:r>
            <a:r>
              <a:rPr lang="el-GR" sz="1600" b="0" dirty="0">
                <a:solidFill>
                  <a:schemeClr val="accent2">
                    <a:lumMod val="75000"/>
                  </a:schemeClr>
                </a:solidFill>
              </a:rPr>
              <a:t>		</a:t>
            </a:r>
            <a:r>
              <a:rPr lang="el-GR" sz="1600" b="0" i="1" dirty="0">
                <a:solidFill>
                  <a:schemeClr val="accent2">
                    <a:lumMod val="75000"/>
                  </a:schemeClr>
                </a:solidFill>
              </a:rPr>
              <a:t>(θα το δούμε στη συνέχεια)</a:t>
            </a:r>
          </a:p>
          <a:p>
            <a:pPr eaLnBrk="0" hangingPunct="0"/>
            <a:r>
              <a:rPr lang="en-US" sz="1600" dirty="0">
                <a:solidFill>
                  <a:schemeClr val="accent2">
                    <a:lumMod val="75000"/>
                  </a:schemeClr>
                </a:solidFill>
              </a:rPr>
              <a:t>FROM</a:t>
            </a:r>
            <a:r>
              <a:rPr lang="el-GR" sz="1600" dirty="0">
                <a:solidFill>
                  <a:schemeClr val="accent2">
                    <a:lumMod val="75000"/>
                  </a:schemeClr>
                </a:solidFill>
              </a:rPr>
              <a:t> </a:t>
            </a:r>
            <a:r>
              <a:rPr lang="en-US" sz="1600" b="0" dirty="0">
                <a:solidFill>
                  <a:schemeClr val="accent2">
                    <a:lumMod val="75000"/>
                  </a:schemeClr>
                </a:solidFill>
              </a:rPr>
              <a:t>Plays</a:t>
            </a:r>
            <a:endParaRPr lang="el-GR" sz="1600" b="0" dirty="0">
              <a:solidFill>
                <a:schemeClr val="accent2">
                  <a:lumMod val="75000"/>
                </a:schemeClr>
              </a:solidFill>
            </a:endParaRPr>
          </a:p>
          <a:p>
            <a:pPr eaLnBrk="0" hangingPunct="0"/>
            <a:r>
              <a:rPr lang="en-US" sz="1600" dirty="0">
                <a:solidFill>
                  <a:schemeClr val="accent2">
                    <a:lumMod val="75000"/>
                  </a:schemeClr>
                </a:solidFill>
              </a:rPr>
              <a:t>GROUP BY </a:t>
            </a:r>
            <a:r>
              <a:rPr lang="en-US" sz="1600" b="0" dirty="0">
                <a:solidFill>
                  <a:schemeClr val="accent2">
                    <a:lumMod val="75000"/>
                  </a:schemeClr>
                </a:solidFill>
              </a:rPr>
              <a:t>Name</a:t>
            </a:r>
            <a:endParaRPr lang="el-GR" sz="1600" b="0" dirty="0">
              <a:solidFill>
                <a:schemeClr val="accent2">
                  <a:lumMod val="75000"/>
                </a:schemeClr>
              </a:solidFill>
            </a:endParaRPr>
          </a:p>
          <a:p>
            <a:pPr eaLnBrk="0" hangingPunct="0"/>
            <a:r>
              <a:rPr lang="en-US" sz="1600" dirty="0">
                <a:solidFill>
                  <a:schemeClr val="accent2">
                    <a:lumMod val="75000"/>
                  </a:schemeClr>
                </a:solidFill>
              </a:rPr>
              <a:t>HAVING COUNT</a:t>
            </a:r>
            <a:r>
              <a:rPr lang="en-US" sz="1600" b="0" dirty="0">
                <a:solidFill>
                  <a:schemeClr val="accent2">
                    <a:lumMod val="75000"/>
                  </a:schemeClr>
                </a:solidFill>
              </a:rPr>
              <a:t>(*) &gt; 1;</a:t>
            </a:r>
            <a:endParaRPr lang="el-GR" sz="1600" b="0" dirty="0">
              <a:solidFill>
                <a:schemeClr val="accent2">
                  <a:lumMod val="75000"/>
                </a:schemeClr>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Slide Number Placeholder 4"/>
          <p:cNvSpPr>
            <a:spLocks noGrp="1"/>
          </p:cNvSpPr>
          <p:nvPr>
            <p:ph type="sldNum" sz="quarter" idx="12"/>
          </p:nvPr>
        </p:nvSpPr>
        <p:spPr>
          <a:noFill/>
        </p:spPr>
        <p:txBody>
          <a:bodyPr/>
          <a:lstStyle/>
          <a:p>
            <a:fld id="{52EF2AF9-4588-4D74-8725-BDA3AD34A9AB}" type="slidenum">
              <a:rPr lang="el-GR" altLang="en-US" smtClean="0"/>
              <a:pPr/>
              <a:t>77</a:t>
            </a:fld>
            <a:endParaRPr lang="el-GR" altLang="en-US"/>
          </a:p>
        </p:txBody>
      </p:sp>
      <p:sp>
        <p:nvSpPr>
          <p:cNvPr id="73734" name="Text Box 3"/>
          <p:cNvSpPr txBox="1">
            <a:spLocks noChangeArrowheads="1"/>
          </p:cNvSpPr>
          <p:nvPr/>
        </p:nvSpPr>
        <p:spPr bwMode="auto">
          <a:xfrm>
            <a:off x="381000" y="1747477"/>
            <a:ext cx="8482013" cy="830997"/>
          </a:xfrm>
          <a:prstGeom prst="rect">
            <a:avLst/>
          </a:prstGeom>
          <a:noFill/>
          <a:ln w="9525">
            <a:noFill/>
            <a:miter lim="800000"/>
            <a:headEnd/>
            <a:tailEnd/>
          </a:ln>
        </p:spPr>
        <p:txBody>
          <a:bodyPr wrap="square">
            <a:spAutoFit/>
          </a:bodyPr>
          <a:lstStyle/>
          <a:p>
            <a:pPr eaLnBrk="0" hangingPunct="0"/>
            <a:r>
              <a:rPr lang="el-GR" sz="2400" b="0" dirty="0">
                <a:latin typeface="Calibri" pitchFamily="34" charset="0"/>
                <a:ea typeface="Calibri" pitchFamily="34" charset="0"/>
                <a:cs typeface="Calibri" pitchFamily="34" charset="0"/>
              </a:rPr>
              <a:t>Ο τελεστής  </a:t>
            </a:r>
            <a:r>
              <a:rPr lang="en-US" sz="2400" b="0" dirty="0">
                <a:latin typeface="Calibri" pitchFamily="34" charset="0"/>
                <a:ea typeface="Calibri" pitchFamily="34" charset="0"/>
                <a:cs typeface="Calibri" pitchFamily="34" charset="0"/>
              </a:rPr>
              <a:t>NOT EXISTS </a:t>
            </a:r>
            <a:r>
              <a:rPr lang="el-GR" sz="2400" b="0" dirty="0">
                <a:latin typeface="Calibri" pitchFamily="34" charset="0"/>
                <a:ea typeface="Calibri" pitchFamily="34" charset="0"/>
                <a:cs typeface="Calibri" pitchFamily="34" charset="0"/>
              </a:rPr>
              <a:t>μπορεί να χρησιμοποιηθεί για έλεγχο αν  </a:t>
            </a:r>
            <a:r>
              <a:rPr lang="el-GR" sz="2400" b="0" i="1" dirty="0">
                <a:latin typeface="Calibri" pitchFamily="34" charset="0"/>
                <a:ea typeface="Calibri" pitchFamily="34" charset="0"/>
                <a:cs typeface="Calibri" pitchFamily="34" charset="0"/>
              </a:rPr>
              <a:t>η σχέση A</a:t>
            </a:r>
            <a:r>
              <a:rPr lang="el-GR" sz="2400" b="0" dirty="0">
                <a:latin typeface="Calibri" pitchFamily="34" charset="0"/>
                <a:ea typeface="Calibri" pitchFamily="34" charset="0"/>
                <a:cs typeface="Calibri" pitchFamily="34" charset="0"/>
              </a:rPr>
              <a:t> </a:t>
            </a:r>
            <a:r>
              <a:rPr lang="el-GR" sz="2400" b="0" i="1" dirty="0">
                <a:latin typeface="Calibri" pitchFamily="34" charset="0"/>
                <a:ea typeface="Calibri" pitchFamily="34" charset="0"/>
                <a:cs typeface="Calibri" pitchFamily="34" charset="0"/>
              </a:rPr>
              <a:t>περιέχει τη σχέση B </a:t>
            </a:r>
            <a:r>
              <a:rPr lang="el-GR" sz="2400" b="0" dirty="0">
                <a:latin typeface="Calibri" pitchFamily="34" charset="0"/>
                <a:ea typeface="Calibri" pitchFamily="34" charset="0"/>
                <a:cs typeface="Calibri" pitchFamily="34" charset="0"/>
              </a:rPr>
              <a:t>(σχέση</a:t>
            </a:r>
            <a:r>
              <a:rPr lang="en-US"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υπερσυνόλου</a:t>
            </a:r>
            <a:r>
              <a:rPr lang="el-GR" sz="2400" b="0" dirty="0">
                <a:latin typeface="Calibri" pitchFamily="34" charset="0"/>
                <a:ea typeface="Calibri" pitchFamily="34" charset="0"/>
                <a:cs typeface="Calibri" pitchFamily="34" charset="0"/>
              </a:rPr>
              <a:t>/υποσυνόλου)</a:t>
            </a:r>
          </a:p>
        </p:txBody>
      </p:sp>
      <p:sp>
        <p:nvSpPr>
          <p:cNvPr id="73735" name="Text Box 4"/>
          <p:cNvSpPr txBox="1">
            <a:spLocks noChangeArrowheads="1"/>
          </p:cNvSpPr>
          <p:nvPr/>
        </p:nvSpPr>
        <p:spPr bwMode="auto">
          <a:xfrm>
            <a:off x="1172674" y="2969432"/>
            <a:ext cx="6199187" cy="830263"/>
          </a:xfrm>
          <a:prstGeom prst="rect">
            <a:avLst/>
          </a:prstGeom>
          <a:noFill/>
          <a:ln w="9525">
            <a:noFill/>
            <a:miter lim="800000"/>
            <a:headEnd/>
            <a:tailEnd/>
          </a:ln>
        </p:spPr>
        <p:txBody>
          <a:bodyPr>
            <a:spAutoFit/>
          </a:bodyPr>
          <a:lstStyle/>
          <a:p>
            <a:pPr algn="ctr" eaLnBrk="0" hangingPunct="0"/>
            <a:r>
              <a:rPr lang="en-US" sz="2400" dirty="0">
                <a:latin typeface="Calibri" pitchFamily="34" charset="0"/>
                <a:ea typeface="Calibri" pitchFamily="34" charset="0"/>
                <a:cs typeface="Calibri" pitchFamily="34" charset="0"/>
              </a:rPr>
              <a:t>NOT EXISTS </a:t>
            </a:r>
            <a:r>
              <a:rPr lang="el-GR" sz="2400" b="0" dirty="0">
                <a:latin typeface="Calibri" pitchFamily="34" charset="0"/>
                <a:ea typeface="Calibri" pitchFamily="34" charset="0"/>
                <a:cs typeface="Calibri" pitchFamily="34" charset="0"/>
              </a:rPr>
              <a:t>(Β </a:t>
            </a:r>
            <a:r>
              <a:rPr lang="en-US" sz="2400" dirty="0">
                <a:latin typeface="Calibri" pitchFamily="34" charset="0"/>
                <a:ea typeface="Calibri" pitchFamily="34" charset="0"/>
                <a:cs typeface="Calibri" pitchFamily="34" charset="0"/>
              </a:rPr>
              <a:t>EXCEPT</a:t>
            </a:r>
            <a:r>
              <a:rPr lang="el-GR" sz="2400" b="0" dirty="0">
                <a:latin typeface="Calibri" pitchFamily="34" charset="0"/>
                <a:ea typeface="Calibri" pitchFamily="34" charset="0"/>
                <a:cs typeface="Calibri" pitchFamily="34" charset="0"/>
              </a:rPr>
              <a:t> Α)</a:t>
            </a:r>
            <a:endParaRPr lang="en-US" sz="2400" b="0" dirty="0">
              <a:latin typeface="Calibri" pitchFamily="34" charset="0"/>
              <a:ea typeface="Calibri" pitchFamily="34" charset="0"/>
              <a:cs typeface="Calibri" pitchFamily="34" charset="0"/>
            </a:endParaRPr>
          </a:p>
          <a:p>
            <a:pPr algn="ctr" eaLnBrk="0" hangingPunct="0"/>
            <a:r>
              <a:rPr lang="en-US" sz="2400" b="0" i="1" dirty="0">
                <a:latin typeface="Calibri" pitchFamily="34" charset="0"/>
                <a:ea typeface="Calibri" pitchFamily="34" charset="0"/>
                <a:cs typeface="Calibri" pitchFamily="34" charset="0"/>
              </a:rPr>
              <a:t>True if and only if</a:t>
            </a:r>
            <a:r>
              <a:rPr lang="el-GR" sz="2400" b="0" i="1" dirty="0">
                <a:latin typeface="Calibri" pitchFamily="34" charset="0"/>
                <a:ea typeface="Calibri" pitchFamily="34" charset="0"/>
                <a:cs typeface="Calibri" pitchFamily="34" charset="0"/>
              </a:rPr>
              <a:t> </a:t>
            </a:r>
            <a:r>
              <a:rPr lang="en-US" sz="2400" b="0" i="1" dirty="0">
                <a:latin typeface="Calibri" pitchFamily="34" charset="0"/>
                <a:ea typeface="Calibri" pitchFamily="34" charset="0"/>
                <a:cs typeface="Calibri" pitchFamily="34" charset="0"/>
              </a:rPr>
              <a:t>A </a:t>
            </a:r>
            <a:r>
              <a:rPr lang="el-GR" sz="2400" b="0" i="1" dirty="0">
                <a:latin typeface="Calibri" pitchFamily="34" charset="0"/>
                <a:ea typeface="Calibri" pitchFamily="34" charset="0"/>
                <a:cs typeface="Calibri" pitchFamily="34" charset="0"/>
                <a:sym typeface="Symbol" pitchFamily="18" charset="2"/>
              </a:rPr>
              <a:t> </a:t>
            </a:r>
            <a:r>
              <a:rPr lang="en-US" sz="2400" b="0" i="1" dirty="0">
                <a:latin typeface="Calibri" pitchFamily="34" charset="0"/>
                <a:ea typeface="Calibri" pitchFamily="34" charset="0"/>
                <a:cs typeface="Calibri" pitchFamily="34" charset="0"/>
                <a:sym typeface="Symbol" pitchFamily="18" charset="2"/>
              </a:rPr>
              <a:t>B</a:t>
            </a:r>
            <a:endParaRPr lang="el-GR" sz="2400" b="0" i="1" dirty="0">
              <a:latin typeface="Calibri" pitchFamily="34" charset="0"/>
              <a:ea typeface="Calibri" pitchFamily="34" charset="0"/>
              <a:cs typeface="Calibri" pitchFamily="34" charset="0"/>
              <a:sym typeface="Symbol" pitchFamily="18" charset="2"/>
            </a:endParaRPr>
          </a:p>
        </p:txBody>
      </p:sp>
      <p:sp>
        <p:nvSpPr>
          <p:cNvPr id="9"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exists (not exists)</a:t>
            </a:r>
            <a:r>
              <a:rPr lang="el-GR" dirty="0">
                <a:solidFill>
                  <a:schemeClr val="accent6">
                    <a:lumMod val="75000"/>
                  </a:schemeClr>
                </a:solidFill>
              </a:rPr>
              <a:t> </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8" name="Text Box 3"/>
          <p:cNvSpPr txBox="1">
            <a:spLocks noChangeArrowheads="1"/>
          </p:cNvSpPr>
          <p:nvPr/>
        </p:nvSpPr>
        <p:spPr bwMode="auto">
          <a:xfrm>
            <a:off x="429846" y="4299143"/>
            <a:ext cx="8305800" cy="336550"/>
          </a:xfrm>
          <a:prstGeom prst="rect">
            <a:avLst/>
          </a:prstGeom>
          <a:noFill/>
          <a:ln w="9525">
            <a:noFill/>
            <a:miter lim="800000"/>
            <a:headEnd/>
            <a:tailEnd/>
          </a:ln>
        </p:spPr>
        <p:txBody>
          <a:bodyPr>
            <a:spAutoFit/>
          </a:bodyPr>
          <a:lstStyle/>
          <a:p>
            <a:pPr eaLnBrk="0" hangingPunct="0"/>
            <a:r>
              <a:rPr lang="el-GR" sz="1600" i="1" dirty="0">
                <a:latin typeface="Calibri" pitchFamily="34" charset="0"/>
                <a:ea typeface="Calibri" pitchFamily="34" charset="0"/>
                <a:cs typeface="Calibri" pitchFamily="34" charset="0"/>
              </a:rPr>
              <a:t>Παράδειγμα: Οι ηθοποιοί  που έχουν παίξει σε </a:t>
            </a:r>
            <a:r>
              <a:rPr lang="el-GR" sz="1600" i="1" u="sng" dirty="0">
                <a:latin typeface="Calibri" pitchFamily="34" charset="0"/>
                <a:ea typeface="Calibri" pitchFamily="34" charset="0"/>
                <a:cs typeface="Calibri" pitchFamily="34" charset="0"/>
              </a:rPr>
              <a:t>όλες</a:t>
            </a:r>
            <a:r>
              <a:rPr lang="el-GR" sz="1600" i="1" dirty="0">
                <a:latin typeface="Calibri" pitchFamily="34" charset="0"/>
                <a:ea typeface="Calibri" pitchFamily="34" charset="0"/>
                <a:cs typeface="Calibri" pitchFamily="34" charset="0"/>
              </a:rPr>
              <a:t> τις ταινίες που έχει παίξει ο </a:t>
            </a:r>
            <a:r>
              <a:rPr lang="en-US" sz="1600" i="1" dirty="0">
                <a:latin typeface="Calibri" pitchFamily="34" charset="0"/>
                <a:ea typeface="Calibri" pitchFamily="34" charset="0"/>
                <a:cs typeface="Calibri" pitchFamily="34" charset="0"/>
              </a:rPr>
              <a:t>George Clooney</a:t>
            </a:r>
            <a:endParaRPr lang="el-GR" sz="1600" i="1" dirty="0">
              <a:latin typeface="Calibri" pitchFamily="34" charset="0"/>
              <a:ea typeface="Calibri" pitchFamily="34" charset="0"/>
              <a:cs typeface="Calibri"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Slide Number Placeholder 4"/>
          <p:cNvSpPr>
            <a:spLocks noGrp="1"/>
          </p:cNvSpPr>
          <p:nvPr>
            <p:ph type="sldNum" sz="quarter" idx="12"/>
          </p:nvPr>
        </p:nvSpPr>
        <p:spPr>
          <a:noFill/>
        </p:spPr>
        <p:txBody>
          <a:bodyPr/>
          <a:lstStyle/>
          <a:p>
            <a:fld id="{52EF2AF9-4588-4D74-8725-BDA3AD34A9AB}" type="slidenum">
              <a:rPr lang="el-GR" altLang="en-US" smtClean="0"/>
              <a:pPr/>
              <a:t>78</a:t>
            </a:fld>
            <a:endParaRPr lang="el-GR" altLang="en-US"/>
          </a:p>
        </p:txBody>
      </p:sp>
      <p:sp>
        <p:nvSpPr>
          <p:cNvPr id="73735" name="Text Box 4"/>
          <p:cNvSpPr txBox="1">
            <a:spLocks noChangeArrowheads="1"/>
          </p:cNvSpPr>
          <p:nvPr/>
        </p:nvSpPr>
        <p:spPr bwMode="auto">
          <a:xfrm>
            <a:off x="1291943" y="1407587"/>
            <a:ext cx="6199187" cy="830263"/>
          </a:xfrm>
          <a:prstGeom prst="rect">
            <a:avLst/>
          </a:prstGeom>
          <a:noFill/>
          <a:ln w="9525">
            <a:noFill/>
            <a:miter lim="800000"/>
            <a:headEnd/>
            <a:tailEnd/>
          </a:ln>
        </p:spPr>
        <p:txBody>
          <a:bodyPr>
            <a:spAutoFit/>
          </a:bodyPr>
          <a:lstStyle/>
          <a:p>
            <a:pPr algn="ctr" eaLnBrk="0" hangingPunct="0"/>
            <a:r>
              <a:rPr lang="en-US" sz="2400" dirty="0">
                <a:latin typeface="Calibri" pitchFamily="34" charset="0"/>
                <a:ea typeface="Calibri" pitchFamily="34" charset="0"/>
                <a:cs typeface="Calibri" pitchFamily="34" charset="0"/>
              </a:rPr>
              <a:t>NOT EXISTS </a:t>
            </a:r>
            <a:r>
              <a:rPr lang="el-GR" sz="2400" b="0" dirty="0">
                <a:latin typeface="Calibri" pitchFamily="34" charset="0"/>
                <a:ea typeface="Calibri" pitchFamily="34" charset="0"/>
                <a:cs typeface="Calibri" pitchFamily="34" charset="0"/>
              </a:rPr>
              <a:t>(Β </a:t>
            </a:r>
            <a:r>
              <a:rPr lang="en-US" sz="2400" dirty="0">
                <a:latin typeface="Calibri" pitchFamily="34" charset="0"/>
                <a:ea typeface="Calibri" pitchFamily="34" charset="0"/>
                <a:cs typeface="Calibri" pitchFamily="34" charset="0"/>
              </a:rPr>
              <a:t>EXCEPT</a:t>
            </a:r>
            <a:r>
              <a:rPr lang="el-GR" sz="2400" b="0" dirty="0">
                <a:latin typeface="Calibri" pitchFamily="34" charset="0"/>
                <a:ea typeface="Calibri" pitchFamily="34" charset="0"/>
                <a:cs typeface="Calibri" pitchFamily="34" charset="0"/>
              </a:rPr>
              <a:t> Α)</a:t>
            </a:r>
            <a:endParaRPr lang="en-US" sz="2400" b="0" dirty="0">
              <a:latin typeface="Calibri" pitchFamily="34" charset="0"/>
              <a:ea typeface="Calibri" pitchFamily="34" charset="0"/>
              <a:cs typeface="Calibri" pitchFamily="34" charset="0"/>
            </a:endParaRPr>
          </a:p>
          <a:p>
            <a:pPr algn="ctr" eaLnBrk="0" hangingPunct="0"/>
            <a:r>
              <a:rPr lang="en-US" sz="2400" b="0" i="1" dirty="0">
                <a:latin typeface="Calibri" pitchFamily="34" charset="0"/>
                <a:ea typeface="Calibri" pitchFamily="34" charset="0"/>
                <a:cs typeface="Calibri" pitchFamily="34" charset="0"/>
              </a:rPr>
              <a:t>True if and only if</a:t>
            </a:r>
            <a:r>
              <a:rPr lang="el-GR" sz="2400" b="0" i="1" dirty="0">
                <a:latin typeface="Calibri" pitchFamily="34" charset="0"/>
                <a:ea typeface="Calibri" pitchFamily="34" charset="0"/>
                <a:cs typeface="Calibri" pitchFamily="34" charset="0"/>
              </a:rPr>
              <a:t> </a:t>
            </a:r>
            <a:r>
              <a:rPr lang="en-US" sz="2400" b="0" i="1" dirty="0">
                <a:latin typeface="Calibri" pitchFamily="34" charset="0"/>
                <a:ea typeface="Calibri" pitchFamily="34" charset="0"/>
                <a:cs typeface="Calibri" pitchFamily="34" charset="0"/>
              </a:rPr>
              <a:t>A </a:t>
            </a:r>
            <a:r>
              <a:rPr lang="el-GR" sz="2400" b="0" i="1" dirty="0">
                <a:latin typeface="Calibri" pitchFamily="34" charset="0"/>
                <a:ea typeface="Calibri" pitchFamily="34" charset="0"/>
                <a:cs typeface="Calibri" pitchFamily="34" charset="0"/>
                <a:sym typeface="Symbol" pitchFamily="18" charset="2"/>
              </a:rPr>
              <a:t> </a:t>
            </a:r>
            <a:r>
              <a:rPr lang="en-US" sz="2400" b="0" i="1" dirty="0">
                <a:latin typeface="Calibri" pitchFamily="34" charset="0"/>
                <a:ea typeface="Calibri" pitchFamily="34" charset="0"/>
                <a:cs typeface="Calibri" pitchFamily="34" charset="0"/>
                <a:sym typeface="Symbol" pitchFamily="18" charset="2"/>
              </a:rPr>
              <a:t>B</a:t>
            </a:r>
            <a:endParaRPr lang="el-GR" sz="2400" b="0" i="1" dirty="0">
              <a:latin typeface="Calibri" pitchFamily="34" charset="0"/>
              <a:ea typeface="Calibri" pitchFamily="34" charset="0"/>
              <a:cs typeface="Calibri" pitchFamily="34" charset="0"/>
              <a:sym typeface="Symbol" pitchFamily="18" charset="2"/>
            </a:endParaRPr>
          </a:p>
        </p:txBody>
      </p:sp>
      <p:sp>
        <p:nvSpPr>
          <p:cNvPr id="9"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a:t>
            </a:r>
            <a:r>
              <a:rPr lang="en-US" dirty="0">
                <a:solidFill>
                  <a:schemeClr val="accent6">
                    <a:lumMod val="75000"/>
                  </a:schemeClr>
                </a:solidFill>
              </a:rPr>
              <a:t> exists (not exists)</a:t>
            </a:r>
            <a:r>
              <a:rPr lang="el-GR" dirty="0">
                <a:solidFill>
                  <a:schemeClr val="accent6">
                    <a:lumMod val="75000"/>
                  </a:schemeClr>
                </a:solidFill>
              </a:rPr>
              <a:t> </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8" name="Text Box 3"/>
          <p:cNvSpPr txBox="1">
            <a:spLocks noChangeArrowheads="1"/>
          </p:cNvSpPr>
          <p:nvPr/>
        </p:nvSpPr>
        <p:spPr bwMode="auto">
          <a:xfrm>
            <a:off x="579783" y="2382312"/>
            <a:ext cx="8305800" cy="830997"/>
          </a:xfrm>
          <a:prstGeom prst="rect">
            <a:avLst/>
          </a:prstGeom>
          <a:noFill/>
          <a:ln w="9525">
            <a:noFill/>
            <a:miter lim="800000"/>
            <a:headEnd/>
            <a:tailEnd/>
          </a:ln>
        </p:spPr>
        <p:txBody>
          <a:bodyPr>
            <a:spAutoFit/>
          </a:bodyPr>
          <a:lstStyle/>
          <a:p>
            <a:pPr eaLnBrk="0" hangingPunct="0"/>
            <a:r>
              <a:rPr lang="el-GR" sz="2400" i="1" dirty="0">
                <a:latin typeface="Calibri" pitchFamily="34" charset="0"/>
                <a:ea typeface="Calibri" pitchFamily="34" charset="0"/>
                <a:cs typeface="Calibri" pitchFamily="34" charset="0"/>
              </a:rPr>
              <a:t>Παράδειγμα: Οι ηθοποιοί  που έχουν παίξει σε </a:t>
            </a:r>
            <a:r>
              <a:rPr lang="el-GR" sz="2400" i="1" u="sng" dirty="0">
                <a:latin typeface="Calibri" pitchFamily="34" charset="0"/>
                <a:ea typeface="Calibri" pitchFamily="34" charset="0"/>
                <a:cs typeface="Calibri" pitchFamily="34" charset="0"/>
              </a:rPr>
              <a:t>όλες</a:t>
            </a:r>
            <a:r>
              <a:rPr lang="el-GR" sz="2400" i="1" dirty="0">
                <a:latin typeface="Calibri" pitchFamily="34" charset="0"/>
                <a:ea typeface="Calibri" pitchFamily="34" charset="0"/>
                <a:cs typeface="Calibri" pitchFamily="34" charset="0"/>
              </a:rPr>
              <a:t> τις ταινίες που έχει παίξει ο </a:t>
            </a:r>
            <a:r>
              <a:rPr lang="en-US" sz="2400" i="1" dirty="0">
                <a:latin typeface="Calibri" pitchFamily="34" charset="0"/>
                <a:ea typeface="Calibri" pitchFamily="34" charset="0"/>
                <a:cs typeface="Calibri" pitchFamily="34" charset="0"/>
              </a:rPr>
              <a:t>George Clooney</a:t>
            </a:r>
            <a:endParaRPr lang="el-GR" sz="2400" i="1" dirty="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12163642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Slide Number Placeholder 4"/>
          <p:cNvSpPr>
            <a:spLocks noGrp="1"/>
          </p:cNvSpPr>
          <p:nvPr>
            <p:ph type="sldNum" sz="quarter" idx="12"/>
          </p:nvPr>
        </p:nvSpPr>
        <p:spPr>
          <a:noFill/>
        </p:spPr>
        <p:txBody>
          <a:bodyPr/>
          <a:lstStyle/>
          <a:p>
            <a:fld id="{657A6D83-AFCF-47C9-8920-7F0572B54203}" type="slidenum">
              <a:rPr lang="el-GR" altLang="en-US" smtClean="0"/>
              <a:pPr/>
              <a:t>79</a:t>
            </a:fld>
            <a:endParaRPr lang="el-GR" altLang="en-US" dirty="0"/>
          </a:p>
        </p:txBody>
      </p:sp>
      <p:sp>
        <p:nvSpPr>
          <p:cNvPr id="76805" name="Text Box 3"/>
          <p:cNvSpPr txBox="1">
            <a:spLocks noChangeArrowheads="1"/>
          </p:cNvSpPr>
          <p:nvPr/>
        </p:nvSpPr>
        <p:spPr bwMode="auto">
          <a:xfrm>
            <a:off x="227013" y="2408238"/>
            <a:ext cx="8305800" cy="336550"/>
          </a:xfrm>
          <a:prstGeom prst="rect">
            <a:avLst/>
          </a:prstGeom>
          <a:noFill/>
          <a:ln w="9525">
            <a:noFill/>
            <a:miter lim="800000"/>
            <a:headEnd/>
            <a:tailEnd/>
          </a:ln>
        </p:spPr>
        <p:txBody>
          <a:bodyPr>
            <a:spAutoFit/>
          </a:bodyPr>
          <a:lstStyle/>
          <a:p>
            <a:pPr eaLnBrk="0" hangingPunct="0"/>
            <a:r>
              <a:rPr lang="el-GR" sz="1600" i="1" dirty="0">
                <a:latin typeface="Calibri" pitchFamily="34" charset="0"/>
                <a:ea typeface="Calibri" pitchFamily="34" charset="0"/>
                <a:cs typeface="Calibri" pitchFamily="34" charset="0"/>
              </a:rPr>
              <a:t>Παράδειγμα: Οι ηθοποιοί  που έχουν παίξει σε </a:t>
            </a:r>
            <a:r>
              <a:rPr lang="el-GR" sz="1600" i="1" u="sng" dirty="0">
                <a:latin typeface="Calibri" pitchFamily="34" charset="0"/>
                <a:ea typeface="Calibri" pitchFamily="34" charset="0"/>
                <a:cs typeface="Calibri" pitchFamily="34" charset="0"/>
              </a:rPr>
              <a:t>όλες</a:t>
            </a:r>
            <a:r>
              <a:rPr lang="el-GR" sz="1600" i="1" dirty="0">
                <a:latin typeface="Calibri" pitchFamily="34" charset="0"/>
                <a:ea typeface="Calibri" pitchFamily="34" charset="0"/>
                <a:cs typeface="Calibri" pitchFamily="34" charset="0"/>
              </a:rPr>
              <a:t> τις ταινίες που έχει παίξει ο </a:t>
            </a:r>
            <a:r>
              <a:rPr lang="en-US" sz="1600" i="1" dirty="0">
                <a:latin typeface="Calibri" pitchFamily="34" charset="0"/>
                <a:ea typeface="Calibri" pitchFamily="34" charset="0"/>
                <a:cs typeface="Calibri" pitchFamily="34" charset="0"/>
              </a:rPr>
              <a:t>George Clooney</a:t>
            </a:r>
            <a:endParaRPr lang="el-GR" sz="1600" i="1" dirty="0">
              <a:latin typeface="Calibri" pitchFamily="34" charset="0"/>
              <a:ea typeface="Calibri" pitchFamily="34" charset="0"/>
              <a:cs typeface="Calibri" pitchFamily="34" charset="0"/>
            </a:endParaRPr>
          </a:p>
        </p:txBody>
      </p:sp>
      <p:sp>
        <p:nvSpPr>
          <p:cNvPr id="76806" name="Text Box 4"/>
          <p:cNvSpPr txBox="1">
            <a:spLocks noChangeArrowheads="1"/>
          </p:cNvSpPr>
          <p:nvPr/>
        </p:nvSpPr>
        <p:spPr bwMode="auto">
          <a:xfrm>
            <a:off x="482600" y="3525935"/>
            <a:ext cx="8305800" cy="2624138"/>
          </a:xfrm>
          <a:prstGeom prst="rect">
            <a:avLst/>
          </a:prstGeom>
          <a:noFill/>
          <a:ln w="9525">
            <a:noFill/>
            <a:miter lim="800000"/>
            <a:headEnd/>
            <a:tailEnd/>
          </a:ln>
        </p:spPr>
        <p:txBody>
          <a:bodyPr>
            <a:spAutoFit/>
          </a:bodyPr>
          <a:lstStyle/>
          <a:p>
            <a:pPr eaLnBrk="0" hangingPunct="0"/>
            <a:r>
              <a:rPr lang="en-US" sz="1800" dirty="0">
                <a:latin typeface="Calibri" pitchFamily="34" charset="0"/>
                <a:ea typeface="Calibri" pitchFamily="34" charset="0"/>
                <a:cs typeface="Calibri" pitchFamily="34" charset="0"/>
              </a:rPr>
              <a:t>SELECT</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DISTINCT</a:t>
            </a:r>
            <a:r>
              <a:rPr lang="el-GR" sz="1800" b="0" dirty="0">
                <a:latin typeface="Calibri" pitchFamily="34" charset="0"/>
                <a:ea typeface="Calibri" pitchFamily="34" charset="0"/>
                <a:cs typeface="Calibri" pitchFamily="34" charset="0"/>
              </a:rPr>
              <a:t> </a:t>
            </a:r>
            <a:r>
              <a:rPr lang="en-US" sz="1800" b="0" dirty="0" err="1">
                <a:latin typeface="Calibri" pitchFamily="34" charset="0"/>
                <a:ea typeface="Calibri" pitchFamily="34" charset="0"/>
                <a:cs typeface="Calibri" pitchFamily="34" charset="0"/>
              </a:rPr>
              <a:t>S.Name</a:t>
            </a:r>
            <a:endParaRPr lang="el-GR" sz="1800" b="0" dirty="0">
              <a:latin typeface="Calibri" pitchFamily="34" charset="0"/>
              <a:ea typeface="Calibri" pitchFamily="34" charset="0"/>
              <a:cs typeface="Calibri" pitchFamily="34" charset="0"/>
            </a:endParaRPr>
          </a:p>
          <a:p>
            <a:pPr eaLnBrk="0" hangingPunct="0"/>
            <a:r>
              <a:rPr lang="en-US" sz="1800" dirty="0">
                <a:latin typeface="Calibri" pitchFamily="34" charset="0"/>
                <a:ea typeface="Calibri" pitchFamily="34" charset="0"/>
                <a:cs typeface="Calibri" pitchFamily="34" charset="0"/>
              </a:rPr>
              <a:t>FROM</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AS</a:t>
            </a:r>
            <a:r>
              <a:rPr lang="en-US" sz="1800" b="0" dirty="0">
                <a:latin typeface="Calibri" pitchFamily="34" charset="0"/>
                <a:ea typeface="Calibri" pitchFamily="34" charset="0"/>
                <a:cs typeface="Calibri" pitchFamily="34" charset="0"/>
              </a:rPr>
              <a:t> </a:t>
            </a:r>
            <a:r>
              <a:rPr lang="en-US" sz="2000" dirty="0">
                <a:solidFill>
                  <a:srgbClr val="00B050"/>
                </a:solidFill>
                <a:latin typeface="Calibri" pitchFamily="34" charset="0"/>
                <a:ea typeface="Calibri" pitchFamily="34" charset="0"/>
                <a:cs typeface="Calibri" pitchFamily="34" charset="0"/>
              </a:rPr>
              <a:t>S</a:t>
            </a:r>
          </a:p>
          <a:p>
            <a:pPr eaLnBrk="0" hangingPunct="0"/>
            <a:r>
              <a:rPr lang="en-US" sz="1800" dirty="0">
                <a:latin typeface="Calibri" pitchFamily="34" charset="0"/>
                <a:ea typeface="Calibri" pitchFamily="34" charset="0"/>
                <a:cs typeface="Calibri" pitchFamily="34" charset="0"/>
              </a:rPr>
              <a:t>WHERE </a:t>
            </a:r>
            <a:r>
              <a:rPr lang="en-US" sz="1800" dirty="0">
                <a:solidFill>
                  <a:srgbClr val="FF0000"/>
                </a:solidFill>
                <a:latin typeface="Calibri" pitchFamily="34" charset="0"/>
                <a:ea typeface="Calibri" pitchFamily="34" charset="0"/>
                <a:cs typeface="Calibri" pitchFamily="34" charset="0"/>
              </a:rPr>
              <a:t>NOT EXISTS</a:t>
            </a:r>
            <a:r>
              <a:rPr lang="el-GR" sz="1800" dirty="0">
                <a:solidFill>
                  <a:srgbClr val="FF0000"/>
                </a:solidFill>
                <a:latin typeface="Calibri" pitchFamily="34" charset="0"/>
                <a:ea typeface="Calibri" pitchFamily="34" charset="0"/>
                <a:cs typeface="Calibri" pitchFamily="34" charset="0"/>
              </a:rPr>
              <a:t>  </a:t>
            </a:r>
            <a:r>
              <a:rPr lang="el-GR" sz="1800" b="0" dirty="0">
                <a:solidFill>
                  <a:srgbClr val="FF0000"/>
                </a:solidFill>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a:t>
            </a:r>
            <a:r>
              <a:rPr lang="en-US" sz="1800" dirty="0">
                <a:latin typeface="Calibri" pitchFamily="34" charset="0"/>
                <a:ea typeface="Calibri" pitchFamily="34" charset="0"/>
                <a:cs typeface="Calibri" pitchFamily="34" charset="0"/>
              </a:rPr>
              <a:t>SELECT</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Title</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Year</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FROM</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Plays</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WHERE</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Name</a:t>
            </a:r>
            <a:r>
              <a:rPr lang="el-GR" sz="1800" b="0" dirty="0">
                <a:latin typeface="Calibri" pitchFamily="34" charset="0"/>
                <a:ea typeface="Calibri" pitchFamily="34" charset="0"/>
                <a:cs typeface="Calibri" pitchFamily="34" charset="0"/>
              </a:rPr>
              <a:t> = </a:t>
            </a:r>
            <a:r>
              <a:rPr lang="en-US"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George Clooney</a:t>
            </a:r>
            <a:r>
              <a:rPr lang="en-US"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b="0" dirty="0">
                <a:solidFill>
                  <a:srgbClr val="FF0000"/>
                </a:solidFill>
                <a:latin typeface="Calibri" pitchFamily="34" charset="0"/>
                <a:ea typeface="Calibri" pitchFamily="34" charset="0"/>
                <a:cs typeface="Calibri" pitchFamily="34" charset="0"/>
              </a:rPr>
              <a:t>EXCEPT</a:t>
            </a:r>
            <a:endParaRPr lang="el-GR" sz="1800" dirty="0">
              <a:solidFill>
                <a:srgbClr val="FF0000"/>
              </a:solidFill>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a:t>
            </a:r>
            <a:r>
              <a:rPr lang="en-US" sz="1800" dirty="0">
                <a:latin typeface="Calibri" pitchFamily="34" charset="0"/>
                <a:ea typeface="Calibri" pitchFamily="34" charset="0"/>
                <a:cs typeface="Calibri" pitchFamily="34" charset="0"/>
              </a:rPr>
              <a:t>SELECT</a:t>
            </a:r>
            <a:r>
              <a:rPr lang="en-US" dirty="0">
                <a:latin typeface="Calibri" pitchFamily="34" charset="0"/>
                <a:ea typeface="Calibri" pitchFamily="34" charset="0"/>
                <a:cs typeface="Calibri" pitchFamily="34" charset="0"/>
              </a:rPr>
              <a:t> Title</a:t>
            </a:r>
            <a:r>
              <a:rPr lang="el-GR" sz="1800" b="0"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Year</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as</a:t>
            </a:r>
            <a:r>
              <a:rPr lang="en-US" sz="1800" b="0" dirty="0">
                <a:latin typeface="Calibri" pitchFamily="34" charset="0"/>
                <a:ea typeface="Calibri" pitchFamily="34" charset="0"/>
                <a:cs typeface="Calibri" pitchFamily="34" charset="0"/>
              </a:rPr>
              <a:t> R </a:t>
            </a:r>
          </a:p>
          <a:p>
            <a:pPr eaLnBrk="0" hangingPunct="0"/>
            <a:r>
              <a:rPr lang="el-GR" sz="1800" b="0" dirty="0">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WHERE</a:t>
            </a:r>
            <a:r>
              <a:rPr lang="el-GR" sz="1800" dirty="0">
                <a:latin typeface="Calibri" pitchFamily="34" charset="0"/>
                <a:ea typeface="Calibri" pitchFamily="34" charset="0"/>
                <a:cs typeface="Calibri" pitchFamily="34" charset="0"/>
              </a:rPr>
              <a:t>  </a:t>
            </a:r>
            <a:r>
              <a:rPr lang="en-US" sz="1800" b="0" dirty="0" err="1">
                <a:latin typeface="Calibri" pitchFamily="34" charset="0"/>
                <a:ea typeface="Calibri" pitchFamily="34" charset="0"/>
                <a:cs typeface="Calibri" pitchFamily="34" charset="0"/>
              </a:rPr>
              <a:t>R.Name</a:t>
            </a:r>
            <a:r>
              <a:rPr lang="el-GR" sz="1800" b="0" dirty="0">
                <a:latin typeface="Calibri" pitchFamily="34" charset="0"/>
                <a:ea typeface="Calibri" pitchFamily="34" charset="0"/>
                <a:cs typeface="Calibri" pitchFamily="34" charset="0"/>
              </a:rPr>
              <a:t> = </a:t>
            </a:r>
            <a:r>
              <a:rPr lang="en-US" sz="2000" dirty="0" err="1">
                <a:solidFill>
                  <a:srgbClr val="33CC33"/>
                </a:solidFill>
                <a:latin typeface="Calibri" pitchFamily="34" charset="0"/>
                <a:ea typeface="Calibri" pitchFamily="34" charset="0"/>
                <a:cs typeface="Calibri" pitchFamily="34" charset="0"/>
              </a:rPr>
              <a:t>S</a:t>
            </a:r>
            <a:r>
              <a:rPr lang="en-US" sz="1800" b="0" dirty="0" err="1">
                <a:latin typeface="Calibri" pitchFamily="34" charset="0"/>
                <a:ea typeface="Calibri" pitchFamily="34" charset="0"/>
                <a:cs typeface="Calibri" pitchFamily="34" charset="0"/>
              </a:rPr>
              <a:t>.Name</a:t>
            </a:r>
            <a:r>
              <a:rPr lang="en-US" sz="1800" b="0" dirty="0">
                <a:latin typeface="Calibri" pitchFamily="34" charset="0"/>
                <a:ea typeface="Calibri" pitchFamily="34" charset="0"/>
                <a:cs typeface="Calibri" pitchFamily="34" charset="0"/>
              </a:rPr>
              <a:t>));</a:t>
            </a:r>
            <a:endParaRPr lang="el-GR" sz="1800" b="0" dirty="0">
              <a:latin typeface="Calibri" pitchFamily="34" charset="0"/>
              <a:ea typeface="Calibri" pitchFamily="34" charset="0"/>
              <a:cs typeface="Calibri" pitchFamily="34" charset="0"/>
            </a:endParaRPr>
          </a:p>
        </p:txBody>
      </p:sp>
      <p:grpSp>
        <p:nvGrpSpPr>
          <p:cNvPr id="2" name="Group 5"/>
          <p:cNvGrpSpPr>
            <a:grpSpLocks/>
          </p:cNvGrpSpPr>
          <p:nvPr/>
        </p:nvGrpSpPr>
        <p:grpSpPr bwMode="auto">
          <a:xfrm>
            <a:off x="5140325" y="2924175"/>
            <a:ext cx="2895600" cy="381000"/>
            <a:chOff x="3024" y="2160"/>
            <a:chExt cx="1824" cy="240"/>
          </a:xfrm>
        </p:grpSpPr>
        <p:grpSp>
          <p:nvGrpSpPr>
            <p:cNvPr id="3" name="Group 6"/>
            <p:cNvGrpSpPr>
              <a:grpSpLocks/>
            </p:cNvGrpSpPr>
            <p:nvPr/>
          </p:nvGrpSpPr>
          <p:grpSpPr bwMode="auto">
            <a:xfrm>
              <a:off x="3024" y="2160"/>
              <a:ext cx="1824" cy="240"/>
              <a:chOff x="2496" y="1920"/>
              <a:chExt cx="1824" cy="240"/>
            </a:xfrm>
          </p:grpSpPr>
          <p:sp>
            <p:nvSpPr>
              <p:cNvPr id="76819" name="Text Box 7"/>
              <p:cNvSpPr txBox="1">
                <a:spLocks noChangeArrowheads="1"/>
              </p:cNvSpPr>
              <p:nvPr/>
            </p:nvSpPr>
            <p:spPr bwMode="auto">
              <a:xfrm>
                <a:off x="2496" y="1920"/>
                <a:ext cx="1824" cy="212"/>
              </a:xfrm>
              <a:prstGeom prst="rect">
                <a:avLst/>
              </a:prstGeom>
              <a:noFill/>
              <a:ln w="9525">
                <a:noFill/>
                <a:miter lim="800000"/>
                <a:headEnd/>
                <a:tailEnd/>
              </a:ln>
            </p:spPr>
            <p:txBody>
              <a:bodyPr>
                <a:spAutoFit/>
              </a:bodyPr>
              <a:lstStyle/>
              <a:p>
                <a:pPr eaLnBrk="0" hangingPunct="0"/>
                <a:r>
                  <a:rPr lang="en-US" sz="1600" dirty="0">
                    <a:latin typeface="Calibri" pitchFamily="34" charset="0"/>
                    <a:ea typeface="Calibri" pitchFamily="34" charset="0"/>
                    <a:cs typeface="Calibri" pitchFamily="34" charset="0"/>
                  </a:rPr>
                  <a:t>NOT EXISTS </a:t>
                </a:r>
                <a:r>
                  <a:rPr lang="el-GR" sz="1600" b="0" dirty="0">
                    <a:latin typeface="Calibri" pitchFamily="34" charset="0"/>
                    <a:ea typeface="Calibri" pitchFamily="34" charset="0"/>
                    <a:cs typeface="Calibri" pitchFamily="34" charset="0"/>
                  </a:rPr>
                  <a:t>(Β </a:t>
                </a:r>
                <a:r>
                  <a:rPr lang="en-US" sz="1600" dirty="0">
                    <a:latin typeface="Calibri" pitchFamily="34" charset="0"/>
                    <a:ea typeface="Calibri" pitchFamily="34" charset="0"/>
                    <a:cs typeface="Calibri" pitchFamily="34" charset="0"/>
                  </a:rPr>
                  <a:t>EXCEPT</a:t>
                </a:r>
                <a:r>
                  <a:rPr lang="el-GR" sz="1600" b="0" dirty="0">
                    <a:latin typeface="Calibri" pitchFamily="34" charset="0"/>
                    <a:ea typeface="Calibri" pitchFamily="34" charset="0"/>
                    <a:cs typeface="Calibri" pitchFamily="34" charset="0"/>
                  </a:rPr>
                  <a:t> Α)</a:t>
                </a:r>
              </a:p>
            </p:txBody>
          </p:sp>
          <p:sp>
            <p:nvSpPr>
              <p:cNvPr id="76820" name="Line 8"/>
              <p:cNvSpPr>
                <a:spLocks noChangeShapeType="1"/>
              </p:cNvSpPr>
              <p:nvPr/>
            </p:nvSpPr>
            <p:spPr bwMode="auto">
              <a:xfrm>
                <a:off x="2496" y="1920"/>
                <a:ext cx="1824" cy="0"/>
              </a:xfrm>
              <a:prstGeom prst="line">
                <a:avLst/>
              </a:prstGeom>
              <a:noFill/>
              <a:ln w="9525">
                <a:solidFill>
                  <a:schemeClr val="tx1"/>
                </a:solidFill>
                <a:round/>
                <a:headEnd/>
                <a:tailEnd/>
              </a:ln>
            </p:spPr>
            <p:txBody>
              <a:bodyPr wrap="none" anchor="ctr"/>
              <a:lstStyle/>
              <a:p>
                <a:endParaRPr lang="el-GR"/>
              </a:p>
            </p:txBody>
          </p:sp>
          <p:sp>
            <p:nvSpPr>
              <p:cNvPr id="76821" name="Line 9"/>
              <p:cNvSpPr>
                <a:spLocks noChangeShapeType="1"/>
              </p:cNvSpPr>
              <p:nvPr/>
            </p:nvSpPr>
            <p:spPr bwMode="auto">
              <a:xfrm>
                <a:off x="2496" y="2160"/>
                <a:ext cx="1824" cy="0"/>
              </a:xfrm>
              <a:prstGeom prst="line">
                <a:avLst/>
              </a:prstGeom>
              <a:noFill/>
              <a:ln w="9525">
                <a:solidFill>
                  <a:schemeClr val="tx1"/>
                </a:solidFill>
                <a:round/>
                <a:headEnd/>
                <a:tailEnd/>
              </a:ln>
            </p:spPr>
            <p:txBody>
              <a:bodyPr wrap="none" anchor="ctr"/>
              <a:lstStyle/>
              <a:p>
                <a:endParaRPr lang="el-GR"/>
              </a:p>
            </p:txBody>
          </p:sp>
          <p:sp>
            <p:nvSpPr>
              <p:cNvPr id="76822" name="Line 10"/>
              <p:cNvSpPr>
                <a:spLocks noChangeShapeType="1"/>
              </p:cNvSpPr>
              <p:nvPr/>
            </p:nvSpPr>
            <p:spPr bwMode="auto">
              <a:xfrm>
                <a:off x="2496" y="1920"/>
                <a:ext cx="0" cy="240"/>
              </a:xfrm>
              <a:prstGeom prst="line">
                <a:avLst/>
              </a:prstGeom>
              <a:noFill/>
              <a:ln w="9525">
                <a:solidFill>
                  <a:schemeClr val="tx1"/>
                </a:solidFill>
                <a:round/>
                <a:headEnd/>
                <a:tailEnd/>
              </a:ln>
            </p:spPr>
            <p:txBody>
              <a:bodyPr wrap="none" anchor="ctr"/>
              <a:lstStyle/>
              <a:p>
                <a:endParaRPr lang="el-GR"/>
              </a:p>
            </p:txBody>
          </p:sp>
        </p:grpSp>
        <p:sp>
          <p:nvSpPr>
            <p:cNvPr id="76818" name="Line 11"/>
            <p:cNvSpPr>
              <a:spLocks noChangeShapeType="1"/>
            </p:cNvSpPr>
            <p:nvPr/>
          </p:nvSpPr>
          <p:spPr bwMode="auto">
            <a:xfrm>
              <a:off x="4848" y="2160"/>
              <a:ext cx="0" cy="240"/>
            </a:xfrm>
            <a:prstGeom prst="line">
              <a:avLst/>
            </a:prstGeom>
            <a:noFill/>
            <a:ln w="9525">
              <a:solidFill>
                <a:schemeClr val="tx1"/>
              </a:solidFill>
              <a:round/>
              <a:headEnd/>
              <a:tailEnd/>
            </a:ln>
          </p:spPr>
          <p:txBody>
            <a:bodyPr wrap="none" anchor="ctr"/>
            <a:lstStyle/>
            <a:p>
              <a:endParaRPr lang="el-GR"/>
            </a:p>
          </p:txBody>
        </p:sp>
      </p:grpSp>
      <p:sp>
        <p:nvSpPr>
          <p:cNvPr id="76809" name="Rectangle 13"/>
          <p:cNvSpPr>
            <a:spLocks noChangeArrowheads="1"/>
          </p:cNvSpPr>
          <p:nvPr/>
        </p:nvSpPr>
        <p:spPr bwMode="auto">
          <a:xfrm>
            <a:off x="2321169" y="4169742"/>
            <a:ext cx="4055819" cy="2076894"/>
          </a:xfrm>
          <a:prstGeom prst="rect">
            <a:avLst/>
          </a:prstGeom>
          <a:noFill/>
          <a:ln w="9525">
            <a:solidFill>
              <a:schemeClr val="accent3">
                <a:lumMod val="75000"/>
              </a:schemeClr>
            </a:solidFill>
            <a:miter lim="800000"/>
            <a:headEnd/>
            <a:tailEnd/>
          </a:ln>
        </p:spPr>
        <p:txBody>
          <a:bodyPr wrap="none" anchor="ctr"/>
          <a:lstStyle/>
          <a:p>
            <a:endParaRPr lang="el-GR"/>
          </a:p>
        </p:txBody>
      </p:sp>
      <p:sp>
        <p:nvSpPr>
          <p:cNvPr id="76810" name="Text Box 14"/>
          <p:cNvSpPr txBox="1">
            <a:spLocks noChangeArrowheads="1"/>
          </p:cNvSpPr>
          <p:nvPr/>
        </p:nvSpPr>
        <p:spPr bwMode="auto">
          <a:xfrm>
            <a:off x="6588125" y="4652963"/>
            <a:ext cx="1944688" cy="641350"/>
          </a:xfrm>
          <a:prstGeom prst="rect">
            <a:avLst/>
          </a:prstGeom>
          <a:noFill/>
          <a:ln w="9525">
            <a:noFill/>
            <a:miter lim="800000"/>
            <a:headEnd/>
            <a:tailEnd/>
          </a:ln>
        </p:spPr>
        <p:txBody>
          <a:bodyPr>
            <a:spAutoFit/>
          </a:bodyPr>
          <a:lstStyle/>
          <a:p>
            <a:pPr eaLnBrk="0" hangingPunct="0">
              <a:spcBef>
                <a:spcPct val="50000"/>
              </a:spcBef>
            </a:pPr>
            <a:r>
              <a:rPr lang="en-US" sz="1800">
                <a:solidFill>
                  <a:schemeClr val="accent3">
                    <a:lumMod val="75000"/>
                  </a:schemeClr>
                </a:solidFill>
                <a:latin typeface="Calibri" pitchFamily="34" charset="0"/>
                <a:ea typeface="Calibri" pitchFamily="34" charset="0"/>
                <a:cs typeface="Calibri" pitchFamily="34" charset="0"/>
              </a:rPr>
              <a:t>u</a:t>
            </a:r>
            <a:r>
              <a:rPr lang="el-GR" sz="1800">
                <a:solidFill>
                  <a:schemeClr val="accent3">
                    <a:lumMod val="75000"/>
                  </a:schemeClr>
                </a:solidFill>
                <a:latin typeface="Calibri" pitchFamily="34" charset="0"/>
                <a:ea typeface="Calibri" pitchFamily="34" charset="0"/>
                <a:cs typeface="Calibri" pitchFamily="34" charset="0"/>
              </a:rPr>
              <a:t>πολογισμός για κάθε </a:t>
            </a:r>
            <a:r>
              <a:rPr lang="en-US" sz="1800">
                <a:solidFill>
                  <a:schemeClr val="accent3">
                    <a:lumMod val="75000"/>
                  </a:schemeClr>
                </a:solidFill>
                <a:latin typeface="Calibri" pitchFamily="34" charset="0"/>
                <a:ea typeface="Calibri" pitchFamily="34" charset="0"/>
                <a:cs typeface="Calibri" pitchFamily="34" charset="0"/>
              </a:rPr>
              <a:t>S</a:t>
            </a:r>
            <a:endParaRPr lang="el-GR" sz="1800">
              <a:solidFill>
                <a:schemeClr val="accent3">
                  <a:lumMod val="75000"/>
                </a:schemeClr>
              </a:solidFill>
              <a:latin typeface="Calibri" pitchFamily="34" charset="0"/>
              <a:ea typeface="Calibri" pitchFamily="34" charset="0"/>
              <a:cs typeface="Calibri" pitchFamily="34" charset="0"/>
            </a:endParaRPr>
          </a:p>
        </p:txBody>
      </p:sp>
      <p:sp>
        <p:nvSpPr>
          <p:cNvPr id="76811" name="Line 15"/>
          <p:cNvSpPr>
            <a:spLocks noChangeShapeType="1"/>
          </p:cNvSpPr>
          <p:nvPr/>
        </p:nvSpPr>
        <p:spPr bwMode="auto">
          <a:xfrm flipV="1">
            <a:off x="6156325" y="5013325"/>
            <a:ext cx="360363" cy="439738"/>
          </a:xfrm>
          <a:prstGeom prst="line">
            <a:avLst/>
          </a:prstGeom>
          <a:noFill/>
          <a:ln w="9525">
            <a:solidFill>
              <a:schemeClr val="accent3">
                <a:lumMod val="75000"/>
              </a:schemeClr>
            </a:solidFill>
            <a:round/>
            <a:headEnd/>
            <a:tailEnd type="triangle" w="med" len="med"/>
          </a:ln>
        </p:spPr>
        <p:txBody>
          <a:bodyPr/>
          <a:lstStyle/>
          <a:p>
            <a:endParaRPr lang="el-GR"/>
          </a:p>
        </p:txBody>
      </p:sp>
      <p:sp>
        <p:nvSpPr>
          <p:cNvPr id="76812" name="Text Box 16"/>
          <p:cNvSpPr txBox="1">
            <a:spLocks noChangeArrowheads="1"/>
          </p:cNvSpPr>
          <p:nvPr/>
        </p:nvSpPr>
        <p:spPr bwMode="auto">
          <a:xfrm>
            <a:off x="227013" y="2744788"/>
            <a:ext cx="5589587" cy="703262"/>
          </a:xfrm>
          <a:prstGeom prst="rect">
            <a:avLst/>
          </a:prstGeom>
          <a:noFill/>
          <a:ln w="9525">
            <a:noFill/>
            <a:miter lim="800000"/>
            <a:headEnd/>
            <a:tailEnd/>
          </a:ln>
        </p:spPr>
        <p:txBody>
          <a:bodyPr>
            <a:spAutoFit/>
          </a:bodyPr>
          <a:lstStyle/>
          <a:p>
            <a:pPr eaLnBrk="0" hangingPunct="0">
              <a:spcBef>
                <a:spcPct val="50000"/>
              </a:spcBef>
            </a:pPr>
            <a:r>
              <a:rPr lang="en-US" sz="1600" dirty="0">
                <a:solidFill>
                  <a:schemeClr val="bg1">
                    <a:lumMod val="50000"/>
                  </a:schemeClr>
                </a:solidFill>
                <a:latin typeface="Calibri" pitchFamily="34" charset="0"/>
                <a:ea typeface="Calibri" pitchFamily="34" charset="0"/>
                <a:cs typeface="Calibri" pitchFamily="34" charset="0"/>
              </a:rPr>
              <a:t>B: </a:t>
            </a:r>
            <a:r>
              <a:rPr lang="el-GR" sz="1600" dirty="0">
                <a:solidFill>
                  <a:schemeClr val="bg1">
                    <a:lumMod val="50000"/>
                  </a:schemeClr>
                </a:solidFill>
                <a:latin typeface="Calibri" pitchFamily="34" charset="0"/>
                <a:ea typeface="Calibri" pitchFamily="34" charset="0"/>
                <a:cs typeface="Calibri" pitchFamily="34" charset="0"/>
              </a:rPr>
              <a:t>όλες οι ταινίες του </a:t>
            </a:r>
            <a:r>
              <a:rPr lang="en-US" sz="1600" dirty="0">
                <a:solidFill>
                  <a:schemeClr val="bg1">
                    <a:lumMod val="50000"/>
                  </a:schemeClr>
                </a:solidFill>
                <a:latin typeface="Calibri" pitchFamily="34" charset="0"/>
                <a:ea typeface="Calibri" pitchFamily="34" charset="0"/>
                <a:cs typeface="Calibri" pitchFamily="34" charset="0"/>
              </a:rPr>
              <a:t>George Clooney</a:t>
            </a:r>
            <a:r>
              <a:rPr lang="el-GR" sz="1600" dirty="0">
                <a:solidFill>
                  <a:schemeClr val="bg1">
                    <a:lumMod val="50000"/>
                  </a:schemeClr>
                </a:solidFill>
                <a:latin typeface="Calibri" pitchFamily="34" charset="0"/>
                <a:ea typeface="Calibri" pitchFamily="34" charset="0"/>
                <a:cs typeface="Calibri" pitchFamily="34" charset="0"/>
              </a:rPr>
              <a:t> </a:t>
            </a:r>
            <a:endParaRPr lang="en-US" sz="1600" dirty="0">
              <a:solidFill>
                <a:schemeClr val="bg1">
                  <a:lumMod val="50000"/>
                </a:schemeClr>
              </a:solidFill>
              <a:latin typeface="Calibri" pitchFamily="34" charset="0"/>
              <a:ea typeface="Calibri" pitchFamily="34" charset="0"/>
              <a:cs typeface="Calibri" pitchFamily="34" charset="0"/>
            </a:endParaRPr>
          </a:p>
          <a:p>
            <a:pPr eaLnBrk="0" hangingPunct="0">
              <a:spcBef>
                <a:spcPct val="50000"/>
              </a:spcBef>
            </a:pPr>
            <a:r>
              <a:rPr lang="el-GR" sz="1600" dirty="0">
                <a:solidFill>
                  <a:schemeClr val="bg1">
                    <a:lumMod val="50000"/>
                  </a:schemeClr>
                </a:solidFill>
                <a:latin typeface="Calibri" pitchFamily="34" charset="0"/>
                <a:ea typeface="Calibri" pitchFamily="34" charset="0"/>
                <a:cs typeface="Calibri" pitchFamily="34" charset="0"/>
              </a:rPr>
              <a:t>Α: όλες οι ταινίες του συγκεκριμένου ηθοποιού</a:t>
            </a:r>
          </a:p>
        </p:txBody>
      </p:sp>
      <p:sp>
        <p:nvSpPr>
          <p:cNvPr id="76813" name="Text Box 17"/>
          <p:cNvSpPr txBox="1">
            <a:spLocks noChangeArrowheads="1"/>
          </p:cNvSpPr>
          <p:nvPr/>
        </p:nvSpPr>
        <p:spPr bwMode="auto">
          <a:xfrm>
            <a:off x="6376988" y="5486400"/>
            <a:ext cx="2411412" cy="461665"/>
          </a:xfrm>
          <a:prstGeom prst="rect">
            <a:avLst/>
          </a:prstGeom>
          <a:noFill/>
          <a:ln w="9525">
            <a:noFill/>
            <a:miter lim="800000"/>
            <a:headEnd/>
            <a:tailEnd/>
          </a:ln>
        </p:spPr>
        <p:txBody>
          <a:bodyPr wrap="square">
            <a:spAutoFit/>
          </a:bodyPr>
          <a:lstStyle/>
          <a:p>
            <a:pPr algn="just">
              <a:spcBef>
                <a:spcPct val="50000"/>
              </a:spcBef>
            </a:pPr>
            <a:r>
              <a:rPr lang="el-GR" sz="1200" dirty="0">
                <a:solidFill>
                  <a:schemeClr val="accent6">
                    <a:lumMod val="50000"/>
                  </a:schemeClr>
                </a:solidFill>
                <a:latin typeface="Calibri" pitchFamily="34" charset="0"/>
                <a:ea typeface="Calibri" pitchFamily="34" charset="0"/>
                <a:cs typeface="Calibri" pitchFamily="34" charset="0"/>
              </a:rPr>
              <a:t>Τέτοιου είδους μεταβλητές δεν υπάρχουν στη σχεσιακή άλγεβρα</a:t>
            </a:r>
          </a:p>
        </p:txBody>
      </p:sp>
      <p:sp>
        <p:nvSpPr>
          <p:cNvPr id="76814" name="Text Box 18"/>
          <p:cNvSpPr txBox="1">
            <a:spLocks noChangeArrowheads="1"/>
          </p:cNvSpPr>
          <p:nvPr/>
        </p:nvSpPr>
        <p:spPr bwMode="auto">
          <a:xfrm>
            <a:off x="5364163" y="4221163"/>
            <a:ext cx="360362" cy="336550"/>
          </a:xfrm>
          <a:prstGeom prst="rect">
            <a:avLst/>
          </a:prstGeom>
          <a:noFill/>
          <a:ln w="9525">
            <a:noFill/>
            <a:miter lim="800000"/>
            <a:headEnd/>
            <a:tailEnd/>
          </a:ln>
        </p:spPr>
        <p:txBody>
          <a:bodyPr>
            <a:spAutoFit/>
          </a:bodyPr>
          <a:lstStyle/>
          <a:p>
            <a:pPr>
              <a:spcBef>
                <a:spcPct val="50000"/>
              </a:spcBef>
            </a:pPr>
            <a:r>
              <a:rPr lang="en-US" sz="1600">
                <a:solidFill>
                  <a:schemeClr val="bg1">
                    <a:lumMod val="50000"/>
                  </a:schemeClr>
                </a:solidFill>
              </a:rPr>
              <a:t>B</a:t>
            </a:r>
            <a:endParaRPr lang="el-GR" sz="1600">
              <a:solidFill>
                <a:schemeClr val="bg1">
                  <a:lumMod val="50000"/>
                </a:schemeClr>
              </a:solidFill>
            </a:endParaRPr>
          </a:p>
        </p:txBody>
      </p:sp>
      <p:sp>
        <p:nvSpPr>
          <p:cNvPr id="76815" name="Text Box 19"/>
          <p:cNvSpPr txBox="1">
            <a:spLocks noChangeArrowheads="1"/>
          </p:cNvSpPr>
          <p:nvPr/>
        </p:nvSpPr>
        <p:spPr bwMode="auto">
          <a:xfrm>
            <a:off x="5508625" y="5300663"/>
            <a:ext cx="287338" cy="336550"/>
          </a:xfrm>
          <a:prstGeom prst="rect">
            <a:avLst/>
          </a:prstGeom>
          <a:noFill/>
          <a:ln w="9525">
            <a:noFill/>
            <a:miter lim="800000"/>
            <a:headEnd/>
            <a:tailEnd/>
          </a:ln>
        </p:spPr>
        <p:txBody>
          <a:bodyPr>
            <a:spAutoFit/>
          </a:bodyPr>
          <a:lstStyle/>
          <a:p>
            <a:pPr>
              <a:spcBef>
                <a:spcPct val="50000"/>
              </a:spcBef>
            </a:pPr>
            <a:r>
              <a:rPr lang="en-US" sz="1600" dirty="0">
                <a:solidFill>
                  <a:schemeClr val="bg1">
                    <a:lumMod val="50000"/>
                  </a:schemeClr>
                </a:solidFill>
              </a:rPr>
              <a:t>A</a:t>
            </a:r>
            <a:endParaRPr lang="el-GR" sz="1600" dirty="0">
              <a:solidFill>
                <a:schemeClr val="bg1">
                  <a:lumMod val="50000"/>
                </a:schemeClr>
              </a:solidFill>
            </a:endParaRPr>
          </a:p>
        </p:txBody>
      </p:sp>
      <p:sp>
        <p:nvSpPr>
          <p:cNvPr id="24" name="Title 9"/>
          <p:cNvSpPr>
            <a:spLocks noGrp="1"/>
          </p:cNvSpPr>
          <p:nvPr>
            <p:ph type="title"/>
          </p:nvPr>
        </p:nvSpPr>
        <p:spPr>
          <a:xfrm>
            <a:off x="457200" y="11113"/>
            <a:ext cx="8229600" cy="1143000"/>
          </a:xfrm>
        </p:spPr>
        <p:txBody>
          <a:bodyPr/>
          <a:lstStyle/>
          <a:p>
            <a:r>
              <a:rPr lang="el-GR" dirty="0">
                <a:solidFill>
                  <a:schemeClr val="accent6">
                    <a:lumMod val="75000"/>
                  </a:schemeClr>
                </a:solidFill>
              </a:rPr>
              <a:t>Παράδειγμα Διαίρεσης</a:t>
            </a:r>
          </a:p>
        </p:txBody>
      </p:sp>
      <p:sp>
        <p:nvSpPr>
          <p:cNvPr id="25"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26"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23" name="Text Box 6"/>
          <p:cNvSpPr txBox="1">
            <a:spLocks noChangeArrowheads="1"/>
          </p:cNvSpPr>
          <p:nvPr/>
        </p:nvSpPr>
        <p:spPr bwMode="auto">
          <a:xfrm>
            <a:off x="168275" y="1405162"/>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4"/>
          <p:cNvSpPr>
            <a:spLocks noGrp="1"/>
          </p:cNvSpPr>
          <p:nvPr>
            <p:ph type="sldNum" sz="quarter" idx="12"/>
          </p:nvPr>
        </p:nvSpPr>
        <p:spPr>
          <a:noFill/>
        </p:spPr>
        <p:txBody>
          <a:bodyPr/>
          <a:lstStyle/>
          <a:p>
            <a:fld id="{29527016-7261-491D-A1F6-3C2E6C7147E3}" type="slidenum">
              <a:rPr lang="el-GR" altLang="en-US" smtClean="0"/>
              <a:pPr/>
              <a:t>8</a:t>
            </a:fld>
            <a:endParaRPr lang="el-GR" altLang="en-US"/>
          </a:p>
        </p:txBody>
      </p:sp>
      <p:sp>
        <p:nvSpPr>
          <p:cNvPr id="10246" name="Text Box 3"/>
          <p:cNvSpPr txBox="1">
            <a:spLocks noChangeArrowheads="1"/>
          </p:cNvSpPr>
          <p:nvPr/>
        </p:nvSpPr>
        <p:spPr bwMode="auto">
          <a:xfrm>
            <a:off x="762000" y="2209800"/>
            <a:ext cx="46482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74436" name="Text Box 4"/>
          <p:cNvSpPr txBox="1">
            <a:spLocks noChangeArrowheads="1"/>
          </p:cNvSpPr>
          <p:nvPr/>
        </p:nvSpPr>
        <p:spPr bwMode="auto">
          <a:xfrm>
            <a:off x="622300" y="3543300"/>
            <a:ext cx="7696200" cy="1938338"/>
          </a:xfrm>
          <a:prstGeom prst="rect">
            <a:avLst/>
          </a:prstGeom>
          <a:noFill/>
          <a:ln w="9525">
            <a:noFill/>
            <a:miter lim="800000"/>
            <a:headEnd/>
            <a:tailEnd/>
          </a:ln>
        </p:spPr>
        <p:txBody>
          <a:bodyPr>
            <a:spAutoFit/>
          </a:bodyPr>
          <a:lstStyle/>
          <a:p>
            <a:pPr algn="just" eaLnBrk="0" hangingPunct="0"/>
            <a:r>
              <a:rPr lang="en-US" sz="2400" dirty="0">
                <a:solidFill>
                  <a:schemeClr val="accent6">
                    <a:lumMod val="75000"/>
                  </a:schemeClr>
                </a:solidFill>
                <a:latin typeface="Calibri" pitchFamily="34" charset="0"/>
                <a:ea typeface="Calibri" pitchFamily="34" charset="0"/>
                <a:cs typeface="Calibri" pitchFamily="34" charset="0"/>
              </a:rPr>
              <a:t>SELECT</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αντιστοιχεί στην πράξη της </a:t>
            </a:r>
            <a:r>
              <a:rPr lang="el-GR" sz="2400" b="0" i="1" u="sng" dirty="0">
                <a:latin typeface="Calibri" pitchFamily="34" charset="0"/>
                <a:ea typeface="Calibri" pitchFamily="34" charset="0"/>
                <a:cs typeface="Calibri" pitchFamily="34" charset="0"/>
              </a:rPr>
              <a:t>προβολής</a:t>
            </a:r>
            <a:r>
              <a:rPr lang="el-GR" sz="2400" b="0" dirty="0">
                <a:latin typeface="Calibri" pitchFamily="34" charset="0"/>
                <a:ea typeface="Calibri" pitchFamily="34" charset="0"/>
                <a:cs typeface="Calibri" pitchFamily="34" charset="0"/>
              </a:rPr>
              <a:t> της σχεσιακής άλγεβρας</a:t>
            </a:r>
          </a:p>
          <a:p>
            <a:pPr algn="just" eaLnBrk="0" hangingPunct="0"/>
            <a:endParaRPr lang="el-GR" sz="2400" b="0" dirty="0">
              <a:latin typeface="Calibri" pitchFamily="34" charset="0"/>
              <a:ea typeface="Calibri" pitchFamily="34" charset="0"/>
              <a:cs typeface="Calibri" pitchFamily="34" charset="0"/>
            </a:endParaRPr>
          </a:p>
          <a:p>
            <a:pPr algn="just" eaLnBrk="0" hangingPunct="0"/>
            <a:r>
              <a:rPr lang="el-GR" sz="2400" b="0" i="1" dirty="0">
                <a:latin typeface="Calibri" pitchFamily="34" charset="0"/>
                <a:ea typeface="Calibri" pitchFamily="34" charset="0"/>
                <a:cs typeface="Calibri" pitchFamily="34" charset="0"/>
              </a:rPr>
              <a:t>Ποια γνωρίσματα</a:t>
            </a:r>
            <a:r>
              <a:rPr lang="el-GR" sz="2400" b="0" dirty="0">
                <a:latin typeface="Calibri" pitchFamily="34" charset="0"/>
                <a:ea typeface="Calibri" pitchFamily="34" charset="0"/>
                <a:cs typeface="Calibri" pitchFamily="34" charset="0"/>
              </a:rPr>
              <a:t> θέλουμε να υπάρχουν στο αποτέλεσμα της ερώτησης.</a:t>
            </a:r>
          </a:p>
        </p:txBody>
      </p:sp>
      <p:sp>
        <p:nvSpPr>
          <p:cNvPr id="274437" name="Text Box 5"/>
          <p:cNvSpPr txBox="1">
            <a:spLocks noChangeArrowheads="1"/>
          </p:cNvSpPr>
          <p:nvPr/>
        </p:nvSpPr>
        <p:spPr bwMode="auto">
          <a:xfrm>
            <a:off x="723900" y="1638300"/>
            <a:ext cx="3657600" cy="1200150"/>
          </a:xfrm>
          <a:prstGeom prst="rect">
            <a:avLst/>
          </a:prstGeom>
          <a:noFill/>
          <a:ln w="9525">
            <a:noFill/>
            <a:miter lim="800000"/>
            <a:headEnd/>
            <a:tailEnd/>
          </a:ln>
        </p:spPr>
        <p:txBody>
          <a:bodyPr>
            <a:spAutoFit/>
          </a:bodyPr>
          <a:lstStyle/>
          <a:p>
            <a:pPr eaLnBrk="0" hangingPunct="0"/>
            <a:r>
              <a:rPr lang="en-US" sz="2400" b="1" dirty="0">
                <a:solidFill>
                  <a:schemeClr val="accent6">
                    <a:lumMod val="75000"/>
                  </a:schemeClr>
                </a:solidFill>
                <a:latin typeface="Calibri" pitchFamily="34" charset="0"/>
                <a:ea typeface="Calibri" pitchFamily="34" charset="0"/>
                <a:cs typeface="Calibri" pitchFamily="34" charset="0"/>
              </a:rPr>
              <a:t>SELECT</a:t>
            </a:r>
            <a:r>
              <a:rPr lang="el-GR" sz="2400" dirty="0">
                <a:solidFill>
                  <a:schemeClr val="accent6">
                    <a:lumMod val="75000"/>
                  </a:schemeClr>
                </a:solidFill>
                <a:latin typeface="Calibri" pitchFamily="34" charset="0"/>
                <a:ea typeface="Calibri" pitchFamily="34" charset="0"/>
                <a:cs typeface="Calibri" pitchFamily="34" charset="0"/>
              </a:rPr>
              <a:t>  Α1, Α2, .., Α</a:t>
            </a:r>
            <a:r>
              <a:rPr lang="en-US" sz="2400" dirty="0">
                <a:solidFill>
                  <a:schemeClr val="accent6">
                    <a:lumMod val="75000"/>
                  </a:schemeClr>
                </a:solidFill>
                <a:latin typeface="Calibri" pitchFamily="34" charset="0"/>
                <a:ea typeface="Calibri" pitchFamily="34" charset="0"/>
                <a:cs typeface="Calibri" pitchFamily="34" charset="0"/>
              </a:rPr>
              <a:t>n</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FROM</a:t>
            </a:r>
            <a:r>
              <a:rPr lang="el-GR" sz="24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R</a:t>
            </a:r>
            <a:r>
              <a:rPr lang="el-GR" sz="2000" b="0" baseline="-25000" dirty="0">
                <a:latin typeface="Calibri" pitchFamily="34" charset="0"/>
                <a:ea typeface="Calibri" pitchFamily="34" charset="0"/>
                <a:cs typeface="Calibri" pitchFamily="34" charset="0"/>
              </a:rPr>
              <a:t>1</a:t>
            </a:r>
            <a:r>
              <a:rPr lang="el-GR" sz="2000" b="0" dirty="0">
                <a:latin typeface="Calibri" pitchFamily="34" charset="0"/>
                <a:ea typeface="Calibri" pitchFamily="34" charset="0"/>
                <a:cs typeface="Calibri" pitchFamily="34" charset="0"/>
              </a:rPr>
              <a:t>,  R</a:t>
            </a:r>
            <a:r>
              <a:rPr lang="el-GR" sz="2000" b="0" baseline="-25000" dirty="0">
                <a:latin typeface="Calibri" pitchFamily="34" charset="0"/>
                <a:ea typeface="Calibri" pitchFamily="34" charset="0"/>
                <a:cs typeface="Calibri" pitchFamily="34" charset="0"/>
              </a:rPr>
              <a:t>2</a:t>
            </a:r>
            <a:r>
              <a:rPr lang="el-GR" sz="2000" b="0" dirty="0">
                <a:latin typeface="Calibri" pitchFamily="34" charset="0"/>
                <a:ea typeface="Calibri" pitchFamily="34" charset="0"/>
                <a:cs typeface="Calibri" pitchFamily="34" charset="0"/>
              </a:rPr>
              <a:t>, … </a:t>
            </a:r>
            <a:r>
              <a:rPr lang="el-GR" sz="2000" b="0" dirty="0" err="1">
                <a:latin typeface="Calibri" pitchFamily="34" charset="0"/>
                <a:ea typeface="Calibri" pitchFamily="34" charset="0"/>
                <a:cs typeface="Calibri" pitchFamily="34" charset="0"/>
              </a:rPr>
              <a:t>R</a:t>
            </a:r>
            <a:r>
              <a:rPr lang="el-GR" sz="2000" b="0" baseline="-25000" dirty="0" err="1">
                <a:latin typeface="Calibri" pitchFamily="34" charset="0"/>
                <a:ea typeface="Calibri" pitchFamily="34" charset="0"/>
                <a:cs typeface="Calibri" pitchFamily="34" charset="0"/>
              </a:rPr>
              <a:t>m</a:t>
            </a:r>
            <a:endParaRPr lang="el-GR" sz="2000" b="0" dirty="0">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P</a:t>
            </a:r>
          </a:p>
        </p:txBody>
      </p:sp>
      <p:sp>
        <p:nvSpPr>
          <p:cNvPr id="274438" name="Text Box 6"/>
          <p:cNvSpPr txBox="1">
            <a:spLocks noChangeArrowheads="1"/>
          </p:cNvSpPr>
          <p:nvPr/>
        </p:nvSpPr>
        <p:spPr bwMode="auto">
          <a:xfrm>
            <a:off x="4643438" y="2205038"/>
            <a:ext cx="4105275" cy="466725"/>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b="0" dirty="0">
                <a:solidFill>
                  <a:schemeClr val="accent6">
                    <a:lumMod val="75000"/>
                  </a:schemeClr>
                </a:solidFill>
                <a:latin typeface="Calibri" pitchFamily="34" charset="0"/>
                <a:ea typeface="Calibri" pitchFamily="34" charset="0"/>
                <a:cs typeface="Calibri" pitchFamily="34" charset="0"/>
              </a:rPr>
              <a:t>π</a:t>
            </a:r>
            <a:r>
              <a:rPr lang="el-GR" sz="2400" b="0" dirty="0">
                <a:solidFill>
                  <a:schemeClr val="accent6">
                    <a:lumMod val="75000"/>
                  </a:schemeClr>
                </a:solidFill>
                <a:latin typeface="Calibri" pitchFamily="34" charset="0"/>
                <a:ea typeface="Calibri" pitchFamily="34" charset="0"/>
                <a:cs typeface="Calibri" pitchFamily="34" charset="0"/>
              </a:rPr>
              <a:t> </a:t>
            </a:r>
            <a:r>
              <a:rPr lang="en-US" sz="2400" b="0" baseline="-25000" dirty="0">
                <a:solidFill>
                  <a:schemeClr val="accent6">
                    <a:lumMod val="75000"/>
                  </a:schemeClr>
                </a:solidFill>
                <a:latin typeface="Calibri" pitchFamily="34" charset="0"/>
                <a:ea typeface="Calibri" pitchFamily="34" charset="0"/>
                <a:cs typeface="Calibri" pitchFamily="34" charset="0"/>
              </a:rPr>
              <a:t>A</a:t>
            </a:r>
            <a:r>
              <a:rPr lang="en-US" sz="2000" b="0" baseline="-42000" dirty="0">
                <a:solidFill>
                  <a:schemeClr val="accent6">
                    <a:lumMod val="75000"/>
                  </a:schemeClr>
                </a:solidFill>
                <a:latin typeface="Calibri" pitchFamily="34" charset="0"/>
                <a:ea typeface="Calibri" pitchFamily="34" charset="0"/>
                <a:cs typeface="Calibri" pitchFamily="34" charset="0"/>
              </a:rPr>
              <a:t>1</a:t>
            </a:r>
            <a:r>
              <a:rPr lang="en-US" sz="2400" b="0" baseline="-25000" dirty="0">
                <a:solidFill>
                  <a:schemeClr val="accent6">
                    <a:lumMod val="75000"/>
                  </a:schemeClr>
                </a:solidFill>
                <a:latin typeface="Calibri" pitchFamily="34" charset="0"/>
                <a:ea typeface="Calibri" pitchFamily="34" charset="0"/>
                <a:cs typeface="Calibri" pitchFamily="34" charset="0"/>
              </a:rPr>
              <a:t>, A</a:t>
            </a:r>
            <a:r>
              <a:rPr lang="en-US" sz="2000" b="0" baseline="-42000" dirty="0">
                <a:solidFill>
                  <a:schemeClr val="accent6">
                    <a:lumMod val="75000"/>
                  </a:schemeClr>
                </a:solidFill>
                <a:latin typeface="Calibri" pitchFamily="34" charset="0"/>
                <a:ea typeface="Calibri" pitchFamily="34" charset="0"/>
                <a:cs typeface="Calibri" pitchFamily="34" charset="0"/>
              </a:rPr>
              <a:t>2</a:t>
            </a:r>
            <a:r>
              <a:rPr lang="en-US" sz="2400" b="0" baseline="-25000" dirty="0">
                <a:solidFill>
                  <a:schemeClr val="accent6">
                    <a:lumMod val="75000"/>
                  </a:schemeClr>
                </a:solidFill>
                <a:latin typeface="Calibri" pitchFamily="34" charset="0"/>
                <a:ea typeface="Calibri" pitchFamily="34" charset="0"/>
                <a:cs typeface="Calibri" pitchFamily="34" charset="0"/>
              </a:rPr>
              <a:t>, .., A</a:t>
            </a:r>
            <a:r>
              <a:rPr lang="en-US" sz="2000" b="0" baseline="-42000" dirty="0">
                <a:solidFill>
                  <a:schemeClr val="accent6">
                    <a:lumMod val="75000"/>
                  </a:schemeClr>
                </a:solidFill>
                <a:latin typeface="Calibri" pitchFamily="34" charset="0"/>
                <a:ea typeface="Calibri" pitchFamily="34" charset="0"/>
                <a:cs typeface="Calibri" pitchFamily="34" charset="0"/>
              </a:rPr>
              <a:t>n</a:t>
            </a:r>
            <a:r>
              <a:rPr lang="en-US" sz="2400" b="0" dirty="0">
                <a:solidFill>
                  <a:schemeClr val="accent6">
                    <a:lumMod val="75000"/>
                  </a:schemeClr>
                </a:solidFill>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σ </a:t>
            </a:r>
            <a:r>
              <a:rPr lang="en-US" sz="2400" b="0" baseline="-25000" dirty="0">
                <a:latin typeface="Calibri" pitchFamily="34" charset="0"/>
                <a:ea typeface="Calibri" pitchFamily="34" charset="0"/>
                <a:cs typeface="Calibri" pitchFamily="34" charset="0"/>
              </a:rPr>
              <a:t>P</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R</a:t>
            </a:r>
            <a:r>
              <a:rPr lang="el-GR" sz="2000" b="0" baseline="-25000" dirty="0">
                <a:latin typeface="Calibri" pitchFamily="34" charset="0"/>
                <a:ea typeface="Calibri" pitchFamily="34" charset="0"/>
                <a:cs typeface="Calibri" pitchFamily="34" charset="0"/>
              </a:rPr>
              <a:t>1</a:t>
            </a:r>
            <a:r>
              <a:rPr lang="el-GR" sz="2000" b="0" dirty="0">
                <a:latin typeface="Calibri" pitchFamily="34" charset="0"/>
                <a:ea typeface="Calibri" pitchFamily="34" charset="0"/>
                <a:cs typeface="Calibri" pitchFamily="34" charset="0"/>
              </a:rPr>
              <a:t> x R</a:t>
            </a:r>
            <a:r>
              <a:rPr lang="el-GR" sz="2000" b="0" baseline="-25000" dirty="0">
                <a:latin typeface="Calibri" pitchFamily="34" charset="0"/>
                <a:ea typeface="Calibri" pitchFamily="34" charset="0"/>
                <a:cs typeface="Calibri" pitchFamily="34" charset="0"/>
              </a:rPr>
              <a:t>2</a:t>
            </a:r>
            <a:r>
              <a:rPr lang="el-GR" sz="2000" b="0" dirty="0">
                <a:latin typeface="Calibri" pitchFamily="34" charset="0"/>
                <a:ea typeface="Calibri" pitchFamily="34" charset="0"/>
                <a:cs typeface="Calibri" pitchFamily="34" charset="0"/>
              </a:rPr>
              <a:t> x … </a:t>
            </a:r>
            <a:r>
              <a:rPr lang="el-GR" sz="2000" b="0" dirty="0" err="1">
                <a:latin typeface="Calibri" pitchFamily="34" charset="0"/>
                <a:ea typeface="Calibri" pitchFamily="34" charset="0"/>
                <a:cs typeface="Calibri" pitchFamily="34" charset="0"/>
              </a:rPr>
              <a:t>R</a:t>
            </a:r>
            <a:r>
              <a:rPr lang="el-GR" sz="2000" b="0" baseline="-25000" dirty="0" err="1">
                <a:latin typeface="Calibri" pitchFamily="34" charset="0"/>
                <a:ea typeface="Calibri" pitchFamily="34" charset="0"/>
                <a:cs typeface="Calibri" pitchFamily="34" charset="0"/>
              </a:rPr>
              <a:t>m</a:t>
            </a:r>
            <a:r>
              <a:rPr lang="el-GR" sz="2000" b="0" dirty="0">
                <a:latin typeface="Calibri" pitchFamily="34" charset="0"/>
                <a:ea typeface="Calibri" pitchFamily="34" charset="0"/>
                <a:cs typeface="Calibri" pitchFamily="34" charset="0"/>
              </a:rPr>
              <a:t>))</a:t>
            </a:r>
          </a:p>
        </p:txBody>
      </p:sp>
      <p:sp>
        <p:nvSpPr>
          <p:cNvPr id="10" name="Title 9"/>
          <p:cNvSpPr>
            <a:spLocks noGrp="1"/>
          </p:cNvSpPr>
          <p:nvPr>
            <p:ph type="title"/>
          </p:nvPr>
        </p:nvSpPr>
        <p:spPr>
          <a:xfrm>
            <a:off x="292100" y="0"/>
            <a:ext cx="8229600" cy="1143000"/>
          </a:xfrm>
        </p:spPr>
        <p:txBody>
          <a:bodyPr/>
          <a:lstStyle/>
          <a:p>
            <a:r>
              <a:rPr lang="en-US" dirty="0">
                <a:solidFill>
                  <a:schemeClr val="accent6">
                    <a:lumMod val="75000"/>
                  </a:schemeClr>
                </a:solidFill>
              </a:rPr>
              <a:t>select</a:t>
            </a:r>
            <a:endParaRPr lang="el-GR" dirty="0">
              <a:solidFill>
                <a:schemeClr val="accent6">
                  <a:lumMod val="75000"/>
                </a:schemeClr>
              </a:solidFill>
            </a:endParaRP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4437"/>
                                        </p:tgtEl>
                                        <p:attrNameLst>
                                          <p:attrName>style.visibility</p:attrName>
                                        </p:attrNameLst>
                                      </p:cBhvr>
                                      <p:to>
                                        <p:strVal val="visible"/>
                                      </p:to>
                                    </p:set>
                                    <p:anim calcmode="lin" valueType="num">
                                      <p:cBhvr additive="base">
                                        <p:cTn id="7" dur="500" fill="hold"/>
                                        <p:tgtEl>
                                          <p:spTgt spid="274437"/>
                                        </p:tgtEl>
                                        <p:attrNameLst>
                                          <p:attrName>ppt_x</p:attrName>
                                        </p:attrNameLst>
                                      </p:cBhvr>
                                      <p:tavLst>
                                        <p:tav tm="0">
                                          <p:val>
                                            <p:strVal val="0-#ppt_w/2"/>
                                          </p:val>
                                        </p:tav>
                                        <p:tav tm="100000">
                                          <p:val>
                                            <p:strVal val="#ppt_x"/>
                                          </p:val>
                                        </p:tav>
                                      </p:tavLst>
                                    </p:anim>
                                    <p:anim calcmode="lin" valueType="num">
                                      <p:cBhvr additive="base">
                                        <p:cTn id="8" dur="500" fill="hold"/>
                                        <p:tgtEl>
                                          <p:spTgt spid="27443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4438"/>
                                        </p:tgtEl>
                                        <p:attrNameLst>
                                          <p:attrName>style.visibility</p:attrName>
                                        </p:attrNameLst>
                                      </p:cBhvr>
                                      <p:to>
                                        <p:strVal val="visible"/>
                                      </p:to>
                                    </p:set>
                                    <p:anim calcmode="lin" valueType="num">
                                      <p:cBhvr additive="base">
                                        <p:cTn id="13" dur="500" fill="hold"/>
                                        <p:tgtEl>
                                          <p:spTgt spid="274438"/>
                                        </p:tgtEl>
                                        <p:attrNameLst>
                                          <p:attrName>ppt_x</p:attrName>
                                        </p:attrNameLst>
                                      </p:cBhvr>
                                      <p:tavLst>
                                        <p:tav tm="0">
                                          <p:val>
                                            <p:strVal val="0-#ppt_w/2"/>
                                          </p:val>
                                        </p:tav>
                                        <p:tav tm="100000">
                                          <p:val>
                                            <p:strVal val="#ppt_x"/>
                                          </p:val>
                                        </p:tav>
                                      </p:tavLst>
                                    </p:anim>
                                    <p:anim calcmode="lin" valueType="num">
                                      <p:cBhvr additive="base">
                                        <p:cTn id="14" dur="500" fill="hold"/>
                                        <p:tgtEl>
                                          <p:spTgt spid="27443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4436"/>
                                        </p:tgtEl>
                                        <p:attrNameLst>
                                          <p:attrName>style.visibility</p:attrName>
                                        </p:attrNameLst>
                                      </p:cBhvr>
                                      <p:to>
                                        <p:strVal val="visible"/>
                                      </p:to>
                                    </p:set>
                                    <p:anim calcmode="lin" valueType="num">
                                      <p:cBhvr additive="base">
                                        <p:cTn id="19" dur="500" fill="hold"/>
                                        <p:tgtEl>
                                          <p:spTgt spid="274436"/>
                                        </p:tgtEl>
                                        <p:attrNameLst>
                                          <p:attrName>ppt_x</p:attrName>
                                        </p:attrNameLst>
                                      </p:cBhvr>
                                      <p:tavLst>
                                        <p:tav tm="0">
                                          <p:val>
                                            <p:strVal val="0-#ppt_w/2"/>
                                          </p:val>
                                        </p:tav>
                                        <p:tav tm="100000">
                                          <p:val>
                                            <p:strVal val="#ppt_x"/>
                                          </p:val>
                                        </p:tav>
                                      </p:tavLst>
                                    </p:anim>
                                    <p:anim calcmode="lin" valueType="num">
                                      <p:cBhvr additive="base">
                                        <p:cTn id="20" dur="500" fill="hold"/>
                                        <p:tgtEl>
                                          <p:spTgt spid="2744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6" grpId="0" autoUpdateAnimBg="0"/>
      <p:bldP spid="274437" grpId="0" autoUpdateAnimBg="0"/>
      <p:bldP spid="274438" grpId="0"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80" name="Slide Number Placeholder 4"/>
          <p:cNvSpPr>
            <a:spLocks noGrp="1"/>
          </p:cNvSpPr>
          <p:nvPr>
            <p:ph type="sldNum" sz="quarter" idx="12"/>
          </p:nvPr>
        </p:nvSpPr>
        <p:spPr>
          <a:noFill/>
        </p:spPr>
        <p:txBody>
          <a:bodyPr/>
          <a:lstStyle/>
          <a:p>
            <a:fld id="{722C5F13-67C5-44E0-AD5D-747406DF1164}" type="slidenum">
              <a:rPr lang="el-GR" altLang="en-US" smtClean="0"/>
              <a:pPr/>
              <a:t>80</a:t>
            </a:fld>
            <a:endParaRPr lang="el-GR" altLang="en-US"/>
          </a:p>
        </p:txBody>
      </p:sp>
      <p:sp>
        <p:nvSpPr>
          <p:cNvPr id="75782" name="Text Box 4"/>
          <p:cNvSpPr txBox="1">
            <a:spLocks noChangeArrowheads="1"/>
          </p:cNvSpPr>
          <p:nvPr/>
        </p:nvSpPr>
        <p:spPr bwMode="auto">
          <a:xfrm>
            <a:off x="400050" y="1620838"/>
            <a:ext cx="8497888" cy="400110"/>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000" dirty="0">
                <a:solidFill>
                  <a:srgbClr val="A50021"/>
                </a:solidFill>
                <a:latin typeface="Calibri" pitchFamily="34" charset="0"/>
                <a:ea typeface="Calibri" pitchFamily="34" charset="0"/>
                <a:cs typeface="Calibri" pitchFamily="34" charset="0"/>
              </a:rPr>
              <a:t>Τις πίτσες που έχουν </a:t>
            </a:r>
            <a:r>
              <a:rPr lang="el-GR" sz="2000" u="sng" dirty="0">
                <a:solidFill>
                  <a:srgbClr val="A50021"/>
                </a:solidFill>
                <a:latin typeface="Calibri" pitchFamily="34" charset="0"/>
                <a:ea typeface="Calibri" pitchFamily="34" charset="0"/>
                <a:cs typeface="Calibri" pitchFamily="34" charset="0"/>
              </a:rPr>
              <a:t>όλα</a:t>
            </a:r>
            <a:r>
              <a:rPr lang="el-GR" sz="2000" dirty="0">
                <a:solidFill>
                  <a:srgbClr val="A50021"/>
                </a:solidFill>
                <a:latin typeface="Calibri" pitchFamily="34" charset="0"/>
                <a:ea typeface="Calibri" pitchFamily="34" charset="0"/>
                <a:cs typeface="Calibri" pitchFamily="34" charset="0"/>
              </a:rPr>
              <a:t> τα συστατικά που αρέσουν στον Δημήτρη</a:t>
            </a:r>
          </a:p>
        </p:txBody>
      </p:sp>
      <p:sp>
        <p:nvSpPr>
          <p:cNvPr id="75783" name="Text Box 5"/>
          <p:cNvSpPr txBox="1">
            <a:spLocks noChangeArrowheads="1"/>
          </p:cNvSpPr>
          <p:nvPr/>
        </p:nvSpPr>
        <p:spPr bwMode="auto">
          <a:xfrm>
            <a:off x="539750" y="333375"/>
            <a:ext cx="2016125" cy="396875"/>
          </a:xfrm>
          <a:prstGeom prst="rect">
            <a:avLst/>
          </a:prstGeom>
          <a:noFill/>
          <a:ln w="9525">
            <a:noFill/>
            <a:miter lim="800000"/>
            <a:headEnd/>
            <a:tailEnd/>
          </a:ln>
        </p:spPr>
        <p:txBody>
          <a:bodyPr>
            <a:spAutoFit/>
          </a:bodyPr>
          <a:lstStyle/>
          <a:p>
            <a:pPr eaLnBrk="0" hangingPunct="0">
              <a:spcBef>
                <a:spcPct val="50000"/>
              </a:spcBef>
            </a:pPr>
            <a:endParaRPr lang="el-GR" sz="2000">
              <a:latin typeface="Times New Roman" pitchFamily="18" charset="0"/>
            </a:endParaRPr>
          </a:p>
        </p:txBody>
      </p:sp>
      <p:sp>
        <p:nvSpPr>
          <p:cNvPr id="75784" name="Text Box 6"/>
          <p:cNvSpPr txBox="1">
            <a:spLocks noChangeArrowheads="1"/>
          </p:cNvSpPr>
          <p:nvPr/>
        </p:nvSpPr>
        <p:spPr bwMode="auto">
          <a:xfrm>
            <a:off x="659606" y="3334972"/>
            <a:ext cx="7824787" cy="2185214"/>
          </a:xfrm>
          <a:prstGeom prst="rect">
            <a:avLst/>
          </a:prstGeom>
          <a:noFill/>
          <a:ln w="9525">
            <a:noFill/>
            <a:miter lim="800000"/>
            <a:headEnd/>
            <a:tailEnd/>
          </a:ln>
        </p:spPr>
        <p:txBody>
          <a:bodyPr wrap="square">
            <a:spAutoFit/>
          </a:bodyPr>
          <a:lstStyle/>
          <a:p>
            <a:pPr algn="just">
              <a:spcBef>
                <a:spcPct val="50000"/>
              </a:spcBef>
            </a:pPr>
            <a:r>
              <a:rPr lang="el-GR" sz="2000" b="0" dirty="0" smtClean="0">
                <a:latin typeface="Calibri" pitchFamily="34" charset="0"/>
                <a:ea typeface="Calibri" pitchFamily="34" charset="0"/>
                <a:cs typeface="Calibri" pitchFamily="34" charset="0"/>
              </a:rPr>
              <a:t>Θέλουμε </a:t>
            </a:r>
            <a:r>
              <a:rPr lang="el-GR" sz="2000" b="0" dirty="0">
                <a:latin typeface="Calibri" pitchFamily="34" charset="0"/>
                <a:ea typeface="Calibri" pitchFamily="34" charset="0"/>
                <a:cs typeface="Calibri" pitchFamily="34" charset="0"/>
              </a:rPr>
              <a:t>τις πίτσες που τα συστατικά τους είναι υπερσύνολο των συστατικών που αρέσουν στο Δημήτρη</a:t>
            </a:r>
          </a:p>
          <a:p>
            <a:pPr algn="just">
              <a:spcBef>
                <a:spcPct val="50000"/>
              </a:spcBef>
            </a:pPr>
            <a:r>
              <a:rPr lang="el-GR" sz="2000" b="0" dirty="0">
                <a:latin typeface="Calibri" pitchFamily="34" charset="0"/>
                <a:ea typeface="Calibri" pitchFamily="34" charset="0"/>
                <a:cs typeface="Calibri" pitchFamily="34" charset="0"/>
              </a:rPr>
              <a:t>Α: Συστατικά πίτσας Π</a:t>
            </a:r>
          </a:p>
          <a:p>
            <a:pPr algn="just">
              <a:spcBef>
                <a:spcPct val="50000"/>
              </a:spcBef>
            </a:pPr>
            <a:r>
              <a:rPr lang="el-GR" sz="2000" b="0" dirty="0">
                <a:latin typeface="Calibri" pitchFamily="34" charset="0"/>
                <a:ea typeface="Calibri" pitchFamily="34" charset="0"/>
                <a:cs typeface="Calibri" pitchFamily="34" charset="0"/>
              </a:rPr>
              <a:t>Β: Συστατικά που αρέσουν στο Δημήτρη</a:t>
            </a:r>
          </a:p>
          <a:p>
            <a:pPr algn="ctr">
              <a:spcBef>
                <a:spcPct val="50000"/>
              </a:spcBef>
            </a:pPr>
            <a:r>
              <a:rPr lang="en-US" sz="2400" b="0" dirty="0">
                <a:solidFill>
                  <a:schemeClr val="accent2">
                    <a:lumMod val="75000"/>
                  </a:schemeClr>
                </a:solidFill>
                <a:latin typeface="Calibri" pitchFamily="34" charset="0"/>
                <a:ea typeface="Calibri" pitchFamily="34" charset="0"/>
                <a:cs typeface="Calibri" pitchFamily="34" charset="0"/>
              </a:rPr>
              <a:t>NOT EXISTS (B EXCEPT A)</a:t>
            </a:r>
            <a:endParaRPr lang="el-GR" sz="2400" b="0" dirty="0">
              <a:solidFill>
                <a:schemeClr val="accent2">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a:solidFill>
                  <a:schemeClr val="accent6">
                    <a:lumMod val="75000"/>
                  </a:schemeClr>
                </a:solidFill>
              </a:rPr>
              <a:t>Παράδειγμα: Διαίρεση</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1" name="Text Box 3"/>
          <p:cNvSpPr txBox="1">
            <a:spLocks noChangeArrowheads="1"/>
          </p:cNvSpPr>
          <p:nvPr/>
        </p:nvSpPr>
        <p:spPr bwMode="auto">
          <a:xfrm>
            <a:off x="1547812" y="2188399"/>
            <a:ext cx="5327650" cy="854075"/>
          </a:xfrm>
          <a:prstGeom prst="rect">
            <a:avLst/>
          </a:prstGeom>
          <a:noFill/>
          <a:ln w="9525">
            <a:noFill/>
            <a:miter lim="800000"/>
            <a:headEnd/>
            <a:tailEnd/>
          </a:ln>
        </p:spPr>
        <p:txBody>
          <a:bodyPr>
            <a:spAutoFit/>
          </a:bodyPr>
          <a:lstStyle/>
          <a:p>
            <a:pPr algn="just" eaLnBrk="0" hangingPunct="0">
              <a:spcBef>
                <a:spcPct val="50000"/>
              </a:spcBef>
            </a:pPr>
            <a:r>
              <a:rPr lang="en-US" sz="2000" b="0" dirty="0">
                <a:latin typeface="Calibri" pitchFamily="34" charset="0"/>
                <a:ea typeface="Calibri" pitchFamily="34" charset="0"/>
                <a:cs typeface="Calibri" pitchFamily="34" charset="0"/>
              </a:rPr>
              <a:t>Pizza</a:t>
            </a:r>
            <a:r>
              <a:rPr lang="el-GR" sz="2000" b="0"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Name</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b="0" u="sng" dirty="0">
                <a:latin typeface="Calibri" pitchFamily="34" charset="0"/>
                <a:ea typeface="Calibri" pitchFamily="34" charset="0"/>
                <a:cs typeface="Calibri" pitchFamily="34" charset="0"/>
              </a:rPr>
              <a:t>(</a:t>
            </a:r>
            <a:r>
              <a:rPr lang="en-US" sz="2000" b="0" u="sng" dirty="0">
                <a:latin typeface="Calibri" pitchFamily="34" charset="0"/>
                <a:ea typeface="Calibri" pitchFamily="34" charset="0"/>
                <a:cs typeface="Calibri" pitchFamily="34" charset="0"/>
              </a:rPr>
              <a:t>Student</a:t>
            </a:r>
            <a:r>
              <a:rPr lang="el-GR" sz="2000" b="0" u="sng"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b="0" dirty="0">
                <a:latin typeface="Calibri" pitchFamily="34" charset="0"/>
                <a:ea typeface="Calibri" pitchFamily="34" charset="0"/>
                <a:cs typeface="Calibri" pitchFamily="34" charset="0"/>
              </a:rPr>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Slide Number Placeholder 4"/>
          <p:cNvSpPr>
            <a:spLocks noGrp="1"/>
          </p:cNvSpPr>
          <p:nvPr>
            <p:ph type="sldNum" sz="quarter" idx="12"/>
          </p:nvPr>
        </p:nvSpPr>
        <p:spPr>
          <a:noFill/>
        </p:spPr>
        <p:txBody>
          <a:bodyPr/>
          <a:lstStyle/>
          <a:p>
            <a:fld id="{D823CFEB-2BEF-4EB5-980F-23270E4B2537}" type="slidenum">
              <a:rPr lang="el-GR" altLang="en-US" smtClean="0"/>
              <a:pPr/>
              <a:t>81</a:t>
            </a:fld>
            <a:endParaRPr lang="el-GR" altLang="en-US"/>
          </a:p>
        </p:txBody>
      </p:sp>
      <p:sp>
        <p:nvSpPr>
          <p:cNvPr id="77830" name="Text Box 3"/>
          <p:cNvSpPr txBox="1">
            <a:spLocks noChangeArrowheads="1"/>
          </p:cNvSpPr>
          <p:nvPr/>
        </p:nvSpPr>
        <p:spPr bwMode="auto">
          <a:xfrm>
            <a:off x="381000" y="1692007"/>
            <a:ext cx="8305800" cy="1200329"/>
          </a:xfrm>
          <a:prstGeom prst="rect">
            <a:avLst/>
          </a:prstGeom>
          <a:noFill/>
          <a:ln w="9525">
            <a:noFill/>
            <a:miter lim="800000"/>
            <a:headEnd/>
            <a:tailEnd/>
          </a:ln>
        </p:spPr>
        <p:txBody>
          <a:bodyPr>
            <a:spAutoFit/>
          </a:bodyPr>
          <a:lstStyle/>
          <a:p>
            <a:pPr algn="just" eaLnBrk="0" hangingPunct="0"/>
            <a:r>
              <a:rPr lang="el-GR" sz="2400" b="0" i="1" dirty="0">
                <a:latin typeface="Calibri" pitchFamily="34" charset="0"/>
                <a:ea typeface="Calibri" pitchFamily="34" charset="0"/>
                <a:cs typeface="Calibri" pitchFamily="34" charset="0"/>
              </a:rPr>
              <a:t>Έλεγχος για Διπλές Εμφανίσεις</a:t>
            </a:r>
          </a:p>
          <a:p>
            <a:pPr algn="just" eaLnBrk="0" hangingPunct="0"/>
            <a:r>
              <a:rPr lang="el-GR" sz="2400" b="0" dirty="0">
                <a:latin typeface="Calibri" pitchFamily="34" charset="0"/>
                <a:ea typeface="Calibri" pitchFamily="34" charset="0"/>
                <a:cs typeface="Calibri" pitchFamily="34" charset="0"/>
              </a:rPr>
              <a:t>Ο τελεστής </a:t>
            </a:r>
            <a:r>
              <a:rPr lang="en-US" sz="2400" dirty="0">
                <a:solidFill>
                  <a:schemeClr val="accent6">
                    <a:lumMod val="75000"/>
                  </a:schemeClr>
                </a:solidFill>
                <a:latin typeface="Calibri" pitchFamily="34" charset="0"/>
                <a:ea typeface="Calibri" pitchFamily="34" charset="0"/>
                <a:cs typeface="Calibri" pitchFamily="34" charset="0"/>
              </a:rPr>
              <a:t>UNIQUE</a:t>
            </a:r>
            <a:r>
              <a:rPr lang="el-GR" sz="2400" b="0" dirty="0">
                <a:solidFill>
                  <a:schemeClr val="tx2">
                    <a:lumMod val="50000"/>
                  </a:schemeClr>
                </a:solidFill>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επιστρέφει </a:t>
            </a:r>
            <a:r>
              <a:rPr lang="el-GR" sz="2400" dirty="0" err="1">
                <a:latin typeface="Calibri" pitchFamily="34" charset="0"/>
                <a:ea typeface="Calibri" pitchFamily="34" charset="0"/>
                <a:cs typeface="Calibri" pitchFamily="34" charset="0"/>
              </a:rPr>
              <a:t>true</a:t>
            </a:r>
            <a:r>
              <a:rPr lang="el-GR" sz="2400" b="0" dirty="0">
                <a:latin typeface="Calibri" pitchFamily="34" charset="0"/>
                <a:ea typeface="Calibri" pitchFamily="34" charset="0"/>
                <a:cs typeface="Calibri" pitchFamily="34" charset="0"/>
              </a:rPr>
              <a:t> </a:t>
            </a:r>
            <a:r>
              <a:rPr lang="el-GR" sz="2400" b="0" dirty="0" err="1">
                <a:latin typeface="Calibri" pitchFamily="34" charset="0"/>
                <a:ea typeface="Calibri" pitchFamily="34" charset="0"/>
                <a:cs typeface="Calibri" pitchFamily="34" charset="0"/>
              </a:rPr>
              <a:t>ανν</a:t>
            </a:r>
            <a:r>
              <a:rPr lang="el-GR" sz="2400" b="0" dirty="0">
                <a:latin typeface="Calibri" pitchFamily="34" charset="0"/>
                <a:ea typeface="Calibri" pitchFamily="34" charset="0"/>
                <a:cs typeface="Calibri" pitchFamily="34" charset="0"/>
              </a:rPr>
              <a:t> η </a:t>
            </a:r>
            <a:r>
              <a:rPr lang="el-GR" sz="2400" b="0" dirty="0" err="1">
                <a:latin typeface="Calibri" pitchFamily="34" charset="0"/>
                <a:ea typeface="Calibri" pitchFamily="34" charset="0"/>
                <a:cs typeface="Calibri" pitchFamily="34" charset="0"/>
              </a:rPr>
              <a:t>υποερώτηση</a:t>
            </a:r>
            <a:r>
              <a:rPr lang="el-GR" sz="2400" b="0" dirty="0">
                <a:latin typeface="Calibri" pitchFamily="34" charset="0"/>
                <a:ea typeface="Calibri" pitchFamily="34" charset="0"/>
                <a:cs typeface="Calibri" pitchFamily="34" charset="0"/>
              </a:rPr>
              <a:t> δεν έχει πολλαπλές όμοιες πλειάδες – </a:t>
            </a:r>
            <a:r>
              <a:rPr lang="en-US" sz="2400" dirty="0">
                <a:latin typeface="Calibri" pitchFamily="34" charset="0"/>
                <a:ea typeface="Calibri" pitchFamily="34" charset="0"/>
                <a:cs typeface="Calibri" pitchFamily="34" charset="0"/>
              </a:rPr>
              <a:t>not unique</a:t>
            </a:r>
            <a:endParaRPr lang="el-GR" sz="2400" b="0" dirty="0">
              <a:latin typeface="Calibri" pitchFamily="34" charset="0"/>
              <a:ea typeface="Calibri" pitchFamily="34" charset="0"/>
              <a:cs typeface="Calibri" pitchFamily="34" charset="0"/>
            </a:endParaRPr>
          </a:p>
        </p:txBody>
      </p:sp>
      <p:sp>
        <p:nvSpPr>
          <p:cNvPr id="77831" name="Text Box 4"/>
          <p:cNvSpPr txBox="1">
            <a:spLocks noChangeArrowheads="1"/>
          </p:cNvSpPr>
          <p:nvPr/>
        </p:nvSpPr>
        <p:spPr bwMode="auto">
          <a:xfrm>
            <a:off x="261937" y="5543554"/>
            <a:ext cx="8424863" cy="646112"/>
          </a:xfrm>
          <a:prstGeom prst="rect">
            <a:avLst/>
          </a:prstGeom>
          <a:noFill/>
          <a:ln w="9525">
            <a:noFill/>
            <a:miter lim="800000"/>
            <a:headEnd/>
            <a:tailEnd/>
          </a:ln>
        </p:spPr>
        <p:txBody>
          <a:bodyPr>
            <a:spAutoFit/>
          </a:bodyPr>
          <a:lstStyle/>
          <a:p>
            <a:pPr algn="just">
              <a:spcBef>
                <a:spcPct val="50000"/>
              </a:spcBef>
            </a:pPr>
            <a:r>
              <a:rPr lang="el-GR" sz="1800" b="0" i="1" dirty="0">
                <a:latin typeface="Calibri" pitchFamily="34" charset="0"/>
                <a:ea typeface="Calibri" pitchFamily="34" charset="0"/>
                <a:cs typeface="Calibri" pitchFamily="34" charset="0"/>
              </a:rPr>
              <a:t>Μπορεί να χρησιμοποιηθεί για να ελεγχθεί αν το αποτέλεσμα είναι σύνολο ή </a:t>
            </a:r>
            <a:r>
              <a:rPr lang="el-GR" sz="1800" b="0" i="1" dirty="0" err="1">
                <a:latin typeface="Calibri" pitchFamily="34" charset="0"/>
                <a:ea typeface="Calibri" pitchFamily="34" charset="0"/>
                <a:cs typeface="Calibri" pitchFamily="34" charset="0"/>
              </a:rPr>
              <a:t>πολυσύνολο</a:t>
            </a:r>
            <a:endParaRPr lang="el-GR" sz="1800" b="0" i="1" dirty="0">
              <a:latin typeface="Calibri" pitchFamily="34" charset="0"/>
              <a:ea typeface="Calibri" pitchFamily="34" charset="0"/>
              <a:cs typeface="Calibri" pitchFamily="34" charset="0"/>
            </a:endParaRPr>
          </a:p>
        </p:txBody>
      </p:sp>
      <p:sp>
        <p:nvSpPr>
          <p:cNvPr id="77832" name="Rectangle 5"/>
          <p:cNvSpPr>
            <a:spLocks noChangeArrowheads="1"/>
          </p:cNvSpPr>
          <p:nvPr/>
        </p:nvSpPr>
        <p:spPr bwMode="auto">
          <a:xfrm>
            <a:off x="1450003" y="3087683"/>
            <a:ext cx="5543550" cy="2289175"/>
          </a:xfrm>
          <a:prstGeom prst="rect">
            <a:avLst/>
          </a:prstGeom>
          <a:noFill/>
          <a:ln w="9525">
            <a:noFill/>
            <a:miter lim="800000"/>
            <a:headEnd/>
            <a:tailEnd/>
          </a:ln>
        </p:spPr>
        <p:txBody>
          <a:bodyPr>
            <a:spAutoFit/>
          </a:bodyPr>
          <a:lstStyle/>
          <a:p>
            <a:pPr eaLnBrk="0" hangingPunct="0">
              <a:spcBef>
                <a:spcPts val="500"/>
              </a:spcBef>
              <a:spcAft>
                <a:spcPts val="500"/>
              </a:spcAft>
            </a:pPr>
            <a:r>
              <a:rPr lang="el-GR" sz="2000" b="0" dirty="0">
                <a:latin typeface="Calibri" pitchFamily="34" charset="0"/>
                <a:ea typeface="Calibri" pitchFamily="34" charset="0"/>
                <a:cs typeface="Calibri" pitchFamily="34" charset="0"/>
              </a:rPr>
              <a:t>Γενική δομή:</a:t>
            </a: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SELECT </a:t>
            </a:r>
            <a:r>
              <a:rPr lang="el-GR" sz="2000" b="0" dirty="0">
                <a:latin typeface="Calibri" pitchFamily="34" charset="0"/>
                <a:ea typeface="Calibri" pitchFamily="34" charset="0"/>
                <a:cs typeface="Calibri" pitchFamily="34" charset="0"/>
              </a:rPr>
              <a:t>...</a:t>
            </a: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FROM </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a:t>
            </a:r>
          </a:p>
          <a:p>
            <a:pPr eaLnBrk="0" hangingPunct="0"/>
            <a:r>
              <a:rPr lang="el-GR" sz="2000" dirty="0">
                <a:solidFill>
                  <a:srgbClr val="FF0000"/>
                </a:solidFill>
                <a:latin typeface="Calibri" pitchFamily="34" charset="0"/>
                <a:ea typeface="Calibri" pitchFamily="34" charset="0"/>
                <a:cs typeface="Calibri" pitchFamily="34" charset="0"/>
              </a:rPr>
              <a:t>    </a:t>
            </a:r>
            <a:r>
              <a:rPr lang="en-US" sz="2000" dirty="0">
                <a:solidFill>
                  <a:srgbClr val="FF0000"/>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UNIQUE (NOT UNIQUE)</a:t>
            </a:r>
            <a:r>
              <a:rPr lang="el-GR" sz="2000" b="0" dirty="0">
                <a:solidFill>
                  <a:schemeClr val="accent6">
                    <a:lumMod val="75000"/>
                  </a:schemeClr>
                </a:solidFill>
                <a:latin typeface="Calibri" pitchFamily="34" charset="0"/>
                <a:ea typeface="Calibri" pitchFamily="34" charset="0"/>
                <a:cs typeface="Calibri" pitchFamily="34" charset="0"/>
              </a:rPr>
              <a:t> </a:t>
            </a:r>
            <a:r>
              <a:rPr lang="en-US" sz="2000" b="0" dirty="0">
                <a:solidFill>
                  <a:schemeClr val="accent6">
                    <a:lumMod val="75000"/>
                  </a:schemeClr>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SELECT </a:t>
            </a:r>
            <a:r>
              <a:rPr lang="el-GR" sz="2000" b="0" dirty="0">
                <a:latin typeface="Calibri" pitchFamily="34" charset="0"/>
                <a:ea typeface="Calibri" pitchFamily="34" charset="0"/>
                <a:cs typeface="Calibri" pitchFamily="34" charset="0"/>
              </a:rPr>
              <a:t>...</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p>
          <a:p>
            <a:pPr eaLnBrk="0" hangingPunct="0"/>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  );</a:t>
            </a:r>
          </a:p>
        </p:txBody>
      </p:sp>
      <p:sp>
        <p:nvSpPr>
          <p:cNvPr id="11"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 </a:t>
            </a:r>
            <a:r>
              <a:rPr lang="en-US" dirty="0">
                <a:solidFill>
                  <a:schemeClr val="accent6">
                    <a:lumMod val="75000"/>
                  </a:schemeClr>
                </a:solidFill>
              </a:rPr>
              <a:t>unique (not unique)</a:t>
            </a:r>
            <a:r>
              <a:rPr lang="el-GR" dirty="0">
                <a:solidFill>
                  <a:schemeClr val="accent6">
                    <a:lumMod val="75000"/>
                  </a:schemeClr>
                </a:solidFill>
              </a:rPr>
              <a:t> </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Slide Number Placeholder 4"/>
          <p:cNvSpPr>
            <a:spLocks noGrp="1"/>
          </p:cNvSpPr>
          <p:nvPr>
            <p:ph type="sldNum" sz="quarter" idx="12"/>
          </p:nvPr>
        </p:nvSpPr>
        <p:spPr>
          <a:noFill/>
        </p:spPr>
        <p:txBody>
          <a:bodyPr/>
          <a:lstStyle/>
          <a:p>
            <a:fld id="{BADF0378-301B-46B2-B095-70C46AFC492A}" type="slidenum">
              <a:rPr lang="el-GR" altLang="en-US" smtClean="0"/>
              <a:pPr/>
              <a:t>82</a:t>
            </a:fld>
            <a:endParaRPr lang="el-GR" altLang="en-US"/>
          </a:p>
        </p:txBody>
      </p:sp>
      <p:sp>
        <p:nvSpPr>
          <p:cNvPr id="78853" name="Text Box 3"/>
          <p:cNvSpPr txBox="1">
            <a:spLocks noChangeArrowheads="1"/>
          </p:cNvSpPr>
          <p:nvPr/>
        </p:nvSpPr>
        <p:spPr bwMode="auto">
          <a:xfrm>
            <a:off x="381000" y="2774950"/>
            <a:ext cx="8305800" cy="3968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Οι ηθοποιοί που έχουν παίξει </a:t>
            </a:r>
            <a:r>
              <a:rPr lang="el-GR" sz="2000" b="0" i="1" u="sng" dirty="0">
                <a:latin typeface="Calibri" pitchFamily="34" charset="0"/>
                <a:ea typeface="Calibri" pitchFamily="34" charset="0"/>
                <a:cs typeface="Calibri" pitchFamily="34" charset="0"/>
              </a:rPr>
              <a:t>ακριβώς σε μια</a:t>
            </a:r>
            <a:r>
              <a:rPr lang="el-GR" sz="2000" b="0" i="1" dirty="0">
                <a:latin typeface="Calibri" pitchFamily="34" charset="0"/>
                <a:ea typeface="Calibri" pitchFamily="34" charset="0"/>
                <a:cs typeface="Calibri" pitchFamily="34" charset="0"/>
              </a:rPr>
              <a:t> ταινία</a:t>
            </a:r>
          </a:p>
        </p:txBody>
      </p:sp>
      <p:sp>
        <p:nvSpPr>
          <p:cNvPr id="78854" name="Text Box 4"/>
          <p:cNvSpPr txBox="1">
            <a:spLocks noChangeArrowheads="1"/>
          </p:cNvSpPr>
          <p:nvPr/>
        </p:nvSpPr>
        <p:spPr bwMode="auto">
          <a:xfrm>
            <a:off x="381000" y="3335338"/>
            <a:ext cx="8305800" cy="1555750"/>
          </a:xfrm>
          <a:prstGeom prst="rect">
            <a:avLst/>
          </a:prstGeom>
          <a:noFill/>
          <a:ln w="9525">
            <a:noFill/>
            <a:miter lim="800000"/>
            <a:headEnd/>
            <a:tailEnd/>
          </a:ln>
        </p:spPr>
        <p:txBody>
          <a:bodyPr>
            <a:spAutoFit/>
          </a:bodyPr>
          <a:lstStyle/>
          <a:p>
            <a:pPr eaLnBrk="0" hangingPunct="0"/>
            <a:r>
              <a:rPr lang="en-US" sz="1800" dirty="0">
                <a:latin typeface="Calibri" pitchFamily="34" charset="0"/>
                <a:ea typeface="Calibri" pitchFamily="34" charset="0"/>
                <a:cs typeface="Calibri" pitchFamily="34" charset="0"/>
              </a:rPr>
              <a:t>SELECT</a:t>
            </a:r>
            <a:r>
              <a:rPr lang="el-GR" sz="180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Name</a:t>
            </a:r>
            <a:endParaRPr lang="el-GR" sz="1800" b="0" dirty="0">
              <a:latin typeface="Calibri" pitchFamily="34" charset="0"/>
              <a:ea typeface="Calibri" pitchFamily="34" charset="0"/>
              <a:cs typeface="Calibri" pitchFamily="34" charset="0"/>
            </a:endParaRPr>
          </a:p>
          <a:p>
            <a:pPr eaLnBrk="0" hangingPunct="0"/>
            <a:r>
              <a:rPr lang="en-US" dirty="0">
                <a:latin typeface="Calibri" pitchFamily="34" charset="0"/>
                <a:ea typeface="Calibri" pitchFamily="34" charset="0"/>
                <a:cs typeface="Calibri" pitchFamily="34" charset="0"/>
              </a:rPr>
              <a:t>FROM</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AS</a:t>
            </a:r>
            <a:r>
              <a:rPr lang="el-GR" sz="1800" b="0" dirty="0">
                <a:latin typeface="Calibri" pitchFamily="34" charset="0"/>
                <a:ea typeface="Calibri" pitchFamily="34" charset="0"/>
                <a:cs typeface="Calibri" pitchFamily="34" charset="0"/>
              </a:rPr>
              <a:t> </a:t>
            </a:r>
            <a:r>
              <a:rPr lang="en-US" sz="2000" dirty="0">
                <a:solidFill>
                  <a:srgbClr val="33CC33"/>
                </a:solidFill>
                <a:latin typeface="Calibri" pitchFamily="34" charset="0"/>
                <a:ea typeface="Calibri" pitchFamily="34" charset="0"/>
                <a:cs typeface="Calibri" pitchFamily="34" charset="0"/>
              </a:rPr>
              <a:t>T</a:t>
            </a:r>
            <a:endParaRPr lang="el-GR" sz="2000" dirty="0">
              <a:solidFill>
                <a:srgbClr val="33CC33"/>
              </a:solidFill>
              <a:latin typeface="Calibri" pitchFamily="34" charset="0"/>
              <a:ea typeface="Calibri" pitchFamily="34" charset="0"/>
              <a:cs typeface="Calibri" pitchFamily="34" charset="0"/>
            </a:endParaRPr>
          </a:p>
          <a:p>
            <a:pPr eaLnBrk="0" hangingPunct="0"/>
            <a:r>
              <a:rPr lang="en-US" sz="1800" dirty="0">
                <a:latin typeface="Calibri" pitchFamily="34" charset="0"/>
                <a:ea typeface="Calibri" pitchFamily="34" charset="0"/>
                <a:cs typeface="Calibri" pitchFamily="34" charset="0"/>
              </a:rPr>
              <a:t>WHERE</a:t>
            </a:r>
            <a:r>
              <a:rPr lang="el-GR" sz="1800" dirty="0">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dirty="0">
                <a:solidFill>
                  <a:schemeClr val="accent6">
                    <a:lumMod val="75000"/>
                  </a:schemeClr>
                </a:solidFill>
                <a:latin typeface="Calibri" pitchFamily="34" charset="0"/>
                <a:ea typeface="Calibri" pitchFamily="34" charset="0"/>
                <a:cs typeface="Calibri" pitchFamily="34" charset="0"/>
              </a:rPr>
              <a:t>UNIQUE</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SELECT</a:t>
            </a:r>
            <a:r>
              <a:rPr lang="el-GR" sz="1800" b="0" dirty="0">
                <a:latin typeface="Calibri" pitchFamily="34" charset="0"/>
                <a:ea typeface="Calibri" pitchFamily="34" charset="0"/>
                <a:cs typeface="Calibri" pitchFamily="34" charset="0"/>
              </a:rPr>
              <a:t> </a:t>
            </a:r>
            <a:r>
              <a:rPr lang="en-US" sz="2000" dirty="0">
                <a:solidFill>
                  <a:srgbClr val="33CC33"/>
                </a:solidFill>
                <a:latin typeface="Calibri" pitchFamily="34" charset="0"/>
                <a:ea typeface="Calibri" pitchFamily="34" charset="0"/>
                <a:cs typeface="Calibri" pitchFamily="34" charset="0"/>
              </a:rPr>
              <a:t>R</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Name</a:t>
            </a:r>
            <a:endParaRPr lang="el-GR" sz="1800" b="0" dirty="0">
              <a:latin typeface="Calibri" pitchFamily="34" charset="0"/>
              <a:ea typeface="Calibri" pitchFamily="34" charset="0"/>
              <a:cs typeface="Calibri" pitchFamily="34" charset="0"/>
            </a:endParaRPr>
          </a:p>
          <a:p>
            <a:pPr eaLnBrk="0" hangingPunct="0"/>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a:t>
            </a:r>
            <a:r>
              <a:rPr lang="el-GR" sz="180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Plays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AS</a:t>
            </a:r>
            <a:r>
              <a:rPr lang="el-GR" sz="1800" b="0" dirty="0">
                <a:latin typeface="Calibri" pitchFamily="34" charset="0"/>
                <a:ea typeface="Calibri" pitchFamily="34" charset="0"/>
                <a:cs typeface="Calibri" pitchFamily="34" charset="0"/>
              </a:rPr>
              <a:t> </a:t>
            </a:r>
            <a:r>
              <a:rPr lang="en-US" sz="1800" b="0" dirty="0">
                <a:latin typeface="Calibri" pitchFamily="34" charset="0"/>
                <a:ea typeface="Calibri" pitchFamily="34" charset="0"/>
                <a:cs typeface="Calibri" pitchFamily="34" charset="0"/>
              </a:rPr>
              <a:t>R</a:t>
            </a:r>
            <a:endParaRPr lang="el-GR" sz="1800" b="0" dirty="0">
              <a:latin typeface="Calibri" pitchFamily="34" charset="0"/>
              <a:ea typeface="Calibri" pitchFamily="34" charset="0"/>
              <a:cs typeface="Calibri" pitchFamily="34" charset="0"/>
            </a:endParaRPr>
          </a:p>
          <a:p>
            <a:pPr eaLnBrk="0" hangingPunct="0"/>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      WHERE</a:t>
            </a:r>
            <a:r>
              <a:rPr lang="el-GR" sz="1800" b="0" dirty="0">
                <a:latin typeface="Calibri" pitchFamily="34" charset="0"/>
                <a:ea typeface="Calibri" pitchFamily="34" charset="0"/>
                <a:cs typeface="Calibri" pitchFamily="34" charset="0"/>
              </a:rPr>
              <a:t> </a:t>
            </a:r>
            <a:r>
              <a:rPr lang="el-GR" sz="2000" dirty="0">
                <a:solidFill>
                  <a:srgbClr val="33CC33"/>
                </a:solidFill>
                <a:latin typeface="Calibri" pitchFamily="34" charset="0"/>
                <a:ea typeface="Calibri" pitchFamily="34" charset="0"/>
                <a:cs typeface="Calibri" pitchFamily="34" charset="0"/>
              </a:rPr>
              <a:t>T</a:t>
            </a:r>
            <a:r>
              <a:rPr lang="el-GR" sz="1800" b="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Name</a:t>
            </a:r>
            <a:r>
              <a:rPr lang="el-GR" sz="1800" b="0" dirty="0">
                <a:latin typeface="Calibri" pitchFamily="34" charset="0"/>
                <a:ea typeface="Calibri" pitchFamily="34" charset="0"/>
                <a:cs typeface="Calibri" pitchFamily="34" charset="0"/>
              </a:rPr>
              <a:t> = </a:t>
            </a:r>
            <a:r>
              <a:rPr lang="en-US" sz="1800" b="0" dirty="0">
                <a:latin typeface="Calibri" pitchFamily="34" charset="0"/>
                <a:ea typeface="Calibri" pitchFamily="34" charset="0"/>
                <a:cs typeface="Calibri" pitchFamily="34" charset="0"/>
              </a:rPr>
              <a:t>R</a:t>
            </a:r>
            <a:r>
              <a:rPr lang="el-GR" sz="1800" b="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N</a:t>
            </a:r>
            <a:r>
              <a:rPr lang="en-US" sz="1800" b="0" dirty="0">
                <a:latin typeface="Calibri" pitchFamily="34" charset="0"/>
                <a:ea typeface="Calibri" pitchFamily="34" charset="0"/>
                <a:cs typeface="Calibri" pitchFamily="34" charset="0"/>
              </a:rPr>
              <a:t>ame</a:t>
            </a:r>
            <a:r>
              <a:rPr lang="el-GR" sz="1800" b="0" dirty="0">
                <a:latin typeface="Calibri" pitchFamily="34" charset="0"/>
                <a:ea typeface="Calibri" pitchFamily="34" charset="0"/>
                <a:cs typeface="Calibri" pitchFamily="34" charset="0"/>
              </a:rPr>
              <a:t>)</a:t>
            </a:r>
            <a:r>
              <a:rPr lang="en-US" sz="1800" b="0" dirty="0">
                <a:latin typeface="Calibri" pitchFamily="34" charset="0"/>
                <a:ea typeface="Calibri" pitchFamily="34" charset="0"/>
                <a:cs typeface="Calibri" pitchFamily="34" charset="0"/>
              </a:rPr>
              <a:t>;</a:t>
            </a:r>
            <a:endParaRPr lang="el-GR" sz="2000" b="0" dirty="0">
              <a:latin typeface="Calibri" pitchFamily="34" charset="0"/>
              <a:ea typeface="Calibri" pitchFamily="34" charset="0"/>
              <a:cs typeface="Calibri" pitchFamily="34" charset="0"/>
            </a:endParaRPr>
          </a:p>
        </p:txBody>
      </p:sp>
      <p:sp>
        <p:nvSpPr>
          <p:cNvPr id="78856" name="Text Box 6"/>
          <p:cNvSpPr txBox="1">
            <a:spLocks noChangeArrowheads="1"/>
          </p:cNvSpPr>
          <p:nvPr/>
        </p:nvSpPr>
        <p:spPr bwMode="auto">
          <a:xfrm>
            <a:off x="644525" y="5206567"/>
            <a:ext cx="4959350" cy="1077218"/>
          </a:xfrm>
          <a:prstGeom prst="rect">
            <a:avLst/>
          </a:prstGeom>
          <a:noFill/>
          <a:ln w="9525">
            <a:noFill/>
            <a:miter lim="800000"/>
            <a:headEnd/>
            <a:tailEnd/>
          </a:ln>
        </p:spPr>
        <p:txBody>
          <a:bodyPr wrap="square">
            <a:spAutoFit/>
          </a:bodyPr>
          <a:lstStyle/>
          <a:p>
            <a:pPr eaLnBrk="0" hangingPunct="0"/>
            <a:r>
              <a:rPr lang="en-US" sz="1600" dirty="0">
                <a:solidFill>
                  <a:schemeClr val="accent2">
                    <a:lumMod val="75000"/>
                  </a:schemeClr>
                </a:solidFill>
              </a:rPr>
              <a:t>SELECT</a:t>
            </a:r>
            <a:r>
              <a:rPr lang="el-GR" sz="1600" dirty="0">
                <a:solidFill>
                  <a:schemeClr val="accent2">
                    <a:lumMod val="75000"/>
                  </a:schemeClr>
                </a:solidFill>
              </a:rPr>
              <a:t> </a:t>
            </a:r>
            <a:r>
              <a:rPr lang="el-GR" sz="1600" b="0" dirty="0">
                <a:solidFill>
                  <a:schemeClr val="accent2">
                    <a:lumMod val="75000"/>
                  </a:schemeClr>
                </a:solidFill>
              </a:rPr>
              <a:t> </a:t>
            </a:r>
            <a:r>
              <a:rPr lang="en-US" sz="1600" b="0" dirty="0">
                <a:solidFill>
                  <a:schemeClr val="accent2">
                    <a:lumMod val="75000"/>
                  </a:schemeClr>
                </a:solidFill>
              </a:rPr>
              <a:t>Name</a:t>
            </a:r>
            <a:r>
              <a:rPr lang="el-GR" sz="1600" b="0" dirty="0">
                <a:solidFill>
                  <a:schemeClr val="accent2">
                    <a:lumMod val="75000"/>
                  </a:schemeClr>
                </a:solidFill>
              </a:rPr>
              <a:t>		</a:t>
            </a:r>
            <a:r>
              <a:rPr lang="el-GR" sz="1600" b="0" i="1" dirty="0">
                <a:solidFill>
                  <a:schemeClr val="accent2">
                    <a:lumMod val="75000"/>
                  </a:schemeClr>
                </a:solidFill>
              </a:rPr>
              <a:t>(θα το δούμε στη συνέχεια)</a:t>
            </a:r>
          </a:p>
          <a:p>
            <a:pPr eaLnBrk="0" hangingPunct="0"/>
            <a:r>
              <a:rPr lang="en-US" sz="1600" dirty="0">
                <a:solidFill>
                  <a:schemeClr val="accent2">
                    <a:lumMod val="75000"/>
                  </a:schemeClr>
                </a:solidFill>
              </a:rPr>
              <a:t>FROM</a:t>
            </a:r>
            <a:r>
              <a:rPr lang="el-GR" sz="1600" dirty="0">
                <a:solidFill>
                  <a:schemeClr val="accent2">
                    <a:lumMod val="75000"/>
                  </a:schemeClr>
                </a:solidFill>
              </a:rPr>
              <a:t> </a:t>
            </a:r>
            <a:r>
              <a:rPr lang="en-US" sz="1600" b="0" dirty="0">
                <a:solidFill>
                  <a:schemeClr val="accent2">
                    <a:lumMod val="75000"/>
                  </a:schemeClr>
                </a:solidFill>
              </a:rPr>
              <a:t>Plays</a:t>
            </a:r>
            <a:endParaRPr lang="el-GR" sz="1600" b="0" dirty="0">
              <a:solidFill>
                <a:schemeClr val="accent2">
                  <a:lumMod val="75000"/>
                </a:schemeClr>
              </a:solidFill>
            </a:endParaRPr>
          </a:p>
          <a:p>
            <a:pPr eaLnBrk="0" hangingPunct="0"/>
            <a:r>
              <a:rPr lang="en-US" sz="1600" dirty="0">
                <a:solidFill>
                  <a:schemeClr val="accent2">
                    <a:lumMod val="75000"/>
                  </a:schemeClr>
                </a:solidFill>
              </a:rPr>
              <a:t>GROUP BY </a:t>
            </a:r>
            <a:r>
              <a:rPr lang="en-US" sz="1600" b="0" dirty="0">
                <a:solidFill>
                  <a:schemeClr val="accent2">
                    <a:lumMod val="75000"/>
                  </a:schemeClr>
                </a:solidFill>
              </a:rPr>
              <a:t>Name</a:t>
            </a:r>
            <a:endParaRPr lang="el-GR" sz="1600" b="0" dirty="0">
              <a:solidFill>
                <a:schemeClr val="accent2">
                  <a:lumMod val="75000"/>
                </a:schemeClr>
              </a:solidFill>
            </a:endParaRPr>
          </a:p>
          <a:p>
            <a:pPr eaLnBrk="0" hangingPunct="0"/>
            <a:r>
              <a:rPr lang="en-US" sz="1600" dirty="0">
                <a:solidFill>
                  <a:schemeClr val="accent2">
                    <a:lumMod val="75000"/>
                  </a:schemeClr>
                </a:solidFill>
              </a:rPr>
              <a:t>HAVING COUNT</a:t>
            </a:r>
            <a:r>
              <a:rPr lang="en-US" sz="1600" b="0" dirty="0">
                <a:solidFill>
                  <a:schemeClr val="accent2">
                    <a:lumMod val="75000"/>
                  </a:schemeClr>
                </a:solidFill>
              </a:rPr>
              <a:t>(*) = 1;</a:t>
            </a:r>
            <a:endParaRPr lang="el-GR" sz="1600" b="0" dirty="0">
              <a:solidFill>
                <a:schemeClr val="accent2">
                  <a:lumMod val="75000"/>
                </a:schemeClr>
              </a:solidFill>
            </a:endParaRPr>
          </a:p>
        </p:txBody>
      </p:sp>
      <p:sp>
        <p:nvSpPr>
          <p:cNvPr id="11" name="Title 9"/>
          <p:cNvSpPr>
            <a:spLocks noGrp="1"/>
          </p:cNvSpPr>
          <p:nvPr>
            <p:ph type="title"/>
          </p:nvPr>
        </p:nvSpPr>
        <p:spPr>
          <a:xfrm>
            <a:off x="457200" y="274638"/>
            <a:ext cx="8229600" cy="1143000"/>
          </a:xfrm>
        </p:spPr>
        <p:txBody>
          <a:bodyPr/>
          <a:lstStyle/>
          <a:p>
            <a:r>
              <a:rPr lang="el-GR" dirty="0">
                <a:solidFill>
                  <a:schemeClr val="accent6">
                    <a:lumMod val="75000"/>
                  </a:schemeClr>
                </a:solidFill>
              </a:rPr>
              <a:t>Ο τελεστής </a:t>
            </a:r>
            <a:r>
              <a:rPr lang="en-US" dirty="0">
                <a:solidFill>
                  <a:schemeClr val="accent6">
                    <a:lumMod val="75000"/>
                  </a:schemeClr>
                </a:solidFill>
              </a:rPr>
              <a:t>unique (not unique)</a:t>
            </a:r>
            <a:r>
              <a:rPr lang="el-GR" dirty="0">
                <a:solidFill>
                  <a:schemeClr val="accent6">
                    <a:lumMod val="75000"/>
                  </a:schemeClr>
                </a:solidFill>
              </a:rPr>
              <a:t> </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457200" y="149021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Slide Number Placeholder 4"/>
          <p:cNvSpPr>
            <a:spLocks noGrp="1"/>
          </p:cNvSpPr>
          <p:nvPr>
            <p:ph type="sldNum" sz="quarter" idx="12"/>
          </p:nvPr>
        </p:nvSpPr>
        <p:spPr>
          <a:noFill/>
        </p:spPr>
        <p:txBody>
          <a:bodyPr/>
          <a:lstStyle/>
          <a:p>
            <a:fld id="{DB38B280-B82F-4C09-924A-B67D16205715}" type="slidenum">
              <a:rPr lang="el-GR" altLang="en-US" smtClean="0"/>
              <a:pPr/>
              <a:t>83</a:t>
            </a:fld>
            <a:endParaRPr lang="el-GR" altLang="en-US"/>
          </a:p>
        </p:txBody>
      </p:sp>
      <p:sp>
        <p:nvSpPr>
          <p:cNvPr id="82950" name="Text Box 3"/>
          <p:cNvSpPr txBox="1">
            <a:spLocks noChangeArrowheads="1"/>
          </p:cNvSpPr>
          <p:nvPr/>
        </p:nvSpPr>
        <p:spPr bwMode="auto">
          <a:xfrm>
            <a:off x="250825" y="2205038"/>
            <a:ext cx="8305800" cy="400050"/>
          </a:xfrm>
          <a:prstGeom prst="rect">
            <a:avLst/>
          </a:prstGeom>
          <a:noFill/>
          <a:ln w="9525">
            <a:noFill/>
            <a:miter lim="800000"/>
            <a:headEnd/>
            <a:tailEnd/>
          </a:ln>
        </p:spPr>
        <p:txBody>
          <a:bodyPr>
            <a:spAutoFit/>
          </a:bodyPr>
          <a:lstStyle/>
          <a:p>
            <a:pPr algn="ctr" eaLnBrk="0" hangingPunct="0"/>
            <a:r>
              <a:rPr lang="el-GR" sz="2000" dirty="0">
                <a:solidFill>
                  <a:schemeClr val="accent6">
                    <a:lumMod val="75000"/>
                  </a:schemeClr>
                </a:solidFill>
                <a:latin typeface="Calibri" pitchFamily="34" charset="0"/>
                <a:ea typeface="Calibri" pitchFamily="34" charset="0"/>
                <a:cs typeface="Calibri" pitchFamily="34" charset="0"/>
              </a:rPr>
              <a:t>Παραδείγματα  </a:t>
            </a:r>
          </a:p>
        </p:txBody>
      </p:sp>
      <p:sp>
        <p:nvSpPr>
          <p:cNvPr id="82952" name="Text Box 5"/>
          <p:cNvSpPr txBox="1">
            <a:spLocks noChangeArrowheads="1"/>
          </p:cNvSpPr>
          <p:nvPr/>
        </p:nvSpPr>
        <p:spPr bwMode="auto">
          <a:xfrm>
            <a:off x="469900" y="3614592"/>
            <a:ext cx="7788955" cy="630942"/>
          </a:xfrm>
          <a:prstGeom prst="rect">
            <a:avLst/>
          </a:prstGeom>
          <a:noFill/>
          <a:ln w="9525">
            <a:noFill/>
            <a:miter lim="800000"/>
            <a:headEnd/>
            <a:tailEnd/>
          </a:ln>
        </p:spPr>
        <p:txBody>
          <a:bodyPr wrap="square">
            <a:spAutoFit/>
          </a:bodyPr>
          <a:lstStyle/>
          <a:p>
            <a:pPr eaLnBrk="0" hangingPunct="0">
              <a:spcBef>
                <a:spcPct val="50000"/>
              </a:spcBef>
            </a:pPr>
            <a:r>
              <a:rPr lang="en-US" sz="1400" dirty="0">
                <a:latin typeface="Calibri" pitchFamily="34" charset="0"/>
                <a:ea typeface="Calibri" pitchFamily="34" charset="0"/>
                <a:cs typeface="Calibri" pitchFamily="34" charset="0"/>
              </a:rPr>
              <a:t>SELECT </a:t>
            </a:r>
            <a:r>
              <a:rPr lang="en-US" sz="1400" b="0" dirty="0" err="1">
                <a:latin typeface="Calibri" pitchFamily="34" charset="0"/>
                <a:ea typeface="Calibri" pitchFamily="34" charset="0"/>
                <a:cs typeface="Calibri" pitchFamily="34" charset="0"/>
              </a:rPr>
              <a:t>Movie.Title</a:t>
            </a:r>
            <a:r>
              <a:rPr lang="en-US" sz="1400" dirty="0">
                <a:latin typeface="Calibri" pitchFamily="34" charset="0"/>
                <a:ea typeface="Calibri" pitchFamily="34" charset="0"/>
                <a:cs typeface="Calibri" pitchFamily="34" charset="0"/>
              </a:rPr>
              <a:t> FROM </a:t>
            </a:r>
            <a:r>
              <a:rPr lang="en-US" sz="1400" b="0" dirty="0">
                <a:latin typeface="Calibri" pitchFamily="34" charset="0"/>
                <a:ea typeface="Calibri" pitchFamily="34" charset="0"/>
                <a:cs typeface="Calibri" pitchFamily="34" charset="0"/>
              </a:rPr>
              <a:t>Movie</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WHERE </a:t>
            </a:r>
            <a:r>
              <a:rPr lang="en-US" sz="1400" b="0" u="sng" dirty="0">
                <a:solidFill>
                  <a:srgbClr val="33CC33"/>
                </a:solidFill>
                <a:latin typeface="Calibri" pitchFamily="34" charset="0"/>
                <a:ea typeface="Calibri" pitchFamily="34" charset="0"/>
                <a:cs typeface="Calibri" pitchFamily="34" charset="0"/>
              </a:rPr>
              <a:t>Duration</a:t>
            </a:r>
            <a:r>
              <a:rPr lang="el-GR" sz="1400" b="0" u="sng" dirty="0">
                <a:solidFill>
                  <a:srgbClr val="33CC33"/>
                </a:solidFill>
                <a:latin typeface="Calibri" pitchFamily="34" charset="0"/>
                <a:ea typeface="Calibri" pitchFamily="34" charset="0"/>
                <a:cs typeface="Calibri" pitchFamily="34" charset="0"/>
              </a:rPr>
              <a:t> </a:t>
            </a:r>
            <a:r>
              <a:rPr lang="el-GR" sz="1400" u="sng" dirty="0">
                <a:solidFill>
                  <a:srgbClr val="33CC33"/>
                </a:solidFill>
                <a:latin typeface="Calibri" pitchFamily="34" charset="0"/>
                <a:ea typeface="Calibri" pitchFamily="34" charset="0"/>
                <a:cs typeface="Calibri" pitchFamily="34" charset="0"/>
              </a:rPr>
              <a:t>&gt;</a:t>
            </a:r>
            <a:r>
              <a:rPr lang="en-US" sz="1400" u="sng" dirty="0">
                <a:solidFill>
                  <a:srgbClr val="33CC33"/>
                </a:solidFill>
                <a:latin typeface="Calibri" pitchFamily="34" charset="0"/>
                <a:ea typeface="Calibri" pitchFamily="34" charset="0"/>
                <a:cs typeface="Calibri" pitchFamily="34" charset="0"/>
              </a:rPr>
              <a:t>SOME</a:t>
            </a:r>
            <a:r>
              <a:rPr lang="en-US" sz="1400" dirty="0">
                <a:solidFill>
                  <a:srgbClr val="33CC33"/>
                </a:solidFill>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(SELECT </a:t>
            </a:r>
            <a:r>
              <a:rPr lang="en-US" sz="1400" b="0" dirty="0">
                <a:latin typeface="Calibri" pitchFamily="34" charset="0"/>
                <a:ea typeface="Calibri" pitchFamily="34" charset="0"/>
                <a:cs typeface="Calibri" pitchFamily="34" charset="0"/>
              </a:rPr>
              <a:t>Duration </a:t>
            </a:r>
            <a:r>
              <a:rPr lang="en-US" sz="1400" dirty="0">
                <a:latin typeface="Calibri" pitchFamily="34" charset="0"/>
                <a:ea typeface="Calibri" pitchFamily="34" charset="0"/>
                <a:cs typeface="Calibri" pitchFamily="34" charset="0"/>
              </a:rPr>
              <a:t>FROM </a:t>
            </a:r>
            <a:r>
              <a:rPr lang="en-US" sz="1400" b="0" dirty="0">
                <a:latin typeface="Calibri" pitchFamily="34" charset="0"/>
                <a:ea typeface="Calibri" pitchFamily="34" charset="0"/>
                <a:cs typeface="Calibri" pitchFamily="34" charset="0"/>
              </a:rPr>
              <a:t>Movie</a:t>
            </a:r>
            <a:r>
              <a:rPr lang="en-US" sz="1400" dirty="0">
                <a:latin typeface="Calibri" pitchFamily="34" charset="0"/>
                <a:ea typeface="Calibri" pitchFamily="34" charset="0"/>
                <a:cs typeface="Calibri" pitchFamily="34" charset="0"/>
              </a:rPr>
              <a:t> WHERE</a:t>
            </a:r>
            <a:r>
              <a:rPr lang="el-GR" sz="1400" dirty="0">
                <a:latin typeface="Calibri" pitchFamily="34" charset="0"/>
                <a:ea typeface="Calibri" pitchFamily="34" charset="0"/>
                <a:cs typeface="Calibri" pitchFamily="34" charset="0"/>
              </a:rPr>
              <a:t> </a:t>
            </a:r>
            <a:r>
              <a:rPr lang="en-US" sz="1400" b="0" dirty="0">
                <a:latin typeface="Calibri" pitchFamily="34" charset="0"/>
                <a:ea typeface="Calibri" pitchFamily="34" charset="0"/>
                <a:cs typeface="Calibri" pitchFamily="34" charset="0"/>
              </a:rPr>
              <a:t>Type</a:t>
            </a:r>
            <a:r>
              <a:rPr lang="el-GR" sz="1400" b="0" dirty="0">
                <a:latin typeface="Calibri" pitchFamily="34" charset="0"/>
                <a:ea typeface="Calibri" pitchFamily="34" charset="0"/>
                <a:cs typeface="Calibri" pitchFamily="34" charset="0"/>
              </a:rPr>
              <a:t> = </a:t>
            </a:r>
            <a:r>
              <a:rPr lang="en-US" sz="1400" b="0" dirty="0">
                <a:latin typeface="Calibri" pitchFamily="34" charset="0"/>
                <a:ea typeface="Calibri" pitchFamily="34" charset="0"/>
                <a:cs typeface="Calibri" pitchFamily="34" charset="0"/>
              </a:rPr>
              <a:t>‘</a:t>
            </a:r>
            <a:r>
              <a:rPr lang="el-GR" sz="1400" b="0" dirty="0">
                <a:latin typeface="Calibri" pitchFamily="34" charset="0"/>
                <a:ea typeface="Calibri" pitchFamily="34" charset="0"/>
                <a:cs typeface="Calibri" pitchFamily="34" charset="0"/>
              </a:rPr>
              <a:t>Έγχρωμη</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p:txBody>
      </p:sp>
      <p:sp>
        <p:nvSpPr>
          <p:cNvPr id="15" name="Title 6"/>
          <p:cNvSpPr>
            <a:spLocks noGrp="1"/>
          </p:cNvSpPr>
          <p:nvPr>
            <p:ph type="title"/>
          </p:nvPr>
        </p:nvSpPr>
        <p:spPr>
          <a:xfrm>
            <a:off x="469900" y="0"/>
            <a:ext cx="8229600" cy="1143000"/>
          </a:xfrm>
        </p:spPr>
        <p:txBody>
          <a:bodyPr/>
          <a:lstStyle/>
          <a:p>
            <a:r>
              <a:rPr lang="el-GR" dirty="0">
                <a:solidFill>
                  <a:schemeClr val="accent6">
                    <a:lumMod val="75000"/>
                  </a:schemeClr>
                </a:solidFill>
              </a:rPr>
              <a:t>Επανάληψη</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4" name="Text Box 6"/>
          <p:cNvSpPr txBox="1">
            <a:spLocks noChangeArrowheads="1"/>
          </p:cNvSpPr>
          <p:nvPr/>
        </p:nvSpPr>
        <p:spPr bwMode="auto">
          <a:xfrm>
            <a:off x="357933" y="1225110"/>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6" name="Text Box 5"/>
          <p:cNvSpPr txBox="1">
            <a:spLocks noChangeArrowheads="1"/>
          </p:cNvSpPr>
          <p:nvPr/>
        </p:nvSpPr>
        <p:spPr bwMode="auto">
          <a:xfrm>
            <a:off x="469899" y="2808372"/>
            <a:ext cx="7788955" cy="630942"/>
          </a:xfrm>
          <a:prstGeom prst="rect">
            <a:avLst/>
          </a:prstGeom>
          <a:noFill/>
          <a:ln w="9525">
            <a:noFill/>
            <a:miter lim="800000"/>
            <a:headEnd/>
            <a:tailEnd/>
          </a:ln>
        </p:spPr>
        <p:txBody>
          <a:bodyPr wrap="square">
            <a:spAutoFit/>
          </a:bodyPr>
          <a:lstStyle/>
          <a:p>
            <a:pPr eaLnBrk="0" hangingPunct="0">
              <a:spcBef>
                <a:spcPct val="50000"/>
              </a:spcBef>
            </a:pPr>
            <a:r>
              <a:rPr lang="en-US" sz="1400" dirty="0">
                <a:latin typeface="Calibri" pitchFamily="34" charset="0"/>
                <a:ea typeface="Calibri" pitchFamily="34" charset="0"/>
                <a:cs typeface="Calibri" pitchFamily="34" charset="0"/>
              </a:rPr>
              <a:t>SELECT </a:t>
            </a:r>
            <a:r>
              <a:rPr lang="en-US" sz="1400" dirty="0" err="1">
                <a:latin typeface="Calibri" pitchFamily="34" charset="0"/>
                <a:ea typeface="Calibri" pitchFamily="34" charset="0"/>
                <a:cs typeface="Calibri" pitchFamily="34" charset="0"/>
              </a:rPr>
              <a:t>Movie.</a:t>
            </a:r>
            <a:r>
              <a:rPr lang="en-US" sz="1400" b="0" dirty="0" err="1">
                <a:latin typeface="Calibri" pitchFamily="34" charset="0"/>
                <a:ea typeface="Calibri" pitchFamily="34" charset="0"/>
                <a:cs typeface="Calibri" pitchFamily="34" charset="0"/>
              </a:rPr>
              <a:t>Title</a:t>
            </a:r>
            <a:r>
              <a:rPr lang="en-US" sz="1400" dirty="0">
                <a:latin typeface="Calibri" pitchFamily="34" charset="0"/>
                <a:ea typeface="Calibri" pitchFamily="34" charset="0"/>
                <a:cs typeface="Calibri" pitchFamily="34" charset="0"/>
              </a:rPr>
              <a:t> FROM </a:t>
            </a:r>
            <a:r>
              <a:rPr lang="en-US" sz="1400" b="0" dirty="0">
                <a:latin typeface="Calibri" pitchFamily="34" charset="0"/>
                <a:ea typeface="Calibri" pitchFamily="34" charset="0"/>
                <a:cs typeface="Calibri" pitchFamily="34" charset="0"/>
              </a:rPr>
              <a:t>Movie</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WHERE </a:t>
            </a:r>
            <a:r>
              <a:rPr lang="en-US" sz="1400" b="0" u="sng" dirty="0">
                <a:solidFill>
                  <a:srgbClr val="33CC33"/>
                </a:solidFill>
                <a:latin typeface="Calibri" pitchFamily="34" charset="0"/>
                <a:ea typeface="Calibri" pitchFamily="34" charset="0"/>
                <a:cs typeface="Calibri" pitchFamily="34" charset="0"/>
              </a:rPr>
              <a:t>Duration</a:t>
            </a:r>
            <a:r>
              <a:rPr lang="el-GR" sz="1400" b="0" u="sng" dirty="0">
                <a:solidFill>
                  <a:srgbClr val="33CC33"/>
                </a:solidFill>
                <a:latin typeface="Calibri" pitchFamily="34" charset="0"/>
                <a:ea typeface="Calibri" pitchFamily="34" charset="0"/>
                <a:cs typeface="Calibri" pitchFamily="34" charset="0"/>
              </a:rPr>
              <a:t> </a:t>
            </a:r>
            <a:r>
              <a:rPr lang="el-GR" sz="1400" u="sng" dirty="0">
                <a:solidFill>
                  <a:srgbClr val="33CC33"/>
                </a:solidFill>
                <a:latin typeface="Calibri" pitchFamily="34" charset="0"/>
                <a:ea typeface="Calibri" pitchFamily="34" charset="0"/>
                <a:cs typeface="Calibri" pitchFamily="34" charset="0"/>
              </a:rPr>
              <a:t>&gt;</a:t>
            </a:r>
            <a:r>
              <a:rPr lang="en-US" sz="1400" u="sng" dirty="0">
                <a:solidFill>
                  <a:srgbClr val="33CC33"/>
                </a:solidFill>
                <a:latin typeface="Calibri" pitchFamily="34" charset="0"/>
                <a:ea typeface="Calibri" pitchFamily="34" charset="0"/>
                <a:cs typeface="Calibri" pitchFamily="34" charset="0"/>
              </a:rPr>
              <a:t>=All</a:t>
            </a:r>
            <a:r>
              <a:rPr lang="en-US" sz="1400" dirty="0">
                <a:solidFill>
                  <a:srgbClr val="33CC33"/>
                </a:solidFill>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(SELECT </a:t>
            </a:r>
            <a:r>
              <a:rPr lang="en-US" sz="1400" b="0" dirty="0">
                <a:latin typeface="Calibri" pitchFamily="34" charset="0"/>
                <a:ea typeface="Calibri" pitchFamily="34" charset="0"/>
                <a:cs typeface="Calibri" pitchFamily="34" charset="0"/>
              </a:rPr>
              <a:t>Duration </a:t>
            </a:r>
            <a:r>
              <a:rPr lang="en-US" sz="1400" dirty="0">
                <a:latin typeface="Calibri" pitchFamily="34" charset="0"/>
                <a:ea typeface="Calibri" pitchFamily="34" charset="0"/>
                <a:cs typeface="Calibri" pitchFamily="34" charset="0"/>
              </a:rPr>
              <a:t>FROM </a:t>
            </a:r>
            <a:r>
              <a:rPr lang="en-US" sz="1400" b="0" dirty="0">
                <a:latin typeface="Calibri" pitchFamily="34" charset="0"/>
                <a:ea typeface="Calibri" pitchFamily="34" charset="0"/>
                <a:cs typeface="Calibri" pitchFamily="34" charset="0"/>
              </a:rPr>
              <a:t>Movie</a:t>
            </a:r>
            <a:r>
              <a:rPr lang="en-US" sz="1400" dirty="0">
                <a:latin typeface="Calibri" pitchFamily="34" charset="0"/>
                <a:ea typeface="Calibri" pitchFamily="34" charset="0"/>
                <a:cs typeface="Calibri" pitchFamily="34" charset="0"/>
              </a:rPr>
              <a:t> WHERE</a:t>
            </a:r>
            <a:r>
              <a:rPr lang="el-GR" sz="1400" dirty="0">
                <a:latin typeface="Calibri" pitchFamily="34" charset="0"/>
                <a:ea typeface="Calibri" pitchFamily="34" charset="0"/>
                <a:cs typeface="Calibri" pitchFamily="34" charset="0"/>
              </a:rPr>
              <a:t> </a:t>
            </a:r>
            <a:r>
              <a:rPr lang="en-US" sz="1400" b="0" dirty="0">
                <a:latin typeface="Calibri" pitchFamily="34" charset="0"/>
                <a:ea typeface="Calibri" pitchFamily="34" charset="0"/>
                <a:cs typeface="Calibri" pitchFamily="34" charset="0"/>
              </a:rPr>
              <a:t>Type</a:t>
            </a:r>
            <a:r>
              <a:rPr lang="el-GR" sz="1400" b="0" dirty="0">
                <a:latin typeface="Calibri" pitchFamily="34" charset="0"/>
                <a:ea typeface="Calibri" pitchFamily="34" charset="0"/>
                <a:cs typeface="Calibri" pitchFamily="34" charset="0"/>
              </a:rPr>
              <a:t> = </a:t>
            </a:r>
            <a:r>
              <a:rPr lang="en-US" sz="1400" b="0" dirty="0">
                <a:latin typeface="Calibri" pitchFamily="34" charset="0"/>
                <a:ea typeface="Calibri" pitchFamily="34" charset="0"/>
                <a:cs typeface="Calibri" pitchFamily="34" charset="0"/>
              </a:rPr>
              <a:t>‘</a:t>
            </a:r>
            <a:r>
              <a:rPr lang="el-GR" sz="1400" b="0" dirty="0">
                <a:latin typeface="Calibri" pitchFamily="34" charset="0"/>
                <a:ea typeface="Calibri" pitchFamily="34" charset="0"/>
                <a:cs typeface="Calibri" pitchFamily="34" charset="0"/>
              </a:rPr>
              <a:t>Έγχρωμη</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p:txBody>
      </p:sp>
      <p:sp>
        <p:nvSpPr>
          <p:cNvPr id="17" name="Text Box 5"/>
          <p:cNvSpPr txBox="1">
            <a:spLocks noChangeArrowheads="1"/>
          </p:cNvSpPr>
          <p:nvPr/>
        </p:nvSpPr>
        <p:spPr bwMode="auto">
          <a:xfrm>
            <a:off x="469899" y="4502604"/>
            <a:ext cx="7788955" cy="630942"/>
          </a:xfrm>
          <a:prstGeom prst="rect">
            <a:avLst/>
          </a:prstGeom>
          <a:noFill/>
          <a:ln w="9525">
            <a:noFill/>
            <a:miter lim="800000"/>
            <a:headEnd/>
            <a:tailEnd/>
          </a:ln>
        </p:spPr>
        <p:txBody>
          <a:bodyPr wrap="square">
            <a:spAutoFit/>
          </a:bodyPr>
          <a:lstStyle/>
          <a:p>
            <a:pPr eaLnBrk="0" hangingPunct="0">
              <a:spcBef>
                <a:spcPct val="50000"/>
              </a:spcBef>
            </a:pPr>
            <a:r>
              <a:rPr lang="en-US" sz="1400" dirty="0">
                <a:latin typeface="Calibri" pitchFamily="34" charset="0"/>
                <a:ea typeface="Calibri" pitchFamily="34" charset="0"/>
                <a:cs typeface="Calibri" pitchFamily="34" charset="0"/>
              </a:rPr>
              <a:t>SELECT </a:t>
            </a:r>
            <a:r>
              <a:rPr lang="en-US" sz="1400" b="0" dirty="0" err="1">
                <a:latin typeface="Calibri" pitchFamily="34" charset="0"/>
                <a:ea typeface="Calibri" pitchFamily="34" charset="0"/>
                <a:cs typeface="Calibri" pitchFamily="34" charset="0"/>
              </a:rPr>
              <a:t>Movie.Title</a:t>
            </a:r>
            <a:r>
              <a:rPr lang="en-US" sz="1400" dirty="0">
                <a:latin typeface="Calibri" pitchFamily="34" charset="0"/>
                <a:ea typeface="Calibri" pitchFamily="34" charset="0"/>
                <a:cs typeface="Calibri" pitchFamily="34" charset="0"/>
              </a:rPr>
              <a:t> FROM </a:t>
            </a:r>
            <a:r>
              <a:rPr lang="en-US" sz="1400" b="0" dirty="0">
                <a:latin typeface="Calibri" pitchFamily="34" charset="0"/>
                <a:ea typeface="Calibri" pitchFamily="34" charset="0"/>
                <a:cs typeface="Calibri" pitchFamily="34" charset="0"/>
              </a:rPr>
              <a:t>Movie</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WHERE </a:t>
            </a:r>
            <a:r>
              <a:rPr lang="en-US" sz="1400" b="0" u="sng" dirty="0">
                <a:solidFill>
                  <a:srgbClr val="33CC33"/>
                </a:solidFill>
                <a:latin typeface="Calibri" pitchFamily="34" charset="0"/>
                <a:ea typeface="Calibri" pitchFamily="34" charset="0"/>
                <a:cs typeface="Calibri" pitchFamily="34" charset="0"/>
              </a:rPr>
              <a:t>Duration</a:t>
            </a:r>
            <a:r>
              <a:rPr lang="el-GR" sz="1400" b="0" u="sng" dirty="0">
                <a:solidFill>
                  <a:srgbClr val="33CC33"/>
                </a:solidFill>
                <a:latin typeface="Calibri" pitchFamily="34" charset="0"/>
                <a:ea typeface="Calibri" pitchFamily="34" charset="0"/>
                <a:cs typeface="Calibri" pitchFamily="34" charset="0"/>
              </a:rPr>
              <a:t> </a:t>
            </a:r>
            <a:r>
              <a:rPr lang="en-US" sz="1400" u="sng" dirty="0">
                <a:solidFill>
                  <a:srgbClr val="33CC33"/>
                </a:solidFill>
                <a:latin typeface="Calibri" pitchFamily="34" charset="0"/>
                <a:ea typeface="Calibri" pitchFamily="34" charset="0"/>
                <a:cs typeface="Calibri" pitchFamily="34" charset="0"/>
              </a:rPr>
              <a:t>IN </a:t>
            </a:r>
            <a:r>
              <a:rPr lang="en-US" sz="1400" dirty="0">
                <a:latin typeface="Calibri" pitchFamily="34" charset="0"/>
                <a:ea typeface="Calibri" pitchFamily="34" charset="0"/>
                <a:cs typeface="Calibri" pitchFamily="34" charset="0"/>
              </a:rPr>
              <a:t>(SELECT </a:t>
            </a:r>
            <a:r>
              <a:rPr lang="en-US" sz="1400" b="0" dirty="0">
                <a:latin typeface="Calibri" pitchFamily="34" charset="0"/>
                <a:ea typeface="Calibri" pitchFamily="34" charset="0"/>
                <a:cs typeface="Calibri" pitchFamily="34" charset="0"/>
              </a:rPr>
              <a:t>Duration </a:t>
            </a:r>
            <a:r>
              <a:rPr lang="en-US" sz="1400" dirty="0">
                <a:latin typeface="Calibri" pitchFamily="34" charset="0"/>
                <a:ea typeface="Calibri" pitchFamily="34" charset="0"/>
                <a:cs typeface="Calibri" pitchFamily="34" charset="0"/>
              </a:rPr>
              <a:t>FROM </a:t>
            </a:r>
            <a:r>
              <a:rPr lang="en-US" sz="1400" b="0" dirty="0">
                <a:latin typeface="Calibri" pitchFamily="34" charset="0"/>
                <a:ea typeface="Calibri" pitchFamily="34" charset="0"/>
                <a:cs typeface="Calibri" pitchFamily="34" charset="0"/>
              </a:rPr>
              <a:t>Movie</a:t>
            </a:r>
            <a:r>
              <a:rPr lang="en-US" sz="1400" dirty="0">
                <a:latin typeface="Calibri" pitchFamily="34" charset="0"/>
                <a:ea typeface="Calibri" pitchFamily="34" charset="0"/>
                <a:cs typeface="Calibri" pitchFamily="34" charset="0"/>
              </a:rPr>
              <a:t> WHERE</a:t>
            </a:r>
            <a:r>
              <a:rPr lang="el-GR" sz="1400" dirty="0">
                <a:latin typeface="Calibri" pitchFamily="34" charset="0"/>
                <a:ea typeface="Calibri" pitchFamily="34" charset="0"/>
                <a:cs typeface="Calibri" pitchFamily="34" charset="0"/>
              </a:rPr>
              <a:t> </a:t>
            </a:r>
            <a:r>
              <a:rPr lang="en-US" sz="1400" b="0" dirty="0">
                <a:latin typeface="Calibri" pitchFamily="34" charset="0"/>
                <a:ea typeface="Calibri" pitchFamily="34" charset="0"/>
                <a:cs typeface="Calibri" pitchFamily="34" charset="0"/>
              </a:rPr>
              <a:t>Type</a:t>
            </a:r>
            <a:r>
              <a:rPr lang="el-GR" sz="1400" b="0" dirty="0">
                <a:latin typeface="Calibri" pitchFamily="34" charset="0"/>
                <a:ea typeface="Calibri" pitchFamily="34" charset="0"/>
                <a:cs typeface="Calibri" pitchFamily="34" charset="0"/>
              </a:rPr>
              <a:t> = </a:t>
            </a:r>
            <a:r>
              <a:rPr lang="en-US" sz="1400" b="0" dirty="0">
                <a:latin typeface="Calibri" pitchFamily="34" charset="0"/>
                <a:ea typeface="Calibri" pitchFamily="34" charset="0"/>
                <a:cs typeface="Calibri" pitchFamily="34" charset="0"/>
              </a:rPr>
              <a:t>‘</a:t>
            </a:r>
            <a:r>
              <a:rPr lang="el-GR" sz="1400" b="0" dirty="0">
                <a:latin typeface="Calibri" pitchFamily="34" charset="0"/>
                <a:ea typeface="Calibri" pitchFamily="34" charset="0"/>
                <a:cs typeface="Calibri" pitchFamily="34" charset="0"/>
              </a:rPr>
              <a:t>Έγχρωμη</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Slide Number Placeholder 4"/>
          <p:cNvSpPr>
            <a:spLocks noGrp="1"/>
          </p:cNvSpPr>
          <p:nvPr>
            <p:ph type="sldNum" sz="quarter" idx="12"/>
          </p:nvPr>
        </p:nvSpPr>
        <p:spPr>
          <a:noFill/>
        </p:spPr>
        <p:txBody>
          <a:bodyPr/>
          <a:lstStyle/>
          <a:p>
            <a:fld id="{221C45BF-152B-4FE9-8974-2F668646FE3A}" type="slidenum">
              <a:rPr lang="el-GR" altLang="en-US" smtClean="0"/>
              <a:pPr/>
              <a:t>84</a:t>
            </a:fld>
            <a:endParaRPr lang="el-GR" altLang="en-US"/>
          </a:p>
        </p:txBody>
      </p:sp>
      <p:sp>
        <p:nvSpPr>
          <p:cNvPr id="81925" name="Rectangle 2"/>
          <p:cNvSpPr>
            <a:spLocks noChangeArrowheads="1"/>
          </p:cNvSpPr>
          <p:nvPr/>
        </p:nvSpPr>
        <p:spPr bwMode="auto">
          <a:xfrm>
            <a:off x="395288" y="2420938"/>
            <a:ext cx="8137525" cy="2305050"/>
          </a:xfrm>
          <a:prstGeom prst="rect">
            <a:avLst/>
          </a:prstGeom>
          <a:solidFill>
            <a:schemeClr val="accent1">
              <a:lumMod val="20000"/>
              <a:lumOff val="80000"/>
            </a:schemeClr>
          </a:solidFill>
          <a:ln w="9525">
            <a:solidFill>
              <a:schemeClr val="tx1"/>
            </a:solidFill>
            <a:miter lim="800000"/>
            <a:headEnd/>
            <a:tailEnd/>
          </a:ln>
        </p:spPr>
        <p:txBody>
          <a:bodyPr wrap="none" anchor="ctr"/>
          <a:lstStyle/>
          <a:p>
            <a:endParaRPr lang="el-GR"/>
          </a:p>
        </p:txBody>
      </p:sp>
      <p:sp>
        <p:nvSpPr>
          <p:cNvPr id="81927" name="Text Box 4"/>
          <p:cNvSpPr txBox="1">
            <a:spLocks noChangeArrowheads="1"/>
          </p:cNvSpPr>
          <p:nvPr/>
        </p:nvSpPr>
        <p:spPr bwMode="auto">
          <a:xfrm>
            <a:off x="396876" y="1018382"/>
            <a:ext cx="8135937" cy="954107"/>
          </a:xfrm>
          <a:prstGeom prst="rect">
            <a:avLst/>
          </a:prstGeom>
          <a:noFill/>
          <a:ln w="9525">
            <a:noFill/>
            <a:miter lim="800000"/>
            <a:headEnd/>
            <a:tailEnd/>
          </a:ln>
        </p:spPr>
        <p:txBody>
          <a:bodyPr>
            <a:spAutoFit/>
          </a:bodyPr>
          <a:lstStyle/>
          <a:p>
            <a:pPr eaLnBrk="0" hangingPunct="0"/>
            <a:r>
              <a:rPr lang="el-GR" sz="1600" b="0" dirty="0">
                <a:latin typeface="Calibri" pitchFamily="34" charset="0"/>
                <a:ea typeface="Calibri" pitchFamily="34" charset="0"/>
                <a:cs typeface="Calibri" pitchFamily="34" charset="0"/>
              </a:rPr>
              <a:t>Η SQL επιτρέπει το φώλιασμα </a:t>
            </a:r>
            <a:r>
              <a:rPr lang="el-GR" sz="1600" b="0" dirty="0" err="1">
                <a:latin typeface="Calibri" pitchFamily="34" charset="0"/>
                <a:ea typeface="Calibri" pitchFamily="34" charset="0"/>
                <a:cs typeface="Calibri" pitchFamily="34" charset="0"/>
              </a:rPr>
              <a:t>υπο</a:t>
            </a:r>
            <a:r>
              <a:rPr lang="en-US" sz="1600" b="0" dirty="0">
                <a:latin typeface="Calibri" pitchFamily="34" charset="0"/>
                <a:ea typeface="Calibri" pitchFamily="34" charset="0"/>
                <a:cs typeface="Calibri" pitchFamily="34" charset="0"/>
              </a:rPr>
              <a:t>-</a:t>
            </a:r>
            <a:r>
              <a:rPr lang="el-GR" sz="1600" b="0" dirty="0">
                <a:latin typeface="Calibri" pitchFamily="34" charset="0"/>
                <a:ea typeface="Calibri" pitchFamily="34" charset="0"/>
                <a:cs typeface="Calibri" pitchFamily="34" charset="0"/>
              </a:rPr>
              <a:t>ερωτήσεων. </a:t>
            </a:r>
          </a:p>
          <a:p>
            <a:pPr eaLnBrk="0" hangingPunct="0"/>
            <a:endParaRPr lang="el-GR" sz="800" b="0" dirty="0">
              <a:latin typeface="Calibri" pitchFamily="34" charset="0"/>
              <a:ea typeface="Calibri" pitchFamily="34" charset="0"/>
              <a:cs typeface="Calibri" pitchFamily="34" charset="0"/>
            </a:endParaRPr>
          </a:p>
          <a:p>
            <a:pPr algn="just" eaLnBrk="0" hangingPunct="0"/>
            <a:r>
              <a:rPr lang="el-GR" sz="1600" b="0" dirty="0">
                <a:latin typeface="Calibri" pitchFamily="34" charset="0"/>
                <a:ea typeface="Calibri" pitchFamily="34" charset="0"/>
                <a:cs typeface="Calibri" pitchFamily="34" charset="0"/>
              </a:rPr>
              <a:t>Μια </a:t>
            </a:r>
            <a:r>
              <a:rPr lang="el-GR" sz="1600" b="0" dirty="0" err="1">
                <a:latin typeface="Calibri" pitchFamily="34" charset="0"/>
                <a:ea typeface="Calibri" pitchFamily="34" charset="0"/>
                <a:cs typeface="Calibri" pitchFamily="34" charset="0"/>
              </a:rPr>
              <a:t>υπο</a:t>
            </a:r>
            <a:r>
              <a:rPr lang="en-US" sz="1600" b="0" dirty="0">
                <a:latin typeface="Calibri" pitchFamily="34" charset="0"/>
                <a:ea typeface="Calibri" pitchFamily="34" charset="0"/>
                <a:cs typeface="Calibri" pitchFamily="34" charset="0"/>
              </a:rPr>
              <a:t>-</a:t>
            </a:r>
            <a:r>
              <a:rPr lang="el-GR" sz="1600" b="0" dirty="0">
                <a:latin typeface="Calibri" pitchFamily="34" charset="0"/>
                <a:ea typeface="Calibri" pitchFamily="34" charset="0"/>
                <a:cs typeface="Calibri" pitchFamily="34" charset="0"/>
              </a:rPr>
              <a:t>ερώτηση είναι  μια έκφραση </a:t>
            </a:r>
            <a:r>
              <a:rPr lang="el-GR" sz="1600" dirty="0" err="1">
                <a:latin typeface="Calibri" pitchFamily="34" charset="0"/>
                <a:ea typeface="Calibri" pitchFamily="34" charset="0"/>
                <a:cs typeface="Calibri" pitchFamily="34" charset="0"/>
              </a:rPr>
              <a:t>select-from-where</a:t>
            </a:r>
            <a:r>
              <a:rPr lang="el-GR" sz="1600" b="0" dirty="0">
                <a:latin typeface="Calibri" pitchFamily="34" charset="0"/>
                <a:ea typeface="Calibri" pitchFamily="34" charset="0"/>
                <a:cs typeface="Calibri" pitchFamily="34" charset="0"/>
              </a:rPr>
              <a:t> που χρησιμοποιείται μέσα σε μια άλλη ερώτηση.</a:t>
            </a:r>
            <a:r>
              <a:rPr lang="en-US" sz="1600" b="0" dirty="0">
                <a:latin typeface="Calibri" pitchFamily="34" charset="0"/>
                <a:ea typeface="Calibri" pitchFamily="34" charset="0"/>
                <a:cs typeface="Calibri" pitchFamily="34" charset="0"/>
              </a:rPr>
              <a:t> </a:t>
            </a:r>
          </a:p>
        </p:txBody>
      </p:sp>
      <p:sp>
        <p:nvSpPr>
          <p:cNvPr id="81928" name="Rectangle 5"/>
          <p:cNvSpPr>
            <a:spLocks noChangeArrowheads="1"/>
          </p:cNvSpPr>
          <p:nvPr/>
        </p:nvSpPr>
        <p:spPr bwMode="auto">
          <a:xfrm>
            <a:off x="468313" y="2420938"/>
            <a:ext cx="4032250" cy="2078037"/>
          </a:xfrm>
          <a:prstGeom prst="rect">
            <a:avLst/>
          </a:prstGeom>
          <a:noFill/>
          <a:ln w="9525">
            <a:noFill/>
            <a:miter lim="800000"/>
            <a:headEnd/>
            <a:tailEnd/>
          </a:ln>
        </p:spPr>
        <p:txBody>
          <a:bodyPr>
            <a:spAutoFit/>
          </a:bodyPr>
          <a:lstStyle/>
          <a:p>
            <a:pPr eaLnBrk="0" hangingPunct="0">
              <a:spcBef>
                <a:spcPts val="500"/>
              </a:spcBef>
              <a:spcAft>
                <a:spcPts val="500"/>
              </a:spcAft>
            </a:pPr>
            <a:r>
              <a:rPr lang="el-GR" sz="1800" u="sng" dirty="0">
                <a:latin typeface="Calibri" pitchFamily="34" charset="0"/>
                <a:ea typeface="Calibri" pitchFamily="34" charset="0"/>
                <a:cs typeface="Calibri" pitchFamily="34" charset="0"/>
              </a:rPr>
              <a:t>Γενική δομή</a:t>
            </a:r>
            <a:r>
              <a:rPr lang="en-US" sz="1800" u="sng" dirty="0">
                <a:latin typeface="Calibri" pitchFamily="34" charset="0"/>
                <a:ea typeface="Calibri" pitchFamily="34" charset="0"/>
                <a:cs typeface="Calibri" pitchFamily="34" charset="0"/>
              </a:rPr>
              <a:t> </a:t>
            </a:r>
            <a:r>
              <a:rPr lang="el-GR" sz="1800" u="sng" dirty="0">
                <a:latin typeface="Calibri" pitchFamily="34" charset="0"/>
                <a:ea typeface="Calibri" pitchFamily="34" charset="0"/>
                <a:cs typeface="Calibri" pitchFamily="34" charset="0"/>
              </a:rPr>
              <a:t>ως συνθή</a:t>
            </a:r>
            <a:r>
              <a:rPr lang="el-GR" u="sng" dirty="0">
                <a:latin typeface="Calibri" pitchFamily="34" charset="0"/>
                <a:ea typeface="Calibri" pitchFamily="34" charset="0"/>
                <a:cs typeface="Calibri" pitchFamily="34" charset="0"/>
              </a:rPr>
              <a:t>κ</a:t>
            </a:r>
            <a:r>
              <a:rPr lang="el-GR" sz="1800" u="sng" dirty="0">
                <a:latin typeface="Calibri" pitchFamily="34" charset="0"/>
                <a:ea typeface="Calibri" pitchFamily="34" charset="0"/>
                <a:cs typeface="Calibri" pitchFamily="34" charset="0"/>
              </a:rPr>
              <a:t>η στο </a:t>
            </a:r>
            <a:r>
              <a:rPr lang="en-US" u="sng" dirty="0">
                <a:latin typeface="Calibri" pitchFamily="34" charset="0"/>
                <a:ea typeface="Calibri" pitchFamily="34" charset="0"/>
                <a:cs typeface="Calibri" pitchFamily="34" charset="0"/>
              </a:rPr>
              <a:t>WHERE</a:t>
            </a:r>
            <a:r>
              <a:rPr lang="el-GR" sz="1800" b="0" u="sng" dirty="0">
                <a:latin typeface="Calibri" pitchFamily="34" charset="0"/>
                <a:ea typeface="Calibri" pitchFamily="34" charset="0"/>
                <a:cs typeface="Calibri" pitchFamily="34" charset="0"/>
              </a:rPr>
              <a:t>:</a:t>
            </a:r>
          </a:p>
          <a:p>
            <a:pPr eaLnBrk="0" hangingPunct="0"/>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SELECT </a:t>
            </a:r>
            <a:r>
              <a:rPr lang="el-GR" sz="1800" b="0" dirty="0">
                <a:latin typeface="Calibri" pitchFamily="34" charset="0"/>
                <a:ea typeface="Calibri" pitchFamily="34" charset="0"/>
                <a:cs typeface="Calibri" pitchFamily="34" charset="0"/>
              </a:rPr>
              <a:t>...</a:t>
            </a:r>
          </a:p>
          <a:p>
            <a:pPr eaLnBrk="0" hangingPunct="0"/>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 </a:t>
            </a:r>
            <a:r>
              <a:rPr lang="el-GR" sz="1800" b="0" dirty="0">
                <a:latin typeface="Calibri" pitchFamily="34" charset="0"/>
                <a:ea typeface="Calibri" pitchFamily="34" charset="0"/>
                <a:cs typeface="Calibri" pitchFamily="34" charset="0"/>
              </a:rPr>
              <a:t> ...</a:t>
            </a:r>
          </a:p>
          <a:p>
            <a:pPr eaLnBrk="0" hangingPunct="0"/>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WHERE</a:t>
            </a:r>
            <a:r>
              <a:rPr lang="el-GR" sz="1800" b="0" dirty="0">
                <a:latin typeface="Calibri" pitchFamily="34" charset="0"/>
                <a:ea typeface="Calibri" pitchFamily="34" charset="0"/>
                <a:cs typeface="Calibri" pitchFamily="34" charset="0"/>
              </a:rPr>
              <a:t>  </a:t>
            </a:r>
            <a:r>
              <a:rPr lang="en-US" sz="1800" dirty="0">
                <a:solidFill>
                  <a:srgbClr val="FF0000"/>
                </a:solidFill>
                <a:latin typeface="Calibri" pitchFamily="34" charset="0"/>
                <a:ea typeface="Calibri" pitchFamily="34" charset="0"/>
                <a:cs typeface="Calibri" pitchFamily="34" charset="0"/>
              </a:rPr>
              <a:t>&lt;x&gt;</a:t>
            </a:r>
            <a:endParaRPr lang="el-GR" sz="1800" dirty="0">
              <a:solidFill>
                <a:srgbClr val="FF0000"/>
              </a:solidFill>
              <a:latin typeface="Calibri" pitchFamily="34" charset="0"/>
              <a:ea typeface="Calibri" pitchFamily="34" charset="0"/>
              <a:cs typeface="Calibri" pitchFamily="34" charset="0"/>
            </a:endParaRPr>
          </a:p>
          <a:p>
            <a:pPr eaLnBrk="0" hangingPunct="0"/>
            <a:r>
              <a:rPr lang="el-GR" sz="1800" dirty="0">
                <a:solidFill>
                  <a:srgbClr val="FF0000"/>
                </a:solidFill>
                <a:latin typeface="Calibri" pitchFamily="34" charset="0"/>
                <a:ea typeface="Calibri" pitchFamily="34" charset="0"/>
                <a:cs typeface="Calibri" pitchFamily="34" charset="0"/>
              </a:rPr>
              <a:t>        	</a:t>
            </a:r>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SELECT </a:t>
            </a:r>
            <a:r>
              <a:rPr lang="el-GR" sz="1800" b="0" dirty="0">
                <a:latin typeface="Calibri" pitchFamily="34" charset="0"/>
                <a:ea typeface="Calibri" pitchFamily="34" charset="0"/>
                <a:cs typeface="Calibri" pitchFamily="34" charset="0"/>
              </a:rPr>
              <a:t>...</a:t>
            </a:r>
          </a:p>
          <a:p>
            <a:pPr eaLnBrk="0" hangingPunct="0"/>
            <a:r>
              <a:rPr lang="el-GR" sz="1800" b="0" dirty="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FROM</a:t>
            </a:r>
            <a:r>
              <a:rPr lang="el-GR" sz="1800" b="0" dirty="0">
                <a:latin typeface="Calibri" pitchFamily="34" charset="0"/>
                <a:ea typeface="Calibri" pitchFamily="34" charset="0"/>
                <a:cs typeface="Calibri" pitchFamily="34" charset="0"/>
              </a:rPr>
              <a:t> ...</a:t>
            </a:r>
          </a:p>
          <a:p>
            <a:pPr eaLnBrk="0" hangingPunct="0"/>
            <a:r>
              <a:rPr lang="en-US" sz="1800" b="0" dirty="0">
                <a:latin typeface="Calibri" pitchFamily="34" charset="0"/>
                <a:ea typeface="Calibri" pitchFamily="34" charset="0"/>
                <a:cs typeface="Calibri" pitchFamily="34" charset="0"/>
              </a:rPr>
              <a:t>                    WHERE </a:t>
            </a:r>
            <a:r>
              <a:rPr lang="el-GR" sz="1800" b="0" dirty="0">
                <a:latin typeface="Calibri" pitchFamily="34" charset="0"/>
                <a:ea typeface="Calibri" pitchFamily="34" charset="0"/>
                <a:cs typeface="Calibri" pitchFamily="34" charset="0"/>
              </a:rPr>
              <a:t>...  );</a:t>
            </a:r>
          </a:p>
        </p:txBody>
      </p:sp>
      <p:sp>
        <p:nvSpPr>
          <p:cNvPr id="81929" name="Text Box 6"/>
          <p:cNvSpPr txBox="1">
            <a:spLocks noChangeArrowheads="1"/>
          </p:cNvSpPr>
          <p:nvPr/>
        </p:nvSpPr>
        <p:spPr bwMode="auto">
          <a:xfrm>
            <a:off x="481012" y="5424489"/>
            <a:ext cx="8345487" cy="707886"/>
          </a:xfrm>
          <a:prstGeom prst="rect">
            <a:avLst/>
          </a:prstGeom>
          <a:noFill/>
          <a:ln w="9525">
            <a:noFill/>
            <a:miter lim="800000"/>
            <a:headEnd/>
            <a:tailEnd/>
          </a:ln>
        </p:spPr>
        <p:txBody>
          <a:bodyPr wrap="square">
            <a:spAutoFit/>
          </a:bodyPr>
          <a:lstStyle/>
          <a:p>
            <a:pPr algn="just" eaLnBrk="0" hangingPunct="0">
              <a:spcBef>
                <a:spcPct val="50000"/>
              </a:spcBef>
            </a:pPr>
            <a:r>
              <a:rPr lang="el-GR" sz="2000" b="0" dirty="0">
                <a:solidFill>
                  <a:schemeClr val="accent3">
                    <a:lumMod val="75000"/>
                  </a:schemeClr>
                </a:solidFill>
                <a:latin typeface="Calibri" pitchFamily="34" charset="0"/>
                <a:ea typeface="Calibri" pitchFamily="34" charset="0"/>
                <a:cs typeface="Calibri" pitchFamily="34" charset="0"/>
              </a:rPr>
              <a:t>Υπολογισμός της </a:t>
            </a:r>
            <a:r>
              <a:rPr lang="el-GR" sz="2000" b="0" dirty="0" err="1">
                <a:solidFill>
                  <a:schemeClr val="accent3">
                    <a:lumMod val="75000"/>
                  </a:schemeClr>
                </a:solidFill>
                <a:latin typeface="Calibri" pitchFamily="34" charset="0"/>
                <a:ea typeface="Calibri" pitchFamily="34" charset="0"/>
                <a:cs typeface="Calibri" pitchFamily="34" charset="0"/>
              </a:rPr>
              <a:t>υπο</a:t>
            </a:r>
            <a:r>
              <a:rPr lang="en-US" sz="2000" b="0" dirty="0">
                <a:solidFill>
                  <a:schemeClr val="accent3">
                    <a:lumMod val="75000"/>
                  </a:schemeClr>
                </a:solidFill>
                <a:latin typeface="Calibri" pitchFamily="34" charset="0"/>
                <a:ea typeface="Calibri" pitchFamily="34" charset="0"/>
                <a:cs typeface="Calibri" pitchFamily="34" charset="0"/>
              </a:rPr>
              <a:t>-</a:t>
            </a:r>
            <a:r>
              <a:rPr lang="el-GR" sz="2000" b="0" dirty="0">
                <a:solidFill>
                  <a:schemeClr val="accent3">
                    <a:lumMod val="75000"/>
                  </a:schemeClr>
                </a:solidFill>
                <a:latin typeface="Calibri" pitchFamily="34" charset="0"/>
                <a:ea typeface="Calibri" pitchFamily="34" charset="0"/>
                <a:cs typeface="Calibri" pitchFamily="34" charset="0"/>
              </a:rPr>
              <a:t>ερώτησης</a:t>
            </a:r>
            <a:r>
              <a:rPr lang="en-US" sz="2000" b="0" dirty="0">
                <a:solidFill>
                  <a:schemeClr val="accent3">
                    <a:lumMod val="75000"/>
                  </a:schemeClr>
                </a:solidFill>
                <a:latin typeface="Calibri" pitchFamily="34" charset="0"/>
                <a:ea typeface="Calibri" pitchFamily="34" charset="0"/>
                <a:cs typeface="Calibri" pitchFamily="34" charset="0"/>
              </a:rPr>
              <a:t> </a:t>
            </a:r>
            <a:r>
              <a:rPr lang="el-GR" sz="2000" b="0" u="sng" dirty="0">
                <a:solidFill>
                  <a:schemeClr val="accent3">
                    <a:lumMod val="75000"/>
                  </a:schemeClr>
                </a:solidFill>
                <a:latin typeface="Calibri" pitchFamily="34" charset="0"/>
                <a:ea typeface="Calibri" pitchFamily="34" charset="0"/>
                <a:cs typeface="Calibri" pitchFamily="34" charset="0"/>
              </a:rPr>
              <a:t>για κάθε γραμμή</a:t>
            </a:r>
            <a:r>
              <a:rPr lang="el-GR" sz="2000" b="0" dirty="0">
                <a:solidFill>
                  <a:schemeClr val="accent3">
                    <a:lumMod val="75000"/>
                  </a:schemeClr>
                </a:solidFill>
                <a:latin typeface="Calibri" pitchFamily="34" charset="0"/>
                <a:ea typeface="Calibri" pitchFamily="34" charset="0"/>
                <a:cs typeface="Calibri" pitchFamily="34" charset="0"/>
              </a:rPr>
              <a:t> (πλειάδα) της εξωτερικής ερώτησης</a:t>
            </a:r>
          </a:p>
        </p:txBody>
      </p:sp>
      <p:sp>
        <p:nvSpPr>
          <p:cNvPr id="81930" name="Text Box 7"/>
          <p:cNvSpPr txBox="1">
            <a:spLocks noChangeArrowheads="1"/>
          </p:cNvSpPr>
          <p:nvPr/>
        </p:nvSpPr>
        <p:spPr bwMode="auto">
          <a:xfrm>
            <a:off x="4500563" y="2709863"/>
            <a:ext cx="3959225" cy="1833562"/>
          </a:xfrm>
          <a:prstGeom prst="rect">
            <a:avLst/>
          </a:prstGeom>
          <a:noFill/>
          <a:ln w="9525">
            <a:noFill/>
            <a:miter lim="800000"/>
            <a:headEnd/>
            <a:tailEnd/>
          </a:ln>
        </p:spPr>
        <p:txBody>
          <a:bodyPr>
            <a:spAutoFit/>
          </a:bodyPr>
          <a:lstStyle/>
          <a:p>
            <a:pPr eaLnBrk="0" hangingPunct="0">
              <a:spcBef>
                <a:spcPct val="50000"/>
              </a:spcBef>
            </a:pPr>
            <a:r>
              <a:rPr lang="el-GR" sz="1800" dirty="0">
                <a:solidFill>
                  <a:srgbClr val="FF0000"/>
                </a:solidFill>
              </a:rPr>
              <a:t>&lt;</a:t>
            </a:r>
            <a:r>
              <a:rPr lang="en-US" sz="1800" dirty="0">
                <a:solidFill>
                  <a:srgbClr val="FF0000"/>
                </a:solidFill>
              </a:rPr>
              <a:t>x</a:t>
            </a:r>
            <a:r>
              <a:rPr lang="el-GR" sz="1800" dirty="0">
                <a:solidFill>
                  <a:srgbClr val="FF0000"/>
                </a:solidFill>
              </a:rPr>
              <a:t>&gt;</a:t>
            </a:r>
            <a:r>
              <a:rPr lang="el-GR" sz="1600" b="0" dirty="0"/>
              <a:t> μπορεί να είναι</a:t>
            </a:r>
          </a:p>
          <a:p>
            <a:pPr eaLnBrk="0" hangingPunct="0">
              <a:spcBef>
                <a:spcPct val="50000"/>
              </a:spcBef>
            </a:pPr>
            <a:r>
              <a:rPr lang="en-US" sz="1600" b="0" dirty="0"/>
              <a:t>         </a:t>
            </a:r>
            <a:r>
              <a:rPr lang="en-US" sz="1600" b="0" i="1" dirty="0"/>
              <a:t>T</a:t>
            </a:r>
            <a:r>
              <a:rPr lang="en-US" sz="1600" b="0" dirty="0"/>
              <a:t>   {</a:t>
            </a:r>
            <a:r>
              <a:rPr lang="en-US" sz="1600" b="0" dirty="0">
                <a:solidFill>
                  <a:srgbClr val="009900"/>
                </a:solidFill>
              </a:rPr>
              <a:t>=, &lt;, &lt;=, &gt;, &gt;=, &lt;&gt;</a:t>
            </a:r>
            <a:r>
              <a:rPr lang="en-US" sz="1600" b="0" dirty="0"/>
              <a:t>}</a:t>
            </a:r>
            <a:r>
              <a:rPr lang="el-GR" sz="1600" b="0" dirty="0"/>
              <a:t> </a:t>
            </a:r>
            <a:r>
              <a:rPr lang="en-US" sz="1600" b="0" dirty="0">
                <a:solidFill>
                  <a:srgbClr val="009900"/>
                </a:solidFill>
              </a:rPr>
              <a:t>any</a:t>
            </a:r>
            <a:r>
              <a:rPr lang="el-GR" sz="1600" b="0" dirty="0">
                <a:solidFill>
                  <a:srgbClr val="009900"/>
                </a:solidFill>
              </a:rPr>
              <a:t>(</a:t>
            </a:r>
            <a:r>
              <a:rPr lang="en-US" sz="1600" b="0" dirty="0">
                <a:solidFill>
                  <a:srgbClr val="009900"/>
                </a:solidFill>
              </a:rPr>
              <a:t>some</a:t>
            </a:r>
            <a:r>
              <a:rPr lang="el-GR" sz="1600" b="0" dirty="0">
                <a:solidFill>
                  <a:srgbClr val="009900"/>
                </a:solidFill>
              </a:rPr>
              <a:t>)</a:t>
            </a:r>
            <a:r>
              <a:rPr lang="en-US" sz="1600" b="0" dirty="0"/>
              <a:t>, </a:t>
            </a:r>
            <a:r>
              <a:rPr lang="en-US" sz="1600" b="0" dirty="0">
                <a:solidFill>
                  <a:srgbClr val="009900"/>
                </a:solidFill>
              </a:rPr>
              <a:t>all</a:t>
            </a:r>
          </a:p>
          <a:p>
            <a:pPr eaLnBrk="0" hangingPunct="0">
              <a:spcBef>
                <a:spcPct val="50000"/>
              </a:spcBef>
            </a:pPr>
            <a:r>
              <a:rPr lang="en-US" sz="1600" b="0" dirty="0"/>
              <a:t>         </a:t>
            </a:r>
            <a:r>
              <a:rPr lang="en-US" sz="1600" b="0" i="1" dirty="0"/>
              <a:t>T</a:t>
            </a:r>
            <a:r>
              <a:rPr lang="en-US" sz="1600" b="0" dirty="0"/>
              <a:t> </a:t>
            </a:r>
            <a:r>
              <a:rPr lang="el-GR" sz="1600" b="0" dirty="0"/>
              <a:t> </a:t>
            </a:r>
            <a:r>
              <a:rPr lang="en-US" sz="1600" b="0" dirty="0">
                <a:solidFill>
                  <a:srgbClr val="009900"/>
                </a:solidFill>
              </a:rPr>
              <a:t>in </a:t>
            </a:r>
          </a:p>
          <a:p>
            <a:pPr eaLnBrk="0" hangingPunct="0">
              <a:spcBef>
                <a:spcPct val="50000"/>
              </a:spcBef>
            </a:pPr>
            <a:r>
              <a:rPr lang="en-US" sz="1600" b="0" dirty="0"/>
              <a:t>         </a:t>
            </a:r>
            <a:r>
              <a:rPr lang="en-US" sz="1600" b="0" dirty="0">
                <a:solidFill>
                  <a:srgbClr val="009900"/>
                </a:solidFill>
              </a:rPr>
              <a:t>exists</a:t>
            </a:r>
            <a:r>
              <a:rPr lang="en-US" sz="1600" b="0" dirty="0"/>
              <a:t>, </a:t>
            </a:r>
            <a:r>
              <a:rPr lang="en-US" sz="1600" b="0" dirty="0">
                <a:solidFill>
                  <a:srgbClr val="009900"/>
                </a:solidFill>
              </a:rPr>
              <a:t>unique</a:t>
            </a:r>
          </a:p>
          <a:p>
            <a:pPr eaLnBrk="0" hangingPunct="0">
              <a:spcBef>
                <a:spcPct val="50000"/>
              </a:spcBef>
            </a:pPr>
            <a:r>
              <a:rPr lang="el-GR" sz="1600" b="0" dirty="0"/>
              <a:t>(όπου </a:t>
            </a:r>
            <a:r>
              <a:rPr lang="el-GR" sz="1600" b="0" i="1" dirty="0"/>
              <a:t>Τ</a:t>
            </a:r>
            <a:r>
              <a:rPr lang="el-GR" sz="1600" b="0" dirty="0"/>
              <a:t>  πλειάδα)</a:t>
            </a:r>
          </a:p>
        </p:txBody>
      </p:sp>
      <p:sp>
        <p:nvSpPr>
          <p:cNvPr id="81931" name="Text Box 8"/>
          <p:cNvSpPr txBox="1">
            <a:spLocks noChangeArrowheads="1"/>
          </p:cNvSpPr>
          <p:nvPr/>
        </p:nvSpPr>
        <p:spPr bwMode="auto">
          <a:xfrm>
            <a:off x="611188" y="4941888"/>
            <a:ext cx="7056437" cy="336550"/>
          </a:xfrm>
          <a:prstGeom prst="rect">
            <a:avLst/>
          </a:prstGeom>
          <a:noFill/>
          <a:ln w="9525">
            <a:noFill/>
            <a:miter lim="800000"/>
            <a:headEnd/>
            <a:tailEnd/>
          </a:ln>
        </p:spPr>
        <p:txBody>
          <a:bodyPr>
            <a:spAutoFit/>
          </a:bodyPr>
          <a:lstStyle/>
          <a:p>
            <a:pPr>
              <a:spcBef>
                <a:spcPct val="50000"/>
              </a:spcBef>
            </a:pPr>
            <a:r>
              <a:rPr lang="el-GR" sz="1600" b="0">
                <a:latin typeface="Calibri" pitchFamily="34" charset="0"/>
                <a:ea typeface="Calibri" pitchFamily="34" charset="0"/>
                <a:cs typeface="Calibri" pitchFamily="34" charset="0"/>
              </a:rPr>
              <a:t>Δηλαδή διατυπώνονται ως </a:t>
            </a:r>
            <a:r>
              <a:rPr lang="el-GR" sz="1600">
                <a:latin typeface="Calibri" pitchFamily="34" charset="0"/>
                <a:ea typeface="Calibri" pitchFamily="34" charset="0"/>
                <a:cs typeface="Calibri" pitchFamily="34" charset="0"/>
              </a:rPr>
              <a:t>συνθήκες στο </a:t>
            </a:r>
            <a:r>
              <a:rPr lang="en-US" sz="1600">
                <a:latin typeface="Calibri" pitchFamily="34" charset="0"/>
                <a:ea typeface="Calibri" pitchFamily="34" charset="0"/>
                <a:cs typeface="Calibri" pitchFamily="34" charset="0"/>
              </a:rPr>
              <a:t>where</a:t>
            </a:r>
            <a:endParaRPr lang="el-GR" sz="1600">
              <a:latin typeface="Calibri" pitchFamily="34" charset="0"/>
              <a:ea typeface="Calibri" pitchFamily="34" charset="0"/>
              <a:cs typeface="Calibri" pitchFamily="34" charset="0"/>
            </a:endParaRPr>
          </a:p>
        </p:txBody>
      </p:sp>
      <p:sp>
        <p:nvSpPr>
          <p:cNvPr id="13" name="Title 6"/>
          <p:cNvSpPr>
            <a:spLocks noGrp="1"/>
          </p:cNvSpPr>
          <p:nvPr>
            <p:ph type="title"/>
          </p:nvPr>
        </p:nvSpPr>
        <p:spPr>
          <a:xfrm>
            <a:off x="469900" y="0"/>
            <a:ext cx="8229600" cy="1143000"/>
          </a:xfrm>
        </p:spPr>
        <p:txBody>
          <a:bodyPr/>
          <a:lstStyle/>
          <a:p>
            <a:r>
              <a:rPr lang="el-GR" dirty="0">
                <a:solidFill>
                  <a:schemeClr val="accent6">
                    <a:lumMod val="75000"/>
                  </a:schemeClr>
                </a:solidFill>
              </a:rPr>
              <a:t>Επανάληψη</a:t>
            </a:r>
          </a:p>
        </p:txBody>
      </p:sp>
      <p:sp>
        <p:nvSpPr>
          <p:cNvPr id="14"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5"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523B0085-98FB-4EF1-AEF1-76DE382E9248}"/>
              </a:ext>
            </a:extLst>
          </p:cNvPr>
          <p:cNvSpPr>
            <a:spLocks noGrp="1"/>
          </p:cNvSpPr>
          <p:nvPr>
            <p:ph type="sldNum" sz="quarter" idx="12"/>
          </p:nvPr>
        </p:nvSpPr>
        <p:spPr/>
        <p:txBody>
          <a:bodyPr/>
          <a:lstStyle/>
          <a:p>
            <a:fld id="{6D22F896-40B5-4ADD-8801-0D06FADFA095}" type="slidenum">
              <a:rPr lang="en-US" smtClean="0"/>
              <a:pPr/>
              <a:t>85</a:t>
            </a:fld>
            <a:endParaRPr lang="en-US" dirty="0"/>
          </a:p>
        </p:txBody>
      </p:sp>
      <p:sp>
        <p:nvSpPr>
          <p:cNvPr id="4" name="TextBox 3">
            <a:extLst>
              <a:ext uri="{FF2B5EF4-FFF2-40B4-BE49-F238E27FC236}">
                <a16:creationId xmlns:a16="http://schemas.microsoft.com/office/drawing/2014/main" xmlns="" id="{C3A82B06-9526-48A9-BCFE-CAE4A68C9F16}"/>
              </a:ext>
            </a:extLst>
          </p:cNvPr>
          <p:cNvSpPr txBox="1"/>
          <p:nvPr/>
        </p:nvSpPr>
        <p:spPr>
          <a:xfrm>
            <a:off x="304800" y="198782"/>
            <a:ext cx="5406887" cy="2031325"/>
          </a:xfrm>
          <a:prstGeom prst="rect">
            <a:avLst/>
          </a:prstGeom>
          <a:noFill/>
        </p:spPr>
        <p:txBody>
          <a:bodyPr wrap="square" rtlCol="0">
            <a:spAutoFit/>
          </a:bodyPr>
          <a:lstStyle/>
          <a:p>
            <a:r>
              <a:rPr lang="en-US" dirty="0"/>
              <a:t>R			         S</a:t>
            </a:r>
          </a:p>
          <a:p>
            <a:r>
              <a:rPr lang="en-US" dirty="0"/>
              <a:t>A	B			C	D</a:t>
            </a:r>
          </a:p>
          <a:p>
            <a:r>
              <a:rPr lang="en-US" dirty="0"/>
              <a:t>2	3			4	9</a:t>
            </a:r>
          </a:p>
          <a:p>
            <a:r>
              <a:rPr lang="en-US" dirty="0"/>
              <a:t>3	5			7 	8</a:t>
            </a:r>
          </a:p>
          <a:p>
            <a:pPr marL="342900" indent="-342900">
              <a:buAutoNum type="arabicPlain" startAt="7"/>
            </a:pPr>
            <a:r>
              <a:rPr lang="en-US" dirty="0"/>
              <a:t>  8			4	2</a:t>
            </a:r>
          </a:p>
          <a:p>
            <a:r>
              <a:rPr lang="en-US" dirty="0"/>
              <a:t>                                   2       7</a:t>
            </a:r>
          </a:p>
          <a:p>
            <a:r>
              <a:rPr lang="en-US" dirty="0"/>
              <a:t>                                   1       </a:t>
            </a:r>
            <a:r>
              <a:rPr lang="el-GR" dirty="0"/>
              <a:t>9</a:t>
            </a:r>
            <a:endParaRPr lang="en-US" dirty="0"/>
          </a:p>
        </p:txBody>
      </p:sp>
      <p:sp>
        <p:nvSpPr>
          <p:cNvPr id="5" name="TextBox 4">
            <a:extLst>
              <a:ext uri="{FF2B5EF4-FFF2-40B4-BE49-F238E27FC236}">
                <a16:creationId xmlns:a16="http://schemas.microsoft.com/office/drawing/2014/main" xmlns="" id="{959A4FA6-BDAB-4BCE-8AC6-6BF142EEBFF4}"/>
              </a:ext>
            </a:extLst>
          </p:cNvPr>
          <p:cNvSpPr txBox="1"/>
          <p:nvPr/>
        </p:nvSpPr>
        <p:spPr>
          <a:xfrm>
            <a:off x="198781" y="2309370"/>
            <a:ext cx="7520609" cy="369332"/>
          </a:xfrm>
          <a:prstGeom prst="rect">
            <a:avLst/>
          </a:prstGeom>
          <a:noFill/>
        </p:spPr>
        <p:txBody>
          <a:bodyPr wrap="square" rtlCol="0">
            <a:spAutoFit/>
          </a:bodyPr>
          <a:lstStyle/>
          <a:p>
            <a:r>
              <a:rPr lang="en-US" dirty="0"/>
              <a:t>SELECT DISTINCT D  FROM S WHERE C NOT IN (SELECT A FROM R); </a:t>
            </a:r>
          </a:p>
        </p:txBody>
      </p:sp>
      <p:sp>
        <p:nvSpPr>
          <p:cNvPr id="6" name="TextBox 5">
            <a:extLst>
              <a:ext uri="{FF2B5EF4-FFF2-40B4-BE49-F238E27FC236}">
                <a16:creationId xmlns:a16="http://schemas.microsoft.com/office/drawing/2014/main" xmlns="" id="{76177B79-4023-4C9F-AD8E-1D2DB98BDDFB}"/>
              </a:ext>
            </a:extLst>
          </p:cNvPr>
          <p:cNvSpPr txBox="1"/>
          <p:nvPr/>
        </p:nvSpPr>
        <p:spPr>
          <a:xfrm>
            <a:off x="1152939" y="2757965"/>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8" name="TextBox 7">
            <a:extLst>
              <a:ext uri="{FF2B5EF4-FFF2-40B4-BE49-F238E27FC236}">
                <a16:creationId xmlns:a16="http://schemas.microsoft.com/office/drawing/2014/main" xmlns="" id="{45A5B260-C545-4732-ACC9-849795577721}"/>
              </a:ext>
            </a:extLst>
          </p:cNvPr>
          <p:cNvSpPr txBox="1"/>
          <p:nvPr/>
        </p:nvSpPr>
        <p:spPr>
          <a:xfrm>
            <a:off x="79512" y="4363457"/>
            <a:ext cx="7520609" cy="369332"/>
          </a:xfrm>
          <a:prstGeom prst="rect">
            <a:avLst/>
          </a:prstGeom>
          <a:noFill/>
        </p:spPr>
        <p:txBody>
          <a:bodyPr wrap="square" rtlCol="0">
            <a:spAutoFit/>
          </a:bodyPr>
          <a:lstStyle/>
          <a:p>
            <a:r>
              <a:rPr lang="en-US" dirty="0"/>
              <a:t>SELECT *  FROM S WHERE B IN (SELECT D FROM R); </a:t>
            </a:r>
          </a:p>
        </p:txBody>
      </p:sp>
      <p:sp>
        <p:nvSpPr>
          <p:cNvPr id="10" name="TextBox 9">
            <a:extLst>
              <a:ext uri="{FF2B5EF4-FFF2-40B4-BE49-F238E27FC236}">
                <a16:creationId xmlns:a16="http://schemas.microsoft.com/office/drawing/2014/main" xmlns="" id="{3A0B7FEF-71F6-451B-9E4C-DBFF5BD7090D}"/>
              </a:ext>
            </a:extLst>
          </p:cNvPr>
          <p:cNvSpPr txBox="1"/>
          <p:nvPr/>
        </p:nvSpPr>
        <p:spPr>
          <a:xfrm>
            <a:off x="1033670" y="4812052"/>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9" name="Footer Placeholder 2">
            <a:extLst>
              <a:ext uri="{FF2B5EF4-FFF2-40B4-BE49-F238E27FC236}">
                <a16:creationId xmlns:a16="http://schemas.microsoft.com/office/drawing/2014/main" xmlns="" id="{694F5FC0-326A-4CE1-817D-810B32BB100A}"/>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a:extLst>
              <a:ext uri="{FF2B5EF4-FFF2-40B4-BE49-F238E27FC236}">
                <a16:creationId xmlns:a16="http://schemas.microsoft.com/office/drawing/2014/main" xmlns="" id="{A99A617B-0723-4653-A5EA-77B8915B1EA0}"/>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Tree>
    <p:extLst>
      <p:ext uri="{BB962C8B-B14F-4D97-AF65-F5344CB8AC3E}">
        <p14:creationId xmlns:p14="http://schemas.microsoft.com/office/powerpoint/2010/main" val="36985318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523B0085-98FB-4EF1-AEF1-76DE382E9248}"/>
              </a:ext>
            </a:extLst>
          </p:cNvPr>
          <p:cNvSpPr>
            <a:spLocks noGrp="1"/>
          </p:cNvSpPr>
          <p:nvPr>
            <p:ph type="sldNum" sz="quarter" idx="12"/>
          </p:nvPr>
        </p:nvSpPr>
        <p:spPr/>
        <p:txBody>
          <a:bodyPr/>
          <a:lstStyle/>
          <a:p>
            <a:fld id="{6D22F896-40B5-4ADD-8801-0D06FADFA095}" type="slidenum">
              <a:rPr lang="en-US" smtClean="0"/>
              <a:pPr/>
              <a:t>86</a:t>
            </a:fld>
            <a:endParaRPr lang="en-US" dirty="0"/>
          </a:p>
        </p:txBody>
      </p:sp>
      <p:sp>
        <p:nvSpPr>
          <p:cNvPr id="4" name="TextBox 3">
            <a:extLst>
              <a:ext uri="{FF2B5EF4-FFF2-40B4-BE49-F238E27FC236}">
                <a16:creationId xmlns:a16="http://schemas.microsoft.com/office/drawing/2014/main" xmlns="" id="{C3A82B06-9526-48A9-BCFE-CAE4A68C9F16}"/>
              </a:ext>
            </a:extLst>
          </p:cNvPr>
          <p:cNvSpPr txBox="1"/>
          <p:nvPr/>
        </p:nvSpPr>
        <p:spPr>
          <a:xfrm>
            <a:off x="304800" y="198782"/>
            <a:ext cx="5406887" cy="2031325"/>
          </a:xfrm>
          <a:prstGeom prst="rect">
            <a:avLst/>
          </a:prstGeom>
          <a:noFill/>
        </p:spPr>
        <p:txBody>
          <a:bodyPr wrap="square" rtlCol="0">
            <a:spAutoFit/>
          </a:bodyPr>
          <a:lstStyle/>
          <a:p>
            <a:r>
              <a:rPr lang="en-US" dirty="0"/>
              <a:t>R			         S</a:t>
            </a:r>
          </a:p>
          <a:p>
            <a:r>
              <a:rPr lang="en-US" dirty="0"/>
              <a:t>A	B			C	D</a:t>
            </a:r>
          </a:p>
          <a:p>
            <a:r>
              <a:rPr lang="en-US" dirty="0"/>
              <a:t>2	3			4	9</a:t>
            </a:r>
          </a:p>
          <a:p>
            <a:r>
              <a:rPr lang="en-US" dirty="0"/>
              <a:t>3	5			7 	8</a:t>
            </a:r>
          </a:p>
          <a:p>
            <a:pPr marL="342900" indent="-342900">
              <a:buAutoNum type="arabicPlain" startAt="7"/>
            </a:pPr>
            <a:r>
              <a:rPr lang="en-US" dirty="0"/>
              <a:t>  8			4	2</a:t>
            </a:r>
          </a:p>
          <a:p>
            <a:r>
              <a:rPr lang="en-US" dirty="0"/>
              <a:t>                                   2       7</a:t>
            </a:r>
          </a:p>
          <a:p>
            <a:r>
              <a:rPr lang="en-US" dirty="0"/>
              <a:t>                                   1       </a:t>
            </a:r>
            <a:r>
              <a:rPr lang="el-GR" dirty="0"/>
              <a:t>9</a:t>
            </a:r>
            <a:endParaRPr lang="en-US" dirty="0"/>
          </a:p>
        </p:txBody>
      </p:sp>
      <p:sp>
        <p:nvSpPr>
          <p:cNvPr id="5" name="TextBox 4">
            <a:extLst>
              <a:ext uri="{FF2B5EF4-FFF2-40B4-BE49-F238E27FC236}">
                <a16:creationId xmlns:a16="http://schemas.microsoft.com/office/drawing/2014/main" xmlns="" id="{959A4FA6-BDAB-4BCE-8AC6-6BF142EEBFF4}"/>
              </a:ext>
            </a:extLst>
          </p:cNvPr>
          <p:cNvSpPr txBox="1"/>
          <p:nvPr/>
        </p:nvSpPr>
        <p:spPr>
          <a:xfrm>
            <a:off x="198781" y="2309370"/>
            <a:ext cx="7520609" cy="369332"/>
          </a:xfrm>
          <a:prstGeom prst="rect">
            <a:avLst/>
          </a:prstGeom>
          <a:noFill/>
        </p:spPr>
        <p:txBody>
          <a:bodyPr wrap="square" rtlCol="0">
            <a:spAutoFit/>
          </a:bodyPr>
          <a:lstStyle/>
          <a:p>
            <a:r>
              <a:rPr lang="en-US" dirty="0"/>
              <a:t>SELECT DISTINCT D  FROM S WHERE C &gt;= ANY (SELECT A FROM R); </a:t>
            </a:r>
          </a:p>
        </p:txBody>
      </p:sp>
      <p:sp>
        <p:nvSpPr>
          <p:cNvPr id="6" name="TextBox 5">
            <a:extLst>
              <a:ext uri="{FF2B5EF4-FFF2-40B4-BE49-F238E27FC236}">
                <a16:creationId xmlns:a16="http://schemas.microsoft.com/office/drawing/2014/main" xmlns="" id="{76177B79-4023-4C9F-AD8E-1D2DB98BDDFB}"/>
              </a:ext>
            </a:extLst>
          </p:cNvPr>
          <p:cNvSpPr txBox="1"/>
          <p:nvPr/>
        </p:nvSpPr>
        <p:spPr>
          <a:xfrm>
            <a:off x="1152939" y="2757965"/>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8" name="TextBox 7">
            <a:extLst>
              <a:ext uri="{FF2B5EF4-FFF2-40B4-BE49-F238E27FC236}">
                <a16:creationId xmlns:a16="http://schemas.microsoft.com/office/drawing/2014/main" xmlns="" id="{45A5B260-C545-4732-ACC9-849795577721}"/>
              </a:ext>
            </a:extLst>
          </p:cNvPr>
          <p:cNvSpPr txBox="1"/>
          <p:nvPr/>
        </p:nvSpPr>
        <p:spPr>
          <a:xfrm>
            <a:off x="79512" y="4363457"/>
            <a:ext cx="7520609" cy="369332"/>
          </a:xfrm>
          <a:prstGeom prst="rect">
            <a:avLst/>
          </a:prstGeom>
          <a:noFill/>
        </p:spPr>
        <p:txBody>
          <a:bodyPr wrap="square" rtlCol="0">
            <a:spAutoFit/>
          </a:bodyPr>
          <a:lstStyle/>
          <a:p>
            <a:r>
              <a:rPr lang="en-US" dirty="0"/>
              <a:t>SELECT *  FROM S WHERE B &lt;&gt; ANY (SELECT D FROM R); </a:t>
            </a:r>
          </a:p>
        </p:txBody>
      </p:sp>
      <p:sp>
        <p:nvSpPr>
          <p:cNvPr id="10" name="TextBox 9">
            <a:extLst>
              <a:ext uri="{FF2B5EF4-FFF2-40B4-BE49-F238E27FC236}">
                <a16:creationId xmlns:a16="http://schemas.microsoft.com/office/drawing/2014/main" xmlns="" id="{3A0B7FEF-71F6-451B-9E4C-DBFF5BD7090D}"/>
              </a:ext>
            </a:extLst>
          </p:cNvPr>
          <p:cNvSpPr txBox="1"/>
          <p:nvPr/>
        </p:nvSpPr>
        <p:spPr>
          <a:xfrm>
            <a:off x="1033670" y="4812052"/>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9" name="Footer Placeholder 2">
            <a:extLst>
              <a:ext uri="{FF2B5EF4-FFF2-40B4-BE49-F238E27FC236}">
                <a16:creationId xmlns:a16="http://schemas.microsoft.com/office/drawing/2014/main" xmlns="" id="{72D6A977-A3A4-4A70-8B83-AB3282E812BB}"/>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a:extLst>
              <a:ext uri="{FF2B5EF4-FFF2-40B4-BE49-F238E27FC236}">
                <a16:creationId xmlns:a16="http://schemas.microsoft.com/office/drawing/2014/main" xmlns="" id="{61B19346-FCFE-43A8-82E8-31B94C428E3D}"/>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Tree>
    <p:extLst>
      <p:ext uri="{BB962C8B-B14F-4D97-AF65-F5344CB8AC3E}">
        <p14:creationId xmlns:p14="http://schemas.microsoft.com/office/powerpoint/2010/main" val="37606311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xmlns="" id="{523B0085-98FB-4EF1-AEF1-76DE382E9248}"/>
              </a:ext>
            </a:extLst>
          </p:cNvPr>
          <p:cNvSpPr>
            <a:spLocks noGrp="1"/>
          </p:cNvSpPr>
          <p:nvPr>
            <p:ph type="sldNum" sz="quarter" idx="12"/>
          </p:nvPr>
        </p:nvSpPr>
        <p:spPr/>
        <p:txBody>
          <a:bodyPr/>
          <a:lstStyle/>
          <a:p>
            <a:fld id="{6D22F896-40B5-4ADD-8801-0D06FADFA095}" type="slidenum">
              <a:rPr lang="en-US" smtClean="0"/>
              <a:pPr/>
              <a:t>87</a:t>
            </a:fld>
            <a:endParaRPr lang="en-US" dirty="0"/>
          </a:p>
        </p:txBody>
      </p:sp>
      <p:sp>
        <p:nvSpPr>
          <p:cNvPr id="4" name="TextBox 3">
            <a:extLst>
              <a:ext uri="{FF2B5EF4-FFF2-40B4-BE49-F238E27FC236}">
                <a16:creationId xmlns:a16="http://schemas.microsoft.com/office/drawing/2014/main" xmlns="" id="{C3A82B06-9526-48A9-BCFE-CAE4A68C9F16}"/>
              </a:ext>
            </a:extLst>
          </p:cNvPr>
          <p:cNvSpPr txBox="1"/>
          <p:nvPr/>
        </p:nvSpPr>
        <p:spPr>
          <a:xfrm>
            <a:off x="304800" y="198782"/>
            <a:ext cx="5406887" cy="2031325"/>
          </a:xfrm>
          <a:prstGeom prst="rect">
            <a:avLst/>
          </a:prstGeom>
          <a:noFill/>
        </p:spPr>
        <p:txBody>
          <a:bodyPr wrap="square" rtlCol="0">
            <a:spAutoFit/>
          </a:bodyPr>
          <a:lstStyle/>
          <a:p>
            <a:r>
              <a:rPr lang="en-US" dirty="0"/>
              <a:t>R			         S</a:t>
            </a:r>
          </a:p>
          <a:p>
            <a:r>
              <a:rPr lang="en-US" dirty="0"/>
              <a:t>A	B			C	D</a:t>
            </a:r>
          </a:p>
          <a:p>
            <a:r>
              <a:rPr lang="en-US" dirty="0"/>
              <a:t>2	3			4	9</a:t>
            </a:r>
          </a:p>
          <a:p>
            <a:r>
              <a:rPr lang="en-US" dirty="0"/>
              <a:t>3	5			7 	8</a:t>
            </a:r>
          </a:p>
          <a:p>
            <a:pPr marL="342900" indent="-342900">
              <a:buAutoNum type="arabicPlain" startAt="7"/>
            </a:pPr>
            <a:r>
              <a:rPr lang="en-US" dirty="0"/>
              <a:t>  8			4	2</a:t>
            </a:r>
          </a:p>
          <a:p>
            <a:r>
              <a:rPr lang="en-US" dirty="0"/>
              <a:t>                                   2       7</a:t>
            </a:r>
          </a:p>
          <a:p>
            <a:r>
              <a:rPr lang="en-US" dirty="0"/>
              <a:t>                                   1       </a:t>
            </a:r>
            <a:r>
              <a:rPr lang="el-GR" dirty="0"/>
              <a:t>9</a:t>
            </a:r>
            <a:endParaRPr lang="en-US" dirty="0"/>
          </a:p>
        </p:txBody>
      </p:sp>
      <p:sp>
        <p:nvSpPr>
          <p:cNvPr id="5" name="TextBox 4">
            <a:extLst>
              <a:ext uri="{FF2B5EF4-FFF2-40B4-BE49-F238E27FC236}">
                <a16:creationId xmlns:a16="http://schemas.microsoft.com/office/drawing/2014/main" xmlns="" id="{959A4FA6-BDAB-4BCE-8AC6-6BF142EEBFF4}"/>
              </a:ext>
            </a:extLst>
          </p:cNvPr>
          <p:cNvSpPr txBox="1"/>
          <p:nvPr/>
        </p:nvSpPr>
        <p:spPr>
          <a:xfrm>
            <a:off x="198781" y="2309370"/>
            <a:ext cx="7520609" cy="369332"/>
          </a:xfrm>
          <a:prstGeom prst="rect">
            <a:avLst/>
          </a:prstGeom>
          <a:noFill/>
        </p:spPr>
        <p:txBody>
          <a:bodyPr wrap="square" rtlCol="0">
            <a:spAutoFit/>
          </a:bodyPr>
          <a:lstStyle/>
          <a:p>
            <a:r>
              <a:rPr lang="en-US" dirty="0"/>
              <a:t>SELECT DISTINCT D  FROM S WHERE C &gt;= ALL (SELECT A FROM R); </a:t>
            </a:r>
          </a:p>
        </p:txBody>
      </p:sp>
      <p:sp>
        <p:nvSpPr>
          <p:cNvPr id="6" name="TextBox 5">
            <a:extLst>
              <a:ext uri="{FF2B5EF4-FFF2-40B4-BE49-F238E27FC236}">
                <a16:creationId xmlns:a16="http://schemas.microsoft.com/office/drawing/2014/main" xmlns="" id="{76177B79-4023-4C9F-AD8E-1D2DB98BDDFB}"/>
              </a:ext>
            </a:extLst>
          </p:cNvPr>
          <p:cNvSpPr txBox="1"/>
          <p:nvPr/>
        </p:nvSpPr>
        <p:spPr>
          <a:xfrm>
            <a:off x="1152939" y="2757965"/>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8" name="TextBox 7">
            <a:extLst>
              <a:ext uri="{FF2B5EF4-FFF2-40B4-BE49-F238E27FC236}">
                <a16:creationId xmlns:a16="http://schemas.microsoft.com/office/drawing/2014/main" xmlns="" id="{45A5B260-C545-4732-ACC9-849795577721}"/>
              </a:ext>
            </a:extLst>
          </p:cNvPr>
          <p:cNvSpPr txBox="1"/>
          <p:nvPr/>
        </p:nvSpPr>
        <p:spPr>
          <a:xfrm>
            <a:off x="79512" y="4363457"/>
            <a:ext cx="7520609" cy="369332"/>
          </a:xfrm>
          <a:prstGeom prst="rect">
            <a:avLst/>
          </a:prstGeom>
          <a:noFill/>
        </p:spPr>
        <p:txBody>
          <a:bodyPr wrap="square" rtlCol="0">
            <a:spAutoFit/>
          </a:bodyPr>
          <a:lstStyle/>
          <a:p>
            <a:r>
              <a:rPr lang="en-US" dirty="0"/>
              <a:t>SELECT *  FROM S WHERE A &lt;&gt; ALL (SELECT D FROM R); </a:t>
            </a:r>
          </a:p>
        </p:txBody>
      </p:sp>
      <p:sp>
        <p:nvSpPr>
          <p:cNvPr id="10" name="TextBox 9">
            <a:extLst>
              <a:ext uri="{FF2B5EF4-FFF2-40B4-BE49-F238E27FC236}">
                <a16:creationId xmlns:a16="http://schemas.microsoft.com/office/drawing/2014/main" xmlns="" id="{3A0B7FEF-71F6-451B-9E4C-DBFF5BD7090D}"/>
              </a:ext>
            </a:extLst>
          </p:cNvPr>
          <p:cNvSpPr txBox="1"/>
          <p:nvPr/>
        </p:nvSpPr>
        <p:spPr>
          <a:xfrm>
            <a:off x="1033670" y="4812052"/>
            <a:ext cx="2882347" cy="1477328"/>
          </a:xfrm>
          <a:prstGeom prst="rect">
            <a:avLst/>
          </a:prstGeom>
          <a:noFill/>
        </p:spPr>
        <p:txBody>
          <a:bodyPr wrap="square" rtlCol="0">
            <a:spAutoFit/>
          </a:bodyPr>
          <a:lstStyle/>
          <a:p>
            <a:r>
              <a:rPr lang="el-GR" dirty="0"/>
              <a:t>Το αποτέλεσμα έχει </a:t>
            </a:r>
          </a:p>
          <a:p>
            <a:r>
              <a:rPr lang="el-GR" dirty="0"/>
              <a:t>Α. 1 πλειάδα</a:t>
            </a:r>
          </a:p>
          <a:p>
            <a:r>
              <a:rPr lang="el-GR" dirty="0"/>
              <a:t>Β. 2 πλειάδες</a:t>
            </a:r>
          </a:p>
          <a:p>
            <a:r>
              <a:rPr lang="en-US" dirty="0"/>
              <a:t>C. </a:t>
            </a:r>
            <a:r>
              <a:rPr lang="el-GR" dirty="0"/>
              <a:t>3</a:t>
            </a:r>
            <a:r>
              <a:rPr lang="en-US" dirty="0"/>
              <a:t> </a:t>
            </a:r>
            <a:r>
              <a:rPr lang="el-GR" dirty="0"/>
              <a:t>πλειάδες</a:t>
            </a:r>
            <a:endParaRPr lang="en-US" dirty="0"/>
          </a:p>
          <a:p>
            <a:r>
              <a:rPr lang="en-US" dirty="0"/>
              <a:t>D. </a:t>
            </a:r>
            <a:r>
              <a:rPr lang="el-GR" dirty="0"/>
              <a:t>4 πλειάδες</a:t>
            </a:r>
            <a:endParaRPr lang="en-US" dirty="0"/>
          </a:p>
        </p:txBody>
      </p:sp>
      <p:sp>
        <p:nvSpPr>
          <p:cNvPr id="9" name="Footer Placeholder 2">
            <a:extLst>
              <a:ext uri="{FF2B5EF4-FFF2-40B4-BE49-F238E27FC236}">
                <a16:creationId xmlns:a16="http://schemas.microsoft.com/office/drawing/2014/main" xmlns="" id="{4E3F821B-0211-406F-B010-F1EAE0F7273E}"/>
              </a:ext>
            </a:extLst>
          </p:cNvPr>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a:extLst>
              <a:ext uri="{FF2B5EF4-FFF2-40B4-BE49-F238E27FC236}">
                <a16:creationId xmlns:a16="http://schemas.microsoft.com/office/drawing/2014/main" xmlns="" id="{D1473CCE-216F-4E2A-A8D6-9AE34D5CD37E}"/>
              </a:ext>
            </a:extLst>
          </p:cNvPr>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a:t>
            </a:r>
            <a:r>
              <a:rPr lang="en-US" altLang="en-US" sz="1100" dirty="0"/>
              <a:t>2020-2021</a:t>
            </a:r>
            <a:endParaRPr lang="el-GR" altLang="en-US" sz="1100" dirty="0"/>
          </a:p>
        </p:txBody>
      </p:sp>
    </p:spTree>
    <p:extLst>
      <p:ext uri="{BB962C8B-B14F-4D97-AF65-F5344CB8AC3E}">
        <p14:creationId xmlns:p14="http://schemas.microsoft.com/office/powerpoint/2010/main" val="9558008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Slide Number Placeholder 4"/>
          <p:cNvSpPr>
            <a:spLocks noGrp="1"/>
          </p:cNvSpPr>
          <p:nvPr>
            <p:ph type="sldNum" sz="quarter" idx="12"/>
          </p:nvPr>
        </p:nvSpPr>
        <p:spPr>
          <a:noFill/>
        </p:spPr>
        <p:txBody>
          <a:bodyPr/>
          <a:lstStyle/>
          <a:p>
            <a:fld id="{4A8DEB85-D996-4CCF-AC17-5067D51DC212}" type="slidenum">
              <a:rPr lang="el-GR" altLang="en-US" smtClean="0"/>
              <a:pPr/>
              <a:t>88</a:t>
            </a:fld>
            <a:endParaRPr lang="el-GR" altLang="en-US" dirty="0"/>
          </a:p>
        </p:txBody>
      </p:sp>
      <p:sp>
        <p:nvSpPr>
          <p:cNvPr id="83974" name="Text Box 3"/>
          <p:cNvSpPr txBox="1">
            <a:spLocks noChangeArrowheads="1"/>
          </p:cNvSpPr>
          <p:nvPr/>
        </p:nvSpPr>
        <p:spPr bwMode="auto">
          <a:xfrm>
            <a:off x="292100" y="2633849"/>
            <a:ext cx="8305800" cy="400050"/>
          </a:xfrm>
          <a:prstGeom prst="rect">
            <a:avLst/>
          </a:prstGeom>
          <a:noFill/>
          <a:ln w="9525">
            <a:noFill/>
            <a:miter lim="800000"/>
            <a:headEnd/>
            <a:tailEnd/>
          </a:ln>
        </p:spPr>
        <p:txBody>
          <a:bodyPr>
            <a:spAutoFit/>
          </a:bodyPr>
          <a:lstStyle/>
          <a:p>
            <a:pPr algn="ctr" eaLnBrk="0" hangingPunct="0"/>
            <a:r>
              <a:rPr lang="el-GR" sz="2000" dirty="0">
                <a:solidFill>
                  <a:schemeClr val="accent6">
                    <a:lumMod val="75000"/>
                  </a:schemeClr>
                </a:solidFill>
                <a:latin typeface="Calibri" pitchFamily="34" charset="0"/>
                <a:ea typeface="Calibri" pitchFamily="34" charset="0"/>
                <a:cs typeface="Calibri" pitchFamily="34" charset="0"/>
              </a:rPr>
              <a:t>Παραδείγματα</a:t>
            </a:r>
          </a:p>
        </p:txBody>
      </p:sp>
      <p:sp>
        <p:nvSpPr>
          <p:cNvPr id="83976" name="Text Box 5"/>
          <p:cNvSpPr txBox="1">
            <a:spLocks noChangeArrowheads="1"/>
          </p:cNvSpPr>
          <p:nvPr/>
        </p:nvSpPr>
        <p:spPr bwMode="auto">
          <a:xfrm>
            <a:off x="357933" y="3396634"/>
            <a:ext cx="4464050" cy="1923604"/>
          </a:xfrm>
          <a:prstGeom prst="rect">
            <a:avLst/>
          </a:prstGeom>
          <a:noFill/>
          <a:ln w="9525">
            <a:noFill/>
            <a:miter lim="800000"/>
            <a:headEnd/>
            <a:tailEnd/>
          </a:ln>
        </p:spPr>
        <p:txBody>
          <a:bodyPr>
            <a:spAutoFit/>
          </a:bodyPr>
          <a:lstStyle/>
          <a:p>
            <a:pPr eaLnBrk="0" hangingPunct="0">
              <a:spcBef>
                <a:spcPct val="50000"/>
              </a:spcBef>
            </a:pPr>
            <a:r>
              <a:rPr lang="en-US" sz="1400" dirty="0">
                <a:latin typeface="Calibri" pitchFamily="34" charset="0"/>
                <a:ea typeface="Calibri" pitchFamily="34" charset="0"/>
                <a:cs typeface="Calibri" pitchFamily="34" charset="0"/>
              </a:rPr>
              <a:t>SELECT </a:t>
            </a:r>
            <a:r>
              <a:rPr lang="en-US" sz="1400" dirty="0" err="1">
                <a:latin typeface="Calibri" pitchFamily="34" charset="0"/>
                <a:ea typeface="Calibri" pitchFamily="34" charset="0"/>
                <a:cs typeface="Calibri" pitchFamily="34" charset="0"/>
              </a:rPr>
              <a:t>A.Name</a:t>
            </a:r>
            <a:endParaRPr lang="en-US" sz="140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FROM </a:t>
            </a:r>
            <a:r>
              <a:rPr lang="en-US" sz="1400" b="0" dirty="0">
                <a:latin typeface="Calibri" pitchFamily="34" charset="0"/>
                <a:ea typeface="Calibri" pitchFamily="34" charset="0"/>
                <a:cs typeface="Calibri" pitchFamily="34" charset="0"/>
              </a:rPr>
              <a:t>Actor</a:t>
            </a:r>
            <a:r>
              <a:rPr lang="el-GR" sz="1400" b="0" dirty="0">
                <a:latin typeface="Calibri" pitchFamily="34" charset="0"/>
                <a:ea typeface="Calibri" pitchFamily="34" charset="0"/>
                <a:cs typeface="Calibri" pitchFamily="34" charset="0"/>
              </a:rPr>
              <a:t> </a:t>
            </a:r>
            <a:r>
              <a:rPr lang="en-US" sz="1400" b="0" dirty="0">
                <a:latin typeface="Calibri" pitchFamily="34" charset="0"/>
                <a:ea typeface="Calibri" pitchFamily="34" charset="0"/>
                <a:cs typeface="Calibri" pitchFamily="34" charset="0"/>
              </a:rPr>
              <a:t>AS </a:t>
            </a:r>
            <a:r>
              <a:rPr lang="en-US" sz="1400" dirty="0">
                <a:latin typeface="Calibri" pitchFamily="34" charset="0"/>
                <a:ea typeface="Calibri" pitchFamily="34" charset="0"/>
                <a:cs typeface="Calibri" pitchFamily="34" charset="0"/>
              </a:rPr>
              <a:t>A</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WHERE </a:t>
            </a:r>
            <a:r>
              <a:rPr lang="en-US" sz="1400" u="sng" dirty="0">
                <a:solidFill>
                  <a:srgbClr val="33CC33"/>
                </a:solidFill>
                <a:latin typeface="Calibri" pitchFamily="34" charset="0"/>
                <a:ea typeface="Calibri" pitchFamily="34" charset="0"/>
                <a:cs typeface="Calibri" pitchFamily="34" charset="0"/>
              </a:rPr>
              <a:t>EXISTS</a:t>
            </a:r>
            <a:r>
              <a:rPr lang="en-US" sz="1400" dirty="0">
                <a:solidFill>
                  <a:srgbClr val="33CC33"/>
                </a:solidFill>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(SELECT </a:t>
            </a:r>
            <a:r>
              <a:rPr lang="en-US" sz="1400" b="0" dirty="0">
                <a:latin typeface="Calibri" pitchFamily="34" charset="0"/>
                <a:ea typeface="Calibri" pitchFamily="34" charset="0"/>
                <a:cs typeface="Calibri" pitchFamily="34" charset="0"/>
              </a:rPr>
              <a:t>*</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FROM </a:t>
            </a:r>
            <a:r>
              <a:rPr lang="en-US" sz="1400" b="0" dirty="0">
                <a:latin typeface="Calibri" pitchFamily="34" charset="0"/>
                <a:ea typeface="Calibri" pitchFamily="34" charset="0"/>
                <a:cs typeface="Calibri" pitchFamily="34" charset="0"/>
              </a:rPr>
              <a:t>Actor AS S</a:t>
            </a:r>
            <a:endParaRPr lang="el-GR" sz="1400" b="0" dirty="0">
              <a:latin typeface="Calibri" pitchFamily="34" charset="0"/>
              <a:ea typeface="Calibri" pitchFamily="34" charset="0"/>
              <a:cs typeface="Calibri" pitchFamily="34" charset="0"/>
            </a:endParaRPr>
          </a:p>
          <a:p>
            <a:pPr eaLnBrk="0" hangingPunct="0">
              <a:spcBef>
                <a:spcPct val="50000"/>
              </a:spcBef>
            </a:pP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WHERE</a:t>
            </a:r>
            <a:r>
              <a:rPr lang="el-GR" sz="1400" dirty="0">
                <a:latin typeface="Calibri" pitchFamily="34" charset="0"/>
                <a:ea typeface="Calibri" pitchFamily="34" charset="0"/>
                <a:cs typeface="Calibri" pitchFamily="34" charset="0"/>
              </a:rPr>
              <a:t> </a:t>
            </a:r>
            <a:r>
              <a:rPr lang="en-US" sz="1400" dirty="0" err="1">
                <a:latin typeface="Calibri" pitchFamily="34" charset="0"/>
                <a:ea typeface="Calibri" pitchFamily="34" charset="0"/>
                <a:cs typeface="Calibri" pitchFamily="34" charset="0"/>
              </a:rPr>
              <a:t>A</a:t>
            </a:r>
            <a:r>
              <a:rPr lang="en-US" sz="1400" b="0" dirty="0" err="1">
                <a:latin typeface="Calibri" pitchFamily="34" charset="0"/>
                <a:ea typeface="Calibri" pitchFamily="34" charset="0"/>
                <a:cs typeface="Calibri" pitchFamily="34" charset="0"/>
              </a:rPr>
              <a:t>.Year</a:t>
            </a:r>
            <a:r>
              <a:rPr lang="en-US" sz="1400" b="0" dirty="0">
                <a:latin typeface="Calibri" pitchFamily="34" charset="0"/>
                <a:ea typeface="Calibri" pitchFamily="34" charset="0"/>
                <a:cs typeface="Calibri" pitchFamily="34" charset="0"/>
              </a:rPr>
              <a:t>-of-Birth</a:t>
            </a:r>
            <a:r>
              <a:rPr lang="el-GR" sz="1400" dirty="0">
                <a:latin typeface="Calibri" pitchFamily="34" charset="0"/>
                <a:ea typeface="Calibri" pitchFamily="34" charset="0"/>
                <a:cs typeface="Calibri" pitchFamily="34" charset="0"/>
              </a:rPr>
              <a:t> = </a:t>
            </a:r>
            <a:r>
              <a:rPr lang="en-US" sz="1400" b="0" dirty="0" err="1">
                <a:latin typeface="Calibri" pitchFamily="34" charset="0"/>
                <a:ea typeface="Calibri" pitchFamily="34" charset="0"/>
                <a:cs typeface="Calibri" pitchFamily="34" charset="0"/>
              </a:rPr>
              <a:t>S.Year</a:t>
            </a:r>
            <a:r>
              <a:rPr lang="en-US" sz="1400" b="0" dirty="0">
                <a:latin typeface="Calibri" pitchFamily="34" charset="0"/>
                <a:ea typeface="Calibri" pitchFamily="34" charset="0"/>
                <a:cs typeface="Calibri" pitchFamily="34" charset="0"/>
              </a:rPr>
              <a:t>-of-Birth</a:t>
            </a:r>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AND</a:t>
            </a:r>
            <a:endParaRPr lang="en-US" sz="1400" b="0" dirty="0">
              <a:latin typeface="Calibri" pitchFamily="34" charset="0"/>
              <a:ea typeface="Calibri" pitchFamily="34" charset="0"/>
              <a:cs typeface="Calibri" pitchFamily="34" charset="0"/>
            </a:endParaRPr>
          </a:p>
          <a:p>
            <a:pPr eaLnBrk="0" hangingPunct="0">
              <a:spcBef>
                <a:spcPct val="50000"/>
              </a:spcBef>
            </a:pPr>
            <a:r>
              <a:rPr lang="en-US" sz="1400" b="0" dirty="0">
                <a:latin typeface="Calibri" pitchFamily="34" charset="0"/>
                <a:ea typeface="Calibri" pitchFamily="34" charset="0"/>
                <a:cs typeface="Calibri" pitchFamily="34" charset="0"/>
              </a:rPr>
              <a:t>		</a:t>
            </a:r>
            <a:r>
              <a:rPr lang="el-GR" sz="1400" b="0" dirty="0">
                <a:latin typeface="Calibri" pitchFamily="34" charset="0"/>
                <a:ea typeface="Calibri" pitchFamily="34" charset="0"/>
                <a:cs typeface="Calibri" pitchFamily="34" charset="0"/>
              </a:rPr>
              <a:t>   </a:t>
            </a:r>
            <a:r>
              <a:rPr lang="en-US" sz="1400" b="0" dirty="0" err="1">
                <a:latin typeface="Calibri" pitchFamily="34" charset="0"/>
                <a:ea typeface="Calibri" pitchFamily="34" charset="0"/>
                <a:cs typeface="Calibri" pitchFamily="34" charset="0"/>
              </a:rPr>
              <a:t>A.Name</a:t>
            </a:r>
            <a:r>
              <a:rPr lang="en-US" sz="1400" b="0" dirty="0">
                <a:latin typeface="Calibri" pitchFamily="34" charset="0"/>
                <a:ea typeface="Calibri" pitchFamily="34" charset="0"/>
                <a:cs typeface="Calibri" pitchFamily="34" charset="0"/>
              </a:rPr>
              <a:t> &lt;&gt; </a:t>
            </a:r>
            <a:r>
              <a:rPr lang="en-US" sz="1400" b="0" dirty="0" err="1">
                <a:latin typeface="Calibri" pitchFamily="34" charset="0"/>
                <a:ea typeface="Calibri" pitchFamily="34" charset="0"/>
                <a:cs typeface="Calibri" pitchFamily="34" charset="0"/>
              </a:rPr>
              <a:t>S.Name</a:t>
            </a:r>
            <a:r>
              <a:rPr lang="el-GR" sz="1400" b="0" dirty="0">
                <a:latin typeface="Calibri" pitchFamily="34" charset="0"/>
                <a:ea typeface="Calibri" pitchFamily="34" charset="0"/>
                <a:cs typeface="Calibri" pitchFamily="34" charset="0"/>
              </a:rPr>
              <a:t>)</a:t>
            </a:r>
            <a:r>
              <a:rPr lang="en-US" sz="1400" b="0" dirty="0">
                <a:latin typeface="Calibri" pitchFamily="34" charset="0"/>
                <a:ea typeface="Calibri" pitchFamily="34" charset="0"/>
                <a:cs typeface="Calibri" pitchFamily="34" charset="0"/>
              </a:rPr>
              <a:t>;</a:t>
            </a:r>
            <a:r>
              <a:rPr lang="el-GR" sz="1400" b="0" dirty="0">
                <a:solidFill>
                  <a:srgbClr val="33CC33"/>
                </a:solidFill>
                <a:latin typeface="Calibri" pitchFamily="34" charset="0"/>
                <a:ea typeface="Calibri" pitchFamily="34" charset="0"/>
                <a:cs typeface="Calibri" pitchFamily="34" charset="0"/>
              </a:rPr>
              <a:t> </a:t>
            </a:r>
          </a:p>
        </p:txBody>
      </p:sp>
      <p:sp>
        <p:nvSpPr>
          <p:cNvPr id="13" name="Title 6"/>
          <p:cNvSpPr>
            <a:spLocks noGrp="1"/>
          </p:cNvSpPr>
          <p:nvPr>
            <p:ph type="title"/>
          </p:nvPr>
        </p:nvSpPr>
        <p:spPr>
          <a:xfrm>
            <a:off x="469900" y="0"/>
            <a:ext cx="8229600" cy="1143000"/>
          </a:xfrm>
        </p:spPr>
        <p:txBody>
          <a:bodyPr/>
          <a:lstStyle/>
          <a:p>
            <a:r>
              <a:rPr lang="el-GR" dirty="0">
                <a:solidFill>
                  <a:schemeClr val="accent6">
                    <a:lumMod val="75000"/>
                  </a:schemeClr>
                </a:solidFill>
              </a:rPr>
              <a:t>Επανάληψη</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 Box 6"/>
          <p:cNvSpPr txBox="1">
            <a:spLocks noChangeArrowheads="1"/>
          </p:cNvSpPr>
          <p:nvPr/>
        </p:nvSpPr>
        <p:spPr bwMode="auto">
          <a:xfrm>
            <a:off x="357933" y="1225110"/>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
        <p:nvSpPr>
          <p:cNvPr id="14" name="Text Box 5"/>
          <p:cNvSpPr txBox="1">
            <a:spLocks noChangeArrowheads="1"/>
          </p:cNvSpPr>
          <p:nvPr/>
        </p:nvSpPr>
        <p:spPr bwMode="auto">
          <a:xfrm>
            <a:off x="5483958" y="3441904"/>
            <a:ext cx="2317750" cy="307777"/>
          </a:xfrm>
          <a:prstGeom prst="rect">
            <a:avLst/>
          </a:prstGeom>
          <a:noFill/>
          <a:ln w="9525">
            <a:noFill/>
            <a:miter lim="800000"/>
            <a:headEnd/>
            <a:tailEnd/>
          </a:ln>
        </p:spPr>
        <p:txBody>
          <a:bodyPr wrap="square">
            <a:spAutoFit/>
          </a:bodyPr>
          <a:lstStyle/>
          <a:p>
            <a:pPr eaLnBrk="0" hangingPunct="0">
              <a:spcBef>
                <a:spcPct val="50000"/>
              </a:spcBef>
            </a:pPr>
            <a:r>
              <a:rPr lang="el-GR" sz="1400" dirty="0">
                <a:latin typeface="Calibri" pitchFamily="34" charset="0"/>
                <a:ea typeface="Calibri" pitchFamily="34" charset="0"/>
                <a:cs typeface="Calibri" pitchFamily="34" charset="0"/>
              </a:rPr>
              <a:t>Το ίδιο με </a:t>
            </a:r>
            <a:r>
              <a:rPr lang="en-US" sz="1400" dirty="0">
                <a:latin typeface="Calibri" pitchFamily="34" charset="0"/>
                <a:ea typeface="Calibri" pitchFamily="34" charset="0"/>
                <a:cs typeface="Calibri" pitchFamily="34" charset="0"/>
              </a:rPr>
              <a:t>NOT UNIQUE?</a:t>
            </a:r>
            <a:endParaRPr lang="el-GR" sz="1400" b="0" dirty="0">
              <a:solidFill>
                <a:srgbClr val="33CC33"/>
              </a:solidFill>
              <a:latin typeface="Calibri" pitchFamily="34" charset="0"/>
              <a:ea typeface="Calibri" pitchFamily="34" charset="0"/>
              <a:cs typeface="Calibri"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89</a:t>
            </a:fld>
            <a:endParaRPr lang="el-GR" altLang="en-US"/>
          </a:p>
        </p:txBody>
      </p:sp>
      <p:sp>
        <p:nvSpPr>
          <p:cNvPr id="3077" name="Text Box 4"/>
          <p:cNvSpPr txBox="1">
            <a:spLocks noChangeArrowheads="1"/>
          </p:cNvSpPr>
          <p:nvPr/>
        </p:nvSpPr>
        <p:spPr bwMode="auto">
          <a:xfrm>
            <a:off x="685800" y="2574330"/>
            <a:ext cx="7899400" cy="1743670"/>
          </a:xfrm>
          <a:prstGeom prst="rect">
            <a:avLst/>
          </a:prstGeom>
          <a:noFill/>
          <a:ln w="9525">
            <a:noFill/>
            <a:miter lim="800000"/>
            <a:headEnd/>
            <a:tailEnd/>
          </a:ln>
        </p:spPr>
        <p:txBody>
          <a:bodyPr wrap="square">
            <a:spAutoFit/>
          </a:bodyPr>
          <a:lstStyle/>
          <a:p>
            <a:pPr algn="r" eaLnBrk="0" hangingPunct="0">
              <a:spcBef>
                <a:spcPct val="50000"/>
              </a:spcBef>
            </a:pPr>
            <a:r>
              <a:rPr lang="el-GR" sz="5400" dirty="0" err="1">
                <a:solidFill>
                  <a:schemeClr val="accent6">
                    <a:lumMod val="75000"/>
                  </a:schemeClr>
                </a:solidFill>
                <a:latin typeface="+mj-lt"/>
                <a:ea typeface="+mj-ea"/>
                <a:cs typeface="+mj-cs"/>
              </a:rPr>
              <a:t>Συναθροιστικές</a:t>
            </a:r>
            <a:r>
              <a:rPr lang="el-GR" sz="5400" dirty="0">
                <a:solidFill>
                  <a:schemeClr val="accent6">
                    <a:lumMod val="75000"/>
                  </a:schemeClr>
                </a:solidFill>
                <a:latin typeface="+mj-lt"/>
                <a:ea typeface="+mj-ea"/>
                <a:cs typeface="+mj-cs"/>
              </a:rPr>
              <a:t> Συναρτήσεις</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4"/>
          <p:cNvSpPr>
            <a:spLocks noGrp="1"/>
          </p:cNvSpPr>
          <p:nvPr>
            <p:ph type="sldNum" sz="quarter" idx="12"/>
          </p:nvPr>
        </p:nvSpPr>
        <p:spPr>
          <a:noFill/>
        </p:spPr>
        <p:txBody>
          <a:bodyPr/>
          <a:lstStyle/>
          <a:p>
            <a:fld id="{8B4584AD-F571-46B1-B7D8-FB2979FC3B55}" type="slidenum">
              <a:rPr lang="el-GR" altLang="en-US" smtClean="0"/>
              <a:pPr/>
              <a:t>9</a:t>
            </a:fld>
            <a:endParaRPr lang="el-GR" altLang="en-US"/>
          </a:p>
        </p:txBody>
      </p:sp>
      <p:sp>
        <p:nvSpPr>
          <p:cNvPr id="11270" name="Text Box 3"/>
          <p:cNvSpPr txBox="1">
            <a:spLocks noChangeArrowheads="1"/>
          </p:cNvSpPr>
          <p:nvPr/>
        </p:nvSpPr>
        <p:spPr bwMode="auto">
          <a:xfrm>
            <a:off x="762000" y="2209800"/>
            <a:ext cx="4648200" cy="457200"/>
          </a:xfrm>
          <a:prstGeom prst="rect">
            <a:avLst/>
          </a:prstGeom>
          <a:noFill/>
          <a:ln w="9525">
            <a:noFill/>
            <a:miter lim="800000"/>
            <a:headEnd/>
            <a:tailEnd/>
          </a:ln>
        </p:spPr>
        <p:txBody>
          <a:bodyPr>
            <a:spAutoFit/>
          </a:bodyPr>
          <a:lstStyle/>
          <a:p>
            <a:pPr eaLnBrk="0" hangingPunct="0">
              <a:spcBef>
                <a:spcPct val="50000"/>
              </a:spcBef>
            </a:pPr>
            <a:endParaRPr lang="el-GR" sz="2400" b="0">
              <a:latin typeface="Times New Roman" pitchFamily="18" charset="0"/>
            </a:endParaRPr>
          </a:p>
        </p:txBody>
      </p:sp>
      <p:sp>
        <p:nvSpPr>
          <p:cNvPr id="275461" name="Text Box 5"/>
          <p:cNvSpPr txBox="1">
            <a:spLocks noChangeArrowheads="1"/>
          </p:cNvSpPr>
          <p:nvPr/>
        </p:nvSpPr>
        <p:spPr bwMode="auto">
          <a:xfrm>
            <a:off x="4211638" y="1916113"/>
            <a:ext cx="4114800" cy="466725"/>
          </a:xfrm>
          <a:prstGeom prst="rect">
            <a:avLst/>
          </a:prstGeom>
          <a:noFill/>
          <a:ln w="9525">
            <a:solidFill>
              <a:schemeClr val="tx1"/>
            </a:solidFill>
            <a:miter lim="800000"/>
            <a:headEnd/>
            <a:tailEnd/>
          </a:ln>
        </p:spPr>
        <p:txBody>
          <a:bodyPr>
            <a:spAutoFit/>
          </a:bodyPr>
          <a:lstStyle/>
          <a:p>
            <a:pPr eaLnBrk="0" hangingPunct="0">
              <a:spcBef>
                <a:spcPct val="50000"/>
              </a:spcBef>
            </a:pPr>
            <a:r>
              <a:rPr lang="el-GR" sz="2000" b="0" dirty="0">
                <a:latin typeface="Calibri" pitchFamily="34" charset="0"/>
                <a:ea typeface="Calibri" pitchFamily="34" charset="0"/>
                <a:cs typeface="Calibri" pitchFamily="34" charset="0"/>
              </a:rPr>
              <a:t>π</a:t>
            </a:r>
            <a:r>
              <a:rPr lang="el-GR" sz="2400" b="0" dirty="0">
                <a:latin typeface="Calibri" pitchFamily="34" charset="0"/>
                <a:ea typeface="Calibri" pitchFamily="34" charset="0"/>
                <a:cs typeface="Calibri" pitchFamily="34" charset="0"/>
              </a:rPr>
              <a:t> </a:t>
            </a:r>
            <a:r>
              <a:rPr lang="en-US" sz="2400" b="0" baseline="-25000" dirty="0">
                <a:latin typeface="Calibri" pitchFamily="34" charset="0"/>
                <a:ea typeface="Calibri" pitchFamily="34" charset="0"/>
                <a:cs typeface="Calibri" pitchFamily="34" charset="0"/>
              </a:rPr>
              <a:t>A</a:t>
            </a:r>
            <a:r>
              <a:rPr lang="en-US" sz="2000" b="0" baseline="-42000" dirty="0">
                <a:latin typeface="Calibri" pitchFamily="34" charset="0"/>
                <a:ea typeface="Calibri" pitchFamily="34" charset="0"/>
                <a:cs typeface="Calibri" pitchFamily="34" charset="0"/>
              </a:rPr>
              <a:t>1</a:t>
            </a:r>
            <a:r>
              <a:rPr lang="en-US" sz="2400" b="0" baseline="-25000" dirty="0">
                <a:latin typeface="Calibri" pitchFamily="34" charset="0"/>
                <a:ea typeface="Calibri" pitchFamily="34" charset="0"/>
                <a:cs typeface="Calibri" pitchFamily="34" charset="0"/>
              </a:rPr>
              <a:t>, A</a:t>
            </a:r>
            <a:r>
              <a:rPr lang="en-US" sz="2000" b="0" baseline="-42000" dirty="0">
                <a:latin typeface="Calibri" pitchFamily="34" charset="0"/>
                <a:ea typeface="Calibri" pitchFamily="34" charset="0"/>
                <a:cs typeface="Calibri" pitchFamily="34" charset="0"/>
              </a:rPr>
              <a:t>2</a:t>
            </a:r>
            <a:r>
              <a:rPr lang="en-US" sz="2400" b="0" baseline="-25000" dirty="0">
                <a:latin typeface="Calibri" pitchFamily="34" charset="0"/>
                <a:ea typeface="Calibri" pitchFamily="34" charset="0"/>
                <a:cs typeface="Calibri" pitchFamily="34" charset="0"/>
              </a:rPr>
              <a:t>, .., A</a:t>
            </a:r>
            <a:r>
              <a:rPr lang="en-US" sz="2000" b="0" baseline="-42000" dirty="0">
                <a:latin typeface="Calibri" pitchFamily="34" charset="0"/>
                <a:ea typeface="Calibri" pitchFamily="34" charset="0"/>
                <a:cs typeface="Calibri" pitchFamily="34" charset="0"/>
              </a:rPr>
              <a:t>n</a:t>
            </a:r>
            <a:r>
              <a:rPr lang="en-US" sz="24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σ </a:t>
            </a:r>
            <a:r>
              <a:rPr lang="en-US" sz="2400" b="0" baseline="-25000" dirty="0">
                <a:latin typeface="Calibri" pitchFamily="34" charset="0"/>
                <a:ea typeface="Calibri" pitchFamily="34" charset="0"/>
                <a:cs typeface="Calibri" pitchFamily="34" charset="0"/>
              </a:rPr>
              <a:t>P</a:t>
            </a:r>
            <a:r>
              <a:rPr lang="en-US" sz="2000" b="0" dirty="0">
                <a:latin typeface="Calibri" pitchFamily="34" charset="0"/>
                <a:ea typeface="Calibri" pitchFamily="34" charset="0"/>
                <a:cs typeface="Calibri" pitchFamily="34" charset="0"/>
              </a:rPr>
              <a:t> (</a:t>
            </a:r>
            <a:r>
              <a:rPr lang="el-GR" sz="2000" b="0" dirty="0">
                <a:solidFill>
                  <a:schemeClr val="accent6">
                    <a:lumMod val="75000"/>
                  </a:schemeClr>
                </a:solidFill>
                <a:latin typeface="Calibri" pitchFamily="34" charset="0"/>
                <a:ea typeface="Calibri" pitchFamily="34" charset="0"/>
                <a:cs typeface="Calibri" pitchFamily="34" charset="0"/>
              </a:rPr>
              <a:t>R</a:t>
            </a:r>
            <a:r>
              <a:rPr lang="el-GR" sz="2000" b="0" baseline="-25000" dirty="0">
                <a:solidFill>
                  <a:schemeClr val="accent6">
                    <a:lumMod val="75000"/>
                  </a:schemeClr>
                </a:solidFill>
                <a:latin typeface="Calibri" pitchFamily="34" charset="0"/>
                <a:ea typeface="Calibri" pitchFamily="34" charset="0"/>
                <a:cs typeface="Calibri" pitchFamily="34" charset="0"/>
              </a:rPr>
              <a:t>1</a:t>
            </a:r>
            <a:r>
              <a:rPr lang="el-GR" sz="2000" b="0" dirty="0">
                <a:solidFill>
                  <a:schemeClr val="accent6">
                    <a:lumMod val="75000"/>
                  </a:schemeClr>
                </a:solidFill>
                <a:latin typeface="Calibri" pitchFamily="34" charset="0"/>
                <a:ea typeface="Calibri" pitchFamily="34" charset="0"/>
                <a:cs typeface="Calibri" pitchFamily="34" charset="0"/>
              </a:rPr>
              <a:t> x R</a:t>
            </a:r>
            <a:r>
              <a:rPr lang="el-GR" sz="2000" b="0" baseline="-25000" dirty="0">
                <a:solidFill>
                  <a:schemeClr val="accent6">
                    <a:lumMod val="75000"/>
                  </a:schemeClr>
                </a:solidFill>
                <a:latin typeface="Calibri" pitchFamily="34" charset="0"/>
                <a:ea typeface="Calibri" pitchFamily="34" charset="0"/>
                <a:cs typeface="Calibri" pitchFamily="34" charset="0"/>
              </a:rPr>
              <a:t>2</a:t>
            </a:r>
            <a:r>
              <a:rPr lang="el-GR" sz="2000" b="0" dirty="0">
                <a:solidFill>
                  <a:schemeClr val="accent6">
                    <a:lumMod val="75000"/>
                  </a:schemeClr>
                </a:solidFill>
                <a:latin typeface="Calibri" pitchFamily="34" charset="0"/>
                <a:ea typeface="Calibri" pitchFamily="34" charset="0"/>
                <a:cs typeface="Calibri" pitchFamily="34" charset="0"/>
              </a:rPr>
              <a:t> x … </a:t>
            </a:r>
            <a:r>
              <a:rPr lang="el-GR" sz="2000" b="0" dirty="0" err="1">
                <a:solidFill>
                  <a:schemeClr val="accent6">
                    <a:lumMod val="75000"/>
                  </a:schemeClr>
                </a:solidFill>
                <a:latin typeface="Calibri" pitchFamily="34" charset="0"/>
                <a:ea typeface="Calibri" pitchFamily="34" charset="0"/>
                <a:cs typeface="Calibri" pitchFamily="34" charset="0"/>
              </a:rPr>
              <a:t>R</a:t>
            </a:r>
            <a:r>
              <a:rPr lang="el-GR" sz="2000" b="0" baseline="-25000" dirty="0" err="1">
                <a:solidFill>
                  <a:schemeClr val="accent6">
                    <a:lumMod val="75000"/>
                  </a:schemeClr>
                </a:solidFill>
                <a:latin typeface="Calibri" pitchFamily="34" charset="0"/>
                <a:ea typeface="Calibri" pitchFamily="34" charset="0"/>
                <a:cs typeface="Calibri" pitchFamily="34" charset="0"/>
              </a:rPr>
              <a:t>m</a:t>
            </a:r>
            <a:r>
              <a:rPr lang="el-GR" sz="2000" b="0" dirty="0">
                <a:latin typeface="Calibri" pitchFamily="34" charset="0"/>
                <a:ea typeface="Calibri" pitchFamily="34" charset="0"/>
                <a:cs typeface="Calibri" pitchFamily="34" charset="0"/>
              </a:rPr>
              <a:t>))</a:t>
            </a:r>
          </a:p>
        </p:txBody>
      </p:sp>
      <p:sp>
        <p:nvSpPr>
          <p:cNvPr id="275462" name="Text Box 6"/>
          <p:cNvSpPr txBox="1">
            <a:spLocks noChangeArrowheads="1"/>
          </p:cNvSpPr>
          <p:nvPr/>
        </p:nvSpPr>
        <p:spPr bwMode="auto">
          <a:xfrm>
            <a:off x="611188" y="3716338"/>
            <a:ext cx="7467600" cy="1938337"/>
          </a:xfrm>
          <a:prstGeom prst="rect">
            <a:avLst/>
          </a:prstGeom>
          <a:noFill/>
          <a:ln w="9525">
            <a:noFill/>
            <a:miter lim="800000"/>
            <a:headEnd/>
            <a:tailEnd/>
          </a:ln>
        </p:spPr>
        <p:txBody>
          <a:bodyPr>
            <a:spAutoFit/>
          </a:bodyPr>
          <a:lstStyle/>
          <a:p>
            <a:pPr algn="just" eaLnBrk="0" hangingPunct="0"/>
            <a:r>
              <a:rPr lang="en-US" sz="2400" dirty="0">
                <a:solidFill>
                  <a:schemeClr val="accent6">
                    <a:lumMod val="75000"/>
                  </a:schemeClr>
                </a:solidFill>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αντιστοιχεί στην πράξη του </a:t>
            </a:r>
            <a:r>
              <a:rPr lang="el-GR" sz="2400" b="0" i="1" u="sng" dirty="0">
                <a:latin typeface="Calibri" pitchFamily="34" charset="0"/>
                <a:ea typeface="Calibri" pitchFamily="34" charset="0"/>
                <a:cs typeface="Calibri" pitchFamily="34" charset="0"/>
              </a:rPr>
              <a:t>καρτεσιανού γινομένου</a:t>
            </a:r>
            <a:r>
              <a:rPr lang="el-GR" sz="2400" b="0" dirty="0">
                <a:latin typeface="Calibri" pitchFamily="34" charset="0"/>
                <a:ea typeface="Calibri" pitchFamily="34" charset="0"/>
                <a:cs typeface="Calibri" pitchFamily="34" charset="0"/>
              </a:rPr>
              <a:t> της σχεσιακής άλγεβρας.  </a:t>
            </a:r>
          </a:p>
          <a:p>
            <a:pPr algn="just" eaLnBrk="0" hangingPunct="0"/>
            <a:endParaRPr lang="el-GR" sz="2400" b="0" dirty="0">
              <a:latin typeface="Calibri" pitchFamily="34" charset="0"/>
              <a:ea typeface="Calibri" pitchFamily="34" charset="0"/>
              <a:cs typeface="Calibri" pitchFamily="34" charset="0"/>
            </a:endParaRPr>
          </a:p>
          <a:p>
            <a:pPr algn="just" eaLnBrk="0" hangingPunct="0"/>
            <a:r>
              <a:rPr lang="el-GR" sz="2400" b="0" i="1" dirty="0">
                <a:latin typeface="Calibri" pitchFamily="34" charset="0"/>
                <a:ea typeface="Calibri" pitchFamily="34" charset="0"/>
                <a:cs typeface="Calibri" pitchFamily="34" charset="0"/>
              </a:rPr>
              <a:t>Ποιες σχέσεις</a:t>
            </a:r>
            <a:r>
              <a:rPr lang="el-GR" sz="2400" b="0" dirty="0">
                <a:latin typeface="Calibri" pitchFamily="34" charset="0"/>
                <a:ea typeface="Calibri" pitchFamily="34" charset="0"/>
                <a:cs typeface="Calibri" pitchFamily="34" charset="0"/>
              </a:rPr>
              <a:t> θα χρησιμοποιηθούν για τον υπολογισμό του αποτελέσματος.</a:t>
            </a:r>
          </a:p>
        </p:txBody>
      </p:sp>
      <p:sp>
        <p:nvSpPr>
          <p:cNvPr id="10" name="Title 9"/>
          <p:cNvSpPr>
            <a:spLocks noGrp="1"/>
          </p:cNvSpPr>
          <p:nvPr>
            <p:ph type="title"/>
          </p:nvPr>
        </p:nvSpPr>
        <p:spPr>
          <a:xfrm>
            <a:off x="368300" y="0"/>
            <a:ext cx="8229600" cy="1143000"/>
          </a:xfrm>
        </p:spPr>
        <p:txBody>
          <a:bodyPr/>
          <a:lstStyle/>
          <a:p>
            <a:r>
              <a:rPr lang="en-US" dirty="0">
                <a:solidFill>
                  <a:schemeClr val="accent6">
                    <a:lumMod val="75000"/>
                  </a:schemeClr>
                </a:solidFill>
              </a:rPr>
              <a:t>from</a:t>
            </a:r>
            <a:endParaRPr lang="el-GR" dirty="0">
              <a:solidFill>
                <a:schemeClr val="accent6">
                  <a:lumMod val="75000"/>
                </a:schemeClr>
              </a:solidFill>
            </a:endParaRPr>
          </a:p>
        </p:txBody>
      </p:sp>
      <p:sp>
        <p:nvSpPr>
          <p:cNvPr id="12" name="Text Box 5"/>
          <p:cNvSpPr txBox="1">
            <a:spLocks noChangeArrowheads="1"/>
          </p:cNvSpPr>
          <p:nvPr/>
        </p:nvSpPr>
        <p:spPr bwMode="auto">
          <a:xfrm>
            <a:off x="658019" y="1876425"/>
            <a:ext cx="3657600" cy="1200150"/>
          </a:xfrm>
          <a:prstGeom prst="rect">
            <a:avLst/>
          </a:prstGeom>
          <a:noFill/>
          <a:ln w="9525">
            <a:noFill/>
            <a:miter lim="800000"/>
            <a:headEnd/>
            <a:tailEnd/>
          </a:ln>
        </p:spPr>
        <p:txBody>
          <a:bodyPr>
            <a:spAutoFit/>
          </a:bodyPr>
          <a:lstStyle/>
          <a:p>
            <a:pPr eaLnBrk="0" hangingPunct="0"/>
            <a:r>
              <a:rPr lang="en-US" sz="2400" b="1" dirty="0">
                <a:latin typeface="Calibri" pitchFamily="34" charset="0"/>
                <a:ea typeface="Calibri" pitchFamily="34" charset="0"/>
                <a:cs typeface="Calibri" pitchFamily="34" charset="0"/>
              </a:rPr>
              <a:t>SELECT</a:t>
            </a:r>
            <a:r>
              <a:rPr lang="el-GR" sz="24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Α1, Α2, .., Α</a:t>
            </a:r>
            <a:r>
              <a:rPr lang="en-US" sz="2000" dirty="0">
                <a:latin typeface="Calibri" pitchFamily="34" charset="0"/>
                <a:ea typeface="Calibri" pitchFamily="34" charset="0"/>
                <a:cs typeface="Calibri" pitchFamily="34" charset="0"/>
              </a:rPr>
              <a:t>n</a:t>
            </a:r>
            <a:endParaRPr lang="el-GR" sz="2000" dirty="0">
              <a:latin typeface="Calibri" pitchFamily="34" charset="0"/>
              <a:ea typeface="Calibri" pitchFamily="34" charset="0"/>
              <a:cs typeface="Calibri" pitchFamily="34" charset="0"/>
            </a:endParaRPr>
          </a:p>
          <a:p>
            <a:pPr eaLnBrk="0" hangingPunct="0"/>
            <a:r>
              <a:rPr lang="en-US" sz="2400" b="1" dirty="0">
                <a:solidFill>
                  <a:schemeClr val="accent6">
                    <a:lumMod val="75000"/>
                  </a:schemeClr>
                </a:solidFill>
                <a:latin typeface="Calibri" pitchFamily="34" charset="0"/>
                <a:ea typeface="Calibri" pitchFamily="34" charset="0"/>
                <a:cs typeface="Calibri" pitchFamily="34" charset="0"/>
              </a:rPr>
              <a:t>FROM</a:t>
            </a:r>
            <a:r>
              <a:rPr lang="el-GR" sz="2400" b="1" dirty="0">
                <a:solidFill>
                  <a:schemeClr val="accent6">
                    <a:lumMod val="75000"/>
                  </a:schemeClr>
                </a:solidFill>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l-GR" sz="2400" b="0" dirty="0">
                <a:solidFill>
                  <a:schemeClr val="accent6"/>
                </a:solidFill>
                <a:latin typeface="Calibri" pitchFamily="34" charset="0"/>
                <a:ea typeface="Calibri" pitchFamily="34" charset="0"/>
                <a:cs typeface="Calibri" pitchFamily="34" charset="0"/>
              </a:rPr>
              <a:t>R</a:t>
            </a:r>
            <a:r>
              <a:rPr lang="el-GR" sz="2400" b="0" baseline="-25000" dirty="0">
                <a:solidFill>
                  <a:schemeClr val="accent6"/>
                </a:solidFill>
                <a:latin typeface="Calibri" pitchFamily="34" charset="0"/>
                <a:ea typeface="Calibri" pitchFamily="34" charset="0"/>
                <a:cs typeface="Calibri" pitchFamily="34" charset="0"/>
              </a:rPr>
              <a:t>1</a:t>
            </a:r>
            <a:r>
              <a:rPr lang="el-GR" sz="2400" b="0" dirty="0">
                <a:solidFill>
                  <a:schemeClr val="accent6"/>
                </a:solidFill>
                <a:latin typeface="Calibri" pitchFamily="34" charset="0"/>
                <a:ea typeface="Calibri" pitchFamily="34" charset="0"/>
                <a:cs typeface="Calibri" pitchFamily="34" charset="0"/>
              </a:rPr>
              <a:t>,  R</a:t>
            </a:r>
            <a:r>
              <a:rPr lang="el-GR" sz="2400" b="0" baseline="-25000" dirty="0">
                <a:solidFill>
                  <a:schemeClr val="accent6"/>
                </a:solidFill>
                <a:latin typeface="Calibri" pitchFamily="34" charset="0"/>
                <a:ea typeface="Calibri" pitchFamily="34" charset="0"/>
                <a:cs typeface="Calibri" pitchFamily="34" charset="0"/>
              </a:rPr>
              <a:t>2</a:t>
            </a:r>
            <a:r>
              <a:rPr lang="el-GR" sz="2400" b="0" dirty="0">
                <a:solidFill>
                  <a:schemeClr val="accent6"/>
                </a:solidFill>
                <a:latin typeface="Calibri" pitchFamily="34" charset="0"/>
                <a:ea typeface="Calibri" pitchFamily="34" charset="0"/>
                <a:cs typeface="Calibri" pitchFamily="34" charset="0"/>
              </a:rPr>
              <a:t>, … </a:t>
            </a:r>
            <a:r>
              <a:rPr lang="el-GR" sz="2400" b="0" dirty="0" err="1">
                <a:solidFill>
                  <a:schemeClr val="accent6"/>
                </a:solidFill>
                <a:latin typeface="Calibri" pitchFamily="34" charset="0"/>
                <a:ea typeface="Calibri" pitchFamily="34" charset="0"/>
                <a:cs typeface="Calibri" pitchFamily="34" charset="0"/>
              </a:rPr>
              <a:t>R</a:t>
            </a:r>
            <a:r>
              <a:rPr lang="el-GR" sz="2400" b="0" baseline="-25000" dirty="0" err="1">
                <a:solidFill>
                  <a:schemeClr val="accent6"/>
                </a:solidFill>
                <a:latin typeface="Calibri" pitchFamily="34" charset="0"/>
                <a:ea typeface="Calibri" pitchFamily="34" charset="0"/>
                <a:cs typeface="Calibri" pitchFamily="34" charset="0"/>
              </a:rPr>
              <a:t>m</a:t>
            </a:r>
            <a:endParaRPr lang="el-GR" sz="2400" b="0" dirty="0">
              <a:solidFill>
                <a:schemeClr val="accent6"/>
              </a:solidFill>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WHERE</a:t>
            </a:r>
            <a:r>
              <a:rPr lang="el-GR" sz="2000" b="0" dirty="0">
                <a:latin typeface="Calibri" pitchFamily="34" charset="0"/>
                <a:ea typeface="Calibri" pitchFamily="34" charset="0"/>
                <a:cs typeface="Calibri" pitchFamily="34" charset="0"/>
              </a:rPr>
              <a:t> P</a:t>
            </a:r>
          </a:p>
        </p:txBody>
      </p:sp>
      <p:sp>
        <p:nvSpPr>
          <p:cNvPr id="13"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4"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5461"/>
                                        </p:tgtEl>
                                        <p:attrNameLst>
                                          <p:attrName>style.visibility</p:attrName>
                                        </p:attrNameLst>
                                      </p:cBhvr>
                                      <p:to>
                                        <p:strVal val="visible"/>
                                      </p:to>
                                    </p:set>
                                    <p:anim calcmode="lin" valueType="num">
                                      <p:cBhvr additive="base">
                                        <p:cTn id="7" dur="500" fill="hold"/>
                                        <p:tgtEl>
                                          <p:spTgt spid="275461"/>
                                        </p:tgtEl>
                                        <p:attrNameLst>
                                          <p:attrName>ppt_x</p:attrName>
                                        </p:attrNameLst>
                                      </p:cBhvr>
                                      <p:tavLst>
                                        <p:tav tm="0">
                                          <p:val>
                                            <p:strVal val="0-#ppt_w/2"/>
                                          </p:val>
                                        </p:tav>
                                        <p:tav tm="100000">
                                          <p:val>
                                            <p:strVal val="#ppt_x"/>
                                          </p:val>
                                        </p:tav>
                                      </p:tavLst>
                                    </p:anim>
                                    <p:anim calcmode="lin" valueType="num">
                                      <p:cBhvr additive="base">
                                        <p:cTn id="8" dur="500" fill="hold"/>
                                        <p:tgtEl>
                                          <p:spTgt spid="2754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5462"/>
                                        </p:tgtEl>
                                        <p:attrNameLst>
                                          <p:attrName>style.visibility</p:attrName>
                                        </p:attrNameLst>
                                      </p:cBhvr>
                                      <p:to>
                                        <p:strVal val="visible"/>
                                      </p:to>
                                    </p:set>
                                    <p:anim calcmode="lin" valueType="num">
                                      <p:cBhvr additive="base">
                                        <p:cTn id="13" dur="500" fill="hold"/>
                                        <p:tgtEl>
                                          <p:spTgt spid="275462"/>
                                        </p:tgtEl>
                                        <p:attrNameLst>
                                          <p:attrName>ppt_x</p:attrName>
                                        </p:attrNameLst>
                                      </p:cBhvr>
                                      <p:tavLst>
                                        <p:tav tm="0">
                                          <p:val>
                                            <p:strVal val="0-#ppt_w/2"/>
                                          </p:val>
                                        </p:tav>
                                        <p:tav tm="100000">
                                          <p:val>
                                            <p:strVal val="#ppt_x"/>
                                          </p:val>
                                        </p:tav>
                                      </p:tavLst>
                                    </p:anim>
                                    <p:anim calcmode="lin" valueType="num">
                                      <p:cBhvr additive="base">
                                        <p:cTn id="14" dur="500" fill="hold"/>
                                        <p:tgtEl>
                                          <p:spTgt spid="27546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61" grpId="0" animBg="1" autoUpdateAnimBg="0"/>
      <p:bldP spid="275462" grpId="0" autoUpdateAnimBg="0"/>
      <p:bldP spid="12" grpId="0"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Slide Number Placeholder 4"/>
          <p:cNvSpPr>
            <a:spLocks noGrp="1"/>
          </p:cNvSpPr>
          <p:nvPr>
            <p:ph type="sldNum" sz="quarter" idx="12"/>
          </p:nvPr>
        </p:nvSpPr>
        <p:spPr>
          <a:noFill/>
        </p:spPr>
        <p:txBody>
          <a:bodyPr/>
          <a:lstStyle/>
          <a:p>
            <a:fld id="{85514ED7-FE8C-4CC6-8920-B763EC56ABB9}" type="slidenum">
              <a:rPr lang="el-GR" altLang="en-US" smtClean="0"/>
              <a:pPr/>
              <a:t>90</a:t>
            </a:fld>
            <a:endParaRPr lang="el-GR" altLang="en-US"/>
          </a:p>
        </p:txBody>
      </p:sp>
      <p:sp>
        <p:nvSpPr>
          <p:cNvPr id="86023" name="Text Box 4"/>
          <p:cNvSpPr txBox="1">
            <a:spLocks noChangeArrowheads="1"/>
          </p:cNvSpPr>
          <p:nvPr/>
        </p:nvSpPr>
        <p:spPr bwMode="auto">
          <a:xfrm>
            <a:off x="457200" y="2072067"/>
            <a:ext cx="8153400" cy="3046988"/>
          </a:xfrm>
          <a:prstGeom prst="rect">
            <a:avLst/>
          </a:prstGeom>
          <a:noFill/>
          <a:ln w="9525">
            <a:noFill/>
            <a:miter lim="800000"/>
            <a:headEnd/>
            <a:tailEnd/>
          </a:ln>
        </p:spPr>
        <p:txBody>
          <a:bodyPr>
            <a:spAutoFit/>
          </a:bodyPr>
          <a:lstStyle/>
          <a:p>
            <a:pPr eaLnBrk="0" hangingPunct="0"/>
            <a:r>
              <a:rPr lang="el-GR" sz="2400" b="0" dirty="0">
                <a:latin typeface="Calibri" pitchFamily="34" charset="0"/>
                <a:ea typeface="Calibri" pitchFamily="34" charset="0"/>
                <a:cs typeface="Calibri" pitchFamily="34" charset="0"/>
              </a:rPr>
              <a:t>Η SQL έχει 5 </a:t>
            </a:r>
            <a:r>
              <a:rPr lang="el-GR" sz="2400" b="0" dirty="0" err="1">
                <a:latin typeface="Calibri" pitchFamily="34" charset="0"/>
                <a:ea typeface="Calibri" pitchFamily="34" charset="0"/>
                <a:cs typeface="Calibri" pitchFamily="34" charset="0"/>
              </a:rPr>
              <a:t>built</a:t>
            </a:r>
            <a:r>
              <a:rPr lang="el-GR" sz="2400" b="0" dirty="0">
                <a:latin typeface="Calibri" pitchFamily="34" charset="0"/>
                <a:ea typeface="Calibri" pitchFamily="34" charset="0"/>
                <a:cs typeface="Calibri" pitchFamily="34" charset="0"/>
              </a:rPr>
              <a:t>-in </a:t>
            </a:r>
            <a:r>
              <a:rPr lang="el-GR" sz="2400" b="0" dirty="0" err="1">
                <a:latin typeface="Calibri" pitchFamily="34" charset="0"/>
                <a:ea typeface="Calibri" pitchFamily="34" charset="0"/>
                <a:cs typeface="Calibri" pitchFamily="34" charset="0"/>
              </a:rPr>
              <a:t>συναθροιστικές</a:t>
            </a:r>
            <a:r>
              <a:rPr lang="el-GR" sz="2400" b="0" dirty="0">
                <a:latin typeface="Calibri" pitchFamily="34" charset="0"/>
                <a:ea typeface="Calibri" pitchFamily="34" charset="0"/>
                <a:cs typeface="Calibri" pitchFamily="34" charset="0"/>
              </a:rPr>
              <a:t> συναρτήσεις</a:t>
            </a:r>
            <a:r>
              <a:rPr lang="en-US" sz="2400" b="0" dirty="0">
                <a:latin typeface="Calibri" pitchFamily="34" charset="0"/>
                <a:ea typeface="Calibri" pitchFamily="34" charset="0"/>
                <a:cs typeface="Calibri" pitchFamily="34" charset="0"/>
              </a:rPr>
              <a:t> (aggregate functions)</a:t>
            </a:r>
            <a:r>
              <a:rPr lang="el-GR" sz="2400" b="0" dirty="0">
                <a:latin typeface="Calibri" pitchFamily="34" charset="0"/>
                <a:ea typeface="Calibri" pitchFamily="34" charset="0"/>
                <a:cs typeface="Calibri" pitchFamily="34" charset="0"/>
              </a:rPr>
              <a:t>:</a:t>
            </a:r>
          </a:p>
          <a:p>
            <a:pPr eaLnBrk="0" hangingPunct="0"/>
            <a:endParaRPr lang="el-GR" sz="24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Μέσος όρος: </a:t>
            </a:r>
            <a:r>
              <a:rPr lang="en-US" sz="2400" dirty="0">
                <a:solidFill>
                  <a:schemeClr val="accent6">
                    <a:lumMod val="75000"/>
                  </a:schemeClr>
                </a:solidFill>
                <a:latin typeface="Calibri" pitchFamily="34" charset="0"/>
                <a:ea typeface="Calibri" pitchFamily="34" charset="0"/>
                <a:cs typeface="Calibri" pitchFamily="34" charset="0"/>
              </a:rPr>
              <a:t>AVG</a:t>
            </a:r>
            <a:r>
              <a:rPr lang="en-US" sz="2400" b="0" dirty="0">
                <a:latin typeface="Calibri" pitchFamily="34" charset="0"/>
                <a:ea typeface="Calibri" pitchFamily="34" charset="0"/>
                <a:cs typeface="Calibri" pitchFamily="34" charset="0"/>
              </a:rPr>
              <a:t>(A) </a:t>
            </a:r>
            <a:r>
              <a:rPr lang="el-GR" sz="2400" b="0" dirty="0">
                <a:latin typeface="Calibri" pitchFamily="34" charset="0"/>
                <a:ea typeface="Calibri" pitchFamily="34" charset="0"/>
                <a:cs typeface="Calibri" pitchFamily="34" charset="0"/>
              </a:rPr>
              <a:t>(μόνο σε αριθμούς)</a:t>
            </a:r>
            <a:r>
              <a:rPr lang="en-US" sz="2400" b="0" dirty="0">
                <a:latin typeface="Calibri" pitchFamily="34" charset="0"/>
                <a:ea typeface="Calibri" pitchFamily="34" charset="0"/>
                <a:cs typeface="Calibri" pitchFamily="34" charset="0"/>
              </a:rPr>
              <a:t> A </a:t>
            </a:r>
            <a:r>
              <a:rPr lang="el-GR" sz="2400" b="0" dirty="0">
                <a:latin typeface="Calibri" pitchFamily="34" charset="0"/>
                <a:ea typeface="Calibri" pitchFamily="34" charset="0"/>
                <a:cs typeface="Calibri" pitchFamily="34" charset="0"/>
              </a:rPr>
              <a:t>γνώρισμα</a:t>
            </a:r>
          </a:p>
          <a:p>
            <a:pPr eaLnBrk="0" hangingPunct="0"/>
            <a:r>
              <a:rPr lang="el-GR" sz="2400" b="0" dirty="0">
                <a:latin typeface="Calibri" pitchFamily="34" charset="0"/>
                <a:ea typeface="Calibri" pitchFamily="34" charset="0"/>
                <a:cs typeface="Calibri" pitchFamily="34" charset="0"/>
              </a:rPr>
              <a:t>Ελάχιστο: </a:t>
            </a:r>
            <a:r>
              <a:rPr lang="en-US" sz="2400" dirty="0">
                <a:solidFill>
                  <a:schemeClr val="accent6">
                    <a:lumMod val="75000"/>
                  </a:schemeClr>
                </a:solidFill>
                <a:latin typeface="Calibri" pitchFamily="34" charset="0"/>
                <a:ea typeface="Calibri" pitchFamily="34" charset="0"/>
                <a:cs typeface="Calibri" pitchFamily="34" charset="0"/>
              </a:rPr>
              <a:t>MIN</a:t>
            </a:r>
            <a:r>
              <a:rPr lang="en-US" sz="2400" dirty="0">
                <a:latin typeface="Calibri" pitchFamily="34" charset="0"/>
                <a:ea typeface="Calibri" pitchFamily="34" charset="0"/>
                <a:cs typeface="Calibri" pitchFamily="34" charset="0"/>
              </a:rPr>
              <a:t>(A)</a:t>
            </a:r>
            <a:endParaRPr lang="el-GR" sz="240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Μέγιστο: </a:t>
            </a:r>
            <a:r>
              <a:rPr lang="en-US" sz="2400" dirty="0">
                <a:solidFill>
                  <a:schemeClr val="accent6">
                    <a:lumMod val="75000"/>
                  </a:schemeClr>
                </a:solidFill>
                <a:latin typeface="Calibri" pitchFamily="34" charset="0"/>
                <a:ea typeface="Calibri" pitchFamily="34" charset="0"/>
                <a:cs typeface="Calibri" pitchFamily="34" charset="0"/>
              </a:rPr>
              <a:t>MAX</a:t>
            </a:r>
            <a:r>
              <a:rPr lang="en-US" sz="2400" dirty="0">
                <a:latin typeface="Calibri" pitchFamily="34" charset="0"/>
                <a:ea typeface="Calibri" pitchFamily="34" charset="0"/>
                <a:cs typeface="Calibri" pitchFamily="34" charset="0"/>
              </a:rPr>
              <a:t>(A)</a:t>
            </a:r>
            <a:endParaRPr lang="el-GR" sz="2400" b="0" dirty="0">
              <a:latin typeface="Calibri" pitchFamily="34" charset="0"/>
              <a:ea typeface="Calibri" pitchFamily="34" charset="0"/>
              <a:cs typeface="Calibri" pitchFamily="34" charset="0"/>
            </a:endParaRPr>
          </a:p>
          <a:p>
            <a:pPr eaLnBrk="0" hangingPunct="0"/>
            <a:r>
              <a:rPr lang="el-GR" sz="2400" b="0" dirty="0">
                <a:latin typeface="Calibri" pitchFamily="34" charset="0"/>
                <a:ea typeface="Calibri" pitchFamily="34" charset="0"/>
                <a:cs typeface="Calibri" pitchFamily="34" charset="0"/>
              </a:rPr>
              <a:t>Άθροισμα: </a:t>
            </a:r>
            <a:r>
              <a:rPr lang="en-US" sz="2400" dirty="0">
                <a:solidFill>
                  <a:schemeClr val="accent6">
                    <a:lumMod val="75000"/>
                  </a:schemeClr>
                </a:solidFill>
                <a:latin typeface="Calibri" pitchFamily="34" charset="0"/>
                <a:ea typeface="Calibri" pitchFamily="34" charset="0"/>
                <a:cs typeface="Calibri" pitchFamily="34" charset="0"/>
              </a:rPr>
              <a:t>SUM</a:t>
            </a:r>
            <a:r>
              <a:rPr lang="en-US" sz="2400" dirty="0">
                <a:latin typeface="Calibri" pitchFamily="34" charset="0"/>
                <a:ea typeface="Calibri" pitchFamily="34" charset="0"/>
                <a:cs typeface="Calibri" pitchFamily="34" charset="0"/>
              </a:rPr>
              <a:t>(A)</a:t>
            </a:r>
            <a:r>
              <a:rPr lang="el-GR" sz="2400" b="0" dirty="0">
                <a:latin typeface="Calibri" pitchFamily="34" charset="0"/>
                <a:ea typeface="Calibri" pitchFamily="34" charset="0"/>
                <a:cs typeface="Calibri" pitchFamily="34" charset="0"/>
              </a:rPr>
              <a:t> (μόνο σε αριθμούς)</a:t>
            </a:r>
          </a:p>
          <a:p>
            <a:pPr eaLnBrk="0" hangingPunct="0"/>
            <a:r>
              <a:rPr lang="el-GR" sz="2400" b="0" dirty="0">
                <a:latin typeface="Calibri" pitchFamily="34" charset="0"/>
                <a:ea typeface="Calibri" pitchFamily="34" charset="0"/>
                <a:cs typeface="Calibri" pitchFamily="34" charset="0"/>
              </a:rPr>
              <a:t>Πλήθος: </a:t>
            </a:r>
            <a:r>
              <a:rPr lang="en-US" sz="2400" dirty="0">
                <a:solidFill>
                  <a:schemeClr val="accent6">
                    <a:lumMod val="75000"/>
                  </a:schemeClr>
                </a:solidFill>
                <a:latin typeface="Calibri" pitchFamily="34" charset="0"/>
                <a:ea typeface="Calibri" pitchFamily="34" charset="0"/>
                <a:cs typeface="Calibri" pitchFamily="34" charset="0"/>
              </a:rPr>
              <a:t>COUNT</a:t>
            </a:r>
            <a:r>
              <a:rPr lang="en-US" sz="2400" dirty="0">
                <a:latin typeface="Calibri" pitchFamily="34" charset="0"/>
                <a:ea typeface="Calibri" pitchFamily="34" charset="0"/>
                <a:cs typeface="Calibri" pitchFamily="34" charset="0"/>
              </a:rPr>
              <a:t>(A)</a:t>
            </a:r>
            <a:endParaRPr lang="el-GR" sz="2400" dirty="0">
              <a:latin typeface="Calibri" pitchFamily="34" charset="0"/>
              <a:ea typeface="Calibri" pitchFamily="34" charset="0"/>
              <a:cs typeface="Calibri" pitchFamily="34" charset="0"/>
            </a:endParaRPr>
          </a:p>
        </p:txBody>
      </p:sp>
      <p:sp>
        <p:nvSpPr>
          <p:cNvPr id="8" name="Title 7"/>
          <p:cNvSpPr>
            <a:spLocks noGrp="1"/>
          </p:cNvSpPr>
          <p:nvPr>
            <p:ph type="title"/>
          </p:nvPr>
        </p:nvSpPr>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9"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0"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Slide Number Placeholder 4"/>
          <p:cNvSpPr>
            <a:spLocks noGrp="1"/>
          </p:cNvSpPr>
          <p:nvPr>
            <p:ph type="sldNum" sz="quarter" idx="12"/>
          </p:nvPr>
        </p:nvSpPr>
        <p:spPr>
          <a:noFill/>
        </p:spPr>
        <p:txBody>
          <a:bodyPr/>
          <a:lstStyle/>
          <a:p>
            <a:fld id="{B75C90D7-531C-44C7-9F4E-B8263E66E3DE}" type="slidenum">
              <a:rPr lang="el-GR" altLang="en-US" smtClean="0"/>
              <a:pPr/>
              <a:t>91</a:t>
            </a:fld>
            <a:endParaRPr lang="el-GR" altLang="en-US"/>
          </a:p>
        </p:txBody>
      </p:sp>
      <p:sp>
        <p:nvSpPr>
          <p:cNvPr id="87046" name="Text Box 3"/>
          <p:cNvSpPr txBox="1">
            <a:spLocks noChangeArrowheads="1"/>
          </p:cNvSpPr>
          <p:nvPr/>
        </p:nvSpPr>
        <p:spPr bwMode="auto">
          <a:xfrm>
            <a:off x="431800" y="2310283"/>
            <a:ext cx="8153400" cy="396875"/>
          </a:xfrm>
          <a:prstGeom prst="rect">
            <a:avLst/>
          </a:prstGeom>
          <a:noFill/>
          <a:ln w="9525">
            <a:noFill/>
            <a:miter lim="800000"/>
            <a:headEnd/>
            <a:tailEnd/>
          </a:ln>
        </p:spPr>
        <p:txBody>
          <a:bodyPr>
            <a:spAutoFit/>
          </a:bodyPr>
          <a:lstStyle/>
          <a:p>
            <a:pPr algn="just" eaLnBrk="0" hangingPunct="0"/>
            <a:r>
              <a:rPr lang="el-GR" sz="2000" b="0" i="1" dirty="0">
                <a:latin typeface="Calibri" pitchFamily="34" charset="0"/>
                <a:ea typeface="Calibri" pitchFamily="34" charset="0"/>
                <a:cs typeface="Calibri" pitchFamily="34" charset="0"/>
              </a:rPr>
              <a:t>Παράδειγμα: Μέση διάρκεια όλων των έγχρωμων ταινιών</a:t>
            </a:r>
          </a:p>
        </p:txBody>
      </p:sp>
      <p:sp>
        <p:nvSpPr>
          <p:cNvPr id="87047" name="Text Box 4"/>
          <p:cNvSpPr txBox="1">
            <a:spLocks noChangeArrowheads="1"/>
          </p:cNvSpPr>
          <p:nvPr/>
        </p:nvSpPr>
        <p:spPr bwMode="auto">
          <a:xfrm>
            <a:off x="457200" y="2857500"/>
            <a:ext cx="8153400" cy="1200329"/>
          </a:xfrm>
          <a:prstGeom prst="rect">
            <a:avLst/>
          </a:prstGeom>
          <a:noFill/>
          <a:ln w="9525">
            <a:noFill/>
            <a:miter lim="800000"/>
            <a:headEnd/>
            <a:tailEnd/>
          </a:ln>
        </p:spPr>
        <p:txBody>
          <a:bodyPr>
            <a:spAutoFit/>
          </a:bodyPr>
          <a:lstStyle/>
          <a:p>
            <a:pPr eaLnBrk="0" hangingPunct="0"/>
            <a:r>
              <a:rPr lang="en-US" sz="2400" dirty="0">
                <a:latin typeface="Calibri" pitchFamily="34" charset="0"/>
                <a:ea typeface="Calibri" pitchFamily="34" charset="0"/>
                <a:cs typeface="Calibri" pitchFamily="34" charset="0"/>
              </a:rPr>
              <a:t>SELECT AVG</a:t>
            </a:r>
            <a:r>
              <a:rPr lang="el-GR" sz="2400" b="0" dirty="0">
                <a:solidFill>
                  <a:schemeClr val="accent6">
                    <a:lumMod val="75000"/>
                  </a:schemeClr>
                </a:solidFill>
                <a:latin typeface="Calibri" pitchFamily="34" charset="0"/>
                <a:ea typeface="Calibri" pitchFamily="34" charset="0"/>
                <a:cs typeface="Calibri" pitchFamily="34" charset="0"/>
              </a:rPr>
              <a:t>(</a:t>
            </a:r>
            <a:r>
              <a:rPr lang="en-US" sz="2400" b="0" dirty="0">
                <a:solidFill>
                  <a:schemeClr val="accent6">
                    <a:lumMod val="75000"/>
                  </a:schemeClr>
                </a:solidFill>
                <a:latin typeface="Calibri" pitchFamily="34" charset="0"/>
                <a:ea typeface="Calibri" pitchFamily="34" charset="0"/>
                <a:cs typeface="Calibri" pitchFamily="34" charset="0"/>
              </a:rPr>
              <a:t>Duration</a:t>
            </a:r>
            <a:r>
              <a:rPr lang="el-GR" sz="2400" b="0" dirty="0">
                <a:solidFill>
                  <a:schemeClr val="accent6">
                    <a:lumMod val="75000"/>
                  </a:schemeClr>
                </a:solidFill>
                <a:latin typeface="Calibri" pitchFamily="34" charset="0"/>
                <a:ea typeface="Calibri" pitchFamily="34" charset="0"/>
                <a:cs typeface="Calibri" pitchFamily="34" charset="0"/>
              </a:rPr>
              <a:t>)</a:t>
            </a:r>
          </a:p>
          <a:p>
            <a:pPr eaLnBrk="0" hangingPunct="0"/>
            <a:r>
              <a:rPr lang="en-US" sz="2400" dirty="0">
                <a:latin typeface="Calibri" pitchFamily="34" charset="0"/>
                <a:ea typeface="Calibri" pitchFamily="34" charset="0"/>
                <a:cs typeface="Calibri" pitchFamily="34" charset="0"/>
              </a:rPr>
              <a:t>FROM</a:t>
            </a:r>
            <a:r>
              <a:rPr lang="el-GR" sz="2400" b="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Movie</a:t>
            </a:r>
            <a:endParaRPr lang="el-GR" sz="2400" b="0" dirty="0">
              <a:latin typeface="Calibri" pitchFamily="34" charset="0"/>
              <a:ea typeface="Calibri" pitchFamily="34" charset="0"/>
              <a:cs typeface="Calibri" pitchFamily="34" charset="0"/>
            </a:endParaRPr>
          </a:p>
          <a:p>
            <a:pPr eaLnBrk="0" hangingPunct="0"/>
            <a:r>
              <a:rPr lang="en-US" sz="2400" dirty="0">
                <a:latin typeface="Calibri" pitchFamily="34" charset="0"/>
                <a:ea typeface="Calibri" pitchFamily="34" charset="0"/>
                <a:cs typeface="Calibri" pitchFamily="34" charset="0"/>
              </a:rPr>
              <a:t>WHERE</a:t>
            </a:r>
            <a:r>
              <a:rPr lang="el-GR" sz="2400" dirty="0">
                <a:latin typeface="Calibri" pitchFamily="34" charset="0"/>
                <a:ea typeface="Calibri" pitchFamily="34" charset="0"/>
                <a:cs typeface="Calibri" pitchFamily="34" charset="0"/>
              </a:rPr>
              <a:t> </a:t>
            </a:r>
            <a:r>
              <a:rPr lang="en-US" sz="2400" b="0" dirty="0">
                <a:latin typeface="Calibri" pitchFamily="34" charset="0"/>
                <a:ea typeface="Calibri" pitchFamily="34" charset="0"/>
                <a:cs typeface="Calibri" pitchFamily="34" charset="0"/>
              </a:rPr>
              <a:t>Type</a:t>
            </a:r>
            <a:r>
              <a:rPr lang="el-GR" sz="2400" b="0" dirty="0">
                <a:latin typeface="Calibri" pitchFamily="34" charset="0"/>
                <a:ea typeface="Calibri" pitchFamily="34" charset="0"/>
                <a:cs typeface="Calibri" pitchFamily="34" charset="0"/>
              </a:rPr>
              <a:t> = </a:t>
            </a:r>
            <a:r>
              <a:rPr lang="en-US" sz="2400" dirty="0">
                <a:latin typeface="Calibri" pitchFamily="34" charset="0"/>
                <a:ea typeface="Calibri" pitchFamily="34" charset="0"/>
                <a:cs typeface="Calibri" pitchFamily="34" charset="0"/>
              </a:rPr>
              <a:t>‘</a:t>
            </a:r>
            <a:r>
              <a:rPr lang="el-GR" sz="2400" b="0" dirty="0">
                <a:latin typeface="Calibri" pitchFamily="34" charset="0"/>
                <a:ea typeface="Calibri" pitchFamily="34" charset="0"/>
                <a:cs typeface="Calibri" pitchFamily="34" charset="0"/>
              </a:rPr>
              <a:t>Έγχρωμη</a:t>
            </a:r>
            <a:r>
              <a:rPr lang="en-US" sz="2400" dirty="0">
                <a:latin typeface="Calibri" pitchFamily="34" charset="0"/>
                <a:ea typeface="Calibri" pitchFamily="34" charset="0"/>
                <a:cs typeface="Calibri" pitchFamily="34" charset="0"/>
              </a:rPr>
              <a:t>’;</a:t>
            </a:r>
            <a:endParaRPr lang="en-US" sz="2400" b="0" dirty="0">
              <a:latin typeface="Calibri" pitchFamily="34" charset="0"/>
              <a:ea typeface="Calibri" pitchFamily="34" charset="0"/>
              <a:cs typeface="Calibri" pitchFamily="34" charset="0"/>
            </a:endParaRPr>
          </a:p>
        </p:txBody>
      </p:sp>
      <p:sp>
        <p:nvSpPr>
          <p:cNvPr id="87048" name="Text Box 5"/>
          <p:cNvSpPr txBox="1">
            <a:spLocks noChangeArrowheads="1"/>
          </p:cNvSpPr>
          <p:nvPr/>
        </p:nvSpPr>
        <p:spPr bwMode="auto">
          <a:xfrm>
            <a:off x="431800" y="4247182"/>
            <a:ext cx="8153400" cy="7016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Το αποτέλεσμα είναι μια σχέση με ένα γνώρισμα και μια γραμμή </a:t>
            </a:r>
            <a:r>
              <a:rPr lang="el-GR" sz="2000" b="0" i="1" dirty="0">
                <a:latin typeface="Calibri" pitchFamily="34" charset="0"/>
                <a:ea typeface="Calibri" pitchFamily="34" charset="0"/>
                <a:cs typeface="Calibri" pitchFamily="34" charset="0"/>
              </a:rPr>
              <a:t>[μπορούμε να δώσουμε όνομα στο γνώρισμα  χρησιμοποιώντας το </a:t>
            </a:r>
            <a:r>
              <a:rPr lang="en-US" sz="2000" i="1" dirty="0">
                <a:latin typeface="Calibri" pitchFamily="34" charset="0"/>
                <a:ea typeface="Calibri" pitchFamily="34" charset="0"/>
                <a:cs typeface="Calibri" pitchFamily="34" charset="0"/>
              </a:rPr>
              <a:t>AS</a:t>
            </a:r>
            <a:r>
              <a:rPr lang="el-GR" sz="2000" b="0" i="1" dirty="0">
                <a:latin typeface="Calibri" pitchFamily="34" charset="0"/>
                <a:ea typeface="Calibri" pitchFamily="34" charset="0"/>
                <a:cs typeface="Calibri" pitchFamily="34" charset="0"/>
              </a:rPr>
              <a:t>]</a:t>
            </a:r>
          </a:p>
        </p:txBody>
      </p:sp>
      <p:sp>
        <p:nvSpPr>
          <p:cNvPr id="9" name="Title 8"/>
          <p:cNvSpPr>
            <a:spLocks noGrp="1"/>
          </p:cNvSpPr>
          <p:nvPr>
            <p:ph type="title"/>
          </p:nvPr>
        </p:nvSpPr>
        <p:spPr>
          <a:xfrm>
            <a:off x="457200" y="18016"/>
            <a:ext cx="8229600" cy="1143000"/>
          </a:xfrm>
        </p:spPr>
        <p:txBody>
          <a:bodyPr/>
          <a:lstStyle/>
          <a:p>
            <a:r>
              <a:rPr lang="el-GR" dirty="0">
                <a:solidFill>
                  <a:schemeClr val="accent6">
                    <a:lumMod val="75000"/>
                  </a:schemeClr>
                </a:solidFill>
              </a:rPr>
              <a:t>Παράδειγμα</a:t>
            </a:r>
          </a:p>
        </p:txBody>
      </p:sp>
      <p:sp>
        <p:nvSpPr>
          <p:cNvPr id="7"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8"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10" name="TextBox 9"/>
          <p:cNvSpPr txBox="1"/>
          <p:nvPr/>
        </p:nvSpPr>
        <p:spPr>
          <a:xfrm>
            <a:off x="457200" y="5297636"/>
            <a:ext cx="6646985" cy="400110"/>
          </a:xfrm>
          <a:prstGeom prst="rect">
            <a:avLst/>
          </a:prstGeom>
          <a:noFill/>
        </p:spPr>
        <p:txBody>
          <a:bodyPr wrap="square" rtlCol="0">
            <a:spAutoFit/>
          </a:bodyPr>
          <a:lstStyle/>
          <a:p>
            <a:pPr marL="342900" indent="-342900">
              <a:buFont typeface="Wingdings" panose="05000000000000000000" pitchFamily="2" charset="2"/>
              <a:buChar char="§"/>
            </a:pPr>
            <a:r>
              <a:rPr lang="el-GR" sz="2000" dirty="0"/>
              <a:t>Εμφανίζονται στο </a:t>
            </a:r>
            <a:r>
              <a:rPr lang="en-US" sz="2000" dirty="0"/>
              <a:t>SELECT</a:t>
            </a:r>
            <a:endParaRPr lang="el-GR" sz="2000" dirty="0"/>
          </a:p>
        </p:txBody>
      </p:sp>
      <p:sp>
        <p:nvSpPr>
          <p:cNvPr id="11" name="Text Box 6"/>
          <p:cNvSpPr txBox="1">
            <a:spLocks noChangeArrowheads="1"/>
          </p:cNvSpPr>
          <p:nvPr/>
        </p:nvSpPr>
        <p:spPr bwMode="auto">
          <a:xfrm>
            <a:off x="431800" y="1161016"/>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Slide Number Placeholder 4"/>
          <p:cNvSpPr>
            <a:spLocks noGrp="1"/>
          </p:cNvSpPr>
          <p:nvPr>
            <p:ph type="sldNum" sz="quarter" idx="12"/>
          </p:nvPr>
        </p:nvSpPr>
        <p:spPr>
          <a:noFill/>
        </p:spPr>
        <p:txBody>
          <a:bodyPr/>
          <a:lstStyle/>
          <a:p>
            <a:fld id="{128D6C47-2AEF-4F26-ADBE-5B64F2FF73B9}" type="slidenum">
              <a:rPr lang="el-GR" altLang="en-US" smtClean="0"/>
              <a:pPr/>
              <a:t>92</a:t>
            </a:fld>
            <a:endParaRPr lang="el-GR" altLang="en-US"/>
          </a:p>
        </p:txBody>
      </p:sp>
      <p:sp>
        <p:nvSpPr>
          <p:cNvPr id="88070" name="Text Box 3"/>
          <p:cNvSpPr txBox="1">
            <a:spLocks noChangeArrowheads="1"/>
          </p:cNvSpPr>
          <p:nvPr/>
        </p:nvSpPr>
        <p:spPr bwMode="auto">
          <a:xfrm>
            <a:off x="304800" y="2286000"/>
            <a:ext cx="8153400" cy="701675"/>
          </a:xfrm>
          <a:prstGeom prst="rect">
            <a:avLst/>
          </a:prstGeom>
          <a:noFill/>
          <a:ln w="9525">
            <a:noFill/>
            <a:miter lim="800000"/>
            <a:headEnd/>
            <a:tailEnd/>
          </a:ln>
        </p:spPr>
        <p:txBody>
          <a:bodyPr>
            <a:spAutoFit/>
          </a:bodyPr>
          <a:lstStyle/>
          <a:p>
            <a:pPr algn="just" eaLnBrk="0" hangingPunct="0"/>
            <a:r>
              <a:rPr lang="el-GR" sz="2000" b="0" i="1">
                <a:latin typeface="Calibri" pitchFamily="34" charset="0"/>
                <a:ea typeface="Calibri" pitchFamily="34" charset="0"/>
                <a:cs typeface="Calibri" pitchFamily="34" charset="0"/>
              </a:rPr>
              <a:t>Παράδειγμα: Μέγιστη διάρκεια όλων των έγχρωμων ταινιών και την ταινία με τη μεγαλύτερη διάρκεια!!</a:t>
            </a:r>
          </a:p>
        </p:txBody>
      </p:sp>
      <p:sp>
        <p:nvSpPr>
          <p:cNvPr id="88071" name="Text Box 4"/>
          <p:cNvSpPr txBox="1">
            <a:spLocks noChangeArrowheads="1"/>
          </p:cNvSpPr>
          <p:nvPr/>
        </p:nvSpPr>
        <p:spPr bwMode="auto">
          <a:xfrm>
            <a:off x="381000" y="3200400"/>
            <a:ext cx="8153400" cy="10064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Title</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Year</a:t>
            </a:r>
            <a:r>
              <a:rPr lang="el-GR" sz="2000" b="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MAX</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a:t>
            </a: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WHERE</a:t>
            </a:r>
            <a:r>
              <a:rPr lang="el-GR" sz="200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 </a:t>
            </a:r>
            <a:r>
              <a:rPr lang="en-US"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Έγχρωμη</a:t>
            </a:r>
            <a:r>
              <a:rPr lang="en-US" sz="2000" dirty="0">
                <a:latin typeface="Calibri" pitchFamily="34" charset="0"/>
                <a:ea typeface="Calibri" pitchFamily="34" charset="0"/>
                <a:cs typeface="Calibri" pitchFamily="34" charset="0"/>
              </a:rPr>
              <a:t>’;</a:t>
            </a:r>
            <a:endParaRPr lang="en-US" sz="2000" b="0" dirty="0">
              <a:latin typeface="Calibri" pitchFamily="34" charset="0"/>
              <a:ea typeface="Calibri" pitchFamily="34" charset="0"/>
              <a:cs typeface="Calibri" pitchFamily="34" charset="0"/>
            </a:endParaRPr>
          </a:p>
        </p:txBody>
      </p:sp>
      <p:sp>
        <p:nvSpPr>
          <p:cNvPr id="88072" name="Text Box 5"/>
          <p:cNvSpPr txBox="1">
            <a:spLocks noChangeArrowheads="1"/>
          </p:cNvSpPr>
          <p:nvPr/>
        </p:nvSpPr>
        <p:spPr bwMode="auto">
          <a:xfrm>
            <a:off x="263525" y="4584700"/>
            <a:ext cx="8153400" cy="1015663"/>
          </a:xfrm>
          <a:prstGeom prst="rect">
            <a:avLst/>
          </a:prstGeom>
          <a:noFill/>
          <a:ln w="9525">
            <a:noFill/>
            <a:miter lim="800000"/>
            <a:headEnd/>
            <a:tailEnd/>
          </a:ln>
        </p:spPr>
        <p:txBody>
          <a:bodyPr>
            <a:spAutoFit/>
          </a:bodyPr>
          <a:lstStyle/>
          <a:p>
            <a:pPr algn="just" eaLnBrk="0" hangingPunct="0">
              <a:spcBef>
                <a:spcPct val="50000"/>
              </a:spcBef>
            </a:pPr>
            <a:r>
              <a:rPr lang="el-GR" sz="2000" b="0" dirty="0">
                <a:solidFill>
                  <a:schemeClr val="accent6">
                    <a:lumMod val="50000"/>
                  </a:schemeClr>
                </a:solidFill>
                <a:latin typeface="Calibri" pitchFamily="34" charset="0"/>
                <a:ea typeface="Calibri" pitchFamily="34" charset="0"/>
                <a:cs typeface="Calibri" pitchFamily="34" charset="0"/>
              </a:rPr>
              <a:t>Αν το </a:t>
            </a:r>
            <a:r>
              <a:rPr lang="en-US" sz="2000" dirty="0">
                <a:solidFill>
                  <a:schemeClr val="accent6">
                    <a:lumMod val="50000"/>
                  </a:schemeClr>
                </a:solidFill>
                <a:latin typeface="Calibri" pitchFamily="34" charset="0"/>
                <a:ea typeface="Calibri" pitchFamily="34" charset="0"/>
                <a:cs typeface="Calibri" pitchFamily="34" charset="0"/>
              </a:rPr>
              <a:t>SELECT</a:t>
            </a:r>
            <a:r>
              <a:rPr lang="en-US" sz="2000" b="0" dirty="0">
                <a:solidFill>
                  <a:schemeClr val="accent6">
                    <a:lumMod val="50000"/>
                  </a:schemeClr>
                </a:solidFill>
                <a:latin typeface="Calibri" pitchFamily="34" charset="0"/>
                <a:ea typeface="Calibri" pitchFamily="34" charset="0"/>
                <a:cs typeface="Calibri" pitchFamily="34" charset="0"/>
              </a:rPr>
              <a:t> </a:t>
            </a:r>
            <a:r>
              <a:rPr lang="el-GR" sz="2000" b="0" dirty="0" err="1">
                <a:solidFill>
                  <a:schemeClr val="accent6">
                    <a:lumMod val="50000"/>
                  </a:schemeClr>
                </a:solidFill>
                <a:latin typeface="Calibri" pitchFamily="34" charset="0"/>
                <a:ea typeface="Calibri" pitchFamily="34" charset="0"/>
                <a:cs typeface="Calibri" pitchFamily="34" charset="0"/>
              </a:rPr>
              <a:t>συναθροιστική</a:t>
            </a:r>
            <a:r>
              <a:rPr lang="el-GR" sz="2000" b="0" dirty="0">
                <a:solidFill>
                  <a:schemeClr val="accent6">
                    <a:lumMod val="50000"/>
                  </a:schemeClr>
                </a:solidFill>
                <a:latin typeface="Calibri" pitchFamily="34" charset="0"/>
                <a:ea typeface="Calibri" pitchFamily="34" charset="0"/>
                <a:cs typeface="Calibri" pitchFamily="34" charset="0"/>
              </a:rPr>
              <a:t>, τότε </a:t>
            </a:r>
            <a:r>
              <a:rPr lang="el-GR" sz="2000" u="sng" dirty="0">
                <a:solidFill>
                  <a:schemeClr val="accent6">
                    <a:lumMod val="50000"/>
                  </a:schemeClr>
                </a:solidFill>
                <a:latin typeface="Calibri" pitchFamily="34" charset="0"/>
                <a:ea typeface="Calibri" pitchFamily="34" charset="0"/>
                <a:cs typeface="Calibri" pitchFamily="34" charset="0"/>
              </a:rPr>
              <a:t>μόνο </a:t>
            </a:r>
            <a:r>
              <a:rPr lang="el-GR" sz="2000" u="sng" dirty="0" err="1">
                <a:solidFill>
                  <a:schemeClr val="accent6">
                    <a:lumMod val="50000"/>
                  </a:schemeClr>
                </a:solidFill>
                <a:latin typeface="Calibri" pitchFamily="34" charset="0"/>
                <a:ea typeface="Calibri" pitchFamily="34" charset="0"/>
                <a:cs typeface="Calibri" pitchFamily="34" charset="0"/>
              </a:rPr>
              <a:t>συναθροιστικές</a:t>
            </a:r>
            <a:r>
              <a:rPr lang="el-GR" sz="2000" b="0" dirty="0">
                <a:solidFill>
                  <a:schemeClr val="accent6">
                    <a:lumMod val="50000"/>
                  </a:schemeClr>
                </a:solidFill>
                <a:latin typeface="Calibri" pitchFamily="34" charset="0"/>
                <a:ea typeface="Calibri" pitchFamily="34" charset="0"/>
                <a:cs typeface="Calibri" pitchFamily="34" charset="0"/>
              </a:rPr>
              <a:t>, - </a:t>
            </a:r>
            <a:r>
              <a:rPr lang="el-GR" sz="2000" b="0" i="1" dirty="0">
                <a:solidFill>
                  <a:schemeClr val="accent6">
                    <a:lumMod val="50000"/>
                  </a:schemeClr>
                </a:solidFill>
                <a:latin typeface="Calibri" pitchFamily="34" charset="0"/>
                <a:ea typeface="Calibri" pitchFamily="34" charset="0"/>
                <a:cs typeface="Calibri" pitchFamily="34" charset="0"/>
              </a:rPr>
              <a:t>εκτός αν υπάρχει </a:t>
            </a:r>
            <a:r>
              <a:rPr lang="en-US" sz="2000" b="0" i="1" dirty="0">
                <a:solidFill>
                  <a:schemeClr val="accent6">
                    <a:lumMod val="50000"/>
                  </a:schemeClr>
                </a:solidFill>
                <a:latin typeface="Calibri" pitchFamily="34" charset="0"/>
                <a:ea typeface="Calibri" pitchFamily="34" charset="0"/>
                <a:cs typeface="Calibri" pitchFamily="34" charset="0"/>
              </a:rPr>
              <a:t>group by</a:t>
            </a:r>
            <a:r>
              <a:rPr lang="el-GR" sz="2000" b="0" i="1" dirty="0">
                <a:solidFill>
                  <a:schemeClr val="accent6">
                    <a:lumMod val="50000"/>
                  </a:schemeClr>
                </a:solidFill>
                <a:latin typeface="Calibri" pitchFamily="34" charset="0"/>
                <a:ea typeface="Calibri" pitchFamily="34" charset="0"/>
                <a:cs typeface="Calibri" pitchFamily="34" charset="0"/>
              </a:rPr>
              <a:t> - δηλαδή δεν μπορούμε να προβάλουμε και άλλα γνωρίσματα σχέσεων </a:t>
            </a:r>
          </a:p>
        </p:txBody>
      </p:sp>
      <p:sp>
        <p:nvSpPr>
          <p:cNvPr id="88073" name="Line 6"/>
          <p:cNvSpPr>
            <a:spLocks noChangeShapeType="1"/>
          </p:cNvSpPr>
          <p:nvPr/>
        </p:nvSpPr>
        <p:spPr bwMode="auto">
          <a:xfrm flipV="1">
            <a:off x="1258888" y="3429000"/>
            <a:ext cx="1152525" cy="0"/>
          </a:xfrm>
          <a:prstGeom prst="line">
            <a:avLst/>
          </a:prstGeom>
          <a:ln w="38100">
            <a:headEnd/>
            <a:tailEnd/>
          </a:ln>
        </p:spPr>
        <p:style>
          <a:lnRef idx="1">
            <a:schemeClr val="accent2"/>
          </a:lnRef>
          <a:fillRef idx="0">
            <a:schemeClr val="accent2"/>
          </a:fillRef>
          <a:effectRef idx="0">
            <a:schemeClr val="accent2"/>
          </a:effectRef>
          <a:fontRef idx="minor">
            <a:schemeClr val="tx1"/>
          </a:fontRef>
        </p:style>
        <p:txBody>
          <a:bodyPr/>
          <a:lstStyle/>
          <a:p>
            <a:endParaRPr lang="el-GR"/>
          </a:p>
        </p:txBody>
      </p:sp>
      <p:sp>
        <p:nvSpPr>
          <p:cNvPr id="10" name="Title 9"/>
          <p:cNvSpPr>
            <a:spLocks noGrp="1"/>
          </p:cNvSpPr>
          <p:nvPr>
            <p:ph type="title"/>
          </p:nvPr>
        </p:nvSpPr>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12"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3"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3" y="33431"/>
            <a:ext cx="8229600" cy="1143000"/>
          </a:xfrm>
        </p:spPr>
        <p:txBody>
          <a:bodyPr/>
          <a:lstStyle/>
          <a:p>
            <a:r>
              <a:rPr lang="el-GR" dirty="0">
                <a:solidFill>
                  <a:schemeClr val="accent6">
                    <a:lumMod val="75000"/>
                  </a:schemeClr>
                </a:solidFill>
              </a:rPr>
              <a:t>Παράδειγμα</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93</a:t>
            </a:fld>
            <a:endParaRPr lang="en-US" dirty="0"/>
          </a:p>
        </p:txBody>
      </p:sp>
      <p:sp>
        <p:nvSpPr>
          <p:cNvPr id="5" name="TextBox 4"/>
          <p:cNvSpPr txBox="1"/>
          <p:nvPr/>
        </p:nvSpPr>
        <p:spPr>
          <a:xfrm>
            <a:off x="397201" y="4027059"/>
            <a:ext cx="5355771" cy="646331"/>
          </a:xfrm>
          <a:prstGeom prst="rect">
            <a:avLst/>
          </a:prstGeom>
          <a:noFill/>
        </p:spPr>
        <p:txBody>
          <a:bodyPr wrap="square" rtlCol="0">
            <a:spAutoFit/>
          </a:bodyPr>
          <a:lstStyle/>
          <a:p>
            <a:r>
              <a:rPr lang="en-US" dirty="0"/>
              <a:t>SELECT COUNT(DISTINCT Name)</a:t>
            </a:r>
          </a:p>
          <a:p>
            <a:r>
              <a:rPr lang="en-US" dirty="0"/>
              <a:t>FROM PIZZA;</a:t>
            </a:r>
            <a:endParaRPr lang="el-GR" dirty="0"/>
          </a:p>
        </p:txBody>
      </p:sp>
      <p:sp>
        <p:nvSpPr>
          <p:cNvPr id="6" name="TextBox 5"/>
          <p:cNvSpPr txBox="1"/>
          <p:nvPr/>
        </p:nvSpPr>
        <p:spPr>
          <a:xfrm>
            <a:off x="446312" y="3182771"/>
            <a:ext cx="5355771" cy="646331"/>
          </a:xfrm>
          <a:prstGeom prst="rect">
            <a:avLst/>
          </a:prstGeom>
          <a:noFill/>
        </p:spPr>
        <p:txBody>
          <a:bodyPr wrap="square" rtlCol="0">
            <a:spAutoFit/>
          </a:bodyPr>
          <a:lstStyle/>
          <a:p>
            <a:r>
              <a:rPr lang="en-US" dirty="0"/>
              <a:t>SELECT COUNT(Name)</a:t>
            </a:r>
          </a:p>
          <a:p>
            <a:r>
              <a:rPr lang="en-US" dirty="0"/>
              <a:t>FROM PIZZA;</a:t>
            </a:r>
            <a:endParaRPr lang="el-GR" dirty="0"/>
          </a:p>
        </p:txBody>
      </p:sp>
      <p:sp>
        <p:nvSpPr>
          <p:cNvPr id="7" name="TextBox 6"/>
          <p:cNvSpPr txBox="1"/>
          <p:nvPr/>
        </p:nvSpPr>
        <p:spPr>
          <a:xfrm>
            <a:off x="446312" y="5005596"/>
            <a:ext cx="3141439" cy="923330"/>
          </a:xfrm>
          <a:prstGeom prst="rect">
            <a:avLst/>
          </a:prstGeom>
          <a:noFill/>
        </p:spPr>
        <p:txBody>
          <a:bodyPr wrap="square" rtlCol="0">
            <a:spAutoFit/>
          </a:bodyPr>
          <a:lstStyle/>
          <a:p>
            <a:r>
              <a:rPr lang="en-US" dirty="0"/>
              <a:t>SELECT Name, COUNT(*) </a:t>
            </a:r>
          </a:p>
          <a:p>
            <a:r>
              <a:rPr lang="en-US" dirty="0"/>
              <a:t>FROM PIZZA</a:t>
            </a:r>
          </a:p>
          <a:p>
            <a:r>
              <a:rPr lang="en-US" dirty="0"/>
              <a:t>GROUP BY Name;</a:t>
            </a:r>
            <a:endParaRPr lang="el-GR" dirty="0"/>
          </a:p>
        </p:txBody>
      </p:sp>
      <p:sp>
        <p:nvSpPr>
          <p:cNvPr id="9" name="Slide Number Placeholder 4"/>
          <p:cNvSpPr txBox="1">
            <a:spLocks/>
          </p:cNvSpPr>
          <p:nvPr/>
        </p:nvSpPr>
        <p:spPr>
          <a:xfrm>
            <a:off x="6553200" y="6356364"/>
            <a:ext cx="2133600" cy="365125"/>
          </a:xfrm>
          <a:prstGeom prst="rect">
            <a:avLst/>
          </a:prstGeom>
          <a:no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24D6D79-2ABD-4332-BF65-252D6989269C}" type="slidenum">
              <a:rPr lang="el-GR" altLang="en-US" smtClean="0"/>
              <a:pPr/>
              <a:t>93</a:t>
            </a:fld>
            <a:endParaRPr lang="el-GR" altLang="en-US"/>
          </a:p>
        </p:txBody>
      </p:sp>
      <p:sp>
        <p:nvSpPr>
          <p:cNvPr id="10" name="Footer Placeholder 2"/>
          <p:cNvSpPr txBox="1">
            <a:spLocks/>
          </p:cNvSpPr>
          <p:nvPr/>
        </p:nvSpPr>
        <p:spPr>
          <a:xfrm>
            <a:off x="3124200"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8-20</a:t>
            </a:r>
            <a:r>
              <a:rPr lang="en-US" altLang="en-US" sz="1100" dirty="0"/>
              <a:t>1</a:t>
            </a:r>
            <a:r>
              <a:rPr lang="el-GR" altLang="en-US" sz="1100" dirty="0"/>
              <a:t>9</a:t>
            </a:r>
          </a:p>
        </p:txBody>
      </p:sp>
      <p:sp>
        <p:nvSpPr>
          <p:cNvPr id="13" name="Text Box 3">
            <a:extLst>
              <a:ext uri="{FF2B5EF4-FFF2-40B4-BE49-F238E27FC236}">
                <a16:creationId xmlns:a16="http://schemas.microsoft.com/office/drawing/2014/main" xmlns="" id="{606CD93E-C683-4C9D-855A-8E242A207861}"/>
              </a:ext>
            </a:extLst>
          </p:cNvPr>
          <p:cNvSpPr txBox="1">
            <a:spLocks noChangeArrowheads="1"/>
          </p:cNvSpPr>
          <p:nvPr/>
        </p:nvSpPr>
        <p:spPr bwMode="auto">
          <a:xfrm>
            <a:off x="4177466" y="1145555"/>
            <a:ext cx="2998586" cy="1322388"/>
          </a:xfrm>
          <a:prstGeom prst="rect">
            <a:avLst/>
          </a:prstGeom>
          <a:noFill/>
          <a:ln w="9525">
            <a:noFill/>
            <a:miter lim="800000"/>
            <a:headEnd/>
            <a:tailEnd/>
          </a:ln>
        </p:spPr>
        <p:txBody>
          <a:bodyPr wrap="square">
            <a:spAutoFit/>
          </a:bodyPr>
          <a:lstStyle/>
          <a:p>
            <a:pPr algn="just" eaLnBrk="0" hangingPunct="0">
              <a:spcBef>
                <a:spcPct val="50000"/>
              </a:spcBef>
            </a:pPr>
            <a:r>
              <a:rPr lang="en-US" sz="2000" dirty="0">
                <a:latin typeface="Calibri" pitchFamily="34" charset="0"/>
                <a:ea typeface="Calibri" pitchFamily="34" charset="0"/>
                <a:cs typeface="Calibri" pitchFamily="34" charset="0"/>
              </a:rPr>
              <a:t>P</a:t>
            </a:r>
            <a:r>
              <a:rPr lang="el-GR" sz="2000" dirty="0">
                <a:latin typeface="Calibri" pitchFamily="34" charset="0"/>
                <a:ea typeface="Calibri" pitchFamily="34" charset="0"/>
                <a:cs typeface="Calibri" pitchFamily="34" charset="0"/>
              </a:rPr>
              <a:t>ΙΖΖΑ(</a:t>
            </a:r>
            <a:r>
              <a:rPr lang="en-US" sz="2000" u="sng" dirty="0">
                <a:latin typeface="Calibri" pitchFamily="34" charset="0"/>
                <a:ea typeface="Calibri" pitchFamily="34" charset="0"/>
                <a:cs typeface="Calibri" pitchFamily="34" charset="0"/>
              </a:rPr>
              <a:t>Name</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u="sng" dirty="0">
                <a:latin typeface="Calibri" pitchFamily="34" charset="0"/>
                <a:ea typeface="Calibri" pitchFamily="34" charset="0"/>
                <a:cs typeface="Calibri" pitchFamily="34" charset="0"/>
              </a:rPr>
              <a:t>(</a:t>
            </a:r>
            <a:r>
              <a:rPr lang="en-US" sz="2000" u="sng" dirty="0">
                <a:latin typeface="Calibri" pitchFamily="34" charset="0"/>
                <a:ea typeface="Calibri" pitchFamily="34" charset="0"/>
                <a:cs typeface="Calibri" pitchFamily="34" charset="0"/>
              </a:rPr>
              <a:t>Student</a:t>
            </a:r>
            <a:r>
              <a:rPr lang="el-GR" sz="2000" u="sng"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dirty="0">
                <a:latin typeface="Calibri" pitchFamily="34" charset="0"/>
                <a:ea typeface="Calibri" pitchFamily="34" charset="0"/>
                <a:cs typeface="Calibri" pitchFamily="34" charset="0"/>
              </a:rPr>
              <a:t>)</a:t>
            </a:r>
            <a:endParaRPr lang="en-US" sz="2000" dirty="0">
              <a:latin typeface="Calibri" pitchFamily="34" charset="0"/>
              <a:ea typeface="Calibri" pitchFamily="34" charset="0"/>
              <a:cs typeface="Calibri" pitchFamily="34" charset="0"/>
            </a:endParaRPr>
          </a:p>
          <a:p>
            <a:pPr algn="just" eaLnBrk="0" hangingPunct="0">
              <a:spcBef>
                <a:spcPct val="50000"/>
              </a:spcBef>
            </a:pPr>
            <a:r>
              <a:rPr lang="en-US" sz="2000" dirty="0">
                <a:latin typeface="Calibri" pitchFamily="34" charset="0"/>
                <a:ea typeface="Calibri" pitchFamily="34" charset="0"/>
                <a:cs typeface="Calibri" pitchFamily="34" charset="0"/>
              </a:rPr>
              <a:t>SERVES</a:t>
            </a:r>
            <a:r>
              <a:rPr lang="el-GR" sz="2000" dirty="0">
                <a:latin typeface="Calibri" pitchFamily="34" charset="0"/>
                <a:ea typeface="Calibri" pitchFamily="34" charset="0"/>
                <a:cs typeface="Calibri" pitchFamily="34" charset="0"/>
              </a:rPr>
              <a:t>(</a:t>
            </a:r>
            <a:r>
              <a:rPr lang="en-US" sz="2000" u="sng" dirty="0">
                <a:latin typeface="Calibri" pitchFamily="34" charset="0"/>
                <a:ea typeface="Calibri" pitchFamily="34" charset="0"/>
                <a:cs typeface="Calibri" pitchFamily="34" charset="0"/>
              </a:rPr>
              <a:t>Place</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Name</a:t>
            </a:r>
            <a:r>
              <a:rPr lang="el-GR" sz="2000" dirty="0">
                <a:latin typeface="Calibri" pitchFamily="34" charset="0"/>
                <a:ea typeface="Calibri" pitchFamily="34" charset="0"/>
                <a:cs typeface="Calibri" pitchFamily="34" charset="0"/>
              </a:rPr>
              <a:t>)</a:t>
            </a:r>
          </a:p>
        </p:txBody>
      </p:sp>
    </p:spTree>
    <p:extLst>
      <p:ext uri="{BB962C8B-B14F-4D97-AF65-F5344CB8AC3E}">
        <p14:creationId xmlns:p14="http://schemas.microsoft.com/office/powerpoint/2010/main" val="233364737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94</a:t>
            </a:fld>
            <a:endParaRPr lang="el-GR" altLang="en-US"/>
          </a:p>
        </p:txBody>
      </p:sp>
      <p:sp>
        <p:nvSpPr>
          <p:cNvPr id="62470" name="Text Box 3"/>
          <p:cNvSpPr txBox="1">
            <a:spLocks noChangeArrowheads="1"/>
          </p:cNvSpPr>
          <p:nvPr/>
        </p:nvSpPr>
        <p:spPr bwMode="auto">
          <a:xfrm>
            <a:off x="3576218" y="1116123"/>
            <a:ext cx="3441700" cy="2462213"/>
          </a:xfrm>
          <a:prstGeom prst="rect">
            <a:avLst/>
          </a:prstGeom>
          <a:noFill/>
          <a:ln w="9525">
            <a:noFill/>
            <a:miter lim="800000"/>
            <a:headEnd/>
            <a:tailEnd/>
          </a:ln>
        </p:spPr>
        <p:txBody>
          <a:bodyPr>
            <a:spAutoFit/>
          </a:bodyPr>
          <a:lstStyle/>
          <a:p>
            <a:pPr>
              <a:spcBef>
                <a:spcPct val="50000"/>
              </a:spcBef>
            </a:pPr>
            <a:r>
              <a:rPr lang="en-US" sz="1600" dirty="0">
                <a:solidFill>
                  <a:srgbClr val="FF0000"/>
                </a:solidFill>
              </a:rPr>
              <a:t>PIZZA</a:t>
            </a:r>
            <a:endParaRPr lang="el-GR" sz="1600" dirty="0">
              <a:solidFill>
                <a:srgbClr val="FF0000"/>
              </a:solidFill>
            </a:endParaRPr>
          </a:p>
          <a:p>
            <a:pPr>
              <a:spcBef>
                <a:spcPct val="50000"/>
              </a:spcBef>
            </a:pPr>
            <a:r>
              <a:rPr lang="en-US" sz="1200" b="1" dirty="0"/>
              <a:t>Name</a:t>
            </a:r>
            <a:r>
              <a:rPr lang="el-GR" sz="1000" b="1" dirty="0"/>
              <a:t>		</a:t>
            </a:r>
            <a:r>
              <a:rPr lang="en-US" sz="1200" b="1" dirty="0"/>
              <a:t>Ingredient</a:t>
            </a:r>
            <a:endParaRPr lang="el-GR" sz="1200" b="1" dirty="0"/>
          </a:p>
          <a:p>
            <a:pPr>
              <a:spcBef>
                <a:spcPct val="50000"/>
              </a:spcBef>
            </a:pPr>
            <a:r>
              <a:rPr lang="en-US" sz="1000" b="1" dirty="0"/>
              <a:t>Vegetarian	</a:t>
            </a:r>
            <a:r>
              <a:rPr lang="el-GR" sz="1000" b="1" dirty="0"/>
              <a:t>μανιτάρι</a:t>
            </a:r>
          </a:p>
          <a:p>
            <a:pPr>
              <a:spcBef>
                <a:spcPct val="50000"/>
              </a:spcBef>
            </a:pPr>
            <a:r>
              <a:rPr lang="en-US" sz="1000" b="1" dirty="0"/>
              <a:t>Vegetarian</a:t>
            </a:r>
            <a:r>
              <a:rPr lang="el-GR" sz="1000" b="1" dirty="0"/>
              <a:t>	ελιά</a:t>
            </a:r>
          </a:p>
          <a:p>
            <a:pPr>
              <a:spcBef>
                <a:spcPct val="50000"/>
              </a:spcBef>
            </a:pPr>
            <a:r>
              <a:rPr lang="el-GR" sz="1000" b="1" dirty="0"/>
              <a:t>Χαβάη		ανανάς</a:t>
            </a:r>
          </a:p>
          <a:p>
            <a:pPr>
              <a:spcBef>
                <a:spcPct val="50000"/>
              </a:spcBef>
            </a:pPr>
            <a:r>
              <a:rPr lang="el-GR" sz="1000" b="1" dirty="0"/>
              <a:t>Χαβάη		ζαμπόν</a:t>
            </a:r>
          </a:p>
          <a:p>
            <a:pPr>
              <a:spcBef>
                <a:spcPct val="50000"/>
              </a:spcBef>
            </a:pPr>
            <a:r>
              <a:rPr lang="el-GR" sz="1000" b="1" dirty="0"/>
              <a:t>Σπέσιαλ		ζαμπόν</a:t>
            </a:r>
          </a:p>
          <a:p>
            <a:pPr>
              <a:spcBef>
                <a:spcPct val="50000"/>
              </a:spcBef>
            </a:pPr>
            <a:r>
              <a:rPr lang="el-GR" sz="1000" b="1" dirty="0"/>
              <a:t>Σπέσιαλ		μπέικον</a:t>
            </a:r>
          </a:p>
          <a:p>
            <a:pPr>
              <a:spcBef>
                <a:spcPct val="50000"/>
              </a:spcBef>
            </a:pPr>
            <a:r>
              <a:rPr lang="el-GR" sz="1000" b="1" dirty="0"/>
              <a:t>Σπέσιαλ		μανιτάρι	</a:t>
            </a:r>
          </a:p>
          <a:p>
            <a:pPr>
              <a:spcBef>
                <a:spcPct val="50000"/>
              </a:spcBef>
            </a:pPr>
            <a:r>
              <a:rPr lang="el-GR" sz="1000" b="1" dirty="0"/>
              <a:t>Ελληνική	ελιά</a:t>
            </a:r>
          </a:p>
        </p:txBody>
      </p:sp>
      <p:sp>
        <p:nvSpPr>
          <p:cNvPr id="62471" name="Text Box 4"/>
          <p:cNvSpPr txBox="1">
            <a:spLocks noChangeArrowheads="1"/>
          </p:cNvSpPr>
          <p:nvPr/>
        </p:nvSpPr>
        <p:spPr bwMode="auto">
          <a:xfrm>
            <a:off x="4603261" y="3794171"/>
            <a:ext cx="3441700" cy="2231380"/>
          </a:xfrm>
          <a:prstGeom prst="rect">
            <a:avLst/>
          </a:prstGeom>
          <a:solidFill>
            <a:schemeClr val="bg1"/>
          </a:solidFill>
          <a:ln w="9525">
            <a:noFill/>
            <a:miter lim="800000"/>
            <a:headEnd/>
            <a:tailEnd/>
          </a:ln>
        </p:spPr>
        <p:txBody>
          <a:bodyPr>
            <a:spAutoFit/>
          </a:bodyPr>
          <a:lstStyle/>
          <a:p>
            <a:pPr>
              <a:spcBef>
                <a:spcPct val="50000"/>
              </a:spcBef>
            </a:pPr>
            <a:r>
              <a:rPr lang="en-US" sz="1600" dirty="0">
                <a:solidFill>
                  <a:srgbClr val="FF0000"/>
                </a:solidFill>
              </a:rPr>
              <a:t>LIKES</a:t>
            </a:r>
            <a:endParaRPr lang="el-GR" sz="1600" dirty="0">
              <a:solidFill>
                <a:srgbClr val="FF0000"/>
              </a:solidFill>
            </a:endParaRPr>
          </a:p>
          <a:p>
            <a:pPr>
              <a:spcBef>
                <a:spcPct val="50000"/>
              </a:spcBef>
            </a:pPr>
            <a:r>
              <a:rPr lang="en-US" sz="1200" b="1" dirty="0"/>
              <a:t>Student           Ingredient</a:t>
            </a:r>
            <a:endParaRPr lang="el-GR" sz="1200" b="1" dirty="0"/>
          </a:p>
          <a:p>
            <a:pPr>
              <a:spcBef>
                <a:spcPct val="50000"/>
              </a:spcBef>
            </a:pPr>
            <a:r>
              <a:rPr lang="el-GR" sz="1000" b="1" dirty="0"/>
              <a:t>Δημήτρης</a:t>
            </a:r>
            <a:r>
              <a:rPr lang="en-US" sz="1000" b="1" dirty="0"/>
              <a:t>	</a:t>
            </a:r>
            <a:r>
              <a:rPr lang="el-GR" sz="1000" b="1" dirty="0"/>
              <a:t>μανιτάρι</a:t>
            </a:r>
          </a:p>
          <a:p>
            <a:pPr>
              <a:spcBef>
                <a:spcPct val="50000"/>
              </a:spcBef>
            </a:pPr>
            <a:r>
              <a:rPr lang="el-GR" sz="1000" b="1" dirty="0"/>
              <a:t>Κώστας		ζαμπόν</a:t>
            </a:r>
          </a:p>
          <a:p>
            <a:pPr>
              <a:spcBef>
                <a:spcPct val="50000"/>
              </a:spcBef>
            </a:pPr>
            <a:r>
              <a:rPr lang="el-GR" sz="1000" b="1" dirty="0"/>
              <a:t>Μαρία		ελιά</a:t>
            </a:r>
          </a:p>
          <a:p>
            <a:pPr>
              <a:spcBef>
                <a:spcPct val="50000"/>
              </a:spcBef>
            </a:pPr>
            <a:r>
              <a:rPr lang="el-GR" sz="1000" b="1" dirty="0"/>
              <a:t>Κατερίνα	μανιτάρι</a:t>
            </a:r>
          </a:p>
          <a:p>
            <a:pPr>
              <a:spcBef>
                <a:spcPct val="50000"/>
              </a:spcBef>
            </a:pPr>
            <a:r>
              <a:rPr lang="el-GR" sz="1000" b="1" dirty="0"/>
              <a:t>Μαρία		ζαμπόν</a:t>
            </a:r>
          </a:p>
          <a:p>
            <a:pPr>
              <a:spcBef>
                <a:spcPct val="50000"/>
              </a:spcBef>
            </a:pPr>
            <a:r>
              <a:rPr lang="el-GR" sz="1000" b="1" dirty="0"/>
              <a:t>Δημήτρης	μπέικον</a:t>
            </a:r>
          </a:p>
          <a:p>
            <a:pPr>
              <a:spcBef>
                <a:spcPct val="50000"/>
              </a:spcBef>
            </a:pPr>
            <a:r>
              <a:rPr lang="el-GR" sz="1000" b="1" dirty="0"/>
              <a:t>Μαρία		ανανάς</a:t>
            </a:r>
          </a:p>
        </p:txBody>
      </p:sp>
      <p:sp>
        <p:nvSpPr>
          <p:cNvPr id="62472" name="Text Box 4"/>
          <p:cNvSpPr txBox="1">
            <a:spLocks noChangeArrowheads="1"/>
          </p:cNvSpPr>
          <p:nvPr/>
        </p:nvSpPr>
        <p:spPr bwMode="auto">
          <a:xfrm>
            <a:off x="952500" y="3578336"/>
            <a:ext cx="3441700" cy="2693045"/>
          </a:xfrm>
          <a:prstGeom prst="rect">
            <a:avLst/>
          </a:prstGeom>
          <a:solidFill>
            <a:schemeClr val="bg1"/>
          </a:solidFill>
          <a:ln w="9525">
            <a:noFill/>
            <a:miter lim="800000"/>
            <a:headEnd/>
            <a:tailEnd/>
          </a:ln>
        </p:spPr>
        <p:txBody>
          <a:bodyPr>
            <a:spAutoFit/>
          </a:bodyPr>
          <a:lstStyle/>
          <a:p>
            <a:pPr>
              <a:spcBef>
                <a:spcPct val="50000"/>
              </a:spcBef>
            </a:pPr>
            <a:r>
              <a:rPr lang="en-US" sz="1600" dirty="0">
                <a:solidFill>
                  <a:srgbClr val="FF0000"/>
                </a:solidFill>
              </a:rPr>
              <a:t>SERVES</a:t>
            </a:r>
            <a:endParaRPr lang="el-GR" sz="1600" dirty="0">
              <a:solidFill>
                <a:srgbClr val="FF0000"/>
              </a:solidFill>
            </a:endParaRPr>
          </a:p>
          <a:p>
            <a:pPr>
              <a:spcBef>
                <a:spcPct val="50000"/>
              </a:spcBef>
            </a:pPr>
            <a:r>
              <a:rPr lang="en-US" sz="1200" b="1" dirty="0"/>
              <a:t>Place</a:t>
            </a:r>
            <a:r>
              <a:rPr lang="el-GR" sz="1200" b="1" dirty="0"/>
              <a:t>	</a:t>
            </a:r>
            <a:r>
              <a:rPr lang="en-US" sz="1200" b="1" dirty="0"/>
              <a:t>   	Name</a:t>
            </a:r>
            <a:endParaRPr lang="el-GR" sz="1200" b="1" dirty="0"/>
          </a:p>
          <a:p>
            <a:pPr>
              <a:spcBef>
                <a:spcPct val="50000"/>
              </a:spcBef>
            </a:pPr>
            <a:r>
              <a:rPr lang="en-US" sz="1000" b="1" dirty="0"/>
              <a:t>Roma		Vegetarian</a:t>
            </a:r>
          </a:p>
          <a:p>
            <a:pPr>
              <a:spcBef>
                <a:spcPct val="50000"/>
              </a:spcBef>
            </a:pPr>
            <a:r>
              <a:rPr lang="en-US" sz="1000" b="1" dirty="0"/>
              <a:t>Roma		</a:t>
            </a:r>
            <a:r>
              <a:rPr lang="el-GR" sz="1000" b="1" dirty="0"/>
              <a:t>Σπέσιαλ</a:t>
            </a:r>
          </a:p>
          <a:p>
            <a:pPr>
              <a:spcBef>
                <a:spcPct val="50000"/>
              </a:spcBef>
            </a:pPr>
            <a:r>
              <a:rPr lang="en-US" sz="1000" b="1" dirty="0"/>
              <a:t>Napoli		Vegetarian</a:t>
            </a:r>
          </a:p>
          <a:p>
            <a:pPr>
              <a:spcBef>
                <a:spcPct val="50000"/>
              </a:spcBef>
            </a:pPr>
            <a:r>
              <a:rPr lang="en-US" sz="1000" b="1" dirty="0"/>
              <a:t>Napoli		</a:t>
            </a:r>
            <a:r>
              <a:rPr lang="el-GR" sz="1000" b="1" dirty="0"/>
              <a:t>Ελληνική</a:t>
            </a:r>
          </a:p>
          <a:p>
            <a:pPr>
              <a:spcBef>
                <a:spcPct val="50000"/>
              </a:spcBef>
            </a:pPr>
            <a:r>
              <a:rPr lang="en-US" sz="1000" b="1" dirty="0"/>
              <a:t>Pizza-Express	</a:t>
            </a:r>
            <a:r>
              <a:rPr lang="el-GR" sz="1000" b="1" dirty="0"/>
              <a:t>Χαβάη</a:t>
            </a:r>
          </a:p>
          <a:p>
            <a:pPr>
              <a:spcBef>
                <a:spcPct val="50000"/>
              </a:spcBef>
            </a:pPr>
            <a:r>
              <a:rPr lang="en-US" sz="1000" b="1" dirty="0"/>
              <a:t>Pizza-Express	</a:t>
            </a:r>
            <a:r>
              <a:rPr lang="el-GR" sz="1000" b="1" dirty="0"/>
              <a:t>Σπέσιαλ</a:t>
            </a:r>
          </a:p>
          <a:p>
            <a:pPr>
              <a:spcBef>
                <a:spcPct val="50000"/>
              </a:spcBef>
            </a:pPr>
            <a:r>
              <a:rPr lang="en-US" sz="1000" b="1" dirty="0"/>
              <a:t>Pizza-Express	</a:t>
            </a:r>
            <a:r>
              <a:rPr lang="el-GR" sz="1000" b="1" dirty="0"/>
              <a:t>Ελληνική</a:t>
            </a:r>
          </a:p>
          <a:p>
            <a:pPr>
              <a:spcBef>
                <a:spcPct val="50000"/>
              </a:spcBef>
            </a:pPr>
            <a:r>
              <a:rPr lang="en-US" sz="1000" b="1" dirty="0"/>
              <a:t>Pizza-Place	</a:t>
            </a:r>
            <a:r>
              <a:rPr lang="el-GR" sz="1000" b="1" dirty="0"/>
              <a:t>Σπέσιαλ</a:t>
            </a:r>
          </a:p>
          <a:p>
            <a:pPr>
              <a:spcBef>
                <a:spcPct val="50000"/>
              </a:spcBef>
            </a:pPr>
            <a:endParaRPr lang="el-GR" sz="1000" b="1" dirty="0">
              <a:solidFill>
                <a:schemeClr val="bg2"/>
              </a:solidFill>
            </a:endParaRPr>
          </a:p>
        </p:txBody>
      </p:sp>
      <p:sp>
        <p:nvSpPr>
          <p:cNvPr id="9" name="Title 8"/>
          <p:cNvSpPr>
            <a:spLocks noGrp="1"/>
          </p:cNvSpPr>
          <p:nvPr>
            <p:ph type="title"/>
          </p:nvPr>
        </p:nvSpPr>
        <p:spPr>
          <a:xfrm>
            <a:off x="952500" y="0"/>
            <a:ext cx="7543800" cy="1295400"/>
          </a:xfrm>
        </p:spPr>
        <p:txBody>
          <a:bodyPr/>
          <a:lstStyle/>
          <a:p>
            <a:r>
              <a:rPr lang="el-GR" dirty="0">
                <a:solidFill>
                  <a:schemeClr val="accent6">
                    <a:lumMod val="75000"/>
                  </a:schemeClr>
                </a:solidFill>
              </a:rPr>
              <a:t>Παράδειγμα</a:t>
            </a:r>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1</a:t>
            </a:r>
            <a:r>
              <a:rPr lang="el-GR" altLang="en-US" sz="1100" dirty="0"/>
              <a:t>8-20</a:t>
            </a:r>
            <a:r>
              <a:rPr lang="en-US" altLang="en-US" sz="1100" dirty="0"/>
              <a:t>1</a:t>
            </a:r>
            <a:r>
              <a:rPr lang="el-GR" altLang="en-US" sz="1100" dirty="0"/>
              <a:t>9</a:t>
            </a:r>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Tree>
    <p:extLst>
      <p:ext uri="{BB962C8B-B14F-4D97-AF65-F5344CB8AC3E}">
        <p14:creationId xmlns:p14="http://schemas.microsoft.com/office/powerpoint/2010/main" val="25222687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313" y="33431"/>
            <a:ext cx="8127844" cy="646331"/>
          </a:xfrm>
        </p:spPr>
        <p:txBody>
          <a:bodyPr>
            <a:normAutofit fontScale="90000"/>
          </a:bodyPr>
          <a:lstStyle/>
          <a:p>
            <a:r>
              <a:rPr lang="el-GR" dirty="0">
                <a:solidFill>
                  <a:schemeClr val="accent6">
                    <a:lumMod val="75000"/>
                  </a:schemeClr>
                </a:solidFill>
              </a:rPr>
              <a:t>Παράδειγμα</a:t>
            </a:r>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95</a:t>
            </a:fld>
            <a:endParaRPr lang="en-US" dirty="0"/>
          </a:p>
        </p:txBody>
      </p:sp>
      <p:sp>
        <p:nvSpPr>
          <p:cNvPr id="8" name="TextBox 7"/>
          <p:cNvSpPr txBox="1"/>
          <p:nvPr/>
        </p:nvSpPr>
        <p:spPr>
          <a:xfrm>
            <a:off x="395435" y="3498636"/>
            <a:ext cx="8229600" cy="646331"/>
          </a:xfrm>
          <a:prstGeom prst="rect">
            <a:avLst/>
          </a:prstGeom>
          <a:noFill/>
        </p:spPr>
        <p:txBody>
          <a:bodyPr wrap="square" rtlCol="0">
            <a:spAutoFit/>
          </a:bodyPr>
          <a:lstStyle/>
          <a:p>
            <a:pPr marL="285750" indent="-285750">
              <a:buFont typeface="Wingdings" panose="05000000000000000000" pitchFamily="2" charset="2"/>
              <a:buChar char="§"/>
            </a:pPr>
            <a:r>
              <a:rPr lang="el-GR" dirty="0"/>
              <a:t>Πόσα συστατικά που αρέσουν στο Δημήτρη έχει κάθε πίτσα;</a:t>
            </a:r>
          </a:p>
          <a:p>
            <a:pPr marL="285750" indent="-285750">
              <a:buFont typeface="Wingdings" panose="05000000000000000000" pitchFamily="2" charset="2"/>
              <a:buChar char="§"/>
            </a:pPr>
            <a:r>
              <a:rPr lang="el-GR" dirty="0"/>
              <a:t>Πόσες πίτσες με συστατικά που αρέσουν στον Δημήτρη σερβίρει κάθε μαγαζί;</a:t>
            </a:r>
          </a:p>
        </p:txBody>
      </p:sp>
      <p:sp>
        <p:nvSpPr>
          <p:cNvPr id="9" name="Slide Number Placeholder 4"/>
          <p:cNvSpPr txBox="1">
            <a:spLocks/>
          </p:cNvSpPr>
          <p:nvPr/>
        </p:nvSpPr>
        <p:spPr>
          <a:xfrm>
            <a:off x="6553200" y="6356364"/>
            <a:ext cx="2133600" cy="365125"/>
          </a:xfrm>
          <a:prstGeom prst="rect">
            <a:avLst/>
          </a:prstGeom>
          <a:noFill/>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24D6D79-2ABD-4332-BF65-252D6989269C}" type="slidenum">
              <a:rPr lang="el-GR" altLang="en-US" smtClean="0"/>
              <a:pPr/>
              <a:t>95</a:t>
            </a:fld>
            <a:endParaRPr lang="el-GR" altLang="en-US"/>
          </a:p>
        </p:txBody>
      </p:sp>
      <p:sp>
        <p:nvSpPr>
          <p:cNvPr id="10" name="Footer Placeholder 2"/>
          <p:cNvSpPr txBox="1">
            <a:spLocks/>
          </p:cNvSpPr>
          <p:nvPr/>
        </p:nvSpPr>
        <p:spPr>
          <a:xfrm>
            <a:off x="3124200" y="6356364"/>
            <a:ext cx="2895600" cy="365125"/>
          </a:xfrm>
          <a:prstGeom prst="rect">
            <a:avLst/>
          </a:prstGeom>
          <a:noFill/>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8-20</a:t>
            </a:r>
            <a:r>
              <a:rPr lang="en-US" altLang="en-US" sz="1100" dirty="0"/>
              <a:t>1</a:t>
            </a:r>
            <a:r>
              <a:rPr lang="el-GR" altLang="en-US" sz="1100" dirty="0"/>
              <a:t>9</a:t>
            </a:r>
          </a:p>
        </p:txBody>
      </p:sp>
      <p:sp>
        <p:nvSpPr>
          <p:cNvPr id="13" name="Text Box 3">
            <a:extLst>
              <a:ext uri="{FF2B5EF4-FFF2-40B4-BE49-F238E27FC236}">
                <a16:creationId xmlns:a16="http://schemas.microsoft.com/office/drawing/2014/main" xmlns="" id="{606CD93E-C683-4C9D-855A-8E242A207861}"/>
              </a:ext>
            </a:extLst>
          </p:cNvPr>
          <p:cNvSpPr txBox="1">
            <a:spLocks noChangeArrowheads="1"/>
          </p:cNvSpPr>
          <p:nvPr/>
        </p:nvSpPr>
        <p:spPr bwMode="auto">
          <a:xfrm>
            <a:off x="2849770" y="1124266"/>
            <a:ext cx="2998586" cy="1322388"/>
          </a:xfrm>
          <a:prstGeom prst="rect">
            <a:avLst/>
          </a:prstGeom>
          <a:noFill/>
          <a:ln w="9525">
            <a:noFill/>
            <a:miter lim="800000"/>
            <a:headEnd/>
            <a:tailEnd/>
          </a:ln>
        </p:spPr>
        <p:txBody>
          <a:bodyPr wrap="square">
            <a:spAutoFit/>
          </a:bodyPr>
          <a:lstStyle/>
          <a:p>
            <a:pPr algn="just" eaLnBrk="0" hangingPunct="0">
              <a:spcBef>
                <a:spcPct val="50000"/>
              </a:spcBef>
            </a:pPr>
            <a:r>
              <a:rPr lang="en-US" sz="2000" dirty="0">
                <a:latin typeface="Calibri" pitchFamily="34" charset="0"/>
                <a:ea typeface="Calibri" pitchFamily="34" charset="0"/>
                <a:cs typeface="Calibri" pitchFamily="34" charset="0"/>
              </a:rPr>
              <a:t>PIZZA</a:t>
            </a:r>
            <a:r>
              <a:rPr lang="el-GR" sz="2000" dirty="0">
                <a:latin typeface="Calibri" pitchFamily="34" charset="0"/>
                <a:ea typeface="Calibri" pitchFamily="34" charset="0"/>
                <a:cs typeface="Calibri" pitchFamily="34" charset="0"/>
              </a:rPr>
              <a:t>(</a:t>
            </a:r>
            <a:r>
              <a:rPr lang="en-US" sz="2000" u="sng" dirty="0">
                <a:latin typeface="Calibri" pitchFamily="34" charset="0"/>
                <a:ea typeface="Calibri" pitchFamily="34" charset="0"/>
                <a:cs typeface="Calibri" pitchFamily="34" charset="0"/>
              </a:rPr>
              <a:t>Name</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dirty="0">
                <a:latin typeface="Calibri" pitchFamily="34" charset="0"/>
                <a:ea typeface="Calibri" pitchFamily="34" charset="0"/>
                <a:cs typeface="Calibri" pitchFamily="34" charset="0"/>
              </a:rPr>
              <a:t>)</a:t>
            </a:r>
          </a:p>
          <a:p>
            <a:pPr algn="just" eaLnBrk="0" hangingPunct="0">
              <a:spcBef>
                <a:spcPct val="50000"/>
              </a:spcBef>
            </a:pPr>
            <a:r>
              <a:rPr lang="en-US" sz="2000" dirty="0">
                <a:latin typeface="Calibri" pitchFamily="34" charset="0"/>
                <a:ea typeface="Calibri" pitchFamily="34" charset="0"/>
                <a:cs typeface="Calibri" pitchFamily="34" charset="0"/>
              </a:rPr>
              <a:t>LIKES</a:t>
            </a:r>
            <a:r>
              <a:rPr lang="el-GR" sz="2000" u="sng" dirty="0">
                <a:latin typeface="Calibri" pitchFamily="34" charset="0"/>
                <a:ea typeface="Calibri" pitchFamily="34" charset="0"/>
                <a:cs typeface="Calibri" pitchFamily="34" charset="0"/>
              </a:rPr>
              <a:t>(</a:t>
            </a:r>
            <a:r>
              <a:rPr lang="en-US" sz="2000" u="sng" dirty="0">
                <a:latin typeface="Calibri" pitchFamily="34" charset="0"/>
                <a:ea typeface="Calibri" pitchFamily="34" charset="0"/>
                <a:cs typeface="Calibri" pitchFamily="34" charset="0"/>
              </a:rPr>
              <a:t>Student</a:t>
            </a:r>
            <a:r>
              <a:rPr lang="el-GR" sz="2000" u="sng"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Ingredient</a:t>
            </a:r>
            <a:r>
              <a:rPr lang="el-GR" sz="2000" dirty="0">
                <a:latin typeface="Calibri" pitchFamily="34" charset="0"/>
                <a:ea typeface="Calibri" pitchFamily="34" charset="0"/>
                <a:cs typeface="Calibri" pitchFamily="34" charset="0"/>
              </a:rPr>
              <a:t>)</a:t>
            </a:r>
            <a:endParaRPr lang="en-US" sz="2000" dirty="0">
              <a:latin typeface="Calibri" pitchFamily="34" charset="0"/>
              <a:ea typeface="Calibri" pitchFamily="34" charset="0"/>
              <a:cs typeface="Calibri" pitchFamily="34" charset="0"/>
            </a:endParaRPr>
          </a:p>
          <a:p>
            <a:pPr algn="just" eaLnBrk="0" hangingPunct="0">
              <a:spcBef>
                <a:spcPct val="50000"/>
              </a:spcBef>
            </a:pPr>
            <a:r>
              <a:rPr lang="en-US" sz="2000" dirty="0">
                <a:latin typeface="Calibri" pitchFamily="34" charset="0"/>
                <a:ea typeface="Calibri" pitchFamily="34" charset="0"/>
                <a:cs typeface="Calibri" pitchFamily="34" charset="0"/>
              </a:rPr>
              <a:t>SERVES</a:t>
            </a:r>
            <a:r>
              <a:rPr lang="el-GR" sz="2000" dirty="0">
                <a:latin typeface="Calibri" pitchFamily="34" charset="0"/>
                <a:ea typeface="Calibri" pitchFamily="34" charset="0"/>
                <a:cs typeface="Calibri" pitchFamily="34" charset="0"/>
              </a:rPr>
              <a:t>(</a:t>
            </a:r>
            <a:r>
              <a:rPr lang="en-US" sz="2000" u="sng" dirty="0">
                <a:latin typeface="Calibri" pitchFamily="34" charset="0"/>
                <a:ea typeface="Calibri" pitchFamily="34" charset="0"/>
                <a:cs typeface="Calibri" pitchFamily="34" charset="0"/>
              </a:rPr>
              <a:t>Place</a:t>
            </a:r>
            <a:r>
              <a:rPr lang="el-GR" sz="2000" dirty="0">
                <a:latin typeface="Calibri" pitchFamily="34" charset="0"/>
                <a:ea typeface="Calibri" pitchFamily="34" charset="0"/>
                <a:cs typeface="Calibri" pitchFamily="34" charset="0"/>
              </a:rPr>
              <a:t>, </a:t>
            </a:r>
            <a:r>
              <a:rPr lang="en-US" sz="2000" u="sng" dirty="0">
                <a:latin typeface="Calibri" pitchFamily="34" charset="0"/>
                <a:ea typeface="Calibri" pitchFamily="34" charset="0"/>
                <a:cs typeface="Calibri" pitchFamily="34" charset="0"/>
              </a:rPr>
              <a:t>Name</a:t>
            </a:r>
            <a:r>
              <a:rPr lang="el-GR" sz="2000" dirty="0">
                <a:latin typeface="Calibri" pitchFamily="34" charset="0"/>
                <a:ea typeface="Calibri" pitchFamily="34" charset="0"/>
                <a:cs typeface="Calibri" pitchFamily="34" charset="0"/>
              </a:rPr>
              <a:t>)</a:t>
            </a:r>
          </a:p>
        </p:txBody>
      </p:sp>
    </p:spTree>
    <p:extLst>
      <p:ext uri="{BB962C8B-B14F-4D97-AF65-F5344CB8AC3E}">
        <p14:creationId xmlns:p14="http://schemas.microsoft.com/office/powerpoint/2010/main" val="18153621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Slide Number Placeholder 4"/>
          <p:cNvSpPr>
            <a:spLocks noGrp="1"/>
          </p:cNvSpPr>
          <p:nvPr>
            <p:ph type="sldNum" sz="quarter" idx="12"/>
          </p:nvPr>
        </p:nvSpPr>
        <p:spPr>
          <a:noFill/>
        </p:spPr>
        <p:txBody>
          <a:bodyPr/>
          <a:lstStyle/>
          <a:p>
            <a:fld id="{2443C1DE-D23F-4933-B5F2-72871ED75A6D}" type="slidenum">
              <a:rPr lang="el-GR" altLang="en-US" smtClean="0"/>
              <a:pPr/>
              <a:t>96</a:t>
            </a:fld>
            <a:endParaRPr lang="el-GR" altLang="en-US"/>
          </a:p>
        </p:txBody>
      </p:sp>
      <p:sp>
        <p:nvSpPr>
          <p:cNvPr id="89094" name="Text Box 3"/>
          <p:cNvSpPr txBox="1">
            <a:spLocks noChangeArrowheads="1"/>
          </p:cNvSpPr>
          <p:nvPr/>
        </p:nvSpPr>
        <p:spPr bwMode="auto">
          <a:xfrm>
            <a:off x="522288" y="2357438"/>
            <a:ext cx="8153400" cy="1200329"/>
          </a:xfrm>
          <a:prstGeom prst="rect">
            <a:avLst/>
          </a:prstGeom>
          <a:noFill/>
          <a:ln w="9525">
            <a:noFill/>
            <a:miter lim="800000"/>
            <a:headEnd/>
            <a:tailEnd/>
          </a:ln>
        </p:spPr>
        <p:txBody>
          <a:bodyPr>
            <a:spAutoFit/>
          </a:bodyPr>
          <a:lstStyle/>
          <a:p>
            <a:pPr algn="just" eaLnBrk="0" hangingPunct="0"/>
            <a:r>
              <a:rPr lang="el-GR" sz="2400" b="0" dirty="0">
                <a:latin typeface="Calibri" pitchFamily="34" charset="0"/>
                <a:ea typeface="Calibri" pitchFamily="34" charset="0"/>
                <a:cs typeface="Calibri" pitchFamily="34" charset="0"/>
              </a:rPr>
              <a:t>Αν θέλουμε να απαλείψουμε διπλές εμφανίσεις χρησιμοποιούμε τη λέξη-κλειδί  </a:t>
            </a:r>
            <a:r>
              <a:rPr lang="en-US" sz="2400" dirty="0">
                <a:solidFill>
                  <a:schemeClr val="accent6">
                    <a:lumMod val="75000"/>
                  </a:schemeClr>
                </a:solidFill>
                <a:latin typeface="Calibri" pitchFamily="34" charset="0"/>
                <a:ea typeface="Calibri" pitchFamily="34" charset="0"/>
                <a:cs typeface="Calibri" pitchFamily="34" charset="0"/>
              </a:rPr>
              <a:t>DISTINCT</a:t>
            </a:r>
            <a:r>
              <a:rPr lang="el-GR" sz="2400" dirty="0">
                <a:latin typeface="Calibri" pitchFamily="34" charset="0"/>
                <a:ea typeface="Calibri" pitchFamily="34" charset="0"/>
                <a:cs typeface="Calibri" pitchFamily="34" charset="0"/>
              </a:rPr>
              <a:t> </a:t>
            </a:r>
            <a:r>
              <a:rPr lang="el-GR" sz="2400" b="0" dirty="0">
                <a:latin typeface="Calibri" pitchFamily="34" charset="0"/>
                <a:ea typeface="Calibri" pitchFamily="34" charset="0"/>
                <a:cs typeface="Calibri" pitchFamily="34" charset="0"/>
              </a:rPr>
              <a:t>στην αντίστοιχη έκφραση.</a:t>
            </a:r>
          </a:p>
        </p:txBody>
      </p:sp>
      <p:sp>
        <p:nvSpPr>
          <p:cNvPr id="89095" name="Text Box 4"/>
          <p:cNvSpPr txBox="1">
            <a:spLocks noChangeArrowheads="1"/>
          </p:cNvSpPr>
          <p:nvPr/>
        </p:nvSpPr>
        <p:spPr bwMode="auto">
          <a:xfrm>
            <a:off x="992066" y="4255390"/>
            <a:ext cx="6138863" cy="701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a:t>
            </a:r>
            <a:r>
              <a:rPr lang="en-US" sz="2000" b="0" dirty="0">
                <a:latin typeface="Calibri" pitchFamily="34" charset="0"/>
                <a:ea typeface="Calibri" pitchFamily="34" charset="0"/>
                <a:cs typeface="Calibri" pitchFamily="34" charset="0"/>
              </a:rPr>
              <a:t>SUM</a:t>
            </a:r>
            <a:r>
              <a:rPr lang="el-GR" sz="2000" b="0" dirty="0">
                <a:latin typeface="Calibri" pitchFamily="34" charset="0"/>
                <a:ea typeface="Calibri" pitchFamily="34" charset="0"/>
                <a:cs typeface="Calibri" pitchFamily="34" charset="0"/>
              </a:rPr>
              <a:t>(</a:t>
            </a:r>
            <a:r>
              <a:rPr lang="en-US" sz="2000" dirty="0">
                <a:solidFill>
                  <a:schemeClr val="accent6">
                    <a:lumMod val="75000"/>
                  </a:schemeClr>
                </a:solidFill>
                <a:latin typeface="Calibri" pitchFamily="34" charset="0"/>
                <a:ea typeface="Calibri" pitchFamily="34" charset="0"/>
                <a:cs typeface="Calibri" pitchFamily="34" charset="0"/>
              </a:rPr>
              <a:t>DISTINCT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FROM</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r>
              <a:rPr lang="el-GR" sz="2000" b="0" dirty="0">
                <a:latin typeface="Calibri" pitchFamily="34" charset="0"/>
                <a:ea typeface="Calibri" pitchFamily="34" charset="0"/>
                <a:cs typeface="Calibri" pitchFamily="34" charset="0"/>
              </a:rPr>
              <a:t> </a:t>
            </a:r>
            <a:endParaRPr lang="el-GR" sz="2000" b="0" dirty="0">
              <a:solidFill>
                <a:srgbClr val="33CC33"/>
              </a:solidFill>
              <a:latin typeface="Calibri" pitchFamily="34" charset="0"/>
              <a:ea typeface="Calibri" pitchFamily="34" charset="0"/>
              <a:cs typeface="Calibri" pitchFamily="34" charset="0"/>
            </a:endParaRPr>
          </a:p>
        </p:txBody>
      </p:sp>
      <p:sp>
        <p:nvSpPr>
          <p:cNvPr id="9" name="Title 9"/>
          <p:cNvSpPr>
            <a:spLocks noGrp="1"/>
          </p:cNvSpPr>
          <p:nvPr>
            <p:ph type="title"/>
          </p:nvPr>
        </p:nvSpPr>
        <p:spPr>
          <a:xfrm>
            <a:off x="457200" y="274638"/>
            <a:ext cx="8229600" cy="1143000"/>
          </a:xfrm>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10"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1"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Slide Number Placeholder 4"/>
          <p:cNvSpPr>
            <a:spLocks noGrp="1"/>
          </p:cNvSpPr>
          <p:nvPr>
            <p:ph type="sldNum" sz="quarter" idx="12"/>
          </p:nvPr>
        </p:nvSpPr>
        <p:spPr>
          <a:noFill/>
        </p:spPr>
        <p:txBody>
          <a:bodyPr/>
          <a:lstStyle/>
          <a:p>
            <a:fld id="{2CB7BEB6-B741-4234-9079-CB39E56DC088}" type="slidenum">
              <a:rPr lang="el-GR" altLang="en-US" smtClean="0"/>
              <a:pPr/>
              <a:t>97</a:t>
            </a:fld>
            <a:endParaRPr lang="el-GR" altLang="en-US"/>
          </a:p>
        </p:txBody>
      </p:sp>
      <p:sp>
        <p:nvSpPr>
          <p:cNvPr id="90118" name="Text Box 3"/>
          <p:cNvSpPr txBox="1">
            <a:spLocks noChangeArrowheads="1"/>
          </p:cNvSpPr>
          <p:nvPr/>
        </p:nvSpPr>
        <p:spPr bwMode="auto">
          <a:xfrm>
            <a:off x="304800" y="2590800"/>
            <a:ext cx="8153400" cy="396875"/>
          </a:xfrm>
          <a:prstGeom prst="rect">
            <a:avLst/>
          </a:prstGeom>
          <a:noFill/>
          <a:ln w="9525">
            <a:noFill/>
            <a:miter lim="800000"/>
            <a:headEnd/>
            <a:tailEnd/>
          </a:ln>
        </p:spPr>
        <p:txBody>
          <a:bodyPr>
            <a:spAutoFit/>
          </a:bodyPr>
          <a:lstStyle/>
          <a:p>
            <a:pPr eaLnBrk="0" hangingPunct="0"/>
            <a:r>
              <a:rPr lang="el-GR" sz="2000" b="0">
                <a:latin typeface="Calibri" pitchFamily="34" charset="0"/>
                <a:ea typeface="Calibri" pitchFamily="34" charset="0"/>
                <a:cs typeface="Calibri" pitchFamily="34" charset="0"/>
              </a:rPr>
              <a:t>Για να μετρήσουμε πόσες πλειάδες έχει μια σχέση:</a:t>
            </a:r>
          </a:p>
        </p:txBody>
      </p:sp>
      <p:sp>
        <p:nvSpPr>
          <p:cNvPr id="90119" name="Text Box 4"/>
          <p:cNvSpPr txBox="1">
            <a:spLocks noChangeArrowheads="1"/>
          </p:cNvSpPr>
          <p:nvPr/>
        </p:nvSpPr>
        <p:spPr bwMode="auto">
          <a:xfrm>
            <a:off x="304800" y="3352800"/>
            <a:ext cx="8153400" cy="701675"/>
          </a:xfrm>
          <a:prstGeom prst="rect">
            <a:avLst/>
          </a:prstGeom>
          <a:noFill/>
          <a:ln w="9525">
            <a:noFill/>
            <a:miter lim="800000"/>
            <a:headEnd/>
            <a:tailEnd/>
          </a:ln>
        </p:spPr>
        <p:txBody>
          <a:bodyPr>
            <a:spAutoFit/>
          </a:bodyPr>
          <a:lstStyle/>
          <a:p>
            <a:pPr eaLnBrk="0" hangingPunct="0"/>
            <a:r>
              <a:rPr lang="en-US" sz="2000" dirty="0">
                <a:latin typeface="Calibri" pitchFamily="34" charset="0"/>
                <a:ea typeface="Calibri" pitchFamily="34" charset="0"/>
                <a:cs typeface="Calibri" pitchFamily="34" charset="0"/>
              </a:rPr>
              <a:t>SELECT COUNT(*)</a:t>
            </a:r>
            <a:endParaRPr lang="el-GR" sz="200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FROM</a:t>
            </a:r>
            <a:r>
              <a:rPr lang="el-GR" sz="2000" b="0" dirty="0">
                <a:latin typeface="Calibri" pitchFamily="34" charset="0"/>
                <a:ea typeface="Calibri" pitchFamily="34" charset="0"/>
                <a:cs typeface="Calibri" pitchFamily="34" charset="0"/>
              </a:rPr>
              <a:t>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p:txBody>
      </p:sp>
      <p:sp>
        <p:nvSpPr>
          <p:cNvPr id="90120" name="Text Box 5"/>
          <p:cNvSpPr txBox="1">
            <a:spLocks noChangeArrowheads="1"/>
          </p:cNvSpPr>
          <p:nvPr/>
        </p:nvSpPr>
        <p:spPr bwMode="auto">
          <a:xfrm>
            <a:off x="381000" y="4648200"/>
            <a:ext cx="7543800" cy="396875"/>
          </a:xfrm>
          <a:prstGeom prst="rect">
            <a:avLst/>
          </a:prstGeom>
          <a:noFill/>
          <a:ln w="9525">
            <a:noFill/>
            <a:miter lim="800000"/>
            <a:headEnd/>
            <a:tailEnd/>
          </a:ln>
        </p:spPr>
        <p:txBody>
          <a:bodyPr>
            <a:spAutoFit/>
          </a:bodyPr>
          <a:lstStyle/>
          <a:p>
            <a:pPr eaLnBrk="0" hangingPunct="0"/>
            <a:r>
              <a:rPr lang="el-GR" sz="2000" b="0" dirty="0">
                <a:latin typeface="Calibri" pitchFamily="34" charset="0"/>
                <a:ea typeface="Calibri" pitchFamily="34" charset="0"/>
                <a:cs typeface="Calibri" pitchFamily="34" charset="0"/>
              </a:rPr>
              <a:t>Δε μπορούμε να χρησιμοποιήσουμε το </a:t>
            </a:r>
            <a:r>
              <a:rPr lang="en-US" sz="2000" dirty="0">
                <a:latin typeface="Calibri" pitchFamily="34" charset="0"/>
                <a:ea typeface="Calibri" pitchFamily="34" charset="0"/>
                <a:cs typeface="Calibri" pitchFamily="34" charset="0"/>
              </a:rPr>
              <a:t>DISTINCT</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με το </a:t>
            </a:r>
            <a:r>
              <a:rPr lang="el-GR" sz="2000" dirty="0" err="1">
                <a:latin typeface="Calibri" pitchFamily="34" charset="0"/>
                <a:ea typeface="Calibri" pitchFamily="34" charset="0"/>
                <a:cs typeface="Calibri" pitchFamily="34" charset="0"/>
              </a:rPr>
              <a:t>count</a:t>
            </a:r>
            <a:r>
              <a:rPr lang="el-GR" sz="2000" dirty="0">
                <a:latin typeface="Calibri" pitchFamily="34" charset="0"/>
                <a:ea typeface="Calibri" pitchFamily="34" charset="0"/>
                <a:cs typeface="Calibri" pitchFamily="34" charset="0"/>
              </a:rPr>
              <a:t>(*)</a:t>
            </a:r>
            <a:r>
              <a:rPr lang="el-GR" sz="2000" b="0" dirty="0">
                <a:latin typeface="Calibri" pitchFamily="34" charset="0"/>
                <a:ea typeface="Calibri" pitchFamily="34" charset="0"/>
                <a:cs typeface="Calibri" pitchFamily="34" charset="0"/>
              </a:rPr>
              <a:t>.</a:t>
            </a:r>
          </a:p>
        </p:txBody>
      </p:sp>
      <p:sp>
        <p:nvSpPr>
          <p:cNvPr id="10" name="Title 9"/>
          <p:cNvSpPr>
            <a:spLocks noGrp="1"/>
          </p:cNvSpPr>
          <p:nvPr>
            <p:ph type="title"/>
          </p:nvPr>
        </p:nvSpPr>
        <p:spPr>
          <a:xfrm>
            <a:off x="457200" y="274638"/>
            <a:ext cx="8229600" cy="1143000"/>
          </a:xfrm>
        </p:spPr>
        <p:txBody>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a:t>
            </a: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Slide Number Placeholder 5"/>
          <p:cNvSpPr>
            <a:spLocks noGrp="1"/>
          </p:cNvSpPr>
          <p:nvPr>
            <p:ph type="sldNum" sz="quarter" idx="12"/>
          </p:nvPr>
        </p:nvSpPr>
        <p:spPr>
          <a:noFill/>
        </p:spPr>
        <p:txBody>
          <a:bodyPr/>
          <a:lstStyle/>
          <a:p>
            <a:fld id="{51CA53C8-F3A8-4122-A08E-5EC7B92EE261}" type="slidenum">
              <a:rPr lang="el-GR" altLang="en-US" smtClean="0"/>
              <a:pPr/>
              <a:t>98</a:t>
            </a:fld>
            <a:endParaRPr lang="el-GR" altLang="en-US"/>
          </a:p>
        </p:txBody>
      </p:sp>
      <p:sp>
        <p:nvSpPr>
          <p:cNvPr id="11" name="Date Placeholder 1"/>
          <p:cNvSpPr>
            <a:spLocks noGrp="1"/>
          </p:cNvSpPr>
          <p:nvPr>
            <p:ph type="dt" sz="quarter" idx="10"/>
          </p:nvPr>
        </p:nvSpPr>
        <p:spPr>
          <a:xfrm>
            <a:off x="488461" y="6356364"/>
            <a:ext cx="2133600" cy="365125"/>
          </a:xfrm>
          <a:noFill/>
        </p:spPr>
        <p:txBody>
          <a:bodyPr/>
          <a:lstStyle/>
          <a:p>
            <a:r>
              <a:rPr lang="el-GR" altLang="en-US" sz="1100" dirty="0"/>
              <a:t>Βάσεις Δεδομένων 20</a:t>
            </a:r>
            <a:r>
              <a:rPr lang="en-US" altLang="en-US" sz="1100" dirty="0"/>
              <a:t>20</a:t>
            </a:r>
            <a:r>
              <a:rPr lang="el-GR" altLang="en-US" sz="1100" dirty="0"/>
              <a:t>-20</a:t>
            </a:r>
            <a:r>
              <a:rPr lang="en-US" altLang="en-US" sz="1100" dirty="0"/>
              <a:t>21</a:t>
            </a:r>
            <a:endParaRPr lang="el-GR" altLang="en-US" sz="1100" dirty="0"/>
          </a:p>
        </p:txBody>
      </p:sp>
      <p:sp>
        <p:nvSpPr>
          <p:cNvPr id="12" name="Footer Placeholder 2"/>
          <p:cNvSpPr>
            <a:spLocks noGrp="1"/>
          </p:cNvSpPr>
          <p:nvPr>
            <p:ph type="ftr" sz="quarter" idx="11"/>
          </p:nvPr>
        </p:nvSpPr>
        <p:spPr>
          <a:xfrm>
            <a:off x="3155461" y="6356364"/>
            <a:ext cx="2895600" cy="365125"/>
          </a:xfrm>
          <a:noFill/>
        </p:spPr>
        <p:txBody>
          <a:bodyPr/>
          <a:lstStyle/>
          <a:p>
            <a:r>
              <a:rPr lang="el-GR" altLang="en-US" sz="1100" dirty="0"/>
              <a:t>Ευαγγελία </a:t>
            </a:r>
            <a:r>
              <a:rPr lang="el-GR" altLang="en-US" sz="1100" dirty="0" err="1"/>
              <a:t>Πιτουρά</a:t>
            </a:r>
            <a:endParaRPr lang="el-GR" altLang="en-US" sz="1100" dirty="0"/>
          </a:p>
        </p:txBody>
      </p:sp>
      <p:sp>
        <p:nvSpPr>
          <p:cNvPr id="13" name="TextBox 12"/>
          <p:cNvSpPr txBox="1"/>
          <p:nvPr/>
        </p:nvSpPr>
        <p:spPr>
          <a:xfrm>
            <a:off x="3331029" y="315035"/>
            <a:ext cx="1976467" cy="646331"/>
          </a:xfrm>
          <a:prstGeom prst="rect">
            <a:avLst/>
          </a:prstGeom>
          <a:noFill/>
        </p:spPr>
        <p:txBody>
          <a:bodyPr wrap="square" rtlCol="0">
            <a:spAutoFit/>
          </a:bodyPr>
          <a:lstStyle/>
          <a:p>
            <a:r>
              <a:rPr lang="en-US" dirty="0"/>
              <a:t>SELECT COUNT(C)</a:t>
            </a:r>
          </a:p>
          <a:p>
            <a:r>
              <a:rPr lang="en-US" dirty="0"/>
              <a:t>FROM R;</a:t>
            </a:r>
          </a:p>
        </p:txBody>
      </p:sp>
      <p:sp>
        <p:nvSpPr>
          <p:cNvPr id="8" name="TextBox 7">
            <a:extLst>
              <a:ext uri="{FF2B5EF4-FFF2-40B4-BE49-F238E27FC236}">
                <a16:creationId xmlns:a16="http://schemas.microsoft.com/office/drawing/2014/main" xmlns="" id="{5E4DACCD-ABDA-4B15-82BB-7C8AE90F93ED}"/>
              </a:ext>
            </a:extLst>
          </p:cNvPr>
          <p:cNvSpPr txBox="1"/>
          <p:nvPr/>
        </p:nvSpPr>
        <p:spPr>
          <a:xfrm>
            <a:off x="3316830" y="2545822"/>
            <a:ext cx="1900177" cy="646331"/>
          </a:xfrm>
          <a:prstGeom prst="rect">
            <a:avLst/>
          </a:prstGeom>
          <a:noFill/>
        </p:spPr>
        <p:txBody>
          <a:bodyPr wrap="square" rtlCol="0">
            <a:spAutoFit/>
          </a:bodyPr>
          <a:lstStyle/>
          <a:p>
            <a:r>
              <a:rPr lang="en-US" dirty="0"/>
              <a:t>SELECT SUM(C)</a:t>
            </a:r>
          </a:p>
          <a:p>
            <a:r>
              <a:rPr lang="en-US" dirty="0"/>
              <a:t>FROM R;</a:t>
            </a:r>
          </a:p>
        </p:txBody>
      </p:sp>
      <p:sp>
        <p:nvSpPr>
          <p:cNvPr id="14" name="TextBox 13">
            <a:extLst>
              <a:ext uri="{FF2B5EF4-FFF2-40B4-BE49-F238E27FC236}">
                <a16:creationId xmlns:a16="http://schemas.microsoft.com/office/drawing/2014/main" xmlns="" id="{6ECC0DAE-45AD-42F8-8980-1923099B47D2}"/>
              </a:ext>
            </a:extLst>
          </p:cNvPr>
          <p:cNvSpPr txBox="1"/>
          <p:nvPr/>
        </p:nvSpPr>
        <p:spPr>
          <a:xfrm>
            <a:off x="5643533" y="315035"/>
            <a:ext cx="3043267" cy="646331"/>
          </a:xfrm>
          <a:prstGeom prst="rect">
            <a:avLst/>
          </a:prstGeom>
          <a:noFill/>
        </p:spPr>
        <p:txBody>
          <a:bodyPr wrap="square" rtlCol="0">
            <a:spAutoFit/>
          </a:bodyPr>
          <a:lstStyle/>
          <a:p>
            <a:r>
              <a:rPr lang="en-US" dirty="0"/>
              <a:t>SELECT COUNT(DISTINCT C)</a:t>
            </a:r>
          </a:p>
          <a:p>
            <a:r>
              <a:rPr lang="en-US" dirty="0"/>
              <a:t>FROM R;</a:t>
            </a:r>
          </a:p>
        </p:txBody>
      </p:sp>
      <p:sp>
        <p:nvSpPr>
          <p:cNvPr id="15" name="TextBox 14">
            <a:extLst>
              <a:ext uri="{FF2B5EF4-FFF2-40B4-BE49-F238E27FC236}">
                <a16:creationId xmlns:a16="http://schemas.microsoft.com/office/drawing/2014/main" xmlns="" id="{59A6F4CF-272E-4B2A-AF1F-03299B7C42C4}"/>
              </a:ext>
            </a:extLst>
          </p:cNvPr>
          <p:cNvSpPr txBox="1"/>
          <p:nvPr/>
        </p:nvSpPr>
        <p:spPr>
          <a:xfrm>
            <a:off x="3316830" y="1777020"/>
            <a:ext cx="3043267" cy="646331"/>
          </a:xfrm>
          <a:prstGeom prst="rect">
            <a:avLst/>
          </a:prstGeom>
          <a:noFill/>
        </p:spPr>
        <p:txBody>
          <a:bodyPr wrap="square" rtlCol="0">
            <a:spAutoFit/>
          </a:bodyPr>
          <a:lstStyle/>
          <a:p>
            <a:r>
              <a:rPr lang="en-US" dirty="0"/>
              <a:t>SELECT COUNT(*)</a:t>
            </a:r>
          </a:p>
          <a:p>
            <a:r>
              <a:rPr lang="en-US" dirty="0"/>
              <a:t>FROM R;</a:t>
            </a:r>
          </a:p>
        </p:txBody>
      </p:sp>
      <p:sp>
        <p:nvSpPr>
          <p:cNvPr id="16" name="TextBox 15">
            <a:extLst>
              <a:ext uri="{FF2B5EF4-FFF2-40B4-BE49-F238E27FC236}">
                <a16:creationId xmlns:a16="http://schemas.microsoft.com/office/drawing/2014/main" xmlns="" id="{786CEF95-D882-409A-BA98-48702E1B0212}"/>
              </a:ext>
            </a:extLst>
          </p:cNvPr>
          <p:cNvSpPr txBox="1"/>
          <p:nvPr/>
        </p:nvSpPr>
        <p:spPr>
          <a:xfrm>
            <a:off x="5516115" y="2522515"/>
            <a:ext cx="2852633" cy="646331"/>
          </a:xfrm>
          <a:prstGeom prst="rect">
            <a:avLst/>
          </a:prstGeom>
          <a:noFill/>
        </p:spPr>
        <p:txBody>
          <a:bodyPr wrap="square" rtlCol="0">
            <a:spAutoFit/>
          </a:bodyPr>
          <a:lstStyle/>
          <a:p>
            <a:r>
              <a:rPr lang="en-US" dirty="0"/>
              <a:t>SELECT SUM(DISTINCT C)</a:t>
            </a:r>
          </a:p>
          <a:p>
            <a:r>
              <a:rPr lang="en-US" dirty="0"/>
              <a:t>FROM R;</a:t>
            </a:r>
          </a:p>
        </p:txBody>
      </p:sp>
      <p:sp>
        <p:nvSpPr>
          <p:cNvPr id="17" name="TextBox 16">
            <a:extLst>
              <a:ext uri="{FF2B5EF4-FFF2-40B4-BE49-F238E27FC236}">
                <a16:creationId xmlns:a16="http://schemas.microsoft.com/office/drawing/2014/main" xmlns="" id="{56577A17-2DA0-46DA-83F2-8592514DF803}"/>
              </a:ext>
            </a:extLst>
          </p:cNvPr>
          <p:cNvSpPr txBox="1"/>
          <p:nvPr/>
        </p:nvSpPr>
        <p:spPr>
          <a:xfrm>
            <a:off x="3316828" y="4866850"/>
            <a:ext cx="1900177" cy="646331"/>
          </a:xfrm>
          <a:prstGeom prst="rect">
            <a:avLst/>
          </a:prstGeom>
          <a:noFill/>
        </p:spPr>
        <p:txBody>
          <a:bodyPr wrap="square" rtlCol="0">
            <a:spAutoFit/>
          </a:bodyPr>
          <a:lstStyle/>
          <a:p>
            <a:r>
              <a:rPr lang="en-US" dirty="0"/>
              <a:t>SELECT MIN(C)</a:t>
            </a:r>
          </a:p>
          <a:p>
            <a:r>
              <a:rPr lang="en-US" dirty="0"/>
              <a:t>FROM R;</a:t>
            </a:r>
          </a:p>
        </p:txBody>
      </p:sp>
      <p:sp>
        <p:nvSpPr>
          <p:cNvPr id="18" name="TextBox 17">
            <a:extLst>
              <a:ext uri="{FF2B5EF4-FFF2-40B4-BE49-F238E27FC236}">
                <a16:creationId xmlns:a16="http://schemas.microsoft.com/office/drawing/2014/main" xmlns="" id="{175F697D-4D2D-4039-9889-5F4AD70C4764}"/>
              </a:ext>
            </a:extLst>
          </p:cNvPr>
          <p:cNvSpPr txBox="1"/>
          <p:nvPr/>
        </p:nvSpPr>
        <p:spPr>
          <a:xfrm>
            <a:off x="3316829" y="3675718"/>
            <a:ext cx="1900177" cy="646331"/>
          </a:xfrm>
          <a:prstGeom prst="rect">
            <a:avLst/>
          </a:prstGeom>
          <a:noFill/>
        </p:spPr>
        <p:txBody>
          <a:bodyPr wrap="square" rtlCol="0">
            <a:spAutoFit/>
          </a:bodyPr>
          <a:lstStyle/>
          <a:p>
            <a:r>
              <a:rPr lang="en-US" dirty="0"/>
              <a:t>SELECT AVG(C)</a:t>
            </a:r>
          </a:p>
          <a:p>
            <a:r>
              <a:rPr lang="en-US" dirty="0"/>
              <a:t>FROM R;</a:t>
            </a:r>
          </a:p>
        </p:txBody>
      </p:sp>
      <p:sp>
        <p:nvSpPr>
          <p:cNvPr id="19" name="TextBox 18">
            <a:extLst>
              <a:ext uri="{FF2B5EF4-FFF2-40B4-BE49-F238E27FC236}">
                <a16:creationId xmlns:a16="http://schemas.microsoft.com/office/drawing/2014/main" xmlns="" id="{09438B1E-714D-4528-8241-1FEBFADBA575}"/>
              </a:ext>
            </a:extLst>
          </p:cNvPr>
          <p:cNvSpPr txBox="1"/>
          <p:nvPr/>
        </p:nvSpPr>
        <p:spPr>
          <a:xfrm>
            <a:off x="5651860" y="3652412"/>
            <a:ext cx="3003679" cy="646331"/>
          </a:xfrm>
          <a:prstGeom prst="rect">
            <a:avLst/>
          </a:prstGeom>
          <a:noFill/>
        </p:spPr>
        <p:txBody>
          <a:bodyPr wrap="square" rtlCol="0">
            <a:spAutoFit/>
          </a:bodyPr>
          <a:lstStyle/>
          <a:p>
            <a:r>
              <a:rPr lang="en-US" dirty="0"/>
              <a:t>SELECT AVG(DISTINT C)</a:t>
            </a:r>
          </a:p>
          <a:p>
            <a:r>
              <a:rPr lang="en-US" dirty="0"/>
              <a:t>FROM R;</a:t>
            </a:r>
          </a:p>
        </p:txBody>
      </p:sp>
      <p:sp>
        <p:nvSpPr>
          <p:cNvPr id="20" name="TextBox 19">
            <a:extLst>
              <a:ext uri="{FF2B5EF4-FFF2-40B4-BE49-F238E27FC236}">
                <a16:creationId xmlns:a16="http://schemas.microsoft.com/office/drawing/2014/main" xmlns="" id="{8029D241-DB8E-4A11-9F5C-14B3F2F1E785}"/>
              </a:ext>
            </a:extLst>
          </p:cNvPr>
          <p:cNvSpPr txBox="1"/>
          <p:nvPr/>
        </p:nvSpPr>
        <p:spPr>
          <a:xfrm>
            <a:off x="5881124" y="4791231"/>
            <a:ext cx="1900177" cy="646331"/>
          </a:xfrm>
          <a:prstGeom prst="rect">
            <a:avLst/>
          </a:prstGeom>
          <a:noFill/>
        </p:spPr>
        <p:txBody>
          <a:bodyPr wrap="square" rtlCol="0">
            <a:spAutoFit/>
          </a:bodyPr>
          <a:lstStyle/>
          <a:p>
            <a:r>
              <a:rPr lang="en-US" dirty="0"/>
              <a:t>SELECT MAX(C)</a:t>
            </a:r>
          </a:p>
          <a:p>
            <a:r>
              <a:rPr lang="en-US" dirty="0"/>
              <a:t>FROM R;</a:t>
            </a:r>
          </a:p>
        </p:txBody>
      </p:sp>
      <p:sp>
        <p:nvSpPr>
          <p:cNvPr id="21" name="TextBox 20">
            <a:extLst>
              <a:ext uri="{FF2B5EF4-FFF2-40B4-BE49-F238E27FC236}">
                <a16:creationId xmlns:a16="http://schemas.microsoft.com/office/drawing/2014/main" xmlns="" id="{26A61554-3C30-44CC-A93D-1C2293EA1606}"/>
              </a:ext>
            </a:extLst>
          </p:cNvPr>
          <p:cNvSpPr txBox="1"/>
          <p:nvPr/>
        </p:nvSpPr>
        <p:spPr>
          <a:xfrm>
            <a:off x="330841" y="862864"/>
            <a:ext cx="2393514" cy="3139321"/>
          </a:xfrm>
          <a:prstGeom prst="rect">
            <a:avLst/>
          </a:prstGeom>
          <a:noFill/>
        </p:spPr>
        <p:txBody>
          <a:bodyPr wrap="square" rtlCol="0">
            <a:spAutoFit/>
          </a:bodyPr>
          <a:lstStyle/>
          <a:p>
            <a:r>
              <a:rPr lang="en-US" dirty="0"/>
              <a:t>R</a:t>
            </a:r>
          </a:p>
          <a:p>
            <a:r>
              <a:rPr lang="en-US" dirty="0"/>
              <a:t>A		B		C</a:t>
            </a:r>
          </a:p>
          <a:p>
            <a:r>
              <a:rPr lang="en-US" dirty="0"/>
              <a:t>1		5		6</a:t>
            </a:r>
          </a:p>
          <a:p>
            <a:r>
              <a:rPr lang="en-US" dirty="0"/>
              <a:t>2		3		2</a:t>
            </a:r>
          </a:p>
          <a:p>
            <a:r>
              <a:rPr lang="en-US" dirty="0"/>
              <a:t>1		9		3</a:t>
            </a:r>
          </a:p>
          <a:p>
            <a:r>
              <a:rPr lang="en-US" dirty="0"/>
              <a:t>7		2		9</a:t>
            </a:r>
          </a:p>
          <a:p>
            <a:r>
              <a:rPr lang="en-US" dirty="0"/>
              <a:t>7		8		3</a:t>
            </a:r>
          </a:p>
          <a:p>
            <a:r>
              <a:rPr lang="en-US" dirty="0"/>
              <a:t>1		5		2</a:t>
            </a:r>
          </a:p>
          <a:p>
            <a:r>
              <a:rPr lang="en-US" dirty="0"/>
              <a:t>4		2		1</a:t>
            </a:r>
          </a:p>
          <a:p>
            <a:r>
              <a:rPr lang="en-US" dirty="0"/>
              <a:t>2		3		3</a:t>
            </a:r>
          </a:p>
          <a:p>
            <a:r>
              <a:rPr lang="en-US" dirty="0"/>
              <a:t>4		1		8</a:t>
            </a:r>
            <a:endParaRPr lang="el-GR" dirty="0"/>
          </a:p>
        </p:txBody>
      </p:sp>
    </p:spTree>
    <p:extLst>
      <p:ext uri="{BB962C8B-B14F-4D97-AF65-F5344CB8AC3E}">
        <p14:creationId xmlns:p14="http://schemas.microsoft.com/office/powerpoint/2010/main" val="28807287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Slide Number Placeholder 4"/>
          <p:cNvSpPr>
            <a:spLocks noGrp="1"/>
          </p:cNvSpPr>
          <p:nvPr>
            <p:ph type="sldNum" sz="quarter" idx="12"/>
          </p:nvPr>
        </p:nvSpPr>
        <p:spPr>
          <a:noFill/>
        </p:spPr>
        <p:txBody>
          <a:bodyPr/>
          <a:lstStyle/>
          <a:p>
            <a:fld id="{AEC2FD22-A50B-4832-B878-412C20EB696A}" type="slidenum">
              <a:rPr lang="el-GR" altLang="en-US" smtClean="0"/>
              <a:pPr/>
              <a:t>99</a:t>
            </a:fld>
            <a:endParaRPr lang="el-GR" altLang="en-US"/>
          </a:p>
        </p:txBody>
      </p:sp>
      <p:sp>
        <p:nvSpPr>
          <p:cNvPr id="91142" name="Text Box 3"/>
          <p:cNvSpPr txBox="1">
            <a:spLocks noChangeArrowheads="1"/>
          </p:cNvSpPr>
          <p:nvPr/>
        </p:nvSpPr>
        <p:spPr bwMode="auto">
          <a:xfrm>
            <a:off x="292100" y="2307635"/>
            <a:ext cx="8153400" cy="1006475"/>
          </a:xfrm>
          <a:prstGeom prst="rect">
            <a:avLst/>
          </a:prstGeom>
          <a:noFill/>
          <a:ln w="9525">
            <a:noFill/>
            <a:miter lim="800000"/>
            <a:headEnd/>
            <a:tailEnd/>
          </a:ln>
        </p:spPr>
        <p:txBody>
          <a:bodyPr>
            <a:spAutoFit/>
          </a:bodyPr>
          <a:lstStyle/>
          <a:p>
            <a:pPr algn="just" eaLnBrk="0" hangingPunct="0"/>
            <a:r>
              <a:rPr lang="el-GR" sz="2000" b="0" dirty="0">
                <a:latin typeface="Calibri" pitchFamily="34" charset="0"/>
                <a:ea typeface="Calibri" pitchFamily="34" charset="0"/>
                <a:cs typeface="Calibri" pitchFamily="34" charset="0"/>
              </a:rPr>
              <a:t>Μπορούμε να εφαρμόσουμε τις συναρτήσεις όχι μόνο σε ένα σύνολο από πλειάδες, αλλά σε ομάδες από σύνολα πλειάδων. Οι ομάδες προσδιορίζονται χρησιμοποιώντας το  </a:t>
            </a:r>
            <a:r>
              <a:rPr lang="en-US" sz="2000" dirty="0">
                <a:solidFill>
                  <a:schemeClr val="accent6">
                    <a:lumMod val="75000"/>
                  </a:schemeClr>
                </a:solidFill>
                <a:latin typeface="Calibri" pitchFamily="34" charset="0"/>
                <a:ea typeface="Calibri" pitchFamily="34" charset="0"/>
                <a:cs typeface="Calibri" pitchFamily="34" charset="0"/>
              </a:rPr>
              <a:t>GROUP BY</a:t>
            </a:r>
            <a:endParaRPr lang="el-GR" sz="2000" b="0" dirty="0">
              <a:solidFill>
                <a:schemeClr val="accent6">
                  <a:lumMod val="75000"/>
                </a:schemeClr>
              </a:solidFill>
              <a:latin typeface="Calibri" pitchFamily="34" charset="0"/>
              <a:ea typeface="Calibri" pitchFamily="34" charset="0"/>
              <a:cs typeface="Calibri" pitchFamily="34" charset="0"/>
            </a:endParaRPr>
          </a:p>
        </p:txBody>
      </p:sp>
      <p:sp>
        <p:nvSpPr>
          <p:cNvPr id="91143" name="Text Box 4"/>
          <p:cNvSpPr txBox="1">
            <a:spLocks noChangeArrowheads="1"/>
          </p:cNvSpPr>
          <p:nvPr/>
        </p:nvSpPr>
        <p:spPr bwMode="auto">
          <a:xfrm>
            <a:off x="292100" y="3500944"/>
            <a:ext cx="8153400" cy="1616075"/>
          </a:xfrm>
          <a:prstGeom prst="rect">
            <a:avLst/>
          </a:prstGeom>
          <a:noFill/>
          <a:ln w="9525">
            <a:noFill/>
            <a:miter lim="800000"/>
            <a:headEnd/>
            <a:tailEnd/>
          </a:ln>
        </p:spPr>
        <p:txBody>
          <a:bodyPr>
            <a:spAutoFit/>
          </a:bodyPr>
          <a:lstStyle/>
          <a:p>
            <a:pPr eaLnBrk="0" hangingPunct="0"/>
            <a:r>
              <a:rPr lang="el-GR" sz="2000" b="0" i="1" dirty="0">
                <a:latin typeface="Calibri" pitchFamily="34" charset="0"/>
                <a:ea typeface="Calibri" pitchFamily="34" charset="0"/>
                <a:cs typeface="Calibri" pitchFamily="34" charset="0"/>
              </a:rPr>
              <a:t>Παράδειγμα 1: Μέση διάρκεια ταινίας ανά είδος</a:t>
            </a:r>
          </a:p>
          <a:p>
            <a:pPr eaLnBrk="0" hangingPunct="0"/>
            <a:endParaRPr lang="el-GR" sz="2000" b="0" dirty="0">
              <a:latin typeface="Calibri" pitchFamily="34" charset="0"/>
              <a:ea typeface="Calibri" pitchFamily="34" charset="0"/>
              <a:cs typeface="Calibri" pitchFamily="34" charset="0"/>
            </a:endParaRPr>
          </a:p>
          <a:p>
            <a:pPr eaLnBrk="0" hangingPunct="0"/>
            <a:r>
              <a:rPr lang="en-US" sz="2000" dirty="0">
                <a:latin typeface="Calibri" pitchFamily="34" charset="0"/>
                <a:ea typeface="Calibri" pitchFamily="34" charset="0"/>
                <a:cs typeface="Calibri" pitchFamily="34" charset="0"/>
              </a:rPr>
              <a:t>SELECT</a:t>
            </a:r>
            <a:r>
              <a:rPr lang="el-GR" sz="2000" dirty="0">
                <a:latin typeface="Calibri" pitchFamily="34" charset="0"/>
                <a:ea typeface="Calibri" pitchFamily="34" charset="0"/>
                <a:cs typeface="Calibri" pitchFamily="34" charset="0"/>
              </a:rPr>
              <a:t> </a:t>
            </a:r>
            <a:r>
              <a:rPr lang="el-GR" sz="2000" b="0" dirty="0">
                <a:latin typeface="Calibri" pitchFamily="34" charset="0"/>
                <a:ea typeface="Calibri" pitchFamily="34" charset="0"/>
                <a:cs typeface="Calibri" pitchFamily="34" charset="0"/>
              </a:rPr>
              <a:t> </a:t>
            </a:r>
            <a:r>
              <a:rPr lang="en-US" sz="2000" b="0" dirty="0">
                <a:solidFill>
                  <a:srgbClr val="33CC33"/>
                </a:solidFill>
                <a:latin typeface="Calibri" pitchFamily="34" charset="0"/>
                <a:ea typeface="Calibri" pitchFamily="34" charset="0"/>
                <a:cs typeface="Calibri" pitchFamily="34" charset="0"/>
              </a:rPr>
              <a:t>Type</a:t>
            </a:r>
            <a:r>
              <a:rPr lang="el-GR" sz="2000" b="0" dirty="0">
                <a:latin typeface="Calibri" pitchFamily="34" charset="0"/>
                <a:ea typeface="Calibri" pitchFamily="34" charset="0"/>
                <a:cs typeface="Calibri" pitchFamily="34" charset="0"/>
              </a:rPr>
              <a:t>,   </a:t>
            </a:r>
            <a:r>
              <a:rPr lang="en-US" sz="2000" dirty="0" err="1">
                <a:latin typeface="Calibri" pitchFamily="34" charset="0"/>
                <a:ea typeface="Calibri" pitchFamily="34" charset="0"/>
                <a:cs typeface="Calibri" pitchFamily="34" charset="0"/>
              </a:rPr>
              <a:t>avg</a:t>
            </a:r>
            <a:r>
              <a:rPr lang="el-GR" sz="2000" b="0" dirty="0">
                <a:latin typeface="Calibri" pitchFamily="34" charset="0"/>
                <a:ea typeface="Calibri" pitchFamily="34" charset="0"/>
                <a:cs typeface="Calibri" pitchFamily="34" charset="0"/>
              </a:rPr>
              <a:t>(</a:t>
            </a:r>
            <a:r>
              <a:rPr lang="en-US" sz="2000" b="0" dirty="0">
                <a:latin typeface="Calibri" pitchFamily="34" charset="0"/>
                <a:ea typeface="Calibri" pitchFamily="34" charset="0"/>
                <a:cs typeface="Calibri" pitchFamily="34" charset="0"/>
              </a:rPr>
              <a:t>Duration</a:t>
            </a:r>
            <a:r>
              <a:rPr lang="el-GR" sz="2000" b="0" dirty="0">
                <a:latin typeface="Calibri" pitchFamily="34" charset="0"/>
                <a:ea typeface="Calibri" pitchFamily="34" charset="0"/>
                <a:cs typeface="Calibri" pitchFamily="34" charset="0"/>
              </a:rPr>
              <a:t>) </a:t>
            </a:r>
          </a:p>
          <a:p>
            <a:pPr eaLnBrk="0" hangingPunct="0"/>
            <a:r>
              <a:rPr lang="en-US" sz="2000" dirty="0">
                <a:latin typeface="Calibri" pitchFamily="34" charset="0"/>
                <a:ea typeface="Calibri" pitchFamily="34" charset="0"/>
                <a:cs typeface="Calibri" pitchFamily="34" charset="0"/>
              </a:rPr>
              <a:t>FROM </a:t>
            </a:r>
            <a:r>
              <a:rPr lang="en-US" sz="2000" b="0" dirty="0">
                <a:latin typeface="Calibri" pitchFamily="34" charset="0"/>
                <a:ea typeface="Calibri" pitchFamily="34" charset="0"/>
                <a:cs typeface="Calibri" pitchFamily="34" charset="0"/>
              </a:rPr>
              <a:t>Movie</a:t>
            </a:r>
            <a:endParaRPr lang="el-GR" sz="2000" b="0" dirty="0">
              <a:latin typeface="Calibri" pitchFamily="34" charset="0"/>
              <a:ea typeface="Calibri" pitchFamily="34" charset="0"/>
              <a:cs typeface="Calibri" pitchFamily="34" charset="0"/>
            </a:endParaRPr>
          </a:p>
          <a:p>
            <a:pPr eaLnBrk="0" hangingPunct="0"/>
            <a:r>
              <a:rPr lang="en-US" sz="2000" dirty="0">
                <a:solidFill>
                  <a:schemeClr val="accent6">
                    <a:lumMod val="75000"/>
                  </a:schemeClr>
                </a:solidFill>
                <a:latin typeface="Calibri" pitchFamily="34" charset="0"/>
                <a:ea typeface="Calibri" pitchFamily="34" charset="0"/>
                <a:cs typeface="Calibri" pitchFamily="34" charset="0"/>
              </a:rPr>
              <a:t>GROUP BY </a:t>
            </a:r>
            <a:r>
              <a:rPr lang="en-US" sz="2000" b="0" dirty="0">
                <a:solidFill>
                  <a:srgbClr val="33CC33"/>
                </a:solidFill>
                <a:latin typeface="Calibri" pitchFamily="34" charset="0"/>
                <a:ea typeface="Calibri" pitchFamily="34" charset="0"/>
                <a:cs typeface="Calibri" pitchFamily="34" charset="0"/>
              </a:rPr>
              <a:t>Type;</a:t>
            </a:r>
            <a:endParaRPr lang="el-GR" sz="2000" b="0" dirty="0">
              <a:solidFill>
                <a:srgbClr val="33CC33"/>
              </a:solidFill>
              <a:latin typeface="Calibri" pitchFamily="34" charset="0"/>
              <a:ea typeface="Calibri" pitchFamily="34" charset="0"/>
              <a:cs typeface="Calibri" pitchFamily="34" charset="0"/>
            </a:endParaRPr>
          </a:p>
        </p:txBody>
      </p:sp>
      <p:sp>
        <p:nvSpPr>
          <p:cNvPr id="91144" name="Text Box 5"/>
          <p:cNvSpPr txBox="1">
            <a:spLocks noChangeArrowheads="1"/>
          </p:cNvSpPr>
          <p:nvPr/>
        </p:nvSpPr>
        <p:spPr bwMode="auto">
          <a:xfrm>
            <a:off x="4273810" y="4089677"/>
            <a:ext cx="4701851" cy="707886"/>
          </a:xfrm>
          <a:prstGeom prst="rect">
            <a:avLst/>
          </a:prstGeom>
          <a:noFill/>
          <a:ln w="9525">
            <a:noFill/>
            <a:miter lim="800000"/>
            <a:headEnd/>
            <a:tailEnd/>
          </a:ln>
        </p:spPr>
        <p:txBody>
          <a:bodyPr wrap="square">
            <a:spAutoFit/>
          </a:bodyPr>
          <a:lstStyle/>
          <a:p>
            <a:pPr algn="just" eaLnBrk="0" hangingPunct="0">
              <a:spcBef>
                <a:spcPct val="50000"/>
              </a:spcBef>
            </a:pPr>
            <a:r>
              <a:rPr lang="el-GR" sz="2000" b="0" dirty="0">
                <a:latin typeface="Calibri" pitchFamily="34" charset="0"/>
                <a:ea typeface="Calibri" pitchFamily="34" charset="0"/>
                <a:cs typeface="Calibri" pitchFamily="34" charset="0"/>
              </a:rPr>
              <a:t>Στο </a:t>
            </a:r>
            <a:r>
              <a:rPr lang="en-US" sz="2000" b="0" dirty="0">
                <a:latin typeface="Calibri" pitchFamily="34" charset="0"/>
                <a:ea typeface="Calibri" pitchFamily="34" charset="0"/>
                <a:cs typeface="Calibri" pitchFamily="34" charset="0"/>
              </a:rPr>
              <a:t>SELECT </a:t>
            </a:r>
            <a:r>
              <a:rPr lang="el-GR" sz="2000" b="0" dirty="0">
                <a:latin typeface="Calibri" pitchFamily="34" charset="0"/>
                <a:ea typeface="Calibri" pitchFamily="34" charset="0"/>
                <a:cs typeface="Calibri" pitchFamily="34" charset="0"/>
              </a:rPr>
              <a:t>και </a:t>
            </a:r>
            <a:r>
              <a:rPr lang="el-GR" sz="2000" dirty="0">
                <a:latin typeface="Calibri" pitchFamily="34" charset="0"/>
                <a:ea typeface="Calibri" pitchFamily="34" charset="0"/>
                <a:cs typeface="Calibri" pitchFamily="34" charset="0"/>
              </a:rPr>
              <a:t>η τιμή του γνωρίσματος του </a:t>
            </a:r>
            <a:r>
              <a:rPr lang="en-US" sz="2000" b="0" dirty="0">
                <a:latin typeface="Calibri" pitchFamily="34" charset="0"/>
                <a:ea typeface="Calibri" pitchFamily="34" charset="0"/>
                <a:cs typeface="Calibri" pitchFamily="34" charset="0"/>
              </a:rPr>
              <a:t>GROUP BY</a:t>
            </a:r>
            <a:endParaRPr lang="el-GR" sz="2000" b="0" i="1" dirty="0">
              <a:solidFill>
                <a:srgbClr val="0033CC"/>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a:xfrm>
            <a:off x="457200" y="69726"/>
            <a:ext cx="8229600" cy="1143000"/>
          </a:xfrm>
        </p:spPr>
        <p:txBody>
          <a:bodyPr>
            <a:normAutofit fontScale="90000"/>
          </a:bodyPr>
          <a:lstStyle/>
          <a:p>
            <a:r>
              <a:rPr lang="el-GR" dirty="0" err="1">
                <a:solidFill>
                  <a:schemeClr val="accent6">
                    <a:lumMod val="75000"/>
                  </a:schemeClr>
                </a:solidFill>
              </a:rPr>
              <a:t>Συναθροιστικές</a:t>
            </a:r>
            <a:r>
              <a:rPr lang="el-GR" dirty="0">
                <a:solidFill>
                  <a:schemeClr val="accent6">
                    <a:lumMod val="75000"/>
                  </a:schemeClr>
                </a:solidFill>
              </a:rPr>
              <a:t> Συναρτήσεις: </a:t>
            </a:r>
            <a:r>
              <a:rPr lang="en-US" dirty="0">
                <a:solidFill>
                  <a:schemeClr val="accent6">
                    <a:lumMod val="75000"/>
                  </a:schemeClr>
                </a:solidFill>
              </a:rPr>
              <a:t>group by</a:t>
            </a:r>
            <a:endParaRPr lang="el-GR" dirty="0">
              <a:solidFill>
                <a:schemeClr val="accent6">
                  <a:lumMod val="75000"/>
                </a:schemeClr>
              </a:solidFill>
            </a:endParaRPr>
          </a:p>
        </p:txBody>
      </p:sp>
      <p:sp>
        <p:nvSpPr>
          <p:cNvPr id="11" name="Footer Placeholder 2"/>
          <p:cNvSpPr>
            <a:spLocks noGrp="1"/>
          </p:cNvSpPr>
          <p:nvPr>
            <p:ph type="ftr" sz="quarter" idx="11"/>
          </p:nvPr>
        </p:nvSpPr>
        <p:spPr>
          <a:xfrm>
            <a:off x="3124200" y="6356364"/>
            <a:ext cx="2895600" cy="365125"/>
          </a:xfrm>
          <a:noFill/>
        </p:spPr>
        <p:txBody>
          <a:bodyPr/>
          <a:lstStyle/>
          <a:p>
            <a:r>
              <a:rPr lang="el-GR" altLang="en-US" sz="1100"/>
              <a:t>Ευαγγελία Πιτουρά</a:t>
            </a:r>
          </a:p>
        </p:txBody>
      </p:sp>
      <p:sp>
        <p:nvSpPr>
          <p:cNvPr id="12" name="Date Placeholder 1"/>
          <p:cNvSpPr>
            <a:spLocks noGrp="1"/>
          </p:cNvSpPr>
          <p:nvPr/>
        </p:nvSpPr>
        <p:spPr>
          <a:xfrm>
            <a:off x="292100" y="6356363"/>
            <a:ext cx="2133600" cy="365125"/>
          </a:xfrm>
          <a:prstGeom prst="rect">
            <a:avLst/>
          </a:prstGeom>
          <a:noFill/>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l-GR" altLang="en-US" sz="1100" dirty="0"/>
              <a:t>Βάσεις Δεδομένων 20</a:t>
            </a:r>
            <a:r>
              <a:rPr lang="en-US" altLang="en-US" sz="1100" dirty="0"/>
              <a:t>1</a:t>
            </a:r>
            <a:r>
              <a:rPr lang="el-GR" altLang="en-US" sz="1100" dirty="0"/>
              <a:t>6-20</a:t>
            </a:r>
            <a:r>
              <a:rPr lang="en-US" altLang="en-US" sz="1100" dirty="0"/>
              <a:t>1</a:t>
            </a:r>
            <a:r>
              <a:rPr lang="el-GR" altLang="en-US" sz="1100" dirty="0"/>
              <a:t>7</a:t>
            </a:r>
          </a:p>
        </p:txBody>
      </p:sp>
      <p:sp>
        <p:nvSpPr>
          <p:cNvPr id="9" name="Text Box 6"/>
          <p:cNvSpPr txBox="1">
            <a:spLocks noChangeArrowheads="1"/>
          </p:cNvSpPr>
          <p:nvPr/>
        </p:nvSpPr>
        <p:spPr bwMode="auto">
          <a:xfrm>
            <a:off x="712885" y="1168658"/>
            <a:ext cx="5911850" cy="866648"/>
          </a:xfrm>
          <a:prstGeom prst="rect">
            <a:avLst/>
          </a:prstGeom>
          <a:noFill/>
          <a:ln w="9525">
            <a:solidFill>
              <a:schemeClr val="bg2"/>
            </a:solidFill>
            <a:miter lim="800000"/>
            <a:headEnd/>
            <a:tailEnd/>
          </a:ln>
        </p:spPr>
        <p:txBody>
          <a:bodyPr wrap="square">
            <a:spAutoFit/>
          </a:bodyPr>
          <a:lstStyle/>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Movie</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 Duration</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Type</a:t>
            </a:r>
            <a:r>
              <a:rPr lang="el-GR" sz="1600" b="0" dirty="0">
                <a:solidFill>
                  <a:schemeClr val="bg1">
                    <a:lumMod val="50000"/>
                  </a:schemeClr>
                </a:solidFill>
                <a:latin typeface="Calibri" pitchFamily="34" charset="0"/>
                <a:ea typeface="Calibri" pitchFamily="34" charset="0"/>
                <a:cs typeface="Calibri" pitchFamily="34" charset="0"/>
              </a:rPr>
              <a:t>)   </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Plays</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Title</a:t>
            </a:r>
            <a:r>
              <a:rPr lang="el-GR" sz="1600" b="0" dirty="0">
                <a:solidFill>
                  <a:schemeClr val="bg1">
                    <a:lumMod val="50000"/>
                  </a:schemeClr>
                </a:solidFill>
                <a:latin typeface="Calibri" pitchFamily="34" charset="0"/>
                <a:ea typeface="Calibri" pitchFamily="34" charset="0"/>
                <a:cs typeface="Calibri" pitchFamily="34" charset="0"/>
              </a:rPr>
              <a:t>, </a:t>
            </a:r>
            <a:r>
              <a:rPr lang="en-US" sz="1600" u="sng" dirty="0">
                <a:solidFill>
                  <a:schemeClr val="bg1">
                    <a:lumMod val="50000"/>
                  </a:schemeClr>
                </a:solidFill>
                <a:latin typeface="Calibri" pitchFamily="34" charset="0"/>
                <a:ea typeface="Calibri" pitchFamily="34" charset="0"/>
                <a:cs typeface="Calibri" pitchFamily="34" charset="0"/>
              </a:rPr>
              <a:t>Year</a:t>
            </a:r>
            <a:r>
              <a:rPr lang="el-GR" sz="1600" b="0" dirty="0">
                <a:solidFill>
                  <a:schemeClr val="bg1">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n-US" sz="1600" dirty="0">
                <a:solidFill>
                  <a:schemeClr val="bg1">
                    <a:lumMod val="50000"/>
                  </a:schemeClr>
                </a:solidFill>
                <a:latin typeface="Calibri" pitchFamily="34" charset="0"/>
                <a:ea typeface="Calibri" pitchFamily="34" charset="0"/>
                <a:cs typeface="Calibri" pitchFamily="34" charset="0"/>
              </a:rPr>
              <a:t>Actor</a:t>
            </a:r>
            <a:r>
              <a:rPr lang="el-GR" sz="1600" b="0" dirty="0">
                <a:solidFill>
                  <a:schemeClr val="bg1">
                    <a:lumMod val="50000"/>
                  </a:schemeClr>
                </a:solidFill>
                <a:latin typeface="Calibri" pitchFamily="34" charset="0"/>
                <a:ea typeface="Calibri" pitchFamily="34" charset="0"/>
                <a:cs typeface="Calibri" pitchFamily="34" charset="0"/>
              </a:rPr>
              <a:t>(</a:t>
            </a:r>
            <a:r>
              <a:rPr lang="en-US" sz="1600" u="sng" dirty="0">
                <a:solidFill>
                  <a:schemeClr val="bg1">
                    <a:lumMod val="50000"/>
                  </a:schemeClr>
                </a:solidFill>
                <a:latin typeface="Calibri" pitchFamily="34" charset="0"/>
                <a:ea typeface="Calibri" pitchFamily="34" charset="0"/>
                <a:cs typeface="Calibri" pitchFamily="34" charset="0"/>
              </a:rPr>
              <a:t>Name</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Address</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Year-of-Birth</a:t>
            </a:r>
            <a:r>
              <a:rPr lang="el-GR" sz="1600" b="0" dirty="0">
                <a:solidFill>
                  <a:schemeClr val="bg1">
                    <a:lumMod val="50000"/>
                  </a:schemeClr>
                </a:solidFill>
                <a:latin typeface="Calibri" pitchFamily="34" charset="0"/>
                <a:ea typeface="Calibri" pitchFamily="34" charset="0"/>
                <a:cs typeface="Calibri" pitchFamily="34" charset="0"/>
              </a:rPr>
              <a:t>, </a:t>
            </a:r>
            <a:r>
              <a:rPr lang="en-US" sz="1600" b="0" dirty="0">
                <a:solidFill>
                  <a:schemeClr val="bg1">
                    <a:lumMod val="50000"/>
                  </a:schemeClr>
                </a:solidFill>
                <a:latin typeface="Calibri" pitchFamily="34" charset="0"/>
                <a:ea typeface="Calibri" pitchFamily="34" charset="0"/>
                <a:cs typeface="Calibri" pitchFamily="34" charset="0"/>
              </a:rPr>
              <a:t>Spouse-Name</a:t>
            </a:r>
            <a:r>
              <a:rPr lang="el-GR" sz="1600" b="0" dirty="0">
                <a:solidFill>
                  <a:schemeClr val="bg1">
                    <a:lumMod val="50000"/>
                  </a:schemeClr>
                </a:solidFill>
                <a:latin typeface="Calibri" pitchFamily="34" charset="0"/>
                <a:ea typeface="Calibri" pitchFamily="34" charset="0"/>
                <a:cs typeface="Calibri" pitchFamily="34"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6377</TotalTime>
  <Words>10788</Words>
  <Application>Microsoft Office PowerPoint</Application>
  <PresentationFormat>On-screen Show (4:3)</PresentationFormat>
  <Paragraphs>2335</Paragraphs>
  <Slides>180</Slides>
  <Notes>32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180</vt:i4>
      </vt:variant>
    </vt:vector>
  </HeadingPairs>
  <TitlesOfParts>
    <vt:vector size="189" baseType="lpstr">
      <vt:lpstr>Arial</vt:lpstr>
      <vt:lpstr>Calibri</vt:lpstr>
      <vt:lpstr>Courier New</vt:lpstr>
      <vt:lpstr>Garamond</vt:lpstr>
      <vt:lpstr>Symbol</vt:lpstr>
      <vt:lpstr>Times New Roman</vt:lpstr>
      <vt:lpstr>Trebuchet MS</vt:lpstr>
      <vt:lpstr>Wingdings</vt:lpstr>
      <vt:lpstr>Office Theme</vt:lpstr>
      <vt:lpstr>PowerPoint Presentation</vt:lpstr>
      <vt:lpstr>Τι είδαμε μέχρι τώρα</vt:lpstr>
      <vt:lpstr>SQL</vt:lpstr>
      <vt:lpstr>SQL</vt:lpstr>
      <vt:lpstr>PowerPoint Presentation</vt:lpstr>
      <vt:lpstr>PowerPoint Presentation</vt:lpstr>
      <vt:lpstr>Βασική Δομή</vt:lpstr>
      <vt:lpstr>select</vt:lpstr>
      <vt:lpstr>from</vt:lpstr>
      <vt:lpstr>where</vt:lpstr>
      <vt:lpstr>Παράδειγμα</vt:lpstr>
      <vt:lpstr>select</vt:lpstr>
      <vt:lpstr>select distinct</vt:lpstr>
      <vt:lpstr>select *</vt:lpstr>
      <vt:lpstr>select</vt:lpstr>
      <vt:lpstr>where</vt:lpstr>
      <vt:lpstr>Παράδειγμα</vt:lpstr>
      <vt:lpstr>Παράδειγμα</vt:lpstr>
      <vt:lpstr>Βασική Δομή</vt:lpstr>
      <vt:lpstr>Παράδειγμα</vt:lpstr>
      <vt:lpstr>Παράδειγμα</vt:lpstr>
      <vt:lpstr>Βασική Δομή (επανάληψη)</vt:lpstr>
      <vt:lpstr>Βασική Δομή (επανάληψη)</vt:lpstr>
      <vt:lpstr>Παραδείγματα</vt:lpstr>
      <vt:lpstr>PowerPoint Presentation</vt:lpstr>
      <vt:lpstr>SQL</vt:lpstr>
      <vt:lpstr>Πράξεις με συμβολοσειρές</vt:lpstr>
      <vt:lpstr>Πράξεις με συμβολοσειρές</vt:lpstr>
      <vt:lpstr>Διάταξη Πλειάδων</vt:lpstr>
      <vt:lpstr>Διάταξη Πλειάδων</vt:lpstr>
      <vt:lpstr>Περιορισμός μεγέθους αποτελέσματος</vt:lpstr>
      <vt:lpstr>Αλλαγή Ονόματος</vt:lpstr>
      <vt:lpstr>Αλλαγή Ονόματος</vt:lpstr>
      <vt:lpstr>Αλλαγή Ονόματος</vt:lpstr>
      <vt:lpstr>Μεταβλητές πλειάδων</vt:lpstr>
      <vt:lpstr>Μεταβλητές πλειάδων</vt:lpstr>
      <vt:lpstr>Βασική Δομή Ερώτησης</vt:lpstr>
      <vt:lpstr>Βασική Δομή Ερώτησης</vt:lpstr>
      <vt:lpstr>Παραδείγματα</vt:lpstr>
      <vt:lpstr>Η τιμή null</vt:lpstr>
      <vt:lpstr>Λογική Τριών Τιμών</vt:lpstr>
      <vt:lpstr>Λογική Τριών Τιμών</vt:lpstr>
      <vt:lpstr>Η τιμή null</vt:lpstr>
      <vt:lpstr>Επανάληψη</vt:lpstr>
      <vt:lpstr>Επανάληψη</vt:lpstr>
      <vt:lpstr>PowerPoint Presentation</vt:lpstr>
      <vt:lpstr>Πράξεις Συνόλου</vt:lpstr>
      <vt:lpstr>Γενική Σύνταξη</vt:lpstr>
      <vt:lpstr>Ένωση</vt:lpstr>
      <vt:lpstr>Ένωση</vt:lpstr>
      <vt:lpstr>Ένωση</vt:lpstr>
      <vt:lpstr>Ένωση</vt:lpstr>
      <vt:lpstr>Τομή</vt:lpstr>
      <vt:lpstr>Διαφορά</vt:lpstr>
      <vt:lpstr>Παράδειγμα</vt:lpstr>
      <vt:lpstr>Παράδειγμα</vt:lpstr>
      <vt:lpstr>Παράδειγμα</vt:lpstr>
      <vt:lpstr>Παραδείγματα</vt:lpstr>
      <vt:lpstr>Επανάληψη</vt:lpstr>
      <vt:lpstr>PowerPoint Presentation</vt:lpstr>
      <vt:lpstr>Υποερωτήσεις</vt:lpstr>
      <vt:lpstr>Σύνταξη</vt:lpstr>
      <vt:lpstr>Ο τελεστής in (not in) </vt:lpstr>
      <vt:lpstr>Ο τελεστής in (not in) </vt:lpstr>
      <vt:lpstr>Ο τελεστής in (not in) </vt:lpstr>
      <vt:lpstr>Ο τελεστής in (not in) </vt:lpstr>
      <vt:lpstr>Ο τελεστής in (not in) </vt:lpstr>
      <vt:lpstr>Σύγκριση με (τιμές) συνόλου: any</vt:lpstr>
      <vt:lpstr>any</vt:lpstr>
      <vt:lpstr>any</vt:lpstr>
      <vt:lpstr>Σύγκριση με (τιμές) συνόλου: all</vt:lpstr>
      <vt:lpstr>all</vt:lpstr>
      <vt:lpstr>all</vt:lpstr>
      <vt:lpstr>Ο τελεστής exists (not exists) </vt:lpstr>
      <vt:lpstr>Ο τελεστής exists (not exists) </vt:lpstr>
      <vt:lpstr>Ο τελεστής unique (not unique) </vt:lpstr>
      <vt:lpstr>Ο τελεστής exists (not exists) </vt:lpstr>
      <vt:lpstr>Ο τελεστής exists (not exists) </vt:lpstr>
      <vt:lpstr>Παράδειγμα Διαίρεσης</vt:lpstr>
      <vt:lpstr>Παράδειγμα: Διαίρεση</vt:lpstr>
      <vt:lpstr>Ο τελεστής unique (not unique) </vt:lpstr>
      <vt:lpstr>Ο τελεστής unique (not unique) </vt:lpstr>
      <vt:lpstr>Επανάληψη</vt:lpstr>
      <vt:lpstr>Επανάληψη</vt:lpstr>
      <vt:lpstr>PowerPoint Presentation</vt:lpstr>
      <vt:lpstr>PowerPoint Presentation</vt:lpstr>
      <vt:lpstr>PowerPoint Presentation</vt:lpstr>
      <vt:lpstr>Επανάληψη</vt:lpstr>
      <vt:lpstr>PowerPoint Presentation</vt:lpstr>
      <vt:lpstr>Συναθροιστικές Συναρτήσεις</vt:lpstr>
      <vt:lpstr>Παράδειγμα</vt:lpstr>
      <vt:lpstr>Συναθροιστικές Συναρτήσεις</vt:lpstr>
      <vt:lpstr>Παράδειγμα</vt:lpstr>
      <vt:lpstr>Παράδειγμα</vt:lpstr>
      <vt:lpstr>Παράδειγμα</vt:lpstr>
      <vt:lpstr>Συναθροιστικές Συναρτήσεις</vt:lpstr>
      <vt:lpstr>Συναθροιστικές Συναρτήσεις</vt:lpstr>
      <vt:lpstr>PowerPoint Presentation</vt:lpstr>
      <vt:lpstr>Συναθροιστικές Συναρτήσεις: group by</vt:lpstr>
      <vt:lpstr>Παράδειγμα</vt:lpstr>
      <vt:lpstr>Συναθροιστικές Συναρτήσεις: group by</vt:lpstr>
      <vt:lpstr>Συναθροιστικές Συναρτήσεις: group by</vt:lpstr>
      <vt:lpstr>Παράδειγμα</vt:lpstr>
      <vt:lpstr>Συναθροιστικές Συναρτήσεις: group by</vt:lpstr>
      <vt:lpstr>Συναθροιστικές Συναρτήσεις: having</vt:lpstr>
      <vt:lpstr>Συναθροιστικές Συναρτήσεις</vt:lpstr>
      <vt:lpstr>Συναθροιστικές Συναρτήσεις</vt:lpstr>
      <vt:lpstr>Παράδειγμα</vt:lpstr>
      <vt:lpstr>Παράδειγμα</vt:lpstr>
      <vt:lpstr>Επανάληψη</vt:lpstr>
      <vt:lpstr>Βασική Δομή Ερώτησης</vt:lpstr>
      <vt:lpstr>PowerPoint Presentation</vt:lpstr>
      <vt:lpstr>Συνένωση (join)</vt:lpstr>
      <vt:lpstr>PowerPoint Presentation</vt:lpstr>
      <vt:lpstr>PowerPoint Presentation</vt:lpstr>
      <vt:lpstr>Παράδειγμα</vt:lpstr>
      <vt:lpstr>Παράδειγμα</vt:lpstr>
      <vt:lpstr>Φυσική Συνένωση (natural join)</vt:lpstr>
      <vt:lpstr>Παράδειγμα</vt:lpstr>
      <vt:lpstr>Παράδειγμα</vt:lpstr>
      <vt:lpstr>Παράδειγμα</vt:lpstr>
      <vt:lpstr>Παράδειγμα</vt:lpstr>
      <vt:lpstr>SFW στο FROM </vt:lpstr>
      <vt:lpstr>With</vt:lpstr>
      <vt:lpstr>SFW – WITH, FROM </vt:lpstr>
      <vt:lpstr>With</vt:lpstr>
      <vt:lpstr>Παράδειγμα</vt:lpstr>
      <vt:lpstr>PowerPoint Presentation</vt:lpstr>
      <vt:lpstr>PowerPoint Presentation</vt:lpstr>
      <vt:lpstr>Εισαγωγή</vt:lpstr>
      <vt:lpstr>Τροποποίηση ΒΔ</vt:lpstr>
      <vt:lpstr>Εισαγωγή δεδομένων</vt:lpstr>
      <vt:lpstr>Εισαγωγή δεδομένων</vt:lpstr>
      <vt:lpstr>Διαγραφή δεδομένων</vt:lpstr>
      <vt:lpstr>Διαγραφή δεδομένων</vt:lpstr>
      <vt:lpstr>Ενημέρωση </vt:lpstr>
      <vt:lpstr>Ενημέρωση</vt:lpstr>
      <vt:lpstr>Επανάληψη</vt:lpstr>
      <vt:lpstr>PowerPoint Presentation</vt:lpstr>
      <vt:lpstr>Ορισμός Όψεων (εικονικών πινάκων)</vt:lpstr>
      <vt:lpstr>Διαφορά από create table</vt:lpstr>
      <vt:lpstr>Παράδειγμα</vt:lpstr>
      <vt:lpstr>Ενημερώσιμες Όψεις</vt:lpstr>
      <vt:lpstr>Παράδειγμα</vt:lpstr>
      <vt:lpstr>Διαγραφή όψης</vt:lpstr>
      <vt:lpstr>PowerPoint Presentation</vt:lpstr>
      <vt:lpstr>PowerPoint Presentation</vt:lpstr>
      <vt:lpstr>Άσκηση</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Άσκηση: Αξιολογήσεις από το YELP </vt:lpstr>
      <vt:lpstr>Άσκηση: Αξιολογήσεις από το YELP </vt:lpstr>
      <vt:lpstr>Άσκηση: Αξιολογήσεις από το YELP </vt:lpstr>
      <vt:lpstr>Άσκηση: Αξιολογήσεις από το YELP </vt:lpstr>
      <vt:lpstr>PowerPoint Presentation</vt:lpstr>
      <vt:lpstr>Ασκήσεις  (Θέματα Σεπτεμβρίου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slides</dc:title>
  <dc:creator>Evaggelia Pitoura</dc:creator>
  <cp:lastModifiedBy>pitoura</cp:lastModifiedBy>
  <cp:revision>579</cp:revision>
  <dcterms:created xsi:type="dcterms:W3CDTF">2013-06-13T09:19:30Z</dcterms:created>
  <dcterms:modified xsi:type="dcterms:W3CDTF">2021-11-23T14:04:09Z</dcterms:modified>
</cp:coreProperties>
</file>