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ink/ink1.xml" ContentType="application/inkml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6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1" r:id="rId9"/>
    <p:sldId id="718" r:id="rId10"/>
    <p:sldId id="672" r:id="rId11"/>
    <p:sldId id="673" r:id="rId12"/>
    <p:sldId id="674" r:id="rId13"/>
    <p:sldId id="675" r:id="rId14"/>
    <p:sldId id="676" r:id="rId15"/>
    <p:sldId id="677" r:id="rId16"/>
    <p:sldId id="715" r:id="rId17"/>
    <p:sldId id="716" r:id="rId18"/>
    <p:sldId id="717" r:id="rId19"/>
    <p:sldId id="681" r:id="rId20"/>
    <p:sldId id="682" r:id="rId21"/>
    <p:sldId id="683" r:id="rId22"/>
    <p:sldId id="684" r:id="rId23"/>
    <p:sldId id="719" r:id="rId24"/>
    <p:sldId id="685" r:id="rId25"/>
    <p:sldId id="686" r:id="rId26"/>
    <p:sldId id="687" r:id="rId27"/>
    <p:sldId id="688" r:id="rId28"/>
    <p:sldId id="689" r:id="rId29"/>
    <p:sldId id="690" r:id="rId30"/>
    <p:sldId id="722" r:id="rId31"/>
    <p:sldId id="691" r:id="rId32"/>
    <p:sldId id="692" r:id="rId33"/>
    <p:sldId id="693" r:id="rId34"/>
    <p:sldId id="694" r:id="rId35"/>
    <p:sldId id="695" r:id="rId36"/>
    <p:sldId id="696" r:id="rId37"/>
    <p:sldId id="697" r:id="rId38"/>
    <p:sldId id="713" r:id="rId39"/>
    <p:sldId id="698" r:id="rId40"/>
    <p:sldId id="699" r:id="rId41"/>
    <p:sldId id="700" r:id="rId42"/>
    <p:sldId id="701" r:id="rId43"/>
    <p:sldId id="702" r:id="rId44"/>
    <p:sldId id="703" r:id="rId45"/>
    <p:sldId id="704" r:id="rId46"/>
    <p:sldId id="705" r:id="rId47"/>
    <p:sldId id="706" r:id="rId48"/>
    <p:sldId id="733" r:id="rId49"/>
    <p:sldId id="731" r:id="rId50"/>
    <p:sldId id="707" r:id="rId51"/>
    <p:sldId id="708" r:id="rId52"/>
    <p:sldId id="730" r:id="rId53"/>
    <p:sldId id="732" r:id="rId54"/>
    <p:sldId id="724" r:id="rId55"/>
    <p:sldId id="726" r:id="rId56"/>
    <p:sldId id="727" r:id="rId57"/>
    <p:sldId id="728" r:id="rId58"/>
    <p:sldId id="657" r:id="rId59"/>
    <p:sldId id="723" r:id="rId60"/>
    <p:sldId id="725" r:id="rId61"/>
    <p:sldId id="670" r:id="rId62"/>
    <p:sldId id="720" r:id="rId63"/>
    <p:sldId id="721" r:id="rId64"/>
    <p:sldId id="729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20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774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0T13:02:11.566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05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5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1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47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6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0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73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1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74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7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3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62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11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22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199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469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80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25</a:t>
            </a:fld>
            <a:endParaRPr 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77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22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39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14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29</a:t>
            </a:fld>
            <a:endParaRPr 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0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77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973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883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183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630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24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84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827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90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122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9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67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815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570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446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240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875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094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5094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52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763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81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675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7742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375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2417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5984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360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8144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893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0073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200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73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4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8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3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qlite.org/index.html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50.png"/><Relationship Id="rId4" Type="http://schemas.openxmlformats.org/officeDocument/2006/relationships/customXml" Target="../ink/ink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s://sqlitestudio.pl/index.rvt" TargetMode="Externa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 smtClean="0"/>
              <a:t>21</a:t>
            </a:r>
            <a:r>
              <a:rPr lang="el-GR" altLang="en-US" dirty="0" smtClean="0"/>
              <a:t>-20</a:t>
            </a:r>
            <a:r>
              <a:rPr lang="en-US" altLang="en-US" smtClean="0"/>
              <a:t>22</a:t>
            </a:r>
            <a:endParaRPr lang="el-GR" altLang="en-US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σχέσης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381000" y="2029632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TABLE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R(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..., </a:t>
            </a: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</a:p>
          <a:p>
            <a:pPr eaLnBrk="0" hangingPunct="0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&gt;);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488293" y="1533135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809875" y="1417638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419100" y="2012163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πρωτεύοντος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υποψηφίων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σημασιολογικών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</a:t>
            </a:r>
            <a:r>
              <a:rPr lang="el-GR" i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ξένου</a:t>
            </a: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093062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Όνομα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Ηθοποιός(Όνομα</a:t>
            </a:r>
            <a:r>
              <a:rPr lang="el-GR" sz="1400" dirty="0">
                <a:solidFill>
                  <a:srgbClr val="FF0000"/>
                </a:solidFill>
              </a:rPr>
              <a:t>),</a:t>
            </a:r>
          </a:p>
          <a:p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Τίτλος, Έτος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Ταινία(Τίτλος</a:t>
            </a:r>
            <a:r>
              <a:rPr lang="el-GR" sz="1400" dirty="0">
                <a:solidFill>
                  <a:srgbClr val="FF0000"/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κλειδιού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προφανώς,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val="926011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          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check</a:t>
            </a:r>
            <a:r>
              <a:rPr lang="el-GR" sz="1400" b="1" dirty="0">
                <a:solidFill>
                  <a:srgbClr val="FF0000"/>
                </a:solidFill>
              </a:rPr>
              <a:t> (Έτος-Γέννησης &gt;= 1</a:t>
            </a:r>
            <a:r>
              <a:rPr lang="en-US" sz="1400" b="1" dirty="0">
                <a:solidFill>
                  <a:srgbClr val="FF0000"/>
                </a:solidFill>
              </a:rPr>
              <a:t>8</a:t>
            </a:r>
            <a:r>
              <a:rPr lang="el-GR" sz="1400" b="1" dirty="0">
                <a:solidFill>
                  <a:srgbClr val="FF0000"/>
                </a:solidFill>
              </a:rPr>
              <a:t>00))</a:t>
            </a:r>
            <a:r>
              <a:rPr lang="en-US" sz="1400" b="1" dirty="0">
                <a:solidFill>
                  <a:srgbClr val="FF0000"/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/>
              <a:t>;</a:t>
            </a:r>
            <a:endParaRPr lang="el-G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στιγμιότυπου</a:t>
            </a:r>
          </a:p>
        </p:txBody>
      </p:sp>
    </p:spTree>
    <p:extLst>
      <p:ext uri="{BB962C8B-B14F-4D97-AF65-F5344CB8AC3E}">
        <p14:creationId xmlns:p14="http://schemas.microsoft.com/office/powerpoint/2010/main" val="31395725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22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21677" y="1858108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DATABASES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SHEMAS</a:t>
            </a:r>
          </a:p>
          <a:p>
            <a:pPr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TABLES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1432116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VALUES (v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);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125708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(Τίτλος, Είδος, Διάρκεια, Έτος)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43217" y="2977805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‘Έγχρωμη’)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29</a:t>
            </a:fld>
            <a:endParaRPr lang="el-GR" altLang="en-US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699726" y="2585915"/>
            <a:ext cx="306021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* FROM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Εμφάνιση Περιεχομένου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38101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685800" y="2134889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685800" y="4714119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σβήνονται 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97702" y="2967335"/>
            <a:ext cx="4592027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</a:p>
          <a:p>
            <a:pPr eaLnBrk="0" hangingPunct="0"/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Kidman’;</a:t>
            </a: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&lt; 1950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36</a:t>
            </a:fld>
            <a:endParaRPr lang="el-GR" altLang="en-US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1988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την τιμή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38</a:t>
            </a:fld>
            <a:endParaRPr lang="el-GR" altLang="en-US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791368" y="206546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ON 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(1)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(3)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(4)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2515" y="-13811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Διαφορετικό από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= Διάρκεια + 10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Διάρκεια &lt; 100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R</a:t>
            </a: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45</a:t>
            </a:fld>
            <a:endParaRPr lang="el-GR" alt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DEFAULT, NO ACTION (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</a:t>
            </a: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47</a:t>
            </a:fld>
            <a:endParaRPr lang="el-GR" altLang="en-US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	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δούμε σήμερα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7169" y="2078892"/>
            <a:ext cx="61350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 smtClean="0"/>
              <a:t>Σύντομο παράδειγμα ορισμού σχήματος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 smtClean="0"/>
              <a:t>Σχεσιακή άλγεβρα</a:t>
            </a:r>
            <a:endParaRPr lang="el-GR" sz="24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  <a:endParaRPr lang="el-GR" alt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</a:t>
            </a:r>
            <a:r>
              <a:rPr lang="el-GR" altLang="en-US" dirty="0" smtClean="0"/>
              <a:t>2021-2022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18032959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923" y="2298823"/>
            <a:ext cx="8229600" cy="1143000"/>
          </a:xfrm>
        </p:spPr>
        <p:txBody>
          <a:bodyPr/>
          <a:lstStyle/>
          <a:p>
            <a:r>
              <a:rPr lang="en-US" dirty="0" smtClean="0"/>
              <a:t>Database schema definition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69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361156" y="1026886"/>
            <a:ext cx="84216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SQL-89, SQL-92,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έχει διάφορα τμήματα: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Ακεραιότητα,  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/>
              <a:t>Ευαγγε</a:t>
            </a:r>
            <a:r>
              <a:rPr lang="en-US" altLang="en-US" dirty="0"/>
              <a:t>λ</a:t>
            </a:r>
            <a:r>
              <a:rPr lang="el-GR" altLang="en-US" dirty="0"/>
              <a:t>ία </a:t>
            </a:r>
            <a:r>
              <a:rPr lang="el-GR" altLang="en-US" dirty="0" err="1"/>
              <a:t>Πιτουρά</a:t>
            </a:r>
            <a:endParaRPr lang="el-GR" altLang="en-US" dirty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545733" y="897060"/>
            <a:ext cx="801992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DATABASE movie-database;</a:t>
            </a:r>
          </a:p>
          <a:p>
            <a:pPr eaLnBrk="0" hangingPunct="0"/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USE DATABASE movie-database;</a:t>
            </a:r>
          </a:p>
          <a:p>
            <a:pPr eaLnBrk="0" hangingPunct="0"/>
            <a:endParaRPr lang="en-US" sz="1400" b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TABLE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Έτος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Τύπος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     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NOT NULL</a:t>
            </a:r>
            <a:r>
              <a:rPr lang="en-US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`John Doe’,</a:t>
            </a:r>
            <a:endParaRPr lang="el-GR" sz="1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1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on delete set default,</a:t>
            </a:r>
            <a:endParaRPr lang="el-GR" sz="1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719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Ορισμοί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Σχήματος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536575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INSET INTO R(A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VALUES (v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r>
              <a:rPr lang="en-US" sz="2000" b="1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2" y="3500438"/>
            <a:ext cx="402162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</a:t>
            </a: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8246" y="359508"/>
            <a:ext cx="47283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 TABLE R(</a:t>
            </a:r>
            <a:br>
              <a:rPr lang="en-US" dirty="0" smtClean="0"/>
            </a:br>
            <a:r>
              <a:rPr lang="en-US" dirty="0" smtClean="0"/>
              <a:t>A INT,</a:t>
            </a:r>
            <a:br>
              <a:rPr lang="en-US" dirty="0" smtClean="0"/>
            </a:br>
            <a:r>
              <a:rPr lang="en-US" dirty="0" smtClean="0"/>
              <a:t>B INT NOT NULL,</a:t>
            </a:r>
            <a:br>
              <a:rPr lang="en-US" dirty="0" smtClean="0"/>
            </a:br>
            <a:r>
              <a:rPr lang="en-US" dirty="0" smtClean="0"/>
              <a:t>PRIMARY KEY(A));</a:t>
            </a:r>
          </a:p>
          <a:p>
            <a:endParaRPr lang="en-US" dirty="0" smtClean="0"/>
          </a:p>
          <a:p>
            <a:r>
              <a:rPr lang="en-US" dirty="0"/>
              <a:t>CREATE TABLE </a:t>
            </a:r>
            <a:r>
              <a:rPr lang="en-US" dirty="0" smtClean="0"/>
              <a:t>S(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 INT,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 INT DEFAULT 0,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PRIMARY </a:t>
            </a:r>
            <a:r>
              <a:rPr lang="en-US" dirty="0" smtClean="0"/>
              <a:t>KEY(C),</a:t>
            </a:r>
          </a:p>
          <a:p>
            <a:r>
              <a:rPr lang="en-US" dirty="0" smtClean="0"/>
              <a:t>FOREIGN KEY(D)  </a:t>
            </a:r>
            <a:r>
              <a:rPr lang="en-US" dirty="0" smtClean="0"/>
              <a:t>REFERENCES </a:t>
            </a:r>
            <a:r>
              <a:rPr lang="en-US" dirty="0" smtClean="0"/>
              <a:t>R(A)</a:t>
            </a:r>
          </a:p>
          <a:p>
            <a:r>
              <a:rPr lang="en-US" dirty="0" smtClean="0"/>
              <a:t>ON DELETE CASCADE</a:t>
            </a:r>
          </a:p>
          <a:p>
            <a:r>
              <a:rPr lang="en-US" dirty="0" smtClean="0"/>
              <a:t>ON UPDATE SET DEFAULT);</a:t>
            </a:r>
            <a:endParaRPr lang="en-US" dirty="0"/>
          </a:p>
          <a:p>
            <a:endParaRPr lang="en-US" dirty="0"/>
          </a:p>
          <a:p>
            <a:r>
              <a:rPr lang="en-US" dirty="0"/>
              <a:t>CREATE TABLE </a:t>
            </a:r>
            <a:r>
              <a:rPr lang="en-US" dirty="0" smtClean="0"/>
              <a:t>T(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 INT,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F INT UNIQUE,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PRIMARY </a:t>
            </a:r>
            <a:r>
              <a:rPr lang="en-US" dirty="0" smtClean="0"/>
              <a:t>KEY(E),</a:t>
            </a:r>
          </a:p>
          <a:p>
            <a:r>
              <a:rPr lang="en-US" dirty="0" smtClean="0"/>
              <a:t>FOREIGN KEY(F</a:t>
            </a:r>
            <a:r>
              <a:rPr lang="en-US" smtClean="0"/>
              <a:t>)  </a:t>
            </a:r>
            <a:r>
              <a:rPr lang="en-US" smtClean="0"/>
              <a:t>REFERENCES </a:t>
            </a:r>
            <a:r>
              <a:rPr lang="en-US" dirty="0" smtClean="0"/>
              <a:t>S(D)</a:t>
            </a:r>
          </a:p>
          <a:p>
            <a:r>
              <a:rPr lang="en-US" dirty="0" smtClean="0"/>
              <a:t>ON DELETE CASCADE</a:t>
            </a:r>
          </a:p>
          <a:p>
            <a:r>
              <a:rPr lang="en-US" dirty="0" smtClean="0"/>
              <a:t>ON UPDATE SET NULL);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383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6330"/>
            <a:ext cx="8229600" cy="1143000"/>
          </a:xfrm>
        </p:spPr>
        <p:txBody>
          <a:bodyPr/>
          <a:lstStyle/>
          <a:p>
            <a:r>
              <a:rPr lang="el-GR" dirty="0" smtClean="0"/>
              <a:t>Ανακοινώσεις</a:t>
            </a:r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969" y="2227384"/>
            <a:ext cx="75574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 smtClean="0"/>
              <a:t>Το 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εργαστήριο θα γίνει την επόμενη εβδομάδα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 smtClean="0"/>
              <a:t>Το 1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σύνολο ασκήσεων θα ανακοινωθεί την Τετάρτη με ημερομηνία παράδοσης την Πέμπτη 18 Νοεμβρίου</a:t>
            </a:r>
            <a:endParaRPr lang="el-GR" sz="2400" dirty="0"/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3124200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  <a:endParaRPr lang="el-GR" altLang="en-US"/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</a:t>
            </a:r>
            <a:r>
              <a:rPr lang="el-GR" altLang="en-US" dirty="0" smtClean="0"/>
              <a:t>2021-2022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6202688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54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739405"/>
            <a:ext cx="8077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πρώτη άσκηση θα χρησιμοποιήσουμε την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SQLite3</a:t>
            </a: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Μπορείτε να την κατεβάσετε από</a:t>
            </a: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https://www.sqlite.org/index.html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Public domain, open source</a:t>
            </a: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επόμενες ασκήσεις, μπορεί να χρησιμοποιήσουμε την 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endParaRPr lang="el-GR" sz="2400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="" xmlns:a16="http://schemas.microsoft.com/office/drawing/2014/main" id="{565C268C-1A93-4071-8587-6E6CE2C29E49}"/>
                  </a:ext>
                </a:extLst>
              </p14:cNvPr>
              <p14:cNvContentPartPr/>
              <p14:nvPr/>
            </p14:nvContentPartPr>
            <p14:xfrm>
              <a:off x="5128372" y="1039717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5C268C-1A93-4071-8587-6E6CE2C29E4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19372" y="10310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20729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599445"/>
            <a:ext cx="8077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δημιουργήσετε μια νέα βάση δεδομένων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αντί για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DATABASE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testdb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open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testdb.db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schema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(τον ορισμό) ενός πίνακα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.schema &lt;table-name&gt;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τους πίνακες μιας βάσης δεδομένων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tables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 εντολές – δείτε το .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help</a:t>
            </a:r>
          </a:p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Χωρίς ερωτηματικό στο τέλος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6387800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3223" y="1435078"/>
            <a:ext cx="807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Υποστηρίζει μόνο </a:t>
            </a: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VARCHAR (text)</a:t>
            </a:r>
          </a:p>
          <a:p>
            <a:pPr algn="just"/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INT, REAL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24182337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3" y="1463070"/>
            <a:ext cx="8077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υποστήριξη ξένων κλειδιών</a:t>
            </a: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/>
          </a:p>
          <a:p>
            <a:pPr algn="just"/>
            <a:endParaRPr lang="el-GR" sz="2000" dirty="0"/>
          </a:p>
          <a:p>
            <a:pPr algn="just"/>
            <a:r>
              <a:rPr lang="el-GR" sz="2000" dirty="0"/>
              <a:t>Επίσης:</a:t>
            </a:r>
          </a:p>
          <a:p>
            <a:pPr algn="just"/>
            <a:r>
              <a:rPr lang="el-GR" sz="2000" dirty="0"/>
              <a:t>Τ</a:t>
            </a:r>
            <a:r>
              <a:rPr lang="en-US" sz="2000" dirty="0"/>
              <a:t>he parent key of a foreign key constraint is the primary key of the parent table.</a:t>
            </a:r>
            <a:endParaRPr lang="el-GR" sz="2000" dirty="0"/>
          </a:p>
          <a:p>
            <a:pPr algn="just"/>
            <a:r>
              <a:rPr lang="en-US" sz="2000" dirty="0"/>
              <a:t>If they are not the primary key, then the parent key columns must be collectively subject to a UNIQUE constraint or have a UNIQUE index. 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Υποστήριξη ξένων κλειδιών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864151"/>
            <a:ext cx="359228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l-GR" altLang="el-GR" dirty="0">
                <a:solidFill>
                  <a:srgbClr val="000000"/>
                </a:solidFill>
                <a:latin typeface="+mj-lt"/>
              </a:rPr>
              <a:t>PRAGMA </a:t>
            </a:r>
            <a:r>
              <a:rPr lang="el-GR" altLang="el-GR" dirty="0" err="1">
                <a:solidFill>
                  <a:srgbClr val="000000"/>
                </a:solidFill>
                <a:latin typeface="+mj-lt"/>
              </a:rPr>
              <a:t>foreign_keys</a:t>
            </a:r>
            <a:r>
              <a:rPr lang="el-GR" altLang="el-GR" dirty="0">
                <a:solidFill>
                  <a:srgbClr val="000000"/>
                </a:solidFill>
                <a:latin typeface="+mj-lt"/>
              </a:rPr>
              <a:t> = ON;</a:t>
            </a:r>
            <a:r>
              <a:rPr lang="el-GR" altLang="el-GR" sz="700" dirty="0">
                <a:latin typeface="+mj-lt"/>
              </a:rPr>
              <a:t> </a:t>
            </a:r>
            <a:endParaRPr lang="el-GR" altLang="el-GR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56075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6" y="1114254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Command line shell</a:t>
            </a: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κάποιο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user interface </a:t>
            </a:r>
            <a:r>
              <a:rPr lang="en-US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SQLiteStudio</a:t>
            </a:r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https://sqlitestudio.pl/index.rvt</a:t>
            </a:r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Συχνά οι εντολές μέσα από μια γλώσσα προγραμματισμού</a:t>
            </a: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SQLiteStudio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9610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Σχήματος</a:t>
            </a:r>
          </a:p>
          <a:p>
            <a:pPr marL="457200" indent="-457200"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φόρτωση 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60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125963" y="788859"/>
            <a:ext cx="8892073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Most SQL database engines implemented as a separate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server process</a:t>
            </a:r>
            <a:r>
              <a:rPr lang="en-US" sz="2400" dirty="0"/>
              <a:t> (including MySQL).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/>
              <a:t>Programs that want to access the database communicate with the server using some kind of </a:t>
            </a:r>
            <a:r>
              <a:rPr lang="en-US" sz="2000" dirty="0" err="1"/>
              <a:t>interprocess</a:t>
            </a:r>
            <a:r>
              <a:rPr lang="en-US" sz="2000" dirty="0"/>
              <a:t> communication (typically TCP/IP)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/>
              <a:t>Requires connect to database</a:t>
            </a:r>
          </a:p>
          <a:p>
            <a:pPr marL="93663" lvl="1" indent="-93663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Serveless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000" dirty="0"/>
              <a:t>The database engine runs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within the same process</a:t>
            </a:r>
            <a:r>
              <a:rPr lang="en-US" sz="2000" dirty="0"/>
              <a:t>, thread, and address space as the application. 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/>
              <a:t> No message passing or network activity.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/>
              <a:t> Reads and writes directly from the database files on disk 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endParaRPr lang="en-US" sz="2000" dirty="0"/>
          </a:p>
          <a:p>
            <a:r>
              <a:rPr lang="en-US" sz="2400" dirty="0"/>
              <a:t>(+) zero configuration (no separate server process to install, setup, configure, initialize, manage, and troubleshoot)</a:t>
            </a:r>
          </a:p>
          <a:p>
            <a:r>
              <a:rPr lang="en-US" sz="2400" dirty="0"/>
              <a:t>(-) protection, security, access writes, finer-grained locking and concurrency</a:t>
            </a:r>
          </a:p>
          <a:p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(-) memory, disk storage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8859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serverless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pPr algn="ctr"/>
            <a:r>
              <a:rPr lang="el-GR" altLang="en-US" dirty="0"/>
              <a:t>Βάσεις Δεδομένων 20</a:t>
            </a:r>
            <a:r>
              <a:rPr lang="en-US" altLang="en-US" dirty="0"/>
              <a:t>18</a:t>
            </a:r>
            <a:r>
              <a:rPr lang="el-GR" altLang="en-US" dirty="0"/>
              <a:t>-20</a:t>
            </a:r>
            <a:r>
              <a:rPr lang="en-US" altLang="en-US" dirty="0"/>
              <a:t>19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41171401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1" y="1580784"/>
            <a:ext cx="807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«τρέχουν»</a:t>
            </a: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MySQL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137138" y="2386746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να ορίσετε ξένα κλειδιά θα</a:t>
            </a:r>
            <a:r>
              <a:rPr lang="en-US" sz="2400" dirty="0"/>
              <a:t> </a:t>
            </a:r>
            <a:r>
              <a:rPr lang="el-GR" sz="2400" dirty="0"/>
              <a:t>πρέπει να ορίσετε σε μηχανή</a:t>
            </a:r>
            <a:r>
              <a:rPr lang="en-US" sz="2400" dirty="0"/>
              <a:t> </a:t>
            </a:r>
            <a:r>
              <a:rPr lang="el-GR" sz="2400" dirty="0"/>
              <a:t>αποθήκευσης την INNODB σε κάθε</a:t>
            </a:r>
            <a:r>
              <a:rPr lang="en-US" sz="2400" dirty="0"/>
              <a:t> </a:t>
            </a:r>
            <a:r>
              <a:rPr lang="el-GR" sz="2400" dirty="0"/>
              <a:t>εντολή δημιουργίας πίνακα,</a:t>
            </a:r>
            <a:endParaRPr lang="en-US" sz="2400" dirty="0"/>
          </a:p>
          <a:p>
            <a:endParaRPr lang="el-GR" sz="2400" dirty="0"/>
          </a:p>
          <a:p>
            <a:r>
              <a:rPr lang="el-GR" sz="2400" dirty="0"/>
              <a:t>CREATE TABLE R ( … )   </a:t>
            </a:r>
            <a:r>
              <a:rPr lang="el-GR" sz="2400" dirty="0">
                <a:solidFill>
                  <a:srgbClr val="FF0000"/>
                </a:solidFill>
              </a:rPr>
              <a:t>ENGINE=INNODB</a:t>
            </a: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125191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MySQL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9723" y="1830259"/>
            <a:ext cx="8327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Αν θέλετε να ορίσετε ξένο κλειδί το οποίο να αναφέρεται σε κάποιο γνώρισμα Α μιας σχέσης </a:t>
            </a:r>
            <a:r>
              <a:rPr lang="en-US" dirty="0"/>
              <a:t>R </a:t>
            </a:r>
            <a:r>
              <a:rPr lang="el-GR" i="1" dirty="0">
                <a:solidFill>
                  <a:srgbClr val="FF0000"/>
                </a:solidFill>
              </a:rPr>
              <a:t>που δεν είναι κλειδί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θα πρέπει στον ορισμό της </a:t>
            </a:r>
            <a:r>
              <a:rPr lang="en-US" dirty="0"/>
              <a:t>R </a:t>
            </a:r>
            <a:r>
              <a:rPr lang="el-GR" dirty="0"/>
              <a:t>να ορίσετε ένα ευρετήριο στο γνώρισμα Α. Αυτό γίνεται με τη χρήση της εντολής </a:t>
            </a:r>
            <a:r>
              <a:rPr lang="en-US" dirty="0"/>
              <a:t>INDEX</a:t>
            </a:r>
            <a:r>
              <a:rPr lang="el-GR" dirty="0"/>
              <a:t>. </a:t>
            </a:r>
          </a:p>
          <a:p>
            <a:endParaRPr lang="el-GR" dirty="0"/>
          </a:p>
          <a:p>
            <a:pPr fontAlgn="base"/>
            <a:r>
              <a:rPr lang="en-US" dirty="0"/>
              <a:t>CREATE TABLE R (</a:t>
            </a:r>
            <a:endParaRPr lang="el-GR" dirty="0"/>
          </a:p>
          <a:p>
            <a:pPr fontAlgn="base"/>
            <a:r>
              <a:rPr lang="en-US" dirty="0"/>
              <a:t>    … ,</a:t>
            </a:r>
            <a:endParaRPr lang="el-GR" dirty="0"/>
          </a:p>
          <a:p>
            <a:pPr fontAlgn="base"/>
            <a:r>
              <a:rPr lang="en-US" dirty="0"/>
              <a:t>    INT A,</a:t>
            </a:r>
            <a:endParaRPr lang="el-GR" dirty="0"/>
          </a:p>
          <a:p>
            <a:pPr fontAlgn="base"/>
            <a:r>
              <a:rPr lang="en-US" dirty="0"/>
              <a:t>    …,</a:t>
            </a:r>
            <a:endParaRPr lang="el-GR" dirty="0"/>
          </a:p>
          <a:p>
            <a:pPr fontAlgn="base"/>
            <a:r>
              <a:rPr lang="en-US" dirty="0"/>
              <a:t>    </a:t>
            </a:r>
            <a:r>
              <a:rPr lang="en-US" b="1" dirty="0">
                <a:solidFill>
                  <a:srgbClr val="FF0000"/>
                </a:solidFill>
              </a:rPr>
              <a:t>INDEX (A)</a:t>
            </a:r>
            <a:r>
              <a:rPr lang="en-US" b="1" dirty="0"/>
              <a:t>,</a:t>
            </a:r>
            <a:endParaRPr lang="el-GR" dirty="0"/>
          </a:p>
          <a:p>
            <a:pPr fontAlgn="base"/>
            <a:r>
              <a:rPr lang="en-US" dirty="0"/>
              <a:t>    …, </a:t>
            </a:r>
            <a:endParaRPr lang="el-GR" dirty="0"/>
          </a:p>
          <a:p>
            <a:pPr fontAlgn="base"/>
            <a:r>
              <a:rPr lang="en-US" dirty="0"/>
              <a:t>)   ENGINE=INNODB;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44830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4563" y="335845"/>
            <a:ext cx="7809723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  <a:p>
            <a:r>
              <a:rPr lang="en-US" dirty="0"/>
              <a:t>Consider a database to store information for a social networking website. The database </a:t>
            </a:r>
            <a:r>
              <a:rPr lang="en-GB" dirty="0"/>
              <a:t>has the following properties: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user</a:t>
            </a:r>
            <a:r>
              <a:rPr lang="en-US" dirty="0"/>
              <a:t> has a unique user ID (integer) along with a full name, age and phone </a:t>
            </a:r>
            <a:r>
              <a:rPr lang="en-GB" dirty="0"/>
              <a:t>number.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</a:t>
            </a:r>
            <a:r>
              <a:rPr lang="en-US" dirty="0"/>
              <a:t> has a unique group ID (integer) and a name. Every group must have at least one user that serves as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moderator</a:t>
            </a:r>
            <a:r>
              <a:rPr lang="en-US" dirty="0"/>
              <a:t> of the group.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user may be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member</a:t>
            </a:r>
            <a:r>
              <a:rPr lang="en-US" dirty="0"/>
              <a:t> of zero or more groups; groups may contain zero or more members (and one or more moderators).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are allowed to create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albums</a:t>
            </a:r>
            <a:r>
              <a:rPr lang="en-US" dirty="0"/>
              <a:t>. An album has a unique album ID (integer), a creation date, and a name. An album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owned</a:t>
            </a:r>
            <a:r>
              <a:rPr lang="en-US" dirty="0"/>
              <a:t> by exactly one user: the user that created it.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An album can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contain</a:t>
            </a:r>
            <a:r>
              <a:rPr lang="en-US" dirty="0"/>
              <a:t>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media files</a:t>
            </a:r>
            <a:r>
              <a:rPr lang="en-US" dirty="0"/>
              <a:t>. For every media file, we record its unique URL , the date the file was added to the album, and a caption (if one </a:t>
            </a:r>
            <a:r>
              <a:rPr lang="en-GB" dirty="0"/>
              <a:t>exists).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can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photos</a:t>
            </a:r>
            <a:r>
              <a:rPr lang="en-US" dirty="0"/>
              <a:t> to albums. Photos are a type of media file, but we also track the encoding (e.g., JPEG, PNG, etc.) and the size of the photo (in </a:t>
            </a:r>
            <a:r>
              <a:rPr lang="en-GB" dirty="0"/>
              <a:t>bytes).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may add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videos</a:t>
            </a:r>
            <a:r>
              <a:rPr lang="en-US" dirty="0"/>
              <a:t> to albums. Videos are a type of media file, and we track the codec used to encode the video (e.g., MPEG-4), the length of the video (in seconds), and the video's bitrate.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media file may belong to at most one album.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385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Τύπος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γλώσσας ορισμού δεδομένων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900" y="58004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762000" y="19939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CREATE DATABASE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</a:p>
          <a:p>
            <a:pPr eaLnBrk="0" hangingPunct="0"/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USE DATABASE </a:t>
            </a:r>
            <a:r>
              <a:rPr lang="en-US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/>
              <a:t>Βάσεις Δεδομένων 20</a:t>
            </a:r>
            <a:r>
              <a:rPr lang="en-US" altLang="en-US" dirty="0"/>
              <a:t>16</a:t>
            </a:r>
            <a:r>
              <a:rPr lang="el-GR" altLang="en-US" dirty="0"/>
              <a:t>-20</a:t>
            </a:r>
            <a:r>
              <a:rPr lang="en-US" altLang="en-US" dirty="0"/>
              <a:t>17</a:t>
            </a:r>
            <a:endParaRPr lang="el-GR" altLang="en-US" dirty="0"/>
          </a:p>
        </p:txBody>
      </p:sp>
    </p:spTree>
    <p:extLst>
      <p:ext uri="{BB962C8B-B14F-4D97-AF65-F5344CB8AC3E}">
        <p14:creationId xmlns:p14="http://schemas.microsoft.com/office/powerpoint/2010/main" val="1393238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2592</TotalTime>
  <Words>3286</Words>
  <Application>Microsoft Office PowerPoint</Application>
  <PresentationFormat>On-screen Show (4:3)</PresentationFormat>
  <Paragraphs>823</Paragraphs>
  <Slides>64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1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Ορισμός σχήματος</vt:lpstr>
      <vt:lpstr>Γλώσσα Ορισμού Δεδομένων (ΓΟΔ)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Σχήμα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Εμφάνιση Περιεχομένου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Τι θα δούμε σήμερα</vt:lpstr>
      <vt:lpstr>Database schema definition</vt:lpstr>
      <vt:lpstr>PowerPoint Presentation</vt:lpstr>
      <vt:lpstr>Γλώσσα Χειρισμού Δεδομένων</vt:lpstr>
      <vt:lpstr>PowerPoint Presentation</vt:lpstr>
      <vt:lpstr>Ανακοινώσεις</vt:lpstr>
      <vt:lpstr>SQLite</vt:lpstr>
      <vt:lpstr>SQLite: Διαφορές από SQL</vt:lpstr>
      <vt:lpstr>SQLite: Διαφορές από SQL</vt:lpstr>
      <vt:lpstr>SQLite: Υποστήριξη ξένων κλειδιών</vt:lpstr>
      <vt:lpstr>PowerPoint Presentation</vt:lpstr>
      <vt:lpstr>SQLiteStudio</vt:lpstr>
      <vt:lpstr>SQLite: serverless</vt:lpstr>
      <vt:lpstr>Παρατηρήσεις</vt:lpstr>
      <vt:lpstr>Ξένα κλειδιά στη MySQL</vt:lpstr>
      <vt:lpstr>Ξένα κλειδιά στη MySQL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354</cp:revision>
  <dcterms:created xsi:type="dcterms:W3CDTF">2013-06-13T09:19:30Z</dcterms:created>
  <dcterms:modified xsi:type="dcterms:W3CDTF">2021-11-02T14:31:17Z</dcterms:modified>
</cp:coreProperties>
</file>