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ink/ink1.xml" ContentType="application/inkml+xml"/>
  <Override PartName="/ppt/ink/ink2.xml" ContentType="application/inkml+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69" r:id="rId1"/>
  </p:sldMasterIdLst>
  <p:notesMasterIdLst>
    <p:notesMasterId r:id="rId41"/>
  </p:notesMasterIdLst>
  <p:sldIdLst>
    <p:sldId id="457" r:id="rId2"/>
    <p:sldId id="669" r:id="rId3"/>
    <p:sldId id="667" r:id="rId4"/>
    <p:sldId id="652" r:id="rId5"/>
    <p:sldId id="655" r:id="rId6"/>
    <p:sldId id="459" r:id="rId7"/>
    <p:sldId id="597" r:id="rId8"/>
    <p:sldId id="596" r:id="rId9"/>
    <p:sldId id="599" r:id="rId10"/>
    <p:sldId id="600" r:id="rId11"/>
    <p:sldId id="601" r:id="rId12"/>
    <p:sldId id="602" r:id="rId13"/>
    <p:sldId id="603" r:id="rId14"/>
    <p:sldId id="663" r:id="rId15"/>
    <p:sldId id="604" r:id="rId16"/>
    <p:sldId id="605" r:id="rId17"/>
    <p:sldId id="606" r:id="rId18"/>
    <p:sldId id="607" r:id="rId19"/>
    <p:sldId id="608" r:id="rId20"/>
    <p:sldId id="662" r:id="rId21"/>
    <p:sldId id="609" r:id="rId22"/>
    <p:sldId id="610" r:id="rId23"/>
    <p:sldId id="612" r:id="rId24"/>
    <p:sldId id="613" r:id="rId25"/>
    <p:sldId id="614" r:id="rId26"/>
    <p:sldId id="679" r:id="rId27"/>
    <p:sldId id="615" r:id="rId28"/>
    <p:sldId id="616" r:id="rId29"/>
    <p:sldId id="617" r:id="rId30"/>
    <p:sldId id="677" r:id="rId31"/>
    <p:sldId id="657" r:id="rId32"/>
    <p:sldId id="680" r:id="rId33"/>
    <p:sldId id="664" r:id="rId34"/>
    <p:sldId id="666" r:id="rId35"/>
    <p:sldId id="630" r:id="rId36"/>
    <p:sldId id="671" r:id="rId37"/>
    <p:sldId id="673" r:id="rId38"/>
    <p:sldId id="675" r:id="rId39"/>
    <p:sldId id="676" r:id="rId4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12" userDrawn="1">
          <p15:clr>
            <a:srgbClr val="A4A3A4"/>
          </p15:clr>
        </p15:guide>
        <p15:guide id="2" pos="29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nstantinos Semertzidis" initials="K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17" autoAdjust="0"/>
    <p:restoredTop sz="94671" autoAdjust="0"/>
  </p:normalViewPr>
  <p:slideViewPr>
    <p:cSldViewPr snapToGrid="0">
      <p:cViewPr varScale="1">
        <p:scale>
          <a:sx n="122" d="100"/>
          <a:sy n="122" d="100"/>
        </p:scale>
        <p:origin x="1548" y="96"/>
      </p:cViewPr>
      <p:guideLst>
        <p:guide orient="horz" pos="2112"/>
        <p:guide pos="2904"/>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17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09:13:56.301"/>
    </inkml:context>
    <inkml:brush xml:id="br0">
      <inkml:brushProperty name="width" value="0.05" units="cm"/>
      <inkml:brushProperty name="height" value="0.05" units="cm"/>
      <inkml:brushProperty name="color" value="#E71224"/>
    </inkml:brush>
  </inkml:definitions>
  <inkml:trace contextRef="#ctx0" brushRef="#br0">1 1 3200,'0'0'2289,"9"0"-2913,6 0-177,-5 0-1031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10-13T12:10:31.659"/>
    </inkml:context>
    <inkml:brush xml:id="br0">
      <inkml:brushProperty name="width" value="0.1" units="cm"/>
      <inkml:brushProperty name="height" value="0.1" units="cm"/>
      <inkml:brushProperty name="color" value="#66CC00"/>
    </inkml:brush>
  </inkml:definitions>
  <inkml:trace contextRef="#ctx0" brushRef="#br0">138 1 288,'0'0'120,"-108"69"-120,79-46-280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1D4467-F767-4192-8C2C-9C235F6643CF}" type="datetimeFigureOut">
              <a:rPr lang="en-US" smtClean="0"/>
              <a:pPr/>
              <a:t>10/29/2021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4C084C1-148C-4550-AE34-103EED253824}" type="slidenum">
              <a:rPr lang="en-US" smtClean="0"/>
              <a:pPr/>
              <a:t>‹#›</a:t>
            </a:fld>
            <a:endParaRPr lang="en-US"/>
          </a:p>
        </p:txBody>
      </p:sp>
    </p:spTree>
    <p:extLst>
      <p:ext uri="{BB962C8B-B14F-4D97-AF65-F5344CB8AC3E}">
        <p14:creationId xmlns:p14="http://schemas.microsoft.com/office/powerpoint/2010/main" val="1577679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256FF92D-C5E1-4CF9-AB74-603E5CC547AD}" type="slidenum">
              <a:rPr lang="el-GR" smtClean="0"/>
              <a:pPr/>
              <a:t>1</a:t>
            </a:fld>
            <a:endParaRPr lang="el-G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5822942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446287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854424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2863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52193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14</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051095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86025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7204593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981382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48321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81975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F602AEE0-9A41-4770-901B-9C8EA1E2DDFE}" type="slidenum">
              <a:rPr lang="el-GR" smtClean="0"/>
              <a:pPr/>
              <a:t>2</a:t>
            </a:fld>
            <a:endParaRPr lang="el-G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409884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p:spPr>
        <p:txBody>
          <a:bodyPr/>
          <a:lstStyle/>
          <a:p>
            <a:fld id="{083F8A2A-9370-403F-882C-D91A59BF1B34}" type="slidenum">
              <a:rPr lang="el-GR" smtClean="0"/>
              <a:pPr/>
              <a:t>20</a:t>
            </a:fld>
            <a:endParaRPr lang="el-GR"/>
          </a:p>
        </p:txBody>
      </p:sp>
      <p:sp>
        <p:nvSpPr>
          <p:cNvPr id="147459" name="Rectangle 2"/>
          <p:cNvSpPr>
            <a:spLocks noGrp="1" noRot="1" noChangeAspect="1" noChangeArrowheads="1" noTextEdit="1"/>
          </p:cNvSpPr>
          <p:nvPr>
            <p:ph type="sldImg"/>
          </p:nvPr>
        </p:nvSpPr>
        <p:spPr>
          <a:ln/>
        </p:spPr>
      </p:sp>
      <p:sp>
        <p:nvSpPr>
          <p:cNvPr id="14746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0298826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82339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831021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19213184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467893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886049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13983490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12022368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6634168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2800025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9265EE4F-9C9C-4B6A-B364-5393415D8EE0}" type="slidenum">
              <a:rPr lang="el-GR" smtClean="0"/>
              <a:pPr/>
              <a:t>3</a:t>
            </a:fld>
            <a:endParaRPr lang="el-G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11097034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12FF545-9252-4F1A-9327-CE4428D9337C}" type="slidenum">
              <a:rPr lang="el-GR" smtClean="0"/>
              <a:pPr/>
              <a:t>31</a:t>
            </a:fld>
            <a:endParaRPr lang="el-G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0600281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80A16E02-4AAE-4D60-9C43-CE93BFFE3048}" type="slidenum">
              <a:rPr lang="el-GR" smtClean="0"/>
              <a:pPr/>
              <a:t>32</a:t>
            </a:fld>
            <a:endParaRPr lang="el-G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5813481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8051171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6022465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p:spPr>
        <p:txBody>
          <a:bodyPr/>
          <a:lstStyle/>
          <a:p>
            <a:fld id="{09A8A026-4993-4CD4-8944-77BCD77ADD6C}" type="slidenum">
              <a:rPr lang="el-GR" smtClean="0"/>
              <a:pPr/>
              <a:t>35</a:t>
            </a:fld>
            <a:endParaRPr lang="el-GR"/>
          </a:p>
        </p:txBody>
      </p:sp>
      <p:sp>
        <p:nvSpPr>
          <p:cNvPr id="116739" name="Rectangle 2"/>
          <p:cNvSpPr>
            <a:spLocks noGrp="1" noRot="1" noChangeAspect="1" noChangeArrowheads="1" noTextEdit="1"/>
          </p:cNvSpPr>
          <p:nvPr>
            <p:ph type="sldImg"/>
          </p:nvPr>
        </p:nvSpPr>
        <p:spPr>
          <a:ln/>
        </p:spPr>
      </p:sp>
      <p:sp>
        <p:nvSpPr>
          <p:cNvPr id="11674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07542067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37EDAB6A-7A45-4426-9615-53F677DA94C3}" type="slidenum">
              <a:rPr lang="el-GR" smtClean="0"/>
              <a:pPr/>
              <a:t>36</a:t>
            </a:fld>
            <a:endParaRPr lang="el-GR"/>
          </a:p>
        </p:txBody>
      </p:sp>
      <p:sp>
        <p:nvSpPr>
          <p:cNvPr id="123907" name="Rectangle 2"/>
          <p:cNvSpPr>
            <a:spLocks noGrp="1" noRot="1" noChangeAspect="1" noChangeArrowheads="1" noTextEdit="1"/>
          </p:cNvSpPr>
          <p:nvPr>
            <p:ph type="sldImg"/>
          </p:nvPr>
        </p:nvSpPr>
        <p:spPr>
          <a:ln/>
        </p:spPr>
      </p:sp>
      <p:sp>
        <p:nvSpPr>
          <p:cNvPr id="1239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1487249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37</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77882883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p:spPr>
        <p:txBody>
          <a:bodyPr/>
          <a:lstStyle/>
          <a:p>
            <a:fld id="{53D76017-E737-46A5-AFFB-BF9662B19D0C}" type="slidenum">
              <a:rPr lang="el-GR" smtClean="0"/>
              <a:pPr/>
              <a:t>38</a:t>
            </a:fld>
            <a:endParaRPr lang="el-GR"/>
          </a:p>
        </p:txBody>
      </p:sp>
      <p:sp>
        <p:nvSpPr>
          <p:cNvPr id="151555" name="Rectangle 2"/>
          <p:cNvSpPr>
            <a:spLocks noGrp="1" noRot="1" noChangeAspect="1" noChangeArrowheads="1" noTextEdit="1"/>
          </p:cNvSpPr>
          <p:nvPr>
            <p:ph type="sldImg"/>
          </p:nvPr>
        </p:nvSpPr>
        <p:spPr>
          <a:ln/>
        </p:spPr>
      </p:sp>
      <p:sp>
        <p:nvSpPr>
          <p:cNvPr id="151556"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199453996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p:spPr>
        <p:txBody>
          <a:bodyPr/>
          <a:lstStyle/>
          <a:p>
            <a:fld id="{8395DA5C-74B9-47AA-AD9B-F9BA13AD5062}" type="slidenum">
              <a:rPr lang="el-GR" smtClean="0"/>
              <a:pPr/>
              <a:t>39</a:t>
            </a:fld>
            <a:endParaRPr lang="el-GR"/>
          </a:p>
        </p:txBody>
      </p:sp>
      <p:sp>
        <p:nvSpPr>
          <p:cNvPr id="150531" name="Rectangle 2"/>
          <p:cNvSpPr>
            <a:spLocks noGrp="1" noRot="1" noChangeAspect="1" noChangeArrowheads="1" noTextEdit="1"/>
          </p:cNvSpPr>
          <p:nvPr>
            <p:ph type="sldImg"/>
          </p:nvPr>
        </p:nvSpPr>
        <p:spPr>
          <a:ln/>
        </p:spPr>
      </p:sp>
      <p:sp>
        <p:nvSpPr>
          <p:cNvPr id="15053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4874467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8985C5DB-7721-4A23-9977-8023102138F0}" type="slidenum">
              <a:rPr lang="el-GR" smtClean="0"/>
              <a:pPr/>
              <a:t>4</a:t>
            </a:fld>
            <a:endParaRPr lang="el-G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38224482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5017" eaLnBrk="0" hangingPunct="0">
              <a:defRPr sz="1500">
                <a:solidFill>
                  <a:schemeClr val="tx1"/>
                </a:solidFill>
                <a:latin typeface="Arial" pitchFamily="34" charset="0"/>
              </a:defRPr>
            </a:lvl1pPr>
            <a:lvl2pPr marL="686263" indent="-263947" defTabSz="915017" eaLnBrk="0" hangingPunct="0">
              <a:defRPr sz="1500">
                <a:solidFill>
                  <a:schemeClr val="tx1"/>
                </a:solidFill>
                <a:latin typeface="Arial" pitchFamily="34" charset="0"/>
              </a:defRPr>
            </a:lvl2pPr>
            <a:lvl3pPr marL="1055789" indent="-211158" defTabSz="915017" eaLnBrk="0" hangingPunct="0">
              <a:defRPr sz="1500">
                <a:solidFill>
                  <a:schemeClr val="tx1"/>
                </a:solidFill>
                <a:latin typeface="Arial" pitchFamily="34" charset="0"/>
              </a:defRPr>
            </a:lvl3pPr>
            <a:lvl4pPr marL="1478105" indent="-211158" defTabSz="915017" eaLnBrk="0" hangingPunct="0">
              <a:defRPr sz="1500">
                <a:solidFill>
                  <a:schemeClr val="tx1"/>
                </a:solidFill>
                <a:latin typeface="Arial" pitchFamily="34" charset="0"/>
              </a:defRPr>
            </a:lvl4pPr>
            <a:lvl5pPr marL="1900420" indent="-211158" defTabSz="915017" eaLnBrk="0" hangingPunct="0">
              <a:defRPr sz="1500">
                <a:solidFill>
                  <a:schemeClr val="tx1"/>
                </a:solidFill>
                <a:latin typeface="Arial" pitchFamily="34" charset="0"/>
              </a:defRPr>
            </a:lvl5pPr>
            <a:lvl6pPr marL="2322736" indent="-211158" defTabSz="915017" eaLnBrk="0" fontAlgn="base" hangingPunct="0">
              <a:spcBef>
                <a:spcPct val="0"/>
              </a:spcBef>
              <a:spcAft>
                <a:spcPct val="0"/>
              </a:spcAft>
              <a:defRPr sz="1500">
                <a:solidFill>
                  <a:schemeClr val="tx1"/>
                </a:solidFill>
                <a:latin typeface="Arial" pitchFamily="34" charset="0"/>
              </a:defRPr>
            </a:lvl6pPr>
            <a:lvl7pPr marL="2745052" indent="-211158" defTabSz="915017" eaLnBrk="0" fontAlgn="base" hangingPunct="0">
              <a:spcBef>
                <a:spcPct val="0"/>
              </a:spcBef>
              <a:spcAft>
                <a:spcPct val="0"/>
              </a:spcAft>
              <a:defRPr sz="1500">
                <a:solidFill>
                  <a:schemeClr val="tx1"/>
                </a:solidFill>
                <a:latin typeface="Arial" pitchFamily="34" charset="0"/>
              </a:defRPr>
            </a:lvl7pPr>
            <a:lvl8pPr marL="3167367" indent="-211158" defTabSz="915017" eaLnBrk="0" fontAlgn="base" hangingPunct="0">
              <a:spcBef>
                <a:spcPct val="0"/>
              </a:spcBef>
              <a:spcAft>
                <a:spcPct val="0"/>
              </a:spcAft>
              <a:defRPr sz="1500">
                <a:solidFill>
                  <a:schemeClr val="tx1"/>
                </a:solidFill>
                <a:latin typeface="Arial" pitchFamily="34" charset="0"/>
              </a:defRPr>
            </a:lvl8pPr>
            <a:lvl9pPr marL="3589683" indent="-211158" defTabSz="915017" eaLnBrk="0" fontAlgn="base" hangingPunct="0">
              <a:spcBef>
                <a:spcPct val="0"/>
              </a:spcBef>
              <a:spcAft>
                <a:spcPct val="0"/>
              </a:spcAft>
              <a:defRPr sz="1500">
                <a:solidFill>
                  <a:schemeClr val="tx1"/>
                </a:solidFill>
                <a:latin typeface="Arial" pitchFamily="34" charset="0"/>
              </a:defRPr>
            </a:lvl9pPr>
          </a:lstStyle>
          <a:p>
            <a:fld id="{08457A4D-0C1A-454C-A595-425E79A91FE6}" type="slidenum">
              <a:rPr lang="el-GR" altLang="en-US" sz="1200">
                <a:latin typeface="Times New Roman" pitchFamily="18" charset="0"/>
              </a:rPr>
              <a:pPr/>
              <a:t>5</a:t>
            </a:fld>
            <a:endParaRPr lang="el-GR" altLang="en-US" sz="1200">
              <a:latin typeface="Times New Roman" pitchFamily="18"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81915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fld id="{237AFA3A-D89B-43E2-98CC-CE28656011AB}" type="slidenum">
              <a:rPr lang="el-GR" smtClean="0"/>
              <a:pPr/>
              <a:t>6</a:t>
            </a:fld>
            <a:endParaRPr lang="el-GR"/>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760469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9641222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563352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4081127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3EC8965-12A5-42B6-9587-775B0C92BBE0}"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85825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A14F8C0-775D-4C86-9912-48CE32DF3814}"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63978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52"/>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52"/>
            <a:ext cx="80772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91709-3B43-46B9-9561-13844D15F033}"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138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5E7DE42-E6E6-41B3-97AE-B6CA5833C18A}"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0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CADE63-83BD-4EC2-98A1-769AB774F631}" type="datetime1">
              <a:rPr lang="en-US" smtClean="0"/>
              <a:pPr/>
              <a:t>10/29/2021</a:t>
            </a:fld>
            <a:endParaRPr lang="en-US" dirty="0"/>
          </a:p>
        </p:txBody>
      </p:sp>
      <p:sp>
        <p:nvSpPr>
          <p:cNvPr id="5" name="Footer Placeholder 4"/>
          <p:cNvSpPr>
            <a:spLocks noGrp="1"/>
          </p:cNvSpPr>
          <p:nvPr>
            <p:ph type="ftr" sz="quarter" idx="11"/>
          </p:nvPr>
        </p:nvSpPr>
        <p:spPr/>
        <p:txBody>
          <a:bodyPr/>
          <a:lstStyle/>
          <a:p>
            <a:r>
              <a:rPr lang="en-US"/>
              <a:t>
              </a:t>
            </a:r>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8730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600207"/>
            <a:ext cx="54102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4F4101F-9917-4AB4-85A1-8A5B41A96093}"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29050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1D01F15-B326-4CB5-BB3A-483D5BD187D7}" type="datetime1">
              <a:rPr lang="en-US" smtClean="0"/>
              <a:pPr/>
              <a:t>10/29/2021</a:t>
            </a:fld>
            <a:endParaRPr lang="en-US" dirty="0"/>
          </a:p>
        </p:txBody>
      </p:sp>
      <p:sp>
        <p:nvSpPr>
          <p:cNvPr id="8" name="Footer Placeholder 7"/>
          <p:cNvSpPr>
            <a:spLocks noGrp="1"/>
          </p:cNvSpPr>
          <p:nvPr>
            <p:ph type="ftr" sz="quarter" idx="11"/>
          </p:nvPr>
        </p:nvSpPr>
        <p:spPr/>
        <p:txBody>
          <a:bodyPr/>
          <a:lstStyle/>
          <a:p>
            <a:r>
              <a:rPr lang="en-US"/>
              <a:t>
              </a:t>
            </a:r>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32631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FB30E4B-7F52-4321-8DA4-44A83280689A}" type="datetime1">
              <a:rPr lang="en-US" smtClean="0"/>
              <a:pPr/>
              <a:t>10/29/2021</a:t>
            </a:fld>
            <a:endParaRPr lang="en-US" dirty="0"/>
          </a:p>
        </p:txBody>
      </p:sp>
      <p:sp>
        <p:nvSpPr>
          <p:cNvPr id="4" name="Footer Placeholder 3"/>
          <p:cNvSpPr>
            <a:spLocks noGrp="1"/>
          </p:cNvSpPr>
          <p:nvPr>
            <p:ph type="ftr" sz="quarter" idx="11"/>
          </p:nvPr>
        </p:nvSpPr>
        <p:spPr/>
        <p:txBody>
          <a:bodyPr/>
          <a:lstStyle/>
          <a:p>
            <a:r>
              <a:rPr lang="en-US"/>
              <a:t>
              </a:t>
            </a:r>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2276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r>
              <a:rPr lang="en-US" dirty="0"/>
              <a:t>
              @</a:t>
            </a:r>
            <a:r>
              <a:rPr lang="en-US" dirty="0" err="1"/>
              <a:t>dbsocial</a:t>
            </a:r>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9808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BD9C2A0-1671-4538-B482-3C3B44FC226C}"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97442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F8FE1C-6B81-420D-8A60-DCA64F848011}" type="datetime1">
              <a:rPr lang="en-US" smtClean="0"/>
              <a:pPr/>
              <a:t>10/29/2021</a:t>
            </a:fld>
            <a:endParaRPr lang="en-US" dirty="0"/>
          </a:p>
        </p:txBody>
      </p:sp>
      <p:sp>
        <p:nvSpPr>
          <p:cNvPr id="6" name="Footer Placeholder 5"/>
          <p:cNvSpPr>
            <a:spLocks noGrp="1"/>
          </p:cNvSpPr>
          <p:nvPr>
            <p:ph type="ftr" sz="quarter" idx="11"/>
          </p:nvPr>
        </p:nvSpPr>
        <p:spPr/>
        <p:txBody>
          <a:bodyPr/>
          <a:lstStyle/>
          <a:p>
            <a:r>
              <a:rPr lang="en-US"/>
              <a:t>
              </a:t>
            </a:r>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3650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7"/>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43F703-D0DD-468A-A6C9-6C30316E6976}" type="datetime1">
              <a:rPr lang="en-US" smtClean="0"/>
              <a:pPr/>
              <a:t>10/29/2021</a:t>
            </a:fld>
            <a:endParaRPr lang="en-US" dirty="0"/>
          </a:p>
        </p:txBody>
      </p:sp>
      <p:sp>
        <p:nvSpPr>
          <p:cNvPr id="5" name="Footer Placeholder 4"/>
          <p:cNvSpPr>
            <a:spLocks noGrp="1"/>
          </p:cNvSpPr>
          <p:nvPr>
            <p:ph type="ftr" sz="quarter" idx="3"/>
          </p:nvPr>
        </p:nvSpPr>
        <p:spPr>
          <a:xfrm>
            <a:off x="3124200" y="635636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a:t>
            </a:r>
            <a:endParaRPr lang="en-US" dirty="0"/>
          </a:p>
        </p:txBody>
      </p:sp>
      <p:sp>
        <p:nvSpPr>
          <p:cNvPr id="6" name="Slide Number Placeholder 5"/>
          <p:cNvSpPr>
            <a:spLocks noGrp="1"/>
          </p:cNvSpPr>
          <p:nvPr>
            <p:ph type="sldNum" sz="quarter" idx="4"/>
          </p:nvPr>
        </p:nvSpPr>
        <p:spPr>
          <a:xfrm>
            <a:off x="6553200" y="635636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48888580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23.png"/><Relationship Id="rId5" Type="http://schemas.openxmlformats.org/officeDocument/2006/relationships/customXml" Target="../ink/ink2.xml"/><Relationship Id="rId4" Type="http://schemas.openxmlformats.org/officeDocument/2006/relationships/image" Target="../media/image1100.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oleObject" Target="../embeddings/oleObject1.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6.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oleObject" Target="../embeddings/oleObject2.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2"/>
          <p:cNvSpPr>
            <a:spLocks noGrp="1"/>
          </p:cNvSpPr>
          <p:nvPr>
            <p:ph type="ftr" sz="quarter" idx="11"/>
          </p:nvPr>
        </p:nvSpPr>
        <p:spPr>
          <a:noFill/>
        </p:spPr>
        <p:txBody>
          <a:bodyPr/>
          <a:lstStyle/>
          <a:p>
            <a:r>
              <a:rPr lang="el-GR" altLang="en-US"/>
              <a:t>Ευαγγελία Πιτουρά</a:t>
            </a:r>
          </a:p>
        </p:txBody>
      </p:sp>
      <p:sp>
        <p:nvSpPr>
          <p:cNvPr id="3076" name="Slide Number Placeholder 3"/>
          <p:cNvSpPr>
            <a:spLocks noGrp="1"/>
          </p:cNvSpPr>
          <p:nvPr>
            <p:ph type="sldNum" sz="quarter" idx="12"/>
          </p:nvPr>
        </p:nvSpPr>
        <p:spPr>
          <a:noFill/>
        </p:spPr>
        <p:txBody>
          <a:bodyPr/>
          <a:lstStyle/>
          <a:p>
            <a:fld id="{615439CE-18FB-4F61-8DF2-B1E397797CB2}" type="slidenum">
              <a:rPr lang="el-GR" altLang="en-US" smtClean="0"/>
              <a:pPr/>
              <a:t>1</a:t>
            </a:fld>
            <a:endParaRPr lang="el-GR" altLang="en-US"/>
          </a:p>
        </p:txBody>
      </p:sp>
      <p:sp>
        <p:nvSpPr>
          <p:cNvPr id="3077" name="Text Box 4"/>
          <p:cNvSpPr txBox="1">
            <a:spLocks noChangeArrowheads="1"/>
          </p:cNvSpPr>
          <p:nvPr/>
        </p:nvSpPr>
        <p:spPr bwMode="auto">
          <a:xfrm>
            <a:off x="622300" y="2320330"/>
            <a:ext cx="8089900" cy="923330"/>
          </a:xfrm>
          <a:prstGeom prst="rect">
            <a:avLst/>
          </a:prstGeom>
          <a:noFill/>
          <a:ln w="9525">
            <a:noFill/>
            <a:miter lim="800000"/>
            <a:headEnd/>
            <a:tailEnd/>
          </a:ln>
        </p:spPr>
        <p:txBody>
          <a:bodyPr wrap="square">
            <a:spAutoFit/>
          </a:bodyPr>
          <a:lstStyle/>
          <a:p>
            <a:pPr algn="ctr" eaLnBrk="0" hangingPunct="0">
              <a:spcBef>
                <a:spcPct val="50000"/>
              </a:spcBef>
            </a:pPr>
            <a:r>
              <a:rPr lang="el-GR" sz="5400" dirty="0">
                <a:solidFill>
                  <a:schemeClr val="accent6">
                    <a:lumMod val="75000"/>
                  </a:schemeClr>
                </a:solidFill>
                <a:latin typeface="+mj-lt"/>
                <a:ea typeface="+mj-ea"/>
                <a:cs typeface="+mj-cs"/>
              </a:rPr>
              <a:t>Το Σχεσιακό Μοντέλο</a:t>
            </a:r>
            <a:endParaRPr lang="en-US" sz="5400" dirty="0">
              <a:solidFill>
                <a:schemeClr val="accent6">
                  <a:lumMod val="75000"/>
                </a:schemeClr>
              </a:solidFill>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smtClean="0"/>
              <a:t>21</a:t>
            </a:r>
            <a:r>
              <a:rPr lang="el-GR" altLang="en-US" dirty="0" smtClean="0"/>
              <a:t>-20</a:t>
            </a:r>
            <a:r>
              <a:rPr lang="en-US" altLang="en-US" smtClean="0"/>
              <a:t>22</a:t>
            </a:r>
            <a:endParaRPr lang="el-GR"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7" name="Rectangle 6"/>
          <p:cNvSpPr>
            <a:spLocks noGrp="1" noChangeArrowheads="1"/>
          </p:cNvSpPr>
          <p:nvPr>
            <p:ph type="ftr" sz="quarter" idx="11"/>
          </p:nvPr>
        </p:nvSpPr>
        <p:spPr>
          <a:noFill/>
        </p:spPr>
        <p:txBody>
          <a:bodyPr/>
          <a:lstStyle/>
          <a:p>
            <a:r>
              <a:rPr lang="el-GR" altLang="en-US"/>
              <a:t>Ευαγγελία Πιτουρά</a:t>
            </a:r>
          </a:p>
        </p:txBody>
      </p:sp>
      <p:sp>
        <p:nvSpPr>
          <p:cNvPr id="11268" name="Rectangle 7"/>
          <p:cNvSpPr>
            <a:spLocks noGrp="1" noChangeArrowheads="1"/>
          </p:cNvSpPr>
          <p:nvPr>
            <p:ph type="sldNum" sz="quarter" idx="12"/>
          </p:nvPr>
        </p:nvSpPr>
        <p:spPr>
          <a:noFill/>
        </p:spPr>
        <p:txBody>
          <a:bodyPr/>
          <a:lstStyle/>
          <a:p>
            <a:fld id="{6C2A8C49-D44A-496F-ACB9-7476FEF2D365}" type="slidenum">
              <a:rPr lang="el-GR" altLang="en-US" smtClean="0"/>
              <a:pPr/>
              <a:t>10</a:t>
            </a:fld>
            <a:endParaRPr lang="el-GR" altLang="en-US"/>
          </a:p>
        </p:txBody>
      </p:sp>
      <p:sp>
        <p:nvSpPr>
          <p:cNvPr id="11270" name="Text Box 3"/>
          <p:cNvSpPr txBox="1">
            <a:spLocks noChangeArrowheads="1"/>
          </p:cNvSpPr>
          <p:nvPr/>
        </p:nvSpPr>
        <p:spPr bwMode="auto">
          <a:xfrm>
            <a:off x="323850" y="3821758"/>
            <a:ext cx="8305800" cy="461665"/>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3">
                    <a:lumMod val="50000"/>
                  </a:schemeClr>
                </a:solidFill>
                <a:latin typeface="Calibri" pitchFamily="34" charset="0"/>
                <a:cs typeface="Calibri" pitchFamily="34" charset="0"/>
              </a:rPr>
              <a:t>Το πεδίο ορισμού </a:t>
            </a:r>
            <a:r>
              <a:rPr lang="en-US" sz="2400" dirty="0">
                <a:solidFill>
                  <a:schemeClr val="accent3">
                    <a:lumMod val="50000"/>
                  </a:schemeClr>
                </a:solidFill>
                <a:latin typeface="Calibri" pitchFamily="34" charset="0"/>
                <a:cs typeface="Calibri" pitchFamily="34" charset="0"/>
              </a:rPr>
              <a:t>D</a:t>
            </a:r>
            <a:r>
              <a:rPr lang="el-GR" sz="2400" dirty="0">
                <a:solidFill>
                  <a:schemeClr val="accent3">
                    <a:lumMod val="50000"/>
                  </a:schemeClr>
                </a:solidFill>
                <a:latin typeface="Calibri" pitchFamily="34" charset="0"/>
                <a:cs typeface="Calibri" pitchFamily="34" charset="0"/>
              </a:rPr>
              <a:t> είναι ένα σύνολο από </a:t>
            </a:r>
            <a:r>
              <a:rPr lang="el-GR" sz="2400" i="1" u="sng" dirty="0">
                <a:solidFill>
                  <a:schemeClr val="accent3">
                    <a:lumMod val="50000"/>
                  </a:schemeClr>
                </a:solidFill>
                <a:latin typeface="Calibri" pitchFamily="34" charset="0"/>
                <a:cs typeface="Calibri" pitchFamily="34" charset="0"/>
              </a:rPr>
              <a:t>ατομικές</a:t>
            </a:r>
            <a:r>
              <a:rPr lang="el-GR" sz="2400" dirty="0">
                <a:solidFill>
                  <a:schemeClr val="accent3">
                    <a:lumMod val="50000"/>
                  </a:schemeClr>
                </a:solidFill>
                <a:latin typeface="Calibri" pitchFamily="34" charset="0"/>
                <a:cs typeface="Calibri" pitchFamily="34" charset="0"/>
              </a:rPr>
              <a:t>  τιμές</a:t>
            </a:r>
          </a:p>
        </p:txBody>
      </p:sp>
      <p:sp>
        <p:nvSpPr>
          <p:cNvPr id="11271" name="Text Box 4"/>
          <p:cNvSpPr txBox="1">
            <a:spLocks noChangeArrowheads="1"/>
          </p:cNvSpPr>
          <p:nvPr/>
        </p:nvSpPr>
        <p:spPr bwMode="auto">
          <a:xfrm>
            <a:off x="250825" y="1481138"/>
            <a:ext cx="8461375"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Κάθε γνώρισμα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παίρνει τιμές από κάποιο σύνολο </a:t>
            </a:r>
            <a:r>
              <a:rPr lang="en-US" sz="2400" dirty="0">
                <a:solidFill>
                  <a:schemeClr val="tx2">
                    <a:lumMod val="50000"/>
                  </a:schemeClr>
                </a:solidFill>
                <a:latin typeface="Calibri" pitchFamily="34" charset="0"/>
                <a:cs typeface="Calibri" pitchFamily="34" charset="0"/>
              </a:rPr>
              <a:t>D </a:t>
            </a:r>
            <a:r>
              <a:rPr lang="el-GR" sz="2400" dirty="0">
                <a:solidFill>
                  <a:schemeClr val="tx2">
                    <a:lumMod val="50000"/>
                  </a:schemeClr>
                </a:solidFill>
                <a:latin typeface="Calibri" pitchFamily="34" charset="0"/>
                <a:cs typeface="Calibri" pitchFamily="34" charset="0"/>
              </a:rPr>
              <a:t>που ονομάζεται </a:t>
            </a:r>
            <a:r>
              <a:rPr lang="el-GR" sz="2400" dirty="0">
                <a:solidFill>
                  <a:schemeClr val="accent6">
                    <a:lumMod val="75000"/>
                  </a:schemeClr>
                </a:solidFill>
                <a:latin typeface="Calibri" pitchFamily="34" charset="0"/>
                <a:cs typeface="Calibri" pitchFamily="34" charset="0"/>
              </a:rPr>
              <a:t>πεδίο ορισμού </a:t>
            </a:r>
            <a:r>
              <a:rPr lang="el-GR" sz="2400" dirty="0">
                <a:solidFill>
                  <a:schemeClr val="tx2">
                    <a:lumMod val="50000"/>
                  </a:schemeClr>
                </a:solidFill>
                <a:latin typeface="Calibri" pitchFamily="34" charset="0"/>
                <a:cs typeface="Calibri" pitchFamily="34" charset="0"/>
              </a:rPr>
              <a:t>του </a:t>
            </a:r>
            <a:r>
              <a:rPr lang="en-US" sz="2400" dirty="0">
                <a:solidFill>
                  <a:schemeClr val="tx2">
                    <a:lumMod val="50000"/>
                  </a:schemeClr>
                </a:solidFill>
                <a:latin typeface="Calibri" pitchFamily="34" charset="0"/>
                <a:cs typeface="Calibri" pitchFamily="34" charset="0"/>
              </a:rPr>
              <a: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συμβολίζεται με </a:t>
            </a:r>
            <a:r>
              <a:rPr lang="en-US" sz="2400" i="1" dirty="0" err="1">
                <a:solidFill>
                  <a:schemeClr val="tx2">
                    <a:lumMod val="50000"/>
                  </a:schemeClr>
                </a:solidFill>
                <a:latin typeface="Calibri" pitchFamily="34" charset="0"/>
                <a:cs typeface="Calibri" pitchFamily="34" charset="0"/>
              </a:rPr>
              <a:t>dom</a:t>
            </a:r>
            <a:r>
              <a:rPr lang="en-US" sz="2400" i="1" dirty="0">
                <a:solidFill>
                  <a:schemeClr val="tx2">
                    <a:lumMod val="50000"/>
                  </a:schemeClr>
                </a:solidFill>
                <a:latin typeface="Calibri" pitchFamily="34" charset="0"/>
                <a:cs typeface="Calibri" pitchFamily="34" charset="0"/>
              </a:rPr>
              <a:t>(A</a:t>
            </a:r>
            <a:r>
              <a:rPr lang="en-US" sz="2400" i="1" baseline="-25000" dirty="0">
                <a:solidFill>
                  <a:schemeClr val="tx2">
                    <a:lumMod val="50000"/>
                  </a:schemeClr>
                </a:solidFill>
                <a:latin typeface="Calibri" pitchFamily="34" charset="0"/>
                <a:cs typeface="Calibri" pitchFamily="34" charset="0"/>
              </a:rPr>
              <a:t>i</a:t>
            </a:r>
            <a:r>
              <a:rPr lang="en-US" sz="2400" i="1" dirty="0">
                <a:solidFill>
                  <a:schemeClr val="tx2">
                    <a:lumMod val="50000"/>
                  </a:schemeClr>
                </a:solidFill>
                <a:latin typeface="Calibri" pitchFamily="34" charset="0"/>
                <a:cs typeface="Calibri" pitchFamily="34" charset="0"/>
              </a:rPr>
              <a:t>)</a:t>
            </a:r>
            <a:endParaRPr lang="el-GR" sz="2400" i="1" dirty="0">
              <a:solidFill>
                <a:schemeClr val="tx2">
                  <a:lumMod val="50000"/>
                </a:schemeClr>
              </a:solidFill>
              <a:latin typeface="Calibri" pitchFamily="34" charset="0"/>
              <a:cs typeface="Calibri" pitchFamily="34" charset="0"/>
            </a:endParaRPr>
          </a:p>
          <a:p>
            <a:pPr algn="just" eaLnBrk="0" hangingPunct="0">
              <a:spcBef>
                <a:spcPct val="50000"/>
              </a:spcBef>
            </a:pPr>
            <a:r>
              <a:rPr lang="el-GR" sz="2400" i="1" dirty="0">
                <a:solidFill>
                  <a:schemeClr val="accent4">
                    <a:lumMod val="75000"/>
                  </a:schemeClr>
                </a:solidFill>
                <a:latin typeface="Calibri" pitchFamily="34" charset="0"/>
                <a:cs typeface="Calibri" pitchFamily="34" charset="0"/>
              </a:rPr>
              <a:t>Το γνώρισμα είναι το όνομα ενός ρόλου που παίζει κάποιο πεδίο ορισμού </a:t>
            </a:r>
            <a:r>
              <a:rPr lang="en-US" sz="2400" i="1" dirty="0">
                <a:solidFill>
                  <a:schemeClr val="accent4">
                    <a:lumMod val="75000"/>
                  </a:schemeClr>
                </a:solidFill>
                <a:latin typeface="Calibri" pitchFamily="34" charset="0"/>
                <a:cs typeface="Calibri" pitchFamily="34" charset="0"/>
              </a:rPr>
              <a:t>D </a:t>
            </a:r>
            <a:r>
              <a:rPr lang="el-GR" sz="2400" i="1" dirty="0">
                <a:solidFill>
                  <a:schemeClr val="accent4">
                    <a:lumMod val="75000"/>
                  </a:schemeClr>
                </a:solidFill>
                <a:latin typeface="Calibri" pitchFamily="34" charset="0"/>
                <a:cs typeface="Calibri" pitchFamily="34" charset="0"/>
              </a:rPr>
              <a:t>στο σχήμα σχέσης </a:t>
            </a:r>
            <a:r>
              <a:rPr lang="en-US" sz="2400" i="1" dirty="0">
                <a:solidFill>
                  <a:schemeClr val="accent4">
                    <a:lumMod val="75000"/>
                  </a:schemeClr>
                </a:solidFill>
                <a:latin typeface="Calibri" pitchFamily="34" charset="0"/>
                <a:cs typeface="Calibri" pitchFamily="34" charset="0"/>
              </a:rPr>
              <a:t>R</a:t>
            </a:r>
            <a:endParaRPr lang="el-GR" sz="2400" i="1" dirty="0">
              <a:solidFill>
                <a:schemeClr val="accent4">
                  <a:lumMod val="75000"/>
                </a:schemeClr>
              </a:solidFill>
              <a:latin typeface="Calibri" pitchFamily="34" charset="0"/>
              <a:cs typeface="Calibri" pitchFamily="34" charset="0"/>
            </a:endParaRPr>
          </a:p>
        </p:txBody>
      </p:sp>
      <p:sp>
        <p:nvSpPr>
          <p:cNvPr id="11272" name="Text Box 5"/>
          <p:cNvSpPr txBox="1">
            <a:spLocks noChangeArrowheads="1"/>
          </p:cNvSpPr>
          <p:nvPr/>
        </p:nvSpPr>
        <p:spPr bwMode="auto">
          <a:xfrm>
            <a:off x="1668462" y="5086995"/>
            <a:ext cx="6345238" cy="461665"/>
          </a:xfrm>
          <a:prstGeom prst="rect">
            <a:avLst/>
          </a:prstGeom>
          <a:solidFill>
            <a:schemeClr val="accent3">
              <a:lumMod val="20000"/>
              <a:lumOff val="80000"/>
            </a:schemeClr>
          </a:solidFill>
          <a:ln w="9525">
            <a:noFill/>
            <a:miter lim="800000"/>
            <a:headEnd/>
            <a:tailEnd/>
          </a:ln>
        </p:spPr>
        <p:txBody>
          <a:bodyPr wrap="square">
            <a:spAutoFit/>
          </a:bodyPr>
          <a:lstStyle/>
          <a:p>
            <a:pPr eaLnBrk="0" hangingPunct="0">
              <a:spcBef>
                <a:spcPct val="50000"/>
              </a:spcBef>
            </a:pPr>
            <a:r>
              <a:rPr lang="el-GR" sz="2400" i="1" dirty="0">
                <a:solidFill>
                  <a:schemeClr val="accent3">
                    <a:lumMod val="50000"/>
                  </a:schemeClr>
                </a:solidFill>
                <a:latin typeface="Calibri" pitchFamily="34" charset="0"/>
                <a:cs typeface="Calibri" pitchFamily="34" charset="0"/>
              </a:rPr>
              <a:t>Η τιμή του γνωρίσματος  μιας πλειάδας ατομική.</a:t>
            </a:r>
          </a:p>
        </p:txBody>
      </p:sp>
      <p:sp>
        <p:nvSpPr>
          <p:cNvPr id="11273" name="Text Box 6"/>
          <p:cNvSpPr txBox="1">
            <a:spLocks noChangeArrowheads="1"/>
          </p:cNvSpPr>
          <p:nvPr/>
        </p:nvSpPr>
        <p:spPr bwMode="auto">
          <a:xfrm>
            <a:off x="323850" y="4363094"/>
            <a:ext cx="8610600" cy="830997"/>
          </a:xfrm>
          <a:prstGeom prst="rect">
            <a:avLst/>
          </a:prstGeom>
          <a:noFill/>
          <a:ln w="9525">
            <a:noFill/>
            <a:miter lim="800000"/>
            <a:headEnd/>
            <a:tailEnd/>
          </a:ln>
        </p:spPr>
        <p:txBody>
          <a:bodyPr>
            <a:spAutoFit/>
          </a:bodyPr>
          <a:lstStyle/>
          <a:p>
            <a:pPr eaLnBrk="0" hangingPunct="0">
              <a:spcBef>
                <a:spcPct val="50000"/>
              </a:spcBef>
            </a:pPr>
            <a:r>
              <a:rPr lang="el-GR" sz="2400" dirty="0">
                <a:latin typeface="Calibri" pitchFamily="34" charset="0"/>
                <a:cs typeface="Calibri" pitchFamily="34" charset="0"/>
              </a:rPr>
              <a:t>(παράδειγμα: ακέραιοι, συμβολοσειρές - όχι εγγραφές, πίνακες, λίστες)</a:t>
            </a:r>
          </a:p>
        </p:txBody>
      </p:sp>
      <p:sp>
        <p:nvSpPr>
          <p:cNvPr id="2" name="Title 1"/>
          <p:cNvSpPr>
            <a:spLocks noGrp="1"/>
          </p:cNvSpPr>
          <p:nvPr>
            <p:ph type="title"/>
          </p:nvPr>
        </p:nvSpPr>
        <p:spPr/>
        <p:txBody>
          <a:bodyPr/>
          <a:lstStyle/>
          <a:p>
            <a:r>
              <a:rPr lang="el-GR" dirty="0">
                <a:solidFill>
                  <a:schemeClr val="accent6">
                    <a:lumMod val="75000"/>
                  </a:schemeClr>
                </a:solidFill>
              </a:rPr>
              <a:t>Πεδίο Ορισμού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923508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1" name="Rectangle 6"/>
          <p:cNvSpPr>
            <a:spLocks noGrp="1" noChangeArrowheads="1"/>
          </p:cNvSpPr>
          <p:nvPr>
            <p:ph type="ftr" sz="quarter" idx="11"/>
          </p:nvPr>
        </p:nvSpPr>
        <p:spPr>
          <a:noFill/>
        </p:spPr>
        <p:txBody>
          <a:bodyPr/>
          <a:lstStyle/>
          <a:p>
            <a:r>
              <a:rPr lang="el-GR" altLang="en-US"/>
              <a:t>Ευαγγελία Πιτουρά</a:t>
            </a:r>
          </a:p>
        </p:txBody>
      </p:sp>
      <p:sp>
        <p:nvSpPr>
          <p:cNvPr id="12292" name="Rectangle 7"/>
          <p:cNvSpPr>
            <a:spLocks noGrp="1" noChangeArrowheads="1"/>
          </p:cNvSpPr>
          <p:nvPr>
            <p:ph type="sldNum" sz="quarter" idx="12"/>
          </p:nvPr>
        </p:nvSpPr>
        <p:spPr>
          <a:noFill/>
        </p:spPr>
        <p:txBody>
          <a:bodyPr/>
          <a:lstStyle/>
          <a:p>
            <a:fld id="{D39E4C71-4D7C-476B-887D-16E2E43428A2}" type="slidenum">
              <a:rPr lang="el-GR" altLang="en-US" smtClean="0"/>
              <a:pPr/>
              <a:t>11</a:t>
            </a:fld>
            <a:endParaRPr lang="el-GR" altLang="en-US"/>
          </a:p>
        </p:txBody>
      </p:sp>
      <p:sp>
        <p:nvSpPr>
          <p:cNvPr id="12295" name="Text Box 4"/>
          <p:cNvSpPr txBox="1">
            <a:spLocks noChangeArrowheads="1"/>
          </p:cNvSpPr>
          <p:nvPr/>
        </p:nvSpPr>
        <p:spPr bwMode="auto">
          <a:xfrm>
            <a:off x="406400" y="1554162"/>
            <a:ext cx="820420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75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πλειάδα</a:t>
            </a:r>
            <a:r>
              <a:rPr lang="el-GR" sz="2400" dirty="0">
                <a:solidFill>
                  <a:schemeClr val="tx2">
                    <a:lumMod val="75000"/>
                  </a:schemeClr>
                </a:solidFill>
                <a:latin typeface="Calibri" pitchFamily="34" charset="0"/>
                <a:cs typeface="Calibri" pitchFamily="34" charset="0"/>
              </a:rPr>
              <a:t> είναι μια </a:t>
            </a:r>
            <a:r>
              <a:rPr lang="el-GR" sz="2400" i="1" u="sng" dirty="0">
                <a:solidFill>
                  <a:schemeClr val="tx2">
                    <a:lumMod val="75000"/>
                  </a:schemeClr>
                </a:solidFill>
                <a:latin typeface="Calibri" pitchFamily="34" charset="0"/>
                <a:cs typeface="Calibri" pitchFamily="34" charset="0"/>
              </a:rPr>
              <a:t>διατεταγμένη λίστα</a:t>
            </a:r>
            <a:r>
              <a:rPr lang="el-GR" sz="2400" dirty="0">
                <a:solidFill>
                  <a:schemeClr val="tx2">
                    <a:lumMod val="75000"/>
                  </a:schemeClr>
                </a:solidFill>
                <a:latin typeface="Calibri" pitchFamily="34" charset="0"/>
                <a:cs typeface="Calibri" pitchFamily="34" charset="0"/>
              </a:rPr>
              <a:t> από τιμές &lt;</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1</a:t>
            </a:r>
            <a:r>
              <a:rPr lang="el-GR" sz="2400" dirty="0">
                <a:solidFill>
                  <a:schemeClr val="tx2">
                    <a:lumMod val="75000"/>
                  </a:schemeClr>
                </a:solidFill>
                <a:latin typeface="Calibri" pitchFamily="34" charset="0"/>
                <a:cs typeface="Calibri" pitchFamily="34" charset="0"/>
              </a:rPr>
              <a:t>, v</a:t>
            </a:r>
            <a:r>
              <a:rPr lang="el-GR" sz="2400" baseline="-25000" dirty="0">
                <a:solidFill>
                  <a:schemeClr val="tx2">
                    <a:lumMod val="75000"/>
                  </a:schemeClr>
                </a:solidFill>
                <a:latin typeface="Calibri" pitchFamily="34" charset="0"/>
                <a:cs typeface="Calibri" pitchFamily="34" charset="0"/>
              </a:rPr>
              <a:t>2</a:t>
            </a:r>
            <a:r>
              <a:rPr lang="el-GR" sz="2400" dirty="0">
                <a:solidFill>
                  <a:schemeClr val="tx2">
                    <a:lumMod val="75000"/>
                  </a:schemeClr>
                </a:solidFill>
                <a:latin typeface="Calibri" pitchFamily="34" charset="0"/>
                <a:cs typeface="Calibri" pitchFamily="34" charset="0"/>
              </a:rPr>
              <a:t>, …, </a:t>
            </a:r>
            <a:r>
              <a:rPr lang="el-GR" sz="2400" dirty="0" err="1">
                <a:solidFill>
                  <a:schemeClr val="tx2">
                    <a:lumMod val="75000"/>
                  </a:schemeClr>
                </a:solidFill>
                <a:latin typeface="Calibri" pitchFamily="34" charset="0"/>
                <a:cs typeface="Calibri" pitchFamily="34" charset="0"/>
              </a:rPr>
              <a:t>v</a:t>
            </a:r>
            <a:r>
              <a:rPr lang="el-GR" sz="2400" baseline="-25000" dirty="0" err="1">
                <a:solidFill>
                  <a:schemeClr val="tx2">
                    <a:lumMod val="75000"/>
                  </a:schemeClr>
                </a:solidFill>
                <a:latin typeface="Calibri" pitchFamily="34" charset="0"/>
                <a:cs typeface="Calibri" pitchFamily="34" charset="0"/>
              </a:rPr>
              <a:t>n</a:t>
            </a:r>
            <a:r>
              <a:rPr lang="el-GR" sz="2400" dirty="0">
                <a:solidFill>
                  <a:schemeClr val="tx2">
                    <a:lumMod val="75000"/>
                  </a:schemeClr>
                </a:solidFill>
                <a:latin typeface="Calibri" pitchFamily="34" charset="0"/>
                <a:cs typeface="Calibri" pitchFamily="34" charset="0"/>
              </a:rPr>
              <a:t>&gt; όπου κάθε τιμή </a:t>
            </a:r>
            <a:r>
              <a:rPr lang="en-US" sz="2400" dirty="0">
                <a:solidFill>
                  <a:schemeClr val="tx2">
                    <a:lumMod val="75000"/>
                  </a:schemeClr>
                </a:solidFill>
                <a:latin typeface="Calibri" pitchFamily="34" charset="0"/>
                <a:cs typeface="Calibri" pitchFamily="34" charset="0"/>
              </a:rPr>
              <a:t>v</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είναι ένα στοιχείο του </a:t>
            </a:r>
            <a:r>
              <a:rPr lang="en-US" sz="2400" dirty="0" err="1">
                <a:solidFill>
                  <a:schemeClr val="tx2">
                    <a:lumMod val="75000"/>
                  </a:schemeClr>
                </a:solidFill>
                <a:latin typeface="Calibri" pitchFamily="34" charset="0"/>
                <a:cs typeface="Calibri" pitchFamily="34" charset="0"/>
              </a:rPr>
              <a:t>dom</a:t>
            </a:r>
            <a:r>
              <a:rPr lang="en-US" sz="2400" dirty="0">
                <a:solidFill>
                  <a:schemeClr val="tx2">
                    <a:lumMod val="75000"/>
                  </a:schemeClr>
                </a:solidFill>
                <a:latin typeface="Calibri" pitchFamily="34" charset="0"/>
                <a:cs typeface="Calibri" pitchFamily="34" charset="0"/>
              </a:rPr>
              <a:t>(A</a:t>
            </a:r>
            <a:r>
              <a:rPr lang="en-US" sz="2400" baseline="-25000" dirty="0">
                <a:solidFill>
                  <a:schemeClr val="tx2">
                    <a:lumMod val="75000"/>
                  </a:schemeClr>
                </a:solidFill>
                <a:latin typeface="Calibri" pitchFamily="34" charset="0"/>
                <a:cs typeface="Calibri" pitchFamily="34" charset="0"/>
              </a:rPr>
              <a:t>i</a:t>
            </a:r>
            <a:r>
              <a:rPr lang="en-US" sz="2400" dirty="0">
                <a:solidFill>
                  <a:schemeClr val="tx2">
                    <a:lumMod val="75000"/>
                  </a:schemeClr>
                </a:solidFill>
                <a:latin typeface="Calibri" pitchFamily="34" charset="0"/>
                <a:cs typeface="Calibri" pitchFamily="34" charset="0"/>
              </a:rPr>
              <a:t>) </a:t>
            </a:r>
            <a:r>
              <a:rPr lang="el-GR" sz="2400" dirty="0">
                <a:solidFill>
                  <a:schemeClr val="tx2">
                    <a:lumMod val="75000"/>
                  </a:schemeClr>
                </a:solidFill>
                <a:latin typeface="Calibri" pitchFamily="34" charset="0"/>
                <a:cs typeface="Calibri" pitchFamily="34" charset="0"/>
              </a:rPr>
              <a:t>ή η ειδική τιμή </a:t>
            </a:r>
            <a:r>
              <a:rPr lang="en-US" sz="2400" dirty="0">
                <a:solidFill>
                  <a:schemeClr val="tx2">
                    <a:lumMod val="75000"/>
                  </a:schemeClr>
                </a:solidFill>
                <a:latin typeface="Calibri" pitchFamily="34" charset="0"/>
                <a:cs typeface="Calibri" pitchFamily="34" charset="0"/>
              </a:rPr>
              <a:t>null</a:t>
            </a:r>
            <a:endParaRPr lang="el-GR" sz="2400" dirty="0">
              <a:solidFill>
                <a:schemeClr val="tx2">
                  <a:lumMod val="75000"/>
                </a:schemeClr>
              </a:solidFill>
              <a:latin typeface="Calibri" pitchFamily="34" charset="0"/>
              <a:cs typeface="Calibri" pitchFamily="34" charset="0"/>
            </a:endParaRPr>
          </a:p>
        </p:txBody>
      </p:sp>
      <p:sp>
        <p:nvSpPr>
          <p:cNvPr id="12296" name="Text Box 5"/>
          <p:cNvSpPr txBox="1">
            <a:spLocks noChangeArrowheads="1"/>
          </p:cNvSpPr>
          <p:nvPr/>
        </p:nvSpPr>
        <p:spPr bwMode="auto">
          <a:xfrm>
            <a:off x="990600" y="3413125"/>
            <a:ext cx="7848600" cy="461665"/>
          </a:xfrm>
          <a:prstGeom prst="rect">
            <a:avLst/>
          </a:prstGeom>
          <a:noFill/>
          <a:ln w="9525">
            <a:noFill/>
            <a:miter lim="800000"/>
            <a:headEnd/>
            <a:tailEnd/>
          </a:ln>
        </p:spPr>
        <p:txBody>
          <a:bodyPr>
            <a:spAutoFit/>
          </a:bodyPr>
          <a:lstStyle/>
          <a:p>
            <a:pPr eaLnBrk="0" hangingPunct="0">
              <a:spcBef>
                <a:spcPct val="50000"/>
              </a:spcBef>
            </a:pPr>
            <a:r>
              <a:rPr lang="el-GR" sz="2400" dirty="0" err="1">
                <a:solidFill>
                  <a:schemeClr val="tx2">
                    <a:lumMod val="50000"/>
                  </a:schemeClr>
                </a:solidFill>
                <a:latin typeface="Calibri" pitchFamily="34" charset="0"/>
                <a:cs typeface="Calibri" pitchFamily="34" charset="0"/>
              </a:rPr>
              <a:t>r(R</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sym typeface="Symbol" pitchFamily="18" charset="2"/>
              </a:rPr>
              <a:t></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dom(A</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 </a:t>
            </a:r>
            <a:r>
              <a:rPr lang="en-US" sz="2400" dirty="0">
                <a:solidFill>
                  <a:schemeClr val="tx2">
                    <a:lumMod val="50000"/>
                  </a:schemeClr>
                </a:solidFill>
                <a:latin typeface="Calibri" pitchFamily="34" charset="0"/>
                <a:cs typeface="Calibri" pitchFamily="34" charset="0"/>
              </a:rPr>
              <a:t>x</a:t>
            </a:r>
            <a:r>
              <a:rPr lang="el-GR" sz="2400" dirty="0">
                <a:solidFill>
                  <a:schemeClr val="tx2">
                    <a:lumMod val="50000"/>
                  </a:schemeClr>
                </a:solidFill>
                <a:latin typeface="Calibri" pitchFamily="34" charset="0"/>
                <a:cs typeface="Calibri" pitchFamily="34" charset="0"/>
              </a:rPr>
              <a:t> </a:t>
            </a:r>
            <a:r>
              <a:rPr lang="el-GR" sz="2400" dirty="0" err="1">
                <a:solidFill>
                  <a:schemeClr val="tx2">
                    <a:lumMod val="50000"/>
                  </a:schemeClr>
                </a:solidFill>
                <a:latin typeface="Calibri" pitchFamily="34" charset="0"/>
                <a:cs typeface="Calibri" pitchFamily="34" charset="0"/>
              </a:rPr>
              <a:t>dom(A</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p:txBody>
      </p:sp>
      <p:sp>
        <p:nvSpPr>
          <p:cNvPr id="12297" name="Text Box 6"/>
          <p:cNvSpPr txBox="1">
            <a:spLocks noChangeArrowheads="1"/>
          </p:cNvSpPr>
          <p:nvPr/>
        </p:nvSpPr>
        <p:spPr bwMode="auto">
          <a:xfrm>
            <a:off x="406400" y="2806700"/>
            <a:ext cx="7983852"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Κάθε </a:t>
            </a:r>
            <a:r>
              <a:rPr lang="el-GR" sz="2400" dirty="0">
                <a:solidFill>
                  <a:schemeClr val="accent6">
                    <a:lumMod val="75000"/>
                  </a:schemeClr>
                </a:solidFill>
                <a:latin typeface="Calibri" pitchFamily="34" charset="0"/>
                <a:cs typeface="Calibri" pitchFamily="34" charset="0"/>
              </a:rPr>
              <a:t>σχέση</a:t>
            </a:r>
            <a:r>
              <a:rPr lang="el-GR" sz="2400" dirty="0">
                <a:solidFill>
                  <a:schemeClr val="tx2">
                    <a:lumMod val="50000"/>
                  </a:schemeClr>
                </a:solidFill>
                <a:latin typeface="Calibri" pitchFamily="34" charset="0"/>
                <a:cs typeface="Calibri" pitchFamily="34" charset="0"/>
              </a:rPr>
              <a:t> είναι ένα υποσύνολο του καρτεσιανού γινομένου:</a:t>
            </a:r>
            <a:endParaRPr lang="el-GR" sz="2400" b="1" dirty="0">
              <a:solidFill>
                <a:schemeClr val="tx2">
                  <a:lumMod val="50000"/>
                </a:schemeClr>
              </a:solidFill>
              <a:latin typeface="Calibri" pitchFamily="34" charset="0"/>
              <a:cs typeface="Calibri" pitchFamily="34" charset="0"/>
            </a:endParaRPr>
          </a:p>
        </p:txBody>
      </p:sp>
      <p:sp>
        <p:nvSpPr>
          <p:cNvPr id="12298" name="Text Box 7"/>
          <p:cNvSpPr txBox="1">
            <a:spLocks noChangeArrowheads="1"/>
          </p:cNvSpPr>
          <p:nvPr/>
        </p:nvSpPr>
        <p:spPr bwMode="auto">
          <a:xfrm>
            <a:off x="533400" y="4343400"/>
            <a:ext cx="8077200" cy="156966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tx2">
                    <a:lumMod val="50000"/>
                  </a:schemeClr>
                </a:solidFill>
                <a:latin typeface="Calibri" pitchFamily="34" charset="0"/>
                <a:cs typeface="Calibri" pitchFamily="34" charset="0"/>
              </a:rPr>
              <a:t>Παρατηρήσεις</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Δεν υπάρχει διάταξη των πλειάδων σε μια σχέση</a:t>
            </a:r>
          </a:p>
          <a:p>
            <a:pPr marL="342900" indent="-342900" eaLnBrk="0" hangingPunct="0">
              <a:spcBef>
                <a:spcPct val="50000"/>
              </a:spcBef>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 Υποθέτουμε διάταξη των γνωρισμάτων στο σχήμα σχέσης</a:t>
            </a:r>
            <a:r>
              <a:rPr lang="el-GR" sz="2400" b="1" dirty="0">
                <a:solidFill>
                  <a:schemeClr val="tx2">
                    <a:lumMod val="50000"/>
                  </a:schemeClr>
                </a:solidFill>
                <a:latin typeface="Calibri" pitchFamily="34" charset="0"/>
                <a:cs typeface="Calibri" pitchFamily="34" charset="0"/>
              </a:rPr>
              <a:t> </a:t>
            </a:r>
          </a:p>
        </p:txBody>
      </p:sp>
      <p:sp>
        <p:nvSpPr>
          <p:cNvPr id="2" name="Title 1"/>
          <p:cNvSpPr>
            <a:spLocks noGrp="1"/>
          </p:cNvSpPr>
          <p:nvPr>
            <p:ph type="title"/>
          </p:nvPr>
        </p:nvSpPr>
        <p:spPr>
          <a:xfrm>
            <a:off x="457200" y="134938"/>
            <a:ext cx="8229600" cy="1143000"/>
          </a:xfrm>
        </p:spPr>
        <p:txBody>
          <a:bodyPr/>
          <a:lstStyle/>
          <a:p>
            <a:r>
              <a:rPr lang="el-GR" dirty="0">
                <a:solidFill>
                  <a:schemeClr val="accent6">
                    <a:lumMod val="75000"/>
                  </a:schemeClr>
                </a:solidFill>
              </a:rPr>
              <a:t>Πλειάδες</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84580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6"/>
          <p:cNvSpPr>
            <a:spLocks noGrp="1" noChangeArrowheads="1"/>
          </p:cNvSpPr>
          <p:nvPr>
            <p:ph type="ftr" sz="quarter" idx="11"/>
          </p:nvPr>
        </p:nvSpPr>
        <p:spPr>
          <a:noFill/>
        </p:spPr>
        <p:txBody>
          <a:bodyPr/>
          <a:lstStyle/>
          <a:p>
            <a:r>
              <a:rPr lang="el-GR" altLang="en-US"/>
              <a:t>Ευαγγελία Πιτουρά</a:t>
            </a:r>
          </a:p>
        </p:txBody>
      </p:sp>
      <p:sp>
        <p:nvSpPr>
          <p:cNvPr id="13316" name="Rectangle 7"/>
          <p:cNvSpPr>
            <a:spLocks noGrp="1" noChangeArrowheads="1"/>
          </p:cNvSpPr>
          <p:nvPr>
            <p:ph type="sldNum" sz="quarter" idx="12"/>
          </p:nvPr>
        </p:nvSpPr>
        <p:spPr>
          <a:noFill/>
        </p:spPr>
        <p:txBody>
          <a:bodyPr/>
          <a:lstStyle/>
          <a:p>
            <a:fld id="{36DF122C-3175-4ECD-9D05-C762BF186C56}" type="slidenum">
              <a:rPr lang="el-GR" altLang="en-US" smtClean="0"/>
              <a:pPr/>
              <a:t>12</a:t>
            </a:fld>
            <a:endParaRPr lang="el-GR" altLang="en-US"/>
          </a:p>
        </p:txBody>
      </p:sp>
      <p:sp>
        <p:nvSpPr>
          <p:cNvPr id="13319" name="Rectangle 4"/>
          <p:cNvSpPr>
            <a:spLocks noChangeArrowheads="1"/>
          </p:cNvSpPr>
          <p:nvPr/>
        </p:nvSpPr>
        <p:spPr bwMode="auto">
          <a:xfrm>
            <a:off x="371061" y="1290042"/>
            <a:ext cx="5276060" cy="461665"/>
          </a:xfrm>
          <a:prstGeom prst="rect">
            <a:avLst/>
          </a:prstGeom>
          <a:noFill/>
          <a:ln w="9525">
            <a:noFill/>
            <a:miter lim="800000"/>
            <a:headEnd/>
            <a:tailEnd/>
          </a:ln>
        </p:spPr>
        <p:txBody>
          <a:bodyPr wrap="none">
            <a:spAutoFit/>
          </a:bodyPr>
          <a:lstStyle/>
          <a:p>
            <a:pPr eaLnBrk="0" hangingPunct="0"/>
            <a:r>
              <a:rPr lang="el-GR" sz="2400" dirty="0">
                <a:solidFill>
                  <a:schemeClr val="tx2">
                    <a:lumMod val="50000"/>
                  </a:schemeClr>
                </a:solidFill>
                <a:latin typeface="Calibri" pitchFamily="34" charset="0"/>
                <a:cs typeface="Calibri" pitchFamily="34" charset="0"/>
              </a:rPr>
              <a:t>Σχήμα </a:t>
            </a:r>
            <a:r>
              <a:rPr lang="en-US" sz="2400" dirty="0" err="1">
                <a:solidFill>
                  <a:schemeClr val="tx2">
                    <a:lumMod val="50000"/>
                  </a:schemeClr>
                </a:solidFill>
                <a:latin typeface="Calibri" pitchFamily="34" charset="0"/>
                <a:cs typeface="Calibri" pitchFamily="34" charset="0"/>
              </a:rPr>
              <a:t>σχέσης</a:t>
            </a:r>
            <a:r>
              <a:rPr lang="en-US" sz="2400" dirty="0">
                <a:solidFill>
                  <a:schemeClr val="tx2">
                    <a:lumMod val="50000"/>
                  </a:schemeClr>
                </a:solidFill>
                <a:latin typeface="Calibri" pitchFamily="34" charset="0"/>
                <a:cs typeface="Calibri" pitchFamily="34" charset="0"/>
              </a:rPr>
              <a:t> βαθμού n   R(A</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a:t>
            </a:r>
            <a:r>
              <a:rPr lang="en-US" sz="2400" baseline="-25000" dirty="0">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p:txBody>
      </p:sp>
      <p:sp>
        <p:nvSpPr>
          <p:cNvPr id="13320" name="Rectangle 5"/>
          <p:cNvSpPr>
            <a:spLocks noChangeArrowheads="1"/>
          </p:cNvSpPr>
          <p:nvPr/>
        </p:nvSpPr>
        <p:spPr bwMode="auto">
          <a:xfrm>
            <a:off x="279143" y="2102541"/>
            <a:ext cx="5459896" cy="1938992"/>
          </a:xfrm>
          <a:prstGeom prst="rect">
            <a:avLst/>
          </a:prstGeom>
          <a:noFill/>
          <a:ln w="9525">
            <a:noFill/>
            <a:miter lim="800000"/>
            <a:headEnd/>
            <a:tailEnd/>
          </a:ln>
        </p:spPr>
        <p:txBody>
          <a:bodyPr wrap="square">
            <a:spAutoFit/>
          </a:bodyPr>
          <a:lstStyle/>
          <a:p>
            <a:pPr eaLnBrk="0" hangingPunct="0"/>
            <a:r>
              <a:rPr lang="el-GR" sz="2400" dirty="0">
                <a:solidFill>
                  <a:schemeClr val="tx2">
                    <a:lumMod val="50000"/>
                  </a:schemeClr>
                </a:solidFill>
                <a:latin typeface="Calibri" pitchFamily="34" charset="0"/>
                <a:cs typeface="Calibri" pitchFamily="34" charset="0"/>
              </a:rPr>
              <a:t>Πλειάδα </a:t>
            </a:r>
            <a:r>
              <a:rPr lang="en-US" sz="2400" dirty="0">
                <a:solidFill>
                  <a:schemeClr val="tx2">
                    <a:lumMod val="50000"/>
                  </a:schemeClr>
                </a:solidFill>
                <a:latin typeface="Calibri" pitchFamily="34" charset="0"/>
                <a:cs typeface="Calibri" pitchFamily="34" charset="0"/>
              </a:rPr>
              <a:t>t </a:t>
            </a:r>
            <a:r>
              <a:rPr lang="el-GR" sz="2400" dirty="0">
                <a:solidFill>
                  <a:schemeClr val="tx2">
                    <a:lumMod val="50000"/>
                  </a:schemeClr>
                </a:solidFill>
                <a:latin typeface="Calibri" pitchFamily="34" charset="0"/>
                <a:cs typeface="Calibri" pitchFamily="34" charset="0"/>
              </a:rPr>
              <a:t>της σχέσης </a:t>
            </a:r>
            <a:r>
              <a:rPr lang="en-US" sz="2400"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(v</a:t>
            </a:r>
            <a:r>
              <a:rPr lang="el-GR" sz="2400" baseline="-25000" dirty="0">
                <a:solidFill>
                  <a:schemeClr val="tx2">
                    <a:lumMod val="50000"/>
                  </a:schemeClr>
                </a:solidFill>
                <a:latin typeface="Calibri" pitchFamily="34" charset="0"/>
                <a:cs typeface="Calibri" pitchFamily="34" charset="0"/>
              </a:rPr>
              <a:t>1</a:t>
            </a:r>
            <a:r>
              <a:rPr lang="el-GR" sz="2400" dirty="0">
                <a:solidFill>
                  <a:schemeClr val="tx2">
                    <a:lumMod val="50000"/>
                  </a:schemeClr>
                </a:solidFill>
                <a:latin typeface="Calibri" pitchFamily="34" charset="0"/>
                <a:cs typeface="Calibri" pitchFamily="34" charset="0"/>
              </a:rPr>
              <a:t>, v</a:t>
            </a:r>
            <a:r>
              <a:rPr lang="el-GR" sz="2400" baseline="-25000" dirty="0">
                <a:solidFill>
                  <a:schemeClr val="tx2">
                    <a:lumMod val="50000"/>
                  </a:schemeClr>
                </a:solidFill>
                <a:latin typeface="Calibri" pitchFamily="34" charset="0"/>
                <a:cs typeface="Calibri" pitchFamily="34" charset="0"/>
              </a:rPr>
              <a:t>2</a:t>
            </a:r>
            <a:r>
              <a:rPr lang="el-GR" sz="2400" dirty="0">
                <a:solidFill>
                  <a:schemeClr val="tx2">
                    <a:lumMod val="50000"/>
                  </a:schemeClr>
                </a:solidFill>
                <a:latin typeface="Calibri" pitchFamily="34" charset="0"/>
                <a:cs typeface="Calibri" pitchFamily="34" charset="0"/>
              </a:rPr>
              <a:t>, …, </a:t>
            </a:r>
            <a:r>
              <a:rPr lang="el-GR" sz="2400" dirty="0" err="1">
                <a:solidFill>
                  <a:schemeClr val="tx2">
                    <a:lumMod val="50000"/>
                  </a:schemeClr>
                </a:solidFill>
                <a:latin typeface="Calibri" pitchFamily="34" charset="0"/>
                <a:cs typeface="Calibri" pitchFamily="34" charset="0"/>
              </a:rPr>
              <a:t>v</a:t>
            </a:r>
            <a:r>
              <a:rPr lang="el-GR" sz="2400" baseline="-25000" dirty="0" err="1">
                <a:solidFill>
                  <a:schemeClr val="tx2">
                    <a:lumMod val="50000"/>
                  </a:schemeClr>
                </a:solidFill>
                <a:latin typeface="Calibri" pitchFamily="34" charset="0"/>
                <a:cs typeface="Calibri" pitchFamily="34" charset="0"/>
              </a:rPr>
              <a:t>n</a:t>
            </a:r>
            <a:r>
              <a:rPr lang="el-GR" sz="2400" dirty="0">
                <a:solidFill>
                  <a:schemeClr val="tx2">
                    <a:lumMod val="50000"/>
                  </a:schemeClr>
                </a:solidFill>
                <a:latin typeface="Calibri" pitchFamily="34" charset="0"/>
                <a:cs typeface="Calibri" pitchFamily="34" charset="0"/>
              </a:rPr>
              <a:t>)</a:t>
            </a: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αναφορά στις συνιστώσες τιμές </a:t>
            </a: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p>
          <a:p>
            <a:pPr marL="800100" lvl="1" indent="-342900" eaLnBrk="0" hangingPunct="0">
              <a:buFont typeface="Wingdings" panose="05000000000000000000" pitchFamily="2" charset="2"/>
              <a:buChar char="§"/>
            </a:pPr>
            <a:r>
              <a:rPr lang="en-US" sz="2400" dirty="0">
                <a:solidFill>
                  <a:schemeClr val="tx2">
                    <a:lumMod val="50000"/>
                  </a:schemeClr>
                </a:solidFill>
                <a:latin typeface="Calibri" pitchFamily="34" charset="0"/>
                <a:cs typeface="Calibri" pitchFamily="34" charset="0"/>
              </a:rPr>
              <a:t>t[A</a:t>
            </a:r>
            <a:r>
              <a:rPr lang="en-US" sz="2400" baseline="-25000" dirty="0">
                <a:solidFill>
                  <a:schemeClr val="tx2">
                    <a:lumMod val="50000"/>
                  </a:schemeClr>
                </a:solidFill>
                <a:latin typeface="Calibri" pitchFamily="34" charset="0"/>
                <a:cs typeface="Calibri" pitchFamily="34" charset="0"/>
              </a:rPr>
              <a:t>u</a:t>
            </a:r>
            <a:r>
              <a:rPr lang="en-US" sz="2400" dirty="0">
                <a:solidFill>
                  <a:schemeClr val="tx2">
                    <a:lumMod val="50000"/>
                  </a:schemeClr>
                </a:solidFill>
                <a:latin typeface="Calibri" pitchFamily="34" charset="0"/>
                <a:cs typeface="Calibri" pitchFamily="34" charset="0"/>
              </a:rPr>
              <a:t>, A</a:t>
            </a:r>
            <a:r>
              <a:rPr lang="en-US" sz="2400" baseline="-25000" dirty="0">
                <a:solidFill>
                  <a:schemeClr val="tx2">
                    <a:lumMod val="50000"/>
                  </a:schemeClr>
                </a:solidFill>
                <a:latin typeface="Calibri" pitchFamily="34" charset="0"/>
                <a:cs typeface="Calibri" pitchFamily="34" charset="0"/>
              </a:rPr>
              <a:t>w</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A</a:t>
            </a:r>
            <a:r>
              <a:rPr lang="en-US" sz="2400" baseline="-25000" dirty="0" err="1">
                <a:solidFill>
                  <a:schemeClr val="tx2">
                    <a:lumMod val="50000"/>
                  </a:schemeClr>
                </a:solidFill>
                <a:latin typeface="Calibri" pitchFamily="34" charset="0"/>
                <a:cs typeface="Calibri" pitchFamily="34" charset="0"/>
              </a:rPr>
              <a:t>z</a:t>
            </a:r>
            <a:r>
              <a:rPr lang="en-US" sz="2400" dirty="0">
                <a:solidFill>
                  <a:schemeClr val="tx2">
                    <a:lumMod val="50000"/>
                  </a:schemeClr>
                </a:solidFill>
                <a:latin typeface="Calibri" pitchFamily="34" charset="0"/>
                <a:cs typeface="Calibri" pitchFamily="34" charset="0"/>
              </a:rPr>
              <a:t>]</a:t>
            </a:r>
            <a:endParaRPr lang="el-GR" sz="2400" dirty="0">
              <a:solidFill>
                <a:schemeClr val="tx2">
                  <a:lumMod val="50000"/>
                </a:schemeClr>
              </a:solidFill>
              <a:latin typeface="Calibri" pitchFamily="34" charset="0"/>
              <a:cs typeface="Calibri" pitchFamily="34" charset="0"/>
            </a:endParaRPr>
          </a:p>
          <a:p>
            <a:pPr marL="800100" lvl="1" indent="-342900" eaLnBrk="0" hangingPunct="0">
              <a:buFont typeface="Wingdings" panose="05000000000000000000" pitchFamily="2" charset="2"/>
              <a:buChar char="§"/>
            </a:pPr>
            <a:r>
              <a:rPr lang="el-GR" sz="2400" dirty="0">
                <a:solidFill>
                  <a:schemeClr val="tx2">
                    <a:lumMod val="50000"/>
                  </a:schemeClr>
                </a:solidFill>
                <a:latin typeface="Calibri" pitchFamily="34" charset="0"/>
                <a:cs typeface="Calibri" pitchFamily="34" charset="0"/>
              </a:rPr>
              <a:t>όνομα γνωρίσματος   </a:t>
            </a:r>
            <a:r>
              <a:rPr lang="en-US" sz="2400" dirty="0" err="1">
                <a:solidFill>
                  <a:schemeClr val="tx2">
                    <a:lumMod val="50000"/>
                  </a:schemeClr>
                </a:solidFill>
                <a:latin typeface="Calibri" pitchFamily="34" charset="0"/>
                <a:cs typeface="Calibri" pitchFamily="34" charset="0"/>
              </a:rPr>
              <a:t>t.A</a:t>
            </a:r>
            <a:r>
              <a:rPr lang="en-US" sz="2400" baseline="-25000" dirty="0" err="1">
                <a:solidFill>
                  <a:schemeClr val="tx2">
                    <a:lumMod val="50000"/>
                  </a:schemeClr>
                </a:solidFill>
                <a:latin typeface="Calibri" pitchFamily="34" charset="0"/>
                <a:cs typeface="Calibri" pitchFamily="34" charset="0"/>
              </a:rPr>
              <a:t>i</a:t>
            </a:r>
            <a:endParaRPr lang="el-GR" sz="2400" dirty="0">
              <a:solidFill>
                <a:schemeClr val="tx2">
                  <a:lumMod val="50000"/>
                </a:schemeClr>
              </a:solidFill>
              <a:latin typeface="Calibri" pitchFamily="34" charset="0"/>
              <a:cs typeface="Calibri" pitchFamily="34" charset="0"/>
            </a:endParaRPr>
          </a:p>
        </p:txBody>
      </p:sp>
      <p:sp>
        <p:nvSpPr>
          <p:cNvPr id="2" name="Title 1"/>
          <p:cNvSpPr>
            <a:spLocks noGrp="1"/>
          </p:cNvSpPr>
          <p:nvPr>
            <p:ph type="title"/>
          </p:nvPr>
        </p:nvSpPr>
        <p:spPr/>
        <p:txBody>
          <a:bodyPr/>
          <a:lstStyle/>
          <a:p>
            <a:r>
              <a:rPr lang="el-GR" dirty="0">
                <a:solidFill>
                  <a:schemeClr val="accent6">
                    <a:lumMod val="75000"/>
                  </a:schemeClr>
                </a:solidFill>
              </a:rPr>
              <a:t>Συμβολισμός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3" name="Text Box 3">
            <a:extLst>
              <a:ext uri="{FF2B5EF4-FFF2-40B4-BE49-F238E27FC236}">
                <a16:creationId xmlns="" xmlns:a16="http://schemas.microsoft.com/office/drawing/2014/main" id="{82FFDF70-B271-4C84-BF1A-80EBFE1CF78C}"/>
              </a:ext>
            </a:extLst>
          </p:cNvPr>
          <p:cNvSpPr txBox="1">
            <a:spLocks noChangeArrowheads="1"/>
          </p:cNvSpPr>
          <p:nvPr/>
        </p:nvSpPr>
        <p:spPr bwMode="auto">
          <a:xfrm>
            <a:off x="5512904" y="1689973"/>
            <a:ext cx="3173896" cy="3877985"/>
          </a:xfrm>
          <a:prstGeom prst="rect">
            <a:avLst/>
          </a:prstGeom>
          <a:noFill/>
          <a:ln w="9525">
            <a:noFill/>
            <a:miter lim="800000"/>
            <a:headEnd/>
            <a:tailEnd/>
          </a:ln>
        </p:spPr>
        <p:txBody>
          <a:bodyPr wrap="square">
            <a:spAutoFit/>
          </a:bodyPr>
          <a:lstStyle/>
          <a:p>
            <a:pPr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p:txBody>
      </p:sp>
      <mc:AlternateContent xmlns:mc="http://schemas.openxmlformats.org/markup-compatibility/2006" xmlns:p14="http://schemas.microsoft.com/office/powerpoint/2010/main">
        <mc:Choice Requires="p14">
          <p:contentPart p14:bwMode="auto" r:id="rId3">
            <p14:nvContentPartPr>
              <p14:cNvPr id="16" name="Ink 15">
                <a:extLst>
                  <a:ext uri="{FF2B5EF4-FFF2-40B4-BE49-F238E27FC236}">
                    <a16:creationId xmlns="" xmlns:a16="http://schemas.microsoft.com/office/drawing/2014/main" id="{BBEFF4A7-0ACF-4A9D-B304-FAFD84740A25}"/>
                  </a:ext>
                </a:extLst>
              </p14:cNvPr>
              <p14:cNvContentPartPr/>
              <p14:nvPr/>
            </p14:nvContentPartPr>
            <p14:xfrm>
              <a:off x="3258892" y="4335517"/>
              <a:ext cx="12600" cy="360"/>
            </p14:xfrm>
          </p:contentPart>
        </mc:Choice>
        <mc:Fallback xmlns="">
          <p:pic>
            <p:nvPicPr>
              <p:cNvPr id="16" name="Ink 15">
                <a:extLst>
                  <a:ext uri="{FF2B5EF4-FFF2-40B4-BE49-F238E27FC236}">
                    <a16:creationId xmlns:a16="http://schemas.microsoft.com/office/drawing/2014/main" id="{BBEFF4A7-0ACF-4A9D-B304-FAFD84740A25}"/>
                  </a:ext>
                </a:extLst>
              </p:cNvPr>
              <p:cNvPicPr/>
              <p:nvPr/>
            </p:nvPicPr>
            <p:blipFill>
              <a:blip r:embed="rId4"/>
              <a:stretch>
                <a:fillRect/>
              </a:stretch>
            </p:blipFill>
            <p:spPr>
              <a:xfrm>
                <a:off x="3250252" y="4326877"/>
                <a:ext cx="3024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4" name="Ink 3">
                <a:extLst>
                  <a:ext uri="{FF2B5EF4-FFF2-40B4-BE49-F238E27FC236}">
                    <a16:creationId xmlns="" xmlns:a16="http://schemas.microsoft.com/office/drawing/2014/main" id="{CC29E783-A1E6-4EDA-900A-0D0453E04AE8}"/>
                  </a:ext>
                </a:extLst>
              </p14:cNvPr>
              <p14:cNvContentPartPr/>
              <p14:nvPr/>
            </p14:nvContentPartPr>
            <p14:xfrm>
              <a:off x="7370092" y="2449117"/>
              <a:ext cx="49680" cy="33480"/>
            </p14:xfrm>
          </p:contentPart>
        </mc:Choice>
        <mc:Fallback xmlns="">
          <p:pic>
            <p:nvPicPr>
              <p:cNvPr id="4" name="Ink 3">
                <a:extLst>
                  <a:ext uri="{FF2B5EF4-FFF2-40B4-BE49-F238E27FC236}">
                    <a16:creationId xmlns:a16="http://schemas.microsoft.com/office/drawing/2014/main" id="{CC29E783-A1E6-4EDA-900A-0D0453E04AE8}"/>
                  </a:ext>
                </a:extLst>
              </p:cNvPr>
              <p:cNvPicPr/>
              <p:nvPr/>
            </p:nvPicPr>
            <p:blipFill>
              <a:blip r:embed="rId6"/>
              <a:stretch>
                <a:fillRect/>
              </a:stretch>
            </p:blipFill>
            <p:spPr>
              <a:xfrm>
                <a:off x="7352452" y="2431477"/>
                <a:ext cx="85320" cy="69120"/>
              </a:xfrm>
              <a:prstGeom prst="rect">
                <a:avLst/>
              </a:prstGeom>
            </p:spPr>
          </p:pic>
        </mc:Fallback>
      </mc:AlternateContent>
    </p:spTree>
    <p:extLst>
      <p:ext uri="{BB962C8B-B14F-4D97-AF65-F5344CB8AC3E}">
        <p14:creationId xmlns:p14="http://schemas.microsoft.com/office/powerpoint/2010/main" val="1875757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6"/>
          <p:cNvSpPr>
            <a:spLocks noGrp="1" noChangeArrowheads="1"/>
          </p:cNvSpPr>
          <p:nvPr>
            <p:ph type="ftr" sz="quarter" idx="11"/>
          </p:nvPr>
        </p:nvSpPr>
        <p:spPr>
          <a:noFill/>
        </p:spPr>
        <p:txBody>
          <a:bodyPr/>
          <a:lstStyle/>
          <a:p>
            <a:r>
              <a:rPr lang="el-GR" altLang="en-US"/>
              <a:t>Ευαγγελία Πιτουρά</a:t>
            </a:r>
          </a:p>
        </p:txBody>
      </p:sp>
      <p:sp>
        <p:nvSpPr>
          <p:cNvPr id="14340" name="Rectangle 7"/>
          <p:cNvSpPr>
            <a:spLocks noGrp="1" noChangeArrowheads="1"/>
          </p:cNvSpPr>
          <p:nvPr>
            <p:ph type="sldNum" sz="quarter" idx="12"/>
          </p:nvPr>
        </p:nvSpPr>
        <p:spPr>
          <a:noFill/>
        </p:spPr>
        <p:txBody>
          <a:bodyPr/>
          <a:lstStyle/>
          <a:p>
            <a:fld id="{0B90E1E2-97DE-4269-8331-BDBAFCE7FB84}" type="slidenum">
              <a:rPr lang="el-GR" altLang="en-US" smtClean="0"/>
              <a:pPr/>
              <a:t>13</a:t>
            </a:fld>
            <a:endParaRPr lang="el-GR" altLang="en-US"/>
          </a:p>
        </p:txBody>
      </p:sp>
      <p:sp>
        <p:nvSpPr>
          <p:cNvPr id="14342" name="Text Box 3"/>
          <p:cNvSpPr txBox="1">
            <a:spLocks noChangeArrowheads="1"/>
          </p:cNvSpPr>
          <p:nvPr/>
        </p:nvSpPr>
        <p:spPr bwMode="auto">
          <a:xfrm>
            <a:off x="406400" y="1852614"/>
            <a:ext cx="7924800" cy="2246769"/>
          </a:xfrm>
          <a:prstGeom prst="rect">
            <a:avLst/>
          </a:prstGeom>
          <a:noFill/>
          <a:ln w="9525">
            <a:noFill/>
            <a:miter lim="800000"/>
            <a:headEnd/>
            <a:tailEnd/>
          </a:ln>
        </p:spPr>
        <p:txBody>
          <a:bodyPr wrap="square">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Σχήμα μιας σχεσιακής βάσης δεδομένων </a:t>
            </a:r>
            <a:r>
              <a:rPr lang="el-GR" sz="2800" dirty="0">
                <a:solidFill>
                  <a:schemeClr val="tx2">
                    <a:lumMod val="50000"/>
                  </a:schemeClr>
                </a:solidFill>
                <a:latin typeface="Calibri" pitchFamily="34" charset="0"/>
                <a:cs typeface="Calibri" pitchFamily="34" charset="0"/>
              </a:rPr>
              <a:t>είναι ένα σύνολο από σχήματα σχέσεων</a:t>
            </a: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a:p>
            <a:pPr eaLnBrk="0" hangingPunct="0">
              <a:spcBef>
                <a:spcPct val="50000"/>
              </a:spcBef>
            </a:pPr>
            <a:endParaRPr lang="el-GR" sz="2800" dirty="0">
              <a:solidFill>
                <a:schemeClr val="accent6">
                  <a:lumMod val="75000"/>
                </a:schemeClr>
              </a:solidFill>
              <a:latin typeface="Calibri" pitchFamily="34" charset="0"/>
              <a:cs typeface="Calibri" pitchFamily="34" charset="0"/>
            </a:endParaRPr>
          </a:p>
        </p:txBody>
      </p:sp>
      <p:sp>
        <p:nvSpPr>
          <p:cNvPr id="2" name="Title 1"/>
          <p:cNvSpPr>
            <a:spLocks noGrp="1"/>
          </p:cNvSpPr>
          <p:nvPr>
            <p:ph type="title"/>
          </p:nvPr>
        </p:nvSpPr>
        <p:spPr/>
        <p:txBody>
          <a:bodyPr>
            <a:normAutofit fontScale="90000"/>
          </a:bodyPr>
          <a:lstStyle/>
          <a:p>
            <a:r>
              <a:rPr lang="el-GR" dirty="0">
                <a:solidFill>
                  <a:schemeClr val="accent6">
                    <a:lumMod val="75000"/>
                  </a:schemeClr>
                </a:solidFill>
              </a:rPr>
              <a:t>Σχήμα Σχεσιακής Βάσης Δεδομένων</a:t>
            </a:r>
            <a:endParaRPr lang="en-US"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21864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14</a:t>
            </a:fld>
            <a:endParaRPr lang="el-GR" altLang="en-US" dirty="0"/>
          </a:p>
        </p:txBody>
      </p:sp>
      <p:sp>
        <p:nvSpPr>
          <p:cNvPr id="71686" name="Text Box 3"/>
          <p:cNvSpPr txBox="1">
            <a:spLocks noChangeArrowheads="1"/>
          </p:cNvSpPr>
          <p:nvPr/>
        </p:nvSpPr>
        <p:spPr bwMode="auto">
          <a:xfrm>
            <a:off x="357187" y="1455738"/>
            <a:ext cx="8431213" cy="415498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ταινίες και ηθοποιούς όπου κρατάμε</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έτος γέννησης,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και όνομα (που είναι μοναδικό) για τους </a:t>
            </a:r>
            <a:r>
              <a:rPr lang="el-GR" sz="2400" i="1" dirty="0">
                <a:solidFill>
                  <a:schemeClr val="accent6">
                    <a:lumMod val="75000"/>
                  </a:schemeClr>
                </a:solidFill>
                <a:latin typeface="Calibri" pitchFamily="34" charset="0"/>
                <a:ea typeface="Calibri" pitchFamily="34" charset="0"/>
                <a:cs typeface="Calibri" pitchFamily="34" charset="0"/>
              </a:rPr>
              <a:t>Ηθοποιούς</a:t>
            </a:r>
          </a:p>
          <a:p>
            <a:pPr algn="just" eaLnBrk="0" hangingPunct="0">
              <a:spcBef>
                <a:spcPct val="50000"/>
              </a:spcBef>
              <a:buFont typeface="Wingdings" pitchFamily="2" charset="2"/>
              <a:buChar char="§"/>
            </a:pP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latin typeface="Calibri" pitchFamily="34" charset="0"/>
                <a:ea typeface="Calibri" pitchFamily="34" charset="0"/>
                <a:cs typeface="Calibri" pitchFamily="34" charset="0"/>
              </a:rPr>
              <a:t>τον τίτλο, έτος, διάρκεια και τύπος (έγχρωμη/ασπρόμαυρη) για τις </a:t>
            </a:r>
            <a:r>
              <a:rPr lang="el-GR" sz="2400" i="1" dirty="0">
                <a:solidFill>
                  <a:schemeClr val="accent6">
                    <a:lumMod val="75000"/>
                  </a:schemeClr>
                </a:solidFill>
                <a:latin typeface="Calibri" pitchFamily="34" charset="0"/>
                <a:ea typeface="Calibri" pitchFamily="34" charset="0"/>
                <a:cs typeface="Calibri" pitchFamily="34" charset="0"/>
              </a:rPr>
              <a:t>Ταινίες</a:t>
            </a:r>
            <a:r>
              <a:rPr lang="el-GR" sz="2400" i="1" dirty="0">
                <a:solidFill>
                  <a:schemeClr val="tx2">
                    <a:lumMod val="50000"/>
                  </a:schemeClr>
                </a:solidFill>
                <a:latin typeface="Calibri" pitchFamily="34" charset="0"/>
                <a:ea typeface="Calibri" pitchFamily="34" charset="0"/>
                <a:cs typeface="Calibri" pitchFamily="34" charset="0"/>
              </a:rPr>
              <a:t>. </a:t>
            </a:r>
            <a:r>
              <a:rPr lang="el-GR" sz="2400" dirty="0">
                <a:solidFill>
                  <a:schemeClr val="tx2">
                    <a:lumMod val="50000"/>
                  </a:schemeClr>
                </a:solidFill>
              </a:rPr>
              <a:t>Ο τίτλος μιας ταινίας δεν είναι μοναδικός, αλλά υπάρχει μόνο μια ταινία με τον ίδιο τίτλο κάθε έτος.</a:t>
            </a:r>
            <a:endParaRPr lang="el-GR" sz="2400" i="1"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ποιος ηθοποιός </a:t>
            </a:r>
            <a:r>
              <a:rPr lang="el-GR" sz="2400" dirty="0">
                <a:solidFill>
                  <a:schemeClr val="accent6">
                    <a:lumMod val="75000"/>
                  </a:schemeClr>
                </a:solidFill>
                <a:latin typeface="Calibri" pitchFamily="34" charset="0"/>
                <a:ea typeface="Calibri" pitchFamily="34" charset="0"/>
                <a:cs typeface="Calibri" pitchFamily="34" charset="0"/>
              </a:rPr>
              <a:t>έπαιξε</a:t>
            </a:r>
            <a:r>
              <a:rPr lang="el-GR" sz="2400" dirty="0">
                <a:solidFill>
                  <a:schemeClr val="tx2">
                    <a:lumMod val="50000"/>
                  </a:schemeClr>
                </a:solidFill>
                <a:latin typeface="Calibri" pitchFamily="34" charset="0"/>
                <a:ea typeface="Calibri" pitchFamily="34" charset="0"/>
                <a:cs typeface="Calibri" pitchFamily="34" charset="0"/>
              </a:rPr>
              <a:t> σε ποια ταινία </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30200" y="27940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71013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6"/>
          <p:cNvSpPr>
            <a:spLocks noGrp="1" noChangeArrowheads="1"/>
          </p:cNvSpPr>
          <p:nvPr>
            <p:ph type="ftr" sz="quarter" idx="11"/>
          </p:nvPr>
        </p:nvSpPr>
        <p:spPr>
          <a:noFill/>
        </p:spPr>
        <p:txBody>
          <a:bodyPr/>
          <a:lstStyle/>
          <a:p>
            <a:r>
              <a:rPr lang="el-GR" altLang="en-US"/>
              <a:t>Ευαγγελία Πιτουρά</a:t>
            </a:r>
          </a:p>
        </p:txBody>
      </p:sp>
      <p:sp>
        <p:nvSpPr>
          <p:cNvPr id="15364" name="Rectangle 7"/>
          <p:cNvSpPr>
            <a:spLocks noGrp="1" noChangeArrowheads="1"/>
          </p:cNvSpPr>
          <p:nvPr>
            <p:ph type="sldNum" sz="quarter" idx="12"/>
          </p:nvPr>
        </p:nvSpPr>
        <p:spPr>
          <a:noFill/>
        </p:spPr>
        <p:txBody>
          <a:bodyPr/>
          <a:lstStyle/>
          <a:p>
            <a:fld id="{1AE76735-CB00-49FF-84B3-EFAAD7800E62}" type="slidenum">
              <a:rPr lang="el-GR" altLang="en-US" smtClean="0"/>
              <a:pPr/>
              <a:t>15</a:t>
            </a:fld>
            <a:endParaRPr lang="el-GR" altLang="en-US"/>
          </a:p>
        </p:txBody>
      </p:sp>
      <p:sp>
        <p:nvSpPr>
          <p:cNvPr id="15379" name="Text Box 4"/>
          <p:cNvSpPr txBox="1">
            <a:spLocks noChangeArrowheads="1"/>
          </p:cNvSpPr>
          <p:nvPr/>
        </p:nvSpPr>
        <p:spPr bwMode="auto">
          <a:xfrm>
            <a:off x="1891004" y="2421732"/>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t>Τίτλος   Έτος     Διάρκεια   Τύπος</a:t>
            </a:r>
            <a:endParaRPr lang="el-GR" sz="2000" b="1" dirty="0"/>
          </a:p>
        </p:txBody>
      </p:sp>
      <p:sp>
        <p:nvSpPr>
          <p:cNvPr id="15380" name="Rectangle 5"/>
          <p:cNvSpPr>
            <a:spLocks noChangeArrowheads="1"/>
          </p:cNvSpPr>
          <p:nvPr/>
        </p:nvSpPr>
        <p:spPr bwMode="auto">
          <a:xfrm>
            <a:off x="1891004" y="2421732"/>
            <a:ext cx="3810000" cy="457200"/>
          </a:xfrm>
          <a:prstGeom prst="rect">
            <a:avLst/>
          </a:prstGeom>
          <a:noFill/>
          <a:ln w="9525">
            <a:solidFill>
              <a:schemeClr val="tx1"/>
            </a:solidFill>
            <a:miter lim="800000"/>
            <a:headEnd/>
            <a:tailEnd/>
          </a:ln>
        </p:spPr>
        <p:txBody>
          <a:bodyPr wrap="none" anchor="ctr"/>
          <a:lstStyle/>
          <a:p>
            <a:endParaRPr lang="en-US"/>
          </a:p>
        </p:txBody>
      </p:sp>
      <p:sp>
        <p:nvSpPr>
          <p:cNvPr id="15381" name="Line 6"/>
          <p:cNvSpPr>
            <a:spLocks noChangeShapeType="1"/>
          </p:cNvSpPr>
          <p:nvPr/>
        </p:nvSpPr>
        <p:spPr bwMode="auto">
          <a:xfrm>
            <a:off x="2729204" y="2421732"/>
            <a:ext cx="0" cy="457200"/>
          </a:xfrm>
          <a:prstGeom prst="line">
            <a:avLst/>
          </a:prstGeom>
          <a:noFill/>
          <a:ln w="9525">
            <a:solidFill>
              <a:schemeClr val="tx1"/>
            </a:solidFill>
            <a:round/>
            <a:headEnd/>
            <a:tailEnd/>
          </a:ln>
        </p:spPr>
        <p:txBody>
          <a:bodyPr wrap="none" anchor="ctr"/>
          <a:lstStyle/>
          <a:p>
            <a:endParaRPr lang="en-US"/>
          </a:p>
        </p:txBody>
      </p:sp>
      <p:sp>
        <p:nvSpPr>
          <p:cNvPr id="15382" name="Line 7"/>
          <p:cNvSpPr>
            <a:spLocks noChangeShapeType="1"/>
          </p:cNvSpPr>
          <p:nvPr/>
        </p:nvSpPr>
        <p:spPr bwMode="auto">
          <a:xfrm>
            <a:off x="3483429" y="2421732"/>
            <a:ext cx="0" cy="457200"/>
          </a:xfrm>
          <a:prstGeom prst="line">
            <a:avLst/>
          </a:prstGeom>
          <a:noFill/>
          <a:ln w="9525">
            <a:solidFill>
              <a:schemeClr val="tx1"/>
            </a:solidFill>
            <a:round/>
            <a:headEnd/>
            <a:tailEnd/>
          </a:ln>
        </p:spPr>
        <p:txBody>
          <a:bodyPr wrap="none" anchor="ctr"/>
          <a:lstStyle/>
          <a:p>
            <a:endParaRPr lang="en-US"/>
          </a:p>
        </p:txBody>
      </p:sp>
      <p:sp>
        <p:nvSpPr>
          <p:cNvPr id="15383" name="Line 8"/>
          <p:cNvSpPr>
            <a:spLocks noChangeShapeType="1"/>
          </p:cNvSpPr>
          <p:nvPr/>
        </p:nvSpPr>
        <p:spPr bwMode="auto">
          <a:xfrm>
            <a:off x="4561114" y="2438400"/>
            <a:ext cx="0" cy="457200"/>
          </a:xfrm>
          <a:prstGeom prst="line">
            <a:avLst/>
          </a:prstGeom>
          <a:noFill/>
          <a:ln w="9525">
            <a:solidFill>
              <a:schemeClr val="tx1"/>
            </a:solidFill>
            <a:round/>
            <a:headEnd/>
            <a:tailEnd/>
          </a:ln>
        </p:spPr>
        <p:txBody>
          <a:bodyPr wrap="none" anchor="ctr"/>
          <a:lstStyle/>
          <a:p>
            <a:endParaRPr lang="en-US"/>
          </a:p>
        </p:txBody>
      </p:sp>
      <p:sp>
        <p:nvSpPr>
          <p:cNvPr id="15367"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5375"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dirty="0"/>
                <a:t>Όνομα-Ηθοποιού    Τίτλος      Έτος  </a:t>
              </a:r>
            </a:p>
          </p:txBody>
        </p:sp>
        <p:sp>
          <p:nvSpPr>
            <p:cNvPr id="15376"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p>
          </p:txBody>
        </p:sp>
        <p:sp>
          <p:nvSpPr>
            <p:cNvPr id="15377"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p>
          </p:txBody>
        </p:sp>
        <p:sp>
          <p:nvSpPr>
            <p:cNvPr id="15378"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p>
          </p:txBody>
        </p:sp>
      </p:grpSp>
      <p:sp>
        <p:nvSpPr>
          <p:cNvPr id="15369"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t>ΠΑΙΖΕΙ</a:t>
            </a:r>
          </a:p>
        </p:txBody>
      </p:sp>
      <p:sp>
        <p:nvSpPr>
          <p:cNvPr id="15370" name="Text Box 16"/>
          <p:cNvSpPr txBox="1">
            <a:spLocks noChangeArrowheads="1"/>
          </p:cNvSpPr>
          <p:nvPr/>
        </p:nvSpPr>
        <p:spPr bwMode="auto">
          <a:xfrm>
            <a:off x="1752600" y="3579813"/>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t>Όνομα      Διεύθυνση       Έτος-Γέννησης</a:t>
            </a:r>
            <a:endParaRPr lang="el-GR" sz="2000" b="1" dirty="0"/>
          </a:p>
        </p:txBody>
      </p:sp>
      <p:sp>
        <p:nvSpPr>
          <p:cNvPr id="15371" name="Rectangle 17"/>
          <p:cNvSpPr>
            <a:spLocks noChangeArrowheads="1"/>
          </p:cNvSpPr>
          <p:nvPr/>
        </p:nvSpPr>
        <p:spPr bwMode="auto">
          <a:xfrm>
            <a:off x="1752600" y="3519488"/>
            <a:ext cx="4475163" cy="457200"/>
          </a:xfrm>
          <a:prstGeom prst="rect">
            <a:avLst/>
          </a:prstGeom>
          <a:noFill/>
          <a:ln w="9525">
            <a:solidFill>
              <a:schemeClr val="tx1"/>
            </a:solidFill>
            <a:miter lim="800000"/>
            <a:headEnd/>
            <a:tailEnd/>
          </a:ln>
        </p:spPr>
        <p:txBody>
          <a:bodyPr wrap="none" anchor="ctr"/>
          <a:lstStyle/>
          <a:p>
            <a:endParaRPr lang="en-US"/>
          </a:p>
        </p:txBody>
      </p:sp>
      <p:sp>
        <p:nvSpPr>
          <p:cNvPr id="15372" name="Line 18"/>
          <p:cNvSpPr>
            <a:spLocks noChangeShapeType="1"/>
          </p:cNvSpPr>
          <p:nvPr/>
        </p:nvSpPr>
        <p:spPr bwMode="auto">
          <a:xfrm>
            <a:off x="4249738" y="3519488"/>
            <a:ext cx="0" cy="457200"/>
          </a:xfrm>
          <a:prstGeom prst="line">
            <a:avLst/>
          </a:prstGeom>
          <a:noFill/>
          <a:ln w="9525">
            <a:solidFill>
              <a:schemeClr val="tx1"/>
            </a:solidFill>
            <a:round/>
            <a:headEnd/>
            <a:tailEnd/>
          </a:ln>
        </p:spPr>
        <p:txBody>
          <a:bodyPr wrap="none" anchor="ctr"/>
          <a:lstStyle/>
          <a:p>
            <a:endParaRPr lang="en-US"/>
          </a:p>
        </p:txBody>
      </p:sp>
      <p:sp>
        <p:nvSpPr>
          <p:cNvPr id="15373" name="Line 19"/>
          <p:cNvSpPr>
            <a:spLocks noChangeShapeType="1"/>
          </p:cNvSpPr>
          <p:nvPr/>
        </p:nvSpPr>
        <p:spPr bwMode="auto">
          <a:xfrm>
            <a:off x="2803525" y="3519488"/>
            <a:ext cx="0" cy="457200"/>
          </a:xfrm>
          <a:prstGeom prst="line">
            <a:avLst/>
          </a:prstGeom>
          <a:noFill/>
          <a:ln w="9525">
            <a:solidFill>
              <a:schemeClr val="tx1"/>
            </a:solidFill>
            <a:round/>
            <a:headEnd/>
            <a:tailEnd/>
          </a:ln>
        </p:spPr>
        <p:txBody>
          <a:bodyPr wrap="none" anchor="ctr"/>
          <a:lstStyle/>
          <a:p>
            <a:endParaRPr lang="en-US"/>
          </a:p>
        </p:txBody>
      </p:sp>
      <p:sp>
        <p:nvSpPr>
          <p:cNvPr id="15374" name="Text Box 20"/>
          <p:cNvSpPr txBox="1">
            <a:spLocks noChangeArrowheads="1"/>
          </p:cNvSpPr>
          <p:nvPr/>
        </p:nvSpPr>
        <p:spPr bwMode="auto">
          <a:xfrm>
            <a:off x="406400" y="3122613"/>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963148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7" name="Rectangle 6"/>
          <p:cNvSpPr>
            <a:spLocks noGrp="1" noChangeArrowheads="1"/>
          </p:cNvSpPr>
          <p:nvPr>
            <p:ph type="ftr" sz="quarter" idx="11"/>
          </p:nvPr>
        </p:nvSpPr>
        <p:spPr>
          <a:noFill/>
        </p:spPr>
        <p:txBody>
          <a:bodyPr/>
          <a:lstStyle/>
          <a:p>
            <a:r>
              <a:rPr lang="el-GR" altLang="en-US"/>
              <a:t>Ευαγγελία Πιτουρά</a:t>
            </a:r>
          </a:p>
        </p:txBody>
      </p:sp>
      <p:sp>
        <p:nvSpPr>
          <p:cNvPr id="16388" name="Rectangle 7"/>
          <p:cNvSpPr>
            <a:spLocks noGrp="1" noChangeArrowheads="1"/>
          </p:cNvSpPr>
          <p:nvPr>
            <p:ph type="sldNum" sz="quarter" idx="12"/>
          </p:nvPr>
        </p:nvSpPr>
        <p:spPr>
          <a:noFill/>
        </p:spPr>
        <p:txBody>
          <a:bodyPr/>
          <a:lstStyle/>
          <a:p>
            <a:fld id="{E376AACC-9270-45DE-B432-10D82FE2CC33}" type="slidenum">
              <a:rPr lang="el-GR" altLang="en-US" smtClean="0"/>
              <a:pPr/>
              <a:t>16</a:t>
            </a:fld>
            <a:endParaRPr lang="el-GR" altLang="en-US"/>
          </a:p>
        </p:txBody>
      </p:sp>
      <p:sp>
        <p:nvSpPr>
          <p:cNvPr id="16391" name="Text Box 4"/>
          <p:cNvSpPr txBox="1">
            <a:spLocks noChangeArrowheads="1"/>
          </p:cNvSpPr>
          <p:nvPr/>
        </p:nvSpPr>
        <p:spPr bwMode="auto">
          <a:xfrm>
            <a:off x="558800" y="1496703"/>
            <a:ext cx="8229600" cy="954107"/>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3">
                    <a:lumMod val="75000"/>
                  </a:schemeClr>
                </a:solidFill>
                <a:latin typeface="Calibri" pitchFamily="34" charset="0"/>
                <a:cs typeface="Calibri" pitchFamily="34" charset="0"/>
              </a:rPr>
              <a:t>Μια σχέση ορίζεται ως ένα </a:t>
            </a:r>
            <a:r>
              <a:rPr lang="el-GR" sz="2800" i="1" u="sng" dirty="0">
                <a:solidFill>
                  <a:schemeClr val="accent3">
                    <a:lumMod val="75000"/>
                  </a:schemeClr>
                </a:solidFill>
                <a:latin typeface="Calibri" pitchFamily="34" charset="0"/>
                <a:cs typeface="Calibri" pitchFamily="34" charset="0"/>
              </a:rPr>
              <a:t>σύνολο</a:t>
            </a:r>
            <a:r>
              <a:rPr lang="el-GR" sz="2800" dirty="0">
                <a:solidFill>
                  <a:schemeClr val="accent3">
                    <a:lumMod val="75000"/>
                  </a:schemeClr>
                </a:solidFill>
                <a:latin typeface="Calibri" pitchFamily="34" charset="0"/>
                <a:cs typeface="Calibri" pitchFamily="34" charset="0"/>
              </a:rPr>
              <a:t> πλειάδων, άρα όλες οι πλειάδες πρέπει να είναι </a:t>
            </a:r>
            <a:r>
              <a:rPr lang="el-GR" sz="2800" i="1" dirty="0">
                <a:solidFill>
                  <a:schemeClr val="accent3">
                    <a:lumMod val="75000"/>
                  </a:schemeClr>
                </a:solidFill>
                <a:latin typeface="Calibri" pitchFamily="34" charset="0"/>
                <a:cs typeface="Calibri" pitchFamily="34" charset="0"/>
              </a:rPr>
              <a:t>διαφορετικές</a:t>
            </a:r>
            <a:r>
              <a:rPr lang="el-GR" sz="2800" dirty="0">
                <a:solidFill>
                  <a:schemeClr val="accent3">
                    <a:lumMod val="75000"/>
                  </a:schemeClr>
                </a:solidFill>
                <a:latin typeface="Calibri" pitchFamily="34" charset="0"/>
                <a:cs typeface="Calibri" pitchFamily="34" charset="0"/>
              </a:rPr>
              <a:t>.</a:t>
            </a:r>
          </a:p>
        </p:txBody>
      </p:sp>
      <p:sp>
        <p:nvSpPr>
          <p:cNvPr id="16392" name="Text Box 5"/>
          <p:cNvSpPr txBox="1">
            <a:spLocks noChangeArrowheads="1"/>
          </p:cNvSpPr>
          <p:nvPr/>
        </p:nvSpPr>
        <p:spPr bwMode="auto">
          <a:xfrm>
            <a:off x="457200" y="2633690"/>
            <a:ext cx="8071048" cy="2923877"/>
          </a:xfrm>
          <a:prstGeom prst="rect">
            <a:avLst/>
          </a:prstGeom>
          <a:noFill/>
          <a:ln w="9525">
            <a:noFill/>
            <a:miter lim="800000"/>
            <a:headEnd/>
            <a:tailEnd/>
          </a:ln>
        </p:spPr>
        <p:txBody>
          <a:bodyPr wrap="square">
            <a:spAutoFit/>
          </a:bodyPr>
          <a:lstStyle/>
          <a:p>
            <a:pPr algn="just" eaLnBrk="0" hangingPunct="0">
              <a:spcBef>
                <a:spcPct val="50000"/>
              </a:spcBef>
            </a:pPr>
            <a:r>
              <a:rPr lang="el-GR" sz="2800" dirty="0">
                <a:solidFill>
                  <a:schemeClr val="accent6">
                    <a:lumMod val="75000"/>
                  </a:schemeClr>
                </a:solidFill>
                <a:latin typeface="Calibri" pitchFamily="34" charset="0"/>
                <a:cs typeface="Calibri" pitchFamily="34" charset="0"/>
              </a:rPr>
              <a:t>(</a:t>
            </a:r>
            <a:r>
              <a:rPr lang="el-GR" sz="2800" dirty="0" err="1">
                <a:solidFill>
                  <a:schemeClr val="accent6">
                    <a:lumMod val="75000"/>
                  </a:schemeClr>
                </a:solidFill>
                <a:latin typeface="Calibri" pitchFamily="34" charset="0"/>
                <a:cs typeface="Calibri" pitchFamily="34" charset="0"/>
              </a:rPr>
              <a:t>Υπερ</a:t>
            </a:r>
            <a:r>
              <a:rPr lang="el-GR" sz="2800" dirty="0">
                <a:solidFill>
                  <a:schemeClr val="accent6">
                    <a:lumMod val="75000"/>
                  </a:schemeClr>
                </a:solidFill>
                <a:latin typeface="Calibri" pitchFamily="34" charset="0"/>
                <a:cs typeface="Calibri" pitchFamily="34" charset="0"/>
              </a:rPr>
              <a:t>)-κλειδί</a:t>
            </a:r>
            <a:r>
              <a:rPr lang="el-GR" sz="2400" dirty="0">
                <a:solidFill>
                  <a:schemeClr val="tx2">
                    <a:lumMod val="50000"/>
                  </a:schemeClr>
                </a:solidFill>
                <a:latin typeface="Calibri" pitchFamily="34" charset="0"/>
                <a:cs typeface="Calibri" pitchFamily="34" charset="0"/>
              </a:rPr>
              <a:t> είναι ένα υποσύνολο γνωρισμάτων του σχήματος σχέσης </a:t>
            </a:r>
            <a:r>
              <a:rPr lang="en-US" sz="2400" dirty="0">
                <a:solidFill>
                  <a:schemeClr val="tx2">
                    <a:lumMod val="50000"/>
                  </a:schemeClr>
                </a:solidFill>
                <a:latin typeface="Calibri" pitchFamily="34" charset="0"/>
                <a:cs typeface="Calibri" pitchFamily="34" charset="0"/>
              </a:rPr>
              <a:t>R  </a:t>
            </a:r>
            <a:r>
              <a:rPr lang="el-GR" sz="2400" dirty="0">
                <a:solidFill>
                  <a:schemeClr val="tx2">
                    <a:lumMod val="50000"/>
                  </a:schemeClr>
                </a:solidFill>
                <a:latin typeface="Calibri" pitchFamily="34" charset="0"/>
                <a:cs typeface="Calibri" pitchFamily="34" charset="0"/>
              </a:rPr>
              <a:t>τέτοια ώστε </a:t>
            </a:r>
            <a:r>
              <a:rPr lang="el-GR" sz="2400" i="1" dirty="0">
                <a:solidFill>
                  <a:schemeClr val="tx2">
                    <a:lumMod val="50000"/>
                  </a:schemeClr>
                </a:solidFill>
                <a:latin typeface="Calibri" pitchFamily="34" charset="0"/>
                <a:cs typeface="Calibri" pitchFamily="34" charset="0"/>
              </a:rPr>
              <a:t>σε κάθε στιγμιότυπο </a:t>
            </a:r>
            <a:r>
              <a:rPr lang="en-US" sz="2400" i="1" dirty="0">
                <a:solidFill>
                  <a:schemeClr val="tx2">
                    <a:lumMod val="50000"/>
                  </a:schemeClr>
                </a:solidFill>
                <a:latin typeface="Calibri" pitchFamily="34" charset="0"/>
                <a:cs typeface="Calibri" pitchFamily="34" charset="0"/>
              </a:rPr>
              <a:t>r(R), </a:t>
            </a:r>
            <a:r>
              <a:rPr lang="el-GR" sz="2400" dirty="0">
                <a:solidFill>
                  <a:schemeClr val="tx2">
                    <a:lumMod val="50000"/>
                  </a:schemeClr>
                </a:solidFill>
                <a:latin typeface="Calibri" pitchFamily="34" charset="0"/>
                <a:cs typeface="Calibri" pitchFamily="34" charset="0"/>
              </a:rPr>
              <a:t>κανένα ζευγάρι πλειάδων δε μπορεί να έχει τις ίδιες τιμές για τα γνωρίσματα αυτά, δηλαδή, Κ</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κλειδί,  αν</a:t>
            </a:r>
          </a:p>
          <a:p>
            <a:pPr algn="just" eaLnBrk="0" hangingPunct="0">
              <a:spcBef>
                <a:spcPct val="50000"/>
              </a:spcBef>
            </a:pPr>
            <a:r>
              <a:rPr lang="el-GR" sz="2400" dirty="0">
                <a:solidFill>
                  <a:schemeClr val="tx2">
                    <a:lumMod val="50000"/>
                  </a:schemeClr>
                </a:solidFill>
                <a:latin typeface="Calibri" pitchFamily="34" charset="0"/>
                <a:cs typeface="Calibri" pitchFamily="34" charset="0"/>
              </a:rPr>
              <a:t>δεν μπορούν να υπάρχουν σε </a:t>
            </a:r>
            <a:r>
              <a:rPr lang="el-GR" sz="2400" i="1" dirty="0">
                <a:solidFill>
                  <a:schemeClr val="tx2">
                    <a:lumMod val="50000"/>
                  </a:schemeClr>
                </a:solidFill>
                <a:latin typeface="Calibri" pitchFamily="34" charset="0"/>
                <a:cs typeface="Calibri" pitchFamily="34" charset="0"/>
              </a:rPr>
              <a:t>οποιοδήποτε στιγμιότυπο </a:t>
            </a:r>
            <a:r>
              <a:rPr lang="el-GR" sz="2400" dirty="0">
                <a:solidFill>
                  <a:schemeClr val="tx2">
                    <a:lumMod val="50000"/>
                  </a:schemeClr>
                </a:solidFill>
                <a:latin typeface="Calibri" pitchFamily="34" charset="0"/>
                <a:cs typeface="Calibri" pitchFamily="34" charset="0"/>
              </a:rPr>
              <a:t>της σχέσης δύο διαφορετικές πλειάδες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για τις οποίες </a:t>
            </a:r>
            <a:r>
              <a:rPr lang="en-US" sz="2400" dirty="0">
                <a:solidFill>
                  <a:schemeClr val="tx2">
                    <a:lumMod val="50000"/>
                  </a:schemeClr>
                </a:solidFill>
                <a:latin typeface="Calibri" pitchFamily="34" charset="0"/>
                <a:cs typeface="Calibri" pitchFamily="34" charset="0"/>
              </a:rPr>
              <a:t>t</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[K] </a:t>
            </a:r>
            <a:r>
              <a:rPr lang="el-GR" sz="2400" dirty="0">
                <a:solidFill>
                  <a:schemeClr val="tx2">
                    <a:lumMod val="50000"/>
                  </a:schemeClr>
                </a:solidFill>
                <a:latin typeface="Calibri" pitchFamily="34" charset="0"/>
                <a:cs typeface="Calibri" pitchFamily="34" charset="0"/>
                <a:sym typeface="Symbol" pitchFamily="18" charset="2"/>
              </a:rPr>
              <a:t>=</a:t>
            </a:r>
            <a:r>
              <a:rPr lang="en-US" sz="2400" dirty="0">
                <a:solidFill>
                  <a:schemeClr val="tx2">
                    <a:lumMod val="50000"/>
                  </a:schemeClr>
                </a:solidFill>
                <a:latin typeface="Calibri" pitchFamily="34" charset="0"/>
                <a:cs typeface="Calibri" pitchFamily="34" charset="0"/>
              </a:rPr>
              <a:t> t</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[Κ]</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578227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1" name="Rectangle 6"/>
          <p:cNvSpPr>
            <a:spLocks noGrp="1" noChangeArrowheads="1"/>
          </p:cNvSpPr>
          <p:nvPr>
            <p:ph type="ftr" sz="quarter" idx="11"/>
          </p:nvPr>
        </p:nvSpPr>
        <p:spPr>
          <a:noFill/>
        </p:spPr>
        <p:txBody>
          <a:bodyPr/>
          <a:lstStyle/>
          <a:p>
            <a:r>
              <a:rPr lang="el-GR" altLang="en-US"/>
              <a:t>Ευαγγελία Πιτουρά</a:t>
            </a:r>
          </a:p>
        </p:txBody>
      </p:sp>
      <p:sp>
        <p:nvSpPr>
          <p:cNvPr id="17412" name="Rectangle 7"/>
          <p:cNvSpPr>
            <a:spLocks noGrp="1" noChangeArrowheads="1"/>
          </p:cNvSpPr>
          <p:nvPr>
            <p:ph type="sldNum" sz="quarter" idx="12"/>
          </p:nvPr>
        </p:nvSpPr>
        <p:spPr>
          <a:noFill/>
        </p:spPr>
        <p:txBody>
          <a:bodyPr/>
          <a:lstStyle/>
          <a:p>
            <a:fld id="{FB7BDB16-3390-4BCA-9570-5D3D1BD51873}" type="slidenum">
              <a:rPr lang="el-GR" altLang="en-US" smtClean="0"/>
              <a:pPr/>
              <a:t>17</a:t>
            </a:fld>
            <a:endParaRPr lang="el-GR" altLang="en-US"/>
          </a:p>
        </p:txBody>
      </p:sp>
      <p:sp>
        <p:nvSpPr>
          <p:cNvPr id="17414" name="Text Box 3"/>
          <p:cNvSpPr txBox="1">
            <a:spLocks noChangeArrowheads="1"/>
          </p:cNvSpPr>
          <p:nvPr/>
        </p:nvSpPr>
        <p:spPr bwMode="auto">
          <a:xfrm>
            <a:off x="447676" y="1511300"/>
            <a:ext cx="8229600" cy="1754326"/>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accent6">
                    <a:lumMod val="50000"/>
                  </a:schemeClr>
                </a:solidFill>
                <a:cs typeface="Calibri" pitchFamily="34" charset="0"/>
              </a:rPr>
              <a:t>(</a:t>
            </a:r>
            <a:r>
              <a:rPr lang="el-GR" sz="2400" dirty="0" err="1">
                <a:solidFill>
                  <a:schemeClr val="accent6">
                    <a:lumMod val="50000"/>
                  </a:schemeClr>
                </a:solidFill>
                <a:cs typeface="Calibri" pitchFamily="34" charset="0"/>
              </a:rPr>
              <a:t>υπερ)κλειδί</a:t>
            </a:r>
            <a:r>
              <a:rPr lang="el-GR" sz="2400" dirty="0">
                <a:solidFill>
                  <a:schemeClr val="accent6">
                    <a:lumMod val="50000"/>
                  </a:schemeClr>
                </a:solidFill>
                <a:cs typeface="Calibri" pitchFamily="34" charset="0"/>
              </a:rPr>
              <a:t> - υποψήφιο κλειδί - πρωτεύον κλειδί</a:t>
            </a:r>
          </a:p>
          <a:p>
            <a:pPr algn="just" eaLnBrk="0" hangingPunct="0">
              <a:spcBef>
                <a:spcPct val="50000"/>
              </a:spcBef>
            </a:pPr>
            <a:r>
              <a:rPr lang="el-GR" sz="2400" i="1" dirty="0">
                <a:solidFill>
                  <a:schemeClr val="tx2">
                    <a:lumMod val="50000"/>
                  </a:schemeClr>
                </a:solidFill>
                <a:cs typeface="Calibri" pitchFamily="34" charset="0"/>
              </a:rPr>
              <a:t>υποψήφιο κλειδί Κ: κλειδί με την ιδιότητα ότι αν αφαιρεθεί ένα οποιοδήποτε γνώρισμα Α από το Κ, το Κ’ που προκύπτει δεν είναι κλειδί</a:t>
            </a:r>
            <a:endParaRPr lang="el-GR" sz="2400" b="1" i="1" dirty="0">
              <a:solidFill>
                <a:schemeClr val="tx2">
                  <a:lumMod val="50000"/>
                </a:schemeClr>
              </a:solidFill>
              <a:cs typeface="Calibri" pitchFamily="34" charset="0"/>
            </a:endParaRPr>
          </a:p>
        </p:txBody>
      </p:sp>
      <p:sp>
        <p:nvSpPr>
          <p:cNvPr id="17415" name="Text Box 4"/>
          <p:cNvSpPr txBox="1">
            <a:spLocks noChangeArrowheads="1"/>
          </p:cNvSpPr>
          <p:nvPr/>
        </p:nvSpPr>
        <p:spPr bwMode="auto">
          <a:xfrm>
            <a:off x="525464" y="3265626"/>
            <a:ext cx="83566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cs typeface="Calibri" pitchFamily="34" charset="0"/>
              </a:rPr>
              <a:t>Συμβολισμός: υπογραμμίζουμε τα γνωρίσματα του  πρωτεύοντος κλειδιού</a:t>
            </a:r>
            <a:endParaRPr lang="el-GR" sz="2400" b="1" dirty="0">
              <a:solidFill>
                <a:schemeClr val="tx2">
                  <a:lumMod val="50000"/>
                </a:schemeClr>
              </a:solidFill>
              <a:cs typeface="Calibri" pitchFamily="34" charset="0"/>
            </a:endParaRPr>
          </a:p>
        </p:txBody>
      </p:sp>
      <p:sp>
        <p:nvSpPr>
          <p:cNvPr id="17416" name="Text Box 5"/>
          <p:cNvSpPr txBox="1">
            <a:spLocks noChangeArrowheads="1"/>
          </p:cNvSpPr>
          <p:nvPr/>
        </p:nvSpPr>
        <p:spPr bwMode="auto">
          <a:xfrm>
            <a:off x="525464" y="4419600"/>
            <a:ext cx="7696200" cy="461665"/>
          </a:xfrm>
          <a:prstGeom prst="rect">
            <a:avLst/>
          </a:prstGeom>
          <a:noFill/>
          <a:ln w="9525">
            <a:noFill/>
            <a:miter lim="800000"/>
            <a:headEnd/>
            <a:tailEnd/>
          </a:ln>
        </p:spPr>
        <p:txBody>
          <a:bodyPr>
            <a:spAutoFit/>
          </a:bodyPr>
          <a:lstStyle/>
          <a:p>
            <a:pPr marL="342900" indent="-342900" algn="just" eaLnBrk="0" hangingPunct="0">
              <a:spcBef>
                <a:spcPct val="50000"/>
              </a:spcBef>
              <a:buFont typeface="Wingdings" panose="05000000000000000000" pitchFamily="2" charset="2"/>
              <a:buChar char="ü"/>
            </a:pPr>
            <a:r>
              <a:rPr lang="el-GR" sz="2400" dirty="0">
                <a:solidFill>
                  <a:schemeClr val="accent3">
                    <a:lumMod val="75000"/>
                  </a:schemeClr>
                </a:solidFill>
                <a:cs typeface="Calibri" pitchFamily="34" charset="0"/>
              </a:rPr>
              <a:t> Κάθε σχέση έχει τουλάχιστον ένα </a:t>
            </a:r>
            <a:r>
              <a:rPr lang="el-GR" sz="2400" dirty="0" err="1">
                <a:solidFill>
                  <a:schemeClr val="accent3">
                    <a:lumMod val="75000"/>
                  </a:schemeClr>
                </a:solidFill>
                <a:cs typeface="Calibri" pitchFamily="34" charset="0"/>
              </a:rPr>
              <a:t>υπερ</a:t>
            </a:r>
            <a:r>
              <a:rPr lang="el-GR" sz="2400" dirty="0">
                <a:solidFill>
                  <a:schemeClr val="accent3">
                    <a:lumMod val="75000"/>
                  </a:schemeClr>
                </a:solidFill>
                <a:cs typeface="Calibri" pitchFamily="34" charset="0"/>
              </a:rPr>
              <a:t>-κλειδί, ποιο;</a:t>
            </a:r>
            <a:endParaRPr lang="el-GR" sz="2400" b="1" dirty="0">
              <a:solidFill>
                <a:schemeClr val="accent3">
                  <a:lumMod val="75000"/>
                </a:schemeClr>
              </a:solidFill>
              <a:cs typeface="Calibri" pitchFamily="34" charset="0"/>
            </a:endParaRPr>
          </a:p>
        </p:txBody>
      </p:sp>
      <p:sp>
        <p:nvSpPr>
          <p:cNvPr id="17417" name="Text Box 6"/>
          <p:cNvSpPr txBox="1">
            <a:spLocks noChangeArrowheads="1"/>
          </p:cNvSpPr>
          <p:nvPr/>
        </p:nvSpPr>
        <p:spPr bwMode="auto">
          <a:xfrm>
            <a:off x="447676" y="5092700"/>
            <a:ext cx="8072437" cy="830997"/>
          </a:xfrm>
          <a:prstGeom prst="rect">
            <a:avLst/>
          </a:prstGeom>
          <a:solidFill>
            <a:schemeClr val="accent3">
              <a:lumMod val="20000"/>
              <a:lumOff val="80000"/>
            </a:schemeClr>
          </a:solidFill>
          <a:ln w="9525">
            <a:solidFill>
              <a:schemeClr val="tx1"/>
            </a:solidFill>
            <a:miter lim="800000"/>
            <a:headEnd/>
            <a:tailEnd/>
          </a:ln>
        </p:spPr>
        <p:txBody>
          <a:bodyPr wrap="square">
            <a:spAutoFit/>
          </a:bodyPr>
          <a:lstStyle/>
          <a:p>
            <a:pPr eaLnBrk="0" hangingPunct="0">
              <a:spcBef>
                <a:spcPct val="50000"/>
              </a:spcBef>
            </a:pPr>
            <a:r>
              <a:rPr lang="el-GR" sz="2400" b="1">
                <a:solidFill>
                  <a:schemeClr val="accent3">
                    <a:lumMod val="50000"/>
                  </a:schemeClr>
                </a:solidFill>
              </a:rPr>
              <a:t>Από τον ορισμό, κάθε (σχήμα) σχέσης έχει τουλάχιστον ένα (πρωτεύον) κλειδί – δεν υπάρχουν «ασθενείς» σχέσεις</a:t>
            </a:r>
          </a:p>
        </p:txBody>
      </p:sp>
      <p:sp>
        <p:nvSpPr>
          <p:cNvPr id="2" name="Title 1"/>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744295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6"/>
          <p:cNvSpPr>
            <a:spLocks noGrp="1" noChangeArrowheads="1"/>
          </p:cNvSpPr>
          <p:nvPr>
            <p:ph type="ftr" sz="quarter" idx="11"/>
          </p:nvPr>
        </p:nvSpPr>
        <p:spPr>
          <a:noFill/>
        </p:spPr>
        <p:txBody>
          <a:bodyPr/>
          <a:lstStyle/>
          <a:p>
            <a:r>
              <a:rPr lang="el-GR" altLang="en-US"/>
              <a:t>Ευαγγελία Πιτουρά</a:t>
            </a:r>
          </a:p>
        </p:txBody>
      </p:sp>
      <p:sp>
        <p:nvSpPr>
          <p:cNvPr id="18436" name="Rectangle 7"/>
          <p:cNvSpPr>
            <a:spLocks noGrp="1" noChangeArrowheads="1"/>
          </p:cNvSpPr>
          <p:nvPr>
            <p:ph type="sldNum" sz="quarter" idx="12"/>
          </p:nvPr>
        </p:nvSpPr>
        <p:spPr>
          <a:noFill/>
        </p:spPr>
        <p:txBody>
          <a:bodyPr/>
          <a:lstStyle/>
          <a:p>
            <a:fld id="{DA6DF042-9914-402C-865D-0E6046C6826C}" type="slidenum">
              <a:rPr lang="el-GR" altLang="en-US" smtClean="0"/>
              <a:pPr/>
              <a:t>18</a:t>
            </a:fld>
            <a:endParaRPr lang="el-GR" altLang="en-US"/>
          </a:p>
        </p:txBody>
      </p:sp>
      <p:sp>
        <p:nvSpPr>
          <p:cNvPr id="18452" name="Text Box 4"/>
          <p:cNvSpPr txBox="1">
            <a:spLocks noChangeArrowheads="1"/>
          </p:cNvSpPr>
          <p:nvPr/>
        </p:nvSpPr>
        <p:spPr bwMode="auto">
          <a:xfrm>
            <a:off x="1739900" y="3897039"/>
            <a:ext cx="70104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Τίτλος   Έτος     Διάρκεια   Τύπος</a:t>
            </a:r>
            <a:endParaRPr lang="el-GR" sz="2000" b="1" dirty="0">
              <a:solidFill>
                <a:schemeClr val="tx2">
                  <a:lumMod val="50000"/>
                </a:schemeClr>
              </a:solidFill>
            </a:endParaRPr>
          </a:p>
        </p:txBody>
      </p:sp>
      <p:sp>
        <p:nvSpPr>
          <p:cNvPr id="18453" name="Rectangle 5"/>
          <p:cNvSpPr>
            <a:spLocks noChangeArrowheads="1"/>
          </p:cNvSpPr>
          <p:nvPr/>
        </p:nvSpPr>
        <p:spPr bwMode="auto">
          <a:xfrm>
            <a:off x="1739900" y="3897039"/>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4" name="Line 6"/>
          <p:cNvSpPr>
            <a:spLocks noChangeShapeType="1"/>
          </p:cNvSpPr>
          <p:nvPr/>
        </p:nvSpPr>
        <p:spPr bwMode="auto">
          <a:xfrm>
            <a:off x="2578100"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5" name="Line 7"/>
          <p:cNvSpPr>
            <a:spLocks noChangeShapeType="1"/>
          </p:cNvSpPr>
          <p:nvPr/>
        </p:nvSpPr>
        <p:spPr bwMode="auto">
          <a:xfrm>
            <a:off x="3220357" y="3908282"/>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6" name="Line 8"/>
          <p:cNvSpPr>
            <a:spLocks noChangeShapeType="1"/>
          </p:cNvSpPr>
          <p:nvPr/>
        </p:nvSpPr>
        <p:spPr bwMode="auto">
          <a:xfrm>
            <a:off x="4433094" y="3897039"/>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39" name="Text Box 9"/>
          <p:cNvSpPr txBox="1">
            <a:spLocks noChangeArrowheads="1"/>
          </p:cNvSpPr>
          <p:nvPr/>
        </p:nvSpPr>
        <p:spPr bwMode="auto">
          <a:xfrm>
            <a:off x="365124" y="4086226"/>
            <a:ext cx="25146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ΤΑΙΝΙΑ</a:t>
            </a:r>
          </a:p>
        </p:txBody>
      </p:sp>
      <p:grpSp>
        <p:nvGrpSpPr>
          <p:cNvPr id="3" name="Group 10"/>
          <p:cNvGrpSpPr>
            <a:grpSpLocks/>
          </p:cNvGrpSpPr>
          <p:nvPr/>
        </p:nvGrpSpPr>
        <p:grpSpPr bwMode="auto">
          <a:xfrm>
            <a:off x="1776412" y="5413375"/>
            <a:ext cx="5334000" cy="457200"/>
            <a:chOff x="1200" y="3312"/>
            <a:chExt cx="3360" cy="288"/>
          </a:xfrm>
        </p:grpSpPr>
        <p:sp>
          <p:nvSpPr>
            <p:cNvPr id="18448"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a:solidFill>
                    <a:schemeClr val="tx2">
                      <a:lumMod val="50000"/>
                    </a:schemeClr>
                  </a:solidFill>
                </a:rPr>
                <a:t>Όνομα-Ηθοποιού    Τίτλος      Έτος</a:t>
              </a:r>
            </a:p>
          </p:txBody>
        </p:sp>
        <p:sp>
          <p:nvSpPr>
            <p:cNvPr id="18449"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8450"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8451"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8441" name="Text Box 15"/>
          <p:cNvSpPr txBox="1">
            <a:spLocks noChangeArrowheads="1"/>
          </p:cNvSpPr>
          <p:nvPr/>
        </p:nvSpPr>
        <p:spPr bwMode="auto">
          <a:xfrm>
            <a:off x="365124" y="5310187"/>
            <a:ext cx="2184400"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ΠΑΙΖΕΙ</a:t>
            </a:r>
          </a:p>
        </p:txBody>
      </p:sp>
      <p:sp>
        <p:nvSpPr>
          <p:cNvPr id="18442" name="Text Box 16"/>
          <p:cNvSpPr txBox="1">
            <a:spLocks noChangeArrowheads="1"/>
          </p:cNvSpPr>
          <p:nvPr/>
        </p:nvSpPr>
        <p:spPr bwMode="auto">
          <a:xfrm>
            <a:off x="1816100" y="4629151"/>
            <a:ext cx="5233988"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tx2">
                    <a:lumMod val="50000"/>
                  </a:schemeClr>
                </a:solidFill>
              </a:rPr>
              <a:t>Όνομα      Διεύθυνση       Έτος-Γέννησης</a:t>
            </a:r>
            <a:endParaRPr lang="el-GR" sz="2000" b="1" dirty="0">
              <a:solidFill>
                <a:schemeClr val="tx2">
                  <a:lumMod val="50000"/>
                </a:schemeClr>
              </a:solidFill>
            </a:endParaRPr>
          </a:p>
        </p:txBody>
      </p:sp>
      <p:sp>
        <p:nvSpPr>
          <p:cNvPr id="18443" name="Rectangle 17"/>
          <p:cNvSpPr>
            <a:spLocks noChangeArrowheads="1"/>
          </p:cNvSpPr>
          <p:nvPr/>
        </p:nvSpPr>
        <p:spPr bwMode="auto">
          <a:xfrm>
            <a:off x="1828799" y="4589463"/>
            <a:ext cx="4475163" cy="457200"/>
          </a:xfrm>
          <a:prstGeom prst="rect">
            <a:avLst/>
          </a:prstGeom>
          <a:noFill/>
          <a:ln w="9525">
            <a:solidFill>
              <a:schemeClr val="tx1"/>
            </a:solidFill>
            <a:miter lim="800000"/>
            <a:headEnd/>
            <a:tailEnd/>
          </a:ln>
        </p:spPr>
        <p:txBody>
          <a:bodyPr wrap="none" anchor="ctr"/>
          <a:lstStyle/>
          <a:p>
            <a:endParaRPr lang="en-US"/>
          </a:p>
        </p:txBody>
      </p:sp>
      <p:sp>
        <p:nvSpPr>
          <p:cNvPr id="18444" name="Line 18"/>
          <p:cNvSpPr>
            <a:spLocks noChangeShapeType="1"/>
          </p:cNvSpPr>
          <p:nvPr/>
        </p:nvSpPr>
        <p:spPr bwMode="auto">
          <a:xfrm>
            <a:off x="4325937" y="4589463"/>
            <a:ext cx="0" cy="457200"/>
          </a:xfrm>
          <a:prstGeom prst="line">
            <a:avLst/>
          </a:prstGeom>
          <a:noFill/>
          <a:ln w="9525">
            <a:solidFill>
              <a:schemeClr val="tx1"/>
            </a:solidFill>
            <a:round/>
            <a:headEnd/>
            <a:tailEnd/>
          </a:ln>
        </p:spPr>
        <p:txBody>
          <a:bodyPr wrap="none" anchor="ctr"/>
          <a:lstStyle/>
          <a:p>
            <a:endParaRPr lang="en-US"/>
          </a:p>
        </p:txBody>
      </p:sp>
      <p:sp>
        <p:nvSpPr>
          <p:cNvPr id="18445" name="Line 19"/>
          <p:cNvSpPr>
            <a:spLocks noChangeShapeType="1"/>
          </p:cNvSpPr>
          <p:nvPr/>
        </p:nvSpPr>
        <p:spPr bwMode="auto">
          <a:xfrm>
            <a:off x="2879724" y="4589463"/>
            <a:ext cx="0" cy="457200"/>
          </a:xfrm>
          <a:prstGeom prst="line">
            <a:avLst/>
          </a:prstGeom>
          <a:noFill/>
          <a:ln w="9525">
            <a:solidFill>
              <a:schemeClr val="tx1"/>
            </a:solidFill>
            <a:round/>
            <a:headEnd/>
            <a:tailEnd/>
          </a:ln>
        </p:spPr>
        <p:txBody>
          <a:bodyPr wrap="none" anchor="ctr"/>
          <a:lstStyle/>
          <a:p>
            <a:endParaRPr lang="en-US"/>
          </a:p>
        </p:txBody>
      </p:sp>
      <p:sp>
        <p:nvSpPr>
          <p:cNvPr id="18446" name="Text Box 20"/>
          <p:cNvSpPr txBox="1">
            <a:spLocks noChangeArrowheads="1"/>
          </p:cNvSpPr>
          <p:nvPr/>
        </p:nvSpPr>
        <p:spPr bwMode="auto">
          <a:xfrm>
            <a:off x="327818" y="4619625"/>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18447" name="Text Box 21"/>
          <p:cNvSpPr txBox="1">
            <a:spLocks noChangeArrowheads="1"/>
          </p:cNvSpPr>
          <p:nvPr/>
        </p:nvSpPr>
        <p:spPr bwMode="auto">
          <a:xfrm>
            <a:off x="438148" y="1409700"/>
            <a:ext cx="8312152" cy="2169825"/>
          </a:xfrm>
          <a:prstGeom prst="rect">
            <a:avLst/>
          </a:prstGeom>
          <a:noFill/>
          <a:ln w="9525">
            <a:noFill/>
            <a:miter lim="800000"/>
            <a:headEnd/>
            <a:tailEnd/>
          </a:ln>
        </p:spPr>
        <p:txBody>
          <a:bodyPr wrap="square">
            <a:spAutoFit/>
          </a:bodyPr>
          <a:lstStyle/>
          <a:p>
            <a:pPr algn="just">
              <a:spcBef>
                <a:spcPct val="50000"/>
              </a:spcBef>
            </a:pPr>
            <a:r>
              <a:rPr lang="el-GR" dirty="0">
                <a:solidFill>
                  <a:schemeClr val="tx2">
                    <a:lumMod val="50000"/>
                  </a:schemeClr>
                </a:solidFill>
              </a:rPr>
              <a:t>Υποθέσεις: </a:t>
            </a:r>
          </a:p>
          <a:p>
            <a:pPr algn="just">
              <a:spcBef>
                <a:spcPct val="50000"/>
              </a:spcBef>
            </a:pPr>
            <a:r>
              <a:rPr lang="el-GR" dirty="0">
                <a:solidFill>
                  <a:schemeClr val="tx2">
                    <a:lumMod val="50000"/>
                  </a:schemeClr>
                </a:solidFill>
              </a:rPr>
              <a:t>(1) Το όνομα του ηθοποιού είναι μοναδικό</a:t>
            </a:r>
          </a:p>
          <a:p>
            <a:pPr algn="just">
              <a:spcBef>
                <a:spcPct val="50000"/>
              </a:spcBef>
            </a:pPr>
            <a:r>
              <a:rPr lang="el-GR" dirty="0">
                <a:solidFill>
                  <a:schemeClr val="tx2">
                    <a:lumMod val="50000"/>
                  </a:schemeClr>
                </a:solidFill>
              </a:rPr>
              <a:t>(2) Ο τίτλος μιας ταινίας δεν είναι μοναδικός, αλλά μόνο μια ταινία με τον ίδιο τίτλο κάθε έτος</a:t>
            </a:r>
          </a:p>
          <a:p>
            <a:pPr algn="just">
              <a:spcBef>
                <a:spcPct val="50000"/>
              </a:spcBef>
            </a:pPr>
            <a:r>
              <a:rPr lang="el-GR" dirty="0">
                <a:solidFill>
                  <a:schemeClr val="tx2">
                    <a:lumMod val="50000"/>
                  </a:schemeClr>
                </a:solidFill>
              </a:rPr>
              <a:t>(3) Σε μια ταινία μπορεί να παίζουν πολλοί ηθοποιοί και ένα ηθοποιός μπορεί να παίζει σε πολλές ταινίες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754501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6"/>
          <p:cNvSpPr>
            <a:spLocks noGrp="1" noChangeArrowheads="1"/>
          </p:cNvSpPr>
          <p:nvPr>
            <p:ph type="ftr" sz="quarter" idx="11"/>
          </p:nvPr>
        </p:nvSpPr>
        <p:spPr>
          <a:noFill/>
        </p:spPr>
        <p:txBody>
          <a:bodyPr/>
          <a:lstStyle/>
          <a:p>
            <a:r>
              <a:rPr lang="el-GR" altLang="en-US"/>
              <a:t>Ευαγγελία Πιτουρά</a:t>
            </a:r>
          </a:p>
        </p:txBody>
      </p:sp>
      <p:sp>
        <p:nvSpPr>
          <p:cNvPr id="19460" name="Rectangle 7"/>
          <p:cNvSpPr>
            <a:spLocks noGrp="1" noChangeArrowheads="1"/>
          </p:cNvSpPr>
          <p:nvPr>
            <p:ph type="sldNum" sz="quarter" idx="12"/>
          </p:nvPr>
        </p:nvSpPr>
        <p:spPr>
          <a:noFill/>
        </p:spPr>
        <p:txBody>
          <a:bodyPr/>
          <a:lstStyle/>
          <a:p>
            <a:fld id="{4F26FF01-10C8-4320-9A09-15E90783ED4A}" type="slidenum">
              <a:rPr lang="el-GR" altLang="en-US" smtClean="0"/>
              <a:pPr/>
              <a:t>19</a:t>
            </a:fld>
            <a:endParaRPr lang="el-GR" altLang="en-US"/>
          </a:p>
        </p:txBody>
      </p:sp>
      <p:sp>
        <p:nvSpPr>
          <p:cNvPr id="19475" name="Text Box 4"/>
          <p:cNvSpPr txBox="1">
            <a:spLocks noChangeArrowheads="1"/>
          </p:cNvSpPr>
          <p:nvPr/>
        </p:nvSpPr>
        <p:spPr bwMode="auto">
          <a:xfrm>
            <a:off x="1905000" y="2384425"/>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19476" name="Rectangle 5"/>
          <p:cNvSpPr>
            <a:spLocks noChangeArrowheads="1"/>
          </p:cNvSpPr>
          <p:nvPr/>
        </p:nvSpPr>
        <p:spPr bwMode="auto">
          <a:xfrm>
            <a:off x="1905000" y="2384425"/>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7" name="Line 6"/>
          <p:cNvSpPr>
            <a:spLocks noChangeShapeType="1"/>
          </p:cNvSpPr>
          <p:nvPr/>
        </p:nvSpPr>
        <p:spPr bwMode="auto">
          <a:xfrm>
            <a:off x="2743200"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8" name="Line 7"/>
          <p:cNvSpPr>
            <a:spLocks noChangeShapeType="1"/>
          </p:cNvSpPr>
          <p:nvPr/>
        </p:nvSpPr>
        <p:spPr bwMode="auto">
          <a:xfrm>
            <a:off x="3488093" y="2384425"/>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9" name="Line 8"/>
          <p:cNvSpPr>
            <a:spLocks noChangeShapeType="1"/>
          </p:cNvSpPr>
          <p:nvPr/>
        </p:nvSpPr>
        <p:spPr bwMode="auto">
          <a:xfrm>
            <a:off x="4572000" y="2366541"/>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3" name="Text Box 9"/>
          <p:cNvSpPr txBox="1">
            <a:spLocks noChangeArrowheads="1"/>
          </p:cNvSpPr>
          <p:nvPr/>
        </p:nvSpPr>
        <p:spPr bwMode="auto">
          <a:xfrm>
            <a:off x="406400" y="2041525"/>
            <a:ext cx="25146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ΤΑΙΝΙΑ</a:t>
            </a:r>
          </a:p>
        </p:txBody>
      </p:sp>
      <p:grpSp>
        <p:nvGrpSpPr>
          <p:cNvPr id="3" name="Group 10"/>
          <p:cNvGrpSpPr>
            <a:grpSpLocks/>
          </p:cNvGrpSpPr>
          <p:nvPr/>
        </p:nvGrpSpPr>
        <p:grpSpPr bwMode="auto">
          <a:xfrm>
            <a:off x="1905000" y="4800600"/>
            <a:ext cx="5334000" cy="457200"/>
            <a:chOff x="1200" y="3312"/>
            <a:chExt cx="3360" cy="288"/>
          </a:xfrm>
        </p:grpSpPr>
        <p:sp>
          <p:nvSpPr>
            <p:cNvPr id="19471" name="Text Box 11"/>
            <p:cNvSpPr txBox="1">
              <a:spLocks noChangeArrowheads="1"/>
            </p:cNvSpPr>
            <p:nvPr/>
          </p:nvSpPr>
          <p:spPr bwMode="auto">
            <a:xfrm>
              <a:off x="1296" y="3312"/>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Έτος</a:t>
              </a:r>
              <a:endParaRPr lang="el-GR" sz="2000">
                <a:solidFill>
                  <a:schemeClr val="tx2">
                    <a:lumMod val="50000"/>
                  </a:schemeClr>
                </a:solidFill>
              </a:endParaRPr>
            </a:p>
          </p:txBody>
        </p:sp>
        <p:sp>
          <p:nvSpPr>
            <p:cNvPr id="19472" name="Rectangle 12"/>
            <p:cNvSpPr>
              <a:spLocks noChangeArrowheads="1"/>
            </p:cNvSpPr>
            <p:nvPr/>
          </p:nvSpPr>
          <p:spPr bwMode="auto">
            <a:xfrm>
              <a:off x="1200" y="331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73" name="Line 13"/>
            <p:cNvSpPr>
              <a:spLocks noChangeShapeType="1"/>
            </p:cNvSpPr>
            <p:nvPr/>
          </p:nvSpPr>
          <p:spPr bwMode="auto">
            <a:xfrm>
              <a:off x="3216"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4" name="Line 14"/>
            <p:cNvSpPr>
              <a:spLocks noChangeShapeType="1"/>
            </p:cNvSpPr>
            <p:nvPr/>
          </p:nvSpPr>
          <p:spPr bwMode="auto">
            <a:xfrm>
              <a:off x="2544" y="331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19465" name="Text Box 15"/>
          <p:cNvSpPr txBox="1">
            <a:spLocks noChangeArrowheads="1"/>
          </p:cNvSpPr>
          <p:nvPr/>
        </p:nvSpPr>
        <p:spPr bwMode="auto">
          <a:xfrm>
            <a:off x="406400" y="4495800"/>
            <a:ext cx="2184400" cy="396875"/>
          </a:xfrm>
          <a:prstGeom prst="rect">
            <a:avLst/>
          </a:prstGeom>
          <a:noFill/>
          <a:ln w="9525">
            <a:noFill/>
            <a:miter lim="800000"/>
            <a:headEnd/>
            <a:tailEnd/>
          </a:ln>
        </p:spPr>
        <p:txBody>
          <a:bodyPr>
            <a:spAutoFit/>
          </a:bodyPr>
          <a:lstStyle/>
          <a:p>
            <a:pPr eaLnBrk="0" hangingPunct="0">
              <a:spcBef>
                <a:spcPct val="50000"/>
              </a:spcBef>
            </a:pPr>
            <a:r>
              <a:rPr lang="el-GR" sz="2000" b="1">
                <a:solidFill>
                  <a:schemeClr val="tx2">
                    <a:lumMod val="50000"/>
                  </a:schemeClr>
                </a:solidFill>
              </a:rPr>
              <a:t>ΠΑΙΖΕΙ</a:t>
            </a:r>
          </a:p>
        </p:txBody>
      </p:sp>
      <p:sp>
        <p:nvSpPr>
          <p:cNvPr id="19466" name="Text Box 16"/>
          <p:cNvSpPr txBox="1">
            <a:spLocks noChangeArrowheads="1"/>
          </p:cNvSpPr>
          <p:nvPr/>
        </p:nvSpPr>
        <p:spPr bwMode="auto">
          <a:xfrm>
            <a:off x="1752600" y="3808413"/>
            <a:ext cx="5233988" cy="396875"/>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a:t>
            </a:r>
            <a:r>
              <a:rPr lang="el-GR" sz="2000">
                <a:solidFill>
                  <a:schemeClr val="tx2">
                    <a:lumMod val="50000"/>
                  </a:schemeClr>
                </a:solidFill>
              </a:rPr>
              <a:t>      Διεύθυνση       Έτος-Γέννησης</a:t>
            </a:r>
            <a:endParaRPr lang="el-GR" sz="2000" b="1">
              <a:solidFill>
                <a:schemeClr val="tx2">
                  <a:lumMod val="50000"/>
                </a:schemeClr>
              </a:solidFill>
            </a:endParaRPr>
          </a:p>
        </p:txBody>
      </p:sp>
      <p:sp>
        <p:nvSpPr>
          <p:cNvPr id="19467" name="Rectangle 17"/>
          <p:cNvSpPr>
            <a:spLocks noChangeArrowheads="1"/>
          </p:cNvSpPr>
          <p:nvPr/>
        </p:nvSpPr>
        <p:spPr bwMode="auto">
          <a:xfrm>
            <a:off x="1752600" y="3748088"/>
            <a:ext cx="4475163"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19468" name="Line 18"/>
          <p:cNvSpPr>
            <a:spLocks noChangeShapeType="1"/>
          </p:cNvSpPr>
          <p:nvPr/>
        </p:nvSpPr>
        <p:spPr bwMode="auto">
          <a:xfrm>
            <a:off x="4249738"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69" name="Line 19"/>
          <p:cNvSpPr>
            <a:spLocks noChangeShapeType="1"/>
          </p:cNvSpPr>
          <p:nvPr/>
        </p:nvSpPr>
        <p:spPr bwMode="auto">
          <a:xfrm>
            <a:off x="2803525" y="374808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19470" name="Text Box 20"/>
          <p:cNvSpPr txBox="1">
            <a:spLocks noChangeArrowheads="1"/>
          </p:cNvSpPr>
          <p:nvPr/>
        </p:nvSpPr>
        <p:spPr bwMode="auto">
          <a:xfrm>
            <a:off x="368300" y="3152774"/>
            <a:ext cx="3001963" cy="396875"/>
          </a:xfrm>
          <a:prstGeom prst="rect">
            <a:avLst/>
          </a:prstGeom>
          <a:noFill/>
          <a:ln w="9525">
            <a:noFill/>
            <a:miter lim="800000"/>
            <a:headEnd/>
            <a:tailEnd/>
          </a:ln>
        </p:spPr>
        <p:txBody>
          <a:bodyPr>
            <a:spAutoFit/>
          </a:bodyPr>
          <a:lstStyle/>
          <a:p>
            <a:pPr eaLnBrk="0" hangingPunct="0">
              <a:spcBef>
                <a:spcPct val="50000"/>
              </a:spcBef>
            </a:pPr>
            <a:r>
              <a:rPr lang="el-GR" sz="2000" b="1" dirty="0">
                <a:solidFill>
                  <a:schemeClr val="tx2">
                    <a:lumMod val="50000"/>
                  </a:schemeClr>
                </a:solidFill>
              </a:rPr>
              <a:t>ΗΘΟΠΟΙΟΣ</a:t>
            </a:r>
          </a:p>
        </p:txBody>
      </p:sp>
      <p:sp>
        <p:nvSpPr>
          <p:cNvPr id="4" name="Title 3"/>
          <p:cNvSpPr>
            <a:spLocks noGrp="1"/>
          </p:cNvSpPr>
          <p:nvPr>
            <p:ph type="title"/>
          </p:nvPr>
        </p:nvSpPr>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23"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10052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Footer Placeholder 3"/>
          <p:cNvSpPr>
            <a:spLocks noGrp="1"/>
          </p:cNvSpPr>
          <p:nvPr>
            <p:ph type="ftr" sz="quarter" idx="11"/>
          </p:nvPr>
        </p:nvSpPr>
        <p:spPr>
          <a:noFill/>
        </p:spPr>
        <p:txBody>
          <a:bodyPr/>
          <a:lstStyle/>
          <a:p>
            <a:r>
              <a:rPr lang="el-GR" altLang="en-US"/>
              <a:t>Ευαγγελία Πιτουρά</a:t>
            </a:r>
          </a:p>
        </p:txBody>
      </p:sp>
      <p:sp>
        <p:nvSpPr>
          <p:cNvPr id="20484" name="Slide Number Placeholder 4"/>
          <p:cNvSpPr>
            <a:spLocks noGrp="1"/>
          </p:cNvSpPr>
          <p:nvPr>
            <p:ph type="sldNum" sz="quarter" idx="12"/>
          </p:nvPr>
        </p:nvSpPr>
        <p:spPr>
          <a:noFill/>
        </p:spPr>
        <p:txBody>
          <a:bodyPr/>
          <a:lstStyle/>
          <a:p>
            <a:fld id="{C4011FDB-DED2-47C1-839A-E24A75A431A4}" type="slidenum">
              <a:rPr lang="el-GR" altLang="en-US" smtClean="0"/>
              <a:pPr/>
              <a:t>2</a:t>
            </a:fld>
            <a:endParaRPr lang="el-GR" altLang="en-US"/>
          </a:p>
        </p:txBody>
      </p:sp>
      <p:sp>
        <p:nvSpPr>
          <p:cNvPr id="82947" name="Text Box 3"/>
          <p:cNvSpPr txBox="1">
            <a:spLocks noChangeArrowheads="1"/>
          </p:cNvSpPr>
          <p:nvPr/>
        </p:nvSpPr>
        <p:spPr bwMode="auto">
          <a:xfrm>
            <a:off x="318294" y="4032250"/>
            <a:ext cx="8356600" cy="1815882"/>
          </a:xfrm>
          <a:prstGeom prst="rect">
            <a:avLst/>
          </a:prstGeom>
          <a:noFill/>
          <a:ln w="9525">
            <a:noFill/>
            <a:miter lim="800000"/>
            <a:headEnd/>
            <a:tailEnd/>
          </a:ln>
        </p:spPr>
        <p:txBody>
          <a:bodyPr>
            <a:spAutoFit/>
          </a:bodyPr>
          <a:lstStyle/>
          <a:p>
            <a:pPr algn="just" eaLnBrk="0" hangingPunct="0">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Μοντέλο Δεδομένων: </a:t>
            </a:r>
            <a:r>
              <a:rPr lang="el-GR" sz="2800" dirty="0">
                <a:latin typeface="Calibri" pitchFamily="34" charset="0"/>
                <a:ea typeface="Calibri" pitchFamily="34" charset="0"/>
                <a:cs typeface="Calibri" pitchFamily="34" charset="0"/>
              </a:rPr>
              <a:t>ένα σύνολο από έννοιες (δομικά στοιχεία) που μπορούν να χρησιμοποιηθούν για την περιγραφή της δομής της πληροφορίας και των περιορισμών ακεραιότητας</a:t>
            </a:r>
          </a:p>
        </p:txBody>
      </p:sp>
      <p:sp>
        <p:nvSpPr>
          <p:cNvPr id="20488" name="Text Box 8"/>
          <p:cNvSpPr txBox="1">
            <a:spLocks noChangeArrowheads="1"/>
          </p:cNvSpPr>
          <p:nvPr/>
        </p:nvSpPr>
        <p:spPr bwMode="auto">
          <a:xfrm>
            <a:off x="241300" y="1871663"/>
            <a:ext cx="8567738" cy="1815882"/>
          </a:xfrm>
          <a:prstGeom prst="rect">
            <a:avLst/>
          </a:prstGeom>
          <a:noFill/>
          <a:ln w="9525">
            <a:noFill/>
            <a:miter lim="800000"/>
            <a:headEnd/>
            <a:tailEnd/>
          </a:ln>
        </p:spPr>
        <p:txBody>
          <a:bodyPr>
            <a:spAutoFit/>
          </a:bodyPr>
          <a:lstStyle/>
          <a:p>
            <a:pPr algn="just">
              <a:spcBef>
                <a:spcPct val="50000"/>
              </a:spcBef>
            </a:pPr>
            <a:r>
              <a:rPr lang="el-GR" sz="2800" dirty="0">
                <a:solidFill>
                  <a:schemeClr val="accent6">
                    <a:lumMod val="75000"/>
                  </a:schemeClr>
                </a:solidFill>
                <a:latin typeface="Calibri" pitchFamily="34" charset="0"/>
                <a:ea typeface="Calibri" pitchFamily="34" charset="0"/>
                <a:cs typeface="Calibri" pitchFamily="34" charset="0"/>
              </a:rPr>
              <a:t>Σχήμα (</a:t>
            </a:r>
            <a:r>
              <a:rPr lang="en-US" sz="2800" dirty="0">
                <a:solidFill>
                  <a:schemeClr val="accent6">
                    <a:lumMod val="75000"/>
                  </a:schemeClr>
                </a:solidFill>
                <a:latin typeface="Calibri" pitchFamily="34" charset="0"/>
                <a:ea typeface="Calibri" pitchFamily="34" charset="0"/>
                <a:cs typeface="Calibri" pitchFamily="34" charset="0"/>
              </a:rPr>
              <a:t>database schema)</a:t>
            </a:r>
            <a:r>
              <a:rPr lang="el-GR" sz="2800" dirty="0">
                <a:solidFill>
                  <a:schemeClr val="accent6">
                    <a:lumMod val="75000"/>
                  </a:schemeClr>
                </a:solidFill>
                <a:latin typeface="Calibri" pitchFamily="34" charset="0"/>
                <a:ea typeface="Calibri" pitchFamily="34" charset="0"/>
                <a:cs typeface="Calibri" pitchFamily="34" charset="0"/>
              </a:rPr>
              <a:t>:</a:t>
            </a:r>
            <a:r>
              <a:rPr lang="el-GR" sz="2800" dirty="0">
                <a:solidFill>
                  <a:schemeClr val="tx2">
                    <a:lumMod val="50000"/>
                  </a:schemeClr>
                </a:solidFill>
                <a:latin typeface="Calibri" pitchFamily="34" charset="0"/>
                <a:ea typeface="Calibri" pitchFamily="34" charset="0"/>
                <a:cs typeface="Calibri" pitchFamily="34" charset="0"/>
              </a:rPr>
              <a:t> </a:t>
            </a:r>
            <a:r>
              <a:rPr lang="el-GR" sz="2800" dirty="0">
                <a:latin typeface="Calibri" pitchFamily="34" charset="0"/>
                <a:ea typeface="Calibri" pitchFamily="34" charset="0"/>
                <a:cs typeface="Calibri" pitchFamily="34" charset="0"/>
              </a:rPr>
              <a:t>η </a:t>
            </a:r>
            <a:r>
              <a:rPr lang="el-GR" sz="2800" u="sng" dirty="0">
                <a:latin typeface="Calibri" pitchFamily="34" charset="0"/>
                <a:ea typeface="Calibri" pitchFamily="34" charset="0"/>
                <a:cs typeface="Calibri" pitchFamily="34" charset="0"/>
              </a:rPr>
              <a:t>περιγραφή της δομής της πληροφορίας </a:t>
            </a:r>
            <a:r>
              <a:rPr lang="el-GR" sz="2800" dirty="0">
                <a:latin typeface="Calibri" pitchFamily="34" charset="0"/>
                <a:ea typeface="Calibri" pitchFamily="34" charset="0"/>
                <a:cs typeface="Calibri" pitchFamily="34" charset="0"/>
              </a:rPr>
              <a:t>που είναι αποθηκευμένη στη </a:t>
            </a:r>
            <a:r>
              <a:rPr lang="el-GR" sz="2800" dirty="0" err="1">
                <a:latin typeface="Calibri" pitchFamily="34" charset="0"/>
                <a:ea typeface="Calibri" pitchFamily="34" charset="0"/>
                <a:cs typeface="Calibri" pitchFamily="34" charset="0"/>
              </a:rPr>
              <a:t>βδ</a:t>
            </a:r>
            <a:r>
              <a:rPr lang="el-GR" sz="2800" dirty="0">
                <a:latin typeface="Calibri" pitchFamily="34" charset="0"/>
                <a:ea typeface="Calibri" pitchFamily="34" charset="0"/>
                <a:cs typeface="Calibri" pitchFamily="34" charset="0"/>
              </a:rPr>
              <a:t> καθώς και των </a:t>
            </a:r>
            <a:r>
              <a:rPr lang="el-GR" sz="2800" u="sng" dirty="0">
                <a:latin typeface="Calibri" pitchFamily="34" charset="0"/>
                <a:ea typeface="Calibri" pitchFamily="34" charset="0"/>
                <a:cs typeface="Calibri" pitchFamily="34" charset="0"/>
              </a:rPr>
              <a:t>περιορισμών ακεραιότητας</a:t>
            </a:r>
            <a:r>
              <a:rPr lang="el-GR" sz="2800" dirty="0">
                <a:latin typeface="Calibri" pitchFamily="34" charset="0"/>
                <a:ea typeface="Calibri" pitchFamily="34" charset="0"/>
                <a:cs typeface="Calibri" pitchFamily="34" charset="0"/>
              </a:rPr>
              <a:t> με τη χρήση ενός </a:t>
            </a:r>
            <a:r>
              <a:rPr lang="el-GR" sz="2800" i="1" dirty="0">
                <a:latin typeface="Calibri" pitchFamily="34" charset="0"/>
                <a:ea typeface="Calibri" pitchFamily="34" charset="0"/>
                <a:cs typeface="Calibri" pitchFamily="34" charset="0"/>
              </a:rPr>
              <a:t>μοντέλου δεδομένων</a:t>
            </a:r>
            <a:r>
              <a:rPr lang="en-US" sz="2800" i="1" dirty="0">
                <a:latin typeface="Calibri" pitchFamily="34" charset="0"/>
                <a:ea typeface="Calibri" pitchFamily="34" charset="0"/>
                <a:cs typeface="Calibri" pitchFamily="34" charset="0"/>
              </a:rPr>
              <a:t> </a:t>
            </a:r>
            <a:endParaRPr lang="el-GR" sz="2800" i="1" dirty="0">
              <a:latin typeface="Calibri" pitchFamily="34" charset="0"/>
              <a:ea typeface="Calibri" pitchFamily="34" charset="0"/>
              <a:cs typeface="Calibri" pitchFamily="34" charset="0"/>
            </a:endParaRPr>
          </a:p>
        </p:txBody>
      </p:sp>
      <p:sp>
        <p:nvSpPr>
          <p:cNvPr id="9" name="Title 8"/>
          <p:cNvSpPr>
            <a:spLocks noGrp="1"/>
          </p:cNvSpPr>
          <p:nvPr>
            <p:ph type="title"/>
          </p:nvPr>
        </p:nvSpPr>
        <p:spPr>
          <a:xfrm>
            <a:off x="241300" y="361044"/>
            <a:ext cx="8229600" cy="1143000"/>
          </a:xfrm>
        </p:spPr>
        <p:txBody>
          <a:bodyPr/>
          <a:lstStyle/>
          <a:p>
            <a:r>
              <a:rPr lang="el-GR" dirty="0" err="1">
                <a:solidFill>
                  <a:schemeClr val="accent6">
                    <a:lumMod val="75000"/>
                  </a:schemeClr>
                </a:solidFill>
              </a:rPr>
              <a:t>Μοντελοποίηση</a:t>
            </a:r>
            <a:endParaRPr lang="el-GR" dirty="0">
              <a:solidFill>
                <a:schemeClr val="accent6">
                  <a:lumMod val="75000"/>
                </a:schemeClr>
              </a:solidFill>
            </a:endParaRP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4849726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Footer Placeholder 4"/>
          <p:cNvSpPr>
            <a:spLocks noGrp="1"/>
          </p:cNvSpPr>
          <p:nvPr>
            <p:ph type="ftr" sz="quarter" idx="11"/>
          </p:nvPr>
        </p:nvSpPr>
        <p:spPr>
          <a:noFill/>
        </p:spPr>
        <p:txBody>
          <a:bodyPr/>
          <a:lstStyle/>
          <a:p>
            <a:r>
              <a:rPr lang="el-GR" altLang="en-US"/>
              <a:t>Ευαγγελία Πιτουρά</a:t>
            </a:r>
          </a:p>
        </p:txBody>
      </p:sp>
      <p:sp>
        <p:nvSpPr>
          <p:cNvPr id="71684" name="Slide Number Placeholder 5"/>
          <p:cNvSpPr>
            <a:spLocks noGrp="1"/>
          </p:cNvSpPr>
          <p:nvPr>
            <p:ph type="sldNum" sz="quarter" idx="12"/>
          </p:nvPr>
        </p:nvSpPr>
        <p:spPr>
          <a:noFill/>
        </p:spPr>
        <p:txBody>
          <a:bodyPr/>
          <a:lstStyle/>
          <a:p>
            <a:fld id="{52B3A085-6704-4F88-A81C-2202416C1DA3}" type="slidenum">
              <a:rPr lang="el-GR" altLang="en-US" smtClean="0"/>
              <a:pPr/>
              <a:t>20</a:t>
            </a:fld>
            <a:endParaRPr lang="el-GR" altLang="en-US" dirty="0"/>
          </a:p>
        </p:txBody>
      </p:sp>
      <p:sp>
        <p:nvSpPr>
          <p:cNvPr id="71686" name="Text Box 3"/>
          <p:cNvSpPr txBox="1">
            <a:spLocks noChangeArrowheads="1"/>
          </p:cNvSpPr>
          <p:nvPr/>
        </p:nvSpPr>
        <p:spPr bwMode="auto">
          <a:xfrm>
            <a:off x="357187" y="1129167"/>
            <a:ext cx="8431213" cy="5078313"/>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Θεωρείστε μια βάση δεδομένων για το </a:t>
            </a:r>
            <a:r>
              <a:rPr lang="el-GR" sz="2400" dirty="0" err="1">
                <a:solidFill>
                  <a:schemeClr val="tx2">
                    <a:lumMod val="50000"/>
                  </a:schemeClr>
                </a:solidFill>
                <a:latin typeface="Calibri" pitchFamily="34" charset="0"/>
                <a:ea typeface="Calibri" pitchFamily="34" charset="0"/>
                <a:cs typeface="Calibri" pitchFamily="34" charset="0"/>
              </a:rPr>
              <a:t>φοιτητολόγιο</a:t>
            </a:r>
            <a:r>
              <a:rPr lang="el-GR" sz="2400" dirty="0">
                <a:solidFill>
                  <a:schemeClr val="tx2">
                    <a:lumMod val="50000"/>
                  </a:schemeClr>
                </a:solidFill>
                <a:latin typeface="Calibri" pitchFamily="34" charset="0"/>
                <a:ea typeface="Calibri" pitchFamily="34" charset="0"/>
                <a:cs typeface="Calibri" pitchFamily="34" charset="0"/>
              </a:rPr>
              <a:t> για ένα πανεπιστήμιο που να περιέχει τις παρακάτω πληροφορίες:</a:t>
            </a:r>
            <a:endParaRPr lang="en-US"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διεύθυνση</a:t>
            </a:r>
            <a:r>
              <a:rPr lang="en-US" sz="2400" dirty="0">
                <a:solidFill>
                  <a:schemeClr val="tx2">
                    <a:lumMod val="50000"/>
                  </a:schemeClr>
                </a:solidFill>
                <a:latin typeface="Calibri" pitchFamily="34" charset="0"/>
                <a:ea typeface="Calibri" pitchFamily="34" charset="0"/>
                <a:cs typeface="Calibri" pitchFamily="34" charset="0"/>
              </a:rPr>
              <a:t>,</a:t>
            </a:r>
            <a:r>
              <a:rPr lang="el-GR" sz="2400" dirty="0">
                <a:solidFill>
                  <a:schemeClr val="tx2">
                    <a:lumMod val="50000"/>
                  </a:schemeClr>
                </a:solidFill>
                <a:latin typeface="Calibri" pitchFamily="34" charset="0"/>
                <a:ea typeface="Calibri" pitchFamily="34" charset="0"/>
                <a:cs typeface="Calibri" pitchFamily="34" charset="0"/>
              </a:rPr>
              <a:t> αριθμό μητρώου (που είναι μοναδικός) για τους </a:t>
            </a:r>
            <a:r>
              <a:rPr lang="el-GR" sz="2400" i="1" dirty="0">
                <a:solidFill>
                  <a:schemeClr val="accent6">
                    <a:lumMod val="75000"/>
                  </a:schemeClr>
                </a:solidFill>
                <a:latin typeface="Calibri" pitchFamily="34" charset="0"/>
                <a:ea typeface="Calibri" pitchFamily="34" charset="0"/>
                <a:cs typeface="Calibri" pitchFamily="34" charset="0"/>
              </a:rPr>
              <a:t>Φοιτητές</a:t>
            </a: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όνομα, κωδικό (που είναι μοναδικός), μονάδες, εξάμηνο για τα </a:t>
            </a:r>
            <a:r>
              <a:rPr lang="el-GR" sz="2400" i="1" dirty="0">
                <a:solidFill>
                  <a:schemeClr val="accent6">
                    <a:lumMod val="75000"/>
                  </a:schemeClr>
                </a:solidFill>
                <a:latin typeface="Calibri" pitchFamily="34" charset="0"/>
                <a:ea typeface="Calibri" pitchFamily="34" charset="0"/>
                <a:cs typeface="Calibri" pitchFamily="34" charset="0"/>
              </a:rPr>
              <a:t>Μαθήματα</a:t>
            </a:r>
            <a:r>
              <a:rPr lang="el-GR" sz="2400" i="1" dirty="0">
                <a:solidFill>
                  <a:schemeClr val="tx2">
                    <a:lumMod val="50000"/>
                  </a:schemeClr>
                </a:solidFill>
                <a:latin typeface="Calibri" pitchFamily="34" charset="0"/>
                <a:ea typeface="Calibri" pitchFamily="34" charset="0"/>
                <a:cs typeface="Calibri" pitchFamily="34" charset="0"/>
              </a:rPr>
              <a:t> </a:t>
            </a:r>
            <a:endParaRPr lang="el-GR" sz="2400" dirty="0">
              <a:solidFill>
                <a:schemeClr val="tx2">
                  <a:lumMod val="50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2400" dirty="0">
                <a:solidFill>
                  <a:schemeClr val="tx2">
                    <a:lumMod val="50000"/>
                  </a:schemeClr>
                </a:solidFill>
                <a:latin typeface="Calibri" pitchFamily="34" charset="0"/>
                <a:ea typeface="Calibri" pitchFamily="34" charset="0"/>
                <a:cs typeface="Calibri" pitchFamily="34" charset="0"/>
              </a:rPr>
              <a:t> το </a:t>
            </a:r>
            <a:r>
              <a:rPr lang="el-GR" sz="2400" i="1" dirty="0">
                <a:solidFill>
                  <a:schemeClr val="accent6">
                    <a:lumMod val="75000"/>
                  </a:schemeClr>
                </a:solidFill>
                <a:latin typeface="Calibri" pitchFamily="34" charset="0"/>
                <a:ea typeface="Calibri" pitchFamily="34" charset="0"/>
                <a:cs typeface="Calibri" pitchFamily="34" charset="0"/>
              </a:rPr>
              <a:t>βαθμό</a:t>
            </a:r>
            <a:r>
              <a:rPr lang="el-GR" sz="2400" dirty="0">
                <a:solidFill>
                  <a:schemeClr val="tx2">
                    <a:lumMod val="50000"/>
                  </a:schemeClr>
                </a:solidFill>
                <a:latin typeface="Calibri" pitchFamily="34" charset="0"/>
                <a:ea typeface="Calibri" pitchFamily="34" charset="0"/>
                <a:cs typeface="Calibri" pitchFamily="34" charset="0"/>
              </a:rPr>
              <a:t> που πήρε ένας φοιτητής που παρακολούθησε κάποιο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Υποθέστε ότι καταγράφεται μόνο ένας (ο τελικός βαθμός) του φοιτητή στο μάθημα</a:t>
            </a:r>
          </a:p>
          <a:p>
            <a:pPr algn="just" eaLnBrk="0" hangingPunct="0">
              <a:spcBef>
                <a:spcPct val="50000"/>
              </a:spcBef>
            </a:pPr>
            <a:r>
              <a:rPr lang="el-GR" sz="2400" dirty="0">
                <a:solidFill>
                  <a:schemeClr val="tx2">
                    <a:lumMod val="50000"/>
                  </a:schemeClr>
                </a:solidFill>
                <a:latin typeface="Calibri" pitchFamily="34" charset="0"/>
                <a:ea typeface="Calibri" pitchFamily="34" charset="0"/>
                <a:cs typeface="Calibri" pitchFamily="34" charset="0"/>
              </a:rPr>
              <a:t>Σχεδιάστε ένα σχεσιακό σχήμα.</a:t>
            </a:r>
          </a:p>
        </p:txBody>
      </p:sp>
      <p:sp>
        <p:nvSpPr>
          <p:cNvPr id="7" name="Title 6"/>
          <p:cNvSpPr>
            <a:spLocks noGrp="1"/>
          </p:cNvSpPr>
          <p:nvPr>
            <p:ph type="title"/>
          </p:nvPr>
        </p:nvSpPr>
        <p:spPr>
          <a:xfrm>
            <a:off x="357187" y="134630"/>
            <a:ext cx="8229600" cy="1143000"/>
          </a:xfrm>
        </p:spPr>
        <p:txBody>
          <a:bodyPr>
            <a:normAutofit/>
          </a:bodyPr>
          <a:lstStyle/>
          <a:p>
            <a:r>
              <a:rPr lang="el-GR" dirty="0">
                <a:solidFill>
                  <a:schemeClr val="accent6">
                    <a:lumMod val="75000"/>
                  </a:schemeClr>
                </a:solidFill>
              </a:rPr>
              <a:t>Παράδειγμα</a:t>
            </a:r>
            <a:endParaRPr lang="el-GR" sz="2700" dirty="0">
              <a:solidFill>
                <a:schemeClr val="accent6">
                  <a:lumMod val="75000"/>
                </a:schemeClr>
              </a:solidFill>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5376180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6"/>
          <p:cNvSpPr>
            <a:spLocks noGrp="1" noChangeArrowheads="1"/>
          </p:cNvSpPr>
          <p:nvPr>
            <p:ph type="ftr" sz="quarter" idx="11"/>
          </p:nvPr>
        </p:nvSpPr>
        <p:spPr>
          <a:noFill/>
        </p:spPr>
        <p:txBody>
          <a:bodyPr/>
          <a:lstStyle/>
          <a:p>
            <a:r>
              <a:rPr lang="el-GR" altLang="en-US"/>
              <a:t>Ευαγγελία Πιτουρά</a:t>
            </a:r>
          </a:p>
        </p:txBody>
      </p:sp>
      <p:sp>
        <p:nvSpPr>
          <p:cNvPr id="20484" name="Rectangle 7"/>
          <p:cNvSpPr>
            <a:spLocks noGrp="1" noChangeArrowheads="1"/>
          </p:cNvSpPr>
          <p:nvPr>
            <p:ph type="sldNum" sz="quarter" idx="12"/>
          </p:nvPr>
        </p:nvSpPr>
        <p:spPr>
          <a:noFill/>
        </p:spPr>
        <p:txBody>
          <a:bodyPr/>
          <a:lstStyle/>
          <a:p>
            <a:fld id="{B3102D9A-29A2-4265-AE36-1F31A4C9B48E}" type="slidenum">
              <a:rPr lang="el-GR" altLang="en-US" smtClean="0"/>
              <a:pPr/>
              <a:t>21</a:t>
            </a:fld>
            <a:endParaRPr lang="el-GR" altLang="en-US"/>
          </a:p>
        </p:txBody>
      </p:sp>
      <p:sp>
        <p:nvSpPr>
          <p:cNvPr id="20486" name="Text Box 3"/>
          <p:cNvSpPr txBox="1">
            <a:spLocks noChangeArrowheads="1"/>
          </p:cNvSpPr>
          <p:nvPr/>
        </p:nvSpPr>
        <p:spPr bwMode="auto">
          <a:xfrm>
            <a:off x="457200" y="1020357"/>
            <a:ext cx="8568952" cy="3323987"/>
          </a:xfrm>
          <a:prstGeom prst="rect">
            <a:avLst/>
          </a:prstGeom>
          <a:noFill/>
          <a:ln w="9525">
            <a:noFill/>
            <a:miter lim="800000"/>
            <a:headEnd/>
            <a:tailEnd/>
          </a:ln>
        </p:spPr>
        <p:txBody>
          <a:bodyPr wrap="square">
            <a:spAutoFit/>
          </a:bodyPr>
          <a:lstStyle/>
          <a:p>
            <a:pPr marL="457200" indent="-457200" eaLnBrk="0" hangingPunct="0">
              <a:spcBef>
                <a:spcPct val="50000"/>
              </a:spcBef>
            </a:pPr>
            <a:r>
              <a:rPr lang="el-GR" sz="2400" dirty="0">
                <a:latin typeface="Calibri" pitchFamily="34" charset="0"/>
                <a:cs typeface="Calibri" pitchFamily="34" charset="0"/>
              </a:rPr>
              <a:t>Έστω το παρακάτω στιγμιότυπο</a:t>
            </a:r>
            <a:r>
              <a:rPr lang="en-US" sz="2400" dirty="0">
                <a:latin typeface="Calibri" pitchFamily="34" charset="0"/>
                <a:cs typeface="Calibri" pitchFamily="34" charset="0"/>
              </a:rPr>
              <a:t> </a:t>
            </a:r>
            <a:r>
              <a:rPr lang="el-GR" sz="2400" dirty="0">
                <a:latin typeface="Calibri" pitchFamily="34" charset="0"/>
                <a:cs typeface="Calibri" pitchFamily="34" charset="0"/>
              </a:rPr>
              <a:t>ενός σχήματος σχέσης </a:t>
            </a:r>
            <a:r>
              <a:rPr lang="en-US" sz="2400" dirty="0">
                <a:latin typeface="Calibri" pitchFamily="34" charset="0"/>
                <a:cs typeface="Calibri" pitchFamily="34" charset="0"/>
              </a:rPr>
              <a:t>R(A, B, C, D)</a:t>
            </a:r>
            <a:endParaRPr lang="el-GR" sz="2000" dirty="0">
              <a:latin typeface="Calibri" pitchFamily="34" charset="0"/>
              <a:cs typeface="Calibri" pitchFamily="34" charset="0"/>
            </a:endParaRPr>
          </a:p>
          <a:p>
            <a:pPr marL="457200" indent="-457200" eaLnBrk="0" hangingPunct="0">
              <a:spcBef>
                <a:spcPct val="50000"/>
              </a:spcBef>
            </a:pPr>
            <a:r>
              <a:rPr lang="en-US" sz="2000" dirty="0">
                <a:latin typeface="Calibri" pitchFamily="34" charset="0"/>
                <a:cs typeface="Calibri" pitchFamily="34" charset="0"/>
              </a:rPr>
              <a:t>		</a:t>
            </a:r>
            <a:r>
              <a:rPr lang="el-GR" sz="2000" dirty="0">
                <a:latin typeface="Calibri" pitchFamily="34" charset="0"/>
                <a:cs typeface="Calibri" pitchFamily="34" charset="0"/>
              </a:rPr>
              <a:t>Α</a:t>
            </a:r>
            <a:r>
              <a:rPr lang="en-US" sz="2000" dirty="0">
                <a:latin typeface="Calibri" pitchFamily="34" charset="0"/>
                <a:cs typeface="Calibri" pitchFamily="34" charset="0"/>
              </a:rPr>
              <a:t>	</a:t>
            </a:r>
            <a:r>
              <a:rPr lang="el-GR" sz="2000" dirty="0">
                <a:latin typeface="Calibri" pitchFamily="34" charset="0"/>
                <a:cs typeface="Calibri" pitchFamily="34" charset="0"/>
              </a:rPr>
              <a:t>Β	</a:t>
            </a:r>
            <a:r>
              <a:rPr lang="en-US" sz="2000" dirty="0">
                <a:latin typeface="Calibri" pitchFamily="34" charset="0"/>
                <a:cs typeface="Calibri" pitchFamily="34" charset="0"/>
              </a:rPr>
              <a:t>C	D</a:t>
            </a:r>
          </a:p>
          <a:p>
            <a:pPr marL="914400" lvl="1" indent="-457200" eaLnBrk="0" hangingPunct="0">
              <a:spcBef>
                <a:spcPct val="50000"/>
              </a:spcBef>
            </a:pPr>
            <a:r>
              <a:rPr lang="en-US" sz="2000" dirty="0">
                <a:latin typeface="Calibri" pitchFamily="34" charset="0"/>
                <a:cs typeface="Calibri" pitchFamily="34" charset="0"/>
              </a:rPr>
              <a:t>	6	7	1	1</a:t>
            </a:r>
          </a:p>
          <a:p>
            <a:pPr marL="457200" indent="-457200" eaLnBrk="0" hangingPunct="0">
              <a:spcBef>
                <a:spcPct val="50000"/>
              </a:spcBef>
            </a:pPr>
            <a:r>
              <a:rPr lang="en-US" sz="2000" dirty="0">
                <a:latin typeface="Calibri" pitchFamily="34" charset="0"/>
                <a:cs typeface="Calibri" pitchFamily="34" charset="0"/>
              </a:rPr>
              <a:t>		1	7	7	2</a:t>
            </a:r>
          </a:p>
          <a:p>
            <a:pPr marL="457200" indent="-457200" eaLnBrk="0" hangingPunct="0">
              <a:spcBef>
                <a:spcPct val="50000"/>
              </a:spcBef>
            </a:pPr>
            <a:r>
              <a:rPr lang="en-US" sz="2000" dirty="0">
                <a:latin typeface="Calibri" pitchFamily="34" charset="0"/>
                <a:cs typeface="Calibri" pitchFamily="34" charset="0"/>
              </a:rPr>
              <a:t>		3	7	</a:t>
            </a:r>
            <a:r>
              <a:rPr lang="el-GR" sz="2000" dirty="0">
                <a:latin typeface="Calibri" pitchFamily="34" charset="0"/>
                <a:cs typeface="Calibri" pitchFamily="34" charset="0"/>
              </a:rPr>
              <a:t>8</a:t>
            </a:r>
            <a:r>
              <a:rPr lang="en-US" sz="2000" dirty="0">
                <a:latin typeface="Calibri" pitchFamily="34" charset="0"/>
                <a:cs typeface="Calibri" pitchFamily="34" charset="0"/>
              </a:rPr>
              <a:t>	1</a:t>
            </a:r>
          </a:p>
          <a:p>
            <a:pPr marL="457200" indent="-457200" eaLnBrk="0" hangingPunct="0">
              <a:spcBef>
                <a:spcPct val="50000"/>
              </a:spcBef>
            </a:pPr>
            <a:r>
              <a:rPr lang="en-US" sz="2000" dirty="0">
                <a:latin typeface="Calibri" pitchFamily="34" charset="0"/>
                <a:cs typeface="Calibri" pitchFamily="34" charset="0"/>
              </a:rPr>
              <a:t>		1	5	9	</a:t>
            </a:r>
            <a:r>
              <a:rPr lang="el-GR" sz="2000" dirty="0">
                <a:latin typeface="Calibri" pitchFamily="34" charset="0"/>
                <a:cs typeface="Calibri" pitchFamily="34" charset="0"/>
              </a:rPr>
              <a:t>2</a:t>
            </a:r>
            <a:endParaRPr lang="en-US" sz="2000" dirty="0">
              <a:latin typeface="Calibri" pitchFamily="34" charset="0"/>
              <a:cs typeface="Calibri" pitchFamily="34" charset="0"/>
            </a:endParaRPr>
          </a:p>
          <a:p>
            <a:pPr marL="457200" indent="-457200" eaLnBrk="0" hangingPunct="0">
              <a:spcBef>
                <a:spcPct val="50000"/>
              </a:spcBef>
            </a:pPr>
            <a:r>
              <a:rPr lang="el-GR" sz="2400" dirty="0">
                <a:latin typeface="Calibri" pitchFamily="34" charset="0"/>
                <a:cs typeface="Calibri" pitchFamily="34" charset="0"/>
              </a:rPr>
              <a:t>Τι μπορείτε να πείτε για τα κλειδιά της </a:t>
            </a:r>
            <a:r>
              <a:rPr lang="en-US" sz="2400" dirty="0">
                <a:latin typeface="Calibri" pitchFamily="34" charset="0"/>
                <a:cs typeface="Calibri" pitchFamily="34" charset="0"/>
              </a:rPr>
              <a:t>R</a:t>
            </a:r>
            <a:r>
              <a:rPr lang="el-GR" sz="2400" dirty="0">
                <a:latin typeface="Calibri" pitchFamily="34" charset="0"/>
                <a:cs typeface="Calibri" pitchFamily="34" charset="0"/>
              </a:rPr>
              <a:t>;</a:t>
            </a:r>
          </a:p>
        </p:txBody>
      </p:sp>
      <p:sp>
        <p:nvSpPr>
          <p:cNvPr id="20487" name="Line 4"/>
          <p:cNvSpPr>
            <a:spLocks noChangeShapeType="1"/>
          </p:cNvSpPr>
          <p:nvPr/>
        </p:nvSpPr>
        <p:spPr bwMode="auto">
          <a:xfrm>
            <a:off x="1037383" y="1937767"/>
            <a:ext cx="2563068" cy="0"/>
          </a:xfrm>
          <a:prstGeom prst="line">
            <a:avLst/>
          </a:prstGeom>
          <a:noFill/>
          <a:ln w="9525">
            <a:solidFill>
              <a:schemeClr val="tx1"/>
            </a:solidFill>
            <a:round/>
            <a:headEnd/>
            <a:tailEnd/>
          </a:ln>
        </p:spPr>
        <p:txBody>
          <a:bodyPr/>
          <a:lstStyle/>
          <a:p>
            <a:endParaRPr lang="en-US"/>
          </a:p>
        </p:txBody>
      </p:sp>
      <p:sp>
        <p:nvSpPr>
          <p:cNvPr id="8" name="TextBox 7"/>
          <p:cNvSpPr txBox="1"/>
          <p:nvPr/>
        </p:nvSpPr>
        <p:spPr>
          <a:xfrm>
            <a:off x="311757" y="4534746"/>
            <a:ext cx="8307125" cy="1631216"/>
          </a:xfrm>
          <a:prstGeom prst="rect">
            <a:avLst/>
          </a:prstGeom>
          <a:noFill/>
          <a:ln>
            <a:solidFill>
              <a:schemeClr val="accent2">
                <a:lumMod val="75000"/>
              </a:schemeClr>
            </a:solidFill>
            <a:prstDash val="dash"/>
          </a:ln>
        </p:spPr>
        <p:txBody>
          <a:bodyPr wrap="square" rtlCol="0">
            <a:spAutoFit/>
          </a:bodyPr>
          <a:lstStyle/>
          <a:p>
            <a:pPr algn="just"/>
            <a:r>
              <a:rPr lang="el-GR" sz="2000" i="1" dirty="0">
                <a:solidFill>
                  <a:schemeClr val="tx2">
                    <a:lumMod val="50000"/>
                  </a:schemeClr>
                </a:solidFill>
                <a:latin typeface="Calibri" pitchFamily="34" charset="0"/>
                <a:cs typeface="Calibri" pitchFamily="34" charset="0"/>
              </a:rPr>
              <a:t>Ο περιορισμός του κλειδιού αφορά το σχήμα, από ένα στιγμιότυπο, μπορούμε να πούμε ποια σύνολα γνωρισμάτων </a:t>
            </a:r>
            <a:r>
              <a:rPr lang="el-GR" sz="2000" i="1" dirty="0">
                <a:solidFill>
                  <a:schemeClr val="accent6">
                    <a:lumMod val="75000"/>
                  </a:schemeClr>
                </a:solidFill>
                <a:latin typeface="Calibri" pitchFamily="34" charset="0"/>
                <a:cs typeface="Calibri" pitchFamily="34" charset="0"/>
              </a:rPr>
              <a:t>δεν</a:t>
            </a:r>
            <a:r>
              <a:rPr lang="el-GR" sz="2000" i="1" dirty="0">
                <a:solidFill>
                  <a:schemeClr val="tx2">
                    <a:lumMod val="50000"/>
                  </a:schemeClr>
                </a:solidFill>
                <a:latin typeface="Calibri" pitchFamily="34" charset="0"/>
                <a:cs typeface="Calibri" pitchFamily="34" charset="0"/>
              </a:rPr>
              <a:t> έχουν την ιδιότητα του κλειδιού, αλλά δεν μπορούμε να πούμε ποια την έχουν</a:t>
            </a:r>
          </a:p>
          <a:p>
            <a:pPr algn="just"/>
            <a:endParaRPr lang="el-GR" sz="2000" i="1" dirty="0">
              <a:solidFill>
                <a:schemeClr val="tx2">
                  <a:lumMod val="50000"/>
                </a:schemeClr>
              </a:solidFill>
              <a:latin typeface="Calibri" pitchFamily="34" charset="0"/>
              <a:cs typeface="Calibri" pitchFamily="34" charset="0"/>
            </a:endParaRPr>
          </a:p>
          <a:p>
            <a:pPr marL="342900" indent="-342900" algn="ctr">
              <a:buFont typeface="Wingdings" panose="05000000000000000000" pitchFamily="2" charset="2"/>
              <a:buChar char="ü"/>
            </a:pPr>
            <a:r>
              <a:rPr lang="el-GR" sz="2000" dirty="0">
                <a:solidFill>
                  <a:schemeClr val="tx2">
                    <a:lumMod val="50000"/>
                  </a:schemeClr>
                </a:solidFill>
                <a:latin typeface="Calibri" pitchFamily="34" charset="0"/>
                <a:cs typeface="Calibri" pitchFamily="34" charset="0"/>
              </a:rPr>
              <a:t>Αυτό ισχύει για ΟΛΟΥΣ ΤΟΥΣ ΠΕΡΙΟΡΙΣΜΟΥΣ ΑΚΕΡΑΙΟΤΗΤΑΣ</a:t>
            </a:r>
          </a:p>
        </p:txBody>
      </p:sp>
      <p:sp>
        <p:nvSpPr>
          <p:cNvPr id="2" name="Title 1"/>
          <p:cNvSpPr>
            <a:spLocks noGrp="1"/>
          </p:cNvSpPr>
          <p:nvPr>
            <p:ph type="title"/>
          </p:nvPr>
        </p:nvSpPr>
        <p:spPr>
          <a:xfrm>
            <a:off x="457200" y="-57232"/>
            <a:ext cx="8229600" cy="1143000"/>
          </a:xfrm>
        </p:spPr>
        <p:txBody>
          <a:bodyPr/>
          <a:lstStyle/>
          <a:p>
            <a:r>
              <a:rPr lang="el-GR" dirty="0">
                <a:solidFill>
                  <a:schemeClr val="accent6">
                    <a:lumMod val="75000"/>
                  </a:schemeClr>
                </a:solidFill>
              </a:rPr>
              <a:t>Περιορισμός Κλειδιού</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2459225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6"/>
          <p:cNvSpPr>
            <a:spLocks noGrp="1" noChangeArrowheads="1"/>
          </p:cNvSpPr>
          <p:nvPr>
            <p:ph type="ftr" sz="quarter" idx="11"/>
          </p:nvPr>
        </p:nvSpPr>
        <p:spPr>
          <a:noFill/>
        </p:spPr>
        <p:txBody>
          <a:bodyPr/>
          <a:lstStyle/>
          <a:p>
            <a:r>
              <a:rPr lang="el-GR" altLang="en-US"/>
              <a:t>Ευαγγελία Πιτουρά</a:t>
            </a:r>
          </a:p>
        </p:txBody>
      </p:sp>
      <p:sp>
        <p:nvSpPr>
          <p:cNvPr id="21508" name="Rectangle 7"/>
          <p:cNvSpPr>
            <a:spLocks noGrp="1" noChangeArrowheads="1"/>
          </p:cNvSpPr>
          <p:nvPr>
            <p:ph type="sldNum" sz="quarter" idx="12"/>
          </p:nvPr>
        </p:nvSpPr>
        <p:spPr>
          <a:noFill/>
        </p:spPr>
        <p:txBody>
          <a:bodyPr/>
          <a:lstStyle/>
          <a:p>
            <a:fld id="{93C8C06C-BD35-4C58-82E4-344A2FB5B787}" type="slidenum">
              <a:rPr lang="el-GR" altLang="en-US" smtClean="0"/>
              <a:pPr/>
              <a:t>22</a:t>
            </a:fld>
            <a:endParaRPr lang="el-GR" altLang="en-US"/>
          </a:p>
        </p:txBody>
      </p:sp>
      <p:sp>
        <p:nvSpPr>
          <p:cNvPr id="21511" name="Text Box 4"/>
          <p:cNvSpPr txBox="1">
            <a:spLocks noChangeArrowheads="1"/>
          </p:cNvSpPr>
          <p:nvPr/>
        </p:nvSpPr>
        <p:spPr bwMode="auto">
          <a:xfrm>
            <a:off x="467544" y="2768848"/>
            <a:ext cx="7772400" cy="1384995"/>
          </a:xfrm>
          <a:prstGeom prst="rect">
            <a:avLst/>
          </a:prstGeom>
          <a:noFill/>
          <a:ln w="9525">
            <a:noFill/>
            <a:miter lim="800000"/>
            <a:headEnd/>
            <a:tailEnd/>
          </a:ln>
        </p:spPr>
        <p:txBody>
          <a:bodyPr>
            <a:spAutoFit/>
          </a:bodyPr>
          <a:lstStyle/>
          <a:p>
            <a:pPr algn="just" eaLnBrk="0" hangingPunct="0">
              <a:spcBef>
                <a:spcPct val="50000"/>
              </a:spcBef>
            </a:pPr>
            <a:r>
              <a:rPr lang="el-GR" sz="2800" dirty="0">
                <a:latin typeface="Calibri" pitchFamily="34" charset="0"/>
                <a:cs typeface="Calibri" pitchFamily="34" charset="0"/>
              </a:rPr>
              <a:t>Δε μπορεί η τιμή του πρωτεύοντος κλειδιού (οποιοδήποτε γνωρίσματος που ανήκει στο κλειδί) να είναι </a:t>
            </a:r>
            <a:r>
              <a:rPr lang="en-US" sz="2800" dirty="0">
                <a:latin typeface="Calibri" pitchFamily="34" charset="0"/>
                <a:cs typeface="Calibri" pitchFamily="34" charset="0"/>
              </a:rPr>
              <a:t>null.</a:t>
            </a:r>
            <a:endParaRPr lang="el-GR" sz="2800" b="1" dirty="0">
              <a:latin typeface="Calibri" pitchFamily="34" charset="0"/>
              <a:cs typeface="Calibri" pitchFamily="34" charset="0"/>
            </a:endParaRPr>
          </a:p>
        </p:txBody>
      </p:sp>
      <p:sp>
        <p:nvSpPr>
          <p:cNvPr id="2" name="Title 1"/>
          <p:cNvSpPr>
            <a:spLocks noGrp="1"/>
          </p:cNvSpPr>
          <p:nvPr>
            <p:ph type="title"/>
          </p:nvPr>
        </p:nvSpPr>
        <p:spPr>
          <a:xfrm>
            <a:off x="467544" y="566738"/>
            <a:ext cx="8229600" cy="1143000"/>
          </a:xfrm>
        </p:spPr>
        <p:txBody>
          <a:bodyPr>
            <a:normAutofit fontScale="90000"/>
          </a:bodyPr>
          <a:lstStyle/>
          <a:p>
            <a:r>
              <a:rPr lang="el-GR" dirty="0">
                <a:solidFill>
                  <a:schemeClr val="accent6">
                    <a:lumMod val="75000"/>
                  </a:schemeClr>
                </a:solidFill>
              </a:rPr>
              <a:t>Περιορισμός Ακεραιότητας Οντοτήτων</a:t>
            </a:r>
            <a:endParaRPr lang="en-US" dirty="0">
              <a:solidFill>
                <a:schemeClr val="accent6">
                  <a:lumMod val="75000"/>
                </a:schemeClr>
              </a:solidFill>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1574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23555" name="Rectangle 6"/>
          <p:cNvSpPr>
            <a:spLocks noGrp="1" noChangeArrowheads="1"/>
          </p:cNvSpPr>
          <p:nvPr>
            <p:ph type="ftr" sz="quarter" idx="11"/>
          </p:nvPr>
        </p:nvSpPr>
        <p:spPr>
          <a:noFill/>
        </p:spPr>
        <p:txBody>
          <a:bodyPr/>
          <a:lstStyle/>
          <a:p>
            <a:r>
              <a:rPr lang="el-GR" altLang="en-US"/>
              <a:t>Ευαγγελία Πιτουρά</a:t>
            </a:r>
          </a:p>
        </p:txBody>
      </p:sp>
      <p:sp>
        <p:nvSpPr>
          <p:cNvPr id="23556" name="Rectangle 7"/>
          <p:cNvSpPr>
            <a:spLocks noGrp="1" noChangeArrowheads="1"/>
          </p:cNvSpPr>
          <p:nvPr>
            <p:ph type="sldNum" sz="quarter" idx="12"/>
          </p:nvPr>
        </p:nvSpPr>
        <p:spPr>
          <a:noFill/>
        </p:spPr>
        <p:txBody>
          <a:bodyPr/>
          <a:lstStyle/>
          <a:p>
            <a:fld id="{0DC0B9B5-E689-42EF-9AFA-A85D6B050334}" type="slidenum">
              <a:rPr lang="el-GR" altLang="en-US" smtClean="0"/>
              <a:pPr/>
              <a:t>23</a:t>
            </a:fld>
            <a:endParaRPr lang="el-GR" altLang="en-US"/>
          </a:p>
        </p:txBody>
      </p:sp>
      <p:sp>
        <p:nvSpPr>
          <p:cNvPr id="23559" name="Text Box 4"/>
          <p:cNvSpPr txBox="1">
            <a:spLocks noChangeArrowheads="1"/>
          </p:cNvSpPr>
          <p:nvPr/>
        </p:nvSpPr>
        <p:spPr bwMode="auto">
          <a:xfrm>
            <a:off x="292100" y="1587500"/>
            <a:ext cx="8674618" cy="2246769"/>
          </a:xfrm>
          <a:prstGeom prst="rect">
            <a:avLst/>
          </a:prstGeom>
          <a:noFill/>
          <a:ln w="9525">
            <a:noFill/>
            <a:miter lim="800000"/>
            <a:headEnd/>
            <a:tailEnd/>
          </a:ln>
        </p:spPr>
        <p:txBody>
          <a:bodyPr wrap="square">
            <a:spAutoFit/>
          </a:bodyPr>
          <a:lstStyle/>
          <a:p>
            <a:pPr algn="just" eaLnBrk="0" hangingPunct="0">
              <a:spcBef>
                <a:spcPct val="50000"/>
              </a:spcBef>
            </a:pPr>
            <a:r>
              <a:rPr lang="el-GR" sz="2000" dirty="0">
                <a:solidFill>
                  <a:schemeClr val="tx2">
                    <a:lumMod val="50000"/>
                  </a:schemeClr>
                </a:solidFill>
                <a:latin typeface="Calibri" pitchFamily="34" charset="0"/>
                <a:cs typeface="Calibri" pitchFamily="34" charset="0"/>
              </a:rPr>
              <a:t>Ορίζεται μεταξύ </a:t>
            </a:r>
            <a:r>
              <a:rPr lang="el-GR" sz="2000" i="1" dirty="0">
                <a:solidFill>
                  <a:schemeClr val="tx2">
                    <a:lumMod val="50000"/>
                  </a:schemeClr>
                </a:solidFill>
                <a:latin typeface="Calibri" pitchFamily="34" charset="0"/>
                <a:cs typeface="Calibri" pitchFamily="34" charset="0"/>
              </a:rPr>
              <a:t>δύο</a:t>
            </a:r>
            <a:r>
              <a:rPr lang="el-GR" sz="2000" dirty="0">
                <a:solidFill>
                  <a:schemeClr val="tx2">
                    <a:lumMod val="50000"/>
                  </a:schemeClr>
                </a:solidFill>
                <a:latin typeface="Calibri" pitchFamily="34" charset="0"/>
                <a:cs typeface="Calibri" pitchFamily="34" charset="0"/>
              </a:rPr>
              <a:t> σχημάτων σχέσεων </a:t>
            </a:r>
            <a:r>
              <a:rPr lang="en-US" sz="2000" dirty="0">
                <a:solidFill>
                  <a:schemeClr val="tx2">
                    <a:lumMod val="50000"/>
                  </a:schemeClr>
                </a:solidFill>
                <a:latin typeface="Calibri" pitchFamily="34" charset="0"/>
                <a:cs typeface="Calibri" pitchFamily="34" charset="0"/>
              </a:rPr>
              <a:t>R1 </a:t>
            </a:r>
            <a:r>
              <a:rPr lang="el-GR" sz="2000" dirty="0">
                <a:solidFill>
                  <a:schemeClr val="tx2">
                    <a:lumMod val="50000"/>
                  </a:schemeClr>
                </a:solidFill>
                <a:latin typeface="Calibri" pitchFamily="34" charset="0"/>
                <a:cs typeface="Calibri" pitchFamily="34" charset="0"/>
              </a:rPr>
              <a:t>και </a:t>
            </a:r>
            <a:r>
              <a:rPr lang="en-US" sz="2000" dirty="0">
                <a:solidFill>
                  <a:schemeClr val="tx2">
                    <a:lumMod val="50000"/>
                  </a:schemeClr>
                </a:solidFill>
                <a:latin typeface="Calibri" pitchFamily="34" charset="0"/>
                <a:cs typeface="Calibri" pitchFamily="34" charset="0"/>
              </a:rPr>
              <a:t>R2</a:t>
            </a:r>
            <a:r>
              <a:rPr lang="el-GR" sz="2000" dirty="0">
                <a:solidFill>
                  <a:schemeClr val="tx2">
                    <a:lumMod val="50000"/>
                  </a:schemeClr>
                </a:solidFill>
                <a:latin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Λέμε ότι κάποια γνωρίσματα της </a:t>
            </a:r>
            <a:r>
              <a:rPr lang="en-US" sz="2000" dirty="0">
                <a:solidFill>
                  <a:schemeClr val="tx2">
                    <a:lumMod val="50000"/>
                  </a:schemeClr>
                </a:solidFill>
                <a:latin typeface="Calibri" pitchFamily="34" charset="0"/>
                <a:cs typeface="Calibri" pitchFamily="34" charset="0"/>
              </a:rPr>
              <a:t>R1 </a:t>
            </a:r>
            <a:r>
              <a:rPr lang="el-GR" sz="2000" i="1" dirty="0">
                <a:solidFill>
                  <a:schemeClr val="accent6">
                    <a:lumMod val="75000"/>
                  </a:schemeClr>
                </a:solidFill>
                <a:latin typeface="Calibri" pitchFamily="34" charset="0"/>
                <a:cs typeface="Calibri" pitchFamily="34" charset="0"/>
              </a:rPr>
              <a:t>αναφέρονται</a:t>
            </a:r>
            <a:r>
              <a:rPr lang="el-GR" sz="2000" dirty="0">
                <a:solidFill>
                  <a:schemeClr val="tx2">
                    <a:lumMod val="50000"/>
                  </a:schemeClr>
                </a:solidFill>
                <a:latin typeface="Calibri" pitchFamily="34" charset="0"/>
                <a:cs typeface="Calibri" pitchFamily="34" charset="0"/>
              </a:rPr>
              <a:t> στην </a:t>
            </a:r>
            <a:r>
              <a:rPr lang="en-US" sz="2000" dirty="0">
                <a:solidFill>
                  <a:schemeClr val="tx2">
                    <a:lumMod val="50000"/>
                  </a:schemeClr>
                </a:solidFill>
                <a:latin typeface="Calibri" pitchFamily="34" charset="0"/>
                <a:cs typeface="Calibri" pitchFamily="34" charset="0"/>
              </a:rPr>
              <a:t>R2</a:t>
            </a:r>
          </a:p>
          <a:p>
            <a:pPr algn="just" eaLnBrk="0" hangingPunct="0">
              <a:spcBef>
                <a:spcPct val="50000"/>
              </a:spcBef>
            </a:pPr>
            <a:r>
              <a:rPr lang="el-GR" sz="2000" dirty="0">
                <a:solidFill>
                  <a:schemeClr val="tx2">
                    <a:lumMod val="50000"/>
                  </a:schemeClr>
                </a:solidFill>
                <a:latin typeface="Calibri" pitchFamily="34" charset="0"/>
                <a:cs typeface="Calibri" pitchFamily="34" charset="0"/>
              </a:rPr>
              <a:t>Όταν τα γνωρίσματα μιας πλειάδας </a:t>
            </a:r>
            <a:r>
              <a:rPr lang="el-GR" sz="2000" i="1" dirty="0">
                <a:solidFill>
                  <a:schemeClr val="tx2">
                    <a:lumMod val="50000"/>
                  </a:schemeClr>
                </a:solidFill>
                <a:latin typeface="Calibri" pitchFamily="34" charset="0"/>
                <a:cs typeface="Calibri" pitchFamily="34" charset="0"/>
              </a:rPr>
              <a:t>αναφέρονται σε μια άλλη</a:t>
            </a:r>
            <a:r>
              <a:rPr lang="el-GR" sz="2000" dirty="0">
                <a:solidFill>
                  <a:schemeClr val="tx2">
                    <a:lumMod val="50000"/>
                  </a:schemeClr>
                </a:solidFill>
                <a:latin typeface="Calibri" pitchFamily="34" charset="0"/>
                <a:cs typeface="Calibri" pitchFamily="34" charset="0"/>
              </a:rPr>
              <a:t>, τότε οι τιμές που παίρνουν </a:t>
            </a:r>
            <a:r>
              <a:rPr lang="el-GR" sz="2000" i="1" dirty="0">
                <a:solidFill>
                  <a:schemeClr val="tx2">
                    <a:lumMod val="50000"/>
                  </a:schemeClr>
                </a:solidFill>
                <a:latin typeface="Calibri" pitchFamily="34" charset="0"/>
                <a:cs typeface="Calibri" pitchFamily="34" charset="0"/>
              </a:rPr>
              <a:t>πρέπει να υπάρχουν στην αναφερόμενη </a:t>
            </a:r>
            <a:r>
              <a:rPr lang="el-GR" sz="2000" dirty="0">
                <a:solidFill>
                  <a:schemeClr val="tx2">
                    <a:lumMod val="50000"/>
                  </a:schemeClr>
                </a:solidFill>
                <a:latin typeface="Calibri" pitchFamily="34" charset="0"/>
                <a:cs typeface="Calibri" pitchFamily="34" charset="0"/>
              </a:rPr>
              <a:t>(συγκεκριμένα: η τιμή που εμφανίζεται </a:t>
            </a:r>
            <a:r>
              <a:rPr lang="el-GR" sz="2000" i="1" dirty="0">
                <a:solidFill>
                  <a:schemeClr val="tx2">
                    <a:lumMod val="50000"/>
                  </a:schemeClr>
                </a:solidFill>
                <a:latin typeface="Calibri" pitchFamily="34" charset="0"/>
                <a:cs typeface="Calibri" pitchFamily="34" charset="0"/>
              </a:rPr>
              <a:t>αν δεν είναι </a:t>
            </a:r>
            <a:r>
              <a:rPr lang="en-US" sz="2000" i="1" dirty="0">
                <a:solidFill>
                  <a:schemeClr val="tx2">
                    <a:lumMod val="50000"/>
                  </a:schemeClr>
                </a:solidFill>
                <a:latin typeface="Calibri" pitchFamily="34" charset="0"/>
                <a:cs typeface="Calibri" pitchFamily="34" charset="0"/>
              </a:rPr>
              <a:t>null </a:t>
            </a:r>
            <a:r>
              <a:rPr lang="el-GR" sz="2000" dirty="0">
                <a:solidFill>
                  <a:schemeClr val="tx2">
                    <a:lumMod val="50000"/>
                  </a:schemeClr>
                </a:solidFill>
                <a:latin typeface="Calibri" pitchFamily="34" charset="0"/>
                <a:cs typeface="Calibri" pitchFamily="34" charset="0"/>
              </a:rPr>
              <a:t>πρέπει να είναι μια τιμή που εμφανίζεται στην αναφερόμενη)</a:t>
            </a:r>
          </a:p>
        </p:txBody>
      </p:sp>
      <p:sp>
        <p:nvSpPr>
          <p:cNvPr id="23561" name="Text Box 6"/>
          <p:cNvSpPr txBox="1">
            <a:spLocks noChangeArrowheads="1"/>
          </p:cNvSpPr>
          <p:nvPr/>
        </p:nvSpPr>
        <p:spPr bwMode="auto">
          <a:xfrm>
            <a:off x="362209" y="4040841"/>
            <a:ext cx="1066800" cy="366713"/>
          </a:xfrm>
          <a:prstGeom prst="rect">
            <a:avLst/>
          </a:prstGeom>
          <a:noFill/>
          <a:ln w="9525">
            <a:noFill/>
            <a:miter lim="800000"/>
            <a:headEnd/>
            <a:tailEnd/>
          </a:ln>
        </p:spPr>
        <p:txBody>
          <a:bodyPr>
            <a:spAutoFit/>
          </a:bodyPr>
          <a:lstStyle/>
          <a:p>
            <a:pPr eaLnBrk="0" hangingPunct="0">
              <a:spcBef>
                <a:spcPct val="50000"/>
              </a:spcBef>
            </a:pPr>
            <a:r>
              <a:rPr lang="el-GR" sz="1800" b="1" dirty="0">
                <a:solidFill>
                  <a:schemeClr val="tx2">
                    <a:lumMod val="50000"/>
                  </a:schemeClr>
                </a:solidFill>
              </a:rPr>
              <a:t>ΤΑΙΝΙΑ      </a:t>
            </a:r>
          </a:p>
        </p:txBody>
      </p:sp>
      <p:sp>
        <p:nvSpPr>
          <p:cNvPr id="23575" name="Text Box 8"/>
          <p:cNvSpPr txBox="1">
            <a:spLocks noChangeArrowheads="1"/>
          </p:cNvSpPr>
          <p:nvPr/>
        </p:nvSpPr>
        <p:spPr bwMode="auto">
          <a:xfrm>
            <a:off x="1879859" y="4157146"/>
            <a:ext cx="7010400" cy="396875"/>
          </a:xfrm>
          <a:prstGeom prst="rect">
            <a:avLst/>
          </a:prstGeom>
          <a:noFill/>
          <a:ln w="9525">
            <a:noFill/>
            <a:miter lim="800000"/>
            <a:headEnd/>
            <a:tailEnd/>
          </a:ln>
        </p:spPr>
        <p:txBody>
          <a:bodyPr>
            <a:spAutoFit/>
          </a:bodyPr>
          <a:lstStyle/>
          <a:p>
            <a:pPr eaLnBrk="0" hangingPunct="0">
              <a:spcBef>
                <a:spcPct val="50000"/>
              </a:spcBef>
            </a:pPr>
            <a:r>
              <a:rPr lang="el-GR" sz="2000" u="sng" dirty="0">
                <a:solidFill>
                  <a:schemeClr val="tx2">
                    <a:lumMod val="50000"/>
                  </a:schemeClr>
                </a:solidFill>
              </a:rPr>
              <a:t>Τίτλος</a:t>
            </a:r>
            <a:r>
              <a:rPr lang="el-GR" sz="2000" dirty="0">
                <a:solidFill>
                  <a:schemeClr val="tx2">
                    <a:lumMod val="50000"/>
                  </a:schemeClr>
                </a:solidFill>
              </a:rPr>
              <a:t>   </a:t>
            </a:r>
            <a:r>
              <a:rPr lang="el-GR" sz="2000" u="sng" dirty="0">
                <a:solidFill>
                  <a:schemeClr val="tx2">
                    <a:lumMod val="50000"/>
                  </a:schemeClr>
                </a:solidFill>
              </a:rPr>
              <a:t>Έτος</a:t>
            </a:r>
            <a:r>
              <a:rPr lang="el-GR" sz="2000" dirty="0">
                <a:solidFill>
                  <a:schemeClr val="tx2">
                    <a:lumMod val="50000"/>
                  </a:schemeClr>
                </a:solidFill>
              </a:rPr>
              <a:t>     Διάρκεια   Τύπος</a:t>
            </a:r>
            <a:endParaRPr lang="el-GR" sz="2000" b="1" dirty="0">
              <a:solidFill>
                <a:schemeClr val="tx2">
                  <a:lumMod val="50000"/>
                </a:schemeClr>
              </a:solidFill>
            </a:endParaRPr>
          </a:p>
        </p:txBody>
      </p:sp>
      <p:sp>
        <p:nvSpPr>
          <p:cNvPr id="23576" name="Rectangle 9"/>
          <p:cNvSpPr>
            <a:spLocks noChangeArrowheads="1"/>
          </p:cNvSpPr>
          <p:nvPr/>
        </p:nvSpPr>
        <p:spPr bwMode="auto">
          <a:xfrm>
            <a:off x="1879859" y="4157146"/>
            <a:ext cx="3810000" cy="457200"/>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7" name="Line 10"/>
          <p:cNvSpPr>
            <a:spLocks noChangeShapeType="1"/>
          </p:cNvSpPr>
          <p:nvPr/>
        </p:nvSpPr>
        <p:spPr bwMode="auto">
          <a:xfrm>
            <a:off x="2718059"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8" name="Line 11"/>
          <p:cNvSpPr>
            <a:spLocks noChangeShapeType="1"/>
          </p:cNvSpPr>
          <p:nvPr/>
        </p:nvSpPr>
        <p:spPr bwMode="auto">
          <a:xfrm>
            <a:off x="3434961" y="4148498"/>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9" name="Line 12"/>
          <p:cNvSpPr>
            <a:spLocks noChangeShapeType="1"/>
          </p:cNvSpPr>
          <p:nvPr/>
        </p:nvSpPr>
        <p:spPr bwMode="auto">
          <a:xfrm>
            <a:off x="4559300" y="4157146"/>
            <a:ext cx="0" cy="45720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3" name="Text Box 13"/>
          <p:cNvSpPr txBox="1">
            <a:spLocks noChangeArrowheads="1"/>
          </p:cNvSpPr>
          <p:nvPr/>
        </p:nvSpPr>
        <p:spPr bwMode="auto">
          <a:xfrm>
            <a:off x="362209" y="5107641"/>
            <a:ext cx="1371600" cy="369888"/>
          </a:xfrm>
          <a:prstGeom prst="rect">
            <a:avLst/>
          </a:prstGeom>
          <a:noFill/>
          <a:ln w="9525">
            <a:noFill/>
            <a:miter lim="800000"/>
            <a:headEnd/>
            <a:tailEnd/>
          </a:ln>
        </p:spPr>
        <p:txBody>
          <a:bodyPr>
            <a:spAutoFit/>
          </a:bodyPr>
          <a:lstStyle/>
          <a:p>
            <a:pPr eaLnBrk="0" hangingPunct="0">
              <a:spcBef>
                <a:spcPct val="50000"/>
              </a:spcBef>
            </a:pPr>
            <a:r>
              <a:rPr lang="el-GR" b="1" dirty="0">
                <a:solidFill>
                  <a:schemeClr val="tx2">
                    <a:lumMod val="50000"/>
                  </a:schemeClr>
                </a:solidFill>
              </a:rPr>
              <a:t>ΠΑΙΖΕΙ</a:t>
            </a:r>
          </a:p>
        </p:txBody>
      </p:sp>
      <p:grpSp>
        <p:nvGrpSpPr>
          <p:cNvPr id="4" name="Group 14"/>
          <p:cNvGrpSpPr>
            <a:grpSpLocks/>
          </p:cNvGrpSpPr>
          <p:nvPr/>
        </p:nvGrpSpPr>
        <p:grpSpPr bwMode="auto">
          <a:xfrm>
            <a:off x="1886209" y="5504516"/>
            <a:ext cx="5334000" cy="457200"/>
            <a:chOff x="1056" y="3082"/>
            <a:chExt cx="3360" cy="288"/>
          </a:xfrm>
        </p:grpSpPr>
        <p:sp>
          <p:nvSpPr>
            <p:cNvPr id="23571" name="Text Box 15"/>
            <p:cNvSpPr txBox="1">
              <a:spLocks noChangeArrowheads="1"/>
            </p:cNvSpPr>
            <p:nvPr/>
          </p:nvSpPr>
          <p:spPr bwMode="auto">
            <a:xfrm>
              <a:off x="1152" y="3120"/>
              <a:ext cx="3264" cy="250"/>
            </a:xfrm>
            <a:prstGeom prst="rect">
              <a:avLst/>
            </a:prstGeom>
            <a:noFill/>
            <a:ln w="9525">
              <a:noFill/>
              <a:miter lim="800000"/>
              <a:headEnd/>
              <a:tailEnd/>
            </a:ln>
          </p:spPr>
          <p:txBody>
            <a:bodyPr>
              <a:spAutoFit/>
            </a:bodyPr>
            <a:lstStyle/>
            <a:p>
              <a:pPr eaLnBrk="0" hangingPunct="0">
                <a:spcBef>
                  <a:spcPct val="50000"/>
                </a:spcBef>
              </a:pPr>
              <a:r>
                <a:rPr lang="el-GR" sz="2000" u="sng">
                  <a:solidFill>
                    <a:schemeClr val="tx2">
                      <a:lumMod val="50000"/>
                    </a:schemeClr>
                  </a:solidFill>
                </a:rPr>
                <a:t>Όνομα-Ηθοποιού</a:t>
              </a:r>
              <a:r>
                <a:rPr lang="el-GR" sz="2000">
                  <a:solidFill>
                    <a:schemeClr val="tx2">
                      <a:lumMod val="50000"/>
                    </a:schemeClr>
                  </a:solidFill>
                </a:rPr>
                <a:t>    </a:t>
              </a:r>
              <a:r>
                <a:rPr lang="el-GR" sz="2000" u="sng">
                  <a:solidFill>
                    <a:schemeClr val="tx2">
                      <a:lumMod val="50000"/>
                    </a:schemeClr>
                  </a:solidFill>
                </a:rPr>
                <a:t>Τίτλος</a:t>
              </a:r>
              <a:r>
                <a:rPr lang="el-GR" sz="2000">
                  <a:solidFill>
                    <a:schemeClr val="tx2">
                      <a:lumMod val="50000"/>
                    </a:schemeClr>
                  </a:solidFill>
                </a:rPr>
                <a:t>     </a:t>
              </a:r>
              <a:r>
                <a:rPr lang="el-GR" sz="2000" u="sng">
                  <a:solidFill>
                    <a:schemeClr val="tx2">
                      <a:lumMod val="50000"/>
                    </a:schemeClr>
                  </a:solidFill>
                </a:rPr>
                <a:t> Έτος</a:t>
              </a:r>
              <a:endParaRPr lang="el-GR" sz="2000">
                <a:solidFill>
                  <a:schemeClr val="tx2">
                    <a:lumMod val="50000"/>
                  </a:schemeClr>
                </a:solidFill>
              </a:endParaRPr>
            </a:p>
          </p:txBody>
        </p:sp>
        <p:sp>
          <p:nvSpPr>
            <p:cNvPr id="23572" name="Rectangle 16"/>
            <p:cNvSpPr>
              <a:spLocks noChangeArrowheads="1"/>
            </p:cNvSpPr>
            <p:nvPr/>
          </p:nvSpPr>
          <p:spPr bwMode="auto">
            <a:xfrm>
              <a:off x="1056" y="3082"/>
              <a:ext cx="2496" cy="288"/>
            </a:xfrm>
            <a:prstGeom prst="rect">
              <a:avLst/>
            </a:prstGeom>
            <a:noFill/>
            <a:ln w="9525">
              <a:solidFill>
                <a:schemeClr val="tx1"/>
              </a:solidFill>
              <a:miter lim="800000"/>
              <a:headEnd/>
              <a:tailEnd/>
            </a:ln>
          </p:spPr>
          <p:txBody>
            <a:bodyPr wrap="none" anchor="ctr"/>
            <a:lstStyle/>
            <a:p>
              <a:endParaRPr lang="en-US">
                <a:solidFill>
                  <a:schemeClr val="tx2">
                    <a:lumMod val="50000"/>
                  </a:schemeClr>
                </a:solidFill>
              </a:endParaRPr>
            </a:p>
          </p:txBody>
        </p:sp>
        <p:sp>
          <p:nvSpPr>
            <p:cNvPr id="23573" name="Line 17"/>
            <p:cNvSpPr>
              <a:spLocks noChangeShapeType="1"/>
            </p:cNvSpPr>
            <p:nvPr/>
          </p:nvSpPr>
          <p:spPr bwMode="auto">
            <a:xfrm>
              <a:off x="3072"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4" name="Line 18"/>
            <p:cNvSpPr>
              <a:spLocks noChangeShapeType="1"/>
            </p:cNvSpPr>
            <p:nvPr/>
          </p:nvSpPr>
          <p:spPr bwMode="auto">
            <a:xfrm>
              <a:off x="2400" y="3082"/>
              <a:ext cx="0" cy="288"/>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grpSp>
      <p:sp>
        <p:nvSpPr>
          <p:cNvPr id="23565" name="Line 19"/>
          <p:cNvSpPr>
            <a:spLocks noChangeShapeType="1"/>
          </p:cNvSpPr>
          <p:nvPr/>
        </p:nvSpPr>
        <p:spPr bwMode="auto">
          <a:xfrm flipV="1">
            <a:off x="4705609" y="5107641"/>
            <a:ext cx="0" cy="39687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6" name="Line 20"/>
          <p:cNvSpPr>
            <a:spLocks noChangeShapeType="1"/>
          </p:cNvSpPr>
          <p:nvPr/>
        </p:nvSpPr>
        <p:spPr bwMode="auto">
          <a:xfrm flipH="1">
            <a:off x="2495809" y="5107641"/>
            <a:ext cx="2209800"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7" name="Line 21"/>
          <p:cNvSpPr>
            <a:spLocks noChangeShapeType="1"/>
          </p:cNvSpPr>
          <p:nvPr/>
        </p:nvSpPr>
        <p:spPr bwMode="auto">
          <a:xfrm flipV="1">
            <a:off x="2495809" y="4650441"/>
            <a:ext cx="0" cy="457200"/>
          </a:xfrm>
          <a:prstGeom prst="line">
            <a:avLst/>
          </a:prstGeom>
          <a:noFill/>
          <a:ln w="9525">
            <a:solidFill>
              <a:schemeClr val="tx1"/>
            </a:solidFill>
            <a:round/>
            <a:headEnd/>
            <a:tailEnd type="triangle" w="med" len="med"/>
          </a:ln>
        </p:spPr>
        <p:txBody>
          <a:bodyPr wrap="none" anchor="ctr"/>
          <a:lstStyle/>
          <a:p>
            <a:endParaRPr lang="en-US">
              <a:solidFill>
                <a:schemeClr val="tx2">
                  <a:lumMod val="50000"/>
                </a:schemeClr>
              </a:solidFill>
            </a:endParaRPr>
          </a:p>
        </p:txBody>
      </p:sp>
      <p:sp>
        <p:nvSpPr>
          <p:cNvPr id="23568" name="Line 22"/>
          <p:cNvSpPr>
            <a:spLocks noChangeShapeType="1"/>
          </p:cNvSpPr>
          <p:nvPr/>
        </p:nvSpPr>
        <p:spPr bwMode="auto">
          <a:xfrm>
            <a:off x="5385059" y="4834591"/>
            <a:ext cx="0" cy="669925"/>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69" name="Line 23"/>
          <p:cNvSpPr>
            <a:spLocks noChangeShapeType="1"/>
          </p:cNvSpPr>
          <p:nvPr/>
        </p:nvSpPr>
        <p:spPr bwMode="auto">
          <a:xfrm>
            <a:off x="3145097" y="4834591"/>
            <a:ext cx="2239963" cy="0"/>
          </a:xfrm>
          <a:prstGeom prst="line">
            <a:avLst/>
          </a:prstGeom>
          <a:noFill/>
          <a:ln w="9525">
            <a:solidFill>
              <a:schemeClr val="tx1"/>
            </a:solidFill>
            <a:round/>
            <a:headEnd/>
            <a:tailEnd/>
          </a:ln>
        </p:spPr>
        <p:txBody>
          <a:bodyPr wrap="none" anchor="ctr"/>
          <a:lstStyle/>
          <a:p>
            <a:endParaRPr lang="en-US">
              <a:solidFill>
                <a:schemeClr val="tx2">
                  <a:lumMod val="50000"/>
                </a:schemeClr>
              </a:solidFill>
            </a:endParaRPr>
          </a:p>
        </p:txBody>
      </p:sp>
      <p:sp>
        <p:nvSpPr>
          <p:cNvPr id="23570" name="Line 24"/>
          <p:cNvSpPr>
            <a:spLocks noChangeShapeType="1"/>
          </p:cNvSpPr>
          <p:nvPr/>
        </p:nvSpPr>
        <p:spPr bwMode="auto">
          <a:xfrm>
            <a:off x="3145097" y="4650441"/>
            <a:ext cx="0" cy="184150"/>
          </a:xfrm>
          <a:prstGeom prst="line">
            <a:avLst/>
          </a:prstGeom>
          <a:noFill/>
          <a:ln w="9525">
            <a:solidFill>
              <a:schemeClr val="tx1"/>
            </a:solidFill>
            <a:round/>
            <a:headEnd type="triangle" w="med" len="med"/>
            <a:tailEnd/>
          </a:ln>
        </p:spPr>
        <p:txBody>
          <a:bodyPr wrap="none" anchor="ctr"/>
          <a:lstStyle/>
          <a:p>
            <a:endParaRPr lang="en-US">
              <a:solidFill>
                <a:schemeClr val="tx2">
                  <a:lumMod val="50000"/>
                </a:schemeClr>
              </a:solidFill>
            </a:endParaRPr>
          </a:p>
        </p:txBody>
      </p:sp>
      <p:sp>
        <p:nvSpPr>
          <p:cNvPr id="5" name="Title 4"/>
          <p:cNvSpPr>
            <a:spLocks noGrp="1"/>
          </p:cNvSpPr>
          <p:nvPr>
            <p:ph type="title"/>
          </p:nvPr>
        </p:nvSpPr>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29" name="Text Box 24"/>
          <p:cNvSpPr txBox="1">
            <a:spLocks noChangeArrowheads="1"/>
          </p:cNvSpPr>
          <p:nvPr/>
        </p:nvSpPr>
        <p:spPr bwMode="auto">
          <a:xfrm>
            <a:off x="6516688" y="5516563"/>
            <a:ext cx="1079500" cy="366712"/>
          </a:xfrm>
          <a:prstGeom prst="rect">
            <a:avLst/>
          </a:prstGeom>
          <a:noFill/>
          <a:ln w="9525">
            <a:noFill/>
            <a:miter lim="800000"/>
            <a:headEnd/>
            <a:tailEnd/>
          </a:ln>
        </p:spPr>
        <p:txBody>
          <a:bodyPr>
            <a:spAutoFit/>
          </a:bodyPr>
          <a:lstStyle/>
          <a:p>
            <a:pPr>
              <a:spcBef>
                <a:spcPct val="50000"/>
              </a:spcBef>
            </a:pPr>
            <a:r>
              <a:rPr lang="en-US" sz="1800"/>
              <a:t>R</a:t>
            </a:r>
            <a:r>
              <a:rPr lang="en-US" sz="1800" baseline="-25000"/>
              <a:t>1</a:t>
            </a:r>
            <a:endParaRPr lang="el-GR" sz="1800" baseline="-25000"/>
          </a:p>
        </p:txBody>
      </p:sp>
      <p:sp>
        <p:nvSpPr>
          <p:cNvPr id="30" name="Text Box 25"/>
          <p:cNvSpPr txBox="1">
            <a:spLocks noChangeArrowheads="1"/>
          </p:cNvSpPr>
          <p:nvPr/>
        </p:nvSpPr>
        <p:spPr bwMode="auto">
          <a:xfrm>
            <a:off x="6184900" y="4533106"/>
            <a:ext cx="1079500" cy="366713"/>
          </a:xfrm>
          <a:prstGeom prst="rect">
            <a:avLst/>
          </a:prstGeom>
          <a:noFill/>
          <a:ln w="9525">
            <a:noFill/>
            <a:miter lim="800000"/>
            <a:headEnd/>
            <a:tailEnd/>
          </a:ln>
        </p:spPr>
        <p:txBody>
          <a:bodyPr>
            <a:spAutoFit/>
          </a:bodyPr>
          <a:lstStyle/>
          <a:p>
            <a:pPr>
              <a:spcBef>
                <a:spcPct val="50000"/>
              </a:spcBef>
            </a:pPr>
            <a:r>
              <a:rPr lang="en-US" sz="1800" dirty="0"/>
              <a:t>R</a:t>
            </a:r>
            <a:r>
              <a:rPr lang="en-US" sz="1800" baseline="-25000" dirty="0"/>
              <a:t>2</a:t>
            </a:r>
            <a:endParaRPr lang="el-GR" sz="1800" baseline="-25000" dirty="0"/>
          </a:p>
        </p:txBody>
      </p:sp>
      <p:sp>
        <p:nvSpPr>
          <p:cNvPr id="3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521915086"/>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9" name="Rectangle 6"/>
          <p:cNvSpPr>
            <a:spLocks noGrp="1" noChangeArrowheads="1"/>
          </p:cNvSpPr>
          <p:nvPr>
            <p:ph type="ftr" sz="quarter" idx="11"/>
          </p:nvPr>
        </p:nvSpPr>
        <p:spPr>
          <a:noFill/>
        </p:spPr>
        <p:txBody>
          <a:bodyPr/>
          <a:lstStyle/>
          <a:p>
            <a:r>
              <a:rPr lang="el-GR" altLang="en-US"/>
              <a:t>Ευαγγελία Πιτουρά</a:t>
            </a:r>
          </a:p>
        </p:txBody>
      </p:sp>
      <p:sp>
        <p:nvSpPr>
          <p:cNvPr id="24580" name="Rectangle 7"/>
          <p:cNvSpPr>
            <a:spLocks noGrp="1" noChangeArrowheads="1"/>
          </p:cNvSpPr>
          <p:nvPr>
            <p:ph type="sldNum" sz="quarter" idx="12"/>
          </p:nvPr>
        </p:nvSpPr>
        <p:spPr>
          <a:noFill/>
        </p:spPr>
        <p:txBody>
          <a:bodyPr/>
          <a:lstStyle/>
          <a:p>
            <a:fld id="{D5F3C5C4-C2A1-4624-980B-B00EF00A1461}" type="slidenum">
              <a:rPr lang="el-GR" altLang="en-US" smtClean="0"/>
              <a:pPr/>
              <a:t>24</a:t>
            </a:fld>
            <a:endParaRPr lang="el-GR" altLang="en-US"/>
          </a:p>
        </p:txBody>
      </p:sp>
      <p:sp>
        <p:nvSpPr>
          <p:cNvPr id="24582" name="Text Box 3"/>
          <p:cNvSpPr txBox="1">
            <a:spLocks noChangeArrowheads="1"/>
          </p:cNvSpPr>
          <p:nvPr/>
        </p:nvSpPr>
        <p:spPr bwMode="auto">
          <a:xfrm>
            <a:off x="355600" y="1460501"/>
            <a:ext cx="8343900" cy="4893647"/>
          </a:xfrm>
          <a:prstGeom prst="rect">
            <a:avLst/>
          </a:prstGeom>
          <a:noFill/>
          <a:ln w="9525">
            <a:noFill/>
            <a:miter lim="800000"/>
            <a:headEnd/>
            <a:tailEnd/>
          </a:ln>
        </p:spPr>
        <p:txBody>
          <a:bodyPr wrap="square">
            <a:spAutoFit/>
          </a:bodyPr>
          <a:lstStyle/>
          <a:p>
            <a:pPr algn="just"/>
            <a:r>
              <a:rPr lang="el-GR" sz="2400" dirty="0"/>
              <a:t>Έστω δύο σχήματα σχέσεων </a:t>
            </a:r>
            <a:r>
              <a:rPr lang="en-US" sz="2400" i="1" dirty="0"/>
              <a:t>R</a:t>
            </a:r>
            <a:r>
              <a:rPr lang="en-US" sz="2400" i="1" baseline="-25000" dirty="0"/>
              <a:t>1</a:t>
            </a:r>
            <a:r>
              <a:rPr lang="el-GR" sz="2400" i="1" dirty="0"/>
              <a:t>(</a:t>
            </a:r>
            <a:r>
              <a:rPr lang="en-US" sz="2400" i="1" dirty="0"/>
              <a:t>X</a:t>
            </a:r>
            <a:r>
              <a:rPr lang="el-GR" sz="2400" i="1" dirty="0"/>
              <a:t>)</a:t>
            </a:r>
            <a:r>
              <a:rPr lang="el-GR" sz="2400" dirty="0"/>
              <a:t> και </a:t>
            </a:r>
            <a:r>
              <a:rPr lang="en-US" sz="2400" i="1" dirty="0"/>
              <a:t>R</a:t>
            </a:r>
            <a:r>
              <a:rPr lang="en-US" sz="2400" i="1" baseline="-25000" dirty="0"/>
              <a:t>2</a:t>
            </a:r>
            <a:r>
              <a:rPr lang="el-GR" sz="2400" i="1" dirty="0"/>
              <a:t>(</a:t>
            </a:r>
            <a:r>
              <a:rPr lang="en-US" sz="2400" i="1" dirty="0"/>
              <a:t>Y</a:t>
            </a:r>
            <a:r>
              <a:rPr lang="el-GR" sz="2400" i="1" dirty="0"/>
              <a:t>)</a:t>
            </a:r>
            <a:r>
              <a:rPr lang="el-GR" sz="2400" i="1" baseline="-25000" dirty="0"/>
              <a:t>,  </a:t>
            </a:r>
            <a:r>
              <a:rPr lang="el-GR" sz="2400" dirty="0"/>
              <a:t>ένα σύνολο</a:t>
            </a:r>
            <a:r>
              <a:rPr lang="en-US" sz="2400" dirty="0"/>
              <a:t> </a:t>
            </a:r>
            <a:r>
              <a:rPr lang="el-GR" sz="2400" dirty="0"/>
              <a:t>γνωρισμάτων </a:t>
            </a:r>
            <a:r>
              <a:rPr lang="en-US" sz="2400" i="1" dirty="0">
                <a:solidFill>
                  <a:schemeClr val="accent6">
                    <a:lumMod val="75000"/>
                  </a:schemeClr>
                </a:solidFill>
              </a:rPr>
              <a:t>F</a:t>
            </a:r>
            <a:r>
              <a:rPr lang="en-US" sz="2400" dirty="0">
                <a:solidFill>
                  <a:schemeClr val="accent6">
                    <a:lumMod val="75000"/>
                  </a:schemeClr>
                </a:solidFill>
              </a:rPr>
              <a:t> </a:t>
            </a:r>
            <a:r>
              <a:rPr lang="el-GR" sz="2400" dirty="0"/>
              <a:t>της </a:t>
            </a:r>
            <a:r>
              <a:rPr lang="en-US" sz="2400" i="1" dirty="0"/>
              <a:t>R</a:t>
            </a:r>
            <a:r>
              <a:rPr lang="en-US" sz="2400" i="1" baseline="-25000" dirty="0"/>
              <a:t>1</a:t>
            </a:r>
            <a:r>
              <a:rPr lang="en-US" sz="2400" dirty="0"/>
              <a:t> </a:t>
            </a:r>
            <a:r>
              <a:rPr lang="el-GR" sz="2400" dirty="0"/>
              <a:t>είναι </a:t>
            </a:r>
            <a:r>
              <a:rPr lang="el-GR" sz="2400" i="1" dirty="0">
                <a:solidFill>
                  <a:schemeClr val="accent6">
                    <a:lumMod val="75000"/>
                  </a:schemeClr>
                </a:solidFill>
              </a:rPr>
              <a:t>ξένο κλειδί</a:t>
            </a:r>
            <a:r>
              <a:rPr lang="el-GR" sz="2400" dirty="0">
                <a:solidFill>
                  <a:schemeClr val="accent6">
                    <a:lumMod val="75000"/>
                  </a:schemeClr>
                </a:solidFill>
              </a:rPr>
              <a:t> </a:t>
            </a:r>
            <a:r>
              <a:rPr lang="el-GR" sz="2400" dirty="0"/>
              <a:t>που </a:t>
            </a:r>
            <a:r>
              <a:rPr lang="el-GR" sz="2400" i="1" dirty="0">
                <a:solidFill>
                  <a:schemeClr val="accent6">
                    <a:lumMod val="75000"/>
                  </a:schemeClr>
                </a:solidFill>
              </a:rPr>
              <a:t>αναφέρεται</a:t>
            </a:r>
            <a:r>
              <a:rPr lang="el-GR" sz="2400" dirty="0"/>
              <a:t> στην </a:t>
            </a:r>
            <a:r>
              <a:rPr lang="en-US" sz="2400" i="1" dirty="0"/>
              <a:t>R</a:t>
            </a:r>
            <a:r>
              <a:rPr lang="en-US" sz="2400" i="1" baseline="-25000" dirty="0"/>
              <a:t>2</a:t>
            </a:r>
            <a:r>
              <a:rPr lang="en-US" sz="2400" dirty="0"/>
              <a:t> </a:t>
            </a:r>
            <a:r>
              <a:rPr lang="el-GR" sz="2400" dirty="0"/>
              <a:t>αν </a:t>
            </a:r>
          </a:p>
          <a:p>
            <a:pPr marL="457200" indent="-457200" algn="just">
              <a:buAutoNum type="arabicParenBoth"/>
            </a:pPr>
            <a:r>
              <a:rPr lang="el-GR" sz="2400" dirty="0"/>
              <a:t>το σύνολο </a:t>
            </a:r>
            <a:r>
              <a:rPr lang="en-US" sz="2400" i="1" dirty="0"/>
              <a:t>F</a:t>
            </a:r>
            <a:r>
              <a:rPr lang="el-GR" sz="2400" dirty="0"/>
              <a:t> αποτελείται από το ίδιο πλήθος και με το ίδιο πεδίο ορισμού γνωρίσματα όπως και το </a:t>
            </a:r>
            <a:r>
              <a:rPr lang="el-GR" sz="2400" i="1" dirty="0">
                <a:solidFill>
                  <a:schemeClr val="accent6">
                    <a:lumMod val="75000"/>
                  </a:schemeClr>
                </a:solidFill>
              </a:rPr>
              <a:t>πρωτεύον κλειδί </a:t>
            </a:r>
            <a:r>
              <a:rPr lang="en-US" sz="2400" i="1" dirty="0"/>
              <a:t>K</a:t>
            </a:r>
            <a:r>
              <a:rPr lang="en-US" sz="2400" dirty="0"/>
              <a:t> </a:t>
            </a:r>
            <a:r>
              <a:rPr lang="el-GR" sz="2400" dirty="0"/>
              <a:t>της </a:t>
            </a:r>
            <a:r>
              <a:rPr lang="en-US" sz="2400" i="1" dirty="0"/>
              <a:t>R</a:t>
            </a:r>
            <a:r>
              <a:rPr lang="en-US" sz="2400" i="1" baseline="-25000" dirty="0"/>
              <a:t>2</a:t>
            </a:r>
            <a:r>
              <a:rPr lang="en-US" sz="2400" dirty="0"/>
              <a:t> </a:t>
            </a:r>
            <a:r>
              <a:rPr lang="el-GR" sz="2400" dirty="0"/>
              <a:t>και </a:t>
            </a:r>
          </a:p>
          <a:p>
            <a:pPr marL="457200" indent="-457200" algn="just">
              <a:buAutoNum type="arabicParenBoth"/>
            </a:pPr>
            <a:r>
              <a:rPr lang="el-GR" sz="2400" i="1" dirty="0"/>
              <a:t>σε οποιοδήποτε στιγμιότυπο</a:t>
            </a:r>
            <a:r>
              <a:rPr lang="el-GR" sz="2400" dirty="0"/>
              <a:t>, για μια πλειάδα </a:t>
            </a:r>
            <a:r>
              <a:rPr lang="en-US" sz="2400" i="1" dirty="0"/>
              <a:t>t</a:t>
            </a:r>
            <a:r>
              <a:rPr lang="el-GR" sz="2400" i="1" baseline="-25000" dirty="0"/>
              <a:t>1</a:t>
            </a:r>
            <a:r>
              <a:rPr lang="el-GR" sz="2400" i="1" dirty="0"/>
              <a:t> </a:t>
            </a:r>
            <a:r>
              <a:rPr lang="el-GR" sz="2400" dirty="0"/>
              <a:t>της </a:t>
            </a:r>
            <a:r>
              <a:rPr lang="en-US" sz="2400" i="1" dirty="0"/>
              <a:t>R</a:t>
            </a:r>
            <a:r>
              <a:rPr lang="en-US" sz="2400" i="1" baseline="-25000" dirty="0"/>
              <a:t>1</a:t>
            </a:r>
            <a:r>
              <a:rPr lang="en-US" sz="2400" dirty="0"/>
              <a:t> </a:t>
            </a:r>
            <a:r>
              <a:rPr lang="el-GR" sz="2400" dirty="0"/>
              <a:t>ισχύει ότι είτε </a:t>
            </a:r>
          </a:p>
          <a:p>
            <a:pPr marL="457200" indent="-457200" algn="just"/>
            <a:r>
              <a:rPr lang="en-US" sz="2400" dirty="0"/>
              <a:t>	</a:t>
            </a:r>
            <a:r>
              <a:rPr lang="el-GR" sz="2400" dirty="0"/>
              <a:t>(α) όλα τα γνωρίσματα </a:t>
            </a:r>
            <a:r>
              <a:rPr lang="en-US" sz="2400" i="1" dirty="0">
                <a:solidFill>
                  <a:schemeClr val="accent6">
                    <a:lumMod val="75000"/>
                  </a:schemeClr>
                </a:solidFill>
              </a:rPr>
              <a:t>F</a:t>
            </a:r>
            <a:r>
              <a:rPr lang="en-US" sz="2400" dirty="0"/>
              <a:t> </a:t>
            </a:r>
            <a:r>
              <a:rPr lang="el-GR" sz="2400" dirty="0"/>
              <a:t>της </a:t>
            </a:r>
            <a:r>
              <a:rPr lang="en-US" sz="2400" i="1" dirty="0"/>
              <a:t>t</a:t>
            </a:r>
            <a:r>
              <a:rPr lang="el-GR" sz="2400" i="1" baseline="-25000" dirty="0"/>
              <a:t>1</a:t>
            </a:r>
            <a:r>
              <a:rPr lang="el-GR" sz="2400" dirty="0"/>
              <a:t> έχουν την τιμή </a:t>
            </a:r>
            <a:r>
              <a:rPr lang="en-US" sz="2400" dirty="0"/>
              <a:t>null </a:t>
            </a:r>
            <a:r>
              <a:rPr lang="el-GR" sz="2400" dirty="0"/>
              <a:t>είτε </a:t>
            </a:r>
          </a:p>
          <a:p>
            <a:pPr marL="457200" indent="-457200" algn="just"/>
            <a:r>
              <a:rPr lang="en-US" sz="2400" dirty="0"/>
              <a:t>	</a:t>
            </a:r>
            <a:r>
              <a:rPr lang="el-GR" sz="2400" dirty="0"/>
              <a:t>(β) στο ίδιο στιγμιότυπο, υπάρχει μια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 </a:t>
            </a:r>
            <a:r>
              <a:rPr lang="el-GR" sz="2400" dirty="0"/>
              <a:t>τέτοια ώστε </a:t>
            </a:r>
            <a:r>
              <a:rPr lang="en-US" sz="2400" i="1" dirty="0"/>
              <a:t>t</a:t>
            </a:r>
            <a:r>
              <a:rPr lang="en-US" sz="2400" i="1" baseline="-25000" dirty="0"/>
              <a:t>1</a:t>
            </a:r>
            <a:r>
              <a:rPr lang="en-US" sz="2400" i="1" dirty="0"/>
              <a:t>[F]</a:t>
            </a:r>
            <a:r>
              <a:rPr lang="en-US" sz="2400" dirty="0"/>
              <a:t> = </a:t>
            </a:r>
            <a:r>
              <a:rPr lang="en-US" sz="2400" i="1" dirty="0"/>
              <a:t>t</a:t>
            </a:r>
            <a:r>
              <a:rPr lang="en-US" sz="2400" i="1" baseline="-25000" dirty="0"/>
              <a:t>2</a:t>
            </a:r>
            <a:r>
              <a:rPr lang="en-US" sz="2400" i="1" dirty="0"/>
              <a:t>[</a:t>
            </a:r>
            <a:r>
              <a:rPr lang="el-GR" sz="2400" i="1" dirty="0"/>
              <a:t>Κ</a:t>
            </a:r>
            <a:r>
              <a:rPr lang="en-US" sz="2400" i="1" dirty="0"/>
              <a:t>].</a:t>
            </a:r>
            <a:r>
              <a:rPr lang="en-US" sz="2400" dirty="0"/>
              <a:t> </a:t>
            </a:r>
          </a:p>
          <a:p>
            <a:pPr marL="457200" indent="-457200" algn="just"/>
            <a:r>
              <a:rPr lang="el-GR" sz="2400" dirty="0"/>
              <a:t>Λέμε ότι η πλειάδα </a:t>
            </a:r>
            <a:r>
              <a:rPr lang="en-US" sz="2400" i="1" dirty="0"/>
              <a:t>t</a:t>
            </a:r>
            <a:r>
              <a:rPr lang="en-US" sz="2400" i="1" baseline="-25000" dirty="0"/>
              <a:t>1</a:t>
            </a:r>
            <a:r>
              <a:rPr lang="en-US" sz="2400" dirty="0"/>
              <a:t> </a:t>
            </a:r>
            <a:r>
              <a:rPr lang="el-GR" sz="2400" dirty="0"/>
              <a:t>της </a:t>
            </a:r>
            <a:r>
              <a:rPr lang="en-US" sz="2400" i="1" dirty="0"/>
              <a:t>R</a:t>
            </a:r>
            <a:r>
              <a:rPr lang="en-US" sz="2400" i="1" baseline="-25000" dirty="0"/>
              <a:t>1</a:t>
            </a:r>
            <a:r>
              <a:rPr lang="en-US" sz="2400" baseline="-25000" dirty="0"/>
              <a:t> </a:t>
            </a:r>
            <a:r>
              <a:rPr lang="el-GR" sz="2400" dirty="0"/>
              <a:t>αναφέρεται στην πλειάδα </a:t>
            </a:r>
            <a:r>
              <a:rPr lang="en-US" sz="2400" i="1" dirty="0"/>
              <a:t>t</a:t>
            </a:r>
            <a:r>
              <a:rPr lang="en-US" sz="2400" i="1" baseline="-25000" dirty="0"/>
              <a:t>2</a:t>
            </a:r>
            <a:r>
              <a:rPr lang="en-US" sz="2400" dirty="0"/>
              <a:t> </a:t>
            </a:r>
            <a:r>
              <a:rPr lang="el-GR" sz="2400" dirty="0"/>
              <a:t>της </a:t>
            </a:r>
            <a:r>
              <a:rPr lang="en-US" sz="2400" i="1" dirty="0"/>
              <a:t>R</a:t>
            </a:r>
            <a:r>
              <a:rPr lang="en-US" sz="2400" i="1" baseline="-25000" dirty="0"/>
              <a:t>2</a:t>
            </a:r>
            <a:r>
              <a:rPr lang="en-US" sz="2400" dirty="0"/>
              <a:t>.</a:t>
            </a:r>
          </a:p>
          <a:p>
            <a:pPr marL="457200" indent="-457200" algn="just"/>
            <a:r>
              <a:rPr lang="en-US" sz="2400" dirty="0"/>
              <a:t>H</a:t>
            </a:r>
            <a:r>
              <a:rPr lang="en-US" sz="2400" i="1" dirty="0"/>
              <a:t> R</a:t>
            </a:r>
            <a:r>
              <a:rPr lang="en-US" sz="2400" i="1" baseline="-25000" dirty="0"/>
              <a:t>2</a:t>
            </a:r>
            <a:r>
              <a:rPr lang="en-US" sz="2400" dirty="0"/>
              <a:t>  </a:t>
            </a:r>
            <a:r>
              <a:rPr lang="el-GR" sz="2400" dirty="0"/>
              <a:t>καλείται </a:t>
            </a:r>
            <a:r>
              <a:rPr lang="el-GR" sz="2400" i="1" dirty="0">
                <a:solidFill>
                  <a:schemeClr val="accent6">
                    <a:lumMod val="75000"/>
                  </a:schemeClr>
                </a:solidFill>
              </a:rPr>
              <a:t>αναφερόμενη</a:t>
            </a:r>
            <a:r>
              <a:rPr lang="el-GR" sz="2400" i="1" dirty="0"/>
              <a:t> </a:t>
            </a:r>
            <a:r>
              <a:rPr lang="el-GR" sz="2400" dirty="0"/>
              <a:t>σχέση και η </a:t>
            </a:r>
            <a:r>
              <a:rPr lang="en-US" sz="2400" i="1" dirty="0"/>
              <a:t>R</a:t>
            </a:r>
            <a:r>
              <a:rPr lang="en-US" sz="2400" i="1" baseline="-25000" dirty="0"/>
              <a:t>1</a:t>
            </a:r>
            <a:r>
              <a:rPr lang="en-US" sz="2400" dirty="0"/>
              <a:t> </a:t>
            </a:r>
            <a:r>
              <a:rPr lang="el-GR" sz="2400" i="1" dirty="0">
                <a:solidFill>
                  <a:schemeClr val="accent6">
                    <a:lumMod val="75000"/>
                  </a:schemeClr>
                </a:solidFill>
              </a:rPr>
              <a:t>αναφέρουσα</a:t>
            </a:r>
            <a:r>
              <a:rPr lang="el-GR" sz="2400" dirty="0"/>
              <a:t> σχέση.</a:t>
            </a:r>
          </a:p>
        </p:txBody>
      </p:sp>
      <p:sp>
        <p:nvSpPr>
          <p:cNvPr id="30"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r>
              <a:rPr lang="en-US" dirty="0">
                <a:solidFill>
                  <a:schemeClr val="accent6">
                    <a:lumMod val="75000"/>
                  </a:schemeClr>
                </a:solidFill>
              </a:rPr>
              <a:t> </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8619643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25</a:t>
            </a:fld>
            <a:endParaRPr lang="el-GR" altLang="en-US"/>
          </a:p>
        </p:txBody>
      </p:sp>
      <p:sp>
        <p:nvSpPr>
          <p:cNvPr id="25606" name="Text Box 3"/>
          <p:cNvSpPr txBox="1">
            <a:spLocks noChangeArrowheads="1"/>
          </p:cNvSpPr>
          <p:nvPr/>
        </p:nvSpPr>
        <p:spPr bwMode="auto">
          <a:xfrm>
            <a:off x="203201" y="1790402"/>
            <a:ext cx="8623300" cy="954107"/>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Συνήθως προκύπτουν από συσχετίσεις μεταξύ οντοτήτων</a:t>
            </a:r>
          </a:p>
        </p:txBody>
      </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318753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3" name="Rectangle 6"/>
          <p:cNvSpPr>
            <a:spLocks noGrp="1" noChangeArrowheads="1"/>
          </p:cNvSpPr>
          <p:nvPr>
            <p:ph type="ftr" sz="quarter" idx="11"/>
          </p:nvPr>
        </p:nvSpPr>
        <p:spPr>
          <a:noFill/>
        </p:spPr>
        <p:txBody>
          <a:bodyPr/>
          <a:lstStyle/>
          <a:p>
            <a:r>
              <a:rPr lang="el-GR" altLang="en-US"/>
              <a:t>Ευαγγελία Πιτουρά</a:t>
            </a:r>
          </a:p>
        </p:txBody>
      </p:sp>
      <p:sp>
        <p:nvSpPr>
          <p:cNvPr id="25604" name="Rectangle 7"/>
          <p:cNvSpPr>
            <a:spLocks noGrp="1" noChangeArrowheads="1"/>
          </p:cNvSpPr>
          <p:nvPr>
            <p:ph type="sldNum" sz="quarter" idx="12"/>
          </p:nvPr>
        </p:nvSpPr>
        <p:spPr>
          <a:noFill/>
        </p:spPr>
        <p:txBody>
          <a:bodyPr/>
          <a:lstStyle/>
          <a:p>
            <a:fld id="{6B79887D-0877-46F9-B489-366828E922AC}" type="slidenum">
              <a:rPr lang="el-GR" altLang="en-US" smtClean="0"/>
              <a:pPr/>
              <a:t>26</a:t>
            </a:fld>
            <a:endParaRPr lang="el-GR" altLang="en-US"/>
          </a:p>
        </p:txBody>
      </p:sp>
      <p:sp>
        <p:nvSpPr>
          <p:cNvPr id="25607" name="Text Box 4"/>
          <p:cNvSpPr txBox="1">
            <a:spLocks noChangeArrowheads="1"/>
          </p:cNvSpPr>
          <p:nvPr/>
        </p:nvSpPr>
        <p:spPr bwMode="auto">
          <a:xfrm>
            <a:off x="251619" y="1929774"/>
            <a:ext cx="8775699" cy="1384995"/>
          </a:xfrm>
          <a:prstGeom prst="rect">
            <a:avLst/>
          </a:prstGeom>
          <a:noFill/>
          <a:ln w="9525">
            <a:noFill/>
            <a:miter lim="800000"/>
            <a:headEnd/>
            <a:tailEnd/>
          </a:ln>
        </p:spPr>
        <p:txBody>
          <a:bodyPr wrap="square">
            <a:spAutoFit/>
          </a:bodyPr>
          <a:lstStyle/>
          <a:p>
            <a:pPr marL="457200" indent="-457200" algn="just" eaLnBrk="0" hangingPunct="0">
              <a:spcBef>
                <a:spcPct val="50000"/>
              </a:spcBef>
              <a:buFont typeface="Wingdings" panose="05000000000000000000" pitchFamily="2" charset="2"/>
              <a:buChar char="§"/>
            </a:pPr>
            <a:r>
              <a:rPr lang="el-GR" sz="2800" dirty="0">
                <a:solidFill>
                  <a:schemeClr val="tx2">
                    <a:lumMod val="50000"/>
                  </a:schemeClr>
                </a:solidFill>
                <a:latin typeface="Calibri" pitchFamily="34" charset="0"/>
                <a:cs typeface="Calibri" pitchFamily="34" charset="0"/>
              </a:rPr>
              <a:t> Το ξένο κλειδί μπορεί να αναφέρεται στη δική του σχέση (συνήθως, προκύπτει από αναδρομική συσχέτιση)</a:t>
            </a:r>
          </a:p>
        </p:txBody>
      </p:sp>
      <p:sp>
        <p:nvSpPr>
          <p:cNvPr id="25608" name="Text Box 5"/>
          <p:cNvSpPr txBox="1">
            <a:spLocks noChangeArrowheads="1"/>
          </p:cNvSpPr>
          <p:nvPr/>
        </p:nvSpPr>
        <p:spPr bwMode="auto">
          <a:xfrm>
            <a:off x="646601" y="3587471"/>
            <a:ext cx="1862138" cy="396875"/>
          </a:xfrm>
          <a:prstGeom prst="rect">
            <a:avLst/>
          </a:prstGeom>
          <a:noFill/>
          <a:ln w="9525">
            <a:noFill/>
            <a:miter lim="800000"/>
            <a:headEnd/>
            <a:tailEnd/>
          </a:ln>
        </p:spPr>
        <p:txBody>
          <a:bodyPr>
            <a:spAutoFit/>
          </a:bodyPr>
          <a:lstStyle/>
          <a:p>
            <a:pPr eaLnBrk="0" hangingPunct="0">
              <a:spcBef>
                <a:spcPct val="50000"/>
              </a:spcBef>
            </a:pPr>
            <a:r>
              <a:rPr lang="el-GR" sz="2000" b="1" dirty="0"/>
              <a:t>ΗΘΟΠΟΙΟΣ</a:t>
            </a:r>
          </a:p>
        </p:txBody>
      </p:sp>
      <p:grpSp>
        <p:nvGrpSpPr>
          <p:cNvPr id="2" name="Group 6"/>
          <p:cNvGrpSpPr>
            <a:grpSpLocks/>
          </p:cNvGrpSpPr>
          <p:nvPr/>
        </p:nvGrpSpPr>
        <p:grpSpPr bwMode="auto">
          <a:xfrm>
            <a:off x="1146664" y="4160838"/>
            <a:ext cx="7353300" cy="952500"/>
            <a:chOff x="678" y="2833"/>
            <a:chExt cx="4632" cy="600"/>
          </a:xfrm>
        </p:grpSpPr>
        <p:sp>
          <p:nvSpPr>
            <p:cNvPr id="25610" name="Text Box 7"/>
            <p:cNvSpPr txBox="1">
              <a:spLocks noChangeArrowheads="1"/>
            </p:cNvSpPr>
            <p:nvPr/>
          </p:nvSpPr>
          <p:spPr bwMode="auto">
            <a:xfrm>
              <a:off x="894" y="3183"/>
              <a:ext cx="4416" cy="250"/>
            </a:xfrm>
            <a:prstGeom prst="rect">
              <a:avLst/>
            </a:prstGeom>
            <a:noFill/>
            <a:ln w="9525">
              <a:noFill/>
              <a:miter lim="800000"/>
              <a:headEnd/>
              <a:tailEnd/>
            </a:ln>
          </p:spPr>
          <p:txBody>
            <a:bodyPr>
              <a:spAutoFit/>
            </a:bodyPr>
            <a:lstStyle/>
            <a:p>
              <a:pPr eaLnBrk="0" hangingPunct="0">
                <a:spcBef>
                  <a:spcPct val="50000"/>
                </a:spcBef>
              </a:pPr>
              <a:r>
                <a:rPr lang="el-GR" sz="2000" u="sng">
                  <a:latin typeface="Times New Roman" pitchFamily="18" charset="0"/>
                </a:rPr>
                <a:t>Όνομα</a:t>
              </a:r>
              <a:r>
                <a:rPr lang="el-GR" sz="2000">
                  <a:latin typeface="Times New Roman" pitchFamily="18" charset="0"/>
                </a:rPr>
                <a:t>      Διεύθυνση       Έτος-Γέννησης       Σύζυγος-Ηθοποιού</a:t>
              </a:r>
              <a:endParaRPr lang="el-GR" sz="2000" b="1">
                <a:latin typeface="Times New Roman" pitchFamily="18" charset="0"/>
              </a:endParaRPr>
            </a:p>
          </p:txBody>
        </p:sp>
        <p:sp>
          <p:nvSpPr>
            <p:cNvPr id="25611" name="Rectangle 8"/>
            <p:cNvSpPr>
              <a:spLocks noChangeArrowheads="1"/>
            </p:cNvSpPr>
            <p:nvPr/>
          </p:nvSpPr>
          <p:spPr bwMode="auto">
            <a:xfrm>
              <a:off x="678" y="3183"/>
              <a:ext cx="4489" cy="250"/>
            </a:xfrm>
            <a:prstGeom prst="rect">
              <a:avLst/>
            </a:prstGeom>
            <a:noFill/>
            <a:ln w="9525">
              <a:solidFill>
                <a:schemeClr val="tx1"/>
              </a:solidFill>
              <a:miter lim="800000"/>
              <a:headEnd/>
              <a:tailEnd/>
            </a:ln>
          </p:spPr>
          <p:txBody>
            <a:bodyPr wrap="none" anchor="ctr"/>
            <a:lstStyle/>
            <a:p>
              <a:endParaRPr lang="en-US"/>
            </a:p>
          </p:txBody>
        </p:sp>
        <p:sp>
          <p:nvSpPr>
            <p:cNvPr id="25612" name="Line 9"/>
            <p:cNvSpPr>
              <a:spLocks noChangeShapeType="1"/>
            </p:cNvSpPr>
            <p:nvPr/>
          </p:nvSpPr>
          <p:spPr bwMode="auto">
            <a:xfrm>
              <a:off x="1536" y="3183"/>
              <a:ext cx="0" cy="250"/>
            </a:xfrm>
            <a:prstGeom prst="line">
              <a:avLst/>
            </a:prstGeom>
            <a:noFill/>
            <a:ln w="9525">
              <a:solidFill>
                <a:schemeClr val="tx1"/>
              </a:solidFill>
              <a:round/>
              <a:headEnd/>
              <a:tailEnd/>
            </a:ln>
          </p:spPr>
          <p:txBody>
            <a:bodyPr wrap="none" anchor="ctr"/>
            <a:lstStyle/>
            <a:p>
              <a:endParaRPr lang="en-US"/>
            </a:p>
          </p:txBody>
        </p:sp>
        <p:sp>
          <p:nvSpPr>
            <p:cNvPr id="25613" name="Line 10"/>
            <p:cNvSpPr>
              <a:spLocks noChangeShapeType="1"/>
            </p:cNvSpPr>
            <p:nvPr/>
          </p:nvSpPr>
          <p:spPr bwMode="auto">
            <a:xfrm>
              <a:off x="2400" y="3183"/>
              <a:ext cx="0" cy="250"/>
            </a:xfrm>
            <a:prstGeom prst="line">
              <a:avLst/>
            </a:prstGeom>
            <a:noFill/>
            <a:ln w="9525">
              <a:solidFill>
                <a:schemeClr val="tx1"/>
              </a:solidFill>
              <a:round/>
              <a:headEnd/>
              <a:tailEnd/>
            </a:ln>
          </p:spPr>
          <p:txBody>
            <a:bodyPr wrap="none" anchor="ctr"/>
            <a:lstStyle/>
            <a:p>
              <a:endParaRPr lang="en-US"/>
            </a:p>
          </p:txBody>
        </p:sp>
        <p:sp>
          <p:nvSpPr>
            <p:cNvPr id="25614" name="Line 11"/>
            <p:cNvSpPr>
              <a:spLocks noChangeShapeType="1"/>
            </p:cNvSpPr>
            <p:nvPr/>
          </p:nvSpPr>
          <p:spPr bwMode="auto">
            <a:xfrm>
              <a:off x="3792" y="3183"/>
              <a:ext cx="0" cy="250"/>
            </a:xfrm>
            <a:prstGeom prst="line">
              <a:avLst/>
            </a:prstGeom>
            <a:noFill/>
            <a:ln w="9525">
              <a:solidFill>
                <a:schemeClr val="tx1"/>
              </a:solidFill>
              <a:round/>
              <a:headEnd/>
              <a:tailEnd/>
            </a:ln>
          </p:spPr>
          <p:txBody>
            <a:bodyPr wrap="none" anchor="ctr"/>
            <a:lstStyle/>
            <a:p>
              <a:endParaRPr lang="en-US"/>
            </a:p>
          </p:txBody>
        </p:sp>
        <p:sp>
          <p:nvSpPr>
            <p:cNvPr id="25615" name="Line 12"/>
            <p:cNvSpPr>
              <a:spLocks noChangeShapeType="1"/>
            </p:cNvSpPr>
            <p:nvPr/>
          </p:nvSpPr>
          <p:spPr bwMode="auto">
            <a:xfrm>
              <a:off x="4512" y="2833"/>
              <a:ext cx="0" cy="350"/>
            </a:xfrm>
            <a:prstGeom prst="line">
              <a:avLst/>
            </a:prstGeom>
            <a:noFill/>
            <a:ln w="9525">
              <a:solidFill>
                <a:schemeClr val="tx1"/>
              </a:solidFill>
              <a:round/>
              <a:headEnd/>
              <a:tailEnd/>
            </a:ln>
          </p:spPr>
          <p:txBody>
            <a:bodyPr wrap="none" anchor="ctr"/>
            <a:lstStyle/>
            <a:p>
              <a:endParaRPr lang="en-US"/>
            </a:p>
          </p:txBody>
        </p:sp>
        <p:sp>
          <p:nvSpPr>
            <p:cNvPr id="25616" name="Line 13"/>
            <p:cNvSpPr>
              <a:spLocks noChangeShapeType="1"/>
            </p:cNvSpPr>
            <p:nvPr/>
          </p:nvSpPr>
          <p:spPr bwMode="auto">
            <a:xfrm>
              <a:off x="1134" y="2833"/>
              <a:ext cx="3378" cy="0"/>
            </a:xfrm>
            <a:prstGeom prst="line">
              <a:avLst/>
            </a:prstGeom>
            <a:noFill/>
            <a:ln w="9525">
              <a:solidFill>
                <a:schemeClr val="tx1"/>
              </a:solidFill>
              <a:round/>
              <a:headEnd/>
              <a:tailEnd/>
            </a:ln>
          </p:spPr>
          <p:txBody>
            <a:bodyPr wrap="none" anchor="ctr"/>
            <a:lstStyle/>
            <a:p>
              <a:endParaRPr lang="en-US"/>
            </a:p>
          </p:txBody>
        </p:sp>
        <p:sp>
          <p:nvSpPr>
            <p:cNvPr id="25617" name="Line 14"/>
            <p:cNvSpPr>
              <a:spLocks noChangeShapeType="1"/>
            </p:cNvSpPr>
            <p:nvPr/>
          </p:nvSpPr>
          <p:spPr bwMode="auto">
            <a:xfrm>
              <a:off x="1134" y="2833"/>
              <a:ext cx="0" cy="350"/>
            </a:xfrm>
            <a:prstGeom prst="line">
              <a:avLst/>
            </a:prstGeom>
            <a:noFill/>
            <a:ln w="9525">
              <a:solidFill>
                <a:schemeClr val="tx1"/>
              </a:solidFill>
              <a:round/>
              <a:headEnd/>
              <a:tailEnd type="triangle" w="med" len="med"/>
            </a:ln>
          </p:spPr>
          <p:txBody>
            <a:bodyPr wrap="none" anchor="ctr"/>
            <a:lstStyle/>
            <a:p>
              <a:endParaRPr lang="en-US"/>
            </a:p>
          </p:txBody>
        </p:sp>
      </p:grpSp>
      <p:sp>
        <p:nvSpPr>
          <p:cNvPr id="1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Αναφορικής Ακεραιότητας</a:t>
            </a:r>
            <a:endParaRPr lang="en-US" dirty="0">
              <a:solidFill>
                <a:schemeClr val="accent6">
                  <a:lumMod val="75000"/>
                </a:schemeClr>
              </a:solidFill>
            </a:endParaRPr>
          </a:p>
        </p:txBody>
      </p:sp>
      <p:sp>
        <p:nvSpPr>
          <p:cNvPr id="1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819986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7" name="Rectangle 6"/>
          <p:cNvSpPr>
            <a:spLocks noGrp="1" noChangeArrowheads="1"/>
          </p:cNvSpPr>
          <p:nvPr>
            <p:ph type="ftr" sz="quarter" idx="11"/>
          </p:nvPr>
        </p:nvSpPr>
        <p:spPr>
          <a:noFill/>
        </p:spPr>
        <p:txBody>
          <a:bodyPr/>
          <a:lstStyle/>
          <a:p>
            <a:r>
              <a:rPr lang="el-GR" altLang="en-US"/>
              <a:t>Ευαγγελία Πιτουρά</a:t>
            </a:r>
          </a:p>
        </p:txBody>
      </p:sp>
      <p:sp>
        <p:nvSpPr>
          <p:cNvPr id="26628" name="Rectangle 7"/>
          <p:cNvSpPr>
            <a:spLocks noGrp="1" noChangeArrowheads="1"/>
          </p:cNvSpPr>
          <p:nvPr>
            <p:ph type="sldNum" sz="quarter" idx="12"/>
          </p:nvPr>
        </p:nvSpPr>
        <p:spPr>
          <a:noFill/>
        </p:spPr>
        <p:txBody>
          <a:bodyPr/>
          <a:lstStyle/>
          <a:p>
            <a:fld id="{C52C4C34-968A-4C25-996D-0449C0DA72EA}" type="slidenum">
              <a:rPr lang="el-GR" altLang="en-US" smtClean="0"/>
              <a:pPr/>
              <a:t>27</a:t>
            </a:fld>
            <a:endParaRPr lang="el-GR" altLang="en-US"/>
          </a:p>
        </p:txBody>
      </p:sp>
      <p:sp>
        <p:nvSpPr>
          <p:cNvPr id="26631" name="Text Box 4"/>
          <p:cNvSpPr txBox="1">
            <a:spLocks noChangeArrowheads="1"/>
          </p:cNvSpPr>
          <p:nvPr/>
        </p:nvSpPr>
        <p:spPr bwMode="auto">
          <a:xfrm>
            <a:off x="571500" y="2332729"/>
            <a:ext cx="8001000" cy="3108543"/>
          </a:xfrm>
          <a:prstGeom prst="rect">
            <a:avLst/>
          </a:prstGeom>
          <a:noFill/>
          <a:ln w="9525">
            <a:noFill/>
            <a:miter lim="800000"/>
            <a:headEnd/>
            <a:tailEnd/>
          </a:ln>
        </p:spPr>
        <p:txBody>
          <a:bodyPr>
            <a:spAutoFit/>
          </a:bodyPr>
          <a:lstStyle/>
          <a:p>
            <a:pPr algn="just" eaLnBrk="0" hangingPunct="0">
              <a:spcBef>
                <a:spcPct val="50000"/>
              </a:spcBef>
            </a:pPr>
            <a:r>
              <a:rPr lang="el-GR" sz="2800" b="1" dirty="0">
                <a:latin typeface="Calibri" pitchFamily="34" charset="0"/>
                <a:cs typeface="Calibri" pitchFamily="34" charset="0"/>
              </a:rPr>
              <a:t>Παραδείγματα:</a:t>
            </a:r>
          </a:p>
          <a:p>
            <a:pPr algn="just" eaLnBrk="0" hangingPunct="0">
              <a:spcBef>
                <a:spcPct val="50000"/>
              </a:spcBef>
              <a:buFontTx/>
              <a:buChar char="•"/>
            </a:pPr>
            <a:r>
              <a:rPr lang="el-GR" sz="2800" dirty="0">
                <a:latin typeface="Calibri" pitchFamily="34" charset="0"/>
                <a:cs typeface="Calibri" pitchFamily="34" charset="0"/>
              </a:rPr>
              <a:t> ο μισθός ενός εργαζομένου δεν μπορεί να υπερβαίνει το μισθό του προϊσταμένου του</a:t>
            </a:r>
          </a:p>
          <a:p>
            <a:pPr algn="just" eaLnBrk="0" hangingPunct="0">
              <a:spcBef>
                <a:spcPct val="50000"/>
              </a:spcBef>
              <a:buFontTx/>
              <a:buChar char="•"/>
            </a:pPr>
            <a:r>
              <a:rPr lang="el-GR" sz="2800" dirty="0">
                <a:latin typeface="Calibri" pitchFamily="34" charset="0"/>
                <a:cs typeface="Calibri" pitchFamily="34" charset="0"/>
              </a:rPr>
              <a:t> ο μέγιστος αριθμός ωρών που ένας εργαζόμενος μπορεί να απασχοληθεί σε όλα τα έργα ανά εβδομάδα είναι 56.</a:t>
            </a:r>
          </a:p>
        </p:txBody>
      </p:sp>
      <p:sp>
        <p:nvSpPr>
          <p:cNvPr id="9"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Περιορισμός Σημασιολογικής Ακεραιότητας</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9368327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6"/>
          <p:cNvSpPr>
            <a:spLocks noGrp="1" noChangeArrowheads="1"/>
          </p:cNvSpPr>
          <p:nvPr>
            <p:ph type="ftr" sz="quarter" idx="11"/>
          </p:nvPr>
        </p:nvSpPr>
        <p:spPr>
          <a:noFill/>
        </p:spPr>
        <p:txBody>
          <a:bodyPr/>
          <a:lstStyle/>
          <a:p>
            <a:r>
              <a:rPr lang="el-GR" altLang="en-US"/>
              <a:t>Ευαγγελία Πιτουρά</a:t>
            </a:r>
          </a:p>
        </p:txBody>
      </p:sp>
      <p:sp>
        <p:nvSpPr>
          <p:cNvPr id="27652" name="Rectangle 7"/>
          <p:cNvSpPr>
            <a:spLocks noGrp="1" noChangeArrowheads="1"/>
          </p:cNvSpPr>
          <p:nvPr>
            <p:ph type="sldNum" sz="quarter" idx="12"/>
          </p:nvPr>
        </p:nvSpPr>
        <p:spPr>
          <a:noFill/>
        </p:spPr>
        <p:txBody>
          <a:bodyPr/>
          <a:lstStyle/>
          <a:p>
            <a:fld id="{7309D2B6-93BB-4155-92AD-4BDA8740BC63}" type="slidenum">
              <a:rPr lang="el-GR" altLang="en-US" smtClean="0"/>
              <a:pPr/>
              <a:t>28</a:t>
            </a:fld>
            <a:endParaRPr lang="el-GR" altLang="en-US"/>
          </a:p>
        </p:txBody>
      </p:sp>
      <p:sp>
        <p:nvSpPr>
          <p:cNvPr id="27654" name="Text Box 3"/>
          <p:cNvSpPr txBox="1">
            <a:spLocks noChangeArrowheads="1"/>
          </p:cNvSpPr>
          <p:nvPr/>
        </p:nvSpPr>
        <p:spPr bwMode="auto">
          <a:xfrm>
            <a:off x="279400" y="1930400"/>
            <a:ext cx="8521699" cy="3916472"/>
          </a:xfrm>
          <a:prstGeom prst="rect">
            <a:avLst/>
          </a:prstGeom>
          <a:noFill/>
          <a:ln w="9525">
            <a:noFill/>
            <a:miter lim="800000"/>
            <a:headEnd/>
            <a:tailEnd/>
          </a:ln>
        </p:spPr>
        <p:txBody>
          <a:bodyPr wrap="square">
            <a:spAutoFit/>
          </a:bodyPr>
          <a:lstStyle/>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Πεδίου Ορισμού</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Η τιμή κάθε γνωρίσματος </a:t>
            </a:r>
            <a:r>
              <a:rPr lang="en-US" sz="2400" dirty="0">
                <a:solidFill>
                  <a:schemeClr val="tx2">
                    <a:lumMod val="50000"/>
                  </a:schemeClr>
                </a:solidFill>
                <a:latin typeface="Calibri" pitchFamily="34" charset="0"/>
                <a:cs typeface="Calibri" pitchFamily="34" charset="0"/>
              </a:rPr>
              <a:t>A </a:t>
            </a:r>
            <a:r>
              <a:rPr lang="el-GR" sz="2400" dirty="0">
                <a:solidFill>
                  <a:schemeClr val="tx2">
                    <a:lumMod val="50000"/>
                  </a:schemeClr>
                </a:solidFill>
                <a:latin typeface="Calibri" pitchFamily="34" charset="0"/>
                <a:cs typeface="Calibri" pitchFamily="34" charset="0"/>
              </a:rPr>
              <a:t>πρέπει να είναι μία </a:t>
            </a:r>
            <a:r>
              <a:rPr lang="el-GR" sz="2400" i="1" u="sng" dirty="0">
                <a:solidFill>
                  <a:schemeClr val="tx2">
                    <a:lumMod val="50000"/>
                  </a:schemeClr>
                </a:solidFill>
                <a:latin typeface="Calibri" pitchFamily="34" charset="0"/>
                <a:cs typeface="Calibri" pitchFamily="34" charset="0"/>
              </a:rPr>
              <a:t>ατομική</a:t>
            </a:r>
            <a:r>
              <a:rPr lang="el-GR" sz="2400" i="1"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τιμή από το πεδίο ορισμού αυτού του γνωρίσματος </a:t>
            </a:r>
            <a:r>
              <a:rPr lang="el-GR" sz="2400" dirty="0" err="1">
                <a:solidFill>
                  <a:schemeClr val="tx2">
                    <a:lumMod val="50000"/>
                  </a:schemeClr>
                </a:solidFill>
                <a:latin typeface="Calibri" pitchFamily="34" charset="0"/>
                <a:cs typeface="Calibri" pitchFamily="34" charset="0"/>
              </a:rPr>
              <a:t>dom</a:t>
            </a:r>
            <a:r>
              <a:rPr lang="el-GR" sz="2400" dirty="0">
                <a:solidFill>
                  <a:schemeClr val="tx2">
                    <a:lumMod val="50000"/>
                  </a:schemeClr>
                </a:solidFill>
                <a:latin typeface="Calibri" pitchFamily="34" charset="0"/>
                <a:cs typeface="Calibri" pitchFamily="34" charset="0"/>
              </a:rPr>
              <a:t>(A)</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Κλειδιού</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Ακεραιότητας Οντοτήτων</a:t>
            </a:r>
            <a:r>
              <a:rPr lang="en-US" sz="2400" dirty="0">
                <a:solidFill>
                  <a:schemeClr val="accent6">
                    <a:lumMod val="75000"/>
                  </a:schemeClr>
                </a:solidFill>
                <a:latin typeface="Calibri" pitchFamily="34" charset="0"/>
                <a:cs typeface="Calibri" pitchFamily="34" charset="0"/>
              </a:rPr>
              <a:t>:</a:t>
            </a:r>
            <a:r>
              <a:rPr lang="el-GR" sz="2400" dirty="0">
                <a:solidFill>
                  <a:schemeClr val="accent6">
                    <a:lumMod val="75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Δε μπορεί η τιμή του πρωτεύοντος κλειδιού να είναι </a:t>
            </a:r>
            <a:r>
              <a:rPr lang="en-US" sz="2400" dirty="0">
                <a:solidFill>
                  <a:schemeClr val="tx2">
                    <a:lumMod val="50000"/>
                  </a:schemeClr>
                </a:solidFill>
                <a:latin typeface="Calibri" pitchFamily="34" charset="0"/>
                <a:cs typeface="Calibri" pitchFamily="34" charset="0"/>
              </a:rPr>
              <a:t>null</a:t>
            </a:r>
            <a:endParaRPr lang="el-GR" sz="2400" dirty="0">
              <a:solidFill>
                <a:schemeClr val="tx2">
                  <a:lumMod val="50000"/>
                </a:schemeClr>
              </a:solidFill>
              <a:latin typeface="Calibri" pitchFamily="34" charset="0"/>
              <a:cs typeface="Calibri" pitchFamily="34" charset="0"/>
            </a:endParaRP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Αναφορικής Ακεραιότητας</a:t>
            </a:r>
          </a:p>
          <a:p>
            <a:pPr eaLnBrk="0" hangingPunct="0">
              <a:spcBef>
                <a:spcPct val="50000"/>
              </a:spcBef>
              <a:buFont typeface="Wingdings" pitchFamily="2" charset="2"/>
              <a:buChar char="§"/>
            </a:pPr>
            <a:r>
              <a:rPr lang="el-GR" sz="2400" dirty="0">
                <a:solidFill>
                  <a:schemeClr val="tx2">
                    <a:lumMod val="50000"/>
                  </a:schemeClr>
                </a:solidFill>
                <a:latin typeface="Calibri" pitchFamily="34" charset="0"/>
                <a:cs typeface="Calibri" pitchFamily="34" charset="0"/>
              </a:rPr>
              <a:t> Περιορισμός </a:t>
            </a:r>
            <a:r>
              <a:rPr lang="el-GR" sz="2400" dirty="0">
                <a:solidFill>
                  <a:schemeClr val="accent6">
                    <a:lumMod val="75000"/>
                  </a:schemeClr>
                </a:solidFill>
                <a:latin typeface="Calibri" pitchFamily="34" charset="0"/>
                <a:cs typeface="Calibri" pitchFamily="34" charset="0"/>
              </a:rPr>
              <a:t>Σημασιολογικής Ακεραιότητας</a:t>
            </a:r>
          </a:p>
        </p:txBody>
      </p:sp>
      <p:sp>
        <p:nvSpPr>
          <p:cNvPr id="8" name="Title 4"/>
          <p:cNvSpPr>
            <a:spLocks noGrp="1"/>
          </p:cNvSpPr>
          <p:nvPr>
            <p:ph type="title"/>
          </p:nvPr>
        </p:nvSpPr>
        <p:spPr>
          <a:xfrm>
            <a:off x="457200" y="274638"/>
            <a:ext cx="8229600" cy="1143000"/>
          </a:xfrm>
        </p:spPr>
        <p:txBody>
          <a:bodyPr>
            <a:normAutofit fontScale="90000"/>
          </a:bodyPr>
          <a:lstStyle/>
          <a:p>
            <a:r>
              <a:rPr lang="el-GR" dirty="0">
                <a:solidFill>
                  <a:schemeClr val="accent6">
                    <a:lumMod val="75000"/>
                  </a:schemeClr>
                </a:solidFill>
              </a:rPr>
              <a:t>Περιορισμοί Ακεραιότητας (</a:t>
            </a:r>
            <a:r>
              <a:rPr lang="en-US" dirty="0">
                <a:solidFill>
                  <a:schemeClr val="accent6">
                    <a:lumMod val="75000"/>
                  </a:schemeClr>
                </a:solidFill>
              </a:rPr>
              <a:t>integrity constraints)</a:t>
            </a: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94597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6"/>
          <p:cNvSpPr>
            <a:spLocks noGrp="1" noChangeArrowheads="1"/>
          </p:cNvSpPr>
          <p:nvPr>
            <p:ph type="ftr" sz="quarter" idx="11"/>
          </p:nvPr>
        </p:nvSpPr>
        <p:spPr>
          <a:noFill/>
        </p:spPr>
        <p:txBody>
          <a:bodyPr/>
          <a:lstStyle/>
          <a:p>
            <a:r>
              <a:rPr lang="el-GR" altLang="en-US"/>
              <a:t>Ευαγγελία Πιτουρά</a:t>
            </a:r>
          </a:p>
        </p:txBody>
      </p:sp>
      <p:sp>
        <p:nvSpPr>
          <p:cNvPr id="28676" name="Rectangle 7"/>
          <p:cNvSpPr>
            <a:spLocks noGrp="1" noChangeArrowheads="1"/>
          </p:cNvSpPr>
          <p:nvPr>
            <p:ph type="sldNum" sz="quarter" idx="12"/>
          </p:nvPr>
        </p:nvSpPr>
        <p:spPr>
          <a:noFill/>
        </p:spPr>
        <p:txBody>
          <a:bodyPr/>
          <a:lstStyle/>
          <a:p>
            <a:fld id="{DA8608BF-6154-4567-94C6-51DDC903F4D1}" type="slidenum">
              <a:rPr lang="el-GR" altLang="en-US" smtClean="0"/>
              <a:pPr/>
              <a:t>29</a:t>
            </a:fld>
            <a:endParaRPr lang="el-GR" altLang="en-US"/>
          </a:p>
        </p:txBody>
      </p:sp>
      <p:sp>
        <p:nvSpPr>
          <p:cNvPr id="28678" name="Text Box 3"/>
          <p:cNvSpPr txBox="1">
            <a:spLocks noChangeArrowheads="1"/>
          </p:cNvSpPr>
          <p:nvPr/>
        </p:nvSpPr>
        <p:spPr bwMode="auto">
          <a:xfrm>
            <a:off x="468312" y="1247428"/>
            <a:ext cx="8070850" cy="1200329"/>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σχεσιακό σχήμα βάσης  </a:t>
            </a:r>
            <a:r>
              <a:rPr lang="el-GR" sz="2400" dirty="0">
                <a:solidFill>
                  <a:schemeClr val="tx2">
                    <a:lumMod val="50000"/>
                  </a:schemeClr>
                </a:solidFill>
                <a:latin typeface="Calibri" pitchFamily="34" charset="0"/>
                <a:cs typeface="Calibri" pitchFamily="34" charset="0"/>
              </a:rPr>
              <a:t>δεδομένων είναι ένα σύνολο από σχήματα σχέσεων Σ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και ένα σύνολο από περιορισμούς ακεραιότητας.</a:t>
            </a:r>
          </a:p>
        </p:txBody>
      </p:sp>
      <p:sp>
        <p:nvSpPr>
          <p:cNvPr id="28679" name="Text Box 4"/>
          <p:cNvSpPr txBox="1">
            <a:spLocks noChangeArrowheads="1"/>
          </p:cNvSpPr>
          <p:nvPr/>
        </p:nvSpPr>
        <p:spPr bwMode="auto">
          <a:xfrm>
            <a:off x="463550" y="2469814"/>
            <a:ext cx="8218487" cy="2308324"/>
          </a:xfrm>
          <a:prstGeom prst="rect">
            <a:avLst/>
          </a:prstGeom>
          <a:noFill/>
          <a:ln w="9525">
            <a:noFill/>
            <a:miter lim="800000"/>
            <a:headEnd/>
            <a:tailEnd/>
          </a:ln>
        </p:spPr>
        <p:txBody>
          <a:bodyPr wrap="square">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Ένα </a:t>
            </a:r>
            <a:r>
              <a:rPr lang="el-GR" sz="2400" dirty="0">
                <a:solidFill>
                  <a:schemeClr val="accent6">
                    <a:lumMod val="75000"/>
                  </a:schemeClr>
                </a:solidFill>
                <a:latin typeface="Calibri" pitchFamily="34" charset="0"/>
                <a:cs typeface="Calibri" pitchFamily="34" charset="0"/>
              </a:rPr>
              <a:t>στιγμιότυπο μιας σχεσιακής βάσης δεδομένων </a:t>
            </a:r>
            <a:r>
              <a:rPr lang="el-GR" sz="2400" dirty="0">
                <a:solidFill>
                  <a:schemeClr val="tx2">
                    <a:lumMod val="50000"/>
                  </a:schemeClr>
                </a:solidFill>
                <a:latin typeface="Calibri" pitchFamily="34" charset="0"/>
                <a:cs typeface="Calibri" pitchFamily="34" charset="0"/>
              </a:rPr>
              <a:t>ΒΔ του </a:t>
            </a:r>
            <a:r>
              <a:rPr lang="en-US" sz="2400" dirty="0">
                <a:solidFill>
                  <a:schemeClr val="tx2">
                    <a:lumMod val="50000"/>
                  </a:schemeClr>
                </a:solidFill>
                <a:latin typeface="Calibri" pitchFamily="34" charset="0"/>
                <a:cs typeface="Calibri" pitchFamily="34" charset="0"/>
              </a:rPr>
              <a:t>Σ </a:t>
            </a:r>
            <a:r>
              <a:rPr lang="el-GR" sz="2400" dirty="0">
                <a:solidFill>
                  <a:schemeClr val="tx2">
                    <a:lumMod val="50000"/>
                  </a:schemeClr>
                </a:solidFill>
                <a:latin typeface="Calibri" pitchFamily="34" charset="0"/>
                <a:cs typeface="Calibri" pitchFamily="34" charset="0"/>
              </a:rPr>
              <a:t>είναι ένα σύνολο από στιγμιότυπα σχέσεων (σχέσεις) ΒΔ = {</a:t>
            </a:r>
            <a:r>
              <a:rPr lang="en-US" sz="2400" dirty="0">
                <a:solidFill>
                  <a:schemeClr val="tx2">
                    <a:lumMod val="50000"/>
                  </a:schemeClr>
                </a:solidFill>
                <a:latin typeface="Calibri" pitchFamily="34" charset="0"/>
                <a:cs typeface="Calibri" pitchFamily="34" charset="0"/>
              </a:rPr>
              <a:t>r</a:t>
            </a:r>
            <a:r>
              <a:rPr lang="en-US" sz="2400" baseline="-25000" dirty="0">
                <a:solidFill>
                  <a:schemeClr val="tx2">
                    <a:lumMod val="50000"/>
                  </a:schemeClr>
                </a:solidFill>
                <a:latin typeface="Calibri" pitchFamily="34" charset="0"/>
                <a:cs typeface="Calibri" pitchFamily="34" charset="0"/>
              </a:rPr>
              <a:t>1</a:t>
            </a:r>
            <a:r>
              <a:rPr lang="en-US" sz="2400" dirty="0">
                <a:solidFill>
                  <a:schemeClr val="tx2">
                    <a:lumMod val="50000"/>
                  </a:schemeClr>
                </a:solidFill>
                <a:latin typeface="Calibri" pitchFamily="34" charset="0"/>
                <a:cs typeface="Calibri" pitchFamily="34" charset="0"/>
              </a:rPr>
              <a:t>, r</a:t>
            </a:r>
            <a:r>
              <a:rPr lang="en-US" sz="2400" baseline="-25000" dirty="0">
                <a:solidFill>
                  <a:schemeClr val="tx2">
                    <a:lumMod val="50000"/>
                  </a:schemeClr>
                </a:solidFill>
                <a:latin typeface="Calibri" pitchFamily="34" charset="0"/>
                <a:cs typeface="Calibri" pitchFamily="34" charset="0"/>
              </a:rPr>
              <a:t>2</a:t>
            </a:r>
            <a:r>
              <a:rPr lang="en-US" sz="2400" dirty="0">
                <a:solidFill>
                  <a:schemeClr val="tx2">
                    <a:lumMod val="50000"/>
                  </a:schemeClr>
                </a:solidFill>
                <a:latin typeface="Calibri" pitchFamily="34" charset="0"/>
                <a:cs typeface="Calibri" pitchFamily="34" charset="0"/>
              </a:rPr>
              <a:t>, …,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n</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τέτοια</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ώστε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κάθε</a:t>
            </a:r>
            <a:r>
              <a:rPr lang="en-US" sz="2400" dirty="0">
                <a:solidFill>
                  <a:schemeClr val="tx2">
                    <a:lumMod val="50000"/>
                  </a:schemeClr>
                </a:solidFill>
                <a:latin typeface="Calibri" pitchFamily="34" charset="0"/>
                <a:cs typeface="Calibri" pitchFamily="34" charset="0"/>
              </a:rPr>
              <a:t>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n-US" sz="2400" dirty="0">
                <a:solidFill>
                  <a:schemeClr val="tx2">
                    <a:lumMod val="50000"/>
                  </a:schemeClr>
                </a:solidFill>
                <a:latin typeface="Calibri" pitchFamily="34" charset="0"/>
                <a:cs typeface="Calibri" pitchFamily="34" charset="0"/>
              </a:rPr>
              <a:t> </a:t>
            </a:r>
            <a:r>
              <a:rPr lang="el-GR" sz="2400" dirty="0">
                <a:solidFill>
                  <a:schemeClr val="tx2">
                    <a:lumMod val="50000"/>
                  </a:schemeClr>
                </a:solidFill>
                <a:latin typeface="Calibri" pitchFamily="34" charset="0"/>
                <a:cs typeface="Calibri" pitchFamily="34" charset="0"/>
              </a:rPr>
              <a:t>είναι ένα στιγμιότυπο του </a:t>
            </a:r>
            <a:r>
              <a:rPr lang="en-US" sz="2400" dirty="0" err="1">
                <a:solidFill>
                  <a:schemeClr val="tx2">
                    <a:lumMod val="50000"/>
                  </a:schemeClr>
                </a:solidFill>
                <a:latin typeface="Calibri" pitchFamily="34" charset="0"/>
                <a:cs typeface="Calibri" pitchFamily="34" charset="0"/>
              </a:rPr>
              <a:t>R</a:t>
            </a:r>
            <a:r>
              <a:rPr lang="en-US" sz="2400" baseline="-25000" dirty="0" err="1">
                <a:solidFill>
                  <a:schemeClr val="tx2">
                    <a:lumMod val="50000"/>
                  </a:schemeClr>
                </a:solidFill>
                <a:latin typeface="Calibri" pitchFamily="34" charset="0"/>
                <a:cs typeface="Calibri" pitchFamily="34" charset="0"/>
              </a:rPr>
              <a:t>i</a:t>
            </a:r>
            <a:r>
              <a:rPr lang="el-GR" sz="2400" dirty="0">
                <a:solidFill>
                  <a:schemeClr val="tx2">
                    <a:lumMod val="50000"/>
                  </a:schemeClr>
                </a:solidFill>
                <a:latin typeface="Calibri" pitchFamily="34" charset="0"/>
                <a:cs typeface="Calibri" pitchFamily="34" charset="0"/>
              </a:rPr>
              <a:t> που ικανοποιεί τους περιορισμούς ορθότητας (πεδίου ορισμού, κλειδιού, ακεραιότητας οντοτήτων, και αναφορικής ακεραιότητας)</a:t>
            </a:r>
          </a:p>
        </p:txBody>
      </p:sp>
      <p:sp>
        <p:nvSpPr>
          <p:cNvPr id="28680" name="Text Box 5"/>
          <p:cNvSpPr txBox="1">
            <a:spLocks noChangeArrowheads="1"/>
          </p:cNvSpPr>
          <p:nvPr/>
        </p:nvSpPr>
        <p:spPr bwMode="auto">
          <a:xfrm>
            <a:off x="1476375" y="5084763"/>
            <a:ext cx="6192838" cy="830997"/>
          </a:xfrm>
          <a:prstGeom prst="rect">
            <a:avLst/>
          </a:prstGeom>
          <a:noFill/>
          <a:ln w="28575">
            <a:solidFill>
              <a:schemeClr val="tx2">
                <a:lumMod val="20000"/>
                <a:lumOff val="80000"/>
              </a:schemeClr>
            </a:solid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Προσοχή: οι περιορισμοί ακεραιότητας πρέπει να ισχύουν </a:t>
            </a:r>
            <a:r>
              <a:rPr lang="el-GR" sz="2400" i="1" dirty="0">
                <a:solidFill>
                  <a:schemeClr val="tx2">
                    <a:lumMod val="50000"/>
                  </a:schemeClr>
                </a:solidFill>
                <a:latin typeface="Calibri" pitchFamily="34" charset="0"/>
                <a:cs typeface="Calibri" pitchFamily="34" charset="0"/>
              </a:rPr>
              <a:t>σε κάθε</a:t>
            </a:r>
            <a:r>
              <a:rPr lang="el-GR" sz="2400"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στιγμιότυπο.</a:t>
            </a:r>
          </a:p>
        </p:txBody>
      </p:sp>
      <p:sp>
        <p:nvSpPr>
          <p:cNvPr id="2" name="Title 1"/>
          <p:cNvSpPr>
            <a:spLocks noGrp="1"/>
          </p:cNvSpPr>
          <p:nvPr>
            <p:ph type="title"/>
          </p:nvPr>
        </p:nvSpPr>
        <p:spPr/>
        <p:txBody>
          <a:bodyPr/>
          <a:lstStyle/>
          <a:p>
            <a:r>
              <a:rPr lang="el-GR" dirty="0">
                <a:solidFill>
                  <a:schemeClr val="accent6">
                    <a:lumMod val="75000"/>
                  </a:schemeClr>
                </a:solidFill>
              </a:rPr>
              <a:t>Σχεσιακό Σχήμα</a:t>
            </a:r>
            <a:endParaRPr lang="en-US" dirty="0">
              <a:solidFill>
                <a:schemeClr val="accent6">
                  <a:lumMod val="75000"/>
                </a:schemeClr>
              </a:solidFill>
            </a:endParaRPr>
          </a:p>
        </p:txBody>
      </p:sp>
      <p:sp>
        <p:nvSpPr>
          <p:cNvPr id="9"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189780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10243" name="Footer Placeholder 3"/>
          <p:cNvSpPr>
            <a:spLocks noGrp="1"/>
          </p:cNvSpPr>
          <p:nvPr>
            <p:ph type="ftr" sz="quarter" idx="11"/>
          </p:nvPr>
        </p:nvSpPr>
        <p:spPr>
          <a:noFill/>
        </p:spPr>
        <p:txBody>
          <a:bodyPr/>
          <a:lstStyle/>
          <a:p>
            <a:r>
              <a:rPr lang="el-GR" altLang="en-US"/>
              <a:t>Ευαγγελία Πιτουρά</a:t>
            </a:r>
          </a:p>
        </p:txBody>
      </p:sp>
      <p:sp>
        <p:nvSpPr>
          <p:cNvPr id="10244" name="Slide Number Placeholder 4"/>
          <p:cNvSpPr>
            <a:spLocks noGrp="1"/>
          </p:cNvSpPr>
          <p:nvPr>
            <p:ph type="sldNum" sz="quarter" idx="12"/>
          </p:nvPr>
        </p:nvSpPr>
        <p:spPr>
          <a:noFill/>
        </p:spPr>
        <p:txBody>
          <a:bodyPr/>
          <a:lstStyle/>
          <a:p>
            <a:fld id="{0F128629-A61C-49C7-AA29-956D03CA8F2D}" type="slidenum">
              <a:rPr lang="el-GR" altLang="en-US" smtClean="0"/>
              <a:pPr/>
              <a:t>3</a:t>
            </a:fld>
            <a:endParaRPr lang="el-GR" altLang="en-US" dirty="0"/>
          </a:p>
        </p:txBody>
      </p:sp>
      <p:sp>
        <p:nvSpPr>
          <p:cNvPr id="10246" name="Text Box 3"/>
          <p:cNvSpPr txBox="1">
            <a:spLocks noChangeArrowheads="1"/>
          </p:cNvSpPr>
          <p:nvPr/>
        </p:nvSpPr>
        <p:spPr bwMode="auto">
          <a:xfrm>
            <a:off x="395288" y="1428750"/>
            <a:ext cx="8153400" cy="1231106"/>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1. Συλλογή και Ανάλυση Απαιτήσεων</a:t>
            </a:r>
            <a:r>
              <a:rPr lang="en-US" sz="2400" b="1" dirty="0">
                <a:solidFill>
                  <a:schemeClr val="accent6">
                    <a:lumMod val="75000"/>
                  </a:schemeClr>
                </a:solidFill>
                <a:latin typeface="Calibri" pitchFamily="34" charset="0"/>
                <a:ea typeface="Calibri" pitchFamily="34" charset="0"/>
                <a:cs typeface="Calibri" pitchFamily="34" charset="0"/>
              </a:rPr>
              <a:t> (requirement analysis)</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Τι δεδομένα θα αποθηκευτούν, ποιες εφαρμογές θα κτιστούν πάνω στα δεδομένα -- </a:t>
            </a:r>
            <a:r>
              <a:rPr lang="el-GR" sz="2000" i="1" dirty="0">
                <a:solidFill>
                  <a:schemeClr val="accent1">
                    <a:lumMod val="75000"/>
                  </a:schemeClr>
                </a:solidFill>
                <a:latin typeface="Calibri" pitchFamily="34" charset="0"/>
                <a:ea typeface="Calibri" pitchFamily="34" charset="0"/>
                <a:cs typeface="Calibri" pitchFamily="34" charset="0"/>
              </a:rPr>
              <a:t>Περιγραφή σε φυσική γλώσσα</a:t>
            </a:r>
          </a:p>
        </p:txBody>
      </p:sp>
      <p:sp>
        <p:nvSpPr>
          <p:cNvPr id="7" name="Text Box 3"/>
          <p:cNvSpPr txBox="1">
            <a:spLocks noChangeArrowheads="1"/>
          </p:cNvSpPr>
          <p:nvPr/>
        </p:nvSpPr>
        <p:spPr bwMode="auto">
          <a:xfrm>
            <a:off x="395288" y="2877542"/>
            <a:ext cx="8431212" cy="3139321"/>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2. Εννοιολογικός Σχεδιασμός</a:t>
            </a:r>
            <a:r>
              <a:rPr lang="en-US" sz="2400" b="1" dirty="0">
                <a:solidFill>
                  <a:schemeClr val="accent6">
                    <a:lumMod val="75000"/>
                  </a:schemeClr>
                </a:solidFill>
                <a:latin typeface="Calibri" pitchFamily="34" charset="0"/>
                <a:ea typeface="Calibri" pitchFamily="34" charset="0"/>
                <a:cs typeface="Calibri" pitchFamily="34" charset="0"/>
              </a:rPr>
              <a:t>/</a:t>
            </a:r>
            <a:r>
              <a:rPr lang="el-GR" sz="2400" b="1" dirty="0" err="1">
                <a:solidFill>
                  <a:schemeClr val="accent6">
                    <a:lumMod val="75000"/>
                  </a:schemeClr>
                </a:solidFill>
                <a:latin typeface="Calibri" pitchFamily="34" charset="0"/>
                <a:ea typeface="Calibri" pitchFamily="34" charset="0"/>
                <a:cs typeface="Calibri" pitchFamily="34" charset="0"/>
              </a:rPr>
              <a:t>Μοντελοποίηση</a:t>
            </a:r>
            <a:r>
              <a:rPr lang="el-GR" sz="2400" b="1" dirty="0">
                <a:solidFill>
                  <a:schemeClr val="accent6">
                    <a:lumMod val="75000"/>
                  </a:schemeClr>
                </a:solidFill>
                <a:latin typeface="Calibri" pitchFamily="34" charset="0"/>
                <a:ea typeface="Calibri" pitchFamily="34" charset="0"/>
                <a:cs typeface="Calibri" pitchFamily="34" charset="0"/>
              </a:rPr>
              <a:t> </a:t>
            </a:r>
            <a:r>
              <a:rPr lang="en-US" sz="2400" b="1" dirty="0">
                <a:solidFill>
                  <a:schemeClr val="accent6">
                    <a:lumMod val="75000"/>
                  </a:schemeClr>
                </a:solidFill>
                <a:latin typeface="Calibri" pitchFamily="34" charset="0"/>
                <a:ea typeface="Calibri" pitchFamily="34" charset="0"/>
                <a:cs typeface="Calibri" pitchFamily="34" charset="0"/>
              </a:rPr>
              <a:t>(conceptual design)</a:t>
            </a:r>
            <a:r>
              <a:rPr lang="el-GR" sz="2400" b="1" dirty="0">
                <a:solidFill>
                  <a:schemeClr val="accent6">
                    <a:lumMod val="75000"/>
                  </a:schemeClr>
                </a:solidFill>
                <a:latin typeface="Calibri" pitchFamily="34" charset="0"/>
                <a:ea typeface="Calibri" pitchFamily="34" charset="0"/>
                <a:cs typeface="Calibri" pitchFamily="34" charset="0"/>
              </a:rPr>
              <a:t> -- </a:t>
            </a:r>
            <a:r>
              <a:rPr lang="el-GR" sz="2000" i="1" dirty="0">
                <a:solidFill>
                  <a:schemeClr val="accent1">
                    <a:lumMod val="75000"/>
                  </a:schemeClr>
                </a:solidFill>
                <a:latin typeface="Calibri" pitchFamily="34" charset="0"/>
                <a:ea typeface="Calibri" pitchFamily="34" charset="0"/>
                <a:cs typeface="Calibri" pitchFamily="34" charset="0"/>
              </a:rPr>
              <a:t>Χρήση Μοντέλου Οντοτήτων/Συσχετίσεων</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Υψηλού-επιπέδου περιγραφή: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(α) Τι είδους δεδομένα, ποια δομή (</a:t>
            </a:r>
            <a:r>
              <a:rPr lang="el-GR" dirty="0">
                <a:solidFill>
                  <a:schemeClr val="accent6">
                    <a:lumMod val="75000"/>
                  </a:schemeClr>
                </a:solidFill>
                <a:latin typeface="Calibri" pitchFamily="34" charset="0"/>
                <a:ea typeface="Calibri" pitchFamily="34" charset="0"/>
                <a:cs typeface="Calibri" pitchFamily="34" charset="0"/>
              </a:rPr>
              <a:t>τύποι οντοτήτων και συσχετίσεων</a:t>
            </a:r>
            <a:r>
              <a:rPr lang="el-GR" sz="2000" dirty="0">
                <a:solidFill>
                  <a:schemeClr val="tx2">
                    <a:lumMod val="50000"/>
                  </a:schemeClr>
                </a:solidFill>
                <a:latin typeface="Calibri" pitchFamily="34" charset="0"/>
                <a:ea typeface="Calibri" pitchFamily="34" charset="0"/>
                <a:cs typeface="Calibri" pitchFamily="34" charset="0"/>
              </a:rPr>
              <a:t>) θα αποθηκευτούν  στη </a:t>
            </a:r>
            <a:r>
              <a:rPr lang="el-GR" sz="2000" dirty="0" err="1">
                <a:solidFill>
                  <a:schemeClr val="tx2">
                    <a:lumMod val="50000"/>
                  </a:schemeClr>
                </a:solidFill>
                <a:latin typeface="Calibri" pitchFamily="34" charset="0"/>
                <a:ea typeface="Calibri" pitchFamily="34" charset="0"/>
                <a:cs typeface="Calibri" pitchFamily="34" charset="0"/>
              </a:rPr>
              <a:t>βδ</a:t>
            </a:r>
            <a:r>
              <a:rPr lang="el-GR" sz="2000" dirty="0">
                <a:solidFill>
                  <a:schemeClr val="tx2">
                    <a:lumMod val="50000"/>
                  </a:schemeClr>
                </a:solidFill>
                <a:latin typeface="Calibri" pitchFamily="34" charset="0"/>
                <a:ea typeface="Calibri" pitchFamily="34" charset="0"/>
                <a:cs typeface="Calibri" pitchFamily="34" charset="0"/>
              </a:rPr>
              <a:t> </a:t>
            </a:r>
          </a:p>
          <a:p>
            <a:pPr algn="just" eaLnBrk="0" hangingPunct="0">
              <a:spcBef>
                <a:spcPct val="50000"/>
              </a:spcBef>
            </a:pPr>
            <a:r>
              <a:rPr lang="el-GR" sz="2000" dirty="0">
                <a:solidFill>
                  <a:schemeClr val="tx2">
                    <a:lumMod val="50000"/>
                  </a:schemeClr>
                </a:solidFill>
                <a:latin typeface="Calibri" pitchFamily="34" charset="0"/>
                <a:ea typeface="Calibri" pitchFamily="34" charset="0"/>
                <a:cs typeface="Calibri" pitchFamily="34" charset="0"/>
              </a:rPr>
              <a:t>(β) Τι είδους πληροφορία (</a:t>
            </a:r>
            <a:r>
              <a:rPr lang="el-GR" dirty="0">
                <a:solidFill>
                  <a:schemeClr val="accent6">
                    <a:lumMod val="75000"/>
                  </a:schemeClr>
                </a:solidFill>
                <a:latin typeface="Calibri" pitchFamily="34" charset="0"/>
                <a:ea typeface="Calibri" pitchFamily="34" charset="0"/>
                <a:cs typeface="Calibri" pitchFamily="34" charset="0"/>
              </a:rPr>
              <a:t>γνωρίσματα</a:t>
            </a:r>
            <a:r>
              <a:rPr lang="el-GR" sz="2000" dirty="0">
                <a:solidFill>
                  <a:schemeClr val="tx2">
                    <a:lumMod val="50000"/>
                  </a:schemeClr>
                </a:solidFill>
                <a:latin typeface="Calibri" pitchFamily="34" charset="0"/>
                <a:ea typeface="Calibri" pitchFamily="34" charset="0"/>
                <a:cs typeface="Calibri" pitchFamily="34" charset="0"/>
              </a:rPr>
              <a:t>) για αυτά θα αποθηκεύσουμε</a:t>
            </a: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(γ) Περιορισμοί ακεραιότητας </a:t>
            </a:r>
            <a:r>
              <a:rPr lang="en-US" sz="2000" dirty="0">
                <a:solidFill>
                  <a:schemeClr val="tx2">
                    <a:lumMod val="50000"/>
                  </a:schemeClr>
                </a:solidFill>
                <a:latin typeface="Calibri" pitchFamily="34" charset="0"/>
                <a:ea typeface="Calibri" pitchFamily="34" charset="0"/>
                <a:cs typeface="Calibri" pitchFamily="34" charset="0"/>
              </a:rPr>
              <a:t>(integrity constraints)</a:t>
            </a:r>
            <a:endParaRPr lang="el-GR" sz="2000" dirty="0">
              <a:solidFill>
                <a:schemeClr val="tx2">
                  <a:lumMod val="50000"/>
                </a:schemeClr>
              </a:solidFill>
              <a:latin typeface="Calibri" pitchFamily="34" charset="0"/>
              <a:ea typeface="Calibri" pitchFamily="34" charset="0"/>
              <a:cs typeface="Calibri" pitchFamily="34" charset="0"/>
            </a:endParaRPr>
          </a:p>
          <a:p>
            <a:pPr algn="just" eaLnBrk="0" hangingPunct="0"/>
            <a:r>
              <a:rPr lang="el-GR" sz="2000" dirty="0">
                <a:solidFill>
                  <a:schemeClr val="tx2">
                    <a:lumMod val="50000"/>
                  </a:schemeClr>
                </a:solidFill>
                <a:latin typeface="Calibri" pitchFamily="34" charset="0"/>
                <a:ea typeface="Calibri" pitchFamily="34" charset="0"/>
                <a:cs typeface="Calibri" pitchFamily="34" charset="0"/>
              </a:rPr>
              <a:t>	</a:t>
            </a:r>
            <a:r>
              <a:rPr lang="el-GR" dirty="0">
                <a:solidFill>
                  <a:schemeClr val="accent6">
                    <a:lumMod val="75000"/>
                  </a:schemeClr>
                </a:solidFill>
                <a:latin typeface="Calibri" pitchFamily="34" charset="0"/>
                <a:ea typeface="Calibri" pitchFamily="34" charset="0"/>
                <a:cs typeface="Calibri" pitchFamily="34" charset="0"/>
              </a:rPr>
              <a:t>Περιορισμός κλειδιού, Δομικοί περιορισμοί (συμμετοχής, </a:t>
            </a:r>
            <a:r>
              <a:rPr lang="el-GR" dirty="0" err="1">
                <a:solidFill>
                  <a:schemeClr val="accent6">
                    <a:lumMod val="75000"/>
                  </a:schemeClr>
                </a:solidFill>
                <a:latin typeface="Calibri" pitchFamily="34" charset="0"/>
                <a:ea typeface="Calibri" pitchFamily="34" charset="0"/>
                <a:cs typeface="Calibri" pitchFamily="34" charset="0"/>
              </a:rPr>
              <a:t>πληθικότητας</a:t>
            </a:r>
            <a:r>
              <a:rPr lang="el-GR" dirty="0">
                <a:solidFill>
                  <a:schemeClr val="accent6">
                    <a:lumMod val="75000"/>
                  </a:schemeClr>
                </a:solidFill>
                <a:latin typeface="Calibri" pitchFamily="34" charset="0"/>
                <a:ea typeface="Calibri" pitchFamily="34" charset="0"/>
                <a:cs typeface="Calibri" pitchFamily="34" charset="0"/>
              </a:rPr>
              <a:t>)</a:t>
            </a:r>
            <a:endParaRPr lang="en-US" dirty="0">
              <a:solidFill>
                <a:schemeClr val="accent6">
                  <a:lumMod val="75000"/>
                </a:schemeClr>
              </a:solidFill>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99788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D22F896-40B5-4ADD-8801-0D06FADFA095}" type="slidenum">
              <a:rPr lang="en-US" smtClean="0"/>
              <a:pPr/>
              <a:t>30</a:t>
            </a:fld>
            <a:endParaRPr lang="en-US" dirty="0"/>
          </a:p>
        </p:txBody>
      </p:sp>
      <p:sp>
        <p:nvSpPr>
          <p:cNvPr id="4" name="Rectangle 3"/>
          <p:cNvSpPr/>
          <p:nvPr/>
        </p:nvSpPr>
        <p:spPr>
          <a:xfrm>
            <a:off x="351692" y="1279718"/>
            <a:ext cx="8335108" cy="5016758"/>
          </a:xfrm>
          <a:prstGeom prst="rect">
            <a:avLst/>
          </a:prstGeom>
        </p:spPr>
        <p:txBody>
          <a:bodyPr wrap="square">
            <a:spAutoFit/>
          </a:bodyPr>
          <a:lstStyle/>
          <a:p>
            <a:r>
              <a:rPr lang="el-GR" sz="2000" dirty="0">
                <a:ea typeface="Times New Roman" panose="02020603050405020304" pitchFamily="18" charset="0"/>
                <a:cs typeface="Times New Roman" panose="02020603050405020304" pitchFamily="18" charset="0"/>
              </a:rPr>
              <a:t>Θέλουμε να κατασκευάσουμε μια βάση δεδομένων στην οποία θα αποθηκεύουμε </a:t>
            </a:r>
            <a:r>
              <a:rPr lang="el-GR" sz="2000" b="1" i="1" dirty="0">
                <a:ea typeface="Times New Roman" panose="02020603050405020304" pitchFamily="18" charset="0"/>
                <a:cs typeface="Times New Roman" panose="02020603050405020304" pitchFamily="18" charset="0"/>
              </a:rPr>
              <a:t>αποτελέσματα μετρήσεων από αισθητήρες </a:t>
            </a:r>
            <a:r>
              <a:rPr lang="el-GR" sz="2000" dirty="0">
                <a:ea typeface="Times New Roman" panose="02020603050405020304" pitchFamily="18" charset="0"/>
                <a:cs typeface="Times New Roman" panose="02020603050405020304" pitchFamily="18" charset="0"/>
              </a:rPr>
              <a:t>που έχουμε εγκαταστήσει σε δωμάτια ενός κτιρίου.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a:t>
            </a:r>
            <a:r>
              <a:rPr lang="el-GR" sz="2000" dirty="0">
                <a:ea typeface="Times New Roman" panose="02020603050405020304" pitchFamily="18" charset="0"/>
                <a:cs typeface="Times New Roman" panose="02020603050405020304" pitchFamily="18" charset="0"/>
              </a:rPr>
              <a:t> μετρά θερμοκρασία και ποσοστό υγρασίας.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δωμάτιο</a:t>
            </a:r>
            <a:r>
              <a:rPr lang="el-GR" sz="2000" dirty="0">
                <a:ea typeface="Times New Roman" panose="02020603050405020304" pitchFamily="18" charset="0"/>
                <a:cs typeface="Times New Roman" panose="02020603050405020304" pitchFamily="18" charset="0"/>
              </a:rPr>
              <a:t> έχουμε έναν μοναδικό αριθμό, τον όροφο στον οποίο βρίσκεται και τα τετραγωνικά του μέτρα.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Κάθε </a:t>
            </a:r>
            <a:r>
              <a:rPr lang="el-GR" sz="2000" b="1" dirty="0">
                <a:ea typeface="Times New Roman" panose="02020603050405020304" pitchFamily="18" charset="0"/>
                <a:cs typeface="Times New Roman" panose="02020603050405020304" pitchFamily="18" charset="0"/>
              </a:rPr>
              <a:t>αισθητήρας </a:t>
            </a:r>
            <a:r>
              <a:rPr lang="el-GR" sz="2000" dirty="0">
                <a:ea typeface="Times New Roman" panose="02020603050405020304" pitchFamily="18" charset="0"/>
                <a:cs typeface="Times New Roman" panose="02020603050405020304" pitchFamily="18" charset="0"/>
              </a:rPr>
              <a:t>χαρακτηρίζεται από τον αριθμό δωματίου στον οποίο έχει εγκατασταθεί και από έναν αριθμό που είναι μοναδικός ανά δωμάτιο (δηλαδή, δεν υπάρχουν αισθητήρες με τον ίδιο αριθμό στο ίδιο δωμάτιο). </a:t>
            </a:r>
            <a:r>
              <a:rPr lang="el-GR" sz="2000" dirty="0" smtClean="0">
                <a:ea typeface="Times New Roman" panose="02020603050405020304" pitchFamily="18" charset="0"/>
                <a:cs typeface="Times New Roman" panose="02020603050405020304" pitchFamily="18" charset="0"/>
              </a:rPr>
              <a:t>Για </a:t>
            </a:r>
            <a:r>
              <a:rPr lang="el-GR" sz="2000" dirty="0">
                <a:ea typeface="Times New Roman" panose="02020603050405020304" pitchFamily="18" charset="0"/>
                <a:cs typeface="Times New Roman" panose="02020603050405020304" pitchFamily="18" charset="0"/>
              </a:rPr>
              <a:t>κάθε αισθητήρα έχουμε ακόμα τον κατασκευαστή του και τη θέση του στο δωμάτιο.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Για κάθε </a:t>
            </a:r>
            <a:r>
              <a:rPr lang="el-GR" sz="2000" b="1" dirty="0">
                <a:ea typeface="Times New Roman" panose="02020603050405020304" pitchFamily="18" charset="0"/>
                <a:cs typeface="Times New Roman" panose="02020603050405020304" pitchFamily="18" charset="0"/>
              </a:rPr>
              <a:t>μέτρηση</a:t>
            </a:r>
            <a:r>
              <a:rPr lang="el-GR" sz="2000" dirty="0">
                <a:ea typeface="Times New Roman" panose="02020603050405020304" pitchFamily="18" charset="0"/>
                <a:cs typeface="Times New Roman" panose="02020603050405020304" pitchFamily="18" charset="0"/>
              </a:rPr>
              <a:t>, αναφέρουμε τη χρονική στιγμή της καταγραφή της, τον αισθητήρα που την κατέγραψε και τις δύο τιμές (θερμοκρασία, υγρασία) της μέτρησης. </a:t>
            </a:r>
            <a:endParaRPr lang="en-US" sz="2000" dirty="0">
              <a:ea typeface="Times New Roman" panose="02020603050405020304" pitchFamily="18" charset="0"/>
              <a:cs typeface="Times New Roman" panose="02020603050405020304" pitchFamily="18" charset="0"/>
            </a:endParaRPr>
          </a:p>
          <a:p>
            <a:pPr marL="342900" indent="-342900">
              <a:buFont typeface="Wingdings" panose="05000000000000000000" pitchFamily="2" charset="2"/>
              <a:buChar char="§"/>
            </a:pPr>
            <a:r>
              <a:rPr lang="el-GR" sz="2000" dirty="0">
                <a:ea typeface="Times New Roman" panose="02020603050405020304" pitchFamily="18" charset="0"/>
                <a:cs typeface="Times New Roman" panose="02020603050405020304" pitchFamily="18" charset="0"/>
              </a:rPr>
              <a:t>Υποθέστε ότι κάθε χρονική στιγμή, έχουμε το πολύ </a:t>
            </a:r>
            <a:r>
              <a:rPr lang="el-GR" sz="2000" dirty="0" smtClean="0">
                <a:ea typeface="Times New Roman" panose="02020603050405020304" pitchFamily="18" charset="0"/>
                <a:cs typeface="Times New Roman" panose="02020603050405020304" pitchFamily="18" charset="0"/>
              </a:rPr>
              <a:t>μία </a:t>
            </a:r>
            <a:r>
              <a:rPr lang="el-GR" sz="2000" dirty="0">
                <a:ea typeface="Times New Roman" panose="02020603050405020304" pitchFamily="18" charset="0"/>
                <a:cs typeface="Times New Roman" panose="02020603050405020304" pitchFamily="18" charset="0"/>
              </a:rPr>
              <a:t>μέτρηση ανά αισθητήρα</a:t>
            </a:r>
            <a:endParaRPr lang="el-GR" sz="2000" dirty="0"/>
          </a:p>
        </p:txBody>
      </p:sp>
      <p:sp>
        <p:nvSpPr>
          <p:cNvPr id="5" name="TextBox 4"/>
          <p:cNvSpPr txBox="1"/>
          <p:nvPr/>
        </p:nvSpPr>
        <p:spPr>
          <a:xfrm>
            <a:off x="1565030" y="360485"/>
            <a:ext cx="5462954" cy="646331"/>
          </a:xfrm>
          <a:prstGeom prst="rect">
            <a:avLst/>
          </a:prstGeom>
          <a:noFill/>
        </p:spPr>
        <p:txBody>
          <a:bodyPr wrap="square" rtlCol="0">
            <a:spAutoFit/>
          </a:bodyPr>
          <a:lstStyle/>
          <a:p>
            <a:pPr algn="ctr"/>
            <a:r>
              <a:rPr lang="el-GR" sz="3600" dirty="0">
                <a:solidFill>
                  <a:srgbClr val="FF0000"/>
                </a:solidFill>
              </a:rPr>
              <a:t>Άσκηση</a:t>
            </a:r>
          </a:p>
        </p:txBody>
      </p:sp>
    </p:spTree>
    <p:extLst>
      <p:ext uri="{BB962C8B-B14F-4D97-AF65-F5344CB8AC3E}">
        <p14:creationId xmlns:p14="http://schemas.microsoft.com/office/powerpoint/2010/main" val="3163990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Footer Placeholder 2"/>
          <p:cNvSpPr>
            <a:spLocks noGrp="1"/>
          </p:cNvSpPr>
          <p:nvPr>
            <p:ph type="ftr" sz="quarter" idx="11"/>
          </p:nvPr>
        </p:nvSpPr>
        <p:spPr>
          <a:noFill/>
        </p:spPr>
        <p:txBody>
          <a:bodyPr/>
          <a:lstStyle/>
          <a:p>
            <a:r>
              <a:rPr lang="el-GR" altLang="en-US"/>
              <a:t>Ευαγγελία Πιτουρά</a:t>
            </a:r>
          </a:p>
        </p:txBody>
      </p:sp>
      <p:sp>
        <p:nvSpPr>
          <p:cNvPr id="38916" name="Slide Number Placeholder 3"/>
          <p:cNvSpPr>
            <a:spLocks noGrp="1"/>
          </p:cNvSpPr>
          <p:nvPr>
            <p:ph type="sldNum" sz="quarter" idx="12"/>
          </p:nvPr>
        </p:nvSpPr>
        <p:spPr>
          <a:noFill/>
        </p:spPr>
        <p:txBody>
          <a:bodyPr/>
          <a:lstStyle/>
          <a:p>
            <a:fld id="{7A8BE01A-1549-4FD9-8F37-77ED03559DF4}" type="slidenum">
              <a:rPr lang="el-GR" altLang="en-US" smtClean="0"/>
              <a:pPr/>
              <a:t>31</a:t>
            </a:fld>
            <a:endParaRPr lang="el-GR" altLang="en-US"/>
          </a:p>
        </p:txBody>
      </p:sp>
      <p:sp>
        <p:nvSpPr>
          <p:cNvPr id="38917" name="Text Box 2"/>
          <p:cNvSpPr txBox="1">
            <a:spLocks noChangeArrowheads="1"/>
          </p:cNvSpPr>
          <p:nvPr/>
        </p:nvSpPr>
        <p:spPr bwMode="auto">
          <a:xfrm>
            <a:off x="1258888" y="2205038"/>
            <a:ext cx="6119812" cy="1015663"/>
          </a:xfrm>
          <a:prstGeom prst="rect">
            <a:avLst/>
          </a:prstGeom>
          <a:noFill/>
          <a:ln w="9525">
            <a:noFill/>
            <a:miter lim="800000"/>
            <a:headEnd/>
            <a:tailEnd/>
          </a:ln>
        </p:spPr>
        <p:txBody>
          <a:bodyPr>
            <a:spAutoFit/>
          </a:bodyPr>
          <a:lstStyle/>
          <a:p>
            <a:pPr algn="r">
              <a:spcBef>
                <a:spcPct val="50000"/>
              </a:spcBef>
            </a:pPr>
            <a:r>
              <a:rPr lang="el-GR" sz="6000" dirty="0">
                <a:solidFill>
                  <a:schemeClr val="accent3">
                    <a:lumMod val="75000"/>
                  </a:schemeClr>
                </a:solidFill>
              </a:rPr>
              <a:t>Ερωτήσεις;</a:t>
            </a:r>
          </a:p>
        </p:txBody>
      </p:sp>
    </p:spTree>
    <p:extLst>
      <p:ext uri="{BB962C8B-B14F-4D97-AF65-F5344CB8AC3E}">
        <p14:creationId xmlns:p14="http://schemas.microsoft.com/office/powerpoint/2010/main" val="12161874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Slide Number Placeholder 4"/>
          <p:cNvSpPr>
            <a:spLocks noGrp="1"/>
          </p:cNvSpPr>
          <p:nvPr>
            <p:ph type="sldNum" sz="quarter" idx="12"/>
          </p:nvPr>
        </p:nvSpPr>
        <p:spPr>
          <a:noFill/>
        </p:spPr>
        <p:txBody>
          <a:bodyPr/>
          <a:lstStyle/>
          <a:p>
            <a:fld id="{83838839-2AA3-4C7B-B556-A5C58FE9C793}" type="slidenum">
              <a:rPr lang="el-GR" altLang="en-US" smtClean="0"/>
              <a:pPr/>
              <a:t>32</a:t>
            </a:fld>
            <a:endParaRPr lang="el-GR" altLang="en-US"/>
          </a:p>
        </p:txBody>
      </p:sp>
      <p:sp>
        <p:nvSpPr>
          <p:cNvPr id="34822" name="Text Box 3"/>
          <p:cNvSpPr txBox="1">
            <a:spLocks noChangeArrowheads="1"/>
          </p:cNvSpPr>
          <p:nvPr/>
        </p:nvSpPr>
        <p:spPr bwMode="auto">
          <a:xfrm>
            <a:off x="161405" y="832997"/>
            <a:ext cx="8208963" cy="2246769"/>
          </a:xfrm>
          <a:prstGeom prst="rect">
            <a:avLst/>
          </a:prstGeom>
          <a:noFill/>
          <a:ln w="9525">
            <a:noFill/>
            <a:miter lim="800000"/>
            <a:headEnd/>
            <a:tailEnd/>
          </a:ln>
        </p:spPr>
        <p:txBody>
          <a:bodyPr>
            <a:spAutoFit/>
          </a:bodyPr>
          <a:lstStyle/>
          <a:p>
            <a:pPr algn="just" eaLnBrk="0" hangingPunct="0">
              <a:spcBef>
                <a:spcPct val="50000"/>
              </a:spcBef>
              <a:buFont typeface="Wingdings" pitchFamily="2" charset="2"/>
              <a:buNone/>
            </a:pPr>
            <a:r>
              <a:rPr lang="el-GR" sz="2000" dirty="0">
                <a:latin typeface="Calibri" pitchFamily="34" charset="0"/>
                <a:ea typeface="Calibri" pitchFamily="34" charset="0"/>
                <a:cs typeface="Calibri" pitchFamily="34" charset="0"/>
              </a:rPr>
              <a:t>Ο βαθμός θα προκύψει ως συνδυασμός</a:t>
            </a:r>
          </a:p>
          <a:p>
            <a:pPr lvl="1"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Ασκήσεων (</a:t>
            </a:r>
            <a:r>
              <a:rPr lang="en-US" sz="2000" dirty="0">
                <a:latin typeface="Calibri" pitchFamily="34" charset="0"/>
                <a:ea typeface="Calibri" pitchFamily="34" charset="0"/>
                <a:cs typeface="Calibri" pitchFamily="34" charset="0"/>
              </a:rPr>
              <a:t>2-3 </a:t>
            </a:r>
            <a:r>
              <a:rPr lang="el-GR" sz="2000" dirty="0">
                <a:latin typeface="Calibri" pitchFamily="34" charset="0"/>
                <a:ea typeface="Calibri" pitchFamily="34" charset="0"/>
                <a:cs typeface="Calibri" pitchFamily="34" charset="0"/>
              </a:rPr>
              <a:t>σύνολα) με προγραμματιστικά </a:t>
            </a:r>
            <a:r>
              <a:rPr lang="en-US" sz="2000" dirty="0">
                <a:latin typeface="Calibri" pitchFamily="34" charset="0"/>
                <a:ea typeface="Calibri" pitchFamily="34" charset="0"/>
                <a:cs typeface="Calibri" pitchFamily="34" charset="0"/>
              </a:rPr>
              <a:t>(SQL) </a:t>
            </a:r>
            <a:r>
              <a:rPr lang="el-GR" sz="2000" dirty="0">
                <a:latin typeface="Calibri" pitchFamily="34" charset="0"/>
                <a:ea typeface="Calibri" pitchFamily="34" charset="0"/>
                <a:cs typeface="Calibri" pitchFamily="34" charset="0"/>
              </a:rPr>
              <a:t>ερωτήματα  και</a:t>
            </a:r>
          </a:p>
          <a:p>
            <a:pPr lvl="1"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Τελικού διαγωνίσματος  </a:t>
            </a:r>
          </a:p>
          <a:p>
            <a:pPr lvl="1"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 </a:t>
            </a:r>
            <a:r>
              <a:rPr lang="en-US" sz="2000" dirty="0">
                <a:latin typeface="Calibri" pitchFamily="34" charset="0"/>
                <a:ea typeface="Calibri" pitchFamily="34" charset="0"/>
                <a:cs typeface="Calibri" pitchFamily="34" charset="0"/>
              </a:rPr>
              <a:t>quiz</a:t>
            </a:r>
            <a:endParaRPr lang="el-GR" sz="2000" dirty="0">
              <a:latin typeface="Calibri" pitchFamily="34" charset="0"/>
              <a:ea typeface="Calibri" pitchFamily="34" charset="0"/>
              <a:cs typeface="Calibri" pitchFamily="34" charset="0"/>
            </a:endParaRPr>
          </a:p>
          <a:p>
            <a:pPr lvl="1" indent="-342900" algn="just" eaLnBrk="0" hangingPunct="0">
              <a:spcBef>
                <a:spcPct val="50000"/>
              </a:spcBef>
              <a:buFont typeface="Wingdings" pitchFamily="2" charset="2"/>
              <a:buChar char="§"/>
            </a:pPr>
            <a:r>
              <a:rPr lang="el-GR" sz="2000" dirty="0">
                <a:latin typeface="Calibri" pitchFamily="34" charset="0"/>
                <a:ea typeface="Calibri" pitchFamily="34" charset="0"/>
                <a:cs typeface="Calibri" pitchFamily="34" charset="0"/>
              </a:rPr>
              <a:t>Απαραίτητη προϋπόθεση: </a:t>
            </a:r>
            <a:r>
              <a:rPr lang="el-GR" sz="2000" u="sng" dirty="0">
                <a:latin typeface="Calibri" pitchFamily="34" charset="0"/>
                <a:ea typeface="Calibri" pitchFamily="34" charset="0"/>
                <a:cs typeface="Calibri" pitchFamily="34" charset="0"/>
              </a:rPr>
              <a:t>Βαθμός τελικού διαγωνίσματος &gt;= 4</a:t>
            </a:r>
          </a:p>
        </p:txBody>
      </p:sp>
      <p:sp>
        <p:nvSpPr>
          <p:cNvPr id="10" name="Footer Placeholder 3"/>
          <p:cNvSpPr>
            <a:spLocks noGrp="1"/>
          </p:cNvSpPr>
          <p:nvPr>
            <p:ph type="ftr" sz="quarter" idx="11"/>
          </p:nvPr>
        </p:nvSpPr>
        <p:spPr>
          <a:xfrm>
            <a:off x="304799" y="6356364"/>
            <a:ext cx="7191375" cy="365125"/>
          </a:xfrm>
          <a:noFill/>
        </p:spPr>
        <p:txBody>
          <a:bodyPr/>
          <a:lstStyle/>
          <a:p>
            <a:pPr algn="l"/>
            <a:r>
              <a:rPr lang="el-GR" altLang="en-US" dirty="0"/>
              <a:t>Βάσεις Δεδομένων</a:t>
            </a:r>
            <a:r>
              <a:rPr lang="en-US" altLang="en-US" dirty="0"/>
              <a:t> 20</a:t>
            </a:r>
            <a:r>
              <a:rPr lang="el-GR" altLang="en-US" dirty="0"/>
              <a:t>21</a:t>
            </a:r>
            <a:r>
              <a:rPr lang="en-US" altLang="en-US" dirty="0"/>
              <a:t>-20</a:t>
            </a:r>
            <a:r>
              <a:rPr lang="el-GR" altLang="en-US" dirty="0"/>
              <a:t>22			Ευαγγελία </a:t>
            </a:r>
            <a:r>
              <a:rPr lang="el-GR" altLang="en-US" dirty="0" err="1"/>
              <a:t>Πιτουρά</a:t>
            </a:r>
            <a:endParaRPr lang="el-GR" altLang="en-US" dirty="0"/>
          </a:p>
        </p:txBody>
      </p:sp>
      <p:sp>
        <p:nvSpPr>
          <p:cNvPr id="2" name="TextBox 1">
            <a:extLst>
              <a:ext uri="{FF2B5EF4-FFF2-40B4-BE49-F238E27FC236}">
                <a16:creationId xmlns:a16="http://schemas.microsoft.com/office/drawing/2014/main" xmlns="" id="{9AD011CC-46B9-4376-B8FF-3C8561D841B5}"/>
              </a:ext>
            </a:extLst>
          </p:cNvPr>
          <p:cNvSpPr txBox="1"/>
          <p:nvPr/>
        </p:nvSpPr>
        <p:spPr>
          <a:xfrm>
            <a:off x="1515095" y="4348733"/>
            <a:ext cx="6767514" cy="369332"/>
          </a:xfrm>
          <a:prstGeom prst="rect">
            <a:avLst/>
          </a:prstGeom>
          <a:noFill/>
        </p:spPr>
        <p:txBody>
          <a:bodyPr wrap="square" rtlCol="0">
            <a:spAutoFit/>
          </a:bodyPr>
          <a:lstStyle/>
          <a:p>
            <a:r>
              <a:rPr lang="el-GR" dirty="0"/>
              <a:t>Ε: </a:t>
            </a:r>
            <a:r>
              <a:rPr lang="en-US" dirty="0"/>
              <a:t>B</a:t>
            </a:r>
            <a:r>
              <a:rPr lang="el-GR" dirty="0" err="1"/>
              <a:t>αθμός</a:t>
            </a:r>
            <a:r>
              <a:rPr lang="el-GR" dirty="0"/>
              <a:t> εξέτασης</a:t>
            </a:r>
            <a:r>
              <a:rPr lang="en-US" dirty="0"/>
              <a:t>, </a:t>
            </a:r>
            <a:r>
              <a:rPr lang="el-GR" dirty="0"/>
              <a:t>Α: βαθμός ασκήσεων</a:t>
            </a:r>
            <a:r>
              <a:rPr lang="en-US" dirty="0"/>
              <a:t> Q: </a:t>
            </a:r>
            <a:r>
              <a:rPr lang="el-GR" dirty="0"/>
              <a:t>Βαθμός </a:t>
            </a:r>
            <a:r>
              <a:rPr lang="en-US" dirty="0"/>
              <a:t>quiz</a:t>
            </a:r>
          </a:p>
        </p:txBody>
      </p:sp>
      <mc:AlternateContent xmlns:mc="http://schemas.openxmlformats.org/markup-compatibility/2006">
        <mc:Choice xmlns:a14="http://schemas.microsoft.com/office/drawing/2010/main" Requires="a14">
          <p:sp>
            <p:nvSpPr>
              <p:cNvPr id="4" name="TextBox 3">
                <a:extLst>
                  <a:ext uri="{FF2B5EF4-FFF2-40B4-BE49-F238E27FC236}">
                    <a16:creationId xmlns:a16="http://schemas.microsoft.com/office/drawing/2014/main" xmlns="" id="{7B633AF9-7AC7-4093-90B2-DBB7FAAADDAD}"/>
                  </a:ext>
                </a:extLst>
              </p:cNvPr>
              <p:cNvSpPr txBox="1"/>
              <p:nvPr/>
            </p:nvSpPr>
            <p:spPr>
              <a:xfrm>
                <a:off x="1065318" y="3328607"/>
                <a:ext cx="5670335" cy="617861"/>
              </a:xfrm>
              <a:prstGeom prst="rect">
                <a:avLst/>
              </a:prstGeom>
              <a:noFill/>
            </p:spPr>
            <p:txBody>
              <a:bodyPr wrap="none" lIns="0" tIns="0" rIns="0" bIns="0" rtlCol="0">
                <a:spAutoFit/>
              </a:bodyPr>
              <a:lstStyle/>
              <a:p>
                <a:r>
                  <a:rPr lang="en-US" dirty="0" smtClean="0"/>
                  <a:t>B </a:t>
                </a:r>
                <a14:m>
                  <m:oMath xmlns:m="http://schemas.openxmlformats.org/officeDocument/2006/math">
                    <m:r>
                      <a:rPr lang="en-US" i="1" smtClean="0">
                        <a:latin typeface="Cambria Math" panose="02040503050406030204" pitchFamily="18" charset="0"/>
                      </a:rPr>
                      <m:t>=</m:t>
                    </m:r>
                    <m:r>
                      <a:rPr lang="en-US" b="0" i="1" smtClean="0">
                        <a:latin typeface="Cambria Math" panose="02040503050406030204" pitchFamily="18" charset="0"/>
                      </a:rPr>
                      <m:t> </m:t>
                    </m:r>
                    <m:d>
                      <m:dPr>
                        <m:begChr m:val="{"/>
                        <m:endChr m:val=""/>
                        <m:ctrlPr>
                          <a:rPr lang="en-US" b="0" i="1" smtClean="0">
                            <a:latin typeface="Cambria Math" panose="02040503050406030204" pitchFamily="18" charset="0"/>
                          </a:rPr>
                        </m:ctrlPr>
                      </m:dPr>
                      <m:e>
                        <m:eqArr>
                          <m:eqArrPr>
                            <m:ctrlPr>
                              <a:rPr lang="en-US" b="0" i="1" smtClean="0">
                                <a:latin typeface="Cambria Math" panose="02040503050406030204" pitchFamily="18" charset="0"/>
                              </a:rPr>
                            </m:ctrlPr>
                          </m:eqArrPr>
                          <m:e>
                            <m:func>
                              <m:funcPr>
                                <m:ctrlPr>
                                  <a:rPr lang="en-US" i="1">
                                    <a:latin typeface="Cambria Math" panose="02040503050406030204" pitchFamily="18" charset="0"/>
                                  </a:rPr>
                                </m:ctrlPr>
                              </m:funcPr>
                              <m:fName>
                                <m:r>
                                  <m:rPr>
                                    <m:sty m:val="p"/>
                                  </m:rPr>
                                  <a:rPr lang="en-US">
                                    <a:latin typeface="Cambria Math" panose="02040503050406030204" pitchFamily="18" charset="0"/>
                                  </a:rPr>
                                  <m:t>max</m:t>
                                </m:r>
                              </m:fName>
                              <m:e>
                                <m:d>
                                  <m:dPr>
                                    <m:begChr m:val="{"/>
                                    <m:endChr m:val="}"/>
                                    <m:ctrlPr>
                                      <a:rPr lang="en-US" i="1">
                                        <a:latin typeface="Cambria Math" panose="02040503050406030204" pitchFamily="18" charset="0"/>
                                      </a:rPr>
                                    </m:ctrlPr>
                                  </m:dPr>
                                  <m:e>
                                    <m:r>
                                      <a:rPr lang="en-US" i="1">
                                        <a:latin typeface="Cambria Math" panose="02040503050406030204" pitchFamily="18" charset="0"/>
                                      </a:rPr>
                                      <m:t>0.65 ∗</m:t>
                                    </m:r>
                                    <m:r>
                                      <m:rPr>
                                        <m:sty m:val="p"/>
                                      </m:rPr>
                                      <a:rPr lang="el-GR" b="0" i="0" smtClean="0">
                                        <a:latin typeface="Cambria Math" panose="02040503050406030204" pitchFamily="18" charset="0"/>
                                      </a:rPr>
                                      <m:t>Ε</m:t>
                                    </m:r>
                                    <m:r>
                                      <a:rPr lang="en-US" i="1">
                                        <a:latin typeface="Cambria Math" panose="02040503050406030204" pitchFamily="18" charset="0"/>
                                      </a:rPr>
                                      <m:t>+0.35 ∗</m:t>
                                    </m:r>
                                    <m:r>
                                      <m:rPr>
                                        <m:sty m:val="p"/>
                                      </m:rPr>
                                      <a:rPr lang="el-GR" b="0" i="0" smtClean="0">
                                        <a:latin typeface="Cambria Math" panose="02040503050406030204" pitchFamily="18" charset="0"/>
                                      </a:rPr>
                                      <m:t>Α</m:t>
                                    </m:r>
                                    <m:r>
                                      <a:rPr lang="en-US" i="1">
                                        <a:latin typeface="Cambria Math" panose="02040503050406030204" pitchFamily="18" charset="0"/>
                                      </a:rPr>
                                      <m:t>, </m:t>
                                    </m:r>
                                    <m:r>
                                      <a:rPr lang="en-US" i="1">
                                        <a:latin typeface="Cambria Math" panose="02040503050406030204" pitchFamily="18" charset="0"/>
                                      </a:rPr>
                                      <m:t>𝐸</m:t>
                                    </m:r>
                                  </m:e>
                                </m:d>
                              </m:e>
                            </m:func>
                            <m:r>
                              <a:rPr lang="en-US" i="1">
                                <a:latin typeface="Cambria Math" panose="02040503050406030204" pitchFamily="18" charset="0"/>
                              </a:rPr>
                              <m:t>+0.15 ∗</m:t>
                            </m:r>
                            <m:r>
                              <a:rPr lang="en-US" i="1">
                                <a:latin typeface="Cambria Math" panose="02040503050406030204" pitchFamily="18" charset="0"/>
                              </a:rPr>
                              <m:t>𝑄</m:t>
                            </m:r>
                            <m:r>
                              <a:rPr lang="en-US" b="0" i="1" smtClean="0">
                                <a:latin typeface="Cambria Math" panose="02040503050406030204" pitchFamily="18" charset="0"/>
                              </a:rPr>
                              <m:t>, </m:t>
                            </m:r>
                            <m:r>
                              <a:rPr lang="el-GR" b="0" i="1" smtClean="0">
                                <a:latin typeface="Cambria Math" panose="02040503050406030204" pitchFamily="18" charset="0"/>
                              </a:rPr>
                              <m:t> </m:t>
                            </m:r>
                            <m:r>
                              <a:rPr lang="el-GR" b="0" i="1" smtClean="0">
                                <a:latin typeface="Cambria Math" panose="02040503050406030204" pitchFamily="18" charset="0"/>
                              </a:rPr>
                              <m:t>𝛼𝜈</m:t>
                            </m:r>
                            <m:r>
                              <a:rPr lang="el-GR" b="0" i="1" smtClean="0">
                                <a:latin typeface="Cambria Math" panose="02040503050406030204" pitchFamily="18" charset="0"/>
                              </a:rPr>
                              <m:t> </m:t>
                            </m:r>
                            <m:r>
                              <m:rPr>
                                <m:sty m:val="p"/>
                              </m:rPr>
                              <a:rPr lang="en-US" b="0" i="0" smtClean="0">
                                <a:latin typeface="Cambria Math" panose="02040503050406030204" pitchFamily="18" charset="0"/>
                              </a:rPr>
                              <m:t>E</m:t>
                            </m:r>
                            <m:r>
                              <a:rPr lang="el-GR" b="0" i="0" smtClean="0">
                                <a:latin typeface="Cambria Math" panose="02040503050406030204" pitchFamily="18" charset="0"/>
                              </a:rPr>
                              <m:t> </m:t>
                            </m:r>
                            <m:r>
                              <a:rPr lang="el-GR" b="0" i="1" smtClean="0">
                                <a:latin typeface="Cambria Math" panose="02040503050406030204" pitchFamily="18" charset="0"/>
                                <a:ea typeface="Cambria Math" panose="02040503050406030204" pitchFamily="18" charset="0"/>
                              </a:rPr>
                              <m:t>≥4</m:t>
                            </m:r>
                          </m:e>
                          <m:e>
                            <m:r>
                              <m:rPr>
                                <m:sty m:val="p"/>
                              </m:rPr>
                              <a:rPr lang="el-GR" b="0" i="0" smtClean="0">
                                <a:latin typeface="Cambria Math" panose="02040503050406030204" pitchFamily="18" charset="0"/>
                              </a:rPr>
                              <m:t>Ε</m:t>
                            </m:r>
                            <m:r>
                              <a:rPr lang="el-GR" b="0" i="0" smtClean="0">
                                <a:latin typeface="Cambria Math" panose="02040503050406030204" pitchFamily="18" charset="0"/>
                              </a:rPr>
                              <m:t>,                                                              </m:t>
                            </m:r>
                            <m:r>
                              <m:rPr>
                                <m:sty m:val="p"/>
                              </m:rPr>
                              <a:rPr lang="el-GR" b="0" i="0" smtClean="0">
                                <a:latin typeface="Cambria Math" panose="02040503050406030204" pitchFamily="18" charset="0"/>
                              </a:rPr>
                              <m:t>αλλιώ</m:t>
                            </m:r>
                            <m:r>
                              <a:rPr lang="el-GR" b="0" i="1" smtClean="0">
                                <a:latin typeface="Cambria Math" panose="02040503050406030204" pitchFamily="18" charset="0"/>
                              </a:rPr>
                              <m:t>𝜍</m:t>
                            </m:r>
                          </m:e>
                        </m:eqArr>
                      </m:e>
                    </m:d>
                  </m:oMath>
                </a14:m>
                <a:endParaRPr lang="en-US" dirty="0"/>
              </a:p>
            </p:txBody>
          </p:sp>
        </mc:Choice>
        <mc:Fallback>
          <p:sp>
            <p:nvSpPr>
              <p:cNvPr id="4" name="TextBox 3">
                <a:extLst>
                  <a:ext uri="{FF2B5EF4-FFF2-40B4-BE49-F238E27FC236}">
                    <a16:creationId xmlns:a16="http://schemas.microsoft.com/office/drawing/2014/main" xmlns="" xmlns:a14="http://schemas.microsoft.com/office/drawing/2010/main" id="{7B633AF9-7AC7-4093-90B2-DBB7FAAADDAD}"/>
                  </a:ext>
                </a:extLst>
              </p:cNvPr>
              <p:cNvSpPr txBox="1">
                <a:spLocks noRot="1" noChangeAspect="1" noMove="1" noResize="1" noEditPoints="1" noAdjustHandles="1" noChangeArrowheads="1" noChangeShapeType="1" noTextEdit="1"/>
              </p:cNvSpPr>
              <p:nvPr/>
            </p:nvSpPr>
            <p:spPr>
              <a:xfrm>
                <a:off x="1065318" y="3328607"/>
                <a:ext cx="5670335" cy="617861"/>
              </a:xfrm>
              <a:prstGeom prst="rect">
                <a:avLst/>
              </a:prstGeom>
              <a:blipFill rotWithShape="0">
                <a:blip r:embed="rId3"/>
                <a:stretch>
                  <a:fillRect l="-2581" b="-990"/>
                </a:stretch>
              </a:blipFill>
            </p:spPr>
            <p:txBody>
              <a:bodyPr/>
              <a:lstStyle/>
              <a:p>
                <a:r>
                  <a:rPr lang="el-GR">
                    <a:noFill/>
                  </a:rPr>
                  <a:t> </a:t>
                </a:r>
              </a:p>
            </p:txBody>
          </p:sp>
        </mc:Fallback>
      </mc:AlternateContent>
      <p:sp>
        <p:nvSpPr>
          <p:cNvPr id="5" name="TextBox 4">
            <a:extLst>
              <a:ext uri="{FF2B5EF4-FFF2-40B4-BE49-F238E27FC236}">
                <a16:creationId xmlns:a16="http://schemas.microsoft.com/office/drawing/2014/main" xmlns="" id="{35905D27-397E-47C7-96D5-4E9EC4128EC8}"/>
              </a:ext>
            </a:extLst>
          </p:cNvPr>
          <p:cNvSpPr txBox="1"/>
          <p:nvPr/>
        </p:nvSpPr>
        <p:spPr>
          <a:xfrm>
            <a:off x="668046" y="5304996"/>
            <a:ext cx="7911548" cy="369332"/>
          </a:xfrm>
          <a:prstGeom prst="rect">
            <a:avLst/>
          </a:prstGeom>
          <a:noFill/>
        </p:spPr>
        <p:txBody>
          <a:bodyPr wrap="square" rtlCol="0">
            <a:spAutoFit/>
          </a:bodyPr>
          <a:lstStyle/>
          <a:p>
            <a:pPr algn="ctr"/>
            <a:r>
              <a:rPr lang="el-GR" dirty="0">
                <a:solidFill>
                  <a:srgbClr val="FF0000"/>
                </a:solidFill>
              </a:rPr>
              <a:t>Ασκήσεις και </a:t>
            </a:r>
            <a:r>
              <a:rPr lang="en-US" dirty="0">
                <a:solidFill>
                  <a:srgbClr val="FF0000"/>
                </a:solidFill>
              </a:rPr>
              <a:t>quizzes </a:t>
            </a:r>
            <a:r>
              <a:rPr lang="el-GR" dirty="0">
                <a:solidFill>
                  <a:srgbClr val="FF0000"/>
                </a:solidFill>
              </a:rPr>
              <a:t>δεν «κρατιούνται»</a:t>
            </a:r>
            <a:endParaRPr lang="en-US" dirty="0">
              <a:solidFill>
                <a:srgbClr val="FF0000"/>
              </a:solidFill>
            </a:endParaRPr>
          </a:p>
        </p:txBody>
      </p:sp>
    </p:spTree>
    <p:extLst>
      <p:ext uri="{BB962C8B-B14F-4D97-AF65-F5344CB8AC3E}">
        <p14:creationId xmlns:p14="http://schemas.microsoft.com/office/powerpoint/2010/main" val="40019973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33</a:t>
            </a:fld>
            <a:endParaRPr lang="el-GR" altLang="en-US"/>
          </a:p>
        </p:txBody>
      </p:sp>
      <p:sp>
        <p:nvSpPr>
          <p:cNvPr id="103" name="Title 1"/>
          <p:cNvSpPr txBox="1">
            <a:spLocks/>
          </p:cNvSpPr>
          <p:nvPr/>
        </p:nvSpPr>
        <p:spPr>
          <a:xfrm>
            <a:off x="431800" y="3683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Σχήμα μιας Βάσης Δεδομένων</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sp>
        <p:nvSpPr>
          <p:cNvPr id="205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2051" name="Object 3"/>
          <p:cNvGraphicFramePr>
            <a:graphicFrameLocks noChangeAspect="1"/>
          </p:cNvGraphicFramePr>
          <p:nvPr>
            <p:extLst>
              <p:ext uri="{D42A27DB-BD31-4B8C-83A1-F6EECF244321}">
                <p14:modId xmlns:p14="http://schemas.microsoft.com/office/powerpoint/2010/main" val="1578322562"/>
              </p:ext>
            </p:extLst>
          </p:nvPr>
        </p:nvGraphicFramePr>
        <p:xfrm>
          <a:off x="508000" y="2616200"/>
          <a:ext cx="8045450" cy="2298700"/>
        </p:xfrm>
        <a:graphic>
          <a:graphicData uri="http://schemas.openxmlformats.org/presentationml/2006/ole">
            <mc:AlternateContent xmlns:mc="http://schemas.openxmlformats.org/markup-compatibility/2006">
              <mc:Choice xmlns:v="urn:schemas-microsoft-com:vml" Requires="v">
                <p:oleObj spid="_x0000_s2098" name="Visio" r:id="rId4" imgW="5701696" imgH="1626140" progId="Visio.Drawing.11">
                  <p:embed/>
                </p:oleObj>
              </mc:Choice>
              <mc:Fallback>
                <p:oleObj name="Visio" r:id="rId4" imgW="5701696" imgH="1626140" progId="Visio.Drawing.11">
                  <p:embed/>
                  <p:pic>
                    <p:nvPicPr>
                      <p:cNvPr id="0" name="Picture 5"/>
                      <p:cNvPicPr>
                        <a:picLocks noChangeAspect="1" noChangeArrowheads="1"/>
                      </p:cNvPicPr>
                      <p:nvPr/>
                    </p:nvPicPr>
                    <p:blipFill>
                      <a:blip r:embed="rId5"/>
                      <a:srcRect/>
                      <a:stretch>
                        <a:fillRect/>
                      </a:stretch>
                    </p:blipFill>
                    <p:spPr bwMode="auto">
                      <a:xfrm>
                        <a:off x="508000" y="2616200"/>
                        <a:ext cx="8045450" cy="229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TextBox 8"/>
          <p:cNvSpPr txBox="1"/>
          <p:nvPr/>
        </p:nvSpPr>
        <p:spPr>
          <a:xfrm>
            <a:off x="596900" y="1638301"/>
            <a:ext cx="7048500" cy="646331"/>
          </a:xfrm>
          <a:prstGeom prst="rect">
            <a:avLst/>
          </a:prstGeom>
          <a:noFill/>
        </p:spPr>
        <p:txBody>
          <a:bodyPr wrap="square" rtlCol="0">
            <a:spAutoFit/>
          </a:bodyPr>
          <a:lstStyle/>
          <a:p>
            <a:r>
              <a:rPr lang="el-GR" dirty="0">
                <a:solidFill>
                  <a:schemeClr val="accent6">
                    <a:lumMod val="75000"/>
                  </a:schemeClr>
                </a:solidFill>
              </a:rPr>
              <a:t>ΠΡΟΣΟΧΗ - το παρακάτω σχήμα για ταινίες είναι διαφορετικό από αυτό στις προηγούμενες διαφάνειες</a:t>
            </a:r>
          </a:p>
        </p:txBody>
      </p:sp>
      <p:sp>
        <p:nvSpPr>
          <p:cNvPr id="10"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2" name="TextBox 1"/>
          <p:cNvSpPr txBox="1"/>
          <p:nvPr/>
        </p:nvSpPr>
        <p:spPr>
          <a:xfrm>
            <a:off x="699796" y="5449078"/>
            <a:ext cx="5952931" cy="369332"/>
          </a:xfrm>
          <a:prstGeom prst="rect">
            <a:avLst/>
          </a:prstGeom>
          <a:noFill/>
        </p:spPr>
        <p:txBody>
          <a:bodyPr wrap="square" rtlCol="0">
            <a:spAutoFit/>
          </a:bodyPr>
          <a:lstStyle/>
          <a:p>
            <a:r>
              <a:rPr lang="el-GR" dirty="0"/>
              <a:t>* Υποθέτουμε μια τιμή για το </a:t>
            </a:r>
            <a:r>
              <a:rPr lang="en-US" dirty="0"/>
              <a:t>Genre</a:t>
            </a:r>
            <a:endParaRPr lang="el-GR" dirty="0"/>
          </a:p>
        </p:txBody>
      </p:sp>
    </p:spTree>
    <p:extLst>
      <p:ext uri="{BB962C8B-B14F-4D97-AF65-F5344CB8AC3E}">
        <p14:creationId xmlns:p14="http://schemas.microsoft.com/office/powerpoint/2010/main" val="6396550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34</a:t>
            </a:fld>
            <a:endParaRPr lang="el-GR" alt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του σχήματος</a:t>
            </a:r>
            <a:endParaRPr lang="en-US" dirty="0">
              <a:solidFill>
                <a:schemeClr val="accent6">
                  <a:lumMod val="75000"/>
                </a:schemeClr>
              </a:solidFill>
            </a:endParaRPr>
          </a:p>
        </p:txBody>
      </p:sp>
      <p:sp>
        <p:nvSpPr>
          <p:cNvPr id="2050"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2049" name="Object 1"/>
          <p:cNvGraphicFramePr>
            <a:graphicFrameLocks noChangeAspect="1"/>
          </p:cNvGraphicFramePr>
          <p:nvPr/>
        </p:nvGraphicFramePr>
        <p:xfrm>
          <a:off x="449577" y="1447800"/>
          <a:ext cx="8345069" cy="3898901"/>
        </p:xfrm>
        <a:graphic>
          <a:graphicData uri="http://schemas.openxmlformats.org/presentationml/2006/ole">
            <mc:AlternateContent xmlns:mc="http://schemas.openxmlformats.org/markup-compatibility/2006">
              <mc:Choice xmlns:v="urn:schemas-microsoft-com:vml" Requires="v">
                <p:oleObj spid="_x0000_s78897" name="Visio" r:id="rId4" imgW="6691304" imgH="3071438" progId="Visio.Drawing.11">
                  <p:embed/>
                </p:oleObj>
              </mc:Choice>
              <mc:Fallback>
                <p:oleObj name="Visio" r:id="rId4" imgW="6691304" imgH="3071438" progId="Visio.Drawing.11">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9577" y="1447800"/>
                        <a:ext cx="8345069" cy="389890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p:spPr>
        <p:txBody>
          <a:bodyPr/>
          <a:lstStyle/>
          <a:p>
            <a:r>
              <a:rPr lang="el-GR" altLang="en-US"/>
              <a:t>Ευαγγελία Πιτουρά</a:t>
            </a:r>
          </a:p>
        </p:txBody>
      </p:sp>
      <p:sp>
        <p:nvSpPr>
          <p:cNvPr id="40964" name="Slide Number Placeholder 4"/>
          <p:cNvSpPr>
            <a:spLocks noGrp="1"/>
          </p:cNvSpPr>
          <p:nvPr>
            <p:ph type="sldNum" sz="quarter" idx="12"/>
          </p:nvPr>
        </p:nvSpPr>
        <p:spPr>
          <a:noFill/>
        </p:spPr>
        <p:txBody>
          <a:bodyPr/>
          <a:lstStyle/>
          <a:p>
            <a:fld id="{B7159812-9ACC-4768-B97F-CF75AF6B0AD8}" type="slidenum">
              <a:rPr lang="el-GR" altLang="en-US" smtClean="0"/>
              <a:pPr/>
              <a:t>35</a:t>
            </a:fld>
            <a:endParaRPr lang="el-GR" altLang="en-US" dirty="0"/>
          </a:p>
        </p:txBody>
      </p:sp>
      <p:sp>
        <p:nvSpPr>
          <p:cNvPr id="40966" name="Text Box 3"/>
          <p:cNvSpPr txBox="1">
            <a:spLocks noChangeArrowheads="1"/>
          </p:cNvSpPr>
          <p:nvPr/>
        </p:nvSpPr>
        <p:spPr bwMode="auto">
          <a:xfrm>
            <a:off x="399255" y="1458414"/>
            <a:ext cx="8345489" cy="4339650"/>
          </a:xfrm>
          <a:prstGeom prst="rect">
            <a:avLst/>
          </a:prstGeom>
          <a:noFill/>
          <a:ln w="9525">
            <a:noFill/>
            <a:miter lim="800000"/>
            <a:headEnd/>
            <a:tailEnd/>
          </a:ln>
        </p:spPr>
        <p:txBody>
          <a:bodyPr wrap="square">
            <a:spAutoFit/>
          </a:bodyPr>
          <a:lstStyle/>
          <a:p>
            <a:pPr algn="just"/>
            <a:r>
              <a:rPr lang="el-GR" sz="2400" dirty="0"/>
              <a:t>Θέλουμε να κατασκευάσουμε μια βάση δεδομένων με πληροφορίες για </a:t>
            </a:r>
            <a:r>
              <a:rPr lang="el-GR" sz="2400" i="1" dirty="0">
                <a:solidFill>
                  <a:schemeClr val="accent3">
                    <a:lumMod val="75000"/>
                  </a:schemeClr>
                </a:solidFill>
              </a:rPr>
              <a:t>αξιολογήσεις εστιατορίων </a:t>
            </a:r>
            <a:r>
              <a:rPr lang="el-GR" sz="2400" dirty="0"/>
              <a:t>από χρήστες. </a:t>
            </a:r>
          </a:p>
          <a:p>
            <a:pPr algn="just"/>
            <a:endParaRPr lang="en-US" sz="800" dirty="0"/>
          </a:p>
          <a:p>
            <a:pPr algn="just">
              <a:buFont typeface="Wingdings" pitchFamily="2" charset="2"/>
              <a:buChar char="§"/>
            </a:pPr>
            <a:r>
              <a:rPr lang="el-GR" sz="2000" dirty="0"/>
              <a:t> Για κάθε </a:t>
            </a:r>
            <a:r>
              <a:rPr lang="el-GR" sz="2000" i="1" dirty="0">
                <a:solidFill>
                  <a:schemeClr val="accent3">
                    <a:lumMod val="75000"/>
                  </a:schemeClr>
                </a:solidFill>
              </a:rPr>
              <a:t>χρήστη</a:t>
            </a:r>
            <a:r>
              <a:rPr lang="el-GR" sz="2000" dirty="0"/>
              <a:t> έχουμε ένα μοναδικό </a:t>
            </a:r>
            <a:r>
              <a:rPr lang="en-US" sz="2000" dirty="0"/>
              <a:t>ID, </a:t>
            </a:r>
            <a:r>
              <a:rPr lang="el-GR" sz="2000" dirty="0"/>
              <a:t>το όνομα και το </a:t>
            </a:r>
            <a:r>
              <a:rPr lang="en-US" sz="2000" dirty="0"/>
              <a:t>email </a:t>
            </a:r>
            <a:r>
              <a:rPr lang="el-GR" sz="2000" dirty="0"/>
              <a:t>του.  </a:t>
            </a:r>
            <a:endParaRPr lang="en-US" sz="2000" dirty="0"/>
          </a:p>
          <a:p>
            <a:pPr algn="just">
              <a:buFont typeface="Wingdings" pitchFamily="2" charset="2"/>
              <a:buChar char="§"/>
            </a:pPr>
            <a:r>
              <a:rPr lang="el-GR" sz="2000" dirty="0"/>
              <a:t> Για κάθε </a:t>
            </a:r>
            <a:r>
              <a:rPr lang="el-GR" sz="2000" i="1" dirty="0">
                <a:solidFill>
                  <a:schemeClr val="accent3">
                    <a:lumMod val="75000"/>
                  </a:schemeClr>
                </a:solidFill>
              </a:rPr>
              <a:t>εστιατόριο</a:t>
            </a:r>
            <a:r>
              <a:rPr lang="el-GR" sz="2000" dirty="0"/>
              <a:t> διατηρούμε το όνομα του, την πόλη στην οποία βρίσκεται, τη διεύθυνση του (οδό και αριθμό) και το είδος κουζίνας που σερβίρει. Ένα εστιατόριο μπορεί να σερβίρει παραπάνω από ένα είδη κουζίνας. Θεωρούμε ότι δεν υπάρχει εστιατόριο με το ίδιο όνομα στην ίδια πόλη.</a:t>
            </a:r>
            <a:endParaRPr lang="en-US" sz="2000" dirty="0"/>
          </a:p>
          <a:p>
            <a:pPr algn="just">
              <a:buFont typeface="Wingdings" pitchFamily="2" charset="2"/>
              <a:buChar char="§"/>
            </a:pPr>
            <a:r>
              <a:rPr lang="el-GR" sz="2000" dirty="0"/>
              <a:t> Κάθε χρήστης </a:t>
            </a:r>
            <a:r>
              <a:rPr lang="el-GR" sz="2000" i="1" dirty="0">
                <a:solidFill>
                  <a:schemeClr val="accent3">
                    <a:lumMod val="75000"/>
                  </a:schemeClr>
                </a:solidFill>
              </a:rPr>
              <a:t>αξιολογεί ένα εστιατόριο </a:t>
            </a:r>
            <a:r>
              <a:rPr lang="el-GR" sz="2000" dirty="0"/>
              <a:t>με ένα βαθμό από το 1 έως το 10.</a:t>
            </a:r>
          </a:p>
          <a:p>
            <a:pPr algn="just">
              <a:buFont typeface="Wingdings" pitchFamily="2" charset="2"/>
              <a:buChar char="§"/>
            </a:pPr>
            <a:r>
              <a:rPr lang="el-GR" sz="2000" dirty="0"/>
              <a:t> Ένας χρήστης μπορεί να αξιολογεί πολλά εστιατόρια και ένα εστιατόριο μπορεί να έχει αξιολογήσεις από πολλούς χρήστες.</a:t>
            </a:r>
            <a:endParaRPr lang="en-US" sz="2000" dirty="0"/>
          </a:p>
          <a:p>
            <a:pPr algn="just">
              <a:buFont typeface="Wingdings" pitchFamily="2" charset="2"/>
              <a:buChar char="§"/>
            </a:pPr>
            <a:r>
              <a:rPr lang="en-US" sz="2000" dirty="0"/>
              <a:t> </a:t>
            </a:r>
            <a:r>
              <a:rPr lang="el-GR" sz="2000" dirty="0"/>
              <a:t>Όλοι οι χρήστες έχουν αξιολογήσει τουλάχιστον ένα εστιατόριο αλλά μπορεί να υπάρχουν εστιατόρια χωρίς αξιολογήσεις.</a:t>
            </a:r>
          </a:p>
        </p:txBody>
      </p:sp>
      <p:sp>
        <p:nvSpPr>
          <p:cNvPr id="2" name="Title 1"/>
          <p:cNvSpPr>
            <a:spLocks noGrp="1"/>
          </p:cNvSpPr>
          <p:nvPr>
            <p:ph type="title"/>
          </p:nvPr>
        </p:nvSpPr>
        <p:spPr/>
        <p:txBody>
          <a:bodyPr>
            <a:normAutofit/>
          </a:bodyPr>
          <a:lstStyle/>
          <a:p>
            <a:r>
              <a:rPr lang="el-GR" i="1" dirty="0">
                <a:solidFill>
                  <a:schemeClr val="accent6">
                    <a:lumMod val="75000"/>
                  </a:schemeClr>
                </a:solidFill>
              </a:rPr>
              <a:t>Παράδειγμα</a:t>
            </a:r>
            <a:endParaRPr lang="en-US" u="sng" dirty="0">
              <a:solidFill>
                <a:schemeClr val="accent6">
                  <a:lumMod val="75000"/>
                </a:schemeClr>
              </a:solidFill>
            </a:endParaRPr>
          </a:p>
        </p:txBody>
      </p:sp>
      <p:sp>
        <p:nvSpPr>
          <p:cNvPr id="7"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4039148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Slide Number Placeholder 4"/>
          <p:cNvSpPr>
            <a:spLocks noGrp="1"/>
          </p:cNvSpPr>
          <p:nvPr>
            <p:ph type="sldNum" sz="quarter" idx="12"/>
          </p:nvPr>
        </p:nvSpPr>
        <p:spPr>
          <a:noFill/>
        </p:spPr>
        <p:txBody>
          <a:bodyPr/>
          <a:lstStyle/>
          <a:p>
            <a:fld id="{E697DF59-E956-4A14-B3B8-7CC04E0F5FE4}" type="slidenum">
              <a:rPr lang="el-GR" altLang="en-US" smtClean="0"/>
              <a:pPr/>
              <a:t>36</a:t>
            </a:fld>
            <a:endParaRPr lang="el-GR" altLang="en-US"/>
          </a:p>
        </p:txBody>
      </p:sp>
      <p:sp>
        <p:nvSpPr>
          <p:cNvPr id="48134" name="TextBox 6"/>
          <p:cNvSpPr txBox="1">
            <a:spLocks noChangeArrowheads="1"/>
          </p:cNvSpPr>
          <p:nvPr/>
        </p:nvSpPr>
        <p:spPr bwMode="auto">
          <a:xfrm>
            <a:off x="266700" y="1088321"/>
            <a:ext cx="8610600" cy="5201424"/>
          </a:xfrm>
          <a:prstGeom prst="rect">
            <a:avLst/>
          </a:prstGeom>
          <a:noFill/>
          <a:ln w="9525">
            <a:noFill/>
            <a:miter lim="800000"/>
            <a:headEnd/>
            <a:tailEnd/>
          </a:ln>
        </p:spPr>
        <p:txBody>
          <a:bodyPr wrap="square">
            <a:spAutoFit/>
          </a:bodyPr>
          <a:lstStyle/>
          <a:p>
            <a:pPr algn="just"/>
            <a:r>
              <a:rPr lang="el-GR" dirty="0">
                <a:latin typeface="Calibri" pitchFamily="34" charset="0"/>
                <a:ea typeface="Calibri" pitchFamily="34" charset="0"/>
                <a:cs typeface="Calibri" pitchFamily="34" charset="0"/>
              </a:rPr>
              <a:t>Θέλουμε να σχεδιάσουμε μια βάση δεδομένων στην οποία θα καταγράψουμε τις </a:t>
            </a:r>
            <a:r>
              <a:rPr lang="el-GR" i="1" dirty="0">
                <a:latin typeface="Calibri" pitchFamily="34" charset="0"/>
                <a:ea typeface="Calibri" pitchFamily="34" charset="0"/>
                <a:cs typeface="Calibri" pitchFamily="34" charset="0"/>
              </a:rPr>
              <a:t>προτιμήσεις φοιτητών σε φαγητά που σερβίρουν εστιατόρια</a:t>
            </a:r>
            <a:r>
              <a:rPr lang="el-GR" dirty="0">
                <a:latin typeface="Calibri" pitchFamily="34" charset="0"/>
                <a:ea typeface="Calibri" pitchFamily="34" charset="0"/>
                <a:cs typeface="Calibri" pitchFamily="34" charset="0"/>
              </a:rPr>
              <a:t>.</a:t>
            </a: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 </a:t>
            </a:r>
            <a:endParaRPr lang="el-GR" sz="1600" i="1" dirty="0">
              <a:latin typeface="Calibri" pitchFamily="34" charset="0"/>
              <a:ea typeface="Calibri" pitchFamily="34" charset="0"/>
              <a:cs typeface="Calibri" pitchFamily="34" charset="0"/>
            </a:endParaRPr>
          </a:p>
          <a:p>
            <a:pPr algn="just"/>
            <a:endParaRPr lang="el-GR" sz="800" dirty="0">
              <a:latin typeface="Calibri" pitchFamily="34" charset="0"/>
              <a:ea typeface="Calibri" pitchFamily="34" charset="0"/>
              <a:cs typeface="Calibri" pitchFamily="34" charset="0"/>
            </a:endParaRP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φοιτητής</a:t>
            </a:r>
            <a:r>
              <a:rPr lang="el-GR" dirty="0">
                <a:latin typeface="Calibri" pitchFamily="34" charset="0"/>
                <a:ea typeface="Calibri" pitchFamily="34" charset="0"/>
                <a:cs typeface="Calibri" pitchFamily="34" charset="0"/>
              </a:rPr>
              <a:t> χαρακτηρίζεται από τον αριθμό μητρώο του και το όνομά του. Ο αριθμός μητρώου είναι μοναδικός.</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εστιατόριο</a:t>
            </a:r>
            <a:r>
              <a:rPr lang="el-GR" dirty="0">
                <a:latin typeface="Calibri" pitchFamily="34" charset="0"/>
                <a:ea typeface="Calibri" pitchFamily="34" charset="0"/>
                <a:cs typeface="Calibri" pitchFamily="34" charset="0"/>
              </a:rPr>
              <a:t> έχει ένα όνομα (που είναι μοναδικό) και μια διεύθυνση. </a:t>
            </a:r>
          </a:p>
          <a:p>
            <a:pPr algn="just">
              <a:buFont typeface="Wingdings" pitchFamily="2" charset="2"/>
              <a:buChar char="§"/>
            </a:pPr>
            <a:r>
              <a:rPr lang="el-GR" dirty="0">
                <a:latin typeface="Calibri" pitchFamily="34" charset="0"/>
                <a:ea typeface="Calibri" pitchFamily="34" charset="0"/>
                <a:cs typeface="Calibri" pitchFamily="34" charset="0"/>
              </a:rPr>
              <a:t> Ένα εστιατόριο </a:t>
            </a:r>
            <a:r>
              <a:rPr lang="el-GR" dirty="0">
                <a:solidFill>
                  <a:schemeClr val="accent6">
                    <a:lumMod val="75000"/>
                  </a:schemeClr>
                </a:solidFill>
                <a:latin typeface="Calibri" pitchFamily="34" charset="0"/>
                <a:ea typeface="Calibri" pitchFamily="34" charset="0"/>
                <a:cs typeface="Calibri" pitchFamily="34" charset="0"/>
              </a:rPr>
              <a:t>σερβίρει</a:t>
            </a:r>
            <a:r>
              <a:rPr lang="el-GR" dirty="0">
                <a:latin typeface="Calibri" pitchFamily="34" charset="0"/>
                <a:ea typeface="Calibri" pitchFamily="34" charset="0"/>
                <a:cs typeface="Calibri" pitchFamily="34" charset="0"/>
              </a:rPr>
              <a:t> φαγητά.</a:t>
            </a:r>
          </a:p>
          <a:p>
            <a:pPr algn="just">
              <a:buFont typeface="Wingdings" pitchFamily="2" charset="2"/>
              <a:buChar char="§"/>
            </a:pPr>
            <a:r>
              <a:rPr lang="el-GR" dirty="0">
                <a:latin typeface="Calibri" pitchFamily="34" charset="0"/>
                <a:ea typeface="Calibri" pitchFamily="34" charset="0"/>
                <a:cs typeface="Calibri" pitchFamily="34" charset="0"/>
              </a:rPr>
              <a:t> Κάθε </a:t>
            </a:r>
            <a:r>
              <a:rPr lang="el-GR" dirty="0">
                <a:solidFill>
                  <a:schemeClr val="accent6">
                    <a:lumMod val="75000"/>
                  </a:schemeClr>
                </a:solidFill>
                <a:latin typeface="Calibri" pitchFamily="34" charset="0"/>
                <a:ea typeface="Calibri" pitchFamily="34" charset="0"/>
                <a:cs typeface="Calibri" pitchFamily="34" charset="0"/>
              </a:rPr>
              <a:t>φαγητό</a:t>
            </a:r>
            <a:r>
              <a:rPr lang="el-GR" dirty="0">
                <a:latin typeface="Calibri" pitchFamily="34" charset="0"/>
                <a:ea typeface="Calibri" pitchFamily="34" charset="0"/>
                <a:cs typeface="Calibri" pitchFamily="34" charset="0"/>
              </a:rPr>
              <a:t> έχει ένα όνομα και μια τιμή. Το όνομα του φαγητού είναι μοναδικό σε κάθε εστιατόριο, αλλά </a:t>
            </a:r>
            <a:r>
              <a:rPr lang="el-GR" i="1" dirty="0">
                <a:latin typeface="Calibri" pitchFamily="34" charset="0"/>
                <a:ea typeface="Calibri" pitchFamily="34" charset="0"/>
                <a:cs typeface="Calibri" pitchFamily="34" charset="0"/>
              </a:rPr>
              <a:t>διαφορετικά εστιατόρια μπορεί να σερβίρουν ένα φαγητό με το ίδιο όνομα.</a:t>
            </a:r>
          </a:p>
          <a:p>
            <a:pPr algn="just">
              <a:buFont typeface="Wingdings" pitchFamily="2" charset="2"/>
              <a:buChar char="§"/>
            </a:pPr>
            <a:r>
              <a:rPr lang="el-GR" dirty="0">
                <a:latin typeface="Calibri" pitchFamily="34" charset="0"/>
                <a:ea typeface="Calibri" pitchFamily="34" charset="0"/>
                <a:cs typeface="Calibri" pitchFamily="34" charset="0"/>
              </a:rPr>
              <a:t> Η </a:t>
            </a:r>
            <a:r>
              <a:rPr lang="el-GR" i="1" dirty="0">
                <a:latin typeface="Calibri" pitchFamily="34" charset="0"/>
                <a:ea typeface="Calibri" pitchFamily="34" charset="0"/>
                <a:cs typeface="Calibri" pitchFamily="34" charset="0"/>
              </a:rPr>
              <a:t>τιμή</a:t>
            </a:r>
            <a:r>
              <a:rPr lang="el-GR" dirty="0">
                <a:latin typeface="Calibri" pitchFamily="34" charset="0"/>
                <a:ea typeface="Calibri" pitchFamily="34" charset="0"/>
                <a:cs typeface="Calibri" pitchFamily="34" charset="0"/>
              </a:rPr>
              <a:t> του ίδιου φαγητού μπορεί να είναι διαφορετική σε κάθε εστιατόριο. </a:t>
            </a:r>
            <a:endParaRPr lang="el-GR" i="1" dirty="0">
              <a:latin typeface="Calibri" pitchFamily="34" charset="0"/>
              <a:ea typeface="Calibri" pitchFamily="34" charset="0"/>
              <a:cs typeface="Calibri" pitchFamily="34" charset="0"/>
            </a:endParaRPr>
          </a:p>
          <a:p>
            <a:pPr algn="just">
              <a:buFont typeface="Wingdings" pitchFamily="2" charset="2"/>
              <a:buChar char="§"/>
            </a:pPr>
            <a:r>
              <a:rPr lang="el-GR" i="1" dirty="0">
                <a:latin typeface="Calibri" pitchFamily="34" charset="0"/>
                <a:ea typeface="Calibri" pitchFamily="34" charset="0"/>
                <a:cs typeface="Calibri" pitchFamily="34" charset="0"/>
              </a:rPr>
              <a:t> </a:t>
            </a:r>
            <a:r>
              <a:rPr lang="el-GR" dirty="0">
                <a:latin typeface="Calibri" pitchFamily="34" charset="0"/>
                <a:ea typeface="Calibri" pitchFamily="34" charset="0"/>
                <a:cs typeface="Calibri" pitchFamily="34" charset="0"/>
              </a:rPr>
              <a:t>Σε ένα φοιτητή </a:t>
            </a:r>
            <a:r>
              <a:rPr lang="el-GR" dirty="0">
                <a:solidFill>
                  <a:schemeClr val="accent6">
                    <a:lumMod val="75000"/>
                  </a:schemeClr>
                </a:solidFill>
                <a:latin typeface="Calibri" pitchFamily="34" charset="0"/>
                <a:ea typeface="Calibri" pitchFamily="34" charset="0"/>
                <a:cs typeface="Calibri" pitchFamily="34" charset="0"/>
              </a:rPr>
              <a:t>αρέσει</a:t>
            </a:r>
            <a:r>
              <a:rPr lang="el-GR" dirty="0">
                <a:latin typeface="Calibri" pitchFamily="34" charset="0"/>
                <a:ea typeface="Calibri" pitchFamily="34" charset="0"/>
                <a:cs typeface="Calibri" pitchFamily="34" charset="0"/>
              </a:rPr>
              <a:t> ένα φαγητό που σερβίρει κάποιο εστιατόριο. Για παράδειγμα, στο φοιτητή Γιάννη αρέσει η «Καρμπονάρα» που σερβίρει το εστιατόριο «</a:t>
            </a:r>
            <a:r>
              <a:rPr lang="en-US" dirty="0">
                <a:latin typeface="Calibri" pitchFamily="34" charset="0"/>
                <a:ea typeface="Calibri" pitchFamily="34" charset="0"/>
                <a:cs typeface="Calibri" pitchFamily="34" charset="0"/>
              </a:rPr>
              <a:t>La </a:t>
            </a:r>
            <a:r>
              <a:rPr lang="en-US" dirty="0" err="1">
                <a:latin typeface="Calibri" pitchFamily="34" charset="0"/>
                <a:ea typeface="Calibri" pitchFamily="34" charset="0"/>
                <a:cs typeface="Calibri" pitchFamily="34" charset="0"/>
              </a:rPr>
              <a:t>Trattoria</a:t>
            </a:r>
            <a:r>
              <a:rPr lang="el-GR" dirty="0">
                <a:latin typeface="Calibri" pitchFamily="34" charset="0"/>
                <a:ea typeface="Calibri" pitchFamily="34" charset="0"/>
                <a:cs typeface="Calibri" pitchFamily="34" charset="0"/>
              </a:rPr>
              <a:t>» (αλλά πιθανών όχι η «Καρμπονάρα» που σερβίρει το εστιατόριο «</a:t>
            </a:r>
            <a:r>
              <a:rPr lang="en-US" dirty="0">
                <a:latin typeface="Calibri" pitchFamily="34" charset="0"/>
                <a:ea typeface="Calibri" pitchFamily="34" charset="0"/>
                <a:cs typeface="Calibri" pitchFamily="34" charset="0"/>
              </a:rPr>
              <a:t>Il </a:t>
            </a:r>
            <a:r>
              <a:rPr lang="en-US" dirty="0" err="1">
                <a:latin typeface="Calibri" pitchFamily="34" charset="0"/>
                <a:ea typeface="Calibri" pitchFamily="34" charset="0"/>
                <a:cs typeface="Calibri" pitchFamily="34" charset="0"/>
              </a:rPr>
              <a:t>Forno</a:t>
            </a:r>
            <a:r>
              <a:rPr lang="el-GR" dirty="0">
                <a:latin typeface="Calibri" pitchFamily="34" charset="0"/>
                <a:ea typeface="Calibri" pitchFamily="34" charset="0"/>
                <a:cs typeface="Calibri" pitchFamily="34" charset="0"/>
              </a:rPr>
              <a:t>»), ενώ στη φοιτήτρια Μαρία αρέσει ο «Μουσακάς» που σερβίρει  το εστιατόριο «Θωμάς».</a:t>
            </a:r>
          </a:p>
          <a:p>
            <a:pPr algn="just">
              <a:buFont typeface="Wingdings" pitchFamily="2" charset="2"/>
              <a:buChar char="§"/>
            </a:pPr>
            <a:r>
              <a:rPr lang="el-GR" dirty="0">
                <a:latin typeface="Calibri" pitchFamily="34" charset="0"/>
                <a:ea typeface="Calibri" pitchFamily="34" charset="0"/>
                <a:cs typeface="Calibri" pitchFamily="34" charset="0"/>
              </a:rPr>
              <a:t> Κάθε φαγητό σερβίρεται τουλάχιστον από ένα εστιατόριο και κάθε εστιατόριο σερβίρει τουλάχιστον ένα φαγητό.</a:t>
            </a:r>
          </a:p>
          <a:p>
            <a:pPr algn="just">
              <a:buFont typeface="Wingdings" pitchFamily="2" charset="2"/>
              <a:buChar char="§"/>
            </a:pPr>
            <a:r>
              <a:rPr lang="el-GR" dirty="0">
                <a:latin typeface="Calibri" pitchFamily="34" charset="0"/>
                <a:ea typeface="Calibri" pitchFamily="34" charset="0"/>
                <a:cs typeface="Calibri" pitchFamily="34" charset="0"/>
              </a:rPr>
              <a:t> Σε κάθε φοιτητή αρέσει τουλάχιστον ένα φαγητό, αλλά μπορεί να υπάρχουν φαγητά που δεν αρέσουν σε κάποιο φοιτητή.</a:t>
            </a:r>
          </a:p>
        </p:txBody>
      </p:sp>
      <p:sp>
        <p:nvSpPr>
          <p:cNvPr id="2" name="Title 1"/>
          <p:cNvSpPr>
            <a:spLocks noGrp="1"/>
          </p:cNvSpPr>
          <p:nvPr>
            <p:ph type="title"/>
          </p:nvPr>
        </p:nvSpPr>
        <p:spPr>
          <a:xfrm>
            <a:off x="419100" y="121298"/>
            <a:ext cx="8229600" cy="900404"/>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(ασθενείς οντότητες)</a:t>
            </a:r>
            <a:endParaRPr lang="en-US" sz="2400" dirty="0">
              <a:solidFill>
                <a:schemeClr val="accent6">
                  <a:lumMod val="75000"/>
                </a:schemeClr>
              </a:solidFill>
            </a:endParaRPr>
          </a:p>
        </p:txBody>
      </p:sp>
      <p:sp>
        <p:nvSpPr>
          <p:cNvPr id="6"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21161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37</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8" name="Title 7"/>
          <p:cNvSpPr>
            <a:spLocks noGrp="1"/>
          </p:cNvSpPr>
          <p:nvPr>
            <p:ph type="title"/>
          </p:nvPr>
        </p:nvSpPr>
        <p:spPr>
          <a:xfrm>
            <a:off x="457200" y="-156455"/>
            <a:ext cx="8229600" cy="1143000"/>
          </a:xfrm>
        </p:spPr>
        <p:txBody>
          <a:bodyPr/>
          <a:lstStyle/>
          <a:p>
            <a:r>
              <a:rPr lang="el-GR" dirty="0">
                <a:solidFill>
                  <a:schemeClr val="accent6">
                    <a:lumMod val="75000"/>
                  </a:schemeClr>
                </a:solidFill>
              </a:rPr>
              <a:t>Παράδειγμα </a:t>
            </a:r>
            <a:r>
              <a:rPr lang="el-GR" sz="2400" dirty="0">
                <a:solidFill>
                  <a:schemeClr val="accent6">
                    <a:lumMod val="75000"/>
                  </a:schemeClr>
                </a:solidFill>
              </a:rPr>
              <a:t>(ιεραρχίες)</a:t>
            </a:r>
          </a:p>
        </p:txBody>
      </p:sp>
      <p:sp>
        <p:nvSpPr>
          <p:cNvPr id="265217" name="Rectangle 1"/>
          <p:cNvSpPr>
            <a:spLocks noChangeArrowheads="1"/>
          </p:cNvSpPr>
          <p:nvPr/>
        </p:nvSpPr>
        <p:spPr bwMode="auto">
          <a:xfrm>
            <a:off x="274515" y="1523702"/>
            <a:ext cx="8255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indent="0" algn="just" eaLnBrk="0" fontAlgn="base" hangingPunct="0">
              <a:lnSpc>
                <a:spcPct val="100000"/>
              </a:lnSpc>
              <a:spcBef>
                <a:spcPct val="50000"/>
              </a:spcBef>
              <a:spcAft>
                <a:spcPct val="0"/>
              </a:spcAft>
              <a:buClrTx/>
              <a:buSzTx/>
              <a:tabLst/>
            </a:pPr>
            <a:r>
              <a:rPr lang="el-GR" sz="1600" dirty="0">
                <a:latin typeface="Calibri" pitchFamily="34" charset="0"/>
                <a:ea typeface="Calibri" pitchFamily="34" charset="0"/>
                <a:cs typeface="Calibri" pitchFamily="34" charset="0"/>
              </a:rPr>
              <a:t>Θεωρείστε μια βάση δεδομένων που διατηρεί πληροφορίες για συλλόγους, φοιτητές και καθηγητές ενός Πανεπιστημίου</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πιο συγκεκριμένα</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σύλλογος</a:t>
            </a:r>
            <a:r>
              <a:rPr lang="el-GR" sz="1600" dirty="0">
                <a:latin typeface="Calibri" pitchFamily="34" charset="0"/>
                <a:ea typeface="Calibri" pitchFamily="34" charset="0"/>
                <a:cs typeface="Calibri" pitchFamily="34" charset="0"/>
              </a:rPr>
              <a:t> έχει έναν τίτλο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Για κάθε </a:t>
            </a:r>
            <a:r>
              <a:rPr lang="el-GR" sz="1600" i="1" dirty="0">
                <a:solidFill>
                  <a:schemeClr val="accent6">
                    <a:lumMod val="75000"/>
                  </a:schemeClr>
                </a:solidFill>
                <a:latin typeface="Calibri" pitchFamily="34" charset="0"/>
                <a:ea typeface="Calibri" pitchFamily="34" charset="0"/>
                <a:cs typeface="Calibri" pitchFamily="34" charset="0"/>
              </a:rPr>
              <a:t>φοιτητή</a:t>
            </a:r>
            <a:r>
              <a:rPr lang="el-GR" sz="1600" dirty="0">
                <a:latin typeface="Calibri" pitchFamily="34" charset="0"/>
                <a:ea typeface="Calibri" pitchFamily="34" charset="0"/>
                <a:cs typeface="Calibri" pitchFamily="34" charset="0"/>
              </a:rPr>
              <a:t> έχουμε το όνομά του και ένα μοναδικό αριθμό μητρώου.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a:t>
            </a:r>
            <a:r>
              <a:rPr lang="el-GR" sz="1600" i="1" dirty="0">
                <a:solidFill>
                  <a:schemeClr val="accent6">
                    <a:lumMod val="75000"/>
                  </a:schemeClr>
                </a:solidFill>
                <a:latin typeface="Calibri" pitchFamily="34" charset="0"/>
                <a:ea typeface="Calibri" pitchFamily="34" charset="0"/>
                <a:cs typeface="Calibri" pitchFamily="34" charset="0"/>
              </a:rPr>
              <a:t>καθηγητής</a:t>
            </a:r>
            <a:r>
              <a:rPr lang="el-GR" sz="1600" dirty="0">
                <a:latin typeface="Calibri" pitchFamily="34" charset="0"/>
                <a:ea typeface="Calibri" pitchFamily="34" charset="0"/>
                <a:cs typeface="Calibri" pitchFamily="34" charset="0"/>
              </a:rPr>
              <a:t> έχει ένα όνομα και ένα μοναδικό αναγνωριστικό.</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Οι φοιτητές </a:t>
            </a:r>
            <a:r>
              <a:rPr lang="el-GR" sz="1600" i="1" dirty="0">
                <a:latin typeface="Calibri" pitchFamily="34" charset="0"/>
                <a:ea typeface="Calibri" pitchFamily="34" charset="0"/>
                <a:cs typeface="Calibri" pitchFamily="34" charset="0"/>
              </a:rPr>
              <a:t>ανήκουν</a:t>
            </a:r>
            <a:r>
              <a:rPr lang="el-GR" sz="1600" dirty="0">
                <a:latin typeface="Calibri" pitchFamily="34" charset="0"/>
                <a:ea typeface="Calibri" pitchFamily="34" charset="0"/>
                <a:cs typeface="Calibri" pitchFamily="34" charset="0"/>
              </a:rPr>
              <a:t> σε έναν ή περισσότερους συλλόγους. Καταγράφουμε την ημερομηνία εγγραφής του φοιτητή στο σύλλογο. Κάθε σύλλογος έχει τουλάχιστον έναν φοιτητή ως μέλος</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Ένας καθηγητής είναι είτε </a:t>
            </a:r>
            <a:r>
              <a:rPr lang="el-GR" sz="1600" i="1" dirty="0">
                <a:latin typeface="Calibri" pitchFamily="34" charset="0"/>
                <a:ea typeface="Calibri" pitchFamily="34" charset="0"/>
                <a:cs typeface="Calibri" pitchFamily="34" charset="0"/>
              </a:rPr>
              <a:t>μερικής</a:t>
            </a:r>
            <a:r>
              <a:rPr lang="el-GR" sz="1600" dirty="0">
                <a:latin typeface="Calibri" pitchFamily="34" charset="0"/>
                <a:ea typeface="Calibri" pitchFamily="34" charset="0"/>
                <a:cs typeface="Calibri" pitchFamily="34" charset="0"/>
              </a:rPr>
              <a:t> είτε </a:t>
            </a:r>
            <a:r>
              <a:rPr lang="el-GR" sz="1600" i="1" dirty="0">
                <a:latin typeface="Calibri" pitchFamily="34" charset="0"/>
                <a:ea typeface="Calibri" pitchFamily="34" charset="0"/>
                <a:cs typeface="Calibri" pitchFamily="34" charset="0"/>
              </a:rPr>
              <a:t>πλήρους</a:t>
            </a:r>
            <a:r>
              <a:rPr lang="el-GR" sz="1600" dirty="0">
                <a:latin typeface="Calibri" pitchFamily="34" charset="0"/>
                <a:ea typeface="Calibri" pitchFamily="34" charset="0"/>
                <a:cs typeface="Calibri" pitchFamily="34" charset="0"/>
              </a:rPr>
              <a:t> απασχόλησης</a:t>
            </a:r>
            <a:r>
              <a:rPr lang="en-US" sz="1600" dirty="0">
                <a:latin typeface="Calibri" pitchFamily="34" charset="0"/>
                <a:ea typeface="Calibri" pitchFamily="34" charset="0"/>
                <a:cs typeface="Calibri" pitchFamily="34" charset="0"/>
              </a:rPr>
              <a:t>.</a:t>
            </a:r>
            <a:r>
              <a:rPr lang="el-GR" sz="1600" dirty="0">
                <a:latin typeface="Calibri" pitchFamily="34" charset="0"/>
                <a:ea typeface="Calibri" pitchFamily="34" charset="0"/>
                <a:cs typeface="Calibri" pitchFamily="34" charset="0"/>
              </a:rPr>
              <a:t> Για έναν καθηγητή μερικής απασχόλησης καταγράφουμε το ποσοστό της απασχόλησής του. Για έναν καθηγητή πλήρους απασχόλησης καταγράφουμε τις ώρες γραφείου του.</a:t>
            </a:r>
          </a:p>
          <a:p>
            <a:pPr marR="0" lvl="0" indent="0" algn="just" eaLnBrk="0" fontAlgn="base" hangingPunct="0">
              <a:lnSpc>
                <a:spcPct val="100000"/>
              </a:lnSpc>
              <a:spcBef>
                <a:spcPct val="50000"/>
              </a:spcBef>
              <a:spcAft>
                <a:spcPct val="0"/>
              </a:spcAft>
              <a:buClrTx/>
              <a:buSzTx/>
              <a:buFont typeface="Wingdings" pitchFamily="2" charset="2"/>
              <a:buChar char="§"/>
              <a:tabLst/>
            </a:pPr>
            <a:r>
              <a:rPr lang="el-GR" sz="1600" dirty="0">
                <a:latin typeface="Calibri" pitchFamily="34" charset="0"/>
                <a:ea typeface="Calibri" pitchFamily="34" charset="0"/>
                <a:cs typeface="Calibri" pitchFamily="34" charset="0"/>
              </a:rPr>
              <a:t> Κάθε σύλλογος έχει ακριβώς έναν καθηγητή ως </a:t>
            </a:r>
            <a:r>
              <a:rPr lang="el-GR" sz="1600" i="1" dirty="0">
                <a:latin typeface="Calibri" pitchFamily="34" charset="0"/>
                <a:ea typeface="Calibri" pitchFamily="34" charset="0"/>
                <a:cs typeface="Calibri" pitchFamily="34" charset="0"/>
              </a:rPr>
              <a:t>σύμβουλο</a:t>
            </a:r>
            <a:r>
              <a:rPr lang="el-GR" sz="1600" dirty="0">
                <a:latin typeface="Calibri" pitchFamily="34" charset="0"/>
                <a:ea typeface="Calibri" pitchFamily="34" charset="0"/>
                <a:cs typeface="Calibri" pitchFamily="34" charset="0"/>
              </a:rPr>
              <a:t>, ο οποίος πρέπει να είναι καθηγητής πλήρους απασχόλησης.</a:t>
            </a:r>
          </a:p>
          <a:p>
            <a:pPr marR="0" lvl="0" indent="0" algn="just" eaLnBrk="0" fontAlgn="base" hangingPunct="0">
              <a:lnSpc>
                <a:spcPct val="100000"/>
              </a:lnSpc>
              <a:spcBef>
                <a:spcPct val="50000"/>
              </a:spcBef>
              <a:spcAft>
                <a:spcPct val="0"/>
              </a:spcAft>
              <a:buClrTx/>
              <a:buSzTx/>
              <a:buFont typeface="Wingdings" pitchFamily="2" charset="2"/>
              <a:buChar char="§"/>
              <a:tabLst/>
            </a:pPr>
            <a:endParaRPr lang="el-GR" sz="800" dirty="0">
              <a:latin typeface="Calibri" pitchFamily="34" charset="0"/>
              <a:ea typeface="Calibri" pitchFamily="34" charset="0"/>
              <a:cs typeface="Calibri" pitchFamily="34" charset="0"/>
            </a:endParaRPr>
          </a:p>
        </p:txBody>
      </p:sp>
      <p:sp>
        <p:nvSpPr>
          <p:cNvPr id="10"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727068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Footer Placeholder 3"/>
          <p:cNvSpPr>
            <a:spLocks noGrp="1"/>
          </p:cNvSpPr>
          <p:nvPr>
            <p:ph type="ftr" sz="quarter" idx="11"/>
          </p:nvPr>
        </p:nvSpPr>
        <p:spPr>
          <a:noFill/>
        </p:spPr>
        <p:txBody>
          <a:bodyPr/>
          <a:lstStyle/>
          <a:p>
            <a:r>
              <a:rPr lang="el-GR" altLang="en-US"/>
              <a:t>Ευαγγελία Πιτουρά</a:t>
            </a:r>
          </a:p>
        </p:txBody>
      </p:sp>
      <p:sp>
        <p:nvSpPr>
          <p:cNvPr id="75780" name="Slide Number Placeholder 4"/>
          <p:cNvSpPr>
            <a:spLocks noGrp="1"/>
          </p:cNvSpPr>
          <p:nvPr>
            <p:ph type="sldNum" sz="quarter" idx="12"/>
          </p:nvPr>
        </p:nvSpPr>
        <p:spPr>
          <a:noFill/>
        </p:spPr>
        <p:txBody>
          <a:bodyPr/>
          <a:lstStyle/>
          <a:p>
            <a:fld id="{7D1F1D5E-A1F8-491D-805E-61DCAB9B40AD}" type="slidenum">
              <a:rPr lang="el-GR" altLang="en-US" smtClean="0"/>
              <a:pPr/>
              <a:t>38</a:t>
            </a:fld>
            <a:endParaRPr lang="el-GR" altLang="en-US"/>
          </a:p>
        </p:txBody>
      </p:sp>
      <p:sp>
        <p:nvSpPr>
          <p:cNvPr id="75782" name="Text Box 3"/>
          <p:cNvSpPr txBox="1">
            <a:spLocks noChangeArrowheads="1"/>
          </p:cNvSpPr>
          <p:nvPr/>
        </p:nvSpPr>
        <p:spPr bwMode="auto">
          <a:xfrm>
            <a:off x="207169" y="962892"/>
            <a:ext cx="8497887" cy="4770537"/>
          </a:xfrm>
          <a:prstGeom prst="rect">
            <a:avLst/>
          </a:prstGeom>
          <a:noFill/>
          <a:ln w="9525">
            <a:noFill/>
            <a:miter lim="800000"/>
            <a:headEnd/>
            <a:tailEnd/>
          </a:ln>
        </p:spPr>
        <p:txBody>
          <a:bodyPr wrap="square">
            <a:spAutoFit/>
          </a:bodyPr>
          <a:lstStyle/>
          <a:p>
            <a:pPr algn="just"/>
            <a:r>
              <a:rPr lang="el-GR" sz="1600" dirty="0">
                <a:latin typeface="Calibri" pitchFamily="34" charset="0"/>
                <a:ea typeface="Calibri" pitchFamily="34" charset="0"/>
                <a:cs typeface="Calibri" pitchFamily="34" charset="0"/>
              </a:rPr>
              <a:t>Θέλουμε να σχεδιάσουμε μια βάση δεδομένων για επεισόδια τηλεοπτικών σειρών.  Στη βάση δεδομένων θέλουμε να έχουμε πληροφορία για: </a:t>
            </a:r>
            <a:endParaRPr lang="en-US" sz="1600" dirty="0">
              <a:latin typeface="Calibri" pitchFamily="34" charset="0"/>
              <a:ea typeface="Calibri" pitchFamily="34" charset="0"/>
              <a:cs typeface="Calibri" pitchFamily="34" charset="0"/>
            </a:endParaRPr>
          </a:p>
          <a:p>
            <a:pPr algn="just"/>
            <a:endParaRPr lang="el-GR" sz="1600" dirty="0">
              <a:latin typeface="Calibri" pitchFamily="34" charset="0"/>
              <a:ea typeface="Calibri" pitchFamily="34" charset="0"/>
              <a:cs typeface="Calibri" pitchFamily="34" charset="0"/>
            </a:endParaRPr>
          </a:p>
          <a:p>
            <a:pPr algn="just">
              <a:buFont typeface="Wingdings" pitchFamily="2" charset="2"/>
              <a:buChar char="§"/>
            </a:pPr>
            <a:r>
              <a:rPr lang="en-US" sz="1600" i="1"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Ηθοποιούς</a:t>
            </a:r>
            <a:r>
              <a:rPr lang="el-GR" sz="1600" dirty="0">
                <a:latin typeface="Calibri" pitchFamily="34" charset="0"/>
                <a:ea typeface="Calibri" pitchFamily="34" charset="0"/>
                <a:cs typeface="Calibri" pitchFamily="34" charset="0"/>
              </a:rPr>
              <a:t>: το όνομα τους, την ημερομηνία γέννησής τους, το φύλο τους και την πόλη που γεννήθηκαν. Θεωρείστε ότι ένας ηθοποιός προσδιορίζεται μοναδικά από τον συνδυασμό του ονόματος και της ημερομηνίας γέννησής του.</a:t>
            </a:r>
          </a:p>
          <a:p>
            <a:pPr algn="just">
              <a:buFont typeface="Wingdings" pitchFamily="2" charset="2"/>
              <a:buChar char="§"/>
            </a:pPr>
            <a:r>
              <a:rPr lang="el-GR"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Κανάλι</a:t>
            </a:r>
            <a:r>
              <a:rPr lang="el-GR" sz="1600" dirty="0">
                <a:latin typeface="Calibri" pitchFamily="34" charset="0"/>
                <a:ea typeface="Calibri" pitchFamily="34" charset="0"/>
                <a:cs typeface="Calibri" pitchFamily="34" charset="0"/>
              </a:rPr>
              <a:t>: το όνομα</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μοναδικά ανά κανάλι, τη διεύθυνση και το έτος ίδρυσης του.</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Τηλεοπτικές Σειρές</a:t>
            </a:r>
            <a:r>
              <a:rPr lang="el-GR" sz="1600" dirty="0">
                <a:latin typeface="Calibri" pitchFamily="34" charset="0"/>
                <a:ea typeface="Calibri" pitchFamily="34" charset="0"/>
                <a:cs typeface="Calibri" pitchFamily="34" charset="0"/>
              </a:rPr>
              <a:t>: τον τίτλο</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που είναι μοναδικός, μια περιγραφή καθώς και το είδος της σειράς (πχ., δράμα, κωμωδία). Μια σειρά μπορεί να έχει ένα ή παραπάνω είδη. Διατηρούμε επίσης και το </a:t>
            </a:r>
            <a:r>
              <a:rPr lang="el-GR" sz="1600" i="1" dirty="0">
                <a:latin typeface="Calibri" pitchFamily="34" charset="0"/>
                <a:ea typeface="Calibri" pitchFamily="34" charset="0"/>
                <a:cs typeface="Calibri" pitchFamily="34" charset="0"/>
              </a:rPr>
              <a:t>κανάλι </a:t>
            </a:r>
            <a:r>
              <a:rPr lang="el-GR" sz="1600" dirty="0">
                <a:latin typeface="Calibri" pitchFamily="34" charset="0"/>
                <a:ea typeface="Calibri" pitchFamily="34" charset="0"/>
                <a:cs typeface="Calibri" pitchFamily="34" charset="0"/>
              </a:rPr>
              <a:t>στα οποία προβάλλεται. Όλα τα επεισόδια μιας σειράς προβάλλονται από το ίδιο κανάλι. Όλες οι σειρές προβάλλονται σε κάποιο κανάλι, αλλά μπορεί να υπάρχουν κανάλια που δεν προβάλλουν σειρές.</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Επεισόδια</a:t>
            </a:r>
            <a:r>
              <a:rPr lang="el-GR" sz="1600" dirty="0">
                <a:latin typeface="Calibri" pitchFamily="34" charset="0"/>
                <a:ea typeface="Calibri" pitchFamily="34" charset="0"/>
                <a:cs typeface="Calibri" pitchFamily="34" charset="0"/>
              </a:rPr>
              <a:t>: Κάθε τηλεοπτική σειρά έχει επεισόδια. Κάθε επεισόδιο έχει έναν αριθμό επεισοδίου, μια ημερομηνία προβολή</a:t>
            </a:r>
            <a:r>
              <a:rPr lang="en-US" sz="16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και μια διάρκεια. Επεισόδια της ίδιας σειράς δεν μπορούν να έχουν τον ίδιο αριθμό.</a:t>
            </a:r>
          </a:p>
          <a:p>
            <a:pPr algn="just">
              <a:buFont typeface="Wingdings" pitchFamily="2" charset="2"/>
              <a:buChar char="§"/>
            </a:pPr>
            <a:r>
              <a:rPr lang="en-US" sz="1600" dirty="0">
                <a:latin typeface="Calibri" pitchFamily="34" charset="0"/>
                <a:ea typeface="Calibri" pitchFamily="34" charset="0"/>
                <a:cs typeface="Calibri" pitchFamily="34" charset="0"/>
              </a:rPr>
              <a:t> </a:t>
            </a:r>
            <a:r>
              <a:rPr lang="el-GR" sz="1600" i="1" dirty="0">
                <a:solidFill>
                  <a:schemeClr val="accent3">
                    <a:lumMod val="75000"/>
                  </a:schemeClr>
                </a:solidFill>
                <a:latin typeface="Calibri" pitchFamily="34" charset="0"/>
                <a:ea typeface="Calibri" pitchFamily="34" charset="0"/>
                <a:cs typeface="Calibri" pitchFamily="34" charset="0"/>
              </a:rPr>
              <a:t>Εμφανίσεις Ηθοποιού – Ρόλοι</a:t>
            </a:r>
            <a:r>
              <a:rPr lang="el-GR" sz="1600" dirty="0">
                <a:latin typeface="Calibri" pitchFamily="34" charset="0"/>
                <a:ea typeface="Calibri" pitchFamily="34" charset="0"/>
                <a:cs typeface="Calibri" pitchFamily="34" charset="0"/>
              </a:rPr>
              <a:t>: Οι ηθοποιοί εμφανίζονται σε συγκεκριμένα επεισόδια τηλεοπτικών σειρών υποδυόμενοι έναν ρόλο (π.χ., «Ντάλια», «</a:t>
            </a:r>
            <a:r>
              <a:rPr lang="el-GR" sz="1600" dirty="0" err="1">
                <a:latin typeface="Calibri" pitchFamily="34" charset="0"/>
                <a:ea typeface="Calibri" pitchFamily="34" charset="0"/>
                <a:cs typeface="Calibri" pitchFamily="34" charset="0"/>
              </a:rPr>
              <a:t>Ζουμπουλία</a:t>
            </a:r>
            <a:r>
              <a:rPr lang="el-GR" sz="1600" dirty="0">
                <a:latin typeface="Calibri" pitchFamily="34" charset="0"/>
                <a:ea typeface="Calibri" pitchFamily="34" charset="0"/>
                <a:cs typeface="Calibri" pitchFamily="34" charset="0"/>
              </a:rPr>
              <a:t>») που μπορεί να είναι </a:t>
            </a:r>
            <a:r>
              <a:rPr lang="el-GR" sz="1600" i="1" dirty="0">
                <a:latin typeface="Calibri" pitchFamily="34" charset="0"/>
                <a:ea typeface="Calibri" pitchFamily="34" charset="0"/>
                <a:cs typeface="Calibri" pitchFamily="34" charset="0"/>
              </a:rPr>
              <a:t>διαφορετικός σε κάθε επεισόδιο</a:t>
            </a:r>
            <a:r>
              <a:rPr lang="el-GR" sz="1600" dirty="0">
                <a:latin typeface="Calibri" pitchFamily="34" charset="0"/>
                <a:ea typeface="Calibri" pitchFamily="34" charset="0"/>
                <a:cs typeface="Calibri" pitchFamily="34" charset="0"/>
              </a:rPr>
              <a:t>. Σε κάθε επεισόδιο παίζει τουλάχιστον ένας ηθοποιός, αλλά μπορεί να υπάρχουν ηθοποιοί που δεν έχουν παίξει σε κανένα επεισόδιο.</a:t>
            </a:r>
          </a:p>
        </p:txBody>
      </p:sp>
      <p:sp>
        <p:nvSpPr>
          <p:cNvPr id="7" name="Title 6"/>
          <p:cNvSpPr>
            <a:spLocks noGrp="1"/>
          </p:cNvSpPr>
          <p:nvPr>
            <p:ph type="title"/>
          </p:nvPr>
        </p:nvSpPr>
        <p:spPr>
          <a:xfrm>
            <a:off x="341313" y="112512"/>
            <a:ext cx="8229600" cy="515493"/>
          </a:xfrm>
        </p:spPr>
        <p:txBody>
          <a:bodyPr>
            <a:normAutofit fontScale="90000"/>
          </a:bodyPr>
          <a:lstStyle/>
          <a:p>
            <a:r>
              <a:rPr lang="el-GR" dirty="0">
                <a:solidFill>
                  <a:schemeClr val="accent6">
                    <a:lumMod val="75000"/>
                  </a:schemeClr>
                </a:solidFill>
              </a:rPr>
              <a:t>Άσκηση</a:t>
            </a:r>
          </a:p>
        </p:txBody>
      </p:sp>
      <p:sp>
        <p:nvSpPr>
          <p:cNvPr id="9"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088333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5" name="Footer Placeholder 3"/>
          <p:cNvSpPr>
            <a:spLocks noGrp="1"/>
          </p:cNvSpPr>
          <p:nvPr>
            <p:ph type="ftr" sz="quarter" idx="11"/>
          </p:nvPr>
        </p:nvSpPr>
        <p:spPr>
          <a:noFill/>
        </p:spPr>
        <p:txBody>
          <a:bodyPr/>
          <a:lstStyle/>
          <a:p>
            <a:r>
              <a:rPr lang="el-GR" altLang="en-US"/>
              <a:t>Ευαγγελία Πιτουρά</a:t>
            </a:r>
          </a:p>
        </p:txBody>
      </p:sp>
      <p:sp>
        <p:nvSpPr>
          <p:cNvPr id="74756" name="Slide Number Placeholder 4"/>
          <p:cNvSpPr>
            <a:spLocks noGrp="1"/>
          </p:cNvSpPr>
          <p:nvPr>
            <p:ph type="sldNum" sz="quarter" idx="12"/>
          </p:nvPr>
        </p:nvSpPr>
        <p:spPr>
          <a:noFill/>
        </p:spPr>
        <p:txBody>
          <a:bodyPr/>
          <a:lstStyle/>
          <a:p>
            <a:fld id="{F828DC48-2564-4B62-877D-B844BB024EDA}" type="slidenum">
              <a:rPr lang="el-GR" altLang="en-US" smtClean="0"/>
              <a:pPr/>
              <a:t>39</a:t>
            </a:fld>
            <a:endParaRPr lang="el-GR" altLang="en-US"/>
          </a:p>
        </p:txBody>
      </p:sp>
      <p:sp>
        <p:nvSpPr>
          <p:cNvPr id="74758" name="Text Box 3"/>
          <p:cNvSpPr txBox="1">
            <a:spLocks noChangeArrowheads="1"/>
          </p:cNvSpPr>
          <p:nvPr/>
        </p:nvSpPr>
        <p:spPr bwMode="auto">
          <a:xfrm>
            <a:off x="2122488" y="5589588"/>
            <a:ext cx="4897437" cy="396875"/>
          </a:xfrm>
          <a:prstGeom prst="rect">
            <a:avLst/>
          </a:prstGeom>
          <a:noFill/>
          <a:ln w="9525">
            <a:noFill/>
            <a:miter lim="800000"/>
            <a:headEnd/>
            <a:tailEnd/>
          </a:ln>
        </p:spPr>
        <p:txBody>
          <a:bodyPr>
            <a:spAutoFit/>
          </a:bodyPr>
          <a:lstStyle/>
          <a:p>
            <a:pPr eaLnBrk="0" hangingPunct="0">
              <a:spcBef>
                <a:spcPct val="50000"/>
              </a:spcBef>
            </a:pPr>
            <a:endParaRPr lang="en-US" sz="2000">
              <a:latin typeface="Comic Sans MS" pitchFamily="66" charset="0"/>
            </a:endParaRPr>
          </a:p>
        </p:txBody>
      </p:sp>
      <p:sp>
        <p:nvSpPr>
          <p:cNvPr id="352257" name="Rectangle 1"/>
          <p:cNvSpPr>
            <a:spLocks noChangeArrowheads="1"/>
          </p:cNvSpPr>
          <p:nvPr/>
        </p:nvSpPr>
        <p:spPr bwMode="auto">
          <a:xfrm>
            <a:off x="203200" y="1141901"/>
            <a:ext cx="8636000" cy="495520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eaLnBrk="0" fontAlgn="base" hangingPunct="0">
              <a:spcBef>
                <a:spcPct val="50000"/>
              </a:spcBef>
              <a:spcAft>
                <a:spcPct val="0"/>
              </a:spcAft>
            </a:pPr>
            <a:r>
              <a:rPr lang="el-GR" sz="1600" dirty="0">
                <a:latin typeface="Calibri" pitchFamily="34" charset="0"/>
                <a:ea typeface="Calibri" pitchFamily="34" charset="0"/>
                <a:cs typeface="Calibri" pitchFamily="34" charset="0"/>
              </a:rPr>
              <a:t>Θέλουμε να σχεδιάσουμε μια βάση δεδομένων για γυμναστήρια και τους εργαζόμενούς τους, συγκεκριμένα, θέλουμε να έχουμε την παρακάτω πληροφορία.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γυμναστήριο</a:t>
            </a:r>
            <a:r>
              <a:rPr lang="el-GR" sz="1600" dirty="0">
                <a:latin typeface="Calibri" pitchFamily="34" charset="0"/>
                <a:ea typeface="Calibri" pitchFamily="34" charset="0"/>
                <a:cs typeface="Calibri" pitchFamily="34" charset="0"/>
              </a:rPr>
              <a:t> έχει ένα όνομα (που είναι μοναδικό), μια διεύθυνση που αποτελείται από την οδό, αριθμό, και ταχυδρομικό κώδικα και τέλος ένα ή περισσότερα τηλέφωνα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a:t>
            </a:r>
            <a:r>
              <a:rPr lang="el-GR" sz="1600" i="1" dirty="0">
                <a:solidFill>
                  <a:schemeClr val="accent6">
                    <a:lumMod val="75000"/>
                  </a:schemeClr>
                </a:solidFill>
                <a:latin typeface="Calibri" pitchFamily="34" charset="0"/>
                <a:ea typeface="Calibri" pitchFamily="34" charset="0"/>
                <a:cs typeface="Calibri" pitchFamily="34" charset="0"/>
              </a:rPr>
              <a:t>εργαζόμενος</a:t>
            </a:r>
            <a:r>
              <a:rPr lang="el-GR" sz="1600" dirty="0">
                <a:latin typeface="Calibri" pitchFamily="34" charset="0"/>
                <a:ea typeface="Calibri" pitchFamily="34" charset="0"/>
                <a:cs typeface="Calibri" pitchFamily="34" charset="0"/>
              </a:rPr>
              <a:t> έχει ένα μοναδικό  ΑΤ και επίσης διατηρούμε και το όνομά του.</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Ένας εργαζόμενος μπορεί να </a:t>
            </a:r>
            <a:r>
              <a:rPr lang="el-GR" sz="1600" i="1" dirty="0">
                <a:solidFill>
                  <a:schemeClr val="accent6">
                    <a:lumMod val="75000"/>
                  </a:schemeClr>
                </a:solidFill>
                <a:latin typeface="Calibri" pitchFamily="34" charset="0"/>
                <a:ea typeface="Calibri" pitchFamily="34" charset="0"/>
                <a:cs typeface="Calibri" pitchFamily="34" charset="0"/>
              </a:rPr>
              <a:t>δουλεύει</a:t>
            </a:r>
            <a:r>
              <a:rPr lang="el-GR" sz="1600" dirty="0">
                <a:latin typeface="Calibri" pitchFamily="34" charset="0"/>
                <a:ea typeface="Calibri" pitchFamily="34" charset="0"/>
                <a:cs typeface="Calibri" pitchFamily="34" charset="0"/>
              </a:rPr>
              <a:t> σε πολλά γυμναστήρια. </a:t>
            </a:r>
            <a:r>
              <a:rPr lang="el-GR" sz="1400" dirty="0">
                <a:latin typeface="Calibri" pitchFamily="34" charset="0"/>
                <a:ea typeface="Calibri" pitchFamily="34" charset="0"/>
                <a:cs typeface="Calibri" pitchFamily="34" charset="0"/>
              </a:rPr>
              <a:t>Για παράδειγμα, ο εργαζόμενος  με ΑΤ ΜΝ203910 μπορεί να δουλεύει και στο γυμναστήριο με όνομα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στο γυμναστήριο με όνομα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Για κάθε εργαζόμενο, καταγράφουμε και το </a:t>
            </a:r>
            <a:r>
              <a:rPr lang="el-GR" sz="1600" i="1" dirty="0">
                <a:latin typeface="Calibri" pitchFamily="34" charset="0"/>
                <a:ea typeface="Calibri" pitchFamily="34" charset="0"/>
                <a:cs typeface="Calibri" pitchFamily="34" charset="0"/>
              </a:rPr>
              <a:t>ποσοστό του χρόνου  </a:t>
            </a:r>
            <a:r>
              <a:rPr lang="el-GR" sz="1600" dirty="0">
                <a:latin typeface="Calibri" pitchFamily="34" charset="0"/>
                <a:ea typeface="Calibri" pitchFamily="34" charset="0"/>
                <a:cs typeface="Calibri" pitchFamily="34" charset="0"/>
              </a:rPr>
              <a:t>που δουλεύει σε ένα γυμναστήριο. </a:t>
            </a:r>
            <a:r>
              <a:rPr lang="el-GR" sz="1400" dirty="0">
                <a:latin typeface="Calibri" pitchFamily="34" charset="0"/>
                <a:ea typeface="Calibri" pitchFamily="34" charset="0"/>
                <a:cs typeface="Calibri" pitchFamily="34" charset="0"/>
              </a:rPr>
              <a:t>Για παράδειγμα, για τον  παραπάνω εργαζόμενο με ΑΤ ΜΝ203910 ότι δουλεύει π.χ., 50% στο γυμναστήριο «</a:t>
            </a:r>
            <a:r>
              <a:rPr lang="en-US" sz="1400" dirty="0" err="1">
                <a:latin typeface="Calibri" pitchFamily="34" charset="0"/>
                <a:ea typeface="Calibri" pitchFamily="34" charset="0"/>
                <a:cs typeface="Calibri" pitchFamily="34" charset="0"/>
              </a:rPr>
              <a:t>Ioannina</a:t>
            </a:r>
            <a:r>
              <a:rPr lang="en-US" sz="1400" dirty="0">
                <a:latin typeface="Calibri" pitchFamily="34" charset="0"/>
                <a:ea typeface="Calibri" pitchFamily="34" charset="0"/>
                <a:cs typeface="Calibri" pitchFamily="34" charset="0"/>
              </a:rPr>
              <a:t> Fitness</a:t>
            </a:r>
            <a:r>
              <a:rPr lang="el-GR" sz="1400" dirty="0">
                <a:latin typeface="Calibri" pitchFamily="34" charset="0"/>
                <a:ea typeface="Calibri" pitchFamily="34" charset="0"/>
                <a:cs typeface="Calibri" pitchFamily="34" charset="0"/>
              </a:rPr>
              <a:t>» και 50% στο γυμναστήριο «</a:t>
            </a:r>
            <a:r>
              <a:rPr lang="en-US" sz="1400" dirty="0">
                <a:latin typeface="Calibri" pitchFamily="34" charset="0"/>
                <a:ea typeface="Calibri" pitchFamily="34" charset="0"/>
                <a:cs typeface="Calibri" pitchFamily="34" charset="0"/>
              </a:rPr>
              <a:t>HDV</a:t>
            </a:r>
            <a:r>
              <a:rPr lang="el-GR" sz="1400" dirty="0">
                <a:latin typeface="Calibri" pitchFamily="34" charset="0"/>
                <a:ea typeface="Calibri" pitchFamily="34" charset="0"/>
                <a:cs typeface="Calibri" pitchFamily="34" charset="0"/>
              </a:rPr>
              <a:t>».</a:t>
            </a:r>
          </a:p>
          <a:p>
            <a:pPr algn="just" eaLnBrk="0" fontAlgn="base" hangingPunct="0">
              <a:spcBef>
                <a:spcPct val="50000"/>
              </a:spcBef>
              <a:spcAft>
                <a:spcPct val="0"/>
              </a:spcAft>
              <a:buFont typeface="Wingdings" pitchFamily="2" charset="2"/>
              <a:buChar char="§"/>
            </a:pPr>
            <a:r>
              <a:rPr lang="el-GR" sz="1400"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Κάποιοι από τους εργαζομένους έχουν μία από τις παρακάτω </a:t>
            </a:r>
            <a:r>
              <a:rPr lang="el-GR" sz="1600" i="1" dirty="0">
                <a:solidFill>
                  <a:schemeClr val="accent6">
                    <a:lumMod val="75000"/>
                  </a:schemeClr>
                </a:solidFill>
                <a:latin typeface="Calibri" pitchFamily="34" charset="0"/>
                <a:ea typeface="Calibri" pitchFamily="34" charset="0"/>
                <a:cs typeface="Calibri" pitchFamily="34" charset="0"/>
              </a:rPr>
              <a:t>ειδικότητες</a:t>
            </a:r>
            <a:r>
              <a:rPr lang="el-GR" sz="1600" dirty="0">
                <a:latin typeface="Calibri" pitchFamily="34" charset="0"/>
                <a:ea typeface="Calibri" pitchFamily="34" charset="0"/>
                <a:cs typeface="Calibri" pitchFamily="34" charset="0"/>
              </a:rPr>
              <a:t>: γραμματέας, προσωπικός γυμναστής και διευθυντής. Κάθε εργαζόμενος έχει το πολύ μία (δηλαδή, μία ή καμία) ειδικότητα.</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Κάθε διευθυντής </a:t>
            </a:r>
            <a:r>
              <a:rPr lang="el-GR" sz="1600" i="1" dirty="0">
                <a:solidFill>
                  <a:schemeClr val="accent6">
                    <a:lumMod val="75000"/>
                  </a:schemeClr>
                </a:solidFill>
                <a:latin typeface="Calibri" pitchFamily="34" charset="0"/>
                <a:ea typeface="Calibri" pitchFamily="34" charset="0"/>
                <a:cs typeface="Calibri" pitchFamily="34" charset="0"/>
              </a:rPr>
              <a:t>διευθύνει</a:t>
            </a:r>
            <a:r>
              <a:rPr lang="el-GR" sz="1600" i="1" dirty="0">
                <a:latin typeface="Calibri" pitchFamily="34" charset="0"/>
                <a:ea typeface="Calibri" pitchFamily="34" charset="0"/>
                <a:cs typeface="Calibri" pitchFamily="34" charset="0"/>
              </a:rPr>
              <a:t> </a:t>
            </a:r>
            <a:r>
              <a:rPr lang="el-GR" sz="1600" dirty="0">
                <a:latin typeface="Calibri" pitchFamily="34" charset="0"/>
                <a:ea typeface="Calibri" pitchFamily="34" charset="0"/>
                <a:cs typeface="Calibri" pitchFamily="34" charset="0"/>
              </a:rPr>
              <a:t>ένα ή περισσότερα γυμναστήρια. Κάθε γυμναστήριο έχει ακριβώς έναν διευθυντή. </a:t>
            </a:r>
          </a:p>
          <a:p>
            <a:pPr algn="just" eaLnBrk="0" fontAlgn="base" hangingPunct="0">
              <a:spcBef>
                <a:spcPct val="50000"/>
              </a:spcBef>
              <a:spcAft>
                <a:spcPct val="0"/>
              </a:spcAft>
              <a:buFont typeface="Wingdings" pitchFamily="2" charset="2"/>
              <a:buChar char="§"/>
            </a:pPr>
            <a:r>
              <a:rPr lang="el-GR" sz="1600" dirty="0">
                <a:latin typeface="Calibri" pitchFamily="34" charset="0"/>
                <a:ea typeface="Calibri" pitchFamily="34" charset="0"/>
                <a:cs typeface="Calibri" pitchFamily="34" charset="0"/>
              </a:rPr>
              <a:t> Για κάθε προσωπικό γυμναστή διατηρούμε και το είδος (ένα ή περισσότερα) των γνώσεων του (πχ </a:t>
            </a:r>
            <a:r>
              <a:rPr lang="en-US" sz="1600" dirty="0">
                <a:latin typeface="Calibri" pitchFamily="34" charset="0"/>
                <a:ea typeface="Calibri" pitchFamily="34" charset="0"/>
                <a:cs typeface="Calibri" pitchFamily="34" charset="0"/>
              </a:rPr>
              <a:t>yoga</a:t>
            </a:r>
            <a:r>
              <a:rPr lang="el-GR" sz="1600" dirty="0">
                <a:latin typeface="Calibri" pitchFamily="34" charset="0"/>
                <a:ea typeface="Calibri" pitchFamily="34" charset="0"/>
                <a:cs typeface="Calibri" pitchFamily="34" charset="0"/>
              </a:rPr>
              <a:t>, αεροβική, </a:t>
            </a:r>
            <a:r>
              <a:rPr lang="el-GR" sz="1600" dirty="0" err="1">
                <a:latin typeface="Calibri" pitchFamily="34" charset="0"/>
                <a:ea typeface="Calibri" pitchFamily="34" charset="0"/>
                <a:cs typeface="Calibri" pitchFamily="34" charset="0"/>
              </a:rPr>
              <a:t>κλπ</a:t>
            </a:r>
            <a:r>
              <a:rPr lang="el-GR" sz="1600" dirty="0">
                <a:latin typeface="Calibri" pitchFamily="34" charset="0"/>
                <a:ea typeface="Calibri" pitchFamily="34" charset="0"/>
                <a:cs typeface="Calibri" pitchFamily="34" charset="0"/>
              </a:rPr>
              <a:t>).</a:t>
            </a:r>
          </a:p>
        </p:txBody>
      </p:sp>
      <p:sp>
        <p:nvSpPr>
          <p:cNvPr id="10" name="Title 7"/>
          <p:cNvSpPr>
            <a:spLocks noGrp="1"/>
          </p:cNvSpPr>
          <p:nvPr>
            <p:ph type="title"/>
          </p:nvPr>
        </p:nvSpPr>
        <p:spPr>
          <a:xfrm>
            <a:off x="482600" y="0"/>
            <a:ext cx="8229600" cy="1143000"/>
          </a:xfrm>
        </p:spPr>
        <p:txBody>
          <a:bodyPr/>
          <a:lstStyle/>
          <a:p>
            <a:r>
              <a:rPr lang="el-GR" dirty="0">
                <a:solidFill>
                  <a:schemeClr val="accent6">
                    <a:lumMod val="75000"/>
                  </a:schemeClr>
                </a:solidFill>
              </a:rPr>
              <a:t>Άσκηση </a:t>
            </a:r>
            <a:r>
              <a:rPr lang="el-GR" sz="2400" dirty="0">
                <a:solidFill>
                  <a:schemeClr val="accent6">
                    <a:lumMod val="75000"/>
                  </a:schemeClr>
                </a:solidFill>
              </a:rPr>
              <a:t>(ιεραρχίες)</a:t>
            </a:r>
          </a:p>
        </p:txBody>
      </p:sp>
      <p:sp>
        <p:nvSpPr>
          <p:cNvPr id="8" name="Date Placeholder 1"/>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36642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noFill/>
        </p:spPr>
        <p:txBody>
          <a:bodyPr/>
          <a:lstStyle/>
          <a:p>
            <a:r>
              <a:rPr lang="el-GR" altLang="en-US"/>
              <a:t>Ευαγγελία Πιτουρά</a:t>
            </a:r>
          </a:p>
        </p:txBody>
      </p:sp>
      <p:sp>
        <p:nvSpPr>
          <p:cNvPr id="11268" name="Slide Number Placeholder 4"/>
          <p:cNvSpPr>
            <a:spLocks noGrp="1"/>
          </p:cNvSpPr>
          <p:nvPr>
            <p:ph type="sldNum" sz="quarter" idx="12"/>
          </p:nvPr>
        </p:nvSpPr>
        <p:spPr>
          <a:noFill/>
        </p:spPr>
        <p:txBody>
          <a:bodyPr/>
          <a:lstStyle/>
          <a:p>
            <a:fld id="{A495B4AC-3B5B-46A1-8484-404269A75F66}" type="slidenum">
              <a:rPr lang="el-GR" altLang="en-US" smtClean="0"/>
              <a:pPr/>
              <a:t>4</a:t>
            </a:fld>
            <a:endParaRPr lang="el-GR" altLang="en-US"/>
          </a:p>
        </p:txBody>
      </p:sp>
      <p:sp>
        <p:nvSpPr>
          <p:cNvPr id="11270" name="Text Box 3"/>
          <p:cNvSpPr txBox="1">
            <a:spLocks noChangeArrowheads="1"/>
          </p:cNvSpPr>
          <p:nvPr/>
        </p:nvSpPr>
        <p:spPr bwMode="auto">
          <a:xfrm>
            <a:off x="423863" y="1423990"/>
            <a:ext cx="8153400" cy="2062103"/>
          </a:xfrm>
          <a:prstGeom prst="rect">
            <a:avLst/>
          </a:prstGeom>
          <a:noFill/>
          <a:ln w="9525">
            <a:noFill/>
            <a:miter lim="800000"/>
            <a:headEnd/>
            <a:tailEnd/>
          </a:ln>
        </p:spPr>
        <p:txBody>
          <a:bodyPr>
            <a:spAutoFit/>
          </a:bodyPr>
          <a:lstStyle/>
          <a:p>
            <a:pPr algn="just" eaLnBrk="0" hangingPunct="0">
              <a:spcBef>
                <a:spcPct val="50000"/>
              </a:spcBef>
            </a:pPr>
            <a:r>
              <a:rPr lang="el-GR" sz="2400" b="1" dirty="0">
                <a:solidFill>
                  <a:schemeClr val="accent6">
                    <a:lumMod val="75000"/>
                  </a:schemeClr>
                </a:solidFill>
                <a:latin typeface="Calibri" pitchFamily="34" charset="0"/>
                <a:ea typeface="Calibri" pitchFamily="34" charset="0"/>
                <a:cs typeface="Calibri" pitchFamily="34" charset="0"/>
              </a:rPr>
              <a:t>3. Λογικός Σχεδιασμός (ή Απεικόνιση των Μοντέλων Δεδομένων)</a:t>
            </a:r>
            <a:r>
              <a:rPr lang="en-US" sz="2400" b="1" dirty="0">
                <a:solidFill>
                  <a:schemeClr val="accent6">
                    <a:lumMod val="75000"/>
                  </a:schemeClr>
                </a:solidFill>
                <a:latin typeface="Calibri" pitchFamily="34" charset="0"/>
                <a:ea typeface="Calibri" pitchFamily="34" charset="0"/>
                <a:cs typeface="Calibri" pitchFamily="34" charset="0"/>
              </a:rPr>
              <a:t> (logical design)</a:t>
            </a:r>
            <a:endParaRPr lang="el-GR" sz="2400" b="1" dirty="0">
              <a:solidFill>
                <a:schemeClr val="accent6">
                  <a:lumMod val="75000"/>
                </a:schemeClr>
              </a:solidFill>
              <a:latin typeface="Calibri" pitchFamily="34" charset="0"/>
              <a:ea typeface="Calibri" pitchFamily="34" charset="0"/>
              <a:cs typeface="Calibri" pitchFamily="34" charset="0"/>
            </a:endParaRPr>
          </a:p>
          <a:p>
            <a:pPr algn="just" eaLnBrk="0" hangingPunct="0">
              <a:spcBef>
                <a:spcPct val="50000"/>
              </a:spcBef>
              <a:buFont typeface="Wingdings" pitchFamily="2" charset="2"/>
              <a:buChar char="§"/>
            </a:pPr>
            <a:r>
              <a:rPr lang="el-GR" sz="1800" dirty="0">
                <a:latin typeface="Calibri" pitchFamily="34" charset="0"/>
                <a:ea typeface="Calibri" pitchFamily="34" charset="0"/>
                <a:cs typeface="Calibri" pitchFamily="34" charset="0"/>
              </a:rPr>
              <a:t> </a:t>
            </a:r>
            <a:r>
              <a:rPr lang="el-GR" sz="2000" dirty="0">
                <a:solidFill>
                  <a:schemeClr val="tx2">
                    <a:lumMod val="50000"/>
                  </a:schemeClr>
                </a:solidFill>
                <a:latin typeface="Calibri" pitchFamily="34" charset="0"/>
                <a:ea typeface="Calibri" pitchFamily="34" charset="0"/>
                <a:cs typeface="Calibri" pitchFamily="34" charset="0"/>
              </a:rPr>
              <a:t>Επιλογή ενός ΣΔΒΔ για την υλοποίηση του σχεδιασμού </a:t>
            </a:r>
          </a:p>
          <a:p>
            <a:pPr algn="just" eaLnBrk="0" hangingPunct="0">
              <a:spcBef>
                <a:spcPct val="50000"/>
              </a:spcBef>
              <a:buFont typeface="Wingdings" pitchFamily="2" charset="2"/>
              <a:buChar char="§"/>
            </a:pPr>
            <a:r>
              <a:rPr lang="el-GR" sz="2000" dirty="0">
                <a:solidFill>
                  <a:schemeClr val="tx2">
                    <a:lumMod val="50000"/>
                  </a:schemeClr>
                </a:solidFill>
                <a:latin typeface="Calibri" pitchFamily="34" charset="0"/>
                <a:ea typeface="Calibri" pitchFamily="34" charset="0"/>
                <a:cs typeface="Calibri" pitchFamily="34" charset="0"/>
              </a:rPr>
              <a:t> Μετατροπή του εννοιολογικού σχεδιασμού σε ένα σχήμα στο μοντέλο δεδομένων του </a:t>
            </a:r>
            <a:r>
              <a:rPr lang="el-GR" sz="2000" i="1" dirty="0">
                <a:solidFill>
                  <a:schemeClr val="accent6">
                    <a:lumMod val="75000"/>
                  </a:schemeClr>
                </a:solidFill>
                <a:latin typeface="Calibri" pitchFamily="34" charset="0"/>
                <a:ea typeface="Calibri" pitchFamily="34" charset="0"/>
                <a:cs typeface="Calibri" pitchFamily="34" charset="0"/>
              </a:rPr>
              <a:t>επιλεγμένου ΣΔΒΔ</a:t>
            </a:r>
            <a:endParaRPr lang="el-GR" sz="1800" i="1" dirty="0">
              <a:solidFill>
                <a:schemeClr val="accent6">
                  <a:lumMod val="75000"/>
                </a:schemeClr>
              </a:solidFill>
              <a:latin typeface="Calibri" pitchFamily="34" charset="0"/>
              <a:ea typeface="Calibri" pitchFamily="34" charset="0"/>
              <a:cs typeface="Calibri" pitchFamily="34" charset="0"/>
            </a:endParaRPr>
          </a:p>
        </p:txBody>
      </p:sp>
      <p:sp>
        <p:nvSpPr>
          <p:cNvPr id="11271" name="Text Box 4"/>
          <p:cNvSpPr txBox="1">
            <a:spLocks noChangeArrowheads="1"/>
          </p:cNvSpPr>
          <p:nvPr/>
        </p:nvSpPr>
        <p:spPr bwMode="auto">
          <a:xfrm>
            <a:off x="1943100" y="3672824"/>
            <a:ext cx="5257800" cy="461665"/>
          </a:xfrm>
          <a:prstGeom prst="rect">
            <a:avLst/>
          </a:prstGeom>
          <a:solidFill>
            <a:schemeClr val="accent6">
              <a:lumMod val="20000"/>
              <a:lumOff val="80000"/>
            </a:schemeClr>
          </a:solidFill>
          <a:ln w="9525">
            <a:noFill/>
            <a:miter lim="800000"/>
            <a:headEnd/>
            <a:tailEnd/>
          </a:ln>
        </p:spPr>
        <p:txBody>
          <a:bodyPr wrap="square">
            <a:spAutoFit/>
          </a:bodyPr>
          <a:lstStyle/>
          <a:p>
            <a:r>
              <a:rPr lang="el-GR" sz="2400" b="1" dirty="0">
                <a:solidFill>
                  <a:schemeClr val="accent3">
                    <a:lumMod val="75000"/>
                  </a:schemeClr>
                </a:solidFill>
              </a:rPr>
              <a:t>χρήση Σχεσιακού Μοντέλου</a:t>
            </a:r>
          </a:p>
        </p:txBody>
      </p:sp>
      <p:sp>
        <p:nvSpPr>
          <p:cNvPr id="11" name="Title 1"/>
          <p:cNvSpPr txBox="1">
            <a:spLocks/>
          </p:cNvSpPr>
          <p:nvPr/>
        </p:nvSpPr>
        <p:spPr>
          <a:xfrm>
            <a:off x="457200" y="260352"/>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Βήματα Σχεδιασμού</a:t>
            </a:r>
            <a:endParaRPr lang="en-US" dirty="0">
              <a:solidFill>
                <a:schemeClr val="accent6">
                  <a:lumMod val="75000"/>
                </a:schemeClr>
              </a:solidFill>
            </a:endParaRPr>
          </a:p>
        </p:txBody>
      </p:sp>
      <p:sp>
        <p:nvSpPr>
          <p:cNvPr id="2" name="TextBox 1"/>
          <p:cNvSpPr txBox="1"/>
          <p:nvPr/>
        </p:nvSpPr>
        <p:spPr>
          <a:xfrm>
            <a:off x="622300" y="4762909"/>
            <a:ext cx="8064500" cy="784830"/>
          </a:xfrm>
          <a:prstGeom prst="rect">
            <a:avLst/>
          </a:prstGeom>
          <a:noFill/>
        </p:spPr>
        <p:txBody>
          <a:bodyPr wrap="square" rtlCol="0">
            <a:spAutoFit/>
          </a:bodyPr>
          <a:lstStyle/>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επίσης </a:t>
            </a:r>
            <a:r>
              <a:rPr lang="el-GR" dirty="0" err="1">
                <a:solidFill>
                  <a:schemeClr val="tx2">
                    <a:lumMod val="50000"/>
                  </a:schemeClr>
                </a:solidFill>
                <a:latin typeface="Calibri" pitchFamily="34" charset="0"/>
                <a:ea typeface="Calibri" pitchFamily="34" charset="0"/>
                <a:cs typeface="Calibri" pitchFamily="34" charset="0"/>
              </a:rPr>
              <a:t>Κανονικοποίηση</a:t>
            </a:r>
            <a:r>
              <a:rPr lang="el-GR" dirty="0">
                <a:solidFill>
                  <a:schemeClr val="tx2">
                    <a:lumMod val="50000"/>
                  </a:schemeClr>
                </a:solidFill>
                <a:latin typeface="Calibri" pitchFamily="34" charset="0"/>
                <a:ea typeface="Calibri" pitchFamily="34" charset="0"/>
                <a:cs typeface="Calibri" pitchFamily="34" charset="0"/>
              </a:rPr>
              <a:t>, π.χ., έλεγχοι πλεονασμού</a:t>
            </a:r>
          </a:p>
          <a:p>
            <a:pPr algn="just" eaLnBrk="0" hangingPunct="0">
              <a:spcBef>
                <a:spcPct val="50000"/>
              </a:spcBef>
            </a:pPr>
            <a:r>
              <a:rPr lang="el-GR" dirty="0">
                <a:solidFill>
                  <a:schemeClr val="tx2">
                    <a:lumMod val="50000"/>
                  </a:schemeClr>
                </a:solidFill>
                <a:latin typeface="Calibri" pitchFamily="34" charset="0"/>
                <a:ea typeface="Calibri" pitchFamily="34" charset="0"/>
                <a:cs typeface="Calibri" pitchFamily="34" charset="0"/>
              </a:rPr>
              <a:t>	Βελτίωση Σχήματος </a:t>
            </a:r>
            <a:r>
              <a:rPr lang="en-US" dirty="0">
                <a:solidFill>
                  <a:schemeClr val="tx2">
                    <a:lumMod val="50000"/>
                  </a:schemeClr>
                </a:solidFill>
                <a:latin typeface="Calibri" pitchFamily="34" charset="0"/>
                <a:ea typeface="Calibri" pitchFamily="34" charset="0"/>
                <a:cs typeface="Calibri" pitchFamily="34" charset="0"/>
              </a:rPr>
              <a:t>(Schema Refinement)</a:t>
            </a:r>
            <a:endParaRPr lang="el-GR" sz="1600" b="1" dirty="0">
              <a:latin typeface="Calibri" pitchFamily="34" charset="0"/>
              <a:ea typeface="Calibri" pitchFamily="34" charset="0"/>
              <a:cs typeface="Calibri" pitchFamily="34" charset="0"/>
            </a:endParaRPr>
          </a:p>
        </p:txBody>
      </p:sp>
      <p:sp>
        <p:nvSpPr>
          <p:cNvPr id="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216531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r>
              <a:rPr lang="el-GR" altLang="en-US" sz="1200" dirty="0">
                <a:solidFill>
                  <a:schemeClr val="tx1">
                    <a:tint val="75000"/>
                  </a:schemeClr>
                </a:solidFill>
                <a:latin typeface="+mn-lt"/>
              </a:rPr>
              <a:t>Ευαγγελία </a:t>
            </a:r>
            <a:r>
              <a:rPr lang="el-GR" altLang="en-US" sz="1200" dirty="0" err="1">
                <a:solidFill>
                  <a:schemeClr val="tx1">
                    <a:tint val="75000"/>
                  </a:schemeClr>
                </a:solidFill>
                <a:latin typeface="+mn-lt"/>
              </a:rPr>
              <a:t>Πιτουρά</a:t>
            </a:r>
            <a:endParaRPr lang="el-GR" altLang="en-US" sz="1200" dirty="0">
              <a:solidFill>
                <a:schemeClr val="tx1">
                  <a:tint val="75000"/>
                </a:schemeClr>
              </a:solidFill>
              <a:latin typeface="+mn-lt"/>
            </a:endParaRPr>
          </a:p>
        </p:txBody>
      </p:sp>
      <p:sp>
        <p:nvSpPr>
          <p:cNvPr id="409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eaLnBrk="1" hangingPunct="1"/>
            <a:fld id="{71F57D58-AA1E-4E9C-866D-B9D7CCD78796}" type="slidenum">
              <a:rPr lang="el-GR" altLang="en-US" sz="1200">
                <a:solidFill>
                  <a:schemeClr val="tx1">
                    <a:tint val="75000"/>
                  </a:schemeClr>
                </a:solidFill>
                <a:latin typeface="+mn-lt"/>
              </a:rPr>
              <a:pPr eaLnBrk="1" hangingPunct="1"/>
              <a:t>5</a:t>
            </a:fld>
            <a:endParaRPr lang="el-GR" altLang="en-US" sz="1200" dirty="0">
              <a:solidFill>
                <a:schemeClr val="tx1">
                  <a:tint val="75000"/>
                </a:schemeClr>
              </a:solidFill>
              <a:latin typeface="+mn-lt"/>
            </a:endParaRPr>
          </a:p>
        </p:txBody>
      </p:sp>
      <p:sp>
        <p:nvSpPr>
          <p:cNvPr id="83971" name="Text Box 3"/>
          <p:cNvSpPr txBox="1">
            <a:spLocks noChangeArrowheads="1"/>
          </p:cNvSpPr>
          <p:nvPr/>
        </p:nvSpPr>
        <p:spPr bwMode="auto">
          <a:xfrm>
            <a:off x="406400" y="1676400"/>
            <a:ext cx="8356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Σχήμα της βάσης δεδομένων</a:t>
            </a:r>
          </a:p>
        </p:txBody>
      </p:sp>
      <p:sp>
        <p:nvSpPr>
          <p:cNvPr id="83973" name="Text Box 5"/>
          <p:cNvSpPr txBox="1">
            <a:spLocks noChangeArrowheads="1"/>
          </p:cNvSpPr>
          <p:nvPr/>
        </p:nvSpPr>
        <p:spPr bwMode="auto">
          <a:xfrm>
            <a:off x="1371600" y="2162175"/>
            <a:ext cx="6781800" cy="861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Μοντέλο : (1) δομικά στοιχεία  </a:t>
            </a:r>
          </a:p>
          <a:p>
            <a:pPr>
              <a:spcBef>
                <a:spcPct val="50000"/>
              </a:spcBef>
            </a:pPr>
            <a:r>
              <a:rPr lang="el-GR" altLang="en-US" sz="2000" dirty="0">
                <a:solidFill>
                  <a:schemeClr val="tx2">
                    <a:lumMod val="50000"/>
                  </a:schemeClr>
                </a:solidFill>
                <a:latin typeface="+mn-lt"/>
              </a:rPr>
              <a:t>		   (2) περιορισμοί ακεραιότητας</a:t>
            </a:r>
            <a:endParaRPr lang="el-GR" altLang="en-US" sz="2000" b="1" dirty="0">
              <a:solidFill>
                <a:schemeClr val="tx2">
                  <a:lumMod val="50000"/>
                </a:schemeClr>
              </a:solidFill>
              <a:latin typeface="+mn-lt"/>
            </a:endParaRPr>
          </a:p>
        </p:txBody>
      </p:sp>
      <p:sp>
        <p:nvSpPr>
          <p:cNvPr id="83974" name="Text Box 6"/>
          <p:cNvSpPr txBox="1">
            <a:spLocks noChangeArrowheads="1"/>
          </p:cNvSpPr>
          <p:nvPr/>
        </p:nvSpPr>
        <p:spPr bwMode="auto">
          <a:xfrm>
            <a:off x="390525" y="4100938"/>
            <a:ext cx="8356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lgn="just">
              <a:spcBef>
                <a:spcPct val="50000"/>
              </a:spcBef>
            </a:pPr>
            <a:r>
              <a:rPr lang="el-GR" altLang="en-US" sz="2400" dirty="0">
                <a:solidFill>
                  <a:schemeClr val="tx2">
                    <a:lumMod val="50000"/>
                  </a:schemeClr>
                </a:solidFill>
                <a:latin typeface="+mn-lt"/>
              </a:rPr>
              <a:t>Στιγμιότυπο της βάσης </a:t>
            </a:r>
            <a:r>
              <a:rPr lang="el-GR" altLang="en-US" sz="2400" dirty="0" err="1">
                <a:solidFill>
                  <a:schemeClr val="tx2">
                    <a:lumMod val="50000"/>
                  </a:schemeClr>
                </a:solidFill>
                <a:latin typeface="+mn-lt"/>
              </a:rPr>
              <a:t>δεδόμένων</a:t>
            </a:r>
            <a:r>
              <a:rPr lang="el-GR" altLang="en-US" sz="2400" dirty="0">
                <a:solidFill>
                  <a:schemeClr val="tx2">
                    <a:lumMod val="50000"/>
                  </a:schemeClr>
                </a:solidFill>
                <a:latin typeface="+mn-lt"/>
              </a:rPr>
              <a:t> (κατάσταση ή σύνολο εμφανίσεων ή σύνολο </a:t>
            </a:r>
            <a:r>
              <a:rPr lang="el-GR" altLang="en-US" sz="2400" dirty="0" err="1">
                <a:solidFill>
                  <a:schemeClr val="tx2">
                    <a:lumMod val="50000"/>
                  </a:schemeClr>
                </a:solidFill>
                <a:latin typeface="+mn-lt"/>
              </a:rPr>
              <a:t>στιγμιοτύπων</a:t>
            </a:r>
            <a:r>
              <a:rPr lang="el-GR" altLang="en-US" sz="2400" dirty="0">
                <a:solidFill>
                  <a:schemeClr val="tx2">
                    <a:lumMod val="50000"/>
                  </a:schemeClr>
                </a:solidFill>
                <a:latin typeface="+mn-lt"/>
              </a:rPr>
              <a:t>)</a:t>
            </a:r>
          </a:p>
        </p:txBody>
      </p:sp>
      <p:sp>
        <p:nvSpPr>
          <p:cNvPr id="83975" name="Text Box 7"/>
          <p:cNvSpPr txBox="1">
            <a:spLocks noChangeArrowheads="1"/>
          </p:cNvSpPr>
          <p:nvPr/>
        </p:nvSpPr>
        <p:spPr bwMode="auto">
          <a:xfrm>
            <a:off x="4443413" y="1654629"/>
            <a:ext cx="2387600" cy="400110"/>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dirty="0">
                <a:solidFill>
                  <a:schemeClr val="tx2">
                    <a:lumMod val="50000"/>
                  </a:schemeClr>
                </a:solidFill>
                <a:latin typeface="+mn-lt"/>
              </a:rPr>
              <a:t>Πρόθεση </a:t>
            </a:r>
            <a:r>
              <a:rPr lang="en-US" altLang="en-US" sz="2000" b="1" dirty="0">
                <a:solidFill>
                  <a:schemeClr val="tx2">
                    <a:lumMod val="50000"/>
                  </a:schemeClr>
                </a:solidFill>
                <a:latin typeface="+mn-lt"/>
              </a:rPr>
              <a:t>(intension)</a:t>
            </a:r>
            <a:endParaRPr lang="el-GR" altLang="en-US" sz="2000" b="1" dirty="0">
              <a:solidFill>
                <a:schemeClr val="tx2">
                  <a:lumMod val="50000"/>
                </a:schemeClr>
              </a:solidFill>
              <a:latin typeface="+mn-lt"/>
            </a:endParaRPr>
          </a:p>
        </p:txBody>
      </p:sp>
      <p:sp>
        <p:nvSpPr>
          <p:cNvPr id="83976" name="Text Box 8"/>
          <p:cNvSpPr txBox="1">
            <a:spLocks noChangeArrowheads="1"/>
          </p:cNvSpPr>
          <p:nvPr/>
        </p:nvSpPr>
        <p:spPr bwMode="auto">
          <a:xfrm>
            <a:off x="5537200" y="3653263"/>
            <a:ext cx="2781300" cy="396875"/>
          </a:xfrm>
          <a:prstGeom prst="rect">
            <a:avLst/>
          </a:prstGeom>
          <a:solidFill>
            <a:schemeClr val="accent3">
              <a:lumMod val="20000"/>
              <a:lumOff val="80000"/>
            </a:schemeClr>
          </a:solidFill>
          <a:ln>
            <a:noFill/>
          </a:ln>
        </p:spPr>
        <p:txBody>
          <a:bodyPr wrap="square">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b="1">
                <a:solidFill>
                  <a:schemeClr val="tx2">
                    <a:lumMod val="50000"/>
                  </a:schemeClr>
                </a:solidFill>
                <a:latin typeface="+mn-lt"/>
              </a:rPr>
              <a:t>Ανάπτυξη (extension)</a:t>
            </a:r>
          </a:p>
        </p:txBody>
      </p:sp>
      <p:sp>
        <p:nvSpPr>
          <p:cNvPr id="83978" name="Text Box 10"/>
          <p:cNvSpPr txBox="1">
            <a:spLocks noChangeArrowheads="1"/>
          </p:cNvSpPr>
          <p:nvPr/>
        </p:nvSpPr>
        <p:spPr bwMode="auto">
          <a:xfrm>
            <a:off x="1725613" y="4970035"/>
            <a:ext cx="510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0"/>
              </a:spcBef>
              <a:spcAft>
                <a:spcPct val="0"/>
              </a:spcAft>
              <a:defRPr sz="1600">
                <a:solidFill>
                  <a:schemeClr val="tx1"/>
                </a:solidFill>
                <a:latin typeface="Arial" pitchFamily="34" charset="0"/>
              </a:defRPr>
            </a:lvl6pPr>
            <a:lvl7pPr marL="2971800" indent="-228600" eaLnBrk="0" fontAlgn="base" hangingPunct="0">
              <a:spcBef>
                <a:spcPct val="0"/>
              </a:spcBef>
              <a:spcAft>
                <a:spcPct val="0"/>
              </a:spcAft>
              <a:defRPr sz="1600">
                <a:solidFill>
                  <a:schemeClr val="tx1"/>
                </a:solidFill>
                <a:latin typeface="Arial" pitchFamily="34" charset="0"/>
              </a:defRPr>
            </a:lvl7pPr>
            <a:lvl8pPr marL="3429000" indent="-228600" eaLnBrk="0" fontAlgn="base" hangingPunct="0">
              <a:spcBef>
                <a:spcPct val="0"/>
              </a:spcBef>
              <a:spcAft>
                <a:spcPct val="0"/>
              </a:spcAft>
              <a:defRPr sz="1600">
                <a:solidFill>
                  <a:schemeClr val="tx1"/>
                </a:solidFill>
                <a:latin typeface="Arial" pitchFamily="34" charset="0"/>
              </a:defRPr>
            </a:lvl8pPr>
            <a:lvl9pPr marL="3886200" indent="-228600" eaLnBrk="0" fontAlgn="base" hangingPunct="0">
              <a:spcBef>
                <a:spcPct val="0"/>
              </a:spcBef>
              <a:spcAft>
                <a:spcPct val="0"/>
              </a:spcAft>
              <a:defRPr sz="1600">
                <a:solidFill>
                  <a:schemeClr val="tx1"/>
                </a:solidFill>
                <a:latin typeface="Arial" pitchFamily="34" charset="0"/>
              </a:defRPr>
            </a:lvl9pPr>
          </a:lstStyle>
          <a:p>
            <a:pPr>
              <a:spcBef>
                <a:spcPct val="50000"/>
              </a:spcBef>
            </a:pPr>
            <a:r>
              <a:rPr lang="el-GR" altLang="en-US" sz="2000" dirty="0">
                <a:solidFill>
                  <a:schemeClr val="tx2">
                    <a:lumMod val="50000"/>
                  </a:schemeClr>
                </a:solidFill>
                <a:latin typeface="+mn-lt"/>
              </a:rPr>
              <a:t>(αρχική κατάσταση, έγκυρη κατάσταση)</a:t>
            </a:r>
            <a:endParaRPr lang="el-GR" altLang="en-US" sz="2000" b="1" dirty="0">
              <a:solidFill>
                <a:schemeClr val="tx2">
                  <a:lumMod val="50000"/>
                </a:schemeClr>
              </a:solidFill>
              <a:latin typeface="+mn-lt"/>
            </a:endParaRPr>
          </a:p>
        </p:txBody>
      </p:sp>
      <p:sp>
        <p:nvSpPr>
          <p:cNvPr id="2" name="Title 1"/>
          <p:cNvSpPr>
            <a:spLocks noGrp="1"/>
          </p:cNvSpPr>
          <p:nvPr>
            <p:ph type="title"/>
          </p:nvPr>
        </p:nvSpPr>
        <p:spPr/>
        <p:txBody>
          <a:bodyPr/>
          <a:lstStyle/>
          <a:p>
            <a:r>
              <a:rPr lang="el-GR" dirty="0">
                <a:solidFill>
                  <a:schemeClr val="accent6">
                    <a:lumMod val="75000"/>
                  </a:schemeClr>
                </a:solidFill>
              </a:rPr>
              <a:t>Σχήμα και Στιγμιότυπο </a:t>
            </a:r>
            <a:endParaRPr lang="en-US" dirty="0">
              <a:solidFill>
                <a:schemeClr val="accent6">
                  <a:lumMod val="75000"/>
                </a:schemeClr>
              </a:solidFill>
            </a:endParaRPr>
          </a:p>
        </p:txBody>
      </p:sp>
      <p:sp>
        <p:nvSpPr>
          <p:cNvPr id="11"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2143557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Footer Placeholder 3"/>
          <p:cNvSpPr>
            <a:spLocks noGrp="1"/>
          </p:cNvSpPr>
          <p:nvPr>
            <p:ph type="ftr" sz="quarter" idx="11"/>
          </p:nvPr>
        </p:nvSpPr>
        <p:spPr>
          <a:noFill/>
        </p:spPr>
        <p:txBody>
          <a:bodyPr/>
          <a:lstStyle/>
          <a:p>
            <a:r>
              <a:rPr lang="el-GR" altLang="en-US"/>
              <a:t>Ευαγγελία Πιτουρά</a:t>
            </a:r>
          </a:p>
        </p:txBody>
      </p:sp>
      <p:sp>
        <p:nvSpPr>
          <p:cNvPr id="5124" name="Slide Number Placeholder 4"/>
          <p:cNvSpPr>
            <a:spLocks noGrp="1"/>
          </p:cNvSpPr>
          <p:nvPr>
            <p:ph type="sldNum" sz="quarter" idx="12"/>
          </p:nvPr>
        </p:nvSpPr>
        <p:spPr>
          <a:noFill/>
        </p:spPr>
        <p:txBody>
          <a:bodyPr/>
          <a:lstStyle/>
          <a:p>
            <a:fld id="{47CF5973-94F6-420A-825D-974F0CB198D3}" type="slidenum">
              <a:rPr lang="el-GR" altLang="en-US" smtClean="0"/>
              <a:pPr/>
              <a:t>6</a:t>
            </a:fld>
            <a:endParaRPr lang="el-GR" altLang="en-US"/>
          </a:p>
        </p:txBody>
      </p:sp>
      <p:sp>
        <p:nvSpPr>
          <p:cNvPr id="5126" name="TextBox 8"/>
          <p:cNvSpPr txBox="1">
            <a:spLocks noChangeArrowheads="1"/>
          </p:cNvSpPr>
          <p:nvPr/>
        </p:nvSpPr>
        <p:spPr bwMode="auto">
          <a:xfrm>
            <a:off x="785813" y="2098675"/>
            <a:ext cx="7088187" cy="1569660"/>
          </a:xfrm>
          <a:prstGeom prst="rect">
            <a:avLst/>
          </a:prstGeom>
          <a:noFill/>
          <a:ln w="9525">
            <a:noFill/>
            <a:miter lim="800000"/>
            <a:headEnd/>
            <a:tailEnd/>
          </a:ln>
        </p:spPr>
        <p:txBody>
          <a:bodyPr wrap="square">
            <a:spAutoFit/>
          </a:bodyPr>
          <a:lstStyle/>
          <a:p>
            <a:pPr marL="971550" lvl="1" indent="-514350">
              <a:buFont typeface="+mj-lt"/>
              <a:buAutoNum type="romanUcPeriod"/>
            </a:pPr>
            <a:r>
              <a:rPr lang="el-GR" sz="3200" dirty="0"/>
              <a:t>Το σχεσιακό μοντέλο</a:t>
            </a:r>
          </a:p>
          <a:p>
            <a:pPr marL="1028700" lvl="1" indent="-571500">
              <a:buFont typeface="+mj-lt"/>
              <a:buAutoNum type="romanUcPeriod"/>
            </a:pPr>
            <a:r>
              <a:rPr lang="el-GR" sz="3200" dirty="0">
                <a:solidFill>
                  <a:schemeClr val="bg1">
                    <a:lumMod val="75000"/>
                  </a:schemeClr>
                </a:solidFill>
              </a:rPr>
              <a:t>Μετατροπή/αντιστοιχία σχήματος Ο/Σ σε σχεσιακό σχήμα</a:t>
            </a:r>
          </a:p>
        </p:txBody>
      </p:sp>
      <p:sp>
        <p:nvSpPr>
          <p:cNvPr id="7" name="Title 1"/>
          <p:cNvSpPr txBox="1">
            <a:spLocks/>
          </p:cNvSpPr>
          <p:nvPr/>
        </p:nvSpPr>
        <p:spPr>
          <a:xfrm>
            <a:off x="381000" y="4397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l-GR" sz="4400" dirty="0">
                <a:solidFill>
                  <a:schemeClr val="accent6">
                    <a:lumMod val="75000"/>
                  </a:schemeClr>
                </a:solidFill>
                <a:latin typeface="+mj-lt"/>
                <a:ea typeface="+mj-ea"/>
                <a:cs typeface="+mj-cs"/>
              </a:rPr>
              <a:t>Τι θα δούμε σήμερα</a:t>
            </a:r>
            <a:endParaRPr kumimoji="0" lang="el-GR" sz="44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
        <p:nvSpPr>
          <p:cNvPr id="6"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1" name="Rectangle 6"/>
          <p:cNvSpPr>
            <a:spLocks noGrp="1" noChangeArrowheads="1"/>
          </p:cNvSpPr>
          <p:nvPr>
            <p:ph type="ftr" sz="quarter" idx="11"/>
          </p:nvPr>
        </p:nvSpPr>
        <p:spPr>
          <a:noFill/>
        </p:spPr>
        <p:txBody>
          <a:bodyPr/>
          <a:lstStyle/>
          <a:p>
            <a:r>
              <a:rPr lang="el-GR" altLang="en-US"/>
              <a:t>Ευαγγελία Πιτουρά</a:t>
            </a:r>
          </a:p>
        </p:txBody>
      </p:sp>
      <p:sp>
        <p:nvSpPr>
          <p:cNvPr id="7172" name="Rectangle 7"/>
          <p:cNvSpPr>
            <a:spLocks noGrp="1" noChangeArrowheads="1"/>
          </p:cNvSpPr>
          <p:nvPr>
            <p:ph type="sldNum" sz="quarter" idx="12"/>
          </p:nvPr>
        </p:nvSpPr>
        <p:spPr>
          <a:noFill/>
        </p:spPr>
        <p:txBody>
          <a:bodyPr/>
          <a:lstStyle/>
          <a:p>
            <a:fld id="{85A01EA4-0516-44B5-973C-BD1132750C4A}" type="slidenum">
              <a:rPr lang="el-GR" altLang="en-US" smtClean="0"/>
              <a:pPr/>
              <a:t>7</a:t>
            </a:fld>
            <a:endParaRPr lang="el-GR" altLang="en-US"/>
          </a:p>
        </p:txBody>
      </p:sp>
      <p:sp>
        <p:nvSpPr>
          <p:cNvPr id="7174" name="Text Box 3"/>
          <p:cNvSpPr txBox="1">
            <a:spLocks noChangeArrowheads="1"/>
          </p:cNvSpPr>
          <p:nvPr/>
        </p:nvSpPr>
        <p:spPr bwMode="auto">
          <a:xfrm>
            <a:off x="631826" y="1783040"/>
            <a:ext cx="7827962" cy="830997"/>
          </a:xfrm>
          <a:prstGeom prst="rect">
            <a:avLst/>
          </a:prstGeom>
          <a:noFill/>
          <a:ln w="9525">
            <a:noFill/>
            <a:miter lim="800000"/>
            <a:headEnd/>
            <a:tailEnd/>
          </a:ln>
        </p:spPr>
        <p:txBody>
          <a:bodyPr wrap="square">
            <a:spAutoFit/>
          </a:bodyPr>
          <a:lstStyle/>
          <a:p>
            <a:pPr algn="just" eaLnBrk="0" hangingPunct="0">
              <a:spcBef>
                <a:spcPct val="50000"/>
              </a:spcBef>
            </a:pPr>
            <a:r>
              <a:rPr lang="el-GR" sz="2400" b="1" dirty="0">
                <a:solidFill>
                  <a:schemeClr val="accent6">
                    <a:lumMod val="75000"/>
                  </a:schemeClr>
                </a:solidFill>
                <a:latin typeface="Calibri" pitchFamily="34" charset="0"/>
                <a:cs typeface="Calibri" pitchFamily="34" charset="0"/>
              </a:rPr>
              <a:t>Σχήμα σχέσης </a:t>
            </a:r>
            <a:r>
              <a:rPr lang="en-US" sz="2400" b="1" dirty="0">
                <a:solidFill>
                  <a:schemeClr val="accent6">
                    <a:lumMod val="75000"/>
                  </a:schemeClr>
                </a:solidFill>
                <a:latin typeface="Calibri" pitchFamily="34" charset="0"/>
                <a:cs typeface="Calibri" pitchFamily="34" charset="0"/>
              </a:rPr>
              <a:t>R</a:t>
            </a:r>
            <a:r>
              <a:rPr lang="el-GR" sz="2400" b="1" dirty="0">
                <a:solidFill>
                  <a:schemeClr val="accent6">
                    <a:lumMod val="75000"/>
                  </a:schemeClr>
                </a:solidFill>
                <a:latin typeface="Calibri" pitchFamily="34" charset="0"/>
                <a:cs typeface="Calibri" pitchFamily="34" charset="0"/>
              </a:rPr>
              <a:t> </a:t>
            </a:r>
            <a:r>
              <a:rPr lang="el-GR" sz="2400" dirty="0">
                <a:latin typeface="Calibri" pitchFamily="34" charset="0"/>
                <a:cs typeface="Calibri" pitchFamily="34" charset="0"/>
              </a:rPr>
              <a:t>δηλώνεται </a:t>
            </a:r>
            <a:r>
              <a:rPr lang="en-US" sz="2400" dirty="0">
                <a:latin typeface="Calibri" pitchFamily="34" charset="0"/>
                <a:cs typeface="Calibri" pitchFamily="34" charset="0"/>
              </a:rPr>
              <a:t>R(A</a:t>
            </a:r>
            <a:r>
              <a:rPr lang="en-US" sz="2400" baseline="-25000" dirty="0">
                <a:latin typeface="Calibri" pitchFamily="34" charset="0"/>
                <a:cs typeface="Calibri" pitchFamily="34" charset="0"/>
              </a:rPr>
              <a:t>1</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2</a:t>
            </a:r>
            <a:r>
              <a:rPr lang="en-US" sz="2400" dirty="0">
                <a:latin typeface="Calibri" pitchFamily="34" charset="0"/>
                <a:cs typeface="Calibri" pitchFamily="34" charset="0"/>
              </a:rPr>
              <a:t>, …,A</a:t>
            </a:r>
            <a:r>
              <a:rPr lang="en-US" sz="2400" baseline="-25000" dirty="0">
                <a:latin typeface="Calibri" pitchFamily="34" charset="0"/>
                <a:cs typeface="Calibri" pitchFamily="34" charset="0"/>
              </a:rPr>
              <a:t>n</a:t>
            </a:r>
            <a:r>
              <a:rPr lang="en-US" sz="2400" dirty="0">
                <a:latin typeface="Calibri" pitchFamily="34" charset="0"/>
                <a:cs typeface="Calibri" pitchFamily="34" charset="0"/>
              </a:rPr>
              <a:t>) </a:t>
            </a:r>
            <a:r>
              <a:rPr lang="el-GR" sz="2400" dirty="0">
                <a:latin typeface="Calibri" pitchFamily="34" charset="0"/>
                <a:cs typeface="Calibri" pitchFamily="34" charset="0"/>
              </a:rPr>
              <a:t>αποτελείται από ένα όνομα σχέσης και μια λίστα από γνωρίσματα.</a:t>
            </a:r>
          </a:p>
        </p:txBody>
      </p:sp>
      <p:sp>
        <p:nvSpPr>
          <p:cNvPr id="7175" name="Text Box 4"/>
          <p:cNvSpPr txBox="1">
            <a:spLocks noChangeArrowheads="1"/>
          </p:cNvSpPr>
          <p:nvPr/>
        </p:nvSpPr>
        <p:spPr bwMode="auto">
          <a:xfrm>
            <a:off x="980262" y="2817237"/>
            <a:ext cx="7559675" cy="406400"/>
          </a:xfrm>
          <a:prstGeom prst="rect">
            <a:avLst/>
          </a:prstGeom>
          <a:noFill/>
          <a:ln w="9525">
            <a:noFill/>
            <a:miter lim="800000"/>
            <a:headEnd/>
            <a:tailEnd/>
          </a:ln>
        </p:spPr>
        <p:txBody>
          <a:bodyPr>
            <a:spAutoFit/>
          </a:bodyPr>
          <a:lstStyle/>
          <a:p>
            <a:pPr eaLnBrk="0" hangingPunct="0">
              <a:spcBef>
                <a:spcPct val="50000"/>
              </a:spcBef>
            </a:pPr>
            <a:r>
              <a:rPr lang="el-GR" sz="2000" dirty="0">
                <a:latin typeface="Calibri" pitchFamily="34" charset="0"/>
                <a:cs typeface="Calibri" pitchFamily="34" charset="0"/>
              </a:rPr>
              <a:t>Παράδειγμα - Τ</a:t>
            </a:r>
            <a:r>
              <a:rPr lang="en-US" sz="2000" dirty="0">
                <a:latin typeface="Calibri" pitchFamily="34" charset="0"/>
                <a:cs typeface="Calibri" pitchFamily="34" charset="0"/>
              </a:rPr>
              <a:t>AINIA</a:t>
            </a:r>
            <a:r>
              <a:rPr lang="el-GR" sz="2000" dirty="0">
                <a:latin typeface="Calibri" pitchFamily="34" charset="0"/>
                <a:cs typeface="Calibri" pitchFamily="34" charset="0"/>
              </a:rPr>
              <a:t>(Τίτλος, Χρόνος, Διάρκεια, Τύπος)</a:t>
            </a:r>
          </a:p>
        </p:txBody>
      </p:sp>
      <p:sp>
        <p:nvSpPr>
          <p:cNvPr id="7176" name="Text Box 5"/>
          <p:cNvSpPr txBox="1">
            <a:spLocks noChangeArrowheads="1"/>
          </p:cNvSpPr>
          <p:nvPr/>
        </p:nvSpPr>
        <p:spPr bwMode="auto">
          <a:xfrm>
            <a:off x="292853" y="5139537"/>
            <a:ext cx="7467600" cy="396875"/>
          </a:xfrm>
          <a:prstGeom prst="rect">
            <a:avLst/>
          </a:prstGeom>
          <a:noFill/>
          <a:ln w="9525">
            <a:noFill/>
            <a:miter lim="800000"/>
            <a:headEnd/>
            <a:tailEnd/>
          </a:ln>
        </p:spPr>
        <p:txBody>
          <a:bodyPr>
            <a:spAutoFit/>
          </a:bodyPr>
          <a:lstStyle/>
          <a:p>
            <a:pPr eaLnBrk="0" hangingPunct="0">
              <a:spcBef>
                <a:spcPct val="50000"/>
              </a:spcBef>
            </a:pPr>
            <a:r>
              <a:rPr lang="el-GR" sz="2000" dirty="0">
                <a:solidFill>
                  <a:schemeClr val="accent6">
                    <a:lumMod val="75000"/>
                  </a:schemeClr>
                </a:solidFill>
                <a:latin typeface="Calibri" pitchFamily="34" charset="0"/>
                <a:cs typeface="Calibri" pitchFamily="34" charset="0"/>
              </a:rPr>
              <a:t>Βαθμός</a:t>
            </a:r>
            <a:r>
              <a:rPr lang="el-GR" sz="2000" dirty="0">
                <a:solidFill>
                  <a:schemeClr val="tx2">
                    <a:lumMod val="50000"/>
                  </a:schemeClr>
                </a:solidFill>
                <a:latin typeface="Calibri" pitchFamily="34" charset="0"/>
                <a:cs typeface="Calibri" pitchFamily="34" charset="0"/>
              </a:rPr>
              <a:t>: το πλήθος των γνωρισμάτων</a:t>
            </a:r>
          </a:p>
        </p:txBody>
      </p:sp>
      <p:sp>
        <p:nvSpPr>
          <p:cNvPr id="7177" name="Text Box 6"/>
          <p:cNvSpPr txBox="1">
            <a:spLocks noChangeArrowheads="1"/>
          </p:cNvSpPr>
          <p:nvPr/>
        </p:nvSpPr>
        <p:spPr bwMode="auto">
          <a:xfrm>
            <a:off x="980262" y="1321375"/>
            <a:ext cx="7450175" cy="461665"/>
          </a:xfrm>
          <a:prstGeom prst="rect">
            <a:avLst/>
          </a:prstGeom>
          <a:noFill/>
          <a:ln w="9525">
            <a:noFill/>
            <a:miter lim="800000"/>
            <a:headEnd/>
            <a:tailEnd/>
          </a:ln>
        </p:spPr>
        <p:txBody>
          <a:bodyPr wrap="square">
            <a:spAutoFit/>
          </a:bodyPr>
          <a:lstStyle/>
          <a:p>
            <a:pPr>
              <a:spcBef>
                <a:spcPct val="50000"/>
              </a:spcBef>
            </a:pPr>
            <a:r>
              <a:rPr lang="el-GR" sz="2400" i="1" dirty="0">
                <a:solidFill>
                  <a:schemeClr val="tx2">
                    <a:lumMod val="50000"/>
                  </a:schemeClr>
                </a:solidFill>
                <a:latin typeface="Calibri" pitchFamily="34" charset="0"/>
                <a:cs typeface="Calibri" pitchFamily="34" charset="0"/>
              </a:rPr>
              <a:t>Βασικό δομικό </a:t>
            </a:r>
            <a:r>
              <a:rPr lang="el-GR" sz="2400" i="1" dirty="0">
                <a:latin typeface="Calibri" pitchFamily="34" charset="0"/>
                <a:cs typeface="Calibri" pitchFamily="34" charset="0"/>
              </a:rPr>
              <a:t>στοιχείο</a:t>
            </a:r>
            <a:r>
              <a:rPr lang="el-GR" sz="2400" i="1" dirty="0">
                <a:solidFill>
                  <a:schemeClr val="tx2">
                    <a:lumMod val="50000"/>
                  </a:schemeClr>
                </a:solidFill>
                <a:latin typeface="Calibri" pitchFamily="34" charset="0"/>
                <a:cs typeface="Calibri" pitchFamily="34" charset="0"/>
              </a:rPr>
              <a:t> είναι οι «πίνακες»</a:t>
            </a:r>
            <a:r>
              <a:rPr lang="en-US" sz="2400" i="1" dirty="0">
                <a:solidFill>
                  <a:schemeClr val="tx2">
                    <a:lumMod val="50000"/>
                  </a:schemeClr>
                </a:solidFill>
                <a:latin typeface="Calibri" pitchFamily="34" charset="0"/>
                <a:cs typeface="Calibri" pitchFamily="34" charset="0"/>
              </a:rPr>
              <a:t> </a:t>
            </a:r>
            <a:r>
              <a:rPr lang="el-GR" sz="2400" i="1" dirty="0">
                <a:solidFill>
                  <a:schemeClr val="tx2">
                    <a:lumMod val="50000"/>
                  </a:schemeClr>
                </a:solidFill>
                <a:latin typeface="Calibri" pitchFamily="34" charset="0"/>
                <a:cs typeface="Calibri" pitchFamily="34" charset="0"/>
              </a:rPr>
              <a:t>ή «σχέσεις»</a:t>
            </a:r>
          </a:p>
        </p:txBody>
      </p:sp>
      <p:sp>
        <p:nvSpPr>
          <p:cNvPr id="2" name="Title 1"/>
          <p:cNvSpPr>
            <a:spLocks noGrp="1"/>
          </p:cNvSpPr>
          <p:nvPr>
            <p:ph type="title"/>
          </p:nvPr>
        </p:nvSpPr>
        <p:spPr>
          <a:xfrm>
            <a:off x="504888" y="88900"/>
            <a:ext cx="8229600" cy="1143000"/>
          </a:xfrm>
        </p:spPr>
        <p:txBody>
          <a:bodyPr/>
          <a:lstStyle/>
          <a:p>
            <a:r>
              <a:rPr lang="el-GR" dirty="0">
                <a:solidFill>
                  <a:schemeClr val="accent6">
                    <a:lumMod val="75000"/>
                  </a:schemeClr>
                </a:solidFill>
              </a:rPr>
              <a:t>Σχήμα Σχέσης</a:t>
            </a:r>
            <a:endParaRPr lang="en-US" dirty="0">
              <a:solidFill>
                <a:schemeClr val="accent6">
                  <a:lumMod val="75000"/>
                </a:schemeClr>
              </a:solidFill>
            </a:endParaRPr>
          </a:p>
        </p:txBody>
      </p:sp>
      <p:sp>
        <p:nvSpPr>
          <p:cNvPr id="64" name="Rectangle 58"/>
          <p:cNvSpPr>
            <a:spLocks noChangeArrowheads="1"/>
          </p:cNvSpPr>
          <p:nvPr/>
        </p:nvSpPr>
        <p:spPr bwMode="auto">
          <a:xfrm>
            <a:off x="2757017" y="5117799"/>
            <a:ext cx="0" cy="307975"/>
          </a:xfrm>
          <a:prstGeom prst="rect">
            <a:avLst/>
          </a:prstGeom>
          <a:noFill/>
          <a:ln w="9525">
            <a:noFill/>
            <a:miter lim="800000"/>
            <a:headEnd/>
            <a:tailEnd/>
          </a:ln>
        </p:spPr>
        <p:txBody>
          <a:bodyPr wrap="none" lIns="0" tIns="0" rIns="0" bIns="0">
            <a:spAutoFit/>
          </a:bodyPr>
          <a:lstStyle/>
          <a:p>
            <a:pPr eaLnBrk="0" hangingPunct="0"/>
            <a:endParaRPr lang="el-GR" sz="2000" b="1" dirty="0"/>
          </a:p>
        </p:txBody>
      </p:sp>
      <p:sp>
        <p:nvSpPr>
          <p:cNvPr id="101" name="Text Box 97"/>
          <p:cNvSpPr txBox="1">
            <a:spLocks noChangeArrowheads="1"/>
          </p:cNvSpPr>
          <p:nvPr/>
        </p:nvSpPr>
        <p:spPr bwMode="auto">
          <a:xfrm>
            <a:off x="812007" y="4046236"/>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74" name="Rectangle 68"/>
          <p:cNvSpPr>
            <a:spLocks noChangeArrowheads="1"/>
          </p:cNvSpPr>
          <p:nvPr/>
        </p:nvSpPr>
        <p:spPr bwMode="auto">
          <a:xfrm>
            <a:off x="4402783" y="5323599"/>
            <a:ext cx="9525" cy="9525"/>
          </a:xfrm>
          <a:prstGeom prst="rect">
            <a:avLst/>
          </a:prstGeom>
          <a:solidFill>
            <a:srgbClr val="000000"/>
          </a:solidFill>
          <a:ln w="9525">
            <a:noFill/>
            <a:miter lim="800000"/>
            <a:headEnd/>
            <a:tailEnd/>
          </a:ln>
        </p:spPr>
        <p:txBody>
          <a:bodyPr/>
          <a:lstStyle/>
          <a:p>
            <a:endParaRPr lang="en-US"/>
          </a:p>
        </p:txBody>
      </p:sp>
      <p:sp>
        <p:nvSpPr>
          <p:cNvPr id="55" name="Rectangle 49"/>
          <p:cNvSpPr>
            <a:spLocks noChangeArrowheads="1"/>
          </p:cNvSpPr>
          <p:nvPr/>
        </p:nvSpPr>
        <p:spPr bwMode="auto">
          <a:xfrm>
            <a:off x="2971000" y="4421597"/>
            <a:ext cx="1782763" cy="304800"/>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56" name="Rectangle 50"/>
          <p:cNvSpPr>
            <a:spLocks noChangeArrowheads="1"/>
          </p:cNvSpPr>
          <p:nvPr/>
        </p:nvSpPr>
        <p:spPr bwMode="auto">
          <a:xfrm>
            <a:off x="4141851" y="4459697"/>
            <a:ext cx="777457"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57" name="Rectangle 51"/>
          <p:cNvSpPr>
            <a:spLocks noChangeArrowheads="1"/>
          </p:cNvSpPr>
          <p:nvPr/>
        </p:nvSpPr>
        <p:spPr bwMode="auto">
          <a:xfrm>
            <a:off x="5367026" y="4487669"/>
            <a:ext cx="972959" cy="307777"/>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58" name="Rectangle 52"/>
          <p:cNvSpPr>
            <a:spLocks noChangeArrowheads="1"/>
          </p:cNvSpPr>
          <p:nvPr/>
        </p:nvSpPr>
        <p:spPr bwMode="auto">
          <a:xfrm rot="10800000" flipV="1">
            <a:off x="6629400" y="4475270"/>
            <a:ext cx="715655" cy="307777"/>
          </a:xfrm>
          <a:prstGeom prst="rect">
            <a:avLst/>
          </a:prstGeom>
          <a:noFill/>
          <a:ln w="9525">
            <a:noFill/>
            <a:miter lim="800000"/>
            <a:headEnd/>
            <a:tailEnd/>
          </a:ln>
        </p:spPr>
        <p:txBody>
          <a:bodyPr wrap="square" lIns="0" tIns="0" rIns="0" bIns="0">
            <a:spAutoFit/>
          </a:bodyPr>
          <a:lstStyle/>
          <a:p>
            <a:pPr eaLnBrk="0" hangingPunct="0"/>
            <a:r>
              <a:rPr lang="el-GR" sz="2000" b="1" dirty="0">
                <a:solidFill>
                  <a:schemeClr val="accent3">
                    <a:lumMod val="75000"/>
                  </a:schemeClr>
                </a:solidFill>
              </a:rPr>
              <a:t>Τύπος</a:t>
            </a:r>
          </a:p>
        </p:txBody>
      </p:sp>
      <p:sp>
        <p:nvSpPr>
          <p:cNvPr id="97" name="Line 92"/>
          <p:cNvSpPr>
            <a:spLocks noChangeShapeType="1"/>
          </p:cNvSpPr>
          <p:nvPr/>
        </p:nvSpPr>
        <p:spPr bwMode="auto">
          <a:xfrm flipH="1">
            <a:off x="3695388" y="3798987"/>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8" name="Line 93"/>
          <p:cNvSpPr>
            <a:spLocks noChangeShapeType="1"/>
          </p:cNvSpPr>
          <p:nvPr/>
        </p:nvSpPr>
        <p:spPr bwMode="auto">
          <a:xfrm>
            <a:off x="4819337" y="3798988"/>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9" name="Line 94"/>
          <p:cNvSpPr>
            <a:spLocks noChangeShapeType="1"/>
          </p:cNvSpPr>
          <p:nvPr/>
        </p:nvSpPr>
        <p:spPr bwMode="auto">
          <a:xfrm>
            <a:off x="5759139" y="3798987"/>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102" name="Line 98"/>
          <p:cNvSpPr>
            <a:spLocks noChangeShapeType="1"/>
          </p:cNvSpPr>
          <p:nvPr/>
        </p:nvSpPr>
        <p:spPr bwMode="auto">
          <a:xfrm>
            <a:off x="5501168" y="3798988"/>
            <a:ext cx="460375" cy="367566"/>
          </a:xfrm>
          <a:prstGeom prst="line">
            <a:avLst/>
          </a:prstGeom>
          <a:noFill/>
          <a:ln w="9525">
            <a:solidFill>
              <a:schemeClr val="tx1"/>
            </a:solidFill>
            <a:round/>
            <a:headEnd/>
            <a:tailEnd type="triangle" w="med" len="med"/>
          </a:ln>
        </p:spPr>
        <p:txBody>
          <a:bodyPr/>
          <a:lstStyle/>
          <a:p>
            <a:endParaRPr lang="en-US"/>
          </a:p>
        </p:txBody>
      </p:sp>
      <p:sp>
        <p:nvSpPr>
          <p:cNvPr id="118" name="Text Box 91"/>
          <p:cNvSpPr txBox="1">
            <a:spLocks noChangeArrowheads="1"/>
          </p:cNvSpPr>
          <p:nvPr/>
        </p:nvSpPr>
        <p:spPr bwMode="auto">
          <a:xfrm>
            <a:off x="3697770" y="3409284"/>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28"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
        <p:nvSpPr>
          <p:cNvPr id="6" name="Rectangle 5"/>
          <p:cNvSpPr/>
          <p:nvPr/>
        </p:nvSpPr>
        <p:spPr>
          <a:xfrm>
            <a:off x="2688492" y="4306277"/>
            <a:ext cx="4822093"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cxnSp>
        <p:nvCxnSpPr>
          <p:cNvPr id="9" name="Straight Connector 8"/>
          <p:cNvCxnSpPr/>
          <p:nvPr/>
        </p:nvCxnSpPr>
        <p:spPr>
          <a:xfrm>
            <a:off x="3829538"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504866" y="4340665"/>
            <a:ext cx="7816" cy="601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5190877" y="4321908"/>
            <a:ext cx="7816" cy="601784"/>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 xmlns:a16="http://schemas.microsoft.com/office/drawing/2014/main" id="{3FC80618-1CDC-4ECB-81C2-7BEB2DCDB1C9}"/>
              </a:ext>
            </a:extLst>
          </p:cNvPr>
          <p:cNvSpPr txBox="1"/>
          <p:nvPr/>
        </p:nvSpPr>
        <p:spPr>
          <a:xfrm>
            <a:off x="1325217" y="5883965"/>
            <a:ext cx="6877879" cy="369332"/>
          </a:xfrm>
          <a:prstGeom prst="rect">
            <a:avLst/>
          </a:prstGeom>
          <a:noFill/>
        </p:spPr>
        <p:txBody>
          <a:bodyPr wrap="square" rtlCol="0">
            <a:spAutoFit/>
          </a:bodyPr>
          <a:lstStyle/>
          <a:p>
            <a:r>
              <a:rPr lang="el-GR" dirty="0"/>
              <a:t>Σημείωση: Τύπος είναι αν η ταινία είναι ασπρόμαυρη ή έγχρωμη</a:t>
            </a:r>
            <a:endParaRPr lang="en-US" dirty="0"/>
          </a:p>
        </p:txBody>
      </p:sp>
    </p:spTree>
    <p:extLst>
      <p:ext uri="{BB962C8B-B14F-4D97-AF65-F5344CB8AC3E}">
        <p14:creationId xmlns:p14="http://schemas.microsoft.com/office/powerpoint/2010/main" val="26469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6"/>
          <p:cNvSpPr>
            <a:spLocks noGrp="1" noChangeArrowheads="1"/>
          </p:cNvSpPr>
          <p:nvPr>
            <p:ph type="ftr" sz="quarter" idx="11"/>
          </p:nvPr>
        </p:nvSpPr>
        <p:spPr>
          <a:noFill/>
        </p:spPr>
        <p:txBody>
          <a:bodyPr/>
          <a:lstStyle/>
          <a:p>
            <a:r>
              <a:rPr lang="el-GR" altLang="en-US"/>
              <a:t>Ευαγγελία Πιτουρά</a:t>
            </a:r>
          </a:p>
        </p:txBody>
      </p:sp>
      <p:sp>
        <p:nvSpPr>
          <p:cNvPr id="9220" name="Rectangle 7"/>
          <p:cNvSpPr>
            <a:spLocks noGrp="1" noChangeArrowheads="1"/>
          </p:cNvSpPr>
          <p:nvPr>
            <p:ph type="sldNum" sz="quarter" idx="12"/>
          </p:nvPr>
        </p:nvSpPr>
        <p:spPr>
          <a:noFill/>
        </p:spPr>
        <p:txBody>
          <a:bodyPr/>
          <a:lstStyle/>
          <a:p>
            <a:fld id="{DF72A34C-20EE-4C0C-85D3-4FB8C1E73A90}" type="slidenum">
              <a:rPr lang="el-GR" altLang="en-US" smtClean="0"/>
              <a:pPr/>
              <a:t>8</a:t>
            </a:fld>
            <a:endParaRPr lang="el-GR" altLang="en-US"/>
          </a:p>
        </p:txBody>
      </p:sp>
      <p:sp>
        <p:nvSpPr>
          <p:cNvPr id="9222" name="Text Box 3"/>
          <p:cNvSpPr txBox="1">
            <a:spLocks noChangeArrowheads="1"/>
          </p:cNvSpPr>
          <p:nvPr/>
        </p:nvSpPr>
        <p:spPr bwMode="auto">
          <a:xfrm>
            <a:off x="533400" y="1016000"/>
            <a:ext cx="8077200" cy="830997"/>
          </a:xfrm>
          <a:prstGeom prst="rect">
            <a:avLst/>
          </a:prstGeom>
          <a:noFill/>
          <a:ln w="9525">
            <a:noFill/>
            <a:miter lim="800000"/>
            <a:headEnd/>
            <a:tailEnd/>
          </a:ln>
        </p:spPr>
        <p:txBody>
          <a:bodyPr>
            <a:spAutoFit/>
          </a:bodyPr>
          <a:lstStyle/>
          <a:p>
            <a:pPr algn="just" eaLnBrk="0" hangingPunct="0">
              <a:spcBef>
                <a:spcPct val="50000"/>
              </a:spcBef>
            </a:pPr>
            <a:r>
              <a:rPr lang="el-GR" sz="2400" dirty="0">
                <a:solidFill>
                  <a:schemeClr val="tx2">
                    <a:lumMod val="50000"/>
                  </a:schemeClr>
                </a:solidFill>
                <a:latin typeface="Calibri" pitchFamily="34" charset="0"/>
                <a:cs typeface="Calibri" pitchFamily="34" charset="0"/>
              </a:rPr>
              <a:t>απλός τρόπος αναπαράστασης δεδομένων: ένας δυσδιάστατος πίνακας που λέγεται </a:t>
            </a:r>
            <a:r>
              <a:rPr lang="el-GR" sz="2400" b="1" dirty="0">
                <a:solidFill>
                  <a:schemeClr val="tx2">
                    <a:lumMod val="50000"/>
                  </a:schemeClr>
                </a:solidFill>
                <a:latin typeface="Calibri" pitchFamily="34" charset="0"/>
                <a:cs typeface="Calibri" pitchFamily="34" charset="0"/>
              </a:rPr>
              <a:t>σχέση</a:t>
            </a:r>
          </a:p>
        </p:txBody>
      </p:sp>
      <p:sp>
        <p:nvSpPr>
          <p:cNvPr id="9223" name="Rectangle 4"/>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4" name="Rectangle 5"/>
          <p:cNvSpPr>
            <a:spLocks noChangeArrowheads="1"/>
          </p:cNvSpPr>
          <p:nvPr/>
        </p:nvSpPr>
        <p:spPr bwMode="auto">
          <a:xfrm>
            <a:off x="2247901" y="2783622"/>
            <a:ext cx="7937" cy="9525"/>
          </a:xfrm>
          <a:prstGeom prst="rect">
            <a:avLst/>
          </a:prstGeom>
          <a:solidFill>
            <a:srgbClr val="000000"/>
          </a:solidFill>
          <a:ln w="9525">
            <a:noFill/>
            <a:miter lim="800000"/>
            <a:headEnd/>
            <a:tailEnd/>
          </a:ln>
        </p:spPr>
        <p:txBody>
          <a:bodyPr/>
          <a:lstStyle/>
          <a:p>
            <a:endParaRPr lang="en-US"/>
          </a:p>
        </p:txBody>
      </p:sp>
      <p:sp>
        <p:nvSpPr>
          <p:cNvPr id="9225" name="Rectangle 6"/>
          <p:cNvSpPr>
            <a:spLocks noChangeArrowheads="1"/>
          </p:cNvSpPr>
          <p:nvPr/>
        </p:nvSpPr>
        <p:spPr bwMode="auto">
          <a:xfrm>
            <a:off x="2255838" y="2783622"/>
            <a:ext cx="1830388" cy="9525"/>
          </a:xfrm>
          <a:prstGeom prst="rect">
            <a:avLst/>
          </a:prstGeom>
          <a:solidFill>
            <a:srgbClr val="000000"/>
          </a:solidFill>
          <a:ln w="9525">
            <a:noFill/>
            <a:miter lim="800000"/>
            <a:headEnd/>
            <a:tailEnd/>
          </a:ln>
        </p:spPr>
        <p:txBody>
          <a:bodyPr/>
          <a:lstStyle/>
          <a:p>
            <a:endParaRPr lang="en-US"/>
          </a:p>
        </p:txBody>
      </p:sp>
      <p:sp>
        <p:nvSpPr>
          <p:cNvPr id="9226" name="Rectangle 7"/>
          <p:cNvSpPr>
            <a:spLocks noChangeArrowheads="1"/>
          </p:cNvSpPr>
          <p:nvPr/>
        </p:nvSpPr>
        <p:spPr bwMode="auto">
          <a:xfrm>
            <a:off x="4086226" y="2783622"/>
            <a:ext cx="9525" cy="9525"/>
          </a:xfrm>
          <a:prstGeom prst="rect">
            <a:avLst/>
          </a:prstGeom>
          <a:solidFill>
            <a:srgbClr val="000000"/>
          </a:solidFill>
          <a:ln w="9525">
            <a:noFill/>
            <a:miter lim="800000"/>
            <a:headEnd/>
            <a:tailEnd/>
          </a:ln>
        </p:spPr>
        <p:txBody>
          <a:bodyPr/>
          <a:lstStyle/>
          <a:p>
            <a:endParaRPr lang="en-US"/>
          </a:p>
        </p:txBody>
      </p:sp>
      <p:sp>
        <p:nvSpPr>
          <p:cNvPr id="9227" name="Rectangle 8"/>
          <p:cNvSpPr>
            <a:spLocks noChangeArrowheads="1"/>
          </p:cNvSpPr>
          <p:nvPr/>
        </p:nvSpPr>
        <p:spPr bwMode="auto">
          <a:xfrm>
            <a:off x="5091113" y="2783622"/>
            <a:ext cx="9525" cy="9525"/>
          </a:xfrm>
          <a:prstGeom prst="rect">
            <a:avLst/>
          </a:prstGeom>
          <a:solidFill>
            <a:srgbClr val="000000"/>
          </a:solidFill>
          <a:ln w="9525">
            <a:noFill/>
            <a:miter lim="800000"/>
            <a:headEnd/>
            <a:tailEnd/>
          </a:ln>
        </p:spPr>
        <p:txBody>
          <a:bodyPr/>
          <a:lstStyle/>
          <a:p>
            <a:endParaRPr lang="en-US"/>
          </a:p>
        </p:txBody>
      </p:sp>
      <p:sp>
        <p:nvSpPr>
          <p:cNvPr id="9228" name="Rectangle 9"/>
          <p:cNvSpPr>
            <a:spLocks noChangeArrowheads="1"/>
          </p:cNvSpPr>
          <p:nvPr/>
        </p:nvSpPr>
        <p:spPr bwMode="auto">
          <a:xfrm>
            <a:off x="5100638" y="2783622"/>
            <a:ext cx="1260475" cy="9525"/>
          </a:xfrm>
          <a:prstGeom prst="rect">
            <a:avLst/>
          </a:prstGeom>
          <a:solidFill>
            <a:srgbClr val="000000"/>
          </a:solidFill>
          <a:ln w="9525">
            <a:noFill/>
            <a:miter lim="800000"/>
            <a:headEnd/>
            <a:tailEnd/>
          </a:ln>
        </p:spPr>
        <p:txBody>
          <a:bodyPr/>
          <a:lstStyle/>
          <a:p>
            <a:endParaRPr lang="en-US"/>
          </a:p>
        </p:txBody>
      </p:sp>
      <p:sp>
        <p:nvSpPr>
          <p:cNvPr id="9229" name="Rectangle 10"/>
          <p:cNvSpPr>
            <a:spLocks noChangeArrowheads="1"/>
          </p:cNvSpPr>
          <p:nvPr/>
        </p:nvSpPr>
        <p:spPr bwMode="auto">
          <a:xfrm>
            <a:off x="6361113" y="2783622"/>
            <a:ext cx="9525" cy="9525"/>
          </a:xfrm>
          <a:prstGeom prst="rect">
            <a:avLst/>
          </a:prstGeom>
          <a:solidFill>
            <a:srgbClr val="000000"/>
          </a:solidFill>
          <a:ln w="9525">
            <a:noFill/>
            <a:miter lim="800000"/>
            <a:headEnd/>
            <a:tailEnd/>
          </a:ln>
        </p:spPr>
        <p:txBody>
          <a:bodyPr/>
          <a:lstStyle/>
          <a:p>
            <a:endParaRPr lang="en-US"/>
          </a:p>
        </p:txBody>
      </p:sp>
      <p:sp>
        <p:nvSpPr>
          <p:cNvPr id="9230" name="Rectangle 11"/>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1" name="Rectangle 12"/>
          <p:cNvSpPr>
            <a:spLocks noChangeArrowheads="1"/>
          </p:cNvSpPr>
          <p:nvPr/>
        </p:nvSpPr>
        <p:spPr bwMode="auto">
          <a:xfrm>
            <a:off x="7800976" y="2783622"/>
            <a:ext cx="7937" cy="9525"/>
          </a:xfrm>
          <a:prstGeom prst="rect">
            <a:avLst/>
          </a:prstGeom>
          <a:solidFill>
            <a:srgbClr val="000000"/>
          </a:solidFill>
          <a:ln w="9525">
            <a:noFill/>
            <a:miter lim="800000"/>
            <a:headEnd/>
            <a:tailEnd/>
          </a:ln>
        </p:spPr>
        <p:txBody>
          <a:bodyPr/>
          <a:lstStyle/>
          <a:p>
            <a:endParaRPr lang="en-US"/>
          </a:p>
        </p:txBody>
      </p:sp>
      <p:sp>
        <p:nvSpPr>
          <p:cNvPr id="9232" name="Rectangle 13"/>
          <p:cNvSpPr>
            <a:spLocks noChangeArrowheads="1"/>
          </p:cNvSpPr>
          <p:nvPr/>
        </p:nvSpPr>
        <p:spPr bwMode="auto">
          <a:xfrm>
            <a:off x="2247901" y="2793147"/>
            <a:ext cx="7937" cy="398463"/>
          </a:xfrm>
          <a:prstGeom prst="rect">
            <a:avLst/>
          </a:prstGeom>
          <a:solidFill>
            <a:srgbClr val="000000"/>
          </a:solidFill>
          <a:ln w="9525">
            <a:noFill/>
            <a:miter lim="800000"/>
            <a:headEnd/>
            <a:tailEnd/>
          </a:ln>
        </p:spPr>
        <p:txBody>
          <a:bodyPr/>
          <a:lstStyle/>
          <a:p>
            <a:endParaRPr lang="en-US"/>
          </a:p>
        </p:txBody>
      </p:sp>
      <p:sp>
        <p:nvSpPr>
          <p:cNvPr id="9233" name="Rectangle 14"/>
          <p:cNvSpPr>
            <a:spLocks noChangeArrowheads="1"/>
          </p:cNvSpPr>
          <p:nvPr/>
        </p:nvSpPr>
        <p:spPr bwMode="auto">
          <a:xfrm>
            <a:off x="4086226" y="2793147"/>
            <a:ext cx="9525" cy="398463"/>
          </a:xfrm>
          <a:prstGeom prst="rect">
            <a:avLst/>
          </a:prstGeom>
          <a:solidFill>
            <a:srgbClr val="000000"/>
          </a:solidFill>
          <a:ln w="9525">
            <a:noFill/>
            <a:miter lim="800000"/>
            <a:headEnd/>
            <a:tailEnd/>
          </a:ln>
        </p:spPr>
        <p:txBody>
          <a:bodyPr/>
          <a:lstStyle/>
          <a:p>
            <a:endParaRPr lang="en-US"/>
          </a:p>
        </p:txBody>
      </p:sp>
      <p:sp>
        <p:nvSpPr>
          <p:cNvPr id="9234" name="Rectangle 15"/>
          <p:cNvSpPr>
            <a:spLocks noChangeArrowheads="1"/>
          </p:cNvSpPr>
          <p:nvPr/>
        </p:nvSpPr>
        <p:spPr bwMode="auto">
          <a:xfrm>
            <a:off x="5091113" y="2793147"/>
            <a:ext cx="9525" cy="398463"/>
          </a:xfrm>
          <a:prstGeom prst="rect">
            <a:avLst/>
          </a:prstGeom>
          <a:solidFill>
            <a:srgbClr val="000000"/>
          </a:solidFill>
          <a:ln w="9525">
            <a:noFill/>
            <a:miter lim="800000"/>
            <a:headEnd/>
            <a:tailEnd/>
          </a:ln>
        </p:spPr>
        <p:txBody>
          <a:bodyPr/>
          <a:lstStyle/>
          <a:p>
            <a:endParaRPr lang="en-US"/>
          </a:p>
        </p:txBody>
      </p:sp>
      <p:sp>
        <p:nvSpPr>
          <p:cNvPr id="9235" name="Rectangle 16"/>
          <p:cNvSpPr>
            <a:spLocks noChangeArrowheads="1"/>
          </p:cNvSpPr>
          <p:nvPr/>
        </p:nvSpPr>
        <p:spPr bwMode="auto">
          <a:xfrm>
            <a:off x="6361113" y="2793147"/>
            <a:ext cx="9525" cy="398463"/>
          </a:xfrm>
          <a:prstGeom prst="rect">
            <a:avLst/>
          </a:prstGeom>
          <a:solidFill>
            <a:srgbClr val="000000"/>
          </a:solidFill>
          <a:ln w="9525">
            <a:noFill/>
            <a:miter lim="800000"/>
            <a:headEnd/>
            <a:tailEnd/>
          </a:ln>
        </p:spPr>
        <p:txBody>
          <a:bodyPr/>
          <a:lstStyle/>
          <a:p>
            <a:endParaRPr lang="en-US"/>
          </a:p>
        </p:txBody>
      </p:sp>
      <p:sp>
        <p:nvSpPr>
          <p:cNvPr id="9236" name="Rectangle 17"/>
          <p:cNvSpPr>
            <a:spLocks noChangeArrowheads="1"/>
          </p:cNvSpPr>
          <p:nvPr/>
        </p:nvSpPr>
        <p:spPr bwMode="auto">
          <a:xfrm>
            <a:off x="7800976" y="2793147"/>
            <a:ext cx="7937" cy="398463"/>
          </a:xfrm>
          <a:prstGeom prst="rect">
            <a:avLst/>
          </a:prstGeom>
          <a:solidFill>
            <a:srgbClr val="000000"/>
          </a:solidFill>
          <a:ln w="9525">
            <a:noFill/>
            <a:miter lim="800000"/>
            <a:headEnd/>
            <a:tailEnd/>
          </a:ln>
        </p:spPr>
        <p:txBody>
          <a:bodyPr/>
          <a:lstStyle/>
          <a:p>
            <a:endParaRPr lang="en-US"/>
          </a:p>
        </p:txBody>
      </p:sp>
      <p:sp>
        <p:nvSpPr>
          <p:cNvPr id="9237" name="Rectangle 18"/>
          <p:cNvSpPr>
            <a:spLocks noChangeArrowheads="1"/>
          </p:cNvSpPr>
          <p:nvPr/>
        </p:nvSpPr>
        <p:spPr bwMode="auto">
          <a:xfrm>
            <a:off x="2247901" y="3190022"/>
            <a:ext cx="7937" cy="9525"/>
          </a:xfrm>
          <a:prstGeom prst="rect">
            <a:avLst/>
          </a:prstGeom>
          <a:solidFill>
            <a:srgbClr val="000000"/>
          </a:solidFill>
          <a:ln w="9525">
            <a:noFill/>
            <a:miter lim="800000"/>
            <a:headEnd/>
            <a:tailEnd/>
          </a:ln>
        </p:spPr>
        <p:txBody>
          <a:bodyPr/>
          <a:lstStyle/>
          <a:p>
            <a:endParaRPr lang="en-US"/>
          </a:p>
        </p:txBody>
      </p:sp>
      <p:sp>
        <p:nvSpPr>
          <p:cNvPr id="9238" name="Rectangle 19"/>
          <p:cNvSpPr>
            <a:spLocks noChangeArrowheads="1"/>
          </p:cNvSpPr>
          <p:nvPr/>
        </p:nvSpPr>
        <p:spPr bwMode="auto">
          <a:xfrm>
            <a:off x="2255838" y="3190022"/>
            <a:ext cx="1830388" cy="9525"/>
          </a:xfrm>
          <a:prstGeom prst="rect">
            <a:avLst/>
          </a:prstGeom>
          <a:solidFill>
            <a:srgbClr val="000000"/>
          </a:solidFill>
          <a:ln w="9525">
            <a:noFill/>
            <a:miter lim="800000"/>
            <a:headEnd/>
            <a:tailEnd/>
          </a:ln>
        </p:spPr>
        <p:txBody>
          <a:bodyPr/>
          <a:lstStyle/>
          <a:p>
            <a:endParaRPr lang="en-US"/>
          </a:p>
        </p:txBody>
      </p:sp>
      <p:sp>
        <p:nvSpPr>
          <p:cNvPr id="9239" name="Rectangle 20"/>
          <p:cNvSpPr>
            <a:spLocks noChangeArrowheads="1"/>
          </p:cNvSpPr>
          <p:nvPr/>
        </p:nvSpPr>
        <p:spPr bwMode="auto">
          <a:xfrm>
            <a:off x="4086226" y="3190022"/>
            <a:ext cx="9525" cy="9525"/>
          </a:xfrm>
          <a:prstGeom prst="rect">
            <a:avLst/>
          </a:prstGeom>
          <a:solidFill>
            <a:srgbClr val="000000"/>
          </a:solidFill>
          <a:ln w="9525">
            <a:noFill/>
            <a:miter lim="800000"/>
            <a:headEnd/>
            <a:tailEnd/>
          </a:ln>
        </p:spPr>
        <p:txBody>
          <a:bodyPr/>
          <a:lstStyle/>
          <a:p>
            <a:endParaRPr lang="en-US"/>
          </a:p>
        </p:txBody>
      </p:sp>
      <p:sp>
        <p:nvSpPr>
          <p:cNvPr id="9240" name="Rectangle 21"/>
          <p:cNvSpPr>
            <a:spLocks noChangeArrowheads="1"/>
          </p:cNvSpPr>
          <p:nvPr/>
        </p:nvSpPr>
        <p:spPr bwMode="auto">
          <a:xfrm>
            <a:off x="4095751" y="3190022"/>
            <a:ext cx="995362" cy="9525"/>
          </a:xfrm>
          <a:prstGeom prst="rect">
            <a:avLst/>
          </a:prstGeom>
          <a:solidFill>
            <a:srgbClr val="000000"/>
          </a:solidFill>
          <a:ln w="9525">
            <a:noFill/>
            <a:miter lim="800000"/>
            <a:headEnd/>
            <a:tailEnd/>
          </a:ln>
        </p:spPr>
        <p:txBody>
          <a:bodyPr/>
          <a:lstStyle/>
          <a:p>
            <a:endParaRPr lang="en-US"/>
          </a:p>
        </p:txBody>
      </p:sp>
      <p:sp>
        <p:nvSpPr>
          <p:cNvPr id="9241" name="Rectangle 22"/>
          <p:cNvSpPr>
            <a:spLocks noChangeArrowheads="1"/>
          </p:cNvSpPr>
          <p:nvPr/>
        </p:nvSpPr>
        <p:spPr bwMode="auto">
          <a:xfrm>
            <a:off x="5091113" y="3190022"/>
            <a:ext cx="9525" cy="9525"/>
          </a:xfrm>
          <a:prstGeom prst="rect">
            <a:avLst/>
          </a:prstGeom>
          <a:solidFill>
            <a:srgbClr val="000000"/>
          </a:solidFill>
          <a:ln w="9525">
            <a:noFill/>
            <a:miter lim="800000"/>
            <a:headEnd/>
            <a:tailEnd/>
          </a:ln>
        </p:spPr>
        <p:txBody>
          <a:bodyPr/>
          <a:lstStyle/>
          <a:p>
            <a:endParaRPr lang="en-US"/>
          </a:p>
        </p:txBody>
      </p:sp>
      <p:sp>
        <p:nvSpPr>
          <p:cNvPr id="9242" name="Rectangle 23"/>
          <p:cNvSpPr>
            <a:spLocks noChangeArrowheads="1"/>
          </p:cNvSpPr>
          <p:nvPr/>
        </p:nvSpPr>
        <p:spPr bwMode="auto">
          <a:xfrm>
            <a:off x="5100638" y="3190022"/>
            <a:ext cx="1260475" cy="9525"/>
          </a:xfrm>
          <a:prstGeom prst="rect">
            <a:avLst/>
          </a:prstGeom>
          <a:solidFill>
            <a:srgbClr val="000000"/>
          </a:solidFill>
          <a:ln w="9525">
            <a:noFill/>
            <a:miter lim="800000"/>
            <a:headEnd/>
            <a:tailEnd/>
          </a:ln>
        </p:spPr>
        <p:txBody>
          <a:bodyPr/>
          <a:lstStyle/>
          <a:p>
            <a:endParaRPr lang="en-US"/>
          </a:p>
        </p:txBody>
      </p:sp>
      <p:sp>
        <p:nvSpPr>
          <p:cNvPr id="9243" name="Rectangle 24"/>
          <p:cNvSpPr>
            <a:spLocks noChangeArrowheads="1"/>
          </p:cNvSpPr>
          <p:nvPr/>
        </p:nvSpPr>
        <p:spPr bwMode="auto">
          <a:xfrm>
            <a:off x="6361113" y="3190022"/>
            <a:ext cx="9525" cy="9525"/>
          </a:xfrm>
          <a:prstGeom prst="rect">
            <a:avLst/>
          </a:prstGeom>
          <a:solidFill>
            <a:srgbClr val="000000"/>
          </a:solidFill>
          <a:ln w="9525">
            <a:noFill/>
            <a:miter lim="800000"/>
            <a:headEnd/>
            <a:tailEnd/>
          </a:ln>
        </p:spPr>
        <p:txBody>
          <a:bodyPr/>
          <a:lstStyle/>
          <a:p>
            <a:endParaRPr lang="en-US"/>
          </a:p>
        </p:txBody>
      </p:sp>
      <p:sp>
        <p:nvSpPr>
          <p:cNvPr id="9244" name="Rectangle 25"/>
          <p:cNvSpPr>
            <a:spLocks noChangeArrowheads="1"/>
          </p:cNvSpPr>
          <p:nvPr/>
        </p:nvSpPr>
        <p:spPr bwMode="auto">
          <a:xfrm>
            <a:off x="6370638" y="3190022"/>
            <a:ext cx="1430338" cy="9525"/>
          </a:xfrm>
          <a:prstGeom prst="rect">
            <a:avLst/>
          </a:prstGeom>
          <a:solidFill>
            <a:srgbClr val="000000"/>
          </a:solidFill>
          <a:ln w="9525">
            <a:noFill/>
            <a:miter lim="800000"/>
            <a:headEnd/>
            <a:tailEnd/>
          </a:ln>
        </p:spPr>
        <p:txBody>
          <a:bodyPr/>
          <a:lstStyle/>
          <a:p>
            <a:endParaRPr lang="en-US"/>
          </a:p>
        </p:txBody>
      </p:sp>
      <p:sp>
        <p:nvSpPr>
          <p:cNvPr id="9245" name="Rectangle 26"/>
          <p:cNvSpPr>
            <a:spLocks noChangeArrowheads="1"/>
          </p:cNvSpPr>
          <p:nvPr/>
        </p:nvSpPr>
        <p:spPr bwMode="auto">
          <a:xfrm>
            <a:off x="7800976" y="3190022"/>
            <a:ext cx="7937" cy="9525"/>
          </a:xfrm>
          <a:prstGeom prst="rect">
            <a:avLst/>
          </a:prstGeom>
          <a:solidFill>
            <a:srgbClr val="000000"/>
          </a:solidFill>
          <a:ln w="9525">
            <a:noFill/>
            <a:miter lim="800000"/>
            <a:headEnd/>
            <a:tailEnd/>
          </a:ln>
        </p:spPr>
        <p:txBody>
          <a:bodyPr/>
          <a:lstStyle/>
          <a:p>
            <a:endParaRPr lang="en-US"/>
          </a:p>
        </p:txBody>
      </p:sp>
      <p:sp>
        <p:nvSpPr>
          <p:cNvPr id="9246" name="Rectangle 27"/>
          <p:cNvSpPr>
            <a:spLocks noChangeArrowheads="1"/>
          </p:cNvSpPr>
          <p:nvPr/>
        </p:nvSpPr>
        <p:spPr bwMode="auto">
          <a:xfrm>
            <a:off x="2247901" y="3199547"/>
            <a:ext cx="7937" cy="447675"/>
          </a:xfrm>
          <a:prstGeom prst="rect">
            <a:avLst/>
          </a:prstGeom>
          <a:solidFill>
            <a:srgbClr val="000000"/>
          </a:solidFill>
          <a:ln w="9525">
            <a:noFill/>
            <a:miter lim="800000"/>
            <a:headEnd/>
            <a:tailEnd/>
          </a:ln>
        </p:spPr>
        <p:txBody>
          <a:bodyPr/>
          <a:lstStyle/>
          <a:p>
            <a:endParaRPr lang="en-US"/>
          </a:p>
        </p:txBody>
      </p:sp>
      <p:sp>
        <p:nvSpPr>
          <p:cNvPr id="9247" name="Rectangle 28"/>
          <p:cNvSpPr>
            <a:spLocks noChangeArrowheads="1"/>
          </p:cNvSpPr>
          <p:nvPr/>
        </p:nvSpPr>
        <p:spPr bwMode="auto">
          <a:xfrm>
            <a:off x="4086226" y="3199547"/>
            <a:ext cx="9525" cy="447675"/>
          </a:xfrm>
          <a:prstGeom prst="rect">
            <a:avLst/>
          </a:prstGeom>
          <a:solidFill>
            <a:srgbClr val="000000"/>
          </a:solidFill>
          <a:ln w="9525">
            <a:noFill/>
            <a:miter lim="800000"/>
            <a:headEnd/>
            <a:tailEnd/>
          </a:ln>
        </p:spPr>
        <p:txBody>
          <a:bodyPr/>
          <a:lstStyle/>
          <a:p>
            <a:endParaRPr lang="en-US"/>
          </a:p>
        </p:txBody>
      </p:sp>
      <p:sp>
        <p:nvSpPr>
          <p:cNvPr id="9248" name="Rectangle 29"/>
          <p:cNvSpPr>
            <a:spLocks noChangeArrowheads="1"/>
          </p:cNvSpPr>
          <p:nvPr/>
        </p:nvSpPr>
        <p:spPr bwMode="auto">
          <a:xfrm>
            <a:off x="5091113" y="3199547"/>
            <a:ext cx="9525" cy="447675"/>
          </a:xfrm>
          <a:prstGeom prst="rect">
            <a:avLst/>
          </a:prstGeom>
          <a:solidFill>
            <a:srgbClr val="000000"/>
          </a:solidFill>
          <a:ln w="9525">
            <a:noFill/>
            <a:miter lim="800000"/>
            <a:headEnd/>
            <a:tailEnd/>
          </a:ln>
        </p:spPr>
        <p:txBody>
          <a:bodyPr/>
          <a:lstStyle/>
          <a:p>
            <a:endParaRPr lang="en-US"/>
          </a:p>
        </p:txBody>
      </p:sp>
      <p:sp>
        <p:nvSpPr>
          <p:cNvPr id="9249" name="Rectangle 30"/>
          <p:cNvSpPr>
            <a:spLocks noChangeArrowheads="1"/>
          </p:cNvSpPr>
          <p:nvPr/>
        </p:nvSpPr>
        <p:spPr bwMode="auto">
          <a:xfrm>
            <a:off x="6361113" y="3199547"/>
            <a:ext cx="9525" cy="447675"/>
          </a:xfrm>
          <a:prstGeom prst="rect">
            <a:avLst/>
          </a:prstGeom>
          <a:solidFill>
            <a:srgbClr val="000000"/>
          </a:solidFill>
          <a:ln w="9525">
            <a:noFill/>
            <a:miter lim="800000"/>
            <a:headEnd/>
            <a:tailEnd/>
          </a:ln>
        </p:spPr>
        <p:txBody>
          <a:bodyPr/>
          <a:lstStyle/>
          <a:p>
            <a:endParaRPr lang="en-US"/>
          </a:p>
        </p:txBody>
      </p:sp>
      <p:sp>
        <p:nvSpPr>
          <p:cNvPr id="9250" name="Rectangle 31"/>
          <p:cNvSpPr>
            <a:spLocks noChangeArrowheads="1"/>
          </p:cNvSpPr>
          <p:nvPr/>
        </p:nvSpPr>
        <p:spPr bwMode="auto">
          <a:xfrm>
            <a:off x="7800976" y="3199547"/>
            <a:ext cx="7937" cy="447675"/>
          </a:xfrm>
          <a:prstGeom prst="rect">
            <a:avLst/>
          </a:prstGeom>
          <a:solidFill>
            <a:srgbClr val="000000"/>
          </a:solidFill>
          <a:ln w="9525">
            <a:noFill/>
            <a:miter lim="800000"/>
            <a:headEnd/>
            <a:tailEnd/>
          </a:ln>
        </p:spPr>
        <p:txBody>
          <a:bodyPr/>
          <a:lstStyle/>
          <a:p>
            <a:endParaRPr lang="en-US"/>
          </a:p>
        </p:txBody>
      </p:sp>
      <p:sp>
        <p:nvSpPr>
          <p:cNvPr id="9251" name="Rectangle 32"/>
          <p:cNvSpPr>
            <a:spLocks noChangeArrowheads="1"/>
          </p:cNvSpPr>
          <p:nvPr/>
        </p:nvSpPr>
        <p:spPr bwMode="auto">
          <a:xfrm>
            <a:off x="2247901" y="3647222"/>
            <a:ext cx="7937" cy="9525"/>
          </a:xfrm>
          <a:prstGeom prst="rect">
            <a:avLst/>
          </a:prstGeom>
          <a:solidFill>
            <a:srgbClr val="000000"/>
          </a:solidFill>
          <a:ln w="9525">
            <a:noFill/>
            <a:miter lim="800000"/>
            <a:headEnd/>
            <a:tailEnd/>
          </a:ln>
        </p:spPr>
        <p:txBody>
          <a:bodyPr/>
          <a:lstStyle/>
          <a:p>
            <a:endParaRPr lang="en-US"/>
          </a:p>
        </p:txBody>
      </p:sp>
      <p:sp>
        <p:nvSpPr>
          <p:cNvPr id="9252" name="Rectangle 33"/>
          <p:cNvSpPr>
            <a:spLocks noChangeArrowheads="1"/>
          </p:cNvSpPr>
          <p:nvPr/>
        </p:nvSpPr>
        <p:spPr bwMode="auto">
          <a:xfrm>
            <a:off x="2255838" y="3647222"/>
            <a:ext cx="1830388" cy="9525"/>
          </a:xfrm>
          <a:prstGeom prst="rect">
            <a:avLst/>
          </a:prstGeom>
          <a:solidFill>
            <a:srgbClr val="000000"/>
          </a:solidFill>
          <a:ln w="9525">
            <a:noFill/>
            <a:miter lim="800000"/>
            <a:headEnd/>
            <a:tailEnd/>
          </a:ln>
        </p:spPr>
        <p:txBody>
          <a:bodyPr/>
          <a:lstStyle/>
          <a:p>
            <a:endParaRPr lang="en-US"/>
          </a:p>
        </p:txBody>
      </p:sp>
      <p:sp>
        <p:nvSpPr>
          <p:cNvPr id="9253" name="Rectangle 34"/>
          <p:cNvSpPr>
            <a:spLocks noChangeArrowheads="1"/>
          </p:cNvSpPr>
          <p:nvPr/>
        </p:nvSpPr>
        <p:spPr bwMode="auto">
          <a:xfrm>
            <a:off x="4086226" y="3647222"/>
            <a:ext cx="9525" cy="9525"/>
          </a:xfrm>
          <a:prstGeom prst="rect">
            <a:avLst/>
          </a:prstGeom>
          <a:solidFill>
            <a:srgbClr val="000000"/>
          </a:solidFill>
          <a:ln w="9525">
            <a:noFill/>
            <a:miter lim="800000"/>
            <a:headEnd/>
            <a:tailEnd/>
          </a:ln>
        </p:spPr>
        <p:txBody>
          <a:bodyPr/>
          <a:lstStyle/>
          <a:p>
            <a:endParaRPr lang="en-US"/>
          </a:p>
        </p:txBody>
      </p:sp>
      <p:sp>
        <p:nvSpPr>
          <p:cNvPr id="9254" name="Rectangle 35"/>
          <p:cNvSpPr>
            <a:spLocks noChangeArrowheads="1"/>
          </p:cNvSpPr>
          <p:nvPr/>
        </p:nvSpPr>
        <p:spPr bwMode="auto">
          <a:xfrm>
            <a:off x="4095751" y="3647222"/>
            <a:ext cx="995362" cy="9525"/>
          </a:xfrm>
          <a:prstGeom prst="rect">
            <a:avLst/>
          </a:prstGeom>
          <a:solidFill>
            <a:srgbClr val="000000"/>
          </a:solidFill>
          <a:ln w="9525">
            <a:noFill/>
            <a:miter lim="800000"/>
            <a:headEnd/>
            <a:tailEnd/>
          </a:ln>
        </p:spPr>
        <p:txBody>
          <a:bodyPr/>
          <a:lstStyle/>
          <a:p>
            <a:endParaRPr lang="en-US"/>
          </a:p>
        </p:txBody>
      </p:sp>
      <p:sp>
        <p:nvSpPr>
          <p:cNvPr id="9255" name="Rectangle 36"/>
          <p:cNvSpPr>
            <a:spLocks noChangeArrowheads="1"/>
          </p:cNvSpPr>
          <p:nvPr/>
        </p:nvSpPr>
        <p:spPr bwMode="auto">
          <a:xfrm>
            <a:off x="5091113" y="3647222"/>
            <a:ext cx="9525" cy="9525"/>
          </a:xfrm>
          <a:prstGeom prst="rect">
            <a:avLst/>
          </a:prstGeom>
          <a:solidFill>
            <a:srgbClr val="000000"/>
          </a:solidFill>
          <a:ln w="9525">
            <a:noFill/>
            <a:miter lim="800000"/>
            <a:headEnd/>
            <a:tailEnd/>
          </a:ln>
        </p:spPr>
        <p:txBody>
          <a:bodyPr/>
          <a:lstStyle/>
          <a:p>
            <a:endParaRPr lang="en-US"/>
          </a:p>
        </p:txBody>
      </p:sp>
      <p:sp>
        <p:nvSpPr>
          <p:cNvPr id="9256" name="Rectangle 37"/>
          <p:cNvSpPr>
            <a:spLocks noChangeArrowheads="1"/>
          </p:cNvSpPr>
          <p:nvPr/>
        </p:nvSpPr>
        <p:spPr bwMode="auto">
          <a:xfrm>
            <a:off x="5100638" y="3647222"/>
            <a:ext cx="1260475" cy="9525"/>
          </a:xfrm>
          <a:prstGeom prst="rect">
            <a:avLst/>
          </a:prstGeom>
          <a:solidFill>
            <a:srgbClr val="000000"/>
          </a:solidFill>
          <a:ln w="9525">
            <a:noFill/>
            <a:miter lim="800000"/>
            <a:headEnd/>
            <a:tailEnd/>
          </a:ln>
        </p:spPr>
        <p:txBody>
          <a:bodyPr/>
          <a:lstStyle/>
          <a:p>
            <a:endParaRPr lang="en-US"/>
          </a:p>
        </p:txBody>
      </p:sp>
      <p:sp>
        <p:nvSpPr>
          <p:cNvPr id="9257" name="Rectangle 38"/>
          <p:cNvSpPr>
            <a:spLocks noChangeArrowheads="1"/>
          </p:cNvSpPr>
          <p:nvPr/>
        </p:nvSpPr>
        <p:spPr bwMode="auto">
          <a:xfrm>
            <a:off x="6361113" y="3647222"/>
            <a:ext cx="9525" cy="9525"/>
          </a:xfrm>
          <a:prstGeom prst="rect">
            <a:avLst/>
          </a:prstGeom>
          <a:solidFill>
            <a:srgbClr val="000000"/>
          </a:solidFill>
          <a:ln w="9525">
            <a:noFill/>
            <a:miter lim="800000"/>
            <a:headEnd/>
            <a:tailEnd/>
          </a:ln>
        </p:spPr>
        <p:txBody>
          <a:bodyPr/>
          <a:lstStyle/>
          <a:p>
            <a:endParaRPr lang="en-US"/>
          </a:p>
        </p:txBody>
      </p:sp>
      <p:sp>
        <p:nvSpPr>
          <p:cNvPr id="9258" name="Rectangle 39"/>
          <p:cNvSpPr>
            <a:spLocks noChangeArrowheads="1"/>
          </p:cNvSpPr>
          <p:nvPr/>
        </p:nvSpPr>
        <p:spPr bwMode="auto">
          <a:xfrm>
            <a:off x="6370638" y="3647222"/>
            <a:ext cx="1430338" cy="9525"/>
          </a:xfrm>
          <a:prstGeom prst="rect">
            <a:avLst/>
          </a:prstGeom>
          <a:solidFill>
            <a:srgbClr val="000000"/>
          </a:solidFill>
          <a:ln w="9525">
            <a:noFill/>
            <a:miter lim="800000"/>
            <a:headEnd/>
            <a:tailEnd/>
          </a:ln>
        </p:spPr>
        <p:txBody>
          <a:bodyPr/>
          <a:lstStyle/>
          <a:p>
            <a:endParaRPr lang="en-US"/>
          </a:p>
        </p:txBody>
      </p:sp>
      <p:sp>
        <p:nvSpPr>
          <p:cNvPr id="9259" name="Rectangle 40"/>
          <p:cNvSpPr>
            <a:spLocks noChangeArrowheads="1"/>
          </p:cNvSpPr>
          <p:nvPr/>
        </p:nvSpPr>
        <p:spPr bwMode="auto">
          <a:xfrm>
            <a:off x="7800976" y="3647222"/>
            <a:ext cx="7937" cy="9525"/>
          </a:xfrm>
          <a:prstGeom prst="rect">
            <a:avLst/>
          </a:prstGeom>
          <a:solidFill>
            <a:srgbClr val="000000"/>
          </a:solidFill>
          <a:ln w="9525">
            <a:noFill/>
            <a:miter lim="800000"/>
            <a:headEnd/>
            <a:tailEnd/>
          </a:ln>
        </p:spPr>
        <p:txBody>
          <a:bodyPr/>
          <a:lstStyle/>
          <a:p>
            <a:endParaRPr lang="en-US"/>
          </a:p>
        </p:txBody>
      </p:sp>
      <p:sp>
        <p:nvSpPr>
          <p:cNvPr id="9260" name="Rectangle 41"/>
          <p:cNvSpPr>
            <a:spLocks noChangeArrowheads="1"/>
          </p:cNvSpPr>
          <p:nvPr/>
        </p:nvSpPr>
        <p:spPr bwMode="auto">
          <a:xfrm>
            <a:off x="2247901" y="3656747"/>
            <a:ext cx="7937" cy="463550"/>
          </a:xfrm>
          <a:prstGeom prst="rect">
            <a:avLst/>
          </a:prstGeom>
          <a:solidFill>
            <a:srgbClr val="000000"/>
          </a:solidFill>
          <a:ln w="9525">
            <a:noFill/>
            <a:miter lim="800000"/>
            <a:headEnd/>
            <a:tailEnd/>
          </a:ln>
        </p:spPr>
        <p:txBody>
          <a:bodyPr/>
          <a:lstStyle/>
          <a:p>
            <a:endParaRPr lang="en-US"/>
          </a:p>
        </p:txBody>
      </p:sp>
      <p:sp>
        <p:nvSpPr>
          <p:cNvPr id="9261" name="Rectangle 42"/>
          <p:cNvSpPr>
            <a:spLocks noChangeArrowheads="1"/>
          </p:cNvSpPr>
          <p:nvPr/>
        </p:nvSpPr>
        <p:spPr bwMode="auto">
          <a:xfrm>
            <a:off x="4086226" y="3656747"/>
            <a:ext cx="9525" cy="463550"/>
          </a:xfrm>
          <a:prstGeom prst="rect">
            <a:avLst/>
          </a:prstGeom>
          <a:solidFill>
            <a:srgbClr val="000000"/>
          </a:solidFill>
          <a:ln w="9525">
            <a:noFill/>
            <a:miter lim="800000"/>
            <a:headEnd/>
            <a:tailEnd/>
          </a:ln>
        </p:spPr>
        <p:txBody>
          <a:bodyPr/>
          <a:lstStyle/>
          <a:p>
            <a:endParaRPr lang="en-US"/>
          </a:p>
        </p:txBody>
      </p:sp>
      <p:sp>
        <p:nvSpPr>
          <p:cNvPr id="9262" name="Rectangle 43"/>
          <p:cNvSpPr>
            <a:spLocks noChangeArrowheads="1"/>
          </p:cNvSpPr>
          <p:nvPr/>
        </p:nvSpPr>
        <p:spPr bwMode="auto">
          <a:xfrm>
            <a:off x="5091113" y="3656747"/>
            <a:ext cx="9525" cy="463550"/>
          </a:xfrm>
          <a:prstGeom prst="rect">
            <a:avLst/>
          </a:prstGeom>
          <a:solidFill>
            <a:srgbClr val="000000"/>
          </a:solidFill>
          <a:ln w="9525">
            <a:noFill/>
            <a:miter lim="800000"/>
            <a:headEnd/>
            <a:tailEnd/>
          </a:ln>
        </p:spPr>
        <p:txBody>
          <a:bodyPr/>
          <a:lstStyle/>
          <a:p>
            <a:endParaRPr lang="en-US"/>
          </a:p>
        </p:txBody>
      </p:sp>
      <p:sp>
        <p:nvSpPr>
          <p:cNvPr id="9263" name="Rectangle 44"/>
          <p:cNvSpPr>
            <a:spLocks noChangeArrowheads="1"/>
          </p:cNvSpPr>
          <p:nvPr/>
        </p:nvSpPr>
        <p:spPr bwMode="auto">
          <a:xfrm>
            <a:off x="6361113" y="3656747"/>
            <a:ext cx="9525" cy="463550"/>
          </a:xfrm>
          <a:prstGeom prst="rect">
            <a:avLst/>
          </a:prstGeom>
          <a:solidFill>
            <a:srgbClr val="000000"/>
          </a:solidFill>
          <a:ln w="9525">
            <a:noFill/>
            <a:miter lim="800000"/>
            <a:headEnd/>
            <a:tailEnd/>
          </a:ln>
        </p:spPr>
        <p:txBody>
          <a:bodyPr/>
          <a:lstStyle/>
          <a:p>
            <a:endParaRPr lang="en-US"/>
          </a:p>
        </p:txBody>
      </p:sp>
      <p:sp>
        <p:nvSpPr>
          <p:cNvPr id="9264" name="Rectangle 45"/>
          <p:cNvSpPr>
            <a:spLocks noChangeArrowheads="1"/>
          </p:cNvSpPr>
          <p:nvPr/>
        </p:nvSpPr>
        <p:spPr bwMode="auto">
          <a:xfrm>
            <a:off x="7800976" y="3656747"/>
            <a:ext cx="7937" cy="463550"/>
          </a:xfrm>
          <a:prstGeom prst="rect">
            <a:avLst/>
          </a:prstGeom>
          <a:solidFill>
            <a:srgbClr val="000000"/>
          </a:solidFill>
          <a:ln w="9525">
            <a:noFill/>
            <a:miter lim="800000"/>
            <a:headEnd/>
            <a:tailEnd/>
          </a:ln>
        </p:spPr>
        <p:txBody>
          <a:bodyPr/>
          <a:lstStyle/>
          <a:p>
            <a:endParaRPr lang="en-US"/>
          </a:p>
        </p:txBody>
      </p:sp>
      <p:grpSp>
        <p:nvGrpSpPr>
          <p:cNvPr id="2" name="Group 46"/>
          <p:cNvGrpSpPr>
            <a:grpSpLocks/>
          </p:cNvGrpSpPr>
          <p:nvPr/>
        </p:nvGrpSpPr>
        <p:grpSpPr bwMode="auto">
          <a:xfrm>
            <a:off x="2320926" y="2783622"/>
            <a:ext cx="5480050" cy="1654175"/>
            <a:chOff x="968" y="2348"/>
            <a:chExt cx="3452" cy="1042"/>
          </a:xfrm>
        </p:grpSpPr>
        <p:sp>
          <p:nvSpPr>
            <p:cNvPr id="9300" name="Rectangle 47"/>
            <p:cNvSpPr>
              <a:spLocks noChangeArrowheads="1"/>
            </p:cNvSpPr>
            <p:nvPr/>
          </p:nvSpPr>
          <p:spPr bwMode="auto">
            <a:xfrm>
              <a:off x="2086" y="2348"/>
              <a:ext cx="627" cy="6"/>
            </a:xfrm>
            <a:prstGeom prst="rect">
              <a:avLst/>
            </a:prstGeom>
            <a:solidFill>
              <a:srgbClr val="000000"/>
            </a:solidFill>
            <a:ln w="9525">
              <a:noFill/>
              <a:miter lim="800000"/>
              <a:headEnd/>
              <a:tailEnd/>
            </a:ln>
          </p:spPr>
          <p:txBody>
            <a:bodyPr/>
            <a:lstStyle/>
            <a:p>
              <a:endParaRPr lang="en-US"/>
            </a:p>
          </p:txBody>
        </p:sp>
        <p:grpSp>
          <p:nvGrpSpPr>
            <p:cNvPr id="3" name="Group 48"/>
            <p:cNvGrpSpPr>
              <a:grpSpLocks/>
            </p:cNvGrpSpPr>
            <p:nvPr/>
          </p:nvGrpSpPr>
          <p:grpSpPr bwMode="auto">
            <a:xfrm>
              <a:off x="968" y="2348"/>
              <a:ext cx="3452" cy="1042"/>
              <a:chOff x="968" y="2348"/>
              <a:chExt cx="3452" cy="1042"/>
            </a:xfrm>
          </p:grpSpPr>
          <p:sp>
            <p:nvSpPr>
              <p:cNvPr id="9302" name="Rectangle 49"/>
              <p:cNvSpPr>
                <a:spLocks noChangeArrowheads="1"/>
              </p:cNvSpPr>
              <p:nvPr/>
            </p:nvSpPr>
            <p:spPr bwMode="auto">
              <a:xfrm>
                <a:off x="968" y="2354"/>
                <a:ext cx="1123" cy="192"/>
              </a:xfrm>
              <a:prstGeom prst="rect">
                <a:avLst/>
              </a:prstGeom>
              <a:noFill/>
              <a:ln w="9525">
                <a:noFill/>
                <a:miter lim="800000"/>
                <a:headEnd/>
                <a:tailEnd/>
              </a:ln>
            </p:spPr>
            <p:txBody>
              <a:bodyPr lIns="0" tIns="0" rIns="0" bIns="0">
                <a:spAutoFit/>
              </a:bodyPr>
              <a:lstStyle/>
              <a:p>
                <a:pPr eaLnBrk="0" hangingPunct="0"/>
                <a:r>
                  <a:rPr lang="el-GR" sz="2000" b="1" dirty="0">
                    <a:solidFill>
                      <a:schemeClr val="accent3">
                        <a:lumMod val="75000"/>
                      </a:schemeClr>
                    </a:solidFill>
                  </a:rPr>
                  <a:t>Τίτλος</a:t>
                </a:r>
              </a:p>
            </p:txBody>
          </p:sp>
          <p:sp>
            <p:nvSpPr>
              <p:cNvPr id="9303" name="Rectangle 50"/>
              <p:cNvSpPr>
                <a:spLocks noChangeArrowheads="1"/>
              </p:cNvSpPr>
              <p:nvPr/>
            </p:nvSpPr>
            <p:spPr bwMode="auto">
              <a:xfrm>
                <a:off x="2126" y="2354"/>
                <a:ext cx="490"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Χρόνος</a:t>
                </a:r>
              </a:p>
            </p:txBody>
          </p:sp>
          <p:sp>
            <p:nvSpPr>
              <p:cNvPr id="9304" name="Rectangle 51"/>
              <p:cNvSpPr>
                <a:spLocks noChangeArrowheads="1"/>
              </p:cNvSpPr>
              <p:nvPr/>
            </p:nvSpPr>
            <p:spPr bwMode="auto">
              <a:xfrm>
                <a:off x="2759" y="2354"/>
                <a:ext cx="613"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Διάρκεια</a:t>
                </a:r>
              </a:p>
            </p:txBody>
          </p:sp>
          <p:sp>
            <p:nvSpPr>
              <p:cNvPr id="9305" name="Rectangle 52"/>
              <p:cNvSpPr>
                <a:spLocks noChangeArrowheads="1"/>
              </p:cNvSpPr>
              <p:nvPr/>
            </p:nvSpPr>
            <p:spPr bwMode="auto">
              <a:xfrm>
                <a:off x="3559" y="2354"/>
                <a:ext cx="415" cy="194"/>
              </a:xfrm>
              <a:prstGeom prst="rect">
                <a:avLst/>
              </a:prstGeom>
              <a:noFill/>
              <a:ln w="9525">
                <a:noFill/>
                <a:miter lim="800000"/>
                <a:headEnd/>
                <a:tailEnd/>
              </a:ln>
            </p:spPr>
            <p:txBody>
              <a:bodyPr wrap="none" lIns="0" tIns="0" rIns="0" bIns="0">
                <a:spAutoFit/>
              </a:bodyPr>
              <a:lstStyle/>
              <a:p>
                <a:pPr eaLnBrk="0" hangingPunct="0"/>
                <a:r>
                  <a:rPr lang="el-GR" sz="2000" b="1" dirty="0">
                    <a:solidFill>
                      <a:schemeClr val="accent3">
                        <a:lumMod val="75000"/>
                      </a:schemeClr>
                    </a:solidFill>
                  </a:rPr>
                  <a:t>Τύπος</a:t>
                </a:r>
              </a:p>
            </p:txBody>
          </p:sp>
          <p:sp>
            <p:nvSpPr>
              <p:cNvPr id="9306" name="Rectangle 53"/>
              <p:cNvSpPr>
                <a:spLocks noChangeArrowheads="1"/>
              </p:cNvSpPr>
              <p:nvPr/>
            </p:nvSpPr>
            <p:spPr bwMode="auto">
              <a:xfrm>
                <a:off x="3519" y="2348"/>
                <a:ext cx="901" cy="6"/>
              </a:xfrm>
              <a:prstGeom prst="rect">
                <a:avLst/>
              </a:prstGeom>
              <a:solidFill>
                <a:srgbClr val="000000"/>
              </a:solidFill>
              <a:ln w="9525">
                <a:noFill/>
                <a:miter lim="800000"/>
                <a:headEnd/>
                <a:tailEnd/>
              </a:ln>
            </p:spPr>
            <p:txBody>
              <a:bodyPr/>
              <a:lstStyle/>
              <a:p>
                <a:endParaRPr lang="en-US"/>
              </a:p>
            </p:txBody>
          </p:sp>
          <p:sp>
            <p:nvSpPr>
              <p:cNvPr id="9307" name="Rectangle 54"/>
              <p:cNvSpPr>
                <a:spLocks noChangeArrowheads="1"/>
              </p:cNvSpPr>
              <p:nvPr/>
            </p:nvSpPr>
            <p:spPr bwMode="auto">
              <a:xfrm>
                <a:off x="968" y="2610"/>
                <a:ext cx="63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Star Wars</a:t>
                </a:r>
                <a:endParaRPr lang="el-GR" sz="2000" b="1"/>
              </a:p>
            </p:txBody>
          </p:sp>
          <p:sp>
            <p:nvSpPr>
              <p:cNvPr id="9308" name="Rectangle 55"/>
              <p:cNvSpPr>
                <a:spLocks noChangeArrowheads="1"/>
              </p:cNvSpPr>
              <p:nvPr/>
            </p:nvSpPr>
            <p:spPr bwMode="auto">
              <a:xfrm>
                <a:off x="2126" y="2610"/>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1997</a:t>
                </a:r>
                <a:endParaRPr lang="el-GR" sz="2000" b="1"/>
              </a:p>
            </p:txBody>
          </p:sp>
          <p:sp>
            <p:nvSpPr>
              <p:cNvPr id="9309" name="Rectangle 56"/>
              <p:cNvSpPr>
                <a:spLocks noChangeArrowheads="1"/>
              </p:cNvSpPr>
              <p:nvPr/>
            </p:nvSpPr>
            <p:spPr bwMode="auto">
              <a:xfrm>
                <a:off x="2759" y="2610"/>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124</a:t>
                </a:r>
                <a:endParaRPr lang="el-GR" sz="2000" b="1"/>
              </a:p>
            </p:txBody>
          </p:sp>
          <p:sp>
            <p:nvSpPr>
              <p:cNvPr id="9310" name="Rectangle 57"/>
              <p:cNvSpPr>
                <a:spLocks noChangeArrowheads="1"/>
              </p:cNvSpPr>
              <p:nvPr/>
            </p:nvSpPr>
            <p:spPr bwMode="auto">
              <a:xfrm>
                <a:off x="3559" y="2610"/>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1" name="Rectangle 58"/>
              <p:cNvSpPr>
                <a:spLocks noChangeArrowheads="1"/>
              </p:cNvSpPr>
              <p:nvPr/>
            </p:nvSpPr>
            <p:spPr bwMode="auto">
              <a:xfrm>
                <a:off x="968" y="2898"/>
                <a:ext cx="88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Mighty Ducks</a:t>
                </a:r>
                <a:endParaRPr lang="el-GR" sz="2000" b="1"/>
              </a:p>
            </p:txBody>
          </p:sp>
          <p:sp>
            <p:nvSpPr>
              <p:cNvPr id="9312" name="Rectangle 59"/>
              <p:cNvSpPr>
                <a:spLocks noChangeArrowheads="1"/>
              </p:cNvSpPr>
              <p:nvPr/>
            </p:nvSpPr>
            <p:spPr bwMode="auto">
              <a:xfrm>
                <a:off x="2126" y="2898"/>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1991</a:t>
                </a:r>
                <a:endParaRPr lang="el-GR" sz="2000" b="1"/>
              </a:p>
            </p:txBody>
          </p:sp>
          <p:sp>
            <p:nvSpPr>
              <p:cNvPr id="9313" name="Rectangle 60"/>
              <p:cNvSpPr>
                <a:spLocks noChangeArrowheads="1"/>
              </p:cNvSpPr>
              <p:nvPr/>
            </p:nvSpPr>
            <p:spPr bwMode="auto">
              <a:xfrm>
                <a:off x="2759" y="2898"/>
                <a:ext cx="24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104</a:t>
                </a:r>
                <a:endParaRPr lang="el-GR" sz="2000" b="1"/>
              </a:p>
            </p:txBody>
          </p:sp>
          <p:sp>
            <p:nvSpPr>
              <p:cNvPr id="9314" name="Rectangle 61"/>
              <p:cNvSpPr>
                <a:spLocks noChangeArrowheads="1"/>
              </p:cNvSpPr>
              <p:nvPr/>
            </p:nvSpPr>
            <p:spPr bwMode="auto">
              <a:xfrm>
                <a:off x="3559" y="2898"/>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sp>
            <p:nvSpPr>
              <p:cNvPr id="9315" name="Rectangle 62"/>
              <p:cNvSpPr>
                <a:spLocks noChangeArrowheads="1"/>
              </p:cNvSpPr>
              <p:nvPr/>
            </p:nvSpPr>
            <p:spPr bwMode="auto">
              <a:xfrm>
                <a:off x="968" y="3196"/>
                <a:ext cx="981"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Wayne’s World</a:t>
                </a:r>
                <a:endParaRPr lang="el-GR" sz="2000" b="1"/>
              </a:p>
            </p:txBody>
          </p:sp>
          <p:sp>
            <p:nvSpPr>
              <p:cNvPr id="9316" name="Rectangle 63"/>
              <p:cNvSpPr>
                <a:spLocks noChangeArrowheads="1"/>
              </p:cNvSpPr>
              <p:nvPr/>
            </p:nvSpPr>
            <p:spPr bwMode="auto">
              <a:xfrm>
                <a:off x="2126" y="3196"/>
                <a:ext cx="327"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1992</a:t>
                </a:r>
                <a:endParaRPr lang="el-GR" sz="2000" b="1"/>
              </a:p>
            </p:txBody>
          </p:sp>
          <p:sp>
            <p:nvSpPr>
              <p:cNvPr id="9317" name="Rectangle 64"/>
              <p:cNvSpPr>
                <a:spLocks noChangeArrowheads="1"/>
              </p:cNvSpPr>
              <p:nvPr/>
            </p:nvSpPr>
            <p:spPr bwMode="auto">
              <a:xfrm>
                <a:off x="2759" y="3196"/>
                <a:ext cx="164"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95</a:t>
                </a:r>
                <a:endParaRPr lang="el-GR" sz="2000" b="1"/>
              </a:p>
            </p:txBody>
          </p:sp>
          <p:sp>
            <p:nvSpPr>
              <p:cNvPr id="9318" name="Rectangle 65"/>
              <p:cNvSpPr>
                <a:spLocks noChangeArrowheads="1"/>
              </p:cNvSpPr>
              <p:nvPr/>
            </p:nvSpPr>
            <p:spPr bwMode="auto">
              <a:xfrm>
                <a:off x="3559" y="3196"/>
                <a:ext cx="585" cy="194"/>
              </a:xfrm>
              <a:prstGeom prst="rect">
                <a:avLst/>
              </a:prstGeom>
              <a:noFill/>
              <a:ln w="9525">
                <a:noFill/>
                <a:miter lim="800000"/>
                <a:headEnd/>
                <a:tailEnd/>
              </a:ln>
            </p:spPr>
            <p:txBody>
              <a:bodyPr wrap="none" lIns="0" tIns="0" rIns="0" bIns="0">
                <a:spAutoFit/>
              </a:bodyPr>
              <a:lstStyle/>
              <a:p>
                <a:pPr eaLnBrk="0" hangingPunct="0"/>
                <a:r>
                  <a:rPr lang="el-GR" sz="2000">
                    <a:solidFill>
                      <a:srgbClr val="000000"/>
                    </a:solidFill>
                  </a:rPr>
                  <a:t>έγχρωμη</a:t>
                </a:r>
                <a:endParaRPr lang="el-GR" sz="2000" b="1"/>
              </a:p>
            </p:txBody>
          </p:sp>
        </p:grpSp>
      </p:grpSp>
      <p:sp>
        <p:nvSpPr>
          <p:cNvPr id="9266" name="Rectangle 66"/>
          <p:cNvSpPr>
            <a:spLocks noChangeArrowheads="1"/>
          </p:cNvSpPr>
          <p:nvPr/>
        </p:nvSpPr>
        <p:spPr bwMode="auto">
          <a:xfrm>
            <a:off x="2247901" y="4118710"/>
            <a:ext cx="7937" cy="9525"/>
          </a:xfrm>
          <a:prstGeom prst="rect">
            <a:avLst/>
          </a:prstGeom>
          <a:solidFill>
            <a:srgbClr val="000000"/>
          </a:solidFill>
          <a:ln w="9525">
            <a:noFill/>
            <a:miter lim="800000"/>
            <a:headEnd/>
            <a:tailEnd/>
          </a:ln>
        </p:spPr>
        <p:txBody>
          <a:bodyPr/>
          <a:lstStyle/>
          <a:p>
            <a:endParaRPr lang="en-US"/>
          </a:p>
        </p:txBody>
      </p:sp>
      <p:sp>
        <p:nvSpPr>
          <p:cNvPr id="9267" name="Rectangle 67"/>
          <p:cNvSpPr>
            <a:spLocks noChangeArrowheads="1"/>
          </p:cNvSpPr>
          <p:nvPr/>
        </p:nvSpPr>
        <p:spPr bwMode="auto">
          <a:xfrm>
            <a:off x="2255838" y="4118710"/>
            <a:ext cx="1830388" cy="9525"/>
          </a:xfrm>
          <a:prstGeom prst="rect">
            <a:avLst/>
          </a:prstGeom>
          <a:solidFill>
            <a:srgbClr val="000000"/>
          </a:solidFill>
          <a:ln w="9525">
            <a:noFill/>
            <a:miter lim="800000"/>
            <a:headEnd/>
            <a:tailEnd/>
          </a:ln>
        </p:spPr>
        <p:txBody>
          <a:bodyPr/>
          <a:lstStyle/>
          <a:p>
            <a:endParaRPr lang="en-US"/>
          </a:p>
        </p:txBody>
      </p:sp>
      <p:sp>
        <p:nvSpPr>
          <p:cNvPr id="9268" name="Rectangle 68"/>
          <p:cNvSpPr>
            <a:spLocks noChangeArrowheads="1"/>
          </p:cNvSpPr>
          <p:nvPr/>
        </p:nvSpPr>
        <p:spPr bwMode="auto">
          <a:xfrm>
            <a:off x="4086226" y="4118710"/>
            <a:ext cx="9525" cy="9525"/>
          </a:xfrm>
          <a:prstGeom prst="rect">
            <a:avLst/>
          </a:prstGeom>
          <a:solidFill>
            <a:srgbClr val="000000"/>
          </a:solidFill>
          <a:ln w="9525">
            <a:noFill/>
            <a:miter lim="800000"/>
            <a:headEnd/>
            <a:tailEnd/>
          </a:ln>
        </p:spPr>
        <p:txBody>
          <a:bodyPr/>
          <a:lstStyle/>
          <a:p>
            <a:endParaRPr lang="en-US"/>
          </a:p>
        </p:txBody>
      </p:sp>
      <p:sp>
        <p:nvSpPr>
          <p:cNvPr id="9269" name="Rectangle 69"/>
          <p:cNvSpPr>
            <a:spLocks noChangeArrowheads="1"/>
          </p:cNvSpPr>
          <p:nvPr/>
        </p:nvSpPr>
        <p:spPr bwMode="auto">
          <a:xfrm>
            <a:off x="4095751" y="4118710"/>
            <a:ext cx="995362" cy="9525"/>
          </a:xfrm>
          <a:prstGeom prst="rect">
            <a:avLst/>
          </a:prstGeom>
          <a:solidFill>
            <a:srgbClr val="000000"/>
          </a:solidFill>
          <a:ln w="9525">
            <a:noFill/>
            <a:miter lim="800000"/>
            <a:headEnd/>
            <a:tailEnd/>
          </a:ln>
        </p:spPr>
        <p:txBody>
          <a:bodyPr/>
          <a:lstStyle/>
          <a:p>
            <a:endParaRPr lang="en-US"/>
          </a:p>
        </p:txBody>
      </p:sp>
      <p:sp>
        <p:nvSpPr>
          <p:cNvPr id="9270" name="Rectangle 70"/>
          <p:cNvSpPr>
            <a:spLocks noChangeArrowheads="1"/>
          </p:cNvSpPr>
          <p:nvPr/>
        </p:nvSpPr>
        <p:spPr bwMode="auto">
          <a:xfrm>
            <a:off x="5091113" y="4118710"/>
            <a:ext cx="9525" cy="9525"/>
          </a:xfrm>
          <a:prstGeom prst="rect">
            <a:avLst/>
          </a:prstGeom>
          <a:solidFill>
            <a:srgbClr val="000000"/>
          </a:solidFill>
          <a:ln w="9525">
            <a:noFill/>
            <a:miter lim="800000"/>
            <a:headEnd/>
            <a:tailEnd/>
          </a:ln>
        </p:spPr>
        <p:txBody>
          <a:bodyPr/>
          <a:lstStyle/>
          <a:p>
            <a:endParaRPr lang="en-US"/>
          </a:p>
        </p:txBody>
      </p:sp>
      <p:sp>
        <p:nvSpPr>
          <p:cNvPr id="9271" name="Rectangle 71"/>
          <p:cNvSpPr>
            <a:spLocks noChangeArrowheads="1"/>
          </p:cNvSpPr>
          <p:nvPr/>
        </p:nvSpPr>
        <p:spPr bwMode="auto">
          <a:xfrm>
            <a:off x="5100638" y="4118710"/>
            <a:ext cx="1260475" cy="9525"/>
          </a:xfrm>
          <a:prstGeom prst="rect">
            <a:avLst/>
          </a:prstGeom>
          <a:solidFill>
            <a:srgbClr val="000000"/>
          </a:solidFill>
          <a:ln w="9525">
            <a:noFill/>
            <a:miter lim="800000"/>
            <a:headEnd/>
            <a:tailEnd/>
          </a:ln>
        </p:spPr>
        <p:txBody>
          <a:bodyPr/>
          <a:lstStyle/>
          <a:p>
            <a:endParaRPr lang="en-US"/>
          </a:p>
        </p:txBody>
      </p:sp>
      <p:sp>
        <p:nvSpPr>
          <p:cNvPr id="9272" name="Rectangle 72"/>
          <p:cNvSpPr>
            <a:spLocks noChangeArrowheads="1"/>
          </p:cNvSpPr>
          <p:nvPr/>
        </p:nvSpPr>
        <p:spPr bwMode="auto">
          <a:xfrm>
            <a:off x="6361113" y="4118710"/>
            <a:ext cx="9525" cy="9525"/>
          </a:xfrm>
          <a:prstGeom prst="rect">
            <a:avLst/>
          </a:prstGeom>
          <a:solidFill>
            <a:srgbClr val="000000"/>
          </a:solidFill>
          <a:ln w="9525">
            <a:noFill/>
            <a:miter lim="800000"/>
            <a:headEnd/>
            <a:tailEnd/>
          </a:ln>
        </p:spPr>
        <p:txBody>
          <a:bodyPr/>
          <a:lstStyle/>
          <a:p>
            <a:endParaRPr lang="en-US"/>
          </a:p>
        </p:txBody>
      </p:sp>
      <p:sp>
        <p:nvSpPr>
          <p:cNvPr id="9273" name="Rectangle 73"/>
          <p:cNvSpPr>
            <a:spLocks noChangeArrowheads="1"/>
          </p:cNvSpPr>
          <p:nvPr/>
        </p:nvSpPr>
        <p:spPr bwMode="auto">
          <a:xfrm>
            <a:off x="6370638" y="4118710"/>
            <a:ext cx="1430338" cy="9525"/>
          </a:xfrm>
          <a:prstGeom prst="rect">
            <a:avLst/>
          </a:prstGeom>
          <a:solidFill>
            <a:srgbClr val="000000"/>
          </a:solidFill>
          <a:ln w="9525">
            <a:noFill/>
            <a:miter lim="800000"/>
            <a:headEnd/>
            <a:tailEnd/>
          </a:ln>
        </p:spPr>
        <p:txBody>
          <a:bodyPr/>
          <a:lstStyle/>
          <a:p>
            <a:endParaRPr lang="en-US"/>
          </a:p>
        </p:txBody>
      </p:sp>
      <p:sp>
        <p:nvSpPr>
          <p:cNvPr id="9274" name="Rectangle 74"/>
          <p:cNvSpPr>
            <a:spLocks noChangeArrowheads="1"/>
          </p:cNvSpPr>
          <p:nvPr/>
        </p:nvSpPr>
        <p:spPr bwMode="auto">
          <a:xfrm>
            <a:off x="7800976" y="4118710"/>
            <a:ext cx="7937" cy="9525"/>
          </a:xfrm>
          <a:prstGeom prst="rect">
            <a:avLst/>
          </a:prstGeom>
          <a:solidFill>
            <a:srgbClr val="000000"/>
          </a:solidFill>
          <a:ln w="9525">
            <a:noFill/>
            <a:miter lim="800000"/>
            <a:headEnd/>
            <a:tailEnd/>
          </a:ln>
        </p:spPr>
        <p:txBody>
          <a:bodyPr/>
          <a:lstStyle/>
          <a:p>
            <a:endParaRPr lang="en-US"/>
          </a:p>
        </p:txBody>
      </p:sp>
      <p:sp>
        <p:nvSpPr>
          <p:cNvPr id="9275" name="Rectangle 75"/>
          <p:cNvSpPr>
            <a:spLocks noChangeArrowheads="1"/>
          </p:cNvSpPr>
          <p:nvPr/>
        </p:nvSpPr>
        <p:spPr bwMode="auto">
          <a:xfrm>
            <a:off x="2247901" y="4128235"/>
            <a:ext cx="7937" cy="450850"/>
          </a:xfrm>
          <a:prstGeom prst="rect">
            <a:avLst/>
          </a:prstGeom>
          <a:solidFill>
            <a:srgbClr val="000000"/>
          </a:solidFill>
          <a:ln w="9525">
            <a:noFill/>
            <a:miter lim="800000"/>
            <a:headEnd/>
            <a:tailEnd/>
          </a:ln>
        </p:spPr>
        <p:txBody>
          <a:bodyPr/>
          <a:lstStyle/>
          <a:p>
            <a:endParaRPr lang="en-US"/>
          </a:p>
        </p:txBody>
      </p:sp>
      <p:sp>
        <p:nvSpPr>
          <p:cNvPr id="9276" name="Rectangle 76"/>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7" name="Rectangle 77"/>
          <p:cNvSpPr>
            <a:spLocks noChangeArrowheads="1"/>
          </p:cNvSpPr>
          <p:nvPr/>
        </p:nvSpPr>
        <p:spPr bwMode="auto">
          <a:xfrm>
            <a:off x="2247901" y="4579085"/>
            <a:ext cx="7937" cy="9525"/>
          </a:xfrm>
          <a:prstGeom prst="rect">
            <a:avLst/>
          </a:prstGeom>
          <a:solidFill>
            <a:srgbClr val="000000"/>
          </a:solidFill>
          <a:ln w="9525">
            <a:noFill/>
            <a:miter lim="800000"/>
            <a:headEnd/>
            <a:tailEnd/>
          </a:ln>
        </p:spPr>
        <p:txBody>
          <a:bodyPr/>
          <a:lstStyle/>
          <a:p>
            <a:endParaRPr lang="en-US"/>
          </a:p>
        </p:txBody>
      </p:sp>
      <p:sp>
        <p:nvSpPr>
          <p:cNvPr id="9278" name="Rectangle 78"/>
          <p:cNvSpPr>
            <a:spLocks noChangeArrowheads="1"/>
          </p:cNvSpPr>
          <p:nvPr/>
        </p:nvSpPr>
        <p:spPr bwMode="auto">
          <a:xfrm>
            <a:off x="2255838" y="4579085"/>
            <a:ext cx="1830388" cy="9525"/>
          </a:xfrm>
          <a:prstGeom prst="rect">
            <a:avLst/>
          </a:prstGeom>
          <a:solidFill>
            <a:srgbClr val="000000"/>
          </a:solidFill>
          <a:ln w="9525">
            <a:noFill/>
            <a:miter lim="800000"/>
            <a:headEnd/>
            <a:tailEnd/>
          </a:ln>
        </p:spPr>
        <p:txBody>
          <a:bodyPr/>
          <a:lstStyle/>
          <a:p>
            <a:endParaRPr lang="en-US"/>
          </a:p>
        </p:txBody>
      </p:sp>
      <p:sp>
        <p:nvSpPr>
          <p:cNvPr id="9279" name="Rectangle 79"/>
          <p:cNvSpPr>
            <a:spLocks noChangeArrowheads="1"/>
          </p:cNvSpPr>
          <p:nvPr/>
        </p:nvSpPr>
        <p:spPr bwMode="auto">
          <a:xfrm>
            <a:off x="4086226" y="4128235"/>
            <a:ext cx="9525" cy="450850"/>
          </a:xfrm>
          <a:prstGeom prst="rect">
            <a:avLst/>
          </a:prstGeom>
          <a:solidFill>
            <a:srgbClr val="000000"/>
          </a:solidFill>
          <a:ln w="9525">
            <a:noFill/>
            <a:miter lim="800000"/>
            <a:headEnd/>
            <a:tailEnd/>
          </a:ln>
        </p:spPr>
        <p:txBody>
          <a:bodyPr/>
          <a:lstStyle/>
          <a:p>
            <a:endParaRPr lang="en-US"/>
          </a:p>
        </p:txBody>
      </p:sp>
      <p:sp>
        <p:nvSpPr>
          <p:cNvPr id="9280" name="Rectangle 80"/>
          <p:cNvSpPr>
            <a:spLocks noChangeArrowheads="1"/>
          </p:cNvSpPr>
          <p:nvPr/>
        </p:nvSpPr>
        <p:spPr bwMode="auto">
          <a:xfrm>
            <a:off x="4086226" y="4579085"/>
            <a:ext cx="9525" cy="9525"/>
          </a:xfrm>
          <a:prstGeom prst="rect">
            <a:avLst/>
          </a:prstGeom>
          <a:solidFill>
            <a:srgbClr val="000000"/>
          </a:solidFill>
          <a:ln w="9525">
            <a:noFill/>
            <a:miter lim="800000"/>
            <a:headEnd/>
            <a:tailEnd/>
          </a:ln>
        </p:spPr>
        <p:txBody>
          <a:bodyPr/>
          <a:lstStyle/>
          <a:p>
            <a:endParaRPr lang="en-US"/>
          </a:p>
        </p:txBody>
      </p:sp>
      <p:sp>
        <p:nvSpPr>
          <p:cNvPr id="9281" name="Rectangle 81"/>
          <p:cNvSpPr>
            <a:spLocks noChangeArrowheads="1"/>
          </p:cNvSpPr>
          <p:nvPr/>
        </p:nvSpPr>
        <p:spPr bwMode="auto">
          <a:xfrm>
            <a:off x="4095751" y="4579085"/>
            <a:ext cx="995362" cy="9525"/>
          </a:xfrm>
          <a:prstGeom prst="rect">
            <a:avLst/>
          </a:prstGeom>
          <a:solidFill>
            <a:srgbClr val="000000"/>
          </a:solidFill>
          <a:ln w="9525">
            <a:noFill/>
            <a:miter lim="800000"/>
            <a:headEnd/>
            <a:tailEnd/>
          </a:ln>
        </p:spPr>
        <p:txBody>
          <a:bodyPr/>
          <a:lstStyle/>
          <a:p>
            <a:endParaRPr lang="en-US"/>
          </a:p>
        </p:txBody>
      </p:sp>
      <p:sp>
        <p:nvSpPr>
          <p:cNvPr id="9282" name="Rectangle 82"/>
          <p:cNvSpPr>
            <a:spLocks noChangeArrowheads="1"/>
          </p:cNvSpPr>
          <p:nvPr/>
        </p:nvSpPr>
        <p:spPr bwMode="auto">
          <a:xfrm>
            <a:off x="5091113" y="4128235"/>
            <a:ext cx="9525" cy="450850"/>
          </a:xfrm>
          <a:prstGeom prst="rect">
            <a:avLst/>
          </a:prstGeom>
          <a:solidFill>
            <a:srgbClr val="000000"/>
          </a:solidFill>
          <a:ln w="9525">
            <a:noFill/>
            <a:miter lim="800000"/>
            <a:headEnd/>
            <a:tailEnd/>
          </a:ln>
        </p:spPr>
        <p:txBody>
          <a:bodyPr/>
          <a:lstStyle/>
          <a:p>
            <a:endParaRPr lang="en-US"/>
          </a:p>
        </p:txBody>
      </p:sp>
      <p:sp>
        <p:nvSpPr>
          <p:cNvPr id="9283" name="Rectangle 83"/>
          <p:cNvSpPr>
            <a:spLocks noChangeArrowheads="1"/>
          </p:cNvSpPr>
          <p:nvPr/>
        </p:nvSpPr>
        <p:spPr bwMode="auto">
          <a:xfrm>
            <a:off x="5091113" y="4579085"/>
            <a:ext cx="9525" cy="9525"/>
          </a:xfrm>
          <a:prstGeom prst="rect">
            <a:avLst/>
          </a:prstGeom>
          <a:solidFill>
            <a:srgbClr val="000000"/>
          </a:solidFill>
          <a:ln w="9525">
            <a:noFill/>
            <a:miter lim="800000"/>
            <a:headEnd/>
            <a:tailEnd/>
          </a:ln>
        </p:spPr>
        <p:txBody>
          <a:bodyPr/>
          <a:lstStyle/>
          <a:p>
            <a:endParaRPr lang="en-US"/>
          </a:p>
        </p:txBody>
      </p:sp>
      <p:sp>
        <p:nvSpPr>
          <p:cNvPr id="9284" name="Rectangle 84"/>
          <p:cNvSpPr>
            <a:spLocks noChangeArrowheads="1"/>
          </p:cNvSpPr>
          <p:nvPr/>
        </p:nvSpPr>
        <p:spPr bwMode="auto">
          <a:xfrm>
            <a:off x="5100638" y="4579085"/>
            <a:ext cx="1260475" cy="9525"/>
          </a:xfrm>
          <a:prstGeom prst="rect">
            <a:avLst/>
          </a:prstGeom>
          <a:solidFill>
            <a:srgbClr val="000000"/>
          </a:solidFill>
          <a:ln w="9525">
            <a:noFill/>
            <a:miter lim="800000"/>
            <a:headEnd/>
            <a:tailEnd/>
          </a:ln>
        </p:spPr>
        <p:txBody>
          <a:bodyPr/>
          <a:lstStyle/>
          <a:p>
            <a:endParaRPr lang="en-US"/>
          </a:p>
        </p:txBody>
      </p:sp>
      <p:sp>
        <p:nvSpPr>
          <p:cNvPr id="9285" name="Rectangle 85"/>
          <p:cNvSpPr>
            <a:spLocks noChangeArrowheads="1"/>
          </p:cNvSpPr>
          <p:nvPr/>
        </p:nvSpPr>
        <p:spPr bwMode="auto">
          <a:xfrm>
            <a:off x="6361113" y="4128235"/>
            <a:ext cx="9525" cy="450850"/>
          </a:xfrm>
          <a:prstGeom prst="rect">
            <a:avLst/>
          </a:prstGeom>
          <a:solidFill>
            <a:srgbClr val="000000"/>
          </a:solidFill>
          <a:ln w="9525">
            <a:noFill/>
            <a:miter lim="800000"/>
            <a:headEnd/>
            <a:tailEnd/>
          </a:ln>
        </p:spPr>
        <p:txBody>
          <a:bodyPr/>
          <a:lstStyle/>
          <a:p>
            <a:endParaRPr lang="en-US"/>
          </a:p>
        </p:txBody>
      </p:sp>
      <p:sp>
        <p:nvSpPr>
          <p:cNvPr id="9286" name="Rectangle 86"/>
          <p:cNvSpPr>
            <a:spLocks noChangeArrowheads="1"/>
          </p:cNvSpPr>
          <p:nvPr/>
        </p:nvSpPr>
        <p:spPr bwMode="auto">
          <a:xfrm>
            <a:off x="6361113" y="4579085"/>
            <a:ext cx="9525" cy="9525"/>
          </a:xfrm>
          <a:prstGeom prst="rect">
            <a:avLst/>
          </a:prstGeom>
          <a:solidFill>
            <a:srgbClr val="000000"/>
          </a:solidFill>
          <a:ln w="9525">
            <a:noFill/>
            <a:miter lim="800000"/>
            <a:headEnd/>
            <a:tailEnd/>
          </a:ln>
        </p:spPr>
        <p:txBody>
          <a:bodyPr/>
          <a:lstStyle/>
          <a:p>
            <a:endParaRPr lang="en-US"/>
          </a:p>
        </p:txBody>
      </p:sp>
      <p:sp>
        <p:nvSpPr>
          <p:cNvPr id="9287" name="Rectangle 87"/>
          <p:cNvSpPr>
            <a:spLocks noChangeArrowheads="1"/>
          </p:cNvSpPr>
          <p:nvPr/>
        </p:nvSpPr>
        <p:spPr bwMode="auto">
          <a:xfrm>
            <a:off x="6370638" y="4579085"/>
            <a:ext cx="1430338" cy="9525"/>
          </a:xfrm>
          <a:prstGeom prst="rect">
            <a:avLst/>
          </a:prstGeom>
          <a:solidFill>
            <a:srgbClr val="000000"/>
          </a:solidFill>
          <a:ln w="9525">
            <a:noFill/>
            <a:miter lim="800000"/>
            <a:headEnd/>
            <a:tailEnd/>
          </a:ln>
        </p:spPr>
        <p:txBody>
          <a:bodyPr/>
          <a:lstStyle/>
          <a:p>
            <a:endParaRPr lang="en-US"/>
          </a:p>
        </p:txBody>
      </p:sp>
      <p:sp>
        <p:nvSpPr>
          <p:cNvPr id="9288" name="Rectangle 88"/>
          <p:cNvSpPr>
            <a:spLocks noChangeArrowheads="1"/>
          </p:cNvSpPr>
          <p:nvPr/>
        </p:nvSpPr>
        <p:spPr bwMode="auto">
          <a:xfrm>
            <a:off x="7800976" y="4128235"/>
            <a:ext cx="7937" cy="450850"/>
          </a:xfrm>
          <a:prstGeom prst="rect">
            <a:avLst/>
          </a:prstGeom>
          <a:solidFill>
            <a:srgbClr val="000000"/>
          </a:solidFill>
          <a:ln w="9525">
            <a:noFill/>
            <a:miter lim="800000"/>
            <a:headEnd/>
            <a:tailEnd/>
          </a:ln>
        </p:spPr>
        <p:txBody>
          <a:bodyPr/>
          <a:lstStyle/>
          <a:p>
            <a:endParaRPr lang="en-US"/>
          </a:p>
        </p:txBody>
      </p:sp>
      <p:sp>
        <p:nvSpPr>
          <p:cNvPr id="9289" name="Rectangle 89"/>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0" name="Rectangle 90"/>
          <p:cNvSpPr>
            <a:spLocks noChangeArrowheads="1"/>
          </p:cNvSpPr>
          <p:nvPr/>
        </p:nvSpPr>
        <p:spPr bwMode="auto">
          <a:xfrm>
            <a:off x="7800976" y="4579085"/>
            <a:ext cx="7937" cy="9525"/>
          </a:xfrm>
          <a:prstGeom prst="rect">
            <a:avLst/>
          </a:prstGeom>
          <a:solidFill>
            <a:srgbClr val="000000"/>
          </a:solidFill>
          <a:ln w="9525">
            <a:noFill/>
            <a:miter lim="800000"/>
            <a:headEnd/>
            <a:tailEnd/>
          </a:ln>
        </p:spPr>
        <p:txBody>
          <a:bodyPr/>
          <a:lstStyle/>
          <a:p>
            <a:endParaRPr lang="en-US"/>
          </a:p>
        </p:txBody>
      </p:sp>
      <p:sp>
        <p:nvSpPr>
          <p:cNvPr id="9291" name="Text Box 91"/>
          <p:cNvSpPr txBox="1">
            <a:spLocks noChangeArrowheads="1"/>
          </p:cNvSpPr>
          <p:nvPr/>
        </p:nvSpPr>
        <p:spPr bwMode="auto">
          <a:xfrm>
            <a:off x="3479800" y="1874967"/>
            <a:ext cx="3733800" cy="457200"/>
          </a:xfrm>
          <a:prstGeom prst="rect">
            <a:avLst/>
          </a:prstGeom>
          <a:noFill/>
          <a:ln w="9525">
            <a:noFill/>
            <a:miter lim="800000"/>
            <a:headEnd/>
            <a:tailEnd/>
          </a:ln>
        </p:spPr>
        <p:txBody>
          <a:bodyPr>
            <a:spAutoFit/>
          </a:bodyPr>
          <a:lstStyle/>
          <a:p>
            <a:pPr eaLnBrk="0" hangingPunct="0">
              <a:spcBef>
                <a:spcPct val="50000"/>
              </a:spcBef>
            </a:pPr>
            <a:r>
              <a:rPr lang="el-GR" sz="2400" b="1" dirty="0">
                <a:solidFill>
                  <a:schemeClr val="accent3">
                    <a:lumMod val="75000"/>
                  </a:schemeClr>
                </a:solidFill>
              </a:rPr>
              <a:t>Γνωρίσματα</a:t>
            </a:r>
            <a:endParaRPr lang="el-GR" sz="2400" dirty="0">
              <a:solidFill>
                <a:schemeClr val="accent3">
                  <a:lumMod val="75000"/>
                </a:schemeClr>
              </a:solidFill>
            </a:endParaRPr>
          </a:p>
        </p:txBody>
      </p:sp>
      <p:sp>
        <p:nvSpPr>
          <p:cNvPr id="9292" name="Line 92"/>
          <p:cNvSpPr>
            <a:spLocks noChangeShapeType="1"/>
          </p:cNvSpPr>
          <p:nvPr/>
        </p:nvSpPr>
        <p:spPr bwMode="auto">
          <a:xfrm flipH="1">
            <a:off x="3294857" y="2271593"/>
            <a:ext cx="381000" cy="413603"/>
          </a:xfrm>
          <a:prstGeom prst="line">
            <a:avLst/>
          </a:prstGeom>
          <a:noFill/>
          <a:ln w="9525">
            <a:solidFill>
              <a:schemeClr val="tx1"/>
            </a:solidFill>
            <a:round/>
            <a:headEnd/>
            <a:tailEnd type="triangle" w="med" len="med"/>
          </a:ln>
        </p:spPr>
        <p:txBody>
          <a:bodyPr wrap="none" anchor="ctr"/>
          <a:lstStyle/>
          <a:p>
            <a:endParaRPr lang="en-US"/>
          </a:p>
        </p:txBody>
      </p:sp>
      <p:sp>
        <p:nvSpPr>
          <p:cNvPr id="9293" name="Line 93"/>
          <p:cNvSpPr>
            <a:spLocks noChangeShapeType="1"/>
          </p:cNvSpPr>
          <p:nvPr/>
        </p:nvSpPr>
        <p:spPr bwMode="auto">
          <a:xfrm>
            <a:off x="4418806" y="2271594"/>
            <a:ext cx="307181" cy="419098"/>
          </a:xfrm>
          <a:prstGeom prst="line">
            <a:avLst/>
          </a:prstGeom>
          <a:noFill/>
          <a:ln w="9525">
            <a:solidFill>
              <a:schemeClr val="tx1"/>
            </a:solidFill>
            <a:round/>
            <a:headEnd/>
            <a:tailEnd type="triangle" w="med" len="med"/>
          </a:ln>
        </p:spPr>
        <p:txBody>
          <a:bodyPr wrap="none" anchor="ctr"/>
          <a:lstStyle/>
          <a:p>
            <a:endParaRPr lang="en-US"/>
          </a:p>
        </p:txBody>
      </p:sp>
      <p:sp>
        <p:nvSpPr>
          <p:cNvPr id="9294" name="Line 94"/>
          <p:cNvSpPr>
            <a:spLocks noChangeShapeType="1"/>
          </p:cNvSpPr>
          <p:nvPr/>
        </p:nvSpPr>
        <p:spPr bwMode="auto">
          <a:xfrm>
            <a:off x="5358608" y="2271593"/>
            <a:ext cx="1491455" cy="423863"/>
          </a:xfrm>
          <a:prstGeom prst="line">
            <a:avLst/>
          </a:prstGeom>
          <a:noFill/>
          <a:ln w="9525">
            <a:solidFill>
              <a:schemeClr val="tx1"/>
            </a:solidFill>
            <a:round/>
            <a:headEnd/>
            <a:tailEnd type="triangle" w="med" len="med"/>
          </a:ln>
        </p:spPr>
        <p:txBody>
          <a:bodyPr wrap="none" anchor="ctr"/>
          <a:lstStyle/>
          <a:p>
            <a:endParaRPr lang="en-US"/>
          </a:p>
        </p:txBody>
      </p:sp>
      <p:sp>
        <p:nvSpPr>
          <p:cNvPr id="9296" name="Line 96"/>
          <p:cNvSpPr>
            <a:spLocks noChangeShapeType="1"/>
          </p:cNvSpPr>
          <p:nvPr/>
        </p:nvSpPr>
        <p:spPr bwMode="auto">
          <a:xfrm>
            <a:off x="7800976" y="2793147"/>
            <a:ext cx="0" cy="1785938"/>
          </a:xfrm>
          <a:prstGeom prst="line">
            <a:avLst/>
          </a:prstGeom>
          <a:noFill/>
          <a:ln w="9525">
            <a:solidFill>
              <a:schemeClr val="tx1"/>
            </a:solidFill>
            <a:round/>
            <a:headEnd/>
            <a:tailEnd/>
          </a:ln>
        </p:spPr>
        <p:txBody>
          <a:bodyPr wrap="none" anchor="ctr"/>
          <a:lstStyle/>
          <a:p>
            <a:endParaRPr lang="en-US"/>
          </a:p>
        </p:txBody>
      </p:sp>
      <p:sp>
        <p:nvSpPr>
          <p:cNvPr id="9297" name="Text Box 97"/>
          <p:cNvSpPr txBox="1">
            <a:spLocks noChangeArrowheads="1"/>
          </p:cNvSpPr>
          <p:nvPr/>
        </p:nvSpPr>
        <p:spPr bwMode="auto">
          <a:xfrm>
            <a:off x="337344" y="2366595"/>
            <a:ext cx="2116138" cy="396875"/>
          </a:xfrm>
          <a:prstGeom prst="rect">
            <a:avLst/>
          </a:prstGeom>
          <a:noFill/>
          <a:ln w="9525">
            <a:noFill/>
            <a:miter lim="800000"/>
            <a:headEnd/>
            <a:tailEnd/>
          </a:ln>
        </p:spPr>
        <p:txBody>
          <a:bodyPr>
            <a:spAutoFit/>
          </a:bodyPr>
          <a:lstStyle/>
          <a:p>
            <a:pPr eaLnBrk="0" hangingPunct="0">
              <a:spcBef>
                <a:spcPct val="50000"/>
              </a:spcBef>
            </a:pPr>
            <a:r>
              <a:rPr lang="en-US" sz="2000" dirty="0"/>
              <a:t>TAINIA</a:t>
            </a:r>
            <a:endParaRPr lang="el-GR" sz="2000" dirty="0"/>
          </a:p>
        </p:txBody>
      </p:sp>
      <p:sp>
        <p:nvSpPr>
          <p:cNvPr id="9298" name="Line 98"/>
          <p:cNvSpPr>
            <a:spLocks noChangeShapeType="1"/>
          </p:cNvSpPr>
          <p:nvPr/>
        </p:nvSpPr>
        <p:spPr bwMode="auto">
          <a:xfrm>
            <a:off x="5100637" y="2271594"/>
            <a:ext cx="460375" cy="367566"/>
          </a:xfrm>
          <a:prstGeom prst="line">
            <a:avLst/>
          </a:prstGeom>
          <a:noFill/>
          <a:ln w="9525">
            <a:solidFill>
              <a:schemeClr val="tx1"/>
            </a:solidFill>
            <a:round/>
            <a:headEnd/>
            <a:tailEnd type="triangle" w="med" len="med"/>
          </a:ln>
        </p:spPr>
        <p:txBody>
          <a:bodyPr/>
          <a:lstStyle/>
          <a:p>
            <a:endParaRPr lang="en-US"/>
          </a:p>
        </p:txBody>
      </p:sp>
      <p:sp>
        <p:nvSpPr>
          <p:cNvPr id="103" name="Title 1"/>
          <p:cNvSpPr txBox="1">
            <a:spLocks/>
          </p:cNvSpPr>
          <p:nvPr/>
        </p:nvSpPr>
        <p:spPr>
          <a:xfrm>
            <a:off x="457200" y="1270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l-GR" dirty="0">
                <a:solidFill>
                  <a:schemeClr val="accent6">
                    <a:lumMod val="75000"/>
                  </a:schemeClr>
                </a:solidFill>
              </a:rPr>
              <a:t>Στιγμιότυπο Σχέσης</a:t>
            </a:r>
            <a:endParaRPr lang="en-US" dirty="0">
              <a:solidFill>
                <a:schemeClr val="accent6">
                  <a:lumMod val="75000"/>
                </a:schemeClr>
              </a:solidFill>
            </a:endParaRPr>
          </a:p>
        </p:txBody>
      </p:sp>
      <p:sp>
        <p:nvSpPr>
          <p:cNvPr id="109" name="Text Box 19"/>
          <p:cNvSpPr txBox="1">
            <a:spLocks noChangeArrowheads="1"/>
          </p:cNvSpPr>
          <p:nvPr/>
        </p:nvSpPr>
        <p:spPr bwMode="auto">
          <a:xfrm>
            <a:off x="228600" y="4665663"/>
            <a:ext cx="8782537" cy="400110"/>
          </a:xfrm>
          <a:prstGeom prst="rect">
            <a:avLst/>
          </a:prstGeom>
          <a:noFill/>
          <a:ln w="9525">
            <a:noFill/>
            <a:miter lim="800000"/>
            <a:headEnd/>
            <a:tailEnd/>
          </a:ln>
        </p:spPr>
        <p:txBody>
          <a:bodyPr wrap="square">
            <a:spAutoFit/>
          </a:bodyPr>
          <a:lstStyle/>
          <a:p>
            <a:pPr eaLnBrk="0" hangingPunct="0">
              <a:spcBef>
                <a:spcPct val="50000"/>
              </a:spcBef>
            </a:pPr>
            <a:r>
              <a:rPr lang="el-GR" sz="2000" dirty="0">
                <a:latin typeface="Calibri" pitchFamily="34" charset="0"/>
                <a:cs typeface="Calibri" pitchFamily="34" charset="0"/>
              </a:rPr>
              <a:t>Οι γραμμές της σχέσης  (εκτός της επικεφαλίδας) ονομάζονται </a:t>
            </a:r>
            <a:r>
              <a:rPr lang="el-GR" sz="2000" b="1" dirty="0" smtClean="0">
                <a:solidFill>
                  <a:schemeClr val="accent6">
                    <a:lumMod val="75000"/>
                  </a:schemeClr>
                </a:solidFill>
                <a:latin typeface="Calibri" pitchFamily="34" charset="0"/>
                <a:cs typeface="Calibri" pitchFamily="34" charset="0"/>
              </a:rPr>
              <a:t>πλειάδες</a:t>
            </a:r>
            <a:r>
              <a:rPr lang="en-US" sz="2000" b="1" dirty="0" smtClean="0">
                <a:solidFill>
                  <a:schemeClr val="accent6">
                    <a:lumMod val="75000"/>
                  </a:schemeClr>
                </a:solidFill>
                <a:latin typeface="Calibri" pitchFamily="34" charset="0"/>
                <a:cs typeface="Calibri" pitchFamily="34" charset="0"/>
              </a:rPr>
              <a:t> </a:t>
            </a:r>
            <a:r>
              <a:rPr lang="el-GR" sz="2000" b="1" dirty="0" smtClean="0">
                <a:solidFill>
                  <a:schemeClr val="accent6">
                    <a:lumMod val="75000"/>
                  </a:schemeClr>
                </a:solidFill>
                <a:latin typeface="Calibri" pitchFamily="34" charset="0"/>
                <a:cs typeface="Calibri" pitchFamily="34" charset="0"/>
              </a:rPr>
              <a:t>(</a:t>
            </a:r>
            <a:r>
              <a:rPr lang="en-US" sz="2000" b="1" dirty="0" smtClean="0">
                <a:solidFill>
                  <a:schemeClr val="accent6">
                    <a:lumMod val="75000"/>
                  </a:schemeClr>
                </a:solidFill>
                <a:latin typeface="Calibri" pitchFamily="34" charset="0"/>
                <a:cs typeface="Calibri" pitchFamily="34" charset="0"/>
              </a:rPr>
              <a:t>tuples)</a:t>
            </a:r>
            <a:r>
              <a:rPr lang="el-GR" sz="2000" dirty="0" smtClean="0">
                <a:solidFill>
                  <a:schemeClr val="accent6">
                    <a:lumMod val="75000"/>
                  </a:schemeClr>
                </a:solidFill>
                <a:latin typeface="Calibri" pitchFamily="34" charset="0"/>
                <a:cs typeface="Calibri" pitchFamily="34" charset="0"/>
              </a:rPr>
              <a:t>.</a:t>
            </a:r>
            <a:endParaRPr lang="el-GR" sz="2000" dirty="0">
              <a:solidFill>
                <a:schemeClr val="accent6">
                  <a:lumMod val="75000"/>
                </a:schemeClr>
              </a:solidFill>
              <a:latin typeface="Calibri" pitchFamily="34" charset="0"/>
              <a:cs typeface="Calibri" pitchFamily="34" charset="0"/>
            </a:endParaRPr>
          </a:p>
        </p:txBody>
      </p:sp>
      <p:sp>
        <p:nvSpPr>
          <p:cNvPr id="110" name="Text Box 18"/>
          <p:cNvSpPr txBox="1">
            <a:spLocks noChangeArrowheads="1"/>
          </p:cNvSpPr>
          <p:nvPr/>
        </p:nvSpPr>
        <p:spPr bwMode="auto">
          <a:xfrm>
            <a:off x="635000" y="5084763"/>
            <a:ext cx="5689600" cy="523220"/>
          </a:xfrm>
          <a:prstGeom prst="rect">
            <a:avLst/>
          </a:prstGeom>
          <a:noFill/>
          <a:ln w="9525">
            <a:noFill/>
            <a:miter lim="800000"/>
            <a:headEnd/>
            <a:tailEnd/>
          </a:ln>
        </p:spPr>
        <p:txBody>
          <a:bodyPr>
            <a:spAutoFit/>
          </a:bodyPr>
          <a:lstStyle/>
          <a:p>
            <a:pPr eaLnBrk="0" hangingPunct="0">
              <a:spcBef>
                <a:spcPct val="50000"/>
              </a:spcBef>
            </a:pPr>
            <a:r>
              <a:rPr lang="el-GR" sz="2800" dirty="0">
                <a:solidFill>
                  <a:schemeClr val="accent6">
                    <a:lumMod val="75000"/>
                  </a:schemeClr>
                </a:solidFill>
                <a:latin typeface="Calibri" pitchFamily="34" charset="0"/>
                <a:cs typeface="Calibri" pitchFamily="34" charset="0"/>
              </a:rPr>
              <a:t>Στιγμιότυπο: </a:t>
            </a:r>
            <a:r>
              <a:rPr lang="el-GR" sz="2000" dirty="0">
                <a:latin typeface="Calibri" pitchFamily="34" charset="0"/>
                <a:cs typeface="Calibri" pitchFamily="34" charset="0"/>
              </a:rPr>
              <a:t>Σύνολο από Πλειάδες</a:t>
            </a:r>
          </a:p>
        </p:txBody>
      </p:sp>
      <p:sp>
        <p:nvSpPr>
          <p:cNvPr id="111" name="Text Box 20"/>
          <p:cNvSpPr txBox="1">
            <a:spLocks noChangeArrowheads="1"/>
          </p:cNvSpPr>
          <p:nvPr/>
        </p:nvSpPr>
        <p:spPr bwMode="auto">
          <a:xfrm>
            <a:off x="228601" y="5580747"/>
            <a:ext cx="8050213" cy="646331"/>
          </a:xfrm>
          <a:prstGeom prst="rect">
            <a:avLst/>
          </a:prstGeom>
          <a:noFill/>
          <a:ln w="9525">
            <a:noFill/>
            <a:miter lim="800000"/>
            <a:headEnd/>
            <a:tailEnd/>
          </a:ln>
        </p:spPr>
        <p:txBody>
          <a:bodyPr wrap="square">
            <a:spAutoFit/>
          </a:bodyPr>
          <a:lstStyle/>
          <a:p>
            <a:pPr eaLnBrk="0" hangingPunct="0">
              <a:spcBef>
                <a:spcPct val="50000"/>
              </a:spcBef>
            </a:pPr>
            <a:r>
              <a:rPr lang="el-GR" dirty="0"/>
              <a:t>Παράδειγμα: </a:t>
            </a:r>
            <a:r>
              <a:rPr lang="en-US" dirty="0"/>
              <a:t>{</a:t>
            </a:r>
            <a:r>
              <a:rPr lang="el-GR" dirty="0"/>
              <a:t>(</a:t>
            </a:r>
            <a:r>
              <a:rPr lang="en-US" dirty="0"/>
              <a:t>Star Wars, 1997, 124, </a:t>
            </a:r>
            <a:r>
              <a:rPr lang="el-GR" dirty="0"/>
              <a:t>έγχρωμη)</a:t>
            </a:r>
            <a:r>
              <a:rPr lang="en-US" dirty="0"/>
              <a:t>, (Mighty Ducks, 1991, 104, </a:t>
            </a:r>
            <a:r>
              <a:rPr lang="el-GR" dirty="0"/>
              <a:t>έγχρωμη), (</a:t>
            </a:r>
            <a:r>
              <a:rPr lang="en-US" dirty="0"/>
              <a:t>Wayne’s World, 1992, 95, </a:t>
            </a:r>
            <a:r>
              <a:rPr lang="el-GR" dirty="0"/>
              <a:t>έγχρωμη)}</a:t>
            </a:r>
          </a:p>
        </p:txBody>
      </p:sp>
      <p:cxnSp>
        <p:nvCxnSpPr>
          <p:cNvPr id="9" name="Straight Connector 8"/>
          <p:cNvCxnSpPr>
            <a:stCxn id="9275" idx="2"/>
            <a:endCxn id="9287" idx="3"/>
          </p:cNvCxnSpPr>
          <p:nvPr/>
        </p:nvCxnSpPr>
        <p:spPr>
          <a:xfrm>
            <a:off x="2251870" y="4579085"/>
            <a:ext cx="5549106" cy="4763"/>
          </a:xfrm>
          <a:prstGeom prst="line">
            <a:avLst/>
          </a:prstGeom>
        </p:spPr>
        <p:style>
          <a:lnRef idx="1">
            <a:schemeClr val="dk1"/>
          </a:lnRef>
          <a:fillRef idx="0">
            <a:schemeClr val="dk1"/>
          </a:fillRef>
          <a:effectRef idx="0">
            <a:schemeClr val="dk1"/>
          </a:effectRef>
          <a:fontRef idx="minor">
            <a:schemeClr val="tx1"/>
          </a:fontRef>
        </p:style>
      </p:cxnSp>
      <p:sp>
        <p:nvSpPr>
          <p:cNvPr id="104"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639655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6"/>
          <p:cNvSpPr>
            <a:spLocks noGrp="1" noChangeArrowheads="1"/>
          </p:cNvSpPr>
          <p:nvPr>
            <p:ph type="ftr" sz="quarter" idx="11"/>
          </p:nvPr>
        </p:nvSpPr>
        <p:spPr>
          <a:noFill/>
        </p:spPr>
        <p:txBody>
          <a:bodyPr/>
          <a:lstStyle/>
          <a:p>
            <a:r>
              <a:rPr lang="el-GR" altLang="en-US"/>
              <a:t>Ευαγγελία Πιτουρά</a:t>
            </a:r>
          </a:p>
        </p:txBody>
      </p:sp>
      <p:sp>
        <p:nvSpPr>
          <p:cNvPr id="10244" name="Rectangle 7"/>
          <p:cNvSpPr>
            <a:spLocks noGrp="1" noChangeArrowheads="1"/>
          </p:cNvSpPr>
          <p:nvPr>
            <p:ph type="sldNum" sz="quarter" idx="12"/>
          </p:nvPr>
        </p:nvSpPr>
        <p:spPr>
          <a:noFill/>
        </p:spPr>
        <p:txBody>
          <a:bodyPr/>
          <a:lstStyle/>
          <a:p>
            <a:fld id="{F80026CA-4951-46C1-A0BA-4AB4CE3C3968}" type="slidenum">
              <a:rPr lang="el-GR" altLang="en-US" smtClean="0"/>
              <a:pPr/>
              <a:t>9</a:t>
            </a:fld>
            <a:endParaRPr lang="el-GR" altLang="en-US"/>
          </a:p>
        </p:txBody>
      </p:sp>
      <p:sp>
        <p:nvSpPr>
          <p:cNvPr id="10246" name="Text Box 3"/>
          <p:cNvSpPr txBox="1">
            <a:spLocks noChangeArrowheads="1"/>
          </p:cNvSpPr>
          <p:nvPr/>
        </p:nvSpPr>
        <p:spPr bwMode="auto">
          <a:xfrm>
            <a:off x="427036" y="3290888"/>
            <a:ext cx="8658225" cy="830997"/>
          </a:xfrm>
          <a:prstGeom prst="rect">
            <a:avLst/>
          </a:prstGeom>
          <a:noFill/>
          <a:ln w="9525">
            <a:noFill/>
            <a:miter lim="800000"/>
            <a:headEnd/>
            <a:tailEnd/>
          </a:ln>
        </p:spPr>
        <p:txBody>
          <a:bodyPr wrap="square">
            <a:spAutoFit/>
          </a:bodyPr>
          <a:lstStyle/>
          <a:p>
            <a:pPr eaLnBrk="0" hangingPunct="0">
              <a:spcBef>
                <a:spcPct val="50000"/>
              </a:spcBef>
            </a:pPr>
            <a:r>
              <a:rPr lang="el-GR" sz="2400" dirty="0">
                <a:solidFill>
                  <a:schemeClr val="tx2">
                    <a:lumMod val="50000"/>
                  </a:schemeClr>
                </a:solidFill>
              </a:rPr>
              <a:t>Μία </a:t>
            </a:r>
            <a:r>
              <a:rPr lang="el-GR" sz="2400" dirty="0">
                <a:solidFill>
                  <a:schemeClr val="accent6">
                    <a:lumMod val="75000"/>
                  </a:schemeClr>
                </a:solidFill>
              </a:rPr>
              <a:t>σχέση  r  </a:t>
            </a:r>
            <a:r>
              <a:rPr lang="el-GR" sz="2400" dirty="0">
                <a:solidFill>
                  <a:schemeClr val="tx2">
                    <a:lumMod val="50000"/>
                  </a:schemeClr>
                </a:solidFill>
              </a:rPr>
              <a:t>ή  </a:t>
            </a:r>
            <a:r>
              <a:rPr lang="el-GR" sz="2400" dirty="0" err="1">
                <a:solidFill>
                  <a:schemeClr val="accent6">
                    <a:lumMod val="75000"/>
                  </a:schemeClr>
                </a:solidFill>
              </a:rPr>
              <a:t>r(R</a:t>
            </a:r>
            <a:r>
              <a:rPr lang="el-GR" sz="2400" dirty="0">
                <a:solidFill>
                  <a:schemeClr val="accent6">
                    <a:lumMod val="75000"/>
                  </a:schemeClr>
                </a:solidFill>
              </a:rPr>
              <a:t>) </a:t>
            </a:r>
            <a:r>
              <a:rPr lang="el-GR" sz="2400" dirty="0">
                <a:solidFill>
                  <a:schemeClr val="tx2">
                    <a:lumMod val="50000"/>
                  </a:schemeClr>
                </a:solidFill>
              </a:rPr>
              <a:t>(ή ένα στιγμιότυπο r του σχήματος σχέσης </a:t>
            </a:r>
            <a:r>
              <a:rPr lang="en-US" sz="2400" dirty="0">
                <a:solidFill>
                  <a:schemeClr val="tx2">
                    <a:lumMod val="50000"/>
                  </a:schemeClr>
                </a:solidFill>
              </a:rPr>
              <a:t>R) </a:t>
            </a:r>
            <a:r>
              <a:rPr lang="el-GR" sz="2400" dirty="0">
                <a:solidFill>
                  <a:schemeClr val="tx2">
                    <a:lumMod val="50000"/>
                  </a:schemeClr>
                </a:solidFill>
              </a:rPr>
              <a:t>είναι</a:t>
            </a:r>
            <a:r>
              <a:rPr lang="en-US" sz="2400" dirty="0">
                <a:solidFill>
                  <a:schemeClr val="tx2">
                    <a:lumMod val="50000"/>
                  </a:schemeClr>
                </a:solidFill>
              </a:rPr>
              <a:t> ένα </a:t>
            </a:r>
            <a:r>
              <a:rPr lang="en-US" sz="2400" i="1" u="sng" dirty="0">
                <a:solidFill>
                  <a:schemeClr val="tx2">
                    <a:lumMod val="50000"/>
                  </a:schemeClr>
                </a:solidFill>
              </a:rPr>
              <a:t>σύνολο</a:t>
            </a:r>
            <a:r>
              <a:rPr lang="en-US" sz="2400" dirty="0">
                <a:solidFill>
                  <a:schemeClr val="tx2">
                    <a:lumMod val="50000"/>
                  </a:schemeClr>
                </a:solidFill>
              </a:rPr>
              <a:t> από πλειάδες.</a:t>
            </a:r>
            <a:endParaRPr lang="el-GR" sz="2400" dirty="0">
              <a:solidFill>
                <a:schemeClr val="tx2">
                  <a:lumMod val="50000"/>
                </a:schemeClr>
              </a:solidFill>
            </a:endParaRPr>
          </a:p>
        </p:txBody>
      </p:sp>
      <p:sp>
        <p:nvSpPr>
          <p:cNvPr id="10250" name="Text Box 7"/>
          <p:cNvSpPr txBox="1">
            <a:spLocks noChangeArrowheads="1"/>
          </p:cNvSpPr>
          <p:nvPr/>
        </p:nvSpPr>
        <p:spPr bwMode="auto">
          <a:xfrm>
            <a:off x="427037" y="2011363"/>
            <a:ext cx="8305800" cy="830997"/>
          </a:xfrm>
          <a:prstGeom prst="rect">
            <a:avLst/>
          </a:prstGeom>
          <a:noFill/>
          <a:ln w="9525">
            <a:noFill/>
            <a:miter lim="800000"/>
            <a:headEnd/>
            <a:tailEnd/>
          </a:ln>
        </p:spPr>
        <p:txBody>
          <a:bodyPr>
            <a:spAutoFit/>
          </a:bodyPr>
          <a:lstStyle/>
          <a:p>
            <a:pPr eaLnBrk="0" hangingPunct="0">
              <a:spcBef>
                <a:spcPct val="50000"/>
              </a:spcBef>
            </a:pPr>
            <a:r>
              <a:rPr lang="el-GR" sz="2400" dirty="0">
                <a:solidFill>
                  <a:schemeClr val="accent6">
                    <a:lumMod val="75000"/>
                  </a:schemeClr>
                </a:solidFill>
              </a:rPr>
              <a:t>Σχήμα σχέσης </a:t>
            </a:r>
            <a:r>
              <a:rPr lang="en-US" sz="2400" dirty="0">
                <a:solidFill>
                  <a:schemeClr val="accent6">
                    <a:lumMod val="75000"/>
                  </a:schemeClr>
                </a:solidFill>
              </a:rPr>
              <a:t>R</a:t>
            </a:r>
            <a:r>
              <a:rPr lang="el-GR" sz="2400" dirty="0">
                <a:solidFill>
                  <a:schemeClr val="accent6">
                    <a:lumMod val="75000"/>
                  </a:schemeClr>
                </a:solidFill>
              </a:rPr>
              <a:t> </a:t>
            </a:r>
            <a:r>
              <a:rPr lang="el-GR" sz="2400" dirty="0">
                <a:solidFill>
                  <a:schemeClr val="tx2">
                    <a:lumMod val="50000"/>
                  </a:schemeClr>
                </a:solidFill>
              </a:rPr>
              <a:t>που δηλώνεται </a:t>
            </a:r>
            <a:r>
              <a:rPr lang="en-US" sz="2400" dirty="0">
                <a:solidFill>
                  <a:schemeClr val="tx2">
                    <a:lumMod val="50000"/>
                  </a:schemeClr>
                </a:solidFill>
              </a:rPr>
              <a:t>R(A</a:t>
            </a:r>
            <a:r>
              <a:rPr lang="en-US" sz="2400" baseline="-25000" dirty="0">
                <a:solidFill>
                  <a:schemeClr val="tx2">
                    <a:lumMod val="50000"/>
                  </a:schemeClr>
                </a:solidFill>
              </a:rPr>
              <a:t>1</a:t>
            </a:r>
            <a:r>
              <a:rPr lang="en-US" sz="2400" dirty="0">
                <a:solidFill>
                  <a:schemeClr val="tx2">
                    <a:lumMod val="50000"/>
                  </a:schemeClr>
                </a:solidFill>
              </a:rPr>
              <a:t>, A</a:t>
            </a:r>
            <a:r>
              <a:rPr lang="en-US" sz="2400" baseline="-25000" dirty="0">
                <a:solidFill>
                  <a:schemeClr val="tx2">
                    <a:lumMod val="50000"/>
                  </a:schemeClr>
                </a:solidFill>
              </a:rPr>
              <a:t>2</a:t>
            </a:r>
            <a:r>
              <a:rPr lang="en-US" sz="2400" dirty="0">
                <a:solidFill>
                  <a:schemeClr val="tx2">
                    <a:lumMod val="50000"/>
                  </a:schemeClr>
                </a:solidFill>
              </a:rPr>
              <a:t>, …,A</a:t>
            </a:r>
            <a:r>
              <a:rPr lang="en-US" sz="2400" baseline="-25000" dirty="0">
                <a:solidFill>
                  <a:schemeClr val="tx2">
                    <a:lumMod val="50000"/>
                  </a:schemeClr>
                </a:solidFill>
              </a:rPr>
              <a:t>n</a:t>
            </a:r>
            <a:r>
              <a:rPr lang="en-US" sz="2400" dirty="0">
                <a:solidFill>
                  <a:schemeClr val="tx2">
                    <a:lumMod val="50000"/>
                  </a:schemeClr>
                </a:solidFill>
              </a:rPr>
              <a:t>) </a:t>
            </a:r>
            <a:r>
              <a:rPr lang="el-GR" sz="2400" dirty="0">
                <a:solidFill>
                  <a:schemeClr val="tx2">
                    <a:lumMod val="50000"/>
                  </a:schemeClr>
                </a:solidFill>
              </a:rPr>
              <a:t>αποτελείται από ένα όνομα σχέσης και μια λίστα από γνωρίσματα.</a:t>
            </a:r>
          </a:p>
        </p:txBody>
      </p:sp>
      <p:sp>
        <p:nvSpPr>
          <p:cNvPr id="2" name="Title 1"/>
          <p:cNvSpPr>
            <a:spLocks noGrp="1"/>
          </p:cNvSpPr>
          <p:nvPr>
            <p:ph type="title"/>
          </p:nvPr>
        </p:nvSpPr>
        <p:spPr/>
        <p:txBody>
          <a:bodyPr/>
          <a:lstStyle/>
          <a:p>
            <a:r>
              <a:rPr lang="el-GR" dirty="0">
                <a:solidFill>
                  <a:schemeClr val="accent6">
                    <a:lumMod val="75000"/>
                  </a:schemeClr>
                </a:solidFill>
              </a:rPr>
              <a:t>Σχήμα - Στιγμιότυπο</a:t>
            </a:r>
            <a:endParaRPr lang="en-US" dirty="0">
              <a:solidFill>
                <a:schemeClr val="accent6">
                  <a:lumMod val="75000"/>
                </a:schemeClr>
              </a:solidFill>
            </a:endParaRPr>
          </a:p>
        </p:txBody>
      </p:sp>
      <p:sp>
        <p:nvSpPr>
          <p:cNvPr id="7" name="Date Placeholder 2"/>
          <p:cNvSpPr>
            <a:spLocks noGrp="1"/>
          </p:cNvSpPr>
          <p:nvPr>
            <p:ph type="dt" sz="quarter" idx="10"/>
          </p:nvPr>
        </p:nvSpPr>
        <p:spPr>
          <a:xfrm>
            <a:off x="457200" y="6356364"/>
            <a:ext cx="2133600" cy="365125"/>
          </a:xfrm>
          <a:noFill/>
        </p:spPr>
        <p:txBody>
          <a:bodyPr/>
          <a:lstStyle/>
          <a:p>
            <a:r>
              <a:rPr lang="el-GR" altLang="en-US" dirty="0"/>
              <a:t>Βάσεις Δεδομένων 20</a:t>
            </a:r>
            <a:r>
              <a:rPr lang="en-US" altLang="en-US" dirty="0"/>
              <a:t>16</a:t>
            </a:r>
            <a:r>
              <a:rPr lang="el-GR" altLang="en-US" dirty="0"/>
              <a:t>-20</a:t>
            </a:r>
            <a:r>
              <a:rPr lang="en-US" altLang="en-US" dirty="0"/>
              <a:t>17</a:t>
            </a:r>
            <a:endParaRPr lang="el-GR" altLang="en-US" dirty="0"/>
          </a:p>
        </p:txBody>
      </p:sp>
    </p:spTree>
    <p:extLst>
      <p:ext uri="{BB962C8B-B14F-4D97-AF65-F5344CB8AC3E}">
        <p14:creationId xmlns:p14="http://schemas.microsoft.com/office/powerpoint/2010/main" val="3288338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2385</TotalTime>
  <Words>3068</Words>
  <Application>Microsoft Office PowerPoint</Application>
  <PresentationFormat>On-screen Show (4:3)</PresentationFormat>
  <Paragraphs>385</Paragraphs>
  <Slides>39</Slides>
  <Notes>38</Notes>
  <HiddenSlides>1</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8" baseType="lpstr">
      <vt:lpstr>Arial</vt:lpstr>
      <vt:lpstr>Calibri</vt:lpstr>
      <vt:lpstr>Cambria Math</vt:lpstr>
      <vt:lpstr>Comic Sans MS</vt:lpstr>
      <vt:lpstr>Symbol</vt:lpstr>
      <vt:lpstr>Times New Roman</vt:lpstr>
      <vt:lpstr>Wingdings</vt:lpstr>
      <vt:lpstr>Office Theme</vt:lpstr>
      <vt:lpstr>Visio</vt:lpstr>
      <vt:lpstr>PowerPoint Presentation</vt:lpstr>
      <vt:lpstr>Μοντελοποίηση</vt:lpstr>
      <vt:lpstr>Βήματα Σχεδιασμού</vt:lpstr>
      <vt:lpstr>PowerPoint Presentation</vt:lpstr>
      <vt:lpstr>Σχήμα και Στιγμιότυπο </vt:lpstr>
      <vt:lpstr>PowerPoint Presentation</vt:lpstr>
      <vt:lpstr>Σχήμα Σχέσης</vt:lpstr>
      <vt:lpstr>PowerPoint Presentation</vt:lpstr>
      <vt:lpstr>Σχήμα - Στιγμιότυπο</vt:lpstr>
      <vt:lpstr>Πεδίο Ορισμού</vt:lpstr>
      <vt:lpstr>Πλειάδες</vt:lpstr>
      <vt:lpstr>Συμβολισμός</vt:lpstr>
      <vt:lpstr>Σχήμα Σχεσιακής Βάσης Δεδομένων</vt:lpstr>
      <vt:lpstr>Παράδειγμα</vt:lpstr>
      <vt:lpstr>Σχεσιακό Σχήμα</vt:lpstr>
      <vt:lpstr>Περιορισμός Κλειδιού</vt:lpstr>
      <vt:lpstr>Περιορισμός Κλειδιού</vt:lpstr>
      <vt:lpstr>Περιορισμός Κλειδιού</vt:lpstr>
      <vt:lpstr>Περιορισμός Κλειδιού</vt:lpstr>
      <vt:lpstr>Παράδειγμα</vt:lpstr>
      <vt:lpstr>Περιορισμός Κλειδιού</vt:lpstr>
      <vt:lpstr>Περιορισμός Ακεραιότητας Οντοτήτων</vt:lpstr>
      <vt:lpstr>Περιορισμός Αναφορικής Ακεραιότητας</vt:lpstr>
      <vt:lpstr>Περιορισμός Αναφορικής Ακεραιότητας </vt:lpstr>
      <vt:lpstr>Περιορισμός Αναφορικής Ακεραιότητας</vt:lpstr>
      <vt:lpstr>Περιορισμός Αναφορικής Ακεραιότητας</vt:lpstr>
      <vt:lpstr>Περιορισμός Σημασιολογικής Ακεραιότητας</vt:lpstr>
      <vt:lpstr>Περιορισμοί Ακεραιότητας (integrity constraints)</vt:lpstr>
      <vt:lpstr>Σχεσιακό Σχήμα</vt:lpstr>
      <vt:lpstr>PowerPoint Presentation</vt:lpstr>
      <vt:lpstr>PowerPoint Presentation</vt:lpstr>
      <vt:lpstr>PowerPoint Presentation</vt:lpstr>
      <vt:lpstr>PowerPoint Presentation</vt:lpstr>
      <vt:lpstr>PowerPoint Presentation</vt:lpstr>
      <vt:lpstr>Παράδειγμα</vt:lpstr>
      <vt:lpstr>Παράδειγμα (ασθενείς οντότητες)</vt:lpstr>
      <vt:lpstr>Παράδειγμα (ιεραρχίες)</vt:lpstr>
      <vt:lpstr>Άσκηση</vt:lpstr>
      <vt:lpstr>Άσκηση (ιεραρχίες)</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Bάσεις Δεδομένων</dc:title>
  <dc:creator>Evaggelia Pitoura</dc:creator>
  <cp:lastModifiedBy>pitoura</cp:lastModifiedBy>
  <cp:revision>339</cp:revision>
  <dcterms:created xsi:type="dcterms:W3CDTF">2013-06-13T09:19:30Z</dcterms:created>
  <dcterms:modified xsi:type="dcterms:W3CDTF">2021-10-29T12:08:24Z</dcterms:modified>
</cp:coreProperties>
</file>