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8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29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ink/ink7.xml" ContentType="application/inkml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69" r:id="rId1"/>
  </p:sldMasterIdLst>
  <p:notesMasterIdLst>
    <p:notesMasterId r:id="rId61"/>
  </p:notesMasterIdLst>
  <p:sldIdLst>
    <p:sldId id="457" r:id="rId2"/>
    <p:sldId id="1277" r:id="rId3"/>
    <p:sldId id="1279" r:id="rId4"/>
    <p:sldId id="1280" r:id="rId5"/>
    <p:sldId id="1281" r:id="rId6"/>
    <p:sldId id="1283" r:id="rId7"/>
    <p:sldId id="1284" r:id="rId8"/>
    <p:sldId id="1285" r:id="rId9"/>
    <p:sldId id="1286" r:id="rId10"/>
    <p:sldId id="1287" r:id="rId11"/>
    <p:sldId id="1318" r:id="rId12"/>
    <p:sldId id="1319" r:id="rId13"/>
    <p:sldId id="1321" r:id="rId14"/>
    <p:sldId id="1326" r:id="rId15"/>
    <p:sldId id="1282" r:id="rId16"/>
    <p:sldId id="1317" r:id="rId17"/>
    <p:sldId id="1320" r:id="rId18"/>
    <p:sldId id="1288" r:id="rId19"/>
    <p:sldId id="1345" r:id="rId20"/>
    <p:sldId id="1278" r:id="rId21"/>
    <p:sldId id="1293" r:id="rId22"/>
    <p:sldId id="1290" r:id="rId23"/>
    <p:sldId id="1291" r:id="rId24"/>
    <p:sldId id="1355" r:id="rId25"/>
    <p:sldId id="1330" r:id="rId26"/>
    <p:sldId id="1346" r:id="rId27"/>
    <p:sldId id="1296" r:id="rId28"/>
    <p:sldId id="1347" r:id="rId29"/>
    <p:sldId id="1297" r:id="rId30"/>
    <p:sldId id="1348" r:id="rId31"/>
    <p:sldId id="1351" r:id="rId32"/>
    <p:sldId id="1298" r:id="rId33"/>
    <p:sldId id="1349" r:id="rId34"/>
    <p:sldId id="1299" r:id="rId35"/>
    <p:sldId id="1350" r:id="rId36"/>
    <p:sldId id="1300" r:id="rId37"/>
    <p:sldId id="1352" r:id="rId38"/>
    <p:sldId id="1353" r:id="rId39"/>
    <p:sldId id="1354" r:id="rId40"/>
    <p:sldId id="1302" r:id="rId41"/>
    <p:sldId id="1356" r:id="rId42"/>
    <p:sldId id="1303" r:id="rId43"/>
    <p:sldId id="1304" r:id="rId44"/>
    <p:sldId id="1358" r:id="rId45"/>
    <p:sldId id="1306" r:id="rId46"/>
    <p:sldId id="1339" r:id="rId47"/>
    <p:sldId id="1308" r:id="rId48"/>
    <p:sldId id="1309" r:id="rId49"/>
    <p:sldId id="1310" r:id="rId50"/>
    <p:sldId id="1311" r:id="rId51"/>
    <p:sldId id="1312" r:id="rId52"/>
    <p:sldId id="1313" r:id="rId53"/>
    <p:sldId id="1314" r:id="rId54"/>
    <p:sldId id="1315" r:id="rId55"/>
    <p:sldId id="1316" r:id="rId56"/>
    <p:sldId id="1095" r:id="rId57"/>
    <p:sldId id="1344" r:id="rId58"/>
    <p:sldId id="1323" r:id="rId59"/>
    <p:sldId id="1337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stantinos Semertzidis" initials="K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7" autoAdjust="0"/>
    <p:restoredTop sz="94671" autoAdjust="0"/>
  </p:normalViewPr>
  <p:slideViewPr>
    <p:cSldViewPr snapToGrid="0">
      <p:cViewPr varScale="1">
        <p:scale>
          <a:sx n="107" d="100"/>
          <a:sy n="107" d="100"/>
        </p:scale>
        <p:origin x="2007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160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5:19:08.151"/>
    </inkml:context>
    <inkml:brush xml:id="br0">
      <inkml:brushProperty name="width" value="0.05" units="cm"/>
      <inkml:brushProperty name="height" value="0.05" units="cm"/>
      <inkml:brushProperty name="color" value="#66CC00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1T15:19:11.90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7394,'0'0'1512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5:19:08.151"/>
    </inkml:context>
    <inkml:brush xml:id="br0">
      <inkml:brushProperty name="width" value="0.05" units="cm"/>
      <inkml:brushProperty name="height" value="0.05" units="cm"/>
      <inkml:brushProperty name="color" value="#66CC00"/>
      <inkml:brushProperty name="ignorePressure" value="1"/>
    </inkml:brush>
  </inkml:definitions>
  <inkml:trace contextRef="#ctx0" brushRef="#br0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1T15:19:11.90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7394,'0'0'1512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11T15:19:08.151"/>
    </inkml:context>
    <inkml:brush xml:id="br0">
      <inkml:brushProperty name="width" value="0.05" units="cm"/>
      <inkml:brushProperty name="height" value="0.05" units="cm"/>
      <inkml:brushProperty name="color" value="#66CC00"/>
      <inkml:brushProperty name="ignorePressure" value="1"/>
    </inkml:brush>
  </inkml:definitions>
  <inkml:trace contextRef="#ctx0" brushRef="#br0">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1T15:19:11.903"/>
    </inkml:context>
    <inkml:brush xml:id="br0">
      <inkml:brushProperty name="width" value="0.05" units="cm"/>
      <inkml:brushProperty name="height" value="0.05" units="cm"/>
      <inkml:brushProperty name="color" value="#66CC00"/>
    </inkml:brush>
  </inkml:definitions>
  <inkml:trace contextRef="#ctx0" brushRef="#br0">0 0 7394,'0'0'1512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15:11:22.7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D4467-F767-4192-8C2C-9C235F6643CF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084C1-148C-4550-AE34-103EED2538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7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FF92D-C5E1-4CF9-AB74-603E5CC547AD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295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5706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247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0952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5218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2365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5545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62702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93232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520E5-7EF9-4F31-B00D-D4F0DD0337ED}" type="slidenum">
              <a:rPr lang="el-GR" smtClean="0"/>
              <a:pPr/>
              <a:t>25</a:t>
            </a:fld>
            <a:endParaRPr lang="el-GR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19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571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6427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03193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6648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04541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7133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959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62600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74866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23980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9615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9476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09530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54749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CD60-28C6-40A1-A0BC-7158272317AB}" type="slidenum">
              <a:rPr lang="el-GR" smtClean="0"/>
              <a:pPr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3695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CD60-28C6-40A1-A0BC-7158272317AB}" type="slidenum">
              <a:rPr lang="el-GR" smtClean="0"/>
              <a:pPr/>
              <a:t>43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20496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45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79959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46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89845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47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9177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48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000777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49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71347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90357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786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87731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1707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93871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242568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B08675-A818-40AC-B4EE-A3EC4968564E}" type="slidenum">
              <a:rPr lang="el-GR" smtClean="0"/>
              <a:pPr/>
              <a:t>55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591831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2FF545-9252-4F1A-9327-CE4428D9337C}" type="slidenum">
              <a:rPr lang="el-GR" smtClean="0"/>
              <a:pPr/>
              <a:t>56</a:t>
            </a:fld>
            <a:endParaRPr lang="el-GR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5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369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5185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246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5240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1A8F38-D145-48CD-B5CE-7083051B30EF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091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C8965-12A5-42B6-9587-775B0C92BBE0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2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4F8C0-775D-4C86-9912-48CE32DF3814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7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2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1709-3B43-46B9-9561-13844D15F033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8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7DE42-E6E6-41B3-97AE-B6CA5833C18A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@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0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DE63-83BD-4EC2-98A1-769AB774F631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0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7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4101F-9917-4AB4-85A1-8A5B41A96093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5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1F15-B326-4CB5-BB3A-483D5BD187D7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3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30E4B-7F52-4321-8DA4-44A83280689A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7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@</a:t>
            </a:r>
            <a:r>
              <a:rPr lang="en-US" dirty="0" err="1"/>
              <a:t>dbsocial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8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9C2A0-1671-4538-B482-3C3B44FC226C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4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8FE1C-6B81-420D-8A60-DCA64F848011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3F703-D0DD-468A-A6C9-6C30316E6976}" type="datetime1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8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05" Type="http://schemas.openxmlformats.org/officeDocument/2006/relationships/customXml" Target="../ink/ink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204" Type="http://schemas.openxmlformats.org/officeDocument/2006/relationships/image" Target="../media/image190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05" Type="http://schemas.openxmlformats.org/officeDocument/2006/relationships/customXml" Target="../ink/ink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204" Type="http://schemas.openxmlformats.org/officeDocument/2006/relationships/image" Target="../media/image1900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05" Type="http://schemas.openxmlformats.org/officeDocument/2006/relationships/customXml" Target="../ink/ink6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204" Type="http://schemas.openxmlformats.org/officeDocument/2006/relationships/image" Target="../media/image1900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customXml" Target="../ink/ink7.xml"/><Relationship Id="rId10" Type="http://schemas.openxmlformats.org/officeDocument/2006/relationships/image" Target="../media/image48.png"/><Relationship Id="rId4" Type="http://schemas.openxmlformats.org/officeDocument/2006/relationships/image" Target="../media/image4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</a:t>
            </a:r>
            <a:r>
              <a:rPr lang="en-US" altLang="en-US" sz="1000" dirty="0"/>
              <a:t>1</a:t>
            </a:r>
            <a:r>
              <a:rPr lang="el-GR" altLang="en-US" sz="1000" dirty="0"/>
              <a:t>-20</a:t>
            </a:r>
            <a:r>
              <a:rPr lang="en-US" altLang="en-US" sz="1000" dirty="0"/>
              <a:t>22</a:t>
            </a:r>
            <a:endParaRPr lang="el-GR" altLang="en-US" sz="1000" dirty="0"/>
          </a:p>
        </p:txBody>
      </p:sp>
      <p:sp>
        <p:nvSpPr>
          <p:cNvPr id="30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439CE-18FB-4F61-8DF2-B1E397797CB2}" type="slidenum">
              <a:rPr lang="el-GR" altLang="en-US" smtClean="0"/>
              <a:pPr/>
              <a:t>1</a:t>
            </a:fld>
            <a:endParaRPr lang="el-GR" altLang="en-US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728828" y="2478796"/>
            <a:ext cx="7518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l-GR" sz="5400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Εισαγωγή στην Επεξεργασία Ερωτήσεων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65E3DB-FE41-4FED-86BA-995012F86798}" type="slidenum">
              <a:rPr lang="el-GR" altLang="en-US" smtClean="0"/>
              <a:pPr/>
              <a:t>10</a:t>
            </a:fld>
            <a:endParaRPr lang="el-GR" altLang="en-US"/>
          </a:p>
        </p:txBody>
      </p:sp>
      <p:sp>
        <p:nvSpPr>
          <p:cNvPr id="16390" name="Text Box 3"/>
          <p:cNvSpPr txBox="1">
            <a:spLocks noChangeArrowheads="1"/>
          </p:cNvSpPr>
          <p:nvPr/>
        </p:nvSpPr>
        <p:spPr bwMode="auto">
          <a:xfrm>
            <a:off x="457200" y="2438400"/>
            <a:ext cx="731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4.</a:t>
            </a:r>
            <a:r>
              <a:rPr lang="el-GR" dirty="0">
                <a:latin typeface="Calibri" pitchFamily="34" charset="0"/>
                <a:cs typeface="Calibri" pitchFamily="34" charset="0"/>
              </a:rPr>
              <a:t> Συνδυασμός μιας πράξης καρτεσιανού γινομένου με μια πράξη επιλογής που ακολουθεί</a:t>
            </a:r>
          </a:p>
        </p:txBody>
      </p:sp>
      <p:sp>
        <p:nvSpPr>
          <p:cNvPr id="16391" name="Text Box 4"/>
          <p:cNvSpPr txBox="1">
            <a:spLocks noChangeArrowheads="1"/>
          </p:cNvSpPr>
          <p:nvPr/>
        </p:nvSpPr>
        <p:spPr bwMode="auto">
          <a:xfrm>
            <a:off x="457200" y="3657600"/>
            <a:ext cx="731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5.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Διάσπαση και</a:t>
            </a:r>
            <a:r>
              <a:rPr lang="el-GR" i="1" dirty="0">
                <a:solidFill>
                  <a:srgbClr val="0066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μετακίνηση των λιστών προβολής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όσο πιο κάτω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γίνεται στο δέντρο</a:t>
            </a:r>
          </a:p>
        </p:txBody>
      </p:sp>
      <p:sp>
        <p:nvSpPr>
          <p:cNvPr id="16392" name="Text Box 5"/>
          <p:cNvSpPr txBox="1">
            <a:spLocks noChangeArrowheads="1"/>
          </p:cNvSpPr>
          <p:nvPr/>
        </p:nvSpPr>
        <p:spPr bwMode="auto">
          <a:xfrm>
            <a:off x="533400" y="4876800"/>
            <a:ext cx="731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>
                <a:latin typeface="Calibri" pitchFamily="34" charset="0"/>
                <a:cs typeface="Calibri" pitchFamily="34" charset="0"/>
              </a:rPr>
              <a:t>6.</a:t>
            </a:r>
            <a:r>
              <a:rPr lang="el-GR">
                <a:latin typeface="Calibri" pitchFamily="34" charset="0"/>
                <a:cs typeface="Calibri" pitchFamily="34" charset="0"/>
              </a:rPr>
              <a:t> Εντοπισμός υποδέντρων με ομάδες πράξεων που μπορεί να εκτελεστούν με κοινό αλγόριθμο</a:t>
            </a:r>
          </a:p>
        </p:txBody>
      </p:sp>
      <p:sp>
        <p:nvSpPr>
          <p:cNvPr id="10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err="1">
                <a:solidFill>
                  <a:schemeClr val="accent6">
                    <a:lumMod val="75000"/>
                  </a:schemeClr>
                </a:solidFill>
              </a:rPr>
              <a:t>Ευριστικοί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Κανόνες Βελτιστοποίησης Πλάνου Εκτέλεσης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" t="23967" r="513" b="23647"/>
          <a:stretch>
            <a:fillRect/>
          </a:stretch>
        </p:blipFill>
        <p:spPr bwMode="auto">
          <a:xfrm>
            <a:off x="262731" y="1597025"/>
            <a:ext cx="8618538" cy="3663950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0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1875488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" t="22644" r="641" b="22644"/>
          <a:stretch>
            <a:fillRect/>
          </a:stretch>
        </p:blipFill>
        <p:spPr bwMode="auto">
          <a:xfrm>
            <a:off x="591217" y="1606485"/>
            <a:ext cx="7815262" cy="3465512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0"/>
          <p:cNvSpPr txBox="1">
            <a:spLocks/>
          </p:cNvSpPr>
          <p:nvPr/>
        </p:nvSpPr>
        <p:spPr>
          <a:xfrm>
            <a:off x="324338" y="233692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3292190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itle 10"/>
          <p:cNvSpPr txBox="1">
            <a:spLocks/>
          </p:cNvSpPr>
          <p:nvPr/>
        </p:nvSpPr>
        <p:spPr>
          <a:xfrm>
            <a:off x="137160" y="335214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Συνενώσεις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376565"/>
            <a:ext cx="8412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Σειρά εκτέλεσης συνένωσης με χρήση της </a:t>
            </a:r>
            <a:r>
              <a:rPr lang="en-US" sz="2000" dirty="0" err="1"/>
              <a:t>commutativity</a:t>
            </a:r>
            <a:r>
              <a:rPr lang="en-US" sz="2000" dirty="0"/>
              <a:t> </a:t>
            </a:r>
            <a:r>
              <a:rPr lang="el-GR" sz="2000" dirty="0"/>
              <a:t>(</a:t>
            </a:r>
            <a:r>
              <a:rPr lang="el-GR" sz="2000" dirty="0" err="1"/>
              <a:t>αντιμεταθετικής</a:t>
            </a:r>
            <a:r>
              <a:rPr lang="el-GR" sz="2000" dirty="0"/>
              <a:t>) και </a:t>
            </a:r>
            <a:r>
              <a:rPr lang="en-US" sz="2000" dirty="0"/>
              <a:t>associativity (</a:t>
            </a:r>
            <a:r>
              <a:rPr lang="el-GR" sz="2000" dirty="0" err="1"/>
              <a:t>προσεταιριστικής</a:t>
            </a:r>
            <a:r>
              <a:rPr lang="el-GR" sz="2000" dirty="0"/>
              <a:t>) ιδιότητας</a:t>
            </a:r>
          </a:p>
          <a:p>
            <a:endParaRPr lang="en-US" sz="2000" dirty="0"/>
          </a:p>
          <a:p>
            <a:r>
              <a:rPr lang="el-GR" sz="2000" dirty="0"/>
              <a:t>Για </a:t>
            </a:r>
            <a:r>
              <a:rPr lang="en-US" sz="2000" dirty="0"/>
              <a:t>n </a:t>
            </a:r>
            <a:r>
              <a:rPr lang="el-GR" sz="2000" dirty="0"/>
              <a:t>σχέσεις -&gt; 2</a:t>
            </a:r>
            <a:r>
              <a:rPr lang="en-US" sz="2000" baseline="30000" dirty="0"/>
              <a:t>n</a:t>
            </a:r>
            <a:r>
              <a:rPr lang="en-US" sz="2000" dirty="0"/>
              <a:t> </a:t>
            </a:r>
            <a:r>
              <a:rPr lang="el-GR" sz="2000" dirty="0"/>
              <a:t>επιλογές</a:t>
            </a:r>
          </a:p>
          <a:p>
            <a:endParaRPr lang="en-US" sz="2000" dirty="0"/>
          </a:p>
          <a:p>
            <a:r>
              <a:rPr lang="el-GR" sz="2000" i="1" dirty="0">
                <a:solidFill>
                  <a:schemeClr val="accent6">
                    <a:lumMod val="75000"/>
                  </a:schemeClr>
                </a:solidFill>
              </a:rPr>
              <a:t>Με βάση την επιλεκτικότητα</a:t>
            </a:r>
            <a:r>
              <a:rPr lang="el-GR" sz="2000" dirty="0"/>
              <a:t>: πρώτα η συνένωση που δίνει το μικρότερο αποτέλεσμα</a:t>
            </a:r>
          </a:p>
          <a:p>
            <a:r>
              <a:rPr lang="el-GR" sz="2000" i="1" dirty="0"/>
              <a:t>Σύμβαση: Η σχέση στα αριστερά αντιστοιχεί στην εξωτερική σχέση της συνένωσης</a:t>
            </a:r>
            <a:endParaRPr lang="en-US" sz="2000" i="1" dirty="0"/>
          </a:p>
          <a:p>
            <a:endParaRPr lang="el-GR" sz="2000" i="1" dirty="0"/>
          </a:p>
          <a:p>
            <a:r>
              <a:rPr lang="el-GR" sz="2000" i="1" dirty="0"/>
              <a:t>Ειδικές διατάξεις</a:t>
            </a:r>
          </a:p>
          <a:p>
            <a:r>
              <a:rPr lang="en-US" sz="2000" dirty="0"/>
              <a:t>Left</a:t>
            </a:r>
            <a:r>
              <a:rPr lang="el-GR" sz="2000" dirty="0"/>
              <a:t>-</a:t>
            </a:r>
            <a:r>
              <a:rPr lang="en-US" sz="2000" dirty="0"/>
              <a:t>deep join tree </a:t>
            </a:r>
            <a:r>
              <a:rPr lang="el-GR" sz="2000" dirty="0"/>
              <a:t>(</a:t>
            </a:r>
            <a:r>
              <a:rPr lang="el-GR" sz="2000" dirty="0">
                <a:solidFill>
                  <a:srgbClr val="FF0000"/>
                </a:solidFill>
              </a:rPr>
              <a:t>η δεξιά είναι πάντα σχέση </a:t>
            </a:r>
            <a:r>
              <a:rPr lang="el-GR" sz="2000" dirty="0"/>
              <a:t>(όχι ενδιάμεσο αποτέλεσμα))</a:t>
            </a:r>
            <a:endParaRPr lang="en-US" sz="2000" dirty="0"/>
          </a:p>
          <a:p>
            <a:r>
              <a:rPr lang="en-US" sz="2000" dirty="0"/>
              <a:t>Right-deep join tree</a:t>
            </a:r>
            <a:endParaRPr lang="el-GR" sz="2000" dirty="0"/>
          </a:p>
          <a:p>
            <a:r>
              <a:rPr lang="en-US" sz="2000" dirty="0"/>
              <a:t>Bushy</a:t>
            </a:r>
            <a:endParaRPr lang="el-GR" sz="20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210369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5"/>
          <p:cNvSpPr>
            <a:spLocks noChangeArrowheads="1"/>
          </p:cNvSpPr>
          <p:nvPr/>
        </p:nvSpPr>
        <p:spPr bwMode="auto">
          <a:xfrm>
            <a:off x="773277" y="2428506"/>
            <a:ext cx="2441411" cy="133882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SELECT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 R.A,</a:t>
            </a:r>
            <a:r>
              <a:rPr lang="el-GR" dirty="0">
                <a:latin typeface="Menlo" charset="0"/>
                <a:ea typeface="Menlo" charset="0"/>
                <a:cs typeface="Menlo" charset="0"/>
              </a:rPr>
              <a:t> Τ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.D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FROM 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R,</a:t>
            </a:r>
            <a:r>
              <a:rPr lang="el-GR" dirty="0"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S,</a:t>
            </a:r>
            <a:r>
              <a:rPr lang="el-GR" dirty="0">
                <a:latin typeface="Menlo" charset="0"/>
                <a:ea typeface="Menlo" charset="0"/>
                <a:cs typeface="Menlo" charset="0"/>
              </a:rPr>
              <a:t> 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WHERE</a:t>
            </a:r>
            <a:r>
              <a:rPr lang="en-US" dirty="0">
                <a:latin typeface="Menlo" charset="0"/>
                <a:ea typeface="Menlo" charset="0"/>
                <a:cs typeface="Menlo" charset="0"/>
              </a:rPr>
              <a:t> R.B = S.B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Menlo" charset="0"/>
                <a:ea typeface="Menlo" charset="0"/>
                <a:cs typeface="Menlo" charset="0"/>
              </a:rPr>
              <a:t>  AND S.C = T.C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latin typeface="Menlo" charset="0"/>
                <a:ea typeface="Menlo" charset="0"/>
                <a:cs typeface="Menlo" charset="0"/>
              </a:rPr>
              <a:t>  AND R.A &lt; 10;</a:t>
            </a:r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766857" y="1980442"/>
            <a:ext cx="2447831" cy="2793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350">
                <a:solidFill>
                  <a:schemeClr val="accent2"/>
                </a:solidFill>
                <a:latin typeface="Menlo" charset="0"/>
                <a:ea typeface="Menlo" charset="0"/>
                <a:cs typeface="Menlo" charset="0"/>
              </a:rPr>
              <a:t>R(A,B)  S(B,C)  T(C,D)</a:t>
            </a:r>
            <a:endParaRPr lang="en-US" sz="1350" dirty="0">
              <a:solidFill>
                <a:schemeClr val="accent2"/>
              </a:solidFill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0576" y="134556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411072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17</a:t>
            </a:r>
            <a:r>
              <a:rPr lang="el-GR" altLang="en-US" sz="1000" dirty="0"/>
              <a:t>-20</a:t>
            </a:r>
            <a:r>
              <a:rPr lang="en-US" altLang="en-US" sz="1000" dirty="0"/>
              <a:t>18</a:t>
            </a:r>
            <a:endParaRPr lang="el-GR" altLang="en-US" sz="1000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00754" y="6411072"/>
            <a:ext cx="2895600" cy="365125"/>
          </a:xfrm>
          <a:noFill/>
        </p:spPr>
        <p:txBody>
          <a:bodyPr/>
          <a:lstStyle/>
          <a:p>
            <a:r>
              <a:rPr lang="el-GR" altLang="en-US" sz="1000" dirty="0"/>
              <a:t>Ευαγγελία </a:t>
            </a:r>
            <a:r>
              <a:rPr lang="el-GR" altLang="en-US" sz="1000" dirty="0" err="1"/>
              <a:t>Πιτουρά</a:t>
            </a:r>
            <a:endParaRPr lang="el-G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069316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A16A37-0D57-4DB0-8531-8AF604CB623F}" type="slidenum">
              <a:rPr lang="el-GR" altLang="en-US" smtClean="0"/>
              <a:pPr/>
              <a:t>15</a:t>
            </a:fld>
            <a:endParaRPr lang="el-GR" altLang="en-US"/>
          </a:p>
        </p:txBody>
      </p:sp>
      <p:sp>
        <p:nvSpPr>
          <p:cNvPr id="11270" name="Text Box 3"/>
          <p:cNvSpPr txBox="1">
            <a:spLocks noChangeArrowheads="1"/>
          </p:cNvSpPr>
          <p:nvPr/>
        </p:nvSpPr>
        <p:spPr bwMode="auto">
          <a:xfrm>
            <a:off x="358195" y="4910485"/>
            <a:ext cx="837102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Άρα δεν αρκεί ο προσδιορισμός της πράξης - πρέπει να προσδιορίζεται </a:t>
            </a:r>
            <a:r>
              <a:rPr lang="el-GR" b="1" u="sng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και</a:t>
            </a:r>
            <a:r>
              <a:rPr lang="el-GR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ο αλγόριθμος</a:t>
            </a:r>
            <a:r>
              <a:rPr lang="el-GR" dirty="0">
                <a:latin typeface="Calibri" pitchFamily="34" charset="0"/>
                <a:cs typeface="Calibri" pitchFamily="34" charset="0"/>
              </a:rPr>
              <a:t> που θα χρησιμοποιηθεί για την υλοποίησή της </a:t>
            </a:r>
          </a:p>
        </p:txBody>
      </p:sp>
      <p:sp>
        <p:nvSpPr>
          <p:cNvPr id="11271" name="Text Box 4"/>
          <p:cNvSpPr txBox="1">
            <a:spLocks noChangeArrowheads="1"/>
          </p:cNvSpPr>
          <p:nvPr/>
        </p:nvSpPr>
        <p:spPr bwMode="auto">
          <a:xfrm>
            <a:off x="673215" y="2944711"/>
            <a:ext cx="716561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π.χ., για την υλοποίηση της επιλογής μπορεί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για παράδειγμα:</a:t>
            </a: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να σαρώσουμε </a:t>
            </a:r>
            <a:r>
              <a:rPr lang="en-US" dirty="0">
                <a:latin typeface="Calibri" pitchFamily="34" charset="0"/>
                <a:cs typeface="Calibri" pitchFamily="34" charset="0"/>
              </a:rPr>
              <a:t>(scan –</a:t>
            </a:r>
            <a:r>
              <a:rPr lang="el-GR" dirty="0">
                <a:latin typeface="Calibri" pitchFamily="34" charset="0"/>
                <a:cs typeface="Calibri" pitchFamily="34" charset="0"/>
              </a:rPr>
              <a:t> σειριακή αναζήτηση</a:t>
            </a:r>
            <a:r>
              <a:rPr lang="en-US" dirty="0">
                <a:latin typeface="Calibri" pitchFamily="34" charset="0"/>
                <a:cs typeface="Calibri" pitchFamily="34" charset="0"/>
              </a:rPr>
              <a:t>)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όλο το αρχείο ελέγχοντας κάθε εγγραφή αν ικανοποιεί τη συνθήκη</a:t>
            </a: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αν υπάρχει π.χ., ένα Β</a:t>
            </a:r>
            <a:r>
              <a:rPr lang="el-GR" baseline="30000" dirty="0">
                <a:latin typeface="Calibri" pitchFamily="34" charset="0"/>
                <a:cs typeface="Calibri" pitchFamily="34" charset="0"/>
              </a:rPr>
              <a:t>+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ευρετήριο στο γνώρισμα να χρησιμοποιήσουμε το ευρετήριο</a:t>
            </a:r>
          </a:p>
        </p:txBody>
      </p:sp>
      <p:sp>
        <p:nvSpPr>
          <p:cNvPr id="11272" name="Text Box 5"/>
          <p:cNvSpPr txBox="1">
            <a:spLocks noChangeArrowheads="1"/>
          </p:cNvSpPr>
          <p:nvPr/>
        </p:nvSpPr>
        <p:spPr bwMode="auto">
          <a:xfrm>
            <a:off x="366586" y="2165946"/>
            <a:ext cx="807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Κάθε πράξη της σχεσιακής άλγεβρας μπορεί να υλοποιηθεί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με </a:t>
            </a:r>
            <a:r>
              <a:rPr lang="el-GR" b="1" i="1" dirty="0">
                <a:latin typeface="Calibri" pitchFamily="34" charset="0"/>
                <a:cs typeface="Calibri" pitchFamily="34" charset="0"/>
              </a:rPr>
              <a:t>διαφορετικούς αλγορίθμους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Φυσικό Πλάνο Εκτέλεσης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98CBB-6D69-4A34-8F87-7E0AFC1C0C55}" type="slidenum">
              <a:rPr lang="el-GR" altLang="en-US" smtClean="0"/>
              <a:pPr/>
              <a:t>16</a:t>
            </a:fld>
            <a:endParaRPr lang="el-GR" altLang="en-US"/>
          </a:p>
        </p:txBody>
      </p:sp>
      <p:grpSp>
        <p:nvGrpSpPr>
          <p:cNvPr id="2" name="Group 14"/>
          <p:cNvGrpSpPr/>
          <p:nvPr/>
        </p:nvGrpSpPr>
        <p:grpSpPr>
          <a:xfrm>
            <a:off x="2519412" y="3412502"/>
            <a:ext cx="3268646" cy="1739983"/>
            <a:chOff x="3980566" y="3695307"/>
            <a:chExt cx="3268646" cy="1739983"/>
          </a:xfrm>
        </p:grpSpPr>
        <p:sp>
          <p:nvSpPr>
            <p:cNvPr id="12296" name="Text Box 5"/>
            <p:cNvSpPr txBox="1">
              <a:spLocks noChangeArrowheads="1"/>
            </p:cNvSpPr>
            <p:nvPr/>
          </p:nvSpPr>
          <p:spPr bwMode="auto">
            <a:xfrm>
              <a:off x="4230377" y="3695307"/>
              <a:ext cx="26323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 dirty="0">
                  <a:latin typeface="Calibri" pitchFamily="34" charset="0"/>
                  <a:cs typeface="Calibri" pitchFamily="34" charset="0"/>
                </a:rPr>
                <a:t>π </a:t>
              </a:r>
              <a:r>
                <a:rPr lang="en-US" baseline="-25000" dirty="0">
                  <a:latin typeface="Calibri" pitchFamily="34" charset="0"/>
                  <a:cs typeface="Calibri" pitchFamily="34" charset="0"/>
                </a:rPr>
                <a:t>balance </a:t>
              </a:r>
              <a:r>
                <a:rPr lang="el-GR" sz="12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σάρωση του αρχείου</a:t>
              </a:r>
            </a:p>
          </p:txBody>
        </p:sp>
        <p:sp>
          <p:nvSpPr>
            <p:cNvPr id="12297" name="Text Box 6"/>
            <p:cNvSpPr txBox="1">
              <a:spLocks noChangeArrowheads="1"/>
            </p:cNvSpPr>
            <p:nvPr/>
          </p:nvSpPr>
          <p:spPr bwMode="auto">
            <a:xfrm>
              <a:off x="3980566" y="4244743"/>
              <a:ext cx="32686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 dirty="0">
                  <a:latin typeface="Calibri" pitchFamily="34" charset="0"/>
                  <a:cs typeface="Calibri" pitchFamily="34" charset="0"/>
                </a:rPr>
                <a:t>σ </a:t>
              </a:r>
              <a:r>
                <a:rPr lang="en-US" baseline="-25000" dirty="0">
                  <a:latin typeface="Calibri" pitchFamily="34" charset="0"/>
                  <a:cs typeface="Calibri" pitchFamily="34" charset="0"/>
                </a:rPr>
                <a:t>balance &lt; 2500</a:t>
              </a:r>
              <a:r>
                <a:rPr lang="el-GR" sz="105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  χρήση Β+ ευρετηρίου στο </a:t>
              </a:r>
              <a:r>
                <a:rPr lang="en-US" sz="105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balance</a:t>
              </a:r>
              <a:endParaRPr lang="el-GR" sz="105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298" name="Text Box 7"/>
            <p:cNvSpPr txBox="1">
              <a:spLocks noChangeArrowheads="1"/>
            </p:cNvSpPr>
            <p:nvPr/>
          </p:nvSpPr>
          <p:spPr bwMode="auto">
            <a:xfrm>
              <a:off x="4306577" y="5068577"/>
              <a:ext cx="1295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Calibri" pitchFamily="34" charset="0"/>
                  <a:cs typeface="Calibri" pitchFamily="34" charset="0"/>
                </a:rPr>
                <a:t>account</a:t>
              </a:r>
              <a:endParaRPr lang="el-GR" sz="18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299" name="Line 8"/>
            <p:cNvSpPr>
              <a:spLocks noChangeShapeType="1"/>
            </p:cNvSpPr>
            <p:nvPr/>
          </p:nvSpPr>
          <p:spPr bwMode="auto">
            <a:xfrm>
              <a:off x="4687577" y="4077977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9"/>
            <p:cNvSpPr>
              <a:spLocks noChangeShapeType="1"/>
            </p:cNvSpPr>
            <p:nvPr/>
          </p:nvSpPr>
          <p:spPr bwMode="auto">
            <a:xfrm>
              <a:off x="4687577" y="4687577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Φυσικό Πλάνο Εκτέλεσης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978" y="1716242"/>
            <a:ext cx="7169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Λογικό πλάνο εκτέλεσης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/>
              <a:t>– </a:t>
            </a:r>
            <a:r>
              <a:rPr lang="el-GR" sz="2000" dirty="0"/>
              <a:t>μόνο τις πράξεις</a:t>
            </a:r>
          </a:p>
          <a:p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Φυσικό πλάνο εκτέλεσης </a:t>
            </a:r>
            <a:r>
              <a:rPr lang="el-GR" sz="2000" dirty="0"/>
              <a:t>– περιλαμβάνει και τον αλγόριθμο που θα χρησιμοποιηθεί</a:t>
            </a:r>
            <a:endParaRPr lang="en-US" sz="2000" dirty="0"/>
          </a:p>
        </p:txBody>
      </p:sp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itle 10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Παράδειγμα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" t="14571" r="285" b="14891"/>
          <a:stretch>
            <a:fillRect/>
          </a:stretch>
        </p:blipFill>
        <p:spPr bwMode="auto">
          <a:xfrm>
            <a:off x="1384300" y="1610519"/>
            <a:ext cx="6375400" cy="3636962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2696440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4962E5-B3FF-42C2-A02B-460932297B73}" type="slidenum">
              <a:rPr lang="el-GR" altLang="en-US" smtClean="0"/>
              <a:pPr/>
              <a:t>18</a:t>
            </a:fld>
            <a:endParaRPr lang="el-GR" altLang="en-US"/>
          </a:p>
        </p:txBody>
      </p:sp>
      <p:sp>
        <p:nvSpPr>
          <p:cNvPr id="17415" name="Text Box 4"/>
          <p:cNvSpPr txBox="1">
            <a:spLocks noChangeArrowheads="1"/>
          </p:cNvSpPr>
          <p:nvPr/>
        </p:nvSpPr>
        <p:spPr bwMode="auto">
          <a:xfrm>
            <a:off x="842167" y="1765384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Μηχανή εκτέλεσης 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που εκτελεί τις βασικές πράξεις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Εκτέλεση Ερωτήσεων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06105" y="2648170"/>
            <a:ext cx="724693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 Υπάρχουν υλοποιημένοι μια σειρά αλγορίθμων για κάθε βασική πράξη  (π.χ., που χρησιμοποιούν ή όχι ευρετήρια </a:t>
            </a:r>
            <a:r>
              <a:rPr lang="el-GR" sz="2000" dirty="0" err="1">
                <a:latin typeface="Calibri" pitchFamily="34" charset="0"/>
                <a:cs typeface="Calibri" pitchFamily="34" charset="0"/>
              </a:rPr>
              <a:t>κλπ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 Το ΣΔΒΔ κάνει μια </a:t>
            </a:r>
            <a:r>
              <a:rPr lang="el-GR" sz="20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εκτίμηση του κόστους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και </a:t>
            </a:r>
            <a:r>
              <a:rPr lang="el-GR" sz="2000" i="1" dirty="0">
                <a:latin typeface="Calibri" pitchFamily="34" charset="0"/>
                <a:cs typeface="Calibri" pitchFamily="34" charset="0"/>
              </a:rPr>
              <a:t>επιλέγει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για κάθε πράξη </a:t>
            </a:r>
            <a:r>
              <a:rPr lang="el-GR" sz="2000" i="1" dirty="0">
                <a:latin typeface="Calibri" pitchFamily="34" charset="0"/>
                <a:cs typeface="Calibri" pitchFamily="34" charset="0"/>
              </a:rPr>
              <a:t>τον αλγόριθμο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με τον μικρότερο (με βάση την εκτίμηση) κόστος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470079" y="4858860"/>
            <a:ext cx="77755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Η εκτίμηση του κόστους γίνεται χρησιμοποιώντας στατιστικά στοιχεία που αποθηκεύονται στη βάση δεδομένων για αυτό το σκοπό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5D7DA2-7472-4A39-B289-7E2729EF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67353F-EB07-4828-9969-53D236AE507D}"/>
              </a:ext>
            </a:extLst>
          </p:cNvPr>
          <p:cNvSpPr txBox="1"/>
          <p:nvPr/>
        </p:nvSpPr>
        <p:spPr>
          <a:xfrm>
            <a:off x="1036420" y="2143822"/>
            <a:ext cx="73776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Τι θα δούμε στο τελευταίο μάθημα</a:t>
            </a:r>
          </a:p>
          <a:p>
            <a:endParaRPr lang="el-GR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400" dirty="0"/>
              <a:t>Αλγορίθμους υπολογισμού των βασικών πράξεων της σχεσιακής άλγεβρας χωρίς και με χρήση ευρετηρίων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2931A-93AE-4549-B9DA-9B6496167D63}"/>
              </a:ext>
            </a:extLst>
          </p:cNvPr>
          <p:cNvSpPr txBox="1">
            <a:spLocks/>
          </p:cNvSpPr>
          <p:nvPr/>
        </p:nvSpPr>
        <p:spPr>
          <a:xfrm>
            <a:off x="6553200" y="6356364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24962E5-B3FF-42C2-A02B-460932297B73}" type="slidenum">
              <a:rPr lang="el-GR" altLang="en-US" smtClean="0"/>
              <a:pPr/>
              <a:t>19</a:t>
            </a:fld>
            <a:endParaRPr lang="el-GR" altLang="en-US"/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CD12C5D1-A520-4664-A3D8-BE97356442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4696AC6A-965D-4298-8293-3842579CF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7692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806A95-EB8A-456A-A3DB-900161E77AE1}" type="slidenum">
              <a:rPr lang="el-GR" altLang="en-US" smtClean="0"/>
              <a:pPr/>
              <a:t>2</a:t>
            </a:fld>
            <a:endParaRPr lang="el-GR" altLang="en-US"/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1871122" y="3534953"/>
            <a:ext cx="5038725" cy="1419225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528722" y="5182778"/>
            <a:ext cx="1676400" cy="381000"/>
            <a:chOff x="2544" y="3696"/>
            <a:chExt cx="1056" cy="240"/>
          </a:xfrm>
        </p:grpSpPr>
        <p:sp>
          <p:nvSpPr>
            <p:cNvPr id="6163" name="Text Box 5"/>
            <p:cNvSpPr txBox="1">
              <a:spLocks noChangeArrowheads="1"/>
            </p:cNvSpPr>
            <p:nvPr/>
          </p:nvSpPr>
          <p:spPr bwMode="auto">
            <a:xfrm>
              <a:off x="2544" y="3696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>
                  <a:latin typeface="Calibri" pitchFamily="34" charset="0"/>
                  <a:cs typeface="Calibri" pitchFamily="34" charset="0"/>
                </a:rPr>
                <a:t>Αποτέλεσμα</a:t>
              </a:r>
            </a:p>
          </p:txBody>
        </p:sp>
        <p:sp>
          <p:nvSpPr>
            <p:cNvPr id="6164" name="Rectangle 6"/>
            <p:cNvSpPr>
              <a:spLocks noChangeArrowheads="1"/>
            </p:cNvSpPr>
            <p:nvPr/>
          </p:nvSpPr>
          <p:spPr bwMode="auto">
            <a:xfrm>
              <a:off x="2544" y="3696"/>
              <a:ext cx="960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071147" y="2630078"/>
            <a:ext cx="3106738" cy="809625"/>
            <a:chOff x="288" y="1026"/>
            <a:chExt cx="1957" cy="510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88" y="1056"/>
              <a:ext cx="1440" cy="231"/>
              <a:chOff x="1104" y="1200"/>
              <a:chExt cx="1440" cy="231"/>
            </a:xfrm>
          </p:grpSpPr>
          <p:sp>
            <p:nvSpPr>
              <p:cNvPr id="6161" name="Text Box 9"/>
              <p:cNvSpPr txBox="1">
                <a:spLocks noChangeArrowheads="1"/>
              </p:cNvSpPr>
              <p:nvPr/>
            </p:nvSpPr>
            <p:spPr bwMode="auto">
              <a:xfrm>
                <a:off x="1104" y="1200"/>
                <a:ext cx="14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>
                    <a:latin typeface="Calibri" pitchFamily="34" charset="0"/>
                    <a:cs typeface="Calibri" pitchFamily="34" charset="0"/>
                  </a:rPr>
                  <a:t>Ερώτηση</a:t>
                </a:r>
              </a:p>
            </p:txBody>
          </p:sp>
          <p:sp>
            <p:nvSpPr>
              <p:cNvPr id="6162" name="Rectangle 10"/>
              <p:cNvSpPr>
                <a:spLocks noChangeArrowheads="1"/>
              </p:cNvSpPr>
              <p:nvPr/>
            </p:nvSpPr>
            <p:spPr bwMode="auto">
              <a:xfrm>
                <a:off x="1104" y="1200"/>
                <a:ext cx="816" cy="2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sp>
          <p:nvSpPr>
            <p:cNvPr id="6158" name="Line 11"/>
            <p:cNvSpPr>
              <a:spLocks noChangeShapeType="1"/>
            </p:cNvSpPr>
            <p:nvPr/>
          </p:nvSpPr>
          <p:spPr bwMode="auto">
            <a:xfrm>
              <a:off x="1104" y="11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>
              <a:off x="1440" y="115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160" name="Text Box 13"/>
            <p:cNvSpPr txBox="1">
              <a:spLocks noChangeArrowheads="1"/>
            </p:cNvSpPr>
            <p:nvPr/>
          </p:nvSpPr>
          <p:spPr bwMode="auto">
            <a:xfrm>
              <a:off x="1519" y="1026"/>
              <a:ext cx="726" cy="3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SQL </a:t>
              </a:r>
              <a:r>
                <a:rPr lang="el-GR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Ερώτηση</a:t>
              </a:r>
            </a:p>
          </p:txBody>
        </p:sp>
      </p:grpSp>
      <p:sp>
        <p:nvSpPr>
          <p:cNvPr id="6153" name="Line 14"/>
          <p:cNvSpPr>
            <a:spLocks noChangeShapeType="1"/>
          </p:cNvSpPr>
          <p:nvPr/>
        </p:nvSpPr>
        <p:spPr bwMode="auto">
          <a:xfrm flipH="1">
            <a:off x="4461922" y="4973228"/>
            <a:ext cx="0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5"/>
          <p:cNvSpPr>
            <a:spLocks noChangeShapeType="1"/>
          </p:cNvSpPr>
          <p:nvPr/>
        </p:nvSpPr>
        <p:spPr bwMode="auto">
          <a:xfrm>
            <a:off x="4461922" y="5373278"/>
            <a:ext cx="1047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5" name="Text Box 16"/>
          <p:cNvSpPr txBox="1">
            <a:spLocks noChangeArrowheads="1"/>
          </p:cNvSpPr>
          <p:nvPr/>
        </p:nvSpPr>
        <p:spPr bwMode="auto">
          <a:xfrm>
            <a:off x="2833147" y="3944528"/>
            <a:ext cx="2257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ΣΒΔ</a:t>
            </a:r>
          </a:p>
        </p:txBody>
      </p:sp>
      <p:sp>
        <p:nvSpPr>
          <p:cNvPr id="6156" name="Text Box 17"/>
          <p:cNvSpPr txBox="1">
            <a:spLocks noChangeArrowheads="1"/>
          </p:cNvSpPr>
          <p:nvPr/>
        </p:nvSpPr>
        <p:spPr bwMode="auto">
          <a:xfrm>
            <a:off x="990600" y="1819275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Θα δούμε την «πορεία» μιας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SQL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ερώτησης (πως εκτελείται)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Επεξεργασία Ερωτήσεων</a:t>
            </a:r>
          </a:p>
        </p:txBody>
      </p:sp>
      <p:sp>
        <p:nvSpPr>
          <p:cNvPr id="2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FA72E5-84A3-4387-9C1A-4F66F230F886}" type="slidenum">
              <a:rPr lang="el-GR" altLang="en-US" smtClean="0"/>
              <a:pPr/>
              <a:t>20</a:t>
            </a:fld>
            <a:endParaRPr lang="el-GR" alt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19800" y="2605088"/>
            <a:ext cx="3124200" cy="1389062"/>
            <a:chOff x="3360" y="2197"/>
            <a:chExt cx="1968" cy="875"/>
          </a:xfrm>
        </p:grpSpPr>
        <p:sp>
          <p:nvSpPr>
            <p:cNvPr id="7213" name="Text Box 4"/>
            <p:cNvSpPr txBox="1">
              <a:spLocks noChangeArrowheads="1"/>
            </p:cNvSpPr>
            <p:nvPr/>
          </p:nvSpPr>
          <p:spPr bwMode="auto">
            <a:xfrm>
              <a:off x="3600" y="2505"/>
              <a:ext cx="17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>
                  <a:latin typeface="Calibri" pitchFamily="34" charset="0"/>
                  <a:cs typeface="Calibri" pitchFamily="34" charset="0"/>
                </a:rPr>
                <a:t>Βελτιστοποίηση </a:t>
              </a:r>
            </a:p>
          </p:txBody>
        </p:sp>
        <p:sp>
          <p:nvSpPr>
            <p:cNvPr id="7214" name="AutoShape 5"/>
            <p:cNvSpPr>
              <a:spLocks noChangeArrowheads="1"/>
            </p:cNvSpPr>
            <p:nvPr/>
          </p:nvSpPr>
          <p:spPr bwMode="auto">
            <a:xfrm>
              <a:off x="3360" y="2197"/>
              <a:ext cx="1536" cy="875"/>
            </a:xfrm>
            <a:prstGeom prst="diamond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81000" y="1628775"/>
            <a:ext cx="8382000" cy="4619625"/>
            <a:chOff x="240" y="1026"/>
            <a:chExt cx="5280" cy="2910"/>
          </a:xfrm>
        </p:grpSpPr>
        <p:sp>
          <p:nvSpPr>
            <p:cNvPr id="7176" name="Rectangle 7"/>
            <p:cNvSpPr>
              <a:spLocks noChangeArrowheads="1"/>
            </p:cNvSpPr>
            <p:nvPr/>
          </p:nvSpPr>
          <p:spPr bwMode="auto">
            <a:xfrm>
              <a:off x="240" y="1392"/>
              <a:ext cx="5232" cy="216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288" y="1056"/>
              <a:ext cx="1440" cy="231"/>
              <a:chOff x="1104" y="1200"/>
              <a:chExt cx="1440" cy="231"/>
            </a:xfrm>
          </p:grpSpPr>
          <p:sp>
            <p:nvSpPr>
              <p:cNvPr id="7211" name="Text Box 9"/>
              <p:cNvSpPr txBox="1">
                <a:spLocks noChangeArrowheads="1"/>
              </p:cNvSpPr>
              <p:nvPr/>
            </p:nvSpPr>
            <p:spPr bwMode="auto">
              <a:xfrm>
                <a:off x="1104" y="1200"/>
                <a:ext cx="14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 dirty="0">
                    <a:latin typeface="Calibri" pitchFamily="34" charset="0"/>
                    <a:cs typeface="Calibri" pitchFamily="34" charset="0"/>
                  </a:rPr>
                  <a:t>Ερώτηση</a:t>
                </a:r>
              </a:p>
            </p:txBody>
          </p:sp>
          <p:sp>
            <p:nvSpPr>
              <p:cNvPr id="7212" name="Rectangle 10"/>
              <p:cNvSpPr>
                <a:spLocks noChangeArrowheads="1"/>
              </p:cNvSpPr>
              <p:nvPr/>
            </p:nvSpPr>
            <p:spPr bwMode="auto">
              <a:xfrm>
                <a:off x="1104" y="1200"/>
                <a:ext cx="816" cy="2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76" y="1558"/>
              <a:ext cx="1728" cy="1000"/>
              <a:chOff x="1632" y="1736"/>
              <a:chExt cx="1728" cy="1000"/>
            </a:xfrm>
          </p:grpSpPr>
          <p:sp>
            <p:nvSpPr>
              <p:cNvPr id="7209" name="Text Box 12"/>
              <p:cNvSpPr txBox="1">
                <a:spLocks noChangeArrowheads="1"/>
              </p:cNvSpPr>
              <p:nvPr/>
            </p:nvSpPr>
            <p:spPr bwMode="auto">
              <a:xfrm>
                <a:off x="2064" y="1967"/>
                <a:ext cx="1296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>
                    <a:latin typeface="Calibri" pitchFamily="34" charset="0"/>
                    <a:cs typeface="Calibri" pitchFamily="34" charset="0"/>
                  </a:rPr>
                  <a:t>Συντακτική Ανάλυση &amp; Μετάφραση</a:t>
                </a:r>
              </a:p>
            </p:txBody>
          </p:sp>
          <p:sp>
            <p:nvSpPr>
              <p:cNvPr id="7210" name="AutoShape 13"/>
              <p:cNvSpPr>
                <a:spLocks noChangeArrowheads="1"/>
              </p:cNvSpPr>
              <p:nvPr/>
            </p:nvSpPr>
            <p:spPr bwMode="auto">
              <a:xfrm>
                <a:off x="1632" y="1736"/>
                <a:ext cx="1728" cy="1000"/>
              </a:xfrm>
              <a:prstGeom prst="diamond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sp>
          <p:nvSpPr>
            <p:cNvPr id="7179" name="Text Box 14"/>
            <p:cNvSpPr txBox="1">
              <a:spLocks noChangeArrowheads="1"/>
            </p:cNvSpPr>
            <p:nvPr/>
          </p:nvSpPr>
          <p:spPr bwMode="auto">
            <a:xfrm>
              <a:off x="2336" y="1706"/>
              <a:ext cx="1451" cy="3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Έκφραση της Σχεσιακής Άλγεβρας</a:t>
              </a:r>
            </a:p>
          </p:txBody>
        </p:sp>
        <p:sp>
          <p:nvSpPr>
            <p:cNvPr id="7180" name="AutoShape 15"/>
            <p:cNvSpPr>
              <a:spLocks noChangeArrowheads="1"/>
            </p:cNvSpPr>
            <p:nvPr/>
          </p:nvSpPr>
          <p:spPr bwMode="auto">
            <a:xfrm>
              <a:off x="4951" y="2648"/>
              <a:ext cx="258" cy="265"/>
            </a:xfrm>
            <a:prstGeom prst="can">
              <a:avLst>
                <a:gd name="adj" fmla="val 25678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81" name="Text Box 16"/>
            <p:cNvSpPr txBox="1">
              <a:spLocks noChangeArrowheads="1"/>
            </p:cNvSpPr>
            <p:nvPr/>
          </p:nvSpPr>
          <p:spPr bwMode="auto">
            <a:xfrm>
              <a:off x="4272" y="3001"/>
              <a:ext cx="124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600" i="1">
                  <a:latin typeface="Calibri" pitchFamily="34" charset="0"/>
                  <a:cs typeface="Calibri" pitchFamily="34" charset="0"/>
                </a:rPr>
                <a:t>Στατιστικά Στοιχεία</a:t>
              </a:r>
            </a:p>
          </p:txBody>
        </p:sp>
        <p:sp>
          <p:nvSpPr>
            <p:cNvPr id="7182" name="Line 17"/>
            <p:cNvSpPr>
              <a:spLocks noChangeShapeType="1"/>
            </p:cNvSpPr>
            <p:nvPr/>
          </p:nvSpPr>
          <p:spPr bwMode="auto">
            <a:xfrm flipV="1">
              <a:off x="5088" y="2366"/>
              <a:ext cx="0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83" name="Line 18"/>
            <p:cNvSpPr>
              <a:spLocks noChangeShapeType="1"/>
            </p:cNvSpPr>
            <p:nvPr/>
          </p:nvSpPr>
          <p:spPr bwMode="auto">
            <a:xfrm flipH="1">
              <a:off x="4896" y="236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84" name="Text Box 19"/>
            <p:cNvSpPr txBox="1">
              <a:spLocks noChangeArrowheads="1"/>
            </p:cNvSpPr>
            <p:nvPr/>
          </p:nvSpPr>
          <p:spPr bwMode="auto">
            <a:xfrm>
              <a:off x="2699" y="2478"/>
              <a:ext cx="1200" cy="198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Σχέδιο Εκτέλεσης</a:t>
              </a:r>
              <a:endParaRPr lang="el-GR" sz="1400" b="1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1200" y="2558"/>
              <a:ext cx="1536" cy="769"/>
              <a:chOff x="768" y="2976"/>
              <a:chExt cx="1536" cy="769"/>
            </a:xfrm>
          </p:grpSpPr>
          <p:sp>
            <p:nvSpPr>
              <p:cNvPr id="7207" name="Text Box 21"/>
              <p:cNvSpPr txBox="1">
                <a:spLocks noChangeArrowheads="1"/>
              </p:cNvSpPr>
              <p:nvPr/>
            </p:nvSpPr>
            <p:spPr bwMode="auto">
              <a:xfrm>
                <a:off x="1056" y="3179"/>
                <a:ext cx="1248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>
                    <a:latin typeface="Calibri" pitchFamily="34" charset="0"/>
                    <a:cs typeface="Calibri" pitchFamily="34" charset="0"/>
                  </a:rPr>
                  <a:t>Μηχανή Υπολογισμού</a:t>
                </a:r>
              </a:p>
            </p:txBody>
          </p:sp>
          <p:sp>
            <p:nvSpPr>
              <p:cNvPr id="7208" name="AutoShape 22"/>
              <p:cNvSpPr>
                <a:spLocks noChangeArrowheads="1"/>
              </p:cNvSpPr>
              <p:nvPr/>
            </p:nvSpPr>
            <p:spPr bwMode="auto">
              <a:xfrm>
                <a:off x="768" y="2976"/>
                <a:ext cx="1536" cy="769"/>
              </a:xfrm>
              <a:prstGeom prst="diamond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sp>
          <p:nvSpPr>
            <p:cNvPr id="7186" name="Line 23"/>
            <p:cNvSpPr>
              <a:spLocks noChangeShapeType="1"/>
            </p:cNvSpPr>
            <p:nvPr/>
          </p:nvSpPr>
          <p:spPr bwMode="auto">
            <a:xfrm>
              <a:off x="2311" y="2066"/>
              <a:ext cx="14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880" y="3038"/>
              <a:ext cx="618" cy="399"/>
              <a:chOff x="4503" y="3504"/>
              <a:chExt cx="618" cy="399"/>
            </a:xfrm>
          </p:grpSpPr>
          <p:sp>
            <p:nvSpPr>
              <p:cNvPr id="7202" name="AutoShape 25"/>
              <p:cNvSpPr>
                <a:spLocks noChangeArrowheads="1"/>
              </p:cNvSpPr>
              <p:nvPr/>
            </p:nvSpPr>
            <p:spPr bwMode="auto">
              <a:xfrm>
                <a:off x="4896" y="3649"/>
                <a:ext cx="225" cy="254"/>
              </a:xfrm>
              <a:prstGeom prst="can">
                <a:avLst>
                  <a:gd name="adj" fmla="val 28222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7203" name="AutoShape 26"/>
              <p:cNvSpPr>
                <a:spLocks noChangeArrowheads="1"/>
              </p:cNvSpPr>
              <p:nvPr/>
            </p:nvSpPr>
            <p:spPr bwMode="auto">
              <a:xfrm>
                <a:off x="4503" y="3645"/>
                <a:ext cx="225" cy="254"/>
              </a:xfrm>
              <a:prstGeom prst="can">
                <a:avLst>
                  <a:gd name="adj" fmla="val 28222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7204" name="Line 27"/>
              <p:cNvSpPr>
                <a:spLocks noChangeShapeType="1"/>
              </p:cNvSpPr>
              <p:nvPr/>
            </p:nvSpPr>
            <p:spPr bwMode="auto">
              <a:xfrm>
                <a:off x="4608" y="350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7205" name="Line 28"/>
              <p:cNvSpPr>
                <a:spLocks noChangeShapeType="1"/>
              </p:cNvSpPr>
              <p:nvPr/>
            </p:nvSpPr>
            <p:spPr bwMode="auto">
              <a:xfrm>
                <a:off x="4608" y="350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7206" name="Line 29"/>
              <p:cNvSpPr>
                <a:spLocks noChangeShapeType="1"/>
              </p:cNvSpPr>
              <p:nvPr/>
            </p:nvSpPr>
            <p:spPr bwMode="auto">
              <a:xfrm>
                <a:off x="5040" y="3504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sp>
          <p:nvSpPr>
            <p:cNvPr id="7188" name="Text Box 30"/>
            <p:cNvSpPr txBox="1">
              <a:spLocks noChangeArrowheads="1"/>
            </p:cNvSpPr>
            <p:nvPr/>
          </p:nvSpPr>
          <p:spPr bwMode="auto">
            <a:xfrm>
              <a:off x="3504" y="3278"/>
              <a:ext cx="8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600" i="1">
                  <a:latin typeface="Calibri" pitchFamily="34" charset="0"/>
                  <a:cs typeface="Calibri" pitchFamily="34" charset="0"/>
                </a:rPr>
                <a:t>Δεδομένα</a:t>
              </a:r>
            </a:p>
          </p:txBody>
        </p:sp>
        <p:sp>
          <p:nvSpPr>
            <p:cNvPr id="7189" name="Line 31"/>
            <p:cNvSpPr>
              <a:spLocks noChangeShapeType="1"/>
            </p:cNvSpPr>
            <p:nvPr/>
          </p:nvSpPr>
          <p:spPr bwMode="auto">
            <a:xfrm flipH="1">
              <a:off x="3744" y="2270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0" name="Line 32"/>
            <p:cNvSpPr>
              <a:spLocks noChangeShapeType="1"/>
            </p:cNvSpPr>
            <p:nvPr/>
          </p:nvSpPr>
          <p:spPr bwMode="auto">
            <a:xfrm flipH="1">
              <a:off x="2592" y="2702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1" name="Line 33"/>
            <p:cNvSpPr>
              <a:spLocks noChangeShapeType="1"/>
            </p:cNvSpPr>
            <p:nvPr/>
          </p:nvSpPr>
          <p:spPr bwMode="auto">
            <a:xfrm>
              <a:off x="2736" y="294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2" name="Line 34"/>
            <p:cNvSpPr>
              <a:spLocks noChangeShapeType="1"/>
            </p:cNvSpPr>
            <p:nvPr/>
          </p:nvSpPr>
          <p:spPr bwMode="auto">
            <a:xfrm>
              <a:off x="3216" y="294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3" name="Line 35"/>
            <p:cNvSpPr>
              <a:spLocks noChangeShapeType="1"/>
            </p:cNvSpPr>
            <p:nvPr/>
          </p:nvSpPr>
          <p:spPr bwMode="auto">
            <a:xfrm>
              <a:off x="1104" y="11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4" name="Line 36"/>
            <p:cNvSpPr>
              <a:spLocks noChangeShapeType="1"/>
            </p:cNvSpPr>
            <p:nvPr/>
          </p:nvSpPr>
          <p:spPr bwMode="auto">
            <a:xfrm>
              <a:off x="1440" y="115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2544" y="3696"/>
              <a:ext cx="1056" cy="240"/>
              <a:chOff x="2544" y="3696"/>
              <a:chExt cx="1056" cy="240"/>
            </a:xfrm>
          </p:grpSpPr>
          <p:sp>
            <p:nvSpPr>
              <p:cNvPr id="7200" name="Text Box 38"/>
              <p:cNvSpPr txBox="1">
                <a:spLocks noChangeArrowheads="1"/>
              </p:cNvSpPr>
              <p:nvPr/>
            </p:nvSpPr>
            <p:spPr bwMode="auto">
              <a:xfrm>
                <a:off x="2544" y="3696"/>
                <a:ext cx="105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l-GR" sz="1800">
                    <a:latin typeface="Calibri" pitchFamily="34" charset="0"/>
                    <a:cs typeface="Calibri" pitchFamily="34" charset="0"/>
                  </a:rPr>
                  <a:t>Αποτέλεσμα</a:t>
                </a:r>
              </a:p>
            </p:txBody>
          </p:sp>
          <p:sp>
            <p:nvSpPr>
              <p:cNvPr id="7201" name="Rectangle 39"/>
              <p:cNvSpPr>
                <a:spLocks noChangeArrowheads="1"/>
              </p:cNvSpPr>
              <p:nvPr/>
            </p:nvSpPr>
            <p:spPr bwMode="auto">
              <a:xfrm>
                <a:off x="2544" y="3696"/>
                <a:ext cx="960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  <a:cs typeface="Calibri" pitchFamily="34" charset="0"/>
                </a:endParaRPr>
              </a:p>
            </p:txBody>
          </p:sp>
        </p:grpSp>
        <p:sp>
          <p:nvSpPr>
            <p:cNvPr id="7196" name="Line 40"/>
            <p:cNvSpPr>
              <a:spLocks noChangeShapeType="1"/>
            </p:cNvSpPr>
            <p:nvPr/>
          </p:nvSpPr>
          <p:spPr bwMode="auto">
            <a:xfrm>
              <a:off x="1968" y="331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7" name="Line 41"/>
            <p:cNvSpPr>
              <a:spLocks noChangeShapeType="1"/>
            </p:cNvSpPr>
            <p:nvPr/>
          </p:nvSpPr>
          <p:spPr bwMode="auto">
            <a:xfrm>
              <a:off x="1968" y="3648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8" name="Line 42"/>
            <p:cNvSpPr>
              <a:spLocks noChangeShapeType="1"/>
            </p:cNvSpPr>
            <p:nvPr/>
          </p:nvSpPr>
          <p:spPr bwMode="auto">
            <a:xfrm>
              <a:off x="2736" y="36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99" name="Text Box 43"/>
            <p:cNvSpPr txBox="1">
              <a:spLocks noChangeArrowheads="1"/>
            </p:cNvSpPr>
            <p:nvPr/>
          </p:nvSpPr>
          <p:spPr bwMode="auto">
            <a:xfrm>
              <a:off x="1519" y="1026"/>
              <a:ext cx="726" cy="3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SQL </a:t>
              </a:r>
              <a:r>
                <a:rPr lang="el-GR" sz="1400" b="1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Ερώτηση</a:t>
              </a:r>
            </a:p>
          </p:txBody>
        </p:sp>
      </p:grpSp>
      <p:sp>
        <p:nvSpPr>
          <p:cNvPr id="47" name="Title 46"/>
          <p:cNvSpPr>
            <a:spLocks noGrp="1"/>
          </p:cNvSpPr>
          <p:nvPr>
            <p:ph type="title"/>
          </p:nvPr>
        </p:nvSpPr>
        <p:spPr>
          <a:xfrm>
            <a:off x="485480" y="133236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Επεξεργασία Ερωτήσεων</a:t>
            </a:r>
          </a:p>
        </p:txBody>
      </p:sp>
      <p:sp>
        <p:nvSpPr>
          <p:cNvPr id="4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5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3341E7-257B-4B67-9CF0-8CA979926315}" type="slidenum">
              <a:rPr lang="el-GR" altLang="en-US" smtClean="0"/>
              <a:pPr/>
              <a:t>21</a:t>
            </a:fld>
            <a:endParaRPr lang="el-GR" altLang="en-US"/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476541" y="2033604"/>
            <a:ext cx="8077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el-GR" sz="2800" dirty="0">
                <a:latin typeface="Calibri" pitchFamily="34" charset="0"/>
                <a:cs typeface="Calibri" pitchFamily="34" charset="0"/>
              </a:rPr>
              <a:t>Στη συνέχεια, θα δούμε κάποιους αλγορίθμους για την </a:t>
            </a:r>
            <a:r>
              <a:rPr lang="el-GR" sz="2800" i="1" dirty="0">
                <a:latin typeface="Calibri" pitchFamily="34" charset="0"/>
                <a:cs typeface="Calibri" pitchFamily="34" charset="0"/>
              </a:rPr>
              <a:t>εκτέλεση βασικών πράξεων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(</a:t>
            </a:r>
            <a:r>
              <a:rPr lang="el-GR" sz="2800" dirty="0">
                <a:latin typeface="Calibri" pitchFamily="34" charset="0"/>
                <a:cs typeface="Calibri" pitchFamily="34" charset="0"/>
              </a:rPr>
              <a:t>επιλογής, συνένωσης και πράξεων συνόλων) </a:t>
            </a:r>
            <a:r>
              <a:rPr lang="el-GR" sz="2800" i="1" dirty="0">
                <a:latin typeface="Calibri" pitchFamily="34" charset="0"/>
                <a:cs typeface="Calibri" pitchFamily="34" charset="0"/>
              </a:rPr>
              <a:t>της σχεσιακής άλγεβρας</a:t>
            </a:r>
            <a:r>
              <a:rPr lang="el-GR" sz="2800" dirty="0">
                <a:latin typeface="Calibri" pitchFamily="34" charset="0"/>
                <a:cs typeface="Calibri" pitchFamily="34" charset="0"/>
              </a:rPr>
              <a:t> και κάποια εκτίμηση του κόστους τους</a:t>
            </a: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827584" y="4569820"/>
            <a:ext cx="7488237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l-GR" i="1" dirty="0">
                <a:latin typeface="Calibri" pitchFamily="34" charset="0"/>
                <a:cs typeface="Calibri" pitchFamily="34" charset="0"/>
              </a:rPr>
              <a:t>Διαφορετικοί αλγόριθμοι ανάλογα με το αν το αρχείο είναι ή όχι διατεταγμένο, αν υπάρχει ή όχι ευρετήριο και από το είδος του ευρετηρίου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341" y="76681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Αλγόριθμοι για βασικές πράξεις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9AB6B5-7AC0-4432-BE63-7BAD88B1B2EE}" type="slidenum">
              <a:rPr lang="el-GR" altLang="en-US" smtClean="0"/>
              <a:pPr/>
              <a:t>22</a:t>
            </a:fld>
            <a:endParaRPr lang="el-GR" altLang="en-US"/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376682" y="1685360"/>
            <a:ext cx="82089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Για να επιλέξουμε ποιόν αλγόριθμο, διατηρούμε </a:t>
            </a:r>
            <a:r>
              <a:rPr lang="el-GR" i="1" dirty="0">
                <a:latin typeface="Calibri" pitchFamily="34" charset="0"/>
                <a:cs typeface="Calibri" pitchFamily="34" charset="0"/>
              </a:rPr>
              <a:t>στατιστικά στοιχεία</a:t>
            </a:r>
            <a:endParaRPr lang="el-GR" sz="800" i="1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Παράδειγμα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Για ένα </a:t>
            </a:r>
            <a:r>
              <a:rPr lang="el-GR" sz="18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αρχείο δεδομένων</a:t>
            </a:r>
            <a:r>
              <a:rPr lang="el-GR" sz="1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μιας σχέσης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R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, μπορεί να διατηρούμε στοιχεία όπως: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804947" y="2869961"/>
            <a:ext cx="7696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αριθμός πλειάδων της σχέσης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R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της σχέσης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R</a:t>
            </a:r>
            <a:endParaRPr lang="el-GR" sz="1400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μέγεθος σε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bytes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κάθε πλειάδας της σχέσης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R</a:t>
            </a:r>
            <a:endParaRPr lang="el-GR" sz="1400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παράγοντας ομαδοποίησης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(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αριθμός εγγραφών ανά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block)</a:t>
            </a:r>
            <a:endParaRPr lang="el-GR" sz="1400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1400" dirty="0">
                <a:latin typeface="Calibri" pitchFamily="34" charset="0"/>
                <a:cs typeface="Calibri" pitchFamily="34" charset="0"/>
              </a:rPr>
              <a:t>	αν μη εκτεινόμενη,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= </a:t>
            </a:r>
            <a:r>
              <a:rPr lang="en-US" sz="1400" dirty="0">
                <a:latin typeface="Calibri" pitchFamily="34" charset="0"/>
                <a:cs typeface="Calibri" pitchFamily="34" charset="0"/>
                <a:sym typeface="Symbol" pitchFamily="18" charset="2"/>
              </a:rPr>
              <a:t>B /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  <a:sym typeface="Symbol" pitchFamily="18" charset="2"/>
              </a:rPr>
              <a:t> 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και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  <a:sym typeface="Symbol" pitchFamily="18" charset="2"/>
              </a:rPr>
              <a:t> = 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  <a:sym typeface="Symbol" pitchFamily="18" charset="2"/>
              </a:rPr>
              <a:t>/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dirty="0">
                <a:latin typeface="Calibri" pitchFamily="34" charset="0"/>
                <a:cs typeface="Calibri" pitchFamily="34" charset="0"/>
                <a:sym typeface="Symbol" pitchFamily="18" charset="2"/>
              </a:rPr>
              <a:t></a:t>
            </a:r>
            <a:endParaRPr lang="el-GR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Αλγόριθμοι για βασικές πράξεις: στατιστικά στοιχεία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72035" y="4498345"/>
            <a:ext cx="8086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Στατιστικά στοιχεία επίσης για το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αρχείο ευρετηρίου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(αν υπάρχει)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81316" y="4844877"/>
            <a:ext cx="7696200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4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παράγοντας διακλάδωσης, </a:t>
            </a: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dirty="0" err="1">
                <a:latin typeface="Calibri" pitchFamily="34" charset="0"/>
                <a:cs typeface="Calibri" pitchFamily="34" charset="0"/>
              </a:rPr>
              <a:t>Πολυεπίπεδο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aseline="-25000" dirty="0">
                <a:latin typeface="Calibri" pitchFamily="34" charset="0"/>
                <a:cs typeface="Calibri" pitchFamily="34" charset="0"/>
              </a:rPr>
              <a:t>0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, Β</a:t>
            </a:r>
            <a:r>
              <a:rPr lang="el-GR" sz="1400" baseline="30000" dirty="0">
                <a:latin typeface="Calibri" pitchFamily="34" charset="0"/>
                <a:cs typeface="Calibri" pitchFamily="34" charset="0"/>
              </a:rPr>
              <a:t>+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 δέντρο ~ τάξη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H</a:t>
            </a:r>
            <a:r>
              <a:rPr lang="en-US" sz="1400" baseline="-25000" dirty="0">
                <a:latin typeface="Calibri" pitchFamily="34" charset="0"/>
                <a:cs typeface="Calibri" pitchFamily="34" charset="0"/>
              </a:rPr>
              <a:t>i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: αριθμός επιπέδων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err="1">
                <a:latin typeface="Calibri" pitchFamily="34" charset="0"/>
                <a:cs typeface="Calibri" pitchFamily="34" charset="0"/>
              </a:rPr>
              <a:t>LΒ</a:t>
            </a:r>
            <a:r>
              <a:rPr lang="en-US" sz="1400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: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block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φύλλων	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46FF8-230D-4F5B-B16A-42FB0BD4D1F9}" type="slidenum">
              <a:rPr lang="el-GR" altLang="en-US" smtClean="0"/>
              <a:pPr/>
              <a:t>23</a:t>
            </a:fld>
            <a:endParaRPr lang="el-GR" altLang="en-US" dirty="0"/>
          </a:p>
        </p:txBody>
      </p:sp>
      <p:sp>
        <p:nvSpPr>
          <p:cNvPr id="20486" name="Text Box 3"/>
          <p:cNvSpPr txBox="1">
            <a:spLocks noChangeArrowheads="1"/>
          </p:cNvSpPr>
          <p:nvPr/>
        </p:nvSpPr>
        <p:spPr bwMode="auto">
          <a:xfrm>
            <a:off x="216106" y="1689772"/>
            <a:ext cx="8208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Άλλα στατιστικά στοιχεία;</a:t>
            </a:r>
          </a:p>
        </p:txBody>
      </p:sp>
      <p:sp>
        <p:nvSpPr>
          <p:cNvPr id="20487" name="Text Box 4"/>
          <p:cNvSpPr txBox="1">
            <a:spLocks noChangeArrowheads="1"/>
          </p:cNvSpPr>
          <p:nvPr/>
        </p:nvSpPr>
        <p:spPr bwMode="auto">
          <a:xfrm>
            <a:off x="573912" y="2166865"/>
            <a:ext cx="769620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 V(A, R): πλήθος των διαφορετικών τιμών που παίρνει το γνώρισμα Α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	|π </a:t>
            </a:r>
            <a:r>
              <a:rPr lang="el-GR" sz="1800" baseline="-25000" dirty="0">
                <a:latin typeface="Calibri" pitchFamily="34" charset="0"/>
                <a:cs typeface="Calibri" pitchFamily="34" charset="0"/>
              </a:rPr>
              <a:t>Α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(R)| --   αν το Α κλειδί;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endParaRPr lang="el-GR" sz="800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 SC(A, R): μέσος αριθμός πλειάδων που ικανοποιεί μια συνθήκη (δεδομένου ότι υπάρχει μια τουλάχιστον που την ικανοποιεί) –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selectivity 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(επιλεκτικότητα)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	1 αν κλειδί, αν ομοιόμορφη;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Αλγόριθμοι για βασικές πράξεις: στατιστικά στοιχεία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20238" y="4591292"/>
            <a:ext cx="8410575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Με βάση τα στατιστικά υπολογίζεται το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I/O 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κόστος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σε αριθμό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blocks)</a:t>
            </a: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και επιλέγεται ο αλγόριθμος με το μικρότερο κόστος 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0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Επιβάρυνση για την ενημέρωση των στατιστικών</a:t>
            </a: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3723" y="1310054"/>
            <a:ext cx="61018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/>
              <a:t>Πράξη επιλογής</a:t>
            </a:r>
          </a:p>
          <a:p>
            <a:pPr algn="ctr"/>
            <a:endParaRPr lang="el-GR" sz="2800" dirty="0"/>
          </a:p>
          <a:p>
            <a:pPr algn="ctr"/>
            <a:r>
              <a:rPr lang="el-GR" sz="2800" dirty="0"/>
              <a:t>σ </a:t>
            </a:r>
            <a:r>
              <a:rPr lang="el-GR" sz="2800" baseline="-25000" dirty="0"/>
              <a:t>&lt;συνθήκη&gt;</a:t>
            </a:r>
            <a:r>
              <a:rPr lang="el-GR" sz="2800" dirty="0"/>
              <a:t>(</a:t>
            </a:r>
            <a:r>
              <a:rPr lang="en-US" sz="2800" dirty="0"/>
              <a:t>R)</a:t>
            </a:r>
            <a:endParaRPr lang="el-G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77008" y="3499338"/>
            <a:ext cx="8009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Υπόθεση: ο πίνακας (σχέση) είναι </a:t>
            </a:r>
            <a:r>
              <a:rPr lang="el-GR" dirty="0" err="1"/>
              <a:t>αποθηκευμένος</a:t>
            </a:r>
            <a:r>
              <a:rPr lang="el-GR" dirty="0"/>
              <a:t> σε αρχείο</a:t>
            </a:r>
          </a:p>
          <a:p>
            <a:r>
              <a:rPr lang="el-GR" dirty="0"/>
              <a:t>Θέλουμε να βρούμε τις εγγραφές (πλειάδες) που ικανοποιούν την συνθήκη </a:t>
            </a:r>
          </a:p>
        </p:txBody>
      </p:sp>
    </p:spTree>
    <p:extLst>
      <p:ext uri="{BB962C8B-B14F-4D97-AF65-F5344CB8AC3E}">
        <p14:creationId xmlns:p14="http://schemas.microsoft.com/office/powerpoint/2010/main" val="117487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3BD2D4-42CD-4861-8226-600333CE0CE3}" type="slidenum">
              <a:rPr lang="el-GR" altLang="en-US" smtClean="0"/>
              <a:pPr/>
              <a:t>25</a:t>
            </a:fld>
            <a:endParaRPr lang="el-GR" altLang="en-US"/>
          </a:p>
        </p:txBody>
      </p:sp>
      <p:sp>
        <p:nvSpPr>
          <p:cNvPr id="23558" name="Text Box 3"/>
          <p:cNvSpPr txBox="1">
            <a:spLocks noChangeArrowheads="1"/>
          </p:cNvSpPr>
          <p:nvPr/>
        </p:nvSpPr>
        <p:spPr bwMode="auto">
          <a:xfrm>
            <a:off x="309562" y="1611786"/>
            <a:ext cx="852487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Πιθανοί </a:t>
            </a:r>
            <a:r>
              <a:rPr lang="el-GR" sz="2000" i="1" dirty="0">
                <a:latin typeface="Calibri" pitchFamily="34" charset="0"/>
                <a:cs typeface="Calibri" pitchFamily="34" charset="0"/>
              </a:rPr>
              <a:t>αλγόριθμοι εκτέλεσης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για την </a:t>
            </a:r>
            <a:r>
              <a:rPr lang="el-GR" sz="20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επιλογή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b="1" dirty="0">
                <a:latin typeface="Calibri" pitchFamily="34" charset="0"/>
                <a:cs typeface="Calibri" pitchFamily="34" charset="0"/>
              </a:rPr>
              <a:t>Χωρίς ευρετήριο (ανάλογα με την οργάνωση του αρχείου)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Ε1: Σειριακή αναζήτηση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σάρωση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, scan)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όλου του αρχείου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Ε2: Δυαδική αναζήτηση (αν το αρχείο είναι ταξινομημένο) – απλό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look-up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– εφαρμογή συνάρτησης κατακερματισμού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(αν οργάνωση κατακερματισμού)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b="1" dirty="0">
                <a:latin typeface="Calibri" pitchFamily="34" charset="0"/>
                <a:cs typeface="Calibri" pitchFamily="34" charset="0"/>
              </a:rPr>
              <a:t>Με ευρετήριο στο Α αν υπάρχει (ανάλογα με το είδος του ευρετηρίου)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Ε3: Χρήση πρωτεύοντος ευρετηρίου/κατακερματισμού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Ε4: Χρήση δευτερεύοντος ευρετηρίου/κατακερματισμού  </a:t>
            </a:r>
          </a:p>
        </p:txBody>
      </p:sp>
      <p:sp>
        <p:nvSpPr>
          <p:cNvPr id="23559" name="Text Box 4"/>
          <p:cNvSpPr txBox="1">
            <a:spLocks noChangeArrowheads="1"/>
          </p:cNvSpPr>
          <p:nvPr/>
        </p:nvSpPr>
        <p:spPr bwMode="auto">
          <a:xfrm>
            <a:off x="457200" y="5454329"/>
            <a:ext cx="8524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Αν υπάρχει κάποιο ευρετήριο, λέμε ότι έχουμε </a:t>
            </a: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μονοπάτι προσπέλασης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(access path)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Αλγόριθμοι για την πράξη της 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επιλογής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393417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C73999-C092-462C-911E-72B0B7A3A10E}" type="slidenum">
              <a:rPr lang="el-GR" altLang="en-US" smtClean="0"/>
              <a:pPr/>
              <a:t>26</a:t>
            </a:fld>
            <a:endParaRPr lang="el-GR" altLang="en-US" dirty="0"/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3655428" y="1026109"/>
            <a:ext cx="2687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3200" b="1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</a:t>
            </a:r>
            <a:r>
              <a:rPr lang="el-GR" sz="3200" b="1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</a:t>
            </a:r>
            <a:r>
              <a:rPr lang="el-GR" sz="32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= α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85C7D8-79D6-4D70-BED7-40DEF9F7CC3F}"/>
              </a:ext>
            </a:extLst>
          </p:cNvPr>
          <p:cNvSpPr txBox="1"/>
          <p:nvPr/>
        </p:nvSpPr>
        <p:spPr>
          <a:xfrm>
            <a:off x="457200" y="1892984"/>
            <a:ext cx="78794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Εκτίμηση του  κόστους των διαφορετικών πιθανών αλγορίθμων και επιλογή του καλύτερου</a:t>
            </a:r>
          </a:p>
          <a:p>
            <a:endParaRPr lang="el-GR" sz="2000" dirty="0"/>
          </a:p>
          <a:p>
            <a:r>
              <a:rPr lang="el-GR" sz="2000" b="1" dirty="0"/>
              <a:t>1. Βασικό</a:t>
            </a:r>
            <a:r>
              <a:rPr lang="el-GR" sz="2000" dirty="0"/>
              <a:t> στην εκτίμηση κόστους η επιλεκτικότητα</a:t>
            </a:r>
          </a:p>
          <a:p>
            <a:endParaRPr lang="el-GR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000" dirty="0"/>
              <a:t>Είναι ή όχι το Α </a:t>
            </a:r>
            <a:r>
              <a:rPr lang="el-GR" sz="2000" dirty="0">
                <a:solidFill>
                  <a:srgbClr val="FF0000"/>
                </a:solidFill>
              </a:rPr>
              <a:t>κλειδί</a:t>
            </a:r>
            <a:r>
              <a:rPr lang="el-GR" sz="2000" dirty="0"/>
              <a:t>;</a:t>
            </a:r>
          </a:p>
          <a:p>
            <a:endParaRPr lang="el-GR" sz="2000" dirty="0"/>
          </a:p>
          <a:p>
            <a:r>
              <a:rPr lang="el-GR" sz="2000" dirty="0"/>
              <a:t>Αν ναι, ένα ταίριασμα αλλιώς «εκτίμηση» του πλήθους των ταιριασμάτων</a:t>
            </a:r>
            <a:endParaRPr lang="en-US" sz="2000" dirty="0"/>
          </a:p>
          <a:p>
            <a:endParaRPr lang="en-US" sz="2000" dirty="0"/>
          </a:p>
          <a:p>
            <a:r>
              <a:rPr lang="el-GR" sz="2000" b="1" dirty="0"/>
              <a:t>2. </a:t>
            </a:r>
            <a:r>
              <a:rPr lang="en-US" sz="2000" dirty="0"/>
              <a:t>A</a:t>
            </a:r>
            <a:r>
              <a:rPr lang="el-GR" sz="2000" dirty="0"/>
              <a:t>ν το Α είναι </a:t>
            </a:r>
            <a:r>
              <a:rPr lang="el-GR" sz="2000" dirty="0">
                <a:solidFill>
                  <a:srgbClr val="FF0000"/>
                </a:solidFill>
              </a:rPr>
              <a:t>πεδίο διάταξης </a:t>
            </a:r>
            <a:r>
              <a:rPr lang="el-GR" sz="2000" dirty="0"/>
              <a:t>όλα τα ταιριάσματα σε γειτονικά </a:t>
            </a:r>
            <a:r>
              <a:rPr lang="en-US" sz="2000" dirty="0"/>
              <a:t>blocks, </a:t>
            </a:r>
            <a:r>
              <a:rPr lang="el-GR" sz="2000" dirty="0"/>
              <a:t>αν δεν είναι πεδίο διάταξης, στη χειρότερη περίπτωση κάθε ταίριασμα σε διαφορετικά </a:t>
            </a:r>
            <a:r>
              <a:rPr lang="en-US" sz="2000" dirty="0"/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3196499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C73999-C092-462C-911E-72B0B7A3A10E}" type="slidenum">
              <a:rPr lang="el-GR" altLang="en-US" smtClean="0"/>
              <a:pPr/>
              <a:t>27</a:t>
            </a:fld>
            <a:endParaRPr lang="el-GR" altLang="en-US" dirty="0"/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0" y="1547007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Ε1 Σειριακή αναζήτηση (σάρωση)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3812871" y="841032"/>
            <a:ext cx="2687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3200" b="1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</a:t>
            </a:r>
            <a:r>
              <a:rPr lang="el-GR" sz="3200" b="1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</a:t>
            </a:r>
            <a:r>
              <a:rPr lang="el-GR" sz="32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= α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32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923925" y="4317337"/>
            <a:ext cx="5629275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>
                <a:latin typeface="Calibri" pitchFamily="34" charset="0"/>
                <a:cs typeface="Calibri" pitchFamily="34" charset="0"/>
              </a:rPr>
              <a:t>/2 </a:t>
            </a:r>
            <a:r>
              <a:rPr lang="el-GR" dirty="0">
                <a:latin typeface="Calibri" pitchFamily="34" charset="0"/>
                <a:cs typeface="Calibri" pitchFamily="34" charset="0"/>
              </a:rPr>
              <a:t>(μέσος όρος) αν το Α υποψήφιο κλειδί 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(οπότε το αποτέλεσμα έχει μόνο μία πλειάδα, σταματάμε την αναζήτηση μόλις τη βρούμε)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όχι κλειδί</a:t>
            </a:r>
            <a:r>
              <a:rPr lang="el-GR" sz="1400" dirty="0">
                <a:latin typeface="Calibri" pitchFamily="34" charset="0"/>
                <a:cs typeface="Calibri" pitchFamily="34" charset="0"/>
              </a:rPr>
              <a:t>, πρέπει να βρούμε όλες τις πλειάδες με τιμή α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1366837" y="4015054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  <a:cs typeface="Calibri" pitchFamily="34" charset="0"/>
              </a:rPr>
              <a:t>b</a:t>
            </a:r>
            <a:r>
              <a:rPr lang="en-US" baseline="-25000">
                <a:latin typeface="Calibri" pitchFamily="34" charset="0"/>
                <a:cs typeface="Calibri" pitchFamily="34" charset="0"/>
              </a:rPr>
              <a:t>R</a:t>
            </a:r>
            <a:endParaRPr lang="el-GR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11" name="Text Box 8"/>
          <p:cNvSpPr txBox="1">
            <a:spLocks noChangeArrowheads="1"/>
          </p:cNvSpPr>
          <p:nvPr/>
        </p:nvSpPr>
        <p:spPr bwMode="auto">
          <a:xfrm>
            <a:off x="800100" y="2902768"/>
            <a:ext cx="5395518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Μπορεί να χρησιμοποιηθεί σε </a:t>
            </a:r>
            <a:r>
              <a:rPr lang="el-GR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οποιοδήποτε αρχείο </a:t>
            </a:r>
          </a:p>
        </p:txBody>
      </p:sp>
      <p:sp>
        <p:nvSpPr>
          <p:cNvPr id="25612" name="Text Box 9"/>
          <p:cNvSpPr txBox="1">
            <a:spLocks noChangeArrowheads="1"/>
          </p:cNvSpPr>
          <p:nvPr/>
        </p:nvSpPr>
        <p:spPr bwMode="auto">
          <a:xfrm>
            <a:off x="3124200" y="3676917"/>
            <a:ext cx="3598862" cy="37623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US" sz="1800" i="1" baseline="-2500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της σχέσης </a:t>
            </a:r>
            <a:r>
              <a:rPr lang="en-US" sz="1800" i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endParaRPr lang="el-GR" sz="1800" i="1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13" name="Text Box 10"/>
          <p:cNvSpPr txBox="1">
            <a:spLocks noChangeArrowheads="1"/>
          </p:cNvSpPr>
          <p:nvPr/>
        </p:nvSpPr>
        <p:spPr bwMode="auto">
          <a:xfrm>
            <a:off x="1710052" y="2159814"/>
            <a:ext cx="5505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Διάβασμα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(scan) 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όλου του αρχείου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151736-F897-4E70-B597-93BD68E2953B}" type="slidenum">
              <a:rPr lang="el-GR" altLang="en-US" smtClean="0"/>
              <a:pPr/>
              <a:t>28</a:t>
            </a:fld>
            <a:endParaRPr lang="el-GR" altLang="en-US"/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344488" y="1201478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i="1" dirty="0">
                <a:latin typeface="Calibri" pitchFamily="34" charset="0"/>
              </a:rPr>
              <a:t>Μέγεθος αρχείου δεδομένων: 3.000 </a:t>
            </a:r>
            <a:r>
              <a:rPr lang="en-US" sz="1800" i="1" dirty="0">
                <a:latin typeface="Calibri" pitchFamily="34" charset="0"/>
              </a:rPr>
              <a:t>blocks</a:t>
            </a:r>
            <a:endParaRPr lang="el-GR" sz="1800" i="1" dirty="0">
              <a:latin typeface="Calibri" pitchFamily="34" charset="0"/>
            </a:endParaRPr>
          </a:p>
        </p:txBody>
      </p:sp>
      <p:sp>
        <p:nvSpPr>
          <p:cNvPr id="18440" name="Text Box 6"/>
          <p:cNvSpPr txBox="1">
            <a:spLocks noChangeArrowheads="1"/>
          </p:cNvSpPr>
          <p:nvPr/>
        </p:nvSpPr>
        <p:spPr bwMode="auto">
          <a:xfrm>
            <a:off x="235727" y="18131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Παράδειγμα: Αρχείο με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= 30.000 </a:t>
            </a:r>
            <a:r>
              <a:rPr lang="el-GR" dirty="0">
                <a:latin typeface="Calibri" pitchFamily="34" charset="0"/>
              </a:rPr>
              <a:t>εγγραφές, μέγεθος </a:t>
            </a:r>
            <a:r>
              <a:rPr lang="en-US" dirty="0">
                <a:latin typeface="Calibri" pitchFamily="34" charset="0"/>
              </a:rPr>
              <a:t>block </a:t>
            </a:r>
            <a:r>
              <a:rPr lang="en-US" b="1" dirty="0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 = 1024 bytes, </a:t>
            </a:r>
            <a:r>
              <a:rPr lang="el-GR" dirty="0">
                <a:latin typeface="Calibri" pitchFamily="34" charset="0"/>
              </a:rPr>
              <a:t>σταθερού μεγέθους εγγραφές μεγέθους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dirty="0">
                <a:latin typeface="Calibri" pitchFamily="34" charset="0"/>
              </a:rPr>
              <a:t> = 100 bytes, </a:t>
            </a:r>
            <a:r>
              <a:rPr lang="el-GR" dirty="0">
                <a:latin typeface="Calibri" pitchFamily="34" charset="0"/>
              </a:rPr>
              <a:t>μη εκτεινόμενη καταχώρηση, όπου το πεδίο Α έχει μέγεθος </a:t>
            </a:r>
            <a:r>
              <a:rPr lang="el-GR" b="1" dirty="0">
                <a:latin typeface="Calibri" pitchFamily="34" charset="0"/>
              </a:rPr>
              <a:t>V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l-GR" dirty="0">
                <a:latin typeface="Calibri" pitchFamily="34" charset="0"/>
              </a:rPr>
              <a:t> = 9 </a:t>
            </a:r>
            <a:r>
              <a:rPr lang="el-GR" dirty="0" err="1">
                <a:latin typeface="Calibri" pitchFamily="34" charset="0"/>
              </a:rPr>
              <a:t>bytes</a:t>
            </a:r>
            <a:r>
              <a:rPr lang="el-GR" dirty="0">
                <a:latin typeface="Calibri" pitchFamily="34" charset="0"/>
              </a:rPr>
              <a:t>.  Εκτίμηση </a:t>
            </a:r>
            <a:r>
              <a:rPr lang="el-GR" dirty="0" err="1">
                <a:latin typeface="Calibri" pitchFamily="34" charset="0"/>
              </a:rPr>
              <a:t>σ</a:t>
            </a:r>
            <a:r>
              <a:rPr lang="el-GR" baseline="-25000" dirty="0" err="1">
                <a:latin typeface="Calibri" pitchFamily="34" charset="0"/>
              </a:rPr>
              <a:t>Α</a:t>
            </a:r>
            <a:r>
              <a:rPr lang="en-US" baseline="-25000" dirty="0">
                <a:latin typeface="Calibri" pitchFamily="34" charset="0"/>
              </a:rPr>
              <a:t> </a:t>
            </a:r>
            <a:r>
              <a:rPr lang="el-GR" baseline="-25000" dirty="0">
                <a:latin typeface="Calibri" pitchFamily="34" charset="0"/>
              </a:rPr>
              <a:t>=</a:t>
            </a:r>
            <a:r>
              <a:rPr lang="en-US" baseline="-25000" dirty="0">
                <a:latin typeface="Calibri" pitchFamily="34" charset="0"/>
              </a:rPr>
              <a:t> 67</a:t>
            </a:r>
            <a:r>
              <a:rPr lang="en-US" dirty="0">
                <a:latin typeface="Calibri" pitchFamily="34" charset="0"/>
              </a:rPr>
              <a:t>(R)</a:t>
            </a:r>
            <a:endParaRPr lang="el-GR" dirty="0">
              <a:latin typeface="Calibri" pitchFamily="34" charset="0"/>
            </a:endParaRP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230554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16384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90147-A9DE-4709-9757-121BA566007B}"/>
              </a:ext>
            </a:extLst>
          </p:cNvPr>
          <p:cNvSpPr txBox="1"/>
          <p:nvPr/>
        </p:nvSpPr>
        <p:spPr>
          <a:xfrm>
            <a:off x="313265" y="1959867"/>
            <a:ext cx="5521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Περίπτωση Α κλειδί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C7D20-5AAE-4B5B-89D4-E1F0DD55EADF}"/>
              </a:ext>
            </a:extLst>
          </p:cNvPr>
          <p:cNvSpPr txBox="1"/>
          <p:nvPr/>
        </p:nvSpPr>
        <p:spPr>
          <a:xfrm>
            <a:off x="112365" y="3614863"/>
            <a:ext cx="8222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Περίπτωση Α όχι κλειδί, </a:t>
            </a:r>
            <a:r>
              <a:rPr lang="el-GR" i="1" dirty="0"/>
              <a:t>υπόθεση </a:t>
            </a:r>
            <a:r>
              <a:rPr lang="el-GR" i="1" dirty="0">
                <a:latin typeface="Calibri" pitchFamily="34" charset="0"/>
              </a:rPr>
              <a:t>1000 διαφορετικές τιμές και ομοιόμορφη κατανομή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32348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87255F-6D24-47B5-8DCF-CE9C23C76556}" type="slidenum">
              <a:rPr lang="el-GR" altLang="en-US" smtClean="0"/>
              <a:pPr/>
              <a:t>29</a:t>
            </a:fld>
            <a:endParaRPr lang="el-GR" altLang="en-US"/>
          </a:p>
        </p:txBody>
      </p:sp>
      <p:sp>
        <p:nvSpPr>
          <p:cNvPr id="26630" name="Text Box 3"/>
          <p:cNvSpPr txBox="1">
            <a:spLocks noChangeArrowheads="1"/>
          </p:cNvSpPr>
          <p:nvPr/>
        </p:nvSpPr>
        <p:spPr bwMode="auto">
          <a:xfrm>
            <a:off x="539750" y="2060575"/>
            <a:ext cx="723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Ε2 Δυαδική αναζήτηση</a:t>
            </a:r>
          </a:p>
        </p:txBody>
      </p:sp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466725" y="2914650"/>
            <a:ext cx="791527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Μπορεί να χρησιμοποιηθεί μόνο αν το αρχείο είναι </a:t>
            </a:r>
            <a:r>
              <a:rPr lang="el-GR" i="1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διατεταγμένο</a:t>
            </a:r>
            <a:r>
              <a:rPr lang="el-GR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με βάση το Α </a:t>
            </a:r>
            <a:r>
              <a:rPr lang="el-GR" dirty="0">
                <a:latin typeface="Calibri" pitchFamily="34" charset="0"/>
                <a:cs typeface="Calibri" pitchFamily="34" charset="0"/>
              </a:rPr>
              <a:t>(δηλαδή, το γνώρισμα της επιλογής) </a:t>
            </a:r>
          </a:p>
        </p:txBody>
      </p:sp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1676400" y="4267200"/>
            <a:ext cx="487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26633" name="Rectangle 6"/>
          <p:cNvSpPr>
            <a:spLocks noChangeArrowheads="1"/>
          </p:cNvSpPr>
          <p:nvPr/>
        </p:nvSpPr>
        <p:spPr bwMode="auto">
          <a:xfrm>
            <a:off x="2362200" y="3962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 log ( </a:t>
            </a:r>
            <a:r>
              <a:rPr lang="en-US" sz="1800">
                <a:latin typeface="Calibri" pitchFamily="34" charset="0"/>
                <a:cs typeface="Calibri" pitchFamily="34" charset="0"/>
              </a:rPr>
              <a:t>b</a:t>
            </a:r>
            <a:r>
              <a:rPr lang="en-US" sz="1800" baseline="-25000">
                <a:latin typeface="Calibri" pitchFamily="34" charset="0"/>
                <a:cs typeface="Calibri" pitchFamily="34" charset="0"/>
              </a:rPr>
              <a:t>R</a:t>
            </a: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 )</a:t>
            </a:r>
            <a:endParaRPr lang="el-GR" sz="180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6634" name="Line 7"/>
          <p:cNvSpPr>
            <a:spLocks noChangeShapeType="1"/>
          </p:cNvSpPr>
          <p:nvPr/>
        </p:nvSpPr>
        <p:spPr bwMode="auto">
          <a:xfrm flipH="1">
            <a:off x="4114800" y="4191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Text Box 8"/>
          <p:cNvSpPr txBox="1">
            <a:spLocks noChangeArrowheads="1"/>
          </p:cNvSpPr>
          <p:nvPr/>
        </p:nvSpPr>
        <p:spPr bwMode="auto">
          <a:xfrm>
            <a:off x="4953000" y="41148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Εύρεση της πρώτης</a:t>
            </a:r>
          </a:p>
        </p:txBody>
      </p:sp>
      <p:sp>
        <p:nvSpPr>
          <p:cNvPr id="26636" name="Rectangle 9"/>
          <p:cNvSpPr>
            <a:spLocks noChangeArrowheads="1"/>
          </p:cNvSpPr>
          <p:nvPr/>
        </p:nvSpPr>
        <p:spPr bwMode="auto">
          <a:xfrm>
            <a:off x="2209800" y="46482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 SC(A,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R</a:t>
            </a:r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)/</a:t>
            </a:r>
            <a:r>
              <a:rPr lang="en-US" sz="1800" dirty="0" err="1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f</a:t>
            </a:r>
            <a:r>
              <a:rPr lang="en-US" baseline="-25000" dirty="0" err="1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R</a:t>
            </a:r>
            <a:r>
              <a:rPr lang="en-US" baseline="-25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18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 - 1</a:t>
            </a:r>
            <a:endParaRPr lang="el-GR" sz="1800" dirty="0">
              <a:solidFill>
                <a:schemeClr val="bg2">
                  <a:lumMod val="10000"/>
                </a:schemeClr>
              </a:solidFill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6637" name="Line 10"/>
          <p:cNvSpPr>
            <a:spLocks noChangeShapeType="1"/>
          </p:cNvSpPr>
          <p:nvPr/>
        </p:nvSpPr>
        <p:spPr bwMode="auto">
          <a:xfrm flipH="1">
            <a:off x="4724400" y="4876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Text Box 11"/>
          <p:cNvSpPr txBox="1">
            <a:spLocks noChangeArrowheads="1"/>
          </p:cNvSpPr>
          <p:nvPr/>
        </p:nvSpPr>
        <p:spPr bwMode="auto">
          <a:xfrm>
            <a:off x="5638800" y="47244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Εύρεση των υπόλοιπων</a:t>
            </a:r>
          </a:p>
        </p:txBody>
      </p:sp>
      <p:sp>
        <p:nvSpPr>
          <p:cNvPr id="26639" name="Text Box 12"/>
          <p:cNvSpPr txBox="1">
            <a:spLocks noChangeArrowheads="1"/>
          </p:cNvSpPr>
          <p:nvPr/>
        </p:nvSpPr>
        <p:spPr bwMode="auto">
          <a:xfrm>
            <a:off x="1676400" y="4419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omic Sans MS" pitchFamily="66" charset="0"/>
              </a:rPr>
              <a:t>+</a:t>
            </a:r>
          </a:p>
        </p:txBody>
      </p:sp>
      <p:sp>
        <p:nvSpPr>
          <p:cNvPr id="26641" name="Text Box 14"/>
          <p:cNvSpPr txBox="1">
            <a:spLocks noChangeArrowheads="1"/>
          </p:cNvSpPr>
          <p:nvPr/>
        </p:nvSpPr>
        <p:spPr bwMode="auto">
          <a:xfrm>
            <a:off x="4875452" y="1283497"/>
            <a:ext cx="4075117" cy="132343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US" sz="16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της σχέσης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endParaRPr lang="el-GR" sz="1600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 eaLnBrk="0" hangingPunct="0"/>
            <a:r>
              <a:rPr lang="el-GR" sz="16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SC(A, R):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μέσος αριθμός πλειάδων που ικανοποιεί μια συνθήκη («ταιριάσματα»)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1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αν κλειδί</a:t>
            </a:r>
          </a:p>
          <a:p>
            <a:pPr algn="just" eaLnBrk="0" hangingPunct="0"/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16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: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παράγοντας ομαδοποίησης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66627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38B204-8D72-43DB-935D-F633B9CFD24C}" type="slidenum">
              <a:rPr lang="el-GR" altLang="en-US" smtClean="0"/>
              <a:pPr/>
              <a:t>3</a:t>
            </a:fld>
            <a:endParaRPr lang="el-GR" altLang="en-US"/>
          </a:p>
        </p:txBody>
      </p:sp>
      <p:sp>
        <p:nvSpPr>
          <p:cNvPr id="8198" name="Text Box 3"/>
          <p:cNvSpPr txBox="1">
            <a:spLocks noChangeArrowheads="1"/>
          </p:cNvSpPr>
          <p:nvPr/>
        </p:nvSpPr>
        <p:spPr bwMode="auto">
          <a:xfrm>
            <a:off x="1752600" y="3084585"/>
            <a:ext cx="5867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FontTx/>
              <a:buAutoNum type="arabicPeriod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Συντακτική Ανάλυση &amp; Μετάφραση </a:t>
            </a:r>
          </a:p>
          <a:p>
            <a:pPr marL="457200" indent="-457200" eaLnBrk="0" hangingPunct="0">
              <a:spcBef>
                <a:spcPct val="50000"/>
              </a:spcBef>
              <a:buFontTx/>
              <a:buAutoNum type="arabicPeriod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Βελτιστοποίηση</a:t>
            </a:r>
          </a:p>
          <a:p>
            <a:pPr marL="457200" indent="-457200" eaLnBrk="0" hangingPunct="0">
              <a:spcBef>
                <a:spcPct val="50000"/>
              </a:spcBef>
              <a:buFontTx/>
              <a:buAutoNum type="arabicPeriod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Υπολογισμός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Εκτέλεση)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547687" y="2194719"/>
            <a:ext cx="804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Τα  βασικά βήματα στην επεξεργασία μιας ερώτησης είναι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Βήματα Επεξεργασίας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151736-F897-4E70-B597-93BD68E2953B}" type="slidenum">
              <a:rPr lang="el-GR" altLang="en-US" smtClean="0"/>
              <a:pPr/>
              <a:t>30</a:t>
            </a:fld>
            <a:endParaRPr lang="el-GR" altLang="en-US"/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165052" y="1351256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i="1" dirty="0">
                <a:latin typeface="Calibri" pitchFamily="34" charset="0"/>
              </a:rPr>
              <a:t>Μέγεθος αρχείου δεδομένων: 3.000 </a:t>
            </a:r>
            <a:r>
              <a:rPr lang="en-US" sz="1800" i="1" dirty="0">
                <a:latin typeface="Calibri" pitchFamily="34" charset="0"/>
              </a:rPr>
              <a:t>blocks</a:t>
            </a:r>
            <a:endParaRPr lang="el-GR" sz="1800" i="1" dirty="0">
              <a:latin typeface="Calibri" pitchFamily="34" charset="0"/>
            </a:endParaRPr>
          </a:p>
        </p:txBody>
      </p:sp>
      <p:sp>
        <p:nvSpPr>
          <p:cNvPr id="18440" name="Text Box 6"/>
          <p:cNvSpPr txBox="1">
            <a:spLocks noChangeArrowheads="1"/>
          </p:cNvSpPr>
          <p:nvPr/>
        </p:nvSpPr>
        <p:spPr bwMode="auto">
          <a:xfrm>
            <a:off x="235727" y="18131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Παράδειγμα: Αρχείο με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= 30.000 </a:t>
            </a:r>
            <a:r>
              <a:rPr lang="el-GR" dirty="0">
                <a:latin typeface="Calibri" pitchFamily="34" charset="0"/>
              </a:rPr>
              <a:t>εγγραφές, μέγεθος </a:t>
            </a:r>
            <a:r>
              <a:rPr lang="en-US" dirty="0">
                <a:latin typeface="Calibri" pitchFamily="34" charset="0"/>
              </a:rPr>
              <a:t>block </a:t>
            </a:r>
            <a:r>
              <a:rPr lang="en-US" b="1" dirty="0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 = 1024 bytes, </a:t>
            </a:r>
            <a:r>
              <a:rPr lang="el-GR" dirty="0">
                <a:latin typeface="Calibri" pitchFamily="34" charset="0"/>
              </a:rPr>
              <a:t>σταθερού μεγέθους εγγραφές μεγέθους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dirty="0">
                <a:latin typeface="Calibri" pitchFamily="34" charset="0"/>
              </a:rPr>
              <a:t> = 100 bytes, </a:t>
            </a:r>
            <a:r>
              <a:rPr lang="el-GR" dirty="0">
                <a:latin typeface="Calibri" pitchFamily="34" charset="0"/>
              </a:rPr>
              <a:t>μη εκτεινόμενη καταχώρηση, όπου το πεδίο </a:t>
            </a:r>
            <a:r>
              <a:rPr lang="en-US" dirty="0">
                <a:latin typeface="Calibri" pitchFamily="34" charset="0"/>
              </a:rPr>
              <a:t>A</a:t>
            </a:r>
            <a:r>
              <a:rPr lang="el-GR" dirty="0">
                <a:latin typeface="Calibri" pitchFamily="34" charset="0"/>
              </a:rPr>
              <a:t> έχει μέγεθος </a:t>
            </a:r>
            <a:r>
              <a:rPr lang="el-GR" b="1" dirty="0">
                <a:latin typeface="Calibri" pitchFamily="34" charset="0"/>
              </a:rPr>
              <a:t>V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l-GR" dirty="0">
                <a:latin typeface="Calibri" pitchFamily="34" charset="0"/>
              </a:rPr>
              <a:t> = 9 </a:t>
            </a:r>
            <a:r>
              <a:rPr lang="el-GR" dirty="0" err="1">
                <a:latin typeface="Calibri" pitchFamily="34" charset="0"/>
              </a:rPr>
              <a:t>bytes</a:t>
            </a:r>
            <a:r>
              <a:rPr lang="el-GR" dirty="0">
                <a:latin typeface="Calibri" pitchFamily="34" charset="0"/>
              </a:rPr>
              <a:t>. </a:t>
            </a:r>
            <a:r>
              <a:rPr lang="el-GR" dirty="0">
                <a:highlight>
                  <a:srgbClr val="FFFF00"/>
                </a:highlight>
                <a:latin typeface="Calibri" pitchFamily="34" charset="0"/>
              </a:rPr>
              <a:t>Το Α είναι πεδίο διάταξης.</a:t>
            </a: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230554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16384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90147-A9DE-4709-9757-121BA566007B}"/>
              </a:ext>
            </a:extLst>
          </p:cNvPr>
          <p:cNvSpPr txBox="1"/>
          <p:nvPr/>
        </p:nvSpPr>
        <p:spPr>
          <a:xfrm>
            <a:off x="313265" y="1959867"/>
            <a:ext cx="5521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Περίπτωση Α κλειδί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C7D20-5AAE-4B5B-89D4-E1F0DD55EADF}"/>
              </a:ext>
            </a:extLst>
          </p:cNvPr>
          <p:cNvSpPr txBox="1"/>
          <p:nvPr/>
        </p:nvSpPr>
        <p:spPr>
          <a:xfrm>
            <a:off x="313265" y="3923091"/>
            <a:ext cx="8222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Περίπτωση Α όχι κλειδί, </a:t>
            </a:r>
            <a:r>
              <a:rPr lang="el-GR" i="1" dirty="0"/>
              <a:t>υπόθεση </a:t>
            </a:r>
            <a:r>
              <a:rPr lang="el-GR" i="1" dirty="0">
                <a:latin typeface="Calibri" pitchFamily="34" charset="0"/>
              </a:rPr>
              <a:t>1000 διαφορετικές τιμές και ομοιόμορφη κατανομή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470457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EA7CAE-B140-4DE4-A33F-13151201C90D}" type="slidenum">
              <a:rPr lang="el-GR" altLang="en-US" smtClean="0"/>
              <a:pPr/>
              <a:t>31</a:t>
            </a:fld>
            <a:endParaRPr lang="el-GR" altLang="en-US"/>
          </a:p>
        </p:txBody>
      </p:sp>
      <p:sp>
        <p:nvSpPr>
          <p:cNvPr id="1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DBBD92-6FD4-4914-A4DF-7F82A66B6E29}"/>
              </a:ext>
            </a:extLst>
          </p:cNvPr>
          <p:cNvSpPr txBox="1"/>
          <p:nvPr/>
        </p:nvSpPr>
        <p:spPr>
          <a:xfrm>
            <a:off x="747328" y="2371439"/>
            <a:ext cx="748227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/>
              <a:t>Στην περίπτωση ευρετηρίου:</a:t>
            </a:r>
          </a:p>
          <a:p>
            <a:r>
              <a:rPr lang="el-GR" dirty="0"/>
              <a:t>Κόστος αναζήτησης = </a:t>
            </a:r>
          </a:p>
          <a:p>
            <a:r>
              <a:rPr lang="el-GR" dirty="0"/>
              <a:t>κόστος αναζήτησης στο ευρετήριο  + </a:t>
            </a:r>
          </a:p>
          <a:p>
            <a:r>
              <a:rPr lang="el-GR" dirty="0"/>
              <a:t>κόστος ανάγνωσης των ταιριασμάτων από το αρχείο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5439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EA7CAE-B140-4DE4-A33F-13151201C90D}" type="slidenum">
              <a:rPr lang="el-GR" altLang="en-US" smtClean="0"/>
              <a:pPr/>
              <a:t>32</a:t>
            </a:fld>
            <a:endParaRPr lang="el-GR" altLang="en-US"/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476053" y="1182922"/>
            <a:ext cx="76991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Ε3 Χρήση πρωτεύοντος ευρετηρίου</a:t>
            </a:r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809067" y="2063387"/>
            <a:ext cx="717074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Μπορεί να χρησιμοποιηθεί μόνο αν υπάρχει </a:t>
            </a:r>
            <a:r>
              <a:rPr lang="el-GR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πρωτεύον ευρετήριο στο Α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76053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5E7B0502-07D2-4509-B7C3-60EC323A7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1" y="2827962"/>
            <a:ext cx="704311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dirty="0">
                <a:latin typeface="Calibri" pitchFamily="34" charset="0"/>
                <a:cs typeface="Calibri" pitchFamily="34" charset="0"/>
              </a:rPr>
              <a:t>Πρωτεύον ευρετήριο στο Α, σημαίνει ότι οι εγγραφές του αρχείου δεδομένων είναι </a:t>
            </a:r>
            <a:r>
              <a:rPr lang="el-GR" b="1" i="1" dirty="0">
                <a:latin typeface="Calibri" pitchFamily="34" charset="0"/>
                <a:cs typeface="Calibri" pitchFamily="34" charset="0"/>
              </a:rPr>
              <a:t>διατεταγμένες</a:t>
            </a:r>
            <a:r>
              <a:rPr lang="el-GR" dirty="0">
                <a:latin typeface="Calibri" pitchFamily="34" charset="0"/>
                <a:cs typeface="Calibri" pitchFamily="34" charset="0"/>
              </a:rPr>
              <a:t> ως προς Α </a:t>
            </a:r>
          </a:p>
          <a:p>
            <a:pPr marL="285750" indent="-285750" algn="just" eaLnBrk="0" hangingPunct="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dirty="0">
                <a:latin typeface="Calibri" pitchFamily="34" charset="0"/>
                <a:cs typeface="Calibri" pitchFamily="34" charset="0"/>
              </a:rPr>
              <a:t>Οι υπόλοιπες εγγραφές που ικανοποιούν τη συνθήκη (εγγραφές με την ίδια τιμή) αν υπάρχουν βρίσκονται στα επόμενα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blocks</a:t>
            </a:r>
            <a:r>
              <a:rPr lang="el-GR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του αρχείου δεδομένων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EA7CAE-B140-4DE4-A33F-13151201C90D}" type="slidenum">
              <a:rPr lang="el-GR" altLang="en-US" smtClean="0"/>
              <a:pPr/>
              <a:t>33</a:t>
            </a:fld>
            <a:endParaRPr lang="el-GR" altLang="en-US"/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436687" y="1100465"/>
            <a:ext cx="76991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Ε3 Χρήση πρωτεύοντος </a:t>
            </a:r>
            <a:r>
              <a:rPr lang="el-GR" sz="2400" u="sng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δεντρικού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ευρετηρίου</a:t>
            </a:r>
          </a:p>
        </p:txBody>
      </p:sp>
      <p:sp>
        <p:nvSpPr>
          <p:cNvPr id="27656" name="Text Box 5"/>
          <p:cNvSpPr txBox="1">
            <a:spLocks noChangeArrowheads="1"/>
          </p:cNvSpPr>
          <p:nvPr/>
        </p:nvSpPr>
        <p:spPr bwMode="auto">
          <a:xfrm>
            <a:off x="1676400" y="4267200"/>
            <a:ext cx="487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27657" name="Rectangle 6"/>
          <p:cNvSpPr>
            <a:spLocks noChangeArrowheads="1"/>
          </p:cNvSpPr>
          <p:nvPr/>
        </p:nvSpPr>
        <p:spPr bwMode="auto">
          <a:xfrm>
            <a:off x="2686050" y="357187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 err="1">
                <a:latin typeface="Calibri" pitchFamily="34" charset="0"/>
                <a:cs typeface="Calibri" pitchFamily="34" charset="0"/>
                <a:sym typeface="Symbol" pitchFamily="18" charset="2"/>
              </a:rPr>
              <a:t>HT</a:t>
            </a:r>
            <a:r>
              <a:rPr lang="en-US" baseline="-25000" dirty="0" err="1">
                <a:latin typeface="Calibri" pitchFamily="34" charset="0"/>
                <a:cs typeface="Calibri" pitchFamily="34" charset="0"/>
                <a:sym typeface="Symbol" pitchFamily="18" charset="2"/>
              </a:rPr>
              <a:t>i</a:t>
            </a:r>
            <a:r>
              <a:rPr lang="en-US" baseline="-25000" dirty="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1800" dirty="0">
                <a:latin typeface="Calibri" pitchFamily="34" charset="0"/>
                <a:cs typeface="Calibri" pitchFamily="34" charset="0"/>
                <a:sym typeface="Symbol" pitchFamily="18" charset="2"/>
              </a:rPr>
              <a:t>+ 1</a:t>
            </a:r>
            <a:endParaRPr lang="el-GR" sz="1800" dirty="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7658" name="Line 7"/>
          <p:cNvSpPr>
            <a:spLocks noChangeShapeType="1"/>
          </p:cNvSpPr>
          <p:nvPr/>
        </p:nvSpPr>
        <p:spPr bwMode="auto">
          <a:xfrm flipH="1">
            <a:off x="3857625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Text Box 8"/>
          <p:cNvSpPr txBox="1">
            <a:spLocks noChangeArrowheads="1"/>
          </p:cNvSpPr>
          <p:nvPr/>
        </p:nvSpPr>
        <p:spPr bwMode="auto">
          <a:xfrm>
            <a:off x="4610100" y="34671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Εύρεση και μεταφορά της πρώτης</a:t>
            </a:r>
          </a:p>
        </p:txBody>
      </p:sp>
      <p:sp>
        <p:nvSpPr>
          <p:cNvPr id="27660" name="Rectangle 9"/>
          <p:cNvSpPr>
            <a:spLocks noChangeArrowheads="1"/>
          </p:cNvSpPr>
          <p:nvPr/>
        </p:nvSpPr>
        <p:spPr bwMode="auto">
          <a:xfrm>
            <a:off x="2317192" y="4539804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 err="1">
                <a:latin typeface="Calibri" pitchFamily="34" charset="0"/>
                <a:cs typeface="Calibri" pitchFamily="34" charset="0"/>
                <a:sym typeface="Symbol" pitchFamily="18" charset="2"/>
              </a:rPr>
              <a:t>HT</a:t>
            </a:r>
            <a:r>
              <a:rPr lang="en-US" baseline="-25000" dirty="0" err="1">
                <a:latin typeface="Calibri" pitchFamily="34" charset="0"/>
                <a:cs typeface="Calibri" pitchFamily="34" charset="0"/>
                <a:sym typeface="Symbol" pitchFamily="18" charset="2"/>
              </a:rPr>
              <a:t>i</a:t>
            </a:r>
            <a:r>
              <a:rPr lang="en-US" baseline="-25000" dirty="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1800" dirty="0">
                <a:latin typeface="Calibri" pitchFamily="34" charset="0"/>
                <a:cs typeface="Calibri" pitchFamily="34" charset="0"/>
                <a:sym typeface="Symbol" pitchFamily="18" charset="2"/>
              </a:rPr>
              <a:t>+ </a:t>
            </a:r>
            <a:r>
              <a:rPr lang="en-US" sz="1800" dirty="0">
                <a:solidFill>
                  <a:srgbClr val="B2B2B2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SC(A, R)/</a:t>
            </a:r>
            <a:r>
              <a:rPr lang="en-US" sz="1800" dirty="0" err="1">
                <a:solidFill>
                  <a:srgbClr val="B2B2B2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f</a:t>
            </a:r>
            <a:r>
              <a:rPr lang="en-US" baseline="-25000" dirty="0" err="1">
                <a:solidFill>
                  <a:srgbClr val="B2B2B2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R</a:t>
            </a:r>
            <a:r>
              <a:rPr lang="en-US" sz="1800" dirty="0">
                <a:solidFill>
                  <a:srgbClr val="B2B2B2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</a:t>
            </a:r>
            <a:endParaRPr lang="el-GR" sz="1800" dirty="0">
              <a:solidFill>
                <a:srgbClr val="B2B2B2"/>
              </a:solidFill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7661" name="Text Box 10"/>
          <p:cNvSpPr txBox="1">
            <a:spLocks noChangeArrowheads="1"/>
          </p:cNvSpPr>
          <p:nvPr/>
        </p:nvSpPr>
        <p:spPr bwMode="auto">
          <a:xfrm>
            <a:off x="590550" y="4171950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το Α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δεν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είναι υποψήφιο κλειδί -- ευρετήριο συστάδων</a:t>
            </a:r>
          </a:p>
        </p:txBody>
      </p:sp>
      <p:sp>
        <p:nvSpPr>
          <p:cNvPr id="27662" name="Text Box 11"/>
          <p:cNvSpPr txBox="1">
            <a:spLocks noChangeArrowheads="1"/>
          </p:cNvSpPr>
          <p:nvPr/>
        </p:nvSpPr>
        <p:spPr bwMode="auto">
          <a:xfrm>
            <a:off x="5257800" y="1848118"/>
            <a:ext cx="3455988" cy="132343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US" sz="16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της σχέσης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endParaRPr lang="el-GR" sz="1600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6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SC(A, R):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μέσος αριθμός πλειάδων που ικανοποιεί μια συνθήκη, 1 αν κλειδί </a:t>
            </a:r>
          </a:p>
          <a:p>
            <a:pPr eaLnBrk="0" hangingPunct="0"/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16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παράγοντας ομαδοποίησης</a:t>
            </a:r>
          </a:p>
          <a:p>
            <a:pPr eaLnBrk="0" hangingPunct="0"/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HT</a:t>
            </a:r>
            <a:r>
              <a:rPr lang="en-US" sz="16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επιπέδων (ύψος)</a:t>
            </a:r>
          </a:p>
        </p:txBody>
      </p:sp>
      <p:sp>
        <p:nvSpPr>
          <p:cNvPr id="27664" name="Line 13"/>
          <p:cNvSpPr>
            <a:spLocks noChangeShapeType="1"/>
          </p:cNvSpPr>
          <p:nvPr/>
        </p:nvSpPr>
        <p:spPr bwMode="auto">
          <a:xfrm flipH="1">
            <a:off x="4514850" y="48196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Text Box 14"/>
          <p:cNvSpPr txBox="1">
            <a:spLocks noChangeArrowheads="1"/>
          </p:cNvSpPr>
          <p:nvPr/>
        </p:nvSpPr>
        <p:spPr bwMode="auto">
          <a:xfrm>
            <a:off x="5257800" y="4657725"/>
            <a:ext cx="3305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Εύρεση και των υπόλοιπων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76053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12953148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4D3984-8997-4CBD-BDFB-2E9BA30CB3B6}" type="slidenum">
              <a:rPr lang="el-GR" altLang="en-US" smtClean="0"/>
              <a:pPr/>
              <a:t>34</a:t>
            </a:fld>
            <a:endParaRPr lang="el-GR" altLang="en-US"/>
          </a:p>
        </p:txBody>
      </p:sp>
      <p:sp>
        <p:nvSpPr>
          <p:cNvPr id="28678" name="Text Box 3"/>
          <p:cNvSpPr txBox="1">
            <a:spLocks noChangeArrowheads="1"/>
          </p:cNvSpPr>
          <p:nvPr/>
        </p:nvSpPr>
        <p:spPr bwMode="auto">
          <a:xfrm>
            <a:off x="400835" y="1470580"/>
            <a:ext cx="7931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Ε4 Χρήση δευτερεύοντος ευρετηρίου</a:t>
            </a: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361950" y="2284918"/>
            <a:ext cx="8248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Μπορεί να χρησιμοποιηθεί μόνο αν υπάρχει </a:t>
            </a:r>
            <a:r>
              <a:rPr lang="el-GR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δευτερεύον ευρετήριο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στο Α</a:t>
            </a:r>
          </a:p>
        </p:txBody>
      </p:sp>
      <p:sp>
        <p:nvSpPr>
          <p:cNvPr id="28685" name="Text Box 10"/>
          <p:cNvSpPr txBox="1">
            <a:spLocks noChangeArrowheads="1"/>
          </p:cNvSpPr>
          <p:nvPr/>
        </p:nvSpPr>
        <p:spPr bwMode="auto">
          <a:xfrm>
            <a:off x="750012" y="3149837"/>
            <a:ext cx="733239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sz="2000" dirty="0">
                <a:latin typeface="Calibri" pitchFamily="34" charset="0"/>
              </a:rPr>
              <a:t>Δεν υπάρχει διάταξη, οπότε στη χειρότερη περίπτωση κάθε εγγραφή που ικανοποιεί τη συνθήκη σε </a:t>
            </a:r>
            <a:r>
              <a:rPr lang="el-GR" sz="2000" b="1" i="1" dirty="0">
                <a:latin typeface="Calibri" pitchFamily="34" charset="0"/>
              </a:rPr>
              <a:t>διαφορετικά</a:t>
            </a:r>
            <a:r>
              <a:rPr lang="el-GR" sz="2000" i="1" dirty="0">
                <a:latin typeface="Calibri" pitchFamily="34" charset="0"/>
              </a:rPr>
              <a:t> </a:t>
            </a:r>
            <a:r>
              <a:rPr lang="en-US" sz="2000" i="1" dirty="0">
                <a:latin typeface="Calibri" pitchFamily="34" charset="0"/>
              </a:rPr>
              <a:t>blocks</a:t>
            </a:r>
            <a:endParaRPr lang="el-GR" sz="2000" i="1" dirty="0">
              <a:latin typeface="Calibri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76054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4D3984-8997-4CBD-BDFB-2E9BA30CB3B6}" type="slidenum">
              <a:rPr lang="el-GR" altLang="en-US" smtClean="0"/>
              <a:pPr/>
              <a:t>35</a:t>
            </a:fld>
            <a:endParaRPr lang="el-GR" altLang="en-US"/>
          </a:p>
        </p:txBody>
      </p:sp>
      <p:sp>
        <p:nvSpPr>
          <p:cNvPr id="28678" name="Text Box 3"/>
          <p:cNvSpPr txBox="1">
            <a:spLocks noChangeArrowheads="1"/>
          </p:cNvSpPr>
          <p:nvPr/>
        </p:nvSpPr>
        <p:spPr bwMode="auto">
          <a:xfrm>
            <a:off x="400835" y="1470580"/>
            <a:ext cx="43408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Ε4 Χρήση δευτερεύοντος   </a:t>
            </a:r>
            <a:r>
              <a:rPr lang="el-GR" sz="2400" u="sng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δεντρικού</a:t>
            </a:r>
            <a:r>
              <a:rPr lang="el-GR" sz="24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ευρετηρίου</a:t>
            </a:r>
          </a:p>
        </p:txBody>
      </p:sp>
      <p:sp>
        <p:nvSpPr>
          <p:cNvPr id="28680" name="Text Box 5"/>
          <p:cNvSpPr txBox="1">
            <a:spLocks noChangeArrowheads="1"/>
          </p:cNvSpPr>
          <p:nvPr/>
        </p:nvSpPr>
        <p:spPr bwMode="auto">
          <a:xfrm>
            <a:off x="1695450" y="4029075"/>
            <a:ext cx="487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28681" name="Rectangle 6"/>
          <p:cNvSpPr>
            <a:spLocks noChangeArrowheads="1"/>
          </p:cNvSpPr>
          <p:nvPr/>
        </p:nvSpPr>
        <p:spPr bwMode="auto">
          <a:xfrm>
            <a:off x="2100519" y="3238602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HT</a:t>
            </a:r>
            <a:r>
              <a:rPr lang="en-US" baseline="-25000">
                <a:latin typeface="Calibri" pitchFamily="34" charset="0"/>
                <a:cs typeface="Calibri" pitchFamily="34" charset="0"/>
                <a:sym typeface="Symbol" pitchFamily="18" charset="2"/>
              </a:rPr>
              <a:t>i </a:t>
            </a: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+ 1</a:t>
            </a:r>
            <a:endParaRPr lang="el-GR" sz="180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8682" name="Rectangle 7"/>
          <p:cNvSpPr>
            <a:spLocks noChangeArrowheads="1"/>
          </p:cNvSpPr>
          <p:nvPr/>
        </p:nvSpPr>
        <p:spPr bwMode="auto">
          <a:xfrm>
            <a:off x="2009579" y="4437416"/>
            <a:ext cx="352425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HT</a:t>
            </a:r>
            <a:r>
              <a:rPr lang="en-US" baseline="-25000">
                <a:latin typeface="Calibri" pitchFamily="34" charset="0"/>
                <a:cs typeface="Calibri" pitchFamily="34" charset="0"/>
                <a:sym typeface="Symbol" pitchFamily="18" charset="2"/>
              </a:rPr>
              <a:t>i </a:t>
            </a: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+ </a:t>
            </a:r>
            <a:r>
              <a:rPr lang="el-GR" sz="1800" i="1">
                <a:solidFill>
                  <a:srgbClr val="99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ενδιάμεσο επίπεδο</a:t>
            </a:r>
            <a:r>
              <a:rPr lang="el-GR" sz="180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l-GR" sz="1800">
                <a:latin typeface="Calibri" pitchFamily="34" charset="0"/>
                <a:cs typeface="Calibri" pitchFamily="34" charset="0"/>
                <a:sym typeface="Symbol" pitchFamily="18" charset="2"/>
              </a:rPr>
              <a:t>+</a:t>
            </a:r>
            <a:r>
              <a:rPr lang="en-US" sz="1800">
                <a:latin typeface="Calibri" pitchFamily="34" charset="0"/>
                <a:cs typeface="Calibri" pitchFamily="34" charset="0"/>
                <a:sym typeface="Symbol" pitchFamily="18" charset="2"/>
              </a:rPr>
              <a:t>SC(A, R) </a:t>
            </a:r>
            <a:endParaRPr lang="el-GR" sz="180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28683" name="Text Box 8"/>
          <p:cNvSpPr txBox="1">
            <a:spLocks noChangeArrowheads="1"/>
          </p:cNvSpPr>
          <p:nvPr/>
        </p:nvSpPr>
        <p:spPr bwMode="auto">
          <a:xfrm>
            <a:off x="476054" y="3932591"/>
            <a:ext cx="8096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Αν το Α δεν είναι υποψήφιο κλειδί </a:t>
            </a:r>
            <a:r>
              <a:rPr lang="el-GR" b="1" u="sng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+</a:t>
            </a:r>
            <a:r>
              <a:rPr lang="el-GR" b="1">
                <a:latin typeface="Calibri" pitchFamily="34" charset="0"/>
                <a:cs typeface="Calibri" pitchFamily="34" charset="0"/>
              </a:rPr>
              <a:t> </a:t>
            </a:r>
            <a:r>
              <a:rPr lang="el-GR">
                <a:latin typeface="Calibri" pitchFamily="34" charset="0"/>
                <a:cs typeface="Calibri" pitchFamily="34" charset="0"/>
              </a:rPr>
              <a:t>κόστος για την εύρεση των υπολοίπων</a:t>
            </a:r>
          </a:p>
        </p:txBody>
      </p:sp>
      <p:sp>
        <p:nvSpPr>
          <p:cNvPr id="28684" name="Text Box 9"/>
          <p:cNvSpPr txBox="1">
            <a:spLocks noChangeArrowheads="1"/>
          </p:cNvSpPr>
          <p:nvPr/>
        </p:nvSpPr>
        <p:spPr bwMode="auto">
          <a:xfrm>
            <a:off x="647700" y="2756921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το Α είναι υποψήφιο κλειδί</a:t>
            </a:r>
          </a:p>
        </p:txBody>
      </p:sp>
      <p:sp>
        <p:nvSpPr>
          <p:cNvPr id="28686" name="Text Box 11"/>
          <p:cNvSpPr txBox="1">
            <a:spLocks noChangeArrowheads="1"/>
          </p:cNvSpPr>
          <p:nvPr/>
        </p:nvSpPr>
        <p:spPr bwMode="auto">
          <a:xfrm>
            <a:off x="5495925" y="1062989"/>
            <a:ext cx="3280888" cy="116955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14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n-US" sz="14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της σχέσης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endParaRPr lang="el-GR" sz="1400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/>
            <a:r>
              <a:rPr lang="el-GR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SC(A, R):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μέσος αριθμός πλειάδων που ικανοποιεί μια συνθήκη </a:t>
            </a:r>
          </a:p>
          <a:p>
            <a:pPr eaLnBrk="0" hangingPunct="0"/>
            <a:r>
              <a:rPr lang="en-US" sz="14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14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παράγοντας ομαδοποίησης</a:t>
            </a:r>
          </a:p>
          <a:p>
            <a:pPr eaLnBrk="0" hangingPunct="0"/>
            <a:r>
              <a:rPr lang="en-US" sz="1400" b="1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HT</a:t>
            </a:r>
            <a:r>
              <a:rPr lang="en-US" sz="1400" b="1" baseline="-250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αριθμός επιπέδων</a:t>
            </a:r>
          </a:p>
        </p:txBody>
      </p:sp>
      <p:sp>
        <p:nvSpPr>
          <p:cNvPr id="28687" name="Line 12"/>
          <p:cNvSpPr>
            <a:spLocks noChangeShapeType="1"/>
          </p:cNvSpPr>
          <p:nvPr/>
        </p:nvSpPr>
        <p:spPr bwMode="auto">
          <a:xfrm flipH="1">
            <a:off x="3035362" y="3392851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Text Box 13"/>
          <p:cNvSpPr txBox="1">
            <a:spLocks noChangeArrowheads="1"/>
          </p:cNvSpPr>
          <p:nvPr/>
        </p:nvSpPr>
        <p:spPr bwMode="auto">
          <a:xfrm>
            <a:off x="3788766" y="3238601"/>
            <a:ext cx="415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latin typeface="Calibri" pitchFamily="34" charset="0"/>
                <a:cs typeface="Calibri" pitchFamily="34" charset="0"/>
              </a:rPr>
              <a:t>Εύρεση και μεταφορά της πρώτης</a:t>
            </a:r>
          </a:p>
        </p:txBody>
      </p:sp>
      <p:sp>
        <p:nvSpPr>
          <p:cNvPr id="28689" name="Line 14"/>
          <p:cNvSpPr>
            <a:spLocks noChangeShapeType="1"/>
          </p:cNvSpPr>
          <p:nvPr/>
        </p:nvSpPr>
        <p:spPr bwMode="auto">
          <a:xfrm flipH="1">
            <a:off x="3571679" y="4989866"/>
            <a:ext cx="43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Text Box 15"/>
          <p:cNvSpPr txBox="1">
            <a:spLocks noChangeArrowheads="1"/>
          </p:cNvSpPr>
          <p:nvPr/>
        </p:nvSpPr>
        <p:spPr bwMode="auto">
          <a:xfrm>
            <a:off x="3990779" y="4837466"/>
            <a:ext cx="3305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>
                <a:latin typeface="Calibri" pitchFamily="34" charset="0"/>
                <a:cs typeface="Calibri" pitchFamily="34" charset="0"/>
              </a:rPr>
              <a:t>Εύρεση και των υπόλοιπων</a:t>
            </a: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76054" y="0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ισότητας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4299117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0DE3A0-D4C4-4EB5-8A2B-E7DFA467EDEB}" type="slidenum">
              <a:rPr lang="el-GR" altLang="en-US" smtClean="0"/>
              <a:pPr/>
              <a:t>36</a:t>
            </a:fld>
            <a:endParaRPr lang="el-GR" altLang="en-US"/>
          </a:p>
        </p:txBody>
      </p:sp>
      <p:sp>
        <p:nvSpPr>
          <p:cNvPr id="29703" name="Text Box 4"/>
          <p:cNvSpPr txBox="1">
            <a:spLocks noChangeArrowheads="1"/>
          </p:cNvSpPr>
          <p:nvPr/>
        </p:nvSpPr>
        <p:spPr bwMode="auto">
          <a:xfrm>
            <a:off x="1450731" y="1256235"/>
            <a:ext cx="65238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 α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  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ή σ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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και διάστημα σ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α1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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 α2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48134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με σύγκριση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457200" y="2341427"/>
            <a:ext cx="7842691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800" dirty="0">
                <a:latin typeface="Calibri" pitchFamily="34" charset="0"/>
                <a:cs typeface="Calibri" pitchFamily="34" charset="0"/>
              </a:rPr>
              <a:t>Αλγόριθμοι όπως πριν</a:t>
            </a:r>
          </a:p>
          <a:p>
            <a:endParaRPr lang="el-GR" sz="900" dirty="0">
              <a:latin typeface="Calibri" pitchFamily="34" charset="0"/>
              <a:cs typeface="Calibri" pitchFamily="34" charset="0"/>
            </a:endParaRPr>
          </a:p>
          <a:p>
            <a:pPr marL="536575">
              <a:buFont typeface="Wingdings" panose="05000000000000000000" pitchFamily="2" charset="2"/>
              <a:buChar char="§"/>
            </a:pPr>
            <a:r>
              <a:rPr lang="el-GR" sz="2800" dirty="0">
                <a:latin typeface="Calibri" pitchFamily="34" charset="0"/>
                <a:cs typeface="Calibri" pitchFamily="34" charset="0"/>
              </a:rPr>
              <a:t> Χωρίς ευρετήριο</a:t>
            </a:r>
          </a:p>
          <a:p>
            <a:pPr marL="536575"/>
            <a:r>
              <a:rPr lang="el-GR" sz="2000" dirty="0">
                <a:latin typeface="Calibri" pitchFamily="34" charset="0"/>
                <a:cs typeface="Calibri" pitchFamily="34" charset="0"/>
              </a:rPr>
              <a:t>Ανάλογα με την οργάνωση του αρχείου: σειριακή αναζήτηση, δυαδική αναζήτηση, αλλά δεν είναι δυνατή η εφαρμογή συνάρτησης κατακερματισμού</a:t>
            </a:r>
          </a:p>
          <a:p>
            <a:pPr marL="536575"/>
            <a:endParaRPr lang="el-GR" sz="2000" dirty="0">
              <a:latin typeface="Calibri" pitchFamily="34" charset="0"/>
              <a:cs typeface="Calibri" pitchFamily="34" charset="0"/>
            </a:endParaRPr>
          </a:p>
          <a:p>
            <a:pPr marL="536575">
              <a:buFont typeface="Wingdings" panose="05000000000000000000" pitchFamily="2" charset="2"/>
              <a:buChar char="§"/>
            </a:pPr>
            <a:r>
              <a:rPr lang="el-GR" sz="2800" dirty="0">
                <a:latin typeface="Calibri" pitchFamily="34" charset="0"/>
                <a:cs typeface="Calibri" pitchFamily="34" charset="0"/>
              </a:rPr>
              <a:t> Με ευρετήριο</a:t>
            </a:r>
          </a:p>
          <a:p>
            <a:pPr marL="536575"/>
            <a:r>
              <a:rPr lang="el-GR" sz="2000" dirty="0">
                <a:latin typeface="Calibri" pitchFamily="34" charset="0"/>
                <a:cs typeface="Calibri" pitchFamily="34" charset="0"/>
              </a:rPr>
              <a:t>Πρωτεύον/δευτερεύον, είδος ευρετηρίου</a:t>
            </a:r>
          </a:p>
          <a:p>
            <a:endParaRPr lang="el-GR" sz="2000" dirty="0">
              <a:latin typeface="Calibri" pitchFamily="34" charset="0"/>
              <a:cs typeface="Calibri" pitchFamily="34" charset="0"/>
            </a:endParaRPr>
          </a:p>
          <a:p>
            <a:r>
              <a:rPr lang="el-GR" sz="2800" dirty="0">
                <a:latin typeface="Calibri" pitchFamily="34" charset="0"/>
                <a:cs typeface="Calibri" pitchFamily="34" charset="0"/>
              </a:rPr>
              <a:t>Χρειάζεται εκτίμηση του αριθμού των ταιριασμάτων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14:cNvPr>
              <p14:cNvContentPartPr/>
              <p14:nvPr/>
            </p14:nvContentPartPr>
            <p14:xfrm>
              <a:off x="589132" y="1450837"/>
              <a:ext cx="360" cy="360"/>
            </p14:xfrm>
          </p:contentPart>
        </mc:Choice>
        <mc:Fallback xmlns="">
          <p:pic>
            <p:nvPicPr>
              <p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580492" y="144219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5">
            <p14:nvContentPartPr>
              <p14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14:cNvPr>
              <p14:cNvContentPartPr/>
              <p14:nvPr/>
            </p14:nvContentPartPr>
            <p14:xfrm>
              <a:off x="2844532" y="5180797"/>
              <a:ext cx="360" cy="360"/>
            </p14:xfrm>
          </p:contentPart>
        </mc:Choice>
        <mc:Fallback xmlns="">
          <p:pic>
            <p:nvPicPr>
              <p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2835532" y="517179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0DE3A0-D4C4-4EB5-8A2B-E7DFA467EDEB}" type="slidenum">
              <a:rPr lang="el-GR" altLang="en-US" smtClean="0"/>
              <a:pPr/>
              <a:t>37</a:t>
            </a:fld>
            <a:endParaRPr lang="el-GR" altLang="en-US"/>
          </a:p>
        </p:txBody>
      </p:sp>
      <p:sp>
        <p:nvSpPr>
          <p:cNvPr id="29703" name="Text Box 4"/>
          <p:cNvSpPr txBox="1">
            <a:spLocks noChangeArrowheads="1"/>
          </p:cNvSpPr>
          <p:nvPr/>
        </p:nvSpPr>
        <p:spPr bwMode="auto">
          <a:xfrm>
            <a:off x="3507744" y="1220004"/>
            <a:ext cx="1328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48134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με σύγκριση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704034" y="2806383"/>
            <a:ext cx="6595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Αρχείο σωρού,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σειριακή αναζήτηση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14:cNvPr>
              <p14:cNvContentPartPr/>
              <p14:nvPr/>
            </p14:nvContentPartPr>
            <p14:xfrm>
              <a:off x="589132" y="1450837"/>
              <a:ext cx="360" cy="360"/>
            </p14:xfrm>
          </p:contentPart>
        </mc:Choice>
        <mc:Fallback xmlns="">
          <p:pic>
            <p:nvPicPr>
              <p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580492" y="144219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5">
            <p14:nvContentPartPr>
              <p14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14:cNvPr>
              <p14:cNvContentPartPr/>
              <p14:nvPr/>
            </p14:nvContentPartPr>
            <p14:xfrm>
              <a:off x="2844532" y="5180797"/>
              <a:ext cx="360" cy="360"/>
            </p14:xfrm>
          </p:contentPart>
        </mc:Choice>
        <mc:Fallback xmlns="">
          <p:pic>
            <p:nvPicPr>
              <p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2835532" y="517179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706323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0DE3A0-D4C4-4EB5-8A2B-E7DFA467EDEB}" type="slidenum">
              <a:rPr lang="el-GR" altLang="en-US" smtClean="0"/>
              <a:pPr/>
              <a:t>38</a:t>
            </a:fld>
            <a:endParaRPr lang="el-GR" altLang="en-US"/>
          </a:p>
        </p:txBody>
      </p:sp>
      <p:sp>
        <p:nvSpPr>
          <p:cNvPr id="29703" name="Text Box 4"/>
          <p:cNvSpPr txBox="1">
            <a:spLocks noChangeArrowheads="1"/>
          </p:cNvSpPr>
          <p:nvPr/>
        </p:nvSpPr>
        <p:spPr bwMode="auto">
          <a:xfrm>
            <a:off x="3507744" y="1220004"/>
            <a:ext cx="1328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48134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με σύγκριση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694592" y="2346435"/>
            <a:ext cx="6595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Αρχείο με πεδίο διάταξης το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</a:t>
            </a:r>
            <a:endParaRPr lang="el-GR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14:cNvPr>
              <p14:cNvContentPartPr/>
              <p14:nvPr/>
            </p14:nvContentPartPr>
            <p14:xfrm>
              <a:off x="589132" y="1450837"/>
              <a:ext cx="360" cy="360"/>
            </p14:xfrm>
          </p:contentPart>
        </mc:Choice>
        <mc:Fallback xmlns="">
          <p:pic>
            <p:nvPicPr>
              <p:cNvPr id="29790" name="Ink 29789">
                <a:extLst>
                  <a:ext uri="{FF2B5EF4-FFF2-40B4-BE49-F238E27FC236}">
                    <a16:creationId xmlns:a16="http://schemas.microsoft.com/office/drawing/2014/main" id="{0A99D3B1-9F5A-4600-A2E3-524624B9525A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580492" y="1442197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5">
            <p14:nvContentPartPr>
              <p14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14:cNvPr>
              <p14:cNvContentPartPr/>
              <p14:nvPr/>
            </p14:nvContentPartPr>
            <p14:xfrm>
              <a:off x="2844532" y="5180797"/>
              <a:ext cx="360" cy="360"/>
            </p14:xfrm>
          </p:contentPart>
        </mc:Choice>
        <mc:Fallback xmlns="">
          <p:pic>
            <p:nvPicPr>
              <p:cNvPr id="29792" name="Ink 29791">
                <a:extLst>
                  <a:ext uri="{FF2B5EF4-FFF2-40B4-BE49-F238E27FC236}">
                    <a16:creationId xmlns:a16="http://schemas.microsoft.com/office/drawing/2014/main" id="{A762A883-60F1-41BD-B2B7-1E589826D9A4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2835532" y="517179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Box 1"/>
          <p:cNvSpPr txBox="1"/>
          <p:nvPr/>
        </p:nvSpPr>
        <p:spPr>
          <a:xfrm>
            <a:off x="694592" y="3101299"/>
            <a:ext cx="6321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Έστω αύξουσα διάταξη, χρειάζεται δυαδική αναζήτηση?</a:t>
            </a:r>
          </a:p>
        </p:txBody>
      </p:sp>
    </p:spTree>
    <p:extLst>
      <p:ext uri="{BB962C8B-B14F-4D97-AF65-F5344CB8AC3E}">
        <p14:creationId xmlns:p14="http://schemas.microsoft.com/office/powerpoint/2010/main" val="28937913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151736-F897-4E70-B597-93BD68E2953B}" type="slidenum">
              <a:rPr lang="el-GR" altLang="en-US" smtClean="0"/>
              <a:pPr/>
              <a:t>39</a:t>
            </a:fld>
            <a:endParaRPr lang="el-GR" altLang="en-US"/>
          </a:p>
        </p:txBody>
      </p:sp>
      <p:sp>
        <p:nvSpPr>
          <p:cNvPr id="18440" name="Text Box 6"/>
          <p:cNvSpPr txBox="1">
            <a:spLocks noChangeArrowheads="1"/>
          </p:cNvSpPr>
          <p:nvPr/>
        </p:nvSpPr>
        <p:spPr bwMode="auto">
          <a:xfrm>
            <a:off x="230554" y="436673"/>
            <a:ext cx="85344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Παράδειγμα. Αρχείο με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= 30.000 </a:t>
            </a:r>
            <a:r>
              <a:rPr lang="el-GR" dirty="0">
                <a:latin typeface="Calibri" pitchFamily="34" charset="0"/>
              </a:rPr>
              <a:t>εγγραφές, μέγεθος </a:t>
            </a:r>
            <a:r>
              <a:rPr lang="en-US" dirty="0">
                <a:latin typeface="Calibri" pitchFamily="34" charset="0"/>
              </a:rPr>
              <a:t>block </a:t>
            </a:r>
            <a:r>
              <a:rPr lang="en-US" b="1" dirty="0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 = 1024 bytes, </a:t>
            </a:r>
            <a:r>
              <a:rPr lang="el-GR" dirty="0">
                <a:latin typeface="Calibri" pitchFamily="34" charset="0"/>
              </a:rPr>
              <a:t>σταθερού μεγέθους εγγραφές μεγέθους </a:t>
            </a:r>
            <a:r>
              <a:rPr lang="en-US" b="1" dirty="0">
                <a:latin typeface="Calibri" pitchFamily="34" charset="0"/>
              </a:rPr>
              <a:t>R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n-US" dirty="0">
                <a:latin typeface="Calibri" pitchFamily="34" charset="0"/>
              </a:rPr>
              <a:t> = 100 bytes, </a:t>
            </a:r>
            <a:r>
              <a:rPr lang="el-GR" dirty="0">
                <a:latin typeface="Calibri" pitchFamily="34" charset="0"/>
              </a:rPr>
              <a:t>μη εκτεινόμενη καταχώρηση, όπου το πεδίο Α έχει μέγεθος </a:t>
            </a:r>
            <a:r>
              <a:rPr lang="el-GR" b="1" dirty="0">
                <a:latin typeface="Calibri" pitchFamily="34" charset="0"/>
              </a:rPr>
              <a:t>V</a:t>
            </a:r>
            <a:r>
              <a:rPr lang="el-GR" b="1" baseline="-25000" dirty="0">
                <a:latin typeface="Calibri" pitchFamily="34" charset="0"/>
              </a:rPr>
              <a:t>Α</a:t>
            </a:r>
            <a:r>
              <a:rPr lang="el-GR" dirty="0">
                <a:latin typeface="Calibri" pitchFamily="34" charset="0"/>
              </a:rPr>
              <a:t> = 9 </a:t>
            </a:r>
            <a:r>
              <a:rPr lang="el-GR" dirty="0" err="1">
                <a:latin typeface="Calibri" pitchFamily="34" charset="0"/>
              </a:rPr>
              <a:t>bytes</a:t>
            </a:r>
            <a:r>
              <a:rPr lang="el-GR" dirty="0">
                <a:latin typeface="Calibri" pitchFamily="34" charset="0"/>
              </a:rPr>
              <a:t>. </a:t>
            </a:r>
            <a:r>
              <a:rPr lang="el-GR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Το Α παίρνει τιμές από το 1 έως το 1000, οι οποίες είναι ομοιόμορφα κατανεμημένες. </a:t>
            </a:r>
            <a:r>
              <a:rPr lang="el-GR" dirty="0">
                <a:latin typeface="Calibri" pitchFamily="34" charset="0"/>
              </a:rPr>
              <a:t>Το Α είναι πεδίο διάταξης.</a:t>
            </a:r>
            <a:r>
              <a:rPr lang="en-US" dirty="0">
                <a:latin typeface="Calibri" pitchFamily="34" charset="0"/>
              </a:rPr>
              <a:t> </a:t>
            </a:r>
            <a:r>
              <a:rPr lang="el-GR" dirty="0">
                <a:latin typeface="Calibri" pitchFamily="34" charset="0"/>
              </a:rPr>
              <a:t>Έστω αύξουσα διάταξη. 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</a:rPr>
              <a:t>Κόστος </a:t>
            </a:r>
            <a:r>
              <a:rPr lang="el-GR" dirty="0" err="1">
                <a:latin typeface="Calibri" pitchFamily="34" charset="0"/>
              </a:rPr>
              <a:t>σ</a:t>
            </a:r>
            <a:r>
              <a:rPr lang="el-GR" baseline="-25000" dirty="0" err="1">
                <a:latin typeface="Calibri" pitchFamily="34" charset="0"/>
              </a:rPr>
              <a:t>Α</a:t>
            </a:r>
            <a:r>
              <a:rPr lang="el-GR" baseline="-25000" dirty="0">
                <a:latin typeface="Calibri" pitchFamily="34" charset="0"/>
              </a:rPr>
              <a:t>&lt;90</a:t>
            </a:r>
          </a:p>
        </p:txBody>
      </p:sp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230554" y="6356364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16384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0553" y="2373923"/>
            <a:ext cx="7629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Εκτίμηση αριθμού πλειάδων που ικανοποιούν τη συνθήκη με βάση τα στοιχεία της εκφώνησης</a:t>
            </a:r>
          </a:p>
        </p:txBody>
      </p:sp>
    </p:spTree>
    <p:extLst>
      <p:ext uri="{BB962C8B-B14F-4D97-AF65-F5344CB8AC3E}">
        <p14:creationId xmlns:p14="http://schemas.microsoft.com/office/powerpoint/2010/main" val="83739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9651D0-EDB5-47DA-A9B5-063A5373704E}" type="slidenum">
              <a:rPr lang="el-GR" altLang="en-US" smtClean="0"/>
              <a:pPr/>
              <a:t>4</a:t>
            </a:fld>
            <a:endParaRPr lang="el-GR" altLang="en-US"/>
          </a:p>
        </p:txBody>
      </p:sp>
      <p:sp>
        <p:nvSpPr>
          <p:cNvPr id="9223" name="Text Box 4"/>
          <p:cNvSpPr txBox="1">
            <a:spLocks noChangeArrowheads="1"/>
          </p:cNvSpPr>
          <p:nvPr/>
        </p:nvSpPr>
        <p:spPr bwMode="auto">
          <a:xfrm>
            <a:off x="614543" y="1945539"/>
            <a:ext cx="762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Συντακτικός και σημασιολογικός έλεγχος (π.χ., τα ονόματα που αναφέρονται είναι ονόματα σχέσεων που υπάρχουν)</a:t>
            </a:r>
          </a:p>
        </p:txBody>
      </p:sp>
      <p:sp>
        <p:nvSpPr>
          <p:cNvPr id="9224" name="Text Box 5"/>
          <p:cNvSpPr txBox="1">
            <a:spLocks noChangeArrowheads="1"/>
          </p:cNvSpPr>
          <p:nvPr/>
        </p:nvSpPr>
        <p:spPr bwMode="auto">
          <a:xfrm>
            <a:off x="652250" y="2815259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Αντικατάσταση των όψεων από τον ορισμό τους</a:t>
            </a:r>
          </a:p>
        </p:txBody>
      </p:sp>
      <p:sp>
        <p:nvSpPr>
          <p:cNvPr id="9225" name="Text Box 6"/>
          <p:cNvSpPr txBox="1">
            <a:spLocks noChangeArrowheads="1"/>
          </p:cNvSpPr>
          <p:nvPr/>
        </p:nvSpPr>
        <p:spPr bwMode="auto">
          <a:xfrm>
            <a:off x="628929" y="3516459"/>
            <a:ext cx="71628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Η </a:t>
            </a:r>
            <a:r>
              <a:rPr lang="en-US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SQL </a:t>
            </a:r>
            <a:r>
              <a:rPr lang="el-GR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ερώτηση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μεταφράζεται σε μια </a:t>
            </a:r>
            <a:r>
              <a:rPr lang="el-GR" dirty="0">
                <a:solidFill>
                  <a:srgbClr val="A50021"/>
                </a:solidFill>
                <a:latin typeface="Calibri" pitchFamily="34" charset="0"/>
                <a:cs typeface="Calibri" pitchFamily="34" charset="0"/>
              </a:rPr>
              <a:t>εσωτερική μορφή 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Σε ποια εσωτερική μορφή; Ισοδύναμη έκφραση της σχεσιακής άλγεβρας</a:t>
            </a:r>
          </a:p>
        </p:txBody>
      </p:sp>
      <p:sp>
        <p:nvSpPr>
          <p:cNvPr id="9226" name="Text Box 7"/>
          <p:cNvSpPr txBox="1">
            <a:spLocks noChangeArrowheads="1"/>
          </p:cNvSpPr>
          <p:nvPr/>
        </p:nvSpPr>
        <p:spPr bwMode="auto">
          <a:xfrm>
            <a:off x="830019" y="4656138"/>
            <a:ext cx="266382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SELECT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…,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n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FROM</a:t>
            </a:r>
            <a:r>
              <a:rPr lang="en-US" sz="1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…, 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m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WHERE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P</a:t>
            </a:r>
            <a:endParaRPr lang="el-GR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27" name="Text Box 8"/>
          <p:cNvSpPr txBox="1">
            <a:spLocks noChangeArrowheads="1"/>
          </p:cNvSpPr>
          <p:nvPr/>
        </p:nvSpPr>
        <p:spPr bwMode="auto">
          <a:xfrm>
            <a:off x="3736975" y="5068888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b="1">
                <a:latin typeface="Calibri" pitchFamily="34" charset="0"/>
                <a:cs typeface="Calibri" pitchFamily="34" charset="0"/>
              </a:rPr>
              <a:t>π</a:t>
            </a:r>
            <a:r>
              <a:rPr lang="el-GR" sz="180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aseline="-25000">
                <a:latin typeface="Calibri" pitchFamily="34" charset="0"/>
                <a:cs typeface="Calibri" pitchFamily="34" charset="0"/>
              </a:rPr>
              <a:t>A1, A2, …, An</a:t>
            </a:r>
            <a:r>
              <a:rPr lang="en-US" sz="1800">
                <a:latin typeface="Calibri" pitchFamily="34" charset="0"/>
                <a:cs typeface="Calibri" pitchFamily="34" charset="0"/>
              </a:rPr>
              <a:t> (</a:t>
            </a:r>
            <a:r>
              <a:rPr lang="el-GR" sz="1800" b="1">
                <a:latin typeface="Calibri" pitchFamily="34" charset="0"/>
                <a:cs typeface="Calibri" pitchFamily="34" charset="0"/>
              </a:rPr>
              <a:t>σ</a:t>
            </a:r>
            <a:r>
              <a:rPr lang="el-GR" sz="180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aseline="-25000">
                <a:latin typeface="Calibri" pitchFamily="34" charset="0"/>
                <a:cs typeface="Calibri" pitchFamily="34" charset="0"/>
              </a:rPr>
              <a:t>P</a:t>
            </a:r>
            <a:r>
              <a:rPr lang="en-US" sz="1800">
                <a:latin typeface="Calibri" pitchFamily="34" charset="0"/>
                <a:cs typeface="Calibri" pitchFamily="34" charset="0"/>
              </a:rPr>
              <a:t> (</a:t>
            </a:r>
            <a:r>
              <a:rPr lang="el-GR" sz="1800">
                <a:latin typeface="Calibri" pitchFamily="34" charset="0"/>
                <a:cs typeface="Calibri" pitchFamily="34" charset="0"/>
              </a:rPr>
              <a:t>R</a:t>
            </a:r>
            <a:r>
              <a:rPr lang="el-GR" sz="1800" baseline="-25000">
                <a:latin typeface="Calibri" pitchFamily="34" charset="0"/>
                <a:cs typeface="Calibri" pitchFamily="34" charset="0"/>
              </a:rPr>
              <a:t>1</a:t>
            </a:r>
            <a:r>
              <a:rPr lang="el-GR" sz="180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b="1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>
                <a:latin typeface="Calibri" pitchFamily="34" charset="0"/>
                <a:cs typeface="Calibri" pitchFamily="34" charset="0"/>
              </a:rPr>
              <a:t> R</a:t>
            </a:r>
            <a:r>
              <a:rPr lang="el-GR" sz="1800" baseline="-25000">
                <a:latin typeface="Calibri" pitchFamily="34" charset="0"/>
                <a:cs typeface="Calibri" pitchFamily="34" charset="0"/>
              </a:rPr>
              <a:t>2</a:t>
            </a:r>
            <a:r>
              <a:rPr lang="el-GR" sz="180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b="1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>
                <a:latin typeface="Calibri" pitchFamily="34" charset="0"/>
                <a:cs typeface="Calibri" pitchFamily="34" charset="0"/>
              </a:rPr>
              <a:t> … </a:t>
            </a:r>
            <a:r>
              <a:rPr lang="el-GR" sz="1800" b="1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>
                <a:latin typeface="Calibri" pitchFamily="34" charset="0"/>
                <a:cs typeface="Calibri" pitchFamily="34" charset="0"/>
              </a:rPr>
              <a:t> R</a:t>
            </a:r>
            <a:r>
              <a:rPr lang="el-GR" sz="1800" baseline="-25000">
                <a:latin typeface="Calibri" pitchFamily="34" charset="0"/>
                <a:cs typeface="Calibri" pitchFamily="34" charset="0"/>
              </a:rPr>
              <a:t>m</a:t>
            </a:r>
            <a:r>
              <a:rPr lang="el-GR" sz="1800">
                <a:latin typeface="Calibri" pitchFamily="34" charset="0"/>
                <a:cs typeface="Calibri" pitchFamily="34" charset="0"/>
              </a:rPr>
              <a:t>))</a:t>
            </a:r>
            <a:endParaRPr lang="el-GR" sz="1800" baseline="-25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Συντακτική Ανάλυση 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parsing)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και μετάφραση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9F7EB4-F355-481D-988E-69BE65ABC927}" type="slidenum">
              <a:rPr lang="el-GR" altLang="en-US" smtClean="0"/>
              <a:pPr/>
              <a:t>40</a:t>
            </a:fld>
            <a:endParaRPr lang="el-GR" altLang="en-US"/>
          </a:p>
        </p:txBody>
      </p:sp>
      <p:sp>
        <p:nvSpPr>
          <p:cNvPr id="31752" name="TextBox 13"/>
          <p:cNvSpPr txBox="1">
            <a:spLocks noChangeArrowheads="1"/>
          </p:cNvSpPr>
          <p:nvPr/>
        </p:nvSpPr>
        <p:spPr bwMode="auto">
          <a:xfrm>
            <a:off x="351692" y="2046825"/>
            <a:ext cx="83351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Με ευρετήριο</a:t>
            </a:r>
          </a:p>
          <a:p>
            <a:pPr algn="just"/>
            <a:endParaRPr lang="el-GR" dirty="0">
              <a:latin typeface="Calibri" pitchFamily="34" charset="0"/>
              <a:cs typeface="Calibri" pitchFamily="34" charset="0"/>
            </a:endParaRPr>
          </a:p>
          <a:p>
            <a:r>
              <a:rPr lang="el-GR" dirty="0">
                <a:latin typeface="Calibri" pitchFamily="34" charset="0"/>
                <a:cs typeface="Calibri" pitchFamily="34" charset="0"/>
              </a:rPr>
              <a:t>Όπως πάντα </a:t>
            </a:r>
          </a:p>
          <a:p>
            <a:r>
              <a:rPr lang="el-GR" dirty="0"/>
              <a:t>Κόστος αναζήτησης = κόστος αναζήτησης στο ευρετήριο  +  κόστος ανάγνωσης των ταιριασμάτων από το αρχείο</a:t>
            </a:r>
            <a:endParaRPr lang="en-US" dirty="0"/>
          </a:p>
          <a:p>
            <a:pPr algn="just"/>
            <a:endParaRPr lang="el-GR" dirty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το Α είναι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πεδίο διάταξης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για το αρχείο αρκεί να βρούμε τη θέση του α1, διαβάζουμε τα επόμενα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blocks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από το αρχείο δεδομένων έως να βρούμε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εγγραφή με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</a:t>
            </a:r>
            <a:r>
              <a:rPr lang="el-GR" dirty="0">
                <a:latin typeface="Calibri" pitchFamily="34" charset="0"/>
                <a:cs typeface="Calibri" pitchFamily="34" charset="0"/>
              </a:rPr>
              <a:t> &gt; α2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l-GR" dirty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το Α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δεν είναι πεδίο διάταξης</a:t>
            </a:r>
            <a:r>
              <a:rPr lang="el-GR" dirty="0">
                <a:latin typeface="Calibri" pitchFamily="34" charset="0"/>
                <a:cs typeface="Calibri" pitchFamily="34" charset="0"/>
              </a:rPr>
              <a:t>, θα πρέπει να βρούμε όλες τις τιμές στο ευρετήριο που ανήκουν σε αυτό το διάστημα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– συνθήκη με σύγκριση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507743" y="1220004"/>
            <a:ext cx="2972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α1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 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Α 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 α2</a:t>
            </a:r>
            <a:r>
              <a:rPr lang="el-GR" sz="24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42F900-058B-4050-A145-B1CEE67E4A6A}"/>
              </a:ext>
            </a:extLst>
          </p:cNvPr>
          <p:cNvSpPr txBox="1"/>
          <p:nvPr/>
        </p:nvSpPr>
        <p:spPr>
          <a:xfrm>
            <a:off x="139149" y="63247"/>
            <a:ext cx="8547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/>
              <a:t>Παράδειγμα: Έστω ένας πίνακας (σχέση) CITY(</a:t>
            </a:r>
            <a:r>
              <a:rPr lang="el-GR" sz="1600" dirty="0" err="1"/>
              <a:t>Name</a:t>
            </a:r>
            <a:r>
              <a:rPr lang="el-GR" sz="1600" dirty="0"/>
              <a:t>, </a:t>
            </a:r>
            <a:r>
              <a:rPr lang="el-GR" sz="1600" dirty="0" err="1"/>
              <a:t>Population</a:t>
            </a:r>
            <a:r>
              <a:rPr lang="el-GR" sz="1600" dirty="0"/>
              <a:t>, </a:t>
            </a:r>
            <a:r>
              <a:rPr lang="el-GR" sz="1600" dirty="0" err="1"/>
              <a:t>Country</a:t>
            </a:r>
            <a:r>
              <a:rPr lang="el-GR" sz="1600" dirty="0"/>
              <a:t>) ο οποίος έχει πληροφορία για </a:t>
            </a:r>
            <a:r>
              <a:rPr lang="en-US" sz="1600" dirty="0"/>
              <a:t>150</a:t>
            </a:r>
            <a:r>
              <a:rPr lang="el-GR" sz="1600" dirty="0"/>
              <a:t>.000 πόλεις που είναι ομοιόμορφα κατανεμημένες σε 1.000 χώρες (δηλαδή 100 πόλεις ανά χώρα). Το </a:t>
            </a:r>
            <a:r>
              <a:rPr lang="en-US" sz="1600" dirty="0"/>
              <a:t>Name </a:t>
            </a:r>
            <a:r>
              <a:rPr lang="el-GR" sz="1600" dirty="0"/>
              <a:t>είναι </a:t>
            </a:r>
            <a:r>
              <a:rPr lang="el-GR" sz="1600" i="1" dirty="0"/>
              <a:t>κλειδί</a:t>
            </a:r>
            <a:r>
              <a:rPr lang="el-GR" sz="1600" dirty="0"/>
              <a:t>. Ο πίνακας είναι αποθηκευμένος σε </a:t>
            </a:r>
            <a:r>
              <a:rPr lang="el-GR" sz="1600" i="1" dirty="0"/>
              <a:t>ένα διατεταγμένο αρχείο </a:t>
            </a:r>
            <a:r>
              <a:rPr lang="el-GR" sz="1600" dirty="0"/>
              <a:t>ως προς το </a:t>
            </a:r>
            <a:r>
              <a:rPr lang="el-GR" sz="1600" i="1" dirty="0"/>
              <a:t>γνώρισμα </a:t>
            </a:r>
            <a:r>
              <a:rPr lang="en-US" sz="1600" dirty="0"/>
              <a:t>Name</a:t>
            </a:r>
            <a:r>
              <a:rPr lang="el-GR" sz="1600" dirty="0"/>
              <a:t>. Τα γνωρίσματα </a:t>
            </a:r>
            <a:r>
              <a:rPr lang="el-GR" sz="1600" dirty="0" err="1"/>
              <a:t>Name</a:t>
            </a:r>
            <a:r>
              <a:rPr lang="el-GR" sz="1600" dirty="0"/>
              <a:t> και </a:t>
            </a:r>
            <a:r>
              <a:rPr lang="el-GR" sz="1600" dirty="0" err="1"/>
              <a:t>Country</a:t>
            </a:r>
            <a:r>
              <a:rPr lang="el-GR" sz="1600" dirty="0"/>
              <a:t> έχουν μέγεθος 16 </a:t>
            </a:r>
            <a:r>
              <a:rPr lang="el-GR" sz="1600" dirty="0" err="1"/>
              <a:t>bytes</a:t>
            </a:r>
            <a:r>
              <a:rPr lang="el-GR" sz="1600" dirty="0"/>
              <a:t>, το γνώρισμα </a:t>
            </a:r>
            <a:r>
              <a:rPr lang="el-GR" sz="1600" dirty="0" err="1"/>
              <a:t>Population</a:t>
            </a:r>
            <a:r>
              <a:rPr lang="el-GR" sz="1600" dirty="0"/>
              <a:t> 32 </a:t>
            </a:r>
            <a:r>
              <a:rPr lang="el-GR" sz="1600" dirty="0" err="1"/>
              <a:t>bytes</a:t>
            </a:r>
            <a:r>
              <a:rPr lang="el-GR" sz="1600" dirty="0"/>
              <a:t> και ένα </a:t>
            </a:r>
            <a:r>
              <a:rPr lang="el-GR" sz="1600" dirty="0" err="1"/>
              <a:t>block</a:t>
            </a:r>
            <a:r>
              <a:rPr lang="el-GR" sz="1600" dirty="0"/>
              <a:t> (σελίδα) 2048 </a:t>
            </a:r>
            <a:r>
              <a:rPr lang="el-GR" sz="1600" dirty="0" err="1"/>
              <a:t>bytes</a:t>
            </a:r>
            <a:r>
              <a:rPr lang="el-GR" sz="1600" dirty="0"/>
              <a:t>. Υποθέστε ότι όλοι οι δείκτες έχουν μέγεθος 32 </a:t>
            </a:r>
            <a:r>
              <a:rPr lang="el-GR" sz="1600" dirty="0" err="1"/>
              <a:t>bytes</a:t>
            </a:r>
            <a:r>
              <a:rPr lang="el-GR" sz="1600" dirty="0"/>
              <a:t>. </a:t>
            </a:r>
            <a:endParaRPr lang="en-US" sz="1600" dirty="0"/>
          </a:p>
          <a:p>
            <a:r>
              <a:rPr lang="el-GR" sz="1600" dirty="0"/>
              <a:t>Το μικρότερο Β+-δέντρο στο γνώρισμα </a:t>
            </a:r>
            <a:r>
              <a:rPr lang="en-US" sz="1600" dirty="0"/>
              <a:t>Population. </a:t>
            </a:r>
            <a:r>
              <a:rPr lang="el-GR" sz="1600" dirty="0"/>
              <a:t>Εκτίμηση του κόστους της</a:t>
            </a:r>
            <a:endParaRPr lang="en-US" sz="1600" dirty="0"/>
          </a:p>
          <a:p>
            <a:r>
              <a:rPr lang="el-GR" sz="1600" dirty="0"/>
              <a:t>σ </a:t>
            </a:r>
            <a:r>
              <a:rPr lang="el-GR" sz="1600" baseline="-25000" dirty="0"/>
              <a:t>50000 &lt; </a:t>
            </a:r>
            <a:r>
              <a:rPr lang="en-US" sz="1600" baseline="-25000" dirty="0"/>
              <a:t>Population &lt; 100000</a:t>
            </a:r>
            <a:r>
              <a:rPr lang="el-GR" sz="1600" dirty="0"/>
              <a:t>(</a:t>
            </a:r>
            <a:r>
              <a:rPr lang="en-US" sz="1600" dirty="0"/>
              <a:t>CITY) </a:t>
            </a:r>
            <a:endParaRPr lang="el-GR" sz="1600" dirty="0"/>
          </a:p>
          <a:p>
            <a:endParaRPr lang="el-GR" sz="1600" dirty="0"/>
          </a:p>
          <a:p>
            <a:r>
              <a:rPr lang="el-GR" sz="1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Υποθέστε ότι το </a:t>
            </a:r>
            <a:r>
              <a:rPr lang="en-US" sz="1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Population </a:t>
            </a:r>
            <a:r>
              <a:rPr lang="el-GR" sz="1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παίρνει διακριτές τιμές και ότι υπάρχουν 300 πόλεις που ικανοποιούν τη συνθήκη.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1477" y="3214105"/>
            <a:ext cx="8212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Τάξη εσωτερικών κόμβων, </a:t>
            </a:r>
            <a:r>
              <a:rPr lang="en-US" dirty="0"/>
              <a:t>p = 32</a:t>
            </a:r>
          </a:p>
          <a:p>
            <a:r>
              <a:rPr lang="el-GR" dirty="0"/>
              <a:t>Τάξη φύλλων </a:t>
            </a:r>
            <a:r>
              <a:rPr lang="en-US" dirty="0" err="1"/>
              <a:t>p</a:t>
            </a:r>
            <a:r>
              <a:rPr lang="en-US" baseline="-25000" dirty="0" err="1"/>
              <a:t>l</a:t>
            </a:r>
            <a:r>
              <a:rPr lang="en-US" dirty="0"/>
              <a:t>= 31</a:t>
            </a:r>
          </a:p>
          <a:p>
            <a:r>
              <a:rPr lang="el-GR" dirty="0"/>
              <a:t>4 επίπεδα</a:t>
            </a:r>
          </a:p>
          <a:p>
            <a:r>
              <a:rPr lang="el-GR" dirty="0"/>
              <a:t>Παράγοντας ομαδοποίησης για το αρχείο δεδομένων 32 εγγραφές ανά </a:t>
            </a:r>
            <a:r>
              <a:rPr lang="en-US" dirty="0"/>
              <a:t>block</a:t>
            </a:r>
            <a:r>
              <a:rPr lang="el-GR" dirty="0"/>
              <a:t> 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2021-2022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2889750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D8DD-FE92-4488-9FD0-287F96AE68F6}" type="slidenum">
              <a:rPr lang="el-GR" altLang="en-US"/>
              <a:pPr/>
              <a:t>42</a:t>
            </a:fld>
            <a:endParaRPr lang="el-GR" altLang="en-US"/>
          </a:p>
        </p:txBody>
      </p:sp>
      <p:sp>
        <p:nvSpPr>
          <p:cNvPr id="616453" name="Text Box 5"/>
          <p:cNvSpPr txBox="1">
            <a:spLocks noChangeArrowheads="1"/>
          </p:cNvSpPr>
          <p:nvPr/>
        </p:nvSpPr>
        <p:spPr bwMode="auto">
          <a:xfrm>
            <a:off x="457200" y="2513319"/>
            <a:ext cx="769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Υπάρχει διαδρομή προσπέλασης </a:t>
            </a:r>
            <a:r>
              <a:rPr lang="en-US" dirty="0">
                <a:latin typeface="Calibri" pitchFamily="34" charset="0"/>
                <a:cs typeface="Calibri" pitchFamily="34" charset="0"/>
              </a:rPr>
              <a:t>(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ευρετήριο) για </a:t>
            </a:r>
            <a:r>
              <a:rPr lang="el-GR" i="1" u="sng" dirty="0">
                <a:latin typeface="Calibri" pitchFamily="34" charset="0"/>
                <a:cs typeface="Calibri" pitchFamily="34" charset="0"/>
              </a:rPr>
              <a:t>ένα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από τα γνωρίσματα που εμφανίζονται σε οποιαδήποτε συνθήκη</a:t>
            </a:r>
          </a:p>
        </p:txBody>
      </p:sp>
      <p:sp>
        <p:nvSpPr>
          <p:cNvPr id="616454" name="Text Box 6"/>
          <p:cNvSpPr txBox="1">
            <a:spLocks noChangeArrowheads="1"/>
          </p:cNvSpPr>
          <p:nvPr/>
        </p:nvSpPr>
        <p:spPr bwMode="auto">
          <a:xfrm>
            <a:off x="411529" y="3596479"/>
            <a:ext cx="80772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Χρήση μίας από τις προηγούμενες μεθόδους για την ανάκτηση των εγγραφών που ικανοποιούν αυτήν την συνθήκη και </a:t>
            </a:r>
          </a:p>
          <a:p>
            <a:pPr marL="285750" indent="-2857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Έλεγχος για κάθε επιλεγμένη εγγραφή αν ικανοποιεί και τις υπόλοιπες συνθήκες </a:t>
            </a:r>
          </a:p>
        </p:txBody>
      </p:sp>
      <p:sp>
        <p:nvSpPr>
          <p:cNvPr id="616455" name="Text Box 7"/>
          <p:cNvSpPr txBox="1">
            <a:spLocks noChangeArrowheads="1"/>
          </p:cNvSpPr>
          <p:nvPr/>
        </p:nvSpPr>
        <p:spPr bwMode="auto">
          <a:xfrm>
            <a:off x="411529" y="3233900"/>
            <a:ext cx="838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Επιλογή του γνωρίσματος συνθήκη με τη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μικρότερη</a:t>
            </a:r>
            <a:r>
              <a:rPr lang="el-GR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επιλεκτικότητα (γιατί;)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731110" y="903028"/>
            <a:ext cx="4219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AND</a:t>
            </a:r>
            <a:r>
              <a:rPr lang="el-GR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… </a:t>
            </a:r>
            <a:r>
              <a:rPr lang="en-US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AND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sz="28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el-GR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11529" y="5309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με σύζευξη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36685" y="5020887"/>
            <a:ext cx="807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υπάρχουν </a:t>
            </a:r>
            <a:r>
              <a:rPr lang="el-GR" i="1" u="sng" dirty="0">
                <a:latin typeface="Calibri" pitchFamily="34" charset="0"/>
                <a:cs typeface="Calibri" pitchFamily="34" charset="0"/>
              </a:rPr>
              <a:t>παραπάνω από ένα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ευρετήρια μπορούμε επίσης να υπολογίσουμε πρώτα την τομή των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blocks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που επιστρέφουν ως ταίριασμα</a:t>
            </a:r>
          </a:p>
        </p:txBody>
      </p:sp>
      <p:sp>
        <p:nvSpPr>
          <p:cNvPr id="15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B443-6205-49E3-A1D4-BDC9324E4F81}" type="slidenum">
              <a:rPr lang="el-GR" altLang="en-US"/>
              <a:pPr/>
              <a:t>43</a:t>
            </a:fld>
            <a:endParaRPr lang="el-GR" altLang="en-US"/>
          </a:p>
        </p:txBody>
      </p:sp>
      <p:sp>
        <p:nvSpPr>
          <p:cNvPr id="619524" name="Text Box 4"/>
          <p:cNvSpPr txBox="1">
            <a:spLocks noChangeArrowheads="1"/>
          </p:cNvSpPr>
          <p:nvPr/>
        </p:nvSpPr>
        <p:spPr bwMode="auto">
          <a:xfrm>
            <a:off x="1066800" y="5257800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619526" name="Text Box 6"/>
          <p:cNvSpPr txBox="1">
            <a:spLocks noChangeArrowheads="1"/>
          </p:cNvSpPr>
          <p:nvPr/>
        </p:nvSpPr>
        <p:spPr bwMode="auto">
          <a:xfrm>
            <a:off x="755550" y="3254515"/>
            <a:ext cx="77662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έστω και μία από τις συνθήκες δεν έχει διαδρομή προσπέλασης -&gt; σάρωση όλου του αρχείου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Επιλογή με διάζευξη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528887" y="1490445"/>
            <a:ext cx="4219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 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 </a:t>
            </a:r>
            <a:r>
              <a:rPr lang="el-GR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… </a:t>
            </a:r>
            <a:r>
              <a:rPr lang="en-US" sz="2800" b="1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</a:t>
            </a:r>
            <a:r>
              <a:rPr lang="en-US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sz="28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20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el-GR" sz="2800" baseline="-25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R)</a:t>
            </a:r>
            <a:endParaRPr lang="el-GR" sz="2800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3723" y="1310054"/>
            <a:ext cx="6101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/>
              <a:t>Πράξη συνένωσης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714869" y="2537053"/>
            <a:ext cx="3987800" cy="396875"/>
            <a:chOff x="2367" y="2486"/>
            <a:chExt cx="2512" cy="250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3045068"/>
                </p:ext>
              </p:extLst>
            </p:nvPr>
          </p:nvGraphicFramePr>
          <p:xfrm>
            <a:off x="2617" y="2486"/>
            <a:ext cx="312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Εξίσωση" r:id="rId3" imgW="228600" imgH="139700" progId="Equation.3">
                    <p:embed/>
                  </p:oleObj>
                </mc:Choice>
                <mc:Fallback>
                  <p:oleObj name="Εξίσωση" r:id="rId3" imgW="228600" imgH="139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7" y="2486"/>
                          <a:ext cx="312" cy="1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367" y="2486"/>
              <a:ext cx="25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R	</a:t>
              </a:r>
              <a:r>
                <a:rPr lang="el-GR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      </a:t>
              </a:r>
              <a:r>
                <a:rPr lang="en-US" sz="2400" b="1" baseline="-25000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R.A op S.B</a:t>
              </a: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   S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E74B230-3AD0-4AB2-A5D0-EE0BE555F1F1}"/>
                  </a:ext>
                </a:extLst>
              </p14:cNvPr>
              <p14:cNvContentPartPr/>
              <p14:nvPr/>
            </p14:nvContentPartPr>
            <p14:xfrm>
              <a:off x="397252" y="655597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E74B230-3AD0-4AB2-A5D0-EE0BE555F1F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88612" y="64659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13284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6F99-7C27-4FAB-B501-108528FEE293}" type="slidenum">
              <a:rPr lang="el-GR" altLang="en-US"/>
              <a:pPr/>
              <a:t>45</a:t>
            </a:fld>
            <a:endParaRPr lang="el-GR" altLang="en-US"/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952500" y="2754322"/>
            <a:ext cx="7239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Σ1 Εμφωλευμένος (εσωτερικός - εξωτερικός) βρόγχος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Σ2 Χρήση μιας δομής προσπέλασης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Σ3 Ταξινόμηση-Συγχώνευση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86518" y="2018306"/>
            <a:ext cx="3987800" cy="396875"/>
            <a:chOff x="2367" y="2486"/>
            <a:chExt cx="2512" cy="250"/>
          </a:xfrm>
        </p:grpSpPr>
        <p:graphicFrame>
          <p:nvGraphicFramePr>
            <p:cNvPr id="62874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7260679"/>
                </p:ext>
              </p:extLst>
            </p:nvPr>
          </p:nvGraphicFramePr>
          <p:xfrm>
            <a:off x="2617" y="2486"/>
            <a:ext cx="312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Εξίσωση" r:id="rId4" imgW="228600" imgH="139700" progId="Equation.3">
                    <p:embed/>
                  </p:oleObj>
                </mc:Choice>
                <mc:Fallback>
                  <p:oleObj name="Εξίσωση" r:id="rId4" imgW="228600" imgH="1397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7" y="2486"/>
                          <a:ext cx="312" cy="1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8743" name="Text Box 7"/>
            <p:cNvSpPr txBox="1">
              <a:spLocks noChangeArrowheads="1"/>
            </p:cNvSpPr>
            <p:nvPr/>
          </p:nvSpPr>
          <p:spPr bwMode="auto">
            <a:xfrm>
              <a:off x="2367" y="2486"/>
              <a:ext cx="25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R	</a:t>
              </a:r>
              <a:r>
                <a:rPr lang="el-GR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      </a:t>
              </a:r>
              <a:r>
                <a:rPr lang="en-US" sz="2400" b="1" baseline="-25000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R.A op S.B</a:t>
              </a: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   S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628744" name="Text Box 8"/>
          <p:cNvSpPr txBox="1">
            <a:spLocks noChangeArrowheads="1"/>
          </p:cNvSpPr>
          <p:nvPr/>
        </p:nvSpPr>
        <p:spPr bwMode="auto">
          <a:xfrm>
            <a:off x="438347" y="4507126"/>
            <a:ext cx="82677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Έχει σημασία πόσο χώρο μνήμης κάθε χρονική στιγμή </a:t>
            </a:r>
            <a:r>
              <a:rPr lang="en-US" dirty="0">
                <a:latin typeface="Calibri" pitchFamily="34" charset="0"/>
                <a:cs typeface="Calibri" pitchFamily="34" charset="0"/>
              </a:rPr>
              <a:t>(buffers)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μπορούμε να χρησιμοποιήσουμε για τις σχέσεις – δηλαδή, πόσα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blocks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στην μνήμη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Αρχικά, ας υποθέσουμε ότι έχουμε 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μόνο 2 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blocks</a:t>
            </a:r>
            <a:endParaRPr lang="el-GR" b="1" u="sng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9199" y="375584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C63A-4AF2-421D-B61C-1E802C99D116}" type="slidenum">
              <a:rPr lang="el-GR" altLang="en-US"/>
              <a:pPr/>
              <a:t>46</a:t>
            </a:fld>
            <a:endParaRPr lang="el-GR" altLang="en-US"/>
          </a:p>
        </p:txBody>
      </p:sp>
      <p:sp>
        <p:nvSpPr>
          <p:cNvPr id="629763" name="Text Box 3"/>
          <p:cNvSpPr txBox="1">
            <a:spLocks noChangeArrowheads="1"/>
          </p:cNvSpPr>
          <p:nvPr/>
        </p:nvSpPr>
        <p:spPr bwMode="auto">
          <a:xfrm>
            <a:off x="609600" y="1649692"/>
            <a:ext cx="7997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Σ1 Εμφωλευμένος (εσωτερικός-εξωτερικός) βρόγχος</a:t>
            </a:r>
          </a:p>
        </p:txBody>
      </p:sp>
      <p:sp>
        <p:nvSpPr>
          <p:cNvPr id="629764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7620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/>
              <a:t>Για κάθε </a:t>
            </a:r>
            <a:r>
              <a:rPr lang="el-GR" sz="2000" dirty="0">
                <a:solidFill>
                  <a:schemeClr val="accent1"/>
                </a:solidFill>
              </a:rPr>
              <a:t>εγγραφή</a:t>
            </a:r>
            <a:r>
              <a:rPr lang="el-GR" sz="2000" dirty="0"/>
              <a:t> </a:t>
            </a:r>
            <a:r>
              <a:rPr lang="en-US" sz="2000" dirty="0"/>
              <a:t>t </a:t>
            </a:r>
            <a:r>
              <a:rPr lang="el-GR" sz="2000" dirty="0"/>
              <a:t>της </a:t>
            </a:r>
            <a:r>
              <a:rPr lang="en-US" sz="2000" dirty="0"/>
              <a:t>R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	</a:t>
            </a:r>
            <a:r>
              <a:rPr lang="el-GR" sz="2000" dirty="0"/>
              <a:t>Για κάθε εγγραφή </a:t>
            </a:r>
            <a:r>
              <a:rPr lang="en-US" sz="2000" dirty="0"/>
              <a:t>s </a:t>
            </a:r>
            <a:r>
              <a:rPr lang="el-GR" sz="2000" dirty="0"/>
              <a:t>της </a:t>
            </a:r>
            <a:r>
              <a:rPr lang="en-US" sz="2000" dirty="0"/>
              <a:t>S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		</a:t>
            </a:r>
            <a:r>
              <a:rPr lang="el-GR" sz="2000" dirty="0"/>
              <a:t>Αν </a:t>
            </a:r>
            <a:r>
              <a:rPr lang="en-US" sz="2000" dirty="0"/>
              <a:t>t[A] op s[B] </a:t>
            </a:r>
            <a:r>
              <a:rPr lang="el-GR" sz="2000" dirty="0"/>
              <a:t>πρόσθεσε το </a:t>
            </a:r>
            <a:r>
              <a:rPr lang="en-US" sz="2000" dirty="0"/>
              <a:t>t</a:t>
            </a:r>
            <a:r>
              <a:rPr lang="el-GR" sz="2000" dirty="0"/>
              <a:t> </a:t>
            </a:r>
            <a:r>
              <a:rPr lang="en-US" sz="2000" dirty="0"/>
              <a:t>s </a:t>
            </a:r>
            <a:r>
              <a:rPr lang="el-GR" sz="2000" dirty="0"/>
              <a:t>στο αποτέλεσμα</a:t>
            </a:r>
            <a:r>
              <a:rPr lang="en-US" sz="2000" dirty="0"/>
              <a:t> </a:t>
            </a:r>
            <a:endParaRPr lang="el-GR" sz="2000" dirty="0"/>
          </a:p>
        </p:txBody>
      </p:sp>
      <p:sp>
        <p:nvSpPr>
          <p:cNvPr id="629765" name="Text Box 5"/>
          <p:cNvSpPr txBox="1">
            <a:spLocks noChangeArrowheads="1"/>
          </p:cNvSpPr>
          <p:nvPr/>
        </p:nvSpPr>
        <p:spPr bwMode="auto">
          <a:xfrm>
            <a:off x="3048000" y="53340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>
                <a:latin typeface="Calibri" pitchFamily="34" charset="0"/>
                <a:cs typeface="Calibri" pitchFamily="34" charset="0"/>
              </a:rPr>
              <a:t>+</a:t>
            </a:r>
            <a:r>
              <a:rPr lang="en-US" sz="2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el-GR" sz="2000" baseline="-25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l-GR" sz="2000">
                <a:latin typeface="Calibri" pitchFamily="34" charset="0"/>
                <a:cs typeface="Calibri" pitchFamily="34" charset="0"/>
              </a:rPr>
              <a:t> * b</a:t>
            </a:r>
            <a:r>
              <a:rPr lang="el-GR" sz="2000" baseline="-25000">
                <a:latin typeface="Calibri" pitchFamily="34" charset="0"/>
                <a:cs typeface="Calibri" pitchFamily="34" charset="0"/>
              </a:rPr>
              <a:t>S</a:t>
            </a:r>
            <a:endParaRPr lang="el-GR" sz="2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9766" name="Text Box 6"/>
          <p:cNvSpPr txBox="1">
            <a:spLocks noChangeArrowheads="1"/>
          </p:cNvSpPr>
          <p:nvPr/>
        </p:nvSpPr>
        <p:spPr bwMode="auto">
          <a:xfrm>
            <a:off x="381000" y="4958498"/>
            <a:ext cx="79145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i="1" dirty="0">
                <a:latin typeface="Calibri" pitchFamily="34" charset="0"/>
                <a:cs typeface="Calibri" pitchFamily="34" charset="0"/>
              </a:rPr>
              <a:t>Αγνοώντας  το κόστος για την εγγραφή των </a:t>
            </a:r>
            <a:r>
              <a:rPr lang="en-US" sz="2000" i="1" dirty="0"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2000" i="1" dirty="0">
                <a:latin typeface="Calibri" pitchFamily="34" charset="0"/>
                <a:cs typeface="Calibri" pitchFamily="34" charset="0"/>
              </a:rPr>
              <a:t>του αποτελέσματος</a:t>
            </a:r>
          </a:p>
        </p:txBody>
      </p:sp>
      <p:sp>
        <p:nvSpPr>
          <p:cNvPr id="629767" name="Rectangle 7"/>
          <p:cNvSpPr>
            <a:spLocks noChangeArrowheads="1"/>
          </p:cNvSpPr>
          <p:nvPr/>
        </p:nvSpPr>
        <p:spPr bwMode="auto">
          <a:xfrm>
            <a:off x="838200" y="2514600"/>
            <a:ext cx="7620000" cy="17526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19708494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BF7D-358E-499B-8E1F-B431ADA7E024}" type="slidenum">
              <a:rPr lang="el-GR" altLang="en-US"/>
              <a:pPr/>
              <a:t>47</a:t>
            </a:fld>
            <a:endParaRPr lang="el-GR" altLang="en-US"/>
          </a:p>
        </p:txBody>
      </p:sp>
      <p:sp>
        <p:nvSpPr>
          <p:cNvPr id="630787" name="Text Box 3"/>
          <p:cNvSpPr txBox="1">
            <a:spLocks noChangeArrowheads="1"/>
          </p:cNvSpPr>
          <p:nvPr/>
        </p:nvSpPr>
        <p:spPr bwMode="auto">
          <a:xfrm>
            <a:off x="952500" y="1914525"/>
            <a:ext cx="77724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/>
              <a:t>Για κάθε </a:t>
            </a:r>
            <a:r>
              <a:rPr lang="el-GR" sz="2000" dirty="0" err="1">
                <a:solidFill>
                  <a:schemeClr val="accent1"/>
                </a:solidFill>
              </a:rPr>
              <a:t>block</a:t>
            </a:r>
            <a:r>
              <a:rPr lang="el-GR" sz="2000" dirty="0"/>
              <a:t> </a:t>
            </a:r>
            <a:r>
              <a:rPr lang="el-GR" sz="2000" dirty="0" err="1"/>
              <a:t>B</a:t>
            </a:r>
            <a:r>
              <a:rPr lang="el-GR" sz="2000" baseline="-25000" dirty="0" err="1"/>
              <a:t>r</a:t>
            </a:r>
            <a:r>
              <a:rPr lang="en-US" sz="2000" dirty="0"/>
              <a:t> </a:t>
            </a:r>
            <a:r>
              <a:rPr lang="el-GR" sz="2000" dirty="0"/>
              <a:t>της </a:t>
            </a:r>
            <a:r>
              <a:rPr lang="en-US" sz="2000" dirty="0"/>
              <a:t>R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      </a:t>
            </a:r>
            <a:r>
              <a:rPr lang="el-GR" sz="2000" dirty="0"/>
              <a:t>Για κάθε </a:t>
            </a:r>
            <a:r>
              <a:rPr lang="el-GR" sz="2000" dirty="0" err="1"/>
              <a:t>block</a:t>
            </a:r>
            <a:r>
              <a:rPr lang="el-GR" sz="2000" dirty="0"/>
              <a:t> B</a:t>
            </a:r>
            <a:r>
              <a:rPr lang="en-US" sz="2000" baseline="-25000" dirty="0"/>
              <a:t>s</a:t>
            </a:r>
            <a:r>
              <a:rPr lang="en-US" sz="2000" dirty="0"/>
              <a:t> </a:t>
            </a:r>
            <a:r>
              <a:rPr lang="el-GR" sz="2000" dirty="0"/>
              <a:t>της </a:t>
            </a:r>
            <a:r>
              <a:rPr lang="en-US" sz="2000" dirty="0"/>
              <a:t>S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            </a:t>
            </a:r>
            <a:r>
              <a:rPr lang="el-GR" sz="2000" dirty="0"/>
              <a:t>Για κάθε εγγραφή </a:t>
            </a:r>
            <a:r>
              <a:rPr lang="en-US" sz="2000" dirty="0"/>
              <a:t>t </a:t>
            </a:r>
            <a:r>
              <a:rPr lang="el-GR" sz="2000" dirty="0"/>
              <a:t>του </a:t>
            </a:r>
            <a:r>
              <a:rPr lang="el-GR" sz="2000" dirty="0" err="1"/>
              <a:t>B</a:t>
            </a:r>
            <a:r>
              <a:rPr lang="el-GR" sz="2000" baseline="-25000" dirty="0" err="1"/>
              <a:t>r</a:t>
            </a:r>
            <a:endParaRPr lang="en-US" sz="2000" dirty="0"/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	     </a:t>
            </a:r>
            <a:r>
              <a:rPr lang="el-GR" sz="2000" dirty="0"/>
              <a:t>Για κάθε εγγραφή </a:t>
            </a:r>
            <a:r>
              <a:rPr lang="en-US" sz="2000" dirty="0"/>
              <a:t>s </a:t>
            </a:r>
            <a:r>
              <a:rPr lang="el-GR" sz="2000" dirty="0"/>
              <a:t>του B</a:t>
            </a:r>
            <a:r>
              <a:rPr lang="en-US" sz="2000" baseline="-25000" dirty="0"/>
              <a:t>s</a:t>
            </a:r>
            <a:endParaRPr lang="en-US" sz="2000" dirty="0"/>
          </a:p>
          <a:p>
            <a:pPr eaLnBrk="0" hangingPunct="0">
              <a:spcBef>
                <a:spcPct val="50000"/>
              </a:spcBef>
            </a:pPr>
            <a:r>
              <a:rPr lang="en-US" sz="2000" dirty="0"/>
              <a:t>		</a:t>
            </a:r>
            <a:r>
              <a:rPr lang="el-GR" sz="2000" dirty="0"/>
              <a:t>Αν </a:t>
            </a:r>
            <a:r>
              <a:rPr lang="en-US" sz="2000" dirty="0"/>
              <a:t>t[A] op s[B] </a:t>
            </a:r>
            <a:r>
              <a:rPr lang="el-GR" sz="2000" dirty="0"/>
              <a:t>πρόσθεσε το </a:t>
            </a:r>
            <a:r>
              <a:rPr lang="en-US" sz="2000" dirty="0"/>
              <a:t>t s </a:t>
            </a:r>
            <a:r>
              <a:rPr lang="el-GR" sz="2000" dirty="0"/>
              <a:t>στο αποτέλεσμα</a:t>
            </a:r>
            <a:r>
              <a:rPr lang="en-US" sz="2000" dirty="0"/>
              <a:t> </a:t>
            </a:r>
            <a:endParaRPr lang="el-GR" sz="2000" dirty="0"/>
          </a:p>
        </p:txBody>
      </p:sp>
      <p:sp>
        <p:nvSpPr>
          <p:cNvPr id="630788" name="Text Box 4"/>
          <p:cNvSpPr txBox="1">
            <a:spLocks noChangeArrowheads="1"/>
          </p:cNvSpPr>
          <p:nvPr/>
        </p:nvSpPr>
        <p:spPr bwMode="auto">
          <a:xfrm>
            <a:off x="5915025" y="47339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 + </a:t>
            </a:r>
            <a:r>
              <a:rPr lang="el-GR" sz="2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b</a:t>
            </a:r>
            <a:r>
              <a:rPr lang="el-GR" sz="2000" baseline="-2500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l-GR" sz="2000">
                <a:latin typeface="Calibri" pitchFamily="34" charset="0"/>
                <a:cs typeface="Calibri" pitchFamily="34" charset="0"/>
              </a:rPr>
              <a:t> * b</a:t>
            </a:r>
            <a:r>
              <a:rPr lang="el-GR" sz="2000" baseline="-25000">
                <a:latin typeface="Calibri" pitchFamily="34" charset="0"/>
                <a:cs typeface="Calibri" pitchFamily="34" charset="0"/>
              </a:rPr>
              <a:t>S</a:t>
            </a:r>
            <a:endParaRPr lang="el-GR" sz="20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0789" name="Text Box 5"/>
          <p:cNvSpPr txBox="1">
            <a:spLocks noChangeArrowheads="1"/>
          </p:cNvSpPr>
          <p:nvPr/>
        </p:nvSpPr>
        <p:spPr bwMode="auto">
          <a:xfrm>
            <a:off x="409575" y="4381500"/>
            <a:ext cx="676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i="1">
                <a:latin typeface="Calibri" pitchFamily="34" charset="0"/>
                <a:cs typeface="Calibri" pitchFamily="34" charset="0"/>
              </a:rPr>
              <a:t>Αγνοώντας  την εγγραφή των </a:t>
            </a:r>
            <a:r>
              <a:rPr lang="en-US" sz="2000" i="1">
                <a:latin typeface="Calibri" pitchFamily="34" charset="0"/>
                <a:cs typeface="Calibri" pitchFamily="34" charset="0"/>
              </a:rPr>
              <a:t>blocks </a:t>
            </a:r>
            <a:r>
              <a:rPr lang="el-GR" sz="2000" i="1">
                <a:latin typeface="Calibri" pitchFamily="34" charset="0"/>
                <a:cs typeface="Calibri" pitchFamily="34" charset="0"/>
              </a:rPr>
              <a:t>του αποτελέσματος</a:t>
            </a:r>
          </a:p>
        </p:txBody>
      </p:sp>
      <p:sp>
        <p:nvSpPr>
          <p:cNvPr id="630790" name="Text Box 6"/>
          <p:cNvSpPr txBox="1">
            <a:spLocks noChangeArrowheads="1"/>
          </p:cNvSpPr>
          <p:nvPr/>
        </p:nvSpPr>
        <p:spPr bwMode="auto">
          <a:xfrm>
            <a:off x="247650" y="5448300"/>
            <a:ext cx="8448675" cy="3968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>
                <a:latin typeface="Calibri" pitchFamily="34" charset="0"/>
                <a:cs typeface="Calibri" pitchFamily="34" charset="0"/>
              </a:rPr>
              <a:t>Συμφέρει η τοποθέτηση της </a:t>
            </a:r>
            <a:r>
              <a:rPr lang="el-GR" sz="2000" i="1">
                <a:latin typeface="Calibri" pitchFamily="34" charset="0"/>
                <a:cs typeface="Calibri" pitchFamily="34" charset="0"/>
              </a:rPr>
              <a:t>μικρότερης</a:t>
            </a:r>
            <a:r>
              <a:rPr lang="el-GR" sz="2000">
                <a:latin typeface="Calibri" pitchFamily="34" charset="0"/>
                <a:cs typeface="Calibri" pitchFamily="34" charset="0"/>
              </a:rPr>
              <a:t> σχέσης στον εξωτερικό βρόγχο</a:t>
            </a:r>
          </a:p>
        </p:txBody>
      </p:sp>
      <p:sp>
        <p:nvSpPr>
          <p:cNvPr id="630791" name="Rectangle 7"/>
          <p:cNvSpPr>
            <a:spLocks noChangeArrowheads="1"/>
          </p:cNvSpPr>
          <p:nvPr/>
        </p:nvSpPr>
        <p:spPr bwMode="auto">
          <a:xfrm>
            <a:off x="962025" y="1828800"/>
            <a:ext cx="7772400" cy="24384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4F5C-91D9-4A94-BC50-A812252E2853}" type="slidenum">
              <a:rPr lang="el-GR" altLang="en-US"/>
              <a:pPr/>
              <a:t>48</a:t>
            </a:fld>
            <a:endParaRPr lang="el-GR" altLang="en-US"/>
          </a:p>
        </p:txBody>
      </p:sp>
      <p:sp>
        <p:nvSpPr>
          <p:cNvPr id="632835" name="Text Box 3"/>
          <p:cNvSpPr txBox="1">
            <a:spLocks noChangeArrowheads="1"/>
          </p:cNvSpPr>
          <p:nvPr/>
        </p:nvSpPr>
        <p:spPr bwMode="auto">
          <a:xfrm>
            <a:off x="503723" y="1631441"/>
            <a:ext cx="723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Σ2 Χρήση μιας δομής προσπέλασης</a:t>
            </a:r>
          </a:p>
        </p:txBody>
      </p:sp>
      <p:sp>
        <p:nvSpPr>
          <p:cNvPr id="632836" name="Text Box 4"/>
          <p:cNvSpPr txBox="1">
            <a:spLocks noChangeArrowheads="1"/>
          </p:cNvSpPr>
          <p:nvPr/>
        </p:nvSpPr>
        <p:spPr bwMode="auto">
          <a:xfrm>
            <a:off x="295254" y="2305064"/>
            <a:ext cx="85629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Η σχέση για την οποία υπάρχει ευρετήριο τοποθετείται στον </a:t>
            </a:r>
            <a:r>
              <a:rPr lang="el-GR" sz="2000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εσωτερικό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βρόγχο. Έστω ότι υπάρχει ευρετήριο για το γνώρισμα Β της σχέσης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S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2837" name="Text Box 5"/>
          <p:cNvSpPr txBox="1">
            <a:spLocks noChangeArrowheads="1"/>
          </p:cNvSpPr>
          <p:nvPr/>
        </p:nvSpPr>
        <p:spPr bwMode="auto">
          <a:xfrm>
            <a:off x="1571604" y="5429264"/>
            <a:ext cx="7215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+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* </a:t>
            </a:r>
            <a:r>
              <a:rPr lang="en-US" sz="2000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όπου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C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το κόστος μιας επιλογής στο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S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(δηλαδή της εύρεσης της εγγραφής (εγγραφών) του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S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που ικανοποιούν τη συνθήκη)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19079" y="3200414"/>
            <a:ext cx="8229600" cy="2133600"/>
            <a:chOff x="288" y="2304"/>
            <a:chExt cx="5136" cy="1200"/>
          </a:xfrm>
        </p:grpSpPr>
        <p:sp>
          <p:nvSpPr>
            <p:cNvPr id="632839" name="Text Box 7"/>
            <p:cNvSpPr txBox="1">
              <a:spLocks noChangeArrowheads="1"/>
            </p:cNvSpPr>
            <p:nvPr/>
          </p:nvSpPr>
          <p:spPr bwMode="auto">
            <a:xfrm>
              <a:off x="336" y="2400"/>
              <a:ext cx="5088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2000" dirty="0">
                  <a:latin typeface="Calibri" pitchFamily="34" charset="0"/>
                  <a:cs typeface="Calibri" pitchFamily="34" charset="0"/>
                </a:rPr>
                <a:t>Για κάθε </a:t>
              </a:r>
              <a:r>
                <a:rPr lang="el-GR" sz="2000" dirty="0" err="1">
                  <a:latin typeface="Calibri" pitchFamily="34" charset="0"/>
                  <a:cs typeface="Calibri" pitchFamily="34" charset="0"/>
                </a:rPr>
                <a:t>block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 sz="2000" dirty="0" err="1">
                  <a:latin typeface="Calibri" pitchFamily="34" charset="0"/>
                  <a:cs typeface="Calibri" pitchFamily="34" charset="0"/>
                </a:rPr>
                <a:t>B</a:t>
              </a:r>
              <a:r>
                <a:rPr lang="el-GR" sz="2000" baseline="-25000" dirty="0" err="1">
                  <a:latin typeface="Calibri" pitchFamily="34" charset="0"/>
                  <a:cs typeface="Calibri" pitchFamily="34" charset="0"/>
                </a:rPr>
                <a:t>r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της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R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Calibri" pitchFamily="34" charset="0"/>
                  <a:cs typeface="Calibri" pitchFamily="34" charset="0"/>
                </a:rPr>
                <a:t>            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Για κάθε εγγραφή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t 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του </a:t>
              </a:r>
              <a:r>
                <a:rPr lang="el-GR" sz="2000" dirty="0" err="1">
                  <a:latin typeface="Calibri" pitchFamily="34" charset="0"/>
                  <a:cs typeface="Calibri" pitchFamily="34" charset="0"/>
                </a:rPr>
                <a:t>B</a:t>
              </a:r>
              <a:r>
                <a:rPr lang="el-GR" sz="2000" baseline="-25000" dirty="0" err="1">
                  <a:latin typeface="Calibri" pitchFamily="34" charset="0"/>
                  <a:cs typeface="Calibri" pitchFamily="34" charset="0"/>
                </a:rPr>
                <a:t>r</a:t>
              </a:r>
              <a:r>
                <a:rPr lang="el-GR" sz="2000" baseline="-25000" dirty="0">
                  <a:latin typeface="Calibri" pitchFamily="34" charset="0"/>
                  <a:cs typeface="Calibri" pitchFamily="34" charset="0"/>
                </a:rPr>
                <a:t> </a:t>
              </a:r>
              <a:endParaRPr lang="en-US" sz="2000" dirty="0">
                <a:latin typeface="Calibri" pitchFamily="34" charset="0"/>
                <a:cs typeface="Calibri" pitchFamily="34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2000" dirty="0">
                  <a:latin typeface="Calibri" pitchFamily="34" charset="0"/>
                  <a:cs typeface="Calibri" pitchFamily="34" charset="0"/>
                </a:rPr>
                <a:t>	     </a:t>
              </a:r>
              <a:r>
                <a:rPr lang="el-GR" sz="2000" dirty="0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Χρησιμοποίησε το ευρετήριο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 στο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B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 για να βρεις τις   εγγραφές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s 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της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S </a:t>
              </a:r>
              <a:r>
                <a:rPr lang="el-GR" sz="2000" dirty="0">
                  <a:latin typeface="Calibri" pitchFamily="34" charset="0"/>
                  <a:cs typeface="Calibri" pitchFamily="34" charset="0"/>
                </a:rPr>
                <a:t>			τέτοιες ώστε </a:t>
              </a:r>
              <a:r>
                <a:rPr lang="en-US" sz="2000" dirty="0">
                  <a:latin typeface="Calibri" pitchFamily="34" charset="0"/>
                  <a:cs typeface="Calibri" pitchFamily="34" charset="0"/>
                </a:rPr>
                <a:t>t[A] op s[B]</a:t>
              </a:r>
              <a:endParaRPr lang="el-GR" sz="20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32840" name="Rectangle 8"/>
            <p:cNvSpPr>
              <a:spLocks noChangeArrowheads="1"/>
            </p:cNvSpPr>
            <p:nvPr/>
          </p:nvSpPr>
          <p:spPr bwMode="auto">
            <a:xfrm>
              <a:off x="288" y="2304"/>
              <a:ext cx="5088" cy="120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5659-6715-4340-AD88-AE60A4AFA21D}" type="slidenum">
              <a:rPr lang="el-GR" altLang="en-US"/>
              <a:pPr/>
              <a:t>49</a:t>
            </a:fld>
            <a:endParaRPr lang="el-GR" altLang="en-US"/>
          </a:p>
        </p:txBody>
      </p:sp>
      <p:sp>
        <p:nvSpPr>
          <p:cNvPr id="634883" name="Text Box 3"/>
          <p:cNvSpPr txBox="1">
            <a:spLocks noChangeArrowheads="1"/>
          </p:cNvSpPr>
          <p:nvPr/>
        </p:nvSpPr>
        <p:spPr bwMode="auto">
          <a:xfrm>
            <a:off x="223709" y="1106811"/>
            <a:ext cx="40434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Σ3 Διάταξη - Συγχώνευση</a:t>
            </a:r>
          </a:p>
        </p:txBody>
      </p:sp>
      <p:sp>
        <p:nvSpPr>
          <p:cNvPr id="634885" name="Line 5"/>
          <p:cNvSpPr>
            <a:spLocks noChangeShapeType="1"/>
          </p:cNvSpPr>
          <p:nvPr/>
        </p:nvSpPr>
        <p:spPr bwMode="auto">
          <a:xfrm>
            <a:off x="1447800" y="2362200"/>
            <a:ext cx="6734175" cy="95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888" name="Text Box 8"/>
          <p:cNvSpPr txBox="1">
            <a:spLocks noChangeArrowheads="1"/>
          </p:cNvSpPr>
          <p:nvPr/>
        </p:nvSpPr>
        <p:spPr bwMode="auto">
          <a:xfrm>
            <a:off x="1585882" y="2524115"/>
            <a:ext cx="6858000" cy="337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Διάταξε τις πλειάδες της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στο γνώρισμα Α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(έστω αύξουσα)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Διάταξε τις πλειάδες της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στο γνώρισμα Β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(έστω αύξουσα)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: = 1;    j := 1;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while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and j </a:t>
            </a:r>
            <a:r>
              <a:rPr lang="en-US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	if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[A] </a:t>
            </a:r>
            <a:r>
              <a:rPr lang="en-US" sz="20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>
                <a:latin typeface="Calibri" pitchFamily="34" charset="0"/>
                <a:cs typeface="Calibri" pitchFamily="34" charset="0"/>
              </a:rPr>
              <a:t>[B])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		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:=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+ 1;</a:t>
            </a:r>
            <a:r>
              <a:rPr lang="el-GR" dirty="0">
                <a:latin typeface="Calibri" pitchFamily="34" charset="0"/>
                <a:cs typeface="Calibri" pitchFamily="34" charset="0"/>
              </a:rPr>
              <a:t> (*προχώρησε το δείκτη στην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 *</a:t>
            </a:r>
            <a:r>
              <a:rPr lang="el-GR" dirty="0">
                <a:latin typeface="Calibri" pitchFamily="34" charset="0"/>
                <a:cs typeface="Calibri" pitchFamily="34" charset="0"/>
              </a:rPr>
              <a:t>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	if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[A] </a:t>
            </a:r>
            <a:r>
              <a:rPr lang="en-US" sz="20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&gt;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>
                <a:latin typeface="Calibri" pitchFamily="34" charset="0"/>
                <a:cs typeface="Calibri" pitchFamily="34" charset="0"/>
              </a:rPr>
              <a:t>[B])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		 j := j + 1; </a:t>
            </a:r>
            <a:r>
              <a:rPr lang="el-GR" dirty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>
                <a:latin typeface="Calibri" pitchFamily="34" charset="0"/>
                <a:cs typeface="Calibri" pitchFamily="34" charset="0"/>
              </a:rPr>
              <a:t>*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προχώρησε το δείκτη στην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S*</a:t>
            </a:r>
            <a:r>
              <a:rPr lang="el-GR" dirty="0">
                <a:latin typeface="Calibri" pitchFamily="34" charset="0"/>
                <a:cs typeface="Calibri" pitchFamily="34" charset="0"/>
              </a:rPr>
              <a:t>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4889" name="Line 9"/>
          <p:cNvSpPr>
            <a:spLocks noChangeShapeType="1"/>
          </p:cNvSpPr>
          <p:nvPr/>
        </p:nvSpPr>
        <p:spPr bwMode="auto">
          <a:xfrm>
            <a:off x="1457325" y="2362200"/>
            <a:ext cx="0" cy="3581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890" name="Line 10"/>
          <p:cNvSpPr>
            <a:spLocks noChangeShapeType="1"/>
          </p:cNvSpPr>
          <p:nvPr/>
        </p:nvSpPr>
        <p:spPr bwMode="auto">
          <a:xfrm>
            <a:off x="8162925" y="2409825"/>
            <a:ext cx="0" cy="3429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891" name="Text Box 11"/>
          <p:cNvSpPr txBox="1">
            <a:spLocks noChangeArrowheads="1"/>
          </p:cNvSpPr>
          <p:nvPr/>
        </p:nvSpPr>
        <p:spPr bwMode="auto">
          <a:xfrm>
            <a:off x="223709" y="1839984"/>
            <a:ext cx="3000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Έστω </a:t>
            </a:r>
            <a:r>
              <a:rPr lang="el-GR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συνθήκη ισότητας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1345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3" name="Group 5"/>
          <p:cNvGrpSpPr>
            <a:grpSpLocks/>
          </p:cNvGrpSpPr>
          <p:nvPr/>
        </p:nvGrpSpPr>
        <p:grpSpPr bwMode="auto">
          <a:xfrm>
            <a:off x="3124200" y="1801884"/>
            <a:ext cx="3987800" cy="422275"/>
            <a:chOff x="2381" y="2411"/>
            <a:chExt cx="2512" cy="266"/>
          </a:xfrm>
        </p:grpSpPr>
        <p:graphicFrame>
          <p:nvGraphicFramePr>
            <p:cNvPr id="1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7260679"/>
                </p:ext>
              </p:extLst>
            </p:nvPr>
          </p:nvGraphicFramePr>
          <p:xfrm>
            <a:off x="2617" y="2486"/>
            <a:ext cx="312" cy="1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Εξίσωση" r:id="rId4" imgW="228600" imgH="139700" progId="Equation.3">
                    <p:embed/>
                  </p:oleObj>
                </mc:Choice>
                <mc:Fallback>
                  <p:oleObj name="Εξίσωση" r:id="rId4" imgW="228600" imgH="1397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7" y="2486"/>
                          <a:ext cx="312" cy="1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381" y="2411"/>
              <a:ext cx="25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R	</a:t>
              </a:r>
              <a:r>
                <a:rPr lang="el-GR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      </a:t>
              </a:r>
              <a:r>
                <a:rPr lang="en-US" sz="2400" b="1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R.A </a:t>
              </a:r>
              <a:r>
                <a:rPr lang="el-GR" sz="2400" b="1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= </a:t>
              </a:r>
              <a:r>
                <a:rPr lang="en-US" sz="2400" b="1" baseline="-250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S.B</a:t>
              </a:r>
              <a:r>
                <a:rPr lang="en-US" sz="20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libri" pitchFamily="34" charset="0"/>
                  <a:cs typeface="Calibri" pitchFamily="34" charset="0"/>
                </a:rPr>
                <a:t>   </a:t>
              </a:r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S</a:t>
              </a:r>
              <a:endParaRPr lang="el-GR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73234C-23B0-40A5-863B-DA6989B47927}" type="slidenum">
              <a:rPr lang="el-GR" altLang="en-US" smtClean="0"/>
              <a:pPr/>
              <a:t>5</a:t>
            </a:fld>
            <a:endParaRPr lang="el-GR" altLang="en-US"/>
          </a:p>
        </p:txBody>
      </p:sp>
      <p:sp>
        <p:nvSpPr>
          <p:cNvPr id="10247" name="Text Box 4"/>
          <p:cNvSpPr txBox="1">
            <a:spLocks noChangeArrowheads="1"/>
          </p:cNvSpPr>
          <p:nvPr/>
        </p:nvSpPr>
        <p:spPr bwMode="auto">
          <a:xfrm>
            <a:off x="758391" y="1484298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Μια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SQL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ερώτηση μπορεί να μεταφραστεί σε διαφορετικές (ισοδύναμες) εκφράσεις της σχεσιακής άλγεβρας</a:t>
            </a:r>
          </a:p>
        </p:txBody>
      </p:sp>
      <p:sp>
        <p:nvSpPr>
          <p:cNvPr id="10248" name="Text Box 5"/>
          <p:cNvSpPr txBox="1">
            <a:spLocks noChangeArrowheads="1"/>
          </p:cNvSpPr>
          <p:nvPr/>
        </p:nvSpPr>
        <p:spPr bwMode="auto">
          <a:xfrm>
            <a:off x="597973" y="2457785"/>
            <a:ext cx="60960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SELECT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balance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FROM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account</a:t>
            </a:r>
          </a:p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WHERE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balance &lt; 25000</a:t>
            </a:r>
            <a:endParaRPr lang="el-GR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49" name="Text Box 6"/>
          <p:cNvSpPr txBox="1">
            <a:spLocks noChangeArrowheads="1"/>
          </p:cNvSpPr>
          <p:nvPr/>
        </p:nvSpPr>
        <p:spPr bwMode="auto">
          <a:xfrm>
            <a:off x="3733800" y="3829979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 σ </a:t>
            </a:r>
            <a:r>
              <a:rPr lang="en-US" sz="2400" baseline="-25000" dirty="0">
                <a:latin typeface="Calibri" pitchFamily="34" charset="0"/>
                <a:cs typeface="Calibri" pitchFamily="34" charset="0"/>
              </a:rPr>
              <a:t>balance &lt; 2500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π </a:t>
            </a:r>
            <a:r>
              <a:rPr lang="en-US" sz="2400" baseline="-25000" dirty="0">
                <a:latin typeface="Calibri" pitchFamily="34" charset="0"/>
                <a:cs typeface="Calibri" pitchFamily="34" charset="0"/>
              </a:rPr>
              <a:t>balance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(account))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50" name="Text Box 7"/>
          <p:cNvSpPr txBox="1">
            <a:spLocks noChangeArrowheads="1"/>
          </p:cNvSpPr>
          <p:nvPr/>
        </p:nvSpPr>
        <p:spPr bwMode="auto">
          <a:xfrm>
            <a:off x="3733800" y="3012533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 π </a:t>
            </a:r>
            <a:r>
              <a:rPr lang="en-US" sz="2400" baseline="-25000" dirty="0">
                <a:latin typeface="Calibri" pitchFamily="34" charset="0"/>
                <a:cs typeface="Calibri" pitchFamily="34" charset="0"/>
              </a:rPr>
              <a:t>balance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σ </a:t>
            </a:r>
            <a:r>
              <a:rPr lang="en-US" sz="2400" baseline="-25000" dirty="0">
                <a:latin typeface="Calibri" pitchFamily="34" charset="0"/>
                <a:cs typeface="Calibri" pitchFamily="34" charset="0"/>
              </a:rPr>
              <a:t>balance &lt; 2500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(account))</a:t>
            </a:r>
            <a:endParaRPr lang="el-G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51" name="Text Box 8"/>
          <p:cNvSpPr txBox="1">
            <a:spLocks noChangeArrowheads="1"/>
          </p:cNvSpPr>
          <p:nvPr/>
        </p:nvSpPr>
        <p:spPr bwMode="auto">
          <a:xfrm>
            <a:off x="900113" y="4789026"/>
            <a:ext cx="74302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Με ποιο κριτήριο γίνεται η επιλογή της έκφρασης;</a:t>
            </a:r>
          </a:p>
        </p:txBody>
      </p:sp>
      <p:sp>
        <p:nvSpPr>
          <p:cNvPr id="10252" name="Text Box 9"/>
          <p:cNvSpPr txBox="1">
            <a:spLocks noChangeArrowheads="1"/>
          </p:cNvSpPr>
          <p:nvPr/>
        </p:nvSpPr>
        <p:spPr bwMode="auto">
          <a:xfrm>
            <a:off x="900112" y="5392852"/>
            <a:ext cx="75651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1800" i="1" dirty="0">
                <a:latin typeface="Calibri" pitchFamily="34" charset="0"/>
                <a:cs typeface="Calibri" pitchFamily="34" charset="0"/>
              </a:rPr>
              <a:t> Η βελτιστοποίηση είναι το πιο «δύσκολο» βήμα – θα δούμε κάποιους </a:t>
            </a:r>
            <a:r>
              <a:rPr lang="el-GR" sz="1800" i="1" dirty="0" err="1">
                <a:latin typeface="Calibri" pitchFamily="34" charset="0"/>
                <a:cs typeface="Calibri" pitchFamily="34" charset="0"/>
              </a:rPr>
              <a:t>ευριστικούς</a:t>
            </a:r>
            <a:r>
              <a:rPr lang="el-GR" sz="1800" i="1" dirty="0">
                <a:latin typeface="Calibri" pitchFamily="34" charset="0"/>
                <a:cs typeface="Calibri" pitchFamily="34" charset="0"/>
              </a:rPr>
              <a:t> στη συνέχεια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77391" y="143431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Βελτιστοποίηση Ερωτήσεων</a:t>
            </a:r>
          </a:p>
        </p:txBody>
      </p:sp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8727-2071-4E7A-94E6-735578EC5DFC}" type="slidenum">
              <a:rPr lang="el-GR" altLang="en-US"/>
              <a:pPr/>
              <a:t>50</a:t>
            </a:fld>
            <a:endParaRPr lang="el-GR" altLang="en-US"/>
          </a:p>
        </p:txBody>
      </p:sp>
      <p:sp>
        <p:nvSpPr>
          <p:cNvPr id="635907" name="Text Box 3"/>
          <p:cNvSpPr txBox="1">
            <a:spLocks noChangeArrowheads="1"/>
          </p:cNvSpPr>
          <p:nvPr/>
        </p:nvSpPr>
        <p:spPr bwMode="auto">
          <a:xfrm>
            <a:off x="107950" y="1557338"/>
            <a:ext cx="8856663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             else  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(* 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[A] = </a:t>
            </a:r>
            <a:r>
              <a:rPr lang="en-US" sz="16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[B]  *)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	   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πρόσθεσε το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 .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sz="16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στο αποτέλεσμα</a:t>
            </a:r>
          </a:p>
          <a:p>
            <a:pPr eaLnBrk="0" hangingPunct="0">
              <a:spcBef>
                <a:spcPct val="50000"/>
              </a:spcBef>
            </a:pPr>
            <a:r>
              <a:rPr lang="el-GR" sz="1600" dirty="0">
                <a:latin typeface="Calibri" pitchFamily="34" charset="0"/>
                <a:cs typeface="Calibri" pitchFamily="34" charset="0"/>
              </a:rPr>
              <a:t>	   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k := j + 1;  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(*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γράψε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και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τις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άλλες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πλειάδες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τ</a:t>
            </a:r>
            <a:r>
              <a:rPr lang="el-GR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η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ς S </a:t>
            </a:r>
            <a:r>
              <a:rPr lang="el-GR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που ταιριάζουν, αν υπάρχουν *)</a:t>
            </a:r>
            <a:endParaRPr lang="en-US" sz="1600" i="1" dirty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		while ((k </a:t>
            </a:r>
            <a:r>
              <a:rPr lang="en-US" sz="1600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) and (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[A] =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k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[B]))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			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πρόσθεσε το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 .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k</a:t>
            </a:r>
            <a:r>
              <a:rPr lang="en-US" sz="16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στο αποτέλεσμα</a:t>
            </a:r>
          </a:p>
          <a:p>
            <a:pPr eaLnBrk="0" hangingPunct="0">
              <a:spcBef>
                <a:spcPct val="50000"/>
              </a:spcBef>
            </a:pPr>
            <a:r>
              <a:rPr lang="el-GR" sz="1600" dirty="0">
                <a:latin typeface="Calibri" pitchFamily="34" charset="0"/>
                <a:cs typeface="Calibri" pitchFamily="34" charset="0"/>
              </a:rPr>
              <a:t>	                            k := k + 1;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                   m :=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 + 1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;  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(*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γράψε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και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τις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άλλες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i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πλειάδες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τ</a:t>
            </a:r>
            <a:r>
              <a:rPr lang="el-GR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η</a:t>
            </a:r>
            <a:r>
              <a:rPr lang="en-US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ς R </a:t>
            </a:r>
            <a:r>
              <a:rPr lang="el-GR" sz="1600" i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που ταιριάζουν, αν υπάρχουν *)</a:t>
            </a:r>
            <a:endParaRPr lang="en-US" sz="1600" i="1" dirty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	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        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while ((m </a:t>
            </a:r>
            <a:r>
              <a:rPr lang="en-US" sz="1600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)  and (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m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[A] =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[B]))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			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πρόσθεσε το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m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 . </a:t>
            </a:r>
            <a:r>
              <a:rPr lang="en-US" sz="16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sz="16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στο αποτέλεσμα</a:t>
            </a:r>
          </a:p>
          <a:p>
            <a:pPr eaLnBrk="0" hangingPunct="0">
              <a:spcBef>
                <a:spcPct val="50000"/>
              </a:spcBef>
            </a:pPr>
            <a:r>
              <a:rPr lang="el-GR" sz="1600" dirty="0">
                <a:latin typeface="Calibri" pitchFamily="34" charset="0"/>
                <a:cs typeface="Calibri" pitchFamily="34" charset="0"/>
              </a:rPr>
              <a:t>			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m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 :=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m</a:t>
            </a:r>
            <a:r>
              <a:rPr lang="el-GR" sz="1600" dirty="0">
                <a:latin typeface="Calibri" pitchFamily="34" charset="0"/>
                <a:cs typeface="Calibri" pitchFamily="34" charset="0"/>
              </a:rPr>
              <a:t> + 1;</a:t>
            </a:r>
          </a:p>
          <a:p>
            <a:pPr eaLnBrk="0" hangingPunct="0">
              <a:spcBef>
                <a:spcPct val="50000"/>
              </a:spcBef>
            </a:pPr>
            <a:r>
              <a:rPr lang="el-GR" sz="1600" dirty="0">
                <a:latin typeface="Calibri" pitchFamily="34" charset="0"/>
                <a:cs typeface="Calibri" pitchFamily="34" charset="0"/>
              </a:rPr>
              <a:t>	   i := m; j := k;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5908" name="Line 4"/>
          <p:cNvSpPr>
            <a:spLocks noChangeShapeType="1"/>
          </p:cNvSpPr>
          <p:nvPr/>
        </p:nvSpPr>
        <p:spPr bwMode="auto">
          <a:xfrm>
            <a:off x="762000" y="1600200"/>
            <a:ext cx="1588" cy="46148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909" name="Line 5"/>
          <p:cNvSpPr>
            <a:spLocks noChangeShapeType="1"/>
          </p:cNvSpPr>
          <p:nvPr/>
        </p:nvSpPr>
        <p:spPr bwMode="auto">
          <a:xfrm>
            <a:off x="8990013" y="1600200"/>
            <a:ext cx="1587" cy="46148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910" name="Line 6"/>
          <p:cNvSpPr>
            <a:spLocks noChangeShapeType="1"/>
          </p:cNvSpPr>
          <p:nvPr/>
        </p:nvSpPr>
        <p:spPr bwMode="auto">
          <a:xfrm>
            <a:off x="785786" y="6215082"/>
            <a:ext cx="8255000" cy="15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054" y="161517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3AB7-7D6B-4044-ACA4-F9E8A3ED8DC5}" type="slidenum">
              <a:rPr lang="el-GR" altLang="en-US"/>
              <a:pPr/>
              <a:t>51</a:t>
            </a:fld>
            <a:endParaRPr lang="el-GR" altLang="en-US"/>
          </a:p>
        </p:txBody>
      </p:sp>
      <p:sp>
        <p:nvSpPr>
          <p:cNvPr id="636931" name="Text Box 3"/>
          <p:cNvSpPr txBox="1">
            <a:spLocks noChangeArrowheads="1"/>
          </p:cNvSpPr>
          <p:nvPr/>
        </p:nvSpPr>
        <p:spPr bwMode="auto">
          <a:xfrm>
            <a:off x="755650" y="2420938"/>
            <a:ext cx="7056438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Αν αγνοήσουμε τη διάταξη για τη </a:t>
            </a:r>
            <a:r>
              <a:rPr lang="el-GR" sz="2000" i="1" dirty="0">
                <a:latin typeface="Calibri" pitchFamily="34" charset="0"/>
                <a:cs typeface="Calibri" pitchFamily="34" charset="0"/>
              </a:rPr>
              <a:t>συγχώνευση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merge)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απλή σάρωση των δύο αρχείων:</a:t>
            </a:r>
          </a:p>
          <a:p>
            <a:pPr eaLnBrk="0" hangingPunct="0">
              <a:spcBef>
                <a:spcPct val="50000"/>
              </a:spcBef>
            </a:pPr>
            <a:r>
              <a:rPr lang="el-GR" sz="2000" dirty="0">
                <a:latin typeface="Calibri" pitchFamily="34" charset="0"/>
                <a:cs typeface="Calibri" pitchFamily="34" charset="0"/>
              </a:rPr>
              <a:t>		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+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S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838200" y="411480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 i="1" dirty="0">
                <a:latin typeface="Calibri" pitchFamily="34" charset="0"/>
                <a:cs typeface="Calibri" pitchFamily="34" charset="0"/>
              </a:rPr>
              <a:t>Κόστος Διάταξης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 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* log(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) + 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* log(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aseline="-250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) 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Συνένωση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6F99-7C27-4FAB-B501-108528FEE293}" type="slidenum">
              <a:rPr lang="el-GR" altLang="en-US"/>
              <a:pPr/>
              <a:t>52</a:t>
            </a:fld>
            <a:endParaRPr lang="el-GR" altLang="en-US"/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611561" y="2781301"/>
            <a:ext cx="770485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 </a:t>
            </a:r>
            <a:r>
              <a:rPr lang="el-GR" dirty="0"/>
              <a:t>∪</a:t>
            </a:r>
            <a:r>
              <a:rPr lang="en-US" dirty="0"/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 </a:t>
            </a:r>
            <a:r>
              <a:rPr lang="el-GR" dirty="0">
                <a:latin typeface="Calibri" pitchFamily="34" charset="0"/>
                <a:cs typeface="Calibri" pitchFamily="34" charset="0"/>
              </a:rPr>
              <a:t>(ένωση)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 ∩</a:t>
            </a:r>
            <a:r>
              <a:rPr lang="el-GR" dirty="0"/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</a:t>
            </a:r>
            <a:r>
              <a:rPr lang="el-GR" dirty="0">
                <a:latin typeface="Calibri" pitchFamily="34" charset="0"/>
                <a:cs typeface="Calibri" pitchFamily="34" charset="0"/>
              </a:rPr>
              <a:t> (τομή)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R </a:t>
            </a:r>
            <a:r>
              <a:rPr lang="el-GR" dirty="0">
                <a:latin typeface="Calibri" pitchFamily="34" charset="0"/>
                <a:cs typeface="Calibri" pitchFamily="34" charset="0"/>
              </a:rPr>
              <a:t>– </a:t>
            </a:r>
            <a:r>
              <a:rPr lang="en-US" dirty="0">
                <a:latin typeface="Calibri" pitchFamily="34" charset="0"/>
                <a:cs typeface="Calibri" pitchFamily="34" charset="0"/>
              </a:rPr>
              <a:t>S</a:t>
            </a:r>
            <a:r>
              <a:rPr lang="el-GR" dirty="0">
                <a:latin typeface="Calibri" pitchFamily="34" charset="0"/>
                <a:cs typeface="Calibri" pitchFamily="34" charset="0"/>
              </a:rPr>
              <a:t> (διαφορά)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endParaRPr lang="el-GR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Θα δούμε έναν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αλγόριθμο βασισμένο σε </a:t>
            </a:r>
            <a:r>
              <a:rPr lang="en-US" dirty="0">
                <a:latin typeface="Calibri" pitchFamily="34" charset="0"/>
                <a:cs typeface="Calibri" pitchFamily="34" charset="0"/>
              </a:rPr>
              <a:t>merge-sort (</a:t>
            </a:r>
            <a:r>
              <a:rPr lang="el-GR" dirty="0">
                <a:latin typeface="Calibri" pitchFamily="34" charset="0"/>
                <a:cs typeface="Calibri" pitchFamily="34" charset="0"/>
              </a:rPr>
              <a:t>διάταξη-συγχώνευση)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Πράξεις συνόλων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2B3AA-E3C1-40CD-8C98-E496660C9A35}" type="slidenum">
              <a:rPr lang="el-GR" altLang="en-US"/>
              <a:pPr/>
              <a:t>53</a:t>
            </a:fld>
            <a:endParaRPr lang="el-GR" altLang="en-US"/>
          </a:p>
        </p:txBody>
      </p:sp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057275" y="1971675"/>
            <a:ext cx="6858000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Διάταξε τις πλειάδες της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R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σε ένα γνώρισμα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έστω Α)</a:t>
            </a:r>
          </a:p>
          <a:p>
            <a:pPr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Διάταξε τις πλειάδες της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S </a:t>
            </a:r>
            <a:r>
              <a:rPr lang="el-GR" b="1" dirty="0">
                <a:latin typeface="Calibri" pitchFamily="34" charset="0"/>
                <a:cs typeface="Calibri" pitchFamily="34" charset="0"/>
              </a:rPr>
              <a:t>στο ίδιο γνώρισμα 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: = 1;    j := 1;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while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and j </a:t>
            </a:r>
            <a:r>
              <a:rPr lang="en-US" dirty="0">
                <a:latin typeface="Calibri" pitchFamily="34" charset="0"/>
                <a:cs typeface="Calibri" pitchFamily="34" charset="0"/>
                <a:sym typeface="Symbol" pitchFamily="18" charset="2"/>
              </a:rPr>
              <a:t>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	if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[A] </a:t>
            </a:r>
            <a:r>
              <a:rPr lang="en-US" sz="20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&gt;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>
                <a:latin typeface="Calibri" pitchFamily="34" charset="0"/>
                <a:cs typeface="Calibri" pitchFamily="34" charset="0"/>
              </a:rPr>
              <a:t>[</a:t>
            </a:r>
            <a:r>
              <a:rPr lang="el-GR" dirty="0">
                <a:latin typeface="Calibri" pitchFamily="34" charset="0"/>
                <a:cs typeface="Calibri" pitchFamily="34" charset="0"/>
              </a:rPr>
              <a:t>Α</a:t>
            </a:r>
            <a:r>
              <a:rPr lang="en-US" dirty="0">
                <a:latin typeface="Calibri" pitchFamily="34" charset="0"/>
                <a:cs typeface="Calibri" pitchFamily="34" charset="0"/>
              </a:rPr>
              <a:t>])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09775" y="4305300"/>
            <a:ext cx="1371600" cy="914400"/>
            <a:chOff x="1440" y="2976"/>
            <a:chExt cx="864" cy="576"/>
          </a:xfrm>
        </p:grpSpPr>
        <p:sp>
          <p:nvSpPr>
            <p:cNvPr id="643077" name="Text Box 5"/>
            <p:cNvSpPr txBox="1">
              <a:spLocks noChangeArrowheads="1"/>
            </p:cNvSpPr>
            <p:nvPr/>
          </p:nvSpPr>
          <p:spPr bwMode="auto">
            <a:xfrm>
              <a:off x="1440" y="3024"/>
              <a:ext cx="864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 dirty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Τομή</a:t>
              </a:r>
              <a:endParaRPr lang="el-GR" u="sng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τίποτα</a:t>
              </a:r>
            </a:p>
          </p:txBody>
        </p:sp>
        <p:sp>
          <p:nvSpPr>
            <p:cNvPr id="643078" name="Rectangle 6"/>
            <p:cNvSpPr>
              <a:spLocks noChangeArrowheads="1"/>
            </p:cNvSpPr>
            <p:nvPr/>
          </p:nvSpPr>
          <p:spPr bwMode="auto">
            <a:xfrm>
              <a:off x="1440" y="2976"/>
              <a:ext cx="768" cy="576"/>
            </a:xfrm>
            <a:prstGeom prst="rect">
              <a:avLst/>
            </a:prstGeom>
            <a:no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562350" y="4305300"/>
            <a:ext cx="2057400" cy="1219200"/>
            <a:chOff x="2304" y="2976"/>
            <a:chExt cx="1296" cy="768"/>
          </a:xfrm>
        </p:grpSpPr>
        <p:sp>
          <p:nvSpPr>
            <p:cNvPr id="643080" name="Text Box 8"/>
            <p:cNvSpPr txBox="1">
              <a:spLocks noChangeArrowheads="1"/>
            </p:cNvSpPr>
            <p:nvPr/>
          </p:nvSpPr>
          <p:spPr bwMode="auto">
            <a:xfrm>
              <a:off x="2304" y="3024"/>
              <a:ext cx="1296" cy="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 dirty="0">
                  <a:solidFill>
                    <a:schemeClr val="accent3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Ένωση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γράψε το </a:t>
              </a:r>
              <a:r>
                <a:rPr lang="en-US" dirty="0" err="1">
                  <a:latin typeface="Calibri" pitchFamily="34" charset="0"/>
                  <a:cs typeface="Calibri" pitchFamily="34" charset="0"/>
                </a:rPr>
                <a:t>S</a:t>
              </a:r>
              <a:r>
                <a:rPr lang="en-US" baseline="-25000" dirty="0" err="1">
                  <a:latin typeface="Calibri" pitchFamily="34" charset="0"/>
                  <a:cs typeface="Calibri" pitchFamily="34" charset="0"/>
                </a:rPr>
                <a:t>j</a:t>
              </a:r>
              <a:r>
                <a:rPr lang="en-US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στο αποτέλεσμα</a:t>
              </a:r>
            </a:p>
          </p:txBody>
        </p:sp>
        <p:sp>
          <p:nvSpPr>
            <p:cNvPr id="643081" name="Rectangle 9"/>
            <p:cNvSpPr>
              <a:spLocks noChangeArrowheads="1"/>
            </p:cNvSpPr>
            <p:nvPr/>
          </p:nvSpPr>
          <p:spPr bwMode="auto">
            <a:xfrm>
              <a:off x="2304" y="2976"/>
              <a:ext cx="1200" cy="768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848350" y="4305302"/>
            <a:ext cx="2971800" cy="1014413"/>
            <a:chOff x="3696" y="2976"/>
            <a:chExt cx="1872" cy="639"/>
          </a:xfrm>
        </p:grpSpPr>
        <p:sp>
          <p:nvSpPr>
            <p:cNvPr id="643083" name="Text Box 11"/>
            <p:cNvSpPr txBox="1">
              <a:spLocks noChangeArrowheads="1"/>
            </p:cNvSpPr>
            <p:nvPr/>
          </p:nvSpPr>
          <p:spPr bwMode="auto">
            <a:xfrm>
              <a:off x="3792" y="3072"/>
              <a:ext cx="1776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Διαφορά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τίποτα</a:t>
              </a:r>
            </a:p>
          </p:txBody>
        </p:sp>
        <p:sp>
          <p:nvSpPr>
            <p:cNvPr id="643084" name="Rectangle 12"/>
            <p:cNvSpPr>
              <a:spLocks noChangeArrowheads="1"/>
            </p:cNvSpPr>
            <p:nvPr/>
          </p:nvSpPr>
          <p:spPr bwMode="auto">
            <a:xfrm>
              <a:off x="3696" y="2976"/>
              <a:ext cx="1008" cy="62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643085" name="Text Box 13"/>
          <p:cNvSpPr txBox="1">
            <a:spLocks noChangeArrowheads="1"/>
          </p:cNvSpPr>
          <p:nvPr/>
        </p:nvSpPr>
        <p:spPr bwMode="auto">
          <a:xfrm>
            <a:off x="3974123" y="5775871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j := j + 1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Πράξεις συνόλων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9F8A8-3ACF-4BE4-9485-9BE0A520CEAC}" type="slidenum">
              <a:rPr lang="el-GR" altLang="en-US"/>
              <a:pPr/>
              <a:t>54</a:t>
            </a:fld>
            <a:endParaRPr lang="el-GR" altLang="en-US"/>
          </a:p>
        </p:txBody>
      </p:sp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Calibri" pitchFamily="34" charset="0"/>
                <a:cs typeface="Calibri" pitchFamily="34" charset="0"/>
              </a:rPr>
              <a:t>else if (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[A] &lt;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>
                <a:latin typeface="Calibri" pitchFamily="34" charset="0"/>
                <a:cs typeface="Calibri" pitchFamily="34" charset="0"/>
              </a:rPr>
              <a:t>[</a:t>
            </a:r>
            <a:r>
              <a:rPr lang="el-GR" dirty="0">
                <a:latin typeface="Calibri" pitchFamily="34" charset="0"/>
                <a:cs typeface="Calibri" pitchFamily="34" charset="0"/>
              </a:rPr>
              <a:t>Α</a:t>
            </a:r>
            <a:r>
              <a:rPr lang="en-US" dirty="0">
                <a:latin typeface="Calibri" pitchFamily="34" charset="0"/>
                <a:cs typeface="Calibri" pitchFamily="34" charset="0"/>
              </a:rPr>
              <a:t>])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2286000"/>
            <a:ext cx="1905000" cy="914400"/>
            <a:chOff x="1440" y="2976"/>
            <a:chExt cx="864" cy="576"/>
          </a:xfrm>
        </p:grpSpPr>
        <p:sp>
          <p:nvSpPr>
            <p:cNvPr id="644101" name="Text Box 5"/>
            <p:cNvSpPr txBox="1">
              <a:spLocks noChangeArrowheads="1"/>
            </p:cNvSpPr>
            <p:nvPr/>
          </p:nvSpPr>
          <p:spPr bwMode="auto">
            <a:xfrm>
              <a:off x="1440" y="3024"/>
              <a:ext cx="864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 dirty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Τομή</a:t>
              </a:r>
              <a:endParaRPr lang="el-GR" u="sng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τίποτα</a:t>
              </a:r>
            </a:p>
          </p:txBody>
        </p:sp>
        <p:sp>
          <p:nvSpPr>
            <p:cNvPr id="644102" name="Rectangle 6"/>
            <p:cNvSpPr>
              <a:spLocks noChangeArrowheads="1"/>
            </p:cNvSpPr>
            <p:nvPr/>
          </p:nvSpPr>
          <p:spPr bwMode="auto">
            <a:xfrm>
              <a:off x="1440" y="2976"/>
              <a:ext cx="768" cy="576"/>
            </a:xfrm>
            <a:prstGeom prst="rect">
              <a:avLst/>
            </a:prstGeom>
            <a:noFill/>
            <a:ln w="9525">
              <a:solidFill>
                <a:schemeClr val="accent2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644103" name="Text Box 7"/>
          <p:cNvSpPr txBox="1">
            <a:spLocks noChangeArrowheads="1"/>
          </p:cNvSpPr>
          <p:nvPr/>
        </p:nvSpPr>
        <p:spPr bwMode="auto">
          <a:xfrm>
            <a:off x="2743200" y="2362200"/>
            <a:ext cx="3048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Ένωση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γράψε το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στο αποτέλεσμα</a:t>
            </a:r>
          </a:p>
        </p:txBody>
      </p:sp>
      <p:sp>
        <p:nvSpPr>
          <p:cNvPr id="644104" name="Rectangle 8"/>
          <p:cNvSpPr>
            <a:spLocks noChangeArrowheads="1"/>
          </p:cNvSpPr>
          <p:nvPr/>
        </p:nvSpPr>
        <p:spPr bwMode="auto">
          <a:xfrm>
            <a:off x="2743201" y="2276475"/>
            <a:ext cx="2900370" cy="129540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4105" name="Text Box 9"/>
          <p:cNvSpPr txBox="1">
            <a:spLocks noChangeArrowheads="1"/>
          </p:cNvSpPr>
          <p:nvPr/>
        </p:nvSpPr>
        <p:spPr bwMode="auto">
          <a:xfrm>
            <a:off x="5867400" y="2286000"/>
            <a:ext cx="3276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u="sng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Διαφορά</a:t>
            </a:r>
          </a:p>
          <a:p>
            <a:pPr eaLnBrk="0" hangingPunct="0">
              <a:spcBef>
                <a:spcPct val="50000"/>
              </a:spcBef>
            </a:pPr>
            <a:r>
              <a:rPr lang="el-GR">
                <a:latin typeface="Calibri" pitchFamily="34" charset="0"/>
                <a:cs typeface="Calibri" pitchFamily="34" charset="0"/>
              </a:rPr>
              <a:t>γράψε το </a:t>
            </a:r>
            <a:r>
              <a:rPr lang="en-US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>
                <a:latin typeface="Calibri" pitchFamily="34" charset="0"/>
                <a:cs typeface="Calibri" pitchFamily="34" charset="0"/>
              </a:rPr>
              <a:t>i</a:t>
            </a:r>
            <a:r>
              <a:rPr lang="en-US">
                <a:latin typeface="Calibri" pitchFamily="34" charset="0"/>
                <a:cs typeface="Calibri" pitchFamily="34" charset="0"/>
              </a:rPr>
              <a:t> </a:t>
            </a:r>
            <a:r>
              <a:rPr lang="el-GR">
                <a:latin typeface="Calibri" pitchFamily="34" charset="0"/>
                <a:cs typeface="Calibri" pitchFamily="34" charset="0"/>
              </a:rPr>
              <a:t>στο  αποτέλεσμα</a:t>
            </a:r>
          </a:p>
        </p:txBody>
      </p:sp>
      <p:sp>
        <p:nvSpPr>
          <p:cNvPr id="644106" name="Rectangle 10"/>
          <p:cNvSpPr>
            <a:spLocks noChangeArrowheads="1"/>
          </p:cNvSpPr>
          <p:nvPr/>
        </p:nvSpPr>
        <p:spPr bwMode="auto">
          <a:xfrm>
            <a:off x="5791200" y="2276474"/>
            <a:ext cx="3209956" cy="9382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4107" name="Text Box 11"/>
          <p:cNvSpPr txBox="1">
            <a:spLocks noChangeArrowheads="1"/>
          </p:cNvSpPr>
          <p:nvPr/>
        </p:nvSpPr>
        <p:spPr bwMode="auto">
          <a:xfrm>
            <a:off x="304800" y="3352800"/>
            <a:ext cx="2590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  <a:cs typeface="Calibri" pitchFamily="34" charset="0"/>
              </a:rPr>
              <a:t>i := i + 1</a:t>
            </a:r>
          </a:p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  <a:cs typeface="Calibri" pitchFamily="34" charset="0"/>
              </a:rPr>
              <a:t>else (* R</a:t>
            </a:r>
            <a:r>
              <a:rPr lang="en-US" baseline="-25000">
                <a:latin typeface="Calibri" pitchFamily="34" charset="0"/>
                <a:cs typeface="Calibri" pitchFamily="34" charset="0"/>
              </a:rPr>
              <a:t>i</a:t>
            </a:r>
            <a:r>
              <a:rPr lang="en-US">
                <a:latin typeface="Calibri" pitchFamily="34" charset="0"/>
                <a:cs typeface="Calibri" pitchFamily="34" charset="0"/>
              </a:rPr>
              <a:t>[A] = S</a:t>
            </a:r>
            <a:r>
              <a:rPr lang="en-US" baseline="-25000">
                <a:latin typeface="Calibri" pitchFamily="34" charset="0"/>
                <a:cs typeface="Calibri" pitchFamily="34" charset="0"/>
              </a:rPr>
              <a:t>j</a:t>
            </a:r>
            <a:r>
              <a:rPr lang="en-US">
                <a:latin typeface="Calibri" pitchFamily="34" charset="0"/>
                <a:cs typeface="Calibri" pitchFamily="34" charset="0"/>
              </a:rPr>
              <a:t>[</a:t>
            </a:r>
            <a:r>
              <a:rPr lang="el-GR">
                <a:latin typeface="Calibri" pitchFamily="34" charset="0"/>
                <a:cs typeface="Calibri" pitchFamily="34" charset="0"/>
              </a:rPr>
              <a:t>Α</a:t>
            </a:r>
            <a:r>
              <a:rPr lang="en-US">
                <a:latin typeface="Calibri" pitchFamily="34" charset="0"/>
                <a:cs typeface="Calibri" pitchFamily="34" charset="0"/>
              </a:rPr>
              <a:t>] *)</a:t>
            </a:r>
            <a:endParaRPr lang="el-GR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4108" name="Text Box 12"/>
          <p:cNvSpPr txBox="1">
            <a:spLocks noChangeArrowheads="1"/>
          </p:cNvSpPr>
          <p:nvPr/>
        </p:nvSpPr>
        <p:spPr bwMode="auto">
          <a:xfrm>
            <a:off x="609600" y="4344988"/>
            <a:ext cx="29718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b="1" u="sng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Τομή</a:t>
            </a:r>
            <a:endParaRPr lang="el-GR" u="sng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γράψε το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στο αποτέλεσμα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i := i + 1;</a:t>
            </a:r>
          </a:p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j := j + 1;</a:t>
            </a:r>
          </a:p>
        </p:txBody>
      </p:sp>
      <p:sp>
        <p:nvSpPr>
          <p:cNvPr id="644109" name="Rectangle 13"/>
          <p:cNvSpPr>
            <a:spLocks noChangeArrowheads="1"/>
          </p:cNvSpPr>
          <p:nvPr/>
        </p:nvSpPr>
        <p:spPr bwMode="auto">
          <a:xfrm>
            <a:off x="609600" y="4267200"/>
            <a:ext cx="2878318" cy="1699967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790950" y="4276726"/>
            <a:ext cx="2057400" cy="1276351"/>
            <a:chOff x="2400" y="2784"/>
            <a:chExt cx="1296" cy="804"/>
          </a:xfrm>
        </p:grpSpPr>
        <p:sp>
          <p:nvSpPr>
            <p:cNvPr id="644111" name="Text Box 15"/>
            <p:cNvSpPr txBox="1">
              <a:spLocks noChangeArrowheads="1"/>
            </p:cNvSpPr>
            <p:nvPr/>
          </p:nvSpPr>
          <p:spPr bwMode="auto">
            <a:xfrm>
              <a:off x="2400" y="2832"/>
              <a:ext cx="1296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 dirty="0">
                  <a:solidFill>
                    <a:schemeClr val="accent3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Ένωση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i := i + 1;</a:t>
              </a:r>
            </a:p>
            <a:p>
              <a:pPr eaLnBrk="0" hangingPunct="0">
                <a:spcBef>
                  <a:spcPct val="50000"/>
                </a:spcBef>
              </a:pPr>
              <a:endParaRPr lang="el-GR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44112" name="Rectangle 16"/>
            <p:cNvSpPr>
              <a:spLocks noChangeArrowheads="1"/>
            </p:cNvSpPr>
            <p:nvPr/>
          </p:nvSpPr>
          <p:spPr bwMode="auto">
            <a:xfrm>
              <a:off x="2400" y="2784"/>
              <a:ext cx="1200" cy="768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19800" y="4267201"/>
            <a:ext cx="1981200" cy="1784351"/>
            <a:chOff x="3792" y="2784"/>
            <a:chExt cx="1248" cy="1124"/>
          </a:xfrm>
        </p:grpSpPr>
        <p:sp>
          <p:nvSpPr>
            <p:cNvPr id="644114" name="Text Box 18"/>
            <p:cNvSpPr txBox="1">
              <a:spLocks noChangeArrowheads="1"/>
            </p:cNvSpPr>
            <p:nvPr/>
          </p:nvSpPr>
          <p:spPr bwMode="auto">
            <a:xfrm>
              <a:off x="3840" y="2784"/>
              <a:ext cx="1200" cy="1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Διαφορά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i := i + 1;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j := j + 1;</a:t>
              </a:r>
            </a:p>
            <a:p>
              <a:pPr eaLnBrk="0" hangingPunct="0">
                <a:spcBef>
                  <a:spcPct val="50000"/>
                </a:spcBef>
              </a:pPr>
              <a:endParaRPr lang="el-GR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44115" name="Rectangle 19"/>
            <p:cNvSpPr>
              <a:spLocks noChangeArrowheads="1"/>
            </p:cNvSpPr>
            <p:nvPr/>
          </p:nvSpPr>
          <p:spPr bwMode="auto">
            <a:xfrm>
              <a:off x="3792" y="2784"/>
              <a:ext cx="1203" cy="82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Πράξεις συνόλων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CF73-B504-46BD-877F-03D999926B4D}" type="slidenum">
              <a:rPr lang="el-GR" altLang="en-US"/>
              <a:pPr/>
              <a:t>55</a:t>
            </a:fld>
            <a:endParaRPr lang="el-GR" alt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76360" y="2352577"/>
            <a:ext cx="3657600" cy="3586163"/>
            <a:chOff x="912" y="1632"/>
            <a:chExt cx="2304" cy="2259"/>
          </a:xfrm>
        </p:grpSpPr>
        <p:sp>
          <p:nvSpPr>
            <p:cNvPr id="645124" name="Text Box 4"/>
            <p:cNvSpPr txBox="1">
              <a:spLocks noChangeArrowheads="1"/>
            </p:cNvSpPr>
            <p:nvPr/>
          </p:nvSpPr>
          <p:spPr bwMode="auto">
            <a:xfrm>
              <a:off x="1056" y="1728"/>
              <a:ext cx="2160" cy="2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 dirty="0">
                  <a:solidFill>
                    <a:schemeClr val="accent3">
                      <a:lumMod val="75000"/>
                    </a:schemeClr>
                  </a:solidFill>
                  <a:latin typeface="Calibri" pitchFamily="34" charset="0"/>
                  <a:cs typeface="Calibri" pitchFamily="34" charset="0"/>
                </a:rPr>
                <a:t>Ένωση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 err="1">
                  <a:latin typeface="Calibri" pitchFamily="34" charset="0"/>
                  <a:cs typeface="Calibri" pitchFamily="34" charset="0"/>
                </a:rPr>
                <a:t>while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 (i </a:t>
              </a:r>
              <a:r>
                <a:rPr lang="el-GR" dirty="0">
                  <a:latin typeface="Calibri" pitchFamily="34" charset="0"/>
                  <a:cs typeface="Calibri" pitchFamily="34" charset="0"/>
                  <a:sym typeface="Symbol" pitchFamily="18" charset="2"/>
                </a:rPr>
                <a:t> </a:t>
              </a:r>
              <a:r>
                <a:rPr lang="el-GR" dirty="0" err="1">
                  <a:latin typeface="Calibri" pitchFamily="34" charset="0"/>
                  <a:cs typeface="Calibri" pitchFamily="34" charset="0"/>
                </a:rPr>
                <a:t>n</a:t>
              </a:r>
              <a:r>
                <a:rPr lang="el-GR" baseline="-25000" dirty="0" err="1">
                  <a:latin typeface="Calibri" pitchFamily="34" charset="0"/>
                  <a:cs typeface="Calibri" pitchFamily="34" charset="0"/>
                </a:rPr>
                <a:t>R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) 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 γράψε το </a:t>
              </a:r>
              <a:r>
                <a:rPr lang="en-US" dirty="0" err="1">
                  <a:latin typeface="Calibri" pitchFamily="34" charset="0"/>
                  <a:cs typeface="Calibri" pitchFamily="34" charset="0"/>
                </a:rPr>
                <a:t>R</a:t>
              </a:r>
              <a:r>
                <a:rPr lang="en-US" baseline="-25000" dirty="0" err="1">
                  <a:latin typeface="Calibri" pitchFamily="34" charset="0"/>
                  <a:cs typeface="Calibri" pitchFamily="34" charset="0"/>
                </a:rPr>
                <a:t>i</a:t>
              </a:r>
              <a:r>
                <a:rPr lang="en-US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στο αποτέλεσμα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  i: = i + 1;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 err="1">
                  <a:latin typeface="Calibri" pitchFamily="34" charset="0"/>
                  <a:cs typeface="Calibri" pitchFamily="34" charset="0"/>
                </a:rPr>
                <a:t>while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 (j </a:t>
              </a:r>
              <a:r>
                <a:rPr lang="el-GR" dirty="0">
                  <a:latin typeface="Calibri" pitchFamily="34" charset="0"/>
                  <a:cs typeface="Calibri" pitchFamily="34" charset="0"/>
                  <a:sym typeface="Symbol" pitchFamily="18" charset="2"/>
                </a:rPr>
                <a:t> </a:t>
              </a:r>
              <a:r>
                <a:rPr lang="el-GR" dirty="0" err="1">
                  <a:latin typeface="Calibri" pitchFamily="34" charset="0"/>
                  <a:cs typeface="Calibri" pitchFamily="34" charset="0"/>
                </a:rPr>
                <a:t>n</a:t>
              </a:r>
              <a:r>
                <a:rPr lang="el-GR" baseline="-25000" dirty="0" err="1">
                  <a:latin typeface="Calibri" pitchFamily="34" charset="0"/>
                  <a:cs typeface="Calibri" pitchFamily="34" charset="0"/>
                </a:rPr>
                <a:t>S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) 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 γράψε το </a:t>
              </a:r>
              <a:r>
                <a:rPr lang="en-US" dirty="0" err="1">
                  <a:latin typeface="Calibri" pitchFamily="34" charset="0"/>
                  <a:cs typeface="Calibri" pitchFamily="34" charset="0"/>
                </a:rPr>
                <a:t>S</a:t>
              </a:r>
              <a:r>
                <a:rPr lang="en-US" baseline="-25000" dirty="0" err="1">
                  <a:latin typeface="Calibri" pitchFamily="34" charset="0"/>
                  <a:cs typeface="Calibri" pitchFamily="34" charset="0"/>
                </a:rPr>
                <a:t>j</a:t>
              </a:r>
              <a:r>
                <a:rPr lang="en-US" dirty="0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 dirty="0">
                  <a:latin typeface="Calibri" pitchFamily="34" charset="0"/>
                  <a:cs typeface="Calibri" pitchFamily="34" charset="0"/>
                </a:rPr>
                <a:t>στο αποτέλεσμα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 dirty="0">
                  <a:latin typeface="Calibri" pitchFamily="34" charset="0"/>
                  <a:cs typeface="Calibri" pitchFamily="34" charset="0"/>
                </a:rPr>
                <a:t>      j: = j + 1;</a:t>
              </a:r>
            </a:p>
            <a:p>
              <a:pPr eaLnBrk="0" hangingPunct="0">
                <a:spcBef>
                  <a:spcPct val="50000"/>
                </a:spcBef>
              </a:pPr>
              <a:endParaRPr lang="el-GR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45125" name="Rectangle 5"/>
            <p:cNvSpPr>
              <a:spLocks noChangeArrowheads="1"/>
            </p:cNvSpPr>
            <p:nvPr/>
          </p:nvSpPr>
          <p:spPr bwMode="auto">
            <a:xfrm>
              <a:off x="912" y="1632"/>
              <a:ext cx="2250" cy="2259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995836" y="2352675"/>
            <a:ext cx="3505200" cy="2630488"/>
            <a:chOff x="3408" y="1632"/>
            <a:chExt cx="2208" cy="1657"/>
          </a:xfrm>
        </p:grpSpPr>
        <p:sp>
          <p:nvSpPr>
            <p:cNvPr id="645127" name="Text Box 7"/>
            <p:cNvSpPr txBox="1">
              <a:spLocks noChangeArrowheads="1"/>
            </p:cNvSpPr>
            <p:nvPr/>
          </p:nvSpPr>
          <p:spPr bwMode="auto">
            <a:xfrm>
              <a:off x="3456" y="1680"/>
              <a:ext cx="2160" cy="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b="1" u="sng">
                  <a:solidFill>
                    <a:schemeClr val="accent1"/>
                  </a:solidFill>
                  <a:latin typeface="Calibri" pitchFamily="34" charset="0"/>
                  <a:cs typeface="Calibri" pitchFamily="34" charset="0"/>
                </a:rPr>
                <a:t>Διαφορά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while (i </a:t>
              </a:r>
              <a:r>
                <a:rPr lang="el-GR">
                  <a:latin typeface="Calibri" pitchFamily="34" charset="0"/>
                  <a:cs typeface="Calibri" pitchFamily="34" charset="0"/>
                  <a:sym typeface="Symbol" pitchFamily="18" charset="2"/>
                </a:rPr>
                <a:t> </a:t>
              </a:r>
              <a:r>
                <a:rPr lang="el-GR">
                  <a:latin typeface="Calibri" pitchFamily="34" charset="0"/>
                  <a:cs typeface="Calibri" pitchFamily="34" charset="0"/>
                </a:rPr>
                <a:t>n</a:t>
              </a:r>
              <a:r>
                <a:rPr lang="el-GR" baseline="-25000">
                  <a:latin typeface="Calibri" pitchFamily="34" charset="0"/>
                  <a:cs typeface="Calibri" pitchFamily="34" charset="0"/>
                </a:rPr>
                <a:t>R</a:t>
              </a:r>
              <a:r>
                <a:rPr lang="el-GR">
                  <a:latin typeface="Calibri" pitchFamily="34" charset="0"/>
                  <a:cs typeface="Calibri" pitchFamily="34" charset="0"/>
                </a:rPr>
                <a:t>) 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     γράψε το </a:t>
              </a:r>
              <a:r>
                <a:rPr lang="en-US">
                  <a:latin typeface="Calibri" pitchFamily="34" charset="0"/>
                  <a:cs typeface="Calibri" pitchFamily="34" charset="0"/>
                </a:rPr>
                <a:t>R</a:t>
              </a:r>
              <a:r>
                <a:rPr lang="en-US" baseline="-25000">
                  <a:latin typeface="Calibri" pitchFamily="34" charset="0"/>
                  <a:cs typeface="Calibri" pitchFamily="34" charset="0"/>
                </a:rPr>
                <a:t>i</a:t>
              </a:r>
              <a:r>
                <a:rPr lang="en-US">
                  <a:latin typeface="Calibri" pitchFamily="34" charset="0"/>
                  <a:cs typeface="Calibri" pitchFamily="34" charset="0"/>
                </a:rPr>
                <a:t> </a:t>
              </a:r>
              <a:r>
                <a:rPr lang="el-GR">
                  <a:latin typeface="Calibri" pitchFamily="34" charset="0"/>
                  <a:cs typeface="Calibri" pitchFamily="34" charset="0"/>
                </a:rPr>
                <a:t>στο αποτέλεσμα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l-GR">
                  <a:latin typeface="Calibri" pitchFamily="34" charset="0"/>
                  <a:cs typeface="Calibri" pitchFamily="34" charset="0"/>
                </a:rPr>
                <a:t>      i: = i + 1;</a:t>
              </a:r>
            </a:p>
            <a:p>
              <a:pPr eaLnBrk="0" hangingPunct="0">
                <a:spcBef>
                  <a:spcPct val="50000"/>
                </a:spcBef>
              </a:pPr>
              <a:endParaRPr lang="el-GR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45128" name="Rectangle 8"/>
            <p:cNvSpPr>
              <a:spLocks noChangeArrowheads="1"/>
            </p:cNvSpPr>
            <p:nvPr/>
          </p:nvSpPr>
          <p:spPr bwMode="auto">
            <a:xfrm>
              <a:off x="3408" y="1632"/>
              <a:ext cx="2160" cy="144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645129" name="Text Box 9"/>
          <p:cNvSpPr txBox="1">
            <a:spLocks noChangeArrowheads="1"/>
          </p:cNvSpPr>
          <p:nvPr/>
        </p:nvSpPr>
        <p:spPr bwMode="auto">
          <a:xfrm>
            <a:off x="1038198" y="1700212"/>
            <a:ext cx="62436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dirty="0">
                <a:latin typeface="Calibri" pitchFamily="34" charset="0"/>
                <a:cs typeface="Calibri" pitchFamily="34" charset="0"/>
              </a:rPr>
              <a:t>Αν υπάρχουν ακόμα εγγραφές για κάποιο αρχείο</a:t>
            </a:r>
            <a:r>
              <a:rPr lang="en-US" dirty="0">
                <a:latin typeface="Calibri" pitchFamily="34" charset="0"/>
                <a:cs typeface="Calibri" pitchFamily="34" charset="0"/>
              </a:rPr>
              <a:t>: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Πράξεις συνόλων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8BE01A-1549-4FD9-8F37-77ED03559DF4}" type="slidenum">
              <a:rPr lang="el-GR" altLang="en-US" smtClean="0"/>
              <a:pPr/>
              <a:t>56</a:t>
            </a:fld>
            <a:endParaRPr lang="el-GR" altLang="en-US"/>
          </a:p>
        </p:txBody>
      </p:sp>
      <p:sp>
        <p:nvSpPr>
          <p:cNvPr id="38917" name="Text Box 2"/>
          <p:cNvSpPr txBox="1">
            <a:spLocks noChangeArrowheads="1"/>
          </p:cNvSpPr>
          <p:nvPr/>
        </p:nvSpPr>
        <p:spPr bwMode="auto">
          <a:xfrm>
            <a:off x="1329226" y="1018077"/>
            <a:ext cx="61198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6000" dirty="0">
                <a:solidFill>
                  <a:schemeClr val="accent3">
                    <a:lumMod val="75000"/>
                  </a:schemeClr>
                </a:solidFill>
              </a:rPr>
              <a:t>Ερωτήσεις;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7700" y="2584937"/>
            <a:ext cx="6972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800" dirty="0"/>
          </a:p>
          <a:p>
            <a:r>
              <a:rPr lang="el-GR" sz="2800" dirty="0"/>
              <a:t>Καλό διάβασμα</a:t>
            </a:r>
          </a:p>
          <a:p>
            <a:endParaRPr lang="el-GR" sz="2800" dirty="0"/>
          </a:p>
          <a:p>
            <a:r>
              <a:rPr lang="el-GR" sz="2800" dirty="0"/>
              <a:t>Εξετάσεις με ανοικτά βιβλία/σημειώσεις</a:t>
            </a:r>
            <a:r>
              <a:rPr lang="en-US" sz="2800" dirty="0"/>
              <a:t> (</a:t>
            </a:r>
            <a:r>
              <a:rPr lang="el-GR" sz="2800" dirty="0"/>
              <a:t>είτε το βιβλίο είτε τις διαφάνειες).</a:t>
            </a:r>
          </a:p>
        </p:txBody>
      </p:sp>
    </p:spTree>
    <p:extLst>
      <p:ext uri="{BB962C8B-B14F-4D97-AF65-F5344CB8AC3E}">
        <p14:creationId xmlns:p14="http://schemas.microsoft.com/office/powerpoint/2010/main" val="12161874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C5AB37-8C0B-42C6-BD8A-12F75FE5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3DF633-8314-4801-B753-EF3B8F49AF7E}"/>
              </a:ext>
            </a:extLst>
          </p:cNvPr>
          <p:cNvSpPr txBox="1"/>
          <p:nvPr/>
        </p:nvSpPr>
        <p:spPr>
          <a:xfrm>
            <a:off x="1258957" y="1524000"/>
            <a:ext cx="7003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/>
              <a:t>Ασκήσεις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97704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978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Άσκηση 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0381" y="1198978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/>
              <a:t>Θεωρείστε ότι τον πίνακα </a:t>
            </a:r>
            <a:r>
              <a:rPr lang="en-US" sz="1600" dirty="0"/>
              <a:t>BOOK </a:t>
            </a:r>
            <a:endParaRPr lang="el-GR" sz="1600" dirty="0"/>
          </a:p>
          <a:p>
            <a:r>
              <a:rPr lang="en-US" sz="1600" dirty="0"/>
              <a:t>BOOK(</a:t>
            </a:r>
            <a:r>
              <a:rPr lang="en-US" sz="1600" u="sng" dirty="0"/>
              <a:t>ISBN</a:t>
            </a:r>
            <a:r>
              <a:rPr lang="en-US" sz="1600" dirty="0"/>
              <a:t>, TITLE, PUB-YEAR)</a:t>
            </a:r>
            <a:endParaRPr lang="el-GR" sz="1600" dirty="0"/>
          </a:p>
          <a:p>
            <a:r>
              <a:rPr lang="el-GR" sz="1600" dirty="0"/>
              <a:t>που έχει πληροφορία για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1.000.000</a:t>
            </a:r>
            <a:r>
              <a:rPr lang="el-GR" sz="1600" dirty="0"/>
              <a:t> βιβλία και είναι </a:t>
            </a:r>
            <a:r>
              <a:rPr lang="el-GR" sz="1600" dirty="0" err="1"/>
              <a:t>αποθηκευμένος</a:t>
            </a:r>
            <a:r>
              <a:rPr lang="el-GR" sz="1600" dirty="0"/>
              <a:t> σε ένα αρχείο στο δίσκο το οποίο είναι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διατεταγμένο ως προς το γνώρισμα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TITLE </a:t>
            </a:r>
            <a:r>
              <a:rPr lang="el-GR" sz="1600" dirty="0"/>
              <a:t>και καταλαμβάνει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20.000</a:t>
            </a:r>
            <a:r>
              <a:rPr lang="el-GR" sz="1600" dirty="0"/>
              <a:t> </a:t>
            </a:r>
            <a:r>
              <a:rPr lang="en-US" sz="1600" dirty="0"/>
              <a:t>blocks</a:t>
            </a:r>
            <a:r>
              <a:rPr lang="el-GR" sz="1600" dirty="0"/>
              <a:t>. </a:t>
            </a:r>
          </a:p>
          <a:p>
            <a:endParaRPr lang="el-GR" sz="1600" dirty="0"/>
          </a:p>
          <a:p>
            <a:r>
              <a:rPr lang="el-GR" sz="1600" dirty="0"/>
              <a:t>Επίσης, έχουμε ένα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B+-δέντρο </a:t>
            </a:r>
            <a:r>
              <a:rPr lang="el-GR" sz="1600" dirty="0"/>
              <a:t>ως ευρετήριο στο γνώρισμα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ISBN </a:t>
            </a:r>
            <a:r>
              <a:rPr lang="el-GR" sz="1600" dirty="0"/>
              <a:t>που έχει τάξη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55</a:t>
            </a:r>
            <a:r>
              <a:rPr lang="el-GR" sz="1600" dirty="0"/>
              <a:t> για τους εσωτερικούς κόμβους και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65 </a:t>
            </a:r>
            <a:r>
              <a:rPr lang="el-GR" sz="1600" dirty="0"/>
              <a:t>για τα φύλλα. Θεωρείστε ότι μπορείτε να χρησιμοποιείστε κάποια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blocks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στη μνήμη</a:t>
            </a:r>
            <a:r>
              <a:rPr lang="el-GR" sz="1600" dirty="0"/>
              <a:t> για την αποθήκευση του ευρετηρίου.</a:t>
            </a:r>
          </a:p>
          <a:p>
            <a:endParaRPr lang="el-GR" sz="1600" dirty="0"/>
          </a:p>
          <a:p>
            <a:pPr marL="400050" indent="-400050">
              <a:buAutoNum type="romanLcParenBoth"/>
            </a:pPr>
            <a:r>
              <a:rPr lang="el-GR" sz="1600" dirty="0"/>
              <a:t>Πόσα </a:t>
            </a:r>
            <a:r>
              <a:rPr lang="en-US" sz="1600" dirty="0"/>
              <a:t>blocks </a:t>
            </a:r>
            <a:r>
              <a:rPr lang="el-GR" sz="1600" dirty="0"/>
              <a:t>στην μνήμη επαρκούν για την αποθήκευση των δύο πρώτων επιπέδων; Απαντήστε τα επόμενα ερωτήματα υποθέτοντας ότι τα δύο πρώτα επίπεδα του Β+-δέντρου είναι στη μνήμη.</a:t>
            </a:r>
          </a:p>
          <a:p>
            <a:r>
              <a:rPr lang="el-GR" sz="1600" dirty="0"/>
              <a:t>(</a:t>
            </a:r>
            <a:r>
              <a:rPr lang="en-US" sz="1600" dirty="0"/>
              <a:t>ii</a:t>
            </a:r>
            <a:r>
              <a:rPr lang="el-GR" sz="1600" dirty="0"/>
              <a:t>) Εκτιμήστε  το κόστος της ερώτησης: </a:t>
            </a:r>
          </a:p>
          <a:p>
            <a:r>
              <a:rPr lang="en-US" sz="1600" dirty="0"/>
              <a:t>		SELECT</a:t>
            </a:r>
            <a:r>
              <a:rPr lang="el-GR" sz="1600" dirty="0"/>
              <a:t> * </a:t>
            </a:r>
            <a:r>
              <a:rPr lang="en-US" sz="1600" dirty="0"/>
              <a:t>FROM BOOK WHERE ISBN</a:t>
            </a:r>
            <a:r>
              <a:rPr lang="el-GR" sz="1600" dirty="0"/>
              <a:t> = 2101010</a:t>
            </a:r>
            <a:r>
              <a:rPr lang="en-US" sz="1600" dirty="0"/>
              <a:t>;</a:t>
            </a:r>
            <a:endParaRPr lang="el-GR" sz="1600" dirty="0"/>
          </a:p>
          <a:p>
            <a:r>
              <a:rPr lang="el-GR" sz="1600" dirty="0"/>
              <a:t>(</a:t>
            </a:r>
            <a:r>
              <a:rPr lang="en-US" sz="1600" dirty="0"/>
              <a:t>iii</a:t>
            </a:r>
            <a:r>
              <a:rPr lang="el-GR" sz="1600" dirty="0"/>
              <a:t>) Θεωρείστε την ερώτηση</a:t>
            </a:r>
            <a:endParaRPr lang="en-US" sz="1600" dirty="0"/>
          </a:p>
          <a:p>
            <a:pPr marL="898525"/>
            <a:r>
              <a:rPr lang="en-US" sz="1600" dirty="0"/>
              <a:t>SELECT</a:t>
            </a:r>
            <a:r>
              <a:rPr lang="el-GR" sz="1600" dirty="0"/>
              <a:t> * </a:t>
            </a:r>
            <a:r>
              <a:rPr lang="en-US" sz="1600" dirty="0"/>
              <a:t>FROM BOOK </a:t>
            </a:r>
          </a:p>
          <a:p>
            <a:pPr marL="898525"/>
            <a:r>
              <a:rPr lang="en-US" sz="1600" dirty="0"/>
              <a:t>WHERE ISBN</a:t>
            </a:r>
            <a:r>
              <a:rPr lang="el-GR" sz="1600" dirty="0"/>
              <a:t> &gt; 1451010 </a:t>
            </a:r>
            <a:r>
              <a:rPr lang="en-US" sz="1600" dirty="0"/>
              <a:t>AND ISBN</a:t>
            </a:r>
            <a:r>
              <a:rPr lang="el-GR" sz="1600" dirty="0"/>
              <a:t> &lt; 8899000 </a:t>
            </a:r>
            <a:r>
              <a:rPr lang="en-US" sz="1600" dirty="0"/>
              <a:t>and TITLE </a:t>
            </a:r>
            <a:r>
              <a:rPr lang="el-GR" sz="1600" dirty="0"/>
              <a:t>= ‘</a:t>
            </a:r>
            <a:r>
              <a:rPr lang="en-US" sz="1600" dirty="0" err="1"/>
              <a:t>SteppenWolf</a:t>
            </a:r>
            <a:r>
              <a:rPr lang="el-GR" sz="1600" dirty="0"/>
              <a:t>’</a:t>
            </a:r>
            <a:r>
              <a:rPr lang="en-US" sz="1600" dirty="0"/>
              <a:t>;</a:t>
            </a:r>
            <a:r>
              <a:rPr lang="el-GR" sz="1600" dirty="0"/>
              <a:t> </a:t>
            </a:r>
            <a:endParaRPr lang="en-US" sz="1600" dirty="0"/>
          </a:p>
          <a:p>
            <a:r>
              <a:rPr lang="el-GR" sz="1600" dirty="0"/>
              <a:t>και ότι υπάρχουν 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el-GR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el-GR" sz="1600" dirty="0"/>
              <a:t> βιβλία με </a:t>
            </a:r>
            <a:r>
              <a:rPr lang="en-US" sz="1600" dirty="0"/>
              <a:t>ISBN </a:t>
            </a:r>
            <a:r>
              <a:rPr lang="el-GR" sz="1600" dirty="0"/>
              <a:t>μεταξύ 1451010 και 8899000 και 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l-GR" sz="1600" dirty="0"/>
              <a:t> βιβλία με τίτλο </a:t>
            </a:r>
            <a:r>
              <a:rPr lang="en-US" sz="1600" dirty="0" err="1"/>
              <a:t>SteppenWolf</a:t>
            </a:r>
            <a:r>
              <a:rPr lang="el-GR" sz="1600" dirty="0"/>
              <a:t>. </a:t>
            </a:r>
            <a:endParaRPr lang="en-US" sz="1600" dirty="0"/>
          </a:p>
          <a:p>
            <a:r>
              <a:rPr lang="el-GR" sz="1600" dirty="0"/>
              <a:t>Συμφέρει να χρησιμοποιήσουμε το ευρετήριο για αυτήν την ερώτηση ή όχι και γιατί.</a:t>
            </a:r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0DFD5F4-C86D-474D-81A8-ECDF1281591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343877" y="65087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09A0FB6-8FF4-4F1C-A4DE-6E797A2421EC}"/>
              </a:ext>
            </a:extLst>
          </p:cNvPr>
          <p:cNvSpPr txBox="1">
            <a:spLocks/>
          </p:cNvSpPr>
          <p:nvPr/>
        </p:nvSpPr>
        <p:spPr>
          <a:xfrm>
            <a:off x="3276600" y="6508764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000"/>
              <a:t>Ευαγγελία Πιτουρά</a:t>
            </a:r>
          </a:p>
        </p:txBody>
      </p:sp>
    </p:spTree>
    <p:extLst>
      <p:ext uri="{BB962C8B-B14F-4D97-AF65-F5344CB8AC3E}">
        <p14:creationId xmlns:p14="http://schemas.microsoft.com/office/powerpoint/2010/main" val="19827166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57"/>
            <a:ext cx="8229600" cy="826373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Άσκηση 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0588" y="923730"/>
            <a:ext cx="848152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/>
              <a:t>Έστω μια σχέση R(Α, Β, </a:t>
            </a:r>
            <a:r>
              <a:rPr lang="en-US" sz="1600" dirty="0"/>
              <a:t>C</a:t>
            </a:r>
            <a:r>
              <a:rPr lang="el-GR" sz="1600" dirty="0"/>
              <a:t>) με κλειδί το γνώρισμα Α, η οποία είναι αποθηκευμένη σε ένα διατεταγμένο αρχείο με πεδίο διάταξης το γνώρισμα Β. Υπάρχει  ένα  B+-δέντρο ευρετήριο στο γνώρισμα Α. Το B+-δέντρο είναι τάξης 45 για τους εσωτερικούς κόμβους και 50 για τα φύλλα και έχει συνολικά 4 επίπεδα (συμπεριλαμβανομένου του επιπέδου της ρίζας και των φύλλων). Ο παράγοντας ομαδοποίησης (</a:t>
            </a:r>
            <a:r>
              <a:rPr lang="el-GR" sz="1600" dirty="0" err="1"/>
              <a:t>blocking</a:t>
            </a:r>
            <a:r>
              <a:rPr lang="el-GR" sz="1600" dirty="0"/>
              <a:t> </a:t>
            </a:r>
            <a:r>
              <a:rPr lang="el-GR" sz="1600" dirty="0" err="1"/>
              <a:t>factor</a:t>
            </a:r>
            <a:r>
              <a:rPr lang="el-GR" sz="1600" dirty="0"/>
              <a:t>) για το αρχείο δεδομένων είναι 100 εγγραφές ανά σελίδα. Θεωρήστε ότι το Β+-δέντρο είναι όσο το δυνατόν πιο </a:t>
            </a:r>
            <a:r>
              <a:rPr lang="el-GR" sz="1600" i="1" dirty="0"/>
              <a:t>γεμάτο, </a:t>
            </a:r>
            <a:r>
              <a:rPr lang="el-GR" sz="1600" dirty="0"/>
              <a:t>δηλαδή, έχει το μεγαλύτερο επιτρεπτό αριθμό τιμών σε κάθε κόμβο του.</a:t>
            </a:r>
          </a:p>
          <a:p>
            <a:r>
              <a:rPr lang="el-GR" sz="1600" dirty="0"/>
              <a:t>(α)  Δώστε μια εκτίμηση του κόστους για την εισαγωγή μιας τιμής σε αυτό το δέντρο (δηλαδή, πόσα μπλοκ θα χρειαστεί να διαβάσουμε/γράψουμε) και μια εκτίμηση του μεγέθους του δέντρου που προκύπτει.</a:t>
            </a:r>
          </a:p>
          <a:p>
            <a:r>
              <a:rPr lang="el-GR" sz="1600" dirty="0"/>
              <a:t>(β)  Δώστε μια εκτίμηση του κόστους για τη διαγραφή μιας τιμής σε αυτό το δέντρο (δηλαδή, πόσα μπλοκ θα χρειαστεί να διαβάσουμε/γράψουμε) και μια εκτίμηση του μεγέθους του δέντρου που προκύπτει.</a:t>
            </a:r>
          </a:p>
          <a:p>
            <a:r>
              <a:rPr lang="el-GR" sz="1600" dirty="0"/>
              <a:t>(γ) Αντί για το Β+-δέντρο, κατασκευάζουμε ένα ευρετήριο </a:t>
            </a:r>
            <a:r>
              <a:rPr lang="el-GR" sz="1600" dirty="0" err="1"/>
              <a:t>επεκτατού</a:t>
            </a:r>
            <a:r>
              <a:rPr lang="el-GR" sz="1600" dirty="0"/>
              <a:t> κατακερματισμού. Υποθέστε ότι σε κάθε κάδο (</a:t>
            </a:r>
            <a:r>
              <a:rPr lang="en-US" sz="1600" dirty="0"/>
              <a:t>bucket</a:t>
            </a:r>
            <a:r>
              <a:rPr lang="el-GR" sz="1600" dirty="0"/>
              <a:t>) χωρούν 60 τιμές. Ποιο θα είναι το μικρότερο ολικό βάθος καταλόγου για ένα τέτοιο ευρετήριο;</a:t>
            </a:r>
          </a:p>
          <a:p>
            <a:r>
              <a:rPr lang="el-GR" sz="1600" dirty="0"/>
              <a:t>(δ) Δώστε για καθένα από το (</a:t>
            </a:r>
            <a:r>
              <a:rPr lang="en-US" sz="1600" dirty="0"/>
              <a:t>i</a:t>
            </a:r>
            <a:r>
              <a:rPr lang="el-GR" sz="1600" dirty="0"/>
              <a:t>)-(i</a:t>
            </a:r>
            <a:r>
              <a:rPr lang="en-US" sz="1600" dirty="0"/>
              <a:t>v</a:t>
            </a:r>
            <a:r>
              <a:rPr lang="el-GR" sz="1600" dirty="0"/>
              <a:t>) παρακάτω παράδειγμα μιας </a:t>
            </a:r>
            <a:r>
              <a:rPr lang="en-US" sz="1600" dirty="0"/>
              <a:t>SQL</a:t>
            </a:r>
            <a:r>
              <a:rPr lang="el-GR" sz="1600" dirty="0"/>
              <a:t> ερώτησης για την οποία ο πιο αποδοτικός τρόπος για την εκτέλεση της είναι πάντα</a:t>
            </a:r>
          </a:p>
          <a:p>
            <a:r>
              <a:rPr lang="el-GR" sz="1600" dirty="0"/>
              <a:t>(</a:t>
            </a:r>
            <a:r>
              <a:rPr lang="en-US" sz="1600" dirty="0"/>
              <a:t>i</a:t>
            </a:r>
            <a:r>
              <a:rPr lang="el-GR" sz="1600" dirty="0"/>
              <a:t>) χρήση του </a:t>
            </a:r>
            <a:r>
              <a:rPr lang="en-US" sz="1600" dirty="0"/>
              <a:t>B</a:t>
            </a:r>
            <a:r>
              <a:rPr lang="el-GR" sz="1600" dirty="0"/>
              <a:t>+-δέντρου</a:t>
            </a:r>
          </a:p>
          <a:p>
            <a:r>
              <a:rPr lang="el-GR" sz="1600" dirty="0"/>
              <a:t>(</a:t>
            </a:r>
            <a:r>
              <a:rPr lang="en-US" sz="1600" dirty="0"/>
              <a:t>ii</a:t>
            </a:r>
            <a:r>
              <a:rPr lang="el-GR" sz="1600" dirty="0"/>
              <a:t>) χρήση κατακερματισμού</a:t>
            </a:r>
          </a:p>
          <a:p>
            <a:r>
              <a:rPr lang="el-GR" sz="1600" dirty="0"/>
              <a:t>(</a:t>
            </a:r>
            <a:r>
              <a:rPr lang="el-GR" sz="1600" dirty="0" err="1"/>
              <a:t>ii</a:t>
            </a:r>
            <a:r>
              <a:rPr lang="en-US" sz="1600" dirty="0"/>
              <a:t>i</a:t>
            </a:r>
            <a:r>
              <a:rPr lang="el-GR" sz="1600" dirty="0"/>
              <a:t>) δυαδική αναζήτηση στο αρχείο δεδομένων</a:t>
            </a:r>
          </a:p>
          <a:p>
            <a:r>
              <a:rPr lang="el-GR" sz="1600" dirty="0"/>
              <a:t>(</a:t>
            </a:r>
            <a:r>
              <a:rPr lang="en-US" sz="1600" dirty="0"/>
              <a:t>iv</a:t>
            </a:r>
            <a:r>
              <a:rPr lang="el-GR" sz="1600" dirty="0"/>
              <a:t>) σειριακή ανάγνωση (</a:t>
            </a:r>
            <a:r>
              <a:rPr lang="en-US" sz="1600" dirty="0"/>
              <a:t>scan</a:t>
            </a:r>
            <a:r>
              <a:rPr lang="el-GR" sz="1600" dirty="0"/>
              <a:t>) του αρχείο δεδομένων</a:t>
            </a:r>
          </a:p>
          <a:p>
            <a:endParaRPr lang="el-GR" sz="1600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83662" y="6411072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</a:t>
            </a:r>
            <a:r>
              <a:rPr lang="el-GR" altLang="en-US" sz="1000" dirty="0"/>
              <a:t>8-20</a:t>
            </a:r>
            <a:r>
              <a:rPr lang="en-US" altLang="en-US" sz="1000" dirty="0"/>
              <a:t>1</a:t>
            </a:r>
            <a:r>
              <a:rPr lang="el-GR" altLang="en-US" sz="1000" dirty="0"/>
              <a:t>9</a:t>
            </a: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00754" y="6411072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n-US" sz="1000"/>
              <a:t>Ευαγγελία Πιτουρά</a:t>
            </a:r>
            <a:endParaRPr lang="el-G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79528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98CBB-6D69-4A34-8F87-7E0AFC1C0C55}" type="slidenum">
              <a:rPr lang="el-GR" altLang="en-US" smtClean="0"/>
              <a:pPr/>
              <a:t>6</a:t>
            </a:fld>
            <a:endParaRPr lang="el-GR" altLang="en-US"/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19124" y="1481678"/>
            <a:ext cx="7696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Σχέδιο/πλάνο εκτέλεσης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(execution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/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query plan): 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μια ακολουθία από βασικές πράξεις</a:t>
            </a:r>
          </a:p>
          <a:p>
            <a:pPr eaLnBrk="0" hangingPunct="0">
              <a:spcBef>
                <a:spcPct val="50000"/>
              </a:spcBef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Αναπαρίσταται με ένα δέντρο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328600" y="3555575"/>
            <a:ext cx="2459610" cy="1738313"/>
            <a:chOff x="3980567" y="3696977"/>
            <a:chExt cx="2459610" cy="1738313"/>
          </a:xfrm>
        </p:grpSpPr>
        <p:sp>
          <p:nvSpPr>
            <p:cNvPr id="12296" name="Text Box 5"/>
            <p:cNvSpPr txBox="1">
              <a:spLocks noChangeArrowheads="1"/>
            </p:cNvSpPr>
            <p:nvPr/>
          </p:nvSpPr>
          <p:spPr bwMode="auto">
            <a:xfrm>
              <a:off x="4230377" y="3696977"/>
              <a:ext cx="2209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 dirty="0">
                  <a:latin typeface="Calibri" pitchFamily="34" charset="0"/>
                  <a:cs typeface="Calibri" pitchFamily="34" charset="0"/>
                </a:rPr>
                <a:t>π </a:t>
              </a:r>
              <a:r>
                <a:rPr lang="en-US" baseline="-25000" dirty="0">
                  <a:latin typeface="Calibri" pitchFamily="34" charset="0"/>
                  <a:cs typeface="Calibri" pitchFamily="34" charset="0"/>
                </a:rPr>
                <a:t>balance</a:t>
              </a:r>
              <a:endParaRPr lang="el-GR" baseline="-250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297" name="Text Box 6"/>
            <p:cNvSpPr txBox="1">
              <a:spLocks noChangeArrowheads="1"/>
            </p:cNvSpPr>
            <p:nvPr/>
          </p:nvSpPr>
          <p:spPr bwMode="auto">
            <a:xfrm>
              <a:off x="3980567" y="4244741"/>
              <a:ext cx="18908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l-GR" sz="1800" dirty="0">
                  <a:latin typeface="Calibri" pitchFamily="34" charset="0"/>
                  <a:cs typeface="Calibri" pitchFamily="34" charset="0"/>
                </a:rPr>
                <a:t>σ </a:t>
              </a:r>
              <a:r>
                <a:rPr lang="en-US" baseline="-25000" dirty="0">
                  <a:latin typeface="Calibri" pitchFamily="34" charset="0"/>
                  <a:cs typeface="Calibri" pitchFamily="34" charset="0"/>
                </a:rPr>
                <a:t>balance &lt; 2500</a:t>
              </a:r>
              <a:endParaRPr lang="el-GR" baseline="-250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298" name="Text Box 7"/>
            <p:cNvSpPr txBox="1">
              <a:spLocks noChangeArrowheads="1"/>
            </p:cNvSpPr>
            <p:nvPr/>
          </p:nvSpPr>
          <p:spPr bwMode="auto">
            <a:xfrm>
              <a:off x="4306577" y="5068577"/>
              <a:ext cx="1295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Calibri" pitchFamily="34" charset="0"/>
                  <a:cs typeface="Calibri" pitchFamily="34" charset="0"/>
                </a:rPr>
                <a:t>account</a:t>
              </a:r>
              <a:endParaRPr lang="el-GR" sz="18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299" name="Line 8"/>
            <p:cNvSpPr>
              <a:spLocks noChangeShapeType="1"/>
            </p:cNvSpPr>
            <p:nvPr/>
          </p:nvSpPr>
          <p:spPr bwMode="auto">
            <a:xfrm>
              <a:off x="4687577" y="4077977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9"/>
            <p:cNvSpPr>
              <a:spLocks noChangeShapeType="1"/>
            </p:cNvSpPr>
            <p:nvPr/>
          </p:nvSpPr>
          <p:spPr bwMode="auto">
            <a:xfrm>
              <a:off x="4687577" y="4687577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Πλάνο Εκτέλεσης</a:t>
            </a: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595926" y="3393847"/>
            <a:ext cx="408691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Φύλλα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 σχέσεις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Εσωτερικοί κόμβοι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 βασικές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(primitive)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πράξεις της σχεσιακής άλγεβρας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0F7709-62A5-4F6C-9F6C-333F7814E9D1}" type="slidenum">
              <a:rPr lang="el-GR" altLang="en-US" smtClean="0"/>
              <a:pPr/>
              <a:t>7</a:t>
            </a:fld>
            <a:endParaRPr lang="el-GR" altLang="en-US"/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419215" y="1331798"/>
            <a:ext cx="266382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SELECT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…, A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n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FROM</a:t>
            </a:r>
            <a:r>
              <a:rPr lang="en-US" sz="1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, …, R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m</a:t>
            </a:r>
            <a:endParaRPr lang="en-US" sz="1800" dirty="0"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800" b="1" dirty="0">
                <a:latin typeface="Calibri" pitchFamily="34" charset="0"/>
                <a:cs typeface="Calibri" pitchFamily="34" charset="0"/>
              </a:rPr>
              <a:t>WHERE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P</a:t>
            </a:r>
            <a:endParaRPr lang="el-GR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4553965" y="1712160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b="1" dirty="0">
                <a:latin typeface="Calibri" pitchFamily="34" charset="0"/>
                <a:cs typeface="Calibri" pitchFamily="34" charset="0"/>
              </a:rPr>
              <a:t>π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A1, A2, …, An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1800" b="1" dirty="0">
                <a:latin typeface="Calibri" pitchFamily="34" charset="0"/>
                <a:cs typeface="Calibri" pitchFamily="34" charset="0"/>
              </a:rPr>
              <a:t>σ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aseline="-250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 (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R</a:t>
            </a:r>
            <a:r>
              <a:rPr lang="el-GR" sz="1800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b="1" dirty="0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R</a:t>
            </a:r>
            <a:r>
              <a:rPr lang="el-GR" sz="1800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b="1" dirty="0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… </a:t>
            </a:r>
            <a:r>
              <a:rPr lang="el-GR" sz="1800" b="1" dirty="0">
                <a:latin typeface="Calibri" pitchFamily="34" charset="0"/>
                <a:cs typeface="Calibri" pitchFamily="34" charset="0"/>
              </a:rPr>
              <a:t>x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dirty="0" err="1">
                <a:latin typeface="Calibri" pitchFamily="34" charset="0"/>
                <a:cs typeface="Calibri" pitchFamily="34" charset="0"/>
              </a:rPr>
              <a:t>R</a:t>
            </a:r>
            <a:r>
              <a:rPr lang="el-GR" sz="1800" baseline="-25000" dirty="0" err="1">
                <a:latin typeface="Calibri" pitchFamily="34" charset="0"/>
                <a:cs typeface="Calibri" pitchFamily="34" charset="0"/>
              </a:rPr>
              <a:t>m</a:t>
            </a:r>
            <a:r>
              <a:rPr lang="el-GR" sz="1800" dirty="0">
                <a:latin typeface="Calibri" pitchFamily="34" charset="0"/>
                <a:cs typeface="Calibri" pitchFamily="34" charset="0"/>
              </a:rPr>
              <a:t>))</a:t>
            </a:r>
            <a:endParaRPr lang="el-GR" sz="1800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>
            <a:off x="3075789" y="1995143"/>
            <a:ext cx="1200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2868106" y="1506419"/>
            <a:ext cx="2200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Μετάφραση </a:t>
            </a: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1076325" y="5943600"/>
            <a:ext cx="6115050" cy="420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/>
              <a:t>R</a:t>
            </a:r>
            <a:r>
              <a:rPr lang="en-US" sz="1800" baseline="-25000" dirty="0"/>
              <a:t>1</a:t>
            </a:r>
            <a:r>
              <a:rPr lang="en-US" sz="1800" dirty="0"/>
              <a:t> 	      R</a:t>
            </a:r>
            <a:r>
              <a:rPr lang="en-US" sz="1800" baseline="-25000" dirty="0"/>
              <a:t>2</a:t>
            </a:r>
            <a:r>
              <a:rPr lang="en-US" sz="1800" dirty="0"/>
              <a:t>	       R</a:t>
            </a:r>
            <a:r>
              <a:rPr lang="en-US" sz="1800" baseline="-25000" dirty="0"/>
              <a:t>3	</a:t>
            </a:r>
            <a:r>
              <a:rPr lang="en-US" sz="3200" baseline="-25000" dirty="0"/>
              <a:t>…</a:t>
            </a:r>
            <a:r>
              <a:rPr lang="en-US" sz="1800" dirty="0"/>
              <a:t>	                           	</a:t>
            </a:r>
            <a:r>
              <a:rPr lang="en-US" sz="1800" dirty="0" err="1"/>
              <a:t>R</a:t>
            </a:r>
            <a:r>
              <a:rPr lang="en-US" sz="1800" baseline="-25000" dirty="0" err="1"/>
              <a:t>m</a:t>
            </a:r>
            <a:endParaRPr lang="el-GR" sz="1800" baseline="-25000" dirty="0"/>
          </a:p>
        </p:txBody>
      </p:sp>
      <p:sp>
        <p:nvSpPr>
          <p:cNvPr id="13322" name="Line 9"/>
          <p:cNvSpPr>
            <a:spLocks noChangeShapeType="1"/>
          </p:cNvSpPr>
          <p:nvPr/>
        </p:nvSpPr>
        <p:spPr bwMode="auto">
          <a:xfrm flipV="1">
            <a:off x="1247775" y="5505450"/>
            <a:ext cx="352425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0"/>
          <p:cNvSpPr>
            <a:spLocks noChangeShapeType="1"/>
          </p:cNvSpPr>
          <p:nvPr/>
        </p:nvSpPr>
        <p:spPr bwMode="auto">
          <a:xfrm flipH="1" flipV="1">
            <a:off x="1800225" y="5505450"/>
            <a:ext cx="285750" cy="495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Text Box 11"/>
          <p:cNvSpPr txBox="1">
            <a:spLocks noChangeArrowheads="1"/>
          </p:cNvSpPr>
          <p:nvPr/>
        </p:nvSpPr>
        <p:spPr bwMode="auto">
          <a:xfrm>
            <a:off x="1571625" y="4933950"/>
            <a:ext cx="561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Times New Roman" pitchFamily="18" charset="0"/>
              </a:rPr>
              <a:t>x</a:t>
            </a:r>
            <a:endParaRPr lang="el-GR" sz="1800">
              <a:latin typeface="Times New Roman" pitchFamily="18" charset="0"/>
            </a:endParaRPr>
          </a:p>
        </p:txBody>
      </p:sp>
      <p:sp>
        <p:nvSpPr>
          <p:cNvPr id="13325" name="Text Box 12"/>
          <p:cNvSpPr txBox="1">
            <a:spLocks noChangeArrowheads="1"/>
          </p:cNvSpPr>
          <p:nvPr/>
        </p:nvSpPr>
        <p:spPr bwMode="auto">
          <a:xfrm>
            <a:off x="2206625" y="4054475"/>
            <a:ext cx="561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dirty="0">
                <a:latin typeface="Times New Roman" pitchFamily="18" charset="0"/>
              </a:rPr>
              <a:t>x</a:t>
            </a:r>
            <a:endParaRPr lang="el-GR" sz="1800" dirty="0">
              <a:latin typeface="Times New Roman" pitchFamily="18" charset="0"/>
            </a:endParaRPr>
          </a:p>
        </p:txBody>
      </p:sp>
      <p:sp>
        <p:nvSpPr>
          <p:cNvPr id="13326" name="Line 13"/>
          <p:cNvSpPr>
            <a:spLocks noChangeShapeType="1"/>
          </p:cNvSpPr>
          <p:nvPr/>
        </p:nvSpPr>
        <p:spPr bwMode="auto">
          <a:xfrm flipH="1" flipV="1">
            <a:off x="2466975" y="4476750"/>
            <a:ext cx="485775" cy="1504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4"/>
          <p:cNvSpPr>
            <a:spLocks noChangeShapeType="1"/>
          </p:cNvSpPr>
          <p:nvPr/>
        </p:nvSpPr>
        <p:spPr bwMode="auto">
          <a:xfrm flipV="1">
            <a:off x="1866900" y="4410075"/>
            <a:ext cx="371475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5"/>
          <p:cNvSpPr>
            <a:spLocks noChangeShapeType="1"/>
          </p:cNvSpPr>
          <p:nvPr/>
        </p:nvSpPr>
        <p:spPr bwMode="auto">
          <a:xfrm flipV="1">
            <a:off x="2628900" y="3895725"/>
            <a:ext cx="72390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6"/>
          <p:cNvSpPr>
            <a:spLocks noChangeShapeType="1"/>
          </p:cNvSpPr>
          <p:nvPr/>
        </p:nvSpPr>
        <p:spPr bwMode="auto">
          <a:xfrm flipH="1" flipV="1">
            <a:off x="3819525" y="3914775"/>
            <a:ext cx="1924050" cy="2124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Text Box 17"/>
          <p:cNvSpPr txBox="1">
            <a:spLocks noChangeArrowheads="1"/>
          </p:cNvSpPr>
          <p:nvPr/>
        </p:nvSpPr>
        <p:spPr bwMode="auto">
          <a:xfrm>
            <a:off x="3413125" y="3641725"/>
            <a:ext cx="561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Times New Roman" pitchFamily="18" charset="0"/>
              </a:rPr>
              <a:t>x</a:t>
            </a:r>
            <a:endParaRPr lang="el-GR" sz="1800">
              <a:latin typeface="Times New Roman" pitchFamily="18" charset="0"/>
            </a:endParaRPr>
          </a:p>
        </p:txBody>
      </p:sp>
      <p:sp>
        <p:nvSpPr>
          <p:cNvPr id="13331" name="Line 18"/>
          <p:cNvSpPr>
            <a:spLocks noChangeShapeType="1"/>
          </p:cNvSpPr>
          <p:nvPr/>
        </p:nvSpPr>
        <p:spPr bwMode="auto">
          <a:xfrm flipV="1">
            <a:off x="3552825" y="3486150"/>
            <a:ext cx="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Text Box 19"/>
          <p:cNvSpPr txBox="1">
            <a:spLocks noChangeArrowheads="1"/>
          </p:cNvSpPr>
          <p:nvPr/>
        </p:nvSpPr>
        <p:spPr bwMode="auto">
          <a:xfrm>
            <a:off x="3400425" y="30861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>
                <a:latin typeface="Times New Roman" pitchFamily="18" charset="0"/>
              </a:rPr>
              <a:t>σ</a:t>
            </a:r>
            <a:r>
              <a:rPr lang="en-US" sz="1800" baseline="-25000">
                <a:latin typeface="Times New Roman" pitchFamily="18" charset="0"/>
              </a:rPr>
              <a:t>P</a:t>
            </a:r>
            <a:endParaRPr lang="el-GR" sz="1800" baseline="-25000">
              <a:latin typeface="Times New Roman" pitchFamily="18" charset="0"/>
            </a:endParaRPr>
          </a:p>
        </p:txBody>
      </p:sp>
      <p:sp>
        <p:nvSpPr>
          <p:cNvPr id="13333" name="Line 20"/>
          <p:cNvSpPr>
            <a:spLocks noChangeShapeType="1"/>
          </p:cNvSpPr>
          <p:nvPr/>
        </p:nvSpPr>
        <p:spPr bwMode="auto">
          <a:xfrm flipV="1">
            <a:off x="3568700" y="2901950"/>
            <a:ext cx="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Text Box 21"/>
          <p:cNvSpPr txBox="1">
            <a:spLocks noChangeArrowheads="1"/>
          </p:cNvSpPr>
          <p:nvPr/>
        </p:nvSpPr>
        <p:spPr bwMode="auto">
          <a:xfrm>
            <a:off x="3038475" y="2562225"/>
            <a:ext cx="1619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600" dirty="0"/>
              <a:t>π </a:t>
            </a:r>
            <a:r>
              <a:rPr lang="el-GR" sz="1600" baseline="-25000" dirty="0"/>
              <a:t>Α1, Α2, ... </a:t>
            </a:r>
            <a:r>
              <a:rPr lang="en-US" sz="1600" baseline="-25000" dirty="0"/>
              <a:t>An</a:t>
            </a:r>
            <a:endParaRPr lang="el-GR" sz="1600" baseline="-25000" dirty="0"/>
          </a:p>
        </p:txBody>
      </p:sp>
      <p:sp>
        <p:nvSpPr>
          <p:cNvPr id="13335" name="Line 22"/>
          <p:cNvSpPr>
            <a:spLocks noChangeShapeType="1"/>
          </p:cNvSpPr>
          <p:nvPr/>
        </p:nvSpPr>
        <p:spPr bwMode="auto">
          <a:xfrm flipH="1">
            <a:off x="4638674" y="3506771"/>
            <a:ext cx="1149383" cy="8461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Text Box 23"/>
          <p:cNvSpPr txBox="1">
            <a:spLocks noChangeArrowheads="1"/>
          </p:cNvSpPr>
          <p:nvPr/>
        </p:nvSpPr>
        <p:spPr bwMode="auto">
          <a:xfrm>
            <a:off x="5905500" y="2857496"/>
            <a:ext cx="28575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Πλάνο εκτέλεσης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Φύλλα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 σχέσεις</a:t>
            </a:r>
          </a:p>
          <a:p>
            <a:pPr algn="just" eaLnBrk="0" hangingPunct="0">
              <a:spcBef>
                <a:spcPct val="50000"/>
              </a:spcBef>
            </a:pPr>
            <a:r>
              <a:rPr lang="el-GR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Εσωτερικοί κόμβοι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: βασικές πράξεις της σχεσιακής άλγεβρας</a:t>
            </a:r>
          </a:p>
        </p:txBody>
      </p:sp>
      <p:sp>
        <p:nvSpPr>
          <p:cNvPr id="13338" name="Text Box 27"/>
          <p:cNvSpPr txBox="1">
            <a:spLocks noChangeArrowheads="1"/>
          </p:cNvSpPr>
          <p:nvPr/>
        </p:nvSpPr>
        <p:spPr bwMode="auto">
          <a:xfrm>
            <a:off x="6412583" y="5133779"/>
            <a:ext cx="2105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18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Βελτιστοποίηση του πλάνου</a:t>
            </a:r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>
          <a:xfrm>
            <a:off x="457200" y="133236"/>
            <a:ext cx="8229600" cy="1143000"/>
          </a:xfrm>
        </p:spPr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Πλάνο Εκτέλεσης</a:t>
            </a:r>
          </a:p>
        </p:txBody>
      </p:sp>
      <p:sp>
        <p:nvSpPr>
          <p:cNvPr id="29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A4FD81-7522-4F4F-8E51-A70E254ABB65}" type="slidenum">
              <a:rPr lang="el-GR" altLang="en-US" smtClean="0"/>
              <a:pPr/>
              <a:t>8</a:t>
            </a:fld>
            <a:endParaRPr lang="el-GR" altLang="en-US"/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575449" y="1728782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 Τα διαφορετικά πλάνα εκτέλεσης έχουν και διαφορικό κόστος</a:t>
            </a:r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650863" y="2711526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</a:pPr>
            <a:r>
              <a:rPr lang="el-GR" sz="2400" dirty="0">
                <a:solidFill>
                  <a:srgbClr val="FF00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Βελτιστοποίηση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: η διαδικασία επιλογής του σχεδίου εκτέλεσης που έχει το μικρότερο κόστος </a:t>
            </a:r>
          </a:p>
        </p:txBody>
      </p:sp>
      <p:sp>
        <p:nvSpPr>
          <p:cNvPr id="14344" name="Text Box 5"/>
          <p:cNvSpPr txBox="1">
            <a:spLocks noChangeArrowheads="1"/>
          </p:cNvSpPr>
          <p:nvPr/>
        </p:nvSpPr>
        <p:spPr bwMode="auto">
          <a:xfrm>
            <a:off x="443473" y="3800321"/>
            <a:ext cx="80772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Εκτίμηση του κόστους 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(συνήθως χρήση στατιστικών στοιχείων)</a:t>
            </a:r>
          </a:p>
          <a:p>
            <a:pPr lvl="1" algn="just" eaLnBrk="0" hangingPunct="0">
              <a:spcBef>
                <a:spcPct val="50000"/>
              </a:spcBef>
              <a:buFont typeface="Wingdings" pitchFamily="2" charset="2"/>
              <a:buChar char="§"/>
            </a:pPr>
            <a:r>
              <a:rPr lang="el-G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err="1">
                <a:latin typeface="Calibri" pitchFamily="34" charset="0"/>
                <a:cs typeface="Calibri" pitchFamily="34" charset="0"/>
              </a:rPr>
              <a:t>επιλεξιμότητα</a:t>
            </a:r>
            <a:r>
              <a:rPr lang="el-GR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>
                <a:latin typeface="Calibri" pitchFamily="34" charset="0"/>
                <a:cs typeface="Calibri" pitchFamily="34" charset="0"/>
              </a:rPr>
              <a:t>selectivity):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ποσοστό πλειάδων εισόδου που εμφανίζονται στο αποτέλεσμα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Βελτιστοποίηση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763AB3-92D6-43D8-B145-040A57FC8AE2}" type="slidenum">
              <a:rPr lang="el-GR" altLang="en-US" smtClean="0"/>
              <a:pPr/>
              <a:t>9</a:t>
            </a:fld>
            <a:endParaRPr lang="el-GR" altLang="en-US"/>
          </a:p>
        </p:txBody>
      </p:sp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457200" y="3373431"/>
            <a:ext cx="7943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1.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Διάσπαση των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πράξεων επιλογής με συζευκτικές συνθήκες </a:t>
            </a:r>
            <a:r>
              <a:rPr lang="el-GR" dirty="0">
                <a:latin typeface="Calibri" pitchFamily="34" charset="0"/>
                <a:cs typeface="Calibri" pitchFamily="34" charset="0"/>
              </a:rPr>
              <a:t>σε ακολουθίες πράξεων επιλογής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457200" y="4222575"/>
            <a:ext cx="79914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2.</a:t>
            </a:r>
            <a:r>
              <a:rPr lang="el-GR" dirty="0">
                <a:latin typeface="Calibri" pitchFamily="34" charset="0"/>
                <a:cs typeface="Calibri" pitchFamily="34" charset="0"/>
              </a:rPr>
              <a:t> Μετατοπίζουμε την </a:t>
            </a:r>
            <a:r>
              <a:rPr lang="el-GR" i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πράξη επιλογής όσο πιο κάτω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dirty="0">
                <a:latin typeface="Calibri" pitchFamily="34" charset="0"/>
                <a:cs typeface="Calibri" pitchFamily="34" charset="0"/>
              </a:rPr>
              <a:t>επιτρέπεται από τα γνωρίσματα που περιλαμβάνονται στη συνθήκη</a:t>
            </a:r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496824" y="5211726"/>
            <a:ext cx="80105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b="1" dirty="0">
                <a:latin typeface="Calibri" pitchFamily="34" charset="0"/>
                <a:cs typeface="Calibri" pitchFamily="34" charset="0"/>
              </a:rPr>
              <a:t>3.</a:t>
            </a:r>
            <a:r>
              <a:rPr lang="el-GR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err="1">
                <a:latin typeface="Calibri" pitchFamily="34" charset="0"/>
                <a:cs typeface="Calibri" pitchFamily="34" charset="0"/>
              </a:rPr>
              <a:t>Επανα</a:t>
            </a:r>
            <a:r>
              <a:rPr lang="el-GR" dirty="0">
                <a:latin typeface="Calibri" pitchFamily="34" charset="0"/>
                <a:cs typeface="Calibri" pitchFamily="34" charset="0"/>
              </a:rPr>
              <a:t>-διευθέτηση των φύλλων ώστε να εκτελούνται πρώτα οι σχέσεις που έχουν τις πιο περιοριστικές πράξεις επιλογής</a:t>
            </a:r>
          </a:p>
        </p:txBody>
      </p:sp>
      <p:sp>
        <p:nvSpPr>
          <p:cNvPr id="15370" name="Text Box 7"/>
          <p:cNvSpPr txBox="1">
            <a:spLocks noChangeArrowheads="1"/>
          </p:cNvSpPr>
          <p:nvPr/>
        </p:nvSpPr>
        <p:spPr bwMode="auto">
          <a:xfrm>
            <a:off x="786232" y="2212051"/>
            <a:ext cx="7301966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l-GR" sz="1800" i="1" dirty="0">
                <a:latin typeface="Calibri" pitchFamily="34" charset="0"/>
                <a:cs typeface="Calibri" pitchFamily="34" charset="0"/>
              </a:rPr>
              <a:t>Γενική ιδέα: εκτέλεση πρώτα των πράξεων με </a:t>
            </a:r>
            <a:r>
              <a:rPr lang="el-GR" sz="1800" i="1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μικρή </a:t>
            </a:r>
            <a:r>
              <a:rPr lang="el-GR" sz="1800" i="1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επιλεξιμότητα</a:t>
            </a:r>
            <a:r>
              <a:rPr lang="el-GR" sz="1800" i="1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</a:t>
            </a:r>
            <a:r>
              <a:rPr lang="el-GR" sz="1800" i="1" dirty="0">
                <a:latin typeface="Calibri" pitchFamily="34" charset="0"/>
                <a:cs typeface="Calibri" pitchFamily="34" charset="0"/>
              </a:rPr>
              <a:t>ώστε να περιοριστεί το μέγεθος των ενδιάμεσων αποτελεσμάτων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>
                <a:solidFill>
                  <a:schemeClr val="accent6">
                    <a:lumMod val="75000"/>
                  </a:schemeClr>
                </a:solidFill>
              </a:rPr>
              <a:t>Ευριστικοί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 Κανόνες Βελτιστοποίησης Πλάνου Εκτέλεσης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191477" y="6356363"/>
            <a:ext cx="2133600" cy="365125"/>
          </a:xfrm>
          <a:noFill/>
        </p:spPr>
        <p:txBody>
          <a:bodyPr/>
          <a:lstStyle/>
          <a:p>
            <a:r>
              <a:rPr lang="el-GR" altLang="en-US" sz="1000" dirty="0"/>
              <a:t>Βάσεις Δεδομένων 20</a:t>
            </a:r>
            <a:r>
              <a:rPr lang="en-US" altLang="en-US" sz="1000" dirty="0"/>
              <a:t>16</a:t>
            </a:r>
            <a:r>
              <a:rPr lang="el-GR" altLang="en-US" sz="1000" dirty="0"/>
              <a:t>-20</a:t>
            </a:r>
            <a:r>
              <a:rPr lang="en-US" altLang="en-US" sz="1000" dirty="0"/>
              <a:t>17</a:t>
            </a:r>
            <a:endParaRPr lang="el-GR" altLang="en-US" sz="1000" dirty="0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noFill/>
        </p:spPr>
        <p:txBody>
          <a:bodyPr/>
          <a:lstStyle/>
          <a:p>
            <a:r>
              <a:rPr lang="el-GR" altLang="en-US" sz="1000"/>
              <a:t>Ευαγγελία Πιτουρά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4571</TotalTime>
  <Words>4401</Words>
  <Application>Microsoft Office PowerPoint</Application>
  <PresentationFormat>On-screen Show (4:3)</PresentationFormat>
  <Paragraphs>646</Paragraphs>
  <Slides>59</Slides>
  <Notes>44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7" baseType="lpstr">
      <vt:lpstr>Arial</vt:lpstr>
      <vt:lpstr>Calibri</vt:lpstr>
      <vt:lpstr>Comic Sans MS</vt:lpstr>
      <vt:lpstr>Menlo</vt:lpstr>
      <vt:lpstr>Times New Roman</vt:lpstr>
      <vt:lpstr>Wingdings</vt:lpstr>
      <vt:lpstr>Office Theme</vt:lpstr>
      <vt:lpstr>Εξίσωση</vt:lpstr>
      <vt:lpstr>PowerPoint Presentation</vt:lpstr>
      <vt:lpstr>Επεξεργασία Ερωτήσεων</vt:lpstr>
      <vt:lpstr>Βήματα Επεξεργασίας</vt:lpstr>
      <vt:lpstr>Συντακτική Ανάλυση (parsing) και μετάφραση</vt:lpstr>
      <vt:lpstr>Βελτιστοποίηση Ερωτήσεων</vt:lpstr>
      <vt:lpstr>Πλάνο Εκτέλεσης</vt:lpstr>
      <vt:lpstr>Πλάνο Εκτέλεσης</vt:lpstr>
      <vt:lpstr>Βελτιστοποίηση</vt:lpstr>
      <vt:lpstr>Ευριστικοί Κανόνες Βελτιστοποίησης Πλάνου Εκτέλεσης</vt:lpstr>
      <vt:lpstr>Ευριστικοί Κανόνες Βελτιστοποίησης Πλάνου Εκτέλεσης</vt:lpstr>
      <vt:lpstr>PowerPoint Presentation</vt:lpstr>
      <vt:lpstr>PowerPoint Presentation</vt:lpstr>
      <vt:lpstr>PowerPoint Presentation</vt:lpstr>
      <vt:lpstr>Παράδειγμα</vt:lpstr>
      <vt:lpstr>Φυσικό Πλάνο Εκτέλεσης</vt:lpstr>
      <vt:lpstr>Φυσικό Πλάνο Εκτέλεσης</vt:lpstr>
      <vt:lpstr>PowerPoint Presentation</vt:lpstr>
      <vt:lpstr>Εκτέλεση Ερωτήσεων</vt:lpstr>
      <vt:lpstr>PowerPoint Presentation</vt:lpstr>
      <vt:lpstr>Επεξεργασία Ερωτήσεων</vt:lpstr>
      <vt:lpstr>Αλγόριθμοι για βασικές πράξεις</vt:lpstr>
      <vt:lpstr>Αλγόριθμοι για βασικές πράξεις: στατιστικά στοιχεία</vt:lpstr>
      <vt:lpstr>Αλγόριθμοι για βασικές πράξεις: στατιστικά στοιχεία</vt:lpstr>
      <vt:lpstr>PowerPoint Presentation</vt:lpstr>
      <vt:lpstr>Αλγόριθμοι για την πράξη της επιλογής</vt:lpstr>
      <vt:lpstr>Επιλογή – συνθήκη ισότητας</vt:lpstr>
      <vt:lpstr>Επιλογή – συνθήκη ισότητας</vt:lpstr>
      <vt:lpstr>PowerPoint Presentation</vt:lpstr>
      <vt:lpstr>Επιλογή – συνθήκη ισότητας</vt:lpstr>
      <vt:lpstr>PowerPoint Presentation</vt:lpstr>
      <vt:lpstr>PowerPoint Presentation</vt:lpstr>
      <vt:lpstr>Επιλογή – συνθήκη ισότητας</vt:lpstr>
      <vt:lpstr>Επιλογή – συνθήκη ισότητας</vt:lpstr>
      <vt:lpstr>Επιλογή – συνθήκη ισότητας</vt:lpstr>
      <vt:lpstr>Επιλογή – συνθήκη ισότητας</vt:lpstr>
      <vt:lpstr>Επιλογή – συνθήκη με σύγκριση</vt:lpstr>
      <vt:lpstr>Επιλογή – συνθήκη με σύγκριση</vt:lpstr>
      <vt:lpstr>Επιλογή – συνθήκη με σύγκριση</vt:lpstr>
      <vt:lpstr>PowerPoint Presentation</vt:lpstr>
      <vt:lpstr>Επιλογή – συνθήκη με σύγκριση</vt:lpstr>
      <vt:lpstr>PowerPoint Presentation</vt:lpstr>
      <vt:lpstr>Επιλογή με σύζευξη</vt:lpstr>
      <vt:lpstr>Επιλογή με διάζευξη</vt:lpstr>
      <vt:lpstr>PowerPoint Presentation</vt:lpstr>
      <vt:lpstr>Συνένωση</vt:lpstr>
      <vt:lpstr>Συνένωση</vt:lpstr>
      <vt:lpstr>Συνένωση</vt:lpstr>
      <vt:lpstr>Συνένωση</vt:lpstr>
      <vt:lpstr>Συνένωση</vt:lpstr>
      <vt:lpstr>Συνένωση</vt:lpstr>
      <vt:lpstr>Συνένωση </vt:lpstr>
      <vt:lpstr>Πράξεις συνόλων</vt:lpstr>
      <vt:lpstr>Πράξεις συνόλων</vt:lpstr>
      <vt:lpstr>Πράξεις συνόλων</vt:lpstr>
      <vt:lpstr>Πράξεις συνόλων</vt:lpstr>
      <vt:lpstr>PowerPoint Presentation</vt:lpstr>
      <vt:lpstr>PowerPoint Presentation</vt:lpstr>
      <vt:lpstr>Άσκηση 1</vt:lpstr>
      <vt:lpstr>Άσκηση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slides</dc:title>
  <dc:creator>Evaggelia Pitoura</dc:creator>
  <cp:lastModifiedBy>Evaggelia Pitoura</cp:lastModifiedBy>
  <cp:revision>503</cp:revision>
  <dcterms:created xsi:type="dcterms:W3CDTF">2013-06-13T09:19:30Z</dcterms:created>
  <dcterms:modified xsi:type="dcterms:W3CDTF">2022-01-12T09:27:48Z</dcterms:modified>
</cp:coreProperties>
</file>