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3"/>
  </p:notesMasterIdLst>
  <p:sldIdLst>
    <p:sldId id="457" r:id="rId2"/>
    <p:sldId id="1178" r:id="rId3"/>
    <p:sldId id="1273" r:id="rId4"/>
    <p:sldId id="1274" r:id="rId5"/>
    <p:sldId id="1179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87" r:id="rId14"/>
    <p:sldId id="1188" r:id="rId15"/>
    <p:sldId id="1189" r:id="rId16"/>
    <p:sldId id="1190" r:id="rId17"/>
    <p:sldId id="1191" r:id="rId18"/>
    <p:sldId id="1192" r:id="rId19"/>
    <p:sldId id="1193" r:id="rId20"/>
    <p:sldId id="1194" r:id="rId21"/>
    <p:sldId id="1195" r:id="rId22"/>
    <p:sldId id="1196" r:id="rId23"/>
    <p:sldId id="1197" r:id="rId24"/>
    <p:sldId id="1198" r:id="rId25"/>
    <p:sldId id="1199" r:id="rId26"/>
    <p:sldId id="1201" r:id="rId27"/>
    <p:sldId id="1275" r:id="rId28"/>
    <p:sldId id="1202" r:id="rId29"/>
    <p:sldId id="1200" r:id="rId30"/>
    <p:sldId id="1203" r:id="rId31"/>
    <p:sldId id="1204" r:id="rId32"/>
    <p:sldId id="1205" r:id="rId33"/>
    <p:sldId id="1206" r:id="rId34"/>
    <p:sldId id="1207" r:id="rId35"/>
    <p:sldId id="1208" r:id="rId36"/>
    <p:sldId id="1209" r:id="rId37"/>
    <p:sldId id="1210" r:id="rId38"/>
    <p:sldId id="1211" r:id="rId39"/>
    <p:sldId id="1212" r:id="rId40"/>
    <p:sldId id="1213" r:id="rId41"/>
    <p:sldId id="1272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0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922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8T12:17:26.5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665 0 576,'0'0'488,"-140"23"-360,80-13-80,5-2 56,1 1 264,2-3-360,0 2 144,2 0-104,2 0-40,-13 9 96,13-3-104,3-2-336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137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153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</a:t>
            </a:r>
            <a:r>
              <a:rPr lang="el-GR" altLang="en-US" sz="1000" dirty="0"/>
              <a:t>1</a:t>
            </a:r>
            <a:r>
              <a:rPr lang="en-US" altLang="en-US" sz="1000" dirty="0"/>
              <a:t>-202</a:t>
            </a:r>
            <a:r>
              <a:rPr lang="el-GR" altLang="en-US" sz="1000" dirty="0"/>
              <a:t>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διατεταγμένο</a:t>
            </a: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698988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εγγραφές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αν μη πυκνό) λιγότερες</a:t>
            </a:r>
            <a:r>
              <a:rPr lang="en-US" sz="2400" dirty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</a:t>
            </a:r>
            <a:r>
              <a:rPr lang="el-GR" sz="2400" dirty="0" smtClean="0">
                <a:latin typeface="Calibri" pitchFamily="34" charset="0"/>
              </a:rPr>
              <a:t>το </a:t>
            </a:r>
            <a:r>
              <a:rPr lang="en-US" sz="2400" dirty="0" smtClean="0">
                <a:latin typeface="Calibri" pitchFamily="34" charset="0"/>
              </a:rPr>
              <a:t>block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 αποθηκεύεται η εγγραφή που </a:t>
            </a:r>
            <a:r>
              <a:rPr lang="el-GR" sz="2400" dirty="0" smtClean="0">
                <a:latin typeface="Calibri" pitchFamily="34" charset="0"/>
              </a:rPr>
              <a:t>αναζητούμε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033589" y="1341830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49250" y="141273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</a:t>
            </a:r>
            <a:r>
              <a:rPr lang="el-GR" sz="2800" u="sng" dirty="0">
                <a:solidFill>
                  <a:srgbClr val="FF0000"/>
                </a:solidFill>
                <a:latin typeface="Calibri" pitchFamily="34" charset="0"/>
              </a:rPr>
              <a:t>δεν είναι </a:t>
            </a:r>
            <a:r>
              <a:rPr lang="el-GR" sz="2800" dirty="0">
                <a:latin typeface="Calibri" pitchFamily="34" charset="0"/>
              </a:rPr>
              <a:t>κλειδί]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Το ευρετήριο στο πεδίο διάταξης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σε πεδίο διάταξης (όχι κλειδί)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Δυαδική 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δεδομένων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που περιέχουν την τιμή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457200" y="19667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7876" y="4592419"/>
            <a:ext cx="7464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Θα εξετάσουμε την περίπτωση που το πεδίο </a:t>
            </a:r>
            <a:r>
              <a:rPr lang="el-GR" sz="2000" dirty="0" err="1"/>
              <a:t>ευρετηριοποίησης</a:t>
            </a:r>
            <a:r>
              <a:rPr lang="el-GR" sz="2000" dirty="0"/>
              <a:t> είναι κλειδί και την περίπτωση που δεν είναι</a:t>
            </a:r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 flipV="1">
            <a:off x="769984" y="3655998"/>
            <a:ext cx="2074815" cy="2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723171" y="3444180"/>
            <a:ext cx="912204" cy="7769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708400" y="3898271"/>
            <a:ext cx="3276599" cy="38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276599" cy="95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8416"/>
            <a:ext cx="8229600" cy="812057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475" y="788542"/>
            <a:ext cx="86234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Το ευρετήριο ορίζεται 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Οι εγγραφές του αρχείου είναι διατεταγμένες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Το 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866775" y="2123386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</a:t>
            </a:r>
            <a:r>
              <a:rPr lang="en-US" sz="2000" dirty="0">
                <a:latin typeface="Calibri" pitchFamily="34" charset="0"/>
              </a:rPr>
              <a:t>, μέγεθος block B = 1024 bytes, σταθερού μεγέθους εγγραφές μεγέθους R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μη εκτεινόμενη καταχώρηση, όπου το </a:t>
            </a:r>
            <a:r>
              <a:rPr lang="en-US" sz="2000" i="1" dirty="0">
                <a:latin typeface="Calibri" pitchFamily="34" charset="0"/>
              </a:rPr>
              <a:t>πεδίο κλειδιού </a:t>
            </a:r>
            <a:r>
              <a:rPr lang="en-US" sz="2000" dirty="0">
                <a:latin typeface="Calibri" pitchFamily="34" charset="0"/>
              </a:rPr>
              <a:t>έχει μέγεθος V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αλλά </a:t>
            </a:r>
            <a:r>
              <a:rPr lang="en-US" sz="2000" i="1" dirty="0">
                <a:latin typeface="Calibri" pitchFamily="34" charset="0"/>
              </a:rPr>
              <a:t>δεν είναι πεδίο διάταξης</a:t>
            </a:r>
            <a:r>
              <a:rPr lang="en-US" sz="2000" dirty="0">
                <a:latin typeface="Calibri" pitchFamily="34" charset="0"/>
              </a:rPr>
              <a:t>. </a:t>
            </a:r>
            <a:r>
              <a:rPr lang="el-GR" sz="2000" dirty="0">
                <a:latin typeface="Calibri" pitchFamily="34" charset="0"/>
              </a:rPr>
              <a:t>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895350" y="4941888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ευρετηρίου: 442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804818" y="3833977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22</a:t>
            </a:fld>
            <a:endParaRPr lang="el-GR" altLang="en-US" dirty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>
                <a:latin typeface="Calibri" pitchFamily="34" charset="0"/>
              </a:rPr>
              <a:t>κατά μέσο όρο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3.000/2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1. Πυκνό ευρετήριο: μία καταχώρηση για κάθε εγγραφή όπως πριν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 </a:t>
            </a:r>
            <a:r>
              <a:rPr lang="el-GR" sz="2000" i="1" dirty="0">
                <a:latin typeface="Calibri" pitchFamily="34" charset="0"/>
              </a:rPr>
              <a:t>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39743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00050" y="226076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(ΕΕ) 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 smtClean="0">
                <a:latin typeface="Calibri" pitchFamily="34" charset="0"/>
              </a:rPr>
              <a:t>blocks</a:t>
            </a:r>
            <a:r>
              <a:rPr lang="el-GR" dirty="0" smtClean="0">
                <a:latin typeface="Calibri" pitchFamily="34" charset="0"/>
              </a:rPr>
              <a:t> με τα ταιριάσματα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(στη χειρότερη περίπτωση όσες </a:t>
            </a:r>
            <a:r>
              <a:rPr lang="el-GR" dirty="0">
                <a:latin typeface="Calibri" pitchFamily="34" charset="0"/>
              </a:rPr>
              <a:t>οι εγγραφές που </a:t>
            </a:r>
            <a:r>
              <a:rPr lang="el-GR" dirty="0" smtClean="0">
                <a:latin typeface="Calibri" pitchFamily="34" charset="0"/>
              </a:rPr>
              <a:t>ταιριάζουν, γιατί δεν υπάρχει διάταξη) </a:t>
            </a:r>
            <a:r>
              <a:rPr lang="el-GR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ενημερώσεις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l-GR" sz="2400" dirty="0" smtClean="0">
                <a:latin typeface="Calibri" pitchFamily="34" charset="0"/>
              </a:rPr>
              <a:t>ευρετηρίου 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</a:t>
            </a:r>
            <a:r>
              <a:rPr lang="el-GR" altLang="en-US" sz="1000" dirty="0" smtClean="0"/>
              <a:t>202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-20</a:t>
            </a:r>
            <a:r>
              <a:rPr lang="en-US" altLang="en-US" sz="1000" smtClean="0"/>
              <a:t>2</a:t>
            </a:r>
            <a:r>
              <a:rPr lang="en-US" altLang="en-US" sz="1000" dirty="0"/>
              <a:t>2</a:t>
            </a:r>
            <a:endParaRPr lang="el-GR" altLang="en-US" sz="100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63769" y="1028700"/>
            <a:ext cx="80889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εγγραφές εξαρτώνται από το πεδίο </a:t>
            </a:r>
            <a:r>
              <a:rPr lang="el-GR" sz="2400" dirty="0" err="1" smtClean="0"/>
              <a:t>ευρετηριοποίησης</a:t>
            </a:r>
            <a:r>
              <a:rPr lang="el-GR" sz="24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 smtClean="0"/>
              <a:t>Κλειδί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 smtClean="0"/>
              <a:t>Πεδίο </a:t>
            </a:r>
            <a:r>
              <a:rPr lang="el-GR" sz="2400" dirty="0" smtClean="0"/>
              <a:t>διάταξης</a:t>
            </a:r>
            <a:endParaRPr lang="el-GR" sz="2400" dirty="0" smtClean="0"/>
          </a:p>
          <a:p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Είδη ευρετηρίων</a:t>
            </a:r>
          </a:p>
          <a:p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b="1" dirty="0" smtClean="0"/>
              <a:t>Πυκνό</a:t>
            </a:r>
            <a:r>
              <a:rPr lang="el-GR" sz="2400" dirty="0" smtClean="0"/>
              <a:t>: μια εγγραφή στο ευρετήριο για κάθε εγγραφή στο αρχείο δεδομένων (πλειάδα του πίνακα)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Μη πυκνό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b="1" dirty="0" smtClean="0"/>
              <a:t>Πρωτεύον</a:t>
            </a:r>
            <a:r>
              <a:rPr lang="el-GR" sz="2400" dirty="0" smtClean="0"/>
              <a:t>: ευρετήριο σε πεδίο που είναι κλειδί και πεδίο διάταξης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 smtClean="0"/>
              <a:t>Συστάδων: σε πεδίο που είναι πεδίο διάταξης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3754" y="109876"/>
            <a:ext cx="8229600" cy="70181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(σύνοψη)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665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αρχείο </a:t>
            </a:r>
            <a:r>
              <a:rPr lang="el-GR" sz="2400" dirty="0" smtClean="0">
                <a:latin typeface="Calibri" pitchFamily="34" charset="0"/>
              </a:rPr>
              <a:t>ευρετηρίου </a:t>
            </a:r>
            <a:r>
              <a:rPr lang="el-GR" sz="2400" dirty="0" smtClean="0">
                <a:latin typeface="Calibri" pitchFamily="34" charset="0"/>
              </a:rPr>
              <a:t>είναι </a:t>
            </a:r>
            <a:r>
              <a:rPr lang="el-GR" sz="2400" dirty="0">
                <a:latin typeface="Calibri" pitchFamily="34" charset="0"/>
              </a:rPr>
              <a:t>διατεταγμένο και το πεδίο διάταξης είναι και κλειδί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4395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29</a:t>
            </a:fld>
            <a:endParaRPr lang="el-GR" altLang="en-US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059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2905" y="4604900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Russian_Novels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Published &gt; 1867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12174"/>
              </p:ext>
            </p:extLst>
          </p:nvPr>
        </p:nvGraphicFramePr>
        <p:xfrm>
          <a:off x="1337328" y="1927603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3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994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93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938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Full_text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736" y="1231026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75367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37989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309553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Μέχρι όλες οι εγγραφές του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ευρετηρίου να χωρούν σε ένα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81001" y="3613164"/>
            <a:ext cx="4762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</a:rPr>
              <a:t>κορυφαίο επίπεδο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</a:rPr>
              <a:t>top level</a:t>
            </a:r>
            <a:r>
              <a:rPr lang="en-US" sz="2400" dirty="0">
                <a:latin typeface="Calibri" pitchFamily="34" charset="0"/>
              </a:rPr>
              <a:t>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5441461" y="3677954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sym typeface="Symbol" pitchFamily="18" charset="2"/>
              </a:rPr>
              <a:t> (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baseline="-25000" dirty="0">
                <a:latin typeface="Calibri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/(f</a:t>
            </a:r>
            <a:r>
              <a:rPr lang="en-US" sz="2400" baseline="-25000" dirty="0">
                <a:latin typeface="Calibri" pitchFamily="34" charset="0"/>
                <a:sym typeface="Symbol" pitchFamily="18" charset="2"/>
              </a:rPr>
              <a:t>0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)</a:t>
            </a:r>
            <a:r>
              <a:rPr lang="en-US" sz="2400" baseline="30000" dirty="0">
                <a:latin typeface="Calibri" pitchFamily="34" charset="0"/>
                <a:sym typeface="Symbol" pitchFamily="18" charset="2"/>
              </a:rPr>
              <a:t>t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)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 = 1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 </a:t>
            </a:r>
            <a:r>
              <a:rPr lang="en-US" sz="2400" dirty="0">
                <a:latin typeface="Calibri" pitchFamily="34" charset="0"/>
              </a:rPr>
              <a:t>f</a:t>
            </a:r>
            <a:r>
              <a:rPr lang="en-US" sz="2400" baseline="-25000" dirty="0">
                <a:latin typeface="Calibri" pitchFamily="34" charset="0"/>
              </a:rPr>
              <a:t>0 </a:t>
            </a: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25741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δεδομένων: 3.000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533767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21493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35</a:t>
            </a:fld>
            <a:endParaRPr lang="el-GR" altLang="en-US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>
                <a:latin typeface="Calibri" pitchFamily="34" charset="0"/>
              </a:rPr>
              <a:t>f</a:t>
            </a:r>
            <a:r>
              <a:rPr lang="en-US" sz="1400" b="1" baseline="-25000" dirty="0" err="1">
                <a:latin typeface="Calibri" pitchFamily="34" charset="0"/>
              </a:rPr>
              <a:t>O</a:t>
            </a:r>
            <a:r>
              <a:rPr lang="en-US" sz="1400" b="1" dirty="0">
                <a:latin typeface="Calibri" pitchFamily="34" charset="0"/>
              </a:rPr>
              <a:t> = 3</a:t>
            </a:r>
            <a:endParaRPr lang="el-GR" sz="1400" b="1" dirty="0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33263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</a:t>
            </a:r>
            <a:r>
              <a:rPr lang="en-US" sz="1800" dirty="0" smtClean="0">
                <a:latin typeface="Calibri" pitchFamily="34" charset="0"/>
              </a:rPr>
              <a:t>διάταξης</a:t>
            </a:r>
            <a:r>
              <a:rPr lang="el-GR" sz="1800" dirty="0" smtClean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786947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405366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7472" y="1533359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Καταλήγουμε λοιπόν σε μια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ιεραρχία δομών ευρετηρίων</a:t>
            </a:r>
            <a:r>
              <a:rPr lang="en-US" sz="2400" dirty="0">
                <a:latin typeface="Calibri" pitchFamily="34" charset="0"/>
              </a:rPr>
              <a:t>  (</a:t>
            </a:r>
            <a:r>
              <a:rPr lang="el-GR" sz="2400" dirty="0">
                <a:latin typeface="Calibri" pitchFamily="34" charset="0"/>
              </a:rPr>
              <a:t>πρώτο επίπεδο, δεύτερο επίπεδο, κλπ.)</a:t>
            </a: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latin typeface="Calibri" pitchFamily="34" charset="0"/>
              </a:rPr>
              <a:t>διατεταγμένο</a:t>
            </a:r>
            <a:r>
              <a:rPr lang="el-GR" sz="2400" dirty="0">
                <a:latin typeface="Calibri" pitchFamily="34" charset="0"/>
              </a:rPr>
              <a:t> αρχείο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συνεπώς</a:t>
            </a:r>
            <a:r>
              <a:rPr lang="en-US" sz="2400" dirty="0">
                <a:latin typeface="Calibri" pitchFamily="34" charset="0"/>
              </a:rPr>
              <a:t>,</a:t>
            </a:r>
            <a:r>
              <a:rPr lang="el-GR" sz="2400" dirty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Όπου κάθε κόμβος </a:t>
            </a:r>
            <a:r>
              <a:rPr lang="en-US" sz="2400" dirty="0">
                <a:latin typeface="Calibri" pitchFamily="34" charset="0"/>
              </a:rPr>
              <a:t>(block) </a:t>
            </a:r>
            <a:r>
              <a:rPr lang="el-GR" sz="2400" dirty="0">
                <a:latin typeface="Calibri" pitchFamily="34" charset="0"/>
              </a:rPr>
              <a:t>έχει </a:t>
            </a:r>
            <a:r>
              <a:rPr lang="en-US" sz="2400" dirty="0">
                <a:latin typeface="Calibri" pitchFamily="34" charset="0"/>
              </a:rPr>
              <a:t>f</a:t>
            </a:r>
            <a:r>
              <a:rPr lang="en-US" sz="2400" baseline="-25000" dirty="0">
                <a:latin typeface="Calibri" pitchFamily="34" charset="0"/>
              </a:rPr>
              <a:t>0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δείκτες και </a:t>
            </a:r>
            <a:r>
              <a:rPr lang="en-US" sz="2400" dirty="0">
                <a:latin typeface="Calibri" pitchFamily="34" charset="0"/>
              </a:rPr>
              <a:t>f</a:t>
            </a:r>
            <a:r>
              <a:rPr lang="en-US" sz="2400" baseline="-25000" dirty="0">
                <a:latin typeface="Calibri" pitchFamily="34" charset="0"/>
              </a:rPr>
              <a:t>0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719623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28350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4174"/>
              </p:ext>
            </p:extLst>
          </p:nvPr>
        </p:nvGraphicFramePr>
        <p:xfrm>
          <a:off x="4379107" y="1874652"/>
          <a:ext cx="4594639" cy="18238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05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02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6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17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557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00690">
                <a:tc>
                  <a:txBody>
                    <a:bodyPr/>
                    <a:lstStyle/>
                    <a:p>
                      <a:r>
                        <a:rPr lang="en-US" sz="1200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Full_text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840067"/>
              </p:ext>
            </p:extLst>
          </p:nvPr>
        </p:nvGraphicFramePr>
        <p:xfrm>
          <a:off x="110412" y="1735291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19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031023" y="2287468"/>
            <a:ext cx="2348084" cy="5999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101362" y="2309158"/>
            <a:ext cx="2277745" cy="578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31023" y="3353483"/>
            <a:ext cx="2348084" cy="45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9107" y="1163540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412" y="1231026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0505" y="4254759"/>
            <a:ext cx="788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Συνήθως, μόνο δείκτη (στη σελίδα που περιέχεται η εγγραφή (</a:t>
            </a:r>
            <a:r>
              <a:rPr lang="en-US" dirty="0">
                <a:solidFill>
                  <a:srgbClr val="FF0000"/>
                </a:solidFill>
              </a:rPr>
              <a:t>id </a:t>
            </a:r>
            <a:r>
              <a:rPr lang="el-GR" dirty="0">
                <a:solidFill>
                  <a:srgbClr val="FF0000"/>
                </a:solidFill>
              </a:rPr>
              <a:t>σελίδας</a:t>
            </a:r>
            <a:r>
              <a:rPr lang="el-GR" dirty="0"/>
              <a:t>) ή και στη συγκεκριμένη εγγραφή στη σελίδα </a:t>
            </a:r>
            <a:r>
              <a:rPr lang="el-GR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id-</a:t>
            </a:r>
            <a:r>
              <a:rPr lang="el-GR" dirty="0">
                <a:solidFill>
                  <a:srgbClr val="FF0000"/>
                </a:solidFill>
              </a:rPr>
              <a:t>σελίδας, </a:t>
            </a:r>
            <a:r>
              <a:rPr lang="en-US" dirty="0">
                <a:solidFill>
                  <a:srgbClr val="FF0000"/>
                </a:solidFill>
              </a:rPr>
              <a:t>id-</a:t>
            </a:r>
            <a:r>
              <a:rPr lang="el-GR" dirty="0">
                <a:solidFill>
                  <a:srgbClr val="FF0000"/>
                </a:solidFill>
              </a:rPr>
              <a:t>εγγραφής)</a:t>
            </a:r>
          </a:p>
          <a:p>
            <a:endParaRPr lang="el-GR" dirty="0"/>
          </a:p>
          <a:p>
            <a:r>
              <a:rPr lang="el-GR" dirty="0"/>
              <a:t>Ορισμένα είδη ευρετηρίου την ίδια την εγγραφή</a:t>
            </a:r>
          </a:p>
        </p:txBody>
      </p:sp>
    </p:spTree>
    <p:extLst>
      <p:ext uri="{BB962C8B-B14F-4D97-AF65-F5344CB8AC3E}">
        <p14:creationId xmlns:p14="http://schemas.microsoft.com/office/powerpoint/2010/main" val="540593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Στη συνέχεια:</a:t>
            </a:r>
          </a:p>
          <a:p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i="1" dirty="0" smtClean="0">
                <a:latin typeface="Calibri" pitchFamily="34" charset="0"/>
              </a:rPr>
              <a:t>Δυναμικά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πολυεπίπεδα</a:t>
            </a:r>
            <a:r>
              <a:rPr lang="el-GR" sz="2400" dirty="0" smtClean="0">
                <a:latin typeface="Calibri" pitchFamily="34" charset="0"/>
              </a:rPr>
              <a:t> ευρετήρια: </a:t>
            </a:r>
            <a:r>
              <a:rPr lang="el-GR" sz="2400" dirty="0">
                <a:latin typeface="Calibri" pitchFamily="34" charset="0"/>
              </a:rPr>
              <a:t>Β-δέντρα και Β+-δέντρα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853672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457200" y="3146253"/>
            <a:ext cx="809928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 smtClean="0">
                <a:latin typeface="Calibri" pitchFamily="34" charset="0"/>
              </a:rPr>
              <a:t>Ποιες</a:t>
            </a:r>
            <a:r>
              <a:rPr lang="el-GR" sz="2400" dirty="0" smtClean="0">
                <a:latin typeface="Calibri" pitchFamily="34" charset="0"/>
              </a:rPr>
              <a:t> εγγραφές μπαίνουν στο ευρετήριο;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Ανάλογα </a:t>
            </a:r>
            <a:r>
              <a:rPr lang="el-GR" sz="2400" dirty="0">
                <a:latin typeface="Calibri" pitchFamily="34" charset="0"/>
              </a:rPr>
              <a:t>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</a:t>
            </a:r>
            <a:r>
              <a:rPr lang="el-GR" sz="2400" b="1" dirty="0">
                <a:latin typeface="Calibri" pitchFamily="34" charset="0"/>
              </a:rPr>
              <a:t>και</a:t>
            </a:r>
            <a:r>
              <a:rPr lang="el-GR" sz="2400" dirty="0">
                <a:latin typeface="Calibri" pitchFamily="34" charset="0"/>
              </a:rPr>
              <a:t>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49" y="5711403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>
                <a:latin typeface="Calibri" pitchFamily="34" charset="0"/>
              </a:rPr>
              <a:t>: 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</a:t>
            </a:r>
            <a:r>
              <a:rPr lang="el-GR" sz="2800" i="1" dirty="0">
                <a:latin typeface="Calibri" pitchFamily="34" charset="0"/>
              </a:rPr>
              <a:t>κλειδί διάταξης </a:t>
            </a:r>
            <a:r>
              <a:rPr lang="el-GR" sz="28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 Ένα 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="" xmlns:a16="http://schemas.microsoft.com/office/drawing/2014/main" id="{23A21999-D3CE-4DB6-837C-46AA944CCE2E}"/>
                  </a:ext>
                </a:extLst>
              </p14:cNvPr>
              <p14:cNvContentPartPr/>
              <p14:nvPr/>
            </p14:nvContentPartPr>
            <p14:xfrm>
              <a:off x="705412" y="2311597"/>
              <a:ext cx="239760" cy="44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3A21999-D3CE-4DB6-837C-46AA944CCE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7412" y="2293597"/>
                <a:ext cx="275400" cy="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>
                <a:latin typeface="Calibri" pitchFamily="34" charset="0"/>
              </a:rPr>
              <a:t>το κλειδί διάταξης 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(68 εγγραφές/</a:t>
            </a:r>
            <a:r>
              <a:rPr lang="en-US" sz="2000" dirty="0">
                <a:latin typeface="Calibri" pitchFamily="34" charset="0"/>
              </a:rPr>
              <a:t>block), </a:t>
            </a:r>
            <a:r>
              <a:rPr lang="el-GR" sz="2000" dirty="0">
                <a:latin typeface="Calibri" pitchFamily="34" charset="0"/>
              </a:rPr>
              <a:t>45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3427</TotalTime>
  <Words>2836</Words>
  <Application>Microsoft Office PowerPoint</Application>
  <PresentationFormat>On-screen Show (4:3)</PresentationFormat>
  <Paragraphs>578</Paragraphs>
  <Slides>41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Comic Sans MS</vt:lpstr>
      <vt:lpstr>Menlo</vt:lpstr>
      <vt:lpstr>Monotype Sorts</vt:lpstr>
      <vt:lpstr>Symbol</vt:lpstr>
      <vt:lpstr>Wingdings</vt:lpstr>
      <vt:lpstr>Office Theme</vt:lpstr>
      <vt:lpstr>PowerPoint Presentation</vt:lpstr>
      <vt:lpstr>Ευρετήρια</vt:lpstr>
      <vt:lpstr>Παράδειγμα</vt:lpstr>
      <vt:lpstr>Παράδειγμα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σε πεδίο διάταξης (όχι κλειδί)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Ευρετήρια </vt:lpstr>
      <vt:lpstr>PowerPoint Presentation</vt:lpstr>
      <vt:lpstr>Ευρετήρια Πολλών Επιπέδων</vt:lpstr>
      <vt:lpstr>PowerPoint Presentation</vt:lpstr>
      <vt:lpstr>PowerPoint Presentation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Πολυεπίπεδα Ευρετήρια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428</cp:revision>
  <dcterms:created xsi:type="dcterms:W3CDTF">2013-06-13T09:19:30Z</dcterms:created>
  <dcterms:modified xsi:type="dcterms:W3CDTF">2021-12-20T09:53:12Z</dcterms:modified>
</cp:coreProperties>
</file>