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3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1" r:id="rId27"/>
    <p:sldId id="1275" r:id="rId28"/>
    <p:sldId id="1202" r:id="rId29"/>
    <p:sldId id="1200" r:id="rId30"/>
    <p:sldId id="1203" r:id="rId31"/>
    <p:sldId id="1204" r:id="rId32"/>
    <p:sldId id="1205" r:id="rId33"/>
    <p:sldId id="1206" r:id="rId34"/>
    <p:sldId id="1207" r:id="rId35"/>
    <p:sldId id="1208" r:id="rId36"/>
    <p:sldId id="1209" r:id="rId37"/>
    <p:sldId id="1210" r:id="rId38"/>
    <p:sldId id="1211" r:id="rId39"/>
    <p:sldId id="1212" r:id="rId40"/>
    <p:sldId id="1213" r:id="rId41"/>
    <p:sldId id="1272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92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8T12:17:26.5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665 0 576,'0'0'488,"-140"23"-360,80-13-80,5-2 56,1 1 264,2-3-360,0 2 144,2 0-104,2 0-40,-13 9 96,13-3-104,3-2-336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</a:t>
            </a:r>
            <a:r>
              <a:rPr lang="el-GR" altLang="en-US" sz="1000" dirty="0"/>
              <a:t>1</a:t>
            </a:r>
            <a:r>
              <a:rPr lang="en-US" altLang="en-US" sz="1000" dirty="0"/>
              <a:t>-202</a:t>
            </a:r>
            <a:r>
              <a:rPr lang="el-GR" altLang="en-US" sz="1000" dirty="0"/>
              <a:t>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διατεταγμένο</a:t>
            </a: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69898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εγγραφές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αν μη πυκνό) λιγότερες</a:t>
            </a:r>
            <a:r>
              <a:rPr lang="en-US" sz="2400" dirty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</a:t>
            </a: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n-US" sz="2400" dirty="0" smtClean="0">
                <a:latin typeface="Calibri" pitchFamily="34" charset="0"/>
              </a:rPr>
              <a:t>block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 αποθηκεύεται η εγγραφή που </a:t>
            </a:r>
            <a:r>
              <a:rPr lang="el-GR" sz="2400" dirty="0" smtClean="0">
                <a:latin typeface="Calibri" pitchFamily="34" charset="0"/>
              </a:rPr>
              <a:t>αναζητούμε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49250" y="141273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</a:t>
            </a:r>
            <a:r>
              <a:rPr lang="el-GR" sz="2800" u="sng" dirty="0">
                <a:solidFill>
                  <a:srgbClr val="FF0000"/>
                </a:solidFill>
                <a:latin typeface="Calibri" pitchFamily="34" charset="0"/>
              </a:rPr>
              <a:t>δεν είναι </a:t>
            </a:r>
            <a:r>
              <a:rPr lang="el-GR" sz="2800" dirty="0">
                <a:latin typeface="Calibri" pitchFamily="34" charset="0"/>
              </a:rPr>
              <a:t>κλειδί]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Το ευρετήριο στο πεδίο διάταξης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σε πεδίο διάταξης (όχι κλειδί)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δεδομένων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που περιέχουν την τιμή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57200" y="19667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7876" y="4592419"/>
            <a:ext cx="7464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Θα εξετάσουμε την περίπτωση που το πεδίο </a:t>
            </a:r>
            <a:r>
              <a:rPr lang="el-GR" sz="2000" dirty="0" err="1"/>
              <a:t>ευρετηριοποίησης</a:t>
            </a:r>
            <a:r>
              <a:rPr lang="el-GR" sz="2000" dirty="0"/>
              <a:t> είναι κλειδί και την περίπτωση που δεν είναι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 flipV="1">
            <a:off x="769984" y="3655998"/>
            <a:ext cx="2074815" cy="2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23171" y="3444180"/>
            <a:ext cx="912204" cy="7769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708400" y="3898271"/>
            <a:ext cx="3276599" cy="3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276599" cy="9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8416"/>
            <a:ext cx="8229600" cy="812057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75" y="788542"/>
            <a:ext cx="8623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Το ευρετήριο ορίζεται 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Οι εγγραφές του αρχείου είναι διατεταγμένες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Το 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12338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</a:t>
            </a:r>
            <a:r>
              <a:rPr lang="en-US" sz="2000" dirty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>
                <a:latin typeface="Calibri" pitchFamily="34" charset="0"/>
              </a:rPr>
              <a:t>πεδίο κλειδιού </a:t>
            </a:r>
            <a:r>
              <a:rPr lang="en-US" sz="2000" dirty="0">
                <a:latin typeface="Calibri" pitchFamily="34" charset="0"/>
              </a:rPr>
              <a:t>έχει μέγεθος V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αλλά </a:t>
            </a:r>
            <a:r>
              <a:rPr lang="en-US" sz="2000" i="1" dirty="0">
                <a:latin typeface="Calibri" pitchFamily="34" charset="0"/>
              </a:rPr>
              <a:t>δεν είναι πεδίο διάταξης</a:t>
            </a:r>
            <a:r>
              <a:rPr lang="en-US" sz="2000" dirty="0">
                <a:latin typeface="Calibri" pitchFamily="34" charset="0"/>
              </a:rPr>
              <a:t>. </a:t>
            </a:r>
            <a:r>
              <a:rPr lang="el-GR" sz="2000" dirty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04818" y="3833977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>
                <a:latin typeface="Calibri" pitchFamily="34" charset="0"/>
              </a:rPr>
              <a:t>κατά μέσο όρο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1. Πυκνό ευρετήριο: μία καταχώρηση για κάθε εγγραφή όπως πριν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 </a:t>
            </a:r>
            <a:r>
              <a:rPr lang="el-GR" sz="2000" i="1" dirty="0">
                <a:latin typeface="Calibri" pitchFamily="34" charset="0"/>
              </a:rPr>
              <a:t>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39743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(ΕΕ) 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 smtClean="0">
                <a:latin typeface="Calibri" pitchFamily="34" charset="0"/>
              </a:rPr>
              <a:t>blocks</a:t>
            </a:r>
            <a:r>
              <a:rPr lang="el-GR" dirty="0" smtClean="0">
                <a:latin typeface="Calibri" pitchFamily="34" charset="0"/>
              </a:rPr>
              <a:t> με τα ταιριάσματα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(στη χειρότερη περίπτωση όσες </a:t>
            </a:r>
            <a:r>
              <a:rPr lang="el-GR" dirty="0">
                <a:latin typeface="Calibri" pitchFamily="34" charset="0"/>
              </a:rPr>
              <a:t>οι εγγραφές που </a:t>
            </a:r>
            <a:r>
              <a:rPr lang="el-GR" dirty="0" smtClean="0">
                <a:latin typeface="Calibri" pitchFamily="34" charset="0"/>
              </a:rPr>
              <a:t>ταιριάζουν, γιατί δεν υπάρχει διάταξη) </a:t>
            </a:r>
            <a:r>
              <a:rPr lang="el-GR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ενημερώσεις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l-GR" sz="2400" dirty="0" smtClean="0">
                <a:latin typeface="Calibri" pitchFamily="34" charset="0"/>
              </a:rPr>
              <a:t>ευρετηρίου 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</a:t>
            </a:r>
            <a:r>
              <a:rPr lang="el-GR" altLang="en-US" sz="1000" dirty="0" smtClean="0"/>
              <a:t>202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-20</a:t>
            </a:r>
            <a:r>
              <a:rPr lang="en-US" altLang="en-US" sz="1000" smtClean="0"/>
              <a:t>2</a:t>
            </a:r>
            <a:r>
              <a:rPr lang="en-US" altLang="en-US" sz="1000" dirty="0"/>
              <a:t>2</a:t>
            </a:r>
            <a:endParaRPr lang="el-GR" altLang="en-US" sz="1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63769" y="1028700"/>
            <a:ext cx="80889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εγγραφές εξαρτώνται από το πεδίο </a:t>
            </a:r>
            <a:r>
              <a:rPr lang="el-GR" sz="2400" dirty="0" err="1" smtClean="0"/>
              <a:t>ευρετηριοποίησης</a:t>
            </a:r>
            <a:r>
              <a:rPr lang="el-GR" sz="24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 smtClean="0"/>
              <a:t>Κλειδί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 smtClean="0"/>
              <a:t>Πεδίο </a:t>
            </a:r>
            <a:r>
              <a:rPr lang="el-GR" sz="2400" dirty="0" smtClean="0"/>
              <a:t>διάταξης</a:t>
            </a:r>
            <a:endParaRPr lang="el-GR" sz="2400" dirty="0" smtClean="0"/>
          </a:p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Είδη ευρετηρίων</a:t>
            </a:r>
          </a:p>
          <a:p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 smtClean="0"/>
              <a:t>Πυκνό</a:t>
            </a:r>
            <a:r>
              <a:rPr lang="el-GR" sz="2400" dirty="0" smtClean="0"/>
              <a:t>: μια εγγραφή στο ευρετήριο για κάθε εγγραφή στο αρχείο δεδομένων (πλειάδα του πίνακα)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Μη πυκνό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 smtClean="0"/>
              <a:t>Πρωτεύον</a:t>
            </a:r>
            <a:r>
              <a:rPr lang="el-GR" sz="2400" dirty="0" smtClean="0"/>
              <a:t>: ευρετήριο σε πεδίο που είναι κλειδί και πεδίο διάταξης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 smtClean="0"/>
              <a:t>Συστάδων: σε πεδίο που είναι πεδίο διάταξης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3754" y="109876"/>
            <a:ext cx="8229600" cy="7018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(σύνοψη)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65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αρχείο </a:t>
            </a:r>
            <a:r>
              <a:rPr lang="el-GR" sz="2400" dirty="0" smtClean="0">
                <a:latin typeface="Calibri" pitchFamily="34" charset="0"/>
              </a:rPr>
              <a:t>ευρετηρίου </a:t>
            </a:r>
            <a:r>
              <a:rPr lang="el-GR" sz="2400" dirty="0" smtClean="0">
                <a:latin typeface="Calibri" pitchFamily="34" charset="0"/>
              </a:rPr>
              <a:t>είναι </a:t>
            </a:r>
            <a:r>
              <a:rPr lang="el-GR" sz="2400" dirty="0">
                <a:latin typeface="Calibri" pitchFamily="34" charset="0"/>
              </a:rPr>
              <a:t>διατεταγμένο και το πεδίο διάταξης είναι και κλειδί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29</a:t>
            </a:fld>
            <a:endParaRPr lang="el-GR" altLang="en-US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Russian_Novels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Published &gt; 1867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3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94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93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93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Full_text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736" y="1231026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Μέχρι όλες οι εγγραφές του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ευρετηρίου να χωρούν σε ένα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81001" y="3613164"/>
            <a:ext cx="4762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</a:rPr>
              <a:t>κορυφαίο επίπεδο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</a:rPr>
              <a:t>top level</a:t>
            </a:r>
            <a:r>
              <a:rPr lang="en-US" sz="2400" dirty="0">
                <a:latin typeface="Calibri" pitchFamily="34" charset="0"/>
              </a:rPr>
              <a:t>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5441461" y="3677954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sym typeface="Symbol" pitchFamily="18" charset="2"/>
              </a:rPr>
              <a:t> (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baseline="-25000" dirty="0">
                <a:latin typeface="Calibri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/(f</a:t>
            </a:r>
            <a:r>
              <a:rPr lang="en-US" sz="2400" baseline="-25000" dirty="0">
                <a:latin typeface="Calibri" pitchFamily="34" charset="0"/>
                <a:sym typeface="Symbol" pitchFamily="18" charset="2"/>
              </a:rPr>
              <a:t>0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)</a:t>
            </a:r>
            <a:r>
              <a:rPr lang="en-US" sz="2400" baseline="30000" dirty="0">
                <a:latin typeface="Calibri" pitchFamily="34" charset="0"/>
                <a:sym typeface="Symbol" pitchFamily="18" charset="2"/>
              </a:rPr>
              <a:t>t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)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 = 1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 </a:t>
            </a:r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baseline="-25000" dirty="0">
                <a:latin typeface="Calibri" pitchFamily="34" charset="0"/>
              </a:rPr>
              <a:t>0 </a:t>
            </a: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δεδομένων: 3.000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35</a:t>
            </a:fld>
            <a:endParaRPr lang="el-GR" altLang="en-US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</a:t>
            </a:r>
            <a:r>
              <a:rPr lang="en-US" sz="1800" dirty="0" smtClean="0">
                <a:latin typeface="Calibri" pitchFamily="34" charset="0"/>
              </a:rPr>
              <a:t>διάταξης</a:t>
            </a:r>
            <a:r>
              <a:rPr lang="el-GR" sz="1800" dirty="0" smtClean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7472" y="1533359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Καταλήγουμε λοιπόν σε μια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ιεραρχία δομών ευρετηρίων</a:t>
            </a:r>
            <a:r>
              <a:rPr lang="en-US" sz="2400" dirty="0">
                <a:latin typeface="Calibri" pitchFamily="34" charset="0"/>
              </a:rPr>
              <a:t>  (</a:t>
            </a:r>
            <a:r>
              <a:rPr lang="el-GR" sz="2400" dirty="0">
                <a:latin typeface="Calibri" pitchFamily="34" charset="0"/>
              </a:rPr>
              <a:t>πρώτο επίπεδο, δεύτερο επίπεδο, κλπ.)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διατεταγμένο</a:t>
            </a:r>
            <a:r>
              <a:rPr lang="el-GR" sz="2400" dirty="0">
                <a:latin typeface="Calibri" pitchFamily="34" charset="0"/>
              </a:rPr>
              <a:t> αρχείο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συνεπώς</a:t>
            </a:r>
            <a:r>
              <a:rPr lang="en-US" sz="2400" dirty="0">
                <a:latin typeface="Calibri" pitchFamily="34" charset="0"/>
              </a:rPr>
              <a:t>,</a:t>
            </a:r>
            <a:r>
              <a:rPr lang="el-GR" sz="2400" dirty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Όπου κάθε κόμβος </a:t>
            </a:r>
            <a:r>
              <a:rPr lang="en-US" sz="2400" dirty="0">
                <a:latin typeface="Calibri" pitchFamily="34" charset="0"/>
              </a:rPr>
              <a:t>(block) </a:t>
            </a:r>
            <a:r>
              <a:rPr lang="el-GR" sz="2400" dirty="0">
                <a:latin typeface="Calibri" pitchFamily="34" charset="0"/>
              </a:rPr>
              <a:t>έχει </a:t>
            </a:r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baseline="-25000" dirty="0"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δείκτες και </a:t>
            </a:r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baseline="-25000" dirty="0"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02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6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17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57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Full_text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40067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1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031023" y="2287468"/>
            <a:ext cx="2348084" cy="599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01362" y="2309158"/>
            <a:ext cx="2277745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31023" y="3353483"/>
            <a:ext cx="2348084" cy="45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Συνήθως, μόνο δείκτη (στη σελίδα που περιέχεται η εγγραφή (</a:t>
            </a:r>
            <a:r>
              <a:rPr lang="en-US" dirty="0">
                <a:solidFill>
                  <a:srgbClr val="FF0000"/>
                </a:solidFill>
              </a:rPr>
              <a:t>id </a:t>
            </a:r>
            <a:r>
              <a:rPr lang="el-GR" dirty="0">
                <a:solidFill>
                  <a:srgbClr val="FF0000"/>
                </a:solidFill>
              </a:rPr>
              <a:t>σελίδας</a:t>
            </a:r>
            <a:r>
              <a:rPr lang="el-GR" dirty="0"/>
              <a:t>) ή και στη συγκεκριμένη εγγραφή στη σελίδα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σελίδας, 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εγγραφής)</a:t>
            </a:r>
          </a:p>
          <a:p>
            <a:endParaRPr lang="el-GR" dirty="0"/>
          </a:p>
          <a:p>
            <a:r>
              <a:rPr lang="el-GR" dirty="0"/>
              <a:t>Ορισμένα είδη ευρετηρίου την ίδια την εγγραφή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latin typeface="Calibri" pitchFamily="34" charset="0"/>
              </a:rPr>
              <a:t>Στη συνέχεια:</a:t>
            </a:r>
          </a:p>
          <a:p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i="1" dirty="0" smtClean="0">
                <a:latin typeface="Calibri" pitchFamily="34" charset="0"/>
              </a:rPr>
              <a:t>Δυναμικά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 err="1" smtClean="0">
                <a:latin typeface="Calibri" pitchFamily="34" charset="0"/>
              </a:rPr>
              <a:t>πολυεπίπεδα</a:t>
            </a:r>
            <a:r>
              <a:rPr lang="el-GR" sz="2400" dirty="0" smtClean="0">
                <a:latin typeface="Calibri" pitchFamily="34" charset="0"/>
              </a:rPr>
              <a:t> ευρετήρια: </a:t>
            </a:r>
            <a:r>
              <a:rPr lang="el-GR" sz="2400" dirty="0">
                <a:latin typeface="Calibri" pitchFamily="34" charset="0"/>
              </a:rPr>
              <a:t>Β-δέντρα και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3146253"/>
            <a:ext cx="809928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 smtClean="0">
                <a:latin typeface="Calibri" pitchFamily="34" charset="0"/>
              </a:rPr>
              <a:t>Ποιες</a:t>
            </a:r>
            <a:r>
              <a:rPr lang="el-GR" sz="2400" dirty="0" smtClean="0">
                <a:latin typeface="Calibri" pitchFamily="34" charset="0"/>
              </a:rPr>
              <a:t> εγγραφές μπαίνουν στο ευρετήριο;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Ανάλογα </a:t>
            </a:r>
            <a:r>
              <a:rPr lang="el-GR" sz="2400" dirty="0">
                <a:latin typeface="Calibri" pitchFamily="34" charset="0"/>
              </a:rPr>
              <a:t>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</a:t>
            </a:r>
            <a:r>
              <a:rPr lang="el-GR" sz="2400" b="1" dirty="0">
                <a:latin typeface="Calibri" pitchFamily="34" charset="0"/>
              </a:rPr>
              <a:t>και</a:t>
            </a:r>
            <a:r>
              <a:rPr lang="el-GR" sz="2400" dirty="0">
                <a:latin typeface="Calibri" pitchFamily="34" charset="0"/>
              </a:rPr>
              <a:t>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49" y="5711403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>
                <a:latin typeface="Calibri" pitchFamily="34" charset="0"/>
              </a:rPr>
              <a:t>: 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 Ένα 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="" xmlns:a16="http://schemas.microsoft.com/office/drawing/2014/main" id="{23A21999-D3CE-4DB6-837C-46AA944CCE2E}"/>
                  </a:ext>
                </a:extLst>
              </p14:cNvPr>
              <p14:cNvContentPartPr/>
              <p14:nvPr/>
            </p14:nvContentPartPr>
            <p14:xfrm>
              <a:off x="705412" y="2311597"/>
              <a:ext cx="239760" cy="44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A21999-D3CE-4DB6-837C-46AA944CCE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412" y="2293597"/>
                <a:ext cx="275400" cy="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>
                <a:latin typeface="Calibri" pitchFamily="34" charset="0"/>
              </a:rPr>
              <a:t>το κλειδί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(68 εγγραφές/</a:t>
            </a:r>
            <a:r>
              <a:rPr lang="en-US" sz="2000" dirty="0">
                <a:latin typeface="Calibri" pitchFamily="34" charset="0"/>
              </a:rPr>
              <a:t>block), </a:t>
            </a:r>
            <a:r>
              <a:rPr lang="el-GR" sz="2000" dirty="0">
                <a:latin typeface="Calibri" pitchFamily="34" charset="0"/>
              </a:rPr>
              <a:t>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3427</TotalTime>
  <Words>2836</Words>
  <Application>Microsoft Office PowerPoint</Application>
  <PresentationFormat>On-screen Show (4:3)</PresentationFormat>
  <Paragraphs>578</Paragraphs>
  <Slides>41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Comic Sans MS</vt:lpstr>
      <vt:lpstr>Menlo</vt:lpstr>
      <vt:lpstr>Monotype Sorts</vt:lpstr>
      <vt:lpstr>Symbol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σε πεδίο διάταξης (όχι κλειδί)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Ευρετήρια </vt:lpstr>
      <vt:lpstr>PowerPoint Presentation</vt:lpstr>
      <vt:lpstr>Ευρετήρια Πολλών Επιπέδων</vt:lpstr>
      <vt:lpstr>PowerPoint Presentation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428</cp:revision>
  <dcterms:created xsi:type="dcterms:W3CDTF">2013-06-13T09:19:30Z</dcterms:created>
  <dcterms:modified xsi:type="dcterms:W3CDTF">2021-12-20T09:53:12Z</dcterms:modified>
</cp:coreProperties>
</file>