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1.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ink/ink2.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ink/ink3.xml" ContentType="application/inkml+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9"/>
  </p:notesMasterIdLst>
  <p:sldIdLst>
    <p:sldId id="654" r:id="rId2"/>
    <p:sldId id="667" r:id="rId3"/>
    <p:sldId id="622" r:id="rId4"/>
    <p:sldId id="623" r:id="rId5"/>
    <p:sldId id="624" r:id="rId6"/>
    <p:sldId id="625" r:id="rId7"/>
    <p:sldId id="627" r:id="rId8"/>
    <p:sldId id="628" r:id="rId9"/>
    <p:sldId id="681" r:id="rId10"/>
    <p:sldId id="629" r:id="rId11"/>
    <p:sldId id="630" r:id="rId12"/>
    <p:sldId id="631" r:id="rId13"/>
    <p:sldId id="632" r:id="rId14"/>
    <p:sldId id="633" r:id="rId15"/>
    <p:sldId id="634" r:id="rId16"/>
    <p:sldId id="560" r:id="rId17"/>
    <p:sldId id="635" r:id="rId18"/>
    <p:sldId id="658" r:id="rId19"/>
    <p:sldId id="662" r:id="rId20"/>
    <p:sldId id="663" r:id="rId21"/>
    <p:sldId id="694" r:id="rId22"/>
    <p:sldId id="691" r:id="rId23"/>
    <p:sldId id="693" r:id="rId24"/>
    <p:sldId id="652" r:id="rId25"/>
    <p:sldId id="636" r:id="rId26"/>
    <p:sldId id="659" r:id="rId27"/>
    <p:sldId id="644" r:id="rId28"/>
    <p:sldId id="672" r:id="rId29"/>
    <p:sldId id="661" r:id="rId30"/>
    <p:sldId id="674" r:id="rId31"/>
    <p:sldId id="692" r:id="rId32"/>
    <p:sldId id="649" r:id="rId33"/>
    <p:sldId id="657" r:id="rId34"/>
    <p:sldId id="684" r:id="rId35"/>
    <p:sldId id="679" r:id="rId36"/>
    <p:sldId id="671" r:id="rId37"/>
    <p:sldId id="639" r:id="rId38"/>
    <p:sldId id="641" r:id="rId39"/>
    <p:sldId id="642" r:id="rId40"/>
    <p:sldId id="673" r:id="rId41"/>
    <p:sldId id="646" r:id="rId42"/>
    <p:sldId id="647" r:id="rId43"/>
    <p:sldId id="563" r:id="rId44"/>
    <p:sldId id="676" r:id="rId45"/>
    <p:sldId id="677" r:id="rId46"/>
    <p:sldId id="678" r:id="rId47"/>
    <p:sldId id="680"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904"/>
      </p:guideLst>
    </p:cSldViewPr>
  </p:slideViewPr>
  <p:notesTextViewPr>
    <p:cViewPr>
      <p:scale>
        <a:sx n="1" d="1"/>
        <a:sy n="1" d="1"/>
      </p:scale>
      <p:origin x="0" y="0"/>
    </p:cViewPr>
  </p:notesTextViewPr>
  <p:sorterViewPr>
    <p:cViewPr varScale="1">
      <p:scale>
        <a:sx n="1" d="1"/>
        <a:sy n="1" d="1"/>
      </p:scale>
      <p:origin x="0" y="-2604"/>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19T13:43:43.955"/>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11:31:51.048"/>
    </inkml:context>
    <inkml:brush xml:id="br0">
      <inkml:brushProperty name="width" value="0.1" units="cm"/>
      <inkml:brushProperty name="height" value="0.1" units="cm"/>
      <inkml:brushProperty name="color" value="#004F8B"/>
    </inkml:brush>
  </inkml:definitions>
  <inkml:trace contextRef="#ctx0" brushRef="#br0">16 88 120,'0'0'516,"-2"-11"-405,-3-3-54,3 7-22,0 0-1,1 1 0,0-1 0,0 0 0,0 1 0,1-1 0,0-8 0,0 14-111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1:36:08.560"/>
    </inkml:context>
    <inkml:brush xml:id="br0">
      <inkml:brushProperty name="width" value="0.1" units="cm"/>
      <inkml:brushProperty name="height" value="0.1" units="cm"/>
      <inkml:brushProperty name="color" value="#66CC00"/>
    </inkml:brush>
  </inkml:definitions>
  <inkml:trace contextRef="#ctx0" brushRef="#br0">1 1 24,'0'0'336,"112"0"-416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42949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0672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83815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68139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32389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0829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16</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2678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824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7615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9870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34999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4493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88564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184619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88669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26</a:t>
            </a:fld>
            <a:endParaRPr lang="el-G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60712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13168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141353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30</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046598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4074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11482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33</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29249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35</a:t>
            </a:fld>
            <a:endParaRPr lang="el-G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876324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24446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483040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098720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0367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40</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430681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21695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266606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43</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78705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75624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8213311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1288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46</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58178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6771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2784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962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5753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781980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10/29/2021</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10/29/2021</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10/29/2021</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315" Type="http://schemas.openxmlformats.org/officeDocument/2006/relationships/image" Target="../media/image11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ustomXml" Target="../ink/ink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5740.png"/><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523" Type="http://schemas.openxmlformats.org/officeDocument/2006/relationships/image" Target="../media/image1880.png"/><Relationship Id="rId2" Type="http://schemas.openxmlformats.org/officeDocument/2006/relationships/customXml" Target="../ink/ink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smtClean="0"/>
              <a:t>21</a:t>
            </a:r>
            <a:r>
              <a:rPr lang="el-GR" altLang="en-US" dirty="0" smtClean="0"/>
              <a:t>-20</a:t>
            </a:r>
            <a:r>
              <a:rPr lang="en-US" altLang="en-US" dirty="0" smtClean="0"/>
              <a:t>22</a:t>
            </a:r>
            <a:endParaRPr lang="el-GR" altLang="en-US" dirty="0"/>
          </a:p>
        </p:txBody>
      </p:sp>
      <p:sp>
        <p:nvSpPr>
          <p:cNvPr id="3075" name="Footer Placeholder 2"/>
          <p:cNvSpPr>
            <a:spLocks noGrp="1"/>
          </p:cNvSpPr>
          <p:nvPr>
            <p:ph type="ftr" sz="quarter" idx="11"/>
          </p:nvPr>
        </p:nvSpPr>
        <p:spPr>
          <a:noFill/>
        </p:spPr>
        <p:txBody>
          <a:bodyPr/>
          <a:lstStyle/>
          <a:p>
            <a:r>
              <a:rPr lang="el-GR" altLang="en-US" dirty="0"/>
              <a:t>Ευαγγελία </a:t>
            </a:r>
            <a:r>
              <a:rPr lang="el-GR" altLang="en-US" dirty="0" err="1"/>
              <a:t>Πιτουρά</a:t>
            </a:r>
            <a:endParaRPr lang="el-GR" altLang="en-US"/>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596900" y="2106127"/>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Μετατροπή Σχήματος Ο/Σ σε Σχεσιακό Σχήμα</a:t>
            </a:r>
            <a:endParaRPr lang="en-US" sz="5400" dirty="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10</a:t>
            </a:fld>
            <a:endParaRPr lang="el-GR" altLang="en-US"/>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latin typeface="Calibri" pitchFamily="34" charset="0"/>
                <a:cs typeface="Calibri" pitchFamily="34" charset="0"/>
              </a:rPr>
              <a:t>Εναλλακτικά,</a:t>
            </a:r>
          </a:p>
          <a:p>
            <a:pPr algn="just" eaLnBrk="0" hangingPunct="0">
              <a:spcBef>
                <a:spcPct val="50000"/>
              </a:spcBef>
            </a:pPr>
            <a:r>
              <a:rPr lang="el-GR" sz="2400" dirty="0">
                <a:latin typeface="Calibri" pitchFamily="34" charset="0"/>
                <a:cs typeface="Calibri" pitchFamily="34" charset="0"/>
              </a:rPr>
              <a:t>Αντί για νέα σχέση για τη συσχέτιση, </a:t>
            </a:r>
            <a:r>
              <a:rPr lang="el-GR" sz="2400" dirty="0">
                <a:solidFill>
                  <a:schemeClr val="tx2">
                    <a:lumMod val="60000"/>
                    <a:lumOff val="40000"/>
                  </a:schemeClr>
                </a:solidFill>
                <a:latin typeface="Calibri" pitchFamily="34" charset="0"/>
                <a:cs typeface="Calibri" pitchFamily="34" charset="0"/>
              </a:rPr>
              <a:t>μπορούμε να προσθέσουμε το πρωτεύον κλειδί της </a:t>
            </a:r>
            <a:r>
              <a:rPr lang="en-US" sz="2400" dirty="0">
                <a:solidFill>
                  <a:schemeClr val="tx2">
                    <a:lumMod val="60000"/>
                    <a:lumOff val="40000"/>
                  </a:schemeClr>
                </a:solidFill>
                <a:latin typeface="Calibri" pitchFamily="34" charset="0"/>
                <a:cs typeface="Calibri" pitchFamily="34" charset="0"/>
              </a:rPr>
              <a:t>E1 </a:t>
            </a:r>
            <a:r>
              <a:rPr lang="el-GR" sz="2400" dirty="0">
                <a:solidFill>
                  <a:schemeClr val="tx2">
                    <a:lumMod val="60000"/>
                    <a:lumOff val="40000"/>
                  </a:schemeClr>
                </a:solidFill>
                <a:latin typeface="Calibri" pitchFamily="34" charset="0"/>
                <a:cs typeface="Calibri" pitchFamily="34" charset="0"/>
              </a:rPr>
              <a:t>ως γνώρισμα στη σχέση που αντιστοιχεί στην </a:t>
            </a:r>
            <a:r>
              <a:rPr lang="en-US" sz="2400" dirty="0">
                <a:solidFill>
                  <a:schemeClr val="tx2">
                    <a:lumMod val="60000"/>
                    <a:lumOff val="40000"/>
                  </a:schemeClr>
                </a:solidFill>
                <a:latin typeface="Calibri" pitchFamily="34" charset="0"/>
                <a:cs typeface="Calibri" pitchFamily="34" charset="0"/>
              </a:rPr>
              <a:t>E2</a:t>
            </a:r>
            <a:r>
              <a:rPr lang="el-GR" sz="2400" dirty="0">
                <a:solidFill>
                  <a:schemeClr val="tx2">
                    <a:lumMod val="60000"/>
                    <a:lumOff val="40000"/>
                  </a:schemeClr>
                </a:solidFill>
                <a:latin typeface="Calibri" pitchFamily="34" charset="0"/>
                <a:cs typeface="Calibri" pitchFamily="34" charset="0"/>
              </a:rPr>
              <a:t> </a:t>
            </a:r>
            <a:r>
              <a:rPr lang="el-GR" sz="2400" dirty="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67965" y="9550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10412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11</a:t>
            </a:fld>
            <a:endParaRPr lang="el-GR" altLang="en-US"/>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3304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12</a:t>
            </a:fld>
            <a:endParaRPr lang="el-GR" altLang="en-US"/>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4153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13</a:t>
            </a:fld>
            <a:endParaRPr lang="el-GR" altLang="en-US"/>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56179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14</a:t>
            </a:fld>
            <a:endParaRPr lang="el-GR" altLang="en-US"/>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146199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dirty="0"/>
              <a:t>Ευαγγελία </a:t>
            </a:r>
            <a:r>
              <a:rPr lang="el-GR" altLang="en-US" dirty="0" err="1"/>
              <a:t>Πιτουρά</a:t>
            </a:r>
            <a:endParaRPr lang="el-GR" altLang="en-US" dirty="0"/>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15</a:t>
            </a:fld>
            <a:endParaRPr lang="el-GR" altLang="en-US"/>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667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16</a:t>
            </a:fld>
            <a:endParaRPr lang="el-GR" altLang="en-US" dirty="0"/>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3" name="Group 2"/>
          <p:cNvGrpSpPr/>
          <p:nvPr/>
        </p:nvGrpSpPr>
        <p:grpSpPr>
          <a:xfrm>
            <a:off x="457200" y="2115255"/>
            <a:ext cx="7786025" cy="2037982"/>
            <a:chOff x="620713" y="2595564"/>
            <a:chExt cx="7786025" cy="2037982"/>
          </a:xfrm>
        </p:grpSpPr>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2" name="TextBox 1"/>
            <p:cNvSpPr txBox="1"/>
            <p:nvPr/>
          </p:nvSpPr>
          <p:spPr>
            <a:xfrm>
              <a:off x="4132385" y="4185138"/>
              <a:ext cx="659423" cy="448408"/>
            </a:xfrm>
            <a:prstGeom prst="rect">
              <a:avLst/>
            </a:prstGeom>
            <a:solidFill>
              <a:schemeClr val="bg1"/>
            </a:solidFill>
          </p:spPr>
          <p:txBody>
            <a:bodyPr wrap="square" rtlCol="0">
              <a:spAutoFit/>
            </a:bodyPr>
            <a:lstStyle/>
            <a:p>
              <a:endParaRPr lang="el-GR" dirty="0"/>
            </a:p>
          </p:txBody>
        </p:sp>
      </p:grpSp>
      <mc:AlternateContent xmlns:mc="http://schemas.openxmlformats.org/markup-compatibility/2006" xmlns:p14="http://schemas.microsoft.com/office/powerpoint/2010/main">
        <mc:Choice Requires="p14">
          <p:contentPart p14:bwMode="auto" r:id="rId4">
            <p14:nvContentPartPr>
              <p14:cNvPr id="71808" name="Ink 71807">
                <a:extLst>
                  <a:ext uri="{FF2B5EF4-FFF2-40B4-BE49-F238E27FC236}">
                    <a16:creationId xmlns="" xmlns:a16="http://schemas.microsoft.com/office/drawing/2014/main" id="{C0347B7D-E185-4831-AF8D-59182B22221A}"/>
                  </a:ext>
                </a:extLst>
              </p14:cNvPr>
              <p14:cNvContentPartPr/>
              <p14:nvPr/>
            </p14:nvContentPartPr>
            <p14:xfrm>
              <a:off x="3511612" y="1589797"/>
              <a:ext cx="360" cy="360"/>
            </p14:xfrm>
          </p:contentPart>
        </mc:Choice>
        <mc:Fallback xmlns="">
          <p:pic>
            <p:nvPicPr>
              <p:cNvPr id="71808" name="Ink 71807">
                <a:extLst>
                  <a:ext uri="{FF2B5EF4-FFF2-40B4-BE49-F238E27FC236}">
                    <a16:creationId xmlns:a16="http://schemas.microsoft.com/office/drawing/2014/main" id="{C0347B7D-E185-4831-AF8D-59182B22221A}"/>
                  </a:ext>
                </a:extLst>
              </p:cNvPr>
              <p:cNvPicPr/>
              <p:nvPr/>
            </p:nvPicPr>
            <p:blipFill>
              <a:blip r:embed="rId315"/>
              <a:stretch>
                <a:fillRect/>
              </a:stretch>
            </p:blipFill>
            <p:spPr>
              <a:xfrm>
                <a:off x="3493612" y="1572157"/>
                <a:ext cx="36000" cy="3600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a:p>
        </p:txBody>
      </p:sp>
      <p:sp>
        <p:nvSpPr>
          <p:cNvPr id="47112" name="Text Box 5"/>
          <p:cNvSpPr txBox="1">
            <a:spLocks noChangeArrowheads="1"/>
          </p:cNvSpPr>
          <p:nvPr/>
        </p:nvSpPr>
        <p:spPr bwMode="auto">
          <a:xfrm>
            <a:off x="556779" y="2632527"/>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72040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18</a:t>
            </a:fld>
            <a:endParaRPr lang="el-GR" altLang="en-US"/>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latin typeface="Calibri" pitchFamily="34" charset="0"/>
                <a:cs typeface="Calibri" pitchFamily="34" charset="0"/>
              </a:rPr>
              <a:t>Για κάθε </a:t>
            </a:r>
            <a:r>
              <a:rPr lang="el-GR" sz="2400" dirty="0" err="1">
                <a:latin typeface="Calibri" pitchFamily="34" charset="0"/>
                <a:cs typeface="Calibri" pitchFamily="34" charset="0"/>
              </a:rPr>
              <a:t>πλειότιμο</a:t>
            </a:r>
            <a:r>
              <a:rPr lang="el-GR" sz="2400" dirty="0">
                <a:latin typeface="Calibri" pitchFamily="34" charset="0"/>
                <a:cs typeface="Calibri" pitchFamily="34" charset="0"/>
              </a:rPr>
              <a:t> γνώρισμα Α, κατασκευάζουμε μια σχέση </a:t>
            </a:r>
            <a:r>
              <a:rPr lang="en-US" sz="2400" dirty="0">
                <a:latin typeface="Calibri" pitchFamily="34" charset="0"/>
                <a:cs typeface="Calibri" pitchFamily="34" charset="0"/>
              </a:rPr>
              <a:t>R </a:t>
            </a:r>
            <a:r>
              <a:rPr lang="el-GR" sz="2400" dirty="0">
                <a:latin typeface="Calibri" pitchFamily="34" charset="0"/>
                <a:cs typeface="Calibri" pitchFamily="34" charset="0"/>
              </a:rPr>
              <a:t>με γνωρίσματα:</a:t>
            </a:r>
            <a:endParaRPr lang="en-US" sz="2400" dirty="0">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το Α (ή τα γνωρίσματα του Α</a:t>
            </a:r>
            <a:r>
              <a:rPr lang="en-US" sz="2400" dirty="0">
                <a:latin typeface="Calibri" pitchFamily="34" charset="0"/>
                <a:cs typeface="Calibri" pitchFamily="34" charset="0"/>
              </a:rPr>
              <a:t>,</a:t>
            </a:r>
            <a:r>
              <a:rPr lang="el-GR" sz="2400" dirty="0">
                <a:latin typeface="Calibri" pitchFamily="34" charset="0"/>
                <a:cs typeface="Calibri" pitchFamily="34" charset="0"/>
              </a:rPr>
              <a:t> αν το Α είναι σύνθετο) και</a:t>
            </a: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τα γνωρίσματα του πρωτεύοντος κλειδιού της σχέσης που αντιστοιχεί στον τύπο οντοτήτων ή συσχετίσεων του οποίου γνώρισμα είναι το Α (ως ξένο κλειδί)</a:t>
            </a:r>
          </a:p>
        </p:txBody>
      </p:sp>
      <p:sp>
        <p:nvSpPr>
          <p:cNvPr id="12" name="Title 1"/>
          <p:cNvSpPr>
            <a:spLocks noGrp="1"/>
          </p:cNvSpPr>
          <p:nvPr>
            <p:ph type="title"/>
          </p:nvPr>
        </p:nvSpPr>
        <p:spPr>
          <a:xfrm>
            <a:off x="457200" y="274638"/>
            <a:ext cx="8229600" cy="1143000"/>
          </a:xfrm>
        </p:spPr>
        <p:txBody>
          <a:bodyPr/>
          <a:lstStyle/>
          <a:p>
            <a:r>
              <a:rPr lang="el-GR" dirty="0" err="1">
                <a:solidFill>
                  <a:schemeClr val="accent6">
                    <a:lumMod val="75000"/>
                  </a:schemeClr>
                </a:solidFill>
              </a:rPr>
              <a:t>Πλειότιμα</a:t>
            </a:r>
            <a:r>
              <a:rPr lang="el-GR" dirty="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514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a:p>
        </p:txBody>
      </p:sp>
      <p:graphicFrame>
        <p:nvGraphicFramePr>
          <p:cNvPr id="2050" name="Object 2"/>
          <p:cNvGraphicFramePr>
            <a:graphicFrameLocks noChangeAspect="1"/>
          </p:cNvGraphicFramePr>
          <p:nvPr>
            <p:extLst>
              <p:ext uri="{D42A27DB-BD31-4B8C-83A1-F6EECF244321}">
                <p14:modId xmlns:p14="http://schemas.microsoft.com/office/powerpoint/2010/main" val="600380833"/>
              </p:ext>
            </p:extLst>
          </p:nvPr>
        </p:nvGraphicFramePr>
        <p:xfrm>
          <a:off x="753936" y="1870010"/>
          <a:ext cx="7543362" cy="2641600"/>
        </p:xfrm>
        <a:graphic>
          <a:graphicData uri="http://schemas.openxmlformats.org/presentationml/2006/ole">
            <mc:AlternateContent xmlns:mc="http://schemas.openxmlformats.org/markup-compatibility/2006">
              <mc:Choice xmlns:v="urn:schemas-microsoft-com:vml" Requires="v">
                <p:oleObj spid="_x0000_s2125" name="Visio" r:id="rId4" imgW="6402418" imgH="2239275" progId="Visio.Drawing.11">
                  <p:embed/>
                </p:oleObj>
              </mc:Choice>
              <mc:Fallback>
                <p:oleObj name="Visio" r:id="rId4" imgW="6402418" imgH="2239275"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936" y="187001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a:p>
        </p:txBody>
      </p:sp>
      <p:sp>
        <p:nvSpPr>
          <p:cNvPr id="2" name="TextBox 1"/>
          <p:cNvSpPr txBox="1"/>
          <p:nvPr/>
        </p:nvSpPr>
        <p:spPr>
          <a:xfrm>
            <a:off x="875323" y="1320799"/>
            <a:ext cx="7112000" cy="2431435"/>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a:t>Μετατροπή διαγράμματος Ο/Σ σε σχεσιακό μοντέλο</a:t>
            </a:r>
          </a:p>
          <a:p>
            <a:endParaRPr lang="en-US" dirty="0"/>
          </a:p>
          <a:p>
            <a:endParaRPr lang="el-GR" dirty="0"/>
          </a:p>
        </p:txBody>
      </p:sp>
    </p:spTree>
    <p:extLst>
      <p:ext uri="{BB962C8B-B14F-4D97-AF65-F5344CB8AC3E}">
        <p14:creationId xmlns:p14="http://schemas.microsoft.com/office/powerpoint/2010/main" val="2655792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a:p>
        </p:txBody>
      </p:sp>
      <p:sp>
        <p:nvSpPr>
          <p:cNvPr id="2" name="Title 1"/>
          <p:cNvSpPr>
            <a:spLocks noGrp="1"/>
          </p:cNvSpPr>
          <p:nvPr>
            <p:ph type="title"/>
          </p:nvPr>
        </p:nvSpPr>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Θέλουμε να σχεδιάσουμε μια βάση δεδομένων για </a:t>
            </a:r>
            <a:r>
              <a:rPr lang="el-GR" sz="2000" i="1" dirty="0">
                <a:solidFill>
                  <a:schemeClr val="accent6">
                    <a:lumMod val="75000"/>
                  </a:schemeClr>
                </a:solidFill>
                <a:latin typeface="Calibri" pitchFamily="34" charset="0"/>
                <a:ea typeface="Calibri" pitchFamily="34" charset="0"/>
                <a:cs typeface="Calibri" pitchFamily="34" charset="0"/>
              </a:rPr>
              <a:t>πόλεις</a:t>
            </a:r>
            <a:r>
              <a:rPr lang="el-GR" sz="2000" dirty="0">
                <a:latin typeface="Calibri" pitchFamily="34" charset="0"/>
                <a:ea typeface="Calibri" pitchFamily="34" charset="0"/>
                <a:cs typeface="Calibri" pitchFamily="34" charset="0"/>
              </a:rPr>
              <a:t> και </a:t>
            </a:r>
            <a:r>
              <a:rPr lang="el-GR" sz="2000" i="1" dirty="0">
                <a:solidFill>
                  <a:schemeClr val="accent6">
                    <a:lumMod val="75000"/>
                  </a:schemeClr>
                </a:solidFill>
                <a:latin typeface="Calibri" pitchFamily="34" charset="0"/>
                <a:ea typeface="Calibri" pitchFamily="34" charset="0"/>
                <a:cs typeface="Calibri" pitchFamily="34" charset="0"/>
              </a:rPr>
              <a:t>αποστάσεις</a:t>
            </a:r>
            <a:r>
              <a:rPr lang="el-GR" sz="2000" dirty="0">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a:t>
            </a:r>
            <a:r>
              <a:rPr lang="el-GR" altLang="en-US" dirty="0" smtClean="0"/>
              <a:t>2021-2022</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21</a:t>
            </a:fld>
            <a:endParaRPr lang="el-GR" altLang="en-US"/>
          </a:p>
        </p:txBody>
      </p:sp>
      <p:sp>
        <p:nvSpPr>
          <p:cNvPr id="2" name="TextBox 1"/>
          <p:cNvSpPr txBox="1"/>
          <p:nvPr/>
        </p:nvSpPr>
        <p:spPr>
          <a:xfrm>
            <a:off x="875323" y="1320799"/>
            <a:ext cx="7112000" cy="3170099"/>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a:t>Μετατροπή διαγράμματος Ο/Σ σε σχεσιακό </a:t>
            </a:r>
            <a:r>
              <a:rPr lang="el-GR" sz="3200" dirty="0" smtClean="0"/>
              <a:t>μοντέλο</a:t>
            </a:r>
            <a:r>
              <a:rPr lang="en-US" sz="3200" dirty="0" smtClean="0"/>
              <a:t> (</a:t>
            </a:r>
            <a:r>
              <a:rPr lang="el-GR" sz="3200" dirty="0" smtClean="0"/>
              <a:t>συνέχεια)</a:t>
            </a:r>
          </a:p>
          <a:p>
            <a:pPr marL="800100" lvl="1" indent="-342900" eaLnBrk="0" hangingPunct="0">
              <a:spcBef>
                <a:spcPct val="50000"/>
              </a:spcBef>
              <a:buFont typeface="+mj-lt"/>
              <a:buAutoNum type="arabicPeriod"/>
            </a:pPr>
            <a:r>
              <a:rPr lang="el-GR" sz="3200" dirty="0" smtClean="0"/>
              <a:t>Εντολές ορισμού σχήματος</a:t>
            </a:r>
            <a:endParaRPr lang="el-GR" sz="3200" dirty="0"/>
          </a:p>
          <a:p>
            <a:endParaRPr lang="en-US" dirty="0"/>
          </a:p>
          <a:p>
            <a:endParaRPr lang="el-GR" dirty="0"/>
          </a:p>
        </p:txBody>
      </p:sp>
    </p:spTree>
    <p:extLst>
      <p:ext uri="{BB962C8B-B14F-4D97-AF65-F5344CB8AC3E}">
        <p14:creationId xmlns:p14="http://schemas.microsoft.com/office/powerpoint/2010/main" val="3311364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22</a:t>
            </a:fld>
            <a:endParaRPr lang="el-GR" altLang="en-US"/>
          </a:p>
        </p:txBody>
      </p:sp>
      <p:sp>
        <p:nvSpPr>
          <p:cNvPr id="55302" name="Text Box 3"/>
          <p:cNvSpPr txBox="1">
            <a:spLocks noChangeArrowheads="1"/>
          </p:cNvSpPr>
          <p:nvPr/>
        </p:nvSpPr>
        <p:spPr bwMode="auto">
          <a:xfrm>
            <a:off x="320431" y="1768523"/>
            <a:ext cx="3473938" cy="769441"/>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t>(ισχυρός) </a:t>
            </a:r>
            <a:r>
              <a:rPr lang="el-GR" sz="2400" dirty="0" smtClean="0">
                <a:solidFill>
                  <a:srgbClr val="FF0000"/>
                </a:solidFill>
              </a:rPr>
              <a:t>Τύπος </a:t>
            </a:r>
            <a:r>
              <a:rPr lang="el-GR" sz="2400" dirty="0">
                <a:solidFill>
                  <a:srgbClr val="FF0000"/>
                </a:solidFill>
              </a:rPr>
              <a:t>οντοτήτων</a:t>
            </a:r>
            <a:r>
              <a:rPr lang="el-GR" sz="2000" dirty="0"/>
              <a:t>		</a:t>
            </a:r>
            <a:endParaRPr lang="el-GR" sz="2000" b="1" dirty="0"/>
          </a:p>
        </p:txBody>
      </p:sp>
      <p:grpSp>
        <p:nvGrpSpPr>
          <p:cNvPr id="3" name="Group 2"/>
          <p:cNvGrpSpPr/>
          <p:nvPr/>
        </p:nvGrpSpPr>
        <p:grpSpPr>
          <a:xfrm>
            <a:off x="685800" y="3108269"/>
            <a:ext cx="7239000" cy="1190625"/>
            <a:chOff x="571500" y="3859212"/>
            <a:chExt cx="7239000" cy="1190625"/>
          </a:xfrm>
        </p:grpSpPr>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Απλό γνώρισμα</a:t>
              </a:r>
              <a:endParaRPr lang="el-GR" sz="2000" b="1" dirty="0"/>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t>Γνώρισμα</a:t>
              </a:r>
              <a:endParaRPr lang="el-GR" sz="2000" b="1"/>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t>Σύνθετο γνώρισμα</a:t>
              </a:r>
              <a:endParaRPr lang="el-GR" sz="2000" b="1"/>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t>Σύνολο από γνωρίσματα</a:t>
              </a:r>
              <a:endParaRPr lang="el-GR" sz="2000" b="1"/>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t>Πλειότιμο γνώρισμα</a:t>
              </a:r>
              <a:endParaRPr lang="el-GR" sz="2000" b="1"/>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t>Σχέση και ξένο κλειδί</a:t>
              </a:r>
              <a:endParaRPr lang="el-GR" sz="2000" b="1"/>
            </a:p>
          </p:txBody>
        </p:sp>
      </p:grpSp>
      <p:sp>
        <p:nvSpPr>
          <p:cNvPr id="2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a:t>
            </a:r>
            <a:r>
              <a:rPr lang="el-GR" altLang="en-US" dirty="0" smtClean="0"/>
              <a:t>2021-2022</a:t>
            </a:r>
            <a:endParaRPr lang="el-GR" altLang="en-US" dirty="0"/>
          </a:p>
        </p:txBody>
      </p:sp>
      <p:sp>
        <p:nvSpPr>
          <p:cNvPr id="21" name="Text Box 5"/>
          <p:cNvSpPr txBox="1">
            <a:spLocks noChangeArrowheads="1"/>
          </p:cNvSpPr>
          <p:nvPr/>
        </p:nvSpPr>
        <p:spPr bwMode="auto">
          <a:xfrm>
            <a:off x="4572000" y="1725591"/>
            <a:ext cx="3962400"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t>Σχέση </a:t>
            </a:r>
            <a:r>
              <a:rPr lang="el-GR" sz="2000" dirty="0" smtClean="0"/>
              <a:t>(πίνακας) με τα ίδια γνωρίσματα και κλειδιά</a:t>
            </a:r>
            <a:endParaRPr lang="el-GR" sz="2000" dirty="0"/>
          </a:p>
        </p:txBody>
      </p:sp>
      <p:sp>
        <p:nvSpPr>
          <p:cNvPr id="23"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Tree>
    <p:extLst>
      <p:ext uri="{BB962C8B-B14F-4D97-AF65-F5344CB8AC3E}">
        <p14:creationId xmlns:p14="http://schemas.microsoft.com/office/powerpoint/2010/main" val="2650953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xfrm>
            <a:off x="3124199" y="6419722"/>
            <a:ext cx="2895600" cy="365125"/>
          </a:xfrm>
          <a:noFill/>
        </p:spPr>
        <p:txBody>
          <a:bodyPr/>
          <a:lstStyle/>
          <a:p>
            <a:r>
              <a:rPr lang="el-GR" altLang="en-US" dirty="0"/>
              <a:t>Ευαγγελία </a:t>
            </a:r>
            <a:r>
              <a:rPr lang="el-GR" altLang="en-US" dirty="0" err="1"/>
              <a:t>Πιτουρά</a:t>
            </a:r>
            <a:endParaRPr lang="el-GR" altLang="en-US" dirty="0"/>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23</a:t>
            </a:fld>
            <a:endParaRPr lang="el-GR" altLang="en-US" dirty="0"/>
          </a:p>
        </p:txBody>
      </p:sp>
      <p:sp>
        <p:nvSpPr>
          <p:cNvPr id="55302" name="Text Box 3"/>
          <p:cNvSpPr txBox="1">
            <a:spLocks noChangeArrowheads="1"/>
          </p:cNvSpPr>
          <p:nvPr/>
        </p:nvSpPr>
        <p:spPr bwMode="auto">
          <a:xfrm>
            <a:off x="571500" y="134804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		</a:t>
            </a:r>
            <a:endParaRPr lang="el-GR" sz="2000" b="1" dirty="0"/>
          </a:p>
        </p:txBody>
      </p:sp>
      <p:sp>
        <p:nvSpPr>
          <p:cNvPr id="55305" name="Text Box 6"/>
          <p:cNvSpPr txBox="1">
            <a:spLocks noChangeArrowheads="1"/>
          </p:cNvSpPr>
          <p:nvPr/>
        </p:nvSpPr>
        <p:spPr bwMode="auto">
          <a:xfrm>
            <a:off x="442057" y="3602169"/>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t>1:Ν από την Ε1 στην Ε2</a:t>
            </a:r>
            <a:endParaRPr lang="el-GR" sz="2000" b="1" dirty="0"/>
          </a:p>
        </p:txBody>
      </p:sp>
      <p:sp>
        <p:nvSpPr>
          <p:cNvPr id="55307" name="Text Box 8"/>
          <p:cNvSpPr txBox="1">
            <a:spLocks noChangeArrowheads="1"/>
          </p:cNvSpPr>
          <p:nvPr/>
        </p:nvSpPr>
        <p:spPr bwMode="auto">
          <a:xfrm>
            <a:off x="457200" y="1216059"/>
            <a:ext cx="2667000" cy="461665"/>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rgbClr val="FF0000"/>
                </a:solidFill>
              </a:rPr>
              <a:t>Τύπος </a:t>
            </a:r>
            <a:r>
              <a:rPr lang="el-GR" sz="2400" dirty="0" smtClean="0">
                <a:solidFill>
                  <a:srgbClr val="FF0000"/>
                </a:solidFill>
              </a:rPr>
              <a:t>συσχέτισης</a:t>
            </a:r>
            <a:endParaRPr lang="el-GR" sz="2400" b="1" dirty="0">
              <a:solidFill>
                <a:srgbClr val="FF0000"/>
              </a:solidFill>
            </a:endParaRPr>
          </a:p>
        </p:txBody>
      </p:sp>
      <p:sp>
        <p:nvSpPr>
          <p:cNvPr id="55308" name="Text Box 9"/>
          <p:cNvSpPr txBox="1">
            <a:spLocks noChangeArrowheads="1"/>
          </p:cNvSpPr>
          <p:nvPr/>
        </p:nvSpPr>
        <p:spPr bwMode="auto">
          <a:xfrm>
            <a:off x="3771900" y="952857"/>
            <a:ext cx="4686300" cy="1323439"/>
          </a:xfrm>
          <a:prstGeom prst="rect">
            <a:avLst/>
          </a:prstGeom>
          <a:noFill/>
          <a:ln w="9525">
            <a:noFill/>
            <a:miter lim="800000"/>
            <a:headEnd/>
            <a:tailEnd/>
          </a:ln>
        </p:spPr>
        <p:txBody>
          <a:bodyPr wrap="square">
            <a:spAutoFit/>
          </a:bodyPr>
          <a:lstStyle/>
          <a:p>
            <a:pPr eaLnBrk="0" hangingPunct="0">
              <a:spcBef>
                <a:spcPct val="50000"/>
              </a:spcBef>
            </a:pPr>
            <a:r>
              <a:rPr lang="el-GR" sz="2000" dirty="0" smtClean="0"/>
              <a:t>Γενικά: Σχέση (πίνακας) με γνωρίσματα τα (πρωτεύοντα) κλειδιά των οντοτήτων που συσχετίζει η συσχέτιση – τα οποία είναι και ξένα κλειδιά</a:t>
            </a:r>
            <a:endParaRPr lang="el-GR" sz="2000" b="1" dirty="0"/>
          </a:p>
        </p:txBody>
      </p:sp>
      <p:sp>
        <p:nvSpPr>
          <p:cNvPr id="55309" name="Text Box 10"/>
          <p:cNvSpPr txBox="1">
            <a:spLocks noChangeArrowheads="1"/>
          </p:cNvSpPr>
          <p:nvPr/>
        </p:nvSpPr>
        <p:spPr bwMode="auto">
          <a:xfrm>
            <a:off x="251070" y="2828872"/>
            <a:ext cx="2171700"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bg1">
                    <a:lumMod val="75000"/>
                  </a:schemeClr>
                </a:solidFill>
              </a:rPr>
              <a:t>    </a:t>
            </a:r>
            <a:r>
              <a:rPr lang="el-GR" sz="2000" dirty="0" smtClean="0"/>
              <a:t>Ν:Μ</a:t>
            </a:r>
            <a:r>
              <a:rPr lang="el-GR" sz="2000" dirty="0">
                <a:solidFill>
                  <a:schemeClr val="bg1">
                    <a:lumMod val="75000"/>
                  </a:schemeClr>
                </a:solidFill>
              </a:rPr>
              <a:t>		</a:t>
            </a:r>
            <a:endParaRPr lang="el-GR" sz="2000" b="1" dirty="0">
              <a:solidFill>
                <a:schemeClr val="bg1">
                  <a:lumMod val="75000"/>
                </a:schemeClr>
              </a:solidFill>
            </a:endParaRPr>
          </a:p>
        </p:txBody>
      </p:sp>
      <p:sp>
        <p:nvSpPr>
          <p:cNvPr id="2"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
        <p:nvSpPr>
          <p:cNvPr id="20" name="Date Placeholder 1"/>
          <p:cNvSpPr>
            <a:spLocks noGrp="1"/>
          </p:cNvSpPr>
          <p:nvPr>
            <p:ph type="dt" sz="quarter" idx="10"/>
          </p:nvPr>
        </p:nvSpPr>
        <p:spPr>
          <a:xfrm>
            <a:off x="449874" y="6417266"/>
            <a:ext cx="2133600" cy="365125"/>
          </a:xfrm>
          <a:noFill/>
        </p:spPr>
        <p:txBody>
          <a:bodyPr/>
          <a:lstStyle/>
          <a:p>
            <a:r>
              <a:rPr lang="el-GR" altLang="en-US" dirty="0"/>
              <a:t>Βάσεις Δεδομένων </a:t>
            </a:r>
            <a:r>
              <a:rPr lang="el-GR" altLang="en-US" dirty="0" smtClean="0"/>
              <a:t>2021-2022</a:t>
            </a:r>
            <a:endParaRPr lang="el-GR" altLang="en-US" dirty="0"/>
          </a:p>
        </p:txBody>
      </p:sp>
      <p:sp>
        <p:nvSpPr>
          <p:cNvPr id="3" name="TextBox 2"/>
          <p:cNvSpPr txBox="1"/>
          <p:nvPr/>
        </p:nvSpPr>
        <p:spPr>
          <a:xfrm>
            <a:off x="3843215" y="2844261"/>
            <a:ext cx="4353169" cy="369332"/>
          </a:xfrm>
          <a:prstGeom prst="rect">
            <a:avLst/>
          </a:prstGeom>
          <a:noFill/>
        </p:spPr>
        <p:txBody>
          <a:bodyPr wrap="square" rtlCol="0">
            <a:spAutoFit/>
          </a:bodyPr>
          <a:lstStyle/>
          <a:p>
            <a:r>
              <a:rPr lang="el-GR" dirty="0" smtClean="0"/>
              <a:t>Υποψήφιο κλειδί: ο συνδυασμός τους</a:t>
            </a:r>
            <a:endParaRPr lang="el-GR" dirty="0"/>
          </a:p>
        </p:txBody>
      </p:sp>
      <p:sp>
        <p:nvSpPr>
          <p:cNvPr id="21" name="TextBox 20"/>
          <p:cNvSpPr txBox="1"/>
          <p:nvPr/>
        </p:nvSpPr>
        <p:spPr>
          <a:xfrm>
            <a:off x="3843215" y="3424679"/>
            <a:ext cx="5081954" cy="923330"/>
          </a:xfrm>
          <a:prstGeom prst="rect">
            <a:avLst/>
          </a:prstGeom>
          <a:noFill/>
        </p:spPr>
        <p:txBody>
          <a:bodyPr wrap="square" rtlCol="0">
            <a:spAutoFit/>
          </a:bodyPr>
          <a:lstStyle/>
          <a:p>
            <a:r>
              <a:rPr lang="el-GR" dirty="0" smtClean="0"/>
              <a:t>Υποψήφιο κλειδί: το υποψήφιο κλειδί της Ε1</a:t>
            </a:r>
          </a:p>
          <a:p>
            <a:r>
              <a:rPr lang="el-GR" dirty="0" smtClean="0"/>
              <a:t>Αντί για σχέση: το υποψήφιο κλειδί της Ε2 ως γνώρισμα στον πίνακα της Ε1</a:t>
            </a:r>
            <a:endParaRPr lang="el-GR" dirty="0"/>
          </a:p>
        </p:txBody>
      </p:sp>
      <p:sp>
        <p:nvSpPr>
          <p:cNvPr id="22" name="Text Box 6"/>
          <p:cNvSpPr txBox="1">
            <a:spLocks noChangeArrowheads="1"/>
          </p:cNvSpPr>
          <p:nvPr/>
        </p:nvSpPr>
        <p:spPr bwMode="auto">
          <a:xfrm>
            <a:off x="571500" y="4781245"/>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t>1:1</a:t>
            </a:r>
            <a:endParaRPr lang="el-GR" sz="2000" b="1" dirty="0"/>
          </a:p>
        </p:txBody>
      </p:sp>
      <p:sp>
        <p:nvSpPr>
          <p:cNvPr id="23" name="TextBox 22"/>
          <p:cNvSpPr txBox="1"/>
          <p:nvPr/>
        </p:nvSpPr>
        <p:spPr>
          <a:xfrm>
            <a:off x="3843215" y="4438656"/>
            <a:ext cx="4896340" cy="1415772"/>
          </a:xfrm>
          <a:prstGeom prst="rect">
            <a:avLst/>
          </a:prstGeom>
          <a:noFill/>
        </p:spPr>
        <p:txBody>
          <a:bodyPr wrap="square" rtlCol="0">
            <a:spAutoFit/>
          </a:bodyPr>
          <a:lstStyle/>
          <a:p>
            <a:r>
              <a:rPr lang="el-GR" dirty="0" smtClean="0"/>
              <a:t>Δύο υποψήφια κλειδιά: το υποψήφιο κλειδί της Ε1 και </a:t>
            </a:r>
            <a:r>
              <a:rPr lang="el-GR" dirty="0"/>
              <a:t>το υποψήφιο κλειδί της Ε1 </a:t>
            </a:r>
            <a:endParaRPr lang="el-GR" dirty="0" smtClean="0"/>
          </a:p>
          <a:p>
            <a:r>
              <a:rPr lang="el-GR" dirty="0" smtClean="0"/>
              <a:t>Αντί για σχέση, το υποψήφιο κλειδί της Ε2 (Ε1) ως γνώρισμα στον πίνακα της Ε2 (Ε1)</a:t>
            </a:r>
          </a:p>
          <a:p>
            <a:pPr marL="285750" indent="-285750">
              <a:buFont typeface="Arial" panose="020B0604020202020204" pitchFamily="34" charset="0"/>
              <a:buChar char="•"/>
            </a:pPr>
            <a:r>
              <a:rPr lang="el-GR" sz="1400" dirty="0" smtClean="0"/>
              <a:t>Η επιλογή εξαρτάται και από τον περιορισμό συμμετοχής</a:t>
            </a:r>
            <a:endParaRPr lang="el-GR" sz="1400" dirty="0"/>
          </a:p>
        </p:txBody>
      </p:sp>
    </p:spTree>
    <p:extLst>
      <p:ext uri="{BB962C8B-B14F-4D97-AF65-F5344CB8AC3E}">
        <p14:creationId xmlns:p14="http://schemas.microsoft.com/office/powerpoint/2010/main" val="1262248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F55ED8E-D634-4FE1-BAEB-7330EDEE0444}"/>
              </a:ext>
            </a:extLst>
          </p:cNvPr>
          <p:cNvSpPr txBox="1"/>
          <p:nvPr/>
        </p:nvSpPr>
        <p:spPr>
          <a:xfrm>
            <a:off x="363926" y="1468010"/>
            <a:ext cx="8322364" cy="3477875"/>
          </a:xfrm>
          <a:prstGeom prst="rect">
            <a:avLst/>
          </a:prstGeom>
          <a:noFill/>
        </p:spPr>
        <p:txBody>
          <a:bodyPr wrap="square" rtlCol="0">
            <a:spAutoFit/>
          </a:bodyPr>
          <a:lstStyle/>
          <a:p>
            <a:pPr algn="just"/>
            <a:r>
              <a:rPr lang="el-GR" sz="2000" dirty="0"/>
              <a:t>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 xmlns:a16="http://schemas.microsoft.com/office/drawing/2014/main" id="{930BC5FF-65D9-41E8-BCA5-03DDC4226CDB}"/>
                  </a:ext>
                </a:extLst>
              </p14:cNvPr>
              <p14:cNvContentPartPr/>
              <p14:nvPr/>
            </p14:nvContentPartPr>
            <p14:xfrm>
              <a:off x="-346148" y="51157"/>
              <a:ext cx="5760" cy="32040"/>
            </p14:xfrm>
          </p:contentPart>
        </mc:Choice>
        <mc:Fallback xmlns="">
          <p:pic>
            <p:nvPicPr>
              <p:cNvPr id="2" name="Ink 1">
                <a:extLst>
                  <a:ext uri="{FF2B5EF4-FFF2-40B4-BE49-F238E27FC236}">
                    <a16:creationId xmlns:a16="http://schemas.microsoft.com/office/drawing/2014/main" id="{930BC5FF-65D9-41E8-BCA5-03DDC4226CDB}"/>
                  </a:ext>
                </a:extLst>
              </p:cNvPr>
              <p:cNvPicPr/>
              <p:nvPr/>
            </p:nvPicPr>
            <p:blipFill>
              <a:blip r:embed="rId3"/>
              <a:stretch>
                <a:fillRect/>
              </a:stretch>
            </p:blipFill>
            <p:spPr>
              <a:xfrm>
                <a:off x="-363788" y="33157"/>
                <a:ext cx="41400" cy="67680"/>
              </a:xfrm>
              <a:prstGeom prst="rect">
                <a:avLst/>
              </a:prstGeom>
            </p:spPr>
          </p:pic>
        </mc:Fallback>
      </mc:AlternateContent>
    </p:spTree>
    <p:extLst>
      <p:ext uri="{BB962C8B-B14F-4D97-AF65-F5344CB8AC3E}">
        <p14:creationId xmlns:p14="http://schemas.microsoft.com/office/powerpoint/2010/main" val="2613726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25</a:t>
            </a:fld>
            <a:endParaRPr lang="el-GR" altLang="en-US"/>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latin typeface="Calibri" pitchFamily="34" charset="0"/>
                <a:cs typeface="Calibri" pitchFamily="34" charset="0"/>
              </a:rPr>
              <a:t>. τα γνωρίσματα του </a:t>
            </a:r>
            <a:r>
              <a:rPr lang="el-GR" sz="2400" i="1" dirty="0">
                <a:latin typeface="Calibri" pitchFamily="34" charset="0"/>
                <a:cs typeface="Calibri" pitchFamily="34" charset="0"/>
              </a:rPr>
              <a:t>πρωτεύοντος κλειδιού</a:t>
            </a:r>
            <a:r>
              <a:rPr lang="el-GR" sz="2400" dirty="0">
                <a:latin typeface="Calibri" pitchFamily="34" charset="0"/>
                <a:cs typeface="Calibri" pitchFamily="34" charset="0"/>
              </a:rPr>
              <a:t> του Β</a:t>
            </a:r>
            <a:r>
              <a:rPr lang="en-US" sz="2400" dirty="0">
                <a:latin typeface="Calibri" pitchFamily="34" charset="0"/>
                <a:cs typeface="Calibri" pitchFamily="34" charset="0"/>
              </a:rPr>
              <a:t> </a:t>
            </a:r>
            <a:r>
              <a:rPr lang="el-GR" sz="2400" dirty="0">
                <a:latin typeface="Calibri" pitchFamily="34" charset="0"/>
                <a:cs typeface="Calibri" pitchFamily="34" charset="0"/>
              </a:rPr>
              <a:t>(τα οποία είναι και </a:t>
            </a:r>
            <a:r>
              <a:rPr lang="el-GR" sz="2400" u="sng" dirty="0">
                <a:latin typeface="Calibri" pitchFamily="34" charset="0"/>
                <a:cs typeface="Calibri" pitchFamily="34" charset="0"/>
              </a:rPr>
              <a:t>ξένο</a:t>
            </a:r>
            <a:r>
              <a:rPr lang="el-GR" sz="2400" dirty="0">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b="1" u="sng" dirty="0" smtClean="0">
                <a:solidFill>
                  <a:schemeClr val="accent3">
                    <a:lumMod val="50000"/>
                  </a:schemeClr>
                </a:solidFill>
              </a:rPr>
              <a:t>Δε</a:t>
            </a:r>
            <a:r>
              <a:rPr lang="el-GR" sz="2400" b="1" u="sng" dirty="0">
                <a:solidFill>
                  <a:schemeClr val="accent3">
                    <a:lumMod val="50000"/>
                  </a:schemeClr>
                </a:solidFill>
              </a:rPr>
              <a:t>ν</a:t>
            </a:r>
            <a:r>
              <a:rPr lang="el-GR" sz="2400" dirty="0" smtClean="0">
                <a:solidFill>
                  <a:schemeClr val="accent3">
                    <a:lumMod val="50000"/>
                  </a:schemeClr>
                </a:solidFill>
              </a:rPr>
              <a:t> </a:t>
            </a:r>
            <a:r>
              <a:rPr lang="el-GR" sz="2400" dirty="0">
                <a:solidFill>
                  <a:schemeClr val="accent3">
                    <a:lumMod val="50000"/>
                  </a:schemeClr>
                </a:solidFill>
              </a:rPr>
              <a:t>δημιουργούμε σχέση για την προσδιορίζουσα συσχέτιση (είναι περιττή)</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035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26</a:t>
            </a:fld>
            <a:endParaRPr lang="el-GR" altLang="en-US"/>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grpSp>
        <p:nvGrpSpPr>
          <p:cNvPr id="3" name="Group 2">
            <a:extLst>
              <a:ext uri="{FF2B5EF4-FFF2-40B4-BE49-F238E27FC236}">
                <a16:creationId xmlns="" xmlns:a16="http://schemas.microsoft.com/office/drawing/2014/main" id="{24FCCBCA-3A34-4049-B7D1-1A76A82218BA}"/>
              </a:ext>
            </a:extLst>
          </p:cNvPr>
          <p:cNvGrpSpPr/>
          <p:nvPr/>
        </p:nvGrpSpPr>
        <p:grpSpPr>
          <a:xfrm>
            <a:off x="245268" y="1424609"/>
            <a:ext cx="8898731" cy="4741241"/>
            <a:chOff x="245269" y="1198563"/>
            <a:chExt cx="8803478" cy="4967287"/>
          </a:xfrm>
        </p:grpSpPr>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a:t>ΚΑΘΗΓΗΤΗΣ</a:t>
              </a:r>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a:t>ΑΤ</a:t>
              </a:r>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grpSp>
      <p:sp>
        <p:nvSpPr>
          <p:cNvPr id="73" name="Title 1"/>
          <p:cNvSpPr>
            <a:spLocks noGrp="1"/>
          </p:cNvSpPr>
          <p:nvPr>
            <p:ph type="title"/>
          </p:nvPr>
        </p:nvSpPr>
        <p:spPr>
          <a:xfrm>
            <a:off x="386552" y="55563"/>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57922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27</a:t>
            </a:fld>
            <a:endParaRPr lang="el-GR" altLang="en-US"/>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a:solidFill>
                  <a:srgbClr val="FF6600"/>
                </a:solidFill>
              </a:rPr>
              <a:t> ο 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176610" y="5054782"/>
            <a:ext cx="5320506" cy="1015663"/>
          </a:xfrm>
          <a:prstGeom prst="rect">
            <a:avLst/>
          </a:prstGeom>
          <a:noFill/>
          <a:ln w="9525">
            <a:noFill/>
            <a:miter lim="800000"/>
            <a:headEnd/>
            <a:tailEnd/>
          </a:ln>
        </p:spPr>
        <p:txBody>
          <a:bodyPr wrap="square">
            <a:spAutoFit/>
          </a:bodyPr>
          <a:lstStyle/>
          <a:p>
            <a:pPr algn="just">
              <a:buFont typeface="Wingdings" pitchFamily="2" charset="2"/>
              <a:buChar char="§"/>
            </a:pPr>
            <a:r>
              <a:rPr lang="el-GR" sz="2000" dirty="0">
                <a:solidFill>
                  <a:schemeClr val="tx2">
                    <a:lumMod val="50000"/>
                  </a:schemeClr>
                </a:solidFill>
                <a:latin typeface="Calibri" pitchFamily="34" charset="0"/>
                <a:cs typeface="Calibri" pitchFamily="34" charset="0"/>
              </a:rPr>
              <a:t> </a:t>
            </a:r>
            <a:r>
              <a:rPr lang="el-GR" sz="2000" dirty="0">
                <a:solidFill>
                  <a:schemeClr val="tx1">
                    <a:lumMod val="95000"/>
                    <a:lumOff val="5000"/>
                  </a:schemeClr>
                </a:solidFill>
                <a:latin typeface="Calibri" pitchFamily="34" charset="0"/>
                <a:cs typeface="Calibri" pitchFamily="34" charset="0"/>
              </a:rPr>
              <a:t>Γενική λύση</a:t>
            </a:r>
            <a:endParaRPr lang="en-US"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την </a:t>
            </a:r>
            <a:r>
              <a:rPr lang="el-GR" sz="2000" dirty="0" err="1">
                <a:solidFill>
                  <a:schemeClr val="tx1">
                    <a:lumMod val="95000"/>
                    <a:lumOff val="5000"/>
                  </a:schemeClr>
                </a:solidFill>
                <a:latin typeface="Calibri" pitchFamily="34" charset="0"/>
                <a:cs typeface="Calibri" pitchFamily="34" charset="0"/>
              </a:rPr>
              <a:t>υπερκλάση</a:t>
            </a:r>
            <a:endParaRPr lang="el-GR"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κάθε υποκλάση</a:t>
            </a: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008921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822174" y="1754911"/>
            <a:ext cx="5838093" cy="2711939"/>
          </a:xfrm>
          <a:prstGeom prst="rect">
            <a:avLst/>
          </a:prstGeom>
          <a:noFill/>
          <a:ln>
            <a:noFill/>
          </a:ln>
        </p:spPr>
      </p:pic>
    </p:spTree>
    <p:extLst>
      <p:ext uri="{BB962C8B-B14F-4D97-AF65-F5344CB8AC3E}">
        <p14:creationId xmlns:p14="http://schemas.microsoft.com/office/powerpoint/2010/main" val="2451321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29</a:t>
            </a:fld>
            <a:endParaRPr lang="el-GR" altLang="en-US"/>
          </a:p>
        </p:txBody>
      </p:sp>
      <p:sp>
        <p:nvSpPr>
          <p:cNvPr id="54310" name="Text Box 43"/>
          <p:cNvSpPr txBox="1">
            <a:spLocks noChangeArrowheads="1"/>
          </p:cNvSpPr>
          <p:nvPr/>
        </p:nvSpPr>
        <p:spPr bwMode="auto">
          <a:xfrm>
            <a:off x="457200" y="52616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(Υποχρεωτικό (εξάμηνο) Επιλογής (κατεύθυνση))</a:t>
            </a:r>
          </a:p>
        </p:txBody>
      </p:sp>
      <p:sp>
        <p:nvSpPr>
          <p:cNvPr id="54311" name="Text Box 44"/>
          <p:cNvSpPr txBox="1">
            <a:spLocks noChangeArrowheads="1"/>
          </p:cNvSpPr>
          <p:nvPr/>
        </p:nvSpPr>
        <p:spPr bwMode="auto">
          <a:xfrm>
            <a:off x="752596" y="1643184"/>
            <a:ext cx="8586789" cy="3170099"/>
          </a:xfrm>
          <a:prstGeom prst="rect">
            <a:avLst/>
          </a:prstGeom>
          <a:noFill/>
          <a:ln w="9525">
            <a:noFill/>
            <a:miter lim="800000"/>
            <a:headEnd/>
            <a:tailEnd/>
          </a:ln>
        </p:spPr>
        <p:txBody>
          <a:bodyPr wrap="square">
            <a:spAutoFit/>
          </a:bodyPr>
          <a:lstStyle/>
          <a:p>
            <a:pPr algn="just">
              <a:spcBef>
                <a:spcPct val="50000"/>
              </a:spcBef>
            </a:pPr>
            <a:r>
              <a:rPr lang="el-GR" sz="2000" dirty="0">
                <a:latin typeface="Calibri" pitchFamily="34" charset="0"/>
                <a:cs typeface="Calibri" pitchFamily="34" charset="0"/>
              </a:rPr>
              <a:t>Άλλες επιλογές</a:t>
            </a:r>
          </a:p>
          <a:p>
            <a:pPr marL="342900" indent="-342900" algn="just">
              <a:spcBef>
                <a:spcPct val="50000"/>
              </a:spcBef>
              <a:buFont typeface="Wingdings" pitchFamily="2" charset="2"/>
              <a:buChar char="§"/>
            </a:pPr>
            <a:r>
              <a:rPr lang="el-GR" sz="2000" dirty="0">
                <a:latin typeface="Calibri" pitchFamily="34" charset="0"/>
                <a:cs typeface="Calibri" pitchFamily="34" charset="0"/>
              </a:rPr>
              <a:t>Μια μόνο σχέση (για την </a:t>
            </a:r>
            <a:r>
              <a:rPr lang="el-GR" sz="2000" dirty="0" err="1">
                <a:latin typeface="Calibri" pitchFamily="34" charset="0"/>
                <a:cs typeface="Calibri" pitchFamily="34" charset="0"/>
              </a:rPr>
              <a:t>υπερκλάση</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n-US" sz="2000" dirty="0">
                <a:latin typeface="Calibri" pitchFamily="34" charset="0"/>
                <a:cs typeface="Calibri" pitchFamily="34" charset="0"/>
              </a:rPr>
              <a:t>Null </a:t>
            </a:r>
            <a:r>
              <a:rPr lang="el-GR" sz="2000" dirty="0">
                <a:latin typeface="Calibri" pitchFamily="34" charset="0"/>
                <a:cs typeface="Calibri" pitchFamily="34" charset="0"/>
              </a:rPr>
              <a:t>τιμές</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Ξένα κλειδιά; </a:t>
            </a:r>
          </a:p>
          <a:p>
            <a:pPr marL="342900" indent="-342900" algn="just">
              <a:spcBef>
                <a:spcPct val="50000"/>
              </a:spcBef>
              <a:buFont typeface="Wingdings" pitchFamily="2" charset="2"/>
              <a:buChar char="§"/>
            </a:pPr>
            <a:r>
              <a:rPr lang="el-GR" sz="2000" dirty="0">
                <a:latin typeface="Calibri" pitchFamily="34" charset="0"/>
                <a:cs typeface="Calibri" pitchFamily="34" charset="0"/>
              </a:rPr>
              <a:t> Σχέσεις </a:t>
            </a:r>
            <a:r>
              <a:rPr lang="el-GR" sz="2000" u="sng" dirty="0">
                <a:latin typeface="Calibri" pitchFamily="34" charset="0"/>
                <a:cs typeface="Calibri" pitchFamily="34" charset="0"/>
              </a:rPr>
              <a:t>μόνο</a:t>
            </a:r>
            <a:r>
              <a:rPr lang="el-GR" sz="2000" dirty="0">
                <a:latin typeface="Calibri" pitchFamily="34" charset="0"/>
                <a:cs typeface="Calibri" pitchFamily="34" charset="0"/>
              </a:rPr>
              <a:t> για τις </a:t>
            </a:r>
            <a:r>
              <a:rPr lang="el-GR" sz="2000" dirty="0" err="1">
                <a:latin typeface="Calibri" pitchFamily="34" charset="0"/>
                <a:cs typeface="Calibri" pitchFamily="34" charset="0"/>
              </a:rPr>
              <a:t>υποκλάσεις</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πότε; Ολική συμμετοχή</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μη επικάλυψη - Πρέπει να επαναλάβουμε τα γνωρίσματα</a:t>
            </a:r>
          </a:p>
        </p:txBody>
      </p:sp>
      <p:sp>
        <p:nvSpPr>
          <p:cNvPr id="2" name="Title 1"/>
          <p:cNvSpPr>
            <a:spLocks noGrp="1"/>
          </p:cNvSpPr>
          <p:nvPr>
            <p:ph type="title"/>
          </p:nvPr>
        </p:nvSpPr>
        <p:spPr>
          <a:xfrm>
            <a:off x="457200" y="275997"/>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13379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tx2">
                    <a:lumMod val="60000"/>
                    <a:lumOff val="4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tx2">
                    <a:lumMod val="60000"/>
                    <a:lumOff val="40000"/>
                  </a:schemeClr>
                </a:solidFill>
                <a:latin typeface="Calibri" pitchFamily="34" charset="0"/>
                <a:cs typeface="Calibri" pitchFamily="34" charset="0"/>
              </a:rPr>
              <a:t>τύπο συσχετίσεων</a:t>
            </a:r>
            <a:r>
              <a:rPr lang="el-GR" sz="2800" i="1" dirty="0">
                <a:solidFill>
                  <a:schemeClr val="accent5">
                    <a:lumMod val="50000"/>
                  </a:schemeClr>
                </a:solidFill>
                <a:latin typeface="Calibri" pitchFamily="34" charset="0"/>
                <a:cs typeface="Calibri" pitchFamily="34" charset="0"/>
              </a:rPr>
              <a:t> </a:t>
            </a:r>
            <a:r>
              <a:rPr lang="el-GR" sz="2800" dirty="0">
                <a:latin typeface="Calibri" pitchFamily="34" charset="0"/>
                <a:cs typeface="Calibri" pitchFamily="34" charset="0"/>
              </a:rPr>
              <a:t>δημιουργούμε ένα </a:t>
            </a:r>
            <a:r>
              <a:rPr lang="el-GR" sz="2800" i="1" dirty="0">
                <a:solidFill>
                  <a:schemeClr val="tx2">
                    <a:lumMod val="60000"/>
                    <a:lumOff val="4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69560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30</a:t>
            </a:fld>
            <a:endParaRPr lang="el-GR" altLang="en-US" dirty="0"/>
          </a:p>
        </p:txBody>
      </p:sp>
      <p:sp>
        <p:nvSpPr>
          <p:cNvPr id="2" name="Title 1"/>
          <p:cNvSpPr>
            <a:spLocks noGrp="1"/>
          </p:cNvSpPr>
          <p:nvPr>
            <p:ph type="title"/>
          </p:nvPr>
        </p:nvSpPr>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extLst>
              <p:ext uri="{D42A27DB-BD31-4B8C-83A1-F6EECF244321}">
                <p14:modId xmlns:p14="http://schemas.microsoft.com/office/powerpoint/2010/main" val="3329135245"/>
              </p:ext>
            </p:extLst>
          </p:nvPr>
        </p:nvGraphicFramePr>
        <p:xfrm>
          <a:off x="293688" y="2087563"/>
          <a:ext cx="8329612" cy="2590800"/>
        </p:xfrm>
        <a:graphic>
          <a:graphicData uri="http://schemas.openxmlformats.org/presentationml/2006/ole">
            <mc:AlternateContent xmlns:mc="http://schemas.openxmlformats.org/markup-compatibility/2006">
              <mc:Choice xmlns:v="urn:schemas-microsoft-com:vml" Requires="v">
                <p:oleObj spid="_x0000_s5169" name="Visio" r:id="rId4" imgW="8854958" imgH="2752117" progId="Visio.Drawing.11">
                  <p:embed/>
                </p:oleObj>
              </mc:Choice>
              <mc:Fallback>
                <p:oleObj name="Visio" r:id="rId4" imgW="8854958" imgH="2752117" progId="Visio.Drawing.11">
                  <p:embed/>
                  <p:pic>
                    <p:nvPicPr>
                      <p:cNvPr id="0" name=""/>
                      <p:cNvPicPr>
                        <a:picLocks noChangeAspect="1" noChangeArrowheads="1"/>
                      </p:cNvPicPr>
                      <p:nvPr/>
                    </p:nvPicPr>
                    <p:blipFill>
                      <a:blip r:embed="rId5"/>
                      <a:srcRect/>
                      <a:stretch>
                        <a:fillRect/>
                      </a:stretch>
                    </p:blipFill>
                    <p:spPr bwMode="auto">
                      <a:xfrm>
                        <a:off x="293688" y="2087563"/>
                        <a:ext cx="83296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70909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31</a:t>
            </a:fld>
            <a:endParaRPr lang="en-US" dirty="0"/>
          </a:p>
        </p:txBody>
      </p:sp>
      <p:sp>
        <p:nvSpPr>
          <p:cNvPr id="4" name="Rectangle 3"/>
          <p:cNvSpPr/>
          <p:nvPr/>
        </p:nvSpPr>
        <p:spPr>
          <a:xfrm>
            <a:off x="351692" y="1279718"/>
            <a:ext cx="8335108" cy="5016758"/>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a:t>
            </a:r>
            <a:r>
              <a:rPr lang="el-GR" sz="2000" dirty="0" smtClean="0">
                <a:ea typeface="Times New Roman" panose="02020603050405020304" pitchFamily="18" charset="0"/>
                <a:cs typeface="Times New Roman" panose="02020603050405020304" pitchFamily="18" charset="0"/>
              </a:rPr>
              <a:t>Για </a:t>
            </a:r>
            <a:r>
              <a:rPr lang="el-GR" sz="2000" dirty="0">
                <a:ea typeface="Times New Roman" panose="02020603050405020304" pitchFamily="18" charset="0"/>
                <a:cs typeface="Times New Roman" panose="02020603050405020304" pitchFamily="18" charset="0"/>
              </a:rPr>
              <a:t>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Υποθέστε ότι κάθε χρονική στιγμή, έχουμε το πολύ </a:t>
            </a:r>
            <a:r>
              <a:rPr lang="el-GR" sz="2000" dirty="0" smtClean="0">
                <a:ea typeface="Times New Roman" panose="02020603050405020304" pitchFamily="18" charset="0"/>
                <a:cs typeface="Times New Roman" panose="02020603050405020304" pitchFamily="18" charset="0"/>
              </a:rPr>
              <a:t>μία </a:t>
            </a:r>
            <a:r>
              <a:rPr lang="el-GR" sz="2000" dirty="0">
                <a:ea typeface="Times New Roman" panose="02020603050405020304" pitchFamily="18" charset="0"/>
                <a:cs typeface="Times New Roman" panose="02020603050405020304" pitchFamily="18" charset="0"/>
              </a:rPr>
              <a:t>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897284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32</a:t>
            </a:fld>
            <a:endParaRPr lang="el-GR" altLang="en-US"/>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900113" y="1425330"/>
            <a:ext cx="7429500" cy="4154984"/>
          </a:xfrm>
          <a:prstGeom prst="rect">
            <a:avLst/>
          </a:prstGeom>
          <a:noFill/>
          <a:ln w="9525">
            <a:noFill/>
            <a:miter lim="800000"/>
            <a:headEnd/>
            <a:tailEnd/>
          </a:ln>
        </p:spPr>
        <p:txBody>
          <a:bodyPr wrap="square">
            <a:spAutoFit/>
          </a:bodyPr>
          <a:lstStyle/>
          <a:p>
            <a:pPr marL="457200" indent="-457200" algn="just" eaLnBrk="0" hangingPunct="0"/>
            <a:r>
              <a:rPr lang="el-GR" sz="2400" dirty="0">
                <a:latin typeface="Calibri" pitchFamily="34" charset="0"/>
                <a:cs typeface="Calibri" pitchFamily="34" charset="0"/>
              </a:rPr>
              <a:t>Μετά τη φάση του σχεδιασμού, καταλήγουμε σε ένα σχεσιακό σχήμα.</a:t>
            </a:r>
          </a:p>
          <a:p>
            <a:pPr marL="457200" indent="-457200" algn="just" eaLnBrk="0" hangingPunct="0"/>
            <a:endParaRPr lang="el-GR"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Δυο ερωτήματα</a:t>
            </a:r>
          </a:p>
          <a:p>
            <a:pPr marL="457200" indent="-457200" algn="just" eaLnBrk="0" hangingPunct="0">
              <a:buFontTx/>
              <a:buAutoNum type="arabicPeriod"/>
            </a:pPr>
            <a:r>
              <a:rPr lang="el-GR" sz="2400" dirty="0">
                <a:latin typeface="Calibri" pitchFamily="34" charset="0"/>
                <a:cs typeface="Calibri" pitchFamily="34" charset="0"/>
              </a:rPr>
              <a:t>Είναι ο σχεδιασμός μας καλός;</a:t>
            </a:r>
          </a:p>
          <a:p>
            <a:pPr marL="1371600" lvl="2" indent="-457200" algn="just" eaLnBrk="0" hangingPunct="0"/>
            <a:r>
              <a:rPr lang="el-GR" sz="2400" i="1" dirty="0">
                <a:latin typeface="Calibri" pitchFamily="34" charset="0"/>
                <a:cs typeface="Calibri" pitchFamily="34" charset="0"/>
              </a:rPr>
              <a:t>Θεωρία Κανονικών Μορφών</a:t>
            </a:r>
            <a:endParaRPr lang="el-GR" sz="2400" dirty="0">
              <a:latin typeface="Calibri" pitchFamily="34" charset="0"/>
              <a:cs typeface="Calibri" pitchFamily="34" charset="0"/>
            </a:endParaRPr>
          </a:p>
          <a:p>
            <a:pPr marL="457200" indent="-457200" algn="just" eaLnBrk="0" hangingPunct="0">
              <a:buFontTx/>
              <a:buAutoNum type="arabicPeriod"/>
            </a:pPr>
            <a:r>
              <a:rPr lang="el-GR" sz="2400" dirty="0">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latin typeface="Calibri" pitchFamily="34" charset="0"/>
                <a:cs typeface="Calibri" pitchFamily="34" charset="0"/>
              </a:rPr>
              <a:t>		</a:t>
            </a:r>
            <a:r>
              <a:rPr lang="en-US" sz="2400" i="1" dirty="0">
                <a:latin typeface="Calibri" pitchFamily="34" charset="0"/>
                <a:cs typeface="Calibri" pitchFamily="34" charset="0"/>
              </a:rPr>
              <a:t>SQL</a:t>
            </a:r>
          </a:p>
          <a:p>
            <a:pPr marL="457200" indent="-457200" algn="just" eaLnBrk="0" hangingPunct="0"/>
            <a:endParaRPr lang="en-US"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	</a:t>
            </a:r>
            <a:r>
              <a:rPr lang="el-GR" sz="2400" i="1" dirty="0">
                <a:latin typeface="Calibri" pitchFamily="34" charset="0"/>
                <a:cs typeface="Calibri" pitchFamily="34" charset="0"/>
              </a:rPr>
              <a:t>Θα αρχίσουμε από το ερώτημα 2</a:t>
            </a:r>
          </a:p>
        </p:txBody>
      </p:sp>
      <p:sp>
        <p:nvSpPr>
          <p:cNvPr id="2" name="Title 1"/>
          <p:cNvSpPr>
            <a:spLocks noGrp="1"/>
          </p:cNvSpPr>
          <p:nvPr>
            <p:ph type="title"/>
          </p:nvPr>
        </p:nvSpPr>
        <p:spPr>
          <a:xfrm>
            <a:off x="421481" y="185738"/>
            <a:ext cx="8229600" cy="1143000"/>
          </a:xfrm>
        </p:spPr>
        <p:txBody>
          <a:bodyPr/>
          <a:lstStyle/>
          <a:p>
            <a:r>
              <a:rPr lang="el-GR" dirty="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91553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33</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 xmlns:a16="http://schemas.microsoft.com/office/drawing/2014/main" id="{BE4357E7-8E5D-41F9-8992-BE274375EF4F}"/>
              </a:ext>
            </a:extLst>
          </p:cNvPr>
          <p:cNvSpPr txBox="1">
            <a:spLocks noChangeArrowheads="1"/>
          </p:cNvSpPr>
          <p:nvPr/>
        </p:nvSpPr>
        <p:spPr bwMode="auto">
          <a:xfrm>
            <a:off x="571605" y="234425"/>
            <a:ext cx="7551978" cy="5632311"/>
          </a:xfrm>
          <a:prstGeom prst="rect">
            <a:avLst/>
          </a:prstGeom>
          <a:noFill/>
          <a:ln w="9525">
            <a:noFill/>
            <a:miter lim="800000"/>
            <a:headEnd/>
            <a:tailEnd/>
          </a:ln>
        </p:spPr>
        <p:txBody>
          <a:bodyPr wrap="square">
            <a:spAutoFit/>
          </a:bodyPr>
          <a:lstStyle/>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Ηθοποιούς</a:t>
            </a:r>
            <a:r>
              <a:rPr lang="el-GR"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Κανάλι</a:t>
            </a:r>
            <a:r>
              <a:rPr lang="el-GR" dirty="0">
                <a:latin typeface="Calibri" pitchFamily="34" charset="0"/>
                <a:ea typeface="Calibri" pitchFamily="34" charset="0"/>
                <a:cs typeface="Calibri" pitchFamily="34" charset="0"/>
              </a:rPr>
              <a:t>: το όνομα</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 ανά κανάλι, τη διεύθυνση και το έτος ίδρυσης του.</a:t>
            </a:r>
          </a:p>
          <a:p>
            <a:pPr marL="171450" indent="-171450" algn="just">
              <a:buFont typeface="Wingdings" pitchFamily="2" charset="2"/>
              <a:buChar char="§"/>
            </a:pPr>
            <a:r>
              <a:rPr lang="en-US"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dirty="0">
                <a:latin typeface="Calibri" pitchFamily="34" charset="0"/>
                <a:ea typeface="Calibri" pitchFamily="34" charset="0"/>
                <a:cs typeface="Calibri" pitchFamily="34" charset="0"/>
              </a:rPr>
              <a:t>: τον τίτλο</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Επεισόδια</a:t>
            </a:r>
            <a:r>
              <a:rPr lang="el-GR"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Όλες οι σειρές προβάλλονται σε κάποιο κανάλι, αλλά μπορεί να υπάρχουν κανάλια που δεν προβάλλουν σειρές. Όλα τα επεισόδια μιας σειράς προβάλλονται από το ίδιο κανάλι.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Εμφανίσεις Ηθοποιού – Ρόλοι</a:t>
            </a:r>
            <a:r>
              <a:rPr lang="el-GR"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dirty="0" err="1">
                <a:latin typeface="Calibri" pitchFamily="34" charset="0"/>
                <a:ea typeface="Calibri" pitchFamily="34" charset="0"/>
                <a:cs typeface="Calibri" pitchFamily="34" charset="0"/>
              </a:rPr>
              <a:t>Ζουμπουλία</a:t>
            </a:r>
            <a:r>
              <a:rPr lang="el-GR" dirty="0">
                <a:latin typeface="Calibri" pitchFamily="34" charset="0"/>
                <a:ea typeface="Calibri" pitchFamily="34" charset="0"/>
                <a:cs typeface="Calibri" pitchFamily="34" charset="0"/>
              </a:rPr>
              <a:t>») που μπορεί να είναι </a:t>
            </a:r>
            <a:r>
              <a:rPr lang="el-GR" i="1" dirty="0">
                <a:latin typeface="Calibri" pitchFamily="34" charset="0"/>
                <a:ea typeface="Calibri" pitchFamily="34" charset="0"/>
                <a:cs typeface="Calibri" pitchFamily="34" charset="0"/>
              </a:rPr>
              <a:t>διαφορετικός σε κάθε επεισόδιο</a:t>
            </a:r>
            <a:r>
              <a:rPr lang="el-GR"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mc:AlternateContent xmlns:mc="http://schemas.openxmlformats.org/markup-compatibility/2006" xmlns:p14="http://schemas.microsoft.com/office/powerpoint/2010/main">
        <mc:Choice Requires="p14">
          <p:contentPart p14:bwMode="auto" r:id="rId2">
            <p14:nvContentPartPr>
              <p14:cNvPr id="322" name="Ink 321">
                <a:extLst>
                  <a:ext uri="{FF2B5EF4-FFF2-40B4-BE49-F238E27FC236}">
                    <a16:creationId xmlns="" xmlns:a16="http://schemas.microsoft.com/office/drawing/2014/main" id="{D7881E7C-49BA-4EF0-9B3B-DB2DB93258B2}"/>
                  </a:ext>
                </a:extLst>
              </p14:cNvPr>
              <p14:cNvContentPartPr/>
              <p14:nvPr/>
            </p14:nvContentPartPr>
            <p14:xfrm>
              <a:off x="3145951" y="5782132"/>
              <a:ext cx="40680" cy="360"/>
            </p14:xfrm>
          </p:contentPart>
        </mc:Choice>
        <mc:Fallback xmlns="">
          <p:pic>
            <p:nvPicPr>
              <p:cNvPr id="322" name="Ink 321">
                <a:extLst>
                  <a:ext uri="{FF2B5EF4-FFF2-40B4-BE49-F238E27FC236}">
                    <a16:creationId xmlns:a16="http://schemas.microsoft.com/office/drawing/2014/main" id="{D7881E7C-49BA-4EF0-9B3B-DB2DB93258B2}"/>
                  </a:ext>
                </a:extLst>
              </p:cNvPr>
              <p:cNvPicPr/>
              <p:nvPr/>
            </p:nvPicPr>
            <p:blipFill>
              <a:blip r:embed="rId523"/>
              <a:stretch>
                <a:fillRect/>
              </a:stretch>
            </p:blipFill>
            <p:spPr>
              <a:xfrm>
                <a:off x="3128311" y="5764492"/>
                <a:ext cx="76320" cy="36000"/>
              </a:xfrm>
              <a:prstGeom prst="rect">
                <a:avLst/>
              </a:prstGeom>
            </p:spPr>
          </p:pic>
        </mc:Fallback>
      </mc:AlternateContent>
    </p:spTree>
    <p:extLst>
      <p:ext uri="{BB962C8B-B14F-4D97-AF65-F5344CB8AC3E}">
        <p14:creationId xmlns:p14="http://schemas.microsoft.com/office/powerpoint/2010/main" val="2342476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35</a:t>
            </a:fld>
            <a:endParaRPr lang="el-GR" altLang="en-US"/>
          </a:p>
        </p:txBody>
      </p:sp>
      <p:sp>
        <p:nvSpPr>
          <p:cNvPr id="49158" name="Text Box 3"/>
          <p:cNvSpPr txBox="1">
            <a:spLocks noChangeArrowheads="1"/>
          </p:cNvSpPr>
          <p:nvPr/>
        </p:nvSpPr>
        <p:spPr bwMode="auto">
          <a:xfrm>
            <a:off x="406400" y="1545157"/>
            <a:ext cx="8280400" cy="4247317"/>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Ομάδα</a:t>
            </a:r>
            <a:r>
              <a:rPr lang="el-GR" sz="2000" dirty="0">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Παίκτης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Οι ομάδες </a:t>
            </a:r>
            <a:r>
              <a:rPr lang="el-GR" sz="2000" i="1" dirty="0">
                <a:solidFill>
                  <a:schemeClr val="accent6">
                    <a:lumMod val="75000"/>
                  </a:schemeClr>
                </a:solidFill>
                <a:latin typeface="Calibri" pitchFamily="34" charset="0"/>
                <a:ea typeface="Calibri" pitchFamily="34" charset="0"/>
                <a:cs typeface="Calibri" pitchFamily="34" charset="0"/>
              </a:rPr>
              <a:t>συμμετέχουν</a:t>
            </a:r>
            <a:r>
              <a:rPr lang="el-GR" sz="2000" dirty="0">
                <a:latin typeface="Calibri" pitchFamily="34" charset="0"/>
                <a:ea typeface="Calibri" pitchFamily="34" charset="0"/>
                <a:cs typeface="Calibri" pitchFamily="34" charset="0"/>
              </a:rPr>
              <a:t> σε πρωταθλήματα και οι παίκτες </a:t>
            </a:r>
            <a:r>
              <a:rPr lang="el-GR" sz="2000" i="1" dirty="0">
                <a:solidFill>
                  <a:schemeClr val="accent6">
                    <a:lumMod val="75000"/>
                  </a:schemeClr>
                </a:solidFill>
                <a:latin typeface="Calibri" pitchFamily="34" charset="0"/>
                <a:ea typeface="Calibri" pitchFamily="34" charset="0"/>
                <a:cs typeface="Calibri" pitchFamily="34" charset="0"/>
              </a:rPr>
              <a:t>παίζουν</a:t>
            </a:r>
            <a:r>
              <a:rPr lang="el-GR" sz="2000" dirty="0">
                <a:latin typeface="Calibri" pitchFamily="34" charset="0"/>
                <a:ea typeface="Calibri" pitchFamily="34" charset="0"/>
                <a:cs typeface="Calibri" pitchFamily="34" charset="0"/>
              </a:rPr>
              <a:t> σε ομάδες.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Για τα </a:t>
            </a:r>
            <a:r>
              <a:rPr lang="el-GR" sz="2000" i="1" dirty="0">
                <a:latin typeface="Calibri" pitchFamily="34" charset="0"/>
                <a:ea typeface="Calibri" pitchFamily="34" charset="0"/>
                <a:cs typeface="Calibri" pitchFamily="34" charset="0"/>
              </a:rPr>
              <a:t>πρωταθλήματα</a:t>
            </a:r>
            <a:r>
              <a:rPr lang="el-GR" sz="2000" dirty="0">
                <a:latin typeface="Calibri" pitchFamily="34" charset="0"/>
                <a:ea typeface="Calibri" pitchFamily="34" charset="0"/>
                <a:cs typeface="Calibri" pitchFamily="34" charset="0"/>
              </a:rPr>
              <a:t> και τις </a:t>
            </a:r>
            <a:r>
              <a:rPr lang="el-GR" sz="2000" i="1" dirty="0">
                <a:latin typeface="Calibri" pitchFamily="34" charset="0"/>
                <a:ea typeface="Calibri" pitchFamily="34" charset="0"/>
                <a:cs typeface="Calibri" pitchFamily="34" charset="0"/>
              </a:rPr>
              <a:t>ομάδες</a:t>
            </a:r>
            <a:r>
              <a:rPr lang="el-GR" sz="2000" dirty="0">
                <a:latin typeface="Calibri" pitchFamily="34" charset="0"/>
                <a:ea typeface="Calibri" pitchFamily="34" charset="0"/>
                <a:cs typeface="Calibri" pitchFamily="34" charset="0"/>
              </a:rPr>
              <a:t> έχουμε το όνομα τους και για τους </a:t>
            </a:r>
            <a:r>
              <a:rPr lang="el-GR" sz="2000" i="1" dirty="0">
                <a:latin typeface="Calibri" pitchFamily="34" charset="0"/>
                <a:ea typeface="Calibri" pitchFamily="34" charset="0"/>
                <a:cs typeface="Calibri" pitchFamily="34" charset="0"/>
              </a:rPr>
              <a:t>παίκτες</a:t>
            </a:r>
            <a:r>
              <a:rPr lang="el-GR" sz="2000" dirty="0">
                <a:latin typeface="Calibri" pitchFamily="34" charset="0"/>
                <a:ea typeface="Calibri" pitchFamily="34" charset="0"/>
                <a:cs typeface="Calibri" pitchFamily="34" charset="0"/>
              </a:rPr>
              <a:t> τον αριθμό τους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Τα ονόματα των πρωταθλημάτων είναι μοναδικά.</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καμιά ομάδα δεν υπάρχουν παίκτες με το ίδιο αριθμό. Ωστόσο, μπορεί να υπάρχουν παίκτες με το ίδιο αριθμό σε διαφορετικές ομάδες.</a:t>
            </a:r>
          </a:p>
        </p:txBody>
      </p:sp>
      <p:sp>
        <p:nvSpPr>
          <p:cNvPr id="2" name="Title 1"/>
          <p:cNvSpPr>
            <a:spLocks noGrp="1"/>
          </p:cNvSpPr>
          <p:nvPr>
            <p:ph type="title"/>
          </p:nvPr>
        </p:nvSpPr>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7244805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36</a:t>
            </a:fld>
            <a:endParaRPr lang="el-GR" altLang="en-US"/>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a:t>Αμοιβή</a:t>
            </a:r>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12668" y="87542"/>
            <a:ext cx="8229600" cy="1143000"/>
          </a:xfrm>
        </p:spPr>
        <p:txBody>
          <a:bodyPr>
            <a:normAutofit/>
          </a:bodyPr>
          <a:lstStyle/>
          <a:p>
            <a:r>
              <a:rPr lang="el-GR" dirty="0">
                <a:solidFill>
                  <a:schemeClr val="accent6">
                    <a:lumMod val="75000"/>
                  </a:schemeClr>
                </a:solidFill>
              </a:rPr>
              <a:t>Τριαδικές σε </a:t>
            </a:r>
            <a:r>
              <a:rPr lang="el-GR" dirty="0" smtClean="0">
                <a:solidFill>
                  <a:schemeClr val="accent6">
                    <a:lumMod val="75000"/>
                  </a:schemeClr>
                </a:solidFill>
              </a:rPr>
              <a:t>δυαδικές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a:t>ΕΡΓΟ</a:t>
              </a:r>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a:t>ΠΡΟΜΗΘΕΥΤΗ</a:t>
                </a:r>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a:t>ΕΞΑΡΤΗΜΑ</a:t>
                </a:r>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a:t>ΠΡΟΜΗΘΕΥΕΙ</a:t>
                </a:r>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a:t>ΧΡΕΙΑΖΕΤΑΙ</a:t>
                </a:r>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37</a:t>
            </a:fld>
            <a:endParaRPr lang="el-GR" altLang="en-US"/>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ΠΡΟΜΗΘΕΥΕΙ</a:t>
            </a:r>
          </a:p>
        </p:txBody>
      </p:sp>
      <p:sp>
        <p:nvSpPr>
          <p:cNvPr id="50188" name="Text Box 9"/>
          <p:cNvSpPr txBox="1">
            <a:spLocks noChangeArrowheads="1"/>
          </p:cNvSpPr>
          <p:nvPr/>
        </p:nvSpPr>
        <p:spPr bwMode="auto">
          <a:xfrm>
            <a:off x="2522407" y="4323576"/>
            <a:ext cx="1295400" cy="276999"/>
          </a:xfrm>
          <a:prstGeom prst="rect">
            <a:avLst/>
          </a:prstGeom>
          <a:noFill/>
          <a:ln w="9525">
            <a:noFill/>
            <a:miter lim="800000"/>
            <a:headEnd/>
            <a:tailEnd/>
          </a:ln>
        </p:spPr>
        <p:txBody>
          <a:bodyPr wrap="square">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90604" y="1962150"/>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dirty="0">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Ποια είναι τα κλειδιά της </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Προμηθεύει</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 στο σχεσιακό </a:t>
            </a:r>
            <a:r>
              <a:rPr lang="el-GR" dirty="0" err="1">
                <a:solidFill>
                  <a:schemeClr val="tx1">
                    <a:lumMod val="95000"/>
                    <a:lumOff val="5000"/>
                  </a:schemeClr>
                </a:solidFill>
                <a:latin typeface="Calibri" pitchFamily="34" charset="0"/>
                <a:cs typeface="Calibri" pitchFamily="34" charset="0"/>
              </a:rPr>
              <a:t>μοντέλ</a:t>
            </a:r>
            <a:r>
              <a:rPr lang="en-US" dirty="0">
                <a:solidFill>
                  <a:schemeClr val="tx1">
                    <a:lumMod val="95000"/>
                    <a:lumOff val="5000"/>
                  </a:schemeClr>
                </a:solidFill>
                <a:latin typeface="Calibri" pitchFamily="34" charset="0"/>
                <a:cs typeface="Calibri" pitchFamily="34" charset="0"/>
              </a:rPr>
              <a:t>o;</a:t>
            </a:r>
            <a:endParaRPr lang="el-GR" dirty="0">
              <a:solidFill>
                <a:schemeClr val="tx1">
                  <a:lumMod val="95000"/>
                  <a:lumOff val="5000"/>
                </a:schemeClr>
              </a:solidFill>
              <a:latin typeface="Calibri" pitchFamily="34" charset="0"/>
              <a:cs typeface="Calibri" pitchFamily="34" charset="0"/>
            </a:endParaRPr>
          </a:p>
          <a:p>
            <a:pPr algn="just">
              <a:spcBef>
                <a:spcPct val="50000"/>
              </a:spcBef>
            </a:pPr>
            <a:r>
              <a:rPr lang="el-GR" dirty="0">
                <a:solidFill>
                  <a:schemeClr val="tx1">
                    <a:lumMod val="95000"/>
                    <a:lumOff val="5000"/>
                  </a:schemeClr>
                </a:solidFill>
                <a:latin typeface="Calibri" pitchFamily="34" charset="0"/>
                <a:cs typeface="Calibri" pitchFamily="34" charset="0"/>
              </a:rPr>
              <a:t>Γενικά, </a:t>
            </a:r>
            <a:r>
              <a:rPr lang="en-US" dirty="0">
                <a:solidFill>
                  <a:schemeClr val="tx1">
                    <a:lumMod val="95000"/>
                    <a:lumOff val="5000"/>
                  </a:schemeClr>
                </a:solidFill>
                <a:latin typeface="Calibri" pitchFamily="34" charset="0"/>
                <a:cs typeface="Calibri" pitchFamily="34" charset="0"/>
              </a:rPr>
              <a:t> </a:t>
            </a:r>
            <a:r>
              <a:rPr lang="el-GR" dirty="0">
                <a:solidFill>
                  <a:schemeClr val="tx1">
                    <a:lumMod val="95000"/>
                    <a:lumOff val="5000"/>
                  </a:schemeClr>
                </a:solidFill>
                <a:latin typeface="Calibri" pitchFamily="34" charset="0"/>
                <a:cs typeface="Calibri" pitchFamily="34" charset="0"/>
              </a:rPr>
              <a:t>διαφορετικές περιπτώσεις με βάση την </a:t>
            </a:r>
            <a:r>
              <a:rPr lang="el-GR" dirty="0" err="1">
                <a:solidFill>
                  <a:schemeClr val="tx1">
                    <a:lumMod val="95000"/>
                    <a:lumOff val="5000"/>
                  </a:schemeClr>
                </a:solidFill>
                <a:latin typeface="Calibri" pitchFamily="34" charset="0"/>
                <a:cs typeface="Calibri" pitchFamily="34" charset="0"/>
              </a:rPr>
              <a:t>πληθικότητα</a:t>
            </a:r>
            <a:endParaRPr lang="el-GR" dirty="0">
              <a:solidFill>
                <a:schemeClr val="tx1">
                  <a:lumMod val="95000"/>
                  <a:lumOff val="5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386749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38</a:t>
            </a:fld>
            <a:endParaRPr lang="el-GR" altLang="en-US"/>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276999"/>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1">
                    <a:lumMod val="95000"/>
                    <a:lumOff val="5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42913" y="104762"/>
            <a:ext cx="8229600" cy="1143000"/>
          </a:xfrm>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623893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39</a:t>
            </a:fld>
            <a:endParaRPr lang="el-GR" altLang="en-US"/>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19157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32607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40</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031260"/>
            <a:ext cx="8255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solidFill>
                  <a:schemeClr val="tx1">
                    <a:lumMod val="95000"/>
                    <a:lumOff val="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solidFill>
                  <a:schemeClr val="tx1">
                    <a:lumMod val="95000"/>
                    <a:lumOff val="5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solidFill>
                  <a:schemeClr val="accent6">
                    <a:lumMod val="7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solidFill>
                  <a:schemeClr val="tx1">
                    <a:lumMod val="95000"/>
                    <a:lumOff val="5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Οι φοιτητές </a:t>
            </a:r>
            <a:r>
              <a:rPr lang="el-GR" sz="1600" i="1" dirty="0">
                <a:solidFill>
                  <a:schemeClr val="accent6">
                    <a:lumMod val="75000"/>
                  </a:schemeClr>
                </a:solidFill>
                <a:latin typeface="Calibri" pitchFamily="34" charset="0"/>
                <a:ea typeface="Calibri" pitchFamily="34" charset="0"/>
                <a:cs typeface="Calibri" pitchFamily="34" charset="0"/>
              </a:rPr>
              <a:t>ανήκουν</a:t>
            </a:r>
            <a:r>
              <a:rPr lang="el-GR" sz="1600" dirty="0">
                <a:solidFill>
                  <a:schemeClr val="tx1">
                    <a:lumMod val="95000"/>
                    <a:lumOff val="5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καθηγητής είναι είτε </a:t>
            </a:r>
            <a:r>
              <a:rPr lang="el-GR" sz="1600" i="1" dirty="0">
                <a:solidFill>
                  <a:schemeClr val="tx1">
                    <a:lumMod val="95000"/>
                    <a:lumOff val="5000"/>
                  </a:schemeClr>
                </a:solidFill>
                <a:latin typeface="Calibri" pitchFamily="34" charset="0"/>
                <a:ea typeface="Calibri" pitchFamily="34" charset="0"/>
                <a:cs typeface="Calibri" pitchFamily="34" charset="0"/>
              </a:rPr>
              <a:t>μερικής</a:t>
            </a:r>
            <a:r>
              <a:rPr lang="el-GR" sz="1600" dirty="0">
                <a:solidFill>
                  <a:schemeClr val="tx1">
                    <a:lumMod val="95000"/>
                    <a:lumOff val="5000"/>
                  </a:schemeClr>
                </a:solidFill>
                <a:latin typeface="Calibri" pitchFamily="34" charset="0"/>
                <a:ea typeface="Calibri" pitchFamily="34" charset="0"/>
                <a:cs typeface="Calibri" pitchFamily="34" charset="0"/>
              </a:rPr>
              <a:t> είτε </a:t>
            </a:r>
            <a:r>
              <a:rPr lang="el-GR" sz="1600" i="1" dirty="0">
                <a:solidFill>
                  <a:schemeClr val="tx1">
                    <a:lumMod val="95000"/>
                    <a:lumOff val="5000"/>
                  </a:schemeClr>
                </a:solidFill>
                <a:latin typeface="Calibri" pitchFamily="34" charset="0"/>
                <a:ea typeface="Calibri" pitchFamily="34" charset="0"/>
                <a:cs typeface="Calibri" pitchFamily="34" charset="0"/>
              </a:rPr>
              <a:t>πλήρους</a:t>
            </a:r>
            <a:r>
              <a:rPr lang="el-GR" sz="1600" dirty="0">
                <a:solidFill>
                  <a:schemeClr val="tx1">
                    <a:lumMod val="95000"/>
                    <a:lumOff val="5000"/>
                  </a:schemeClr>
                </a:solidFill>
                <a:latin typeface="Calibri" pitchFamily="34" charset="0"/>
                <a:ea typeface="Calibri" pitchFamily="34" charset="0"/>
                <a:cs typeface="Calibri" pitchFamily="34" charset="0"/>
              </a:rPr>
              <a:t> απασχόλησης</a:t>
            </a:r>
            <a:r>
              <a:rPr lang="en-US" sz="1600" dirty="0">
                <a:solidFill>
                  <a:schemeClr val="tx1">
                    <a:lumMod val="95000"/>
                    <a:lumOff val="5000"/>
                  </a:schemeClr>
                </a:solidFill>
                <a:latin typeface="Calibri" pitchFamily="34" charset="0"/>
                <a:ea typeface="Calibri" pitchFamily="34" charset="0"/>
                <a:cs typeface="Calibri" pitchFamily="34" charset="0"/>
              </a:rPr>
              <a:t>.</a:t>
            </a:r>
            <a:r>
              <a:rPr lang="el-GR" sz="1600" dirty="0">
                <a:solidFill>
                  <a:schemeClr val="tx1">
                    <a:lumMod val="95000"/>
                    <a:lumOff val="5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a:solidFill>
                  <a:schemeClr val="tx1">
                    <a:lumMod val="95000"/>
                    <a:lumOff val="5000"/>
                  </a:schemeClr>
                </a:solidFill>
                <a:latin typeface="Calibri" pitchFamily="34" charset="0"/>
                <a:ea typeface="Calibri" pitchFamily="34" charset="0"/>
                <a:cs typeface="Calibri" pitchFamily="34" charset="0"/>
              </a:rPr>
              <a:t>σύμβουλο</a:t>
            </a:r>
            <a:r>
              <a:rPr lang="el-GR" sz="1600" dirty="0">
                <a:solidFill>
                  <a:schemeClr val="tx1">
                    <a:lumMod val="95000"/>
                    <a:lumOff val="5000"/>
                  </a:schemeClr>
                </a:solidFill>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solidFill>
                <a:schemeClr val="tx1">
                  <a:lumMod val="95000"/>
                  <a:lumOff val="5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Δώστε ένα μοντέλο Οντοτήτων/Συσχετίσεων και ένα σχεσιακό μοντέλο.</a:t>
            </a: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739129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41</a:t>
            </a:fld>
            <a:endParaRPr lang="el-GR" altLang="en-US"/>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Υποθέστε ότι σας έχουν προσλάβει σε ένα τμήμα «Επιστήμης Πουλερικών»</a:t>
            </a:r>
            <a:br>
              <a:rPr lang="el-GR" dirty="0">
                <a:latin typeface="Calibri" pitchFamily="34" charset="0"/>
                <a:cs typeface="Calibri" pitchFamily="34" charset="0"/>
              </a:rPr>
            </a:br>
            <a:r>
              <a:rPr lang="el-GR" dirty="0">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latin typeface="Calibri" pitchFamily="34" charset="0"/>
                <a:cs typeface="Calibri" pitchFamily="34" charset="0"/>
              </a:rPr>
              <a:t>Το βασικό πρόβλημα είναι η αποθήκευση πληροφορίας σχετικά με μια σειρά από</a:t>
            </a:r>
            <a:br>
              <a:rPr lang="el-GR" dirty="0">
                <a:latin typeface="Calibri" pitchFamily="34" charset="0"/>
                <a:cs typeface="Calibri" pitchFamily="34" charset="0"/>
              </a:rPr>
            </a:br>
            <a:r>
              <a:rPr lang="el-GR" dirty="0">
                <a:latin typeface="Calibri" pitchFamily="34" charset="0"/>
                <a:cs typeface="Calibri" pitchFamily="34" charset="0"/>
              </a:rPr>
              <a:t>πειράματα πάνω στον τρόπο εκτροφής κοτόπουλων. </a:t>
            </a:r>
            <a:endParaRPr lang="en-US" dirty="0">
              <a:latin typeface="Calibri" pitchFamily="34" charset="0"/>
              <a:cs typeface="Calibri" pitchFamily="34" charset="0"/>
            </a:endParaRPr>
          </a:p>
          <a:p>
            <a:pPr algn="just" eaLnBrk="0" hangingPunct="0">
              <a:spcBef>
                <a:spcPct val="50000"/>
              </a:spcBef>
              <a:buFont typeface="Wingdings" pitchFamily="2" charset="2"/>
              <a:buChar char="§"/>
            </a:pPr>
            <a:r>
              <a:rPr lang="el-GR" dirty="0">
                <a:latin typeface="Calibri" pitchFamily="34" charset="0"/>
                <a:cs typeface="Calibri" pitchFamily="34" charset="0"/>
              </a:rPr>
              <a:t> Κάθε </a:t>
            </a:r>
            <a:r>
              <a:rPr lang="el-GR" sz="1800" i="1" dirty="0">
                <a:solidFill>
                  <a:schemeClr val="accent6">
                    <a:lumMod val="75000"/>
                  </a:schemeClr>
                </a:solidFill>
                <a:latin typeface="Calibri" pitchFamily="34" charset="0"/>
                <a:cs typeface="Calibri" pitchFamily="34" charset="0"/>
              </a:rPr>
              <a:t>κοτόπουλο</a:t>
            </a:r>
            <a:r>
              <a:rPr lang="el-GR" dirty="0">
                <a:latin typeface="Calibri" pitchFamily="34" charset="0"/>
                <a:cs typeface="Calibri" pitchFamily="34" charset="0"/>
              </a:rPr>
              <a:t> έχει έναν όνομα, ένα είδος, μια ημερομηνία γέννησης και ένα</a:t>
            </a:r>
            <a:r>
              <a:rPr lang="en-US" dirty="0">
                <a:latin typeface="Calibri" pitchFamily="34" charset="0"/>
                <a:cs typeface="Calibri" pitchFamily="34" charset="0"/>
              </a:rPr>
              <a:t> </a:t>
            </a:r>
            <a:r>
              <a:rPr lang="el-GR" dirty="0">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latin typeface="Calibri" pitchFamily="34" charset="0"/>
                <a:cs typeface="Calibri" pitchFamily="34" charset="0"/>
              </a:rPr>
              <a:t> Τα </a:t>
            </a:r>
            <a:r>
              <a:rPr lang="el-GR" sz="1800" i="1" dirty="0">
                <a:solidFill>
                  <a:schemeClr val="accent6">
                    <a:lumMod val="75000"/>
                  </a:schemeClr>
                </a:solidFill>
                <a:latin typeface="Calibri" pitchFamily="34" charset="0"/>
                <a:cs typeface="Calibri" pitchFamily="34" charset="0"/>
              </a:rPr>
              <a:t>πειράματα</a:t>
            </a:r>
            <a:r>
              <a:rPr lang="el-GR" dirty="0">
                <a:latin typeface="Calibri" pitchFamily="34" charset="0"/>
                <a:cs typeface="Calibri" pitchFamily="34" charset="0"/>
              </a:rPr>
              <a:t> έχουν ένα όνομα, ένα μοναδικό αριθμό που ονομάζεται</a:t>
            </a:r>
            <a:r>
              <a:rPr lang="en-US" dirty="0">
                <a:latin typeface="Calibri" pitchFamily="34" charset="0"/>
                <a:cs typeface="Calibri" pitchFamily="34" charset="0"/>
              </a:rPr>
              <a:t> </a:t>
            </a:r>
            <a:r>
              <a:rPr lang="el-GR" dirty="0">
                <a:latin typeface="Calibri" pitchFamily="34" charset="0"/>
                <a:cs typeface="Calibri" pitchFamily="34" charset="0"/>
              </a:rPr>
              <a:t>ID-πειράματος</a:t>
            </a:r>
            <a:r>
              <a:rPr lang="el-GR" sz="2000" dirty="0">
                <a:latin typeface="Calibri" pitchFamily="34" charset="0"/>
                <a:cs typeface="Calibri" pitchFamily="34" charset="0"/>
              </a:rPr>
              <a:t>, </a:t>
            </a:r>
            <a:r>
              <a:rPr lang="el-GR" dirty="0">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latin typeface="Calibri" pitchFamily="34" charset="0"/>
                <a:cs typeface="Calibri" pitchFamily="34" charset="0"/>
              </a:rPr>
              <a:t> Για κάθε κοτόπουλο που </a:t>
            </a:r>
            <a:r>
              <a:rPr lang="el-GR" i="1" dirty="0">
                <a:solidFill>
                  <a:schemeClr val="accent6">
                    <a:lumMod val="75000"/>
                  </a:schemeClr>
                </a:solidFill>
                <a:latin typeface="Calibri" pitchFamily="34" charset="0"/>
                <a:cs typeface="Calibri" pitchFamily="34" charset="0"/>
              </a:rPr>
              <a:t>συμμετέχει</a:t>
            </a:r>
            <a:r>
              <a:rPr lang="el-GR" dirty="0">
                <a:latin typeface="Calibri" pitchFamily="34" charset="0"/>
                <a:cs typeface="Calibri" pitchFamily="34" charset="0"/>
              </a:rPr>
              <a:t>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latin typeface="Calibri" pitchFamily="34" charset="0"/>
                <a:cs typeface="Calibri" pitchFamily="34" charset="0"/>
              </a:rPr>
              <a:t> Κάθε κοτόπουλο συμμετέχει το </a:t>
            </a:r>
            <a:r>
              <a:rPr lang="el-GR" i="1" dirty="0">
                <a:latin typeface="Calibri" pitchFamily="34" charset="0"/>
                <a:cs typeface="Calibri" pitchFamily="34" charset="0"/>
              </a:rPr>
              <a:t>πολύ σε ένα</a:t>
            </a:r>
            <a:r>
              <a:rPr lang="el-GR" dirty="0">
                <a:latin typeface="Calibri" pitchFamily="34" charset="0"/>
                <a:cs typeface="Calibri" pitchFamily="34" charset="0"/>
              </a:rPr>
              <a:t> πείραμα άλλα σε κάθε πείραμα συμμετέχουν </a:t>
            </a:r>
            <a:r>
              <a:rPr lang="el-GR" i="1" dirty="0">
                <a:latin typeface="Calibri" pitchFamily="34" charset="0"/>
                <a:cs typeface="Calibri" pitchFamily="34" charset="0"/>
              </a:rPr>
              <a:t>πολλά κοτόπουλα</a:t>
            </a:r>
            <a:r>
              <a:rPr lang="el-GR" dirty="0">
                <a:latin typeface="Calibri" pitchFamily="34" charset="0"/>
                <a:cs typeface="Calibri" pitchFamily="34" charset="0"/>
              </a:rPr>
              <a:t>. Επίσης, κάθε πείραμα αφορά </a:t>
            </a:r>
            <a:r>
              <a:rPr lang="el-GR" i="1" dirty="0">
                <a:latin typeface="Calibri" pitchFamily="34" charset="0"/>
                <a:cs typeface="Calibri" pitchFamily="34" charset="0"/>
              </a:rPr>
              <a:t>τουλάχιστον ένα</a:t>
            </a:r>
            <a:r>
              <a:rPr lang="el-GR" dirty="0">
                <a:latin typeface="Calibri" pitchFamily="34" charset="0"/>
                <a:cs typeface="Calibri" pitchFamily="34" charset="0"/>
              </a:rPr>
              <a:t> κοτόπουλο.</a:t>
            </a:r>
          </a:p>
          <a:p>
            <a:pPr algn="just" eaLnBrk="0" hangingPunct="0">
              <a:spcBef>
                <a:spcPct val="50000"/>
              </a:spcBef>
            </a:pPr>
            <a:r>
              <a:rPr lang="el-GR" i="1" dirty="0">
                <a:latin typeface="Calibri" pitchFamily="34" charset="0"/>
                <a:cs typeface="Calibri" pitchFamily="34" charset="0"/>
              </a:rPr>
              <a:t>Σχεδιάστε το διάγραμμα Οντοτήτων/Συσχετίσεων (Ο/Σ) που να αναπαριστά την παραπάνω</a:t>
            </a:r>
            <a:r>
              <a:rPr lang="el-GR" sz="2000" i="1" dirty="0">
                <a:latin typeface="Calibri" pitchFamily="34" charset="0"/>
                <a:cs typeface="Calibri" pitchFamily="34" charset="0"/>
              </a:rPr>
              <a:t> </a:t>
            </a:r>
            <a:r>
              <a:rPr lang="el-GR" i="1" dirty="0">
                <a:latin typeface="Calibri" pitchFamily="34" charset="0"/>
                <a:cs typeface="Calibri" pitchFamily="34" charset="0"/>
              </a:rPr>
              <a:t>πληροφορία</a:t>
            </a:r>
            <a:r>
              <a:rPr lang="el-GR" dirty="0">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51502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42</a:t>
            </a:fld>
            <a:endParaRPr lang="el-GR" altLang="en-US"/>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Μετατρέψτε το διάγραμμα σε σχεσιακό σχήμα.</a:t>
            </a:r>
          </a:p>
          <a:p>
            <a:pPr algn="just" eaLnBrk="0" hangingPunct="0">
              <a:spcBef>
                <a:spcPct val="50000"/>
              </a:spcBef>
            </a:pPr>
            <a:endParaRPr lang="el-GR" sz="1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Εξηγείστε.</a:t>
            </a:r>
            <a:br>
              <a:rPr lang="el-GR" sz="1800" dirty="0">
                <a:solidFill>
                  <a:schemeClr val="tx1">
                    <a:lumMod val="95000"/>
                    <a:lumOff val="5000"/>
                  </a:schemeClr>
                </a:solidFill>
                <a:latin typeface="Calibri" pitchFamily="34" charset="0"/>
                <a:cs typeface="Calibri" pitchFamily="34" charset="0"/>
              </a:rPr>
            </a:br>
            <a:r>
              <a:rPr lang="el-GR" sz="1800" dirty="0">
                <a:solidFill>
                  <a:schemeClr val="tx1">
                    <a:lumMod val="95000"/>
                    <a:lumOff val="5000"/>
                  </a:schemeClr>
                </a:solidFill>
                <a:latin typeface="Calibri" pitchFamily="34" charset="0"/>
                <a:cs typeface="Calibri" pitchFamily="34" charset="0"/>
              </a:rPr>
              <a:t/>
            </a:r>
            <a:br>
              <a:rPr lang="el-GR" sz="1800" dirty="0">
                <a:solidFill>
                  <a:schemeClr val="tx1">
                    <a:lumMod val="95000"/>
                    <a:lumOff val="5000"/>
                  </a:schemeClr>
                </a:solidFill>
                <a:latin typeface="Calibri" pitchFamily="34" charset="0"/>
                <a:cs typeface="Calibri" pitchFamily="34" charset="0"/>
              </a:rPr>
            </a:br>
            <a:endParaRPr lang="el-GR" sz="1800" dirty="0">
              <a:solidFill>
                <a:schemeClr val="tx1">
                  <a:lumMod val="95000"/>
                  <a:lumOff val="5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627138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43</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a:solidFill>
                  <a:schemeClr val="accent6">
                    <a:lumMod val="75000"/>
                  </a:schemeClr>
                </a:solidFill>
              </a:rPr>
              <a:t>Παράδειγμα</a:t>
            </a: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latin typeface="Calibri" pitchFamily="34" charset="0"/>
                <a:ea typeface="Calibri" pitchFamily="34" charset="0"/>
                <a:cs typeface="Calibri" pitchFamily="34" charset="0"/>
              </a:rPr>
              <a:t> έχει ένα μοναδικό όνομα (πχ Michael </a:t>
            </a:r>
            <a:r>
              <a:rPr lang="el-GR" sz="1600" dirty="0" err="1">
                <a:latin typeface="Calibri" pitchFamily="34" charset="0"/>
                <a:ea typeface="Calibri" pitchFamily="34" charset="0"/>
                <a:cs typeface="Calibri" pitchFamily="34" charset="0"/>
              </a:rPr>
              <a:t>Phelps</a:t>
            </a:r>
            <a:r>
              <a:rPr lang="el-GR" sz="16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44</a:t>
            </a:fld>
            <a:endParaRPr lang="el-GR" altLang="en-US"/>
          </a:p>
        </p:txBody>
      </p:sp>
      <p:sp>
        <p:nvSpPr>
          <p:cNvPr id="103" name="Title 1"/>
          <p:cNvSpPr txBox="1">
            <a:spLocks/>
          </p:cNvSpPr>
          <p:nvPr/>
        </p:nvSpPr>
        <p:spPr>
          <a:xfrm>
            <a:off x="523875" y="-408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a:t>
            </a:r>
            <a:r>
              <a:rPr lang="el-GR" dirty="0" err="1">
                <a:solidFill>
                  <a:schemeClr val="accent6">
                    <a:lumMod val="75000"/>
                  </a:schemeClr>
                </a:solidFill>
              </a:rPr>
              <a:t>βεδομένων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639129260"/>
              </p:ext>
            </p:extLst>
          </p:nvPr>
        </p:nvGraphicFramePr>
        <p:xfrm>
          <a:off x="615950" y="1490437"/>
          <a:ext cx="8045450" cy="2298700"/>
        </p:xfrm>
        <a:graphic>
          <a:graphicData uri="http://schemas.openxmlformats.org/presentationml/2006/ole">
            <mc:AlternateContent xmlns:mc="http://schemas.openxmlformats.org/markup-compatibility/2006">
              <mc:Choice xmlns:v="urn:schemas-microsoft-com:vml" Requires="v">
                <p:oleObj spid="_x0000_s6189" name="Visio" r:id="rId4" imgW="5701696" imgH="1626140" progId="Visio.Drawing.11">
                  <p:embed/>
                </p:oleObj>
              </mc:Choice>
              <mc:Fallback>
                <p:oleObj name="Visio" r:id="rId4" imgW="5701696" imgH="1626140" progId="Visio.Drawing.11">
                  <p:embed/>
                  <p:pic>
                    <p:nvPicPr>
                      <p:cNvPr id="0" name=""/>
                      <p:cNvPicPr>
                        <a:picLocks noChangeAspect="1" noChangeArrowheads="1"/>
                      </p:cNvPicPr>
                      <p:nvPr/>
                    </p:nvPicPr>
                    <p:blipFill>
                      <a:blip r:embed="rId5"/>
                      <a:srcRect/>
                      <a:stretch>
                        <a:fillRect/>
                      </a:stretch>
                    </p:blipFill>
                    <p:spPr bwMode="auto">
                      <a:xfrm>
                        <a:off x="615950" y="1490437"/>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805154" y="5252834"/>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147734" y="3709195"/>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39339329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45</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spid="_x0000_s7213" name="Visio" r:id="rId4" imgW="6691304" imgH="3071438" progId="Visio.Drawing.11">
                  <p:embed/>
                </p:oleObj>
              </mc:Choice>
              <mc:Fallback>
                <p:oleObj name="Visio" r:id="rId4" imgW="6691304" imgH="3071438"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66408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46</a:t>
            </a:fld>
            <a:endParaRPr lang="el-GR" altLang="en-US"/>
          </a:p>
        </p:txBody>
      </p:sp>
      <p:sp>
        <p:nvSpPr>
          <p:cNvPr id="40966" name="Text Box 3"/>
          <p:cNvSpPr txBox="1">
            <a:spLocks noChangeArrowheads="1"/>
          </p:cNvSpPr>
          <p:nvPr/>
        </p:nvSpPr>
        <p:spPr bwMode="auto">
          <a:xfrm>
            <a:off x="366710" y="967132"/>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Θέλουμε να κατασκευάσουμε μια </a:t>
            </a:r>
            <a:r>
              <a:rPr lang="el-GR" sz="2400" dirty="0" err="1">
                <a:latin typeface="Calibri" pitchFamily="34" charset="0"/>
                <a:ea typeface="Calibri" pitchFamily="34" charset="0"/>
                <a:cs typeface="Calibri" pitchFamily="34" charset="0"/>
              </a:rPr>
              <a:t>βδ</a:t>
            </a:r>
            <a:r>
              <a:rPr lang="el-GR" sz="2400" dirty="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a:latin typeface="Calibri" pitchFamily="34" charset="0"/>
                <a:ea typeface="Calibri" pitchFamily="34" charset="0"/>
                <a:cs typeface="Calibri" pitchFamily="34" charset="0"/>
              </a:rPr>
              <a:t>Ένα  δρομολόγιο </a:t>
            </a:r>
            <a:r>
              <a:rPr lang="el-GR" sz="2400" dirty="0">
                <a:solidFill>
                  <a:schemeClr val="accent6">
                    <a:lumMod val="75000"/>
                  </a:schemeClr>
                </a:solidFill>
                <a:latin typeface="Calibri" pitchFamily="34" charset="0"/>
                <a:ea typeface="Calibri" pitchFamily="34" charset="0"/>
                <a:cs typeface="Calibri" pitchFamily="34" charset="0"/>
              </a:rPr>
              <a:t>περνά </a:t>
            </a:r>
            <a:r>
              <a:rPr lang="el-GR" sz="2400" dirty="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σταθμός</a:t>
            </a:r>
            <a:r>
              <a:rPr lang="el-GR" sz="2400" dirty="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δρομολόγιο</a:t>
            </a:r>
            <a:r>
              <a:rPr lang="el-GR" sz="2400" dirty="0">
                <a:solidFill>
                  <a:srgbClr val="FF9933"/>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χαρακτηρίζεται από ένα (μοναδικό</a:t>
            </a:r>
            <a:r>
              <a:rPr lang="el-GR" sz="2400">
                <a:latin typeface="Calibri" pitchFamily="34" charset="0"/>
                <a:ea typeface="Calibri" pitchFamily="34" charset="0"/>
                <a:cs typeface="Calibri" pitchFamily="34" charset="0"/>
              </a:rPr>
              <a:t>) αριθμό,  </a:t>
            </a:r>
            <a:r>
              <a:rPr lang="el-GR" sz="2400" dirty="0">
                <a:latin typeface="Calibri" pitchFamily="34" charset="0"/>
                <a:ea typeface="Calibri" pitchFamily="34" charset="0"/>
                <a:cs typeface="Calibri" pitchFamily="34" charset="0"/>
              </a:rPr>
              <a:t>έχει έναν σταθμό ως αφετηρία, έναν σταθμό ως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a:latin typeface="Calibri" pitchFamily="34" charset="0"/>
                <a:ea typeface="Calibri" pitchFamily="34" charset="0"/>
                <a:cs typeface="Calibri" pitchFamily="34" charset="0"/>
              </a:rPr>
              <a:t>Επίσης, κάθε δρομολόγιο έχει </a:t>
            </a:r>
            <a:r>
              <a:rPr lang="el-GR" sz="2400" i="1" dirty="0">
                <a:latin typeface="Calibri" pitchFamily="34" charset="0"/>
                <a:ea typeface="Calibri" pitchFamily="34" charset="0"/>
                <a:cs typeface="Calibri" pitchFamily="34" charset="0"/>
              </a:rPr>
              <a:t>τουλάχιστον έναν </a:t>
            </a:r>
            <a:r>
              <a:rPr lang="el-GR" sz="2400" dirty="0">
                <a:latin typeface="Calibri" pitchFamily="34" charset="0"/>
                <a:ea typeface="Calibri" pitchFamily="34" charset="0"/>
                <a:cs typeface="Calibri" pitchFamily="34" charset="0"/>
              </a:rPr>
              <a:t>ενδιάμεσο σταθμό καθώς και ένα χρόνο άφιξης σε αυτόν.</a:t>
            </a:r>
          </a:p>
        </p:txBody>
      </p:sp>
      <p:sp>
        <p:nvSpPr>
          <p:cNvPr id="2" name="Title 1"/>
          <p:cNvSpPr>
            <a:spLocks noGrp="1"/>
          </p:cNvSpPr>
          <p:nvPr>
            <p:ph type="title"/>
          </p:nvPr>
        </p:nvSpPr>
        <p:spPr>
          <a:xfrm>
            <a:off x="395285"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266695" y="5231408"/>
            <a:ext cx="8358190" cy="1015663"/>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a:solidFill>
                  <a:schemeClr val="accent3">
                    <a:lumMod val="50000"/>
                  </a:schemeClr>
                </a:solidFill>
                <a:latin typeface="Calibri" pitchFamily="34" charset="0"/>
                <a:ea typeface="Calibri" pitchFamily="34" charset="0"/>
                <a:cs typeface="Calibri" pitchFamily="34" charset="0"/>
              </a:rPr>
              <a:t>Τι 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 ή με άλλα λόγια υπάρχουν και απευθείας δρομολόγια (δηλαδή, δρομολόγια χωρίς ενδιάμεσες στάσεις)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528276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47</a:t>
            </a:fld>
            <a:endParaRPr lang="en-US" dirty="0"/>
          </a:p>
        </p:txBody>
      </p:sp>
      <p:sp>
        <p:nvSpPr>
          <p:cNvPr id="4" name="Rectangle 3"/>
          <p:cNvSpPr/>
          <p:nvPr/>
        </p:nvSpPr>
        <p:spPr>
          <a:xfrm>
            <a:off x="422029" y="1465698"/>
            <a:ext cx="8335108" cy="3970318"/>
          </a:xfrm>
          <a:prstGeom prst="rect">
            <a:avLst/>
          </a:prstGeom>
        </p:spPr>
        <p:txBody>
          <a:bodyPr wrap="square">
            <a:spAutoFit/>
          </a:bodyPr>
          <a:lstStyle/>
          <a:p>
            <a:r>
              <a:rPr lang="el-GR"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b="1" i="1" dirty="0">
                <a:ea typeface="Times New Roman" panose="02020603050405020304" pitchFamily="18" charset="0"/>
                <a:cs typeface="Times New Roman" panose="02020603050405020304" pitchFamily="18" charset="0"/>
              </a:rPr>
              <a:t>αποτελέσματα μετρήσεων από αισθητήρες </a:t>
            </a:r>
            <a:r>
              <a:rPr lang="el-GR"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Κάθε αισθητήρας μετρά θερμοκρασία και ποσοστό υγρασίας.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a:t>
            </a:r>
            <a:r>
              <a:rPr lang="el-GR" b="1" dirty="0">
                <a:ea typeface="Times New Roman" panose="02020603050405020304" pitchFamily="18" charset="0"/>
                <a:cs typeface="Times New Roman" panose="02020603050405020304" pitchFamily="18" charset="0"/>
              </a:rPr>
              <a:t>δωμάτιο</a:t>
            </a:r>
            <a:r>
              <a:rPr lang="el-GR"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τετραγωνικά μέτρα.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αισθητήρας </a:t>
            </a:r>
            <a:r>
              <a:rPr lang="el-GR"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αισθητήρα έχουμε ακόμα τον κατασκευαστή του και τη θέση του στο δωμάτιο.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a:t>
            </a:r>
            <a:r>
              <a:rPr lang="el-GR" b="1" dirty="0">
                <a:ea typeface="Times New Roman" panose="02020603050405020304" pitchFamily="18" charset="0"/>
                <a:cs typeface="Times New Roman" panose="02020603050405020304" pitchFamily="18" charset="0"/>
              </a:rPr>
              <a:t>μέτρηση</a:t>
            </a:r>
            <a:r>
              <a:rPr lang="el-GR"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Υποθέστε ότι κάθε χρονική στιγμή, έχουμε το πολύ μια μέτρηση ανά αισθητήρα</a:t>
            </a:r>
            <a:endParaRPr lang="el-GR" dirty="0"/>
          </a:p>
        </p:txBody>
      </p:sp>
      <p:sp>
        <p:nvSpPr>
          <p:cNvPr id="5" name="TextBox 4"/>
          <p:cNvSpPr txBox="1"/>
          <p:nvPr/>
        </p:nvSpPr>
        <p:spPr>
          <a:xfrm>
            <a:off x="1565030" y="360485"/>
            <a:ext cx="5462954" cy="523220"/>
          </a:xfrm>
          <a:prstGeom prst="rect">
            <a:avLst/>
          </a:prstGeom>
          <a:noFill/>
        </p:spPr>
        <p:txBody>
          <a:bodyPr wrap="square" rtlCol="0">
            <a:spAutoFit/>
          </a:bodyPr>
          <a:lstStyle/>
          <a:p>
            <a:pPr algn="ctr"/>
            <a:r>
              <a:rPr lang="el-GR" sz="2800" dirty="0">
                <a:solidFill>
                  <a:srgbClr val="FF0000"/>
                </a:solidFill>
              </a:rPr>
              <a:t>Άσκηση</a:t>
            </a:r>
          </a:p>
        </p:txBody>
      </p:sp>
    </p:spTree>
    <p:extLst>
      <p:ext uri="{BB962C8B-B14F-4D97-AF65-F5344CB8AC3E}">
        <p14:creationId xmlns:p14="http://schemas.microsoft.com/office/powerpoint/2010/main" val="23896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του πρωτεύοντος κλειδιού κάθε συμμετέχουσας σχέσης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Αυτά τα γνωρίσματα είναι και ξένα κλειδιά.</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αρχικής συσχέτισης </a:t>
            </a:r>
            <a:r>
              <a:rPr lang="en-US" sz="2400" dirty="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και κάποιες 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47395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a:xfrm>
            <a:off x="457200" y="221629"/>
            <a:ext cx="8229600" cy="1143000"/>
          </a:xfrm>
        </p:spPr>
        <p:txBody>
          <a:bodyPr/>
          <a:lstStyle/>
          <a:p>
            <a:r>
              <a:rPr lang="el-GR" dirty="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859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a:solidFill>
                  <a:schemeClr val="tx2">
                    <a:lumMod val="50000"/>
                  </a:schemeClr>
                </a:solidFill>
                <a:latin typeface="Calibri" pitchFamily="34" charset="0"/>
                <a:cs typeface="Calibri" pitchFamily="34" charset="0"/>
              </a:rPr>
              <a:t>Εταιρεία</a:t>
            </a:r>
            <a:r>
              <a:rPr lang="el-GR" sz="1800" dirty="0">
                <a:solidFill>
                  <a:schemeClr val="tx2">
                    <a:lumMod val="50000"/>
                  </a:schemeClr>
                </a:solidFill>
                <a:latin typeface="Calibri" pitchFamily="34" charset="0"/>
                <a:cs typeface="Calibri" pitchFamily="34" charset="0"/>
              </a:rPr>
              <a:t> – Εργαζόμενος (1-Ν)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Έστω μια 1-Ν 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a:latin typeface="Calibri" pitchFamily="34" charset="0"/>
                <a:cs typeface="Calibri" pitchFamily="34" charset="0"/>
              </a:rPr>
              <a:t>E1 </a:t>
            </a:r>
            <a:r>
              <a:rPr lang="el-GR" sz="2800" dirty="0">
                <a:latin typeface="Calibri" pitchFamily="34" charset="0"/>
                <a:cs typeface="Calibri" pitchFamily="34" charset="0"/>
              </a:rPr>
              <a:t>και </a:t>
            </a:r>
            <a:r>
              <a:rPr lang="en-US" sz="2800" dirty="0">
                <a:latin typeface="Calibri" pitchFamily="34" charset="0"/>
                <a:cs typeface="Calibri" pitchFamily="34" charset="0"/>
              </a:rPr>
              <a:t>E2</a:t>
            </a:r>
            <a:r>
              <a:rPr lang="el-GR" sz="2800" dirty="0">
                <a:latin typeface="Calibri" pitchFamily="34" charset="0"/>
                <a:cs typeface="Calibri" pitchFamily="34" charset="0"/>
              </a:rPr>
              <a:t>. Έστω ότι από την πλευρά του 1 είναι η </a:t>
            </a:r>
            <a:r>
              <a:rPr lang="en-US" sz="2800" dirty="0">
                <a:latin typeface="Calibri" pitchFamily="34" charset="0"/>
                <a:cs typeface="Calibri" pitchFamily="34" charset="0"/>
              </a:rPr>
              <a:t>E1</a:t>
            </a:r>
            <a:r>
              <a:rPr lang="el-GR" sz="2800" dirty="0">
                <a:latin typeface="Calibri" pitchFamily="34" charset="0"/>
                <a:cs typeface="Calibri" pitchFamily="34" charset="0"/>
              </a:rPr>
              <a:t>.</a:t>
            </a:r>
          </a:p>
          <a:p>
            <a:pPr algn="just" eaLnBrk="0" hangingPunct="0">
              <a:spcBef>
                <a:spcPct val="50000"/>
              </a:spcBef>
            </a:pPr>
            <a:r>
              <a:rPr lang="el-GR" sz="2800" i="1" dirty="0">
                <a:solidFill>
                  <a:schemeClr val="tx2">
                    <a:lumMod val="60000"/>
                    <a:lumOff val="40000"/>
                  </a:schemeClr>
                </a:solidFill>
                <a:latin typeface="Calibri" pitchFamily="34" charset="0"/>
                <a:cs typeface="Calibri" pitchFamily="34" charset="0"/>
              </a:rPr>
              <a:t>Ποιο είναι το πρωτεύον κλειδί της σχέσης που προκύπτει για τη συσχέτιση;</a:t>
            </a:r>
            <a:endParaRPr lang="en-US" sz="2800" i="1" dirty="0">
              <a:solidFill>
                <a:schemeClr val="tx2">
                  <a:lumMod val="60000"/>
                  <a:lumOff val="4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027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64" name="Title 1"/>
          <p:cNvSpPr>
            <a:spLocks noGrp="1"/>
          </p:cNvSpPr>
          <p:nvPr>
            <p:ph type="title"/>
          </p:nvPr>
        </p:nvSpPr>
        <p:spPr>
          <a:xfrm>
            <a:off x="586192" y="2906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6" name="TextBox 5">
            <a:extLst>
              <a:ext uri="{FF2B5EF4-FFF2-40B4-BE49-F238E27FC236}">
                <a16:creationId xmlns="" xmlns:a16="http://schemas.microsoft.com/office/drawing/2014/main" id="{D1BBA725-5B1D-4443-97E4-D729636427D4}"/>
              </a:ext>
            </a:extLst>
          </p:cNvPr>
          <p:cNvSpPr txBox="1"/>
          <p:nvPr/>
        </p:nvSpPr>
        <p:spPr>
          <a:xfrm>
            <a:off x="827444" y="1345096"/>
            <a:ext cx="1223963" cy="369332"/>
          </a:xfrm>
          <a:prstGeom prst="rect">
            <a:avLst/>
          </a:prstGeom>
          <a:noFill/>
        </p:spPr>
        <p:txBody>
          <a:bodyPr wrap="square" rtlCol="0">
            <a:spAutoFit/>
          </a:bodyPr>
          <a:lstStyle/>
          <a:p>
            <a:r>
              <a:rPr lang="el-GR" dirty="0"/>
              <a:t>ΕΤΑΙΡΕΙΑ</a:t>
            </a:r>
            <a:endParaRPr lang="en-US" dirty="0"/>
          </a:p>
        </p:txBody>
      </p:sp>
      <p:sp>
        <p:nvSpPr>
          <p:cNvPr id="7" name="TextBox 6">
            <a:extLst>
              <a:ext uri="{FF2B5EF4-FFF2-40B4-BE49-F238E27FC236}">
                <a16:creationId xmlns="" xmlns:a16="http://schemas.microsoft.com/office/drawing/2014/main" id="{D58C731B-0443-4952-A812-50834B70BFF6}"/>
              </a:ext>
            </a:extLst>
          </p:cNvPr>
          <p:cNvSpPr txBox="1"/>
          <p:nvPr/>
        </p:nvSpPr>
        <p:spPr>
          <a:xfrm>
            <a:off x="3256182" y="1338844"/>
            <a:ext cx="1827397" cy="369332"/>
          </a:xfrm>
          <a:prstGeom prst="rect">
            <a:avLst/>
          </a:prstGeom>
          <a:noFill/>
        </p:spPr>
        <p:txBody>
          <a:bodyPr wrap="square" rtlCol="0">
            <a:spAutoFit/>
          </a:bodyPr>
          <a:lstStyle/>
          <a:p>
            <a:r>
              <a:rPr lang="el-GR" dirty="0"/>
              <a:t>ΕΡΓΑΖΟΜΕΝΟΣ</a:t>
            </a:r>
            <a:endParaRPr lang="en-US" dirty="0"/>
          </a:p>
        </p:txBody>
      </p:sp>
      <p:sp>
        <p:nvSpPr>
          <p:cNvPr id="8" name="TextBox 7">
            <a:extLst>
              <a:ext uri="{FF2B5EF4-FFF2-40B4-BE49-F238E27FC236}">
                <a16:creationId xmlns="" xmlns:a16="http://schemas.microsoft.com/office/drawing/2014/main" id="{F1BEBF67-2CE7-4A1B-B31E-5A221A42D0FE}"/>
              </a:ext>
            </a:extLst>
          </p:cNvPr>
          <p:cNvSpPr txBox="1"/>
          <p:nvPr/>
        </p:nvSpPr>
        <p:spPr>
          <a:xfrm>
            <a:off x="849573" y="1017353"/>
            <a:ext cx="1223963" cy="369332"/>
          </a:xfrm>
          <a:prstGeom prst="rect">
            <a:avLst/>
          </a:prstGeom>
          <a:noFill/>
        </p:spPr>
        <p:txBody>
          <a:bodyPr wrap="square" rtlCol="0">
            <a:spAutoFit/>
          </a:bodyPr>
          <a:lstStyle/>
          <a:p>
            <a:r>
              <a:rPr lang="el-GR" dirty="0"/>
              <a:t>ΤΜΗΜΑ</a:t>
            </a:r>
            <a:endParaRPr lang="en-US" dirty="0"/>
          </a:p>
        </p:txBody>
      </p:sp>
      <p:sp>
        <p:nvSpPr>
          <p:cNvPr id="9" name="TextBox 8">
            <a:extLst>
              <a:ext uri="{FF2B5EF4-FFF2-40B4-BE49-F238E27FC236}">
                <a16:creationId xmlns="" xmlns:a16="http://schemas.microsoft.com/office/drawing/2014/main" id="{55601248-19EE-4C60-8A36-5DB8116C49BA}"/>
              </a:ext>
            </a:extLst>
          </p:cNvPr>
          <p:cNvSpPr txBox="1"/>
          <p:nvPr/>
        </p:nvSpPr>
        <p:spPr>
          <a:xfrm>
            <a:off x="3251912" y="1000111"/>
            <a:ext cx="1827397" cy="369332"/>
          </a:xfrm>
          <a:prstGeom prst="rect">
            <a:avLst/>
          </a:prstGeom>
          <a:noFill/>
        </p:spPr>
        <p:txBody>
          <a:bodyPr wrap="square" rtlCol="0">
            <a:spAutoFit/>
          </a:bodyPr>
          <a:lstStyle/>
          <a:p>
            <a:r>
              <a:rPr lang="el-GR" dirty="0"/>
              <a:t>ΜΑΘΗΤΗΣ</a:t>
            </a:r>
            <a:endParaRPr lang="en-US" dirty="0"/>
          </a:p>
        </p:txBody>
      </p:sp>
      <p:sp>
        <p:nvSpPr>
          <p:cNvPr id="10" name="TextBox 9">
            <a:extLst>
              <a:ext uri="{FF2B5EF4-FFF2-40B4-BE49-F238E27FC236}">
                <a16:creationId xmlns="" xmlns:a16="http://schemas.microsoft.com/office/drawing/2014/main" id="{CF1B4A36-733A-48E3-AA12-786818E0B444}"/>
              </a:ext>
            </a:extLst>
          </p:cNvPr>
          <p:cNvSpPr txBox="1"/>
          <p:nvPr/>
        </p:nvSpPr>
        <p:spPr>
          <a:xfrm>
            <a:off x="5510849" y="2949463"/>
            <a:ext cx="3004031" cy="2031325"/>
          </a:xfrm>
          <a:prstGeom prst="rect">
            <a:avLst/>
          </a:prstGeom>
          <a:noFill/>
        </p:spPr>
        <p:txBody>
          <a:bodyPr wrap="square" rtlCol="0">
            <a:spAutoFit/>
          </a:bodyPr>
          <a:lstStyle/>
          <a:p>
            <a:r>
              <a:rPr lang="el-GR" dirty="0"/>
              <a:t>Υποψήφιο κλειδί της </a:t>
            </a:r>
            <a:r>
              <a:rPr lang="en-US" dirty="0"/>
              <a:t>R</a:t>
            </a:r>
            <a:r>
              <a:rPr lang="el-GR" dirty="0"/>
              <a:t> θα είναι</a:t>
            </a:r>
          </a:p>
          <a:p>
            <a:r>
              <a:rPr lang="el-GR" dirty="0"/>
              <a:t>Α. Το {Α}</a:t>
            </a:r>
          </a:p>
          <a:p>
            <a:r>
              <a:rPr lang="el-GR" dirty="0"/>
              <a:t>Β. Το {</a:t>
            </a:r>
            <a:r>
              <a:rPr lang="en-US" dirty="0"/>
              <a:t>C}</a:t>
            </a:r>
          </a:p>
          <a:p>
            <a:r>
              <a:rPr lang="en-US" dirty="0"/>
              <a:t>C. To {A} </a:t>
            </a:r>
            <a:r>
              <a:rPr lang="el-GR" dirty="0"/>
              <a:t>και το </a:t>
            </a:r>
            <a:r>
              <a:rPr lang="en-US" dirty="0"/>
              <a:t>{C}</a:t>
            </a:r>
          </a:p>
          <a:p>
            <a:r>
              <a:rPr lang="en-US" dirty="0"/>
              <a:t>D. </a:t>
            </a:r>
            <a:r>
              <a:rPr lang="el-GR" dirty="0"/>
              <a:t>Το {Α, </a:t>
            </a:r>
            <a:r>
              <a:rPr lang="en-US" dirty="0"/>
              <a:t>C}</a:t>
            </a:r>
          </a:p>
          <a:p>
            <a:r>
              <a:rPr lang="en-US" dirty="0"/>
              <a:t>E. </a:t>
            </a:r>
            <a:r>
              <a:rPr lang="el-GR" dirty="0"/>
              <a:t>Κανένα από τα παραπάνω</a:t>
            </a:r>
            <a:r>
              <a:rPr lang="en-US" dirty="0"/>
              <a:t> </a:t>
            </a:r>
          </a:p>
        </p:txBody>
      </p:sp>
    </p:spTree>
    <p:extLst>
      <p:ext uri="{BB962C8B-B14F-4D97-AF65-F5344CB8AC3E}">
        <p14:creationId xmlns:p14="http://schemas.microsoft.com/office/powerpoint/2010/main" val="419442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51" name="Rectangle 47"/>
          <p:cNvSpPr>
            <a:spLocks noChangeArrowheads="1"/>
          </p:cNvSpPr>
          <p:nvPr/>
        </p:nvSpPr>
        <p:spPr bwMode="auto">
          <a:xfrm>
            <a:off x="5467357" y="33826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39365" y="33826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31453" y="33826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43421" y="33826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611373" y="29505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55589" y="33106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99605" y="33106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203661" y="33106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727336" y="43907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98773" y="43907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46473" y="43907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75036" y="43907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51073" y="43192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70211" y="40303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55389" y="37426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806836" y="39589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806836" y="39589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310073" y="36715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51298" y="43907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8022736" y="43907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83581" y="2878584"/>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75669" y="3310632"/>
            <a:ext cx="649287" cy="366712"/>
          </a:xfrm>
          <a:prstGeom prst="rect">
            <a:avLst/>
          </a:prstGeom>
          <a:noFill/>
          <a:ln w="9525">
            <a:noFill/>
            <a:miter lim="800000"/>
            <a:headEnd/>
            <a:tailEnd/>
          </a:ln>
        </p:spPr>
        <p:txBody>
          <a:bodyPr>
            <a:spAutoFit/>
          </a:bodyPr>
          <a:lstStyle/>
          <a:p>
            <a:pPr>
              <a:spcBef>
                <a:spcPct val="50000"/>
              </a:spcBef>
            </a:pPr>
            <a:r>
              <a:rPr lang="en-US" sz="1800" dirty="0"/>
              <a:t>D</a:t>
            </a:r>
            <a:endParaRPr lang="el-GR" sz="1800" dirty="0"/>
          </a:p>
        </p:txBody>
      </p:sp>
      <p:cxnSp>
        <p:nvCxnSpPr>
          <p:cNvPr id="75" name="Straight Connector 74"/>
          <p:cNvCxnSpPr>
            <a:stCxn id="66" idx="0"/>
            <a:endCxn id="65" idx="0"/>
          </p:cNvCxnSpPr>
          <p:nvPr/>
        </p:nvCxnSpPr>
        <p:spPr>
          <a:xfrm>
            <a:off x="5755389" y="40300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4056391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2796</TotalTime>
  <Words>2836</Words>
  <Application>Microsoft Office PowerPoint</Application>
  <PresentationFormat>On-screen Show (4:3)</PresentationFormat>
  <Paragraphs>596</Paragraphs>
  <Slides>47</Slides>
  <Notes>42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Arial</vt:lpstr>
      <vt:lpstr>Calibri</vt:lpstr>
      <vt:lpstr>Comic Sans MS</vt:lpstr>
      <vt:lpstr>Times New Roman</vt:lpstr>
      <vt:lpstr>Wingdings</vt:lpstr>
      <vt:lpstr>Office Theme</vt:lpstr>
      <vt:lpstr>Visio</vt:lpstr>
      <vt:lpstr>PowerPoint Presentation</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(Δυαδική) 1-Ν Συσχέτιση</vt:lpstr>
      <vt:lpstr>PowerPoint Presentation</vt:lpstr>
      <vt:lpstr>Σύνθετα Γνωρίσματα</vt:lpstr>
      <vt:lpstr>Πλειότιμα Γνωρίσματα</vt:lpstr>
      <vt:lpstr>PowerPoint Presentation</vt:lpstr>
      <vt:lpstr>Παράδειγμα</vt:lpstr>
      <vt:lpstr>PowerPoint Presentation</vt:lpstr>
      <vt:lpstr>Ανακεφαλαίωση</vt:lpstr>
      <vt:lpstr>Ανακεφαλαίωση</vt:lpstr>
      <vt:lpstr>PowerPoint Presentation</vt:lpstr>
      <vt:lpstr>Ασθενείς Τύποι Οντοτήτων</vt:lpstr>
      <vt:lpstr>Παράδειγμα</vt:lpstr>
      <vt:lpstr>Κλάσεις</vt:lpstr>
      <vt:lpstr>PowerPoint Presentation</vt:lpstr>
      <vt:lpstr>Κλάσεις</vt:lpstr>
      <vt:lpstr>Παράδειγμα</vt:lpstr>
      <vt:lpstr>PowerPoint Presentation</vt:lpstr>
      <vt:lpstr>Σε επόμενα μαθήματα</vt:lpstr>
      <vt:lpstr>PowerPoint Presentation</vt:lpstr>
      <vt:lpstr>PowerPoint Presentation</vt:lpstr>
      <vt:lpstr>Παράδειγμα (ασθενείς οντότητες)</vt:lpstr>
      <vt:lpstr>Τριαδικές σε δυαδικές</vt:lpstr>
      <vt:lpstr>Τριαδικές Συσχετίσεις</vt:lpstr>
      <vt:lpstr>Τριαδικές Συσχετίσεις</vt:lpstr>
      <vt:lpstr>Τριαδικές Συσχετίσεις</vt:lpstr>
      <vt:lpstr>Παράδειγμα (ιεραρχίες)</vt:lpstr>
      <vt:lpstr>Παράδειγμα</vt:lpstr>
      <vt:lpstr>Παράδειγμα (συνέχεια)</vt:lpstr>
      <vt:lpstr>Παράδειγμα</vt:lpstr>
      <vt:lpstr>PowerPoint Presentation</vt:lpstr>
      <vt:lpstr>PowerPoint Presentation</vt:lpstr>
      <vt:lpstr>Παράδειγμα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371</cp:revision>
  <dcterms:created xsi:type="dcterms:W3CDTF">2013-06-13T09:19:30Z</dcterms:created>
  <dcterms:modified xsi:type="dcterms:W3CDTF">2021-10-29T12:09:28Z</dcterms:modified>
</cp:coreProperties>
</file>