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13"/>
  </p:notesMasterIdLst>
  <p:sldIdLst>
    <p:sldId id="457" r:id="rId2"/>
    <p:sldId id="1080" r:id="rId3"/>
    <p:sldId id="1082" r:id="rId4"/>
    <p:sldId id="1083" r:id="rId5"/>
    <p:sldId id="1084" r:id="rId6"/>
    <p:sldId id="1086" r:id="rId7"/>
    <p:sldId id="1087" r:id="rId8"/>
    <p:sldId id="1088" r:id="rId9"/>
    <p:sldId id="1089" r:id="rId10"/>
    <p:sldId id="1079" r:id="rId11"/>
    <p:sldId id="972" r:id="rId12"/>
    <p:sldId id="975" r:id="rId13"/>
    <p:sldId id="976" r:id="rId14"/>
    <p:sldId id="977" r:id="rId15"/>
    <p:sldId id="1112" r:id="rId16"/>
    <p:sldId id="1113" r:id="rId17"/>
    <p:sldId id="1114" r:id="rId18"/>
    <p:sldId id="1115" r:id="rId19"/>
    <p:sldId id="978" r:id="rId20"/>
    <p:sldId id="1127" r:id="rId21"/>
    <p:sldId id="1126" r:id="rId22"/>
    <p:sldId id="1128" r:id="rId23"/>
    <p:sldId id="980" r:id="rId24"/>
    <p:sldId id="981" r:id="rId25"/>
    <p:sldId id="982" r:id="rId26"/>
    <p:sldId id="983" r:id="rId27"/>
    <p:sldId id="984" r:id="rId28"/>
    <p:sldId id="986" r:id="rId29"/>
    <p:sldId id="987" r:id="rId30"/>
    <p:sldId id="988" r:id="rId31"/>
    <p:sldId id="989" r:id="rId32"/>
    <p:sldId id="990" r:id="rId33"/>
    <p:sldId id="991" r:id="rId34"/>
    <p:sldId id="1129" r:id="rId35"/>
    <p:sldId id="992" r:id="rId36"/>
    <p:sldId id="993" r:id="rId37"/>
    <p:sldId id="994" r:id="rId38"/>
    <p:sldId id="995" r:id="rId39"/>
    <p:sldId id="996" r:id="rId40"/>
    <p:sldId id="1003" r:id="rId41"/>
    <p:sldId id="1117" r:id="rId42"/>
    <p:sldId id="1000" r:id="rId43"/>
    <p:sldId id="1001" r:id="rId44"/>
    <p:sldId id="1002" r:id="rId45"/>
    <p:sldId id="1004" r:id="rId46"/>
    <p:sldId id="1005" r:id="rId47"/>
    <p:sldId id="1006" r:id="rId48"/>
    <p:sldId id="1008" r:id="rId49"/>
    <p:sldId id="1007" r:id="rId50"/>
    <p:sldId id="1009" r:id="rId51"/>
    <p:sldId id="1010" r:id="rId52"/>
    <p:sldId id="1011" r:id="rId53"/>
    <p:sldId id="1012" r:id="rId54"/>
    <p:sldId id="1014" r:id="rId55"/>
    <p:sldId id="1013" r:id="rId56"/>
    <p:sldId id="1015" r:id="rId57"/>
    <p:sldId id="657" r:id="rId58"/>
    <p:sldId id="1090" r:id="rId59"/>
    <p:sldId id="1027" r:id="rId60"/>
    <p:sldId id="1028" r:id="rId61"/>
    <p:sldId id="1029" r:id="rId62"/>
    <p:sldId id="1031" r:id="rId63"/>
    <p:sldId id="1035" r:id="rId64"/>
    <p:sldId id="1032" r:id="rId65"/>
    <p:sldId id="1033" r:id="rId66"/>
    <p:sldId id="1034" r:id="rId67"/>
    <p:sldId id="1091" r:id="rId68"/>
    <p:sldId id="1036" r:id="rId69"/>
    <p:sldId id="1037" r:id="rId70"/>
    <p:sldId id="1038" r:id="rId71"/>
    <p:sldId id="1039" r:id="rId72"/>
    <p:sldId id="1041" r:id="rId73"/>
    <p:sldId id="1136" r:id="rId74"/>
    <p:sldId id="1042" r:id="rId75"/>
    <p:sldId id="1043" r:id="rId76"/>
    <p:sldId id="1137" r:id="rId77"/>
    <p:sldId id="1094" r:id="rId78"/>
    <p:sldId id="1016" r:id="rId79"/>
    <p:sldId id="1092" r:id="rId80"/>
    <p:sldId id="1045" r:id="rId81"/>
    <p:sldId id="1048" r:id="rId82"/>
    <p:sldId id="1050" r:id="rId83"/>
    <p:sldId id="1049" r:id="rId84"/>
    <p:sldId id="1053" r:id="rId85"/>
    <p:sldId id="1054" r:id="rId86"/>
    <p:sldId id="1138" r:id="rId87"/>
    <p:sldId id="1055" r:id="rId88"/>
    <p:sldId id="1119" r:id="rId89"/>
    <p:sldId id="1120" r:id="rId90"/>
    <p:sldId id="1121" r:id="rId91"/>
    <p:sldId id="1122" r:id="rId92"/>
    <p:sldId id="1060" r:id="rId93"/>
    <p:sldId id="1061" r:id="rId94"/>
    <p:sldId id="1062" r:id="rId95"/>
    <p:sldId id="1118" r:id="rId96"/>
    <p:sldId id="1064" r:id="rId97"/>
    <p:sldId id="1065" r:id="rId98"/>
    <p:sldId id="1125" r:id="rId99"/>
    <p:sldId id="1068" r:id="rId100"/>
    <p:sldId id="1076" r:id="rId101"/>
    <p:sldId id="1077" r:id="rId102"/>
    <p:sldId id="1078" r:id="rId103"/>
    <p:sldId id="1109" r:id="rId104"/>
    <p:sldId id="1110" r:id="rId105"/>
    <p:sldId id="1069" r:id="rId106"/>
    <p:sldId id="1070" r:id="rId107"/>
    <p:sldId id="1071" r:id="rId108"/>
    <p:sldId id="1072" r:id="rId109"/>
    <p:sldId id="1073" r:id="rId110"/>
    <p:sldId id="1116" r:id="rId111"/>
    <p:sldId id="1074" r:id="rId1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7" d="100"/>
          <a:sy n="107" d="100"/>
        </p:scale>
        <p:origin x="2007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commentAuthors" Target="commentAuthor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24T13:33:31.3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0 728,'0'0'384,"109"27"-536,-93-23-240,-8-2-56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24T13:41:38.960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30T14:34:19.520"/>
    </inkml:context>
    <inkml:brush xml:id="br0">
      <inkml:brushProperty name="width" value="0.1" units="cm"/>
      <inkml:brushProperty name="height" value="0.1" units="cm"/>
      <inkml:brushProperty name="color" value="#FFC114"/>
      <inkml:brushProperty name="ignorePressure" value="1"/>
    </inkml:brush>
  </inkml:definitions>
  <inkml:trace contextRef="#ctx0" brushRef="#br0">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30T15:42:26.0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12547,'0'0'0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1T12:39:43.4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1 232,'0'0'472,"23"0"-640,-21 0 168,-2 4-392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37:07.47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40:25.054"/>
    </inkml:context>
    <inkml:brush xml:id="br0">
      <inkml:brushProperty name="width" value="0.1" units="cm"/>
      <inkml:brushProperty name="height" value="0.1" units="cm"/>
      <inkml:brushProperty name="color" value="#66CC00"/>
      <inkml:brushProperty name="ignorePressure" value="1"/>
    </inkml:brush>
  </inkml:definitions>
  <inkml:trace contextRef="#ctx0" brushRef="#br0">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2-01T13:41:08.507"/>
    </inkml:context>
    <inkml:brush xml:id="br0">
      <inkml:brushProperty name="width" value="0.1" units="cm"/>
      <inkml:brushProperty name="height" value="0.1" units="cm"/>
      <inkml:brushProperty name="color" value="#004F8B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88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FBB73-DA3A-4381-B57B-A9D96A8F0508}" type="slidenum">
              <a:rPr lang="el-GR" smtClean="0"/>
              <a:pPr/>
              <a:t>101</a:t>
            </a:fld>
            <a:endParaRPr lang="el-G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57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102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6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63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68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7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02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79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73DD-8789-454C-87DB-BBA8B3A3A018}" type="slidenum">
              <a:rPr lang="el-GR" smtClean="0"/>
              <a:pPr/>
              <a:t>100</a:t>
            </a:fld>
            <a:endParaRPr lang="el-G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070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17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00.png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4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Relationship Id="rId23" Type="http://schemas.openxmlformats.org/officeDocument/2006/relationships/image" Target="../media/image417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59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Relationship Id="rId77" Type="http://schemas.openxmlformats.org/officeDocument/2006/relationships/image" Target="../media/image2569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Relationship Id="rId27" Type="http://schemas.openxmlformats.org/officeDocument/2006/relationships/image" Target="../media/image2004.png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customXml" Target="../ink/ink7.xml"/><Relationship Id="rId16" Type="http://schemas.openxmlformats.org/officeDocument/2006/relationships/customXml" Target="../ink/ink8.xml"/><Relationship Id="rId41" Type="http://schemas.openxmlformats.org/officeDocument/2006/relationships/image" Target="../media/image2169.png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2143.png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21</a:t>
            </a:r>
            <a:r>
              <a:rPr lang="el-GR" altLang="en-US" sz="1000" dirty="0"/>
              <a:t>-20</a:t>
            </a:r>
            <a:r>
              <a:rPr lang="en-US" altLang="en-US" sz="1000" dirty="0"/>
              <a:t>22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Λογικός Σχεδιασμός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495300" y="23457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Συναρτησιακές Εξαρτήσεις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CC068C-95A0-449E-A149-845B2C334DBA}" type="slidenum">
              <a:rPr lang="el-GR" altLang="en-US" smtClean="0"/>
              <a:pPr/>
              <a:t>100</a:t>
            </a:fld>
            <a:endParaRPr lang="el-GR" alt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6018" y="1583140"/>
            <a:ext cx="7921127" cy="3872245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Η διαδικασία </a:t>
            </a:r>
            <a:r>
              <a:rPr lang="el-GR" sz="2400" dirty="0" err="1">
                <a:latin typeface="Calibri" pitchFamily="34" charset="0"/>
              </a:rPr>
              <a:t>κανονικοποίησης</a:t>
            </a:r>
            <a:r>
              <a:rPr lang="el-GR" sz="2400" dirty="0">
                <a:latin typeface="Calibri" pitchFamily="34" charset="0"/>
              </a:rPr>
              <a:t> έχει και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i="1" dirty="0">
                <a:latin typeface="Calibri" pitchFamily="34" charset="0"/>
              </a:rPr>
              <a:t>μειονεκτήματα</a:t>
            </a:r>
            <a:r>
              <a:rPr lang="en-US" sz="2400" i="1" dirty="0">
                <a:latin typeface="Calibri" pitchFamily="34" charset="0"/>
              </a:rPr>
              <a:t>: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είναι δημιουργική</a:t>
            </a:r>
            <a:r>
              <a:rPr lang="en-US" sz="2400" dirty="0">
                <a:latin typeface="Calibri" pitchFamily="34" charset="0"/>
              </a:rPr>
              <a:t>  </a:t>
            </a:r>
            <a:endParaRPr lang="el-GR" sz="2400" dirty="0"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Συνήθως η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κανονικοποίηση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γίνεται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αφού έχουμε κάποιο σχήμα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μας λέει αν είναι «καλό» ή «κακό»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Tx/>
              <a:buChar char="o"/>
            </a:pPr>
            <a:r>
              <a:rPr lang="el-GR" sz="2400" dirty="0">
                <a:latin typeface="Calibri" pitchFamily="34" charset="0"/>
              </a:rPr>
              <a:t>Δεν προσφέρει ένα εννοιολογικό σχήμα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ασχολείται μόνο με σχέσεις και γνωρίσματα</a:t>
            </a:r>
            <a:r>
              <a:rPr lang="en-US" sz="2400" dirty="0">
                <a:latin typeface="Calibri" pitchFamily="34" charset="0"/>
              </a:rPr>
              <a:t>)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24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2400" dirty="0">
                <a:latin typeface="Calibri" pitchFamily="34" charset="0"/>
              </a:rPr>
              <a:t>	Όμως</a:t>
            </a:r>
            <a:r>
              <a:rPr lang="en-US" sz="2400" dirty="0">
                <a:latin typeface="Calibri" pitchFamily="34" charset="0"/>
              </a:rPr>
              <a:t>,  </a:t>
            </a:r>
            <a:r>
              <a:rPr lang="el-GR" sz="2400" dirty="0">
                <a:latin typeface="Calibri" pitchFamily="34" charset="0"/>
              </a:rPr>
              <a:t>είναι μια ενδιαφέρουσα και πρακτικά χρήσιμη προσπάθεια να γίνουν με τυπικό και συστηματικό τρόπο πράγματα που τα κάνουμε συνήθως διαισθητικά.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37328-0A09-46B6-ADAB-C94B5058615D}" type="slidenum">
              <a:rPr lang="el-GR" altLang="en-US" smtClean="0"/>
              <a:pPr/>
              <a:t>101</a:t>
            </a:fld>
            <a:endParaRPr lang="el-GR" alt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30777"/>
            <a:ext cx="7920038" cy="403225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εμπορικά εργαλεία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που με είσοδο ένα σύνολο σχημάτων σχέσεων/γνωρισμάτων  και ένα σύνολο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συναρτησιακών εξαρτήσεων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δημιουργούν αυτόματα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σχήματα σχέσεων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σε μορφή </a:t>
            </a:r>
            <a:r>
              <a:rPr lang="en-US" sz="2000" i="1" dirty="0">
                <a:latin typeface="Calibri" pitchFamily="34" charset="0"/>
              </a:rPr>
              <a:t>3NF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σπάνια πάνε σε</a:t>
            </a:r>
            <a:r>
              <a:rPr lang="en-US" sz="2000" dirty="0">
                <a:latin typeface="Calibri" pitchFamily="34" charset="0"/>
              </a:rPr>
              <a:t> BCNF, 4NF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5NF)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Μια άλλη χρήση τέτοιων εργαλείων είναι να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ελέγχουν</a:t>
            </a:r>
            <a:r>
              <a:rPr lang="en-US" sz="2000" i="1" dirty="0">
                <a:solidFill>
                  <a:srgbClr val="CC3300"/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το επίπεδο </a:t>
            </a:r>
            <a:r>
              <a:rPr lang="el-GR" sz="2000" i="1" dirty="0" err="1">
                <a:solidFill>
                  <a:srgbClr val="CC3300"/>
                </a:solidFill>
                <a:latin typeface="Calibri" pitchFamily="34" charset="0"/>
              </a:rPr>
              <a:t>κανονικοποίησης</a:t>
            </a:r>
            <a:r>
              <a:rPr lang="el-GR" sz="2000" dirty="0">
                <a:latin typeface="Calibri" pitchFamily="34" charset="0"/>
              </a:rPr>
              <a:t> μιας σχέσης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</a:rPr>
              <a:t>- γενικά,  η χρήση ως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ευριστικό</a:t>
            </a:r>
            <a:r>
              <a:rPr lang="el-GR" sz="2000" dirty="0">
                <a:latin typeface="Calibri" pitchFamily="34" charset="0"/>
              </a:rPr>
              <a:t> εργαλείο επιλογής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ενός σχεδιασμού έναντι κάποιου άλλου</a:t>
            </a:r>
          </a:p>
          <a:p>
            <a:pPr algn="just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Υπάρχουν </a:t>
            </a:r>
            <a:r>
              <a:rPr lang="el-GR" sz="2000" i="1" dirty="0">
                <a:solidFill>
                  <a:srgbClr val="CC3300"/>
                </a:solidFill>
                <a:latin typeface="Calibri" pitchFamily="34" charset="0"/>
              </a:rPr>
              <a:t>πρακτικά αποτελέσματα</a:t>
            </a:r>
            <a:r>
              <a:rPr lang="el-GR" sz="2000" dirty="0">
                <a:latin typeface="Calibri" pitchFamily="34" charset="0"/>
              </a:rPr>
              <a:t> της θεωρίας που επιτρέπουν σε έναν σχεδιαστή να κάνει ανάλυση της μορφής</a:t>
            </a:r>
            <a:r>
              <a:rPr lang="en-US" sz="2000" dirty="0">
                <a:latin typeface="Calibri" pitchFamily="34" charset="0"/>
              </a:rPr>
              <a:t>: </a:t>
            </a:r>
            <a:endParaRPr lang="el-GR" sz="20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l-GR" sz="8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sz="1600" dirty="0">
                <a:latin typeface="Calibri" pitchFamily="34" charset="0"/>
              </a:rPr>
              <a:t>Διάφορα θεωρητικά αποτελέσματα, πχ: Αν μια σχέση είναι σε</a:t>
            </a:r>
            <a:r>
              <a:rPr lang="en-US" sz="1600" dirty="0">
                <a:latin typeface="Calibri" pitchFamily="34" charset="0"/>
              </a:rPr>
              <a:t> 3NF </a:t>
            </a:r>
            <a:r>
              <a:rPr lang="el-GR" sz="1600" dirty="0">
                <a:latin typeface="Calibri" pitchFamily="34" charset="0"/>
              </a:rPr>
              <a:t>και κάθε υποψήφιο κλειδί 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αποτελείται ακριβώς από ένα γνώρισμα</a:t>
            </a:r>
            <a:r>
              <a:rPr lang="en-US" sz="1600" dirty="0">
                <a:latin typeface="Calibri" pitchFamily="34" charset="0"/>
              </a:rPr>
              <a:t>, </a:t>
            </a:r>
            <a:r>
              <a:rPr lang="el-GR" sz="1600" dirty="0">
                <a:latin typeface="Calibri" pitchFamily="34" charset="0"/>
              </a:rPr>
              <a:t>τότε είναι και σε</a:t>
            </a:r>
            <a:r>
              <a:rPr lang="en-US" sz="1600" dirty="0">
                <a:latin typeface="Calibri" pitchFamily="34" charset="0"/>
              </a:rPr>
              <a:t> 5NF   (Fagin, 1991)</a:t>
            </a:r>
            <a:endParaRPr lang="el-GR" sz="1600" dirty="0">
              <a:latin typeface="Calibri" pitchFamily="34" charset="0"/>
            </a:endParaRP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i="1" dirty="0">
              <a:latin typeface="Calibri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457200" y="7241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 Σχεσιακών Σχημάτων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102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103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4413" y="1417638"/>
            <a:ext cx="83951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Έστω το σχεσιακό σχήμα R( A, B, C, D)  στο οποίο ισχύει </a:t>
            </a:r>
            <a:r>
              <a:rPr lang="el-GR" i="1" dirty="0"/>
              <a:t>μόνο</a:t>
            </a:r>
            <a:r>
              <a:rPr lang="el-GR" dirty="0"/>
              <a:t> η συναρτησιακή εξάρτηση  A → B. </a:t>
            </a:r>
          </a:p>
          <a:p>
            <a:endParaRPr lang="el-GR" dirty="0"/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Δώστε το υποψήφια (υποψήφιο) κλειδιά.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Είναι σε </a:t>
            </a:r>
            <a:r>
              <a:rPr lang="en-US" dirty="0"/>
              <a:t>BCNF  </a:t>
            </a:r>
            <a:r>
              <a:rPr lang="el-GR" dirty="0"/>
              <a:t>ή όχι και γιατί. Αν όχι διασπάστε τη σχέση σε σχέσεις που να είναι σε </a:t>
            </a:r>
            <a:r>
              <a:rPr lang="en-US" dirty="0"/>
              <a:t>BCNF </a:t>
            </a:r>
            <a:r>
              <a:rPr lang="el-GR" dirty="0"/>
              <a:t>(χρησιμοποιώντας το σχετικό αλγόριθμο) και δώστε τα το υποψήφια (υποψήφιο) κλειδιά για κάθε μια από τις σχέσεις που προκύπτουν.</a:t>
            </a:r>
          </a:p>
          <a:p>
            <a:r>
              <a:rPr lang="el-GR" dirty="0"/>
              <a:t> </a:t>
            </a:r>
          </a:p>
          <a:p>
            <a:endParaRPr lang="el-GR" dirty="0"/>
          </a:p>
          <a:p>
            <a:r>
              <a:rPr lang="el-GR" dirty="0"/>
              <a:t>2. Έστω μια σχεσιακή βάση με σχήμα  S(E, F, G) και το στιγμιότυπο με 2 πλειάδες: {(123, </a:t>
            </a:r>
            <a:r>
              <a:rPr lang="el-GR" dirty="0" err="1"/>
              <a:t>smith</a:t>
            </a:r>
            <a:r>
              <a:rPr lang="el-GR" dirty="0"/>
              <a:t>, </a:t>
            </a:r>
            <a:r>
              <a:rPr lang="el-GR" dirty="0" err="1"/>
              <a:t>main-street</a:t>
            </a:r>
            <a:r>
              <a:rPr lang="el-GR" dirty="0"/>
              <a:t>), (123, </a:t>
            </a:r>
            <a:r>
              <a:rPr lang="el-GR" dirty="0" err="1"/>
              <a:t>johnson</a:t>
            </a:r>
            <a:r>
              <a:rPr lang="el-GR" dirty="0"/>
              <a:t>, </a:t>
            </a:r>
            <a:r>
              <a:rPr lang="el-GR" dirty="0" err="1"/>
              <a:t>forbes</a:t>
            </a:r>
            <a:r>
              <a:rPr lang="el-GR" dirty="0"/>
              <a:t>)}. Για κάθε μία από τις συναρτησιακές εξαρτήσεις (</a:t>
            </a:r>
            <a:r>
              <a:rPr lang="en-US" dirty="0" err="1"/>
              <a:t>i</a:t>
            </a:r>
            <a:r>
              <a:rPr lang="el-GR" dirty="0"/>
              <a:t>)-(</a:t>
            </a:r>
            <a:r>
              <a:rPr lang="en-US" dirty="0"/>
              <a:t>iii</a:t>
            </a:r>
            <a:r>
              <a:rPr lang="el-GR" dirty="0"/>
              <a:t>) παρακάτω εξηγείστε αν μπορείτε ή όχι να πείτε αν ισχύουν ή όχι.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 → F </a:t>
            </a:r>
            <a:endParaRPr lang="el-GR" dirty="0"/>
          </a:p>
          <a:p>
            <a:r>
              <a:rPr lang="en-US" dirty="0"/>
              <a:t>(ii) EF → G</a:t>
            </a:r>
            <a:endParaRPr lang="el-GR" dirty="0"/>
          </a:p>
          <a:p>
            <a:r>
              <a:rPr lang="en-US" dirty="0"/>
              <a:t>(iii) F → G </a:t>
            </a:r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104</a:t>
            </a:fld>
            <a:endParaRPr lang="el-GR" altLang="en-US"/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194" y="1866508"/>
            <a:ext cx="8078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3.  Έστω ότι στο σχεσιακό σχήμα  R = (</a:t>
            </a:r>
            <a:r>
              <a:rPr lang="en-US" dirty="0"/>
              <a:t>P</a:t>
            </a:r>
            <a:r>
              <a:rPr lang="el-GR" dirty="0"/>
              <a:t>, </a:t>
            </a:r>
            <a:r>
              <a:rPr lang="en-US" dirty="0"/>
              <a:t>Q</a:t>
            </a:r>
            <a:r>
              <a:rPr lang="el-GR" dirty="0"/>
              <a:t>, </a:t>
            </a:r>
            <a:r>
              <a:rPr lang="en-US" dirty="0"/>
              <a:t>S</a:t>
            </a:r>
            <a:r>
              <a:rPr lang="el-GR" dirty="0"/>
              <a:t>,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U, V</a:t>
            </a:r>
            <a:r>
              <a:rPr lang="el-GR" dirty="0"/>
              <a:t>) ισχύει το σύνολο των συναρτησιακών εξαρτήσεων </a:t>
            </a:r>
            <a:r>
              <a:rPr lang="en-US" dirty="0"/>
              <a:t>F</a:t>
            </a:r>
            <a:r>
              <a:rPr lang="el-GR" dirty="0"/>
              <a:t> = {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ST</a:t>
            </a:r>
            <a:r>
              <a:rPr lang="el-GR" dirty="0"/>
              <a:t>, </a:t>
            </a:r>
            <a:r>
              <a:rPr lang="en-US" dirty="0"/>
              <a:t>P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PS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T</a:t>
            </a:r>
            <a:r>
              <a:rPr lang="el-GR" dirty="0"/>
              <a:t>, </a:t>
            </a:r>
            <a:r>
              <a:rPr lang="en-US" dirty="0"/>
              <a:t>QU </a:t>
            </a:r>
            <a:r>
              <a:rPr lang="el-GR" dirty="0">
                <a:sym typeface="Symbol"/>
              </a:rPr>
              <a:t></a:t>
            </a:r>
            <a:r>
              <a:rPr lang="el-GR" dirty="0"/>
              <a:t> </a:t>
            </a:r>
            <a:r>
              <a:rPr lang="en-US" dirty="0"/>
              <a:t>V</a:t>
            </a:r>
            <a:r>
              <a:rPr lang="el-GR" dirty="0"/>
              <a:t>}. 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(</a:t>
            </a:r>
            <a:r>
              <a:rPr lang="en-US" dirty="0" err="1"/>
              <a:t>i</a:t>
            </a:r>
            <a:r>
              <a:rPr lang="el-GR" dirty="0"/>
              <a:t>) Υπάρχει κάποια εξάρτηση που είναι περιττή. Εξηγείστε.</a:t>
            </a:r>
          </a:p>
          <a:p>
            <a:r>
              <a:rPr lang="el-GR" dirty="0"/>
              <a:t>(</a:t>
            </a:r>
            <a:r>
              <a:rPr lang="en-US" dirty="0"/>
              <a:t>ii</a:t>
            </a:r>
            <a:r>
              <a:rPr lang="el-GR" dirty="0"/>
              <a:t>) Ισχύει ή όχι </a:t>
            </a:r>
            <a:r>
              <a:rPr lang="en-US" dirty="0"/>
              <a:t>Q </a:t>
            </a:r>
            <a:r>
              <a:rPr lang="el-GR" dirty="0">
                <a:sym typeface="Symbol"/>
              </a:rPr>
              <a:t></a:t>
            </a:r>
            <a:r>
              <a:rPr lang="en-US" dirty="0"/>
              <a:t> S. </a:t>
            </a:r>
            <a:endParaRPr lang="el-GR" dirty="0"/>
          </a:p>
          <a:p>
            <a:r>
              <a:rPr lang="el-GR" dirty="0"/>
              <a:t>(</a:t>
            </a:r>
            <a:r>
              <a:rPr lang="en-US" dirty="0"/>
              <a:t>iii</a:t>
            </a:r>
            <a:r>
              <a:rPr lang="el-GR" dirty="0"/>
              <a:t>) Είναι το {</a:t>
            </a:r>
            <a:r>
              <a:rPr lang="en-US" dirty="0"/>
              <a:t>Q, P} </a:t>
            </a:r>
            <a:r>
              <a:rPr lang="el-GR" dirty="0"/>
              <a:t>κλειδί ή όχι; </a:t>
            </a:r>
          </a:p>
          <a:p>
            <a:r>
              <a:rPr lang="el-GR" dirty="0"/>
              <a:t>(</a:t>
            </a:r>
            <a:r>
              <a:rPr lang="en-US" dirty="0"/>
              <a:t>iv</a:t>
            </a:r>
            <a:r>
              <a:rPr lang="el-GR" dirty="0"/>
              <a:t>) Είναι το {</a:t>
            </a:r>
            <a:r>
              <a:rPr lang="en-US" dirty="0"/>
              <a:t>Q, P, V</a:t>
            </a:r>
            <a:r>
              <a:rPr lang="el-GR" dirty="0"/>
              <a:t>, </a:t>
            </a:r>
            <a:r>
              <a:rPr lang="en-US" dirty="0"/>
              <a:t>U} </a:t>
            </a:r>
            <a:r>
              <a:rPr lang="el-GR" dirty="0"/>
              <a:t>υποψήφιο κλειδί ή όχι; </a:t>
            </a:r>
          </a:p>
          <a:p>
            <a:endParaRPr lang="el-GR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2DABC-BDF9-41D7-A325-C434444C0DF3}" type="slidenum">
              <a:rPr lang="el-GR" altLang="en-US" smtClean="0"/>
              <a:pPr/>
              <a:t>105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561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>
                <a:latin typeface="Calibri" pitchFamily="34" charset="0"/>
              </a:rPr>
              <a:t>Υπάρχει επανάληψη πληροφορίας που δεν μπορεί να εκφραστεί με απλές ΣΕ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D3388B-60C5-4495-B12A-07E30E31E84F}" type="slidenum">
              <a:rPr lang="el-GR" altLang="en-US" smtClean="0"/>
              <a:pPr/>
              <a:t>106</a:t>
            </a:fld>
            <a:endParaRPr lang="el-GR" altLang="en-US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285161" y="1804448"/>
            <a:ext cx="853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 Προκύπτουν όταν δυο γνωρίσματα είναι ανεξάρτητα το ένα από το άλλο 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27432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</a:t>
            </a: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914400" y="3067338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28600" y="3618741"/>
            <a:ext cx="86985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Ας υποθέσουμε ότι για κάθε ηθοποιό είναι πιθανόν να υπάρχουν </a:t>
            </a:r>
            <a:r>
              <a:rPr lang="el-GR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πολλές διευθύνσεις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πλειότιμο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γνώρισμα), και ένα ηθοποιός παίζει σε πολλές ταινίες</a:t>
            </a:r>
          </a:p>
        </p:txBody>
      </p:sp>
      <p:sp>
        <p:nvSpPr>
          <p:cNvPr id="27658" name="Text Box 8"/>
          <p:cNvSpPr txBox="1">
            <a:spLocks noChangeArrowheads="1"/>
          </p:cNvSpPr>
          <p:nvPr/>
        </p:nvSpPr>
        <p:spPr bwMode="auto">
          <a:xfrm>
            <a:off x="304800" y="44196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Κανένα από τα 5 γνωρίσματα δεν εξαρτάται συναρτησιακά από τα άλλα τέσσερα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</a:t>
            </a:r>
            <a:r>
              <a:rPr lang="el-GR" dirty="0">
                <a:latin typeface="Calibri" pitchFamily="34" charset="0"/>
              </a:rPr>
              <a:t> δεν υπάρχουν μη τετριμμένες εξαρτήσεις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dirty="0">
                <a:latin typeface="Calibri" pitchFamily="34" charset="0"/>
              </a:rPr>
              <a:t>κλειδί ?</a:t>
            </a: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π.χ.,   Όνομα Οδός Τίτλος Έτος  </a:t>
            </a:r>
            <a:r>
              <a:rPr lang="el-GR">
                <a:latin typeface="Calibri" pitchFamily="34" charset="0"/>
                <a:sym typeface="Symbol" pitchFamily="18" charset="2"/>
              </a:rPr>
              <a:t>  </a:t>
            </a:r>
            <a:r>
              <a:rPr lang="el-GR">
                <a:latin typeface="Calibri" pitchFamily="34" charset="0"/>
              </a:rPr>
              <a:t>Πόλη     δεν  ισχύει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107</a:t>
            </a:fld>
            <a:endParaRPr lang="el-GR" altLang="en-US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Παράδειγμα (συνέχεια)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4213" y="4221163"/>
            <a:ext cx="7543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Το σχήμα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είναι σε </a:t>
            </a:r>
            <a:r>
              <a:rPr lang="en-US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BCNF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αλλά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υπάρχει επανάληψη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πληροφορίας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που δεν οφείλεται όμως σε συναρτησιακές εξαρτήσεις </a:t>
            </a: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685800" y="3429000"/>
            <a:ext cx="5973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Όλες οι εξαρτήσεις είναι τετριμμένες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45256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BB50F6-2FC5-4B87-9366-CE74AE23D496}" type="slidenum">
              <a:rPr lang="el-GR" altLang="en-US" smtClean="0"/>
              <a:pPr/>
              <a:t>108</a:t>
            </a:fld>
            <a:endParaRPr lang="el-GR" alt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31913" y="206057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Ηθοποιός(Όνομα, Οδός, Πόλη, Τίτλος, Έτος)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2636844"/>
            <a:ext cx="7391400" cy="369888"/>
            <a:chOff x="288" y="2976"/>
            <a:chExt cx="4656" cy="23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3120"/>
              <a:ext cx="288" cy="0"/>
              <a:chOff x="3840" y="1392"/>
              <a:chExt cx="288" cy="0"/>
            </a:xfrm>
          </p:grpSpPr>
          <p:sp>
            <p:nvSpPr>
              <p:cNvPr id="29711" name="Line 7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12" name="Line 8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288" y="2976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                        Οδός  Πόλη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23850" y="3933825"/>
            <a:ext cx="8305800" cy="2032000"/>
            <a:chOff x="288" y="2880"/>
            <a:chExt cx="5232" cy="1280"/>
          </a:xfrm>
        </p:grpSpPr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336" y="2880"/>
              <a:ext cx="5184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Όνομα          Οδός                    Πόλη              Τίτλος                              Έτος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123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Mapple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en-US" dirty="0" err="1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Str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    Hollywood     </a:t>
              </a:r>
              <a:r>
                <a:rPr lang="en-US" dirty="0">
                  <a:latin typeface="Times New Roman" pitchFamily="18" charset="0"/>
                </a:rPr>
                <a:t>Star Wars                         1977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C. Fisher      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Times New Roman" pitchFamily="18" charset="0"/>
                </a:rPr>
                <a:t>5 Locust Ln         Malibu            </a:t>
              </a:r>
              <a:r>
                <a:rPr lang="en-US" dirty="0">
                  <a:latin typeface="Times New Roman" pitchFamily="18" charset="0"/>
                </a:rPr>
                <a:t>Empire Strikes Back       1980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288" y="3120"/>
              <a:ext cx="5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323850" y="3284538"/>
            <a:ext cx="648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Ο ηθοποιός </a:t>
            </a:r>
            <a:r>
              <a:rPr lang="en-US" sz="1800">
                <a:latin typeface="Calibri" pitchFamily="34" charset="0"/>
              </a:rPr>
              <a:t>C. Fisher </a:t>
            </a:r>
            <a:r>
              <a:rPr lang="el-GR" sz="1800">
                <a:latin typeface="Calibri" pitchFamily="34" charset="0"/>
              </a:rPr>
              <a:t>έχει 2 διευθύνσεις: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1AFCA-5EDE-4354-829D-53096CA722AA}" type="slidenum">
              <a:rPr lang="el-GR" altLang="en-US" smtClean="0"/>
              <a:pPr/>
              <a:t>109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Για κάθε ζεύγος πλειάδων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και </a:t>
            </a:r>
            <a:r>
              <a:rPr lang="en-US" sz="2000" b="1" dirty="0">
                <a:latin typeface="Calibri" pitchFamily="34" charset="0"/>
              </a:rPr>
              <a:t>t</a:t>
            </a:r>
            <a:r>
              <a:rPr lang="en-US" sz="2000" b="1" baseline="-25000" dirty="0">
                <a:latin typeface="Calibri" pitchFamily="34" charset="0"/>
              </a:rPr>
              <a:t>2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b="1" dirty="0">
                <a:latin typeface="Calibri" pitchFamily="34" charset="0"/>
              </a:rPr>
              <a:t>της σχέσης </a:t>
            </a:r>
            <a:r>
              <a:rPr lang="en-US" sz="2000" b="1" dirty="0">
                <a:latin typeface="Calibri" pitchFamily="34" charset="0"/>
              </a:rPr>
              <a:t>R </a:t>
            </a:r>
            <a:r>
              <a:rPr lang="el-GR" sz="2000" b="1" dirty="0">
                <a:latin typeface="Calibri" pitchFamily="34" charset="0"/>
              </a:rPr>
              <a:t>που συμφωνούν σε όλα τα γνωρίσματα του </a:t>
            </a:r>
            <a:r>
              <a:rPr lang="en-US" sz="2000" b="1" dirty="0">
                <a:latin typeface="Calibri" pitchFamily="34" charset="0"/>
              </a:rPr>
              <a:t>X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μπορούμε να βρούμε στο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δυο πλειάδες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3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4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τέτοιες ώστε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229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και οι </a:t>
            </a:r>
            <a:r>
              <a:rPr lang="el-GR" dirty="0" err="1">
                <a:latin typeface="Calibri" pitchFamily="34" charset="0"/>
              </a:rPr>
              <a:t>δυo</a:t>
            </a:r>
            <a:r>
              <a:rPr lang="el-GR" dirty="0">
                <a:latin typeface="Calibri" pitchFamily="34" charset="0"/>
              </a:rPr>
              <a:t> συμφωνούν με τις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X: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[X]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[X]</a:t>
            </a:r>
            <a:endParaRPr lang="el-GR" b="1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457200" y="44958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66FF"/>
                </a:solidFill>
                <a:latin typeface="Calibri" pitchFamily="34" charset="0"/>
              </a:rPr>
              <a:t>3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[R</a:t>
            </a:r>
            <a:r>
              <a:rPr lang="el-GR" b="1" dirty="0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rgbClr val="0066FF"/>
                </a:solidFill>
                <a:latin typeface="Calibri" pitchFamily="34" charset="0"/>
              </a:rPr>
              <a:t>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[R - X - 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68313" y="5805488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R - X - Y: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[R- X - 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latin typeface="Calibri" pitchFamily="34" charset="0"/>
              </a:rPr>
              <a:t>t</a:t>
            </a:r>
            <a:r>
              <a:rPr lang="en-US" b="1" baseline="-25000" dirty="0"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[R - X - Y]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457200" y="5334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η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4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συμφωνεί με την </a:t>
            </a:r>
            <a:r>
              <a:rPr lang="en-US" dirty="0">
                <a:latin typeface="Calibri" pitchFamily="34" charset="0"/>
              </a:rPr>
              <a:t>t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στο Υ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009900"/>
                </a:solidFill>
                <a:latin typeface="Calibri" pitchFamily="34" charset="0"/>
              </a:rPr>
              <a:t>4</a:t>
            </a:r>
            <a:r>
              <a:rPr lang="en-US" b="1" dirty="0">
                <a:solidFill>
                  <a:srgbClr val="009900"/>
                </a:solidFill>
                <a:latin typeface="Calibri" pitchFamily="34" charset="0"/>
              </a:rPr>
              <a:t>[Y]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b="1" baseline="-250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[Y]</a:t>
            </a:r>
            <a:endParaRPr lang="el-GR" b="1" dirty="0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09800" y="1981200"/>
            <a:ext cx="2667000" cy="396875"/>
            <a:chOff x="1392" y="1584"/>
            <a:chExt cx="1680" cy="250"/>
          </a:xfrm>
        </p:grpSpPr>
        <p:sp>
          <p:nvSpPr>
            <p:cNvPr id="30733" name="Text Box 10"/>
            <p:cNvSpPr txBox="1">
              <a:spLocks noChangeArrowheads="1"/>
            </p:cNvSpPr>
            <p:nvPr/>
          </p:nvSpPr>
          <p:spPr bwMode="auto">
            <a:xfrm>
              <a:off x="1392" y="158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omic Sans MS" pitchFamily="66" charset="0"/>
                </a:rPr>
                <a:t>X            Y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632" y="1680"/>
              <a:ext cx="288" cy="0"/>
              <a:chOff x="3840" y="1392"/>
              <a:chExt cx="288" cy="0"/>
            </a:xfrm>
          </p:grpSpPr>
          <p:sp>
            <p:nvSpPr>
              <p:cNvPr id="30735" name="Line 12"/>
              <p:cNvSpPr>
                <a:spLocks noChangeShapeType="1"/>
              </p:cNvSpPr>
              <p:nvPr/>
            </p:nvSpPr>
            <p:spPr bwMode="auto">
              <a:xfrm>
                <a:off x="3840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0736" name="Line 13"/>
              <p:cNvSpPr>
                <a:spLocks noChangeShapeType="1"/>
              </p:cNvSpPr>
              <p:nvPr/>
            </p:nvSpPr>
            <p:spPr bwMode="auto">
              <a:xfrm>
                <a:off x="3936" y="139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8313" y="1810294"/>
            <a:ext cx="806291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Τι είναι</a:t>
            </a:r>
            <a:r>
              <a:rPr lang="en-US" sz="2400" i="1" dirty="0">
                <a:latin typeface="Calibri" pitchFamily="34" charset="0"/>
              </a:rPr>
              <a:t>;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Εξαρτήσεις ανάμεσα σε σύνολα από γνωρίσματα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</a:rPr>
              <a:t>Συμβολισμός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2400" b="1" dirty="0">
                <a:latin typeface="Calibri" pitchFamily="34" charset="0"/>
              </a:rPr>
              <a:t>S1 </a:t>
            </a:r>
            <a:r>
              <a:rPr lang="en-US" sz="2400" b="1" dirty="0">
                <a:latin typeface="Calibri" pitchFamily="34" charset="0"/>
                <a:sym typeface="Symbol" pitchFamily="18" charset="2"/>
              </a:rPr>
              <a:t> S2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(όπου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S1, S2 </a:t>
            </a:r>
            <a:r>
              <a:rPr lang="el-GR" sz="2400" i="1" dirty="0">
                <a:latin typeface="Calibri" pitchFamily="34" charset="0"/>
                <a:sym typeface="Symbol" pitchFamily="18" charset="2"/>
              </a:rPr>
              <a:t>σύνολα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γνωρισμάτων)</a:t>
            </a:r>
            <a:endParaRPr lang="en-US" sz="2400" dirty="0">
              <a:latin typeface="Calibri" pitchFamily="34" charset="0"/>
              <a:sym typeface="Symbol" pitchFamily="18" charset="2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sz="2400" i="1" dirty="0">
                <a:latin typeface="Calibri" pitchFamily="34" charset="0"/>
                <a:sym typeface="Symbol" pitchFamily="18" charset="2"/>
              </a:rPr>
              <a:t>Τι σημαίνει: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Αν ίδιες τιμές στα 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S1 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ίδιες τιμές στα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	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γνωρίσματα του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S2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111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4BC9446-0F7F-403B-9C31-B62CD7ABD0EA}"/>
                  </a:ext>
                </a:extLst>
              </p14:cNvPr>
              <p14:cNvContentPartPr/>
              <p14:nvPr/>
            </p14:nvContentPartPr>
            <p14:xfrm>
              <a:off x="2630332" y="138459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4BC9446-0F7F-403B-9C31-B62CD7ABD0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12332" y="13669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6E7CB-87E5-49D5-8079-3531C246254B}" type="slidenum">
              <a:rPr lang="el-GR" altLang="en-US" smtClean="0"/>
              <a:pPr/>
              <a:t>110</a:t>
            </a:fld>
            <a:endParaRPr lang="el-GR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4951"/>
              </p:ext>
            </p:extLst>
          </p:nvPr>
        </p:nvGraphicFramePr>
        <p:xfrm>
          <a:off x="5619262" y="2466201"/>
          <a:ext cx="1659597" cy="1828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95572"/>
              </p:ext>
            </p:extLst>
          </p:nvPr>
        </p:nvGraphicFramePr>
        <p:xfrm>
          <a:off x="1314319" y="2797248"/>
          <a:ext cx="1659597" cy="10972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53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37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ight Arrow 14"/>
          <p:cNvSpPr/>
          <p:nvPr/>
        </p:nvSpPr>
        <p:spPr>
          <a:xfrm>
            <a:off x="3440818" y="2832222"/>
            <a:ext cx="1749286" cy="54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charset="0"/>
                        </a:rPr>
                        <m:t>𝑿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↠</m:t>
                      </m:r>
                      <m:r>
                        <a:rPr lang="en-US" b="1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18" y="3380601"/>
                <a:ext cx="181554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61462" y="2015291"/>
            <a:ext cx="21111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X = {x}, Y = {y}:</a:t>
            </a:r>
          </a:p>
        </p:txBody>
      </p:sp>
    </p:spTree>
    <p:extLst>
      <p:ext uri="{BB962C8B-B14F-4D97-AF65-F5344CB8AC3E}">
        <p14:creationId xmlns:p14="http://schemas.microsoft.com/office/powerpoint/2010/main" val="226966077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7DE15C-1437-42A1-B972-BBE01E610D87}" type="slidenum">
              <a:rPr lang="el-GR" altLang="en-US" smtClean="0"/>
              <a:pPr/>
              <a:t>111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1547813" y="1844675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Times New Roman" pitchFamily="18" charset="0"/>
              </a:rPr>
              <a:t>A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A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A</a:t>
            </a:r>
            <a:r>
              <a:rPr lang="el-GR" baseline="-25000" dirty="0" err="1">
                <a:latin typeface="Times New Roman" pitchFamily="18" charset="0"/>
              </a:rPr>
              <a:t>n</a:t>
            </a:r>
            <a:r>
              <a:rPr lang="el-GR" dirty="0">
                <a:latin typeface="Times New Roman" pitchFamily="18" charset="0"/>
              </a:rPr>
              <a:t>                 B</a:t>
            </a:r>
            <a:r>
              <a:rPr lang="el-GR" baseline="-25000" dirty="0">
                <a:latin typeface="Times New Roman" pitchFamily="18" charset="0"/>
              </a:rPr>
              <a:t>1</a:t>
            </a:r>
            <a:r>
              <a:rPr lang="el-GR" dirty="0">
                <a:latin typeface="Times New Roman" pitchFamily="18" charset="0"/>
              </a:rPr>
              <a:t> B</a:t>
            </a:r>
            <a:r>
              <a:rPr lang="el-GR" baseline="-25000" dirty="0">
                <a:latin typeface="Times New Roman" pitchFamily="18" charset="0"/>
              </a:rPr>
              <a:t>2</a:t>
            </a:r>
            <a:r>
              <a:rPr lang="el-GR" dirty="0">
                <a:latin typeface="Times New Roman" pitchFamily="18" charset="0"/>
              </a:rPr>
              <a:t> … </a:t>
            </a:r>
            <a:r>
              <a:rPr lang="el-GR" dirty="0" err="1">
                <a:latin typeface="Times New Roman" pitchFamily="18" charset="0"/>
              </a:rPr>
              <a:t>B</a:t>
            </a:r>
            <a:r>
              <a:rPr lang="el-GR" baseline="-25000" dirty="0" err="1">
                <a:latin typeface="Times New Roman" pitchFamily="18" charset="0"/>
              </a:rPr>
              <a:t>m</a:t>
            </a:r>
            <a:r>
              <a:rPr lang="el-GR" dirty="0">
                <a:latin typeface="Times New Roman" pitchFamily="18" charset="0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03575" y="2060575"/>
            <a:ext cx="457200" cy="0"/>
            <a:chOff x="3840" y="1392"/>
            <a:chExt cx="288" cy="0"/>
          </a:xfrm>
        </p:grpSpPr>
        <p:sp>
          <p:nvSpPr>
            <p:cNvPr id="31777" name="Line 5"/>
            <p:cNvSpPr>
              <a:spLocks noChangeShapeType="1"/>
            </p:cNvSpPr>
            <p:nvPr/>
          </p:nvSpPr>
          <p:spPr bwMode="auto">
            <a:xfrm>
              <a:off x="3840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8" name="Line 6"/>
            <p:cNvSpPr>
              <a:spLocks noChangeShapeType="1"/>
            </p:cNvSpPr>
            <p:nvPr/>
          </p:nvSpPr>
          <p:spPr bwMode="auto">
            <a:xfrm>
              <a:off x="3936" y="139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68313" y="3644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57200" y="4191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b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 b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  c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c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c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7244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a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  a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  …           a</a:t>
            </a:r>
            <a:r>
              <a:rPr lang="el-GR" baseline="-25000">
                <a:latin typeface="Times New Roman" pitchFamily="18" charset="0"/>
              </a:rPr>
              <a:t>n          </a:t>
            </a:r>
            <a:r>
              <a:rPr lang="el-GR">
                <a:latin typeface="Times New Roman" pitchFamily="18" charset="0"/>
              </a:rPr>
              <a:t>b’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     b’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 …      b’</a:t>
            </a:r>
            <a:r>
              <a:rPr lang="el-GR" baseline="-25000">
                <a:latin typeface="Times New Roman" pitchFamily="18" charset="0"/>
              </a:rPr>
              <a:t>m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1</a:t>
            </a:r>
            <a:r>
              <a:rPr lang="el-GR">
                <a:latin typeface="Times New Roman" pitchFamily="18" charset="0"/>
              </a:rPr>
              <a:t>  c’</a:t>
            </a:r>
            <a:r>
              <a:rPr lang="el-GR" baseline="-25000">
                <a:latin typeface="Times New Roman" pitchFamily="18" charset="0"/>
              </a:rPr>
              <a:t>2</a:t>
            </a:r>
            <a:r>
              <a:rPr lang="el-GR">
                <a:latin typeface="Times New Roman" pitchFamily="18" charset="0"/>
              </a:rPr>
              <a:t>  …  c’</a:t>
            </a:r>
            <a:r>
              <a:rPr lang="el-GR" baseline="-25000">
                <a:latin typeface="Times New Roman" pitchFamily="18" charset="0"/>
              </a:rPr>
              <a:t>k</a:t>
            </a: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381000" y="41148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15200" y="4267200"/>
            <a:ext cx="1600200" cy="396875"/>
            <a:chOff x="4608" y="2688"/>
            <a:chExt cx="1008" cy="250"/>
          </a:xfrm>
        </p:grpSpPr>
        <p:sp>
          <p:nvSpPr>
            <p:cNvPr id="31775" name="Text Box 12"/>
            <p:cNvSpPr txBox="1">
              <a:spLocks noChangeArrowheads="1"/>
            </p:cNvSpPr>
            <p:nvPr/>
          </p:nvSpPr>
          <p:spPr bwMode="auto">
            <a:xfrm>
              <a:off x="5040" y="26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1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6" name="Line 13"/>
            <p:cNvSpPr>
              <a:spLocks noChangeShapeType="1"/>
            </p:cNvSpPr>
            <p:nvPr/>
          </p:nvSpPr>
          <p:spPr bwMode="auto">
            <a:xfrm flipH="1">
              <a:off x="4608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15200" y="4724400"/>
            <a:ext cx="1600200" cy="396875"/>
            <a:chOff x="4608" y="2976"/>
            <a:chExt cx="1008" cy="250"/>
          </a:xfrm>
        </p:grpSpPr>
        <p:sp>
          <p:nvSpPr>
            <p:cNvPr id="31773" name="Text Box 15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2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4" name="Line 16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315200" y="5181600"/>
            <a:ext cx="1600200" cy="396875"/>
            <a:chOff x="4608" y="2976"/>
            <a:chExt cx="1008" cy="250"/>
          </a:xfrm>
        </p:grpSpPr>
        <p:sp>
          <p:nvSpPr>
            <p:cNvPr id="31771" name="Text Box 18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3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2" name="Line 19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315200" y="5562600"/>
            <a:ext cx="1600200" cy="396875"/>
            <a:chOff x="4608" y="2976"/>
            <a:chExt cx="1008" cy="250"/>
          </a:xfrm>
        </p:grpSpPr>
        <p:sp>
          <p:nvSpPr>
            <p:cNvPr id="31769" name="Text Box 21"/>
            <p:cNvSpPr txBox="1">
              <a:spLocks noChangeArrowheads="1"/>
            </p:cNvSpPr>
            <p:nvPr/>
          </p:nvSpPr>
          <p:spPr bwMode="auto">
            <a:xfrm>
              <a:off x="5040" y="2976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Times New Roman" pitchFamily="18" charset="0"/>
                </a:rPr>
                <a:t>t</a:t>
              </a:r>
              <a:r>
                <a:rPr lang="el-GR" b="1" baseline="-25000">
                  <a:latin typeface="Times New Roman" pitchFamily="18" charset="0"/>
                </a:rPr>
                <a:t>4</a:t>
              </a:r>
              <a:endParaRPr lang="el-GR" b="1">
                <a:latin typeface="Times New Roman" pitchFamily="18" charset="0"/>
              </a:endParaRPr>
            </a:p>
          </p:txBody>
        </p:sp>
        <p:sp>
          <p:nvSpPr>
            <p:cNvPr id="31770" name="Line 22"/>
            <p:cNvSpPr>
              <a:spLocks noChangeShapeType="1"/>
            </p:cNvSpPr>
            <p:nvPr/>
          </p:nvSpPr>
          <p:spPr bwMode="auto">
            <a:xfrm flipH="1">
              <a:off x="4608" y="307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9" name="Text Box 23"/>
          <p:cNvSpPr txBox="1">
            <a:spLocks noChangeArrowheads="1"/>
          </p:cNvSpPr>
          <p:nvPr/>
        </p:nvSpPr>
        <p:spPr bwMode="auto">
          <a:xfrm>
            <a:off x="1331913" y="3068638"/>
            <a:ext cx="865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/>
              <a:t>Χ</a:t>
            </a:r>
          </a:p>
        </p:txBody>
      </p:sp>
      <p:sp>
        <p:nvSpPr>
          <p:cNvPr id="31760" name="Text Box 24"/>
          <p:cNvSpPr txBox="1">
            <a:spLocks noChangeArrowheads="1"/>
          </p:cNvSpPr>
          <p:nvPr/>
        </p:nvSpPr>
        <p:spPr bwMode="auto">
          <a:xfrm>
            <a:off x="3779838" y="3141663"/>
            <a:ext cx="1081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/>
              <a:t>Υ</a:t>
            </a:r>
          </a:p>
        </p:txBody>
      </p:sp>
      <p:sp>
        <p:nvSpPr>
          <p:cNvPr id="31761" name="Line 25"/>
          <p:cNvSpPr>
            <a:spLocks noChangeShapeType="1"/>
          </p:cNvSpPr>
          <p:nvPr/>
        </p:nvSpPr>
        <p:spPr bwMode="auto">
          <a:xfrm>
            <a:off x="611188" y="3644900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2" name="Line 26"/>
          <p:cNvSpPr>
            <a:spLocks noChangeShapeType="1"/>
          </p:cNvSpPr>
          <p:nvPr/>
        </p:nvSpPr>
        <p:spPr bwMode="auto">
          <a:xfrm>
            <a:off x="3348038" y="364490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3" name="Text Box 27"/>
          <p:cNvSpPr txBox="1">
            <a:spLocks noChangeArrowheads="1"/>
          </p:cNvSpPr>
          <p:nvPr/>
        </p:nvSpPr>
        <p:spPr bwMode="auto">
          <a:xfrm>
            <a:off x="5724525" y="3141663"/>
            <a:ext cx="22320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 – X - Y</a:t>
            </a:r>
            <a:endParaRPr lang="el-GR"/>
          </a:p>
        </p:txBody>
      </p:sp>
      <p:sp>
        <p:nvSpPr>
          <p:cNvPr id="31764" name="Line 28"/>
          <p:cNvSpPr>
            <a:spLocks noChangeShapeType="1"/>
          </p:cNvSpPr>
          <p:nvPr/>
        </p:nvSpPr>
        <p:spPr bwMode="auto">
          <a:xfrm>
            <a:off x="5651500" y="36449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765" name="Text Box 29"/>
          <p:cNvSpPr txBox="1">
            <a:spLocks noChangeArrowheads="1"/>
          </p:cNvSpPr>
          <p:nvPr/>
        </p:nvSpPr>
        <p:spPr bwMode="auto">
          <a:xfrm>
            <a:off x="827088" y="2636838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</a:p>
        </p:txBody>
      </p:sp>
      <p:sp>
        <p:nvSpPr>
          <p:cNvPr id="31766" name="Text Box 30"/>
          <p:cNvSpPr txBox="1">
            <a:spLocks noChangeArrowheads="1"/>
          </p:cNvSpPr>
          <p:nvPr/>
        </p:nvSpPr>
        <p:spPr bwMode="auto">
          <a:xfrm>
            <a:off x="2987675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Πόλη Οδός</a:t>
            </a:r>
          </a:p>
        </p:txBody>
      </p:sp>
      <p:sp>
        <p:nvSpPr>
          <p:cNvPr id="31767" name="Text Box 31"/>
          <p:cNvSpPr txBox="1">
            <a:spLocks noChangeArrowheads="1"/>
          </p:cNvSpPr>
          <p:nvPr/>
        </p:nvSpPr>
        <p:spPr bwMode="auto">
          <a:xfrm>
            <a:off x="5580063" y="263683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</a:rPr>
              <a:t>Τίτλος Έτος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Πλειότιμες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Εξαρτήσεις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B56B3-8A82-4EE0-9825-EEAE7386C3DD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421481" y="1528196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Παράδειγμα:</a:t>
            </a:r>
            <a:r>
              <a:rPr lang="el-GR" sz="2000" dirty="0">
                <a:latin typeface="Calibri" pitchFamily="34" charset="0"/>
              </a:rPr>
              <a:t> Σχήμα σχέσης </a:t>
            </a:r>
            <a:r>
              <a:rPr lang="en-US" sz="2000" dirty="0">
                <a:latin typeface="Calibri" pitchFamily="34" charset="0"/>
              </a:rPr>
              <a:t>R(A, B, C, D)</a:t>
            </a:r>
            <a:r>
              <a:rPr lang="el-GR" sz="2000" dirty="0">
                <a:latin typeface="Calibri" pitchFamily="34" charset="0"/>
              </a:rPr>
              <a:t> (Υπενθύμιση συμβολισμού)</a:t>
            </a:r>
            <a:endParaRPr lang="en-US" sz="2000" b="1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135" name="Text Box 5"/>
          <p:cNvSpPr txBox="1">
            <a:spLocks noChangeArrowheads="1"/>
          </p:cNvSpPr>
          <p:nvPr/>
        </p:nvSpPr>
        <p:spPr bwMode="auto">
          <a:xfrm>
            <a:off x="1652040" y="2685807"/>
            <a:ext cx="2246411" cy="267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Times New Roman" pitchFamily="18" charset="0"/>
              </a:rPr>
              <a:t>Α   Β    </a:t>
            </a:r>
            <a:r>
              <a:rPr lang="en-US" sz="24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1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a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  b</a:t>
            </a:r>
            <a:r>
              <a:rPr lang="en-US" sz="2400" baseline="-25000" dirty="0">
                <a:latin typeface="Times New Roman" pitchFamily="18" charset="0"/>
              </a:rPr>
              <a:t>3  </a:t>
            </a:r>
            <a:r>
              <a:rPr lang="en-US" sz="2400" dirty="0">
                <a:latin typeface="Times New Roman" pitchFamily="18" charset="0"/>
              </a:rPr>
              <a:t>  c</a:t>
            </a:r>
            <a:r>
              <a:rPr lang="en-US" sz="2400" baseline="-25000" dirty="0">
                <a:latin typeface="Times New Roman" pitchFamily="18" charset="0"/>
              </a:rPr>
              <a:t>2  </a:t>
            </a:r>
            <a:r>
              <a:rPr lang="en-US" sz="2400" dirty="0">
                <a:latin typeface="Times New Roman" pitchFamily="18" charset="0"/>
              </a:rPr>
              <a:t> d</a:t>
            </a:r>
            <a:r>
              <a:rPr lang="en-US" sz="2400" baseline="-25000" dirty="0">
                <a:latin typeface="Times New Roman" pitchFamily="18" charset="0"/>
              </a:rPr>
              <a:t>4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5326271" y="4695215"/>
            <a:ext cx="2808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Στιγμιότυπο,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(</a:t>
            </a:r>
            <a:r>
              <a:rPr lang="en-US" dirty="0">
                <a:latin typeface="Calibri" pitchFamily="34" charset="0"/>
              </a:rPr>
              <a:t>R)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1187450" y="33020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r1</a:t>
            </a:r>
            <a:endParaRPr lang="el-GR" b="1" dirty="0">
              <a:latin typeface="Times New Roman" pitchFamily="18" charset="0"/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187450" y="39497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r2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1187450" y="4453033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r3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1187450" y="5029296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r4</a:t>
            </a:r>
            <a:endParaRPr lang="el-GR" b="1">
              <a:latin typeface="Times New Roman" pitchFamily="18" charset="0"/>
            </a:endParaRP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5651500" y="2941733"/>
            <a:ext cx="25923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Συμβολισμός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r1[A] = a</a:t>
            </a:r>
            <a:r>
              <a:rPr lang="en-US" baseline="-25000" dirty="0">
                <a:latin typeface="Calibri" pitchFamily="34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r2[BC] = b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 c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1481" y="1791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294E23-A1C6-4D97-8C7E-2A9C6848D577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85228" y="2206132"/>
            <a:ext cx="87021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X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400" i="1" dirty="0">
                <a:latin typeface="Calibri" pitchFamily="34" charset="0"/>
                <a:sym typeface="Symbol" pitchFamily="18" charset="2"/>
              </a:rPr>
              <a:t>R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συναρτησιακή εξάρτηση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functional dependency)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	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</a:rPr>
              <a:t>Υ </a:t>
            </a:r>
          </a:p>
          <a:p>
            <a:pPr algn="just" eaLnBrk="0" hangingPunct="0">
              <a:defRPr/>
            </a:pPr>
            <a:r>
              <a:rPr lang="el-GR" sz="2400" u="sng" dirty="0">
                <a:latin typeface="Calibri" pitchFamily="34" charset="0"/>
              </a:rPr>
              <a:t>ισχύει</a:t>
            </a:r>
            <a:r>
              <a:rPr lang="el-GR" sz="2400" dirty="0">
                <a:latin typeface="Calibri" pitchFamily="34" charset="0"/>
              </a:rPr>
              <a:t> στο σχήμα </a:t>
            </a:r>
            <a:r>
              <a:rPr lang="en-US" sz="2400" dirty="0">
                <a:latin typeface="Calibri" pitchFamily="34" charset="0"/>
              </a:rPr>
              <a:t>R </a:t>
            </a:r>
          </a:p>
          <a:p>
            <a:pPr algn="just" eaLnBrk="0" hangingPunct="0">
              <a:defRPr/>
            </a:pPr>
            <a:r>
              <a:rPr lang="el-GR" sz="2400" dirty="0">
                <a:latin typeface="Calibri" pitchFamily="34" charset="0"/>
              </a:rPr>
              <a:t>αν για κάθε σχέση </a:t>
            </a:r>
            <a:r>
              <a:rPr lang="en-US" sz="2400" dirty="0">
                <a:latin typeface="Calibri" pitchFamily="34" charset="0"/>
              </a:rPr>
              <a:t>r(R),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κάθε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ζεύγος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πλειάδων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r, </a:t>
            </a:r>
            <a:r>
              <a:rPr lang="el-GR" sz="2400" dirty="0">
                <a:latin typeface="Calibri" pitchFamily="34" charset="0"/>
              </a:rPr>
              <a:t>ισχύει </a:t>
            </a:r>
            <a:r>
              <a:rPr lang="en-US" sz="2400" dirty="0">
                <a:latin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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</a:rPr>
              <a:t>If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[X]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[X]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then</a:t>
            </a:r>
            <a:r>
              <a:rPr lang="en-US" sz="2400" dirty="0">
                <a:latin typeface="Calibri" pitchFamily="34" charset="0"/>
              </a:rPr>
              <a:t> t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[Y] = t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[Y]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19914" y="4805170"/>
            <a:ext cx="8496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Με απλά λόγια, μια συναρτησιακή εξάρτηση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μας λέει ότι αν οποιεσδήποτε δυο πλειάδες μιας σχέσης της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συμφωνούν (έχουν την ίδια τιμή) στα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 </a:t>
            </a:r>
            <a:r>
              <a:rPr lang="el-GR" sz="2000" dirty="0">
                <a:latin typeface="Calibri" pitchFamily="34" charset="0"/>
              </a:rPr>
              <a:t>τότε συμφωνούν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έχουν την ίδια τιμή) και στα γνωρίσματα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R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9568" y="1130588"/>
            <a:ext cx="842486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σχήμα σχέσης </a:t>
            </a:r>
            <a:r>
              <a:rPr lang="en-US" dirty="0">
                <a:latin typeface="Calibri" pitchFamily="34" charset="0"/>
              </a:rPr>
              <a:t>R(Α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).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Θα συμβολίζουμε με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dirty="0">
                <a:latin typeface="Calibri" pitchFamily="34" charset="0"/>
              </a:rPr>
              <a:t> = {Α</a:t>
            </a:r>
            <a:r>
              <a:rPr lang="en-US" baseline="-25000" dirty="0"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, Α</a:t>
            </a:r>
            <a:r>
              <a:rPr lang="en-US" baseline="-25000" dirty="0">
                <a:latin typeface="Calibri" pitchFamily="34" charset="0"/>
              </a:rPr>
              <a:t>2</a:t>
            </a:r>
            <a:r>
              <a:rPr lang="en-US" dirty="0">
                <a:latin typeface="Calibri" pitchFamily="34" charset="0"/>
              </a:rPr>
              <a:t>, …, </a:t>
            </a:r>
            <a:r>
              <a:rPr lang="en-US" dirty="0" err="1">
                <a:latin typeface="Calibri" pitchFamily="34" charset="0"/>
              </a:rPr>
              <a:t>Α</a:t>
            </a:r>
            <a:r>
              <a:rPr lang="en-US" baseline="-25000" dirty="0" err="1">
                <a:latin typeface="Calibri" pitchFamily="34" charset="0"/>
              </a:rPr>
              <a:t>n</a:t>
            </a:r>
            <a:r>
              <a:rPr lang="en-US" dirty="0">
                <a:latin typeface="Calibri" pitchFamily="34" charset="0"/>
              </a:rPr>
              <a:t>} </a:t>
            </a:r>
            <a:r>
              <a:rPr lang="el-GR" dirty="0">
                <a:latin typeface="Calibri" pitchFamily="34" charset="0"/>
              </a:rPr>
              <a:t>το σύνολο των γνωρισμάτων της </a:t>
            </a:r>
            <a:r>
              <a:rPr lang="en-US" dirty="0">
                <a:latin typeface="Calibri" pitchFamily="34" charset="0"/>
              </a:rPr>
              <a:t>R.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F8B3A6-C097-4C44-BFE8-69BFB7BBDEAE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215900" y="3136625"/>
            <a:ext cx="8280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Παράδειγμα: Ποιες (μη τετριμμένες) συναρτησιακές εξαρτήσεις δεν παραβιάζει η παρακάτω σχέση – δεν ξέρουμε αν ισχύουν στο σχήμα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Μπορούμε όμως να πούμε ποιες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ισχύουν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913271" y="3881390"/>
            <a:ext cx="237648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Α   Β    </a:t>
            </a:r>
            <a:r>
              <a:rPr lang="en-US" sz="2000" dirty="0">
                <a:latin typeface="Times New Roman" pitchFamily="18" charset="0"/>
              </a:rPr>
              <a:t>C   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1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</a:rPr>
              <a:t>   b</a:t>
            </a:r>
            <a:r>
              <a:rPr lang="en-US" sz="2000" baseline="-25000" dirty="0">
                <a:latin typeface="Times New Roman" pitchFamily="18" charset="0"/>
              </a:rPr>
              <a:t>3  </a:t>
            </a:r>
            <a:r>
              <a:rPr lang="en-US" sz="2000" dirty="0">
                <a:latin typeface="Times New Roman" pitchFamily="18" charset="0"/>
              </a:rPr>
              <a:t>  c</a:t>
            </a:r>
            <a:r>
              <a:rPr lang="en-US" sz="2000" baseline="-25000" dirty="0">
                <a:latin typeface="Times New Roman" pitchFamily="18" charset="0"/>
              </a:rPr>
              <a:t>2  </a:t>
            </a:r>
            <a:r>
              <a:rPr lang="en-US" sz="2000" dirty="0">
                <a:latin typeface="Times New Roman" pitchFamily="18" charset="0"/>
              </a:rPr>
              <a:t> d</a:t>
            </a:r>
            <a:r>
              <a:rPr lang="en-US" sz="2000" baseline="-25000" dirty="0">
                <a:latin typeface="Times New Roman" pitchFamily="18" charset="0"/>
              </a:rPr>
              <a:t>4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323850" y="1086159"/>
            <a:ext cx="80645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Αντί </a:t>
            </a:r>
            <a:r>
              <a:rPr lang="en-US" sz="2000" dirty="0">
                <a:latin typeface="Calibri" pitchFamily="34" charset="0"/>
              </a:rPr>
              <a:t>{Α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Αn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{Β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l-GR" sz="2000" dirty="0">
                <a:latin typeface="Calibri" pitchFamily="34" charset="0"/>
              </a:rPr>
              <a:t>γράφουμε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	Α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Α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Α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Β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…</a:t>
            </a:r>
            <a:r>
              <a:rPr lang="en-US" sz="2000" dirty="0" err="1">
                <a:latin typeface="Calibri" pitchFamily="34" charset="0"/>
              </a:rPr>
              <a:t>Β</a:t>
            </a:r>
            <a:r>
              <a:rPr lang="en-US" sz="2000" baseline="-25000" dirty="0" err="1">
                <a:latin typeface="Calibri" pitchFamily="34" charset="0"/>
              </a:rPr>
              <a:t>m</a:t>
            </a:r>
            <a:r>
              <a:rPr lang="en-US" sz="2000" baseline="-25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5796040" y="429704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9471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478" y="2132758"/>
            <a:ext cx="90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Ισχύουν στο σχήμα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el-GR" sz="2400" dirty="0">
                <a:latin typeface="Calibri" pitchFamily="34" charset="0"/>
              </a:rPr>
              <a:t>δηλαδή για όλες τις πιθανές σχέσεις (πλειάδες)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ounded Rectangle 17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(επανάληψη)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7527" y="1603001"/>
            <a:ext cx="3877057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0828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20" name="Rounded Rectangle 19"/>
          <p:cNvSpPr/>
          <p:nvPr/>
        </p:nvSpPr>
        <p:spPr>
          <a:xfrm>
            <a:off x="1049274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ounded Rectangle 20"/>
          <p:cNvSpPr/>
          <p:nvPr/>
        </p:nvSpPr>
        <p:spPr>
          <a:xfrm>
            <a:off x="2896361" y="2462966"/>
            <a:ext cx="1386687" cy="378063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ight Arrow 3"/>
          <p:cNvSpPr/>
          <p:nvPr/>
        </p:nvSpPr>
        <p:spPr>
          <a:xfrm>
            <a:off x="2406496" y="2559414"/>
            <a:ext cx="561305" cy="185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07527" y="1603001"/>
            <a:ext cx="3877057" cy="2192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</a:t>
            </a:r>
            <a:endParaRPr lang="en-US" sz="1950" dirty="0">
              <a:latin typeface="+mj-lt"/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34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07527" y="1603001"/>
            <a:ext cx="3877057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13344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007527" y="1603001"/>
            <a:ext cx="3877057" cy="3993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950" u="sng" dirty="0">
                <a:latin typeface="+mj-lt"/>
              </a:rPr>
              <a:t>Ορισμός:</a:t>
            </a:r>
            <a:endParaRPr lang="en-US" sz="1950" u="sng" dirty="0">
              <a:latin typeface="+mj-lt"/>
            </a:endParaRPr>
          </a:p>
          <a:p>
            <a:r>
              <a:rPr lang="el-GR" sz="1950" dirty="0">
                <a:latin typeface="+mj-lt"/>
              </a:rPr>
              <a:t>Έστω δύο σύνολα γνωρισμάτων </a:t>
            </a:r>
            <a:r>
              <a:rPr lang="en-US" sz="1950" b="1" dirty="0">
                <a:latin typeface="+mj-lt"/>
                <a:sym typeface="Wingdings"/>
              </a:rPr>
              <a:t>A={A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,…,A</a:t>
            </a:r>
            <a:r>
              <a:rPr lang="en-US" sz="1950" b="1" baseline="-25000" dirty="0">
                <a:latin typeface="+mj-lt"/>
                <a:sym typeface="Wingdings"/>
              </a:rPr>
              <a:t>m</a:t>
            </a:r>
            <a:r>
              <a:rPr lang="en-US" sz="1950" b="1" dirty="0">
                <a:latin typeface="+mj-lt"/>
                <a:sym typeface="Wingdings"/>
              </a:rPr>
              <a:t>}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l-GR" sz="1950" dirty="0">
                <a:latin typeface="+mj-lt"/>
                <a:sym typeface="Wingdings"/>
              </a:rPr>
              <a:t>και</a:t>
            </a:r>
            <a:r>
              <a:rPr lang="en-US" sz="1950" dirty="0">
                <a:latin typeface="+mj-lt"/>
                <a:sym typeface="Wingdings"/>
              </a:rPr>
              <a:t> </a:t>
            </a:r>
            <a:r>
              <a:rPr lang="en-US" sz="1950" b="1" dirty="0">
                <a:latin typeface="+mj-lt"/>
                <a:sym typeface="Wingdings"/>
              </a:rPr>
              <a:t>B = {B</a:t>
            </a:r>
            <a:r>
              <a:rPr lang="en-US" sz="1950" b="1" baseline="-25000" dirty="0">
                <a:latin typeface="+mj-lt"/>
                <a:sym typeface="Wingdings"/>
              </a:rPr>
              <a:t>1</a:t>
            </a:r>
            <a:r>
              <a:rPr lang="en-US" sz="1950" b="1" dirty="0">
                <a:latin typeface="+mj-lt"/>
                <a:sym typeface="Wingdings"/>
              </a:rPr>
              <a:t>,…</a:t>
            </a:r>
            <a:r>
              <a:rPr lang="en-US" sz="1950" b="1" dirty="0" err="1">
                <a:latin typeface="+mj-lt"/>
                <a:sym typeface="Wingdings"/>
              </a:rPr>
              <a:t>B</a:t>
            </a:r>
            <a:r>
              <a:rPr lang="en-US" sz="1950" b="1" baseline="-25000" dirty="0" err="1">
                <a:latin typeface="+mj-lt"/>
                <a:sym typeface="Wingdings"/>
              </a:rPr>
              <a:t>n</a:t>
            </a:r>
            <a:r>
              <a:rPr lang="en-US" sz="1950" b="1" dirty="0">
                <a:latin typeface="+mj-lt"/>
                <a:sym typeface="Wingdings"/>
              </a:rPr>
              <a:t>} </a:t>
            </a:r>
            <a:r>
              <a:rPr lang="el-GR" sz="1950" dirty="0">
                <a:latin typeface="+mj-lt"/>
                <a:sym typeface="Wingdings"/>
              </a:rPr>
              <a:t>ενός πίνακα </a:t>
            </a:r>
            <a:r>
              <a:rPr lang="en-US" sz="1950" b="1" dirty="0">
                <a:latin typeface="+mj-lt"/>
                <a:sym typeface="Wingdings"/>
              </a:rPr>
              <a:t>R,</a:t>
            </a:r>
          </a:p>
          <a:p>
            <a:endParaRPr lang="en-US" sz="1950" b="1" u="sng" dirty="0">
              <a:latin typeface="+mj-lt"/>
              <a:sym typeface="Wingdings"/>
            </a:endParaRPr>
          </a:p>
          <a:p>
            <a:r>
              <a:rPr lang="el-GR" sz="1950" dirty="0">
                <a:latin typeface="+mj-lt"/>
              </a:rPr>
              <a:t>Η </a:t>
            </a:r>
            <a:r>
              <a:rPr lang="el-GR" sz="1950" b="1" i="1" dirty="0">
                <a:latin typeface="+mj-lt"/>
              </a:rPr>
              <a:t>συναρτησιακή εξάρτηση</a:t>
            </a:r>
            <a:r>
              <a:rPr lang="en-US" sz="1950" b="1" i="1" dirty="0">
                <a:latin typeface="+mj-lt"/>
              </a:rPr>
              <a:t> </a:t>
            </a:r>
            <a:r>
              <a:rPr lang="en-US" sz="1950" b="1" dirty="0">
                <a:latin typeface="+mj-lt"/>
              </a:rPr>
              <a:t>A</a:t>
            </a:r>
            <a:r>
              <a:rPr lang="en-US" sz="1950" b="1" dirty="0">
                <a:latin typeface="+mj-lt"/>
                <a:sym typeface="Wingdings"/>
              </a:rPr>
              <a:t> B </a:t>
            </a:r>
            <a:r>
              <a:rPr lang="el-GR" sz="1950" b="1" dirty="0">
                <a:latin typeface="+mj-lt"/>
                <a:sym typeface="Wingdings"/>
              </a:rPr>
              <a:t>στο</a:t>
            </a:r>
            <a:r>
              <a:rPr lang="en-US" sz="1950" b="1" dirty="0">
                <a:latin typeface="+mj-lt"/>
                <a:sym typeface="Wingdings"/>
              </a:rPr>
              <a:t> R </a:t>
            </a:r>
            <a:r>
              <a:rPr lang="el-GR" sz="1950" dirty="0">
                <a:latin typeface="+mj-lt"/>
                <a:sym typeface="Wingdings"/>
              </a:rPr>
              <a:t>ισχύει, αν για κάθε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,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 </a:t>
            </a:r>
            <a:r>
              <a:rPr lang="el-GR" sz="1950" dirty="0">
                <a:latin typeface="+mj-lt"/>
              </a:rPr>
              <a:t>στο </a:t>
            </a:r>
            <a:r>
              <a:rPr lang="en-US" sz="1950" dirty="0">
                <a:latin typeface="+mj-lt"/>
              </a:rPr>
              <a:t>R: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u="sng" dirty="0">
                <a:latin typeface="+mj-lt"/>
              </a:rPr>
              <a:t>Αν</a:t>
            </a:r>
            <a:r>
              <a:rPr lang="el-GR" sz="1950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[A</a:t>
            </a:r>
            <a:r>
              <a:rPr lang="en-US" sz="1950" baseline="-25000" dirty="0">
                <a:latin typeface="+mj-lt"/>
              </a:rPr>
              <a:t>m</a:t>
            </a:r>
            <a:r>
              <a:rPr lang="en-US" sz="1950" dirty="0">
                <a:latin typeface="+mj-lt"/>
              </a:rPr>
              <a:t>]</a:t>
            </a:r>
          </a:p>
          <a:p>
            <a:endParaRPr lang="en-US" sz="1950" dirty="0">
              <a:latin typeface="+mj-lt"/>
            </a:endParaRPr>
          </a:p>
          <a:p>
            <a:r>
              <a:rPr lang="el-GR" sz="1950" b="1" u="sng" dirty="0">
                <a:solidFill>
                  <a:srgbClr val="FF0000"/>
                </a:solidFill>
                <a:latin typeface="+mj-lt"/>
              </a:rPr>
              <a:t>Τότε</a:t>
            </a:r>
            <a:r>
              <a:rPr lang="en-US" sz="1950" b="1" dirty="0">
                <a:latin typeface="+mj-lt"/>
              </a:rPr>
              <a:t> </a:t>
            </a:r>
            <a:r>
              <a:rPr lang="en-US" sz="1950" dirty="0">
                <a:latin typeface="+mj-lt"/>
              </a:rPr>
              <a:t>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1</a:t>
            </a:r>
            <a:r>
              <a:rPr lang="en-US" sz="1950" dirty="0">
                <a:latin typeface="+mj-lt"/>
              </a:rPr>
              <a:t>]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]=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[B</a:t>
            </a:r>
            <a:r>
              <a:rPr lang="en-US" sz="1950" baseline="-25000" dirty="0">
                <a:latin typeface="+mj-lt"/>
              </a:rPr>
              <a:t>2</a:t>
            </a:r>
            <a:r>
              <a:rPr lang="en-US" sz="1950" dirty="0">
                <a:latin typeface="+mj-lt"/>
              </a:rPr>
              <a:t>] AND … AND t</a:t>
            </a:r>
            <a:r>
              <a:rPr lang="en-US" sz="1950" baseline="-25000" dirty="0">
                <a:latin typeface="+mj-lt"/>
              </a:rPr>
              <a:t>i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 = </a:t>
            </a:r>
            <a:r>
              <a:rPr lang="en-US" sz="1950" dirty="0" err="1">
                <a:latin typeface="+mj-lt"/>
              </a:rPr>
              <a:t>t</a:t>
            </a:r>
            <a:r>
              <a:rPr lang="en-US" sz="1950" baseline="-25000" dirty="0" err="1">
                <a:latin typeface="+mj-lt"/>
              </a:rPr>
              <a:t>j</a:t>
            </a:r>
            <a:r>
              <a:rPr lang="en-US" sz="1950" dirty="0">
                <a:latin typeface="+mj-lt"/>
              </a:rPr>
              <a:t>[</a:t>
            </a:r>
            <a:r>
              <a:rPr lang="en-US" sz="1950" dirty="0" err="1">
                <a:latin typeface="+mj-lt"/>
              </a:rPr>
              <a:t>B</a:t>
            </a:r>
            <a:r>
              <a:rPr lang="en-US" sz="1950" baseline="-25000" dirty="0" err="1">
                <a:latin typeface="+mj-lt"/>
              </a:rPr>
              <a:t>n</a:t>
            </a:r>
            <a:r>
              <a:rPr lang="en-US" sz="1950" dirty="0">
                <a:latin typeface="+mj-lt"/>
              </a:rPr>
              <a:t>]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28649" y="2516013"/>
          <a:ext cx="4114800" cy="169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  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</a:t>
                      </a:r>
                      <a:r>
                        <a:rPr lang="en-US" sz="1400" b="1" baseline="-25000" dirty="0"/>
                        <a:t>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</a:t>
                      </a:r>
                      <a:r>
                        <a:rPr lang="en-US" sz="1400" b="1" baseline="-25000" dirty="0"/>
                        <a:t>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</a:t>
                      </a:r>
                      <a:r>
                        <a:rPr lang="en-US" sz="1400" b="1" baseline="-25000" dirty="0" err="1"/>
                        <a:t>n</a:t>
                      </a:r>
                      <a:endParaRPr lang="en-US" sz="1400" b="1" baseline="-25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9264" y="3060872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i</a:t>
            </a:r>
            <a:endParaRPr lang="en-US" sz="135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264" y="3634326"/>
            <a:ext cx="449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/>
              <a:t>t</a:t>
            </a:r>
            <a:r>
              <a:rPr lang="en-US" sz="1350" baseline="-25000" dirty="0" err="1"/>
              <a:t>j</a:t>
            </a:r>
            <a:endParaRPr lang="en-US" sz="1350" baseline="-25000" dirty="0"/>
          </a:p>
        </p:txBody>
      </p:sp>
      <p:sp>
        <p:nvSpPr>
          <p:cNvPr id="10" name="Left Bracket 9"/>
          <p:cNvSpPr/>
          <p:nvPr/>
        </p:nvSpPr>
        <p:spPr>
          <a:xfrm rot="16200000">
            <a:off x="1623141" y="3713507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3" name="Rounded Rectangle 2"/>
          <p:cNvSpPr/>
          <p:nvPr/>
        </p:nvSpPr>
        <p:spPr>
          <a:xfrm>
            <a:off x="1042416" y="3002568"/>
            <a:ext cx="1455071" cy="95676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/>
          <p:cNvSpPr txBox="1"/>
          <p:nvPr/>
        </p:nvSpPr>
        <p:spPr>
          <a:xfrm>
            <a:off x="2655017" y="4641562"/>
            <a:ext cx="1901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…</a:t>
            </a:r>
            <a:r>
              <a:rPr lang="el-GR" sz="1350" dirty="0"/>
              <a:t> συμφωνούν και εδώ</a:t>
            </a:r>
            <a:r>
              <a:rPr lang="en-US" sz="1350" dirty="0"/>
              <a:t>!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3459214" y="3761371"/>
            <a:ext cx="293078" cy="1318846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350" dirty="0"/>
          </a:p>
        </p:txBody>
      </p:sp>
      <p:sp>
        <p:nvSpPr>
          <p:cNvPr id="22" name="Rounded Rectangle 21"/>
          <p:cNvSpPr/>
          <p:nvPr/>
        </p:nvSpPr>
        <p:spPr>
          <a:xfrm>
            <a:off x="2878489" y="3002568"/>
            <a:ext cx="1454207" cy="96555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Right Arrow 22"/>
          <p:cNvSpPr/>
          <p:nvPr/>
        </p:nvSpPr>
        <p:spPr>
          <a:xfrm>
            <a:off x="2418014" y="3310819"/>
            <a:ext cx="616263" cy="349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 (εικόνα)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649" y="4636487"/>
            <a:ext cx="218100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50" dirty="0"/>
              <a:t>Αν </a:t>
            </a:r>
            <a:r>
              <a:rPr lang="en-US" sz="1350" dirty="0"/>
              <a:t>t1, t2 </a:t>
            </a:r>
            <a:r>
              <a:rPr lang="el-GR" sz="1350" dirty="0"/>
              <a:t>συμφωνούν εδώ</a:t>
            </a:r>
            <a:r>
              <a:rPr lang="en-US" sz="1350" dirty="0"/>
              <a:t>..</a:t>
            </a: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95669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457200" y="1555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To Y </a:t>
            </a:r>
            <a:r>
              <a:rPr lang="el-GR" sz="2400" dirty="0">
                <a:latin typeface="Calibri" pitchFamily="34" charset="0"/>
              </a:rPr>
              <a:t>εξαρτάται συναρτησιακά από το </a:t>
            </a:r>
            <a:r>
              <a:rPr lang="en-US" sz="2400" dirty="0">
                <a:latin typeface="Calibri" pitchFamily="34" charset="0"/>
              </a:rPr>
              <a:t>X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3172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Γιατί καλούνται συναρτησιακές</a:t>
            </a:r>
            <a:r>
              <a:rPr lang="en-US" sz="2400" dirty="0">
                <a:latin typeface="Calibri" pitchFamily="34" charset="0"/>
              </a:rPr>
              <a:t>;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457200" y="323162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Κ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 </a:t>
            </a:r>
            <a:r>
              <a:rPr lang="en-US" sz="2400" dirty="0">
                <a:latin typeface="Calibri" pitchFamily="34" charset="0"/>
              </a:rPr>
              <a:t>R  </a:t>
            </a:r>
            <a:r>
              <a:rPr lang="en-US" sz="2400" dirty="0" err="1">
                <a:latin typeface="Calibri" pitchFamily="34" charset="0"/>
              </a:rPr>
              <a:t>κλειδί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της</a:t>
            </a:r>
            <a:r>
              <a:rPr lang="en-US" sz="2400" dirty="0">
                <a:latin typeface="Calibri" pitchFamily="34" charset="0"/>
              </a:rPr>
              <a:t> R </a:t>
            </a:r>
            <a:r>
              <a:rPr lang="el-GR" sz="2400" dirty="0" err="1">
                <a:latin typeface="Calibri" pitchFamily="34" charset="0"/>
              </a:rPr>
              <a:t>ανν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K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 ?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1187450" y="3711054"/>
            <a:ext cx="6264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Υπενθύμιση: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είναι το σύνολο των γνωρισμάτων του σχήματος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57200" y="4175547"/>
            <a:ext cx="734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Μια γενίκευση της έννοιας του κλειδιού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123F-EE76-40D6-9623-AF44D9B1AF08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519113" y="2093912"/>
            <a:ext cx="81803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Θα εξετάσουμε πότε ένα σχεσιακό σχήμα για μια βάση δεδομένων είναι </a:t>
            </a:r>
            <a:r>
              <a:rPr lang="el-GR" sz="2800" i="1" dirty="0">
                <a:latin typeface="Calibri" pitchFamily="34" charset="0"/>
              </a:rPr>
              <a:t>«καλό»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latin typeface="Calibri" pitchFamily="34" charset="0"/>
              </a:rPr>
              <a:t> Μη τυπικές γενικές κατευθύνσεις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Θεωρία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κανονικών μορφών </a:t>
            </a:r>
            <a:r>
              <a:rPr lang="el-GR" sz="2800" dirty="0">
                <a:latin typeface="Calibri" pitchFamily="34" charset="0"/>
              </a:rPr>
              <a:t>η οποία βασίζεται στην έννοια των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συναρτησιακών εξαρτήσεων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480445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D43AC-CA66-4507-AE47-FB0B6A2D17D2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Συναρτησιακές Εξαρτήσεις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3035" y="1819236"/>
            <a:ext cx="7711281" cy="1015663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Παρατήρηση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 και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 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</a:t>
            </a:r>
            <a:r>
              <a:rPr lang="en-US" sz="2400" dirty="0">
                <a:latin typeface="Calibri" pitchFamily="34" charset="0"/>
              </a:rPr>
              <a:t>   Α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</a:t>
            </a:r>
            <a:r>
              <a:rPr lang="en-US" sz="2400" dirty="0" err="1">
                <a:latin typeface="Calibri" pitchFamily="34" charset="0"/>
              </a:rPr>
              <a:t>Α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Β</a:t>
            </a:r>
            <a:r>
              <a:rPr lang="en-US" sz="2400" baseline="-25000" dirty="0">
                <a:latin typeface="Calibri" pitchFamily="34" charset="0"/>
              </a:rPr>
              <a:t>2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21407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386211" y="2326510"/>
            <a:ext cx="8360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Όπως και τα κλειδιά, οι συναρτησιακές εξαρτήσεις προκύπτουν από τη φυσική περιγραφή του προβλήματος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</a:rPr>
              <a:t>δηλαδή από τον πραγματικό κόσμο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63687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6537" y="803635"/>
            <a:ext cx="867092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το παρακάτω σχεσιακό σχήμα: 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 err="1">
                <a:latin typeface="Calibri" pitchFamily="34" charset="0"/>
              </a:rPr>
              <a:t>Εγγραφή(Μάθημα</a:t>
            </a:r>
            <a:r>
              <a:rPr lang="el-GR" sz="1600" dirty="0">
                <a:latin typeface="Calibri" pitchFamily="34" charset="0"/>
              </a:rPr>
              <a:t>, Φοιτητής,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</a:t>
            </a:r>
            <a:r>
              <a:rPr lang="en-US" sz="1600" dirty="0">
                <a:latin typeface="Calibri" pitchFamily="34" charset="0"/>
              </a:rPr>
              <a:t>,</a:t>
            </a:r>
            <a:r>
              <a:rPr lang="el-GR" sz="1600" dirty="0">
                <a:latin typeface="Calibri" pitchFamily="34" charset="0"/>
              </a:rPr>
              <a:t> Αίθουσα, Βαθμός) 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(συντομογραφία) 	</a:t>
            </a:r>
            <a:r>
              <a:rPr lang="el-GR" sz="1600" b="1" dirty="0">
                <a:latin typeface="Calibri" pitchFamily="34" charset="0"/>
              </a:rPr>
              <a:t>Ε(Μ, Φ, Ω, Α, Β)</a:t>
            </a:r>
            <a:r>
              <a:rPr lang="el-GR" sz="1600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Ποιες συναρτησιακές εξαρτήσεις εκφράζουν τα 1 έως 4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Τα μαθήματα προσφέρονται μόνο μια φορά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σε μια συγκεκριμένη ώρα</a:t>
            </a:r>
            <a:r>
              <a:rPr lang="en-US" sz="1600" dirty="0">
                <a:latin typeface="Calibri" pitchFamily="34" charset="0"/>
              </a:rPr>
              <a:t>&amp;</a:t>
            </a:r>
            <a:r>
              <a:rPr lang="el-GR" sz="1600" dirty="0">
                <a:latin typeface="Calibri" pitchFamily="34" charset="0"/>
              </a:rPr>
              <a:t>μέρα και</a:t>
            </a:r>
            <a:r>
              <a:rPr lang="en-US" sz="16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αίθουσα.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Οι φοιτητές δεν μπορούν να είναι ταυτόχρονα (δηλαδή, 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σε δυο διαφορετικές αίθουσες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 Δε γίνεται να έχουμε δυο μαθήματα ταυτόχρονα (την ίδια </a:t>
            </a:r>
            <a:r>
              <a:rPr lang="el-GR" sz="1600" dirty="0" err="1">
                <a:latin typeface="Calibri" pitchFamily="34" charset="0"/>
              </a:rPr>
              <a:t>ώρα&amp;μέρα</a:t>
            </a:r>
            <a:r>
              <a:rPr lang="el-GR" sz="1600" dirty="0">
                <a:latin typeface="Calibri" pitchFamily="34" charset="0"/>
              </a:rPr>
              <a:t>) στην ίδια αίθουσα</a:t>
            </a:r>
          </a:p>
          <a:p>
            <a:pPr marL="800100" lvl="1" indent="-3429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Ένας φοιτητής παίρνει μόνο ένα βαθμό σε κάθε μάθημα</a:t>
            </a:r>
            <a:endParaRPr lang="el-GR" sz="1600" i="1" dirty="0">
              <a:solidFill>
                <a:srgbClr val="7030A0"/>
              </a:solidFill>
              <a:latin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Α.  ΒΜ -&gt; Φ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Β.  ΦΒ -&gt; Μ</a:t>
            </a:r>
          </a:p>
          <a:p>
            <a:pPr lvl="1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                 </a:t>
            </a:r>
            <a:r>
              <a:rPr lang="en-US" sz="1600" dirty="0">
                <a:latin typeface="Calibri" pitchFamily="34" charset="0"/>
              </a:rPr>
              <a:t>C. </a:t>
            </a:r>
            <a:r>
              <a:rPr lang="el-GR" sz="1600" dirty="0">
                <a:latin typeface="Calibri" pitchFamily="34" charset="0"/>
              </a:rPr>
              <a:t>ΦΜ -&gt; Β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14:cNvPr>
              <p14:cNvContentPartPr/>
              <p14:nvPr/>
            </p14:nvContentPartPr>
            <p14:xfrm>
              <a:off x="887572" y="4545397"/>
              <a:ext cx="360" cy="360"/>
            </p14:xfrm>
          </p:contentPart>
        </mc:Choice>
        <mc:Fallback xmlns="">
          <p:pic>
            <p:nvPicPr>
              <p:cNvPr id="10261" name="Ink 10260">
                <a:extLst>
                  <a:ext uri="{FF2B5EF4-FFF2-40B4-BE49-F238E27FC236}">
                    <a16:creationId xmlns:a16="http://schemas.microsoft.com/office/drawing/2014/main" id="{64D9B624-BF3F-45FD-822E-29697076E0CA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869572" y="452739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2928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13524" y="6482697"/>
            <a:ext cx="2133600" cy="365125"/>
          </a:xfrm>
          <a:noFill/>
        </p:spPr>
        <p:txBody>
          <a:bodyPr/>
          <a:lstStyle/>
          <a:p>
            <a:fld id="{BFB75A1D-5F0C-47CE-8472-2E8FDBC7ABBD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22250" y="1676048"/>
            <a:ext cx="84963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l-GR" sz="1600" dirty="0">
                <a:latin typeface="Calibri" pitchFamily="34" charset="0"/>
              </a:rPr>
              <a:t>Τι σημαίνει </a:t>
            </a:r>
            <a:endParaRPr lang="en-US" sz="1600" dirty="0">
              <a:latin typeface="Calibri" pitchFamily="34" charset="0"/>
            </a:endParaRPr>
          </a:p>
          <a:p>
            <a:pPr marL="457200" indent="-457200"/>
            <a:endParaRPr lang="el-GR" sz="1600" dirty="0">
              <a:latin typeface="Calibri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l-GR" sz="1600" dirty="0">
                <a:latin typeface="Calibri" pitchFamily="34" charset="0"/>
              </a:rPr>
              <a:t>Φ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 Μ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 μάθημα μπορεί να το πάρει μόνο ένας φοιτητής.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μπορεί να πάρει μόνο ένα μάθημα,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Ένας φοιτητής δε μπορεί να πάρει βαθμό σε ένα μάθημα.</a:t>
            </a:r>
          </a:p>
          <a:p>
            <a:pPr marL="800100" lvl="1" indent="-342900">
              <a:buAutoNum type="alphaUcPeriod"/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Κανένα από τα παραπάνω.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lvl="1"/>
            <a:endParaRPr lang="el-GR" sz="1600" dirty="0"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1600" dirty="0">
                <a:latin typeface="Calibri" pitchFamily="34" charset="0"/>
                <a:sym typeface="Symbol" pitchFamily="18" charset="2"/>
              </a:rPr>
              <a:t>2.    ΜΒ  Φ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indent="-457200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Ποιο (ποια) είναι το κλειδί αν ισχύουν τα 1 έως 4</a:t>
            </a:r>
            <a:endParaRPr lang="en-US" sz="1600" dirty="0">
              <a:latin typeface="Calibri" pitchFamily="34" charset="0"/>
            </a:endParaRPr>
          </a:p>
          <a:p>
            <a:pPr indent="-457200" eaLnBrk="0" hangingPunct="0">
              <a:spcBef>
                <a:spcPct val="50000"/>
              </a:spcBef>
            </a:pP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5600" y="-2650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(φυσική σημασία)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2020-2021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80EE6-78ED-46A4-B0A5-4ACAA25FC7ED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22937" y="2382043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/>
              <a:t>Λογαριασμός </a:t>
            </a:r>
            <a:r>
              <a:rPr lang="en-US" sz="1800" b="1" dirty="0"/>
              <a:t> 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4359424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/>
              <a:t>Πελάτης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74625" y="725437"/>
            <a:ext cx="85121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1: Στο παρακάτω σχήμα </a:t>
            </a:r>
            <a:r>
              <a:rPr lang="el-GR" b="1" dirty="0">
                <a:latin typeface="Calibri" pitchFamily="34" charset="0"/>
              </a:rPr>
              <a:t>Λογαριασμός</a:t>
            </a:r>
            <a:r>
              <a:rPr lang="el-GR" dirty="0">
                <a:latin typeface="Calibri" pitchFamily="34" charset="0"/>
              </a:rPr>
              <a:t> θεωρούμε ότι ένας λογαριασμός μπορεί να </a:t>
            </a:r>
            <a:r>
              <a:rPr lang="el-GR" i="1" dirty="0">
                <a:latin typeface="Calibri" pitchFamily="34" charset="0"/>
              </a:rPr>
              <a:t>ανήκει σε παραπάνω από έναν πελάτη </a:t>
            </a:r>
            <a:r>
              <a:rPr lang="el-GR" dirty="0">
                <a:latin typeface="Calibri" pitchFamily="34" charset="0"/>
              </a:rPr>
              <a:t>και ένας πελάτης μπορεί να έχει </a:t>
            </a:r>
            <a:r>
              <a:rPr lang="el-GR" i="1" dirty="0">
                <a:latin typeface="Calibri" pitchFamily="34" charset="0"/>
              </a:rPr>
              <a:t>πολλούς λογαριασμούς</a:t>
            </a:r>
            <a:r>
              <a:rPr lang="el-GR" dirty="0">
                <a:latin typeface="Calibri" pitchFamily="34" charset="0"/>
              </a:rPr>
              <a:t>. </a:t>
            </a:r>
            <a:endParaRPr lang="el-GR" sz="2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Είναι καλός σχεδιασμός; Ποιες άλλες (εκτός του κλειδιού) συναρτησιακές εξαρτήσεις ισχύουν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9737" y="2806700"/>
            <a:ext cx="8153400" cy="381000"/>
            <a:chOff x="480" y="1824"/>
            <a:chExt cx="5136" cy="240"/>
          </a:xfrm>
        </p:grpSpPr>
        <p:sp>
          <p:nvSpPr>
            <p:cNvPr id="11284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Όνομα-Υποκαταστήματος           </a:t>
              </a:r>
              <a:r>
                <a:rPr lang="el-GR" u="sng" dirty="0"/>
                <a:t>Αριθμός-Λογαριασμού</a:t>
              </a:r>
              <a:r>
                <a:rPr lang="el-GR" dirty="0"/>
                <a:t>         Ποσό     </a:t>
              </a:r>
              <a:r>
                <a:rPr lang="el-GR" u="sng" dirty="0"/>
                <a:t>Όνομα-Πελάτη</a:t>
              </a:r>
              <a:endParaRPr lang="el-GR" dirty="0"/>
            </a:p>
          </p:txBody>
        </p:sp>
        <p:sp>
          <p:nvSpPr>
            <p:cNvPr id="11285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6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7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8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l-GR" dirty="0"/>
                <a:t> 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31913" y="4383858"/>
            <a:ext cx="6143625" cy="403225"/>
            <a:chOff x="720" y="2770"/>
            <a:chExt cx="3870" cy="254"/>
          </a:xfrm>
        </p:grpSpPr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750" y="2770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/>
                <a:t>Όνομα-Πελάτη</a:t>
              </a:r>
              <a:r>
                <a:rPr lang="el-GR" dirty="0"/>
                <a:t>      Οδός     Πόλη        </a:t>
              </a:r>
              <a:r>
                <a:rPr lang="el-GR" u="sng" dirty="0"/>
                <a:t>Αριθμός-Λογαριασμού</a:t>
              </a:r>
              <a:endParaRPr lang="el-GR" dirty="0"/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62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222937" y="3467503"/>
            <a:ext cx="85121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Παράδειγμα 2: Παρόμοια, στο παρακάτω σχήμα </a:t>
            </a:r>
            <a:r>
              <a:rPr lang="el-GR" b="1" dirty="0">
                <a:latin typeface="Calibri" pitchFamily="34" charset="0"/>
              </a:rPr>
              <a:t>Πελάτης</a:t>
            </a:r>
            <a:r>
              <a:rPr lang="el-GR" dirty="0">
                <a:latin typeface="Calibri" pitchFamily="34" charset="0"/>
              </a:rPr>
              <a:t> (ένας πελάτης έχει μόνο μια διεύθυνση)</a:t>
            </a:r>
          </a:p>
        </p:txBody>
      </p:sp>
      <p:sp>
        <p:nvSpPr>
          <p:cNvPr id="11276" name="Text Box 19"/>
          <p:cNvSpPr txBox="1">
            <a:spLocks noChangeArrowheads="1"/>
          </p:cNvSpPr>
          <p:nvPr/>
        </p:nvSpPr>
        <p:spPr bwMode="auto">
          <a:xfrm>
            <a:off x="222937" y="5294535"/>
            <a:ext cx="87457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Στα παραπάνω σχεσιακά μοντέλα, με τα κλειδιά εκφράζεται μόνο ένα υποσύνολο των περιορισμών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  <a:defRPr/>
            </a:pPr>
            <a:r>
              <a:rPr lang="el-GR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Διαισθητικά, οι δύο παραπάνω σχεδιασμοί δεν είναι «καλοί», γιατί;</a:t>
            </a:r>
          </a:p>
        </p:txBody>
      </p:sp>
      <p:sp>
        <p:nvSpPr>
          <p:cNvPr id="11277" name="Text Box 20"/>
          <p:cNvSpPr txBox="1">
            <a:spLocks noChangeArrowheads="1"/>
          </p:cNvSpPr>
          <p:nvPr/>
        </p:nvSpPr>
        <p:spPr bwMode="auto">
          <a:xfrm>
            <a:off x="3910012" y="495951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</a:rPr>
              <a:t>Διεύθυνση πελάτη</a:t>
            </a:r>
          </a:p>
        </p:txBody>
      </p:sp>
      <p:sp>
        <p:nvSpPr>
          <p:cNvPr id="11278" name="AutoShape 21"/>
          <p:cNvSpPr>
            <a:spLocks/>
          </p:cNvSpPr>
          <p:nvPr/>
        </p:nvSpPr>
        <p:spPr bwMode="auto">
          <a:xfrm rot="-5400000">
            <a:off x="3635375" y="43362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" name="Title 7"/>
          <p:cNvSpPr>
            <a:spLocks noGrp="1"/>
          </p:cNvSpPr>
          <p:nvPr>
            <p:ph type="title"/>
          </p:nvPr>
        </p:nvSpPr>
        <p:spPr>
          <a:xfrm>
            <a:off x="355600" y="0"/>
            <a:ext cx="8229600" cy="70321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ΙΙ (φυσική σημασία)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CAFE-5DC3-4E86-982C-38A2AB9889E7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986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Τετριμμένες </a:t>
            </a:r>
            <a:r>
              <a:rPr lang="en-US" sz="2400" dirty="0">
                <a:latin typeface="Calibri" pitchFamily="34" charset="0"/>
              </a:rPr>
              <a:t> (trivial) </a:t>
            </a:r>
            <a:r>
              <a:rPr lang="el-GR" sz="2400" dirty="0">
                <a:latin typeface="Calibri" pitchFamily="34" charset="0"/>
              </a:rPr>
              <a:t>εξαρτήσεις: ισχύουν για όλα τα σχήματα</a:t>
            </a:r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62000" y="2819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Παράδειγμα:  Α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</a:rPr>
              <a:t>Α  ή  ΑΒ </a:t>
            </a:r>
            <a:r>
              <a:rPr lang="el-GR" sz="240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>
                <a:latin typeface="Calibri" pitchFamily="34" charset="0"/>
              </a:rPr>
              <a:t> Β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1828800" y="3860800"/>
            <a:ext cx="4687888" cy="1014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Γενικά, 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Χ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τετριμμένη</a:t>
            </a:r>
            <a:r>
              <a:rPr lang="el-GR" sz="2400" dirty="0">
                <a:latin typeface="Calibri" pitchFamily="34" charset="0"/>
              </a:rPr>
              <a:t>,  όταν Y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</a:t>
            </a:r>
            <a:r>
              <a:rPr lang="el-GR" sz="2400" dirty="0">
                <a:latin typeface="Calibri" pitchFamily="34" charset="0"/>
              </a:rPr>
              <a:t> X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Τετριμμένη Συναρτησιακή 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275E62-BE09-4E14-A21F-D23530452F92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8570" y="1874021"/>
            <a:ext cx="84083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Οι συναρτησιακές εξαρτήσεις ορίζονται στο </a:t>
            </a:r>
            <a:r>
              <a:rPr lang="el-GR" sz="2400" b="1" dirty="0">
                <a:latin typeface="Calibri" pitchFamily="34" charset="0"/>
              </a:rPr>
              <a:t>σχήμα</a:t>
            </a:r>
            <a:r>
              <a:rPr lang="el-GR" sz="2400" dirty="0">
                <a:latin typeface="Calibri" pitchFamily="34" charset="0"/>
              </a:rPr>
              <a:t> μιας σχέσης, εκφράζουν περιορισμούς ορθότητας (</a:t>
            </a:r>
            <a:r>
              <a:rPr lang="en-US" sz="2400" dirty="0">
                <a:latin typeface="Calibri" pitchFamily="34" charset="0"/>
              </a:rPr>
              <a:t>integrity constraints)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188569" y="3452191"/>
            <a:ext cx="840830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Ένα σύνολο από συναρτησιακές εξαρτήσεις F </a:t>
            </a:r>
            <a:r>
              <a:rPr lang="el-GR" sz="2400" i="1" dirty="0">
                <a:latin typeface="Calibri" pitchFamily="34" charset="0"/>
              </a:rPr>
              <a:t>ισχύει </a:t>
            </a:r>
            <a:r>
              <a:rPr lang="el-GR" sz="2400" dirty="0">
                <a:latin typeface="Calibri" pitchFamily="34" charset="0"/>
              </a:rPr>
              <a:t>σε ένα σχήμα, όλα τα έγκυρα (</a:t>
            </a:r>
            <a:r>
              <a:rPr lang="en-US" sz="2400" dirty="0">
                <a:latin typeface="Calibri" pitchFamily="34" charset="0"/>
              </a:rPr>
              <a:t>valid</a:t>
            </a:r>
            <a:r>
              <a:rPr lang="el-GR" sz="2400" dirty="0">
                <a:latin typeface="Calibri" pitchFamily="34" charset="0"/>
              </a:rPr>
              <a:t>) στιγμιότυπα πρέπει να ικανοποιούν το σύνολο των εξαρτήσεων</a:t>
            </a:r>
          </a:p>
          <a:p>
            <a:pPr marL="285750" indent="-28575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endParaRPr lang="el-GR" sz="1600" dirty="0"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  Έλεγχος αν μια σχέση (στιγμιότυπο) </a:t>
            </a:r>
            <a:r>
              <a:rPr lang="el-GR" sz="2400" i="1" dirty="0">
                <a:latin typeface="Calibri" pitchFamily="34" charset="0"/>
              </a:rPr>
              <a:t>ικανοποιεί </a:t>
            </a:r>
            <a:r>
              <a:rPr lang="el-GR" sz="2400" dirty="0">
                <a:latin typeface="Calibri" pitchFamily="34" charset="0"/>
              </a:rPr>
              <a:t>το σύνολο F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Περιορισμοί Σχήματος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DAB32C-D7A8-41F7-8653-1BE42D4279F5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54291" y="162141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Πως μπορούμε να συνάγουμε νέες εξαρτήσεις από ένα δεδομένο σύνολο εξαρτήσεων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8254" y="2834801"/>
            <a:ext cx="8455025" cy="714375"/>
            <a:chOff x="336" y="2208"/>
            <a:chExt cx="5326" cy="450"/>
          </a:xfrm>
        </p:grpSpPr>
        <p:sp>
          <p:nvSpPr>
            <p:cNvPr id="14344" name="Text Box 5"/>
            <p:cNvSpPr txBox="1">
              <a:spLocks noChangeArrowheads="1"/>
            </p:cNvSpPr>
            <p:nvPr/>
          </p:nvSpPr>
          <p:spPr bwMode="auto">
            <a:xfrm>
              <a:off x="336" y="2251"/>
              <a:ext cx="532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 F    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  Y : </a:t>
              </a:r>
              <a:r>
                <a:rPr lang="el-GR" dirty="0">
                  <a:latin typeface="Calibri" pitchFamily="34" charset="0"/>
                </a:rPr>
                <a:t>η συναρτησιακή εξάρτηση 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 </a:t>
              </a:r>
              <a:r>
                <a:rPr lang="el-GR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συνάγεται</a:t>
              </a:r>
              <a:r>
                <a:rPr lang="el-GR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(inferred/implied) </a:t>
              </a:r>
              <a:r>
                <a:rPr lang="el-GR" dirty="0">
                  <a:latin typeface="Calibri" pitchFamily="34" charset="0"/>
                </a:rPr>
                <a:t>από το σύνολο εξαρτήσεων </a:t>
              </a:r>
              <a:r>
                <a:rPr lang="en-US" dirty="0">
                  <a:latin typeface="Calibri" pitchFamily="34" charset="0"/>
                </a:rPr>
                <a:t>F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" y="2208"/>
              <a:ext cx="240" cy="288"/>
              <a:chOff x="1968" y="1824"/>
              <a:chExt cx="240" cy="288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r>
                  <a:rPr lang="el-GR" sz="2400" dirty="0">
                    <a:latin typeface="Calibri" pitchFamily="34" charset="0"/>
                  </a:rPr>
                  <a:t> </a:t>
                </a:r>
                <a:r>
                  <a:rPr lang="en-US" sz="2400" dirty="0">
                    <a:latin typeface="Calibri" pitchFamily="34" charset="0"/>
                  </a:rPr>
                  <a:t>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4347" name="Line 8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18510" y="4317970"/>
            <a:ext cx="7848600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F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: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κλειστότητα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(εγκλεισμός)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</a:rPr>
              <a:t>closure): </a:t>
            </a:r>
            <a:r>
              <a:rPr lang="el-GR" sz="2000" dirty="0">
                <a:latin typeface="Calibri" pitchFamily="34" charset="0"/>
              </a:rPr>
              <a:t>σύνολο όλων των συναρτησιακών εξαρτήσεων που συνάγονται από το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05119" y="5402859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Συμπερασμού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 για τη δημιουργία εξαρτήσεων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060" y="3506771"/>
            <a:ext cx="830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l-GR" dirty="0"/>
              <a:t> Χ </a:t>
            </a:r>
            <a:r>
              <a:rPr lang="el-GR" dirty="0">
                <a:sym typeface="Symbol"/>
              </a:rPr>
              <a:t> Υ ισχύει σε κάθε στιγμιότυπο που ικανοποιεί το σύνολο των εξαρτήσεων στο </a:t>
            </a:r>
            <a:r>
              <a:rPr lang="en-US" dirty="0">
                <a:sym typeface="Symbol"/>
              </a:rPr>
              <a:t>F</a:t>
            </a:r>
            <a:endParaRPr lang="el-GR" dirty="0"/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E7AB8-C747-4E3A-89ED-0D73EB461A67}" type="slidenum">
              <a:rPr lang="el-GR" altLang="en-US" smtClean="0"/>
              <a:pPr/>
              <a:t>28</a:t>
            </a:fld>
            <a:endParaRPr lang="el-GR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1254476" y="1983867"/>
            <a:ext cx="7474744" cy="3124200"/>
            <a:chOff x="431800" y="2087562"/>
            <a:chExt cx="8269288" cy="3124200"/>
          </a:xfrm>
        </p:grpSpPr>
        <p:sp>
          <p:nvSpPr>
            <p:cNvPr id="16391" name="Text Box 4"/>
            <p:cNvSpPr txBox="1">
              <a:spLocks noChangeArrowheads="1"/>
            </p:cNvSpPr>
            <p:nvPr/>
          </p:nvSpPr>
          <p:spPr bwMode="auto">
            <a:xfrm>
              <a:off x="431800" y="20875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1. Ανακλαστικός  Κανόνας</a:t>
              </a:r>
              <a:r>
                <a:rPr lang="en-US" sz="2400" dirty="0">
                  <a:latin typeface="Calibri" pitchFamily="34" charset="0"/>
                </a:rPr>
                <a:t> (reflexivity)</a:t>
              </a:r>
              <a:endParaRPr lang="el-GR" sz="2400" dirty="0">
                <a:latin typeface="Calibri" pitchFamily="34" charset="0"/>
              </a:endParaRPr>
            </a:p>
          </p:txBody>
        </p:sp>
        <p:sp>
          <p:nvSpPr>
            <p:cNvPr id="16392" name="Text Box 5"/>
            <p:cNvSpPr txBox="1">
              <a:spLocks noChangeArrowheads="1"/>
            </p:cNvSpPr>
            <p:nvPr/>
          </p:nvSpPr>
          <p:spPr bwMode="auto">
            <a:xfrm>
              <a:off x="1193800" y="2620962"/>
              <a:ext cx="7391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/>
                <a:t>Αν   Χ </a:t>
              </a:r>
              <a:r>
                <a:rPr lang="el-GR" dirty="0">
                  <a:sym typeface="Symbol" pitchFamily="18" charset="2"/>
                </a:rPr>
                <a:t> </a:t>
              </a:r>
              <a:r>
                <a:rPr lang="el-GR" dirty="0"/>
                <a:t>Υ, τότε </a:t>
              </a:r>
              <a:r>
                <a:rPr lang="en-US" dirty="0"/>
                <a:t>X </a:t>
              </a:r>
              <a:r>
                <a:rPr lang="en-US" dirty="0">
                  <a:sym typeface="Symbol" pitchFamily="18" charset="2"/>
                </a:rPr>
                <a:t></a:t>
              </a:r>
              <a:r>
                <a:rPr lang="en-US" dirty="0"/>
                <a:t> Y</a:t>
              </a:r>
              <a:endParaRPr lang="el-GR" dirty="0"/>
            </a:p>
          </p:txBody>
        </p:sp>
        <p:sp>
          <p:nvSpPr>
            <p:cNvPr id="16393" name="Text Box 6"/>
            <p:cNvSpPr txBox="1">
              <a:spLocks noChangeArrowheads="1"/>
            </p:cNvSpPr>
            <p:nvPr/>
          </p:nvSpPr>
          <p:spPr bwMode="auto">
            <a:xfrm>
              <a:off x="508000" y="4221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3. Μεταβατικός  Κανόνας</a:t>
              </a:r>
              <a:r>
                <a:rPr lang="en-US" sz="2400" dirty="0">
                  <a:latin typeface="Calibri" pitchFamily="34" charset="0"/>
                </a:rPr>
                <a:t> (transitivity)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2" name="Group 7"/>
            <p:cNvGrpSpPr>
              <a:grpSpLocks/>
            </p:cNvGrpSpPr>
            <p:nvPr/>
          </p:nvGrpSpPr>
          <p:grpSpPr bwMode="auto">
            <a:xfrm>
              <a:off x="1309688" y="3662362"/>
              <a:ext cx="7391400" cy="457200"/>
              <a:chOff x="720" y="3024"/>
              <a:chExt cx="4656" cy="288"/>
            </a:xfrm>
          </p:grpSpPr>
          <p:sp>
            <p:nvSpPr>
              <p:cNvPr id="16403" name="Text Box 8"/>
              <p:cNvSpPr txBox="1">
                <a:spLocks noChangeArrowheads="1"/>
              </p:cNvSpPr>
              <p:nvPr/>
            </p:nvSpPr>
            <p:spPr bwMode="auto">
              <a:xfrm>
                <a:off x="720" y="3024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Y}    </a:t>
                </a:r>
                <a:r>
                  <a:rPr lang="el-GR" dirty="0"/>
                  <a:t>      </a:t>
                </a:r>
                <a:r>
                  <a:rPr lang="en-US" dirty="0"/>
                  <a:t>    ΧΖ </a:t>
                </a:r>
                <a:r>
                  <a:rPr lang="en-US" dirty="0">
                    <a:sym typeface="Symbol" pitchFamily="18" charset="2"/>
                  </a:rPr>
                  <a:t>YZ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3" name="Group 9"/>
              <p:cNvGrpSpPr>
                <a:grpSpLocks/>
              </p:cNvGrpSpPr>
              <p:nvPr/>
            </p:nvGrpSpPr>
            <p:grpSpPr bwMode="auto">
              <a:xfrm>
                <a:off x="1440" y="3024"/>
                <a:ext cx="240" cy="288"/>
                <a:chOff x="1968" y="1824"/>
                <a:chExt cx="240" cy="288"/>
              </a:xfrm>
            </p:grpSpPr>
            <p:sp>
              <p:nvSpPr>
                <p:cNvPr id="1640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/>
                    <a:t>=</a:t>
                  </a:r>
                </a:p>
              </p:txBody>
            </p:sp>
            <p:sp>
              <p:nvSpPr>
                <p:cNvPr id="16406" name="Line 1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431800" y="3078162"/>
              <a:ext cx="76962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2. </a:t>
              </a:r>
              <a:r>
                <a:rPr lang="el-GR" sz="2400" dirty="0" err="1">
                  <a:latin typeface="Calibri" pitchFamily="34" charset="0"/>
                </a:rPr>
                <a:t>Επαυξητικός</a:t>
              </a:r>
              <a:r>
                <a:rPr lang="el-GR" sz="2400" dirty="0">
                  <a:latin typeface="Calibri" pitchFamily="34" charset="0"/>
                </a:rPr>
                <a:t>  Κανόνας</a:t>
              </a:r>
              <a:r>
                <a:rPr lang="en-US" sz="2400" dirty="0">
                  <a:latin typeface="Calibri" pitchFamily="34" charset="0"/>
                </a:rPr>
                <a:t> (augmentation)</a:t>
              </a:r>
              <a:endParaRPr lang="el-GR" sz="2400" dirty="0">
                <a:latin typeface="Calibri" pitchFamily="34" charset="0"/>
              </a:endParaRPr>
            </a:p>
          </p:txBody>
        </p: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270000" y="4754562"/>
              <a:ext cx="7391400" cy="457200"/>
              <a:chOff x="768" y="3120"/>
              <a:chExt cx="4656" cy="288"/>
            </a:xfrm>
          </p:grpSpPr>
          <p:sp>
            <p:nvSpPr>
              <p:cNvPr id="16399" name="Text Box 14"/>
              <p:cNvSpPr txBox="1">
                <a:spLocks noChangeArrowheads="1"/>
              </p:cNvSpPr>
              <p:nvPr/>
            </p:nvSpPr>
            <p:spPr bwMode="auto">
              <a:xfrm>
                <a:off x="768" y="3120"/>
                <a:ext cx="46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/>
                  <a:t>{</a:t>
                </a:r>
                <a:r>
                  <a:rPr lang="en-US" dirty="0"/>
                  <a:t>X </a:t>
                </a:r>
                <a:r>
                  <a:rPr lang="en-US" dirty="0">
                    <a:sym typeface="Symbol" pitchFamily="18" charset="2"/>
                  </a:rPr>
                  <a:t></a:t>
                </a:r>
                <a:r>
                  <a:rPr lang="en-US" dirty="0"/>
                  <a:t> Y, Υ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}         </a:t>
                </a:r>
                <a:r>
                  <a:rPr lang="el-GR" dirty="0"/>
                  <a:t>              </a:t>
                </a:r>
                <a:r>
                  <a:rPr lang="en-US" dirty="0"/>
                  <a:t> Χ </a:t>
                </a:r>
                <a:r>
                  <a:rPr lang="en-US" dirty="0">
                    <a:sym typeface="Symbol" pitchFamily="18" charset="2"/>
                  </a:rPr>
                  <a:t> Z</a:t>
                </a:r>
                <a:r>
                  <a:rPr lang="en-US" dirty="0"/>
                  <a:t> </a:t>
                </a:r>
                <a:endParaRPr lang="el-GR" dirty="0"/>
              </a:p>
            </p:txBody>
          </p: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288"/>
                <a:chOff x="1968" y="1824"/>
                <a:chExt cx="240" cy="288"/>
              </a:xfrm>
            </p:grpSpPr>
            <p:sp>
              <p:nvSpPr>
                <p:cNvPr id="1640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968" y="1824"/>
                  <a:ext cx="24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sz="2400">
                      <a:latin typeface="Comic Sans MS" pitchFamily="66" charset="0"/>
                    </a:rPr>
                    <a:t>=</a:t>
                  </a:r>
                </a:p>
              </p:txBody>
            </p:sp>
            <p:sp>
              <p:nvSpPr>
                <p:cNvPr id="16402" name="Line 17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279400" y="5430126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Κανόνες του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Amstrong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l-GR" i="1" dirty="0">
                <a:latin typeface="Calibri" pitchFamily="34" charset="0"/>
              </a:rPr>
              <a:t>βάσιμοι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sound</a:t>
            </a:r>
            <a:r>
              <a:rPr lang="el-GR" dirty="0">
                <a:latin typeface="Calibri" pitchFamily="34" charset="0"/>
              </a:rPr>
              <a:t>) δε δίνουν λανθασμένες εξαρτήσεις και </a:t>
            </a:r>
            <a:r>
              <a:rPr lang="el-GR" i="1" dirty="0">
                <a:latin typeface="Calibri" pitchFamily="34" charset="0"/>
              </a:rPr>
              <a:t>πλήρεις</a:t>
            </a:r>
            <a:r>
              <a:rPr lang="el-GR" dirty="0">
                <a:latin typeface="Calibri" pitchFamily="34" charset="0"/>
              </a:rPr>
              <a:t> (</a:t>
            </a:r>
            <a:r>
              <a:rPr lang="el-GR" dirty="0" err="1">
                <a:latin typeface="Calibri" pitchFamily="34" charset="0"/>
              </a:rPr>
              <a:t>complete</a:t>
            </a:r>
            <a:r>
              <a:rPr lang="el-GR" dirty="0">
                <a:latin typeface="Calibri" pitchFamily="34" charset="0"/>
              </a:rPr>
              <a:t>) μας δίνουν όλο το F</a:t>
            </a:r>
            <a:r>
              <a:rPr lang="el-GR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Inference Rules)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51DEE-C965-48C8-BF39-9A77D3CFC245}" type="slidenum">
              <a:rPr lang="el-GR" altLang="en-US" smtClean="0"/>
              <a:pPr/>
              <a:t>29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981200"/>
            <a:ext cx="7391400" cy="457200"/>
            <a:chOff x="720" y="3024"/>
            <a:chExt cx="4656" cy="288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720" y="3024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Y}   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n-US" dirty="0">
                  <a:latin typeface="Calibri" pitchFamily="34" charset="0"/>
                </a:rPr>
                <a:t>     ΧΖ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YZ</a:t>
              </a:r>
              <a:r>
                <a:rPr lang="en-US" dirty="0">
                  <a:latin typeface="Calibri" pitchFamily="34" charset="0"/>
                </a:rPr>
                <a:t> 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3024"/>
              <a:ext cx="240" cy="288"/>
              <a:chOff x="1968" y="1824"/>
              <a:chExt cx="240" cy="288"/>
            </a:xfrm>
          </p:grpSpPr>
          <p:sp>
            <p:nvSpPr>
              <p:cNvPr id="17420" name="Text Box 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7421" name="Line 7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4038600" y="19812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Επαυξητικός  Κανόνας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95287" y="2868531"/>
            <a:ext cx="8315079" cy="3306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Απόδειξη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i="1" dirty="0">
                <a:latin typeface="Calibri" pitchFamily="34" charset="0"/>
              </a:rPr>
              <a:t>(με επαγωγή σε άτοπο:) </a:t>
            </a:r>
            <a:r>
              <a:rPr lang="el-GR" sz="1600" dirty="0">
                <a:latin typeface="Calibri" pitchFamily="34" charset="0"/>
              </a:rPr>
              <a:t>έστω ότι σε κάποιο στιγμιότυπο της </a:t>
            </a:r>
            <a:r>
              <a:rPr lang="en-US" sz="1600" dirty="0">
                <a:latin typeface="Calibri" pitchFamily="34" charset="0"/>
              </a:rPr>
              <a:t>r </a:t>
            </a:r>
            <a:r>
              <a:rPr lang="el-GR" sz="1600" dirty="0">
                <a:latin typeface="Calibri" pitchFamily="34" charset="0"/>
              </a:rPr>
              <a:t>ισχύει</a:t>
            </a:r>
            <a:r>
              <a:rPr lang="el-GR" sz="1800" dirty="0">
                <a:latin typeface="Calibri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 (1)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όχι</a:t>
            </a:r>
            <a:r>
              <a:rPr lang="en-US" sz="1800" dirty="0">
                <a:latin typeface="Calibri" pitchFamily="34" charset="0"/>
              </a:rPr>
              <a:t>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  <a:r>
              <a:rPr lang="en-US" sz="1800" dirty="0">
                <a:latin typeface="Calibri" pitchFamily="34" charset="0"/>
              </a:rPr>
              <a:t> (2)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(2</a:t>
            </a:r>
            <a:r>
              <a:rPr lang="en-US" sz="1800" dirty="0">
                <a:latin typeface="Calibri" pitchFamily="34" charset="0"/>
              </a:rPr>
              <a:t> &amp; </a:t>
            </a:r>
            <a:r>
              <a:rPr lang="el-GR" sz="1800" dirty="0">
                <a:latin typeface="Calibri" pitchFamily="34" charset="0"/>
              </a:rPr>
              <a:t>ορισμό), υπάρχουν δυο πλειάδες, </a:t>
            </a:r>
            <a:r>
              <a:rPr lang="en-US" sz="1800" dirty="0">
                <a:latin typeface="Calibri" pitchFamily="34" charset="0"/>
              </a:rPr>
              <a:t>t1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t2, </a:t>
            </a:r>
            <a:r>
              <a:rPr lang="el-GR" sz="1800" dirty="0">
                <a:latin typeface="Calibri" pitchFamily="34" charset="0"/>
              </a:rPr>
              <a:t>τέτοιες ώστε </a:t>
            </a:r>
            <a:r>
              <a:rPr lang="en-US" sz="1800" dirty="0">
                <a:latin typeface="Calibri" pitchFamily="34" charset="0"/>
              </a:rPr>
              <a:t>t1[XZ] = t2[XZ] (3)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		        και </a:t>
            </a:r>
            <a:r>
              <a:rPr lang="en-US" sz="1800" dirty="0">
                <a:latin typeface="Calibri" pitchFamily="34" charset="0"/>
              </a:rPr>
              <a:t>t1[YZ]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</a:t>
            </a:r>
            <a:r>
              <a:rPr lang="en-US" sz="1800" dirty="0">
                <a:latin typeface="Calibri" pitchFamily="34" charset="0"/>
              </a:rPr>
              <a:t> t2[YZ]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(3),  </a:t>
            </a:r>
            <a:r>
              <a:rPr lang="en-US" sz="1800" dirty="0">
                <a:latin typeface="Calibri" pitchFamily="34" charset="0"/>
              </a:rPr>
              <a:t>t1[X] = t2[X] (4)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dirty="0">
                <a:latin typeface="Calibri" pitchFamily="34" charset="0"/>
              </a:rPr>
              <a:t>t1[Z] = t2[Z] (5)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(1) και (4), </a:t>
            </a:r>
            <a:r>
              <a:rPr lang="en-US" sz="1800" dirty="0">
                <a:latin typeface="Calibri" pitchFamily="34" charset="0"/>
              </a:rPr>
              <a:t>t1[Y] = t2[</a:t>
            </a:r>
            <a:r>
              <a:rPr lang="el-GR" sz="1800" dirty="0">
                <a:latin typeface="Calibri" pitchFamily="34" charset="0"/>
              </a:rPr>
              <a:t>Υ</a:t>
            </a:r>
            <a:r>
              <a:rPr lang="en-US" sz="1800" dirty="0">
                <a:latin typeface="Calibri" pitchFamily="34" charset="0"/>
              </a:rPr>
              <a:t>] (6)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Από (5) και (6), </a:t>
            </a:r>
            <a:r>
              <a:rPr lang="en-US" sz="1800" dirty="0">
                <a:latin typeface="Calibri" pitchFamily="34" charset="0"/>
              </a:rPr>
              <a:t>t1[ΥZ] = t2[ΥZ] </a:t>
            </a:r>
            <a:r>
              <a:rPr lang="en-US" sz="1800" dirty="0" err="1">
                <a:latin typeface="Calibri" pitchFamily="34" charset="0"/>
              </a:rPr>
              <a:t>Άτο</a:t>
            </a:r>
            <a:r>
              <a:rPr lang="en-US" sz="1800" dirty="0">
                <a:latin typeface="Calibri" pitchFamily="34" charset="0"/>
              </a:rPr>
              <a:t>πο!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4242062" y="2573928"/>
            <a:ext cx="41572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3 κανόνων με βάση τον ορισμό</a:t>
            </a:r>
          </a:p>
        </p:txBody>
      </p:sp>
      <p:sp>
        <p:nvSpPr>
          <p:cNvPr id="15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1CF37-AA17-49C3-8A7D-AF84E6BE2273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762000" y="2298700"/>
            <a:ext cx="7772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Σημασιολογία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Ελάττωση πλεονασμού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3. Ελάττωση τιμών </a:t>
            </a:r>
            <a:r>
              <a:rPr lang="en-US" sz="2400" dirty="0">
                <a:latin typeface="Calibri" pitchFamily="34" charset="0"/>
              </a:rPr>
              <a:t>null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4. </a:t>
            </a:r>
            <a:r>
              <a:rPr lang="el-GR" sz="2400" dirty="0">
                <a:latin typeface="Calibri" pitchFamily="34" charset="0"/>
              </a:rPr>
              <a:t>Μη πλασματικές πλειάδες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Γενικές Κατευθύνσεις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56698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9B90-541B-44CD-93B0-928AAC768C09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Επιπρόσθετοι κανόνες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3487" y="25240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4. Ενωτικός  Κανόνας</a:t>
            </a:r>
            <a:r>
              <a:rPr lang="en-US" sz="2400" dirty="0">
                <a:latin typeface="Calibri" pitchFamily="34" charset="0"/>
              </a:rPr>
              <a:t> (union)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833487" y="3743227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5. Διασπαστικός  Κανόνας</a:t>
            </a:r>
            <a:r>
              <a:rPr lang="en-US" sz="2400" dirty="0">
                <a:latin typeface="Calibri" pitchFamily="34" charset="0"/>
              </a:rPr>
              <a:t> (decomposition)</a:t>
            </a:r>
            <a:endParaRPr lang="el-GR" sz="2400" dirty="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36700" y="5525990"/>
            <a:ext cx="7391400" cy="457200"/>
            <a:chOff x="432" y="3552"/>
            <a:chExt cx="4656" cy="288"/>
          </a:xfrm>
        </p:grpSpPr>
        <p:sp>
          <p:nvSpPr>
            <p:cNvPr id="18453" name="Text Box 7"/>
            <p:cNvSpPr txBox="1">
              <a:spLocks noChangeArrowheads="1"/>
            </p:cNvSpPr>
            <p:nvPr/>
          </p:nvSpPr>
          <p:spPr bwMode="auto">
            <a:xfrm>
              <a:off x="432" y="3552"/>
              <a:ext cx="465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{</a:t>
              </a:r>
              <a:r>
                <a:rPr lang="en-US" dirty="0">
                  <a:latin typeface="Calibri" pitchFamily="34" charset="0"/>
                </a:rPr>
                <a:t>X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 dirty="0">
                  <a:latin typeface="Calibri" pitchFamily="34" charset="0"/>
                </a:rPr>
                <a:t> Y, ΥΖ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r>
                <a:rPr lang="en-US" dirty="0">
                  <a:latin typeface="Calibri" pitchFamily="34" charset="0"/>
                </a:rPr>
                <a:t> }           </a:t>
              </a:r>
              <a:r>
                <a:rPr lang="el-GR" dirty="0">
                  <a:latin typeface="Calibri" pitchFamily="34" charset="0"/>
                </a:rPr>
                <a:t>           </a:t>
              </a:r>
              <a:r>
                <a:rPr lang="en-US" dirty="0">
                  <a:latin typeface="Calibri" pitchFamily="34" charset="0"/>
                </a:rPr>
                <a:t>      ΧZ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 W</a:t>
              </a:r>
              <a:endParaRPr lang="el-GR" dirty="0">
                <a:latin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920" y="3552"/>
              <a:ext cx="240" cy="288"/>
              <a:chOff x="1968" y="1824"/>
              <a:chExt cx="240" cy="288"/>
            </a:xfrm>
          </p:grpSpPr>
          <p:sp>
            <p:nvSpPr>
              <p:cNvPr id="18455" name="Text Box 9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8456" name="Line 10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847775" y="5022752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6. Ψευδομεταβατικός  Κανόνας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95475" y="4230590"/>
            <a:ext cx="7391400" cy="473075"/>
            <a:chOff x="576" y="2928"/>
            <a:chExt cx="4656" cy="298"/>
          </a:xfrm>
        </p:grpSpPr>
        <p:sp>
          <p:nvSpPr>
            <p:cNvPr id="18449" name="Text Box 13"/>
            <p:cNvSpPr txBox="1">
              <a:spLocks noChangeArrowheads="1"/>
            </p:cNvSpPr>
            <p:nvPr/>
          </p:nvSpPr>
          <p:spPr bwMode="auto">
            <a:xfrm>
              <a:off x="576" y="2976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Z</a:t>
              </a:r>
              <a:r>
                <a:rPr lang="en-US">
                  <a:latin typeface="Calibri" pitchFamily="34" charset="0"/>
                </a:rPr>
                <a:t> }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440" y="2928"/>
              <a:ext cx="240" cy="288"/>
              <a:chOff x="1968" y="1824"/>
              <a:chExt cx="240" cy="288"/>
            </a:xfrm>
          </p:grpSpPr>
          <p:sp>
            <p:nvSpPr>
              <p:cNvPr id="18451" name="Text Box 1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dirty="0">
                    <a:latin typeface="Calibri" pitchFamily="34" charset="0"/>
                  </a:rPr>
                  <a:t>=</a:t>
                </a:r>
                <a:r>
                  <a:rPr lang="en-US" sz="2400" dirty="0">
                    <a:latin typeface="Calibri" pitchFamily="34" charset="0"/>
                  </a:rPr>
                  <a:t>   </a:t>
                </a:r>
                <a:endParaRPr lang="el-GR" sz="2400" dirty="0">
                  <a:latin typeface="Calibri" pitchFamily="34" charset="0"/>
                </a:endParaRPr>
              </a:p>
            </p:txBody>
          </p:sp>
          <p:sp>
            <p:nvSpPr>
              <p:cNvPr id="18452" name="Line 16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1424037" y="307806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{</a:t>
            </a:r>
            <a:r>
              <a:rPr lang="en-US">
                <a:latin typeface="Calibri" pitchFamily="34" charset="0"/>
              </a:rPr>
              <a:t>X </a:t>
            </a:r>
            <a:r>
              <a:rPr lang="en-US">
                <a:latin typeface="Calibri" pitchFamily="34" charset="0"/>
                <a:sym typeface="Symbol" pitchFamily="18" charset="2"/>
              </a:rPr>
              <a:t></a:t>
            </a:r>
            <a:r>
              <a:rPr lang="en-US">
                <a:latin typeface="Calibri" pitchFamily="34" charset="0"/>
              </a:rPr>
              <a:t> Y, Χ </a:t>
            </a:r>
            <a:r>
              <a:rPr lang="en-US">
                <a:latin typeface="Calibri" pitchFamily="34" charset="0"/>
                <a:sym typeface="Symbol" pitchFamily="18" charset="2"/>
              </a:rPr>
              <a:t> Z</a:t>
            </a:r>
            <a:r>
              <a:rPr lang="en-US">
                <a:latin typeface="Calibri" pitchFamily="34" charset="0"/>
              </a:rPr>
              <a:t> }                  Χ </a:t>
            </a:r>
            <a:r>
              <a:rPr lang="en-US">
                <a:latin typeface="Calibri" pitchFamily="34" charset="0"/>
                <a:sym typeface="Symbol" pitchFamily="18" charset="2"/>
              </a:rPr>
              <a:t> YZ</a:t>
            </a:r>
            <a:r>
              <a:rPr lang="en-US">
                <a:latin typeface="Calibri" pitchFamily="34" charset="0"/>
              </a:rPr>
              <a:t> </a:t>
            </a:r>
            <a:endParaRPr lang="el-GR">
              <a:latin typeface="Calibri" pitchFamily="34" charset="0"/>
            </a:endParaRPr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3206541" y="3031217"/>
            <a:ext cx="381000" cy="457200"/>
            <a:chOff x="1968" y="1824"/>
            <a:chExt cx="240" cy="288"/>
          </a:xfrm>
        </p:grpSpPr>
        <p:sp>
          <p:nvSpPr>
            <p:cNvPr id="18447" name="Text Box 20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latin typeface="Calibri" pitchFamily="34" charset="0"/>
                </a:rPr>
                <a:t>=</a:t>
              </a:r>
            </a:p>
          </p:txBody>
        </p:sp>
        <p:sp>
          <p:nvSpPr>
            <p:cNvPr id="18448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6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CA63A8-F326-483F-B6E9-437CB99D4434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Ενωτικός  Κανόνας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304800" y="29718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Απόδειξη (με χρήση των κανόνων του </a:t>
            </a:r>
            <a:r>
              <a:rPr lang="en-US">
                <a:latin typeface="Calibri" pitchFamily="34" charset="0"/>
              </a:rPr>
              <a:t>Amstrong)</a:t>
            </a:r>
            <a:endParaRPr lang="el-GR">
              <a:latin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2286000"/>
            <a:ext cx="7391400" cy="473075"/>
            <a:chOff x="432" y="2304"/>
            <a:chExt cx="4656" cy="298"/>
          </a:xfrm>
        </p:grpSpPr>
        <p:sp>
          <p:nvSpPr>
            <p:cNvPr id="19474" name="Text Box 6"/>
            <p:cNvSpPr txBox="1">
              <a:spLocks noChangeArrowheads="1"/>
            </p:cNvSpPr>
            <p:nvPr/>
          </p:nvSpPr>
          <p:spPr bwMode="auto">
            <a:xfrm>
              <a:off x="432" y="2352"/>
              <a:ext cx="46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{</a:t>
              </a:r>
              <a:r>
                <a:rPr lang="en-US">
                  <a:latin typeface="Calibri" pitchFamily="34" charset="0"/>
                </a:rPr>
                <a:t>X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</a:t>
              </a:r>
              <a:r>
                <a:rPr lang="en-US">
                  <a:latin typeface="Calibri" pitchFamily="34" charset="0"/>
                </a:rPr>
                <a:t> Y (1),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Z</a:t>
              </a:r>
              <a:r>
                <a:rPr lang="en-US">
                  <a:latin typeface="Calibri" pitchFamily="34" charset="0"/>
                </a:rPr>
                <a:t> (2)}                     Χ </a:t>
              </a:r>
              <a:r>
                <a:rPr lang="en-US">
                  <a:latin typeface="Calibri" pitchFamily="34" charset="0"/>
                  <a:sym typeface="Symbol" pitchFamily="18" charset="2"/>
                </a:rPr>
                <a:t> YZ</a:t>
              </a:r>
              <a:r>
                <a:rPr lang="en-US">
                  <a:latin typeface="Calibri" pitchFamily="34" charset="0"/>
                </a:rPr>
                <a:t> </a:t>
              </a:r>
              <a:endParaRPr lang="el-GR">
                <a:latin typeface="Calibri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256" y="2304"/>
              <a:ext cx="240" cy="288"/>
              <a:chOff x="1968" y="1824"/>
              <a:chExt cx="240" cy="288"/>
            </a:xfrm>
          </p:grpSpPr>
          <p:sp>
            <p:nvSpPr>
              <p:cNvPr id="19476" name="Text Box 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>
                    <a:latin typeface="Calibri" pitchFamily="34" charset="0"/>
                  </a:rPr>
                  <a:t>=</a:t>
                </a:r>
              </a:p>
            </p:txBody>
          </p:sp>
          <p:sp>
            <p:nvSpPr>
              <p:cNvPr id="19477" name="Line 9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3429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(2) 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ΧY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  (3)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(1) </a:t>
            </a:r>
            <a:r>
              <a:rPr lang="el-GR" sz="1800" dirty="0">
                <a:latin typeface="Calibri" pitchFamily="34" charset="0"/>
              </a:rPr>
              <a:t>+ </a:t>
            </a:r>
            <a:r>
              <a:rPr lang="el-GR" sz="1800" dirty="0" err="1">
                <a:latin typeface="Calibri" pitchFamily="34" charset="0"/>
              </a:rPr>
              <a:t>Επαυξ</a:t>
            </a:r>
            <a:r>
              <a:rPr lang="el-GR" sz="1800" dirty="0">
                <a:latin typeface="Calibri" pitchFamily="34" charset="0"/>
              </a:rPr>
              <a:t>. 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XY (4)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(3) (4) </a:t>
            </a:r>
            <a:r>
              <a:rPr lang="el-GR" sz="1800" dirty="0">
                <a:latin typeface="Calibri" pitchFamily="34" charset="0"/>
              </a:rPr>
              <a:t>Μεταβ. </a:t>
            </a:r>
            <a:r>
              <a:rPr lang="en-US" sz="1800" dirty="0">
                <a:latin typeface="Calibri" pitchFamily="34" charset="0"/>
              </a:rPr>
              <a:t>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YZ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4495800" y="3553905"/>
            <a:ext cx="3319021" cy="24357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Ανακλαστικός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 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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Υ, τότε 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 err="1">
                <a:latin typeface="Calibri" pitchFamily="34" charset="0"/>
              </a:rPr>
              <a:t>Επαυξητικός</a:t>
            </a:r>
            <a:r>
              <a:rPr lang="el-GR" sz="1800" dirty="0">
                <a:latin typeface="Calibri" pitchFamily="34" charset="0"/>
              </a:rPr>
              <a:t>  Κανόνας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Y}         ΧΖ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YZ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Μεταβατικός  Κανόνας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{</a:t>
            </a:r>
            <a:r>
              <a:rPr lang="en-US" sz="1800" dirty="0">
                <a:latin typeface="Calibri" pitchFamily="34" charset="0"/>
              </a:rPr>
              <a:t>X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Y, Υ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}              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Χ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562600" y="4800600"/>
            <a:ext cx="381000" cy="381000"/>
            <a:chOff x="1968" y="1824"/>
            <a:chExt cx="240" cy="240"/>
          </a:xfrm>
        </p:grpSpPr>
        <p:sp>
          <p:nvSpPr>
            <p:cNvPr id="19472" name="Text Box 13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3" name="Line 14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400800" y="5638800"/>
            <a:ext cx="381000" cy="381000"/>
            <a:chOff x="1968" y="1824"/>
            <a:chExt cx="240" cy="240"/>
          </a:xfrm>
        </p:grpSpPr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1968" y="182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omic Sans MS" pitchFamily="66" charset="0"/>
                </a:rPr>
                <a:t>=</a:t>
              </a:r>
            </a:p>
          </p:txBody>
        </p:sp>
        <p:sp>
          <p:nvSpPr>
            <p:cNvPr id="19471" name="Line 17"/>
            <p:cNvSpPr>
              <a:spLocks noChangeShapeType="1"/>
            </p:cNvSpPr>
            <p:nvPr/>
          </p:nvSpPr>
          <p:spPr bwMode="auto">
            <a:xfrm>
              <a:off x="20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9" name="Text Box 18"/>
          <p:cNvSpPr txBox="1">
            <a:spLocks noChangeArrowheads="1"/>
          </p:cNvSpPr>
          <p:nvPr/>
        </p:nvSpPr>
        <p:spPr bwMode="auto">
          <a:xfrm>
            <a:off x="4738655" y="1791092"/>
            <a:ext cx="41319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Απόδειξη των επιπλέον κανόνων με βάση τον ορισμό ή/και των κανόνων του </a:t>
            </a:r>
            <a:r>
              <a:rPr lang="en-US" sz="160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Amstrong</a:t>
            </a:r>
            <a:endParaRPr lang="el-GR" sz="16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2614" y="170943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Κανόνες Συμπερασμού</a:t>
            </a: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8D993D-2C5B-4F2A-8446-323660C4EF4C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95288" y="2060575"/>
            <a:ext cx="8356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Ανακλαστικός Κανόνας </a:t>
            </a:r>
            <a:r>
              <a:rPr lang="el-GR" sz="1800">
                <a:latin typeface="Calibri" pitchFamily="34" charset="0"/>
              </a:rPr>
              <a:t>Αν   Χ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 </a:t>
            </a:r>
            <a:r>
              <a:rPr lang="el-GR" sz="1800">
                <a:latin typeface="Calibri" pitchFamily="34" charset="0"/>
              </a:rPr>
              <a:t>Υ, τότε 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800">
                <a:latin typeface="Calibri" pitchFamily="34" charset="0"/>
              </a:rPr>
              <a:t>Επαυξητικός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Y} 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YZ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3.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4. 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Ενωτικός Κανόνας</a:t>
            </a:r>
            <a:r>
              <a:rPr lang="en-US" sz="2800" i="1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YZ</a:t>
            </a:r>
            <a:endParaRPr lang="el-GR" sz="180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5.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Διασπαστικός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</a:t>
            </a:r>
            <a:r>
              <a:rPr lang="en-US" sz="1800">
                <a:latin typeface="Calibri" pitchFamily="34" charset="0"/>
                <a:sym typeface="Symbol" pitchFamily="18" charset="2"/>
              </a:rPr>
              <a:t>Z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Y</a:t>
            </a:r>
            <a:endParaRPr lang="el-GR" sz="1800">
              <a:latin typeface="Calibri" pitchFamily="34" charset="0"/>
              <a:sym typeface="Symbol" pitchFamily="18" charset="2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</a:rPr>
              <a:t>6.</a:t>
            </a:r>
            <a:r>
              <a:rPr lang="el-GR">
                <a:latin typeface="Calibri" pitchFamily="34" charset="0"/>
              </a:rPr>
              <a:t>	</a:t>
            </a:r>
            <a:r>
              <a:rPr lang="el-GR" sz="2800">
                <a:latin typeface="Calibri" pitchFamily="34" charset="0"/>
              </a:rPr>
              <a:t>Ψευδομεταβατικός Κανόνας </a:t>
            </a:r>
            <a:r>
              <a:rPr lang="el-GR" sz="1800">
                <a:latin typeface="Calibri" pitchFamily="34" charset="0"/>
              </a:rPr>
              <a:t>{</a:t>
            </a:r>
            <a:r>
              <a:rPr lang="en-US" sz="1800">
                <a:latin typeface="Calibri" pitchFamily="34" charset="0"/>
              </a:rPr>
              <a:t>X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>
                <a:latin typeface="Calibri" pitchFamily="34" charset="0"/>
              </a:rPr>
              <a:t> Y, ΥΖ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r>
              <a:rPr lang="en-US" sz="1800">
                <a:latin typeface="Calibri" pitchFamily="34" charset="0"/>
              </a:rPr>
              <a:t> } </a:t>
            </a:r>
            <a:r>
              <a:rPr lang="el-GR" sz="1800">
                <a:latin typeface="Calibri" pitchFamily="34" charset="0"/>
              </a:rPr>
              <a:t>συνάγει</a:t>
            </a:r>
            <a:r>
              <a:rPr lang="en-US" sz="1800">
                <a:latin typeface="Calibri" pitchFamily="34" charset="0"/>
              </a:rPr>
              <a:t> ΧZ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 W</a:t>
            </a:r>
            <a:endParaRPr lang="el-GR" sz="180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95288" y="1916113"/>
            <a:ext cx="8280400" cy="388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b="1">
              <a:latin typeface="Calibri" pitchFamily="34" charset="0"/>
            </a:endParaRPr>
          </a:p>
        </p:txBody>
      </p:sp>
      <p:sp>
        <p:nvSpPr>
          <p:cNvPr id="9" name="Title 22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Κανόνες Συμπερασμού (σύνοψη)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530323" y="1472807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52932" y="19409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Παραδείγματα συναρτησιακών εξαρτήσεων που συνάγονται από το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1543836" y="2647803"/>
            <a:ext cx="137845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1543836" y="3202191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CG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ΗI</a:t>
            </a:r>
          </a:p>
        </p:txBody>
      </p:sp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1543836" y="375837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Courier New" pitchFamily="49" charset="0"/>
              <a:buChar char="o"/>
            </a:pPr>
            <a:r>
              <a:rPr lang="el-GR" dirty="0">
                <a:latin typeface="Calibri" pitchFamily="34" charset="0"/>
              </a:rPr>
              <a:t> ΑG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I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8FE42-F915-453B-9B5F-8ADEBE14FD5C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21515" name="Text Box 8"/>
          <p:cNvSpPr txBox="1">
            <a:spLocks noChangeArrowheads="1"/>
          </p:cNvSpPr>
          <p:nvPr/>
        </p:nvSpPr>
        <p:spPr bwMode="auto">
          <a:xfrm>
            <a:off x="888690" y="1270791"/>
            <a:ext cx="779811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Υπάρχει τρόπος/αλγόριθμος να τις υπολογίσουμε όλες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Πως μπορούμε να υπολογίσουμε το κλειδί</a:t>
            </a:r>
            <a:r>
              <a:rPr lang="en-US" dirty="0">
                <a:latin typeface="Calibri" pitchFamily="34" charset="0"/>
              </a:rPr>
              <a:t>;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48488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F2DAD-C734-4997-8314-437B0128A847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414142" y="1622411"/>
            <a:ext cx="7994568" cy="1138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Χ</a:t>
            </a:r>
            <a:r>
              <a:rPr lang="el-GR" sz="2800" baseline="30000" dirty="0">
                <a:latin typeface="Calibri" pitchFamily="34" charset="0"/>
              </a:rPr>
              <a:t>+</a:t>
            </a:r>
            <a:r>
              <a:rPr lang="el-GR" sz="28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: κλειστότητα (εγκλεισμός) (</a:t>
            </a:r>
            <a:r>
              <a:rPr lang="en-US" sz="2000" dirty="0">
                <a:latin typeface="Calibri" pitchFamily="34" charset="0"/>
              </a:rPr>
              <a:t>closure) </a:t>
            </a:r>
            <a:r>
              <a:rPr lang="el-GR" sz="2000" dirty="0">
                <a:latin typeface="Calibri" pitchFamily="34" charset="0"/>
              </a:rPr>
              <a:t>ενός συνόλου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από γνωρίσματα από 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l-GR" sz="2000" dirty="0">
                <a:latin typeface="Calibri" pitchFamily="34" charset="0"/>
              </a:rPr>
              <a:t> : σύνολο όλων των γνωρισμάτων που εξαρτώνται συναρτησιακά από το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</a:rPr>
              <a:t>μέσω του </a:t>
            </a:r>
            <a:r>
              <a:rPr lang="en-US" sz="2000" dirty="0">
                <a:latin typeface="Calibri" pitchFamily="34" charset="0"/>
              </a:rPr>
              <a:t>F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70984" y="324046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του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54636" y="3923482"/>
            <a:ext cx="6477000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Result := </a:t>
            </a:r>
            <a:r>
              <a:rPr lang="el-GR">
                <a:latin typeface="Calibri" pitchFamily="34" charset="0"/>
              </a:rPr>
              <a:t>Χ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while (</a:t>
            </a:r>
            <a:r>
              <a:rPr lang="el-GR">
                <a:latin typeface="Calibri" pitchFamily="34" charset="0"/>
              </a:rPr>
              <a:t>αλλαγή στο </a:t>
            </a:r>
            <a:r>
              <a:rPr lang="en-US">
                <a:latin typeface="Calibri" pitchFamily="34" charset="0"/>
              </a:rPr>
              <a:t>Result</a:t>
            </a:r>
            <a:r>
              <a:rPr lang="el-GR">
                <a:latin typeface="Calibri" pitchFamily="34" charset="0"/>
              </a:rPr>
              <a:t>) 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Για κάθε συναρτησιακή εξάρτηση: Υ </a:t>
            </a:r>
            <a:r>
              <a:rPr lang="el-GR">
                <a:latin typeface="Calibri" pitchFamily="34" charset="0"/>
                <a:sym typeface="Symbol" pitchFamily="18" charset="2"/>
              </a:rPr>
              <a:t> </a:t>
            </a:r>
            <a:r>
              <a:rPr lang="el-GR">
                <a:latin typeface="Calibri" pitchFamily="34" charset="0"/>
              </a:rPr>
              <a:t>Ζ </a:t>
            </a:r>
            <a:r>
              <a:rPr lang="el-GR">
                <a:latin typeface="Calibri" pitchFamily="34" charset="0"/>
                <a:sym typeface="Symbol" pitchFamily="18" charset="2"/>
              </a:rPr>
              <a:t> F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Αν Υ </a:t>
            </a:r>
            <a:r>
              <a:rPr lang="el-GR">
                <a:latin typeface="Calibri" pitchFamily="34" charset="0"/>
                <a:sym typeface="Symbol" pitchFamily="18" charset="2"/>
              </a:rPr>
              <a:t> </a:t>
            </a:r>
            <a:r>
              <a:rPr lang="en-US">
                <a:latin typeface="Calibri" pitchFamily="34" charset="0"/>
              </a:rPr>
              <a:t>Result, Result := Result </a:t>
            </a:r>
            <a:r>
              <a:rPr lang="en-US">
                <a:latin typeface="Calibri" pitchFamily="34" charset="0"/>
                <a:sym typeface="Symbol" pitchFamily="18" charset="2"/>
              </a:rPr>
              <a:t></a:t>
            </a:r>
            <a:r>
              <a:rPr lang="en-US">
                <a:latin typeface="Calibri" pitchFamily="34" charset="0"/>
              </a:rPr>
              <a:t> Z</a:t>
            </a:r>
            <a:endParaRPr lang="el-GR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15861-7317-4F2F-B53B-AADE47311B37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12976" y="1280218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 = {A, B, C, G, H, I} </a:t>
            </a:r>
            <a:r>
              <a:rPr lang="el-GR" dirty="0">
                <a:latin typeface="Calibri" pitchFamily="34" charset="0"/>
              </a:rPr>
              <a:t>και 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H, CG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I,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H}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12976" y="303212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Υπολογισμός του {Α}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{Β}</a:t>
            </a:r>
            <a:r>
              <a:rPr lang="el-GR" baseline="30000" dirty="0">
                <a:latin typeface="Calibri" pitchFamily="34" charset="0"/>
              </a:rPr>
              <a:t>+</a:t>
            </a:r>
            <a:r>
              <a:rPr lang="el-GR" dirty="0">
                <a:latin typeface="Calibri" pitchFamily="34" charset="0"/>
              </a:rPr>
              <a:t>, {</a:t>
            </a:r>
            <a:r>
              <a:rPr lang="en-US" dirty="0">
                <a:latin typeface="Calibri" pitchFamily="34" charset="0"/>
              </a:rPr>
              <a:t>A, G}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7A6CA4-621F-4B1E-99C7-B7B6F38B384D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81000" y="2667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Είναι ο αλγόριθμος σωστός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(α) Για κάθε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Result, </a:t>
            </a:r>
            <a:r>
              <a:rPr lang="en-US" dirty="0" err="1">
                <a:latin typeface="Calibri" pitchFamily="34" charset="0"/>
              </a:rPr>
              <a:t>ισχύει</a:t>
            </a:r>
            <a:r>
              <a:rPr lang="en-US" dirty="0">
                <a:latin typeface="Calibri" pitchFamily="34" charset="0"/>
              </a:rPr>
              <a:t> Υ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</a:t>
            </a:r>
            <a:r>
              <a:rPr lang="en-US" dirty="0">
                <a:latin typeface="Calibri" pitchFamily="34" charset="0"/>
              </a:rPr>
              <a:t> Χ</a:t>
            </a:r>
            <a:r>
              <a:rPr lang="en-US" baseline="30000" dirty="0">
                <a:latin typeface="Calibri" pitchFamily="34" charset="0"/>
              </a:rPr>
              <a:t>+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(β) Για κάθε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Χ</a:t>
            </a:r>
            <a:r>
              <a:rPr lang="el-GR" baseline="30000">
                <a:latin typeface="Calibri" pitchFamily="34" charset="0"/>
              </a:rPr>
              <a:t>+</a:t>
            </a:r>
            <a:r>
              <a:rPr lang="el-GR">
                <a:latin typeface="Calibri" pitchFamily="34" charset="0"/>
              </a:rPr>
              <a:t>,  ισχύει Υ </a:t>
            </a:r>
            <a:r>
              <a:rPr lang="en-US">
                <a:latin typeface="Calibri" pitchFamily="34" charset="0"/>
                <a:sym typeface="Symbol" pitchFamily="18" charset="2"/>
              </a:rPr>
              <a:t></a:t>
            </a:r>
            <a:r>
              <a:rPr lang="el-GR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Result</a:t>
            </a:r>
            <a:endParaRPr lang="el-GR">
              <a:latin typeface="Calibri" pitchFamily="34" charset="0"/>
            </a:endParaRP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Πολυπλοκότητα χειρότερης περίπτωσης</a:t>
            </a:r>
          </a:p>
        </p:txBody>
      </p:sp>
      <p:sp>
        <p:nvSpPr>
          <p:cNvPr id="12" name="Title 8"/>
          <p:cNvSpPr txBox="1">
            <a:spLocks/>
          </p:cNvSpPr>
          <p:nvPr/>
        </p:nvSpPr>
        <p:spPr>
          <a:xfrm>
            <a:off x="334652" y="2840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Εγκλεισμός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3148D-2B18-4FB1-803B-A6C3D0DEE5B7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Μπορούμε να χρησιμοποιήσουμε τον αλγόριθμο (πως</a:t>
            </a:r>
            <a:r>
              <a:rPr lang="en-US" sz="2400">
                <a:latin typeface="Calibri" pitchFamily="34" charset="0"/>
              </a:rPr>
              <a:t>;</a:t>
            </a:r>
            <a:r>
              <a:rPr lang="el-GR" sz="2400">
                <a:latin typeface="Calibri" pitchFamily="34" charset="0"/>
              </a:rPr>
              <a:t>) για να</a:t>
            </a:r>
            <a:r>
              <a:rPr lang="en-US" sz="2400">
                <a:latin typeface="Calibri" pitchFamily="34" charset="0"/>
              </a:rPr>
              <a:t>: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999830" y="2889529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Δείξουμε αν μια συναρτησιακή εξάρτηση ισχύει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δηλαδή, αν συνάγεται από ένα σύνολο εξαρτήσεων  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961730" y="3871974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2. Υπολογίσουμε τα κλειδιά ενός σχήματος σχέσης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1042988" y="450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3. Υπολογίσουμε το </a:t>
            </a:r>
            <a:r>
              <a:rPr lang="en-US" sz="2400">
                <a:latin typeface="Calibri" pitchFamily="34" charset="0"/>
              </a:rPr>
              <a:t>F</a:t>
            </a:r>
            <a:r>
              <a:rPr lang="en-US" sz="2400" baseline="30000">
                <a:latin typeface="Calibri" pitchFamily="34" charset="0"/>
              </a:rPr>
              <a:t>+</a:t>
            </a:r>
            <a:endParaRPr lang="el-GR" sz="2400" baseline="30000">
              <a:latin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76054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Εγκλεισμός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Γνωρισμάτων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A4362C-D10A-456C-B845-C4596CEA63D8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457200" y="1994550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1. Δείξουμε αν μια συναρτησιακή εξάρτηση ισχύει (συνάγεται από την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F)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663682" y="1186536"/>
            <a:ext cx="762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D)  F = {AB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D</a:t>
            </a:r>
            <a:r>
              <a:rPr lang="en-US" sz="2400" dirty="0">
                <a:latin typeface="Calibri" pitchFamily="34" charset="0"/>
              </a:rPr>
              <a:t> , 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2066368" y="2573162"/>
            <a:ext cx="13995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A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D ?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AB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i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D ?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05581" y="206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Ι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267" name="Text Box 3">
            <a:extLst>
              <a:ext uri="{FF2B5EF4-FFF2-40B4-BE49-F238E27FC236}">
                <a16:creationId xmlns:a16="http://schemas.microsoft.com/office/drawing/2014/main" id="{030E98BF-8262-4E79-924A-33978BF7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28992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2. Υπολογισμός κλειδιών</a:t>
            </a:r>
          </a:p>
        </p:txBody>
      </p:sp>
      <p:sp>
        <p:nvSpPr>
          <p:cNvPr id="268" name="Text Box 3">
            <a:extLst>
              <a:ext uri="{FF2B5EF4-FFF2-40B4-BE49-F238E27FC236}">
                <a16:creationId xmlns:a16="http://schemas.microsoft.com/office/drawing/2014/main" id="{52538539-C328-4AD9-8BC3-A3744E519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06916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3. Υπολογίσουμε το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2400" baseline="30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sz="2400" baseline="3000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8B40D-F71D-4880-8947-CD5F28708A1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762000" y="36195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819400" y="35433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Τίτλος</a:t>
            </a:r>
            <a:r>
              <a:rPr lang="el-GR" dirty="0">
                <a:latin typeface="Calibri" pitchFamily="34" charset="0"/>
              </a:rPr>
              <a:t> 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  </a:t>
            </a:r>
            <a:r>
              <a:rPr lang="el-GR" dirty="0">
                <a:latin typeface="Calibri" pitchFamily="34" charset="0"/>
              </a:rPr>
              <a:t>   Διάρκεια  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Είδος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2819400" y="3543300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8" name="Text Box 7"/>
          <p:cNvSpPr txBox="1">
            <a:spLocks noChangeArrowheads="1"/>
          </p:cNvSpPr>
          <p:nvPr/>
        </p:nvSpPr>
        <p:spPr bwMode="auto">
          <a:xfrm>
            <a:off x="762000" y="4381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4305300"/>
            <a:ext cx="5334000" cy="396875"/>
            <a:chOff x="1674" y="2294"/>
            <a:chExt cx="3360" cy="250"/>
          </a:xfrm>
        </p:grpSpPr>
        <p:sp>
          <p:nvSpPr>
            <p:cNvPr id="7190" name="Text Box 9"/>
            <p:cNvSpPr txBox="1">
              <a:spLocks noChangeArrowheads="1"/>
            </p:cNvSpPr>
            <p:nvPr/>
          </p:nvSpPr>
          <p:spPr bwMode="auto">
            <a:xfrm>
              <a:off x="1770" y="2294"/>
              <a:ext cx="32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n-US" dirty="0">
                  <a:latin typeface="Calibri" pitchFamily="34" charset="0"/>
                </a:rPr>
                <a:t>  </a:t>
              </a:r>
              <a:r>
                <a:rPr lang="el-GR" dirty="0">
                  <a:latin typeface="Calibri" pitchFamily="34" charset="0"/>
                </a:rPr>
                <a:t> 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</a:t>
              </a:r>
              <a:r>
                <a:rPr lang="el-GR" u="sng" dirty="0">
                  <a:latin typeface="Calibri" pitchFamily="34" charset="0"/>
                </a:rPr>
                <a:t> Έτος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7191" name="Rectangle 10"/>
            <p:cNvSpPr>
              <a:spLocks noChangeArrowheads="1"/>
            </p:cNvSpPr>
            <p:nvPr/>
          </p:nvSpPr>
          <p:spPr bwMode="auto">
            <a:xfrm>
              <a:off x="1674" y="2304"/>
              <a:ext cx="211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2" name="Line 11"/>
            <p:cNvSpPr>
              <a:spLocks noChangeShapeType="1"/>
            </p:cNvSpPr>
            <p:nvPr/>
          </p:nvSpPr>
          <p:spPr bwMode="auto">
            <a:xfrm>
              <a:off x="2970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93" name="Line 12"/>
            <p:cNvSpPr>
              <a:spLocks noChangeShapeType="1"/>
            </p:cNvSpPr>
            <p:nvPr/>
          </p:nvSpPr>
          <p:spPr bwMode="auto">
            <a:xfrm>
              <a:off x="2394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62000" y="506730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Ηθοποιός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19400" y="5143500"/>
            <a:ext cx="5476875" cy="396875"/>
            <a:chOff x="1488" y="3456"/>
            <a:chExt cx="3450" cy="250"/>
          </a:xfrm>
        </p:grpSpPr>
        <p:sp>
          <p:nvSpPr>
            <p:cNvPr id="7186" name="Text Box 15"/>
            <p:cNvSpPr txBox="1">
              <a:spLocks noChangeArrowheads="1"/>
            </p:cNvSpPr>
            <p:nvPr/>
          </p:nvSpPr>
          <p:spPr bwMode="auto">
            <a:xfrm>
              <a:off x="1584" y="3456"/>
              <a:ext cx="33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</a:t>
              </a:r>
              <a:r>
                <a:rPr lang="el-GR" dirty="0">
                  <a:latin typeface="Calibri" pitchFamily="34" charset="0"/>
                </a:rPr>
                <a:t>         Διεύθυνση       Έτος-Γέννησης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7187" name="Rectangle 16"/>
            <p:cNvSpPr>
              <a:spLocks noChangeArrowheads="1"/>
            </p:cNvSpPr>
            <p:nvPr/>
          </p:nvSpPr>
          <p:spPr bwMode="auto">
            <a:xfrm>
              <a:off x="1488" y="3456"/>
              <a:ext cx="2976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8" name="Line 17"/>
            <p:cNvSpPr>
              <a:spLocks noChangeShapeType="1"/>
            </p:cNvSpPr>
            <p:nvPr/>
          </p:nvSpPr>
          <p:spPr bwMode="auto">
            <a:xfrm>
              <a:off x="216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89" name="Line 18"/>
            <p:cNvSpPr>
              <a:spLocks noChangeShapeType="1"/>
            </p:cNvSpPr>
            <p:nvPr/>
          </p:nvSpPr>
          <p:spPr bwMode="auto">
            <a:xfrm>
              <a:off x="3120" y="345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381000" y="1727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400" dirty="0">
                <a:latin typeface="Calibri" pitchFamily="34" charset="0"/>
              </a:rPr>
              <a:t>Εύκολη η εξήγηση της σημασίας του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Αποφυγή συνδυασμού γνωρισμάτων από πολλές οντότητες και συσχετίσεις στην ίδια σχέση</a:t>
            </a:r>
          </a:p>
        </p:txBody>
      </p:sp>
      <p:sp>
        <p:nvSpPr>
          <p:cNvPr id="7183" name="Line 20"/>
          <p:cNvSpPr>
            <a:spLocks noChangeShapeType="1"/>
          </p:cNvSpPr>
          <p:nvPr/>
        </p:nvSpPr>
        <p:spPr bwMode="auto">
          <a:xfrm>
            <a:off x="36576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4" name="Line 21"/>
          <p:cNvSpPr>
            <a:spLocks noChangeShapeType="1"/>
          </p:cNvSpPr>
          <p:nvPr/>
        </p:nvSpPr>
        <p:spPr bwMode="auto">
          <a:xfrm>
            <a:off x="5638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5" name="Line 22"/>
          <p:cNvSpPr>
            <a:spLocks noChangeShapeType="1"/>
          </p:cNvSpPr>
          <p:nvPr/>
        </p:nvSpPr>
        <p:spPr bwMode="auto">
          <a:xfrm>
            <a:off x="4495800" y="3543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Σημασιολογία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62832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6796FF-E58D-4374-825D-670F31CEA99A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34018" y="1976962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R(A, B, C, D,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 F = {A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B, 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AD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E}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703067" y="3000818"/>
            <a:ext cx="75612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Ισχύει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DC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E ?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Υπολογίστε τα Α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, Β+,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C+, D+, E+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Υποψήφια κλειδιά;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  <a:defRPr/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Δώστε ένα στιγμιότυπο που να παραβιάζει </a:t>
            </a:r>
            <a:r>
              <a:rPr lang="el-GR" sz="20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μόνο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την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E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EA22F-9A7E-422A-A9A8-6C1739AF120D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95113" y="1798769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D,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831064" y="2751186"/>
            <a:ext cx="7086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1. </a:t>
            </a:r>
            <a:r>
              <a:rPr lang="el-GR" sz="2000" dirty="0">
                <a:latin typeface="Calibri" pitchFamily="34" charset="0"/>
              </a:rPr>
              <a:t>Υπολογίστε το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l-GR" sz="2000" baseline="30000" dirty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l-GR" sz="2000" baseline="30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C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D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, E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endParaRPr lang="en-US" sz="2000" baseline="30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2. </a:t>
            </a:r>
            <a:r>
              <a:rPr lang="el-GR" sz="2000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76053" y="17094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631127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CEC2C4-B0C8-49A6-B744-7FB65E44F93E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319873" y="1668627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>
                <a:latin typeface="Calibri" pitchFamily="34" charset="0"/>
              </a:rPr>
              <a:t>Στόχος η απλοποίηση </a:t>
            </a:r>
            <a:r>
              <a:rPr lang="el-GR" sz="2400" dirty="0">
                <a:latin typeface="Calibri" pitchFamily="34" charset="0"/>
              </a:rPr>
              <a:t>ενός συνόλου συναρτησιακών εξαρτήσεων χωρίς να μεταβάλλουμε την κλειστότητά του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361557" y="2723822"/>
            <a:ext cx="8229600" cy="12618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Λέμε ότι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καλύπτει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E (</a:t>
            </a:r>
            <a:r>
              <a:rPr lang="el-GR" sz="2000" dirty="0">
                <a:latin typeface="Calibri" pitchFamily="34" charset="0"/>
              </a:rPr>
              <a:t>ή το Ε καλύπτεται από το </a:t>
            </a:r>
            <a:r>
              <a:rPr lang="en-US" sz="2000" dirty="0">
                <a:latin typeface="Calibri" pitchFamily="34" charset="0"/>
              </a:rPr>
              <a:t>F), </a:t>
            </a:r>
            <a:r>
              <a:rPr lang="el-GR" sz="2000" b="1" dirty="0">
                <a:latin typeface="Calibri" pitchFamily="34" charset="0"/>
              </a:rPr>
              <a:t>αν κάθε ΣΕ στο Ε ανήκει στο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συνάγεται από το </a:t>
            </a:r>
            <a:r>
              <a:rPr lang="en-US" sz="2000" dirty="0">
                <a:latin typeface="Calibri" pitchFamily="34" charset="0"/>
              </a:rPr>
              <a:t>F) </a:t>
            </a:r>
            <a:r>
              <a:rPr lang="el-GR" sz="2000" dirty="0">
                <a:latin typeface="Calibri" pitchFamily="34" charset="0"/>
              </a:rPr>
              <a:t>(ισοδύναμα, αν Ε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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30000" dirty="0">
                <a:latin typeface="Calibri" pitchFamily="34" charset="0"/>
                <a:sym typeface="Symbol" pitchFamily="18" charset="2"/>
              </a:rPr>
              <a:t>+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)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09280" y="4383464"/>
            <a:ext cx="8229600" cy="13849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Δυο σύνολα συναρτησιακών εξαρτήσεων </a:t>
            </a:r>
            <a:r>
              <a:rPr lang="en-US" sz="2000" dirty="0">
                <a:latin typeface="Calibri" pitchFamily="34" charset="0"/>
              </a:rPr>
              <a:t>E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n-US" sz="2000" dirty="0" err="1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ισοδύναμα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en-US" sz="2000" dirty="0" err="1">
                <a:latin typeface="Calibri" pitchFamily="34" charset="0"/>
              </a:rPr>
              <a:t>αν</a:t>
            </a:r>
            <a:r>
              <a:rPr lang="el-GR" sz="2000" dirty="0">
                <a:latin typeface="Calibri" pitchFamily="34" charset="0"/>
              </a:rPr>
              <a:t>ν </a:t>
            </a:r>
            <a:r>
              <a:rPr lang="en-US" sz="2000" dirty="0">
                <a:latin typeface="Calibri" pitchFamily="34" charset="0"/>
              </a:rPr>
              <a:t> E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= 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</a:rPr>
              <a:t>δηλαδή, αν το Ε καλύπτει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και το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καλύπτει το Ε)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AA4AE-0759-4E8A-8D71-FB446DAB06DC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69537" y="2283644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καλύπτει ένα σύνολο E;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570321" y="3446283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Πως μπορούμε να υπολογίσουμε αν ένα σύνολο F  είναι ισοδύναμο με ένα σύνολο E;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Κάλυμμα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8C845E-9F88-41BF-AAB3-90E9DA6489B1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48223" y="1424521"/>
            <a:ext cx="333917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F1 = 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C, B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F2 = </a:t>
            </a:r>
            <a:r>
              <a:rPr lang="en-US" sz="2000" dirty="0">
                <a:latin typeface="Calibri" pitchFamily="34" charset="0"/>
              </a:rPr>
              <a:t>{A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000" dirty="0">
                <a:latin typeface="Calibri" pitchFamily="34" charset="0"/>
              </a:rPr>
              <a:t> B, A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C}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F3 = {A </a:t>
            </a:r>
            <a:r>
              <a:rPr lang="en-US" sz="2000" i="1" dirty="0"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B, AB  C}</a:t>
            </a:r>
            <a:endParaRPr lang="el-GR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endParaRPr lang="en-US" sz="2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F3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F1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ισοδύναμο του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	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F1;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καλύπτει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	F2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ισοδύναμο με το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F3;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8152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0F284-659B-4ADD-B943-DFA5A359885E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09280" y="1416689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Ένα σύνολο F συναρτησιακών εξαρτήσεων είναι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</a:t>
            </a:r>
            <a:r>
              <a:rPr lang="el-GR" sz="2000" dirty="0">
                <a:latin typeface="Calibri" pitchFamily="34" charset="0"/>
              </a:rPr>
              <a:t> αν: 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855368" y="199612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. κάθε ΣΕ στο F έχει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μόνο γνώρισμα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στο δεξιό </a:t>
            </a:r>
            <a:r>
              <a:rPr lang="el-GR" sz="2000" dirty="0">
                <a:latin typeface="Calibri" pitchFamily="34" charset="0"/>
              </a:rPr>
              <a:t>της μέρος</a:t>
            </a: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855368" y="3836709"/>
            <a:ext cx="7195123" cy="73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3</a:t>
            </a:r>
            <a:r>
              <a:rPr lang="el-GR" sz="2000" dirty="0">
                <a:latin typeface="Calibri" pitchFamily="34" charset="0"/>
              </a:rPr>
              <a:t>. δε </a:t>
            </a:r>
            <a:r>
              <a:rPr lang="el-GR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μπορούμε να αφαιρέσουμε </a:t>
            </a:r>
            <a:r>
              <a:rPr lang="el-GR" sz="2000" i="1" dirty="0">
                <a:latin typeface="Calibri" pitchFamily="34" charset="0"/>
              </a:rPr>
              <a:t>μια ΣΕ</a:t>
            </a:r>
            <a:r>
              <a:rPr lang="el-GR" sz="2000" dirty="0">
                <a:latin typeface="Calibri" pitchFamily="34" charset="0"/>
              </a:rPr>
              <a:t> από το F και να πάρουμε ένα σύνολο ισοδύναμο του F (δηλαδή, δεν υπάρχει περιττή ΣΕ)</a:t>
            </a: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902502" y="2479249"/>
            <a:ext cx="70442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δε μπορούμε να αντικαταστήσουμε 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Ζ </a:t>
            </a:r>
            <a:r>
              <a:rPr lang="el-GR" sz="2000" dirty="0">
                <a:latin typeface="Calibri" pitchFamily="34" charset="0"/>
              </a:rPr>
              <a:t>στο F με μια ΣΕ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Υ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Z  </a:t>
            </a:r>
            <a:r>
              <a:rPr lang="el-GR" sz="2000" dirty="0">
                <a:latin typeface="Calibri" pitchFamily="34" charset="0"/>
              </a:rPr>
              <a:t>τέτοια ώστε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Y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sym typeface="Symbol" pitchFamily="18" charset="2"/>
              </a:rPr>
              <a:t> </a:t>
            </a:r>
            <a:r>
              <a:rPr lang="el-GR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X</a:t>
            </a:r>
            <a:r>
              <a:rPr lang="el-GR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και να πάρουμε ένα σύνολο ισοδύναμο του F (δηλαδή, δεν υπάρχει </a:t>
            </a:r>
            <a:r>
              <a:rPr lang="el-GR" sz="20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</a:rPr>
              <a:t>περιττό γνώρισμα </a:t>
            </a:r>
            <a:r>
              <a:rPr lang="el-GR" sz="2000" i="1" dirty="0">
                <a:latin typeface="Calibri" pitchFamily="34" charset="0"/>
              </a:rPr>
              <a:t>στο </a:t>
            </a:r>
            <a:r>
              <a:rPr lang="el-GR" sz="2000" i="1" dirty="0" err="1">
                <a:latin typeface="Calibri" pitchFamily="34" charset="0"/>
              </a:rPr>
              <a:t>α.μ</a:t>
            </a:r>
            <a:r>
              <a:rPr lang="el-GR" sz="2000" dirty="0">
                <a:latin typeface="Calibri" pitchFamily="34" charset="0"/>
              </a:rPr>
              <a:t> της συναρτησιακής εξάρτησης)</a:t>
            </a:r>
          </a:p>
        </p:txBody>
      </p:sp>
      <p:sp>
        <p:nvSpPr>
          <p:cNvPr id="34826" name="Text Box 7"/>
          <p:cNvSpPr txBox="1">
            <a:spLocks noChangeArrowheads="1"/>
          </p:cNvSpPr>
          <p:nvPr/>
        </p:nvSpPr>
        <p:spPr bwMode="auto">
          <a:xfrm>
            <a:off x="502763" y="4845378"/>
            <a:ext cx="7783398" cy="9002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Ελάχιστο κάλυμμα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της </a:t>
            </a:r>
            <a:r>
              <a:rPr lang="en-US" sz="2400" dirty="0">
                <a:latin typeface="Calibri" pitchFamily="34" charset="0"/>
              </a:rPr>
              <a:t>F: </a:t>
            </a:r>
            <a:r>
              <a:rPr lang="el-GR" sz="2400" dirty="0">
                <a:latin typeface="Calibri" pitchFamily="34" charset="0"/>
              </a:rPr>
              <a:t>ελάχιστο σύνολο από ΣΕ που είναι ισοδύναμο με την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14:cNvPr>
              <p14:cNvContentPartPr/>
              <p14:nvPr/>
            </p14:nvContentPartPr>
            <p14:xfrm>
              <a:off x="5530852" y="4060117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5E61E6F-D6A1-4705-8EA0-2E26DBB1EB3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12852" y="404247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50A1F-23A2-403A-9A64-517FFB99A427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727369" y="2145728"/>
            <a:ext cx="73914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Χ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</a:t>
            </a: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</a:rPr>
              <a:t> και Χ</a:t>
            </a:r>
            <a:r>
              <a:rPr lang="el-GR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>
                <a:latin typeface="Calibri" pitchFamily="34" charset="0"/>
              </a:rPr>
              <a:t> Υ</a:t>
            </a:r>
            <a:r>
              <a:rPr lang="el-GR" sz="2000" baseline="-25000" dirty="0">
                <a:latin typeface="Calibri" pitchFamily="34" charset="0"/>
              </a:rPr>
              <a:t>2</a:t>
            </a:r>
            <a:r>
              <a:rPr lang="el-GR" sz="2000" dirty="0">
                <a:latin typeface="Calibri" pitchFamily="34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(i)  Βρες τα </a:t>
            </a:r>
            <a:r>
              <a:rPr lang="el-GR" sz="2000" i="1" dirty="0">
                <a:latin typeface="Calibri" pitchFamily="34" charset="0"/>
              </a:rPr>
              <a:t>περιττά γνωρίσματα</a:t>
            </a:r>
            <a:r>
              <a:rPr lang="el-GR" sz="2000" dirty="0">
                <a:latin typeface="Calibri" pitchFamily="34" charset="0"/>
              </a:rPr>
              <a:t> στο </a:t>
            </a:r>
            <a:r>
              <a:rPr lang="el-GR" sz="2000" dirty="0" err="1">
                <a:latin typeface="Calibri" pitchFamily="34" charset="0"/>
              </a:rPr>
              <a:t>α.μ.</a:t>
            </a:r>
            <a:r>
              <a:rPr lang="el-GR" sz="2000" dirty="0">
                <a:latin typeface="Calibri" pitchFamily="34" charset="0"/>
              </a:rPr>
              <a:t>, αφαίρεσε τα</a:t>
            </a:r>
          </a:p>
          <a:p>
            <a:pPr eaLnBrk="0" hangingPunct="0">
              <a:spcBef>
                <a:spcPct val="50000"/>
              </a:spcBef>
            </a:pPr>
            <a:endParaRPr lang="el-GR" sz="2000" baseline="30000" dirty="0">
              <a:latin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(</a:t>
            </a:r>
            <a:r>
              <a:rPr lang="el-GR" sz="2000" dirty="0" err="1">
                <a:latin typeface="Calibri" pitchFamily="34" charset="0"/>
              </a:rPr>
              <a:t>ii</a:t>
            </a:r>
            <a:r>
              <a:rPr lang="el-GR" sz="2000" dirty="0">
                <a:latin typeface="Calibri" pitchFamily="34" charset="0"/>
              </a:rPr>
              <a:t>) Έλεγξε αν είναι </a:t>
            </a:r>
            <a:r>
              <a:rPr lang="el-GR" sz="2000" i="1" dirty="0">
                <a:latin typeface="Calibri" pitchFamily="34" charset="0"/>
              </a:rPr>
              <a:t>περιττή</a:t>
            </a:r>
            <a:r>
              <a:rPr lang="el-GR" sz="2000" dirty="0">
                <a:latin typeface="Calibri" pitchFamily="34" charset="0"/>
              </a:rPr>
              <a:t>, αν ναι αφαίρεσέ τη</a:t>
            </a:r>
            <a:endParaRPr lang="el-GR" sz="2000" baseline="300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2C4B2B-B3CD-4E09-9BEB-887E43544CB8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508409" y="1532674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Περιττά γνωρίσματα</a:t>
            </a:r>
            <a:r>
              <a:rPr lang="el-GR" sz="2400" dirty="0">
                <a:latin typeface="Calibri" pitchFamily="34" charset="0"/>
              </a:rPr>
              <a:t>: γνωρίσματα που αν αφαιρεθούν δεν επηρεάζουν τη κλειστότητα (δηλαδή προκύπτει ισοδύναμο σύνολο)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620615" y="2997725"/>
            <a:ext cx="8127459" cy="10877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παράδειγμα: το γνώρισμα 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το </a:t>
            </a:r>
            <a:r>
              <a:rPr lang="el-GR" b="1" dirty="0">
                <a:latin typeface="Calibri" pitchFamily="34" charset="0"/>
              </a:rPr>
              <a:t>Α είναι περιττό </a:t>
            </a:r>
            <a:r>
              <a:rPr lang="el-GR" dirty="0">
                <a:latin typeface="Calibri" pitchFamily="34" charset="0"/>
              </a:rPr>
              <a:t>στην εξάρτηση (στο αριστερό μέρος)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ανν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F   </a:t>
            </a:r>
            <a:r>
              <a:rPr lang="el-GR" dirty="0">
                <a:latin typeface="Calibri" pitchFamily="34" charset="0"/>
              </a:rPr>
              <a:t>ισοδύναμο</a:t>
            </a:r>
            <a:r>
              <a:rPr lang="en-US" dirty="0">
                <a:latin typeface="Calibri" pitchFamily="34" charset="0"/>
              </a:rPr>
              <a:t>    (F - {</a:t>
            </a:r>
            <a:r>
              <a:rPr lang="el-GR" dirty="0">
                <a:latin typeface="Calibri" pitchFamily="34" charset="0"/>
              </a:rPr>
              <a:t>ΑΒ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</a:t>
            </a:r>
            <a:r>
              <a:rPr lang="en-US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{</a:t>
            </a:r>
            <a:r>
              <a:rPr lang="en-US" dirty="0">
                <a:latin typeface="Calibri" pitchFamily="34" charset="0"/>
                <a:sym typeface="Symbol" pitchFamily="18" charset="2"/>
              </a:rPr>
              <a:t>B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} </a:t>
            </a:r>
          </a:p>
        </p:txBody>
      </p:sp>
      <p:sp>
        <p:nvSpPr>
          <p:cNvPr id="36872" name="Text Box 16"/>
          <p:cNvSpPr txBox="1">
            <a:spLocks noChangeArrowheads="1"/>
          </p:cNvSpPr>
          <p:nvPr/>
        </p:nvSpPr>
        <p:spPr bwMode="auto">
          <a:xfrm>
            <a:off x="235949" y="5607525"/>
            <a:ext cx="8713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Προφανώς το </a:t>
            </a:r>
            <a:r>
              <a:rPr lang="en-US" sz="1800" dirty="0">
                <a:latin typeface="Calibri" pitchFamily="34" charset="0"/>
              </a:rPr>
              <a:t>F’ </a:t>
            </a:r>
            <a:r>
              <a:rPr lang="el-GR" sz="1800" dirty="0">
                <a:latin typeface="Calibri" pitchFamily="34" charset="0"/>
              </a:rPr>
              <a:t>καλύπτει το </a:t>
            </a:r>
            <a:r>
              <a:rPr lang="en-US" sz="1800" dirty="0">
                <a:latin typeface="Calibri" pitchFamily="34" charset="0"/>
              </a:rPr>
              <a:t>F, </a:t>
            </a:r>
            <a:r>
              <a:rPr lang="el-GR" sz="1800" dirty="0">
                <a:latin typeface="Calibri" pitchFamily="34" charset="0"/>
              </a:rPr>
              <a:t>άρα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αρκεί να ελέγξουμε αν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 </a:t>
            </a:r>
            <a:r>
              <a:rPr lang="el-G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καλύπτει το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F’</a:t>
            </a:r>
            <a:endParaRPr lang="el-GR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36873" name="AutoShape 17"/>
          <p:cNvSpPr>
            <a:spLocks/>
          </p:cNvSpPr>
          <p:nvPr/>
        </p:nvSpPr>
        <p:spPr bwMode="auto">
          <a:xfrm rot="-5400000">
            <a:off x="3605392" y="2961163"/>
            <a:ext cx="298452" cy="2275787"/>
          </a:xfrm>
          <a:prstGeom prst="leftBrace">
            <a:avLst>
              <a:gd name="adj1" fmla="val 74771"/>
              <a:gd name="adj2" fmla="val 50000"/>
            </a:avLst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874" name="Text Box 18"/>
          <p:cNvSpPr txBox="1">
            <a:spLocks noChangeArrowheads="1"/>
          </p:cNvSpPr>
          <p:nvPr/>
        </p:nvSpPr>
        <p:spPr bwMode="auto">
          <a:xfrm>
            <a:off x="4161754" y="4172505"/>
            <a:ext cx="533126" cy="3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5" name="TextBox 10"/>
          <p:cNvSpPr txBox="1">
            <a:spLocks noChangeArrowheads="1"/>
          </p:cNvSpPr>
          <p:nvPr/>
        </p:nvSpPr>
        <p:spPr bwMode="auto">
          <a:xfrm>
            <a:off x="287338" y="4645679"/>
            <a:ext cx="88566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Δηλαδή, αν αφαιρέσουμε το Α από την ΣΕ, το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F’ </a:t>
            </a:r>
            <a:r>
              <a:rPr lang="el-GR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που προκύπτει είναι ισοδύναμο με το αρχικό σύνολο </a:t>
            </a:r>
            <a:r>
              <a:rPr lang="en-US" sz="1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F</a:t>
            </a:r>
            <a:endParaRPr lang="el-GR" sz="1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Περιττά Γνωρίσματα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18477-E91B-48D1-9E92-231E05D74EB9}" type="slidenum">
              <a:rPr lang="el-GR" altLang="en-US" smtClean="0"/>
              <a:pPr/>
              <a:t>48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539750" y="1920089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ένα σύνολο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συναρτησιακών εξαρτήσεων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και η ΣΕ 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Υ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1057" y="2592371"/>
            <a:ext cx="5431083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γνώρισμα Α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</a:t>
            </a:r>
            <a:r>
              <a:rPr lang="el-GR" sz="2000" dirty="0">
                <a:latin typeface="Calibri" pitchFamily="34" charset="0"/>
              </a:rPr>
              <a:t> Χ είναι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περιττό στο Χ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F  </a:t>
            </a:r>
            <a:r>
              <a:rPr lang="el-GR" sz="2000" dirty="0">
                <a:latin typeface="Calibri" pitchFamily="34" charset="0"/>
              </a:rPr>
              <a:t>καλύπτει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 το </a:t>
            </a:r>
            <a:r>
              <a:rPr lang="en-US" sz="2000" dirty="0">
                <a:latin typeface="Calibri" pitchFamily="34" charset="0"/>
              </a:rPr>
              <a:t>(F - {</a:t>
            </a:r>
            <a:r>
              <a:rPr lang="el-GR" sz="2000" dirty="0">
                <a:latin typeface="Calibri" pitchFamily="34" charset="0"/>
              </a:rPr>
              <a:t>Χ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</a:t>
            </a:r>
            <a:r>
              <a:rPr lang="en-US" sz="2000" dirty="0">
                <a:latin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{(</a:t>
            </a:r>
            <a:r>
              <a:rPr lang="el-GR" sz="2000" dirty="0">
                <a:latin typeface="Calibri" pitchFamily="34" charset="0"/>
              </a:rPr>
              <a:t>Χ - A) </a:t>
            </a:r>
            <a:r>
              <a:rPr lang="el-GR" sz="2000" dirty="0" err="1">
                <a:latin typeface="Calibri" pitchFamily="34" charset="0"/>
                <a:sym typeface="Symbol" pitchFamily="18" charset="2"/>
              </a:rPr>
              <a:t></a:t>
            </a:r>
            <a:r>
              <a:rPr lang="el-GR" sz="2000" dirty="0" err="1">
                <a:latin typeface="Calibri" pitchFamily="34" charset="0"/>
              </a:rPr>
              <a:t>Υ</a:t>
            </a:r>
            <a:r>
              <a:rPr lang="el-GR" sz="2000" dirty="0">
                <a:latin typeface="Calibri" pitchFamily="34" charset="0"/>
              </a:rPr>
              <a:t>} </a:t>
            </a:r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1013235" y="4739947"/>
            <a:ext cx="74168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Υπολόγισε 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με βάση τις ΣΕ του συνόλου F: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Το Α είναι περιττό αν το Υ ανήκει στο (Χ - {Α})</a:t>
            </a:r>
            <a:r>
              <a:rPr lang="el-GR" sz="2400" baseline="300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+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στο F</a:t>
            </a: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468313" y="3789363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Πως θα υπολογίσουμε αν ένα γνώρισμα  στο </a:t>
            </a:r>
            <a:r>
              <a:rPr lang="el-GR" b="1" dirty="0" err="1">
                <a:latin typeface="Calibri" pitchFamily="34" charset="0"/>
              </a:rPr>
              <a:t>α.μ</a:t>
            </a:r>
            <a:r>
              <a:rPr lang="el-GR" b="1" dirty="0">
                <a:latin typeface="Calibri" pitchFamily="34" charset="0"/>
              </a:rPr>
              <a:t>.</a:t>
            </a:r>
            <a:r>
              <a:rPr lang="el-GR" dirty="0">
                <a:latin typeface="Calibri" pitchFamily="34" charset="0"/>
              </a:rPr>
              <a:t> μιας ΣΕ είναι περιττό; Θα πρέπει να δείξουμε ότι οι ΣΕ του </a:t>
            </a:r>
            <a:r>
              <a:rPr lang="en-US" dirty="0">
                <a:latin typeface="Calibri" pitchFamily="34" charset="0"/>
              </a:rPr>
              <a:t>F’ </a:t>
            </a:r>
            <a:r>
              <a:rPr lang="el-GR" dirty="0">
                <a:latin typeface="Calibri" pitchFamily="34" charset="0"/>
              </a:rPr>
              <a:t>ανήκουν στο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30000" dirty="0">
                <a:latin typeface="Calibri" pitchFamily="34" charset="0"/>
              </a:rPr>
              <a:t>+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l-GR" dirty="0">
                <a:latin typeface="Calibri" pitchFamily="34" charset="0"/>
              </a:rPr>
              <a:t>δηλαδή</a:t>
            </a:r>
            <a:r>
              <a:rPr lang="en-US" dirty="0">
                <a:latin typeface="Calibri" pitchFamily="34" charset="0"/>
              </a:rPr>
              <a:t>: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Περιττό Γνώρισμα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F6BAF7-BCF2-4403-AE09-3D5558DD57E4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35138" y="1715761"/>
            <a:ext cx="762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R(A, B, C, D,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)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dirty="0">
                <a:latin typeface="Calibri" pitchFamily="34" charset="0"/>
              </a:rPr>
              <a:t> ,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D, AD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E}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684213" y="2565400"/>
            <a:ext cx="7127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Είναι κάποιο γνώρισμα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της </a:t>
            </a:r>
            <a:r>
              <a:rPr lang="en-US" sz="1800" dirty="0">
                <a:latin typeface="Calibri" pitchFamily="34" charset="0"/>
              </a:rPr>
              <a:t>AD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1800" dirty="0">
                <a:latin typeface="Calibri" pitchFamily="34" charset="0"/>
              </a:rPr>
              <a:t> E</a:t>
            </a:r>
            <a:r>
              <a:rPr lang="el-GR" sz="1800" dirty="0">
                <a:latin typeface="Calibri" pitchFamily="34" charset="0"/>
              </a:rPr>
              <a:t> περιττό;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79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  <a:r>
              <a:rPr lang="el-GR" sz="2700" dirty="0">
                <a:solidFill>
                  <a:schemeClr val="accent6">
                    <a:lumMod val="75000"/>
                  </a:schemeClr>
                </a:solidFill>
              </a:rPr>
              <a:t>(περιττού γνωρίσματος στο αριστερό μέρος)</a:t>
            </a:r>
            <a:endParaRPr lang="en-US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7500E-3FEB-42CD-96CB-0E582A8B6731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85748" y="1700452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sp>
        <p:nvSpPr>
          <p:cNvPr id="8203" name="Text Box 6"/>
          <p:cNvSpPr txBox="1">
            <a:spLocks noChangeArrowheads="1"/>
          </p:cNvSpPr>
          <p:nvPr/>
        </p:nvSpPr>
        <p:spPr bwMode="auto">
          <a:xfrm>
            <a:off x="1524000" y="1727439"/>
            <a:ext cx="6810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Τίτλος </a:t>
            </a:r>
            <a:r>
              <a:rPr lang="el-GR" dirty="0">
                <a:latin typeface="Calibri" pitchFamily="34" charset="0"/>
              </a:rPr>
              <a:t>       </a:t>
            </a:r>
            <a:r>
              <a:rPr lang="el-GR" u="sng" dirty="0">
                <a:latin typeface="Calibri" pitchFamily="34" charset="0"/>
              </a:rPr>
              <a:t>Έτος</a:t>
            </a:r>
            <a:r>
              <a:rPr lang="el-GR" dirty="0">
                <a:latin typeface="Calibri" pitchFamily="34" charset="0"/>
              </a:rPr>
              <a:t>     Διάρκεια      Είδος        </a:t>
            </a:r>
            <a:r>
              <a:rPr lang="el-GR" u="sng" dirty="0">
                <a:latin typeface="Calibri" pitchFamily="34" charset="0"/>
              </a:rPr>
              <a:t>Όνομα-Ηθοποιού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1529862" y="1700452"/>
            <a:ext cx="582771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 dirty="0">
              <a:latin typeface="Calibri" pitchFamily="34" charset="0"/>
            </a:endParaRPr>
          </a:p>
        </p:txBody>
      </p:sp>
      <p:sp>
        <p:nvSpPr>
          <p:cNvPr id="8205" name="Line 8"/>
          <p:cNvSpPr>
            <a:spLocks noChangeShapeType="1"/>
          </p:cNvSpPr>
          <p:nvPr/>
        </p:nvSpPr>
        <p:spPr bwMode="auto">
          <a:xfrm>
            <a:off x="4298462" y="1725852"/>
            <a:ext cx="158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6" name="Line 9"/>
          <p:cNvSpPr>
            <a:spLocks noChangeShapeType="1"/>
          </p:cNvSpPr>
          <p:nvPr/>
        </p:nvSpPr>
        <p:spPr bwMode="auto">
          <a:xfrm>
            <a:off x="2368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7" name="Line 10"/>
          <p:cNvSpPr>
            <a:spLocks noChangeShapeType="1"/>
          </p:cNvSpPr>
          <p:nvPr/>
        </p:nvSpPr>
        <p:spPr bwMode="auto">
          <a:xfrm>
            <a:off x="5090625" y="17258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1"/>
          <p:cNvSpPr>
            <a:spLocks noChangeShapeType="1"/>
          </p:cNvSpPr>
          <p:nvPr/>
        </p:nvSpPr>
        <p:spPr bwMode="auto">
          <a:xfrm>
            <a:off x="3130062" y="1700452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85748" y="2693064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την εισαγωγή μιας νέας ταινίας πρέπει να εισάγουμε τουλάχιστον έναν ηθοποιό (τιμή </a:t>
            </a:r>
            <a:r>
              <a:rPr lang="en-US" sz="2000" dirty="0">
                <a:latin typeface="Calibri" pitchFamily="34" charset="0"/>
              </a:rPr>
              <a:t>null;)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Για την εισαγωγή ενός ηθοποιού στην ταινία πρέπει να επαναλάβουμε τα γνωρίσματα (διάρκεια, είδος) της ταινίας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4603750" y="2392654"/>
            <a:ext cx="389890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εδώ βοηθούν οι συναρτησιακές εξαρτήσεις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8118" y="0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17499" y="4613939"/>
            <a:ext cx="81534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διαγράψουμε και τον τελευταίο ηθοποιό </a:t>
            </a:r>
          </a:p>
          <a:p>
            <a:pPr indent="-342900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Διαγραφή μιας ταινίας;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34430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51D8F-BDEB-4506-A3DA-9A60B83704A0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42703" y="2068169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Πως θα υπολογίσουμε αν μια ΣΕ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latin typeface="Calibri" pitchFamily="34" charset="0"/>
              </a:rPr>
              <a:t>Β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(με ένα γνώρισμα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.) είναι περιττή;</a:t>
            </a:r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1476375" y="4652963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i="1">
              <a:latin typeface="Times New Roman" pitchFamily="18" charset="0"/>
            </a:endParaRPr>
          </a:p>
        </p:txBody>
      </p:sp>
      <p:sp>
        <p:nvSpPr>
          <p:cNvPr id="39944" name="Text Box 9"/>
          <p:cNvSpPr txBox="1">
            <a:spLocks noChangeArrowheads="1"/>
          </p:cNvSpPr>
          <p:nvPr/>
        </p:nvSpPr>
        <p:spPr bwMode="auto">
          <a:xfrm>
            <a:off x="971550" y="3644900"/>
            <a:ext cx="6985000" cy="1015663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Υπολογίζουμε το (Χ)+ χρησιμοποιώντας το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– {Χ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Β}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Περιττό αν το Β ανήκει στο (Χ)+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Περιττή Εξάρτηση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BD042-C6EC-41FF-AFC9-BCAF3DCBF87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755650" y="2081573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1. Αντικατέστησε τις συναρτησιακές εξαρτήσεις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 Χ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με</a:t>
            </a:r>
            <a:r>
              <a:rPr lang="el-GR" sz="2400" i="1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 και Χ</a:t>
            </a:r>
            <a:r>
              <a:rPr lang="el-GR" sz="2400" baseline="-25000" dirty="0">
                <a:latin typeface="Calibri" pitchFamily="34" charset="0"/>
              </a:rPr>
              <a:t>1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2400" dirty="0">
                <a:latin typeface="Calibri" pitchFamily="34" charset="0"/>
              </a:rPr>
              <a:t> Υ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. 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Για κάθε ΣΕ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 </a:t>
            </a:r>
            <a:r>
              <a:rPr lang="el-GR" sz="2400" dirty="0">
                <a:latin typeface="Calibri" pitchFamily="34" charset="0"/>
              </a:rPr>
              <a:t>Βρες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</a:rPr>
              <a:t>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 περιττό στο Χ (Χ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Υ)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(Χ-{Α})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(ii) </a:t>
            </a:r>
            <a:r>
              <a:rPr lang="el-GR" sz="2400" dirty="0">
                <a:latin typeface="Calibri" pitchFamily="34" charset="0"/>
              </a:rPr>
              <a:t>Έλεγξε αν είναι περιττή, αν ναι αφαίρεσε τη</a:t>
            </a:r>
            <a:endParaRPr lang="el-GR" sz="2400" dirty="0">
              <a:latin typeface="Calibri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baseline="-25000" dirty="0">
                <a:latin typeface="Calibri" pitchFamily="34" charset="0"/>
              </a:rPr>
              <a:t>		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Εξάρτηση Χ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Β περιττή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υπολόγισε το Χ</a:t>
            </a:r>
            <a:r>
              <a:rPr lang="el-GR" sz="24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Υπολογισμού Ελάχιστου Καλύμματος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433D53-E021-400B-88BC-C36753783915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599388" y="2704707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R(A, B, C) </a:t>
            </a:r>
            <a:r>
              <a:rPr lang="el-GR" dirty="0">
                <a:latin typeface="Calibri" pitchFamily="34" charset="0"/>
              </a:rPr>
              <a:t>και </a:t>
            </a:r>
            <a:r>
              <a:rPr lang="en-US" dirty="0">
                <a:latin typeface="Calibri" pitchFamily="34" charset="0"/>
              </a:rPr>
              <a:t>F = {A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BC,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B, AB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Βρείτε το </a:t>
            </a:r>
            <a:r>
              <a:rPr lang="en-US" dirty="0" err="1">
                <a:latin typeface="Calibri" pitchFamily="34" charset="0"/>
              </a:rPr>
              <a:t>F</a:t>
            </a:r>
            <a:r>
              <a:rPr lang="en-US" sz="2400" baseline="-25000" dirty="0" err="1">
                <a:latin typeface="Calibri" pitchFamily="34" charset="0"/>
              </a:rPr>
              <a:t>min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CEC10B-C2A7-4DDD-9EED-C07DA2F139C5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30605" y="1635453"/>
            <a:ext cx="79565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/>
              <a:t>Έστω </a:t>
            </a:r>
            <a:r>
              <a:rPr lang="en-US" sz="2000" dirty="0"/>
              <a:t>R(A, B, C) </a:t>
            </a:r>
            <a:r>
              <a:rPr lang="el-GR" sz="2000" dirty="0"/>
              <a:t>και </a:t>
            </a:r>
            <a:r>
              <a:rPr lang="en-US" sz="2000" dirty="0"/>
              <a:t>F = {A  </a:t>
            </a:r>
            <a:r>
              <a:rPr lang="en-US" sz="2000" dirty="0">
                <a:sym typeface="Symbol" pitchFamily="18" charset="2"/>
              </a:rPr>
              <a:t> </a:t>
            </a:r>
            <a:r>
              <a:rPr lang="en-US" sz="2000" dirty="0"/>
              <a:t>BC, 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C, A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B, AB </a:t>
            </a:r>
            <a:r>
              <a:rPr lang="en-US" sz="2000" dirty="0">
                <a:sym typeface="Symbol" pitchFamily="18" charset="2"/>
              </a:rPr>
              <a:t></a:t>
            </a:r>
            <a:r>
              <a:rPr lang="en-US" sz="2000" dirty="0"/>
              <a:t> C}. </a:t>
            </a:r>
            <a:r>
              <a:rPr lang="el-GR" sz="2000" dirty="0"/>
              <a:t>Βρείτε το </a:t>
            </a:r>
            <a:r>
              <a:rPr lang="en-US" sz="2000" dirty="0" err="1"/>
              <a:t>F</a:t>
            </a:r>
            <a:r>
              <a:rPr lang="en-US" sz="2000" baseline="-25000" dirty="0" err="1"/>
              <a:t>min</a:t>
            </a: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432994" y="2444325"/>
            <a:ext cx="80518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Μετά το βήμα 1: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Α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l-GR" sz="1800" dirty="0"/>
              <a:t> </a:t>
            </a:r>
            <a:r>
              <a:rPr lang="en-US" sz="1800" dirty="0"/>
              <a:t>B, 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2: Εξέταση αν το Α είναι περιττό στο </a:t>
            </a:r>
            <a:r>
              <a:rPr lang="en-US" sz="1800" dirty="0"/>
              <a:t>AB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</a:t>
            </a:r>
            <a:r>
              <a:rPr lang="el-GR" sz="1800" dirty="0"/>
              <a:t>υπολογίζοντας το (Β)</a:t>
            </a:r>
            <a:r>
              <a:rPr lang="el-GR" sz="1800" baseline="30000" dirty="0"/>
              <a:t>+</a:t>
            </a:r>
            <a:endParaRPr lang="en-US" sz="1800" baseline="30000" dirty="0"/>
          </a:p>
          <a:p>
            <a:pPr eaLnBrk="0" hangingPunct="0">
              <a:spcBef>
                <a:spcPct val="50000"/>
              </a:spcBef>
            </a:pPr>
            <a:r>
              <a:rPr lang="en-US" sz="1800" dirty="0"/>
              <a:t>	</a:t>
            </a:r>
            <a:r>
              <a:rPr lang="el-GR" sz="1800" i="1" dirty="0"/>
              <a:t>είναι περιττό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,</a:t>
            </a:r>
            <a:r>
              <a:rPr lang="en-US" sz="1800" dirty="0"/>
              <a:t>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Βήμα 3: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             Εξέταση αν η ΣΕ  </a:t>
            </a:r>
            <a:r>
              <a:rPr lang="en-US" sz="1800" dirty="0"/>
              <a:t>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ναι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b="1" dirty="0"/>
              <a:t>		</a:t>
            </a:r>
            <a:r>
              <a:rPr lang="el-GR" sz="1800" i="1" dirty="0"/>
              <a:t>Νέο σύνολο:</a:t>
            </a:r>
            <a:r>
              <a:rPr lang="el-GR" sz="1800" b="1" dirty="0"/>
              <a:t>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	Εξέταση αν η ΣΕ  Β</a:t>
            </a:r>
            <a:r>
              <a:rPr lang="en-US" sz="1800" dirty="0"/>
              <a:t>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C</a:t>
            </a:r>
            <a:r>
              <a:rPr lang="el-GR" sz="1800" dirty="0"/>
              <a:t> είναι περιττή όχι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/>
              <a:t>Αποτέλεσμα: </a:t>
            </a:r>
            <a:r>
              <a:rPr lang="en-US" sz="1800" dirty="0"/>
              <a:t>{A  </a:t>
            </a:r>
            <a:r>
              <a:rPr lang="en-US" sz="1800" dirty="0">
                <a:sym typeface="Symbol" pitchFamily="18" charset="2"/>
              </a:rPr>
              <a:t> </a:t>
            </a:r>
            <a:r>
              <a:rPr lang="en-US" sz="1800" dirty="0"/>
              <a:t>B, B </a:t>
            </a:r>
            <a:r>
              <a:rPr lang="en-US" sz="1800" dirty="0">
                <a:sym typeface="Symbol" pitchFamily="18" charset="2"/>
              </a:rPr>
              <a:t></a:t>
            </a:r>
            <a:r>
              <a:rPr lang="en-US" sz="1800" dirty="0"/>
              <a:t> C}</a:t>
            </a:r>
            <a:endParaRPr lang="el-GR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77505-E3DB-44E3-96A7-4F07C7702217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477740" y="2141194"/>
            <a:ext cx="8051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Παρατηρήσεις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ελάχιστο κάλυμμα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</a:t>
            </a:r>
            <a:r>
              <a:rPr lang="el-GR" sz="2400" dirty="0">
                <a:latin typeface="Calibri" pitchFamily="34" charset="0"/>
              </a:rPr>
              <a:t> είναι μοναδικό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βήμα (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) </a:t>
            </a:r>
            <a:r>
              <a:rPr lang="el-GR" sz="2400" dirty="0">
                <a:latin typeface="Calibri" pitchFamily="34" charset="0"/>
              </a:rPr>
              <a:t>πρέπει να προηγηθεί του βήματος </a:t>
            </a:r>
            <a:r>
              <a:rPr lang="en-US" sz="2400" dirty="0">
                <a:latin typeface="Calibri" pitchFamily="34" charset="0"/>
              </a:rPr>
              <a:t>(ii), </a:t>
            </a:r>
            <a:r>
              <a:rPr lang="el-GR" sz="2400" dirty="0">
                <a:latin typeface="Calibri" pitchFamily="34" charset="0"/>
              </a:rPr>
              <a:t>δηλαδή πρέπει </a:t>
            </a:r>
            <a:r>
              <a:rPr lang="el-GR" sz="2400" i="1" dirty="0">
                <a:latin typeface="Calibri" pitchFamily="34" charset="0"/>
              </a:rPr>
              <a:t>πρώτα</a:t>
            </a:r>
            <a:r>
              <a:rPr lang="el-GR" sz="2400" dirty="0">
                <a:latin typeface="Calibri" pitchFamily="34" charset="0"/>
              </a:rPr>
              <a:t> να βρούμε τα περιττά γνωρίσματα στο </a:t>
            </a:r>
            <a:r>
              <a:rPr lang="el-GR" sz="2400" dirty="0" err="1">
                <a:latin typeface="Calibri" pitchFamily="34" charset="0"/>
              </a:rPr>
              <a:t>α.μ</a:t>
            </a:r>
            <a:r>
              <a:rPr lang="el-GR" sz="2400" dirty="0">
                <a:latin typeface="Calibri" pitchFamily="34" charset="0"/>
              </a:rPr>
              <a:t>. και μετά τις περιττές εξαρτήσεις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Ελάχιστο Κάλυμμα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4213" y="2492375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alibri" pitchFamily="34" charset="0"/>
              </a:rPr>
              <a:t>R(A, B, C, D,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)  F = {A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C,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>
                <a:latin typeface="Calibri" pitchFamily="34" charset="0"/>
              </a:rPr>
              <a:t> , </a:t>
            </a:r>
            <a:r>
              <a:rPr lang="el-GR" sz="2400">
                <a:latin typeface="Calibri" pitchFamily="34" charset="0"/>
              </a:rPr>
              <a:t>Β</a:t>
            </a:r>
            <a:r>
              <a:rPr lang="en-US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</a:t>
            </a:r>
            <a:r>
              <a:rPr lang="el-GR" sz="2400">
                <a:latin typeface="Calibri" pitchFamily="34" charset="0"/>
              </a:rPr>
              <a:t>Ε</a:t>
            </a:r>
            <a:r>
              <a:rPr lang="en-US" sz="2400">
                <a:latin typeface="Calibri" pitchFamily="34" charset="0"/>
              </a:rPr>
              <a:t>D, AD </a:t>
            </a:r>
            <a:r>
              <a:rPr lang="en-US" sz="240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>
                <a:latin typeface="Calibri" pitchFamily="34" charset="0"/>
              </a:rPr>
              <a:t> E}</a:t>
            </a:r>
            <a:endParaRPr lang="el-GR" sz="240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755650" y="3284538"/>
            <a:ext cx="698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Υπολογίστε ένα ελάχιστο κάλυμμα της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D7CDB3-C063-4325-8262-D54BAA96F377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είδαμε: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426590" y="2658358"/>
            <a:ext cx="70386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Ορισμό συναρτησιακής εξάρτησης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Κανόνες συμπερασμού συναρτησιακών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Κλειστότητα γνωρίσματος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Ισοδυναμία συνόλου εξαρτήσεων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Ελάχιστο κάλυμμα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Σύνοψη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899910" y="361905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Διάσπαση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137525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μέχρι τώρα: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από το εννοιολογικό στο σχεσιακό μοντέλο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</a:t>
            </a:r>
            <a:r>
              <a:rPr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θεωρητικό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(formal)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κατασκευής </a:t>
            </a:r>
            <a:r>
              <a:rPr lang="el-GR" sz="2400" dirty="0">
                <a:latin typeface="Calibri" pitchFamily="34" charset="0"/>
              </a:rPr>
              <a:t>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Ξεκινάμε από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Διαδοχικές διασπάσεις έτσι ώστε τα σχήματα που προκύπτουν να ικανοποιούν κάποιες ιδιότητες (να είναι σε κάποια κανονική μορφή)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</a:rPr>
              <a:t>		-- </a:t>
            </a:r>
            <a:r>
              <a:rPr lang="en-US" dirty="0">
                <a:latin typeface="Calibri" pitchFamily="34" charset="0"/>
              </a:rPr>
              <a:t>top-down </a:t>
            </a:r>
            <a:r>
              <a:rPr lang="el-GR" dirty="0">
                <a:latin typeface="Calibri" pitchFamily="34" charset="0"/>
              </a:rPr>
              <a:t>τεχνική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B850DF-0F85-4008-8137-3B2394C941E3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0247" name="Text Box 11"/>
          <p:cNvSpPr txBox="1">
            <a:spLocks noChangeArrowheads="1"/>
          </p:cNvSpPr>
          <p:nvPr/>
        </p:nvSpPr>
        <p:spPr bwMode="auto">
          <a:xfrm>
            <a:off x="432095" y="249377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Τροποποίηση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Τι γίνεται αν θελήσουμε να τροποποιήσουμε τη διάρκεια μιας ταινίας;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539750" y="5229225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>
              <a:latin typeface="Comic Sans MS" pitchFamily="66" charset="0"/>
            </a:endParaRPr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457200" y="3602139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Σύνοψη Προβλημάτων Λόγω Πλεονασμού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Πλεονασμός στην αποθήκευση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ενημέρωση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εισαγωγή 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Προβληματική διαγραφή</a:t>
            </a:r>
          </a:p>
        </p:txBody>
      </p:sp>
      <p:sp>
        <p:nvSpPr>
          <p:cNvPr id="18" name="Title 2"/>
          <p:cNvSpPr>
            <a:spLocks noGrp="1"/>
          </p:cNvSpPr>
          <p:nvPr>
            <p:ph type="title"/>
          </p:nvPr>
        </p:nvSpPr>
        <p:spPr>
          <a:xfrm>
            <a:off x="201494" y="121291"/>
            <a:ext cx="8585200" cy="118586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Πλεονασμός (επανάληψη πληροφορίας)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00158" y="1518079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1508246" y="1578989"/>
            <a:ext cx="6810375" cy="504825"/>
            <a:chOff x="768" y="2304"/>
            <a:chExt cx="4290" cy="318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Διάρκεια      Είδος 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71" cy="3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560" y="2320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10"/>
            <p:cNvSpPr>
              <a:spLocks noChangeShapeType="1"/>
            </p:cNvSpPr>
            <p:nvPr/>
          </p:nvSpPr>
          <p:spPr bwMode="auto">
            <a:xfrm>
              <a:off x="3059" y="23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14:cNvPr>
              <p14:cNvContentPartPr/>
              <p14:nvPr/>
            </p14:nvContentPartPr>
            <p14:xfrm>
              <a:off x="5197132" y="2132317"/>
              <a:ext cx="48240" cy="12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16F738C-B69F-4897-82CA-8A47B902FC8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88492" y="2123317"/>
                <a:ext cx="65880" cy="2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60811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08FCB-6BA5-4B15-B92A-A0FCA2F0DFF6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8735" y="1702545"/>
            <a:ext cx="7838341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Μπορούμε να εφαρμόσουμε αυτόν τον τρόπο και για να «διασπάσουμε» μια «προβληματική» σχέση που προέκυψε από την μετατροπή του εννοιολογικού σχεδιασμού</a:t>
            </a:r>
          </a:p>
          <a:p>
            <a:pPr algn="just" eaLnBrk="0" hangingPunct="0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Μειονέκτημα των διασπάσεων: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μπορεί να απαιτεί συνενώσεις (</a:t>
            </a:r>
            <a:r>
              <a:rPr lang="en-US" sz="2400" dirty="0">
                <a:latin typeface="Calibri" pitchFamily="34" charset="0"/>
              </a:rPr>
              <a:t>join) </a:t>
            </a:r>
            <a:r>
              <a:rPr lang="el-GR" sz="2400" dirty="0">
                <a:latin typeface="Calibri" pitchFamily="34" charset="0"/>
              </a:rPr>
              <a:t>για να απαντηθούν ερωτήματα ή για να ελεγχθούν εξαρτήσεις </a:t>
            </a:r>
            <a:r>
              <a:rPr lang="en-US" sz="2400" dirty="0">
                <a:latin typeface="Calibri" pitchFamily="34" charset="0"/>
              </a:rPr>
              <a:t>-&gt;  </a:t>
            </a:r>
            <a:r>
              <a:rPr lang="el-GR" sz="2400" dirty="0">
                <a:latin typeface="Calibri" pitchFamily="34" charset="0"/>
              </a:rPr>
              <a:t>αποδοτικότητα του συστήματος</a:t>
            </a:r>
            <a:endParaRPr lang="el-GR" sz="2400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A8F071-21CA-4C79-9B09-9476B8AC1244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685800" y="2708879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Αλγόριθμος σχεδιασμού 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754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Αρχικά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(universal)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σχήμα </a:t>
            </a:r>
            <a:r>
              <a:rPr lang="el-GR" dirty="0">
                <a:latin typeface="Calibri" pitchFamily="34" charset="0"/>
              </a:rPr>
              <a:t>σχέσης που περιέχει </a:t>
            </a:r>
            <a:r>
              <a:rPr lang="el-GR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όλα</a:t>
            </a:r>
            <a:r>
              <a:rPr lang="el-GR" dirty="0">
                <a:latin typeface="Calibri" pitchFamily="34" charset="0"/>
              </a:rPr>
              <a:t> τα γνωρίσματα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Προσδιορισμός των συναρτησιακών εξαρτήσεων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</a:rPr>
              <a:t> Διάσπαση σε ένα σύνολο από σχήματα σχέσεων που ικανοποιούν κάποιες ιδιότητες 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2057400" y="1544638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Αποσύνθεση/Διάσπαση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decomposition)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497681" y="2499946"/>
            <a:ext cx="7920037" cy="302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EDA6D-DAF5-4679-8C4A-109E97B5BB65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32906" y="1128364"/>
            <a:ext cx="8333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Σχήμα: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427545" y="2592370"/>
            <a:ext cx="827339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F = {</a:t>
            </a:r>
            <a:r>
              <a:rPr lang="el-GR" sz="1800" dirty="0">
                <a:latin typeface="Calibri" pitchFamily="34" charset="0"/>
              </a:rPr>
              <a:t>Τίτλος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</a:rPr>
              <a:t>Έτος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Είδος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Διάρκεια</a:t>
            </a:r>
            <a:r>
              <a:rPr lang="en-US" dirty="0">
                <a:latin typeface="Calibri" pitchFamily="34" charset="0"/>
              </a:rPr>
              <a:t>,      </a:t>
            </a:r>
            <a:r>
              <a:rPr lang="el-GR" sz="1800" dirty="0">
                <a:latin typeface="Calibri" pitchFamily="34" charset="0"/>
              </a:rPr>
              <a:t>Όνομα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Ηθοποιού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sz="1800" dirty="0">
                <a:latin typeface="Calibri" pitchFamily="34" charset="0"/>
              </a:rPr>
              <a:t> Διεύθυνση Έτος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Γέννησης</a:t>
            </a:r>
            <a:r>
              <a:rPr lang="en-US" sz="1800" dirty="0">
                <a:latin typeface="Calibri" pitchFamily="34" charset="0"/>
              </a:rPr>
              <a:t>}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080732" y="3656159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latin typeface="Calibri" pitchFamily="34" charset="0"/>
              </a:rPr>
              <a:t>Τίτλος,  Έτος, Όνομα-Ηθοποιού, Διεύθυνση, Έτος-Γέννησης}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3083" y="2170947"/>
            <a:ext cx="424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Σύνολο ΣΕ που ισχύουν στο πρόβλημα: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777285" y="3302164"/>
            <a:ext cx="2592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Πιθανή διάσπαση: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80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Διάσπασης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427545" y="4920837"/>
            <a:ext cx="8254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Ποια είναι μια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καλή</a:t>
            </a:r>
            <a:r>
              <a:rPr lang="el-GR" i="1" dirty="0">
                <a:latin typeface="Calibri" pitchFamily="34" charset="0"/>
              </a:rPr>
              <a:t> διάσπαση; </a:t>
            </a: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Πως μπορούμε να πάρουμε την </a:t>
            </a:r>
            <a:r>
              <a:rPr lang="el-GR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αρχική σχέση</a:t>
            </a:r>
            <a:r>
              <a:rPr lang="el-GR" i="1" dirty="0">
                <a:latin typeface="Calibri" pitchFamily="34" charset="0"/>
              </a:rPr>
              <a:t>; </a:t>
            </a:r>
            <a:endParaRPr lang="el-GR" sz="800" i="1" dirty="0">
              <a:latin typeface="Calibri" pitchFamily="34" charset="0"/>
            </a:endParaRPr>
          </a:p>
          <a:p>
            <a:pPr marL="285750" indent="-285750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i="1" dirty="0">
                <a:latin typeface="Calibri" pitchFamily="34" charset="0"/>
              </a:rPr>
              <a:t>Μπορούμε να διασπάσουμε την </a:t>
            </a:r>
            <a:r>
              <a:rPr lang="en-US" i="1" dirty="0">
                <a:latin typeface="Calibri" pitchFamily="34" charset="0"/>
              </a:rPr>
              <a:t>R</a:t>
            </a:r>
            <a:r>
              <a:rPr lang="en-US" i="1" baseline="-25000" dirty="0">
                <a:latin typeface="Calibri" pitchFamily="34" charset="0"/>
              </a:rPr>
              <a:t>2</a:t>
            </a:r>
            <a:r>
              <a:rPr lang="en-US" i="1" dirty="0">
                <a:latin typeface="Calibri" pitchFamily="34" charset="0"/>
              </a:rPr>
              <a:t>  </a:t>
            </a:r>
            <a:r>
              <a:rPr lang="el-GR" i="1" dirty="0">
                <a:latin typeface="Calibri" pitchFamily="34" charset="0"/>
              </a:rPr>
              <a:t>με τον ίδιο τρόπο</a:t>
            </a: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Διάσπασης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7860" y="2452500"/>
            <a:ext cx="6872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Διασπάσεις χωρίς απώλειες στη συνένωση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Διατήρηση των συναρτησιακών εξαρτήσεων</a:t>
            </a:r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Οι σχέσεις που προκύπτουν σε κάποια κανονική μορφή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4E4122-B96B-4747-ADFB-B266EFCBEBD7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70702" y="1812172"/>
            <a:ext cx="809496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 </a:t>
            </a:r>
            <a:r>
              <a:rPr lang="el-GR" sz="1800" i="1" dirty="0">
                <a:latin typeface="Calibri" pitchFamily="34" charset="0"/>
              </a:rPr>
              <a:t>καθολικό σχήμα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R = {A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A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A</a:t>
            </a:r>
            <a:r>
              <a:rPr lang="en-US" sz="1800" b="1" baseline="-25000" dirty="0">
                <a:latin typeface="Calibri" pitchFamily="34" charset="0"/>
              </a:rPr>
              <a:t>n</a:t>
            </a:r>
            <a:r>
              <a:rPr lang="en-US" sz="1800" b="1" dirty="0">
                <a:latin typeface="Calibri" pitchFamily="34" charset="0"/>
              </a:rPr>
              <a:t>}.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Διάσπαση/α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ποσύνθεση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(decomposition)</a:t>
            </a:r>
            <a:r>
              <a:rPr lang="el-GR" sz="1800" dirty="0">
                <a:latin typeface="Calibri" pitchFamily="34" charset="0"/>
              </a:rPr>
              <a:t> του σε δύο σχήματα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 = {B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B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</a:t>
            </a:r>
            <a:r>
              <a:rPr lang="en-US" sz="1800" b="1" dirty="0" err="1">
                <a:latin typeface="Calibri" pitchFamily="34" charset="0"/>
              </a:rPr>
              <a:t>B</a:t>
            </a:r>
            <a:r>
              <a:rPr lang="en-US" sz="1800" b="1" baseline="-25000" dirty="0" err="1">
                <a:latin typeface="Calibri" pitchFamily="34" charset="0"/>
              </a:rPr>
              <a:t>m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n-US" sz="1800" b="1" dirty="0">
                <a:latin typeface="Calibri" pitchFamily="34" charset="0"/>
              </a:rPr>
              <a:t>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l-GR" sz="1800" b="1" dirty="0">
                <a:latin typeface="Calibri" pitchFamily="34" charset="0"/>
              </a:rPr>
              <a:t> = {</a:t>
            </a:r>
            <a:r>
              <a:rPr lang="en-US" sz="1800" b="1" dirty="0">
                <a:latin typeface="Calibri" pitchFamily="34" charset="0"/>
              </a:rPr>
              <a:t>C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C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…, C</a:t>
            </a:r>
            <a:r>
              <a:rPr lang="en-US" sz="1800" b="1" baseline="-25000" dirty="0">
                <a:latin typeface="Calibri" pitchFamily="34" charset="0"/>
              </a:rPr>
              <a:t>k</a:t>
            </a:r>
            <a:r>
              <a:rPr lang="en-US" sz="1800" b="1" dirty="0">
                <a:latin typeface="Calibri" pitchFamily="34" charset="0"/>
              </a:rPr>
              <a:t>}</a:t>
            </a:r>
            <a:r>
              <a:rPr lang="en-US" sz="1800" dirty="0">
                <a:latin typeface="Calibri" pitchFamily="34" charset="0"/>
              </a:rPr>
              <a:t> </a:t>
            </a:r>
            <a:endParaRPr lang="el-GR" sz="1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τέτοια ώστε: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1.</a:t>
            </a:r>
            <a:r>
              <a:rPr lang="el-GR" sz="1800" dirty="0">
                <a:latin typeface="Calibri" pitchFamily="34" charset="0"/>
              </a:rPr>
              <a:t> {</a:t>
            </a:r>
            <a:r>
              <a:rPr lang="en-US" sz="1800" dirty="0">
                <a:latin typeface="Calibri" pitchFamily="34" charset="0"/>
              </a:rPr>
              <a:t>A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A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A</a:t>
            </a:r>
            <a:r>
              <a:rPr lang="en-US" sz="1800" baseline="-25000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} = 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n-US" sz="1800" i="1" dirty="0">
                <a:latin typeface="Calibri" pitchFamily="34" charset="0"/>
              </a:rPr>
              <a:t>(</a:t>
            </a:r>
            <a:r>
              <a:rPr lang="el-GR" sz="1800" i="1" dirty="0">
                <a:latin typeface="Calibri" pitchFamily="34" charset="0"/>
              </a:rPr>
              <a:t>διατήρηση γνωρισμάτων)</a:t>
            </a:r>
            <a:r>
              <a:rPr lang="en-US" sz="1800" i="1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[γνωρίσματα]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b="1" dirty="0">
                <a:latin typeface="Calibri" pitchFamily="34" charset="0"/>
              </a:rPr>
              <a:t>2.</a:t>
            </a:r>
            <a:r>
              <a:rPr lang="el-GR" sz="1800" dirty="0">
                <a:latin typeface="Calibri" pitchFamily="34" charset="0"/>
              </a:rPr>
              <a:t> 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{B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B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</a:t>
            </a:r>
            <a:r>
              <a:rPr lang="en-US" sz="1800" dirty="0" err="1">
                <a:latin typeface="Calibri" pitchFamily="34" charset="0"/>
              </a:rPr>
              <a:t>B</a:t>
            </a:r>
            <a:r>
              <a:rPr lang="en-US" sz="1800" baseline="-25000" dirty="0" err="1">
                <a:latin typeface="Calibri" pitchFamily="34" charset="0"/>
              </a:rPr>
              <a:t>m</a:t>
            </a:r>
            <a:r>
              <a:rPr lang="en-US" sz="1800" dirty="0">
                <a:latin typeface="Calibri" pitchFamily="34" charset="0"/>
              </a:rPr>
              <a:t>}</a:t>
            </a:r>
            <a:r>
              <a:rPr lang="el-GR" sz="1800" dirty="0">
                <a:latin typeface="Calibri" pitchFamily="34" charset="0"/>
              </a:rPr>
              <a:t> 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  <a:endParaRPr lang="en-US" sz="18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>
                <a:latin typeface="Calibri" pitchFamily="34" charset="0"/>
              </a:rPr>
              <a:t>3.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Οι πλειάδες της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(R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l-GR" sz="1800" dirty="0">
                <a:latin typeface="Calibri" pitchFamily="34" charset="0"/>
              </a:rPr>
              <a:t>είναι η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προβολή των πλειάδων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r(R) </a:t>
            </a:r>
            <a:r>
              <a:rPr lang="el-GR" sz="1800" dirty="0">
                <a:latin typeface="Calibri" pitchFamily="34" charset="0"/>
              </a:rPr>
              <a:t>στα </a:t>
            </a:r>
            <a:r>
              <a:rPr lang="en-US" sz="1800" dirty="0">
                <a:latin typeface="Calibri" pitchFamily="34" charset="0"/>
              </a:rPr>
              <a:t>{C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C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, …, C</a:t>
            </a:r>
            <a:r>
              <a:rPr lang="en-US" sz="1800" baseline="-25000" dirty="0">
                <a:latin typeface="Calibri" pitchFamily="34" charset="0"/>
              </a:rPr>
              <a:t>k</a:t>
            </a:r>
            <a:r>
              <a:rPr lang="en-US" sz="1800" dirty="0">
                <a:latin typeface="Calibri" pitchFamily="34" charset="0"/>
              </a:rPr>
              <a:t>} </a:t>
            </a:r>
            <a:r>
              <a:rPr lang="el-GR" sz="1800" dirty="0">
                <a:latin typeface="Calibri" pitchFamily="34" charset="0"/>
              </a:rPr>
              <a:t>	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[πλειάδες]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Διάσπασης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583F2-88DD-493D-8475-0C07CC5A0B0E}" type="slidenum">
              <a:rPr lang="el-GR" altLang="en-US" smtClean="0"/>
              <a:pPr/>
              <a:t>65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489819" y="841368"/>
            <a:ext cx="1905000" cy="1311275"/>
            <a:chOff x="192" y="2928"/>
            <a:chExt cx="1200" cy="826"/>
          </a:xfrm>
        </p:grpSpPr>
        <p:sp>
          <p:nvSpPr>
            <p:cNvPr id="19477" name="Text Box 4"/>
            <p:cNvSpPr txBox="1">
              <a:spLocks noChangeArrowheads="1"/>
            </p:cNvSpPr>
            <p:nvPr/>
          </p:nvSpPr>
          <p:spPr bwMode="auto">
            <a:xfrm>
              <a:off x="240" y="2928"/>
              <a:ext cx="115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Α  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1   3   3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2   3   4</a:t>
              </a:r>
            </a:p>
          </p:txBody>
        </p:sp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>
              <a:off x="192" y="31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572000" y="952947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Calibri" pitchFamily="34" charset="0"/>
              </a:rPr>
              <a:t>r(R) </a:t>
            </a:r>
            <a:endParaRPr lang="el-GR" sz="1600" b="1" dirty="0">
              <a:latin typeface="Calibri" pitchFamily="34" charset="0"/>
            </a:endParaRP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5334000" y="4495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184149" y="873570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το </a:t>
            </a:r>
            <a:r>
              <a:rPr lang="en-US" sz="1800" dirty="0">
                <a:latin typeface="Calibri" pitchFamily="34" charset="0"/>
              </a:rPr>
              <a:t>(</a:t>
            </a:r>
            <a:r>
              <a:rPr lang="el-GR" sz="1800" dirty="0">
                <a:latin typeface="Calibri" pitchFamily="34" charset="0"/>
              </a:rPr>
              <a:t>καθολικό) σχήμα </a:t>
            </a:r>
            <a:r>
              <a:rPr lang="en-US" sz="1800" dirty="0">
                <a:latin typeface="Calibri" pitchFamily="34" charset="0"/>
              </a:rPr>
              <a:t>R(A, B, C)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B2E0B74-E2DC-41C3-8977-058F30021C14}"/>
              </a:ext>
            </a:extLst>
          </p:cNvPr>
          <p:cNvGrpSpPr/>
          <p:nvPr/>
        </p:nvGrpSpPr>
        <p:grpSpPr>
          <a:xfrm>
            <a:off x="3535607" y="2377095"/>
            <a:ext cx="3059112" cy="1587627"/>
            <a:chOff x="6084888" y="2395252"/>
            <a:chExt cx="3059112" cy="1587627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7772400" y="2665987"/>
              <a:ext cx="1371600" cy="1311275"/>
              <a:chOff x="2880" y="2496"/>
              <a:chExt cx="864" cy="826"/>
            </a:xfrm>
          </p:grpSpPr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3   4</a:t>
                </a:r>
              </a:p>
            </p:txBody>
          </p:sp>
          <p:sp>
            <p:nvSpPr>
              <p:cNvPr id="19474" name="Line 13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1B24B9A-A099-4C2C-8D19-EC09FF1B297E}"/>
                </a:ext>
              </a:extLst>
            </p:cNvPr>
            <p:cNvGrpSpPr/>
            <p:nvPr/>
          </p:nvGrpSpPr>
          <p:grpSpPr>
            <a:xfrm>
              <a:off x="6084888" y="2395252"/>
              <a:ext cx="2266705" cy="1587627"/>
              <a:chOff x="6084888" y="2395252"/>
              <a:chExt cx="2266705" cy="1587627"/>
            </a:xfrm>
          </p:grpSpPr>
          <p:grpSp>
            <p:nvGrpSpPr>
              <p:cNvPr id="3" name="Group 7"/>
              <p:cNvGrpSpPr>
                <a:grpSpLocks/>
              </p:cNvGrpSpPr>
              <p:nvPr/>
            </p:nvGrpSpPr>
            <p:grpSpPr bwMode="auto">
              <a:xfrm>
                <a:off x="6598993" y="2671604"/>
                <a:ext cx="1600200" cy="1311275"/>
                <a:chOff x="1440" y="2880"/>
                <a:chExt cx="1008" cy="826"/>
              </a:xfrm>
            </p:grpSpPr>
            <p:sp>
              <p:nvSpPr>
                <p:cNvPr id="1947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880"/>
                  <a:ext cx="960" cy="8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A   B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1    3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l-GR" dirty="0">
                      <a:latin typeface="Calibri" pitchFamily="34" charset="0"/>
                    </a:rPr>
                    <a:t>2    3</a:t>
                  </a:r>
                </a:p>
              </p:txBody>
            </p:sp>
            <p:sp>
              <p:nvSpPr>
                <p:cNvPr id="19476" name="Line 9"/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2EABBCD7-7630-4F82-9D71-86736CBF9D90}"/>
                  </a:ext>
                </a:extLst>
              </p:cNvPr>
              <p:cNvGrpSpPr/>
              <p:nvPr/>
            </p:nvGrpSpPr>
            <p:grpSpPr>
              <a:xfrm>
                <a:off x="6084888" y="2434348"/>
                <a:ext cx="2211417" cy="481466"/>
                <a:chOff x="6084888" y="2434348"/>
                <a:chExt cx="2447925" cy="1115302"/>
              </a:xfrm>
            </p:grpSpPr>
            <p:sp>
              <p:nvSpPr>
                <p:cNvPr id="1946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134100" y="2434348"/>
                  <a:ext cx="838200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dirty="0">
                      <a:latin typeface="Calibri" pitchFamily="34" charset="0"/>
                    </a:rPr>
                    <a:t>r</a:t>
                  </a:r>
                  <a:r>
                    <a:rPr lang="en-US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(R</a:t>
                  </a:r>
                  <a:r>
                    <a:rPr lang="el-GR" sz="1600" b="1" baseline="-25000" dirty="0">
                      <a:latin typeface="Calibri" pitchFamily="34" charset="0"/>
                    </a:rPr>
                    <a:t>1</a:t>
                  </a:r>
                  <a:r>
                    <a:rPr lang="en-US" sz="1600" b="1" dirty="0">
                      <a:latin typeface="Calibri" pitchFamily="34" charset="0"/>
                    </a:rPr>
                    <a:t>)</a:t>
                  </a:r>
                  <a:endParaRPr lang="el-GR" sz="1600" b="1" dirty="0">
                    <a:latin typeface="Calibri" pitchFamily="34" charset="0"/>
                  </a:endParaRPr>
                </a:p>
              </p:txBody>
            </p:sp>
            <p:sp>
              <p:nvSpPr>
                <p:cNvPr id="1946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6084888" y="3213100"/>
                  <a:ext cx="2447925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el-GR" sz="2400" b="1" baseline="-25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9470" name="Text Box 17"/>
              <p:cNvSpPr txBox="1">
                <a:spLocks noChangeArrowheads="1"/>
              </p:cNvSpPr>
              <p:nvPr/>
            </p:nvSpPr>
            <p:spPr bwMode="auto">
              <a:xfrm>
                <a:off x="7513393" y="2395252"/>
                <a:ext cx="838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latin typeface="Calibri" pitchFamily="34" charset="0"/>
                  </a:rPr>
                  <a:t>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(R</a:t>
                </a:r>
                <a:r>
                  <a:rPr lang="en-US" sz="1600" b="1" baseline="-25000" dirty="0">
                    <a:latin typeface="Calibri" pitchFamily="34" charset="0"/>
                  </a:rPr>
                  <a:t>2</a:t>
                </a:r>
                <a:r>
                  <a:rPr lang="en-US" sz="1600" b="1" dirty="0">
                    <a:latin typeface="Calibri" pitchFamily="34" charset="0"/>
                  </a:rPr>
                  <a:t>)</a:t>
                </a:r>
                <a:endParaRPr lang="el-GR" sz="1600" b="1" dirty="0">
                  <a:latin typeface="Calibri" pitchFamily="34" charset="0"/>
                </a:endParaRPr>
              </a:p>
            </p:txBody>
          </p:sp>
        </p:grpSp>
      </p:grpSp>
      <p:sp>
        <p:nvSpPr>
          <p:cNvPr id="19471" name="Text Box 18"/>
          <p:cNvSpPr txBox="1">
            <a:spLocks noChangeArrowheads="1"/>
          </p:cNvSpPr>
          <p:nvPr/>
        </p:nvSpPr>
        <p:spPr bwMode="auto">
          <a:xfrm>
            <a:off x="351370" y="5447307"/>
            <a:ext cx="5329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Μπορούμε να πάρουμε το αρχικό στιγμιότυπο;</a:t>
            </a:r>
          </a:p>
        </p:txBody>
      </p:sp>
      <p:sp>
        <p:nvSpPr>
          <p:cNvPr id="19472" name="Text Box 19"/>
          <p:cNvSpPr txBox="1">
            <a:spLocks noChangeArrowheads="1"/>
          </p:cNvSpPr>
          <p:nvPr/>
        </p:nvSpPr>
        <p:spPr bwMode="auto">
          <a:xfrm>
            <a:off x="3359394" y="5929584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Φυσική συνένωση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l-GR" sz="1600" b="1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* </a:t>
            </a:r>
            <a:r>
              <a:rPr lang="en-US" sz="1800">
                <a:latin typeface="Calibri" pitchFamily="34" charset="0"/>
              </a:rPr>
              <a:t>r</a:t>
            </a:r>
            <a:r>
              <a:rPr lang="en-US" sz="1600" b="1" baseline="-25000">
                <a:latin typeface="Calibri" pitchFamily="34" charset="0"/>
              </a:rPr>
              <a:t>2</a:t>
            </a:r>
            <a:r>
              <a:rPr lang="el-GR" sz="1600" b="1" baseline="-250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57200" y="-52119"/>
            <a:ext cx="8229600" cy="765194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85387" y="1632026"/>
            <a:ext cx="57356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1</a:t>
            </a:r>
            <a:r>
              <a:rPr lang="en-US" u="sng" dirty="0">
                <a:latin typeface="Calibri" pitchFamily="34" charset="0"/>
              </a:rPr>
              <a:t>(A, B)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2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753" y="3478813"/>
            <a:ext cx="8435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Διάσπαση σε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3</a:t>
            </a:r>
            <a:r>
              <a:rPr lang="en-US" u="sng" dirty="0">
                <a:latin typeface="Calibri" pitchFamily="34" charset="0"/>
              </a:rPr>
              <a:t>(A, C) </a:t>
            </a:r>
            <a:r>
              <a:rPr lang="el-GR" u="sng" dirty="0">
                <a:latin typeface="Calibri" pitchFamily="34" charset="0"/>
              </a:rPr>
              <a:t>και </a:t>
            </a:r>
            <a:r>
              <a:rPr lang="en-US" u="sng" dirty="0">
                <a:latin typeface="Calibri" pitchFamily="34" charset="0"/>
              </a:rPr>
              <a:t>R</a:t>
            </a:r>
            <a:r>
              <a:rPr lang="en-US" u="sng" baseline="-25000" dirty="0">
                <a:latin typeface="Calibri" pitchFamily="34" charset="0"/>
              </a:rPr>
              <a:t>4</a:t>
            </a:r>
            <a:r>
              <a:rPr lang="en-US" u="sng" dirty="0">
                <a:latin typeface="Calibri" pitchFamily="34" charset="0"/>
              </a:rPr>
              <a:t>(B, C)</a:t>
            </a:r>
            <a:endParaRPr lang="el-GR" u="sng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T</a:t>
            </a:r>
            <a:r>
              <a:rPr lang="el-GR" dirty="0">
                <a:latin typeface="Calibri" pitchFamily="34" charset="0"/>
              </a:rPr>
              <a:t>α αντίστοιχα στιγμιότυπα (σχέσεις) (συμβολισμός </a:t>
            </a:r>
            <a:r>
              <a:rPr lang="en-US" dirty="0">
                <a:latin typeface="Calibri" pitchFamily="34" charset="0"/>
              </a:rPr>
              <a:t>r(R)</a:t>
            </a:r>
            <a:r>
              <a:rPr lang="el-GR" dirty="0">
                <a:latin typeface="Calibri" pitchFamily="34" charset="0"/>
              </a:rPr>
              <a:t> ή </a:t>
            </a:r>
            <a:r>
              <a:rPr lang="en-US" b="1" dirty="0">
                <a:latin typeface="Calibri" pitchFamily="34" charset="0"/>
              </a:rPr>
              <a:t>r</a:t>
            </a:r>
            <a:r>
              <a:rPr lang="el-GR" dirty="0">
                <a:latin typeface="Calibri" pitchFamily="34" charset="0"/>
              </a:rPr>
              <a:t>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B9B85B4-AFF3-4639-8779-2222114F9301}"/>
              </a:ext>
            </a:extLst>
          </p:cNvPr>
          <p:cNvGrpSpPr/>
          <p:nvPr/>
        </p:nvGrpSpPr>
        <p:grpSpPr>
          <a:xfrm>
            <a:off x="4865397" y="4246750"/>
            <a:ext cx="3230043" cy="1280533"/>
            <a:chOff x="6074050" y="3982631"/>
            <a:chExt cx="3230043" cy="1280533"/>
          </a:xfrm>
        </p:grpSpPr>
        <p:grpSp>
          <p:nvGrpSpPr>
            <p:cNvPr id="31" name="Group 7"/>
            <p:cNvGrpSpPr>
              <a:grpSpLocks/>
            </p:cNvGrpSpPr>
            <p:nvPr/>
          </p:nvGrpSpPr>
          <p:grpSpPr bwMode="auto">
            <a:xfrm>
              <a:off x="6594719" y="4063014"/>
              <a:ext cx="1600200" cy="1200150"/>
              <a:chOff x="1440" y="2880"/>
              <a:chExt cx="1008" cy="756"/>
            </a:xfrm>
          </p:grpSpPr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2     4</a:t>
                </a:r>
              </a:p>
            </p:txBody>
          </p:sp>
          <p:sp>
            <p:nvSpPr>
              <p:cNvPr id="33" name="Line 9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7932493" y="4063014"/>
              <a:ext cx="1371600" cy="1200150"/>
              <a:chOff x="2880" y="2496"/>
              <a:chExt cx="864" cy="756"/>
            </a:xfrm>
          </p:grpSpPr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7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3  </a:t>
                </a:r>
                <a:r>
                  <a:rPr lang="en-US" dirty="0">
                    <a:latin typeface="Calibri" pitchFamily="34" charset="0"/>
                  </a:rPr>
                  <a:t> </a:t>
                </a:r>
                <a:r>
                  <a:rPr lang="el-GR" dirty="0"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36" name="Line 12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37" name="Text Box 10"/>
            <p:cNvSpPr txBox="1">
              <a:spLocks noChangeArrowheads="1"/>
            </p:cNvSpPr>
            <p:nvPr/>
          </p:nvSpPr>
          <p:spPr bwMode="auto">
            <a:xfrm>
              <a:off x="6074050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3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7458105" y="3982631"/>
              <a:ext cx="8382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latin typeface="Calibri" pitchFamily="34" charset="0"/>
                </a:rPr>
                <a:t>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(R</a:t>
              </a:r>
              <a:r>
                <a:rPr lang="en-US" sz="1600" b="1" baseline="-25000" dirty="0">
                  <a:latin typeface="Calibri" pitchFamily="34" charset="0"/>
                </a:rPr>
                <a:t>4</a:t>
              </a:r>
              <a:r>
                <a:rPr lang="en-US" sz="1600" b="1" dirty="0">
                  <a:latin typeface="Calibri" pitchFamily="34" charset="0"/>
                </a:rPr>
                <a:t>)</a:t>
              </a:r>
              <a:endParaRPr lang="el-GR" sz="16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682AD-EC09-4613-99CA-28ABC365BE5C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20486" name="Text Box 3" descr="Parchment"/>
          <p:cNvSpPr txBox="1">
            <a:spLocks noChangeArrowheads="1"/>
          </p:cNvSpPr>
          <p:nvPr/>
        </p:nvSpPr>
        <p:spPr bwMode="auto">
          <a:xfrm>
            <a:off x="533400" y="2057400"/>
            <a:ext cx="7772400" cy="1446213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ένα σχεσιακό σχήμα </a:t>
            </a:r>
            <a:r>
              <a:rPr lang="en-US" sz="2400" dirty="0">
                <a:latin typeface="Calibri" pitchFamily="34" charset="0"/>
              </a:rPr>
              <a:t>R. </a:t>
            </a:r>
            <a:r>
              <a:rPr lang="el-GR" sz="2400" dirty="0">
                <a:latin typeface="Calibri" pitchFamily="34" charset="0"/>
              </a:rPr>
              <a:t>Ένα σύνολο από σχεσιακά σχήματα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  <a:r>
              <a:rPr lang="el-GR" sz="2400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αν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=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…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908175" y="3644900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>
                <a:latin typeface="Calibri" pitchFamily="34" charset="0"/>
              </a:rPr>
              <a:t>Δηλαδή,  </a:t>
            </a:r>
            <a:r>
              <a:rPr lang="el-GR" sz="2400" i="1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i="1">
                <a:latin typeface="Calibri" pitchFamily="34" charset="0"/>
              </a:rPr>
              <a:t>i = 1,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..,</a:t>
            </a:r>
            <a:r>
              <a:rPr lang="el-GR" sz="2400" i="1">
                <a:latin typeface="Calibri" pitchFamily="34" charset="0"/>
              </a:rPr>
              <a:t> </a:t>
            </a:r>
            <a:r>
              <a:rPr lang="en-US" sz="2400" i="1">
                <a:latin typeface="Calibri" pitchFamily="34" charset="0"/>
              </a:rPr>
              <a:t>n    R</a:t>
            </a:r>
            <a:r>
              <a:rPr lang="en-US" sz="2400" i="1" baseline="-25000">
                <a:latin typeface="Calibri" pitchFamily="34" charset="0"/>
              </a:rPr>
              <a:t>i</a:t>
            </a:r>
            <a:r>
              <a:rPr lang="en-US" sz="2400" i="1">
                <a:latin typeface="Calibri" pitchFamily="34" charset="0"/>
              </a:rPr>
              <a:t>  </a:t>
            </a:r>
            <a:r>
              <a:rPr lang="en-US" sz="2400" i="1">
                <a:latin typeface="Calibri" pitchFamily="34" charset="0"/>
                <a:sym typeface="Symbol" pitchFamily="18" charset="2"/>
              </a:rPr>
              <a:t>  </a:t>
            </a:r>
            <a:r>
              <a:rPr lang="en-US" sz="2400" i="1">
                <a:latin typeface="Calibri" pitchFamily="34" charset="0"/>
              </a:rPr>
              <a:t>R </a:t>
            </a:r>
            <a:endParaRPr lang="el-GR" sz="2400" i="1">
              <a:latin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786991" y="4826621"/>
            <a:ext cx="7467600" cy="101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και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 </a:t>
            </a:r>
            <a:r>
              <a:rPr lang="en-US" sz="2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400" baseline="-36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(r),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 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= 1,..,n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r 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</a:t>
            </a:r>
            <a:r>
              <a:rPr lang="en-US" sz="2400" b="1" dirty="0">
                <a:solidFill>
                  <a:srgbClr val="FF66FF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Calibri" pitchFamily="34" charset="0"/>
              </a:rPr>
              <a:t> 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*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* … *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4673028" y="1484966"/>
            <a:ext cx="1405510" cy="38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γνωρίσματα</a:t>
            </a:r>
          </a:p>
        </p:txBody>
      </p:sp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5898741" y="4279433"/>
            <a:ext cx="1465982" cy="3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στιγμιότυπα</a:t>
            </a:r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 flipH="1">
            <a:off x="3851275" y="1700213"/>
            <a:ext cx="863600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3851275" y="1700213"/>
            <a:ext cx="0" cy="360362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 flipH="1">
            <a:off x="5322478" y="4466259"/>
            <a:ext cx="576263" cy="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322478" y="4466259"/>
            <a:ext cx="0" cy="360362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68A56-343E-4FEC-BD84-5AA5C6C99AF5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21512" name="Text Box 5" descr="Parchment"/>
          <p:cNvSpPr txBox="1">
            <a:spLocks noChangeArrowheads="1"/>
          </p:cNvSpPr>
          <p:nvPr/>
        </p:nvSpPr>
        <p:spPr bwMode="auto">
          <a:xfrm>
            <a:off x="381000" y="2109247"/>
            <a:ext cx="8367713" cy="22159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το σύνολο περιορισμών στην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</a:rPr>
              <a:t>. Μια διάσπαση του </a:t>
            </a:r>
            <a:r>
              <a:rPr lang="en-US" sz="2400" dirty="0">
                <a:latin typeface="Calibri" pitchFamily="34" charset="0"/>
              </a:rPr>
              <a:t>R </a:t>
            </a:r>
            <a:r>
              <a:rPr lang="el-GR" sz="2400" dirty="0">
                <a:latin typeface="Calibri" pitchFamily="34" charset="0"/>
              </a:rPr>
              <a:t>σε {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, R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, ..,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} </a:t>
            </a:r>
            <a:r>
              <a:rPr lang="el-GR" sz="2400" dirty="0">
                <a:latin typeface="Calibri" pitchFamily="34" charset="0"/>
              </a:rPr>
              <a:t>είναι μια 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άνευ απωλειών στη συνένωση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(lossless  join decomposition) </a:t>
            </a:r>
            <a:r>
              <a:rPr lang="el-GR" sz="2400" dirty="0">
                <a:latin typeface="Calibri" pitchFamily="34" charset="0"/>
              </a:rPr>
              <a:t>αν για όλες τις σχέσεις </a:t>
            </a:r>
            <a:r>
              <a:rPr lang="en-US" sz="2400" dirty="0">
                <a:latin typeface="Calibri" pitchFamily="34" charset="0"/>
              </a:rPr>
              <a:t>r(R) </a:t>
            </a:r>
            <a:r>
              <a:rPr lang="el-GR" sz="2400" dirty="0">
                <a:latin typeface="Calibri" pitchFamily="34" charset="0"/>
              </a:rPr>
              <a:t>που είναι νόμιμες στο </a:t>
            </a:r>
            <a:r>
              <a:rPr lang="en-US" sz="2400" dirty="0">
                <a:latin typeface="Calibri" pitchFamily="34" charset="0"/>
              </a:rPr>
              <a:t>C </a:t>
            </a:r>
            <a:r>
              <a:rPr lang="el-GR" sz="2400" dirty="0">
                <a:latin typeface="Calibri" pitchFamily="34" charset="0"/>
              </a:rPr>
              <a:t>ισχύει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(r) *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>
                <a:latin typeface="Calibri" pitchFamily="34" charset="0"/>
              </a:rPr>
              <a:t>R</a:t>
            </a:r>
            <a:r>
              <a:rPr lang="en-US" sz="2400" baseline="-46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(r) * … </a:t>
            </a:r>
            <a:r>
              <a:rPr lang="el-GR" sz="2400" dirty="0">
                <a:latin typeface="Calibri" pitchFamily="34" charset="0"/>
              </a:rPr>
              <a:t>π </a:t>
            </a:r>
            <a:r>
              <a:rPr lang="en-US" sz="2400" baseline="-25000" dirty="0" err="1">
                <a:latin typeface="Calibri" pitchFamily="34" charset="0"/>
              </a:rPr>
              <a:t>R</a:t>
            </a:r>
            <a:r>
              <a:rPr lang="en-US" sz="2400" baseline="-46000" dirty="0" err="1">
                <a:latin typeface="Calibri" pitchFamily="34" charset="0"/>
              </a:rPr>
              <a:t>n</a:t>
            </a:r>
            <a:r>
              <a:rPr lang="en-US" sz="2400" dirty="0">
                <a:latin typeface="Calibri" pitchFamily="34" charset="0"/>
              </a:rPr>
              <a:t>(r)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523958" y="4977353"/>
            <a:ext cx="7913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Ονομάζεται 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προσθετική συνένωση </a:t>
            </a:r>
            <a:r>
              <a:rPr lang="en-US" sz="2400" dirty="0">
                <a:latin typeface="Calibri" pitchFamily="34" charset="0"/>
              </a:rPr>
              <a:t>(non-additive join)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B6B92-781D-4D77-9AA6-DBA6CC7AE8EA}" type="slidenum">
              <a:rPr lang="el-GR" altLang="en-US" smtClean="0"/>
              <a:pPr/>
              <a:t>68</a:t>
            </a:fld>
            <a:endParaRPr lang="el-GR" alt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3850" y="2060575"/>
            <a:ext cx="2362200" cy="1463675"/>
            <a:chOff x="288" y="2304"/>
            <a:chExt cx="1488" cy="92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76" y="2400"/>
              <a:ext cx="1200" cy="826"/>
              <a:chOff x="192" y="2928"/>
              <a:chExt cx="1200" cy="826"/>
            </a:xfrm>
          </p:grpSpPr>
          <p:sp>
            <p:nvSpPr>
              <p:cNvPr id="22564" name="Text Box 7"/>
              <p:cNvSpPr txBox="1">
                <a:spLocks noChangeArrowheads="1"/>
              </p:cNvSpPr>
              <p:nvPr/>
            </p:nvSpPr>
            <p:spPr bwMode="auto">
              <a:xfrm>
                <a:off x="240" y="2928"/>
                <a:ext cx="1152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Α  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4   2   5</a:t>
                </a:r>
              </a:p>
            </p:txBody>
          </p:sp>
          <p:sp>
            <p:nvSpPr>
              <p:cNvPr id="22565" name="Line 8"/>
              <p:cNvSpPr>
                <a:spLocks noChangeShapeType="1"/>
              </p:cNvSpPr>
              <p:nvPr/>
            </p:nvSpPr>
            <p:spPr bwMode="auto">
              <a:xfrm>
                <a:off x="192" y="31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63" name="Text Box 9"/>
            <p:cNvSpPr txBox="1">
              <a:spLocks noChangeArrowheads="1"/>
            </p:cNvSpPr>
            <p:nvPr/>
          </p:nvSpPr>
          <p:spPr bwMode="auto">
            <a:xfrm>
              <a:off x="28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987675" y="1484313"/>
            <a:ext cx="2057400" cy="1463675"/>
            <a:chOff x="1392" y="2352"/>
            <a:chExt cx="1296" cy="922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80" y="2448"/>
              <a:ext cx="1008" cy="826"/>
              <a:chOff x="1440" y="2880"/>
              <a:chExt cx="1008" cy="826"/>
            </a:xfrm>
          </p:grpSpPr>
          <p:sp>
            <p:nvSpPr>
              <p:cNvPr id="22560" name="Text Box 12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960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A   B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1    2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 dirty="0">
                    <a:latin typeface="Calibri" pitchFamily="34" charset="0"/>
                  </a:rPr>
                  <a:t>4    2</a:t>
                </a:r>
              </a:p>
            </p:txBody>
          </p:sp>
          <p:sp>
            <p:nvSpPr>
              <p:cNvPr id="22561" name="Line 13"/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22559" name="Text Box 14"/>
            <p:cNvSpPr txBox="1">
              <a:spLocks noChangeArrowheads="1"/>
            </p:cNvSpPr>
            <p:nvPr/>
          </p:nvSpPr>
          <p:spPr bwMode="auto">
            <a:xfrm>
              <a:off x="1392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</a:t>
              </a:r>
              <a:endParaRPr lang="el-GR" sz="2400" b="1">
                <a:latin typeface="Calibri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700338" y="2852738"/>
            <a:ext cx="2057400" cy="1539875"/>
            <a:chOff x="2448" y="2352"/>
            <a:chExt cx="1296" cy="970"/>
          </a:xfrm>
        </p:grpSpPr>
        <p:sp>
          <p:nvSpPr>
            <p:cNvPr id="22554" name="Text Box 16"/>
            <p:cNvSpPr txBox="1">
              <a:spLocks noChangeArrowheads="1"/>
            </p:cNvSpPr>
            <p:nvPr/>
          </p:nvSpPr>
          <p:spPr bwMode="auto">
            <a:xfrm>
              <a:off x="2448" y="235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  <a:endParaRPr lang="el-GR" sz="2400" b="1">
                <a:latin typeface="Calibri" pitchFamily="34" charset="0"/>
              </a:endParaRPr>
            </a:p>
          </p:txBody>
        </p: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2880" y="2496"/>
              <a:ext cx="864" cy="826"/>
              <a:chOff x="2880" y="2496"/>
              <a:chExt cx="864" cy="826"/>
            </a:xfrm>
          </p:grpSpPr>
          <p:sp>
            <p:nvSpPr>
              <p:cNvPr id="22556" name="Text Box 18"/>
              <p:cNvSpPr txBox="1">
                <a:spLocks noChangeArrowheads="1"/>
              </p:cNvSpPr>
              <p:nvPr/>
            </p:nvSpPr>
            <p:spPr bwMode="auto">
              <a:xfrm>
                <a:off x="2880" y="2496"/>
                <a:ext cx="864" cy="8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B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2   5</a:t>
                </a:r>
              </a:p>
            </p:txBody>
          </p:sp>
          <p:sp>
            <p:nvSpPr>
              <p:cNvPr id="22557" name="Line 19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4643438" y="1412875"/>
            <a:ext cx="3276600" cy="2835275"/>
            <a:chOff x="3696" y="2016"/>
            <a:chExt cx="2064" cy="1786"/>
          </a:xfrm>
        </p:grpSpPr>
        <p:sp>
          <p:nvSpPr>
            <p:cNvPr id="22550" name="Text Box 21"/>
            <p:cNvSpPr txBox="1">
              <a:spLocks noChangeArrowheads="1"/>
            </p:cNvSpPr>
            <p:nvPr/>
          </p:nvSpPr>
          <p:spPr bwMode="auto">
            <a:xfrm>
              <a:off x="3696" y="201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1  * </a:t>
              </a:r>
              <a:r>
                <a:rPr lang="el-GR" sz="2400" b="1">
                  <a:latin typeface="Calibri" pitchFamily="34" charset="0"/>
                </a:rPr>
                <a:t>r</a:t>
              </a:r>
              <a:r>
                <a:rPr lang="el-GR" sz="2400" b="1" baseline="-25000">
                  <a:latin typeface="Calibri" pitchFamily="34" charset="0"/>
                </a:rPr>
                <a:t>2</a:t>
              </a:r>
            </a:p>
          </p:txBody>
        </p:sp>
        <p:grpSp>
          <p:nvGrpSpPr>
            <p:cNvPr id="9" name="Group 22"/>
            <p:cNvGrpSpPr>
              <a:grpSpLocks/>
            </p:cNvGrpSpPr>
            <p:nvPr/>
          </p:nvGrpSpPr>
          <p:grpSpPr bwMode="auto">
            <a:xfrm>
              <a:off x="3792" y="2400"/>
              <a:ext cx="1968" cy="1402"/>
              <a:chOff x="3552" y="2448"/>
              <a:chExt cx="1968" cy="1402"/>
            </a:xfrm>
          </p:grpSpPr>
          <p:sp>
            <p:nvSpPr>
              <p:cNvPr id="22552" name="Text Box 23"/>
              <p:cNvSpPr txBox="1">
                <a:spLocks noChangeArrowheads="1"/>
              </p:cNvSpPr>
              <p:nvPr/>
            </p:nvSpPr>
            <p:spPr bwMode="auto">
              <a:xfrm>
                <a:off x="3552" y="2448"/>
                <a:ext cx="1968" cy="14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A     B     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1      2       5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4      2       3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l-GR">
                    <a:latin typeface="Calibri" pitchFamily="34" charset="0"/>
                  </a:rPr>
                  <a:t>4      2       5</a:t>
                </a:r>
              </a:p>
            </p:txBody>
          </p:sp>
          <p:sp>
            <p:nvSpPr>
              <p:cNvPr id="22553" name="Line 24"/>
              <p:cNvSpPr>
                <a:spLocks noChangeShapeType="1"/>
              </p:cNvSpPr>
              <p:nvPr/>
            </p:nvSpPr>
            <p:spPr bwMode="auto">
              <a:xfrm>
                <a:off x="3552" y="2688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Text Box 25"/>
          <p:cNvSpPr txBox="1">
            <a:spLocks noChangeArrowheads="1"/>
          </p:cNvSpPr>
          <p:nvPr/>
        </p:nvSpPr>
        <p:spPr bwMode="auto">
          <a:xfrm>
            <a:off x="250825" y="4292600"/>
            <a:ext cx="8208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Δεν μπορούμε να πάρουμε την αρχική σχέση r από τα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και 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2</a:t>
            </a:r>
            <a:endParaRPr lang="el-GR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40" name="Text Box 27"/>
          <p:cNvSpPr txBox="1">
            <a:spLocks noChangeArrowheads="1"/>
          </p:cNvSpPr>
          <p:nvPr/>
        </p:nvSpPr>
        <p:spPr bwMode="auto">
          <a:xfrm>
            <a:off x="7019925" y="242093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Β</a:t>
            </a:r>
            <a:endParaRPr lang="el-GR" baseline="-25000">
              <a:latin typeface="Calibri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348038" y="4941888"/>
            <a:ext cx="1600200" cy="1311275"/>
            <a:chOff x="1440" y="2880"/>
            <a:chExt cx="1008" cy="826"/>
          </a:xfrm>
        </p:grpSpPr>
        <p:sp>
          <p:nvSpPr>
            <p:cNvPr id="22548" name="Text Box 8"/>
            <p:cNvSpPr txBox="1">
              <a:spLocks noChangeArrowheads="1"/>
            </p:cNvSpPr>
            <p:nvPr/>
          </p:nvSpPr>
          <p:spPr bwMode="auto">
            <a:xfrm>
              <a:off x="1488" y="2880"/>
              <a:ext cx="9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A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1    3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4     5</a:t>
              </a:r>
            </a:p>
          </p:txBody>
        </p:sp>
        <p:sp>
          <p:nvSpPr>
            <p:cNvPr id="22549" name="Line 9"/>
            <p:cNvSpPr>
              <a:spLocks noChangeShapeType="1"/>
            </p:cNvSpPr>
            <p:nvPr/>
          </p:nvSpPr>
          <p:spPr bwMode="auto">
            <a:xfrm>
              <a:off x="144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832475" y="4865688"/>
            <a:ext cx="1371600" cy="1311275"/>
            <a:chOff x="2880" y="2496"/>
            <a:chExt cx="864" cy="826"/>
          </a:xfrm>
        </p:grpSpPr>
        <p:sp>
          <p:nvSpPr>
            <p:cNvPr id="22546" name="Text Box 11"/>
            <p:cNvSpPr txBox="1">
              <a:spLocks noChangeArrowheads="1"/>
            </p:cNvSpPr>
            <p:nvPr/>
          </p:nvSpPr>
          <p:spPr bwMode="auto">
            <a:xfrm>
              <a:off x="2880" y="2496"/>
              <a:ext cx="8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B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>
                  <a:latin typeface="Calibri" pitchFamily="34" charset="0"/>
                </a:rPr>
                <a:t>2   5</a:t>
              </a:r>
            </a:p>
          </p:txBody>
        </p:sp>
        <p:sp>
          <p:nvSpPr>
            <p:cNvPr id="22547" name="Line 12"/>
            <p:cNvSpPr>
              <a:spLocks noChangeShapeType="1"/>
            </p:cNvSpPr>
            <p:nvPr/>
          </p:nvSpPr>
          <p:spPr bwMode="auto">
            <a:xfrm>
              <a:off x="2880" y="273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2411413" y="50847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3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859338" y="501332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</a:rPr>
              <a:t>r</a:t>
            </a:r>
            <a:r>
              <a:rPr lang="el-GR" sz="2400" b="1" baseline="-25000" dirty="0">
                <a:latin typeface="Calibri" pitchFamily="34" charset="0"/>
              </a:rPr>
              <a:t>4</a:t>
            </a:r>
          </a:p>
        </p:txBody>
      </p:sp>
      <p:sp>
        <p:nvSpPr>
          <p:cNvPr id="22545" name="Text Box 14"/>
          <p:cNvSpPr txBox="1">
            <a:spLocks noChangeArrowheads="1"/>
          </p:cNvSpPr>
          <p:nvPr/>
        </p:nvSpPr>
        <p:spPr bwMode="auto">
          <a:xfrm>
            <a:off x="7092950" y="4941888"/>
            <a:ext cx="175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3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4</a:t>
            </a:r>
            <a:r>
              <a:rPr lang="en-US" baseline="-25000" dirty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=  </a:t>
            </a:r>
            <a:r>
              <a:rPr lang="en-US" dirty="0">
                <a:latin typeface="Calibri" pitchFamily="34" charset="0"/>
              </a:rPr>
              <a:t>C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>
          <a:xfrm>
            <a:off x="457200" y="18979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210E8-70B1-49A7-9D22-DBB3BE884928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610385" y="2461183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ένα σχεσιακό σχήμα και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συναρτησιακές εξαρτήσεις στο </a:t>
            </a:r>
            <a:r>
              <a:rPr lang="en-US" sz="2000" dirty="0">
                <a:latin typeface="Calibri" pitchFamily="34" charset="0"/>
              </a:rPr>
              <a:t>R. </a:t>
            </a: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και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μια διάσπαση του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. Αν μια τουλάχιστον από τις ΣΕ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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ανήκει 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τότε η διάσπαση είναι χωρίς απώλειες στη συνένωση.</a:t>
            </a:r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05585" y="1699183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Θεώρημα</a:t>
            </a:r>
          </a:p>
        </p:txBody>
      </p:sp>
      <p:sp>
        <p:nvSpPr>
          <p:cNvPr id="23560" name="Text Box 5" descr="Recycled paper"/>
          <p:cNvSpPr txBox="1">
            <a:spLocks noChangeArrowheads="1"/>
          </p:cNvSpPr>
          <p:nvPr/>
        </p:nvSpPr>
        <p:spPr bwMode="auto">
          <a:xfrm>
            <a:off x="842636" y="4962214"/>
            <a:ext cx="727392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Δηλαδή τα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κοινά γνωρίσματα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δύο σχημάτων είναι </a:t>
            </a:r>
            <a:r>
              <a:rPr lang="el-GR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κλειδί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για τουλάχιστον  ένα από τα δύο σχήματα</a:t>
            </a:r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67410" y="2440759"/>
            <a:ext cx="8280663" cy="20275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Άνευ Απωλειών στη 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82F6-19EC-4790-8405-597839C29DA3}" type="slidenum">
              <a:rPr lang="el-GR" altLang="en-US" smtClean="0"/>
              <a:pPr/>
              <a:t>7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799" y="1872800"/>
            <a:ext cx="8620125" cy="877888"/>
            <a:chOff x="192" y="1920"/>
            <a:chExt cx="5430" cy="553"/>
          </a:xfrm>
        </p:grpSpPr>
        <p:sp>
          <p:nvSpPr>
            <p:cNvPr id="11293" name="Text Box 5"/>
            <p:cNvSpPr txBox="1">
              <a:spLocks noChangeArrowheads="1"/>
            </p:cNvSpPr>
            <p:nvPr/>
          </p:nvSpPr>
          <p:spPr bwMode="auto">
            <a:xfrm>
              <a:off x="192" y="1920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</a:t>
              </a:r>
              <a:r>
                <a:rPr lang="el-GR" b="1">
                  <a:latin typeface="Times New Roman" pitchFamily="18" charset="0"/>
                </a:rPr>
                <a:t>       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008" y="2208"/>
              <a:ext cx="4614" cy="265"/>
              <a:chOff x="912" y="3168"/>
              <a:chExt cx="4614" cy="265"/>
            </a:xfrm>
          </p:grpSpPr>
          <p:sp>
            <p:nvSpPr>
              <p:cNvPr id="11295" name="Text Box 7"/>
              <p:cNvSpPr txBox="1">
                <a:spLocks noChangeArrowheads="1"/>
              </p:cNvSpPr>
              <p:nvPr/>
            </p:nvSpPr>
            <p:spPr bwMode="auto">
              <a:xfrm>
                <a:off x="924" y="3183"/>
                <a:ext cx="460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</a:t>
                </a:r>
                <a:r>
                  <a:rPr lang="en-US" dirty="0">
                    <a:latin typeface="Calibri" pitchFamily="34" charset="0"/>
                  </a:rPr>
                  <a:t>     </a:t>
                </a:r>
                <a:r>
                  <a:rPr lang="el-GR" dirty="0">
                    <a:latin typeface="Calibri" pitchFamily="34" charset="0"/>
                  </a:rPr>
                  <a:t>     Διεύθυνση       Έτος-Γέννησης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       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6" name="Rectangle 8"/>
              <p:cNvSpPr>
                <a:spLocks noChangeArrowheads="1"/>
              </p:cNvSpPr>
              <p:nvPr/>
            </p:nvSpPr>
            <p:spPr bwMode="auto">
              <a:xfrm>
                <a:off x="912" y="3168"/>
                <a:ext cx="4489" cy="2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7" name="Line 9"/>
              <p:cNvSpPr>
                <a:spLocks noChangeShapeType="1"/>
              </p:cNvSpPr>
              <p:nvPr/>
            </p:nvSpPr>
            <p:spPr bwMode="auto">
              <a:xfrm>
                <a:off x="1632" y="3183"/>
                <a:ext cx="0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8" name="Line 10"/>
              <p:cNvSpPr>
                <a:spLocks noChangeShapeType="1"/>
              </p:cNvSpPr>
              <p:nvPr/>
            </p:nvSpPr>
            <p:spPr bwMode="auto">
              <a:xfrm>
                <a:off x="2539" y="3183"/>
                <a:ext cx="5" cy="2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99" name="Line 11"/>
              <p:cNvSpPr>
                <a:spLocks noChangeShapeType="1"/>
              </p:cNvSpPr>
              <p:nvPr/>
            </p:nvSpPr>
            <p:spPr bwMode="auto">
              <a:xfrm>
                <a:off x="3621" y="3181"/>
                <a:ext cx="0" cy="2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87846" y="3641275"/>
            <a:ext cx="7467600" cy="1600200"/>
            <a:chOff x="192" y="2784"/>
            <a:chExt cx="4704" cy="1008"/>
          </a:xfrm>
        </p:grpSpPr>
        <p:sp>
          <p:nvSpPr>
            <p:cNvPr id="11276" name="Text Box 13"/>
            <p:cNvSpPr txBox="1">
              <a:spLocks noChangeArrowheads="1"/>
            </p:cNvSpPr>
            <p:nvPr/>
          </p:nvSpPr>
          <p:spPr bwMode="auto">
            <a:xfrm>
              <a:off x="432" y="2784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>
                  <a:latin typeface="Calibri" pitchFamily="34" charset="0"/>
                </a:rPr>
                <a:t>Ηθοποιός       </a:t>
              </a:r>
            </a:p>
          </p:txBody>
        </p:sp>
        <p:sp>
          <p:nvSpPr>
            <p:cNvPr id="11277" name="Text Box 14"/>
            <p:cNvSpPr txBox="1">
              <a:spLocks noChangeArrowheads="1"/>
            </p:cNvSpPr>
            <p:nvPr/>
          </p:nvSpPr>
          <p:spPr bwMode="auto">
            <a:xfrm>
              <a:off x="192" y="3312"/>
              <a:ext cx="19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>
                  <a:latin typeface="Calibri" pitchFamily="34" charset="0"/>
                </a:rPr>
                <a:t>Ζευγάρι-Ηθοποιών       </a:t>
              </a: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2016" y="3552"/>
              <a:ext cx="2592" cy="240"/>
              <a:chOff x="960" y="3504"/>
              <a:chExt cx="2592" cy="240"/>
            </a:xfrm>
          </p:grpSpPr>
          <p:sp>
            <p:nvSpPr>
              <p:cNvPr id="11290" name="Text Box 16"/>
              <p:cNvSpPr txBox="1">
                <a:spLocks noChangeArrowheads="1"/>
              </p:cNvSpPr>
              <p:nvPr/>
            </p:nvSpPr>
            <p:spPr bwMode="auto">
              <a:xfrm>
                <a:off x="1062" y="3504"/>
                <a:ext cx="24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 </a:t>
                </a:r>
                <a:r>
                  <a:rPr lang="en-US" dirty="0">
                    <a:latin typeface="Calibri" pitchFamily="34" charset="0"/>
                  </a:rPr>
                  <a:t>  </a:t>
                </a:r>
                <a:r>
                  <a:rPr lang="el-GR" dirty="0">
                    <a:latin typeface="Calibri" pitchFamily="34" charset="0"/>
                  </a:rPr>
                  <a:t>Σύζυγος-Ηθοποιού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91" name="Rectangle 17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2208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1680" y="35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824" y="2928"/>
              <a:ext cx="3072" cy="288"/>
              <a:chOff x="1008" y="2928"/>
              <a:chExt cx="3072" cy="288"/>
            </a:xfrm>
          </p:grpSpPr>
          <p:sp>
            <p:nvSpPr>
              <p:cNvPr id="11286" name="Text Box 20"/>
              <p:cNvSpPr txBox="1">
                <a:spLocks noChangeArrowheads="1"/>
              </p:cNvSpPr>
              <p:nvPr/>
            </p:nvSpPr>
            <p:spPr bwMode="auto">
              <a:xfrm>
                <a:off x="1110" y="2928"/>
                <a:ext cx="29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u="sng" dirty="0">
                    <a:latin typeface="Calibri" pitchFamily="34" charset="0"/>
                  </a:rPr>
                  <a:t>Όνομα</a:t>
                </a:r>
                <a:r>
                  <a:rPr lang="el-GR" dirty="0">
                    <a:latin typeface="Calibri" pitchFamily="34" charset="0"/>
                  </a:rPr>
                  <a:t>     </a:t>
                </a:r>
                <a:r>
                  <a:rPr lang="en-US" dirty="0">
                    <a:latin typeface="Calibri" pitchFamily="34" charset="0"/>
                  </a:rPr>
                  <a:t>    </a:t>
                </a:r>
                <a:r>
                  <a:rPr lang="el-GR" dirty="0">
                    <a:latin typeface="Calibri" pitchFamily="34" charset="0"/>
                  </a:rPr>
                  <a:t> Διεύθυνση      </a:t>
                </a:r>
                <a:r>
                  <a:rPr lang="en-US" dirty="0">
                    <a:latin typeface="Calibri" pitchFamily="34" charset="0"/>
                  </a:rPr>
                  <a:t>   </a:t>
                </a:r>
                <a:r>
                  <a:rPr lang="el-GR" dirty="0">
                    <a:latin typeface="Calibri" pitchFamily="34" charset="0"/>
                  </a:rPr>
                  <a:t> Έτος-Γέννησης</a:t>
                </a:r>
                <a:endParaRPr lang="el-GR" b="1" dirty="0">
                  <a:latin typeface="Calibri" pitchFamily="34" charset="0"/>
                </a:endParaRPr>
              </a:p>
            </p:txBody>
          </p:sp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008" y="2928"/>
                <a:ext cx="297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</a:endParaRPr>
              </a:p>
            </p:txBody>
          </p:sp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2640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289" name="Line 23"/>
              <p:cNvSpPr>
                <a:spLocks noChangeShapeType="1"/>
              </p:cNvSpPr>
              <p:nvPr/>
            </p:nvSpPr>
            <p:spPr bwMode="auto">
              <a:xfrm>
                <a:off x="1776" y="292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1280" name="Line 24"/>
            <p:cNvSpPr>
              <a:spLocks noChangeShapeType="1"/>
            </p:cNvSpPr>
            <p:nvPr/>
          </p:nvSpPr>
          <p:spPr bwMode="auto">
            <a:xfrm flipV="1">
              <a:off x="2496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1" name="Line 25"/>
            <p:cNvSpPr>
              <a:spLocks noChangeShapeType="1"/>
            </p:cNvSpPr>
            <p:nvPr/>
          </p:nvSpPr>
          <p:spPr bwMode="auto">
            <a:xfrm>
              <a:off x="2160" y="336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2" name="Line 26"/>
            <p:cNvSpPr>
              <a:spLocks noChangeShapeType="1"/>
            </p:cNvSpPr>
            <p:nvPr/>
          </p:nvSpPr>
          <p:spPr bwMode="auto">
            <a:xfrm flipV="1">
              <a:off x="2160" y="32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3" name="Line 27"/>
            <p:cNvSpPr>
              <a:spLocks noChangeShapeType="1"/>
            </p:cNvSpPr>
            <p:nvPr/>
          </p:nvSpPr>
          <p:spPr bwMode="auto">
            <a:xfrm>
              <a:off x="235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4" name="Line 28"/>
            <p:cNvSpPr>
              <a:spLocks noChangeShapeType="1"/>
            </p:cNvSpPr>
            <p:nvPr/>
          </p:nvSpPr>
          <p:spPr bwMode="auto">
            <a:xfrm>
              <a:off x="3504" y="33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1285" name="Line 29"/>
            <p:cNvSpPr>
              <a:spLocks noChangeShapeType="1"/>
            </p:cNvSpPr>
            <p:nvPr/>
          </p:nvSpPr>
          <p:spPr bwMode="auto">
            <a:xfrm flipV="1">
              <a:off x="2352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7524749" y="1626738"/>
            <a:ext cx="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339974" y="1626738"/>
            <a:ext cx="5184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339974" y="1626738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τιμών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null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657047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5C9C9-FC0A-427E-878B-FAFB1FA1D5D1}" type="slidenum">
              <a:rPr lang="el-GR" altLang="en-US" smtClean="0"/>
              <a:pPr/>
              <a:t>70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160256" y="2057401"/>
            <a:ext cx="88611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Παράδειγμα: </a:t>
            </a:r>
            <a:r>
              <a:rPr lang="en-US" dirty="0">
                <a:latin typeface="Calibri" pitchFamily="34" charset="0"/>
              </a:rPr>
              <a:t>R = {</a:t>
            </a:r>
            <a:r>
              <a:rPr lang="el-GR" dirty="0">
                <a:latin typeface="Calibri" pitchFamily="34" charset="0"/>
              </a:rPr>
              <a:t>Τίτλος,  Έτος,  Διάρκεια,   Είδος,  Όνομα-Ηθοποιού, Διεύθυνση, Έτος-Γέννησης}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41148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</a:t>
            </a:r>
            <a:r>
              <a:rPr lang="el-GR">
                <a:latin typeface="Calibri" pitchFamily="34" charset="0"/>
                <a:sym typeface="Symbol" pitchFamily="18" charset="2"/>
              </a:rPr>
              <a:t> </a:t>
            </a:r>
            <a:r>
              <a:rPr lang="el-GR">
                <a:latin typeface="Calibri" pitchFamily="34" charset="0"/>
              </a:rPr>
              <a:t>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Διάρκεια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Τίτλος Έτος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Είδος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 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Διεύθυνση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Όνομα-Ηθοποιού </a:t>
            </a:r>
            <a:r>
              <a:rPr lang="el-GR">
                <a:latin typeface="Calibri" pitchFamily="34" charset="0"/>
                <a:sym typeface="Symbol" pitchFamily="18" charset="2"/>
              </a:rPr>
              <a:t></a:t>
            </a:r>
            <a:r>
              <a:rPr lang="el-GR">
                <a:latin typeface="Calibri" pitchFamily="34" charset="0"/>
              </a:rPr>
              <a:t> Έτος Γέννησης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4800600" y="3352800"/>
            <a:ext cx="4038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1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 Διάρκεια,   Είδος}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R</a:t>
            </a:r>
            <a:r>
              <a:rPr lang="en-US" baseline="-25000" dirty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= {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Τίτλος,  Έτος</a:t>
            </a:r>
            <a:r>
              <a:rPr lang="el-GR" dirty="0">
                <a:latin typeface="Calibri" pitchFamily="34" charset="0"/>
              </a:rPr>
              <a:t>, Όνομα-Ηθοποιού, Διεύθυνση, Έτος-Γέννησης}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733800" y="54864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1</a:t>
            </a:r>
            <a:r>
              <a:rPr lang="en-US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  <a:sym typeface="Symbol" pitchFamily="18" charset="2"/>
              </a:rPr>
              <a:t> </a:t>
            </a:r>
            <a:r>
              <a:rPr lang="en-US">
                <a:latin typeface="Calibri" pitchFamily="34" charset="0"/>
              </a:rPr>
              <a:t>R</a:t>
            </a:r>
            <a:r>
              <a:rPr lang="en-US" baseline="-25000">
                <a:latin typeface="Calibri" pitchFamily="34" charset="0"/>
              </a:rPr>
              <a:t>2  </a:t>
            </a:r>
            <a:r>
              <a:rPr lang="el-GR">
                <a:latin typeface="Calibri" pitchFamily="34" charset="0"/>
              </a:rPr>
              <a:t>=  {Τίτλος,  Έτος}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D8E14B-6E62-4027-BA74-D294C4AC623E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73377" y="1659119"/>
            <a:ext cx="852183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Στόχος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Για να ελέγξουμε ότι διατηρούνται οι Σ.Ε. στο αρχικό σχήμα, όταν γίνονται τροποποιήσεις σε μία από τις σχέσεις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),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να αρκεί να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ελέγξουμε μόνο τη συγκεκριμένη σχέση</a:t>
            </a:r>
            <a:r>
              <a:rPr lang="el-GR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(δηλαδή, να μη χρειάζεται να υπολογίσουμε την αρχική σχέση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 - αποφυγή των συνενώσεων)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5209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7" name="Text Box 3" descr="Parchment"/>
          <p:cNvSpPr txBox="1">
            <a:spLocks noChangeArrowheads="1"/>
          </p:cNvSpPr>
          <p:nvPr/>
        </p:nvSpPr>
        <p:spPr bwMode="auto">
          <a:xfrm>
            <a:off x="421180" y="4534292"/>
            <a:ext cx="805351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περιορισμός (ή προβολή)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σύνολο όλων των συναρτησιακών εξαρτήσεων του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που περιέχουν μόνο γνωρίσματα του </a:t>
            </a:r>
            <a:r>
              <a:rPr lang="el-GR" sz="2000" dirty="0" err="1">
                <a:latin typeface="Calibri" pitchFamily="34" charset="0"/>
              </a:rPr>
              <a:t>R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38728" y="3928309"/>
            <a:ext cx="85224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ένα σύνολο από ΣΕ στο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και {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</a:rPr>
              <a:t>, 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, ..,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} </a:t>
            </a:r>
            <a:r>
              <a:rPr lang="en-US" sz="2000" dirty="0" err="1">
                <a:latin typeface="Calibri" pitchFamily="34" charset="0"/>
              </a:rPr>
              <a:t>μια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διάσπαση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του</a:t>
            </a:r>
            <a:r>
              <a:rPr lang="en-US" sz="2000" dirty="0">
                <a:latin typeface="Calibri" pitchFamily="34" charset="0"/>
              </a:rPr>
              <a:t> R.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759290" y="5433553"/>
            <a:ext cx="3241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Προσοχή</a:t>
            </a:r>
            <a:r>
              <a:rPr lang="en-US" sz="2400" dirty="0">
                <a:latin typeface="Calibri" pitchFamily="34" charset="0"/>
              </a:rPr>
              <a:t>: F</a:t>
            </a:r>
            <a:r>
              <a:rPr lang="en-US" sz="2400" b="1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όχι </a:t>
            </a:r>
            <a:r>
              <a:rPr lang="en-US" sz="2400" dirty="0">
                <a:latin typeface="Calibri" pitchFamily="34" charset="0"/>
              </a:rPr>
              <a:t>F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72</a:t>
            </a:fld>
            <a:endParaRPr lang="el-GR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750888" y="1786352"/>
            <a:ext cx="79359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b="1" dirty="0">
                <a:latin typeface="Calibri" pitchFamily="34" charset="0"/>
              </a:rPr>
              <a:t>Παράδειγμα 1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B,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C}. </a:t>
            </a:r>
          </a:p>
          <a:p>
            <a:pPr algn="just" eaLnBrk="0" hangingPunct="0"/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C) </a:t>
            </a:r>
            <a:r>
              <a:rPr lang="el-GR" i="1" dirty="0">
                <a:latin typeface="Calibri" pitchFamily="34" charset="0"/>
              </a:rPr>
              <a:t>(δηλαδή ποιες ΣΕ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του </a:t>
            </a:r>
            <a:r>
              <a:rPr lang="en-US" sz="2400" i="1" dirty="0">
                <a:latin typeface="Calibri" pitchFamily="34" charset="0"/>
              </a:rPr>
              <a:t>F</a:t>
            </a:r>
            <a:r>
              <a:rPr lang="en-US" sz="2400" i="1" baseline="30000" dirty="0">
                <a:latin typeface="Calibri" pitchFamily="34" charset="0"/>
              </a:rPr>
              <a:t>+</a:t>
            </a:r>
            <a:r>
              <a:rPr lang="el-GR" i="1" baseline="30000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ισχύουν στο </a:t>
            </a:r>
            <a:r>
              <a:rPr lang="en-US" i="1" dirty="0">
                <a:latin typeface="Calibri" pitchFamily="34" charset="0"/>
              </a:rPr>
              <a:t>S)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077379-A0FB-43EA-A47E-72A6F273E90F}" type="slidenum">
              <a:rPr lang="el-GR" altLang="en-US" smtClean="0"/>
              <a:pPr/>
              <a:t>73</a:t>
            </a:fld>
            <a:endParaRPr lang="el-GR" altLang="en-US"/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457200" y="1846877"/>
            <a:ext cx="8075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Παράδειγμα 2</a:t>
            </a:r>
            <a:r>
              <a:rPr lang="el-GR" dirty="0">
                <a:latin typeface="Calibri" pitchFamily="34" charset="0"/>
              </a:rPr>
              <a:t>: Έστω </a:t>
            </a:r>
            <a:r>
              <a:rPr lang="en-US" dirty="0">
                <a:latin typeface="Calibri" pitchFamily="34" charset="0"/>
              </a:rPr>
              <a:t>R(A, B, C, D, E),  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dirty="0">
                <a:latin typeface="Calibri" pitchFamily="34" charset="0"/>
              </a:rPr>
              <a:t>D, 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Ε, DE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 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D}. </a:t>
            </a:r>
            <a:r>
              <a:rPr lang="el-GR" dirty="0">
                <a:latin typeface="Calibri" pitchFamily="34" charset="0"/>
              </a:rPr>
              <a:t>Περιορισμός του </a:t>
            </a:r>
            <a:r>
              <a:rPr lang="en-US" dirty="0">
                <a:latin typeface="Calibri" pitchFamily="34" charset="0"/>
              </a:rPr>
              <a:t>F </a:t>
            </a:r>
            <a:r>
              <a:rPr lang="el-GR" dirty="0">
                <a:latin typeface="Calibri" pitchFamily="34" charset="0"/>
              </a:rPr>
              <a:t>στο </a:t>
            </a:r>
            <a:r>
              <a:rPr lang="en-US" dirty="0">
                <a:latin typeface="Calibri" pitchFamily="34" charset="0"/>
              </a:rPr>
              <a:t>S(A, B, C)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980534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C1117-F676-4B46-A448-D3A66CFA0557}" type="slidenum">
              <a:rPr lang="el-GR" altLang="en-US" smtClean="0"/>
              <a:pPr/>
              <a:t>74</a:t>
            </a:fld>
            <a:endParaRPr lang="el-GR" altLang="en-US"/>
          </a:p>
        </p:txBody>
      </p:sp>
      <p:sp>
        <p:nvSpPr>
          <p:cNvPr id="28678" name="Text Box 3" descr="Parchment"/>
          <p:cNvSpPr txBox="1">
            <a:spLocks noChangeArrowheads="1"/>
          </p:cNvSpPr>
          <p:nvPr/>
        </p:nvSpPr>
        <p:spPr bwMode="auto">
          <a:xfrm>
            <a:off x="458887" y="4082820"/>
            <a:ext cx="8153400" cy="8302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Μια διάσπαση είναι μια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που διατηρεί τις εξαρτήσεις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(dependency preserving) </a:t>
            </a:r>
            <a:r>
              <a:rPr lang="el-GR" sz="2400" dirty="0">
                <a:latin typeface="Calibri" pitchFamily="34" charset="0"/>
              </a:rPr>
              <a:t>αν F’</a:t>
            </a:r>
            <a:r>
              <a:rPr lang="el-GR" sz="2400" baseline="30000" dirty="0">
                <a:latin typeface="Calibri" pitchFamily="34" charset="0"/>
              </a:rPr>
              <a:t>+ </a:t>
            </a:r>
            <a:r>
              <a:rPr lang="el-GR" sz="2400" dirty="0">
                <a:latin typeface="Calibri" pitchFamily="34" charset="0"/>
              </a:rPr>
              <a:t>= F</a:t>
            </a:r>
            <a:r>
              <a:rPr lang="el-GR" sz="2400" baseline="30000" dirty="0">
                <a:latin typeface="Calibri" pitchFamily="34" charset="0"/>
              </a:rPr>
              <a:t>+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3472" y="1944147"/>
            <a:ext cx="828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F ένα σύνολο από ΣΕ στο σχήμα R και {R</a:t>
            </a:r>
            <a:r>
              <a:rPr lang="el-GR" sz="2400" baseline="-25000" dirty="0">
                <a:latin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</a:rPr>
              <a:t>, R</a:t>
            </a:r>
            <a:r>
              <a:rPr lang="el-GR" sz="2400" baseline="-25000" dirty="0">
                <a:latin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</a:rPr>
              <a:t>, ..,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</a:rPr>
              <a:t>} μια διάσπαση του R και </a:t>
            </a:r>
            <a:r>
              <a:rPr lang="el-GR" sz="2400" dirty="0" err="1">
                <a:latin typeface="Calibri" pitchFamily="34" charset="0"/>
              </a:rPr>
              <a:t>F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 η προβολή (περιορισμός της F στο </a:t>
            </a:r>
            <a:r>
              <a:rPr lang="el-GR" sz="2400" dirty="0" err="1">
                <a:latin typeface="Calibri" pitchFamily="34" charset="0"/>
              </a:rPr>
              <a:t>R</a:t>
            </a:r>
            <a:r>
              <a:rPr lang="el-GR" sz="2400" baseline="-25000" dirty="0" err="1">
                <a:latin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</a:rPr>
              <a:t>).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5200" y="3020797"/>
            <a:ext cx="3643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</a:t>
            </a:r>
            <a:r>
              <a:rPr lang="en-US" sz="2400" dirty="0">
                <a:latin typeface="Calibri" pitchFamily="34" charset="0"/>
              </a:rPr>
              <a:t>F’ =  F</a:t>
            </a:r>
            <a:r>
              <a:rPr lang="en-US" sz="2400" baseline="-25000" dirty="0">
                <a:latin typeface="Calibri" pitchFamily="34" charset="0"/>
              </a:rPr>
              <a:t>1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F</a:t>
            </a:r>
            <a:r>
              <a:rPr lang="en-US" sz="2400" baseline="-25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 ...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</a:t>
            </a:r>
            <a:r>
              <a:rPr lang="en-US" sz="2400" dirty="0">
                <a:latin typeface="Calibri" pitchFamily="34" charset="0"/>
              </a:rPr>
              <a:t>  F</a:t>
            </a:r>
            <a:r>
              <a:rPr lang="en-US" sz="2400" baseline="-25000" dirty="0">
                <a:latin typeface="Calibri" pitchFamily="34" charset="0"/>
              </a:rPr>
              <a:t>n</a:t>
            </a:r>
            <a:endParaRPr lang="el-GR" sz="2400" baseline="-25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Διατήρηση Εξαρτήσεων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14:cNvPr>
              <p14:cNvContentPartPr/>
              <p14:nvPr/>
            </p14:nvContentPartPr>
            <p14:xfrm>
              <a:off x="1908892" y="4775437"/>
              <a:ext cx="9360" cy="1800"/>
            </p14:xfrm>
          </p:contentPart>
        </mc:Choice>
        <mc:Fallback xmlns="">
          <p:pic>
            <p:nvPicPr>
              <p:cNvPr id="28696" name="Ink 28695">
                <a:extLst>
                  <a:ext uri="{FF2B5EF4-FFF2-40B4-BE49-F238E27FC236}">
                    <a16:creationId xmlns:a16="http://schemas.microsoft.com/office/drawing/2014/main" id="{198F29EB-CFF3-4D58-9691-189930D6F8C6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890892" y="4757797"/>
                <a:ext cx="45000" cy="3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75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333113" y="1490755"/>
            <a:ext cx="8229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C,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ΒD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A} και η  διάσπαση του R σε  R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dirty="0">
                <a:latin typeface="Calibri" pitchFamily="34" charset="0"/>
              </a:rPr>
              <a:t>(A, C)  και R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dirty="0">
                <a:latin typeface="Calibri" pitchFamily="34" charset="0"/>
              </a:rPr>
              <a:t>(Α, Β, D).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Διατηρεί τις εξαρτήσεις;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86092" y="19492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E98B8B-1D0A-44B6-87FE-F6B9863B3D91}" type="slidenum">
              <a:rPr lang="el-GR" altLang="en-US" smtClean="0"/>
              <a:pPr/>
              <a:t>76</a:t>
            </a:fld>
            <a:endParaRPr lang="el-G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57200" y="1530472"/>
            <a:ext cx="79930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R(A, B, C, D, E),  F = {A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D, 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Ε, DE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</a:t>
            </a:r>
            <a:r>
              <a:rPr lang="el-GR" dirty="0">
                <a:latin typeface="Calibri" pitchFamily="34" charset="0"/>
              </a:rPr>
              <a:t> C, B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C</a:t>
            </a:r>
            <a:r>
              <a:rPr lang="el-GR" dirty="0">
                <a:latin typeface="Calibri" pitchFamily="34" charset="0"/>
              </a:rPr>
              <a:t>}.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(α) Η  διάσπαση του R σε  S(A, Β, C)  και T(A, B, D, E) διατηρεί τις εξαρτήσεις;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(β) Είναι χωρίς απώλειες (</a:t>
            </a:r>
            <a:r>
              <a:rPr lang="el-GR" dirty="0" err="1">
                <a:latin typeface="Calibri" pitchFamily="34" charset="0"/>
              </a:rPr>
              <a:t>lossless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join</a:t>
            </a:r>
            <a:r>
              <a:rPr lang="el-GR" dirty="0">
                <a:latin typeface="Calibri" pitchFamily="34" charset="0"/>
              </a:rPr>
              <a:t>);</a:t>
            </a:r>
            <a:endParaRPr lang="el-GR" baseline="-25000" dirty="0">
              <a:latin typeface="Calibri" pitchFamily="34" charset="0"/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52474670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75A21-3CF2-4516-B0A9-67C4F98FB919}" type="slidenum">
              <a:rPr lang="el-GR" altLang="en-US" smtClean="0"/>
              <a:pPr/>
              <a:t>77</a:t>
            </a:fld>
            <a:endParaRPr lang="el-GR" altLang="en-US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765993" y="2091916"/>
            <a:ext cx="727233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Διάσπαση καθολικού σχήματος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Επιθυμητές ιδιότητες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</a:rPr>
              <a:t> όχι απώλειες στη συνένωση 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latin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</a:rPr>
              <a:t> διατήρηση εξαρτήσεων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		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όχι επανάληψη πληροφορίας λόγω ΣΕ</a:t>
            </a: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 flipV="1">
            <a:off x="4249345" y="4832989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3207553" y="5396764"/>
            <a:ext cx="3024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Κανονικές μορφές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683095" y="3204280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79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63441" y="2517769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Κανονικοποίηση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Σχήματος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7423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114A2-88BD-460C-A226-2ADCBEB2A7C1}" type="slidenum">
              <a:rPr lang="el-GR" altLang="en-US" smtClean="0"/>
              <a:pPr/>
              <a:t>8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4375" y="5037137"/>
            <a:ext cx="6886575" cy="457200"/>
            <a:chOff x="1152" y="2016"/>
            <a:chExt cx="4338" cy="288"/>
          </a:xfrm>
        </p:grpSpPr>
        <p:sp>
          <p:nvSpPr>
            <p:cNvPr id="12311" name="Text Box 5"/>
            <p:cNvSpPr txBox="1">
              <a:spLocks noChangeArrowheads="1"/>
            </p:cNvSpPr>
            <p:nvPr/>
          </p:nvSpPr>
          <p:spPr bwMode="auto">
            <a:xfrm>
              <a:off x="1200" y="2016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  Διάρκεια      Είδος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12" name="Rectangle 6"/>
            <p:cNvSpPr>
              <a:spLocks noChangeArrowheads="1"/>
            </p:cNvSpPr>
            <p:nvPr/>
          </p:nvSpPr>
          <p:spPr bwMode="auto">
            <a:xfrm>
              <a:off x="1152" y="2016"/>
              <a:ext cx="378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3119" y="201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776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>
              <a:off x="3600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>
              <a:off x="2304" y="20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68538" y="2679700"/>
            <a:ext cx="5334000" cy="457200"/>
            <a:chOff x="1392" y="2736"/>
            <a:chExt cx="3360" cy="288"/>
          </a:xfrm>
        </p:grpSpPr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1392" y="2736"/>
              <a:ext cx="25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7" name="Text Box 13"/>
            <p:cNvSpPr txBox="1">
              <a:spLocks noChangeArrowheads="1"/>
            </p:cNvSpPr>
            <p:nvPr/>
          </p:nvSpPr>
          <p:spPr bwMode="auto">
            <a:xfrm>
              <a:off x="1440" y="2736"/>
              <a:ext cx="33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 </a:t>
              </a:r>
              <a:r>
                <a:rPr lang="el-GR" dirty="0">
                  <a:latin typeface="Calibri" pitchFamily="34" charset="0"/>
                </a:rPr>
                <a:t>  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</a:t>
              </a:r>
              <a:r>
                <a:rPr lang="en-US" dirty="0">
                  <a:latin typeface="Calibri" pitchFamily="34" charset="0"/>
                </a:rPr>
                <a:t>   </a:t>
              </a:r>
              <a:r>
                <a:rPr lang="el-GR" dirty="0">
                  <a:latin typeface="Calibri" pitchFamily="34" charset="0"/>
                </a:rPr>
                <a:t>       Διάρκεια      Είδος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8" name="Line 14"/>
            <p:cNvSpPr>
              <a:spLocks noChangeShapeType="1"/>
            </p:cNvSpPr>
            <p:nvPr/>
          </p:nvSpPr>
          <p:spPr bwMode="auto">
            <a:xfrm>
              <a:off x="3312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9" name="Line 15"/>
            <p:cNvSpPr>
              <a:spLocks noChangeShapeType="1"/>
            </p:cNvSpPr>
            <p:nvPr/>
          </p:nvSpPr>
          <p:spPr bwMode="auto">
            <a:xfrm>
              <a:off x="1968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10" name="Line 16"/>
            <p:cNvSpPr>
              <a:spLocks noChangeShapeType="1"/>
            </p:cNvSpPr>
            <p:nvPr/>
          </p:nvSpPr>
          <p:spPr bwMode="auto">
            <a:xfrm>
              <a:off x="2544" y="2736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339975" y="3398837"/>
            <a:ext cx="4800600" cy="457200"/>
            <a:chOff x="1104" y="3168"/>
            <a:chExt cx="3024" cy="288"/>
          </a:xfrm>
        </p:grpSpPr>
        <p:sp>
          <p:nvSpPr>
            <p:cNvPr id="12303" name="Text Box 18"/>
            <p:cNvSpPr txBox="1">
              <a:spLocks noChangeArrowheads="1"/>
            </p:cNvSpPr>
            <p:nvPr/>
          </p:nvSpPr>
          <p:spPr bwMode="auto">
            <a:xfrm>
              <a:off x="1104" y="3168"/>
              <a:ext cx="30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l-GR" dirty="0">
                  <a:latin typeface="Calibri" pitchFamily="34" charset="0"/>
                </a:rPr>
                <a:t> 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12304" name="Rectangle 19"/>
            <p:cNvSpPr>
              <a:spLocks noChangeArrowheads="1"/>
            </p:cNvSpPr>
            <p:nvPr/>
          </p:nvSpPr>
          <p:spPr bwMode="auto">
            <a:xfrm>
              <a:off x="1104" y="3168"/>
              <a:ext cx="192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1680" y="31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2298" name="Text Box 21"/>
          <p:cNvSpPr txBox="1">
            <a:spLocks noChangeArrowheads="1"/>
          </p:cNvSpPr>
          <p:nvPr/>
        </p:nvSpPr>
        <p:spPr bwMode="auto">
          <a:xfrm>
            <a:off x="611188" y="5118502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</a:t>
            </a:r>
          </a:p>
        </p:txBody>
      </p:sp>
      <p:sp>
        <p:nvSpPr>
          <p:cNvPr id="12299" name="Text Box 22"/>
          <p:cNvSpPr txBox="1">
            <a:spLocks noChangeArrowheads="1"/>
          </p:cNvSpPr>
          <p:nvPr/>
        </p:nvSpPr>
        <p:spPr bwMode="auto">
          <a:xfrm>
            <a:off x="611188" y="26797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Ταινία</a:t>
            </a:r>
          </a:p>
        </p:txBody>
      </p:sp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755650" y="3471862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Παίζει</a:t>
            </a:r>
          </a:p>
        </p:txBody>
      </p:sp>
      <p:sp>
        <p:nvSpPr>
          <p:cNvPr id="12301" name="Text Box 24"/>
          <p:cNvSpPr txBox="1">
            <a:spLocks noChangeArrowheads="1"/>
          </p:cNvSpPr>
          <p:nvPr/>
        </p:nvSpPr>
        <p:spPr bwMode="auto">
          <a:xfrm>
            <a:off x="973138" y="1742364"/>
            <a:ext cx="662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(αδυναμία  αναπαράστασης συγκεκριμένης πληροφορίας)</a:t>
            </a:r>
          </a:p>
        </p:txBody>
      </p:sp>
      <p:sp>
        <p:nvSpPr>
          <p:cNvPr id="12302" name="Text Box 25"/>
          <p:cNvSpPr txBox="1">
            <a:spLocks noChangeArrowheads="1"/>
          </p:cNvSpPr>
          <p:nvPr/>
        </p:nvSpPr>
        <p:spPr bwMode="auto">
          <a:xfrm>
            <a:off x="275692" y="4222757"/>
            <a:ext cx="8351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</a:rPr>
              <a:t>Χάνουμε πληροφορία δεν μπορούμε να βρούμε ποιος ηθοποιός έπαιξε σε ποια ταινία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Αποφυγή δημιουργίας πλασματικών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3931028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96323F-A2D0-4B4D-951E-0C9051AD6D88}" type="slidenum">
              <a:rPr lang="el-GR" altLang="en-US" smtClean="0"/>
              <a:pPr/>
              <a:t>80</a:t>
            </a:fld>
            <a:endParaRPr lang="el-GR" altLang="en-US"/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423846" y="3364240"/>
            <a:ext cx="85693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2. Διατήρηση Εξαρτήσεων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Στόχος: Έλεγχος διατήρησης εξαρτήσεων όταν γίνονται τροποποιήσεις χωρίς να υπολογίζουμε τις αρχικές σχέσεις  (αποφυγή των συνενώσεων)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 =  F1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F2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 ...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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Fn</a:t>
            </a:r>
            <a:r>
              <a:rPr lang="el-GR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 πρέπει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F’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= F</a:t>
            </a:r>
            <a:r>
              <a:rPr lang="en-US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endParaRPr lang="el-GR" b="1" baseline="30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l-GR" sz="1600" b="1" baseline="30000" dirty="0">
              <a:latin typeface="Calibri" pitchFamily="34" charset="0"/>
            </a:endParaRPr>
          </a:p>
        </p:txBody>
      </p:sp>
      <p:sp>
        <p:nvSpPr>
          <p:cNvPr id="34824" name="Text Box 5"/>
          <p:cNvSpPr txBox="1">
            <a:spLocks noChangeArrowheads="1"/>
          </p:cNvSpPr>
          <p:nvPr/>
        </p:nvSpPr>
        <p:spPr bwMode="auto">
          <a:xfrm>
            <a:off x="370984" y="1536652"/>
            <a:ext cx="856932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1. Συνενώσεις Άνευ Απωλειών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Η φυσική συνένωση των σχέσεων που προκύπτουν μας δίνει </a:t>
            </a:r>
            <a:r>
              <a:rPr lang="el-GR" sz="1800" i="1" dirty="0">
                <a:latin typeface="Calibri" pitchFamily="34" charset="0"/>
              </a:rPr>
              <a:t>ακριβώς </a:t>
            </a:r>
            <a:r>
              <a:rPr lang="el-GR" sz="1800" dirty="0">
                <a:latin typeface="Calibri" pitchFamily="34" charset="0"/>
              </a:rPr>
              <a:t>την αρχική σχέση (χωρίς επιπρόσθετες πλειάδες)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r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=</a:t>
            </a:r>
            <a:r>
              <a:rPr lang="en-US" sz="1400" dirty="0">
                <a:latin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R1</a:t>
            </a:r>
            <a:r>
              <a:rPr lang="en-US" sz="1400" dirty="0">
                <a:latin typeface="Calibri" pitchFamily="34" charset="0"/>
              </a:rPr>
              <a:t> (r) *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>
                <a:latin typeface="Calibri" pitchFamily="34" charset="0"/>
              </a:rPr>
              <a:t>R2</a:t>
            </a:r>
            <a:r>
              <a:rPr lang="en-US" sz="1400" dirty="0">
                <a:latin typeface="Calibri" pitchFamily="34" charset="0"/>
              </a:rPr>
              <a:t> (r) * … </a:t>
            </a:r>
            <a:r>
              <a:rPr lang="el-GR" sz="1400" dirty="0">
                <a:latin typeface="Calibri" pitchFamily="34" charset="0"/>
              </a:rPr>
              <a:t>π </a:t>
            </a:r>
            <a:r>
              <a:rPr lang="en-US" sz="1400" baseline="-25000" dirty="0" err="1">
                <a:latin typeface="Calibri" pitchFamily="34" charset="0"/>
              </a:rPr>
              <a:t>Rn</a:t>
            </a:r>
            <a:r>
              <a:rPr lang="en-US" sz="1400" dirty="0">
                <a:latin typeface="Calibri" pitchFamily="34" charset="0"/>
              </a:rPr>
              <a:t> (r)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R1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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R2 </a:t>
            </a:r>
            <a:r>
              <a:rPr lang="el-GR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ανήκει στο 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en-US" sz="1800" b="1" baseline="30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δηλαδή τα κοινά γνωρίσματα των δύο σχημάτων είναι κλειδί για τουλάχιστον  ένα από τα δύο</a:t>
            </a:r>
            <a:endParaRPr lang="el-G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531240" y="5158344"/>
            <a:ext cx="835183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Αποφυγή Επανάληψης Πληροφορίας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			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πως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;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σχέσεις που προκύπτουν σε κανονική μορφή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Επιθυμητές Ιδιότητες (ανασκόπηση)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B0D70D-57C9-4D10-80E1-49C9B71A4691}" type="slidenum">
              <a:rPr lang="el-GR" altLang="en-US" smtClean="0"/>
              <a:pPr/>
              <a:t>81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07251" y="1234459"/>
            <a:ext cx="792949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Στόχος: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Δοθέντος ενός σχήματος, αν είναι «καλό» ή χρειάζεται περαιτέρω διάσπαση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 err="1">
                <a:latin typeface="Calibri" pitchFamily="34" charset="0"/>
              </a:rPr>
              <a:t>κανονικοποίηση</a:t>
            </a:r>
            <a:r>
              <a:rPr lang="el-GR" sz="2400" dirty="0">
                <a:latin typeface="Calibri" pitchFamily="34" charset="0"/>
              </a:rPr>
              <a:t> σχήματος – </a:t>
            </a:r>
            <a:r>
              <a:rPr lang="en-US" sz="2400" dirty="0">
                <a:latin typeface="Calibri" pitchFamily="34" charset="0"/>
              </a:rPr>
              <a:t>schema normalization)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</a:rPr>
              <a:t>Πως; Κανονικές μορφές.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Ξέρουμε ότι αν ένα σχήμα είναι σε κάποια κανονική μορφή δεν υπάρχουν συγκεκριμένα προβλήματα</a:t>
            </a:r>
          </a:p>
          <a:p>
            <a:pPr algn="just" eaLnBrk="0" hangingPunct="0">
              <a:spcBef>
                <a:spcPct val="50000"/>
              </a:spcBef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Με φθίνουσα σειρά (από την πιο περιοριστική στη λιγότερο περιοριστική)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		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3NF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2NF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 1NF</a:t>
            </a:r>
            <a:r>
              <a:rPr lang="el-GR" sz="2000" dirty="0">
                <a:latin typeface="Calibri" pitchFamily="34" charset="0"/>
              </a:rPr>
              <a:t> 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Οι ορισμοί των κανονικών μορφών βασίζονται σε Σ.Ε., οι Σ.Ε. έχουν σχέση με την επανάληψη πληροφορίας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91459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65438E-4A96-4859-AFF9-252C4D9CFF59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7173" name="Text Box 3" descr="Parchment"/>
          <p:cNvSpPr txBox="1">
            <a:spLocks noChangeArrowheads="1"/>
          </p:cNvSpPr>
          <p:nvPr/>
        </p:nvSpPr>
        <p:spPr bwMode="auto">
          <a:xfrm>
            <a:off x="391886" y="1831482"/>
            <a:ext cx="8201957" cy="17851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 Μορφή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Boyce-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Codd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(BCNF)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ισχύει: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X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υπερκλειδί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 υποψήφιο κλειδί ή υπερσύνολο υποψήφιου κλειδιού) </a:t>
            </a:r>
            <a:r>
              <a:rPr lang="el-GR" sz="2000" dirty="0">
                <a:latin typeface="Calibri" pitchFamily="34" charset="0"/>
              </a:rPr>
              <a:t>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342899" y="4197080"/>
            <a:ext cx="8675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Δηλαδή  το αριστερό μέρος κάθε μη τετριμμένης ΣΕ πρέπει να περιέχει ένα κλειδί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342899" y="4811387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σχήμα μιας ΒΔ είναι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αν το σχήμα </a:t>
            </a:r>
            <a:r>
              <a:rPr lang="el-GR" sz="2000" u="sng" dirty="0">
                <a:latin typeface="Calibri" pitchFamily="34" charset="0"/>
              </a:rPr>
              <a:t>κάθε</a:t>
            </a:r>
            <a:r>
              <a:rPr lang="el-GR" sz="2000" dirty="0">
                <a:latin typeface="Calibri" pitchFamily="34" charset="0"/>
              </a:rPr>
              <a:t> σχέσης της είναι σε </a:t>
            </a:r>
            <a:r>
              <a:rPr lang="en-US" sz="2000" dirty="0">
                <a:latin typeface="Calibri" pitchFamily="34" charset="0"/>
              </a:rPr>
              <a:t>BCNF.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0761DE-9C18-45ED-B4FE-40C71803A807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19881" y="1740059"/>
            <a:ext cx="7772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Πλεονασμός (επανάληψη πληροφορίας)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611188" y="2636838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Ταινία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02531" y="3471069"/>
            <a:ext cx="6810375" cy="457200"/>
            <a:chOff x="768" y="2304"/>
            <a:chExt cx="4290" cy="288"/>
          </a:xfrm>
        </p:grpSpPr>
        <p:sp>
          <p:nvSpPr>
            <p:cNvPr id="6154" name="Text Box 6"/>
            <p:cNvSpPr txBox="1">
              <a:spLocks noChangeArrowheads="1"/>
            </p:cNvSpPr>
            <p:nvPr/>
          </p:nvSpPr>
          <p:spPr bwMode="auto">
            <a:xfrm>
              <a:off x="768" y="2304"/>
              <a:ext cx="42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</a:t>
              </a:r>
              <a:r>
                <a:rPr lang="el-GR" u="sng" dirty="0">
                  <a:latin typeface="Calibri" pitchFamily="34" charset="0"/>
                </a:rPr>
                <a:t>Τίτλος</a:t>
              </a:r>
              <a:r>
                <a:rPr lang="en-US" u="sng" dirty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    </a:t>
              </a:r>
              <a:r>
                <a:rPr lang="el-GR" u="sng" dirty="0">
                  <a:latin typeface="Calibri" pitchFamily="34" charset="0"/>
                </a:rPr>
                <a:t>Έτος</a:t>
              </a:r>
              <a:r>
                <a:rPr lang="el-GR" dirty="0">
                  <a:latin typeface="Calibri" pitchFamily="34" charset="0"/>
                </a:rPr>
                <a:t>        Διάρκεια</a:t>
              </a:r>
              <a:r>
                <a:rPr lang="en-US" dirty="0">
                  <a:latin typeface="Calibri" pitchFamily="34" charset="0"/>
                </a:rPr>
                <a:t>    </a:t>
              </a:r>
              <a:r>
                <a:rPr lang="el-GR" dirty="0">
                  <a:latin typeface="Calibri" pitchFamily="34" charset="0"/>
                </a:rPr>
                <a:t>    Είδος      </a:t>
              </a:r>
              <a:r>
                <a:rPr lang="el-GR" u="sng" dirty="0">
                  <a:latin typeface="Calibri" pitchFamily="34" charset="0"/>
                </a:rPr>
                <a:t>Όνομα-Ηθοποιού</a:t>
              </a:r>
              <a:endParaRPr lang="el-GR" b="1" dirty="0">
                <a:latin typeface="Calibri" pitchFamily="34" charset="0"/>
              </a:endParaRPr>
            </a:p>
          </p:txBody>
        </p:sp>
        <p:sp>
          <p:nvSpPr>
            <p:cNvPr id="6155" name="Rectangle 7"/>
            <p:cNvSpPr>
              <a:spLocks noChangeArrowheads="1"/>
            </p:cNvSpPr>
            <p:nvPr/>
          </p:nvSpPr>
          <p:spPr bwMode="auto">
            <a:xfrm>
              <a:off x="816" y="2304"/>
              <a:ext cx="36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2640" y="2304"/>
              <a:ext cx="1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7" name="Line 9"/>
            <p:cNvSpPr>
              <a:spLocks noChangeShapeType="1"/>
            </p:cNvSpPr>
            <p:nvPr/>
          </p:nvSpPr>
          <p:spPr bwMode="auto">
            <a:xfrm>
              <a:off x="134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8" name="Line 10"/>
            <p:cNvSpPr>
              <a:spLocks noChangeShapeType="1"/>
            </p:cNvSpPr>
            <p:nvPr/>
          </p:nvSpPr>
          <p:spPr bwMode="auto">
            <a:xfrm>
              <a:off x="3168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59" name="Line 11"/>
            <p:cNvSpPr>
              <a:spLocks noChangeShapeType="1"/>
            </p:cNvSpPr>
            <p:nvPr/>
          </p:nvSpPr>
          <p:spPr bwMode="auto">
            <a:xfrm>
              <a:off x="1824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611188" y="4900223"/>
            <a:ext cx="842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Τι συμβαίνει με το (πρωτεύον) κλειδί και τις συναρτησιακές εξαρτήσεις;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B28BF-B467-4A29-9167-368A3AC89A03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647422" y="4870974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 err="1">
                <a:latin typeface="Calibri" pitchFamily="34" charset="0"/>
              </a:rPr>
              <a:t>Ευριστικός</a:t>
            </a:r>
            <a:r>
              <a:rPr lang="el-GR" i="1" dirty="0">
                <a:latin typeface="Calibri" pitchFamily="34" charset="0"/>
              </a:rPr>
              <a:t>: στα δεξιά όσο το δυνατόν περισσότερα γνωρίσματα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647422" y="5433865"/>
            <a:ext cx="807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Διάσπαση χωρίς απώλειες;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Αλγόριθμος Διάσπασης σε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29559" y="1923067"/>
            <a:ext cx="6882456" cy="2554664"/>
            <a:chOff x="433633" y="2158738"/>
            <a:chExt cx="7987645" cy="2554664"/>
          </a:xfrm>
        </p:grpSpPr>
        <p:sp>
          <p:nvSpPr>
            <p:cNvPr id="10246" name="Text Box 4"/>
            <p:cNvSpPr txBox="1">
              <a:spLocks noChangeArrowheads="1"/>
            </p:cNvSpPr>
            <p:nvPr/>
          </p:nvSpPr>
          <p:spPr bwMode="auto">
            <a:xfrm>
              <a:off x="572678" y="2327635"/>
              <a:ext cx="7848600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Βρες μια  ΣΕ που παραβιάζει τον </a:t>
              </a:r>
              <a:r>
                <a:rPr lang="en-US" dirty="0">
                  <a:latin typeface="Calibri" pitchFamily="34" charset="0"/>
                </a:rPr>
                <a:t>BCNF </a:t>
              </a:r>
              <a:r>
                <a:rPr lang="el-GR" dirty="0">
                  <a:latin typeface="Calibri" pitchFamily="34" charset="0"/>
                </a:rPr>
                <a:t>ορισμό,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                έστω X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 Y </a:t>
              </a:r>
              <a:r>
                <a:rPr lang="el-GR" dirty="0">
                  <a:latin typeface="Calibri" pitchFamily="34" charset="0"/>
                </a:rPr>
                <a:t>και 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 </a:t>
              </a:r>
              <a:r>
                <a:rPr lang="el-GR" dirty="0">
                  <a:latin typeface="Calibri" pitchFamily="34" charset="0"/>
                </a:rPr>
                <a:t>Υ =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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0247" name="Text Box 5"/>
            <p:cNvSpPr txBox="1">
              <a:spLocks noChangeArrowheads="1"/>
            </p:cNvSpPr>
            <p:nvPr/>
          </p:nvSpPr>
          <p:spPr bwMode="auto">
            <a:xfrm>
              <a:off x="554610" y="3194116"/>
              <a:ext cx="7848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FontTx/>
                <a:buChar char="•"/>
              </a:pPr>
              <a:r>
                <a:rPr lang="el-GR" dirty="0">
                  <a:latin typeface="Comic Sans MS" pitchFamily="66" charset="0"/>
                </a:rPr>
                <a:t> </a:t>
              </a:r>
              <a:r>
                <a:rPr lang="el-GR" dirty="0">
                  <a:latin typeface="Calibri" pitchFamily="34" charset="0"/>
                </a:rPr>
                <a:t>Διάσπαση του αρχικού σχήματος </a:t>
              </a:r>
              <a:r>
                <a:rPr lang="en-US" dirty="0">
                  <a:latin typeface="Calibri" pitchFamily="34" charset="0"/>
                </a:rPr>
                <a:t>R </a:t>
              </a:r>
              <a:r>
                <a:rPr lang="el-GR" dirty="0">
                  <a:latin typeface="Calibri" pitchFamily="34" charset="0"/>
                </a:rPr>
                <a:t>σε δύο σχήματα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	R</a:t>
              </a:r>
              <a:r>
                <a:rPr lang="en-US" baseline="-25000" dirty="0">
                  <a:latin typeface="Calibri" pitchFamily="34" charset="0"/>
                </a:rPr>
                <a:t>1 </a:t>
              </a:r>
              <a:r>
                <a:rPr lang="el-GR" dirty="0">
                  <a:latin typeface="Calibri" pitchFamily="34" charset="0"/>
                </a:rPr>
                <a:t>με γνωρίσματα Χ </a:t>
              </a:r>
              <a:r>
                <a:rPr lang="el-GR" dirty="0">
                  <a:latin typeface="Calibri" pitchFamily="34" charset="0"/>
                  <a:sym typeface="Symbol" pitchFamily="18" charset="2"/>
                </a:rPr>
                <a:t> 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Y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sym typeface="Symbol" pitchFamily="18" charset="2"/>
                </a:rPr>
                <a:t>	R</a:t>
              </a:r>
              <a:r>
                <a:rPr lang="en-US" baseline="-25000" dirty="0">
                  <a:latin typeface="Calibri" pitchFamily="34" charset="0"/>
                  <a:sym typeface="Symbol" pitchFamily="18" charset="2"/>
                </a:rPr>
                <a:t>2</a:t>
              </a:r>
              <a:r>
                <a:rPr lang="en-US" dirty="0">
                  <a:latin typeface="Calibri" pitchFamily="34" charset="0"/>
                  <a:sym typeface="Symbol" pitchFamily="18" charset="2"/>
                </a:rPr>
                <a:t> </a:t>
              </a:r>
              <a:r>
                <a:rPr lang="el-GR" dirty="0">
                  <a:latin typeface="Calibri" pitchFamily="34" charset="0"/>
                </a:rPr>
                <a:t>με γνωρίσματα R - Y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33633" y="2158738"/>
              <a:ext cx="6410227" cy="2554664"/>
            </a:xfrm>
            <a:prstGeom prst="rect">
              <a:avLst/>
            </a:prstGeom>
            <a:noFill/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09600" y="1860274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(Τίτλος,  Έτος,  Διάρκεια, Είδος, Όνομα-Ηθοποιού)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1740937" y="2302693"/>
            <a:ext cx="519170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Διάρκεια  Είδος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803988" y="2838422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Ταινία1</a:t>
            </a:r>
            <a:r>
              <a:rPr lang="el-GR" sz="2000" dirty="0">
                <a:latin typeface="Calibri" pitchFamily="34" charset="0"/>
              </a:rPr>
              <a:t>(Τίτλος,  Έτος,  Διάρκεια, Είδος)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03988" y="3258788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Ταινία2</a:t>
            </a:r>
            <a:r>
              <a:rPr lang="el-GR" sz="2000" dirty="0">
                <a:latin typeface="Calibri" pitchFamily="34" charset="0"/>
              </a:rPr>
              <a:t>(Τίτλος,  Έτος, Όνομα-Ηθοποιού)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48617" y="1259755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1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25E24-F496-49B5-B744-8BCBA510D884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30490" y="1791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78636" y="1176522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2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15038" y="1919412"/>
            <a:ext cx="80605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Δείξτε ότι οποιαδήποτε σχέση με δύο γνωρίσματα είναι σε </a:t>
            </a:r>
            <a:r>
              <a:rPr lang="en-US" sz="2000" dirty="0">
                <a:latin typeface="Calibri" pitchFamily="34" charset="0"/>
              </a:rPr>
              <a:t>BCNF</a:t>
            </a:r>
            <a:endParaRPr lang="el-GR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1417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4B2C-7D0C-4444-8936-35AC4CEB840D}" type="slidenum">
              <a:rPr lang="el-GR" altLang="en-US" smtClean="0"/>
              <a:pPr/>
              <a:t>87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602154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 Μπορεί να χρειαστεί </a:t>
            </a: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παραπάνω από μία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διάσπαση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687388" y="2321292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του αρχικού σχήματος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σε δύο σχήματα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</a:rPr>
              <a:t> R</a:t>
            </a:r>
            <a:r>
              <a:rPr lang="en-US" sz="2000" baseline="-25000" dirty="0">
                <a:latin typeface="Calibri" pitchFamily="34" charset="0"/>
              </a:rPr>
              <a:t>1 </a:t>
            </a:r>
            <a:r>
              <a:rPr lang="el-GR" sz="2000" dirty="0">
                <a:latin typeface="Calibri" pitchFamily="34" charset="0"/>
              </a:rPr>
              <a:t>με γνωρίσματα Χ </a:t>
            </a:r>
            <a:r>
              <a:rPr lang="el-GR" sz="2000" dirty="0">
                <a:latin typeface="Calibri" pitchFamily="34" charset="0"/>
                <a:sym typeface="Symbol" pitchFamily="18" charset="2"/>
              </a:rPr>
              <a:t>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Y </a:t>
            </a:r>
            <a:r>
              <a:rPr lang="el-GR" sz="2000" dirty="0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Tx/>
              <a:buChar char="-"/>
            </a:pPr>
            <a:r>
              <a:rPr lang="en-US" sz="2000" dirty="0">
                <a:latin typeface="Calibri" pitchFamily="34" charset="0"/>
                <a:sym typeface="Symbol" pitchFamily="18" charset="2"/>
              </a:rPr>
              <a:t> R</a:t>
            </a:r>
            <a:r>
              <a:rPr lang="en-US" sz="2000" baseline="-25000" dirty="0">
                <a:latin typeface="Calibri" pitchFamily="34" charset="0"/>
                <a:sym typeface="Symbol" pitchFamily="18" charset="2"/>
              </a:rPr>
              <a:t>2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</a:rPr>
              <a:t>με γνωρίσματα R - Y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3919216"/>
            <a:ext cx="792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Διάσπαση της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n-US" sz="2000" baseline="-25000" dirty="0">
                <a:latin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αν χρειάζεται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Πιθανών συνεχείς διασπάσεις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Αφού παίρνουμε σχέσεις με αυστηρά μικρότερο αριθμό γνωρισμάτων, η διαδικασία τερματίζει  (στη χειρότερη περίπτωση όταν 2 γνωρίσματα)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8518-0B7B-40CA-9813-860311F0F573}" type="slidenum">
              <a:rPr lang="el-GR" altLang="en-US" smtClean="0"/>
              <a:pPr/>
              <a:t>88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96081" y="1417638"/>
            <a:ext cx="8351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Παραβίαση του </a:t>
            </a:r>
            <a:r>
              <a:rPr lang="en-US" dirty="0">
                <a:latin typeface="Calibri" pitchFamily="34" charset="0"/>
              </a:rPr>
              <a:t>BCNF </a:t>
            </a:r>
            <a:r>
              <a:rPr lang="el-GR" dirty="0">
                <a:latin typeface="Calibri" pitchFamily="34" charset="0"/>
              </a:rPr>
              <a:t>σημαίνει ότι υπάρχει </a:t>
            </a:r>
            <a:r>
              <a:rPr lang="en-US" dirty="0">
                <a:latin typeface="Calibri" pitchFamily="34" charset="0"/>
              </a:rPr>
              <a:t>X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A </a:t>
            </a:r>
            <a:r>
              <a:rPr lang="el-GR" dirty="0">
                <a:latin typeface="Calibri" pitchFamily="34" charset="0"/>
                <a:sym typeface="Symbol" pitchFamily="18" charset="2"/>
              </a:rPr>
              <a:t>όπου το Χ δεν είναι </a:t>
            </a:r>
            <a:r>
              <a:rPr lang="el-GR" dirty="0" err="1">
                <a:latin typeface="Calibri" pitchFamily="34" charset="0"/>
                <a:sym typeface="Symbol" pitchFamily="18" charset="2"/>
              </a:rPr>
              <a:t>υπερκλειδί</a:t>
            </a:r>
            <a:endParaRPr lang="en-US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457200" y="2149251"/>
            <a:ext cx="7561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1</a:t>
            </a:r>
            <a:r>
              <a:rPr lang="el-GR" dirty="0">
                <a:latin typeface="Calibri" pitchFamily="34" charset="0"/>
              </a:rPr>
              <a:t>: Χ είναι γνήσιο υποσύνολο κάποιου υποψήφιου κλειδιού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μερική εξάρτηση)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54986327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75D07A-1769-452D-AA1C-3EB18C2B0782}" type="slidenum">
              <a:rPr lang="el-GR" altLang="en-US" smtClean="0"/>
              <a:pPr/>
              <a:t>89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246185" y="2500978"/>
            <a:ext cx="159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1800" b="1" dirty="0">
                <a:latin typeface="Calibri" pitchFamily="34" charset="0"/>
              </a:rPr>
              <a:t>Λογαριασμός </a:t>
            </a:r>
            <a:r>
              <a:rPr lang="en-US" sz="1800" b="1" dirty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457200" y="4426586"/>
            <a:ext cx="1981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latin typeface="Calibri" pitchFamily="34" charset="0"/>
              </a:rPr>
              <a:t>Πελάτης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4285" y="2970681"/>
            <a:ext cx="8153400" cy="381000"/>
            <a:chOff x="480" y="1824"/>
            <a:chExt cx="5136" cy="240"/>
          </a:xfrm>
        </p:grpSpPr>
        <p:sp>
          <p:nvSpPr>
            <p:cNvPr id="14356" name="Text Box 7"/>
            <p:cNvSpPr txBox="1">
              <a:spLocks noChangeArrowheads="1"/>
            </p:cNvSpPr>
            <p:nvPr/>
          </p:nvSpPr>
          <p:spPr bwMode="auto">
            <a:xfrm>
              <a:off x="528" y="1824"/>
              <a:ext cx="508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dirty="0">
                  <a:latin typeface="Calibri" pitchFamily="34" charset="0"/>
                </a:rPr>
                <a:t>Όνομα-Υποκαταστήματος     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r>
                <a:rPr lang="el-GR" dirty="0">
                  <a:latin typeface="Calibri" pitchFamily="34" charset="0"/>
                </a:rPr>
                <a:t>         Ποσό       </a:t>
              </a:r>
              <a:r>
                <a:rPr lang="el-GR" u="sng" dirty="0">
                  <a:latin typeface="Calibri" pitchFamily="34" charset="0"/>
                </a:rPr>
                <a:t>Όνομα-Πελάτη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7" name="Rectangle 8"/>
            <p:cNvSpPr>
              <a:spLocks noChangeArrowheads="1"/>
            </p:cNvSpPr>
            <p:nvPr/>
          </p:nvSpPr>
          <p:spPr bwMode="auto">
            <a:xfrm>
              <a:off x="480" y="1824"/>
              <a:ext cx="508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8" name="Line 9"/>
            <p:cNvSpPr>
              <a:spLocks noChangeShapeType="1"/>
            </p:cNvSpPr>
            <p:nvPr/>
          </p:nvSpPr>
          <p:spPr bwMode="auto">
            <a:xfrm>
              <a:off x="2352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9" name="Line 10"/>
            <p:cNvSpPr>
              <a:spLocks noChangeShapeType="1"/>
            </p:cNvSpPr>
            <p:nvPr/>
          </p:nvSpPr>
          <p:spPr bwMode="auto">
            <a:xfrm>
              <a:off x="393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60" name="Line 11"/>
            <p:cNvSpPr>
              <a:spLocks noChangeShapeType="1"/>
            </p:cNvSpPr>
            <p:nvPr/>
          </p:nvSpPr>
          <p:spPr bwMode="auto">
            <a:xfrm>
              <a:off x="4464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" y="4778124"/>
            <a:ext cx="6096000" cy="381000"/>
            <a:chOff x="720" y="2784"/>
            <a:chExt cx="3840" cy="240"/>
          </a:xfrm>
        </p:grpSpPr>
        <p:sp>
          <p:nvSpPr>
            <p:cNvPr id="14351" name="Text Box 13"/>
            <p:cNvSpPr txBox="1">
              <a:spLocks noChangeArrowheads="1"/>
            </p:cNvSpPr>
            <p:nvPr/>
          </p:nvSpPr>
          <p:spPr bwMode="auto">
            <a:xfrm>
              <a:off x="720" y="2784"/>
              <a:ext cx="38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u="sng" dirty="0">
                  <a:latin typeface="Calibri" pitchFamily="34" charset="0"/>
                </a:rPr>
                <a:t>Όνομα-Πελάτη</a:t>
              </a:r>
              <a:r>
                <a:rPr lang="el-GR" dirty="0">
                  <a:latin typeface="Calibri" pitchFamily="34" charset="0"/>
                </a:rPr>
                <a:t>       Οδός       Πόλη    </a:t>
              </a:r>
              <a:r>
                <a:rPr lang="el-GR" u="sng" dirty="0">
                  <a:latin typeface="Calibri" pitchFamily="34" charset="0"/>
                </a:rPr>
                <a:t>Αριθμός-Λογαριασμού</a:t>
              </a:r>
              <a:endParaRPr lang="el-GR" dirty="0">
                <a:latin typeface="Calibri" pitchFamily="34" charset="0"/>
              </a:endParaRPr>
            </a:p>
          </p:txBody>
        </p:sp>
        <p:sp>
          <p:nvSpPr>
            <p:cNvPr id="14352" name="Rectangle 14"/>
            <p:cNvSpPr>
              <a:spLocks noChangeArrowheads="1"/>
            </p:cNvSpPr>
            <p:nvPr/>
          </p:nvSpPr>
          <p:spPr bwMode="auto">
            <a:xfrm>
              <a:off x="720" y="2784"/>
              <a:ext cx="353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  <p:sp>
          <p:nvSpPr>
            <p:cNvPr id="14353" name="Line 15"/>
            <p:cNvSpPr>
              <a:spLocks noChangeShapeType="1"/>
            </p:cNvSpPr>
            <p:nvPr/>
          </p:nvSpPr>
          <p:spPr bwMode="auto">
            <a:xfrm>
              <a:off x="225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4" name="Line 16"/>
            <p:cNvSpPr>
              <a:spLocks noChangeShapeType="1"/>
            </p:cNvSpPr>
            <p:nvPr/>
          </p:nvSpPr>
          <p:spPr bwMode="auto">
            <a:xfrm>
              <a:off x="1776" y="278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4355" name="Line 17"/>
            <p:cNvSpPr>
              <a:spLocks noChangeShapeType="1"/>
            </p:cNvSpPr>
            <p:nvPr/>
          </p:nvSpPr>
          <p:spPr bwMode="auto">
            <a:xfrm>
              <a:off x="2784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348" name="Text Box 20"/>
          <p:cNvSpPr txBox="1">
            <a:spLocks noChangeArrowheads="1"/>
          </p:cNvSpPr>
          <p:nvPr/>
        </p:nvSpPr>
        <p:spPr bwMode="auto">
          <a:xfrm>
            <a:off x="2235810" y="5596618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rgbClr val="666699"/>
                </a:solidFill>
                <a:latin typeface="Calibri" pitchFamily="34" charset="0"/>
              </a:rPr>
              <a:t>Διεύθυνση πελάτη</a:t>
            </a:r>
          </a:p>
        </p:txBody>
      </p:sp>
      <p:sp>
        <p:nvSpPr>
          <p:cNvPr id="14349" name="AutoShape 21"/>
          <p:cNvSpPr>
            <a:spLocks/>
          </p:cNvSpPr>
          <p:nvPr/>
        </p:nvSpPr>
        <p:spPr bwMode="auto">
          <a:xfrm rot="-5400000">
            <a:off x="2845411" y="4732734"/>
            <a:ext cx="288925" cy="1295400"/>
          </a:xfrm>
          <a:prstGeom prst="leftBrace">
            <a:avLst>
              <a:gd name="adj1" fmla="val 3736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37135" y="1243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 Μερικής Εξάρτησης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74285" y="1417638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93300"/>
                </a:solidFill>
                <a:latin typeface="Calibri" pitchFamily="34" charset="0"/>
              </a:rPr>
              <a:t>Ταινία </a:t>
            </a:r>
            <a:r>
              <a:rPr lang="el-GR" sz="2000" dirty="0">
                <a:latin typeface="Calibri" pitchFamily="34" charset="0"/>
              </a:rPr>
              <a:t>(</a:t>
            </a:r>
            <a:r>
              <a:rPr lang="el-GR" sz="2000" u="sng" dirty="0">
                <a:latin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</a:rPr>
              <a:t>,  </a:t>
            </a:r>
            <a:r>
              <a:rPr lang="el-GR" sz="2000" u="sng" dirty="0">
                <a:latin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</a:rPr>
              <a:t>,  Διάρκεια, Είδος, </a:t>
            </a:r>
            <a:r>
              <a:rPr lang="el-GR" sz="2000" u="sng" dirty="0">
                <a:latin typeface="Calibri" pitchFamily="34" charset="0"/>
              </a:rPr>
              <a:t>Όνομα-Ηθοποιού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444380" y="2108115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Λογαριασμός με πολλούς δικαιούχους: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075" y="4008664"/>
            <a:ext cx="668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Πελάτης με πολλούς λογαριασμούς:</a:t>
            </a:r>
          </a:p>
        </p:txBody>
      </p:sp>
    </p:spTree>
    <p:extLst>
      <p:ext uri="{BB962C8B-B14F-4D97-AF65-F5344CB8AC3E}">
        <p14:creationId xmlns:p14="http://schemas.microsoft.com/office/powerpoint/2010/main" val="272094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7641F-B4CC-4FC3-9288-42E949B62B00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23848" y="1481848"/>
            <a:ext cx="8108952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Ο τρόπος που σχεδιάζαμε ένα σχήμα ΒΔ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μέχρι τώρα:</a:t>
            </a:r>
          </a:p>
          <a:p>
            <a:pPr marL="800100" lvl="1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latin typeface="Calibri" pitchFamily="34" charset="0"/>
              </a:rPr>
              <a:t> από το εννοιολογικό στο σχεσιακό μοντέλο</a:t>
            </a:r>
          </a:p>
          <a:p>
            <a:pPr algn="just" eaLnBrk="0" hangingPunct="0">
              <a:spcBef>
                <a:spcPct val="50000"/>
              </a:spcBef>
            </a:pPr>
            <a:endParaRPr lang="el-GR" sz="1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Θα δούμε 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γενικό τυπικό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τρόπο </a:t>
            </a:r>
            <a:r>
              <a:rPr lang="el-GR" sz="2400" dirty="0">
                <a:latin typeface="Calibri" pitchFamily="34" charset="0"/>
              </a:rPr>
              <a:t>κατασκευής του σχήματος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Γενικά: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Ξεκινάμε από το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καθολικό σχήμα </a:t>
            </a:r>
            <a:r>
              <a:rPr lang="el-GR" sz="2400" dirty="0">
                <a:latin typeface="Calibri" pitchFamily="34" charset="0"/>
              </a:rPr>
              <a:t>(που περιέχει όλα τα γνωρίσματα)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Διαδοχικές διασπάσεις </a:t>
            </a:r>
            <a:r>
              <a:rPr lang="el-GR" sz="2400" dirty="0">
                <a:latin typeface="Calibri" pitchFamily="34" charset="0"/>
              </a:rPr>
              <a:t>έτσι ώστε τα σχήματα που προκύπτουν να ικανοποιούν κάποιες ιδιότητες (με βάση συναρτησιακές εξαρτήσεις)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Γενικός Αλγόριθμος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48797114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EC5F1-3A1A-40D2-ADA2-CD10AB50BDC5}" type="slidenum">
              <a:rPr lang="el-GR" altLang="en-US" smtClean="0"/>
              <a:pPr/>
              <a:t>90</a:t>
            </a:fld>
            <a:endParaRPr lang="el-GR" altLang="en-US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76257" y="1040017"/>
            <a:ext cx="8280400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Περίπτωση 2</a:t>
            </a:r>
            <a:r>
              <a:rPr lang="el-GR" dirty="0">
                <a:latin typeface="Calibri" pitchFamily="34" charset="0"/>
              </a:rPr>
              <a:t>: Χ δεν είναι γνήσιο υποσύνολο κάποιου υποψήφιου κλειδιού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έστω Κ (υποψήφιο κλειδί)</a:t>
            </a:r>
          </a:p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Κ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Χ  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 εξάρτηση)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4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συνδυάσω μια τιμή του Χ με μια τιμή του Κ χωρίς να συνδυάσω μια τιμή Α με μια τιμή Χ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libri" pitchFamily="34" charset="0"/>
              </a:rPr>
              <a:t>Δε μπορώ να εισάγω τιμή του Χ, χωρίς να ξέρω και το «σωστό» 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1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87813" y="3821672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Ισχύει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6257" y="4761012"/>
            <a:ext cx="624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Πρόβλημα: υπάρχει μια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μεταβατική</a:t>
            </a:r>
            <a:r>
              <a:rPr lang="el-GR" dirty="0">
                <a:latin typeface="Calibri" pitchFamily="34" charset="0"/>
              </a:rPr>
              <a:t> εξάρτηση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347942" y="5086037"/>
            <a:ext cx="480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Τίτλος  Έτος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 Εταιρεία-Παραγωγής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Τίτλος  Έτος 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5542" y="3534993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F3837B91-10CF-4C9F-8FC5-3AAB3ECC982F}"/>
                  </a:ext>
                </a:extLst>
              </p14:cNvPr>
              <p14:cNvContentPartPr/>
              <p14:nvPr/>
            </p14:nvContentPartPr>
            <p14:xfrm>
              <a:off x="3186892" y="2193157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F3837B91-10CF-4C9F-8FC5-3AAB3ECC982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169252" y="217551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597965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71470A-1594-496D-904D-504C47FFEE4E}" type="slidenum">
              <a:rPr lang="el-GR" altLang="en-US" smtClean="0"/>
              <a:pPr/>
              <a:t>91</a:t>
            </a:fld>
            <a:endParaRPr lang="el-GR" altLang="en-US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903386" y="3349976"/>
            <a:ext cx="701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Ταινία-Εταιρεία1 (Εταιρεία-Παραγωγής, Διεύθυνση-Εταιρείας)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674786" y="2169848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Εταιρεία-Παραγωγής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Διεύθυνση-Εταιρείας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903386" y="3716688"/>
            <a:ext cx="8001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Ταινία-Εταιρεία2 (Τίτλος,  Έτος,  Διάρκεια, Είδος, Εταιρεία-Παραγωγής)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55542" y="1515822"/>
            <a:ext cx="8832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Ταινία-Εταιρεία (</a:t>
            </a:r>
            <a:r>
              <a:rPr lang="el-GR" sz="1800" u="sng" dirty="0">
                <a:latin typeface="Calibri" pitchFamily="34" charset="0"/>
              </a:rPr>
              <a:t>Τίτλος</a:t>
            </a:r>
            <a:r>
              <a:rPr lang="el-GR" sz="1800" dirty="0">
                <a:latin typeface="Calibri" pitchFamily="34" charset="0"/>
              </a:rPr>
              <a:t>,  </a:t>
            </a:r>
            <a:r>
              <a:rPr lang="el-GR" sz="1800" u="sng" dirty="0">
                <a:latin typeface="Calibri" pitchFamily="34" charset="0"/>
              </a:rPr>
              <a:t>Έτος</a:t>
            </a:r>
            <a:r>
              <a:rPr lang="el-GR" sz="1800" dirty="0">
                <a:latin typeface="Calibri" pitchFamily="34" charset="0"/>
              </a:rPr>
              <a:t>,  Διάρκεια, Είδος, Εταιρεία-Παραγωγής, Διεύθυνση-Εταιρείας)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62932" y="1520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Μεταβατικής Εξάρτησης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988567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C12A09-2721-483C-8D96-15272099808A}" type="slidenum">
              <a:rPr lang="el-GR" altLang="en-US" smtClean="0"/>
              <a:pPr/>
              <a:t>92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82575" y="1822042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Δεν είναι </a:t>
            </a:r>
            <a:r>
              <a:rPr lang="el-GR" sz="2000" i="1" dirty="0">
                <a:latin typeface="Calibri" pitchFamily="34" charset="0"/>
              </a:rPr>
              <a:t>πάντα</a:t>
            </a:r>
            <a:r>
              <a:rPr lang="el-GR" sz="2000" dirty="0">
                <a:latin typeface="Calibri" pitchFamily="34" charset="0"/>
              </a:rPr>
              <a:t> δυνατή διάσπαση σε </a:t>
            </a:r>
            <a:r>
              <a:rPr lang="en-US" sz="2000" dirty="0">
                <a:latin typeface="Calibri" pitchFamily="34" charset="0"/>
              </a:rPr>
              <a:t>BCNF </a:t>
            </a:r>
            <a:r>
              <a:rPr lang="el-GR" sz="2000" dirty="0">
                <a:latin typeface="Calibri" pitchFamily="34" charset="0"/>
              </a:rPr>
              <a:t>που να διατηρεί τις εξαρτήσεις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653" y="2592371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Παράδειγμα 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04800" y="3200400"/>
            <a:ext cx="8588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Έστω η σχέση </a:t>
            </a:r>
            <a:r>
              <a:rPr lang="el-GR" dirty="0">
                <a:latin typeface="Calibri" pitchFamily="34" charset="0"/>
              </a:rPr>
              <a:t>Παίζει(Έργο, Κινηματογράφος, Πόλη)</a:t>
            </a:r>
            <a:r>
              <a:rPr lang="el-GR" sz="1600" dirty="0">
                <a:latin typeface="Calibri" pitchFamily="34" charset="0"/>
              </a:rPr>
              <a:t> με τους περιορισμούς:</a:t>
            </a:r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370787" y="375501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Κινηματογράφος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Πόλη</a:t>
            </a:r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3491060" y="376915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Έργο Πόλη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</a:rPr>
              <a:t>Κινηματογράφος </a:t>
            </a:r>
          </a:p>
        </p:txBody>
      </p:sp>
      <p:sp>
        <p:nvSpPr>
          <p:cNvPr id="17418" name="Text Box 8"/>
          <p:cNvSpPr txBox="1">
            <a:spLocks noChangeArrowheads="1"/>
          </p:cNvSpPr>
          <p:nvPr/>
        </p:nvSpPr>
        <p:spPr bwMode="auto">
          <a:xfrm>
            <a:off x="729791" y="4556289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Κλειδιά;</a:t>
            </a:r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1332321" y="5070049"/>
            <a:ext cx="4016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{Έργο, Πόλη} {Κινηματογράφος, Έργο}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B27566D-5CC2-4792-8396-C765B0387BBC}"/>
                  </a:ext>
                </a:extLst>
              </p14:cNvPr>
              <p14:cNvContentPartPr/>
              <p14:nvPr/>
            </p14:nvContentPartPr>
            <p14:xfrm>
              <a:off x="1411372" y="1119637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B27566D-5CC2-4792-8396-C765B0387BB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93372" y="110163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0F8A980-BC76-4551-9CD1-CE7A91BAE877}"/>
                  </a:ext>
                </a:extLst>
              </p14:cNvPr>
              <p14:cNvContentPartPr/>
              <p14:nvPr/>
            </p14:nvContentPartPr>
            <p14:xfrm>
              <a:off x="2000692" y="1662877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0F8A980-BC76-4551-9CD1-CE7A91BAE877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982692" y="164487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264DC6-9684-400A-A6CD-FD7E4C22699F}" type="slidenum">
              <a:rPr lang="el-GR" altLang="en-US" smtClean="0"/>
              <a:pPr/>
              <a:t>93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36538" y="1731461"/>
            <a:ext cx="838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563938" y="1715545"/>
            <a:ext cx="54644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250825" y="2028491"/>
            <a:ext cx="67844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333277" y="2873735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Διάσπαση σε:</a:t>
            </a:r>
            <a:r>
              <a:rPr lang="en-US" sz="1800" dirty="0">
                <a:latin typeface="Calibri" pitchFamily="34" charset="0"/>
              </a:rPr>
              <a:t> R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{Κινηματογράφος, Πόλη} και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{Κινηματογράφος, Έργο}</a:t>
            </a:r>
          </a:p>
        </p:txBody>
      </p:sp>
      <p:sp>
        <p:nvSpPr>
          <p:cNvPr id="18443" name="Text Box 9"/>
          <p:cNvSpPr txBox="1">
            <a:spLocks noChangeArrowheads="1"/>
          </p:cNvSpPr>
          <p:nvPr/>
        </p:nvSpPr>
        <p:spPr bwMode="auto">
          <a:xfrm>
            <a:off x="4067175" y="4038077"/>
            <a:ext cx="46799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Κινηματογράφος   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  </a:t>
            </a:r>
            <a:r>
              <a:rPr lang="en-US" sz="16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	Έργο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Calibri" pitchFamily="34" charset="0"/>
              </a:rPr>
              <a:t>Odeon-</a:t>
            </a:r>
            <a:r>
              <a:rPr lang="el-GR" sz="1600" dirty="0">
                <a:latin typeface="Calibri" pitchFamily="34" charset="0"/>
              </a:rPr>
              <a:t>ΑΒΑΝΑ		</a:t>
            </a:r>
            <a:r>
              <a:rPr lang="en-US" sz="1600" dirty="0">
                <a:latin typeface="Calibri" pitchFamily="34" charset="0"/>
              </a:rPr>
              <a:t>		</a:t>
            </a:r>
            <a:r>
              <a:rPr lang="en-US" sz="1400" dirty="0">
                <a:latin typeface="Calibri" pitchFamily="34" charset="0"/>
              </a:rPr>
              <a:t>Gravity</a:t>
            </a:r>
            <a:endParaRPr lang="el-GR" sz="1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Village Center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Μαρούσι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               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Gravity</a:t>
            </a:r>
            <a:endParaRPr lang="el-GR" sz="14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179388" y="4111102"/>
            <a:ext cx="4032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Κινηματογράφος</a:t>
            </a:r>
            <a:r>
              <a:rPr lang="en-US" sz="1600">
                <a:latin typeface="Calibri" pitchFamily="34" charset="0"/>
              </a:rPr>
              <a:t>		</a:t>
            </a:r>
            <a:r>
              <a:rPr lang="el-GR" sz="1600">
                <a:latin typeface="Calibri" pitchFamily="34" charset="0"/>
              </a:rPr>
              <a:t>Πόλη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Odeon-ABANA</a:t>
            </a:r>
            <a:r>
              <a:rPr lang="el-GR" sz="1600">
                <a:latin typeface="Calibri" pitchFamily="34" charset="0"/>
              </a:rPr>
              <a:t>                 </a:t>
            </a:r>
            <a:r>
              <a:rPr lang="en-US" sz="1600">
                <a:latin typeface="Calibri" pitchFamily="34" charset="0"/>
              </a:rPr>
              <a:t>	</a:t>
            </a:r>
            <a:r>
              <a:rPr lang="el-GR" sz="1600">
                <a:latin typeface="Calibri" pitchFamily="34" charset="0"/>
              </a:rPr>
              <a:t>Αθήνα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Calibri" pitchFamily="34" charset="0"/>
              </a:rPr>
              <a:t>Village Center</a:t>
            </a:r>
            <a:r>
              <a:rPr lang="el-GR" sz="1600">
                <a:latin typeface="Calibri" pitchFamily="34" charset="0"/>
              </a:rPr>
              <a:t> Μαρούσι</a:t>
            </a:r>
            <a:r>
              <a:rPr lang="en-US" sz="1600">
                <a:latin typeface="Calibri" pitchFamily="34" charset="0"/>
              </a:rPr>
              <a:t>   	</a:t>
            </a:r>
            <a:r>
              <a:rPr lang="el-GR" sz="1600">
                <a:latin typeface="Calibri" pitchFamily="34" charset="0"/>
              </a:rPr>
              <a:t>Αθήνα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323850" y="5406502"/>
            <a:ext cx="8424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Δε μπορώ κοιτάζοντας μόνο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2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ή την </a:t>
            </a:r>
            <a:r>
              <a:rPr lang="en-US" sz="1600">
                <a:latin typeface="Calibri" pitchFamily="34" charset="0"/>
              </a:rPr>
              <a:t>R</a:t>
            </a:r>
            <a:r>
              <a:rPr lang="en-US" sz="1800" baseline="-25000">
                <a:latin typeface="Calibri" pitchFamily="34" charset="0"/>
              </a:rPr>
              <a:t>1</a:t>
            </a:r>
            <a:r>
              <a:rPr lang="en-US" sz="1600">
                <a:latin typeface="Calibri" pitchFamily="34" charset="0"/>
              </a:rPr>
              <a:t>) </a:t>
            </a:r>
            <a:r>
              <a:rPr lang="el-GR" sz="1600">
                <a:latin typeface="Calibri" pitchFamily="34" charset="0"/>
              </a:rPr>
              <a:t>να δω ότι η εισαγωγή της δεύτερης πλειάδας παραβιάζει μια ΣΕ</a:t>
            </a:r>
            <a:r>
              <a:rPr lang="en-US" sz="1600">
                <a:latin typeface="Calibri" pitchFamily="34" charset="0"/>
              </a:rPr>
              <a:t> (</a:t>
            </a:r>
            <a:r>
              <a:rPr lang="el-GR" sz="1600">
                <a:latin typeface="Calibri" pitchFamily="34" charset="0"/>
              </a:rPr>
              <a:t>πρέπει να κάνω συνένωση!)</a:t>
            </a:r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250825" y="439844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2411413" y="4111102"/>
            <a:ext cx="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4140200" y="4398440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6516688" y="403807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24300" y="4758802"/>
            <a:ext cx="4824413" cy="360363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2411413" y="3534840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Διατηρεί τις εξαρτήσεις;</a:t>
            </a:r>
          </a:p>
        </p:txBody>
      </p:sp>
      <p:sp>
        <p:nvSpPr>
          <p:cNvPr id="22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BCNF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και Διατήρηση Εξαρτήσεων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8DDEE-4189-4755-B852-B952664DD4A8}" type="slidenum">
              <a:rPr lang="el-GR" altLang="en-US" smtClean="0"/>
              <a:pPr/>
              <a:t>94</a:t>
            </a:fld>
            <a:endParaRPr lang="el-GR" altLang="en-US"/>
          </a:p>
        </p:txBody>
      </p:sp>
      <p:sp>
        <p:nvSpPr>
          <p:cNvPr id="19461" name="Text Box 3" descr="Parchment"/>
          <p:cNvSpPr txBox="1">
            <a:spLocks noChangeArrowheads="1"/>
          </p:cNvSpPr>
          <p:nvPr/>
        </p:nvSpPr>
        <p:spPr bwMode="auto">
          <a:xfrm>
            <a:off x="264199" y="1266275"/>
            <a:ext cx="871378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σχεσιακό σχήμα </a:t>
            </a:r>
            <a:r>
              <a:rPr lang="en-US" sz="2000" dirty="0">
                <a:latin typeface="Calibri" pitchFamily="34" charset="0"/>
              </a:rPr>
              <a:t>R </a:t>
            </a:r>
            <a:r>
              <a:rPr lang="el-GR" sz="2000" dirty="0">
                <a:latin typeface="Calibri" pitchFamily="34" charset="0"/>
              </a:rPr>
              <a:t>είναι σε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ρίτη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κανονική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μορφή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(3ΝF) </a:t>
            </a:r>
            <a:r>
              <a:rPr lang="el-GR" sz="2000" dirty="0">
                <a:latin typeface="Calibri" pitchFamily="34" charset="0"/>
              </a:rPr>
              <a:t>σε σχέση με ένα σύνολο </a:t>
            </a:r>
            <a:r>
              <a:rPr lang="en-US" sz="2000" dirty="0">
                <a:latin typeface="Calibri" pitchFamily="34" charset="0"/>
              </a:rPr>
              <a:t>F </a:t>
            </a:r>
            <a:r>
              <a:rPr lang="el-GR" sz="2000" dirty="0">
                <a:latin typeface="Calibri" pitchFamily="34" charset="0"/>
              </a:rPr>
              <a:t>συναρτησιακών εξαρτήσεων αν για όλες τις  μη τετριμμένες ΣΕ, </a:t>
            </a:r>
            <a:r>
              <a:rPr lang="en-US" sz="2000" dirty="0">
                <a:latin typeface="Calibri" pitchFamily="34" charset="0"/>
              </a:rPr>
              <a:t>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</a:t>
            </a:r>
            <a:r>
              <a:rPr lang="el-GR" sz="2000" dirty="0">
                <a:latin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στο </a:t>
            </a:r>
            <a:r>
              <a:rPr lang="en-US" sz="2000" dirty="0">
                <a:latin typeface="Calibri" pitchFamily="34" charset="0"/>
              </a:rPr>
              <a:t>F</a:t>
            </a:r>
            <a:r>
              <a:rPr lang="en-US" sz="2000" baseline="30000" dirty="0">
                <a:latin typeface="Calibri" pitchFamily="34" charset="0"/>
              </a:rPr>
              <a:t>+ 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της μορφής </a:t>
            </a:r>
            <a:r>
              <a:rPr lang="en-US" sz="2000" dirty="0">
                <a:latin typeface="Calibri" pitchFamily="34" charset="0"/>
              </a:rPr>
              <a:t> X </a:t>
            </a:r>
            <a:r>
              <a:rPr lang="en-US" sz="20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n-US" sz="2000" dirty="0">
                <a:latin typeface="Calibri" pitchFamily="34" charset="0"/>
              </a:rPr>
              <a:t>Y </a:t>
            </a:r>
            <a:r>
              <a:rPr lang="el-GR" sz="2000" dirty="0">
                <a:latin typeface="Calibri" pitchFamily="34" charset="0"/>
              </a:rPr>
              <a:t>ισχύει τουλάχιστον ένα από τα παρακάτω: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	--  X </a:t>
            </a:r>
            <a:r>
              <a:rPr lang="el-GR" sz="2000" dirty="0">
                <a:latin typeface="Calibri" pitchFamily="34" charset="0"/>
              </a:rPr>
              <a:t>είναι </a:t>
            </a:r>
            <a:r>
              <a:rPr lang="el-GR" sz="2000" dirty="0" err="1">
                <a:latin typeface="Calibri" pitchFamily="34" charset="0"/>
              </a:rPr>
              <a:t>υπερκλειδί</a:t>
            </a:r>
            <a:r>
              <a:rPr lang="el-GR" sz="2000" dirty="0">
                <a:latin typeface="Calibri" pitchFamily="34" charset="0"/>
              </a:rPr>
              <a:t> του σχήματος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dirty="0">
                <a:latin typeface="Calibri" pitchFamily="34" charset="0"/>
              </a:rPr>
              <a:t>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	-- κάθε γνώρισμα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 - Χ περιέχεται σε κάποιο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υποψήφιο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κλειδί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846992" y="4998527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πιο περιοριστική -- αν σε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BCNF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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3NF</a:t>
            </a:r>
            <a:endParaRPr lang="el-GR" sz="20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69417" y="3565582"/>
            <a:ext cx="762949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γνώρισμα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(prime attribute): </a:t>
            </a:r>
            <a:r>
              <a:rPr lang="el-GR" sz="2000" dirty="0">
                <a:latin typeface="Calibri" pitchFamily="34" charset="0"/>
              </a:rPr>
              <a:t>Γνώρισμα που ανήκει σε κάποιο υποψήφιο κλειδί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Δηλαδή, επιπρόσθετα επιτρέπει συναρτησιακές εξαρτήσεις που στο </a:t>
            </a:r>
            <a:r>
              <a:rPr lang="el-GR" sz="2000" dirty="0" err="1">
                <a:latin typeface="Calibri" pitchFamily="34" charset="0"/>
              </a:rPr>
              <a:t>δ.μ</a:t>
            </a:r>
            <a:r>
              <a:rPr lang="el-GR" sz="2000" dirty="0">
                <a:latin typeface="Calibri" pitchFamily="34" charset="0"/>
              </a:rPr>
              <a:t>. έχουν πρωτεύοντα γνωρίσματα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-56882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7457" y="5631305"/>
            <a:ext cx="8389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Υπάρχει μια μεταβατική εξάρτηση, αλλά απαιτούμε να είναι σε πρωτεύον γνώρισμα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B0FB8-AC4B-4254-88AB-C312B7734D4B}" type="slidenum">
              <a:rPr lang="el-GR" altLang="en-US" smtClean="0"/>
              <a:pPr/>
              <a:t>95</a:t>
            </a:fld>
            <a:endParaRPr lang="el-GR" altLang="en-US"/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423845" y="340623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σχέση είναι σε 3</a:t>
            </a:r>
            <a:r>
              <a:rPr lang="en-US" dirty="0">
                <a:latin typeface="Calibri" pitchFamily="34" charset="0"/>
              </a:rPr>
              <a:t>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1213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84928" y="1627858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Παίζει(Έργο, Κινηματογράφος, Πόλη)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873926" y="2714920"/>
            <a:ext cx="601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Υποψήφια Κλειδιά {Έργο, Πόλη} {Κινηματογράφος, Έργο}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86882" y="2111604"/>
            <a:ext cx="63795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F = {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Πόλη, Έργο Πόλη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Κινηματογράφος}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06266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16587-101F-4A3A-A4D1-E8E51479C5DE}" type="slidenum">
              <a:rPr lang="el-GR" altLang="en-US" smtClean="0"/>
              <a:pPr/>
              <a:t>96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04800" y="1449402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</a:rPr>
              <a:t>Αλγόριθμος </a:t>
            </a:r>
            <a:r>
              <a:rPr lang="el-GR" sz="2400" b="1" dirty="0">
                <a:solidFill>
                  <a:srgbClr val="666699"/>
                </a:solidFill>
                <a:latin typeface="Calibri" pitchFamily="34" charset="0"/>
              </a:rPr>
              <a:t>(Από)</a:t>
            </a:r>
            <a:r>
              <a:rPr lang="el-GR" sz="2400" b="1" dirty="0">
                <a:latin typeface="Calibri" pitchFamily="34" charset="0"/>
              </a:rPr>
              <a:t> σύνθεσης σε </a:t>
            </a:r>
            <a:r>
              <a:rPr lang="en-US" sz="2400" b="1" dirty="0">
                <a:latin typeface="Calibri" pitchFamily="34" charset="0"/>
              </a:rPr>
              <a:t>3NF</a:t>
            </a:r>
            <a:endParaRPr lang="el-GR" sz="2400" b="1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29859" y="219995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dirty="0">
                <a:latin typeface="Calibri" pitchFamily="34" charset="0"/>
              </a:rPr>
              <a:t> Υπολόγισε το ελάχιστο κάλυμμα F</a:t>
            </a:r>
            <a:r>
              <a:rPr lang="en-US" sz="2400" baseline="-25000" dirty="0">
                <a:latin typeface="Calibri" pitchFamily="34" charset="0"/>
              </a:rPr>
              <a:t>min</a:t>
            </a:r>
            <a:r>
              <a:rPr lang="el-GR" dirty="0">
                <a:latin typeface="Calibri" pitchFamily="34" charset="0"/>
              </a:rPr>
              <a:t> του F της αρχικής </a:t>
            </a:r>
            <a:r>
              <a:rPr lang="en-US" dirty="0">
                <a:latin typeface="Calibri" pitchFamily="34" charset="0"/>
              </a:rPr>
              <a:t>R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529859" y="2582607"/>
            <a:ext cx="78486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2.	</a:t>
            </a:r>
            <a:r>
              <a:rPr lang="el-GR" dirty="0">
                <a:latin typeface="Calibri" pitchFamily="34" charset="0"/>
              </a:rPr>
              <a:t>Για κάθε </a:t>
            </a:r>
            <a:r>
              <a:rPr lang="el-GR" dirty="0" err="1">
                <a:latin typeface="Calibri" pitchFamily="34" charset="0"/>
              </a:rPr>
              <a:t>α.μ.</a:t>
            </a:r>
            <a:r>
              <a:rPr lang="el-GR" dirty="0">
                <a:latin typeface="Calibri" pitchFamily="34" charset="0"/>
              </a:rPr>
              <a:t> Χ μιας συναρτησιακής εξάρτισης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Y </a:t>
            </a:r>
            <a:r>
              <a:rPr lang="el-GR" dirty="0">
                <a:latin typeface="Calibri" pitchFamily="34" charset="0"/>
              </a:rPr>
              <a:t>το σύνολο όλων των γνωρισμάτων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r>
              <a:rPr lang="el-GR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</a:rPr>
              <a:t>που εμφανίζονται στο </a:t>
            </a:r>
            <a:r>
              <a:rPr lang="el-GR" dirty="0" err="1">
                <a:latin typeface="Calibri" pitchFamily="34" charset="0"/>
              </a:rPr>
              <a:t>δ.μ</a:t>
            </a:r>
            <a:r>
              <a:rPr lang="el-GR" dirty="0">
                <a:latin typeface="Calibri" pitchFamily="34" charset="0"/>
              </a:rPr>
              <a:t>. μιας ΣΕ του </a:t>
            </a:r>
            <a:r>
              <a:rPr lang="el-GR" dirty="0" err="1">
                <a:latin typeface="Calibri" pitchFamily="34" charset="0"/>
              </a:rPr>
              <a:t>F</a:t>
            </a:r>
            <a:r>
              <a:rPr lang="el-GR" baseline="-25000" dirty="0" err="1">
                <a:latin typeface="Calibri" pitchFamily="34" charset="0"/>
              </a:rPr>
              <a:t>c</a:t>
            </a:r>
            <a:r>
              <a:rPr lang="el-GR" dirty="0">
                <a:latin typeface="Calibri" pitchFamily="34" charset="0"/>
              </a:rPr>
              <a:t> 		Χ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 Α</a:t>
            </a:r>
            <a:r>
              <a:rPr lang="en-US" baseline="-25000" dirty="0">
                <a:latin typeface="Calibri" pitchFamily="34" charset="0"/>
                <a:sym typeface="Symbol" pitchFamily="18" charset="2"/>
              </a:rPr>
              <a:t>i</a:t>
            </a:r>
            <a:endParaRPr lang="el-GR" baseline="-250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νέα σχέση με γνωρίσματα  Χ 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   </a:t>
            </a:r>
            <a:r>
              <a:rPr lang="en-US" dirty="0">
                <a:latin typeface="Calibri" pitchFamily="34" charset="0"/>
                <a:sym typeface="Symbol" pitchFamily="18" charset="2"/>
              </a:rPr>
              <a:t>Y</a:t>
            </a:r>
            <a:endParaRPr lang="el-GR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(δηλαδή, το Χ και όλα τα γνωρίσματα που εξαρτώνται από το Χ)</a:t>
            </a:r>
            <a:endParaRPr lang="en-US" sz="1600" dirty="0">
              <a:latin typeface="Calibri" pitchFamily="34" charset="0"/>
              <a:sym typeface="Symbol" pitchFamily="18" charset="2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sym typeface="Symbol" pitchFamily="18" charset="2"/>
              </a:rPr>
              <a:t>Αν για κάποια σχέση, τα γνωρίσματα της είναι υποσύνολο μιας άλλης, τη διαγράφουμε</a:t>
            </a: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29859" y="4798598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3.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 κανένα από τα σχήματα που δημιουργούνται δεν περιέχει κλειδί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της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δημιούργησε ένα σχήμα σχέσης που να περιέχει τα γνωρίσματα που σχηματίζουν 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(όχι απώλεια)</a:t>
            </a: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295131" y="2107863"/>
            <a:ext cx="8626764" cy="3759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Διάσπαση σε 3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03034-BA0C-4DE6-9740-A42FEDDD894B}" type="slidenum">
              <a:rPr lang="el-GR" altLang="en-US" smtClean="0"/>
              <a:pPr/>
              <a:t>97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477044" y="177878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Αποσύνθεσης σε </a:t>
            </a:r>
            <a:r>
              <a:rPr lang="en-US" b="1" dirty="0">
                <a:latin typeface="Calibri" pitchFamily="34" charset="0"/>
              </a:rPr>
              <a:t>3NF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996950" y="2304824"/>
            <a:ext cx="74183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Απώλειες στη συνένωση;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Διατήρηση εξαρτήσεων;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3NF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1B76E-9659-44A9-9506-58273F582AAD}" type="slidenum">
              <a:rPr lang="el-GR" altLang="en-US" smtClean="0"/>
              <a:pPr/>
              <a:t>98</a:t>
            </a:fld>
            <a:endParaRPr lang="el-GR" altLang="en-US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842474" y="1517792"/>
            <a:ext cx="76215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R(A, B, C, D, </a:t>
            </a:r>
            <a:r>
              <a:rPr lang="el-GR" sz="2400" dirty="0">
                <a:latin typeface="Calibri" pitchFamily="34" charset="0"/>
              </a:rPr>
              <a:t>Ε</a:t>
            </a:r>
            <a:r>
              <a:rPr lang="en-US" sz="2400" dirty="0">
                <a:latin typeface="Calibri" pitchFamily="34" charset="0"/>
              </a:rPr>
              <a:t>)  F = {A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</a:rPr>
              <a:t>C, C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sz="2400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D</a:t>
            </a:r>
            <a:r>
              <a:rPr lang="en-US" sz="2400" dirty="0">
                <a:latin typeface="Calibri" pitchFamily="34" charset="0"/>
              </a:rPr>
              <a:t> ,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Β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rgbClr val="FF0000"/>
                </a:solidFill>
                <a:latin typeface="Calibri" pitchFamily="34" charset="0"/>
              </a:rPr>
              <a:t>Ε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2400" dirty="0">
                <a:latin typeface="Calibri" pitchFamily="34" charset="0"/>
              </a:rPr>
              <a:t>, AD </a:t>
            </a:r>
            <a:r>
              <a:rPr lang="en-US" sz="2400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sz="2400" dirty="0">
                <a:latin typeface="Calibri" pitchFamily="34" charset="0"/>
              </a:rPr>
              <a:t> E}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44039" name="Text Box 4"/>
          <p:cNvSpPr txBox="1">
            <a:spLocks noChangeArrowheads="1"/>
          </p:cNvSpPr>
          <p:nvPr/>
        </p:nvSpPr>
        <p:spPr bwMode="auto">
          <a:xfrm>
            <a:off x="457200" y="2552083"/>
            <a:ext cx="811285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Υποψήφια κλειδιά {Α}, {</a:t>
            </a:r>
            <a:r>
              <a:rPr lang="en-US" dirty="0">
                <a:latin typeface="Calibri" pitchFamily="34" charset="0"/>
              </a:rPr>
              <a:t>C}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Παράδειγμα εφαρμογής </a:t>
            </a:r>
            <a:r>
              <a:rPr lang="en-US" u="sng" dirty="0">
                <a:latin typeface="Calibri" pitchFamily="34" charset="0"/>
              </a:rPr>
              <a:t>3NF </a:t>
            </a:r>
            <a:r>
              <a:rPr lang="el-GR" u="sng" dirty="0">
                <a:latin typeface="Calibri" pitchFamily="34" charset="0"/>
              </a:rPr>
              <a:t>διάσπασης</a:t>
            </a:r>
            <a:endParaRPr lang="en-US" u="sng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Ελάχιστο κάλυμμα </a:t>
            </a:r>
            <a:r>
              <a:rPr lang="en-US" dirty="0">
                <a:latin typeface="Calibri" pitchFamily="34" charset="0"/>
              </a:rPr>
              <a:t>F = {A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Β</a:t>
            </a:r>
            <a:r>
              <a:rPr lang="en-US" dirty="0">
                <a:latin typeface="Calibri" pitchFamily="34" charset="0"/>
              </a:rPr>
              <a:t>, A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C,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C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Α</a:t>
            </a:r>
            <a:r>
              <a:rPr lang="en-US" dirty="0">
                <a:latin typeface="Calibri" pitchFamily="34" charset="0"/>
              </a:rPr>
              <a:t> , B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</a:t>
            </a:r>
            <a:r>
              <a:rPr lang="en-US" dirty="0">
                <a:latin typeface="Calibri" pitchFamily="34" charset="0"/>
              </a:rPr>
              <a:t>, B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</a:t>
            </a:r>
            <a:r>
              <a:rPr lang="en-US" dirty="0">
                <a:latin typeface="Calibri" pitchFamily="34" charset="0"/>
              </a:rPr>
              <a:t> D}</a:t>
            </a:r>
            <a:endParaRPr lang="el-GR" dirty="0">
              <a:latin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u="sng" dirty="0">
                <a:latin typeface="Calibri" pitchFamily="34" charset="0"/>
              </a:rPr>
              <a:t>BCNF </a:t>
            </a:r>
            <a:r>
              <a:rPr lang="el-GR" u="sng" dirty="0">
                <a:latin typeface="Calibri" pitchFamily="34" charset="0"/>
              </a:rPr>
              <a:t>διάσπαση;</a:t>
            </a:r>
            <a:endParaRPr lang="en-US" u="sng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0485" y="469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1767038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F1360-C481-484C-BDAB-F2EAC909E10A}" type="slidenum">
              <a:rPr lang="el-GR" altLang="en-US" smtClean="0"/>
              <a:pPr/>
              <a:t>99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1600" dirty="0">
                <a:latin typeface="Calibri" pitchFamily="34" charset="0"/>
              </a:rPr>
              <a:t> Αποφυγή επανάληψης πληροφορίας	      			ναι	  			     όχι πάντα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Αποσύνθεση χωρίς απώλειες στη συνένωση    			ναι	       			    </a:t>
            </a:r>
            <a:r>
              <a:rPr lang="el-GR" sz="1600" dirty="0" err="1">
                <a:latin typeface="Calibri" pitchFamily="34" charset="0"/>
              </a:rPr>
              <a:t>ναι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830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Διατήρηση εξαρτήσεων 			         				όχι πάντα		           ναι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5089525" y="2303463"/>
            <a:ext cx="2917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    BCNF	     </a:t>
            </a:r>
            <a:r>
              <a:rPr lang="el-GR" dirty="0">
                <a:latin typeface="Calibri" pitchFamily="34" charset="0"/>
              </a:rPr>
              <a:t>			</a:t>
            </a:r>
            <a:r>
              <a:rPr lang="en-US" dirty="0">
                <a:latin typeface="Calibri" pitchFamily="34" charset="0"/>
              </a:rPr>
              <a:t> 3NF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51054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381000" y="2743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381000" y="3505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381000" y="4267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381000" y="50292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12"/>
          <p:cNvSpPr>
            <a:spLocks noChangeShapeType="1"/>
          </p:cNvSpPr>
          <p:nvPr/>
        </p:nvSpPr>
        <p:spPr bwMode="auto">
          <a:xfrm>
            <a:off x="6934200" y="22098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Κανονικές Μορφές (επανάληψη)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4003</TotalTime>
  <Words>8263</Words>
  <Application>Microsoft Office PowerPoint</Application>
  <PresentationFormat>On-screen Show (4:3)</PresentationFormat>
  <Paragraphs>1181</Paragraphs>
  <Slides>111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9" baseType="lpstr">
      <vt:lpstr>Arial</vt:lpstr>
      <vt:lpstr>Calibri</vt:lpstr>
      <vt:lpstr>Cambria Math</vt:lpstr>
      <vt:lpstr>Comic Sans MS</vt:lpstr>
      <vt:lpstr>Courier New</vt:lpstr>
      <vt:lpstr>Times New Roman</vt:lpstr>
      <vt:lpstr>Wingdings</vt:lpstr>
      <vt:lpstr>Office Theme</vt:lpstr>
      <vt:lpstr>PowerPoint Presentation</vt:lpstr>
      <vt:lpstr>Εισαγωγή</vt:lpstr>
      <vt:lpstr>Γενικές Κατευθύνσεις</vt:lpstr>
      <vt:lpstr>Σημασιολογία</vt:lpstr>
      <vt:lpstr>Πλεονασμός (επανάληψη πληροφορίας)</vt:lpstr>
      <vt:lpstr>Πλεονασμός (επανάληψη πληροφορίας)</vt:lpstr>
      <vt:lpstr>Αποφυγή τιμών null</vt:lpstr>
      <vt:lpstr>Αποφυγή δημιουργίας πλασματικών πλειάδων</vt:lpstr>
      <vt:lpstr>Γενικός Αλγόριθμος Σχεδιασμού</vt:lpstr>
      <vt:lpstr>PowerPoint Presentation</vt:lpstr>
      <vt:lpstr>Εισαγωγή</vt:lpstr>
      <vt:lpstr>Παράδειγμα</vt:lpstr>
      <vt:lpstr>Ορισμός</vt:lpstr>
      <vt:lpstr>Συναρτησιακές Εξαρτήσεις</vt:lpstr>
      <vt:lpstr>Συναρτησιακές Εξαρτήσεις (επανάληψη)</vt:lpstr>
      <vt:lpstr>Συναρτησιακές Εξαρτήσεις (εικόνα)</vt:lpstr>
      <vt:lpstr>Συναρτησιακές Εξαρτήσεις (εικόνα)</vt:lpstr>
      <vt:lpstr>Συναρτησιακές Εξαρτήσεις (εικόνα)</vt:lpstr>
      <vt:lpstr>Συναρτησιακές Εξαρτήσεις</vt:lpstr>
      <vt:lpstr>Συναρτησιακές Εξαρτήσεις</vt:lpstr>
      <vt:lpstr>Παράδειγμα I (φυσική σημασία)</vt:lpstr>
      <vt:lpstr>PowerPoint Presentation</vt:lpstr>
      <vt:lpstr>Παράδειγμα I (φυσική σημασία)</vt:lpstr>
      <vt:lpstr>Παράδειγμα ΙΙ (φυσική σημασία)</vt:lpstr>
      <vt:lpstr>Τετριμμένη Συναρτησιακή  Εξάρτηση</vt:lpstr>
      <vt:lpstr>Περιορισμοί Σχήματος</vt:lpstr>
      <vt:lpstr>Κανόνες Συμπερασμού (Inference Rules)</vt:lpstr>
      <vt:lpstr>Κανόνες Συμπερασμού (Inference Rules)</vt:lpstr>
      <vt:lpstr>Κανόνες Συμπερασμού</vt:lpstr>
      <vt:lpstr>Κανόνες Συμπερασμού</vt:lpstr>
      <vt:lpstr>Κανόνες Συμπερασμού</vt:lpstr>
      <vt:lpstr>PowerPoint Presentation</vt:lpstr>
      <vt:lpstr>Παράδειγμα</vt:lpstr>
      <vt:lpstr>PowerPoint Presentation</vt:lpstr>
      <vt:lpstr>Εγκλεισμός Γνωρισμάτων</vt:lpstr>
      <vt:lpstr>Παράδειγμα</vt:lpstr>
      <vt:lpstr>PowerPoint Presentation</vt:lpstr>
      <vt:lpstr>Εγκλεισμός Γνωρισμάτων</vt:lpstr>
      <vt:lpstr>Παράδειγμα Ι</vt:lpstr>
      <vt:lpstr>Άσκηση</vt:lpstr>
      <vt:lpstr>Άσκηση</vt:lpstr>
      <vt:lpstr>Κάλυμμα</vt:lpstr>
      <vt:lpstr>Κάλυμμα</vt:lpstr>
      <vt:lpstr>Παράδειγμα</vt:lpstr>
      <vt:lpstr>Ελάχιστο Κάλυμμα</vt:lpstr>
      <vt:lpstr>Αλγόριθμος Υπολογισμού Ελάχιστου Καλύμματος</vt:lpstr>
      <vt:lpstr>Περιττά Γνωρίσματα</vt:lpstr>
      <vt:lpstr>Περιττό Γνώρισμα</vt:lpstr>
      <vt:lpstr>Παράδειγμα (περιττού γνωρίσματος στο αριστερό μέρος)</vt:lpstr>
      <vt:lpstr>Περιττή Εξάρτηση</vt:lpstr>
      <vt:lpstr>Αλγόριθμος Υπολογισμού Ελάχιστου Καλύμματος</vt:lpstr>
      <vt:lpstr>Παράδειγμα</vt:lpstr>
      <vt:lpstr>Παράδειγμα</vt:lpstr>
      <vt:lpstr>Ελάχιστο Κάλυμμα</vt:lpstr>
      <vt:lpstr>Άσκηση</vt:lpstr>
      <vt:lpstr>Σύνοψη</vt:lpstr>
      <vt:lpstr>PowerPoint Presentation</vt:lpstr>
      <vt:lpstr>PowerPoint Presentation</vt:lpstr>
      <vt:lpstr>Αλγόριθμος Σχεδιασμού</vt:lpstr>
      <vt:lpstr>Αλγόριθμος Σχεδιασμού</vt:lpstr>
      <vt:lpstr>Αλγόριθμος Σχεδιασμού</vt:lpstr>
      <vt:lpstr>Παράδειγμα Διάσπασης Σχήματος</vt:lpstr>
      <vt:lpstr>Επιθυμητές Ιδιότητες Διάσπασης</vt:lpstr>
      <vt:lpstr>Τυπικός Ορισμός Διάσπασης</vt:lpstr>
      <vt:lpstr>Παράδειγμα</vt:lpstr>
      <vt:lpstr>Διάσπαση</vt:lpstr>
      <vt:lpstr>Διάσπαση Άνευ Απωλειών στη Συνένωση</vt:lpstr>
      <vt:lpstr>Παράδειγμα</vt:lpstr>
      <vt:lpstr>Διάσπαση Άνευ Απωλειών στη Συνένωση</vt:lpstr>
      <vt:lpstr>Παράδειγμα</vt:lpstr>
      <vt:lpstr>Διατήρηση Εξαρτήσεων</vt:lpstr>
      <vt:lpstr>Παραδείγματα</vt:lpstr>
      <vt:lpstr>Παραδείγματα</vt:lpstr>
      <vt:lpstr>Διατήρηση Εξαρτήσεων</vt:lpstr>
      <vt:lpstr>Παραδείγματα</vt:lpstr>
      <vt:lpstr>Παραδείγματα</vt:lpstr>
      <vt:lpstr>Σχεδιασμός</vt:lpstr>
      <vt:lpstr>PowerPoint Presentation</vt:lpstr>
      <vt:lpstr>PowerPoint Presentation</vt:lpstr>
      <vt:lpstr>Επιθυμητές Ιδιότητες (ανασκόπηση)</vt:lpstr>
      <vt:lpstr>Κανονικές Μορφές</vt:lpstr>
      <vt:lpstr>BCNF</vt:lpstr>
      <vt:lpstr>Κανονικές Μορφές</vt:lpstr>
      <vt:lpstr>Αλγόριθμος Διάσπασης σε BCNF</vt:lpstr>
      <vt:lpstr>Παραδείγματα</vt:lpstr>
      <vt:lpstr>Παραδείγματα</vt:lpstr>
      <vt:lpstr>BCNF</vt:lpstr>
      <vt:lpstr>BCNF</vt:lpstr>
      <vt:lpstr>Παραδείγματα Μερικής Εξάρτησης</vt:lpstr>
      <vt:lpstr>BCNF</vt:lpstr>
      <vt:lpstr>Παράδειγμα Μεταβατικής Εξάρτησης</vt:lpstr>
      <vt:lpstr>BCNF Διάσπαση και Διατήρηση Εξαρτήσεων</vt:lpstr>
      <vt:lpstr>BCNF Διάσπαση και Διατήρηση Εξαρτήσεων</vt:lpstr>
      <vt:lpstr>3NF</vt:lpstr>
      <vt:lpstr>Παράδειγμα</vt:lpstr>
      <vt:lpstr>Διάσπαση σε 3NF</vt:lpstr>
      <vt:lpstr>3NF</vt:lpstr>
      <vt:lpstr>Άσκηση</vt:lpstr>
      <vt:lpstr>Κανονικές Μορφές (επανάληψη)</vt:lpstr>
      <vt:lpstr>Σχεδιασμός Σχεσιακών Σχημάτων</vt:lpstr>
      <vt:lpstr>Σχεδιασμός Σχεσιακών Σχημάτων</vt:lpstr>
      <vt:lpstr>PowerPoint Presentation</vt:lpstr>
      <vt:lpstr>Ασκήσεις</vt:lpstr>
      <vt:lpstr>Ασκήσεις</vt:lpstr>
      <vt:lpstr>Πλειότιμες Εξαρτήσεις</vt:lpstr>
      <vt:lpstr>Πλειότιμες Εξαρτήσεις</vt:lpstr>
      <vt:lpstr>Πλειότιμες Εξαρτήσεις</vt:lpstr>
      <vt:lpstr>Παράδειγμα</vt:lpstr>
      <vt:lpstr>Πλειότιμες Εξαρτήσεις</vt:lpstr>
      <vt:lpstr>Πλειότιμες Εξαρτήσεις</vt:lpstr>
      <vt:lpstr>Πλειότιμες Εξαρτήσεις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systems</dc:title>
  <dc:creator>Evaggelia Pitoura</dc:creator>
  <cp:lastModifiedBy>Evaggelia Pitoura</cp:lastModifiedBy>
  <cp:revision>474</cp:revision>
  <dcterms:created xsi:type="dcterms:W3CDTF">2013-06-13T09:19:30Z</dcterms:created>
  <dcterms:modified xsi:type="dcterms:W3CDTF">2021-12-27T13:09:05Z</dcterms:modified>
</cp:coreProperties>
</file>