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26"/>
  </p:notesMasterIdLst>
  <p:sldIdLst>
    <p:sldId id="457" r:id="rId2"/>
    <p:sldId id="665" r:id="rId3"/>
    <p:sldId id="666" r:id="rId4"/>
    <p:sldId id="667" r:id="rId5"/>
    <p:sldId id="694" r:id="rId6"/>
    <p:sldId id="668" r:id="rId7"/>
    <p:sldId id="669" r:id="rId8"/>
    <p:sldId id="670" r:id="rId9"/>
    <p:sldId id="671" r:id="rId10"/>
    <p:sldId id="672" r:id="rId11"/>
    <p:sldId id="673" r:id="rId12"/>
    <p:sldId id="674" r:id="rId13"/>
    <p:sldId id="675" r:id="rId14"/>
    <p:sldId id="676" r:id="rId15"/>
    <p:sldId id="677" r:id="rId16"/>
    <p:sldId id="678" r:id="rId17"/>
    <p:sldId id="679" r:id="rId18"/>
    <p:sldId id="680" r:id="rId19"/>
    <p:sldId id="682" r:id="rId20"/>
    <p:sldId id="686" r:id="rId21"/>
    <p:sldId id="681" r:id="rId22"/>
    <p:sldId id="693" r:id="rId23"/>
    <p:sldId id="657" r:id="rId24"/>
    <p:sldId id="68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9" d="100"/>
          <a:sy n="109" d="100"/>
        </p:scale>
        <p:origin x="105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46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3T12:01:08.67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2617,'0'0'2435,"6"0"-4109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3T12:10:05.20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60 0 392,'0'0'416,"-32"0"-416,24 0-248,2 0 120,2 0-104,1 4 32,-3 2 200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3T12:11:26.18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5 160,'0'0'120,"-10"-5"-384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755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2FE0B6-A027-49D5-B6B6-FCF41CFA2597}" type="slidenum">
              <a:rPr lang="el-GR" smtClean="0"/>
              <a:pPr/>
              <a:t>19</a:t>
            </a:fld>
            <a:endParaRPr lang="el-GR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30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DA4F30-F550-4B90-BF11-54ECF60E406C}" type="slidenum">
              <a:rPr lang="el-GR" smtClean="0"/>
              <a:pPr/>
              <a:t>20</a:t>
            </a:fld>
            <a:endParaRPr lang="el-GR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77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21F6F-832D-4882-938F-347D80B56EC0}" type="slidenum">
              <a:rPr lang="el-GR" smtClean="0"/>
              <a:pPr/>
              <a:t>21</a:t>
            </a:fld>
            <a:endParaRPr lang="el-GR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48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9F7D51-E58A-4178-8241-5FC806984A33}" type="slidenum">
              <a:rPr lang="el-GR" smtClean="0"/>
              <a:pPr/>
              <a:t>22</a:t>
            </a:fld>
            <a:endParaRPr lang="el-G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784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23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723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@</a:t>
            </a:r>
            <a:r>
              <a:rPr lang="en-US" dirty="0" err="1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7" Type="http://schemas.openxmlformats.org/officeDocument/2006/relationships/image" Target="../media/image2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6.xml"/><Relationship Id="rId61" Type="http://schemas.openxmlformats.org/officeDocument/2006/relationships/image" Target="../media/image5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 smtClean="0"/>
              <a:t>21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22</a:t>
            </a:r>
            <a:endParaRPr lang="el-GR" altLang="en-US" sz="1050" dirty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22300" y="2320330"/>
            <a:ext cx="80899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Σχεσιακός Λογισμός</a:t>
            </a:r>
            <a:endParaRPr lang="en-US" sz="5400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="" xmlns:a16="http://schemas.microsoft.com/office/drawing/2014/main" id="{CA8E2704-C21A-461C-B7AE-F7483EF69607}"/>
                  </a:ext>
                </a:extLst>
              </p14:cNvPr>
              <p14:cNvContentPartPr/>
              <p14:nvPr/>
            </p14:nvContentPartPr>
            <p14:xfrm>
              <a:off x="3999412" y="3798757"/>
              <a:ext cx="252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A8E2704-C21A-461C-B7AE-F7483EF6960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90412" y="3790117"/>
                <a:ext cx="20160" cy="18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51DB0C-5795-4794-A7F8-6D9CEEA0A7E3}" type="slidenum">
              <a:rPr lang="el-GR" altLang="en-US" smtClean="0"/>
              <a:pPr/>
              <a:t>10</a:t>
            </a:fld>
            <a:endParaRPr lang="el-GR" altLang="en-US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441325" y="1825625"/>
            <a:ext cx="794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Κάθε άτομο </a:t>
            </a: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αποτιμάται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σε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ή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false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(τιμή αληθείας) του ατόμου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1149350" y="2547938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Κάθε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</a:t>
            </a:r>
            <a:r>
              <a:rPr lang="el-GR" sz="2000" b="1" dirty="0">
                <a:solidFill>
                  <a:srgbClr val="FF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κατασκευάζεται από ένα ή περισσότερα άτομα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1308100" y="3098800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Κάθε άτομο είναι ένας τύπος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1308100" y="42418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(F1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F2)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308100" y="37084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(F1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F2)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384300" y="46990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(F1) 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1073150" y="2513013"/>
            <a:ext cx="701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CD1321-8A4F-48D1-88C2-1D9D5A95DD59}" type="slidenum">
              <a:rPr lang="el-GR" altLang="en-US" smtClean="0"/>
              <a:pPr/>
              <a:t>11</a:t>
            </a:fld>
            <a:endParaRPr lang="el-GR" altLang="en-US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61950" y="1255713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ποσοδείκτες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225550" y="1760538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τ) (Φ)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0" name="Text Box 11"/>
          <p:cNvSpPr txBox="1">
            <a:spLocks noChangeArrowheads="1"/>
          </p:cNvSpPr>
          <p:nvPr/>
        </p:nvSpPr>
        <p:spPr bwMode="auto">
          <a:xfrm>
            <a:off x="1235075" y="2408238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τ) (Φ)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323850" y="3040063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Ελεύθερη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(free)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δεσμευμένη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(bound)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</a:t>
            </a:r>
            <a:endParaRPr lang="el-GR" sz="24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2" name="Text Box 13"/>
          <p:cNvSpPr txBox="1">
            <a:spLocks noChangeArrowheads="1"/>
          </p:cNvSpPr>
          <p:nvPr/>
        </p:nvSpPr>
        <p:spPr bwMode="auto">
          <a:xfrm>
            <a:off x="1103313" y="35052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Ένας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ποσοδείκτης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δεσμεύει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(binds)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μια μεταβλητή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3" name="Text Box 15"/>
          <p:cNvSpPr txBox="1">
            <a:spLocks noChangeArrowheads="1"/>
          </p:cNvSpPr>
          <p:nvPr/>
        </p:nvSpPr>
        <p:spPr bwMode="auto">
          <a:xfrm>
            <a:off x="285750" y="4143375"/>
            <a:ext cx="8280400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μόνες ελεύθερες μεταβλητές πλειάδων του σχεσιακού λογισμού θα πρέπει να είναι αυτές που εμφανίζονται στα αριστερά του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| </a:t>
            </a: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4" name="Text Box 16"/>
          <p:cNvSpPr txBox="1">
            <a:spLocks noChangeArrowheads="1"/>
          </p:cNvSpPr>
          <p:nvPr/>
        </p:nvSpPr>
        <p:spPr bwMode="auto">
          <a:xfrm>
            <a:off x="636588" y="5486401"/>
            <a:ext cx="81010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Υποσύνολο της κατηγορηματικής λογικής πρώτου βαθμού</a:t>
            </a:r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44500" y="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366F41-5718-4D5D-A087-C9606AAC30EA}" type="slidenum">
              <a:rPr lang="el-GR" altLang="en-US" smtClean="0"/>
              <a:pPr/>
              <a:t>12</a:t>
            </a:fld>
            <a:endParaRPr lang="el-GR" altLang="en-US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7"/>
            <a:ext cx="8051800" cy="3911593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sz="1900" dirty="0">
                <a:latin typeface="Calibri" pitchFamily="34" charset="0"/>
                <a:ea typeface="Calibri" pitchFamily="34" charset="0"/>
                <a:cs typeface="Calibri" pitchFamily="34" charset="0"/>
              </a:rPr>
              <a:t>Υπενθύμιση</a:t>
            </a:r>
            <a:r>
              <a:rPr lang="en-US" sz="190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DeMorgan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Ι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mplication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Διπλή άρνηση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US" sz="19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Clr>
                <a:schemeClr val="tx1"/>
              </a:buClr>
              <a:buNone/>
            </a:pPr>
            <a:endParaRPr lang="en-US" sz="19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331913" y="4292600"/>
            <a:ext cx="6934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/>
              <a:t>“every human is mortal: no human is immortal”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789237" y="1920876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/>
              <a:t>P1 and P2  </a:t>
            </a:r>
            <a:r>
              <a:rPr lang="en-US" sz="2400" dirty="0">
                <a:sym typeface="Symbol" pitchFamily="18" charset="2"/>
              </a:rPr>
              <a:t></a:t>
            </a:r>
            <a:r>
              <a:rPr lang="en-US" sz="1600" dirty="0"/>
              <a:t> not (not(P1) or not(P2)</a:t>
            </a:r>
            <a:r>
              <a:rPr lang="el-GR" sz="1600" dirty="0"/>
              <a:t>)</a:t>
            </a:r>
          </a:p>
        </p:txBody>
      </p:sp>
      <p:sp>
        <p:nvSpPr>
          <p:cNvPr id="14345" name="Text Box 17"/>
          <p:cNvSpPr txBox="1">
            <a:spLocks noChangeArrowheads="1"/>
          </p:cNvSpPr>
          <p:nvPr/>
        </p:nvSpPr>
        <p:spPr bwMode="auto">
          <a:xfrm>
            <a:off x="2916238" y="2378075"/>
            <a:ext cx="38877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/>
              <a:t>P1 </a:t>
            </a:r>
            <a:r>
              <a:rPr lang="en-US" sz="1600" dirty="0">
                <a:sym typeface="Symbol" pitchFamily="18" charset="2"/>
              </a:rPr>
              <a:t> P2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 not(P1) or P2</a:t>
            </a:r>
          </a:p>
        </p:txBody>
      </p:sp>
      <p:sp>
        <p:nvSpPr>
          <p:cNvPr id="14346" name="Text Box 18"/>
          <p:cNvSpPr txBox="1">
            <a:spLocks noChangeArrowheads="1"/>
          </p:cNvSpPr>
          <p:nvPr/>
        </p:nvSpPr>
        <p:spPr bwMode="auto">
          <a:xfrm>
            <a:off x="2555874" y="3068638"/>
            <a:ext cx="5329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sym typeface="Symbol" pitchFamily="18" charset="2"/>
              </a:rPr>
              <a:t>(</a:t>
            </a:r>
            <a:r>
              <a:rPr lang="el-GR" sz="1600" dirty="0">
                <a:sym typeface="Symbol" pitchFamily="18" charset="2"/>
              </a:rPr>
              <a:t></a:t>
            </a:r>
            <a:r>
              <a:rPr lang="en-US" sz="1600" dirty="0">
                <a:sym typeface="Symbol" pitchFamily="18" charset="2"/>
              </a:rPr>
              <a:t> t) P(t)  not ( t) (not P(t))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Λίγη Θεωρία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FD54E5-62A5-4D16-B528-8FF5DD88B2EF}" type="slidenum">
              <a:rPr lang="el-GR" altLang="en-US" smtClean="0"/>
              <a:pPr/>
              <a:t>13</a:t>
            </a:fld>
            <a:endParaRPr lang="el-GR" altLang="en-US" dirty="0"/>
          </a:p>
        </p:txBody>
      </p:sp>
      <p:sp>
        <p:nvSpPr>
          <p:cNvPr id="15366" name="Text Box 12"/>
          <p:cNvSpPr txBox="1">
            <a:spLocks noChangeArrowheads="1"/>
          </p:cNvSpPr>
          <p:nvPr/>
        </p:nvSpPr>
        <p:spPr bwMode="auto">
          <a:xfrm>
            <a:off x="552658" y="2539987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επιλογή, προβολή):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των ηθοποιών που γεννήθηκαν μετά  το 1980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367" name="Text Box 13"/>
          <p:cNvSpPr txBox="1">
            <a:spLocks noChangeArrowheads="1"/>
          </p:cNvSpPr>
          <p:nvPr/>
        </p:nvSpPr>
        <p:spPr bwMode="auto">
          <a:xfrm>
            <a:off x="809625" y="3616339"/>
            <a:ext cx="7524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   |  Ηθοποιός(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t) and 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Ετος-Γέννησης &gt; 1980}</a:t>
            </a:r>
            <a:endParaRPr lang="en-US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368" name="Text Box 14"/>
          <p:cNvSpPr txBox="1">
            <a:spLocks noChangeArrowheads="1"/>
          </p:cNvSpPr>
          <p:nvPr/>
        </p:nvSpPr>
        <p:spPr bwMode="auto">
          <a:xfrm>
            <a:off x="913710" y="1417638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D6B0CC-4553-4E80-B040-2C3F9136EF56}" type="slidenum">
              <a:rPr lang="el-GR" altLang="en-US" smtClean="0"/>
              <a:pPr/>
              <a:t>14</a:t>
            </a:fld>
            <a:endParaRPr lang="el-GR" altLang="en-US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536575" y="2800350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όνομα και τη διεύθυνση των ηθοποιών που έπαιξαν στη ταινία «Νύφες» του 2004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515938" y="3643313"/>
            <a:ext cx="828675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Όνομα,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d)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d) and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‘Νύφες’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2004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d.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Όνομα))}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1512888" y="5800725"/>
            <a:ext cx="252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16393" name="AutoShape 6"/>
          <p:cNvSpPr>
            <a:spLocks/>
          </p:cNvSpPr>
          <p:nvPr/>
        </p:nvSpPr>
        <p:spPr bwMode="auto">
          <a:xfrm rot="-5400000">
            <a:off x="2500313" y="4794250"/>
            <a:ext cx="528638" cy="1671637"/>
          </a:xfrm>
          <a:prstGeom prst="leftBrace">
            <a:avLst>
              <a:gd name="adj1" fmla="val 26351"/>
              <a:gd name="adj2" fmla="val 50000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l-GR"/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460375" y="1662113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DBF8AF-E543-4F6F-A1C4-5022C444A67A}" type="slidenum">
              <a:rPr lang="el-GR" altLang="en-US" smtClean="0"/>
              <a:pPr/>
              <a:t>15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550863" y="244792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όνομα και τη διεύθυνση των ηθοποιών που έπαιξαν στη ταινία «Νύφες» του 2004 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22263" y="3208338"/>
            <a:ext cx="8591550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Ηθοποιού,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d) and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‘Νύφες’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2004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Όνομα}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527050" y="4549775"/>
            <a:ext cx="785495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Δυο διαφορετικές (ελεύθερες) μεταβλητές πλειάδων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Η συνθήκη αποτιμάται </a:t>
            </a:r>
            <a:r>
              <a:rPr lang="el-GR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συνδυασμό πλειάδων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ανατίθεται στο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d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527050" y="5511924"/>
            <a:ext cx="797560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Προτιμήστε εκφράσεις με μια μεταβλητή στα αριστερά του |</a:t>
            </a:r>
          </a:p>
        </p:txBody>
      </p:sp>
      <p:sp>
        <p:nvSpPr>
          <p:cNvPr id="17418" name="Text Box 7"/>
          <p:cNvSpPr txBox="1">
            <a:spLocks noChangeArrowheads="1"/>
          </p:cNvSpPr>
          <p:nvPr/>
        </p:nvSpPr>
        <p:spPr bwMode="auto">
          <a:xfrm>
            <a:off x="457200" y="1416050"/>
            <a:ext cx="6053137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503238" y="8166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658362-F9BB-413D-AC64-75B2DDE28081}" type="slidenum">
              <a:rPr lang="el-GR" altLang="en-US" smtClean="0"/>
              <a:pPr/>
              <a:t>16</a:t>
            </a:fld>
            <a:endParaRPr lang="el-GR" altLang="en-US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714991" y="272732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ηθοποιών που δεν έπαιξαν στην ταινία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American Beauty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1999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269875" y="3722687"/>
            <a:ext cx="860425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 (not ((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d)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d) 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‘Α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merican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Beauty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1999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Όνομα))}</a:t>
            </a: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917575" y="5700713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;</a:t>
            </a:r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384175" y="1573213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E9F596-0704-4051-A39C-32D934F1A866}" type="slidenum">
              <a:rPr lang="el-GR" altLang="en-US" smtClean="0"/>
              <a:pPr/>
              <a:t>17</a:t>
            </a:fld>
            <a:endParaRPr lang="el-GR" altLang="en-US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438150" y="2151063"/>
            <a:ext cx="8070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ηθοποιών που δεν έπαιξαν στην ταινία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American Beauty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1999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917575" y="2813050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</a:p>
        </p:txBody>
      </p:sp>
      <p:sp>
        <p:nvSpPr>
          <p:cNvPr id="19464" name="Text Box 6"/>
          <p:cNvSpPr txBox="1">
            <a:spLocks noChangeArrowheads="1"/>
          </p:cNvSpPr>
          <p:nvPr/>
        </p:nvSpPr>
        <p:spPr bwMode="auto">
          <a:xfrm>
            <a:off x="730250" y="3563938"/>
            <a:ext cx="6375400" cy="197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 ((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d)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d))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‘Α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merican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Beauty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1999)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t. Όνομα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)))}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5" name="Text Box 7"/>
          <p:cNvSpPr txBox="1">
            <a:spLocks noChangeArrowheads="1"/>
          </p:cNvSpPr>
          <p:nvPr/>
        </p:nvSpPr>
        <p:spPr bwMode="auto">
          <a:xfrm>
            <a:off x="2889250" y="2990850"/>
            <a:ext cx="57594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Χρειάζεται ιδιαίτερη προσοχή, πρέπει να είναι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όλες τις δυνατές πλειάδες</a:t>
            </a:r>
          </a:p>
        </p:txBody>
      </p:sp>
      <p:sp>
        <p:nvSpPr>
          <p:cNvPr id="19466" name="Line 8"/>
          <p:cNvSpPr>
            <a:spLocks noChangeShapeType="1"/>
          </p:cNvSpPr>
          <p:nvPr/>
        </p:nvSpPr>
        <p:spPr bwMode="auto">
          <a:xfrm flipH="1">
            <a:off x="4210050" y="3535363"/>
            <a:ext cx="360363" cy="5762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19467" name="Text Box 9"/>
          <p:cNvSpPr txBox="1">
            <a:spLocks noChangeArrowheads="1"/>
          </p:cNvSpPr>
          <p:nvPr/>
        </p:nvSpPr>
        <p:spPr bwMode="auto">
          <a:xfrm>
            <a:off x="4352925" y="5621338"/>
            <a:ext cx="3181350" cy="633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t) P(t)  not ( t) (not P(t))</a:t>
            </a:r>
            <a:endParaRPr lang="el-GR" sz="1400" b="1">
              <a:latin typeface="Calibri" pitchFamily="34" charset="0"/>
              <a:ea typeface="Calibri" pitchFamily="34" charset="0"/>
              <a:cs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( t) (P(t))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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not (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t) (not P(t))</a:t>
            </a:r>
          </a:p>
        </p:txBody>
      </p:sp>
      <p:sp>
        <p:nvSpPr>
          <p:cNvPr id="19468" name="Text Box 13"/>
          <p:cNvSpPr txBox="1">
            <a:spLocks noChangeArrowheads="1"/>
          </p:cNvSpPr>
          <p:nvPr/>
        </p:nvSpPr>
        <p:spPr bwMode="auto">
          <a:xfrm>
            <a:off x="177800" y="1001713"/>
            <a:ext cx="60325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5613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EEDBA2-63DF-468B-A4BB-57A8560E8E0E}" type="slidenum">
              <a:rPr lang="el-GR" altLang="en-US" smtClean="0"/>
              <a:pPr/>
              <a:t>18</a:t>
            </a:fld>
            <a:endParaRPr lang="el-GR" altLang="en-US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74675" y="2212976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Πρέπει να αποτιμάται σε πεπερασμένο αριθμό πλειάδων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663574" y="3810001"/>
            <a:ext cx="80613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Πεδίο ορισμού μιας έκφρασης Ρ: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 τιμών που αναφέρονται στο Ρ, δηλαδή οι τιμές που εμφανίζονται άμεσα στο Ρ (ως σταθερές) και οι τιμές πλειάδων σχέσεων που εμφανίζονται στο Ρ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762000" y="5059362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Ασφαλής: τιμές στο αποτέλεσμα από το πεδίο ορισμού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762000" y="2981325"/>
            <a:ext cx="68961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μη ασφαλούς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unsafe)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 {t | 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(Ηθοποιός(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}</a:t>
            </a:r>
            <a:endParaRPr lang="el-GR" sz="20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275" y="4778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Ασφαλείς Εκφράσεις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4DD6E1-1919-4FAE-89FF-50EEAB42A89B}" type="slidenum">
              <a:rPr lang="el-GR" altLang="en-US" smtClean="0"/>
              <a:pPr/>
              <a:t>19</a:t>
            </a:fld>
            <a:endParaRPr lang="el-GR" altLang="en-US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539750" y="159067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54013" y="2779713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σύστημα)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attacker,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22536" name="TextBox 8"/>
          <p:cNvSpPr txBox="1">
            <a:spLocks noChangeArrowheads="1"/>
          </p:cNvSpPr>
          <p:nvPr/>
        </p:nvSpPr>
        <p:spPr bwMode="auto">
          <a:xfrm>
            <a:off x="354013" y="4253706"/>
            <a:ext cx="8135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1.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λίστα των θυμάτων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(v-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δέχθηκαν επίθεση στις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/11/20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21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537" name="TextBox 9"/>
          <p:cNvSpPr txBox="1">
            <a:spLocks noChangeArrowheads="1"/>
          </p:cNvSpPr>
          <p:nvPr/>
        </p:nvSpPr>
        <p:spPr bwMode="auto">
          <a:xfrm>
            <a:off x="354013" y="4758531"/>
            <a:ext cx="81359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λειτουργικά συστήματα που χρησιμοποιήθηκαν για να γίνει επίθεση στο θύμα ’10.10.10.2’</a:t>
            </a:r>
          </a:p>
        </p:txBody>
      </p:sp>
      <p:sp>
        <p:nvSpPr>
          <p:cNvPr id="22538" name="TextBox 9"/>
          <p:cNvSpPr txBox="1">
            <a:spLocks noChangeArrowheads="1"/>
          </p:cNvSpPr>
          <p:nvPr/>
        </p:nvSpPr>
        <p:spPr bwMode="auto">
          <a:xfrm>
            <a:off x="323851" y="5528469"/>
            <a:ext cx="8135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3.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μηχανές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κάνει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 δεχθεί επίθεση</a:t>
            </a:r>
            <a:endParaRPr lang="el-GR" i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  <p:sp>
        <p:nvSpPr>
          <p:cNvPr id="11" name="TextBox 9"/>
          <p:cNvSpPr txBox="1">
            <a:spLocks noChangeArrowheads="1"/>
          </p:cNvSpPr>
          <p:nvPr/>
        </p:nvSpPr>
        <p:spPr bwMode="auto">
          <a:xfrm>
            <a:off x="354014" y="5987032"/>
            <a:ext cx="8135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4.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Τις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μηχανές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έχουν κάνει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 δεχθεί επίθεση</a:t>
            </a:r>
            <a:endParaRPr lang="el-GR" i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C21D14-25D4-403E-BEF3-23D48A68D305}" type="slidenum">
              <a:rPr lang="el-GR" altLang="en-US" smtClean="0"/>
              <a:pPr/>
              <a:t>2</a:t>
            </a:fld>
            <a:endParaRPr lang="el-GR" alt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68313" y="1960563"/>
            <a:ext cx="78486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Τυπικές Γλώσσες Ερωτήσεων</a:t>
            </a:r>
            <a:endParaRPr kumimoji="1"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</a:t>
            </a:r>
            <a:endParaRPr kumimoji="1"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Πλειάδων</a:t>
            </a:r>
            <a:endParaRPr kumimoji="1" lang="en-US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Σχεσιακός Λογισμός Πεδίου</a:t>
            </a:r>
          </a:p>
        </p:txBody>
      </p:sp>
      <p:sp>
        <p:nvSpPr>
          <p:cNvPr id="5127" name="TextBox 6"/>
          <p:cNvSpPr txBox="1">
            <a:spLocks noChangeArrowheads="1"/>
          </p:cNvSpPr>
          <p:nvPr/>
        </p:nvSpPr>
        <p:spPr bwMode="auto">
          <a:xfrm>
            <a:off x="5129213" y="4241800"/>
            <a:ext cx="35004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i="1" dirty="0">
                <a:solidFill>
                  <a:srgbClr val="40404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Θα δούμε μόνο το σχεσιακό λογισμό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πλειάδων</a:t>
            </a:r>
          </a:p>
        </p:txBody>
      </p:sp>
      <p:sp>
        <p:nvSpPr>
          <p:cNvPr id="8" name="Title 8"/>
          <p:cNvSpPr txBox="1">
            <a:spLocks/>
          </p:cNvSpPr>
          <p:nvPr/>
        </p:nvSpPr>
        <p:spPr>
          <a:xfrm>
            <a:off x="410369" y="3254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Εισαγωγή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5F6865-BB71-4738-BEB8-611307234C9C}" type="slidenum">
              <a:rPr lang="el-GR" altLang="en-US" smtClean="0"/>
              <a:pPr/>
              <a:t>20</a:t>
            </a:fld>
            <a:endParaRPr lang="el-GR" altLang="en-US"/>
          </a:p>
        </p:txBody>
      </p:sp>
      <p:pic>
        <p:nvPicPr>
          <p:cNvPr id="7783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8297" y="3224789"/>
            <a:ext cx="62198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4914" y="2477855"/>
            <a:ext cx="5081587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34" name="TextBox 11"/>
          <p:cNvSpPr txBox="1">
            <a:spLocks noChangeArrowheads="1"/>
          </p:cNvSpPr>
          <p:nvPr/>
        </p:nvSpPr>
        <p:spPr bwMode="auto">
          <a:xfrm>
            <a:off x="355939" y="1547334"/>
            <a:ext cx="828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Η παρακάτω ερώτηση σε σχεσιακό λογισμό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88461" y="166358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252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DAC530-CB8A-429B-A018-2A47AD2BF639}" type="slidenum">
              <a:rPr lang="el-GR" altLang="en-US" smtClean="0"/>
              <a:pPr/>
              <a:t>21</a:t>
            </a:fld>
            <a:endParaRPr lang="el-GR" altLang="en-US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1020418" y="418696"/>
            <a:ext cx="53276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14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14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14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426965" y="2797816"/>
            <a:ext cx="84978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το μανιτάρι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 δεν έχουν  ως συστατικό  το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ή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δεν έχουν ζαμπόν</a:t>
            </a:r>
          </a:p>
        </p:txBody>
      </p:sp>
      <p:sp>
        <p:nvSpPr>
          <p:cNvPr id="21512" name="TextBox 7"/>
          <p:cNvSpPr txBox="1">
            <a:spLocks noChangeArrowheads="1"/>
          </p:cNvSpPr>
          <p:nvPr/>
        </p:nvSpPr>
        <p:spPr bwMode="auto">
          <a:xfrm>
            <a:off x="1345510" y="2136077"/>
            <a:ext cx="7324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Διατυπώστε τα παρακάτω σε σχεσιακό λογισμό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dirty="0"/>
              <a:t>Ευαγγελία </a:t>
            </a:r>
            <a:r>
              <a:rPr lang="el-GR" altLang="en-US" sz="1050" dirty="0" err="1"/>
              <a:t>Πιτουρά</a:t>
            </a:r>
            <a:endParaRPr lang="el-GR" altLang="en-US" sz="105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4F8025-EEB9-4FCC-B5BE-BAE45DBD586B}" type="slidenum">
              <a:rPr lang="el-GR" altLang="en-US" smtClean="0"/>
              <a:pPr/>
              <a:t>22</a:t>
            </a:fld>
            <a:endParaRPr lang="el-GR" altLang="en-US"/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228600" y="3513138"/>
            <a:ext cx="8497888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όνομα) που έχουν τουλάχιστον δύο διαφορετικά συστατικά</a:t>
            </a: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ένα τουλάχιστον συστατικό που να αρέσει στο Δημήτρη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μόνο ένα συστατικό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ακριβώς δύο διαφορετικά συστατικά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παραπάνω από δύο διαφορετικά συστατικά</a:t>
            </a:r>
            <a:endParaRPr lang="en-US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όλα τα συστατικά που αρέσουν στον Δημήτρη</a:t>
            </a:r>
          </a:p>
        </p:txBody>
      </p:sp>
      <p:sp>
        <p:nvSpPr>
          <p:cNvPr id="23559" name="Text Box 3"/>
          <p:cNvSpPr txBox="1">
            <a:spLocks noChangeArrowheads="1"/>
          </p:cNvSpPr>
          <p:nvPr/>
        </p:nvSpPr>
        <p:spPr bwMode="auto">
          <a:xfrm>
            <a:off x="755650" y="157797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3560" name="TextBox 7"/>
          <p:cNvSpPr txBox="1">
            <a:spLocks noChangeArrowheads="1"/>
          </p:cNvSpPr>
          <p:nvPr/>
        </p:nvSpPr>
        <p:spPr bwMode="auto">
          <a:xfrm>
            <a:off x="330200" y="3028950"/>
            <a:ext cx="7324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Διατυπώστε τα παρακάτω σε σχεσιακό λογισμό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2082362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23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E5EBD8-1F04-459A-9DEE-AD2117854629}" type="slidenum">
              <a:rPr lang="el-GR" altLang="en-US" smtClean="0"/>
              <a:pPr/>
              <a:t>24</a:t>
            </a:fld>
            <a:endParaRPr lang="el-GR" altLang="en-US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781050" y="1468438"/>
            <a:ext cx="43195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323850" y="2971800"/>
            <a:ext cx="8497888" cy="327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συχνάζουν σε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ή μπύρα «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 ή και τα δύο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</a:t>
            </a:r>
            <a:r>
              <a:rPr lang="el-GR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διαφορετικές μπύρες.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μία;)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διαφορετικές μπύρες.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μπύρες που προτιμά ο πότης Δημήτρης.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όλες τις μπύρες που  προτιμά ο Δημήτρης.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000" b="1">
              <a:latin typeface="Times New Roman" pitchFamily="18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994" y="15875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82580A-F639-4126-8F41-644470613D51}" type="slidenum">
              <a:rPr lang="el-GR" altLang="en-US" smtClean="0"/>
              <a:pPr/>
              <a:t>3</a:t>
            </a:fld>
            <a:endParaRPr lang="el-GR" altLang="en-US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571500" y="1311276"/>
            <a:ext cx="7893050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kumimoji="1" lang="el-GR" sz="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άλγεβρα: περιγράφει τον τρόπο (τα βήματα) για να πάρουμε την απάντηση σε μια ερώτηση </a:t>
            </a:r>
            <a:r>
              <a:rPr kumimoji="1"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- </a:t>
            </a:r>
            <a:r>
              <a:rPr kumimoji="1"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δηλαδή, το </a:t>
            </a:r>
            <a:r>
              <a:rPr kumimoji="1" lang="el-GR" sz="20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πως</a:t>
            </a:r>
            <a:r>
              <a:rPr kumimoji="1" lang="el-GR" sz="24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kumimoji="1" lang="en-US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procedural </a:t>
            </a:r>
            <a:r>
              <a:rPr kumimoji="1" lang="el-GR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(διαδικαστική)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παρέχει ένα σύνολο από πράξεις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μία ερώτηση στη σχεσιακή άλγεβρα είναι μια ακολουθία από πράξεις</a:t>
            </a:r>
            <a:r>
              <a:rPr kumimoji="1" lang="en-US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</a:t>
            </a:r>
            <a:r>
              <a:rPr kumimoji="1" lang="en-US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προσδιορίζει ρητά τη σειρά εκτέλεσης των πράξεων</a:t>
            </a:r>
            <a:r>
              <a:rPr kumimoji="1" lang="en-US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και καθορίζει μια</a:t>
            </a:r>
            <a:r>
              <a:rPr kumimoji="1" lang="en-US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στρατηγική αποτίμησης</a:t>
            </a:r>
            <a:endParaRPr kumimoji="1" lang="el-GR" sz="900" i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λογισμός: περιγραφή του </a:t>
            </a:r>
            <a:r>
              <a:rPr kumimoji="1" lang="el-GR" sz="20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</a:t>
            </a: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θέλουμε </a:t>
            </a: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declarative </a:t>
            </a:r>
            <a:r>
              <a:rPr kumimoji="1" lang="el-GR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(μη διαδικαστική)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(βάση για </a:t>
            </a:r>
            <a:r>
              <a:rPr kumimoji="1"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QBE)</a:t>
            </a:r>
            <a:endParaRPr kumimoji="1"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8"/>
          <p:cNvSpPr txBox="1">
            <a:spLocks/>
          </p:cNvSpPr>
          <p:nvPr/>
        </p:nvSpPr>
        <p:spPr>
          <a:xfrm>
            <a:off x="403225" y="173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Εισαγωγή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CAECBB-2680-4927-BC6D-0BFF0804649F}" type="slidenum">
              <a:rPr lang="el-GR" altLang="en-US" smtClean="0"/>
              <a:pPr/>
              <a:t>4</a:t>
            </a:fld>
            <a:endParaRPr lang="el-GR" altLang="en-US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446088" y="1620838"/>
            <a:ext cx="80899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 σχεσιακός λογισμός (πλειάδων/πεδίου) βασίζεται στον προσδιορισμό ενός πλήθους τιμών πλειάδων (γνωρισμάτων):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«Δώσε μου τις πλειάδες που ικανοποιούν μια συνθήκη»</a:t>
            </a:r>
            <a:endParaRPr lang="en-US" sz="24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l-GR" sz="8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Κάθε πλειάδα έχει πεδίο τιμών μια συγκεκριμένη σχέση μιας 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endParaRPr lang="el-GR" sz="20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l-GR" sz="2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διατυπώνεται ως </a:t>
            </a:r>
            <a:r>
              <a:rPr lang="el-GR" sz="2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λογική έκφραση</a:t>
            </a:r>
            <a:endParaRPr lang="el-GR" sz="20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471488" y="4437063"/>
            <a:ext cx="8064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Δυο προσαρμογές (με βάση το από που παίρνουν τιμές οι μεταβλητές):</a:t>
            </a:r>
          </a:p>
          <a:p>
            <a:pPr lvl="1"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πλειάδων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tuple relational calculus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πεδίου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ορισμάτων)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domain relational calculus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76238" y="10758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Σχεσιακός Λογισμός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DBF8AF-E543-4F6F-A1C4-5022C444A67A}" type="slidenum">
              <a:rPr lang="el-GR" altLang="en-US" smtClean="0"/>
              <a:pPr/>
              <a:t>5</a:t>
            </a:fld>
            <a:endParaRPr lang="el-GR" altLang="en-US"/>
          </a:p>
        </p:txBody>
      </p:sp>
      <p:sp>
        <p:nvSpPr>
          <p:cNvPr id="17418" name="Text Box 7"/>
          <p:cNvSpPr txBox="1">
            <a:spLocks noChangeArrowheads="1"/>
          </p:cNvSpPr>
          <p:nvPr/>
        </p:nvSpPr>
        <p:spPr bwMode="auto">
          <a:xfrm>
            <a:off x="1144954" y="2041280"/>
            <a:ext cx="7350369" cy="104644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050394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88ABD8-0EF7-4E83-9A60-0BEB8E9BA136}" type="slidenum">
              <a:rPr lang="el-GR" altLang="en-US" smtClean="0"/>
              <a:pPr/>
              <a:t>6</a:t>
            </a:fld>
            <a:endParaRPr lang="el-GR" altLang="en-US"/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588963" y="1677988"/>
            <a:ext cx="7666038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 {t | COND(t)}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(όπου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πλειάδων)</a:t>
            </a:r>
          </a:p>
        </p:txBody>
      </p:sp>
      <p:sp>
        <p:nvSpPr>
          <p:cNvPr id="8199" name="Text Box 14"/>
          <p:cNvSpPr txBox="1">
            <a:spLocks noChangeArrowheads="1"/>
          </p:cNvSpPr>
          <p:nvPr/>
        </p:nvSpPr>
        <p:spPr bwMode="auto">
          <a:xfrm>
            <a:off x="388938" y="2471737"/>
            <a:ext cx="843915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μια </a:t>
            </a:r>
            <a:r>
              <a:rPr lang="el-GR" sz="2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πλειάδων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 </a:t>
            </a:r>
            <a:r>
              <a:rPr lang="el-GR" sz="28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COND(t</a:t>
            </a:r>
            <a:r>
              <a:rPr lang="el-GR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ένας τύπος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(formula)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περιγράφει την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</a:p>
          <a:p>
            <a:pPr algn="just" eaLnBrk="0" hangingPunct="0">
              <a:spcBef>
                <a:spcPct val="50000"/>
              </a:spcBef>
            </a:pPr>
            <a:endParaRPr lang="en-US" sz="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Αποτέλεσμα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το σύνολο όλων των πλειάδων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τις οποίες η συνθήκη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COND(t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αποτιμάται ως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</a:p>
          <a:p>
            <a:pPr eaLnBrk="0" hangingPunct="0">
              <a:spcBef>
                <a:spcPct val="50000"/>
              </a:spcBef>
            </a:pPr>
            <a:endParaRPr lang="en-US" sz="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	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π.χ., {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|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t)}</a:t>
            </a:r>
            <a:endParaRPr lang="el-GR" sz="20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3080" y="5515441"/>
            <a:ext cx="8597839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l-GR" b="1" i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Στις διαφάνειες, θα χρησιμοποιηθεί ο συμβολισμός του βιβλίου των </a:t>
            </a:r>
            <a:r>
              <a:rPr lang="en-US" b="1" i="1" dirty="0" err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Elmasri-Navathe</a:t>
            </a:r>
            <a:endParaRPr lang="el-GR" b="1" i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4813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Γενική Μορφή Ερώτησης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038" y="6471385"/>
            <a:ext cx="2133600" cy="365125"/>
          </a:xfrm>
          <a:noFill/>
        </p:spPr>
        <p:txBody>
          <a:bodyPr/>
          <a:lstStyle/>
          <a:p>
            <a:fld id="{D435A73B-9B35-47A9-B6E7-57DD4CD19043}" type="slidenum">
              <a:rPr lang="el-GR" altLang="en-US" smtClean="0"/>
              <a:pPr/>
              <a:t>7</a:t>
            </a:fld>
            <a:endParaRPr lang="el-GR" altLang="en-US"/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965200" y="2200275"/>
            <a:ext cx="76136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|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(t) and 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100}</a:t>
            </a:r>
          </a:p>
          <a:p>
            <a:pPr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8" name="Text Box 9"/>
          <p:cNvSpPr txBox="1">
            <a:spLocks noChangeArrowheads="1"/>
          </p:cNvSpPr>
          <p:nvPr/>
        </p:nvSpPr>
        <p:spPr bwMode="auto">
          <a:xfrm>
            <a:off x="508000" y="297815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Ποια γνωρίσματα </a:t>
            </a:r>
            <a:r>
              <a:rPr lang="el-GR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(ΠΡΟΒΟΛΗ</a:t>
            </a:r>
            <a:r>
              <a:rPr lang="en-US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9" name="Rectangle 10"/>
          <p:cNvSpPr>
            <a:spLocks noChangeArrowheads="1"/>
          </p:cNvSpPr>
          <p:nvPr/>
        </p:nvSpPr>
        <p:spPr bwMode="auto">
          <a:xfrm>
            <a:off x="431800" y="2901950"/>
            <a:ext cx="3622675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0" name="Line 12"/>
          <p:cNvSpPr>
            <a:spLocks noChangeShapeType="1"/>
          </p:cNvSpPr>
          <p:nvPr/>
        </p:nvSpPr>
        <p:spPr bwMode="auto">
          <a:xfrm flipV="1">
            <a:off x="1536700" y="2593975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632200" y="1412875"/>
            <a:ext cx="2952578" cy="838200"/>
            <a:chOff x="2304" y="1392"/>
            <a:chExt cx="2064" cy="528"/>
          </a:xfrm>
        </p:grpSpPr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2304" y="1392"/>
              <a:ext cx="2064" cy="288"/>
              <a:chOff x="2400" y="1584"/>
              <a:chExt cx="2064" cy="288"/>
            </a:xfrm>
          </p:grpSpPr>
          <p:sp>
            <p:nvSpPr>
              <p:cNvPr id="9239" name="Text Box 14"/>
              <p:cNvSpPr txBox="1">
                <a:spLocks noChangeArrowheads="1"/>
              </p:cNvSpPr>
              <p:nvPr/>
            </p:nvSpPr>
            <p:spPr bwMode="auto">
              <a:xfrm>
                <a:off x="2496" y="1584"/>
                <a:ext cx="196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b="1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Ποια σχέση</a:t>
                </a:r>
                <a:endParaRPr lang="el-GR" sz="24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9240" name="Rectangle 16"/>
              <p:cNvSpPr>
                <a:spLocks noChangeArrowheads="1"/>
              </p:cNvSpPr>
              <p:nvPr/>
            </p:nvSpPr>
            <p:spPr bwMode="auto">
              <a:xfrm>
                <a:off x="2400" y="1584"/>
                <a:ext cx="172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9238" name="Line 18"/>
            <p:cNvSpPr>
              <a:spLocks noChangeShapeType="1"/>
            </p:cNvSpPr>
            <p:nvPr/>
          </p:nvSpPr>
          <p:spPr bwMode="auto">
            <a:xfrm flipH="1">
              <a:off x="2784" y="1680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9235" name="Text Box 20"/>
          <p:cNvSpPr txBox="1">
            <a:spLocks noChangeArrowheads="1"/>
          </p:cNvSpPr>
          <p:nvPr/>
        </p:nvSpPr>
        <p:spPr bwMode="auto">
          <a:xfrm>
            <a:off x="4772025" y="2978150"/>
            <a:ext cx="2225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Ποια συνθήκη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6" name="Rectangle 21"/>
          <p:cNvSpPr>
            <a:spLocks noChangeArrowheads="1"/>
          </p:cNvSpPr>
          <p:nvPr/>
        </p:nvSpPr>
        <p:spPr bwMode="auto">
          <a:xfrm>
            <a:off x="4772025" y="2978150"/>
            <a:ext cx="2225675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4" name="Line 23"/>
          <p:cNvSpPr>
            <a:spLocks noChangeShapeType="1"/>
          </p:cNvSpPr>
          <p:nvPr/>
        </p:nvSpPr>
        <p:spPr bwMode="auto">
          <a:xfrm flipH="1" flipV="1">
            <a:off x="5706223" y="2593975"/>
            <a:ext cx="225454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23" name="Text Box 26"/>
          <p:cNvSpPr txBox="1">
            <a:spLocks noChangeArrowheads="1"/>
          </p:cNvSpPr>
          <p:nvPr/>
        </p:nvSpPr>
        <p:spPr bwMode="auto">
          <a:xfrm>
            <a:off x="209550" y="3709988"/>
            <a:ext cx="851693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ζητούμενα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θα ανακτηθούν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 Για κάθε μεταβλητή πλειάδων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, τη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σχέση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– πεδίο τιμών -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R(t) (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ή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 R, 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δηλαδή, συμβολισμός: Ταινία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)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ή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t 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Ταινία)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την επιλογή ενός συγκεκριμένου συνδυασμού πλειάδων (η συνθήκη αποτιμάται για κάθε πιθανό συνδυασμό πλειάδων)</a:t>
            </a:r>
          </a:p>
        </p:txBody>
      </p:sp>
      <p:sp>
        <p:nvSpPr>
          <p:cNvPr id="9224" name="Text Box 28"/>
          <p:cNvSpPr txBox="1">
            <a:spLocks noChangeArrowheads="1"/>
          </p:cNvSpPr>
          <p:nvPr/>
        </p:nvSpPr>
        <p:spPr bwMode="auto">
          <a:xfrm>
            <a:off x="4054475" y="5522913"/>
            <a:ext cx="440690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Σημείωση: μια μεταβλητή πλειάδων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παίρνει τιμές από όλες τις δυνατές τιμές του κόσμου μας,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R(t)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αποτιμάται σε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ανήκει στην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16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5" name="Text Box 29"/>
          <p:cNvSpPr txBox="1">
            <a:spLocks noChangeArrowheads="1"/>
          </p:cNvSpPr>
          <p:nvPr/>
        </p:nvSpPr>
        <p:spPr bwMode="auto">
          <a:xfrm>
            <a:off x="131762" y="441325"/>
            <a:ext cx="5303837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226" name="Text Box 30"/>
          <p:cNvSpPr txBox="1">
            <a:spLocks noChangeArrowheads="1"/>
          </p:cNvSpPr>
          <p:nvPr/>
        </p:nvSpPr>
        <p:spPr bwMode="auto">
          <a:xfrm>
            <a:off x="6611938" y="1682750"/>
            <a:ext cx="2363787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το γράφουμε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t[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Διάρκεια]</a:t>
            </a: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="" xmlns:a16="http://schemas.microsoft.com/office/drawing/2014/main" id="{7DA41283-82F5-4D53-BAD6-A01F68C21C85}"/>
                  </a:ext>
                </a:extLst>
              </p14:cNvPr>
              <p14:cNvContentPartPr/>
              <p14:nvPr/>
            </p14:nvContentPartPr>
            <p14:xfrm>
              <a:off x="5927932" y="2485837"/>
              <a:ext cx="21960" cy="39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7DA41283-82F5-4D53-BAD6-A01F68C21C8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919292" y="2476837"/>
                <a:ext cx="39600" cy="2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232" name="Ink 9231">
                <a:extLst>
                  <a:ext uri="{FF2B5EF4-FFF2-40B4-BE49-F238E27FC236}">
                    <a16:creationId xmlns="" xmlns:a16="http://schemas.microsoft.com/office/drawing/2014/main" id="{22A0B41F-7031-46F0-AD15-B40448DC9396}"/>
                  </a:ext>
                </a:extLst>
              </p14:cNvPr>
              <p14:cNvContentPartPr/>
              <p14:nvPr/>
            </p14:nvContentPartPr>
            <p14:xfrm>
              <a:off x="3450052" y="2650357"/>
              <a:ext cx="3960" cy="1800"/>
            </p14:xfrm>
          </p:contentPart>
        </mc:Choice>
        <mc:Fallback xmlns="">
          <p:pic>
            <p:nvPicPr>
              <p:cNvPr id="9232" name="Ink 9231">
                <a:extLst>
                  <a:ext uri="{FF2B5EF4-FFF2-40B4-BE49-F238E27FC236}">
                    <a16:creationId xmlns:a16="http://schemas.microsoft.com/office/drawing/2014/main" id="{22A0B41F-7031-46F0-AD15-B40448DC9396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3441052" y="2641357"/>
                <a:ext cx="21600" cy="19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15B4B8-961A-4789-A740-68EACDE15930}" type="slidenum">
              <a:rPr lang="el-GR" altLang="en-US" smtClean="0"/>
              <a:pPr/>
              <a:t>8</a:t>
            </a:fld>
            <a:endParaRPr lang="el-GR" altLang="en-US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806450" y="3287712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400">
                <a:latin typeface="Times New Roman" pitchFamily="18" charset="0"/>
              </a:rPr>
              <a:t> </a:t>
            </a:r>
          </a:p>
        </p:txBody>
      </p:sp>
      <p:sp>
        <p:nvSpPr>
          <p:cNvPr id="10248" name="Text Box 22"/>
          <p:cNvSpPr txBox="1">
            <a:spLocks noChangeArrowheads="1"/>
          </p:cNvSpPr>
          <p:nvPr/>
        </p:nvSpPr>
        <p:spPr bwMode="auto">
          <a:xfrm>
            <a:off x="593725" y="2255837"/>
            <a:ext cx="7924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| COND(t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 …,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n+1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n+2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n+m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)}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49" name="Text Box 24"/>
          <p:cNvSpPr txBox="1">
            <a:spLocks noChangeArrowheads="1"/>
          </p:cNvSpPr>
          <p:nvPr/>
        </p:nvSpPr>
        <p:spPr bwMode="auto">
          <a:xfrm>
            <a:off x="974725" y="31702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n+m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: μεταβλητές πλειάδων</a:t>
            </a:r>
            <a:endParaRPr lang="el-GR" sz="2000" baseline="-25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0" name="Text Box 26"/>
          <p:cNvSpPr txBox="1">
            <a:spLocks noChangeArrowheads="1"/>
          </p:cNvSpPr>
          <p:nvPr/>
        </p:nvSpPr>
        <p:spPr bwMode="auto">
          <a:xfrm>
            <a:off x="974725" y="38560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: γνωρίσματα</a:t>
            </a:r>
            <a:endParaRPr lang="el-GR" sz="2000" baseline="-25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1" name="Text Box 27"/>
          <p:cNvSpPr txBox="1">
            <a:spLocks noChangeArrowheads="1"/>
          </p:cNvSpPr>
          <p:nvPr/>
        </p:nvSpPr>
        <p:spPr bwMode="auto">
          <a:xfrm>
            <a:off x="974725" y="44656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COND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συνθήκη ή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 σχεσιακού λογισμού πλειάδων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2" name="Rectangle 28"/>
          <p:cNvSpPr>
            <a:spLocks noChangeArrowheads="1"/>
          </p:cNvSpPr>
          <p:nvPr/>
        </p:nvSpPr>
        <p:spPr bwMode="auto">
          <a:xfrm>
            <a:off x="593725" y="2027237"/>
            <a:ext cx="7772400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Τυπικός Ορισμός Ερώτησης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56DB7D-B649-4FF5-AC56-5762132441C4}" type="slidenum">
              <a:rPr lang="el-GR" altLang="en-US" smtClean="0"/>
              <a:pPr/>
              <a:t>9</a:t>
            </a:fld>
            <a:endParaRPr lang="el-GR" altLang="en-US"/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457200" y="1619251"/>
            <a:ext cx="8077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Έν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ας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formula)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σχεσιακού λογισμού πλειάδων αποτελείται από άτομα</a:t>
            </a:r>
            <a:endParaRPr lang="el-GR" sz="24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762000" y="2976563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Άτομα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(atoms – atomic formulas)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σχεσιακού λογισμού πλειάδων: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2" name="Text Box 11"/>
          <p:cNvSpPr txBox="1">
            <a:spLocks noChangeArrowheads="1"/>
          </p:cNvSpPr>
          <p:nvPr/>
        </p:nvSpPr>
        <p:spPr bwMode="auto">
          <a:xfrm>
            <a:off x="914400" y="3586163"/>
            <a:ext cx="6934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R(t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): R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 σχέσης,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 πλειάδων, προσδιορίζει ότι το 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πεδίο τιμών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της πλειάδας είναι η σχέση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(ή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R)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3" name="Text Box 12"/>
          <p:cNvSpPr txBox="1">
            <a:spLocks noChangeArrowheads="1"/>
          </p:cNvSpPr>
          <p:nvPr/>
        </p:nvSpPr>
        <p:spPr bwMode="auto">
          <a:xfrm>
            <a:off x="990600" y="4652963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opt</a:t>
            </a:r>
            <a:r>
              <a:rPr lang="en-US" sz="2000" dirty="0">
                <a:solidFill>
                  <a:srgbClr val="CCCC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.B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4" name="Text Box 13"/>
          <p:cNvSpPr txBox="1">
            <a:spLocks noChangeArrowheads="1"/>
          </p:cNvSpPr>
          <p:nvPr/>
        </p:nvSpPr>
        <p:spPr bwMode="auto">
          <a:xfrm>
            <a:off x="990600" y="5186363"/>
            <a:ext cx="556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opt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ή 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  opt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5" name="Rectangle 14"/>
          <p:cNvSpPr>
            <a:spLocks noChangeArrowheads="1"/>
          </p:cNvSpPr>
          <p:nvPr/>
        </p:nvSpPr>
        <p:spPr bwMode="auto">
          <a:xfrm>
            <a:off x="571500" y="2945871"/>
            <a:ext cx="7848600" cy="289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276" name="Text Box 15"/>
          <p:cNvSpPr txBox="1">
            <a:spLocks noChangeArrowheads="1"/>
          </p:cNvSpPr>
          <p:nvPr/>
        </p:nvSpPr>
        <p:spPr bwMode="auto">
          <a:xfrm>
            <a:off x="4622800" y="4429125"/>
            <a:ext cx="2232025" cy="1277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opt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: = &lt; &gt; ≠ ≤ ≥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σταθερά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A, B 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/>
              <a:t>Βάσεις Δεδομένων 20</a:t>
            </a:r>
            <a:r>
              <a:rPr lang="en-US" altLang="en-US" sz="1050" dirty="0"/>
              <a:t>16</a:t>
            </a:r>
            <a:r>
              <a:rPr lang="el-GR" altLang="en-US" sz="1050" dirty="0"/>
              <a:t>-20</a:t>
            </a:r>
            <a:r>
              <a:rPr lang="en-US" altLang="en-US" sz="1050" dirty="0"/>
              <a:t>17</a:t>
            </a:r>
            <a:endParaRPr lang="el-GR" altLang="en-US" sz="105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/>
              <a:t>Ευαγγελία Πιτουρά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2374</TotalTime>
  <Words>1838</Words>
  <Application>Microsoft Office PowerPoint</Application>
  <PresentationFormat>On-screen Show (4:3)</PresentationFormat>
  <Paragraphs>264</Paragraphs>
  <Slides>24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Σχεσιακός Λογισμός</vt:lpstr>
      <vt:lpstr>PowerPoint Presentation</vt:lpstr>
      <vt:lpstr>Γενική Μορφή Ερώτησης</vt:lpstr>
      <vt:lpstr>PowerPoint Presentation</vt:lpstr>
      <vt:lpstr>Τυπικός Ορισμός Ερώτησης</vt:lpstr>
      <vt:lpstr>Τυπικός Ορισμός (συνέχεια)</vt:lpstr>
      <vt:lpstr>Τυπικός Ορισμός (συνέχεια)</vt:lpstr>
      <vt:lpstr>Τυπικός Ορισμός (συνέχεια)</vt:lpstr>
      <vt:lpstr>Λίγη Θεωρία</vt:lpstr>
      <vt:lpstr>Παράδειγμα</vt:lpstr>
      <vt:lpstr>Παράδειγμα</vt:lpstr>
      <vt:lpstr>Παράδειγμα</vt:lpstr>
      <vt:lpstr>Παράδειγμα</vt:lpstr>
      <vt:lpstr>Παράδειγμα</vt:lpstr>
      <vt:lpstr>Ασφαλείς Εκφράσεις</vt:lpstr>
      <vt:lpstr>Παραδείγματα</vt:lpstr>
      <vt:lpstr>PowerPoint Presentation</vt:lpstr>
      <vt:lpstr>PowerPoint Presentation</vt:lpstr>
      <vt:lpstr>Παραδείγματα</vt:lpstr>
      <vt:lpstr>PowerPoint Presentation</vt:lpstr>
      <vt:lpstr>Παραδείγματα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Βάσεις Δεδομένων</dc:title>
  <dc:creator>Ευαγγελία Πιτουρά</dc:creator>
  <cp:lastModifiedBy>pitoura</cp:lastModifiedBy>
  <cp:revision>325</cp:revision>
  <dcterms:created xsi:type="dcterms:W3CDTF">2013-06-13T09:19:30Z</dcterms:created>
  <dcterms:modified xsi:type="dcterms:W3CDTF">2021-11-29T12:30:28Z</dcterms:modified>
</cp:coreProperties>
</file>