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ink/ink1.xml" ContentType="application/inkml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90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808" r:id="rId15"/>
    <p:sldId id="729" r:id="rId16"/>
    <p:sldId id="730" r:id="rId17"/>
    <p:sldId id="731" r:id="rId18"/>
    <p:sldId id="732" r:id="rId19"/>
    <p:sldId id="733" r:id="rId20"/>
    <p:sldId id="734" r:id="rId21"/>
    <p:sldId id="735" r:id="rId22"/>
    <p:sldId id="811" r:id="rId23"/>
    <p:sldId id="736" r:id="rId24"/>
    <p:sldId id="737" r:id="rId25"/>
    <p:sldId id="831" r:id="rId26"/>
    <p:sldId id="738" r:id="rId27"/>
    <p:sldId id="739" r:id="rId28"/>
    <p:sldId id="740" r:id="rId29"/>
    <p:sldId id="813" r:id="rId30"/>
    <p:sldId id="741" r:id="rId31"/>
    <p:sldId id="742" r:id="rId32"/>
    <p:sldId id="744" r:id="rId33"/>
    <p:sldId id="745" r:id="rId34"/>
    <p:sldId id="743" r:id="rId35"/>
    <p:sldId id="748" r:id="rId36"/>
    <p:sldId id="749" r:id="rId37"/>
    <p:sldId id="757" r:id="rId38"/>
    <p:sldId id="759" r:id="rId39"/>
    <p:sldId id="758" r:id="rId40"/>
    <p:sldId id="794" r:id="rId41"/>
    <p:sldId id="750" r:id="rId42"/>
    <p:sldId id="751" r:id="rId43"/>
    <p:sldId id="832" r:id="rId44"/>
    <p:sldId id="761" r:id="rId45"/>
    <p:sldId id="762" r:id="rId46"/>
    <p:sldId id="763" r:id="rId47"/>
    <p:sldId id="764" r:id="rId48"/>
    <p:sldId id="765" r:id="rId49"/>
    <p:sldId id="768" r:id="rId50"/>
    <p:sldId id="797" r:id="rId51"/>
    <p:sldId id="746" r:id="rId52"/>
    <p:sldId id="747" r:id="rId53"/>
    <p:sldId id="795" r:id="rId54"/>
    <p:sldId id="769" r:id="rId55"/>
    <p:sldId id="830" r:id="rId56"/>
    <p:sldId id="770" r:id="rId57"/>
    <p:sldId id="833" r:id="rId58"/>
    <p:sldId id="834" r:id="rId59"/>
    <p:sldId id="785" r:id="rId60"/>
    <p:sldId id="773" r:id="rId61"/>
    <p:sldId id="774" r:id="rId62"/>
    <p:sldId id="775" r:id="rId63"/>
    <p:sldId id="776" r:id="rId64"/>
    <p:sldId id="777" r:id="rId65"/>
    <p:sldId id="772" r:id="rId66"/>
    <p:sldId id="778" r:id="rId67"/>
    <p:sldId id="779" r:id="rId68"/>
    <p:sldId id="780" r:id="rId69"/>
    <p:sldId id="786" r:id="rId70"/>
    <p:sldId id="787" r:id="rId71"/>
    <p:sldId id="657" r:id="rId72"/>
    <p:sldId id="784" r:id="rId73"/>
    <p:sldId id="806" r:id="rId74"/>
    <p:sldId id="807" r:id="rId75"/>
    <p:sldId id="788" r:id="rId76"/>
    <p:sldId id="789" r:id="rId77"/>
    <p:sldId id="798" r:id="rId78"/>
    <p:sldId id="799" r:id="rId79"/>
    <p:sldId id="800" r:id="rId80"/>
    <p:sldId id="801" r:id="rId81"/>
    <p:sldId id="802" r:id="rId82"/>
    <p:sldId id="803" r:id="rId83"/>
    <p:sldId id="804" r:id="rId84"/>
    <p:sldId id="790" r:id="rId85"/>
    <p:sldId id="782" r:id="rId86"/>
    <p:sldId id="783" r:id="rId87"/>
    <p:sldId id="767" r:id="rId88"/>
    <p:sldId id="805" r:id="rId8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8" userDrawn="1">
          <p15:clr>
            <a:srgbClr val="A4A3A4"/>
          </p15:clr>
        </p15:guide>
        <p15:guide id="2" pos="30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2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678" y="126"/>
      </p:cViewPr>
      <p:guideLst>
        <p:guide orient="horz" pos="4008"/>
        <p:guide pos="30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366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notesMaster" Target="notesMasters/notesMaster1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12:27:39.041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20.5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306 28 256,'0'0'2257,"15"0"-1755,3 1-306,-8 0-37,0 0 0,0-1 0,1-1 0,10-1 0,-19 1 44,1 1 1,-1-1-1,1 1 0,0-1 1,-1 0-1,1 0 0,-1 0 0,0-1 1,1 1-1,-1-1 0,0 1 1,0-1-1,3-2 1775,-62-4-1898,26 6-120,0 2 0,0 2 0,-32 5 0,52-5 31,-1 0 0,1 1-1,0 0 1,0 1-1,0 1 1,1 0-1,-1 0 1,1 1-1,1 0 1,-1 0-1,-13 13 1,20-16-35,1 0-1,0 0 1,0 0 0,0 0 0,0 0 0,0 1-1,0-1 1,1 1 0,0-1 0,-1 1 0,1 0 0,1-1-1,-1 1 1,0 0 0,1 0 0,0-1 0,0 1-1,0 0 1,1 0 0,-1 0 0,2 5 0,-1-8 27,0 1 1,-1 0 0,1-1-1,0 1 1,1-1 0,-1 0 0,0 1-1,0-1 1,1 0 0,-1 1-1,0-1 1,1 0 0,-1 0-1,1 0 1,2 1 0,30 13 38,-24-11-66,66 24-14,-50-20 43,-1 1 1,0 1 0,-1 2 0,44 27 0,-64-35 18,0 0 0,0 0 0,-1 0 0,1 0 0,-1 0 0,0 1 0,0 0 0,-1-1 0,0 1 0,1 0 0,-2 0 0,1 0 0,0 1 0,0 8 0,0-1 51,0-1 0,-1 0 1,-1 1-1,0-1 0,-3 18 1,2-27-34,0 0 0,0 0-1,0 0 1,-1 0 0,1 0 0,-1 0 0,0 0 0,0 0 0,0-1 0,0 1 0,-1-1 0,1 0 0,0 1 0,-1-1 0,0 0 0,0 0 0,1-1 0,-7 4 0,-2 0 149,-1 0 1,1 0-1,-23 5 0,-11-2-169,0-3-1,-1-1 1,-71-2-1,77-3-2316,29 1 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48.9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58 108 208,'0'0'1151,"-14"-7"360,9-27 408,-5 84-1958,-7 121 89,5 194-1,12-365 131,0-10-193,1 1 0,-1 0 1,2-1-1,-1 1 0,1 0 0,5-15 0,0 1-5,9-43 174,-3 0 0,-2-1 0,2-111 0,-14 141 90,0 18-29,4-39-1,-3 56-219,1 0 1,-1 0-1,1 1 0,0-1 0,0 0 1,0 1-1,0-1 0,0 1 0,0-1 1,0 1-1,0 0 0,1-1 0,-1 1 1,0 0-1,1 0 0,-1 0 1,1 0-1,-1 0 0,1 0 0,0 0 1,-1 1-1,4-2 0,45-10-97,-35 9 79,16-2-101,0 1 0,0 2 0,34 1 0,-65 1 113,1 0 0,0 1 0,0-1 0,-1 0 0,1 1-1,0-1 1,-1 0 0,1 1 0,0-1 0,-1 1 0,1-1 0,-1 1 0,1-1 0,-1 1 0,1-1 0,-1 1 0,1 0 0,-1-1 0,1 1-1,-1 0 1,0 0 0,0-1 0,1 1 0,-1 0 0,0-1 0,0 1 0,0 0 0,0 0 0,0 0 0,0-1 0,0 2 0,1 32-297,-2-25 271,1-4 38,-1 0 0,1 0 0,-2 0 0,1 0 0,0 0 0,-1 0 0,0 0 0,0 0 0,-1-1 0,-3 7 0,-35 44 41,30-42-41,-4 4 1,0-1 0,-1-1 1,-1 0-1,0-1 0,-1-1 0,-1-1 0,-34 18 0,97-28 71,236 8 629,-226-10-449,124 4 148,-168 0 515,-17 1-1709,-17 4-1543,10-8 415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49.9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1 109 888,'0'0'1797,"0"-9"-1343,0-56 2347,3 116-2754,2 0-1,18 77 1,-6-37 78,-16-265-1773,-2 35 2157,1 137-429,0-1 0,0 1 0,0-1-1,1 1 1,-1-1 0,1 1 0,0-1 0,0 1-1,0 0 1,0-1 0,0 1 0,0 0-1,0 0 1,1 0 0,2-4 0,-2 6-91,-1-1 1,1 1 0,-1 0-1,1-1 1,-1 1 0,1 0-1,-1 0 1,1 0 0,-1 0-1,1 0 1,2 1 0,4 0 11,13 0 74,0 2-1,-1 0 1,36 11 0,1 0-31,648 94 484,-691-107-338,-24-3-744,-15-5-1413,6-1-304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0.5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1113 6 2841,'0'0'2017,"0"0"-1992,0 0-1,-1-1 1,1 1-1,0 0 1,0-1-1,0 1 0,0 0 1,0-1-1,-1 1 1,1 0-1,0 0 1,0-1-1,0 1 1,-1 0-1,1 0 0,0 0 1,-1-1-1,1 1 1,0 0-1,0 0 1,-1 0-1,1 0 0,0-1 1,-1 1-1,1 0 1,0 0-1,-1 0 1,1 0-1,0 0 1,-1 0-1,1 0 0,0 0 1,-1 0-1,1 0 1,0 0-1,-1 0 1,-11 3-12,0 1 1,-1 0 0,2 0 0,-1 1 0,0 1 0,1 0 0,-18 13-1,-5 1 47,-708 427 184,528-303-44,214-144-226,0 0-1,0 0 0,0 0 0,0 0 0,0 0 1,0 0-1,0 0 0,1 0 0,-1 0 1,0 0-1,0 0 0,0 0 0,0 1 0,0-1 1,0 0-1,0 0 0,0 0 0,0 0 1,0 0-1,0 0 0,0 0 0,0 0 0,0 1 1,1-1-1,-1 0 0,0 0 0,0 0 1,0 0-1,0 0 0,0 0 0,0 0 0,0 1 1,0-1-1,-1 0 0,1 0 0,0 0 1,0 0-1,0 0 0,21-4-406,77-30-1130,-46 14 234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0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145 15 2481,'0'0'1704,"0"-2"-1381,0-8 47,0 8-220,0 2-148,0 0 0,0 0-1,0 0 1,-1 0 0,1 0 0,0 0 0,0-1 0,0 1 0,-1 0 0,1 0 0,0 0 0,0 0-1,0 0 1,0 0 0,-1 0 0,1 0 0,0 0 0,0 0 0,0 0 0,0 1 0,-1-1-1,1 0 1,0 0 0,0 0 0,0 0 0,0 0 0,-1 0 0,1 0 0,0 0 0,0 0 0,0 1-1,0-1 1,0 0 0,0 0 0,-1 0 0,1 0 0,0 0 0,0 1 0,0-1 0,0 0 0,0 0-1,0 0 1,0 0 0,0 1 0,-12 19 40,2 0 1,0 1-1,2 0 0,0 1 0,-6 29 0,5-20 12,-10 42 233,3 1 0,-12 145 0,28-205-177,0-13-12,-2-20-993,2 15 509,-2-16-1701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3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56 3545,'0'0'496,"25"0"-543,166-1 599,441-21 477,-488 16 843,-151 2-1933,-80-11-3411,49 7 1030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8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 90 3873,'0'0'1048,"-2"-3"-837,2 3-195,0 0 0,0-1 0,0 1 0,0-1 0,-1 1 0,1 0 0,0-1 0,0 1 0,0 0 0,0-1 0,0 1 0,0-1 0,0 1 0,0 0 0,0-1 0,0 1 0,1-1 0,-1 1 1,0 0-1,0-1 0,0 1 0,0 0 0,0-1 0,1 1 0,-1 0 0,0-1 0,0 1 0,1 0 0,-1-1 0,16-7 316,30 0 140,-29 5-269,486-43 912,-342 37-864,-151 7-530,-18 2-523,-18 1-843,-3 4-270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3:03.7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669 141 3025,'0'0'692,"11"-7"-574,67-41 667,-77 47-710,0 1 1,0-1-1,0 0 1,0 1-1,-1-1 1,1 0-1,0 0 1,0 0 0,0 0-1,-1 1 1,1-1-1,-1 0 1,1 0-1,-1 0 1,1-1-1,-1 1 1,1 0-1,-1 0 1,0 0-1,0 0 1,1 0 0,-1 0-1,0-1 1,0 1-1,0 0 1,0 0-1,0 0 1,-1 0-1,1 0 1,-1-2-1,1 1-69,-1 1 0,0-1 0,0 1-1,0-1 1,0 1 0,-1-1 0,1 1-1,0 0 1,-1 0 0,1-1 0,0 1 0,-1 0-1,1 0 1,-1 0 0,0 1 0,1-1-1,-1 0 1,-3 0 0,-30-8-72,-1 2 0,0 1 0,-41 0 0,-114 4 18,108 3 8,55-2 6,9 0 58,-1 2 0,-20 2 0,35-3-35,0 1 0,0 0 0,0 0 0,1 1 0,-1-1 0,0 1 0,1 0 0,0 0 0,-1 1 0,1-1 0,0 1 0,0 0 0,-5 5 0,7-5-2,0 0 0,0 0 1,0 0-1,0 1 0,1-1 1,-1 0-1,1 1 0,0-1 1,0 1-1,0 0 0,1-1 0,-1 1 1,1 0-1,0-1 0,0 1 1,0 0-1,1-1 0,-1 1 1,1 0-1,0-1 0,0 1 1,0-1-1,0 1 0,1-1 0,-1 1 1,1-1-1,0 0 0,0 0 1,0 0-1,4 4 0,24 18 17,53 32 0,-52-37-1,-1 1 0,30 27-1,-44-34-20,-2 1 0,0 1 0,20 27-1,-29-34 10,0-1 0,-1 1 0,0-1 0,0 1 0,-1 1 0,0-1 0,0 0 0,-1 1 0,0-1 0,0 12 0,-1-12-5,-1 0-1,0 0 0,-1 0 1,1 0-1,-2 0 0,1 0 1,-1 0-1,-1-1 0,-5 15 1,5-18 15,0 0 1,0 0 0,0-1 0,-1 1-1,0-1 1,1 0 0,-2 0-1,1 0 1,0 0 0,-1-1 0,0 0-1,1 0 1,-1 0 0,0 0 0,-1-1-1,-8 3 1,-3 0 73,0-1 0,0-1-1,-1-1 1,1-1 0,-1 0 0,1-1 0,-32-4 0,18-6 196,27 8-275,1 0 0,-1 1 0,0-1-1,0 1 1,0 0 0,-1 0 0,1 0-1,-6 0 1,0 1-270,0 0 1,0 1-1,0 0 0,1 0 0,-1 1 1,0 1-1,-10 3 0,-15 5-1055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3.9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78 122 24,'0'0'7276,"-1"12"-7414,-2 4 131,-1 0-1,-1 0 1,-9 20 0,-5 17 29,10-24 8,2 0 1,2 0-1,0 0 0,0 44 1,5-96 678,7-144 578,-5 147-1310,1 1 0,1-1 0,1 0-1,1 1 1,1 0 0,17-34 0,-21 46 13,1 1 0,1-1 1,-1 1-1,1 1 1,0-1-1,0 1 0,1-1 1,0 2-1,0-1 0,0 1 1,0 0-1,1 0 1,-1 0-1,1 1 0,11-4 1,-1 3-76,1 0 1,-1 1-1,1 0 0,0 2 1,25 0-1,-41 1 50,0 0 1,0 0-1,0 0 0,-1 0 0,1 0 0,0 0 0,0 1 1,0-1-1,0 1 0,0-1 0,-1 1 0,1 0 0,0-1 1,0 1-1,2 2 0,-2-1 11,-1 0 0,0 0 0,0 0 0,0 0 0,0 0 0,0 1 0,-1-1 0,1 0 0,-1 0 0,1 1 0,-1-1 0,0 0 0,0 3 0,1 2 17,0 0 0,-1-1 0,1 1 1,-2-1-1,1 1 0,-1 0 0,0-1 1,0 1-1,-1-1 0,1 0 0,-1 1 1,-1-1-1,0 0 0,1 0 0,-2 0 1,1-1-1,-6 8 0,1-4 22,-1 0-1,0 0 0,0-1 1,-1-1-1,0 1 1,0-2-1,-1 1 1,1-1-1,-1-1 0,-1 0 1,-12 4-1,-12 1 20,0-2 0,-51 5 0,93-9-925,17 3 774,29 7 295,67 15-94,79 15 147,-185-41 28,-11-2-352,1 0 1,-1-1-1,0 1 1,0-1-1,0 0 1,0 0-1,0 1 1,0-2-1,1 1 1,2 0-1,6-6-2571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5.1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114 1 2865,'0'0'1580,"-2"12"-1423,-4 18 51,-2 1-1,-1-1 1,-1 0 0,-17 33-1,10-22 78,-16 52 1,32-79-322,1-14-95,39 0-1953,-15-4 613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5.6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3273,'0'0'402,"5"5"-123,12 10-41,1 0 0,0-2-1,1 0 1,1-1 0,0-1-1,33 13 1,140 43 290,-181-64-523,121 32 130,-47-14 315,-90-20 1033,-17 0-3526,2-1-516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6.1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834 0 3833,'0'0'476,"-3"1"-528,-7 1 128,1 1-1,-1 1 1,1 0 0,0 0 0,0 1-1,0 0 1,-12 9 0,-25 14 298,-34 7-3,-2-4 0,-94 23 0,-77 29 144,145-36-349,139-46-3040,-12-4 1622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7.1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132 1 568,'0'0'5679,"-5"2"-5590,-4 8-89,2 1 0,-1-1 0,2 1-1,-1 0 1,-6 17 0,-20 63 330,22-59-291,2 0 0,2 1-1,1 1 1,1-1 0,0 37 610,5-77-5068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7.6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1008,'0'0'4623,"17"2"-4509,101 14-1086,-92-14-264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8.4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1 912,'0'0'3876,"7"0"-3784,150 7 776,4 0 488,-161-7-1269,0 2-142,0-2-218,0 1 66,0-1 0,0 1 0,-1 0 0,1-1 1,0 1-1,0 0 0,-1-1 0,1 1 0,0-1 0,-1 1 1,1-1-1,0 1 0,-1 0 0,1-1 0,-1 1 0,1-1 1,-1 0-1,1 1 0,-1-1 0,0 1 0,-8 1-1592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9.12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7 144,'3'0'5248,"20"0"-5160,228 0 2991,-258-1-7828,2-4 1731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34</a:t>
            </a:fld>
            <a:endParaRPr lang="el-GR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27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45</a:t>
            </a:fld>
            <a:endParaRPr lang="el-GR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49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50</a:t>
            </a:fld>
            <a:endParaRPr lang="el-GR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664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53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2536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73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59</a:t>
            </a:fld>
            <a:endParaRPr lang="el-GR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60</a:t>
            </a:fld>
            <a:endParaRPr lang="el-GR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61</a:t>
            </a:fld>
            <a:endParaRPr lang="el-GR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62</a:t>
            </a:fld>
            <a:endParaRPr lang="el-GR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63</a:t>
            </a:fld>
            <a:endParaRPr lang="el-GR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64</a:t>
            </a:fld>
            <a:endParaRPr lang="el-GR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65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66</a:t>
            </a:fld>
            <a:endParaRPr lang="el-GR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67</a:t>
            </a:fld>
            <a:endParaRPr lang="el-GR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68</a:t>
            </a:fld>
            <a:endParaRPr lang="el-GR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69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70</a:t>
            </a:fld>
            <a:endParaRPr lang="el-GR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71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C9585-DFE3-4EC4-9A7C-007F475077AA}" type="slidenum">
              <a:rPr lang="el-GR" smtClean="0"/>
              <a:pPr/>
              <a:t>72</a:t>
            </a:fld>
            <a:endParaRPr lang="el-GR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5400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75</a:t>
            </a:fld>
            <a:endParaRPr lang="el-GR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8637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A76DE-9304-48F3-A26B-098CF4EC4ACE}" type="slidenum">
              <a:rPr lang="el-GR" smtClean="0"/>
              <a:pPr/>
              <a:t>76</a:t>
            </a:fld>
            <a:endParaRPr lang="el-GR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03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F1BB87-5F78-45A3-B842-A514A1A42DBD}" type="slidenum">
              <a:rPr lang="el-GR" smtClean="0"/>
              <a:pPr/>
              <a:t>77</a:t>
            </a:fld>
            <a:endParaRPr lang="el-GR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4546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0383D-4C9F-445E-8270-D5427612FF0D}" type="slidenum">
              <a:rPr lang="el-GR" smtClean="0"/>
              <a:pPr/>
              <a:t>78</a:t>
            </a:fld>
            <a:endParaRPr lang="el-GR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90607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9847A-E861-4D89-8780-1BD59718CCC3}" type="slidenum">
              <a:rPr lang="el-GR" smtClean="0"/>
              <a:pPr/>
              <a:t>79</a:t>
            </a:fld>
            <a:endParaRPr lang="el-GR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2497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5C2A8-9855-4DB2-A967-3FF062145312}" type="slidenum">
              <a:rPr lang="el-GR" smtClean="0"/>
              <a:pPr/>
              <a:t>80</a:t>
            </a:fld>
            <a:endParaRPr lang="el-GR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9013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8F4F1-A950-4F21-81A9-FEEADC30822D}" type="slidenum">
              <a:rPr lang="el-GR" smtClean="0"/>
              <a:pPr/>
              <a:t>81</a:t>
            </a:fld>
            <a:endParaRPr lang="el-GR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2775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8A9F2-A218-40C1-9BE3-B4967BCF70CE}" type="slidenum">
              <a:rPr lang="el-GR" smtClean="0"/>
              <a:pPr/>
              <a:t>82</a:t>
            </a:fld>
            <a:endParaRPr lang="el-GR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159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F30EAF-4E11-449A-B0EE-B1F66B56930F}" type="slidenum">
              <a:rPr lang="el-GR" smtClean="0"/>
              <a:pPr/>
              <a:t>83</a:t>
            </a:fld>
            <a:endParaRPr lang="el-GR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925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D6618B-7AF3-43F0-913C-1DFA10799466}" type="slidenum">
              <a:rPr lang="el-GR" smtClean="0"/>
              <a:pPr/>
              <a:t>84</a:t>
            </a:fld>
            <a:endParaRPr lang="el-GR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62500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1C85E-1950-4773-86F8-ACF666A8F4D7}" type="slidenum">
              <a:rPr lang="el-GR" smtClean="0"/>
              <a:pPr/>
              <a:t>85</a:t>
            </a:fld>
            <a:endParaRPr lang="el-GR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40356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068F1-9CF9-4D94-8948-B6B64E5D103F}" type="slidenum">
              <a:rPr lang="el-GR" smtClean="0"/>
              <a:pPr/>
              <a:t>86</a:t>
            </a:fld>
            <a:endParaRPr lang="el-GR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30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440E14-A10F-43B2-8868-49A244E76FD6}" type="slidenum">
              <a:rPr lang="el-GR" smtClean="0"/>
              <a:pPr/>
              <a:t>87</a:t>
            </a:fld>
            <a:endParaRPr lang="el-GR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02769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F3218-034E-409F-936D-F88A60B170D6}" type="slidenum">
              <a:rPr lang="el-GR" smtClean="0"/>
              <a:pPr/>
              <a:t>88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68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38" Type="http://schemas.openxmlformats.org/officeDocument/2006/relationships/image" Target="../media/image679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6.xml"/><Relationship Id="rId3" Type="http://schemas.openxmlformats.org/officeDocument/2006/relationships/customXml" Target="../ink/ink2.xml"/><Relationship Id="rId112" Type="http://schemas.openxmlformats.org/officeDocument/2006/relationships/image" Target="../media/image2872.png"/><Relationship Id="rId120" Type="http://schemas.openxmlformats.org/officeDocument/2006/relationships/image" Target="../media/image2876.png"/><Relationship Id="rId125" Type="http://schemas.openxmlformats.org/officeDocument/2006/relationships/customXml" Target="../ink/ink10.xml"/><Relationship Id="rId138" Type="http://schemas.openxmlformats.org/officeDocument/2006/relationships/image" Target="../media/image2885.png"/><Relationship Id="rId141" Type="http://schemas.openxmlformats.org/officeDocument/2006/relationships/customXml" Target="../ink/ink14.xml"/><Relationship Id="rId146" Type="http://schemas.openxmlformats.org/officeDocument/2006/relationships/image" Target="../media/image2889.png"/><Relationship Id="rId116" Type="http://schemas.openxmlformats.org/officeDocument/2006/relationships/image" Target="../media/image2874.png"/><Relationship Id="rId124" Type="http://schemas.openxmlformats.org/officeDocument/2006/relationships/image" Target="../media/image2878.png"/><Relationship Id="rId137" Type="http://schemas.openxmlformats.org/officeDocument/2006/relationships/customXml" Target="../ink/ink12.xml"/><Relationship Id="rId2" Type="http://schemas.openxmlformats.org/officeDocument/2006/relationships/notesSlide" Target="../notesSlides/notesSlide54.xml"/><Relationship Id="rId111" Type="http://schemas.openxmlformats.org/officeDocument/2006/relationships/customXml" Target="../ink/ink3.xml"/><Relationship Id="rId140" Type="http://schemas.openxmlformats.org/officeDocument/2006/relationships/image" Target="../media/image2886.png"/><Relationship Id="rId145" Type="http://schemas.openxmlformats.org/officeDocument/2006/relationships/customXml" Target="../ink/ink16.xml"/><Relationship Id="rId1" Type="http://schemas.openxmlformats.org/officeDocument/2006/relationships/slideLayout" Target="../slideLayouts/slideLayout6.xml"/><Relationship Id="rId110" Type="http://schemas.openxmlformats.org/officeDocument/2006/relationships/image" Target="../media/image2871.png"/><Relationship Id="rId115" Type="http://schemas.openxmlformats.org/officeDocument/2006/relationships/customXml" Target="../ink/ink5.xml"/><Relationship Id="rId123" Type="http://schemas.openxmlformats.org/officeDocument/2006/relationships/customXml" Target="../ink/ink9.xml"/><Relationship Id="rId136" Type="http://schemas.openxmlformats.org/officeDocument/2006/relationships/image" Target="../media/image2884.png"/><Relationship Id="rId144" Type="http://schemas.openxmlformats.org/officeDocument/2006/relationships/image" Target="../media/image2888.png"/><Relationship Id="rId114" Type="http://schemas.openxmlformats.org/officeDocument/2006/relationships/image" Target="../media/image2873.png"/><Relationship Id="rId119" Type="http://schemas.openxmlformats.org/officeDocument/2006/relationships/customXml" Target="../ink/ink7.xml"/><Relationship Id="rId127" Type="http://schemas.openxmlformats.org/officeDocument/2006/relationships/customXml" Target="../ink/ink11.xml"/><Relationship Id="rId122" Type="http://schemas.openxmlformats.org/officeDocument/2006/relationships/image" Target="../media/image2877.png"/><Relationship Id="rId143" Type="http://schemas.openxmlformats.org/officeDocument/2006/relationships/customXml" Target="../ink/ink15.xml"/><Relationship Id="rId148" Type="http://schemas.openxmlformats.org/officeDocument/2006/relationships/image" Target="../media/image2890.png"/><Relationship Id="rId113" Type="http://schemas.openxmlformats.org/officeDocument/2006/relationships/customXml" Target="../ink/ink4.xml"/><Relationship Id="rId118" Type="http://schemas.openxmlformats.org/officeDocument/2006/relationships/image" Target="../media/image2875.png"/><Relationship Id="rId126" Type="http://schemas.openxmlformats.org/officeDocument/2006/relationships/image" Target="../media/image2879.png"/><Relationship Id="rId139" Type="http://schemas.openxmlformats.org/officeDocument/2006/relationships/customXml" Target="../ink/ink13.xml"/><Relationship Id="rId147" Type="http://schemas.openxmlformats.org/officeDocument/2006/relationships/customXml" Target="../ink/ink17.xml"/><Relationship Id="rId121" Type="http://schemas.openxmlformats.org/officeDocument/2006/relationships/customXml" Target="../ink/ink8.xml"/><Relationship Id="rId142" Type="http://schemas.openxmlformats.org/officeDocument/2006/relationships/image" Target="../media/image288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 smtClean="0"/>
              <a:t>21</a:t>
            </a:r>
            <a:r>
              <a:rPr lang="el-GR" altLang="en-US" sz="1100" dirty="0" smtClean="0"/>
              <a:t>-20</a:t>
            </a:r>
            <a:r>
              <a:rPr lang="en-US" altLang="en-US" sz="1100" smtClean="0"/>
              <a:t>22</a:t>
            </a:r>
            <a:endParaRPr lang="el-GR" altLang="en-US" sz="11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288" y="2806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     Έτος 			Διάρκεια		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1992 		95 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&gt; 100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2486" y="1301001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  Έτος			Διάρκεια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1997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124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1991 			104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95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Διάρκεια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&gt; 100 </a:t>
            </a:r>
            <a:r>
              <a:rPr lang="en-US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Έτος &gt; 1995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3064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0D17848A-5065-45A8-A0DF-4A3B46F01CA0}"/>
                  </a:ext>
                </a:extLst>
              </p:cNvPr>
              <p:cNvSpPr txBox="1"/>
              <p:nvPr/>
            </p:nvSpPr>
            <p:spPr>
              <a:xfrm>
                <a:off x="1105865" y="2304553"/>
                <a:ext cx="1816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AND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&lt; 3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17848A-5065-45A8-A0DF-4A3B46F01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65" y="2304553"/>
                <a:ext cx="1816395" cy="276999"/>
              </a:xfrm>
              <a:prstGeom prst="rect">
                <a:avLst/>
              </a:prstGeom>
              <a:blipFill>
                <a:blip r:embed="rId2"/>
                <a:stretch>
                  <a:fillRect l="-1342" t="-2222" r="-4362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5095462" y="843677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  <a:endParaRPr lang="el-GR" dirty="0"/>
          </a:p>
          <a:p>
            <a:r>
              <a:rPr lang="el-GR" dirty="0"/>
              <a:t>3	</a:t>
            </a:r>
            <a:r>
              <a:rPr lang="en-US" dirty="0"/>
              <a:t>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E707340-6B09-434B-B522-68D16CFC0794}"/>
              </a:ext>
            </a:extLst>
          </p:cNvPr>
          <p:cNvSpPr txBox="1"/>
          <p:nvPr/>
        </p:nvSpPr>
        <p:spPr>
          <a:xfrm>
            <a:off x="795130" y="3949148"/>
            <a:ext cx="6685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</a:t>
            </a:r>
          </a:p>
          <a:p>
            <a:r>
              <a:rPr lang="el-GR" dirty="0"/>
              <a:t>Α. Ένας πίνακας με 3 στήλες και 3 γραμμές</a:t>
            </a:r>
          </a:p>
          <a:p>
            <a:r>
              <a:rPr lang="el-GR" dirty="0"/>
              <a:t>Β.  Ένας πίνακας με 3 στήλες και 2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2 στήλες και 3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2 στήλες και 2 γραμμές 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</a:t>
            </a:r>
            <a:r>
              <a:rPr lang="el-GR" altLang="en-US" sz="1100" dirty="0" smtClean="0"/>
              <a:t>20</a:t>
            </a:r>
            <a:r>
              <a:rPr lang="en-US" altLang="en-US" sz="1100" dirty="0" smtClean="0"/>
              <a:t>20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21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94922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προκύπτει είναι 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44500" y="682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713898" y="1484348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0850" y="2810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23462" y="1749424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645557" y="3359757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908050" y="2600323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0098" y="46272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5314" y="3263811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  Έτος		Διάρκεια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1992 		95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 Διάρκεια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429846" y="1291615"/>
            <a:ext cx="820896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βάσεων δεδομένων	(ορισμός σχήματος)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Οντοτήτων/Συσχετίσεων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μοντέλο</a:t>
            </a:r>
          </a:p>
          <a:p>
            <a:pPr marL="457200" indent="-457200" algn="just"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ΣΔΒΔ</a:t>
            </a: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ΓΧΔ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609600" y="4683139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(πότε;)  με την αρχική σχέση</a:t>
            </a:r>
            <a:endParaRPr lang="el-GR" sz="2400" i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2428367" y="671793"/>
            <a:ext cx="19661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  <a:endParaRPr lang="el-GR" dirty="0"/>
          </a:p>
          <a:p>
            <a:r>
              <a:rPr lang="el-GR" dirty="0"/>
              <a:t>3	</a:t>
            </a:r>
            <a:r>
              <a:rPr lang="en-US" dirty="0"/>
              <a:t>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E707340-6B09-434B-B522-68D16CFC0794}"/>
              </a:ext>
            </a:extLst>
          </p:cNvPr>
          <p:cNvSpPr txBox="1"/>
          <p:nvPr/>
        </p:nvSpPr>
        <p:spPr>
          <a:xfrm>
            <a:off x="795130" y="3949148"/>
            <a:ext cx="6685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</a:t>
            </a:r>
          </a:p>
          <a:p>
            <a:r>
              <a:rPr lang="el-GR" dirty="0"/>
              <a:t>Α. Ένας πίνακας με </a:t>
            </a:r>
            <a:r>
              <a:rPr lang="en-US" dirty="0"/>
              <a:t>3</a:t>
            </a:r>
            <a:r>
              <a:rPr lang="el-GR" dirty="0"/>
              <a:t> στήλες και 7 γραμμές</a:t>
            </a:r>
          </a:p>
          <a:p>
            <a:r>
              <a:rPr lang="el-GR" dirty="0"/>
              <a:t>Β.  Ένας πίνακας με 3 στήλες και 5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</a:t>
            </a:r>
            <a:r>
              <a:rPr lang="en-US" dirty="0"/>
              <a:t>1 </a:t>
            </a:r>
            <a:r>
              <a:rPr lang="el-GR" dirty="0"/>
              <a:t>στήλη  και 7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1 στήλες και 5 γραμμές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="" xmlns:a16="http://schemas.microsoft.com/office/drawing/2014/main" id="{CB368D24-2D5D-4125-B908-6F346DC012F3}"/>
                  </a:ext>
                </a:extLst>
              </p:cNvPr>
              <p:cNvSpPr txBox="1"/>
              <p:nvPr/>
            </p:nvSpPr>
            <p:spPr>
              <a:xfrm>
                <a:off x="445492" y="3370109"/>
                <a:ext cx="94159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en-US" dirty="0"/>
                  <a:t>(R)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368D24-2D5D-4125-B908-6F346DC0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92" y="3370109"/>
                <a:ext cx="941595" cy="276999"/>
              </a:xfrm>
              <a:prstGeom prst="rect">
                <a:avLst/>
              </a:prstGeom>
              <a:blipFill>
                <a:blip r:embed="rId2"/>
                <a:stretch>
                  <a:fillRect l="-6452" t="-28889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</a:t>
            </a:r>
            <a:r>
              <a:rPr lang="el-GR" altLang="en-US" sz="1100" dirty="0" smtClean="0"/>
              <a:t>20</a:t>
            </a:r>
            <a:r>
              <a:rPr lang="en-US" altLang="en-US" sz="1100" dirty="0" smtClean="0"/>
              <a:t>20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21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45598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αντιμεταθετική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24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	Διάρκεια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104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των ταινιών που είναι μεγαλύτερες των 100 λεπτών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2794667" y="2103617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</a:p>
          <a:p>
            <a:pPr marL="342900" indent="-342900">
              <a:buAutoNum type="arabicPlain" startAt="6"/>
            </a:pPr>
            <a:r>
              <a:rPr lang="en-US" dirty="0"/>
              <a:t>  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CE3301A-1C7A-4BF9-9E52-1AD662C28E78}"/>
              </a:ext>
            </a:extLst>
          </p:cNvPr>
          <p:cNvSpPr txBox="1"/>
          <p:nvPr/>
        </p:nvSpPr>
        <p:spPr>
          <a:xfrm>
            <a:off x="675861" y="4187687"/>
            <a:ext cx="563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72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8461" y="6031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σχέση που προκύπτει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193223" y="1705031"/>
            <a:ext cx="1371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-389425" y="-2519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294C218B-C4F4-4645-B421-931664CD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B340281-A774-4989-907A-4A9679EDD1E5}"/>
              </a:ext>
            </a:extLst>
          </p:cNvPr>
          <p:cNvSpPr txBox="1"/>
          <p:nvPr/>
        </p:nvSpPr>
        <p:spPr>
          <a:xfrm>
            <a:off x="1457739" y="1159565"/>
            <a:ext cx="14577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</a:t>
            </a:r>
          </a:p>
          <a:p>
            <a:r>
              <a:rPr lang="en-US" b="1" dirty="0"/>
              <a:t>A	B	C</a:t>
            </a:r>
          </a:p>
          <a:p>
            <a:r>
              <a:rPr lang="en-US" dirty="0"/>
              <a:t>1	2	3</a:t>
            </a:r>
          </a:p>
          <a:p>
            <a:r>
              <a:rPr lang="en-US" dirty="0"/>
              <a:t>4	5	6</a:t>
            </a:r>
          </a:p>
          <a:p>
            <a:pPr marL="342900" indent="-342900">
              <a:buAutoNum type="arabicPlain"/>
            </a:pPr>
            <a:r>
              <a:rPr lang="en-US" dirty="0"/>
              <a:t>  8	9</a:t>
            </a:r>
          </a:p>
          <a:p>
            <a:r>
              <a:rPr lang="en-US" dirty="0"/>
              <a:t>3	2	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AED035B-85E9-4179-BE14-FC8254F83389}"/>
              </a:ext>
            </a:extLst>
          </p:cNvPr>
          <p:cNvSpPr txBox="1"/>
          <p:nvPr/>
        </p:nvSpPr>
        <p:spPr>
          <a:xfrm>
            <a:off x="3438939" y="1159564"/>
            <a:ext cx="155713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</a:t>
            </a:r>
          </a:p>
          <a:p>
            <a:r>
              <a:rPr lang="en-US" b="1" dirty="0"/>
              <a:t>A	B	C</a:t>
            </a:r>
          </a:p>
          <a:p>
            <a:r>
              <a:rPr lang="en-US" dirty="0"/>
              <a:t>4	2	9</a:t>
            </a:r>
          </a:p>
          <a:p>
            <a:r>
              <a:rPr lang="en-US" dirty="0"/>
              <a:t>6	1	8</a:t>
            </a:r>
          </a:p>
          <a:p>
            <a:r>
              <a:rPr lang="en-US" dirty="0"/>
              <a:t>4	2	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E645F518-130D-43B0-97E4-1E77314B44A4}"/>
                  </a:ext>
                </a:extLst>
              </p:cNvPr>
              <p:cNvSpPr txBox="1"/>
              <p:nvPr/>
            </p:nvSpPr>
            <p:spPr>
              <a:xfrm>
                <a:off x="5519531" y="1489545"/>
                <a:ext cx="14177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l-GR" dirty="0"/>
                  <a:t>(</a:t>
                </a:r>
                <a:r>
                  <a:rPr lang="en-US" dirty="0"/>
                  <a:t>S)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45F518-130D-43B0-97E4-1E77314B4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531" y="1489545"/>
                <a:ext cx="1417760" cy="276999"/>
              </a:xfrm>
              <a:prstGeom prst="rect">
                <a:avLst/>
              </a:prstGeom>
              <a:blipFill>
                <a:blip r:embed="rId2"/>
                <a:stretch>
                  <a:fillRect l="-4292" t="-28261" r="-944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5229C1A-959C-4046-9C3C-43D8604645BE}"/>
              </a:ext>
            </a:extLst>
          </p:cNvPr>
          <p:cNvSpPr txBox="1"/>
          <p:nvPr/>
        </p:nvSpPr>
        <p:spPr>
          <a:xfrm>
            <a:off x="5418667" y="2052117"/>
            <a:ext cx="25964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ένας πίνακας με </a:t>
            </a:r>
          </a:p>
          <a:p>
            <a:r>
              <a:rPr lang="el-GR" dirty="0"/>
              <a:t>Α. 3 στήλες και 6 γραμμές</a:t>
            </a:r>
          </a:p>
          <a:p>
            <a:r>
              <a:rPr lang="el-GR" dirty="0"/>
              <a:t>Β. 3 στήλες και 4 γραμμές</a:t>
            </a:r>
          </a:p>
          <a:p>
            <a:r>
              <a:rPr lang="en-US" dirty="0"/>
              <a:t>C. 1 </a:t>
            </a:r>
            <a:r>
              <a:rPr lang="el-GR" dirty="0"/>
              <a:t>στήλη και 6 γραμμές</a:t>
            </a:r>
          </a:p>
          <a:p>
            <a:r>
              <a:rPr lang="en-US" dirty="0"/>
              <a:t>D. 1 </a:t>
            </a:r>
            <a:r>
              <a:rPr lang="el-GR" dirty="0"/>
              <a:t>στήλη και 4 γραμμές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</a:t>
            </a:r>
            <a:r>
              <a:rPr lang="el-GR" altLang="en-US" sz="1100" dirty="0" smtClean="0"/>
              <a:t>20</a:t>
            </a:r>
            <a:r>
              <a:rPr lang="en-US" altLang="en-US" sz="1100" dirty="0" smtClean="0"/>
              <a:t>20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21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899670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εύρεση πληροφορίας από μια βάση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(queries)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τρέχων στιγμιότυπο της βάσης δεδομένων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555261" y="2106612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690377" y="579769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ανανάς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280252" y="7124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88461" y="119204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1198870" y="2467882"/>
            <a:ext cx="578348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μπορούμε να βρούμε σε πίτσες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57200" y="9719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9711" y="1479657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χιαστί γινόμενο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36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55569" y="1069812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488461" y="1943493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1911" y="261263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488461" y="3299926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 dirty="0">
                    <a:latin typeface="Comic Sans MS" pitchFamily="66" charset="0"/>
                  </a:rPr>
                  <a:t>=, &gt;, &lt;, </a:t>
                </a:r>
                <a:r>
                  <a:rPr lang="el-GR" sz="2000" dirty="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 dirty="0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712197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88461" y="714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38</a:t>
            </a:fld>
            <a:endParaRPr lang="el-GR" alt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U            </a:t>
            </a:r>
            <a:r>
              <a:rPr lang="el-GR" sz="2400" b="1" baseline="-25000" dirty="0"/>
              <a:t>A   &lt;  D</a:t>
            </a:r>
            <a:r>
              <a:rPr lang="el-GR" sz="2000" b="1" dirty="0"/>
              <a:t>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grpSp>
        <p:nvGrpSpPr>
          <p:cNvPr id="8" name="Group 7"/>
          <p:cNvGrpSpPr/>
          <p:nvPr/>
        </p:nvGrpSpPr>
        <p:grpSpPr>
          <a:xfrm>
            <a:off x="1563717" y="5403576"/>
            <a:ext cx="2068645" cy="507832"/>
            <a:chOff x="1563717" y="5403576"/>
            <a:chExt cx="2068645" cy="507832"/>
          </a:xfrm>
        </p:grpSpPr>
        <p:sp>
          <p:nvSpPr>
            <p:cNvPr id="50189" name="Rectangle 27"/>
            <p:cNvSpPr>
              <a:spLocks noChangeArrowheads="1"/>
            </p:cNvSpPr>
            <p:nvPr/>
          </p:nvSpPr>
          <p:spPr bwMode="auto">
            <a:xfrm>
              <a:off x="1563717" y="5403576"/>
              <a:ext cx="13612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/>
                <a:t>U </a:t>
              </a:r>
              <a:r>
                <a:rPr lang="el-GR" sz="2000" dirty="0" smtClean="0"/>
                <a:t>         </a:t>
              </a:r>
              <a:r>
                <a:rPr lang="en-US" sz="2000" dirty="0" smtClean="0"/>
                <a:t>     </a:t>
              </a:r>
              <a:r>
                <a:rPr lang="el-GR" sz="2000" dirty="0" smtClean="0"/>
                <a:t>V</a:t>
              </a:r>
              <a:endParaRPr lang="el-GR" sz="2000" dirty="0"/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1913746" y="5517218"/>
              <a:ext cx="287307" cy="216855"/>
              <a:chOff x="3945" y="1231"/>
              <a:chExt cx="205" cy="136"/>
            </a:xfrm>
          </p:grpSpPr>
          <p:sp>
            <p:nvSpPr>
              <p:cNvPr id="50191" name="AutoShape 29"/>
              <p:cNvSpPr>
                <a:spLocks noChangeArrowheads="1"/>
              </p:cNvSpPr>
              <p:nvPr/>
            </p:nvSpPr>
            <p:spPr bwMode="auto">
              <a:xfrm rot="5400000">
                <a:off x="3923" y="1253"/>
                <a:ext cx="136" cy="91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AutoShape 30"/>
              <p:cNvSpPr>
                <a:spLocks noChangeArrowheads="1"/>
              </p:cNvSpPr>
              <p:nvPr/>
            </p:nvSpPr>
            <p:spPr bwMode="auto">
              <a:xfrm rot="-5400000">
                <a:off x="4037" y="1253"/>
                <a:ext cx="136" cy="91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2190424" y="5603631"/>
              <a:ext cx="14419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A &lt; D AND B </a:t>
              </a:r>
              <a:r>
                <a:rPr lang="el-GR" sz="1400" dirty="0">
                  <a:sym typeface="Symbol" pitchFamily="18" charset="2"/>
                </a:rPr>
                <a:t> B</a:t>
              </a:r>
              <a:r>
                <a:rPr lang="el-GR" sz="1400" dirty="0"/>
                <a:t> ‘</a:t>
              </a: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τελεστών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εμπορικές γλώσσες ερωτήσεων (π.χ., SQL) και για την υλοποίησή τους</a:t>
            </a: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/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859666" y="120491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88912" y="2776542"/>
            <a:ext cx="8497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πίτσες (όνομα) έχουν  κάποιο συστατικό που αρέσει στο φοιτητή </a:t>
            </a: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</a:t>
            </a:r>
            <a:endParaRPr lang="en-US" i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ανανάς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500140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ΣΥΣΤΑΤΙΚΟ	              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>
                <a:solidFill>
                  <a:srgbClr val="FF0000"/>
                </a:solidFill>
              </a:rPr>
              <a:t>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ελιά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μπέικον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859666" y="120491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88912" y="2776542"/>
            <a:ext cx="849788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</a:t>
            </a:r>
            <a:r>
              <a:rPr lang="el-GR" i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πίτσες (όνομα) έχουν  κάποιο συστατικό που αρέσει στο φοιτητή </a:t>
            </a:r>
            <a:r>
              <a:rPr lang="el-GR" i="1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Δημήτρη</a:t>
            </a:r>
            <a:endParaRPr lang="en-US" i="1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(όνομα) σερβίρουν κάποια πίτσα που έχει κάποιο συστατικό που αρέσει στο Δημήτρη – η απάντηση να είναι ζεύγη της μορφής (ΜΑΓΑΖΙ, ΟΝΟΜΑ-ΠΙΤΣΑΣ) όπου ΜΑΓΑΖΙ το όνομα του μαγαζιού και ΟΝΟΜΑ-ΠΙΤΣΑΣ το όνομα της πίτσας με το συστατικό.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02502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45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</a:t>
            </a:r>
            <a:r>
              <a:rPr lang="el-GR" sz="2000" b="1" dirty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>
                <a:latin typeface="Times New Roman" pitchFamily="18" charset="0"/>
              </a:rPr>
              <a:t>   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>
                <a:latin typeface="Times New Roman" pitchFamily="18" charset="0"/>
              </a:rPr>
              <a:t>Β = Β’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24961" y="1913109"/>
            <a:ext cx="835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Ίδιες τιμές στα γνωρίσματα με το ίδιο όνομα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 κοινά γνώρισμα εμφανίζονται μόνο μια φορά στο αποτέλεσμα</a:t>
            </a: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2622061" y="3392427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*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3285" y="5471596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47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879601" y="2632889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48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“περίπλοκους υπολογισμούς”.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εύκολη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αποδοτική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προσπέλαση σε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μεγάλα σύνολα δεδομένων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3050" y="17621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050925" y="1464813"/>
            <a:ext cx="2209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Α1</a:t>
            </a:r>
            <a:r>
              <a:rPr lang="el-GR" sz="2000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Β1</a:t>
            </a:r>
            <a:r>
              <a:rPr lang="el-GR" sz="2000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C</a:t>
            </a:r>
            <a:r>
              <a:rPr lang="el-GR" sz="2000" dirty="0">
                <a:latin typeface="Times New Roman" pitchFamily="18" charset="0"/>
              </a:rPr>
              <a:t>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4	2	</a:t>
            </a:r>
            <a:r>
              <a:rPr lang="en-US" sz="2000" dirty="0">
                <a:latin typeface="Times New Roman" pitchFamily="18" charset="0"/>
              </a:rPr>
              <a:t>1</a:t>
            </a:r>
            <a:endParaRPr lang="el-GR" sz="20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>
                <a:latin typeface="Times New Roman" pitchFamily="18" charset="0"/>
              </a:rPr>
              <a:t>8 	</a:t>
            </a:r>
            <a:r>
              <a:rPr lang="en-US" sz="2000" dirty="0">
                <a:latin typeface="Times New Roman" pitchFamily="18" charset="0"/>
              </a:rPr>
              <a:t>3</a:t>
            </a:r>
            <a:endParaRPr lang="el-GR" sz="2000" dirty="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1     2     5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6131" y="3961660"/>
            <a:ext cx="8171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το Β1 είναι μικρότερο του </a:t>
            </a:r>
            <a:r>
              <a:rPr lang="en-US" dirty="0"/>
              <a:t>C</a:t>
            </a:r>
            <a:r>
              <a:rPr lang="el-GR" dirty="0"/>
              <a:t>1</a:t>
            </a:r>
            <a:endParaRPr lang="en-US" dirty="0"/>
          </a:p>
          <a:p>
            <a:pPr marL="342900" indent="-342900">
              <a:buAutoNum type="arabicPeriod"/>
            </a:pPr>
            <a:r>
              <a:rPr lang="el-GR" dirty="0"/>
              <a:t>Τις τιμές του Α1 για τις οποίες το Β1 είναι μικρότερο του 5</a:t>
            </a:r>
            <a:r>
              <a:rPr lang="en-US" dirty="0"/>
              <a:t> </a:t>
            </a:r>
          </a:p>
          <a:p>
            <a:pPr marL="342900" indent="-342900"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η τιμή του </a:t>
            </a:r>
            <a:r>
              <a:rPr lang="en-US" dirty="0"/>
              <a:t>A1 </a:t>
            </a:r>
            <a:r>
              <a:rPr lang="el-GR" dirty="0"/>
              <a:t>είναι μεγαλύτερη από </a:t>
            </a:r>
            <a:r>
              <a:rPr lang="el-GR" i="1" dirty="0"/>
              <a:t>τουλάχιστον μια </a:t>
            </a:r>
            <a:r>
              <a:rPr lang="el-GR" dirty="0"/>
              <a:t>τιμή του Α2 της </a:t>
            </a:r>
            <a:r>
              <a:rPr lang="en-US" dirty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η τιμή του </a:t>
            </a:r>
            <a:r>
              <a:rPr lang="en-US" dirty="0"/>
              <a:t>A1 </a:t>
            </a:r>
            <a:r>
              <a:rPr lang="el-GR" dirty="0"/>
              <a:t>είναι μεγαλύτερη </a:t>
            </a:r>
            <a:r>
              <a:rPr lang="el-GR" i="1" dirty="0"/>
              <a:t>από όλ</a:t>
            </a:r>
            <a:r>
              <a:rPr lang="el-GR" dirty="0"/>
              <a:t>ες τις τιμές του Α2 της </a:t>
            </a:r>
            <a:r>
              <a:rPr lang="en-US" dirty="0"/>
              <a:t>S</a:t>
            </a:r>
            <a:endParaRPr lang="el-GR" dirty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Α</a:t>
            </a:r>
            <a:r>
              <a:rPr lang="el-GR" sz="2000" dirty="0">
                <a:latin typeface="Times New Roman" pitchFamily="18" charset="0"/>
              </a:rPr>
              <a:t>2	</a:t>
            </a:r>
            <a:r>
              <a:rPr lang="en-US" sz="2000" dirty="0">
                <a:latin typeface="Times New Roman" pitchFamily="18" charset="0"/>
              </a:rPr>
              <a:t>Β</a:t>
            </a:r>
            <a:r>
              <a:rPr lang="el-GR" sz="2000" dirty="0">
                <a:latin typeface="Times New Roman" pitchFamily="18" charset="0"/>
              </a:rPr>
              <a:t>2	</a:t>
            </a:r>
            <a:r>
              <a:rPr lang="en-US" sz="2000" dirty="0">
                <a:latin typeface="Times New Roman" pitchFamily="18" charset="0"/>
              </a:rPr>
              <a:t>C</a:t>
            </a:r>
            <a:r>
              <a:rPr lang="el-GR" sz="2000" dirty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1	3	2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024705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σε μια 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-ταινίας, έτος-παραγωγής, διάρκεια, είδος)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όνομα-ταινίας     έτος-παραγωγής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1997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124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		   1991 		 	   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53</a:t>
            </a:fld>
            <a:endParaRPr lang="el-GR" alt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2" name="Rectangle 1"/>
          <p:cNvSpPr/>
          <p:nvPr/>
        </p:nvSpPr>
        <p:spPr>
          <a:xfrm>
            <a:off x="552545" y="1500569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/>
              <a:t>συμβολίζεται 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/>
          </a:p>
          <a:p>
            <a:r>
              <a:rPr lang="el-GR" sz="3600" dirty="0"/>
              <a:t>για 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/>
              <a:t>)</a:t>
            </a:r>
            <a:r>
              <a:rPr lang="el-GR" sz="3600" dirty="0"/>
              <a:t>:</a:t>
            </a:r>
            <a:r>
              <a:rPr lang="en-US" sz="3600" dirty="0"/>
              <a:t> </a:t>
            </a:r>
            <a:endParaRPr lang="el-GR" sz="3600" dirty="0"/>
          </a:p>
          <a:p>
            <a:r>
              <a:rPr lang="el-GR" sz="3600" dirty="0"/>
              <a:t>η 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(R) </a:t>
            </a:r>
            <a:endParaRPr lang="el-GR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/>
              <a:t>είναι</a:t>
            </a:r>
            <a:r>
              <a:rPr lang="en-US" sz="3600" dirty="0"/>
              <a:t> </a:t>
            </a:r>
            <a:r>
              <a:rPr lang="el-GR" sz="3600" dirty="0"/>
              <a:t>ισοδύναμη του συμβολισμού </a:t>
            </a:r>
          </a:p>
          <a:p>
            <a:r>
              <a:rPr lang="en-US" sz="3600" dirty="0"/>
              <a:t>S(B</a:t>
            </a:r>
            <a:r>
              <a:rPr lang="en-US" sz="3600" baseline="-25000" dirty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/>
              <a:t>)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401865" y="3373146"/>
            <a:ext cx="8497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από δύο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τουλάχιστον τρία)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1148832" y="142868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655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66557" y="218231"/>
            <a:ext cx="2218712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2622061" y="2239547"/>
            <a:ext cx="2146291" cy="21082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5379695" y="3070672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773" name="Ink 32772">
                <a:extLst>
                  <a:ext uri="{FF2B5EF4-FFF2-40B4-BE49-F238E27FC236}">
                    <a16:creationId xmlns="" xmlns:a16="http://schemas.microsoft.com/office/drawing/2014/main" id="{7ED7CCE0-27B0-44DE-92EB-ABB93ABDAACE}"/>
                  </a:ext>
                </a:extLst>
              </p14:cNvPr>
              <p14:cNvContentPartPr/>
              <p14:nvPr/>
            </p14:nvContentPartPr>
            <p14:xfrm>
              <a:off x="2325412" y="748477"/>
              <a:ext cx="360" cy="360"/>
            </p14:xfrm>
          </p:contentPart>
        </mc:Choice>
        <mc:Fallback xmlns="">
          <p:pic>
            <p:nvPicPr>
              <p:cNvPr id="32773" name="Ink 32772">
                <a:extLst>
                  <a:ext uri="{FF2B5EF4-FFF2-40B4-BE49-F238E27FC236}">
                    <a16:creationId xmlns:a16="http://schemas.microsoft.com/office/drawing/2014/main" id="{7ED7CCE0-27B0-44DE-92EB-ABB93ABDAAC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316772" y="7394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16905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/>
              <a:t>	</a:t>
            </a: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271102" y="11771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Ο1		       	Σ1			Ο2		Σ2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ανανάς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ελιά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	</a:t>
            </a: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	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Ελληνική	ελιά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2100" y="3441837"/>
            <a:ext cx="8648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40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Άλγεβρα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(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συνέχεια)</a:t>
            </a:r>
            <a:endParaRPr lang="el-GR" sz="40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44547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2367573" y="118558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276225" y="2447898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386861" y="4020394"/>
            <a:ext cx="81359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8/1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/2021</a:t>
            </a:r>
          </a:p>
          <a:p>
            <a:pPr marL="342900" indent="-342900">
              <a:buAutoNum type="arabicPeriod"/>
            </a:pPr>
            <a:endParaRPr lang="el-GR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</a:p>
          <a:p>
            <a:endParaRPr lang="en-US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505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6394732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266331" y="1402383"/>
            <a:ext cx="845893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Outer join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(αριστερή εξωτερική συνένωση)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 της σχέσης στα δεξιά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(δεξιά εξωτερική συνένωση)</a:t>
            </a: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2        4     </a:t>
              </a:r>
              <a:r>
                <a:rPr lang="el-GR" sz="2000" dirty="0" err="1" smtClean="0">
                  <a:latin typeface="Times New Roman" pitchFamily="18" charset="0"/>
                </a:rPr>
                <a:t>null</a:t>
              </a:r>
              <a:endParaRPr lang="el-GR" sz="2000" dirty="0">
                <a:latin typeface="Times New Roman" pitchFamily="18" charset="0"/>
              </a:endParaRP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381000" y="1097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5788" name="Ink 75787">
                <a:extLst>
                  <a:ext uri="{FF2B5EF4-FFF2-40B4-BE49-F238E27FC236}">
                    <a16:creationId xmlns="" xmlns:a16="http://schemas.microsoft.com/office/drawing/2014/main" id="{3723F885-8825-432E-B3DF-82803B0F156D}"/>
                  </a:ext>
                </a:extLst>
              </p14:cNvPr>
              <p14:cNvContentPartPr/>
              <p14:nvPr/>
            </p14:nvContentPartPr>
            <p14:xfrm>
              <a:off x="4583588" y="3231757"/>
              <a:ext cx="165240" cy="165960"/>
            </p14:xfrm>
          </p:contentPart>
        </mc:Choice>
        <mc:Fallback xmlns="">
          <p:pic>
            <p:nvPicPr>
              <p:cNvPr id="75788" name="Ink 75787">
                <a:extLst>
                  <a:ext uri="{FF2B5EF4-FFF2-40B4-BE49-F238E27FC236}">
                    <a16:creationId xmlns:a16="http://schemas.microsoft.com/office/drawing/2014/main" id="{3723F885-8825-432E-B3DF-82803B0F156D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4574948" y="3223117"/>
                <a:ext cx="182880" cy="183600"/>
              </a:xfrm>
              <a:prstGeom prst="rect">
                <a:avLst/>
              </a:prstGeom>
            </p:spPr>
          </p:pic>
        </mc:Fallback>
      </mc:AlternateContent>
      <p:grpSp>
        <p:nvGrpSpPr>
          <p:cNvPr id="75818" name="Group 75817">
            <a:extLst>
              <a:ext uri="{FF2B5EF4-FFF2-40B4-BE49-F238E27FC236}">
                <a16:creationId xmlns="" xmlns:a16="http://schemas.microsoft.com/office/drawing/2014/main" id="{FB1431D6-BFE3-4874-83FE-53B64B09E674}"/>
              </a:ext>
            </a:extLst>
          </p:cNvPr>
          <p:cNvGrpSpPr/>
          <p:nvPr/>
        </p:nvGrpSpPr>
        <p:grpSpPr>
          <a:xfrm>
            <a:off x="4992548" y="3177037"/>
            <a:ext cx="640440" cy="223560"/>
            <a:chOff x="4992548" y="3177037"/>
            <a:chExt cx="640440" cy="22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75789" name="Ink 75788">
                  <a:extLst>
                    <a:ext uri="{FF2B5EF4-FFF2-40B4-BE49-F238E27FC236}">
                      <a16:creationId xmlns="" xmlns:a16="http://schemas.microsoft.com/office/drawing/2014/main" id="{772CC672-BBEB-47C4-AD6A-9CABB60F1929}"/>
                    </a:ext>
                  </a:extLst>
                </p14:cNvPr>
                <p14:cNvContentPartPr/>
                <p14:nvPr/>
              </p14:nvContentPartPr>
              <p14:xfrm>
                <a:off x="5077148" y="3244357"/>
                <a:ext cx="41040" cy="124200"/>
              </p14:xfrm>
            </p:contentPart>
          </mc:Choice>
          <mc:Fallback xmlns="">
            <p:pic>
              <p:nvPicPr>
                <p:cNvPr id="75789" name="Ink 75788">
                  <a:extLst>
                    <a:ext uri="{FF2B5EF4-FFF2-40B4-BE49-F238E27FC236}">
                      <a16:creationId xmlns:a16="http://schemas.microsoft.com/office/drawing/2014/main" id="{772CC672-BBEB-47C4-AD6A-9CABB60F1929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5068508" y="3235717"/>
                  <a:ext cx="5868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75790" name="Ink 75789">
                  <a:extLst>
                    <a:ext uri="{FF2B5EF4-FFF2-40B4-BE49-F238E27FC236}">
                      <a16:creationId xmlns="" xmlns:a16="http://schemas.microsoft.com/office/drawing/2014/main" id="{A43B6254-1EF2-49C7-BB9B-AE6771D403EF}"/>
                    </a:ext>
                  </a:extLst>
                </p14:cNvPr>
                <p14:cNvContentPartPr/>
                <p14:nvPr/>
              </p14:nvContentPartPr>
              <p14:xfrm>
                <a:off x="5113148" y="3249757"/>
                <a:ext cx="213840" cy="85320"/>
              </p14:xfrm>
            </p:contentPart>
          </mc:Choice>
          <mc:Fallback xmlns="">
            <p:pic>
              <p:nvPicPr>
                <p:cNvPr id="75790" name="Ink 75789">
                  <a:extLst>
                    <a:ext uri="{FF2B5EF4-FFF2-40B4-BE49-F238E27FC236}">
                      <a16:creationId xmlns:a16="http://schemas.microsoft.com/office/drawing/2014/main" id="{A43B6254-1EF2-49C7-BB9B-AE6771D403EF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5104148" y="3240757"/>
                  <a:ext cx="23148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5791" name="Ink 75790">
                  <a:extLst>
                    <a:ext uri="{FF2B5EF4-FFF2-40B4-BE49-F238E27FC236}">
                      <a16:creationId xmlns="" xmlns:a16="http://schemas.microsoft.com/office/drawing/2014/main" id="{ED1E57BB-743A-4420-90DE-2EC758933DD6}"/>
                    </a:ext>
                  </a:extLst>
                </p14:cNvPr>
                <p14:cNvContentPartPr/>
                <p14:nvPr/>
              </p14:nvContentPartPr>
              <p14:xfrm>
                <a:off x="5091188" y="3247597"/>
                <a:ext cx="300600" cy="115920"/>
              </p14:xfrm>
            </p:contentPart>
          </mc:Choice>
          <mc:Fallback xmlns="">
            <p:pic>
              <p:nvPicPr>
                <p:cNvPr id="75791" name="Ink 75790">
                  <a:extLst>
                    <a:ext uri="{FF2B5EF4-FFF2-40B4-BE49-F238E27FC236}">
                      <a16:creationId xmlns:a16="http://schemas.microsoft.com/office/drawing/2014/main" id="{ED1E57BB-743A-4420-90DE-2EC758933DD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5082188" y="3238597"/>
                  <a:ext cx="31824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75812" name="Ink 75811">
                  <a:extLst>
                    <a:ext uri="{FF2B5EF4-FFF2-40B4-BE49-F238E27FC236}">
                      <a16:creationId xmlns="" xmlns:a16="http://schemas.microsoft.com/office/drawing/2014/main" id="{15EB7FCA-25B6-495C-BF21-9E6C38593E14}"/>
                    </a:ext>
                  </a:extLst>
                </p14:cNvPr>
                <p14:cNvContentPartPr/>
                <p14:nvPr/>
              </p14:nvContentPartPr>
              <p14:xfrm>
                <a:off x="5330948" y="3253357"/>
                <a:ext cx="47520" cy="147240"/>
              </p14:xfrm>
            </p:contentPart>
          </mc:Choice>
          <mc:Fallback xmlns="">
            <p:pic>
              <p:nvPicPr>
                <p:cNvPr id="75812" name="Ink 75811">
                  <a:extLst>
                    <a:ext uri="{FF2B5EF4-FFF2-40B4-BE49-F238E27FC236}">
                      <a16:creationId xmlns:a16="http://schemas.microsoft.com/office/drawing/2014/main" id="{15EB7FCA-25B6-495C-BF21-9E6C38593E14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5322308" y="3244717"/>
                  <a:ext cx="6516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75813" name="Ink 75812">
                  <a:extLst>
                    <a:ext uri="{FF2B5EF4-FFF2-40B4-BE49-F238E27FC236}">
                      <a16:creationId xmlns="" xmlns:a16="http://schemas.microsoft.com/office/drawing/2014/main" id="{3C1C4E71-D720-48DB-9D08-271F07F6C2BE}"/>
                    </a:ext>
                  </a:extLst>
                </p14:cNvPr>
                <p14:cNvContentPartPr/>
                <p14:nvPr/>
              </p14:nvContentPartPr>
              <p14:xfrm>
                <a:off x="5281988" y="3358117"/>
                <a:ext cx="58320" cy="7920"/>
              </p14:xfrm>
            </p:contentPart>
          </mc:Choice>
          <mc:Fallback xmlns="">
            <p:pic>
              <p:nvPicPr>
                <p:cNvPr id="75813" name="Ink 75812">
                  <a:extLst>
                    <a:ext uri="{FF2B5EF4-FFF2-40B4-BE49-F238E27FC236}">
                      <a16:creationId xmlns:a16="http://schemas.microsoft.com/office/drawing/2014/main" id="{3C1C4E71-D720-48DB-9D08-271F07F6C2BE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273348" y="3349477"/>
                  <a:ext cx="759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5814" name="Ink 75813">
                  <a:extLst>
                    <a:ext uri="{FF2B5EF4-FFF2-40B4-BE49-F238E27FC236}">
                      <a16:creationId xmlns="" xmlns:a16="http://schemas.microsoft.com/office/drawing/2014/main" id="{5F266E5D-2EF5-4EC8-85F3-A589463AF286}"/>
                    </a:ext>
                  </a:extLst>
                </p14:cNvPr>
                <p14:cNvContentPartPr/>
                <p14:nvPr/>
              </p14:nvContentPartPr>
              <p14:xfrm>
                <a:off x="4992548" y="3223837"/>
                <a:ext cx="117360" cy="11520"/>
              </p14:xfrm>
            </p:contentPart>
          </mc:Choice>
          <mc:Fallback xmlns="">
            <p:pic>
              <p:nvPicPr>
                <p:cNvPr id="75814" name="Ink 75813">
                  <a:extLst>
                    <a:ext uri="{FF2B5EF4-FFF2-40B4-BE49-F238E27FC236}">
                      <a16:creationId xmlns:a16="http://schemas.microsoft.com/office/drawing/2014/main" id="{5F266E5D-2EF5-4EC8-85F3-A589463AF286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4983908" y="3215197"/>
                  <a:ext cx="1350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75816" name="Ink 75815">
                  <a:extLst>
                    <a:ext uri="{FF2B5EF4-FFF2-40B4-BE49-F238E27FC236}">
                      <a16:creationId xmlns="" xmlns:a16="http://schemas.microsoft.com/office/drawing/2014/main" id="{6CB239E5-84A2-4CCA-9BEA-1E24BA7F4375}"/>
                    </a:ext>
                  </a:extLst>
                </p14:cNvPr>
                <p14:cNvContentPartPr/>
                <p14:nvPr/>
              </p14:nvContentPartPr>
              <p14:xfrm>
                <a:off x="5012708" y="3342637"/>
                <a:ext cx="100080" cy="2520"/>
              </p14:xfrm>
            </p:contentPart>
          </mc:Choice>
          <mc:Fallback xmlns="">
            <p:pic>
              <p:nvPicPr>
                <p:cNvPr id="75816" name="Ink 75815">
                  <a:extLst>
                    <a:ext uri="{FF2B5EF4-FFF2-40B4-BE49-F238E27FC236}">
                      <a16:creationId xmlns:a16="http://schemas.microsoft.com/office/drawing/2014/main" id="{6CB239E5-84A2-4CCA-9BEA-1E24BA7F4375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5004068" y="3333997"/>
                  <a:ext cx="11772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75817" name="Ink 75816">
                  <a:extLst>
                    <a:ext uri="{FF2B5EF4-FFF2-40B4-BE49-F238E27FC236}">
                      <a16:creationId xmlns="" xmlns:a16="http://schemas.microsoft.com/office/drawing/2014/main" id="{5A637F7A-9C59-486F-8098-1DF4A9AD2AF6}"/>
                    </a:ext>
                  </a:extLst>
                </p14:cNvPr>
                <p14:cNvContentPartPr/>
                <p14:nvPr/>
              </p14:nvContentPartPr>
              <p14:xfrm>
                <a:off x="5475668" y="3177037"/>
                <a:ext cx="157320" cy="205200"/>
              </p14:xfrm>
            </p:contentPart>
          </mc:Choice>
          <mc:Fallback xmlns="">
            <p:pic>
              <p:nvPicPr>
                <p:cNvPr id="75817" name="Ink 75816">
                  <a:extLst>
                    <a:ext uri="{FF2B5EF4-FFF2-40B4-BE49-F238E27FC236}">
                      <a16:creationId xmlns:a16="http://schemas.microsoft.com/office/drawing/2014/main" id="{5A637F7A-9C59-486F-8098-1DF4A9AD2AF6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5467028" y="3168037"/>
                  <a:ext cx="174960" cy="22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831" name="Group 75830">
            <a:extLst>
              <a:ext uri="{FF2B5EF4-FFF2-40B4-BE49-F238E27FC236}">
                <a16:creationId xmlns="" xmlns:a16="http://schemas.microsoft.com/office/drawing/2014/main" id="{796313CB-12ED-4B99-BEA8-EF6143A851D8}"/>
              </a:ext>
            </a:extLst>
          </p:cNvPr>
          <p:cNvGrpSpPr/>
          <p:nvPr/>
        </p:nvGrpSpPr>
        <p:grpSpPr>
          <a:xfrm>
            <a:off x="6691748" y="3213037"/>
            <a:ext cx="1629360" cy="367560"/>
            <a:chOff x="6691748" y="3213037"/>
            <a:chExt cx="1629360" cy="367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75822" name="Ink 75821">
                  <a:extLst>
                    <a:ext uri="{FF2B5EF4-FFF2-40B4-BE49-F238E27FC236}">
                      <a16:creationId xmlns="" xmlns:a16="http://schemas.microsoft.com/office/drawing/2014/main" id="{280B1E66-8732-4FC8-8564-E487202A7C15}"/>
                    </a:ext>
                  </a:extLst>
                </p14:cNvPr>
                <p14:cNvContentPartPr/>
                <p14:nvPr/>
              </p14:nvContentPartPr>
              <p14:xfrm>
                <a:off x="6691748" y="3345517"/>
                <a:ext cx="239400" cy="235080"/>
              </p14:xfrm>
            </p:contentPart>
          </mc:Choice>
          <mc:Fallback xmlns="">
            <p:pic>
              <p:nvPicPr>
                <p:cNvPr id="75822" name="Ink 75821">
                  <a:extLst>
                    <a:ext uri="{FF2B5EF4-FFF2-40B4-BE49-F238E27FC236}">
                      <a16:creationId xmlns:a16="http://schemas.microsoft.com/office/drawing/2014/main" id="{280B1E66-8732-4FC8-8564-E487202A7C15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682748" y="3336877"/>
                  <a:ext cx="25704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75823" name="Ink 75822">
                  <a:extLst>
                    <a:ext uri="{FF2B5EF4-FFF2-40B4-BE49-F238E27FC236}">
                      <a16:creationId xmlns="" xmlns:a16="http://schemas.microsoft.com/office/drawing/2014/main" id="{7CDDC1B3-481F-4CD1-B2C5-2784FF2E858E}"/>
                    </a:ext>
                  </a:extLst>
                </p14:cNvPr>
                <p14:cNvContentPartPr/>
                <p14:nvPr/>
              </p14:nvContentPartPr>
              <p14:xfrm>
                <a:off x="7141388" y="3330397"/>
                <a:ext cx="355680" cy="128520"/>
              </p14:xfrm>
            </p:contentPart>
          </mc:Choice>
          <mc:Fallback xmlns="">
            <p:pic>
              <p:nvPicPr>
                <p:cNvPr id="75823" name="Ink 75822">
                  <a:extLst>
                    <a:ext uri="{FF2B5EF4-FFF2-40B4-BE49-F238E27FC236}">
                      <a16:creationId xmlns:a16="http://schemas.microsoft.com/office/drawing/2014/main" id="{7CDDC1B3-481F-4CD1-B2C5-2784FF2E858E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132748" y="3321397"/>
                  <a:ext cx="3733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75824" name="Ink 75823">
                  <a:extLst>
                    <a:ext uri="{FF2B5EF4-FFF2-40B4-BE49-F238E27FC236}">
                      <a16:creationId xmlns="" xmlns:a16="http://schemas.microsoft.com/office/drawing/2014/main" id="{1309D409-9000-4651-BFEF-71FA2D3319B0}"/>
                    </a:ext>
                  </a:extLst>
                </p14:cNvPr>
                <p14:cNvContentPartPr/>
                <p14:nvPr/>
              </p14:nvContentPartPr>
              <p14:xfrm>
                <a:off x="7141748" y="3245437"/>
                <a:ext cx="400680" cy="239760"/>
              </p14:xfrm>
            </p:contentPart>
          </mc:Choice>
          <mc:Fallback xmlns="">
            <p:pic>
              <p:nvPicPr>
                <p:cNvPr id="75824" name="Ink 75823">
                  <a:extLst>
                    <a:ext uri="{FF2B5EF4-FFF2-40B4-BE49-F238E27FC236}">
                      <a16:creationId xmlns:a16="http://schemas.microsoft.com/office/drawing/2014/main" id="{1309D409-9000-4651-BFEF-71FA2D3319B0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133108" y="3236437"/>
                  <a:ext cx="4183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75825" name="Ink 75824">
                  <a:extLst>
                    <a:ext uri="{FF2B5EF4-FFF2-40B4-BE49-F238E27FC236}">
                      <a16:creationId xmlns="" xmlns:a16="http://schemas.microsoft.com/office/drawing/2014/main" id="{EEA1EEF2-1D6F-4D66-8572-2D3679B23C6D}"/>
                    </a:ext>
                  </a:extLst>
                </p14:cNvPr>
                <p14:cNvContentPartPr/>
                <p14:nvPr/>
              </p14:nvContentPartPr>
              <p14:xfrm>
                <a:off x="7512908" y="3245077"/>
                <a:ext cx="52200" cy="205920"/>
              </p14:xfrm>
            </p:contentPart>
          </mc:Choice>
          <mc:Fallback xmlns="">
            <p:pic>
              <p:nvPicPr>
                <p:cNvPr id="75825" name="Ink 75824">
                  <a:extLst>
                    <a:ext uri="{FF2B5EF4-FFF2-40B4-BE49-F238E27FC236}">
                      <a16:creationId xmlns:a16="http://schemas.microsoft.com/office/drawing/2014/main" id="{EEA1EEF2-1D6F-4D66-8572-2D3679B23C6D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7504268" y="3236077"/>
                  <a:ext cx="6984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75826" name="Ink 75825">
                  <a:extLst>
                    <a:ext uri="{FF2B5EF4-FFF2-40B4-BE49-F238E27FC236}">
                      <a16:creationId xmlns="" xmlns:a16="http://schemas.microsoft.com/office/drawing/2014/main" id="{0A5D9D57-5A84-445D-946D-757ABF21028E}"/>
                    </a:ext>
                  </a:extLst>
                </p14:cNvPr>
                <p14:cNvContentPartPr/>
                <p14:nvPr/>
              </p14:nvContentPartPr>
              <p14:xfrm>
                <a:off x="7492388" y="3367117"/>
                <a:ext cx="357480" cy="20160"/>
              </p14:xfrm>
            </p:contentPart>
          </mc:Choice>
          <mc:Fallback xmlns="">
            <p:pic>
              <p:nvPicPr>
                <p:cNvPr id="75826" name="Ink 75825">
                  <a:extLst>
                    <a:ext uri="{FF2B5EF4-FFF2-40B4-BE49-F238E27FC236}">
                      <a16:creationId xmlns:a16="http://schemas.microsoft.com/office/drawing/2014/main" id="{0A5D9D57-5A84-445D-946D-757ABF21028E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7483388" y="3358117"/>
                  <a:ext cx="37512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75827" name="Ink 75826">
                  <a:extLst>
                    <a:ext uri="{FF2B5EF4-FFF2-40B4-BE49-F238E27FC236}">
                      <a16:creationId xmlns="" xmlns:a16="http://schemas.microsoft.com/office/drawing/2014/main" id="{481F8F78-A2F4-4E78-B693-8499368A1530}"/>
                    </a:ext>
                  </a:extLst>
                </p14:cNvPr>
                <p14:cNvContentPartPr/>
                <p14:nvPr/>
              </p14:nvContentPartPr>
              <p14:xfrm>
                <a:off x="7560788" y="3213037"/>
                <a:ext cx="272520" cy="32760"/>
              </p14:xfrm>
            </p:contentPart>
          </mc:Choice>
          <mc:Fallback xmlns="">
            <p:pic>
              <p:nvPicPr>
                <p:cNvPr id="75827" name="Ink 75826">
                  <a:extLst>
                    <a:ext uri="{FF2B5EF4-FFF2-40B4-BE49-F238E27FC236}">
                      <a16:creationId xmlns:a16="http://schemas.microsoft.com/office/drawing/2014/main" id="{481F8F78-A2F4-4E78-B693-8499368A1530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7551788" y="3204037"/>
                  <a:ext cx="2901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75830" name="Ink 75829">
                  <a:extLst>
                    <a:ext uri="{FF2B5EF4-FFF2-40B4-BE49-F238E27FC236}">
                      <a16:creationId xmlns="" xmlns:a16="http://schemas.microsoft.com/office/drawing/2014/main" id="{307F0155-AFB3-462B-A684-EEE25DD84D02}"/>
                    </a:ext>
                  </a:extLst>
                </p14:cNvPr>
                <p14:cNvContentPartPr/>
                <p14:nvPr/>
              </p14:nvContentPartPr>
              <p14:xfrm>
                <a:off x="8043188" y="3255877"/>
                <a:ext cx="277920" cy="252360"/>
              </p14:xfrm>
            </p:contentPart>
          </mc:Choice>
          <mc:Fallback xmlns="">
            <p:pic>
              <p:nvPicPr>
                <p:cNvPr id="75830" name="Ink 75829">
                  <a:extLst>
                    <a:ext uri="{FF2B5EF4-FFF2-40B4-BE49-F238E27FC236}">
                      <a16:creationId xmlns:a16="http://schemas.microsoft.com/office/drawing/2014/main" id="{307F0155-AFB3-462B-A684-EEE25DD84D02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8034188" y="3246877"/>
                  <a:ext cx="295560" cy="270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πίνακες, σύνολο πλειάδων) 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60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7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R(Z) 	     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8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8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dirty="0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[X]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αίρεση σχέσεων:     R              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0850" y="5469808"/>
            <a:ext cx="75612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απλά λόγια, τις </a:t>
            </a:r>
            <a:r>
              <a:rPr lang="el-GR" sz="2000" i="1" dirty="0" err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-πλειάδες  Ζ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 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i="1" dirty="0">
              <a:solidFill>
                <a:srgbClr val="6666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23850" y="16520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1820189" y="10842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 </a:t>
            </a:r>
            <a:endParaRPr lang="el-GR" sz="2000" b="1" dirty="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91862" y="1417638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190500" y="1000126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47028" y="1397001"/>
            <a:ext cx="1071073" cy="3205162"/>
            <a:chOff x="827087" y="1773238"/>
            <a:chExt cx="1071073" cy="3205162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827088" y="1773238"/>
              <a:ext cx="1071072" cy="3205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 flipV="1">
              <a:off x="827087" y="2149230"/>
              <a:ext cx="759436" cy="50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208088" y="1773238"/>
              <a:ext cx="0" cy="320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291953" y="3404109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Q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311491" y="4080670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311491" y="44894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10125" y="1793088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4418013" y="162956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>
                <a:latin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821836" y="1655613"/>
            <a:ext cx="1800225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3</a:t>
            </a:r>
            <a:r>
              <a:rPr lang="en-US" sz="1600" dirty="0">
                <a:latin typeface="Times New Roman" pitchFamily="18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3	</a:t>
            </a:r>
            <a:r>
              <a:rPr lang="en-US" sz="1600" dirty="0">
                <a:latin typeface="Times New Roman" pitchFamily="18" charset="0"/>
              </a:rPr>
              <a:t>b</a:t>
            </a:r>
            <a:r>
              <a:rPr lang="en-US" sz="1600" baseline="-25000" dirty="0">
                <a:latin typeface="Times New Roman" pitchFamily="18" charset="0"/>
              </a:rPr>
              <a:t>1	</a:t>
            </a:r>
            <a:r>
              <a:rPr lang="en-US" sz="1600" dirty="0">
                <a:latin typeface="Times New Roman" pitchFamily="18" charset="0"/>
              </a:rPr>
              <a:t>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V="1">
            <a:off x="614620" y="2411896"/>
            <a:ext cx="1618372" cy="151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4418013" y="3086114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271462" y="2333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21483" y="1652601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2476983" y="1536714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>
                <a:latin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3605695" y="2149489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3605695" y="2952764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</a:t>
            </a:r>
            <a:r>
              <a:rPr lang="el-GR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99776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συστατικά  που εμφανίζονται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 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65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5968656" y="1241775"/>
            <a:ext cx="224692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990781" y="3905898"/>
            <a:ext cx="2440687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2246921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0334" y="0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83981" y="15622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66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1157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ανανάς</a:t>
            </a: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μανιτάρι</a:t>
            </a:r>
            <a:endParaRPr lang="el-GR" sz="1000" b="1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1" y="4540250"/>
            <a:ext cx="2488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00201" y="4899825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88461" y="2042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68</a:t>
            </a:fld>
            <a:endParaRPr lang="el-GR" altLang="en-US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7096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010636" y="2809875"/>
            <a:ext cx="3155950" cy="28670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92D050"/>
                </a:solidFill>
              </a:rPr>
              <a:t>Vegetarian		</a:t>
            </a:r>
            <a:r>
              <a:rPr lang="el-GR" sz="1400" b="1" dirty="0">
                <a:solidFill>
                  <a:srgbClr val="92D05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Ελληνική 		μπέικον</a:t>
            </a:r>
          </a:p>
        </p:txBody>
      </p:sp>
      <p:sp>
        <p:nvSpPr>
          <p:cNvPr id="70664" name="Text Box 6"/>
          <p:cNvSpPr txBox="1">
            <a:spLocks noChangeArrowheads="1"/>
          </p:cNvSpPr>
          <p:nvPr/>
        </p:nvSpPr>
        <p:spPr bwMode="auto">
          <a:xfrm>
            <a:off x="2707481" y="1219200"/>
            <a:ext cx="224155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endParaRPr lang="el-GR" sz="1000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1207536" y="3846513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2D050"/>
                </a:solidFill>
              </a:rPr>
              <a:t>Τ</a:t>
            </a:r>
            <a:r>
              <a:rPr lang="el-GR" sz="2000" baseline="-25000" dirty="0">
                <a:solidFill>
                  <a:srgbClr val="92D050"/>
                </a:solidFill>
              </a:rPr>
              <a:t>1</a:t>
            </a:r>
            <a:r>
              <a:rPr lang="el-GR" sz="2000" dirty="0">
                <a:solidFill>
                  <a:srgbClr val="92D050"/>
                </a:solidFill>
              </a:rPr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014913" y="735116"/>
            <a:ext cx="36718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616927" y="142596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412261" y="260423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800100" y="147498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σχέσης (σύνολο από πλειάδες)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800100" y="3467469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προκαθορισμένο </a:t>
            </a: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προκαθορισμένο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70</a:t>
            </a:fld>
            <a:endParaRPr lang="el-GR" altLang="en-US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779" y="3890432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626574" y="1697825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παρακάτω ερώτηση με απλά λόγια και ποιο είναι το αποτέλεσμα της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B5A283-901C-4BFC-8C48-578877AF0BC0}" type="slidenum">
              <a:rPr lang="el-GR" altLang="en-US" smtClean="0"/>
              <a:pPr/>
              <a:t>72</a:t>
            </a:fld>
            <a:endParaRPr lang="el-GR" alt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16013" y="1916113"/>
            <a:ext cx="6934200" cy="914400"/>
            <a:chOff x="624" y="2304"/>
            <a:chExt cx="4368" cy="576"/>
          </a:xfrm>
        </p:grpSpPr>
        <p:sp>
          <p:nvSpPr>
            <p:cNvPr id="74768" name="Text Box 5"/>
            <p:cNvSpPr txBox="1">
              <a:spLocks noChangeArrowheads="1"/>
            </p:cNvSpPr>
            <p:nvPr/>
          </p:nvSpPr>
          <p:spPr bwMode="auto">
            <a:xfrm>
              <a:off x="624" y="2630"/>
              <a:ext cx="4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Αρ_Ταυτ</a:t>
              </a:r>
              <a:r>
                <a:rPr lang="el-GR" sz="2000">
                  <a:latin typeface="Times New Roman" pitchFamily="18" charset="0"/>
                </a:rPr>
                <a:t>   Διεύθυνση  Μισθός    Προϊστάμενος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74769" name="Rectangle 6"/>
            <p:cNvSpPr>
              <a:spLocks noChangeArrowheads="1"/>
            </p:cNvSpPr>
            <p:nvPr/>
          </p:nvSpPr>
          <p:spPr bwMode="auto">
            <a:xfrm>
              <a:off x="624" y="2630"/>
              <a:ext cx="3168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0" name="Line 7"/>
            <p:cNvSpPr>
              <a:spLocks noChangeShapeType="1"/>
            </p:cNvSpPr>
            <p:nvPr/>
          </p:nvSpPr>
          <p:spPr bwMode="auto">
            <a:xfrm>
              <a:off x="1344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1" name="Line 8"/>
            <p:cNvSpPr>
              <a:spLocks noChangeShapeType="1"/>
            </p:cNvSpPr>
            <p:nvPr/>
          </p:nvSpPr>
          <p:spPr bwMode="auto">
            <a:xfrm>
              <a:off x="2112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2" name="Line 9"/>
            <p:cNvSpPr>
              <a:spLocks noChangeShapeType="1"/>
            </p:cNvSpPr>
            <p:nvPr/>
          </p:nvSpPr>
          <p:spPr bwMode="auto">
            <a:xfrm>
              <a:off x="2736" y="263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3" name="Line 10"/>
            <p:cNvSpPr>
              <a:spLocks noChangeShapeType="1"/>
            </p:cNvSpPr>
            <p:nvPr/>
          </p:nvSpPr>
          <p:spPr bwMode="auto">
            <a:xfrm>
              <a:off x="3312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4" name="Line 11"/>
            <p:cNvSpPr>
              <a:spLocks noChangeShapeType="1"/>
            </p:cNvSpPr>
            <p:nvPr/>
          </p:nvSpPr>
          <p:spPr bwMode="auto">
            <a:xfrm>
              <a:off x="864" y="230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4775" name="Line 12"/>
            <p:cNvSpPr>
              <a:spLocks noChangeShapeType="1"/>
            </p:cNvSpPr>
            <p:nvPr/>
          </p:nvSpPr>
          <p:spPr bwMode="auto">
            <a:xfrm>
              <a:off x="864" y="2304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4759" name="Text Box 13"/>
          <p:cNvSpPr txBox="1">
            <a:spLocks noChangeArrowheads="1"/>
          </p:cNvSpPr>
          <p:nvPr/>
        </p:nvSpPr>
        <p:spPr bwMode="auto">
          <a:xfrm>
            <a:off x="468313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είναι δυνατόν να βρούμε όλους τους υφισταμένους που επιτηρεί σε οποιοδήποτε επίπεδο ένας συγκεκριμένος προϊστάμενος  (π.χ.,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Μ20200)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0" name="Text Box 14"/>
          <p:cNvSpPr txBox="1">
            <a:spLocks noChangeArrowheads="1"/>
          </p:cNvSpPr>
          <p:nvPr/>
        </p:nvSpPr>
        <p:spPr bwMode="auto">
          <a:xfrm>
            <a:off x="685800" y="5121275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4761" name="Text Box 15"/>
          <p:cNvSpPr txBox="1">
            <a:spLocks noChangeArrowheads="1"/>
          </p:cNvSpPr>
          <p:nvPr/>
        </p:nvSpPr>
        <p:spPr bwMode="auto">
          <a:xfrm>
            <a:off x="539750" y="1700213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74762" name="Text Box 16"/>
          <p:cNvSpPr txBox="1">
            <a:spLocks noChangeArrowheads="1"/>
          </p:cNvSpPr>
          <p:nvPr/>
        </p:nvSpPr>
        <p:spPr bwMode="auto">
          <a:xfrm>
            <a:off x="2195513" y="4005263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(Προϊστ1)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Προϊστάμενος = Μ20200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n-US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4763" name="Text Box 17"/>
          <p:cNvSpPr txBox="1">
            <a:spLocks noChangeArrowheads="1"/>
          </p:cNvSpPr>
          <p:nvPr/>
        </p:nvSpPr>
        <p:spPr bwMode="auto">
          <a:xfrm>
            <a:off x="2133600" y="45085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(Προϊστ2)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Αρ_Ταυτ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Προϊστ1 = Προϊστάμενος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292725" y="4652963"/>
            <a:ext cx="325438" cy="215900"/>
            <a:chOff x="3945" y="1231"/>
            <a:chExt cx="205" cy="136"/>
          </a:xfrm>
        </p:grpSpPr>
        <p:sp>
          <p:nvSpPr>
            <p:cNvPr id="74766" name="AutoShape 19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7" name="AutoShape 20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5" name="Text Box 22"/>
          <p:cNvSpPr txBox="1">
            <a:spLocks noChangeArrowheads="1"/>
          </p:cNvSpPr>
          <p:nvPr/>
        </p:nvSpPr>
        <p:spPr bwMode="auto">
          <a:xfrm>
            <a:off x="468313" y="5157788"/>
            <a:ext cx="8135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Παρόμοια, μπορώ να βρω πχ τους συμπρωταγωνιστές του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 George Clooney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(ηθοποιούς που έπαιξαν σε τουλάχιστον μια ταινία μαζί του)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τους συμπρωταγωνιστές των συμπρωταγωνιστών του κλπ άλλα μέχρι ένα βάθος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685800" y="1238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Αναδρομική Κλειστότητα</a:t>
            </a: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8-20</a:t>
            </a:r>
            <a:r>
              <a:rPr lang="en-US" altLang="en-US" sz="1100" dirty="0"/>
              <a:t>1</a:t>
            </a:r>
            <a:r>
              <a:rPr lang="el-GR" altLang="en-US" sz="1100" dirty="0"/>
              <a:t>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02" y="1112860"/>
            <a:ext cx="4581415" cy="26498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16" y="4233799"/>
            <a:ext cx="3093119" cy="165151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8969" y="741187"/>
            <a:ext cx="3688462" cy="3903607"/>
          </a:xfrm>
          <a:prstGeom prst="rect">
            <a:avLst/>
          </a:prstGeom>
        </p:spPr>
      </p:pic>
      <p:sp>
        <p:nvSpPr>
          <p:cNvPr id="12" name="Title 9"/>
          <p:cNvSpPr txBox="1">
            <a:spLocks/>
          </p:cNvSpPr>
          <p:nvPr/>
        </p:nvSpPr>
        <p:spPr>
          <a:xfrm>
            <a:off x="323850" y="0"/>
            <a:ext cx="8229600" cy="838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</p:spTree>
    <p:extLst>
      <p:ext uri="{BB962C8B-B14F-4D97-AF65-F5344CB8AC3E}">
        <p14:creationId xmlns:p14="http://schemas.microsoft.com/office/powerpoint/2010/main" val="81176929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</a:t>
            </a:r>
            <a:r>
              <a:rPr lang="el-GR" altLang="en-US" sz="1100" dirty="0"/>
              <a:t>8-20</a:t>
            </a:r>
            <a:r>
              <a:rPr lang="en-US" altLang="en-US" sz="1100" dirty="0"/>
              <a:t>1</a:t>
            </a:r>
            <a:r>
              <a:rPr lang="el-GR" altLang="en-US" sz="1100" dirty="0"/>
              <a:t>9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72" y="3663097"/>
            <a:ext cx="5940676" cy="16877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7819" y="2819182"/>
            <a:ext cx="795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2. Ποιες από τις παρακάτω ερωτήσεις μας δίνουν τα ονόματα των αθλητών που πήραν τουλάχιστον ένα χρυσό μετάλλιο (το        συμβολίζει φυσική συνένωση);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427" y="790339"/>
            <a:ext cx="3757351" cy="3933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6104" y="283082"/>
            <a:ext cx="7955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1. Έστω η παρακάτω ερώτηση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6105" y="1307297"/>
            <a:ext cx="795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(α) Τι υπολογίζει με απλά λόγια (το        συμβολίζει φυσική συνένωση)</a:t>
            </a:r>
          </a:p>
          <a:p>
            <a:r>
              <a:rPr lang="el-GR" dirty="0"/>
              <a:t>(β) Ποιο είναι το αποτέλεσμα της στους πίνακες της προηγούμενης σελίδας;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3271" y="3217816"/>
            <a:ext cx="253875" cy="1649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3102" y="1435483"/>
            <a:ext cx="253875" cy="16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3275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75</a:t>
            </a:fld>
            <a:endParaRPr lang="el-GR" altLang="en-US"/>
          </a:p>
        </p:txBody>
      </p:sp>
      <p:sp>
        <p:nvSpPr>
          <p:cNvPr id="78854" name="Text Box 3"/>
          <p:cNvSpPr txBox="1">
            <a:spLocks noChangeArrowheads="1"/>
          </p:cNvSpPr>
          <p:nvPr/>
        </p:nvSpPr>
        <p:spPr bwMode="auto">
          <a:xfrm>
            <a:off x="323056" y="730250"/>
            <a:ext cx="53276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2096" y="2041525"/>
            <a:ext cx="8497888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προτιμούν τη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όχι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μπύρες. 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είδος;)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διαφορετικές</a:t>
            </a:r>
            <a:r>
              <a:rPr lang="el-GR" b="1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μπύρες. (παραπάνω από δύο</a:t>
            </a:r>
            <a:r>
              <a:rPr lang="en-US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i="1" dirty="0">
              <a:solidFill>
                <a:srgbClr val="9999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</a:t>
            </a:r>
            <a:r>
              <a:rPr lang="el-GR" i="1" u="sng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i="1" dirty="0">
                <a:solidFill>
                  <a:srgbClr val="99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τις μπύρες που  προτιμά ο «Δημήτρης».</a:t>
            </a:r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8382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5D606-88A0-4B46-8E4F-1C7C253BB298}" type="slidenum">
              <a:rPr lang="el-GR" altLang="en-US" smtClean="0"/>
              <a:pPr/>
              <a:t>76</a:t>
            </a:fld>
            <a:endParaRPr lang="el-GR" altLang="en-US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79878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ΣΥΧΝΑΖΕΙ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ΣΥ-ΠΟΤΗΣ	ΣΥ-ΜΑΓΑΖΙ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/>
              <a:t>Ζυθοπωλείο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 err="1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Ζυθοπωλείο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/>
              <a:t>Lancelot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 err="1"/>
              <a:t>BeeRock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Lancelot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Άννα		Ζυθοπωλείο</a:t>
            </a:r>
          </a:p>
        </p:txBody>
      </p:sp>
      <p:sp>
        <p:nvSpPr>
          <p:cNvPr id="79879" name="Text Box 4"/>
          <p:cNvSpPr txBox="1">
            <a:spLocks noChangeArrowheads="1"/>
          </p:cNvSpPr>
          <p:nvPr/>
        </p:nvSpPr>
        <p:spPr bwMode="auto">
          <a:xfrm>
            <a:off x="4721225" y="665163"/>
            <a:ext cx="3441700" cy="301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ΠΡΟΤΙΜΑ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Π-ΠΟΤΗΣ	Π-ΜΠΥΡΑ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Guinness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err="1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Corona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n-US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Άννα		</a:t>
            </a:r>
            <a:r>
              <a:rPr lang="en-US" sz="1000" dirty="0"/>
              <a:t>Kaiser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</a:t>
            </a:r>
            <a:r>
              <a:rPr lang="en-US" sz="1000" dirty="0"/>
              <a:t>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n-US" sz="1000" dirty="0"/>
              <a:t>Corona</a:t>
            </a:r>
            <a:endParaRPr lang="el-GR" sz="1000" dirty="0"/>
          </a:p>
        </p:txBody>
      </p:sp>
      <p:sp>
        <p:nvSpPr>
          <p:cNvPr id="79880" name="Text Box 3"/>
          <p:cNvSpPr txBox="1">
            <a:spLocks noChangeArrowheads="1"/>
          </p:cNvSpPr>
          <p:nvPr/>
        </p:nvSpPr>
        <p:spPr bwMode="auto">
          <a:xfrm>
            <a:off x="250825" y="260350"/>
            <a:ext cx="53276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Π-ΜΠΥΡΑ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ΣΥ-ΠΟΤΗΣ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ΣΥ-ΜΑΓΑΖΙ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ΣΕ-ΜΑΓΑΖΙ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latin typeface="Calibri" pitchFamily="34" charset="0"/>
                <a:ea typeface="Calibri" pitchFamily="34" charset="0"/>
                <a:cs typeface="Calibri" pitchFamily="34" charset="0"/>
              </a:rPr>
              <a:t>ΣΕ-ΜΠΥΡΑ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9881" name="Text Box 3"/>
          <p:cNvSpPr txBox="1">
            <a:spLocks noChangeArrowheads="1"/>
          </p:cNvSpPr>
          <p:nvPr/>
        </p:nvSpPr>
        <p:spPr bwMode="auto">
          <a:xfrm>
            <a:off x="4643438" y="3933825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ΣΕ-ΜΑΓΑΖΙ	ΣΕ-ΜΠΥΡΑ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</a:t>
            </a:r>
            <a:r>
              <a:rPr lang="en-US" sz="1000" dirty="0"/>
              <a:t>	Guinness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Ζυθοπωλείο	</a:t>
            </a:r>
            <a:r>
              <a:rPr lang="el-GR" sz="1000" dirty="0" err="1"/>
              <a:t>Αμστελ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BeeRock</a:t>
            </a:r>
            <a:r>
              <a:rPr lang="el-GR" sz="1000" dirty="0"/>
              <a:t>		</a:t>
            </a:r>
            <a:r>
              <a:rPr lang="en-US" sz="1000" dirty="0" err="1"/>
              <a:t>GreenRose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Lancelot</a:t>
            </a:r>
            <a:r>
              <a:rPr lang="el-GR" sz="1000" dirty="0"/>
              <a:t>		</a:t>
            </a:r>
            <a:r>
              <a:rPr lang="en-US" sz="1000" dirty="0"/>
              <a:t>Fix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/>
              <a:t>Guiness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 err="1"/>
              <a:t>Leffe</a:t>
            </a:r>
            <a:r>
              <a:rPr lang="en-US" sz="1000" dirty="0"/>
              <a:t> </a:t>
            </a:r>
            <a:r>
              <a:rPr lang="en-US" sz="1000" dirty="0" err="1"/>
              <a:t>Brune</a:t>
            </a:r>
            <a:r>
              <a:rPr lang="el-GR" sz="1000" dirty="0"/>
              <a:t>	</a:t>
            </a:r>
          </a:p>
          <a:p>
            <a:pPr>
              <a:spcBef>
                <a:spcPct val="50000"/>
              </a:spcBef>
            </a:pPr>
            <a:r>
              <a:rPr lang="en-US" sz="1000" dirty="0" err="1"/>
              <a:t>GreenRose</a:t>
            </a:r>
            <a:r>
              <a:rPr lang="el-GR" sz="1000" dirty="0"/>
              <a:t>	</a:t>
            </a:r>
            <a:r>
              <a:rPr lang="en-US" sz="1000" dirty="0"/>
              <a:t>Fix</a:t>
            </a:r>
            <a:endParaRPr lang="el-GR" sz="1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CCCF95-D60B-4F39-A588-A3E3D7864D6A}" type="slidenum">
              <a:rPr lang="el-GR" altLang="en-US" smtClean="0"/>
              <a:pPr/>
              <a:t>77</a:t>
            </a:fld>
            <a:endParaRPr lang="el-GR" altLang="en-US"/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Είδος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43020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43021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0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43031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7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02237970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614FC8-CECE-4A2D-964A-61541BAA117A}" type="slidenum">
              <a:rPr lang="el-GR" altLang="en-US" smtClean="0"/>
              <a:pPr/>
              <a:t>78</a:t>
            </a:fld>
            <a:endParaRPr lang="el-GR" altLang="en-US"/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564661" y="1527797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4661" y="2465421"/>
            <a:ext cx="78793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Ας μετονομάσουμε τα γνωρίσματα της σχέσης Παίζει σε Παίζει-Τίτλος και Παίζει-Έτος ώστε να μπορούμε να τα διακρίνουμε από τα αντίστοιχα γνωρίσματα της σχέσης Ταινία</a:t>
            </a:r>
          </a:p>
          <a:p>
            <a:endParaRPr lang="el-GR" dirty="0"/>
          </a:p>
          <a:p>
            <a:r>
              <a:rPr lang="el-GR" dirty="0"/>
              <a:t>Παίζει1( Όνομα-Ηθοποιού, Παίζει-Τίτλος, Παίζει-Έτος)           </a:t>
            </a:r>
          </a:p>
          <a:p>
            <a:r>
              <a:rPr lang="el-GR" dirty="0"/>
              <a:t>Παίζει( Όνομα-Ηθοποιού, Τίτλος, Έτος)</a:t>
            </a:r>
            <a:endParaRPr lang="en-US" dirty="0"/>
          </a:p>
          <a:p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884254" y="3736688"/>
            <a:ext cx="3957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64506861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5EA967-6604-4606-88FE-0A6035474714}" type="slidenum">
              <a:rPr lang="el-GR" altLang="en-US" smtClean="0"/>
              <a:pPr/>
              <a:t>79</a:t>
            </a:fld>
            <a:endParaRPr lang="el-GR" altLang="en-US"/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328613" y="1773237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Ταινία</a:t>
            </a: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1841500" y="1773237"/>
            <a:ext cx="59547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		 Έτος 	Διάρκεια	 	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 	1990		90			Έγχρωμη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Παραμύθι		1930		120			Ασπρόμαυρη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Φυγή		2000		98			Ασπρόμαυρη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Άνοιξη		1998		101			Έγχρωμη</a:t>
            </a: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328613" y="4003675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5064" name="Text Box 6"/>
          <p:cNvSpPr txBox="1">
            <a:spLocks noChangeArrowheads="1"/>
          </p:cNvSpPr>
          <p:nvPr/>
        </p:nvSpPr>
        <p:spPr bwMode="auto">
          <a:xfrm>
            <a:off x="1970087" y="3994149"/>
            <a:ext cx="5113337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b="1" dirty="0">
                <a:solidFill>
                  <a:srgbClr val="0099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	Παίζει-Τίτλος	Παίζει-Έτος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Αλίκη Παππά		Παραμύθι	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Γεωργίου	Παραμύθι	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 Χρήστου	Φυγή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 Στεργίου		Άνοιξη		1998</a:t>
            </a:r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328613" y="4003674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</a:p>
        </p:txBody>
      </p:sp>
      <p:sp>
        <p:nvSpPr>
          <p:cNvPr id="12" name="Title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165016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93700" y="1259675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05288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«κομμάτια» από μια σχέση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(σ)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γνωστές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συνόλου: ένωση, τομή, διαφορά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2A867-D3F1-41F6-90B3-3A406D1DEF7C}" type="slidenum">
              <a:rPr lang="el-GR" altLang="en-US" smtClean="0"/>
              <a:pPr/>
              <a:t>80</a:t>
            </a:fld>
            <a:endParaRPr lang="el-GR" altLang="en-US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323850" y="1196975"/>
            <a:ext cx="151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/>
              <a:t>Ταινία</a:t>
            </a:r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4033838" cy="92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Ταινία.               Ταινία.   	            Διάρκεια	 Είδος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1990		90	Έγχρωμη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1930		120	Ασπρόμαυρη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	2000		98	Ασπρόμαυρη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Άνοιξη		1998		101	Έγχρωμη</a:t>
            </a:r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395288" y="3429000"/>
            <a:ext cx="741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00563" y="2060575"/>
            <a:ext cx="4032250" cy="126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Όνομα-Ηθοποιού		Παίζει-Τίτλος	Παίζει-Έτος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Αλίκη Παππά		Παραμύθι	1930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Γεωργίου		Παραμύθι	1990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Κώστας Χρήστου		Φυγή		2000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Μαρία Στεργίου		Άνοιξη		1998</a:t>
            </a:r>
          </a:p>
          <a:p>
            <a:pPr eaLnBrk="0" hangingPunct="0">
              <a:spcBef>
                <a:spcPct val="50000"/>
              </a:spcBef>
            </a:pPr>
            <a:r>
              <a:rPr lang="el-GR" sz="900" dirty="0"/>
              <a:t>Κατερίνα Αποστόλου	Φυγή		2000</a:t>
            </a:r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4427538" y="1628775"/>
            <a:ext cx="2663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Παίζει1</a:t>
            </a:r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684213" y="3716338"/>
            <a:ext cx="7704137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b="1" dirty="0">
                <a:solidFill>
                  <a:srgbClr val="0099FF"/>
                </a:solidFill>
              </a:rPr>
              <a:t>Τίτλος		Έτος 	        Διάρκεια	 Είδος 		Όνομα-Ηθοποιού		Παίζει-Τίτλος	Παίζει-Έτος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		Αλίκη Παππά		Παραμύθι	1930</a:t>
            </a:r>
            <a:r>
              <a:rPr lang="en-US" sz="900" dirty="0"/>
              <a:t> </a:t>
            </a:r>
            <a:endParaRPr lang="el-GR" sz="900" dirty="0"/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	 	Μαρία Γεωργίου		Παραμύθι	1990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	 	Κώστας Χρήστου		Φυγή		2000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	 	Μαρία Στεργίου		Άνοιξη		1998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1990		90	Έγχρωμη 		Κατερίνα Αποστόλου	Φυγή		2000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Παραμύθι	 1930		120	Ασπρόμαυρη 	Αλίκη Παππά		Παραμύθι	1930</a:t>
            </a:r>
          </a:p>
          <a:p>
            <a:r>
              <a:rPr lang="el-GR" sz="900" dirty="0"/>
              <a:t>Παραμύθι	 1990		120	Ασπρόμαυρη 	Μαρία Γεωργίου		Παραμύθι	1990</a:t>
            </a:r>
          </a:p>
          <a:p>
            <a:r>
              <a:rPr lang="el-GR" sz="900" dirty="0"/>
              <a:t>Παραμύθι	 1930		120	Ασπρόμαυρη 	Κώστας Χρήστου		Φυγή		2000</a:t>
            </a:r>
          </a:p>
          <a:p>
            <a:r>
              <a:rPr lang="el-GR" sz="900" dirty="0"/>
              <a:t>Παραμύθι	 1930		120	Ασπρόμαυρη 	Μαρία Στεργίου		Άνοιξη		1998</a:t>
            </a:r>
          </a:p>
          <a:p>
            <a:r>
              <a:rPr lang="el-GR" sz="900" dirty="0"/>
              <a:t>Παραμύθι	 1930		120	Ασπρόμαυρη 	Κατερίνα Αποστόλου	Φυγή		2000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Φυγή		2000		98	Ασπρόμαυρη 	Αλίκη Παππά		Παραμύθι	1930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l-GR" sz="900" dirty="0"/>
              <a:t>…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endParaRPr lang="el-GR" sz="900" dirty="0"/>
          </a:p>
        </p:txBody>
      </p:sp>
      <p:sp>
        <p:nvSpPr>
          <p:cNvPr id="46091" name="Text Box 10"/>
          <p:cNvSpPr txBox="1">
            <a:spLocks noChangeArrowheads="1"/>
          </p:cNvSpPr>
          <p:nvPr/>
        </p:nvSpPr>
        <p:spPr bwMode="auto">
          <a:xfrm>
            <a:off x="684213" y="292417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endParaRPr lang="el-G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03554006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6522-0BDB-44BE-B5F8-F3AA2A0A8119}" type="slidenum">
              <a:rPr lang="el-GR" altLang="en-US" smtClean="0"/>
              <a:pPr/>
              <a:t>81</a:t>
            </a:fld>
            <a:endParaRPr lang="el-GR" altLang="en-US"/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533400" y="2239962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533400" y="3154362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533400" y="4297362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(σ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409281" y="4443847"/>
            <a:ext cx="325437" cy="215900"/>
            <a:chOff x="3945" y="1231"/>
            <a:chExt cx="205" cy="136"/>
          </a:xfrm>
        </p:grpSpPr>
        <p:sp>
          <p:nvSpPr>
            <p:cNvPr id="51211" name="AutoShape 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2" name="AutoShape 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876907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021DD3-0A93-4F99-8F29-17350EE70371}" type="slidenum">
              <a:rPr lang="el-GR" altLang="en-US" smtClean="0"/>
              <a:pPr/>
              <a:t>82</a:t>
            </a:fld>
            <a:endParaRPr lang="el-GR" altLang="en-US"/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609600" y="1701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609600" y="2838450"/>
            <a:ext cx="7758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 Έτος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Ταινία))</a:t>
            </a: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609600" y="449262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Παίζει-Τίτλος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Παίζει-Έτος =Έτος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990600" y="379095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2111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31076494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8EE6A2-0FB3-407A-BAC1-A955BE9642F3}" type="slidenum">
              <a:rPr lang="el-GR" altLang="en-US" smtClean="0"/>
              <a:pPr/>
              <a:t>83</a:t>
            </a:fld>
            <a:endParaRPr lang="el-GR" altLang="en-US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533400" y="1857375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ηθοποιό το όνομα και τον τίτλο-έτος για όλες τις έγχρωμες ταινίες στις οποίες παίζει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" y="2863850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Παίζει.τίτλος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Τίτλος 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Παίζει.έτος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(Παίζει1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x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533400" y="484505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Όνομα-Ηθοποιού, Τίτλος, Έτος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(Παίζει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Είδος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”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(Ταινία)))</a:t>
            </a:r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254000" y="5362575"/>
            <a:ext cx="820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είναι η τρίτη έκφραση πριν την προβολή ισοδύναμη των άλλων δύο;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3400" y="3913188"/>
            <a:ext cx="7772400" cy="701675"/>
            <a:chOff x="432" y="2928"/>
            <a:chExt cx="4896" cy="442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432" y="2928"/>
              <a:ext cx="48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π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Όνομα-ηθοποιού, Τίτλος, Έτος 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(</a:t>
              </a:r>
              <a:r>
                <a:rPr lang="el-GR" sz="2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Παίζει1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Παίζει.τίτλος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Τίτλος 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AND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Παίζει’Έτος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= </a:t>
              </a:r>
              <a:r>
                <a:rPr lang="el-GR" sz="2400" baseline="-25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Έτος</a:t>
              </a:r>
              <a:r>
                <a:rPr lang="el-GR" sz="2000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(σ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Είδος = 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“</a:t>
              </a:r>
              <a:r>
                <a:rPr lang="el-GR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  <a:r>
                <a:rPr lang="en-US" sz="2400" baseline="-25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”</a:t>
              </a: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(Ταινία)) </a:t>
              </a:r>
            </a:p>
          </p:txBody>
        </p:sp>
        <p:graphicFrame>
          <p:nvGraphicFramePr>
            <p:cNvPr id="2050" name="Object 10"/>
            <p:cNvGraphicFramePr>
              <a:graphicFrameLocks noChangeAspect="1"/>
            </p:cNvGraphicFramePr>
            <p:nvPr/>
          </p:nvGraphicFramePr>
          <p:xfrm>
            <a:off x="2880" y="2958"/>
            <a:ext cx="312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1" name="Microsoft Equation 3.0" r:id="rId4" imgW="228600" imgH="139700" progId="Equation.3">
                    <p:embed/>
                  </p:oleObj>
                </mc:Choice>
                <mc:Fallback>
                  <p:oleObj name="Microsoft Equation 3.0" r:id="rId4" imgW="228600" imgH="1397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58"/>
                          <a:ext cx="312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1640745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9AAF6-34B1-47EE-ABBF-B040CE43305D}" type="slidenum">
              <a:rPr lang="el-GR" altLang="en-US" smtClean="0"/>
              <a:pPr/>
              <a:t>84</a:t>
            </a:fld>
            <a:endParaRPr lang="el-GR" altLang="en-US"/>
          </a:p>
        </p:txBody>
      </p:sp>
      <p:sp>
        <p:nvSpPr>
          <p:cNvPr id="80903" name="Text Box 6"/>
          <p:cNvSpPr txBox="1">
            <a:spLocks noChangeArrowheads="1"/>
          </p:cNvSpPr>
          <p:nvPr/>
        </p:nvSpPr>
        <p:spPr bwMode="auto">
          <a:xfrm>
            <a:off x="971550" y="2370138"/>
            <a:ext cx="7200900" cy="284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(όλα τα γνωρίσματα)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Μόνο τον τίτλο των ταινιών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Τους ηθοποιούς (ονόματα) που έπαιξαν σε ταινίες που γυρίστηκαν το 2005, αλλά δεν έπαιξαν σε καμία ταινία που γυρίστηκε το 2004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Για κάθε ηθοποιό το όνομα του και τον τίτλο-έτος για όλες 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έγχρωμες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ταινίες στις οποίες παίζει μαζί με τον σύζυγο του/της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59773-DEF3-4844-9111-9204BBBE58AD}" type="slidenum">
              <a:rPr lang="el-GR" altLang="en-US" smtClean="0"/>
              <a:pPr/>
              <a:t>85</a:t>
            </a:fld>
            <a:endParaRPr lang="el-GR" altLang="en-US"/>
          </a:p>
        </p:txBody>
      </p:sp>
      <p:sp>
        <p:nvSpPr>
          <p:cNvPr id="7271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2711" name="Text Box 4"/>
          <p:cNvSpPr txBox="1">
            <a:spLocks noChangeArrowheads="1"/>
          </p:cNvSpPr>
          <p:nvPr/>
        </p:nvSpPr>
        <p:spPr bwMode="auto">
          <a:xfrm>
            <a:off x="762000" y="3925378"/>
            <a:ext cx="7620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4495800"/>
            <a:ext cx="7620000" cy="396875"/>
            <a:chOff x="480" y="2170"/>
            <a:chExt cx="4800" cy="250"/>
          </a:xfrm>
        </p:grpSpPr>
        <p:sp>
          <p:nvSpPr>
            <p:cNvPr id="72716" name="Text Box 6"/>
            <p:cNvSpPr txBox="1">
              <a:spLocks noChangeArrowheads="1"/>
            </p:cNvSpPr>
            <p:nvPr/>
          </p:nvSpPr>
          <p:spPr bwMode="auto">
            <a:xfrm>
              <a:off x="480" y="2170"/>
              <a:ext cx="48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Q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l-GR" sz="2000" dirty="0">
                  <a:latin typeface="Times New Roman" pitchFamily="18" charset="0"/>
                  <a:sym typeface="Symbol" pitchFamily="18" charset="2"/>
                </a:rPr>
                <a:t></a:t>
              </a:r>
              <a:r>
                <a:rPr lang="el-GR" sz="2000" dirty="0">
                  <a:latin typeface="Times New Roman" pitchFamily="18" charset="0"/>
                </a:rPr>
                <a:t> Παίζει        </a:t>
              </a:r>
              <a:r>
                <a:rPr lang="en-US" sz="2000" dirty="0"/>
                <a:t>S</a:t>
              </a:r>
              <a:r>
                <a:rPr lang="en-US" sz="2000" b="1" dirty="0">
                  <a:latin typeface="Times New Roman" pitchFamily="18" charset="0"/>
                </a:rPr>
                <a:t> </a:t>
              </a:r>
              <a:endParaRPr lang="el-GR" sz="2000" b="1" dirty="0">
                <a:latin typeface="Times New Roman" pitchFamily="18" charset="0"/>
              </a:endParaRP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438" y="2256"/>
              <a:ext cx="150" cy="106"/>
              <a:chOff x="2256" y="2744"/>
              <a:chExt cx="384" cy="374"/>
            </a:xfrm>
          </p:grpSpPr>
          <p:sp>
            <p:nvSpPr>
              <p:cNvPr id="72718" name="Oval 8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9" name="Oval 9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20" name="Line 10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72713" name="Text Box 11"/>
          <p:cNvSpPr txBox="1">
            <a:spLocks noChangeArrowheads="1"/>
          </p:cNvSpPr>
          <p:nvPr/>
        </p:nvSpPr>
        <p:spPr bwMode="auto">
          <a:xfrm>
            <a:off x="304800" y="5211763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να χρησιμοποιήσω την πράξη της διαίρεσης;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4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τον ηθοποιό που παίζει σε όλες (σε κάθε) ταινία που παίζει και ο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2715" name="Text Box 13"/>
          <p:cNvSpPr txBox="1">
            <a:spLocks noChangeArrowheads="1"/>
          </p:cNvSpPr>
          <p:nvPr/>
        </p:nvSpPr>
        <p:spPr bwMode="auto">
          <a:xfrm>
            <a:off x="533400" y="2667000"/>
            <a:ext cx="76200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ταινίες που παίζει 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   Οι ηθοποιοί που (το όνομα τους) εμφανίζονται στη σχέση Παίζει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υπόλοιπα γνωρίσματα να παίρνουν όλες τις τιμές 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 (παράδειγμα)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E41A-5FC2-4918-B475-02B69DD9C35F}" type="slidenum">
              <a:rPr lang="el-GR" altLang="en-US" smtClean="0"/>
              <a:pPr/>
              <a:t>86</a:t>
            </a:fld>
            <a:endParaRPr lang="el-GR" altLang="en-US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533400" y="2664619"/>
            <a:ext cx="7848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ανν όταν τις συνάψουμε μια τιμή x από 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600" i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6" name="Text Box 5"/>
          <p:cNvSpPr txBox="1">
            <a:spLocks noChangeArrowheads="1"/>
          </p:cNvSpPr>
          <p:nvPr/>
        </p:nvSpPr>
        <p:spPr bwMode="auto">
          <a:xfrm>
            <a:off x="1847850" y="3259932"/>
            <a:ext cx="5715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7" name="Text Box 6"/>
          <p:cNvSpPr txBox="1">
            <a:spLocks noChangeArrowheads="1"/>
          </p:cNvSpPr>
          <p:nvPr/>
        </p:nvSpPr>
        <p:spPr bwMode="auto">
          <a:xfrm>
            <a:off x="1847850" y="3656807"/>
            <a:ext cx="5775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3738" name="Text Box 7"/>
          <p:cNvSpPr txBox="1">
            <a:spLocks noChangeArrowheads="1"/>
          </p:cNvSpPr>
          <p:nvPr/>
        </p:nvSpPr>
        <p:spPr bwMode="auto">
          <a:xfrm>
            <a:off x="304800" y="1689894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(εφαρμογή ισοδύναμης έκφρασης): βρες τον ηθοποιό που παίζει σε όλες (σε κάθε) ταινία που παίζει και </a:t>
            </a:r>
            <a:r>
              <a:rPr lang="en-US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o George Clooney.</a:t>
            </a:r>
            <a:endParaRPr lang="el-GR" sz="2000" i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39" name="Text Box 8"/>
          <p:cNvSpPr txBox="1">
            <a:spLocks noChangeArrowheads="1"/>
          </p:cNvSpPr>
          <p:nvPr/>
        </p:nvSpPr>
        <p:spPr bwMode="auto">
          <a:xfrm>
            <a:off x="762000" y="4262438"/>
            <a:ext cx="7842250" cy="192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-Ηθοποιού = 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Παίζει))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x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– Παίζει 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(μένουν μόνο οι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ηθοποιοί που δεν παίζουν σε κάποια ταινία που παίζει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Clooney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!)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π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(Παίζει) – π 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Όνομα-Ηθοποιού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(Τ</a:t>
            </a:r>
            <a:r>
              <a:rPr lang="el-GR" sz="2000" baseline="-25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1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3740" name="Rectangle 9"/>
          <p:cNvSpPr>
            <a:spLocks noChangeArrowheads="1"/>
          </p:cNvSpPr>
          <p:nvPr/>
        </p:nvSpPr>
        <p:spPr bwMode="auto">
          <a:xfrm>
            <a:off x="533400" y="2664619"/>
            <a:ext cx="7999413" cy="1358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 (παράδειγμα)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54C700-DA08-4655-84A4-84EB1C5854E2}" type="slidenum">
              <a:rPr lang="el-GR" altLang="en-US" smtClean="0"/>
              <a:pPr/>
              <a:t>87</a:t>
            </a:fld>
            <a:endParaRPr lang="el-GR" altLang="en-US"/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1371600" y="1752600"/>
            <a:ext cx="1981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57353" name="Line 6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4" name="Text Box 7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7355" name="Text Box 8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B ‘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1       4</a:t>
            </a:r>
          </a:p>
        </p:txBody>
      </p:sp>
      <p:sp>
        <p:nvSpPr>
          <p:cNvPr id="57356" name="Line 9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7357" name="Text Box 10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7358" name="Text Box 11"/>
          <p:cNvSpPr txBox="1">
            <a:spLocks noChangeArrowheads="1"/>
          </p:cNvSpPr>
          <p:nvPr/>
        </p:nvSpPr>
        <p:spPr bwMode="auto">
          <a:xfrm>
            <a:off x="3530600" y="4289425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x S	   R          </a:t>
            </a:r>
            <a:r>
              <a:rPr lang="el-GR" sz="2400" baseline="-25000" dirty="0"/>
              <a:t>Α</a:t>
            </a:r>
            <a:r>
              <a:rPr lang="en-US" sz="2400" baseline="-25000" dirty="0"/>
              <a:t> &gt;= </a:t>
            </a:r>
            <a:r>
              <a:rPr lang="el-GR" sz="2400" baseline="-25000" dirty="0"/>
              <a:t>Β</a:t>
            </a:r>
            <a:r>
              <a:rPr lang="en-US" sz="2000" b="1" dirty="0"/>
              <a:t> S</a:t>
            </a:r>
            <a:endParaRPr lang="el-GR" sz="2000" b="1" dirty="0"/>
          </a:p>
        </p:txBody>
      </p:sp>
      <p:sp>
        <p:nvSpPr>
          <p:cNvPr id="57359" name="Text Box 12"/>
          <p:cNvSpPr txBox="1">
            <a:spLocks noChangeArrowheads="1"/>
          </p:cNvSpPr>
          <p:nvPr/>
        </p:nvSpPr>
        <p:spPr bwMode="auto">
          <a:xfrm>
            <a:off x="3581400" y="5105400"/>
            <a:ext cx="434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/>
              <a:t>R            </a:t>
            </a:r>
            <a:r>
              <a:rPr lang="el-GR" sz="2400" baseline="-25000" dirty="0"/>
              <a:t>Α</a:t>
            </a:r>
            <a:r>
              <a:rPr lang="en-US" sz="2400" baseline="-25000" dirty="0"/>
              <a:t> = </a:t>
            </a:r>
            <a:r>
              <a:rPr lang="el-GR" sz="2400" baseline="-25000" dirty="0"/>
              <a:t>Β</a:t>
            </a:r>
            <a:r>
              <a:rPr lang="en-US" sz="2000" b="1" dirty="0"/>
              <a:t> S	</a:t>
            </a:r>
            <a:endParaRPr lang="el-GR" sz="2000" b="1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987132" y="4356100"/>
            <a:ext cx="325437" cy="215900"/>
            <a:chOff x="3945" y="1231"/>
            <a:chExt cx="205" cy="136"/>
          </a:xfrm>
        </p:grpSpPr>
        <p:sp>
          <p:nvSpPr>
            <p:cNvPr id="57365" name="AutoShape 14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6" name="AutoShape 15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058443" y="5195887"/>
            <a:ext cx="325438" cy="215900"/>
            <a:chOff x="3945" y="1231"/>
            <a:chExt cx="205" cy="136"/>
          </a:xfrm>
        </p:grpSpPr>
        <p:sp>
          <p:nvSpPr>
            <p:cNvPr id="57363" name="AutoShape 17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4" name="AutoShape 18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269875" y="147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701B81-FE76-4770-A57B-EEF09006BDB4}" type="slidenum">
              <a:rPr lang="el-GR" altLang="en-US" smtClean="0"/>
              <a:pPr/>
              <a:t>88</a:t>
            </a:fld>
            <a:endParaRPr lang="el-GR" altLang="en-US"/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2762" y="-32460"/>
            <a:ext cx="8229600" cy="948575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Μοντέλο Ο/Σ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συμβολισμοί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</a:t>
            </a:r>
            <a:r>
              <a:rPr lang="el-GR" altLang="en-US" dirty="0"/>
              <a:t>8-20</a:t>
            </a:r>
            <a:r>
              <a:rPr lang="en-US" altLang="en-US" dirty="0"/>
              <a:t>1</a:t>
            </a:r>
            <a:r>
              <a:rPr lang="el-GR" altLang="en-US" dirty="0"/>
              <a:t>9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574263" y="2548243"/>
            <a:ext cx="2992885" cy="613453"/>
            <a:chOff x="288131" y="4047281"/>
            <a:chExt cx="2992885" cy="613453"/>
          </a:xfrm>
        </p:grpSpPr>
        <p:sp>
          <p:nvSpPr>
            <p:cNvPr id="3" name="Diamond 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" name="Straight Connector 5"/>
            <p:cNvCxnSpPr>
              <a:stCxn id="4" idx="3"/>
              <a:endCxn id="3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572000" y="1779156"/>
            <a:ext cx="2992885" cy="613453"/>
            <a:chOff x="288131" y="4047281"/>
            <a:chExt cx="2992885" cy="613453"/>
          </a:xfrm>
        </p:grpSpPr>
        <p:sp>
          <p:nvSpPr>
            <p:cNvPr id="42" name="Diamond 4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4" name="Straight Connector 43"/>
            <p:cNvCxnSpPr>
              <a:stCxn id="43" idx="3"/>
              <a:endCxn id="4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55562" y="1061078"/>
            <a:ext cx="2992885" cy="613453"/>
            <a:chOff x="288131" y="4047281"/>
            <a:chExt cx="2992885" cy="613453"/>
          </a:xfrm>
        </p:grpSpPr>
        <p:sp>
          <p:nvSpPr>
            <p:cNvPr id="48" name="Diamond 4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0" name="Straight Connector 49"/>
            <p:cNvCxnSpPr>
              <a:stCxn id="49" idx="3"/>
              <a:endCxn id="4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457200" y="1808423"/>
            <a:ext cx="2992885" cy="613453"/>
            <a:chOff x="288131" y="4047281"/>
            <a:chExt cx="2992885" cy="613453"/>
          </a:xfrm>
        </p:grpSpPr>
        <p:sp>
          <p:nvSpPr>
            <p:cNvPr id="54" name="Diamond 53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6" name="Straight Connector 55"/>
            <p:cNvCxnSpPr>
              <a:stCxn id="55" idx="3"/>
              <a:endCxn id="54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627115" y="1054763"/>
            <a:ext cx="2992885" cy="613453"/>
            <a:chOff x="288131" y="4047281"/>
            <a:chExt cx="2992885" cy="613453"/>
          </a:xfrm>
        </p:grpSpPr>
        <p:sp>
          <p:nvSpPr>
            <p:cNvPr id="60" name="Diamond 59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2" name="Straight Connector 61"/>
            <p:cNvCxnSpPr>
              <a:stCxn id="61" idx="3"/>
              <a:endCxn id="60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457200" y="2449459"/>
            <a:ext cx="2992885" cy="613453"/>
            <a:chOff x="288131" y="4047281"/>
            <a:chExt cx="2992885" cy="613453"/>
          </a:xfrm>
        </p:grpSpPr>
        <p:sp>
          <p:nvSpPr>
            <p:cNvPr id="66" name="Diamond 6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8" name="Straight Connector 67"/>
            <p:cNvCxnSpPr>
              <a:stCxn id="67" idx="3"/>
              <a:endCxn id="6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455562" y="3186283"/>
            <a:ext cx="2992885" cy="613453"/>
            <a:chOff x="288131" y="4047281"/>
            <a:chExt cx="2992885" cy="613453"/>
          </a:xfrm>
        </p:grpSpPr>
        <p:sp>
          <p:nvSpPr>
            <p:cNvPr id="72" name="Diamond 71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4" name="Straight Connector 73"/>
            <p:cNvCxnSpPr>
              <a:stCxn id="73" idx="3"/>
              <a:endCxn id="72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4572000" y="3223179"/>
            <a:ext cx="2992885" cy="613453"/>
            <a:chOff x="288131" y="4047281"/>
            <a:chExt cx="2992885" cy="613453"/>
          </a:xfrm>
        </p:grpSpPr>
        <p:sp>
          <p:nvSpPr>
            <p:cNvPr id="78" name="Diamond 77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0" name="Straight Connector 79"/>
            <p:cNvCxnSpPr>
              <a:stCxn id="79" idx="3"/>
              <a:endCxn id="78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39800" y="886408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341670" y="162947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		1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339799" y="231429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Ν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339799" y="3026204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Ν		Μ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3903169" y="4405064"/>
            <a:ext cx="2992885" cy="613453"/>
            <a:chOff x="288131" y="4047281"/>
            <a:chExt cx="2992885" cy="613453"/>
          </a:xfrm>
        </p:grpSpPr>
        <p:sp>
          <p:nvSpPr>
            <p:cNvPr id="89" name="Diamond 88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1" name="Straight Connector 90"/>
            <p:cNvCxnSpPr>
              <a:stCxn id="90" idx="3"/>
              <a:endCxn id="89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tangle 91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607962" y="4408146"/>
            <a:ext cx="2992885" cy="613453"/>
            <a:chOff x="288131" y="4047281"/>
            <a:chExt cx="2992885" cy="613453"/>
          </a:xfrm>
        </p:grpSpPr>
        <p:sp>
          <p:nvSpPr>
            <p:cNvPr id="96" name="Diamond 95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98" name="Straight Connector 97"/>
            <p:cNvCxnSpPr>
              <a:stCxn id="97" idx="3"/>
              <a:endCxn id="96" idx="1"/>
            </p:cNvCxnSpPr>
            <p:nvPr/>
          </p:nvCxnSpPr>
          <p:spPr>
            <a:xfrm>
              <a:off x="1172369" y="4354007"/>
              <a:ext cx="351631" cy="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1409633" y="4164632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3903169" y="5399482"/>
            <a:ext cx="2992885" cy="613453"/>
            <a:chOff x="288131" y="4047281"/>
            <a:chExt cx="2992885" cy="613453"/>
          </a:xfrm>
        </p:grpSpPr>
        <p:sp>
          <p:nvSpPr>
            <p:cNvPr id="103" name="Diamond 102"/>
            <p:cNvSpPr/>
            <p:nvPr/>
          </p:nvSpPr>
          <p:spPr>
            <a:xfrm>
              <a:off x="1524000" y="4047281"/>
              <a:ext cx="525674" cy="613453"/>
            </a:xfrm>
            <a:prstGeom prst="diamond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88131" y="4228951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396778" y="4230635"/>
              <a:ext cx="884238" cy="250112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2045147" y="4354006"/>
              <a:ext cx="351631" cy="1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Diamond 108"/>
          <p:cNvSpPr/>
          <p:nvPr/>
        </p:nvSpPr>
        <p:spPr>
          <a:xfrm>
            <a:off x="1843831" y="5402564"/>
            <a:ext cx="525674" cy="613453"/>
          </a:xfrm>
          <a:prstGeom prst="diamond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" name="Rectangle 109"/>
          <p:cNvSpPr/>
          <p:nvPr/>
        </p:nvSpPr>
        <p:spPr>
          <a:xfrm>
            <a:off x="607962" y="5584234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2" name="Rectangle 111"/>
          <p:cNvSpPr/>
          <p:nvPr/>
        </p:nvSpPr>
        <p:spPr>
          <a:xfrm>
            <a:off x="2716609" y="5585918"/>
            <a:ext cx="884238" cy="2501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2364978" y="5709289"/>
            <a:ext cx="35163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1409633" y="5159050"/>
            <a:ext cx="1394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		1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485508" y="5678058"/>
            <a:ext cx="357331" cy="55853"/>
            <a:chOff x="1485508" y="5678058"/>
            <a:chExt cx="357331" cy="55853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4775947" y="5668673"/>
            <a:ext cx="357331" cy="55853"/>
            <a:chOff x="1485508" y="5678058"/>
            <a:chExt cx="357331" cy="55853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1491208" y="5678058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485508" y="5733910"/>
              <a:ext cx="351631" cy="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Isosceles Triangle 15"/>
          <p:cNvSpPr/>
          <p:nvPr/>
        </p:nvSpPr>
        <p:spPr>
          <a:xfrm rot="16200000" flipV="1">
            <a:off x="5004818" y="5642402"/>
            <a:ext cx="169821" cy="12760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596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74162" y="1366581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66361" y="3291709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69462" y="2252406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4162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438059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Το σχήμα εξόδου είναι το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3310</TotalTime>
  <Words>4606</Words>
  <Application>Microsoft Office PowerPoint</Application>
  <PresentationFormat>On-screen Show (4:3)</PresentationFormat>
  <Paragraphs>1295</Paragraphs>
  <Slides>88</Slides>
  <Notes>81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97" baseType="lpstr"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Office Theme</vt:lpstr>
      <vt:lpstr>Microsoft Equation 3.0</vt:lpstr>
      <vt:lpstr>PowerPoint Presentation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PowerPoint Presentation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PowerPoint Presentation</vt:lpstr>
      <vt:lpstr>Προβολή (π)</vt:lpstr>
      <vt:lpstr>Παράδειγμα</vt:lpstr>
      <vt:lpstr>PowerPoint Presentation</vt:lpstr>
      <vt:lpstr>Πράξεις Συνόλων</vt:lpstr>
      <vt:lpstr>Πράξεις Συνόλων</vt:lpstr>
      <vt:lpstr>Παραδείγματα</vt:lpstr>
      <vt:lpstr>PowerPoint Presentation</vt:lpstr>
      <vt:lpstr>Παράδειγμα </vt:lpstr>
      <vt:lpstr>Παράδειγμα </vt:lpstr>
      <vt:lpstr>Παράδειγμα </vt:lpstr>
      <vt:lpstr>Σχεσιακή Άλγεβρα</vt:lpstr>
      <vt:lpstr>Παράδειγμα </vt:lpstr>
      <vt:lpstr>Καρτεσιανό Γινόμενο</vt:lpstr>
      <vt:lpstr>Καρτεσιανό Γινόμενο</vt:lpstr>
      <vt:lpstr>Συνένωση (join)</vt:lpstr>
      <vt:lpstr>Συνένωση</vt:lpstr>
      <vt:lpstr>Συνένωση</vt:lpstr>
      <vt:lpstr> Επανάληψη</vt:lpstr>
      <vt:lpstr>Παράδειγμα</vt:lpstr>
      <vt:lpstr>Παράδειγμα</vt:lpstr>
      <vt:lpstr>Παράδειγμα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Σχεσιακή Άλγεβρα</vt:lpstr>
      <vt:lpstr>Παραδείγματα</vt:lpstr>
      <vt:lpstr>Μετονομασία</vt:lpstr>
      <vt:lpstr>Μετονομασία</vt:lpstr>
      <vt:lpstr>Μετονομασία</vt:lpstr>
      <vt:lpstr>Ασκήσεις</vt:lpstr>
      <vt:lpstr>PowerPoint Presentation</vt:lpstr>
      <vt:lpstr>PowerPoint Presentation</vt:lpstr>
      <vt:lpstr>PowerPoint Presentation</vt:lpstr>
      <vt:lpstr>Άσκηση</vt:lpstr>
      <vt:lpstr>Εξωτερική Συνένωση</vt:lpstr>
      <vt:lpstr>Διαίρεση</vt:lpstr>
      <vt:lpstr>Διαίρεση</vt:lpstr>
      <vt:lpstr>Διαίρεση</vt:lpstr>
      <vt:lpstr>Διαίρεση</vt:lpstr>
      <vt:lpstr>Διαίρεση </vt:lpstr>
      <vt:lpstr>Παράδειγμα</vt:lpstr>
      <vt:lpstr>PowerPoint Presentation</vt:lpstr>
      <vt:lpstr>Διαίρεση</vt:lpstr>
      <vt:lpstr>PowerPoint Presentation</vt:lpstr>
      <vt:lpstr>Άσκηση</vt:lpstr>
      <vt:lpstr>Άσκηση</vt:lpstr>
      <vt:lpstr>PowerPoint Presentation</vt:lpstr>
      <vt:lpstr>Αναδρομική Κλειστότητα</vt:lpstr>
      <vt:lpstr>PowerPoint Presentation</vt:lpstr>
      <vt:lpstr>PowerPoint Presentation</vt:lpstr>
      <vt:lpstr>Άσκηση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Παραδείγματα</vt:lpstr>
      <vt:lpstr>Διαίρεση (παράδειγμα)</vt:lpstr>
      <vt:lpstr>Διαίρεση (παράδειγμα)</vt:lpstr>
      <vt:lpstr>Παράδειγμα</vt:lpstr>
      <vt:lpstr>Μοντέλο Ο/Σ συμβολισμοί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444</cp:revision>
  <dcterms:created xsi:type="dcterms:W3CDTF">2013-06-13T09:19:30Z</dcterms:created>
  <dcterms:modified xsi:type="dcterms:W3CDTF">2021-11-29T12:28:07Z</dcterms:modified>
</cp:coreProperties>
</file>