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4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0"/>
  </p:notesMasterIdLst>
  <p:sldIdLst>
    <p:sldId id="457" r:id="rId2"/>
    <p:sldId id="1196" r:id="rId3"/>
    <p:sldId id="1179" r:id="rId4"/>
    <p:sldId id="1190" r:id="rId5"/>
    <p:sldId id="1188" r:id="rId6"/>
    <p:sldId id="1191" r:id="rId7"/>
    <p:sldId id="1189" r:id="rId8"/>
    <p:sldId id="1192" r:id="rId9"/>
    <p:sldId id="1098" r:id="rId10"/>
    <p:sldId id="1115" r:id="rId11"/>
    <p:sldId id="1194" r:id="rId12"/>
    <p:sldId id="1173" r:id="rId13"/>
    <p:sldId id="1171" r:id="rId14"/>
    <p:sldId id="1178" r:id="rId15"/>
    <p:sldId id="1186" r:id="rId16"/>
    <p:sldId id="1099" r:id="rId17"/>
    <p:sldId id="1100" r:id="rId18"/>
    <p:sldId id="1101" r:id="rId19"/>
    <p:sldId id="1104" r:id="rId20"/>
    <p:sldId id="1106" r:id="rId21"/>
    <p:sldId id="1107" r:id="rId22"/>
    <p:sldId id="1108" r:id="rId23"/>
    <p:sldId id="1110" r:id="rId24"/>
    <p:sldId id="1169" r:id="rId25"/>
    <p:sldId id="1117" r:id="rId26"/>
    <p:sldId id="1184" r:id="rId27"/>
    <p:sldId id="1185" r:id="rId28"/>
    <p:sldId id="1114" r:id="rId29"/>
    <p:sldId id="1170" r:id="rId30"/>
    <p:sldId id="1187" r:id="rId31"/>
    <p:sldId id="1121" r:id="rId32"/>
    <p:sldId id="1122" r:id="rId33"/>
    <p:sldId id="1123" r:id="rId34"/>
    <p:sldId id="1124" r:id="rId35"/>
    <p:sldId id="1125" r:id="rId36"/>
    <p:sldId id="1126" r:id="rId37"/>
    <p:sldId id="1127" r:id="rId38"/>
    <p:sldId id="1128" r:id="rId39"/>
    <p:sldId id="1129" r:id="rId40"/>
    <p:sldId id="1130" r:id="rId41"/>
    <p:sldId id="1141" r:id="rId42"/>
    <p:sldId id="1131" r:id="rId43"/>
    <p:sldId id="1132" r:id="rId44"/>
    <p:sldId id="1142" r:id="rId45"/>
    <p:sldId id="1143" r:id="rId46"/>
    <p:sldId id="1144" r:id="rId47"/>
    <p:sldId id="1145" r:id="rId48"/>
    <p:sldId id="1146" r:id="rId49"/>
    <p:sldId id="1147" r:id="rId50"/>
    <p:sldId id="1148" r:id="rId51"/>
    <p:sldId id="1149" r:id="rId52"/>
    <p:sldId id="1150" r:id="rId53"/>
    <p:sldId id="1151" r:id="rId54"/>
    <p:sldId id="1152" r:id="rId55"/>
    <p:sldId id="1153" r:id="rId56"/>
    <p:sldId id="1154" r:id="rId57"/>
    <p:sldId id="1155" r:id="rId58"/>
    <p:sldId id="1156" r:id="rId59"/>
    <p:sldId id="1157" r:id="rId60"/>
    <p:sldId id="1158" r:id="rId61"/>
    <p:sldId id="1159" r:id="rId62"/>
    <p:sldId id="1160" r:id="rId63"/>
    <p:sldId id="1161" r:id="rId64"/>
    <p:sldId id="1162" r:id="rId65"/>
    <p:sldId id="1163" r:id="rId66"/>
    <p:sldId id="1164" r:id="rId67"/>
    <p:sldId id="1165" r:id="rId68"/>
    <p:sldId id="1095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6:10.68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0 368,'0'0'872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14.50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1008,'0'0'416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26.9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 96,'0'0'0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52:03.8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1 128,'0'0'168,"0"90"-344,46-72 168,33 1 8,44-1 0,54 3 88,-19-7-88,-18-2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16:03.18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13 232,'0'0'360,"-68"-12"-448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5:30.9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0 624,'0'0'880,"-4"2"-1712,2 9 552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9:55.8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 1 32,'0'0'80,"-17"0"-32,13 0-40,0 0 56,1 0-64,-1 0-16,0 0-112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13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15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26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27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44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12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00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44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400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01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9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10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5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79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6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4" Type="http://schemas.openxmlformats.org/officeDocument/2006/relationships/image" Target="../media/image1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233443" y="3438525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 dirty="0"/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7C2021-B33A-432F-8C53-FE2FF034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6F25B-99CE-43CD-932B-C1ABCD75424D}"/>
              </a:ext>
            </a:extLst>
          </p:cNvPr>
          <p:cNvSpPr txBox="1"/>
          <p:nvPr/>
        </p:nvSpPr>
        <p:spPr>
          <a:xfrm>
            <a:off x="1351721" y="2769704"/>
            <a:ext cx="6268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Ας αρχίσουμε από την αποθήκευση των πινάκων στο δίσκο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738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Τυπικά,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57200" y="440865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αποθήκευση ή αποθήκευση 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339751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Ευρετήρια – Βοηθητικές δομές για την προσπέλαση στα αρχεία</a:t>
            </a:r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729388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(</a:t>
            </a:r>
            <a:r>
              <a:rPr lang="en-US" altLang="en-US" sz="2000" dirty="0">
                <a:latin typeface="Calibri" pitchFamily="34" charset="0"/>
              </a:rPr>
              <a:t>main memory</a:t>
            </a:r>
            <a:r>
              <a:rPr lang="el-GR" altLang="en-US" sz="2000" dirty="0">
                <a:latin typeface="Calibri" pitchFamily="34" charset="0"/>
              </a:rPr>
              <a:t>)  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13706" y="2832027"/>
            <a:ext cx="7010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τυχαία προσπέλαση </a:t>
            </a:r>
            <a:r>
              <a:rPr lang="en-US" altLang="en-US" sz="2000" dirty="0">
                <a:latin typeface="Calibri" pitchFamily="34" charset="0"/>
              </a:rPr>
              <a:t>(random access)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σε επίπεδο </a:t>
            </a:r>
            <a:r>
              <a:rPr lang="en-US" altLang="en-US" sz="2000" dirty="0">
                <a:latin typeface="Calibri" pitchFamily="34" charset="0"/>
              </a:rPr>
              <a:t>bytes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71500" y="1685494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1500" y="2248092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σειριακή προσπέλαση</a:t>
            </a:r>
            <a:r>
              <a:rPr lang="en-US" altLang="en-US" sz="2000" dirty="0">
                <a:latin typeface="Calibri" pitchFamily="34" charset="0"/>
              </a:rPr>
              <a:t> (</a:t>
            </a:r>
            <a:r>
              <a:rPr lang="el-GR" altLang="en-US" sz="2000" dirty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 επίπεδο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558212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>
                <a:latin typeface="Calibri" pitchFamily="34" charset="0"/>
              </a:rPr>
              <a:t>(κυρίως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πολύ 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μόνιμη αποθήκευση (</a:t>
            </a:r>
            <a:r>
              <a:rPr lang="el-GR" altLang="en-US" sz="2000" dirty="0" err="1">
                <a:latin typeface="Calibri" pitchFamily="34" charset="0"/>
              </a:rPr>
              <a:t>nonvolatile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Σε αργότερους αποθηκευτικούς χώρους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A9609F-E1C7-409D-9248-73B208A6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B9BA93E5-C1B1-4C74-80A7-CF8BE6ADB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200" y="1326461"/>
            <a:ext cx="5734050" cy="3714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D3B8EC-5940-4D43-9C25-D8CB0E632C57}"/>
              </a:ext>
            </a:extLst>
          </p:cNvPr>
          <p:cNvSpPr txBox="1"/>
          <p:nvPr/>
        </p:nvSpPr>
        <p:spPr>
          <a:xfrm>
            <a:off x="1444487" y="299553"/>
            <a:ext cx="68049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F1419"/>
                </a:solidFill>
                <a:effectLst/>
              </a:rPr>
              <a:t>Programming Languages as a Game Of Thrones Characters</a:t>
            </a:r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29F19E38-2C78-439E-8AD3-626E1216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2020-2021</a:t>
            </a:r>
            <a:r>
              <a:rPr lang="el-GR" altLang="en-US" dirty="0"/>
              <a:t>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504463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(</a:t>
                </a:r>
                <a:r>
                  <a:rPr lang="el-GR" altLang="en-US" sz="2000" dirty="0" err="1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τροποποιηθεί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(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</a:p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αποθήκευση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(κύκλωμα) -- Δεν έχουν κινητό μηχανικό 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6A34301-25EC-45DC-9820-844B805F09D3}"/>
                  </a:ext>
                </a:extLst>
              </p14:cNvPr>
              <p14:cNvContentPartPr/>
              <p14:nvPr/>
            </p14:nvContentPartPr>
            <p14:xfrm>
              <a:off x="1622332" y="3093157"/>
              <a:ext cx="260640" cy="69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6A34301-25EC-45DC-9820-844B805F09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332" y="3075517"/>
                <a:ext cx="296280" cy="10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25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>
                <a:latin typeface="Calibri" pitchFamily="34" charset="0"/>
              </a:rPr>
              <a:t>(buffer management) </a:t>
            </a:r>
            <a:r>
              <a:rPr lang="el-GR" altLang="en-US" dirty="0">
                <a:latin typeface="Calibri" pitchFamily="34" charset="0"/>
              </a:rPr>
              <a:t>είναι υπεύθυνος για την μεταφορά όταν χρειάζεται σελίδων από το δίσκο στην κύρια 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Τα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>
                <a:latin typeface="Calibri" pitchFamily="34" charset="0"/>
              </a:rPr>
              <a:t> (</a:t>
            </a:r>
            <a:r>
              <a:rPr lang="el-GR" altLang="en-US" dirty="0">
                <a:latin typeface="Calibri" pitchFamily="34" charset="0"/>
              </a:rPr>
              <a:t>Βασική λειτουργικότητα: πολιτική αντικατάστασης σελίδων)</a:t>
            </a: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Disk</a:t>
            </a:r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Main Memory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Buffer</a:t>
              </a:r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28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2216027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512889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808290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4024190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3282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530227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57346" y="129198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SQL </a:t>
            </a:r>
            <a:endParaRPr lang="el-GR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115646" y="1927102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554160" y="-4945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ΣΔΒΔ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03360" y="5439328"/>
            <a:ext cx="828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Κάθε 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i="1" dirty="0">
                <a:latin typeface="Calibri" pitchFamily="34" charset="0"/>
              </a:rPr>
              <a:t>ένα αρχείο</a:t>
            </a: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Επικεφαλίδα, θα την αγνοούμε </a:t>
            </a:r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ως μια συλλογή από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Μπορούμε να βλέπουμε μια σελίδα ως μια συλλογή «θέσεων» που κάθε μία περιέχει μια εγγραφή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Μια 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72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14:cNvPr>
              <p14:cNvContentPartPr/>
              <p14:nvPr/>
            </p14:nvContentPartPr>
            <p14:xfrm>
              <a:off x="1978012" y="3080557"/>
              <a:ext cx="24480" cy="4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60012" y="3062917"/>
                <a:ext cx="6012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account 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balance: 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εγγραφή;</a:t>
            </a: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πεδίου  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 (σελίδα)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μήκους </a:t>
            </a:r>
            <a:r>
              <a:rPr lang="en-US" altLang="en-US" sz="2000" dirty="0">
                <a:latin typeface="Calibri" pitchFamily="34" charset="0"/>
              </a:rPr>
              <a:t>R – </a:t>
            </a:r>
            <a:r>
              <a:rPr lang="el-GR" altLang="en-US" sz="2000" dirty="0">
                <a:latin typeface="Calibri" pitchFamily="34" charset="0"/>
              </a:rPr>
              <a:t>μέγεθος </a:t>
            </a:r>
            <a:r>
              <a:rPr lang="en-US" altLang="en-US" sz="2000" dirty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οργάνωση: οι 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14:cNvPr>
              <p14:cNvContentPartPr/>
              <p14:nvPr/>
            </p14:nvContentPartPr>
            <p14:xfrm>
              <a:off x="1840132" y="1712917"/>
              <a:ext cx="2520" cy="4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22492" y="1694917"/>
                <a:ext cx="3816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4</a:t>
            </a:fld>
            <a:endParaRPr lang="el-GR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84337"/>
            <a:ext cx="8305800" cy="4619625"/>
            <a:chOff x="240" y="1026"/>
            <a:chExt cx="5232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58" y="1910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67287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8436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388800" y="1279525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μία σχέση </a:t>
            </a:r>
            <a:r>
              <a:rPr lang="en-US" altLang="en-US" sz="2000" dirty="0">
                <a:latin typeface="Calibri" pitchFamily="34" charset="0"/>
              </a:rPr>
              <a:t>R(A, B, C, D</a:t>
            </a:r>
            <a:r>
              <a:rPr lang="el-GR" altLang="en-US" sz="2000" dirty="0">
                <a:latin typeface="Calibri" pitchFamily="34" charset="0"/>
              </a:rPr>
              <a:t>, </a:t>
            </a:r>
            <a:r>
              <a:rPr lang="en-US" altLang="en-US" sz="2000" dirty="0">
                <a:latin typeface="Calibri" pitchFamily="34" charset="0"/>
              </a:rPr>
              <a:t>E), </a:t>
            </a:r>
            <a:r>
              <a:rPr lang="el-GR" altLang="en-US" sz="2000" dirty="0">
                <a:latin typeface="Calibri" pitchFamily="34" charset="0"/>
              </a:rPr>
              <a:t>τα γνωρίσματα Α, Β</a:t>
            </a:r>
            <a:r>
              <a:rPr lang="en-US" altLang="en-US" sz="2000" dirty="0">
                <a:latin typeface="Calibri" pitchFamily="34" charset="0"/>
              </a:rPr>
              <a:t>, D </a:t>
            </a:r>
            <a:r>
              <a:rPr lang="el-GR" altLang="en-US" sz="2000" dirty="0">
                <a:latin typeface="Calibri" pitchFamily="34" charset="0"/>
              </a:rPr>
              <a:t>και </a:t>
            </a:r>
            <a:r>
              <a:rPr lang="en-US" altLang="en-US" sz="2000" dirty="0">
                <a:latin typeface="Calibri" pitchFamily="34" charset="0"/>
              </a:rPr>
              <a:t>E </a:t>
            </a:r>
            <a:r>
              <a:rPr lang="el-GR" altLang="en-US" sz="2000" dirty="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 dirty="0">
                <a:latin typeface="Calibri" pitchFamily="34" charset="0"/>
              </a:rPr>
              <a:t> bytes </a:t>
            </a:r>
            <a:r>
              <a:rPr lang="el-GR" altLang="en-US" sz="2000" dirty="0">
                <a:latin typeface="Calibri" pitchFamily="34" charset="0"/>
              </a:rPr>
              <a:t>και το γνώρισμα </a:t>
            </a:r>
            <a:r>
              <a:rPr lang="en-US" altLang="en-US" sz="2000" dirty="0">
                <a:latin typeface="Calibri" pitchFamily="34" charset="0"/>
              </a:rPr>
              <a:t>C </a:t>
            </a:r>
            <a:r>
              <a:rPr lang="el-GR" altLang="en-US" sz="2000" dirty="0">
                <a:latin typeface="Calibri" pitchFamily="34" charset="0"/>
              </a:rPr>
              <a:t>σειρά χαρακτήρων  μεγέθους 36</a:t>
            </a:r>
            <a:r>
              <a:rPr lang="en-US" altLang="en-US" sz="2000" dirty="0">
                <a:latin typeface="Calibri" pitchFamily="34" charset="0"/>
              </a:rPr>
              <a:t> bytes. </a:t>
            </a:r>
            <a:r>
              <a:rPr lang="el-GR" altLang="en-US" sz="2000" dirty="0">
                <a:latin typeface="Calibri" pitchFamily="34" charset="0"/>
              </a:rPr>
              <a:t>Έστω αρχείο με </a:t>
            </a:r>
            <a:r>
              <a:rPr lang="en-US" altLang="en-US" sz="2000" dirty="0" err="1">
                <a:latin typeface="Calibri" pitchFamily="34" charset="0"/>
              </a:rPr>
              <a:t>r</a:t>
            </a:r>
            <a:r>
              <a:rPr lang="en-US" altLang="en-US" sz="2000" baseline="-25000" dirty="0" err="1">
                <a:latin typeface="Calibri" pitchFamily="34" charset="0"/>
              </a:rPr>
              <a:t>A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= 30.000 </a:t>
            </a:r>
            <a:r>
              <a:rPr lang="el-GR" altLang="en-US" sz="2000" dirty="0">
                <a:latin typeface="Calibri" pitchFamily="34" charset="0"/>
              </a:rPr>
              <a:t>εγγραφές, μέγεθος </a:t>
            </a:r>
            <a:r>
              <a:rPr lang="en-US" altLang="en-US" sz="2000" dirty="0">
                <a:latin typeface="Calibri" pitchFamily="34" charset="0"/>
              </a:rPr>
              <a:t>block B = 1024 bytes, </a:t>
            </a:r>
            <a:r>
              <a:rPr lang="el-GR" altLang="en-US" sz="2000" dirty="0">
                <a:latin typeface="Calibri" pitchFamily="34" charset="0"/>
              </a:rPr>
              <a:t>και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838200" y="2835206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14:cNvPr>
              <p14:cNvContentPartPr/>
              <p14:nvPr/>
            </p14:nvContentPartPr>
            <p14:xfrm>
              <a:off x="1875412" y="2831797"/>
              <a:ext cx="136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7772" y="2814157"/>
                <a:ext cx="4932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457200" y="1417638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381000" y="2782466"/>
            <a:ext cx="8305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του δίσκου είναι αποθηκευμένη η </a:t>
            </a:r>
            <a:r>
              <a:rPr lang="en-US" altLang="en-US" sz="2000" dirty="0">
                <a:latin typeface="Calibri" pitchFamily="34" charset="0"/>
              </a:rPr>
              <a:t>i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>
                <a:latin typeface="Calibri" pitchFamily="34" charset="0"/>
              </a:rPr>
              <a:t>Βασικές λειτουργίες</a:t>
            </a:r>
            <a:r>
              <a:rPr lang="en-US" altLang="en-US" sz="2400" dirty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Εντοπισμός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Διάσχιση (</a:t>
            </a:r>
            <a:r>
              <a:rPr lang="en-US" altLang="en-US" sz="2400" dirty="0">
                <a:latin typeface="Calibri" pitchFamily="34" charset="0"/>
              </a:rPr>
              <a:t>scan</a:t>
            </a:r>
            <a:r>
              <a:rPr lang="el-GR" altLang="en-US" sz="2400" dirty="0">
                <a:latin typeface="Calibri" pitchFamily="34" charset="0"/>
              </a:rPr>
              <a:t>) όλων των εγγραφών του αρχείου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46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>
                <a:latin typeface="Calibri" pitchFamily="34" charset="0"/>
              </a:rPr>
              <a:t>- </a:t>
            </a:r>
            <a:r>
              <a:rPr lang="en-US" altLang="en-US" sz="2000" dirty="0">
                <a:latin typeface="Calibri" pitchFamily="34" charset="0"/>
              </a:rPr>
              <a:t> 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ΠΡΟΣΟΧΗ: Στα επόμενα, αναφέρεται και το κόστος επεξεργασίας, αλλά, γενικά θα το αγνοούμε</a:t>
            </a:r>
            <a:r>
              <a:rPr lang="en-US" altLang="en-US" sz="2400" dirty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Διατεταγμένα 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Φυσική 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field)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48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διατεταγμένο 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27308" y="1773210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7308" y="2600804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Σε ποια εσωτερική μορφή; Ισοδύναμη έκφραση 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24512" y="4085413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19390" y="4394491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7750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+ 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R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Διατήρηση 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Δημιουργία 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95047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Χρήση 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>
                <a:latin typeface="Calibri" pitchFamily="34" charset="0"/>
              </a:rPr>
              <a:t>Βασική 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6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Βελτιστοποίηση</a:t>
              </a:r>
              <a:r>
                <a:rPr lang="el-GR" sz="1800" dirty="0"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104426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(Στόχος) Ομοιόμορφη 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(αναζητήσεις)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				</a:t>
            </a:r>
            <a:r>
              <a:rPr lang="el-GR" altLang="en-US" sz="1600" dirty="0">
                <a:latin typeface="+mn-lt"/>
              </a:rPr>
              <a:t>Σωρός               Ταξινομημένο       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   		          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>
                <a:latin typeface="+mn-lt"/>
              </a:rPr>
              <a:t>B</a:t>
            </a:r>
            <a:r>
              <a:rPr lang="el-GR" altLang="en-US" sz="1600" dirty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			  0.5 B                 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	           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			  B	   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				   2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  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		            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        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19215" y="133179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      R</a:t>
            </a:r>
            <a:r>
              <a:rPr lang="en-US" sz="1800" baseline="-25000" dirty="0"/>
              <a:t>2</a:t>
            </a:r>
            <a:r>
              <a:rPr lang="en-US" sz="1800" dirty="0"/>
              <a:t>	       R</a:t>
            </a:r>
            <a:r>
              <a:rPr lang="en-US" sz="1800" baseline="-25000" dirty="0"/>
              <a:t>3	</a:t>
            </a:r>
            <a:r>
              <a:rPr lang="en-US" sz="3200" baseline="-25000" dirty="0"/>
              <a:t>…</a:t>
            </a:r>
            <a:r>
              <a:rPr lang="en-US" sz="1800" dirty="0"/>
              <a:t>	                           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</a:rPr>
              <a:t>x</a:t>
            </a:r>
            <a:endParaRPr lang="el-GR" sz="1800" dirty="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23874" y="1887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88896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34100" y="2247530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19100" y="1325320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312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629" cy="769"/>
              <a:chOff x="768" y="2976"/>
              <a:chExt cx="1629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149" y="3128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887596" y="4979529"/>
            <a:ext cx="1714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14:cNvPr>
              <p14:cNvContentPartPr/>
              <p14:nvPr/>
            </p14:nvContentPartPr>
            <p14:xfrm>
              <a:off x="675532" y="383655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7892" y="38185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71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608523" y="2138240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πλάνο εκτέλεσης, βελτιστοποίηση</a:t>
              </a: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Υλοποίηση/Εκτέλεση Σχεσιακών 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solidFill>
                    <a:srgbClr val="FF0000"/>
                  </a:solidFill>
                  <a:latin typeface="Arial" charset="0"/>
                </a:rPr>
                <a:t>Μέθοδοι Προσπέλασης (</a:t>
              </a:r>
              <a:r>
                <a:rPr lang="en-US" altLang="en-US" sz="1200" dirty="0">
                  <a:solidFill>
                    <a:srgbClr val="FF0000"/>
                  </a:solidFill>
                  <a:latin typeface="Arial" charset="0"/>
                </a:rPr>
                <a:t>access methods)</a:t>
              </a: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841" y="2411"/>
              <a:ext cx="14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Διαχείριση </a:t>
              </a:r>
              <a:r>
                <a:rPr lang="el-GR" altLang="en-US" sz="1200" dirty="0" err="1">
                  <a:latin typeface="Arial" charset="0"/>
                </a:rPr>
                <a:t>Καταχωρητών</a:t>
              </a:r>
              <a:r>
                <a:rPr lang="el-GR" altLang="en-US" sz="1200" dirty="0">
                  <a:latin typeface="Arial" charset="0"/>
                </a:rPr>
                <a:t> (</a:t>
              </a:r>
              <a:r>
                <a:rPr lang="en-US" altLang="en-US" sz="1200" dirty="0">
                  <a:latin typeface="Arial" charset="0"/>
                </a:rPr>
                <a:t>Buffer</a:t>
              </a:r>
              <a:r>
                <a:rPr lang="el-GR" altLang="en-US" sz="1200" dirty="0">
                  <a:latin typeface="Arial" charset="0"/>
                </a:rPr>
                <a:t>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167" y="2742"/>
              <a:ext cx="76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>
                  <a:latin typeface="Arial" charset="0"/>
                </a:rPr>
                <a:t>Διαχείριση Δίσκου</a:t>
              </a:r>
              <a:endParaRPr lang="en-US" altLang="en-US" sz="12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</a:t>
            </a:r>
            <a:r>
              <a:rPr lang="el-GR" altLang="en-US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57473" y="3624262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Αρχικά 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9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14:cNvPr>
              <p14:cNvContentPartPr/>
              <p14:nvPr/>
            </p14:nvContentPartPr>
            <p14:xfrm>
              <a:off x="6504652" y="235227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6652" y="233427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14:cNvPr>
              <p14:cNvContentPartPr/>
              <p14:nvPr/>
            </p14:nvContentPartPr>
            <p14:xfrm>
              <a:off x="6813172" y="286203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5172" y="28443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</TotalTime>
  <Words>3843</Words>
  <Application>Microsoft Office PowerPoint</Application>
  <PresentationFormat>On-screen Show (4:3)</PresentationFormat>
  <Paragraphs>668</Paragraphs>
  <Slides>68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5" baseType="lpstr">
      <vt:lpstr>Arial</vt:lpstr>
      <vt:lpstr>Book Antiqua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ΣΔΒΔ</vt:lpstr>
      <vt:lpstr>Επεξεργασία Ερωτήσεων</vt:lpstr>
      <vt:lpstr>Συντακτική Ανάλυση (parsing) και μετάφραση</vt:lpstr>
      <vt:lpstr>Επεξεργασία Ερωτήσεων</vt:lpstr>
      <vt:lpstr>Πλάνο Εκτέλεσης</vt:lpstr>
      <vt:lpstr>Επεξεργασία Ερωτήσεων</vt:lpstr>
      <vt:lpstr>Δομή ενός ΣΔΒΔ (πιο αναλυτικά)</vt:lpstr>
      <vt:lpstr>Δομή ενός ΣΔΒΔ</vt:lpstr>
      <vt:lpstr>PowerPoint Presentation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ΕΥΑΓΓΕΛΙΑ ΠΙΤΟΥΡΑ</cp:lastModifiedBy>
  <cp:revision>433</cp:revision>
  <dcterms:created xsi:type="dcterms:W3CDTF">2013-06-13T09:19:30Z</dcterms:created>
  <dcterms:modified xsi:type="dcterms:W3CDTF">2021-01-16T10:58:25Z</dcterms:modified>
</cp:coreProperties>
</file>