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4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5.xml" ContentType="application/inkml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ink/ink6.xml" ContentType="application/inkml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ink/ink7.xml" ContentType="application/inkml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78"/>
  </p:notesMasterIdLst>
  <p:handoutMasterIdLst>
    <p:handoutMasterId r:id="rId179"/>
  </p:handoutMasterIdLst>
  <p:sldIdLst>
    <p:sldId id="457" r:id="rId2"/>
    <p:sldId id="972" r:id="rId3"/>
    <p:sldId id="797" r:id="rId4"/>
    <p:sldId id="798" r:id="rId5"/>
    <p:sldId id="1005" r:id="rId6"/>
    <p:sldId id="969" r:id="rId7"/>
    <p:sldId id="801" r:id="rId8"/>
    <p:sldId id="802" r:id="rId9"/>
    <p:sldId id="803" r:id="rId10"/>
    <p:sldId id="804" r:id="rId11"/>
    <p:sldId id="805" r:id="rId12"/>
    <p:sldId id="806" r:id="rId13"/>
    <p:sldId id="807" r:id="rId14"/>
    <p:sldId id="808" r:id="rId15"/>
    <p:sldId id="809" r:id="rId16"/>
    <p:sldId id="810" r:id="rId17"/>
    <p:sldId id="811" r:id="rId18"/>
    <p:sldId id="812" r:id="rId19"/>
    <p:sldId id="813" r:id="rId20"/>
    <p:sldId id="814" r:id="rId21"/>
    <p:sldId id="815" r:id="rId22"/>
    <p:sldId id="970" r:id="rId23"/>
    <p:sldId id="817" r:id="rId24"/>
    <p:sldId id="818" r:id="rId25"/>
    <p:sldId id="820" r:id="rId26"/>
    <p:sldId id="821" r:id="rId27"/>
    <p:sldId id="822" r:id="rId28"/>
    <p:sldId id="823" r:id="rId29"/>
    <p:sldId id="824" r:id="rId30"/>
    <p:sldId id="825" r:id="rId31"/>
    <p:sldId id="826" r:id="rId32"/>
    <p:sldId id="827" r:id="rId33"/>
    <p:sldId id="828" r:id="rId34"/>
    <p:sldId id="829" r:id="rId35"/>
    <p:sldId id="830" r:id="rId36"/>
    <p:sldId id="838" r:id="rId37"/>
    <p:sldId id="1027" r:id="rId38"/>
    <p:sldId id="995" r:id="rId39"/>
    <p:sldId id="819" r:id="rId40"/>
    <p:sldId id="832" r:id="rId41"/>
    <p:sldId id="831" r:id="rId42"/>
    <p:sldId id="973" r:id="rId43"/>
    <p:sldId id="833" r:id="rId44"/>
    <p:sldId id="836" r:id="rId45"/>
    <p:sldId id="837" r:id="rId46"/>
    <p:sldId id="994" r:id="rId47"/>
    <p:sldId id="840" r:id="rId48"/>
    <p:sldId id="841" r:id="rId49"/>
    <p:sldId id="844" r:id="rId50"/>
    <p:sldId id="843" r:id="rId51"/>
    <p:sldId id="1003" r:id="rId52"/>
    <p:sldId id="1004" r:id="rId53"/>
    <p:sldId id="842" r:id="rId54"/>
    <p:sldId id="845" r:id="rId55"/>
    <p:sldId id="996" r:id="rId56"/>
    <p:sldId id="1028" r:id="rId57"/>
    <p:sldId id="1029" r:id="rId58"/>
    <p:sldId id="846" r:id="rId59"/>
    <p:sldId id="847" r:id="rId60"/>
    <p:sldId id="975" r:id="rId61"/>
    <p:sldId id="849" r:id="rId62"/>
    <p:sldId id="850" r:id="rId63"/>
    <p:sldId id="851" r:id="rId64"/>
    <p:sldId id="852" r:id="rId65"/>
    <p:sldId id="853" r:id="rId66"/>
    <p:sldId id="854" r:id="rId67"/>
    <p:sldId id="855" r:id="rId68"/>
    <p:sldId id="856" r:id="rId69"/>
    <p:sldId id="857" r:id="rId70"/>
    <p:sldId id="858" r:id="rId71"/>
    <p:sldId id="859" r:id="rId72"/>
    <p:sldId id="860" r:id="rId73"/>
    <p:sldId id="861" r:id="rId74"/>
    <p:sldId id="1068" r:id="rId75"/>
    <p:sldId id="1041" r:id="rId76"/>
    <p:sldId id="1042" r:id="rId77"/>
    <p:sldId id="1043" r:id="rId78"/>
    <p:sldId id="1044" r:id="rId79"/>
    <p:sldId id="1045" r:id="rId80"/>
    <p:sldId id="1046" r:id="rId81"/>
    <p:sldId id="1047" r:id="rId82"/>
    <p:sldId id="1049" r:id="rId83"/>
    <p:sldId id="1050" r:id="rId84"/>
    <p:sldId id="1051" r:id="rId85"/>
    <p:sldId id="1052" r:id="rId86"/>
    <p:sldId id="1053" r:id="rId87"/>
    <p:sldId id="1054" r:id="rId88"/>
    <p:sldId id="1055" r:id="rId89"/>
    <p:sldId id="1056" r:id="rId90"/>
    <p:sldId id="1057" r:id="rId91"/>
    <p:sldId id="1058" r:id="rId92"/>
    <p:sldId id="1059" r:id="rId93"/>
    <p:sldId id="1060" r:id="rId94"/>
    <p:sldId id="1061" r:id="rId95"/>
    <p:sldId id="862" r:id="rId96"/>
    <p:sldId id="863" r:id="rId97"/>
    <p:sldId id="868" r:id="rId98"/>
    <p:sldId id="869" r:id="rId99"/>
    <p:sldId id="870" r:id="rId100"/>
    <p:sldId id="872" r:id="rId101"/>
    <p:sldId id="873" r:id="rId102"/>
    <p:sldId id="874" r:id="rId103"/>
    <p:sldId id="865" r:id="rId104"/>
    <p:sldId id="864" r:id="rId105"/>
    <p:sldId id="1062" r:id="rId106"/>
    <p:sldId id="867" r:id="rId107"/>
    <p:sldId id="866" r:id="rId108"/>
    <p:sldId id="1069" r:id="rId109"/>
    <p:sldId id="977" r:id="rId110"/>
    <p:sldId id="876" r:id="rId111"/>
    <p:sldId id="877" r:id="rId112"/>
    <p:sldId id="878" r:id="rId113"/>
    <p:sldId id="879" r:id="rId114"/>
    <p:sldId id="880" r:id="rId115"/>
    <p:sldId id="1070" r:id="rId116"/>
    <p:sldId id="881" r:id="rId117"/>
    <p:sldId id="1072" r:id="rId118"/>
    <p:sldId id="1073" r:id="rId119"/>
    <p:sldId id="1074" r:id="rId120"/>
    <p:sldId id="1010" r:id="rId121"/>
    <p:sldId id="882" r:id="rId122"/>
    <p:sldId id="883" r:id="rId123"/>
    <p:sldId id="884" r:id="rId124"/>
    <p:sldId id="885" r:id="rId125"/>
    <p:sldId id="1066" r:id="rId126"/>
    <p:sldId id="1071" r:id="rId127"/>
    <p:sldId id="886" r:id="rId128"/>
    <p:sldId id="1007" r:id="rId129"/>
    <p:sldId id="1006" r:id="rId130"/>
    <p:sldId id="1063" r:id="rId131"/>
    <p:sldId id="1008" r:id="rId132"/>
    <p:sldId id="887" r:id="rId133"/>
    <p:sldId id="991" r:id="rId134"/>
    <p:sldId id="982" r:id="rId135"/>
    <p:sldId id="984" r:id="rId136"/>
    <p:sldId id="989" r:id="rId137"/>
    <p:sldId id="1077" r:id="rId138"/>
    <p:sldId id="1075" r:id="rId139"/>
    <p:sldId id="985" r:id="rId140"/>
    <p:sldId id="986" r:id="rId141"/>
    <p:sldId id="990" r:id="rId142"/>
    <p:sldId id="993" r:id="rId143"/>
    <p:sldId id="980" r:id="rId144"/>
    <p:sldId id="979" r:id="rId145"/>
    <p:sldId id="904" r:id="rId146"/>
    <p:sldId id="905" r:id="rId147"/>
    <p:sldId id="906" r:id="rId148"/>
    <p:sldId id="907" r:id="rId149"/>
    <p:sldId id="908" r:id="rId150"/>
    <p:sldId id="910" r:id="rId151"/>
    <p:sldId id="911" r:id="rId152"/>
    <p:sldId id="912" r:id="rId153"/>
    <p:sldId id="1083" r:id="rId154"/>
    <p:sldId id="1084" r:id="rId155"/>
    <p:sldId id="1012" r:id="rId156"/>
    <p:sldId id="981" r:id="rId157"/>
    <p:sldId id="914" r:id="rId158"/>
    <p:sldId id="915" r:id="rId159"/>
    <p:sldId id="916" r:id="rId160"/>
    <p:sldId id="917" r:id="rId161"/>
    <p:sldId id="918" r:id="rId162"/>
    <p:sldId id="919" r:id="rId163"/>
    <p:sldId id="1011" r:id="rId164"/>
    <p:sldId id="1078" r:id="rId165"/>
    <p:sldId id="1088" r:id="rId166"/>
    <p:sldId id="1085" r:id="rId167"/>
    <p:sldId id="1014" r:id="rId168"/>
    <p:sldId id="1086" r:id="rId169"/>
    <p:sldId id="1013" r:id="rId170"/>
    <p:sldId id="1015" r:id="rId171"/>
    <p:sldId id="992" r:id="rId172"/>
    <p:sldId id="997" r:id="rId173"/>
    <p:sldId id="1001" r:id="rId174"/>
    <p:sldId id="998" r:id="rId175"/>
    <p:sldId id="999" r:id="rId176"/>
    <p:sldId id="1000" r:id="rId17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1188" y="68"/>
      </p:cViewPr>
      <p:guideLst>
        <p:guide orient="horz" pos="2160"/>
        <p:guide pos="28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5200"/>
    </p:cViewPr>
  </p:sorterViewPr>
  <p:notesViewPr>
    <p:cSldViewPr snapToGrid="0"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80" Type="http://schemas.openxmlformats.org/officeDocument/2006/relationships/commentAuthors" Target="commentAuthor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87FF3-5DE3-4299-AE11-B51092359660}" type="datetimeFigureOut">
              <a:rPr lang="el-GR" smtClean="0"/>
              <a:t>5/12/2020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47DA3-97BF-4202-BAC3-252ADF2CC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3648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9T15:52:12.2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20 1 232,'0'0'1376,"-19"16"-2608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0T12:03:12.6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 11 312,'0'0'1152,"2"0"-1112,-10-2-40,-15-7-1504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0T12:25:09.26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36 17 592,'0'0'1801,"-6"-3"-1485,-16-6 61,15 4-46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3T14:18:35.40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21 0 72,'0'0'928,"-13"0"-1248,5 0-192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3T15:18:38.97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0 115 3121,'0'0'1623,"0"-9"-1118,0-74 1612,6 71-1848,-2 7-1031,-2-1-446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4T12:21:02.22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13 160,'0'0'5341,"20"6"-5253,33-1 299,0-1 0,66-6-1,-34 1-240,-52 1-128,-1 1 0,0 1 0,40 9 0,34 8 18,159 6 0,-253-24-37,118 5 43,172-16 1,2-3 112,-154 8-111,201 2 46,-216 4-58,29 11 48,-32-1-24,-30-7-78,175 4 72,-213-8 13,401 7 100,-301-5 75,-86-3-164,32-8 4,-28 1-27,18-3 98,-59 6-98,45-1 0,-16 0 170,-28-2 546,-34 6-771,0 0 1,0 0-1,15-1 0,-23 3 15,1 0 0,-1 0 1,0 0-1,0 0 0,0 0 0,0 0 0,0 0 0,0 0 0,0 0 0,0-1 0,1 1 0,-1 0 0,0 0 0,0 0 0,0 0 0,0 0 0,0 0 0,0 0 0,0 0 0,0-1 0,0 1 0,0 0 0,0 0 1,0 0-1,0 0 0,0 0 0,0-1 0,0 1 0,0 0 0,0 0 0,0 0 0,0 0 0,0 0 0,0 0 0,0-1 0,0 1 0,0 0 0,0 0 0,0 0 0,0 0 0,0 0 0,0 0 0,0 0 1,-1-1-1,1 1 0,0 0 0,0 0 0,0 0 0,0 0 0,0 0 0,0 0 0,0 0 0,0 0 0,-1 0 0,1 0 0,0 0 0,0 0 0,0 0 0,0 0 0,0 0 0,-1 0 0,-6-7-972,-11-6-1925,-5-3-2723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24T13:06:06.572"/>
    </inkml:context>
    <inkml:brush xml:id="br0">
      <inkml:brushProperty name="width" value="0.1" units="cm"/>
      <inkml:brushProperty name="height" value="0.1" units="cm"/>
      <inkml:brushProperty name="color" value="#66CC00"/>
      <inkml:brushProperty name="ignorePressure" value="1"/>
    </inkml:brush>
  </inkml:definitions>
  <inkml:trace contextRef="#ctx0" brushRef="#br0">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55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Τα ονόματα των</a:t>
            </a:r>
            <a:r>
              <a:rPr lang="el-GR" baseline="0" dirty="0"/>
              <a:t> ηθοποιών που έπαιξαν σε ασπρόμαυρη ταινία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30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82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32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Τα</a:t>
            </a:r>
            <a:r>
              <a:rPr lang="el-GR" baseline="0" dirty="0"/>
              <a:t> ονόματα των ηθοποιών που δεν έπαιξαν σε κάποια ταινία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89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Τα ονόματα των</a:t>
            </a:r>
            <a:r>
              <a:rPr lang="el-GR" baseline="0" dirty="0"/>
              <a:t> ηθοποιών που έπαιξαν σε ασπρόμαυρη ταινία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261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864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109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481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115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78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117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619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120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81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125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60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F1307-3284-4B4B-B049-7E92773BE10D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19381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126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51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129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739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131</a:t>
            </a:fld>
            <a:endParaRPr lang="el-GR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760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133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850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143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427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153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167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154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049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155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877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156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576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162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2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808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165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881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171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34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172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90347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173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08112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174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321082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175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97242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176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6824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22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cell the result of the corresponding</a:t>
            </a:r>
            <a:r>
              <a:rPr lang="en-US" baseline="0" dirty="0"/>
              <a:t> </a:t>
            </a:r>
            <a:r>
              <a:rPr lang="en-US" dirty="0"/>
              <a:t>operation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83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22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859B1-594A-4FF6-8396-B240AB05F212}" type="slidenum">
              <a:rPr lang="el-GR" smtClean="0"/>
              <a:pPr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6980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60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30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Τα</a:t>
            </a:r>
            <a:r>
              <a:rPr lang="el-GR" baseline="0" dirty="0"/>
              <a:t> ονόματα των ηθοποιών που δεν έπαιξαν σε κάποια ταινία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202" Type="http://schemas.openxmlformats.org/officeDocument/2006/relationships/image" Target="../media/image4132.png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9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68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12" Type="http://schemas.openxmlformats.org/officeDocument/2006/relationships/image" Target="../media/image585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1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5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169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2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/>
              <a:t>21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5E3BC3-D484-498A-A349-335B5429D382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3276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R1,  R2, …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Rm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4284663" y="2060575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611188" y="3789363"/>
            <a:ext cx="77708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 συνθήκη της πράξης της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στη σχεσιακή άλγεβρα.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κατηγόρημα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γνωρίσματα των σχέσεων που εμφανίζονται στο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 autoUpdateAnimBg="0"/>
      <p:bldP spid="276485" grpId="0" animBg="1" autoUpdateAnimBg="0"/>
      <p:bldP spid="276486" grpId="0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C45BF-152B-4FE9-8974-2F668646FE3A}" type="slidenum">
              <a:rPr lang="el-GR" altLang="en-US" smtClean="0"/>
              <a:pPr/>
              <a:t>100</a:t>
            </a:fld>
            <a:endParaRPr lang="el-GR" altLang="en-US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395288" y="2420938"/>
            <a:ext cx="8137525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Text Box 4"/>
          <p:cNvSpPr txBox="1">
            <a:spLocks noChangeArrowheads="1"/>
          </p:cNvSpPr>
          <p:nvPr/>
        </p:nvSpPr>
        <p:spPr bwMode="auto">
          <a:xfrm>
            <a:off x="396876" y="1018382"/>
            <a:ext cx="81359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</a:t>
            </a:r>
            <a:r>
              <a:rPr lang="el-GR" sz="16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eaLnBrk="0" hangingPunct="0"/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16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είναι  μια έκφραση </a:t>
            </a:r>
            <a:r>
              <a:rPr lang="el-GR" sz="1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μέσα σε μια άλλη ερώτηση.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468313" y="2420938"/>
            <a:ext cx="40322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1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</a:t>
            </a:r>
            <a:r>
              <a:rPr lang="en-US" sz="1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συνθή</a:t>
            </a:r>
            <a:r>
              <a:rPr lang="el-GR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</a:t>
            </a:r>
            <a:r>
              <a:rPr lang="el-GR" sz="1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στο </a:t>
            </a:r>
            <a:r>
              <a:rPr lang="en-US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&lt;x&gt;</a:t>
            </a:r>
            <a:endParaRPr lang="el-GR" sz="18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(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  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WHERE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81929" name="Text Box 6"/>
          <p:cNvSpPr txBox="1">
            <a:spLocks noChangeArrowheads="1"/>
          </p:cNvSpPr>
          <p:nvPr/>
        </p:nvSpPr>
        <p:spPr bwMode="auto">
          <a:xfrm>
            <a:off x="481012" y="5424489"/>
            <a:ext cx="83454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Υπολογισμός της </a:t>
            </a:r>
            <a:r>
              <a:rPr lang="el-GR" sz="2000" b="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ερώτησης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(πλειάδα) της εξωτερικής ερώτησης</a:t>
            </a:r>
          </a:p>
        </p:txBody>
      </p:sp>
      <p:sp>
        <p:nvSpPr>
          <p:cNvPr id="81930" name="Text Box 7"/>
          <p:cNvSpPr txBox="1">
            <a:spLocks noChangeArrowheads="1"/>
          </p:cNvSpPr>
          <p:nvPr/>
        </p:nvSpPr>
        <p:spPr bwMode="auto">
          <a:xfrm>
            <a:off x="4500563" y="2709863"/>
            <a:ext cx="3959225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</a:rPr>
              <a:t>&lt;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l-GR" sz="1800" dirty="0">
                <a:solidFill>
                  <a:srgbClr val="FF0000"/>
                </a:solidFill>
              </a:rPr>
              <a:t>&gt;</a:t>
            </a:r>
            <a:r>
              <a:rPr lang="el-GR" sz="1600" b="0" dirty="0"/>
              <a:t> μπορεί να είναι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  {</a:t>
            </a:r>
            <a:r>
              <a:rPr lang="en-US" sz="1600" b="0" dirty="0">
                <a:solidFill>
                  <a:srgbClr val="009900"/>
                </a:solidFill>
              </a:rPr>
              <a:t>=, &lt;, &lt;=, &gt;, &gt;=, &lt;&gt;</a:t>
            </a:r>
            <a:r>
              <a:rPr lang="en-US" sz="1600" b="0" dirty="0"/>
              <a:t>}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any</a:t>
            </a:r>
            <a:r>
              <a:rPr lang="el-GR" sz="1600" b="0" dirty="0">
                <a:solidFill>
                  <a:srgbClr val="009900"/>
                </a:solidFill>
              </a:rPr>
              <a:t>(</a:t>
            </a:r>
            <a:r>
              <a:rPr lang="en-US" sz="1600" b="0" dirty="0">
                <a:solidFill>
                  <a:srgbClr val="009900"/>
                </a:solidFill>
              </a:rPr>
              <a:t>some</a:t>
            </a:r>
            <a:r>
              <a:rPr lang="el-GR" sz="1600" b="0" dirty="0">
                <a:solidFill>
                  <a:srgbClr val="009900"/>
                </a:solidFill>
              </a:rPr>
              <a:t>)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all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in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dirty="0">
                <a:solidFill>
                  <a:srgbClr val="009900"/>
                </a:solidFill>
              </a:rPr>
              <a:t>exists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unique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b="0" dirty="0"/>
              <a:t>(όπου </a:t>
            </a:r>
            <a:r>
              <a:rPr lang="el-GR" sz="1600" b="0" i="1" dirty="0"/>
              <a:t>Τ</a:t>
            </a:r>
            <a:r>
              <a:rPr lang="el-GR" sz="1600" b="0" dirty="0"/>
              <a:t>  πλειάδα)</a:t>
            </a:r>
          </a:p>
        </p:txBody>
      </p:sp>
      <p:sp>
        <p:nvSpPr>
          <p:cNvPr id="81931" name="Text Box 8"/>
          <p:cNvSpPr txBox="1">
            <a:spLocks noChangeArrowheads="1"/>
          </p:cNvSpPr>
          <p:nvPr/>
        </p:nvSpPr>
        <p:spPr bwMode="auto">
          <a:xfrm>
            <a:off x="611188" y="4941888"/>
            <a:ext cx="7056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Δηλαδή διατυπώνονται ως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συνθήκες στο </a:t>
            </a: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1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8B280-B82F-4C09-924A-B67D16205715}" type="slidenum">
              <a:rPr lang="el-GR" altLang="en-US" smtClean="0"/>
              <a:pPr/>
              <a:t>101</a:t>
            </a:fld>
            <a:endParaRPr lang="el-GR" altLang="en-US"/>
          </a:p>
        </p:txBody>
      </p:sp>
      <p:sp>
        <p:nvSpPr>
          <p:cNvPr id="82950" name="Text Box 3"/>
          <p:cNvSpPr txBox="1">
            <a:spLocks noChangeArrowheads="1"/>
          </p:cNvSpPr>
          <p:nvPr/>
        </p:nvSpPr>
        <p:spPr bwMode="auto">
          <a:xfrm>
            <a:off x="250825" y="2205038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  </a:t>
            </a:r>
          </a:p>
        </p:txBody>
      </p:sp>
      <p:sp>
        <p:nvSpPr>
          <p:cNvPr id="82952" name="Text Box 5"/>
          <p:cNvSpPr txBox="1">
            <a:spLocks noChangeArrowheads="1"/>
          </p:cNvSpPr>
          <p:nvPr/>
        </p:nvSpPr>
        <p:spPr bwMode="auto">
          <a:xfrm>
            <a:off x="469900" y="3614592"/>
            <a:ext cx="778895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Movie.Title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n-US" sz="14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57933" y="1225110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69899" y="2808372"/>
            <a:ext cx="778895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1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</a:t>
            </a:r>
            <a:r>
              <a:rPr lang="en-US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=All</a:t>
            </a:r>
            <a:r>
              <a:rPr lang="en-US" sz="14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69899" y="4502604"/>
            <a:ext cx="778895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Movie.Title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8DEB85-D996-4CCF-AC17-5067D51DC212}" type="slidenum">
              <a:rPr lang="el-GR" altLang="en-US" smtClean="0"/>
              <a:pPr/>
              <a:t>102</a:t>
            </a:fld>
            <a:endParaRPr lang="el-GR" altLang="en-US" dirty="0"/>
          </a:p>
        </p:txBody>
      </p:sp>
      <p:sp>
        <p:nvSpPr>
          <p:cNvPr id="83974" name="Text Box 3"/>
          <p:cNvSpPr txBox="1">
            <a:spLocks noChangeArrowheads="1"/>
          </p:cNvSpPr>
          <p:nvPr/>
        </p:nvSpPr>
        <p:spPr bwMode="auto">
          <a:xfrm>
            <a:off x="292100" y="2633849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sp>
        <p:nvSpPr>
          <p:cNvPr id="83976" name="Text Box 5"/>
          <p:cNvSpPr txBox="1">
            <a:spLocks noChangeArrowheads="1"/>
          </p:cNvSpPr>
          <p:nvPr/>
        </p:nvSpPr>
        <p:spPr bwMode="auto">
          <a:xfrm>
            <a:off x="357933" y="3396634"/>
            <a:ext cx="4464050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1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A.Name</a:t>
            </a:r>
            <a:endParaRPr lang="en-US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14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 AS 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.Year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-of-Birth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S.Year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-of-Birth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A.Name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&lt;&gt; </a:t>
            </a:r>
            <a:r>
              <a:rPr lang="en-US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S.Name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sz="14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57933" y="1225110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483958" y="3441904"/>
            <a:ext cx="2317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ίδιο με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UNIQUE?</a:t>
            </a:r>
            <a:endParaRPr lang="el-GR" sz="14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63D560-CD47-422A-BBB8-371EFEC9DE6A}" type="slidenum">
              <a:rPr lang="el-GR" altLang="en-US" smtClean="0"/>
              <a:pPr/>
              <a:t>103</a:t>
            </a:fld>
            <a:endParaRPr lang="el-GR" altLang="en-US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755650" y="2205038"/>
            <a:ext cx="7561263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Πως μπορεί να χρησιμοποιηθεί για να υπολογίσουμε τη «διαίρεση»;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exists (not exists) 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F2AF9-4588-4D74-8725-BDA3AD34A9AB}" type="slidenum">
              <a:rPr lang="el-GR" altLang="en-US" smtClean="0"/>
              <a:pPr/>
              <a:t>104</a:t>
            </a:fld>
            <a:endParaRPr lang="el-GR" altLang="en-US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381000" y="1747477"/>
            <a:ext cx="84820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NOT EXISTS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για έλεγχο αν 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σχέση A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τη σχέση B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(σχέση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υπερσυνόλου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/υποσυνόλου)</a:t>
            </a: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1172674" y="2969432"/>
            <a:ext cx="6199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EXISTS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(Β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/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True if and only if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A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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B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29846" y="4299143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 που έχουν παίξει σε </a:t>
            </a:r>
            <a:r>
              <a:rPr lang="el-GR" sz="160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που έχει παίξει ο </a:t>
            </a:r>
            <a:r>
              <a:rPr lang="en-US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F2AF9-4588-4D74-8725-BDA3AD34A9AB}" type="slidenum">
              <a:rPr lang="el-GR" altLang="en-US" smtClean="0"/>
              <a:pPr/>
              <a:t>105</a:t>
            </a:fld>
            <a:endParaRPr lang="el-GR" altLang="en-US"/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1291943" y="1407587"/>
            <a:ext cx="6199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EXISTS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(Β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/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True if and only if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A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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B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79783" y="2382312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 που έχουν παίξει σε </a:t>
            </a:r>
            <a:r>
              <a:rPr lang="el-GR" sz="240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που έχει παίξει ο </a:t>
            </a:r>
            <a:r>
              <a:rPr lang="en-US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endParaRPr lang="el-GR" sz="24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36422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A6D83-AFCF-47C9-8920-7F0572B54203}" type="slidenum">
              <a:rPr lang="el-GR" altLang="en-US" smtClean="0"/>
              <a:pPr/>
              <a:t>106</a:t>
            </a:fld>
            <a:endParaRPr lang="el-GR" altLang="en-US" dirty="0"/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227013" y="2408238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 που έχουν παίξει σε </a:t>
            </a:r>
            <a:r>
              <a:rPr lang="el-GR" sz="160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που έχει παίξει ο </a:t>
            </a:r>
            <a:r>
              <a:rPr lang="en-US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482600" y="3525935"/>
            <a:ext cx="8305800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S.Name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/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EXISTS</a:t>
            </a:r>
            <a:r>
              <a:rPr lang="el-GR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Plays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18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endParaRPr lang="el-GR" sz="18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Title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R.Name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.Name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));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40325" y="2924175"/>
            <a:ext cx="2895600" cy="381000"/>
            <a:chOff x="3024" y="2160"/>
            <a:chExt cx="1824" cy="24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24" y="2160"/>
              <a:ext cx="1824" cy="240"/>
              <a:chOff x="2496" y="1920"/>
              <a:chExt cx="1824" cy="240"/>
            </a:xfrm>
          </p:grpSpPr>
          <p:sp>
            <p:nvSpPr>
              <p:cNvPr id="76819" name="Text Box 7"/>
              <p:cNvSpPr txBox="1">
                <a:spLocks noChangeArrowheads="1"/>
              </p:cNvSpPr>
              <p:nvPr/>
            </p:nvSpPr>
            <p:spPr bwMode="auto">
              <a:xfrm>
                <a:off x="2496" y="1920"/>
                <a:ext cx="18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NOT EXISTS </a:t>
                </a:r>
                <a:r>
                  <a:rPr lang="el-GR" sz="1600" b="0" dirty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(Β </a:t>
                </a:r>
                <a:r>
                  <a:rPr lang="en-US" sz="1600" dirty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EXCEPT</a:t>
                </a:r>
                <a:r>
                  <a:rPr lang="el-GR" sz="1600" b="0" dirty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 Α)</a:t>
                </a:r>
              </a:p>
            </p:txBody>
          </p:sp>
          <p:sp>
            <p:nvSpPr>
              <p:cNvPr id="76820" name="Line 8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1" name="Line 9"/>
              <p:cNvSpPr>
                <a:spLocks noChangeShapeType="1"/>
              </p:cNvSpPr>
              <p:nvPr/>
            </p:nvSpPr>
            <p:spPr bwMode="auto">
              <a:xfrm>
                <a:off x="2496" y="216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2" name="Line 10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76818" name="Line 11"/>
            <p:cNvSpPr>
              <a:spLocks noChangeShapeType="1"/>
            </p:cNvSpPr>
            <p:nvPr/>
          </p:nvSpPr>
          <p:spPr bwMode="auto">
            <a:xfrm>
              <a:off x="4848" y="21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6809" name="Rectangle 13"/>
          <p:cNvSpPr>
            <a:spLocks noChangeArrowheads="1"/>
          </p:cNvSpPr>
          <p:nvPr/>
        </p:nvSpPr>
        <p:spPr bwMode="auto">
          <a:xfrm>
            <a:off x="2321169" y="4169742"/>
            <a:ext cx="4055819" cy="207689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6810" name="Text Box 14"/>
          <p:cNvSpPr txBox="1">
            <a:spLocks noChangeArrowheads="1"/>
          </p:cNvSpPr>
          <p:nvPr/>
        </p:nvSpPr>
        <p:spPr bwMode="auto">
          <a:xfrm>
            <a:off x="6588125" y="4652963"/>
            <a:ext cx="1944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</a:t>
            </a:r>
            <a:r>
              <a:rPr lang="el-GR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πολογισμός για κάθε </a:t>
            </a: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80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11" name="Line 15"/>
          <p:cNvSpPr>
            <a:spLocks noChangeShapeType="1"/>
          </p:cNvSpPr>
          <p:nvPr/>
        </p:nvSpPr>
        <p:spPr bwMode="auto">
          <a:xfrm flipV="1">
            <a:off x="6156325" y="5013325"/>
            <a:ext cx="360363" cy="439738"/>
          </a:xfrm>
          <a:prstGeom prst="line">
            <a:avLst/>
          </a:prstGeom>
          <a:noFill/>
          <a:ln w="952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76812" name="Text Box 16"/>
          <p:cNvSpPr txBox="1">
            <a:spLocks noChangeArrowheads="1"/>
          </p:cNvSpPr>
          <p:nvPr/>
        </p:nvSpPr>
        <p:spPr bwMode="auto">
          <a:xfrm>
            <a:off x="227013" y="2744788"/>
            <a:ext cx="558958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οι ταινίες του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Α: όλες οι ταινίες του συγκεκριμένου ηθοποιού</a:t>
            </a:r>
          </a:p>
        </p:txBody>
      </p:sp>
      <p:sp>
        <p:nvSpPr>
          <p:cNvPr id="76813" name="Text Box 17"/>
          <p:cNvSpPr txBox="1">
            <a:spLocks noChangeArrowheads="1"/>
          </p:cNvSpPr>
          <p:nvPr/>
        </p:nvSpPr>
        <p:spPr bwMode="auto">
          <a:xfrm>
            <a:off x="6376988" y="5486400"/>
            <a:ext cx="241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Τέτοιου είδους μεταβλητές δεν υπάρχουν στη σχεσιακή άλγεβρα</a:t>
            </a:r>
          </a:p>
        </p:txBody>
      </p:sp>
      <p:sp>
        <p:nvSpPr>
          <p:cNvPr id="76814" name="Text Box 18"/>
          <p:cNvSpPr txBox="1">
            <a:spLocks noChangeArrowheads="1"/>
          </p:cNvSpPr>
          <p:nvPr/>
        </p:nvSpPr>
        <p:spPr bwMode="auto">
          <a:xfrm>
            <a:off x="5364163" y="4221163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B</a:t>
            </a:r>
            <a:endParaRPr lang="el-GR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815" name="Text Box 19"/>
          <p:cNvSpPr txBox="1">
            <a:spLocks noChangeArrowheads="1"/>
          </p:cNvSpPr>
          <p:nvPr/>
        </p:nvSpPr>
        <p:spPr bwMode="auto">
          <a:xfrm>
            <a:off x="5508625" y="5300663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el-GR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itle 9"/>
          <p:cNvSpPr>
            <a:spLocks noGrp="1"/>
          </p:cNvSpPr>
          <p:nvPr>
            <p:ph type="title"/>
          </p:nvPr>
        </p:nvSpPr>
        <p:spPr>
          <a:xfrm>
            <a:off x="457200" y="111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Διαίρεσης</a:t>
            </a:r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26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68275" y="1405162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C5F13-67C5-44E0-AD5D-747406DF1164}" type="slidenum">
              <a:rPr lang="el-GR" altLang="en-US" smtClean="0"/>
              <a:pPr/>
              <a:t>107</a:t>
            </a:fld>
            <a:endParaRPr lang="el-GR" altLang="en-US"/>
          </a:p>
        </p:txBody>
      </p:sp>
      <p:sp>
        <p:nvSpPr>
          <p:cNvPr id="75782" name="Text Box 4"/>
          <p:cNvSpPr txBox="1">
            <a:spLocks noChangeArrowheads="1"/>
          </p:cNvSpPr>
          <p:nvPr/>
        </p:nvSpPr>
        <p:spPr bwMode="auto">
          <a:xfrm>
            <a:off x="400050" y="1620838"/>
            <a:ext cx="8497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</a:t>
            </a:r>
            <a:r>
              <a:rPr lang="el-GR" sz="2000" u="sng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75783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>
              <a:latin typeface="Times New Roman" pitchFamily="18" charset="0"/>
            </a:endParaRPr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569912" y="3209925"/>
            <a:ext cx="7824787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ΙΔΕΑ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τις πίτσες που τα συστατικά τους είναι υπερσύνολο των συστατικών που αρέσουν στο Δημήτρη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Α: Συστατικά πίτσας Π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Β: Συστατικά που αρέσουν στο Δημήτρη</a:t>
            </a:r>
          </a:p>
          <a:p>
            <a:pPr algn="ctr">
              <a:spcBef>
                <a:spcPct val="50000"/>
              </a:spcBef>
            </a:pPr>
            <a:r>
              <a:rPr lang="en-US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EXISTS (B EXCEPT A)</a:t>
            </a:r>
            <a:endParaRPr lang="el-GR" sz="2400" b="0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Παράδειγμα: Διαίρεση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547812" y="2188399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10B0B6-3BBA-4F6F-B64D-74FC8A71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5FB672-D96B-4463-BAB5-D4D690835BC2}"/>
              </a:ext>
            </a:extLst>
          </p:cNvPr>
          <p:cNvSpPr txBox="1"/>
          <p:nvPr/>
        </p:nvSpPr>
        <p:spPr>
          <a:xfrm>
            <a:off x="1196008" y="1427921"/>
            <a:ext cx="71528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Συνέχεια του 2</a:t>
            </a:r>
            <a:r>
              <a:rPr lang="el-GR" sz="3200" baseline="30000" dirty="0"/>
              <a:t>ου</a:t>
            </a:r>
            <a:r>
              <a:rPr lang="el-GR" sz="3200" dirty="0"/>
              <a:t> Εργαστηρίου την Τετάρτη 25/11/2020</a:t>
            </a:r>
          </a:p>
          <a:p>
            <a:endParaRPr lang="el-GR" sz="3200" dirty="0"/>
          </a:p>
          <a:p>
            <a:endParaRPr lang="el-GR" sz="3200" dirty="0"/>
          </a:p>
          <a:p>
            <a:r>
              <a:rPr lang="el-GR" sz="3200" dirty="0"/>
              <a:t>Ύλη: </a:t>
            </a:r>
            <a:r>
              <a:rPr lang="en-US" sz="3200" dirty="0"/>
              <a:t>SQL </a:t>
            </a:r>
            <a:r>
              <a:rPr lang="el-GR" sz="3200" dirty="0"/>
              <a:t>μέχρι και </a:t>
            </a:r>
            <a:r>
              <a:rPr lang="el-GR" sz="3200" dirty="0" err="1"/>
              <a:t>υποερωτήσεις</a:t>
            </a:r>
            <a:endParaRPr lang="el-GR" sz="3200" dirty="0"/>
          </a:p>
          <a:p>
            <a:endParaRPr lang="el-GR" sz="3200" dirty="0"/>
          </a:p>
          <a:p>
            <a:endParaRPr lang="el-GR" sz="3200" dirty="0"/>
          </a:p>
          <a:p>
            <a:r>
              <a:rPr lang="en-US" sz="3200" dirty="0"/>
              <a:t>MySQL – </a:t>
            </a:r>
            <a:r>
              <a:rPr lang="el-GR" sz="3200" dirty="0"/>
              <a:t>οδηγίες στο </a:t>
            </a:r>
            <a:r>
              <a:rPr lang="en-US" sz="3200" dirty="0"/>
              <a:t>site</a:t>
            </a:r>
          </a:p>
        </p:txBody>
      </p:sp>
    </p:spTree>
    <p:extLst>
      <p:ext uri="{BB962C8B-B14F-4D97-AF65-F5344CB8AC3E}">
        <p14:creationId xmlns:p14="http://schemas.microsoft.com/office/powerpoint/2010/main" val="6354303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109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899400" cy="174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Συναθροιστικές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Συναρτήσεις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2662D-B574-43AF-919E-660A7F5B4740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569168" y="3429000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'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39142" y="2716180"/>
            <a:ext cx="8096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Ονόματα ηθοποιών που παίζουν στην ταινία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 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autoUpdateAnimBg="0"/>
      <p:bldP spid="279557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14ED7-FE8C-4CC6-8920-B763EC56ABB9}" type="slidenum">
              <a:rPr lang="el-GR" altLang="en-US" smtClean="0"/>
              <a:pPr/>
              <a:t>110</a:t>
            </a:fld>
            <a:endParaRPr lang="el-GR" altLang="en-US"/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57200" y="2072067"/>
            <a:ext cx="8153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έχει 5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-in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(aggregate functions)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(A)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(μόνο σε αριθμούς)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5C90D7-531C-44C7-9F4E-B8263E66E3DE}" type="slidenum">
              <a:rPr lang="el-GR" altLang="en-US" smtClean="0"/>
              <a:pPr/>
              <a:t>111</a:t>
            </a:fld>
            <a:endParaRPr lang="el-GR" altLang="en-US"/>
          </a:p>
        </p:txBody>
      </p:sp>
      <p:sp>
        <p:nvSpPr>
          <p:cNvPr id="87046" name="Text Box 3"/>
          <p:cNvSpPr txBox="1">
            <a:spLocks noChangeArrowheads="1"/>
          </p:cNvSpPr>
          <p:nvPr/>
        </p:nvSpPr>
        <p:spPr bwMode="auto">
          <a:xfrm>
            <a:off x="431800" y="231028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όλων των έγχρωμων ταινιών</a:t>
            </a:r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457200" y="28575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AVG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431800" y="4247182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σχέση με ένα γνώρισμα και μια γραμμή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[μπορούμε να δώσουμε όνομα στο γνώρισμα  χρησιμοποιώντας το </a:t>
            </a:r>
            <a:r>
              <a:rPr lang="en-US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801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5297636"/>
            <a:ext cx="6646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/>
              <a:t>Εμφανίζονται στο </a:t>
            </a:r>
            <a:r>
              <a:rPr lang="en-US" sz="2000" dirty="0"/>
              <a:t>SELECT</a:t>
            </a:r>
            <a:endParaRPr lang="el-GR" sz="2000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31800" y="116101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8D6C47-2AEF-4F26-ADBE-5B64F2FF73B9}" type="slidenum">
              <a:rPr lang="el-GR" altLang="en-US" smtClean="0"/>
              <a:pPr/>
              <a:t>112</a:t>
            </a:fld>
            <a:endParaRPr lang="el-GR" altLang="en-US"/>
          </a:p>
        </p:txBody>
      </p:sp>
      <p:sp>
        <p:nvSpPr>
          <p:cNvPr id="880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Μέγιστη διάρκεια όλων των έγχρωμων ταινιών και την ταινία με τη μεγαλύτερη διάρκεια!!</a:t>
            </a:r>
          </a:p>
        </p:txBody>
      </p:sp>
      <p:sp>
        <p:nvSpPr>
          <p:cNvPr id="88071" name="Text Box 4"/>
          <p:cNvSpPr txBox="1">
            <a:spLocks noChangeArrowheads="1"/>
          </p:cNvSpPr>
          <p:nvPr/>
        </p:nvSpPr>
        <p:spPr bwMode="auto">
          <a:xfrm>
            <a:off x="381000" y="32004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8072" name="Text Box 5"/>
          <p:cNvSpPr txBox="1">
            <a:spLocks noChangeArrowheads="1"/>
          </p:cNvSpPr>
          <p:nvPr/>
        </p:nvSpPr>
        <p:spPr bwMode="auto">
          <a:xfrm>
            <a:off x="263525" y="4584700"/>
            <a:ext cx="8153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το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συναθροιστική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τότε </a:t>
            </a:r>
            <a:r>
              <a:rPr lang="el-GR" sz="20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sz="2000" u="sng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- 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αν υπάρχει </a:t>
            </a:r>
            <a:r>
              <a:rPr lang="en-US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δηλαδή δεν μπορούμε να προβάλουμε και άλλα γνωρίσματα σχέσεων </a:t>
            </a:r>
          </a:p>
        </p:txBody>
      </p:sp>
      <p:sp>
        <p:nvSpPr>
          <p:cNvPr id="88073" name="Line 6"/>
          <p:cNvSpPr>
            <a:spLocks noChangeShapeType="1"/>
          </p:cNvSpPr>
          <p:nvPr/>
        </p:nvSpPr>
        <p:spPr bwMode="auto">
          <a:xfrm flipV="1">
            <a:off x="1258888" y="3429000"/>
            <a:ext cx="1152525" cy="0"/>
          </a:xfrm>
          <a:prstGeom prst="line">
            <a:avLst/>
          </a:prstGeom>
          <a:ln w="381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1DE-D23F-4933-B5F2-72871ED75A6D}" type="slidenum">
              <a:rPr lang="el-GR" altLang="en-US" smtClean="0"/>
              <a:pPr/>
              <a:t>113</a:t>
            </a:fld>
            <a:endParaRPr lang="el-GR" altLang="en-US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522288" y="2357438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θέλουμε να απαλείψουμε διπλές εμφανίσεις χρησιμοποιούμε τη λέξη-κλειδί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992066" y="4255390"/>
            <a:ext cx="6138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B7BEB6-B741-4234-9079-CB39E56DC088}" type="slidenum">
              <a:rPr lang="el-GR" altLang="en-US" smtClean="0"/>
              <a:pPr/>
              <a:t>114</a:t>
            </a:fld>
            <a:endParaRPr lang="el-GR" altLang="en-US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304800" y="25908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μετρήσουμε πόσες πλειάδες έχει μια σχέση:</a:t>
            </a:r>
          </a:p>
        </p:txBody>
      </p:sp>
      <p:sp>
        <p:nvSpPr>
          <p:cNvPr id="90119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COUNT(*)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0120" name="Text Box 5"/>
          <p:cNvSpPr txBox="1">
            <a:spLocks noChangeArrowheads="1"/>
          </p:cNvSpPr>
          <p:nvPr/>
        </p:nvSpPr>
        <p:spPr bwMode="auto">
          <a:xfrm>
            <a:off x="381000" y="4648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Δε μπορούμε να χρησιμοποιήσουμε 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(*)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115</a:t>
            </a:fld>
            <a:endParaRPr lang="el-GR" altLang="en-US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3331029" y="315035"/>
            <a:ext cx="1976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COUNT(C)</a:t>
            </a:r>
          </a:p>
          <a:p>
            <a:r>
              <a:rPr lang="en-US" dirty="0"/>
              <a:t>FROM R;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4DACCD-ABDA-4B15-82BB-7C8AE90F93ED}"/>
              </a:ext>
            </a:extLst>
          </p:cNvPr>
          <p:cNvSpPr txBox="1"/>
          <p:nvPr/>
        </p:nvSpPr>
        <p:spPr>
          <a:xfrm>
            <a:off x="3316830" y="2545822"/>
            <a:ext cx="1900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SUM(C)</a:t>
            </a:r>
          </a:p>
          <a:p>
            <a:r>
              <a:rPr lang="en-US" dirty="0"/>
              <a:t>FROM R;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CC0DAE-45AD-42F8-8980-1923099B47D2}"/>
              </a:ext>
            </a:extLst>
          </p:cNvPr>
          <p:cNvSpPr txBox="1"/>
          <p:nvPr/>
        </p:nvSpPr>
        <p:spPr>
          <a:xfrm>
            <a:off x="5643533" y="315035"/>
            <a:ext cx="304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COUNT(DISTINCT C)</a:t>
            </a:r>
          </a:p>
          <a:p>
            <a:r>
              <a:rPr lang="en-US" dirty="0"/>
              <a:t>FROM R;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A6F4CF-272E-4B2A-AF1F-03299B7C42C4}"/>
              </a:ext>
            </a:extLst>
          </p:cNvPr>
          <p:cNvSpPr txBox="1"/>
          <p:nvPr/>
        </p:nvSpPr>
        <p:spPr>
          <a:xfrm>
            <a:off x="3316830" y="1777020"/>
            <a:ext cx="304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COUNT(*)</a:t>
            </a:r>
          </a:p>
          <a:p>
            <a:r>
              <a:rPr lang="en-US" dirty="0"/>
              <a:t>FROM R;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6CEF95-D882-409A-BA98-48702E1B0212}"/>
              </a:ext>
            </a:extLst>
          </p:cNvPr>
          <p:cNvSpPr txBox="1"/>
          <p:nvPr/>
        </p:nvSpPr>
        <p:spPr>
          <a:xfrm>
            <a:off x="5516115" y="2522515"/>
            <a:ext cx="2852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SUM(DISTINCT C)</a:t>
            </a:r>
          </a:p>
          <a:p>
            <a:r>
              <a:rPr lang="en-US" dirty="0"/>
              <a:t>FROM R;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577A17-2DA0-46DA-83F2-8592514DF803}"/>
              </a:ext>
            </a:extLst>
          </p:cNvPr>
          <p:cNvSpPr txBox="1"/>
          <p:nvPr/>
        </p:nvSpPr>
        <p:spPr>
          <a:xfrm>
            <a:off x="3316828" y="4866850"/>
            <a:ext cx="1900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MIN(C)</a:t>
            </a:r>
          </a:p>
          <a:p>
            <a:r>
              <a:rPr lang="en-US" dirty="0"/>
              <a:t>FROM R;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5F697D-4D2D-4039-9889-5F4AD70C4764}"/>
              </a:ext>
            </a:extLst>
          </p:cNvPr>
          <p:cNvSpPr txBox="1"/>
          <p:nvPr/>
        </p:nvSpPr>
        <p:spPr>
          <a:xfrm>
            <a:off x="3316829" y="3675718"/>
            <a:ext cx="1900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AVG(C)</a:t>
            </a:r>
          </a:p>
          <a:p>
            <a:r>
              <a:rPr lang="en-US" dirty="0"/>
              <a:t>FROM R;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438B1E-714D-4528-8241-1FEBFADBA575}"/>
              </a:ext>
            </a:extLst>
          </p:cNvPr>
          <p:cNvSpPr txBox="1"/>
          <p:nvPr/>
        </p:nvSpPr>
        <p:spPr>
          <a:xfrm>
            <a:off x="5651860" y="3652412"/>
            <a:ext cx="3003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AVG(DISTINT C)</a:t>
            </a:r>
          </a:p>
          <a:p>
            <a:r>
              <a:rPr lang="en-US" dirty="0"/>
              <a:t>FROM R;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29D241-DB8E-4A11-9F5C-14B3F2F1E785}"/>
              </a:ext>
            </a:extLst>
          </p:cNvPr>
          <p:cNvSpPr txBox="1"/>
          <p:nvPr/>
        </p:nvSpPr>
        <p:spPr>
          <a:xfrm>
            <a:off x="5881124" y="4791231"/>
            <a:ext cx="1900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MAX(C)</a:t>
            </a:r>
          </a:p>
          <a:p>
            <a:r>
              <a:rPr lang="en-US" dirty="0"/>
              <a:t>FROM R;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A61554-3C30-44CC-A93D-1C2293EA1606}"/>
              </a:ext>
            </a:extLst>
          </p:cNvPr>
          <p:cNvSpPr txBox="1"/>
          <p:nvPr/>
        </p:nvSpPr>
        <p:spPr>
          <a:xfrm>
            <a:off x="330841" y="862864"/>
            <a:ext cx="23935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  <a:p>
            <a:r>
              <a:rPr lang="en-US" dirty="0"/>
              <a:t>A		B		C</a:t>
            </a:r>
          </a:p>
          <a:p>
            <a:r>
              <a:rPr lang="en-US" dirty="0"/>
              <a:t>1		5		6</a:t>
            </a:r>
          </a:p>
          <a:p>
            <a:r>
              <a:rPr lang="en-US" dirty="0"/>
              <a:t>2		3		2</a:t>
            </a:r>
          </a:p>
          <a:p>
            <a:r>
              <a:rPr lang="en-US" dirty="0"/>
              <a:t>1		9		3</a:t>
            </a:r>
          </a:p>
          <a:p>
            <a:r>
              <a:rPr lang="en-US" dirty="0"/>
              <a:t>7		2		9</a:t>
            </a:r>
          </a:p>
          <a:p>
            <a:r>
              <a:rPr lang="en-US" dirty="0"/>
              <a:t>7		8		3</a:t>
            </a:r>
          </a:p>
          <a:p>
            <a:r>
              <a:rPr lang="en-US" dirty="0"/>
              <a:t>1		5		2</a:t>
            </a:r>
          </a:p>
          <a:p>
            <a:r>
              <a:rPr lang="en-US" dirty="0"/>
              <a:t>4		2		1</a:t>
            </a:r>
          </a:p>
          <a:p>
            <a:r>
              <a:rPr lang="en-US" dirty="0"/>
              <a:t>2		3		3</a:t>
            </a:r>
          </a:p>
          <a:p>
            <a:r>
              <a:rPr lang="en-US" dirty="0"/>
              <a:t>4		1		8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072870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2FD22-A50B-4832-B878-412C20EB696A}" type="slidenum">
              <a:rPr lang="el-GR" altLang="en-US" smtClean="0"/>
              <a:pPr/>
              <a:t>116</a:t>
            </a:fld>
            <a:endParaRPr lang="el-GR" altLang="en-US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292100" y="2307635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3" name="Text Box 4"/>
          <p:cNvSpPr txBox="1">
            <a:spLocks noChangeArrowheads="1"/>
          </p:cNvSpPr>
          <p:nvPr/>
        </p:nvSpPr>
        <p:spPr bwMode="auto">
          <a:xfrm>
            <a:off x="292100" y="3500944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1: Μέση διάρκεια ταινίας ανά είδος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n-US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Type;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4" name="Text Box 5"/>
          <p:cNvSpPr txBox="1">
            <a:spLocks noChangeArrowheads="1"/>
          </p:cNvSpPr>
          <p:nvPr/>
        </p:nvSpPr>
        <p:spPr bwMode="auto">
          <a:xfrm>
            <a:off x="4273810" y="4089677"/>
            <a:ext cx="47018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 τιμή του γνωρίσματος 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697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12885" y="116865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117</a:t>
            </a:fld>
            <a:endParaRPr lang="el-G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039102" y="1632268"/>
            <a:ext cx="34243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  <a:p>
            <a:r>
              <a:rPr lang="en-US" dirty="0"/>
              <a:t>A		B		C</a:t>
            </a:r>
          </a:p>
          <a:p>
            <a:r>
              <a:rPr lang="en-US" dirty="0"/>
              <a:t>1		5		6</a:t>
            </a:r>
          </a:p>
          <a:p>
            <a:r>
              <a:rPr lang="en-US" dirty="0"/>
              <a:t>2		3		2</a:t>
            </a:r>
          </a:p>
          <a:p>
            <a:r>
              <a:rPr lang="en-US" dirty="0"/>
              <a:t>1		9		3</a:t>
            </a:r>
          </a:p>
          <a:p>
            <a:r>
              <a:rPr lang="en-US" dirty="0"/>
              <a:t>7		2		9</a:t>
            </a:r>
          </a:p>
          <a:p>
            <a:r>
              <a:rPr lang="en-US" dirty="0"/>
              <a:t>7		8		3</a:t>
            </a:r>
          </a:p>
          <a:p>
            <a:r>
              <a:rPr lang="en-US" dirty="0"/>
              <a:t>1		5		2</a:t>
            </a:r>
          </a:p>
          <a:p>
            <a:r>
              <a:rPr lang="en-US" dirty="0"/>
              <a:t>4		2		1</a:t>
            </a:r>
          </a:p>
          <a:p>
            <a:r>
              <a:rPr lang="en-US" dirty="0"/>
              <a:t>2		3		3</a:t>
            </a:r>
          </a:p>
          <a:p>
            <a:r>
              <a:rPr lang="en-US" dirty="0"/>
              <a:t>4		1		8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1" y="140487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A, MAX(C)</a:t>
            </a:r>
          </a:p>
          <a:p>
            <a:r>
              <a:rPr lang="en-US" dirty="0"/>
              <a:t>FROM R</a:t>
            </a:r>
          </a:p>
          <a:p>
            <a:r>
              <a:rPr lang="en-US" dirty="0"/>
              <a:t>GROUP BY A;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25A54E-CCE1-4398-B1BD-1705D1BAC1B9}"/>
              </a:ext>
            </a:extLst>
          </p:cNvPr>
          <p:cNvSpPr txBox="1"/>
          <p:nvPr/>
        </p:nvSpPr>
        <p:spPr>
          <a:xfrm>
            <a:off x="4572000" y="2973581"/>
            <a:ext cx="2187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A, MAX(C)</a:t>
            </a:r>
          </a:p>
          <a:p>
            <a:r>
              <a:rPr lang="en-US" dirty="0"/>
              <a:t>FROM R</a:t>
            </a:r>
          </a:p>
          <a:p>
            <a:r>
              <a:rPr lang="en-US" dirty="0"/>
              <a:t>WHERE A &lt; B</a:t>
            </a:r>
          </a:p>
          <a:p>
            <a:r>
              <a:rPr lang="en-US" dirty="0"/>
              <a:t>GROUP BY A</a:t>
            </a:r>
            <a:r>
              <a:rPr lang="el-GR" dirty="0"/>
              <a:t>;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2565" name="Ink 62564">
                <a:extLst>
                  <a:ext uri="{FF2B5EF4-FFF2-40B4-BE49-F238E27FC236}">
                    <a16:creationId xmlns:a16="http://schemas.microsoft.com/office/drawing/2014/main" id="{DDCE7003-9A3A-4314-B4C3-7957F7FCFFB0}"/>
                  </a:ext>
                </a:extLst>
              </p14:cNvPr>
              <p14:cNvContentPartPr/>
              <p14:nvPr/>
            </p14:nvContentPartPr>
            <p14:xfrm>
              <a:off x="4243132" y="4906117"/>
              <a:ext cx="7920" cy="360"/>
            </p14:xfrm>
          </p:contentPart>
        </mc:Choice>
        <mc:Fallback xmlns="">
          <p:pic>
            <p:nvPicPr>
              <p:cNvPr id="62565" name="Ink 62564">
                <a:extLst>
                  <a:ext uri="{FF2B5EF4-FFF2-40B4-BE49-F238E27FC236}">
                    <a16:creationId xmlns:a16="http://schemas.microsoft.com/office/drawing/2014/main" id="{DDCE7003-9A3A-4314-B4C3-7957F7FCFFB0}"/>
                  </a:ext>
                </a:extLst>
              </p:cNvPr>
              <p:cNvPicPr/>
              <p:nvPr/>
            </p:nvPicPr>
            <p:blipFill>
              <a:blip r:embed="rId202"/>
              <a:stretch>
                <a:fillRect/>
              </a:stretch>
            </p:blipFill>
            <p:spPr>
              <a:xfrm>
                <a:off x="4225132" y="4888117"/>
                <a:ext cx="4356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779366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2FD22-A50B-4832-B878-412C20EB696A}" type="slidenum">
              <a:rPr lang="el-GR" altLang="en-US" smtClean="0"/>
              <a:pPr/>
              <a:t>118</a:t>
            </a:fld>
            <a:endParaRPr lang="el-GR" altLang="en-US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292100" y="2307635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697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12885" y="116865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08326" y="3992351"/>
            <a:ext cx="714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Παράδειγμα 2: Τον αριθμό ταινιών που έπαιξε κάθε ηθοποιός</a:t>
            </a:r>
          </a:p>
        </p:txBody>
      </p:sp>
    </p:spTree>
    <p:extLst>
      <p:ext uri="{BB962C8B-B14F-4D97-AF65-F5344CB8AC3E}">
        <p14:creationId xmlns:p14="http://schemas.microsoft.com/office/powerpoint/2010/main" val="381170284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874EDD-D63E-4BC7-9675-58B9A83CB20A}" type="slidenum">
              <a:rPr lang="el-GR" altLang="en-US" smtClean="0"/>
              <a:pPr/>
              <a:t>119</a:t>
            </a:fld>
            <a:endParaRPr lang="el-GR" altLang="en-US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734700" y="3285554"/>
            <a:ext cx="7848600" cy="1202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ομαδοποίηση μπορεί να γίνει ως προς περισσότερα του ενός πεδία.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17770" y="170731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21619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F07C09-4643-45B8-8B0B-2B973B0AA002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403225" y="3205163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Ονόματα όλων των ηθοποιών που έχουν παίξει σε ταινίες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09167" y="5090135"/>
            <a:ext cx="5022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367506" y="1862161"/>
            <a:ext cx="84089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δεν υπάρχει το 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το P θεωρείται ότι ισχύει.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140795" y="3822000"/>
            <a:ext cx="4477592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autoUpdateAnimBg="0"/>
      <p:bldP spid="280581" grpId="0" autoUpdateAnimBg="0"/>
      <p:bldP spid="280583" grpId="0" autoUpdateAnimBg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120</a:t>
            </a:fld>
            <a:endParaRPr lang="el-G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28431" y="161398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19</a:t>
            </a:r>
            <a:r>
              <a:rPr lang="el-GR" altLang="en-US" sz="1100" dirty="0"/>
              <a:t>-20</a:t>
            </a:r>
            <a:r>
              <a:rPr lang="en-US" altLang="en-US" sz="1100" dirty="0"/>
              <a:t>20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899472" y="1671222"/>
            <a:ext cx="23282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  <a:p>
            <a:r>
              <a:rPr lang="en-US" dirty="0"/>
              <a:t>A		B		C</a:t>
            </a:r>
          </a:p>
          <a:p>
            <a:r>
              <a:rPr lang="en-US" dirty="0"/>
              <a:t>1		5		6</a:t>
            </a:r>
          </a:p>
          <a:p>
            <a:r>
              <a:rPr lang="en-US" dirty="0"/>
              <a:t>2		3		2</a:t>
            </a:r>
          </a:p>
          <a:p>
            <a:r>
              <a:rPr lang="en-US" dirty="0"/>
              <a:t>1		9		3</a:t>
            </a:r>
          </a:p>
          <a:p>
            <a:r>
              <a:rPr lang="en-US" dirty="0"/>
              <a:t>7		2		9</a:t>
            </a:r>
          </a:p>
          <a:p>
            <a:r>
              <a:rPr lang="en-US" dirty="0"/>
              <a:t>7		8		3</a:t>
            </a:r>
          </a:p>
          <a:p>
            <a:r>
              <a:rPr lang="en-US" dirty="0"/>
              <a:t>1		5		2</a:t>
            </a:r>
          </a:p>
          <a:p>
            <a:r>
              <a:rPr lang="en-US" dirty="0"/>
              <a:t>4		2		1</a:t>
            </a:r>
          </a:p>
          <a:p>
            <a:r>
              <a:rPr lang="en-US" dirty="0"/>
              <a:t>2		3		3</a:t>
            </a:r>
          </a:p>
          <a:p>
            <a:r>
              <a:rPr lang="en-US" dirty="0"/>
              <a:t>4		1		8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4603261" y="2317552"/>
            <a:ext cx="2328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A, B, MAX(C)</a:t>
            </a:r>
          </a:p>
          <a:p>
            <a:r>
              <a:rPr lang="en-US" dirty="0"/>
              <a:t>FROM R</a:t>
            </a:r>
          </a:p>
          <a:p>
            <a:r>
              <a:rPr lang="en-US" dirty="0"/>
              <a:t>GROUP BY A, B;</a:t>
            </a:r>
          </a:p>
        </p:txBody>
      </p:sp>
    </p:spTree>
    <p:extLst>
      <p:ext uri="{BB962C8B-B14F-4D97-AF65-F5344CB8AC3E}">
        <p14:creationId xmlns:p14="http://schemas.microsoft.com/office/powerpoint/2010/main" val="267767484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874EDD-D63E-4BC7-9675-58B9A83CB20A}" type="slidenum">
              <a:rPr lang="el-GR" altLang="en-US" smtClean="0"/>
              <a:pPr/>
              <a:t>121</a:t>
            </a:fld>
            <a:endParaRPr lang="el-GR" altLang="en-US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700709" y="3074375"/>
            <a:ext cx="4756703" cy="1756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Τι υπολογίζει η παρακάτω ερώτηση;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COUNT(Name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Year;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17770" y="170731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D6D79-2ABD-4332-BF65-252D6989269C}" type="slidenum">
              <a:rPr lang="el-GR" altLang="en-US" smtClean="0"/>
              <a:pPr/>
              <a:t>122</a:t>
            </a:fld>
            <a:endParaRPr lang="el-GR" altLang="en-US"/>
          </a:p>
        </p:txBody>
      </p:sp>
      <p:sp>
        <p:nvSpPr>
          <p:cNvPr id="93190" name="Text Box 3"/>
          <p:cNvSpPr txBox="1">
            <a:spLocks noChangeArrowheads="1"/>
          </p:cNvSpPr>
          <p:nvPr/>
        </p:nvSpPr>
        <p:spPr bwMode="auto">
          <a:xfrm>
            <a:off x="323850" y="21336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μια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σε μια συγκεκριμένη ομάδα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πλειάδες χρησιμοποιώντας το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3191" name="Text Box 4"/>
          <p:cNvSpPr txBox="1">
            <a:spLocks noChangeArrowheads="1"/>
          </p:cNvSpPr>
          <p:nvPr/>
        </p:nvSpPr>
        <p:spPr bwMode="auto">
          <a:xfrm>
            <a:off x="1527046" y="3307562"/>
            <a:ext cx="330075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GROUP BY Y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AVG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&gt; 100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3192" name="Text Box 5"/>
          <p:cNvSpPr txBox="1">
            <a:spLocks noChangeArrowheads="1"/>
          </p:cNvSpPr>
          <p:nvPr/>
        </p:nvSpPr>
        <p:spPr bwMode="auto">
          <a:xfrm>
            <a:off x="457200" y="4938726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αφού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συναρτήσεις.</a:t>
            </a:r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323850" y="2006600"/>
            <a:ext cx="8362950" cy="900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having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ACDF35-2C67-4CA6-89DD-4F6A2E963DE8}" type="slidenum">
              <a:rPr lang="el-GR" altLang="en-US" smtClean="0"/>
              <a:pPr/>
              <a:t>123</a:t>
            </a:fld>
            <a:endParaRPr lang="el-GR" altLang="en-US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458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εμφανίζονται και το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το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του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πλειάδες που ικανοποιούν αυτή τη συνθήκη τοποθετούνται σε ομάδες με βάση το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μετά αν υπάρχει συνθήκη στο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στις ομάδες και επιλέγονται όσες ικανοποιούν τη συνθήκη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32325-B336-4D81-B348-B1EA3C8DCC3B}" type="slidenum">
              <a:rPr lang="el-GR" altLang="en-US" smtClean="0"/>
              <a:pPr/>
              <a:t>124</a:t>
            </a:fld>
            <a:endParaRPr lang="el-GR" altLang="en-US" dirty="0"/>
          </a:p>
        </p:txBody>
      </p:sp>
      <p:sp>
        <p:nvSpPr>
          <p:cNvPr id="95238" name="Text Box 3"/>
          <p:cNvSpPr txBox="1">
            <a:spLocks noChangeArrowheads="1"/>
          </p:cNvSpPr>
          <p:nvPr/>
        </p:nvSpPr>
        <p:spPr bwMode="auto">
          <a:xfrm>
            <a:off x="323850" y="270827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Αριθμό ταινιών που έπαιξε κάθε ηθοποιός που γεννήθηκε μετά το 1987 αν αυτός</a:t>
            </a:r>
            <a:r>
              <a:rPr lang="en-US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o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αριθμός είναι μεγαλύτερος του 5</a:t>
            </a:r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292100" y="3716338"/>
            <a:ext cx="85788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1987</a:t>
            </a:r>
            <a:endParaRPr lang="en-US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n-US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HAVING COUNT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&gt;= 5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14288" y="4365625"/>
            <a:ext cx="2778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33CC33"/>
                </a:solidFill>
              </a:rPr>
              <a:t>1</a:t>
            </a:r>
            <a:endParaRPr lang="el-GR" dirty="0">
              <a:solidFill>
                <a:srgbClr val="33CC33"/>
              </a:solidFill>
            </a:endParaRPr>
          </a:p>
        </p:txBody>
      </p:sp>
      <p:sp>
        <p:nvSpPr>
          <p:cNvPr id="95241" name="Text Box 6"/>
          <p:cNvSpPr txBox="1">
            <a:spLocks noChangeArrowheads="1"/>
          </p:cNvSpPr>
          <p:nvPr/>
        </p:nvSpPr>
        <p:spPr bwMode="auto">
          <a:xfrm>
            <a:off x="0" y="4724400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33CC33"/>
                </a:solidFill>
              </a:rPr>
              <a:t>2</a:t>
            </a:r>
            <a:endParaRPr lang="el-GR">
              <a:solidFill>
                <a:srgbClr val="33CC33"/>
              </a:solidFill>
            </a:endParaRPr>
          </a:p>
        </p:txBody>
      </p:sp>
      <p:sp>
        <p:nvSpPr>
          <p:cNvPr id="95242" name="Text Box 7"/>
          <p:cNvSpPr txBox="1">
            <a:spLocks noChangeArrowheads="1"/>
          </p:cNvSpPr>
          <p:nvPr/>
        </p:nvSpPr>
        <p:spPr bwMode="auto">
          <a:xfrm>
            <a:off x="3203575" y="35734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4</a:t>
            </a:r>
          </a:p>
        </p:txBody>
      </p:sp>
      <p:sp>
        <p:nvSpPr>
          <p:cNvPr id="95243" name="Text Box 8"/>
          <p:cNvSpPr txBox="1">
            <a:spLocks noChangeArrowheads="1"/>
          </p:cNvSpPr>
          <p:nvPr/>
        </p:nvSpPr>
        <p:spPr bwMode="auto">
          <a:xfrm>
            <a:off x="0" y="50847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3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6" name="Title 6"/>
          <p:cNvSpPr>
            <a:spLocks noGrp="1"/>
          </p:cNvSpPr>
          <p:nvPr>
            <p:ph type="title"/>
          </p:nvPr>
        </p:nvSpPr>
        <p:spPr>
          <a:xfrm>
            <a:off x="457200" y="85851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86556" y="1535239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125</a:t>
            </a:fld>
            <a:endParaRPr lang="el-G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8-20</a:t>
            </a:r>
            <a:r>
              <a:rPr lang="en-US" altLang="en-US" sz="1100" dirty="0"/>
              <a:t>1</a:t>
            </a:r>
            <a:r>
              <a:rPr lang="el-GR" altLang="en-US" sz="1100" dirty="0"/>
              <a:t>9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488461" y="1567130"/>
            <a:ext cx="34243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  <a:p>
            <a:r>
              <a:rPr lang="en-US" dirty="0"/>
              <a:t>A		B		C</a:t>
            </a:r>
          </a:p>
          <a:p>
            <a:r>
              <a:rPr lang="en-US" dirty="0"/>
              <a:t>1		5		6</a:t>
            </a:r>
          </a:p>
          <a:p>
            <a:r>
              <a:rPr lang="en-US" dirty="0"/>
              <a:t>2		3		2</a:t>
            </a:r>
          </a:p>
          <a:p>
            <a:r>
              <a:rPr lang="en-US" dirty="0"/>
              <a:t>1		9		3</a:t>
            </a:r>
          </a:p>
          <a:p>
            <a:r>
              <a:rPr lang="en-US" dirty="0"/>
              <a:t>7		2		9</a:t>
            </a:r>
          </a:p>
          <a:p>
            <a:r>
              <a:rPr lang="en-US" dirty="0"/>
              <a:t>7		8		3</a:t>
            </a:r>
          </a:p>
          <a:p>
            <a:r>
              <a:rPr lang="en-US" dirty="0"/>
              <a:t>1		5		2</a:t>
            </a:r>
          </a:p>
          <a:p>
            <a:r>
              <a:rPr lang="en-US" dirty="0"/>
              <a:t>4		2		1</a:t>
            </a:r>
          </a:p>
          <a:p>
            <a:r>
              <a:rPr lang="en-US" dirty="0"/>
              <a:t>2		3		3</a:t>
            </a:r>
          </a:p>
          <a:p>
            <a:r>
              <a:rPr lang="en-US" dirty="0"/>
              <a:t>4		1		8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3373175" y="1295400"/>
            <a:ext cx="5355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A, MAX(C)</a:t>
            </a:r>
          </a:p>
          <a:p>
            <a:r>
              <a:rPr lang="en-US" dirty="0"/>
              <a:t>FROM R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WHERE A &lt; B</a:t>
            </a:r>
          </a:p>
          <a:p>
            <a:r>
              <a:rPr lang="en-US" dirty="0"/>
              <a:t>GROUP BY A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HAVING MAX(B) &gt; 2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5401576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126</a:t>
            </a:fld>
            <a:endParaRPr lang="el-G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33552" y="6577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19</a:t>
            </a:r>
            <a:r>
              <a:rPr lang="el-GR" altLang="en-US" sz="1100" dirty="0"/>
              <a:t>-20</a:t>
            </a:r>
            <a:r>
              <a:rPr lang="en-US" altLang="en-US" sz="1100" dirty="0"/>
              <a:t>20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948903" y="1665073"/>
            <a:ext cx="26433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  <a:p>
            <a:r>
              <a:rPr lang="en-US" dirty="0"/>
              <a:t>A		B		C</a:t>
            </a:r>
          </a:p>
          <a:p>
            <a:r>
              <a:rPr lang="en-US" dirty="0"/>
              <a:t>1		5		6</a:t>
            </a:r>
          </a:p>
          <a:p>
            <a:r>
              <a:rPr lang="en-US" dirty="0"/>
              <a:t>2		3		2</a:t>
            </a:r>
          </a:p>
          <a:p>
            <a:r>
              <a:rPr lang="en-US" dirty="0"/>
              <a:t>1		9		3</a:t>
            </a:r>
          </a:p>
          <a:p>
            <a:r>
              <a:rPr lang="en-US" dirty="0"/>
              <a:t>7		2		9</a:t>
            </a:r>
          </a:p>
          <a:p>
            <a:r>
              <a:rPr lang="en-US" dirty="0"/>
              <a:t>7		8		3</a:t>
            </a:r>
          </a:p>
          <a:p>
            <a:r>
              <a:rPr lang="en-US" dirty="0"/>
              <a:t>1		5		2</a:t>
            </a:r>
          </a:p>
          <a:p>
            <a:r>
              <a:rPr lang="en-US" dirty="0"/>
              <a:t>4		2		1</a:t>
            </a:r>
          </a:p>
          <a:p>
            <a:r>
              <a:rPr lang="en-US" dirty="0"/>
              <a:t>2		3		3</a:t>
            </a:r>
          </a:p>
          <a:p>
            <a:r>
              <a:rPr lang="en-US" dirty="0"/>
              <a:t>4		1		8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3740934" y="2530781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Μια πλειάδα στην οποία εμφανίζεται η μεγαλύτερη τιμή του Β (δύο τρόποι</a:t>
            </a:r>
            <a:r>
              <a:rPr lang="en-US" dirty="0"/>
              <a:t> – ORDER BY </a:t>
            </a:r>
            <a:r>
              <a:rPr lang="el-GR" dirty="0"/>
              <a:t>και </a:t>
            </a:r>
            <a:r>
              <a:rPr lang="en-US" dirty="0"/>
              <a:t>MAX</a:t>
            </a:r>
            <a:r>
              <a:rPr lang="el-G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4778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5BB3A-DF19-4372-B997-22BE35D017BA}" type="slidenum">
              <a:rPr lang="el-GR" altLang="en-US" smtClean="0"/>
              <a:pPr/>
              <a:t>127</a:t>
            </a:fld>
            <a:endParaRPr lang="el-GR" altLang="en-US"/>
          </a:p>
        </p:txBody>
      </p:sp>
      <p:sp>
        <p:nvSpPr>
          <p:cNvPr id="96262" name="Text Box 4"/>
          <p:cNvSpPr txBox="1">
            <a:spLocks noChangeArrowheads="1"/>
          </p:cNvSpPr>
          <p:nvPr/>
        </p:nvSpPr>
        <p:spPr bwMode="auto">
          <a:xfrm>
            <a:off x="2124469" y="1022466"/>
            <a:ext cx="586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endParaRPr lang="el-GR" sz="1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6263" name="Text Box 5"/>
          <p:cNvSpPr txBox="1">
            <a:spLocks noChangeArrowheads="1"/>
          </p:cNvSpPr>
          <p:nvPr/>
        </p:nvSpPr>
        <p:spPr bwMode="auto">
          <a:xfrm>
            <a:off x="292100" y="2619986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θέλουμε να απαλείψουμε διπλές εμφανίσεις χρησιμοποιούμε τη λέξη-κλειδί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96264" name="Text Box 6"/>
          <p:cNvSpPr txBox="1">
            <a:spLocks noChangeArrowheads="1"/>
          </p:cNvSpPr>
          <p:nvPr/>
        </p:nvSpPr>
        <p:spPr bwMode="auto">
          <a:xfrm>
            <a:off x="292100" y="4432550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μια συνθήκη σε μια συγκεκριμένη ομάδα από πλειάδες χρησιμοποιώντας το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αφού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</a:t>
            </a:r>
          </a:p>
        </p:txBody>
      </p:sp>
      <p:sp>
        <p:nvSpPr>
          <p:cNvPr id="96265" name="Text Box 7"/>
          <p:cNvSpPr txBox="1">
            <a:spLocks noChangeArrowheads="1"/>
          </p:cNvSpPr>
          <p:nvPr/>
        </p:nvSpPr>
        <p:spPr bwMode="auto">
          <a:xfrm>
            <a:off x="292100" y="3397243"/>
            <a:ext cx="838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172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92100" y="5772657"/>
            <a:ext cx="838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τιμές αγνοούνται πλην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3" y="3343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7201" y="4027059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COUNT(DISTINCT Name)</a:t>
            </a:r>
          </a:p>
          <a:p>
            <a:r>
              <a:rPr lang="en-US" dirty="0"/>
              <a:t>FROM PIZZA;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446312" y="3182771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COUNT(Name)</a:t>
            </a:r>
          </a:p>
          <a:p>
            <a:r>
              <a:rPr lang="en-US" dirty="0"/>
              <a:t>FROM PIZZA;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446312" y="5005596"/>
            <a:ext cx="31414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Name, COUNT(*) </a:t>
            </a:r>
          </a:p>
          <a:p>
            <a:r>
              <a:rPr lang="en-US" dirty="0"/>
              <a:t>FROM PIZZA</a:t>
            </a:r>
          </a:p>
          <a:p>
            <a:r>
              <a:rPr lang="en-US" dirty="0"/>
              <a:t>GROUP BY Name;</a:t>
            </a:r>
            <a:endParaRPr lang="el-GR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6553200" y="6356364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4D6D79-2ABD-4332-BF65-252D6989269C}" type="slidenum">
              <a:rPr lang="el-GR" altLang="en-US" smtClean="0"/>
              <a:pPr/>
              <a:t>128</a:t>
            </a:fld>
            <a:endParaRPr lang="el-GR" altLang="en-US"/>
          </a:p>
        </p:txBody>
      </p:sp>
      <p:sp>
        <p:nvSpPr>
          <p:cNvPr id="10" name="Footer Placeholder 2"/>
          <p:cNvSpPr txBox="1">
            <a:spLocks/>
          </p:cNvSpPr>
          <p:nvPr/>
        </p:nvSpPr>
        <p:spPr>
          <a:xfrm>
            <a:off x="3124200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8-20</a:t>
            </a:r>
            <a:r>
              <a:rPr lang="en-US" altLang="en-US" sz="1100" dirty="0"/>
              <a:t>1</a:t>
            </a:r>
            <a:r>
              <a:rPr lang="el-GR" altLang="en-US" sz="1100" dirty="0"/>
              <a:t>9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606CD93E-C683-4C9D-855A-8E242A207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466" y="1145555"/>
            <a:ext cx="2998586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ΙΖΖΑ(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SERVES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Place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364737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129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576218" y="1116123"/>
            <a:ext cx="34417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PIZZA</a:t>
            </a:r>
            <a:endParaRPr lang="el-GR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/>
              <a:t>Name</a:t>
            </a:r>
            <a:r>
              <a:rPr lang="el-GR" sz="1000" b="1" dirty="0"/>
              <a:t>		</a:t>
            </a:r>
            <a:r>
              <a:rPr lang="en-US" sz="1200" b="1" dirty="0"/>
              <a:t>Ingredient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603261" y="3794171"/>
            <a:ext cx="3441700" cy="22313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LIKES</a:t>
            </a:r>
            <a:endParaRPr lang="el-GR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/>
              <a:t>Student           Ingredient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952500" y="3578336"/>
            <a:ext cx="3441700" cy="26930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SERVES</a:t>
            </a:r>
            <a:endParaRPr lang="el-GR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/>
              <a:t>Place</a:t>
            </a:r>
            <a:r>
              <a:rPr lang="el-GR" sz="1200" b="1" dirty="0"/>
              <a:t>	</a:t>
            </a:r>
            <a:r>
              <a:rPr lang="en-US" sz="1200" b="1" dirty="0"/>
              <a:t>   	Name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8-20</a:t>
            </a:r>
            <a:r>
              <a:rPr lang="en-US" altLang="en-US" sz="1100" dirty="0"/>
              <a:t>1</a:t>
            </a:r>
            <a:r>
              <a:rPr lang="el-GR" altLang="en-US" sz="1100" dirty="0"/>
              <a:t>9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522268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AB257-EBC4-412A-B49A-317196684737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560388" y="2755900"/>
            <a:ext cx="807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πολλαπλές εμφανίσεις της ίδιας πλειάδας σε μια σχέση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σχέση στην SQL είναι ένα 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πολυσύνολο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multiset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ή θύλακας (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bag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366532" y="416055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425700" y="4784521"/>
            <a:ext cx="315447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3397768" y="4830558"/>
            <a:ext cx="1039935" cy="304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177800" y="1882774"/>
            <a:ext cx="872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ΠΡΟΣΟΧΗ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γίνεται απαλοιφή των διπλών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εμφανίσεων.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select distinct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7800" y="5738327"/>
            <a:ext cx="7810500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Πόσες φορές εμφανίζεται το όνομα ενός ηθοποιού αν δεν υπάρχει το </a:t>
            </a:r>
            <a:r>
              <a:rPr lang="en-US" i="1" dirty="0"/>
              <a:t>DISTINCT;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autoUpdateAnimBg="0"/>
      <p:bldP spid="281604" grpId="0" autoUpdateAnimBg="0"/>
      <p:bldP spid="281605" grpId="0" autoUpdateAnimBg="0"/>
      <p:bldP spid="281606" grpId="0" animBg="1"/>
      <p:bldP spid="281607" grpId="0" autoUpdateAnimBg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3" y="33431"/>
            <a:ext cx="8127844" cy="646331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5435" y="3498636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/>
              <a:t>Πόσα συστατικά που αρέσουν στο Δημήτρη έχει κάθε πίτσα;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/>
              <a:t>Πόσες πίτσες με συστατικά που αρέσουν στον Δημήτρη σερβίρει κάθε μαγαζί;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6553200" y="6356364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4D6D79-2ABD-4332-BF65-252D6989269C}" type="slidenum">
              <a:rPr lang="el-GR" altLang="en-US" smtClean="0"/>
              <a:pPr/>
              <a:t>130</a:t>
            </a:fld>
            <a:endParaRPr lang="el-GR" altLang="en-US"/>
          </a:p>
        </p:txBody>
      </p:sp>
      <p:sp>
        <p:nvSpPr>
          <p:cNvPr id="10" name="Footer Placeholder 2"/>
          <p:cNvSpPr txBox="1">
            <a:spLocks/>
          </p:cNvSpPr>
          <p:nvPr/>
        </p:nvSpPr>
        <p:spPr>
          <a:xfrm>
            <a:off x="3124200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8-20</a:t>
            </a:r>
            <a:r>
              <a:rPr lang="en-US" altLang="en-US" sz="1100" dirty="0"/>
              <a:t>1</a:t>
            </a:r>
            <a:r>
              <a:rPr lang="el-GR" altLang="en-US" sz="1100" dirty="0"/>
              <a:t>9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606CD93E-C683-4C9D-855A-8E242A207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770" y="1124266"/>
            <a:ext cx="2998586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SERVES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Place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536211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131</a:t>
            </a:fld>
            <a:endParaRPr lang="el-GR" altLang="en-US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/>
              <a:t>PIZZA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Name</a:t>
            </a:r>
            <a:r>
              <a:rPr lang="el-GR" sz="1000" b="1" dirty="0"/>
              <a:t>	</a:t>
            </a:r>
            <a:r>
              <a:rPr lang="en-US" sz="1000" b="1" dirty="0"/>
              <a:t>	Ingredient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2743580" y="603807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/>
              <a:t>LIKES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Student</a:t>
            </a:r>
            <a:r>
              <a:rPr lang="el-GR" sz="1000" b="1" dirty="0"/>
              <a:t>		</a:t>
            </a:r>
            <a:r>
              <a:rPr lang="en-US" sz="1000" b="1" dirty="0"/>
              <a:t>                Ingredient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ανανάς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 dirty="0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476250" y="2809889"/>
            <a:ext cx="749776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err="1"/>
              <a:t>P.Name</a:t>
            </a:r>
            <a:r>
              <a:rPr lang="el-GR" sz="1000" b="1" dirty="0"/>
              <a:t>		</a:t>
            </a:r>
            <a:r>
              <a:rPr lang="en-US" sz="1000" b="1" dirty="0" err="1"/>
              <a:t>P.Ingredient</a:t>
            </a:r>
            <a:r>
              <a:rPr lang="el-GR" sz="1000" b="1" dirty="0"/>
              <a:t>	              </a:t>
            </a:r>
            <a:r>
              <a:rPr lang="en-US" sz="1000" b="1" dirty="0" err="1"/>
              <a:t>L.Student</a:t>
            </a:r>
            <a:r>
              <a:rPr lang="el-GR" sz="1000" b="1" dirty="0"/>
              <a:t>		</a:t>
            </a:r>
            <a:r>
              <a:rPr lang="en-US" sz="1000" b="1" dirty="0"/>
              <a:t>              </a:t>
            </a:r>
            <a:r>
              <a:rPr lang="en-US" sz="1000" b="1" dirty="0" err="1"/>
              <a:t>L.Ingredient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>
                <a:solidFill>
                  <a:srgbClr val="FF0000"/>
                </a:solidFill>
              </a:rPr>
              <a:t>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ελιά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μπέικον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383435" y="3018431"/>
            <a:ext cx="2182067" cy="26930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SERVES</a:t>
            </a:r>
            <a:endParaRPr lang="el-GR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/>
              <a:t>Place</a:t>
            </a:r>
            <a:r>
              <a:rPr lang="el-GR" sz="1200" b="1" dirty="0"/>
              <a:t>	</a:t>
            </a:r>
            <a:r>
              <a:rPr lang="en-US" sz="1200" b="1" dirty="0"/>
              <a:t>   	Name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29277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85BA5B-0671-4AB0-AA22-AC74B0B90918}" type="slidenum">
              <a:rPr lang="el-GR" altLang="en-US" smtClean="0"/>
              <a:pPr/>
              <a:t>132</a:t>
            </a:fld>
            <a:endParaRPr lang="el-GR" altLang="en-US"/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1609742" y="1908810"/>
            <a:ext cx="51816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in,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…,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i2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400" b="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j1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j2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jk</a:t>
            </a:r>
            <a:endParaRPr lang="el-GR" sz="2400" b="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2" grpId="0" animBg="1" autoUpdateAnimBg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133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Συνενώσεις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71CEA-566A-4777-9821-5AA1FE492B67}" type="slidenum">
              <a:rPr lang="el-GR" altLang="en-US" smtClean="0"/>
              <a:pPr/>
              <a:t>134</a:t>
            </a:fld>
            <a:endParaRPr lang="el-GR" altLang="en-US"/>
          </a:p>
        </p:txBody>
      </p:sp>
      <p:sp>
        <p:nvSpPr>
          <p:cNvPr id="132103" name="Text Box 4"/>
          <p:cNvSpPr txBox="1">
            <a:spLocks noChangeArrowheads="1"/>
          </p:cNvSpPr>
          <p:nvPr/>
        </p:nvSpPr>
        <p:spPr bwMode="auto">
          <a:xfrm>
            <a:off x="190500" y="1219200"/>
            <a:ext cx="8610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SQL-92 υποστηρίζει διάφορους τύπους συνενώσεων που συνήθως χρησιμοποιούνται στο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αλλά μπορούν να χρησιμοποιηθούν οπουδήποτε μπορεί να χρησιμοποιηθεί μια σχέση.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σύνταξη: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800" y="2971801"/>
            <a:ext cx="7493000" cy="83099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&lt;όνομα-σχέσης1&gt;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&lt;τύπος-συνένωσης&gt;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&lt;όνομα-σχέσης2&gt; </a:t>
            </a:r>
          </a:p>
          <a:p>
            <a:pPr eaLnBrk="0" hangingPunct="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&lt;συνθήκη-συνένωσης&gt;</a:t>
            </a:r>
            <a:endParaRPr lang="el-GR" sz="24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930400" y="4000500"/>
            <a:ext cx="59817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Συνένωσης: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INNER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JOIN 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LEFT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αριστερή εξωτερική συνένωση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RIGHT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JOIN: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 συνένωση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FULL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πλήρης εξωτερική συνένωση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593538B-2AE9-418D-9955-8BE8885B82A8}"/>
                  </a:ext>
                </a:extLst>
              </p14:cNvPr>
              <p14:cNvContentPartPr/>
              <p14:nvPr/>
            </p14:nvContentPartPr>
            <p14:xfrm>
              <a:off x="196732" y="2997397"/>
              <a:ext cx="4680" cy="41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593538B-2AE9-418D-9955-8BE8885B82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8732" y="2979397"/>
                <a:ext cx="40320" cy="77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B7ADE8-F052-418D-BDF0-2BEEC3899D1D}" type="slidenum">
              <a:rPr lang="el-GR" altLang="en-US" smtClean="0"/>
              <a:pPr/>
              <a:t>135</a:t>
            </a:fld>
            <a:endParaRPr lang="el-GR" altLang="en-US"/>
          </a:p>
        </p:txBody>
      </p:sp>
      <p:sp>
        <p:nvSpPr>
          <p:cNvPr id="697347" name="Text Box 3"/>
          <p:cNvSpPr txBox="1">
            <a:spLocks noChangeArrowheads="1"/>
          </p:cNvSpPr>
          <p:nvPr/>
        </p:nvSpPr>
        <p:spPr bwMode="auto">
          <a:xfrm>
            <a:off x="430213" y="4564063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LIKES, PIZZA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445477" y="2930539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(LIKES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INNER JOIN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3336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62088" y="1582750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autoUpdateAnimBg="0"/>
      <p:bldP spid="697348" grpId="0" autoUpdateAnimBg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D6E891-C3BB-4A8F-BC40-B810802A1259}" type="slidenum">
              <a:rPr lang="el-GR" altLang="en-US" smtClean="0"/>
              <a:pPr/>
              <a:t>136</a:t>
            </a:fld>
            <a:endParaRPr lang="el-GR" altLang="en-US"/>
          </a:p>
        </p:txBody>
      </p:sp>
      <p:sp>
        <p:nvSpPr>
          <p:cNvPr id="702467" name="Text Box 3"/>
          <p:cNvSpPr txBox="1">
            <a:spLocks noChangeArrowheads="1"/>
          </p:cNvSpPr>
          <p:nvPr/>
        </p:nvSpPr>
        <p:spPr bwMode="auto">
          <a:xfrm>
            <a:off x="395288" y="2997200"/>
            <a:ext cx="5241044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(LIKES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LEFT OUTER JOIN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576388" y="1763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7" grpId="0" autoUpdateAnimBg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BD626-C26E-4FB3-91E7-E635C740C125}" type="slidenum">
              <a:rPr lang="el-GR" altLang="en-US" smtClean="0"/>
              <a:pPr/>
              <a:t>137</a:t>
            </a:fld>
            <a:endParaRPr lang="el-GR" altLang="en-US"/>
          </a:p>
        </p:txBody>
      </p:sp>
      <p:sp>
        <p:nvSpPr>
          <p:cNvPr id="135174" name="Text Box 3"/>
          <p:cNvSpPr txBox="1">
            <a:spLocks noChangeArrowheads="1"/>
          </p:cNvSpPr>
          <p:nvPr/>
        </p:nvSpPr>
        <p:spPr bwMode="auto">
          <a:xfrm>
            <a:off x="1001091" y="1176611"/>
            <a:ext cx="3441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Name 		Ingredient</a:t>
            </a:r>
            <a:endParaRPr lang="el-GR" sz="1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	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Ελληνική	ελιά</a:t>
            </a:r>
            <a:endParaRPr lang="en-US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Γιαννιώτικη	</a:t>
            </a:r>
            <a:r>
              <a:rPr lang="el-GR" sz="1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μετσοβόνε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5175" name="Text Box 4"/>
          <p:cNvSpPr txBox="1">
            <a:spLocks noChangeArrowheads="1"/>
          </p:cNvSpPr>
          <p:nvPr/>
        </p:nvSpPr>
        <p:spPr bwMode="auto">
          <a:xfrm>
            <a:off x="4178300" y="1794352"/>
            <a:ext cx="3441700" cy="24468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		Ingredient</a:t>
            </a:r>
            <a:endParaRPr lang="el-GR" sz="1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</a:t>
            </a: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Ανδρόνικος	αντσούγια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10337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10104554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D6E891-C3BB-4A8F-BC40-B810802A1259}" type="slidenum">
              <a:rPr lang="el-GR" altLang="en-US" smtClean="0"/>
              <a:pPr/>
              <a:t>138</a:t>
            </a:fld>
            <a:endParaRPr lang="el-GR" altLang="en-US"/>
          </a:p>
        </p:txBody>
      </p:sp>
      <p:sp>
        <p:nvSpPr>
          <p:cNvPr id="702469" name="Text Box 5"/>
          <p:cNvSpPr txBox="1">
            <a:spLocks noChangeArrowheads="1"/>
          </p:cNvSpPr>
          <p:nvPr/>
        </p:nvSpPr>
        <p:spPr bwMode="auto">
          <a:xfrm>
            <a:off x="1030564" y="3169985"/>
            <a:ext cx="5750716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(LIKES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RIGHT OUTER JOIN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142204" y="1358432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541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9" grpId="0" autoUpdateAnimBg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BD626-C26E-4FB3-91E7-E635C740C125}" type="slidenum">
              <a:rPr lang="el-GR" altLang="en-US" smtClean="0"/>
              <a:pPr/>
              <a:t>139</a:t>
            </a:fld>
            <a:endParaRPr lang="el-GR" altLang="en-US"/>
          </a:p>
        </p:txBody>
      </p:sp>
      <p:sp>
        <p:nvSpPr>
          <p:cNvPr id="135174" name="Text Box 3"/>
          <p:cNvSpPr txBox="1">
            <a:spLocks noChangeArrowheads="1"/>
          </p:cNvSpPr>
          <p:nvPr/>
        </p:nvSpPr>
        <p:spPr bwMode="auto">
          <a:xfrm>
            <a:off x="4479787" y="2197029"/>
            <a:ext cx="3441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Name 		Ingredient</a:t>
            </a:r>
            <a:endParaRPr lang="el-GR" sz="1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	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Ελληνική	ελιά</a:t>
            </a:r>
            <a:endParaRPr lang="en-US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Γιαννιώτικη	</a:t>
            </a:r>
            <a:r>
              <a:rPr lang="el-GR" sz="1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μετσοβόνε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5175" name="Text Box 4"/>
          <p:cNvSpPr txBox="1">
            <a:spLocks noChangeArrowheads="1"/>
          </p:cNvSpPr>
          <p:nvPr/>
        </p:nvSpPr>
        <p:spPr bwMode="auto">
          <a:xfrm>
            <a:off x="1106357" y="2142341"/>
            <a:ext cx="1786988" cy="24468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		Ingredient</a:t>
            </a:r>
            <a:endParaRPr lang="el-GR" sz="1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</a:t>
            </a: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Ανδρόνικος	αντσούγια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12988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E9695-169A-4F17-910E-5A0A6E2A261B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1019542" y="3159112"/>
            <a:ext cx="7772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Plays;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όλων των γνωρισμάτων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2916238" y="4437063"/>
            <a:ext cx="467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«μικρότερη» </a:t>
            </a:r>
            <a:r>
              <a:rPr lang="en-US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 (μας δίνει το περιεχόμενο του αντίστοιχου πίνακα)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select *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autoUpdateAnimBg="0"/>
      <p:bldP spid="282628" grpId="0" autoUpdateAnimBg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140</a:t>
            </a:fld>
            <a:endParaRPr lang="el-GR" altLang="en-US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152400" y="109220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γνωρίσματα εμφανίζονται στο αποτέλεσμα με την εξής διάταξη: πρώτα αυτά με τα οποία έγινε η συνένωση (δηλ., αυτά που είναι κοινά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έχουν το ίδιο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στις δύο σχέσεις),  μετά τα υπόλοιπα της πρώτης σχέσης, και τέλος τα υπόλοιπα της δεύτερης σχέσης.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8788" y="4867275"/>
            <a:ext cx="739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LIKES.Student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PIZZA, LIKES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33388" y="3733800"/>
            <a:ext cx="8424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LIKES.Student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NATURAL JOIN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576388" y="2653764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9F299C-997E-4D99-8EFF-20F542E87057}" type="slidenum">
              <a:rPr lang="el-GR" altLang="en-US" smtClean="0"/>
              <a:pPr/>
              <a:t>141</a:t>
            </a:fld>
            <a:endParaRPr lang="el-GR" altLang="en-US"/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457200" y="1957672"/>
            <a:ext cx="73914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Movie.Name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Movie, 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Plays.Tite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e.Title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Type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04516" name="Text Box 4"/>
          <p:cNvSpPr txBox="1">
            <a:spLocks noChangeArrowheads="1"/>
          </p:cNvSpPr>
          <p:nvPr/>
        </p:nvSpPr>
        <p:spPr bwMode="auto">
          <a:xfrm>
            <a:off x="457200" y="3538930"/>
            <a:ext cx="73914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Movie.Name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Plays.Tite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Movie.Title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Plays.Year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Movie.Year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57968"/>
            <a:ext cx="8229600" cy="924055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68275" y="1091024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7200" y="5047035"/>
            <a:ext cx="739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Movie.Name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NATURAL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autoUpdateAnimBg="0"/>
      <p:bldP spid="704516" grpId="0" autoUpdateAnimBg="0"/>
      <p:bldP spid="12" grpId="0" autoUpdateAnimBg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142</a:t>
            </a:fld>
            <a:endParaRPr lang="el-GR" altLang="en-US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385406" y="1151005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έχουμε μια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SFW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92100" y="154055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SFW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5979" y="2591205"/>
            <a:ext cx="612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DISTINCT </a:t>
            </a:r>
            <a:r>
              <a:rPr lang="en-US" dirty="0" err="1"/>
              <a:t>P.Name</a:t>
            </a:r>
            <a:endParaRPr lang="en-US" dirty="0"/>
          </a:p>
          <a:p>
            <a:r>
              <a:rPr lang="en-US" dirty="0"/>
              <a:t>FROM PIZZA</a:t>
            </a:r>
            <a:r>
              <a:rPr lang="el-GR" dirty="0"/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AS P</a:t>
            </a:r>
            <a:r>
              <a:rPr lang="en-US" dirty="0"/>
              <a:t>,</a:t>
            </a:r>
          </a:p>
          <a:p>
            <a:r>
              <a:rPr lang="en-US" dirty="0"/>
              <a:t>                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((SELECT Ingredient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FROM LIKES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            WHERE Student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= ‘Δημήτρης’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                            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EXCEPT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              (SELECT Ingredient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FROM LIKES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            WHERE Student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= ‘Μαρία’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))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AS T</a:t>
            </a:r>
          </a:p>
          <a:p>
            <a:r>
              <a:rPr lang="en-US" dirty="0"/>
              <a:t>WHERE P</a:t>
            </a:r>
            <a:r>
              <a:rPr lang="el-GR" dirty="0"/>
              <a:t>.</a:t>
            </a:r>
            <a:r>
              <a:rPr lang="en-US" dirty="0"/>
              <a:t>Ingredient = </a:t>
            </a:r>
            <a:r>
              <a:rPr lang="en-US" dirty="0" err="1"/>
              <a:t>T.Ingredient</a:t>
            </a:r>
            <a:r>
              <a:rPr lang="en-US" dirty="0"/>
              <a:t>;</a:t>
            </a:r>
            <a:endParaRPr lang="el-GR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613483" y="1551115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143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Γλώσσα Ενημερώσεις Δεδομένων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144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412750" y="1570038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(του σχήματος)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(ΓΧΔ)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Δεδομένων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(εισαγωγή, διαγραφή,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ενημέρωση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Ερωτήσεων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Languages)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06E725-1818-4FB9-9CEF-BE533AA101B7}" type="slidenum">
              <a:rPr lang="el-GR" altLang="en-US" smtClean="0"/>
              <a:pPr/>
              <a:t>145</a:t>
            </a:fld>
            <a:endParaRPr lang="el-GR" altLang="en-US"/>
          </a:p>
        </p:txBody>
      </p:sp>
      <p:sp>
        <p:nvSpPr>
          <p:cNvPr id="114694" name="Text Box 3"/>
          <p:cNvSpPr txBox="1">
            <a:spLocks noChangeArrowheads="1"/>
          </p:cNvSpPr>
          <p:nvPr/>
        </p:nvSpPr>
        <p:spPr bwMode="auto">
          <a:xfrm>
            <a:off x="760413" y="1882775"/>
            <a:ext cx="708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3200" b="0" dirty="0">
                <a:solidFill>
                  <a:schemeClr val="accent6">
                    <a:lumMod val="75000"/>
                  </a:schemeClr>
                </a:solidFill>
              </a:rPr>
              <a:t>Τροποποιήσεις</a:t>
            </a:r>
          </a:p>
        </p:txBody>
      </p:sp>
      <p:sp>
        <p:nvSpPr>
          <p:cNvPr id="114695" name="Text Box 4"/>
          <p:cNvSpPr txBox="1">
            <a:spLocks noChangeArrowheads="1"/>
          </p:cNvSpPr>
          <p:nvPr/>
        </p:nvSpPr>
        <p:spPr bwMode="auto">
          <a:xfrm>
            <a:off x="1128713" y="2568575"/>
            <a:ext cx="6629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1. Διαγραφή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2. Εισαγωγή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3. Ενημέρωση</a:t>
            </a:r>
          </a:p>
        </p:txBody>
      </p:sp>
      <p:sp>
        <p:nvSpPr>
          <p:cNvPr id="114697" name="Text Box 6"/>
          <p:cNvSpPr txBox="1">
            <a:spLocks noChangeArrowheads="1"/>
          </p:cNvSpPr>
          <p:nvPr/>
        </p:nvSpPr>
        <p:spPr bwMode="auto">
          <a:xfrm>
            <a:off x="349250" y="4356100"/>
            <a:ext cx="8569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μεταβάλλουν το στιγμιότυπο της βάσης δεδομένων (δηλαδή, το περιεχόμενο των πινάκων)</a:t>
            </a:r>
          </a:p>
        </p:txBody>
      </p:sp>
      <p:sp>
        <p:nvSpPr>
          <p:cNvPr id="114698" name="Text Box 7"/>
          <p:cNvSpPr txBox="1">
            <a:spLocks noChangeArrowheads="1"/>
          </p:cNvSpPr>
          <p:nvPr/>
        </p:nvSpPr>
        <p:spPr bwMode="auto">
          <a:xfrm>
            <a:off x="2987675" y="5516563"/>
            <a:ext cx="4824413" cy="641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Δείτε και τις σχετικές διαφάνειες προηγούμενου μαθήματος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ΒΔ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297EDD-AA3F-454F-8C53-62F19FB7794A}" type="slidenum">
              <a:rPr lang="el-GR" altLang="en-US" smtClean="0"/>
              <a:pPr/>
              <a:t>146</a:t>
            </a:fld>
            <a:endParaRPr lang="el-GR" altLang="en-US"/>
          </a:p>
        </p:txBody>
      </p:sp>
      <p:sp>
        <p:nvSpPr>
          <p:cNvPr id="115719" name="Text Box 4"/>
          <p:cNvSpPr txBox="1">
            <a:spLocks noChangeArrowheads="1"/>
          </p:cNvSpPr>
          <p:nvPr/>
        </p:nvSpPr>
        <p:spPr bwMode="auto">
          <a:xfrm>
            <a:off x="457200" y="2212792"/>
            <a:ext cx="82296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</a:p>
          <a:p>
            <a:pPr eaLnBrk="0" hangingPunct="0"/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115720" name="Text Box 5"/>
          <p:cNvSpPr txBox="1">
            <a:spLocks noChangeArrowheads="1"/>
          </p:cNvSpPr>
          <p:nvPr/>
        </p:nvSpPr>
        <p:spPr bwMode="auto">
          <a:xfrm>
            <a:off x="900113" y="3571875"/>
            <a:ext cx="621037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INSERT INTO R(A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VALUES (v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…,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r>
              <a:rPr lang="en-US" sz="2400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);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721" name="Text Box 6"/>
          <p:cNvSpPr txBox="1">
            <a:spLocks noChangeArrowheads="1"/>
          </p:cNvSpPr>
          <p:nvPr/>
        </p:nvSpPr>
        <p:spPr bwMode="auto">
          <a:xfrm>
            <a:off x="971550" y="5516563"/>
            <a:ext cx="627541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INSERT INTO R(A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SELECT-FROM-WHERE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15722" name="Rectangle 7"/>
          <p:cNvSpPr>
            <a:spLocks noChangeArrowheads="1"/>
          </p:cNvSpPr>
          <p:nvPr/>
        </p:nvSpPr>
        <p:spPr bwMode="auto">
          <a:xfrm>
            <a:off x="4190459" y="5459413"/>
            <a:ext cx="2920025" cy="5715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AAA7CE-AF99-475D-A5D1-08CC1EEA8A60}" type="slidenum">
              <a:rPr lang="el-GR" altLang="en-US" smtClean="0"/>
              <a:pPr/>
              <a:t>147</a:t>
            </a:fld>
            <a:endParaRPr lang="el-GR" altLang="en-US"/>
          </a:p>
        </p:txBody>
      </p:sp>
      <p:sp>
        <p:nvSpPr>
          <p:cNvPr id="116741" name="Text Box 3"/>
          <p:cNvSpPr txBox="1">
            <a:spLocks noChangeArrowheads="1"/>
          </p:cNvSpPr>
          <p:nvPr/>
        </p:nvSpPr>
        <p:spPr bwMode="auto">
          <a:xfrm>
            <a:off x="311150" y="28448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6742" name="Text Box 4"/>
          <p:cNvSpPr txBox="1">
            <a:spLocks noChangeArrowheads="1"/>
          </p:cNvSpPr>
          <p:nvPr/>
        </p:nvSpPr>
        <p:spPr bwMode="auto">
          <a:xfrm>
            <a:off x="382588" y="3406775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μιας πίτσας στη ΠΙΤΣΑ με όνομα «Κατερίνας-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συστατικά τα συστατικά που αρέσουν στη φοιτήτρια Κατερίνα</a:t>
            </a:r>
          </a:p>
        </p:txBody>
      </p:sp>
      <p:sp>
        <p:nvSpPr>
          <p:cNvPr id="116743" name="Text Box 5"/>
          <p:cNvSpPr txBox="1">
            <a:spLocks noChangeArrowheads="1"/>
          </p:cNvSpPr>
          <p:nvPr/>
        </p:nvSpPr>
        <p:spPr bwMode="auto">
          <a:xfrm>
            <a:off x="395288" y="4356100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ΙΖΖΑ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(P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ΙΖΖΑ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.Name, P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ΙΖΖΑ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.Ingredient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/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`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Κατερίνας-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Special’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n-US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.Ingredient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LIKES.Student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1"/>
          <p:cNvSpPr>
            <a:spLocks noGrp="1"/>
          </p:cNvSpPr>
          <p:nvPr>
            <p:ph type="title"/>
          </p:nvPr>
        </p:nvSpPr>
        <p:spPr>
          <a:xfrm>
            <a:off x="444500" y="1857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651032" y="1604969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ΙΖΖΑ(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ΙΚΕΣ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4B5916-3541-4E63-A826-80620E79DAFD}" type="slidenum">
              <a:rPr lang="el-GR" altLang="en-US" smtClean="0"/>
              <a:pPr/>
              <a:t>148</a:t>
            </a:fld>
            <a:endParaRPr lang="el-GR" altLang="en-US"/>
          </a:p>
        </p:txBody>
      </p:sp>
      <p:sp>
        <p:nvSpPr>
          <p:cNvPr id="117767" name="Text Box 4"/>
          <p:cNvSpPr txBox="1">
            <a:spLocks noChangeArrowheads="1"/>
          </p:cNvSpPr>
          <p:nvPr/>
        </p:nvSpPr>
        <p:spPr bwMode="auto">
          <a:xfrm>
            <a:off x="488950" y="2263775"/>
            <a:ext cx="7772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και όχι συγκεκριμένα γνωρίσματα.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Σβήνει όλες τις πλειάδες της R για τις οποίες ισχύει το P.</a:t>
            </a:r>
          </a:p>
        </p:txBody>
      </p:sp>
      <p:sp>
        <p:nvSpPr>
          <p:cNvPr id="117768" name="Text Box 5"/>
          <p:cNvSpPr txBox="1">
            <a:spLocks noChangeArrowheads="1"/>
          </p:cNvSpPr>
          <p:nvPr/>
        </p:nvSpPr>
        <p:spPr bwMode="auto">
          <a:xfrm>
            <a:off x="539750" y="5299075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όλες οι πλειάδες μιας σχέσης.</a:t>
            </a:r>
          </a:p>
        </p:txBody>
      </p:sp>
      <p:sp>
        <p:nvSpPr>
          <p:cNvPr id="117769" name="Text Box 6"/>
          <p:cNvSpPr txBox="1">
            <a:spLocks noChangeArrowheads="1"/>
          </p:cNvSpPr>
          <p:nvPr/>
        </p:nvSpPr>
        <p:spPr bwMode="auto">
          <a:xfrm>
            <a:off x="1811339" y="3149600"/>
            <a:ext cx="361156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/>
              <a:t>DELETE FROM </a:t>
            </a:r>
            <a:r>
              <a:rPr lang="el-GR" sz="2400" b="0" dirty="0"/>
              <a:t>R </a:t>
            </a:r>
            <a:r>
              <a:rPr lang="en-US" sz="2400" dirty="0"/>
              <a:t>WHERE</a:t>
            </a:r>
            <a:r>
              <a:rPr lang="el-GR" sz="2400" dirty="0"/>
              <a:t> </a:t>
            </a:r>
            <a:r>
              <a:rPr lang="el-GR" sz="2400" b="0" dirty="0"/>
              <a:t> P</a:t>
            </a:r>
            <a:endParaRPr lang="el-GR" sz="24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02FA1-6E47-40FA-A365-E14B103C51AB}" type="slidenum">
              <a:rPr lang="el-GR" altLang="en-US" smtClean="0"/>
              <a:pPr/>
              <a:t>149</a:t>
            </a:fld>
            <a:endParaRPr lang="el-GR" altLang="en-US"/>
          </a:p>
        </p:txBody>
      </p:sp>
      <p:sp>
        <p:nvSpPr>
          <p:cNvPr id="118790" name="Text Box 3"/>
          <p:cNvSpPr txBox="1">
            <a:spLocks noChangeArrowheads="1"/>
          </p:cNvSpPr>
          <p:nvPr/>
        </p:nvSpPr>
        <p:spPr bwMode="auto">
          <a:xfrm>
            <a:off x="292100" y="1121651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«ολόκληρες» πλειάδες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σβήσουμε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8791" name="Text Box 4"/>
          <p:cNvSpPr txBox="1">
            <a:spLocks noChangeArrowheads="1"/>
          </p:cNvSpPr>
          <p:nvPr/>
        </p:nvSpPr>
        <p:spPr bwMode="auto">
          <a:xfrm>
            <a:off x="539750" y="4941888"/>
            <a:ext cx="8229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</a:p>
          <a:p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Type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776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85908F-2378-4A77-A97F-BFDDD860A435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1042988" y="33575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/60,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539750" y="45085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μια σχέση ίδια με τη σχέση Ταινία μόνο που το γνώρισμα διάρκεια μας δίνει τις ώρες  (έχει διαιρεθεί με το 60)</a:t>
            </a:r>
          </a:p>
        </p:txBody>
      </p:sp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611188" y="2060575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Αριθμητικές πράξεις (+, -, *, /) ανάμεσα σε σταθερές ή γνωρίσματα πλειάδων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autoUpdateAnimBg="0"/>
      <p:bldP spid="283652" grpId="0" autoUpdateAnimBg="0"/>
      <p:bldP spid="283653" grpId="0" autoUpdateAnimBg="0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96200-437E-44B3-AED6-EC75BBADAE47}" type="slidenum">
              <a:rPr lang="el-GR" altLang="en-US" smtClean="0"/>
              <a:pPr/>
              <a:t>150</a:t>
            </a:fld>
            <a:endParaRPr lang="el-GR" altLang="en-US"/>
          </a:p>
        </p:txBody>
      </p:sp>
      <p:sp>
        <p:nvSpPr>
          <p:cNvPr id="120839" name="Text Box 4"/>
          <p:cNvSpPr txBox="1">
            <a:spLocks noChangeArrowheads="1"/>
          </p:cNvSpPr>
          <p:nvPr/>
        </p:nvSpPr>
        <p:spPr bwMode="auto">
          <a:xfrm>
            <a:off x="395288" y="40560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+ 10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&lt; 100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0840" name="Text Box 5"/>
          <p:cNvSpPr txBox="1">
            <a:spLocks noChangeArrowheads="1"/>
          </p:cNvSpPr>
          <p:nvPr/>
        </p:nvSpPr>
        <p:spPr bwMode="auto">
          <a:xfrm>
            <a:off x="2479675" y="2192338"/>
            <a:ext cx="2917825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UPDATE</a:t>
            </a: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R</a:t>
            </a:r>
          </a:p>
          <a:p>
            <a:pPr eaLnBrk="0" hangingPunct="0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SET </a:t>
            </a:r>
            <a:r>
              <a:rPr lang="en-US" sz="24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Attr</a:t>
            </a: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</a:t>
            </a:r>
            <a:r>
              <a:rPr lang="en-US" sz="24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New_Value</a:t>
            </a:r>
            <a:endParaRPr lang="en-US" sz="24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WHERE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P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Ενημέρωση 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D0CA0-86B3-4844-8F0C-190C3E5413B5}" type="slidenum">
              <a:rPr lang="el-GR" altLang="en-US" smtClean="0"/>
              <a:pPr/>
              <a:t>151</a:t>
            </a:fld>
            <a:endParaRPr lang="el-GR" altLang="en-US"/>
          </a:p>
        </p:txBody>
      </p:sp>
      <p:sp>
        <p:nvSpPr>
          <p:cNvPr id="1218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229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None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Όπως και για τη διαγραφή:</a:t>
            </a:r>
          </a:p>
          <a:p>
            <a:pPr algn="just" eaLnBrk="0" hangingPunct="0">
              <a:buFont typeface="Wingdings" pitchFamily="2" charset="2"/>
              <a:buNone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ενημερώσουμε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ενημερώνονται οι πλειάδες που ικανοποιούν τη συνθήκη – δηλαδή, η συνθήκη υπολογίζεται στο τρέχων στιγμιότυπο – όχι στο τροποποιημένο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Ενημέρωση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492875"/>
            <a:ext cx="2133600" cy="365125"/>
          </a:xfrm>
          <a:noFill/>
        </p:spPr>
        <p:txBody>
          <a:bodyPr/>
          <a:lstStyle/>
          <a:p>
            <a:fld id="{DC562B59-537D-41F3-99FE-04E552FEC37C}" type="slidenum">
              <a:rPr lang="el-GR" altLang="en-US" smtClean="0"/>
              <a:pPr/>
              <a:t>152</a:t>
            </a:fld>
            <a:endParaRPr lang="el-GR" altLang="en-US" dirty="0"/>
          </a:p>
        </p:txBody>
      </p:sp>
      <p:sp>
        <p:nvSpPr>
          <p:cNvPr id="122886" name="Text Box 4"/>
          <p:cNvSpPr txBox="1">
            <a:spLocks noChangeArrowheads="1"/>
          </p:cNvSpPr>
          <p:nvPr/>
        </p:nvSpPr>
        <p:spPr bwMode="auto">
          <a:xfrm>
            <a:off x="1187450" y="2125488"/>
            <a:ext cx="4797358" cy="8571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 VALUES (v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2000" baseline="-25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R(A1, …, An) SFW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7" name="Text Box 6"/>
          <p:cNvSpPr txBox="1">
            <a:spLocks noChangeArrowheads="1"/>
          </p:cNvSpPr>
          <p:nvPr/>
        </p:nvSpPr>
        <p:spPr bwMode="auto">
          <a:xfrm>
            <a:off x="1258890" y="3759200"/>
            <a:ext cx="302394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DELETE FROM </a:t>
            </a:r>
            <a:r>
              <a:rPr lang="el-GR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R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</a:t>
            </a:r>
            <a:r>
              <a:rPr lang="el-GR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P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1331915" y="5067300"/>
            <a:ext cx="2528886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UPDATE</a:t>
            </a:r>
            <a:r>
              <a:rPr lang="en-US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R</a:t>
            </a:r>
          </a:p>
          <a:p>
            <a:pPr eaLnBrk="0" hangingPunct="0"/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SET </a:t>
            </a:r>
            <a:r>
              <a:rPr lang="en-US" sz="2000" b="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Attr</a:t>
            </a:r>
            <a:r>
              <a:rPr lang="en-US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= </a:t>
            </a:r>
            <a:r>
              <a:rPr lang="en-US" sz="2000" b="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New_Value</a:t>
            </a:r>
            <a:endParaRPr lang="en-US" sz="2000" b="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</a:t>
            </a:r>
            <a:r>
              <a:rPr lang="el-GR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P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179388" y="148431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1. </a:t>
            </a:r>
            <a:r>
              <a:rPr lang="el-GR" sz="2000">
                <a:latin typeface="Calibri" pitchFamily="34" charset="0"/>
              </a:rPr>
              <a:t>Εισαγωγές</a:t>
            </a: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179388" y="3213100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Διαγραφές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179388" y="4437063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3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Ενημερώσεις/Τροποποιήσεις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153</a:t>
            </a:fld>
            <a:endParaRPr lang="el-GR" altLang="en-US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2020-2021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373439" y="1053649"/>
            <a:ext cx="24317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  <a:p>
            <a:r>
              <a:rPr lang="en-US" dirty="0"/>
              <a:t>A      B</a:t>
            </a:r>
          </a:p>
          <a:p>
            <a:r>
              <a:rPr lang="en-US" dirty="0"/>
              <a:t>1      red</a:t>
            </a:r>
          </a:p>
          <a:p>
            <a:pPr marL="342900" indent="-342900">
              <a:buAutoNum type="arabicPlain" startAt="3"/>
            </a:pPr>
            <a:r>
              <a:rPr lang="en-US" dirty="0"/>
              <a:t>  blue</a:t>
            </a:r>
          </a:p>
          <a:p>
            <a:pPr marL="342900" indent="-342900">
              <a:buAutoNum type="arabicPlain" startAt="3"/>
            </a:pPr>
            <a:r>
              <a:rPr lang="en-US" dirty="0"/>
              <a:t>  green	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1394" y="1991817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*</a:t>
            </a:r>
          </a:p>
          <a:p>
            <a:r>
              <a:rPr lang="en-US" dirty="0"/>
              <a:t>FROM 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INNER JOIN </a:t>
            </a:r>
            <a:r>
              <a:rPr lang="en-US" dirty="0"/>
              <a:t>S ON R.A = S.A;</a:t>
            </a:r>
            <a:endParaRPr lang="el-G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E30E0F-82D1-4EC8-9A39-FCAA250397D4}"/>
              </a:ext>
            </a:extLst>
          </p:cNvPr>
          <p:cNvSpPr txBox="1"/>
          <p:nvPr/>
        </p:nvSpPr>
        <p:spPr>
          <a:xfrm>
            <a:off x="373439" y="2966342"/>
            <a:ext cx="24317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r>
              <a:rPr lang="en-US" dirty="0"/>
              <a:t>A      D</a:t>
            </a:r>
          </a:p>
          <a:p>
            <a:r>
              <a:rPr lang="en-US" dirty="0"/>
              <a:t>1      car</a:t>
            </a:r>
          </a:p>
          <a:p>
            <a:pPr marL="342900" indent="-342900">
              <a:buAutoNum type="arabicPlain" startAt="3"/>
            </a:pPr>
            <a:r>
              <a:rPr lang="en-US" dirty="0"/>
              <a:t>  bicycle</a:t>
            </a:r>
          </a:p>
          <a:p>
            <a:r>
              <a:rPr lang="en-US" dirty="0"/>
              <a:t>1       bicycle</a:t>
            </a:r>
          </a:p>
          <a:p>
            <a:r>
              <a:rPr lang="en-US" dirty="0"/>
              <a:t>8       car	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B379B9-579B-4966-B1C7-6CA1BF33EC36}"/>
              </a:ext>
            </a:extLst>
          </p:cNvPr>
          <p:cNvSpPr txBox="1"/>
          <p:nvPr/>
        </p:nvSpPr>
        <p:spPr>
          <a:xfrm>
            <a:off x="3271394" y="3520339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*</a:t>
            </a:r>
          </a:p>
          <a:p>
            <a:r>
              <a:rPr lang="en-US" dirty="0"/>
              <a:t>FROM 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NATURAL JOIN </a:t>
            </a:r>
            <a:r>
              <a:rPr lang="en-US" dirty="0"/>
              <a:t>S;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85904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154</a:t>
            </a:fld>
            <a:endParaRPr lang="el-GR" altLang="en-US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2020-2021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373439" y="1053649"/>
            <a:ext cx="1276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  <a:p>
            <a:r>
              <a:rPr lang="en-US" dirty="0"/>
              <a:t>A      B</a:t>
            </a:r>
          </a:p>
          <a:p>
            <a:r>
              <a:rPr lang="en-US" dirty="0"/>
              <a:t>1      red</a:t>
            </a:r>
          </a:p>
          <a:p>
            <a:pPr marL="342900" indent="-342900">
              <a:buAutoNum type="arabicPlain" startAt="3"/>
            </a:pPr>
            <a:r>
              <a:rPr lang="en-US" dirty="0"/>
              <a:t>  blue</a:t>
            </a:r>
          </a:p>
          <a:p>
            <a:pPr marL="342900" indent="-342900">
              <a:buAutoNum type="arabicPlain" startAt="3"/>
            </a:pPr>
            <a:r>
              <a:rPr lang="en-US" dirty="0"/>
              <a:t>  green	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7126" y="882131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*</a:t>
            </a:r>
          </a:p>
          <a:p>
            <a:r>
              <a:rPr lang="en-US" dirty="0"/>
              <a:t>FROM 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LEFT OUTER JOIN </a:t>
            </a:r>
            <a:r>
              <a:rPr lang="en-US" dirty="0"/>
              <a:t>S ON R.A = S.A;</a:t>
            </a:r>
            <a:endParaRPr lang="el-G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E30E0F-82D1-4EC8-9A39-FCAA250397D4}"/>
              </a:ext>
            </a:extLst>
          </p:cNvPr>
          <p:cNvSpPr txBox="1"/>
          <p:nvPr/>
        </p:nvSpPr>
        <p:spPr>
          <a:xfrm>
            <a:off x="373439" y="3034363"/>
            <a:ext cx="14843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r>
              <a:rPr lang="en-US" dirty="0"/>
              <a:t>A      D</a:t>
            </a:r>
          </a:p>
          <a:p>
            <a:r>
              <a:rPr lang="en-US" dirty="0"/>
              <a:t>1	car</a:t>
            </a:r>
          </a:p>
          <a:p>
            <a:r>
              <a:rPr lang="en-US" dirty="0"/>
              <a:t>3	bicycle</a:t>
            </a:r>
          </a:p>
          <a:p>
            <a:r>
              <a:rPr lang="en-US" dirty="0"/>
              <a:t>1	bicycle</a:t>
            </a:r>
          </a:p>
          <a:p>
            <a:r>
              <a:rPr lang="en-US" dirty="0"/>
              <a:t>5	bicycle</a:t>
            </a:r>
          </a:p>
          <a:p>
            <a:r>
              <a:rPr lang="en-US" dirty="0"/>
              <a:t>8	car	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B379B9-579B-4966-B1C7-6CA1BF33EC36}"/>
              </a:ext>
            </a:extLst>
          </p:cNvPr>
          <p:cNvSpPr txBox="1"/>
          <p:nvPr/>
        </p:nvSpPr>
        <p:spPr>
          <a:xfrm>
            <a:off x="3301839" y="2236506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*</a:t>
            </a:r>
          </a:p>
          <a:p>
            <a:r>
              <a:rPr lang="en-US" dirty="0"/>
              <a:t>FROM 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RIGHT OUTER JOIN </a:t>
            </a:r>
            <a:r>
              <a:rPr lang="en-US" dirty="0"/>
              <a:t>S ON R.A = S.A;</a:t>
            </a:r>
            <a:endParaRPr lang="el-G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D07461-C2BB-479F-BFBE-325BF365811B}"/>
              </a:ext>
            </a:extLst>
          </p:cNvPr>
          <p:cNvSpPr txBox="1"/>
          <p:nvPr/>
        </p:nvSpPr>
        <p:spPr>
          <a:xfrm>
            <a:off x="3277125" y="4050025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*</a:t>
            </a:r>
          </a:p>
          <a:p>
            <a:r>
              <a:rPr lang="en-US" dirty="0"/>
              <a:t>FROM 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FULL OUTER JOIN </a:t>
            </a:r>
            <a:r>
              <a:rPr lang="en-US" dirty="0"/>
              <a:t>S ON R.A = S.A;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073508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155</a:t>
            </a:fld>
            <a:endParaRPr lang="el-G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-26505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2020-2021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518158" y="1397240"/>
            <a:ext cx="26008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  <a:p>
            <a:r>
              <a:rPr lang="en-US" dirty="0"/>
              <a:t>A		B		C</a:t>
            </a:r>
          </a:p>
          <a:p>
            <a:r>
              <a:rPr lang="en-US" dirty="0"/>
              <a:t>1		5		6</a:t>
            </a:r>
          </a:p>
          <a:p>
            <a:r>
              <a:rPr lang="en-US" dirty="0"/>
              <a:t>2		3		2</a:t>
            </a:r>
          </a:p>
          <a:p>
            <a:r>
              <a:rPr lang="en-US" dirty="0"/>
              <a:t>1		9		3</a:t>
            </a:r>
          </a:p>
          <a:p>
            <a:r>
              <a:rPr lang="en-US" dirty="0"/>
              <a:t>7		2		9</a:t>
            </a:r>
          </a:p>
          <a:p>
            <a:r>
              <a:rPr lang="en-US" dirty="0"/>
              <a:t>7		8		3</a:t>
            </a:r>
          </a:p>
          <a:p>
            <a:r>
              <a:rPr lang="en-US" dirty="0"/>
              <a:t>1		5		2</a:t>
            </a:r>
          </a:p>
          <a:p>
            <a:r>
              <a:rPr lang="en-US" dirty="0"/>
              <a:t>4		2		1</a:t>
            </a:r>
          </a:p>
          <a:p>
            <a:r>
              <a:rPr lang="en-US" dirty="0"/>
              <a:t>2		3		3</a:t>
            </a:r>
          </a:p>
          <a:p>
            <a:r>
              <a:rPr lang="en-US" dirty="0"/>
              <a:t>4		1		8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3331029" y="2068716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Τη μέση τιμή του </a:t>
            </a:r>
            <a:r>
              <a:rPr lang="en-US" dirty="0"/>
              <a:t>B</a:t>
            </a:r>
            <a:r>
              <a:rPr lang="el-GR" dirty="0"/>
              <a:t> στις πλειάδες που έχουν την </a:t>
            </a:r>
            <a:r>
              <a:rPr lang="en-US" dirty="0"/>
              <a:t> </a:t>
            </a:r>
            <a:r>
              <a:rPr lang="el-GR" dirty="0"/>
              <a:t>μικρότερη τιμή του </a:t>
            </a:r>
            <a:r>
              <a:rPr lang="en-US" dirty="0"/>
              <a:t>A</a:t>
            </a:r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13FC35-5772-4631-834C-9F85ECC34028}"/>
              </a:ext>
            </a:extLst>
          </p:cNvPr>
          <p:cNvSpPr txBox="1"/>
          <p:nvPr/>
        </p:nvSpPr>
        <p:spPr>
          <a:xfrm>
            <a:off x="3331029" y="1212574"/>
            <a:ext cx="356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query </a:t>
            </a:r>
            <a:r>
              <a:rPr lang="el-GR" dirty="0"/>
              <a:t>στο </a:t>
            </a:r>
            <a:r>
              <a:rPr lang="en-US" dirty="0"/>
              <a:t>FROM</a:t>
            </a:r>
          </a:p>
        </p:txBody>
      </p:sp>
    </p:spTree>
    <p:extLst>
      <p:ext uri="{BB962C8B-B14F-4D97-AF65-F5344CB8AC3E}">
        <p14:creationId xmlns:p14="http://schemas.microsoft.com/office/powerpoint/2010/main" val="707319588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156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Όψεις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8B0E1-D23D-41B1-B601-6B49611A0083}" type="slidenum">
              <a:rPr lang="el-GR" altLang="en-US" smtClean="0"/>
              <a:pPr/>
              <a:t>157</a:t>
            </a:fld>
            <a:endParaRPr lang="el-GR" altLang="en-US" dirty="0"/>
          </a:p>
        </p:txBody>
      </p:sp>
      <p:sp>
        <p:nvSpPr>
          <p:cNvPr id="124935" name="Text Box 4"/>
          <p:cNvSpPr txBox="1">
            <a:spLocks noChangeArrowheads="1"/>
          </p:cNvSpPr>
          <p:nvPr/>
        </p:nvSpPr>
        <p:spPr bwMode="auto">
          <a:xfrm>
            <a:off x="323850" y="2420938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ορίσουμε μια όψη χρησιμοποιώντας την εντολή:</a:t>
            </a:r>
          </a:p>
        </p:txBody>
      </p:sp>
      <p:sp>
        <p:nvSpPr>
          <p:cNvPr id="124936" name="Text Box 5"/>
          <p:cNvSpPr txBox="1">
            <a:spLocks noChangeArrowheads="1"/>
          </p:cNvSpPr>
          <p:nvPr/>
        </p:nvSpPr>
        <p:spPr bwMode="auto">
          <a:xfrm>
            <a:off x="468313" y="3716338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μπορούν να προσδιοριστούν τα ονόματα των γνωρισμάτων άμεσα</a:t>
            </a:r>
          </a:p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7" name="Text Box 6"/>
          <p:cNvSpPr txBox="1">
            <a:spLocks noChangeArrowheads="1"/>
          </p:cNvSpPr>
          <p:nvPr/>
        </p:nvSpPr>
        <p:spPr bwMode="auto">
          <a:xfrm>
            <a:off x="827088" y="3068638"/>
            <a:ext cx="7802562" cy="396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&lt;όνομα--όψης&gt;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&lt;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ερώτηση&gt;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8" name="Text Box 7"/>
          <p:cNvSpPr txBox="1">
            <a:spLocks noChangeArrowheads="1"/>
          </p:cNvSpPr>
          <p:nvPr/>
        </p:nvSpPr>
        <p:spPr bwMode="auto">
          <a:xfrm>
            <a:off x="684213" y="4724401"/>
            <a:ext cx="740568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&lt;όνομα--όψης&gt;  (&lt;λίστα ονομάτων-γνωρισμάτων&gt;) </a:t>
            </a: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ερώτηση&gt;</a:t>
            </a:r>
          </a:p>
        </p:txBody>
      </p:sp>
      <p:sp>
        <p:nvSpPr>
          <p:cNvPr id="124939" name="Line 8"/>
          <p:cNvSpPr>
            <a:spLocks noChangeShapeType="1"/>
          </p:cNvSpPr>
          <p:nvPr/>
        </p:nvSpPr>
        <p:spPr bwMode="auto">
          <a:xfrm flipH="1">
            <a:off x="7596188" y="2420938"/>
            <a:ext cx="503237" cy="503237"/>
          </a:xfrm>
          <a:prstGeom prst="line">
            <a:avLst/>
          </a:prstGeom>
          <a:noFill/>
          <a:ln w="57150">
            <a:solidFill>
              <a:schemeClr val="tx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4940" name="Text Box 9"/>
          <p:cNvSpPr txBox="1">
            <a:spLocks noChangeArrowheads="1"/>
          </p:cNvSpPr>
          <p:nvPr/>
        </p:nvSpPr>
        <p:spPr bwMode="auto">
          <a:xfrm>
            <a:off x="7451725" y="1700213"/>
            <a:ext cx="1296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ea typeface="Calibri" pitchFamily="34" charset="0"/>
                <a:cs typeface="Calibri" pitchFamily="34" charset="0"/>
              </a:rPr>
              <a:t>Ορισμός Όψης</a:t>
            </a:r>
          </a:p>
        </p:txBody>
      </p:sp>
      <p:sp>
        <p:nvSpPr>
          <p:cNvPr id="124941" name="Rectangle 10"/>
          <p:cNvSpPr>
            <a:spLocks noChangeArrowheads="1"/>
          </p:cNvSpPr>
          <p:nvPr/>
        </p:nvSpPr>
        <p:spPr bwMode="auto">
          <a:xfrm>
            <a:off x="4543425" y="3001963"/>
            <a:ext cx="3556000" cy="68580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 Όψεων (εικονικών πινάκων)</a:t>
            </a: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6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0A986-1E99-4EEE-B264-A0B8EC96F287}" type="slidenum">
              <a:rPr lang="el-GR" altLang="en-US" smtClean="0"/>
              <a:pPr/>
              <a:t>158</a:t>
            </a:fld>
            <a:endParaRPr lang="el-GR" altLang="en-US"/>
          </a:p>
        </p:txBody>
      </p:sp>
      <p:sp>
        <p:nvSpPr>
          <p:cNvPr id="125959" name="Text Box 4"/>
          <p:cNvSpPr txBox="1">
            <a:spLocks noChangeArrowheads="1"/>
          </p:cNvSpPr>
          <p:nvPr/>
        </p:nvSpPr>
        <p:spPr bwMode="auto">
          <a:xfrm>
            <a:off x="476250" y="2090738"/>
            <a:ext cx="80708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Αποθηκεύετε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</a:t>
            </a:r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Μπορεί να χρησιμοποιηθεί όπου ένας πίνακας, αλλά η όψη (δηλαδή, το περιεχόμενο του πίνακα) </a:t>
            </a:r>
            <a:r>
              <a:rPr lang="el-GR" sz="24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υπολογίζεται εκ νέου </a:t>
            </a: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φορά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Χρήση: Σε ερωτήματα που υπολογίζονται συχνά ή </a:t>
            </a: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κυρίως) για έλεγχο πρόσβασης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Διαφορά από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create table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253A1-2709-4E82-AFB5-96B92FF1065C}" type="slidenum">
              <a:rPr lang="el-GR" altLang="en-US" smtClean="0"/>
              <a:pPr/>
              <a:t>159</a:t>
            </a:fld>
            <a:endParaRPr lang="el-GR" altLang="en-US"/>
          </a:p>
        </p:txBody>
      </p:sp>
      <p:sp>
        <p:nvSpPr>
          <p:cNvPr id="126983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BlackAndWhite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Title, 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‘Ασπρόμαυρη’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6984" name="Rectangle 5"/>
          <p:cNvSpPr>
            <a:spLocks noChangeArrowheads="1"/>
          </p:cNvSpPr>
          <p:nvPr/>
        </p:nvSpPr>
        <p:spPr bwMode="auto">
          <a:xfrm>
            <a:off x="1174749" y="4156075"/>
            <a:ext cx="865188" cy="28733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5" name="Line 6"/>
          <p:cNvSpPr>
            <a:spLocks noChangeShapeType="1"/>
          </p:cNvSpPr>
          <p:nvPr/>
        </p:nvSpPr>
        <p:spPr bwMode="auto">
          <a:xfrm>
            <a:off x="2195513" y="4292600"/>
            <a:ext cx="3240087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6" name="Text Box 7"/>
          <p:cNvSpPr txBox="1">
            <a:spLocks noChangeArrowheads="1"/>
          </p:cNvSpPr>
          <p:nvPr/>
        </p:nvSpPr>
        <p:spPr bwMode="auto">
          <a:xfrm>
            <a:off x="5508624" y="3822700"/>
            <a:ext cx="28733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Base relations/tables</a:t>
            </a:r>
          </a:p>
          <a:p>
            <a:pPr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Βασική Σχέση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5AD04D6A-DBFB-44D5-A1E8-6247D2295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85" y="116865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547C6F-9C00-4970-8E25-970D0A48567E}"/>
                  </a:ext>
                </a:extLst>
              </p14:cNvPr>
              <p14:cNvContentPartPr/>
              <p14:nvPr/>
            </p14:nvContentPartPr>
            <p14:xfrm>
              <a:off x="1896292" y="3863917"/>
              <a:ext cx="1541520" cy="37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547C6F-9C00-4970-8E25-970D0A4856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78652" y="3845917"/>
                <a:ext cx="1577160" cy="73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81222-039D-4834-BF96-AA72868B1811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285699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807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not between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σε αριθμητικές εκφράσεις, συμβολοσειρές (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), και ειδικούς τύπους.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484438" y="22764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autoUpdateAnimBg="0"/>
      <p:bldP spid="285700" grpId="0" autoUpdateAnimBg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8C658-4106-45CD-AA64-74408F9659DB}" type="slidenum">
              <a:rPr lang="el-GR" altLang="en-US" smtClean="0"/>
              <a:pPr/>
              <a:t>160</a:t>
            </a:fld>
            <a:endParaRPr lang="el-GR" altLang="en-US"/>
          </a:p>
        </p:txBody>
      </p:sp>
      <p:sp>
        <p:nvSpPr>
          <p:cNvPr id="128007" name="Text Box 4"/>
          <p:cNvSpPr txBox="1">
            <a:spLocks noChangeArrowheads="1"/>
          </p:cNvSpPr>
          <p:nvPr/>
        </p:nvSpPr>
        <p:spPr bwMode="auto">
          <a:xfrm>
            <a:off x="595313" y="2060575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ενημερώσεις ισχύουν περιορισμοί -- Τροποποιήσεις μέσω όψεων</a:t>
            </a:r>
            <a:endParaRPr lang="en-US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Ενημερώσιμες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όψεις - 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updatable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ένα μόνο πίνακα, πρωτεύον κλειδί της βασικής σχέσης και τιμές για όλα τα </a:t>
            </a:r>
            <a:r>
              <a:rPr lang="en-US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null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χωρίς 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(select, project)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8008" name="Text Box 5"/>
          <p:cNvSpPr txBox="1">
            <a:spLocks noChangeArrowheads="1"/>
          </p:cNvSpPr>
          <p:nvPr/>
        </p:nvSpPr>
        <p:spPr bwMode="auto">
          <a:xfrm>
            <a:off x="977900" y="50927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Υλοποιημένη (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materialized)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Ενημερώσιμες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Όψεις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2D52CD-5402-45FA-BE8B-62E9D8A99560}" type="slidenum">
              <a:rPr lang="el-GR" altLang="en-US" smtClean="0"/>
              <a:pPr/>
              <a:t>161</a:t>
            </a:fld>
            <a:endParaRPr lang="el-GR" altLang="en-US"/>
          </a:p>
        </p:txBody>
      </p:sp>
      <p:sp>
        <p:nvSpPr>
          <p:cNvPr id="129031" name="Text Box 4"/>
          <p:cNvSpPr txBox="1">
            <a:spLocks noChangeArrowheads="1"/>
          </p:cNvSpPr>
          <p:nvPr/>
        </p:nvSpPr>
        <p:spPr bwMode="auto">
          <a:xfrm>
            <a:off x="587903" y="3771969"/>
            <a:ext cx="6707419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ActorStatistics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NumbofMovies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Plays,Name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GROUP BY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9032" name="TextBox 7"/>
          <p:cNvSpPr txBox="1">
            <a:spLocks noChangeArrowheads="1"/>
          </p:cNvSpPr>
          <p:nvPr/>
        </p:nvSpPr>
        <p:spPr bwMode="auto">
          <a:xfrm>
            <a:off x="5950226" y="4889374"/>
            <a:ext cx="237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1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ενημερώσιμη</a:t>
            </a:r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616075" y="2082940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162</a:t>
            </a:fld>
            <a:endParaRPr lang="el-GR" altLang="en-US"/>
          </a:p>
        </p:txBody>
      </p:sp>
      <p:sp>
        <p:nvSpPr>
          <p:cNvPr id="130054" name="Text Box 3"/>
          <p:cNvSpPr txBox="1">
            <a:spLocks noChangeArrowheads="1"/>
          </p:cNvSpPr>
          <p:nvPr/>
        </p:nvSpPr>
        <p:spPr bwMode="auto">
          <a:xfrm>
            <a:off x="457200" y="2514600"/>
            <a:ext cx="830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της όψης παραμένει στην βάση δεδομένων, εκτός αν σβηστεί: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DROP VIEW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&lt;όνομα-όψης&gt;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όψης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8C658-4106-45CD-AA64-74408F9659DB}" type="slidenum">
              <a:rPr lang="el-GR" altLang="en-US" smtClean="0"/>
              <a:pPr/>
              <a:t>163</a:t>
            </a:fld>
            <a:endParaRPr lang="el-G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With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922448"/>
            <a:ext cx="81489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l-GR" altLang="el-GR" dirty="0"/>
              <a:t>Ορίζεται όπως μια </a:t>
            </a:r>
            <a:r>
              <a:rPr lang="en-US" altLang="el-GR" dirty="0"/>
              <a:t>view </a:t>
            </a:r>
            <a:r>
              <a:rPr lang="el-GR" altLang="el-GR" dirty="0"/>
              <a:t>αλλά δεν είναι ανεξάρτητη πρέπει να ακολουθεί </a:t>
            </a:r>
            <a:r>
              <a:rPr lang="en-US" altLang="el-GR" dirty="0"/>
              <a:t>SFW  </a:t>
            </a:r>
            <a:r>
              <a:rPr lang="el-GR" altLang="el-GR" dirty="0"/>
              <a:t>ερώτηση και μπορεί να χρησιμοποιηθεί μόνο σε αυτήν (το </a:t>
            </a:r>
            <a:r>
              <a:rPr lang="en-US" altLang="el-GR" dirty="0"/>
              <a:t>scope </a:t>
            </a:r>
            <a:r>
              <a:rPr lang="el-GR" altLang="el-GR" dirty="0"/>
              <a:t>είναι η ερώτηση που ακολουθεί)</a:t>
            </a:r>
            <a:endParaRPr lang="en-US" altLang="el-GR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/>
                </a:solidFill>
              </a:rPr>
              <a:t>Common Table Expressions (CTEs) </a:t>
            </a:r>
            <a:r>
              <a:rPr lang="en-US" dirty="0"/>
              <a:t>– </a:t>
            </a:r>
            <a:r>
              <a:rPr lang="el-GR" dirty="0" err="1"/>
              <a:t>ονοματιζόμενα</a:t>
            </a:r>
            <a:r>
              <a:rPr lang="el-GR" dirty="0"/>
              <a:t> προσωρινά αποτελέσματα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el-GR" b="1" i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  <a:p>
            <a:pPr lvl="0"/>
            <a:r>
              <a:rPr lang="en-US" b="1" i="0" dirty="0">
                <a:solidFill>
                  <a:srgbClr val="333333"/>
                </a:solidFill>
                <a:effectLst/>
              </a:rPr>
              <a:t>WITH</a:t>
            </a:r>
            <a:r>
              <a:rPr lang="en-US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</a:rPr>
              <a:t>cte_name</a:t>
            </a:r>
            <a:r>
              <a:rPr lang="en-US" b="0" i="0" dirty="0">
                <a:solidFill>
                  <a:srgbClr val="333333"/>
                </a:solidFill>
                <a:effectLst/>
              </a:rPr>
              <a:t> (</a:t>
            </a:r>
            <a:r>
              <a:rPr lang="en-US" b="0" i="0" dirty="0" err="1">
                <a:solidFill>
                  <a:srgbClr val="333333"/>
                </a:solidFill>
                <a:effectLst/>
              </a:rPr>
              <a:t>column_list</a:t>
            </a:r>
            <a:r>
              <a:rPr lang="en-US" b="0" i="0" dirty="0">
                <a:solidFill>
                  <a:srgbClr val="333333"/>
                </a:solidFill>
                <a:effectLst/>
              </a:rPr>
              <a:t>) </a:t>
            </a:r>
            <a:r>
              <a:rPr lang="en-US" b="1" i="0" dirty="0">
                <a:solidFill>
                  <a:srgbClr val="333333"/>
                </a:solidFill>
                <a:effectLst/>
              </a:rPr>
              <a:t>AS</a:t>
            </a:r>
            <a:r>
              <a:rPr lang="en-US" b="0" i="0" dirty="0">
                <a:solidFill>
                  <a:srgbClr val="333333"/>
                </a:solidFill>
                <a:effectLst/>
              </a:rPr>
              <a:t> ( </a:t>
            </a:r>
            <a:r>
              <a:rPr lang="en-US" b="1" i="0" dirty="0">
                <a:solidFill>
                  <a:srgbClr val="333333"/>
                </a:solidFill>
                <a:effectLst/>
              </a:rPr>
              <a:t>query</a:t>
            </a:r>
            <a:r>
              <a:rPr lang="en-US" b="0" i="0" dirty="0">
                <a:solidFill>
                  <a:srgbClr val="333333"/>
                </a:solidFill>
                <a:effectLst/>
              </a:rPr>
              <a:t> ) </a:t>
            </a:r>
            <a:endParaRPr lang="el-GR" b="0" i="0" dirty="0">
              <a:solidFill>
                <a:srgbClr val="333333"/>
              </a:solidFill>
              <a:effectLst/>
            </a:endParaRPr>
          </a:p>
          <a:p>
            <a:pPr lvl="0"/>
            <a:r>
              <a:rPr lang="en-US" b="1" i="0" dirty="0">
                <a:solidFill>
                  <a:srgbClr val="333333"/>
                </a:solidFill>
                <a:effectLst/>
              </a:rPr>
              <a:t>SELECT</a:t>
            </a:r>
            <a:r>
              <a:rPr lang="en-US" b="0" i="0" dirty="0">
                <a:solidFill>
                  <a:srgbClr val="333333"/>
                </a:solidFill>
                <a:effectLst/>
              </a:rPr>
              <a:t> * </a:t>
            </a:r>
            <a:r>
              <a:rPr lang="en-US" b="1" i="0" dirty="0">
                <a:solidFill>
                  <a:srgbClr val="333333"/>
                </a:solidFill>
                <a:effectLst/>
              </a:rPr>
              <a:t>FROM</a:t>
            </a:r>
            <a:r>
              <a:rPr lang="en-US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</a:rPr>
              <a:t>cte_name</a:t>
            </a:r>
            <a:r>
              <a:rPr lang="en-US" b="0" i="0" dirty="0">
                <a:solidFill>
                  <a:srgbClr val="333333"/>
                </a:solidFill>
                <a:effectLst/>
              </a:rPr>
              <a:t>;</a:t>
            </a:r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el-GR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el-GR" altLang="el-G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/>
              <a:t>Μπορεί να έχουμε πολλαπλούς ορισμούς στο ίδιο </a:t>
            </a:r>
            <a:r>
              <a:rPr lang="en-US" dirty="0"/>
              <a:t>WITH </a:t>
            </a:r>
            <a:r>
              <a:rPr lang="el-GR" dirty="0"/>
              <a:t>χωρισμένους με κόμμα</a:t>
            </a:r>
            <a:endParaRPr lang="en-US" dirty="0"/>
          </a:p>
          <a:p>
            <a:endParaRPr lang="el-GR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70719" y="1283972"/>
            <a:ext cx="7802562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WITH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&lt;όνομα--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ονομάτων-γνωρισμάτων&gt;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]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&lt;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ερώτηση&gt;</a:t>
            </a:r>
            <a:endParaRPr lang="en-US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…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40760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8C658-4106-45CD-AA64-74408F9659DB}" type="slidenum">
              <a:rPr lang="el-GR" altLang="en-US" smtClean="0"/>
              <a:pPr/>
              <a:t>164</a:t>
            </a:fld>
            <a:endParaRPr lang="el-G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With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20-</a:t>
            </a:r>
            <a:r>
              <a:rPr lang="el-GR" altLang="en-US" sz="1100" dirty="0"/>
              <a:t>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6093FC-5EAB-4498-B17C-4EC9D243A44F}"/>
              </a:ext>
            </a:extLst>
          </p:cNvPr>
          <p:cNvSpPr txBox="1"/>
          <p:nvPr/>
        </p:nvSpPr>
        <p:spPr>
          <a:xfrm>
            <a:off x="1255726" y="3290717"/>
            <a:ext cx="7003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0077AA"/>
                </a:solidFill>
                <a:effectLst/>
              </a:rPr>
              <a:t>WITH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Actor1(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aName</a:t>
            </a:r>
            <a:r>
              <a:rPr lang="en-US" b="0" i="0" dirty="0">
                <a:solidFill>
                  <a:srgbClr val="000000"/>
                </a:solidFill>
                <a:effectLst/>
              </a:rPr>
              <a:t>) </a:t>
            </a:r>
            <a:r>
              <a:rPr lang="en-US" b="0" i="0" dirty="0">
                <a:solidFill>
                  <a:srgbClr val="0077AA"/>
                </a:solidFill>
                <a:effectLst/>
              </a:rPr>
              <a:t>AS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>
                <a:solidFill>
                  <a:srgbClr val="999999"/>
                </a:solidFill>
                <a:effectLst/>
              </a:rPr>
              <a:t>(</a:t>
            </a:r>
            <a:r>
              <a:rPr lang="en-US" b="0" i="0" dirty="0">
                <a:solidFill>
                  <a:srgbClr val="0077AA"/>
                </a:solidFill>
                <a:effectLst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Name </a:t>
            </a:r>
            <a:r>
              <a:rPr lang="en-US" b="0" i="0" dirty="0">
                <a:solidFill>
                  <a:srgbClr val="0077AA"/>
                </a:solidFill>
                <a:effectLst/>
              </a:rPr>
              <a:t>FROM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Actor</a:t>
            </a:r>
            <a:r>
              <a:rPr lang="en-US" b="0" i="0" dirty="0">
                <a:solidFill>
                  <a:srgbClr val="999999"/>
                </a:solidFill>
                <a:effectLst/>
              </a:rPr>
              <a:t>),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Actor2(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aName</a:t>
            </a:r>
            <a:r>
              <a:rPr lang="en-US" b="0" i="0" dirty="0">
                <a:solidFill>
                  <a:srgbClr val="000000"/>
                </a:solidFill>
                <a:effectLst/>
              </a:rPr>
              <a:t>) </a:t>
            </a:r>
            <a:r>
              <a:rPr lang="en-US" b="0" i="0" dirty="0">
                <a:solidFill>
                  <a:srgbClr val="0077AA"/>
                </a:solidFill>
                <a:effectLst/>
              </a:rPr>
              <a:t>AS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>
                <a:solidFill>
                  <a:srgbClr val="999999"/>
                </a:solidFill>
                <a:effectLst/>
              </a:rPr>
              <a:t>(</a:t>
            </a:r>
            <a:r>
              <a:rPr lang="en-US" b="0" i="0" dirty="0">
                <a:solidFill>
                  <a:srgbClr val="0077AA"/>
                </a:solidFill>
                <a:effectLst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Spouse-Name </a:t>
            </a:r>
            <a:r>
              <a:rPr lang="en-US" b="0" i="0" dirty="0">
                <a:solidFill>
                  <a:srgbClr val="0077AA"/>
                </a:solidFill>
                <a:effectLst/>
              </a:rPr>
              <a:t>FROM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Actor</a:t>
            </a:r>
            <a:r>
              <a:rPr lang="en-US" b="0" i="0" dirty="0">
                <a:solidFill>
                  <a:srgbClr val="999999"/>
                </a:solidFill>
                <a:effectLst/>
              </a:rPr>
              <a:t>)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* </a:t>
            </a:r>
            <a:r>
              <a:rPr lang="en-US" b="0" i="0" dirty="0">
                <a:solidFill>
                  <a:srgbClr val="0077AA"/>
                </a:solidFill>
                <a:effectLst/>
              </a:rPr>
              <a:t>FROM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Actor1 </a:t>
            </a:r>
            <a:r>
              <a:rPr lang="en-US" b="0" i="0" dirty="0">
                <a:solidFill>
                  <a:srgbClr val="0077AA"/>
                </a:solidFill>
                <a:effectLst/>
              </a:rPr>
              <a:t>INTERSECT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Actor2</a:t>
            </a:r>
            <a:r>
              <a:rPr lang="en-US" b="0" i="0" dirty="0">
                <a:solidFill>
                  <a:srgbClr val="999999"/>
                </a:solidFill>
                <a:effectLst/>
              </a:rPr>
              <a:t>;</a:t>
            </a:r>
            <a:endParaRPr lang="en-US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E5A3DD7B-EA3E-4E8A-8341-154413096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1546345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2459631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165</a:t>
            </a:fld>
            <a:endParaRPr lang="el-G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-26505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2020-2021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488461" y="1567130"/>
            <a:ext cx="34243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  <a:p>
            <a:r>
              <a:rPr lang="en-US" dirty="0"/>
              <a:t>A		B		C</a:t>
            </a:r>
          </a:p>
          <a:p>
            <a:r>
              <a:rPr lang="en-US" dirty="0"/>
              <a:t>1		5		6</a:t>
            </a:r>
          </a:p>
          <a:p>
            <a:r>
              <a:rPr lang="en-US" dirty="0"/>
              <a:t>2		3		2</a:t>
            </a:r>
          </a:p>
          <a:p>
            <a:r>
              <a:rPr lang="en-US" dirty="0"/>
              <a:t>1		9		3</a:t>
            </a:r>
          </a:p>
          <a:p>
            <a:r>
              <a:rPr lang="en-US" dirty="0"/>
              <a:t>7		2		9</a:t>
            </a:r>
          </a:p>
          <a:p>
            <a:r>
              <a:rPr lang="en-US" dirty="0"/>
              <a:t>7		8		3</a:t>
            </a:r>
          </a:p>
          <a:p>
            <a:r>
              <a:rPr lang="en-US" dirty="0"/>
              <a:t>1		5		2</a:t>
            </a:r>
          </a:p>
          <a:p>
            <a:r>
              <a:rPr lang="en-US" dirty="0"/>
              <a:t>4		2		1</a:t>
            </a:r>
          </a:p>
          <a:p>
            <a:r>
              <a:rPr lang="en-US" dirty="0"/>
              <a:t>2		3		3</a:t>
            </a:r>
          </a:p>
          <a:p>
            <a:r>
              <a:rPr lang="en-US" dirty="0"/>
              <a:t>4		1		8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3331029" y="2068716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Τη μέση τιμή του </a:t>
            </a:r>
            <a:r>
              <a:rPr lang="en-US" dirty="0"/>
              <a:t>B</a:t>
            </a:r>
            <a:r>
              <a:rPr lang="el-GR" dirty="0"/>
              <a:t> στις πλειάδες που έχουν την </a:t>
            </a:r>
            <a:r>
              <a:rPr lang="en-US" dirty="0"/>
              <a:t> </a:t>
            </a:r>
            <a:r>
              <a:rPr lang="el-GR" dirty="0"/>
              <a:t>μικρότερη τιμή του </a:t>
            </a:r>
            <a:r>
              <a:rPr lang="en-US" dirty="0"/>
              <a:t>A</a:t>
            </a:r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13FC35-5772-4631-834C-9F85ECC34028}"/>
              </a:ext>
            </a:extLst>
          </p:cNvPr>
          <p:cNvSpPr txBox="1"/>
          <p:nvPr/>
        </p:nvSpPr>
        <p:spPr>
          <a:xfrm>
            <a:off x="3331029" y="1212574"/>
            <a:ext cx="356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Με </a:t>
            </a:r>
            <a:r>
              <a:rPr lang="en-US" dirty="0"/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72880770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622"/>
            <a:ext cx="8229600" cy="58700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Άσκηση: Αξιολογήσεις από το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YELP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74224" y="2544038"/>
            <a:ext cx="2831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Ε1: Πλήθος διαφορετικών κατηγοριών επιχειρήσεων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03" y="1005259"/>
            <a:ext cx="4882889" cy="3254298"/>
          </a:xfrm>
          <a:prstGeom prst="rect">
            <a:avLst/>
          </a:prstGeom>
        </p:spPr>
      </p:pic>
      <p:sp>
        <p:nvSpPr>
          <p:cNvPr id="12" name="Date Placeholder 1">
            <a:extLst>
              <a:ext uri="{FF2B5EF4-FFF2-40B4-BE49-F238E27FC236}">
                <a16:creationId xmlns:a16="http://schemas.microsoft.com/office/drawing/2014/main" id="{683A040C-EBB8-4AF8-8F5F-1641E7B9BB9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2020-2021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52C40632-297B-429A-8BEE-999B04A5AFCB}"/>
              </a:ext>
            </a:extLst>
          </p:cNvPr>
          <p:cNvSpPr txBox="1">
            <a:spLocks/>
          </p:cNvSpPr>
          <p:nvPr/>
        </p:nvSpPr>
        <p:spPr>
          <a:xfrm>
            <a:off x="3155461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/>
              <a:t>Ευαγγελία 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025240847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622"/>
            <a:ext cx="8229600" cy="58700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Άσκηση: Αξιολογήσεις από το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YELP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2969" y="1397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5694108" y="1583917"/>
            <a:ext cx="28311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Ε2: Τις πολιτείες των οποίων οι επιχειρήσεις έχουν λάβει συνολικά τις περισσότερες αξιολογήσεις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04" y="1397977"/>
            <a:ext cx="4882889" cy="32542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3BC49B-B8CE-4B25-B101-D24C9C27B129}"/>
              </a:ext>
            </a:extLst>
          </p:cNvPr>
          <p:cNvSpPr txBox="1"/>
          <p:nvPr/>
        </p:nvSpPr>
        <p:spPr>
          <a:xfrm>
            <a:off x="5732421" y="3600171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temp &lt;-  </a:t>
            </a:r>
            <a:r>
              <a:rPr lang="el-GR" sz="1400" dirty="0"/>
              <a:t>πολιτεία, #αξιολογήσεων</a:t>
            </a:r>
          </a:p>
        </p:txBody>
      </p:sp>
      <p:sp>
        <p:nvSpPr>
          <p:cNvPr id="12" name="Date Placeholder 1">
            <a:extLst>
              <a:ext uri="{FF2B5EF4-FFF2-40B4-BE49-F238E27FC236}">
                <a16:creationId xmlns:a16="http://schemas.microsoft.com/office/drawing/2014/main" id="{0327DB31-4EC1-4A11-8AE0-4895E2F6363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2020-2021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BD2E6DEA-B78B-455E-BA9C-CD40FBC4A4BE}"/>
              </a:ext>
            </a:extLst>
          </p:cNvPr>
          <p:cNvSpPr txBox="1">
            <a:spLocks/>
          </p:cNvSpPr>
          <p:nvPr/>
        </p:nvSpPr>
        <p:spPr>
          <a:xfrm>
            <a:off x="3155461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/>
              <a:t>Ευαγγελία 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557518161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622"/>
            <a:ext cx="8229600" cy="58700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Άσκηση: Αξιολογήσεις από το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YELP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2969" y="1397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5732421" y="1104871"/>
            <a:ext cx="28311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Ε</a:t>
            </a:r>
            <a:r>
              <a:rPr lang="en-US" sz="1600" dirty="0"/>
              <a:t>3</a:t>
            </a:r>
            <a:r>
              <a:rPr lang="el-GR" sz="1600" dirty="0"/>
              <a:t>: Τις επιχειρήσεις στην </a:t>
            </a:r>
            <a:r>
              <a:rPr lang="en-US" sz="1600" dirty="0"/>
              <a:t>PA </a:t>
            </a:r>
            <a:r>
              <a:rPr lang="el-GR" sz="1600" dirty="0"/>
              <a:t>που έχουν τον όρο </a:t>
            </a:r>
            <a:r>
              <a:rPr lang="en-US" sz="1600" dirty="0"/>
              <a:t>‘Coffee’ </a:t>
            </a:r>
            <a:r>
              <a:rPr lang="el-GR" sz="1600" dirty="0"/>
              <a:t>στο όνομα τους αλλά δεν έχουν κατηγοριοποιηθεί ως «</a:t>
            </a:r>
            <a:r>
              <a:rPr lang="en-US" sz="1600" dirty="0"/>
              <a:t>coffee place</a:t>
            </a:r>
            <a:r>
              <a:rPr lang="el-GR" sz="1600" dirty="0"/>
              <a:t>»</a:t>
            </a:r>
            <a:r>
              <a:rPr lang="en-US" sz="1600" dirty="0"/>
              <a:t>,</a:t>
            </a:r>
            <a:r>
              <a:rPr lang="el-GR" sz="1600" dirty="0"/>
              <a:t> δηλαδή ο όρος ‘</a:t>
            </a:r>
            <a:r>
              <a:rPr lang="en-US" sz="1600" dirty="0"/>
              <a:t>Coffee</a:t>
            </a:r>
            <a:r>
              <a:rPr lang="el-GR" sz="1600" dirty="0"/>
              <a:t>’</a:t>
            </a:r>
            <a:r>
              <a:rPr lang="en-US" sz="1600" dirty="0"/>
              <a:t> </a:t>
            </a:r>
            <a:r>
              <a:rPr lang="el-GR" sz="1600" dirty="0"/>
              <a:t>δεν εμφανίζεται σε καμία από τις κατηγορίες στις οποίες ανήκουν. Δώστε το </a:t>
            </a:r>
            <a:r>
              <a:rPr lang="en-US" sz="1600" dirty="0"/>
              <a:t>bid </a:t>
            </a:r>
            <a:r>
              <a:rPr lang="el-GR" sz="1600" dirty="0"/>
              <a:t>και το όνομα σε αύξουσα διάταξη του</a:t>
            </a:r>
            <a:r>
              <a:rPr lang="en-US" sz="1600" dirty="0"/>
              <a:t> bid</a:t>
            </a:r>
            <a:r>
              <a:rPr lang="el-GR" sz="1600" dirty="0"/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59" y="754995"/>
            <a:ext cx="4882889" cy="3254298"/>
          </a:xfrm>
          <a:prstGeom prst="rect">
            <a:avLst/>
          </a:prstGeom>
        </p:spPr>
      </p:pic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8C2108E5-F958-4565-ABB0-6B7B755B9D7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2020-2021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52B865B1-38B0-4252-A3DE-D58F36014EE2}"/>
              </a:ext>
            </a:extLst>
          </p:cNvPr>
          <p:cNvSpPr txBox="1">
            <a:spLocks/>
          </p:cNvSpPr>
          <p:nvPr/>
        </p:nvSpPr>
        <p:spPr>
          <a:xfrm>
            <a:off x="3155461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/>
              <a:t>Ευαγγελία Πιτουρά</a:t>
            </a:r>
            <a:endParaRPr lang="el-G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D8C47-68EF-4F84-87C5-E3DD1CCFDBE0}"/>
              </a:ext>
            </a:extLst>
          </p:cNvPr>
          <p:cNvSpPr txBox="1"/>
          <p:nvPr/>
        </p:nvSpPr>
        <p:spPr>
          <a:xfrm>
            <a:off x="2596803" y="3982499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bid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που έχει το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Coffee </a:t>
            </a:r>
            <a:r>
              <a:rPr lang="el-GR" dirty="0"/>
              <a:t>και δεν ανήκουν</a:t>
            </a:r>
            <a:r>
              <a:rPr lang="en-US" dirty="0"/>
              <a:t> </a:t>
            </a:r>
            <a:r>
              <a:rPr lang="el-GR" dirty="0"/>
              <a:t> </a:t>
            </a:r>
            <a:r>
              <a:rPr lang="en-US" dirty="0"/>
              <a:t>(NOT IN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σε αυτές με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Coffee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στο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category  </a:t>
            </a:r>
          </a:p>
        </p:txBody>
      </p:sp>
    </p:spTree>
    <p:extLst>
      <p:ext uri="{BB962C8B-B14F-4D97-AF65-F5344CB8AC3E}">
        <p14:creationId xmlns:p14="http://schemas.microsoft.com/office/powerpoint/2010/main" val="2481293140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622"/>
            <a:ext cx="8229600" cy="58700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Άσκηση: Αξιολογήσεις από το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YELP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2969" y="1397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2596803" y="4114191"/>
            <a:ext cx="6312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SELECT</a:t>
            </a:r>
            <a:r>
              <a:rPr lang="en-GB" sz="1600" dirty="0"/>
              <a:t> bid , name</a:t>
            </a:r>
          </a:p>
          <a:p>
            <a:r>
              <a:rPr lang="en-US" sz="1600" b="1" dirty="0"/>
              <a:t>FROM</a:t>
            </a:r>
            <a:r>
              <a:rPr lang="en-US" sz="1600" dirty="0"/>
              <a:t> business</a:t>
            </a:r>
          </a:p>
          <a:p>
            <a:r>
              <a:rPr lang="en-US" sz="1600" b="1" dirty="0"/>
              <a:t>WHERE</a:t>
            </a:r>
            <a:r>
              <a:rPr lang="en-US" sz="1600" dirty="0"/>
              <a:t> name LIKE `%Coffee%‘ AND state = `PA'</a:t>
            </a:r>
          </a:p>
          <a:p>
            <a:r>
              <a:rPr lang="en-GB" sz="1600" dirty="0"/>
              <a:t>AND bid NOT IN (</a:t>
            </a:r>
          </a:p>
          <a:p>
            <a:r>
              <a:rPr lang="en-GB" sz="1600" dirty="0"/>
              <a:t>SELECT bid</a:t>
            </a:r>
          </a:p>
          <a:p>
            <a:r>
              <a:rPr lang="pt-BR" sz="1600" dirty="0"/>
              <a:t>FROM business_category</a:t>
            </a:r>
          </a:p>
          <a:p>
            <a:r>
              <a:rPr lang="en-US" sz="1600" dirty="0"/>
              <a:t>WHERE category LIKE `%Coffee%'</a:t>
            </a:r>
          </a:p>
          <a:p>
            <a:r>
              <a:rPr lang="el-GR" sz="1600" dirty="0"/>
              <a:t>)</a:t>
            </a:r>
          </a:p>
          <a:p>
            <a:r>
              <a:rPr lang="en-GB" sz="1600" b="1" dirty="0"/>
              <a:t>ORDER BY </a:t>
            </a:r>
            <a:r>
              <a:rPr lang="en-GB" sz="1600" dirty="0"/>
              <a:t>bid ASC;</a:t>
            </a:r>
            <a:endParaRPr lang="el-GR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679130" y="1047891"/>
            <a:ext cx="28311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Ε</a:t>
            </a:r>
            <a:r>
              <a:rPr lang="en-US" sz="1600" dirty="0"/>
              <a:t>3</a:t>
            </a:r>
            <a:r>
              <a:rPr lang="el-GR" sz="1600" dirty="0"/>
              <a:t>: Τις επιχειρήσεις στην </a:t>
            </a:r>
            <a:r>
              <a:rPr lang="en-US" sz="1600" dirty="0"/>
              <a:t>PA </a:t>
            </a:r>
            <a:r>
              <a:rPr lang="el-GR" sz="1600" dirty="0"/>
              <a:t>που έχουν τον όρο </a:t>
            </a:r>
            <a:r>
              <a:rPr lang="en-US" sz="1600" dirty="0"/>
              <a:t>‘Coffee’ </a:t>
            </a:r>
            <a:r>
              <a:rPr lang="el-GR" sz="1600" dirty="0"/>
              <a:t>στο όνομα τους αλλά δεν έχουν κατηγοριοποιηθεί ως «</a:t>
            </a:r>
            <a:r>
              <a:rPr lang="en-US" sz="1600" dirty="0"/>
              <a:t>coffee place</a:t>
            </a:r>
            <a:r>
              <a:rPr lang="el-GR" sz="1600" dirty="0"/>
              <a:t>»</a:t>
            </a:r>
            <a:r>
              <a:rPr lang="en-US" sz="1600" dirty="0"/>
              <a:t>,</a:t>
            </a:r>
            <a:r>
              <a:rPr lang="el-GR" sz="1600" dirty="0"/>
              <a:t> δηλαδή ο όρος ‘</a:t>
            </a:r>
            <a:r>
              <a:rPr lang="en-US" sz="1600" dirty="0"/>
              <a:t>Coffee</a:t>
            </a:r>
            <a:r>
              <a:rPr lang="el-GR" sz="1600" dirty="0"/>
              <a:t>’</a:t>
            </a:r>
            <a:r>
              <a:rPr lang="en-US" sz="1600" dirty="0"/>
              <a:t> </a:t>
            </a:r>
            <a:r>
              <a:rPr lang="el-GR" sz="1600" dirty="0"/>
              <a:t>δεν εμφανίζεται σε καμία από τις κατηγορίες στις οποίες ανήκουν. Δώστε το </a:t>
            </a:r>
            <a:r>
              <a:rPr lang="en-US" sz="1600" dirty="0"/>
              <a:t>bid </a:t>
            </a:r>
            <a:r>
              <a:rPr lang="el-GR" sz="1600" dirty="0"/>
              <a:t>και το όνομα σε αύξουσα διάταξη του</a:t>
            </a:r>
            <a:r>
              <a:rPr lang="en-US" sz="1600" dirty="0"/>
              <a:t> bid</a:t>
            </a:r>
            <a:r>
              <a:rPr lang="el-GR" sz="1600" dirty="0"/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59" y="754995"/>
            <a:ext cx="4882889" cy="325429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4EDE988-1729-4679-B28E-4B0A545452BC}"/>
                  </a:ext>
                </a:extLst>
              </p14:cNvPr>
              <p14:cNvContentPartPr/>
              <p14:nvPr/>
            </p14:nvContentPartPr>
            <p14:xfrm>
              <a:off x="5135212" y="761797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4EDE988-1729-4679-B28E-4B0A545452B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117212" y="74415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09396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77F806-4536-476D-AD8F-CBCBDDBBD5F7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361950" y="32258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Τον τίτλο όλων των ταινιών που γυρίστηκαν μετά το 1995 και είναι ασπρόμαυρες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1547813" y="4284663"/>
            <a:ext cx="60721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Type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'Ασπρόμαυρη‘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292969" y="1397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5292969" y="1493002"/>
            <a:ext cx="38510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Ε</a:t>
            </a:r>
            <a:r>
              <a:rPr lang="en-US" sz="1600" dirty="0"/>
              <a:t>4</a:t>
            </a:r>
            <a:r>
              <a:rPr lang="el-GR" sz="1600" dirty="0"/>
              <a:t>: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ο πιο δημοφιλές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bar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σε κάθε πολιτεία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(state) </a:t>
            </a:r>
          </a:p>
          <a:p>
            <a:r>
              <a:rPr lang="el-GR" sz="1600" dirty="0"/>
              <a:t>Όπου πιο δημοφιλές αναφέρεται στην επιχείρηση με το μεγαλύτερο αριθμό </a:t>
            </a:r>
            <a:r>
              <a:rPr lang="en-US" sz="1600" dirty="0"/>
              <a:t>reviews </a:t>
            </a:r>
            <a:r>
              <a:rPr lang="el-GR" sz="1600" dirty="0"/>
              <a:t>ανάμεσα στις επιχειρήσεις που μια από τις κατηγορίες τους είναι </a:t>
            </a:r>
            <a:r>
              <a:rPr lang="en-US" sz="1600" dirty="0"/>
              <a:t>‘Bar’.</a:t>
            </a:r>
          </a:p>
          <a:p>
            <a:r>
              <a:rPr lang="el-GR" sz="1600" dirty="0"/>
              <a:t>Τυπώστε, για κάθε </a:t>
            </a:r>
            <a:r>
              <a:rPr lang="en-US" sz="1600" dirty="0"/>
              <a:t>bar </a:t>
            </a:r>
            <a:r>
              <a:rPr lang="el-GR" sz="1600" dirty="0"/>
              <a:t>το </a:t>
            </a:r>
            <a:r>
              <a:rPr lang="en-US" sz="1600" dirty="0"/>
              <a:t>bid, </a:t>
            </a:r>
            <a:r>
              <a:rPr lang="el-GR" sz="1600" dirty="0"/>
              <a:t>αριθμό </a:t>
            </a:r>
            <a:r>
              <a:rPr lang="en-US" sz="1600" dirty="0"/>
              <a:t>review </a:t>
            </a:r>
            <a:r>
              <a:rPr lang="el-GR" sz="1600" dirty="0"/>
              <a:t>και πολιτεία σε αύξουσα διάταξη με το όνομα της πολιτείας και σε περίπτωση ισοβαθμίας σε αύξουσα με βάση το </a:t>
            </a:r>
            <a:r>
              <a:rPr lang="en-US" sz="1600" dirty="0"/>
              <a:t>bid.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79" y="528938"/>
            <a:ext cx="4882889" cy="32542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14AE25-9920-4F38-B796-1C7F3A901609}"/>
              </a:ext>
            </a:extLst>
          </p:cNvPr>
          <p:cNvSpPr txBox="1"/>
          <p:nvPr/>
        </p:nvSpPr>
        <p:spPr>
          <a:xfrm>
            <a:off x="5522162" y="4829426"/>
            <a:ext cx="332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Temp1 &lt;- bar, #review</a:t>
            </a:r>
          </a:p>
          <a:p>
            <a:r>
              <a:rPr lang="en-US" dirty="0"/>
              <a:t>Temp &lt;-bar, #review, </a:t>
            </a:r>
            <a:r>
              <a:rPr lang="en-US" dirty="0">
                <a:solidFill>
                  <a:srgbClr val="FF0000"/>
                </a:solidFill>
              </a:rPr>
              <a:t>state</a:t>
            </a:r>
          </a:p>
        </p:txBody>
      </p:sp>
    </p:spTree>
    <p:extLst>
      <p:ext uri="{BB962C8B-B14F-4D97-AF65-F5344CB8AC3E}">
        <p14:creationId xmlns:p14="http://schemas.microsoft.com/office/powerpoint/2010/main" val="1672186163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171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172</a:t>
            </a:fld>
            <a:endParaRPr lang="el-G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470761"/>
            <a:ext cx="7991231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 </a:t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(Θέματα Σεπτεμβρίου 2017)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7-20</a:t>
            </a:r>
            <a:r>
              <a:rPr lang="en-US" altLang="en-US" sz="1100" dirty="0"/>
              <a:t>1</a:t>
            </a:r>
            <a:r>
              <a:rPr lang="el-GR" altLang="en-US" sz="11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9125507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173</a:t>
            </a:fld>
            <a:endParaRPr lang="el-GR" alt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7-20</a:t>
            </a:r>
            <a:r>
              <a:rPr lang="en-US" altLang="en-US" sz="1100" dirty="0"/>
              <a:t>1</a:t>
            </a:r>
            <a:r>
              <a:rPr lang="el-GR" altLang="en-US" sz="1100" dirty="0"/>
              <a:t>8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31" y="3907692"/>
            <a:ext cx="2849637" cy="1628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594" y="4189046"/>
            <a:ext cx="1721976" cy="932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183" y="4275015"/>
            <a:ext cx="1850586" cy="18584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92100" y="557399"/>
            <a:ext cx="84367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/>
              <a:t>Το παρακάτω σχεσιακό σχήμα μιας βάσης δεδομένων περιέχει πληροφορίες για αγώνες κολύμβησης. </a:t>
            </a:r>
          </a:p>
          <a:p>
            <a:pPr marL="1617663" algn="just"/>
            <a:r>
              <a:rPr lang="en-US" sz="1600" b="1" dirty="0"/>
              <a:t>ATHLETE(</a:t>
            </a:r>
            <a:r>
              <a:rPr lang="en-US" sz="1600" b="1" u="sng" dirty="0" err="1"/>
              <a:t>athlete_id</a:t>
            </a:r>
            <a:r>
              <a:rPr lang="en-US" sz="1600" b="1" dirty="0"/>
              <a:t>, country, name, age)</a:t>
            </a:r>
            <a:endParaRPr lang="el-GR" sz="1600" b="1" dirty="0"/>
          </a:p>
          <a:p>
            <a:pPr marL="1617663" algn="just"/>
            <a:r>
              <a:rPr lang="en-US" sz="1600" b="1" dirty="0"/>
              <a:t>EVENT(</a:t>
            </a:r>
            <a:r>
              <a:rPr lang="en-US" sz="1600" b="1" u="sng" dirty="0" err="1"/>
              <a:t>event_id</a:t>
            </a:r>
            <a:r>
              <a:rPr lang="en-US" sz="1600" b="1" dirty="0"/>
              <a:t>, name)</a:t>
            </a:r>
            <a:endParaRPr lang="el-GR" sz="1600" b="1" dirty="0"/>
          </a:p>
          <a:p>
            <a:pPr marL="1617663" algn="just"/>
            <a:r>
              <a:rPr lang="en-US" sz="1600" b="1" dirty="0"/>
              <a:t>EVENT_RESULT(</a:t>
            </a:r>
            <a:r>
              <a:rPr lang="en-US" sz="1600" b="1" u="sng" dirty="0" err="1"/>
              <a:t>event_id</a:t>
            </a:r>
            <a:r>
              <a:rPr lang="en-US" sz="1600" b="1" dirty="0"/>
              <a:t>, </a:t>
            </a:r>
            <a:r>
              <a:rPr lang="en-US" sz="1600" b="1" u="sng" dirty="0" err="1"/>
              <a:t>athlete_id</a:t>
            </a:r>
            <a:r>
              <a:rPr lang="en-US" sz="1600" b="1" dirty="0"/>
              <a:t>, result)</a:t>
            </a:r>
            <a:endParaRPr lang="el-GR" sz="1600" b="1" dirty="0"/>
          </a:p>
          <a:p>
            <a:pPr algn="just"/>
            <a:r>
              <a:rPr lang="el-GR" sz="1600" dirty="0"/>
              <a:t>Ο πίνακας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ATHLETE</a:t>
            </a:r>
            <a:r>
              <a:rPr lang="en-US" sz="1600" dirty="0"/>
              <a:t> </a:t>
            </a:r>
            <a:r>
              <a:rPr lang="el-GR" sz="1600" dirty="0"/>
              <a:t>περιέχει πληροφορίες για τους αθλητές, συγκεκριμένα  το μοναδικό </a:t>
            </a:r>
            <a:r>
              <a:rPr lang="en-US" sz="1600" dirty="0"/>
              <a:t>id</a:t>
            </a:r>
            <a:r>
              <a:rPr lang="el-GR" sz="1600" dirty="0"/>
              <a:t>, τη χώρα, όνομα, και ηλικία του αθλητή. </a:t>
            </a:r>
          </a:p>
          <a:p>
            <a:pPr algn="just"/>
            <a:r>
              <a:rPr lang="el-GR" sz="1600" dirty="0"/>
              <a:t>Ο πίνακας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EVENT</a:t>
            </a:r>
            <a:r>
              <a:rPr lang="el-GR" sz="1600" dirty="0"/>
              <a:t> περιέχει πληροφορίες για τα αγωνίσματα, συγκεκριμένα  το μοναδικό </a:t>
            </a:r>
            <a:r>
              <a:rPr lang="en-US" sz="1600" dirty="0"/>
              <a:t>id </a:t>
            </a:r>
            <a:r>
              <a:rPr lang="el-GR" sz="1600" dirty="0"/>
              <a:t>και το όνομα (πχ “100</a:t>
            </a:r>
            <a:r>
              <a:rPr lang="en-US" sz="1600" dirty="0"/>
              <a:t>m sprint</a:t>
            </a:r>
            <a:r>
              <a:rPr lang="el-GR" sz="1600" dirty="0"/>
              <a:t>”) του αγωνίσματος.  </a:t>
            </a:r>
          </a:p>
          <a:p>
            <a:pPr algn="just"/>
            <a:r>
              <a:rPr lang="el-GR" sz="1600" dirty="0"/>
              <a:t>Ο πίνακας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EVENT</a:t>
            </a:r>
            <a:r>
              <a:rPr lang="el-GR" sz="1600" b="1" dirty="0">
                <a:solidFill>
                  <a:schemeClr val="accent6">
                    <a:lumMod val="75000"/>
                  </a:schemeClr>
                </a:solidFill>
              </a:rPr>
              <a:t>_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RESULT </a:t>
            </a:r>
            <a:r>
              <a:rPr lang="el-GR" sz="1600" dirty="0"/>
              <a:t>περιέχει τους αθλητές που πήραν μετάλλια σε κάθε αγώνισμα, συγκεκριμένα το αγώνισμα (</a:t>
            </a:r>
            <a:r>
              <a:rPr lang="en-US" sz="1600" dirty="0"/>
              <a:t>event</a:t>
            </a:r>
            <a:r>
              <a:rPr lang="el-GR" sz="1600" dirty="0"/>
              <a:t>_</a:t>
            </a:r>
            <a:r>
              <a:rPr lang="en-US" sz="1600" dirty="0"/>
              <a:t>id</a:t>
            </a:r>
            <a:r>
              <a:rPr lang="el-GR" sz="1600" dirty="0"/>
              <a:t>), τον αθλητή (</a:t>
            </a:r>
            <a:r>
              <a:rPr lang="en-US" sz="1600" dirty="0"/>
              <a:t>athlete</a:t>
            </a:r>
            <a:r>
              <a:rPr lang="el-GR" sz="1600" dirty="0"/>
              <a:t>_</a:t>
            </a:r>
            <a:r>
              <a:rPr lang="en-US" sz="1600" dirty="0"/>
              <a:t>id</a:t>
            </a:r>
            <a:r>
              <a:rPr lang="el-GR" sz="1600" dirty="0"/>
              <a:t>) και το μετάλλιο (</a:t>
            </a:r>
            <a:r>
              <a:rPr lang="en-US" sz="1600" dirty="0"/>
              <a:t>result</a:t>
            </a:r>
            <a:r>
              <a:rPr lang="el-GR" sz="1600" dirty="0"/>
              <a:t>) που αυτός πήρε. Το γνώρισμα </a:t>
            </a:r>
            <a:r>
              <a:rPr lang="en-US" sz="1600" dirty="0"/>
              <a:t>result </a:t>
            </a:r>
            <a:r>
              <a:rPr lang="el-GR" sz="1600" dirty="0"/>
              <a:t>παίρνει τις τιμές, </a:t>
            </a:r>
            <a:r>
              <a:rPr lang="en-US" sz="1600" dirty="0"/>
              <a:t>Gold</a:t>
            </a:r>
            <a:r>
              <a:rPr lang="el-GR" sz="1600" dirty="0"/>
              <a:t>, </a:t>
            </a:r>
            <a:r>
              <a:rPr lang="en-US" sz="1600" dirty="0"/>
              <a:t>Silver </a:t>
            </a:r>
            <a:r>
              <a:rPr lang="el-GR" sz="1600" dirty="0"/>
              <a:t>και  </a:t>
            </a:r>
            <a:r>
              <a:rPr lang="en-US" sz="1600" dirty="0"/>
              <a:t>Bronze</a:t>
            </a:r>
            <a:r>
              <a:rPr lang="el-GR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718665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174</a:t>
            </a:fld>
            <a:endParaRPr lang="el-GR" alt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7-20</a:t>
            </a:r>
            <a:r>
              <a:rPr lang="en-US" altLang="en-US" sz="1100" dirty="0"/>
              <a:t>1</a:t>
            </a:r>
            <a:r>
              <a:rPr lang="el-GR" altLang="en-US" sz="1100" dirty="0"/>
              <a:t>8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46" y="1148862"/>
            <a:ext cx="2745153" cy="1734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552" y="1367692"/>
            <a:ext cx="1858279" cy="935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952" y="1000369"/>
            <a:ext cx="1944371" cy="188284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97693" y="3556382"/>
            <a:ext cx="87024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Για καθένα από τα παρακάτω ερωτήματα εξηγείστε με απλά λόγια τι σημαίνουν και δώστε το αποτέλεσμα τους (σε μορφή πίνακα) όταν εκτελεστούν στο παρακάτω στιγμιότυπο.</a:t>
            </a: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age&lt;25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(ATLETE * EVENT_RESULT),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*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 φυσική συνένωση</a:t>
            </a: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(ii)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athlete_id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event_id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(EVENT_RESULT)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event_id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athlete_id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‘A5’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(EVENT_RESULT))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(iii) {t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name | EVENT(t) AND (∃r (EVENT_RESULT(r) AND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r.athlete_id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‘A4’ AND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t.event_id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r.event_id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5015" y="595649"/>
            <a:ext cx="8436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dirty="0"/>
              <a:t>		</a:t>
            </a:r>
            <a:r>
              <a:rPr lang="en-US" b="1" dirty="0"/>
              <a:t>ATHLETE</a:t>
            </a:r>
            <a:r>
              <a:rPr lang="el-GR" b="1" dirty="0"/>
              <a:t>				    </a:t>
            </a:r>
            <a:r>
              <a:rPr lang="en-US" b="1" dirty="0"/>
              <a:t>EVENT</a:t>
            </a:r>
            <a:r>
              <a:rPr lang="el-GR" b="1" dirty="0"/>
              <a:t>			   </a:t>
            </a:r>
            <a:r>
              <a:rPr lang="en-US" b="1" dirty="0"/>
              <a:t>EVENT_RESULT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172146872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175</a:t>
            </a:fld>
            <a:endParaRPr lang="el-GR" alt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7-20</a:t>
            </a:r>
            <a:r>
              <a:rPr lang="en-US" altLang="en-US" sz="1100" dirty="0"/>
              <a:t>1</a:t>
            </a:r>
            <a:r>
              <a:rPr lang="el-GR" altLang="en-US" sz="1100" dirty="0"/>
              <a:t>8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100" y="3193163"/>
            <a:ext cx="87024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(</a:t>
            </a:r>
            <a:r>
              <a:rPr lang="el-GR" sz="2000" dirty="0"/>
              <a:t>β)  Δώστε ερωτήσεις σε σχεσιακή άλγεβρα που να έχουν ως αποτέλεσμα:</a:t>
            </a:r>
          </a:p>
          <a:p>
            <a:pPr marL="514350" indent="-514350">
              <a:buAutoNum type="romanLcParenBoth"/>
            </a:pPr>
            <a:r>
              <a:rPr lang="el-GR" sz="2000" dirty="0"/>
              <a:t>το </a:t>
            </a:r>
            <a:r>
              <a:rPr lang="en-US" sz="2000" dirty="0"/>
              <a:t>id </a:t>
            </a:r>
            <a:r>
              <a:rPr lang="el-GR" sz="2000" dirty="0"/>
              <a:t>των αθλητών που έχουν κερδίσει μόνο χρυσά (</a:t>
            </a:r>
            <a:r>
              <a:rPr lang="en-US" sz="2000" dirty="0"/>
              <a:t>gold</a:t>
            </a:r>
            <a:r>
              <a:rPr lang="el-GR" sz="2000" dirty="0"/>
              <a:t>) μετάλλια</a:t>
            </a:r>
          </a:p>
          <a:p>
            <a:r>
              <a:rPr lang="el-GR" sz="2000" dirty="0"/>
              <a:t>(</a:t>
            </a:r>
            <a:r>
              <a:rPr lang="en-US" sz="2000" dirty="0"/>
              <a:t>ii</a:t>
            </a:r>
            <a:r>
              <a:rPr lang="el-GR" sz="2000" dirty="0"/>
              <a:t>) </a:t>
            </a:r>
            <a:r>
              <a:rPr lang="en-US" sz="2000" dirty="0"/>
              <a:t>  </a:t>
            </a:r>
            <a:r>
              <a:rPr lang="el-GR" sz="2000" dirty="0"/>
              <a:t>το </a:t>
            </a:r>
            <a:r>
              <a:rPr lang="en-US" sz="2000" dirty="0"/>
              <a:t>id </a:t>
            </a:r>
            <a:r>
              <a:rPr lang="el-GR" sz="2000" dirty="0"/>
              <a:t>των Αμερικάνων αθλητών που πήραν μετάλλιο στο αγώνισμα με όνομα “100</a:t>
            </a:r>
            <a:r>
              <a:rPr lang="en-US" sz="2000" dirty="0"/>
              <a:t>m Sprint</a:t>
            </a:r>
            <a:r>
              <a:rPr lang="el-GR" sz="2000" dirty="0"/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2938" y="1605206"/>
            <a:ext cx="54981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ATHLETE(</a:t>
            </a:r>
            <a:r>
              <a:rPr lang="en-US" sz="2000" u="sng" dirty="0" err="1"/>
              <a:t>athlete_id</a:t>
            </a:r>
            <a:r>
              <a:rPr lang="en-US" sz="2000" dirty="0"/>
              <a:t>, country, name, age)</a:t>
            </a:r>
            <a:endParaRPr lang="el-GR" sz="2000" dirty="0"/>
          </a:p>
          <a:p>
            <a:r>
              <a:rPr lang="en-US" sz="2000" dirty="0"/>
              <a:t>EVENT(</a:t>
            </a:r>
            <a:r>
              <a:rPr lang="en-US" sz="2000" u="sng" dirty="0" err="1"/>
              <a:t>event_id</a:t>
            </a:r>
            <a:r>
              <a:rPr lang="en-US" sz="2000" dirty="0"/>
              <a:t>, name)</a:t>
            </a:r>
            <a:endParaRPr lang="el-GR" sz="2000" dirty="0"/>
          </a:p>
          <a:p>
            <a:r>
              <a:rPr lang="en-US" sz="2000" dirty="0"/>
              <a:t>EVENT_RESULT(</a:t>
            </a:r>
            <a:r>
              <a:rPr lang="en-US" sz="2000" u="sng" dirty="0" err="1"/>
              <a:t>event_id</a:t>
            </a:r>
            <a:r>
              <a:rPr lang="en-US" sz="2000" dirty="0"/>
              <a:t>, </a:t>
            </a:r>
            <a:r>
              <a:rPr lang="en-US" sz="2000" u="sng" dirty="0" err="1"/>
              <a:t>athlete_id</a:t>
            </a:r>
            <a:r>
              <a:rPr lang="en-US" sz="2000" dirty="0"/>
              <a:t>, result)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571751381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176</a:t>
            </a:fld>
            <a:endParaRPr lang="el-GR" alt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7-20</a:t>
            </a:r>
            <a:r>
              <a:rPr lang="en-US" altLang="en-US" sz="1100" dirty="0"/>
              <a:t>1</a:t>
            </a:r>
            <a:r>
              <a:rPr lang="el-GR" altLang="en-US" sz="1100" dirty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3646" y="792824"/>
            <a:ext cx="8436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ATHLETE(</a:t>
            </a:r>
            <a:r>
              <a:rPr lang="en-US" sz="2000" u="sng" dirty="0" err="1"/>
              <a:t>athlete_id</a:t>
            </a:r>
            <a:r>
              <a:rPr lang="en-US" sz="2000" dirty="0"/>
              <a:t>, country, name, age)</a:t>
            </a:r>
            <a:endParaRPr lang="el-GR" sz="2000" dirty="0"/>
          </a:p>
          <a:p>
            <a:r>
              <a:rPr lang="en-US" sz="2000" dirty="0"/>
              <a:t>EVENT(</a:t>
            </a:r>
            <a:r>
              <a:rPr lang="en-US" sz="2000" u="sng" dirty="0" err="1"/>
              <a:t>event_id</a:t>
            </a:r>
            <a:r>
              <a:rPr lang="en-US" sz="2000" dirty="0"/>
              <a:t>, name)</a:t>
            </a:r>
            <a:endParaRPr lang="el-GR" sz="2000" dirty="0"/>
          </a:p>
          <a:p>
            <a:r>
              <a:rPr lang="en-US" sz="2000" dirty="0"/>
              <a:t>EVENT_RESULT(</a:t>
            </a:r>
            <a:r>
              <a:rPr lang="en-US" sz="2000" u="sng" dirty="0" err="1"/>
              <a:t>event_id</a:t>
            </a:r>
            <a:r>
              <a:rPr lang="en-US" sz="2000" dirty="0"/>
              <a:t>, </a:t>
            </a:r>
            <a:r>
              <a:rPr lang="en-US" sz="2000" u="sng" dirty="0" err="1"/>
              <a:t>athlete_id</a:t>
            </a:r>
            <a:r>
              <a:rPr lang="en-US" sz="2000" dirty="0"/>
              <a:t>, result)</a:t>
            </a:r>
            <a:endParaRPr lang="el-GR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92100" y="2137049"/>
            <a:ext cx="82813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(γ) Δώστε ερωτήσεις σε </a:t>
            </a:r>
            <a:r>
              <a:rPr lang="en-US" dirty="0"/>
              <a:t>SQL </a:t>
            </a:r>
            <a:r>
              <a:rPr lang="el-GR" dirty="0"/>
              <a:t>που να έχουν ως αποτέλεσμα: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για κάθε αθλητή τον αριθμό των μεταλλίων που κέρδισε (ζεύγη: </a:t>
            </a:r>
            <a:r>
              <a:rPr lang="en-US" dirty="0"/>
              <a:t>id</a:t>
            </a:r>
            <a:r>
              <a:rPr lang="el-GR" dirty="0"/>
              <a:t>-αθλητή, αριθμός μεταλλίων) σε φθίνουσα διάταξη βάσει του αριθμού μεταλλίων</a:t>
            </a:r>
            <a:r>
              <a:rPr lang="en-US" dirty="0"/>
              <a:t> </a:t>
            </a:r>
            <a:r>
              <a:rPr lang="el-GR" dirty="0"/>
              <a:t>και σε περίπτωση ισοβαθμίας με αύξουσα διάταξη με βάση το </a:t>
            </a:r>
            <a:r>
              <a:rPr lang="en-US"/>
              <a:t>id</a:t>
            </a:r>
            <a:r>
              <a:rPr lang="el-GR"/>
              <a:t>, </a:t>
            </a:r>
            <a:r>
              <a:rPr lang="el-GR" dirty="0"/>
              <a:t>αγνοείστε όσους αθλητές δεν πήραν μετάλλια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τροποποιείστε την ερώτηση γ(</a:t>
            </a:r>
            <a:r>
              <a:rPr lang="en-US" dirty="0" err="1"/>
              <a:t>i</a:t>
            </a:r>
            <a:r>
              <a:rPr lang="el-GR" dirty="0"/>
              <a:t>) ώστε να περιλαμβάνονται στην απάντηση και οι αθλητές που δεν πήραν μετάλλια (να εμφανίζονται με αριθμό μεταλλίων 0).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iii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/>
              <a:t>	</a:t>
            </a:r>
            <a:r>
              <a:rPr lang="el-GR" dirty="0"/>
              <a:t>το </a:t>
            </a:r>
            <a:r>
              <a:rPr lang="en-US" dirty="0"/>
              <a:t>id </a:t>
            </a:r>
            <a:r>
              <a:rPr lang="el-GR" dirty="0"/>
              <a:t>των αθλητών που έχουν κερδίσει μόνο χρυσά (</a:t>
            </a:r>
            <a:r>
              <a:rPr lang="en-US" dirty="0"/>
              <a:t>gold</a:t>
            </a:r>
            <a:r>
              <a:rPr lang="el-GR" dirty="0"/>
              <a:t>) μετάλλια</a:t>
            </a:r>
          </a:p>
          <a:p>
            <a:r>
              <a:rPr lang="el-GR" dirty="0"/>
              <a:t>χρησιμοποιώντας </a:t>
            </a:r>
            <a:r>
              <a:rPr lang="en-US" dirty="0"/>
              <a:t>in</a:t>
            </a:r>
            <a:r>
              <a:rPr lang="el-GR" dirty="0"/>
              <a:t>/</a:t>
            </a:r>
            <a:r>
              <a:rPr lang="en-US" dirty="0"/>
              <a:t>not in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iv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τις χώρες που έχουν πάρει τουλάχιστον 5 μετάλλια (ζεύγη: χώρα, αριθμός μεταλλίων) σε φθίνουσα διάταξη βάσει του αριθμού μεταλλίων</a:t>
            </a:r>
            <a:r>
              <a:rPr lang="en-US" dirty="0"/>
              <a:t> </a:t>
            </a:r>
            <a:r>
              <a:rPr lang="el-GR" dirty="0"/>
              <a:t>(υποθέστε ότι τα αγωνίσματα είναι ατομικά).</a:t>
            </a:r>
          </a:p>
        </p:txBody>
      </p:sp>
    </p:spTree>
    <p:extLst>
      <p:ext uri="{BB962C8B-B14F-4D97-AF65-F5344CB8AC3E}">
        <p14:creationId xmlns:p14="http://schemas.microsoft.com/office/powerpoint/2010/main" val="2518909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2B4EA2-ADE2-4B4C-8437-E6829C683B08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286723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Χ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ρήση 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between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838200" y="2807905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Year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1990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914400" y="4724400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1990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457200" y="41910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αντί του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263391" y="1343152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autoUpdateAnimBg="0"/>
      <p:bldP spid="286724" grpId="0" autoUpdateAnimBg="0"/>
      <p:bldP spid="286725" grpId="0" autoUpdateAnimBg="0"/>
      <p:bldP spid="28672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325BB8-1945-4E10-9D23-4E4FCFBEB861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755650" y="2708275"/>
            <a:ext cx="75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το ίδιο γνώρισμα εμφανίζεται στο σχήμα περισσότερων από μια σχέσεων, τότε διάκριση βάση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&lt;όνομα-σχέσης&gt;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457200" y="2025650"/>
            <a:ext cx="84391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Δύο γλώσσες ερωτήσεων που αποτελούν το θεωρητικό υπόβαθρο</a:t>
            </a:r>
          </a:p>
          <a:p>
            <a:pPr marL="457200" indent="-457200" algn="just" eaLnBrk="0" hangingPunct="0"/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άλγεβρα συνόλων που αφορά πράξεις πάνω σε σχέσεις</a:t>
            </a:r>
          </a:p>
          <a:p>
            <a:pPr marL="457200" indent="-457200" algn="just" eaLnBrk="0" hangingPunct="0"/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λογισμό (πλειάδων)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δηλωτικό τρόπο έκφρασης ερωτήσεων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είδαμε μέχρι τώρα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B6107-1E56-41C6-A3F5-2BCF2EA537CC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69900" y="2636838"/>
            <a:ext cx="82057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ους  ηθοποιούς (το όνομα τους) που γεννήθηκαν πριν το 1950 και έπαιξαν σε ταινίες μετά το 2010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641632" y="3735486"/>
            <a:ext cx="53115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Actor.Year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-of-Birth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&lt; 1950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2010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4970463" y="5491163"/>
            <a:ext cx="3384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Προσοχή στις συνθήκες συνένωσης </a:t>
            </a: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 flipV="1">
            <a:off x="4787900" y="52292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39" name="Freeform 13"/>
          <p:cNvSpPr>
            <a:spLocks/>
          </p:cNvSpPr>
          <p:nvPr/>
        </p:nvSpPr>
        <p:spPr bwMode="auto">
          <a:xfrm>
            <a:off x="1206500" y="4945063"/>
            <a:ext cx="4378325" cy="579437"/>
          </a:xfrm>
          <a:custGeom>
            <a:avLst/>
            <a:gdLst>
              <a:gd name="T0" fmla="*/ 238125 w 4070350"/>
              <a:gd name="T1" fmla="*/ 103187 h 582612"/>
              <a:gd name="T2" fmla="*/ 1581150 w 4070350"/>
              <a:gd name="T3" fmla="*/ 7937 h 582612"/>
              <a:gd name="T4" fmla="*/ 2990850 w 4070350"/>
              <a:gd name="T5" fmla="*/ 55562 h 582612"/>
              <a:gd name="T6" fmla="*/ 3676650 w 4070350"/>
              <a:gd name="T7" fmla="*/ 46037 h 582612"/>
              <a:gd name="T8" fmla="*/ 3914774 w 4070350"/>
              <a:gd name="T9" fmla="*/ 65087 h 582612"/>
              <a:gd name="T10" fmla="*/ 4038600 w 4070350"/>
              <a:gd name="T11" fmla="*/ 284162 h 582612"/>
              <a:gd name="T12" fmla="*/ 3724274 w 4070350"/>
              <a:gd name="T13" fmla="*/ 493712 h 582612"/>
              <a:gd name="T14" fmla="*/ 3171824 w 4070350"/>
              <a:gd name="T15" fmla="*/ 512762 h 582612"/>
              <a:gd name="T16" fmla="*/ 2428874 w 4070350"/>
              <a:gd name="T17" fmla="*/ 484187 h 582612"/>
              <a:gd name="T18" fmla="*/ 1524000 w 4070350"/>
              <a:gd name="T19" fmla="*/ 512762 h 582612"/>
              <a:gd name="T20" fmla="*/ 1000125 w 4070350"/>
              <a:gd name="T21" fmla="*/ 579437 h 582612"/>
              <a:gd name="T22" fmla="*/ 323850 w 4070350"/>
              <a:gd name="T23" fmla="*/ 531812 h 582612"/>
              <a:gd name="T24" fmla="*/ 142875 w 4070350"/>
              <a:gd name="T25" fmla="*/ 417512 h 582612"/>
              <a:gd name="T26" fmla="*/ 152400 w 4070350"/>
              <a:gd name="T27" fmla="*/ 217487 h 582612"/>
              <a:gd name="T28" fmla="*/ 238125 w 4070350"/>
              <a:gd name="T29" fmla="*/ 103187 h 5826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070350"/>
              <a:gd name="T46" fmla="*/ 0 h 582612"/>
              <a:gd name="T47" fmla="*/ 4070350 w 4070350"/>
              <a:gd name="T48" fmla="*/ 582612 h 5826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070350" h="582612">
                <a:moveTo>
                  <a:pt x="238125" y="103187"/>
                </a:moveTo>
                <a:cubicBezTo>
                  <a:pt x="476250" y="68262"/>
                  <a:pt x="1122363" y="15874"/>
                  <a:pt x="1581150" y="7937"/>
                </a:cubicBezTo>
                <a:cubicBezTo>
                  <a:pt x="2039937" y="0"/>
                  <a:pt x="2641600" y="49212"/>
                  <a:pt x="2990850" y="55562"/>
                </a:cubicBezTo>
                <a:lnTo>
                  <a:pt x="3676650" y="46037"/>
                </a:lnTo>
                <a:cubicBezTo>
                  <a:pt x="3830637" y="47624"/>
                  <a:pt x="3854450" y="25399"/>
                  <a:pt x="3914775" y="65087"/>
                </a:cubicBezTo>
                <a:cubicBezTo>
                  <a:pt x="3975100" y="104775"/>
                  <a:pt x="4070350" y="212725"/>
                  <a:pt x="4038600" y="284162"/>
                </a:cubicBezTo>
                <a:cubicBezTo>
                  <a:pt x="4006850" y="355599"/>
                  <a:pt x="3868737" y="455612"/>
                  <a:pt x="3724275" y="493712"/>
                </a:cubicBezTo>
                <a:cubicBezTo>
                  <a:pt x="3579813" y="531812"/>
                  <a:pt x="3387725" y="514349"/>
                  <a:pt x="3171825" y="512762"/>
                </a:cubicBezTo>
                <a:cubicBezTo>
                  <a:pt x="2955925" y="511175"/>
                  <a:pt x="2703512" y="484187"/>
                  <a:pt x="2428875" y="484187"/>
                </a:cubicBezTo>
                <a:cubicBezTo>
                  <a:pt x="2154238" y="484187"/>
                  <a:pt x="1762125" y="496887"/>
                  <a:pt x="1524000" y="512762"/>
                </a:cubicBezTo>
                <a:cubicBezTo>
                  <a:pt x="1285875" y="528637"/>
                  <a:pt x="1200150" y="576262"/>
                  <a:pt x="1000125" y="579437"/>
                </a:cubicBezTo>
                <a:cubicBezTo>
                  <a:pt x="800100" y="582612"/>
                  <a:pt x="466725" y="558799"/>
                  <a:pt x="323850" y="531812"/>
                </a:cubicBezTo>
                <a:cubicBezTo>
                  <a:pt x="180975" y="504825"/>
                  <a:pt x="171450" y="469899"/>
                  <a:pt x="142875" y="417512"/>
                </a:cubicBezTo>
                <a:cubicBezTo>
                  <a:pt x="114300" y="365125"/>
                  <a:pt x="136525" y="265112"/>
                  <a:pt x="152400" y="217487"/>
                </a:cubicBezTo>
                <a:cubicBezTo>
                  <a:pt x="168275" y="169862"/>
                  <a:pt x="0" y="138112"/>
                  <a:pt x="238125" y="103187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7F13A-E5E8-4D30-8C92-4FAB8B75C6EA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755650" y="2789238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 ηθοποιούς που παίζουν σε ασπρόμαυρες ταινίες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868738"/>
            <a:ext cx="7391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Type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Plays.Title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716463" y="5526088"/>
            <a:ext cx="2592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 flipV="1">
            <a:off x="6156325" y="51657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1038225" y="4768850"/>
            <a:ext cx="7135813" cy="511175"/>
          </a:xfrm>
          <a:custGeom>
            <a:avLst/>
            <a:gdLst>
              <a:gd name="T0" fmla="*/ 742950 w 7135813"/>
              <a:gd name="T1" fmla="*/ 60325 h 511175"/>
              <a:gd name="T2" fmla="*/ 2581275 w 7135813"/>
              <a:gd name="T3" fmla="*/ 79375 h 511175"/>
              <a:gd name="T4" fmla="*/ 4991101 w 7135813"/>
              <a:gd name="T5" fmla="*/ 31750 h 511175"/>
              <a:gd name="T6" fmla="*/ 5781673 w 7135813"/>
              <a:gd name="T7" fmla="*/ 22225 h 511175"/>
              <a:gd name="T8" fmla="*/ 6667501 w 7135813"/>
              <a:gd name="T9" fmla="*/ 41275 h 511175"/>
              <a:gd name="T10" fmla="*/ 7010401 w 7135813"/>
              <a:gd name="T11" fmla="*/ 203200 h 511175"/>
              <a:gd name="T12" fmla="*/ 7115173 w 7135813"/>
              <a:gd name="T13" fmla="*/ 403225 h 511175"/>
              <a:gd name="T14" fmla="*/ 6886573 w 7135813"/>
              <a:gd name="T15" fmla="*/ 479425 h 511175"/>
              <a:gd name="T16" fmla="*/ 6438901 w 7135813"/>
              <a:gd name="T17" fmla="*/ 498475 h 511175"/>
              <a:gd name="T18" fmla="*/ 5400673 w 7135813"/>
              <a:gd name="T19" fmla="*/ 403225 h 511175"/>
              <a:gd name="T20" fmla="*/ 781050 w 7135813"/>
              <a:gd name="T21" fmla="*/ 441325 h 511175"/>
              <a:gd name="T22" fmla="*/ 742950 w 7135813"/>
              <a:gd name="T23" fmla="*/ 60325 h 5111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135813"/>
              <a:gd name="T37" fmla="*/ 0 h 511175"/>
              <a:gd name="T38" fmla="*/ 7135813 w 7135813"/>
              <a:gd name="T39" fmla="*/ 511175 h 51117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135813" h="511175">
                <a:moveTo>
                  <a:pt x="742950" y="60325"/>
                </a:moveTo>
                <a:cubicBezTo>
                  <a:pt x="1042987" y="0"/>
                  <a:pt x="1873250" y="84138"/>
                  <a:pt x="2581275" y="79375"/>
                </a:cubicBezTo>
                <a:cubicBezTo>
                  <a:pt x="3289300" y="74613"/>
                  <a:pt x="4991100" y="31750"/>
                  <a:pt x="4991100" y="31750"/>
                </a:cubicBezTo>
                <a:lnTo>
                  <a:pt x="5781675" y="22225"/>
                </a:lnTo>
                <a:cubicBezTo>
                  <a:pt x="6061075" y="23812"/>
                  <a:pt x="6462713" y="11113"/>
                  <a:pt x="6667500" y="41275"/>
                </a:cubicBezTo>
                <a:cubicBezTo>
                  <a:pt x="6872287" y="71437"/>
                  <a:pt x="6935788" y="142875"/>
                  <a:pt x="7010400" y="203200"/>
                </a:cubicBezTo>
                <a:cubicBezTo>
                  <a:pt x="7085013" y="263525"/>
                  <a:pt x="7135813" y="357188"/>
                  <a:pt x="7115175" y="403225"/>
                </a:cubicBezTo>
                <a:cubicBezTo>
                  <a:pt x="7094538" y="449263"/>
                  <a:pt x="6999288" y="463550"/>
                  <a:pt x="6886575" y="479425"/>
                </a:cubicBezTo>
                <a:cubicBezTo>
                  <a:pt x="6773863" y="495300"/>
                  <a:pt x="6686550" y="511175"/>
                  <a:pt x="6438900" y="498475"/>
                </a:cubicBezTo>
                <a:cubicBezTo>
                  <a:pt x="6191250" y="485775"/>
                  <a:pt x="5400675" y="403225"/>
                  <a:pt x="5400675" y="403225"/>
                </a:cubicBezTo>
                <a:cubicBezTo>
                  <a:pt x="4457700" y="393700"/>
                  <a:pt x="1562100" y="495300"/>
                  <a:pt x="781050" y="441325"/>
                </a:cubicBezTo>
                <a:cubicBezTo>
                  <a:pt x="0" y="387350"/>
                  <a:pt x="442913" y="120650"/>
                  <a:pt x="742950" y="60325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1879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371600" y="3022600"/>
            <a:ext cx="5181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n-US" sz="2000" b="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749300" y="16510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69900" y="5245100"/>
            <a:ext cx="80645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746500" y="34925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657600" y="24892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857500" y="4318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2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2024E2-BEE3-406A-8DDB-3CAAE6783AAC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85800" y="1498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33400" y="1785718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685800" y="2244725"/>
            <a:ext cx="7924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SELECT *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(όλα τα γνωρίσματα)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33400" y="34036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749300" y="38735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ανάμεσα σε αριθμητικές εκφράσεις,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συμβολοσειρές 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), και ειδικούς τύπους.</a:t>
            </a:r>
          </a:p>
        </p:txBody>
      </p:sp>
      <p:sp>
        <p:nvSpPr>
          <p:cNvPr id="12" name="Title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7400" y="5422900"/>
            <a:ext cx="706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3">
                    <a:lumMod val="75000"/>
                  </a:schemeClr>
                </a:solidFill>
              </a:rPr>
              <a:t>Τα αποτελέσματα μιας ερώτησης </a:t>
            </a:r>
            <a:r>
              <a:rPr lang="el-GR" sz="2400" u="sng" dirty="0">
                <a:solidFill>
                  <a:schemeClr val="accent3">
                    <a:lumMod val="75000"/>
                  </a:schemeClr>
                </a:solidFill>
              </a:rPr>
              <a:t>ΔΕΝ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</a:rPr>
              <a:t> αποθηκεύονται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1D882-1714-4B1A-A0C2-205D33187117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1576388" y="1790217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781050" y="2946400"/>
            <a:ext cx="755015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 τα συστατικά που αρέσουν σε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φοιτητή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FD8A8-C5B2-415D-BACB-13CDA812532C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7924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4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για τη γλώσσα ερωτήσεων</a:t>
            </a:r>
          </a:p>
          <a:p>
            <a:pPr eaLnBrk="0" hangingPunct="0">
              <a:buClr>
                <a:srgbClr val="FF0000"/>
              </a:buClr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Πράξεις με Συμβολοσειρές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Διάταξη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Αλλαγή Ονόματος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Μεταβλητές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Η τιμή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53792-4C55-46E2-9D56-7272ADD9BF28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08000" y="1870075"/>
            <a:ext cx="7620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96900" y="3946525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Γίνεται διάκριση ανάμεσα σε κεφαλαία και μικρά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647700" y="4664075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LIKE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56001-6ADE-4D50-A6B7-BA0DCBF24EB9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292100" y="277236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</a:p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	Οι τίτλοι όλων των ταινιών που περιέχουν τη λέξη Θάλασσα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457200" y="3785421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Θάλασσα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584200" y="4991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Πολλές ακόμα πράξεις διαθέσιμες.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62BFE8-CFAC-4D75-8585-8D6BA636AF5B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2350018" y="3645937"/>
            <a:ext cx="526998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Robert De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457200" y="1654618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ώστε οι πλειάδες στο αποτέλεσμα να είναι ταξινομημένες με βάση το αντίστοιχο γνώρισμα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αύξουσα διάταξη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9933C1-F5E9-49DE-9586-192AF7A9F80D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292100" y="1952626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αύξουσα διάταξη</a:t>
            </a: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Αλλά και άμεσος προσδιορισμός χρησιμοποιώντας 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(αύξουσα)  ή 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(φθίνουσα). Επίσης, ταξινόμηση με βάση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πολλά</a:t>
            </a:r>
            <a:r>
              <a:rPr lang="el-GR" sz="20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γνωρίσματα.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522288" y="3365500"/>
            <a:ext cx="3632269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*</a:t>
            </a: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468313" y="5516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ταξινόμηση είναι δαπανηρή λειτουργία.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007F12-1ABF-494B-A6AD-A0A39C04726D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48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Ειδικού σκοπού γλώσσα προγραμματισμού για βάσεις δεδομένων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tandard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γλώσσα για σχεσιακές βάσεις δεδομένων.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Δηλωτική 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(declarative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) (αν και έχει κάποια στοιχεία διαδικαστικού προγραμματισμού)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Structured English Query language)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στην IBM ως μέρος του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pPr lvl="2" eaLnBrk="0" hangingPunct="0"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SQL-89, SQL-92,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9900" y="1730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33AB6-2CB7-40DB-AECA-B37E4C36E0B6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2133730" y="3731346"/>
            <a:ext cx="53292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Robert De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8153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 του μεγέθους του αποτελέσματος με χρήση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LIMIT &lt;k&gt;</a:t>
            </a: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συνδυασμό ή όχι με το </a:t>
            </a:r>
            <a:r>
              <a:rPr lang="en-US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by: </a:t>
            </a:r>
            <a:endParaRPr lang="el-GR" sz="2400" b="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LIMIT 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κάποιες τυχαίες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 από το αποτέλεσμα – αν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τις πρώτες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531034" y="5522912"/>
            <a:ext cx="796915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τις πιο πρόσφατες -- αν δεν υπάρχει το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δίνει 8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τυχαίες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Περιορισμός μεγέθους αποτελέσματος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BED4C-A5E6-4811-A1AB-85F55D082FD4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495300" y="22606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γνωρισμάτων στο αποτέλεσμα είναι αυτά των σχέσεων στην ερώτηση.</a:t>
            </a: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58800" y="33401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Δυνατότητα αλλαγής του ονόματος τόσο μιας σχέσης όσο και ενός  γνωρίσματος: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&lt;παλιό-όνομα&gt;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&lt;νέο-όνομα&gt;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168400" y="4940300"/>
            <a:ext cx="657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/>
              <a:t>Το </a:t>
            </a:r>
            <a:r>
              <a:rPr lang="en-US" sz="2000" b="0" dirty="0"/>
              <a:t>as </a:t>
            </a:r>
            <a:r>
              <a:rPr lang="el-GR" sz="2000" b="0" dirty="0"/>
              <a:t>μπορεί να εμφανίζεται στο  </a:t>
            </a:r>
            <a:r>
              <a:rPr lang="en-US" sz="2000" dirty="0"/>
              <a:t>select</a:t>
            </a:r>
            <a:r>
              <a:rPr lang="el-GR" sz="2000" b="0" dirty="0"/>
              <a:t> ή στο </a:t>
            </a:r>
            <a:r>
              <a:rPr lang="en-US" sz="2000" dirty="0"/>
              <a:t>from</a:t>
            </a:r>
            <a:endParaRPr lang="el-GR" sz="2000" dirty="0"/>
          </a:p>
        </p:txBody>
      </p:sp>
      <p:sp>
        <p:nvSpPr>
          <p:cNvPr id="34825" name="Rectangle 7"/>
          <p:cNvSpPr>
            <a:spLocks noChangeArrowheads="1"/>
          </p:cNvSpPr>
          <p:nvPr/>
        </p:nvSpPr>
        <p:spPr bwMode="auto">
          <a:xfrm>
            <a:off x="1092200" y="4940300"/>
            <a:ext cx="6019800" cy="40957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5B26FFE-7B50-4670-BD31-2840F64CD982}"/>
                  </a:ext>
                </a:extLst>
              </p14:cNvPr>
              <p14:cNvContentPartPr/>
              <p14:nvPr/>
            </p14:nvContentPartPr>
            <p14:xfrm>
              <a:off x="3783412" y="4133917"/>
              <a:ext cx="7200" cy="6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5B26FFE-7B50-4670-BD31-2840F64CD9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65772" y="4116277"/>
                <a:ext cx="42840" cy="4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78A9C-F029-4C75-AD1A-710ED5D62407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457200" y="22860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παράδειγμα: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3185325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/60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Hourly-Duration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A4BC70-3E30-49A2-9B4C-B76CA826CC22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Χρήσιμο όταν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457200" y="4376738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(γ) δυο σχέσεις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γνωρίσματα με το ίδιο όνομα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6400" y="32131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όταν έχουμε αριθμητικές εκφράσεις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δεν έχουν όνομα 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81000" y="397668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(β) όταν θέλουμε να αλλάξουμε το όνομα του γνωρίσματος στο αποτέλεσμα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BB688B-A336-4AA2-89A9-C1BD195FAB03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πλειάδας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μπορεί να οριστεί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χρησιμοποιώντας 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463550" y="4597400"/>
            <a:ext cx="838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.Τ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Type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263391" y="3167920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50F4E-0CA9-46BA-9198-82DFEFF84E4D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611188" y="1916113"/>
            <a:ext cx="754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μεταβλητές πλειάδων είναι ιδιαίτερα χρήσιμες όταν θέλουμε να συγκρίνουμε δυο πλειάδες της ίδιας σχέσης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συνένωση -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self-join)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                                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966529" y="4139413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ταινιών που έχουν διάρκεια μεγαλύτερη τουλάχιστον από μία ταινία που γυρίστηκε το 1995</a:t>
            </a: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890588" y="4945063"/>
            <a:ext cx="754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T.Title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S.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S.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179416" y="2932913"/>
            <a:ext cx="4420196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672A9-D11B-4164-949C-24A53BCDC436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2061335" y="2338019"/>
            <a:ext cx="4550141" cy="138499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[DISTINCT]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57C3540-D537-4B1C-BD50-87FB9FF9CA3C}"/>
                  </a:ext>
                </a:extLst>
              </p14:cNvPr>
              <p14:cNvContentPartPr/>
              <p14:nvPr/>
            </p14:nvContentPartPr>
            <p14:xfrm>
              <a:off x="3640132" y="3030517"/>
              <a:ext cx="11520" cy="39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57C3540-D537-4B1C-BD50-87FB9FF9CA3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31492" y="3021517"/>
                <a:ext cx="29160" cy="2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672A9-D11B-4164-949C-24A53BCDC436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2538413" y="2263775"/>
            <a:ext cx="4550141" cy="224676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[DISTINCT]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endParaRPr lang="el-GR" sz="2400" baseline="-250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k;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1193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1D882-1714-4B1A-A0C2-205D33187117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781050" y="2946400"/>
            <a:ext cx="755015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 τα συστατικά που υπάρχουν σε πίτσες σε αλφαβητική σειρά</a:t>
            </a:r>
          </a:p>
          <a:p>
            <a:pPr marL="342900" indent="-342900" algn="just" eaLnBrk="0" hangingPunct="0">
              <a:spcBef>
                <a:spcPct val="50000"/>
              </a:spcBef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Τρία συστατικά που αρέσουν σε φοιτητές</a:t>
            </a:r>
          </a:p>
          <a:p>
            <a:pPr marL="342900" indent="-342900" algn="just" eaLnBrk="0" hangingPunct="0">
              <a:spcBef>
                <a:spcPct val="50000"/>
              </a:spcBef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 που αρέσουν στο Δημήτρη</a:t>
            </a:r>
          </a:p>
          <a:p>
            <a:pPr marL="342900" indent="-342900" algn="just" eaLnBrk="0" hangingPunct="0">
              <a:spcBef>
                <a:spcPct val="50000"/>
              </a:spcBef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σε δύο τουλάχιστον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570301" y="1887668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66153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001CA-4FEE-4899-AD21-62FAE460C970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708025" y="16240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PIZZA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Name</a:t>
            </a:r>
            <a:r>
              <a:rPr lang="el-GR" sz="1000" dirty="0"/>
              <a:t>	</a:t>
            </a:r>
            <a:r>
              <a:rPr lang="en-US" sz="1000" dirty="0"/>
              <a:t>	Ingredient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Vegetarian	</a:t>
            </a:r>
            <a:r>
              <a:rPr lang="el-GR" sz="1000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dirty="0"/>
              <a:t>Vegetarian</a:t>
            </a:r>
            <a:r>
              <a:rPr lang="el-GR" sz="1000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Ελληνική	ελιά</a:t>
            </a:r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4284663" y="198913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LIKES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Student</a:t>
            </a:r>
            <a:r>
              <a:rPr lang="el-GR" sz="1000" dirty="0"/>
              <a:t>	</a:t>
            </a:r>
            <a:r>
              <a:rPr lang="en-US" sz="1000" dirty="0"/>
              <a:t>	Ingredient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Μαρία		ανανάς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B14DF-377D-4EE5-BA7B-AAAD46ACFB5C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501650" y="1430338"/>
            <a:ext cx="8197850" cy="442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Definition Language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Δεδομένων (ΓΟΔ): ορισμός, δημιουργία, τροποποίηση και διαγραφή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–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μάθημα</a:t>
            </a:r>
            <a:endParaRPr lang="en-US" sz="2400" b="0" i="1" dirty="0">
              <a:solidFill>
                <a:schemeClr val="bg1">
                  <a:lumMod val="6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DML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 Δεδομένων (ΓΟΔ) 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εισαγωγή, τροποποίηση, διαγραφή δεδομένων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την είδαμε σε προηγούμενο μάθημα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επιλογή δεδομένων (γλώσσα ερωτήσεων,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query language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Προδιαγραφές ασφάλειας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- χρήστες και δικαιώματα.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1F7EC0-53E1-46B8-8B16-16D05E967020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622300" y="21463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της λέξης κλειδί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IS NULL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IS NOT 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σε μια συνθήκη για να ελέγξουμε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μια τιμή είναι </a:t>
            </a:r>
            <a:r>
              <a:rPr lang="el-GR" sz="2000" b="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206500" y="4128478"/>
            <a:ext cx="4813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IS NULL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346654" y="15903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946150" y="3020352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92113" y="1658938"/>
            <a:ext cx="81375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λογική τριών τιμών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τιμές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TRUE, FALSE,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ΑΓΝΩΣΤΟ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αποτέλεσμα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ανήκουν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οι πλειάδες που ικανοποιούν την συνθήκη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έκφραση έχει την τιμή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1976438" y="4043363"/>
            <a:ext cx="42481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		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</a:t>
            </a: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		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ΑΓΝΩΣΤΟ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(NULL)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ΑΓΝΩΣΤΟ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(NULL)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4500" y="2413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157099"/>
              </p:ext>
            </p:extLst>
          </p:nvPr>
        </p:nvGraphicFramePr>
        <p:xfrm>
          <a:off x="508000" y="16383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AND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463800" y="3581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OR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8500" y="55499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= Q, </a:t>
            </a:r>
            <a:r>
              <a:rPr lang="el-GR" dirty="0"/>
              <a:t>αν ένα από τα δύο είναι </a:t>
            </a:r>
            <a:r>
              <a:rPr lang="en-US" dirty="0"/>
              <a:t>UNKNOWN </a:t>
            </a:r>
            <a:r>
              <a:rPr lang="el-GR" dirty="0"/>
              <a:t>δίνει </a:t>
            </a:r>
            <a:r>
              <a:rPr lang="en-US" dirty="0"/>
              <a:t>UNKNOWN</a:t>
            </a:r>
            <a:endParaRPr lang="el-GR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46A8646-A795-416C-8086-E5A2C3F0F72E}"/>
                  </a:ext>
                </a:extLst>
              </p14:cNvPr>
              <p14:cNvContentPartPr/>
              <p14:nvPr/>
            </p14:nvContentPartPr>
            <p14:xfrm>
              <a:off x="6105052" y="3881557"/>
              <a:ext cx="12960" cy="6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46A8646-A795-416C-8086-E5A2C3F0F72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87412" y="3863557"/>
                <a:ext cx="48600" cy="42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4616EB-CF4C-4128-AC60-74DA4DE2D1E3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57200" y="18129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Εμφάνιση null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7467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Σε αριθμητικές πράξεις: το αποτέλεσμα είναι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όταν οποιαδήποτε τιμή είναι 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 αγνοείται πλην από το </a:t>
            </a:r>
            <a:r>
              <a:rPr lang="en-US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(*)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EF8A9-8709-4B8A-88DF-DC1F85475A84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317500" y="15875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με Συμβολοσειρές</a:t>
            </a: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7620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609600" y="3352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NOT LIKE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79400" y="39370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Διάταξη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Πλειάδων</a:t>
            </a: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457200" y="4419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ώστε οι πλειάδες στο αποτέλεσμα να είναι ταξινομημένες με βάση το αντίστοιχο γνώρισμα</a:t>
            </a:r>
          </a:p>
        </p:txBody>
      </p:sp>
      <p:sp>
        <p:nvSpPr>
          <p:cNvPr id="45067" name="Text Box 8"/>
          <p:cNvSpPr txBox="1">
            <a:spLocks noChangeArrowheads="1"/>
          </p:cNvSpPr>
          <p:nvPr/>
        </p:nvSpPr>
        <p:spPr bwMode="auto">
          <a:xfrm>
            <a:off x="457200" y="5181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αύξουσα διάταξη, αλλά και άμεσα χρησιμοποιώντας 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(αύξουσα)  ή 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(φθίνουσα).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13896-7176-413F-9B06-F44A8F3172D9}" type="slidenum">
              <a:rPr lang="el-GR" altLang="en-US" smtClean="0"/>
              <a:pPr/>
              <a:t>45</a:t>
            </a:fld>
            <a:endParaRPr lang="el-GR" alt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Χρήση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&lt;όνομα-σχέσης&gt;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772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Δυνατότητα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αλλαγής του ονόματος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τόσο μιας σχέσης όσο και ενός  γνωρίσματος: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&lt;παλιό-όνομα&gt;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&lt;νέο-όνομα&gt;</a:t>
            </a:r>
          </a:p>
        </p:txBody>
      </p:sp>
      <p:sp>
        <p:nvSpPr>
          <p:cNvPr id="46088" name="Text Box 5"/>
          <p:cNvSpPr txBox="1">
            <a:spLocks noChangeArrowheads="1"/>
          </p:cNvSpPr>
          <p:nvPr/>
        </p:nvSpPr>
        <p:spPr bwMode="auto">
          <a:xfrm>
            <a:off x="838200" y="47244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To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μπορεί να εμφανίζεται στο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ή στο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539750" y="5516563"/>
            <a:ext cx="7994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FROM)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ιδιαίτερα χρήσιμες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Πράξεις Συνόλου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902871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D59984-05DB-4D3B-AE77-21AF1C2DECA1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865188" y="2217738"/>
            <a:ext cx="6923087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ένωση)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(τομή)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(διαφορά)</a:t>
            </a:r>
          </a:p>
          <a:p>
            <a:pPr algn="just" eaLnBrk="0" hangingPunct="0">
              <a:buFontTx/>
              <a:buChar char="•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συμβατές σχέσεις.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Συνόλου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7CA1D4-D0DF-41D1-A3ED-5EB6D5B0F8FB}" type="slidenum">
              <a:rPr lang="el-GR" altLang="en-US" smtClean="0"/>
              <a:pPr/>
              <a:t>48</a:t>
            </a:fld>
            <a:endParaRPr lang="el-GR" altLang="en-US"/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1526320" y="1655885"/>
            <a:ext cx="5957887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)</a:t>
            </a:r>
          </a:p>
          <a:p>
            <a:pPr eaLnBrk="0" hangingPunct="0"/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)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Γενική Σύνταξη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Ένωση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16981" y="3429000"/>
            <a:ext cx="2678711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19100" y="2762506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έπαιξαν σε ταινίες του 2006 ή του 2007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@dbsocial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3400" y="2047315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Διαφορές στην υποστήριξη της </a:t>
            </a:r>
            <a:r>
              <a:rPr lang="en-U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διάφορα σχεσιακά ΣΔΒΔ (πχ </a:t>
            </a:r>
            <a:r>
              <a:rPr lang="el-GR" sz="32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Oracle</a:t>
            </a: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SQL, </a:t>
            </a:r>
            <a:r>
              <a:rPr lang="el-GR" sz="32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SQLite</a:t>
            </a: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32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κλπ</a:t>
            </a:r>
            <a:r>
              <a:rPr lang="en-U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32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0119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92788C-731A-4028-95DA-E2F6A6BF4379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52230" name="Text Box 3"/>
          <p:cNvSpPr txBox="1">
            <a:spLocks noChangeArrowheads="1"/>
          </p:cNvSpPr>
          <p:nvPr/>
        </p:nvSpPr>
        <p:spPr bwMode="auto">
          <a:xfrm>
            <a:off x="672096" y="2336393"/>
            <a:ext cx="76327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Απαλοιφή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διπλών εμφανίσεων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εκτός αν χρησιμοποιηθεί 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Ένωση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Ένωση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96091" y="2774163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</p:spTree>
    <p:extLst>
      <p:ext uri="{BB962C8B-B14F-4D97-AF65-F5344CB8AC3E}">
        <p14:creationId xmlns:p14="http://schemas.microsoft.com/office/powerpoint/2010/main" val="26282746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Ένωση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96091" y="2774163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DISTINCT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2215214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198F2F-4A19-43DC-BE3C-E3900225A13D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963872" y="3607083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349250" y="3052763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έπαιξαν σε ταινίες του 2006 και του 2007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Τομή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199063" y="4258256"/>
            <a:ext cx="34559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 ALL</a:t>
            </a:r>
            <a:b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17AF73-AEBE-4243-BB19-EE7BF6686573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 ALL</a:t>
            </a:r>
            <a:endParaRPr lang="en-US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95326" y="2988658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MINUS)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65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497248"/>
            <a:ext cx="4572000" cy="2156488"/>
          </a:xfrm>
          <a:prstGeom prst="rect">
            <a:avLst/>
          </a:prstGeom>
        </p:spPr>
        <p:txBody>
          <a:bodyPr>
            <a:spAutoFit/>
          </a:bodyPr>
          <a:lstStyle/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FROM BAG1)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UNION </a:t>
            </a:r>
            <a:r>
              <a:rPr lang="en-US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endParaRPr lang="el-GR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a typeface="Calibri" panose="020F0502020204030204" pitchFamily="34" charset="0"/>
              </a:rPr>
              <a:t> FROM BAG2);</a:t>
            </a:r>
            <a:endParaRPr lang="el-G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012" y="1422047"/>
            <a:ext cx="2487975" cy="125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8609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5177" y="2114863"/>
            <a:ext cx="2487975" cy="125631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8200" y="1272512"/>
            <a:ext cx="3216965" cy="215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FROM BAG1)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INTERSECT </a:t>
            </a:r>
            <a:r>
              <a:rPr lang="en-US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endParaRPr lang="el-GR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a typeface="Calibri" panose="020F0502020204030204" pitchFamily="34" charset="0"/>
              </a:rPr>
              <a:t> FROM BAG2);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89332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940" y="6977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9956" y="1900104"/>
            <a:ext cx="2487975" cy="12563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19138" y="1593194"/>
            <a:ext cx="3296627" cy="215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FROM BAG1)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EXCEPT </a:t>
            </a:r>
            <a:r>
              <a:rPr lang="en-US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endParaRPr lang="el-GR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a typeface="Calibri" panose="020F0502020204030204" pitchFamily="34" charset="0"/>
              </a:rPr>
              <a:t> FROM BAG2);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0970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15123F-2BE6-4579-9C0E-F1D0F2E3C441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657225" y="2808486"/>
            <a:ext cx="79057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Ηθοποιούς που δεν έπαιξαν σε έγχρωμη ταινία 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(τίτλο) με τον ίδιο τίτλο που γυρίστηκαν το 2005 και το 2006 (δώστε δυο ερωτήσεις μια με πράξη συνόλου και μια χωρίς)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358900" y="1538031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5E6F95-266C-4D5F-9642-FF3918CA0806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468313" y="1573213"/>
            <a:ext cx="83058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1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minus)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συμβατές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σχέσεις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ΠΡΟΣΟΧΗ: πρακτικά τα ΙΔΙΑ ΓΝΩΡΙΣΜΑΤΑ (ίδιο αριθμό και τύπο γνωρισμάτων) στα δύο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select)</a:t>
            </a:r>
            <a:endParaRPr lang="el-GR" sz="1800" b="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50825" y="3860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Σύνταξη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217908" y="5375307"/>
            <a:ext cx="870818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εκτός αν χρησιμοποιηθεί το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 ALL 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292100" y="4543933"/>
            <a:ext cx="8017361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 </a:t>
            </a:r>
            <a:r>
              <a:rPr lang="en-US" sz="2000" b="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</a:t>
            </a:r>
            <a:endParaRPr lang="el-GR" sz="2000" b="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Βασική Δομή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Ερώτησης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60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Υποερωτήσεις</a:t>
            </a:r>
            <a:endParaRPr lang="el-GR" sz="5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AC70CC-8E3A-4C4C-9DCE-0A3925B6B47B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704494" y="2205718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 μια έκφραση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SFW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μια άλλη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SFW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συνθήκη στο </a:t>
            </a:r>
            <a:r>
              <a:rPr lang="en-US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Υποερωτήσεις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1B18A-9EC4-4745-BD7A-B348BE846599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755650" y="1484313"/>
            <a:ext cx="3736920" cy="237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&lt;τελεστής&gt;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	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63495" name="Text Box 4"/>
          <p:cNvSpPr txBox="1">
            <a:spLocks noChangeArrowheads="1"/>
          </p:cNvSpPr>
          <p:nvPr/>
        </p:nvSpPr>
        <p:spPr bwMode="auto">
          <a:xfrm>
            <a:off x="179388" y="4581525"/>
            <a:ext cx="8856662" cy="830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εσωτερική (φωλιασμένη)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υπολογίζεται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 (πλειάδα) της εξωτερικής ερώτησης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4818063" y="23495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 flipH="1">
            <a:off x="4932363" y="2781300"/>
            <a:ext cx="64770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9402" name="Text Box 7"/>
          <p:cNvSpPr txBox="1">
            <a:spLocks noChangeArrowheads="1"/>
          </p:cNvSpPr>
          <p:nvPr/>
        </p:nvSpPr>
        <p:spPr bwMode="auto">
          <a:xfrm>
            <a:off x="1403350" y="5661025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συνέχεια θα δούμε τι μπορεί να είναι ο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2555875" y="2679700"/>
            <a:ext cx="2303463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Σύνταξη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8CE58-741E-40E3-8547-1D9849B5A26B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323850" y="1679575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Ελέγχει αν μια </a:t>
            </a:r>
            <a:r>
              <a:rPr lang="el-GR" sz="24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ανήκει (δεν ανήκει)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ένα σύνολο από πλειάδες που  έχουν προκύψει από μια έκφραση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SFW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254060" y="2772509"/>
            <a:ext cx="4177747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(NOT IN)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		FROM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	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859463" y="5059363"/>
            <a:ext cx="2192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04E97-D929-46FB-B6F2-E5D9D2A4DA1B}" type="slidenum">
              <a:rPr lang="el-GR" altLang="en-US" smtClean="0"/>
              <a:pPr/>
              <a:t>64</a:t>
            </a:fld>
            <a:endParaRPr lang="el-GR" altLang="en-US"/>
          </a:p>
        </p:txBody>
      </p:sp>
      <p:sp>
        <p:nvSpPr>
          <p:cNvPr id="61445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682999" y="4914900"/>
            <a:ext cx="1897063" cy="746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</a:p>
          <a:p>
            <a:pPr eaLnBrk="0" hangingPunct="0"/>
            <a:endParaRPr lang="el-GR" sz="8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74EC2-1CF8-4135-B4F3-C5C10B20BD91}" type="slidenum">
              <a:rPr lang="el-GR" altLang="en-US" smtClean="0"/>
              <a:pPr/>
              <a:t>65</a:t>
            </a:fld>
            <a:endParaRPr lang="el-GR" altLang="en-US" dirty="0"/>
          </a:p>
        </p:txBody>
      </p:sp>
      <p:sp>
        <p:nvSpPr>
          <p:cNvPr id="62469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245401" y="4219523"/>
            <a:ext cx="39624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475602" y="3188442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</a:p>
          <a:p>
            <a:pPr eaLnBrk="0" hangingPunct="0"/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B08080-A8A6-4672-822C-753CAF04EA31}" type="slidenum">
              <a:rPr lang="el-GR" altLang="en-US" smtClean="0"/>
              <a:pPr/>
              <a:t>66</a:t>
            </a:fld>
            <a:endParaRPr lang="el-GR" altLang="en-US" dirty="0"/>
          </a:p>
        </p:txBody>
      </p:sp>
      <p:sp>
        <p:nvSpPr>
          <p:cNvPr id="63493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124200" y="4116673"/>
            <a:ext cx="3370262" cy="10493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359569" y="2141635"/>
            <a:ext cx="84248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Τον τίτλο όλων των ταινιών με διάρκεια πάνω από 100 λεπτά για τις οποίες υπάρχει ταινία με το ίδιο τίτλο και διάρκεια μικρότερη από 60 λεπτά</a:t>
            </a:r>
            <a:r>
              <a:rPr lang="en-US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664369" y="2943267"/>
            <a:ext cx="8305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100 </a:t>
            </a:r>
          </a:p>
          <a:p>
            <a:pPr eaLnBrk="0" hangingPunct="0"/>
            <a:r>
              <a:rPr lang="el-GR" sz="2000" dirty="0">
                <a:solidFill>
                  <a:srgbClr val="FF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				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	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&lt; 60)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8" name="TextBox 9"/>
          <p:cNvSpPr txBox="1">
            <a:spLocks noChangeArrowheads="1"/>
          </p:cNvSpPr>
          <p:nvPr/>
        </p:nvSpPr>
        <p:spPr bwMode="auto">
          <a:xfrm>
            <a:off x="292100" y="5376736"/>
            <a:ext cx="8137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(1)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ίδια ερώτηση με πράξη συνόλου και με συνένωση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-6565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100" y="5720447"/>
            <a:ext cx="8753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(2) Τροποποίηση της ερώτησης με το </a:t>
            </a:r>
            <a:r>
              <a:rPr lang="en-US" dirty="0"/>
              <a:t>IN </a:t>
            </a:r>
            <a:r>
              <a:rPr lang="el-GR" dirty="0"/>
              <a:t>ώστε η ταινία με διάρκεια &lt; 60 </a:t>
            </a:r>
            <a:r>
              <a:rPr lang="el-GR" i="1" u="sng" dirty="0"/>
              <a:t>να είναι διαφορετικού είδους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92100" y="1181241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F41C4-217F-419D-A97D-E45C54D58C9F}" type="slidenum">
              <a:rPr lang="el-GR" altLang="en-US" smtClean="0"/>
              <a:pPr/>
              <a:t>67</a:t>
            </a:fld>
            <a:endParaRPr lang="el-GR" altLang="en-US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68313" y="2420938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και με </a:t>
            </a:r>
            <a:r>
              <a:rPr lang="el-GR" sz="2400" b="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enumerated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σύνολα</a:t>
            </a:r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468313" y="3357563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δεν γυρίστηκαν το 2006 και το 2007.</a:t>
            </a: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539750" y="4365625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IN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(2006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2007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F34C4-718C-40AA-BB36-A226A96C3F92}" type="slidenum">
              <a:rPr lang="el-GR" altLang="en-US" smtClean="0"/>
              <a:pPr/>
              <a:t>68</a:t>
            </a:fld>
            <a:endParaRPr lang="el-GR" altLang="en-US"/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292100" y="1524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του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ένα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από ένα σύνολο</a:t>
            </a:r>
          </a:p>
        </p:txBody>
      </p:sp>
      <p:sp>
        <p:nvSpPr>
          <p:cNvPr id="65544" name="Rectangle 7"/>
          <p:cNvSpPr>
            <a:spLocks noChangeArrowheads="1"/>
          </p:cNvSpPr>
          <p:nvPr/>
        </p:nvSpPr>
        <p:spPr bwMode="auto">
          <a:xfrm>
            <a:off x="1136650" y="2476500"/>
            <a:ext cx="3785011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		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	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5795963" y="4437062"/>
            <a:ext cx="1824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0DAEE-A0F6-41DC-81AC-475D6DDD1821}" type="slidenum">
              <a:rPr lang="el-GR" altLang="en-US" smtClean="0"/>
              <a:pPr/>
              <a:t>69</a:t>
            </a:fld>
            <a:endParaRPr lang="el-GR" altLang="en-US"/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63550" y="246697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τουλάχιστον μια ασπρόμαυρη ταινία</a:t>
            </a:r>
          </a:p>
        </p:txBody>
      </p:sp>
      <p:sp>
        <p:nvSpPr>
          <p:cNvPr id="66568" name="Text Box 6"/>
          <p:cNvSpPr txBox="1">
            <a:spLocks noChangeArrowheads="1"/>
          </p:cNvSpPr>
          <p:nvPr/>
        </p:nvSpPr>
        <p:spPr bwMode="auto">
          <a:xfrm>
            <a:off x="539750" y="3789363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 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0165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759539" y="1436884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447800" y="3352800"/>
            <a:ext cx="518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825500" y="19812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06400" y="5143500"/>
            <a:ext cx="80645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32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114800" y="35306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733800" y="28194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200400" y="4191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2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93364-AD0D-4AAA-BC94-2D30A40F213D}" type="slidenum">
              <a:rPr lang="el-GR" altLang="en-US" smtClean="0"/>
              <a:pPr/>
              <a:t>70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58900" y="1812925"/>
            <a:ext cx="56388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&gt;=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&lt;&gt;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(όχι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46C4A-1C77-4E5E-8958-2F1A18236E7F}" type="slidenum">
              <a:rPr lang="el-GR" altLang="en-US" smtClean="0"/>
              <a:pPr/>
              <a:t>71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από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όλα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στοιχεία ενός συνόλου   </a:t>
            </a:r>
          </a:p>
        </p:txBody>
      </p:sp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457200" y="322262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όλες τις ασπρόμαυρες ταινίες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39750" y="4410928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 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D0E237-B825-4C31-80A0-9F7BC2C6F13E}" type="slidenum">
              <a:rPr lang="el-GR" altLang="en-US" smtClean="0"/>
              <a:pPr/>
              <a:t>72</a:t>
            </a:fld>
            <a:endParaRPr lang="el-GR" altLang="en-US"/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419100" y="2693194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  <a:r>
              <a:rPr lang="en-US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Τι υπολογίζει το παρακάτω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419100" y="3429000"/>
            <a:ext cx="8686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                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FROM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Μανταλένα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41350" y="1448721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C1FC0-BF3F-41DB-809C-B368C1505CA2}" type="slidenum">
              <a:rPr lang="el-GR" altLang="en-US" smtClean="0"/>
              <a:pPr/>
              <a:t>73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119554" y="1875692"/>
            <a:ext cx="55626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&gt;=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&lt;&gt;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10B0B6-3BBA-4F6F-B64D-74FC8A71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5FB672-D96B-4463-BAB5-D4D690835BC2}"/>
              </a:ext>
            </a:extLst>
          </p:cNvPr>
          <p:cNvSpPr txBox="1"/>
          <p:nvPr/>
        </p:nvSpPr>
        <p:spPr>
          <a:xfrm>
            <a:off x="1196008" y="1427921"/>
            <a:ext cx="71528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Εργαστήριο την Τετάρτη 18/11/2020</a:t>
            </a:r>
          </a:p>
          <a:p>
            <a:endParaRPr lang="el-GR" sz="3200" dirty="0"/>
          </a:p>
          <a:p>
            <a:endParaRPr lang="el-GR" sz="3200" dirty="0"/>
          </a:p>
          <a:p>
            <a:r>
              <a:rPr lang="en-US" sz="3200" dirty="0"/>
              <a:t>SQL </a:t>
            </a:r>
            <a:r>
              <a:rPr lang="el-GR" sz="3200" dirty="0"/>
              <a:t>μέχρι και </a:t>
            </a:r>
            <a:r>
              <a:rPr lang="el-GR" sz="3200" dirty="0" err="1"/>
              <a:t>υποερωτήσεις</a:t>
            </a:r>
            <a:endParaRPr lang="el-GR" sz="3200" dirty="0"/>
          </a:p>
          <a:p>
            <a:endParaRPr lang="el-GR" sz="3200" dirty="0"/>
          </a:p>
          <a:p>
            <a:endParaRPr lang="el-GR" sz="3200" dirty="0"/>
          </a:p>
          <a:p>
            <a:r>
              <a:rPr lang="en-US" sz="3200" dirty="0"/>
              <a:t>MySQL – </a:t>
            </a:r>
            <a:r>
              <a:rPr lang="el-GR" sz="3200" dirty="0"/>
              <a:t>οδηγίες στο </a:t>
            </a:r>
            <a:r>
              <a:rPr lang="en-US" sz="3200" dirty="0"/>
              <a:t>site</a:t>
            </a:r>
          </a:p>
        </p:txBody>
      </p:sp>
    </p:spTree>
    <p:extLst>
      <p:ext uri="{BB962C8B-B14F-4D97-AF65-F5344CB8AC3E}">
        <p14:creationId xmlns:p14="http://schemas.microsoft.com/office/powerpoint/2010/main" val="197406176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32EC57-6004-428C-AA74-96BA1BF1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4FB772-FA99-4556-A5D0-CC9F05299CB2}"/>
              </a:ext>
            </a:extLst>
          </p:cNvPr>
          <p:cNvSpPr txBox="1"/>
          <p:nvPr/>
        </p:nvSpPr>
        <p:spPr>
          <a:xfrm>
            <a:off x="2491409" y="2505670"/>
            <a:ext cx="4823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/>
              <a:t>Λύση 1</a:t>
            </a:r>
            <a:r>
              <a:rPr lang="el-GR" sz="5400" baseline="30000" dirty="0"/>
              <a:t>ου</a:t>
            </a:r>
            <a:r>
              <a:rPr lang="el-GR" sz="5400" dirty="0"/>
              <a:t> </a:t>
            </a:r>
            <a:r>
              <a:rPr lang="en-US" sz="5400" dirty="0"/>
              <a:t>quiz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126562F-04CC-4539-B32B-220E99DE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39F35DA8-3949-4A89-B710-916DDFB15471}"/>
              </a:ext>
            </a:extLst>
          </p:cNvPr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</a:t>
            </a:r>
            <a:r>
              <a:rPr lang="en-US" altLang="en-US" sz="1100" dirty="0"/>
              <a:t>2020-2021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0327433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32EC57-6004-428C-AA74-96BA1BF1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76</a:t>
            </a:fld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126562F-04CC-4539-B32B-220E99DE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39F35DA8-3949-4A89-B710-916DDFB15471}"/>
              </a:ext>
            </a:extLst>
          </p:cNvPr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</a:t>
            </a:r>
            <a:r>
              <a:rPr lang="en-US" altLang="en-US" sz="1100" dirty="0"/>
              <a:t>2020-2021</a:t>
            </a:r>
            <a:endParaRPr lang="el-GR" altLang="en-US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6A77AF-18CB-40B0-AC2F-9008E131A5AD}"/>
              </a:ext>
            </a:extLst>
          </p:cNvPr>
          <p:cNvSpPr txBox="1"/>
          <p:nvPr/>
        </p:nvSpPr>
        <p:spPr>
          <a:xfrm>
            <a:off x="371613" y="590725"/>
            <a:ext cx="73947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CREATE TABLE CUSTOMER (</a:t>
            </a:r>
          </a:p>
          <a:p>
            <a:pPr algn="l"/>
            <a:r>
              <a:rPr lang="en-US" sz="1600" b="0" i="0" dirty="0" err="1">
                <a:solidFill>
                  <a:srgbClr val="333333"/>
                </a:solidFill>
                <a:effectLst/>
                <a:latin typeface="+mj-lt"/>
              </a:rPr>
              <a:t>CustomerID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 INTEGER PRIMARY KEY,</a:t>
            </a: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Name VARCHAR NOT NULL</a:t>
            </a: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);</a:t>
            </a: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CREATE TABLE BASKET (</a:t>
            </a:r>
          </a:p>
          <a:p>
            <a:pPr algn="l"/>
            <a:r>
              <a:rPr lang="en-US" sz="1600" b="0" i="0" dirty="0" err="1">
                <a:solidFill>
                  <a:srgbClr val="333333"/>
                </a:solidFill>
                <a:effectLst/>
                <a:latin typeface="+mj-lt"/>
              </a:rPr>
              <a:t>BasketID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    INTEGER PRIMARY KEY,</a:t>
            </a:r>
          </a:p>
          <a:p>
            <a:pPr algn="l"/>
            <a:r>
              <a:rPr lang="en-US" sz="1600" b="0" i="0" dirty="0" err="1">
                <a:solidFill>
                  <a:srgbClr val="333333"/>
                </a:solidFill>
                <a:effectLst/>
                <a:latin typeface="+mj-lt"/>
              </a:rPr>
              <a:t>CustomerID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 INTEGER REFERENCES CUSTOMER (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+mj-lt"/>
              </a:rPr>
              <a:t>CustomerID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) ON DELETE CASCADE</a:t>
            </a: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UNIQUE</a:t>
            </a: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);</a:t>
            </a:r>
          </a:p>
          <a:p>
            <a:pPr algn="l"/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Ο πίνακας 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+mj-lt"/>
              </a:rPr>
              <a:t>CUSTOMER </a:t>
            </a:r>
            <a:r>
              <a:rPr lang="el-GR" sz="1600" b="0" i="0" dirty="0">
                <a:solidFill>
                  <a:srgbClr val="333333"/>
                </a:solidFill>
                <a:effectLst/>
                <a:latin typeface="+mj-lt"/>
              </a:rPr>
              <a:t>έχει τις εξής πλειάδες:</a:t>
            </a:r>
          </a:p>
        </p:txBody>
      </p:sp>
      <p:pic>
        <p:nvPicPr>
          <p:cNvPr id="18" name="Picture 17" descr="Table&#10;&#10;Description automatically generated">
            <a:extLst>
              <a:ext uri="{FF2B5EF4-FFF2-40B4-BE49-F238E27FC236}">
                <a16:creationId xmlns:a16="http://schemas.microsoft.com/office/drawing/2014/main" id="{167333DE-15D4-4E07-BBDC-509D4BADF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4796" y="2834329"/>
            <a:ext cx="2127504" cy="1286256"/>
          </a:xfrm>
          <a:prstGeom prst="rect">
            <a:avLst/>
          </a:prstGeom>
        </p:spPr>
      </p:pic>
      <p:pic>
        <p:nvPicPr>
          <p:cNvPr id="20" name="Picture 19" descr="Table&#10;&#10;Description automatically generated">
            <a:extLst>
              <a:ext uri="{FF2B5EF4-FFF2-40B4-BE49-F238E27FC236}">
                <a16:creationId xmlns:a16="http://schemas.microsoft.com/office/drawing/2014/main" id="{7F2E1332-8AF3-4F41-A23B-D68B8EA9A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153" y="5178228"/>
            <a:ext cx="1804416" cy="877824"/>
          </a:xfrm>
          <a:prstGeom prst="rect">
            <a:avLst/>
          </a:prstGeom>
        </p:spPr>
      </p:pic>
      <p:pic>
        <p:nvPicPr>
          <p:cNvPr id="22" name="Picture 21" descr="Table&#10;&#10;Description automatically generated">
            <a:extLst>
              <a:ext uri="{FF2B5EF4-FFF2-40B4-BE49-F238E27FC236}">
                <a16:creationId xmlns:a16="http://schemas.microsoft.com/office/drawing/2014/main" id="{71A03463-02F0-4481-B370-CD5C7A8F05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5420" y="5178228"/>
            <a:ext cx="1719072" cy="871728"/>
          </a:xfrm>
          <a:prstGeom prst="rect">
            <a:avLst/>
          </a:prstGeom>
        </p:spPr>
      </p:pic>
      <p:pic>
        <p:nvPicPr>
          <p:cNvPr id="24" name="Picture 23" descr="Table&#10;&#10;Description automatically generated">
            <a:extLst>
              <a:ext uri="{FF2B5EF4-FFF2-40B4-BE49-F238E27FC236}">
                <a16:creationId xmlns:a16="http://schemas.microsoft.com/office/drawing/2014/main" id="{CAD66DC7-5204-4B27-B130-9DFF3D44FA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5556" y="5143882"/>
            <a:ext cx="1719072" cy="890016"/>
          </a:xfrm>
          <a:prstGeom prst="rect">
            <a:avLst/>
          </a:prstGeom>
        </p:spPr>
      </p:pic>
      <p:pic>
        <p:nvPicPr>
          <p:cNvPr id="26" name="Picture 25" descr="Table&#10;&#10;Description automatically generated">
            <a:extLst>
              <a:ext uri="{FF2B5EF4-FFF2-40B4-BE49-F238E27FC236}">
                <a16:creationId xmlns:a16="http://schemas.microsoft.com/office/drawing/2014/main" id="{0142FA3C-18A2-4AF7-825A-9375319AC6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8833" y="5134738"/>
            <a:ext cx="1712976" cy="89611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F19C111-55E0-4522-B69F-BFFCF784A6F3}"/>
              </a:ext>
            </a:extLst>
          </p:cNvPr>
          <p:cNvSpPr txBox="1"/>
          <p:nvPr/>
        </p:nvSpPr>
        <p:spPr>
          <a:xfrm>
            <a:off x="430696" y="4078168"/>
            <a:ext cx="825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Ποια από τα ακόλουθα στιγμιότυπα δεν μπορεί να είναι έγκυρα στιγμιότυπο του πίνακα BASKET;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08731C-EDDD-4080-8E82-D476BDAC3F51}"/>
              </a:ext>
            </a:extLst>
          </p:cNvPr>
          <p:cNvSpPr txBox="1"/>
          <p:nvPr/>
        </p:nvSpPr>
        <p:spPr>
          <a:xfrm>
            <a:off x="683944" y="4782086"/>
            <a:ext cx="7441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	A					B				C				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2685A0-BF20-4BF7-BD8F-7C38F233EF91}"/>
              </a:ext>
            </a:extLst>
          </p:cNvPr>
          <p:cNvSpPr txBox="1"/>
          <p:nvPr/>
        </p:nvSpPr>
        <p:spPr>
          <a:xfrm>
            <a:off x="4404491" y="231913"/>
            <a:ext cx="388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Ερώτηση 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7727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32EC57-6004-428C-AA74-96BA1BF1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126562F-04CC-4539-B32B-220E99DE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2869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39F35DA8-3949-4A89-B710-916DDFB15471}"/>
              </a:ext>
            </a:extLst>
          </p:cNvPr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</a:t>
            </a:r>
            <a:r>
              <a:rPr lang="en-US" altLang="en-US" sz="1100" dirty="0"/>
              <a:t>2020-2021</a:t>
            </a:r>
            <a:endParaRPr lang="el-GR" altLang="en-US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6A77AF-18CB-40B0-AC2F-9008E131A5AD}"/>
              </a:ext>
            </a:extLst>
          </p:cNvPr>
          <p:cNvSpPr txBox="1"/>
          <p:nvPr/>
        </p:nvSpPr>
        <p:spPr>
          <a:xfrm>
            <a:off x="129209" y="342827"/>
            <a:ext cx="741790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400" b="0" i="0" dirty="0">
                <a:solidFill>
                  <a:srgbClr val="333333"/>
                </a:solidFill>
                <a:effectLst/>
              </a:rPr>
              <a:t>Για τη βάση δεδομένων των εργαζομένων μιας επιχείρησης δημιουργήσαμε τους πίνακες 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DEPARTMENT (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τμήμα), 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EMPLOYEE (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εργαζόμενος) και 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WORKS (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δουλεύει):</a:t>
            </a:r>
          </a:p>
          <a:p>
            <a:pPr algn="l"/>
            <a:endParaRPr lang="el-GR" sz="4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CREATE TABLE DEPARTMENT (</a:t>
            </a:r>
          </a:p>
          <a:p>
            <a:pPr algn="l"/>
            <a:r>
              <a:rPr lang="en-US" sz="1400" b="0" i="0" dirty="0" err="1">
                <a:solidFill>
                  <a:srgbClr val="333333"/>
                </a:solidFill>
                <a:effectLst/>
              </a:rPr>
              <a:t>DepartmentID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      INTEGER PRIMARY KEY,</a:t>
            </a: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Name   VARCHAR  UNIQUE</a:t>
            </a:r>
            <a:r>
              <a:rPr lang="el-GR" sz="1400" dirty="0">
                <a:solidFill>
                  <a:srgbClr val="333333"/>
                </a:solidFill>
              </a:rPr>
              <a:t> 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NOT NULL</a:t>
            </a: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);</a:t>
            </a:r>
          </a:p>
          <a:p>
            <a:pPr algn="l"/>
            <a:endParaRPr lang="en-US" sz="400" dirty="0">
              <a:solidFill>
                <a:srgbClr val="333333"/>
              </a:solidFill>
            </a:endParaRP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CREATE TABLE EMPLOE</a:t>
            </a:r>
            <a:r>
              <a:rPr lang="el-GR" sz="1400" dirty="0">
                <a:solidFill>
                  <a:srgbClr val="333333"/>
                </a:solidFill>
              </a:rPr>
              <a:t>Ε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 (</a:t>
            </a:r>
          </a:p>
          <a:p>
            <a:pPr algn="l"/>
            <a:r>
              <a:rPr lang="en-US" sz="1400" b="0" i="0" dirty="0" err="1">
                <a:solidFill>
                  <a:srgbClr val="333333"/>
                </a:solidFill>
                <a:effectLst/>
              </a:rPr>
              <a:t>EmployeeID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 INTEGER PRIMARY KEY,</a:t>
            </a: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Name VARCHAR NOT NULL</a:t>
            </a: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);</a:t>
            </a:r>
          </a:p>
          <a:p>
            <a:pPr algn="l"/>
            <a:endParaRPr lang="en-US" sz="4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CREATE TABLE WORKS (</a:t>
            </a:r>
          </a:p>
          <a:p>
            <a:pPr algn="l"/>
            <a:r>
              <a:rPr lang="en-US" sz="1400" b="0" i="0" dirty="0" err="1">
                <a:solidFill>
                  <a:srgbClr val="333333"/>
                </a:solidFill>
                <a:effectLst/>
              </a:rPr>
              <a:t>EmployeeID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 INTEGER REFERENCES Employees (</a:t>
            </a:r>
            <a:r>
              <a:rPr lang="en-US" sz="1400" b="0" i="0" dirty="0" err="1">
                <a:solidFill>
                  <a:srgbClr val="333333"/>
                </a:solidFill>
                <a:effectLst/>
              </a:rPr>
              <a:t>EmployeeID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) ON DELETE CASCADE,</a:t>
            </a:r>
          </a:p>
          <a:p>
            <a:pPr algn="l"/>
            <a:r>
              <a:rPr lang="en-US" sz="1400" b="0" i="0" dirty="0" err="1">
                <a:solidFill>
                  <a:srgbClr val="333333"/>
                </a:solidFill>
                <a:effectLst/>
              </a:rPr>
              <a:t>DepartmentID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 INTEGER REFERENCES Departments (</a:t>
            </a:r>
            <a:r>
              <a:rPr lang="en-US" sz="1400" b="0" i="0" dirty="0" err="1">
                <a:solidFill>
                  <a:srgbClr val="333333"/>
                </a:solidFill>
                <a:effectLst/>
              </a:rPr>
              <a:t>DepartmentID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) ON DELETE CASCADE,</a:t>
            </a: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PRIMARY KEY (</a:t>
            </a:r>
            <a:r>
              <a:rPr lang="en-US" sz="1400" b="0" i="0" dirty="0" err="1">
                <a:solidFill>
                  <a:srgbClr val="333333"/>
                </a:solidFill>
                <a:effectLst/>
              </a:rPr>
              <a:t>EmployeeID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,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sz="1400" b="0" i="0" dirty="0" err="1">
                <a:solidFill>
                  <a:srgbClr val="333333"/>
                </a:solidFill>
                <a:effectLst/>
              </a:rPr>
              <a:t>DepartmentID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)</a:t>
            </a: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);</a:t>
            </a:r>
          </a:p>
          <a:p>
            <a:pPr algn="l"/>
            <a:endParaRPr lang="en-US" sz="14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l-GR" sz="1400" b="0" i="0" dirty="0">
                <a:solidFill>
                  <a:srgbClr val="333333"/>
                </a:solidFill>
                <a:effectLst/>
              </a:rPr>
              <a:t>Η βάση υλοποιεί δύο τύπους οντοτήτων (Ο1: 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EMPLOYEE,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Ο2: 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DEPARTMENT)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και τη μεταξύ τους σχέση (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W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Ο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RKS).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Ποιον περιορισμό </a:t>
            </a:r>
            <a:r>
              <a:rPr lang="el-GR" sz="1400" b="0" i="0" dirty="0" err="1">
                <a:solidFill>
                  <a:srgbClr val="333333"/>
                </a:solidFill>
                <a:effectLst/>
              </a:rPr>
              <a:t>πληθικότητας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 υλοποιεί το παραπάνω σχήμα;</a:t>
            </a:r>
            <a:endParaRPr lang="en-US" sz="1400" b="0" i="0" dirty="0">
              <a:solidFill>
                <a:srgbClr val="333333"/>
              </a:solidFill>
              <a:effectLst/>
            </a:endParaRPr>
          </a:p>
          <a:p>
            <a:pPr algn="l"/>
            <a:endParaRPr lang="en-US" sz="1400" dirty="0">
              <a:solidFill>
                <a:srgbClr val="333333"/>
              </a:solidFill>
              <a:latin typeface="+mj-lt"/>
            </a:endParaRPr>
          </a:p>
          <a:p>
            <a:pPr algn="l"/>
            <a:r>
              <a:rPr lang="el-GR" sz="1400" dirty="0">
                <a:solidFill>
                  <a:srgbClr val="333333"/>
                </a:solidFill>
              </a:rPr>
              <a:t>Επιλέξτε ένα ή περισσότερα</a:t>
            </a:r>
            <a:r>
              <a:rPr lang="en-US" sz="1400" dirty="0">
                <a:solidFill>
                  <a:srgbClr val="333333"/>
                </a:solidFill>
              </a:rPr>
              <a:t>:</a:t>
            </a:r>
            <a:endParaRPr lang="el-GR" sz="1400" dirty="0">
              <a:solidFill>
                <a:srgbClr val="333333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2685A0-BF20-4BF7-BD8F-7C38F233EF91}"/>
              </a:ext>
            </a:extLst>
          </p:cNvPr>
          <p:cNvSpPr txBox="1"/>
          <p:nvPr/>
        </p:nvSpPr>
        <p:spPr>
          <a:xfrm>
            <a:off x="6095072" y="788504"/>
            <a:ext cx="270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Ερώτηση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29B2CA-6871-4EB8-8658-6885933FD01A}"/>
              </a:ext>
            </a:extLst>
          </p:cNvPr>
          <p:cNvSpPr txBox="1"/>
          <p:nvPr/>
        </p:nvSpPr>
        <p:spPr>
          <a:xfrm>
            <a:off x="129209" y="4967470"/>
            <a:ext cx="8620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A.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1:1 (ένα τμήμα μπορεί να έχει μόνον έναν εργαζόμενο και ένας εργαζόμενος δουλεύει μόνο σε ένα τμήμα).</a:t>
            </a:r>
            <a:endParaRPr lang="en-US" sz="1400" b="0" i="0" dirty="0">
              <a:solidFill>
                <a:srgbClr val="333333"/>
              </a:solidFill>
              <a:effectLst/>
            </a:endParaRPr>
          </a:p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B.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Ν:1 (ένα τμήμα μπορεί να έχει πολλούς εργαζόμενους και ένας εργαζόμενος δουλεύει μόνο σε ένα τμήμα).</a:t>
            </a:r>
            <a:endParaRPr lang="en-US" sz="1400" dirty="0">
              <a:solidFill>
                <a:srgbClr val="333333"/>
              </a:solidFill>
            </a:endParaRPr>
          </a:p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C.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1: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N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 (ένας εργαζόμενος μπορεί να δουλεύει σε πολλά τμήματα και ένα τμήμα έχει μόνο έναν εργαζόμενο).</a:t>
            </a:r>
            <a:endParaRPr lang="en-US" sz="1400" b="0" i="0" dirty="0">
              <a:solidFill>
                <a:srgbClr val="333333"/>
              </a:solidFill>
              <a:effectLst/>
            </a:endParaRPr>
          </a:p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D.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Μ:Ν (ένας εργαζόμενος μπορεί να ανήκει σε πολλά τμήματα και ένα τμήμα να έχει πολλούς εργαζόμενους).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194242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32EC57-6004-428C-AA74-96BA1BF1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78</a:t>
            </a:fld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126562F-04CC-4539-B32B-220E99DE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39F35DA8-3949-4A89-B710-916DDFB15471}"/>
              </a:ext>
            </a:extLst>
          </p:cNvPr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</a:t>
            </a:r>
            <a:r>
              <a:rPr lang="en-US" altLang="en-US" sz="1100" dirty="0"/>
              <a:t>2020-2021</a:t>
            </a:r>
            <a:endParaRPr lang="el-GR" altLang="en-US" sz="11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2685A0-BF20-4BF7-BD8F-7C38F233EF91}"/>
              </a:ext>
            </a:extLst>
          </p:cNvPr>
          <p:cNvSpPr txBox="1"/>
          <p:nvPr/>
        </p:nvSpPr>
        <p:spPr>
          <a:xfrm>
            <a:off x="6553200" y="140307"/>
            <a:ext cx="241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Ερώτηση </a:t>
            </a:r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DC48F6-32DC-47AC-B91E-225CE102EA98}"/>
              </a:ext>
            </a:extLst>
          </p:cNvPr>
          <p:cNvSpPr txBox="1"/>
          <p:nvPr/>
        </p:nvSpPr>
        <p:spPr>
          <a:xfrm>
            <a:off x="292100" y="921026"/>
            <a:ext cx="83687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b="0" i="0" dirty="0">
                <a:solidFill>
                  <a:srgbClr val="333333"/>
                </a:solidFill>
                <a:effectLst/>
              </a:rPr>
              <a:t>Σε κάποιες χώρες </a:t>
            </a:r>
            <a:r>
              <a:rPr lang="el-GR" b="0" i="0" dirty="0" err="1">
                <a:solidFill>
                  <a:srgbClr val="333333"/>
                </a:solidFill>
                <a:effectLst/>
              </a:rPr>
              <a:t>ομιλούνται</a:t>
            </a:r>
            <a:r>
              <a:rPr lang="el-GR" b="0" i="0" dirty="0">
                <a:solidFill>
                  <a:srgbClr val="333333"/>
                </a:solidFill>
                <a:effectLst/>
              </a:rPr>
              <a:t> περισσότερες από μία γλώσσες από τους κατοίκους της χώρας. Ο παρακάτω πίνακας δημιουργήθηκε για να περιγράψει τις γλωσσικές διαφοροποιήσεις σε κάθε χώρα της υφηλίου. </a:t>
            </a:r>
          </a:p>
          <a:p>
            <a:pPr algn="l"/>
            <a:r>
              <a:rPr lang="el-GR" b="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el-GR" b="0" i="0" dirty="0">
                <a:solidFill>
                  <a:srgbClr val="333333"/>
                </a:solidFill>
                <a:effectLst/>
              </a:rPr>
              <a:t>CREATE TABLE LANGUAGE-SPOKEN (</a:t>
            </a:r>
          </a:p>
          <a:p>
            <a:pPr algn="l"/>
            <a:r>
              <a:rPr lang="el-GR" b="0" i="0" dirty="0" err="1">
                <a:solidFill>
                  <a:srgbClr val="333333"/>
                </a:solidFill>
                <a:effectLst/>
              </a:rPr>
              <a:t>CountryID</a:t>
            </a:r>
            <a:r>
              <a:rPr lang="el-GR" b="0" i="0" dirty="0">
                <a:solidFill>
                  <a:srgbClr val="333333"/>
                </a:solidFill>
                <a:effectLst/>
              </a:rPr>
              <a:t>   INTEGER,</a:t>
            </a:r>
          </a:p>
          <a:p>
            <a:pPr algn="l"/>
            <a:r>
              <a:rPr lang="el-GR" b="0" i="0" dirty="0" err="1">
                <a:solidFill>
                  <a:srgbClr val="333333"/>
                </a:solidFill>
                <a:effectLst/>
              </a:rPr>
              <a:t>LanguageID</a:t>
            </a:r>
            <a:r>
              <a:rPr lang="el-GR" b="0" i="0" dirty="0">
                <a:solidFill>
                  <a:srgbClr val="333333"/>
                </a:solidFill>
                <a:effectLst/>
              </a:rPr>
              <a:t> INTEGER,</a:t>
            </a:r>
          </a:p>
          <a:p>
            <a:pPr algn="l"/>
            <a:r>
              <a:rPr lang="el-GR" b="0" i="0" dirty="0" err="1">
                <a:solidFill>
                  <a:srgbClr val="333333"/>
                </a:solidFill>
                <a:effectLst/>
              </a:rPr>
              <a:t>Province</a:t>
            </a:r>
            <a:r>
              <a:rPr lang="el-GR" b="0" i="0" dirty="0">
                <a:solidFill>
                  <a:srgbClr val="333333"/>
                </a:solidFill>
                <a:effectLst/>
              </a:rPr>
              <a:t>    VARCHAR,</a:t>
            </a:r>
          </a:p>
          <a:p>
            <a:pPr algn="l"/>
            <a:r>
              <a:rPr lang="el-GR" b="0" i="0" dirty="0">
                <a:solidFill>
                  <a:srgbClr val="333333"/>
                </a:solidFill>
                <a:effectLst/>
              </a:rPr>
              <a:t>PRIMARY KEY (</a:t>
            </a:r>
            <a:r>
              <a:rPr lang="el-GR" b="0" i="0" dirty="0" err="1">
                <a:solidFill>
                  <a:srgbClr val="333333"/>
                </a:solidFill>
                <a:effectLst/>
              </a:rPr>
              <a:t>CountryID</a:t>
            </a:r>
            <a:r>
              <a:rPr lang="el-GR" b="0" i="0" dirty="0">
                <a:solidFill>
                  <a:srgbClr val="333333"/>
                </a:solidFill>
                <a:effectLst/>
              </a:rPr>
              <a:t>, </a:t>
            </a:r>
            <a:r>
              <a:rPr lang="el-GR" b="0" i="0" dirty="0" err="1">
                <a:solidFill>
                  <a:srgbClr val="333333"/>
                </a:solidFill>
                <a:effectLst/>
              </a:rPr>
              <a:t>Province</a:t>
            </a:r>
            <a:r>
              <a:rPr lang="el-GR" b="0" i="0" dirty="0">
                <a:solidFill>
                  <a:srgbClr val="333333"/>
                </a:solidFill>
                <a:effectLst/>
              </a:rPr>
              <a:t>)</a:t>
            </a:r>
          </a:p>
          <a:p>
            <a:pPr algn="l"/>
            <a:r>
              <a:rPr lang="el-GR" b="0" i="0" dirty="0">
                <a:solidFill>
                  <a:srgbClr val="333333"/>
                </a:solidFill>
                <a:effectLst/>
              </a:rPr>
              <a:t>);</a:t>
            </a:r>
          </a:p>
          <a:p>
            <a:pPr algn="l"/>
            <a:r>
              <a:rPr lang="el-GR" b="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el-GR" b="0" i="0" dirty="0">
                <a:solidFill>
                  <a:srgbClr val="333333"/>
                </a:solidFill>
                <a:effectLst/>
              </a:rPr>
              <a:t>Ποια από τις παρακάτω υποθέσεις υλοποιεί ο πίνακας;</a:t>
            </a:r>
          </a:p>
          <a:p>
            <a:pPr algn="l"/>
            <a:r>
              <a:rPr lang="el-GR" b="0" i="0" dirty="0">
                <a:solidFill>
                  <a:srgbClr val="333333"/>
                </a:solidFill>
                <a:effectLst/>
              </a:rPr>
              <a:t>Επιλέξτε ένα ή περισσότερα:</a:t>
            </a:r>
            <a:endParaRPr lang="el-GR" dirty="0">
              <a:solidFill>
                <a:srgbClr val="333333"/>
              </a:solidFill>
            </a:endParaRPr>
          </a:p>
          <a:p>
            <a:pPr algn="l"/>
            <a:r>
              <a:rPr lang="el-GR" dirty="0">
                <a:solidFill>
                  <a:srgbClr val="333333"/>
                </a:solidFill>
              </a:rPr>
              <a:t>Α. </a:t>
            </a:r>
            <a:r>
              <a:rPr lang="el-GR" b="0" i="0" dirty="0">
                <a:solidFill>
                  <a:srgbClr val="333333"/>
                </a:solidFill>
                <a:effectLst/>
              </a:rPr>
              <a:t>Σε κάθε επαρχία (</a:t>
            </a:r>
            <a:r>
              <a:rPr lang="en-US" b="0" i="0" dirty="0">
                <a:solidFill>
                  <a:srgbClr val="333333"/>
                </a:solidFill>
                <a:effectLst/>
              </a:rPr>
              <a:t>province</a:t>
            </a:r>
            <a:r>
              <a:rPr lang="el-GR" b="0" i="0" dirty="0">
                <a:solidFill>
                  <a:srgbClr val="333333"/>
                </a:solidFill>
                <a:effectLst/>
              </a:rPr>
              <a:t>) μιας χώρας </a:t>
            </a:r>
            <a:r>
              <a:rPr lang="el-GR" b="0" i="0" dirty="0" err="1">
                <a:solidFill>
                  <a:srgbClr val="333333"/>
                </a:solidFill>
                <a:effectLst/>
              </a:rPr>
              <a:t>ομιλείται</a:t>
            </a:r>
            <a:r>
              <a:rPr lang="el-GR" b="0" i="0" dirty="0">
                <a:solidFill>
                  <a:srgbClr val="333333"/>
                </a:solidFill>
                <a:effectLst/>
              </a:rPr>
              <a:t> μία γλώσσα.</a:t>
            </a:r>
          </a:p>
          <a:p>
            <a:pPr algn="l"/>
            <a:r>
              <a:rPr lang="el-GR" dirty="0">
                <a:solidFill>
                  <a:srgbClr val="333333"/>
                </a:solidFill>
              </a:rPr>
              <a:t>Β. </a:t>
            </a:r>
            <a:r>
              <a:rPr lang="el-GR" b="0" i="0" dirty="0">
                <a:solidFill>
                  <a:srgbClr val="333333"/>
                </a:solidFill>
                <a:effectLst/>
              </a:rPr>
              <a:t>Σε κάθε επαρχία (</a:t>
            </a:r>
            <a:r>
              <a:rPr lang="en-US" b="0" i="0" dirty="0">
                <a:solidFill>
                  <a:srgbClr val="333333"/>
                </a:solidFill>
                <a:effectLst/>
              </a:rPr>
              <a:t>province</a:t>
            </a:r>
            <a:r>
              <a:rPr lang="el-GR" b="0" i="0" dirty="0">
                <a:solidFill>
                  <a:srgbClr val="333333"/>
                </a:solidFill>
                <a:effectLst/>
              </a:rPr>
              <a:t>) μιας χώρας </a:t>
            </a:r>
            <a:r>
              <a:rPr lang="el-GR" b="0" i="0" dirty="0" err="1">
                <a:solidFill>
                  <a:srgbClr val="333333"/>
                </a:solidFill>
                <a:effectLst/>
              </a:rPr>
              <a:t>ομιλείται</a:t>
            </a:r>
            <a:r>
              <a:rPr lang="el-GR" b="0" i="0" dirty="0">
                <a:solidFill>
                  <a:srgbClr val="333333"/>
                </a:solidFill>
                <a:effectLst/>
              </a:rPr>
              <a:t> μία ή περισσότερες γλώσσες.</a:t>
            </a:r>
            <a:endParaRPr lang="el-GR" dirty="0">
              <a:solidFill>
                <a:srgbClr val="333333"/>
              </a:solidFill>
            </a:endParaRP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</a:rPr>
              <a:t>C. </a:t>
            </a:r>
            <a:r>
              <a:rPr lang="el-GR" b="0" i="0" dirty="0">
                <a:solidFill>
                  <a:srgbClr val="333333"/>
                </a:solidFill>
                <a:effectLst/>
              </a:rPr>
              <a:t>Κάθε γλώσσα ομιλείτε το πολύ σε μια επαρχία (</a:t>
            </a:r>
            <a:r>
              <a:rPr lang="en-US" b="0" i="0" dirty="0">
                <a:solidFill>
                  <a:srgbClr val="333333"/>
                </a:solidFill>
                <a:effectLst/>
              </a:rPr>
              <a:t>province</a:t>
            </a:r>
            <a:r>
              <a:rPr lang="el-GR" b="0" i="0" dirty="0">
                <a:solidFill>
                  <a:srgbClr val="333333"/>
                </a:solidFill>
                <a:effectLst/>
              </a:rPr>
              <a:t>) μιας χώρας.</a:t>
            </a:r>
            <a:endParaRPr lang="en-US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</a:rPr>
              <a:t>D. </a:t>
            </a:r>
            <a:r>
              <a:rPr lang="el-GR" b="0" i="0" dirty="0">
                <a:solidFill>
                  <a:srgbClr val="333333"/>
                </a:solidFill>
                <a:effectLst/>
              </a:rPr>
              <a:t>Σε κάθε επαρχία (</a:t>
            </a:r>
            <a:r>
              <a:rPr lang="en-US" b="0" i="0" dirty="0">
                <a:solidFill>
                  <a:srgbClr val="333333"/>
                </a:solidFill>
                <a:effectLst/>
              </a:rPr>
              <a:t>province</a:t>
            </a:r>
            <a:r>
              <a:rPr lang="el-GR" b="0" i="0" dirty="0">
                <a:solidFill>
                  <a:srgbClr val="333333"/>
                </a:solidFill>
                <a:effectLst/>
              </a:rPr>
              <a:t>) μιας χώρας </a:t>
            </a:r>
            <a:r>
              <a:rPr lang="el-GR" b="0" i="0" dirty="0" err="1">
                <a:solidFill>
                  <a:srgbClr val="333333"/>
                </a:solidFill>
                <a:effectLst/>
              </a:rPr>
              <a:t>ομιλείται</a:t>
            </a:r>
            <a:r>
              <a:rPr lang="el-GR" b="0" i="0" dirty="0">
                <a:solidFill>
                  <a:srgbClr val="333333"/>
                </a:solidFill>
                <a:effectLst/>
              </a:rPr>
              <a:t> η επίσημη γλώσσα της χώρας.</a:t>
            </a:r>
          </a:p>
        </p:txBody>
      </p:sp>
    </p:spTree>
    <p:extLst>
      <p:ext uri="{BB962C8B-B14F-4D97-AF65-F5344CB8AC3E}">
        <p14:creationId xmlns:p14="http://schemas.microsoft.com/office/powerpoint/2010/main" val="89321938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32EC57-6004-428C-AA74-96BA1BF1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126562F-04CC-4539-B32B-220E99DE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39F35DA8-3949-4A89-B710-916DDFB15471}"/>
              </a:ext>
            </a:extLst>
          </p:cNvPr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</a:t>
            </a:r>
            <a:r>
              <a:rPr lang="en-US" altLang="en-US" sz="1100" dirty="0"/>
              <a:t>2020-2021</a:t>
            </a:r>
            <a:endParaRPr lang="el-GR" altLang="en-US" sz="11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2685A0-BF20-4BF7-BD8F-7C38F233EF91}"/>
              </a:ext>
            </a:extLst>
          </p:cNvPr>
          <p:cNvSpPr txBox="1"/>
          <p:nvPr/>
        </p:nvSpPr>
        <p:spPr>
          <a:xfrm>
            <a:off x="6553200" y="140307"/>
            <a:ext cx="241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Ερώτηση </a:t>
            </a:r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C0C8A5-EF66-4164-A077-36FB5E47875D}"/>
              </a:ext>
            </a:extLst>
          </p:cNvPr>
          <p:cNvSpPr txBox="1"/>
          <p:nvPr/>
        </p:nvSpPr>
        <p:spPr>
          <a:xfrm>
            <a:off x="390940" y="888190"/>
            <a:ext cx="75934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b="0" i="0" dirty="0">
                <a:solidFill>
                  <a:srgbClr val="333333"/>
                </a:solidFill>
                <a:effectLst/>
              </a:rPr>
              <a:t>Μια βάση δεδομένων για ένα ηλεκτρονικό κατάστημα περιλαμβάνει τους πίνακες </a:t>
            </a:r>
            <a:r>
              <a:rPr lang="en-US" sz="1600" b="0" i="0" dirty="0">
                <a:solidFill>
                  <a:srgbClr val="333333"/>
                </a:solidFill>
                <a:effectLst/>
              </a:rPr>
              <a:t>BASKET 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και </a:t>
            </a:r>
            <a:r>
              <a:rPr lang="en-US" sz="1600" b="0" i="0" dirty="0">
                <a:solidFill>
                  <a:srgbClr val="333333"/>
                </a:solidFill>
                <a:effectLst/>
              </a:rPr>
              <a:t>PRODUCT. 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Κάθε εγγραφή του πίνακα  </a:t>
            </a:r>
            <a:r>
              <a:rPr lang="en-US" sz="1600" b="0" i="0" dirty="0">
                <a:solidFill>
                  <a:srgbClr val="333333"/>
                </a:solidFill>
                <a:effectLst/>
              </a:rPr>
              <a:t>PRODUCT 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σχετίζεται με μία ή καμία εγγραφή του πίνακα </a:t>
            </a:r>
            <a:r>
              <a:rPr lang="en-US" sz="1600" b="0" i="0" dirty="0">
                <a:solidFill>
                  <a:srgbClr val="333333"/>
                </a:solidFill>
                <a:effectLst/>
              </a:rPr>
              <a:t>BASKET. 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Έστω ότι ορίζουμε τον πίνακα </a:t>
            </a:r>
            <a:r>
              <a:rPr lang="en-US" sz="1600" b="0" i="0" dirty="0">
                <a:solidFill>
                  <a:srgbClr val="333333"/>
                </a:solidFill>
                <a:effectLst/>
              </a:rPr>
              <a:t>PRODUCT 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ως εξής:</a:t>
            </a:r>
          </a:p>
          <a:p>
            <a:pPr algn="l"/>
            <a:endParaRPr lang="el-GR" sz="16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</a:rPr>
              <a:t>CREATE TABLE PRODUCT (</a:t>
            </a:r>
          </a:p>
          <a:p>
            <a:pPr algn="l"/>
            <a:r>
              <a:rPr lang="en-US" sz="1600" b="0" i="0" dirty="0" err="1">
                <a:solidFill>
                  <a:srgbClr val="333333"/>
                </a:solidFill>
                <a:effectLst/>
              </a:rPr>
              <a:t>ProductID</a:t>
            </a:r>
            <a:r>
              <a:rPr lang="en-US" sz="1600" b="0" i="0" dirty="0">
                <a:solidFill>
                  <a:srgbClr val="333333"/>
                </a:solidFill>
                <a:effectLst/>
              </a:rPr>
              <a:t>   INTEGER PRIMARY KEY, </a:t>
            </a:r>
          </a:p>
          <a:p>
            <a:pPr algn="l"/>
            <a:r>
              <a:rPr lang="en-US" sz="1600" b="0" i="0" dirty="0" err="1">
                <a:solidFill>
                  <a:srgbClr val="333333"/>
                </a:solidFill>
                <a:effectLst/>
              </a:rPr>
              <a:t>BasketID</a:t>
            </a:r>
            <a:r>
              <a:rPr lang="en-US" sz="1600" b="0" i="0" dirty="0">
                <a:solidFill>
                  <a:srgbClr val="333333"/>
                </a:solidFill>
                <a:effectLst/>
              </a:rPr>
              <a:t> INTEGER REFERENCES Baskets (</a:t>
            </a:r>
            <a:r>
              <a:rPr lang="en-US" sz="1600" b="0" i="0" dirty="0" err="1">
                <a:solidFill>
                  <a:srgbClr val="333333"/>
                </a:solidFill>
                <a:effectLst/>
              </a:rPr>
              <a:t>BasketID</a:t>
            </a:r>
            <a:r>
              <a:rPr lang="en-US" sz="1600" b="0" i="0" dirty="0">
                <a:solidFill>
                  <a:srgbClr val="333333"/>
                </a:solidFill>
                <a:effectLst/>
              </a:rPr>
              <a:t>) ON DELETE SET NULL</a:t>
            </a: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</a:rPr>
              <a:t>);</a:t>
            </a: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el-GR" sz="1600" b="0" i="0" dirty="0">
                <a:solidFill>
                  <a:srgbClr val="333333"/>
                </a:solidFill>
                <a:effectLst/>
              </a:rPr>
              <a:t>Ένα στιγμιότυπο αυτού του πίνακα είναι το εξής:</a:t>
            </a:r>
            <a:endParaRPr lang="en-US" sz="1600" b="0" i="0" dirty="0">
              <a:solidFill>
                <a:srgbClr val="333333"/>
              </a:solidFill>
              <a:effectLst/>
            </a:endParaRPr>
          </a:p>
          <a:p>
            <a:pPr algn="l"/>
            <a:endParaRPr lang="en-US" sz="1600" dirty="0">
              <a:solidFill>
                <a:srgbClr val="333333"/>
              </a:solidFill>
            </a:endParaRPr>
          </a:p>
          <a:p>
            <a:pPr algn="l"/>
            <a:r>
              <a:rPr lang="el-GR" sz="1600" b="0" i="0" dirty="0">
                <a:solidFill>
                  <a:srgbClr val="333333"/>
                </a:solidFill>
                <a:effectLst/>
              </a:rPr>
              <a:t>Πληκτρολογούμε την εντολή:</a:t>
            </a:r>
            <a:r>
              <a:rPr lang="en-US" sz="1600" b="0" i="0" dirty="0">
                <a:solidFill>
                  <a:srgbClr val="333333"/>
                </a:solidFill>
                <a:effectLst/>
              </a:rPr>
              <a:t>  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DELETE FROM BASKET WHERE </a:t>
            </a:r>
            <a:r>
              <a:rPr lang="el-GR" sz="1600" b="0" i="0" dirty="0" err="1">
                <a:solidFill>
                  <a:srgbClr val="333333"/>
                </a:solidFill>
                <a:effectLst/>
              </a:rPr>
              <a:t>BasketID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 = 2;</a:t>
            </a:r>
          </a:p>
          <a:p>
            <a:pPr algn="l"/>
            <a:r>
              <a:rPr lang="el-GR" sz="1600" b="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el-GR" sz="1600" b="0" i="0" dirty="0">
                <a:solidFill>
                  <a:srgbClr val="333333"/>
                </a:solidFill>
                <a:effectLst/>
              </a:rPr>
              <a:t>Τι από τα ακόλουθα ισχύει για τον πίνακα PRODUCT;</a:t>
            </a:r>
          </a:p>
          <a:p>
            <a:pPr algn="l"/>
            <a:endParaRPr lang="el-GR" sz="16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l-GR" sz="1600" b="0" i="0" dirty="0">
                <a:solidFill>
                  <a:srgbClr val="333333"/>
                </a:solidFill>
                <a:effectLst/>
              </a:rPr>
              <a:t>Επιλέξτε ένα ή περισσότερα:</a:t>
            </a:r>
          </a:p>
          <a:p>
            <a:pPr algn="l"/>
            <a:endParaRPr lang="en-US" sz="16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</a:rPr>
              <a:t>A. 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Η πλειάδα με </a:t>
            </a:r>
            <a:r>
              <a:rPr lang="en-US" sz="1600" b="0" i="0" dirty="0" err="1">
                <a:solidFill>
                  <a:srgbClr val="333333"/>
                </a:solidFill>
                <a:effectLst/>
              </a:rPr>
              <a:t>ProductID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 = 1 θα διαγραφεί.</a:t>
            </a:r>
            <a:endParaRPr lang="en-US" sz="1600" dirty="0">
              <a:solidFill>
                <a:srgbClr val="333333"/>
              </a:solidFill>
            </a:endParaRPr>
          </a:p>
          <a:p>
            <a:pPr algn="l"/>
            <a:r>
              <a:rPr lang="en-US" sz="1600" dirty="0">
                <a:solidFill>
                  <a:srgbClr val="333333"/>
                </a:solidFill>
              </a:rPr>
              <a:t>B. 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Η πλειάδα με </a:t>
            </a:r>
            <a:r>
              <a:rPr lang="en-US" sz="1600" b="0" i="0" dirty="0" err="1">
                <a:solidFill>
                  <a:srgbClr val="333333"/>
                </a:solidFill>
                <a:effectLst/>
              </a:rPr>
              <a:t>ProductID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 = 2 θα διαγραφεί.</a:t>
            </a:r>
            <a:endParaRPr lang="en-US" sz="16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</a:rPr>
              <a:t>C. 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Η πλειάδα με </a:t>
            </a:r>
            <a:r>
              <a:rPr lang="en-US" sz="1600" b="0" i="0" dirty="0" err="1">
                <a:solidFill>
                  <a:srgbClr val="333333"/>
                </a:solidFill>
                <a:effectLst/>
              </a:rPr>
              <a:t>ProductID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 = 1 θα τροποποιηθεί.</a:t>
            </a:r>
            <a:endParaRPr lang="en-US" sz="1600" dirty="0">
              <a:solidFill>
                <a:srgbClr val="333333"/>
              </a:solidFill>
            </a:endParaRPr>
          </a:p>
          <a:p>
            <a:pPr algn="l"/>
            <a:r>
              <a:rPr lang="en-US" sz="1600" b="0" i="0" dirty="0">
                <a:solidFill>
                  <a:srgbClr val="333333"/>
                </a:solidFill>
                <a:effectLst/>
              </a:rPr>
              <a:t>D.  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Η πλειάδα με </a:t>
            </a:r>
            <a:r>
              <a:rPr lang="el-GR" sz="1600" b="0" i="0" dirty="0" err="1">
                <a:solidFill>
                  <a:srgbClr val="333333"/>
                </a:solidFill>
                <a:effectLst/>
              </a:rPr>
              <a:t>ProductID</a:t>
            </a:r>
            <a:r>
              <a:rPr lang="el-GR" sz="1600" b="0" i="0" dirty="0">
                <a:solidFill>
                  <a:srgbClr val="333333"/>
                </a:solidFill>
                <a:effectLst/>
              </a:rPr>
              <a:t> = 2 θα τροποποιηθεί.</a:t>
            </a:r>
            <a:endParaRPr lang="en-US" sz="1600" b="0" i="0" dirty="0">
              <a:solidFill>
                <a:srgbClr val="333333"/>
              </a:solidFill>
              <a:effectLst/>
            </a:endParaRPr>
          </a:p>
        </p:txBody>
      </p:sp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D65F8030-170B-47A2-A1B3-154EDAC4D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3419" y="2769871"/>
            <a:ext cx="1767840" cy="7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55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27016-7261-491D-A1F6-3C2E6C7147E3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622300" y="354330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στην πράξη της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προβολής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θέλουμε να υπάρχουν στο αποτέλεσμα της ερώτησης.</a:t>
            </a:r>
          </a:p>
        </p:txBody>
      </p:sp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723900" y="1638300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Α1, Α2, .., 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4438" name="Text Box 6"/>
          <p:cNvSpPr txBox="1">
            <a:spLocks noChangeArrowheads="1"/>
          </p:cNvSpPr>
          <p:nvPr/>
        </p:nvSpPr>
        <p:spPr bwMode="auto">
          <a:xfrm>
            <a:off x="4643438" y="2205038"/>
            <a:ext cx="410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21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 autoUpdateAnimBg="0"/>
      <p:bldP spid="274437" grpId="0" autoUpdateAnimBg="0"/>
      <p:bldP spid="274438" grpId="0" animBg="1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32EC57-6004-428C-AA74-96BA1BF1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2685A0-BF20-4BF7-BD8F-7C38F233EF91}"/>
              </a:ext>
            </a:extLst>
          </p:cNvPr>
          <p:cNvSpPr txBox="1"/>
          <p:nvPr/>
        </p:nvSpPr>
        <p:spPr>
          <a:xfrm>
            <a:off x="6553200" y="24928"/>
            <a:ext cx="241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Ερώτηση </a:t>
            </a:r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795702-4FF0-42F3-935E-2933E0B762A6}"/>
              </a:ext>
            </a:extLst>
          </p:cNvPr>
          <p:cNvSpPr txBox="1"/>
          <p:nvPr/>
        </p:nvSpPr>
        <p:spPr>
          <a:xfrm>
            <a:off x="172279" y="394260"/>
            <a:ext cx="8892209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200" b="0" i="0" dirty="0">
                <a:solidFill>
                  <a:srgbClr val="333333"/>
                </a:solidFill>
                <a:effectLst/>
              </a:rPr>
              <a:t>Η βάση δεδομένων μιας κλινικής περιλαμβάνει τις οντότητες 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PATIENT, MEDICINE, CATEGORY, </a:t>
            </a:r>
            <a:r>
              <a:rPr lang="el-GR" sz="1200" b="0" i="0" dirty="0">
                <a:solidFill>
                  <a:srgbClr val="333333"/>
                </a:solidFill>
                <a:effectLst/>
              </a:rPr>
              <a:t>και υλοποιεί τη σχέση 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PRESCRIPTION. </a:t>
            </a:r>
            <a:r>
              <a:rPr lang="el-GR" sz="1200" b="0" i="0" dirty="0">
                <a:solidFill>
                  <a:srgbClr val="333333"/>
                </a:solidFill>
                <a:effectLst/>
              </a:rPr>
              <a:t>Ο πίνακας 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CATEGORY </a:t>
            </a:r>
            <a:r>
              <a:rPr lang="el-GR" sz="1200" b="0" i="0" dirty="0">
                <a:solidFill>
                  <a:srgbClr val="333333"/>
                </a:solidFill>
                <a:effectLst/>
              </a:rPr>
              <a:t>περιλαμβάνει κατηγορίες φαρμάκων, ο πίνακας 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MEDICINE </a:t>
            </a:r>
            <a:r>
              <a:rPr lang="el-GR" sz="1200" b="0" i="0" dirty="0">
                <a:solidFill>
                  <a:srgbClr val="333333"/>
                </a:solidFill>
                <a:effectLst/>
              </a:rPr>
              <a:t>περιλαμβάνει φάρμακα όλων των κατηγοριών και ο πίνακας 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PATIENT </a:t>
            </a:r>
            <a:r>
              <a:rPr lang="el-GR" sz="1200" b="0" i="0" dirty="0">
                <a:solidFill>
                  <a:srgbClr val="333333"/>
                </a:solidFill>
                <a:effectLst/>
              </a:rPr>
              <a:t>περιλαμβάνει τους ασθενείς. </a:t>
            </a:r>
            <a:r>
              <a:rPr lang="el-GR" sz="12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Η σχέση 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PRESCRIPTION </a:t>
            </a:r>
            <a:r>
              <a:rPr lang="el-GR" sz="12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περιγράφει τα φάρμακα που έχουν </a:t>
            </a:r>
            <a:r>
              <a:rPr lang="el-GR" sz="1200" b="0" i="0" dirty="0" err="1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συνταγογραφηθεί</a:t>
            </a:r>
            <a:r>
              <a:rPr lang="el-GR" sz="12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 για κάθε ασθενή που υπάρχει στον πίνακα 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PATIENT.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12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Φάρμακα που διαγράφονται από τον πίνακα 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MEDICINE </a:t>
            </a:r>
            <a:r>
              <a:rPr lang="el-GR" sz="12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δεν θα πρέπει περιλαμβάνονται στη συνταγή ενός ασθενούς.</a:t>
            </a:r>
            <a:r>
              <a:rPr lang="el-GR" sz="1200" b="0" i="0" dirty="0">
                <a:solidFill>
                  <a:srgbClr val="333333"/>
                </a:solidFill>
                <a:effectLst/>
              </a:rPr>
              <a:t> Οι πίνακες 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CATEGORY, MEDICINE, PATIENT </a:t>
            </a:r>
            <a:r>
              <a:rPr lang="el-GR" sz="1200" b="0" i="0" dirty="0">
                <a:solidFill>
                  <a:srgbClr val="333333"/>
                </a:solidFill>
                <a:effectLst/>
              </a:rPr>
              <a:t>υλοποιούνται ως εξής:</a:t>
            </a:r>
          </a:p>
          <a:p>
            <a:pPr algn="l"/>
            <a:r>
              <a:rPr lang="el-GR" sz="1200" b="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</a:rPr>
              <a:t>CREATE TABLE </a:t>
            </a:r>
            <a:r>
              <a:rPr lang="en-US" sz="1200" b="1" i="0" dirty="0">
                <a:solidFill>
                  <a:srgbClr val="333333"/>
                </a:solidFill>
                <a:effectLst/>
              </a:rPr>
              <a:t>CATEGORY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 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CatID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INTEGER PRIMARY KEY, Name VARCHAR NOT NULL);</a:t>
            </a:r>
          </a:p>
          <a:p>
            <a:pPr algn="l"/>
            <a:endParaRPr lang="en-US" sz="12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</a:rPr>
              <a:t>CREATE TABLE </a:t>
            </a:r>
            <a:r>
              <a:rPr lang="en-US" sz="1200" b="1" i="0" dirty="0">
                <a:solidFill>
                  <a:srgbClr val="333333"/>
                </a:solidFill>
                <a:effectLst/>
              </a:rPr>
              <a:t>MEDICINE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MedID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INTEGER PRIMARY KEY, Name VARCHAR NOT NULL, 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CatID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INTEGER REFERENCES CATEGORY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CatID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SET NULL,);</a:t>
            </a:r>
          </a:p>
          <a:p>
            <a:pPr algn="l"/>
            <a:endParaRPr lang="en-US" sz="12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</a:rPr>
              <a:t>CREATE TABLE </a:t>
            </a:r>
            <a:r>
              <a:rPr lang="en-US" sz="1200" b="1" i="0" dirty="0">
                <a:solidFill>
                  <a:srgbClr val="333333"/>
                </a:solidFill>
                <a:effectLst/>
              </a:rPr>
              <a:t>PATIENT  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PatientID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INTEGER PRIMARY KEY, Name VARCHAR NOT NULL);</a:t>
            </a: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el-GR" sz="1200" b="0" i="0" dirty="0">
                <a:solidFill>
                  <a:srgbClr val="333333"/>
                </a:solidFill>
                <a:effectLst/>
              </a:rPr>
              <a:t>Ποια υλοποίηση του πίνακα 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PRESCRIPTION </a:t>
            </a:r>
            <a:r>
              <a:rPr lang="el-GR" sz="1200" b="0" i="0" dirty="0">
                <a:solidFill>
                  <a:srgbClr val="333333"/>
                </a:solidFill>
                <a:effectLst/>
              </a:rPr>
              <a:t>εκφράζει τη σχέση που περιγράψαμε;</a:t>
            </a:r>
          </a:p>
          <a:p>
            <a:pPr algn="l"/>
            <a:endParaRPr lang="el-GR" sz="300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l-GR" sz="1200" b="0" i="0" dirty="0">
                <a:solidFill>
                  <a:srgbClr val="333333"/>
                </a:solidFill>
                <a:effectLst/>
              </a:rPr>
              <a:t>Επιλέξτε ένα ή περισσότερα:</a:t>
            </a:r>
            <a:endParaRPr lang="en-US" sz="1200" dirty="0">
              <a:solidFill>
                <a:srgbClr val="333333"/>
              </a:solidFill>
            </a:endParaRP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</a:rPr>
              <a:t>A. CREATE TABLE PRESCRIPTION(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PrescrID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    INTEGER PRIMARY KEY, 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PatientID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INTEGER REFERENCES PATIENT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PatientID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CASCADE,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MedID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    INTEGER REFERENCES MEDICINE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MedID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CASCADE,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CatID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    INTEGER REFERENCES CATEGORY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CatID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</a:t>
            </a:r>
            <a:r>
              <a:rPr lang="en-US" sz="1200" b="0" i="0" dirty="0">
                <a:solidFill>
                  <a:srgbClr val="FF0000"/>
                </a:solidFill>
                <a:effectLst/>
              </a:rPr>
              <a:t>SET NULL</a:t>
            </a:r>
            <a:br>
              <a:rPr lang="en-US" sz="1200" dirty="0"/>
            </a:br>
            <a:r>
              <a:rPr lang="en-US" sz="1200" b="0" i="0" dirty="0">
                <a:solidFill>
                  <a:srgbClr val="333333"/>
                </a:solidFill>
                <a:effectLst/>
              </a:rPr>
              <a:t>);</a:t>
            </a: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</a:rPr>
              <a:t>B. CREATE TABLE PRESCRIPTION(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PrescrID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      INTEGER PRIMARY KEY, 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PatientID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INTEGER REFERENCES PATIENT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PatientID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CASCADE,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MedID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    INTEGER REFERENCES MEDICINE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MedID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</a:t>
            </a:r>
            <a:r>
              <a:rPr lang="en-US" sz="1200" b="0" i="0" dirty="0">
                <a:effectLst/>
              </a:rPr>
              <a:t>SET NULL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,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CatID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    INTEGER REFERENCES CATEGORY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CatID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SET NULL</a:t>
            </a:r>
            <a:br>
              <a:rPr lang="en-US" sz="1200" dirty="0"/>
            </a:br>
            <a:r>
              <a:rPr lang="en-US" sz="1200" b="0" i="0" dirty="0">
                <a:solidFill>
                  <a:srgbClr val="333333"/>
                </a:solidFill>
                <a:effectLst/>
              </a:rPr>
              <a:t>);</a:t>
            </a:r>
            <a:endParaRPr lang="en-US" sz="1200" dirty="0">
              <a:solidFill>
                <a:srgbClr val="333333"/>
              </a:solidFill>
            </a:endParaRPr>
          </a:p>
          <a:p>
            <a:pPr algn="l"/>
            <a:r>
              <a:rPr lang="en-US" sz="1200" b="0" i="0" dirty="0">
                <a:solidFill>
                  <a:srgbClr val="333333"/>
                </a:solidFill>
                <a:effectLst/>
              </a:rPr>
              <a:t>C. CREATE TABLE PRESCRIPTION(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PrescrID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     INTEGER PRIMARY KEY, 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PatientID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INTEGER REFERENCES PATIENT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PatientID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CASCADE,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MedID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    INTEGER REFERENCES MEDICINE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MedID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CASCADE,</a:t>
            </a:r>
            <a:br>
              <a:rPr lang="en-US" sz="1200" dirty="0"/>
            </a:br>
            <a:r>
              <a:rPr lang="en-US" sz="1200" b="0" i="0" dirty="0" err="1">
                <a:solidFill>
                  <a:srgbClr val="333333"/>
                </a:solidFill>
                <a:effectLst/>
              </a:rPr>
              <a:t>CatID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       INTEGER REFERENCES CATEGORY (</a:t>
            </a:r>
            <a:r>
              <a:rPr lang="en-US" sz="1200" b="0" i="0" dirty="0" err="1">
                <a:solidFill>
                  <a:srgbClr val="333333"/>
                </a:solidFill>
                <a:effectLst/>
              </a:rPr>
              <a:t>CatID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) ON DELETE CASCADE</a:t>
            </a:r>
            <a:br>
              <a:rPr lang="en-US" sz="1200" dirty="0"/>
            </a:br>
            <a:r>
              <a:rPr lang="en-US" sz="1200" b="0" i="0" dirty="0">
                <a:solidFill>
                  <a:srgbClr val="333333"/>
                </a:solidFill>
                <a:effectLst/>
              </a:rPr>
              <a:t>);</a:t>
            </a:r>
            <a:endParaRPr lang="el-GR" sz="1200" b="0" i="0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260237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32EC57-6004-428C-AA74-96BA1BF1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81</a:t>
            </a:fld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2685A0-BF20-4BF7-BD8F-7C38F233EF91}"/>
              </a:ext>
            </a:extLst>
          </p:cNvPr>
          <p:cNvSpPr txBox="1"/>
          <p:nvPr/>
        </p:nvSpPr>
        <p:spPr>
          <a:xfrm>
            <a:off x="6553200" y="24928"/>
            <a:ext cx="241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Ερώτηση 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3CB835-C2D9-4D00-B7E4-7ECE7216D109}"/>
              </a:ext>
            </a:extLst>
          </p:cNvPr>
          <p:cNvSpPr txBox="1"/>
          <p:nvPr/>
        </p:nvSpPr>
        <p:spPr>
          <a:xfrm>
            <a:off x="6268278" y="34854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83504C-5FC2-4593-9D11-26DD80360FBB}"/>
              </a:ext>
            </a:extLst>
          </p:cNvPr>
          <p:cNvSpPr txBox="1"/>
          <p:nvPr/>
        </p:nvSpPr>
        <p:spPr>
          <a:xfrm>
            <a:off x="377686" y="717873"/>
            <a:ext cx="81302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400" b="0" i="0" dirty="0">
                <a:solidFill>
                  <a:srgbClr val="333333"/>
                </a:solidFill>
                <a:effectLst/>
              </a:rPr>
              <a:t>Έστω μια βάση δεδομένων με τρεις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πίνακες 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R, S 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και 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Q 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ορισμένους ως:</a:t>
            </a: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CREATE </a:t>
            </a:r>
            <a:r>
              <a:rPr lang="en-US" sz="1400" b="1" i="0" dirty="0">
                <a:solidFill>
                  <a:srgbClr val="333333"/>
                </a:solidFill>
                <a:effectLst/>
              </a:rPr>
              <a:t>TABLE R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 (A INT PRIMARY KEY,  B INT);</a:t>
            </a: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CREATE </a:t>
            </a:r>
            <a:r>
              <a:rPr lang="en-US" sz="1400" b="1" i="0" dirty="0">
                <a:solidFill>
                  <a:srgbClr val="333333"/>
                </a:solidFill>
                <a:effectLst/>
              </a:rPr>
              <a:t>TABLE S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 (C INT PRIMARY KEY, D INT, FOREIGN KEY(D) REFERENCES R(A) ON DELETE CASCADE 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ΟΝ 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UPDATE CASCADE);</a:t>
            </a:r>
          </a:p>
          <a:p>
            <a:pPr algn="l"/>
            <a:r>
              <a:rPr lang="en-US" sz="1400" b="0" i="0" dirty="0">
                <a:solidFill>
                  <a:srgbClr val="333333"/>
                </a:solidFill>
                <a:effectLst/>
              </a:rPr>
              <a:t>CREATE </a:t>
            </a:r>
            <a:r>
              <a:rPr lang="en-US" sz="1400" b="1" i="0" dirty="0">
                <a:solidFill>
                  <a:srgbClr val="333333"/>
                </a:solidFill>
                <a:effectLst/>
              </a:rPr>
              <a:t>TABLE Q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 (E INT PRIMARY KEY,  F INT, FOREIGN KEY(F) REFERENCES S(C) ON DELETE CASCADE ON UPDATE CASCADE);                                                                                                    </a:t>
            </a:r>
            <a:r>
              <a:rPr lang="en-US" sz="1400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S(D)</a:t>
            </a:r>
          </a:p>
          <a:p>
            <a:pPr algn="l"/>
            <a:r>
              <a:rPr lang="el-GR" sz="1400" b="0" i="0" dirty="0">
                <a:solidFill>
                  <a:srgbClr val="333333"/>
                </a:solidFill>
                <a:effectLst/>
              </a:rPr>
              <a:t>Στο </a:t>
            </a:r>
            <a:r>
              <a:rPr lang="el-GR" sz="1400" b="0" i="0" dirty="0" err="1">
                <a:solidFill>
                  <a:srgbClr val="333333"/>
                </a:solidFill>
                <a:effectLst/>
              </a:rPr>
              <a:t>τρέχ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o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ν στιγμιότυπο της βάσης δεδομένων, οι πίνακες είναι όπως παρακάτω: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2CCF58-FBDA-4EE5-81CE-F318A62B49CD}"/>
              </a:ext>
            </a:extLst>
          </p:cNvPr>
          <p:cNvSpPr txBox="1"/>
          <p:nvPr/>
        </p:nvSpPr>
        <p:spPr>
          <a:xfrm>
            <a:off x="377686" y="4592863"/>
            <a:ext cx="80506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0" i="0" dirty="0">
                <a:solidFill>
                  <a:srgbClr val="333333"/>
                </a:solidFill>
                <a:effectLst/>
              </a:rPr>
              <a:t>Επιλέξτε ένα ή περισσότερα:</a:t>
            </a:r>
            <a:endParaRPr lang="en-US" sz="1400" b="0" i="0" dirty="0">
              <a:solidFill>
                <a:srgbClr val="333333"/>
              </a:solidFill>
              <a:effectLst/>
            </a:endParaRPr>
          </a:p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A.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Η εντολή DROP TABLE S δε γίνεται δεκτή.</a:t>
            </a:r>
            <a:endParaRPr lang="en-US" sz="1400" b="0" i="0" dirty="0">
              <a:solidFill>
                <a:srgbClr val="333333"/>
              </a:solidFill>
              <a:effectLst/>
            </a:endParaRPr>
          </a:p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B.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Μετά την εκτέλεση της εντολής DELETE FROM R WHERE A = 1, ο πίνακας Q θα έχει 2 πλειάδες.</a:t>
            </a:r>
            <a:endParaRPr lang="en-US" sz="1400" dirty="0">
              <a:solidFill>
                <a:srgbClr val="333333"/>
              </a:solidFill>
            </a:endParaRPr>
          </a:p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C.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Μετά την εκτέλεση της εντολής DELETE FROM R WHERE A = 1, ο πίνακας Q θα έχει 4 πλειάδες.</a:t>
            </a:r>
            <a:endParaRPr lang="en-US" sz="1400" b="0" i="0" dirty="0">
              <a:solidFill>
                <a:srgbClr val="333333"/>
              </a:solidFill>
              <a:effectLst/>
            </a:endParaRPr>
          </a:p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D.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Η εντολή UPDATE S SET D = 3 WHERE D = 1 δε γίνεται δεκτή.</a:t>
            </a:r>
            <a:endParaRPr lang="en-US" sz="1400" dirty="0">
              <a:solidFill>
                <a:srgbClr val="333333"/>
              </a:solidFill>
            </a:endParaRPr>
          </a:p>
          <a:p>
            <a:r>
              <a:rPr lang="en-US" sz="1400" dirty="0">
                <a:solidFill>
                  <a:srgbClr val="333333"/>
                </a:solidFill>
              </a:rPr>
              <a:t>E.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Μετά την εκτέλεση της εντολής UPDATE S SET D = 3 WHERE D = 1, ο πίνακας Q θα έχει 4 πλειάδες.</a:t>
            </a:r>
            <a:endParaRPr lang="en-US" sz="1400" b="0" i="0" dirty="0">
              <a:solidFill>
                <a:srgbClr val="333333"/>
              </a:solidFill>
              <a:effectLst/>
            </a:endParaRPr>
          </a:p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F.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Η εντολή UPDATE Q SET E = 6 WHERE F = 2 δε γίνεται δεκτή.</a:t>
            </a:r>
            <a:endParaRPr lang="en-US" sz="1400" dirty="0">
              <a:solidFill>
                <a:srgbClr val="333333"/>
              </a:solidFill>
            </a:endParaRPr>
          </a:p>
          <a:p>
            <a:r>
              <a:rPr lang="en-US" sz="1400" b="0" i="0" dirty="0">
                <a:solidFill>
                  <a:srgbClr val="333333"/>
                </a:solidFill>
                <a:effectLst/>
              </a:rPr>
              <a:t>G. </a:t>
            </a:r>
            <a:r>
              <a:rPr lang="el-GR" sz="1400" b="0" i="0" dirty="0">
                <a:solidFill>
                  <a:srgbClr val="333333"/>
                </a:solidFill>
                <a:effectLst/>
              </a:rPr>
              <a:t>Μετά την εκτέλεση της εντολής UPDATE Q SET E = 6 WHERE F = 2, ο πίνακας Q θα έχει 4 πλειάδες.</a:t>
            </a:r>
            <a:endParaRPr lang="en-US" sz="1400" dirty="0">
              <a:solidFill>
                <a:srgbClr val="333333"/>
              </a:solidFill>
            </a:endParaRPr>
          </a:p>
        </p:txBody>
      </p:sp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092B432F-C233-4CAF-B52C-45CD1FAF1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6510" y="2533755"/>
            <a:ext cx="276225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6638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82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Υποερωτήσεις</a:t>
            </a:r>
            <a:endParaRPr lang="el-GR" sz="5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0875992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AC70CC-8E3A-4C4C-9DCE-0A3925B6B47B}" type="slidenum">
              <a:rPr lang="el-GR" altLang="en-US" smtClean="0"/>
              <a:pPr/>
              <a:t>83</a:t>
            </a:fld>
            <a:endParaRPr lang="el-GR" alt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704494" y="2205718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 μια έκφραση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SFW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μια άλλη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SFW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συνθήκη στο </a:t>
            </a:r>
            <a:r>
              <a:rPr lang="en-US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Υποερωτήσεις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90592844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1B18A-9EC4-4745-BD7A-B348BE846599}" type="slidenum">
              <a:rPr lang="el-GR" altLang="en-US" smtClean="0"/>
              <a:pPr/>
              <a:t>84</a:t>
            </a:fld>
            <a:endParaRPr lang="el-GR" altLang="en-US"/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755650" y="1484313"/>
            <a:ext cx="3736920" cy="237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&lt;τελεστής&gt;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	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63495" name="Text Box 4"/>
          <p:cNvSpPr txBox="1">
            <a:spLocks noChangeArrowheads="1"/>
          </p:cNvSpPr>
          <p:nvPr/>
        </p:nvSpPr>
        <p:spPr bwMode="auto">
          <a:xfrm>
            <a:off x="179388" y="4581525"/>
            <a:ext cx="8856662" cy="830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εσωτερική (φωλιασμένη)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υπολογίζεται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 (πλειάδα) της εξωτερικής ερώτησης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4818063" y="23495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 flipH="1">
            <a:off x="4932363" y="2781300"/>
            <a:ext cx="64770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9402" name="Text Box 7"/>
          <p:cNvSpPr txBox="1">
            <a:spLocks noChangeArrowheads="1"/>
          </p:cNvSpPr>
          <p:nvPr/>
        </p:nvSpPr>
        <p:spPr bwMode="auto">
          <a:xfrm>
            <a:off x="1403350" y="5661025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συνέχεια θα δούμε τι μπορεί να είναι ο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2555875" y="2679700"/>
            <a:ext cx="2303463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Σύνταξη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964776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8CE58-741E-40E3-8547-1D9849B5A26B}" type="slidenum">
              <a:rPr lang="el-GR" altLang="en-US" smtClean="0"/>
              <a:pPr/>
              <a:t>85</a:t>
            </a:fld>
            <a:endParaRPr lang="el-GR" altLang="en-US"/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323850" y="1679575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Ελέγχει αν μια </a:t>
            </a:r>
            <a:r>
              <a:rPr lang="el-GR" sz="24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ανήκει (δεν ανήκει)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ένα σύνολο από πλειάδες που  έχουν προκύψει από μια έκφραση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SFW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254060" y="2772509"/>
            <a:ext cx="4177747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(NOT IN)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		FROM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	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859463" y="5059363"/>
            <a:ext cx="2192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291922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04E97-D929-46FB-B6F2-E5D9D2A4DA1B}" type="slidenum">
              <a:rPr lang="el-GR" altLang="en-US" smtClean="0"/>
              <a:pPr/>
              <a:t>86</a:t>
            </a:fld>
            <a:endParaRPr lang="el-GR" altLang="en-US"/>
          </a:p>
        </p:txBody>
      </p:sp>
      <p:sp>
        <p:nvSpPr>
          <p:cNvPr id="61445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682999" y="4914900"/>
            <a:ext cx="1897063" cy="746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</a:p>
          <a:p>
            <a:pPr eaLnBrk="0" hangingPunct="0"/>
            <a:endParaRPr lang="el-GR" sz="8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10320251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74EC2-1CF8-4135-B4F3-C5C10B20BD91}" type="slidenum">
              <a:rPr lang="el-GR" altLang="en-US" smtClean="0"/>
              <a:pPr/>
              <a:t>87</a:t>
            </a:fld>
            <a:endParaRPr lang="el-GR" altLang="en-US" dirty="0"/>
          </a:p>
        </p:txBody>
      </p:sp>
      <p:sp>
        <p:nvSpPr>
          <p:cNvPr id="62469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245401" y="4219523"/>
            <a:ext cx="39624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674385" y="3139089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Plays.Year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</a:p>
          <a:p>
            <a:pPr eaLnBrk="0" hangingPunct="0"/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31510775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3B0085-98FB-4EF1-AEF1-76DE382E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A82B06-9526-48A9-BCFE-CAE4A68C9F16}"/>
              </a:ext>
            </a:extLst>
          </p:cNvPr>
          <p:cNvSpPr txBox="1"/>
          <p:nvPr/>
        </p:nvSpPr>
        <p:spPr>
          <a:xfrm>
            <a:off x="304800" y="198782"/>
            <a:ext cx="54068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			         S</a:t>
            </a:r>
          </a:p>
          <a:p>
            <a:r>
              <a:rPr lang="en-US" dirty="0"/>
              <a:t>A	B			C	D</a:t>
            </a:r>
          </a:p>
          <a:p>
            <a:r>
              <a:rPr lang="en-US" dirty="0"/>
              <a:t>2	3			4	9</a:t>
            </a:r>
          </a:p>
          <a:p>
            <a:r>
              <a:rPr lang="en-US" dirty="0"/>
              <a:t>3	5			7 	8</a:t>
            </a:r>
          </a:p>
          <a:p>
            <a:pPr marL="342900" indent="-342900">
              <a:buAutoNum type="arabicPlain" startAt="7"/>
            </a:pPr>
            <a:r>
              <a:rPr lang="en-US" dirty="0"/>
              <a:t>  8			4	2</a:t>
            </a:r>
          </a:p>
          <a:p>
            <a:r>
              <a:rPr lang="en-US" dirty="0"/>
              <a:t>                                   2       7</a:t>
            </a:r>
          </a:p>
          <a:p>
            <a:r>
              <a:rPr lang="en-US" dirty="0"/>
              <a:t>                                   1       </a:t>
            </a:r>
            <a:r>
              <a:rPr lang="el-GR" dirty="0"/>
              <a:t>9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9A4FA6-BDAB-4BCE-8AC6-6BF142EEBFF4}"/>
              </a:ext>
            </a:extLst>
          </p:cNvPr>
          <p:cNvSpPr txBox="1"/>
          <p:nvPr/>
        </p:nvSpPr>
        <p:spPr>
          <a:xfrm>
            <a:off x="198781" y="2309370"/>
            <a:ext cx="752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DISTINCT D  FROM S WHERE C NOT IN (SELECT A FROM R);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177B79-4023-4C9F-AD8E-1D2DB98BDDFB}"/>
              </a:ext>
            </a:extLst>
          </p:cNvPr>
          <p:cNvSpPr txBox="1"/>
          <p:nvPr/>
        </p:nvSpPr>
        <p:spPr>
          <a:xfrm>
            <a:off x="1152939" y="2757965"/>
            <a:ext cx="2882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έχει </a:t>
            </a:r>
          </a:p>
          <a:p>
            <a:r>
              <a:rPr lang="el-GR" dirty="0"/>
              <a:t>Α. 1 πλειάδα</a:t>
            </a:r>
          </a:p>
          <a:p>
            <a:r>
              <a:rPr lang="el-GR" dirty="0"/>
              <a:t>Β. 2 πλειάδες</a:t>
            </a:r>
          </a:p>
          <a:p>
            <a:r>
              <a:rPr lang="en-US" dirty="0"/>
              <a:t>C. </a:t>
            </a:r>
            <a:r>
              <a:rPr lang="el-GR" dirty="0"/>
              <a:t>3</a:t>
            </a:r>
            <a:r>
              <a:rPr lang="en-US" dirty="0"/>
              <a:t> </a:t>
            </a:r>
            <a:r>
              <a:rPr lang="el-GR" dirty="0"/>
              <a:t>πλειάδες</a:t>
            </a:r>
            <a:endParaRPr lang="en-US" dirty="0"/>
          </a:p>
          <a:p>
            <a:r>
              <a:rPr lang="en-US" dirty="0"/>
              <a:t>D. </a:t>
            </a:r>
            <a:r>
              <a:rPr lang="el-GR" dirty="0"/>
              <a:t>4 πλειάδες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A5B260-C545-4732-ACC9-849795577721}"/>
              </a:ext>
            </a:extLst>
          </p:cNvPr>
          <p:cNvSpPr txBox="1"/>
          <p:nvPr/>
        </p:nvSpPr>
        <p:spPr>
          <a:xfrm>
            <a:off x="79512" y="4363457"/>
            <a:ext cx="752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*  FROM S WHERE B IN (SELECT D FROM R);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0B7FEF-71F6-451B-9E4C-DBFF5BD7090D}"/>
              </a:ext>
            </a:extLst>
          </p:cNvPr>
          <p:cNvSpPr txBox="1"/>
          <p:nvPr/>
        </p:nvSpPr>
        <p:spPr>
          <a:xfrm>
            <a:off x="1033670" y="4812052"/>
            <a:ext cx="2882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έχει </a:t>
            </a:r>
          </a:p>
          <a:p>
            <a:r>
              <a:rPr lang="el-GR" dirty="0"/>
              <a:t>Α. 1 πλειάδα</a:t>
            </a:r>
          </a:p>
          <a:p>
            <a:r>
              <a:rPr lang="el-GR" dirty="0"/>
              <a:t>Β. 2 πλειάδες</a:t>
            </a:r>
          </a:p>
          <a:p>
            <a:r>
              <a:rPr lang="en-US" dirty="0"/>
              <a:t>C. </a:t>
            </a:r>
            <a:r>
              <a:rPr lang="el-GR" dirty="0"/>
              <a:t>3</a:t>
            </a:r>
            <a:r>
              <a:rPr lang="en-US" dirty="0"/>
              <a:t> </a:t>
            </a:r>
            <a:r>
              <a:rPr lang="el-GR" dirty="0"/>
              <a:t>πλειάδες</a:t>
            </a:r>
            <a:endParaRPr lang="en-US" dirty="0"/>
          </a:p>
          <a:p>
            <a:r>
              <a:rPr lang="en-US" dirty="0"/>
              <a:t>D. </a:t>
            </a:r>
            <a:r>
              <a:rPr lang="el-GR" dirty="0"/>
              <a:t>4 πλειάδες</a:t>
            </a:r>
            <a:endParaRPr lang="en-US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694F5FC0-326A-4CE1-817D-810B32BB1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>
            <a:extLst>
              <a:ext uri="{FF2B5EF4-FFF2-40B4-BE49-F238E27FC236}">
                <a16:creationId xmlns:a16="http://schemas.microsoft.com/office/drawing/2014/main" id="{A99A617B-0723-4653-A5EA-77B8915B1EA0}"/>
              </a:ext>
            </a:extLst>
          </p:cNvPr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</a:t>
            </a:r>
            <a:r>
              <a:rPr lang="en-US" altLang="en-US" sz="1100" dirty="0"/>
              <a:t>2020-2021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69853182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F34C4-718C-40AA-BB36-A226A96C3F92}" type="slidenum">
              <a:rPr lang="el-GR" altLang="en-US" smtClean="0"/>
              <a:pPr/>
              <a:t>89</a:t>
            </a:fld>
            <a:endParaRPr lang="el-GR" altLang="en-US"/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292100" y="1524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του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ένα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από ένα σύνολο</a:t>
            </a:r>
          </a:p>
        </p:txBody>
      </p:sp>
      <p:sp>
        <p:nvSpPr>
          <p:cNvPr id="65544" name="Rectangle 7"/>
          <p:cNvSpPr>
            <a:spLocks noChangeArrowheads="1"/>
          </p:cNvSpPr>
          <p:nvPr/>
        </p:nvSpPr>
        <p:spPr bwMode="auto">
          <a:xfrm>
            <a:off x="1149902" y="2370182"/>
            <a:ext cx="3785011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		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	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5795963" y="4437062"/>
            <a:ext cx="1824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1208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584AD-F571-46B1-B7D8-FB2979FC3B55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4211638" y="1916113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74676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αντιστοιχεί στην πράξη του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καρτεσιανού γινομένου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άλγεβρας. 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σχέσεις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θα χρησιμοποιηθούν για τον υπολογισμό του αποτελέσματος.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683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from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8019" y="1876425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Α1, Α2, .., 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0" baseline="-2500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="0" baseline="-2500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b="0" dirty="0" err="1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0" baseline="-25000" dirty="0" err="1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b="0" dirty="0">
              <a:solidFill>
                <a:schemeClr val="accent6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1" grpId="0" animBg="1" autoUpdateAnimBg="0"/>
      <p:bldP spid="275462" grpId="0" autoUpdateAnimBg="0"/>
      <p:bldP spid="12" grpId="0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3B0085-98FB-4EF1-AEF1-76DE382E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A82B06-9526-48A9-BCFE-CAE4A68C9F16}"/>
              </a:ext>
            </a:extLst>
          </p:cNvPr>
          <p:cNvSpPr txBox="1"/>
          <p:nvPr/>
        </p:nvSpPr>
        <p:spPr>
          <a:xfrm>
            <a:off x="304800" y="198782"/>
            <a:ext cx="54068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			         S</a:t>
            </a:r>
          </a:p>
          <a:p>
            <a:r>
              <a:rPr lang="en-US" dirty="0"/>
              <a:t>A	B			C	D</a:t>
            </a:r>
          </a:p>
          <a:p>
            <a:r>
              <a:rPr lang="en-US" dirty="0"/>
              <a:t>2	3			4	9</a:t>
            </a:r>
          </a:p>
          <a:p>
            <a:r>
              <a:rPr lang="en-US" dirty="0"/>
              <a:t>3	5			7 	8</a:t>
            </a:r>
          </a:p>
          <a:p>
            <a:pPr marL="342900" indent="-342900">
              <a:buAutoNum type="arabicPlain" startAt="7"/>
            </a:pPr>
            <a:r>
              <a:rPr lang="en-US" dirty="0"/>
              <a:t>  8			4	2</a:t>
            </a:r>
          </a:p>
          <a:p>
            <a:r>
              <a:rPr lang="en-US" dirty="0"/>
              <a:t>                                   2       7</a:t>
            </a:r>
          </a:p>
          <a:p>
            <a:r>
              <a:rPr lang="en-US" dirty="0"/>
              <a:t>                                   1       </a:t>
            </a:r>
            <a:r>
              <a:rPr lang="el-GR" dirty="0"/>
              <a:t>9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9A4FA6-BDAB-4BCE-8AC6-6BF142EEBFF4}"/>
              </a:ext>
            </a:extLst>
          </p:cNvPr>
          <p:cNvSpPr txBox="1"/>
          <p:nvPr/>
        </p:nvSpPr>
        <p:spPr>
          <a:xfrm>
            <a:off x="198781" y="2309370"/>
            <a:ext cx="752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DISTINCT D  FROM S WHERE C &gt;= ANY (SELECT A FROM R);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177B79-4023-4C9F-AD8E-1D2DB98BDDFB}"/>
              </a:ext>
            </a:extLst>
          </p:cNvPr>
          <p:cNvSpPr txBox="1"/>
          <p:nvPr/>
        </p:nvSpPr>
        <p:spPr>
          <a:xfrm>
            <a:off x="1152939" y="2757965"/>
            <a:ext cx="2882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έχει </a:t>
            </a:r>
          </a:p>
          <a:p>
            <a:r>
              <a:rPr lang="el-GR" dirty="0"/>
              <a:t>Α. 1 πλειάδα</a:t>
            </a:r>
          </a:p>
          <a:p>
            <a:r>
              <a:rPr lang="el-GR" dirty="0"/>
              <a:t>Β. 2 πλειάδες</a:t>
            </a:r>
          </a:p>
          <a:p>
            <a:r>
              <a:rPr lang="en-US" dirty="0"/>
              <a:t>C. </a:t>
            </a:r>
            <a:r>
              <a:rPr lang="el-GR" dirty="0"/>
              <a:t>3</a:t>
            </a:r>
            <a:r>
              <a:rPr lang="en-US" dirty="0"/>
              <a:t> </a:t>
            </a:r>
            <a:r>
              <a:rPr lang="el-GR" dirty="0"/>
              <a:t>πλειάδες</a:t>
            </a:r>
            <a:endParaRPr lang="en-US" dirty="0"/>
          </a:p>
          <a:p>
            <a:r>
              <a:rPr lang="en-US" dirty="0"/>
              <a:t>D. </a:t>
            </a:r>
            <a:r>
              <a:rPr lang="el-GR" dirty="0"/>
              <a:t>4 πλειάδες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A5B260-C545-4732-ACC9-849795577721}"/>
              </a:ext>
            </a:extLst>
          </p:cNvPr>
          <p:cNvSpPr txBox="1"/>
          <p:nvPr/>
        </p:nvSpPr>
        <p:spPr>
          <a:xfrm>
            <a:off x="79512" y="4363457"/>
            <a:ext cx="752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*  FROM S WHERE B &lt;&gt; ANY (SELECT D FROM R);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0B7FEF-71F6-451B-9E4C-DBFF5BD7090D}"/>
              </a:ext>
            </a:extLst>
          </p:cNvPr>
          <p:cNvSpPr txBox="1"/>
          <p:nvPr/>
        </p:nvSpPr>
        <p:spPr>
          <a:xfrm>
            <a:off x="1033670" y="4812052"/>
            <a:ext cx="2882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έχει </a:t>
            </a:r>
          </a:p>
          <a:p>
            <a:r>
              <a:rPr lang="el-GR" dirty="0"/>
              <a:t>Α. 1 πλειάδα</a:t>
            </a:r>
          </a:p>
          <a:p>
            <a:r>
              <a:rPr lang="el-GR" dirty="0"/>
              <a:t>Β. 2 πλειάδες</a:t>
            </a:r>
          </a:p>
          <a:p>
            <a:r>
              <a:rPr lang="en-US" dirty="0"/>
              <a:t>C. </a:t>
            </a:r>
            <a:r>
              <a:rPr lang="el-GR" dirty="0"/>
              <a:t>3</a:t>
            </a:r>
            <a:r>
              <a:rPr lang="en-US" dirty="0"/>
              <a:t> </a:t>
            </a:r>
            <a:r>
              <a:rPr lang="el-GR" dirty="0"/>
              <a:t>πλειάδες</a:t>
            </a:r>
            <a:endParaRPr lang="en-US" dirty="0"/>
          </a:p>
          <a:p>
            <a:r>
              <a:rPr lang="en-US" dirty="0"/>
              <a:t>D. </a:t>
            </a:r>
            <a:r>
              <a:rPr lang="el-GR" dirty="0"/>
              <a:t>4 πλειάδες</a:t>
            </a:r>
            <a:endParaRPr lang="en-US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72D6A977-A3A4-4A70-8B83-AB3282E81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>
            <a:extLst>
              <a:ext uri="{FF2B5EF4-FFF2-40B4-BE49-F238E27FC236}">
                <a16:creationId xmlns:a16="http://schemas.microsoft.com/office/drawing/2014/main" id="{61B19346-FCFE-43A8-82E8-31B94C428E3D}"/>
              </a:ext>
            </a:extLst>
          </p:cNvPr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</a:t>
            </a:r>
            <a:r>
              <a:rPr lang="en-US" altLang="en-US" sz="1100" dirty="0"/>
              <a:t>2020-2021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76063112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93364-AD0D-4AAA-BC94-2D30A40F213D}" type="slidenum">
              <a:rPr lang="el-GR" altLang="en-US" smtClean="0"/>
              <a:pPr/>
              <a:t>91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58900" y="1812925"/>
            <a:ext cx="56388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&gt;=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&lt;&gt;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(όχι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16903627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46C4A-1C77-4E5E-8958-2F1A18236E7F}" type="slidenum">
              <a:rPr lang="el-GR" altLang="en-US" smtClean="0"/>
              <a:pPr/>
              <a:t>92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από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όλα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στοιχεία ενός συνόλου   </a:t>
            </a:r>
          </a:p>
        </p:txBody>
      </p:sp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457200" y="322262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όλες τις ασπρόμαυρες ταινίες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39750" y="4410928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Year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 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18892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3B0085-98FB-4EF1-AEF1-76DE382E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A82B06-9526-48A9-BCFE-CAE4A68C9F16}"/>
              </a:ext>
            </a:extLst>
          </p:cNvPr>
          <p:cNvSpPr txBox="1"/>
          <p:nvPr/>
        </p:nvSpPr>
        <p:spPr>
          <a:xfrm>
            <a:off x="304800" y="198782"/>
            <a:ext cx="54068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			         S</a:t>
            </a:r>
          </a:p>
          <a:p>
            <a:r>
              <a:rPr lang="en-US" dirty="0"/>
              <a:t>A	B			C	D</a:t>
            </a:r>
          </a:p>
          <a:p>
            <a:r>
              <a:rPr lang="en-US" dirty="0"/>
              <a:t>2	3			4	9</a:t>
            </a:r>
          </a:p>
          <a:p>
            <a:r>
              <a:rPr lang="en-US" dirty="0"/>
              <a:t>3	5			7 	8</a:t>
            </a:r>
          </a:p>
          <a:p>
            <a:pPr marL="342900" indent="-342900">
              <a:buAutoNum type="arabicPlain" startAt="7"/>
            </a:pPr>
            <a:r>
              <a:rPr lang="en-US" dirty="0"/>
              <a:t>  8			4	2</a:t>
            </a:r>
          </a:p>
          <a:p>
            <a:r>
              <a:rPr lang="en-US" dirty="0"/>
              <a:t>                                   2       7</a:t>
            </a:r>
          </a:p>
          <a:p>
            <a:r>
              <a:rPr lang="en-US" dirty="0"/>
              <a:t>                                   1       </a:t>
            </a:r>
            <a:r>
              <a:rPr lang="el-GR" dirty="0"/>
              <a:t>9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9A4FA6-BDAB-4BCE-8AC6-6BF142EEBFF4}"/>
              </a:ext>
            </a:extLst>
          </p:cNvPr>
          <p:cNvSpPr txBox="1"/>
          <p:nvPr/>
        </p:nvSpPr>
        <p:spPr>
          <a:xfrm>
            <a:off x="198781" y="2309370"/>
            <a:ext cx="752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DISTINCT D  FROM S WHERE C &gt;= ALL (SELECT A FROM R);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177B79-4023-4C9F-AD8E-1D2DB98BDDFB}"/>
              </a:ext>
            </a:extLst>
          </p:cNvPr>
          <p:cNvSpPr txBox="1"/>
          <p:nvPr/>
        </p:nvSpPr>
        <p:spPr>
          <a:xfrm>
            <a:off x="1152939" y="2757965"/>
            <a:ext cx="2882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έχει </a:t>
            </a:r>
          </a:p>
          <a:p>
            <a:r>
              <a:rPr lang="el-GR" dirty="0"/>
              <a:t>Α. 1 πλειάδα</a:t>
            </a:r>
          </a:p>
          <a:p>
            <a:r>
              <a:rPr lang="el-GR" dirty="0"/>
              <a:t>Β. 2 πλειάδες</a:t>
            </a:r>
          </a:p>
          <a:p>
            <a:r>
              <a:rPr lang="en-US" dirty="0"/>
              <a:t>C. </a:t>
            </a:r>
            <a:r>
              <a:rPr lang="el-GR" dirty="0"/>
              <a:t>3</a:t>
            </a:r>
            <a:r>
              <a:rPr lang="en-US" dirty="0"/>
              <a:t> </a:t>
            </a:r>
            <a:r>
              <a:rPr lang="el-GR" dirty="0"/>
              <a:t>πλειάδες</a:t>
            </a:r>
            <a:endParaRPr lang="en-US" dirty="0"/>
          </a:p>
          <a:p>
            <a:r>
              <a:rPr lang="en-US" dirty="0"/>
              <a:t>D. </a:t>
            </a:r>
            <a:r>
              <a:rPr lang="el-GR" dirty="0"/>
              <a:t>4 πλειάδες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A5B260-C545-4732-ACC9-849795577721}"/>
              </a:ext>
            </a:extLst>
          </p:cNvPr>
          <p:cNvSpPr txBox="1"/>
          <p:nvPr/>
        </p:nvSpPr>
        <p:spPr>
          <a:xfrm>
            <a:off x="79512" y="4363457"/>
            <a:ext cx="752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*  FROM S WHERE A &lt;&gt; ALL (SELECT D FROM R);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0B7FEF-71F6-451B-9E4C-DBFF5BD7090D}"/>
              </a:ext>
            </a:extLst>
          </p:cNvPr>
          <p:cNvSpPr txBox="1"/>
          <p:nvPr/>
        </p:nvSpPr>
        <p:spPr>
          <a:xfrm>
            <a:off x="1033670" y="4812052"/>
            <a:ext cx="2882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έχει </a:t>
            </a:r>
          </a:p>
          <a:p>
            <a:r>
              <a:rPr lang="el-GR" dirty="0"/>
              <a:t>Α. 1 πλειάδα</a:t>
            </a:r>
          </a:p>
          <a:p>
            <a:r>
              <a:rPr lang="el-GR" dirty="0"/>
              <a:t>Β. 2 πλειάδες</a:t>
            </a:r>
          </a:p>
          <a:p>
            <a:r>
              <a:rPr lang="en-US" dirty="0"/>
              <a:t>C. </a:t>
            </a:r>
            <a:r>
              <a:rPr lang="el-GR" dirty="0"/>
              <a:t>3</a:t>
            </a:r>
            <a:r>
              <a:rPr lang="en-US" dirty="0"/>
              <a:t> </a:t>
            </a:r>
            <a:r>
              <a:rPr lang="el-GR" dirty="0"/>
              <a:t>πλειάδες</a:t>
            </a:r>
            <a:endParaRPr lang="en-US" dirty="0"/>
          </a:p>
          <a:p>
            <a:r>
              <a:rPr lang="en-US" dirty="0"/>
              <a:t>D. </a:t>
            </a:r>
            <a:r>
              <a:rPr lang="el-GR" dirty="0"/>
              <a:t>4 πλειάδες</a:t>
            </a:r>
            <a:endParaRPr lang="en-US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4E3F821B-0211-406F-B010-F1EAE0F72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>
            <a:extLst>
              <a:ext uri="{FF2B5EF4-FFF2-40B4-BE49-F238E27FC236}">
                <a16:creationId xmlns:a16="http://schemas.microsoft.com/office/drawing/2014/main" id="{D1473CCE-216F-4E2A-A8D6-9AE34D5CD37E}"/>
              </a:ext>
            </a:extLst>
          </p:cNvPr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</a:t>
            </a:r>
            <a:r>
              <a:rPr lang="en-US" altLang="en-US" sz="1100" dirty="0"/>
              <a:t>2020-2021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95580082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C1FC0-BF3F-41DB-809C-B368C1505CA2}" type="slidenum">
              <a:rPr lang="el-GR" altLang="en-US" smtClean="0"/>
              <a:pPr/>
              <a:t>94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119554" y="1875692"/>
            <a:ext cx="55626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&gt;=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=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&lt;&gt;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24089533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5CE3-3C2A-4282-A7F9-7C233CB23C44}" type="slidenum">
              <a:rPr lang="el-GR" altLang="en-US" smtClean="0"/>
              <a:pPr/>
              <a:t>95</a:t>
            </a:fld>
            <a:endParaRPr lang="el-GR" altLang="en-US"/>
          </a:p>
        </p:txBody>
      </p:sp>
      <p:sp>
        <p:nvSpPr>
          <p:cNvPr id="71687" name="Rectangle 4"/>
          <p:cNvSpPr>
            <a:spLocks noChangeArrowheads="1"/>
          </p:cNvSpPr>
          <p:nvPr/>
        </p:nvSpPr>
        <p:spPr bwMode="auto">
          <a:xfrm>
            <a:off x="1358900" y="3090409"/>
            <a:ext cx="5052986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EXISTS (NOT EXISTS)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			    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		    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384045" y="1719173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άδεια σχέση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(NOT EXISTS)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δεν είναι κενή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κενή)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3501F-7FD0-4E58-8233-2ADDF79779E7}" type="slidenum">
              <a:rPr lang="el-GR" altLang="en-US" smtClean="0"/>
              <a:pPr/>
              <a:t>96</a:t>
            </a:fld>
            <a:endParaRPr lang="el-GR" altLang="en-US"/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381000" y="2880556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παρακάτω ερώτηση;</a:t>
            </a:r>
          </a:p>
        </p:txBody>
      </p:sp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381000" y="3494342"/>
            <a:ext cx="8610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Movie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Τ.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*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.Τ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itle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.Τ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itle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Play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7200" y="1608041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3CFEB-2BEF-4EB5-980F-23270E4B2537}" type="slidenum">
              <a:rPr lang="el-GR" altLang="en-US" smtClean="0"/>
              <a:pPr/>
              <a:t>97</a:t>
            </a:fld>
            <a:endParaRPr lang="el-GR" altLang="en-US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81000" y="1692007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Διπλές Εμφανίσεις</a:t>
            </a: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δεν έχει πολλαπλές όμοιες πλειάδες –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unique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261937" y="5543554"/>
            <a:ext cx="84248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για να ελεγχθεί αν το αποτέλεσμα είναι σύνολο ή </a:t>
            </a:r>
            <a:r>
              <a:rPr lang="el-GR" sz="1800" b="0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πολυσύνολο</a:t>
            </a:r>
            <a:endParaRPr lang="el-GR" sz="18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7832" name="Rectangle 5"/>
          <p:cNvSpPr>
            <a:spLocks noChangeArrowheads="1"/>
          </p:cNvSpPr>
          <p:nvPr/>
        </p:nvSpPr>
        <p:spPr bwMode="auto">
          <a:xfrm>
            <a:off x="1450003" y="3087683"/>
            <a:ext cx="5543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 (NOT UNIQUE)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			  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F0378-301B-46B2-B095-70C46AFC492A}" type="slidenum">
              <a:rPr lang="el-GR" altLang="en-US" smtClean="0"/>
              <a:pPr/>
              <a:t>98</a:t>
            </a:fld>
            <a:endParaRPr lang="el-GR" altLang="en-US"/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σε μια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ame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644525" y="5206567"/>
            <a:ext cx="4959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Name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		</a:t>
            </a:r>
            <a:r>
              <a:rPr lang="el-GR" sz="1600" b="0" i="1" dirty="0">
                <a:solidFill>
                  <a:schemeClr val="accent2">
                    <a:lumMod val="75000"/>
                  </a:schemeClr>
                </a:solidFill>
              </a:rPr>
              <a:t>(θα το δούμε στη συνέχεια)</a:t>
            </a: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Plays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GROUP BY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(*) = 1;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57200" y="149021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E95A6-598F-44CD-8178-16EEE181552A}" type="slidenum">
              <a:rPr lang="el-GR" altLang="en-US" smtClean="0"/>
              <a:pPr/>
              <a:t>99</a:t>
            </a:fld>
            <a:endParaRPr lang="el-GR" altLang="en-US"/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σε δύο</a:t>
            </a: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ταινίες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856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6-20</a:t>
            </a:r>
            <a:r>
              <a:rPr lang="en-US" altLang="en-US" sz="1100" dirty="0"/>
              <a:t>1</a:t>
            </a:r>
            <a:r>
              <a:rPr lang="el-GR" altLang="en-US" sz="1100" dirty="0"/>
              <a:t>7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NOT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ame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57200" y="149021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44525" y="5206567"/>
            <a:ext cx="4959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Name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		</a:t>
            </a:r>
            <a:r>
              <a:rPr lang="el-GR" sz="1600" b="0" i="1" dirty="0">
                <a:solidFill>
                  <a:schemeClr val="accent2">
                    <a:lumMod val="75000"/>
                  </a:schemeClr>
                </a:solidFill>
              </a:rPr>
              <a:t>(θα το δούμε στη συνέχεια)</a:t>
            </a: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Plays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GROUP BY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(*) &gt; 1;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6074</TotalTime>
  <Words>13095</Words>
  <Application>Microsoft Office PowerPoint</Application>
  <PresentationFormat>On-screen Show (4:3)</PresentationFormat>
  <Paragraphs>2232</Paragraphs>
  <Slides>176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176</vt:i4>
      </vt:variant>
    </vt:vector>
  </HeadingPairs>
  <TitlesOfParts>
    <vt:vector size="182" baseType="lpstr">
      <vt:lpstr>Arial</vt:lpstr>
      <vt:lpstr>Calibri</vt:lpstr>
      <vt:lpstr>Courier New</vt:lpstr>
      <vt:lpstr>Times New Roman</vt:lpstr>
      <vt:lpstr>Wingdings</vt:lpstr>
      <vt:lpstr>Office Theme</vt:lpstr>
      <vt:lpstr>PowerPoint Presentation</vt:lpstr>
      <vt:lpstr>Τι είδαμε μέχρι τώρα</vt:lpstr>
      <vt:lpstr>SQL</vt:lpstr>
      <vt:lpstr>SQL</vt:lpstr>
      <vt:lpstr>PowerPoint Presentation</vt:lpstr>
      <vt:lpstr>PowerPoint Presentation</vt:lpstr>
      <vt:lpstr>Βασική Δομή</vt:lpstr>
      <vt:lpstr>select</vt:lpstr>
      <vt:lpstr>from</vt:lpstr>
      <vt:lpstr>where</vt:lpstr>
      <vt:lpstr>Παράδειγμα</vt:lpstr>
      <vt:lpstr>select</vt:lpstr>
      <vt:lpstr>select distinct</vt:lpstr>
      <vt:lpstr>select *</vt:lpstr>
      <vt:lpstr>select</vt:lpstr>
      <vt:lpstr>where</vt:lpstr>
      <vt:lpstr>Παράδειγμα</vt:lpstr>
      <vt:lpstr>Παράδειγμα</vt:lpstr>
      <vt:lpstr>Βασική Δομή</vt:lpstr>
      <vt:lpstr>Παράδειγμα</vt:lpstr>
      <vt:lpstr>Παράδειγμα</vt:lpstr>
      <vt:lpstr>Βασική Δομή (επανάληψη)</vt:lpstr>
      <vt:lpstr>Βασική Δομή (επανάληψη)</vt:lpstr>
      <vt:lpstr>Παραδείγματα</vt:lpstr>
      <vt:lpstr>SQL</vt:lpstr>
      <vt:lpstr>Πράξεις με συμβολοσειρές</vt:lpstr>
      <vt:lpstr>Πράξεις με συμβολοσειρές</vt:lpstr>
      <vt:lpstr>Διάταξη Πλειάδων</vt:lpstr>
      <vt:lpstr>Διάταξη Πλειάδων</vt:lpstr>
      <vt:lpstr>Περιορισμός μεγέθους αποτελέσματος</vt:lpstr>
      <vt:lpstr>Αλλαγή Ονόματος</vt:lpstr>
      <vt:lpstr>Αλλαγή Ονόματος</vt:lpstr>
      <vt:lpstr>Αλλαγή Ονόματος</vt:lpstr>
      <vt:lpstr>Μεταβλητές πλειάδων</vt:lpstr>
      <vt:lpstr>Μεταβλητές πλειάδων</vt:lpstr>
      <vt:lpstr>Βασική Δομή Ερώτησης</vt:lpstr>
      <vt:lpstr>Βασική Δομή Ερώτησης</vt:lpstr>
      <vt:lpstr>Παραδείγματα</vt:lpstr>
      <vt:lpstr>Παράδειγμα</vt:lpstr>
      <vt:lpstr>Η τιμή null</vt:lpstr>
      <vt:lpstr>Λογική Τριών Τιμών</vt:lpstr>
      <vt:lpstr>Λογική Τριών Τιμών</vt:lpstr>
      <vt:lpstr>Η τιμή null</vt:lpstr>
      <vt:lpstr>Επανάληψη</vt:lpstr>
      <vt:lpstr>Επανάληψη</vt:lpstr>
      <vt:lpstr>PowerPoint Presentation</vt:lpstr>
      <vt:lpstr>Πράξεις Συνόλου</vt:lpstr>
      <vt:lpstr>Γενική Σύνταξη</vt:lpstr>
      <vt:lpstr>Ένωση</vt:lpstr>
      <vt:lpstr>Ένωση</vt:lpstr>
      <vt:lpstr>Ένωση</vt:lpstr>
      <vt:lpstr>Ένωση</vt:lpstr>
      <vt:lpstr>Τομή</vt:lpstr>
      <vt:lpstr>Διαφορά</vt:lpstr>
      <vt:lpstr>Παράδειγμα</vt:lpstr>
      <vt:lpstr>Παράδειγμα</vt:lpstr>
      <vt:lpstr>Παράδειγμα</vt:lpstr>
      <vt:lpstr>Παραδείγματα</vt:lpstr>
      <vt:lpstr>Επανάληψη</vt:lpstr>
      <vt:lpstr>PowerPoint Presentation</vt:lpstr>
      <vt:lpstr>Υποερωτήσεις</vt:lpstr>
      <vt:lpstr>Σύνταξη</vt:lpstr>
      <vt:lpstr>Ο τελεστής in (not in) </vt:lpstr>
      <vt:lpstr>Ο τελεστής in (not in) </vt:lpstr>
      <vt:lpstr>Ο τελεστής in (not in) </vt:lpstr>
      <vt:lpstr>Ο τελεστής in (not in) </vt:lpstr>
      <vt:lpstr>Ο τελεστής in (not in) </vt:lpstr>
      <vt:lpstr>Σύγκριση με (τιμές) συνόλου: any</vt:lpstr>
      <vt:lpstr>any</vt:lpstr>
      <vt:lpstr>any</vt:lpstr>
      <vt:lpstr>Σύγκριση με (τιμές) συνόλου: all</vt:lpstr>
      <vt:lpstr>all</vt:lpstr>
      <vt:lpstr>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Υποερωτήσεις</vt:lpstr>
      <vt:lpstr>Σύνταξη</vt:lpstr>
      <vt:lpstr>Ο τελεστής in (not in) </vt:lpstr>
      <vt:lpstr>Ο τελεστής in (not in) </vt:lpstr>
      <vt:lpstr>Ο τελεστής in (not in) </vt:lpstr>
      <vt:lpstr>PowerPoint Presentation</vt:lpstr>
      <vt:lpstr>Σύγκριση με (τιμές) συνόλου: any</vt:lpstr>
      <vt:lpstr>PowerPoint Presentation</vt:lpstr>
      <vt:lpstr>any</vt:lpstr>
      <vt:lpstr>Σύγκριση με (τιμές) συνόλου: all</vt:lpstr>
      <vt:lpstr>PowerPoint Presentation</vt:lpstr>
      <vt:lpstr>all</vt:lpstr>
      <vt:lpstr>Ο τελεστής exists (not exists) </vt:lpstr>
      <vt:lpstr>Ο τελεστής exists (not exists) </vt:lpstr>
      <vt:lpstr>Ο τελεστής unique (not unique) </vt:lpstr>
      <vt:lpstr>Ο τελεστής unique (not unique) </vt:lpstr>
      <vt:lpstr>Ο τελεστής unique (not unique) </vt:lpstr>
      <vt:lpstr>Επανάληψη</vt:lpstr>
      <vt:lpstr>Επανάληψη</vt:lpstr>
      <vt:lpstr>Επανάληψη</vt:lpstr>
      <vt:lpstr>Ο τελεστής exists (not exists)   </vt:lpstr>
      <vt:lpstr>Ο τελεστής exists (not exists) </vt:lpstr>
      <vt:lpstr>Ο τελεστής exists (not exists) </vt:lpstr>
      <vt:lpstr>Παράδειγμα Διαίρεσης</vt:lpstr>
      <vt:lpstr>Παράδειγμα: Διαίρεση</vt:lpstr>
      <vt:lpstr>PowerPoint Presentation</vt:lpstr>
      <vt:lpstr>PowerPoint Presentation</vt:lpstr>
      <vt:lpstr>Συναθροιστικές Συναρτήσεις</vt:lpstr>
      <vt:lpstr>Παράδειγμα</vt:lpstr>
      <vt:lpstr>Συναθροιστικές Συναρτήσεις</vt:lpstr>
      <vt:lpstr>Συναθροιστικές Συναρτήσεις</vt:lpstr>
      <vt:lpstr>Συναθροιστικές Συναρτήσεις</vt:lpstr>
      <vt:lpstr>PowerPoint Presentation</vt:lpstr>
      <vt:lpstr>Συναθροιστικές Συναρτήσεις: group by</vt:lpstr>
      <vt:lpstr>Παράδειγμα</vt:lpstr>
      <vt:lpstr>Συναθροιστικές Συναρτήσεις: group by</vt:lpstr>
      <vt:lpstr>Συναθροιστικές Συναρτήσεις: group by</vt:lpstr>
      <vt:lpstr>Παράδειγμα</vt:lpstr>
      <vt:lpstr>Συναθροιστικές Συναρτήσεις: group by</vt:lpstr>
      <vt:lpstr>Συναθροιστικές Συναρτήσεις: having</vt:lpstr>
      <vt:lpstr>Συναθροιστικές Συναρτήσεις</vt:lpstr>
      <vt:lpstr>Συναθροιστικές Συναρτήσεις</vt:lpstr>
      <vt:lpstr>Παράδειγμα</vt:lpstr>
      <vt:lpstr>Παράδειγμα</vt:lpstr>
      <vt:lpstr>Επανάληψη</vt:lpstr>
      <vt:lpstr>Παράδειγμα</vt:lpstr>
      <vt:lpstr>Παράδειγμα</vt:lpstr>
      <vt:lpstr>Παράδειγμα</vt:lpstr>
      <vt:lpstr>PowerPoint Presentation</vt:lpstr>
      <vt:lpstr>Βασική Δομή Ερώτησης</vt:lpstr>
      <vt:lpstr>PowerPoint Presentation</vt:lpstr>
      <vt:lpstr>Συνένωση (join)</vt:lpstr>
      <vt:lpstr>Παράδειγμα</vt:lpstr>
      <vt:lpstr>Παράδειγμα</vt:lpstr>
      <vt:lpstr>Παράδειγμα</vt:lpstr>
      <vt:lpstr>Παράδειγμα</vt:lpstr>
      <vt:lpstr>Παράδειγμα</vt:lpstr>
      <vt:lpstr>Φυσική Συνένωση (natural join)</vt:lpstr>
      <vt:lpstr>Παράδειγμα</vt:lpstr>
      <vt:lpstr>SFW στο FOR </vt:lpstr>
      <vt:lpstr>PowerPoint Presentation</vt:lpstr>
      <vt:lpstr>Εισαγωγή</vt:lpstr>
      <vt:lpstr>Τροποποίηση ΒΔ</vt:lpstr>
      <vt:lpstr>Εισαγωγή δεδομένων</vt:lpstr>
      <vt:lpstr>Εισαγωγή δεδομένων</vt:lpstr>
      <vt:lpstr>Διαγραφή δεδομένων</vt:lpstr>
      <vt:lpstr>Διαγραφή δεδομένων</vt:lpstr>
      <vt:lpstr>Ενημέρωση </vt:lpstr>
      <vt:lpstr>Ενημέρωση</vt:lpstr>
      <vt:lpstr>Επανάληψη</vt:lpstr>
      <vt:lpstr>PowerPoint Presentation</vt:lpstr>
      <vt:lpstr>PowerPoint Presentation</vt:lpstr>
      <vt:lpstr>Παράδειγμα</vt:lpstr>
      <vt:lpstr>PowerPoint Presentation</vt:lpstr>
      <vt:lpstr>Ορισμός Όψεων (εικονικών πινάκων)</vt:lpstr>
      <vt:lpstr>Διαφορά από create table</vt:lpstr>
      <vt:lpstr>Παράδειγμα</vt:lpstr>
      <vt:lpstr>Ενημερώσιμες Όψεις</vt:lpstr>
      <vt:lpstr>Παράδειγμα</vt:lpstr>
      <vt:lpstr>Διαγραφή όψης</vt:lpstr>
      <vt:lpstr>With</vt:lpstr>
      <vt:lpstr>With</vt:lpstr>
      <vt:lpstr>Παράδειγμα</vt:lpstr>
      <vt:lpstr>Άσκηση: Αξιολογήσεις από το YELP </vt:lpstr>
      <vt:lpstr>Άσκηση: Αξιολογήσεις από το YELP </vt:lpstr>
      <vt:lpstr>Άσκηση: Αξιολογήσεις από το YELP </vt:lpstr>
      <vt:lpstr>Άσκηση: Αξιολογήσεις από το YELP </vt:lpstr>
      <vt:lpstr>PowerPoint Presentation</vt:lpstr>
      <vt:lpstr>PowerPoint Presentation</vt:lpstr>
      <vt:lpstr>Ασκήσεις  (Θέματα Σεπτεμβρίου 2017)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Evaggelia Pitoura</cp:lastModifiedBy>
  <cp:revision>548</cp:revision>
  <dcterms:created xsi:type="dcterms:W3CDTF">2013-06-13T09:19:30Z</dcterms:created>
  <dcterms:modified xsi:type="dcterms:W3CDTF">2020-12-05T11:39:38Z</dcterms:modified>
</cp:coreProperties>
</file>