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ink/ink1.xml" ContentType="application/inkml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2"/>
  </p:notesMasterIdLst>
  <p:sldIdLst>
    <p:sldId id="457" r:id="rId2"/>
    <p:sldId id="665" r:id="rId3"/>
    <p:sldId id="709" r:id="rId4"/>
    <p:sldId id="666" r:id="rId5"/>
    <p:sldId id="667" r:id="rId6"/>
    <p:sldId id="668" r:id="rId7"/>
    <p:sldId id="669" r:id="rId8"/>
    <p:sldId id="671" r:id="rId9"/>
    <p:sldId id="718" r:id="rId10"/>
    <p:sldId id="672" r:id="rId11"/>
    <p:sldId id="673" r:id="rId12"/>
    <p:sldId id="674" r:id="rId13"/>
    <p:sldId id="675" r:id="rId14"/>
    <p:sldId id="676" r:id="rId15"/>
    <p:sldId id="677" r:id="rId16"/>
    <p:sldId id="715" r:id="rId17"/>
    <p:sldId id="716" r:id="rId18"/>
    <p:sldId id="717" r:id="rId19"/>
    <p:sldId id="681" r:id="rId20"/>
    <p:sldId id="682" r:id="rId21"/>
    <p:sldId id="683" r:id="rId22"/>
    <p:sldId id="684" r:id="rId23"/>
    <p:sldId id="719" r:id="rId24"/>
    <p:sldId id="685" r:id="rId25"/>
    <p:sldId id="686" r:id="rId26"/>
    <p:sldId id="687" r:id="rId27"/>
    <p:sldId id="688" r:id="rId28"/>
    <p:sldId id="689" r:id="rId29"/>
    <p:sldId id="690" r:id="rId30"/>
    <p:sldId id="722" r:id="rId31"/>
    <p:sldId id="691" r:id="rId32"/>
    <p:sldId id="692" r:id="rId33"/>
    <p:sldId id="693" r:id="rId34"/>
    <p:sldId id="694" r:id="rId35"/>
    <p:sldId id="695" r:id="rId36"/>
    <p:sldId id="696" r:id="rId37"/>
    <p:sldId id="697" r:id="rId38"/>
    <p:sldId id="713" r:id="rId39"/>
    <p:sldId id="698" r:id="rId40"/>
    <p:sldId id="699" r:id="rId41"/>
    <p:sldId id="700" r:id="rId42"/>
    <p:sldId id="701" r:id="rId43"/>
    <p:sldId id="702" r:id="rId44"/>
    <p:sldId id="703" r:id="rId45"/>
    <p:sldId id="704" r:id="rId46"/>
    <p:sldId id="705" r:id="rId47"/>
    <p:sldId id="706" r:id="rId48"/>
    <p:sldId id="707" r:id="rId49"/>
    <p:sldId id="708" r:id="rId50"/>
    <p:sldId id="724" r:id="rId51"/>
    <p:sldId id="725" r:id="rId52"/>
    <p:sldId id="723" r:id="rId53"/>
    <p:sldId id="726" r:id="rId54"/>
    <p:sldId id="727" r:id="rId55"/>
    <p:sldId id="728" r:id="rId56"/>
    <p:sldId id="657" r:id="rId57"/>
    <p:sldId id="670" r:id="rId58"/>
    <p:sldId id="720" r:id="rId59"/>
    <p:sldId id="721" r:id="rId60"/>
    <p:sldId id="729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1188" y="68"/>
      </p:cViewPr>
      <p:guideLst>
        <p:guide orient="horz" pos="22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4308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0T13:02:11.566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05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58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128E9-48BA-4EC0-AE6D-17F238D2FDA6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14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E21DB-6E19-47C0-B934-BF63BC05C08D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47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DFB46-6C4D-40E6-A620-FDCFAC1BE0E3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63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33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E16B2-1A73-4C06-A9E7-37245F7E7729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01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73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1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74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AD60E-4C2E-407E-B011-5856EA87AC0E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3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33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E7312-19AD-4A82-B241-B657862C1310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62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32C0F-42F6-49DC-87B9-722FB19C4D9C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116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199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469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A0C78-DB60-43FC-A0AB-0AC9385AD113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9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EC5FE-43CD-4787-A1AB-EED332AF6CD8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773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E41BE-06B5-4BD2-82B7-3388ED3EA7AD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255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7CD1C-E3ED-44E5-8DD9-CC052841098F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39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6098-ACC0-4D7A-91D4-5FA62F793D0C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141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FD749-AFFD-4CDD-A46B-4B019B8BC237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02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776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973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8FA73-429A-49A8-B9AB-B88F178A3A11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883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183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A105B-DCDE-4F6B-84C7-C707E919CF37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630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3752A-A92A-476D-B974-8EBB0602DF82}" type="slidenum">
              <a:rPr lang="el-GR" smtClean="0"/>
              <a:pPr/>
              <a:t>34</a:t>
            </a:fld>
            <a:endParaRPr lang="el-G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24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18880-A135-48A1-8FF5-F288B65605C0}" type="slidenum">
              <a:rPr lang="el-GR" smtClean="0"/>
              <a:pPr/>
              <a:t>35</a:t>
            </a:fld>
            <a:endParaRPr lang="el-GR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843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6B745-C651-4B4C-9BC3-344D1D1B5FC9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827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2901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122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396AB-430A-4351-A699-F05183E08851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90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B7898-90B2-44FD-9D51-D73118348A10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672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A60E-A87D-4A97-A44F-B00804991F7F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8155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8D33A-D2AA-4078-AFDC-42DB8AB09695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570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9C708-4480-4265-9908-7DD5CBB4A13D}" type="slidenum">
              <a:rPr lang="el-GR" smtClean="0"/>
              <a:pPr/>
              <a:t>42</a:t>
            </a:fld>
            <a:endParaRPr lang="el-G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4469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48623-0119-475A-9129-8EA4FBAC4504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2402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6F53A-6CA7-4634-B813-315C6C511B03}" type="slidenum">
              <a:rPr lang="el-GR" smtClean="0"/>
              <a:pPr/>
              <a:t>44</a:t>
            </a:fld>
            <a:endParaRPr lang="el-G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8757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DCFEB-C625-46E8-9F6A-023831A4EF26}" type="slidenum">
              <a:rPr lang="el-GR" smtClean="0"/>
              <a:pPr/>
              <a:t>45</a:t>
            </a:fld>
            <a:endParaRPr lang="el-G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0948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C4BAF-D376-4543-BC32-B5474806180F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5094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958A7-23FD-4B37-A752-C5C677414C68}" type="slidenum">
              <a:rPr lang="el-GR" smtClean="0"/>
              <a:pPr/>
              <a:t>47</a:t>
            </a:fld>
            <a:endParaRPr lang="el-G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529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8D3B0-5240-491F-8ED8-5D11E16AAF09}" type="slidenum">
              <a:rPr lang="el-GR" smtClean="0"/>
              <a:pPr/>
              <a:t>48</a:t>
            </a:fld>
            <a:endParaRPr lang="el-GR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7634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7A347-0611-41F0-AA2C-5B5D46DFA9EA}" type="slidenum">
              <a:rPr lang="el-GR" smtClean="0"/>
              <a:pPr/>
              <a:t>49</a:t>
            </a:fld>
            <a:endParaRPr lang="el-G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81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9DF11-F7BB-40B2-A747-271126AC6F4D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6758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50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7420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8934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52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8144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53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3756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54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2417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55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5984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8360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0073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2002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59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73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6780D-98B3-4DE1-9390-3FF098AF382E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8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83C6C-FBB3-4515-B73B-6470165F4873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4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B3F20-548F-417C-AA6D-F9EB9A52B641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88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3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qlite.org/index.html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50.png"/><Relationship Id="rId4" Type="http://schemas.openxmlformats.org/officeDocument/2006/relationships/customXml" Target="../ink/ink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sqlitestudio.pl/index.rvt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20</a:t>
            </a:r>
            <a:r>
              <a:rPr lang="el-GR" altLang="en-US" dirty="0"/>
              <a:t>-20</a:t>
            </a:r>
            <a:r>
              <a:rPr lang="en-US" altLang="en-US" dirty="0"/>
              <a:t>21</a:t>
            </a:r>
            <a:endParaRPr lang="el-GR" altLang="en-US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6700" y="1393230"/>
            <a:ext cx="86487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Ορισμοί Σχεσιακού Μοντέλου και (απλές)Τροποποιήσεις Σχέσεων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στην 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7924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Σχετικά με το λογικό σχήμα, η ΓΟΔ SQL υποστηρίζει τους ορισμούς: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κάθε σχέσης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πεδίου τιμών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γνωρίσματος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των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περιορισμών ακεραιότητας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8DE4D-FBDA-4494-BE38-6B8E882102EC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381000" y="2029632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 TABLE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R(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...,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&gt;, 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…, 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&gt;);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όνομα της σχέσης,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="1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ονόματα των γνωρισμάτων, και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τύποι των αντίστοιχων πεδίων τιμών.</a:t>
            </a:r>
          </a:p>
          <a:p>
            <a:pPr algn="just"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2488293" y="1533135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 Ορισμού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42389-2A4E-45FE-B5F7-D073A537D1A3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2809875" y="1417638"/>
            <a:ext cx="3524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Τύποι Πεδίου Ορισμού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419100" y="2012163"/>
            <a:ext cx="8305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πεδίου ορισμού, οι διαθέσιμοι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τύποι περιλαμβάνουν –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στο βιβλίο και στη σελίδα του μαθήματος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(σταθερού μήκους)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smallint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numeric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(p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d) (d από τα p ψηφία είναι στα δεξιά της υποδιαστολής)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real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double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precision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float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(ημερομηνία) 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time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(ώρα)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23E7F-FA82-4AC1-8A66-4066E69C49A1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3850" y="2636838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πεδίου μπορεί να περιέχει τον προσδιορισμό </a:t>
            </a:r>
            <a:r>
              <a:rPr lang="el-GR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          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0956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Ορισμός σχήματος σχέσης 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Όνομα σχέσης + γνωρίσματα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35E2E-7D40-4F22-B0B9-D7D4957C979F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250825" y="1700213"/>
            <a:ext cx="8281988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Επιτρεπτοί περιορισμοί ακεραιότητας είναι της μορφής: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4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 και NULL τιμές) 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πρωτεύοντος κλειδιού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NULL τιμές επιτρέπονται (μόνο μία))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υποψηφίων κλειδιών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σημασιολογικών περιορισμών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ξένου κλειδιού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          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dirty="0">
                <a:solidFill>
                  <a:srgbClr val="FF0000"/>
                </a:solidFill>
              </a:rPr>
              <a:t> (Τίτλος, Έτος))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dirty="0">
                <a:solidFill>
                  <a:srgbClr val="FF0000"/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093062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          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foreign 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Όνομα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Ηθοποιός(Όνομα</a:t>
            </a:r>
            <a:r>
              <a:rPr lang="el-GR" sz="1400" dirty="0">
                <a:solidFill>
                  <a:srgbClr val="FF0000"/>
                </a:solidFill>
              </a:rPr>
              <a:t>),</a:t>
            </a:r>
          </a:p>
          <a:p>
            <a:r>
              <a:rPr lang="el-GR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foreign 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Τίτλος, Έτος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Ταινία(Τίτλος</a:t>
            </a:r>
            <a:r>
              <a:rPr lang="el-GR" sz="1400" dirty="0">
                <a:solidFill>
                  <a:srgbClr val="FF0000"/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6242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ξένου κλειδιού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προφανώς, ο ορισμός του πίνακα στον οποίο αναφέρεται, πρέπει να προηγείται</a:t>
            </a:r>
          </a:p>
        </p:txBody>
      </p:sp>
    </p:spTree>
    <p:extLst>
      <p:ext uri="{BB962C8B-B14F-4D97-AF65-F5344CB8AC3E}">
        <p14:creationId xmlns:p14="http://schemas.microsoft.com/office/powerpoint/2010/main" val="926011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          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check</a:t>
            </a:r>
            <a:r>
              <a:rPr lang="el-GR" sz="1400" b="1" dirty="0">
                <a:solidFill>
                  <a:srgbClr val="FF0000"/>
                </a:solidFill>
              </a:rPr>
              <a:t> (Έτος-Γέννησης &gt;= 1</a:t>
            </a:r>
            <a:r>
              <a:rPr lang="en-US" sz="1400" b="1" dirty="0">
                <a:solidFill>
                  <a:srgbClr val="FF0000"/>
                </a:solidFill>
              </a:rPr>
              <a:t>8</a:t>
            </a:r>
            <a:r>
              <a:rPr lang="el-GR" sz="1400" b="1" dirty="0">
                <a:solidFill>
                  <a:srgbClr val="FF0000"/>
                </a:solidFill>
              </a:rPr>
              <a:t>00))</a:t>
            </a:r>
            <a:r>
              <a:rPr lang="en-US" sz="1400" b="1" dirty="0">
                <a:solidFill>
                  <a:srgbClr val="FF0000"/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/>
              <a:t>;</a:t>
            </a:r>
            <a:endParaRPr lang="el-GR" sz="1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500563" y="1700213"/>
            <a:ext cx="3959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Απλό παράδειγμα σημασιολογικού περιορισμού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003800" y="3136423"/>
            <a:ext cx="3455988" cy="12003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περιορισμοί ορίζονται μια φορά στο σχήμα και ελέγχονται κάθε φορά που γίνεται μια τροποποίηση του στιγμιότυπου</a:t>
            </a:r>
          </a:p>
        </p:txBody>
      </p:sp>
    </p:spTree>
    <p:extLst>
      <p:ext uri="{BB962C8B-B14F-4D97-AF65-F5344CB8AC3E}">
        <p14:creationId xmlns:p14="http://schemas.microsoft.com/office/powerpoint/2010/main" val="3139572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B9E1A-56DF-4B10-BCE7-25F5EACFA9FC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016000" y="2501900"/>
            <a:ext cx="7258269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ALTER TABLE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πίνακα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ADD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- προσθέτει καινούργια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DROP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διαγράφει μια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τροποποιεί μια στήλη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/>
              <a:t>Ευαγγε</a:t>
            </a:r>
            <a:r>
              <a:rPr lang="en-US" altLang="en-US" dirty="0"/>
              <a:t>λ</a:t>
            </a:r>
            <a:r>
              <a:rPr lang="el-GR" altLang="en-US" dirty="0"/>
              <a:t>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1844675"/>
            <a:ext cx="79200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</a:p>
          <a:p>
            <a:pPr marL="457200" indent="-457200" algn="just" eaLnBrk="0" hangingPunct="0"/>
            <a:endParaRPr lang="en-US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Εννοιολογικός Σχεδιασμός Βάσεων Δεδομένων (με χρήση του Μοντέλου Οντοτήτων/Συσχετίσεων)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Λογικός Σχεδιασμός Βάσεων Δεδομένων (με χρήση του Σχεσιακού Μοντέλου)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Μετατροπή/αντιστοίχηση ανάμεσα στα μοντέλα</a:t>
            </a:r>
          </a:p>
          <a:p>
            <a:pPr marL="457200" indent="-457200" algn="just" eaLnBrk="0" hangingPunct="0"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έχουμε δει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E2BF6D-A0AD-4510-B15F-B2B3327B738C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81000" y="16510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νέου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A D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σε μια σχέση R που ήδη υπάρχει του γνωρίσματος A με πεδίο τιμών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τιμή των πλειάδων 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καινούργιο γνώρισμα είναι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642BEE-F9EF-4B81-99C7-AEE4D0A784D5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81000" y="2514600"/>
            <a:ext cx="83058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όνομα_στήλης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new_datatype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τροποποιήσει μόνο τον τύπο δεδομένων, όχι το όνομα της στήλης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830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καινούργια σχέση είναι αρχικά άδεια.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 TABLE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21677" y="1858108"/>
            <a:ext cx="8305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SHOW DATABASES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SHEMAS</a:t>
            </a:r>
          </a:p>
          <a:p>
            <a:pPr eaLnBrk="0" hangingPunct="0"/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SHOW TABLES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143211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83439-786C-4E10-8A70-033D8C555FBA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900113" y="2408238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Τροποποιήσεις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1042988" y="3284538"/>
            <a:ext cx="6629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πλειάδας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Πλειάδας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(Ενημέρωση) Πλειάδας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255587" y="5267325"/>
            <a:ext cx="8569325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ΤΡΟΠΟΠΟΙΟΥΝ το στιγμιότυπο της βάσης δεδομένων (δηλαδή, το περιεχόμενο των πινάκων)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04875"/>
            <a:ext cx="8229600" cy="11430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Βάσης Δεδομένων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Δ)</a:t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A314F-A515-45BF-B730-F4B0DDF3106D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900113" y="2517428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Παρέχει μια λίστα από τιμές γνωρισμάτων για μια νέα πλειάδα που πρέπει να εισαχθεί στη σχέση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FD145-E40E-4C83-A494-ECD85454C9E2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6632" name="Text Box 4" descr="Dark downward diagonal"/>
          <p:cNvSpPr txBox="1">
            <a:spLocks noChangeArrowheads="1"/>
          </p:cNvSpPr>
          <p:nvPr/>
        </p:nvSpPr>
        <p:spPr bwMode="auto">
          <a:xfrm>
            <a:off x="468313" y="3873500"/>
            <a:ext cx="7775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684213" y="3068638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VALUES (v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);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4" name="Text Box 6"/>
          <p:cNvSpPr txBox="1">
            <a:spLocks noChangeArrowheads="1"/>
          </p:cNvSpPr>
          <p:nvPr/>
        </p:nvSpPr>
        <p:spPr bwMode="auto">
          <a:xfrm>
            <a:off x="684213" y="5283200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select-from-where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68313" y="1471613"/>
            <a:ext cx="64087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 rot="-1111696">
            <a:off x="6798938" y="4824299"/>
            <a:ext cx="16714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Θα το δούμε αργότερα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01F43-0E28-4896-BC46-2BDE4CE8DB4D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3850" y="3068638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132,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323850" y="4125708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με οποιαδήποτε σειρά, π.χ.,: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l-GR" sz="2000" dirty="0">
                <a:solidFill>
                  <a:srgbClr val="FF99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(Τίτλος, Είδος, Διάρκεια, Έτος)</a:t>
            </a: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’, ‘Έγχρωμη’, 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32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198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395288" y="1714500"/>
            <a:ext cx="4202112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E4246-BD17-441D-936A-3210E6663B04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43217" y="2977805"/>
            <a:ext cx="7067551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εισαγωγή </a:t>
            </a:r>
            <a:r>
              <a:rPr lang="el-GR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τιμών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1988,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‘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αν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δίνω τιμές για όλα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(Τίτλος, Έτος, Είδος)</a:t>
            </a:r>
          </a:p>
          <a:p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’, 198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‘Έγχρωμη’)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95287" y="18399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Διεύθυνση, Έτος-Γέννησης)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694253-E1F2-487F-882A-F60859780940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611188" y="21082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μια τέτοια λίστα τιμών;</a:t>
            </a:r>
            <a:endParaRPr lang="el-GR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611188" y="4005263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παραβίασης: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9704" name="Text Box 10"/>
          <p:cNvSpPr txBox="1">
            <a:spLocks noChangeArrowheads="1"/>
          </p:cNvSpPr>
          <p:nvPr/>
        </p:nvSpPr>
        <p:spPr bwMode="auto">
          <a:xfrm>
            <a:off x="1331913" y="479742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Απόρριψη εισαγωγής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61950" y="1489075"/>
            <a:ext cx="79200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algn="just" eaLnBrk="0" hangingPunct="0"/>
            <a:r>
              <a:rPr lang="el-G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Βασικές εντολές 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και τροποποίηση σχήματος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δημιουργία και τροποποίηση στιγμιότυπου (εισαγωγή, διαγραφή, ενημέρωση δεδομένων)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 θα υλοποιήσουμε (προγραμματίσουμε) την εφαρμογή μας χρησιμοποιώντας ένα σχεσιακό ΣΔΒΔ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θα δούμε σήμερα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699726" y="2585915"/>
            <a:ext cx="3060213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* FROM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Εμφάνιση Περιεχομένου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381019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97CA1-EFBB-48D4-9842-A050A700C53A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900113" y="2565400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μια συνθήκη πάνω στα γνωρίσματα της σχέσης και διαγράφονται οι πλειάδες που την ικανοποιούν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685800" y="2134889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γραμμές) και όχι συγκεκριμένα γνωρίσματα.</a:t>
            </a:r>
          </a:p>
          <a:p>
            <a:pPr algn="just"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Σβήνει όλες τις πλειάδες της R για τις οποίες ισχύει το P.</a:t>
            </a:r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685800" y="4714119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σβήνονται όλες οι πλειάδες μιας σχέσης.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097702" y="2967335"/>
            <a:ext cx="4592027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/>
              <a:t>Ευαγγε</a:t>
            </a:r>
            <a:r>
              <a:rPr lang="en-US" altLang="en-US" dirty="0"/>
              <a:t>λ</a:t>
            </a:r>
            <a:r>
              <a:rPr lang="el-GR" altLang="en-US" dirty="0"/>
              <a:t>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94240-24FA-46EE-985C-5BDE63228E7A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900113" y="2149475"/>
            <a:ext cx="68405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(1) Όλες οι ηθοποιοί με το όνομα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Kidman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Kidman’;</a:t>
            </a:r>
          </a:p>
          <a:p>
            <a:pPr eaLnBrk="0" hangingPunct="0"/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2) Όλες τις ταινίες που έχουν γυριστεί πριν το 1950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&lt; 1950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56742-4E05-4888-BDBC-DF9389AED1C8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395288" y="4005263"/>
            <a:ext cx="8424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2678113" y="1552575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468313" y="2492375"/>
            <a:ext cx="807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Όνομα_Γνωρίσματος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 &lt;τελεστής&gt; &lt;‘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Ονομα_Γνωρίσματος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ή &lt;Τιμή&gt;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κλπ</a:t>
            </a: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2F6C9-5EC2-4282-B7D8-F9C3DB657F5C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9750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 διαγραφής;</a:t>
            </a:r>
            <a:endParaRPr lang="el-GR" sz="20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FD735-0F41-49F0-82E0-ED2A98B00ABD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827088" y="3284538"/>
            <a:ext cx="6985000" cy="182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1988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547813" y="19161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350" y="5305425"/>
            <a:ext cx="50403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Ποιοι περιορισμοί ελέγχονται;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301625" y="1870075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 ξένου κλειδιού), έχουμε τις παρακάτω επιλογές: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1141413" y="2827338"/>
            <a:ext cx="727233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της διαγραφής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διάδοση της διαγραφής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(αυτόματη διαγραφή όλων των πλειάδων που αναφέρονται σε αυτήν)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των τιμών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των αναφορικών γνωρισμάτων.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 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την τιμή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NULL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επιτρέπεται)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791368" y="2065468"/>
            <a:ext cx="756126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επιτρέπει να προσδιορίσουμε ποιες από τις παραπάνω επιλογές θα πραγματοποιείται σε περίπτωση παραβίασης </a:t>
            </a:r>
          </a:p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Πότε: όταν ορίζουμε στο σχήμα τους περιορισμούς ξένου κλειδιού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7688333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BF0C9-8ADD-4152-A8C0-89DD02F01736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293688" y="1903413"/>
            <a:ext cx="8305800" cy="399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μια πράξη παραβιάζει έναν περιορισμό αναφοράς απορρίπτεται εκτός αν έχει οριστεί κάποια άλλη δράση – Πως?</a:t>
            </a: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Μετά τον ορισμό του:</a:t>
            </a: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n-US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προσδιορίσουμε</a:t>
            </a: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ON DELETE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(1)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(3)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(4)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B51C0B-6634-45FC-9F30-C0207A28703C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301624" y="1524001"/>
            <a:ext cx="8385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(ΔΟΧ)  (του σχήματος)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Definition Language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ορισμός, δημιουργία, τροποποίηση και διαγραφή </a:t>
            </a:r>
            <a:r>
              <a:rPr lang="el-GR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457200" indent="-457200" algn="just" eaLnBrk="0" hangingPunct="0"/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(ΓΧΔ)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 (DML)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Τροποποίησης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διαγραφή, τροποποίηση πλειάδων)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Ερωτήσεων (Επερωτήσεων)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διατυπώνουν ερωτήσεις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τρέχων στιγμιότυπο της βάσης δεδομένων για την ανάκτηση/επιλογή δεδομένων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(θα τις δούμε αναλυτικά σε επόμενα μαθήματα)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2515" y="-13811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71FCA-EF05-4F53-ADED-F3E98E5A0255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197404" y="1439832"/>
            <a:ext cx="8705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103312" y="1916083"/>
            <a:ext cx="70627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 διαγραφής (αν δεν υπάρχει προσδιορισμός) ή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διαγραφής (αυτόματη διαγραφή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on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2604" y="173038"/>
            <a:ext cx="8496541" cy="1177894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5A90B-CC45-4147-A3B6-AAF44A9031AA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0" y="1700213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cascade,</a:t>
            </a:r>
            <a:endParaRPr lang="el-GR" sz="1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3708400" y="2133600"/>
            <a:ext cx="5111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Ηθοποιός(Όνομα),</a:t>
            </a:r>
            <a:endParaRPr lang="en-US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Ταινία(Τίτλος, Έτος)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1400" b="1">
              <a:solidFill>
                <a:srgbClr val="CC33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4500563"/>
            <a:ext cx="5364163" cy="1873250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938" y="2060575"/>
            <a:ext cx="5256212" cy="2160588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84657-C2AA-41EB-972C-BA96F5B435A1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Σχήματος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305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καινούργια σχέση είναι αρχικά άδεια.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DROP TABLE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Διαφορετικό από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Σχήματος και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6D0DB-CDED-4935-B66C-C31EA3BF6A21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827088" y="2082909"/>
            <a:ext cx="7239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τροποποιούνται οι πλειάδες που την ικανοποιούν 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8B909-FFAD-41F3-ADF7-A8133BC79002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395288" y="38401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= Διάρκεια + 10</a:t>
            </a: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&lt; 100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2289175" y="1958975"/>
            <a:ext cx="3024188" cy="12017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R</a:t>
            </a: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P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E80DF-1F91-45C8-90D7-AB4947287B6F}" type="slidenum">
              <a:rPr lang="el-GR" altLang="en-US" smtClean="0"/>
              <a:pPr/>
              <a:t>45</a:t>
            </a:fld>
            <a:endParaRPr lang="el-GR" alt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11188" y="25654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μιας τροποποίησης;</a:t>
            </a:r>
            <a:endParaRPr lang="el-GR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755650" y="4205288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το γνώρισμα που τροποποιείται είναι ξένο κλειδί ή κλειδί;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E7B98E-07D8-4302-A38D-AA3130BC51D4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552450" y="3357561"/>
            <a:ext cx="80962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SET NULL, SET DEFAULT, NO ACTION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το ίδιο με το να μην προσδιορίσουμε τίποτα)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</a:t>
            </a: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552450" y="2243068"/>
            <a:ext cx="7943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Όπως και στη διαγραφή, κατά τον ορισμό του σχήματος ορίζουμε την κατάλληλη πράξη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B4644F-2DB6-4919-B348-44F64DB0AACE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171449" y="1530290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520700" y="2025710"/>
            <a:ext cx="8229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(αν δεν υπάρχει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προσδιορισμός 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τροποποίησης (αυτόματη τροποποίηση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		 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4500" y="387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/>
              <a:t>Ευαγγε</a:t>
            </a:r>
            <a:r>
              <a:rPr lang="en-US" altLang="en-US" dirty="0"/>
              <a:t>λ</a:t>
            </a:r>
            <a:r>
              <a:rPr lang="el-GR" altLang="en-US" dirty="0"/>
              <a:t>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8ABBF1-DDB9-430D-8A71-9D6CF5F7C5D7}" type="slidenum">
              <a:rPr lang="el-GR" altLang="en-US" smtClean="0"/>
              <a:pPr/>
              <a:t>48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27088" y="1412875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Έτος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Διάρκεια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`John Doe’,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cascade,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set default,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8300" y="2651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220B7B-1FAF-4857-8FA9-63D3D5CF8408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1187450" y="2060575"/>
            <a:ext cx="5365750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INSET INTO R(A</a:t>
            </a:r>
            <a:r>
              <a:rPr lang="en-US" sz="2000" b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VALUES (v</a:t>
            </a:r>
            <a:r>
              <a:rPr lang="en-US" sz="2000" b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r>
              <a:rPr lang="en-US" sz="2000" b="1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1331912" y="3500438"/>
            <a:ext cx="4021625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03350" y="4941888"/>
            <a:ext cx="2520950" cy="10144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179388" y="154146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Εισαγωγές</a:t>
            </a:r>
          </a:p>
        </p:txBody>
      </p:sp>
      <p:sp>
        <p:nvSpPr>
          <p:cNvPr id="48138" name="Text Box 7"/>
          <p:cNvSpPr txBox="1">
            <a:spLocks noChangeArrowheads="1"/>
          </p:cNvSpPr>
          <p:nvPr/>
        </p:nvSpPr>
        <p:spPr bwMode="auto">
          <a:xfrm>
            <a:off x="250825" y="2852738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Διαγραφές</a:t>
            </a:r>
          </a:p>
        </p:txBody>
      </p:sp>
      <p:sp>
        <p:nvSpPr>
          <p:cNvPr id="48139" name="Text Box 8"/>
          <p:cNvSpPr txBox="1">
            <a:spLocks noChangeArrowheads="1"/>
          </p:cNvSpPr>
          <p:nvPr/>
        </p:nvSpPr>
        <p:spPr bwMode="auto">
          <a:xfrm>
            <a:off x="179388" y="4149725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Ενημερώσεις/Τροποποιήσεις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Γλώσσα Χειρισμού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2B933-9E9A-4E0F-88C5-8FC04D7FF1CB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361156" y="1026886"/>
            <a:ext cx="842168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SQL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η γλώσσα για όλα τα εμπορικά σχεσιακά συστήματα διαχείρισης βάσεων δεδομένων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στην IBM ως μέρος του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SQL-89, SQL-92, 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+++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SQL έχει διάφορα τμήματα:</a:t>
            </a: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Δεδομένων (ΓΟΔ)</a:t>
            </a: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(ΓΧΔ)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Ενσωματωμένη Γλώσσα Χειρισμού Δεδομένων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Ορισμό Όψεων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Εξουσιοδότηση (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authentication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Ακεραιότητα,  Έλεγχο Συναλλαγών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Η γλώσσα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0" y="1739405"/>
            <a:ext cx="8077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πρώτη άσκηση θα χρησιμοποιήσουμε την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SQLite3</a:t>
            </a:r>
          </a:p>
          <a:p>
            <a:pPr marL="457200" indent="-457200" algn="just"/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Μπορείτε να την κατεβάσετε από</a:t>
            </a:r>
          </a:p>
          <a:p>
            <a:pPr marL="457200" indent="-457200" algn="just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https://www.sqlite.org/index.html</a:t>
            </a:r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Public domain, open source</a:t>
            </a:r>
          </a:p>
          <a:p>
            <a:pPr marL="457200" indent="-457200" algn="just"/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επόμενες ασκήσεις, μπορεί να χρησιμοποιήσουμε την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5C268C-1A93-4071-8587-6E6CE2C29E49}"/>
                  </a:ext>
                </a:extLst>
              </p14:cNvPr>
              <p14:cNvContentPartPr/>
              <p14:nvPr/>
            </p14:nvContentPartPr>
            <p14:xfrm>
              <a:off x="5128372" y="103971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5C268C-1A93-4071-8587-6E6CE2C29E4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19372" y="10310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20729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125963" y="788859"/>
            <a:ext cx="8892073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Most SQL database engines implemented as a separate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server process</a:t>
            </a:r>
            <a:r>
              <a:rPr lang="en-US" sz="2400" dirty="0"/>
              <a:t> (including MySQL).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/>
              <a:t>Programs that want to access the database communicate with the server using some kind of </a:t>
            </a:r>
            <a:r>
              <a:rPr lang="en-US" sz="2000" dirty="0" err="1"/>
              <a:t>interprocess</a:t>
            </a:r>
            <a:r>
              <a:rPr lang="en-US" sz="2000" dirty="0"/>
              <a:t> communication (typically TCP/IP)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/>
              <a:t>Requires connect to database</a:t>
            </a:r>
          </a:p>
          <a:p>
            <a:pPr marL="93663" lvl="1" indent="-93663"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Serveless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550863" lvl="2" indent="-93663"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000" dirty="0"/>
              <a:t>The database engine runs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within the same process</a:t>
            </a:r>
            <a:r>
              <a:rPr lang="en-US" sz="2000" dirty="0"/>
              <a:t>, thread, and address space as the application. </a:t>
            </a:r>
          </a:p>
          <a:p>
            <a:pPr marL="550863" lvl="2" indent="-93663">
              <a:buFont typeface="Wingdings" panose="05000000000000000000" pitchFamily="2" charset="2"/>
              <a:buChar char="§"/>
            </a:pPr>
            <a:r>
              <a:rPr lang="en-US" sz="2000" dirty="0"/>
              <a:t> No message passing or network activity.</a:t>
            </a:r>
          </a:p>
          <a:p>
            <a:pPr marL="550863" lvl="2" indent="-93663">
              <a:buFont typeface="Wingdings" panose="05000000000000000000" pitchFamily="2" charset="2"/>
              <a:buChar char="§"/>
            </a:pPr>
            <a:r>
              <a:rPr lang="en-US" sz="2000" dirty="0"/>
              <a:t> Reads and writes directly from the database files on disk </a:t>
            </a:r>
          </a:p>
          <a:p>
            <a:pPr marL="550863" lvl="2" indent="-93663">
              <a:buFont typeface="Wingdings" panose="05000000000000000000" pitchFamily="2" charset="2"/>
              <a:buChar char="§"/>
            </a:pPr>
            <a:endParaRPr lang="en-US" sz="2000" dirty="0"/>
          </a:p>
          <a:p>
            <a:r>
              <a:rPr lang="en-US" sz="2400" dirty="0"/>
              <a:t>(+) zero configuration (no separate server process to install, setup, configure, initialize, manage, and troubleshoot)</a:t>
            </a:r>
          </a:p>
          <a:p>
            <a:r>
              <a:rPr lang="en-US" sz="2400" dirty="0"/>
              <a:t>(-) protection, security, access writes, finer-grained locking and concurrency</a:t>
            </a:r>
          </a:p>
          <a:p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(-) memory, disk storage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8859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serverless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pPr algn="ctr"/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41171401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82556" y="1114254"/>
            <a:ext cx="8077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Command line shell</a:t>
            </a: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κάποιο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user interface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SQLiteStudio</a:t>
            </a:r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https://sqlitestudio.pl/index.rvt</a:t>
            </a:r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Συχνά οι εντολές μέσα από μια γλώσσα προγραμματισμού</a:t>
            </a:r>
          </a:p>
          <a:p>
            <a:pPr marL="457200" indent="-457200" algn="just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 SQL</a:t>
            </a:r>
            <a:endParaRPr lang="el-GR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SQLiteStudio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961063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0" y="1599445"/>
            <a:ext cx="80772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δημιουργήσετε μια νέα βάση δεδομένων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αντί για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DATABASE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testdb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open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testdb.db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δείτε 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schema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(τον ορισμό) ενός πίνακα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.schema &lt;table-name&gt;</a:t>
            </a: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δείτε τους πίνακες μιας βάσης δεδομένων</a:t>
            </a: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tables</a:t>
            </a: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εντολές – δείτε το .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help</a:t>
            </a: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ερωτηματικό στο τέλος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Διαφορές από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6387800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73223" y="1435078"/>
            <a:ext cx="8077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Υποστηρίζει μόνο </a:t>
            </a:r>
          </a:p>
          <a:p>
            <a:pPr algn="just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VARCHAR (text)</a:t>
            </a:r>
          </a:p>
          <a:p>
            <a:pPr algn="just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INT, REAL</a:t>
            </a: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Διαφορές από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4182337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82553" y="1463070"/>
            <a:ext cx="80772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υποστήριξη ξένων κλειδιών</a:t>
            </a: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/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Επίσης:</a:t>
            </a:r>
          </a:p>
          <a:p>
            <a:pPr algn="just"/>
            <a:r>
              <a:rPr lang="el-GR" sz="2000" dirty="0"/>
              <a:t>Τ</a:t>
            </a:r>
            <a:r>
              <a:rPr lang="en-US" sz="2000" dirty="0"/>
              <a:t>he parent key of a foreign key constraint is the primary key of the parent table.</a:t>
            </a:r>
            <a:endParaRPr lang="el-GR" sz="2000" dirty="0"/>
          </a:p>
          <a:p>
            <a:pPr algn="just"/>
            <a:r>
              <a:rPr lang="en-US" sz="2000" dirty="0"/>
              <a:t>If they are not the primary key, then the parent key columns must be collectively subject to a UNIQUE constraint or have a UNIQUE index. 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Υποστήριξη ξένων κλειδιών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864151"/>
            <a:ext cx="359228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l-GR" altLang="el-GR" dirty="0">
                <a:solidFill>
                  <a:srgbClr val="000000"/>
                </a:solidFill>
                <a:latin typeface="+mj-lt"/>
              </a:rPr>
              <a:t>PRAGMA </a:t>
            </a:r>
            <a:r>
              <a:rPr lang="el-GR" altLang="el-GR" dirty="0" err="1">
                <a:solidFill>
                  <a:srgbClr val="000000"/>
                </a:solidFill>
                <a:latin typeface="+mj-lt"/>
              </a:rPr>
              <a:t>foreign_keys</a:t>
            </a:r>
            <a:r>
              <a:rPr lang="el-GR" altLang="el-GR" dirty="0">
                <a:solidFill>
                  <a:srgbClr val="000000"/>
                </a:solidFill>
                <a:latin typeface="+mj-lt"/>
              </a:rPr>
              <a:t> = ON;</a:t>
            </a:r>
            <a:r>
              <a:rPr lang="el-GR" altLang="el-GR" sz="700" dirty="0">
                <a:latin typeface="+mj-lt"/>
              </a:rPr>
              <a:t> </a:t>
            </a:r>
            <a:endParaRPr lang="el-GR" altLang="el-GR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56075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1" y="1580784"/>
            <a:ext cx="807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Oracle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SQL και η 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μερικές φορές δεν ακολουθούν ακριβώς τα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standards –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μερικές εντολές στις διαφάνειες μπορεί να μη «τρέχουν»</a:t>
            </a:r>
          </a:p>
          <a:p>
            <a:pPr marL="457200" indent="-457200" algn="just"/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Κάποιες αποκλίσεις περιγράφονται στη </a:t>
            </a:r>
            <a:r>
              <a:rPr lang="en-US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web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σελίδα του μαθήματος</a:t>
            </a:r>
          </a:p>
          <a:p>
            <a:pPr marL="457200" indent="-457200" algn="just"/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Παρατηρήσεις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Ξένα κλειδιά στη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MySQL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137138" y="2386746"/>
            <a:ext cx="6553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Για να ορίσετε ξένα κλειδιά θα</a:t>
            </a:r>
            <a:r>
              <a:rPr lang="en-US" sz="2400" dirty="0"/>
              <a:t> </a:t>
            </a:r>
            <a:r>
              <a:rPr lang="el-GR" sz="2400" dirty="0"/>
              <a:t>πρέπει να ορίσετε σε μηχανή</a:t>
            </a:r>
            <a:r>
              <a:rPr lang="en-US" sz="2400" dirty="0"/>
              <a:t> </a:t>
            </a:r>
            <a:r>
              <a:rPr lang="el-GR" sz="2400" dirty="0"/>
              <a:t>αποθήκευσης την INNODB σε κάθε</a:t>
            </a:r>
            <a:r>
              <a:rPr lang="en-US" sz="2400" dirty="0"/>
              <a:t> </a:t>
            </a:r>
            <a:r>
              <a:rPr lang="el-GR" sz="2400" dirty="0"/>
              <a:t>εντολή δημιουργίας πίνακα,</a:t>
            </a:r>
            <a:endParaRPr lang="en-US" sz="2400" dirty="0"/>
          </a:p>
          <a:p>
            <a:endParaRPr lang="el-GR" sz="2400" dirty="0"/>
          </a:p>
          <a:p>
            <a:r>
              <a:rPr lang="el-GR" sz="2400" dirty="0"/>
              <a:t>CREATE TABLE R ( … )   </a:t>
            </a:r>
            <a:r>
              <a:rPr lang="el-GR" sz="2400" dirty="0">
                <a:solidFill>
                  <a:srgbClr val="FF0000"/>
                </a:solidFill>
              </a:rPr>
              <a:t>ENGINE=INNODB</a:t>
            </a:r>
            <a:r>
              <a:rPr lang="el-GR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125191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Ξένα κλειδιά στη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MySQL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9723" y="1830259"/>
            <a:ext cx="83272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 θέλετε να ορίσετε ξένο κλειδί το οποίο να αναφέρεται σε κάποιο γνώρισμα Α μιας σχέσης </a:t>
            </a:r>
            <a:r>
              <a:rPr lang="en-US" dirty="0"/>
              <a:t>R </a:t>
            </a:r>
            <a:r>
              <a:rPr lang="el-GR" i="1" dirty="0">
                <a:solidFill>
                  <a:srgbClr val="FF0000"/>
                </a:solidFill>
              </a:rPr>
              <a:t>που δεν είναι κλειδί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θα πρέπει στον ορισμό της </a:t>
            </a:r>
            <a:r>
              <a:rPr lang="en-US" dirty="0"/>
              <a:t>R </a:t>
            </a:r>
            <a:r>
              <a:rPr lang="el-GR" dirty="0"/>
              <a:t>να ορίσετε ένα ευρετήριο στο γνώρισμα Α. Αυτό γίνεται με τη χρήση της εντολής </a:t>
            </a:r>
            <a:r>
              <a:rPr lang="en-US" dirty="0"/>
              <a:t>INDEX</a:t>
            </a:r>
            <a:r>
              <a:rPr lang="el-GR" dirty="0"/>
              <a:t>. </a:t>
            </a:r>
          </a:p>
          <a:p>
            <a:endParaRPr lang="el-GR" dirty="0"/>
          </a:p>
          <a:p>
            <a:pPr fontAlgn="base"/>
            <a:r>
              <a:rPr lang="en-US" dirty="0"/>
              <a:t>CREATE TABLE R (</a:t>
            </a:r>
            <a:endParaRPr lang="el-GR" dirty="0"/>
          </a:p>
          <a:p>
            <a:pPr fontAlgn="base"/>
            <a:r>
              <a:rPr lang="en-US" dirty="0"/>
              <a:t>    … ,</a:t>
            </a:r>
            <a:endParaRPr lang="el-GR" dirty="0"/>
          </a:p>
          <a:p>
            <a:pPr fontAlgn="base"/>
            <a:r>
              <a:rPr lang="en-US" dirty="0"/>
              <a:t>    INT A,</a:t>
            </a:r>
            <a:endParaRPr lang="el-GR" dirty="0"/>
          </a:p>
          <a:p>
            <a:pPr fontAlgn="base"/>
            <a:r>
              <a:rPr lang="en-US" dirty="0"/>
              <a:t>    …,</a:t>
            </a:r>
            <a:endParaRPr lang="el-GR" dirty="0"/>
          </a:p>
          <a:p>
            <a:pPr fontAlgn="base"/>
            <a:r>
              <a:rPr lang="en-US" dirty="0"/>
              <a:t>    </a:t>
            </a:r>
            <a:r>
              <a:rPr lang="en-US" b="1" dirty="0">
                <a:solidFill>
                  <a:srgbClr val="FF0000"/>
                </a:solidFill>
              </a:rPr>
              <a:t>INDEX (A)</a:t>
            </a:r>
            <a:r>
              <a:rPr lang="en-US" b="1" dirty="0"/>
              <a:t>,</a:t>
            </a:r>
            <a:endParaRPr lang="el-GR" dirty="0"/>
          </a:p>
          <a:p>
            <a:pPr fontAlgn="base"/>
            <a:r>
              <a:rPr lang="en-US" dirty="0"/>
              <a:t>    …, </a:t>
            </a:r>
            <a:endParaRPr lang="el-GR" dirty="0"/>
          </a:p>
          <a:p>
            <a:pPr fontAlgn="base"/>
            <a:r>
              <a:rPr lang="en-US" dirty="0"/>
              <a:t>)   ENGINE=INNODB;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4483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647037-7E86-4327-B495-03C4B3D060C6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7924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Σχεδιασμός Σχήματος</a:t>
            </a:r>
          </a:p>
          <a:p>
            <a:pPr marL="457200" indent="-457200" algn="just"/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Δημιουργία Σχήματος χρησιμοποιώντας τη ΓΟΔ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(DDL)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Μαζική φόρτωση των αρχικών δεδομένων</a:t>
            </a:r>
          </a:p>
          <a:p>
            <a:pPr marL="457200" indent="-457200" algn="just">
              <a:buFont typeface="Symbol" pitchFamily="18" charset="2"/>
              <a:buChar char="Þ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βάση δεδομένων έχει δεδομένα</a:t>
            </a:r>
          </a:p>
          <a:p>
            <a:pPr marL="457200" indent="-457200" algn="just">
              <a:buFont typeface="Symbol" pitchFamily="18" charset="2"/>
              <a:buNone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just"/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Repeat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εκτέλεση ερωτήσεων (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select-from-where)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τροποποιήσεων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(insert-delete-update)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 βάση δεδομένων</a:t>
            </a:r>
            <a:endParaRPr lang="el-GR" sz="24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Βήματα Δημιουργίας και Χρήσης μιας ΒΔ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4563" y="335845"/>
            <a:ext cx="7809723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  <a:p>
            <a:r>
              <a:rPr lang="en-US" dirty="0"/>
              <a:t>Consider a database to store information for a social networking website. The database </a:t>
            </a:r>
            <a:r>
              <a:rPr lang="en-GB" dirty="0"/>
              <a:t>has the following properties: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Every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user</a:t>
            </a:r>
            <a:r>
              <a:rPr lang="en-US" dirty="0"/>
              <a:t> has a unique user ID (integer) along with a full name, age and phone </a:t>
            </a:r>
            <a:r>
              <a:rPr lang="en-GB" dirty="0"/>
              <a:t>number.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Every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group</a:t>
            </a:r>
            <a:r>
              <a:rPr lang="en-US" dirty="0"/>
              <a:t> has a unique group ID (integer) and a name. Every group must have at least one user that serves as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moderator</a:t>
            </a:r>
            <a:r>
              <a:rPr lang="en-US" dirty="0"/>
              <a:t> of the group.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A user may be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member</a:t>
            </a:r>
            <a:r>
              <a:rPr lang="en-US" dirty="0"/>
              <a:t> of zero or more groups; groups may contain zero or more members (and one or more moderators).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Users are allowed to create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albums</a:t>
            </a:r>
            <a:r>
              <a:rPr lang="en-US" dirty="0"/>
              <a:t>. An album has a unique album ID (integer), a creation date, and a name. An album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owned</a:t>
            </a:r>
            <a:r>
              <a:rPr lang="en-US" dirty="0"/>
              <a:t> by exactly one user: the user that created it.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An album can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contain</a:t>
            </a:r>
            <a:r>
              <a:rPr lang="en-US" dirty="0"/>
              <a:t>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media files</a:t>
            </a:r>
            <a:r>
              <a:rPr lang="en-US" dirty="0"/>
              <a:t>. For every media file, we record its unique URL , the date the file was added to the album, and a caption (if one </a:t>
            </a:r>
            <a:r>
              <a:rPr lang="en-GB" dirty="0"/>
              <a:t>exists).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Users can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photos</a:t>
            </a:r>
            <a:r>
              <a:rPr lang="en-US" dirty="0"/>
              <a:t> to albums. Photos are a type of media file, but we also track the encoding (e.g., JPEG, PNG, etc.) and the size of the photo (in </a:t>
            </a:r>
            <a:r>
              <a:rPr lang="en-GB" dirty="0"/>
              <a:t>bytes).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Users may add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videos</a:t>
            </a:r>
            <a:r>
              <a:rPr lang="en-US" dirty="0"/>
              <a:t> to albums. Videos are a type of media file, and we track the codec used to encode the video (e.g., MPEG-4), the length of the video (in seconds), and the video's bitrate.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A media file may belong to at most one album.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385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2FF870-370C-4E07-8719-D231C6A9B005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Τύπος</a:t>
            </a: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2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3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4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0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1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2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3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4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5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6" name="Rectangle 21"/>
          <p:cNvSpPr>
            <a:spLocks noChangeArrowheads="1"/>
          </p:cNvSpPr>
          <p:nvPr/>
        </p:nvSpPr>
        <p:spPr bwMode="auto">
          <a:xfrm>
            <a:off x="1419225" y="5013325"/>
            <a:ext cx="4808538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2C4DE-2656-4852-9451-ADA7E94D98EA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44500" y="1460501"/>
            <a:ext cx="8242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χρήση μιας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γλώσσας ορισμού δεδομένων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</a:t>
            </a: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723900" y="2487593"/>
            <a:ext cx="746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1. Ορισμός σχήματος (όνομα στη σχεσιακή βάση δεδομένων)</a:t>
            </a: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723900" y="3416300"/>
            <a:ext cx="7696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2. Ορισμός των (σχημάτων) σχέσεων που αποτελούν τη βάση</a:t>
            </a:r>
            <a:endParaRPr lang="el-GR" sz="28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1485900" y="4370407"/>
            <a:ext cx="693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ονόματα και πεδία ορισμού των γνωρισμάτων, περιορισμοί ορθότητας</a:t>
            </a: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723900" y="528572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3. Ορισμοί πεδίων ορισμού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42900" y="580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 σχήματος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762000" y="1993900"/>
            <a:ext cx="7924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 DATABASE 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&lt;database-name&gt;;</a:t>
            </a:r>
          </a:p>
          <a:p>
            <a:pPr eaLnBrk="0" hangingPunct="0"/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USE DATABASE 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&lt;database-name&gt;;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393238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2495</TotalTime>
  <Words>4530</Words>
  <Application>Microsoft Office PowerPoint</Application>
  <PresentationFormat>On-screen Show (4:3)</PresentationFormat>
  <Paragraphs>789</Paragraphs>
  <Slides>60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7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Τι έχουμε δει</vt:lpstr>
      <vt:lpstr>Τι θα δούμε σήμερα</vt:lpstr>
      <vt:lpstr>Εισαγωγή</vt:lpstr>
      <vt:lpstr>Η γλώσσα SQL</vt:lpstr>
      <vt:lpstr>Βήματα Δημιουργίας και Χρήσης μιας ΒΔ</vt:lpstr>
      <vt:lpstr>Παράδειγμα</vt:lpstr>
      <vt:lpstr>Ορισμός σχήματος</vt:lpstr>
      <vt:lpstr>Γλώσσα Ορισμού Δεδομένων (ΓΟΔ)</vt:lpstr>
      <vt:lpstr>Γλώσσα Ορισμού Δεδομένων (ΓΟΔ)</vt:lpstr>
      <vt:lpstr>Γλώσσα Ορισμού Δεδομένων (ΓΟΔ)</vt:lpstr>
      <vt:lpstr>Πεδίο Ορισμού</vt:lpstr>
      <vt:lpstr>Πεδίο Ορισμού</vt:lpstr>
      <vt:lpstr>Πεδίο Ορισμού</vt:lpstr>
      <vt:lpstr>Πεδίο Ορισμού: περιορισμοί ακεραιότητας</vt:lpstr>
      <vt:lpstr>Πεδίο Ορισμού</vt:lpstr>
      <vt:lpstr>Πεδίο Ορισμού</vt:lpstr>
      <vt:lpstr>Πεδίο Ορισμού</vt:lpstr>
      <vt:lpstr>Τροποποίηση Σχήματος</vt:lpstr>
      <vt:lpstr>Τροποποίηση Σχήματος</vt:lpstr>
      <vt:lpstr>Τροποποίηση Σχήματος</vt:lpstr>
      <vt:lpstr>Διαγραφή Σχήματος</vt:lpstr>
      <vt:lpstr>Σχήμα</vt:lpstr>
      <vt:lpstr>Τροποποίηση Βάσης Δεδομένων: Γλώσσα Χειρισμού Δεδομένων (ΓXΔ)  </vt:lpstr>
      <vt:lpstr>Εισαγωγή Πλειάδας</vt:lpstr>
      <vt:lpstr>Εισαγωγή Πλειάδας</vt:lpstr>
      <vt:lpstr>Εισαγωγή Πλειάδας</vt:lpstr>
      <vt:lpstr>Εισαγωγή Πλειάδας</vt:lpstr>
      <vt:lpstr>Εισαγωγή Πλειάδας</vt:lpstr>
      <vt:lpstr>Εμφάνιση Περιεχομένου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Ορισμοί Σχήματος: περιορισμοί ακεραιότητας</vt:lpstr>
      <vt:lpstr>Ορισμοί Σχήματος: περιορισμοί ακεραιότητας</vt:lpstr>
      <vt:lpstr>Ορισμοί Σχήματος: περιορισμοί ακεραιότητας</vt:lpstr>
      <vt:lpstr>Διαγραφή Σχήματος και Πλειάδων</vt:lpstr>
      <vt:lpstr>Τροποποίηση Πλειάδας</vt:lpstr>
      <vt:lpstr>Τροποποίηση Πλειάδας</vt:lpstr>
      <vt:lpstr>Τροποποίηση Πλειάδας</vt:lpstr>
      <vt:lpstr>Ορισμοί Σχήματος: περιορισμοί ακεραιότητας</vt:lpstr>
      <vt:lpstr>Ορισμοί Σχήματος: περιορισμοί ακεραιότητας</vt:lpstr>
      <vt:lpstr>PowerPoint Presentation</vt:lpstr>
      <vt:lpstr>Γλώσσα Χειρισμού Δεδομένων</vt:lpstr>
      <vt:lpstr>SQLite</vt:lpstr>
      <vt:lpstr>SQLite: serverless</vt:lpstr>
      <vt:lpstr>SQLiteStudio</vt:lpstr>
      <vt:lpstr>SQLite: Διαφορές από SQL</vt:lpstr>
      <vt:lpstr>SQLite: Διαφορές από SQL</vt:lpstr>
      <vt:lpstr>SQLite: Υποστήριξη ξένων κλειδιών</vt:lpstr>
      <vt:lpstr>PowerPoint Presentation</vt:lpstr>
      <vt:lpstr>Παρατηρήσεις</vt:lpstr>
      <vt:lpstr>Ξένα κλειδιά στη MySQL</vt:lpstr>
      <vt:lpstr>Ξένα κλειδιά στη MySQL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Evaggelia Pitoura</cp:lastModifiedBy>
  <cp:revision>342</cp:revision>
  <dcterms:created xsi:type="dcterms:W3CDTF">2013-06-13T09:19:30Z</dcterms:created>
  <dcterms:modified xsi:type="dcterms:W3CDTF">2020-10-28T07:55:46Z</dcterms:modified>
</cp:coreProperties>
</file>