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ink/ink1.xml" ContentType="application/inkml+xml"/>
  <Override PartName="/ppt/ink/ink2.xml" ContentType="application/inkml+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39"/>
  </p:notesMasterIdLst>
  <p:sldIdLst>
    <p:sldId id="457" r:id="rId2"/>
    <p:sldId id="669" r:id="rId3"/>
    <p:sldId id="667" r:id="rId4"/>
    <p:sldId id="652" r:id="rId5"/>
    <p:sldId id="655" r:id="rId6"/>
    <p:sldId id="459" r:id="rId7"/>
    <p:sldId id="597" r:id="rId8"/>
    <p:sldId id="596" r:id="rId9"/>
    <p:sldId id="599" r:id="rId10"/>
    <p:sldId id="600" r:id="rId11"/>
    <p:sldId id="601" r:id="rId12"/>
    <p:sldId id="602" r:id="rId13"/>
    <p:sldId id="603" r:id="rId14"/>
    <p:sldId id="663" r:id="rId15"/>
    <p:sldId id="604" r:id="rId16"/>
    <p:sldId id="605" r:id="rId17"/>
    <p:sldId id="606" r:id="rId18"/>
    <p:sldId id="607" r:id="rId19"/>
    <p:sldId id="608" r:id="rId20"/>
    <p:sldId id="662" r:id="rId21"/>
    <p:sldId id="609" r:id="rId22"/>
    <p:sldId id="610" r:id="rId23"/>
    <p:sldId id="612" r:id="rId24"/>
    <p:sldId id="613" r:id="rId25"/>
    <p:sldId id="614" r:id="rId26"/>
    <p:sldId id="615" r:id="rId27"/>
    <p:sldId id="616" r:id="rId28"/>
    <p:sldId id="617" r:id="rId29"/>
    <p:sldId id="677" r:id="rId30"/>
    <p:sldId id="657" r:id="rId31"/>
    <p:sldId id="664" r:id="rId32"/>
    <p:sldId id="666" r:id="rId33"/>
    <p:sldId id="630" r:id="rId34"/>
    <p:sldId id="671" r:id="rId35"/>
    <p:sldId id="673" r:id="rId36"/>
    <p:sldId id="675" r:id="rId37"/>
    <p:sldId id="676"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29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17" autoAdjust="0"/>
    <p:restoredTop sz="94671" autoAdjust="0"/>
  </p:normalViewPr>
  <p:slideViewPr>
    <p:cSldViewPr snapToGrid="0">
      <p:cViewPr varScale="1">
        <p:scale>
          <a:sx n="96" d="100"/>
          <a:sy n="96" d="100"/>
        </p:scale>
        <p:origin x="1188" y="68"/>
      </p:cViewPr>
      <p:guideLst>
        <p:guide orient="horz" pos="2112"/>
        <p:guide pos="2904"/>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3T09:13:56.301"/>
    </inkml:context>
    <inkml:brush xml:id="br0">
      <inkml:brushProperty name="width" value="0.05" units="cm"/>
      <inkml:brushProperty name="height" value="0.05" units="cm"/>
      <inkml:brushProperty name="color" value="#E71224"/>
    </inkml:brush>
  </inkml:definitions>
  <inkml:trace contextRef="#ctx0" brushRef="#br0">1 1 3200,'0'0'2289,"9"0"-2913,6 0-177,-5 0-1031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3T12:10:31.659"/>
    </inkml:context>
    <inkml:brush xml:id="br0">
      <inkml:brushProperty name="width" value="0.1" units="cm"/>
      <inkml:brushProperty name="height" value="0.1" units="cm"/>
      <inkml:brushProperty name="color" value="#66CC00"/>
    </inkml:brush>
  </inkml:definitions>
  <inkml:trace contextRef="#ctx0" brushRef="#br0">138 1 288,'0'0'120,"-108"69"-120,79-46-280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582294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446287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854424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62863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52193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14</a:t>
            </a:fld>
            <a:endParaRPr lang="el-G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051095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8602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7204593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981382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483213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81975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2</a:t>
            </a:fld>
            <a:endParaRPr lang="el-G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098844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20</a:t>
            </a:fld>
            <a:endParaRPr lang="el-G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02988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4823390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5831021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1921318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4678938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886049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2022368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6634168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2800025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30</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60028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3</a:t>
            </a:fld>
            <a:endParaRPr lang="el-G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109703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805117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022465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33</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754206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37EDAB6A-7A45-4426-9615-53F677DA94C3}" type="slidenum">
              <a:rPr lang="el-GR" smtClean="0"/>
              <a:pPr/>
              <a:t>34</a:t>
            </a:fld>
            <a:endParaRPr lang="el-G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148724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35</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788288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53D76017-E737-46A5-AFFB-BF9662B19D0C}" type="slidenum">
              <a:rPr lang="el-GR" smtClean="0"/>
              <a:pPr/>
              <a:t>36</a:t>
            </a:fld>
            <a:endParaRPr lang="el-GR"/>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945399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37</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87446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4</a:t>
            </a:fld>
            <a:endParaRPr lang="el-G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22448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017" eaLnBrk="0" hangingPunct="0">
              <a:defRPr sz="1500">
                <a:solidFill>
                  <a:schemeClr val="tx1"/>
                </a:solidFill>
                <a:latin typeface="Arial" pitchFamily="34" charset="0"/>
              </a:defRPr>
            </a:lvl1pPr>
            <a:lvl2pPr marL="686263" indent="-263947" defTabSz="915017" eaLnBrk="0" hangingPunct="0">
              <a:defRPr sz="1500">
                <a:solidFill>
                  <a:schemeClr val="tx1"/>
                </a:solidFill>
                <a:latin typeface="Arial" pitchFamily="34" charset="0"/>
              </a:defRPr>
            </a:lvl2pPr>
            <a:lvl3pPr marL="1055789" indent="-211158" defTabSz="915017" eaLnBrk="0" hangingPunct="0">
              <a:defRPr sz="1500">
                <a:solidFill>
                  <a:schemeClr val="tx1"/>
                </a:solidFill>
                <a:latin typeface="Arial" pitchFamily="34" charset="0"/>
              </a:defRPr>
            </a:lvl3pPr>
            <a:lvl4pPr marL="1478105" indent="-211158" defTabSz="915017" eaLnBrk="0" hangingPunct="0">
              <a:defRPr sz="1500">
                <a:solidFill>
                  <a:schemeClr val="tx1"/>
                </a:solidFill>
                <a:latin typeface="Arial" pitchFamily="34" charset="0"/>
              </a:defRPr>
            </a:lvl4pPr>
            <a:lvl5pPr marL="1900420" indent="-211158" defTabSz="915017" eaLnBrk="0" hangingPunct="0">
              <a:defRPr sz="1500">
                <a:solidFill>
                  <a:schemeClr val="tx1"/>
                </a:solidFill>
                <a:latin typeface="Arial" pitchFamily="34" charset="0"/>
              </a:defRPr>
            </a:lvl5pPr>
            <a:lvl6pPr marL="2322736" indent="-211158" defTabSz="915017" eaLnBrk="0" fontAlgn="base" hangingPunct="0">
              <a:spcBef>
                <a:spcPct val="0"/>
              </a:spcBef>
              <a:spcAft>
                <a:spcPct val="0"/>
              </a:spcAft>
              <a:defRPr sz="1500">
                <a:solidFill>
                  <a:schemeClr val="tx1"/>
                </a:solidFill>
                <a:latin typeface="Arial" pitchFamily="34" charset="0"/>
              </a:defRPr>
            </a:lvl6pPr>
            <a:lvl7pPr marL="2745052" indent="-211158" defTabSz="915017" eaLnBrk="0" fontAlgn="base" hangingPunct="0">
              <a:spcBef>
                <a:spcPct val="0"/>
              </a:spcBef>
              <a:spcAft>
                <a:spcPct val="0"/>
              </a:spcAft>
              <a:defRPr sz="1500">
                <a:solidFill>
                  <a:schemeClr val="tx1"/>
                </a:solidFill>
                <a:latin typeface="Arial" pitchFamily="34" charset="0"/>
              </a:defRPr>
            </a:lvl7pPr>
            <a:lvl8pPr marL="3167367" indent="-211158" defTabSz="915017" eaLnBrk="0" fontAlgn="base" hangingPunct="0">
              <a:spcBef>
                <a:spcPct val="0"/>
              </a:spcBef>
              <a:spcAft>
                <a:spcPct val="0"/>
              </a:spcAft>
              <a:defRPr sz="1500">
                <a:solidFill>
                  <a:schemeClr val="tx1"/>
                </a:solidFill>
                <a:latin typeface="Arial" pitchFamily="34" charset="0"/>
              </a:defRPr>
            </a:lvl8pPr>
            <a:lvl9pPr marL="3589683" indent="-211158" defTabSz="915017" eaLnBrk="0" fontAlgn="base" hangingPunct="0">
              <a:spcBef>
                <a:spcPct val="0"/>
              </a:spcBef>
              <a:spcAft>
                <a:spcPct val="0"/>
              </a:spcAft>
              <a:defRPr sz="1500">
                <a:solidFill>
                  <a:schemeClr val="tx1"/>
                </a:solidFill>
                <a:latin typeface="Arial" pitchFamily="34" charset="0"/>
              </a:defRPr>
            </a:lvl9pPr>
          </a:lstStyle>
          <a:p>
            <a:fld id="{08457A4D-0C1A-454C-A595-425E79A91FE6}" type="slidenum">
              <a:rPr lang="el-GR" altLang="en-US" sz="1200">
                <a:latin typeface="Times New Roman" pitchFamily="18" charset="0"/>
              </a:rPr>
              <a:pPr/>
              <a:t>5</a:t>
            </a:fld>
            <a:endParaRPr lang="el-GR" altLang="en-US" sz="1200">
              <a:latin typeface="Times New Roman"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81915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6</a:t>
            </a:fld>
            <a:endParaRPr lang="el-G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760469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64122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563352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08112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EC8965-12A5-42B6-9587-775B0C92BBE0}" type="datetime1">
              <a:rPr lang="en-US" smtClean="0"/>
              <a:pPr/>
              <a:t>10/26/2020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4F8C0-775D-4C86-9912-48CE32DF3814}" type="datetime1">
              <a:rPr lang="en-US" smtClean="0"/>
              <a:pPr/>
              <a:t>10/26/2020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91709-3B43-46B9-9561-13844D15F033}" type="datetime1">
              <a:rPr lang="en-US" smtClean="0"/>
              <a:pPr/>
              <a:t>10/26/2020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7DE42-E6E6-41B3-97AE-B6CA5833C18A}" type="datetime1">
              <a:rPr lang="en-US" smtClean="0"/>
              <a:pPr/>
              <a:t>10/26/2020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10/26/2020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F4101F-9917-4AB4-85A1-8A5B41A96093}" type="datetime1">
              <a:rPr lang="en-US" smtClean="0"/>
              <a:pPr/>
              <a:t>10/26/2020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01F15-B326-4CB5-BB3A-483D5BD187D7}" type="datetime1">
              <a:rPr lang="en-US" smtClean="0"/>
              <a:pPr/>
              <a:t>10/26/2020</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B30E4B-7F52-4321-8DA4-44A83280689A}" type="datetime1">
              <a:rPr lang="en-US" smtClean="0"/>
              <a:pPr/>
              <a:t>10/26/2020</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
              @</a:t>
            </a:r>
            <a:r>
              <a:rPr lang="en-US" dirty="0" err="1"/>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10/26/2020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10/26/2020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10/26/2020</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23.png"/><Relationship Id="rId5" Type="http://schemas.openxmlformats.org/officeDocument/2006/relationships/customXml" Target="../ink/ink2.xml"/><Relationship Id="rId4" Type="http://schemas.openxmlformats.org/officeDocument/2006/relationships/image" Target="../media/image110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2"/>
          <p:cNvSpPr>
            <a:spLocks noGrp="1"/>
          </p:cNvSpPr>
          <p:nvPr>
            <p:ph type="ftr" sz="quarter" idx="11"/>
          </p:nvPr>
        </p:nvSpPr>
        <p:spPr>
          <a:noFill/>
        </p:spPr>
        <p:txBody>
          <a:bodyPr/>
          <a:lstStyle/>
          <a:p>
            <a:r>
              <a:rPr lang="el-GR" altLang="en-US"/>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a:p>
        </p:txBody>
      </p:sp>
      <p:sp>
        <p:nvSpPr>
          <p:cNvPr id="3077" name="Text Box 4"/>
          <p:cNvSpPr txBox="1">
            <a:spLocks noChangeArrowheads="1"/>
          </p:cNvSpPr>
          <p:nvPr/>
        </p:nvSpPr>
        <p:spPr bwMode="auto">
          <a:xfrm>
            <a:off x="622300" y="2320330"/>
            <a:ext cx="8089900" cy="923330"/>
          </a:xfrm>
          <a:prstGeom prst="rect">
            <a:avLst/>
          </a:prstGeom>
          <a:noFill/>
          <a:ln w="9525">
            <a:noFill/>
            <a:miter lim="800000"/>
            <a:headEnd/>
            <a:tailEnd/>
          </a:ln>
        </p:spPr>
        <p:txBody>
          <a:bodyPr wrap="square">
            <a:spAutoFit/>
          </a:bodyPr>
          <a:lstStyle/>
          <a:p>
            <a:pPr algn="ctr" eaLnBrk="0" hangingPunct="0">
              <a:spcBef>
                <a:spcPct val="50000"/>
              </a:spcBef>
            </a:pPr>
            <a:r>
              <a:rPr lang="el-GR" sz="5400" dirty="0">
                <a:solidFill>
                  <a:schemeClr val="accent6">
                    <a:lumMod val="75000"/>
                  </a:schemeClr>
                </a:solidFill>
                <a:latin typeface="+mj-lt"/>
                <a:ea typeface="+mj-ea"/>
                <a:cs typeface="+mj-cs"/>
              </a:rPr>
              <a:t>Το Σχεσιακό Μοντέλο</a:t>
            </a:r>
            <a:endParaRPr lang="en-US" sz="5400" dirty="0">
              <a:solidFill>
                <a:schemeClr val="accent6">
                  <a:lumMod val="75000"/>
                </a:schemeClr>
              </a:solidFill>
              <a:latin typeface="+mj-lt"/>
              <a:ea typeface="+mj-ea"/>
              <a:cs typeface="+mj-cs"/>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20</a:t>
            </a:r>
            <a:r>
              <a:rPr lang="el-GR" altLang="en-US" dirty="0"/>
              <a:t>-20</a:t>
            </a:r>
            <a:r>
              <a:rPr lang="en-US" altLang="en-US" dirty="0"/>
              <a:t>21</a:t>
            </a:r>
            <a:endParaRPr lang="el-GR"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6"/>
          <p:cNvSpPr>
            <a:spLocks noGrp="1" noChangeArrowheads="1"/>
          </p:cNvSpPr>
          <p:nvPr>
            <p:ph type="ftr" sz="quarter" idx="11"/>
          </p:nvPr>
        </p:nvSpPr>
        <p:spPr>
          <a:noFill/>
        </p:spPr>
        <p:txBody>
          <a:bodyPr/>
          <a:lstStyle/>
          <a:p>
            <a:r>
              <a:rPr lang="el-GR" altLang="en-US"/>
              <a:t>Ευαγγελία Πιτουρά</a:t>
            </a:r>
          </a:p>
        </p:txBody>
      </p:sp>
      <p:sp>
        <p:nvSpPr>
          <p:cNvPr id="11268" name="Rectangle 7"/>
          <p:cNvSpPr>
            <a:spLocks noGrp="1" noChangeArrowheads="1"/>
          </p:cNvSpPr>
          <p:nvPr>
            <p:ph type="sldNum" sz="quarter" idx="12"/>
          </p:nvPr>
        </p:nvSpPr>
        <p:spPr>
          <a:noFill/>
        </p:spPr>
        <p:txBody>
          <a:bodyPr/>
          <a:lstStyle/>
          <a:p>
            <a:fld id="{6C2A8C49-D44A-496F-ACB9-7476FEF2D365}" type="slidenum">
              <a:rPr lang="el-GR" altLang="en-US" smtClean="0"/>
              <a:pPr/>
              <a:t>10</a:t>
            </a:fld>
            <a:endParaRPr lang="el-GR" altLang="en-US"/>
          </a:p>
        </p:txBody>
      </p:sp>
      <p:sp>
        <p:nvSpPr>
          <p:cNvPr id="11270" name="Text Box 3"/>
          <p:cNvSpPr txBox="1">
            <a:spLocks noChangeArrowheads="1"/>
          </p:cNvSpPr>
          <p:nvPr/>
        </p:nvSpPr>
        <p:spPr bwMode="auto">
          <a:xfrm>
            <a:off x="323850" y="3821758"/>
            <a:ext cx="83058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3">
                    <a:lumMod val="50000"/>
                  </a:schemeClr>
                </a:solidFill>
                <a:latin typeface="Calibri" pitchFamily="34" charset="0"/>
                <a:cs typeface="Calibri" pitchFamily="34" charset="0"/>
              </a:rPr>
              <a:t>Το πεδίο ορισμού </a:t>
            </a:r>
            <a:r>
              <a:rPr lang="en-US" sz="2400" dirty="0">
                <a:solidFill>
                  <a:schemeClr val="accent3">
                    <a:lumMod val="50000"/>
                  </a:schemeClr>
                </a:solidFill>
                <a:latin typeface="Calibri" pitchFamily="34" charset="0"/>
                <a:cs typeface="Calibri" pitchFamily="34" charset="0"/>
              </a:rPr>
              <a:t>D</a:t>
            </a:r>
            <a:r>
              <a:rPr lang="el-GR" sz="2400" dirty="0">
                <a:solidFill>
                  <a:schemeClr val="accent3">
                    <a:lumMod val="50000"/>
                  </a:schemeClr>
                </a:solidFill>
                <a:latin typeface="Calibri" pitchFamily="34" charset="0"/>
                <a:cs typeface="Calibri" pitchFamily="34" charset="0"/>
              </a:rPr>
              <a:t> είναι ένα σύνολο από </a:t>
            </a:r>
            <a:r>
              <a:rPr lang="el-GR" sz="2400" i="1" u="sng" dirty="0">
                <a:solidFill>
                  <a:schemeClr val="accent3">
                    <a:lumMod val="50000"/>
                  </a:schemeClr>
                </a:solidFill>
                <a:latin typeface="Calibri" pitchFamily="34" charset="0"/>
                <a:cs typeface="Calibri" pitchFamily="34" charset="0"/>
              </a:rPr>
              <a:t>ατομικές</a:t>
            </a:r>
            <a:r>
              <a:rPr lang="el-GR" sz="2400" dirty="0">
                <a:solidFill>
                  <a:schemeClr val="accent3">
                    <a:lumMod val="50000"/>
                  </a:schemeClr>
                </a:solidFill>
                <a:latin typeface="Calibri" pitchFamily="34" charset="0"/>
                <a:cs typeface="Calibri" pitchFamily="34" charset="0"/>
              </a:rPr>
              <a:t>  τιμές</a:t>
            </a:r>
          </a:p>
        </p:txBody>
      </p:sp>
      <p:sp>
        <p:nvSpPr>
          <p:cNvPr id="11271" name="Text Box 4"/>
          <p:cNvSpPr txBox="1">
            <a:spLocks noChangeArrowheads="1"/>
          </p:cNvSpPr>
          <p:nvPr/>
        </p:nvSpPr>
        <p:spPr bwMode="auto">
          <a:xfrm>
            <a:off x="250825" y="1481138"/>
            <a:ext cx="8461375" cy="175432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Κάθε γνώρισμα </a:t>
            </a:r>
            <a:r>
              <a:rPr lang="en-US" sz="2400" dirty="0">
                <a:solidFill>
                  <a:schemeClr val="tx2">
                    <a:lumMod val="50000"/>
                  </a:schemeClr>
                </a:solidFill>
                <a:latin typeface="Calibri" pitchFamily="34" charset="0"/>
                <a:cs typeface="Calibri" pitchFamily="34" charset="0"/>
              </a:rPr>
              <a: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παίρνει τιμές από κάποιο σύνολο </a:t>
            </a:r>
            <a:r>
              <a:rPr lang="en-US" sz="2400" dirty="0">
                <a:solidFill>
                  <a:schemeClr val="tx2">
                    <a:lumMod val="50000"/>
                  </a:schemeClr>
                </a:solidFill>
                <a:latin typeface="Calibri" pitchFamily="34" charset="0"/>
                <a:cs typeface="Calibri" pitchFamily="34" charset="0"/>
              </a:rPr>
              <a:t>D </a:t>
            </a:r>
            <a:r>
              <a:rPr lang="el-GR" sz="2400" dirty="0">
                <a:solidFill>
                  <a:schemeClr val="tx2">
                    <a:lumMod val="50000"/>
                  </a:schemeClr>
                </a:solidFill>
                <a:latin typeface="Calibri" pitchFamily="34" charset="0"/>
                <a:cs typeface="Calibri" pitchFamily="34" charset="0"/>
              </a:rPr>
              <a:t>που ονομάζεται </a:t>
            </a:r>
            <a:r>
              <a:rPr lang="el-GR" sz="2400" dirty="0">
                <a:solidFill>
                  <a:schemeClr val="accent6">
                    <a:lumMod val="75000"/>
                  </a:schemeClr>
                </a:solidFill>
                <a:latin typeface="Calibri" pitchFamily="34" charset="0"/>
                <a:cs typeface="Calibri" pitchFamily="34" charset="0"/>
              </a:rPr>
              <a:t>πεδίο ορισμού </a:t>
            </a:r>
            <a:r>
              <a:rPr lang="el-GR" sz="2400" dirty="0">
                <a:solidFill>
                  <a:schemeClr val="tx2">
                    <a:lumMod val="50000"/>
                  </a:schemeClr>
                </a:solidFill>
                <a:latin typeface="Calibri" pitchFamily="34" charset="0"/>
                <a:cs typeface="Calibri" pitchFamily="34" charset="0"/>
              </a:rPr>
              <a:t>του </a:t>
            </a:r>
            <a:r>
              <a:rPr lang="en-US" sz="2400" dirty="0">
                <a:solidFill>
                  <a:schemeClr val="tx2">
                    <a:lumMod val="50000"/>
                  </a:schemeClr>
                </a:solidFill>
                <a:latin typeface="Calibri" pitchFamily="34" charset="0"/>
                <a:cs typeface="Calibri" pitchFamily="34" charset="0"/>
              </a:rPr>
              <a: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συμβολίζεται με </a:t>
            </a:r>
            <a:r>
              <a:rPr lang="en-US" sz="2400" i="1" dirty="0" err="1">
                <a:solidFill>
                  <a:schemeClr val="tx2">
                    <a:lumMod val="50000"/>
                  </a:schemeClr>
                </a:solidFill>
                <a:latin typeface="Calibri" pitchFamily="34" charset="0"/>
                <a:cs typeface="Calibri" pitchFamily="34" charset="0"/>
              </a:rPr>
              <a:t>dom</a:t>
            </a:r>
            <a:r>
              <a:rPr lang="en-US" sz="2400" i="1" dirty="0">
                <a:solidFill>
                  <a:schemeClr val="tx2">
                    <a:lumMod val="50000"/>
                  </a:schemeClr>
                </a:solidFill>
                <a:latin typeface="Calibri" pitchFamily="34" charset="0"/>
                <a:cs typeface="Calibri" pitchFamily="34" charset="0"/>
              </a:rPr>
              <a:t>(A</a:t>
            </a:r>
            <a:r>
              <a:rPr lang="en-US" sz="2400" i="1" baseline="-25000" dirty="0">
                <a:solidFill>
                  <a:schemeClr val="tx2">
                    <a:lumMod val="50000"/>
                  </a:schemeClr>
                </a:solidFill>
                <a:latin typeface="Calibri" pitchFamily="34" charset="0"/>
                <a:cs typeface="Calibri" pitchFamily="34" charset="0"/>
              </a:rPr>
              <a:t>i</a:t>
            </a:r>
            <a:r>
              <a:rPr lang="en-US" sz="2400" i="1" dirty="0">
                <a:solidFill>
                  <a:schemeClr val="tx2">
                    <a:lumMod val="50000"/>
                  </a:schemeClr>
                </a:solidFill>
                <a:latin typeface="Calibri" pitchFamily="34" charset="0"/>
                <a:cs typeface="Calibri" pitchFamily="34" charset="0"/>
              </a:rPr>
              <a:t>)</a:t>
            </a:r>
            <a:endParaRPr lang="el-GR" sz="2400" i="1"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i="1" dirty="0">
                <a:solidFill>
                  <a:schemeClr val="accent4">
                    <a:lumMod val="75000"/>
                  </a:schemeClr>
                </a:solidFill>
                <a:latin typeface="Calibri" pitchFamily="34" charset="0"/>
                <a:cs typeface="Calibri" pitchFamily="34" charset="0"/>
              </a:rPr>
              <a:t>Το γνώρισμα είναι το όνομα ενός ρόλου που παίζει κάποιο πεδίο ορισμού </a:t>
            </a:r>
            <a:r>
              <a:rPr lang="en-US" sz="2400" i="1" dirty="0">
                <a:solidFill>
                  <a:schemeClr val="accent4">
                    <a:lumMod val="75000"/>
                  </a:schemeClr>
                </a:solidFill>
                <a:latin typeface="Calibri" pitchFamily="34" charset="0"/>
                <a:cs typeface="Calibri" pitchFamily="34" charset="0"/>
              </a:rPr>
              <a:t>D </a:t>
            </a:r>
            <a:r>
              <a:rPr lang="el-GR" sz="2400" i="1" dirty="0">
                <a:solidFill>
                  <a:schemeClr val="accent4">
                    <a:lumMod val="75000"/>
                  </a:schemeClr>
                </a:solidFill>
                <a:latin typeface="Calibri" pitchFamily="34" charset="0"/>
                <a:cs typeface="Calibri" pitchFamily="34" charset="0"/>
              </a:rPr>
              <a:t>στο σχήμα σχέσης </a:t>
            </a:r>
            <a:r>
              <a:rPr lang="en-US" sz="2400" i="1" dirty="0">
                <a:solidFill>
                  <a:schemeClr val="accent4">
                    <a:lumMod val="75000"/>
                  </a:schemeClr>
                </a:solidFill>
                <a:latin typeface="Calibri" pitchFamily="34" charset="0"/>
                <a:cs typeface="Calibri" pitchFamily="34" charset="0"/>
              </a:rPr>
              <a:t>R</a:t>
            </a:r>
            <a:endParaRPr lang="el-GR" sz="2400" i="1" dirty="0">
              <a:solidFill>
                <a:schemeClr val="accent4">
                  <a:lumMod val="75000"/>
                </a:schemeClr>
              </a:solidFill>
              <a:latin typeface="Calibri" pitchFamily="34" charset="0"/>
              <a:cs typeface="Calibri" pitchFamily="34" charset="0"/>
            </a:endParaRPr>
          </a:p>
        </p:txBody>
      </p:sp>
      <p:sp>
        <p:nvSpPr>
          <p:cNvPr id="11272" name="Text Box 5"/>
          <p:cNvSpPr txBox="1">
            <a:spLocks noChangeArrowheads="1"/>
          </p:cNvSpPr>
          <p:nvPr/>
        </p:nvSpPr>
        <p:spPr bwMode="auto">
          <a:xfrm>
            <a:off x="1668462" y="5086995"/>
            <a:ext cx="6345238" cy="461665"/>
          </a:xfrm>
          <a:prstGeom prst="rect">
            <a:avLst/>
          </a:prstGeom>
          <a:solidFill>
            <a:schemeClr val="accent3">
              <a:lumMod val="20000"/>
              <a:lumOff val="80000"/>
            </a:schemeClr>
          </a:solidFill>
          <a:ln w="9525">
            <a:noFill/>
            <a:miter lim="800000"/>
            <a:headEnd/>
            <a:tailEnd/>
          </a:ln>
        </p:spPr>
        <p:txBody>
          <a:bodyPr wrap="square">
            <a:spAutoFit/>
          </a:bodyPr>
          <a:lstStyle/>
          <a:p>
            <a:pPr eaLnBrk="0" hangingPunct="0">
              <a:spcBef>
                <a:spcPct val="50000"/>
              </a:spcBef>
            </a:pPr>
            <a:r>
              <a:rPr lang="el-GR" sz="2400" i="1" dirty="0">
                <a:solidFill>
                  <a:schemeClr val="accent3">
                    <a:lumMod val="50000"/>
                  </a:schemeClr>
                </a:solidFill>
                <a:latin typeface="Calibri" pitchFamily="34" charset="0"/>
                <a:cs typeface="Calibri" pitchFamily="34" charset="0"/>
              </a:rPr>
              <a:t>Η τιμή του γνωρίσματος  μιας πλειάδας ατομική.</a:t>
            </a:r>
          </a:p>
        </p:txBody>
      </p:sp>
      <p:sp>
        <p:nvSpPr>
          <p:cNvPr id="11273" name="Text Box 6"/>
          <p:cNvSpPr txBox="1">
            <a:spLocks noChangeArrowheads="1"/>
          </p:cNvSpPr>
          <p:nvPr/>
        </p:nvSpPr>
        <p:spPr bwMode="auto">
          <a:xfrm>
            <a:off x="323850" y="4363094"/>
            <a:ext cx="8610600" cy="830997"/>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(παράδειγμα: ακέραιοι, συμβολοσειρές - όχι εγγραφές, πίνακες, λίστες)</a:t>
            </a:r>
          </a:p>
        </p:txBody>
      </p:sp>
      <p:sp>
        <p:nvSpPr>
          <p:cNvPr id="2" name="Title 1"/>
          <p:cNvSpPr>
            <a:spLocks noGrp="1"/>
          </p:cNvSpPr>
          <p:nvPr>
            <p:ph type="title"/>
          </p:nvPr>
        </p:nvSpPr>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923508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6"/>
          <p:cNvSpPr>
            <a:spLocks noGrp="1" noChangeArrowheads="1"/>
          </p:cNvSpPr>
          <p:nvPr>
            <p:ph type="ftr" sz="quarter" idx="11"/>
          </p:nvPr>
        </p:nvSpPr>
        <p:spPr>
          <a:noFill/>
        </p:spPr>
        <p:txBody>
          <a:bodyPr/>
          <a:lstStyle/>
          <a:p>
            <a:r>
              <a:rPr lang="el-GR" altLang="en-US"/>
              <a:t>Ευαγγελία Πιτουρά</a:t>
            </a:r>
          </a:p>
        </p:txBody>
      </p:sp>
      <p:sp>
        <p:nvSpPr>
          <p:cNvPr id="12292" name="Rectangle 7"/>
          <p:cNvSpPr>
            <a:spLocks noGrp="1" noChangeArrowheads="1"/>
          </p:cNvSpPr>
          <p:nvPr>
            <p:ph type="sldNum" sz="quarter" idx="12"/>
          </p:nvPr>
        </p:nvSpPr>
        <p:spPr>
          <a:noFill/>
        </p:spPr>
        <p:txBody>
          <a:bodyPr/>
          <a:lstStyle/>
          <a:p>
            <a:fld id="{D39E4C71-4D7C-476B-887D-16E2E43428A2}" type="slidenum">
              <a:rPr lang="el-GR" altLang="en-US" smtClean="0"/>
              <a:pPr/>
              <a:t>11</a:t>
            </a:fld>
            <a:endParaRPr lang="el-GR" altLang="en-US"/>
          </a:p>
        </p:txBody>
      </p:sp>
      <p:sp>
        <p:nvSpPr>
          <p:cNvPr id="12295" name="Text Box 4"/>
          <p:cNvSpPr txBox="1">
            <a:spLocks noChangeArrowheads="1"/>
          </p:cNvSpPr>
          <p:nvPr/>
        </p:nvSpPr>
        <p:spPr bwMode="auto">
          <a:xfrm>
            <a:off x="406400" y="1554162"/>
            <a:ext cx="8204200" cy="1200329"/>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75000"/>
                  </a:schemeClr>
                </a:solidFill>
                <a:latin typeface="Calibri" pitchFamily="34" charset="0"/>
                <a:cs typeface="Calibri" pitchFamily="34" charset="0"/>
              </a:rPr>
              <a:t>Κάθε </a:t>
            </a:r>
            <a:r>
              <a:rPr lang="el-GR" sz="2400" dirty="0">
                <a:solidFill>
                  <a:schemeClr val="accent6">
                    <a:lumMod val="75000"/>
                  </a:schemeClr>
                </a:solidFill>
                <a:latin typeface="Calibri" pitchFamily="34" charset="0"/>
                <a:cs typeface="Calibri" pitchFamily="34" charset="0"/>
              </a:rPr>
              <a:t>πλειάδα</a:t>
            </a:r>
            <a:r>
              <a:rPr lang="el-GR" sz="2400" dirty="0">
                <a:solidFill>
                  <a:schemeClr val="tx2">
                    <a:lumMod val="75000"/>
                  </a:schemeClr>
                </a:solidFill>
                <a:latin typeface="Calibri" pitchFamily="34" charset="0"/>
                <a:cs typeface="Calibri" pitchFamily="34" charset="0"/>
              </a:rPr>
              <a:t> είναι μια </a:t>
            </a:r>
            <a:r>
              <a:rPr lang="el-GR" sz="2400" i="1" u="sng" dirty="0">
                <a:solidFill>
                  <a:schemeClr val="tx2">
                    <a:lumMod val="75000"/>
                  </a:schemeClr>
                </a:solidFill>
                <a:latin typeface="Calibri" pitchFamily="34" charset="0"/>
                <a:cs typeface="Calibri" pitchFamily="34" charset="0"/>
              </a:rPr>
              <a:t>διατεταγμένη λίστα</a:t>
            </a:r>
            <a:r>
              <a:rPr lang="el-GR" sz="2400" dirty="0">
                <a:solidFill>
                  <a:schemeClr val="tx2">
                    <a:lumMod val="75000"/>
                  </a:schemeClr>
                </a:solidFill>
                <a:latin typeface="Calibri" pitchFamily="34" charset="0"/>
                <a:cs typeface="Calibri" pitchFamily="34" charset="0"/>
              </a:rPr>
              <a:t> από τιμές &lt;</a:t>
            </a:r>
            <a:r>
              <a:rPr lang="el-GR" sz="2400" dirty="0" err="1">
                <a:solidFill>
                  <a:schemeClr val="tx2">
                    <a:lumMod val="75000"/>
                  </a:schemeClr>
                </a:solidFill>
                <a:latin typeface="Calibri" pitchFamily="34" charset="0"/>
                <a:cs typeface="Calibri" pitchFamily="34" charset="0"/>
              </a:rPr>
              <a:t>v</a:t>
            </a:r>
            <a:r>
              <a:rPr lang="el-GR" sz="2400" baseline="-25000" dirty="0" err="1">
                <a:solidFill>
                  <a:schemeClr val="tx2">
                    <a:lumMod val="75000"/>
                  </a:schemeClr>
                </a:solidFill>
                <a:latin typeface="Calibri" pitchFamily="34" charset="0"/>
                <a:cs typeface="Calibri" pitchFamily="34" charset="0"/>
              </a:rPr>
              <a:t>1</a:t>
            </a:r>
            <a:r>
              <a:rPr lang="el-GR" sz="2400" dirty="0">
                <a:solidFill>
                  <a:schemeClr val="tx2">
                    <a:lumMod val="75000"/>
                  </a:schemeClr>
                </a:solidFill>
                <a:latin typeface="Calibri" pitchFamily="34" charset="0"/>
                <a:cs typeface="Calibri" pitchFamily="34" charset="0"/>
              </a:rPr>
              <a:t>, v</a:t>
            </a:r>
            <a:r>
              <a:rPr lang="el-GR" sz="2400" baseline="-25000" dirty="0">
                <a:solidFill>
                  <a:schemeClr val="tx2">
                    <a:lumMod val="75000"/>
                  </a:schemeClr>
                </a:solidFill>
                <a:latin typeface="Calibri" pitchFamily="34" charset="0"/>
                <a:cs typeface="Calibri" pitchFamily="34" charset="0"/>
              </a:rPr>
              <a:t>2</a:t>
            </a:r>
            <a:r>
              <a:rPr lang="el-GR" sz="2400" dirty="0">
                <a:solidFill>
                  <a:schemeClr val="tx2">
                    <a:lumMod val="75000"/>
                  </a:schemeClr>
                </a:solidFill>
                <a:latin typeface="Calibri" pitchFamily="34" charset="0"/>
                <a:cs typeface="Calibri" pitchFamily="34" charset="0"/>
              </a:rPr>
              <a:t>, …, </a:t>
            </a:r>
            <a:r>
              <a:rPr lang="el-GR" sz="2400" dirty="0" err="1">
                <a:solidFill>
                  <a:schemeClr val="tx2">
                    <a:lumMod val="75000"/>
                  </a:schemeClr>
                </a:solidFill>
                <a:latin typeface="Calibri" pitchFamily="34" charset="0"/>
                <a:cs typeface="Calibri" pitchFamily="34" charset="0"/>
              </a:rPr>
              <a:t>v</a:t>
            </a:r>
            <a:r>
              <a:rPr lang="el-GR" sz="2400" baseline="-25000" dirty="0" err="1">
                <a:solidFill>
                  <a:schemeClr val="tx2">
                    <a:lumMod val="75000"/>
                  </a:schemeClr>
                </a:solidFill>
                <a:latin typeface="Calibri" pitchFamily="34" charset="0"/>
                <a:cs typeface="Calibri" pitchFamily="34" charset="0"/>
              </a:rPr>
              <a:t>n</a:t>
            </a:r>
            <a:r>
              <a:rPr lang="el-GR" sz="2400" dirty="0">
                <a:solidFill>
                  <a:schemeClr val="tx2">
                    <a:lumMod val="75000"/>
                  </a:schemeClr>
                </a:solidFill>
                <a:latin typeface="Calibri" pitchFamily="34" charset="0"/>
                <a:cs typeface="Calibri" pitchFamily="34" charset="0"/>
              </a:rPr>
              <a:t>&gt; όπου κάθε τιμή </a:t>
            </a:r>
            <a:r>
              <a:rPr lang="en-US" sz="2400" dirty="0">
                <a:solidFill>
                  <a:schemeClr val="tx2">
                    <a:lumMod val="75000"/>
                  </a:schemeClr>
                </a:solidFill>
                <a:latin typeface="Calibri" pitchFamily="34" charset="0"/>
                <a:cs typeface="Calibri" pitchFamily="34" charset="0"/>
              </a:rPr>
              <a:t>v</a:t>
            </a:r>
            <a:r>
              <a:rPr lang="en-US" sz="2400" baseline="-25000" dirty="0">
                <a:solidFill>
                  <a:schemeClr val="tx2">
                    <a:lumMod val="75000"/>
                  </a:schemeClr>
                </a:solidFill>
                <a:latin typeface="Calibri" pitchFamily="34" charset="0"/>
                <a:cs typeface="Calibri" pitchFamily="34" charset="0"/>
              </a:rPr>
              <a:t>i</a:t>
            </a:r>
            <a:r>
              <a:rPr lang="en-US" sz="2400" dirty="0">
                <a:solidFill>
                  <a:schemeClr val="tx2">
                    <a:lumMod val="75000"/>
                  </a:schemeClr>
                </a:solidFill>
                <a:latin typeface="Calibri" pitchFamily="34" charset="0"/>
                <a:cs typeface="Calibri" pitchFamily="34" charset="0"/>
              </a:rPr>
              <a:t> </a:t>
            </a:r>
            <a:r>
              <a:rPr lang="el-GR" sz="2400" dirty="0">
                <a:solidFill>
                  <a:schemeClr val="tx2">
                    <a:lumMod val="75000"/>
                  </a:schemeClr>
                </a:solidFill>
                <a:latin typeface="Calibri" pitchFamily="34" charset="0"/>
                <a:cs typeface="Calibri" pitchFamily="34" charset="0"/>
              </a:rPr>
              <a:t>είναι ένα στοιχείο του </a:t>
            </a:r>
            <a:r>
              <a:rPr lang="en-US" sz="2400" dirty="0" err="1">
                <a:solidFill>
                  <a:schemeClr val="tx2">
                    <a:lumMod val="75000"/>
                  </a:schemeClr>
                </a:solidFill>
                <a:latin typeface="Calibri" pitchFamily="34" charset="0"/>
                <a:cs typeface="Calibri" pitchFamily="34" charset="0"/>
              </a:rPr>
              <a:t>dom</a:t>
            </a:r>
            <a:r>
              <a:rPr lang="en-US" sz="2400" dirty="0">
                <a:solidFill>
                  <a:schemeClr val="tx2">
                    <a:lumMod val="75000"/>
                  </a:schemeClr>
                </a:solidFill>
                <a:latin typeface="Calibri" pitchFamily="34" charset="0"/>
                <a:cs typeface="Calibri" pitchFamily="34" charset="0"/>
              </a:rPr>
              <a:t>(A</a:t>
            </a:r>
            <a:r>
              <a:rPr lang="en-US" sz="2400" baseline="-25000" dirty="0">
                <a:solidFill>
                  <a:schemeClr val="tx2">
                    <a:lumMod val="75000"/>
                  </a:schemeClr>
                </a:solidFill>
                <a:latin typeface="Calibri" pitchFamily="34" charset="0"/>
                <a:cs typeface="Calibri" pitchFamily="34" charset="0"/>
              </a:rPr>
              <a:t>i</a:t>
            </a:r>
            <a:r>
              <a:rPr lang="en-US" sz="2400" dirty="0">
                <a:solidFill>
                  <a:schemeClr val="tx2">
                    <a:lumMod val="75000"/>
                  </a:schemeClr>
                </a:solidFill>
                <a:latin typeface="Calibri" pitchFamily="34" charset="0"/>
                <a:cs typeface="Calibri" pitchFamily="34" charset="0"/>
              </a:rPr>
              <a:t>) </a:t>
            </a:r>
            <a:r>
              <a:rPr lang="el-GR" sz="2400" dirty="0">
                <a:solidFill>
                  <a:schemeClr val="tx2">
                    <a:lumMod val="75000"/>
                  </a:schemeClr>
                </a:solidFill>
                <a:latin typeface="Calibri" pitchFamily="34" charset="0"/>
                <a:cs typeface="Calibri" pitchFamily="34" charset="0"/>
              </a:rPr>
              <a:t>ή η ειδική τιμή </a:t>
            </a:r>
            <a:r>
              <a:rPr lang="en-US" sz="2400" dirty="0">
                <a:solidFill>
                  <a:schemeClr val="tx2">
                    <a:lumMod val="75000"/>
                  </a:schemeClr>
                </a:solidFill>
                <a:latin typeface="Calibri" pitchFamily="34" charset="0"/>
                <a:cs typeface="Calibri" pitchFamily="34" charset="0"/>
              </a:rPr>
              <a:t>null</a:t>
            </a:r>
            <a:endParaRPr lang="el-GR" sz="2400" dirty="0">
              <a:solidFill>
                <a:schemeClr val="tx2">
                  <a:lumMod val="75000"/>
                </a:schemeClr>
              </a:solidFill>
              <a:latin typeface="Calibri" pitchFamily="34" charset="0"/>
              <a:cs typeface="Calibri" pitchFamily="34" charset="0"/>
            </a:endParaRPr>
          </a:p>
        </p:txBody>
      </p:sp>
      <p:sp>
        <p:nvSpPr>
          <p:cNvPr id="12296" name="Text Box 5"/>
          <p:cNvSpPr txBox="1">
            <a:spLocks noChangeArrowheads="1"/>
          </p:cNvSpPr>
          <p:nvPr/>
        </p:nvSpPr>
        <p:spPr bwMode="auto">
          <a:xfrm>
            <a:off x="990600" y="3413125"/>
            <a:ext cx="7848600" cy="461665"/>
          </a:xfrm>
          <a:prstGeom prst="rect">
            <a:avLst/>
          </a:prstGeom>
          <a:noFill/>
          <a:ln w="9525">
            <a:noFill/>
            <a:miter lim="800000"/>
            <a:headEnd/>
            <a:tailEnd/>
          </a:ln>
        </p:spPr>
        <p:txBody>
          <a:bodyPr>
            <a:spAutoFit/>
          </a:bodyPr>
          <a:lstStyle/>
          <a:p>
            <a:pPr eaLnBrk="0" hangingPunct="0">
              <a:spcBef>
                <a:spcPct val="50000"/>
              </a:spcBef>
            </a:pPr>
            <a:r>
              <a:rPr lang="el-GR" sz="2400" dirty="0" err="1">
                <a:solidFill>
                  <a:schemeClr val="tx2">
                    <a:lumMod val="50000"/>
                  </a:schemeClr>
                </a:solidFill>
                <a:latin typeface="Calibri" pitchFamily="34" charset="0"/>
                <a:cs typeface="Calibri" pitchFamily="34" charset="0"/>
              </a:rPr>
              <a:t>r(R</a:t>
            </a:r>
            <a:r>
              <a:rPr lang="el-GR" sz="2400" dirty="0">
                <a:solidFill>
                  <a:schemeClr val="tx2">
                    <a:lumMod val="50000"/>
                  </a:schemeClr>
                </a:solidFill>
                <a:latin typeface="Calibri" pitchFamily="34" charset="0"/>
                <a:cs typeface="Calibri" pitchFamily="34" charset="0"/>
              </a:rPr>
              <a:t>) </a:t>
            </a:r>
            <a:r>
              <a:rPr lang="el-GR" sz="2400" dirty="0" err="1">
                <a:solidFill>
                  <a:schemeClr val="tx2">
                    <a:lumMod val="50000"/>
                  </a:schemeClr>
                </a:solidFill>
                <a:latin typeface="Calibri" pitchFamily="34" charset="0"/>
                <a:cs typeface="Calibri" pitchFamily="34" charset="0"/>
                <a:sym typeface="Symbol" pitchFamily="18" charset="2"/>
              </a:rPr>
              <a:t></a:t>
            </a:r>
            <a:r>
              <a:rPr lang="el-GR" sz="2400" dirty="0">
                <a:solidFill>
                  <a:schemeClr val="tx2">
                    <a:lumMod val="50000"/>
                  </a:schemeClr>
                </a:solidFill>
                <a:latin typeface="Calibri" pitchFamily="34" charset="0"/>
                <a:cs typeface="Calibri" pitchFamily="34" charset="0"/>
              </a:rPr>
              <a:t> dom(A</a:t>
            </a:r>
            <a:r>
              <a:rPr lang="el-GR" sz="2400" baseline="-25000" dirty="0">
                <a:solidFill>
                  <a:schemeClr val="tx2">
                    <a:lumMod val="50000"/>
                  </a:schemeClr>
                </a:solidFill>
                <a:latin typeface="Calibri" pitchFamily="34" charset="0"/>
                <a:cs typeface="Calibri" pitchFamily="34" charset="0"/>
              </a:rPr>
              <a:t>1</a:t>
            </a: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dom(A</a:t>
            </a:r>
            <a:r>
              <a:rPr lang="el-GR" sz="2400" baseline="-25000" dirty="0">
                <a:solidFill>
                  <a:schemeClr val="tx2">
                    <a:lumMod val="50000"/>
                  </a:schemeClr>
                </a:solidFill>
                <a:latin typeface="Calibri" pitchFamily="34" charset="0"/>
                <a:cs typeface="Calibri" pitchFamily="34" charset="0"/>
              </a:rPr>
              <a:t>2</a:t>
            </a: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a:t>
            </a:r>
            <a:r>
              <a:rPr lang="el-GR" sz="2400" dirty="0" err="1">
                <a:solidFill>
                  <a:schemeClr val="tx2">
                    <a:lumMod val="50000"/>
                  </a:schemeClr>
                </a:solidFill>
                <a:latin typeface="Calibri" pitchFamily="34" charset="0"/>
                <a:cs typeface="Calibri" pitchFamily="34" charset="0"/>
              </a:rPr>
              <a:t>dom(A</a:t>
            </a:r>
            <a:r>
              <a:rPr lang="el-GR" sz="2400" baseline="-25000" dirty="0" err="1">
                <a:solidFill>
                  <a:schemeClr val="tx2">
                    <a:lumMod val="50000"/>
                  </a:schemeClr>
                </a:solidFill>
                <a:latin typeface="Calibri" pitchFamily="34" charset="0"/>
                <a:cs typeface="Calibri" pitchFamily="34" charset="0"/>
              </a:rPr>
              <a:t>n</a:t>
            </a:r>
            <a:r>
              <a:rPr lang="el-GR" sz="2400" dirty="0">
                <a:solidFill>
                  <a:schemeClr val="tx2">
                    <a:lumMod val="50000"/>
                  </a:schemeClr>
                </a:solidFill>
                <a:latin typeface="Calibri" pitchFamily="34" charset="0"/>
                <a:cs typeface="Calibri" pitchFamily="34" charset="0"/>
              </a:rPr>
              <a:t>)</a:t>
            </a:r>
          </a:p>
        </p:txBody>
      </p:sp>
      <p:sp>
        <p:nvSpPr>
          <p:cNvPr id="12297" name="Text Box 6"/>
          <p:cNvSpPr txBox="1">
            <a:spLocks noChangeArrowheads="1"/>
          </p:cNvSpPr>
          <p:nvPr/>
        </p:nvSpPr>
        <p:spPr bwMode="auto">
          <a:xfrm>
            <a:off x="406400" y="2806700"/>
            <a:ext cx="7983852" cy="461665"/>
          </a:xfrm>
          <a:prstGeom prst="rect">
            <a:avLst/>
          </a:prstGeom>
          <a:noFill/>
          <a:ln w="9525">
            <a:noFill/>
            <a:miter lim="800000"/>
            <a:headEnd/>
            <a:tailEnd/>
          </a:ln>
        </p:spPr>
        <p:txBody>
          <a:bodyPr wrap="none">
            <a:spAutoFit/>
          </a:bodyPr>
          <a:lstStyle/>
          <a:p>
            <a:pPr eaLnBrk="0" hangingPunct="0"/>
            <a:r>
              <a:rPr lang="el-GR" sz="2400" dirty="0">
                <a:solidFill>
                  <a:schemeClr val="tx2">
                    <a:lumMod val="50000"/>
                  </a:schemeClr>
                </a:solidFill>
                <a:latin typeface="Calibri" pitchFamily="34" charset="0"/>
                <a:cs typeface="Calibri" pitchFamily="34" charset="0"/>
              </a:rPr>
              <a:t>Κάθε </a:t>
            </a:r>
            <a:r>
              <a:rPr lang="el-GR" sz="2400" dirty="0">
                <a:solidFill>
                  <a:schemeClr val="accent6">
                    <a:lumMod val="75000"/>
                  </a:schemeClr>
                </a:solidFill>
                <a:latin typeface="Calibri" pitchFamily="34" charset="0"/>
                <a:cs typeface="Calibri" pitchFamily="34" charset="0"/>
              </a:rPr>
              <a:t>σχέση</a:t>
            </a:r>
            <a:r>
              <a:rPr lang="el-GR" sz="2400" dirty="0">
                <a:solidFill>
                  <a:schemeClr val="tx2">
                    <a:lumMod val="50000"/>
                  </a:schemeClr>
                </a:solidFill>
                <a:latin typeface="Calibri" pitchFamily="34" charset="0"/>
                <a:cs typeface="Calibri" pitchFamily="34" charset="0"/>
              </a:rPr>
              <a:t> είναι ένα υποσύνολο του καρτεσιανού γινομένου:</a:t>
            </a:r>
            <a:endParaRPr lang="el-GR" sz="2400" b="1" dirty="0">
              <a:solidFill>
                <a:schemeClr val="tx2">
                  <a:lumMod val="50000"/>
                </a:schemeClr>
              </a:solidFill>
              <a:latin typeface="Calibri" pitchFamily="34" charset="0"/>
              <a:cs typeface="Calibri" pitchFamily="34" charset="0"/>
            </a:endParaRPr>
          </a:p>
        </p:txBody>
      </p:sp>
      <p:sp>
        <p:nvSpPr>
          <p:cNvPr id="12298" name="Text Box 7"/>
          <p:cNvSpPr txBox="1">
            <a:spLocks noChangeArrowheads="1"/>
          </p:cNvSpPr>
          <p:nvPr/>
        </p:nvSpPr>
        <p:spPr bwMode="auto">
          <a:xfrm>
            <a:off x="533400" y="4343400"/>
            <a:ext cx="8077200" cy="156966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tx2">
                    <a:lumMod val="50000"/>
                  </a:schemeClr>
                </a:solidFill>
                <a:latin typeface="Calibri" pitchFamily="34" charset="0"/>
                <a:cs typeface="Calibri" pitchFamily="34" charset="0"/>
              </a:rPr>
              <a:t>Παρατηρήσεις</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 Δεν υπάρχει διάταξη των πλειάδων σε μια σχέση</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 Υποθέτουμε διάταξη των γνωρισμάτων στο σχήμα σχέσης</a:t>
            </a:r>
            <a:r>
              <a:rPr lang="el-GR" sz="2400" b="1" dirty="0">
                <a:solidFill>
                  <a:schemeClr val="tx2">
                    <a:lumMod val="50000"/>
                  </a:schemeClr>
                </a:solidFill>
                <a:latin typeface="Calibri" pitchFamily="34" charset="0"/>
                <a:cs typeface="Calibri" pitchFamily="34" charset="0"/>
              </a:rPr>
              <a:t> </a:t>
            </a:r>
          </a:p>
        </p:txBody>
      </p:sp>
      <p:sp>
        <p:nvSpPr>
          <p:cNvPr id="2" name="Title 1"/>
          <p:cNvSpPr>
            <a:spLocks noGrp="1"/>
          </p:cNvSpPr>
          <p:nvPr>
            <p:ph type="title"/>
          </p:nvPr>
        </p:nvSpPr>
        <p:spPr>
          <a:xfrm>
            <a:off x="457200" y="134938"/>
            <a:ext cx="8229600" cy="1143000"/>
          </a:xfrm>
        </p:spPr>
        <p:txBody>
          <a:bodyPr/>
          <a:lstStyle/>
          <a:p>
            <a:r>
              <a:rPr lang="el-GR" dirty="0">
                <a:solidFill>
                  <a:schemeClr val="accent6">
                    <a:lumMod val="75000"/>
                  </a:schemeClr>
                </a:solidFill>
              </a:rPr>
              <a:t>Πλειάδες</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84580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6"/>
          <p:cNvSpPr>
            <a:spLocks noGrp="1" noChangeArrowheads="1"/>
          </p:cNvSpPr>
          <p:nvPr>
            <p:ph type="ftr" sz="quarter" idx="11"/>
          </p:nvPr>
        </p:nvSpPr>
        <p:spPr>
          <a:noFill/>
        </p:spPr>
        <p:txBody>
          <a:bodyPr/>
          <a:lstStyle/>
          <a:p>
            <a:r>
              <a:rPr lang="el-GR" altLang="en-US"/>
              <a:t>Ευαγγελία Πιτουρά</a:t>
            </a:r>
          </a:p>
        </p:txBody>
      </p:sp>
      <p:sp>
        <p:nvSpPr>
          <p:cNvPr id="13316" name="Rectangle 7"/>
          <p:cNvSpPr>
            <a:spLocks noGrp="1" noChangeArrowheads="1"/>
          </p:cNvSpPr>
          <p:nvPr>
            <p:ph type="sldNum" sz="quarter" idx="12"/>
          </p:nvPr>
        </p:nvSpPr>
        <p:spPr>
          <a:noFill/>
        </p:spPr>
        <p:txBody>
          <a:bodyPr/>
          <a:lstStyle/>
          <a:p>
            <a:fld id="{36DF122C-3175-4ECD-9D05-C762BF186C56}" type="slidenum">
              <a:rPr lang="el-GR" altLang="en-US" smtClean="0"/>
              <a:pPr/>
              <a:t>12</a:t>
            </a:fld>
            <a:endParaRPr lang="el-GR" altLang="en-US"/>
          </a:p>
        </p:txBody>
      </p:sp>
      <p:sp>
        <p:nvSpPr>
          <p:cNvPr id="13319" name="Rectangle 4"/>
          <p:cNvSpPr>
            <a:spLocks noChangeArrowheads="1"/>
          </p:cNvSpPr>
          <p:nvPr/>
        </p:nvSpPr>
        <p:spPr bwMode="auto">
          <a:xfrm>
            <a:off x="371061" y="1290042"/>
            <a:ext cx="5276060" cy="461665"/>
          </a:xfrm>
          <a:prstGeom prst="rect">
            <a:avLst/>
          </a:prstGeom>
          <a:noFill/>
          <a:ln w="9525">
            <a:noFill/>
            <a:miter lim="800000"/>
            <a:headEnd/>
            <a:tailEnd/>
          </a:ln>
        </p:spPr>
        <p:txBody>
          <a:bodyPr wrap="none">
            <a:spAutoFit/>
          </a:bodyPr>
          <a:lstStyle/>
          <a:p>
            <a:pPr eaLnBrk="0" hangingPunct="0"/>
            <a:r>
              <a:rPr lang="el-GR" sz="2400" dirty="0">
                <a:solidFill>
                  <a:schemeClr val="tx2">
                    <a:lumMod val="50000"/>
                  </a:schemeClr>
                </a:solidFill>
                <a:latin typeface="Calibri" pitchFamily="34" charset="0"/>
                <a:cs typeface="Calibri" pitchFamily="34" charset="0"/>
              </a:rPr>
              <a:t>Σχήμα </a:t>
            </a:r>
            <a:r>
              <a:rPr lang="en-US" sz="2400" dirty="0" err="1">
                <a:solidFill>
                  <a:schemeClr val="tx2">
                    <a:lumMod val="50000"/>
                  </a:schemeClr>
                </a:solidFill>
                <a:latin typeface="Calibri" pitchFamily="34" charset="0"/>
                <a:cs typeface="Calibri" pitchFamily="34" charset="0"/>
              </a:rPr>
              <a:t>σχέσης</a:t>
            </a:r>
            <a:r>
              <a:rPr lang="en-US" sz="2400" dirty="0">
                <a:solidFill>
                  <a:schemeClr val="tx2">
                    <a:lumMod val="50000"/>
                  </a:schemeClr>
                </a:solidFill>
                <a:latin typeface="Calibri" pitchFamily="34" charset="0"/>
                <a:cs typeface="Calibri" pitchFamily="34" charset="0"/>
              </a:rPr>
              <a:t> βαθμού n   R(A</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A</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a:t>
            </a:r>
            <a:r>
              <a:rPr lang="en-US" sz="2400" baseline="-25000" dirty="0">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a:t>
            </a:r>
            <a:endParaRPr lang="el-GR" sz="2400" dirty="0">
              <a:solidFill>
                <a:schemeClr val="tx2">
                  <a:lumMod val="50000"/>
                </a:schemeClr>
              </a:solidFill>
              <a:latin typeface="Calibri" pitchFamily="34" charset="0"/>
              <a:cs typeface="Calibri" pitchFamily="34" charset="0"/>
            </a:endParaRPr>
          </a:p>
        </p:txBody>
      </p:sp>
      <p:sp>
        <p:nvSpPr>
          <p:cNvPr id="13320" name="Rectangle 5"/>
          <p:cNvSpPr>
            <a:spLocks noChangeArrowheads="1"/>
          </p:cNvSpPr>
          <p:nvPr/>
        </p:nvSpPr>
        <p:spPr bwMode="auto">
          <a:xfrm>
            <a:off x="279143" y="2102541"/>
            <a:ext cx="5459896" cy="1938992"/>
          </a:xfrm>
          <a:prstGeom prst="rect">
            <a:avLst/>
          </a:prstGeom>
          <a:noFill/>
          <a:ln w="9525">
            <a:noFill/>
            <a:miter lim="800000"/>
            <a:headEnd/>
            <a:tailEnd/>
          </a:ln>
        </p:spPr>
        <p:txBody>
          <a:bodyPr wrap="square">
            <a:spAutoFit/>
          </a:bodyPr>
          <a:lstStyle/>
          <a:p>
            <a:pPr eaLnBrk="0" hangingPunct="0"/>
            <a:r>
              <a:rPr lang="el-GR" sz="2400" dirty="0">
                <a:solidFill>
                  <a:schemeClr val="tx2">
                    <a:lumMod val="50000"/>
                  </a:schemeClr>
                </a:solidFill>
                <a:latin typeface="Calibri" pitchFamily="34" charset="0"/>
                <a:cs typeface="Calibri" pitchFamily="34" charset="0"/>
              </a:rPr>
              <a:t>Πλειάδα </a:t>
            </a:r>
            <a:r>
              <a:rPr lang="en-US" sz="2400" dirty="0">
                <a:solidFill>
                  <a:schemeClr val="tx2">
                    <a:lumMod val="50000"/>
                  </a:schemeClr>
                </a:solidFill>
                <a:latin typeface="Calibri" pitchFamily="34" charset="0"/>
                <a:cs typeface="Calibri" pitchFamily="34" charset="0"/>
              </a:rPr>
              <a:t>t </a:t>
            </a:r>
            <a:r>
              <a:rPr lang="el-GR" sz="2400" dirty="0">
                <a:solidFill>
                  <a:schemeClr val="tx2">
                    <a:lumMod val="50000"/>
                  </a:schemeClr>
                </a:solidFill>
                <a:latin typeface="Calibri" pitchFamily="34" charset="0"/>
                <a:cs typeface="Calibri" pitchFamily="34" charset="0"/>
              </a:rPr>
              <a:t>της σχέσης </a:t>
            </a:r>
            <a:r>
              <a:rPr lang="en-US" sz="2400" dirty="0">
                <a:solidFill>
                  <a:schemeClr val="tx2">
                    <a:lumMod val="50000"/>
                  </a:schemeClr>
                </a:solidFill>
                <a:latin typeface="Calibri" pitchFamily="34" charset="0"/>
                <a:cs typeface="Calibri" pitchFamily="34" charset="0"/>
              </a:rPr>
              <a:t>r(R)  </a:t>
            </a:r>
            <a:r>
              <a:rPr lang="el-GR" sz="2400" dirty="0">
                <a:solidFill>
                  <a:schemeClr val="tx2">
                    <a:lumMod val="50000"/>
                  </a:schemeClr>
                </a:solidFill>
                <a:latin typeface="Calibri" pitchFamily="34" charset="0"/>
                <a:cs typeface="Calibri" pitchFamily="34" charset="0"/>
              </a:rPr>
              <a:t>(v</a:t>
            </a:r>
            <a:r>
              <a:rPr lang="el-GR" sz="2400" baseline="-25000" dirty="0">
                <a:solidFill>
                  <a:schemeClr val="tx2">
                    <a:lumMod val="50000"/>
                  </a:schemeClr>
                </a:solidFill>
                <a:latin typeface="Calibri" pitchFamily="34" charset="0"/>
                <a:cs typeface="Calibri" pitchFamily="34" charset="0"/>
              </a:rPr>
              <a:t>1</a:t>
            </a:r>
            <a:r>
              <a:rPr lang="el-GR" sz="2400" dirty="0">
                <a:solidFill>
                  <a:schemeClr val="tx2">
                    <a:lumMod val="50000"/>
                  </a:schemeClr>
                </a:solidFill>
                <a:latin typeface="Calibri" pitchFamily="34" charset="0"/>
                <a:cs typeface="Calibri" pitchFamily="34" charset="0"/>
              </a:rPr>
              <a:t>, v</a:t>
            </a:r>
            <a:r>
              <a:rPr lang="el-GR" sz="2400" baseline="-25000" dirty="0">
                <a:solidFill>
                  <a:schemeClr val="tx2">
                    <a:lumMod val="50000"/>
                  </a:schemeClr>
                </a:solidFill>
                <a:latin typeface="Calibri" pitchFamily="34" charset="0"/>
                <a:cs typeface="Calibri" pitchFamily="34" charset="0"/>
              </a:rPr>
              <a:t>2</a:t>
            </a:r>
            <a:r>
              <a:rPr lang="el-GR" sz="2400" dirty="0">
                <a:solidFill>
                  <a:schemeClr val="tx2">
                    <a:lumMod val="50000"/>
                  </a:schemeClr>
                </a:solidFill>
                <a:latin typeface="Calibri" pitchFamily="34" charset="0"/>
                <a:cs typeface="Calibri" pitchFamily="34" charset="0"/>
              </a:rPr>
              <a:t>, …, </a:t>
            </a:r>
            <a:r>
              <a:rPr lang="el-GR" sz="2400" dirty="0" err="1">
                <a:solidFill>
                  <a:schemeClr val="tx2">
                    <a:lumMod val="50000"/>
                  </a:schemeClr>
                </a:solidFill>
                <a:latin typeface="Calibri" pitchFamily="34" charset="0"/>
                <a:cs typeface="Calibri" pitchFamily="34" charset="0"/>
              </a:rPr>
              <a:t>v</a:t>
            </a:r>
            <a:r>
              <a:rPr lang="el-GR" sz="2400" baseline="-25000" dirty="0" err="1">
                <a:solidFill>
                  <a:schemeClr val="tx2">
                    <a:lumMod val="50000"/>
                  </a:schemeClr>
                </a:solidFill>
                <a:latin typeface="Calibri" pitchFamily="34" charset="0"/>
                <a:cs typeface="Calibri" pitchFamily="34" charset="0"/>
              </a:rPr>
              <a:t>n</a:t>
            </a:r>
            <a:r>
              <a:rPr lang="el-GR" sz="2400" dirty="0">
                <a:solidFill>
                  <a:schemeClr val="tx2">
                    <a:lumMod val="50000"/>
                  </a:schemeClr>
                </a:solidFill>
                <a:latin typeface="Calibri" pitchFamily="34" charset="0"/>
                <a:cs typeface="Calibri" pitchFamily="34" charset="0"/>
              </a:rPr>
              <a:t>)</a:t>
            </a:r>
          </a:p>
          <a:p>
            <a:pPr marL="800100" lvl="1" indent="-342900" eaLnBrk="0" hangingPunct="0">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αναφορά στις συνιστώσες τιμές </a:t>
            </a:r>
            <a:r>
              <a:rPr lang="en-US" sz="2400" dirty="0">
                <a:solidFill>
                  <a:schemeClr val="tx2">
                    <a:lumMod val="50000"/>
                  </a:schemeClr>
                </a:solidFill>
                <a:latin typeface="Calibri" pitchFamily="34" charset="0"/>
                <a:cs typeface="Calibri" pitchFamily="34" charset="0"/>
              </a:rPr>
              <a:t>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p>
          <a:p>
            <a:pPr marL="800100" lvl="1" indent="-342900" eaLnBrk="0" hangingPunct="0">
              <a:buFont typeface="Wingdings" panose="05000000000000000000" pitchFamily="2" charset="2"/>
              <a:buChar char="§"/>
            </a:pPr>
            <a:r>
              <a:rPr lang="en-US" sz="2400" dirty="0">
                <a:solidFill>
                  <a:schemeClr val="tx2">
                    <a:lumMod val="50000"/>
                  </a:schemeClr>
                </a:solidFill>
                <a:latin typeface="Calibri" pitchFamily="34" charset="0"/>
                <a:cs typeface="Calibri" pitchFamily="34" charset="0"/>
              </a:rPr>
              <a:t>t[A</a:t>
            </a:r>
            <a:r>
              <a:rPr lang="en-US" sz="2400" baseline="-25000" dirty="0">
                <a:solidFill>
                  <a:schemeClr val="tx2">
                    <a:lumMod val="50000"/>
                  </a:schemeClr>
                </a:solidFill>
                <a:latin typeface="Calibri" pitchFamily="34" charset="0"/>
                <a:cs typeface="Calibri" pitchFamily="34" charset="0"/>
              </a:rPr>
              <a:t>u</a:t>
            </a:r>
            <a:r>
              <a:rPr lang="en-US" sz="2400" dirty="0">
                <a:solidFill>
                  <a:schemeClr val="tx2">
                    <a:lumMod val="50000"/>
                  </a:schemeClr>
                </a:solidFill>
                <a:latin typeface="Calibri" pitchFamily="34" charset="0"/>
                <a:cs typeface="Calibri" pitchFamily="34" charset="0"/>
              </a:rPr>
              <a:t>, A</a:t>
            </a:r>
            <a:r>
              <a:rPr lang="en-US" sz="2400" baseline="-25000" dirty="0">
                <a:solidFill>
                  <a:schemeClr val="tx2">
                    <a:lumMod val="50000"/>
                  </a:schemeClr>
                </a:solidFill>
                <a:latin typeface="Calibri" pitchFamily="34" charset="0"/>
                <a:cs typeface="Calibri" pitchFamily="34" charset="0"/>
              </a:rPr>
              <a:t>w</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A</a:t>
            </a:r>
            <a:r>
              <a:rPr lang="en-US" sz="2400" baseline="-25000" dirty="0" err="1">
                <a:solidFill>
                  <a:schemeClr val="tx2">
                    <a:lumMod val="50000"/>
                  </a:schemeClr>
                </a:solidFill>
                <a:latin typeface="Calibri" pitchFamily="34" charset="0"/>
                <a:cs typeface="Calibri" pitchFamily="34" charset="0"/>
              </a:rPr>
              <a:t>z</a:t>
            </a:r>
            <a:r>
              <a:rPr lang="en-US" sz="2400" dirty="0">
                <a:solidFill>
                  <a:schemeClr val="tx2">
                    <a:lumMod val="50000"/>
                  </a:schemeClr>
                </a:solidFill>
                <a:latin typeface="Calibri" pitchFamily="34" charset="0"/>
                <a:cs typeface="Calibri" pitchFamily="34" charset="0"/>
              </a:rPr>
              <a:t>]</a:t>
            </a:r>
            <a:endParaRPr lang="el-GR" sz="2400" dirty="0">
              <a:solidFill>
                <a:schemeClr val="tx2">
                  <a:lumMod val="50000"/>
                </a:schemeClr>
              </a:solidFill>
              <a:latin typeface="Calibri" pitchFamily="34" charset="0"/>
              <a:cs typeface="Calibri" pitchFamily="34" charset="0"/>
            </a:endParaRPr>
          </a:p>
          <a:p>
            <a:pPr marL="800100" lvl="1" indent="-342900" eaLnBrk="0" hangingPunct="0">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όνομα γνωρίσματος   </a:t>
            </a:r>
            <a:r>
              <a:rPr lang="en-US" sz="2400" dirty="0" err="1">
                <a:solidFill>
                  <a:schemeClr val="tx2">
                    <a:lumMod val="50000"/>
                  </a:schemeClr>
                </a:solidFill>
                <a:latin typeface="Calibri" pitchFamily="34" charset="0"/>
                <a:cs typeface="Calibri" pitchFamily="34" charset="0"/>
              </a:rPr>
              <a:t>t.A</a:t>
            </a:r>
            <a:r>
              <a:rPr lang="en-US" sz="2400" baseline="-25000" dirty="0" err="1">
                <a:solidFill>
                  <a:schemeClr val="tx2">
                    <a:lumMod val="50000"/>
                  </a:schemeClr>
                </a:solidFill>
                <a:latin typeface="Calibri" pitchFamily="34" charset="0"/>
                <a:cs typeface="Calibri" pitchFamily="34" charset="0"/>
              </a:rPr>
              <a:t>i</a:t>
            </a:r>
            <a:endParaRPr lang="el-GR" sz="2400"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Συμβολισμός</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3" name="Text Box 3">
            <a:extLst>
              <a:ext uri="{FF2B5EF4-FFF2-40B4-BE49-F238E27FC236}">
                <a16:creationId xmlns:a16="http://schemas.microsoft.com/office/drawing/2014/main" id="{82FFDF70-B271-4C84-BF1A-80EBFE1CF78C}"/>
              </a:ext>
            </a:extLst>
          </p:cNvPr>
          <p:cNvSpPr txBox="1">
            <a:spLocks noChangeArrowheads="1"/>
          </p:cNvSpPr>
          <p:nvPr/>
        </p:nvSpPr>
        <p:spPr bwMode="auto">
          <a:xfrm>
            <a:off x="5512904" y="1689973"/>
            <a:ext cx="3173896" cy="3877985"/>
          </a:xfrm>
          <a:prstGeom prst="rect">
            <a:avLst/>
          </a:prstGeom>
          <a:noFill/>
          <a:ln w="9525">
            <a:noFill/>
            <a:miter lim="800000"/>
            <a:headEnd/>
            <a:tailEnd/>
          </a:ln>
        </p:spPr>
        <p:txBody>
          <a:bodyPr wrap="square">
            <a:spAutoFit/>
          </a:bodyPr>
          <a:lstStyle/>
          <a:p>
            <a:pPr eaLnBrk="0" hangingPunct="0">
              <a:spcBef>
                <a:spcPct val="50000"/>
              </a:spcBef>
            </a:pPr>
            <a:r>
              <a:rPr lang="el-GR" sz="2400" dirty="0">
                <a:latin typeface="Calibri" pitchFamily="34" charset="0"/>
                <a:cs typeface="Calibri" pitchFamily="34" charset="0"/>
              </a:rPr>
              <a:t>Έστω το παρακάτω στιγμιότυπο</a:t>
            </a:r>
            <a:r>
              <a:rPr lang="en-US" sz="2400" dirty="0">
                <a:latin typeface="Calibri" pitchFamily="34" charset="0"/>
                <a:cs typeface="Calibri" pitchFamily="34" charset="0"/>
              </a:rPr>
              <a:t> </a:t>
            </a:r>
            <a:r>
              <a:rPr lang="el-GR" sz="2400" dirty="0">
                <a:latin typeface="Calibri" pitchFamily="34" charset="0"/>
                <a:cs typeface="Calibri" pitchFamily="34" charset="0"/>
              </a:rPr>
              <a:t>ενός σχήματος σχέσης </a:t>
            </a:r>
            <a:r>
              <a:rPr lang="en-US" sz="2400" dirty="0">
                <a:latin typeface="Calibri" pitchFamily="34" charset="0"/>
                <a:cs typeface="Calibri" pitchFamily="34" charset="0"/>
              </a:rPr>
              <a:t>R(A, B, C, D)</a:t>
            </a:r>
            <a:endParaRPr lang="el-GR" sz="2000" dirty="0">
              <a:latin typeface="Calibri" pitchFamily="34" charset="0"/>
              <a:cs typeface="Calibri" pitchFamily="34" charset="0"/>
            </a:endParaRPr>
          </a:p>
          <a:p>
            <a:pPr marL="457200" indent="-457200"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Α</a:t>
            </a:r>
            <a:r>
              <a:rPr lang="en-US" sz="2000" dirty="0">
                <a:latin typeface="Calibri" pitchFamily="34" charset="0"/>
                <a:cs typeface="Calibri" pitchFamily="34" charset="0"/>
              </a:rPr>
              <a:t>	</a:t>
            </a:r>
            <a:r>
              <a:rPr lang="el-GR" sz="2000" dirty="0">
                <a:latin typeface="Calibri" pitchFamily="34" charset="0"/>
                <a:cs typeface="Calibri" pitchFamily="34" charset="0"/>
              </a:rPr>
              <a:t>Β	</a:t>
            </a:r>
            <a:r>
              <a:rPr lang="en-US" sz="2000" dirty="0">
                <a:latin typeface="Calibri" pitchFamily="34" charset="0"/>
                <a:cs typeface="Calibri" pitchFamily="34" charset="0"/>
              </a:rPr>
              <a:t>C	D</a:t>
            </a:r>
          </a:p>
          <a:p>
            <a:pPr marL="914400" lvl="1" indent="-457200" eaLnBrk="0" hangingPunct="0">
              <a:spcBef>
                <a:spcPct val="50000"/>
              </a:spcBef>
            </a:pPr>
            <a:r>
              <a:rPr lang="en-US" sz="2000" dirty="0">
                <a:latin typeface="Calibri" pitchFamily="34" charset="0"/>
                <a:cs typeface="Calibri" pitchFamily="34" charset="0"/>
              </a:rPr>
              <a:t>	6	7	1	1</a:t>
            </a:r>
          </a:p>
          <a:p>
            <a:pPr marL="457200" indent="-457200" eaLnBrk="0" hangingPunct="0">
              <a:spcBef>
                <a:spcPct val="50000"/>
              </a:spcBef>
            </a:pPr>
            <a:r>
              <a:rPr lang="en-US" sz="2000" dirty="0">
                <a:latin typeface="Calibri" pitchFamily="34" charset="0"/>
                <a:cs typeface="Calibri" pitchFamily="34" charset="0"/>
              </a:rPr>
              <a:t>		1	7	7	2</a:t>
            </a:r>
          </a:p>
          <a:p>
            <a:pPr marL="457200" indent="-457200" eaLnBrk="0" hangingPunct="0">
              <a:spcBef>
                <a:spcPct val="50000"/>
              </a:spcBef>
            </a:pPr>
            <a:r>
              <a:rPr lang="en-US" sz="2000" dirty="0">
                <a:latin typeface="Calibri" pitchFamily="34" charset="0"/>
                <a:cs typeface="Calibri" pitchFamily="34" charset="0"/>
              </a:rPr>
              <a:t>		3	7	</a:t>
            </a:r>
            <a:r>
              <a:rPr lang="el-GR" sz="2000" dirty="0">
                <a:latin typeface="Calibri" pitchFamily="34" charset="0"/>
                <a:cs typeface="Calibri" pitchFamily="34" charset="0"/>
              </a:rPr>
              <a:t>8</a:t>
            </a:r>
            <a:r>
              <a:rPr lang="en-US" sz="2000" dirty="0">
                <a:latin typeface="Calibri" pitchFamily="34" charset="0"/>
                <a:cs typeface="Calibri" pitchFamily="34" charset="0"/>
              </a:rPr>
              <a:t>	1</a:t>
            </a:r>
          </a:p>
          <a:p>
            <a:pPr marL="457200" indent="-457200" eaLnBrk="0" hangingPunct="0">
              <a:spcBef>
                <a:spcPct val="50000"/>
              </a:spcBef>
            </a:pPr>
            <a:r>
              <a:rPr lang="en-US" sz="2000" dirty="0">
                <a:latin typeface="Calibri" pitchFamily="34" charset="0"/>
                <a:cs typeface="Calibri" pitchFamily="34" charset="0"/>
              </a:rPr>
              <a:t>		1	5	9	</a:t>
            </a:r>
            <a:r>
              <a:rPr lang="el-GR" sz="2000" dirty="0">
                <a:latin typeface="Calibri" pitchFamily="34" charset="0"/>
                <a:cs typeface="Calibri" pitchFamily="34" charset="0"/>
              </a:rPr>
              <a:t>2</a:t>
            </a:r>
            <a:endParaRPr lang="en-US" sz="2000" dirty="0">
              <a:latin typeface="Calibri" pitchFamily="34" charset="0"/>
              <a:cs typeface="Calibri" pitchFamily="34" charset="0"/>
            </a:endParaRPr>
          </a:p>
        </p:txBody>
      </p:sp>
      <mc:AlternateContent xmlns:mc="http://schemas.openxmlformats.org/markup-compatibility/2006" xmlns:p14="http://schemas.microsoft.com/office/powerpoint/2010/main">
        <mc:Choice Requires="p14">
          <p:contentPart p14:bwMode="auto" r:id="rId3">
            <p14:nvContentPartPr>
              <p14:cNvPr id="16" name="Ink 15">
                <a:extLst>
                  <a:ext uri="{FF2B5EF4-FFF2-40B4-BE49-F238E27FC236}">
                    <a16:creationId xmlns:a16="http://schemas.microsoft.com/office/drawing/2014/main" id="{BBEFF4A7-0ACF-4A9D-B304-FAFD84740A25}"/>
                  </a:ext>
                </a:extLst>
              </p14:cNvPr>
              <p14:cNvContentPartPr/>
              <p14:nvPr/>
            </p14:nvContentPartPr>
            <p14:xfrm>
              <a:off x="3258892" y="4335517"/>
              <a:ext cx="12600" cy="360"/>
            </p14:xfrm>
          </p:contentPart>
        </mc:Choice>
        <mc:Fallback xmlns="">
          <p:pic>
            <p:nvPicPr>
              <p:cNvPr id="16" name="Ink 15">
                <a:extLst>
                  <a:ext uri="{FF2B5EF4-FFF2-40B4-BE49-F238E27FC236}">
                    <a16:creationId xmlns:a16="http://schemas.microsoft.com/office/drawing/2014/main" id="{BBEFF4A7-0ACF-4A9D-B304-FAFD84740A25}"/>
                  </a:ext>
                </a:extLst>
              </p:cNvPr>
              <p:cNvPicPr/>
              <p:nvPr/>
            </p:nvPicPr>
            <p:blipFill>
              <a:blip r:embed="rId4"/>
              <a:stretch>
                <a:fillRect/>
              </a:stretch>
            </p:blipFill>
            <p:spPr>
              <a:xfrm>
                <a:off x="3250252" y="4326877"/>
                <a:ext cx="3024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CC29E783-A1E6-4EDA-900A-0D0453E04AE8}"/>
                  </a:ext>
                </a:extLst>
              </p14:cNvPr>
              <p14:cNvContentPartPr/>
              <p14:nvPr/>
            </p14:nvContentPartPr>
            <p14:xfrm>
              <a:off x="7370092" y="2449117"/>
              <a:ext cx="49680" cy="33480"/>
            </p14:xfrm>
          </p:contentPart>
        </mc:Choice>
        <mc:Fallback xmlns="">
          <p:pic>
            <p:nvPicPr>
              <p:cNvPr id="4" name="Ink 3">
                <a:extLst>
                  <a:ext uri="{FF2B5EF4-FFF2-40B4-BE49-F238E27FC236}">
                    <a16:creationId xmlns:a16="http://schemas.microsoft.com/office/drawing/2014/main" id="{CC29E783-A1E6-4EDA-900A-0D0453E04AE8}"/>
                  </a:ext>
                </a:extLst>
              </p:cNvPr>
              <p:cNvPicPr/>
              <p:nvPr/>
            </p:nvPicPr>
            <p:blipFill>
              <a:blip r:embed="rId6"/>
              <a:stretch>
                <a:fillRect/>
              </a:stretch>
            </p:blipFill>
            <p:spPr>
              <a:xfrm>
                <a:off x="7352452" y="2431477"/>
                <a:ext cx="85320" cy="69120"/>
              </a:xfrm>
              <a:prstGeom prst="rect">
                <a:avLst/>
              </a:prstGeom>
            </p:spPr>
          </p:pic>
        </mc:Fallback>
      </mc:AlternateContent>
    </p:spTree>
    <p:extLst>
      <p:ext uri="{BB962C8B-B14F-4D97-AF65-F5344CB8AC3E}">
        <p14:creationId xmlns:p14="http://schemas.microsoft.com/office/powerpoint/2010/main" val="1875757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p:cNvSpPr>
            <a:spLocks noGrp="1" noChangeArrowheads="1"/>
          </p:cNvSpPr>
          <p:nvPr>
            <p:ph type="ftr" sz="quarter" idx="11"/>
          </p:nvPr>
        </p:nvSpPr>
        <p:spPr>
          <a:noFill/>
        </p:spPr>
        <p:txBody>
          <a:bodyPr/>
          <a:lstStyle/>
          <a:p>
            <a:r>
              <a:rPr lang="el-GR" altLang="en-US"/>
              <a:t>Ευαγγελία Πιτουρά</a:t>
            </a:r>
          </a:p>
        </p:txBody>
      </p:sp>
      <p:sp>
        <p:nvSpPr>
          <p:cNvPr id="14340" name="Rectangle 7"/>
          <p:cNvSpPr>
            <a:spLocks noGrp="1" noChangeArrowheads="1"/>
          </p:cNvSpPr>
          <p:nvPr>
            <p:ph type="sldNum" sz="quarter" idx="12"/>
          </p:nvPr>
        </p:nvSpPr>
        <p:spPr>
          <a:noFill/>
        </p:spPr>
        <p:txBody>
          <a:bodyPr/>
          <a:lstStyle/>
          <a:p>
            <a:fld id="{0B90E1E2-97DE-4269-8331-BDBAFCE7FB84}" type="slidenum">
              <a:rPr lang="el-GR" altLang="en-US" smtClean="0"/>
              <a:pPr/>
              <a:t>13</a:t>
            </a:fld>
            <a:endParaRPr lang="el-GR" altLang="en-US"/>
          </a:p>
        </p:txBody>
      </p:sp>
      <p:sp>
        <p:nvSpPr>
          <p:cNvPr id="14342" name="Text Box 3"/>
          <p:cNvSpPr txBox="1">
            <a:spLocks noChangeArrowheads="1"/>
          </p:cNvSpPr>
          <p:nvPr/>
        </p:nvSpPr>
        <p:spPr bwMode="auto">
          <a:xfrm>
            <a:off x="406400" y="1852614"/>
            <a:ext cx="7924800" cy="2246769"/>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Σχήμα μιας σχεσιακής βάσης δεδομένων </a:t>
            </a:r>
            <a:r>
              <a:rPr lang="el-GR" sz="2800" dirty="0">
                <a:solidFill>
                  <a:schemeClr val="tx2">
                    <a:lumMod val="50000"/>
                  </a:schemeClr>
                </a:solidFill>
                <a:latin typeface="Calibri" pitchFamily="34" charset="0"/>
                <a:cs typeface="Calibri" pitchFamily="34" charset="0"/>
              </a:rPr>
              <a:t>είναι ένα σύνολο από σχήματα σχέσεων</a:t>
            </a:r>
          </a:p>
          <a:p>
            <a:pPr eaLnBrk="0" hangingPunct="0">
              <a:spcBef>
                <a:spcPct val="50000"/>
              </a:spcBef>
            </a:pPr>
            <a:endParaRPr lang="el-GR" sz="2800" dirty="0">
              <a:solidFill>
                <a:schemeClr val="accent6">
                  <a:lumMod val="75000"/>
                </a:schemeClr>
              </a:solidFill>
              <a:latin typeface="Calibri" pitchFamily="34" charset="0"/>
              <a:cs typeface="Calibri" pitchFamily="34" charset="0"/>
            </a:endParaRPr>
          </a:p>
          <a:p>
            <a:pPr eaLnBrk="0" hangingPunct="0">
              <a:spcBef>
                <a:spcPct val="50000"/>
              </a:spcBef>
            </a:pPr>
            <a:endParaRPr lang="el-GR" sz="2800" dirty="0">
              <a:solidFill>
                <a:schemeClr val="accent6">
                  <a:lumMod val="75000"/>
                </a:schemeClr>
              </a:solidFill>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a:solidFill>
                  <a:schemeClr val="accent6">
                    <a:lumMod val="75000"/>
                  </a:schemeClr>
                </a:solidFill>
              </a:rPr>
              <a:t>Σχήμα Σχεσιακής Βάσης Δεδομένων</a:t>
            </a:r>
            <a:endParaRPr lang="en-US"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92186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14</a:t>
            </a:fld>
            <a:endParaRPr lang="el-GR" altLang="en-US" dirty="0"/>
          </a:p>
        </p:txBody>
      </p:sp>
      <p:sp>
        <p:nvSpPr>
          <p:cNvPr id="71686" name="Text Box 3"/>
          <p:cNvSpPr txBox="1">
            <a:spLocks noChangeArrowheads="1"/>
          </p:cNvSpPr>
          <p:nvPr/>
        </p:nvSpPr>
        <p:spPr bwMode="auto">
          <a:xfrm>
            <a:off x="357187" y="1455738"/>
            <a:ext cx="8431213" cy="415498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Θεωρείστε μια βάση δεδομένων για ταινίες και ηθοποιούς όπου κρατάμε</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έτος γέννησης, διεύθυνση</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 και όνομα (που είναι μοναδικό) για τους </a:t>
            </a:r>
            <a:r>
              <a:rPr lang="el-GR" sz="2400" i="1" dirty="0">
                <a:solidFill>
                  <a:schemeClr val="accent6">
                    <a:lumMod val="75000"/>
                  </a:schemeClr>
                </a:solidFill>
                <a:latin typeface="Calibri" pitchFamily="34" charset="0"/>
                <a:ea typeface="Calibri" pitchFamily="34" charset="0"/>
                <a:cs typeface="Calibri" pitchFamily="34" charset="0"/>
              </a:rPr>
              <a:t>Ηθοποιούς</a:t>
            </a:r>
          </a:p>
          <a:p>
            <a:pPr algn="just" eaLnBrk="0" hangingPunct="0">
              <a:spcBef>
                <a:spcPct val="50000"/>
              </a:spcBef>
              <a:buFont typeface="Wingdings" pitchFamily="2" charset="2"/>
              <a:buChar char="§"/>
            </a:pPr>
            <a:r>
              <a:rPr lang="el-GR" sz="2400" i="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τον τίτλο, έτος, διάρκεια και τύπος (έγχρωμη/ασπρόμαυρη) για τις </a:t>
            </a:r>
            <a:r>
              <a:rPr lang="el-GR" sz="2400" i="1" dirty="0">
                <a:solidFill>
                  <a:schemeClr val="accent6">
                    <a:lumMod val="75000"/>
                  </a:schemeClr>
                </a:solidFill>
                <a:latin typeface="Calibri" pitchFamily="34" charset="0"/>
                <a:ea typeface="Calibri" pitchFamily="34" charset="0"/>
                <a:cs typeface="Calibri" pitchFamily="34" charset="0"/>
              </a:rPr>
              <a:t>Ταινίες</a:t>
            </a:r>
            <a:r>
              <a:rPr lang="el-GR" sz="2400" i="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rPr>
              <a:t>Ο τίτλος μιας ταινίας δεν είναι μοναδικός, αλλά υπάρχει μόνο μια ταινία με τον ίδιο τίτλο κάθε έτος.</a:t>
            </a:r>
            <a:endParaRPr lang="el-GR" sz="2400" i="1"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ποιος ηθοποιός </a:t>
            </a:r>
            <a:r>
              <a:rPr lang="el-GR" sz="2400" dirty="0">
                <a:solidFill>
                  <a:schemeClr val="accent6">
                    <a:lumMod val="75000"/>
                  </a:schemeClr>
                </a:solidFill>
                <a:latin typeface="Calibri" pitchFamily="34" charset="0"/>
                <a:ea typeface="Calibri" pitchFamily="34" charset="0"/>
                <a:cs typeface="Calibri" pitchFamily="34" charset="0"/>
              </a:rPr>
              <a:t>έπαιξε</a:t>
            </a:r>
            <a:r>
              <a:rPr lang="el-GR" sz="2400" dirty="0">
                <a:solidFill>
                  <a:schemeClr val="tx2">
                    <a:lumMod val="50000"/>
                  </a:schemeClr>
                </a:solidFill>
                <a:latin typeface="Calibri" pitchFamily="34" charset="0"/>
                <a:ea typeface="Calibri" pitchFamily="34" charset="0"/>
                <a:cs typeface="Calibri" pitchFamily="34" charset="0"/>
              </a:rPr>
              <a:t> σε ποια ταινία </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Σχεδιάστε ένα σχεσιακό σχήμα.</a:t>
            </a:r>
          </a:p>
        </p:txBody>
      </p:sp>
      <p:sp>
        <p:nvSpPr>
          <p:cNvPr id="7" name="Title 6"/>
          <p:cNvSpPr>
            <a:spLocks noGrp="1"/>
          </p:cNvSpPr>
          <p:nvPr>
            <p:ph type="title"/>
          </p:nvPr>
        </p:nvSpPr>
        <p:spPr>
          <a:xfrm>
            <a:off x="330200" y="279400"/>
            <a:ext cx="8229600" cy="1143000"/>
          </a:xfrm>
        </p:spPr>
        <p:txBody>
          <a:bodyPr>
            <a:normAutofit/>
          </a:bodyPr>
          <a:lstStyle/>
          <a:p>
            <a:r>
              <a:rPr lang="el-GR" dirty="0">
                <a:solidFill>
                  <a:schemeClr val="accent6">
                    <a:lumMod val="75000"/>
                  </a:schemeClr>
                </a:solidFill>
              </a:rPr>
              <a:t>Παράδειγμα</a:t>
            </a:r>
            <a:endParaRPr lang="el-GR" sz="2700"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571013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6"/>
          <p:cNvSpPr>
            <a:spLocks noGrp="1" noChangeArrowheads="1"/>
          </p:cNvSpPr>
          <p:nvPr>
            <p:ph type="ftr" sz="quarter" idx="11"/>
          </p:nvPr>
        </p:nvSpPr>
        <p:spPr>
          <a:noFill/>
        </p:spPr>
        <p:txBody>
          <a:bodyPr/>
          <a:lstStyle/>
          <a:p>
            <a:r>
              <a:rPr lang="el-GR" altLang="en-US"/>
              <a:t>Ευαγγελία Πιτουρά</a:t>
            </a:r>
          </a:p>
        </p:txBody>
      </p:sp>
      <p:sp>
        <p:nvSpPr>
          <p:cNvPr id="15364" name="Rectangle 7"/>
          <p:cNvSpPr>
            <a:spLocks noGrp="1" noChangeArrowheads="1"/>
          </p:cNvSpPr>
          <p:nvPr>
            <p:ph type="sldNum" sz="quarter" idx="12"/>
          </p:nvPr>
        </p:nvSpPr>
        <p:spPr>
          <a:noFill/>
        </p:spPr>
        <p:txBody>
          <a:bodyPr/>
          <a:lstStyle/>
          <a:p>
            <a:fld id="{1AE76735-CB00-49FF-84B3-EFAAD7800E62}" type="slidenum">
              <a:rPr lang="el-GR" altLang="en-US" smtClean="0"/>
              <a:pPr/>
              <a:t>15</a:t>
            </a:fld>
            <a:endParaRPr lang="el-GR" altLang="en-US"/>
          </a:p>
        </p:txBody>
      </p:sp>
      <p:sp>
        <p:nvSpPr>
          <p:cNvPr id="15379" name="Text Box 4"/>
          <p:cNvSpPr txBox="1">
            <a:spLocks noChangeArrowheads="1"/>
          </p:cNvSpPr>
          <p:nvPr/>
        </p:nvSpPr>
        <p:spPr bwMode="auto">
          <a:xfrm>
            <a:off x="1891004" y="2421732"/>
            <a:ext cx="7010400" cy="396875"/>
          </a:xfrm>
          <a:prstGeom prst="rect">
            <a:avLst/>
          </a:prstGeom>
          <a:noFill/>
          <a:ln w="9525">
            <a:noFill/>
            <a:miter lim="800000"/>
            <a:headEnd/>
            <a:tailEnd/>
          </a:ln>
        </p:spPr>
        <p:txBody>
          <a:bodyPr>
            <a:spAutoFit/>
          </a:bodyPr>
          <a:lstStyle/>
          <a:p>
            <a:pPr eaLnBrk="0" hangingPunct="0">
              <a:spcBef>
                <a:spcPct val="50000"/>
              </a:spcBef>
            </a:pPr>
            <a:r>
              <a:rPr lang="el-GR" sz="2000" dirty="0"/>
              <a:t>Τίτλος   Έτος     Διάρκεια   Τύπος</a:t>
            </a:r>
            <a:endParaRPr lang="el-GR" sz="2000" b="1" dirty="0"/>
          </a:p>
        </p:txBody>
      </p:sp>
      <p:sp>
        <p:nvSpPr>
          <p:cNvPr id="15380" name="Rectangle 5"/>
          <p:cNvSpPr>
            <a:spLocks noChangeArrowheads="1"/>
          </p:cNvSpPr>
          <p:nvPr/>
        </p:nvSpPr>
        <p:spPr bwMode="auto">
          <a:xfrm>
            <a:off x="1891004" y="2421732"/>
            <a:ext cx="3810000" cy="457200"/>
          </a:xfrm>
          <a:prstGeom prst="rect">
            <a:avLst/>
          </a:prstGeom>
          <a:noFill/>
          <a:ln w="9525">
            <a:solidFill>
              <a:schemeClr val="tx1"/>
            </a:solidFill>
            <a:miter lim="800000"/>
            <a:headEnd/>
            <a:tailEnd/>
          </a:ln>
        </p:spPr>
        <p:txBody>
          <a:bodyPr wrap="none" anchor="ctr"/>
          <a:lstStyle/>
          <a:p>
            <a:endParaRPr lang="en-US"/>
          </a:p>
        </p:txBody>
      </p:sp>
      <p:sp>
        <p:nvSpPr>
          <p:cNvPr id="15381" name="Line 6"/>
          <p:cNvSpPr>
            <a:spLocks noChangeShapeType="1"/>
          </p:cNvSpPr>
          <p:nvPr/>
        </p:nvSpPr>
        <p:spPr bwMode="auto">
          <a:xfrm>
            <a:off x="2729204" y="2421732"/>
            <a:ext cx="0" cy="457200"/>
          </a:xfrm>
          <a:prstGeom prst="line">
            <a:avLst/>
          </a:prstGeom>
          <a:noFill/>
          <a:ln w="9525">
            <a:solidFill>
              <a:schemeClr val="tx1"/>
            </a:solidFill>
            <a:round/>
            <a:headEnd/>
            <a:tailEnd/>
          </a:ln>
        </p:spPr>
        <p:txBody>
          <a:bodyPr wrap="none" anchor="ctr"/>
          <a:lstStyle/>
          <a:p>
            <a:endParaRPr lang="en-US"/>
          </a:p>
        </p:txBody>
      </p:sp>
      <p:sp>
        <p:nvSpPr>
          <p:cNvPr id="15382" name="Line 7"/>
          <p:cNvSpPr>
            <a:spLocks noChangeShapeType="1"/>
          </p:cNvSpPr>
          <p:nvPr/>
        </p:nvSpPr>
        <p:spPr bwMode="auto">
          <a:xfrm>
            <a:off x="3483429" y="2421732"/>
            <a:ext cx="0" cy="457200"/>
          </a:xfrm>
          <a:prstGeom prst="line">
            <a:avLst/>
          </a:prstGeom>
          <a:noFill/>
          <a:ln w="9525">
            <a:solidFill>
              <a:schemeClr val="tx1"/>
            </a:solidFill>
            <a:round/>
            <a:headEnd/>
            <a:tailEnd/>
          </a:ln>
        </p:spPr>
        <p:txBody>
          <a:bodyPr wrap="none" anchor="ctr"/>
          <a:lstStyle/>
          <a:p>
            <a:endParaRPr lang="en-US"/>
          </a:p>
        </p:txBody>
      </p:sp>
      <p:sp>
        <p:nvSpPr>
          <p:cNvPr id="15383" name="Line 8"/>
          <p:cNvSpPr>
            <a:spLocks noChangeShapeType="1"/>
          </p:cNvSpPr>
          <p:nvPr/>
        </p:nvSpPr>
        <p:spPr bwMode="auto">
          <a:xfrm>
            <a:off x="4561114" y="2438400"/>
            <a:ext cx="0" cy="457200"/>
          </a:xfrm>
          <a:prstGeom prst="line">
            <a:avLst/>
          </a:prstGeom>
          <a:noFill/>
          <a:ln w="9525">
            <a:solidFill>
              <a:schemeClr val="tx1"/>
            </a:solidFill>
            <a:round/>
            <a:headEnd/>
            <a:tailEnd/>
          </a:ln>
        </p:spPr>
        <p:txBody>
          <a:bodyPr wrap="none" anchor="ctr"/>
          <a:lstStyle/>
          <a:p>
            <a:endParaRPr lang="en-US"/>
          </a:p>
        </p:txBody>
      </p:sp>
      <p:sp>
        <p:nvSpPr>
          <p:cNvPr id="15367" name="Text Box 9"/>
          <p:cNvSpPr txBox="1">
            <a:spLocks noChangeArrowheads="1"/>
          </p:cNvSpPr>
          <p:nvPr/>
        </p:nvSpPr>
        <p:spPr bwMode="auto">
          <a:xfrm>
            <a:off x="406400" y="2041525"/>
            <a:ext cx="2514600" cy="396875"/>
          </a:xfrm>
          <a:prstGeom prst="rect">
            <a:avLst/>
          </a:prstGeom>
          <a:noFill/>
          <a:ln w="9525">
            <a:noFill/>
            <a:miter lim="800000"/>
            <a:headEnd/>
            <a:tailEnd/>
          </a:ln>
        </p:spPr>
        <p:txBody>
          <a:bodyPr>
            <a:spAutoFit/>
          </a:bodyPr>
          <a:lstStyle/>
          <a:p>
            <a:pPr eaLnBrk="0" hangingPunct="0">
              <a:spcBef>
                <a:spcPct val="50000"/>
              </a:spcBef>
            </a:pPr>
            <a:r>
              <a:rPr lang="el-GR" sz="2000" b="1" dirty="0"/>
              <a:t>ΤΑΙΝΙΑ</a:t>
            </a:r>
          </a:p>
        </p:txBody>
      </p:sp>
      <p:grpSp>
        <p:nvGrpSpPr>
          <p:cNvPr id="3" name="Group 10"/>
          <p:cNvGrpSpPr>
            <a:grpSpLocks/>
          </p:cNvGrpSpPr>
          <p:nvPr/>
        </p:nvGrpSpPr>
        <p:grpSpPr bwMode="auto">
          <a:xfrm>
            <a:off x="1905000" y="4800600"/>
            <a:ext cx="5334000" cy="457200"/>
            <a:chOff x="1200" y="3312"/>
            <a:chExt cx="3360" cy="288"/>
          </a:xfrm>
        </p:grpSpPr>
        <p:sp>
          <p:nvSpPr>
            <p:cNvPr id="15375"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dirty="0"/>
                <a:t>Όνομα-Ηθοποιού    Τίτλος      Έτος  </a:t>
              </a:r>
            </a:p>
          </p:txBody>
        </p:sp>
        <p:sp>
          <p:nvSpPr>
            <p:cNvPr id="15376"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p>
          </p:txBody>
        </p:sp>
        <p:sp>
          <p:nvSpPr>
            <p:cNvPr id="15377"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p>
          </p:txBody>
        </p:sp>
        <p:sp>
          <p:nvSpPr>
            <p:cNvPr id="15378"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p>
          </p:txBody>
        </p:sp>
      </p:grpSp>
      <p:sp>
        <p:nvSpPr>
          <p:cNvPr id="15369" name="Text Box 15"/>
          <p:cNvSpPr txBox="1">
            <a:spLocks noChangeArrowheads="1"/>
          </p:cNvSpPr>
          <p:nvPr/>
        </p:nvSpPr>
        <p:spPr bwMode="auto">
          <a:xfrm>
            <a:off x="406400" y="4495800"/>
            <a:ext cx="2184400" cy="396875"/>
          </a:xfrm>
          <a:prstGeom prst="rect">
            <a:avLst/>
          </a:prstGeom>
          <a:noFill/>
          <a:ln w="9525">
            <a:noFill/>
            <a:miter lim="800000"/>
            <a:headEnd/>
            <a:tailEnd/>
          </a:ln>
        </p:spPr>
        <p:txBody>
          <a:bodyPr>
            <a:spAutoFit/>
          </a:bodyPr>
          <a:lstStyle/>
          <a:p>
            <a:pPr eaLnBrk="0" hangingPunct="0">
              <a:spcBef>
                <a:spcPct val="50000"/>
              </a:spcBef>
            </a:pPr>
            <a:r>
              <a:rPr lang="el-GR" sz="2000" b="1"/>
              <a:t>ΠΑΙΖΕΙ</a:t>
            </a:r>
          </a:p>
        </p:txBody>
      </p:sp>
      <p:sp>
        <p:nvSpPr>
          <p:cNvPr id="15370" name="Text Box 16"/>
          <p:cNvSpPr txBox="1">
            <a:spLocks noChangeArrowheads="1"/>
          </p:cNvSpPr>
          <p:nvPr/>
        </p:nvSpPr>
        <p:spPr bwMode="auto">
          <a:xfrm>
            <a:off x="1752600" y="3579813"/>
            <a:ext cx="5233988" cy="396875"/>
          </a:xfrm>
          <a:prstGeom prst="rect">
            <a:avLst/>
          </a:prstGeom>
          <a:noFill/>
          <a:ln w="9525">
            <a:noFill/>
            <a:miter lim="800000"/>
            <a:headEnd/>
            <a:tailEnd/>
          </a:ln>
        </p:spPr>
        <p:txBody>
          <a:bodyPr>
            <a:spAutoFit/>
          </a:bodyPr>
          <a:lstStyle/>
          <a:p>
            <a:pPr eaLnBrk="0" hangingPunct="0">
              <a:spcBef>
                <a:spcPct val="50000"/>
              </a:spcBef>
            </a:pPr>
            <a:r>
              <a:rPr lang="el-GR" sz="2000" dirty="0"/>
              <a:t>Όνομα      Διεύθυνση       Έτος-Γέννησης</a:t>
            </a:r>
            <a:endParaRPr lang="el-GR" sz="2000" b="1" dirty="0"/>
          </a:p>
        </p:txBody>
      </p:sp>
      <p:sp>
        <p:nvSpPr>
          <p:cNvPr id="15371" name="Rectangle 17"/>
          <p:cNvSpPr>
            <a:spLocks noChangeArrowheads="1"/>
          </p:cNvSpPr>
          <p:nvPr/>
        </p:nvSpPr>
        <p:spPr bwMode="auto">
          <a:xfrm>
            <a:off x="1752600" y="3519488"/>
            <a:ext cx="4475163" cy="457200"/>
          </a:xfrm>
          <a:prstGeom prst="rect">
            <a:avLst/>
          </a:prstGeom>
          <a:noFill/>
          <a:ln w="9525">
            <a:solidFill>
              <a:schemeClr val="tx1"/>
            </a:solidFill>
            <a:miter lim="800000"/>
            <a:headEnd/>
            <a:tailEnd/>
          </a:ln>
        </p:spPr>
        <p:txBody>
          <a:bodyPr wrap="none" anchor="ctr"/>
          <a:lstStyle/>
          <a:p>
            <a:endParaRPr lang="en-US"/>
          </a:p>
        </p:txBody>
      </p:sp>
      <p:sp>
        <p:nvSpPr>
          <p:cNvPr id="15372" name="Line 18"/>
          <p:cNvSpPr>
            <a:spLocks noChangeShapeType="1"/>
          </p:cNvSpPr>
          <p:nvPr/>
        </p:nvSpPr>
        <p:spPr bwMode="auto">
          <a:xfrm>
            <a:off x="4249738" y="3519488"/>
            <a:ext cx="0" cy="457200"/>
          </a:xfrm>
          <a:prstGeom prst="line">
            <a:avLst/>
          </a:prstGeom>
          <a:noFill/>
          <a:ln w="9525">
            <a:solidFill>
              <a:schemeClr val="tx1"/>
            </a:solidFill>
            <a:round/>
            <a:headEnd/>
            <a:tailEnd/>
          </a:ln>
        </p:spPr>
        <p:txBody>
          <a:bodyPr wrap="none" anchor="ctr"/>
          <a:lstStyle/>
          <a:p>
            <a:endParaRPr lang="en-US"/>
          </a:p>
        </p:txBody>
      </p:sp>
      <p:sp>
        <p:nvSpPr>
          <p:cNvPr id="15373" name="Line 19"/>
          <p:cNvSpPr>
            <a:spLocks noChangeShapeType="1"/>
          </p:cNvSpPr>
          <p:nvPr/>
        </p:nvSpPr>
        <p:spPr bwMode="auto">
          <a:xfrm>
            <a:off x="2803525" y="3519488"/>
            <a:ext cx="0" cy="457200"/>
          </a:xfrm>
          <a:prstGeom prst="line">
            <a:avLst/>
          </a:prstGeom>
          <a:noFill/>
          <a:ln w="9525">
            <a:solidFill>
              <a:schemeClr val="tx1"/>
            </a:solidFill>
            <a:round/>
            <a:headEnd/>
            <a:tailEnd/>
          </a:ln>
        </p:spPr>
        <p:txBody>
          <a:bodyPr wrap="none" anchor="ctr"/>
          <a:lstStyle/>
          <a:p>
            <a:endParaRPr lang="en-US"/>
          </a:p>
        </p:txBody>
      </p:sp>
      <p:sp>
        <p:nvSpPr>
          <p:cNvPr id="15374" name="Text Box 20"/>
          <p:cNvSpPr txBox="1">
            <a:spLocks noChangeArrowheads="1"/>
          </p:cNvSpPr>
          <p:nvPr/>
        </p:nvSpPr>
        <p:spPr bwMode="auto">
          <a:xfrm>
            <a:off x="406400" y="3122613"/>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t>ΗΘΟΠΟΙΟΣ</a:t>
            </a:r>
          </a:p>
        </p:txBody>
      </p:sp>
      <p:sp>
        <p:nvSpPr>
          <p:cNvPr id="4" name="Title 3"/>
          <p:cNvSpPr>
            <a:spLocks noGrp="1"/>
          </p:cNvSpPr>
          <p:nvPr>
            <p:ph type="title"/>
          </p:nvPr>
        </p:nvSpPr>
        <p:spPr/>
        <p:txBody>
          <a:bodyPr/>
          <a:lstStyle/>
          <a:p>
            <a:r>
              <a:rPr lang="el-GR" dirty="0">
                <a:solidFill>
                  <a:schemeClr val="accent6">
                    <a:lumMod val="75000"/>
                  </a:schemeClr>
                </a:solidFill>
              </a:rPr>
              <a:t>Σχεσιακό Σχήμα</a:t>
            </a:r>
            <a:endParaRPr lang="en-US" dirty="0">
              <a:solidFill>
                <a:schemeClr val="accent6">
                  <a:lumMod val="75000"/>
                </a:schemeClr>
              </a:solidFill>
            </a:endParaRPr>
          </a:p>
        </p:txBody>
      </p:sp>
      <p:sp>
        <p:nvSpPr>
          <p:cNvPr id="23"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96314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6"/>
          <p:cNvSpPr>
            <a:spLocks noGrp="1" noChangeArrowheads="1"/>
          </p:cNvSpPr>
          <p:nvPr>
            <p:ph type="ftr" sz="quarter" idx="11"/>
          </p:nvPr>
        </p:nvSpPr>
        <p:spPr>
          <a:noFill/>
        </p:spPr>
        <p:txBody>
          <a:bodyPr/>
          <a:lstStyle/>
          <a:p>
            <a:r>
              <a:rPr lang="el-GR" altLang="en-US"/>
              <a:t>Ευαγγελία Πιτουρά</a:t>
            </a:r>
          </a:p>
        </p:txBody>
      </p:sp>
      <p:sp>
        <p:nvSpPr>
          <p:cNvPr id="16388" name="Rectangle 7"/>
          <p:cNvSpPr>
            <a:spLocks noGrp="1" noChangeArrowheads="1"/>
          </p:cNvSpPr>
          <p:nvPr>
            <p:ph type="sldNum" sz="quarter" idx="12"/>
          </p:nvPr>
        </p:nvSpPr>
        <p:spPr>
          <a:noFill/>
        </p:spPr>
        <p:txBody>
          <a:bodyPr/>
          <a:lstStyle/>
          <a:p>
            <a:fld id="{E376AACC-9270-45DE-B432-10D82FE2CC33}" type="slidenum">
              <a:rPr lang="el-GR" altLang="en-US" smtClean="0"/>
              <a:pPr/>
              <a:t>16</a:t>
            </a:fld>
            <a:endParaRPr lang="el-GR" altLang="en-US"/>
          </a:p>
        </p:txBody>
      </p:sp>
      <p:sp>
        <p:nvSpPr>
          <p:cNvPr id="16391" name="Text Box 4"/>
          <p:cNvSpPr txBox="1">
            <a:spLocks noChangeArrowheads="1"/>
          </p:cNvSpPr>
          <p:nvPr/>
        </p:nvSpPr>
        <p:spPr bwMode="auto">
          <a:xfrm>
            <a:off x="558800" y="1496703"/>
            <a:ext cx="82296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3">
                    <a:lumMod val="75000"/>
                  </a:schemeClr>
                </a:solidFill>
                <a:latin typeface="Calibri" pitchFamily="34" charset="0"/>
                <a:cs typeface="Calibri" pitchFamily="34" charset="0"/>
              </a:rPr>
              <a:t>Μια σχέση ορίζεται ως ένα </a:t>
            </a:r>
            <a:r>
              <a:rPr lang="el-GR" sz="2800" i="1" dirty="0">
                <a:solidFill>
                  <a:schemeClr val="accent3">
                    <a:lumMod val="75000"/>
                  </a:schemeClr>
                </a:solidFill>
                <a:latin typeface="Calibri" pitchFamily="34" charset="0"/>
                <a:cs typeface="Calibri" pitchFamily="34" charset="0"/>
              </a:rPr>
              <a:t>σύνολο</a:t>
            </a:r>
            <a:r>
              <a:rPr lang="el-GR" sz="2800" dirty="0">
                <a:solidFill>
                  <a:schemeClr val="accent3">
                    <a:lumMod val="75000"/>
                  </a:schemeClr>
                </a:solidFill>
                <a:latin typeface="Calibri" pitchFamily="34" charset="0"/>
                <a:cs typeface="Calibri" pitchFamily="34" charset="0"/>
              </a:rPr>
              <a:t> πλειάδων, άρα όλες οι πλειάδες πρέπει να είναι </a:t>
            </a:r>
            <a:r>
              <a:rPr lang="el-GR" sz="2800" i="1" dirty="0">
                <a:solidFill>
                  <a:schemeClr val="accent3">
                    <a:lumMod val="75000"/>
                  </a:schemeClr>
                </a:solidFill>
                <a:latin typeface="Calibri" pitchFamily="34" charset="0"/>
                <a:cs typeface="Calibri" pitchFamily="34" charset="0"/>
              </a:rPr>
              <a:t>διαφορετικές</a:t>
            </a:r>
            <a:r>
              <a:rPr lang="el-GR" sz="2800" dirty="0">
                <a:solidFill>
                  <a:schemeClr val="accent3">
                    <a:lumMod val="75000"/>
                  </a:schemeClr>
                </a:solidFill>
                <a:latin typeface="Calibri" pitchFamily="34" charset="0"/>
                <a:cs typeface="Calibri" pitchFamily="34" charset="0"/>
              </a:rPr>
              <a:t>.</a:t>
            </a:r>
          </a:p>
        </p:txBody>
      </p:sp>
      <p:sp>
        <p:nvSpPr>
          <p:cNvPr id="16392" name="Text Box 5"/>
          <p:cNvSpPr txBox="1">
            <a:spLocks noChangeArrowheads="1"/>
          </p:cNvSpPr>
          <p:nvPr/>
        </p:nvSpPr>
        <p:spPr bwMode="auto">
          <a:xfrm>
            <a:off x="457200" y="2633690"/>
            <a:ext cx="8071048" cy="2923877"/>
          </a:xfrm>
          <a:prstGeom prst="rect">
            <a:avLst/>
          </a:prstGeom>
          <a:noFill/>
          <a:ln w="9525">
            <a:noFill/>
            <a:miter lim="800000"/>
            <a:headEnd/>
            <a:tailEnd/>
          </a:ln>
        </p:spPr>
        <p:txBody>
          <a:bodyPr wrap="square">
            <a:spAutoFit/>
          </a:bodyPr>
          <a:lstStyle/>
          <a:p>
            <a:pPr algn="just" eaLnBrk="0" hangingPunct="0">
              <a:spcBef>
                <a:spcPct val="50000"/>
              </a:spcBef>
            </a:pPr>
            <a:r>
              <a:rPr lang="el-GR" sz="2800" dirty="0">
                <a:solidFill>
                  <a:schemeClr val="accent6">
                    <a:lumMod val="75000"/>
                  </a:schemeClr>
                </a:solidFill>
                <a:latin typeface="Calibri" pitchFamily="34" charset="0"/>
                <a:cs typeface="Calibri" pitchFamily="34" charset="0"/>
              </a:rPr>
              <a:t>(</a:t>
            </a:r>
            <a:r>
              <a:rPr lang="el-GR" sz="2800" dirty="0" err="1">
                <a:solidFill>
                  <a:schemeClr val="accent6">
                    <a:lumMod val="75000"/>
                  </a:schemeClr>
                </a:solidFill>
                <a:latin typeface="Calibri" pitchFamily="34" charset="0"/>
                <a:cs typeface="Calibri" pitchFamily="34" charset="0"/>
              </a:rPr>
              <a:t>Υπερ</a:t>
            </a:r>
            <a:r>
              <a:rPr lang="el-GR" sz="2800" dirty="0">
                <a:solidFill>
                  <a:schemeClr val="accent6">
                    <a:lumMod val="75000"/>
                  </a:schemeClr>
                </a:solidFill>
                <a:latin typeface="Calibri" pitchFamily="34" charset="0"/>
                <a:cs typeface="Calibri" pitchFamily="34" charset="0"/>
              </a:rPr>
              <a:t>)-κλειδί</a:t>
            </a:r>
            <a:r>
              <a:rPr lang="el-GR" sz="2400" dirty="0">
                <a:solidFill>
                  <a:schemeClr val="tx2">
                    <a:lumMod val="50000"/>
                  </a:schemeClr>
                </a:solidFill>
                <a:latin typeface="Calibri" pitchFamily="34" charset="0"/>
                <a:cs typeface="Calibri" pitchFamily="34" charset="0"/>
              </a:rPr>
              <a:t> είναι ένα υποσύνολο γνωρισμάτων του σχήματος σχέσης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τέτοια ώστε </a:t>
            </a:r>
            <a:r>
              <a:rPr lang="el-GR" sz="2400" i="1" dirty="0">
                <a:solidFill>
                  <a:schemeClr val="tx2">
                    <a:lumMod val="50000"/>
                  </a:schemeClr>
                </a:solidFill>
                <a:latin typeface="Calibri" pitchFamily="34" charset="0"/>
                <a:cs typeface="Calibri" pitchFamily="34" charset="0"/>
              </a:rPr>
              <a:t>σε κάθε στιγμιότυπο </a:t>
            </a:r>
            <a:r>
              <a:rPr lang="en-US" sz="2400" i="1" dirty="0">
                <a:solidFill>
                  <a:schemeClr val="tx2">
                    <a:lumMod val="50000"/>
                  </a:schemeClr>
                </a:solidFill>
                <a:latin typeface="Calibri" pitchFamily="34" charset="0"/>
                <a:cs typeface="Calibri" pitchFamily="34" charset="0"/>
              </a:rPr>
              <a:t>r(R), </a:t>
            </a:r>
            <a:r>
              <a:rPr lang="el-GR" sz="2400" dirty="0">
                <a:solidFill>
                  <a:schemeClr val="tx2">
                    <a:lumMod val="50000"/>
                  </a:schemeClr>
                </a:solidFill>
                <a:latin typeface="Calibri" pitchFamily="34" charset="0"/>
                <a:cs typeface="Calibri" pitchFamily="34" charset="0"/>
              </a:rPr>
              <a:t>κανένα ζευγάρι πλειάδων δε μπορεί να έχει τις ίδιες τιμές για τα γνωρίσματα αυτά, δηλαδή, Κ</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είναι κλειδί,  αν</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δεν μπορούν να υπάρχουν σε </a:t>
            </a:r>
            <a:r>
              <a:rPr lang="el-GR" sz="2400" i="1" dirty="0">
                <a:solidFill>
                  <a:schemeClr val="tx2">
                    <a:lumMod val="50000"/>
                  </a:schemeClr>
                </a:solidFill>
                <a:latin typeface="Calibri" pitchFamily="34" charset="0"/>
                <a:cs typeface="Calibri" pitchFamily="34" charset="0"/>
              </a:rPr>
              <a:t>οποιοδήποτε στιγμιότυπο </a:t>
            </a:r>
            <a:r>
              <a:rPr lang="el-GR" sz="2400" dirty="0">
                <a:solidFill>
                  <a:schemeClr val="tx2">
                    <a:lumMod val="50000"/>
                  </a:schemeClr>
                </a:solidFill>
                <a:latin typeface="Calibri" pitchFamily="34" charset="0"/>
                <a:cs typeface="Calibri" pitchFamily="34" charset="0"/>
              </a:rPr>
              <a:t>της σχέσης δύο διαφορετικές πλειάδες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για τις οποίες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[K] </a:t>
            </a:r>
            <a:r>
              <a:rPr lang="el-GR" sz="2400" dirty="0">
                <a:solidFill>
                  <a:schemeClr val="tx2">
                    <a:lumMod val="50000"/>
                  </a:schemeClr>
                </a:solidFill>
                <a:latin typeface="Calibri" pitchFamily="34" charset="0"/>
                <a:cs typeface="Calibri" pitchFamily="34" charset="0"/>
                <a:sym typeface="Symbol" pitchFamily="18" charset="2"/>
              </a:rPr>
              <a:t>=</a:t>
            </a:r>
            <a:r>
              <a:rPr lang="en-US" sz="2400" dirty="0">
                <a:solidFill>
                  <a:schemeClr val="tx2">
                    <a:lumMod val="50000"/>
                  </a:schemeClr>
                </a:solidFill>
                <a:latin typeface="Calibri" pitchFamily="34" charset="0"/>
                <a:cs typeface="Calibri" pitchFamily="34" charset="0"/>
              </a:rPr>
              <a:t> t</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[Κ]</a:t>
            </a:r>
          </a:p>
        </p:txBody>
      </p:sp>
      <p:sp>
        <p:nvSpPr>
          <p:cNvPr id="2" name="Title 1"/>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578227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6"/>
          <p:cNvSpPr>
            <a:spLocks noGrp="1" noChangeArrowheads="1"/>
          </p:cNvSpPr>
          <p:nvPr>
            <p:ph type="ftr" sz="quarter" idx="11"/>
          </p:nvPr>
        </p:nvSpPr>
        <p:spPr>
          <a:noFill/>
        </p:spPr>
        <p:txBody>
          <a:bodyPr/>
          <a:lstStyle/>
          <a:p>
            <a:r>
              <a:rPr lang="el-GR" altLang="en-US"/>
              <a:t>Ευαγγελία Πιτουρά</a:t>
            </a:r>
          </a:p>
        </p:txBody>
      </p:sp>
      <p:sp>
        <p:nvSpPr>
          <p:cNvPr id="17412" name="Rectangle 7"/>
          <p:cNvSpPr>
            <a:spLocks noGrp="1" noChangeArrowheads="1"/>
          </p:cNvSpPr>
          <p:nvPr>
            <p:ph type="sldNum" sz="quarter" idx="12"/>
          </p:nvPr>
        </p:nvSpPr>
        <p:spPr>
          <a:noFill/>
        </p:spPr>
        <p:txBody>
          <a:bodyPr/>
          <a:lstStyle/>
          <a:p>
            <a:fld id="{FB7BDB16-3390-4BCA-9570-5D3D1BD51873}" type="slidenum">
              <a:rPr lang="el-GR" altLang="en-US" smtClean="0"/>
              <a:pPr/>
              <a:t>17</a:t>
            </a:fld>
            <a:endParaRPr lang="el-GR" altLang="en-US"/>
          </a:p>
        </p:txBody>
      </p:sp>
      <p:sp>
        <p:nvSpPr>
          <p:cNvPr id="17414" name="Text Box 3"/>
          <p:cNvSpPr txBox="1">
            <a:spLocks noChangeArrowheads="1"/>
          </p:cNvSpPr>
          <p:nvPr/>
        </p:nvSpPr>
        <p:spPr bwMode="auto">
          <a:xfrm>
            <a:off x="447676" y="1511300"/>
            <a:ext cx="8229600" cy="175432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accent6">
                    <a:lumMod val="50000"/>
                  </a:schemeClr>
                </a:solidFill>
                <a:cs typeface="Calibri" pitchFamily="34" charset="0"/>
              </a:rPr>
              <a:t>(</a:t>
            </a:r>
            <a:r>
              <a:rPr lang="el-GR" sz="2400" dirty="0" err="1">
                <a:solidFill>
                  <a:schemeClr val="accent6">
                    <a:lumMod val="50000"/>
                  </a:schemeClr>
                </a:solidFill>
                <a:cs typeface="Calibri" pitchFamily="34" charset="0"/>
              </a:rPr>
              <a:t>υπερ)κλειδί</a:t>
            </a:r>
            <a:r>
              <a:rPr lang="el-GR" sz="2400" dirty="0">
                <a:solidFill>
                  <a:schemeClr val="accent6">
                    <a:lumMod val="50000"/>
                  </a:schemeClr>
                </a:solidFill>
                <a:cs typeface="Calibri" pitchFamily="34" charset="0"/>
              </a:rPr>
              <a:t> - υποψήφιο κλειδί - πρωτεύον κλειδί</a:t>
            </a:r>
          </a:p>
          <a:p>
            <a:pPr algn="just" eaLnBrk="0" hangingPunct="0">
              <a:spcBef>
                <a:spcPct val="50000"/>
              </a:spcBef>
            </a:pPr>
            <a:r>
              <a:rPr lang="el-GR" sz="2400" i="1" dirty="0">
                <a:solidFill>
                  <a:schemeClr val="tx2">
                    <a:lumMod val="50000"/>
                  </a:schemeClr>
                </a:solidFill>
                <a:cs typeface="Calibri" pitchFamily="34" charset="0"/>
              </a:rPr>
              <a:t>υποψήφιο κλειδί Κ: κλειδί με την ιδιότητα ότι αν αφαιρεθεί ένα οποιοδήποτε γνώρισμα Α από το Κ, το Κ’ που προκύπτει δεν είναι κλειδί</a:t>
            </a:r>
            <a:endParaRPr lang="el-GR" sz="2400" b="1" i="1" dirty="0">
              <a:solidFill>
                <a:schemeClr val="tx2">
                  <a:lumMod val="50000"/>
                </a:schemeClr>
              </a:solidFill>
              <a:cs typeface="Calibri" pitchFamily="34" charset="0"/>
            </a:endParaRPr>
          </a:p>
        </p:txBody>
      </p:sp>
      <p:sp>
        <p:nvSpPr>
          <p:cNvPr id="17415" name="Text Box 4"/>
          <p:cNvSpPr txBox="1">
            <a:spLocks noChangeArrowheads="1"/>
          </p:cNvSpPr>
          <p:nvPr/>
        </p:nvSpPr>
        <p:spPr bwMode="auto">
          <a:xfrm>
            <a:off x="525464" y="3265626"/>
            <a:ext cx="8356600" cy="830997"/>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cs typeface="Calibri" pitchFamily="34" charset="0"/>
              </a:rPr>
              <a:t>Συμβολισμός: υπογραμμίζουμε τα γνωρίσματα του  πρωτεύοντος κλειδιού</a:t>
            </a:r>
            <a:endParaRPr lang="el-GR" sz="2400" b="1" dirty="0">
              <a:solidFill>
                <a:schemeClr val="tx2">
                  <a:lumMod val="50000"/>
                </a:schemeClr>
              </a:solidFill>
              <a:cs typeface="Calibri" pitchFamily="34" charset="0"/>
            </a:endParaRPr>
          </a:p>
        </p:txBody>
      </p:sp>
      <p:sp>
        <p:nvSpPr>
          <p:cNvPr id="17416" name="Text Box 5"/>
          <p:cNvSpPr txBox="1">
            <a:spLocks noChangeArrowheads="1"/>
          </p:cNvSpPr>
          <p:nvPr/>
        </p:nvSpPr>
        <p:spPr bwMode="auto">
          <a:xfrm>
            <a:off x="525464" y="4419600"/>
            <a:ext cx="7696200" cy="461665"/>
          </a:xfrm>
          <a:prstGeom prst="rect">
            <a:avLst/>
          </a:prstGeom>
          <a:noFill/>
          <a:ln w="9525">
            <a:noFill/>
            <a:miter lim="800000"/>
            <a:headEnd/>
            <a:tailEnd/>
          </a:ln>
        </p:spPr>
        <p:txBody>
          <a:bodyPr>
            <a:spAutoFit/>
          </a:bodyPr>
          <a:lstStyle/>
          <a:p>
            <a:pPr marL="342900" indent="-342900" algn="just" eaLnBrk="0" hangingPunct="0">
              <a:spcBef>
                <a:spcPct val="50000"/>
              </a:spcBef>
              <a:buFont typeface="Wingdings" panose="05000000000000000000" pitchFamily="2" charset="2"/>
              <a:buChar char="ü"/>
            </a:pPr>
            <a:r>
              <a:rPr lang="el-GR" sz="2400" dirty="0">
                <a:solidFill>
                  <a:schemeClr val="accent3">
                    <a:lumMod val="75000"/>
                  </a:schemeClr>
                </a:solidFill>
                <a:cs typeface="Calibri" pitchFamily="34" charset="0"/>
              </a:rPr>
              <a:t> Κάθε σχέση έχει τουλάχιστον ένα </a:t>
            </a:r>
            <a:r>
              <a:rPr lang="el-GR" sz="2400" dirty="0" err="1">
                <a:solidFill>
                  <a:schemeClr val="accent3">
                    <a:lumMod val="75000"/>
                  </a:schemeClr>
                </a:solidFill>
                <a:cs typeface="Calibri" pitchFamily="34" charset="0"/>
              </a:rPr>
              <a:t>υπερ</a:t>
            </a:r>
            <a:r>
              <a:rPr lang="el-GR" sz="2400" dirty="0">
                <a:solidFill>
                  <a:schemeClr val="accent3">
                    <a:lumMod val="75000"/>
                  </a:schemeClr>
                </a:solidFill>
                <a:cs typeface="Calibri" pitchFamily="34" charset="0"/>
              </a:rPr>
              <a:t>-κλειδί, ποιο;</a:t>
            </a:r>
            <a:endParaRPr lang="el-GR" sz="2400" b="1" dirty="0">
              <a:solidFill>
                <a:schemeClr val="accent3">
                  <a:lumMod val="75000"/>
                </a:schemeClr>
              </a:solidFill>
              <a:cs typeface="Calibri" pitchFamily="34" charset="0"/>
            </a:endParaRPr>
          </a:p>
        </p:txBody>
      </p:sp>
      <p:sp>
        <p:nvSpPr>
          <p:cNvPr id="17417" name="Text Box 6"/>
          <p:cNvSpPr txBox="1">
            <a:spLocks noChangeArrowheads="1"/>
          </p:cNvSpPr>
          <p:nvPr/>
        </p:nvSpPr>
        <p:spPr bwMode="auto">
          <a:xfrm>
            <a:off x="447676" y="5092700"/>
            <a:ext cx="8072437" cy="830997"/>
          </a:xfrm>
          <a:prstGeom prst="rect">
            <a:avLst/>
          </a:prstGeom>
          <a:solidFill>
            <a:schemeClr val="accent3">
              <a:lumMod val="20000"/>
              <a:lumOff val="80000"/>
            </a:schemeClr>
          </a:solidFill>
          <a:ln w="9525">
            <a:solidFill>
              <a:schemeClr val="tx1"/>
            </a:solidFill>
            <a:miter lim="800000"/>
            <a:headEnd/>
            <a:tailEnd/>
          </a:ln>
        </p:spPr>
        <p:txBody>
          <a:bodyPr wrap="square">
            <a:spAutoFit/>
          </a:bodyPr>
          <a:lstStyle/>
          <a:p>
            <a:pPr eaLnBrk="0" hangingPunct="0">
              <a:spcBef>
                <a:spcPct val="50000"/>
              </a:spcBef>
            </a:pPr>
            <a:r>
              <a:rPr lang="el-GR" sz="2400" b="1">
                <a:solidFill>
                  <a:schemeClr val="accent3">
                    <a:lumMod val="50000"/>
                  </a:schemeClr>
                </a:solidFill>
              </a:rPr>
              <a:t>Από τον ορισμό, κάθε (σχήμα) σχέσης έχει τουλάχιστον ένα (πρωτεύον) κλειδί – δεν υπάρχουν «ασθενείς» σχέσεις</a:t>
            </a:r>
          </a:p>
        </p:txBody>
      </p:sp>
      <p:sp>
        <p:nvSpPr>
          <p:cNvPr id="2" name="Title 1"/>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74429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6"/>
          <p:cNvSpPr>
            <a:spLocks noGrp="1" noChangeArrowheads="1"/>
          </p:cNvSpPr>
          <p:nvPr>
            <p:ph type="ftr" sz="quarter" idx="11"/>
          </p:nvPr>
        </p:nvSpPr>
        <p:spPr>
          <a:noFill/>
        </p:spPr>
        <p:txBody>
          <a:bodyPr/>
          <a:lstStyle/>
          <a:p>
            <a:r>
              <a:rPr lang="el-GR" altLang="en-US"/>
              <a:t>Ευαγγελία Πιτουρά</a:t>
            </a:r>
          </a:p>
        </p:txBody>
      </p:sp>
      <p:sp>
        <p:nvSpPr>
          <p:cNvPr id="18436" name="Rectangle 7"/>
          <p:cNvSpPr>
            <a:spLocks noGrp="1" noChangeArrowheads="1"/>
          </p:cNvSpPr>
          <p:nvPr>
            <p:ph type="sldNum" sz="quarter" idx="12"/>
          </p:nvPr>
        </p:nvSpPr>
        <p:spPr>
          <a:noFill/>
        </p:spPr>
        <p:txBody>
          <a:bodyPr/>
          <a:lstStyle/>
          <a:p>
            <a:fld id="{DA6DF042-9914-402C-865D-0E6046C6826C}" type="slidenum">
              <a:rPr lang="el-GR" altLang="en-US" smtClean="0"/>
              <a:pPr/>
              <a:t>18</a:t>
            </a:fld>
            <a:endParaRPr lang="el-GR" altLang="en-US"/>
          </a:p>
        </p:txBody>
      </p:sp>
      <p:sp>
        <p:nvSpPr>
          <p:cNvPr id="18452" name="Text Box 4"/>
          <p:cNvSpPr txBox="1">
            <a:spLocks noChangeArrowheads="1"/>
          </p:cNvSpPr>
          <p:nvPr/>
        </p:nvSpPr>
        <p:spPr bwMode="auto">
          <a:xfrm>
            <a:off x="1739900" y="3897039"/>
            <a:ext cx="70104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rPr>
              <a:t>Τίτλος   Έτος     Διάρκεια   Τύπος</a:t>
            </a:r>
            <a:endParaRPr lang="el-GR" sz="2000" b="1" dirty="0">
              <a:solidFill>
                <a:schemeClr val="tx2">
                  <a:lumMod val="50000"/>
                </a:schemeClr>
              </a:solidFill>
            </a:endParaRPr>
          </a:p>
        </p:txBody>
      </p:sp>
      <p:sp>
        <p:nvSpPr>
          <p:cNvPr id="18453" name="Rectangle 5"/>
          <p:cNvSpPr>
            <a:spLocks noChangeArrowheads="1"/>
          </p:cNvSpPr>
          <p:nvPr/>
        </p:nvSpPr>
        <p:spPr bwMode="auto">
          <a:xfrm>
            <a:off x="1739900" y="3897039"/>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8454" name="Line 6"/>
          <p:cNvSpPr>
            <a:spLocks noChangeShapeType="1"/>
          </p:cNvSpPr>
          <p:nvPr/>
        </p:nvSpPr>
        <p:spPr bwMode="auto">
          <a:xfrm>
            <a:off x="2578100" y="3897039"/>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5" name="Line 7"/>
          <p:cNvSpPr>
            <a:spLocks noChangeShapeType="1"/>
          </p:cNvSpPr>
          <p:nvPr/>
        </p:nvSpPr>
        <p:spPr bwMode="auto">
          <a:xfrm>
            <a:off x="3220357" y="3908282"/>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6" name="Line 8"/>
          <p:cNvSpPr>
            <a:spLocks noChangeShapeType="1"/>
          </p:cNvSpPr>
          <p:nvPr/>
        </p:nvSpPr>
        <p:spPr bwMode="auto">
          <a:xfrm>
            <a:off x="4433094" y="3897039"/>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39" name="Text Box 9"/>
          <p:cNvSpPr txBox="1">
            <a:spLocks noChangeArrowheads="1"/>
          </p:cNvSpPr>
          <p:nvPr/>
        </p:nvSpPr>
        <p:spPr bwMode="auto">
          <a:xfrm>
            <a:off x="365124" y="4086226"/>
            <a:ext cx="2514600"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ΤΑΙΝΙΑ</a:t>
            </a:r>
          </a:p>
        </p:txBody>
      </p:sp>
      <p:grpSp>
        <p:nvGrpSpPr>
          <p:cNvPr id="3" name="Group 10"/>
          <p:cNvGrpSpPr>
            <a:grpSpLocks/>
          </p:cNvGrpSpPr>
          <p:nvPr/>
        </p:nvGrpSpPr>
        <p:grpSpPr bwMode="auto">
          <a:xfrm>
            <a:off x="1776412" y="5413375"/>
            <a:ext cx="5334000" cy="457200"/>
            <a:chOff x="1200" y="3312"/>
            <a:chExt cx="3360" cy="288"/>
          </a:xfrm>
        </p:grpSpPr>
        <p:sp>
          <p:nvSpPr>
            <p:cNvPr id="18448"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a:solidFill>
                    <a:schemeClr val="tx2">
                      <a:lumMod val="50000"/>
                    </a:schemeClr>
                  </a:solidFill>
                </a:rPr>
                <a:t>Όνομα-Ηθοποιού    Τίτλος      Έτος</a:t>
              </a:r>
            </a:p>
          </p:txBody>
        </p:sp>
        <p:sp>
          <p:nvSpPr>
            <p:cNvPr id="18449"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8450"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1"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18441" name="Text Box 15"/>
          <p:cNvSpPr txBox="1">
            <a:spLocks noChangeArrowheads="1"/>
          </p:cNvSpPr>
          <p:nvPr/>
        </p:nvSpPr>
        <p:spPr bwMode="auto">
          <a:xfrm>
            <a:off x="365124" y="5310187"/>
            <a:ext cx="2184400"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ΠΑΙΖΕΙ</a:t>
            </a:r>
          </a:p>
        </p:txBody>
      </p:sp>
      <p:sp>
        <p:nvSpPr>
          <p:cNvPr id="18442" name="Text Box 16"/>
          <p:cNvSpPr txBox="1">
            <a:spLocks noChangeArrowheads="1"/>
          </p:cNvSpPr>
          <p:nvPr/>
        </p:nvSpPr>
        <p:spPr bwMode="auto">
          <a:xfrm>
            <a:off x="1816100" y="4629151"/>
            <a:ext cx="5233988"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rPr>
              <a:t>Όνομα      Διεύθυνση       Έτος-Γέννησης</a:t>
            </a:r>
            <a:endParaRPr lang="el-GR" sz="2000" b="1" dirty="0">
              <a:solidFill>
                <a:schemeClr val="tx2">
                  <a:lumMod val="50000"/>
                </a:schemeClr>
              </a:solidFill>
            </a:endParaRPr>
          </a:p>
        </p:txBody>
      </p:sp>
      <p:sp>
        <p:nvSpPr>
          <p:cNvPr id="18443" name="Rectangle 17"/>
          <p:cNvSpPr>
            <a:spLocks noChangeArrowheads="1"/>
          </p:cNvSpPr>
          <p:nvPr/>
        </p:nvSpPr>
        <p:spPr bwMode="auto">
          <a:xfrm>
            <a:off x="1828799" y="4589463"/>
            <a:ext cx="4475163" cy="457200"/>
          </a:xfrm>
          <a:prstGeom prst="rect">
            <a:avLst/>
          </a:prstGeom>
          <a:noFill/>
          <a:ln w="9525">
            <a:solidFill>
              <a:schemeClr val="tx1"/>
            </a:solidFill>
            <a:miter lim="800000"/>
            <a:headEnd/>
            <a:tailEnd/>
          </a:ln>
        </p:spPr>
        <p:txBody>
          <a:bodyPr wrap="none" anchor="ctr"/>
          <a:lstStyle/>
          <a:p>
            <a:endParaRPr lang="en-US"/>
          </a:p>
        </p:txBody>
      </p:sp>
      <p:sp>
        <p:nvSpPr>
          <p:cNvPr id="18444" name="Line 18"/>
          <p:cNvSpPr>
            <a:spLocks noChangeShapeType="1"/>
          </p:cNvSpPr>
          <p:nvPr/>
        </p:nvSpPr>
        <p:spPr bwMode="auto">
          <a:xfrm>
            <a:off x="4325937" y="4589463"/>
            <a:ext cx="0" cy="457200"/>
          </a:xfrm>
          <a:prstGeom prst="line">
            <a:avLst/>
          </a:prstGeom>
          <a:noFill/>
          <a:ln w="9525">
            <a:solidFill>
              <a:schemeClr val="tx1"/>
            </a:solidFill>
            <a:round/>
            <a:headEnd/>
            <a:tailEnd/>
          </a:ln>
        </p:spPr>
        <p:txBody>
          <a:bodyPr wrap="none" anchor="ctr"/>
          <a:lstStyle/>
          <a:p>
            <a:endParaRPr lang="en-US"/>
          </a:p>
        </p:txBody>
      </p:sp>
      <p:sp>
        <p:nvSpPr>
          <p:cNvPr id="18445" name="Line 19"/>
          <p:cNvSpPr>
            <a:spLocks noChangeShapeType="1"/>
          </p:cNvSpPr>
          <p:nvPr/>
        </p:nvSpPr>
        <p:spPr bwMode="auto">
          <a:xfrm>
            <a:off x="2879724" y="4589463"/>
            <a:ext cx="0" cy="457200"/>
          </a:xfrm>
          <a:prstGeom prst="line">
            <a:avLst/>
          </a:prstGeom>
          <a:noFill/>
          <a:ln w="9525">
            <a:solidFill>
              <a:schemeClr val="tx1"/>
            </a:solidFill>
            <a:round/>
            <a:headEnd/>
            <a:tailEnd/>
          </a:ln>
        </p:spPr>
        <p:txBody>
          <a:bodyPr wrap="none" anchor="ctr"/>
          <a:lstStyle/>
          <a:p>
            <a:endParaRPr lang="en-US"/>
          </a:p>
        </p:txBody>
      </p:sp>
      <p:sp>
        <p:nvSpPr>
          <p:cNvPr id="18446" name="Text Box 20"/>
          <p:cNvSpPr txBox="1">
            <a:spLocks noChangeArrowheads="1"/>
          </p:cNvSpPr>
          <p:nvPr/>
        </p:nvSpPr>
        <p:spPr bwMode="auto">
          <a:xfrm>
            <a:off x="327818" y="4619625"/>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ΗΘΟΠΟΙΟΣ</a:t>
            </a:r>
          </a:p>
        </p:txBody>
      </p:sp>
      <p:sp>
        <p:nvSpPr>
          <p:cNvPr id="18447" name="Text Box 21"/>
          <p:cNvSpPr txBox="1">
            <a:spLocks noChangeArrowheads="1"/>
          </p:cNvSpPr>
          <p:nvPr/>
        </p:nvSpPr>
        <p:spPr bwMode="auto">
          <a:xfrm>
            <a:off x="438148" y="1409700"/>
            <a:ext cx="8312152" cy="2169825"/>
          </a:xfrm>
          <a:prstGeom prst="rect">
            <a:avLst/>
          </a:prstGeom>
          <a:noFill/>
          <a:ln w="9525">
            <a:noFill/>
            <a:miter lim="800000"/>
            <a:headEnd/>
            <a:tailEnd/>
          </a:ln>
        </p:spPr>
        <p:txBody>
          <a:bodyPr wrap="square">
            <a:spAutoFit/>
          </a:bodyPr>
          <a:lstStyle/>
          <a:p>
            <a:pPr algn="just">
              <a:spcBef>
                <a:spcPct val="50000"/>
              </a:spcBef>
            </a:pPr>
            <a:r>
              <a:rPr lang="el-GR" dirty="0">
                <a:solidFill>
                  <a:schemeClr val="tx2">
                    <a:lumMod val="50000"/>
                  </a:schemeClr>
                </a:solidFill>
              </a:rPr>
              <a:t>Υποθέσεις: </a:t>
            </a:r>
          </a:p>
          <a:p>
            <a:pPr algn="just">
              <a:spcBef>
                <a:spcPct val="50000"/>
              </a:spcBef>
            </a:pPr>
            <a:r>
              <a:rPr lang="el-GR" dirty="0">
                <a:solidFill>
                  <a:schemeClr val="tx2">
                    <a:lumMod val="50000"/>
                  </a:schemeClr>
                </a:solidFill>
              </a:rPr>
              <a:t>(1) Το όνομα του ηθοποιού είναι μοναδικό</a:t>
            </a:r>
          </a:p>
          <a:p>
            <a:pPr algn="just">
              <a:spcBef>
                <a:spcPct val="50000"/>
              </a:spcBef>
            </a:pPr>
            <a:r>
              <a:rPr lang="el-GR" dirty="0">
                <a:solidFill>
                  <a:schemeClr val="tx2">
                    <a:lumMod val="50000"/>
                  </a:schemeClr>
                </a:solidFill>
              </a:rPr>
              <a:t>(2) Ο τίτλος μιας ταινίας δεν είναι μοναδικός, αλλά μόνο μια ταινία με τον ίδιο τίτλο κάθε έτος</a:t>
            </a:r>
          </a:p>
          <a:p>
            <a:pPr algn="just">
              <a:spcBef>
                <a:spcPct val="50000"/>
              </a:spcBef>
            </a:pPr>
            <a:r>
              <a:rPr lang="el-GR" dirty="0">
                <a:solidFill>
                  <a:schemeClr val="tx2">
                    <a:lumMod val="50000"/>
                  </a:schemeClr>
                </a:solidFill>
              </a:rPr>
              <a:t>(3) Σε μια ταινία μπορεί να παίζουν πολλοί ηθοποιοί και ένα ηθοποιός μπορεί να παίζει σε πολλές ταινίες</a:t>
            </a:r>
          </a:p>
        </p:txBody>
      </p:sp>
      <p:sp>
        <p:nvSpPr>
          <p:cNvPr id="4" name="Title 3"/>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24"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754501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6"/>
          <p:cNvSpPr>
            <a:spLocks noGrp="1" noChangeArrowheads="1"/>
          </p:cNvSpPr>
          <p:nvPr>
            <p:ph type="ftr" sz="quarter" idx="11"/>
          </p:nvPr>
        </p:nvSpPr>
        <p:spPr>
          <a:noFill/>
        </p:spPr>
        <p:txBody>
          <a:bodyPr/>
          <a:lstStyle/>
          <a:p>
            <a:r>
              <a:rPr lang="el-GR" altLang="en-US"/>
              <a:t>Ευαγγελία Πιτουρά</a:t>
            </a:r>
          </a:p>
        </p:txBody>
      </p:sp>
      <p:sp>
        <p:nvSpPr>
          <p:cNvPr id="19460" name="Rectangle 7"/>
          <p:cNvSpPr>
            <a:spLocks noGrp="1" noChangeArrowheads="1"/>
          </p:cNvSpPr>
          <p:nvPr>
            <p:ph type="sldNum" sz="quarter" idx="12"/>
          </p:nvPr>
        </p:nvSpPr>
        <p:spPr>
          <a:noFill/>
        </p:spPr>
        <p:txBody>
          <a:bodyPr/>
          <a:lstStyle/>
          <a:p>
            <a:fld id="{4F26FF01-10C8-4320-9A09-15E90783ED4A}" type="slidenum">
              <a:rPr lang="el-GR" altLang="en-US" smtClean="0"/>
              <a:pPr/>
              <a:t>19</a:t>
            </a:fld>
            <a:endParaRPr lang="el-GR" altLang="en-US"/>
          </a:p>
        </p:txBody>
      </p:sp>
      <p:sp>
        <p:nvSpPr>
          <p:cNvPr id="19475" name="Text Box 4"/>
          <p:cNvSpPr txBox="1">
            <a:spLocks noChangeArrowheads="1"/>
          </p:cNvSpPr>
          <p:nvPr/>
        </p:nvSpPr>
        <p:spPr bwMode="auto">
          <a:xfrm>
            <a:off x="1905000" y="2384425"/>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dirty="0">
                <a:solidFill>
                  <a:schemeClr val="tx2">
                    <a:lumMod val="50000"/>
                  </a:schemeClr>
                </a:solidFill>
              </a:rPr>
              <a:t>Τίτλος</a:t>
            </a:r>
            <a:r>
              <a:rPr lang="el-GR" sz="2000" dirty="0">
                <a:solidFill>
                  <a:schemeClr val="tx2">
                    <a:lumMod val="50000"/>
                  </a:schemeClr>
                </a:solidFill>
              </a:rPr>
              <a:t>   </a:t>
            </a:r>
            <a:r>
              <a:rPr lang="el-GR" sz="2000" u="sng" dirty="0">
                <a:solidFill>
                  <a:schemeClr val="tx2">
                    <a:lumMod val="50000"/>
                  </a:schemeClr>
                </a:solidFill>
              </a:rPr>
              <a:t>Έτος</a:t>
            </a:r>
            <a:r>
              <a:rPr lang="el-GR" sz="2000" dirty="0">
                <a:solidFill>
                  <a:schemeClr val="tx2">
                    <a:lumMod val="50000"/>
                  </a:schemeClr>
                </a:solidFill>
              </a:rPr>
              <a:t>     Διάρκεια   Τύπος</a:t>
            </a:r>
            <a:endParaRPr lang="el-GR" sz="2000" b="1" dirty="0">
              <a:solidFill>
                <a:schemeClr val="tx2">
                  <a:lumMod val="50000"/>
                </a:schemeClr>
              </a:solidFill>
            </a:endParaRPr>
          </a:p>
        </p:txBody>
      </p:sp>
      <p:sp>
        <p:nvSpPr>
          <p:cNvPr id="19476" name="Rectangle 5"/>
          <p:cNvSpPr>
            <a:spLocks noChangeArrowheads="1"/>
          </p:cNvSpPr>
          <p:nvPr/>
        </p:nvSpPr>
        <p:spPr bwMode="auto">
          <a:xfrm>
            <a:off x="1905000" y="2384425"/>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77" name="Line 6"/>
          <p:cNvSpPr>
            <a:spLocks noChangeShapeType="1"/>
          </p:cNvSpPr>
          <p:nvPr/>
        </p:nvSpPr>
        <p:spPr bwMode="auto">
          <a:xfrm>
            <a:off x="2743200" y="2384425"/>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8" name="Line 7"/>
          <p:cNvSpPr>
            <a:spLocks noChangeShapeType="1"/>
          </p:cNvSpPr>
          <p:nvPr/>
        </p:nvSpPr>
        <p:spPr bwMode="auto">
          <a:xfrm>
            <a:off x="3488093" y="2384425"/>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9" name="Line 8"/>
          <p:cNvSpPr>
            <a:spLocks noChangeShapeType="1"/>
          </p:cNvSpPr>
          <p:nvPr/>
        </p:nvSpPr>
        <p:spPr bwMode="auto">
          <a:xfrm>
            <a:off x="4572000" y="2366541"/>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63" name="Text Box 9"/>
          <p:cNvSpPr txBox="1">
            <a:spLocks noChangeArrowheads="1"/>
          </p:cNvSpPr>
          <p:nvPr/>
        </p:nvSpPr>
        <p:spPr bwMode="auto">
          <a:xfrm>
            <a:off x="406400" y="2041525"/>
            <a:ext cx="2514600" cy="396875"/>
          </a:xfrm>
          <a:prstGeom prst="rect">
            <a:avLst/>
          </a:prstGeom>
          <a:noFill/>
          <a:ln w="9525">
            <a:noFill/>
            <a:miter lim="800000"/>
            <a:headEnd/>
            <a:tailEnd/>
          </a:ln>
        </p:spPr>
        <p:txBody>
          <a:bodyPr>
            <a:spAutoFit/>
          </a:bodyPr>
          <a:lstStyle/>
          <a:p>
            <a:pPr eaLnBrk="0" hangingPunct="0">
              <a:spcBef>
                <a:spcPct val="50000"/>
              </a:spcBef>
            </a:pPr>
            <a:r>
              <a:rPr lang="el-GR" sz="2000" b="1">
                <a:solidFill>
                  <a:schemeClr val="tx2">
                    <a:lumMod val="50000"/>
                  </a:schemeClr>
                </a:solidFill>
              </a:rPr>
              <a:t>ΤΑΙΝΙΑ</a:t>
            </a:r>
          </a:p>
        </p:txBody>
      </p:sp>
      <p:grpSp>
        <p:nvGrpSpPr>
          <p:cNvPr id="3" name="Group 10"/>
          <p:cNvGrpSpPr>
            <a:grpSpLocks/>
          </p:cNvGrpSpPr>
          <p:nvPr/>
        </p:nvGrpSpPr>
        <p:grpSpPr bwMode="auto">
          <a:xfrm>
            <a:off x="1905000" y="4800600"/>
            <a:ext cx="5334000" cy="457200"/>
            <a:chOff x="1200" y="3312"/>
            <a:chExt cx="3360" cy="288"/>
          </a:xfrm>
        </p:grpSpPr>
        <p:sp>
          <p:nvSpPr>
            <p:cNvPr id="19471"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Όνομα-Ηθοποιού</a:t>
              </a:r>
              <a:r>
                <a:rPr lang="el-GR" sz="2000">
                  <a:solidFill>
                    <a:schemeClr val="tx2">
                      <a:lumMod val="50000"/>
                    </a:schemeClr>
                  </a:solidFill>
                </a:rPr>
                <a:t>    </a:t>
              </a:r>
              <a:r>
                <a:rPr lang="el-GR" sz="2000" u="sng">
                  <a:solidFill>
                    <a:schemeClr val="tx2">
                      <a:lumMod val="50000"/>
                    </a:schemeClr>
                  </a:solidFill>
                </a:rPr>
                <a:t>Τίτλος</a:t>
              </a:r>
              <a:r>
                <a:rPr lang="el-GR" sz="2000">
                  <a:solidFill>
                    <a:schemeClr val="tx2">
                      <a:lumMod val="50000"/>
                    </a:schemeClr>
                  </a:solidFill>
                </a:rPr>
                <a:t>      </a:t>
              </a:r>
              <a:r>
                <a:rPr lang="el-GR" sz="2000" u="sng">
                  <a:solidFill>
                    <a:schemeClr val="tx2">
                      <a:lumMod val="50000"/>
                    </a:schemeClr>
                  </a:solidFill>
                </a:rPr>
                <a:t>Έτος</a:t>
              </a:r>
              <a:endParaRPr lang="el-GR" sz="2000">
                <a:solidFill>
                  <a:schemeClr val="tx2">
                    <a:lumMod val="50000"/>
                  </a:schemeClr>
                </a:solidFill>
              </a:endParaRPr>
            </a:p>
          </p:txBody>
        </p:sp>
        <p:sp>
          <p:nvSpPr>
            <p:cNvPr id="19472"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73"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4"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19465" name="Text Box 15"/>
          <p:cNvSpPr txBox="1">
            <a:spLocks noChangeArrowheads="1"/>
          </p:cNvSpPr>
          <p:nvPr/>
        </p:nvSpPr>
        <p:spPr bwMode="auto">
          <a:xfrm>
            <a:off x="406400" y="4495800"/>
            <a:ext cx="2184400" cy="396875"/>
          </a:xfrm>
          <a:prstGeom prst="rect">
            <a:avLst/>
          </a:prstGeom>
          <a:noFill/>
          <a:ln w="9525">
            <a:noFill/>
            <a:miter lim="800000"/>
            <a:headEnd/>
            <a:tailEnd/>
          </a:ln>
        </p:spPr>
        <p:txBody>
          <a:bodyPr>
            <a:spAutoFit/>
          </a:bodyPr>
          <a:lstStyle/>
          <a:p>
            <a:pPr eaLnBrk="0" hangingPunct="0">
              <a:spcBef>
                <a:spcPct val="50000"/>
              </a:spcBef>
            </a:pPr>
            <a:r>
              <a:rPr lang="el-GR" sz="2000" b="1">
                <a:solidFill>
                  <a:schemeClr val="tx2">
                    <a:lumMod val="50000"/>
                  </a:schemeClr>
                </a:solidFill>
              </a:rPr>
              <a:t>ΠΑΙΖΕΙ</a:t>
            </a:r>
          </a:p>
        </p:txBody>
      </p:sp>
      <p:sp>
        <p:nvSpPr>
          <p:cNvPr id="19466" name="Text Box 16"/>
          <p:cNvSpPr txBox="1">
            <a:spLocks noChangeArrowheads="1"/>
          </p:cNvSpPr>
          <p:nvPr/>
        </p:nvSpPr>
        <p:spPr bwMode="auto">
          <a:xfrm>
            <a:off x="1752600" y="3808413"/>
            <a:ext cx="5233988" cy="396875"/>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a:t>
            </a:r>
            <a:r>
              <a:rPr lang="el-GR" sz="2000">
                <a:solidFill>
                  <a:schemeClr val="tx2">
                    <a:lumMod val="50000"/>
                  </a:schemeClr>
                </a:solidFill>
              </a:rPr>
              <a:t>      Διεύθυνση       Έτος-Γέννησης</a:t>
            </a:r>
            <a:endParaRPr lang="el-GR" sz="2000" b="1">
              <a:solidFill>
                <a:schemeClr val="tx2">
                  <a:lumMod val="50000"/>
                </a:schemeClr>
              </a:solidFill>
            </a:endParaRPr>
          </a:p>
        </p:txBody>
      </p:sp>
      <p:sp>
        <p:nvSpPr>
          <p:cNvPr id="19467" name="Rectangle 17"/>
          <p:cNvSpPr>
            <a:spLocks noChangeArrowheads="1"/>
          </p:cNvSpPr>
          <p:nvPr/>
        </p:nvSpPr>
        <p:spPr bwMode="auto">
          <a:xfrm>
            <a:off x="1752600" y="3748088"/>
            <a:ext cx="4475163"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68" name="Line 18"/>
          <p:cNvSpPr>
            <a:spLocks noChangeShapeType="1"/>
          </p:cNvSpPr>
          <p:nvPr/>
        </p:nvSpPr>
        <p:spPr bwMode="auto">
          <a:xfrm>
            <a:off x="4249738" y="374808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69" name="Line 19"/>
          <p:cNvSpPr>
            <a:spLocks noChangeShapeType="1"/>
          </p:cNvSpPr>
          <p:nvPr/>
        </p:nvSpPr>
        <p:spPr bwMode="auto">
          <a:xfrm>
            <a:off x="2803525" y="374808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0" name="Text Box 20"/>
          <p:cNvSpPr txBox="1">
            <a:spLocks noChangeArrowheads="1"/>
          </p:cNvSpPr>
          <p:nvPr/>
        </p:nvSpPr>
        <p:spPr bwMode="auto">
          <a:xfrm>
            <a:off x="368300" y="3152774"/>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ΗΘΟΠΟΙΟΣ</a:t>
            </a:r>
          </a:p>
        </p:txBody>
      </p:sp>
      <p:sp>
        <p:nvSpPr>
          <p:cNvPr id="4" name="Title 3"/>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23"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11005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a:t>Ευαγγελία Πιτουρά</a:t>
            </a:r>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2</a:t>
            </a:fld>
            <a:endParaRPr lang="el-GR" altLang="en-US"/>
          </a:p>
        </p:txBody>
      </p:sp>
      <p:sp>
        <p:nvSpPr>
          <p:cNvPr id="82947" name="Text Box 3"/>
          <p:cNvSpPr txBox="1">
            <a:spLocks noChangeArrowheads="1"/>
          </p:cNvSpPr>
          <p:nvPr/>
        </p:nvSpPr>
        <p:spPr bwMode="auto">
          <a:xfrm>
            <a:off x="318294" y="4032250"/>
            <a:ext cx="8356600" cy="1815882"/>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Μοντέλο Δεδομένων: </a:t>
            </a:r>
            <a:r>
              <a:rPr lang="el-GR" sz="2800" dirty="0">
                <a:latin typeface="Calibri" pitchFamily="34" charset="0"/>
                <a:ea typeface="Calibri" pitchFamily="34" charset="0"/>
                <a:cs typeface="Calibri" pitchFamily="34" charset="0"/>
              </a:rPr>
              <a:t>ένα σύνολο από έννοιες (δομικά στοιχεία) που μπορούν να χρησιμοποιηθούν για την περιγραφή της δομής της πληροφορίας και των περιορισμών ακεραιότητας</a:t>
            </a:r>
          </a:p>
        </p:txBody>
      </p:sp>
      <p:sp>
        <p:nvSpPr>
          <p:cNvPr id="20488" name="Text Box 8"/>
          <p:cNvSpPr txBox="1">
            <a:spLocks noChangeArrowheads="1"/>
          </p:cNvSpPr>
          <p:nvPr/>
        </p:nvSpPr>
        <p:spPr bwMode="auto">
          <a:xfrm>
            <a:off x="241300" y="1871663"/>
            <a:ext cx="8567738" cy="1815882"/>
          </a:xfrm>
          <a:prstGeom prst="rect">
            <a:avLst/>
          </a:prstGeom>
          <a:noFill/>
          <a:ln w="9525">
            <a:noFill/>
            <a:miter lim="800000"/>
            <a:headEnd/>
            <a:tailEnd/>
          </a:ln>
        </p:spPr>
        <p:txBody>
          <a:bodyPr>
            <a:spAutoFit/>
          </a:bodyPr>
          <a:lstStyle/>
          <a:p>
            <a:pPr algn="just">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Σχήμα (</a:t>
            </a:r>
            <a:r>
              <a:rPr lang="en-US" sz="2800" dirty="0">
                <a:solidFill>
                  <a:schemeClr val="accent6">
                    <a:lumMod val="75000"/>
                  </a:schemeClr>
                </a:solidFill>
                <a:latin typeface="Calibri" pitchFamily="34" charset="0"/>
                <a:ea typeface="Calibri" pitchFamily="34" charset="0"/>
                <a:cs typeface="Calibri" pitchFamily="34" charset="0"/>
              </a:rPr>
              <a:t>database schema)</a:t>
            </a:r>
            <a:r>
              <a:rPr lang="el-GR" sz="2800"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a:latin typeface="Calibri" pitchFamily="34" charset="0"/>
                <a:ea typeface="Calibri" pitchFamily="34" charset="0"/>
                <a:cs typeface="Calibri" pitchFamily="34" charset="0"/>
              </a:rPr>
              <a:t>η </a:t>
            </a:r>
            <a:r>
              <a:rPr lang="el-GR" sz="2800" u="sng" dirty="0">
                <a:latin typeface="Calibri" pitchFamily="34" charset="0"/>
                <a:ea typeface="Calibri" pitchFamily="34" charset="0"/>
                <a:cs typeface="Calibri" pitchFamily="34" charset="0"/>
              </a:rPr>
              <a:t>περιγραφή της δομής της πληροφορίας </a:t>
            </a:r>
            <a:r>
              <a:rPr lang="el-GR" sz="2800" dirty="0">
                <a:latin typeface="Calibri" pitchFamily="34" charset="0"/>
                <a:ea typeface="Calibri" pitchFamily="34" charset="0"/>
                <a:cs typeface="Calibri" pitchFamily="34" charset="0"/>
              </a:rPr>
              <a:t>που είναι αποθηκευμένη στη </a:t>
            </a:r>
            <a:r>
              <a:rPr lang="el-GR" sz="2800" dirty="0" err="1">
                <a:latin typeface="Calibri" pitchFamily="34" charset="0"/>
                <a:ea typeface="Calibri" pitchFamily="34" charset="0"/>
                <a:cs typeface="Calibri" pitchFamily="34" charset="0"/>
              </a:rPr>
              <a:t>βδ</a:t>
            </a:r>
            <a:r>
              <a:rPr lang="el-GR" sz="2800" dirty="0">
                <a:latin typeface="Calibri" pitchFamily="34" charset="0"/>
                <a:ea typeface="Calibri" pitchFamily="34" charset="0"/>
                <a:cs typeface="Calibri" pitchFamily="34" charset="0"/>
              </a:rPr>
              <a:t> καθώς και των </a:t>
            </a:r>
            <a:r>
              <a:rPr lang="el-GR" sz="2800" u="sng" dirty="0">
                <a:latin typeface="Calibri" pitchFamily="34" charset="0"/>
                <a:ea typeface="Calibri" pitchFamily="34" charset="0"/>
                <a:cs typeface="Calibri" pitchFamily="34" charset="0"/>
              </a:rPr>
              <a:t>περιορισμών ακεραιότητας</a:t>
            </a:r>
            <a:r>
              <a:rPr lang="el-GR" sz="2800" dirty="0">
                <a:latin typeface="Calibri" pitchFamily="34" charset="0"/>
                <a:ea typeface="Calibri" pitchFamily="34" charset="0"/>
                <a:cs typeface="Calibri" pitchFamily="34" charset="0"/>
              </a:rPr>
              <a:t> με τη χρήση ενός </a:t>
            </a:r>
            <a:r>
              <a:rPr lang="el-GR" sz="2800" i="1" dirty="0">
                <a:latin typeface="Calibri" pitchFamily="34" charset="0"/>
                <a:ea typeface="Calibri" pitchFamily="34" charset="0"/>
                <a:cs typeface="Calibri" pitchFamily="34" charset="0"/>
              </a:rPr>
              <a:t>μοντέλου δεδομένων</a:t>
            </a:r>
            <a:r>
              <a:rPr lang="en-US" sz="2800" i="1" dirty="0">
                <a:latin typeface="Calibri" pitchFamily="34" charset="0"/>
                <a:ea typeface="Calibri" pitchFamily="34" charset="0"/>
                <a:cs typeface="Calibri" pitchFamily="34" charset="0"/>
              </a:rPr>
              <a:t> </a:t>
            </a:r>
            <a:endParaRPr lang="el-GR" sz="2800" i="1" dirty="0">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241300" y="361044"/>
            <a:ext cx="8229600" cy="1143000"/>
          </a:xfrm>
        </p:spPr>
        <p:txBody>
          <a:bodyPr/>
          <a:lstStyle/>
          <a:p>
            <a:r>
              <a:rPr lang="el-GR" dirty="0" err="1">
                <a:solidFill>
                  <a:schemeClr val="accent6">
                    <a:lumMod val="75000"/>
                  </a:schemeClr>
                </a:solidFill>
              </a:rPr>
              <a:t>Μοντελοποίηση</a:t>
            </a:r>
            <a:endParaRPr lang="el-GR"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484972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20</a:t>
            </a:fld>
            <a:endParaRPr lang="el-GR" altLang="en-US" dirty="0"/>
          </a:p>
        </p:txBody>
      </p:sp>
      <p:sp>
        <p:nvSpPr>
          <p:cNvPr id="71686" name="Text Box 3"/>
          <p:cNvSpPr txBox="1">
            <a:spLocks noChangeArrowheads="1"/>
          </p:cNvSpPr>
          <p:nvPr/>
        </p:nvSpPr>
        <p:spPr bwMode="auto">
          <a:xfrm>
            <a:off x="357187" y="1129167"/>
            <a:ext cx="8431213" cy="5078313"/>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Θεωρείστε μια βάση δεδομένων για το </a:t>
            </a:r>
            <a:r>
              <a:rPr lang="el-GR" sz="2400" dirty="0" err="1">
                <a:solidFill>
                  <a:schemeClr val="tx2">
                    <a:lumMod val="50000"/>
                  </a:schemeClr>
                </a:solidFill>
                <a:latin typeface="Calibri" pitchFamily="34" charset="0"/>
                <a:ea typeface="Calibri" pitchFamily="34" charset="0"/>
                <a:cs typeface="Calibri" pitchFamily="34" charset="0"/>
              </a:rPr>
              <a:t>φοιτητολόγιο</a:t>
            </a:r>
            <a:r>
              <a:rPr lang="el-GR" sz="2400" dirty="0">
                <a:solidFill>
                  <a:schemeClr val="tx2">
                    <a:lumMod val="50000"/>
                  </a:schemeClr>
                </a:solidFill>
                <a:latin typeface="Calibri" pitchFamily="34" charset="0"/>
                <a:ea typeface="Calibri" pitchFamily="34" charset="0"/>
                <a:cs typeface="Calibri" pitchFamily="34" charset="0"/>
              </a:rPr>
              <a:t> για ένα πανεπιστήμιο που να περιέχει τις παρακάτω πληροφορίες:</a:t>
            </a:r>
            <a:endParaRPr lang="en-US" sz="24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όνομα, διεύθυνση</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 αριθμό μητρώου (που είναι μοναδικός) για τους </a:t>
            </a:r>
            <a:r>
              <a:rPr lang="el-GR" sz="2400" i="1" dirty="0">
                <a:solidFill>
                  <a:schemeClr val="accent6">
                    <a:lumMod val="75000"/>
                  </a:schemeClr>
                </a:solidFill>
                <a:latin typeface="Calibri" pitchFamily="34" charset="0"/>
                <a:ea typeface="Calibri" pitchFamily="34" charset="0"/>
                <a:cs typeface="Calibri" pitchFamily="34" charset="0"/>
              </a:rPr>
              <a:t>Φοιτητές</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όνομα, κωδικό (που είναι μοναδικός), μονάδες, εξάμηνο για τα </a:t>
            </a:r>
            <a:r>
              <a:rPr lang="el-GR" sz="2400" i="1" dirty="0">
                <a:solidFill>
                  <a:schemeClr val="accent6">
                    <a:lumMod val="75000"/>
                  </a:schemeClr>
                </a:solidFill>
                <a:latin typeface="Calibri" pitchFamily="34" charset="0"/>
                <a:ea typeface="Calibri" pitchFamily="34" charset="0"/>
                <a:cs typeface="Calibri" pitchFamily="34" charset="0"/>
              </a:rPr>
              <a:t>Μαθήματα</a:t>
            </a:r>
            <a:r>
              <a:rPr lang="el-GR" sz="2400" i="1" dirty="0">
                <a:solidFill>
                  <a:schemeClr val="tx2">
                    <a:lumMod val="50000"/>
                  </a:schemeClr>
                </a:solidFill>
                <a:latin typeface="Calibri" pitchFamily="34" charset="0"/>
                <a:ea typeface="Calibri" pitchFamily="34" charset="0"/>
                <a:cs typeface="Calibri" pitchFamily="34" charset="0"/>
              </a:rPr>
              <a:t> </a:t>
            </a:r>
            <a:endParaRPr lang="el-GR" sz="24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a:t>
            </a:r>
            <a:r>
              <a:rPr lang="el-GR" sz="2400" i="1" dirty="0">
                <a:solidFill>
                  <a:schemeClr val="accent6">
                    <a:lumMod val="75000"/>
                  </a:schemeClr>
                </a:solidFill>
                <a:latin typeface="Calibri" pitchFamily="34" charset="0"/>
                <a:ea typeface="Calibri" pitchFamily="34" charset="0"/>
                <a:cs typeface="Calibri" pitchFamily="34" charset="0"/>
              </a:rPr>
              <a:t>βαθμό</a:t>
            </a:r>
            <a:r>
              <a:rPr lang="el-GR" sz="2400" dirty="0">
                <a:solidFill>
                  <a:schemeClr val="tx2">
                    <a:lumMod val="50000"/>
                  </a:schemeClr>
                </a:solidFill>
                <a:latin typeface="Calibri" pitchFamily="34" charset="0"/>
                <a:ea typeface="Calibri" pitchFamily="34" charset="0"/>
                <a:cs typeface="Calibri" pitchFamily="34" charset="0"/>
              </a:rPr>
              <a:t> που πήρε ένας φοιτητής που παρακολούθησε κάποιο μάθημα</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Υποθέστε ότι καταγράφεται μόνο ένας (ο τελικός βαθμός) του φοιτητή στο μάθημα</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Σχεδιάστε ένα σχεσιακό σχήμα.</a:t>
            </a:r>
          </a:p>
        </p:txBody>
      </p:sp>
      <p:sp>
        <p:nvSpPr>
          <p:cNvPr id="7" name="Title 6"/>
          <p:cNvSpPr>
            <a:spLocks noGrp="1"/>
          </p:cNvSpPr>
          <p:nvPr>
            <p:ph type="title"/>
          </p:nvPr>
        </p:nvSpPr>
        <p:spPr>
          <a:xfrm>
            <a:off x="357187" y="134630"/>
            <a:ext cx="8229600" cy="1143000"/>
          </a:xfrm>
        </p:spPr>
        <p:txBody>
          <a:bodyPr>
            <a:normAutofit/>
          </a:bodyPr>
          <a:lstStyle/>
          <a:p>
            <a:r>
              <a:rPr lang="el-GR" dirty="0">
                <a:solidFill>
                  <a:schemeClr val="accent6">
                    <a:lumMod val="75000"/>
                  </a:schemeClr>
                </a:solidFill>
              </a:rPr>
              <a:t>Παράδειγμα</a:t>
            </a:r>
            <a:endParaRPr lang="el-GR" sz="2700"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537618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6"/>
          <p:cNvSpPr>
            <a:spLocks noGrp="1" noChangeArrowheads="1"/>
          </p:cNvSpPr>
          <p:nvPr>
            <p:ph type="ftr" sz="quarter" idx="11"/>
          </p:nvPr>
        </p:nvSpPr>
        <p:spPr>
          <a:noFill/>
        </p:spPr>
        <p:txBody>
          <a:bodyPr/>
          <a:lstStyle/>
          <a:p>
            <a:r>
              <a:rPr lang="el-GR" altLang="en-US"/>
              <a:t>Ευαγγελία Πιτουρά</a:t>
            </a:r>
          </a:p>
        </p:txBody>
      </p:sp>
      <p:sp>
        <p:nvSpPr>
          <p:cNvPr id="20484" name="Rectangle 7"/>
          <p:cNvSpPr>
            <a:spLocks noGrp="1" noChangeArrowheads="1"/>
          </p:cNvSpPr>
          <p:nvPr>
            <p:ph type="sldNum" sz="quarter" idx="12"/>
          </p:nvPr>
        </p:nvSpPr>
        <p:spPr>
          <a:noFill/>
        </p:spPr>
        <p:txBody>
          <a:bodyPr/>
          <a:lstStyle/>
          <a:p>
            <a:fld id="{B3102D9A-29A2-4265-AE36-1F31A4C9B48E}" type="slidenum">
              <a:rPr lang="el-GR" altLang="en-US" smtClean="0"/>
              <a:pPr/>
              <a:t>21</a:t>
            </a:fld>
            <a:endParaRPr lang="el-GR" altLang="en-US"/>
          </a:p>
        </p:txBody>
      </p:sp>
      <p:sp>
        <p:nvSpPr>
          <p:cNvPr id="20486" name="Text Box 3"/>
          <p:cNvSpPr txBox="1">
            <a:spLocks noChangeArrowheads="1"/>
          </p:cNvSpPr>
          <p:nvPr/>
        </p:nvSpPr>
        <p:spPr bwMode="auto">
          <a:xfrm>
            <a:off x="457200" y="1020357"/>
            <a:ext cx="8568952" cy="3323987"/>
          </a:xfrm>
          <a:prstGeom prst="rect">
            <a:avLst/>
          </a:prstGeom>
          <a:noFill/>
          <a:ln w="9525">
            <a:noFill/>
            <a:miter lim="800000"/>
            <a:headEnd/>
            <a:tailEnd/>
          </a:ln>
        </p:spPr>
        <p:txBody>
          <a:bodyPr wrap="square">
            <a:spAutoFit/>
          </a:bodyPr>
          <a:lstStyle/>
          <a:p>
            <a:pPr marL="457200" indent="-457200" eaLnBrk="0" hangingPunct="0">
              <a:spcBef>
                <a:spcPct val="50000"/>
              </a:spcBef>
            </a:pPr>
            <a:r>
              <a:rPr lang="el-GR" sz="2400" dirty="0">
                <a:latin typeface="Calibri" pitchFamily="34" charset="0"/>
                <a:cs typeface="Calibri" pitchFamily="34" charset="0"/>
              </a:rPr>
              <a:t>Έστω το παρακάτω στιγμιότυπο</a:t>
            </a:r>
            <a:r>
              <a:rPr lang="en-US" sz="2400" dirty="0">
                <a:latin typeface="Calibri" pitchFamily="34" charset="0"/>
                <a:cs typeface="Calibri" pitchFamily="34" charset="0"/>
              </a:rPr>
              <a:t> </a:t>
            </a:r>
            <a:r>
              <a:rPr lang="el-GR" sz="2400" dirty="0">
                <a:latin typeface="Calibri" pitchFamily="34" charset="0"/>
                <a:cs typeface="Calibri" pitchFamily="34" charset="0"/>
              </a:rPr>
              <a:t>ενός σχήματος σχέσης </a:t>
            </a:r>
            <a:r>
              <a:rPr lang="en-US" sz="2400" dirty="0">
                <a:latin typeface="Calibri" pitchFamily="34" charset="0"/>
                <a:cs typeface="Calibri" pitchFamily="34" charset="0"/>
              </a:rPr>
              <a:t>R(A, B, C, D)</a:t>
            </a:r>
            <a:endParaRPr lang="el-GR" sz="2000" dirty="0">
              <a:latin typeface="Calibri" pitchFamily="34" charset="0"/>
              <a:cs typeface="Calibri" pitchFamily="34" charset="0"/>
            </a:endParaRPr>
          </a:p>
          <a:p>
            <a:pPr marL="457200" indent="-457200"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Α</a:t>
            </a:r>
            <a:r>
              <a:rPr lang="en-US" sz="2000" dirty="0">
                <a:latin typeface="Calibri" pitchFamily="34" charset="0"/>
                <a:cs typeface="Calibri" pitchFamily="34" charset="0"/>
              </a:rPr>
              <a:t>	</a:t>
            </a:r>
            <a:r>
              <a:rPr lang="el-GR" sz="2000" dirty="0">
                <a:latin typeface="Calibri" pitchFamily="34" charset="0"/>
                <a:cs typeface="Calibri" pitchFamily="34" charset="0"/>
              </a:rPr>
              <a:t>Β	</a:t>
            </a:r>
            <a:r>
              <a:rPr lang="en-US" sz="2000" dirty="0">
                <a:latin typeface="Calibri" pitchFamily="34" charset="0"/>
                <a:cs typeface="Calibri" pitchFamily="34" charset="0"/>
              </a:rPr>
              <a:t>C	D</a:t>
            </a:r>
          </a:p>
          <a:p>
            <a:pPr marL="914400" lvl="1" indent="-457200" eaLnBrk="0" hangingPunct="0">
              <a:spcBef>
                <a:spcPct val="50000"/>
              </a:spcBef>
            </a:pPr>
            <a:r>
              <a:rPr lang="en-US" sz="2000" dirty="0">
                <a:latin typeface="Calibri" pitchFamily="34" charset="0"/>
                <a:cs typeface="Calibri" pitchFamily="34" charset="0"/>
              </a:rPr>
              <a:t>	6	7	1	1</a:t>
            </a:r>
          </a:p>
          <a:p>
            <a:pPr marL="457200" indent="-457200" eaLnBrk="0" hangingPunct="0">
              <a:spcBef>
                <a:spcPct val="50000"/>
              </a:spcBef>
            </a:pPr>
            <a:r>
              <a:rPr lang="en-US" sz="2000" dirty="0">
                <a:latin typeface="Calibri" pitchFamily="34" charset="0"/>
                <a:cs typeface="Calibri" pitchFamily="34" charset="0"/>
              </a:rPr>
              <a:t>		1	7	7	2</a:t>
            </a:r>
          </a:p>
          <a:p>
            <a:pPr marL="457200" indent="-457200" eaLnBrk="0" hangingPunct="0">
              <a:spcBef>
                <a:spcPct val="50000"/>
              </a:spcBef>
            </a:pPr>
            <a:r>
              <a:rPr lang="en-US" sz="2000" dirty="0">
                <a:latin typeface="Calibri" pitchFamily="34" charset="0"/>
                <a:cs typeface="Calibri" pitchFamily="34" charset="0"/>
              </a:rPr>
              <a:t>		3	7	</a:t>
            </a:r>
            <a:r>
              <a:rPr lang="el-GR" sz="2000" dirty="0">
                <a:latin typeface="Calibri" pitchFamily="34" charset="0"/>
                <a:cs typeface="Calibri" pitchFamily="34" charset="0"/>
              </a:rPr>
              <a:t>8</a:t>
            </a:r>
            <a:r>
              <a:rPr lang="en-US" sz="2000" dirty="0">
                <a:latin typeface="Calibri" pitchFamily="34" charset="0"/>
                <a:cs typeface="Calibri" pitchFamily="34" charset="0"/>
              </a:rPr>
              <a:t>	1</a:t>
            </a:r>
          </a:p>
          <a:p>
            <a:pPr marL="457200" indent="-457200" eaLnBrk="0" hangingPunct="0">
              <a:spcBef>
                <a:spcPct val="50000"/>
              </a:spcBef>
            </a:pPr>
            <a:r>
              <a:rPr lang="en-US" sz="2000" dirty="0">
                <a:latin typeface="Calibri" pitchFamily="34" charset="0"/>
                <a:cs typeface="Calibri" pitchFamily="34" charset="0"/>
              </a:rPr>
              <a:t>		1	5	9	</a:t>
            </a:r>
            <a:r>
              <a:rPr lang="el-GR" sz="2000" dirty="0">
                <a:latin typeface="Calibri" pitchFamily="34" charset="0"/>
                <a:cs typeface="Calibri" pitchFamily="34" charset="0"/>
              </a:rPr>
              <a:t>2</a:t>
            </a:r>
            <a:endParaRPr lang="en-US" sz="2000" dirty="0">
              <a:latin typeface="Calibri" pitchFamily="34" charset="0"/>
              <a:cs typeface="Calibri" pitchFamily="34" charset="0"/>
            </a:endParaRPr>
          </a:p>
          <a:p>
            <a:pPr marL="457200" indent="-457200" eaLnBrk="0" hangingPunct="0">
              <a:spcBef>
                <a:spcPct val="50000"/>
              </a:spcBef>
            </a:pPr>
            <a:r>
              <a:rPr lang="el-GR" sz="2400" dirty="0">
                <a:latin typeface="Calibri" pitchFamily="34" charset="0"/>
                <a:cs typeface="Calibri" pitchFamily="34" charset="0"/>
              </a:rPr>
              <a:t>Τι μπορείτε να πείτε για τα κλειδιά της </a:t>
            </a:r>
            <a:r>
              <a:rPr lang="en-US" sz="2400" dirty="0">
                <a:latin typeface="Calibri" pitchFamily="34" charset="0"/>
                <a:cs typeface="Calibri" pitchFamily="34" charset="0"/>
              </a:rPr>
              <a:t>R</a:t>
            </a:r>
            <a:r>
              <a:rPr lang="el-GR" sz="2400" dirty="0">
                <a:latin typeface="Calibri" pitchFamily="34" charset="0"/>
                <a:cs typeface="Calibri" pitchFamily="34" charset="0"/>
              </a:rPr>
              <a:t>;</a:t>
            </a:r>
          </a:p>
        </p:txBody>
      </p:sp>
      <p:sp>
        <p:nvSpPr>
          <p:cNvPr id="20487" name="Line 4"/>
          <p:cNvSpPr>
            <a:spLocks noChangeShapeType="1"/>
          </p:cNvSpPr>
          <p:nvPr/>
        </p:nvSpPr>
        <p:spPr bwMode="auto">
          <a:xfrm>
            <a:off x="1037383" y="1937767"/>
            <a:ext cx="2563068" cy="0"/>
          </a:xfrm>
          <a:prstGeom prst="line">
            <a:avLst/>
          </a:prstGeom>
          <a:noFill/>
          <a:ln w="9525">
            <a:solidFill>
              <a:schemeClr val="tx1"/>
            </a:solidFill>
            <a:round/>
            <a:headEnd/>
            <a:tailEnd/>
          </a:ln>
        </p:spPr>
        <p:txBody>
          <a:bodyPr/>
          <a:lstStyle/>
          <a:p>
            <a:endParaRPr lang="en-US"/>
          </a:p>
        </p:txBody>
      </p:sp>
      <p:sp>
        <p:nvSpPr>
          <p:cNvPr id="8" name="TextBox 7"/>
          <p:cNvSpPr txBox="1"/>
          <p:nvPr/>
        </p:nvSpPr>
        <p:spPr>
          <a:xfrm>
            <a:off x="311757" y="4534746"/>
            <a:ext cx="8307125" cy="1631216"/>
          </a:xfrm>
          <a:prstGeom prst="rect">
            <a:avLst/>
          </a:prstGeom>
          <a:noFill/>
          <a:ln>
            <a:solidFill>
              <a:schemeClr val="accent2">
                <a:lumMod val="75000"/>
              </a:schemeClr>
            </a:solidFill>
            <a:prstDash val="dash"/>
          </a:ln>
        </p:spPr>
        <p:txBody>
          <a:bodyPr wrap="square" rtlCol="0">
            <a:spAutoFit/>
          </a:bodyPr>
          <a:lstStyle/>
          <a:p>
            <a:pPr algn="just"/>
            <a:r>
              <a:rPr lang="el-GR" sz="2000" i="1" dirty="0">
                <a:solidFill>
                  <a:schemeClr val="tx2">
                    <a:lumMod val="50000"/>
                  </a:schemeClr>
                </a:solidFill>
                <a:latin typeface="Calibri" pitchFamily="34" charset="0"/>
                <a:cs typeface="Calibri" pitchFamily="34" charset="0"/>
              </a:rPr>
              <a:t>Ο περιορισμός του κλειδιού αφορά το σχήμα, από ένα στιγμιότυπο, μπορούμε να πούμε ποια σύνολα γνωρισμάτων </a:t>
            </a:r>
            <a:r>
              <a:rPr lang="el-GR" sz="2000" i="1" dirty="0">
                <a:solidFill>
                  <a:schemeClr val="accent6">
                    <a:lumMod val="75000"/>
                  </a:schemeClr>
                </a:solidFill>
                <a:latin typeface="Calibri" pitchFamily="34" charset="0"/>
                <a:cs typeface="Calibri" pitchFamily="34" charset="0"/>
              </a:rPr>
              <a:t>δεν</a:t>
            </a:r>
            <a:r>
              <a:rPr lang="el-GR" sz="2000" i="1" dirty="0">
                <a:solidFill>
                  <a:schemeClr val="tx2">
                    <a:lumMod val="50000"/>
                  </a:schemeClr>
                </a:solidFill>
                <a:latin typeface="Calibri" pitchFamily="34" charset="0"/>
                <a:cs typeface="Calibri" pitchFamily="34" charset="0"/>
              </a:rPr>
              <a:t> έχουν την ιδιότητα του κλειδιού, αλλά δεν μπορούμε να πούμε ποια την έχουν</a:t>
            </a:r>
          </a:p>
          <a:p>
            <a:pPr algn="just"/>
            <a:endParaRPr lang="el-GR" sz="2000" i="1" dirty="0">
              <a:solidFill>
                <a:schemeClr val="tx2">
                  <a:lumMod val="50000"/>
                </a:schemeClr>
              </a:solidFill>
              <a:latin typeface="Calibri" pitchFamily="34" charset="0"/>
              <a:cs typeface="Calibri" pitchFamily="34" charset="0"/>
            </a:endParaRPr>
          </a:p>
          <a:p>
            <a:pPr marL="342900" indent="-342900" algn="ctr">
              <a:buFont typeface="Wingdings" panose="05000000000000000000" pitchFamily="2" charset="2"/>
              <a:buChar char="ü"/>
            </a:pPr>
            <a:r>
              <a:rPr lang="el-GR" sz="2000" dirty="0">
                <a:solidFill>
                  <a:schemeClr val="tx2">
                    <a:lumMod val="50000"/>
                  </a:schemeClr>
                </a:solidFill>
                <a:latin typeface="Calibri" pitchFamily="34" charset="0"/>
                <a:cs typeface="Calibri" pitchFamily="34" charset="0"/>
              </a:rPr>
              <a:t>Αυτό ισχύει για ΟΛΟΥΣ ΤΟΥΣ ΠΕΡΙΟΡΙΣΜΟΥΣ ΑΚΕΡΑΙΟΤΗΤΑΣ</a:t>
            </a:r>
          </a:p>
        </p:txBody>
      </p:sp>
      <p:sp>
        <p:nvSpPr>
          <p:cNvPr id="2" name="Title 1"/>
          <p:cNvSpPr>
            <a:spLocks noGrp="1"/>
          </p:cNvSpPr>
          <p:nvPr>
            <p:ph type="title"/>
          </p:nvPr>
        </p:nvSpPr>
        <p:spPr>
          <a:xfrm>
            <a:off x="457200" y="-57232"/>
            <a:ext cx="8229600" cy="1143000"/>
          </a:xfrm>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245922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6"/>
          <p:cNvSpPr>
            <a:spLocks noGrp="1" noChangeArrowheads="1"/>
          </p:cNvSpPr>
          <p:nvPr>
            <p:ph type="ftr" sz="quarter" idx="11"/>
          </p:nvPr>
        </p:nvSpPr>
        <p:spPr>
          <a:noFill/>
        </p:spPr>
        <p:txBody>
          <a:bodyPr/>
          <a:lstStyle/>
          <a:p>
            <a:r>
              <a:rPr lang="el-GR" altLang="en-US"/>
              <a:t>Ευαγγελία Πιτουρά</a:t>
            </a:r>
          </a:p>
        </p:txBody>
      </p:sp>
      <p:sp>
        <p:nvSpPr>
          <p:cNvPr id="21508" name="Rectangle 7"/>
          <p:cNvSpPr>
            <a:spLocks noGrp="1" noChangeArrowheads="1"/>
          </p:cNvSpPr>
          <p:nvPr>
            <p:ph type="sldNum" sz="quarter" idx="12"/>
          </p:nvPr>
        </p:nvSpPr>
        <p:spPr>
          <a:noFill/>
        </p:spPr>
        <p:txBody>
          <a:bodyPr/>
          <a:lstStyle/>
          <a:p>
            <a:fld id="{93C8C06C-BD35-4C58-82E4-344A2FB5B787}" type="slidenum">
              <a:rPr lang="el-GR" altLang="en-US" smtClean="0"/>
              <a:pPr/>
              <a:t>22</a:t>
            </a:fld>
            <a:endParaRPr lang="el-GR" altLang="en-US"/>
          </a:p>
        </p:txBody>
      </p:sp>
      <p:sp>
        <p:nvSpPr>
          <p:cNvPr id="21511" name="Text Box 4"/>
          <p:cNvSpPr txBox="1">
            <a:spLocks noChangeArrowheads="1"/>
          </p:cNvSpPr>
          <p:nvPr/>
        </p:nvSpPr>
        <p:spPr bwMode="auto">
          <a:xfrm>
            <a:off x="467544" y="2768848"/>
            <a:ext cx="7772400" cy="1384995"/>
          </a:xfrm>
          <a:prstGeom prst="rect">
            <a:avLst/>
          </a:prstGeom>
          <a:noFill/>
          <a:ln w="9525">
            <a:no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Δε μπορεί η τιμή του πρωτεύοντος κλειδιού (οποιοδήποτε γνωρίσματος που ανήκει στο κλειδί) να είναι </a:t>
            </a:r>
            <a:r>
              <a:rPr lang="en-US" sz="2800" dirty="0">
                <a:latin typeface="Calibri" pitchFamily="34" charset="0"/>
                <a:cs typeface="Calibri" pitchFamily="34" charset="0"/>
              </a:rPr>
              <a:t>null.</a:t>
            </a:r>
            <a:endParaRPr lang="el-GR" sz="2800" b="1" dirty="0">
              <a:latin typeface="Calibri" pitchFamily="34" charset="0"/>
              <a:cs typeface="Calibri" pitchFamily="34" charset="0"/>
            </a:endParaRPr>
          </a:p>
        </p:txBody>
      </p:sp>
      <p:sp>
        <p:nvSpPr>
          <p:cNvPr id="2" name="Title 1"/>
          <p:cNvSpPr>
            <a:spLocks noGrp="1"/>
          </p:cNvSpPr>
          <p:nvPr>
            <p:ph type="title"/>
          </p:nvPr>
        </p:nvSpPr>
        <p:spPr>
          <a:xfrm>
            <a:off x="467544" y="566738"/>
            <a:ext cx="8229600" cy="1143000"/>
          </a:xfrm>
        </p:spPr>
        <p:txBody>
          <a:bodyPr>
            <a:normAutofit fontScale="90000"/>
          </a:bodyPr>
          <a:lstStyle/>
          <a:p>
            <a:r>
              <a:rPr lang="el-GR" dirty="0">
                <a:solidFill>
                  <a:schemeClr val="accent6">
                    <a:lumMod val="75000"/>
                  </a:schemeClr>
                </a:solidFill>
              </a:rPr>
              <a:t>Περιορισμός Ακεραιότητας Οντοτήτων</a:t>
            </a:r>
            <a:endParaRPr lang="en-US"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157493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3555" name="Rectangle 6"/>
          <p:cNvSpPr>
            <a:spLocks noGrp="1" noChangeArrowheads="1"/>
          </p:cNvSpPr>
          <p:nvPr>
            <p:ph type="ftr" sz="quarter" idx="11"/>
          </p:nvPr>
        </p:nvSpPr>
        <p:spPr>
          <a:noFill/>
        </p:spPr>
        <p:txBody>
          <a:bodyPr/>
          <a:lstStyle/>
          <a:p>
            <a:r>
              <a:rPr lang="el-GR" altLang="en-US"/>
              <a:t>Ευαγγελία Πιτουρά</a:t>
            </a:r>
          </a:p>
        </p:txBody>
      </p:sp>
      <p:sp>
        <p:nvSpPr>
          <p:cNvPr id="23556" name="Rectangle 7"/>
          <p:cNvSpPr>
            <a:spLocks noGrp="1" noChangeArrowheads="1"/>
          </p:cNvSpPr>
          <p:nvPr>
            <p:ph type="sldNum" sz="quarter" idx="12"/>
          </p:nvPr>
        </p:nvSpPr>
        <p:spPr>
          <a:noFill/>
        </p:spPr>
        <p:txBody>
          <a:bodyPr/>
          <a:lstStyle/>
          <a:p>
            <a:fld id="{0DC0B9B5-E689-42EF-9AFA-A85D6B050334}" type="slidenum">
              <a:rPr lang="el-GR" altLang="en-US" smtClean="0"/>
              <a:pPr/>
              <a:t>23</a:t>
            </a:fld>
            <a:endParaRPr lang="el-GR" altLang="en-US"/>
          </a:p>
        </p:txBody>
      </p:sp>
      <p:sp>
        <p:nvSpPr>
          <p:cNvPr id="23559" name="Text Box 4"/>
          <p:cNvSpPr txBox="1">
            <a:spLocks noChangeArrowheads="1"/>
          </p:cNvSpPr>
          <p:nvPr/>
        </p:nvSpPr>
        <p:spPr bwMode="auto">
          <a:xfrm>
            <a:off x="292100" y="1587500"/>
            <a:ext cx="8674618" cy="2246769"/>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solidFill>
                  <a:schemeClr val="tx2">
                    <a:lumMod val="50000"/>
                  </a:schemeClr>
                </a:solidFill>
                <a:latin typeface="Calibri" pitchFamily="34" charset="0"/>
                <a:cs typeface="Calibri" pitchFamily="34" charset="0"/>
              </a:rPr>
              <a:t>Ορίζεται μεταξύ </a:t>
            </a:r>
            <a:r>
              <a:rPr lang="el-GR" sz="2000" i="1" dirty="0">
                <a:solidFill>
                  <a:schemeClr val="tx2">
                    <a:lumMod val="50000"/>
                  </a:schemeClr>
                </a:solidFill>
                <a:latin typeface="Calibri" pitchFamily="34" charset="0"/>
                <a:cs typeface="Calibri" pitchFamily="34" charset="0"/>
              </a:rPr>
              <a:t>δύο</a:t>
            </a:r>
            <a:r>
              <a:rPr lang="el-GR" sz="2000" dirty="0">
                <a:solidFill>
                  <a:schemeClr val="tx2">
                    <a:lumMod val="50000"/>
                  </a:schemeClr>
                </a:solidFill>
                <a:latin typeface="Calibri" pitchFamily="34" charset="0"/>
                <a:cs typeface="Calibri" pitchFamily="34" charset="0"/>
              </a:rPr>
              <a:t> σχημάτων σχέσεων </a:t>
            </a:r>
            <a:r>
              <a:rPr lang="en-US" sz="2000" dirty="0">
                <a:solidFill>
                  <a:schemeClr val="tx2">
                    <a:lumMod val="50000"/>
                  </a:schemeClr>
                </a:solidFill>
                <a:latin typeface="Calibri" pitchFamily="34" charset="0"/>
                <a:cs typeface="Calibri" pitchFamily="34" charset="0"/>
              </a:rPr>
              <a:t>R1 </a:t>
            </a:r>
            <a:r>
              <a:rPr lang="el-GR" sz="2000" dirty="0">
                <a:solidFill>
                  <a:schemeClr val="tx2">
                    <a:lumMod val="50000"/>
                  </a:schemeClr>
                </a:solidFill>
                <a:latin typeface="Calibri" pitchFamily="34" charset="0"/>
                <a:cs typeface="Calibri" pitchFamily="34" charset="0"/>
              </a:rPr>
              <a:t>και </a:t>
            </a:r>
            <a:r>
              <a:rPr lang="en-US" sz="2000" dirty="0">
                <a:solidFill>
                  <a:schemeClr val="tx2">
                    <a:lumMod val="50000"/>
                  </a:schemeClr>
                </a:solidFill>
                <a:latin typeface="Calibri" pitchFamily="34" charset="0"/>
                <a:cs typeface="Calibri" pitchFamily="34" charset="0"/>
              </a:rPr>
              <a:t>R2</a:t>
            </a:r>
            <a:r>
              <a:rPr lang="el-GR" sz="2000" dirty="0">
                <a:solidFill>
                  <a:schemeClr val="tx2">
                    <a:lumMod val="50000"/>
                  </a:schemeClr>
                </a:solidFill>
                <a:latin typeface="Calibri" pitchFamily="34" charset="0"/>
                <a:cs typeface="Calibri" pitchFamily="34" charset="0"/>
              </a:rPr>
              <a:t> </a:t>
            </a:r>
          </a:p>
          <a:p>
            <a:pPr algn="just" eaLnBrk="0" hangingPunct="0">
              <a:spcBef>
                <a:spcPct val="50000"/>
              </a:spcBef>
            </a:pPr>
            <a:r>
              <a:rPr lang="el-GR" sz="2000" dirty="0">
                <a:solidFill>
                  <a:schemeClr val="tx2">
                    <a:lumMod val="50000"/>
                  </a:schemeClr>
                </a:solidFill>
                <a:latin typeface="Calibri" pitchFamily="34" charset="0"/>
                <a:cs typeface="Calibri" pitchFamily="34" charset="0"/>
              </a:rPr>
              <a:t>Λέμε ότι κάποια γνωρίσματα της </a:t>
            </a:r>
            <a:r>
              <a:rPr lang="en-US" sz="2000" dirty="0">
                <a:solidFill>
                  <a:schemeClr val="tx2">
                    <a:lumMod val="50000"/>
                  </a:schemeClr>
                </a:solidFill>
                <a:latin typeface="Calibri" pitchFamily="34" charset="0"/>
                <a:cs typeface="Calibri" pitchFamily="34" charset="0"/>
              </a:rPr>
              <a:t>R1 </a:t>
            </a:r>
            <a:r>
              <a:rPr lang="el-GR" sz="2000" i="1" dirty="0">
                <a:solidFill>
                  <a:schemeClr val="accent6">
                    <a:lumMod val="75000"/>
                  </a:schemeClr>
                </a:solidFill>
                <a:latin typeface="Calibri" pitchFamily="34" charset="0"/>
                <a:cs typeface="Calibri" pitchFamily="34" charset="0"/>
              </a:rPr>
              <a:t>αναφέρονται</a:t>
            </a:r>
            <a:r>
              <a:rPr lang="el-GR" sz="2000" dirty="0">
                <a:solidFill>
                  <a:schemeClr val="tx2">
                    <a:lumMod val="50000"/>
                  </a:schemeClr>
                </a:solidFill>
                <a:latin typeface="Calibri" pitchFamily="34" charset="0"/>
                <a:cs typeface="Calibri" pitchFamily="34" charset="0"/>
              </a:rPr>
              <a:t> στην </a:t>
            </a:r>
            <a:r>
              <a:rPr lang="en-US" sz="2000" dirty="0">
                <a:solidFill>
                  <a:schemeClr val="tx2">
                    <a:lumMod val="50000"/>
                  </a:schemeClr>
                </a:solidFill>
                <a:latin typeface="Calibri" pitchFamily="34" charset="0"/>
                <a:cs typeface="Calibri" pitchFamily="34" charset="0"/>
              </a:rPr>
              <a:t>R2</a:t>
            </a:r>
          </a:p>
          <a:p>
            <a:pPr algn="just" eaLnBrk="0" hangingPunct="0">
              <a:spcBef>
                <a:spcPct val="50000"/>
              </a:spcBef>
            </a:pPr>
            <a:r>
              <a:rPr lang="el-GR" sz="2000" dirty="0">
                <a:solidFill>
                  <a:schemeClr val="tx2">
                    <a:lumMod val="50000"/>
                  </a:schemeClr>
                </a:solidFill>
                <a:latin typeface="Calibri" pitchFamily="34" charset="0"/>
                <a:cs typeface="Calibri" pitchFamily="34" charset="0"/>
              </a:rPr>
              <a:t>Όταν τα γνωρίσματα μιας πλειάδας </a:t>
            </a:r>
            <a:r>
              <a:rPr lang="el-GR" sz="2000" i="1" dirty="0">
                <a:solidFill>
                  <a:schemeClr val="tx2">
                    <a:lumMod val="50000"/>
                  </a:schemeClr>
                </a:solidFill>
                <a:latin typeface="Calibri" pitchFamily="34" charset="0"/>
                <a:cs typeface="Calibri" pitchFamily="34" charset="0"/>
              </a:rPr>
              <a:t>αναφέρονται σε μια άλλη</a:t>
            </a:r>
            <a:r>
              <a:rPr lang="el-GR" sz="2000" dirty="0">
                <a:solidFill>
                  <a:schemeClr val="tx2">
                    <a:lumMod val="50000"/>
                  </a:schemeClr>
                </a:solidFill>
                <a:latin typeface="Calibri" pitchFamily="34" charset="0"/>
                <a:cs typeface="Calibri" pitchFamily="34" charset="0"/>
              </a:rPr>
              <a:t>, τότε οι τιμές που παίρνουν </a:t>
            </a:r>
            <a:r>
              <a:rPr lang="el-GR" sz="2000" i="1" dirty="0">
                <a:solidFill>
                  <a:schemeClr val="tx2">
                    <a:lumMod val="50000"/>
                  </a:schemeClr>
                </a:solidFill>
                <a:latin typeface="Calibri" pitchFamily="34" charset="0"/>
                <a:cs typeface="Calibri" pitchFamily="34" charset="0"/>
              </a:rPr>
              <a:t>πρέπει να υπάρχουν στην αναφερόμενη </a:t>
            </a:r>
            <a:r>
              <a:rPr lang="el-GR" sz="2000" dirty="0">
                <a:solidFill>
                  <a:schemeClr val="tx2">
                    <a:lumMod val="50000"/>
                  </a:schemeClr>
                </a:solidFill>
                <a:latin typeface="Calibri" pitchFamily="34" charset="0"/>
                <a:cs typeface="Calibri" pitchFamily="34" charset="0"/>
              </a:rPr>
              <a:t>(συγκεκριμένα: η τιμή που εμφανίζεται </a:t>
            </a:r>
            <a:r>
              <a:rPr lang="el-GR" sz="2000" i="1" dirty="0">
                <a:solidFill>
                  <a:schemeClr val="tx2">
                    <a:lumMod val="50000"/>
                  </a:schemeClr>
                </a:solidFill>
                <a:latin typeface="Calibri" pitchFamily="34" charset="0"/>
                <a:cs typeface="Calibri" pitchFamily="34" charset="0"/>
              </a:rPr>
              <a:t>αν δεν είναι </a:t>
            </a:r>
            <a:r>
              <a:rPr lang="en-US" sz="2000" i="1" dirty="0">
                <a:solidFill>
                  <a:schemeClr val="tx2">
                    <a:lumMod val="50000"/>
                  </a:schemeClr>
                </a:solidFill>
                <a:latin typeface="Calibri" pitchFamily="34" charset="0"/>
                <a:cs typeface="Calibri" pitchFamily="34" charset="0"/>
              </a:rPr>
              <a:t>null </a:t>
            </a:r>
            <a:r>
              <a:rPr lang="el-GR" sz="2000" dirty="0">
                <a:solidFill>
                  <a:schemeClr val="tx2">
                    <a:lumMod val="50000"/>
                  </a:schemeClr>
                </a:solidFill>
                <a:latin typeface="Calibri" pitchFamily="34" charset="0"/>
                <a:cs typeface="Calibri" pitchFamily="34" charset="0"/>
              </a:rPr>
              <a:t>πρέπει να είναι μια τιμή που εμφανίζεται στην αναφερόμενη)</a:t>
            </a:r>
          </a:p>
        </p:txBody>
      </p:sp>
      <p:sp>
        <p:nvSpPr>
          <p:cNvPr id="23561" name="Text Box 6"/>
          <p:cNvSpPr txBox="1">
            <a:spLocks noChangeArrowheads="1"/>
          </p:cNvSpPr>
          <p:nvPr/>
        </p:nvSpPr>
        <p:spPr bwMode="auto">
          <a:xfrm>
            <a:off x="362209" y="4040841"/>
            <a:ext cx="1066800" cy="366713"/>
          </a:xfrm>
          <a:prstGeom prst="rect">
            <a:avLst/>
          </a:prstGeom>
          <a:noFill/>
          <a:ln w="9525">
            <a:noFill/>
            <a:miter lim="800000"/>
            <a:headEnd/>
            <a:tailEnd/>
          </a:ln>
        </p:spPr>
        <p:txBody>
          <a:bodyPr>
            <a:spAutoFit/>
          </a:bodyPr>
          <a:lstStyle/>
          <a:p>
            <a:pPr eaLnBrk="0" hangingPunct="0">
              <a:spcBef>
                <a:spcPct val="50000"/>
              </a:spcBef>
            </a:pPr>
            <a:r>
              <a:rPr lang="el-GR" sz="1800" b="1" dirty="0">
                <a:solidFill>
                  <a:schemeClr val="tx2">
                    <a:lumMod val="50000"/>
                  </a:schemeClr>
                </a:solidFill>
              </a:rPr>
              <a:t>ΤΑΙΝΙΑ      </a:t>
            </a:r>
          </a:p>
        </p:txBody>
      </p:sp>
      <p:sp>
        <p:nvSpPr>
          <p:cNvPr id="23575" name="Text Box 8"/>
          <p:cNvSpPr txBox="1">
            <a:spLocks noChangeArrowheads="1"/>
          </p:cNvSpPr>
          <p:nvPr/>
        </p:nvSpPr>
        <p:spPr bwMode="auto">
          <a:xfrm>
            <a:off x="1879859" y="4157146"/>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dirty="0">
                <a:solidFill>
                  <a:schemeClr val="tx2">
                    <a:lumMod val="50000"/>
                  </a:schemeClr>
                </a:solidFill>
              </a:rPr>
              <a:t>Τίτλος</a:t>
            </a:r>
            <a:r>
              <a:rPr lang="el-GR" sz="2000" dirty="0">
                <a:solidFill>
                  <a:schemeClr val="tx2">
                    <a:lumMod val="50000"/>
                  </a:schemeClr>
                </a:solidFill>
              </a:rPr>
              <a:t>   </a:t>
            </a:r>
            <a:r>
              <a:rPr lang="el-GR" sz="2000" u="sng" dirty="0">
                <a:solidFill>
                  <a:schemeClr val="tx2">
                    <a:lumMod val="50000"/>
                  </a:schemeClr>
                </a:solidFill>
              </a:rPr>
              <a:t>Έτος</a:t>
            </a:r>
            <a:r>
              <a:rPr lang="el-GR" sz="2000" dirty="0">
                <a:solidFill>
                  <a:schemeClr val="tx2">
                    <a:lumMod val="50000"/>
                  </a:schemeClr>
                </a:solidFill>
              </a:rPr>
              <a:t>     Διάρκεια   Τύπος</a:t>
            </a:r>
            <a:endParaRPr lang="el-GR" sz="2000" b="1" dirty="0">
              <a:solidFill>
                <a:schemeClr val="tx2">
                  <a:lumMod val="50000"/>
                </a:schemeClr>
              </a:solidFill>
            </a:endParaRPr>
          </a:p>
        </p:txBody>
      </p:sp>
      <p:sp>
        <p:nvSpPr>
          <p:cNvPr id="23576" name="Rectangle 9"/>
          <p:cNvSpPr>
            <a:spLocks noChangeArrowheads="1"/>
          </p:cNvSpPr>
          <p:nvPr/>
        </p:nvSpPr>
        <p:spPr bwMode="auto">
          <a:xfrm>
            <a:off x="1879859" y="4157146"/>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23577" name="Line 10"/>
          <p:cNvSpPr>
            <a:spLocks noChangeShapeType="1"/>
          </p:cNvSpPr>
          <p:nvPr/>
        </p:nvSpPr>
        <p:spPr bwMode="auto">
          <a:xfrm>
            <a:off x="2718059" y="4157146"/>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8" name="Line 11"/>
          <p:cNvSpPr>
            <a:spLocks noChangeShapeType="1"/>
          </p:cNvSpPr>
          <p:nvPr/>
        </p:nvSpPr>
        <p:spPr bwMode="auto">
          <a:xfrm>
            <a:off x="3434961" y="414849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9" name="Line 12"/>
          <p:cNvSpPr>
            <a:spLocks noChangeShapeType="1"/>
          </p:cNvSpPr>
          <p:nvPr/>
        </p:nvSpPr>
        <p:spPr bwMode="auto">
          <a:xfrm>
            <a:off x="4559300" y="4157146"/>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3" name="Text Box 13"/>
          <p:cNvSpPr txBox="1">
            <a:spLocks noChangeArrowheads="1"/>
          </p:cNvSpPr>
          <p:nvPr/>
        </p:nvSpPr>
        <p:spPr bwMode="auto">
          <a:xfrm>
            <a:off x="362209" y="5107641"/>
            <a:ext cx="1371600" cy="369888"/>
          </a:xfrm>
          <a:prstGeom prst="rect">
            <a:avLst/>
          </a:prstGeom>
          <a:noFill/>
          <a:ln w="9525">
            <a:noFill/>
            <a:miter lim="800000"/>
            <a:headEnd/>
            <a:tailEnd/>
          </a:ln>
        </p:spPr>
        <p:txBody>
          <a:bodyPr>
            <a:spAutoFit/>
          </a:bodyPr>
          <a:lstStyle/>
          <a:p>
            <a:pPr eaLnBrk="0" hangingPunct="0">
              <a:spcBef>
                <a:spcPct val="50000"/>
              </a:spcBef>
            </a:pPr>
            <a:r>
              <a:rPr lang="el-GR" b="1" dirty="0">
                <a:solidFill>
                  <a:schemeClr val="tx2">
                    <a:lumMod val="50000"/>
                  </a:schemeClr>
                </a:solidFill>
              </a:rPr>
              <a:t>ΠΑΙΖΕΙ</a:t>
            </a:r>
          </a:p>
        </p:txBody>
      </p:sp>
      <p:grpSp>
        <p:nvGrpSpPr>
          <p:cNvPr id="4" name="Group 14"/>
          <p:cNvGrpSpPr>
            <a:grpSpLocks/>
          </p:cNvGrpSpPr>
          <p:nvPr/>
        </p:nvGrpSpPr>
        <p:grpSpPr bwMode="auto">
          <a:xfrm>
            <a:off x="1886209" y="5504516"/>
            <a:ext cx="5334000" cy="457200"/>
            <a:chOff x="1056" y="3082"/>
            <a:chExt cx="3360" cy="288"/>
          </a:xfrm>
        </p:grpSpPr>
        <p:sp>
          <p:nvSpPr>
            <p:cNvPr id="23571" name="Text Box 15"/>
            <p:cNvSpPr txBox="1">
              <a:spLocks noChangeArrowheads="1"/>
            </p:cNvSpPr>
            <p:nvPr/>
          </p:nvSpPr>
          <p:spPr bwMode="auto">
            <a:xfrm>
              <a:off x="1152" y="3120"/>
              <a:ext cx="3264" cy="250"/>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Όνομα-Ηθοποιού</a:t>
              </a:r>
              <a:r>
                <a:rPr lang="el-GR" sz="2000">
                  <a:solidFill>
                    <a:schemeClr val="tx2">
                      <a:lumMod val="50000"/>
                    </a:schemeClr>
                  </a:solidFill>
                </a:rPr>
                <a:t>    </a:t>
              </a:r>
              <a:r>
                <a:rPr lang="el-GR" sz="2000" u="sng">
                  <a:solidFill>
                    <a:schemeClr val="tx2">
                      <a:lumMod val="50000"/>
                    </a:schemeClr>
                  </a:solidFill>
                </a:rPr>
                <a:t>Τίτλος</a:t>
              </a:r>
              <a:r>
                <a:rPr lang="el-GR" sz="2000">
                  <a:solidFill>
                    <a:schemeClr val="tx2">
                      <a:lumMod val="50000"/>
                    </a:schemeClr>
                  </a:solidFill>
                </a:rPr>
                <a:t>     </a:t>
              </a:r>
              <a:r>
                <a:rPr lang="el-GR" sz="2000" u="sng">
                  <a:solidFill>
                    <a:schemeClr val="tx2">
                      <a:lumMod val="50000"/>
                    </a:schemeClr>
                  </a:solidFill>
                </a:rPr>
                <a:t> Έτος</a:t>
              </a:r>
              <a:endParaRPr lang="el-GR" sz="2000">
                <a:solidFill>
                  <a:schemeClr val="tx2">
                    <a:lumMod val="50000"/>
                  </a:schemeClr>
                </a:solidFill>
              </a:endParaRPr>
            </a:p>
          </p:txBody>
        </p:sp>
        <p:sp>
          <p:nvSpPr>
            <p:cNvPr id="23572" name="Rectangle 16"/>
            <p:cNvSpPr>
              <a:spLocks noChangeArrowheads="1"/>
            </p:cNvSpPr>
            <p:nvPr/>
          </p:nvSpPr>
          <p:spPr bwMode="auto">
            <a:xfrm>
              <a:off x="1056" y="308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23573" name="Line 17"/>
            <p:cNvSpPr>
              <a:spLocks noChangeShapeType="1"/>
            </p:cNvSpPr>
            <p:nvPr/>
          </p:nvSpPr>
          <p:spPr bwMode="auto">
            <a:xfrm>
              <a:off x="3072" y="308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4" name="Line 18"/>
            <p:cNvSpPr>
              <a:spLocks noChangeShapeType="1"/>
            </p:cNvSpPr>
            <p:nvPr/>
          </p:nvSpPr>
          <p:spPr bwMode="auto">
            <a:xfrm>
              <a:off x="2400" y="308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23565" name="Line 19"/>
          <p:cNvSpPr>
            <a:spLocks noChangeShapeType="1"/>
          </p:cNvSpPr>
          <p:nvPr/>
        </p:nvSpPr>
        <p:spPr bwMode="auto">
          <a:xfrm flipV="1">
            <a:off x="4705609" y="5107641"/>
            <a:ext cx="0" cy="396875"/>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6" name="Line 20"/>
          <p:cNvSpPr>
            <a:spLocks noChangeShapeType="1"/>
          </p:cNvSpPr>
          <p:nvPr/>
        </p:nvSpPr>
        <p:spPr bwMode="auto">
          <a:xfrm flipH="1">
            <a:off x="2495809" y="5107641"/>
            <a:ext cx="2209800" cy="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7" name="Line 21"/>
          <p:cNvSpPr>
            <a:spLocks noChangeShapeType="1"/>
          </p:cNvSpPr>
          <p:nvPr/>
        </p:nvSpPr>
        <p:spPr bwMode="auto">
          <a:xfrm flipV="1">
            <a:off x="2495809" y="4650441"/>
            <a:ext cx="0" cy="457200"/>
          </a:xfrm>
          <a:prstGeom prst="line">
            <a:avLst/>
          </a:prstGeom>
          <a:noFill/>
          <a:ln w="9525">
            <a:solidFill>
              <a:schemeClr val="tx1"/>
            </a:solidFill>
            <a:round/>
            <a:headEnd/>
            <a:tailEnd type="triangle" w="med" len="med"/>
          </a:ln>
        </p:spPr>
        <p:txBody>
          <a:bodyPr wrap="none" anchor="ctr"/>
          <a:lstStyle/>
          <a:p>
            <a:endParaRPr lang="en-US">
              <a:solidFill>
                <a:schemeClr val="tx2">
                  <a:lumMod val="50000"/>
                </a:schemeClr>
              </a:solidFill>
            </a:endParaRPr>
          </a:p>
        </p:txBody>
      </p:sp>
      <p:sp>
        <p:nvSpPr>
          <p:cNvPr id="23568" name="Line 22"/>
          <p:cNvSpPr>
            <a:spLocks noChangeShapeType="1"/>
          </p:cNvSpPr>
          <p:nvPr/>
        </p:nvSpPr>
        <p:spPr bwMode="auto">
          <a:xfrm>
            <a:off x="5385059" y="4834591"/>
            <a:ext cx="0" cy="669925"/>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9" name="Line 23"/>
          <p:cNvSpPr>
            <a:spLocks noChangeShapeType="1"/>
          </p:cNvSpPr>
          <p:nvPr/>
        </p:nvSpPr>
        <p:spPr bwMode="auto">
          <a:xfrm>
            <a:off x="3145097" y="4834591"/>
            <a:ext cx="2239963" cy="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0" name="Line 24"/>
          <p:cNvSpPr>
            <a:spLocks noChangeShapeType="1"/>
          </p:cNvSpPr>
          <p:nvPr/>
        </p:nvSpPr>
        <p:spPr bwMode="auto">
          <a:xfrm>
            <a:off x="3145097" y="4650441"/>
            <a:ext cx="0" cy="184150"/>
          </a:xfrm>
          <a:prstGeom prst="line">
            <a:avLst/>
          </a:prstGeom>
          <a:noFill/>
          <a:ln w="9525">
            <a:solidFill>
              <a:schemeClr val="tx1"/>
            </a:solidFill>
            <a:round/>
            <a:headEnd type="triangle" w="med" len="med"/>
            <a:tailEnd/>
          </a:ln>
        </p:spPr>
        <p:txBody>
          <a:bodyPr wrap="none" anchor="ctr"/>
          <a:lstStyle/>
          <a:p>
            <a:endParaRPr lang="en-US">
              <a:solidFill>
                <a:schemeClr val="tx2">
                  <a:lumMod val="50000"/>
                </a:schemeClr>
              </a:solidFill>
            </a:endParaRPr>
          </a:p>
        </p:txBody>
      </p:sp>
      <p:sp>
        <p:nvSpPr>
          <p:cNvPr id="5" name="Title 4"/>
          <p:cNvSpPr>
            <a:spLocks noGrp="1"/>
          </p:cNvSpPr>
          <p:nvPr>
            <p:ph type="title"/>
          </p:nvPr>
        </p:nvSpPr>
        <p:spPr/>
        <p:txBody>
          <a:bodyPr>
            <a:normAutofit fontScale="90000"/>
          </a:bodyPr>
          <a:lstStyle/>
          <a:p>
            <a:r>
              <a:rPr lang="el-GR" dirty="0">
                <a:solidFill>
                  <a:schemeClr val="accent6">
                    <a:lumMod val="75000"/>
                  </a:schemeClr>
                </a:solidFill>
              </a:rPr>
              <a:t>Περιορισμός Αναφορικής Ακεραιότητας</a:t>
            </a:r>
            <a:endParaRPr lang="en-US" dirty="0">
              <a:solidFill>
                <a:schemeClr val="accent6">
                  <a:lumMod val="75000"/>
                </a:schemeClr>
              </a:solidFill>
            </a:endParaRPr>
          </a:p>
        </p:txBody>
      </p:sp>
      <p:sp>
        <p:nvSpPr>
          <p:cNvPr id="29" name="Text Box 24"/>
          <p:cNvSpPr txBox="1">
            <a:spLocks noChangeArrowheads="1"/>
          </p:cNvSpPr>
          <p:nvPr/>
        </p:nvSpPr>
        <p:spPr bwMode="auto">
          <a:xfrm>
            <a:off x="6516688" y="5516563"/>
            <a:ext cx="1079500" cy="366712"/>
          </a:xfrm>
          <a:prstGeom prst="rect">
            <a:avLst/>
          </a:prstGeom>
          <a:noFill/>
          <a:ln w="9525">
            <a:noFill/>
            <a:miter lim="800000"/>
            <a:headEnd/>
            <a:tailEnd/>
          </a:ln>
        </p:spPr>
        <p:txBody>
          <a:bodyPr>
            <a:spAutoFit/>
          </a:bodyPr>
          <a:lstStyle/>
          <a:p>
            <a:pPr>
              <a:spcBef>
                <a:spcPct val="50000"/>
              </a:spcBef>
            </a:pPr>
            <a:r>
              <a:rPr lang="en-US" sz="1800"/>
              <a:t>R</a:t>
            </a:r>
            <a:r>
              <a:rPr lang="en-US" sz="1800" baseline="-25000"/>
              <a:t>1</a:t>
            </a:r>
            <a:endParaRPr lang="el-GR" sz="1800" baseline="-25000"/>
          </a:p>
        </p:txBody>
      </p:sp>
      <p:sp>
        <p:nvSpPr>
          <p:cNvPr id="30" name="Text Box 25"/>
          <p:cNvSpPr txBox="1">
            <a:spLocks noChangeArrowheads="1"/>
          </p:cNvSpPr>
          <p:nvPr/>
        </p:nvSpPr>
        <p:spPr bwMode="auto">
          <a:xfrm>
            <a:off x="6184900" y="4533106"/>
            <a:ext cx="1079500" cy="366713"/>
          </a:xfrm>
          <a:prstGeom prst="rect">
            <a:avLst/>
          </a:prstGeom>
          <a:noFill/>
          <a:ln w="9525">
            <a:noFill/>
            <a:miter lim="800000"/>
            <a:headEnd/>
            <a:tailEnd/>
          </a:ln>
        </p:spPr>
        <p:txBody>
          <a:bodyPr>
            <a:spAutoFit/>
          </a:bodyPr>
          <a:lstStyle/>
          <a:p>
            <a:pPr>
              <a:spcBef>
                <a:spcPct val="50000"/>
              </a:spcBef>
            </a:pPr>
            <a:r>
              <a:rPr lang="en-US" sz="1800" dirty="0"/>
              <a:t>R</a:t>
            </a:r>
            <a:r>
              <a:rPr lang="en-US" sz="1800" baseline="-25000" dirty="0"/>
              <a:t>2</a:t>
            </a:r>
            <a:endParaRPr lang="el-GR" sz="1800" baseline="-25000" dirty="0"/>
          </a:p>
        </p:txBody>
      </p:sp>
      <p:sp>
        <p:nvSpPr>
          <p:cNvPr id="31"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52191508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6"/>
          <p:cNvSpPr>
            <a:spLocks noGrp="1" noChangeArrowheads="1"/>
          </p:cNvSpPr>
          <p:nvPr>
            <p:ph type="ftr" sz="quarter" idx="11"/>
          </p:nvPr>
        </p:nvSpPr>
        <p:spPr>
          <a:noFill/>
        </p:spPr>
        <p:txBody>
          <a:bodyPr/>
          <a:lstStyle/>
          <a:p>
            <a:r>
              <a:rPr lang="el-GR" altLang="en-US"/>
              <a:t>Ευαγγελία Πιτουρά</a:t>
            </a:r>
          </a:p>
        </p:txBody>
      </p:sp>
      <p:sp>
        <p:nvSpPr>
          <p:cNvPr id="24580" name="Rectangle 7"/>
          <p:cNvSpPr>
            <a:spLocks noGrp="1" noChangeArrowheads="1"/>
          </p:cNvSpPr>
          <p:nvPr>
            <p:ph type="sldNum" sz="quarter" idx="12"/>
          </p:nvPr>
        </p:nvSpPr>
        <p:spPr>
          <a:noFill/>
        </p:spPr>
        <p:txBody>
          <a:bodyPr/>
          <a:lstStyle/>
          <a:p>
            <a:fld id="{D5F3C5C4-C2A1-4624-980B-B00EF00A1461}" type="slidenum">
              <a:rPr lang="el-GR" altLang="en-US" smtClean="0"/>
              <a:pPr/>
              <a:t>24</a:t>
            </a:fld>
            <a:endParaRPr lang="el-GR" altLang="en-US"/>
          </a:p>
        </p:txBody>
      </p:sp>
      <p:sp>
        <p:nvSpPr>
          <p:cNvPr id="24582" name="Text Box 3"/>
          <p:cNvSpPr txBox="1">
            <a:spLocks noChangeArrowheads="1"/>
          </p:cNvSpPr>
          <p:nvPr/>
        </p:nvSpPr>
        <p:spPr bwMode="auto">
          <a:xfrm>
            <a:off x="355600" y="1460501"/>
            <a:ext cx="8343900" cy="4893647"/>
          </a:xfrm>
          <a:prstGeom prst="rect">
            <a:avLst/>
          </a:prstGeom>
          <a:noFill/>
          <a:ln w="9525">
            <a:noFill/>
            <a:miter lim="800000"/>
            <a:headEnd/>
            <a:tailEnd/>
          </a:ln>
        </p:spPr>
        <p:txBody>
          <a:bodyPr wrap="square">
            <a:spAutoFit/>
          </a:bodyPr>
          <a:lstStyle/>
          <a:p>
            <a:pPr algn="just"/>
            <a:r>
              <a:rPr lang="el-GR" sz="2400" dirty="0"/>
              <a:t>Έστω δύο σχήματα σχέσεων </a:t>
            </a:r>
            <a:r>
              <a:rPr lang="en-US" sz="2400" i="1" dirty="0"/>
              <a:t>R</a:t>
            </a:r>
            <a:r>
              <a:rPr lang="en-US" sz="2400" i="1" baseline="-25000" dirty="0"/>
              <a:t>1</a:t>
            </a:r>
            <a:r>
              <a:rPr lang="el-GR" sz="2400" i="1" dirty="0"/>
              <a:t>(</a:t>
            </a:r>
            <a:r>
              <a:rPr lang="en-US" sz="2400" i="1" dirty="0"/>
              <a:t>X</a:t>
            </a:r>
            <a:r>
              <a:rPr lang="el-GR" sz="2400" i="1" dirty="0"/>
              <a:t>)</a:t>
            </a:r>
            <a:r>
              <a:rPr lang="el-GR" sz="2400" dirty="0"/>
              <a:t> και </a:t>
            </a:r>
            <a:r>
              <a:rPr lang="en-US" sz="2400" i="1" dirty="0"/>
              <a:t>R</a:t>
            </a:r>
            <a:r>
              <a:rPr lang="en-US" sz="2400" i="1" baseline="-25000" dirty="0"/>
              <a:t>2</a:t>
            </a:r>
            <a:r>
              <a:rPr lang="el-GR" sz="2400" i="1" dirty="0"/>
              <a:t>(</a:t>
            </a:r>
            <a:r>
              <a:rPr lang="en-US" sz="2400" i="1" dirty="0"/>
              <a:t>Y</a:t>
            </a:r>
            <a:r>
              <a:rPr lang="el-GR" sz="2400" i="1" dirty="0"/>
              <a:t>)</a:t>
            </a:r>
            <a:r>
              <a:rPr lang="el-GR" sz="2400" i="1" baseline="-25000" dirty="0"/>
              <a:t>,  </a:t>
            </a:r>
            <a:r>
              <a:rPr lang="el-GR" sz="2400" dirty="0"/>
              <a:t>ένα σύνολο</a:t>
            </a:r>
            <a:r>
              <a:rPr lang="en-US" sz="2400" dirty="0"/>
              <a:t> </a:t>
            </a:r>
            <a:r>
              <a:rPr lang="el-GR" sz="2400" dirty="0"/>
              <a:t>γνωρισμάτων </a:t>
            </a:r>
            <a:r>
              <a:rPr lang="en-US" sz="2400" i="1" dirty="0">
                <a:solidFill>
                  <a:schemeClr val="accent6">
                    <a:lumMod val="75000"/>
                  </a:schemeClr>
                </a:solidFill>
              </a:rPr>
              <a:t>F</a:t>
            </a:r>
            <a:r>
              <a:rPr lang="en-US" sz="2400" dirty="0">
                <a:solidFill>
                  <a:schemeClr val="accent6">
                    <a:lumMod val="75000"/>
                  </a:schemeClr>
                </a:solidFill>
              </a:rPr>
              <a:t> </a:t>
            </a:r>
            <a:r>
              <a:rPr lang="el-GR" sz="2400" dirty="0"/>
              <a:t>της </a:t>
            </a:r>
            <a:r>
              <a:rPr lang="en-US" sz="2400" i="1" dirty="0"/>
              <a:t>R</a:t>
            </a:r>
            <a:r>
              <a:rPr lang="en-US" sz="2400" i="1" baseline="-25000" dirty="0"/>
              <a:t>1</a:t>
            </a:r>
            <a:r>
              <a:rPr lang="en-US" sz="2400" dirty="0"/>
              <a:t> </a:t>
            </a:r>
            <a:r>
              <a:rPr lang="el-GR" sz="2400" dirty="0"/>
              <a:t>είναι </a:t>
            </a:r>
            <a:r>
              <a:rPr lang="el-GR" sz="2400" i="1" dirty="0">
                <a:solidFill>
                  <a:schemeClr val="accent6">
                    <a:lumMod val="75000"/>
                  </a:schemeClr>
                </a:solidFill>
              </a:rPr>
              <a:t>ξένο κλειδί</a:t>
            </a:r>
            <a:r>
              <a:rPr lang="el-GR" sz="2400" dirty="0">
                <a:solidFill>
                  <a:schemeClr val="accent6">
                    <a:lumMod val="75000"/>
                  </a:schemeClr>
                </a:solidFill>
              </a:rPr>
              <a:t> </a:t>
            </a:r>
            <a:r>
              <a:rPr lang="el-GR" sz="2400" dirty="0"/>
              <a:t>που </a:t>
            </a:r>
            <a:r>
              <a:rPr lang="el-GR" sz="2400" i="1" dirty="0">
                <a:solidFill>
                  <a:schemeClr val="accent6">
                    <a:lumMod val="75000"/>
                  </a:schemeClr>
                </a:solidFill>
              </a:rPr>
              <a:t>αναφέρεται</a:t>
            </a:r>
            <a:r>
              <a:rPr lang="el-GR" sz="2400" dirty="0"/>
              <a:t> στην </a:t>
            </a:r>
            <a:r>
              <a:rPr lang="en-US" sz="2400" i="1" dirty="0"/>
              <a:t>R</a:t>
            </a:r>
            <a:r>
              <a:rPr lang="en-US" sz="2400" i="1" baseline="-25000" dirty="0"/>
              <a:t>2</a:t>
            </a:r>
            <a:r>
              <a:rPr lang="en-US" sz="2400" dirty="0"/>
              <a:t> </a:t>
            </a:r>
            <a:r>
              <a:rPr lang="el-GR" sz="2400" dirty="0"/>
              <a:t>αν </a:t>
            </a:r>
          </a:p>
          <a:p>
            <a:pPr marL="457200" indent="-457200" algn="just">
              <a:buAutoNum type="arabicParenBoth"/>
            </a:pPr>
            <a:r>
              <a:rPr lang="el-GR" sz="2400" dirty="0"/>
              <a:t>το σύνολο </a:t>
            </a:r>
            <a:r>
              <a:rPr lang="en-US" sz="2400" i="1" dirty="0"/>
              <a:t>F</a:t>
            </a:r>
            <a:r>
              <a:rPr lang="el-GR" sz="2400" dirty="0"/>
              <a:t> αποτελείται από το ίδιο πλήθος και με το ίδιο πεδίο ορισμού γνωρίσματα όπως και το </a:t>
            </a:r>
            <a:r>
              <a:rPr lang="el-GR" sz="2400" i="1" dirty="0">
                <a:solidFill>
                  <a:schemeClr val="accent6">
                    <a:lumMod val="75000"/>
                  </a:schemeClr>
                </a:solidFill>
              </a:rPr>
              <a:t>πρωτεύον κλειδί </a:t>
            </a:r>
            <a:r>
              <a:rPr lang="en-US" sz="2400" i="1" dirty="0"/>
              <a:t>K</a:t>
            </a:r>
            <a:r>
              <a:rPr lang="en-US" sz="2400" dirty="0"/>
              <a:t> </a:t>
            </a:r>
            <a:r>
              <a:rPr lang="el-GR" sz="2400" dirty="0"/>
              <a:t>της </a:t>
            </a:r>
            <a:r>
              <a:rPr lang="en-US" sz="2400" i="1" dirty="0"/>
              <a:t>R</a:t>
            </a:r>
            <a:r>
              <a:rPr lang="en-US" sz="2400" i="1" baseline="-25000" dirty="0"/>
              <a:t>2</a:t>
            </a:r>
            <a:r>
              <a:rPr lang="en-US" sz="2400" dirty="0"/>
              <a:t> </a:t>
            </a:r>
            <a:r>
              <a:rPr lang="el-GR" sz="2400" dirty="0"/>
              <a:t>και </a:t>
            </a:r>
          </a:p>
          <a:p>
            <a:pPr marL="457200" indent="-457200" algn="just">
              <a:buAutoNum type="arabicParenBoth"/>
            </a:pPr>
            <a:r>
              <a:rPr lang="el-GR" sz="2400" i="1" dirty="0"/>
              <a:t>σε οποιοδήποτε στιγμιότυπο</a:t>
            </a:r>
            <a:r>
              <a:rPr lang="el-GR" sz="2400" dirty="0"/>
              <a:t>, για μια πλειάδα </a:t>
            </a:r>
            <a:r>
              <a:rPr lang="en-US" sz="2400" i="1" dirty="0"/>
              <a:t>t</a:t>
            </a:r>
            <a:r>
              <a:rPr lang="el-GR" sz="2400" i="1" baseline="-25000" dirty="0"/>
              <a:t>1</a:t>
            </a:r>
            <a:r>
              <a:rPr lang="el-GR" sz="2400" i="1" dirty="0"/>
              <a:t> </a:t>
            </a:r>
            <a:r>
              <a:rPr lang="el-GR" sz="2400" dirty="0"/>
              <a:t>της </a:t>
            </a:r>
            <a:r>
              <a:rPr lang="en-US" sz="2400" i="1" dirty="0"/>
              <a:t>R</a:t>
            </a:r>
            <a:r>
              <a:rPr lang="en-US" sz="2400" i="1" baseline="-25000" dirty="0"/>
              <a:t>1</a:t>
            </a:r>
            <a:r>
              <a:rPr lang="en-US" sz="2400" dirty="0"/>
              <a:t> </a:t>
            </a:r>
            <a:r>
              <a:rPr lang="el-GR" sz="2400" dirty="0"/>
              <a:t>ισχύει ότι είτε </a:t>
            </a:r>
          </a:p>
          <a:p>
            <a:pPr marL="457200" indent="-457200" algn="just"/>
            <a:r>
              <a:rPr lang="en-US" sz="2400" dirty="0"/>
              <a:t>	</a:t>
            </a:r>
            <a:r>
              <a:rPr lang="el-GR" sz="2400" dirty="0"/>
              <a:t>(α) όλα τα γνωρίσματα </a:t>
            </a:r>
            <a:r>
              <a:rPr lang="en-US" sz="2400" i="1" dirty="0">
                <a:solidFill>
                  <a:schemeClr val="accent6">
                    <a:lumMod val="75000"/>
                  </a:schemeClr>
                </a:solidFill>
              </a:rPr>
              <a:t>F</a:t>
            </a:r>
            <a:r>
              <a:rPr lang="en-US" sz="2400" dirty="0"/>
              <a:t> </a:t>
            </a:r>
            <a:r>
              <a:rPr lang="el-GR" sz="2400" dirty="0"/>
              <a:t>της </a:t>
            </a:r>
            <a:r>
              <a:rPr lang="en-US" sz="2400" i="1" dirty="0"/>
              <a:t>t</a:t>
            </a:r>
            <a:r>
              <a:rPr lang="el-GR" sz="2400" i="1" baseline="-25000" dirty="0"/>
              <a:t>1</a:t>
            </a:r>
            <a:r>
              <a:rPr lang="el-GR" sz="2400" dirty="0"/>
              <a:t> έχουν την τιμή </a:t>
            </a:r>
            <a:r>
              <a:rPr lang="en-US" sz="2400" dirty="0"/>
              <a:t>null </a:t>
            </a:r>
            <a:r>
              <a:rPr lang="el-GR" sz="2400" dirty="0"/>
              <a:t>είτε </a:t>
            </a:r>
          </a:p>
          <a:p>
            <a:pPr marL="457200" indent="-457200" algn="just"/>
            <a:r>
              <a:rPr lang="en-US" sz="2400" dirty="0"/>
              <a:t>	</a:t>
            </a:r>
            <a:r>
              <a:rPr lang="el-GR" sz="2400" dirty="0"/>
              <a:t>(β) στο ίδιο στιγμιότυπο, υπάρχει μια πλειάδα </a:t>
            </a:r>
            <a:r>
              <a:rPr lang="en-US" sz="2400" i="1" dirty="0"/>
              <a:t>t</a:t>
            </a:r>
            <a:r>
              <a:rPr lang="en-US" sz="2400" i="1" baseline="-25000" dirty="0"/>
              <a:t>2</a:t>
            </a:r>
            <a:r>
              <a:rPr lang="en-US" sz="2400" dirty="0"/>
              <a:t> </a:t>
            </a:r>
            <a:r>
              <a:rPr lang="el-GR" sz="2400" dirty="0"/>
              <a:t>της </a:t>
            </a:r>
            <a:r>
              <a:rPr lang="en-US" sz="2400" i="1" dirty="0"/>
              <a:t>R</a:t>
            </a:r>
            <a:r>
              <a:rPr lang="en-US" sz="2400" i="1" baseline="-25000" dirty="0"/>
              <a:t>2</a:t>
            </a:r>
            <a:r>
              <a:rPr lang="en-US" sz="2400" dirty="0"/>
              <a:t>, </a:t>
            </a:r>
            <a:r>
              <a:rPr lang="el-GR" sz="2400" dirty="0"/>
              <a:t>τέτοια ώστε </a:t>
            </a:r>
            <a:r>
              <a:rPr lang="en-US" sz="2400" i="1" dirty="0"/>
              <a:t>t</a:t>
            </a:r>
            <a:r>
              <a:rPr lang="en-US" sz="2400" i="1" baseline="-25000" dirty="0"/>
              <a:t>1</a:t>
            </a:r>
            <a:r>
              <a:rPr lang="en-US" sz="2400" i="1" dirty="0"/>
              <a:t>[F]</a:t>
            </a:r>
            <a:r>
              <a:rPr lang="en-US" sz="2400" dirty="0"/>
              <a:t> = </a:t>
            </a:r>
            <a:r>
              <a:rPr lang="en-US" sz="2400" i="1" dirty="0"/>
              <a:t>t</a:t>
            </a:r>
            <a:r>
              <a:rPr lang="en-US" sz="2400" i="1" baseline="-25000" dirty="0"/>
              <a:t>2</a:t>
            </a:r>
            <a:r>
              <a:rPr lang="en-US" sz="2400" i="1" dirty="0"/>
              <a:t>[</a:t>
            </a:r>
            <a:r>
              <a:rPr lang="el-GR" sz="2400" i="1" dirty="0"/>
              <a:t>Κ</a:t>
            </a:r>
            <a:r>
              <a:rPr lang="en-US" sz="2400" i="1" dirty="0"/>
              <a:t>].</a:t>
            </a:r>
            <a:r>
              <a:rPr lang="en-US" sz="2400" dirty="0"/>
              <a:t> </a:t>
            </a:r>
          </a:p>
          <a:p>
            <a:pPr marL="457200" indent="-457200" algn="just"/>
            <a:r>
              <a:rPr lang="el-GR" sz="2400" dirty="0"/>
              <a:t>Λέμε ότι η πλειάδα </a:t>
            </a:r>
            <a:r>
              <a:rPr lang="en-US" sz="2400" i="1" dirty="0"/>
              <a:t>t</a:t>
            </a:r>
            <a:r>
              <a:rPr lang="en-US" sz="2400" i="1" baseline="-25000" dirty="0"/>
              <a:t>1</a:t>
            </a:r>
            <a:r>
              <a:rPr lang="en-US" sz="2400" dirty="0"/>
              <a:t> </a:t>
            </a:r>
            <a:r>
              <a:rPr lang="el-GR" sz="2400" dirty="0"/>
              <a:t>της </a:t>
            </a:r>
            <a:r>
              <a:rPr lang="en-US" sz="2400" i="1" dirty="0"/>
              <a:t>R</a:t>
            </a:r>
            <a:r>
              <a:rPr lang="en-US" sz="2400" i="1" baseline="-25000" dirty="0"/>
              <a:t>1</a:t>
            </a:r>
            <a:r>
              <a:rPr lang="en-US" sz="2400" baseline="-25000" dirty="0"/>
              <a:t> </a:t>
            </a:r>
            <a:r>
              <a:rPr lang="el-GR" sz="2400" dirty="0"/>
              <a:t>αναφέρεται στην πλειάδα </a:t>
            </a:r>
            <a:r>
              <a:rPr lang="en-US" sz="2400" i="1" dirty="0"/>
              <a:t>t</a:t>
            </a:r>
            <a:r>
              <a:rPr lang="en-US" sz="2400" i="1" baseline="-25000" dirty="0"/>
              <a:t>2</a:t>
            </a:r>
            <a:r>
              <a:rPr lang="en-US" sz="2400" dirty="0"/>
              <a:t> </a:t>
            </a:r>
            <a:r>
              <a:rPr lang="el-GR" sz="2400" dirty="0"/>
              <a:t>της </a:t>
            </a:r>
            <a:r>
              <a:rPr lang="en-US" sz="2400" i="1" dirty="0"/>
              <a:t>R</a:t>
            </a:r>
            <a:r>
              <a:rPr lang="en-US" sz="2400" i="1" baseline="-25000" dirty="0"/>
              <a:t>2</a:t>
            </a:r>
            <a:r>
              <a:rPr lang="en-US" sz="2400" dirty="0"/>
              <a:t>.</a:t>
            </a:r>
          </a:p>
          <a:p>
            <a:pPr marL="457200" indent="-457200" algn="just"/>
            <a:r>
              <a:rPr lang="en-US" sz="2400" dirty="0"/>
              <a:t>H</a:t>
            </a:r>
            <a:r>
              <a:rPr lang="en-US" sz="2400" i="1" dirty="0"/>
              <a:t> R</a:t>
            </a:r>
            <a:r>
              <a:rPr lang="en-US" sz="2400" i="1" baseline="-25000" dirty="0"/>
              <a:t>2</a:t>
            </a:r>
            <a:r>
              <a:rPr lang="en-US" sz="2400" dirty="0"/>
              <a:t>  </a:t>
            </a:r>
            <a:r>
              <a:rPr lang="el-GR" sz="2400" dirty="0"/>
              <a:t>καλείται </a:t>
            </a:r>
            <a:r>
              <a:rPr lang="el-GR" sz="2400" i="1" dirty="0">
                <a:solidFill>
                  <a:schemeClr val="accent6">
                    <a:lumMod val="75000"/>
                  </a:schemeClr>
                </a:solidFill>
              </a:rPr>
              <a:t>αναφερόμενη</a:t>
            </a:r>
            <a:r>
              <a:rPr lang="el-GR" sz="2400" i="1" dirty="0"/>
              <a:t> </a:t>
            </a:r>
            <a:r>
              <a:rPr lang="el-GR" sz="2400" dirty="0"/>
              <a:t>σχέση και η </a:t>
            </a:r>
            <a:r>
              <a:rPr lang="en-US" sz="2400" i="1" dirty="0"/>
              <a:t>R</a:t>
            </a:r>
            <a:r>
              <a:rPr lang="en-US" sz="2400" i="1" baseline="-25000" dirty="0"/>
              <a:t>1</a:t>
            </a:r>
            <a:r>
              <a:rPr lang="en-US" sz="2400" dirty="0"/>
              <a:t> </a:t>
            </a:r>
            <a:r>
              <a:rPr lang="el-GR" sz="2400" i="1" dirty="0">
                <a:solidFill>
                  <a:schemeClr val="accent6">
                    <a:lumMod val="75000"/>
                  </a:schemeClr>
                </a:solidFill>
              </a:rPr>
              <a:t>αναφέρουσα</a:t>
            </a:r>
            <a:r>
              <a:rPr lang="el-GR" sz="2400" dirty="0"/>
              <a:t> σχέση.</a:t>
            </a:r>
          </a:p>
        </p:txBody>
      </p:sp>
      <p:sp>
        <p:nvSpPr>
          <p:cNvPr id="30"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Αναφορικής Ακεραιότητας</a:t>
            </a:r>
            <a:r>
              <a:rPr lang="en-US" dirty="0">
                <a:solidFill>
                  <a:schemeClr val="accent6">
                    <a:lumMod val="75000"/>
                  </a:schemeClr>
                </a:solidFill>
              </a:rPr>
              <a:t> </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861964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6"/>
          <p:cNvSpPr>
            <a:spLocks noGrp="1" noChangeArrowheads="1"/>
          </p:cNvSpPr>
          <p:nvPr>
            <p:ph type="ftr" sz="quarter" idx="11"/>
          </p:nvPr>
        </p:nvSpPr>
        <p:spPr>
          <a:noFill/>
        </p:spPr>
        <p:txBody>
          <a:bodyPr/>
          <a:lstStyle/>
          <a:p>
            <a:r>
              <a:rPr lang="el-GR" altLang="en-US"/>
              <a:t>Ευαγγελία Πιτουρά</a:t>
            </a:r>
          </a:p>
        </p:txBody>
      </p:sp>
      <p:sp>
        <p:nvSpPr>
          <p:cNvPr id="25604" name="Rectangle 7"/>
          <p:cNvSpPr>
            <a:spLocks noGrp="1" noChangeArrowheads="1"/>
          </p:cNvSpPr>
          <p:nvPr>
            <p:ph type="sldNum" sz="quarter" idx="12"/>
          </p:nvPr>
        </p:nvSpPr>
        <p:spPr>
          <a:noFill/>
        </p:spPr>
        <p:txBody>
          <a:bodyPr/>
          <a:lstStyle/>
          <a:p>
            <a:fld id="{6B79887D-0877-46F9-B489-366828E922AC}" type="slidenum">
              <a:rPr lang="el-GR" altLang="en-US" smtClean="0"/>
              <a:pPr/>
              <a:t>25</a:t>
            </a:fld>
            <a:endParaRPr lang="el-GR" altLang="en-US"/>
          </a:p>
        </p:txBody>
      </p:sp>
      <p:sp>
        <p:nvSpPr>
          <p:cNvPr id="25606" name="Text Box 3"/>
          <p:cNvSpPr txBox="1">
            <a:spLocks noChangeArrowheads="1"/>
          </p:cNvSpPr>
          <p:nvPr/>
        </p:nvSpPr>
        <p:spPr bwMode="auto">
          <a:xfrm>
            <a:off x="203201" y="1790402"/>
            <a:ext cx="8623300" cy="954107"/>
          </a:xfrm>
          <a:prstGeom prst="rect">
            <a:avLst/>
          </a:prstGeom>
          <a:noFill/>
          <a:ln w="9525">
            <a:noFill/>
            <a:miter lim="800000"/>
            <a:headEnd/>
            <a:tailEnd/>
          </a:ln>
        </p:spPr>
        <p:txBody>
          <a:bodyPr wrap="square">
            <a:spAutoFit/>
          </a:bodyPr>
          <a:lstStyle/>
          <a:p>
            <a:pPr marL="457200" indent="-457200" algn="just" eaLnBrk="0" hangingPunct="0">
              <a:spcBef>
                <a:spcPct val="50000"/>
              </a:spcBef>
              <a:buFont typeface="Wingdings" panose="05000000000000000000" pitchFamily="2" charset="2"/>
              <a:buChar char="§"/>
            </a:pPr>
            <a:r>
              <a:rPr lang="el-GR" sz="2800" dirty="0">
                <a:solidFill>
                  <a:schemeClr val="tx2">
                    <a:lumMod val="50000"/>
                  </a:schemeClr>
                </a:solidFill>
                <a:latin typeface="Calibri" pitchFamily="34" charset="0"/>
                <a:cs typeface="Calibri" pitchFamily="34" charset="0"/>
              </a:rPr>
              <a:t> Συνήθως προκύπτουν από συσχετίσεις μεταξύ οντοτήτων</a:t>
            </a:r>
          </a:p>
        </p:txBody>
      </p:sp>
      <p:sp>
        <p:nvSpPr>
          <p:cNvPr id="25607" name="Text Box 4"/>
          <p:cNvSpPr txBox="1">
            <a:spLocks noChangeArrowheads="1"/>
          </p:cNvSpPr>
          <p:nvPr/>
        </p:nvSpPr>
        <p:spPr bwMode="auto">
          <a:xfrm>
            <a:off x="203201" y="2744508"/>
            <a:ext cx="8775699" cy="1384995"/>
          </a:xfrm>
          <a:prstGeom prst="rect">
            <a:avLst/>
          </a:prstGeom>
          <a:noFill/>
          <a:ln w="9525">
            <a:noFill/>
            <a:miter lim="800000"/>
            <a:headEnd/>
            <a:tailEnd/>
          </a:ln>
        </p:spPr>
        <p:txBody>
          <a:bodyPr wrap="square">
            <a:spAutoFit/>
          </a:bodyPr>
          <a:lstStyle/>
          <a:p>
            <a:pPr marL="457200" indent="-457200" algn="just" eaLnBrk="0" hangingPunct="0">
              <a:spcBef>
                <a:spcPct val="50000"/>
              </a:spcBef>
              <a:buFont typeface="Wingdings" panose="05000000000000000000" pitchFamily="2" charset="2"/>
              <a:buChar char="§"/>
            </a:pPr>
            <a:r>
              <a:rPr lang="el-GR" sz="2800" dirty="0">
                <a:solidFill>
                  <a:schemeClr val="tx2">
                    <a:lumMod val="50000"/>
                  </a:schemeClr>
                </a:solidFill>
                <a:latin typeface="Calibri" pitchFamily="34" charset="0"/>
                <a:cs typeface="Calibri" pitchFamily="34" charset="0"/>
              </a:rPr>
              <a:t> Το ξένο κλειδί μπορεί να αναφέρεται στη δική του σχέση (συνήθως, προκύπτει από αναδρομική συσχέτιση)</a:t>
            </a:r>
          </a:p>
        </p:txBody>
      </p:sp>
      <p:sp>
        <p:nvSpPr>
          <p:cNvPr id="25608" name="Text Box 5"/>
          <p:cNvSpPr txBox="1">
            <a:spLocks noChangeArrowheads="1"/>
          </p:cNvSpPr>
          <p:nvPr/>
        </p:nvSpPr>
        <p:spPr bwMode="auto">
          <a:xfrm>
            <a:off x="576262" y="4400271"/>
            <a:ext cx="1862138" cy="396875"/>
          </a:xfrm>
          <a:prstGeom prst="rect">
            <a:avLst/>
          </a:prstGeom>
          <a:noFill/>
          <a:ln w="9525">
            <a:noFill/>
            <a:miter lim="800000"/>
            <a:headEnd/>
            <a:tailEnd/>
          </a:ln>
        </p:spPr>
        <p:txBody>
          <a:bodyPr>
            <a:spAutoFit/>
          </a:bodyPr>
          <a:lstStyle/>
          <a:p>
            <a:pPr eaLnBrk="0" hangingPunct="0">
              <a:spcBef>
                <a:spcPct val="50000"/>
              </a:spcBef>
            </a:pPr>
            <a:r>
              <a:rPr lang="el-GR" sz="2000" b="1" dirty="0"/>
              <a:t>ΗΘΟΠΟΙΟΣ</a:t>
            </a:r>
          </a:p>
        </p:txBody>
      </p:sp>
      <p:grpSp>
        <p:nvGrpSpPr>
          <p:cNvPr id="2" name="Group 6"/>
          <p:cNvGrpSpPr>
            <a:grpSpLocks/>
          </p:cNvGrpSpPr>
          <p:nvPr/>
        </p:nvGrpSpPr>
        <p:grpSpPr bwMode="auto">
          <a:xfrm>
            <a:off x="1076325" y="4973638"/>
            <a:ext cx="7353300" cy="952500"/>
            <a:chOff x="678" y="2833"/>
            <a:chExt cx="4632" cy="600"/>
          </a:xfrm>
        </p:grpSpPr>
        <p:sp>
          <p:nvSpPr>
            <p:cNvPr id="25610" name="Text Box 7"/>
            <p:cNvSpPr txBox="1">
              <a:spLocks noChangeArrowheads="1"/>
            </p:cNvSpPr>
            <p:nvPr/>
          </p:nvSpPr>
          <p:spPr bwMode="auto">
            <a:xfrm>
              <a:off x="894" y="3183"/>
              <a:ext cx="4416" cy="250"/>
            </a:xfrm>
            <a:prstGeom prst="rect">
              <a:avLst/>
            </a:prstGeom>
            <a:noFill/>
            <a:ln w="9525">
              <a:noFill/>
              <a:miter lim="800000"/>
              <a:headEnd/>
              <a:tailEnd/>
            </a:ln>
          </p:spPr>
          <p:txBody>
            <a:bodyPr>
              <a:spAutoFit/>
            </a:bodyPr>
            <a:lstStyle/>
            <a:p>
              <a:pPr eaLnBrk="0" hangingPunct="0">
                <a:spcBef>
                  <a:spcPct val="50000"/>
                </a:spcBef>
              </a:pPr>
              <a:r>
                <a:rPr lang="el-GR" sz="2000" u="sng">
                  <a:latin typeface="Times New Roman" pitchFamily="18" charset="0"/>
                </a:rPr>
                <a:t>Όνομα</a:t>
              </a:r>
              <a:r>
                <a:rPr lang="el-GR" sz="2000">
                  <a:latin typeface="Times New Roman" pitchFamily="18" charset="0"/>
                </a:rPr>
                <a:t>      Διεύθυνση       Έτος-Γέννησης       Σύζυγος-Ηθοποιού</a:t>
              </a:r>
              <a:endParaRPr lang="el-GR" sz="2000" b="1">
                <a:latin typeface="Times New Roman" pitchFamily="18" charset="0"/>
              </a:endParaRPr>
            </a:p>
          </p:txBody>
        </p:sp>
        <p:sp>
          <p:nvSpPr>
            <p:cNvPr id="25611" name="Rectangle 8"/>
            <p:cNvSpPr>
              <a:spLocks noChangeArrowheads="1"/>
            </p:cNvSpPr>
            <p:nvPr/>
          </p:nvSpPr>
          <p:spPr bwMode="auto">
            <a:xfrm>
              <a:off x="678" y="3183"/>
              <a:ext cx="4489" cy="250"/>
            </a:xfrm>
            <a:prstGeom prst="rect">
              <a:avLst/>
            </a:prstGeom>
            <a:noFill/>
            <a:ln w="9525">
              <a:solidFill>
                <a:schemeClr val="tx1"/>
              </a:solidFill>
              <a:miter lim="800000"/>
              <a:headEnd/>
              <a:tailEnd/>
            </a:ln>
          </p:spPr>
          <p:txBody>
            <a:bodyPr wrap="none" anchor="ctr"/>
            <a:lstStyle/>
            <a:p>
              <a:endParaRPr lang="en-US"/>
            </a:p>
          </p:txBody>
        </p:sp>
        <p:sp>
          <p:nvSpPr>
            <p:cNvPr id="25612" name="Line 9"/>
            <p:cNvSpPr>
              <a:spLocks noChangeShapeType="1"/>
            </p:cNvSpPr>
            <p:nvPr/>
          </p:nvSpPr>
          <p:spPr bwMode="auto">
            <a:xfrm>
              <a:off x="1536" y="3183"/>
              <a:ext cx="0" cy="250"/>
            </a:xfrm>
            <a:prstGeom prst="line">
              <a:avLst/>
            </a:prstGeom>
            <a:noFill/>
            <a:ln w="9525">
              <a:solidFill>
                <a:schemeClr val="tx1"/>
              </a:solidFill>
              <a:round/>
              <a:headEnd/>
              <a:tailEnd/>
            </a:ln>
          </p:spPr>
          <p:txBody>
            <a:bodyPr wrap="none" anchor="ctr"/>
            <a:lstStyle/>
            <a:p>
              <a:endParaRPr lang="en-US"/>
            </a:p>
          </p:txBody>
        </p:sp>
        <p:sp>
          <p:nvSpPr>
            <p:cNvPr id="25613" name="Line 10"/>
            <p:cNvSpPr>
              <a:spLocks noChangeShapeType="1"/>
            </p:cNvSpPr>
            <p:nvPr/>
          </p:nvSpPr>
          <p:spPr bwMode="auto">
            <a:xfrm>
              <a:off x="2400" y="3183"/>
              <a:ext cx="0" cy="250"/>
            </a:xfrm>
            <a:prstGeom prst="line">
              <a:avLst/>
            </a:prstGeom>
            <a:noFill/>
            <a:ln w="9525">
              <a:solidFill>
                <a:schemeClr val="tx1"/>
              </a:solidFill>
              <a:round/>
              <a:headEnd/>
              <a:tailEnd/>
            </a:ln>
          </p:spPr>
          <p:txBody>
            <a:bodyPr wrap="none" anchor="ctr"/>
            <a:lstStyle/>
            <a:p>
              <a:endParaRPr lang="en-US"/>
            </a:p>
          </p:txBody>
        </p:sp>
        <p:sp>
          <p:nvSpPr>
            <p:cNvPr id="25614" name="Line 11"/>
            <p:cNvSpPr>
              <a:spLocks noChangeShapeType="1"/>
            </p:cNvSpPr>
            <p:nvPr/>
          </p:nvSpPr>
          <p:spPr bwMode="auto">
            <a:xfrm>
              <a:off x="3792" y="3183"/>
              <a:ext cx="0" cy="250"/>
            </a:xfrm>
            <a:prstGeom prst="line">
              <a:avLst/>
            </a:prstGeom>
            <a:noFill/>
            <a:ln w="9525">
              <a:solidFill>
                <a:schemeClr val="tx1"/>
              </a:solidFill>
              <a:round/>
              <a:headEnd/>
              <a:tailEnd/>
            </a:ln>
          </p:spPr>
          <p:txBody>
            <a:bodyPr wrap="none" anchor="ctr"/>
            <a:lstStyle/>
            <a:p>
              <a:endParaRPr lang="en-US"/>
            </a:p>
          </p:txBody>
        </p:sp>
        <p:sp>
          <p:nvSpPr>
            <p:cNvPr id="25615" name="Line 12"/>
            <p:cNvSpPr>
              <a:spLocks noChangeShapeType="1"/>
            </p:cNvSpPr>
            <p:nvPr/>
          </p:nvSpPr>
          <p:spPr bwMode="auto">
            <a:xfrm>
              <a:off x="4512" y="2833"/>
              <a:ext cx="0" cy="350"/>
            </a:xfrm>
            <a:prstGeom prst="line">
              <a:avLst/>
            </a:prstGeom>
            <a:noFill/>
            <a:ln w="9525">
              <a:solidFill>
                <a:schemeClr val="tx1"/>
              </a:solidFill>
              <a:round/>
              <a:headEnd/>
              <a:tailEnd/>
            </a:ln>
          </p:spPr>
          <p:txBody>
            <a:bodyPr wrap="none" anchor="ctr"/>
            <a:lstStyle/>
            <a:p>
              <a:endParaRPr lang="en-US"/>
            </a:p>
          </p:txBody>
        </p:sp>
        <p:sp>
          <p:nvSpPr>
            <p:cNvPr id="25616" name="Line 13"/>
            <p:cNvSpPr>
              <a:spLocks noChangeShapeType="1"/>
            </p:cNvSpPr>
            <p:nvPr/>
          </p:nvSpPr>
          <p:spPr bwMode="auto">
            <a:xfrm>
              <a:off x="1134" y="2833"/>
              <a:ext cx="3378" cy="0"/>
            </a:xfrm>
            <a:prstGeom prst="line">
              <a:avLst/>
            </a:prstGeom>
            <a:noFill/>
            <a:ln w="9525">
              <a:solidFill>
                <a:schemeClr val="tx1"/>
              </a:solidFill>
              <a:round/>
              <a:headEnd/>
              <a:tailEnd/>
            </a:ln>
          </p:spPr>
          <p:txBody>
            <a:bodyPr wrap="none" anchor="ctr"/>
            <a:lstStyle/>
            <a:p>
              <a:endParaRPr lang="en-US"/>
            </a:p>
          </p:txBody>
        </p:sp>
        <p:sp>
          <p:nvSpPr>
            <p:cNvPr id="25617" name="Line 14"/>
            <p:cNvSpPr>
              <a:spLocks noChangeShapeType="1"/>
            </p:cNvSpPr>
            <p:nvPr/>
          </p:nvSpPr>
          <p:spPr bwMode="auto">
            <a:xfrm>
              <a:off x="1134" y="2833"/>
              <a:ext cx="0" cy="350"/>
            </a:xfrm>
            <a:prstGeom prst="line">
              <a:avLst/>
            </a:prstGeom>
            <a:noFill/>
            <a:ln w="9525">
              <a:solidFill>
                <a:schemeClr val="tx1"/>
              </a:solidFill>
              <a:round/>
              <a:headEnd/>
              <a:tailEnd type="triangle" w="med" len="med"/>
            </a:ln>
          </p:spPr>
          <p:txBody>
            <a:bodyPr wrap="none" anchor="ctr"/>
            <a:lstStyle/>
            <a:p>
              <a:endParaRPr lang="en-US"/>
            </a:p>
          </p:txBody>
        </p:sp>
      </p:grpSp>
      <p:sp>
        <p:nvSpPr>
          <p:cNvPr id="19"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Αναφορικής Ακεραιότητας</a:t>
            </a:r>
            <a:endParaRPr lang="en-US" dirty="0">
              <a:solidFill>
                <a:schemeClr val="accent6">
                  <a:lumMod val="75000"/>
                </a:schemeClr>
              </a:solidFill>
            </a:endParaRPr>
          </a:p>
        </p:txBody>
      </p:sp>
      <p:sp>
        <p:nvSpPr>
          <p:cNvPr id="1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31875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6"/>
          <p:cNvSpPr>
            <a:spLocks noGrp="1" noChangeArrowheads="1"/>
          </p:cNvSpPr>
          <p:nvPr>
            <p:ph type="ftr" sz="quarter" idx="11"/>
          </p:nvPr>
        </p:nvSpPr>
        <p:spPr>
          <a:noFill/>
        </p:spPr>
        <p:txBody>
          <a:bodyPr/>
          <a:lstStyle/>
          <a:p>
            <a:r>
              <a:rPr lang="el-GR" altLang="en-US"/>
              <a:t>Ευαγγελία Πιτουρά</a:t>
            </a:r>
          </a:p>
        </p:txBody>
      </p:sp>
      <p:sp>
        <p:nvSpPr>
          <p:cNvPr id="26628" name="Rectangle 7"/>
          <p:cNvSpPr>
            <a:spLocks noGrp="1" noChangeArrowheads="1"/>
          </p:cNvSpPr>
          <p:nvPr>
            <p:ph type="sldNum" sz="quarter" idx="12"/>
          </p:nvPr>
        </p:nvSpPr>
        <p:spPr>
          <a:noFill/>
        </p:spPr>
        <p:txBody>
          <a:bodyPr/>
          <a:lstStyle/>
          <a:p>
            <a:fld id="{C52C4C34-968A-4C25-996D-0449C0DA72EA}" type="slidenum">
              <a:rPr lang="el-GR" altLang="en-US" smtClean="0"/>
              <a:pPr/>
              <a:t>26</a:t>
            </a:fld>
            <a:endParaRPr lang="el-GR" altLang="en-US"/>
          </a:p>
        </p:txBody>
      </p:sp>
      <p:sp>
        <p:nvSpPr>
          <p:cNvPr id="26631" name="Text Box 4"/>
          <p:cNvSpPr txBox="1">
            <a:spLocks noChangeArrowheads="1"/>
          </p:cNvSpPr>
          <p:nvPr/>
        </p:nvSpPr>
        <p:spPr bwMode="auto">
          <a:xfrm>
            <a:off x="571500" y="2332729"/>
            <a:ext cx="8001000" cy="3108543"/>
          </a:xfrm>
          <a:prstGeom prst="rect">
            <a:avLst/>
          </a:prstGeom>
          <a:noFill/>
          <a:ln w="9525">
            <a:noFill/>
            <a:miter lim="800000"/>
            <a:headEnd/>
            <a:tailEnd/>
          </a:ln>
        </p:spPr>
        <p:txBody>
          <a:bodyPr>
            <a:spAutoFit/>
          </a:bodyPr>
          <a:lstStyle/>
          <a:p>
            <a:pPr algn="just" eaLnBrk="0" hangingPunct="0">
              <a:spcBef>
                <a:spcPct val="50000"/>
              </a:spcBef>
            </a:pPr>
            <a:r>
              <a:rPr lang="el-GR" sz="2800" b="1" dirty="0">
                <a:latin typeface="Calibri" pitchFamily="34" charset="0"/>
                <a:cs typeface="Calibri" pitchFamily="34" charset="0"/>
              </a:rPr>
              <a:t>Παραδείγματα:</a:t>
            </a:r>
          </a:p>
          <a:p>
            <a:pPr algn="just" eaLnBrk="0" hangingPunct="0">
              <a:spcBef>
                <a:spcPct val="50000"/>
              </a:spcBef>
              <a:buFontTx/>
              <a:buChar char="•"/>
            </a:pPr>
            <a:r>
              <a:rPr lang="el-GR" sz="2800" dirty="0">
                <a:latin typeface="Calibri" pitchFamily="34" charset="0"/>
                <a:cs typeface="Calibri" pitchFamily="34" charset="0"/>
              </a:rPr>
              <a:t> ο μισθός ενός εργαζομένου δεν μπορεί να υπερβαίνει το μισθό του προϊσταμένου του</a:t>
            </a:r>
          </a:p>
          <a:p>
            <a:pPr algn="just" eaLnBrk="0" hangingPunct="0">
              <a:spcBef>
                <a:spcPct val="50000"/>
              </a:spcBef>
              <a:buFontTx/>
              <a:buChar char="•"/>
            </a:pPr>
            <a:r>
              <a:rPr lang="el-GR" sz="2800" dirty="0">
                <a:latin typeface="Calibri" pitchFamily="34" charset="0"/>
                <a:cs typeface="Calibri" pitchFamily="34" charset="0"/>
              </a:rPr>
              <a:t> ο μέγιστος αριθμός ωρών που ένας εργαζόμενος μπορεί να απασχοληθεί σε όλα τα έργα ανά εβδομάδα είναι 56.</a:t>
            </a:r>
          </a:p>
        </p:txBody>
      </p:sp>
      <p:sp>
        <p:nvSpPr>
          <p:cNvPr id="9"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Σημασιολογικής Ακεραιότητας</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36832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6"/>
          <p:cNvSpPr>
            <a:spLocks noGrp="1" noChangeArrowheads="1"/>
          </p:cNvSpPr>
          <p:nvPr>
            <p:ph type="ftr" sz="quarter" idx="11"/>
          </p:nvPr>
        </p:nvSpPr>
        <p:spPr>
          <a:noFill/>
        </p:spPr>
        <p:txBody>
          <a:bodyPr/>
          <a:lstStyle/>
          <a:p>
            <a:r>
              <a:rPr lang="el-GR" altLang="en-US"/>
              <a:t>Ευαγγελία Πιτουρά</a:t>
            </a:r>
          </a:p>
        </p:txBody>
      </p:sp>
      <p:sp>
        <p:nvSpPr>
          <p:cNvPr id="27652" name="Rectangle 7"/>
          <p:cNvSpPr>
            <a:spLocks noGrp="1" noChangeArrowheads="1"/>
          </p:cNvSpPr>
          <p:nvPr>
            <p:ph type="sldNum" sz="quarter" idx="12"/>
          </p:nvPr>
        </p:nvSpPr>
        <p:spPr>
          <a:noFill/>
        </p:spPr>
        <p:txBody>
          <a:bodyPr/>
          <a:lstStyle/>
          <a:p>
            <a:fld id="{7309D2B6-93BB-4155-92AD-4BDA8740BC63}" type="slidenum">
              <a:rPr lang="el-GR" altLang="en-US" smtClean="0"/>
              <a:pPr/>
              <a:t>27</a:t>
            </a:fld>
            <a:endParaRPr lang="el-GR" altLang="en-US"/>
          </a:p>
        </p:txBody>
      </p:sp>
      <p:sp>
        <p:nvSpPr>
          <p:cNvPr id="27654" name="Text Box 3"/>
          <p:cNvSpPr txBox="1">
            <a:spLocks noChangeArrowheads="1"/>
          </p:cNvSpPr>
          <p:nvPr/>
        </p:nvSpPr>
        <p:spPr bwMode="auto">
          <a:xfrm>
            <a:off x="279400" y="1930400"/>
            <a:ext cx="8521699" cy="391647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Πεδίου Ορισμού</a:t>
            </a:r>
            <a:r>
              <a:rPr lang="en-US" sz="2400" dirty="0">
                <a:solidFill>
                  <a:schemeClr val="accent6">
                    <a:lumMod val="75000"/>
                  </a:schemeClr>
                </a:solidFill>
                <a:latin typeface="Calibri" pitchFamily="34" charset="0"/>
                <a:cs typeface="Calibri" pitchFamily="34" charset="0"/>
              </a:rPr>
              <a:t>:</a:t>
            </a:r>
            <a:r>
              <a:rPr lang="el-GR" sz="2400" dirty="0">
                <a:solidFill>
                  <a:schemeClr val="accent6">
                    <a:lumMod val="75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Η τιμή κάθε γνωρίσματος </a:t>
            </a:r>
            <a:r>
              <a:rPr lang="en-US" sz="2400" dirty="0">
                <a:solidFill>
                  <a:schemeClr val="tx2">
                    <a:lumMod val="50000"/>
                  </a:schemeClr>
                </a:solidFill>
                <a:latin typeface="Calibri" pitchFamily="34" charset="0"/>
                <a:cs typeface="Calibri" pitchFamily="34" charset="0"/>
              </a:rPr>
              <a:t>A </a:t>
            </a:r>
            <a:r>
              <a:rPr lang="el-GR" sz="2400" dirty="0">
                <a:solidFill>
                  <a:schemeClr val="tx2">
                    <a:lumMod val="50000"/>
                  </a:schemeClr>
                </a:solidFill>
                <a:latin typeface="Calibri" pitchFamily="34" charset="0"/>
                <a:cs typeface="Calibri" pitchFamily="34" charset="0"/>
              </a:rPr>
              <a:t>πρέπει να είναι μία </a:t>
            </a:r>
            <a:r>
              <a:rPr lang="el-GR" sz="2400" i="1" u="sng" dirty="0">
                <a:solidFill>
                  <a:schemeClr val="tx2">
                    <a:lumMod val="50000"/>
                  </a:schemeClr>
                </a:solidFill>
                <a:latin typeface="Calibri" pitchFamily="34" charset="0"/>
                <a:cs typeface="Calibri" pitchFamily="34" charset="0"/>
              </a:rPr>
              <a:t>ατομική</a:t>
            </a:r>
            <a:r>
              <a:rPr lang="el-GR" sz="2400" i="1"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τιμή από το πεδίο ορισμού αυτού του γνωρίσματος </a:t>
            </a:r>
            <a:r>
              <a:rPr lang="el-GR" sz="2400" dirty="0" err="1">
                <a:solidFill>
                  <a:schemeClr val="tx2">
                    <a:lumMod val="50000"/>
                  </a:schemeClr>
                </a:solidFill>
                <a:latin typeface="Calibri" pitchFamily="34" charset="0"/>
                <a:cs typeface="Calibri" pitchFamily="34" charset="0"/>
              </a:rPr>
              <a:t>dom</a:t>
            </a:r>
            <a:r>
              <a:rPr lang="el-GR" sz="2400" dirty="0">
                <a:solidFill>
                  <a:schemeClr val="tx2">
                    <a:lumMod val="50000"/>
                  </a:schemeClr>
                </a:solidFill>
                <a:latin typeface="Calibri" pitchFamily="34" charset="0"/>
                <a:cs typeface="Calibri" pitchFamily="34" charset="0"/>
              </a:rPr>
              <a:t>(A)</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Κλειδιού</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Ακεραιότητας Οντοτήτων</a:t>
            </a:r>
            <a:r>
              <a:rPr lang="en-US" sz="2400" dirty="0">
                <a:solidFill>
                  <a:schemeClr val="accent6">
                    <a:lumMod val="75000"/>
                  </a:schemeClr>
                </a:solidFill>
                <a:latin typeface="Calibri" pitchFamily="34" charset="0"/>
                <a:cs typeface="Calibri" pitchFamily="34" charset="0"/>
              </a:rPr>
              <a:t>:</a:t>
            </a:r>
            <a:r>
              <a:rPr lang="el-GR" sz="2400" dirty="0">
                <a:solidFill>
                  <a:schemeClr val="accent6">
                    <a:lumMod val="75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Δε μπορεί η τιμή του πρωτεύοντος κλειδιού να είναι </a:t>
            </a:r>
            <a:r>
              <a:rPr lang="en-US" sz="2400" dirty="0">
                <a:solidFill>
                  <a:schemeClr val="tx2">
                    <a:lumMod val="50000"/>
                  </a:schemeClr>
                </a:solidFill>
                <a:latin typeface="Calibri" pitchFamily="34" charset="0"/>
                <a:cs typeface="Calibri" pitchFamily="34" charset="0"/>
              </a:rPr>
              <a:t>null</a:t>
            </a:r>
            <a:endParaRPr lang="el-GR" sz="2400" dirty="0">
              <a:solidFill>
                <a:schemeClr val="tx2">
                  <a:lumMod val="50000"/>
                </a:schemeClr>
              </a:solidFill>
              <a:latin typeface="Calibri" pitchFamily="34" charset="0"/>
              <a:cs typeface="Calibri" pitchFamily="34" charset="0"/>
            </a:endParaRP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Αναφορικής Ακεραιότητας</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Σημασιολογικής Ακεραιότητας</a:t>
            </a:r>
          </a:p>
        </p:txBody>
      </p:sp>
      <p:sp>
        <p:nvSpPr>
          <p:cNvPr id="8"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Περιορισμοί Ακεραιότητας (</a:t>
            </a:r>
            <a:r>
              <a:rPr lang="en-US" dirty="0">
                <a:solidFill>
                  <a:schemeClr val="accent6">
                    <a:lumMod val="75000"/>
                  </a:schemeClr>
                </a:solidFill>
              </a:rPr>
              <a:t>integrity constraints)</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94597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6"/>
          <p:cNvSpPr>
            <a:spLocks noGrp="1" noChangeArrowheads="1"/>
          </p:cNvSpPr>
          <p:nvPr>
            <p:ph type="ftr" sz="quarter" idx="11"/>
          </p:nvPr>
        </p:nvSpPr>
        <p:spPr>
          <a:noFill/>
        </p:spPr>
        <p:txBody>
          <a:bodyPr/>
          <a:lstStyle/>
          <a:p>
            <a:r>
              <a:rPr lang="el-GR" altLang="en-US"/>
              <a:t>Ευαγγελία Πιτουρά</a:t>
            </a:r>
          </a:p>
        </p:txBody>
      </p:sp>
      <p:sp>
        <p:nvSpPr>
          <p:cNvPr id="28676" name="Rectangle 7"/>
          <p:cNvSpPr>
            <a:spLocks noGrp="1" noChangeArrowheads="1"/>
          </p:cNvSpPr>
          <p:nvPr>
            <p:ph type="sldNum" sz="quarter" idx="12"/>
          </p:nvPr>
        </p:nvSpPr>
        <p:spPr>
          <a:noFill/>
        </p:spPr>
        <p:txBody>
          <a:bodyPr/>
          <a:lstStyle/>
          <a:p>
            <a:fld id="{DA8608BF-6154-4567-94C6-51DDC903F4D1}" type="slidenum">
              <a:rPr lang="el-GR" altLang="en-US" smtClean="0"/>
              <a:pPr/>
              <a:t>28</a:t>
            </a:fld>
            <a:endParaRPr lang="el-GR" altLang="en-US"/>
          </a:p>
        </p:txBody>
      </p:sp>
      <p:sp>
        <p:nvSpPr>
          <p:cNvPr id="28678" name="Text Box 3"/>
          <p:cNvSpPr txBox="1">
            <a:spLocks noChangeArrowheads="1"/>
          </p:cNvSpPr>
          <p:nvPr/>
        </p:nvSpPr>
        <p:spPr bwMode="auto">
          <a:xfrm>
            <a:off x="468312" y="1247428"/>
            <a:ext cx="8070850" cy="1200329"/>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Ένα </a:t>
            </a:r>
            <a:r>
              <a:rPr lang="el-GR" sz="2400" dirty="0">
                <a:solidFill>
                  <a:schemeClr val="accent6">
                    <a:lumMod val="75000"/>
                  </a:schemeClr>
                </a:solidFill>
                <a:latin typeface="Calibri" pitchFamily="34" charset="0"/>
                <a:cs typeface="Calibri" pitchFamily="34" charset="0"/>
              </a:rPr>
              <a:t>σχεσιακό σχήμα βάσης  </a:t>
            </a:r>
            <a:r>
              <a:rPr lang="el-GR" sz="2400" dirty="0">
                <a:solidFill>
                  <a:schemeClr val="tx2">
                    <a:lumMod val="50000"/>
                  </a:schemeClr>
                </a:solidFill>
                <a:latin typeface="Calibri" pitchFamily="34" charset="0"/>
                <a:cs typeface="Calibri" pitchFamily="34" charset="0"/>
              </a:rPr>
              <a:t>δεδομένων είναι ένα σύνολο από σχήματα σχέσεων Σ = {</a:t>
            </a:r>
            <a:r>
              <a:rPr lang="en-US" sz="2400" dirty="0">
                <a:solidFill>
                  <a:schemeClr val="tx2">
                    <a:lumMod val="50000"/>
                  </a:schemeClr>
                </a:solidFill>
                <a:latin typeface="Calibri" pitchFamily="34" charset="0"/>
                <a:cs typeface="Calibri" pitchFamily="34" charset="0"/>
              </a:rPr>
              <a:t>R</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R</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ένα σύνολο από περιορισμούς ακεραιότητας.</a:t>
            </a:r>
          </a:p>
        </p:txBody>
      </p:sp>
      <p:sp>
        <p:nvSpPr>
          <p:cNvPr id="28679" name="Text Box 4"/>
          <p:cNvSpPr txBox="1">
            <a:spLocks noChangeArrowheads="1"/>
          </p:cNvSpPr>
          <p:nvPr/>
        </p:nvSpPr>
        <p:spPr bwMode="auto">
          <a:xfrm>
            <a:off x="463550" y="2469814"/>
            <a:ext cx="8218487"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Ένα </a:t>
            </a:r>
            <a:r>
              <a:rPr lang="el-GR" sz="2400" dirty="0">
                <a:solidFill>
                  <a:schemeClr val="accent6">
                    <a:lumMod val="75000"/>
                  </a:schemeClr>
                </a:solidFill>
                <a:latin typeface="Calibri" pitchFamily="34" charset="0"/>
                <a:cs typeface="Calibri" pitchFamily="34" charset="0"/>
              </a:rPr>
              <a:t>στιγμιότυπο μιας σχεσιακής βάσης δεδομένων </a:t>
            </a:r>
            <a:r>
              <a:rPr lang="el-GR" sz="2400" dirty="0">
                <a:solidFill>
                  <a:schemeClr val="tx2">
                    <a:lumMod val="50000"/>
                  </a:schemeClr>
                </a:solidFill>
                <a:latin typeface="Calibri" pitchFamily="34" charset="0"/>
                <a:cs typeface="Calibri" pitchFamily="34" charset="0"/>
              </a:rPr>
              <a:t>ΒΔ του </a:t>
            </a:r>
            <a:r>
              <a:rPr lang="en-US" sz="2400" dirty="0">
                <a:solidFill>
                  <a:schemeClr val="tx2">
                    <a:lumMod val="50000"/>
                  </a:schemeClr>
                </a:solidFill>
                <a:latin typeface="Calibri" pitchFamily="34" charset="0"/>
                <a:cs typeface="Calibri" pitchFamily="34" charset="0"/>
              </a:rPr>
              <a:t>Σ </a:t>
            </a:r>
            <a:r>
              <a:rPr lang="el-GR" sz="2400" dirty="0">
                <a:solidFill>
                  <a:schemeClr val="tx2">
                    <a:lumMod val="50000"/>
                  </a:schemeClr>
                </a:solidFill>
                <a:latin typeface="Calibri" pitchFamily="34" charset="0"/>
                <a:cs typeface="Calibri" pitchFamily="34" charset="0"/>
              </a:rPr>
              <a:t>είναι ένα σύνολο από στιγμιότυπα σχέσεων (σχέσεις) ΒΔ = {</a:t>
            </a:r>
            <a:r>
              <a:rPr lang="en-US" sz="2400" dirty="0">
                <a:solidFill>
                  <a:schemeClr val="tx2">
                    <a:lumMod val="50000"/>
                  </a:schemeClr>
                </a:solidFill>
                <a:latin typeface="Calibri" pitchFamily="34" charset="0"/>
                <a:cs typeface="Calibri" pitchFamily="34" charset="0"/>
              </a:rPr>
              <a:t>r</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r</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τέτοια</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ώστε</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κάθε</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είναι ένα στιγμιότυπο του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i</a:t>
            </a:r>
            <a:r>
              <a:rPr lang="el-GR" sz="2400" dirty="0">
                <a:solidFill>
                  <a:schemeClr val="tx2">
                    <a:lumMod val="50000"/>
                  </a:schemeClr>
                </a:solidFill>
                <a:latin typeface="Calibri" pitchFamily="34" charset="0"/>
                <a:cs typeface="Calibri" pitchFamily="34" charset="0"/>
              </a:rPr>
              <a:t> που ικανοποιεί τους περιορισμούς ορθότητας (πεδίου ορισμού, κλειδιού, ακεραιότητας οντοτήτων, και αναφορικής ακεραιότητας)</a:t>
            </a:r>
          </a:p>
        </p:txBody>
      </p:sp>
      <p:sp>
        <p:nvSpPr>
          <p:cNvPr id="28680" name="Text Box 5"/>
          <p:cNvSpPr txBox="1">
            <a:spLocks noChangeArrowheads="1"/>
          </p:cNvSpPr>
          <p:nvPr/>
        </p:nvSpPr>
        <p:spPr bwMode="auto">
          <a:xfrm>
            <a:off x="1476375" y="5084763"/>
            <a:ext cx="6192838" cy="830997"/>
          </a:xfrm>
          <a:prstGeom prst="rect">
            <a:avLst/>
          </a:prstGeom>
          <a:noFill/>
          <a:ln w="28575">
            <a:solidFill>
              <a:schemeClr val="tx2">
                <a:lumMod val="20000"/>
                <a:lumOff val="8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Προσοχή: οι περιορισμοί ακεραιότητας πρέπει να ισχύουν </a:t>
            </a:r>
            <a:r>
              <a:rPr lang="el-GR" sz="2400" i="1" dirty="0">
                <a:solidFill>
                  <a:schemeClr val="tx2">
                    <a:lumMod val="50000"/>
                  </a:schemeClr>
                </a:solidFill>
                <a:latin typeface="Calibri" pitchFamily="34" charset="0"/>
                <a:cs typeface="Calibri" pitchFamily="34" charset="0"/>
              </a:rPr>
              <a:t>σε κάθε</a:t>
            </a:r>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στιγμιότυπο.</a:t>
            </a:r>
          </a:p>
        </p:txBody>
      </p:sp>
      <p:sp>
        <p:nvSpPr>
          <p:cNvPr id="2" name="Title 1"/>
          <p:cNvSpPr>
            <a:spLocks noGrp="1"/>
          </p:cNvSpPr>
          <p:nvPr>
            <p:ph type="title"/>
          </p:nvPr>
        </p:nvSpPr>
        <p:spPr/>
        <p:txBody>
          <a:bodyPr/>
          <a:lstStyle/>
          <a:p>
            <a:r>
              <a:rPr lang="el-GR" dirty="0">
                <a:solidFill>
                  <a:schemeClr val="accent6">
                    <a:lumMod val="75000"/>
                  </a:schemeClr>
                </a:solidFill>
              </a:rPr>
              <a:t>Σχεσιακό Σχήμα</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89780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29</a:t>
            </a:fld>
            <a:endParaRPr lang="en-US" dirty="0"/>
          </a:p>
        </p:txBody>
      </p:sp>
      <p:sp>
        <p:nvSpPr>
          <p:cNvPr id="4" name="Rectangle 3"/>
          <p:cNvSpPr/>
          <p:nvPr/>
        </p:nvSpPr>
        <p:spPr>
          <a:xfrm>
            <a:off x="351692" y="1443841"/>
            <a:ext cx="8335108" cy="3970318"/>
          </a:xfrm>
          <a:prstGeom prst="rect">
            <a:avLst/>
          </a:prstGeom>
        </p:spPr>
        <p:txBody>
          <a:bodyPr wrap="square">
            <a:spAutoFit/>
          </a:bodyPr>
          <a:lstStyle/>
          <a:p>
            <a:r>
              <a:rPr lang="el-GR" dirty="0">
                <a:ea typeface="Times New Roman" panose="02020603050405020304" pitchFamily="18" charset="0"/>
                <a:cs typeface="Times New Roman" panose="02020603050405020304" pitchFamily="18" charset="0"/>
              </a:rPr>
              <a:t>Θέλουμε να κατασκευάσουμε μια βάση δεδομένων στην οποία θα αποθηκεύουμε </a:t>
            </a:r>
            <a:r>
              <a:rPr lang="el-GR" b="1" i="1" dirty="0">
                <a:ea typeface="Times New Roman" panose="02020603050405020304" pitchFamily="18" charset="0"/>
                <a:cs typeface="Times New Roman" panose="02020603050405020304" pitchFamily="18" charset="0"/>
              </a:rPr>
              <a:t>αποτελέσματα μετρήσεων από αισθητήρες </a:t>
            </a:r>
            <a:r>
              <a:rPr lang="el-GR" dirty="0">
                <a:ea typeface="Times New Roman" panose="02020603050405020304" pitchFamily="18" charset="0"/>
                <a:cs typeface="Times New Roman" panose="02020603050405020304" pitchFamily="18" charset="0"/>
              </a:rPr>
              <a:t>που έχουμε εγκαταστήσει σε δωμάτια ενός κτιρίου.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Κάθε </a:t>
            </a:r>
            <a:r>
              <a:rPr lang="el-GR" b="1" dirty="0">
                <a:ea typeface="Times New Roman" panose="02020603050405020304" pitchFamily="18" charset="0"/>
                <a:cs typeface="Times New Roman" panose="02020603050405020304" pitchFamily="18" charset="0"/>
              </a:rPr>
              <a:t>αισθητήρας</a:t>
            </a:r>
            <a:r>
              <a:rPr lang="el-GR" dirty="0">
                <a:ea typeface="Times New Roman" panose="02020603050405020304" pitchFamily="18" charset="0"/>
                <a:cs typeface="Times New Roman" panose="02020603050405020304" pitchFamily="18" charset="0"/>
              </a:rPr>
              <a:t> μετρά θερμοκρασία και ποσοστό υγρασίας.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Για κάθε </a:t>
            </a:r>
            <a:r>
              <a:rPr lang="el-GR" b="1" dirty="0">
                <a:ea typeface="Times New Roman" panose="02020603050405020304" pitchFamily="18" charset="0"/>
                <a:cs typeface="Times New Roman" panose="02020603050405020304" pitchFamily="18" charset="0"/>
              </a:rPr>
              <a:t>δωμάτιο</a:t>
            </a:r>
            <a:r>
              <a:rPr lang="el-GR" dirty="0">
                <a:ea typeface="Times New Roman" panose="02020603050405020304" pitchFamily="18" charset="0"/>
                <a:cs typeface="Times New Roman" panose="02020603050405020304" pitchFamily="18" charset="0"/>
              </a:rPr>
              <a:t> έχουμε έναν μοναδικό αριθμό, τον όροφο στον οποίο βρίσκεται και τα τετραγωνικά του μέτρα.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Κάθε </a:t>
            </a:r>
            <a:r>
              <a:rPr lang="el-GR" b="1" dirty="0">
                <a:ea typeface="Times New Roman" panose="02020603050405020304" pitchFamily="18" charset="0"/>
                <a:cs typeface="Times New Roman" panose="02020603050405020304" pitchFamily="18" charset="0"/>
              </a:rPr>
              <a:t>αισθητήρας </a:t>
            </a:r>
            <a:r>
              <a:rPr lang="el-GR" dirty="0">
                <a:ea typeface="Times New Roman" panose="02020603050405020304" pitchFamily="18" charset="0"/>
                <a:cs typeface="Times New Roman" panose="02020603050405020304" pitchFamily="18" charset="0"/>
              </a:rPr>
              <a:t>χαρακτηρίζεται από τον αριθμό δωματίου στον οποίο έχει εγκατασταθεί και από έναν αριθμό που είναι μοναδικός ανά δωμάτιο (δηλαδή, δεν υπάρχουν αισθητήρες με τον ίδιο αριθμό στο ίδιο δωμάτιο).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Για κάθε αισθητήρα έχουμε ακόμα τον κατασκευαστή του και τη θέση του στο δωμάτιο.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Για κάθε </a:t>
            </a:r>
            <a:r>
              <a:rPr lang="el-GR" b="1" dirty="0">
                <a:ea typeface="Times New Roman" panose="02020603050405020304" pitchFamily="18" charset="0"/>
                <a:cs typeface="Times New Roman" panose="02020603050405020304" pitchFamily="18" charset="0"/>
              </a:rPr>
              <a:t>μέτρηση</a:t>
            </a:r>
            <a:r>
              <a:rPr lang="el-GR" dirty="0">
                <a:ea typeface="Times New Roman" panose="02020603050405020304" pitchFamily="18" charset="0"/>
                <a:cs typeface="Times New Roman" panose="02020603050405020304" pitchFamily="18" charset="0"/>
              </a:rPr>
              <a:t>, αναφέρουμε τη χρονική στιγμή της καταγραφή της, τον αισθητήρα που την κατέγραψε και τις δύο τιμές (θερμοκρασία, υγρασία) της μέτρησης. </a:t>
            </a:r>
            <a:endParaRPr lang="en-US" dirty="0">
              <a:ea typeface="Times New Roman" panose="02020603050405020304" pitchFamily="18" charset="0"/>
              <a:cs typeface="Times New Roman" panose="02020603050405020304" pitchFamily="18" charset="0"/>
            </a:endParaRPr>
          </a:p>
          <a:p>
            <a:r>
              <a:rPr lang="el-GR" dirty="0">
                <a:ea typeface="Times New Roman" panose="02020603050405020304" pitchFamily="18" charset="0"/>
                <a:cs typeface="Times New Roman" panose="02020603050405020304" pitchFamily="18" charset="0"/>
              </a:rPr>
              <a:t>Υποθέστε ότι κάθε χρονική στιγμή, έχουμε το πολύ μια μέτρηση ανά αισθητήρα</a:t>
            </a:r>
            <a:endParaRPr lang="el-GR" dirty="0"/>
          </a:p>
        </p:txBody>
      </p:sp>
      <p:sp>
        <p:nvSpPr>
          <p:cNvPr id="5" name="TextBox 4"/>
          <p:cNvSpPr txBox="1"/>
          <p:nvPr/>
        </p:nvSpPr>
        <p:spPr>
          <a:xfrm>
            <a:off x="1565030" y="360485"/>
            <a:ext cx="5462954" cy="523220"/>
          </a:xfrm>
          <a:prstGeom prst="rect">
            <a:avLst/>
          </a:prstGeom>
          <a:noFill/>
        </p:spPr>
        <p:txBody>
          <a:bodyPr wrap="square" rtlCol="0">
            <a:spAutoFit/>
          </a:bodyPr>
          <a:lstStyle/>
          <a:p>
            <a:pPr algn="ctr"/>
            <a:r>
              <a:rPr lang="el-GR" sz="2800" dirty="0">
                <a:solidFill>
                  <a:srgbClr val="FF0000"/>
                </a:solidFill>
              </a:rPr>
              <a:t>Άσκηση</a:t>
            </a:r>
          </a:p>
        </p:txBody>
      </p:sp>
    </p:spTree>
    <p:extLst>
      <p:ext uri="{BB962C8B-B14F-4D97-AF65-F5344CB8AC3E}">
        <p14:creationId xmlns:p14="http://schemas.microsoft.com/office/powerpoint/2010/main" val="3163990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chemeClr val="accent6">
                    <a:lumMod val="75000"/>
                  </a:schemeClr>
                </a:solidFill>
              </a:rPr>
              <a:t>Βήματα Σχεδιασμού</a:t>
            </a:r>
            <a:endParaRPr lang="en-US" dirty="0">
              <a:solidFill>
                <a:schemeClr val="accent6">
                  <a:lumMod val="75000"/>
                </a:schemeClr>
              </a:solidFill>
            </a:endParaRPr>
          </a:p>
        </p:txBody>
      </p:sp>
      <p:sp>
        <p:nvSpPr>
          <p:cNvPr id="10243" name="Footer Placeholder 3"/>
          <p:cNvSpPr>
            <a:spLocks noGrp="1"/>
          </p:cNvSpPr>
          <p:nvPr>
            <p:ph type="ftr" sz="quarter" idx="11"/>
          </p:nvPr>
        </p:nvSpPr>
        <p:spPr>
          <a:noFill/>
        </p:spPr>
        <p:txBody>
          <a:bodyPr/>
          <a:lstStyle/>
          <a:p>
            <a:r>
              <a:rPr lang="el-GR" altLang="en-US"/>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3</a:t>
            </a:fld>
            <a:endParaRPr lang="el-GR" altLang="en-US" dirty="0"/>
          </a:p>
        </p:txBody>
      </p:sp>
      <p:sp>
        <p:nvSpPr>
          <p:cNvPr id="10246" name="Text Box 3"/>
          <p:cNvSpPr txBox="1">
            <a:spLocks noChangeArrowheads="1"/>
          </p:cNvSpPr>
          <p:nvPr/>
        </p:nvSpPr>
        <p:spPr bwMode="auto">
          <a:xfrm>
            <a:off x="395288" y="1428750"/>
            <a:ext cx="8153400" cy="1231106"/>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1. Συλλογή και Ανάλυση Απαιτήσεων</a:t>
            </a:r>
            <a:r>
              <a:rPr lang="en-US" sz="2400" b="1" dirty="0">
                <a:solidFill>
                  <a:schemeClr val="accent6">
                    <a:lumMod val="75000"/>
                  </a:schemeClr>
                </a:solidFill>
                <a:latin typeface="Calibri" pitchFamily="34" charset="0"/>
                <a:ea typeface="Calibri" pitchFamily="34" charset="0"/>
                <a:cs typeface="Calibri" pitchFamily="34" charset="0"/>
              </a:rPr>
              <a:t> (requirement analysis)</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Τι δεδομένα θα αποθηκευτούν, ποιες εφαρμογές θα κτιστούν πάνω στα δεδομένα -- </a:t>
            </a:r>
            <a:r>
              <a:rPr lang="el-GR" sz="2000" i="1" dirty="0">
                <a:solidFill>
                  <a:schemeClr val="accent1">
                    <a:lumMod val="75000"/>
                  </a:schemeClr>
                </a:solidFill>
                <a:latin typeface="Calibri" pitchFamily="34" charset="0"/>
                <a:ea typeface="Calibri" pitchFamily="34" charset="0"/>
                <a:cs typeface="Calibri" pitchFamily="34" charset="0"/>
              </a:rPr>
              <a:t>Περιγραφή σε φυσική γλώσσα</a:t>
            </a:r>
          </a:p>
        </p:txBody>
      </p:sp>
      <p:sp>
        <p:nvSpPr>
          <p:cNvPr id="7" name="Text Box 3"/>
          <p:cNvSpPr txBox="1">
            <a:spLocks noChangeArrowheads="1"/>
          </p:cNvSpPr>
          <p:nvPr/>
        </p:nvSpPr>
        <p:spPr bwMode="auto">
          <a:xfrm>
            <a:off x="395288" y="2877542"/>
            <a:ext cx="8431212" cy="3139321"/>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2. Εννοιολογικός Σχεδιασμός</a:t>
            </a:r>
            <a:r>
              <a:rPr lang="en-US" sz="2400" b="1" dirty="0">
                <a:solidFill>
                  <a:schemeClr val="accent6">
                    <a:lumMod val="75000"/>
                  </a:schemeClr>
                </a:solidFill>
                <a:latin typeface="Calibri" pitchFamily="34" charset="0"/>
                <a:ea typeface="Calibri" pitchFamily="34" charset="0"/>
                <a:cs typeface="Calibri" pitchFamily="34" charset="0"/>
              </a:rPr>
              <a:t>/</a:t>
            </a:r>
            <a:r>
              <a:rPr lang="el-GR" sz="2400" b="1" dirty="0" err="1">
                <a:solidFill>
                  <a:schemeClr val="accent6">
                    <a:lumMod val="75000"/>
                  </a:schemeClr>
                </a:solidFill>
                <a:latin typeface="Calibri" pitchFamily="34" charset="0"/>
                <a:ea typeface="Calibri" pitchFamily="34" charset="0"/>
                <a:cs typeface="Calibri" pitchFamily="34" charset="0"/>
              </a:rPr>
              <a:t>Μοντελοποίηση</a:t>
            </a:r>
            <a:r>
              <a:rPr lang="el-GR" sz="2400" b="1" dirty="0">
                <a:solidFill>
                  <a:schemeClr val="accent6">
                    <a:lumMod val="75000"/>
                  </a:schemeClr>
                </a:solidFill>
                <a:latin typeface="Calibri" pitchFamily="34" charset="0"/>
                <a:ea typeface="Calibri" pitchFamily="34" charset="0"/>
                <a:cs typeface="Calibri" pitchFamily="34" charset="0"/>
              </a:rPr>
              <a:t> </a:t>
            </a:r>
            <a:r>
              <a:rPr lang="en-US" sz="2400" b="1" dirty="0">
                <a:solidFill>
                  <a:schemeClr val="accent6">
                    <a:lumMod val="75000"/>
                  </a:schemeClr>
                </a:solidFill>
                <a:latin typeface="Calibri" pitchFamily="34" charset="0"/>
                <a:ea typeface="Calibri" pitchFamily="34" charset="0"/>
                <a:cs typeface="Calibri" pitchFamily="34" charset="0"/>
              </a:rPr>
              <a:t>(conceptual design)</a:t>
            </a:r>
            <a:r>
              <a:rPr lang="el-GR" sz="2400" b="1" dirty="0">
                <a:solidFill>
                  <a:schemeClr val="accent6">
                    <a:lumMod val="75000"/>
                  </a:schemeClr>
                </a:solidFill>
                <a:latin typeface="Calibri" pitchFamily="34" charset="0"/>
                <a:ea typeface="Calibri" pitchFamily="34" charset="0"/>
                <a:cs typeface="Calibri" pitchFamily="34" charset="0"/>
              </a:rPr>
              <a:t> -- </a:t>
            </a:r>
            <a:r>
              <a:rPr lang="el-GR" sz="2000" i="1" dirty="0">
                <a:solidFill>
                  <a:schemeClr val="accent1">
                    <a:lumMod val="75000"/>
                  </a:schemeClr>
                </a:solidFill>
                <a:latin typeface="Calibri" pitchFamily="34" charset="0"/>
                <a:ea typeface="Calibri" pitchFamily="34" charset="0"/>
                <a:cs typeface="Calibri" pitchFamily="34" charset="0"/>
              </a:rPr>
              <a:t>Χρήση Μοντέλου Οντοτήτων/Συσχετίσεων</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Υψηλού-επιπέδου περιγραφή: </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(α) Τι είδους δεδομένα, ποια δομή (</a:t>
            </a:r>
            <a:r>
              <a:rPr lang="el-GR" dirty="0">
                <a:solidFill>
                  <a:schemeClr val="accent6">
                    <a:lumMod val="75000"/>
                  </a:schemeClr>
                </a:solidFill>
                <a:latin typeface="Calibri" pitchFamily="34" charset="0"/>
                <a:ea typeface="Calibri" pitchFamily="34" charset="0"/>
                <a:cs typeface="Calibri" pitchFamily="34" charset="0"/>
              </a:rPr>
              <a:t>τύποι οντοτήτων και συσχετίσεων</a:t>
            </a:r>
            <a:r>
              <a:rPr lang="el-GR" sz="2000" dirty="0">
                <a:solidFill>
                  <a:schemeClr val="tx2">
                    <a:lumMod val="50000"/>
                  </a:schemeClr>
                </a:solidFill>
                <a:latin typeface="Calibri" pitchFamily="34" charset="0"/>
                <a:ea typeface="Calibri" pitchFamily="34" charset="0"/>
                <a:cs typeface="Calibri" pitchFamily="34" charset="0"/>
              </a:rPr>
              <a:t>) θα αποθηκευτούν  στη </a:t>
            </a:r>
            <a:r>
              <a:rPr lang="el-GR" sz="2000" dirty="0" err="1">
                <a:solidFill>
                  <a:schemeClr val="tx2">
                    <a:lumMod val="50000"/>
                  </a:schemeClr>
                </a:solidFill>
                <a:latin typeface="Calibri" pitchFamily="34" charset="0"/>
                <a:ea typeface="Calibri" pitchFamily="34" charset="0"/>
                <a:cs typeface="Calibri" pitchFamily="34" charset="0"/>
              </a:rPr>
              <a:t>βδ</a:t>
            </a:r>
            <a:r>
              <a:rPr lang="el-GR" sz="2000" dirty="0">
                <a:solidFill>
                  <a:schemeClr val="tx2">
                    <a:lumMod val="50000"/>
                  </a:schemeClr>
                </a:solidFill>
                <a:latin typeface="Calibri" pitchFamily="34" charset="0"/>
                <a:ea typeface="Calibri" pitchFamily="34" charset="0"/>
                <a:cs typeface="Calibri" pitchFamily="34" charset="0"/>
              </a:rPr>
              <a:t> </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(β) Τι είδους πληροφορία (</a:t>
            </a:r>
            <a:r>
              <a:rPr lang="el-GR" dirty="0">
                <a:solidFill>
                  <a:schemeClr val="accent6">
                    <a:lumMod val="75000"/>
                  </a:schemeClr>
                </a:solidFill>
                <a:latin typeface="Calibri" pitchFamily="34" charset="0"/>
                <a:ea typeface="Calibri" pitchFamily="34" charset="0"/>
                <a:cs typeface="Calibri" pitchFamily="34" charset="0"/>
              </a:rPr>
              <a:t>γνωρίσματα</a:t>
            </a:r>
            <a:r>
              <a:rPr lang="el-GR" sz="2000" dirty="0">
                <a:solidFill>
                  <a:schemeClr val="tx2">
                    <a:lumMod val="50000"/>
                  </a:schemeClr>
                </a:solidFill>
                <a:latin typeface="Calibri" pitchFamily="34" charset="0"/>
                <a:ea typeface="Calibri" pitchFamily="34" charset="0"/>
                <a:cs typeface="Calibri" pitchFamily="34" charset="0"/>
              </a:rPr>
              <a:t>) για αυτά θα αποθηκεύσουμε</a:t>
            </a:r>
          </a:p>
          <a:p>
            <a:pPr algn="just" eaLnBrk="0" hangingPunct="0"/>
            <a:r>
              <a:rPr lang="el-GR" sz="2000" dirty="0">
                <a:solidFill>
                  <a:schemeClr val="tx2">
                    <a:lumMod val="50000"/>
                  </a:schemeClr>
                </a:solidFill>
                <a:latin typeface="Calibri" pitchFamily="34" charset="0"/>
                <a:ea typeface="Calibri" pitchFamily="34" charset="0"/>
                <a:cs typeface="Calibri" pitchFamily="34" charset="0"/>
              </a:rPr>
              <a:t>(γ) Περιορισμοί ακεραιότητας </a:t>
            </a:r>
            <a:r>
              <a:rPr lang="en-US" sz="2000" dirty="0">
                <a:solidFill>
                  <a:schemeClr val="tx2">
                    <a:lumMod val="50000"/>
                  </a:schemeClr>
                </a:solidFill>
                <a:latin typeface="Calibri" pitchFamily="34" charset="0"/>
                <a:ea typeface="Calibri" pitchFamily="34" charset="0"/>
                <a:cs typeface="Calibri" pitchFamily="34" charset="0"/>
              </a:rPr>
              <a:t>(integrity constraints)</a:t>
            </a:r>
            <a:endParaRPr lang="el-GR" sz="2000" dirty="0">
              <a:solidFill>
                <a:schemeClr val="tx2">
                  <a:lumMod val="50000"/>
                </a:schemeClr>
              </a:solidFill>
              <a:latin typeface="Calibri" pitchFamily="34" charset="0"/>
              <a:ea typeface="Calibri" pitchFamily="34" charset="0"/>
              <a:cs typeface="Calibri" pitchFamily="34" charset="0"/>
            </a:endParaRPr>
          </a:p>
          <a:p>
            <a:pPr algn="just" eaLnBrk="0" hangingPunct="0"/>
            <a:r>
              <a:rPr lang="el-GR" sz="2000" dirty="0">
                <a:solidFill>
                  <a:schemeClr val="tx2">
                    <a:lumMod val="50000"/>
                  </a:schemeClr>
                </a:solidFill>
                <a:latin typeface="Calibri" pitchFamily="34" charset="0"/>
                <a:ea typeface="Calibri" pitchFamily="34" charset="0"/>
                <a:cs typeface="Calibri" pitchFamily="34" charset="0"/>
              </a:rPr>
              <a:t>	</a:t>
            </a:r>
            <a:r>
              <a:rPr lang="el-GR" dirty="0">
                <a:solidFill>
                  <a:schemeClr val="accent6">
                    <a:lumMod val="75000"/>
                  </a:schemeClr>
                </a:solidFill>
                <a:latin typeface="Calibri" pitchFamily="34" charset="0"/>
                <a:ea typeface="Calibri" pitchFamily="34" charset="0"/>
                <a:cs typeface="Calibri" pitchFamily="34" charset="0"/>
              </a:rPr>
              <a:t>Περιορισμός κλειδιού, Δομικοί περιορισμοί (συμμετοχής, </a:t>
            </a:r>
            <a:r>
              <a:rPr lang="el-GR" dirty="0" err="1">
                <a:solidFill>
                  <a:schemeClr val="accent6">
                    <a:lumMod val="75000"/>
                  </a:schemeClr>
                </a:solidFill>
                <a:latin typeface="Calibri" pitchFamily="34" charset="0"/>
                <a:ea typeface="Calibri" pitchFamily="34" charset="0"/>
                <a:cs typeface="Calibri" pitchFamily="34" charset="0"/>
              </a:rPr>
              <a:t>πληθικότητας</a:t>
            </a:r>
            <a:r>
              <a:rPr lang="el-GR" dirty="0">
                <a:solidFill>
                  <a:schemeClr val="accent6">
                    <a:lumMod val="75000"/>
                  </a:schemeClr>
                </a:solidFill>
                <a:latin typeface="Calibri" pitchFamily="34" charset="0"/>
                <a:ea typeface="Calibri" pitchFamily="34" charset="0"/>
                <a:cs typeface="Calibri" pitchFamily="34" charset="0"/>
              </a:rPr>
              <a:t>)</a:t>
            </a:r>
            <a:endParaRPr lang="en-US" dirty="0">
              <a:solidFill>
                <a:schemeClr val="accent6">
                  <a:lumMod val="75000"/>
                </a:schemeClr>
              </a:solidFill>
              <a:latin typeface="Calibri" pitchFamily="34" charset="0"/>
              <a:ea typeface="Calibri" pitchFamily="34" charset="0"/>
              <a:cs typeface="Calibri" pitchFamily="34" charset="0"/>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099788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30</a:t>
            </a:fld>
            <a:endParaRPr lang="el-GR" altLang="en-US"/>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val="12161874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31</a:t>
            </a:fld>
            <a:endParaRPr lang="el-GR" altLang="en-US"/>
          </a:p>
        </p:txBody>
      </p:sp>
      <p:sp>
        <p:nvSpPr>
          <p:cNvPr id="103" name="Title 1"/>
          <p:cNvSpPr txBox="1">
            <a:spLocks/>
          </p:cNvSpPr>
          <p:nvPr/>
        </p:nvSpPr>
        <p:spPr>
          <a:xfrm>
            <a:off x="431800" y="3683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Σχήμα μιας Βάσης Δεδομένων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51" name="Object 3"/>
          <p:cNvGraphicFramePr>
            <a:graphicFrameLocks noChangeAspect="1"/>
          </p:cNvGraphicFramePr>
          <p:nvPr>
            <p:extLst>
              <p:ext uri="{D42A27DB-BD31-4B8C-83A1-F6EECF244321}">
                <p14:modId xmlns:p14="http://schemas.microsoft.com/office/powerpoint/2010/main" val="1578322562"/>
              </p:ext>
            </p:extLst>
          </p:nvPr>
        </p:nvGraphicFramePr>
        <p:xfrm>
          <a:off x="508000" y="2616200"/>
          <a:ext cx="8045450" cy="2298700"/>
        </p:xfrm>
        <a:graphic>
          <a:graphicData uri="http://schemas.openxmlformats.org/presentationml/2006/ole">
            <mc:AlternateContent xmlns:mc="http://schemas.openxmlformats.org/markup-compatibility/2006">
              <mc:Choice xmlns:v="urn:schemas-microsoft-com:vml" Requires="v">
                <p:oleObj spid="_x0000_s2090" name="Visio" r:id="rId4" imgW="5701696" imgH="1626140" progId="Visio.Drawing.11">
                  <p:embed/>
                </p:oleObj>
              </mc:Choice>
              <mc:Fallback>
                <p:oleObj name="Visio" r:id="rId4" imgW="5701696" imgH="1626140" progId="Visio.Drawing.11">
                  <p:embed/>
                  <p:pic>
                    <p:nvPicPr>
                      <p:cNvPr id="0" name="Picture 5"/>
                      <p:cNvPicPr>
                        <a:picLocks noChangeAspect="1" noChangeArrowheads="1"/>
                      </p:cNvPicPr>
                      <p:nvPr/>
                    </p:nvPicPr>
                    <p:blipFill>
                      <a:blip r:embed="rId5"/>
                      <a:srcRect/>
                      <a:stretch>
                        <a:fillRect/>
                      </a:stretch>
                    </p:blipFill>
                    <p:spPr bwMode="auto">
                      <a:xfrm>
                        <a:off x="508000" y="2616200"/>
                        <a:ext cx="8045450" cy="229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596900" y="1638301"/>
            <a:ext cx="7048500" cy="646331"/>
          </a:xfrm>
          <a:prstGeom prst="rect">
            <a:avLst/>
          </a:prstGeom>
          <a:noFill/>
        </p:spPr>
        <p:txBody>
          <a:bodyPr wrap="square" rtlCol="0">
            <a:spAutoFit/>
          </a:bodyPr>
          <a:lstStyle/>
          <a:p>
            <a:r>
              <a:rPr lang="el-GR" dirty="0">
                <a:solidFill>
                  <a:schemeClr val="accent6">
                    <a:lumMod val="75000"/>
                  </a:schemeClr>
                </a:solidFill>
              </a:rPr>
              <a:t>ΠΡΟΣΟΧΗ - το παρακάτω σχήμα για ταινίες είναι διαφορετικό από αυτό στις προηγούμενες διαφάνειες</a:t>
            </a:r>
          </a:p>
        </p:txBody>
      </p:sp>
      <p:sp>
        <p:nvSpPr>
          <p:cNvPr id="10"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2" name="TextBox 1"/>
          <p:cNvSpPr txBox="1"/>
          <p:nvPr/>
        </p:nvSpPr>
        <p:spPr>
          <a:xfrm>
            <a:off x="699796" y="5449078"/>
            <a:ext cx="5952931" cy="369332"/>
          </a:xfrm>
          <a:prstGeom prst="rect">
            <a:avLst/>
          </a:prstGeom>
          <a:noFill/>
        </p:spPr>
        <p:txBody>
          <a:bodyPr wrap="square" rtlCol="0">
            <a:spAutoFit/>
          </a:bodyPr>
          <a:lstStyle/>
          <a:p>
            <a:r>
              <a:rPr lang="el-GR" dirty="0"/>
              <a:t>* Υποθέτουμε μια τιμή για το </a:t>
            </a:r>
            <a:r>
              <a:rPr lang="en-US" dirty="0"/>
              <a:t>Genre</a:t>
            </a:r>
            <a:endParaRPr lang="el-GR" dirty="0"/>
          </a:p>
        </p:txBody>
      </p:sp>
    </p:spTree>
    <p:extLst>
      <p:ext uri="{BB962C8B-B14F-4D97-AF65-F5344CB8AC3E}">
        <p14:creationId xmlns:p14="http://schemas.microsoft.com/office/powerpoint/2010/main" val="6396550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32</a:t>
            </a:fld>
            <a:endParaRPr lang="el-GR" altLang="en-US"/>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Στιγμιότυπο του σχήματος</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2049" name="Object 1"/>
          <p:cNvGraphicFramePr>
            <a:graphicFrameLocks noChangeAspect="1"/>
          </p:cNvGraphicFramePr>
          <p:nvPr/>
        </p:nvGraphicFramePr>
        <p:xfrm>
          <a:off x="449577" y="1447800"/>
          <a:ext cx="8345069" cy="3898901"/>
        </p:xfrm>
        <a:graphic>
          <a:graphicData uri="http://schemas.openxmlformats.org/presentationml/2006/ole">
            <mc:AlternateContent xmlns:mc="http://schemas.openxmlformats.org/markup-compatibility/2006">
              <mc:Choice xmlns:v="urn:schemas-microsoft-com:vml" Requires="v">
                <p:oleObj spid="_x0000_s78889" name="Visio" r:id="rId4" imgW="6691304" imgH="3071438" progId="Visio.Drawing.11">
                  <p:embed/>
                </p:oleObj>
              </mc:Choice>
              <mc:Fallback>
                <p:oleObj name="Visio" r:id="rId4" imgW="6691304" imgH="3071438" progId="Visio.Drawing.11">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77" y="1447800"/>
                        <a:ext cx="8345069" cy="38989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396550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33</a:t>
            </a:fld>
            <a:endParaRPr lang="el-GR" altLang="en-US" dirty="0"/>
          </a:p>
        </p:txBody>
      </p:sp>
      <p:sp>
        <p:nvSpPr>
          <p:cNvPr id="40966" name="Text Box 3"/>
          <p:cNvSpPr txBox="1">
            <a:spLocks noChangeArrowheads="1"/>
          </p:cNvSpPr>
          <p:nvPr/>
        </p:nvSpPr>
        <p:spPr bwMode="auto">
          <a:xfrm>
            <a:off x="399255" y="1458414"/>
            <a:ext cx="8345489" cy="4339650"/>
          </a:xfrm>
          <a:prstGeom prst="rect">
            <a:avLst/>
          </a:prstGeom>
          <a:noFill/>
          <a:ln w="9525">
            <a:noFill/>
            <a:miter lim="800000"/>
            <a:headEnd/>
            <a:tailEnd/>
          </a:ln>
        </p:spPr>
        <p:txBody>
          <a:bodyPr wrap="square">
            <a:spAutoFit/>
          </a:bodyPr>
          <a:lstStyle/>
          <a:p>
            <a:pPr algn="just"/>
            <a:r>
              <a:rPr lang="el-GR" sz="2400" dirty="0"/>
              <a:t>Θέλουμε να κατασκευάσουμε μια βάση δεδομένων με πληροφορίες για </a:t>
            </a:r>
            <a:r>
              <a:rPr lang="el-GR" sz="2400" i="1" dirty="0">
                <a:solidFill>
                  <a:schemeClr val="accent3">
                    <a:lumMod val="75000"/>
                  </a:schemeClr>
                </a:solidFill>
              </a:rPr>
              <a:t>αξιολογήσεις εστιατορίων </a:t>
            </a:r>
            <a:r>
              <a:rPr lang="el-GR" sz="2400" dirty="0"/>
              <a:t>από χρήστες. </a:t>
            </a:r>
          </a:p>
          <a:p>
            <a:pPr algn="just"/>
            <a:endParaRPr lang="en-US" sz="800" dirty="0"/>
          </a:p>
          <a:p>
            <a:pPr algn="just">
              <a:buFont typeface="Wingdings" pitchFamily="2" charset="2"/>
              <a:buChar char="§"/>
            </a:pPr>
            <a:r>
              <a:rPr lang="el-GR" sz="2000" dirty="0"/>
              <a:t> Για κάθε </a:t>
            </a:r>
            <a:r>
              <a:rPr lang="el-GR" sz="2000" i="1" dirty="0">
                <a:solidFill>
                  <a:schemeClr val="accent3">
                    <a:lumMod val="75000"/>
                  </a:schemeClr>
                </a:solidFill>
              </a:rPr>
              <a:t>χρήστη</a:t>
            </a:r>
            <a:r>
              <a:rPr lang="el-GR" sz="2000" dirty="0"/>
              <a:t> έχουμε ένα μοναδικό </a:t>
            </a:r>
            <a:r>
              <a:rPr lang="en-US" sz="2000" dirty="0"/>
              <a:t>ID, </a:t>
            </a:r>
            <a:r>
              <a:rPr lang="el-GR" sz="2000" dirty="0"/>
              <a:t>το όνομα και το </a:t>
            </a:r>
            <a:r>
              <a:rPr lang="en-US" sz="2000" dirty="0"/>
              <a:t>email </a:t>
            </a:r>
            <a:r>
              <a:rPr lang="el-GR" sz="2000" dirty="0"/>
              <a:t>του.  </a:t>
            </a:r>
            <a:endParaRPr lang="en-US" sz="2000" dirty="0"/>
          </a:p>
          <a:p>
            <a:pPr algn="just">
              <a:buFont typeface="Wingdings" pitchFamily="2" charset="2"/>
              <a:buChar char="§"/>
            </a:pPr>
            <a:r>
              <a:rPr lang="el-GR" sz="2000" dirty="0"/>
              <a:t> Για κάθε </a:t>
            </a:r>
            <a:r>
              <a:rPr lang="el-GR" sz="2000" i="1" dirty="0">
                <a:solidFill>
                  <a:schemeClr val="accent3">
                    <a:lumMod val="75000"/>
                  </a:schemeClr>
                </a:solidFill>
              </a:rPr>
              <a:t>εστιατόριο</a:t>
            </a:r>
            <a:r>
              <a:rPr lang="el-GR" sz="2000" dirty="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a:p>
          <a:p>
            <a:pPr algn="just">
              <a:buFont typeface="Wingdings" pitchFamily="2" charset="2"/>
              <a:buChar char="§"/>
            </a:pPr>
            <a:r>
              <a:rPr lang="el-GR" sz="2000" dirty="0"/>
              <a:t> Κάθε χρήστης </a:t>
            </a:r>
            <a:r>
              <a:rPr lang="el-GR" sz="2000" i="1" dirty="0">
                <a:solidFill>
                  <a:schemeClr val="accent3">
                    <a:lumMod val="75000"/>
                  </a:schemeClr>
                </a:solidFill>
              </a:rPr>
              <a:t>αξιολογεί ένα εστιατόριο </a:t>
            </a:r>
            <a:r>
              <a:rPr lang="el-GR" sz="2000" dirty="0"/>
              <a:t>με ένα βαθμό από το 1 έως το 10.</a:t>
            </a:r>
          </a:p>
          <a:p>
            <a:pPr algn="just">
              <a:buFont typeface="Wingdings" pitchFamily="2" charset="2"/>
              <a:buChar char="§"/>
            </a:pPr>
            <a:r>
              <a:rPr lang="el-GR" sz="2000" dirty="0"/>
              <a:t> Ένας χρήστης μπορεί να αξιολογεί πολλά εστιατόρια και ένα εστιατόριο μπορεί να έχει αξιολογήσεις από πολλούς χρήστες.</a:t>
            </a:r>
            <a:endParaRPr lang="en-US" sz="2000" dirty="0"/>
          </a:p>
          <a:p>
            <a:pPr algn="just">
              <a:buFont typeface="Wingdings" pitchFamily="2" charset="2"/>
              <a:buChar char="§"/>
            </a:pPr>
            <a:r>
              <a:rPr lang="en-US" sz="2000" dirty="0"/>
              <a:t> </a:t>
            </a:r>
            <a:r>
              <a:rPr lang="el-GR" sz="2000" dirty="0"/>
              <a:t>Όλοι οι χρήστες έχουν αξιολογήσει τουλάχιστον ένα εστιατόριο αλλά μπορεί να υπάρχουν εστιατόρια χωρίς αξιολογήσεις.</a:t>
            </a:r>
          </a:p>
        </p:txBody>
      </p:sp>
      <p:sp>
        <p:nvSpPr>
          <p:cNvPr id="2" name="Title 1"/>
          <p:cNvSpPr>
            <a:spLocks noGrp="1"/>
          </p:cNvSpPr>
          <p:nvPr>
            <p:ph type="title"/>
          </p:nvPr>
        </p:nvSpPr>
        <p:spPr/>
        <p:txBody>
          <a:bodyPr>
            <a:normAutofit/>
          </a:bodyPr>
          <a:lstStyle/>
          <a:p>
            <a:r>
              <a:rPr lang="el-GR" i="1" dirty="0">
                <a:solidFill>
                  <a:schemeClr val="accent6">
                    <a:lumMod val="75000"/>
                  </a:schemeClr>
                </a:solidFill>
              </a:rPr>
              <a:t>Παράδειγμα</a:t>
            </a:r>
            <a:endParaRPr lang="en-US" u="sng"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0391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Slide Number Placeholder 4"/>
          <p:cNvSpPr>
            <a:spLocks noGrp="1"/>
          </p:cNvSpPr>
          <p:nvPr>
            <p:ph type="sldNum" sz="quarter" idx="12"/>
          </p:nvPr>
        </p:nvSpPr>
        <p:spPr>
          <a:noFill/>
        </p:spPr>
        <p:txBody>
          <a:bodyPr/>
          <a:lstStyle/>
          <a:p>
            <a:fld id="{E697DF59-E956-4A14-B3B8-7CC04E0F5FE4}" type="slidenum">
              <a:rPr lang="el-GR" altLang="en-US" smtClean="0"/>
              <a:pPr/>
              <a:t>34</a:t>
            </a:fld>
            <a:endParaRPr lang="el-GR" altLang="en-US"/>
          </a:p>
        </p:txBody>
      </p:sp>
      <p:sp>
        <p:nvSpPr>
          <p:cNvPr id="48134" name="TextBox 6"/>
          <p:cNvSpPr txBox="1">
            <a:spLocks noChangeArrowheads="1"/>
          </p:cNvSpPr>
          <p:nvPr/>
        </p:nvSpPr>
        <p:spPr bwMode="auto">
          <a:xfrm>
            <a:off x="266700" y="1088321"/>
            <a:ext cx="8610600" cy="5201424"/>
          </a:xfrm>
          <a:prstGeom prst="rect">
            <a:avLst/>
          </a:prstGeom>
          <a:noFill/>
          <a:ln w="9525">
            <a:noFill/>
            <a:miter lim="800000"/>
            <a:headEnd/>
            <a:tailEnd/>
          </a:ln>
        </p:spPr>
        <p:txBody>
          <a:bodyPr wrap="square">
            <a:spAutoFit/>
          </a:bodyPr>
          <a:lstStyle/>
          <a:p>
            <a:pPr algn="just"/>
            <a:r>
              <a:rPr lang="el-GR" dirty="0">
                <a:latin typeface="Calibri" pitchFamily="34" charset="0"/>
                <a:ea typeface="Calibri" pitchFamily="34" charset="0"/>
                <a:cs typeface="Calibri" pitchFamily="34" charset="0"/>
              </a:rPr>
              <a:t>Θέλουμε να σχεδιάσουμε μια βάση δεδομένων στην οποία θα καταγράψουμε τις </a:t>
            </a:r>
            <a:r>
              <a:rPr lang="el-GR" i="1" dirty="0">
                <a:latin typeface="Calibri" pitchFamily="34" charset="0"/>
                <a:ea typeface="Calibri" pitchFamily="34" charset="0"/>
                <a:cs typeface="Calibri" pitchFamily="34" charset="0"/>
              </a:rPr>
              <a:t>προτιμήσεις φοιτητών σε φαγητά που σερβίρουν εστιατόρια</a:t>
            </a:r>
            <a:r>
              <a:rPr lang="el-GR" dirty="0">
                <a:latin typeface="Calibri" pitchFamily="34" charset="0"/>
                <a:ea typeface="Calibri" pitchFamily="34" charset="0"/>
                <a:cs typeface="Calibri" pitchFamily="34" charset="0"/>
              </a:rPr>
              <a:t>.</a:t>
            </a:r>
            <a:r>
              <a:rPr lang="el-GR" i="1"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 </a:t>
            </a:r>
            <a:endParaRPr lang="el-GR" sz="1600" i="1" dirty="0">
              <a:latin typeface="Calibri" pitchFamily="34" charset="0"/>
              <a:ea typeface="Calibri" pitchFamily="34" charset="0"/>
              <a:cs typeface="Calibri" pitchFamily="34" charset="0"/>
            </a:endParaRPr>
          </a:p>
          <a:p>
            <a:pPr algn="just"/>
            <a:endParaRPr lang="el-GR" sz="800" dirty="0">
              <a:latin typeface="Calibri" pitchFamily="34" charset="0"/>
              <a:ea typeface="Calibri" pitchFamily="34" charset="0"/>
              <a:cs typeface="Calibri" pitchFamily="34" charset="0"/>
            </a:endParaRP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φοιτητής</a:t>
            </a:r>
            <a:r>
              <a:rPr lang="el-GR" dirty="0">
                <a:latin typeface="Calibri" pitchFamily="34" charset="0"/>
                <a:ea typeface="Calibri" pitchFamily="34" charset="0"/>
                <a:cs typeface="Calibri" pitchFamily="34" charset="0"/>
              </a:rPr>
              <a:t> χαρακτηρίζεται από τον αριθμό μητρώο του και το όνομά του. Ο αριθμός μητρώου είναι μοναδικός.</a:t>
            </a: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εστιατόριο</a:t>
            </a:r>
            <a:r>
              <a:rPr lang="el-GR" dirty="0">
                <a:latin typeface="Calibri" pitchFamily="34" charset="0"/>
                <a:ea typeface="Calibri" pitchFamily="34" charset="0"/>
                <a:cs typeface="Calibri" pitchFamily="34" charset="0"/>
              </a:rPr>
              <a:t> έχει ένα όνομα (που είναι μοναδικό) και μια διεύθυνση. </a:t>
            </a:r>
          </a:p>
          <a:p>
            <a:pPr algn="just">
              <a:buFont typeface="Wingdings" pitchFamily="2" charset="2"/>
              <a:buChar char="§"/>
            </a:pPr>
            <a:r>
              <a:rPr lang="el-GR" dirty="0">
                <a:latin typeface="Calibri" pitchFamily="34" charset="0"/>
                <a:ea typeface="Calibri" pitchFamily="34" charset="0"/>
                <a:cs typeface="Calibri" pitchFamily="34" charset="0"/>
              </a:rPr>
              <a:t> Ένα εστιατόριο </a:t>
            </a:r>
            <a:r>
              <a:rPr lang="el-GR" dirty="0">
                <a:solidFill>
                  <a:schemeClr val="accent6">
                    <a:lumMod val="75000"/>
                  </a:schemeClr>
                </a:solidFill>
                <a:latin typeface="Calibri" pitchFamily="34" charset="0"/>
                <a:ea typeface="Calibri" pitchFamily="34" charset="0"/>
                <a:cs typeface="Calibri" pitchFamily="34" charset="0"/>
              </a:rPr>
              <a:t>σερβίρει</a:t>
            </a:r>
            <a:r>
              <a:rPr lang="el-GR" dirty="0">
                <a:latin typeface="Calibri" pitchFamily="34" charset="0"/>
                <a:ea typeface="Calibri" pitchFamily="34" charset="0"/>
                <a:cs typeface="Calibri" pitchFamily="34" charset="0"/>
              </a:rPr>
              <a:t> φαγητά.</a:t>
            </a: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φαγητό</a:t>
            </a:r>
            <a:r>
              <a:rPr lang="el-GR" dirty="0">
                <a:latin typeface="Calibri" pitchFamily="34" charset="0"/>
                <a:ea typeface="Calibri" pitchFamily="34" charset="0"/>
                <a:cs typeface="Calibri" pitchFamily="34" charset="0"/>
              </a:rPr>
              <a:t> έχει ένα όνομα και μια τιμή. Το όνομα του φαγητού είναι μοναδικό σε κάθε εστιατόριο, αλλά </a:t>
            </a:r>
            <a:r>
              <a:rPr lang="el-GR" i="1" dirty="0">
                <a:latin typeface="Calibri" pitchFamily="34" charset="0"/>
                <a:ea typeface="Calibri" pitchFamily="34" charset="0"/>
                <a:cs typeface="Calibri" pitchFamily="34" charset="0"/>
              </a:rPr>
              <a:t>διαφορετικά εστιατόρια μπορεί να σερβίρουν ένα φαγητό με το ίδιο όνομα.</a:t>
            </a:r>
          </a:p>
          <a:p>
            <a:pPr algn="just">
              <a:buFont typeface="Wingdings" pitchFamily="2" charset="2"/>
              <a:buChar char="§"/>
            </a:pPr>
            <a:r>
              <a:rPr lang="el-GR" dirty="0">
                <a:latin typeface="Calibri" pitchFamily="34" charset="0"/>
                <a:ea typeface="Calibri" pitchFamily="34" charset="0"/>
                <a:cs typeface="Calibri" pitchFamily="34" charset="0"/>
              </a:rPr>
              <a:t> Η </a:t>
            </a:r>
            <a:r>
              <a:rPr lang="el-GR" i="1" dirty="0">
                <a:latin typeface="Calibri" pitchFamily="34" charset="0"/>
                <a:ea typeface="Calibri" pitchFamily="34" charset="0"/>
                <a:cs typeface="Calibri" pitchFamily="34" charset="0"/>
              </a:rPr>
              <a:t>τιμή</a:t>
            </a:r>
            <a:r>
              <a:rPr lang="el-GR" dirty="0">
                <a:latin typeface="Calibri" pitchFamily="34" charset="0"/>
                <a:ea typeface="Calibri" pitchFamily="34" charset="0"/>
                <a:cs typeface="Calibri" pitchFamily="34" charset="0"/>
              </a:rPr>
              <a:t> του ίδιου φαγητού μπορεί να είναι διαφορετική σε κάθε εστιατόριο. </a:t>
            </a:r>
            <a:endParaRPr lang="el-GR" i="1" dirty="0">
              <a:latin typeface="Calibri" pitchFamily="34" charset="0"/>
              <a:ea typeface="Calibri" pitchFamily="34" charset="0"/>
              <a:cs typeface="Calibri" pitchFamily="34" charset="0"/>
            </a:endParaRPr>
          </a:p>
          <a:p>
            <a:pPr algn="just">
              <a:buFont typeface="Wingdings" pitchFamily="2" charset="2"/>
              <a:buChar char="§"/>
            </a:pPr>
            <a:r>
              <a:rPr lang="el-GR" i="1"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Σε ένα φοιτητή </a:t>
            </a:r>
            <a:r>
              <a:rPr lang="el-GR" dirty="0">
                <a:solidFill>
                  <a:schemeClr val="accent6">
                    <a:lumMod val="75000"/>
                  </a:schemeClr>
                </a:solidFill>
                <a:latin typeface="Calibri" pitchFamily="34" charset="0"/>
                <a:ea typeface="Calibri" pitchFamily="34" charset="0"/>
                <a:cs typeface="Calibri" pitchFamily="34" charset="0"/>
              </a:rPr>
              <a:t>αρέσει</a:t>
            </a:r>
            <a:r>
              <a:rPr lang="el-GR" dirty="0">
                <a:latin typeface="Calibri" pitchFamily="34" charset="0"/>
                <a:ea typeface="Calibri" pitchFamily="34" charset="0"/>
                <a:cs typeface="Calibri" pitchFamily="34" charset="0"/>
              </a:rPr>
              <a:t> ένα φαγητό που σερβίρει κάποιο εστιατόριο. Για παράδειγμα, στο φοιτητή Γιάννη αρέσει η «Καρμπονάρα» που σερβίρει το εστιατόριο «</a:t>
            </a:r>
            <a:r>
              <a:rPr lang="en-US" dirty="0">
                <a:latin typeface="Calibri" pitchFamily="34" charset="0"/>
                <a:ea typeface="Calibri" pitchFamily="34" charset="0"/>
                <a:cs typeface="Calibri" pitchFamily="34" charset="0"/>
              </a:rPr>
              <a:t>La </a:t>
            </a:r>
            <a:r>
              <a:rPr lang="en-US" dirty="0" err="1">
                <a:latin typeface="Calibri" pitchFamily="34" charset="0"/>
                <a:ea typeface="Calibri" pitchFamily="34" charset="0"/>
                <a:cs typeface="Calibri" pitchFamily="34" charset="0"/>
              </a:rPr>
              <a:t>Trattoria</a:t>
            </a:r>
            <a:r>
              <a:rPr lang="el-GR" dirty="0">
                <a:latin typeface="Calibri" pitchFamily="34" charset="0"/>
                <a:ea typeface="Calibri" pitchFamily="34" charset="0"/>
                <a:cs typeface="Calibri" pitchFamily="34" charset="0"/>
              </a:rPr>
              <a:t>» (αλλά πιθανών όχι η «Καρμπονάρα» που σερβίρει το εστιατόριο «</a:t>
            </a:r>
            <a:r>
              <a:rPr lang="en-US" dirty="0">
                <a:latin typeface="Calibri" pitchFamily="34" charset="0"/>
                <a:ea typeface="Calibri" pitchFamily="34" charset="0"/>
                <a:cs typeface="Calibri" pitchFamily="34" charset="0"/>
              </a:rPr>
              <a:t>Il </a:t>
            </a:r>
            <a:r>
              <a:rPr lang="en-US" dirty="0" err="1">
                <a:latin typeface="Calibri" pitchFamily="34" charset="0"/>
                <a:ea typeface="Calibri" pitchFamily="34" charset="0"/>
                <a:cs typeface="Calibri" pitchFamily="34" charset="0"/>
              </a:rPr>
              <a:t>Forno</a:t>
            </a:r>
            <a:r>
              <a:rPr lang="el-GR" dirty="0">
                <a:latin typeface="Calibri" pitchFamily="34" charset="0"/>
                <a:ea typeface="Calibri" pitchFamily="34" charset="0"/>
                <a:cs typeface="Calibri" pitchFamily="34" charset="0"/>
              </a:rPr>
              <a:t>»), ενώ στη φοιτήτρια Μαρία αρέσει ο «Μουσακάς» που σερβίρει  το εστιατόριο «Θωμάς».</a:t>
            </a:r>
          </a:p>
          <a:p>
            <a:pPr algn="just">
              <a:buFont typeface="Wingdings" pitchFamily="2" charset="2"/>
              <a:buChar char="§"/>
            </a:pPr>
            <a:r>
              <a:rPr lang="el-GR" dirty="0">
                <a:latin typeface="Calibri" pitchFamily="34" charset="0"/>
                <a:ea typeface="Calibri" pitchFamily="34" charset="0"/>
                <a:cs typeface="Calibri" pitchFamily="34" charset="0"/>
              </a:rPr>
              <a:t> Κάθε φαγητό σερβίρεται τουλάχιστον από ένα εστιατόριο και κάθε εστιατόριο σερβίρει τουλάχιστον ένα φαγητό.</a:t>
            </a:r>
          </a:p>
          <a:p>
            <a:pPr algn="just">
              <a:buFont typeface="Wingdings" pitchFamily="2" charset="2"/>
              <a:buChar char="§"/>
            </a:pPr>
            <a:r>
              <a:rPr lang="el-GR" dirty="0">
                <a:latin typeface="Calibri" pitchFamily="34" charset="0"/>
                <a:ea typeface="Calibri" pitchFamily="34" charset="0"/>
                <a:cs typeface="Calibri" pitchFamily="34" charset="0"/>
              </a:rPr>
              <a:t> Σε κάθε φοιτητή αρέσει τουλάχιστον ένα φαγητό, αλλά μπορεί να υπάρχουν φαγητά που δεν αρέσουν σε κάποιο φοιτητή.</a:t>
            </a:r>
          </a:p>
        </p:txBody>
      </p:sp>
      <p:sp>
        <p:nvSpPr>
          <p:cNvPr id="2" name="Title 1"/>
          <p:cNvSpPr>
            <a:spLocks noGrp="1"/>
          </p:cNvSpPr>
          <p:nvPr>
            <p:ph type="title"/>
          </p:nvPr>
        </p:nvSpPr>
        <p:spPr>
          <a:xfrm>
            <a:off x="419100" y="121298"/>
            <a:ext cx="8229600" cy="900404"/>
          </a:xfrm>
        </p:spPr>
        <p:txBody>
          <a:bodyPr/>
          <a:lstStyle/>
          <a:p>
            <a:r>
              <a:rPr lang="el-GR" dirty="0">
                <a:solidFill>
                  <a:schemeClr val="accent6">
                    <a:lumMod val="75000"/>
                  </a:schemeClr>
                </a:solidFill>
              </a:rPr>
              <a:t>Παράδειγμα </a:t>
            </a:r>
            <a:r>
              <a:rPr lang="el-GR" sz="2400" dirty="0">
                <a:solidFill>
                  <a:schemeClr val="accent6">
                    <a:lumMod val="75000"/>
                  </a:schemeClr>
                </a:solidFill>
              </a:rPr>
              <a:t>(ασθενείς οντότητες)</a:t>
            </a:r>
            <a:endParaRPr lang="en-US" sz="2400"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21161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35</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57200" y="-156455"/>
            <a:ext cx="8229600" cy="1143000"/>
          </a:xfrm>
        </p:spPr>
        <p:txBody>
          <a:bodyPr/>
          <a:lstStyle/>
          <a:p>
            <a:r>
              <a:rPr lang="el-GR" dirty="0">
                <a:solidFill>
                  <a:schemeClr val="accent6">
                    <a:lumMod val="75000"/>
                  </a:schemeClr>
                </a:solidFill>
              </a:rPr>
              <a:t>Παράδειγμα </a:t>
            </a:r>
            <a:r>
              <a:rPr lang="el-GR" sz="2400" dirty="0">
                <a:solidFill>
                  <a:schemeClr val="accent6">
                    <a:lumMod val="75000"/>
                  </a:schemeClr>
                </a:solidFill>
              </a:rPr>
              <a:t>(ιεραρχίες)</a:t>
            </a:r>
          </a:p>
        </p:txBody>
      </p:sp>
      <p:sp>
        <p:nvSpPr>
          <p:cNvPr id="265217" name="Rectangle 1"/>
          <p:cNvSpPr>
            <a:spLocks noChangeArrowheads="1"/>
          </p:cNvSpPr>
          <p:nvPr/>
        </p:nvSpPr>
        <p:spPr bwMode="auto">
          <a:xfrm>
            <a:off x="274515" y="1523702"/>
            <a:ext cx="8255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a:latin typeface="Calibri" pitchFamily="34" charset="0"/>
                <a:ea typeface="Calibri" pitchFamily="34" charset="0"/>
                <a:cs typeface="Calibri" pitchFamily="34" charset="0"/>
              </a:rPr>
              <a:t>Θεωρείστε μια βάση δεδομένων που διατηρεί πληροφορίες για συλλόγους, φοιτητές και καθηγητές ενός Πανεπιστημίου</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σύλλογος</a:t>
            </a:r>
            <a:r>
              <a:rPr lang="el-GR" sz="1600" dirty="0">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Για κάθε </a:t>
            </a:r>
            <a:r>
              <a:rPr lang="el-GR" sz="1600" i="1" dirty="0">
                <a:solidFill>
                  <a:schemeClr val="accent6">
                    <a:lumMod val="75000"/>
                  </a:schemeClr>
                </a:solidFill>
                <a:latin typeface="Calibri" pitchFamily="34" charset="0"/>
                <a:ea typeface="Calibri" pitchFamily="34" charset="0"/>
                <a:cs typeface="Calibri" pitchFamily="34" charset="0"/>
              </a:rPr>
              <a:t>φοιτητή</a:t>
            </a:r>
            <a:r>
              <a:rPr lang="el-GR" sz="1600" dirty="0">
                <a:latin typeface="Calibri" pitchFamily="34" charset="0"/>
                <a:ea typeface="Calibri" pitchFamily="34" charset="0"/>
                <a:cs typeface="Calibri" pitchFamily="34" charset="0"/>
              </a:rPr>
              <a:t> έχουμε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Ένας </a:t>
            </a:r>
            <a:r>
              <a:rPr lang="el-GR" sz="1600" i="1" dirty="0">
                <a:solidFill>
                  <a:schemeClr val="accent6">
                    <a:lumMod val="75000"/>
                  </a:schemeClr>
                </a:solidFill>
                <a:latin typeface="Calibri" pitchFamily="34" charset="0"/>
                <a:ea typeface="Calibri" pitchFamily="34" charset="0"/>
                <a:cs typeface="Calibri" pitchFamily="34" charset="0"/>
              </a:rPr>
              <a:t>καθηγητής</a:t>
            </a:r>
            <a:r>
              <a:rPr lang="el-GR" sz="1600" dirty="0">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Οι φοιτητές </a:t>
            </a:r>
            <a:r>
              <a:rPr lang="el-GR" sz="1600" i="1" dirty="0">
                <a:latin typeface="Calibri" pitchFamily="34" charset="0"/>
                <a:ea typeface="Calibri" pitchFamily="34" charset="0"/>
                <a:cs typeface="Calibri" pitchFamily="34" charset="0"/>
              </a:rPr>
              <a:t>ανήκουν</a:t>
            </a:r>
            <a:r>
              <a:rPr lang="el-GR" sz="1600" dirty="0">
                <a:latin typeface="Calibri" pitchFamily="34" charset="0"/>
                <a:ea typeface="Calibri" pitchFamily="34" charset="0"/>
                <a:cs typeface="Calibri" pitchFamily="34" charset="0"/>
              </a:rPr>
              <a:t> σε έναν ή περισσότερους συλλόγους. Καταγράφουμε την ημερομηνία εγγραφής του φοιτητή στο σύλλογο. Κάθε σύλλογος έχει τουλάχιστον έναν φοιτητή ως μέλος</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Ένας καθηγητής είναι είτε </a:t>
            </a:r>
            <a:r>
              <a:rPr lang="el-GR" sz="1600" i="1" dirty="0">
                <a:latin typeface="Calibri" pitchFamily="34" charset="0"/>
                <a:ea typeface="Calibri" pitchFamily="34" charset="0"/>
                <a:cs typeface="Calibri" pitchFamily="34" charset="0"/>
              </a:rPr>
              <a:t>μερικής</a:t>
            </a:r>
            <a:r>
              <a:rPr lang="el-GR" sz="1600" dirty="0">
                <a:latin typeface="Calibri" pitchFamily="34" charset="0"/>
                <a:ea typeface="Calibri" pitchFamily="34" charset="0"/>
                <a:cs typeface="Calibri" pitchFamily="34" charset="0"/>
              </a:rPr>
              <a:t> είτε </a:t>
            </a:r>
            <a:r>
              <a:rPr lang="el-GR" sz="1600" i="1" dirty="0">
                <a:latin typeface="Calibri" pitchFamily="34" charset="0"/>
                <a:ea typeface="Calibri" pitchFamily="34" charset="0"/>
                <a:cs typeface="Calibri" pitchFamily="34" charset="0"/>
              </a:rPr>
              <a:t>πλήρους</a:t>
            </a:r>
            <a:r>
              <a:rPr lang="el-GR" sz="1600" dirty="0">
                <a:latin typeface="Calibri" pitchFamily="34" charset="0"/>
                <a:ea typeface="Calibri" pitchFamily="34" charset="0"/>
                <a:cs typeface="Calibri" pitchFamily="34" charset="0"/>
              </a:rPr>
              <a:t> απασχόλησης</a:t>
            </a:r>
            <a:r>
              <a:rPr lang="en-US" sz="1600" dirty="0">
                <a:latin typeface="Calibri" pitchFamily="34" charset="0"/>
                <a:ea typeface="Calibri" pitchFamily="34" charset="0"/>
                <a:cs typeface="Calibri" pitchFamily="34" charset="0"/>
              </a:rPr>
              <a:t>.</a:t>
            </a:r>
            <a:r>
              <a:rPr lang="el-GR" sz="1600" dirty="0">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πλήρους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Κάθε σύλλογος έχει ακριβώς έναν καθηγητή ως </a:t>
            </a:r>
            <a:r>
              <a:rPr lang="el-GR" sz="1600" i="1" dirty="0">
                <a:latin typeface="Calibri" pitchFamily="34" charset="0"/>
                <a:ea typeface="Calibri" pitchFamily="34" charset="0"/>
                <a:cs typeface="Calibri" pitchFamily="34" charset="0"/>
              </a:rPr>
              <a:t>σύμβουλο</a:t>
            </a:r>
            <a:r>
              <a:rPr lang="el-GR" sz="1600" dirty="0">
                <a:latin typeface="Calibri" pitchFamily="34" charset="0"/>
                <a:ea typeface="Calibri" pitchFamily="34" charset="0"/>
                <a:cs typeface="Calibri" pitchFamily="34" charset="0"/>
              </a:rPr>
              <a:t>, ο οποίος πρέπει να είναι καθηγητής πλήρους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a:latin typeface="Calibri" pitchFamily="34" charset="0"/>
              <a:ea typeface="Calibri" pitchFamily="34" charset="0"/>
              <a:cs typeface="Calibri" pitchFamily="34" charset="0"/>
            </a:endParaRP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72706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Footer Placeholder 3"/>
          <p:cNvSpPr>
            <a:spLocks noGrp="1"/>
          </p:cNvSpPr>
          <p:nvPr>
            <p:ph type="ftr" sz="quarter" idx="11"/>
          </p:nvPr>
        </p:nvSpPr>
        <p:spPr>
          <a:noFill/>
        </p:spPr>
        <p:txBody>
          <a:bodyPr/>
          <a:lstStyle/>
          <a:p>
            <a:r>
              <a:rPr lang="el-GR" altLang="en-US"/>
              <a:t>Ευαγγελία Πιτουρά</a:t>
            </a:r>
          </a:p>
        </p:txBody>
      </p:sp>
      <p:sp>
        <p:nvSpPr>
          <p:cNvPr id="75780" name="Slide Number Placeholder 4"/>
          <p:cNvSpPr>
            <a:spLocks noGrp="1"/>
          </p:cNvSpPr>
          <p:nvPr>
            <p:ph type="sldNum" sz="quarter" idx="12"/>
          </p:nvPr>
        </p:nvSpPr>
        <p:spPr>
          <a:noFill/>
        </p:spPr>
        <p:txBody>
          <a:bodyPr/>
          <a:lstStyle/>
          <a:p>
            <a:fld id="{7D1F1D5E-A1F8-491D-805E-61DCAB9B40AD}" type="slidenum">
              <a:rPr lang="el-GR" altLang="en-US" smtClean="0"/>
              <a:pPr/>
              <a:t>36</a:t>
            </a:fld>
            <a:endParaRPr lang="el-GR" altLang="en-US"/>
          </a:p>
        </p:txBody>
      </p:sp>
      <p:sp>
        <p:nvSpPr>
          <p:cNvPr id="75782" name="Text Box 3"/>
          <p:cNvSpPr txBox="1">
            <a:spLocks noChangeArrowheads="1"/>
          </p:cNvSpPr>
          <p:nvPr/>
        </p:nvSpPr>
        <p:spPr bwMode="auto">
          <a:xfrm>
            <a:off x="207169" y="962892"/>
            <a:ext cx="8497887" cy="4770537"/>
          </a:xfrm>
          <a:prstGeom prst="rect">
            <a:avLst/>
          </a:prstGeom>
          <a:noFill/>
          <a:ln w="9525">
            <a:noFill/>
            <a:miter lim="800000"/>
            <a:headEnd/>
            <a:tailEnd/>
          </a:ln>
        </p:spPr>
        <p:txBody>
          <a:bodyPr wrap="square">
            <a:spAutoFit/>
          </a:bodyPr>
          <a:lstStyle/>
          <a:p>
            <a:pPr algn="just"/>
            <a:r>
              <a:rPr lang="el-GR" sz="1600" dirty="0">
                <a:latin typeface="Calibri" pitchFamily="34" charset="0"/>
                <a:ea typeface="Calibri" pitchFamily="34" charset="0"/>
                <a:cs typeface="Calibri" pitchFamily="34" charset="0"/>
              </a:rPr>
              <a:t>Θέλουμε να σχεδιάσουμε μια βάση δεδομένων για επεισόδια τηλεοπτικών σειρών.  Στη βάση δεδομένων θέλουμε να έχουμε πληροφορία για: </a:t>
            </a:r>
            <a:endParaRPr lang="en-US" sz="1600" dirty="0">
              <a:latin typeface="Calibri" pitchFamily="34" charset="0"/>
              <a:ea typeface="Calibri" pitchFamily="34" charset="0"/>
              <a:cs typeface="Calibri" pitchFamily="34" charset="0"/>
            </a:endParaRPr>
          </a:p>
          <a:p>
            <a:pPr algn="just"/>
            <a:endParaRPr lang="el-GR" sz="1600" dirty="0">
              <a:latin typeface="Calibri" pitchFamily="34" charset="0"/>
              <a:ea typeface="Calibri" pitchFamily="34" charset="0"/>
              <a:cs typeface="Calibri" pitchFamily="34" charset="0"/>
            </a:endParaRPr>
          </a:p>
          <a:p>
            <a:pPr algn="just">
              <a:buFont typeface="Wingdings" pitchFamily="2" charset="2"/>
              <a:buChar char="§"/>
            </a:pPr>
            <a:r>
              <a:rPr lang="en-US" sz="1600" i="1"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Ηθοποιούς</a:t>
            </a:r>
            <a:r>
              <a:rPr lang="el-GR" sz="1600" dirty="0">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p>
          <a:p>
            <a:pPr algn="just">
              <a:buFont typeface="Wingdings" pitchFamily="2" charset="2"/>
              <a:buChar char="§"/>
            </a:pPr>
            <a:r>
              <a:rPr lang="el-GR"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Κανάλι</a:t>
            </a:r>
            <a:r>
              <a:rPr lang="el-GR" sz="1600" dirty="0">
                <a:latin typeface="Calibri" pitchFamily="34" charset="0"/>
                <a:ea typeface="Calibri" pitchFamily="34" charset="0"/>
                <a:cs typeface="Calibri" pitchFamily="34" charset="0"/>
              </a:rPr>
              <a:t>: το όνομα</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που είναι μοναδικά ανά κανάλι, τη διεύθυνση και το έτος ίδρυσης του.</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Τηλεοπτικές Σειρές</a:t>
            </a:r>
            <a:r>
              <a:rPr lang="el-GR" sz="1600" dirty="0">
                <a:latin typeface="Calibri" pitchFamily="34" charset="0"/>
                <a:ea typeface="Calibri" pitchFamily="34" charset="0"/>
                <a:cs typeface="Calibri" pitchFamily="34" charset="0"/>
              </a:rPr>
              <a:t>: τον τίτλο</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που είναι μοναδικός, μια περιγραφή καθώς και το είδος της σειράς (πχ., δράμα, κωμωδία). Μια σειρά μπορεί να έχει ένα ή παραπάνω είδη. Διατηρούμε επίσης και το </a:t>
            </a:r>
            <a:r>
              <a:rPr lang="el-GR" sz="1600" i="1" dirty="0">
                <a:latin typeface="Calibri" pitchFamily="34" charset="0"/>
                <a:ea typeface="Calibri" pitchFamily="34" charset="0"/>
                <a:cs typeface="Calibri" pitchFamily="34" charset="0"/>
              </a:rPr>
              <a:t>κανάλι </a:t>
            </a:r>
            <a:r>
              <a:rPr lang="el-GR" sz="1600" dirty="0">
                <a:latin typeface="Calibri" pitchFamily="34" charset="0"/>
                <a:ea typeface="Calibri" pitchFamily="34" charset="0"/>
                <a:cs typeface="Calibri" pitchFamily="34" charset="0"/>
              </a:rPr>
              <a:t>στα οποία προβάλλεται. Όλα τα επεισόδια μιας σειράς προβάλλονται από το ίδιο κανάλι. Όλες οι σειρές προβάλλονται σε κάποιο κανάλι, αλλά μπορεί να υπάρχουν κανάλια που δεν προβάλλουν σειρές.</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Επεισόδια</a:t>
            </a:r>
            <a:r>
              <a:rPr lang="el-GR" sz="1600" dirty="0">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μια ημερομηνία προβολή</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και μια διάρκεια. Επεισόδια της ίδιας σειράς δεν μπορούν να έχουν τον ίδιο αριθμό.</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Εμφανίσεις Ηθοποιού – Ρόλοι</a:t>
            </a:r>
            <a:r>
              <a:rPr lang="el-GR" sz="1600" dirty="0">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sz="1600" dirty="0" err="1">
                <a:latin typeface="Calibri" pitchFamily="34" charset="0"/>
                <a:ea typeface="Calibri" pitchFamily="34" charset="0"/>
                <a:cs typeface="Calibri" pitchFamily="34" charset="0"/>
              </a:rPr>
              <a:t>Ζουμπουλία</a:t>
            </a:r>
            <a:r>
              <a:rPr lang="el-GR" sz="1600" dirty="0">
                <a:latin typeface="Calibri" pitchFamily="34" charset="0"/>
                <a:ea typeface="Calibri" pitchFamily="34" charset="0"/>
                <a:cs typeface="Calibri" pitchFamily="34" charset="0"/>
              </a:rPr>
              <a:t>») που μπορεί να είναι </a:t>
            </a:r>
            <a:r>
              <a:rPr lang="el-GR" sz="1600" i="1" dirty="0">
                <a:latin typeface="Calibri" pitchFamily="34" charset="0"/>
                <a:ea typeface="Calibri" pitchFamily="34" charset="0"/>
                <a:cs typeface="Calibri" pitchFamily="34" charset="0"/>
              </a:rPr>
              <a:t>διαφορετικός σε κάθε επεισόδιο</a:t>
            </a:r>
            <a:r>
              <a:rPr lang="el-GR" sz="1600" dirty="0">
                <a:latin typeface="Calibri" pitchFamily="34" charset="0"/>
                <a:ea typeface="Calibri" pitchFamily="34" charset="0"/>
                <a:cs typeface="Calibri" pitchFamily="34" charset="0"/>
              </a:rPr>
              <a:t>. Σε κάθε επεισόδιο παίζει τουλάχιστον ένας ηθοποιός, αλλά μπορεί να υπάρχουν ηθοποιοί που δεν έχουν παίξει σε κανένα επεισόδιο.</a:t>
            </a:r>
          </a:p>
        </p:txBody>
      </p:sp>
      <p:sp>
        <p:nvSpPr>
          <p:cNvPr id="7" name="Title 6"/>
          <p:cNvSpPr>
            <a:spLocks noGrp="1"/>
          </p:cNvSpPr>
          <p:nvPr>
            <p:ph type="title"/>
          </p:nvPr>
        </p:nvSpPr>
        <p:spPr>
          <a:xfrm>
            <a:off x="341313" y="112512"/>
            <a:ext cx="8229600" cy="515493"/>
          </a:xfrm>
        </p:spPr>
        <p:txBody>
          <a:bodyPr>
            <a:normAutofit fontScale="90000"/>
          </a:bodyPr>
          <a:lstStyle/>
          <a:p>
            <a:r>
              <a:rPr lang="el-GR" dirty="0">
                <a:solidFill>
                  <a:schemeClr val="accent6">
                    <a:lumMod val="75000"/>
                  </a:schemeClr>
                </a:solidFill>
              </a:rPr>
              <a:t>Άσκηση</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0883330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37</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352257" name="Rectangle 1"/>
          <p:cNvSpPr>
            <a:spLocks noChangeArrowheads="1"/>
          </p:cNvSpPr>
          <p:nvPr/>
        </p:nvSpPr>
        <p:spPr bwMode="auto">
          <a:xfrm>
            <a:off x="203200" y="1141901"/>
            <a:ext cx="8636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50000"/>
              </a:spcBef>
              <a:spcAft>
                <a:spcPct val="0"/>
              </a:spcAft>
            </a:pPr>
            <a:r>
              <a:rPr lang="el-GR" sz="1600" dirty="0">
                <a:latin typeface="Calibri" pitchFamily="34" charset="0"/>
                <a:ea typeface="Calibri" pitchFamily="34" charset="0"/>
                <a:cs typeface="Calibri" pitchFamily="34" charset="0"/>
              </a:rPr>
              <a:t>Θέλουμε να σχεδιάσουμε μια βάση δεδομένων για γυμναστήρια και τους εργαζόμενούς τους, συγκεκριμένα, θέλουμε να έχουμε την παρακάτω πληροφορία.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γυμναστήριο</a:t>
            </a:r>
            <a:r>
              <a:rPr lang="el-GR" sz="1600" dirty="0">
                <a:latin typeface="Calibri" pitchFamily="34" charset="0"/>
                <a:ea typeface="Calibri" pitchFamily="34" charset="0"/>
                <a:cs typeface="Calibri" pitchFamily="34" charset="0"/>
              </a:rPr>
              <a:t> έχει ένα όνομα (που είναι μοναδικό), μια διεύθυνση που αποτελείται από την οδό, αριθμό, και ταχυδρομικό κώδικα και τέλος ένα ή περισσότερα τηλέφωνα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εργαζόμενος</a:t>
            </a:r>
            <a:r>
              <a:rPr lang="el-GR" sz="1600" dirty="0">
                <a:latin typeface="Calibri" pitchFamily="34" charset="0"/>
                <a:ea typeface="Calibri" pitchFamily="34" charset="0"/>
                <a:cs typeface="Calibri" pitchFamily="34" charset="0"/>
              </a:rPr>
              <a:t> έχει ένα μοναδικό  ΑΤ και επίσης διατηρούμε και το όνομά του.</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Ένας εργαζόμενος μπορεί να </a:t>
            </a:r>
            <a:r>
              <a:rPr lang="el-GR" sz="1600" i="1" dirty="0">
                <a:solidFill>
                  <a:schemeClr val="accent6">
                    <a:lumMod val="75000"/>
                  </a:schemeClr>
                </a:solidFill>
                <a:latin typeface="Calibri" pitchFamily="34" charset="0"/>
                <a:ea typeface="Calibri" pitchFamily="34" charset="0"/>
                <a:cs typeface="Calibri" pitchFamily="34" charset="0"/>
              </a:rPr>
              <a:t>δουλεύει</a:t>
            </a:r>
            <a:r>
              <a:rPr lang="el-GR" sz="1600" dirty="0">
                <a:latin typeface="Calibri" pitchFamily="34" charset="0"/>
                <a:ea typeface="Calibri" pitchFamily="34" charset="0"/>
                <a:cs typeface="Calibri" pitchFamily="34" charset="0"/>
              </a:rPr>
              <a:t> σε πολλά γυμναστήρια. </a:t>
            </a:r>
            <a:r>
              <a:rPr lang="el-GR" sz="1400" dirty="0">
                <a:latin typeface="Calibri" pitchFamily="34" charset="0"/>
                <a:ea typeface="Calibri" pitchFamily="34" charset="0"/>
                <a:cs typeface="Calibri" pitchFamily="34" charset="0"/>
              </a:rPr>
              <a:t>Για παράδειγμα, ο εργαζόμενος  με ΑΤ ΜΝ203910 μπορεί να δουλεύει και στο γυμναστήριο με όνομα «</a:t>
            </a:r>
            <a:r>
              <a:rPr lang="en-US" sz="1400" dirty="0" err="1">
                <a:latin typeface="Calibri" pitchFamily="34" charset="0"/>
                <a:ea typeface="Calibri" pitchFamily="34" charset="0"/>
                <a:cs typeface="Calibri" pitchFamily="34" charset="0"/>
              </a:rPr>
              <a:t>Ioannina</a:t>
            </a:r>
            <a:r>
              <a:rPr lang="en-US" sz="1400" dirty="0">
                <a:latin typeface="Calibri" pitchFamily="34" charset="0"/>
                <a:ea typeface="Calibri" pitchFamily="34" charset="0"/>
                <a:cs typeface="Calibri" pitchFamily="34" charset="0"/>
              </a:rPr>
              <a:t> Fitness</a:t>
            </a:r>
            <a:r>
              <a:rPr lang="el-GR" sz="1400" dirty="0">
                <a:latin typeface="Calibri" pitchFamily="34" charset="0"/>
                <a:ea typeface="Calibri" pitchFamily="34" charset="0"/>
                <a:cs typeface="Calibri" pitchFamily="34" charset="0"/>
              </a:rPr>
              <a:t>»  και στο γυμναστήριο με όνομα «</a:t>
            </a:r>
            <a:r>
              <a:rPr lang="en-US" sz="1400" dirty="0">
                <a:latin typeface="Calibri" pitchFamily="34" charset="0"/>
                <a:ea typeface="Calibri" pitchFamily="34" charset="0"/>
                <a:cs typeface="Calibri" pitchFamily="34" charset="0"/>
              </a:rPr>
              <a:t>HDV</a:t>
            </a:r>
            <a:r>
              <a:rPr lang="el-GR" sz="14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Για κάθε εργαζόμενο, καταγράφουμε και το </a:t>
            </a:r>
            <a:r>
              <a:rPr lang="el-GR" sz="1600" i="1" dirty="0">
                <a:latin typeface="Calibri" pitchFamily="34" charset="0"/>
                <a:ea typeface="Calibri" pitchFamily="34" charset="0"/>
                <a:cs typeface="Calibri" pitchFamily="34" charset="0"/>
              </a:rPr>
              <a:t>ποσοστό του χρόνου  </a:t>
            </a:r>
            <a:r>
              <a:rPr lang="el-GR" sz="1600" dirty="0">
                <a:latin typeface="Calibri" pitchFamily="34" charset="0"/>
                <a:ea typeface="Calibri" pitchFamily="34" charset="0"/>
                <a:cs typeface="Calibri" pitchFamily="34" charset="0"/>
              </a:rPr>
              <a:t>που δουλεύει σε ένα γυμναστήριο. </a:t>
            </a:r>
            <a:r>
              <a:rPr lang="el-GR" sz="1400" dirty="0">
                <a:latin typeface="Calibri" pitchFamily="34" charset="0"/>
                <a:ea typeface="Calibri" pitchFamily="34" charset="0"/>
                <a:cs typeface="Calibri" pitchFamily="34" charset="0"/>
              </a:rPr>
              <a:t>Για παράδειγμα, για τον  παραπάνω εργαζόμενο με ΑΤ ΜΝ203910 ότι δουλεύει π.χ., 50% στο γυμναστήριο «</a:t>
            </a:r>
            <a:r>
              <a:rPr lang="en-US" sz="1400" dirty="0" err="1">
                <a:latin typeface="Calibri" pitchFamily="34" charset="0"/>
                <a:ea typeface="Calibri" pitchFamily="34" charset="0"/>
                <a:cs typeface="Calibri" pitchFamily="34" charset="0"/>
              </a:rPr>
              <a:t>Ioannina</a:t>
            </a:r>
            <a:r>
              <a:rPr lang="en-US" sz="1400" dirty="0">
                <a:latin typeface="Calibri" pitchFamily="34" charset="0"/>
                <a:ea typeface="Calibri" pitchFamily="34" charset="0"/>
                <a:cs typeface="Calibri" pitchFamily="34" charset="0"/>
              </a:rPr>
              <a:t> Fitness</a:t>
            </a:r>
            <a:r>
              <a:rPr lang="el-GR" sz="1400" dirty="0">
                <a:latin typeface="Calibri" pitchFamily="34" charset="0"/>
                <a:ea typeface="Calibri" pitchFamily="34" charset="0"/>
                <a:cs typeface="Calibri" pitchFamily="34" charset="0"/>
              </a:rPr>
              <a:t>» και 50% στο γυμναστήριο «</a:t>
            </a:r>
            <a:r>
              <a:rPr lang="en-US" sz="1400" dirty="0">
                <a:latin typeface="Calibri" pitchFamily="34" charset="0"/>
                <a:ea typeface="Calibri" pitchFamily="34" charset="0"/>
                <a:cs typeface="Calibri" pitchFamily="34" charset="0"/>
              </a:rPr>
              <a:t>HDV</a:t>
            </a:r>
            <a:r>
              <a:rPr lang="el-GR" sz="1400" dirty="0">
                <a:latin typeface="Calibri" pitchFamily="34" charset="0"/>
                <a:ea typeface="Calibri" pitchFamily="34" charset="0"/>
                <a:cs typeface="Calibri" pitchFamily="34" charset="0"/>
              </a:rPr>
              <a:t>».</a:t>
            </a:r>
          </a:p>
          <a:p>
            <a:pPr algn="just" eaLnBrk="0" fontAlgn="base" hangingPunct="0">
              <a:spcBef>
                <a:spcPct val="50000"/>
              </a:spcBef>
              <a:spcAft>
                <a:spcPct val="0"/>
              </a:spcAft>
              <a:buFont typeface="Wingdings" pitchFamily="2" charset="2"/>
              <a:buChar char="§"/>
            </a:pPr>
            <a:r>
              <a:rPr lang="el-GR" sz="14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Κάποιοι από τους εργαζομένους έχουν μία από τις παρακάτω </a:t>
            </a:r>
            <a:r>
              <a:rPr lang="el-GR" sz="1600" i="1" dirty="0">
                <a:solidFill>
                  <a:schemeClr val="accent6">
                    <a:lumMod val="75000"/>
                  </a:schemeClr>
                </a:solidFill>
                <a:latin typeface="Calibri" pitchFamily="34" charset="0"/>
                <a:ea typeface="Calibri" pitchFamily="34" charset="0"/>
                <a:cs typeface="Calibri" pitchFamily="34" charset="0"/>
              </a:rPr>
              <a:t>ειδικότητες</a:t>
            </a:r>
            <a:r>
              <a:rPr lang="el-GR" sz="1600" dirty="0">
                <a:latin typeface="Calibri" pitchFamily="34" charset="0"/>
                <a:ea typeface="Calibri" pitchFamily="34" charset="0"/>
                <a:cs typeface="Calibri" pitchFamily="34" charset="0"/>
              </a:rPr>
              <a:t>: γραμματέας, προσωπικός γυμναστής και διευθυντής. Κάθε εργαζόμενος έχει το πολύ μία (δηλαδή, μία ή καμία) ειδικότητα.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διευθυντής </a:t>
            </a:r>
            <a:r>
              <a:rPr lang="el-GR" sz="1600" i="1" dirty="0">
                <a:solidFill>
                  <a:schemeClr val="accent6">
                    <a:lumMod val="75000"/>
                  </a:schemeClr>
                </a:solidFill>
                <a:latin typeface="Calibri" pitchFamily="34" charset="0"/>
                <a:ea typeface="Calibri" pitchFamily="34" charset="0"/>
                <a:cs typeface="Calibri" pitchFamily="34" charset="0"/>
              </a:rPr>
              <a:t>διευθύνει</a:t>
            </a:r>
            <a:r>
              <a:rPr lang="el-GR" sz="1600" i="1"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ένα ή περισσότερα γυμναστήρια. Κάθε γυμναστήριο έχει ακριβώς έναν διευθυντή. </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Για κάθε προσωπικό γυμναστή διατηρούμε και το είδος (ένα ή περισσότερα) των γνώσεων του (πχ </a:t>
            </a:r>
            <a:r>
              <a:rPr lang="en-US" sz="1600" dirty="0">
                <a:latin typeface="Calibri" pitchFamily="34" charset="0"/>
                <a:ea typeface="Calibri" pitchFamily="34" charset="0"/>
                <a:cs typeface="Calibri" pitchFamily="34" charset="0"/>
              </a:rPr>
              <a:t>yoga</a:t>
            </a:r>
            <a:r>
              <a:rPr lang="el-GR" sz="1600" dirty="0">
                <a:latin typeface="Calibri" pitchFamily="34" charset="0"/>
                <a:ea typeface="Calibri" pitchFamily="34" charset="0"/>
                <a:cs typeface="Calibri" pitchFamily="34" charset="0"/>
              </a:rPr>
              <a:t>, αεροβική, </a:t>
            </a:r>
            <a:r>
              <a:rPr lang="el-GR" sz="1600" dirty="0" err="1">
                <a:latin typeface="Calibri" pitchFamily="34" charset="0"/>
                <a:ea typeface="Calibri" pitchFamily="34" charset="0"/>
                <a:cs typeface="Calibri" pitchFamily="34" charset="0"/>
              </a:rPr>
              <a:t>κλπ</a:t>
            </a:r>
            <a:r>
              <a:rPr lang="el-GR" sz="1600" dirty="0">
                <a:latin typeface="Calibri" pitchFamily="34" charset="0"/>
                <a:ea typeface="Calibri" pitchFamily="34" charset="0"/>
                <a:cs typeface="Calibri" pitchFamily="34" charset="0"/>
              </a:rPr>
              <a:t>).</a:t>
            </a:r>
          </a:p>
        </p:txBody>
      </p:sp>
      <p:sp>
        <p:nvSpPr>
          <p:cNvPr id="10" name="Title 7"/>
          <p:cNvSpPr>
            <a:spLocks noGrp="1"/>
          </p:cNvSpPr>
          <p:nvPr>
            <p:ph type="title"/>
          </p:nvPr>
        </p:nvSpPr>
        <p:spPr>
          <a:xfrm>
            <a:off x="482600" y="0"/>
            <a:ext cx="8229600" cy="1143000"/>
          </a:xfrm>
        </p:spPr>
        <p:txBody>
          <a:bodyPr/>
          <a:lstStyle/>
          <a:p>
            <a:r>
              <a:rPr lang="el-GR" dirty="0">
                <a:solidFill>
                  <a:schemeClr val="accent6">
                    <a:lumMod val="75000"/>
                  </a:schemeClr>
                </a:solidFill>
              </a:rPr>
              <a:t>Άσκηση </a:t>
            </a:r>
            <a:r>
              <a:rPr lang="el-GR" sz="2400" dirty="0">
                <a:solidFill>
                  <a:schemeClr val="accent6">
                    <a:lumMod val="75000"/>
                  </a:schemeClr>
                </a:solidFill>
              </a:rPr>
              <a:t>(ιεραρχίες)</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36642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4</a:t>
            </a:fld>
            <a:endParaRPr lang="el-GR" altLang="en-US"/>
          </a:p>
        </p:txBody>
      </p:sp>
      <p:sp>
        <p:nvSpPr>
          <p:cNvPr id="11270" name="Text Box 3"/>
          <p:cNvSpPr txBox="1">
            <a:spLocks noChangeArrowheads="1"/>
          </p:cNvSpPr>
          <p:nvPr/>
        </p:nvSpPr>
        <p:spPr bwMode="auto">
          <a:xfrm>
            <a:off x="423863" y="1423990"/>
            <a:ext cx="8153400" cy="2062103"/>
          </a:xfrm>
          <a:prstGeom prst="rect">
            <a:avLst/>
          </a:prstGeom>
          <a:noFill/>
          <a:ln w="9525">
            <a:noFill/>
            <a:miter lim="800000"/>
            <a:headEnd/>
            <a:tailEnd/>
          </a:ln>
        </p:spPr>
        <p:txBody>
          <a:bodyPr>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3. Λογικός Σχεδιασμός (ή Απεικόνιση των Μοντέλων Δεδομένων)</a:t>
            </a:r>
            <a:r>
              <a:rPr lang="en-US" sz="2400" b="1" dirty="0">
                <a:solidFill>
                  <a:schemeClr val="accent6">
                    <a:lumMod val="75000"/>
                  </a:schemeClr>
                </a:solidFill>
                <a:latin typeface="Calibri" pitchFamily="34" charset="0"/>
                <a:ea typeface="Calibri" pitchFamily="34" charset="0"/>
                <a:cs typeface="Calibri" pitchFamily="34" charset="0"/>
              </a:rPr>
              <a:t> (logical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Επιλογή ενός ΣΔΒΔ για την υλοποίηση του σχεδιασμού </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Μετατροπή του εννοιολογικού σχεδιασμού σε ένα σχήμα στο μοντέλο δεδομένων του </a:t>
            </a:r>
            <a:r>
              <a:rPr lang="el-GR" sz="2000" i="1" dirty="0">
                <a:solidFill>
                  <a:schemeClr val="accent6">
                    <a:lumMod val="75000"/>
                  </a:schemeClr>
                </a:solidFill>
                <a:latin typeface="Calibri" pitchFamily="34" charset="0"/>
                <a:ea typeface="Calibri" pitchFamily="34" charset="0"/>
                <a:cs typeface="Calibri" pitchFamily="34" charset="0"/>
              </a:rPr>
              <a:t>επιλεγμένου ΣΔΒΔ</a:t>
            </a:r>
            <a:endParaRPr lang="el-GR" sz="1800" i="1" dirty="0">
              <a:solidFill>
                <a:schemeClr val="accent6">
                  <a:lumMod val="75000"/>
                </a:schemeClr>
              </a:solidFill>
              <a:latin typeface="Calibri" pitchFamily="34" charset="0"/>
              <a:ea typeface="Calibri" pitchFamily="34" charset="0"/>
              <a:cs typeface="Calibri" pitchFamily="34" charset="0"/>
            </a:endParaRPr>
          </a:p>
        </p:txBody>
      </p:sp>
      <p:sp>
        <p:nvSpPr>
          <p:cNvPr id="11271" name="Text Box 4"/>
          <p:cNvSpPr txBox="1">
            <a:spLocks noChangeArrowheads="1"/>
          </p:cNvSpPr>
          <p:nvPr/>
        </p:nvSpPr>
        <p:spPr bwMode="auto">
          <a:xfrm>
            <a:off x="1943100" y="3672824"/>
            <a:ext cx="5257800" cy="461665"/>
          </a:xfrm>
          <a:prstGeom prst="rect">
            <a:avLst/>
          </a:prstGeom>
          <a:solidFill>
            <a:schemeClr val="accent6">
              <a:lumMod val="20000"/>
              <a:lumOff val="80000"/>
            </a:schemeClr>
          </a:solidFill>
          <a:ln w="9525">
            <a:noFill/>
            <a:miter lim="800000"/>
            <a:headEnd/>
            <a:tailEnd/>
          </a:ln>
        </p:spPr>
        <p:txBody>
          <a:bodyPr wrap="square">
            <a:spAutoFit/>
          </a:bodyPr>
          <a:lstStyle/>
          <a:p>
            <a:r>
              <a:rPr lang="el-GR" sz="2400" b="1" dirty="0">
                <a:solidFill>
                  <a:schemeClr val="accent3">
                    <a:lumMod val="75000"/>
                  </a:schemeClr>
                </a:solidFill>
              </a:rPr>
              <a:t>χρήση Σχεσιακού Μοντέλου</a:t>
            </a: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Βήματα Σχεδιασμού</a:t>
            </a:r>
            <a:endParaRPr lang="en-US" dirty="0">
              <a:solidFill>
                <a:schemeClr val="accent6">
                  <a:lumMod val="75000"/>
                </a:schemeClr>
              </a:solidFill>
            </a:endParaRPr>
          </a:p>
        </p:txBody>
      </p:sp>
      <p:sp>
        <p:nvSpPr>
          <p:cNvPr id="2" name="TextBox 1"/>
          <p:cNvSpPr txBox="1"/>
          <p:nvPr/>
        </p:nvSpPr>
        <p:spPr>
          <a:xfrm>
            <a:off x="622300" y="4762909"/>
            <a:ext cx="8064500" cy="784830"/>
          </a:xfrm>
          <a:prstGeom prst="rect">
            <a:avLst/>
          </a:prstGeom>
          <a:noFill/>
        </p:spPr>
        <p:txBody>
          <a:bodyPr wrap="square" rtlCol="0">
            <a:spAutoFit/>
          </a:bodyPr>
          <a:lstStyle/>
          <a:p>
            <a:pPr algn="just" eaLnBrk="0" hangingPunct="0">
              <a:spcBef>
                <a:spcPct val="50000"/>
              </a:spcBef>
            </a:pPr>
            <a:r>
              <a:rPr lang="el-GR" dirty="0">
                <a:solidFill>
                  <a:schemeClr val="tx2">
                    <a:lumMod val="50000"/>
                  </a:schemeClr>
                </a:solidFill>
                <a:latin typeface="Calibri" pitchFamily="34" charset="0"/>
                <a:ea typeface="Calibri" pitchFamily="34" charset="0"/>
                <a:cs typeface="Calibri" pitchFamily="34" charset="0"/>
              </a:rPr>
              <a:t>επίσης </a:t>
            </a:r>
            <a:r>
              <a:rPr lang="el-GR" dirty="0" err="1">
                <a:solidFill>
                  <a:schemeClr val="tx2">
                    <a:lumMod val="50000"/>
                  </a:schemeClr>
                </a:solidFill>
                <a:latin typeface="Calibri" pitchFamily="34" charset="0"/>
                <a:ea typeface="Calibri" pitchFamily="34" charset="0"/>
                <a:cs typeface="Calibri" pitchFamily="34" charset="0"/>
              </a:rPr>
              <a:t>Κανονικοποίηση</a:t>
            </a:r>
            <a:r>
              <a:rPr lang="el-GR" dirty="0">
                <a:solidFill>
                  <a:schemeClr val="tx2">
                    <a:lumMod val="50000"/>
                  </a:schemeClr>
                </a:solidFill>
                <a:latin typeface="Calibri" pitchFamily="34" charset="0"/>
                <a:ea typeface="Calibri" pitchFamily="34" charset="0"/>
                <a:cs typeface="Calibri" pitchFamily="34" charset="0"/>
              </a:rPr>
              <a:t>, π.χ., έλεγχοι πλεονασμού</a:t>
            </a:r>
          </a:p>
          <a:p>
            <a:pPr algn="just" eaLnBrk="0" hangingPunct="0">
              <a:spcBef>
                <a:spcPct val="50000"/>
              </a:spcBef>
            </a:pPr>
            <a:r>
              <a:rPr lang="el-GR" dirty="0">
                <a:solidFill>
                  <a:schemeClr val="tx2">
                    <a:lumMod val="50000"/>
                  </a:schemeClr>
                </a:solidFill>
                <a:latin typeface="Calibri" pitchFamily="34" charset="0"/>
                <a:ea typeface="Calibri" pitchFamily="34" charset="0"/>
                <a:cs typeface="Calibri" pitchFamily="34" charset="0"/>
              </a:rPr>
              <a:t>	Βελτίωση Σχήματος </a:t>
            </a:r>
            <a:r>
              <a:rPr lang="en-US" dirty="0">
                <a:solidFill>
                  <a:schemeClr val="tx2">
                    <a:lumMod val="50000"/>
                  </a:schemeClr>
                </a:solidFill>
                <a:latin typeface="Calibri" pitchFamily="34" charset="0"/>
                <a:ea typeface="Calibri" pitchFamily="34" charset="0"/>
                <a:cs typeface="Calibri" pitchFamily="34" charset="0"/>
              </a:rPr>
              <a:t>(Schema Refinement)</a:t>
            </a:r>
            <a:endParaRPr lang="el-GR" sz="1600" b="1" dirty="0">
              <a:latin typeface="Calibri" pitchFamily="34" charset="0"/>
              <a:ea typeface="Calibri" pitchFamily="34" charset="0"/>
              <a:cs typeface="Calibri" pitchFamily="34" charset="0"/>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216531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l-GR" altLang="en-US" sz="1200" dirty="0">
                <a:solidFill>
                  <a:schemeClr val="tx1">
                    <a:tint val="75000"/>
                  </a:schemeClr>
                </a:solidFill>
                <a:latin typeface="+mn-lt"/>
              </a:rPr>
              <a:t>Ευαγγελία </a:t>
            </a:r>
            <a:r>
              <a:rPr lang="el-GR" altLang="en-US" sz="1200" dirty="0" err="1">
                <a:solidFill>
                  <a:schemeClr val="tx1">
                    <a:tint val="75000"/>
                  </a:schemeClr>
                </a:solidFill>
                <a:latin typeface="+mn-lt"/>
              </a:rPr>
              <a:t>Πιτουρά</a:t>
            </a:r>
            <a:endParaRPr lang="el-GR" altLang="en-US" sz="1200" dirty="0">
              <a:solidFill>
                <a:schemeClr val="tx1">
                  <a:tint val="75000"/>
                </a:schemeClr>
              </a:solidFill>
              <a:latin typeface="+mn-lt"/>
            </a:endParaRPr>
          </a:p>
        </p:txBody>
      </p:sp>
      <p:sp>
        <p:nvSpPr>
          <p:cNvPr id="409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71F57D58-AA1E-4E9C-866D-B9D7CCD78796}" type="slidenum">
              <a:rPr lang="el-GR" altLang="en-US" sz="1200">
                <a:solidFill>
                  <a:schemeClr val="tx1">
                    <a:tint val="75000"/>
                  </a:schemeClr>
                </a:solidFill>
                <a:latin typeface="+mn-lt"/>
              </a:rPr>
              <a:pPr eaLnBrk="1" hangingPunct="1"/>
              <a:t>5</a:t>
            </a:fld>
            <a:endParaRPr lang="el-GR" altLang="en-US" sz="1200" dirty="0">
              <a:solidFill>
                <a:schemeClr val="tx1">
                  <a:tint val="75000"/>
                </a:schemeClr>
              </a:solidFill>
              <a:latin typeface="+mn-lt"/>
            </a:endParaRPr>
          </a:p>
        </p:txBody>
      </p:sp>
      <p:sp>
        <p:nvSpPr>
          <p:cNvPr id="83971" name="Text Box 3"/>
          <p:cNvSpPr txBox="1">
            <a:spLocks noChangeArrowheads="1"/>
          </p:cNvSpPr>
          <p:nvPr/>
        </p:nvSpPr>
        <p:spPr bwMode="auto">
          <a:xfrm>
            <a:off x="406400" y="1676400"/>
            <a:ext cx="835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Σχήμα της βάσης δεδομένων</a:t>
            </a:r>
          </a:p>
        </p:txBody>
      </p:sp>
      <p:sp>
        <p:nvSpPr>
          <p:cNvPr id="83973" name="Text Box 5"/>
          <p:cNvSpPr txBox="1">
            <a:spLocks noChangeArrowheads="1"/>
          </p:cNvSpPr>
          <p:nvPr/>
        </p:nvSpPr>
        <p:spPr bwMode="auto">
          <a:xfrm>
            <a:off x="1371600" y="2162175"/>
            <a:ext cx="67818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Μοντέλο : (1) δομικά στοιχεία  </a:t>
            </a:r>
          </a:p>
          <a:p>
            <a:pPr>
              <a:spcBef>
                <a:spcPct val="50000"/>
              </a:spcBef>
            </a:pPr>
            <a:r>
              <a:rPr lang="el-GR" altLang="en-US" sz="2000" dirty="0">
                <a:solidFill>
                  <a:schemeClr val="tx2">
                    <a:lumMod val="50000"/>
                  </a:schemeClr>
                </a:solidFill>
                <a:latin typeface="+mn-lt"/>
              </a:rPr>
              <a:t>		   (2) περιορισμοί ακεραιότητας</a:t>
            </a:r>
            <a:endParaRPr lang="el-GR" altLang="en-US" sz="2000" b="1" dirty="0">
              <a:solidFill>
                <a:schemeClr val="tx2">
                  <a:lumMod val="50000"/>
                </a:schemeClr>
              </a:solidFill>
              <a:latin typeface="+mn-lt"/>
            </a:endParaRPr>
          </a:p>
        </p:txBody>
      </p:sp>
      <p:sp>
        <p:nvSpPr>
          <p:cNvPr id="83974" name="Text Box 6"/>
          <p:cNvSpPr txBox="1">
            <a:spLocks noChangeArrowheads="1"/>
          </p:cNvSpPr>
          <p:nvPr/>
        </p:nvSpPr>
        <p:spPr bwMode="auto">
          <a:xfrm>
            <a:off x="390525" y="4100938"/>
            <a:ext cx="8356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Στιγμιότυπο της βάσης </a:t>
            </a:r>
            <a:r>
              <a:rPr lang="el-GR" altLang="en-US" sz="2400" dirty="0" err="1">
                <a:solidFill>
                  <a:schemeClr val="tx2">
                    <a:lumMod val="50000"/>
                  </a:schemeClr>
                </a:solidFill>
                <a:latin typeface="+mn-lt"/>
              </a:rPr>
              <a:t>δεδόμένων</a:t>
            </a:r>
            <a:r>
              <a:rPr lang="el-GR" altLang="en-US" sz="2400" dirty="0">
                <a:solidFill>
                  <a:schemeClr val="tx2">
                    <a:lumMod val="50000"/>
                  </a:schemeClr>
                </a:solidFill>
                <a:latin typeface="+mn-lt"/>
              </a:rPr>
              <a:t> (κατάσταση ή σύνολο εμφανίσεων ή σύνολο </a:t>
            </a:r>
            <a:r>
              <a:rPr lang="el-GR" altLang="en-US" sz="2400" dirty="0" err="1">
                <a:solidFill>
                  <a:schemeClr val="tx2">
                    <a:lumMod val="50000"/>
                  </a:schemeClr>
                </a:solidFill>
                <a:latin typeface="+mn-lt"/>
              </a:rPr>
              <a:t>στιγμιοτύπων</a:t>
            </a:r>
            <a:r>
              <a:rPr lang="el-GR" altLang="en-US" sz="2400" dirty="0">
                <a:solidFill>
                  <a:schemeClr val="tx2">
                    <a:lumMod val="50000"/>
                  </a:schemeClr>
                </a:solidFill>
                <a:latin typeface="+mn-lt"/>
              </a:rPr>
              <a:t>)</a:t>
            </a:r>
          </a:p>
        </p:txBody>
      </p:sp>
      <p:sp>
        <p:nvSpPr>
          <p:cNvPr id="83975" name="Text Box 7"/>
          <p:cNvSpPr txBox="1">
            <a:spLocks noChangeArrowheads="1"/>
          </p:cNvSpPr>
          <p:nvPr/>
        </p:nvSpPr>
        <p:spPr bwMode="auto">
          <a:xfrm>
            <a:off x="4443413" y="1654629"/>
            <a:ext cx="2387600" cy="400110"/>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dirty="0">
                <a:solidFill>
                  <a:schemeClr val="tx2">
                    <a:lumMod val="50000"/>
                  </a:schemeClr>
                </a:solidFill>
                <a:latin typeface="+mn-lt"/>
              </a:rPr>
              <a:t>Πρόθεση </a:t>
            </a:r>
            <a:r>
              <a:rPr lang="en-US" altLang="en-US" sz="2000" b="1" dirty="0">
                <a:solidFill>
                  <a:schemeClr val="tx2">
                    <a:lumMod val="50000"/>
                  </a:schemeClr>
                </a:solidFill>
                <a:latin typeface="+mn-lt"/>
              </a:rPr>
              <a:t>(intension)</a:t>
            </a:r>
            <a:endParaRPr lang="el-GR" altLang="en-US" sz="2000" b="1" dirty="0">
              <a:solidFill>
                <a:schemeClr val="tx2">
                  <a:lumMod val="50000"/>
                </a:schemeClr>
              </a:solidFill>
              <a:latin typeface="+mn-lt"/>
            </a:endParaRPr>
          </a:p>
        </p:txBody>
      </p:sp>
      <p:sp>
        <p:nvSpPr>
          <p:cNvPr id="83976" name="Text Box 8"/>
          <p:cNvSpPr txBox="1">
            <a:spLocks noChangeArrowheads="1"/>
          </p:cNvSpPr>
          <p:nvPr/>
        </p:nvSpPr>
        <p:spPr bwMode="auto">
          <a:xfrm>
            <a:off x="5537200" y="3653263"/>
            <a:ext cx="2781300" cy="396875"/>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a:solidFill>
                  <a:schemeClr val="tx2">
                    <a:lumMod val="50000"/>
                  </a:schemeClr>
                </a:solidFill>
                <a:latin typeface="+mn-lt"/>
              </a:rPr>
              <a:t>Ανάπτυξη (extension)</a:t>
            </a:r>
          </a:p>
        </p:txBody>
      </p:sp>
      <p:sp>
        <p:nvSpPr>
          <p:cNvPr id="83978" name="Text Box 10"/>
          <p:cNvSpPr txBox="1">
            <a:spLocks noChangeArrowheads="1"/>
          </p:cNvSpPr>
          <p:nvPr/>
        </p:nvSpPr>
        <p:spPr bwMode="auto">
          <a:xfrm>
            <a:off x="1725613" y="4970035"/>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(αρχική κατάσταση, έγκυρη κατάσταση)</a:t>
            </a:r>
            <a:endParaRPr lang="el-GR" altLang="en-US" sz="2000" b="1" dirty="0">
              <a:solidFill>
                <a:schemeClr val="tx2">
                  <a:lumMod val="50000"/>
                </a:schemeClr>
              </a:solidFill>
              <a:latin typeface="+mn-lt"/>
            </a:endParaRPr>
          </a:p>
        </p:txBody>
      </p:sp>
      <p:sp>
        <p:nvSpPr>
          <p:cNvPr id="2" name="Title 1"/>
          <p:cNvSpPr>
            <a:spLocks noGrp="1"/>
          </p:cNvSpPr>
          <p:nvPr>
            <p:ph type="title"/>
          </p:nvPr>
        </p:nvSpPr>
        <p:spPr/>
        <p:txBody>
          <a:bodyPr/>
          <a:lstStyle/>
          <a:p>
            <a:r>
              <a:rPr lang="el-GR" dirty="0">
                <a:solidFill>
                  <a:schemeClr val="accent6">
                    <a:lumMod val="75000"/>
                  </a:schemeClr>
                </a:solidFill>
              </a:rPr>
              <a:t>Σχήμα και Στιγμιότυπο </a:t>
            </a:r>
            <a:endParaRPr lang="en-US" dirty="0">
              <a:solidFill>
                <a:schemeClr val="accent6">
                  <a:lumMod val="75000"/>
                </a:schemeClr>
              </a:solidFill>
            </a:endParaRPr>
          </a:p>
        </p:txBody>
      </p:sp>
      <p:sp>
        <p:nvSpPr>
          <p:cNvPr id="11"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43557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6</a:t>
            </a:fld>
            <a:endParaRPr lang="el-GR" altLang="en-US"/>
          </a:p>
        </p:txBody>
      </p:sp>
      <p:sp>
        <p:nvSpPr>
          <p:cNvPr id="5126" name="TextBox 8"/>
          <p:cNvSpPr txBox="1">
            <a:spLocks noChangeArrowheads="1"/>
          </p:cNvSpPr>
          <p:nvPr/>
        </p:nvSpPr>
        <p:spPr bwMode="auto">
          <a:xfrm>
            <a:off x="785813" y="2098675"/>
            <a:ext cx="7088187" cy="1569660"/>
          </a:xfrm>
          <a:prstGeom prst="rect">
            <a:avLst/>
          </a:prstGeom>
          <a:noFill/>
          <a:ln w="9525">
            <a:noFill/>
            <a:miter lim="800000"/>
            <a:headEnd/>
            <a:tailEnd/>
          </a:ln>
        </p:spPr>
        <p:txBody>
          <a:bodyPr wrap="square">
            <a:spAutoFit/>
          </a:bodyPr>
          <a:lstStyle/>
          <a:p>
            <a:pPr marL="971550" lvl="1" indent="-514350">
              <a:buFont typeface="+mj-lt"/>
              <a:buAutoNum type="romanUcPeriod"/>
            </a:pPr>
            <a:r>
              <a:rPr lang="el-GR" sz="3200" dirty="0"/>
              <a:t>Το σχεσιακό μοντέλο</a:t>
            </a:r>
          </a:p>
          <a:p>
            <a:pPr marL="1028700" lvl="1" indent="-571500">
              <a:buFont typeface="+mj-lt"/>
              <a:buAutoNum type="romanUcPeriod"/>
            </a:pPr>
            <a:r>
              <a:rPr lang="el-GR" sz="3200" dirty="0">
                <a:solidFill>
                  <a:schemeClr val="bg1">
                    <a:lumMod val="75000"/>
                  </a:schemeClr>
                </a:solidFill>
              </a:rPr>
              <a:t>Μετατροπή/αντιστοιχία σχήματος Ο/Σ σε σχεσιακό σχήμα</a:t>
            </a:r>
          </a:p>
        </p:txBody>
      </p:sp>
      <p:sp>
        <p:nvSpPr>
          <p:cNvPr id="7" name="Title 1"/>
          <p:cNvSpPr txBox="1">
            <a:spLocks/>
          </p:cNvSpPr>
          <p:nvPr/>
        </p:nvSpPr>
        <p:spPr>
          <a:xfrm>
            <a:off x="381000" y="4397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a:solidFill>
                  <a:schemeClr val="accent6">
                    <a:lumMod val="75000"/>
                  </a:schemeClr>
                </a:solidFill>
                <a:latin typeface="+mj-lt"/>
                <a:ea typeface="+mj-ea"/>
                <a:cs typeface="+mj-cs"/>
              </a:rPr>
              <a:t>Τι θα δούμε σήμερα</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6"/>
          <p:cNvSpPr>
            <a:spLocks noGrp="1" noChangeArrowheads="1"/>
          </p:cNvSpPr>
          <p:nvPr>
            <p:ph type="ftr" sz="quarter" idx="11"/>
          </p:nvPr>
        </p:nvSpPr>
        <p:spPr>
          <a:noFill/>
        </p:spPr>
        <p:txBody>
          <a:bodyPr/>
          <a:lstStyle/>
          <a:p>
            <a:r>
              <a:rPr lang="el-GR" altLang="en-US"/>
              <a:t>Ευαγγελία Πιτουρά</a:t>
            </a:r>
          </a:p>
        </p:txBody>
      </p:sp>
      <p:sp>
        <p:nvSpPr>
          <p:cNvPr id="7172" name="Rectangle 7"/>
          <p:cNvSpPr>
            <a:spLocks noGrp="1" noChangeArrowheads="1"/>
          </p:cNvSpPr>
          <p:nvPr>
            <p:ph type="sldNum" sz="quarter" idx="12"/>
          </p:nvPr>
        </p:nvSpPr>
        <p:spPr>
          <a:noFill/>
        </p:spPr>
        <p:txBody>
          <a:bodyPr/>
          <a:lstStyle/>
          <a:p>
            <a:fld id="{85A01EA4-0516-44B5-973C-BD1132750C4A}" type="slidenum">
              <a:rPr lang="el-GR" altLang="en-US" smtClean="0"/>
              <a:pPr/>
              <a:t>7</a:t>
            </a:fld>
            <a:endParaRPr lang="el-GR" altLang="en-US"/>
          </a:p>
        </p:txBody>
      </p:sp>
      <p:sp>
        <p:nvSpPr>
          <p:cNvPr id="7174" name="Text Box 3"/>
          <p:cNvSpPr txBox="1">
            <a:spLocks noChangeArrowheads="1"/>
          </p:cNvSpPr>
          <p:nvPr/>
        </p:nvSpPr>
        <p:spPr bwMode="auto">
          <a:xfrm>
            <a:off x="631826" y="1783040"/>
            <a:ext cx="7827962" cy="830997"/>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cs typeface="Calibri" pitchFamily="34" charset="0"/>
              </a:rPr>
              <a:t>Σχήμα σχέσης </a:t>
            </a:r>
            <a:r>
              <a:rPr lang="en-US" sz="2400" b="1" dirty="0">
                <a:solidFill>
                  <a:schemeClr val="accent6">
                    <a:lumMod val="75000"/>
                  </a:schemeClr>
                </a:solidFill>
                <a:latin typeface="Calibri" pitchFamily="34" charset="0"/>
                <a:cs typeface="Calibri" pitchFamily="34" charset="0"/>
              </a:rPr>
              <a:t>R</a:t>
            </a:r>
            <a:r>
              <a:rPr lang="el-GR" sz="2400" b="1" dirty="0">
                <a:solidFill>
                  <a:schemeClr val="accent6">
                    <a:lumMod val="75000"/>
                  </a:schemeClr>
                </a:solidFill>
                <a:latin typeface="Calibri" pitchFamily="34" charset="0"/>
                <a:cs typeface="Calibri" pitchFamily="34" charset="0"/>
              </a:rPr>
              <a:t> </a:t>
            </a:r>
            <a:r>
              <a:rPr lang="el-GR" sz="2400" dirty="0">
                <a:latin typeface="Calibri" pitchFamily="34" charset="0"/>
                <a:cs typeface="Calibri" pitchFamily="34" charset="0"/>
              </a:rPr>
              <a:t>δηλώνεται </a:t>
            </a:r>
            <a:r>
              <a:rPr lang="en-US" sz="2400" dirty="0">
                <a:latin typeface="Calibri" pitchFamily="34" charset="0"/>
                <a:cs typeface="Calibri" pitchFamily="34" charset="0"/>
              </a:rPr>
              <a:t>R(A</a:t>
            </a:r>
            <a:r>
              <a:rPr lang="en-US" sz="2400" baseline="-25000" dirty="0">
                <a:latin typeface="Calibri" pitchFamily="34" charset="0"/>
                <a:cs typeface="Calibri" pitchFamily="34" charset="0"/>
              </a:rPr>
              <a:t>1</a:t>
            </a:r>
            <a:r>
              <a:rPr lang="en-US" sz="2400" dirty="0">
                <a:latin typeface="Calibri" pitchFamily="34" charset="0"/>
                <a:cs typeface="Calibri" pitchFamily="34" charset="0"/>
              </a:rPr>
              <a:t>, A</a:t>
            </a:r>
            <a:r>
              <a:rPr lang="en-US" sz="2400" baseline="-25000" dirty="0">
                <a:latin typeface="Calibri" pitchFamily="34" charset="0"/>
                <a:cs typeface="Calibri" pitchFamily="34" charset="0"/>
              </a:rPr>
              <a:t>2</a:t>
            </a:r>
            <a:r>
              <a:rPr lang="en-US" sz="2400" dirty="0">
                <a:latin typeface="Calibri" pitchFamily="34" charset="0"/>
                <a:cs typeface="Calibri" pitchFamily="34" charset="0"/>
              </a:rPr>
              <a:t>, …,A</a:t>
            </a:r>
            <a:r>
              <a:rPr lang="en-US" sz="2400" baseline="-25000" dirty="0">
                <a:latin typeface="Calibri" pitchFamily="34" charset="0"/>
                <a:cs typeface="Calibri" pitchFamily="34" charset="0"/>
              </a:rPr>
              <a:t>n</a:t>
            </a:r>
            <a:r>
              <a:rPr lang="en-US" sz="2400" dirty="0">
                <a:latin typeface="Calibri" pitchFamily="34" charset="0"/>
                <a:cs typeface="Calibri" pitchFamily="34" charset="0"/>
              </a:rPr>
              <a:t>) </a:t>
            </a:r>
            <a:r>
              <a:rPr lang="el-GR" sz="2400" dirty="0">
                <a:latin typeface="Calibri" pitchFamily="34" charset="0"/>
                <a:cs typeface="Calibri" pitchFamily="34" charset="0"/>
              </a:rPr>
              <a:t>αποτελείται από ένα όνομα σχέσης και μια λίστα από γνωρίσματα.</a:t>
            </a:r>
          </a:p>
        </p:txBody>
      </p:sp>
      <p:sp>
        <p:nvSpPr>
          <p:cNvPr id="7175" name="Text Box 4"/>
          <p:cNvSpPr txBox="1">
            <a:spLocks noChangeArrowheads="1"/>
          </p:cNvSpPr>
          <p:nvPr/>
        </p:nvSpPr>
        <p:spPr bwMode="auto">
          <a:xfrm>
            <a:off x="980262" y="2817237"/>
            <a:ext cx="7559675" cy="406400"/>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cs typeface="Calibri" pitchFamily="34" charset="0"/>
              </a:rPr>
              <a:t>Παράδειγμα - Τ</a:t>
            </a:r>
            <a:r>
              <a:rPr lang="en-US" sz="2000" dirty="0">
                <a:latin typeface="Calibri" pitchFamily="34" charset="0"/>
                <a:cs typeface="Calibri" pitchFamily="34" charset="0"/>
              </a:rPr>
              <a:t>AINIA</a:t>
            </a:r>
            <a:r>
              <a:rPr lang="el-GR" sz="2000" dirty="0">
                <a:latin typeface="Calibri" pitchFamily="34" charset="0"/>
                <a:cs typeface="Calibri" pitchFamily="34" charset="0"/>
              </a:rPr>
              <a:t>(Τίτλος, Χρόνος, Διάρκεια, Τύπος)</a:t>
            </a:r>
          </a:p>
        </p:txBody>
      </p:sp>
      <p:sp>
        <p:nvSpPr>
          <p:cNvPr id="7176" name="Text Box 5"/>
          <p:cNvSpPr txBox="1">
            <a:spLocks noChangeArrowheads="1"/>
          </p:cNvSpPr>
          <p:nvPr/>
        </p:nvSpPr>
        <p:spPr bwMode="auto">
          <a:xfrm>
            <a:off x="292853" y="5139537"/>
            <a:ext cx="74676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accent6">
                    <a:lumMod val="75000"/>
                  </a:schemeClr>
                </a:solidFill>
                <a:latin typeface="Calibri" pitchFamily="34" charset="0"/>
                <a:cs typeface="Calibri" pitchFamily="34" charset="0"/>
              </a:rPr>
              <a:t>Βαθμός</a:t>
            </a:r>
            <a:r>
              <a:rPr lang="el-GR" sz="2000" dirty="0">
                <a:solidFill>
                  <a:schemeClr val="tx2">
                    <a:lumMod val="50000"/>
                  </a:schemeClr>
                </a:solidFill>
                <a:latin typeface="Calibri" pitchFamily="34" charset="0"/>
                <a:cs typeface="Calibri" pitchFamily="34" charset="0"/>
              </a:rPr>
              <a:t>: το πλήθος των γνωρισμάτων</a:t>
            </a:r>
          </a:p>
        </p:txBody>
      </p:sp>
      <p:sp>
        <p:nvSpPr>
          <p:cNvPr id="7177" name="Text Box 6"/>
          <p:cNvSpPr txBox="1">
            <a:spLocks noChangeArrowheads="1"/>
          </p:cNvSpPr>
          <p:nvPr/>
        </p:nvSpPr>
        <p:spPr bwMode="auto">
          <a:xfrm>
            <a:off x="980262" y="1321375"/>
            <a:ext cx="7450175" cy="461665"/>
          </a:xfrm>
          <a:prstGeom prst="rect">
            <a:avLst/>
          </a:prstGeom>
          <a:noFill/>
          <a:ln w="9525">
            <a:noFill/>
            <a:miter lim="800000"/>
            <a:headEnd/>
            <a:tailEnd/>
          </a:ln>
        </p:spPr>
        <p:txBody>
          <a:bodyPr wrap="square">
            <a:spAutoFit/>
          </a:bodyPr>
          <a:lstStyle/>
          <a:p>
            <a:pPr>
              <a:spcBef>
                <a:spcPct val="50000"/>
              </a:spcBef>
            </a:pPr>
            <a:r>
              <a:rPr lang="el-GR" sz="2400" i="1" dirty="0">
                <a:solidFill>
                  <a:schemeClr val="tx2">
                    <a:lumMod val="50000"/>
                  </a:schemeClr>
                </a:solidFill>
                <a:latin typeface="Calibri" pitchFamily="34" charset="0"/>
                <a:cs typeface="Calibri" pitchFamily="34" charset="0"/>
              </a:rPr>
              <a:t>Βασικό δομικό </a:t>
            </a:r>
            <a:r>
              <a:rPr lang="el-GR" sz="2400" i="1" dirty="0">
                <a:latin typeface="Calibri" pitchFamily="34" charset="0"/>
                <a:cs typeface="Calibri" pitchFamily="34" charset="0"/>
              </a:rPr>
              <a:t>στοιχείο</a:t>
            </a:r>
            <a:r>
              <a:rPr lang="el-GR" sz="2400" i="1" dirty="0">
                <a:solidFill>
                  <a:schemeClr val="tx2">
                    <a:lumMod val="50000"/>
                  </a:schemeClr>
                </a:solidFill>
                <a:latin typeface="Calibri" pitchFamily="34" charset="0"/>
                <a:cs typeface="Calibri" pitchFamily="34" charset="0"/>
              </a:rPr>
              <a:t> είναι οι «πίνακες»</a:t>
            </a:r>
            <a:r>
              <a:rPr lang="en-US" sz="2400" i="1"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ή «σχέσεις»</a:t>
            </a:r>
          </a:p>
        </p:txBody>
      </p:sp>
      <p:sp>
        <p:nvSpPr>
          <p:cNvPr id="2" name="Title 1"/>
          <p:cNvSpPr>
            <a:spLocks noGrp="1"/>
          </p:cNvSpPr>
          <p:nvPr>
            <p:ph type="title"/>
          </p:nvPr>
        </p:nvSpPr>
        <p:spPr>
          <a:xfrm>
            <a:off x="504888" y="88900"/>
            <a:ext cx="8229600" cy="1143000"/>
          </a:xfrm>
        </p:spPr>
        <p:txBody>
          <a:bodyPr/>
          <a:lstStyle/>
          <a:p>
            <a:r>
              <a:rPr lang="el-GR" dirty="0">
                <a:solidFill>
                  <a:schemeClr val="accent6">
                    <a:lumMod val="75000"/>
                  </a:schemeClr>
                </a:solidFill>
              </a:rPr>
              <a:t>Σχήμα Σχέσης</a:t>
            </a:r>
            <a:endParaRPr lang="en-US" dirty="0">
              <a:solidFill>
                <a:schemeClr val="accent6">
                  <a:lumMod val="75000"/>
                </a:schemeClr>
              </a:solidFill>
            </a:endParaRPr>
          </a:p>
        </p:txBody>
      </p:sp>
      <p:sp>
        <p:nvSpPr>
          <p:cNvPr id="64" name="Rectangle 58"/>
          <p:cNvSpPr>
            <a:spLocks noChangeArrowheads="1"/>
          </p:cNvSpPr>
          <p:nvPr/>
        </p:nvSpPr>
        <p:spPr bwMode="auto">
          <a:xfrm>
            <a:off x="2757017" y="5117799"/>
            <a:ext cx="0" cy="307975"/>
          </a:xfrm>
          <a:prstGeom prst="rect">
            <a:avLst/>
          </a:prstGeom>
          <a:noFill/>
          <a:ln w="9525">
            <a:noFill/>
            <a:miter lim="800000"/>
            <a:headEnd/>
            <a:tailEnd/>
          </a:ln>
        </p:spPr>
        <p:txBody>
          <a:bodyPr wrap="none" lIns="0" tIns="0" rIns="0" bIns="0">
            <a:spAutoFit/>
          </a:bodyPr>
          <a:lstStyle/>
          <a:p>
            <a:pPr eaLnBrk="0" hangingPunct="0"/>
            <a:endParaRPr lang="el-GR" sz="2000" b="1" dirty="0"/>
          </a:p>
        </p:txBody>
      </p:sp>
      <p:sp>
        <p:nvSpPr>
          <p:cNvPr id="101" name="Text Box 97"/>
          <p:cNvSpPr txBox="1">
            <a:spLocks noChangeArrowheads="1"/>
          </p:cNvSpPr>
          <p:nvPr/>
        </p:nvSpPr>
        <p:spPr bwMode="auto">
          <a:xfrm>
            <a:off x="812007" y="4046236"/>
            <a:ext cx="2116138" cy="396875"/>
          </a:xfrm>
          <a:prstGeom prst="rect">
            <a:avLst/>
          </a:prstGeom>
          <a:noFill/>
          <a:ln w="9525">
            <a:noFill/>
            <a:miter lim="800000"/>
            <a:headEnd/>
            <a:tailEnd/>
          </a:ln>
        </p:spPr>
        <p:txBody>
          <a:bodyPr>
            <a:spAutoFit/>
          </a:bodyPr>
          <a:lstStyle/>
          <a:p>
            <a:pPr eaLnBrk="0" hangingPunct="0">
              <a:spcBef>
                <a:spcPct val="50000"/>
              </a:spcBef>
            </a:pPr>
            <a:r>
              <a:rPr lang="en-US" sz="2000" dirty="0"/>
              <a:t>TAINIA</a:t>
            </a:r>
            <a:endParaRPr lang="el-GR" sz="2000" dirty="0"/>
          </a:p>
        </p:txBody>
      </p:sp>
      <p:sp>
        <p:nvSpPr>
          <p:cNvPr id="74" name="Rectangle 68"/>
          <p:cNvSpPr>
            <a:spLocks noChangeArrowheads="1"/>
          </p:cNvSpPr>
          <p:nvPr/>
        </p:nvSpPr>
        <p:spPr bwMode="auto">
          <a:xfrm>
            <a:off x="4402783" y="5323599"/>
            <a:ext cx="9525" cy="9525"/>
          </a:xfrm>
          <a:prstGeom prst="rect">
            <a:avLst/>
          </a:prstGeom>
          <a:solidFill>
            <a:srgbClr val="000000"/>
          </a:solidFill>
          <a:ln w="9525">
            <a:noFill/>
            <a:miter lim="800000"/>
            <a:headEnd/>
            <a:tailEnd/>
          </a:ln>
        </p:spPr>
        <p:txBody>
          <a:bodyPr/>
          <a:lstStyle/>
          <a:p>
            <a:endParaRPr lang="en-US"/>
          </a:p>
        </p:txBody>
      </p:sp>
      <p:sp>
        <p:nvSpPr>
          <p:cNvPr id="55" name="Rectangle 49"/>
          <p:cNvSpPr>
            <a:spLocks noChangeArrowheads="1"/>
          </p:cNvSpPr>
          <p:nvPr/>
        </p:nvSpPr>
        <p:spPr bwMode="auto">
          <a:xfrm>
            <a:off x="2971000" y="4421597"/>
            <a:ext cx="1782763" cy="304800"/>
          </a:xfrm>
          <a:prstGeom prst="rect">
            <a:avLst/>
          </a:prstGeom>
          <a:noFill/>
          <a:ln w="9525">
            <a:noFill/>
            <a:miter lim="800000"/>
            <a:headEnd/>
            <a:tailEnd/>
          </a:ln>
        </p:spPr>
        <p:txBody>
          <a:bodyPr lIns="0" tIns="0" rIns="0" bIns="0">
            <a:spAutoFit/>
          </a:bodyPr>
          <a:lstStyle/>
          <a:p>
            <a:pPr eaLnBrk="0" hangingPunct="0"/>
            <a:r>
              <a:rPr lang="el-GR" sz="2000" b="1" dirty="0">
                <a:solidFill>
                  <a:schemeClr val="accent3">
                    <a:lumMod val="75000"/>
                  </a:schemeClr>
                </a:solidFill>
              </a:rPr>
              <a:t>Τίτλος</a:t>
            </a:r>
          </a:p>
        </p:txBody>
      </p:sp>
      <p:sp>
        <p:nvSpPr>
          <p:cNvPr id="56" name="Rectangle 50"/>
          <p:cNvSpPr>
            <a:spLocks noChangeArrowheads="1"/>
          </p:cNvSpPr>
          <p:nvPr/>
        </p:nvSpPr>
        <p:spPr bwMode="auto">
          <a:xfrm>
            <a:off x="4141851" y="4459697"/>
            <a:ext cx="777457" cy="307777"/>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Χρόνος</a:t>
            </a:r>
          </a:p>
        </p:txBody>
      </p:sp>
      <p:sp>
        <p:nvSpPr>
          <p:cNvPr id="57" name="Rectangle 51"/>
          <p:cNvSpPr>
            <a:spLocks noChangeArrowheads="1"/>
          </p:cNvSpPr>
          <p:nvPr/>
        </p:nvSpPr>
        <p:spPr bwMode="auto">
          <a:xfrm>
            <a:off x="5367026" y="4487669"/>
            <a:ext cx="972959" cy="307777"/>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Διάρκεια</a:t>
            </a:r>
          </a:p>
        </p:txBody>
      </p:sp>
      <p:sp>
        <p:nvSpPr>
          <p:cNvPr id="58" name="Rectangle 52"/>
          <p:cNvSpPr>
            <a:spLocks noChangeArrowheads="1"/>
          </p:cNvSpPr>
          <p:nvPr/>
        </p:nvSpPr>
        <p:spPr bwMode="auto">
          <a:xfrm rot="10800000" flipV="1">
            <a:off x="6629400" y="4475270"/>
            <a:ext cx="715655" cy="307777"/>
          </a:xfrm>
          <a:prstGeom prst="rect">
            <a:avLst/>
          </a:prstGeom>
          <a:noFill/>
          <a:ln w="9525">
            <a:noFill/>
            <a:miter lim="800000"/>
            <a:headEnd/>
            <a:tailEnd/>
          </a:ln>
        </p:spPr>
        <p:txBody>
          <a:bodyPr wrap="square" lIns="0" tIns="0" rIns="0" bIns="0">
            <a:spAutoFit/>
          </a:bodyPr>
          <a:lstStyle/>
          <a:p>
            <a:pPr eaLnBrk="0" hangingPunct="0"/>
            <a:r>
              <a:rPr lang="el-GR" sz="2000" b="1" dirty="0">
                <a:solidFill>
                  <a:schemeClr val="accent3">
                    <a:lumMod val="75000"/>
                  </a:schemeClr>
                </a:solidFill>
              </a:rPr>
              <a:t>Τύπος</a:t>
            </a:r>
          </a:p>
        </p:txBody>
      </p:sp>
      <p:sp>
        <p:nvSpPr>
          <p:cNvPr id="97" name="Line 92"/>
          <p:cNvSpPr>
            <a:spLocks noChangeShapeType="1"/>
          </p:cNvSpPr>
          <p:nvPr/>
        </p:nvSpPr>
        <p:spPr bwMode="auto">
          <a:xfrm flipH="1">
            <a:off x="3695388" y="3798987"/>
            <a:ext cx="381000" cy="413603"/>
          </a:xfrm>
          <a:prstGeom prst="line">
            <a:avLst/>
          </a:prstGeom>
          <a:noFill/>
          <a:ln w="9525">
            <a:solidFill>
              <a:schemeClr val="tx1"/>
            </a:solidFill>
            <a:round/>
            <a:headEnd/>
            <a:tailEnd type="triangle" w="med" len="med"/>
          </a:ln>
        </p:spPr>
        <p:txBody>
          <a:bodyPr wrap="none" anchor="ctr"/>
          <a:lstStyle/>
          <a:p>
            <a:endParaRPr lang="en-US"/>
          </a:p>
        </p:txBody>
      </p:sp>
      <p:sp>
        <p:nvSpPr>
          <p:cNvPr id="98" name="Line 93"/>
          <p:cNvSpPr>
            <a:spLocks noChangeShapeType="1"/>
          </p:cNvSpPr>
          <p:nvPr/>
        </p:nvSpPr>
        <p:spPr bwMode="auto">
          <a:xfrm>
            <a:off x="4819337" y="3798988"/>
            <a:ext cx="307181" cy="419098"/>
          </a:xfrm>
          <a:prstGeom prst="line">
            <a:avLst/>
          </a:prstGeom>
          <a:noFill/>
          <a:ln w="9525">
            <a:solidFill>
              <a:schemeClr val="tx1"/>
            </a:solidFill>
            <a:round/>
            <a:headEnd/>
            <a:tailEnd type="triangle" w="med" len="med"/>
          </a:ln>
        </p:spPr>
        <p:txBody>
          <a:bodyPr wrap="none" anchor="ctr"/>
          <a:lstStyle/>
          <a:p>
            <a:endParaRPr lang="en-US"/>
          </a:p>
        </p:txBody>
      </p:sp>
      <p:sp>
        <p:nvSpPr>
          <p:cNvPr id="99" name="Line 94"/>
          <p:cNvSpPr>
            <a:spLocks noChangeShapeType="1"/>
          </p:cNvSpPr>
          <p:nvPr/>
        </p:nvSpPr>
        <p:spPr bwMode="auto">
          <a:xfrm>
            <a:off x="5759139" y="3798987"/>
            <a:ext cx="1491455" cy="423863"/>
          </a:xfrm>
          <a:prstGeom prst="line">
            <a:avLst/>
          </a:prstGeom>
          <a:noFill/>
          <a:ln w="9525">
            <a:solidFill>
              <a:schemeClr val="tx1"/>
            </a:solidFill>
            <a:round/>
            <a:headEnd/>
            <a:tailEnd type="triangle" w="med" len="med"/>
          </a:ln>
        </p:spPr>
        <p:txBody>
          <a:bodyPr wrap="none" anchor="ctr"/>
          <a:lstStyle/>
          <a:p>
            <a:endParaRPr lang="en-US"/>
          </a:p>
        </p:txBody>
      </p:sp>
      <p:sp>
        <p:nvSpPr>
          <p:cNvPr id="102" name="Line 98"/>
          <p:cNvSpPr>
            <a:spLocks noChangeShapeType="1"/>
          </p:cNvSpPr>
          <p:nvPr/>
        </p:nvSpPr>
        <p:spPr bwMode="auto">
          <a:xfrm>
            <a:off x="5501168" y="3798988"/>
            <a:ext cx="460375" cy="367566"/>
          </a:xfrm>
          <a:prstGeom prst="line">
            <a:avLst/>
          </a:prstGeom>
          <a:noFill/>
          <a:ln w="9525">
            <a:solidFill>
              <a:schemeClr val="tx1"/>
            </a:solidFill>
            <a:round/>
            <a:headEnd/>
            <a:tailEnd type="triangle" w="med" len="med"/>
          </a:ln>
        </p:spPr>
        <p:txBody>
          <a:bodyPr/>
          <a:lstStyle/>
          <a:p>
            <a:endParaRPr lang="en-US"/>
          </a:p>
        </p:txBody>
      </p:sp>
      <p:sp>
        <p:nvSpPr>
          <p:cNvPr id="118" name="Text Box 91"/>
          <p:cNvSpPr txBox="1">
            <a:spLocks noChangeArrowheads="1"/>
          </p:cNvSpPr>
          <p:nvPr/>
        </p:nvSpPr>
        <p:spPr bwMode="auto">
          <a:xfrm>
            <a:off x="3697770" y="3409284"/>
            <a:ext cx="37338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3">
                    <a:lumMod val="75000"/>
                  </a:schemeClr>
                </a:solidFill>
              </a:rPr>
              <a:t>Γνωρίσματα</a:t>
            </a:r>
            <a:endParaRPr lang="el-GR" sz="2400" dirty="0">
              <a:solidFill>
                <a:schemeClr val="accent3">
                  <a:lumMod val="75000"/>
                </a:schemeClr>
              </a:solidFill>
            </a:endParaRPr>
          </a:p>
        </p:txBody>
      </p:sp>
      <p:sp>
        <p:nvSpPr>
          <p:cNvPr id="2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6" name="Rectangle 5"/>
          <p:cNvSpPr/>
          <p:nvPr/>
        </p:nvSpPr>
        <p:spPr>
          <a:xfrm>
            <a:off x="2688492" y="4306277"/>
            <a:ext cx="4822093"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 name="Straight Connector 8"/>
          <p:cNvCxnSpPr/>
          <p:nvPr/>
        </p:nvCxnSpPr>
        <p:spPr>
          <a:xfrm>
            <a:off x="3829538" y="4321908"/>
            <a:ext cx="7816" cy="601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504866" y="4340665"/>
            <a:ext cx="7816" cy="601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190877" y="4321908"/>
            <a:ext cx="7816" cy="601784"/>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3FC80618-1CDC-4ECB-81C2-7BEB2DCDB1C9}"/>
              </a:ext>
            </a:extLst>
          </p:cNvPr>
          <p:cNvSpPr txBox="1"/>
          <p:nvPr/>
        </p:nvSpPr>
        <p:spPr>
          <a:xfrm>
            <a:off x="1325217" y="5883965"/>
            <a:ext cx="6877879" cy="369332"/>
          </a:xfrm>
          <a:prstGeom prst="rect">
            <a:avLst/>
          </a:prstGeom>
          <a:noFill/>
        </p:spPr>
        <p:txBody>
          <a:bodyPr wrap="square" rtlCol="0">
            <a:spAutoFit/>
          </a:bodyPr>
          <a:lstStyle/>
          <a:p>
            <a:r>
              <a:rPr lang="el-GR" dirty="0"/>
              <a:t>Σημείωση: Τύπος είναι αν η ταινία είναι ασπρόμαυρη ή έγχρωμη</a:t>
            </a:r>
            <a:endParaRPr lang="en-US" dirty="0"/>
          </a:p>
        </p:txBody>
      </p:sp>
    </p:spTree>
    <p:extLst>
      <p:ext uri="{BB962C8B-B14F-4D97-AF65-F5344CB8AC3E}">
        <p14:creationId xmlns:p14="http://schemas.microsoft.com/office/powerpoint/2010/main" val="264698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8</a:t>
            </a:fld>
            <a:endParaRPr lang="el-GR" altLang="en-US"/>
          </a:p>
        </p:txBody>
      </p:sp>
      <p:sp>
        <p:nvSpPr>
          <p:cNvPr id="9222" name="Text Box 3"/>
          <p:cNvSpPr txBox="1">
            <a:spLocks noChangeArrowheads="1"/>
          </p:cNvSpPr>
          <p:nvPr/>
        </p:nvSpPr>
        <p:spPr bwMode="auto">
          <a:xfrm>
            <a:off x="533400" y="1016000"/>
            <a:ext cx="8077200" cy="830997"/>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απλός τρόπος αναπαράστασης δεδομένων: ένας δυσδιάστατος πίνακας που λέγεται </a:t>
            </a:r>
            <a:r>
              <a:rPr lang="el-GR" sz="2400" b="1" dirty="0">
                <a:solidFill>
                  <a:schemeClr val="tx2">
                    <a:lumMod val="50000"/>
                  </a:schemeClr>
                </a:solidFill>
                <a:latin typeface="Calibri" pitchFamily="34" charset="0"/>
                <a:cs typeface="Calibri" pitchFamily="34" charset="0"/>
              </a:rPr>
              <a:t>σχέση</a:t>
            </a:r>
          </a:p>
        </p:txBody>
      </p:sp>
      <p:sp>
        <p:nvSpPr>
          <p:cNvPr id="9223" name="Rectangle 4"/>
          <p:cNvSpPr>
            <a:spLocks noChangeArrowheads="1"/>
          </p:cNvSpPr>
          <p:nvPr/>
        </p:nvSpPr>
        <p:spPr bwMode="auto">
          <a:xfrm>
            <a:off x="2247901" y="2783622"/>
            <a:ext cx="7937" cy="9525"/>
          </a:xfrm>
          <a:prstGeom prst="rect">
            <a:avLst/>
          </a:prstGeom>
          <a:solidFill>
            <a:srgbClr val="000000"/>
          </a:solidFill>
          <a:ln w="9525">
            <a:noFill/>
            <a:miter lim="800000"/>
            <a:headEnd/>
            <a:tailEnd/>
          </a:ln>
        </p:spPr>
        <p:txBody>
          <a:bodyPr/>
          <a:lstStyle/>
          <a:p>
            <a:endParaRPr lang="en-US"/>
          </a:p>
        </p:txBody>
      </p:sp>
      <p:sp>
        <p:nvSpPr>
          <p:cNvPr id="9224" name="Rectangle 5"/>
          <p:cNvSpPr>
            <a:spLocks noChangeArrowheads="1"/>
          </p:cNvSpPr>
          <p:nvPr/>
        </p:nvSpPr>
        <p:spPr bwMode="auto">
          <a:xfrm>
            <a:off x="2247901" y="2783622"/>
            <a:ext cx="7937" cy="9525"/>
          </a:xfrm>
          <a:prstGeom prst="rect">
            <a:avLst/>
          </a:prstGeom>
          <a:solidFill>
            <a:srgbClr val="000000"/>
          </a:solidFill>
          <a:ln w="9525">
            <a:noFill/>
            <a:miter lim="800000"/>
            <a:headEnd/>
            <a:tailEnd/>
          </a:ln>
        </p:spPr>
        <p:txBody>
          <a:bodyPr/>
          <a:lstStyle/>
          <a:p>
            <a:endParaRPr lang="en-US"/>
          </a:p>
        </p:txBody>
      </p:sp>
      <p:sp>
        <p:nvSpPr>
          <p:cNvPr id="9225" name="Rectangle 6"/>
          <p:cNvSpPr>
            <a:spLocks noChangeArrowheads="1"/>
          </p:cNvSpPr>
          <p:nvPr/>
        </p:nvSpPr>
        <p:spPr bwMode="auto">
          <a:xfrm>
            <a:off x="2255838" y="2783622"/>
            <a:ext cx="1830388" cy="9525"/>
          </a:xfrm>
          <a:prstGeom prst="rect">
            <a:avLst/>
          </a:prstGeom>
          <a:solidFill>
            <a:srgbClr val="000000"/>
          </a:solidFill>
          <a:ln w="9525">
            <a:noFill/>
            <a:miter lim="800000"/>
            <a:headEnd/>
            <a:tailEnd/>
          </a:ln>
        </p:spPr>
        <p:txBody>
          <a:bodyPr/>
          <a:lstStyle/>
          <a:p>
            <a:endParaRPr lang="en-US"/>
          </a:p>
        </p:txBody>
      </p:sp>
      <p:sp>
        <p:nvSpPr>
          <p:cNvPr id="9226" name="Rectangle 7"/>
          <p:cNvSpPr>
            <a:spLocks noChangeArrowheads="1"/>
          </p:cNvSpPr>
          <p:nvPr/>
        </p:nvSpPr>
        <p:spPr bwMode="auto">
          <a:xfrm>
            <a:off x="4086226" y="2783622"/>
            <a:ext cx="9525" cy="9525"/>
          </a:xfrm>
          <a:prstGeom prst="rect">
            <a:avLst/>
          </a:prstGeom>
          <a:solidFill>
            <a:srgbClr val="000000"/>
          </a:solidFill>
          <a:ln w="9525">
            <a:noFill/>
            <a:miter lim="800000"/>
            <a:headEnd/>
            <a:tailEnd/>
          </a:ln>
        </p:spPr>
        <p:txBody>
          <a:bodyPr/>
          <a:lstStyle/>
          <a:p>
            <a:endParaRPr lang="en-US"/>
          </a:p>
        </p:txBody>
      </p:sp>
      <p:sp>
        <p:nvSpPr>
          <p:cNvPr id="9227" name="Rectangle 8"/>
          <p:cNvSpPr>
            <a:spLocks noChangeArrowheads="1"/>
          </p:cNvSpPr>
          <p:nvPr/>
        </p:nvSpPr>
        <p:spPr bwMode="auto">
          <a:xfrm>
            <a:off x="5091113" y="2783622"/>
            <a:ext cx="9525" cy="9525"/>
          </a:xfrm>
          <a:prstGeom prst="rect">
            <a:avLst/>
          </a:prstGeom>
          <a:solidFill>
            <a:srgbClr val="000000"/>
          </a:solidFill>
          <a:ln w="9525">
            <a:noFill/>
            <a:miter lim="800000"/>
            <a:headEnd/>
            <a:tailEnd/>
          </a:ln>
        </p:spPr>
        <p:txBody>
          <a:bodyPr/>
          <a:lstStyle/>
          <a:p>
            <a:endParaRPr lang="en-US"/>
          </a:p>
        </p:txBody>
      </p:sp>
      <p:sp>
        <p:nvSpPr>
          <p:cNvPr id="9228" name="Rectangle 9"/>
          <p:cNvSpPr>
            <a:spLocks noChangeArrowheads="1"/>
          </p:cNvSpPr>
          <p:nvPr/>
        </p:nvSpPr>
        <p:spPr bwMode="auto">
          <a:xfrm>
            <a:off x="5100638" y="2783622"/>
            <a:ext cx="1260475" cy="9525"/>
          </a:xfrm>
          <a:prstGeom prst="rect">
            <a:avLst/>
          </a:prstGeom>
          <a:solidFill>
            <a:srgbClr val="000000"/>
          </a:solidFill>
          <a:ln w="9525">
            <a:noFill/>
            <a:miter lim="800000"/>
            <a:headEnd/>
            <a:tailEnd/>
          </a:ln>
        </p:spPr>
        <p:txBody>
          <a:bodyPr/>
          <a:lstStyle/>
          <a:p>
            <a:endParaRPr lang="en-US"/>
          </a:p>
        </p:txBody>
      </p:sp>
      <p:sp>
        <p:nvSpPr>
          <p:cNvPr id="9229" name="Rectangle 10"/>
          <p:cNvSpPr>
            <a:spLocks noChangeArrowheads="1"/>
          </p:cNvSpPr>
          <p:nvPr/>
        </p:nvSpPr>
        <p:spPr bwMode="auto">
          <a:xfrm>
            <a:off x="6361113" y="2783622"/>
            <a:ext cx="9525" cy="9525"/>
          </a:xfrm>
          <a:prstGeom prst="rect">
            <a:avLst/>
          </a:prstGeom>
          <a:solidFill>
            <a:srgbClr val="000000"/>
          </a:solidFill>
          <a:ln w="9525">
            <a:noFill/>
            <a:miter lim="800000"/>
            <a:headEnd/>
            <a:tailEnd/>
          </a:ln>
        </p:spPr>
        <p:txBody>
          <a:bodyPr/>
          <a:lstStyle/>
          <a:p>
            <a:endParaRPr lang="en-US"/>
          </a:p>
        </p:txBody>
      </p:sp>
      <p:sp>
        <p:nvSpPr>
          <p:cNvPr id="9230" name="Rectangle 11"/>
          <p:cNvSpPr>
            <a:spLocks noChangeArrowheads="1"/>
          </p:cNvSpPr>
          <p:nvPr/>
        </p:nvSpPr>
        <p:spPr bwMode="auto">
          <a:xfrm>
            <a:off x="7800976" y="2783622"/>
            <a:ext cx="7937" cy="9525"/>
          </a:xfrm>
          <a:prstGeom prst="rect">
            <a:avLst/>
          </a:prstGeom>
          <a:solidFill>
            <a:srgbClr val="000000"/>
          </a:solidFill>
          <a:ln w="9525">
            <a:noFill/>
            <a:miter lim="800000"/>
            <a:headEnd/>
            <a:tailEnd/>
          </a:ln>
        </p:spPr>
        <p:txBody>
          <a:bodyPr/>
          <a:lstStyle/>
          <a:p>
            <a:endParaRPr lang="en-US"/>
          </a:p>
        </p:txBody>
      </p:sp>
      <p:sp>
        <p:nvSpPr>
          <p:cNvPr id="9231" name="Rectangle 12"/>
          <p:cNvSpPr>
            <a:spLocks noChangeArrowheads="1"/>
          </p:cNvSpPr>
          <p:nvPr/>
        </p:nvSpPr>
        <p:spPr bwMode="auto">
          <a:xfrm>
            <a:off x="7800976" y="2783622"/>
            <a:ext cx="7937" cy="9525"/>
          </a:xfrm>
          <a:prstGeom prst="rect">
            <a:avLst/>
          </a:prstGeom>
          <a:solidFill>
            <a:srgbClr val="000000"/>
          </a:solidFill>
          <a:ln w="9525">
            <a:noFill/>
            <a:miter lim="800000"/>
            <a:headEnd/>
            <a:tailEnd/>
          </a:ln>
        </p:spPr>
        <p:txBody>
          <a:bodyPr/>
          <a:lstStyle/>
          <a:p>
            <a:endParaRPr lang="en-US"/>
          </a:p>
        </p:txBody>
      </p:sp>
      <p:sp>
        <p:nvSpPr>
          <p:cNvPr id="9232" name="Rectangle 13"/>
          <p:cNvSpPr>
            <a:spLocks noChangeArrowheads="1"/>
          </p:cNvSpPr>
          <p:nvPr/>
        </p:nvSpPr>
        <p:spPr bwMode="auto">
          <a:xfrm>
            <a:off x="2247901" y="2793147"/>
            <a:ext cx="7937" cy="398463"/>
          </a:xfrm>
          <a:prstGeom prst="rect">
            <a:avLst/>
          </a:prstGeom>
          <a:solidFill>
            <a:srgbClr val="000000"/>
          </a:solidFill>
          <a:ln w="9525">
            <a:noFill/>
            <a:miter lim="800000"/>
            <a:headEnd/>
            <a:tailEnd/>
          </a:ln>
        </p:spPr>
        <p:txBody>
          <a:bodyPr/>
          <a:lstStyle/>
          <a:p>
            <a:endParaRPr lang="en-US"/>
          </a:p>
        </p:txBody>
      </p:sp>
      <p:sp>
        <p:nvSpPr>
          <p:cNvPr id="9233" name="Rectangle 14"/>
          <p:cNvSpPr>
            <a:spLocks noChangeArrowheads="1"/>
          </p:cNvSpPr>
          <p:nvPr/>
        </p:nvSpPr>
        <p:spPr bwMode="auto">
          <a:xfrm>
            <a:off x="4086226" y="2793147"/>
            <a:ext cx="9525" cy="398463"/>
          </a:xfrm>
          <a:prstGeom prst="rect">
            <a:avLst/>
          </a:prstGeom>
          <a:solidFill>
            <a:srgbClr val="000000"/>
          </a:solidFill>
          <a:ln w="9525">
            <a:noFill/>
            <a:miter lim="800000"/>
            <a:headEnd/>
            <a:tailEnd/>
          </a:ln>
        </p:spPr>
        <p:txBody>
          <a:bodyPr/>
          <a:lstStyle/>
          <a:p>
            <a:endParaRPr lang="en-US"/>
          </a:p>
        </p:txBody>
      </p:sp>
      <p:sp>
        <p:nvSpPr>
          <p:cNvPr id="9234" name="Rectangle 15"/>
          <p:cNvSpPr>
            <a:spLocks noChangeArrowheads="1"/>
          </p:cNvSpPr>
          <p:nvPr/>
        </p:nvSpPr>
        <p:spPr bwMode="auto">
          <a:xfrm>
            <a:off x="5091113" y="2793147"/>
            <a:ext cx="9525" cy="398463"/>
          </a:xfrm>
          <a:prstGeom prst="rect">
            <a:avLst/>
          </a:prstGeom>
          <a:solidFill>
            <a:srgbClr val="000000"/>
          </a:solidFill>
          <a:ln w="9525">
            <a:noFill/>
            <a:miter lim="800000"/>
            <a:headEnd/>
            <a:tailEnd/>
          </a:ln>
        </p:spPr>
        <p:txBody>
          <a:bodyPr/>
          <a:lstStyle/>
          <a:p>
            <a:endParaRPr lang="en-US"/>
          </a:p>
        </p:txBody>
      </p:sp>
      <p:sp>
        <p:nvSpPr>
          <p:cNvPr id="9235" name="Rectangle 16"/>
          <p:cNvSpPr>
            <a:spLocks noChangeArrowheads="1"/>
          </p:cNvSpPr>
          <p:nvPr/>
        </p:nvSpPr>
        <p:spPr bwMode="auto">
          <a:xfrm>
            <a:off x="6361113" y="2793147"/>
            <a:ext cx="9525" cy="398463"/>
          </a:xfrm>
          <a:prstGeom prst="rect">
            <a:avLst/>
          </a:prstGeom>
          <a:solidFill>
            <a:srgbClr val="000000"/>
          </a:solidFill>
          <a:ln w="9525">
            <a:noFill/>
            <a:miter lim="800000"/>
            <a:headEnd/>
            <a:tailEnd/>
          </a:ln>
        </p:spPr>
        <p:txBody>
          <a:bodyPr/>
          <a:lstStyle/>
          <a:p>
            <a:endParaRPr lang="en-US"/>
          </a:p>
        </p:txBody>
      </p:sp>
      <p:sp>
        <p:nvSpPr>
          <p:cNvPr id="9236" name="Rectangle 17"/>
          <p:cNvSpPr>
            <a:spLocks noChangeArrowheads="1"/>
          </p:cNvSpPr>
          <p:nvPr/>
        </p:nvSpPr>
        <p:spPr bwMode="auto">
          <a:xfrm>
            <a:off x="7800976" y="2793147"/>
            <a:ext cx="7937" cy="398463"/>
          </a:xfrm>
          <a:prstGeom prst="rect">
            <a:avLst/>
          </a:prstGeom>
          <a:solidFill>
            <a:srgbClr val="000000"/>
          </a:solidFill>
          <a:ln w="9525">
            <a:noFill/>
            <a:miter lim="800000"/>
            <a:headEnd/>
            <a:tailEnd/>
          </a:ln>
        </p:spPr>
        <p:txBody>
          <a:bodyPr/>
          <a:lstStyle/>
          <a:p>
            <a:endParaRPr lang="en-US"/>
          </a:p>
        </p:txBody>
      </p:sp>
      <p:sp>
        <p:nvSpPr>
          <p:cNvPr id="9237" name="Rectangle 18"/>
          <p:cNvSpPr>
            <a:spLocks noChangeArrowheads="1"/>
          </p:cNvSpPr>
          <p:nvPr/>
        </p:nvSpPr>
        <p:spPr bwMode="auto">
          <a:xfrm>
            <a:off x="2247901" y="3190022"/>
            <a:ext cx="7937" cy="9525"/>
          </a:xfrm>
          <a:prstGeom prst="rect">
            <a:avLst/>
          </a:prstGeom>
          <a:solidFill>
            <a:srgbClr val="000000"/>
          </a:solidFill>
          <a:ln w="9525">
            <a:noFill/>
            <a:miter lim="800000"/>
            <a:headEnd/>
            <a:tailEnd/>
          </a:ln>
        </p:spPr>
        <p:txBody>
          <a:bodyPr/>
          <a:lstStyle/>
          <a:p>
            <a:endParaRPr lang="en-US"/>
          </a:p>
        </p:txBody>
      </p:sp>
      <p:sp>
        <p:nvSpPr>
          <p:cNvPr id="9238" name="Rectangle 19"/>
          <p:cNvSpPr>
            <a:spLocks noChangeArrowheads="1"/>
          </p:cNvSpPr>
          <p:nvPr/>
        </p:nvSpPr>
        <p:spPr bwMode="auto">
          <a:xfrm>
            <a:off x="2255838" y="3190022"/>
            <a:ext cx="1830388" cy="9525"/>
          </a:xfrm>
          <a:prstGeom prst="rect">
            <a:avLst/>
          </a:prstGeom>
          <a:solidFill>
            <a:srgbClr val="000000"/>
          </a:solidFill>
          <a:ln w="9525">
            <a:noFill/>
            <a:miter lim="800000"/>
            <a:headEnd/>
            <a:tailEnd/>
          </a:ln>
        </p:spPr>
        <p:txBody>
          <a:bodyPr/>
          <a:lstStyle/>
          <a:p>
            <a:endParaRPr lang="en-US"/>
          </a:p>
        </p:txBody>
      </p:sp>
      <p:sp>
        <p:nvSpPr>
          <p:cNvPr id="9239" name="Rectangle 20"/>
          <p:cNvSpPr>
            <a:spLocks noChangeArrowheads="1"/>
          </p:cNvSpPr>
          <p:nvPr/>
        </p:nvSpPr>
        <p:spPr bwMode="auto">
          <a:xfrm>
            <a:off x="4086226" y="3190022"/>
            <a:ext cx="9525" cy="9525"/>
          </a:xfrm>
          <a:prstGeom prst="rect">
            <a:avLst/>
          </a:prstGeom>
          <a:solidFill>
            <a:srgbClr val="000000"/>
          </a:solidFill>
          <a:ln w="9525">
            <a:noFill/>
            <a:miter lim="800000"/>
            <a:headEnd/>
            <a:tailEnd/>
          </a:ln>
        </p:spPr>
        <p:txBody>
          <a:bodyPr/>
          <a:lstStyle/>
          <a:p>
            <a:endParaRPr lang="en-US"/>
          </a:p>
        </p:txBody>
      </p:sp>
      <p:sp>
        <p:nvSpPr>
          <p:cNvPr id="9240" name="Rectangle 21"/>
          <p:cNvSpPr>
            <a:spLocks noChangeArrowheads="1"/>
          </p:cNvSpPr>
          <p:nvPr/>
        </p:nvSpPr>
        <p:spPr bwMode="auto">
          <a:xfrm>
            <a:off x="4095751" y="3190022"/>
            <a:ext cx="995362" cy="9525"/>
          </a:xfrm>
          <a:prstGeom prst="rect">
            <a:avLst/>
          </a:prstGeom>
          <a:solidFill>
            <a:srgbClr val="000000"/>
          </a:solidFill>
          <a:ln w="9525">
            <a:noFill/>
            <a:miter lim="800000"/>
            <a:headEnd/>
            <a:tailEnd/>
          </a:ln>
        </p:spPr>
        <p:txBody>
          <a:bodyPr/>
          <a:lstStyle/>
          <a:p>
            <a:endParaRPr lang="en-US"/>
          </a:p>
        </p:txBody>
      </p:sp>
      <p:sp>
        <p:nvSpPr>
          <p:cNvPr id="9241" name="Rectangle 22"/>
          <p:cNvSpPr>
            <a:spLocks noChangeArrowheads="1"/>
          </p:cNvSpPr>
          <p:nvPr/>
        </p:nvSpPr>
        <p:spPr bwMode="auto">
          <a:xfrm>
            <a:off x="5091113" y="3190022"/>
            <a:ext cx="9525" cy="9525"/>
          </a:xfrm>
          <a:prstGeom prst="rect">
            <a:avLst/>
          </a:prstGeom>
          <a:solidFill>
            <a:srgbClr val="000000"/>
          </a:solidFill>
          <a:ln w="9525">
            <a:noFill/>
            <a:miter lim="800000"/>
            <a:headEnd/>
            <a:tailEnd/>
          </a:ln>
        </p:spPr>
        <p:txBody>
          <a:bodyPr/>
          <a:lstStyle/>
          <a:p>
            <a:endParaRPr lang="en-US"/>
          </a:p>
        </p:txBody>
      </p:sp>
      <p:sp>
        <p:nvSpPr>
          <p:cNvPr id="9242" name="Rectangle 23"/>
          <p:cNvSpPr>
            <a:spLocks noChangeArrowheads="1"/>
          </p:cNvSpPr>
          <p:nvPr/>
        </p:nvSpPr>
        <p:spPr bwMode="auto">
          <a:xfrm>
            <a:off x="5100638" y="3190022"/>
            <a:ext cx="1260475" cy="9525"/>
          </a:xfrm>
          <a:prstGeom prst="rect">
            <a:avLst/>
          </a:prstGeom>
          <a:solidFill>
            <a:srgbClr val="000000"/>
          </a:solidFill>
          <a:ln w="9525">
            <a:noFill/>
            <a:miter lim="800000"/>
            <a:headEnd/>
            <a:tailEnd/>
          </a:ln>
        </p:spPr>
        <p:txBody>
          <a:bodyPr/>
          <a:lstStyle/>
          <a:p>
            <a:endParaRPr lang="en-US"/>
          </a:p>
        </p:txBody>
      </p:sp>
      <p:sp>
        <p:nvSpPr>
          <p:cNvPr id="9243" name="Rectangle 24"/>
          <p:cNvSpPr>
            <a:spLocks noChangeArrowheads="1"/>
          </p:cNvSpPr>
          <p:nvPr/>
        </p:nvSpPr>
        <p:spPr bwMode="auto">
          <a:xfrm>
            <a:off x="6361113" y="3190022"/>
            <a:ext cx="9525" cy="9525"/>
          </a:xfrm>
          <a:prstGeom prst="rect">
            <a:avLst/>
          </a:prstGeom>
          <a:solidFill>
            <a:srgbClr val="000000"/>
          </a:solidFill>
          <a:ln w="9525">
            <a:noFill/>
            <a:miter lim="800000"/>
            <a:headEnd/>
            <a:tailEnd/>
          </a:ln>
        </p:spPr>
        <p:txBody>
          <a:bodyPr/>
          <a:lstStyle/>
          <a:p>
            <a:endParaRPr lang="en-US"/>
          </a:p>
        </p:txBody>
      </p:sp>
      <p:sp>
        <p:nvSpPr>
          <p:cNvPr id="9244" name="Rectangle 25"/>
          <p:cNvSpPr>
            <a:spLocks noChangeArrowheads="1"/>
          </p:cNvSpPr>
          <p:nvPr/>
        </p:nvSpPr>
        <p:spPr bwMode="auto">
          <a:xfrm>
            <a:off x="6370638" y="3190022"/>
            <a:ext cx="1430338" cy="9525"/>
          </a:xfrm>
          <a:prstGeom prst="rect">
            <a:avLst/>
          </a:prstGeom>
          <a:solidFill>
            <a:srgbClr val="000000"/>
          </a:solidFill>
          <a:ln w="9525">
            <a:noFill/>
            <a:miter lim="800000"/>
            <a:headEnd/>
            <a:tailEnd/>
          </a:ln>
        </p:spPr>
        <p:txBody>
          <a:bodyPr/>
          <a:lstStyle/>
          <a:p>
            <a:endParaRPr lang="en-US"/>
          </a:p>
        </p:txBody>
      </p:sp>
      <p:sp>
        <p:nvSpPr>
          <p:cNvPr id="9245" name="Rectangle 26"/>
          <p:cNvSpPr>
            <a:spLocks noChangeArrowheads="1"/>
          </p:cNvSpPr>
          <p:nvPr/>
        </p:nvSpPr>
        <p:spPr bwMode="auto">
          <a:xfrm>
            <a:off x="7800976" y="3190022"/>
            <a:ext cx="7937" cy="9525"/>
          </a:xfrm>
          <a:prstGeom prst="rect">
            <a:avLst/>
          </a:prstGeom>
          <a:solidFill>
            <a:srgbClr val="000000"/>
          </a:solidFill>
          <a:ln w="9525">
            <a:noFill/>
            <a:miter lim="800000"/>
            <a:headEnd/>
            <a:tailEnd/>
          </a:ln>
        </p:spPr>
        <p:txBody>
          <a:bodyPr/>
          <a:lstStyle/>
          <a:p>
            <a:endParaRPr lang="en-US"/>
          </a:p>
        </p:txBody>
      </p:sp>
      <p:sp>
        <p:nvSpPr>
          <p:cNvPr id="9246" name="Rectangle 27"/>
          <p:cNvSpPr>
            <a:spLocks noChangeArrowheads="1"/>
          </p:cNvSpPr>
          <p:nvPr/>
        </p:nvSpPr>
        <p:spPr bwMode="auto">
          <a:xfrm>
            <a:off x="2247901" y="3199547"/>
            <a:ext cx="7937" cy="447675"/>
          </a:xfrm>
          <a:prstGeom prst="rect">
            <a:avLst/>
          </a:prstGeom>
          <a:solidFill>
            <a:srgbClr val="000000"/>
          </a:solidFill>
          <a:ln w="9525">
            <a:noFill/>
            <a:miter lim="800000"/>
            <a:headEnd/>
            <a:tailEnd/>
          </a:ln>
        </p:spPr>
        <p:txBody>
          <a:bodyPr/>
          <a:lstStyle/>
          <a:p>
            <a:endParaRPr lang="en-US"/>
          </a:p>
        </p:txBody>
      </p:sp>
      <p:sp>
        <p:nvSpPr>
          <p:cNvPr id="9247" name="Rectangle 28"/>
          <p:cNvSpPr>
            <a:spLocks noChangeArrowheads="1"/>
          </p:cNvSpPr>
          <p:nvPr/>
        </p:nvSpPr>
        <p:spPr bwMode="auto">
          <a:xfrm>
            <a:off x="4086226" y="3199547"/>
            <a:ext cx="9525" cy="447675"/>
          </a:xfrm>
          <a:prstGeom prst="rect">
            <a:avLst/>
          </a:prstGeom>
          <a:solidFill>
            <a:srgbClr val="000000"/>
          </a:solidFill>
          <a:ln w="9525">
            <a:noFill/>
            <a:miter lim="800000"/>
            <a:headEnd/>
            <a:tailEnd/>
          </a:ln>
        </p:spPr>
        <p:txBody>
          <a:bodyPr/>
          <a:lstStyle/>
          <a:p>
            <a:endParaRPr lang="en-US"/>
          </a:p>
        </p:txBody>
      </p:sp>
      <p:sp>
        <p:nvSpPr>
          <p:cNvPr id="9248" name="Rectangle 29"/>
          <p:cNvSpPr>
            <a:spLocks noChangeArrowheads="1"/>
          </p:cNvSpPr>
          <p:nvPr/>
        </p:nvSpPr>
        <p:spPr bwMode="auto">
          <a:xfrm>
            <a:off x="5091113" y="3199547"/>
            <a:ext cx="9525" cy="447675"/>
          </a:xfrm>
          <a:prstGeom prst="rect">
            <a:avLst/>
          </a:prstGeom>
          <a:solidFill>
            <a:srgbClr val="000000"/>
          </a:solidFill>
          <a:ln w="9525">
            <a:noFill/>
            <a:miter lim="800000"/>
            <a:headEnd/>
            <a:tailEnd/>
          </a:ln>
        </p:spPr>
        <p:txBody>
          <a:bodyPr/>
          <a:lstStyle/>
          <a:p>
            <a:endParaRPr lang="en-US"/>
          </a:p>
        </p:txBody>
      </p:sp>
      <p:sp>
        <p:nvSpPr>
          <p:cNvPr id="9249" name="Rectangle 30"/>
          <p:cNvSpPr>
            <a:spLocks noChangeArrowheads="1"/>
          </p:cNvSpPr>
          <p:nvPr/>
        </p:nvSpPr>
        <p:spPr bwMode="auto">
          <a:xfrm>
            <a:off x="6361113" y="3199547"/>
            <a:ext cx="9525" cy="447675"/>
          </a:xfrm>
          <a:prstGeom prst="rect">
            <a:avLst/>
          </a:prstGeom>
          <a:solidFill>
            <a:srgbClr val="000000"/>
          </a:solidFill>
          <a:ln w="9525">
            <a:noFill/>
            <a:miter lim="800000"/>
            <a:headEnd/>
            <a:tailEnd/>
          </a:ln>
        </p:spPr>
        <p:txBody>
          <a:bodyPr/>
          <a:lstStyle/>
          <a:p>
            <a:endParaRPr lang="en-US"/>
          </a:p>
        </p:txBody>
      </p:sp>
      <p:sp>
        <p:nvSpPr>
          <p:cNvPr id="9250" name="Rectangle 31"/>
          <p:cNvSpPr>
            <a:spLocks noChangeArrowheads="1"/>
          </p:cNvSpPr>
          <p:nvPr/>
        </p:nvSpPr>
        <p:spPr bwMode="auto">
          <a:xfrm>
            <a:off x="7800976" y="3199547"/>
            <a:ext cx="7937" cy="447675"/>
          </a:xfrm>
          <a:prstGeom prst="rect">
            <a:avLst/>
          </a:prstGeom>
          <a:solidFill>
            <a:srgbClr val="000000"/>
          </a:solidFill>
          <a:ln w="9525">
            <a:noFill/>
            <a:miter lim="800000"/>
            <a:headEnd/>
            <a:tailEnd/>
          </a:ln>
        </p:spPr>
        <p:txBody>
          <a:bodyPr/>
          <a:lstStyle/>
          <a:p>
            <a:endParaRPr lang="en-US"/>
          </a:p>
        </p:txBody>
      </p:sp>
      <p:sp>
        <p:nvSpPr>
          <p:cNvPr id="9251" name="Rectangle 32"/>
          <p:cNvSpPr>
            <a:spLocks noChangeArrowheads="1"/>
          </p:cNvSpPr>
          <p:nvPr/>
        </p:nvSpPr>
        <p:spPr bwMode="auto">
          <a:xfrm>
            <a:off x="2247901" y="3647222"/>
            <a:ext cx="7937" cy="9525"/>
          </a:xfrm>
          <a:prstGeom prst="rect">
            <a:avLst/>
          </a:prstGeom>
          <a:solidFill>
            <a:srgbClr val="000000"/>
          </a:solidFill>
          <a:ln w="9525">
            <a:noFill/>
            <a:miter lim="800000"/>
            <a:headEnd/>
            <a:tailEnd/>
          </a:ln>
        </p:spPr>
        <p:txBody>
          <a:bodyPr/>
          <a:lstStyle/>
          <a:p>
            <a:endParaRPr lang="en-US"/>
          </a:p>
        </p:txBody>
      </p:sp>
      <p:sp>
        <p:nvSpPr>
          <p:cNvPr id="9252" name="Rectangle 33"/>
          <p:cNvSpPr>
            <a:spLocks noChangeArrowheads="1"/>
          </p:cNvSpPr>
          <p:nvPr/>
        </p:nvSpPr>
        <p:spPr bwMode="auto">
          <a:xfrm>
            <a:off x="2255838" y="3647222"/>
            <a:ext cx="1830388" cy="9525"/>
          </a:xfrm>
          <a:prstGeom prst="rect">
            <a:avLst/>
          </a:prstGeom>
          <a:solidFill>
            <a:srgbClr val="000000"/>
          </a:solidFill>
          <a:ln w="9525">
            <a:noFill/>
            <a:miter lim="800000"/>
            <a:headEnd/>
            <a:tailEnd/>
          </a:ln>
        </p:spPr>
        <p:txBody>
          <a:bodyPr/>
          <a:lstStyle/>
          <a:p>
            <a:endParaRPr lang="en-US"/>
          </a:p>
        </p:txBody>
      </p:sp>
      <p:sp>
        <p:nvSpPr>
          <p:cNvPr id="9253" name="Rectangle 34"/>
          <p:cNvSpPr>
            <a:spLocks noChangeArrowheads="1"/>
          </p:cNvSpPr>
          <p:nvPr/>
        </p:nvSpPr>
        <p:spPr bwMode="auto">
          <a:xfrm>
            <a:off x="4086226" y="3647222"/>
            <a:ext cx="9525" cy="9525"/>
          </a:xfrm>
          <a:prstGeom prst="rect">
            <a:avLst/>
          </a:prstGeom>
          <a:solidFill>
            <a:srgbClr val="000000"/>
          </a:solidFill>
          <a:ln w="9525">
            <a:noFill/>
            <a:miter lim="800000"/>
            <a:headEnd/>
            <a:tailEnd/>
          </a:ln>
        </p:spPr>
        <p:txBody>
          <a:bodyPr/>
          <a:lstStyle/>
          <a:p>
            <a:endParaRPr lang="en-US"/>
          </a:p>
        </p:txBody>
      </p:sp>
      <p:sp>
        <p:nvSpPr>
          <p:cNvPr id="9254" name="Rectangle 35"/>
          <p:cNvSpPr>
            <a:spLocks noChangeArrowheads="1"/>
          </p:cNvSpPr>
          <p:nvPr/>
        </p:nvSpPr>
        <p:spPr bwMode="auto">
          <a:xfrm>
            <a:off x="4095751" y="3647222"/>
            <a:ext cx="995362" cy="9525"/>
          </a:xfrm>
          <a:prstGeom prst="rect">
            <a:avLst/>
          </a:prstGeom>
          <a:solidFill>
            <a:srgbClr val="000000"/>
          </a:solidFill>
          <a:ln w="9525">
            <a:noFill/>
            <a:miter lim="800000"/>
            <a:headEnd/>
            <a:tailEnd/>
          </a:ln>
        </p:spPr>
        <p:txBody>
          <a:bodyPr/>
          <a:lstStyle/>
          <a:p>
            <a:endParaRPr lang="en-US"/>
          </a:p>
        </p:txBody>
      </p:sp>
      <p:sp>
        <p:nvSpPr>
          <p:cNvPr id="9255" name="Rectangle 36"/>
          <p:cNvSpPr>
            <a:spLocks noChangeArrowheads="1"/>
          </p:cNvSpPr>
          <p:nvPr/>
        </p:nvSpPr>
        <p:spPr bwMode="auto">
          <a:xfrm>
            <a:off x="5091113" y="3647222"/>
            <a:ext cx="9525" cy="9525"/>
          </a:xfrm>
          <a:prstGeom prst="rect">
            <a:avLst/>
          </a:prstGeom>
          <a:solidFill>
            <a:srgbClr val="000000"/>
          </a:solidFill>
          <a:ln w="9525">
            <a:noFill/>
            <a:miter lim="800000"/>
            <a:headEnd/>
            <a:tailEnd/>
          </a:ln>
        </p:spPr>
        <p:txBody>
          <a:bodyPr/>
          <a:lstStyle/>
          <a:p>
            <a:endParaRPr lang="en-US"/>
          </a:p>
        </p:txBody>
      </p:sp>
      <p:sp>
        <p:nvSpPr>
          <p:cNvPr id="9256" name="Rectangle 37"/>
          <p:cNvSpPr>
            <a:spLocks noChangeArrowheads="1"/>
          </p:cNvSpPr>
          <p:nvPr/>
        </p:nvSpPr>
        <p:spPr bwMode="auto">
          <a:xfrm>
            <a:off x="5100638" y="3647222"/>
            <a:ext cx="1260475" cy="9525"/>
          </a:xfrm>
          <a:prstGeom prst="rect">
            <a:avLst/>
          </a:prstGeom>
          <a:solidFill>
            <a:srgbClr val="000000"/>
          </a:solidFill>
          <a:ln w="9525">
            <a:noFill/>
            <a:miter lim="800000"/>
            <a:headEnd/>
            <a:tailEnd/>
          </a:ln>
        </p:spPr>
        <p:txBody>
          <a:bodyPr/>
          <a:lstStyle/>
          <a:p>
            <a:endParaRPr lang="en-US"/>
          </a:p>
        </p:txBody>
      </p:sp>
      <p:sp>
        <p:nvSpPr>
          <p:cNvPr id="9257" name="Rectangle 38"/>
          <p:cNvSpPr>
            <a:spLocks noChangeArrowheads="1"/>
          </p:cNvSpPr>
          <p:nvPr/>
        </p:nvSpPr>
        <p:spPr bwMode="auto">
          <a:xfrm>
            <a:off x="6361113" y="3647222"/>
            <a:ext cx="9525" cy="9525"/>
          </a:xfrm>
          <a:prstGeom prst="rect">
            <a:avLst/>
          </a:prstGeom>
          <a:solidFill>
            <a:srgbClr val="000000"/>
          </a:solidFill>
          <a:ln w="9525">
            <a:noFill/>
            <a:miter lim="800000"/>
            <a:headEnd/>
            <a:tailEnd/>
          </a:ln>
        </p:spPr>
        <p:txBody>
          <a:bodyPr/>
          <a:lstStyle/>
          <a:p>
            <a:endParaRPr lang="en-US"/>
          </a:p>
        </p:txBody>
      </p:sp>
      <p:sp>
        <p:nvSpPr>
          <p:cNvPr id="9258" name="Rectangle 39"/>
          <p:cNvSpPr>
            <a:spLocks noChangeArrowheads="1"/>
          </p:cNvSpPr>
          <p:nvPr/>
        </p:nvSpPr>
        <p:spPr bwMode="auto">
          <a:xfrm>
            <a:off x="6370638" y="3647222"/>
            <a:ext cx="1430338" cy="9525"/>
          </a:xfrm>
          <a:prstGeom prst="rect">
            <a:avLst/>
          </a:prstGeom>
          <a:solidFill>
            <a:srgbClr val="000000"/>
          </a:solidFill>
          <a:ln w="9525">
            <a:noFill/>
            <a:miter lim="800000"/>
            <a:headEnd/>
            <a:tailEnd/>
          </a:ln>
        </p:spPr>
        <p:txBody>
          <a:bodyPr/>
          <a:lstStyle/>
          <a:p>
            <a:endParaRPr lang="en-US"/>
          </a:p>
        </p:txBody>
      </p:sp>
      <p:sp>
        <p:nvSpPr>
          <p:cNvPr id="9259" name="Rectangle 40"/>
          <p:cNvSpPr>
            <a:spLocks noChangeArrowheads="1"/>
          </p:cNvSpPr>
          <p:nvPr/>
        </p:nvSpPr>
        <p:spPr bwMode="auto">
          <a:xfrm>
            <a:off x="7800976" y="3647222"/>
            <a:ext cx="7937" cy="9525"/>
          </a:xfrm>
          <a:prstGeom prst="rect">
            <a:avLst/>
          </a:prstGeom>
          <a:solidFill>
            <a:srgbClr val="000000"/>
          </a:solidFill>
          <a:ln w="9525">
            <a:noFill/>
            <a:miter lim="800000"/>
            <a:headEnd/>
            <a:tailEnd/>
          </a:ln>
        </p:spPr>
        <p:txBody>
          <a:bodyPr/>
          <a:lstStyle/>
          <a:p>
            <a:endParaRPr lang="en-US"/>
          </a:p>
        </p:txBody>
      </p:sp>
      <p:sp>
        <p:nvSpPr>
          <p:cNvPr id="9260" name="Rectangle 41"/>
          <p:cNvSpPr>
            <a:spLocks noChangeArrowheads="1"/>
          </p:cNvSpPr>
          <p:nvPr/>
        </p:nvSpPr>
        <p:spPr bwMode="auto">
          <a:xfrm>
            <a:off x="2247901" y="3656747"/>
            <a:ext cx="7937" cy="463550"/>
          </a:xfrm>
          <a:prstGeom prst="rect">
            <a:avLst/>
          </a:prstGeom>
          <a:solidFill>
            <a:srgbClr val="000000"/>
          </a:solidFill>
          <a:ln w="9525">
            <a:noFill/>
            <a:miter lim="800000"/>
            <a:headEnd/>
            <a:tailEnd/>
          </a:ln>
        </p:spPr>
        <p:txBody>
          <a:bodyPr/>
          <a:lstStyle/>
          <a:p>
            <a:endParaRPr lang="en-US"/>
          </a:p>
        </p:txBody>
      </p:sp>
      <p:sp>
        <p:nvSpPr>
          <p:cNvPr id="9261" name="Rectangle 42"/>
          <p:cNvSpPr>
            <a:spLocks noChangeArrowheads="1"/>
          </p:cNvSpPr>
          <p:nvPr/>
        </p:nvSpPr>
        <p:spPr bwMode="auto">
          <a:xfrm>
            <a:off x="4086226" y="3656747"/>
            <a:ext cx="9525" cy="463550"/>
          </a:xfrm>
          <a:prstGeom prst="rect">
            <a:avLst/>
          </a:prstGeom>
          <a:solidFill>
            <a:srgbClr val="000000"/>
          </a:solidFill>
          <a:ln w="9525">
            <a:noFill/>
            <a:miter lim="800000"/>
            <a:headEnd/>
            <a:tailEnd/>
          </a:ln>
        </p:spPr>
        <p:txBody>
          <a:bodyPr/>
          <a:lstStyle/>
          <a:p>
            <a:endParaRPr lang="en-US"/>
          </a:p>
        </p:txBody>
      </p:sp>
      <p:sp>
        <p:nvSpPr>
          <p:cNvPr id="9262" name="Rectangle 43"/>
          <p:cNvSpPr>
            <a:spLocks noChangeArrowheads="1"/>
          </p:cNvSpPr>
          <p:nvPr/>
        </p:nvSpPr>
        <p:spPr bwMode="auto">
          <a:xfrm>
            <a:off x="5091113" y="3656747"/>
            <a:ext cx="9525" cy="463550"/>
          </a:xfrm>
          <a:prstGeom prst="rect">
            <a:avLst/>
          </a:prstGeom>
          <a:solidFill>
            <a:srgbClr val="000000"/>
          </a:solidFill>
          <a:ln w="9525">
            <a:noFill/>
            <a:miter lim="800000"/>
            <a:headEnd/>
            <a:tailEnd/>
          </a:ln>
        </p:spPr>
        <p:txBody>
          <a:bodyPr/>
          <a:lstStyle/>
          <a:p>
            <a:endParaRPr lang="en-US"/>
          </a:p>
        </p:txBody>
      </p:sp>
      <p:sp>
        <p:nvSpPr>
          <p:cNvPr id="9263" name="Rectangle 44"/>
          <p:cNvSpPr>
            <a:spLocks noChangeArrowheads="1"/>
          </p:cNvSpPr>
          <p:nvPr/>
        </p:nvSpPr>
        <p:spPr bwMode="auto">
          <a:xfrm>
            <a:off x="6361113" y="3656747"/>
            <a:ext cx="9525" cy="463550"/>
          </a:xfrm>
          <a:prstGeom prst="rect">
            <a:avLst/>
          </a:prstGeom>
          <a:solidFill>
            <a:srgbClr val="000000"/>
          </a:solidFill>
          <a:ln w="9525">
            <a:noFill/>
            <a:miter lim="800000"/>
            <a:headEnd/>
            <a:tailEnd/>
          </a:ln>
        </p:spPr>
        <p:txBody>
          <a:bodyPr/>
          <a:lstStyle/>
          <a:p>
            <a:endParaRPr lang="en-US"/>
          </a:p>
        </p:txBody>
      </p:sp>
      <p:sp>
        <p:nvSpPr>
          <p:cNvPr id="9264" name="Rectangle 45"/>
          <p:cNvSpPr>
            <a:spLocks noChangeArrowheads="1"/>
          </p:cNvSpPr>
          <p:nvPr/>
        </p:nvSpPr>
        <p:spPr bwMode="auto">
          <a:xfrm>
            <a:off x="7800976" y="3656747"/>
            <a:ext cx="7937" cy="463550"/>
          </a:xfrm>
          <a:prstGeom prst="rect">
            <a:avLst/>
          </a:prstGeom>
          <a:solidFill>
            <a:srgbClr val="000000"/>
          </a:solidFill>
          <a:ln w="9525">
            <a:noFill/>
            <a:miter lim="800000"/>
            <a:headEnd/>
            <a:tailEnd/>
          </a:ln>
        </p:spPr>
        <p:txBody>
          <a:bodyPr/>
          <a:lstStyle/>
          <a:p>
            <a:endParaRPr lang="en-US"/>
          </a:p>
        </p:txBody>
      </p:sp>
      <p:grpSp>
        <p:nvGrpSpPr>
          <p:cNvPr id="2" name="Group 46"/>
          <p:cNvGrpSpPr>
            <a:grpSpLocks/>
          </p:cNvGrpSpPr>
          <p:nvPr/>
        </p:nvGrpSpPr>
        <p:grpSpPr bwMode="auto">
          <a:xfrm>
            <a:off x="2320926" y="2783622"/>
            <a:ext cx="5480050" cy="1654175"/>
            <a:chOff x="968" y="2348"/>
            <a:chExt cx="3452" cy="1042"/>
          </a:xfrm>
        </p:grpSpPr>
        <p:sp>
          <p:nvSpPr>
            <p:cNvPr id="9300" name="Rectangle 47"/>
            <p:cNvSpPr>
              <a:spLocks noChangeArrowheads="1"/>
            </p:cNvSpPr>
            <p:nvPr/>
          </p:nvSpPr>
          <p:spPr bwMode="auto">
            <a:xfrm>
              <a:off x="2086" y="2348"/>
              <a:ext cx="627" cy="6"/>
            </a:xfrm>
            <a:prstGeom prst="rect">
              <a:avLst/>
            </a:prstGeom>
            <a:solidFill>
              <a:srgbClr val="000000"/>
            </a:solidFill>
            <a:ln w="9525">
              <a:noFill/>
              <a:miter lim="800000"/>
              <a:headEnd/>
              <a:tailEnd/>
            </a:ln>
          </p:spPr>
          <p:txBody>
            <a:bodyPr/>
            <a:lstStyle/>
            <a:p>
              <a:endParaRPr lang="en-US"/>
            </a:p>
          </p:txBody>
        </p:sp>
        <p:grpSp>
          <p:nvGrpSpPr>
            <p:cNvPr id="3" name="Group 48"/>
            <p:cNvGrpSpPr>
              <a:grpSpLocks/>
            </p:cNvGrpSpPr>
            <p:nvPr/>
          </p:nvGrpSpPr>
          <p:grpSpPr bwMode="auto">
            <a:xfrm>
              <a:off x="968" y="2348"/>
              <a:ext cx="3452" cy="1042"/>
              <a:chOff x="968" y="2348"/>
              <a:chExt cx="3452" cy="1042"/>
            </a:xfrm>
          </p:grpSpPr>
          <p:sp>
            <p:nvSpPr>
              <p:cNvPr id="9302" name="Rectangle 49"/>
              <p:cNvSpPr>
                <a:spLocks noChangeArrowheads="1"/>
              </p:cNvSpPr>
              <p:nvPr/>
            </p:nvSpPr>
            <p:spPr bwMode="auto">
              <a:xfrm>
                <a:off x="968" y="2354"/>
                <a:ext cx="1123" cy="192"/>
              </a:xfrm>
              <a:prstGeom prst="rect">
                <a:avLst/>
              </a:prstGeom>
              <a:noFill/>
              <a:ln w="9525">
                <a:noFill/>
                <a:miter lim="800000"/>
                <a:headEnd/>
                <a:tailEnd/>
              </a:ln>
            </p:spPr>
            <p:txBody>
              <a:bodyPr lIns="0" tIns="0" rIns="0" bIns="0">
                <a:spAutoFit/>
              </a:bodyPr>
              <a:lstStyle/>
              <a:p>
                <a:pPr eaLnBrk="0" hangingPunct="0"/>
                <a:r>
                  <a:rPr lang="el-GR" sz="2000" b="1" dirty="0">
                    <a:solidFill>
                      <a:schemeClr val="accent3">
                        <a:lumMod val="75000"/>
                      </a:schemeClr>
                    </a:solidFill>
                  </a:rPr>
                  <a:t>Τίτλος</a:t>
                </a:r>
              </a:p>
            </p:txBody>
          </p:sp>
          <p:sp>
            <p:nvSpPr>
              <p:cNvPr id="9303" name="Rectangle 50"/>
              <p:cNvSpPr>
                <a:spLocks noChangeArrowheads="1"/>
              </p:cNvSpPr>
              <p:nvPr/>
            </p:nvSpPr>
            <p:spPr bwMode="auto">
              <a:xfrm>
                <a:off x="2126" y="2354"/>
                <a:ext cx="490"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Χρόνος</a:t>
                </a:r>
              </a:p>
            </p:txBody>
          </p:sp>
          <p:sp>
            <p:nvSpPr>
              <p:cNvPr id="9304" name="Rectangle 51"/>
              <p:cNvSpPr>
                <a:spLocks noChangeArrowheads="1"/>
              </p:cNvSpPr>
              <p:nvPr/>
            </p:nvSpPr>
            <p:spPr bwMode="auto">
              <a:xfrm>
                <a:off x="2759" y="2354"/>
                <a:ext cx="613"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Διάρκεια</a:t>
                </a:r>
              </a:p>
            </p:txBody>
          </p:sp>
          <p:sp>
            <p:nvSpPr>
              <p:cNvPr id="9305" name="Rectangle 52"/>
              <p:cNvSpPr>
                <a:spLocks noChangeArrowheads="1"/>
              </p:cNvSpPr>
              <p:nvPr/>
            </p:nvSpPr>
            <p:spPr bwMode="auto">
              <a:xfrm>
                <a:off x="3559" y="2354"/>
                <a:ext cx="415"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Τύπος</a:t>
                </a:r>
              </a:p>
            </p:txBody>
          </p:sp>
          <p:sp>
            <p:nvSpPr>
              <p:cNvPr id="9306" name="Rectangle 53"/>
              <p:cNvSpPr>
                <a:spLocks noChangeArrowheads="1"/>
              </p:cNvSpPr>
              <p:nvPr/>
            </p:nvSpPr>
            <p:spPr bwMode="auto">
              <a:xfrm>
                <a:off x="3519" y="2348"/>
                <a:ext cx="901" cy="6"/>
              </a:xfrm>
              <a:prstGeom prst="rect">
                <a:avLst/>
              </a:prstGeom>
              <a:solidFill>
                <a:srgbClr val="000000"/>
              </a:solidFill>
              <a:ln w="9525">
                <a:noFill/>
                <a:miter lim="800000"/>
                <a:headEnd/>
                <a:tailEnd/>
              </a:ln>
            </p:spPr>
            <p:txBody>
              <a:bodyPr/>
              <a:lstStyle/>
              <a:p>
                <a:endParaRPr lang="en-US"/>
              </a:p>
            </p:txBody>
          </p:sp>
          <p:sp>
            <p:nvSpPr>
              <p:cNvPr id="9307" name="Rectangle 54"/>
              <p:cNvSpPr>
                <a:spLocks noChangeArrowheads="1"/>
              </p:cNvSpPr>
              <p:nvPr/>
            </p:nvSpPr>
            <p:spPr bwMode="auto">
              <a:xfrm>
                <a:off x="968" y="2610"/>
                <a:ext cx="631"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Star Wars</a:t>
                </a:r>
                <a:endParaRPr lang="el-GR" sz="2000" b="1"/>
              </a:p>
            </p:txBody>
          </p:sp>
          <p:sp>
            <p:nvSpPr>
              <p:cNvPr id="9308" name="Rectangle 55"/>
              <p:cNvSpPr>
                <a:spLocks noChangeArrowheads="1"/>
              </p:cNvSpPr>
              <p:nvPr/>
            </p:nvSpPr>
            <p:spPr bwMode="auto">
              <a:xfrm>
                <a:off x="2126" y="2610"/>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1997</a:t>
                </a:r>
                <a:endParaRPr lang="el-GR" sz="2000" b="1"/>
              </a:p>
            </p:txBody>
          </p:sp>
          <p:sp>
            <p:nvSpPr>
              <p:cNvPr id="9309" name="Rectangle 56"/>
              <p:cNvSpPr>
                <a:spLocks noChangeArrowheads="1"/>
              </p:cNvSpPr>
              <p:nvPr/>
            </p:nvSpPr>
            <p:spPr bwMode="auto">
              <a:xfrm>
                <a:off x="2759" y="2610"/>
                <a:ext cx="24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124</a:t>
                </a:r>
                <a:endParaRPr lang="el-GR" sz="2000" b="1"/>
              </a:p>
            </p:txBody>
          </p:sp>
          <p:sp>
            <p:nvSpPr>
              <p:cNvPr id="9310" name="Rectangle 57"/>
              <p:cNvSpPr>
                <a:spLocks noChangeArrowheads="1"/>
              </p:cNvSpPr>
              <p:nvPr/>
            </p:nvSpPr>
            <p:spPr bwMode="auto">
              <a:xfrm>
                <a:off x="3559" y="2610"/>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sp>
            <p:nvSpPr>
              <p:cNvPr id="9311" name="Rectangle 58"/>
              <p:cNvSpPr>
                <a:spLocks noChangeArrowheads="1"/>
              </p:cNvSpPr>
              <p:nvPr/>
            </p:nvSpPr>
            <p:spPr bwMode="auto">
              <a:xfrm>
                <a:off x="968" y="2898"/>
                <a:ext cx="88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Mighty Ducks</a:t>
                </a:r>
                <a:endParaRPr lang="el-GR" sz="2000" b="1"/>
              </a:p>
            </p:txBody>
          </p:sp>
          <p:sp>
            <p:nvSpPr>
              <p:cNvPr id="9312" name="Rectangle 59"/>
              <p:cNvSpPr>
                <a:spLocks noChangeArrowheads="1"/>
              </p:cNvSpPr>
              <p:nvPr/>
            </p:nvSpPr>
            <p:spPr bwMode="auto">
              <a:xfrm>
                <a:off x="2126" y="2898"/>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1991</a:t>
                </a:r>
                <a:endParaRPr lang="el-GR" sz="2000" b="1"/>
              </a:p>
            </p:txBody>
          </p:sp>
          <p:sp>
            <p:nvSpPr>
              <p:cNvPr id="9313" name="Rectangle 60"/>
              <p:cNvSpPr>
                <a:spLocks noChangeArrowheads="1"/>
              </p:cNvSpPr>
              <p:nvPr/>
            </p:nvSpPr>
            <p:spPr bwMode="auto">
              <a:xfrm>
                <a:off x="2759" y="2898"/>
                <a:ext cx="24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104</a:t>
                </a:r>
                <a:endParaRPr lang="el-GR" sz="2000" b="1"/>
              </a:p>
            </p:txBody>
          </p:sp>
          <p:sp>
            <p:nvSpPr>
              <p:cNvPr id="9314" name="Rectangle 61"/>
              <p:cNvSpPr>
                <a:spLocks noChangeArrowheads="1"/>
              </p:cNvSpPr>
              <p:nvPr/>
            </p:nvSpPr>
            <p:spPr bwMode="auto">
              <a:xfrm>
                <a:off x="3559" y="2898"/>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sp>
            <p:nvSpPr>
              <p:cNvPr id="9315" name="Rectangle 62"/>
              <p:cNvSpPr>
                <a:spLocks noChangeArrowheads="1"/>
              </p:cNvSpPr>
              <p:nvPr/>
            </p:nvSpPr>
            <p:spPr bwMode="auto">
              <a:xfrm>
                <a:off x="968" y="3196"/>
                <a:ext cx="981"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Wayne’s World</a:t>
                </a:r>
                <a:endParaRPr lang="el-GR" sz="2000" b="1"/>
              </a:p>
            </p:txBody>
          </p:sp>
          <p:sp>
            <p:nvSpPr>
              <p:cNvPr id="9316" name="Rectangle 63"/>
              <p:cNvSpPr>
                <a:spLocks noChangeArrowheads="1"/>
              </p:cNvSpPr>
              <p:nvPr/>
            </p:nvSpPr>
            <p:spPr bwMode="auto">
              <a:xfrm>
                <a:off x="2126" y="3196"/>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1992</a:t>
                </a:r>
                <a:endParaRPr lang="el-GR" sz="2000" b="1"/>
              </a:p>
            </p:txBody>
          </p:sp>
          <p:sp>
            <p:nvSpPr>
              <p:cNvPr id="9317" name="Rectangle 64"/>
              <p:cNvSpPr>
                <a:spLocks noChangeArrowheads="1"/>
              </p:cNvSpPr>
              <p:nvPr/>
            </p:nvSpPr>
            <p:spPr bwMode="auto">
              <a:xfrm>
                <a:off x="2759" y="3196"/>
                <a:ext cx="164"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95</a:t>
                </a:r>
                <a:endParaRPr lang="el-GR" sz="2000" b="1"/>
              </a:p>
            </p:txBody>
          </p:sp>
          <p:sp>
            <p:nvSpPr>
              <p:cNvPr id="9318" name="Rectangle 65"/>
              <p:cNvSpPr>
                <a:spLocks noChangeArrowheads="1"/>
              </p:cNvSpPr>
              <p:nvPr/>
            </p:nvSpPr>
            <p:spPr bwMode="auto">
              <a:xfrm>
                <a:off x="3559" y="3196"/>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grpSp>
      </p:grpSp>
      <p:sp>
        <p:nvSpPr>
          <p:cNvPr id="9266" name="Rectangle 66"/>
          <p:cNvSpPr>
            <a:spLocks noChangeArrowheads="1"/>
          </p:cNvSpPr>
          <p:nvPr/>
        </p:nvSpPr>
        <p:spPr bwMode="auto">
          <a:xfrm>
            <a:off x="2247901" y="4118710"/>
            <a:ext cx="7937" cy="9525"/>
          </a:xfrm>
          <a:prstGeom prst="rect">
            <a:avLst/>
          </a:prstGeom>
          <a:solidFill>
            <a:srgbClr val="000000"/>
          </a:solidFill>
          <a:ln w="9525">
            <a:noFill/>
            <a:miter lim="800000"/>
            <a:headEnd/>
            <a:tailEnd/>
          </a:ln>
        </p:spPr>
        <p:txBody>
          <a:bodyPr/>
          <a:lstStyle/>
          <a:p>
            <a:endParaRPr lang="en-US"/>
          </a:p>
        </p:txBody>
      </p:sp>
      <p:sp>
        <p:nvSpPr>
          <p:cNvPr id="9267" name="Rectangle 67"/>
          <p:cNvSpPr>
            <a:spLocks noChangeArrowheads="1"/>
          </p:cNvSpPr>
          <p:nvPr/>
        </p:nvSpPr>
        <p:spPr bwMode="auto">
          <a:xfrm>
            <a:off x="2255838" y="4118710"/>
            <a:ext cx="1830388" cy="9525"/>
          </a:xfrm>
          <a:prstGeom prst="rect">
            <a:avLst/>
          </a:prstGeom>
          <a:solidFill>
            <a:srgbClr val="000000"/>
          </a:solidFill>
          <a:ln w="9525">
            <a:noFill/>
            <a:miter lim="800000"/>
            <a:headEnd/>
            <a:tailEnd/>
          </a:ln>
        </p:spPr>
        <p:txBody>
          <a:bodyPr/>
          <a:lstStyle/>
          <a:p>
            <a:endParaRPr lang="en-US"/>
          </a:p>
        </p:txBody>
      </p:sp>
      <p:sp>
        <p:nvSpPr>
          <p:cNvPr id="9268" name="Rectangle 68"/>
          <p:cNvSpPr>
            <a:spLocks noChangeArrowheads="1"/>
          </p:cNvSpPr>
          <p:nvPr/>
        </p:nvSpPr>
        <p:spPr bwMode="auto">
          <a:xfrm>
            <a:off x="4086226" y="4118710"/>
            <a:ext cx="9525" cy="9525"/>
          </a:xfrm>
          <a:prstGeom prst="rect">
            <a:avLst/>
          </a:prstGeom>
          <a:solidFill>
            <a:srgbClr val="000000"/>
          </a:solidFill>
          <a:ln w="9525">
            <a:noFill/>
            <a:miter lim="800000"/>
            <a:headEnd/>
            <a:tailEnd/>
          </a:ln>
        </p:spPr>
        <p:txBody>
          <a:bodyPr/>
          <a:lstStyle/>
          <a:p>
            <a:endParaRPr lang="en-US"/>
          </a:p>
        </p:txBody>
      </p:sp>
      <p:sp>
        <p:nvSpPr>
          <p:cNvPr id="9269" name="Rectangle 69"/>
          <p:cNvSpPr>
            <a:spLocks noChangeArrowheads="1"/>
          </p:cNvSpPr>
          <p:nvPr/>
        </p:nvSpPr>
        <p:spPr bwMode="auto">
          <a:xfrm>
            <a:off x="4095751" y="4118710"/>
            <a:ext cx="995362" cy="9525"/>
          </a:xfrm>
          <a:prstGeom prst="rect">
            <a:avLst/>
          </a:prstGeom>
          <a:solidFill>
            <a:srgbClr val="000000"/>
          </a:solidFill>
          <a:ln w="9525">
            <a:noFill/>
            <a:miter lim="800000"/>
            <a:headEnd/>
            <a:tailEnd/>
          </a:ln>
        </p:spPr>
        <p:txBody>
          <a:bodyPr/>
          <a:lstStyle/>
          <a:p>
            <a:endParaRPr lang="en-US"/>
          </a:p>
        </p:txBody>
      </p:sp>
      <p:sp>
        <p:nvSpPr>
          <p:cNvPr id="9270" name="Rectangle 70"/>
          <p:cNvSpPr>
            <a:spLocks noChangeArrowheads="1"/>
          </p:cNvSpPr>
          <p:nvPr/>
        </p:nvSpPr>
        <p:spPr bwMode="auto">
          <a:xfrm>
            <a:off x="5091113" y="4118710"/>
            <a:ext cx="9525" cy="9525"/>
          </a:xfrm>
          <a:prstGeom prst="rect">
            <a:avLst/>
          </a:prstGeom>
          <a:solidFill>
            <a:srgbClr val="000000"/>
          </a:solidFill>
          <a:ln w="9525">
            <a:noFill/>
            <a:miter lim="800000"/>
            <a:headEnd/>
            <a:tailEnd/>
          </a:ln>
        </p:spPr>
        <p:txBody>
          <a:bodyPr/>
          <a:lstStyle/>
          <a:p>
            <a:endParaRPr lang="en-US"/>
          </a:p>
        </p:txBody>
      </p:sp>
      <p:sp>
        <p:nvSpPr>
          <p:cNvPr id="9271" name="Rectangle 71"/>
          <p:cNvSpPr>
            <a:spLocks noChangeArrowheads="1"/>
          </p:cNvSpPr>
          <p:nvPr/>
        </p:nvSpPr>
        <p:spPr bwMode="auto">
          <a:xfrm>
            <a:off x="5100638" y="4118710"/>
            <a:ext cx="1260475" cy="9525"/>
          </a:xfrm>
          <a:prstGeom prst="rect">
            <a:avLst/>
          </a:prstGeom>
          <a:solidFill>
            <a:srgbClr val="000000"/>
          </a:solidFill>
          <a:ln w="9525">
            <a:noFill/>
            <a:miter lim="800000"/>
            <a:headEnd/>
            <a:tailEnd/>
          </a:ln>
        </p:spPr>
        <p:txBody>
          <a:bodyPr/>
          <a:lstStyle/>
          <a:p>
            <a:endParaRPr lang="en-US"/>
          </a:p>
        </p:txBody>
      </p:sp>
      <p:sp>
        <p:nvSpPr>
          <p:cNvPr id="9272" name="Rectangle 72"/>
          <p:cNvSpPr>
            <a:spLocks noChangeArrowheads="1"/>
          </p:cNvSpPr>
          <p:nvPr/>
        </p:nvSpPr>
        <p:spPr bwMode="auto">
          <a:xfrm>
            <a:off x="6361113" y="4118710"/>
            <a:ext cx="9525" cy="9525"/>
          </a:xfrm>
          <a:prstGeom prst="rect">
            <a:avLst/>
          </a:prstGeom>
          <a:solidFill>
            <a:srgbClr val="000000"/>
          </a:solidFill>
          <a:ln w="9525">
            <a:noFill/>
            <a:miter lim="800000"/>
            <a:headEnd/>
            <a:tailEnd/>
          </a:ln>
        </p:spPr>
        <p:txBody>
          <a:bodyPr/>
          <a:lstStyle/>
          <a:p>
            <a:endParaRPr lang="en-US"/>
          </a:p>
        </p:txBody>
      </p:sp>
      <p:sp>
        <p:nvSpPr>
          <p:cNvPr id="9273" name="Rectangle 73"/>
          <p:cNvSpPr>
            <a:spLocks noChangeArrowheads="1"/>
          </p:cNvSpPr>
          <p:nvPr/>
        </p:nvSpPr>
        <p:spPr bwMode="auto">
          <a:xfrm>
            <a:off x="6370638" y="4118710"/>
            <a:ext cx="1430338" cy="9525"/>
          </a:xfrm>
          <a:prstGeom prst="rect">
            <a:avLst/>
          </a:prstGeom>
          <a:solidFill>
            <a:srgbClr val="000000"/>
          </a:solidFill>
          <a:ln w="9525">
            <a:noFill/>
            <a:miter lim="800000"/>
            <a:headEnd/>
            <a:tailEnd/>
          </a:ln>
        </p:spPr>
        <p:txBody>
          <a:bodyPr/>
          <a:lstStyle/>
          <a:p>
            <a:endParaRPr lang="en-US"/>
          </a:p>
        </p:txBody>
      </p:sp>
      <p:sp>
        <p:nvSpPr>
          <p:cNvPr id="9274" name="Rectangle 74"/>
          <p:cNvSpPr>
            <a:spLocks noChangeArrowheads="1"/>
          </p:cNvSpPr>
          <p:nvPr/>
        </p:nvSpPr>
        <p:spPr bwMode="auto">
          <a:xfrm>
            <a:off x="7800976" y="4118710"/>
            <a:ext cx="7937" cy="9525"/>
          </a:xfrm>
          <a:prstGeom prst="rect">
            <a:avLst/>
          </a:prstGeom>
          <a:solidFill>
            <a:srgbClr val="000000"/>
          </a:solidFill>
          <a:ln w="9525">
            <a:noFill/>
            <a:miter lim="800000"/>
            <a:headEnd/>
            <a:tailEnd/>
          </a:ln>
        </p:spPr>
        <p:txBody>
          <a:bodyPr/>
          <a:lstStyle/>
          <a:p>
            <a:endParaRPr lang="en-US"/>
          </a:p>
        </p:txBody>
      </p:sp>
      <p:sp>
        <p:nvSpPr>
          <p:cNvPr id="9275" name="Rectangle 75"/>
          <p:cNvSpPr>
            <a:spLocks noChangeArrowheads="1"/>
          </p:cNvSpPr>
          <p:nvPr/>
        </p:nvSpPr>
        <p:spPr bwMode="auto">
          <a:xfrm>
            <a:off x="2247901" y="4128235"/>
            <a:ext cx="7937" cy="450850"/>
          </a:xfrm>
          <a:prstGeom prst="rect">
            <a:avLst/>
          </a:prstGeom>
          <a:solidFill>
            <a:srgbClr val="000000"/>
          </a:solidFill>
          <a:ln w="9525">
            <a:noFill/>
            <a:miter lim="800000"/>
            <a:headEnd/>
            <a:tailEnd/>
          </a:ln>
        </p:spPr>
        <p:txBody>
          <a:bodyPr/>
          <a:lstStyle/>
          <a:p>
            <a:endParaRPr lang="en-US"/>
          </a:p>
        </p:txBody>
      </p:sp>
      <p:sp>
        <p:nvSpPr>
          <p:cNvPr id="9276" name="Rectangle 76"/>
          <p:cNvSpPr>
            <a:spLocks noChangeArrowheads="1"/>
          </p:cNvSpPr>
          <p:nvPr/>
        </p:nvSpPr>
        <p:spPr bwMode="auto">
          <a:xfrm>
            <a:off x="2247901" y="4579085"/>
            <a:ext cx="7937" cy="9525"/>
          </a:xfrm>
          <a:prstGeom prst="rect">
            <a:avLst/>
          </a:prstGeom>
          <a:solidFill>
            <a:srgbClr val="000000"/>
          </a:solidFill>
          <a:ln w="9525">
            <a:noFill/>
            <a:miter lim="800000"/>
            <a:headEnd/>
            <a:tailEnd/>
          </a:ln>
        </p:spPr>
        <p:txBody>
          <a:bodyPr/>
          <a:lstStyle/>
          <a:p>
            <a:endParaRPr lang="en-US"/>
          </a:p>
        </p:txBody>
      </p:sp>
      <p:sp>
        <p:nvSpPr>
          <p:cNvPr id="9277" name="Rectangle 77"/>
          <p:cNvSpPr>
            <a:spLocks noChangeArrowheads="1"/>
          </p:cNvSpPr>
          <p:nvPr/>
        </p:nvSpPr>
        <p:spPr bwMode="auto">
          <a:xfrm>
            <a:off x="2247901" y="4579085"/>
            <a:ext cx="7937" cy="9525"/>
          </a:xfrm>
          <a:prstGeom prst="rect">
            <a:avLst/>
          </a:prstGeom>
          <a:solidFill>
            <a:srgbClr val="000000"/>
          </a:solidFill>
          <a:ln w="9525">
            <a:noFill/>
            <a:miter lim="800000"/>
            <a:headEnd/>
            <a:tailEnd/>
          </a:ln>
        </p:spPr>
        <p:txBody>
          <a:bodyPr/>
          <a:lstStyle/>
          <a:p>
            <a:endParaRPr lang="en-US"/>
          </a:p>
        </p:txBody>
      </p:sp>
      <p:sp>
        <p:nvSpPr>
          <p:cNvPr id="9278" name="Rectangle 78"/>
          <p:cNvSpPr>
            <a:spLocks noChangeArrowheads="1"/>
          </p:cNvSpPr>
          <p:nvPr/>
        </p:nvSpPr>
        <p:spPr bwMode="auto">
          <a:xfrm>
            <a:off x="2255838" y="4579085"/>
            <a:ext cx="1830388" cy="9525"/>
          </a:xfrm>
          <a:prstGeom prst="rect">
            <a:avLst/>
          </a:prstGeom>
          <a:solidFill>
            <a:srgbClr val="000000"/>
          </a:solidFill>
          <a:ln w="9525">
            <a:noFill/>
            <a:miter lim="800000"/>
            <a:headEnd/>
            <a:tailEnd/>
          </a:ln>
        </p:spPr>
        <p:txBody>
          <a:bodyPr/>
          <a:lstStyle/>
          <a:p>
            <a:endParaRPr lang="en-US"/>
          </a:p>
        </p:txBody>
      </p:sp>
      <p:sp>
        <p:nvSpPr>
          <p:cNvPr id="9279" name="Rectangle 79"/>
          <p:cNvSpPr>
            <a:spLocks noChangeArrowheads="1"/>
          </p:cNvSpPr>
          <p:nvPr/>
        </p:nvSpPr>
        <p:spPr bwMode="auto">
          <a:xfrm>
            <a:off x="4086226" y="4128235"/>
            <a:ext cx="9525" cy="450850"/>
          </a:xfrm>
          <a:prstGeom prst="rect">
            <a:avLst/>
          </a:prstGeom>
          <a:solidFill>
            <a:srgbClr val="000000"/>
          </a:solidFill>
          <a:ln w="9525">
            <a:noFill/>
            <a:miter lim="800000"/>
            <a:headEnd/>
            <a:tailEnd/>
          </a:ln>
        </p:spPr>
        <p:txBody>
          <a:bodyPr/>
          <a:lstStyle/>
          <a:p>
            <a:endParaRPr lang="en-US"/>
          </a:p>
        </p:txBody>
      </p:sp>
      <p:sp>
        <p:nvSpPr>
          <p:cNvPr id="9280" name="Rectangle 80"/>
          <p:cNvSpPr>
            <a:spLocks noChangeArrowheads="1"/>
          </p:cNvSpPr>
          <p:nvPr/>
        </p:nvSpPr>
        <p:spPr bwMode="auto">
          <a:xfrm>
            <a:off x="4086226" y="4579085"/>
            <a:ext cx="9525" cy="9525"/>
          </a:xfrm>
          <a:prstGeom prst="rect">
            <a:avLst/>
          </a:prstGeom>
          <a:solidFill>
            <a:srgbClr val="000000"/>
          </a:solidFill>
          <a:ln w="9525">
            <a:noFill/>
            <a:miter lim="800000"/>
            <a:headEnd/>
            <a:tailEnd/>
          </a:ln>
        </p:spPr>
        <p:txBody>
          <a:bodyPr/>
          <a:lstStyle/>
          <a:p>
            <a:endParaRPr lang="en-US"/>
          </a:p>
        </p:txBody>
      </p:sp>
      <p:sp>
        <p:nvSpPr>
          <p:cNvPr id="9281" name="Rectangle 81"/>
          <p:cNvSpPr>
            <a:spLocks noChangeArrowheads="1"/>
          </p:cNvSpPr>
          <p:nvPr/>
        </p:nvSpPr>
        <p:spPr bwMode="auto">
          <a:xfrm>
            <a:off x="4095751" y="4579085"/>
            <a:ext cx="995362" cy="9525"/>
          </a:xfrm>
          <a:prstGeom prst="rect">
            <a:avLst/>
          </a:prstGeom>
          <a:solidFill>
            <a:srgbClr val="000000"/>
          </a:solidFill>
          <a:ln w="9525">
            <a:noFill/>
            <a:miter lim="800000"/>
            <a:headEnd/>
            <a:tailEnd/>
          </a:ln>
        </p:spPr>
        <p:txBody>
          <a:bodyPr/>
          <a:lstStyle/>
          <a:p>
            <a:endParaRPr lang="en-US"/>
          </a:p>
        </p:txBody>
      </p:sp>
      <p:sp>
        <p:nvSpPr>
          <p:cNvPr id="9282" name="Rectangle 82"/>
          <p:cNvSpPr>
            <a:spLocks noChangeArrowheads="1"/>
          </p:cNvSpPr>
          <p:nvPr/>
        </p:nvSpPr>
        <p:spPr bwMode="auto">
          <a:xfrm>
            <a:off x="5091113" y="4128235"/>
            <a:ext cx="9525" cy="450850"/>
          </a:xfrm>
          <a:prstGeom prst="rect">
            <a:avLst/>
          </a:prstGeom>
          <a:solidFill>
            <a:srgbClr val="000000"/>
          </a:solidFill>
          <a:ln w="9525">
            <a:noFill/>
            <a:miter lim="800000"/>
            <a:headEnd/>
            <a:tailEnd/>
          </a:ln>
        </p:spPr>
        <p:txBody>
          <a:bodyPr/>
          <a:lstStyle/>
          <a:p>
            <a:endParaRPr lang="en-US"/>
          </a:p>
        </p:txBody>
      </p:sp>
      <p:sp>
        <p:nvSpPr>
          <p:cNvPr id="9283" name="Rectangle 83"/>
          <p:cNvSpPr>
            <a:spLocks noChangeArrowheads="1"/>
          </p:cNvSpPr>
          <p:nvPr/>
        </p:nvSpPr>
        <p:spPr bwMode="auto">
          <a:xfrm>
            <a:off x="5091113" y="4579085"/>
            <a:ext cx="9525" cy="9525"/>
          </a:xfrm>
          <a:prstGeom prst="rect">
            <a:avLst/>
          </a:prstGeom>
          <a:solidFill>
            <a:srgbClr val="000000"/>
          </a:solidFill>
          <a:ln w="9525">
            <a:noFill/>
            <a:miter lim="800000"/>
            <a:headEnd/>
            <a:tailEnd/>
          </a:ln>
        </p:spPr>
        <p:txBody>
          <a:bodyPr/>
          <a:lstStyle/>
          <a:p>
            <a:endParaRPr lang="en-US"/>
          </a:p>
        </p:txBody>
      </p:sp>
      <p:sp>
        <p:nvSpPr>
          <p:cNvPr id="9284" name="Rectangle 84"/>
          <p:cNvSpPr>
            <a:spLocks noChangeArrowheads="1"/>
          </p:cNvSpPr>
          <p:nvPr/>
        </p:nvSpPr>
        <p:spPr bwMode="auto">
          <a:xfrm>
            <a:off x="5100638" y="4579085"/>
            <a:ext cx="1260475" cy="9525"/>
          </a:xfrm>
          <a:prstGeom prst="rect">
            <a:avLst/>
          </a:prstGeom>
          <a:solidFill>
            <a:srgbClr val="000000"/>
          </a:solidFill>
          <a:ln w="9525">
            <a:noFill/>
            <a:miter lim="800000"/>
            <a:headEnd/>
            <a:tailEnd/>
          </a:ln>
        </p:spPr>
        <p:txBody>
          <a:bodyPr/>
          <a:lstStyle/>
          <a:p>
            <a:endParaRPr lang="en-US"/>
          </a:p>
        </p:txBody>
      </p:sp>
      <p:sp>
        <p:nvSpPr>
          <p:cNvPr id="9285" name="Rectangle 85"/>
          <p:cNvSpPr>
            <a:spLocks noChangeArrowheads="1"/>
          </p:cNvSpPr>
          <p:nvPr/>
        </p:nvSpPr>
        <p:spPr bwMode="auto">
          <a:xfrm>
            <a:off x="6361113" y="4128235"/>
            <a:ext cx="9525" cy="450850"/>
          </a:xfrm>
          <a:prstGeom prst="rect">
            <a:avLst/>
          </a:prstGeom>
          <a:solidFill>
            <a:srgbClr val="000000"/>
          </a:solidFill>
          <a:ln w="9525">
            <a:noFill/>
            <a:miter lim="800000"/>
            <a:headEnd/>
            <a:tailEnd/>
          </a:ln>
        </p:spPr>
        <p:txBody>
          <a:bodyPr/>
          <a:lstStyle/>
          <a:p>
            <a:endParaRPr lang="en-US"/>
          </a:p>
        </p:txBody>
      </p:sp>
      <p:sp>
        <p:nvSpPr>
          <p:cNvPr id="9286" name="Rectangle 86"/>
          <p:cNvSpPr>
            <a:spLocks noChangeArrowheads="1"/>
          </p:cNvSpPr>
          <p:nvPr/>
        </p:nvSpPr>
        <p:spPr bwMode="auto">
          <a:xfrm>
            <a:off x="6361113" y="4579085"/>
            <a:ext cx="9525" cy="9525"/>
          </a:xfrm>
          <a:prstGeom prst="rect">
            <a:avLst/>
          </a:prstGeom>
          <a:solidFill>
            <a:srgbClr val="000000"/>
          </a:solidFill>
          <a:ln w="9525">
            <a:noFill/>
            <a:miter lim="800000"/>
            <a:headEnd/>
            <a:tailEnd/>
          </a:ln>
        </p:spPr>
        <p:txBody>
          <a:bodyPr/>
          <a:lstStyle/>
          <a:p>
            <a:endParaRPr lang="en-US"/>
          </a:p>
        </p:txBody>
      </p:sp>
      <p:sp>
        <p:nvSpPr>
          <p:cNvPr id="9287" name="Rectangle 87"/>
          <p:cNvSpPr>
            <a:spLocks noChangeArrowheads="1"/>
          </p:cNvSpPr>
          <p:nvPr/>
        </p:nvSpPr>
        <p:spPr bwMode="auto">
          <a:xfrm>
            <a:off x="6370638" y="4579085"/>
            <a:ext cx="1430338" cy="9525"/>
          </a:xfrm>
          <a:prstGeom prst="rect">
            <a:avLst/>
          </a:prstGeom>
          <a:solidFill>
            <a:srgbClr val="000000"/>
          </a:solidFill>
          <a:ln w="9525">
            <a:noFill/>
            <a:miter lim="800000"/>
            <a:headEnd/>
            <a:tailEnd/>
          </a:ln>
        </p:spPr>
        <p:txBody>
          <a:bodyPr/>
          <a:lstStyle/>
          <a:p>
            <a:endParaRPr lang="en-US"/>
          </a:p>
        </p:txBody>
      </p:sp>
      <p:sp>
        <p:nvSpPr>
          <p:cNvPr id="9288" name="Rectangle 88"/>
          <p:cNvSpPr>
            <a:spLocks noChangeArrowheads="1"/>
          </p:cNvSpPr>
          <p:nvPr/>
        </p:nvSpPr>
        <p:spPr bwMode="auto">
          <a:xfrm>
            <a:off x="7800976" y="4128235"/>
            <a:ext cx="7937" cy="450850"/>
          </a:xfrm>
          <a:prstGeom prst="rect">
            <a:avLst/>
          </a:prstGeom>
          <a:solidFill>
            <a:srgbClr val="000000"/>
          </a:solidFill>
          <a:ln w="9525">
            <a:noFill/>
            <a:miter lim="800000"/>
            <a:headEnd/>
            <a:tailEnd/>
          </a:ln>
        </p:spPr>
        <p:txBody>
          <a:bodyPr/>
          <a:lstStyle/>
          <a:p>
            <a:endParaRPr lang="en-US"/>
          </a:p>
        </p:txBody>
      </p:sp>
      <p:sp>
        <p:nvSpPr>
          <p:cNvPr id="9289" name="Rectangle 89"/>
          <p:cNvSpPr>
            <a:spLocks noChangeArrowheads="1"/>
          </p:cNvSpPr>
          <p:nvPr/>
        </p:nvSpPr>
        <p:spPr bwMode="auto">
          <a:xfrm>
            <a:off x="7800976" y="4579085"/>
            <a:ext cx="7937" cy="9525"/>
          </a:xfrm>
          <a:prstGeom prst="rect">
            <a:avLst/>
          </a:prstGeom>
          <a:solidFill>
            <a:srgbClr val="000000"/>
          </a:solidFill>
          <a:ln w="9525">
            <a:noFill/>
            <a:miter lim="800000"/>
            <a:headEnd/>
            <a:tailEnd/>
          </a:ln>
        </p:spPr>
        <p:txBody>
          <a:bodyPr/>
          <a:lstStyle/>
          <a:p>
            <a:endParaRPr lang="en-US"/>
          </a:p>
        </p:txBody>
      </p:sp>
      <p:sp>
        <p:nvSpPr>
          <p:cNvPr id="9290" name="Rectangle 90"/>
          <p:cNvSpPr>
            <a:spLocks noChangeArrowheads="1"/>
          </p:cNvSpPr>
          <p:nvPr/>
        </p:nvSpPr>
        <p:spPr bwMode="auto">
          <a:xfrm>
            <a:off x="7800976" y="4579085"/>
            <a:ext cx="7937" cy="9525"/>
          </a:xfrm>
          <a:prstGeom prst="rect">
            <a:avLst/>
          </a:prstGeom>
          <a:solidFill>
            <a:srgbClr val="000000"/>
          </a:solidFill>
          <a:ln w="9525">
            <a:noFill/>
            <a:miter lim="800000"/>
            <a:headEnd/>
            <a:tailEnd/>
          </a:ln>
        </p:spPr>
        <p:txBody>
          <a:bodyPr/>
          <a:lstStyle/>
          <a:p>
            <a:endParaRPr lang="en-US"/>
          </a:p>
        </p:txBody>
      </p:sp>
      <p:sp>
        <p:nvSpPr>
          <p:cNvPr id="9291" name="Text Box 91"/>
          <p:cNvSpPr txBox="1">
            <a:spLocks noChangeArrowheads="1"/>
          </p:cNvSpPr>
          <p:nvPr/>
        </p:nvSpPr>
        <p:spPr bwMode="auto">
          <a:xfrm>
            <a:off x="3479800" y="1874967"/>
            <a:ext cx="37338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3">
                    <a:lumMod val="75000"/>
                  </a:schemeClr>
                </a:solidFill>
              </a:rPr>
              <a:t>Γνωρίσματα</a:t>
            </a:r>
            <a:endParaRPr lang="el-GR" sz="2400" dirty="0">
              <a:solidFill>
                <a:schemeClr val="accent3">
                  <a:lumMod val="75000"/>
                </a:schemeClr>
              </a:solidFill>
            </a:endParaRPr>
          </a:p>
        </p:txBody>
      </p:sp>
      <p:sp>
        <p:nvSpPr>
          <p:cNvPr id="9292" name="Line 92"/>
          <p:cNvSpPr>
            <a:spLocks noChangeShapeType="1"/>
          </p:cNvSpPr>
          <p:nvPr/>
        </p:nvSpPr>
        <p:spPr bwMode="auto">
          <a:xfrm flipH="1">
            <a:off x="3294857" y="2271593"/>
            <a:ext cx="381000" cy="413603"/>
          </a:xfrm>
          <a:prstGeom prst="line">
            <a:avLst/>
          </a:prstGeom>
          <a:noFill/>
          <a:ln w="9525">
            <a:solidFill>
              <a:schemeClr val="tx1"/>
            </a:solidFill>
            <a:round/>
            <a:headEnd/>
            <a:tailEnd type="triangle" w="med" len="med"/>
          </a:ln>
        </p:spPr>
        <p:txBody>
          <a:bodyPr wrap="none" anchor="ctr"/>
          <a:lstStyle/>
          <a:p>
            <a:endParaRPr lang="en-US"/>
          </a:p>
        </p:txBody>
      </p:sp>
      <p:sp>
        <p:nvSpPr>
          <p:cNvPr id="9293" name="Line 93"/>
          <p:cNvSpPr>
            <a:spLocks noChangeShapeType="1"/>
          </p:cNvSpPr>
          <p:nvPr/>
        </p:nvSpPr>
        <p:spPr bwMode="auto">
          <a:xfrm>
            <a:off x="4418806" y="2271594"/>
            <a:ext cx="307181" cy="419098"/>
          </a:xfrm>
          <a:prstGeom prst="line">
            <a:avLst/>
          </a:prstGeom>
          <a:noFill/>
          <a:ln w="9525">
            <a:solidFill>
              <a:schemeClr val="tx1"/>
            </a:solidFill>
            <a:round/>
            <a:headEnd/>
            <a:tailEnd type="triangle" w="med" len="med"/>
          </a:ln>
        </p:spPr>
        <p:txBody>
          <a:bodyPr wrap="none" anchor="ctr"/>
          <a:lstStyle/>
          <a:p>
            <a:endParaRPr lang="en-US"/>
          </a:p>
        </p:txBody>
      </p:sp>
      <p:sp>
        <p:nvSpPr>
          <p:cNvPr id="9294" name="Line 94"/>
          <p:cNvSpPr>
            <a:spLocks noChangeShapeType="1"/>
          </p:cNvSpPr>
          <p:nvPr/>
        </p:nvSpPr>
        <p:spPr bwMode="auto">
          <a:xfrm>
            <a:off x="5358608" y="2271593"/>
            <a:ext cx="1491455" cy="423863"/>
          </a:xfrm>
          <a:prstGeom prst="line">
            <a:avLst/>
          </a:prstGeom>
          <a:noFill/>
          <a:ln w="9525">
            <a:solidFill>
              <a:schemeClr val="tx1"/>
            </a:solidFill>
            <a:round/>
            <a:headEnd/>
            <a:tailEnd type="triangle" w="med" len="med"/>
          </a:ln>
        </p:spPr>
        <p:txBody>
          <a:bodyPr wrap="none" anchor="ctr"/>
          <a:lstStyle/>
          <a:p>
            <a:endParaRPr lang="en-US"/>
          </a:p>
        </p:txBody>
      </p:sp>
      <p:sp>
        <p:nvSpPr>
          <p:cNvPr id="9296" name="Line 96"/>
          <p:cNvSpPr>
            <a:spLocks noChangeShapeType="1"/>
          </p:cNvSpPr>
          <p:nvPr/>
        </p:nvSpPr>
        <p:spPr bwMode="auto">
          <a:xfrm>
            <a:off x="7800976" y="2793147"/>
            <a:ext cx="0" cy="1785938"/>
          </a:xfrm>
          <a:prstGeom prst="line">
            <a:avLst/>
          </a:prstGeom>
          <a:noFill/>
          <a:ln w="9525">
            <a:solidFill>
              <a:schemeClr val="tx1"/>
            </a:solidFill>
            <a:round/>
            <a:headEnd/>
            <a:tailEnd/>
          </a:ln>
        </p:spPr>
        <p:txBody>
          <a:bodyPr wrap="none" anchor="ctr"/>
          <a:lstStyle/>
          <a:p>
            <a:endParaRPr lang="en-US"/>
          </a:p>
        </p:txBody>
      </p:sp>
      <p:sp>
        <p:nvSpPr>
          <p:cNvPr id="9297" name="Text Box 97"/>
          <p:cNvSpPr txBox="1">
            <a:spLocks noChangeArrowheads="1"/>
          </p:cNvSpPr>
          <p:nvPr/>
        </p:nvSpPr>
        <p:spPr bwMode="auto">
          <a:xfrm>
            <a:off x="337344" y="2366595"/>
            <a:ext cx="2116138" cy="396875"/>
          </a:xfrm>
          <a:prstGeom prst="rect">
            <a:avLst/>
          </a:prstGeom>
          <a:noFill/>
          <a:ln w="9525">
            <a:noFill/>
            <a:miter lim="800000"/>
            <a:headEnd/>
            <a:tailEnd/>
          </a:ln>
        </p:spPr>
        <p:txBody>
          <a:bodyPr>
            <a:spAutoFit/>
          </a:bodyPr>
          <a:lstStyle/>
          <a:p>
            <a:pPr eaLnBrk="0" hangingPunct="0">
              <a:spcBef>
                <a:spcPct val="50000"/>
              </a:spcBef>
            </a:pPr>
            <a:r>
              <a:rPr lang="en-US" sz="2000" dirty="0"/>
              <a:t>TAINIA</a:t>
            </a:r>
            <a:endParaRPr lang="el-GR" sz="2000" dirty="0"/>
          </a:p>
        </p:txBody>
      </p:sp>
      <p:sp>
        <p:nvSpPr>
          <p:cNvPr id="9298" name="Line 98"/>
          <p:cNvSpPr>
            <a:spLocks noChangeShapeType="1"/>
          </p:cNvSpPr>
          <p:nvPr/>
        </p:nvSpPr>
        <p:spPr bwMode="auto">
          <a:xfrm>
            <a:off x="5100637" y="2271594"/>
            <a:ext cx="460375" cy="367566"/>
          </a:xfrm>
          <a:prstGeom prst="line">
            <a:avLst/>
          </a:prstGeom>
          <a:noFill/>
          <a:ln w="9525">
            <a:solidFill>
              <a:schemeClr val="tx1"/>
            </a:solidFill>
            <a:round/>
            <a:headEnd/>
            <a:tailEnd type="triangle" w="med" len="med"/>
          </a:ln>
        </p:spPr>
        <p:txBody>
          <a:bodyPr/>
          <a:lstStyle/>
          <a:p>
            <a:endParaRPr lang="en-US"/>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Στιγμιότυπο Σχέσης</a:t>
            </a:r>
            <a:endParaRPr lang="en-US" dirty="0">
              <a:solidFill>
                <a:schemeClr val="accent6">
                  <a:lumMod val="75000"/>
                </a:schemeClr>
              </a:solidFill>
            </a:endParaRPr>
          </a:p>
        </p:txBody>
      </p:sp>
      <p:sp>
        <p:nvSpPr>
          <p:cNvPr id="109" name="Text Box 19"/>
          <p:cNvSpPr txBox="1">
            <a:spLocks noChangeArrowheads="1"/>
          </p:cNvSpPr>
          <p:nvPr/>
        </p:nvSpPr>
        <p:spPr bwMode="auto">
          <a:xfrm>
            <a:off x="228601" y="4665663"/>
            <a:ext cx="8458200" cy="400110"/>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cs typeface="Calibri" pitchFamily="34" charset="0"/>
              </a:rPr>
              <a:t>Οι γραμμές της σχέσης  (εκτός της επικεφαλίδας) ονομάζονται </a:t>
            </a:r>
            <a:r>
              <a:rPr lang="el-GR" sz="2000" b="1" dirty="0">
                <a:solidFill>
                  <a:schemeClr val="accent6">
                    <a:lumMod val="75000"/>
                  </a:schemeClr>
                </a:solidFill>
                <a:latin typeface="Calibri" pitchFamily="34" charset="0"/>
                <a:cs typeface="Calibri" pitchFamily="34" charset="0"/>
              </a:rPr>
              <a:t>πλειάδες</a:t>
            </a:r>
            <a:r>
              <a:rPr lang="el-GR" sz="2000" dirty="0">
                <a:solidFill>
                  <a:schemeClr val="accent6">
                    <a:lumMod val="75000"/>
                  </a:schemeClr>
                </a:solidFill>
                <a:latin typeface="Calibri" pitchFamily="34" charset="0"/>
                <a:cs typeface="Calibri" pitchFamily="34" charset="0"/>
              </a:rPr>
              <a:t>.</a:t>
            </a:r>
          </a:p>
        </p:txBody>
      </p:sp>
      <p:sp>
        <p:nvSpPr>
          <p:cNvPr id="110" name="Text Box 18"/>
          <p:cNvSpPr txBox="1">
            <a:spLocks noChangeArrowheads="1"/>
          </p:cNvSpPr>
          <p:nvPr/>
        </p:nvSpPr>
        <p:spPr bwMode="auto">
          <a:xfrm>
            <a:off x="635000" y="5084763"/>
            <a:ext cx="56896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Στιγμιότυπο: </a:t>
            </a:r>
            <a:r>
              <a:rPr lang="el-GR" sz="2000" dirty="0">
                <a:latin typeface="Calibri" pitchFamily="34" charset="0"/>
                <a:cs typeface="Calibri" pitchFamily="34" charset="0"/>
              </a:rPr>
              <a:t>Σύνολο από Πλειάδες</a:t>
            </a:r>
          </a:p>
        </p:txBody>
      </p:sp>
      <p:sp>
        <p:nvSpPr>
          <p:cNvPr id="111" name="Text Box 20"/>
          <p:cNvSpPr txBox="1">
            <a:spLocks noChangeArrowheads="1"/>
          </p:cNvSpPr>
          <p:nvPr/>
        </p:nvSpPr>
        <p:spPr bwMode="auto">
          <a:xfrm>
            <a:off x="228601" y="5580747"/>
            <a:ext cx="8050213" cy="646331"/>
          </a:xfrm>
          <a:prstGeom prst="rect">
            <a:avLst/>
          </a:prstGeom>
          <a:noFill/>
          <a:ln w="9525">
            <a:noFill/>
            <a:miter lim="800000"/>
            <a:headEnd/>
            <a:tailEnd/>
          </a:ln>
        </p:spPr>
        <p:txBody>
          <a:bodyPr wrap="square">
            <a:spAutoFit/>
          </a:bodyPr>
          <a:lstStyle/>
          <a:p>
            <a:pPr eaLnBrk="0" hangingPunct="0">
              <a:spcBef>
                <a:spcPct val="50000"/>
              </a:spcBef>
            </a:pPr>
            <a:r>
              <a:rPr lang="el-GR" dirty="0"/>
              <a:t>Παράδειγμα: </a:t>
            </a:r>
            <a:r>
              <a:rPr lang="en-US" dirty="0"/>
              <a:t>{</a:t>
            </a:r>
            <a:r>
              <a:rPr lang="el-GR" dirty="0"/>
              <a:t>(</a:t>
            </a:r>
            <a:r>
              <a:rPr lang="en-US" dirty="0"/>
              <a:t>Star Wars, 1997, 124, </a:t>
            </a:r>
            <a:r>
              <a:rPr lang="el-GR" dirty="0"/>
              <a:t>έγχρωμη)</a:t>
            </a:r>
            <a:r>
              <a:rPr lang="en-US" dirty="0"/>
              <a:t>, (Mighty Ducks, 1991, 104, </a:t>
            </a:r>
            <a:r>
              <a:rPr lang="el-GR" dirty="0"/>
              <a:t>έγχρωμη), (</a:t>
            </a:r>
            <a:r>
              <a:rPr lang="en-US" dirty="0"/>
              <a:t>Wayne’s World, 1992, 95, </a:t>
            </a:r>
            <a:r>
              <a:rPr lang="el-GR" dirty="0"/>
              <a:t>έγχρωμη)}</a:t>
            </a:r>
          </a:p>
        </p:txBody>
      </p:sp>
      <p:cxnSp>
        <p:nvCxnSpPr>
          <p:cNvPr id="9" name="Straight Connector 8"/>
          <p:cNvCxnSpPr>
            <a:stCxn id="9275" idx="2"/>
            <a:endCxn id="9287" idx="3"/>
          </p:cNvCxnSpPr>
          <p:nvPr/>
        </p:nvCxnSpPr>
        <p:spPr>
          <a:xfrm>
            <a:off x="2251870" y="4579085"/>
            <a:ext cx="5549106" cy="4763"/>
          </a:xfrm>
          <a:prstGeom prst="line">
            <a:avLst/>
          </a:prstGeom>
        </p:spPr>
        <p:style>
          <a:lnRef idx="1">
            <a:schemeClr val="dk1"/>
          </a:lnRef>
          <a:fillRef idx="0">
            <a:schemeClr val="dk1"/>
          </a:fillRef>
          <a:effectRef idx="0">
            <a:schemeClr val="dk1"/>
          </a:effectRef>
          <a:fontRef idx="minor">
            <a:schemeClr val="tx1"/>
          </a:fontRef>
        </p:style>
      </p:cxnSp>
      <p:sp>
        <p:nvSpPr>
          <p:cNvPr id="104"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3965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6"/>
          <p:cNvSpPr>
            <a:spLocks noGrp="1" noChangeArrowheads="1"/>
          </p:cNvSpPr>
          <p:nvPr>
            <p:ph type="ftr" sz="quarter" idx="11"/>
          </p:nvPr>
        </p:nvSpPr>
        <p:spPr>
          <a:noFill/>
        </p:spPr>
        <p:txBody>
          <a:bodyPr/>
          <a:lstStyle/>
          <a:p>
            <a:r>
              <a:rPr lang="el-GR" altLang="en-US"/>
              <a:t>Ευαγγελία Πιτουρά</a:t>
            </a:r>
          </a:p>
        </p:txBody>
      </p:sp>
      <p:sp>
        <p:nvSpPr>
          <p:cNvPr id="10244" name="Rectangle 7"/>
          <p:cNvSpPr>
            <a:spLocks noGrp="1" noChangeArrowheads="1"/>
          </p:cNvSpPr>
          <p:nvPr>
            <p:ph type="sldNum" sz="quarter" idx="12"/>
          </p:nvPr>
        </p:nvSpPr>
        <p:spPr>
          <a:noFill/>
        </p:spPr>
        <p:txBody>
          <a:bodyPr/>
          <a:lstStyle/>
          <a:p>
            <a:fld id="{F80026CA-4951-46C1-A0BA-4AB4CE3C3968}" type="slidenum">
              <a:rPr lang="el-GR" altLang="en-US" smtClean="0"/>
              <a:pPr/>
              <a:t>9</a:t>
            </a:fld>
            <a:endParaRPr lang="el-GR" altLang="en-US"/>
          </a:p>
        </p:txBody>
      </p:sp>
      <p:sp>
        <p:nvSpPr>
          <p:cNvPr id="10246" name="Text Box 3"/>
          <p:cNvSpPr txBox="1">
            <a:spLocks noChangeArrowheads="1"/>
          </p:cNvSpPr>
          <p:nvPr/>
        </p:nvSpPr>
        <p:spPr bwMode="auto">
          <a:xfrm>
            <a:off x="427036" y="3290888"/>
            <a:ext cx="8658225" cy="830997"/>
          </a:xfrm>
          <a:prstGeom prst="rect">
            <a:avLst/>
          </a:prstGeom>
          <a:noFill/>
          <a:ln w="9525">
            <a:noFill/>
            <a:miter lim="800000"/>
            <a:headEnd/>
            <a:tailEnd/>
          </a:ln>
        </p:spPr>
        <p:txBody>
          <a:bodyPr wrap="square">
            <a:spAutoFit/>
          </a:bodyPr>
          <a:lstStyle/>
          <a:p>
            <a:pPr eaLnBrk="0" hangingPunct="0">
              <a:spcBef>
                <a:spcPct val="50000"/>
              </a:spcBef>
            </a:pPr>
            <a:r>
              <a:rPr lang="el-GR" sz="2400" dirty="0">
                <a:solidFill>
                  <a:schemeClr val="tx2">
                    <a:lumMod val="50000"/>
                  </a:schemeClr>
                </a:solidFill>
              </a:rPr>
              <a:t>Μία </a:t>
            </a:r>
            <a:r>
              <a:rPr lang="el-GR" sz="2400" dirty="0">
                <a:solidFill>
                  <a:schemeClr val="accent6">
                    <a:lumMod val="75000"/>
                  </a:schemeClr>
                </a:solidFill>
              </a:rPr>
              <a:t>σχέση  r  </a:t>
            </a:r>
            <a:r>
              <a:rPr lang="el-GR" sz="2400" dirty="0">
                <a:solidFill>
                  <a:schemeClr val="tx2">
                    <a:lumMod val="50000"/>
                  </a:schemeClr>
                </a:solidFill>
              </a:rPr>
              <a:t>ή  </a:t>
            </a:r>
            <a:r>
              <a:rPr lang="el-GR" sz="2400" dirty="0" err="1">
                <a:solidFill>
                  <a:schemeClr val="accent6">
                    <a:lumMod val="75000"/>
                  </a:schemeClr>
                </a:solidFill>
              </a:rPr>
              <a:t>r(R</a:t>
            </a:r>
            <a:r>
              <a:rPr lang="el-GR" sz="2400" dirty="0">
                <a:solidFill>
                  <a:schemeClr val="accent6">
                    <a:lumMod val="75000"/>
                  </a:schemeClr>
                </a:solidFill>
              </a:rPr>
              <a:t>) </a:t>
            </a:r>
            <a:r>
              <a:rPr lang="el-GR" sz="2400" dirty="0">
                <a:solidFill>
                  <a:schemeClr val="tx2">
                    <a:lumMod val="50000"/>
                  </a:schemeClr>
                </a:solidFill>
              </a:rPr>
              <a:t>(ή ένα στιγμιότυπο r του σχήματος σχέσης </a:t>
            </a:r>
            <a:r>
              <a:rPr lang="en-US" sz="2400" dirty="0">
                <a:solidFill>
                  <a:schemeClr val="tx2">
                    <a:lumMod val="50000"/>
                  </a:schemeClr>
                </a:solidFill>
              </a:rPr>
              <a:t>R) </a:t>
            </a:r>
            <a:r>
              <a:rPr lang="el-GR" sz="2400" dirty="0">
                <a:solidFill>
                  <a:schemeClr val="tx2">
                    <a:lumMod val="50000"/>
                  </a:schemeClr>
                </a:solidFill>
              </a:rPr>
              <a:t>είναι</a:t>
            </a:r>
            <a:r>
              <a:rPr lang="en-US" sz="2400" dirty="0">
                <a:solidFill>
                  <a:schemeClr val="tx2">
                    <a:lumMod val="50000"/>
                  </a:schemeClr>
                </a:solidFill>
              </a:rPr>
              <a:t> ένα </a:t>
            </a:r>
            <a:r>
              <a:rPr lang="en-US" sz="2400" i="1" u="sng" dirty="0">
                <a:solidFill>
                  <a:schemeClr val="tx2">
                    <a:lumMod val="50000"/>
                  </a:schemeClr>
                </a:solidFill>
              </a:rPr>
              <a:t>σύνολο</a:t>
            </a:r>
            <a:r>
              <a:rPr lang="en-US" sz="2400" dirty="0">
                <a:solidFill>
                  <a:schemeClr val="tx2">
                    <a:lumMod val="50000"/>
                  </a:schemeClr>
                </a:solidFill>
              </a:rPr>
              <a:t> από πλειάδες.</a:t>
            </a:r>
            <a:endParaRPr lang="el-GR" sz="2400" dirty="0">
              <a:solidFill>
                <a:schemeClr val="tx2">
                  <a:lumMod val="50000"/>
                </a:schemeClr>
              </a:solidFill>
            </a:endParaRPr>
          </a:p>
        </p:txBody>
      </p:sp>
      <p:sp>
        <p:nvSpPr>
          <p:cNvPr id="10250" name="Text Box 7"/>
          <p:cNvSpPr txBox="1">
            <a:spLocks noChangeArrowheads="1"/>
          </p:cNvSpPr>
          <p:nvPr/>
        </p:nvSpPr>
        <p:spPr bwMode="auto">
          <a:xfrm>
            <a:off x="427037" y="2011363"/>
            <a:ext cx="8305800" cy="830997"/>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6">
                    <a:lumMod val="75000"/>
                  </a:schemeClr>
                </a:solidFill>
              </a:rPr>
              <a:t>Σχήμα σχέσης </a:t>
            </a:r>
            <a:r>
              <a:rPr lang="en-US" sz="2400" dirty="0">
                <a:solidFill>
                  <a:schemeClr val="accent6">
                    <a:lumMod val="75000"/>
                  </a:schemeClr>
                </a:solidFill>
              </a:rPr>
              <a:t>R</a:t>
            </a:r>
            <a:r>
              <a:rPr lang="el-GR" sz="2400" dirty="0">
                <a:solidFill>
                  <a:schemeClr val="accent6">
                    <a:lumMod val="75000"/>
                  </a:schemeClr>
                </a:solidFill>
              </a:rPr>
              <a:t> </a:t>
            </a:r>
            <a:r>
              <a:rPr lang="el-GR" sz="2400" dirty="0">
                <a:solidFill>
                  <a:schemeClr val="tx2">
                    <a:lumMod val="50000"/>
                  </a:schemeClr>
                </a:solidFill>
              </a:rPr>
              <a:t>που δηλώνεται </a:t>
            </a:r>
            <a:r>
              <a:rPr lang="en-US" sz="2400" dirty="0">
                <a:solidFill>
                  <a:schemeClr val="tx2">
                    <a:lumMod val="50000"/>
                  </a:schemeClr>
                </a:solidFill>
              </a:rPr>
              <a:t>R(A</a:t>
            </a:r>
            <a:r>
              <a:rPr lang="en-US" sz="2400" baseline="-25000" dirty="0">
                <a:solidFill>
                  <a:schemeClr val="tx2">
                    <a:lumMod val="50000"/>
                  </a:schemeClr>
                </a:solidFill>
              </a:rPr>
              <a:t>1</a:t>
            </a:r>
            <a:r>
              <a:rPr lang="en-US" sz="2400" dirty="0">
                <a:solidFill>
                  <a:schemeClr val="tx2">
                    <a:lumMod val="50000"/>
                  </a:schemeClr>
                </a:solidFill>
              </a:rPr>
              <a:t>, A</a:t>
            </a:r>
            <a:r>
              <a:rPr lang="en-US" sz="2400" baseline="-25000" dirty="0">
                <a:solidFill>
                  <a:schemeClr val="tx2">
                    <a:lumMod val="50000"/>
                  </a:schemeClr>
                </a:solidFill>
              </a:rPr>
              <a:t>2</a:t>
            </a:r>
            <a:r>
              <a:rPr lang="en-US" sz="2400" dirty="0">
                <a:solidFill>
                  <a:schemeClr val="tx2">
                    <a:lumMod val="50000"/>
                  </a:schemeClr>
                </a:solidFill>
              </a:rPr>
              <a:t>, …,A</a:t>
            </a:r>
            <a:r>
              <a:rPr lang="en-US" sz="2400" baseline="-25000" dirty="0">
                <a:solidFill>
                  <a:schemeClr val="tx2">
                    <a:lumMod val="50000"/>
                  </a:schemeClr>
                </a:solidFill>
              </a:rPr>
              <a:t>n</a:t>
            </a:r>
            <a:r>
              <a:rPr lang="en-US" sz="2400" dirty="0">
                <a:solidFill>
                  <a:schemeClr val="tx2">
                    <a:lumMod val="50000"/>
                  </a:schemeClr>
                </a:solidFill>
              </a:rPr>
              <a:t>) </a:t>
            </a:r>
            <a:r>
              <a:rPr lang="el-GR" sz="2400" dirty="0">
                <a:solidFill>
                  <a:schemeClr val="tx2">
                    <a:lumMod val="50000"/>
                  </a:schemeClr>
                </a:solidFill>
              </a:rPr>
              <a:t>αποτελείται από ένα όνομα σχέσης και μια λίστα από γνωρίσματα.</a:t>
            </a:r>
          </a:p>
        </p:txBody>
      </p:sp>
      <p:sp>
        <p:nvSpPr>
          <p:cNvPr id="2" name="Title 1"/>
          <p:cNvSpPr>
            <a:spLocks noGrp="1"/>
          </p:cNvSpPr>
          <p:nvPr>
            <p:ph type="title"/>
          </p:nvPr>
        </p:nvSpPr>
        <p:spPr/>
        <p:txBody>
          <a:bodyPr/>
          <a:lstStyle/>
          <a:p>
            <a:r>
              <a:rPr lang="el-GR" dirty="0">
                <a:solidFill>
                  <a:schemeClr val="accent6">
                    <a:lumMod val="75000"/>
                  </a:schemeClr>
                </a:solidFill>
              </a:rPr>
              <a:t>Σχήμα - Στιγμιότυπο</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88338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2373</TotalTime>
  <Words>3238</Words>
  <Application>Microsoft Office PowerPoint</Application>
  <PresentationFormat>On-screen Show (4:3)</PresentationFormat>
  <Paragraphs>371</Paragraphs>
  <Slides>37</Slides>
  <Notes>36</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Calibri</vt:lpstr>
      <vt:lpstr>Comic Sans MS</vt:lpstr>
      <vt:lpstr>Times New Roman</vt:lpstr>
      <vt:lpstr>Wingdings</vt:lpstr>
      <vt:lpstr>Office Theme</vt:lpstr>
      <vt:lpstr>Visio</vt:lpstr>
      <vt:lpstr>PowerPoint Presentation</vt:lpstr>
      <vt:lpstr>Μοντελοποίηση</vt:lpstr>
      <vt:lpstr>Βήματα Σχεδιασμού</vt:lpstr>
      <vt:lpstr>PowerPoint Presentation</vt:lpstr>
      <vt:lpstr>Σχήμα και Στιγμιότυπο </vt:lpstr>
      <vt:lpstr>PowerPoint Presentation</vt:lpstr>
      <vt:lpstr>Σχήμα Σχέσης</vt:lpstr>
      <vt:lpstr>PowerPoint Presentation</vt:lpstr>
      <vt:lpstr>Σχήμα - Στιγμιότυπο</vt:lpstr>
      <vt:lpstr>Πεδίο Ορισμού</vt:lpstr>
      <vt:lpstr>Πλειάδες</vt:lpstr>
      <vt:lpstr>Συμβολισμός</vt:lpstr>
      <vt:lpstr>Σχήμα Σχεσιακής Βάσης Δεδομένων</vt:lpstr>
      <vt:lpstr>Παράδειγμα</vt:lpstr>
      <vt:lpstr>Σχεσιακό Σχήμα</vt:lpstr>
      <vt:lpstr>Περιορισμός Κλειδιού</vt:lpstr>
      <vt:lpstr>Περιορισμός Κλειδιού</vt:lpstr>
      <vt:lpstr>Περιορισμός Κλειδιού</vt:lpstr>
      <vt:lpstr>Περιορισμός Κλειδιού</vt:lpstr>
      <vt:lpstr>Παράδειγμα</vt:lpstr>
      <vt:lpstr>Περιορισμός Κλειδιού</vt:lpstr>
      <vt:lpstr>Περιορισμός Ακεραιότητας Οντοτήτων</vt:lpstr>
      <vt:lpstr>Περιορισμός Αναφορικής Ακεραιότητας</vt:lpstr>
      <vt:lpstr>Περιορισμός Αναφορικής Ακεραιότητας </vt:lpstr>
      <vt:lpstr>Περιορισμός Αναφορικής Ακεραιότητας</vt:lpstr>
      <vt:lpstr>Περιορισμός Σημασιολογικής Ακεραιότητας</vt:lpstr>
      <vt:lpstr>Περιορισμοί Ακεραιότητας (integrity constraints)</vt:lpstr>
      <vt:lpstr>Σχεσιακό Σχήμα</vt:lpstr>
      <vt:lpstr>PowerPoint Presentation</vt:lpstr>
      <vt:lpstr>PowerPoint Presentation</vt:lpstr>
      <vt:lpstr>PowerPoint Presentation</vt:lpstr>
      <vt:lpstr>PowerPoint Presentation</vt:lpstr>
      <vt:lpstr>Παράδειγμα</vt:lpstr>
      <vt:lpstr>Παράδειγμα (ασθενείς οντότητες)</vt:lpstr>
      <vt:lpstr>Παράδειγμα (ιεραρχίες)</vt:lpstr>
      <vt:lpstr>Άσκηση</vt:lpstr>
      <vt:lpstr>Άσκηση (ιεραρχίες)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Bάσεις Δεδομένων</dc:title>
  <dc:creator>Evaggelia Pitoura</dc:creator>
  <cp:lastModifiedBy>Evaggelia Pitoura</cp:lastModifiedBy>
  <cp:revision>332</cp:revision>
  <dcterms:created xsi:type="dcterms:W3CDTF">2013-06-13T09:19:30Z</dcterms:created>
  <dcterms:modified xsi:type="dcterms:W3CDTF">2020-10-26T07:35:35Z</dcterms:modified>
</cp:coreProperties>
</file>