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  <p:sldMasterId id="2147483981" r:id="rId2"/>
  </p:sldMasterIdLst>
  <p:notesMasterIdLst>
    <p:notesMasterId r:id="rId59"/>
  </p:notesMasterIdLst>
  <p:sldIdLst>
    <p:sldId id="505" r:id="rId3"/>
    <p:sldId id="457" r:id="rId4"/>
    <p:sldId id="459" r:id="rId5"/>
    <p:sldId id="458" r:id="rId6"/>
    <p:sldId id="464" r:id="rId7"/>
    <p:sldId id="535" r:id="rId8"/>
    <p:sldId id="460" r:id="rId9"/>
    <p:sldId id="522" r:id="rId10"/>
    <p:sldId id="508" r:id="rId11"/>
    <p:sldId id="507" r:id="rId12"/>
    <p:sldId id="509" r:id="rId13"/>
    <p:sldId id="510" r:id="rId14"/>
    <p:sldId id="536" r:id="rId15"/>
    <p:sldId id="463" r:id="rId16"/>
    <p:sldId id="467" r:id="rId17"/>
    <p:sldId id="468" r:id="rId18"/>
    <p:sldId id="469" r:id="rId19"/>
    <p:sldId id="465" r:id="rId20"/>
    <p:sldId id="526" r:id="rId21"/>
    <p:sldId id="516" r:id="rId22"/>
    <p:sldId id="533" r:id="rId23"/>
    <p:sldId id="532" r:id="rId24"/>
    <p:sldId id="473" r:id="rId25"/>
    <p:sldId id="474" r:id="rId26"/>
    <p:sldId id="503" r:id="rId27"/>
    <p:sldId id="517" r:id="rId28"/>
    <p:sldId id="518" r:id="rId29"/>
    <p:sldId id="502" r:id="rId30"/>
    <p:sldId id="497" r:id="rId31"/>
    <p:sldId id="475" r:id="rId32"/>
    <p:sldId id="498" r:id="rId33"/>
    <p:sldId id="466" r:id="rId34"/>
    <p:sldId id="481" r:id="rId35"/>
    <p:sldId id="482" r:id="rId36"/>
    <p:sldId id="477" r:id="rId37"/>
    <p:sldId id="478" r:id="rId38"/>
    <p:sldId id="534" r:id="rId39"/>
    <p:sldId id="470" r:id="rId40"/>
    <p:sldId id="496" r:id="rId41"/>
    <p:sldId id="520" r:id="rId42"/>
    <p:sldId id="483" r:id="rId43"/>
    <p:sldId id="484" r:id="rId44"/>
    <p:sldId id="485" r:id="rId45"/>
    <p:sldId id="486" r:id="rId46"/>
    <p:sldId id="487" r:id="rId47"/>
    <p:sldId id="488" r:id="rId48"/>
    <p:sldId id="531" r:id="rId49"/>
    <p:sldId id="519" r:id="rId50"/>
    <p:sldId id="492" r:id="rId51"/>
    <p:sldId id="511" r:id="rId52"/>
    <p:sldId id="521" r:id="rId53"/>
    <p:sldId id="525" r:id="rId54"/>
    <p:sldId id="523" r:id="rId55"/>
    <p:sldId id="524" r:id="rId56"/>
    <p:sldId id="504" r:id="rId57"/>
    <p:sldId id="512" r:id="rId58"/>
  </p:sldIdLst>
  <p:sldSz cx="9144000" cy="6858000" type="screen4x3"/>
  <p:notesSz cx="7099300" cy="10223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0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nstantinos Semertzidis" initials="KS" lastIdx="1" clrIdx="0"/>
  <p:cmAuthor id="2" name="Evaggelia Pitoura" initials="EP" lastIdx="2" clrIdx="1">
    <p:extLst>
      <p:ext uri="{19B8F6BF-5375-455C-9EA6-DF929625EA0E}">
        <p15:presenceInfo xmlns:p15="http://schemas.microsoft.com/office/powerpoint/2012/main" userId="a4605abc6b429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5" autoAdjust="0"/>
    <p:restoredTop sz="94671" autoAdjust="0"/>
  </p:normalViewPr>
  <p:slideViewPr>
    <p:cSldViewPr snapToGrid="0">
      <p:cViewPr>
        <p:scale>
          <a:sx n="96" d="100"/>
          <a:sy n="96" d="100"/>
        </p:scale>
        <p:origin x="932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752" y="-90"/>
      </p:cViewPr>
      <p:guideLst>
        <p:guide orient="horz" pos="3220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AB1D4467-F767-4192-8C2C-9C235F6643CF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14C084C1-148C-4550-AE34-103EED253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1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1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3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lhcb-public.web.cern.ch</a:t>
            </a:r>
            <a:r>
              <a:rPr lang="en-US" dirty="0"/>
              <a:t>/</a:t>
            </a:r>
            <a:r>
              <a:rPr lang="en-US" dirty="0" err="1"/>
              <a:t>lhcb</a:t>
            </a:r>
            <a:r>
              <a:rPr lang="en-US" dirty="0"/>
              <a:t>-public/en/Data%20Collection/Triggers2-en.html</a:t>
            </a:r>
          </a:p>
          <a:p>
            <a:r>
              <a:rPr lang="en-US" dirty="0"/>
              <a:t>http://</a:t>
            </a:r>
            <a:r>
              <a:rPr lang="en-US" dirty="0" err="1"/>
              <a:t>home.cern</a:t>
            </a:r>
            <a:r>
              <a:rPr lang="en-US" dirty="0"/>
              <a:t>/about/computing</a:t>
            </a:r>
          </a:p>
          <a:p>
            <a:r>
              <a:rPr lang="en-US" dirty="0"/>
              <a:t>http://</a:t>
            </a:r>
            <a:r>
              <a:rPr lang="en-US" dirty="0" err="1"/>
              <a:t>cds.cern.ch</a:t>
            </a:r>
            <a:r>
              <a:rPr lang="en-US" dirty="0"/>
              <a:t>/record/1165534/files/CERN-Brochure-2009-003-Eng.pdf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3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0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E1154-FD38-46CD-8587-697B0887DADA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73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7B43E-C8A2-499C-82FF-8560224BCB04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0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08DE0-FAD7-4780-97F1-A9704CB745A1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0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D6127D-FAB0-4199-99A1-BED2288FA1A7}" type="slidenum">
              <a:rPr lang="el-GR" smtClean="0"/>
              <a:pPr/>
              <a:t>17</a:t>
            </a:fld>
            <a:endParaRPr lang="el-G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31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2A343-C3D1-4919-A4B5-9C923C76329D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8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50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FF92D-C5E1-4CF9-AB74-603E5CC547AD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88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84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2AEE0-9A41-4770-901B-9C8EA1E2DDFE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1381C-9C24-429D-B71A-A8E64D7896FB}" type="slidenum">
              <a:rPr lang="en-US"/>
              <a:pPr/>
              <a:t>26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7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4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880" indent="-285723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2892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049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205" indent="-228579" defTabSz="990506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36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519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8675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5832" indent="-228579" defTabSz="99050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8457A4D-0C1A-454C-A595-425E79A91FE6}" type="slidenum">
              <a:rPr lang="el-GR" altLang="en-US" sz="1300">
                <a:latin typeface="Times New Roman" pitchFamily="18" charset="0"/>
              </a:rPr>
              <a:pPr/>
              <a:t>28</a:t>
            </a:fld>
            <a:endParaRPr lang="el-GR" altLang="en-US" sz="1300" dirty="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85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4339A-5896-43C4-84F5-96667F566943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02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74BF1-DA8C-4552-923C-5FEF32A86FB2}" type="slidenum">
              <a:rPr lang="el-GR" smtClean="0"/>
              <a:pPr/>
              <a:t>33</a:t>
            </a:fld>
            <a:endParaRPr lang="el-G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252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269CF-9A8A-4FB7-85C0-EDB3887B461E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83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2BE43-EBB3-47EF-9549-02E5ABCB7517}" type="slidenum">
              <a:rPr lang="el-GR" smtClean="0"/>
              <a:pPr/>
              <a:t>35</a:t>
            </a:fld>
            <a:endParaRPr lang="el-G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9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2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37814-73BF-48CB-AF9D-3C5811AB5D50}" type="slidenum">
              <a:rPr lang="el-GR" smtClean="0"/>
              <a:pPr/>
              <a:t>36</a:t>
            </a:fld>
            <a:endParaRPr lang="el-G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9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37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9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38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00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57DF2-3615-4566-8B0C-DC3BB41D891B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4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AFA3A-D89B-43E2-98CC-CE28656011AB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51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C98C56-AFFF-49BF-89C3-2BE23AB92591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29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F913D-4AD3-4D95-ADFD-268DFF30610F}" type="slidenum">
              <a:rPr lang="el-GR" smtClean="0"/>
              <a:pPr/>
              <a:t>42</a:t>
            </a:fld>
            <a:endParaRPr lang="el-G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96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8E847-A9DB-4F33-B013-C548BF72F772}" type="slidenum">
              <a:rPr lang="el-GR" smtClean="0"/>
              <a:pPr/>
              <a:t>43</a:t>
            </a:fld>
            <a:endParaRPr lang="el-G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34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5E577C-B28C-46B4-8930-C308C00C84B2}" type="slidenum">
              <a:rPr lang="el-GR" smtClean="0"/>
              <a:pPr/>
              <a:t>44</a:t>
            </a:fld>
            <a:endParaRPr lang="el-G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5DB870-3DA4-4747-A20E-0F29D6B238C3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93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46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78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A16E02-4AAE-4D60-9C43-CE93BFFE3048}" type="slidenum">
              <a:rPr lang="el-GR" smtClean="0"/>
              <a:pPr/>
              <a:t>47</a:t>
            </a:fld>
            <a:endParaRPr lang="el-G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13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ECACC-82DD-4412-9E67-2A5B0E39687C}" type="slidenum">
              <a:rPr lang="el-GR" smtClean="0"/>
              <a:pPr/>
              <a:t>48</a:t>
            </a:fld>
            <a:endParaRPr lang="el-G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277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FF545-9252-4F1A-9327-CE4428D9337C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996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09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51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897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800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54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85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5C23-DBC2-4B9B-B601-BCA7FD39BE40}" type="slidenum">
              <a:rPr lang="el-GR" smtClean="0"/>
              <a:pPr/>
              <a:t>55</a:t>
            </a:fld>
            <a:endParaRPr 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B84174-6FD3-4293-8CDD-07DDA857A016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775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www.infoworld.com</a:t>
            </a:r>
            <a:r>
              <a:rPr lang="en-US" dirty="0"/>
              <a:t>/article/2916057/open-source-software/open-source-threatens-to-eat-the-database-</a:t>
            </a:r>
            <a:r>
              <a:rPr lang="en-US" dirty="0" err="1"/>
              <a:t>market.html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9BD55-2A74-9046-A627-207F81903D8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2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6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39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7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676CB-4EC7-4279-B5D0-696D4AAA5984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06" tIns="48252" rIns="96506" bIns="48252" anchor="b"/>
          <a:lstStyle/>
          <a:p>
            <a:pPr algn="r" defTabSz="965108" eaLnBrk="0" hangingPunct="0"/>
            <a:fld id="{222CD826-3032-4C1E-8E34-A4E5F5FF52C4}" type="slidenum">
              <a:rPr lang="en-US" sz="1300">
                <a:ea typeface="ＭＳ Ｐゴシック" pitchFamily="34" charset="-128"/>
              </a:rPr>
              <a:pPr algn="r" defTabSz="965108" eaLnBrk="0" hangingPunct="0"/>
              <a:t>8</a:t>
            </a:fld>
            <a:endParaRPr lang="en-US" sz="1300" dirty="0">
              <a:ea typeface="ＭＳ Ｐゴシック" pitchFamily="34" charset="-128"/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3300" y="773113"/>
            <a:ext cx="5092700" cy="3821112"/>
          </a:xfrm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54576"/>
            <a:ext cx="5203825" cy="46021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284" tIns="45643" rIns="91284" bIns="45643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3E0A7-4384-4915-B7F8-C143483F7510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2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78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468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4028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86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74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3058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733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35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081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04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7546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388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55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7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5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3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7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0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4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/>
              <a:t>Ευαγγελία </a:t>
            </a:r>
            <a:r>
              <a:rPr lang="el-GR" dirty="0" err="1"/>
              <a:t>Πιτουρά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/>
              <a:t>Βάσεις Δεδομένων 2016-2017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C9A56-BD14-4042-85B4-BA339B3D1C4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576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oi.gr/~pitoura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://www.amazon.com/exec/obidos/subst/home/redirect.html/ref=nh_gateway/002-7972088-567926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11326" y="735987"/>
            <a:ext cx="711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ΜΥΥ701: Βάσεις Δεδομένων</a:t>
            </a:r>
            <a:endParaRPr lang="el-GR" sz="54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234" y="2842126"/>
            <a:ext cx="1989092" cy="2203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057" y="2478268"/>
            <a:ext cx="1625600" cy="1625600"/>
          </a:xfrm>
          <a:prstGeom prst="rect">
            <a:avLst/>
          </a:prstGeom>
        </p:spPr>
      </p:pic>
      <p:sp>
        <p:nvSpPr>
          <p:cNvPr id="6" name="Can 5"/>
          <p:cNvSpPr/>
          <p:nvPr/>
        </p:nvSpPr>
        <p:spPr bwMode="auto">
          <a:xfrm>
            <a:off x="1241306" y="1857372"/>
            <a:ext cx="1512277" cy="1591042"/>
          </a:xfrm>
          <a:prstGeom prst="ca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8CFF2C51-2755-480D-A2DC-512765044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9" y="5436474"/>
            <a:ext cx="711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Διδάσκουσα: Ευαγγελία </a:t>
            </a:r>
            <a:r>
              <a:rPr lang="el-GR" sz="3600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Πιτουρά</a:t>
            </a:r>
            <a:endParaRPr lang="el-GR" sz="3600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20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615" y="6413993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10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937" y="273538"/>
            <a:ext cx="6227850" cy="60251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621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https://www.domo.com/blog/2015/08/data-neve-sleeps-3-0/</a:t>
            </a:r>
          </a:p>
        </p:txBody>
      </p:sp>
    </p:spTree>
    <p:extLst>
      <p:ext uri="{BB962C8B-B14F-4D97-AF65-F5344CB8AC3E}">
        <p14:creationId xmlns:p14="http://schemas.microsoft.com/office/powerpoint/2010/main" val="3916941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2016-2017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11</a:t>
            </a:fld>
            <a:endParaRPr lang="el-GR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299" y="250424"/>
            <a:ext cx="6224838" cy="60222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250" y="5912051"/>
            <a:ext cx="44092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https://</a:t>
            </a:r>
            <a:r>
              <a:rPr lang="en-US" dirty="0" err="1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www.domo.com</a:t>
            </a:r>
            <a:r>
              <a:rPr lang="en-US" dirty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/blog/2015/08/data-never-sleeps-3-0/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74590"/>
            <a:ext cx="9144000" cy="11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64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913" y="274638"/>
            <a:ext cx="877824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Scientific Data (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Επιστημονικά Δεδομένα)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0944" y="2004584"/>
            <a:ext cx="3205524" cy="2707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913" y="2004584"/>
            <a:ext cx="3610433" cy="2707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98" y="2004584"/>
            <a:ext cx="2934587" cy="2707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6588" y="1283217"/>
            <a:ext cx="478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ea typeface="Helvetica Neue Light" charset="0"/>
                <a:cs typeface="Helvetica Neue Light" charset="0"/>
              </a:rPr>
              <a:t>Large Hadron Collider (LHC)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913" y="4918310"/>
            <a:ext cx="877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ea typeface="Helvetica Neue Light" charset="0"/>
                <a:cs typeface="Helvetica Neue Light" charset="0"/>
              </a:rPr>
              <a:t>150M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αισθητήρες</a:t>
            </a:r>
            <a:r>
              <a:rPr lang="en-US" sz="2000" dirty="0">
                <a:ea typeface="Helvetica Neue Light" charset="0"/>
                <a:cs typeface="Helvetica Neue Light" charset="0"/>
              </a:rPr>
              <a:t> @ 40M </a:t>
            </a:r>
            <a:r>
              <a:rPr lang="el-GR" sz="2000" dirty="0">
                <a:ea typeface="Helvetica Neue Light" charset="0"/>
                <a:cs typeface="Helvetica Neue Light" charset="0"/>
              </a:rPr>
              <a:t>μετρήσεις το δευτερόλεπτο</a:t>
            </a:r>
            <a:r>
              <a:rPr lang="en-US" sz="2000" dirty="0">
                <a:ea typeface="Helvetica Neue Light" charset="0"/>
                <a:cs typeface="Helvetica Neue Light" charset="0"/>
              </a:rPr>
              <a:t>: 6 </a:t>
            </a:r>
            <a:r>
              <a:rPr lang="en-US" sz="2000" dirty="0" err="1">
                <a:ea typeface="Helvetica Neue Light" charset="0"/>
                <a:cs typeface="Helvetica Neue Light" charset="0"/>
              </a:rPr>
              <a:t>Peta</a:t>
            </a:r>
            <a:r>
              <a:rPr lang="en-US" sz="2000" dirty="0">
                <a:ea typeface="Helvetica Neue Light" charset="0"/>
                <a:cs typeface="Helvetica Neue Light" charset="0"/>
              </a:rPr>
              <a:t>-</a:t>
            </a:r>
            <a:r>
              <a:rPr lang="el-GR" sz="2000" dirty="0">
                <a:ea typeface="Helvetica Neue Light" charset="0"/>
                <a:cs typeface="Helvetica Neue Light" charset="0"/>
              </a:rPr>
              <a:t>γεγονότα το δευτερόλεπτο</a:t>
            </a:r>
            <a:endParaRPr lang="en-US" sz="2000" dirty="0">
              <a:ea typeface="Helvetica Neue Light" charset="0"/>
              <a:cs typeface="Helvetica Neue Light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Μαζικό φιλτράρισμα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700 MB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δευτερόλεπτο </a:t>
            </a:r>
            <a:r>
              <a:rPr lang="en-US" sz="2000" dirty="0">
                <a:ea typeface="Helvetica Neue Light" charset="0"/>
                <a:cs typeface="Helvetica Neue Light" charset="0"/>
                <a:sym typeface="Wingdings"/>
              </a:rPr>
              <a:t> 15 PB </a:t>
            </a: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το χρόνο</a:t>
            </a:r>
            <a:endParaRPr lang="en-US" sz="2000" dirty="0">
              <a:ea typeface="Helvetica Neue Light" charset="0"/>
              <a:cs typeface="Helvetica Neue Light" charset="0"/>
              <a:sym typeface="Wingdings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l-GR" sz="2000" dirty="0">
                <a:ea typeface="Helvetica Neue Light" charset="0"/>
                <a:cs typeface="Helvetica Neue Light" charset="0"/>
                <a:sym typeface="Wingdings"/>
              </a:rPr>
              <a:t>Η συλλογή δεδομένων περιορίζεται για λόγους υπολογισμού και αποθήκευσης</a:t>
            </a:r>
            <a:endParaRPr lang="en-US" sz="2000" b="1" dirty="0">
              <a:ea typeface="Helvetica Neue Light" charset="0"/>
              <a:cs typeface="Helvetica Neue Light" charset="0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7377" y="6308424"/>
            <a:ext cx="8211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https://lhcb-public.web.cern.ch/lhcb-public/en/Data%20Collection/Triggers2-en.html</a:t>
            </a:r>
          </a:p>
        </p:txBody>
      </p:sp>
    </p:spTree>
    <p:extLst>
      <p:ext uri="{BB962C8B-B14F-4D97-AF65-F5344CB8AC3E}">
        <p14:creationId xmlns:p14="http://schemas.microsoft.com/office/powerpoint/2010/main" val="216947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13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219344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Πανταχού παρόντες αισθητήρες και καταγραφείς</a:t>
            </a:r>
            <a:r>
              <a:rPr lang="en-US" sz="2000" dirty="0"/>
              <a:t>: </a:t>
            </a:r>
            <a:r>
              <a:rPr lang="el-GR" sz="2000" dirty="0"/>
              <a:t>Κάμερες, κινητά,</a:t>
            </a:r>
            <a:r>
              <a:rPr lang="en-US" sz="2000" dirty="0"/>
              <a:t> </a:t>
            </a:r>
            <a:r>
              <a:rPr lang="el-GR" sz="2000" dirty="0"/>
              <a:t>κοινωνικά δίκτυα, μεγάλα επιστημονικά πειράματα (βιολογία, αστρονομία, φυσική, ιατρική, ….)</a:t>
            </a: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l-GR" sz="2000" dirty="0"/>
              <a:t>Τα Συστήματα Βάσεων Δεδομένων βασική τεχνολογία για την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Αποθήκευση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sz="2000" dirty="0"/>
              <a:t>Επεξεργασία, αναζήτηση με διατύπωση ερωτήσεων</a:t>
            </a:r>
            <a:r>
              <a:rPr lang="en-US" sz="2000" dirty="0"/>
              <a:t> </a:t>
            </a:r>
            <a:endParaRPr lang="el-GR" dirty="0"/>
          </a:p>
          <a:p>
            <a:pPr lvl="1"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is the new OIL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03202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175B58-26F4-473A-AF63-59262D1AC94D}" type="slidenum">
              <a:rPr lang="el-GR" altLang="en-US" smtClean="0"/>
              <a:pPr/>
              <a:t>14</a:t>
            </a:fld>
            <a:endParaRPr lang="el-GR" altLang="en-US" dirty="0"/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304799" y="1143000"/>
            <a:ext cx="81153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rgbClr val="FF0000"/>
                </a:solidFill>
              </a:rPr>
              <a:t>Γιατί όχι σε απλά αρχεία; </a:t>
            </a:r>
          </a:p>
          <a:p>
            <a:pPr marL="342900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</a:rPr>
              <a:t>Τι προσφέρουν: 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/>
              <a:t>μοντελοποίηση, έλεγχος πλεονασμού, περιορισμοί ακεραιότητας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l-GR" sz="2000" dirty="0"/>
              <a:t> αποδοτική επεξεργασία ερωτήσεων (</a:t>
            </a:r>
            <a:r>
              <a:rPr lang="en-US" sz="2000" dirty="0"/>
              <a:t>queries)</a:t>
            </a:r>
            <a:r>
              <a:rPr lang="el-GR" sz="2000" dirty="0"/>
              <a:t> (ευρετήρια, βελτιστοποίηση)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l-GR" sz="2000" dirty="0"/>
              <a:t> μόνιμη αποθήκευση</a:t>
            </a:r>
            <a:r>
              <a:rPr lang="en-US" sz="2000" dirty="0"/>
              <a:t> (persistent storage)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dirty="0"/>
              <a:t> </a:t>
            </a:r>
            <a:r>
              <a:rPr lang="el-GR" sz="2000" dirty="0"/>
              <a:t>ενημέρωση δεδομένων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el-GR" sz="2000" i="1" dirty="0">
                <a:solidFill>
                  <a:schemeClr val="tx2">
                    <a:lumMod val="50000"/>
                  </a:schemeClr>
                </a:solidFill>
              </a:rPr>
              <a:t>ορθότητα λειτουργίας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: Πως θα διασφαλίσουμε την ορθότητά τους κατά τη διάρκεια αποτυχιών και ταυτόχρονης προσπέλασης από πολλούς χρήστες, ανάκαμψη από σφάλματα</a:t>
            </a:r>
          </a:p>
          <a:p>
            <a:pPr marL="800100" lvl="1" indent="-342900" algn="just">
              <a:spcBef>
                <a:spcPct val="50000"/>
              </a:spcBef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  Επίσης: θέματα ασφάλειας, δικαιωμάτων/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εξουσι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δότηση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προσπέλασης, …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FE27F19-0188-49F4-8E45-7EED8B76DE2B}" type="slidenum">
              <a:rPr lang="el-GR" altLang="en-US" smtClean="0"/>
              <a:pPr/>
              <a:t>15</a:t>
            </a:fld>
            <a:endParaRPr lang="el-GR" alt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709612" y="2387600"/>
            <a:ext cx="806608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Κοινή λειτουργικότητα ήδη υλοποιημένη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Σωστή υλοποίηση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Αποδοτική προσπέλαση 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Γρήγορη ανάπτυξη εφαρμογών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Ανεξαρτησία δεδομένων (θα δούμε περισσότερα)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Μόνιμη αποθήκευση</a:t>
            </a:r>
            <a:endParaRPr lang="en-US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121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7213" y="1623686"/>
            <a:ext cx="6767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dirty="0"/>
              <a:t>Γιατί χρειαζόμαστε ειδικό λογισμικό;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0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EE8B7B-DC14-4EC4-9DEE-173AF3E27C52}" type="slidenum">
              <a:rPr lang="el-GR" altLang="en-US" smtClean="0"/>
              <a:pPr/>
              <a:t>16</a:t>
            </a:fld>
            <a:endParaRPr lang="el-GR" altLang="en-US"/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684213" y="2276475"/>
            <a:ext cx="72009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Επένδυση σε λογισμικό και υλικό, καθώς και για εκπαίδευση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Η γενικότητα που παρέχει προκαλεί χρονική επιβάρυνση (</a:t>
            </a: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overhead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Δε  χρειάζονται όσα προσφέρει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0485" y="1876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Γιατί όχι ΣΔΒΔ;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59569A9-8C2F-47D3-BC64-646AF87C21FD}" type="slidenum">
              <a:rPr lang="el-GR" altLang="en-US" smtClean="0"/>
              <a:pPr/>
              <a:t>17</a:t>
            </a:fld>
            <a:endParaRPr lang="el-GR" alt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1803401"/>
            <a:ext cx="8382000" cy="457199"/>
          </a:xfrm>
        </p:spPr>
        <p:txBody>
          <a:bodyPr>
            <a:noAutofit/>
          </a:bodyPr>
          <a:lstStyle/>
          <a:p>
            <a:pPr eaLnBrk="1" hangingPunct="1"/>
            <a:r>
              <a:rPr lang="el-GR" sz="3200" b="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Η θέση των ΣΔΒΔ στη στοίβα του λογισμικού συστημάτων</a:t>
            </a: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2627313" y="47521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Δίκτυο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2627313" y="43203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dirty="0"/>
              <a:t>Λειτουργικό</a:t>
            </a:r>
            <a:r>
              <a:rPr lang="en-US" sz="1800" dirty="0"/>
              <a:t> </a:t>
            </a:r>
            <a:r>
              <a:rPr lang="el-GR" sz="1800" dirty="0"/>
              <a:t>Σύστημα</a:t>
            </a:r>
          </a:p>
        </p:txBody>
      </p:sp>
      <p:sp>
        <p:nvSpPr>
          <p:cNvPr id="15368" name="Text Box 7"/>
          <p:cNvSpPr txBox="1">
            <a:spLocks noChangeArrowheads="1"/>
          </p:cNvSpPr>
          <p:nvPr/>
        </p:nvSpPr>
        <p:spPr bwMode="auto">
          <a:xfrm>
            <a:off x="2627313" y="3888581"/>
            <a:ext cx="3455987" cy="376238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 b="1">
                <a:solidFill>
                  <a:schemeClr val="bg1"/>
                </a:solidFill>
              </a:rPr>
              <a:t>ΣΔΒΔ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2627313" y="34567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Εφαρμογές</a:t>
            </a: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2627313" y="3024981"/>
            <a:ext cx="3455987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1800"/>
              <a:t>Διεπαφή με χρήστη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8300" y="-29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983B56-B515-4DDA-B385-ABB12ACAFF55}" type="slidenum">
              <a:rPr lang="el-GR" altLang="en-US" smtClean="0"/>
              <a:pPr/>
              <a:t>18</a:t>
            </a:fld>
            <a:endParaRPr lang="el-GR" altLang="en-US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557091" y="1143000"/>
            <a:ext cx="71278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Εμπορικά</a:t>
            </a:r>
          </a:p>
          <a:p>
            <a:pPr lvl="1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Oracle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IBM/DB2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MS SQL-server</a:t>
            </a: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Sybase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Informix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(MS Access,  ...)</a:t>
            </a:r>
          </a:p>
          <a:p>
            <a:endParaRPr lang="el-GR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Ελεύθερο Λογισμικό- 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Open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l-GR" sz="2800" dirty="0" err="1">
                <a:solidFill>
                  <a:schemeClr val="accent6">
                    <a:lumMod val="75000"/>
                  </a:schemeClr>
                </a:solidFill>
              </a:rPr>
              <a:t>ource</a:t>
            </a:r>
            <a:endParaRPr lang="el-GR" sz="2800" dirty="0">
              <a:solidFill>
                <a:schemeClr val="accent6">
                  <a:lumMod val="75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Postgres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(UCB)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mySQL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mSQL</a:t>
            </a:r>
            <a:endParaRPr lang="el-GR" sz="2000" dirty="0">
              <a:solidFill>
                <a:schemeClr val="tx2">
                  <a:lumMod val="50000"/>
                </a:schemeClr>
              </a:solidFill>
            </a:endParaRP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miniBase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Wisc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Predator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l-GR" sz="2000" dirty="0" err="1">
                <a:solidFill>
                  <a:schemeClr val="tx2">
                    <a:lumMod val="50000"/>
                  </a:schemeClr>
                </a:solidFill>
              </a:rPr>
              <a:t>Cornell</a:t>
            </a: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1" indent="-285750">
              <a:buFont typeface="Courier New" pitchFamily="49" charset="0"/>
              <a:buChar char="o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799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Μερικά (σχεσιακά) ΣΔΒΔ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0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(2020)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4F60D-DCD3-495C-8BC5-457A38DA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29" y="1036724"/>
            <a:ext cx="5368119" cy="449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6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439CE-18FB-4F61-8DF2-B1E397797CB2}" type="slidenum">
              <a:rPr lang="el-GR" altLang="en-US" smtClean="0"/>
              <a:pPr/>
              <a:t>2</a:t>
            </a:fld>
            <a:endParaRPr lang="el-GR" altLang="en-US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054100" y="2222500"/>
            <a:ext cx="7112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Εισαγωγή στα Συστήματα Βάσεων Δεδομένων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2019-2020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20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</a:t>
            </a: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16675112">
            <a:off x="4343400" y="3143248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669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CE476-EF84-414D-8A79-6AD722DC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84D5F-B2A2-425D-AB34-4541F9463990}"/>
              </a:ext>
            </a:extLst>
          </p:cNvPr>
          <p:cNvSpPr txBox="1"/>
          <p:nvPr/>
        </p:nvSpPr>
        <p:spPr>
          <a:xfrm>
            <a:off x="1073543" y="1229988"/>
            <a:ext cx="65464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ποιο έτος σπουδών</a:t>
            </a:r>
          </a:p>
          <a:p>
            <a:r>
              <a:rPr lang="el-GR" dirty="0"/>
              <a:t>4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5</a:t>
            </a:r>
            <a:r>
              <a:rPr lang="el-GR" baseline="30000" dirty="0"/>
              <a:t>ο</a:t>
            </a:r>
            <a:r>
              <a:rPr lang="en-US" baseline="30000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&gt;5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Φορά που παίρνετε το μάθημα</a:t>
            </a:r>
          </a:p>
          <a:p>
            <a:r>
              <a:rPr lang="el-GR" dirty="0"/>
              <a:t>1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&gt;2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Πόσο ευχαριστημένοι είστε από τις σπουδές σας</a:t>
            </a:r>
          </a:p>
          <a:p>
            <a:r>
              <a:rPr lang="el-GR" dirty="0"/>
              <a:t>Καθόλου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Μέτρια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Πολύ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  <a:p>
            <a:r>
              <a:rPr lang="el-GR" dirty="0"/>
              <a:t>Καλύτερα εξ αποστάσεως</a:t>
            </a:r>
            <a:r>
              <a:rPr lang="en-US" dirty="0"/>
              <a:t>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/>
              <a:t>Καλύτερα δια ζώσης</a:t>
            </a:r>
            <a:r>
              <a:rPr lang="en-US" dirty="0"/>
              <a:t>		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l-GR" sz="2000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8BF94-CC38-45E9-9DC0-97555C156B7C}"/>
              </a:ext>
            </a:extLst>
          </p:cNvPr>
          <p:cNvSpPr txBox="1"/>
          <p:nvPr/>
        </p:nvSpPr>
        <p:spPr>
          <a:xfrm>
            <a:off x="250853" y="521551"/>
            <a:ext cx="729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Μια μικρή δημοσκόπηση</a:t>
            </a:r>
            <a:endParaRPr lang="en-US" sz="20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5DCDB5F-60FD-46F0-853F-11386825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2020-2021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742889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1B8A3-BBED-4BE5-9A43-5F2CAE3A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Περιεχόμενο μαθήματος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F6DD3-A913-4AFD-94B1-E966E4DB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29689-A365-4725-A026-4F837159540C}"/>
              </a:ext>
            </a:extLst>
          </p:cNvPr>
          <p:cNvSpPr txBox="1"/>
          <p:nvPr/>
        </p:nvSpPr>
        <p:spPr>
          <a:xfrm>
            <a:off x="962952" y="2273862"/>
            <a:ext cx="6975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/>
              <a:t>Σχεδιασμός, υλοποίηση και χειρισμός μιας βάσης δεδομένων με χρήση ενός σχεσιακού ΣΔΒΔ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/>
              <a:t>Θέματα υλοποίησης ενός ΣΔΒΔ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843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23</a:t>
            </a:fld>
            <a:endParaRPr lang="el-GR" altLang="en-US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83393" y="1760539"/>
            <a:ext cx="811450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Εννοιολογικό Μοντέλο (Μοντέλο Οντοτήτων/Συσχετίσεων)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Μοντέλο Υλοποίησης (Σχεσιακό μοντέλο)</a:t>
            </a:r>
          </a:p>
          <a:p>
            <a:pPr eaLnBrk="0" hangingPunct="0">
              <a:buFont typeface="Wingdings" pitchFamily="2" charset="2"/>
              <a:buNone/>
            </a:pPr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ΒΗΜΑ 2:</a:t>
            </a:r>
            <a:r>
              <a:rPr kumimoji="1"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Προγραμματισμός/Υλοποίηση</a:t>
            </a:r>
          </a:p>
          <a:p>
            <a:pPr eaLnBrk="0" hangingPunct="0"/>
            <a:endParaRPr kumimoji="1"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287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Μια γενική εικόνα: 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24</a:t>
            </a:fld>
            <a:endParaRPr lang="el-GR" altLang="en-US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56394" y="3813175"/>
            <a:ext cx="8356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Μοντέλο Δεδομένων: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ένα σύνολο από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έννοιες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(δομικά στοιχεία) που μπορούν να χρησιμοποιηθούν για την περιγραφή της δομής της πληροφορίας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304799" y="1658924"/>
            <a:ext cx="85677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Σχήμα (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database schema)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η περιγραφή της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δομής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της πληροφορίας που είναι αποθηκευμένη στη </a:t>
            </a:r>
            <a:r>
              <a:rPr lang="el-GR" sz="2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βδ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καθώς και των </a:t>
            </a:r>
            <a:r>
              <a:rPr lang="el-GR" sz="2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περιορισμών ακεραιότητας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 τη χρήση ενός μοντέλου δεδομένων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9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011FDB-DED2-47C1-839A-E24A75A431A4}" type="slidenum">
              <a:rPr lang="el-GR" altLang="en-US" smtClean="0"/>
              <a:pPr/>
              <a:t>25</a:t>
            </a:fld>
            <a:endParaRPr lang="el-GR" altLang="en-US" dirty="0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04799" y="1127614"/>
            <a:ext cx="82169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 (εννοιολογικά)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Υψηλού επιπέδου, περισσότερο αφηρημένη περιγραφή της 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δομής 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Μοντέλο Οντοτήτων/Συσχετίσεων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Παραστατικά μοντέλα ή μοντέλα υλοποίησης ή λογικά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highlight>
                  <a:srgbClr val="FFFF00"/>
                </a:highlight>
                <a:latin typeface="Calibri" pitchFamily="34" charset="0"/>
                <a:ea typeface="Calibri" pitchFamily="34" charset="0"/>
                <a:cs typeface="Calibri" pitchFamily="34" charset="0"/>
              </a:rPr>
              <a:t>Σχεσιακό Μοντέλο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Ιεραρχικό Μοντέλο, Δικτυωτό Μοντέλο</a:t>
            </a:r>
          </a:p>
          <a:p>
            <a:pPr marL="342900" indent="-342900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Χαμηλού επιπέδου ή φυσικά μοντέλα</a:t>
            </a:r>
          </a:p>
          <a:p>
            <a:pPr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Μοντέλα αποθήκευσης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19894" y="1603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Μοντελοποίηση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1868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3C148-71A6-4219-B2B5-06E3FD297E0C}" type="slidenum">
              <a:rPr lang="en-US"/>
              <a:pPr/>
              <a:t>26</a:t>
            </a:fld>
            <a:endParaRPr lang="en-US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723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(Οντότητες-Συσχετίσεις)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76022" y="166688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ΣΔΒΔ για μαθήματα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l-GR" dirty="0"/>
              <a:t>Φοιτητές</a:t>
            </a:r>
            <a:endParaRPr lang="en-US" dirty="0"/>
          </a:p>
          <a:p>
            <a:pPr lvl="1"/>
            <a:r>
              <a:rPr lang="el-GR" dirty="0"/>
              <a:t>Μαθήματα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Καθηγητές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l-GR" dirty="0"/>
              <a:t>Ποιος φοιτητής παρακολουθεί ποιο μάθημα</a:t>
            </a:r>
          </a:p>
          <a:p>
            <a:pPr marL="457200" lvl="1" indent="0">
              <a:buNone/>
            </a:pPr>
            <a:r>
              <a:rPr lang="el-GR" dirty="0"/>
              <a:t>      και βαθμός</a:t>
            </a:r>
            <a:endParaRPr lang="en-US" dirty="0"/>
          </a:p>
          <a:p>
            <a:pPr lvl="1"/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Ποιος καθηγητής διδάσκει ποιο μάθημα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2995422" y="2868848"/>
            <a:ext cx="285750" cy="971550"/>
          </a:xfrm>
          <a:prstGeom prst="rightBrac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308251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FF0000"/>
                </a:solidFill>
              </a:rPr>
              <a:t>Οντότητες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354957" y="4850296"/>
            <a:ext cx="407918" cy="1152939"/>
          </a:xfrm>
          <a:prstGeom prst="rightBrace">
            <a:avLst/>
          </a:prstGeom>
          <a:noFill/>
          <a:ln w="635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620000" y="4773831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>
                <a:solidFill>
                  <a:srgbClr val="00B0F0"/>
                </a:solidFill>
              </a:rPr>
              <a:t>Συσχετίσεις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4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build="p"/>
      <p:bldP spid="5" grpId="0" animBg="1"/>
      <p:bldP spid="6" grpId="0"/>
      <p:bldP spid="7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81075" y="3735907"/>
            <a:ext cx="6858000" cy="234315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75911"/>
            <a:ext cx="8001000" cy="1713575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name: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gpa</a:t>
            </a:r>
            <a:r>
              <a:rPr lang="en-US" dirty="0"/>
              <a:t>: </a:t>
            </a:r>
            <a:r>
              <a:rPr lang="en-US" i="1" dirty="0"/>
              <a:t>float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r>
              <a:rPr lang="en-US" dirty="0"/>
              <a:t>(cid: </a:t>
            </a:r>
            <a:r>
              <a:rPr lang="en-US" i="1" dirty="0"/>
              <a:t>string</a:t>
            </a:r>
            <a:r>
              <a:rPr lang="en-US" dirty="0"/>
              <a:t>, </a:t>
            </a:r>
            <a:r>
              <a:rPr lang="en-US" dirty="0" err="1"/>
              <a:t>cname</a:t>
            </a:r>
            <a:r>
              <a:rPr lang="en-US" dirty="0"/>
              <a:t>: </a:t>
            </a:r>
            <a:r>
              <a:rPr lang="en-US" i="1" dirty="0"/>
              <a:t>string</a:t>
            </a:r>
            <a:r>
              <a:rPr lang="en-US" dirty="0"/>
              <a:t>, credits: </a:t>
            </a:r>
            <a:r>
              <a:rPr lang="en-US" i="1" dirty="0" err="1"/>
              <a:t>int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r>
              <a:rPr lang="en-US" dirty="0"/>
              <a:t>(</a:t>
            </a:r>
            <a:r>
              <a:rPr lang="en-US" dirty="0" err="1"/>
              <a:t>sid</a:t>
            </a:r>
            <a:r>
              <a:rPr lang="en-US" dirty="0"/>
              <a:t>: </a:t>
            </a:r>
            <a:r>
              <a:rPr lang="en-US" i="1" dirty="0"/>
              <a:t>string, </a:t>
            </a:r>
            <a:r>
              <a:rPr lang="en-US" dirty="0"/>
              <a:t>cid</a:t>
            </a:r>
            <a:r>
              <a:rPr lang="en-US" i="1" dirty="0"/>
              <a:t>: string, </a:t>
            </a:r>
            <a:r>
              <a:rPr lang="en-US" dirty="0"/>
              <a:t>grade</a:t>
            </a:r>
            <a:r>
              <a:rPr lang="en-US" i="1" dirty="0"/>
              <a:t>: string</a:t>
            </a:r>
            <a:r>
              <a:rPr lang="en-US" dirty="0"/>
              <a:t>)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72887"/>
              </p:ext>
            </p:extLst>
          </p:nvPr>
        </p:nvGraphicFramePr>
        <p:xfrm>
          <a:off x="1095375" y="3907019"/>
          <a:ext cx="188595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Name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Gpa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101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Bob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Mary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81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Students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41437"/>
              </p:ext>
            </p:extLst>
          </p:nvPr>
        </p:nvGraphicFramePr>
        <p:xfrm>
          <a:off x="5610225" y="3907019"/>
          <a:ext cx="2171700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cname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credits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564-2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308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53125" y="50466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Courses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071560"/>
              </p:ext>
            </p:extLst>
          </p:nvPr>
        </p:nvGraphicFramePr>
        <p:xfrm>
          <a:off x="3267075" y="4992869"/>
          <a:ext cx="2171700" cy="685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sid</a:t>
                      </a:r>
                      <a:endParaRPr lang="en-US" sz="1800" b="1" dirty="0"/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cid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Grade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564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09975" y="5732471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Enrolled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67125" y="3964169"/>
            <a:ext cx="131445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Relations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127394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Παράδειγμα (Σχέσεις)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1F57D58-AA1E-4E9C-866D-B9D7CCD78796}" type="slidenum">
              <a:rPr lang="el-GR" alt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eaLnBrk="1" hangingPunct="1"/>
              <a:t>28</a:t>
            </a:fld>
            <a:endParaRPr lang="el-GR" alt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18477" y="1447800"/>
            <a:ext cx="835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Σχήμα της </a:t>
            </a:r>
            <a:r>
              <a:rPr lang="el-GR" altLang="en-US" sz="2400" dirty="0" err="1">
                <a:latin typeface="+mn-lt"/>
              </a:rPr>
              <a:t>βδ</a:t>
            </a:r>
            <a:endParaRPr lang="el-GR" altLang="en-US" sz="2400" dirty="0">
              <a:latin typeface="+mn-lt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371600" y="2162175"/>
            <a:ext cx="678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Μοντέλο (δομικά στοιχεία + περιορισμοί ακεραιότητας)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250825" y="3707238"/>
            <a:ext cx="835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n-US" sz="2400" dirty="0">
                <a:latin typeface="+mn-lt"/>
              </a:rPr>
              <a:t>Στιγμιότυπο της </a:t>
            </a:r>
            <a:r>
              <a:rPr lang="el-GR" altLang="en-US" sz="2400" dirty="0" err="1">
                <a:latin typeface="+mn-lt"/>
              </a:rPr>
              <a:t>βδ</a:t>
            </a:r>
            <a:r>
              <a:rPr lang="el-GR" altLang="en-US" sz="2400" dirty="0">
                <a:latin typeface="+mn-lt"/>
              </a:rPr>
              <a:t> (κατάσταση ή σύνολο εμφανίσεων ή σύνολο </a:t>
            </a:r>
            <a:r>
              <a:rPr lang="el-GR" altLang="en-US" sz="2400" dirty="0" err="1">
                <a:latin typeface="+mn-lt"/>
              </a:rPr>
              <a:t>στιγμιοτύπων</a:t>
            </a:r>
            <a:r>
              <a:rPr lang="el-GR" altLang="en-US" sz="2400" dirty="0">
                <a:latin typeface="+mn-lt"/>
              </a:rPr>
              <a:t>)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352800" y="1676400"/>
            <a:ext cx="238760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Πρόθεση </a:t>
            </a:r>
            <a:r>
              <a:rPr lang="en-US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(intension)</a:t>
            </a:r>
            <a:endParaRPr lang="el-GR" altLang="en-US" sz="2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454400" y="3234163"/>
            <a:ext cx="2781300" cy="3968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Ανάπτυξη (</a:t>
            </a:r>
            <a:r>
              <a:rPr lang="el-GR" altLang="en-US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extension</a:t>
            </a:r>
            <a:r>
              <a:rPr lang="el-GR" alt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1944077" y="4614435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n-US" sz="2000" dirty="0">
                <a:latin typeface="+mn-lt"/>
              </a:rPr>
              <a:t>(αρχική κατάσταση, έγκυρη κατάσταση)</a:t>
            </a:r>
            <a:endParaRPr lang="el-GR" altLang="en-US" sz="2000" b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Σχήμα και Στιγμιότυπο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0825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32442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83973" grpId="0"/>
      <p:bldP spid="83974" grpId="0"/>
      <p:bldP spid="83975" grpId="0" animBg="1"/>
      <p:bldP spid="83976" grpId="0" animBg="1"/>
      <p:bldP spid="8397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6C49D-80DA-44D1-B7FC-9B171B544AC8}" type="slidenum">
              <a:rPr lang="el-GR" altLang="en-US" smtClean="0"/>
              <a:pPr/>
              <a:t>29</a:t>
            </a:fld>
            <a:endParaRPr lang="el-GR" altLang="en-US" dirty="0"/>
          </a:p>
        </p:txBody>
      </p:sp>
      <p:sp>
        <p:nvSpPr>
          <p:cNvPr id="19462" name="Text Box 4"/>
          <p:cNvSpPr txBox="1">
            <a:spLocks noChangeArrowheads="1"/>
          </p:cNvSpPr>
          <p:nvPr/>
        </p:nvSpPr>
        <p:spPr bwMode="auto">
          <a:xfrm>
            <a:off x="419893" y="1269285"/>
            <a:ext cx="799941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ΒΗΜΑ 1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Μοντελοποίηση (ορισμός σχήματος)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n-US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BHMA 2:</a:t>
            </a: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Υλοποίηση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r>
              <a:rPr kumimoji="1" lang="el-GR" sz="24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Χρήση ΣΔΒΔ:</a:t>
            </a:r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Ορισμός μοντέλου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 στοιχείων (δημιουργία του αρχικού στιγμιότυπου)</a:t>
            </a:r>
          </a:p>
          <a:p>
            <a:pPr eaLnBrk="0" hangingPunct="0"/>
            <a:endParaRPr kumimoji="1"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Διατύπωση ερωτήσεων</a:t>
            </a:r>
          </a:p>
          <a:p>
            <a:pPr eaLnBrk="0" hangingPunct="0">
              <a:buFont typeface="Wingdings" pitchFamily="2" charset="2"/>
              <a:buChar char="§"/>
            </a:pPr>
            <a:r>
              <a:rPr kumimoji="1"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Εισαγωγή/διαγραφή/τροποποίηση δεδομένων</a:t>
            </a:r>
            <a:endParaRPr lang="el-GR" sz="24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989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Δημιουργία ΣΒΔ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57140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Τι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30</a:t>
            </a:fld>
            <a:endParaRPr lang="el-GR" altLang="en-US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354012" y="1430245"/>
            <a:ext cx="701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Ορισμού</a:t>
            </a:r>
            <a:endParaRPr lang="el-GR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304799" y="2610916"/>
            <a:ext cx="82740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Γλώσσα Χειρισμού/Επεξεργασίας Δεδομένων 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εισαγωγή, διαγραφή, τροποποίηση δεδομένων</a:t>
            </a:r>
          </a:p>
          <a:p>
            <a:pPr algn="just" eaLnBrk="0" hangingPunct="0">
              <a:spcBef>
                <a:spcPct val="50000"/>
              </a:spcBef>
            </a:pPr>
            <a:endParaRPr lang="el-GR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διατύπωση ερωτημάτων</a:t>
            </a:r>
            <a:endParaRPr lang="en-US" sz="24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(SQL)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375568" y="2033251"/>
            <a:ext cx="4967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 R(A1 T1, A2, T2, …)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71587" y="3792537"/>
            <a:ext cx="5327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insert/delete/update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66825" y="4851400"/>
            <a:ext cx="7705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select</a:t>
            </a: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Γνωρίσματα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from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Πίνακες</a:t>
            </a:r>
            <a:endParaRPr lang="en-US" sz="2000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where </a:t>
            </a:r>
            <a:r>
              <a:rPr lang="el-G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Συνθήκη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0A81DC-3348-4DA9-A598-5C94AB9C86A2}" type="slidenum">
              <a:rPr lang="el-GR" altLang="en-US" smtClean="0"/>
              <a:pPr/>
              <a:t>31</a:t>
            </a:fld>
            <a:endParaRPr lang="el-GR" altLang="en-US"/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400050" y="1622426"/>
            <a:ext cx="82740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Γλώσσες Ερωτήσεων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(Query Languages)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 είναι γλώσσα προγραμματισμού (δυνατότητα εμφύτευσης σε μια γλώσσα υψηλού επιπέδου)</a:t>
            </a:r>
          </a:p>
          <a:p>
            <a:pPr marL="342900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δηλωτικές</a:t>
            </a:r>
            <a:r>
              <a:rPr lang="el-GR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(μη διαδικαστικές)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9750" y="12223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Γλώσσες ΣΔΒΔ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901687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674E5F-1DA9-4958-9EB7-B15194D6F6C8}" type="slidenum">
              <a:rPr lang="el-GR" altLang="en-US" smtClean="0"/>
              <a:pPr/>
              <a:t>32</a:t>
            </a:fld>
            <a:endParaRPr lang="el-GR" altLang="en-US"/>
          </a:p>
        </p:txBody>
      </p:sp>
      <p:sp>
        <p:nvSpPr>
          <p:cNvPr id="12294" name="Text Box 15"/>
          <p:cNvSpPr txBox="1">
            <a:spLocks noChangeArrowheads="1"/>
          </p:cNvSpPr>
          <p:nvPr/>
        </p:nvSpPr>
        <p:spPr bwMode="auto">
          <a:xfrm>
            <a:off x="412750" y="1557338"/>
            <a:ext cx="81407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λειτουργίες ενός ΣΔΒΔ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Ορισμός και δημιουργία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προδιαγραφή των τύπων, των δομών και των περιορισμών των δεδομένων που θα αποθηκευτούν στη ΒΔ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Χειρισμός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(manipulation)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μιας βάσης δεδομένων: υποβολή ερωτήσεων για την ανάκτηση δεδομένων, ενημέρωση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εισαγωγές, διαγραφές ή τροποποιήσεις)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Άλλες λειτουργίες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Διαμοιρασμός, προστασία από αστοχίες υλικού και λογισμικού, ασφάλεια, ρύθμιση (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tuning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8300" y="147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 (ανασκόπηση)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786FEF-EC17-4F7F-992C-0769CAB8EEC1}" type="slidenum">
              <a:rPr lang="el-GR" altLang="en-US" smtClean="0"/>
              <a:pPr/>
              <a:t>33</a:t>
            </a:fld>
            <a:endParaRPr lang="el-GR" altLang="en-US"/>
          </a:p>
        </p:txBody>
      </p:sp>
      <p:sp>
        <p:nvSpPr>
          <p:cNvPr id="27654" name="AutoShape 3"/>
          <p:cNvSpPr>
            <a:spLocks noChangeArrowheads="1"/>
          </p:cNvSpPr>
          <p:nvPr/>
        </p:nvSpPr>
        <p:spPr bwMode="auto">
          <a:xfrm>
            <a:off x="2627313" y="3357563"/>
            <a:ext cx="3810000" cy="2205037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55" name="Text Box 4"/>
          <p:cNvSpPr txBox="1">
            <a:spLocks noChangeArrowheads="1"/>
          </p:cNvSpPr>
          <p:nvPr/>
        </p:nvSpPr>
        <p:spPr bwMode="auto">
          <a:xfrm>
            <a:off x="6588125" y="4149725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/>
              <a:t>ΒΑΣΗ ΔΕΔΟΜΕΝΩΝ</a:t>
            </a:r>
          </a:p>
        </p:txBody>
      </p:sp>
      <p:sp>
        <p:nvSpPr>
          <p:cNvPr id="27656" name="Text Box 5"/>
          <p:cNvSpPr txBox="1">
            <a:spLocks noChangeArrowheads="1"/>
          </p:cNvSpPr>
          <p:nvPr/>
        </p:nvSpPr>
        <p:spPr bwMode="auto">
          <a:xfrm>
            <a:off x="2743200" y="5105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Αρχεία δεδομένων</a:t>
            </a:r>
          </a:p>
        </p:txBody>
      </p:sp>
      <p:sp>
        <p:nvSpPr>
          <p:cNvPr id="27657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Αρχεία ευρετηρίου</a:t>
            </a:r>
          </a:p>
        </p:txBody>
      </p:sp>
      <p:sp>
        <p:nvSpPr>
          <p:cNvPr id="27658" name="Text Box 7"/>
          <p:cNvSpPr txBox="1">
            <a:spLocks noChangeArrowheads="1"/>
          </p:cNvSpPr>
          <p:nvPr/>
        </p:nvSpPr>
        <p:spPr bwMode="auto">
          <a:xfrm>
            <a:off x="4953000" y="4267200"/>
            <a:ext cx="3124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/>
              <a:t>Κατάλογος </a:t>
            </a:r>
            <a:endParaRPr lang="el-GR" sz="800"/>
          </a:p>
          <a:p>
            <a:pPr eaLnBrk="0" hangingPunct="0">
              <a:spcBef>
                <a:spcPct val="50000"/>
              </a:spcBef>
            </a:pPr>
            <a:r>
              <a:rPr lang="el-GR" sz="2000"/>
              <a:t>συστήματος</a:t>
            </a:r>
          </a:p>
        </p:txBody>
      </p:sp>
      <p:sp>
        <p:nvSpPr>
          <p:cNvPr id="27659" name="Line 8"/>
          <p:cNvSpPr>
            <a:spLocks noChangeShapeType="1"/>
          </p:cNvSpPr>
          <p:nvPr/>
        </p:nvSpPr>
        <p:spPr bwMode="auto">
          <a:xfrm>
            <a:off x="3657600" y="4495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0" name="Line 9"/>
          <p:cNvSpPr>
            <a:spLocks noChangeShapeType="1"/>
          </p:cNvSpPr>
          <p:nvPr/>
        </p:nvSpPr>
        <p:spPr bwMode="auto">
          <a:xfrm flipH="1" flipV="1">
            <a:off x="4495800" y="4495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1" name="Line 10"/>
          <p:cNvSpPr>
            <a:spLocks noChangeShapeType="1"/>
          </p:cNvSpPr>
          <p:nvPr/>
        </p:nvSpPr>
        <p:spPr bwMode="auto">
          <a:xfrm flipH="1">
            <a:off x="4572000" y="4800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2" name="Rectangle 11"/>
          <p:cNvSpPr>
            <a:spLocks noChangeArrowheads="1"/>
          </p:cNvSpPr>
          <p:nvPr/>
        </p:nvSpPr>
        <p:spPr bwMode="auto">
          <a:xfrm>
            <a:off x="1981200" y="1905000"/>
            <a:ext cx="49530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7663" name="Text Box 12"/>
          <p:cNvSpPr txBox="1">
            <a:spLocks noChangeArrowheads="1"/>
          </p:cNvSpPr>
          <p:nvPr/>
        </p:nvSpPr>
        <p:spPr bwMode="auto">
          <a:xfrm>
            <a:off x="3467100" y="2201862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800" dirty="0"/>
              <a:t>ΣΔΒΔ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350838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55233-272F-463B-96FA-F782E0F9BEF7}" type="slidenum">
              <a:rPr lang="el-GR" altLang="en-US" smtClean="0"/>
              <a:pPr/>
              <a:t>34</a:t>
            </a:fld>
            <a:endParaRPr lang="el-GR" altLang="en-US"/>
          </a:p>
        </p:txBody>
      </p:sp>
      <p:sp>
        <p:nvSpPr>
          <p:cNvPr id="28678" name="AutoShape 3"/>
          <p:cNvSpPr>
            <a:spLocks noChangeArrowheads="1"/>
          </p:cNvSpPr>
          <p:nvPr/>
        </p:nvSpPr>
        <p:spPr bwMode="auto">
          <a:xfrm>
            <a:off x="3779838" y="5157788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3779838" y="5373688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468313" y="1700213"/>
            <a:ext cx="8229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68313" y="1916113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dirty="0"/>
              <a:t>ΣΔΒΔ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2987675" y="32131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Μέθοδοι Προσπέλασης Αρχείων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3132138" y="4508500"/>
            <a:ext cx="3095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Δίσκου</a:t>
            </a:r>
          </a:p>
        </p:txBody>
      </p:sp>
      <p:sp>
        <p:nvSpPr>
          <p:cNvPr id="28684" name="Text Box 9"/>
          <p:cNvSpPr txBox="1">
            <a:spLocks noChangeArrowheads="1"/>
          </p:cNvSpPr>
          <p:nvPr/>
        </p:nvSpPr>
        <p:spPr bwMode="auto">
          <a:xfrm>
            <a:off x="3348038" y="3860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</a:t>
            </a:r>
            <a:r>
              <a:rPr lang="en-US"/>
              <a:t>Buffer</a:t>
            </a:r>
            <a:endParaRPr lang="el-GR"/>
          </a:p>
        </p:txBody>
      </p:sp>
      <p:sp>
        <p:nvSpPr>
          <p:cNvPr id="28685" name="Rectangle 10"/>
          <p:cNvSpPr>
            <a:spLocks noChangeArrowheads="1"/>
          </p:cNvSpPr>
          <p:nvPr/>
        </p:nvSpPr>
        <p:spPr bwMode="auto">
          <a:xfrm>
            <a:off x="2916238" y="3213100"/>
            <a:ext cx="38100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6" name="Rectangle 11"/>
          <p:cNvSpPr>
            <a:spLocks noChangeArrowheads="1"/>
          </p:cNvSpPr>
          <p:nvPr/>
        </p:nvSpPr>
        <p:spPr bwMode="auto">
          <a:xfrm>
            <a:off x="684213" y="2997200"/>
            <a:ext cx="16764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87" name="Text Box 12"/>
          <p:cNvSpPr txBox="1">
            <a:spLocks noChangeArrowheads="1"/>
          </p:cNvSpPr>
          <p:nvPr/>
        </p:nvSpPr>
        <p:spPr bwMode="auto">
          <a:xfrm>
            <a:off x="684213" y="32131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συναλλαγών</a:t>
            </a:r>
          </a:p>
        </p:txBody>
      </p:sp>
      <p:sp>
        <p:nvSpPr>
          <p:cNvPr id="28689" name="Text Box 14"/>
          <p:cNvSpPr txBox="1">
            <a:spLocks noChangeArrowheads="1"/>
          </p:cNvSpPr>
          <p:nvPr/>
        </p:nvSpPr>
        <p:spPr bwMode="auto">
          <a:xfrm>
            <a:off x="7092950" y="3357563"/>
            <a:ext cx="1433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Διαχειριστής Ανάκαμψης</a:t>
            </a:r>
          </a:p>
        </p:txBody>
      </p:sp>
      <p:sp>
        <p:nvSpPr>
          <p:cNvPr id="28690" name="Rectangle 15"/>
          <p:cNvSpPr>
            <a:spLocks noChangeArrowheads="1"/>
          </p:cNvSpPr>
          <p:nvPr/>
        </p:nvSpPr>
        <p:spPr bwMode="auto">
          <a:xfrm>
            <a:off x="2339975" y="1989138"/>
            <a:ext cx="51816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1" name="Text Box 16"/>
          <p:cNvSpPr txBox="1">
            <a:spLocks noChangeArrowheads="1"/>
          </p:cNvSpPr>
          <p:nvPr/>
        </p:nvSpPr>
        <p:spPr bwMode="auto">
          <a:xfrm>
            <a:off x="2916238" y="2133600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/>
              <a:t>Μηχανή Εκτέλεσης Ερωτήσεων</a:t>
            </a:r>
          </a:p>
        </p:txBody>
      </p:sp>
      <p:sp>
        <p:nvSpPr>
          <p:cNvPr id="28692" name="Line 17"/>
          <p:cNvSpPr>
            <a:spLocks noChangeShapeType="1"/>
          </p:cNvSpPr>
          <p:nvPr/>
        </p:nvSpPr>
        <p:spPr bwMode="auto">
          <a:xfrm>
            <a:off x="4643438" y="27082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3" name="Line 18"/>
          <p:cNvSpPr>
            <a:spLocks noChangeShapeType="1"/>
          </p:cNvSpPr>
          <p:nvPr/>
        </p:nvSpPr>
        <p:spPr bwMode="auto">
          <a:xfrm>
            <a:off x="4572000" y="35734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4" name="Line 19"/>
          <p:cNvSpPr>
            <a:spLocks noChangeShapeType="1"/>
          </p:cNvSpPr>
          <p:nvPr/>
        </p:nvSpPr>
        <p:spPr bwMode="auto">
          <a:xfrm>
            <a:off x="4572000" y="42211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5" name="Rectangle 20"/>
          <p:cNvSpPr>
            <a:spLocks noChangeArrowheads="1"/>
          </p:cNvSpPr>
          <p:nvPr/>
        </p:nvSpPr>
        <p:spPr bwMode="auto">
          <a:xfrm>
            <a:off x="7086600" y="3124200"/>
            <a:ext cx="12954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6" name="Line 21"/>
          <p:cNvSpPr>
            <a:spLocks noChangeShapeType="1"/>
          </p:cNvSpPr>
          <p:nvPr/>
        </p:nvSpPr>
        <p:spPr bwMode="auto">
          <a:xfrm>
            <a:off x="2411413" y="40767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7" name="Line 22"/>
          <p:cNvSpPr>
            <a:spLocks noChangeShapeType="1"/>
          </p:cNvSpPr>
          <p:nvPr/>
        </p:nvSpPr>
        <p:spPr bwMode="auto">
          <a:xfrm>
            <a:off x="6781800" y="3962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8698" name="Line 23"/>
          <p:cNvSpPr>
            <a:spLocks noChangeShapeType="1"/>
          </p:cNvSpPr>
          <p:nvPr/>
        </p:nvSpPr>
        <p:spPr bwMode="auto">
          <a:xfrm>
            <a:off x="4427538" y="1341438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28699" name="Text Box 24"/>
          <p:cNvSpPr txBox="1">
            <a:spLocks noChangeArrowheads="1"/>
          </p:cNvSpPr>
          <p:nvPr/>
        </p:nvSpPr>
        <p:spPr bwMode="auto">
          <a:xfrm>
            <a:off x="3563938" y="1052513"/>
            <a:ext cx="2087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dirty="0"/>
              <a:t>SQL </a:t>
            </a:r>
            <a:r>
              <a:rPr lang="el-GR" sz="1800" dirty="0"/>
              <a:t>ερώτηση</a:t>
            </a:r>
          </a:p>
        </p:txBody>
      </p:sp>
      <p:sp>
        <p:nvSpPr>
          <p:cNvPr id="28700" name="Text Box 25"/>
          <p:cNvSpPr txBox="1">
            <a:spLocks noChangeArrowheads="1"/>
          </p:cNvSpPr>
          <p:nvPr/>
        </p:nvSpPr>
        <p:spPr bwMode="auto">
          <a:xfrm>
            <a:off x="4716463" y="2708275"/>
            <a:ext cx="3600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000" b="1"/>
              <a:t>Κλήση συναρτήσεων βιβλιοθήκης που υλοποιούν πράξεις σχεσιακής άλγεβρας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40713" cy="777875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Το εσωτερικό ενός 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A1B666-E969-4E8E-A4F2-FBB3A9E5E651}" type="slidenum">
              <a:rPr lang="el-GR" altLang="en-US" smtClean="0"/>
              <a:pPr/>
              <a:t>35</a:t>
            </a:fld>
            <a:endParaRPr lang="el-GR" altLang="en-US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990600" y="1841500"/>
            <a:ext cx="662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Απλοί χρήστες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Προγραμματιστές εφαρμογών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Σχεδιαστές βάσεων δεδομένων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Διαχειριστές συστήματος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3200" dirty="0">
                <a:latin typeface="Calibri" pitchFamily="34" charset="0"/>
                <a:ea typeface="Calibri" pitchFamily="34" charset="0"/>
                <a:cs typeface="Calibri" pitchFamily="34" charset="0"/>
              </a:rPr>
              <a:t>Δημιουργοί ΣΔΒΔ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Χρήστες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B49E3D-4EFC-43CB-9DCA-3A08AB0184A4}" type="slidenum">
              <a:rPr lang="el-GR" altLang="en-US" smtClean="0"/>
              <a:pPr/>
              <a:t>36</a:t>
            </a:fld>
            <a:endParaRPr lang="el-GR" altLang="en-US"/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2209800" y="2335212"/>
            <a:ext cx="46482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3" name="Text Box 4"/>
          <p:cNvSpPr txBox="1">
            <a:spLocks noChangeArrowheads="1"/>
          </p:cNvSpPr>
          <p:nvPr/>
        </p:nvSpPr>
        <p:spPr bwMode="auto">
          <a:xfrm>
            <a:off x="3346450" y="2632074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 b="1" dirty="0"/>
              <a:t>ΣΔΒΔ</a:t>
            </a:r>
          </a:p>
        </p:txBody>
      </p:sp>
      <p:sp>
        <p:nvSpPr>
          <p:cNvPr id="24584" name="AutoShape 5"/>
          <p:cNvSpPr>
            <a:spLocks noChangeArrowheads="1"/>
          </p:cNvSpPr>
          <p:nvPr/>
        </p:nvSpPr>
        <p:spPr bwMode="auto">
          <a:xfrm>
            <a:off x="3635375" y="3927475"/>
            <a:ext cx="1524000" cy="9144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5" name="Text Box 6"/>
          <p:cNvSpPr txBox="1">
            <a:spLocks noChangeArrowheads="1"/>
          </p:cNvSpPr>
          <p:nvPr/>
        </p:nvSpPr>
        <p:spPr bwMode="auto">
          <a:xfrm>
            <a:off x="3635375" y="4143375"/>
            <a:ext cx="15240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ΒΑΣΗ </a:t>
            </a:r>
          </a:p>
          <a:p>
            <a:pPr algn="ctr" eaLnBrk="0" hangingPunct="0">
              <a:spcBef>
                <a:spcPct val="50000"/>
              </a:spcBef>
            </a:pPr>
            <a:r>
              <a:rPr lang="el-GR" sz="1400" b="1" dirty="0"/>
              <a:t>ΔΕΔΟΜΕΝΩΝ</a:t>
            </a:r>
          </a:p>
        </p:txBody>
      </p:sp>
      <p:sp>
        <p:nvSpPr>
          <p:cNvPr id="24586" name="Line 7"/>
          <p:cNvSpPr>
            <a:spLocks noChangeShapeType="1"/>
          </p:cNvSpPr>
          <p:nvPr/>
        </p:nvSpPr>
        <p:spPr bwMode="auto">
          <a:xfrm>
            <a:off x="4343400" y="3402012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7" name="Line 8"/>
          <p:cNvSpPr>
            <a:spLocks noChangeShapeType="1"/>
          </p:cNvSpPr>
          <p:nvPr/>
        </p:nvSpPr>
        <p:spPr bwMode="auto">
          <a:xfrm>
            <a:off x="4267200" y="164941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4546600" y="1644788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/>
              <a:t>SQL </a:t>
            </a:r>
            <a:endParaRPr lang="el-GR" sz="2000" b="1"/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1193799" y="1246990"/>
            <a:ext cx="22548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/>
              <a:t>Web </a:t>
            </a:r>
            <a:r>
              <a:rPr lang="el-GR" sz="2000" dirty="0" err="1"/>
              <a:t>forms</a:t>
            </a:r>
            <a:endParaRPr lang="el-GR" sz="2000" dirty="0"/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346450" y="1080144"/>
            <a:ext cx="3822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front</a:t>
            </a:r>
            <a:r>
              <a:rPr lang="el-GR" sz="2000" dirty="0"/>
              <a:t> </a:t>
            </a:r>
            <a:r>
              <a:rPr lang="el-GR" sz="2000" dirty="0" err="1"/>
              <a:t>ends</a:t>
            </a:r>
            <a:r>
              <a:rPr lang="el-GR" sz="2000" dirty="0"/>
              <a:t> εφαρμογών</a:t>
            </a:r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6096000" y="1173102"/>
            <a:ext cx="215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2000" dirty="0" err="1"/>
              <a:t>Διεπαφή</a:t>
            </a:r>
            <a:r>
              <a:rPr lang="el-GR" sz="2000" dirty="0"/>
              <a:t> SQL</a:t>
            </a:r>
          </a:p>
        </p:txBody>
      </p:sp>
      <p:sp>
        <p:nvSpPr>
          <p:cNvPr id="24592" name="Line 13"/>
          <p:cNvSpPr>
            <a:spLocks noChangeShapeType="1"/>
          </p:cNvSpPr>
          <p:nvPr/>
        </p:nvSpPr>
        <p:spPr bwMode="auto">
          <a:xfrm>
            <a:off x="2514600" y="1573212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24593" name="Line 14"/>
          <p:cNvSpPr>
            <a:spLocks noChangeShapeType="1"/>
          </p:cNvSpPr>
          <p:nvPr/>
        </p:nvSpPr>
        <p:spPr bwMode="auto">
          <a:xfrm flipH="1">
            <a:off x="5257800" y="1725612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3" name="Rectangle 2"/>
          <p:cNvSpPr/>
          <p:nvPr/>
        </p:nvSpPr>
        <p:spPr>
          <a:xfrm>
            <a:off x="1092200" y="2046287"/>
            <a:ext cx="6908800" cy="307022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6"/>
          <p:cNvSpPr>
            <a:spLocks noGrp="1"/>
          </p:cNvSpPr>
          <p:nvPr>
            <p:ph type="title"/>
          </p:nvPr>
        </p:nvSpPr>
        <p:spPr>
          <a:xfrm>
            <a:off x="431800" y="137199"/>
            <a:ext cx="8229600" cy="1143000"/>
          </a:xfrm>
        </p:spPr>
        <p:txBody>
          <a:bodyPr/>
          <a:lstStyle/>
          <a:p>
            <a:r>
              <a:rPr lang="el-GR" dirty="0" err="1">
                <a:solidFill>
                  <a:schemeClr val="accent6">
                    <a:lumMod val="75000"/>
                  </a:schemeClr>
                </a:solidFill>
              </a:rPr>
              <a:t>Διεπαφές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92125" y="5248275"/>
            <a:ext cx="781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Βασιζόμενες σε μενού (κατάλογο από επιλογές), γραφικών, Βασιζόμενες σε φόρμες, φυσικής γλώσσας, για παραμετρικούς χρήστες, για το ΔΒΔ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37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>
                <a:solidFill>
                  <a:schemeClr val="bg1">
                    <a:lumMod val="75000"/>
                  </a:schemeClr>
                </a:solidFill>
              </a:rPr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i="1" dirty="0">
                <a:solidFill>
                  <a:schemeClr val="accent6">
                    <a:lumMod val="75000"/>
                  </a:schemeClr>
                </a:solidFill>
              </a:rPr>
              <a:t>Στόχος</a:t>
            </a:r>
            <a:r>
              <a:rPr lang="el-GR" sz="3200" dirty="0"/>
              <a:t> και </a:t>
            </a:r>
            <a:r>
              <a:rPr lang="el-GR" sz="3200" i="1" dirty="0"/>
              <a:t>περιεχόμενο</a:t>
            </a:r>
            <a:r>
              <a:rPr lang="el-GR" sz="3200" dirty="0"/>
              <a:t>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 rot="21374392">
            <a:off x="286761" y="2835949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724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38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492549" y="1112778"/>
            <a:ext cx="78295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Τρεις βασικοί στόχοι: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8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Να μπορείτε να σχεδιάζετε και υλοποιείτε ένα σύστημα βάσεων δεδομένων χρησιμοποιώντας ένα (σχεσιακό) ΣΔΒΔ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	Τι σημαίνει αυτό: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Μοντελοποίηση</a:t>
            </a:r>
          </a:p>
          <a:p>
            <a:pPr marL="1257300" lvl="2" indent="-342900" algn="just" eaLnBrk="0" hangingPunct="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Προγραμματισμός (σε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SQL)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Καθώς και τη </a:t>
            </a:r>
            <a:r>
              <a:rPr lang="el-GR" sz="2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σχετική θεωρία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στην οποία βασίζονται τα παραπάνω (κανονικές μορφές, σχεσιακή άλγεβρα)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65086" y="97357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E1CB1E-BC3F-48F1-9FA4-47D0E5ABEFD6}" type="slidenum">
              <a:rPr lang="el-GR" altLang="en-US" smtClean="0"/>
              <a:pPr/>
              <a:t>39</a:t>
            </a:fld>
            <a:endParaRPr lang="el-GR" altLang="en-US"/>
          </a:p>
        </p:txBody>
      </p:sp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551656" y="1417638"/>
            <a:ext cx="8040687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Θέματα υλοποίησης ενός ΣΔΒΔ (το εσωτερικό του)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δομές δεδομένων για προσπέλαση δεδομένων από το δίσκο (ευρετήρια)</a:t>
            </a:r>
          </a:p>
          <a:p>
            <a:pPr marL="914400" lvl="1" indent="-457200" algn="just" eaLnBrk="0" hangingPunct="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Βασικές αρχές βελτιστοποίησης ερωτήσεων</a:t>
            </a: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 algn="just" eaLnBrk="0" hangingPunct="0">
              <a:spcBef>
                <a:spcPct val="50000"/>
              </a:spcBef>
              <a:buFont typeface="+mj-lt"/>
              <a:buAutoNum type="arabicPeriod" startAt="2"/>
            </a:pPr>
            <a:r>
              <a:rPr lang="el-GR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Γενικές γνώσεις και δεξιότητες για τη διαχείριση δεδομένων </a:t>
            </a:r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1618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Σκοπός του μαθήματος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089614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4</a:t>
            </a:fld>
            <a:endParaRPr lang="el-GR" altLang="en-US" dirty="0"/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458178" y="2144066"/>
            <a:ext cx="772795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800" dirty="0">
                <a:solidFill>
                  <a:schemeClr val="tx2">
                    <a:lumMod val="75000"/>
                  </a:schemeClr>
                </a:solidFill>
              </a:rPr>
              <a:t>Βάση Δεδομένων: συλλογή από σχετιζόμενα δεδομένα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69876" y="1194976"/>
            <a:ext cx="6767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Τι είναι μια βάση δεδομένων</a:t>
            </a:r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;</a:t>
            </a:r>
            <a:endParaRPr lang="el-GR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animBg="1" autoUpdateAnimBg="0"/>
      <p:bldP spid="870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CF5973-94F6-420A-825D-974F0CB198D3}" type="slidenum">
              <a:rPr lang="el-GR" altLang="en-US" smtClean="0"/>
              <a:pPr/>
              <a:t>40</a:t>
            </a:fld>
            <a:endParaRPr lang="el-GR" altLang="en-US"/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381000" y="2165350"/>
            <a:ext cx="771048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Τι είναι οι ΒΔ, γιατί μας ενδιαφέρουν</a:t>
            </a:r>
          </a:p>
          <a:p>
            <a:pPr marL="971550" lvl="1" indent="-514350">
              <a:buFont typeface="+mj-lt"/>
              <a:buAutoNum type="romanUcPeriod"/>
            </a:pPr>
            <a:r>
              <a:rPr lang="el-GR" sz="3200" dirty="0"/>
              <a:t>Στόχος και περιεχόμενο του μαθήματος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Ιστορία των ΒΔ</a:t>
            </a:r>
          </a:p>
          <a:p>
            <a:pPr marL="1028700" lvl="1" indent="-571500">
              <a:buFont typeface="+mj-lt"/>
              <a:buAutoNum type="romanUcPeriod"/>
            </a:pPr>
            <a:r>
              <a:rPr lang="el-GR" sz="3200" dirty="0"/>
              <a:t>Διαδικαστικά θέματα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4397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Τι άλλο θα δούμε σήμερα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Right Arrow 1"/>
          <p:cNvSpPr/>
          <p:nvPr/>
        </p:nvSpPr>
        <p:spPr>
          <a:xfrm>
            <a:off x="381000" y="3196401"/>
            <a:ext cx="476250" cy="41795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603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CE19DF2-A706-4036-A1DF-2B3F423220A2}" type="slidenum">
              <a:rPr lang="el-GR" altLang="en-US" smtClean="0"/>
              <a:pPr/>
              <a:t>41</a:t>
            </a:fld>
            <a:endParaRPr lang="el-GR" altLang="en-US"/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388956" y="1867342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Αρχή του 1960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Γενικευμένη χρήση δίσκων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πρώτο </a:t>
            </a:r>
            <a:r>
              <a:rPr lang="el-GR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γενικού-σκοπού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ΣΔΒΔ (διαχωρισμός της 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λειτουργικότητας διαχείρισης δεδομένων από τις εφαρμογές)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Integrated Data Store (GE)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Charles Bachman (Recipient of the 1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1973)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network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δικτυωτό) 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304799" y="4162726"/>
            <a:ext cx="82296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Τέλη του 1960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 Management System (IMS) IBM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hierarchical data model (</a:t>
            </a: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Ιεραρχικό) 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SABRE Airline Reservation System (AA+IBM, 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travelocity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!!)</a:t>
            </a:r>
            <a:endParaRPr lang="el-GR" sz="1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9704" name="Text Box 5"/>
          <p:cNvSpPr txBox="1">
            <a:spLocks noChangeArrowheads="1"/>
          </p:cNvSpPr>
          <p:nvPr/>
        </p:nvSpPr>
        <p:spPr bwMode="auto">
          <a:xfrm>
            <a:off x="409594" y="964099"/>
            <a:ext cx="8208962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1950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Κάρτες και ταινίες (σειριακή επεξεργασία) –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Batch processing</a:t>
            </a:r>
            <a:endParaRPr lang="el-GR" sz="1800" dirty="0">
              <a:solidFill>
                <a:schemeClr val="tx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4811" y="136511"/>
            <a:ext cx="824071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3047960"/>
            <a:ext cx="1143000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E97CE8-AAE6-403F-B1B2-D5E2A0CDF59B}" type="slidenum">
              <a:rPr lang="el-GR" altLang="en-US" smtClean="0"/>
              <a:pPr/>
              <a:t>42</a:t>
            </a:fld>
            <a:endParaRPr lang="el-GR" altLang="en-US" dirty="0"/>
          </a:p>
        </p:txBody>
      </p:sp>
      <p:sp>
        <p:nvSpPr>
          <p:cNvPr id="30726" name="Text Box 3"/>
          <p:cNvSpPr txBox="1">
            <a:spLocks noChangeArrowheads="1"/>
          </p:cNvSpPr>
          <p:nvPr/>
        </p:nvSpPr>
        <p:spPr bwMode="auto">
          <a:xfrm>
            <a:off x="395288" y="1686625"/>
            <a:ext cx="82296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1970</a:t>
            </a:r>
          </a:p>
          <a:p>
            <a:pPr eaLnBrk="0" hangingPunct="0">
              <a:spcBef>
                <a:spcPct val="50000"/>
              </a:spcBef>
            </a:pPr>
            <a:r>
              <a:rPr lang="el-GR" sz="1800" dirty="0" err="1">
                <a:ea typeface="Calibri" pitchFamily="34" charset="0"/>
                <a:cs typeface="Calibri" pitchFamily="34" charset="0"/>
              </a:rPr>
              <a:t>Edgar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Codd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(IBM,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San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Jose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 </a:t>
            </a:r>
            <a:r>
              <a:rPr lang="el-GR" sz="1800" i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σχεσιακό μοντέλο δεδομένων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(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relational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data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 </a:t>
            </a:r>
            <a:r>
              <a:rPr lang="el-GR" sz="1800" dirty="0" err="1">
                <a:ea typeface="Calibri" pitchFamily="34" charset="0"/>
                <a:cs typeface="Calibri" pitchFamily="34" charset="0"/>
              </a:rPr>
              <a:t>model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 (Recipient of the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1981)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Ερευνητικά Προγράμματα: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System R, INGRES - 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Γλώσσες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: 	SEQUEL, QBE, QUEL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30727" name="Text Box 4"/>
          <p:cNvSpPr txBox="1">
            <a:spLocks noChangeArrowheads="1"/>
          </p:cNvSpPr>
          <p:nvPr/>
        </p:nvSpPr>
        <p:spPr bwMode="auto">
          <a:xfrm>
            <a:off x="304799" y="3503482"/>
            <a:ext cx="822960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l-GR" sz="1800" b="1" dirty="0">
                <a:ea typeface="Calibri" pitchFamily="34" charset="0"/>
                <a:cs typeface="Calibri" pitchFamily="34" charset="0"/>
              </a:rPr>
              <a:t>Δεκαετία του 1980 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SQL (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μέρος του </a:t>
            </a:r>
            <a:r>
              <a:rPr lang="en-US" sz="1800" b="1" dirty="0">
                <a:solidFill>
                  <a:srgbClr val="FF0000"/>
                </a:solidFill>
                <a:ea typeface="Calibri" pitchFamily="34" charset="0"/>
                <a:cs typeface="Calibri" pitchFamily="34" charset="0"/>
              </a:rPr>
              <a:t>System R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)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transaction management (Jim Gray,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Turing Award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, 1999)</a:t>
            </a:r>
            <a:endParaRPr lang="el-GR" sz="1800" dirty="0">
              <a:ea typeface="Calibri" pitchFamily="34" charset="0"/>
              <a:cs typeface="Calibri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l-GR" sz="1800" dirty="0">
                <a:ea typeface="Calibri" pitchFamily="34" charset="0"/>
                <a:cs typeface="Calibri" pitchFamily="34" charset="0"/>
              </a:rPr>
              <a:t>		υποσημείωση: </a:t>
            </a:r>
            <a:r>
              <a:rPr lang="en-US" sz="1800" dirty="0">
                <a:ea typeface="Calibri" pitchFamily="34" charset="0"/>
                <a:cs typeface="Calibri" pitchFamily="34" charset="0"/>
              </a:rPr>
              <a:t>Jim Gray gone missing</a:t>
            </a:r>
          </a:p>
          <a:p>
            <a:pPr eaLnBrk="0" hangingPunct="0">
              <a:spcBef>
                <a:spcPct val="50000"/>
              </a:spcBef>
            </a:pPr>
            <a:r>
              <a:rPr lang="en-US" sz="1800" dirty="0">
                <a:ea typeface="Calibri" pitchFamily="34" charset="0"/>
                <a:cs typeface="Calibri" pitchFamily="34" charset="0"/>
              </a:rPr>
              <a:t>	[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Τάσεις: αντικειμενοστραφή, αρχιτεκτονική πελάτη-</a:t>
            </a:r>
            <a:r>
              <a:rPr lang="el-GR" sz="1800" i="1" dirty="0" err="1">
                <a:ea typeface="Calibri" pitchFamily="34" charset="0"/>
                <a:cs typeface="Calibri" pitchFamily="34" charset="0"/>
              </a:rPr>
              <a:t>εξυπηρέτη</a:t>
            </a:r>
            <a:r>
              <a:rPr lang="el-GR" sz="1800" i="1" dirty="0">
                <a:ea typeface="Calibri" pitchFamily="34" charset="0"/>
                <a:cs typeface="Calibri" pitchFamily="34" charset="0"/>
              </a:rPr>
              <a:t>, 	κατανεμημένες, έμπειρα</a:t>
            </a:r>
            <a:r>
              <a:rPr lang="el-GR" sz="1800" dirty="0">
                <a:ea typeface="Calibri" pitchFamily="34" charset="0"/>
                <a:cs typeface="Calibri" pitchFamily="34" charset="0"/>
              </a:rPr>
              <a:t>]</a:t>
            </a:r>
            <a:endParaRPr lang="el-GR" sz="1800" b="1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39" y="634869"/>
            <a:ext cx="1015519" cy="1450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71" y="634869"/>
            <a:ext cx="1119235" cy="1486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4" y="3477861"/>
            <a:ext cx="797607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0A339B-50E7-485E-9D0A-152B05D74D57}"/>
              </a:ext>
            </a:extLst>
          </p:cNvPr>
          <p:cNvSpPr txBox="1"/>
          <p:nvPr/>
        </p:nvSpPr>
        <p:spPr>
          <a:xfrm>
            <a:off x="8065270" y="1511228"/>
            <a:ext cx="11192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</a:rPr>
              <a:t>Peter P. Chen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D4A576-258F-48B0-B7CA-633EDC3FBEB6}" type="slidenum">
              <a:rPr lang="el-GR" altLang="en-US" smtClean="0"/>
              <a:pPr/>
              <a:t>43</a:t>
            </a:fld>
            <a:endParaRPr lang="el-GR" altLang="en-US"/>
          </a:p>
        </p:txBody>
      </p:sp>
      <p:sp>
        <p:nvSpPr>
          <p:cNvPr id="31750" name="Text Box 3"/>
          <p:cNvSpPr txBox="1">
            <a:spLocks noChangeArrowheads="1"/>
          </p:cNvSpPr>
          <p:nvPr/>
        </p:nvSpPr>
        <p:spPr bwMode="auto">
          <a:xfrm>
            <a:off x="213670" y="720442"/>
            <a:ext cx="795667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1990 </a:t>
            </a: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εμπορικά αντικειμενοστραφή συστήματα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[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Τάσεις: </a:t>
            </a:r>
            <a:r>
              <a:rPr lang="el-GR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πολυβάσεις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, χωρικές &amp; χρονικές, πολυμέσα, 		συμπερασματικές, αποθήκες δεδομένων (αναλυτική 	επεξεργασία), προγραμματισμό πόρων της επιχείρησης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(ERP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	– 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Enterprise Resource Planning)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της διαχείρισης τους 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(MRP –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Management Resource Planning), Internet]</a:t>
            </a:r>
            <a:r>
              <a:rPr lang="el-GR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endParaRPr lang="el-GR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751" name="Text Box 3"/>
          <p:cNvSpPr txBox="1">
            <a:spLocks noChangeArrowheads="1"/>
          </p:cNvSpPr>
          <p:nvPr/>
        </p:nvSpPr>
        <p:spPr bwMode="auto">
          <a:xfrm>
            <a:off x="321742" y="3310860"/>
            <a:ext cx="7848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l-GR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Δεκαετία του 2000</a:t>
            </a:r>
            <a:endParaRPr lang="en-US" sz="1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Διαχείρισης Χρωμοσωμάτων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Human Genome Project)</a:t>
            </a: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Σύστημα Παρατήρησης της Γης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(Earth Observation System)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22238"/>
            <a:ext cx="8229600" cy="874332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05" y="4708437"/>
            <a:ext cx="1613307" cy="107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0531" y="4914660"/>
            <a:ext cx="3242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M. </a:t>
            </a:r>
            <a:r>
              <a:rPr lang="en-US" sz="1600" dirty="0" err="1"/>
              <a:t>Stonebraker</a:t>
            </a:r>
            <a:r>
              <a:rPr lang="en-US" sz="1600" dirty="0"/>
              <a:t>, Turing Award 2014</a:t>
            </a:r>
          </a:p>
          <a:p>
            <a:r>
              <a:rPr lang="en-US" sz="1600" dirty="0"/>
              <a:t>Ingress, </a:t>
            </a:r>
            <a:r>
              <a:rPr lang="en-US" sz="1600" dirty="0" err="1"/>
              <a:t>Postgress</a:t>
            </a:r>
            <a:r>
              <a:rPr lang="en-US" sz="1600" dirty="0"/>
              <a:t>, entrepreneur, ..</a:t>
            </a:r>
          </a:p>
          <a:p>
            <a:r>
              <a:rPr lang="en-US" sz="1600" dirty="0"/>
              <a:t>1M from Google</a:t>
            </a:r>
            <a:endParaRPr lang="el-GR" sz="1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0CE924-8428-4545-87D6-33996390E4F8}" type="slidenum">
              <a:rPr lang="el-GR" altLang="en-US" smtClean="0"/>
              <a:pPr/>
              <a:t>44</a:t>
            </a:fld>
            <a:endParaRPr lang="el-GR" altLang="en-US"/>
          </a:p>
        </p:txBody>
      </p:sp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280376" y="521823"/>
            <a:ext cx="8557847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Σήμερα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, 2004 - …</a:t>
            </a:r>
            <a:endParaRPr lang="el-GR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Μεγάλος όγκος δεδομένων (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BIG DATA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 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Αλλαγές σε υλικό (επεξεργαστές με πολλούς πυρήνες,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6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cloud computing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l-GR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  <a:ea typeface="Calibri" pitchFamily="34" charset="0"/>
                <a:cs typeface="Calibri" pitchFamily="34" charset="0"/>
              </a:rPr>
              <a:t>data lakes</a:t>
            </a:r>
            <a:endParaRPr lang="el-GR" sz="16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AI &amp; ML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(2004)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(2006) by Google,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(2007) by Amazon</a:t>
            </a: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βασισμένο στο </a:t>
            </a:r>
            <a:r>
              <a:rPr lang="en-US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MapReduce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, 2006),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Cassandra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επηρεασμένη από </a:t>
            </a:r>
            <a:r>
              <a:rPr lang="en-US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Bigtable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Dynamo papers)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</a:t>
            </a:r>
            <a:r>
              <a:rPr lang="en-US" sz="14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MongoDB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(2009)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NotOnly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l-GR" sz="1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Join!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SQL interfaces 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πάνω στο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Hadoop (</a:t>
            </a:r>
            <a:r>
              <a:rPr lang="el-GR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αργότερα στη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Spark)</a:t>
            </a:r>
            <a:endParaRPr lang="el-GR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l-GR" sz="2400" i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Κίνηση 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New</a:t>
            </a:r>
            <a:r>
              <a:rPr lang="en-US" sz="2400" i="1" dirty="0" err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Spanner  (2012)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by Google </a:t>
            </a:r>
            <a:r>
              <a:rPr lang="en-US" sz="14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 PostgreSQL 10 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(native support for JSON, </a:t>
            </a:r>
            <a:r>
              <a:rPr lang="el-GR" sz="1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κλπ</a:t>
            </a:r>
            <a:r>
              <a:rPr lang="en-US" sz="1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7638"/>
            <a:ext cx="8229600" cy="602639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Ιστορία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41A957-C48E-431D-846C-2C70E134F253}" type="slidenum">
              <a:rPr lang="el-GR" altLang="en-US" smtClean="0"/>
              <a:pPr/>
              <a:t>45</a:t>
            </a:fld>
            <a:endParaRPr lang="el-GR" altLang="en-US"/>
          </a:p>
        </p:txBody>
      </p:sp>
      <p:sp>
        <p:nvSpPr>
          <p:cNvPr id="33798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208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web </a:t>
            </a:r>
            <a:r>
              <a:rPr lang="el-GR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σελίδα 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http://www.cs.uoi.gr/~pitoura</a:t>
            </a:r>
            <a:r>
              <a:rPr lang="en-US" sz="1800" dirty="0">
                <a:solidFill>
                  <a:srgbClr val="FF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el-GR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799" name="Picture 4" descr="elmas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2318195"/>
            <a:ext cx="1831975" cy="23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681831" y="1554162"/>
            <a:ext cx="53292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«Θεμελιώδεις Αρχές Συστημάτων Βάσεων Δεδομένων», 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Elmasri</a:t>
            </a: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&amp;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Navathe</a:t>
            </a:r>
            <a:endParaRPr lang="en-US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801" name="Text Box 6"/>
          <p:cNvSpPr txBox="1">
            <a:spLocks noChangeArrowheads="1"/>
          </p:cNvSpPr>
          <p:nvPr/>
        </p:nvSpPr>
        <p:spPr bwMode="auto">
          <a:xfrm>
            <a:off x="3346450" y="4911726"/>
            <a:ext cx="51847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dirty="0">
                <a:latin typeface="Calibri" pitchFamily="34" charset="0"/>
                <a:ea typeface="Calibri" pitchFamily="34" charset="0"/>
                <a:cs typeface="Calibri" pitchFamily="34" charset="0"/>
              </a:rPr>
              <a:t>«Συστήματα Διαχείρισης Βάσεων Δεδομένων»</a:t>
            </a:r>
            <a:r>
              <a:rPr lang="en-US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Ramakrishnan&amp;Gehrke</a:t>
            </a:r>
            <a:endParaRPr lang="el-GR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3802" name="Picture 7" descr="rag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325400"/>
            <a:ext cx="2025650" cy="26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8"/>
          <p:cNvSpPr txBox="1">
            <a:spLocks noChangeArrowheads="1"/>
          </p:cNvSpPr>
          <p:nvPr/>
        </p:nvSpPr>
        <p:spPr bwMode="auto">
          <a:xfrm>
            <a:off x="395288" y="5661025"/>
            <a:ext cx="81359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Hank Korth, Avi Silberschatz, and S. Sudarshan, </a:t>
            </a:r>
            <a:r>
              <a:rPr lang="el-GR" i="1">
                <a:latin typeface="Calibri" pitchFamily="34" charset="0"/>
                <a:ea typeface="Calibri" pitchFamily="34" charset="0"/>
                <a:cs typeface="Calibri" pitchFamily="34" charset="0"/>
              </a:rPr>
              <a:t>Database System Concepts</a:t>
            </a:r>
            <a:r>
              <a:rPr lang="el-GR">
                <a:latin typeface="Calibri" pitchFamily="34" charset="0"/>
                <a:ea typeface="Calibri" pitchFamily="34" charset="0"/>
                <a:cs typeface="Calibri" pitchFamily="34" charset="0"/>
              </a:rPr>
              <a:t>, 5th Edition, McGraw-Hill, 2005. 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395288" y="66675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</a:t>
            </a:r>
            <a:r>
              <a:rPr lang="el-GR" altLang="en-US" dirty="0"/>
              <a:t>7</a:t>
            </a:r>
            <a:r>
              <a:rPr lang="en-US" altLang="en-US" dirty="0"/>
              <a:t>-201</a:t>
            </a:r>
            <a:r>
              <a:rPr lang="el-GR" altLang="en-US" dirty="0"/>
              <a:t>8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46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3 εργαστήρια/φροντιστήρια στην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Προκαταρκτικός σχεδιασμός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1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εβδομάδα 26 Οκτωβρίου):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Create table,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απλές εντολές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insert/update/delete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2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εβδομάδα 23 Νοεμβρίου):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Εργαστήριο 3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εβδομάδα 23 Νοεμβρίου):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SQL + optimizer</a:t>
            </a:r>
          </a:p>
          <a:p>
            <a:pPr algn="just" eaLnBrk="0" hangingPunct="0">
              <a:spcBef>
                <a:spcPct val="50000"/>
              </a:spcBef>
            </a:pP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Σύντομα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quiz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στο τέλος κάθε εργαστηρίου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2020-2021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838839-2AA3-4C7B-B556-A5C58FE9C793}" type="slidenum">
              <a:rPr lang="el-GR" altLang="en-US" smtClean="0"/>
              <a:pPr/>
              <a:t>47</a:t>
            </a:fld>
            <a:endParaRPr lang="el-GR" altLang="en-US"/>
          </a:p>
        </p:txBody>
      </p:sp>
      <p:sp>
        <p:nvSpPr>
          <p:cNvPr id="34822" name="Text Box 3"/>
          <p:cNvSpPr txBox="1">
            <a:spLocks noChangeArrowheads="1"/>
          </p:cNvSpPr>
          <p:nvPr/>
        </p:nvSpPr>
        <p:spPr bwMode="auto">
          <a:xfrm>
            <a:off x="323850" y="1666875"/>
            <a:ext cx="8208963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None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Ο βαθμός θα προκύψει ως συνδυασμός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Ασκήσεων (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2-3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σύνολα) με προγραμματιστικά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(SQL) 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ερωτήματα  και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Τελικού διαγωνίσματος  </a:t>
            </a:r>
          </a:p>
          <a:p>
            <a:pPr lvl="1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quiz</a:t>
            </a: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indent="-342900" algn="just" eaLnBrk="0" hangingPunct="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Απαραίτητη προϋπόθεση: Βαθμός τελικού διαγωνίσματος &gt;= 4</a:t>
            </a:r>
          </a:p>
          <a:p>
            <a:pPr marL="114300" lvl="1" algn="just" eaLnBrk="0" hangingPunct="0">
              <a:spcBef>
                <a:spcPct val="50000"/>
              </a:spcBef>
            </a:pPr>
            <a:endParaRPr lang="el-GR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accent3">
                    <a:lumMod val="75000"/>
                  </a:schemeClr>
                </a:solidFill>
              </a:rPr>
              <a:t>Διαχειριστικά Θέματα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</a:t>
            </a:r>
            <a:r>
              <a:rPr lang="el-GR" altLang="en-US" dirty="0"/>
              <a:t>20</a:t>
            </a:r>
            <a:r>
              <a:rPr lang="en-US" altLang="en-US" dirty="0"/>
              <a:t>-20</a:t>
            </a:r>
            <a:r>
              <a:rPr lang="el-GR" altLang="en-US" dirty="0"/>
              <a:t>21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011CC-46B9-4376-B8FF-3C8561D841B5}"/>
              </a:ext>
            </a:extLst>
          </p:cNvPr>
          <p:cNvSpPr txBox="1"/>
          <p:nvPr/>
        </p:nvSpPr>
        <p:spPr>
          <a:xfrm>
            <a:off x="457200" y="4162881"/>
            <a:ext cx="7951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Δεν έχει καθοριστεί ακόμα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/>
              <a:t>Πόσο θα μετρήσουν οι ασκήσεις και τα </a:t>
            </a:r>
            <a:r>
              <a:rPr lang="en-US" dirty="0"/>
              <a:t>quiz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/>
              <a:t>Αν θα είναι υποχρεωτικά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dirty="0"/>
              <a:t>Τι θα γίνει με τους παλιούς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270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2FC161-7899-4ABB-AC5C-3BBFC6E17757}" type="slidenum">
              <a:rPr lang="el-GR" altLang="en-US" smtClean="0"/>
              <a:pPr/>
              <a:t>48</a:t>
            </a:fld>
            <a:endParaRPr lang="el-GR" altLang="en-US"/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>
            <a:off x="199426" y="1613118"/>
            <a:ext cx="8745148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Καλό θα είναι να παρακολουθείτε το μάθημα (τις διαλέξεις, αλλά και το «ρυθμό» του)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Οι διαφάνειες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αντικαθιστούν το βιβλίο (είναι συμπληρωματικές σε αυτό)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Κάποιες ασκήσεις λύνονται </a:t>
            </a:r>
            <a:r>
              <a:rPr lang="el-GR" sz="2000" u="sng" dirty="0">
                <a:latin typeface="Calibri" pitchFamily="34" charset="0"/>
                <a:ea typeface="Calibri" pitchFamily="34" charset="0"/>
                <a:cs typeface="Calibri" pitchFamily="34" charset="0"/>
              </a:rPr>
              <a:t>ΜΟΝΟ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 στον πίνακα σκόπιμα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Κάνετε ερωτήσεις </a:t>
            </a:r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(</a:t>
            </a:r>
            <a:r>
              <a:rPr lang="el-GR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και μια «άσχετη» ερώτηση είναι καλύτερη από καμία ερώτηση)</a:t>
            </a:r>
          </a:p>
          <a:p>
            <a:pPr marL="514350" indent="-514350" algn="just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Διαβάζω – κατανοώ – </a:t>
            </a:r>
            <a:r>
              <a:rPr lang="el-GR" sz="20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μαθαίνω</a:t>
            </a:r>
          </a:p>
          <a:p>
            <a:pPr lvl="1" algn="just" eaLnBrk="0" hangingPunct="0">
              <a:spcBef>
                <a:spcPct val="50000"/>
              </a:spcBef>
            </a:pP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lang="el-GR" sz="2000" u="sng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ΔΕΝ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υπάρχει «μεθοδολογία ασκήσεων»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2020-2021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607B5-264F-45D1-8D67-91C74564084B}"/>
              </a:ext>
            </a:extLst>
          </p:cNvPr>
          <p:cNvSpPr txBox="1"/>
          <p:nvPr/>
        </p:nvSpPr>
        <p:spPr>
          <a:xfrm>
            <a:off x="1875957" y="795767"/>
            <a:ext cx="492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chemeClr val="accent3">
                    <a:lumMod val="75000"/>
                  </a:schemeClr>
                </a:solidFill>
              </a:rPr>
              <a:t>Συμβουλές πριν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3853635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8BE01A-1549-4FD9-8F37-77ED03559DF4}" type="slidenum">
              <a:rPr lang="el-GR" altLang="en-US" smtClean="0"/>
              <a:pPr/>
              <a:t>49</a:t>
            </a:fld>
            <a:endParaRPr lang="el-GR" altLang="en-US"/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258888" y="2205038"/>
            <a:ext cx="61198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l-GR" sz="6000" dirty="0">
                <a:solidFill>
                  <a:schemeClr val="accent3">
                    <a:lumMod val="75000"/>
                  </a:schemeClr>
                </a:solidFill>
              </a:rPr>
              <a:t>Ερωτήσεις;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F6359C-747D-43D9-B3CB-B7F0EE4AC8DB}" type="slidenum">
              <a:rPr lang="el-GR" altLang="en-US" smtClean="0"/>
              <a:pPr/>
              <a:t>5</a:t>
            </a:fld>
            <a:endParaRPr lang="el-GR" altLang="en-US"/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231165" y="1177778"/>
            <a:ext cx="859594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Σύστημα Διαχείρισης Βάσεων Δεδομένων (ΣΔΒΔ)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Database Management System (DBMS)</a:t>
            </a:r>
            <a:r>
              <a:rPr lang="el-GR" sz="3200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Λογισμικό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l-GR" sz="3200" dirty="0">
                <a:solidFill>
                  <a:schemeClr val="tx2">
                    <a:lumMod val="75000"/>
                  </a:schemeClr>
                </a:solidFill>
              </a:rPr>
              <a:t>σύνολο από προγράμματα) για δημιουργία και χρήση μιας βάσης δεδομένων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154238" y="3898900"/>
            <a:ext cx="5457825" cy="2270125"/>
            <a:chOff x="1791" y="2568"/>
            <a:chExt cx="3438" cy="143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91" y="2568"/>
              <a:ext cx="3438" cy="1430"/>
              <a:chOff x="1791" y="2614"/>
              <a:chExt cx="3438" cy="1430"/>
            </a:xfrm>
          </p:grpSpPr>
          <p:sp>
            <p:nvSpPr>
              <p:cNvPr id="10251" name="AutoShape 8"/>
              <p:cNvSpPr>
                <a:spLocks noChangeArrowheads="1"/>
              </p:cNvSpPr>
              <p:nvPr/>
            </p:nvSpPr>
            <p:spPr bwMode="auto">
              <a:xfrm>
                <a:off x="2336" y="3385"/>
                <a:ext cx="408" cy="273"/>
              </a:xfrm>
              <a:prstGeom prst="can">
                <a:avLst>
                  <a:gd name="adj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dirty="0"/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2109" y="2795"/>
                <a:ext cx="817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1791" y="2614"/>
                <a:ext cx="1496" cy="12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/>
              </a:p>
            </p:txBody>
          </p:sp>
          <p:sp>
            <p:nvSpPr>
              <p:cNvPr id="10254" name="Text Box 11"/>
              <p:cNvSpPr txBox="1">
                <a:spLocks noChangeArrowheads="1"/>
              </p:cNvSpPr>
              <p:nvPr/>
            </p:nvSpPr>
            <p:spPr bwMode="auto">
              <a:xfrm>
                <a:off x="2336" y="3438"/>
                <a:ext cx="362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dirty="0"/>
                  <a:t>  </a:t>
                </a:r>
                <a:r>
                  <a:rPr lang="el-GR" sz="1400" dirty="0"/>
                  <a:t>ΒΔ</a:t>
                </a:r>
              </a:p>
            </p:txBody>
          </p:sp>
          <p:sp>
            <p:nvSpPr>
              <p:cNvPr id="10255" name="Text Box 12"/>
              <p:cNvSpPr txBox="1">
                <a:spLocks noChangeArrowheads="1"/>
              </p:cNvSpPr>
              <p:nvPr/>
            </p:nvSpPr>
            <p:spPr bwMode="auto">
              <a:xfrm>
                <a:off x="2196" y="2835"/>
                <a:ext cx="642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dirty="0"/>
                  <a:t> </a:t>
                </a:r>
                <a:r>
                  <a:rPr lang="el-GR" dirty="0"/>
                  <a:t>ΣΔΒΔ</a:t>
                </a:r>
              </a:p>
            </p:txBody>
          </p:sp>
          <p:sp>
            <p:nvSpPr>
              <p:cNvPr id="10256" name="Text Box 13"/>
              <p:cNvSpPr txBox="1">
                <a:spLocks noChangeArrowheads="1"/>
              </p:cNvSpPr>
              <p:nvPr/>
            </p:nvSpPr>
            <p:spPr bwMode="auto">
              <a:xfrm>
                <a:off x="3334" y="3521"/>
                <a:ext cx="1895" cy="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l-GR" sz="2400" b="1" dirty="0">
                    <a:solidFill>
                      <a:schemeClr val="accent6">
                        <a:lumMod val="75000"/>
                      </a:schemeClr>
                    </a:solidFill>
                  </a:rPr>
                  <a:t>Σύστημα Βάσεων Δεδομένων</a:t>
                </a:r>
              </a:p>
            </p:txBody>
          </p:sp>
        </p:grpSp>
        <p:sp>
          <p:nvSpPr>
            <p:cNvPr id="10250" name="Line 14"/>
            <p:cNvSpPr>
              <a:spLocks noChangeShapeType="1"/>
            </p:cNvSpPr>
            <p:nvPr/>
          </p:nvSpPr>
          <p:spPr bwMode="auto">
            <a:xfrm>
              <a:off x="2562" y="315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14338" y="1286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(2016)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92" y="2059529"/>
            <a:ext cx="8574374" cy="3354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006715" y="2938072"/>
            <a:ext cx="1469036" cy="2278505"/>
            <a:chOff x="5006715" y="2938072"/>
            <a:chExt cx="1469036" cy="2278505"/>
          </a:xfrm>
        </p:grpSpPr>
        <p:sp>
          <p:nvSpPr>
            <p:cNvPr id="9" name="Rectangle 8"/>
            <p:cNvSpPr/>
            <p:nvPr/>
          </p:nvSpPr>
          <p:spPr bwMode="auto">
            <a:xfrm>
              <a:off x="5006715" y="2938072"/>
              <a:ext cx="1469036" cy="734518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006715" y="3960607"/>
              <a:ext cx="1469036" cy="731314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6715" y="4979938"/>
              <a:ext cx="1469036" cy="236639"/>
            </a:xfrm>
            <a:prstGeom prst="rect">
              <a:avLst/>
            </a:prstGeom>
            <a:solidFill>
              <a:schemeClr val="accent4">
                <a:alpha val="44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777256" y="3429594"/>
            <a:ext cx="867728" cy="531013"/>
          </a:xfrm>
          <a:prstGeom prst="rect">
            <a:avLst/>
          </a:prstGeom>
          <a:solidFill>
            <a:schemeClr val="accent2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6" y="1852388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DB Engines Ranking</a:t>
            </a:r>
          </a:p>
        </p:txBody>
      </p:sp>
    </p:spTree>
    <p:extLst>
      <p:ext uri="{BB962C8B-B14F-4D97-AF65-F5344CB8AC3E}">
        <p14:creationId xmlns:p14="http://schemas.microsoft.com/office/powerpoint/2010/main" val="2349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25" y="120443"/>
            <a:ext cx="8095890" cy="1143000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τεχνολογιών 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(2017)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125" y="1601919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82" y="2125139"/>
            <a:ext cx="8460352" cy="32293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240168" y="2968873"/>
            <a:ext cx="1567032" cy="936917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240168" y="4103972"/>
            <a:ext cx="1567032" cy="444582"/>
          </a:xfrm>
          <a:prstGeom prst="rect">
            <a:avLst/>
          </a:prstGeom>
          <a:solidFill>
            <a:schemeClr val="accent4">
              <a:alpha val="4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31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87" y="1283553"/>
            <a:ext cx="8196111" cy="4310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</p:spTree>
    <p:extLst>
      <p:ext uri="{BB962C8B-B14F-4D97-AF65-F5344CB8AC3E}">
        <p14:creationId xmlns:p14="http://schemas.microsoft.com/office/powerpoint/2010/main" val="9651022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2" y="105662"/>
            <a:ext cx="809589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Κατάταξη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(2019)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0948" y="6292442"/>
            <a:ext cx="24192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http://db-engines.com/en/ranking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892" y="5611220"/>
            <a:ext cx="740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Βασισμένη</a:t>
            </a:r>
            <a:r>
              <a:rPr lang="en-US" dirty="0"/>
              <a:t> </a:t>
            </a:r>
            <a:r>
              <a:rPr lang="el-GR" dirty="0"/>
              <a:t>σε</a:t>
            </a:r>
            <a:r>
              <a:rPr lang="en-US" dirty="0"/>
              <a:t> #mentions (</a:t>
            </a:r>
            <a:r>
              <a:rPr lang="el-GR" dirty="0"/>
              <a:t>π.χ., </a:t>
            </a:r>
            <a:r>
              <a:rPr lang="en-US" dirty="0"/>
              <a:t>stack overflow), google trends, job postings, profile data </a:t>
            </a:r>
            <a:r>
              <a:rPr lang="el-GR" dirty="0"/>
              <a:t>στο</a:t>
            </a:r>
            <a:r>
              <a:rPr lang="en-US" dirty="0"/>
              <a:t> LinkedIn, tweets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5752" y="1036724"/>
            <a:ext cx="3502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DB Engines Ranking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10" y="1559944"/>
            <a:ext cx="8007611" cy="39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85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54</a:t>
            </a:fld>
            <a:endParaRPr lang="el-GR" altLang="en-US"/>
          </a:p>
        </p:txBody>
      </p:sp>
      <p:pic>
        <p:nvPicPr>
          <p:cNvPr id="8" name="Picture 7" descr="dataplatform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02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12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744253-F9C7-49A0-AA67-C008701869B7}" type="slidenum">
              <a:rPr lang="el-GR" altLang="en-US" smtClean="0"/>
              <a:pPr/>
              <a:t>55</a:t>
            </a:fld>
            <a:endParaRPr lang="el-GR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31950"/>
            <a:ext cx="6400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623"/>
            <a:ext cx="8229600" cy="1143000"/>
          </a:xfrm>
        </p:spPr>
        <p:txBody>
          <a:bodyPr/>
          <a:lstStyle/>
          <a:p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ΣΔΒΔ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52"/>
          <a:stretch/>
        </p:blipFill>
        <p:spPr>
          <a:xfrm>
            <a:off x="199095" y="953713"/>
            <a:ext cx="8944905" cy="4586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7290" y="2557660"/>
            <a:ext cx="5076407" cy="137909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kumimoji="0" lang="en-US" sz="440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Big Market </a:t>
            </a:r>
            <a:r>
              <a:rPr kumimoji="0" lang="en-US" sz="440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&gt; </a:t>
            </a:r>
            <a:r>
              <a:rPr kumimoji="0" lang="en-US" sz="440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Helvetica Neue Light" charset="0"/>
                <a:ea typeface="Helvetica Neue Light" charset="0"/>
                <a:cs typeface="Helvetica Neue Light" charset="0"/>
              </a:rPr>
              <a:t>41B</a:t>
            </a:r>
            <a:endParaRPr kumimoji="0" lang="en-US" sz="440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7693" y="5287792"/>
            <a:ext cx="61194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DBMS market saw strong growth of 18.4% in 2018, driven by new investment going primarily to cloud </a:t>
            </a:r>
            <a:r>
              <a:rPr lang="en-US" sz="1400" dirty="0" err="1"/>
              <a:t>dbPaaS</a:t>
            </a:r>
            <a:r>
              <a:rPr lang="en-US" sz="1400" dirty="0"/>
              <a:t> offerings. The </a:t>
            </a:r>
            <a:r>
              <a:rPr lang="en-US" sz="1400" dirty="0" err="1"/>
              <a:t>nonrelational</a:t>
            </a:r>
            <a:r>
              <a:rPr lang="en-US" sz="1400" dirty="0"/>
              <a:t> DBMS segment continued its strong above-market-rate growth at 55.9%, while RDBMS grew a healthy 16.2%. </a:t>
            </a:r>
            <a:r>
              <a:rPr lang="en-US" sz="1400" dirty="0" err="1"/>
              <a:t>Prerelational</a:t>
            </a:r>
            <a:r>
              <a:rPr lang="en-US" sz="1400" dirty="0"/>
              <a:t> era DBMS continued its decline</a:t>
            </a:r>
            <a:r>
              <a:rPr lang="en-US" dirty="0"/>
              <a:t>.</a:t>
            </a:r>
            <a:r>
              <a:rPr lang="el-GR" dirty="0"/>
              <a:t> </a:t>
            </a:r>
            <a:r>
              <a:rPr lang="el-GR" sz="1400" dirty="0"/>
              <a:t>(*)</a:t>
            </a:r>
          </a:p>
          <a:p>
            <a:r>
              <a:rPr lang="el-GR" sz="1400" dirty="0"/>
              <a:t>(*) </a:t>
            </a:r>
            <a:r>
              <a:rPr lang="en-US" sz="1400" dirty="0"/>
              <a:t>Gartner report, June 2019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875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6</a:t>
            </a:fld>
            <a:endParaRPr lang="el-GR" alt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9876" y="1165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Βασικές Έννοιες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736" y="1729767"/>
            <a:ext cx="830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Γιατί να μας ενδιαφέρουν;</a:t>
            </a:r>
          </a:p>
          <a:p>
            <a:r>
              <a:rPr lang="el-GR" sz="3600" dirty="0">
                <a:solidFill>
                  <a:schemeClr val="bg2">
                    <a:lumMod val="10000"/>
                  </a:schemeClr>
                </a:solidFill>
              </a:rPr>
              <a:t>				</a:t>
            </a:r>
            <a:r>
              <a:rPr lang="el-GR" sz="3200" dirty="0">
                <a:solidFill>
                  <a:schemeClr val="bg2">
                    <a:lumMod val="10000"/>
                  </a:schemeClr>
                </a:solidFill>
              </a:rPr>
              <a:t>Τα ΒΔ και ΣΒΔ είναι παντού</a:t>
            </a:r>
          </a:p>
        </p:txBody>
      </p:sp>
    </p:spTree>
    <p:extLst>
      <p:ext uri="{BB962C8B-B14F-4D97-AF65-F5344CB8AC3E}">
        <p14:creationId xmlns:p14="http://schemas.microsoft.com/office/powerpoint/2010/main" val="23538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7</a:t>
            </a:fld>
            <a:endParaRPr lang="el-GR" altLang="en-US" dirty="0"/>
          </a:p>
        </p:txBody>
      </p:sp>
      <p:pic>
        <p:nvPicPr>
          <p:cNvPr id="18439" name="Picture 7" descr="airline-tick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8975" y="3559066"/>
            <a:ext cx="2589212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logoBi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1083080"/>
            <a:ext cx="2303463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5" descr="STUDENTSWE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2766" y="1108948"/>
            <a:ext cx="3874604" cy="5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24" y="4327113"/>
            <a:ext cx="2667000" cy="1714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9105" y="1016234"/>
            <a:ext cx="214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Cronus 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460A7-9203-4406-9BF2-57828CF67CEF}"/>
              </a:ext>
            </a:extLst>
          </p:cNvPr>
          <p:cNvSpPr txBox="1"/>
          <p:nvPr/>
        </p:nvSpPr>
        <p:spPr>
          <a:xfrm>
            <a:off x="6460434" y="1665454"/>
            <a:ext cx="249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ecourse</a:t>
            </a:r>
            <a:endParaRPr lang="en-US" dirty="0"/>
          </a:p>
        </p:txBody>
      </p:sp>
      <p:pic>
        <p:nvPicPr>
          <p:cNvPr id="7" name="Picture 6" descr="A close up of a machine&#10;&#10;Description automatically generated">
            <a:extLst>
              <a:ext uri="{FF2B5EF4-FFF2-40B4-BE49-F238E27FC236}">
                <a16:creationId xmlns:a16="http://schemas.microsoft.com/office/drawing/2014/main" id="{3FB36595-05C4-42B7-A3C8-91ACC6BBDE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3640" y="2612965"/>
            <a:ext cx="2466975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4778BC-AF7A-4450-9B52-DA9AF24E12FD}" type="slidenum">
              <a:rPr lang="el-GR" altLang="en-US" smtClean="0"/>
              <a:pPr/>
              <a:t>8</a:t>
            </a:fld>
            <a:endParaRPr lang="el-GR" altLang="en-US"/>
          </a:p>
        </p:txBody>
      </p:sp>
      <p:pic>
        <p:nvPicPr>
          <p:cNvPr id="18437" name="Picture 5" descr="eba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84738" y="3538978"/>
            <a:ext cx="1428750" cy="1428750"/>
          </a:xfrm>
        </p:spPr>
      </p:pic>
      <p:pic>
        <p:nvPicPr>
          <p:cNvPr id="18438" name="Picture 6" descr="logo-no-border(1)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986560" y="2004659"/>
            <a:ext cx="1409700" cy="409575"/>
          </a:xfrm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6036" y="3538978"/>
            <a:ext cx="2857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1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Που υπάρχουν ΒΔ;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13" y="2267744"/>
            <a:ext cx="30003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799" y="6356364"/>
            <a:ext cx="7191375" cy="365125"/>
          </a:xfrm>
          <a:noFill/>
        </p:spPr>
        <p:txBody>
          <a:bodyPr/>
          <a:lstStyle/>
          <a:p>
            <a:pPr algn="l"/>
            <a:r>
              <a:rPr lang="el-GR" altLang="en-US" dirty="0"/>
              <a:t>Βάσεις Δεδομένων</a:t>
            </a:r>
            <a:r>
              <a:rPr lang="en-US" altLang="en-US" dirty="0"/>
              <a:t> 2017-2018</a:t>
            </a:r>
            <a:r>
              <a:rPr lang="el-GR" altLang="en-US" dirty="0"/>
              <a:t>			Ευαγγελία </a:t>
            </a:r>
            <a:r>
              <a:rPr lang="el-GR" altLang="en-US" dirty="0" err="1"/>
              <a:t>Πιτουρά</a:t>
            </a:r>
            <a:endParaRPr lang="el-GR" altLang="en-US" dirty="0"/>
          </a:p>
        </p:txBody>
      </p:sp>
      <p:sp>
        <p:nvSpPr>
          <p:cNvPr id="41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50E6B5-43E1-4C08-BD3A-1AB6EBB574E8}" type="slidenum">
              <a:rPr lang="el-GR" altLang="en-US" smtClean="0"/>
              <a:pPr/>
              <a:t>9</a:t>
            </a:fld>
            <a:endParaRPr lang="el-GR" alt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6512" y="1803717"/>
            <a:ext cx="7951040" cy="2193446"/>
          </a:xfrm>
          <a:prstGeom prst="rect">
            <a:avLst/>
          </a:prstGeom>
        </p:spPr>
        <p:txBody>
          <a:bodyPr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l-GR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457200" lvl="1" indent="0">
              <a:buNone/>
            </a:pPr>
            <a:endParaRPr lang="el-GR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4799" y="2370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Big </a:t>
            </a:r>
            <a:r>
              <a:rPr lang="en-US" sz="4400" noProof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data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932" y="1884777"/>
            <a:ext cx="8134467" cy="10156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Every two days we create as much data as much we did from the dawn of humanity to 2003.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[Eric Schmidt, Google, 2010]</a:t>
            </a:r>
            <a:endParaRPr lang="el-G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3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2435</TotalTime>
  <Words>2759</Words>
  <Application>Microsoft Office PowerPoint</Application>
  <PresentationFormat>On-screen Show (4:3)</PresentationFormat>
  <Paragraphs>525</Paragraphs>
  <Slides>56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Light</vt:lpstr>
      <vt:lpstr>Courier New</vt:lpstr>
      <vt:lpstr>Helvetica Neue Light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Scientific Data (Επιστημονικά Δεδομένα)</vt:lpstr>
      <vt:lpstr>PowerPoint Presentation</vt:lpstr>
      <vt:lpstr>PowerPoint Presentation</vt:lpstr>
      <vt:lpstr>PowerPoint Presentation</vt:lpstr>
      <vt:lpstr>PowerPoint Presentation</vt:lpstr>
      <vt:lpstr>Η θέση των ΣΔΒΔ στη στοίβα του λογισμικού συστημάτων</vt:lpstr>
      <vt:lpstr>PowerPoint Presentation</vt:lpstr>
      <vt:lpstr>Κατάταξη ΣΔΒΔ (2020)</vt:lpstr>
      <vt:lpstr>PowerPoint Presentation</vt:lpstr>
      <vt:lpstr>PowerPoint Presentation</vt:lpstr>
      <vt:lpstr>Περιεχόμενο μαθήματος</vt:lpstr>
      <vt:lpstr>PowerPoint Presentation</vt:lpstr>
      <vt:lpstr>Μοντελοποίηση</vt:lpstr>
      <vt:lpstr>Μοντελοποίηση</vt:lpstr>
      <vt:lpstr>Παράδειγμα (Οντότητες-Συσχετίσεις)</vt:lpstr>
      <vt:lpstr>Παράδειγμα (Σχέσεις)</vt:lpstr>
      <vt:lpstr>Σχήμα και Στιγμιότυπο </vt:lpstr>
      <vt:lpstr>PowerPoint Presentation</vt:lpstr>
      <vt:lpstr>Γλώσσες ΣΔΒΔ (SQL)</vt:lpstr>
      <vt:lpstr>Γλώσσες ΣΔΒΔ</vt:lpstr>
      <vt:lpstr>PowerPoint Presentation</vt:lpstr>
      <vt:lpstr>PowerPoint Presentation</vt:lpstr>
      <vt:lpstr>Το εσωτερικό ενός ΣΔΒΔ</vt:lpstr>
      <vt:lpstr>Χρήστες</vt:lpstr>
      <vt:lpstr>Διεπαφές</vt:lpstr>
      <vt:lpstr>PowerPoint Presentation</vt:lpstr>
      <vt:lpstr>Σκοπός του μαθήματος</vt:lpstr>
      <vt:lpstr>Σκοπός του μαθήματος</vt:lpstr>
      <vt:lpstr>PowerPoint Presentation</vt:lpstr>
      <vt:lpstr>PowerPoint Presentation</vt:lpstr>
      <vt:lpstr> Ιστορία</vt:lpstr>
      <vt:lpstr>Ιστορία</vt:lpstr>
      <vt:lpstr>Ιστορία</vt:lpstr>
      <vt:lpstr>Διαχειριστικά Θέματα</vt:lpstr>
      <vt:lpstr>Διαχειριστικά Θέματα</vt:lpstr>
      <vt:lpstr>Διαχειριστικά Θέματα</vt:lpstr>
      <vt:lpstr>PowerPoint Presentation</vt:lpstr>
      <vt:lpstr>PowerPoint Presentation</vt:lpstr>
      <vt:lpstr>Κατάταξη τεχνολογιών ΣΔΒΔ (2016)</vt:lpstr>
      <vt:lpstr>Κατάταξη τεχνολογιών ΣΔΒΔ (2017)</vt:lpstr>
      <vt:lpstr>Κατάταξη ΣΔΒΔ (2018)</vt:lpstr>
      <vt:lpstr>Κατάταξη ΣΔΒΔ (2019)</vt:lpstr>
      <vt:lpstr>PowerPoint Presentation</vt:lpstr>
      <vt:lpstr>PowerPoint Presentation</vt:lpstr>
      <vt:lpstr>ΣΔΒΔ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Βάσεις Δεδομένων</dc:title>
  <dc:creator>Ευαγγελία Πιτουρά</dc:creator>
  <cp:lastModifiedBy>Evaggelia Pitoura</cp:lastModifiedBy>
  <cp:revision>78</cp:revision>
  <dcterms:created xsi:type="dcterms:W3CDTF">2013-06-13T09:19:30Z</dcterms:created>
  <dcterms:modified xsi:type="dcterms:W3CDTF">2020-10-10T08:14:29Z</dcterms:modified>
</cp:coreProperties>
</file>