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5"/>
  </p:notesMasterIdLst>
  <p:sldIdLst>
    <p:sldId id="457" r:id="rId2"/>
    <p:sldId id="1178" r:id="rId3"/>
    <p:sldId id="1273" r:id="rId4"/>
    <p:sldId id="1274" r:id="rId5"/>
    <p:sldId id="1179" r:id="rId6"/>
    <p:sldId id="1180" r:id="rId7"/>
    <p:sldId id="1181" r:id="rId8"/>
    <p:sldId id="1182" r:id="rId9"/>
    <p:sldId id="1183" r:id="rId10"/>
    <p:sldId id="1184" r:id="rId11"/>
    <p:sldId id="1185" r:id="rId12"/>
    <p:sldId id="1186" r:id="rId13"/>
    <p:sldId id="1187" r:id="rId14"/>
    <p:sldId id="1188" r:id="rId15"/>
    <p:sldId id="1189" r:id="rId16"/>
    <p:sldId id="1190" r:id="rId17"/>
    <p:sldId id="1191" r:id="rId18"/>
    <p:sldId id="1192" r:id="rId19"/>
    <p:sldId id="1193" r:id="rId20"/>
    <p:sldId id="1194" r:id="rId21"/>
    <p:sldId id="1195" r:id="rId22"/>
    <p:sldId id="1196" r:id="rId23"/>
    <p:sldId id="1197" r:id="rId24"/>
    <p:sldId id="1198" r:id="rId25"/>
    <p:sldId id="1199" r:id="rId26"/>
    <p:sldId id="1201" r:id="rId27"/>
    <p:sldId id="1288" r:id="rId28"/>
    <p:sldId id="1289" r:id="rId29"/>
    <p:sldId id="1290" r:id="rId30"/>
    <p:sldId id="1200" r:id="rId31"/>
    <p:sldId id="1202" r:id="rId32"/>
    <p:sldId id="1203" r:id="rId33"/>
    <p:sldId id="1204" r:id="rId34"/>
    <p:sldId id="1205" r:id="rId35"/>
    <p:sldId id="1206" r:id="rId36"/>
    <p:sldId id="1207" r:id="rId37"/>
    <p:sldId id="1208" r:id="rId38"/>
    <p:sldId id="1209" r:id="rId39"/>
    <p:sldId id="1210" r:id="rId40"/>
    <p:sldId id="1211" r:id="rId41"/>
    <p:sldId id="1212" r:id="rId42"/>
    <p:sldId id="1213" r:id="rId43"/>
    <p:sldId id="1272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96" d="100"/>
          <a:sy n="96" d="100"/>
        </p:scale>
        <p:origin x="118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8T12:14:01.33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1 120 864,'0'0'5392,"12"0"-5464,435-18 200,-212-13-68,241-22-9,-91 36-41,-377 17-2,67 0 12,139 16 0,-194-11-19,20 1 1060,-22-6-4280,0 2 1981,4 0 64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8T12:17:26.5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665 0 576,'0'0'488,"-140"23"-360,80-13-80,5-2 56,1 1 264,2-3-360,0 2 144,2 0-104,2 0-40,-13 9 96,13-3-104,3-2-336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4T14:13:32.6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1 168 392,'0'0'472,"142"-28"-112,-3-20-360,-11 3-8,-8-2-408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0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965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063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84DD5-E1D2-48DA-94C8-A5E4D07DABB7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137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4B7BA-C8E2-49B3-8BE0-103C67172623}" type="slidenum">
              <a:rPr lang="el-GR" smtClean="0"/>
              <a:pPr/>
              <a:t>42</a:t>
            </a:fld>
            <a:endParaRPr lang="el-GR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153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43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8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47" Type="http://schemas.openxmlformats.org/officeDocument/2006/relationships/image" Target="../media/image202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20-2021</a:t>
            </a:r>
            <a:endParaRPr lang="el-GR" altLang="en-US" sz="10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Ευρετήρια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E0E82-2D23-4C78-A119-851469D26301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68313" y="173840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7088" y="2924175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 </a:t>
            </a:r>
            <a:r>
              <a:rPr lang="el-GR" sz="2800" dirty="0">
                <a:latin typeface="Calibri" pitchFamily="34" charset="0"/>
              </a:rPr>
              <a:t>στο πρωτεύον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Ανάγνωση του </a:t>
            </a:r>
            <a:r>
              <a:rPr lang="en-US" sz="2800" dirty="0">
                <a:latin typeface="Calibri" pitchFamily="34" charset="0"/>
              </a:rPr>
              <a:t>block </a:t>
            </a:r>
            <a:r>
              <a:rPr lang="el-GR" sz="2800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06487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A1B27-7B41-424E-BB5D-CCCAD54ADB68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76083" y="1306631"/>
            <a:ext cx="85248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Δεδομένα όπως πριν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(Έστω διατεταγμένο αρχείο με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30.000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εγγραφές,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B = 1024 bytes,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100 bytes, </a:t>
            </a:r>
            <a:r>
              <a:rPr lang="el-GR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i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διάταξης έχει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9 bytes, 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μη εκτεινόμενη καταχώρηση. Κατασκευάζουμε πρωτεύον ευρετήριο, μέγεθος δείκτη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P = 6 bytes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23950" y="3449329"/>
            <a:ext cx="7496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δεδομένων: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3.000 </a:t>
            </a:r>
            <a:r>
              <a:rPr lang="en-US" i="1" dirty="0">
                <a:latin typeface="Calibri" pitchFamily="34" charset="0"/>
              </a:rPr>
              <a:t>blocks 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ευρετηρίου: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45 </a:t>
            </a:r>
            <a:r>
              <a:rPr lang="en-US" i="1" dirty="0">
                <a:latin typeface="Calibri" pitchFamily="34" charset="0"/>
              </a:rPr>
              <a:t>blocks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57200" y="445897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χωρίς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3.000</a:t>
            </a:r>
            <a:r>
              <a:rPr lang="el-GR">
                <a:latin typeface="Calibri" pitchFamily="34" charset="0"/>
                <a:sym typeface="Symbol" pitchFamily="18" charset="2"/>
              </a:rPr>
              <a:t> = 12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57200" y="506857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με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45</a:t>
            </a:r>
            <a:r>
              <a:rPr lang="el-GR">
                <a:latin typeface="Calibri" pitchFamily="34" charset="0"/>
                <a:sym typeface="Symbol" pitchFamily="18" charset="2"/>
              </a:rPr>
              <a:t> + 1 = 7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6443663" y="3874779"/>
            <a:ext cx="2374900" cy="584775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  <a:latin typeface="Calibri" pitchFamily="34" charset="0"/>
              </a:rPr>
              <a:t>Δυαδική γιατί το αρχείο διατεταγμένο</a:t>
            </a: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H="1">
            <a:off x="5651500" y="4163704"/>
            <a:ext cx="865188" cy="2873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084094" y="2745427"/>
            <a:ext cx="1439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1997869" y="5572772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ευρετηρίου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3891598" y="5639446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 dirty="0">
                <a:solidFill>
                  <a:srgbClr val="CC0000"/>
                </a:solidFill>
                <a:latin typeface="Calibri" pitchFamily="34" charset="0"/>
              </a:rPr>
              <a:t>αρχείου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2988469" y="5387667"/>
            <a:ext cx="360362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 flipV="1">
            <a:off x="3961606" y="5404250"/>
            <a:ext cx="360363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7288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CB03-68FD-4E87-9D09-78754CE5F78A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 εγγραφής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	μη διατεταγμένο αρχείο υπερχείλισης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συνδεδεμένη λίστα εγγραφών υπερχείλισης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 εγγραφής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8001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χρήση σημαδιών διαγραφής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41728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923955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αρχείου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εγγραφές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αν μη πυκνό) λιγότερες</a:t>
            </a:r>
            <a:r>
              <a:rPr lang="en-US" sz="2400" dirty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τον δείκτη στο </a:t>
            </a:r>
            <a:r>
              <a:rPr lang="en-US" sz="2400" dirty="0">
                <a:latin typeface="Calibri" pitchFamily="34" charset="0"/>
              </a:rPr>
              <a:t>block</a:t>
            </a:r>
            <a:r>
              <a:rPr lang="el-GR" sz="2400" dirty="0">
                <a:latin typeface="Calibri" pitchFamily="34" charset="0"/>
              </a:rPr>
              <a:t> όπου αποθηκεύεται η εγγραφή που θέλουμε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033589" y="1341830"/>
            <a:ext cx="6408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Access paths (</a:t>
            </a:r>
            <a:r>
              <a:rPr lang="el-GR" sz="2400" dirty="0">
                <a:latin typeface="Calibri" pitchFamily="34" charset="0"/>
              </a:rPr>
              <a:t>μονοπάτια προσπέλασης)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639077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C331-96C1-48D2-AD9F-9AAE3334A92A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49250" y="141273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clustering index): </a:t>
            </a:r>
            <a:r>
              <a:rPr lang="el-GR" sz="2800" dirty="0">
                <a:latin typeface="Calibri" pitchFamily="34" charset="0"/>
              </a:rPr>
              <a:t>ορισμένο στο πεδίο διάταξης [το οποίο όμως </a:t>
            </a:r>
            <a:r>
              <a:rPr lang="el-GR" sz="2800" u="sng" dirty="0">
                <a:solidFill>
                  <a:srgbClr val="FF0000"/>
                </a:solidFill>
                <a:latin typeface="Calibri" pitchFamily="34" charset="0"/>
              </a:rPr>
              <a:t>δεν είναι </a:t>
            </a:r>
            <a:r>
              <a:rPr lang="el-GR" sz="2800" dirty="0">
                <a:latin typeface="Calibri" pitchFamily="34" charset="0"/>
              </a:rPr>
              <a:t>κλειδί]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302523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Υπάρχει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διακεκριμένη τιμή </a:t>
            </a:r>
            <a:r>
              <a:rPr lang="el-GR" sz="2000" dirty="0">
                <a:latin typeface="Calibri" pitchFamily="34" charset="0"/>
              </a:rPr>
              <a:t>του πεδίου διάταξης (συστάδας)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αρχείου που περιέχει</a:t>
            </a:r>
            <a:r>
              <a:rPr lang="en-US" sz="20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την τιμή αυτή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δείκτη προς το πρώτο </a:t>
            </a:r>
            <a:r>
              <a:rPr lang="el-GR" sz="2000" dirty="0" err="1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 του αρχείου δεδομένων που περιέχει μια εγγραφή με την τιμή αυτή στο πεδίο συστάδας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95288" y="5308779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 Το ευρετήριο στο πεδίο διάταξης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σε πεδίο διάταξης (όχι κλειδί)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3946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29E1-0E09-48B4-8D72-3D6E3A4B85BB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55649" y="1989138"/>
            <a:ext cx="7746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>
                <a:solidFill>
                  <a:srgbClr val="CC3300"/>
                </a:solidFill>
                <a:latin typeface="Calibri" pitchFamily="34" charset="0"/>
              </a:rPr>
              <a:t>  Ευρετήριο συστάδων ή συγκροτημένο ευρετήριο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056612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4322C-B266-47D9-8178-09350B8E60B1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0050" y="1676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διατεταγμένο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 και υπάρχουν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1000 διαφορετικές</a:t>
            </a:r>
            <a:r>
              <a:rPr lang="el-GR" sz="1800" dirty="0">
                <a:latin typeface="Calibri" pitchFamily="34" charset="0"/>
              </a:rPr>
              <a:t> τιμές και οι εγγραφές είναι ομοιόμορφα κατανεμημένες ως προς τις τιμές αυτές. 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Υποθέτουμε ότι χρησιμοποιούνται άγκυρες </a:t>
            </a:r>
            <a:r>
              <a:rPr lang="el-GR" sz="18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block. </a:t>
            </a:r>
            <a:r>
              <a:rPr lang="el-GR" sz="1800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ευρετηρίου συστάδων: 15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6372225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62669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2A97F-53DE-4323-AFAB-A69334AD2BA0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04800" y="176278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6973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Δυαδική αναζήτηση στο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Ανάγνωση </a:t>
            </a:r>
            <a:r>
              <a:rPr lang="en-US" sz="2800" dirty="0">
                <a:latin typeface="Calibri" pitchFamily="34" charset="0"/>
              </a:rPr>
              <a:t>blocks </a:t>
            </a:r>
            <a:r>
              <a:rPr lang="el-GR" sz="2800" dirty="0">
                <a:latin typeface="Calibri" pitchFamily="34" charset="0"/>
              </a:rPr>
              <a:t> (τώρα μπορεί να είναι παραπάνω από ένα) από το αρχείο δεδομένων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</a:rPr>
              <a:t>που περιέχουν την τιμή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43265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55650" y="4076522"/>
            <a:ext cx="800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Μέγεθος αρχείου ευρετηρίου: 15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39750" y="5084585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3.000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ταιριάσματα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(= 3)  15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73088" y="5548135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Αναζήτηση με ευρετήριο: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>
                <a:latin typeface="Calibri" pitchFamily="34" charset="0"/>
                <a:sym typeface="Symbol" pitchFamily="18" charset="2"/>
              </a:rPr>
              <a:t>log 15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>
                <a:latin typeface="Calibri" pitchFamily="34" charset="0"/>
                <a:sym typeface="Symbol" pitchFamily="18" charset="2"/>
              </a:rPr>
              <a:t>+ 3</a:t>
            </a:r>
            <a:r>
              <a:rPr lang="el-GR" sz="1800">
                <a:latin typeface="Calibri" pitchFamily="34" charset="0"/>
                <a:sym typeface="Symbol" pitchFamily="18" charset="2"/>
              </a:rPr>
              <a:t> = 7 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80975" y="1314876"/>
            <a:ext cx="85344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(στοιχεία όπως πριν) Έστω διατεταγμένο αρχείο με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B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dirty="0" err="1">
                <a:latin typeface="Calibri" pitchFamily="34" charset="0"/>
              </a:rPr>
              <a:t>block</a:t>
            </a:r>
            <a:r>
              <a:rPr lang="el-GR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dirty="0">
                <a:latin typeface="Calibri" pitchFamily="34" charset="0"/>
              </a:rPr>
              <a:t>block. </a:t>
            </a:r>
            <a:r>
              <a:rPr lang="el-GR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dirty="0">
                <a:latin typeface="Calibri" pitchFamily="34" charset="0"/>
              </a:rPr>
              <a:t>block P = 6 bytes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52259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92F49-71F5-4631-862B-B8428DD30D99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457200" y="1611923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 ευρετήριο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(secondary index): </a:t>
            </a:r>
            <a:r>
              <a:rPr lang="el-GR" sz="3200" dirty="0">
                <a:latin typeface="Calibri" pitchFamily="34" charset="0"/>
              </a:rPr>
              <a:t>ορισμένο σε πεδίο διαφορετικό του πεδίου διάταξης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7876" y="4592419"/>
            <a:ext cx="7464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Θα εξετάσουμε την περίπτωση που το πεδίο </a:t>
            </a:r>
            <a:r>
              <a:rPr lang="el-GR" sz="2000" dirty="0" err="1"/>
              <a:t>ευρετηριοποίησης</a:t>
            </a:r>
            <a:r>
              <a:rPr lang="el-GR" sz="2000" dirty="0"/>
              <a:t> είναι κλειδί και την περίπτωση που δεν είναι</a:t>
            </a:r>
          </a:p>
        </p:txBody>
      </p:sp>
    </p:spTree>
    <p:extLst>
      <p:ext uri="{BB962C8B-B14F-4D97-AF65-F5344CB8AC3E}">
        <p14:creationId xmlns:p14="http://schemas.microsoft.com/office/powerpoint/2010/main" val="403486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769985" y="3658866"/>
            <a:ext cx="2001790" cy="2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 flipH="1">
            <a:off x="1746504" y="3213101"/>
            <a:ext cx="148" cy="850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879725" y="3789363"/>
            <a:ext cx="7556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681092" y="3902099"/>
            <a:ext cx="33039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846" y="1146412"/>
            <a:ext cx="8623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είναι μια βοηθητική δομή αρχείου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που κάνει πιο αποδοτική την αναζήτηση μιας εγγραφής σε ένα αρχείο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Το ευρετήριο ορίζεται (συνήθως) σε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9640040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41A4F-6182-4778-820B-96DFAB0B04CC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50376" y="2784143"/>
            <a:ext cx="77490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Υπάρχει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εγγραφή του αρχείου </a:t>
            </a:r>
            <a:r>
              <a:rPr lang="el-GR" sz="2400" dirty="0">
                <a:latin typeface="Calibri" pitchFamily="34" charset="0"/>
              </a:rPr>
              <a:t>που περιέχει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την τιμή του κλειδιού για αυτήν την εγγραφή</a:t>
            </a:r>
            <a:endParaRPr lang="en-US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</a:rPr>
              <a:t>α </a:t>
            </a:r>
            <a:r>
              <a:rPr lang="el-GR" sz="2400" dirty="0">
                <a:latin typeface="Calibri" pitchFamily="34" charset="0"/>
              </a:rPr>
              <a:t>δείκτη προς το </a:t>
            </a:r>
            <a:r>
              <a:rPr lang="en-US" sz="2400" dirty="0">
                <a:latin typeface="Calibri" pitchFamily="34" charset="0"/>
              </a:rPr>
              <a:t>block (ή </a:t>
            </a:r>
            <a:r>
              <a:rPr lang="en-US" sz="2400" dirty="0" err="1">
                <a:latin typeface="Calibri" pitchFamily="34" charset="0"/>
              </a:rPr>
              <a:t>την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εγγρ</a:t>
            </a:r>
            <a:r>
              <a:rPr lang="en-US" sz="2400" dirty="0">
                <a:latin typeface="Calibri" pitchFamily="34" charset="0"/>
              </a:rPr>
              <a:t>αφή) του αρχείου δεδομένων που περιέχει την εγγραφή με την τιμή αυτή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23850" y="1794668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1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</a:t>
            </a:r>
            <a:r>
              <a:rPr lang="el-GR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(καλείται και </a:t>
            </a:r>
            <a:r>
              <a:rPr lang="el-GR" sz="2400" i="1" dirty="0">
                <a:latin typeface="Calibri" pitchFamily="34" charset="0"/>
              </a:rPr>
              <a:t>δευτερεύον κλειδί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 Το ευρετήριο σε πεδίο </a:t>
            </a:r>
            <a:r>
              <a:rPr lang="el-GR" sz="2000" u="sng" dirty="0">
                <a:latin typeface="Calibri" pitchFamily="34" charset="0"/>
              </a:rPr>
              <a:t>ΟΧΙ</a:t>
            </a:r>
            <a:r>
              <a:rPr lang="el-GR" sz="2000" dirty="0">
                <a:latin typeface="Calibri" pitchFamily="34" charset="0"/>
              </a:rPr>
              <a:t> διάταξης (+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2795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BB282-015E-40E3-B90A-4BDFFE837419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866775" y="2341496"/>
            <a:ext cx="7505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αρχείο με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30.000 </a:t>
            </a:r>
            <a:r>
              <a:rPr lang="el-GR" sz="2000" dirty="0">
                <a:latin typeface="Calibri" pitchFamily="34" charset="0"/>
              </a:rPr>
              <a:t>εγγραφές</a:t>
            </a:r>
            <a:r>
              <a:rPr lang="en-US" sz="2000" dirty="0">
                <a:latin typeface="Calibri" pitchFamily="34" charset="0"/>
              </a:rPr>
              <a:t>, μέγεθος block B = 1024 bytes, σταθερού μεγέθους εγγραφές μεγέθους R</a:t>
            </a:r>
            <a:r>
              <a:rPr lang="en-US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100 bytes, μη εκτεινόμενη καταχώρηση, όπου το </a:t>
            </a:r>
            <a:r>
              <a:rPr lang="en-US" sz="2000" i="1" dirty="0">
                <a:latin typeface="Calibri" pitchFamily="34" charset="0"/>
              </a:rPr>
              <a:t>πεδίο κλειδιού </a:t>
            </a:r>
            <a:r>
              <a:rPr lang="en-US" sz="2000" dirty="0">
                <a:latin typeface="Calibri" pitchFamily="34" charset="0"/>
              </a:rPr>
              <a:t>έχει μέγεθος V</a:t>
            </a:r>
            <a:r>
              <a:rPr lang="en-US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9 bytes αλλά </a:t>
            </a:r>
            <a:r>
              <a:rPr lang="en-US" sz="2000" i="1" dirty="0">
                <a:latin typeface="Calibri" pitchFamily="34" charset="0"/>
              </a:rPr>
              <a:t>δεν είναι πεδίο διάταξης</a:t>
            </a:r>
            <a:r>
              <a:rPr lang="en-US" sz="2000" dirty="0">
                <a:latin typeface="Calibri" pitchFamily="34" charset="0"/>
              </a:rPr>
              <a:t>. </a:t>
            </a:r>
            <a:r>
              <a:rPr lang="el-GR" sz="2000" dirty="0">
                <a:latin typeface="Calibri" pitchFamily="34" charset="0"/>
              </a:rPr>
              <a:t>Κατασκευάζουμε δευτερεύον ευρετήριο, μέγεθος δείκτη </a:t>
            </a:r>
            <a:r>
              <a:rPr lang="en-US" sz="2000" dirty="0">
                <a:latin typeface="Calibri" pitchFamily="34" charset="0"/>
              </a:rPr>
              <a:t>block P = 6 bytes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95350" y="4495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895350" y="4941888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Μέγεθος αρχείου ευρετηρίου: 442 </a:t>
            </a:r>
            <a:r>
              <a:rPr lang="en-US" sz="1800" dirty="0">
                <a:latin typeface="Calibri" pitchFamily="34" charset="0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724525" y="4941888"/>
            <a:ext cx="1800225" cy="368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45 για πρωτεύον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66725" y="1567834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99597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8C8D-267A-41D3-926A-506460635B5A}" type="slidenum">
              <a:rPr lang="el-GR" altLang="en-US" smtClean="0"/>
              <a:pPr/>
              <a:t>22</a:t>
            </a:fld>
            <a:endParaRPr lang="el-GR" altLang="en-US" dirty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331913" y="3500438"/>
            <a:ext cx="491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δεδομένων: 3.000 </a:t>
            </a:r>
            <a:r>
              <a:rPr lang="en-US" sz="1800" i="1">
                <a:latin typeface="Calibri" pitchFamily="34" charset="0"/>
              </a:rPr>
              <a:t>blocks </a:t>
            </a:r>
            <a:endParaRPr lang="el-GR" sz="1800" i="1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ευρετηρίου: 442 </a:t>
            </a:r>
            <a:r>
              <a:rPr lang="en-US" sz="1800" i="1">
                <a:latin typeface="Calibri" pitchFamily="34" charset="0"/>
              </a:rPr>
              <a:t>blocks</a:t>
            </a:r>
            <a:endParaRPr lang="el-GR" sz="1800" i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 (σειριακή αναζήτηση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γιατί το αρχείο δεδομένων δεν είναι ταξινομημένο): </a:t>
            </a:r>
            <a:r>
              <a:rPr lang="el-GR" dirty="0">
                <a:latin typeface="Calibri" pitchFamily="34" charset="0"/>
              </a:rPr>
              <a:t>κατά μέσο όρο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3.000/2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1500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με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442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+ 1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19100" y="1969827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Στοιχεία όπως πριν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</a:rPr>
              <a:t>(Έστω αρχείο με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= 30.000 </a:t>
            </a:r>
            <a:r>
              <a:rPr lang="el-GR" sz="1200" dirty="0">
                <a:latin typeface="Calibri" pitchFamily="34" charset="0"/>
              </a:rPr>
              <a:t>εγγραφές, μέγεθος </a:t>
            </a:r>
            <a:r>
              <a:rPr lang="en-US" sz="1200" dirty="0">
                <a:latin typeface="Calibri" pitchFamily="34" charset="0"/>
              </a:rPr>
              <a:t>block B = 1024 bytes, </a:t>
            </a:r>
            <a:r>
              <a:rPr lang="el-GR" sz="12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100 bytes, </a:t>
            </a:r>
            <a:r>
              <a:rPr lang="el-GR" sz="1200" dirty="0">
                <a:latin typeface="Calibri" pitchFamily="34" charset="0"/>
              </a:rPr>
              <a:t>μη εκτεινόμενη καταχώρηση</a:t>
            </a:r>
            <a:r>
              <a:rPr lang="en-US" sz="1200" dirty="0">
                <a:latin typeface="Calibri" pitchFamily="34" charset="0"/>
              </a:rPr>
              <a:t>, όπ</a:t>
            </a:r>
            <a:r>
              <a:rPr lang="en-US" sz="1200" dirty="0" err="1">
                <a:latin typeface="Calibri" pitchFamily="34" charset="0"/>
              </a:rPr>
              <a:t>ου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το πεδίο κλειδιού έχει μέγεθος </a:t>
            </a:r>
            <a:r>
              <a:rPr lang="en-US" sz="1200" dirty="0">
                <a:latin typeface="Calibri" pitchFamily="34" charset="0"/>
              </a:rPr>
              <a:t>V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9 bytes α</a:t>
            </a:r>
            <a:r>
              <a:rPr lang="en-US" sz="1200" dirty="0" err="1">
                <a:latin typeface="Calibri" pitchFamily="34" charset="0"/>
              </a:rPr>
              <a:t>λλά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δεν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είν</a:t>
            </a:r>
            <a:r>
              <a:rPr lang="en-US" sz="1200" dirty="0">
                <a:latin typeface="Calibri" pitchFamily="34" charset="0"/>
              </a:rPr>
              <a:t>αι πεδίο διάταξης</a:t>
            </a:r>
            <a:r>
              <a:rPr lang="el-GR" sz="12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200" dirty="0">
                <a:latin typeface="Calibri" pitchFamily="34" charset="0"/>
              </a:rPr>
              <a:t>block P = 6 bytes</a:t>
            </a:r>
            <a:r>
              <a:rPr lang="el-GR" sz="1200" dirty="0">
                <a:latin typeface="Calibri" pitchFamily="34" charset="0"/>
              </a:rPr>
              <a:t>)</a:t>
            </a: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927725" y="5181600"/>
            <a:ext cx="237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πρωτεύον ήταν 45 και 7 </a:t>
            </a:r>
            <a:r>
              <a:rPr lang="en-US" sz="1800">
                <a:latin typeface="Calibri" pitchFamily="34" charset="0"/>
              </a:rPr>
              <a:t>blocks </a:t>
            </a:r>
            <a:r>
              <a:rPr lang="el-GR" sz="1800">
                <a:latin typeface="Calibri" pitchFamily="34" charset="0"/>
              </a:rPr>
              <a:t>αντίστοιχα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5791200" y="5181600"/>
            <a:ext cx="2741613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93725" y="1269242"/>
            <a:ext cx="7939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6948488" y="3284538"/>
            <a:ext cx="1439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8469" y="12624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5293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FB847-CF9D-4662-90C8-08817EB0BC30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2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είναι κλειδί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 1. Πυκνό ευρετήριο: μία καταχώρηση για κάθε εγγραφή όπως πριν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3644900"/>
            <a:ext cx="85121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2. </a:t>
            </a:r>
            <a:r>
              <a:rPr lang="el-GR" sz="2000" i="1" dirty="0">
                <a:latin typeface="Calibri" pitchFamily="34" charset="0"/>
              </a:rPr>
              <a:t>Μεταβλητού μήκους εγγραφές με ένα επαναλαμβανόμενο πεδίο για το δείκτη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81000" y="439743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Μία εγγραφή ευρετηρίου για κάθε τιμή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+ ένα ενδιάμεσο επίπεδο για την διαχείριση των πολλαπλών δεικτών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45824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0D652-81A7-4FE9-A08D-5B455A7489E8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0050" y="142616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00050" y="2260765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μη διατεταγμένο αρχείο (αρχείο σωρού)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(δηλαδή, το πεδίο στο οποίο θα κατασκευάσουμε το ευρετήριο)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. Υπάρχουν </a:t>
            </a:r>
            <a:r>
              <a:rPr lang="el-GR" sz="1800" u="sng" dirty="0">
                <a:latin typeface="Calibri" pitchFamily="34" charset="0"/>
              </a:rPr>
              <a:t>1000</a:t>
            </a:r>
            <a:r>
              <a:rPr lang="el-GR" sz="1800" dirty="0">
                <a:latin typeface="Calibri" pitchFamily="34" charset="0"/>
              </a:rPr>
              <a:t> διαφορετικές τιμές και οι εγγραφές είναι ομοιόμορφα κατανεμημένες ως προς τις τιμές αυτές. Κατασκευάζουμε ευρετήριο συστάδων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χρησιμοποιώντας την επιλογή (3),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Ευρετήριο </a:t>
            </a:r>
            <a:r>
              <a:rPr lang="en-US" dirty="0" err="1">
                <a:latin typeface="Calibri" pitchFamily="34" charset="0"/>
              </a:rPr>
              <a:t>bfr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l-GR" dirty="0">
                <a:latin typeface="Calibri" pitchFamily="34" charset="0"/>
              </a:rPr>
              <a:t> = 68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l-GR" dirty="0">
                <a:latin typeface="Calibri" pitchFamily="34" charset="0"/>
              </a:rPr>
              <a:t>15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Ενδιάμεσο επίπεδο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(ΕΕ) -- </a:t>
            </a:r>
            <a:r>
              <a:rPr lang="el-GR" i="1" dirty="0">
                <a:latin typeface="Calibri" pitchFamily="34" charset="0"/>
              </a:rPr>
              <a:t>Ποια είναι η οργάνωση του;</a:t>
            </a:r>
            <a:endParaRPr lang="en-US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bfr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n-US" baseline="-25000" dirty="0">
                <a:latin typeface="Calibri" pitchFamily="34" charset="0"/>
              </a:rPr>
              <a:t>E</a:t>
            </a:r>
            <a:r>
              <a:rPr lang="el-GR" dirty="0">
                <a:latin typeface="Calibri" pitchFamily="34" charset="0"/>
              </a:rPr>
              <a:t> = 170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EE</a:t>
            </a:r>
            <a:r>
              <a:rPr lang="en-US" dirty="0">
                <a:latin typeface="Calibri" pitchFamily="34" charset="0"/>
              </a:rPr>
              <a:t> = 177 blocks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724525" y="47244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κόστος αναζήτησης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93481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A00501-0385-4F0C-91A2-DCE9DC989F0E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Δυαδική αναζήτηση στο δευτερεύον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του </a:t>
            </a:r>
            <a:r>
              <a:rPr lang="en-US" dirty="0">
                <a:latin typeface="Calibri" pitchFamily="34" charset="0"/>
              </a:rPr>
              <a:t>block (ή </a:t>
            </a:r>
            <a:r>
              <a:rPr lang="en-US" dirty="0" err="1">
                <a:latin typeface="Calibri" pitchFamily="34" charset="0"/>
              </a:rPr>
              <a:t>των</a:t>
            </a:r>
            <a:r>
              <a:rPr lang="en-US" dirty="0">
                <a:latin typeface="Calibri" pitchFamily="34" charset="0"/>
              </a:rPr>
              <a:t> blocks) </a:t>
            </a:r>
            <a:r>
              <a:rPr lang="el-GR" dirty="0">
                <a:latin typeface="Calibri" pitchFamily="34" charset="0"/>
              </a:rPr>
              <a:t>από το ενδιάμεσο επίπεδο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των </a:t>
            </a:r>
            <a:r>
              <a:rPr lang="en-US" dirty="0">
                <a:latin typeface="Calibri" pitchFamily="34" charset="0"/>
              </a:rPr>
              <a:t>blocks </a:t>
            </a:r>
            <a:r>
              <a:rPr lang="el-GR" dirty="0">
                <a:latin typeface="Calibri" pitchFamily="34" charset="0"/>
              </a:rPr>
              <a:t>(συνήθως τόσα όσες οι εγγραφές που ταιριάζουν) από το αρχείο δεδομένων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95288" y="45437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28688" y="5186363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Απλή αν δεν αφορά εισαγωγή νέας τιμής στο ευρετήριο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73954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13BBD-CC58-4CBD-AE4A-E84167D4C366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2110238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Επιπρόσθετες δομές για την πιο αποδοτική εκτέλεση ερωτήσεων/αναζητήσεων – προκαλούν όμως επιβάρυνση στις ενημερώσεις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Εύκολη η λογική διάταξη των εγγραφών με βάση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Ανακτήσεις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σύνθετες συνθήκες</a:t>
            </a:r>
            <a:r>
              <a:rPr lang="el-GR" sz="2400" i="1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μπορεί να γίνουν χρησιμοποιώντας τα </a:t>
            </a:r>
            <a:r>
              <a:rPr lang="en-US" sz="2400" dirty="0">
                <a:latin typeface="Calibri" pitchFamily="34" charset="0"/>
              </a:rPr>
              <a:t>blocks </a:t>
            </a:r>
            <a:r>
              <a:rPr lang="el-GR" sz="2400" dirty="0">
                <a:latin typeface="Calibri" pitchFamily="34" charset="0"/>
              </a:rPr>
              <a:t>του ευρετηρίου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7982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769985" y="3658866"/>
            <a:ext cx="2001790" cy="2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 flipH="1">
            <a:off x="1746504" y="3213101"/>
            <a:ext cx="148" cy="850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879725" y="3789363"/>
            <a:ext cx="7556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681092" y="3902099"/>
            <a:ext cx="33039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846" y="1146412"/>
            <a:ext cx="8623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είναι μια βοηθητική δομή αρχείου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που κάνει πιο αποδοτική την αναζήτηση μιας εγγραφής σε ένα αρχείο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Το ευρετήριο ορίζεται (συνήθως) σε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5457760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72544" y="1582430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>
                <a:latin typeface="Calibri" pitchFamily="34" charset="0"/>
              </a:rPr>
              <a:t>: 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8E8388E9-2EA9-4339-A9DE-31C27170A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75" y="3671156"/>
            <a:ext cx="7746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rgbClr val="CC3300"/>
                </a:solidFill>
                <a:latin typeface="Calibri" pitchFamily="34" charset="0"/>
              </a:rPr>
              <a:t> 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</a:t>
            </a:r>
            <a:endParaRPr lang="el-GR" sz="2800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C50D567-F5E5-490D-AD04-787DD437F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930" y="4352040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</p:spTree>
    <p:extLst>
      <p:ext uri="{BB962C8B-B14F-4D97-AF65-F5344CB8AC3E}">
        <p14:creationId xmlns:p14="http://schemas.microsoft.com/office/powerpoint/2010/main" val="1099429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473381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εγγραφές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αν μη πυκνό) λιγότερες</a:t>
            </a:r>
            <a:r>
              <a:rPr lang="en-US" sz="2400" dirty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τον δείκτη στο </a:t>
            </a:r>
            <a:r>
              <a:rPr lang="en-US" sz="2400" dirty="0">
                <a:latin typeface="Calibri" pitchFamily="34" charset="0"/>
              </a:rPr>
              <a:t>block</a:t>
            </a:r>
            <a:r>
              <a:rPr lang="el-GR" sz="2400" dirty="0">
                <a:latin typeface="Calibri" pitchFamily="34" charset="0"/>
              </a:rPr>
              <a:t> όπου αποθηκεύεται η εγγραφή που θέλουμε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8672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62905" y="4604900"/>
            <a:ext cx="427552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*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Russian_Novels</a:t>
            </a:r>
            <a:b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Published &gt; 1867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12174"/>
              </p:ext>
            </p:extLst>
          </p:nvPr>
        </p:nvGraphicFramePr>
        <p:xfrm>
          <a:off x="1337328" y="1927603"/>
          <a:ext cx="6246905" cy="20388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34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Full_text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War and 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Crime and Punishment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Dostoyevsky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Anna Karenina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37328" y="1417638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4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</a:t>
            </a:r>
            <a:r>
              <a:rPr lang="el-GR" altLang="en-US" sz="1000" dirty="0"/>
              <a:t>7-20</a:t>
            </a:r>
            <a:r>
              <a:rPr lang="en-US" altLang="en-US" sz="1000" dirty="0"/>
              <a:t>1</a:t>
            </a:r>
            <a:r>
              <a:rPr lang="el-GR" altLang="en-US" sz="1000" dirty="0"/>
              <a:t>8</a:t>
            </a:r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75367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0CF92-264C-4AD8-8310-28328DA9D5EF}" type="slidenum">
              <a:rPr lang="el-GR" altLang="en-US" smtClean="0"/>
              <a:pPr/>
              <a:t>30</a:t>
            </a:fld>
            <a:endParaRPr lang="el-GR" altLang="en-US"/>
          </a:p>
        </p:txBody>
      </p:sp>
      <p:grpSp>
        <p:nvGrpSpPr>
          <p:cNvPr id="26628" name="Group 25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6721" name="Rectangle 2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22" name="Line 2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3" name="Line 2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4" name="Line 2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29" name="Group 30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6717" name="Rectangle 31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8" name="Line 32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9" name="Line 33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0" name="Line 34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0" name="Group 35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6713" name="Rectangle 3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4" name="Line 3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5" name="Line 3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6" name="Line 3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1" name="Line 41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6632" name="Group 42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6697" name="Group 4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709" name="Rectangle 4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10" name="Line 4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1" name="Line 4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2" name="Line 4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8" name="Group 4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705" name="Rectangle 4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6" name="Line 5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7" name="Line 5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8" name="Line 5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9" name="Group 5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701" name="Rectangle 5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2" name="Line 5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3" name="Line 5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4" name="Line 5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700" name="Line 5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3" name="Group 60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6681" name="Group 61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693" name="Rectangle 6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4" name="Line 6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5" name="Line 6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6" name="Line 6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2" name="Group 66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689" name="Rectangle 67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0" name="Line 68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1" name="Line 69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2" name="Line 70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3" name="Group 71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685" name="Rectangle 7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86" name="Line 7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7" name="Line 7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8" name="Line 7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684" name="Line 77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4" name="Line 79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35" name="Text Box 92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6" name="Text Box 93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7" name="Text Box 94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8" name="Text Box 95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9" name="Text Box 96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0" name="Text Box 97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1" name="Text Box 98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2" name="Text Box 99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3" name="Text Box 100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4" name="Text Box 101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5" name="Text Box 102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6" name="Text Box 103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7" name="Text Box 104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8" name="Text Box 105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9" name="Text Box 106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0" name="Text Box 107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1" name="Text Box 108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2" name="Text Box 109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3" name="Text Box 110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4" name="Text Box 111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5" name="Text Box 112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6" name="Text Box 113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7" name="Text Box 114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8" name="Text Box 115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9" name="Text Box 116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0" name="Text Box 117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1" name="Text Box 118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2" name="Line 131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3" name="Line 132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4" name="Line 133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5" name="Text Box 134"/>
          <p:cNvSpPr txBox="1">
            <a:spLocks noChangeArrowheads="1"/>
          </p:cNvSpPr>
          <p:nvPr/>
        </p:nvSpPr>
        <p:spPr bwMode="auto">
          <a:xfrm>
            <a:off x="6775510" y="48053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6666" name="Line 135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7" name="Line 136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8" name="Line 137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9" name="Line 138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0" name="Line 139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1" name="Line 140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2" name="Line 141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73" name="Text Box 142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74" name="Line 143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5" name="Line 144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6" name="Line 145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7" name="Line 146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8" name="Text Box 147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6679" name="Text Box 148"/>
          <p:cNvSpPr txBox="1">
            <a:spLocks noChangeArrowheads="1"/>
          </p:cNvSpPr>
          <p:nvPr/>
        </p:nvSpPr>
        <p:spPr bwMode="auto">
          <a:xfrm>
            <a:off x="900112" y="12160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1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0596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1E0A7-AB20-40AF-A22A-EAEED3688A18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95288" y="2117488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Ιδέα: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Τα ευρετήρια είναι αρχεία - χτίζουμε ευρετήρια πάνω στα αρχεία ευρετηρίου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509588" y="3983726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Το αρχείο είναι διατεταγμένο και το πεδίο διάταξης είναι και κλειδί</a:t>
            </a:r>
            <a:r>
              <a:rPr lang="en-US" sz="2400">
                <a:latin typeface="Calibri" pitchFamily="34" charset="0"/>
              </a:rPr>
              <a:t> (</a:t>
            </a:r>
            <a:r>
              <a:rPr lang="el-GR" sz="2400">
                <a:latin typeface="Calibri" pitchFamily="34" charset="0"/>
              </a:rPr>
              <a:t>άρα πρωτεύον ευρετήριο!)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54395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4E491-4DC6-406E-9CFA-4933817AD5FC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07950" y="184467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latin typeface="Calibri" pitchFamily="34" charset="0"/>
              </a:rPr>
              <a:t>Επίπεδο Ρίζα (1 </a:t>
            </a:r>
            <a:r>
              <a:rPr lang="en-US" sz="1200">
                <a:latin typeface="Calibri" pitchFamily="34" charset="0"/>
              </a:rPr>
              <a:t>Block)</a:t>
            </a:r>
            <a:endParaRPr lang="el-GR" sz="1200">
              <a:latin typeface="Calibri" pitchFamily="34" charset="0"/>
            </a:endParaRPr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29848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49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0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1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827088" y="47625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1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3</a:t>
            </a:r>
            <a:endParaRPr lang="el-GR" sz="1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9703" name="Group 9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29831" name="Group 10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44" name="Rectangle 1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5" name="Line 1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6" name="Line 1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7" name="Line 1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2" name="Group 15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40" name="Rectangle 1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1" name="Line 1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2" name="Line 1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3" name="Line 1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3" name="Group 20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36" name="Rectangle 2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37" name="Line 2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8" name="Line 2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9" name="Line 2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34" name="Line 25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5" name="Line 26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4" name="Group 27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9827" name="Rectangle 2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8" name="Line 2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9" name="Line 3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0" name="Line 3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5" name="Group 32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9823" name="Rectangle 3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4" name="Line 3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5" name="Line 3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6" name="Line 3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6" name="Group 37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9819" name="Rectangle 3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0" name="Line 3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1" name="Line 4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2" name="Line 4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7" name="Line 42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8" name="Line 43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9709" name="Group 44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9802" name="Group 45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15" name="Rectangle 4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6" name="Line 4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7" name="Line 4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8" name="Line 4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3" name="Group 50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11" name="Rectangle 5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2" name="Line 5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3" name="Line 5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4" name="Line 5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4" name="Group 55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07" name="Rectangle 5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8" name="Line 5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9" name="Line 5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0" name="Line 5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05" name="Line 60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06" name="Line 61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10" name="Group 62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9785" name="Group 6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798" name="Rectangle 6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9" name="Line 6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0" name="Line 6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1" name="Line 6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6" name="Group 6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794" name="Rectangle 6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5" name="Line 7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6" name="Line 7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7" name="Line 7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7" name="Group 7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790" name="Rectangle 7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1" name="Line 7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2" name="Line 7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3" name="Line 7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788" name="Line 7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89" name="Line 79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11" name="Line 80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2" name="Line 81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3" name="Line 82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4" name="Line 83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5" name="Line 84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6" name="Line 85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7" name="Line 86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8" name="Line 87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9" name="Line 88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0" name="Line 89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1" name="Line 90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2" name="Line 91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3" name="Line 92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4" name="Line 93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5" name="Text Box 94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6" name="Text Box 95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7" name="Text Box 96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8" name="Text Box 97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9" name="Text Box 98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0" name="Text Box 99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1" name="Text Box 100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2" name="Text Box 101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3" name="Text Box 102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4" name="Text Box 103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5" name="Text Box 104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6" name="Text Box 105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7" name="Text Box 106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8" name="Text Box 107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9" name="Text Box 108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0" name="Text Box 109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1" name="Text Box 110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2" name="Text Box 111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3" name="Text Box 112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4" name="Text Box 113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5" name="Text Box 114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6" name="Text Box 115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7" name="Text Box 116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8" name="Text Box 117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9" name="Text Box 118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0" name="Text Box 119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1" name="Text Box 120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2" name="Text Box 121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3" name="Text Box 122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4" name="Text Box 123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5" name="Text Box 124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6" name="Text Box 125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7" name="Text Box 126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8" name="Text Box 127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9" name="Text Box 128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0" name="Text Box 129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1" name="Text Box 130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2" name="Text Box 131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3" name="Text Box 132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4" name="Line 133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5" name="Line 134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6" name="Line 135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7" name="Text Box 136"/>
          <p:cNvSpPr txBox="1">
            <a:spLocks noChangeArrowheads="1"/>
          </p:cNvSpPr>
          <p:nvPr/>
        </p:nvSpPr>
        <p:spPr bwMode="auto">
          <a:xfrm>
            <a:off x="6227763" y="4652963"/>
            <a:ext cx="194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9768" name="Line 137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69" name="Line 138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0" name="Line 139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1" name="Line 140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2" name="Line 141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3" name="Line 142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4" name="Line 143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75" name="Text Box 144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76" name="Line 145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7" name="Line 146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8" name="Line 147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9" name="Line 148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80" name="Text Box 149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9781" name="Text Box 150"/>
          <p:cNvSpPr txBox="1">
            <a:spLocks noChangeArrowheads="1"/>
          </p:cNvSpPr>
          <p:nvPr/>
        </p:nvSpPr>
        <p:spPr bwMode="auto">
          <a:xfrm>
            <a:off x="5003800" y="5661025"/>
            <a:ext cx="3744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29782" name="Text Box 151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29783" name="Text Box 152"/>
          <p:cNvSpPr txBox="1">
            <a:spLocks noChangeArrowheads="1"/>
          </p:cNvSpPr>
          <p:nvPr/>
        </p:nvSpPr>
        <p:spPr bwMode="auto">
          <a:xfrm>
            <a:off x="250825" y="33575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</a:t>
            </a:r>
          </a:p>
        </p:txBody>
      </p: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1824613C-02EC-4A7E-AA34-F258D82D1B6D}"/>
                  </a:ext>
                </a:extLst>
              </p14:cNvPr>
              <p14:cNvContentPartPr/>
              <p14:nvPr/>
            </p14:nvContentPartPr>
            <p14:xfrm>
              <a:off x="2266372" y="3547330"/>
              <a:ext cx="190800" cy="6084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1824613C-02EC-4A7E-AA34-F258D82D1B6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248732" y="3529330"/>
                <a:ext cx="226440" cy="9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7989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8E11B-21A3-4FD3-B240-9E597854A9C5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23850" y="1587357"/>
            <a:ext cx="859635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το αρχείο ευρετηρίου είναι το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πρώτο ή βασικό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επίπεδο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ο παράγοντας ομαδοποίησης είναι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-25000" dirty="0">
                <a:latin typeface="Calibri" pitchFamily="34" charset="0"/>
              </a:rPr>
              <a:t>0 </a:t>
            </a:r>
            <a:r>
              <a:rPr lang="el-GR" sz="2000" dirty="0">
                <a:latin typeface="Calibri" pitchFamily="34" charset="0"/>
              </a:rPr>
              <a:t>και ότι έχει </a:t>
            </a:r>
            <a:r>
              <a:rPr lang="en-US" sz="2000" b="1" dirty="0">
                <a:latin typeface="Calibri" pitchFamily="34" charset="0"/>
              </a:rPr>
              <a:t>r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blocks</a:t>
            </a: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αρχείο ευρετηρίου είναι διατεταγμένο και το πεδίο διάταξης είναι και κλειδί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90525" y="347345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πρώτου επιπέδου -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δεύτερο</a:t>
            </a:r>
            <a:r>
              <a:rPr lang="el-GR" sz="18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066800" y="4283075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267200" y="4248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800600" y="4248707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781800" y="43249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ym typeface="Symbol" pitchFamily="18" charset="2"/>
              </a:rPr>
              <a:t> (</a:t>
            </a:r>
            <a:r>
              <a:rPr lang="en-US" sz="1800" b="1" dirty="0">
                <a:sym typeface="Symbol" pitchFamily="18" charset="2"/>
              </a:rPr>
              <a:t>r</a:t>
            </a:r>
            <a:r>
              <a:rPr lang="en-US" sz="1800" b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/f</a:t>
            </a:r>
            <a:r>
              <a:rPr lang="en-US" sz="1800" b="1" baseline="-25000" dirty="0">
                <a:sym typeface="Symbol" pitchFamily="18" charset="2"/>
              </a:rPr>
              <a:t>0</a:t>
            </a:r>
            <a:r>
              <a:rPr lang="en-US" sz="1800" b="1" dirty="0">
                <a:sym typeface="Symbol" pitchFamily="18" charset="2"/>
              </a:rPr>
              <a:t>)</a:t>
            </a:r>
            <a:r>
              <a:rPr lang="el-GR" sz="1800" b="1" dirty="0">
                <a:sym typeface="Symbol" pitchFamily="18" charset="2"/>
              </a:rPr>
              <a:t> </a:t>
            </a:r>
            <a:endParaRPr lang="el-GR" sz="1800" b="1" dirty="0"/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609600" y="4782107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δεύτερου επιπέδου -</a:t>
            </a:r>
            <a:r>
              <a:rPr lang="el-GR" sz="1800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τρίτο</a:t>
            </a:r>
            <a:r>
              <a:rPr lang="el-GR" sz="1800" b="1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524000" y="5391707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4419600" y="5391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34" name="Text Box 12"/>
          <p:cNvSpPr txBox="1">
            <a:spLocks noChangeArrowheads="1"/>
          </p:cNvSpPr>
          <p:nvPr/>
        </p:nvSpPr>
        <p:spPr bwMode="auto">
          <a:xfrm>
            <a:off x="4800600" y="5391707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6400800" y="53917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sym typeface="Symbol" pitchFamily="18" charset="2"/>
              </a:rPr>
              <a:t> (</a:t>
            </a:r>
            <a:r>
              <a:rPr lang="en-US" sz="1800" b="1">
                <a:sym typeface="Symbol" pitchFamily="18" charset="2"/>
              </a:rPr>
              <a:t>r</a:t>
            </a:r>
            <a:r>
              <a:rPr lang="en-US" sz="1800" b="1" baseline="-25000">
                <a:sym typeface="Symbol" pitchFamily="18" charset="2"/>
              </a:rPr>
              <a:t>1</a:t>
            </a:r>
            <a:r>
              <a:rPr lang="en-US" sz="1800" b="1">
                <a:sym typeface="Symbol" pitchFamily="18" charset="2"/>
              </a:rPr>
              <a:t>/(f</a:t>
            </a:r>
            <a:r>
              <a:rPr lang="en-US" sz="1800" b="1" baseline="-25000">
                <a:sym typeface="Symbol" pitchFamily="18" charset="2"/>
              </a:rPr>
              <a:t>0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n-US" sz="1800" b="1" baseline="30000">
                <a:sym typeface="Symbol" pitchFamily="18" charset="2"/>
              </a:rPr>
              <a:t>2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l-GR" sz="1800" b="1">
                <a:sym typeface="Symbol" pitchFamily="18" charset="2"/>
              </a:rPr>
              <a:t> </a:t>
            </a:r>
            <a:endParaRPr lang="el-GR" sz="1800" b="1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530955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6ADB7-FE08-48F6-A7B2-5C9D1A05AF2F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Μέχρι πόσα επίπεδα: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Μέχρι όλες οι εγγραφές του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ευρετηρίου να χωρούν σε ένα </a:t>
            </a:r>
            <a:r>
              <a:rPr lang="en-US">
                <a:latin typeface="Calibri" pitchFamily="34" charset="0"/>
              </a:rPr>
              <a:t>block</a:t>
            </a:r>
            <a:endParaRPr lang="el-GR">
              <a:latin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323850" y="3200400"/>
            <a:ext cx="424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</a:t>
            </a:r>
            <a:r>
              <a:rPr lang="en-US">
                <a:latin typeface="Calibri" pitchFamily="34" charset="0"/>
              </a:rPr>
              <a:t>t </a:t>
            </a:r>
            <a:r>
              <a:rPr lang="el-GR">
                <a:latin typeface="Calibri" pitchFamily="34" charset="0"/>
              </a:rPr>
              <a:t>κορυφαίο επίπεδο </a:t>
            </a:r>
            <a:r>
              <a:rPr lang="en-US">
                <a:latin typeface="Calibri" pitchFamily="34" charset="0"/>
              </a:rPr>
              <a:t>(top level) </a:t>
            </a:r>
            <a:endParaRPr lang="el-GR">
              <a:latin typeface="Calibri" pitchFamily="34" charset="0"/>
            </a:endParaRP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4191000" y="3276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sym typeface="Symbol" pitchFamily="18" charset="2"/>
              </a:rPr>
              <a:t> (</a:t>
            </a:r>
            <a:r>
              <a:rPr lang="en-US">
                <a:latin typeface="Calibri" pitchFamily="34" charset="0"/>
                <a:sym typeface="Symbol" pitchFamily="18" charset="2"/>
              </a:rPr>
              <a:t>r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1</a:t>
            </a:r>
            <a:r>
              <a:rPr lang="en-US">
                <a:latin typeface="Calibri" pitchFamily="34" charset="0"/>
                <a:sym typeface="Symbol" pitchFamily="18" charset="2"/>
              </a:rPr>
              <a:t>/(f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0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n-US" baseline="30000">
                <a:latin typeface="Calibri" pitchFamily="34" charset="0"/>
                <a:sym typeface="Symbol" pitchFamily="18" charset="2"/>
              </a:rPr>
              <a:t>t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l-GR">
                <a:latin typeface="Calibri" pitchFamily="34" charset="0"/>
                <a:sym typeface="Symbol" pitchFamily="18" charset="2"/>
              </a:rPr>
              <a:t>  = 1</a:t>
            </a:r>
            <a:endParaRPr lang="el-GR">
              <a:latin typeface="Calibri" pitchFamily="34" charset="0"/>
            </a:endParaRP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457200" y="46482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-25000" dirty="0">
                <a:latin typeface="Calibri" pitchFamily="34" charset="0"/>
              </a:rPr>
              <a:t>0 </a:t>
            </a:r>
            <a:r>
              <a:rPr lang="el-GR" dirty="0">
                <a:latin typeface="Calibri" pitchFamily="34" charset="0"/>
              </a:rPr>
              <a:t>ονομάζεται και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διακλάδωσης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του ευρετηρίου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257413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C60F3-24C0-4C0A-92BC-4D704EB79011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42900" y="2152650"/>
            <a:ext cx="822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 στο πεδίο κλειδιού,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1000" y="4038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Μέγεθος αρχείου δεδομένων: 3.000 </a:t>
            </a:r>
            <a:r>
              <a:rPr lang="en-US" sz="1800" dirty="0">
                <a:latin typeface="Calibri" pitchFamily="34" charset="0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381000" y="44196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πρώτου </a:t>
            </a:r>
            <a:r>
              <a:rPr lang="el-GR" sz="1800">
                <a:latin typeface="Calibri" pitchFamily="34" charset="0"/>
              </a:rPr>
              <a:t>επιπέδου: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δεύτερου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(442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7 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4800600" y="3677574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f</a:t>
            </a:r>
            <a:r>
              <a:rPr lang="en-US" sz="1800" baseline="-25000">
                <a:latin typeface="Calibri" pitchFamily="34" charset="0"/>
              </a:rPr>
              <a:t>0</a:t>
            </a:r>
            <a:r>
              <a:rPr lang="en-US" sz="1800">
                <a:latin typeface="Calibri" pitchFamily="34" charset="0"/>
              </a:rPr>
              <a:t> =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 (1024 / (9 + 6)) 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00050" y="5191125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τρίτου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(7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1  </a:t>
            </a:r>
            <a:r>
              <a:rPr lang="en-US" sz="1800">
                <a:latin typeface="Calibri" pitchFamily="34" charset="0"/>
              </a:rPr>
              <a:t>block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1600200" y="5867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1133475" y="1565251"/>
            <a:ext cx="7439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53376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7638A-E9F2-4862-93D4-084D5275C8A4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8001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p := </a:t>
            </a:r>
            <a:r>
              <a:rPr lang="el-GR" sz="1800" dirty="0">
                <a:latin typeface="Calibri" pitchFamily="34" charset="0"/>
              </a:rPr>
              <a:t>διεύθυνση του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κορυφαίου επιπέδου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t := αριθμός επιπέδων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for j = t to 1 step -1 do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/* 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από τη ρίζα μέχρι το ευρετήριο 1</a:t>
            </a:r>
            <a:r>
              <a:rPr lang="el-GR" sz="1800" i="1" baseline="30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ου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επιπέδου */</a:t>
            </a:r>
            <a:endParaRPr lang="en-US" sz="1800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read block </a:t>
            </a:r>
            <a:r>
              <a:rPr lang="el-GR" sz="1800" dirty="0">
                <a:latin typeface="Calibri" pitchFamily="34" charset="0"/>
              </a:rPr>
              <a:t>με διεύθυνση </a:t>
            </a:r>
            <a:r>
              <a:rPr lang="en-US" sz="1800" dirty="0">
                <a:latin typeface="Calibri" pitchFamily="34" charset="0"/>
              </a:rPr>
              <a:t>p </a:t>
            </a:r>
            <a:r>
              <a:rPr lang="el-GR" sz="1800" dirty="0">
                <a:latin typeface="Calibri" pitchFamily="34" charset="0"/>
              </a:rPr>
              <a:t>του ευρετηρίου στο επίπεδο </a:t>
            </a:r>
            <a:r>
              <a:rPr lang="en-US" sz="1800" dirty="0">
                <a:latin typeface="Calibri" pitchFamily="34" charset="0"/>
              </a:rPr>
              <a:t>j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αναζήτηση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read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αρχείου δεδομένων με διεύθυνση </a:t>
            </a:r>
            <a:r>
              <a:rPr lang="en-US" sz="1800" dirty="0">
                <a:latin typeface="Calibri" pitchFamily="34" charset="0"/>
              </a:rPr>
              <a:t>p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 err="1">
                <a:latin typeface="Calibri" pitchFamily="34" charset="0"/>
              </a:rPr>
              <a:t>Aναζήτηση</a:t>
            </a:r>
            <a:r>
              <a:rPr lang="el-GR" sz="1800" dirty="0">
                <a:latin typeface="Calibri" pitchFamily="34" charset="0"/>
              </a:rPr>
              <a:t>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721493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6FBF0-F14B-44C5-9AFF-A21B9D69432D}" type="slidenum">
              <a:rPr lang="el-GR" altLang="en-US" smtClean="0"/>
              <a:pPr/>
              <a:t>37</a:t>
            </a:fld>
            <a:endParaRPr lang="el-GR" altLang="en-US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34968" name="Rectangle 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69" name="Line 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0" name="Line 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1" name="Line 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757238" y="836613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>
                <a:latin typeface="Calibri" pitchFamily="34" charset="0"/>
              </a:rPr>
              <a:t>f</a:t>
            </a:r>
            <a:r>
              <a:rPr lang="en-US" sz="1400" b="1" baseline="-25000" dirty="0" err="1">
                <a:latin typeface="Calibri" pitchFamily="34" charset="0"/>
              </a:rPr>
              <a:t>O</a:t>
            </a:r>
            <a:r>
              <a:rPr lang="en-US" sz="1400" b="1" dirty="0">
                <a:latin typeface="Calibri" pitchFamily="34" charset="0"/>
              </a:rPr>
              <a:t> = 3</a:t>
            </a:r>
            <a:endParaRPr lang="el-GR" sz="1400" b="1" dirty="0">
              <a:latin typeface="Calibri" pitchFamily="34" charset="0"/>
            </a:endParaRPr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34951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64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5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6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7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2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60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1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2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3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3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56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57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8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9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54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5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3" name="Group 26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34947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8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9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0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34943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4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5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6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5" name="Group 36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34939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0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1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2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6" name="Line 41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27" name="Line 42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4828" name="Group 43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34922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35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6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7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8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3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31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2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3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4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4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27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28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9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0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25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26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9" name="Group 61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34905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18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9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0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1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6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14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5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6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7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7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10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1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2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3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08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09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30" name="Line 79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1" name="Line 80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2" name="Line 81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3" name="Line 82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4" name="Line 83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5" name="Line 84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6" name="Line 85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7" name="Line 86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8" name="Line 87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9" name="Line 88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0" name="Line 89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1" name="Line 90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2" name="Line 91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3" name="Line 92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4" name="Text Box 93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5" name="Text Box 94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6" name="Text Box 95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7" name="Text Box 96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8" name="Text Box 97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9" name="Text Box 98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0" name="Text Box 99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1" name="Text Box 100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2" name="Text Box 101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3" name="Text Box 102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4" name="Text Box 103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5" name="Text Box 104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6" name="Text Box 105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7" name="Text Box 106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8" name="Text Box 107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9" name="Text Box 108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0" name="Text Box 109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1" name="Text Box 110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2" name="Text Box 111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3" name="Text Box 112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4" name="Text Box 113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5" name="Text Box 114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6" name="Text Box 115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7" name="Text Box 116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8" name="Text Box 117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9" name="Text Box 118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0" name="Text Box 119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1" name="Text Box 120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2" name="Text Box 121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3" name="Text Box 122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4" name="Text Box 123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5" name="Text Box 124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6" name="Text Box 125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7" name="Text Box 126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8" name="Text Box 127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9" name="Text Box 128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0" name="Text Box 129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1" name="Text Box 130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2" name="Text Box 131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3" name="Text Box 132"/>
          <p:cNvSpPr txBox="1">
            <a:spLocks noChangeArrowheads="1"/>
          </p:cNvSpPr>
          <p:nvPr/>
        </p:nvSpPr>
        <p:spPr bwMode="auto">
          <a:xfrm>
            <a:off x="900113" y="1916113"/>
            <a:ext cx="790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el-G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84" name="Rectangle 133"/>
          <p:cNvSpPr>
            <a:spLocks noChangeArrowheads="1"/>
          </p:cNvSpPr>
          <p:nvPr/>
        </p:nvSpPr>
        <p:spPr bwMode="auto">
          <a:xfrm>
            <a:off x="1908175" y="1989138"/>
            <a:ext cx="1295400" cy="792162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5" name="Rectangle 134"/>
          <p:cNvSpPr>
            <a:spLocks noChangeArrowheads="1"/>
          </p:cNvSpPr>
          <p:nvPr/>
        </p:nvSpPr>
        <p:spPr bwMode="auto">
          <a:xfrm>
            <a:off x="3779838" y="908050"/>
            <a:ext cx="1079500" cy="647700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6" name="Line 135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7" name="Line 136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8" name="Line 137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9" name="Text Box 138"/>
          <p:cNvSpPr txBox="1">
            <a:spLocks noChangeArrowheads="1"/>
          </p:cNvSpPr>
          <p:nvPr/>
        </p:nvSpPr>
        <p:spPr bwMode="auto">
          <a:xfrm>
            <a:off x="7451725" y="40767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34890" name="Line 139"/>
          <p:cNvSpPr>
            <a:spLocks noChangeShapeType="1"/>
          </p:cNvSpPr>
          <p:nvPr/>
        </p:nvSpPr>
        <p:spPr bwMode="auto">
          <a:xfrm>
            <a:off x="586740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1" name="Line 140"/>
          <p:cNvSpPr>
            <a:spLocks noChangeShapeType="1"/>
          </p:cNvSpPr>
          <p:nvPr/>
        </p:nvSpPr>
        <p:spPr bwMode="auto">
          <a:xfrm>
            <a:off x="709295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2" name="Line 141"/>
          <p:cNvSpPr>
            <a:spLocks noChangeShapeType="1"/>
          </p:cNvSpPr>
          <p:nvPr/>
        </p:nvSpPr>
        <p:spPr bwMode="auto">
          <a:xfrm>
            <a:off x="5867400" y="17716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3" name="Line 142"/>
          <p:cNvSpPr>
            <a:spLocks noChangeShapeType="1"/>
          </p:cNvSpPr>
          <p:nvPr/>
        </p:nvSpPr>
        <p:spPr bwMode="auto">
          <a:xfrm>
            <a:off x="5867400" y="2205038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4" name="Text Box 146"/>
          <p:cNvSpPr txBox="1">
            <a:spLocks noChangeArrowheads="1"/>
          </p:cNvSpPr>
          <p:nvPr/>
        </p:nvSpPr>
        <p:spPr bwMode="auto">
          <a:xfrm>
            <a:off x="5867400" y="17716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95" name="Line 147"/>
          <p:cNvSpPr>
            <a:spLocks noChangeShapeType="1"/>
          </p:cNvSpPr>
          <p:nvPr/>
        </p:nvSpPr>
        <p:spPr bwMode="auto">
          <a:xfrm>
            <a:off x="5867400" y="19875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6" name="Line 148"/>
          <p:cNvSpPr>
            <a:spLocks noChangeShapeType="1"/>
          </p:cNvSpPr>
          <p:nvPr/>
        </p:nvSpPr>
        <p:spPr bwMode="auto">
          <a:xfrm>
            <a:off x="61563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7" name="Line 149"/>
          <p:cNvSpPr>
            <a:spLocks noChangeShapeType="1"/>
          </p:cNvSpPr>
          <p:nvPr/>
        </p:nvSpPr>
        <p:spPr bwMode="auto">
          <a:xfrm>
            <a:off x="6877050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8" name="Line 150"/>
          <p:cNvSpPr>
            <a:spLocks noChangeShapeType="1"/>
          </p:cNvSpPr>
          <p:nvPr/>
        </p:nvSpPr>
        <p:spPr bwMode="auto">
          <a:xfrm>
            <a:off x="63722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9" name="Text Box 151"/>
          <p:cNvSpPr txBox="1">
            <a:spLocks noChangeArrowheads="1"/>
          </p:cNvSpPr>
          <p:nvPr/>
        </p:nvSpPr>
        <p:spPr bwMode="auto">
          <a:xfrm>
            <a:off x="6372225" y="1628775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34900" name="Text Box 152"/>
          <p:cNvSpPr txBox="1">
            <a:spLocks noChangeArrowheads="1"/>
          </p:cNvSpPr>
          <p:nvPr/>
        </p:nvSpPr>
        <p:spPr bwMode="auto">
          <a:xfrm>
            <a:off x="5003800" y="573405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34901" name="Text Box 153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4902" name="Text Box 154"/>
          <p:cNvSpPr txBox="1">
            <a:spLocks noChangeArrowheads="1"/>
          </p:cNvSpPr>
          <p:nvPr/>
        </p:nvSpPr>
        <p:spPr bwMode="auto">
          <a:xfrm>
            <a:off x="323850" y="3357563"/>
            <a:ext cx="165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cxnSp>
        <p:nvCxnSpPr>
          <p:cNvPr id="169" name="Elbow Connector 168"/>
          <p:cNvCxnSpPr>
            <a:endCxn id="34894" idx="1"/>
          </p:cNvCxnSpPr>
          <p:nvPr/>
        </p:nvCxnSpPr>
        <p:spPr>
          <a:xfrm>
            <a:off x="4716463" y="1196975"/>
            <a:ext cx="1150937" cy="696913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3332631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CF74E-C8F2-41D9-9BCD-2AB9207F9F06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52425" y="23336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 </a:t>
            </a:r>
            <a:r>
              <a:rPr lang="en-US" sz="1800" dirty="0">
                <a:latin typeface="Calibri" pitchFamily="34" charset="0"/>
              </a:rPr>
              <a:t>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διάταξης,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981200" y="3962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53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t + 1 = 4 </a:t>
            </a:r>
            <a:r>
              <a:rPr lang="el-GR" sz="1800">
                <a:latin typeface="Calibri" pitchFamily="34" charset="0"/>
              </a:rPr>
              <a:t>προσπελάσεις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το δευτερεύον ήταν 10 και χωρίς ευρετήριο 1500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33400" y="1500515"/>
            <a:ext cx="7737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786947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8D452F-8008-4A5B-BD34-6007AD326D8C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1000" y="2179637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Εισαγωγή/διαγραφή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τροποποιήσεις πολλαπλών ευρετηρίων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762000" y="4292600"/>
            <a:ext cx="733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Δυναμικό</a:t>
            </a:r>
            <a:r>
              <a:rPr lang="el-GR">
                <a:latin typeface="Calibri" pitchFamily="34" charset="0"/>
              </a:rPr>
              <a:t> πολυεπίπεδο ευρετήριο: Β-δέντρα και Β+-δέντρα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4053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24174"/>
              </p:ext>
            </p:extLst>
          </p:nvPr>
        </p:nvGraphicFramePr>
        <p:xfrm>
          <a:off x="4379107" y="1874652"/>
          <a:ext cx="4594639" cy="18238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0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690">
                <a:tc>
                  <a:txBody>
                    <a:bodyPr/>
                    <a:lstStyle/>
                    <a:p>
                      <a:r>
                        <a:rPr lang="en-US" sz="1200" dirty="0"/>
                        <a:t>BID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Author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Full_text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War and Peace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Crime and Punishment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Dostoyevsky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sz="1200" dirty="0"/>
                        <a:t>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Anna Karenina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Tolstoy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68059"/>
              </p:ext>
            </p:extLst>
          </p:nvPr>
        </p:nvGraphicFramePr>
        <p:xfrm>
          <a:off x="110412" y="1735291"/>
          <a:ext cx="2248646" cy="191528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26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199">
                <a:tc>
                  <a:txBody>
                    <a:bodyPr/>
                    <a:lstStyle/>
                    <a:p>
                      <a:r>
                        <a:rPr lang="en-US" dirty="0"/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dirty="0"/>
                        <a:t>1866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002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/>
                        <a:t>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508">
                <a:tc>
                  <a:txBody>
                    <a:bodyPr/>
                    <a:lstStyle/>
                    <a:p>
                      <a:r>
                        <a:rPr lang="en-US" b="1" i="1" dirty="0"/>
                        <a:t>1877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/>
                        <a:t>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359058" y="2309158"/>
            <a:ext cx="2020049" cy="578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359058" y="2309158"/>
            <a:ext cx="2020049" cy="5782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359058" y="3358029"/>
            <a:ext cx="2020049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79107" y="1163540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Russian_Novels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412" y="1231026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By_Yr_Index</a:t>
            </a:r>
            <a:endParaRPr lang="en-US" sz="2000" b="1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</a:t>
            </a:r>
            <a:r>
              <a:rPr lang="el-GR" altLang="en-US" sz="1000" dirty="0"/>
              <a:t>7-20</a:t>
            </a:r>
            <a:r>
              <a:rPr lang="en-US" altLang="en-US" sz="1000" dirty="0"/>
              <a:t>1</a:t>
            </a:r>
            <a:r>
              <a:rPr lang="el-GR" altLang="en-US" sz="1000" dirty="0"/>
              <a:t>8</a:t>
            </a:r>
          </a:p>
        </p:txBody>
      </p:sp>
      <p:sp>
        <p:nvSpPr>
          <p:cNvPr id="16" name="Footer Placeholder 2"/>
          <p:cNvSpPr txBox="1">
            <a:spLocks/>
          </p:cNvSpPr>
          <p:nvPr/>
        </p:nvSpPr>
        <p:spPr>
          <a:xfrm>
            <a:off x="3116384" y="63563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0505" y="4254759"/>
            <a:ext cx="7884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Συνήθως, μόνο δείκτη (στη σελίδα που περιέχεται η εγγραφή (</a:t>
            </a:r>
            <a:r>
              <a:rPr lang="en-US" dirty="0"/>
              <a:t>id </a:t>
            </a:r>
            <a:r>
              <a:rPr lang="el-GR" dirty="0"/>
              <a:t>σελίδας) ή και στη συγκεκριμένη εγγραφή στη σελίδα (</a:t>
            </a:r>
            <a:r>
              <a:rPr lang="en-US" dirty="0"/>
              <a:t>id-</a:t>
            </a:r>
            <a:r>
              <a:rPr lang="el-GR" dirty="0"/>
              <a:t>σελίδας, </a:t>
            </a:r>
            <a:r>
              <a:rPr lang="en-US" dirty="0"/>
              <a:t>id-</a:t>
            </a:r>
            <a:r>
              <a:rPr lang="el-GR" dirty="0"/>
              <a:t>εγγραφής)</a:t>
            </a:r>
          </a:p>
          <a:p>
            <a:endParaRPr lang="el-GR" dirty="0"/>
          </a:p>
          <a:p>
            <a:r>
              <a:rPr lang="el-GR" dirty="0"/>
              <a:t>Ορισμένα είδη ευρετηρίου την ίδια την εγγραφή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24305F-EB83-436F-8BC4-AAB6D3C1EFA8}"/>
                  </a:ext>
                </a:extLst>
              </p14:cNvPr>
              <p14:cNvContentPartPr/>
              <p14:nvPr/>
            </p14:nvContentPartPr>
            <p14:xfrm>
              <a:off x="2003572" y="4536037"/>
              <a:ext cx="70956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24305F-EB83-436F-8BC4-AAB6D3C1EFA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5932" y="4518397"/>
                <a:ext cx="745200" cy="7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0593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C9CBE-48C3-48F5-A723-DEA527FEB823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7472" y="1533359"/>
            <a:ext cx="8573423" cy="3791282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Τα αρχεία ευρετηρίων είναι απλά αρχεία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άρα και σε αυτά μπορούν να οριστούν ευρετήρια</a:t>
            </a:r>
            <a:endParaRPr lang="en-US" sz="24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Καταλήγουμε λοιπόν σε μια 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ιεραρχία δομών ευρετηρίων</a:t>
            </a:r>
            <a:r>
              <a:rPr lang="en-US" sz="2400" dirty="0">
                <a:latin typeface="Calibri" pitchFamily="34" charset="0"/>
              </a:rPr>
              <a:t>  (</a:t>
            </a:r>
            <a:r>
              <a:rPr lang="el-GR" sz="2400" dirty="0">
                <a:latin typeface="Calibri" pitchFamily="34" charset="0"/>
              </a:rPr>
              <a:t>πρώτο επίπεδο, δεύτερο επίπεδο, κλπ.)</a:t>
            </a:r>
            <a:endParaRPr lang="en-US" sz="24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Κάθε επίπεδο του ευρετηρίου είναι ένα 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i="1" dirty="0">
                <a:latin typeface="Calibri" pitchFamily="34" charset="0"/>
              </a:rPr>
              <a:t>διατεταγμένο</a:t>
            </a:r>
            <a:r>
              <a:rPr lang="el-GR" sz="2400" dirty="0">
                <a:latin typeface="Calibri" pitchFamily="34" charset="0"/>
              </a:rPr>
              <a:t> αρχείο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συνεπώς</a:t>
            </a:r>
            <a:r>
              <a:rPr lang="en-US" sz="2400" dirty="0">
                <a:latin typeface="Calibri" pitchFamily="34" charset="0"/>
              </a:rPr>
              <a:t>,</a:t>
            </a:r>
            <a:r>
              <a:rPr lang="el-GR" sz="2400" dirty="0">
                <a:latin typeface="Calibri" pitchFamily="34" charset="0"/>
              </a:rPr>
              <a:t> εισαγωγές/διαγραφές εγγραφών απαιτούν επιπλέον κόστος</a:t>
            </a:r>
            <a:endParaRPr lang="en-US" sz="24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πολύ-επίπεδο ευρετήριο αποτελεί ένα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</a:t>
            </a:r>
            <a:endParaRPr lang="en-US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Όπου κάθε κόμβος </a:t>
            </a:r>
            <a:r>
              <a:rPr lang="en-US" sz="2400" dirty="0">
                <a:latin typeface="Calibri" pitchFamily="34" charset="0"/>
              </a:rPr>
              <a:t>(block) </a:t>
            </a:r>
            <a:r>
              <a:rPr lang="el-GR" sz="2400" dirty="0">
                <a:latin typeface="Calibri" pitchFamily="34" charset="0"/>
              </a:rPr>
              <a:t>έχει </a:t>
            </a:r>
            <a:r>
              <a:rPr lang="en-US" sz="2400" dirty="0">
                <a:latin typeface="Calibri" pitchFamily="34" charset="0"/>
              </a:rPr>
              <a:t>f</a:t>
            </a:r>
            <a:r>
              <a:rPr lang="en-US" sz="2400" baseline="-25000" dirty="0">
                <a:latin typeface="Calibri" pitchFamily="34" charset="0"/>
              </a:rPr>
              <a:t>0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δείκτες και </a:t>
            </a:r>
            <a:r>
              <a:rPr lang="en-US" sz="2400" dirty="0">
                <a:latin typeface="Calibri" pitchFamily="34" charset="0"/>
              </a:rPr>
              <a:t>f</a:t>
            </a:r>
            <a:r>
              <a:rPr lang="en-US" sz="2400" baseline="-25000" dirty="0">
                <a:latin typeface="Calibri" pitchFamily="34" charset="0"/>
              </a:rPr>
              <a:t>0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τιμές κλειδιού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n-US" sz="2400" i="1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Πολυεπίπεδα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77196231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0EBDD-03FA-425B-9032-37CE51B66738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372225" y="4652963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grpSp>
        <p:nvGrpSpPr>
          <p:cNvPr id="38917" name="Group 3"/>
          <p:cNvGrpSpPr>
            <a:grpSpLocks/>
          </p:cNvGrpSpPr>
          <p:nvPr/>
        </p:nvGrpSpPr>
        <p:grpSpPr bwMode="auto">
          <a:xfrm rot="5400000">
            <a:off x="3229769" y="910432"/>
            <a:ext cx="936625" cy="649287"/>
            <a:chOff x="385" y="935"/>
            <a:chExt cx="590" cy="409"/>
          </a:xfrm>
        </p:grpSpPr>
        <p:sp>
          <p:nvSpPr>
            <p:cNvPr id="39051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52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3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4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8" name="Group 8"/>
          <p:cNvGrpSpPr>
            <a:grpSpLocks/>
          </p:cNvGrpSpPr>
          <p:nvPr/>
        </p:nvGrpSpPr>
        <p:grpSpPr bwMode="auto">
          <a:xfrm rot="5400000">
            <a:off x="2833688" y="1882775"/>
            <a:ext cx="1296988" cy="1944687"/>
            <a:chOff x="1247" y="981"/>
            <a:chExt cx="817" cy="1225"/>
          </a:xfrm>
        </p:grpSpPr>
        <p:grpSp>
          <p:nvGrpSpPr>
            <p:cNvPr id="39034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47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8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9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50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5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43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4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5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6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6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39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0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1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2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37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8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9" name="Group 26"/>
          <p:cNvGrpSpPr>
            <a:grpSpLocks/>
          </p:cNvGrpSpPr>
          <p:nvPr/>
        </p:nvGrpSpPr>
        <p:grpSpPr bwMode="auto">
          <a:xfrm rot="5400000">
            <a:off x="5461794" y="4293394"/>
            <a:ext cx="936625" cy="649287"/>
            <a:chOff x="385" y="935"/>
            <a:chExt cx="590" cy="409"/>
          </a:xfrm>
        </p:grpSpPr>
        <p:sp>
          <p:nvSpPr>
            <p:cNvPr id="39030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31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2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3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0" name="Group 31"/>
          <p:cNvGrpSpPr>
            <a:grpSpLocks/>
          </p:cNvGrpSpPr>
          <p:nvPr/>
        </p:nvGrpSpPr>
        <p:grpSpPr bwMode="auto">
          <a:xfrm rot="5400000">
            <a:off x="4814094" y="4293394"/>
            <a:ext cx="936625" cy="649287"/>
            <a:chOff x="385" y="935"/>
            <a:chExt cx="590" cy="409"/>
          </a:xfrm>
        </p:grpSpPr>
        <p:sp>
          <p:nvSpPr>
            <p:cNvPr id="39026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7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8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9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1" name="Group 36"/>
          <p:cNvGrpSpPr>
            <a:grpSpLocks/>
          </p:cNvGrpSpPr>
          <p:nvPr/>
        </p:nvGrpSpPr>
        <p:grpSpPr bwMode="auto">
          <a:xfrm rot="5400000">
            <a:off x="4166394" y="4293394"/>
            <a:ext cx="936625" cy="649287"/>
            <a:chOff x="385" y="935"/>
            <a:chExt cx="590" cy="409"/>
          </a:xfrm>
        </p:grpSpPr>
        <p:sp>
          <p:nvSpPr>
            <p:cNvPr id="39022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3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4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5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2" name="Line 41"/>
          <p:cNvSpPr>
            <a:spLocks noChangeShapeType="1"/>
          </p:cNvSpPr>
          <p:nvPr/>
        </p:nvSpPr>
        <p:spPr bwMode="auto">
          <a:xfrm rot="5400000">
            <a:off x="49601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3" name="Line 42"/>
          <p:cNvSpPr>
            <a:spLocks noChangeShapeType="1"/>
          </p:cNvSpPr>
          <p:nvPr/>
        </p:nvSpPr>
        <p:spPr bwMode="auto">
          <a:xfrm rot="5400000">
            <a:off x="43124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8924" name="Group 43"/>
          <p:cNvGrpSpPr>
            <a:grpSpLocks/>
          </p:cNvGrpSpPr>
          <p:nvPr/>
        </p:nvGrpSpPr>
        <p:grpSpPr bwMode="auto">
          <a:xfrm rot="5400000">
            <a:off x="2689225" y="3609975"/>
            <a:ext cx="1296988" cy="1944688"/>
            <a:chOff x="1247" y="981"/>
            <a:chExt cx="817" cy="1225"/>
          </a:xfrm>
        </p:grpSpPr>
        <p:grpSp>
          <p:nvGrpSpPr>
            <p:cNvPr id="39005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18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9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0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1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6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14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5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6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7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7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10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1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2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3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08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09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5" name="Group 61"/>
          <p:cNvGrpSpPr>
            <a:grpSpLocks/>
          </p:cNvGrpSpPr>
          <p:nvPr/>
        </p:nvGrpSpPr>
        <p:grpSpPr bwMode="auto">
          <a:xfrm rot="5400000">
            <a:off x="744538" y="3609975"/>
            <a:ext cx="1296988" cy="1944687"/>
            <a:chOff x="1247" y="981"/>
            <a:chExt cx="817" cy="1225"/>
          </a:xfrm>
        </p:grpSpPr>
        <p:grpSp>
          <p:nvGrpSpPr>
            <p:cNvPr id="38988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01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02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3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4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89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8997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8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9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0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90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8993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4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5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6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8991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992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6" name="Line 79"/>
          <p:cNvSpPr>
            <a:spLocks noChangeShapeType="1"/>
          </p:cNvSpPr>
          <p:nvPr/>
        </p:nvSpPr>
        <p:spPr bwMode="auto">
          <a:xfrm rot="5400000">
            <a:off x="3663156" y="4655344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7" name="Line 80"/>
          <p:cNvSpPr>
            <a:spLocks noChangeShapeType="1"/>
          </p:cNvSpPr>
          <p:nvPr/>
        </p:nvSpPr>
        <p:spPr bwMode="auto">
          <a:xfrm rot="5400000">
            <a:off x="1718469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8" name="Line 81"/>
          <p:cNvSpPr>
            <a:spLocks noChangeShapeType="1"/>
          </p:cNvSpPr>
          <p:nvPr/>
        </p:nvSpPr>
        <p:spPr bwMode="auto">
          <a:xfrm rot="5400000" flipV="1">
            <a:off x="3735388" y="17018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29" name="Line 82"/>
          <p:cNvSpPr>
            <a:spLocks noChangeShapeType="1"/>
          </p:cNvSpPr>
          <p:nvPr/>
        </p:nvSpPr>
        <p:spPr bwMode="auto">
          <a:xfrm rot="5400000">
            <a:off x="3339307" y="1953419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0" name="Line 83"/>
          <p:cNvSpPr>
            <a:spLocks noChangeShapeType="1"/>
          </p:cNvSpPr>
          <p:nvPr/>
        </p:nvSpPr>
        <p:spPr bwMode="auto">
          <a:xfrm rot="5400000">
            <a:off x="2870201" y="1701800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1" name="Line 84"/>
          <p:cNvSpPr>
            <a:spLocks noChangeShapeType="1"/>
          </p:cNvSpPr>
          <p:nvPr/>
        </p:nvSpPr>
        <p:spPr bwMode="auto">
          <a:xfrm rot="5400000" flipV="1">
            <a:off x="4851401" y="2746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2" name="Line 85"/>
          <p:cNvSpPr>
            <a:spLocks noChangeShapeType="1"/>
          </p:cNvSpPr>
          <p:nvPr/>
        </p:nvSpPr>
        <p:spPr bwMode="auto">
          <a:xfrm rot="5400000" flipV="1">
            <a:off x="4419601" y="3033712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3" name="Line 86"/>
          <p:cNvSpPr>
            <a:spLocks noChangeShapeType="1"/>
          </p:cNvSpPr>
          <p:nvPr/>
        </p:nvSpPr>
        <p:spPr bwMode="auto">
          <a:xfrm rot="5400000" flipV="1">
            <a:off x="3986213" y="3249613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4" name="Line 87"/>
          <p:cNvSpPr>
            <a:spLocks noChangeShapeType="1"/>
          </p:cNvSpPr>
          <p:nvPr/>
        </p:nvSpPr>
        <p:spPr bwMode="auto">
          <a:xfrm rot="5400000" flipV="1">
            <a:off x="3591719" y="342979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5" name="Line 88"/>
          <p:cNvSpPr>
            <a:spLocks noChangeShapeType="1"/>
          </p:cNvSpPr>
          <p:nvPr/>
        </p:nvSpPr>
        <p:spPr bwMode="auto">
          <a:xfrm rot="5400000" flipV="1">
            <a:off x="3086894" y="3645694"/>
            <a:ext cx="8636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6" name="Line 89"/>
          <p:cNvSpPr>
            <a:spLocks noChangeShapeType="1"/>
          </p:cNvSpPr>
          <p:nvPr/>
        </p:nvSpPr>
        <p:spPr bwMode="auto">
          <a:xfrm rot="5400000">
            <a:off x="2655888" y="35020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7" name="Line 90"/>
          <p:cNvSpPr>
            <a:spLocks noChangeShapeType="1"/>
          </p:cNvSpPr>
          <p:nvPr/>
        </p:nvSpPr>
        <p:spPr bwMode="auto">
          <a:xfrm rot="5400000">
            <a:off x="2151063" y="3286125"/>
            <a:ext cx="9350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8" name="Line 91"/>
          <p:cNvSpPr>
            <a:spLocks noChangeShapeType="1"/>
          </p:cNvSpPr>
          <p:nvPr/>
        </p:nvSpPr>
        <p:spPr bwMode="auto">
          <a:xfrm rot="5400000">
            <a:off x="1826419" y="3034507"/>
            <a:ext cx="8636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9" name="Line 92"/>
          <p:cNvSpPr>
            <a:spLocks noChangeShapeType="1"/>
          </p:cNvSpPr>
          <p:nvPr/>
        </p:nvSpPr>
        <p:spPr bwMode="auto">
          <a:xfrm rot="5400000">
            <a:off x="1285875" y="2854326"/>
            <a:ext cx="935037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40" name="Text Box 93"/>
          <p:cNvSpPr txBox="1">
            <a:spLocks noChangeArrowheads="1"/>
          </p:cNvSpPr>
          <p:nvPr/>
        </p:nvSpPr>
        <p:spPr bwMode="auto">
          <a:xfrm rot="5400000">
            <a:off x="59174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1" name="Text Box 94"/>
          <p:cNvSpPr txBox="1">
            <a:spLocks noChangeArrowheads="1"/>
          </p:cNvSpPr>
          <p:nvPr/>
        </p:nvSpPr>
        <p:spPr bwMode="auto">
          <a:xfrm rot="5400000">
            <a:off x="57015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2" name="Text Box 95"/>
          <p:cNvSpPr txBox="1">
            <a:spLocks noChangeArrowheads="1"/>
          </p:cNvSpPr>
          <p:nvPr/>
        </p:nvSpPr>
        <p:spPr bwMode="auto">
          <a:xfrm rot="5400000">
            <a:off x="54856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3" name="Text Box 96"/>
          <p:cNvSpPr txBox="1">
            <a:spLocks noChangeArrowheads="1"/>
          </p:cNvSpPr>
          <p:nvPr/>
        </p:nvSpPr>
        <p:spPr bwMode="auto">
          <a:xfrm rot="5400000">
            <a:off x="52697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4" name="Text Box 97"/>
          <p:cNvSpPr txBox="1">
            <a:spLocks noChangeArrowheads="1"/>
          </p:cNvSpPr>
          <p:nvPr/>
        </p:nvSpPr>
        <p:spPr bwMode="auto">
          <a:xfrm rot="5400000">
            <a:off x="5052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5" name="Text Box 98"/>
          <p:cNvSpPr txBox="1">
            <a:spLocks noChangeArrowheads="1"/>
          </p:cNvSpPr>
          <p:nvPr/>
        </p:nvSpPr>
        <p:spPr bwMode="auto">
          <a:xfrm rot="5400000">
            <a:off x="4836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6" name="Text Box 99"/>
          <p:cNvSpPr txBox="1">
            <a:spLocks noChangeArrowheads="1"/>
          </p:cNvSpPr>
          <p:nvPr/>
        </p:nvSpPr>
        <p:spPr bwMode="auto">
          <a:xfrm rot="5400000">
            <a:off x="4620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7" name="Text Box 100"/>
          <p:cNvSpPr txBox="1">
            <a:spLocks noChangeArrowheads="1"/>
          </p:cNvSpPr>
          <p:nvPr/>
        </p:nvSpPr>
        <p:spPr bwMode="auto">
          <a:xfrm rot="5400000">
            <a:off x="44045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8" name="Text Box 101"/>
          <p:cNvSpPr txBox="1">
            <a:spLocks noChangeArrowheads="1"/>
          </p:cNvSpPr>
          <p:nvPr/>
        </p:nvSpPr>
        <p:spPr bwMode="auto">
          <a:xfrm rot="5400000">
            <a:off x="41886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9" name="Text Box 102"/>
          <p:cNvSpPr txBox="1">
            <a:spLocks noChangeArrowheads="1"/>
          </p:cNvSpPr>
          <p:nvPr/>
        </p:nvSpPr>
        <p:spPr bwMode="auto">
          <a:xfrm rot="5400000">
            <a:off x="39727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0" name="Text Box 103"/>
          <p:cNvSpPr txBox="1">
            <a:spLocks noChangeArrowheads="1"/>
          </p:cNvSpPr>
          <p:nvPr/>
        </p:nvSpPr>
        <p:spPr bwMode="auto">
          <a:xfrm rot="5400000">
            <a:off x="37568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1" name="Text Box 104"/>
          <p:cNvSpPr txBox="1">
            <a:spLocks noChangeArrowheads="1"/>
          </p:cNvSpPr>
          <p:nvPr/>
        </p:nvSpPr>
        <p:spPr bwMode="auto">
          <a:xfrm rot="5400000">
            <a:off x="35409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2" name="Text Box 105"/>
          <p:cNvSpPr txBox="1">
            <a:spLocks noChangeArrowheads="1"/>
          </p:cNvSpPr>
          <p:nvPr/>
        </p:nvSpPr>
        <p:spPr bwMode="auto">
          <a:xfrm rot="5400000">
            <a:off x="33250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3" name="Text Box 106"/>
          <p:cNvSpPr txBox="1">
            <a:spLocks noChangeArrowheads="1"/>
          </p:cNvSpPr>
          <p:nvPr/>
        </p:nvSpPr>
        <p:spPr bwMode="auto">
          <a:xfrm rot="5400000">
            <a:off x="31091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4" name="Text Box 107"/>
          <p:cNvSpPr txBox="1">
            <a:spLocks noChangeArrowheads="1"/>
          </p:cNvSpPr>
          <p:nvPr/>
        </p:nvSpPr>
        <p:spPr bwMode="auto">
          <a:xfrm rot="5400000">
            <a:off x="2893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5" name="Text Box 108"/>
          <p:cNvSpPr txBox="1">
            <a:spLocks noChangeArrowheads="1"/>
          </p:cNvSpPr>
          <p:nvPr/>
        </p:nvSpPr>
        <p:spPr bwMode="auto">
          <a:xfrm rot="5400000">
            <a:off x="2677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6" name="Text Box 109"/>
          <p:cNvSpPr txBox="1">
            <a:spLocks noChangeArrowheads="1"/>
          </p:cNvSpPr>
          <p:nvPr/>
        </p:nvSpPr>
        <p:spPr bwMode="auto">
          <a:xfrm rot="5400000">
            <a:off x="2461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7" name="Text Box 110"/>
          <p:cNvSpPr txBox="1">
            <a:spLocks noChangeArrowheads="1"/>
          </p:cNvSpPr>
          <p:nvPr/>
        </p:nvSpPr>
        <p:spPr bwMode="auto">
          <a:xfrm rot="5400000">
            <a:off x="22439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8" name="Text Box 111"/>
          <p:cNvSpPr txBox="1">
            <a:spLocks noChangeArrowheads="1"/>
          </p:cNvSpPr>
          <p:nvPr/>
        </p:nvSpPr>
        <p:spPr bwMode="auto">
          <a:xfrm rot="5400000">
            <a:off x="20280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9" name="Text Box 112"/>
          <p:cNvSpPr txBox="1">
            <a:spLocks noChangeArrowheads="1"/>
          </p:cNvSpPr>
          <p:nvPr/>
        </p:nvSpPr>
        <p:spPr bwMode="auto">
          <a:xfrm rot="5400000">
            <a:off x="18121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0" name="Text Box 113"/>
          <p:cNvSpPr txBox="1">
            <a:spLocks noChangeArrowheads="1"/>
          </p:cNvSpPr>
          <p:nvPr/>
        </p:nvSpPr>
        <p:spPr bwMode="auto">
          <a:xfrm rot="5400000">
            <a:off x="15962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1" name="Text Box 114"/>
          <p:cNvSpPr txBox="1">
            <a:spLocks noChangeArrowheads="1"/>
          </p:cNvSpPr>
          <p:nvPr/>
        </p:nvSpPr>
        <p:spPr bwMode="auto">
          <a:xfrm rot="5400000">
            <a:off x="13803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2" name="Text Box 115"/>
          <p:cNvSpPr txBox="1">
            <a:spLocks noChangeArrowheads="1"/>
          </p:cNvSpPr>
          <p:nvPr/>
        </p:nvSpPr>
        <p:spPr bwMode="auto">
          <a:xfrm rot="5400000">
            <a:off x="11644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3" name="Text Box 116"/>
          <p:cNvSpPr txBox="1">
            <a:spLocks noChangeArrowheads="1"/>
          </p:cNvSpPr>
          <p:nvPr/>
        </p:nvSpPr>
        <p:spPr bwMode="auto">
          <a:xfrm rot="5400000">
            <a:off x="9485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4" name="Text Box 117"/>
          <p:cNvSpPr txBox="1">
            <a:spLocks noChangeArrowheads="1"/>
          </p:cNvSpPr>
          <p:nvPr/>
        </p:nvSpPr>
        <p:spPr bwMode="auto">
          <a:xfrm rot="5400000">
            <a:off x="7326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5" name="Text Box 118"/>
          <p:cNvSpPr txBox="1">
            <a:spLocks noChangeArrowheads="1"/>
          </p:cNvSpPr>
          <p:nvPr/>
        </p:nvSpPr>
        <p:spPr bwMode="auto">
          <a:xfrm rot="5400000">
            <a:off x="5167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6" name="Text Box 119"/>
          <p:cNvSpPr txBox="1">
            <a:spLocks noChangeArrowheads="1"/>
          </p:cNvSpPr>
          <p:nvPr/>
        </p:nvSpPr>
        <p:spPr bwMode="auto">
          <a:xfrm rot="5400000">
            <a:off x="3008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7" name="Text Box 120"/>
          <p:cNvSpPr txBox="1">
            <a:spLocks noChangeArrowheads="1"/>
          </p:cNvSpPr>
          <p:nvPr/>
        </p:nvSpPr>
        <p:spPr bwMode="auto">
          <a:xfrm rot="5400000">
            <a:off x="41171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8" name="Text Box 121"/>
          <p:cNvSpPr txBox="1">
            <a:spLocks noChangeArrowheads="1"/>
          </p:cNvSpPr>
          <p:nvPr/>
        </p:nvSpPr>
        <p:spPr bwMode="auto">
          <a:xfrm rot="5400000">
            <a:off x="39012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9" name="Text Box 122"/>
          <p:cNvSpPr txBox="1">
            <a:spLocks noChangeArrowheads="1"/>
          </p:cNvSpPr>
          <p:nvPr/>
        </p:nvSpPr>
        <p:spPr bwMode="auto">
          <a:xfrm rot="5400000">
            <a:off x="36853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0" name="Text Box 123"/>
          <p:cNvSpPr txBox="1">
            <a:spLocks noChangeArrowheads="1"/>
          </p:cNvSpPr>
          <p:nvPr/>
        </p:nvSpPr>
        <p:spPr bwMode="auto">
          <a:xfrm rot="5400000">
            <a:off x="34694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1" name="Text Box 124"/>
          <p:cNvSpPr txBox="1">
            <a:spLocks noChangeArrowheads="1"/>
          </p:cNvSpPr>
          <p:nvPr/>
        </p:nvSpPr>
        <p:spPr bwMode="auto">
          <a:xfrm rot="5400000">
            <a:off x="32535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2" name="Text Box 125"/>
          <p:cNvSpPr txBox="1">
            <a:spLocks noChangeArrowheads="1"/>
          </p:cNvSpPr>
          <p:nvPr/>
        </p:nvSpPr>
        <p:spPr bwMode="auto">
          <a:xfrm rot="5400000">
            <a:off x="30360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3" name="Text Box 126"/>
          <p:cNvSpPr txBox="1">
            <a:spLocks noChangeArrowheads="1"/>
          </p:cNvSpPr>
          <p:nvPr/>
        </p:nvSpPr>
        <p:spPr bwMode="auto">
          <a:xfrm rot="5400000">
            <a:off x="28201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4" name="Text Box 127"/>
          <p:cNvSpPr txBox="1">
            <a:spLocks noChangeArrowheads="1"/>
          </p:cNvSpPr>
          <p:nvPr/>
        </p:nvSpPr>
        <p:spPr bwMode="auto">
          <a:xfrm rot="5400000">
            <a:off x="26042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5" name="Text Box 128"/>
          <p:cNvSpPr txBox="1">
            <a:spLocks noChangeArrowheads="1"/>
          </p:cNvSpPr>
          <p:nvPr/>
        </p:nvSpPr>
        <p:spPr bwMode="auto">
          <a:xfrm rot="5400000">
            <a:off x="23883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6" name="Text Box 129"/>
          <p:cNvSpPr txBox="1">
            <a:spLocks noChangeArrowheads="1"/>
          </p:cNvSpPr>
          <p:nvPr/>
        </p:nvSpPr>
        <p:spPr bwMode="auto">
          <a:xfrm rot="5400000">
            <a:off x="36853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7" name="Text Box 130"/>
          <p:cNvSpPr txBox="1">
            <a:spLocks noChangeArrowheads="1"/>
          </p:cNvSpPr>
          <p:nvPr/>
        </p:nvSpPr>
        <p:spPr bwMode="auto">
          <a:xfrm rot="5400000">
            <a:off x="34694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8" name="Text Box 131"/>
          <p:cNvSpPr txBox="1">
            <a:spLocks noChangeArrowheads="1"/>
          </p:cNvSpPr>
          <p:nvPr/>
        </p:nvSpPr>
        <p:spPr bwMode="auto">
          <a:xfrm rot="5400000">
            <a:off x="3253582" y="788194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9" name="Line 132"/>
          <p:cNvSpPr>
            <a:spLocks noChangeShapeType="1"/>
          </p:cNvSpPr>
          <p:nvPr/>
        </p:nvSpPr>
        <p:spPr bwMode="auto">
          <a:xfrm rot="5400000">
            <a:off x="315118" y="505063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0" name="Text Box 133"/>
          <p:cNvSpPr txBox="1">
            <a:spLocks noChangeArrowheads="1"/>
          </p:cNvSpPr>
          <p:nvPr/>
        </p:nvSpPr>
        <p:spPr bwMode="auto">
          <a:xfrm>
            <a:off x="611188" y="2276475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8981" name="Text Box 134"/>
          <p:cNvSpPr txBox="1">
            <a:spLocks noChangeArrowheads="1"/>
          </p:cNvSpPr>
          <p:nvPr/>
        </p:nvSpPr>
        <p:spPr bwMode="auto">
          <a:xfrm>
            <a:off x="1547813" y="692150"/>
            <a:ext cx="16573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sp>
        <p:nvSpPr>
          <p:cNvPr id="38982" name="Text Box 135"/>
          <p:cNvSpPr txBox="1">
            <a:spLocks noChangeArrowheads="1"/>
          </p:cNvSpPr>
          <p:nvPr/>
        </p:nvSpPr>
        <p:spPr bwMode="auto">
          <a:xfrm>
            <a:off x="395288" y="5306705"/>
            <a:ext cx="7993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στο αρχικό ευρετήριο μπορεί να βάζουμε μία τιμή για κάθε εγγραφή του αρχείου δεδομένων (πυκνό ευρετήριο) ή μια εγγραφή για κάθε διακριτή τιμή κλπ ανάλογα με το τύπο του πεδίου 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(κλειδί/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 ταξινόμησης) </a:t>
            </a:r>
          </a:p>
        </p:txBody>
      </p:sp>
      <p:sp>
        <p:nvSpPr>
          <p:cNvPr id="38983" name="Line 136"/>
          <p:cNvSpPr>
            <a:spLocks noChangeShapeType="1"/>
          </p:cNvSpPr>
          <p:nvPr/>
        </p:nvSpPr>
        <p:spPr bwMode="auto">
          <a:xfrm>
            <a:off x="4643438" y="4868863"/>
            <a:ext cx="0" cy="43180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4" name="Line 137"/>
          <p:cNvSpPr>
            <a:spLocks noChangeShapeType="1"/>
          </p:cNvSpPr>
          <p:nvPr/>
        </p:nvSpPr>
        <p:spPr bwMode="auto">
          <a:xfrm>
            <a:off x="5651500" y="2133600"/>
            <a:ext cx="503238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5" name="Rectangle 138"/>
          <p:cNvSpPr>
            <a:spLocks noChangeArrowheads="1"/>
          </p:cNvSpPr>
          <p:nvPr/>
        </p:nvSpPr>
        <p:spPr bwMode="auto">
          <a:xfrm>
            <a:off x="5580063" y="1773238"/>
            <a:ext cx="2376487" cy="12239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86" name="Text Box 139"/>
          <p:cNvSpPr txBox="1">
            <a:spLocks noChangeArrowheads="1"/>
          </p:cNvSpPr>
          <p:nvPr/>
        </p:nvSpPr>
        <p:spPr bwMode="auto">
          <a:xfrm>
            <a:off x="6084888" y="1844675"/>
            <a:ext cx="2016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Δείκτης στο αρχείο δεδομένων (ή στην περίπτωση αρχείου ενδιάμεσου επιπέδου σε αυτό)</a:t>
            </a:r>
          </a:p>
        </p:txBody>
      </p:sp>
      <p:sp>
        <p:nvSpPr>
          <p:cNvPr id="14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2835044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C7F90-5884-4A9D-AD44-AD118030DD18}" type="slidenum">
              <a:rPr lang="el-GR" altLang="en-US" smtClean="0"/>
              <a:pPr/>
              <a:t>42</a:t>
            </a:fld>
            <a:endParaRPr lang="el-GR" altLang="en-US"/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403350" y="2205038"/>
            <a:ext cx="6337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Calibri" pitchFamily="34" charset="0"/>
              </a:rPr>
              <a:t>Στη συνέχεια:</a:t>
            </a:r>
          </a:p>
          <a:p>
            <a:endParaRPr lang="el-GR" sz="2400">
              <a:latin typeface="Calibri" pitchFamily="34" charset="0"/>
            </a:endParaRPr>
          </a:p>
          <a:p>
            <a:r>
              <a:rPr lang="el-GR" sz="2400">
                <a:latin typeface="Calibri" pitchFamily="34" charset="0"/>
              </a:rPr>
              <a:t>Β-δέντρα, Β+-δέντρα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34853672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45500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39749" y="3210636"/>
            <a:ext cx="809928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Διαφορετικού τύπου εγγραφές ανάλογα με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(α)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αρχείου ή όχι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(β) κλειδί ή όχι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9749" y="1588567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Στόχος: αποδοτικές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λειτουργίες αναζήτησης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Οι λειτουργίες ενημέρωσης γίνονται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γενικά πιο αργές, γιατί απαιτούν ενημέρωση και του ευρετηρίου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39750" y="5397454"/>
            <a:ext cx="770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(πρωτεύον/</a:t>
            </a: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δευτερεύο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ν) – διαφορετικοί ορισμοί στα βιβλία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6768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0840" y="2191603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>
                <a:latin typeface="Calibri" pitchFamily="34" charset="0"/>
              </a:rPr>
              <a:t>: 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8777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5DA9A-3DF7-4C7B-8894-CEDCA3A9E19A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95300" y="1558451"/>
            <a:ext cx="8307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ευρετήριο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primary index)</a:t>
            </a:r>
            <a:r>
              <a:rPr lang="el-GR" sz="2800" dirty="0">
                <a:latin typeface="Calibri" pitchFamily="34" charset="0"/>
              </a:rPr>
              <a:t>: ορισμένο στο </a:t>
            </a:r>
            <a:r>
              <a:rPr lang="el-GR" sz="2800" i="1" dirty="0">
                <a:latin typeface="Calibri" pitchFamily="34" charset="0"/>
              </a:rPr>
              <a:t>κλειδί διάταξης </a:t>
            </a:r>
            <a:r>
              <a:rPr lang="el-GR" sz="28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271045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Για κάθε </a:t>
            </a:r>
            <a:r>
              <a:rPr lang="en-US" sz="2400" dirty="0">
                <a:latin typeface="Calibri" pitchFamily="34" charset="0"/>
              </a:rPr>
              <a:t>block </a:t>
            </a:r>
            <a:r>
              <a:rPr lang="el-GR" sz="2400" dirty="0">
                <a:latin typeface="Calibri" pitchFamily="34" charset="0"/>
              </a:rPr>
              <a:t>του αρχείου (μη πυκνό ευρετήριο) η εγγραφή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 είναι της μορφής </a:t>
            </a:r>
            <a:r>
              <a:rPr lang="el-GR" sz="2400" b="1" dirty="0">
                <a:latin typeface="Calibri" pitchFamily="34" charset="0"/>
              </a:rPr>
              <a:t>(&lt;Κ(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), 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)&gt;)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b="1" dirty="0">
                <a:latin typeface="Calibri" pitchFamily="34" charset="0"/>
              </a:rPr>
              <a:t>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η τιμή του πρωτεύοντος κλειδιού της πρώτης εγγραφής του </a:t>
            </a:r>
            <a:r>
              <a:rPr lang="en-US" sz="2400" dirty="0">
                <a:latin typeface="Calibri" pitchFamily="34" charset="0"/>
              </a:rPr>
              <a:t>block (</a:t>
            </a:r>
            <a:r>
              <a:rPr lang="el-GR" sz="2400" i="1" dirty="0">
                <a:latin typeface="Calibri" pitchFamily="34" charset="0"/>
              </a:rPr>
              <a:t>άγκυρα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block)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δείκτης προς το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1500" y="5210326"/>
            <a:ext cx="8231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  Ένα ευρετήριο στο πεδίο διάταξης (+ κλειδί) είναι ένα 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3A21999-D3CE-4DB6-837C-46AA944CCE2E}"/>
                  </a:ext>
                </a:extLst>
              </p14:cNvPr>
              <p14:cNvContentPartPr/>
              <p14:nvPr/>
            </p14:nvContentPartPr>
            <p14:xfrm>
              <a:off x="705412" y="2311597"/>
              <a:ext cx="239760" cy="44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3A21999-D3CE-4DB6-837C-46AA944CCE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7412" y="2293597"/>
                <a:ext cx="275400" cy="8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842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495CF-944D-4AD1-9A6F-167EB0DB58AE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168525" y="18446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992313" y="1773238"/>
            <a:ext cx="12239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19738" y="1801813"/>
            <a:ext cx="903287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168525" y="1954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168525" y="20605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2181225" y="22479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744788" y="19161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203450" y="35845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2203450" y="3694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03450" y="38004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2216150" y="3987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174875" y="24511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2174875" y="2560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174875" y="2667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2187575" y="2854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260985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2616200" y="2463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2663825" y="35877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5584825" y="258445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581650" y="187642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5603875" y="54610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2800350" y="2009775"/>
            <a:ext cx="2752725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>
            <a:off x="2781300" y="2295525"/>
            <a:ext cx="268605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>
            <a:off x="2838450" y="3619500"/>
            <a:ext cx="27527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352425" y="23241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7038975" y="2847975"/>
            <a:ext cx="149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876299" y="4674500"/>
            <a:ext cx="2562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Ποιο είναι το μέγεθος του ευρετηρίου (πόσα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blocks);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2964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3C23B-7990-43B0-8212-10A7DCC007DA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51610" y="1558688"/>
            <a:ext cx="77417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αρχείου ευρετηρίου)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διατεταγμένο αρχείο με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30.000 </a:t>
            </a:r>
            <a:r>
              <a:rPr lang="el-GR" sz="2400" dirty="0">
                <a:latin typeface="Calibri" pitchFamily="34" charset="0"/>
              </a:rPr>
              <a:t>εγγραφές, μέγεθος </a:t>
            </a:r>
            <a:r>
              <a:rPr lang="en-US" sz="2400" dirty="0">
                <a:latin typeface="Calibri" pitchFamily="34" charset="0"/>
              </a:rPr>
              <a:t>block B = 1024 bytes, </a:t>
            </a:r>
            <a:r>
              <a:rPr lang="el-GR" sz="24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100 bytes, </a:t>
            </a:r>
            <a:r>
              <a:rPr lang="el-GR" sz="2400" dirty="0">
                <a:latin typeface="Calibri" pitchFamily="34" charset="0"/>
              </a:rPr>
              <a:t>το κλειδί διάταξης έχει μέγεθος 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9 bytes,  </a:t>
            </a:r>
            <a:r>
              <a:rPr lang="el-GR" sz="2400" dirty="0">
                <a:latin typeface="Calibri" pitchFamily="34" charset="0"/>
              </a:rPr>
              <a:t>μη εκτεινόμενη καταχώρηση.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Κατασκευάζουμε πρωτεύον ευρετήριο, μέγεθος δείκτη </a:t>
            </a:r>
            <a:r>
              <a:rPr lang="en-US" sz="2400" dirty="0">
                <a:latin typeface="Calibri" pitchFamily="34" charset="0"/>
              </a:rPr>
              <a:t>block P = 6 bytes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990600" y="48041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δεδομένων: 3.000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ευρετηρίου: (68 εγγραφές/</a:t>
            </a:r>
            <a:r>
              <a:rPr lang="en-US" sz="2000" dirty="0">
                <a:latin typeface="Calibri" pitchFamily="34" charset="0"/>
              </a:rPr>
              <a:t>block), </a:t>
            </a:r>
            <a:r>
              <a:rPr lang="el-GR" sz="2000" dirty="0">
                <a:latin typeface="Calibri" pitchFamily="34" charset="0"/>
              </a:rPr>
              <a:t>45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9309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3380</TotalTime>
  <Words>3063</Words>
  <Application>Microsoft Office PowerPoint</Application>
  <PresentationFormat>On-screen Show (4:3)</PresentationFormat>
  <Paragraphs>594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Comic Sans MS</vt:lpstr>
      <vt:lpstr>Menlo</vt:lpstr>
      <vt:lpstr>Monotype Sorts</vt:lpstr>
      <vt:lpstr>Wingdings</vt:lpstr>
      <vt:lpstr>Office Theme</vt:lpstr>
      <vt:lpstr>PowerPoint Presentation</vt:lpstr>
      <vt:lpstr>Ευρετήρια</vt:lpstr>
      <vt:lpstr>Παράδειγμα</vt:lpstr>
      <vt:lpstr>Παράδειγμα</vt:lpstr>
      <vt:lpstr>Ευρετήρια</vt:lpstr>
      <vt:lpstr>Ευρετήρια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Ευρετήρια</vt:lpstr>
      <vt:lpstr>Ευρετήριο σε πεδίο διάταξης (όχι κλειδί)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Ευρετήρια</vt:lpstr>
      <vt:lpstr>Ευρετήρια</vt:lpstr>
      <vt:lpstr>Ευρετήρια</vt:lpstr>
      <vt:lpstr>Ευρετήρια</vt:lpstr>
      <vt:lpstr>PowerPoint Presentation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Ευρετήρια Πολλών Επιπέδων</vt:lpstr>
      <vt:lpstr>Ευρετήρια Πολλών Επιπέδων</vt:lpstr>
      <vt:lpstr>PowerPoint Presentation</vt:lpstr>
      <vt:lpstr>Ευρετήρια Πολλών Επιπέδων</vt:lpstr>
      <vt:lpstr>Ευρετήρια Πολλών Επιπέδων</vt:lpstr>
      <vt:lpstr>Πολυεπίπεδα Ευρετήρια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ΕΥΑΓΓΕΛΙΑ ΠΙΤΟΥΡΑ</cp:lastModifiedBy>
  <cp:revision>421</cp:revision>
  <dcterms:created xsi:type="dcterms:W3CDTF">2013-06-13T09:19:30Z</dcterms:created>
  <dcterms:modified xsi:type="dcterms:W3CDTF">2021-01-16T11:07:17Z</dcterms:modified>
</cp:coreProperties>
</file>