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45"/>
  </p:notesMasterIdLst>
  <p:sldIdLst>
    <p:sldId id="457" r:id="rId2"/>
    <p:sldId id="1178" r:id="rId3"/>
    <p:sldId id="1273" r:id="rId4"/>
    <p:sldId id="1274" r:id="rId5"/>
    <p:sldId id="1179" r:id="rId6"/>
    <p:sldId id="1180" r:id="rId7"/>
    <p:sldId id="1181" r:id="rId8"/>
    <p:sldId id="1182" r:id="rId9"/>
    <p:sldId id="1183" r:id="rId10"/>
    <p:sldId id="1184" r:id="rId11"/>
    <p:sldId id="1185" r:id="rId12"/>
    <p:sldId id="1186" r:id="rId13"/>
    <p:sldId id="1187" r:id="rId14"/>
    <p:sldId id="1188" r:id="rId15"/>
    <p:sldId id="1189" r:id="rId16"/>
    <p:sldId id="1190" r:id="rId17"/>
    <p:sldId id="1191" r:id="rId18"/>
    <p:sldId id="1192" r:id="rId19"/>
    <p:sldId id="1193" r:id="rId20"/>
    <p:sldId id="1194" r:id="rId21"/>
    <p:sldId id="1195" r:id="rId22"/>
    <p:sldId id="1196" r:id="rId23"/>
    <p:sldId id="1197" r:id="rId24"/>
    <p:sldId id="1198" r:id="rId25"/>
    <p:sldId id="1199" r:id="rId26"/>
    <p:sldId id="1201" r:id="rId27"/>
    <p:sldId id="1288" r:id="rId28"/>
    <p:sldId id="1289" r:id="rId29"/>
    <p:sldId id="1290" r:id="rId30"/>
    <p:sldId id="1200" r:id="rId31"/>
    <p:sldId id="1202" r:id="rId32"/>
    <p:sldId id="1203" r:id="rId33"/>
    <p:sldId id="1204" r:id="rId34"/>
    <p:sldId id="1205" r:id="rId35"/>
    <p:sldId id="1206" r:id="rId36"/>
    <p:sldId id="1207" r:id="rId37"/>
    <p:sldId id="1208" r:id="rId38"/>
    <p:sldId id="1209" r:id="rId39"/>
    <p:sldId id="1210" r:id="rId40"/>
    <p:sldId id="1211" r:id="rId41"/>
    <p:sldId id="1212" r:id="rId42"/>
    <p:sldId id="1213" r:id="rId43"/>
    <p:sldId id="1272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17" autoAdjust="0"/>
    <p:restoredTop sz="94671" autoAdjust="0"/>
  </p:normalViewPr>
  <p:slideViewPr>
    <p:cSldViewPr snapToGrid="0">
      <p:cViewPr varScale="1">
        <p:scale>
          <a:sx n="96" d="100"/>
          <a:sy n="96" d="100"/>
        </p:scale>
        <p:origin x="1188" y="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08T12:14:01.33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1 120 864,'0'0'5392,"12"0"-5464,435-18 200,-212-13-68,241-22-9,-91 36-41,-377 17-2,67 0 12,139 16 0,-194-11-19,20 1 1060,-22-6-4280,0 2 1981,4 0 64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08T12:17:26.55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665 0 576,'0'0'488,"-140"23"-360,80-13-80,5-2 56,1 1 264,2-3-360,0 2 144,2 0-104,2 0-40,-13 9 96,13-3-104,3-2-336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14T14:13:32.65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1 168 392,'0'0'472,"142"-28"-112,-3-20-360,-11 3-8,-8-2-408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909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71DCF4-B659-495D-BAEA-9EDC023998D8}" type="slidenum">
              <a:rPr lang="el-GR" smtClean="0"/>
              <a:pPr/>
              <a:t>2</a:t>
            </a:fld>
            <a:endParaRPr lang="el-GR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5338"/>
            <a:ext cx="4275138" cy="3205162"/>
          </a:xfrm>
          <a:ln w="12700" cap="flat">
            <a:solidFill>
              <a:schemeClr val="tx1"/>
            </a:solidFill>
          </a:ln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212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9656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71DCF4-B659-495D-BAEA-9EDC023998D8}" type="slidenum">
              <a:rPr lang="el-GR" smtClean="0"/>
              <a:pPr/>
              <a:t>27</a:t>
            </a:fld>
            <a:endParaRPr lang="el-GR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5338"/>
            <a:ext cx="4275138" cy="3205162"/>
          </a:xfrm>
          <a:ln w="12700" cap="flat">
            <a:solidFill>
              <a:schemeClr val="tx1"/>
            </a:solidFill>
          </a:ln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212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06328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384DD5-E1D2-48DA-94C8-A5E4D07DABB7}" type="slidenum">
              <a:rPr lang="el-GR" smtClean="0"/>
              <a:pPr/>
              <a:t>40</a:t>
            </a:fld>
            <a:endParaRPr lang="el-GR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5338"/>
            <a:ext cx="4275138" cy="3205162"/>
          </a:xfrm>
          <a:ln w="12700" cap="flat">
            <a:solidFill>
              <a:schemeClr val="tx1"/>
            </a:solidFill>
          </a:ln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212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61376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A4B7BA-C8E2-49B3-8BE0-103C67172623}" type="slidenum">
              <a:rPr lang="el-GR" smtClean="0"/>
              <a:pPr/>
              <a:t>42</a:t>
            </a:fld>
            <a:endParaRPr lang="el-GR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5338"/>
            <a:ext cx="4275138" cy="3205162"/>
          </a:xfrm>
          <a:ln w="12700" cap="flat">
            <a:solidFill>
              <a:schemeClr val="tx1"/>
            </a:solidFill>
          </a:ln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212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071532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43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287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@</a:t>
            </a:r>
            <a:r>
              <a:rPr lang="en-US" dirty="0" err="1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47" Type="http://schemas.openxmlformats.org/officeDocument/2006/relationships/image" Target="../media/image202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6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20-2021</a:t>
            </a:r>
            <a:endParaRPr lang="el-GR" altLang="en-US" sz="1000" dirty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Ευρετήρια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0E0E82-2D23-4C78-A119-851469D26301}" type="slidenum">
              <a:rPr lang="el-GR" altLang="en-US" smtClean="0"/>
              <a:pPr/>
              <a:t>10</a:t>
            </a:fld>
            <a:endParaRPr lang="el-GR" altLang="en-US"/>
          </a:p>
        </p:txBody>
      </p:sp>
      <p:sp>
        <p:nvSpPr>
          <p:cNvPr id="10245" name="Text Box 3"/>
          <p:cNvSpPr txBox="1">
            <a:spLocks noChangeArrowheads="1"/>
          </p:cNvSpPr>
          <p:nvPr/>
        </p:nvSpPr>
        <p:spPr bwMode="auto">
          <a:xfrm>
            <a:off x="468313" y="1738404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3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</a:t>
            </a:r>
          </a:p>
        </p:txBody>
      </p:sp>
      <p:sp>
        <p:nvSpPr>
          <p:cNvPr id="10246" name="Text Box 4"/>
          <p:cNvSpPr txBox="1">
            <a:spLocks noChangeArrowheads="1"/>
          </p:cNvSpPr>
          <p:nvPr/>
        </p:nvSpPr>
        <p:spPr bwMode="auto">
          <a:xfrm>
            <a:off x="827088" y="2924175"/>
            <a:ext cx="800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 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Δυαδική αναζήτηση </a:t>
            </a:r>
            <a:r>
              <a:rPr lang="el-GR" sz="2800" dirty="0">
                <a:latin typeface="Calibri" pitchFamily="34" charset="0"/>
              </a:rPr>
              <a:t>στο πρωτεύον ευρετήριο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 Ανάγνωση του </a:t>
            </a:r>
            <a:r>
              <a:rPr lang="en-US" sz="2800" dirty="0">
                <a:latin typeface="Calibri" pitchFamily="34" charset="0"/>
              </a:rPr>
              <a:t>block </a:t>
            </a:r>
            <a:r>
              <a:rPr lang="el-GR" sz="2800" dirty="0">
                <a:latin typeface="Calibri" pitchFamily="34" charset="0"/>
              </a:rPr>
              <a:t>από το αρχείο δεδομένων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606487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AA1B27-7B41-424E-BB5D-CCCAD54ADB68}" type="slidenum">
              <a:rPr lang="el-GR" altLang="en-US" smtClean="0"/>
              <a:pPr/>
              <a:t>11</a:t>
            </a:fld>
            <a:endParaRPr lang="el-GR" altLang="en-US"/>
          </a:p>
        </p:txBody>
      </p:sp>
      <p:sp>
        <p:nvSpPr>
          <p:cNvPr id="11269" name="Text Box 3"/>
          <p:cNvSpPr txBox="1">
            <a:spLocks noChangeArrowheads="1"/>
          </p:cNvSpPr>
          <p:nvPr/>
        </p:nvSpPr>
        <p:spPr bwMode="auto">
          <a:xfrm>
            <a:off x="276083" y="1306631"/>
            <a:ext cx="8524875" cy="1585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κόστους αναζήτησης)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Δεδομένα όπως πριν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(Έστω διατεταγμένο αρχείο με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r</a:t>
            </a:r>
            <a:r>
              <a:rPr lang="en-US" sz="1200" baseline="-25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A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= 30.000 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εγγραφές, μέγεθος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block B = 1024 bytes, 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σταθερού μεγέθους εγγραφές μεγέθους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R</a:t>
            </a:r>
            <a:r>
              <a:rPr lang="en-US" sz="1200" baseline="-25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A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= 100 bytes, </a:t>
            </a:r>
            <a:r>
              <a:rPr lang="el-GR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κλειδ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i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διάταξης έχει μέγεθος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V</a:t>
            </a:r>
            <a:r>
              <a:rPr lang="en-US" sz="1200" baseline="-25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A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= 9 bytes,  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μη εκτεινόμενη καταχώρηση. Κατασκευάζουμε πρωτεύον ευρετήριο, μέγεθος δείκτη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block P = 6 bytes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11270" name="Text Box 4"/>
          <p:cNvSpPr txBox="1">
            <a:spLocks noChangeArrowheads="1"/>
          </p:cNvSpPr>
          <p:nvPr/>
        </p:nvSpPr>
        <p:spPr bwMode="auto">
          <a:xfrm>
            <a:off x="1123950" y="3449329"/>
            <a:ext cx="7496175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</a:rPr>
              <a:t>Μέγεθος αρχείου δεδομένων:</a:t>
            </a:r>
            <a:r>
              <a:rPr lang="en-US" i="1" dirty="0">
                <a:latin typeface="Calibri" pitchFamily="34" charset="0"/>
              </a:rPr>
              <a:t> </a:t>
            </a:r>
            <a:r>
              <a:rPr lang="el-GR" i="1" dirty="0">
                <a:latin typeface="Calibri" pitchFamily="34" charset="0"/>
              </a:rPr>
              <a:t>3.000 </a:t>
            </a:r>
            <a:r>
              <a:rPr lang="en-US" i="1" dirty="0">
                <a:latin typeface="Calibri" pitchFamily="34" charset="0"/>
              </a:rPr>
              <a:t>blocks </a:t>
            </a:r>
          </a:p>
          <a:p>
            <a:pPr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</a:rPr>
              <a:t>Μέγεθος αρχείου ευρετηρίου:</a:t>
            </a:r>
            <a:r>
              <a:rPr lang="en-US" i="1" dirty="0">
                <a:latin typeface="Calibri" pitchFamily="34" charset="0"/>
              </a:rPr>
              <a:t> </a:t>
            </a:r>
            <a:r>
              <a:rPr lang="el-GR" i="1" dirty="0">
                <a:latin typeface="Calibri" pitchFamily="34" charset="0"/>
              </a:rPr>
              <a:t>45 </a:t>
            </a:r>
            <a:r>
              <a:rPr lang="en-US" i="1" dirty="0">
                <a:latin typeface="Calibri" pitchFamily="34" charset="0"/>
              </a:rPr>
              <a:t>blocks</a:t>
            </a:r>
            <a:endParaRPr lang="el-GR" i="1" dirty="0">
              <a:latin typeface="Calibri" pitchFamily="34" charset="0"/>
            </a:endParaRPr>
          </a:p>
        </p:txBody>
      </p:sp>
      <p:sp>
        <p:nvSpPr>
          <p:cNvPr id="11271" name="Text Box 5"/>
          <p:cNvSpPr txBox="1">
            <a:spLocks noChangeArrowheads="1"/>
          </p:cNvSpPr>
          <p:nvPr/>
        </p:nvSpPr>
        <p:spPr bwMode="auto">
          <a:xfrm>
            <a:off x="457200" y="4458979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Αναζήτηση χωρίς ευρετήριο: </a:t>
            </a:r>
            <a:r>
              <a:rPr lang="el-GR">
                <a:latin typeface="Calibri" pitchFamily="34" charset="0"/>
                <a:sym typeface="Symbol" pitchFamily="18" charset="2"/>
              </a:rPr>
              <a:t></a:t>
            </a:r>
            <a:r>
              <a:rPr lang="en-US">
                <a:latin typeface="Calibri" pitchFamily="34" charset="0"/>
                <a:sym typeface="Symbol" pitchFamily="18" charset="2"/>
              </a:rPr>
              <a:t>log 3.000</a:t>
            </a:r>
            <a:r>
              <a:rPr lang="el-GR">
                <a:latin typeface="Calibri" pitchFamily="34" charset="0"/>
                <a:sym typeface="Symbol" pitchFamily="18" charset="2"/>
              </a:rPr>
              <a:t> = 12 blocks</a:t>
            </a:r>
            <a:endParaRPr lang="el-GR">
              <a:latin typeface="Calibri" pitchFamily="34" charset="0"/>
            </a:endParaRPr>
          </a:p>
        </p:txBody>
      </p:sp>
      <p:sp>
        <p:nvSpPr>
          <p:cNvPr id="11272" name="Text Box 6"/>
          <p:cNvSpPr txBox="1">
            <a:spLocks noChangeArrowheads="1"/>
          </p:cNvSpPr>
          <p:nvPr/>
        </p:nvSpPr>
        <p:spPr bwMode="auto">
          <a:xfrm>
            <a:off x="457200" y="5068579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Αναζήτηση με ευρετήριο: </a:t>
            </a:r>
            <a:r>
              <a:rPr lang="el-GR">
                <a:latin typeface="Calibri" pitchFamily="34" charset="0"/>
                <a:sym typeface="Symbol" pitchFamily="18" charset="2"/>
              </a:rPr>
              <a:t></a:t>
            </a:r>
            <a:r>
              <a:rPr lang="en-US">
                <a:latin typeface="Calibri" pitchFamily="34" charset="0"/>
                <a:sym typeface="Symbol" pitchFamily="18" charset="2"/>
              </a:rPr>
              <a:t>log 45</a:t>
            </a:r>
            <a:r>
              <a:rPr lang="el-GR">
                <a:latin typeface="Calibri" pitchFamily="34" charset="0"/>
                <a:sym typeface="Symbol" pitchFamily="18" charset="2"/>
              </a:rPr>
              <a:t> + 1 = 7 blocks</a:t>
            </a:r>
            <a:endParaRPr lang="el-GR">
              <a:latin typeface="Calibri" pitchFamily="34" charset="0"/>
            </a:endParaRPr>
          </a:p>
        </p:txBody>
      </p:sp>
      <p:sp>
        <p:nvSpPr>
          <p:cNvPr id="11273" name="Text Box 7"/>
          <p:cNvSpPr txBox="1">
            <a:spLocks noChangeArrowheads="1"/>
          </p:cNvSpPr>
          <p:nvPr/>
        </p:nvSpPr>
        <p:spPr bwMode="auto">
          <a:xfrm>
            <a:off x="6443663" y="3874779"/>
            <a:ext cx="2374900" cy="584775"/>
          </a:xfrm>
          <a:prstGeom prst="rect">
            <a:avLst/>
          </a:prstGeom>
          <a:noFill/>
          <a:ln w="38100">
            <a:solidFill>
              <a:srgbClr val="CC0000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rgbClr val="CC0000"/>
                </a:solidFill>
                <a:latin typeface="Calibri" pitchFamily="34" charset="0"/>
              </a:rPr>
              <a:t>Δυαδική γιατί το αρχείο διατεταγμένο</a:t>
            </a:r>
          </a:p>
        </p:txBody>
      </p:sp>
      <p:sp>
        <p:nvSpPr>
          <p:cNvPr id="11274" name="Line 8"/>
          <p:cNvSpPr>
            <a:spLocks noChangeShapeType="1"/>
          </p:cNvSpPr>
          <p:nvPr/>
        </p:nvSpPr>
        <p:spPr bwMode="auto">
          <a:xfrm flipH="1">
            <a:off x="5651500" y="4163704"/>
            <a:ext cx="865188" cy="2873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1275" name="Text Box 9"/>
          <p:cNvSpPr txBox="1">
            <a:spLocks noChangeArrowheads="1"/>
          </p:cNvSpPr>
          <p:nvPr/>
        </p:nvSpPr>
        <p:spPr bwMode="auto">
          <a:xfrm>
            <a:off x="6084094" y="2745427"/>
            <a:ext cx="1439863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err="1">
                <a:latin typeface="Calibri" pitchFamily="34" charset="0"/>
              </a:rPr>
              <a:t>bfr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</a:t>
            </a:r>
          </a:p>
          <a:p>
            <a:pPr>
              <a:spcBef>
                <a:spcPct val="50000"/>
              </a:spcBef>
            </a:pPr>
            <a:r>
              <a:rPr lang="en-US" sz="1800" dirty="0" err="1">
                <a:latin typeface="Calibri" pitchFamily="34" charset="0"/>
              </a:rPr>
              <a:t>bfr</a:t>
            </a:r>
            <a:r>
              <a:rPr lang="en-US" sz="1800" baseline="-25000" dirty="0" err="1">
                <a:latin typeface="Calibri" pitchFamily="34" charset="0"/>
              </a:rPr>
              <a:t>E</a:t>
            </a:r>
            <a:r>
              <a:rPr lang="en-US" sz="1800" dirty="0">
                <a:latin typeface="Calibri" pitchFamily="34" charset="0"/>
              </a:rPr>
              <a:t> = 68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1276" name="Text Box 10"/>
          <p:cNvSpPr txBox="1">
            <a:spLocks noChangeArrowheads="1"/>
          </p:cNvSpPr>
          <p:nvPr/>
        </p:nvSpPr>
        <p:spPr bwMode="auto">
          <a:xfrm>
            <a:off x="1997869" y="5572772"/>
            <a:ext cx="16573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olidFill>
                  <a:srgbClr val="CC0000"/>
                </a:solidFill>
                <a:latin typeface="Calibri" pitchFamily="34" charset="0"/>
              </a:rPr>
              <a:t>block </a:t>
            </a:r>
            <a:r>
              <a:rPr lang="el-GR" sz="1400" dirty="0">
                <a:solidFill>
                  <a:srgbClr val="CC0000"/>
                </a:solidFill>
                <a:latin typeface="Calibri" pitchFamily="34" charset="0"/>
              </a:rPr>
              <a:t>ευρετηρίου</a:t>
            </a:r>
          </a:p>
        </p:txBody>
      </p:sp>
      <p:sp>
        <p:nvSpPr>
          <p:cNvPr id="11277" name="Text Box 11"/>
          <p:cNvSpPr txBox="1">
            <a:spLocks noChangeArrowheads="1"/>
          </p:cNvSpPr>
          <p:nvPr/>
        </p:nvSpPr>
        <p:spPr bwMode="auto">
          <a:xfrm>
            <a:off x="3891598" y="5639446"/>
            <a:ext cx="16573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olidFill>
                  <a:srgbClr val="CC0000"/>
                </a:solidFill>
                <a:latin typeface="Calibri" pitchFamily="34" charset="0"/>
              </a:rPr>
              <a:t>block </a:t>
            </a:r>
            <a:r>
              <a:rPr lang="el-GR" sz="1400" dirty="0">
                <a:solidFill>
                  <a:srgbClr val="CC0000"/>
                </a:solidFill>
                <a:latin typeface="Calibri" pitchFamily="34" charset="0"/>
              </a:rPr>
              <a:t>αρχείου</a:t>
            </a:r>
          </a:p>
        </p:txBody>
      </p:sp>
      <p:sp>
        <p:nvSpPr>
          <p:cNvPr id="11278" name="Line 12"/>
          <p:cNvSpPr>
            <a:spLocks noChangeShapeType="1"/>
          </p:cNvSpPr>
          <p:nvPr/>
        </p:nvSpPr>
        <p:spPr bwMode="auto">
          <a:xfrm flipV="1">
            <a:off x="2988469" y="5387667"/>
            <a:ext cx="360362" cy="2159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1279" name="Line 13"/>
          <p:cNvSpPr>
            <a:spLocks noChangeShapeType="1"/>
          </p:cNvSpPr>
          <p:nvPr/>
        </p:nvSpPr>
        <p:spPr bwMode="auto">
          <a:xfrm flipH="1" flipV="1">
            <a:off x="3961606" y="5404250"/>
            <a:ext cx="360363" cy="2159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172880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D7CB03-68FD-4E87-9D09-78754CE5F78A}" type="slidenum">
              <a:rPr lang="el-GR" altLang="en-US" smtClean="0"/>
              <a:pPr/>
              <a:t>12</a:t>
            </a:fld>
            <a:endParaRPr lang="el-GR" altLang="en-US"/>
          </a:p>
        </p:txBody>
      </p:sp>
      <p:sp>
        <p:nvSpPr>
          <p:cNvPr id="12293" name="Text Box 3"/>
          <p:cNvSpPr txBox="1">
            <a:spLocks noChangeArrowheads="1"/>
          </p:cNvSpPr>
          <p:nvPr/>
        </p:nvSpPr>
        <p:spPr bwMode="auto">
          <a:xfrm>
            <a:off x="381000" y="1981200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Εισαγωγή εγγραφής</a:t>
            </a:r>
          </a:p>
        </p:txBody>
      </p:sp>
      <p:sp>
        <p:nvSpPr>
          <p:cNvPr id="12294" name="Text Box 4"/>
          <p:cNvSpPr txBox="1">
            <a:spLocks noChangeArrowheads="1"/>
          </p:cNvSpPr>
          <p:nvPr/>
        </p:nvSpPr>
        <p:spPr bwMode="auto">
          <a:xfrm>
            <a:off x="914400" y="2590800"/>
            <a:ext cx="8001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u="sng" dirty="0">
                <a:latin typeface="Calibri" pitchFamily="34" charset="0"/>
              </a:rPr>
              <a:t>αλλαγές και στο πρωτεύον ευρετήριο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 	μη διατεταγμένο αρχείο υπερχείλισης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συνδεδεμένη λίστα εγγραφών υπερχείλισης</a:t>
            </a:r>
          </a:p>
        </p:txBody>
      </p:sp>
      <p:sp>
        <p:nvSpPr>
          <p:cNvPr id="12295" name="Text Box 5"/>
          <p:cNvSpPr txBox="1">
            <a:spLocks noChangeArrowheads="1"/>
          </p:cNvSpPr>
          <p:nvPr/>
        </p:nvSpPr>
        <p:spPr bwMode="auto">
          <a:xfrm>
            <a:off x="533400" y="4267200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Διαγραφή εγγραφής</a:t>
            </a:r>
          </a:p>
        </p:txBody>
      </p:sp>
      <p:sp>
        <p:nvSpPr>
          <p:cNvPr id="12296" name="Text Box 6"/>
          <p:cNvSpPr txBox="1">
            <a:spLocks noChangeArrowheads="1"/>
          </p:cNvSpPr>
          <p:nvPr/>
        </p:nvSpPr>
        <p:spPr bwMode="auto">
          <a:xfrm>
            <a:off x="1143000" y="4800600"/>
            <a:ext cx="8001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αλλαγές και στο πρωτεύον ευρετήριο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 	χρήση σημαδιών διαγραφής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8417283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B71307-8F9F-4036-A8FC-0829FD22391B}" type="slidenum">
              <a:rPr lang="el-GR" altLang="en-US" smtClean="0"/>
              <a:pPr/>
              <a:t>13</a:t>
            </a:fld>
            <a:endParaRPr lang="el-GR" altLang="en-US"/>
          </a:p>
        </p:txBody>
      </p:sp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369177" y="1923955"/>
            <a:ext cx="8280400" cy="4081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l-GR" sz="2400" dirty="0">
              <a:latin typeface="Calibri" pitchFamily="34" charset="0"/>
            </a:endParaRPr>
          </a:p>
          <a:p>
            <a:pPr algn="just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Το ευρετήριο αρχείου είναι (πάντα) ένα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διατεταγμένο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αρχείο</a:t>
            </a:r>
            <a:r>
              <a:rPr lang="el-GR" sz="2400" dirty="0">
                <a:latin typeface="Calibri" pitchFamily="34" charset="0"/>
              </a:rPr>
              <a:t> με σταθερού μήκους εγγραφές</a:t>
            </a:r>
          </a:p>
          <a:p>
            <a:pPr algn="just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Το αρχείο ευρετηρίου καταλαμβάνει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μικρότερο χώρο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από το ίδιο το αρχείο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δεδομένων </a:t>
            </a:r>
            <a:r>
              <a:rPr lang="en-US" sz="2400" dirty="0">
                <a:latin typeface="Calibri" pitchFamily="34" charset="0"/>
              </a:rPr>
              <a:t>(</a:t>
            </a:r>
            <a:r>
              <a:rPr lang="el-GR" sz="2400" dirty="0">
                <a:latin typeface="Calibri" pitchFamily="34" charset="0"/>
              </a:rPr>
              <a:t>οι καταχωρήσεις είναι μικρότερες και </a:t>
            </a:r>
            <a:r>
              <a:rPr lang="en-US" sz="2400" dirty="0">
                <a:latin typeface="Calibri" pitchFamily="34" charset="0"/>
              </a:rPr>
              <a:t>(</a:t>
            </a:r>
            <a:r>
              <a:rPr lang="el-GR" sz="2400" dirty="0">
                <a:latin typeface="Calibri" pitchFamily="34" charset="0"/>
              </a:rPr>
              <a:t>αν μη πυκνό) λιγότερες</a:t>
            </a:r>
            <a:r>
              <a:rPr lang="en-US" sz="2400" dirty="0">
                <a:latin typeface="Calibri" pitchFamily="34" charset="0"/>
              </a:rPr>
              <a:t>)</a:t>
            </a:r>
            <a:endParaRPr lang="el-GR" sz="2400" dirty="0">
              <a:latin typeface="Calibri" pitchFamily="34" charset="0"/>
            </a:endParaRPr>
          </a:p>
          <a:p>
            <a:pPr algn="just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Κάνοντας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δυαδική αναζήτηση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στο ευρετήριο</a:t>
            </a:r>
            <a:r>
              <a:rPr lang="en-US" sz="2400" dirty="0">
                <a:latin typeface="Calibri" pitchFamily="34" charset="0"/>
              </a:rPr>
              <a:t> (</a:t>
            </a:r>
            <a:r>
              <a:rPr lang="el-GR" sz="2400" dirty="0">
                <a:latin typeface="Calibri" pitchFamily="34" charset="0"/>
              </a:rPr>
              <a:t>γιατί το ευρετήριο είναι διατεταγμένο αρχείο) βρίσκουμε τον δείκτη στο </a:t>
            </a:r>
            <a:r>
              <a:rPr lang="en-US" sz="2400" dirty="0">
                <a:latin typeface="Calibri" pitchFamily="34" charset="0"/>
              </a:rPr>
              <a:t>block</a:t>
            </a:r>
            <a:r>
              <a:rPr lang="el-GR" sz="2400" dirty="0">
                <a:latin typeface="Calibri" pitchFamily="34" charset="0"/>
              </a:rPr>
              <a:t> όπου αποθηκεύεται η εγγραφή που θέλουμε</a:t>
            </a:r>
            <a:endParaRPr lang="en-US" sz="2400" dirty="0">
              <a:latin typeface="Calibri" pitchFamily="34" charset="0"/>
            </a:endParaRPr>
          </a:p>
          <a:p>
            <a:pPr algn="just"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endParaRPr lang="el-GR" sz="2400" dirty="0">
              <a:latin typeface="Calibri" pitchFamily="34" charset="0"/>
            </a:endParaRP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2033589" y="1341830"/>
            <a:ext cx="64087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buClr>
                <a:schemeClr val="tx1"/>
              </a:buClr>
              <a:buSzPct val="55000"/>
              <a:buFont typeface="Monotype Sorts" pitchFamily="2" charset="2"/>
              <a:buNone/>
            </a:pPr>
            <a:r>
              <a:rPr lang="en-US" sz="2400" dirty="0">
                <a:latin typeface="Calibri" pitchFamily="34" charset="0"/>
              </a:rPr>
              <a:t>Access paths (</a:t>
            </a:r>
            <a:r>
              <a:rPr lang="el-GR" sz="2400" dirty="0">
                <a:latin typeface="Calibri" pitchFamily="34" charset="0"/>
              </a:rPr>
              <a:t>μονοπάτια προσπέλασης)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977" y="110865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639077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9DC331-96C1-48D2-AD9F-9AAE3334A92A}" type="slidenum">
              <a:rPr lang="el-GR" altLang="en-US" smtClean="0"/>
              <a:pPr/>
              <a:t>14</a:t>
            </a:fld>
            <a:endParaRPr lang="el-GR" altLang="en-US"/>
          </a:p>
        </p:txBody>
      </p:sp>
      <p:sp>
        <p:nvSpPr>
          <p:cNvPr id="14341" name="Text Box 3"/>
          <p:cNvSpPr txBox="1">
            <a:spLocks noChangeArrowheads="1"/>
          </p:cNvSpPr>
          <p:nvPr/>
        </p:nvSpPr>
        <p:spPr bwMode="auto">
          <a:xfrm>
            <a:off x="349250" y="1412733"/>
            <a:ext cx="8229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 συστάδων (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clustering index): </a:t>
            </a:r>
            <a:r>
              <a:rPr lang="el-GR" sz="2800" dirty="0">
                <a:latin typeface="Calibri" pitchFamily="34" charset="0"/>
              </a:rPr>
              <a:t>ορισμένο στο πεδίο διάταξης [το οποίο όμως </a:t>
            </a:r>
            <a:r>
              <a:rPr lang="el-GR" sz="2800" u="sng" dirty="0">
                <a:solidFill>
                  <a:srgbClr val="FF0000"/>
                </a:solidFill>
                <a:latin typeface="Calibri" pitchFamily="34" charset="0"/>
              </a:rPr>
              <a:t>δεν είναι </a:t>
            </a:r>
            <a:r>
              <a:rPr lang="el-GR" sz="2800" dirty="0">
                <a:latin typeface="Calibri" pitchFamily="34" charset="0"/>
              </a:rPr>
              <a:t>κλειδί]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539750" y="3025230"/>
            <a:ext cx="78486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Υπάρχει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μια εγγραφή για κάθε διακεκριμένη τιμή </a:t>
            </a:r>
            <a:r>
              <a:rPr lang="el-GR" sz="2000" dirty="0">
                <a:latin typeface="Calibri" pitchFamily="34" charset="0"/>
              </a:rPr>
              <a:t>του πεδίου διάταξης (συστάδας)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του αρχείου που περιέχει</a:t>
            </a:r>
            <a:r>
              <a:rPr lang="en-US" sz="2000" dirty="0">
                <a:latin typeface="Calibri" pitchFamily="34" charset="0"/>
              </a:rPr>
              <a:t>: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την τιμή αυτή</a:t>
            </a:r>
            <a:endParaRPr lang="en-US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ένα δείκτη προς το πρώτο </a:t>
            </a:r>
            <a:r>
              <a:rPr lang="el-GR" sz="2000" dirty="0" err="1">
                <a:latin typeface="Calibri" pitchFamily="34" charset="0"/>
              </a:rPr>
              <a:t>block</a:t>
            </a:r>
            <a:r>
              <a:rPr lang="el-GR" sz="2000" dirty="0">
                <a:latin typeface="Calibri" pitchFamily="34" charset="0"/>
              </a:rPr>
              <a:t> του αρχείου δεδομένων που περιέχει μια εγγραφή με την τιμή αυτή στο πεδίο συστάδας</a:t>
            </a:r>
          </a:p>
        </p:txBody>
      </p:sp>
      <p:sp>
        <p:nvSpPr>
          <p:cNvPr id="14343" name="Text Box 5"/>
          <p:cNvSpPr txBox="1">
            <a:spLocks noChangeArrowheads="1"/>
          </p:cNvSpPr>
          <p:nvPr/>
        </p:nvSpPr>
        <p:spPr bwMode="auto">
          <a:xfrm>
            <a:off x="395288" y="5308779"/>
            <a:ext cx="82899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 Το ευρετήριο στο πεδίο διάταξης είναι ένα  </a:t>
            </a:r>
            <a:r>
              <a:rPr lang="el-GR" sz="2000" i="1" dirty="0">
                <a:solidFill>
                  <a:srgbClr val="FF3300"/>
                </a:solidFill>
                <a:latin typeface="Calibri" pitchFamily="34" charset="0"/>
              </a:rPr>
              <a:t>μη πυκνό</a:t>
            </a:r>
            <a:r>
              <a:rPr lang="el-GR" sz="2000" dirty="0">
                <a:latin typeface="Calibri" pitchFamily="34" charset="0"/>
              </a:rPr>
              <a:t> ευρετήριο</a:t>
            </a:r>
            <a:r>
              <a:rPr lang="en-US" sz="2000" dirty="0">
                <a:latin typeface="Calibri" pitchFamily="34" charset="0"/>
              </a:rPr>
              <a:t> 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Ευρετήριο σε πεδίο διάταξης (όχι κλειδί)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9394611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E529E1-0E09-48B4-8D72-3D6E3A4B85BB}" type="slidenum">
              <a:rPr lang="el-GR" altLang="en-US" smtClean="0"/>
              <a:pPr/>
              <a:t>15</a:t>
            </a:fld>
            <a:endParaRPr lang="el-GR" altLang="en-US"/>
          </a:p>
        </p:txBody>
      </p:sp>
      <p:sp>
        <p:nvSpPr>
          <p:cNvPr id="15365" name="Text Box 3"/>
          <p:cNvSpPr txBox="1">
            <a:spLocks noChangeArrowheads="1"/>
          </p:cNvSpPr>
          <p:nvPr/>
        </p:nvSpPr>
        <p:spPr bwMode="auto">
          <a:xfrm>
            <a:off x="755649" y="1989138"/>
            <a:ext cx="774690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>
                <a:solidFill>
                  <a:srgbClr val="CC3300"/>
                </a:solidFill>
                <a:latin typeface="Calibri" pitchFamily="34" charset="0"/>
              </a:rPr>
              <a:t>  Ευρετήριο συστάδων ή συγκροτημένο ευρετήριο</a:t>
            </a:r>
          </a:p>
        </p:txBody>
      </p:sp>
      <p:sp>
        <p:nvSpPr>
          <p:cNvPr id="15366" name="Text Box 4"/>
          <p:cNvSpPr txBox="1">
            <a:spLocks noChangeArrowheads="1"/>
          </p:cNvSpPr>
          <p:nvPr/>
        </p:nvSpPr>
        <p:spPr bwMode="auto">
          <a:xfrm>
            <a:off x="1331913" y="2924175"/>
            <a:ext cx="669607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Όταν η διάταξη του ευρετηρίου ακολουθεί αυτή του αρχείου δεδομένων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Ευρετήριο Συστάδων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0566129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74322C-B266-47D9-8178-09350B8E60B1}" type="slidenum">
              <a:rPr lang="el-GR" altLang="en-US" smtClean="0"/>
              <a:pPr/>
              <a:t>16</a:t>
            </a:fld>
            <a:endParaRPr lang="el-GR" altLang="en-US"/>
          </a:p>
        </p:txBody>
      </p:sp>
      <p:sp>
        <p:nvSpPr>
          <p:cNvPr id="16389" name="Text Box 3"/>
          <p:cNvSpPr txBox="1">
            <a:spLocks noChangeArrowheads="1"/>
          </p:cNvSpPr>
          <p:nvPr/>
        </p:nvSpPr>
        <p:spPr bwMode="auto">
          <a:xfrm>
            <a:off x="400050" y="1676400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ευρετηρίου)</a:t>
            </a:r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466725" y="2333625"/>
            <a:ext cx="82296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διατεταγμένο αρχείο με </a:t>
            </a:r>
            <a:r>
              <a:rPr lang="en-US" sz="1800" dirty="0" err="1">
                <a:latin typeface="Calibri" pitchFamily="34" charset="0"/>
              </a:rPr>
              <a:t>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b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= 30.000 </a:t>
            </a:r>
            <a:r>
              <a:rPr lang="el-GR" sz="1800" dirty="0">
                <a:latin typeface="Calibri" pitchFamily="34" charset="0"/>
              </a:rPr>
              <a:t>εγγραφές, μέγεθος </a:t>
            </a:r>
            <a:r>
              <a:rPr lang="en-US" sz="1800" dirty="0">
                <a:latin typeface="Calibri" pitchFamily="34" charset="0"/>
              </a:rPr>
              <a:t>block B = 1024 bytes, </a:t>
            </a:r>
            <a:r>
              <a:rPr lang="el-GR" sz="18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100 bytes, </a:t>
            </a:r>
            <a:r>
              <a:rPr lang="el-GR" sz="1800" dirty="0">
                <a:latin typeface="Calibri" pitchFamily="34" charset="0"/>
              </a:rPr>
              <a:t>μη εκτεινόμενη καταχώρηση, όπου το πεδίο διάταξης έχει μέγεθος V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l-GR" sz="1800" dirty="0">
                <a:latin typeface="Calibri" pitchFamily="34" charset="0"/>
              </a:rPr>
              <a:t> = 9 </a:t>
            </a:r>
            <a:r>
              <a:rPr lang="el-GR" sz="1800" dirty="0" err="1">
                <a:latin typeface="Calibri" pitchFamily="34" charset="0"/>
              </a:rPr>
              <a:t>bytes</a:t>
            </a:r>
            <a:r>
              <a:rPr lang="el-GR" sz="1800" dirty="0">
                <a:latin typeface="Calibri" pitchFamily="34" charset="0"/>
              </a:rPr>
              <a:t> και υπάρχουν </a:t>
            </a:r>
            <a:r>
              <a:rPr lang="el-GR" sz="1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1000 διαφορετικές</a:t>
            </a:r>
            <a:r>
              <a:rPr lang="el-GR" sz="1800" dirty="0">
                <a:latin typeface="Calibri" pitchFamily="34" charset="0"/>
              </a:rPr>
              <a:t> τιμές και οι εγγραφές είναι ομοιόμορφα κατανεμημένες ως προς τις τιμές αυτές. </a:t>
            </a:r>
            <a:r>
              <a:rPr lang="el-GR" sz="1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Υποθέτουμε ότι χρησιμοποιούνται άγκυρες </a:t>
            </a:r>
            <a:r>
              <a:rPr lang="el-GR" sz="1800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block</a:t>
            </a:r>
            <a:r>
              <a:rPr lang="el-GR" sz="1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κάθε νέα τιμή του πεδίου διάταξης αρχίζει στην αρχή ενός νέου 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block. </a:t>
            </a:r>
            <a:r>
              <a:rPr lang="el-GR" sz="1800" dirty="0">
                <a:latin typeface="Calibri" pitchFamily="34" charset="0"/>
              </a:rPr>
              <a:t>Κατασκευάζουμε ευρετήριο συστάδων, μέγεθος δείκτη </a:t>
            </a:r>
            <a:r>
              <a:rPr lang="en-US" sz="1800" dirty="0">
                <a:latin typeface="Calibri" pitchFamily="34" charset="0"/>
              </a:rPr>
              <a:t>block P = 6 bytes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838200" y="49530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δεδομένων: 3.000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6392" name="Text Box 6"/>
          <p:cNvSpPr txBox="1">
            <a:spLocks noChangeArrowheads="1"/>
          </p:cNvSpPr>
          <p:nvPr/>
        </p:nvSpPr>
        <p:spPr bwMode="auto">
          <a:xfrm>
            <a:off x="838200" y="53340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ευρετηρίου συστάδων: 15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6393" name="Text Box 7"/>
          <p:cNvSpPr txBox="1">
            <a:spLocks noChangeArrowheads="1"/>
          </p:cNvSpPr>
          <p:nvPr/>
        </p:nvSpPr>
        <p:spPr bwMode="auto">
          <a:xfrm>
            <a:off x="6372225" y="4581525"/>
            <a:ext cx="1439863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bfr</a:t>
            </a:r>
            <a:r>
              <a:rPr lang="en-US" sz="1800" baseline="-25000">
                <a:latin typeface="Calibri" pitchFamily="34" charset="0"/>
              </a:rPr>
              <a:t>A</a:t>
            </a:r>
            <a:r>
              <a:rPr lang="en-US" sz="1800">
                <a:latin typeface="Calibri" pitchFamily="34" charset="0"/>
              </a:rPr>
              <a:t> = 10</a:t>
            </a:r>
          </a:p>
          <a:p>
            <a:pPr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bfr</a:t>
            </a:r>
            <a:r>
              <a:rPr lang="en-US" sz="1800" baseline="-25000">
                <a:latin typeface="Calibri" pitchFamily="34" charset="0"/>
              </a:rPr>
              <a:t>E</a:t>
            </a:r>
            <a:r>
              <a:rPr lang="en-US" sz="1800">
                <a:latin typeface="Calibri" pitchFamily="34" charset="0"/>
              </a:rPr>
              <a:t> = 68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Ευρετήριο Συστάδων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626699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D2A97F-53DE-4323-AFAB-A69334AD2BA0}" type="slidenum">
              <a:rPr lang="el-GR" altLang="en-US" smtClean="0"/>
              <a:pPr/>
              <a:t>17</a:t>
            </a:fld>
            <a:endParaRPr lang="el-GR" altLang="en-US"/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304800" y="176278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3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</a:t>
            </a:r>
          </a:p>
        </p:txBody>
      </p:sp>
      <p:sp>
        <p:nvSpPr>
          <p:cNvPr id="17414" name="Text Box 4"/>
          <p:cNvSpPr txBox="1">
            <a:spLocks noChangeArrowheads="1"/>
          </p:cNvSpPr>
          <p:nvPr/>
        </p:nvSpPr>
        <p:spPr bwMode="auto">
          <a:xfrm>
            <a:off x="838200" y="2924175"/>
            <a:ext cx="6973888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Δυαδική αναζήτηση στο ευρετήριο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Ανάγνωση </a:t>
            </a:r>
            <a:r>
              <a:rPr lang="en-US" sz="2800" dirty="0">
                <a:latin typeface="Calibri" pitchFamily="34" charset="0"/>
              </a:rPr>
              <a:t>blocks </a:t>
            </a:r>
            <a:r>
              <a:rPr lang="el-GR" sz="2800" dirty="0">
                <a:latin typeface="Calibri" pitchFamily="34" charset="0"/>
              </a:rPr>
              <a:t> (τώρα μπορεί να είναι παραπάνω από ένα) από το αρχείο δεδομένων</a:t>
            </a:r>
            <a:r>
              <a:rPr lang="en-US" sz="2800" dirty="0">
                <a:latin typeface="Calibri" pitchFamily="34" charset="0"/>
              </a:rPr>
              <a:t> </a:t>
            </a:r>
            <a:r>
              <a:rPr lang="el-GR" sz="2800" dirty="0">
                <a:latin typeface="Calibri" pitchFamily="34" charset="0"/>
              </a:rPr>
              <a:t>που περιέχουν την τιμή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Ευρετήριο Συστάδων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0432655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151736-F897-4E70-B597-93BD68E2953B}" type="slidenum">
              <a:rPr lang="el-GR" altLang="en-US" smtClean="0"/>
              <a:pPr/>
              <a:t>18</a:t>
            </a:fld>
            <a:endParaRPr lang="el-GR" altLang="en-US"/>
          </a:p>
        </p:txBody>
      </p:sp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755650" y="4076522"/>
            <a:ext cx="80010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i="1" dirty="0">
                <a:latin typeface="Calibri" pitchFamily="34" charset="0"/>
              </a:rPr>
              <a:t>Μέγεθος αρχείου δεδομένων: 3.000 </a:t>
            </a:r>
            <a:r>
              <a:rPr lang="en-US" sz="1800" i="1" dirty="0">
                <a:latin typeface="Calibri" pitchFamily="34" charset="0"/>
              </a:rPr>
              <a:t>blocks</a:t>
            </a:r>
            <a:endParaRPr lang="el-GR" sz="1800" i="1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800" i="1" dirty="0">
                <a:latin typeface="Calibri" pitchFamily="34" charset="0"/>
              </a:rPr>
              <a:t> </a:t>
            </a:r>
            <a:r>
              <a:rPr lang="el-GR" sz="1800" i="1" dirty="0">
                <a:latin typeface="Calibri" pitchFamily="34" charset="0"/>
              </a:rPr>
              <a:t>Μέγεθος αρχείου ευρετηρίου: 15 </a:t>
            </a:r>
            <a:r>
              <a:rPr lang="en-US" sz="1800" i="1" dirty="0">
                <a:latin typeface="Calibri" pitchFamily="34" charset="0"/>
              </a:rPr>
              <a:t>blocks</a:t>
            </a:r>
            <a:endParaRPr lang="el-GR" sz="1800" i="1" dirty="0">
              <a:latin typeface="Calibri" pitchFamily="34" charset="0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539750" y="5084585"/>
            <a:ext cx="807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Αναζήτηση χωρίς ευρετήριο: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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log 3.000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 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+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ταιριάσματα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(= 3)  15 </a:t>
            </a:r>
            <a:r>
              <a:rPr lang="el-GR" sz="1800" dirty="0" err="1">
                <a:latin typeface="Calibri" pitchFamily="34" charset="0"/>
                <a:sym typeface="Symbol" pitchFamily="18" charset="2"/>
              </a:rPr>
              <a:t>blocks</a:t>
            </a:r>
            <a:endParaRPr lang="el-GR" sz="18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18439" name="Text Box 5"/>
          <p:cNvSpPr txBox="1">
            <a:spLocks noChangeArrowheads="1"/>
          </p:cNvSpPr>
          <p:nvPr/>
        </p:nvSpPr>
        <p:spPr bwMode="auto">
          <a:xfrm>
            <a:off x="573088" y="5548135"/>
            <a:ext cx="754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Αναζήτηση με ευρετήριο: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</a:t>
            </a:r>
            <a:r>
              <a:rPr lang="en-US" sz="1800">
                <a:latin typeface="Calibri" pitchFamily="34" charset="0"/>
                <a:sym typeface="Symbol" pitchFamily="18" charset="2"/>
              </a:rPr>
              <a:t>log 15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 </a:t>
            </a:r>
            <a:r>
              <a:rPr lang="el-GR" sz="1800" u="sng">
                <a:latin typeface="Calibri" pitchFamily="34" charset="0"/>
                <a:sym typeface="Symbol" pitchFamily="18" charset="2"/>
              </a:rPr>
              <a:t>+ 3</a:t>
            </a:r>
            <a:r>
              <a:rPr lang="el-GR" sz="1800">
                <a:latin typeface="Calibri" pitchFamily="34" charset="0"/>
                <a:sym typeface="Symbol" pitchFamily="18" charset="2"/>
              </a:rPr>
              <a:t> = 7 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8440" name="Text Box 6"/>
          <p:cNvSpPr txBox="1">
            <a:spLocks noChangeArrowheads="1"/>
          </p:cNvSpPr>
          <p:nvPr/>
        </p:nvSpPr>
        <p:spPr bwMode="auto">
          <a:xfrm>
            <a:off x="180975" y="1314876"/>
            <a:ext cx="8534400" cy="260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κόστους αναζήτησης)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(στοιχεία όπως πριν) Έστω διατεταγμένο αρχείο με </a:t>
            </a:r>
            <a:r>
              <a:rPr lang="en-US" dirty="0">
                <a:latin typeface="Calibri" pitchFamily="34" charset="0"/>
              </a:rPr>
              <a:t>r</a:t>
            </a:r>
            <a:r>
              <a:rPr lang="el-GR" baseline="-25000" dirty="0">
                <a:latin typeface="Calibri" pitchFamily="34" charset="0"/>
              </a:rPr>
              <a:t>Α</a:t>
            </a:r>
            <a:r>
              <a:rPr lang="en-US" b="1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= 30.000 </a:t>
            </a:r>
            <a:r>
              <a:rPr lang="el-GR" dirty="0">
                <a:latin typeface="Calibri" pitchFamily="34" charset="0"/>
              </a:rPr>
              <a:t>εγγραφές, μέγεθος </a:t>
            </a:r>
            <a:r>
              <a:rPr lang="en-US" dirty="0">
                <a:latin typeface="Calibri" pitchFamily="34" charset="0"/>
              </a:rPr>
              <a:t>block B = 1024 bytes, </a:t>
            </a:r>
            <a:r>
              <a:rPr lang="el-GR" dirty="0">
                <a:latin typeface="Calibri" pitchFamily="34" charset="0"/>
              </a:rPr>
              <a:t>σταθερού μεγέθους εγγραφές μεγέθους </a:t>
            </a:r>
            <a:r>
              <a:rPr lang="en-US" dirty="0">
                <a:latin typeface="Calibri" pitchFamily="34" charset="0"/>
              </a:rPr>
              <a:t>R</a:t>
            </a:r>
            <a:r>
              <a:rPr lang="el-GR" baseline="-25000" dirty="0">
                <a:latin typeface="Calibri" pitchFamily="34" charset="0"/>
              </a:rPr>
              <a:t>Α</a:t>
            </a:r>
            <a:r>
              <a:rPr lang="en-US" dirty="0">
                <a:latin typeface="Calibri" pitchFamily="34" charset="0"/>
              </a:rPr>
              <a:t> = 100 bytes, </a:t>
            </a:r>
            <a:r>
              <a:rPr lang="el-GR" dirty="0">
                <a:latin typeface="Calibri" pitchFamily="34" charset="0"/>
              </a:rPr>
              <a:t>μη εκτεινόμενη καταχώρηση, όπου το πεδίο διάταξης έχει μέγεθος V</a:t>
            </a:r>
            <a:r>
              <a:rPr lang="el-GR" baseline="-25000" dirty="0">
                <a:latin typeface="Calibri" pitchFamily="34" charset="0"/>
              </a:rPr>
              <a:t>Α</a:t>
            </a:r>
            <a:r>
              <a:rPr lang="el-GR" dirty="0">
                <a:latin typeface="Calibri" pitchFamily="34" charset="0"/>
              </a:rPr>
              <a:t> = 9 </a:t>
            </a:r>
            <a:r>
              <a:rPr lang="el-GR" dirty="0" err="1">
                <a:latin typeface="Calibri" pitchFamily="34" charset="0"/>
              </a:rPr>
              <a:t>bytes</a:t>
            </a:r>
            <a:r>
              <a:rPr lang="el-GR" dirty="0">
                <a:latin typeface="Calibri" pitchFamily="34" charset="0"/>
              </a:rPr>
              <a:t> και υπάρχουν 1000 διαφορετικές τιμές και οι εγγραφές είναι ομοιόμορφα κατανεμημένες ως προς τις τιμές αυτές. Υποθέτουμε ότι χρησιμοποιούνται άγκυρες </a:t>
            </a:r>
            <a:r>
              <a:rPr lang="el-GR" dirty="0" err="1">
                <a:latin typeface="Calibri" pitchFamily="34" charset="0"/>
              </a:rPr>
              <a:t>block</a:t>
            </a:r>
            <a:r>
              <a:rPr lang="el-GR" dirty="0">
                <a:latin typeface="Calibri" pitchFamily="34" charset="0"/>
              </a:rPr>
              <a:t>, κάθε νέα τιμή του πεδίου διάταξης αρχίζει στην αρχή ενός νέου </a:t>
            </a:r>
            <a:r>
              <a:rPr lang="en-US" dirty="0">
                <a:latin typeface="Calibri" pitchFamily="34" charset="0"/>
              </a:rPr>
              <a:t>block. </a:t>
            </a:r>
            <a:r>
              <a:rPr lang="el-GR" dirty="0">
                <a:latin typeface="Calibri" pitchFamily="34" charset="0"/>
              </a:rPr>
              <a:t>Κατασκευάζουμε ευρετήριο συστάδων, μέγεθος δείκτη </a:t>
            </a:r>
            <a:r>
              <a:rPr lang="en-US" dirty="0">
                <a:latin typeface="Calibri" pitchFamily="34" charset="0"/>
              </a:rPr>
              <a:t>block P = 6 bytes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Ευρετήριο Συστάδων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7522591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D92F49-71F5-4631-862B-B8428DD30D99}" type="slidenum">
              <a:rPr lang="el-GR" altLang="en-US" smtClean="0"/>
              <a:pPr/>
              <a:t>19</a:t>
            </a:fld>
            <a:endParaRPr lang="el-GR" altLang="en-US"/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457200" y="1611923"/>
            <a:ext cx="8077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Δευτερεύον ευρετήριο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(secondary index): </a:t>
            </a:r>
            <a:r>
              <a:rPr lang="el-GR" sz="3200" dirty="0">
                <a:latin typeface="Calibri" pitchFamily="34" charset="0"/>
              </a:rPr>
              <a:t>ορισμένο σε πεδίο διαφορετικό του πεδίου διάταξης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97876" y="4592419"/>
            <a:ext cx="74646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Θα εξετάσουμε την περίπτωση που το πεδίο </a:t>
            </a:r>
            <a:r>
              <a:rPr lang="el-GR" sz="2000" dirty="0" err="1"/>
              <a:t>ευρετηριοποίησης</a:t>
            </a:r>
            <a:r>
              <a:rPr lang="el-GR" sz="2000" dirty="0"/>
              <a:t> είναι κλειδί και την περίπτωση που δεν είναι</a:t>
            </a:r>
          </a:p>
        </p:txBody>
      </p:sp>
    </p:spTree>
    <p:extLst>
      <p:ext uri="{BB962C8B-B14F-4D97-AF65-F5344CB8AC3E}">
        <p14:creationId xmlns:p14="http://schemas.microsoft.com/office/powerpoint/2010/main" val="4034865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883318-F705-4A04-B111-9DE742ECD019}" type="slidenum">
              <a:rPr lang="el-GR" altLang="en-US" smtClean="0"/>
              <a:pPr/>
              <a:t>2</a:t>
            </a:fld>
            <a:endParaRPr lang="el-GR" altLang="en-US"/>
          </a:p>
        </p:txBody>
      </p:sp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755650" y="3213100"/>
            <a:ext cx="2089150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03" name="Rectangle 5"/>
          <p:cNvSpPr>
            <a:spLocks noChangeArrowheads="1"/>
          </p:cNvSpPr>
          <p:nvPr/>
        </p:nvSpPr>
        <p:spPr bwMode="auto">
          <a:xfrm>
            <a:off x="3708400" y="3357562"/>
            <a:ext cx="3276600" cy="21605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04" name="Text Box 6"/>
          <p:cNvSpPr txBox="1">
            <a:spLocks noChangeArrowheads="1"/>
          </p:cNvSpPr>
          <p:nvPr/>
        </p:nvSpPr>
        <p:spPr bwMode="auto">
          <a:xfrm>
            <a:off x="419622" y="4271963"/>
            <a:ext cx="2089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 dirty="0">
                <a:solidFill>
                  <a:srgbClr val="FF3300"/>
                </a:solidFill>
                <a:latin typeface="Calibri" pitchFamily="34" charset="0"/>
              </a:rPr>
              <a:t>Αρχείο Ευρετηρίου</a:t>
            </a:r>
            <a:endParaRPr lang="el-GR" sz="1400" dirty="0">
              <a:latin typeface="Calibri" pitchFamily="34" charset="0"/>
            </a:endParaRPr>
          </a:p>
        </p:txBody>
      </p:sp>
      <p:sp>
        <p:nvSpPr>
          <p:cNvPr id="4105" name="Text Box 7"/>
          <p:cNvSpPr txBox="1">
            <a:spLocks noChangeArrowheads="1"/>
          </p:cNvSpPr>
          <p:nvPr/>
        </p:nvSpPr>
        <p:spPr bwMode="auto">
          <a:xfrm>
            <a:off x="7121478" y="4559135"/>
            <a:ext cx="191926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 dirty="0">
                <a:solidFill>
                  <a:srgbClr val="FF3300"/>
                </a:solidFill>
                <a:latin typeface="Calibri" pitchFamily="34" charset="0"/>
              </a:rPr>
              <a:t>Αρχείο Δεδομένων</a:t>
            </a:r>
          </a:p>
        </p:txBody>
      </p:sp>
      <p:sp>
        <p:nvSpPr>
          <p:cNvPr id="4106" name="Line 8"/>
          <p:cNvSpPr>
            <a:spLocks noChangeShapeType="1"/>
          </p:cNvSpPr>
          <p:nvPr/>
        </p:nvSpPr>
        <p:spPr bwMode="auto">
          <a:xfrm>
            <a:off x="769985" y="3658866"/>
            <a:ext cx="2001790" cy="2254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07" name="Text Box 9"/>
          <p:cNvSpPr txBox="1">
            <a:spLocks noChangeArrowheads="1"/>
          </p:cNvSpPr>
          <p:nvPr/>
        </p:nvSpPr>
        <p:spPr bwMode="auto">
          <a:xfrm>
            <a:off x="748056" y="3213100"/>
            <a:ext cx="11525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 b="1" dirty="0"/>
              <a:t>τιμή γνωρίσματος</a:t>
            </a:r>
          </a:p>
        </p:txBody>
      </p:sp>
      <p:sp>
        <p:nvSpPr>
          <p:cNvPr id="4108" name="Line 10"/>
          <p:cNvSpPr>
            <a:spLocks noChangeShapeType="1"/>
          </p:cNvSpPr>
          <p:nvPr/>
        </p:nvSpPr>
        <p:spPr bwMode="auto">
          <a:xfrm flipH="1">
            <a:off x="1746504" y="3213101"/>
            <a:ext cx="148" cy="8502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09" name="Line 11"/>
          <p:cNvSpPr>
            <a:spLocks noChangeShapeType="1"/>
          </p:cNvSpPr>
          <p:nvPr/>
        </p:nvSpPr>
        <p:spPr bwMode="auto">
          <a:xfrm>
            <a:off x="2879725" y="3789363"/>
            <a:ext cx="75565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110" name="Line 12"/>
          <p:cNvSpPr>
            <a:spLocks noChangeShapeType="1"/>
          </p:cNvSpPr>
          <p:nvPr/>
        </p:nvSpPr>
        <p:spPr bwMode="auto">
          <a:xfrm>
            <a:off x="4716463" y="3357562"/>
            <a:ext cx="0" cy="21062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11" name="Text Box 13"/>
          <p:cNvSpPr txBox="1">
            <a:spLocks noChangeArrowheads="1"/>
          </p:cNvSpPr>
          <p:nvPr/>
        </p:nvSpPr>
        <p:spPr bwMode="auto">
          <a:xfrm>
            <a:off x="3681092" y="3934109"/>
            <a:ext cx="12231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 b="1" dirty="0"/>
              <a:t>τιμή γνωρίσματος</a:t>
            </a:r>
          </a:p>
        </p:txBody>
      </p:sp>
      <p:sp>
        <p:nvSpPr>
          <p:cNvPr id="4112" name="Line 14"/>
          <p:cNvSpPr>
            <a:spLocks noChangeShapeType="1"/>
          </p:cNvSpPr>
          <p:nvPr/>
        </p:nvSpPr>
        <p:spPr bwMode="auto">
          <a:xfrm>
            <a:off x="3681092" y="3902099"/>
            <a:ext cx="330390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13" name="Line 15"/>
          <p:cNvSpPr>
            <a:spLocks noChangeShapeType="1"/>
          </p:cNvSpPr>
          <p:nvPr/>
        </p:nvSpPr>
        <p:spPr bwMode="auto">
          <a:xfrm>
            <a:off x="3708400" y="4437063"/>
            <a:ext cx="3095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14" name="Text Box 16"/>
          <p:cNvSpPr txBox="1">
            <a:spLocks noChangeArrowheads="1"/>
          </p:cNvSpPr>
          <p:nvPr/>
        </p:nvSpPr>
        <p:spPr bwMode="auto">
          <a:xfrm>
            <a:off x="4716463" y="4026859"/>
            <a:ext cx="25923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/>
              <a:t>υπόλοιπα γνωρίσματα</a:t>
            </a:r>
          </a:p>
        </p:txBody>
      </p:sp>
      <p:sp>
        <p:nvSpPr>
          <p:cNvPr id="4115" name="Rectangle 17"/>
          <p:cNvSpPr>
            <a:spLocks noChangeArrowheads="1"/>
          </p:cNvSpPr>
          <p:nvPr/>
        </p:nvSpPr>
        <p:spPr bwMode="auto">
          <a:xfrm>
            <a:off x="395288" y="5876925"/>
            <a:ext cx="6338887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16" name="Rectangle 18"/>
          <p:cNvSpPr>
            <a:spLocks noChangeArrowheads="1"/>
          </p:cNvSpPr>
          <p:nvPr/>
        </p:nvSpPr>
        <p:spPr bwMode="auto">
          <a:xfrm>
            <a:off x="395288" y="5868988"/>
            <a:ext cx="28209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dirty="0">
                <a:latin typeface="Calibri" pitchFamily="34" charset="0"/>
              </a:rPr>
              <a:t>Τιμή Πεδίου </a:t>
            </a:r>
            <a:r>
              <a:rPr lang="el-GR" sz="1600" dirty="0" err="1">
                <a:latin typeface="Calibri" pitchFamily="34" charset="0"/>
              </a:rPr>
              <a:t>Ευρετηριοποίησης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4117" name="Rectangle 19"/>
          <p:cNvSpPr>
            <a:spLocks noChangeArrowheads="1"/>
          </p:cNvSpPr>
          <p:nvPr/>
        </p:nvSpPr>
        <p:spPr bwMode="auto">
          <a:xfrm>
            <a:off x="3605213" y="5868988"/>
            <a:ext cx="28575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dirty="0">
                <a:latin typeface="Calibri" pitchFamily="34" charset="0"/>
              </a:rPr>
              <a:t>Δείκτης στο </a:t>
            </a:r>
            <a:r>
              <a:rPr lang="el-GR" sz="1600" dirty="0" err="1">
                <a:latin typeface="Calibri" pitchFamily="34" charset="0"/>
              </a:rPr>
              <a:t>block</a:t>
            </a:r>
            <a:r>
              <a:rPr lang="el-GR" sz="1600" dirty="0">
                <a:latin typeface="Calibri" pitchFamily="34" charset="0"/>
              </a:rPr>
              <a:t> της εγγραφής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4118" name="Line 20"/>
          <p:cNvSpPr>
            <a:spLocks noChangeShapeType="1"/>
          </p:cNvSpPr>
          <p:nvPr/>
        </p:nvSpPr>
        <p:spPr bwMode="auto">
          <a:xfrm>
            <a:off x="3419475" y="587692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19" name="Text Box 21"/>
          <p:cNvSpPr txBox="1">
            <a:spLocks noChangeArrowheads="1"/>
          </p:cNvSpPr>
          <p:nvPr/>
        </p:nvSpPr>
        <p:spPr bwMode="auto">
          <a:xfrm>
            <a:off x="179388" y="5373688"/>
            <a:ext cx="5400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Εγγραφή στο ευρετήριο: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12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0846" y="1146412"/>
            <a:ext cx="86234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chemeClr val="tx1"/>
              </a:buClr>
              <a:buSzPct val="105000"/>
              <a:buFont typeface="Wingdings" panose="05000000000000000000" pitchFamily="2" charset="2"/>
              <a:buChar char="§"/>
            </a:pPr>
            <a:r>
              <a:rPr lang="el-GR" sz="2400" dirty="0">
                <a:latin typeface="Calibri" pitchFamily="34" charset="0"/>
              </a:rPr>
              <a:t>Ένα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index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είναι μια βοηθητική δομή αρχείου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που κάνει πιο αποδοτική την αναζήτηση μιας εγγραφής σε ένα αρχείο</a:t>
            </a:r>
            <a:endParaRPr lang="en-US" sz="2400" dirty="0">
              <a:latin typeface="Calibri" pitchFamily="34" charset="0"/>
            </a:endParaRPr>
          </a:p>
          <a:p>
            <a:pPr marL="342900" indent="-342900" algn="just">
              <a:buClr>
                <a:schemeClr val="tx1"/>
              </a:buClr>
              <a:buSzPct val="105000"/>
              <a:buFont typeface="Wingdings" panose="05000000000000000000" pitchFamily="2" charset="2"/>
              <a:buChar char="§"/>
            </a:pPr>
            <a:r>
              <a:rPr lang="el-GR" sz="2400" dirty="0">
                <a:latin typeface="Calibri" pitchFamily="34" charset="0"/>
              </a:rPr>
              <a:t>Το ευρετήριο ορίζεται (συνήθως) σε</a:t>
            </a:r>
            <a:r>
              <a:rPr lang="el-GR" sz="2400" dirty="0">
                <a:solidFill>
                  <a:srgbClr val="990000"/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ένα γνώρισμα του αρχείου που καλείται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πεδίο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ευρετηριοποίησης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indexing field)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96400403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B41A4F-6182-4778-820B-96DFAB0B04CC}" type="slidenum">
              <a:rPr lang="el-GR" altLang="en-US" smtClean="0"/>
              <a:pPr/>
              <a:t>20</a:t>
            </a:fld>
            <a:endParaRPr lang="el-GR" altLang="en-US"/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450376" y="2784143"/>
            <a:ext cx="7749061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Υπάρχει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μια εγγραφή για κάθε εγγραφή του αρχείου </a:t>
            </a:r>
            <a:r>
              <a:rPr lang="el-GR" sz="2400" dirty="0">
                <a:latin typeface="Calibri" pitchFamily="34" charset="0"/>
              </a:rPr>
              <a:t>που περιέχει</a:t>
            </a:r>
            <a:r>
              <a:rPr lang="en-US" sz="2400" dirty="0">
                <a:latin typeface="Calibri" pitchFamily="34" charset="0"/>
              </a:rPr>
              <a:t>: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την τιμή του κλειδιού για αυτήν την εγγραφή</a:t>
            </a:r>
            <a:endParaRPr lang="en-US" sz="24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έν</a:t>
            </a:r>
            <a:r>
              <a:rPr lang="en-US" sz="2400" dirty="0">
                <a:latin typeface="Calibri" pitchFamily="34" charset="0"/>
              </a:rPr>
              <a:t>α </a:t>
            </a:r>
            <a:r>
              <a:rPr lang="el-GR" sz="2400" dirty="0">
                <a:latin typeface="Calibri" pitchFamily="34" charset="0"/>
              </a:rPr>
              <a:t>δείκτη προς το </a:t>
            </a:r>
            <a:r>
              <a:rPr lang="en-US" sz="2400" dirty="0">
                <a:latin typeface="Calibri" pitchFamily="34" charset="0"/>
              </a:rPr>
              <a:t>block (ή </a:t>
            </a:r>
            <a:r>
              <a:rPr lang="en-US" sz="2400" dirty="0" err="1">
                <a:latin typeface="Calibri" pitchFamily="34" charset="0"/>
              </a:rPr>
              <a:t>την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εγγρ</a:t>
            </a:r>
            <a:r>
              <a:rPr lang="en-US" sz="2400" dirty="0">
                <a:latin typeface="Calibri" pitchFamily="34" charset="0"/>
              </a:rPr>
              <a:t>αφή) του αρχείου δεδομένων που περιέχει την εγγραφή με την τιμή αυτή 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0486" name="Text Box 4"/>
          <p:cNvSpPr txBox="1">
            <a:spLocks noChangeArrowheads="1"/>
          </p:cNvSpPr>
          <p:nvPr/>
        </p:nvSpPr>
        <p:spPr bwMode="auto">
          <a:xfrm>
            <a:off x="323850" y="1794668"/>
            <a:ext cx="8305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u="sng" dirty="0">
                <a:latin typeface="Calibri" pitchFamily="34" charset="0"/>
              </a:rPr>
              <a:t>Περίπτωση 1</a:t>
            </a:r>
            <a:r>
              <a:rPr lang="el-GR" sz="2400" dirty="0">
                <a:latin typeface="Calibri" pitchFamily="34" charset="0"/>
              </a:rPr>
              <a:t>: Το πεδίο </a:t>
            </a:r>
            <a:r>
              <a:rPr lang="el-GR" sz="2400" dirty="0" err="1">
                <a:latin typeface="Calibri" pitchFamily="34" charset="0"/>
              </a:rPr>
              <a:t>ευρετηριοποίησης</a:t>
            </a:r>
            <a:r>
              <a:rPr lang="el-GR" sz="2400" dirty="0">
                <a:latin typeface="Calibri" pitchFamily="34" charset="0"/>
              </a:rPr>
              <a:t> είναι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κλειδί</a:t>
            </a:r>
            <a:r>
              <a:rPr lang="el-GR" sz="24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(καλείται και </a:t>
            </a:r>
            <a:r>
              <a:rPr lang="el-GR" sz="2400" i="1" dirty="0">
                <a:latin typeface="Calibri" pitchFamily="34" charset="0"/>
              </a:rPr>
              <a:t>δευτερεύον κλειδί</a:t>
            </a:r>
            <a:r>
              <a:rPr lang="el-GR" sz="2400" dirty="0">
                <a:latin typeface="Calibri" pitchFamily="34" charset="0"/>
              </a:rPr>
              <a:t>)</a:t>
            </a:r>
          </a:p>
        </p:txBody>
      </p:sp>
      <p:sp>
        <p:nvSpPr>
          <p:cNvPr id="20487" name="Text Box 5"/>
          <p:cNvSpPr txBox="1">
            <a:spLocks noChangeArrowheads="1"/>
          </p:cNvSpPr>
          <p:nvPr/>
        </p:nvSpPr>
        <p:spPr bwMode="auto">
          <a:xfrm>
            <a:off x="250825" y="5516563"/>
            <a:ext cx="82899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dirty="0">
                <a:latin typeface="Calibri" pitchFamily="34" charset="0"/>
              </a:rPr>
              <a:t>  Το ευρετήριο σε πεδίο </a:t>
            </a:r>
            <a:r>
              <a:rPr lang="el-GR" sz="2000" u="sng" dirty="0">
                <a:latin typeface="Calibri" pitchFamily="34" charset="0"/>
              </a:rPr>
              <a:t>ΟΧΙ</a:t>
            </a:r>
            <a:r>
              <a:rPr lang="el-GR" sz="2000" dirty="0">
                <a:latin typeface="Calibri" pitchFamily="34" charset="0"/>
              </a:rPr>
              <a:t> διάταξης (+ κλειδί) είναι ένα  </a:t>
            </a:r>
            <a:r>
              <a:rPr lang="el-GR" sz="2000" i="1" dirty="0">
                <a:solidFill>
                  <a:srgbClr val="FF3300"/>
                </a:solidFill>
                <a:latin typeface="Calibri" pitchFamily="34" charset="0"/>
              </a:rPr>
              <a:t>πυκνό</a:t>
            </a:r>
            <a:r>
              <a:rPr lang="el-GR" sz="2000" dirty="0">
                <a:latin typeface="Calibri" pitchFamily="34" charset="0"/>
              </a:rPr>
              <a:t> ευρετήριο</a:t>
            </a:r>
            <a:r>
              <a:rPr lang="en-US" sz="2000" dirty="0">
                <a:latin typeface="Calibri" pitchFamily="34" charset="0"/>
              </a:rPr>
              <a:t> 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0527959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EBB282-015E-40E3-B90A-4BDFFE837419}" type="slidenum">
              <a:rPr lang="el-GR" altLang="en-US" smtClean="0"/>
              <a:pPr/>
              <a:t>21</a:t>
            </a:fld>
            <a:endParaRPr lang="el-GR" altLang="en-US"/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866775" y="2341496"/>
            <a:ext cx="75057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αρχείο με </a:t>
            </a:r>
            <a:r>
              <a:rPr lang="en-US" sz="2000" dirty="0" err="1">
                <a:latin typeface="Calibri" pitchFamily="34" charset="0"/>
              </a:rPr>
              <a:t>r</a:t>
            </a:r>
            <a:r>
              <a:rPr lang="en-US" sz="2000" baseline="-25000" dirty="0" err="1">
                <a:latin typeface="Calibri" pitchFamily="34" charset="0"/>
              </a:rPr>
              <a:t>Α</a:t>
            </a:r>
            <a:r>
              <a:rPr lang="en-US" sz="2000" dirty="0">
                <a:latin typeface="Calibri" pitchFamily="34" charset="0"/>
              </a:rPr>
              <a:t> = 30.000 </a:t>
            </a:r>
            <a:r>
              <a:rPr lang="el-GR" sz="2000" dirty="0">
                <a:latin typeface="Calibri" pitchFamily="34" charset="0"/>
              </a:rPr>
              <a:t>εγγραφές</a:t>
            </a:r>
            <a:r>
              <a:rPr lang="en-US" sz="2000" dirty="0">
                <a:latin typeface="Calibri" pitchFamily="34" charset="0"/>
              </a:rPr>
              <a:t>, μέγεθος block B = 1024 bytes, σταθερού μεγέθους εγγραφές μεγέθους R</a:t>
            </a:r>
            <a:r>
              <a:rPr lang="en-US" sz="2000" baseline="-25000" dirty="0">
                <a:latin typeface="Calibri" pitchFamily="34" charset="0"/>
              </a:rPr>
              <a:t>Α</a:t>
            </a:r>
            <a:r>
              <a:rPr lang="en-US" sz="2000" dirty="0">
                <a:latin typeface="Calibri" pitchFamily="34" charset="0"/>
              </a:rPr>
              <a:t> = 100 bytes, μη εκτεινόμενη καταχώρηση, όπου το </a:t>
            </a:r>
            <a:r>
              <a:rPr lang="en-US" sz="2000" i="1" dirty="0">
                <a:latin typeface="Calibri" pitchFamily="34" charset="0"/>
              </a:rPr>
              <a:t>πεδίο κλειδιού </a:t>
            </a:r>
            <a:r>
              <a:rPr lang="en-US" sz="2000" dirty="0">
                <a:latin typeface="Calibri" pitchFamily="34" charset="0"/>
              </a:rPr>
              <a:t>έχει μέγεθος V</a:t>
            </a:r>
            <a:r>
              <a:rPr lang="en-US" sz="2000" baseline="-25000" dirty="0">
                <a:latin typeface="Calibri" pitchFamily="34" charset="0"/>
              </a:rPr>
              <a:t>Α</a:t>
            </a:r>
            <a:r>
              <a:rPr lang="en-US" sz="2000" dirty="0">
                <a:latin typeface="Calibri" pitchFamily="34" charset="0"/>
              </a:rPr>
              <a:t> = 9 bytes αλλά </a:t>
            </a:r>
            <a:r>
              <a:rPr lang="en-US" sz="2000" i="1" dirty="0">
                <a:latin typeface="Calibri" pitchFamily="34" charset="0"/>
              </a:rPr>
              <a:t>δεν είναι πεδίο διάταξης</a:t>
            </a:r>
            <a:r>
              <a:rPr lang="en-US" sz="2000" dirty="0">
                <a:latin typeface="Calibri" pitchFamily="34" charset="0"/>
              </a:rPr>
              <a:t>. </a:t>
            </a:r>
            <a:r>
              <a:rPr lang="el-GR" sz="2000" dirty="0">
                <a:latin typeface="Calibri" pitchFamily="34" charset="0"/>
              </a:rPr>
              <a:t>Κατασκευάζουμε δευτερεύον ευρετήριο, μέγεθος δείκτη </a:t>
            </a:r>
            <a:r>
              <a:rPr lang="en-US" sz="2000" dirty="0">
                <a:latin typeface="Calibri" pitchFamily="34" charset="0"/>
              </a:rPr>
              <a:t>block P = 6 bytes</a:t>
            </a:r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895350" y="44958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δεδομένων: 3.000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21511" name="Text Box 5"/>
          <p:cNvSpPr txBox="1">
            <a:spLocks noChangeArrowheads="1"/>
          </p:cNvSpPr>
          <p:nvPr/>
        </p:nvSpPr>
        <p:spPr bwMode="auto">
          <a:xfrm>
            <a:off x="895350" y="4941888"/>
            <a:ext cx="464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Μέγεθος αρχείου ευρετηρίου: 442 </a:t>
            </a:r>
            <a:r>
              <a:rPr lang="en-US" sz="1800" dirty="0">
                <a:latin typeface="Calibri" pitchFamily="34" charset="0"/>
              </a:rPr>
              <a:t>blocks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21512" name="Text Box 6"/>
          <p:cNvSpPr txBox="1">
            <a:spLocks noChangeArrowheads="1"/>
          </p:cNvSpPr>
          <p:nvPr/>
        </p:nvSpPr>
        <p:spPr bwMode="auto">
          <a:xfrm>
            <a:off x="5724525" y="4941888"/>
            <a:ext cx="1800225" cy="368300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45 για πρωτεύον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21513" name="Text Box 7"/>
          <p:cNvSpPr txBox="1">
            <a:spLocks noChangeArrowheads="1"/>
          </p:cNvSpPr>
          <p:nvPr/>
        </p:nvSpPr>
        <p:spPr bwMode="auto">
          <a:xfrm>
            <a:off x="466725" y="1567834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ευρετηρίου)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9995970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8B8C8D-267A-41D3-926A-506460635B5A}" type="slidenum">
              <a:rPr lang="el-GR" altLang="en-US" smtClean="0"/>
              <a:pPr/>
              <a:t>22</a:t>
            </a:fld>
            <a:endParaRPr lang="el-GR" altLang="en-US" dirty="0"/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1331913" y="3500438"/>
            <a:ext cx="49149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i="1">
                <a:latin typeface="Calibri" pitchFamily="34" charset="0"/>
              </a:rPr>
              <a:t>Μέγεθος αρχείου δεδομένων: 3.000 </a:t>
            </a:r>
            <a:r>
              <a:rPr lang="en-US" sz="1800" i="1">
                <a:latin typeface="Calibri" pitchFamily="34" charset="0"/>
              </a:rPr>
              <a:t>blocks </a:t>
            </a:r>
            <a:endParaRPr lang="el-GR" sz="1800" i="1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800" i="1">
                <a:latin typeface="Calibri" pitchFamily="34" charset="0"/>
              </a:rPr>
              <a:t>Μέγεθος αρχείου ευρετηρίου: 442 </a:t>
            </a:r>
            <a:r>
              <a:rPr lang="en-US" sz="1800" i="1">
                <a:latin typeface="Calibri" pitchFamily="34" charset="0"/>
              </a:rPr>
              <a:t>blocks</a:t>
            </a:r>
            <a:endParaRPr lang="el-GR" sz="1800" i="1">
              <a:latin typeface="Calibri" pitchFamily="34" charset="0"/>
            </a:endParaRP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250825" y="4437063"/>
            <a:ext cx="83089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Αναζήτηση χωρίς ευρετήριο (σειριακή αναζήτηση</a:t>
            </a:r>
            <a:r>
              <a:rPr lang="en-US" sz="1800" dirty="0">
                <a:latin typeface="Calibri" pitchFamily="34" charset="0"/>
              </a:rPr>
              <a:t>, </a:t>
            </a:r>
            <a:r>
              <a:rPr lang="el-GR" sz="1800" dirty="0">
                <a:latin typeface="Calibri" pitchFamily="34" charset="0"/>
              </a:rPr>
              <a:t>γιατί το αρχείο δεδομένων δεν είναι ταξινομημένο): </a:t>
            </a:r>
            <a:r>
              <a:rPr lang="el-GR" dirty="0">
                <a:latin typeface="Calibri" pitchFamily="34" charset="0"/>
              </a:rPr>
              <a:t>κατά μέσο όρο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3.000/2 = </a:t>
            </a:r>
            <a:r>
              <a:rPr lang="el-GR" sz="1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1500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 </a:t>
            </a:r>
            <a:r>
              <a:rPr lang="el-GR" sz="1800" dirty="0" err="1">
                <a:latin typeface="Calibri" pitchFamily="34" charset="0"/>
                <a:sym typeface="Symbol" pitchFamily="18" charset="2"/>
              </a:rPr>
              <a:t>blocks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22535" name="Text Box 5"/>
          <p:cNvSpPr txBox="1">
            <a:spLocks noChangeArrowheads="1"/>
          </p:cNvSpPr>
          <p:nvPr/>
        </p:nvSpPr>
        <p:spPr bwMode="auto">
          <a:xfrm>
            <a:off x="304800" y="5334000"/>
            <a:ext cx="556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Αναζήτηση με ευρετήριο: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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log 442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 + 1 = </a:t>
            </a:r>
            <a:r>
              <a:rPr lang="el-GR" sz="1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10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 </a:t>
            </a:r>
            <a:r>
              <a:rPr lang="el-GR" sz="1800" dirty="0" err="1">
                <a:latin typeface="Calibri" pitchFamily="34" charset="0"/>
                <a:sym typeface="Symbol" pitchFamily="18" charset="2"/>
              </a:rPr>
              <a:t>blocks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22536" name="Text Box 6"/>
          <p:cNvSpPr txBox="1">
            <a:spLocks noChangeArrowheads="1"/>
          </p:cNvSpPr>
          <p:nvPr/>
        </p:nvSpPr>
        <p:spPr bwMode="auto">
          <a:xfrm>
            <a:off x="419100" y="1969827"/>
            <a:ext cx="822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Στοιχεία όπως πριν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200" dirty="0">
                <a:latin typeface="Calibri" pitchFamily="34" charset="0"/>
              </a:rPr>
              <a:t>(Έστω αρχείο με </a:t>
            </a:r>
            <a:r>
              <a:rPr lang="en-US" sz="1200" dirty="0">
                <a:latin typeface="Calibri" pitchFamily="34" charset="0"/>
              </a:rPr>
              <a:t>r</a:t>
            </a:r>
            <a:r>
              <a:rPr lang="el-GR" sz="1200" baseline="-25000" dirty="0">
                <a:latin typeface="Calibri" pitchFamily="34" charset="0"/>
              </a:rPr>
              <a:t>Α</a:t>
            </a:r>
            <a:r>
              <a:rPr lang="en-US" sz="1200" b="1" dirty="0">
                <a:latin typeface="Calibri" pitchFamily="34" charset="0"/>
              </a:rPr>
              <a:t> </a:t>
            </a:r>
            <a:r>
              <a:rPr lang="en-US" sz="1200" dirty="0">
                <a:latin typeface="Calibri" pitchFamily="34" charset="0"/>
              </a:rPr>
              <a:t>= 30.000 </a:t>
            </a:r>
            <a:r>
              <a:rPr lang="el-GR" sz="1200" dirty="0">
                <a:latin typeface="Calibri" pitchFamily="34" charset="0"/>
              </a:rPr>
              <a:t>εγγραφές, μέγεθος </a:t>
            </a:r>
            <a:r>
              <a:rPr lang="en-US" sz="1200" dirty="0">
                <a:latin typeface="Calibri" pitchFamily="34" charset="0"/>
              </a:rPr>
              <a:t>block B = 1024 bytes, </a:t>
            </a:r>
            <a:r>
              <a:rPr lang="el-GR" sz="12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1200" dirty="0">
                <a:latin typeface="Calibri" pitchFamily="34" charset="0"/>
              </a:rPr>
              <a:t>R</a:t>
            </a:r>
            <a:r>
              <a:rPr lang="el-GR" sz="1200" baseline="-25000" dirty="0">
                <a:latin typeface="Calibri" pitchFamily="34" charset="0"/>
              </a:rPr>
              <a:t>Α</a:t>
            </a:r>
            <a:r>
              <a:rPr lang="en-US" sz="1200" dirty="0">
                <a:latin typeface="Calibri" pitchFamily="34" charset="0"/>
              </a:rPr>
              <a:t> = 100 bytes, </a:t>
            </a:r>
            <a:r>
              <a:rPr lang="el-GR" sz="1200" dirty="0">
                <a:latin typeface="Calibri" pitchFamily="34" charset="0"/>
              </a:rPr>
              <a:t>μη εκτεινόμενη καταχώρηση</a:t>
            </a:r>
            <a:r>
              <a:rPr lang="en-US" sz="1200" dirty="0">
                <a:latin typeface="Calibri" pitchFamily="34" charset="0"/>
              </a:rPr>
              <a:t>, όπ</a:t>
            </a:r>
            <a:r>
              <a:rPr lang="en-US" sz="1200" dirty="0" err="1">
                <a:latin typeface="Calibri" pitchFamily="34" charset="0"/>
              </a:rPr>
              <a:t>ου</a:t>
            </a:r>
            <a:r>
              <a:rPr lang="en-US" sz="1200" dirty="0">
                <a:latin typeface="Calibri" pitchFamily="34" charset="0"/>
              </a:rPr>
              <a:t> </a:t>
            </a:r>
            <a:r>
              <a:rPr lang="el-GR" sz="1200" dirty="0">
                <a:latin typeface="Calibri" pitchFamily="34" charset="0"/>
              </a:rPr>
              <a:t>το πεδίο κλειδιού έχει μέγεθος </a:t>
            </a:r>
            <a:r>
              <a:rPr lang="en-US" sz="1200" dirty="0">
                <a:latin typeface="Calibri" pitchFamily="34" charset="0"/>
              </a:rPr>
              <a:t>V</a:t>
            </a:r>
            <a:r>
              <a:rPr lang="el-GR" sz="1200" baseline="-25000" dirty="0">
                <a:latin typeface="Calibri" pitchFamily="34" charset="0"/>
              </a:rPr>
              <a:t>Α</a:t>
            </a:r>
            <a:r>
              <a:rPr lang="en-US" sz="1200" dirty="0">
                <a:latin typeface="Calibri" pitchFamily="34" charset="0"/>
              </a:rPr>
              <a:t> = 9 bytes α</a:t>
            </a:r>
            <a:r>
              <a:rPr lang="en-US" sz="1200" dirty="0" err="1">
                <a:latin typeface="Calibri" pitchFamily="34" charset="0"/>
              </a:rPr>
              <a:t>λλά</a:t>
            </a:r>
            <a:r>
              <a:rPr lang="en-US" sz="1200" dirty="0">
                <a:latin typeface="Calibri" pitchFamily="34" charset="0"/>
              </a:rPr>
              <a:t> </a:t>
            </a:r>
            <a:r>
              <a:rPr lang="en-US" sz="1200" dirty="0" err="1">
                <a:latin typeface="Calibri" pitchFamily="34" charset="0"/>
              </a:rPr>
              <a:t>δεν</a:t>
            </a:r>
            <a:r>
              <a:rPr lang="en-US" sz="1200" dirty="0">
                <a:latin typeface="Calibri" pitchFamily="34" charset="0"/>
              </a:rPr>
              <a:t> </a:t>
            </a:r>
            <a:r>
              <a:rPr lang="en-US" sz="1200" dirty="0" err="1">
                <a:latin typeface="Calibri" pitchFamily="34" charset="0"/>
              </a:rPr>
              <a:t>είν</a:t>
            </a:r>
            <a:r>
              <a:rPr lang="en-US" sz="1200" dirty="0">
                <a:latin typeface="Calibri" pitchFamily="34" charset="0"/>
              </a:rPr>
              <a:t>αι πεδίο διάταξης</a:t>
            </a:r>
            <a:r>
              <a:rPr lang="el-GR" sz="1200" dirty="0">
                <a:latin typeface="Calibri" pitchFamily="34" charset="0"/>
              </a:rPr>
              <a:t>. Κατασκευάζουμε δευτερεύον ευρετήριο, μέγεθος δείκτη </a:t>
            </a:r>
            <a:r>
              <a:rPr lang="en-US" sz="1200" dirty="0">
                <a:latin typeface="Calibri" pitchFamily="34" charset="0"/>
              </a:rPr>
              <a:t>block P = 6 bytes</a:t>
            </a:r>
            <a:r>
              <a:rPr lang="el-GR" sz="1200" dirty="0">
                <a:latin typeface="Calibri" pitchFamily="34" charset="0"/>
              </a:rPr>
              <a:t>)</a:t>
            </a:r>
          </a:p>
        </p:txBody>
      </p:sp>
      <p:sp>
        <p:nvSpPr>
          <p:cNvPr id="22537" name="Text Box 7"/>
          <p:cNvSpPr txBox="1">
            <a:spLocks noChangeArrowheads="1"/>
          </p:cNvSpPr>
          <p:nvPr/>
        </p:nvSpPr>
        <p:spPr bwMode="auto">
          <a:xfrm>
            <a:off x="5927725" y="5181600"/>
            <a:ext cx="23780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Για πρωτεύον ήταν 45 και 7 </a:t>
            </a:r>
            <a:r>
              <a:rPr lang="en-US" sz="1800">
                <a:latin typeface="Calibri" pitchFamily="34" charset="0"/>
              </a:rPr>
              <a:t>blocks </a:t>
            </a:r>
            <a:r>
              <a:rPr lang="el-GR" sz="1800">
                <a:latin typeface="Calibri" pitchFamily="34" charset="0"/>
              </a:rPr>
              <a:t>αντίστοιχα</a:t>
            </a:r>
          </a:p>
        </p:txBody>
      </p:sp>
      <p:sp>
        <p:nvSpPr>
          <p:cNvPr id="22538" name="Rectangle 8"/>
          <p:cNvSpPr>
            <a:spLocks noChangeArrowheads="1"/>
          </p:cNvSpPr>
          <p:nvPr/>
        </p:nvSpPr>
        <p:spPr bwMode="auto">
          <a:xfrm>
            <a:off x="5791200" y="5181600"/>
            <a:ext cx="2741613" cy="695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2539" name="Text Box 9"/>
          <p:cNvSpPr txBox="1">
            <a:spLocks noChangeArrowheads="1"/>
          </p:cNvSpPr>
          <p:nvPr/>
        </p:nvSpPr>
        <p:spPr bwMode="auto">
          <a:xfrm>
            <a:off x="593725" y="1269242"/>
            <a:ext cx="79390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κόστους αναζήτησης)</a:t>
            </a:r>
          </a:p>
        </p:txBody>
      </p:sp>
      <p:sp>
        <p:nvSpPr>
          <p:cNvPr id="22540" name="Text Box 10"/>
          <p:cNvSpPr txBox="1">
            <a:spLocks noChangeArrowheads="1"/>
          </p:cNvSpPr>
          <p:nvPr/>
        </p:nvSpPr>
        <p:spPr bwMode="auto">
          <a:xfrm>
            <a:off x="6948488" y="3284538"/>
            <a:ext cx="1439862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bfr</a:t>
            </a:r>
            <a:r>
              <a:rPr lang="en-US" sz="1800" baseline="-25000">
                <a:latin typeface="Calibri" pitchFamily="34" charset="0"/>
              </a:rPr>
              <a:t>A</a:t>
            </a:r>
            <a:r>
              <a:rPr lang="en-US" sz="1800">
                <a:latin typeface="Calibri" pitchFamily="34" charset="0"/>
              </a:rPr>
              <a:t> = 10</a:t>
            </a:r>
          </a:p>
          <a:p>
            <a:pPr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bfr</a:t>
            </a:r>
            <a:r>
              <a:rPr lang="en-US" sz="1800" baseline="-25000">
                <a:latin typeface="Calibri" pitchFamily="34" charset="0"/>
              </a:rPr>
              <a:t>E</a:t>
            </a:r>
            <a:r>
              <a:rPr lang="en-US" sz="1800">
                <a:latin typeface="Calibri" pitchFamily="34" charset="0"/>
              </a:rPr>
              <a:t> = 68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48469" y="126242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752934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1FB847-CF9D-4662-90C8-08817EB0BC30}" type="slidenum">
              <a:rPr lang="el-GR" altLang="en-US" smtClean="0"/>
              <a:pPr/>
              <a:t>23</a:t>
            </a:fld>
            <a:endParaRPr lang="el-GR" altLang="en-US"/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381000" y="1905000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u="sng" dirty="0">
                <a:latin typeface="Calibri" pitchFamily="34" charset="0"/>
              </a:rPr>
              <a:t>Περίπτωση 2</a:t>
            </a:r>
            <a:r>
              <a:rPr lang="el-GR" sz="2400" dirty="0">
                <a:latin typeface="Calibri" pitchFamily="34" charset="0"/>
              </a:rPr>
              <a:t>: Το πεδίο </a:t>
            </a:r>
            <a:r>
              <a:rPr lang="el-GR" sz="2400" dirty="0" err="1">
                <a:latin typeface="Calibri" pitchFamily="34" charset="0"/>
              </a:rPr>
              <a:t>ευρετηριοποίησης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δεν είναι κλειδί</a:t>
            </a:r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304800" y="2895600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 1. Πυκνό ευρετήριο: μία καταχώρηση για κάθε εγγραφή όπως πριν</a:t>
            </a:r>
          </a:p>
        </p:txBody>
      </p:sp>
      <p:sp>
        <p:nvSpPr>
          <p:cNvPr id="23559" name="Text Box 5"/>
          <p:cNvSpPr txBox="1">
            <a:spLocks noChangeArrowheads="1"/>
          </p:cNvSpPr>
          <p:nvPr/>
        </p:nvSpPr>
        <p:spPr bwMode="auto">
          <a:xfrm>
            <a:off x="381000" y="3644900"/>
            <a:ext cx="85121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2. </a:t>
            </a:r>
            <a:r>
              <a:rPr lang="el-GR" sz="2000" i="1" dirty="0">
                <a:latin typeface="Calibri" pitchFamily="34" charset="0"/>
              </a:rPr>
              <a:t>Μεταβλητού μήκους εγγραφές με ένα επαναλαμβανόμενο πεδίο για το δείκτη</a:t>
            </a:r>
          </a:p>
        </p:txBody>
      </p:sp>
      <p:sp>
        <p:nvSpPr>
          <p:cNvPr id="23560" name="Text Box 6"/>
          <p:cNvSpPr txBox="1">
            <a:spLocks noChangeArrowheads="1"/>
          </p:cNvSpPr>
          <p:nvPr/>
        </p:nvSpPr>
        <p:spPr bwMode="auto">
          <a:xfrm>
            <a:off x="381000" y="4397435"/>
            <a:ext cx="8458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3. Μία εγγραφή ευρετηρίου για κάθε τιμή του πεδίου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ευρετηριοποίησης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 + ένα ενδιάμεσο επίπεδο για την διαχείριση των πολλαπλών δεικτών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6458244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D0D652-81A7-4FE9-A08D-5B455A7489E8}" type="slidenum">
              <a:rPr lang="el-GR" altLang="en-US" smtClean="0"/>
              <a:pPr/>
              <a:t>24</a:t>
            </a:fld>
            <a:endParaRPr lang="el-GR" altLang="en-US"/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400050" y="1426163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ευρετηρίου)</a:t>
            </a: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400050" y="2260765"/>
            <a:ext cx="82296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μη διατεταγμένο αρχείο (αρχείο σωρού) με </a:t>
            </a:r>
            <a:r>
              <a:rPr lang="en-US" sz="1800" dirty="0" err="1">
                <a:latin typeface="Calibri" pitchFamily="34" charset="0"/>
              </a:rPr>
              <a:t>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b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= 30.000 </a:t>
            </a:r>
            <a:r>
              <a:rPr lang="el-GR" sz="1800" dirty="0">
                <a:latin typeface="Calibri" pitchFamily="34" charset="0"/>
              </a:rPr>
              <a:t>εγγραφές, μέγεθος </a:t>
            </a:r>
            <a:r>
              <a:rPr lang="en-US" sz="1800" dirty="0">
                <a:latin typeface="Calibri" pitchFamily="34" charset="0"/>
              </a:rPr>
              <a:t>block B = 1024 bytes, </a:t>
            </a:r>
            <a:r>
              <a:rPr lang="el-GR" sz="18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100 bytes, </a:t>
            </a:r>
            <a:r>
              <a:rPr lang="el-GR" sz="1800" dirty="0">
                <a:latin typeface="Calibri" pitchFamily="34" charset="0"/>
              </a:rPr>
              <a:t>μη εκτεινόμενη καταχώρηση, όπου το πεδίο </a:t>
            </a:r>
            <a:r>
              <a:rPr lang="el-GR" sz="1800" dirty="0" err="1">
                <a:latin typeface="Calibri" pitchFamily="34" charset="0"/>
              </a:rPr>
              <a:t>ευρετηριοποίησης</a:t>
            </a:r>
            <a:r>
              <a:rPr lang="el-GR" sz="1800" dirty="0">
                <a:latin typeface="Calibri" pitchFamily="34" charset="0"/>
              </a:rPr>
              <a:t> (δηλαδή, το πεδίο στο οποίο θα κατασκευάσουμε το ευρετήριο) έχει μέγεθος V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l-GR" sz="1800" dirty="0">
                <a:latin typeface="Calibri" pitchFamily="34" charset="0"/>
              </a:rPr>
              <a:t> = 9 </a:t>
            </a:r>
            <a:r>
              <a:rPr lang="el-GR" sz="1800" dirty="0" err="1">
                <a:latin typeface="Calibri" pitchFamily="34" charset="0"/>
              </a:rPr>
              <a:t>bytes</a:t>
            </a:r>
            <a:r>
              <a:rPr lang="el-GR" sz="1800" dirty="0">
                <a:latin typeface="Calibri" pitchFamily="34" charset="0"/>
              </a:rPr>
              <a:t>. Υπάρχουν </a:t>
            </a:r>
            <a:r>
              <a:rPr lang="el-GR" sz="1800" u="sng" dirty="0">
                <a:latin typeface="Calibri" pitchFamily="34" charset="0"/>
              </a:rPr>
              <a:t>1000</a:t>
            </a:r>
            <a:r>
              <a:rPr lang="el-GR" sz="1800" dirty="0">
                <a:latin typeface="Calibri" pitchFamily="34" charset="0"/>
              </a:rPr>
              <a:t> διαφορετικές τιμές και οι εγγραφές είναι ομοιόμορφα κατανεμημένες ως προς τις τιμές αυτές. Κατασκευάζουμε ευρετήριο συστάδων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χρησιμοποιώντας την επιλογή (3), μέγεθος δείκτη </a:t>
            </a:r>
            <a:r>
              <a:rPr lang="en-US" sz="1800" dirty="0">
                <a:latin typeface="Calibri" pitchFamily="34" charset="0"/>
              </a:rPr>
              <a:t>block P = 6 bytes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755650" y="4724400"/>
            <a:ext cx="74882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Ευρετήριο </a:t>
            </a:r>
            <a:r>
              <a:rPr lang="en-US" dirty="0" err="1">
                <a:latin typeface="Calibri" pitchFamily="34" charset="0"/>
              </a:rPr>
              <a:t>bfr</a:t>
            </a:r>
            <a:r>
              <a:rPr lang="el-GR" baseline="-25000" dirty="0">
                <a:latin typeface="Calibri" pitchFamily="34" charset="0"/>
              </a:rPr>
              <a:t>Ε</a:t>
            </a:r>
            <a:r>
              <a:rPr lang="el-GR" dirty="0">
                <a:latin typeface="Calibri" pitchFamily="34" charset="0"/>
              </a:rPr>
              <a:t> = 68</a:t>
            </a:r>
            <a:r>
              <a:rPr lang="en-US" dirty="0">
                <a:latin typeface="Calibri" pitchFamily="34" charset="0"/>
              </a:rPr>
              <a:t>      </a:t>
            </a:r>
            <a:r>
              <a:rPr lang="en-US" dirty="0" err="1">
                <a:latin typeface="Calibri" pitchFamily="34" charset="0"/>
              </a:rPr>
              <a:t>b</a:t>
            </a:r>
            <a:r>
              <a:rPr lang="en-US" baseline="-25000" dirty="0" err="1">
                <a:latin typeface="Calibri" pitchFamily="34" charset="0"/>
              </a:rPr>
              <a:t>E</a:t>
            </a:r>
            <a:r>
              <a:rPr lang="en-US" dirty="0">
                <a:latin typeface="Calibri" pitchFamily="34" charset="0"/>
              </a:rPr>
              <a:t> = </a:t>
            </a:r>
            <a:r>
              <a:rPr lang="el-GR" dirty="0">
                <a:latin typeface="Calibri" pitchFamily="34" charset="0"/>
              </a:rPr>
              <a:t>15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Ενδιάμεσο επίπεδο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(ΕΕ) -- </a:t>
            </a:r>
            <a:r>
              <a:rPr lang="el-GR" i="1" dirty="0">
                <a:latin typeface="Calibri" pitchFamily="34" charset="0"/>
              </a:rPr>
              <a:t>Ποια είναι η οργάνωση του;</a:t>
            </a:r>
            <a:endParaRPr lang="en-US" i="1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 err="1">
                <a:latin typeface="Calibri" pitchFamily="34" charset="0"/>
              </a:rPr>
              <a:t>bfr</a:t>
            </a:r>
            <a:r>
              <a:rPr lang="el-GR" baseline="-25000" dirty="0">
                <a:latin typeface="Calibri" pitchFamily="34" charset="0"/>
              </a:rPr>
              <a:t>Ε</a:t>
            </a:r>
            <a:r>
              <a:rPr lang="en-US" baseline="-25000" dirty="0">
                <a:latin typeface="Calibri" pitchFamily="34" charset="0"/>
              </a:rPr>
              <a:t>E</a:t>
            </a:r>
            <a:r>
              <a:rPr lang="el-GR" dirty="0">
                <a:latin typeface="Calibri" pitchFamily="34" charset="0"/>
              </a:rPr>
              <a:t> = 170</a:t>
            </a:r>
            <a:r>
              <a:rPr lang="en-US" dirty="0">
                <a:latin typeface="Calibri" pitchFamily="34" charset="0"/>
              </a:rPr>
              <a:t>      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</a:t>
            </a:r>
            <a:r>
              <a:rPr lang="en-US" baseline="-25000" dirty="0" err="1">
                <a:latin typeface="Calibri" pitchFamily="34" charset="0"/>
              </a:rPr>
              <a:t>EE</a:t>
            </a:r>
            <a:r>
              <a:rPr lang="en-US" dirty="0">
                <a:latin typeface="Calibri" pitchFamily="34" charset="0"/>
              </a:rPr>
              <a:t> = 177 blocks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4584" name="Text Box 6"/>
          <p:cNvSpPr txBox="1">
            <a:spLocks noChangeArrowheads="1"/>
          </p:cNvSpPr>
          <p:nvPr/>
        </p:nvSpPr>
        <p:spPr bwMode="auto">
          <a:xfrm>
            <a:off x="5724525" y="4724400"/>
            <a:ext cx="2808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κόστος αναζήτησης</a:t>
            </a:r>
            <a:r>
              <a:rPr lang="en-US" sz="1800">
                <a:latin typeface="Calibri" pitchFamily="34" charset="0"/>
              </a:rPr>
              <a:t>;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1934817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A00501-0385-4F0C-91A2-DCE9DC989F0E}" type="slidenum">
              <a:rPr lang="el-GR" altLang="en-US" smtClean="0"/>
              <a:pPr/>
              <a:t>25</a:t>
            </a:fld>
            <a:endParaRPr lang="el-GR" altLang="en-US"/>
          </a:p>
        </p:txBody>
      </p:sp>
      <p:sp>
        <p:nvSpPr>
          <p:cNvPr id="25605" name="Text Box 3"/>
          <p:cNvSpPr txBox="1">
            <a:spLocks noChangeArrowheads="1"/>
          </p:cNvSpPr>
          <p:nvPr/>
        </p:nvSpPr>
        <p:spPr bwMode="auto">
          <a:xfrm>
            <a:off x="468313" y="1700213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</a:t>
            </a:r>
          </a:p>
        </p:txBody>
      </p:sp>
      <p:sp>
        <p:nvSpPr>
          <p:cNvPr id="25606" name="Text Box 4"/>
          <p:cNvSpPr txBox="1">
            <a:spLocks noChangeArrowheads="1"/>
          </p:cNvSpPr>
          <p:nvPr/>
        </p:nvSpPr>
        <p:spPr bwMode="auto">
          <a:xfrm>
            <a:off x="755650" y="2420938"/>
            <a:ext cx="80010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Δυαδική αναζήτηση στο δευτερεύον ευρετήριο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Ανάγνωση του </a:t>
            </a:r>
            <a:r>
              <a:rPr lang="en-US" dirty="0">
                <a:latin typeface="Calibri" pitchFamily="34" charset="0"/>
              </a:rPr>
              <a:t>block (ή </a:t>
            </a:r>
            <a:r>
              <a:rPr lang="en-US" dirty="0" err="1">
                <a:latin typeface="Calibri" pitchFamily="34" charset="0"/>
              </a:rPr>
              <a:t>των</a:t>
            </a:r>
            <a:r>
              <a:rPr lang="en-US" dirty="0">
                <a:latin typeface="Calibri" pitchFamily="34" charset="0"/>
              </a:rPr>
              <a:t> blocks) </a:t>
            </a:r>
            <a:r>
              <a:rPr lang="el-GR" dirty="0">
                <a:latin typeface="Calibri" pitchFamily="34" charset="0"/>
              </a:rPr>
              <a:t>από το ενδιάμεσο επίπεδο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Ανάγνωση των </a:t>
            </a:r>
            <a:r>
              <a:rPr lang="en-US" dirty="0">
                <a:latin typeface="Calibri" pitchFamily="34" charset="0"/>
              </a:rPr>
              <a:t>blocks </a:t>
            </a:r>
            <a:r>
              <a:rPr lang="el-GR" dirty="0">
                <a:latin typeface="Calibri" pitchFamily="34" charset="0"/>
              </a:rPr>
              <a:t>(συνήθως τόσα όσες οι εγγραφές που ταιριάζουν) από το αρχείο δεδομένων</a:t>
            </a:r>
          </a:p>
        </p:txBody>
      </p:sp>
      <p:sp>
        <p:nvSpPr>
          <p:cNvPr id="25607" name="Text Box 5"/>
          <p:cNvSpPr txBox="1">
            <a:spLocks noChangeArrowheads="1"/>
          </p:cNvSpPr>
          <p:nvPr/>
        </p:nvSpPr>
        <p:spPr bwMode="auto">
          <a:xfrm>
            <a:off x="395288" y="4543781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Εισαγωγή</a:t>
            </a:r>
          </a:p>
        </p:txBody>
      </p:sp>
      <p:sp>
        <p:nvSpPr>
          <p:cNvPr id="25608" name="Text Box 6"/>
          <p:cNvSpPr txBox="1">
            <a:spLocks noChangeArrowheads="1"/>
          </p:cNvSpPr>
          <p:nvPr/>
        </p:nvSpPr>
        <p:spPr bwMode="auto">
          <a:xfrm>
            <a:off x="928688" y="5186363"/>
            <a:ext cx="7162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Απλή αν δεν αφορά εισαγωγή νέας τιμής στο ευρετήριο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1739543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013BBD-CC58-4CBD-AE4A-E84167D4C366}" type="slidenum">
              <a:rPr lang="el-GR" altLang="en-US" smtClean="0"/>
              <a:pPr/>
              <a:t>26</a:t>
            </a:fld>
            <a:endParaRPr lang="el-GR" altLang="en-US"/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684213" y="2110238"/>
            <a:ext cx="741680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Επιπρόσθετες δομές για την πιο αποδοτική εκτέλεση ερωτήσεων/αναζητήσεων – προκαλούν όμως επιβάρυνση στις ενημερώσεις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Εύκολη η λογική διάταξη των εγγραφών με βάση το πεδίο </a:t>
            </a:r>
            <a:r>
              <a:rPr lang="el-GR" sz="2400" dirty="0" err="1">
                <a:latin typeface="Calibri" pitchFamily="34" charset="0"/>
              </a:rPr>
              <a:t>ευρετηριοποίησης</a:t>
            </a:r>
            <a:endParaRPr lang="el-GR" sz="24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Ανακτήσεις με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σύνθετες συνθήκες</a:t>
            </a:r>
            <a:r>
              <a:rPr lang="el-GR" sz="2400" i="1" dirty="0">
                <a:latin typeface="Calibri" pitchFamily="34" charset="0"/>
              </a:rPr>
              <a:t>, </a:t>
            </a:r>
            <a:r>
              <a:rPr lang="el-GR" sz="2400" dirty="0">
                <a:latin typeface="Calibri" pitchFamily="34" charset="0"/>
              </a:rPr>
              <a:t>μπορεί να γίνουν χρησιμοποιώντας τα </a:t>
            </a:r>
            <a:r>
              <a:rPr lang="en-US" sz="2400" dirty="0">
                <a:latin typeface="Calibri" pitchFamily="34" charset="0"/>
              </a:rPr>
              <a:t>blocks </a:t>
            </a:r>
            <a:r>
              <a:rPr lang="el-GR" sz="2400" dirty="0">
                <a:latin typeface="Calibri" pitchFamily="34" charset="0"/>
              </a:rPr>
              <a:t>του ευρετηρίου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endParaRPr lang="el-GR" sz="24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579829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883318-F705-4A04-B111-9DE742ECD019}" type="slidenum">
              <a:rPr lang="el-GR" altLang="en-US" smtClean="0"/>
              <a:pPr/>
              <a:t>27</a:t>
            </a:fld>
            <a:endParaRPr lang="el-GR" altLang="en-US"/>
          </a:p>
        </p:txBody>
      </p:sp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755650" y="3213100"/>
            <a:ext cx="2089150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03" name="Rectangle 5"/>
          <p:cNvSpPr>
            <a:spLocks noChangeArrowheads="1"/>
          </p:cNvSpPr>
          <p:nvPr/>
        </p:nvSpPr>
        <p:spPr bwMode="auto">
          <a:xfrm>
            <a:off x="3708400" y="3357562"/>
            <a:ext cx="3276600" cy="21605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04" name="Text Box 6"/>
          <p:cNvSpPr txBox="1">
            <a:spLocks noChangeArrowheads="1"/>
          </p:cNvSpPr>
          <p:nvPr/>
        </p:nvSpPr>
        <p:spPr bwMode="auto">
          <a:xfrm>
            <a:off x="419622" y="4271963"/>
            <a:ext cx="2089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 dirty="0">
                <a:solidFill>
                  <a:srgbClr val="FF3300"/>
                </a:solidFill>
                <a:latin typeface="Calibri" pitchFamily="34" charset="0"/>
              </a:rPr>
              <a:t>Αρχείο Ευρετηρίου</a:t>
            </a:r>
            <a:endParaRPr lang="el-GR" sz="1400" dirty="0">
              <a:latin typeface="Calibri" pitchFamily="34" charset="0"/>
            </a:endParaRPr>
          </a:p>
        </p:txBody>
      </p:sp>
      <p:sp>
        <p:nvSpPr>
          <p:cNvPr id="4105" name="Text Box 7"/>
          <p:cNvSpPr txBox="1">
            <a:spLocks noChangeArrowheads="1"/>
          </p:cNvSpPr>
          <p:nvPr/>
        </p:nvSpPr>
        <p:spPr bwMode="auto">
          <a:xfrm>
            <a:off x="7121478" y="4559135"/>
            <a:ext cx="191926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 dirty="0">
                <a:solidFill>
                  <a:srgbClr val="FF3300"/>
                </a:solidFill>
                <a:latin typeface="Calibri" pitchFamily="34" charset="0"/>
              </a:rPr>
              <a:t>Αρχείο Δεδομένων</a:t>
            </a:r>
          </a:p>
        </p:txBody>
      </p:sp>
      <p:sp>
        <p:nvSpPr>
          <p:cNvPr id="4106" name="Line 8"/>
          <p:cNvSpPr>
            <a:spLocks noChangeShapeType="1"/>
          </p:cNvSpPr>
          <p:nvPr/>
        </p:nvSpPr>
        <p:spPr bwMode="auto">
          <a:xfrm>
            <a:off x="769985" y="3658866"/>
            <a:ext cx="2001790" cy="2254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07" name="Text Box 9"/>
          <p:cNvSpPr txBox="1">
            <a:spLocks noChangeArrowheads="1"/>
          </p:cNvSpPr>
          <p:nvPr/>
        </p:nvSpPr>
        <p:spPr bwMode="auto">
          <a:xfrm>
            <a:off x="748056" y="3213100"/>
            <a:ext cx="11525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 b="1" dirty="0"/>
              <a:t>τιμή γνωρίσματος</a:t>
            </a:r>
          </a:p>
        </p:txBody>
      </p:sp>
      <p:sp>
        <p:nvSpPr>
          <p:cNvPr id="4108" name="Line 10"/>
          <p:cNvSpPr>
            <a:spLocks noChangeShapeType="1"/>
          </p:cNvSpPr>
          <p:nvPr/>
        </p:nvSpPr>
        <p:spPr bwMode="auto">
          <a:xfrm flipH="1">
            <a:off x="1746504" y="3213101"/>
            <a:ext cx="148" cy="8502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09" name="Line 11"/>
          <p:cNvSpPr>
            <a:spLocks noChangeShapeType="1"/>
          </p:cNvSpPr>
          <p:nvPr/>
        </p:nvSpPr>
        <p:spPr bwMode="auto">
          <a:xfrm>
            <a:off x="2879725" y="3789363"/>
            <a:ext cx="75565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110" name="Line 12"/>
          <p:cNvSpPr>
            <a:spLocks noChangeShapeType="1"/>
          </p:cNvSpPr>
          <p:nvPr/>
        </p:nvSpPr>
        <p:spPr bwMode="auto">
          <a:xfrm>
            <a:off x="4716463" y="3357562"/>
            <a:ext cx="0" cy="21062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11" name="Text Box 13"/>
          <p:cNvSpPr txBox="1">
            <a:spLocks noChangeArrowheads="1"/>
          </p:cNvSpPr>
          <p:nvPr/>
        </p:nvSpPr>
        <p:spPr bwMode="auto">
          <a:xfrm>
            <a:off x="3681092" y="3934109"/>
            <a:ext cx="12231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 b="1" dirty="0"/>
              <a:t>τιμή γνωρίσματος</a:t>
            </a:r>
          </a:p>
        </p:txBody>
      </p:sp>
      <p:sp>
        <p:nvSpPr>
          <p:cNvPr id="4112" name="Line 14"/>
          <p:cNvSpPr>
            <a:spLocks noChangeShapeType="1"/>
          </p:cNvSpPr>
          <p:nvPr/>
        </p:nvSpPr>
        <p:spPr bwMode="auto">
          <a:xfrm>
            <a:off x="3681092" y="3902099"/>
            <a:ext cx="330390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13" name="Line 15"/>
          <p:cNvSpPr>
            <a:spLocks noChangeShapeType="1"/>
          </p:cNvSpPr>
          <p:nvPr/>
        </p:nvSpPr>
        <p:spPr bwMode="auto">
          <a:xfrm>
            <a:off x="3708400" y="4437063"/>
            <a:ext cx="3095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14" name="Text Box 16"/>
          <p:cNvSpPr txBox="1">
            <a:spLocks noChangeArrowheads="1"/>
          </p:cNvSpPr>
          <p:nvPr/>
        </p:nvSpPr>
        <p:spPr bwMode="auto">
          <a:xfrm>
            <a:off x="4716463" y="4026859"/>
            <a:ext cx="25923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/>
              <a:t>υπόλοιπα γνωρίσματα</a:t>
            </a:r>
          </a:p>
        </p:txBody>
      </p:sp>
      <p:sp>
        <p:nvSpPr>
          <p:cNvPr id="4115" name="Rectangle 17"/>
          <p:cNvSpPr>
            <a:spLocks noChangeArrowheads="1"/>
          </p:cNvSpPr>
          <p:nvPr/>
        </p:nvSpPr>
        <p:spPr bwMode="auto">
          <a:xfrm>
            <a:off x="395288" y="5876925"/>
            <a:ext cx="6338887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16" name="Rectangle 18"/>
          <p:cNvSpPr>
            <a:spLocks noChangeArrowheads="1"/>
          </p:cNvSpPr>
          <p:nvPr/>
        </p:nvSpPr>
        <p:spPr bwMode="auto">
          <a:xfrm>
            <a:off x="395288" y="5868988"/>
            <a:ext cx="28209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dirty="0">
                <a:latin typeface="Calibri" pitchFamily="34" charset="0"/>
              </a:rPr>
              <a:t>Τιμή Πεδίου </a:t>
            </a:r>
            <a:r>
              <a:rPr lang="el-GR" sz="1600" dirty="0" err="1">
                <a:latin typeface="Calibri" pitchFamily="34" charset="0"/>
              </a:rPr>
              <a:t>Ευρετηριοποίησης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4117" name="Rectangle 19"/>
          <p:cNvSpPr>
            <a:spLocks noChangeArrowheads="1"/>
          </p:cNvSpPr>
          <p:nvPr/>
        </p:nvSpPr>
        <p:spPr bwMode="auto">
          <a:xfrm>
            <a:off x="3605213" y="5868988"/>
            <a:ext cx="28575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dirty="0">
                <a:latin typeface="Calibri" pitchFamily="34" charset="0"/>
              </a:rPr>
              <a:t>Δείκτης στο </a:t>
            </a:r>
            <a:r>
              <a:rPr lang="el-GR" sz="1600" dirty="0" err="1">
                <a:latin typeface="Calibri" pitchFamily="34" charset="0"/>
              </a:rPr>
              <a:t>block</a:t>
            </a:r>
            <a:r>
              <a:rPr lang="el-GR" sz="1600" dirty="0">
                <a:latin typeface="Calibri" pitchFamily="34" charset="0"/>
              </a:rPr>
              <a:t> της εγγραφής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4118" name="Line 20"/>
          <p:cNvSpPr>
            <a:spLocks noChangeShapeType="1"/>
          </p:cNvSpPr>
          <p:nvPr/>
        </p:nvSpPr>
        <p:spPr bwMode="auto">
          <a:xfrm>
            <a:off x="3419475" y="587692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19" name="Text Box 21"/>
          <p:cNvSpPr txBox="1">
            <a:spLocks noChangeArrowheads="1"/>
          </p:cNvSpPr>
          <p:nvPr/>
        </p:nvSpPr>
        <p:spPr bwMode="auto">
          <a:xfrm>
            <a:off x="179388" y="5373688"/>
            <a:ext cx="5400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Εγγραφή στο ευρετήριο: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12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0846" y="1146412"/>
            <a:ext cx="86234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chemeClr val="tx1"/>
              </a:buClr>
              <a:buSzPct val="105000"/>
              <a:buFont typeface="Wingdings" panose="05000000000000000000" pitchFamily="2" charset="2"/>
              <a:buChar char="§"/>
            </a:pPr>
            <a:r>
              <a:rPr lang="el-GR" sz="2400" dirty="0">
                <a:latin typeface="Calibri" pitchFamily="34" charset="0"/>
              </a:rPr>
              <a:t>Ένα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index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είναι μια βοηθητική δομή αρχείου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που κάνει πιο αποδοτική την αναζήτηση μιας εγγραφής σε ένα αρχείο</a:t>
            </a:r>
            <a:endParaRPr lang="en-US" sz="2400" dirty="0">
              <a:latin typeface="Calibri" pitchFamily="34" charset="0"/>
            </a:endParaRPr>
          </a:p>
          <a:p>
            <a:pPr marL="342900" indent="-342900" algn="just">
              <a:buClr>
                <a:schemeClr val="tx1"/>
              </a:buClr>
              <a:buSzPct val="105000"/>
              <a:buFont typeface="Wingdings" panose="05000000000000000000" pitchFamily="2" charset="2"/>
              <a:buChar char="§"/>
            </a:pPr>
            <a:r>
              <a:rPr lang="el-GR" sz="2400" dirty="0">
                <a:latin typeface="Calibri" pitchFamily="34" charset="0"/>
              </a:rPr>
              <a:t>Το ευρετήριο ορίζεται (συνήθως) σε</a:t>
            </a:r>
            <a:r>
              <a:rPr lang="el-GR" sz="2400" dirty="0">
                <a:solidFill>
                  <a:srgbClr val="990000"/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ένα γνώρισμα του αρχείου που καλείται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πεδίο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ευρετηριοποίησης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indexing field)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54577607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74AD70-8290-44AB-970D-9CEDD985E262}" type="slidenum">
              <a:rPr lang="el-GR" altLang="en-US" smtClean="0"/>
              <a:pPr/>
              <a:t>28</a:t>
            </a:fld>
            <a:endParaRPr lang="el-GR" altLang="en-US"/>
          </a:p>
        </p:txBody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672544" y="1582430"/>
            <a:ext cx="7542213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3200" dirty="0">
                <a:latin typeface="Calibri" pitchFamily="34" charset="0"/>
              </a:rPr>
              <a:t> </a:t>
            </a:r>
            <a:r>
              <a:rPr lang="el-GR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Πυκνό ευρετήριο</a:t>
            </a:r>
            <a:r>
              <a:rPr lang="el-GR" sz="3200" dirty="0">
                <a:latin typeface="Calibri" pitchFamily="34" charset="0"/>
              </a:rPr>
              <a:t>: μια καταχώρηση για κάθε εγγραφή</a:t>
            </a:r>
            <a:r>
              <a:rPr lang="en-US" sz="3200" dirty="0">
                <a:latin typeface="Calibri" pitchFamily="34" charset="0"/>
              </a:rPr>
              <a:t> </a:t>
            </a:r>
            <a:r>
              <a:rPr lang="el-GR" sz="3200" dirty="0">
                <a:latin typeface="Calibri" pitchFamily="34" charset="0"/>
              </a:rPr>
              <a:t>του αρχείου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3200" dirty="0">
                <a:latin typeface="Calibri" pitchFamily="34" charset="0"/>
              </a:rPr>
              <a:t> </a:t>
            </a:r>
            <a:r>
              <a:rPr lang="el-GR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Μη πυκνό ευρετήριο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  <p:sp>
        <p:nvSpPr>
          <p:cNvPr id="10" name="Text Box 3">
            <a:extLst>
              <a:ext uri="{FF2B5EF4-FFF2-40B4-BE49-F238E27FC236}">
                <a16:creationId xmlns:a16="http://schemas.microsoft.com/office/drawing/2014/main" id="{8E8388E9-2EA9-4339-A9DE-31C27170A8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875" y="3671156"/>
            <a:ext cx="774690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dirty="0">
                <a:solidFill>
                  <a:srgbClr val="CC3300"/>
                </a:solidFill>
                <a:latin typeface="Calibri" pitchFamily="34" charset="0"/>
              </a:rPr>
              <a:t>  </a:t>
            </a:r>
            <a:r>
              <a:rPr lang="el-GR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 συστάδων</a:t>
            </a:r>
            <a:endParaRPr lang="el-GR" sz="2800" dirty="0">
              <a:solidFill>
                <a:srgbClr val="CC3300"/>
              </a:solidFill>
              <a:latin typeface="Calibri" pitchFamily="34" charset="0"/>
            </a:endParaRP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5C50D567-F5E5-490D-AD04-787DD437F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7930" y="4352040"/>
            <a:ext cx="669607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Όταν η διάταξη του ευρετηρίου ακολουθεί αυτή του αρχείου δεδομένων</a:t>
            </a:r>
          </a:p>
        </p:txBody>
      </p:sp>
    </p:spTree>
    <p:extLst>
      <p:ext uri="{BB962C8B-B14F-4D97-AF65-F5344CB8AC3E}">
        <p14:creationId xmlns:p14="http://schemas.microsoft.com/office/powerpoint/2010/main" val="10994290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B71307-8F9F-4036-A8FC-0829FD22391B}" type="slidenum">
              <a:rPr lang="el-GR" altLang="en-US" smtClean="0"/>
              <a:pPr/>
              <a:t>29</a:t>
            </a:fld>
            <a:endParaRPr lang="el-GR" altLang="en-US"/>
          </a:p>
        </p:txBody>
      </p:sp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369177" y="1473381"/>
            <a:ext cx="8280400" cy="4081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l-GR" sz="2400" dirty="0">
              <a:latin typeface="Calibri" pitchFamily="34" charset="0"/>
            </a:endParaRPr>
          </a:p>
          <a:p>
            <a:pPr algn="just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Το ευρετήριο είναι (πάντα) ένα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διατεταγμένο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αρχείο</a:t>
            </a:r>
            <a:r>
              <a:rPr lang="el-GR" sz="2400" dirty="0">
                <a:latin typeface="Calibri" pitchFamily="34" charset="0"/>
              </a:rPr>
              <a:t> με σταθερού μήκους εγγραφές</a:t>
            </a:r>
          </a:p>
          <a:p>
            <a:pPr algn="just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Το αρχείο ευρετηρίου καταλαμβάνει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μικρότερο χώρο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από το ίδιο το αρχείο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δεδομένων </a:t>
            </a:r>
            <a:r>
              <a:rPr lang="en-US" sz="2400" dirty="0">
                <a:latin typeface="Calibri" pitchFamily="34" charset="0"/>
              </a:rPr>
              <a:t>(</a:t>
            </a:r>
            <a:r>
              <a:rPr lang="el-GR" sz="2400" dirty="0">
                <a:latin typeface="Calibri" pitchFamily="34" charset="0"/>
              </a:rPr>
              <a:t>οι καταχωρήσεις είναι μικρότερες και </a:t>
            </a:r>
            <a:r>
              <a:rPr lang="en-US" sz="2400" dirty="0">
                <a:latin typeface="Calibri" pitchFamily="34" charset="0"/>
              </a:rPr>
              <a:t>(</a:t>
            </a:r>
            <a:r>
              <a:rPr lang="el-GR" sz="2400" dirty="0">
                <a:latin typeface="Calibri" pitchFamily="34" charset="0"/>
              </a:rPr>
              <a:t>αν μη πυκνό) λιγότερες</a:t>
            </a:r>
            <a:r>
              <a:rPr lang="en-US" sz="2400" dirty="0">
                <a:latin typeface="Calibri" pitchFamily="34" charset="0"/>
              </a:rPr>
              <a:t>)</a:t>
            </a:r>
            <a:endParaRPr lang="el-GR" sz="2400" dirty="0">
              <a:latin typeface="Calibri" pitchFamily="34" charset="0"/>
            </a:endParaRPr>
          </a:p>
          <a:p>
            <a:pPr algn="just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Κάνοντας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δυαδική αναζήτηση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στο ευρετήριο</a:t>
            </a:r>
            <a:r>
              <a:rPr lang="en-US" sz="2400" dirty="0">
                <a:latin typeface="Calibri" pitchFamily="34" charset="0"/>
              </a:rPr>
              <a:t> (</a:t>
            </a:r>
            <a:r>
              <a:rPr lang="el-GR" sz="2400" dirty="0">
                <a:latin typeface="Calibri" pitchFamily="34" charset="0"/>
              </a:rPr>
              <a:t>γιατί το ευρετήριο είναι διατεταγμένο αρχείο) βρίσκουμε τον δείκτη στο </a:t>
            </a:r>
            <a:r>
              <a:rPr lang="en-US" sz="2400" dirty="0">
                <a:latin typeface="Calibri" pitchFamily="34" charset="0"/>
              </a:rPr>
              <a:t>block</a:t>
            </a:r>
            <a:r>
              <a:rPr lang="el-GR" sz="2400" dirty="0">
                <a:latin typeface="Calibri" pitchFamily="34" charset="0"/>
              </a:rPr>
              <a:t> όπου αποθηκεύεται η εγγραφή που θέλουμε</a:t>
            </a:r>
            <a:endParaRPr lang="en-US" sz="2400" dirty="0">
              <a:latin typeface="Calibri" pitchFamily="34" charset="0"/>
            </a:endParaRPr>
          </a:p>
          <a:p>
            <a:pPr algn="just"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endParaRPr lang="el-GR" sz="24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977" y="110865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086728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26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662905" y="4604900"/>
            <a:ext cx="4275529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*</a:t>
            </a: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 </a:t>
            </a: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Russian_Novels</a:t>
            </a:r>
            <a:b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</a:b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Published &gt; 1867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312174"/>
              </p:ext>
            </p:extLst>
          </p:nvPr>
        </p:nvGraphicFramePr>
        <p:xfrm>
          <a:off x="1337328" y="1927603"/>
          <a:ext cx="6246905" cy="203885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634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3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9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93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93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9199">
                <a:tc>
                  <a:txBody>
                    <a:bodyPr/>
                    <a:lstStyle/>
                    <a:p>
                      <a:r>
                        <a:rPr lang="en-US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Author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Published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Full_text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508">
                <a:tc>
                  <a:txBody>
                    <a:bodyPr/>
                    <a:lstStyle/>
                    <a:p>
                      <a:r>
                        <a:rPr lang="en-US" dirty="0"/>
                        <a:t>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/>
                        <a:t>War and Peace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Tolstoy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508">
                <a:tc>
                  <a:txBody>
                    <a:bodyPr/>
                    <a:lstStyle/>
                    <a:p>
                      <a:r>
                        <a:rPr lang="en-US" dirty="0"/>
                        <a:t>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/>
                        <a:t>Crime and Punishment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Dostoyevsky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508">
                <a:tc>
                  <a:txBody>
                    <a:bodyPr/>
                    <a:lstStyle/>
                    <a:p>
                      <a:r>
                        <a:rPr lang="en-US" dirty="0"/>
                        <a:t>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/>
                        <a:t>Anna Karenina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Tolstoy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337328" y="1417638"/>
            <a:ext cx="27879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Russian_Novels</a:t>
            </a:r>
            <a:endParaRPr lang="en-US" sz="2400" b="1" dirty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</a:t>
            </a:r>
            <a:r>
              <a:rPr lang="el-GR" altLang="en-US" sz="1000" dirty="0"/>
              <a:t>7-20</a:t>
            </a:r>
            <a:r>
              <a:rPr lang="en-US" altLang="en-US" sz="1000" dirty="0"/>
              <a:t>1</a:t>
            </a:r>
            <a:r>
              <a:rPr lang="el-GR" altLang="en-US" sz="1000" dirty="0"/>
              <a:t>8</a:t>
            </a:r>
          </a:p>
        </p:txBody>
      </p:sp>
      <p:sp>
        <p:nvSpPr>
          <p:cNvPr id="9" name="Footer Placeholder 2"/>
          <p:cNvSpPr txBox="1">
            <a:spLocks/>
          </p:cNvSpPr>
          <p:nvPr/>
        </p:nvSpPr>
        <p:spPr>
          <a:xfrm>
            <a:off x="3116384" y="6356364"/>
            <a:ext cx="2895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9753676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E0CF92-264C-4AD8-8310-28328DA9D5EF}" type="slidenum">
              <a:rPr lang="el-GR" altLang="en-US" smtClean="0"/>
              <a:pPr/>
              <a:t>30</a:t>
            </a:fld>
            <a:endParaRPr lang="el-GR" altLang="en-US"/>
          </a:p>
        </p:txBody>
      </p:sp>
      <p:grpSp>
        <p:nvGrpSpPr>
          <p:cNvPr id="26628" name="Group 25"/>
          <p:cNvGrpSpPr>
            <a:grpSpLocks/>
          </p:cNvGrpSpPr>
          <p:nvPr/>
        </p:nvGrpSpPr>
        <p:grpSpPr bwMode="auto">
          <a:xfrm>
            <a:off x="3851275" y="260350"/>
            <a:ext cx="936625" cy="649288"/>
            <a:chOff x="385" y="935"/>
            <a:chExt cx="590" cy="409"/>
          </a:xfrm>
        </p:grpSpPr>
        <p:sp>
          <p:nvSpPr>
            <p:cNvPr id="26721" name="Rectangle 26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6722" name="Line 27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23" name="Line 28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24" name="Line 29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6629" name="Group 30"/>
          <p:cNvGrpSpPr>
            <a:grpSpLocks/>
          </p:cNvGrpSpPr>
          <p:nvPr/>
        </p:nvGrpSpPr>
        <p:grpSpPr bwMode="auto">
          <a:xfrm>
            <a:off x="3851275" y="908050"/>
            <a:ext cx="936625" cy="649288"/>
            <a:chOff x="385" y="935"/>
            <a:chExt cx="590" cy="409"/>
          </a:xfrm>
        </p:grpSpPr>
        <p:sp>
          <p:nvSpPr>
            <p:cNvPr id="26717" name="Rectangle 31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6718" name="Line 32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19" name="Line 33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20" name="Line 34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6630" name="Group 35"/>
          <p:cNvGrpSpPr>
            <a:grpSpLocks/>
          </p:cNvGrpSpPr>
          <p:nvPr/>
        </p:nvGrpSpPr>
        <p:grpSpPr bwMode="auto">
          <a:xfrm>
            <a:off x="3851275" y="1555750"/>
            <a:ext cx="936625" cy="649288"/>
            <a:chOff x="385" y="935"/>
            <a:chExt cx="590" cy="409"/>
          </a:xfrm>
        </p:grpSpPr>
        <p:sp>
          <p:nvSpPr>
            <p:cNvPr id="26713" name="Rectangle 36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6714" name="Line 37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15" name="Line 38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16" name="Line 39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6631" name="Line 41"/>
          <p:cNvSpPr>
            <a:spLocks noChangeShapeType="1"/>
          </p:cNvSpPr>
          <p:nvPr/>
        </p:nvSpPr>
        <p:spPr bwMode="auto">
          <a:xfrm>
            <a:off x="3635375" y="1555750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grpSp>
        <p:nvGrpSpPr>
          <p:cNvPr id="26632" name="Group 42"/>
          <p:cNvGrpSpPr>
            <a:grpSpLocks/>
          </p:cNvGrpSpPr>
          <p:nvPr/>
        </p:nvGrpSpPr>
        <p:grpSpPr bwMode="auto">
          <a:xfrm>
            <a:off x="3635375" y="2205038"/>
            <a:ext cx="1296988" cy="1944687"/>
            <a:chOff x="1247" y="981"/>
            <a:chExt cx="817" cy="1225"/>
          </a:xfrm>
        </p:grpSpPr>
        <p:grpSp>
          <p:nvGrpSpPr>
            <p:cNvPr id="26697" name="Group 43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26709" name="Rectangle 44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710" name="Line 45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11" name="Line 46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12" name="Line 47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6698" name="Group 48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26705" name="Rectangle 49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706" name="Line 50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07" name="Line 51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08" name="Line 52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6699" name="Group 53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26701" name="Rectangle 54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702" name="Line 55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03" name="Line 56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04" name="Line 57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26700" name="Line 58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6633" name="Group 60"/>
          <p:cNvGrpSpPr>
            <a:grpSpLocks/>
          </p:cNvGrpSpPr>
          <p:nvPr/>
        </p:nvGrpSpPr>
        <p:grpSpPr bwMode="auto">
          <a:xfrm>
            <a:off x="3635375" y="4149725"/>
            <a:ext cx="1296988" cy="1944688"/>
            <a:chOff x="1247" y="981"/>
            <a:chExt cx="817" cy="1225"/>
          </a:xfrm>
        </p:grpSpPr>
        <p:grpSp>
          <p:nvGrpSpPr>
            <p:cNvPr id="26681" name="Group 61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26693" name="Rectangle 62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694" name="Line 63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95" name="Line 64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96" name="Line 65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6682" name="Group 66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26689" name="Rectangle 67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690" name="Line 68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91" name="Line 69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92" name="Line 70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6683" name="Group 71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26685" name="Rectangle 72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686" name="Line 73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87" name="Line 74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88" name="Line 75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26684" name="Line 77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6634" name="Line 79"/>
          <p:cNvSpPr>
            <a:spLocks noChangeShapeType="1"/>
          </p:cNvSpPr>
          <p:nvPr/>
        </p:nvSpPr>
        <p:spPr bwMode="auto">
          <a:xfrm>
            <a:off x="3635375" y="4149725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35" name="Text Box 92"/>
          <p:cNvSpPr txBox="1">
            <a:spLocks noChangeArrowheads="1"/>
          </p:cNvSpPr>
          <p:nvPr/>
        </p:nvSpPr>
        <p:spPr bwMode="auto">
          <a:xfrm>
            <a:off x="3924300" y="2603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36" name="Text Box 93"/>
          <p:cNvSpPr txBox="1">
            <a:spLocks noChangeArrowheads="1"/>
          </p:cNvSpPr>
          <p:nvPr/>
        </p:nvSpPr>
        <p:spPr bwMode="auto">
          <a:xfrm>
            <a:off x="3924300" y="4762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37" name="Text Box 94"/>
          <p:cNvSpPr txBox="1">
            <a:spLocks noChangeArrowheads="1"/>
          </p:cNvSpPr>
          <p:nvPr/>
        </p:nvSpPr>
        <p:spPr bwMode="auto">
          <a:xfrm>
            <a:off x="3924300" y="6921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38" name="Text Box 95"/>
          <p:cNvSpPr txBox="1">
            <a:spLocks noChangeArrowheads="1"/>
          </p:cNvSpPr>
          <p:nvPr/>
        </p:nvSpPr>
        <p:spPr bwMode="auto">
          <a:xfrm>
            <a:off x="3924300" y="9080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39" name="Text Box 96"/>
          <p:cNvSpPr txBox="1">
            <a:spLocks noChangeArrowheads="1"/>
          </p:cNvSpPr>
          <p:nvPr/>
        </p:nvSpPr>
        <p:spPr bwMode="auto">
          <a:xfrm>
            <a:off x="3924300" y="1125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0" name="Text Box 97"/>
          <p:cNvSpPr txBox="1">
            <a:spLocks noChangeArrowheads="1"/>
          </p:cNvSpPr>
          <p:nvPr/>
        </p:nvSpPr>
        <p:spPr bwMode="auto">
          <a:xfrm>
            <a:off x="3924300" y="1341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1" name="Text Box 98"/>
          <p:cNvSpPr txBox="1">
            <a:spLocks noChangeArrowheads="1"/>
          </p:cNvSpPr>
          <p:nvPr/>
        </p:nvSpPr>
        <p:spPr bwMode="auto">
          <a:xfrm>
            <a:off x="3924300" y="1557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2" name="Text Box 99"/>
          <p:cNvSpPr txBox="1">
            <a:spLocks noChangeArrowheads="1"/>
          </p:cNvSpPr>
          <p:nvPr/>
        </p:nvSpPr>
        <p:spPr bwMode="auto">
          <a:xfrm>
            <a:off x="3924300" y="17732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3" name="Text Box 100"/>
          <p:cNvSpPr txBox="1">
            <a:spLocks noChangeArrowheads="1"/>
          </p:cNvSpPr>
          <p:nvPr/>
        </p:nvSpPr>
        <p:spPr bwMode="auto">
          <a:xfrm>
            <a:off x="3924300" y="19891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4" name="Text Box 101"/>
          <p:cNvSpPr txBox="1">
            <a:spLocks noChangeArrowheads="1"/>
          </p:cNvSpPr>
          <p:nvPr/>
        </p:nvSpPr>
        <p:spPr bwMode="auto">
          <a:xfrm>
            <a:off x="3924300" y="22050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5" name="Text Box 102"/>
          <p:cNvSpPr txBox="1">
            <a:spLocks noChangeArrowheads="1"/>
          </p:cNvSpPr>
          <p:nvPr/>
        </p:nvSpPr>
        <p:spPr bwMode="auto">
          <a:xfrm>
            <a:off x="3924300" y="24209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51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6" name="Text Box 103"/>
          <p:cNvSpPr txBox="1">
            <a:spLocks noChangeArrowheads="1"/>
          </p:cNvSpPr>
          <p:nvPr/>
        </p:nvSpPr>
        <p:spPr bwMode="auto">
          <a:xfrm>
            <a:off x="3924300" y="26368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7" name="Text Box 104"/>
          <p:cNvSpPr txBox="1">
            <a:spLocks noChangeArrowheads="1"/>
          </p:cNvSpPr>
          <p:nvPr/>
        </p:nvSpPr>
        <p:spPr bwMode="auto">
          <a:xfrm>
            <a:off x="3924300" y="28527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8" name="Text Box 105"/>
          <p:cNvSpPr txBox="1">
            <a:spLocks noChangeArrowheads="1"/>
          </p:cNvSpPr>
          <p:nvPr/>
        </p:nvSpPr>
        <p:spPr bwMode="auto">
          <a:xfrm>
            <a:off x="3924300" y="30686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9" name="Text Box 106"/>
          <p:cNvSpPr txBox="1">
            <a:spLocks noChangeArrowheads="1"/>
          </p:cNvSpPr>
          <p:nvPr/>
        </p:nvSpPr>
        <p:spPr bwMode="auto">
          <a:xfrm>
            <a:off x="3924300" y="3284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0" name="Text Box 107"/>
          <p:cNvSpPr txBox="1">
            <a:spLocks noChangeArrowheads="1"/>
          </p:cNvSpPr>
          <p:nvPr/>
        </p:nvSpPr>
        <p:spPr bwMode="auto">
          <a:xfrm>
            <a:off x="3924300" y="3500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1" name="Text Box 108"/>
          <p:cNvSpPr txBox="1">
            <a:spLocks noChangeArrowheads="1"/>
          </p:cNvSpPr>
          <p:nvPr/>
        </p:nvSpPr>
        <p:spPr bwMode="auto">
          <a:xfrm>
            <a:off x="3924300" y="3716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2" name="Text Box 109"/>
          <p:cNvSpPr txBox="1">
            <a:spLocks noChangeArrowheads="1"/>
          </p:cNvSpPr>
          <p:nvPr/>
        </p:nvSpPr>
        <p:spPr bwMode="auto">
          <a:xfrm>
            <a:off x="3924300" y="39338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3" name="Text Box 110"/>
          <p:cNvSpPr txBox="1">
            <a:spLocks noChangeArrowheads="1"/>
          </p:cNvSpPr>
          <p:nvPr/>
        </p:nvSpPr>
        <p:spPr bwMode="auto">
          <a:xfrm>
            <a:off x="3924300" y="41497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4" name="Text Box 111"/>
          <p:cNvSpPr txBox="1">
            <a:spLocks noChangeArrowheads="1"/>
          </p:cNvSpPr>
          <p:nvPr/>
        </p:nvSpPr>
        <p:spPr bwMode="auto">
          <a:xfrm>
            <a:off x="3924300" y="43656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111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5" name="Text Box 112"/>
          <p:cNvSpPr txBox="1">
            <a:spLocks noChangeArrowheads="1"/>
          </p:cNvSpPr>
          <p:nvPr/>
        </p:nvSpPr>
        <p:spPr bwMode="auto">
          <a:xfrm>
            <a:off x="3924300" y="45815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6" name="Text Box 113"/>
          <p:cNvSpPr txBox="1">
            <a:spLocks noChangeArrowheads="1"/>
          </p:cNvSpPr>
          <p:nvPr/>
        </p:nvSpPr>
        <p:spPr bwMode="auto">
          <a:xfrm>
            <a:off x="3924300" y="47974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7" name="Text Box 114"/>
          <p:cNvSpPr txBox="1">
            <a:spLocks noChangeArrowheads="1"/>
          </p:cNvSpPr>
          <p:nvPr/>
        </p:nvSpPr>
        <p:spPr bwMode="auto">
          <a:xfrm>
            <a:off x="3924300" y="50133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8" name="Text Box 115"/>
          <p:cNvSpPr txBox="1">
            <a:spLocks noChangeArrowheads="1"/>
          </p:cNvSpPr>
          <p:nvPr/>
        </p:nvSpPr>
        <p:spPr bwMode="auto">
          <a:xfrm>
            <a:off x="3924300" y="52292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9" name="Text Box 116"/>
          <p:cNvSpPr txBox="1">
            <a:spLocks noChangeArrowheads="1"/>
          </p:cNvSpPr>
          <p:nvPr/>
        </p:nvSpPr>
        <p:spPr bwMode="auto">
          <a:xfrm>
            <a:off x="3924300" y="54451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60" name="Text Box 117"/>
          <p:cNvSpPr txBox="1">
            <a:spLocks noChangeArrowheads="1"/>
          </p:cNvSpPr>
          <p:nvPr/>
        </p:nvSpPr>
        <p:spPr bwMode="auto">
          <a:xfrm>
            <a:off x="3924300" y="56610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61" name="Text Box 118"/>
          <p:cNvSpPr txBox="1">
            <a:spLocks noChangeArrowheads="1"/>
          </p:cNvSpPr>
          <p:nvPr/>
        </p:nvSpPr>
        <p:spPr bwMode="auto">
          <a:xfrm>
            <a:off x="3924300" y="58769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158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62" name="Line 131"/>
          <p:cNvSpPr>
            <a:spLocks noChangeShapeType="1"/>
          </p:cNvSpPr>
          <p:nvPr/>
        </p:nvSpPr>
        <p:spPr bwMode="auto">
          <a:xfrm>
            <a:off x="4643438" y="33337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6663" name="Line 132"/>
          <p:cNvSpPr>
            <a:spLocks noChangeShapeType="1"/>
          </p:cNvSpPr>
          <p:nvPr/>
        </p:nvSpPr>
        <p:spPr bwMode="auto">
          <a:xfrm>
            <a:off x="4643438" y="62071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6664" name="Line 133"/>
          <p:cNvSpPr>
            <a:spLocks noChangeShapeType="1"/>
          </p:cNvSpPr>
          <p:nvPr/>
        </p:nvSpPr>
        <p:spPr bwMode="auto">
          <a:xfrm>
            <a:off x="4572000" y="602138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6665" name="Text Box 134"/>
          <p:cNvSpPr txBox="1">
            <a:spLocks noChangeArrowheads="1"/>
          </p:cNvSpPr>
          <p:nvPr/>
        </p:nvSpPr>
        <p:spPr bwMode="auto">
          <a:xfrm>
            <a:off x="6775510" y="4805363"/>
            <a:ext cx="1441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Αρχείο δεδομένων</a:t>
            </a:r>
          </a:p>
        </p:txBody>
      </p:sp>
      <p:sp>
        <p:nvSpPr>
          <p:cNvPr id="26666" name="Line 135"/>
          <p:cNvSpPr>
            <a:spLocks noChangeShapeType="1"/>
          </p:cNvSpPr>
          <p:nvPr/>
        </p:nvSpPr>
        <p:spPr bwMode="auto">
          <a:xfrm>
            <a:off x="5867400" y="1196975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67" name="Line 136"/>
          <p:cNvSpPr>
            <a:spLocks noChangeShapeType="1"/>
          </p:cNvSpPr>
          <p:nvPr/>
        </p:nvSpPr>
        <p:spPr bwMode="auto">
          <a:xfrm>
            <a:off x="7092950" y="1196975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68" name="Line 137"/>
          <p:cNvSpPr>
            <a:spLocks noChangeShapeType="1"/>
          </p:cNvSpPr>
          <p:nvPr/>
        </p:nvSpPr>
        <p:spPr bwMode="auto">
          <a:xfrm>
            <a:off x="5867400" y="1700213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69" name="Line 138"/>
          <p:cNvSpPr>
            <a:spLocks noChangeShapeType="1"/>
          </p:cNvSpPr>
          <p:nvPr/>
        </p:nvSpPr>
        <p:spPr bwMode="auto">
          <a:xfrm>
            <a:off x="5867400" y="2133600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0" name="Line 139"/>
          <p:cNvSpPr>
            <a:spLocks noChangeShapeType="1"/>
          </p:cNvSpPr>
          <p:nvPr/>
        </p:nvSpPr>
        <p:spPr bwMode="auto">
          <a:xfrm>
            <a:off x="4716463" y="1844675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1" name="Line 140"/>
          <p:cNvSpPr>
            <a:spLocks noChangeShapeType="1"/>
          </p:cNvSpPr>
          <p:nvPr/>
        </p:nvSpPr>
        <p:spPr bwMode="auto">
          <a:xfrm flipV="1">
            <a:off x="5435600" y="1773238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2" name="Line 141"/>
          <p:cNvSpPr>
            <a:spLocks noChangeShapeType="1"/>
          </p:cNvSpPr>
          <p:nvPr/>
        </p:nvSpPr>
        <p:spPr bwMode="auto">
          <a:xfrm>
            <a:off x="5435600" y="177323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6673" name="Text Box 142"/>
          <p:cNvSpPr txBox="1">
            <a:spLocks noChangeArrowheads="1"/>
          </p:cNvSpPr>
          <p:nvPr/>
        </p:nvSpPr>
        <p:spPr bwMode="auto">
          <a:xfrm>
            <a:off x="5867400" y="170021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74" name="Line 143"/>
          <p:cNvSpPr>
            <a:spLocks noChangeShapeType="1"/>
          </p:cNvSpPr>
          <p:nvPr/>
        </p:nvSpPr>
        <p:spPr bwMode="auto">
          <a:xfrm>
            <a:off x="5867400" y="1916113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5" name="Line 144"/>
          <p:cNvSpPr>
            <a:spLocks noChangeShapeType="1"/>
          </p:cNvSpPr>
          <p:nvPr/>
        </p:nvSpPr>
        <p:spPr bwMode="auto">
          <a:xfrm>
            <a:off x="6156325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6" name="Line 145"/>
          <p:cNvSpPr>
            <a:spLocks noChangeShapeType="1"/>
          </p:cNvSpPr>
          <p:nvPr/>
        </p:nvSpPr>
        <p:spPr bwMode="auto">
          <a:xfrm>
            <a:off x="6877050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7" name="Line 146"/>
          <p:cNvSpPr>
            <a:spLocks noChangeShapeType="1"/>
          </p:cNvSpPr>
          <p:nvPr/>
        </p:nvSpPr>
        <p:spPr bwMode="auto">
          <a:xfrm>
            <a:off x="6372225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8" name="Text Box 147"/>
          <p:cNvSpPr txBox="1">
            <a:spLocks noChangeArrowheads="1"/>
          </p:cNvSpPr>
          <p:nvPr/>
        </p:nvSpPr>
        <p:spPr bwMode="auto">
          <a:xfrm>
            <a:off x="6372225" y="1557338"/>
            <a:ext cx="433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</a:t>
            </a:r>
            <a:endParaRPr lang="el-GR"/>
          </a:p>
        </p:txBody>
      </p:sp>
      <p:sp>
        <p:nvSpPr>
          <p:cNvPr id="26679" name="Text Box 148"/>
          <p:cNvSpPr txBox="1">
            <a:spLocks noChangeArrowheads="1"/>
          </p:cNvSpPr>
          <p:nvPr/>
        </p:nvSpPr>
        <p:spPr bwMode="auto">
          <a:xfrm>
            <a:off x="900112" y="1216025"/>
            <a:ext cx="2663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Αρχείο Ευρετηρίου</a:t>
            </a:r>
          </a:p>
        </p:txBody>
      </p:sp>
      <p:sp>
        <p:nvSpPr>
          <p:cNvPr id="10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705960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11E0A7-AB20-40AF-A22A-EAEED3688A18}" type="slidenum">
              <a:rPr lang="el-GR" altLang="en-US" smtClean="0"/>
              <a:pPr/>
              <a:t>31</a:t>
            </a:fld>
            <a:endParaRPr lang="el-GR" altLang="en-US"/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395288" y="2117488"/>
            <a:ext cx="7848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Ιδέα:</a:t>
            </a:r>
            <a:endParaRPr lang="en-US" sz="24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Τα ευρετήρια είναι αρχεία - χτίζουμε ευρετήρια πάνω στα αρχεία ευρετηρίου</a:t>
            </a:r>
          </a:p>
        </p:txBody>
      </p:sp>
      <p:sp>
        <p:nvSpPr>
          <p:cNvPr id="28678" name="Text Box 4"/>
          <p:cNvSpPr txBox="1">
            <a:spLocks noChangeArrowheads="1"/>
          </p:cNvSpPr>
          <p:nvPr/>
        </p:nvSpPr>
        <p:spPr bwMode="auto">
          <a:xfrm>
            <a:off x="509588" y="3983726"/>
            <a:ext cx="7620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Το αρχείο είναι διατεταγμένο και το πεδίο διάταξης είναι και κλειδί</a:t>
            </a:r>
            <a:r>
              <a:rPr lang="en-US" sz="2400">
                <a:latin typeface="Calibri" pitchFamily="34" charset="0"/>
              </a:rPr>
              <a:t> (</a:t>
            </a:r>
            <a:r>
              <a:rPr lang="el-GR" sz="2400">
                <a:latin typeface="Calibri" pitchFamily="34" charset="0"/>
              </a:rPr>
              <a:t>άρα πρωτεύον ευρετήριο!)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0543957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D4E491-4DC6-406E-9CFA-4933817AD5FC}" type="slidenum">
              <a:rPr lang="el-GR" altLang="en-US" smtClean="0"/>
              <a:pPr/>
              <a:t>32</a:t>
            </a:fld>
            <a:endParaRPr lang="el-GR" altLang="en-US"/>
          </a:p>
        </p:txBody>
      </p:sp>
      <p:sp>
        <p:nvSpPr>
          <p:cNvPr id="29700" name="Text Box 2"/>
          <p:cNvSpPr txBox="1">
            <a:spLocks noChangeArrowheads="1"/>
          </p:cNvSpPr>
          <p:nvPr/>
        </p:nvSpPr>
        <p:spPr bwMode="auto">
          <a:xfrm>
            <a:off x="107950" y="1844675"/>
            <a:ext cx="18002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>
                <a:latin typeface="Calibri" pitchFamily="34" charset="0"/>
              </a:rPr>
              <a:t>Επίπεδο Ρίζα (1 </a:t>
            </a:r>
            <a:r>
              <a:rPr lang="en-US" sz="1200">
                <a:latin typeface="Calibri" pitchFamily="34" charset="0"/>
              </a:rPr>
              <a:t>Block)</a:t>
            </a:r>
            <a:endParaRPr lang="el-GR" sz="1200">
              <a:latin typeface="Calibri" pitchFamily="34" charset="0"/>
            </a:endParaRPr>
          </a:p>
        </p:txBody>
      </p:sp>
      <p:grpSp>
        <p:nvGrpSpPr>
          <p:cNvPr id="29701" name="Group 3"/>
          <p:cNvGrpSpPr>
            <a:grpSpLocks/>
          </p:cNvGrpSpPr>
          <p:nvPr/>
        </p:nvGrpSpPr>
        <p:grpSpPr bwMode="auto">
          <a:xfrm>
            <a:off x="468313" y="2492375"/>
            <a:ext cx="936625" cy="649288"/>
            <a:chOff x="385" y="935"/>
            <a:chExt cx="590" cy="409"/>
          </a:xfrm>
        </p:grpSpPr>
        <p:sp>
          <p:nvSpPr>
            <p:cNvPr id="29848" name="Rectangle 4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849" name="Line 5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50" name="Line 6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51" name="Line 7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9702" name="Text Box 8"/>
          <p:cNvSpPr txBox="1">
            <a:spLocks noChangeArrowheads="1"/>
          </p:cNvSpPr>
          <p:nvPr/>
        </p:nvSpPr>
        <p:spPr bwMode="auto">
          <a:xfrm>
            <a:off x="827088" y="476250"/>
            <a:ext cx="21605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Παράγοντας ομαδοποίησης 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f</a:t>
            </a:r>
            <a:r>
              <a:rPr lang="en-US" sz="14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O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= 3</a:t>
            </a:r>
            <a:endParaRPr lang="el-GR" sz="14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grpSp>
        <p:nvGrpSpPr>
          <p:cNvPr id="29703" name="Group 9"/>
          <p:cNvGrpSpPr>
            <a:grpSpLocks/>
          </p:cNvGrpSpPr>
          <p:nvPr/>
        </p:nvGrpSpPr>
        <p:grpSpPr bwMode="auto">
          <a:xfrm>
            <a:off x="1908175" y="2060575"/>
            <a:ext cx="1296988" cy="1944688"/>
            <a:chOff x="1247" y="981"/>
            <a:chExt cx="817" cy="1225"/>
          </a:xfrm>
        </p:grpSpPr>
        <p:grpSp>
          <p:nvGrpSpPr>
            <p:cNvPr id="29831" name="Group 10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29844" name="Rectangle 11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45" name="Line 12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46" name="Line 13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47" name="Line 14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832" name="Group 15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29840" name="Rectangle 16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41" name="Line 17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42" name="Line 18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43" name="Line 19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833" name="Group 20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29836" name="Rectangle 21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37" name="Line 22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38" name="Line 23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39" name="Line 24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29834" name="Line 25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35" name="Line 26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9704" name="Group 27"/>
          <p:cNvGrpSpPr>
            <a:grpSpLocks/>
          </p:cNvGrpSpPr>
          <p:nvPr/>
        </p:nvGrpSpPr>
        <p:grpSpPr bwMode="auto">
          <a:xfrm>
            <a:off x="3851275" y="260350"/>
            <a:ext cx="936625" cy="649288"/>
            <a:chOff x="385" y="935"/>
            <a:chExt cx="590" cy="409"/>
          </a:xfrm>
        </p:grpSpPr>
        <p:sp>
          <p:nvSpPr>
            <p:cNvPr id="29827" name="Rectangle 28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828" name="Line 29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29" name="Line 30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30" name="Line 31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9705" name="Group 32"/>
          <p:cNvGrpSpPr>
            <a:grpSpLocks/>
          </p:cNvGrpSpPr>
          <p:nvPr/>
        </p:nvGrpSpPr>
        <p:grpSpPr bwMode="auto">
          <a:xfrm>
            <a:off x="3851275" y="908050"/>
            <a:ext cx="936625" cy="649288"/>
            <a:chOff x="385" y="935"/>
            <a:chExt cx="590" cy="409"/>
          </a:xfrm>
        </p:grpSpPr>
        <p:sp>
          <p:nvSpPr>
            <p:cNvPr id="29823" name="Rectangle 33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824" name="Line 34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25" name="Line 35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26" name="Line 36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9706" name="Group 37"/>
          <p:cNvGrpSpPr>
            <a:grpSpLocks/>
          </p:cNvGrpSpPr>
          <p:nvPr/>
        </p:nvGrpSpPr>
        <p:grpSpPr bwMode="auto">
          <a:xfrm>
            <a:off x="3851275" y="1555750"/>
            <a:ext cx="936625" cy="649288"/>
            <a:chOff x="385" y="935"/>
            <a:chExt cx="590" cy="409"/>
          </a:xfrm>
        </p:grpSpPr>
        <p:sp>
          <p:nvSpPr>
            <p:cNvPr id="29819" name="Rectangle 38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820" name="Line 39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21" name="Line 40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22" name="Line 41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9707" name="Line 42"/>
          <p:cNvSpPr>
            <a:spLocks noChangeShapeType="1"/>
          </p:cNvSpPr>
          <p:nvPr/>
        </p:nvSpPr>
        <p:spPr bwMode="auto">
          <a:xfrm>
            <a:off x="3635375" y="908050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08" name="Line 43"/>
          <p:cNvSpPr>
            <a:spLocks noChangeShapeType="1"/>
          </p:cNvSpPr>
          <p:nvPr/>
        </p:nvSpPr>
        <p:spPr bwMode="auto">
          <a:xfrm>
            <a:off x="3635375" y="1555750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grpSp>
        <p:nvGrpSpPr>
          <p:cNvPr id="29709" name="Group 44"/>
          <p:cNvGrpSpPr>
            <a:grpSpLocks/>
          </p:cNvGrpSpPr>
          <p:nvPr/>
        </p:nvGrpSpPr>
        <p:grpSpPr bwMode="auto">
          <a:xfrm>
            <a:off x="3635375" y="2205038"/>
            <a:ext cx="1296988" cy="1944687"/>
            <a:chOff x="1247" y="981"/>
            <a:chExt cx="817" cy="1225"/>
          </a:xfrm>
        </p:grpSpPr>
        <p:grpSp>
          <p:nvGrpSpPr>
            <p:cNvPr id="29802" name="Group 45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29815" name="Rectangle 46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16" name="Line 47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17" name="Line 48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18" name="Line 49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803" name="Group 50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29811" name="Rectangle 51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12" name="Line 52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13" name="Line 53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14" name="Line 54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804" name="Group 55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29807" name="Rectangle 56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08" name="Line 57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09" name="Line 58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10" name="Line 59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29805" name="Line 60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06" name="Line 61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9710" name="Group 62"/>
          <p:cNvGrpSpPr>
            <a:grpSpLocks/>
          </p:cNvGrpSpPr>
          <p:nvPr/>
        </p:nvGrpSpPr>
        <p:grpSpPr bwMode="auto">
          <a:xfrm>
            <a:off x="3635375" y="4149725"/>
            <a:ext cx="1296988" cy="1944688"/>
            <a:chOff x="1247" y="981"/>
            <a:chExt cx="817" cy="1225"/>
          </a:xfrm>
        </p:grpSpPr>
        <p:grpSp>
          <p:nvGrpSpPr>
            <p:cNvPr id="29785" name="Group 63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29798" name="Rectangle 64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799" name="Line 65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00" name="Line 66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01" name="Line 67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786" name="Group 68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29794" name="Rectangle 69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795" name="Line 70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796" name="Line 71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797" name="Line 72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787" name="Group 73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29790" name="Rectangle 74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791" name="Line 75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792" name="Line 76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793" name="Line 77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29788" name="Line 78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789" name="Line 79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9711" name="Line 80"/>
          <p:cNvSpPr>
            <a:spLocks noChangeShapeType="1"/>
          </p:cNvSpPr>
          <p:nvPr/>
        </p:nvSpPr>
        <p:spPr bwMode="auto">
          <a:xfrm>
            <a:off x="3708400" y="2205038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12" name="Line 81"/>
          <p:cNvSpPr>
            <a:spLocks noChangeShapeType="1"/>
          </p:cNvSpPr>
          <p:nvPr/>
        </p:nvSpPr>
        <p:spPr bwMode="auto">
          <a:xfrm>
            <a:off x="3635375" y="4149725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13" name="Line 82"/>
          <p:cNvSpPr>
            <a:spLocks noChangeShapeType="1"/>
          </p:cNvSpPr>
          <p:nvPr/>
        </p:nvSpPr>
        <p:spPr bwMode="auto">
          <a:xfrm flipV="1">
            <a:off x="1187450" y="2133600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4" name="Line 83"/>
          <p:cNvSpPr>
            <a:spLocks noChangeShapeType="1"/>
          </p:cNvSpPr>
          <p:nvPr/>
        </p:nvSpPr>
        <p:spPr bwMode="auto">
          <a:xfrm>
            <a:off x="1258888" y="2781300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5" name="Line 84"/>
          <p:cNvSpPr>
            <a:spLocks noChangeShapeType="1"/>
          </p:cNvSpPr>
          <p:nvPr/>
        </p:nvSpPr>
        <p:spPr bwMode="auto">
          <a:xfrm>
            <a:off x="1258888" y="2997200"/>
            <a:ext cx="792162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6" name="Line 85"/>
          <p:cNvSpPr>
            <a:spLocks noChangeShapeType="1"/>
          </p:cNvSpPr>
          <p:nvPr/>
        </p:nvSpPr>
        <p:spPr bwMode="auto">
          <a:xfrm flipV="1">
            <a:off x="2916238" y="333375"/>
            <a:ext cx="86360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7" name="Line 86"/>
          <p:cNvSpPr>
            <a:spLocks noChangeShapeType="1"/>
          </p:cNvSpPr>
          <p:nvPr/>
        </p:nvSpPr>
        <p:spPr bwMode="auto">
          <a:xfrm flipV="1">
            <a:off x="2987675" y="981075"/>
            <a:ext cx="86360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8" name="Line 87"/>
          <p:cNvSpPr>
            <a:spLocks noChangeShapeType="1"/>
          </p:cNvSpPr>
          <p:nvPr/>
        </p:nvSpPr>
        <p:spPr bwMode="auto">
          <a:xfrm flipV="1">
            <a:off x="3059113" y="1628775"/>
            <a:ext cx="792162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9" name="Line 88"/>
          <p:cNvSpPr>
            <a:spLocks noChangeShapeType="1"/>
          </p:cNvSpPr>
          <p:nvPr/>
        </p:nvSpPr>
        <p:spPr bwMode="auto">
          <a:xfrm flipV="1">
            <a:off x="2987675" y="2276475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0" name="Line 89"/>
          <p:cNvSpPr>
            <a:spLocks noChangeShapeType="1"/>
          </p:cNvSpPr>
          <p:nvPr/>
        </p:nvSpPr>
        <p:spPr bwMode="auto">
          <a:xfrm flipV="1">
            <a:off x="2987675" y="2924175"/>
            <a:ext cx="86360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1" name="Line 90"/>
          <p:cNvSpPr>
            <a:spLocks noChangeShapeType="1"/>
          </p:cNvSpPr>
          <p:nvPr/>
        </p:nvSpPr>
        <p:spPr bwMode="auto">
          <a:xfrm>
            <a:off x="2987675" y="3213100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2" name="Line 91"/>
          <p:cNvSpPr>
            <a:spLocks noChangeShapeType="1"/>
          </p:cNvSpPr>
          <p:nvPr/>
        </p:nvSpPr>
        <p:spPr bwMode="auto">
          <a:xfrm>
            <a:off x="2916238" y="3500438"/>
            <a:ext cx="935037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3" name="Line 92"/>
          <p:cNvSpPr>
            <a:spLocks noChangeShapeType="1"/>
          </p:cNvSpPr>
          <p:nvPr/>
        </p:nvSpPr>
        <p:spPr bwMode="auto">
          <a:xfrm>
            <a:off x="2916238" y="3644900"/>
            <a:ext cx="86360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4" name="Line 93"/>
          <p:cNvSpPr>
            <a:spLocks noChangeShapeType="1"/>
          </p:cNvSpPr>
          <p:nvPr/>
        </p:nvSpPr>
        <p:spPr bwMode="auto">
          <a:xfrm>
            <a:off x="2916238" y="3933825"/>
            <a:ext cx="935037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5" name="Text Box 94"/>
          <p:cNvSpPr txBox="1">
            <a:spLocks noChangeArrowheads="1"/>
          </p:cNvSpPr>
          <p:nvPr/>
        </p:nvSpPr>
        <p:spPr bwMode="auto">
          <a:xfrm>
            <a:off x="3924300" y="2603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26" name="Text Box 95"/>
          <p:cNvSpPr txBox="1">
            <a:spLocks noChangeArrowheads="1"/>
          </p:cNvSpPr>
          <p:nvPr/>
        </p:nvSpPr>
        <p:spPr bwMode="auto">
          <a:xfrm>
            <a:off x="3924300" y="4762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27" name="Text Box 96"/>
          <p:cNvSpPr txBox="1">
            <a:spLocks noChangeArrowheads="1"/>
          </p:cNvSpPr>
          <p:nvPr/>
        </p:nvSpPr>
        <p:spPr bwMode="auto">
          <a:xfrm>
            <a:off x="3924300" y="6921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28" name="Text Box 97"/>
          <p:cNvSpPr txBox="1">
            <a:spLocks noChangeArrowheads="1"/>
          </p:cNvSpPr>
          <p:nvPr/>
        </p:nvSpPr>
        <p:spPr bwMode="auto">
          <a:xfrm>
            <a:off x="3924300" y="9080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29" name="Text Box 98"/>
          <p:cNvSpPr txBox="1">
            <a:spLocks noChangeArrowheads="1"/>
          </p:cNvSpPr>
          <p:nvPr/>
        </p:nvSpPr>
        <p:spPr bwMode="auto">
          <a:xfrm>
            <a:off x="3924300" y="1125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0" name="Text Box 99"/>
          <p:cNvSpPr txBox="1">
            <a:spLocks noChangeArrowheads="1"/>
          </p:cNvSpPr>
          <p:nvPr/>
        </p:nvSpPr>
        <p:spPr bwMode="auto">
          <a:xfrm>
            <a:off x="3924300" y="1341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1" name="Text Box 100"/>
          <p:cNvSpPr txBox="1">
            <a:spLocks noChangeArrowheads="1"/>
          </p:cNvSpPr>
          <p:nvPr/>
        </p:nvSpPr>
        <p:spPr bwMode="auto">
          <a:xfrm>
            <a:off x="3924300" y="1557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2" name="Text Box 101"/>
          <p:cNvSpPr txBox="1">
            <a:spLocks noChangeArrowheads="1"/>
          </p:cNvSpPr>
          <p:nvPr/>
        </p:nvSpPr>
        <p:spPr bwMode="auto">
          <a:xfrm>
            <a:off x="3924300" y="17732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3" name="Text Box 102"/>
          <p:cNvSpPr txBox="1">
            <a:spLocks noChangeArrowheads="1"/>
          </p:cNvSpPr>
          <p:nvPr/>
        </p:nvSpPr>
        <p:spPr bwMode="auto">
          <a:xfrm>
            <a:off x="3924300" y="19891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4" name="Text Box 103"/>
          <p:cNvSpPr txBox="1">
            <a:spLocks noChangeArrowheads="1"/>
          </p:cNvSpPr>
          <p:nvPr/>
        </p:nvSpPr>
        <p:spPr bwMode="auto">
          <a:xfrm>
            <a:off x="3924300" y="22050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5" name="Text Box 104"/>
          <p:cNvSpPr txBox="1">
            <a:spLocks noChangeArrowheads="1"/>
          </p:cNvSpPr>
          <p:nvPr/>
        </p:nvSpPr>
        <p:spPr bwMode="auto">
          <a:xfrm>
            <a:off x="3924300" y="24209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51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6" name="Text Box 105"/>
          <p:cNvSpPr txBox="1">
            <a:spLocks noChangeArrowheads="1"/>
          </p:cNvSpPr>
          <p:nvPr/>
        </p:nvSpPr>
        <p:spPr bwMode="auto">
          <a:xfrm>
            <a:off x="3924300" y="26368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7" name="Text Box 106"/>
          <p:cNvSpPr txBox="1">
            <a:spLocks noChangeArrowheads="1"/>
          </p:cNvSpPr>
          <p:nvPr/>
        </p:nvSpPr>
        <p:spPr bwMode="auto">
          <a:xfrm>
            <a:off x="3924300" y="28527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8" name="Text Box 107"/>
          <p:cNvSpPr txBox="1">
            <a:spLocks noChangeArrowheads="1"/>
          </p:cNvSpPr>
          <p:nvPr/>
        </p:nvSpPr>
        <p:spPr bwMode="auto">
          <a:xfrm>
            <a:off x="3924300" y="30686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9" name="Text Box 108"/>
          <p:cNvSpPr txBox="1">
            <a:spLocks noChangeArrowheads="1"/>
          </p:cNvSpPr>
          <p:nvPr/>
        </p:nvSpPr>
        <p:spPr bwMode="auto">
          <a:xfrm>
            <a:off x="3924300" y="3284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0" name="Text Box 109"/>
          <p:cNvSpPr txBox="1">
            <a:spLocks noChangeArrowheads="1"/>
          </p:cNvSpPr>
          <p:nvPr/>
        </p:nvSpPr>
        <p:spPr bwMode="auto">
          <a:xfrm>
            <a:off x="3924300" y="3500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1" name="Text Box 110"/>
          <p:cNvSpPr txBox="1">
            <a:spLocks noChangeArrowheads="1"/>
          </p:cNvSpPr>
          <p:nvPr/>
        </p:nvSpPr>
        <p:spPr bwMode="auto">
          <a:xfrm>
            <a:off x="3924300" y="3716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2" name="Text Box 111"/>
          <p:cNvSpPr txBox="1">
            <a:spLocks noChangeArrowheads="1"/>
          </p:cNvSpPr>
          <p:nvPr/>
        </p:nvSpPr>
        <p:spPr bwMode="auto">
          <a:xfrm>
            <a:off x="3924300" y="39338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3" name="Text Box 112"/>
          <p:cNvSpPr txBox="1">
            <a:spLocks noChangeArrowheads="1"/>
          </p:cNvSpPr>
          <p:nvPr/>
        </p:nvSpPr>
        <p:spPr bwMode="auto">
          <a:xfrm>
            <a:off x="3924300" y="41497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4" name="Text Box 113"/>
          <p:cNvSpPr txBox="1">
            <a:spLocks noChangeArrowheads="1"/>
          </p:cNvSpPr>
          <p:nvPr/>
        </p:nvSpPr>
        <p:spPr bwMode="auto">
          <a:xfrm>
            <a:off x="3924300" y="43656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111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5" name="Text Box 114"/>
          <p:cNvSpPr txBox="1">
            <a:spLocks noChangeArrowheads="1"/>
          </p:cNvSpPr>
          <p:nvPr/>
        </p:nvSpPr>
        <p:spPr bwMode="auto">
          <a:xfrm>
            <a:off x="3924300" y="45815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6" name="Text Box 115"/>
          <p:cNvSpPr txBox="1">
            <a:spLocks noChangeArrowheads="1"/>
          </p:cNvSpPr>
          <p:nvPr/>
        </p:nvSpPr>
        <p:spPr bwMode="auto">
          <a:xfrm>
            <a:off x="3924300" y="47974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7" name="Text Box 116"/>
          <p:cNvSpPr txBox="1">
            <a:spLocks noChangeArrowheads="1"/>
          </p:cNvSpPr>
          <p:nvPr/>
        </p:nvSpPr>
        <p:spPr bwMode="auto">
          <a:xfrm>
            <a:off x="3924300" y="50133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8" name="Text Box 117"/>
          <p:cNvSpPr txBox="1">
            <a:spLocks noChangeArrowheads="1"/>
          </p:cNvSpPr>
          <p:nvPr/>
        </p:nvSpPr>
        <p:spPr bwMode="auto">
          <a:xfrm>
            <a:off x="3924300" y="52292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9" name="Text Box 118"/>
          <p:cNvSpPr txBox="1">
            <a:spLocks noChangeArrowheads="1"/>
          </p:cNvSpPr>
          <p:nvPr/>
        </p:nvSpPr>
        <p:spPr bwMode="auto">
          <a:xfrm>
            <a:off x="3924300" y="54451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0" name="Text Box 119"/>
          <p:cNvSpPr txBox="1">
            <a:spLocks noChangeArrowheads="1"/>
          </p:cNvSpPr>
          <p:nvPr/>
        </p:nvSpPr>
        <p:spPr bwMode="auto">
          <a:xfrm>
            <a:off x="3924300" y="56610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1" name="Text Box 120"/>
          <p:cNvSpPr txBox="1">
            <a:spLocks noChangeArrowheads="1"/>
          </p:cNvSpPr>
          <p:nvPr/>
        </p:nvSpPr>
        <p:spPr bwMode="auto">
          <a:xfrm>
            <a:off x="3924300" y="58769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158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2" name="Text Box 121"/>
          <p:cNvSpPr txBox="1">
            <a:spLocks noChangeArrowheads="1"/>
          </p:cNvSpPr>
          <p:nvPr/>
        </p:nvSpPr>
        <p:spPr bwMode="auto">
          <a:xfrm>
            <a:off x="2124075" y="20605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3" name="Text Box 122"/>
          <p:cNvSpPr txBox="1">
            <a:spLocks noChangeArrowheads="1"/>
          </p:cNvSpPr>
          <p:nvPr/>
        </p:nvSpPr>
        <p:spPr bwMode="auto">
          <a:xfrm>
            <a:off x="2124075" y="22764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4" name="Text Box 123"/>
          <p:cNvSpPr txBox="1">
            <a:spLocks noChangeArrowheads="1"/>
          </p:cNvSpPr>
          <p:nvPr/>
        </p:nvSpPr>
        <p:spPr bwMode="auto">
          <a:xfrm>
            <a:off x="2124075" y="24923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5" name="Text Box 124"/>
          <p:cNvSpPr txBox="1">
            <a:spLocks noChangeArrowheads="1"/>
          </p:cNvSpPr>
          <p:nvPr/>
        </p:nvSpPr>
        <p:spPr bwMode="auto">
          <a:xfrm>
            <a:off x="2124075" y="27082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6" name="Text Box 125"/>
          <p:cNvSpPr txBox="1">
            <a:spLocks noChangeArrowheads="1"/>
          </p:cNvSpPr>
          <p:nvPr/>
        </p:nvSpPr>
        <p:spPr bwMode="auto">
          <a:xfrm>
            <a:off x="2124075" y="29241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7" name="Text Box 126"/>
          <p:cNvSpPr txBox="1">
            <a:spLocks noChangeArrowheads="1"/>
          </p:cNvSpPr>
          <p:nvPr/>
        </p:nvSpPr>
        <p:spPr bwMode="auto">
          <a:xfrm>
            <a:off x="2124075" y="31416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8" name="Text Box 127"/>
          <p:cNvSpPr txBox="1">
            <a:spLocks noChangeArrowheads="1"/>
          </p:cNvSpPr>
          <p:nvPr/>
        </p:nvSpPr>
        <p:spPr bwMode="auto">
          <a:xfrm>
            <a:off x="2124075" y="33575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9" name="Text Box 128"/>
          <p:cNvSpPr txBox="1">
            <a:spLocks noChangeArrowheads="1"/>
          </p:cNvSpPr>
          <p:nvPr/>
        </p:nvSpPr>
        <p:spPr bwMode="auto">
          <a:xfrm>
            <a:off x="2124075" y="35734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60" name="Text Box 129"/>
          <p:cNvSpPr txBox="1">
            <a:spLocks noChangeArrowheads="1"/>
          </p:cNvSpPr>
          <p:nvPr/>
        </p:nvSpPr>
        <p:spPr bwMode="auto">
          <a:xfrm>
            <a:off x="2124075" y="37893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61" name="Text Box 130"/>
          <p:cNvSpPr txBox="1">
            <a:spLocks noChangeArrowheads="1"/>
          </p:cNvSpPr>
          <p:nvPr/>
        </p:nvSpPr>
        <p:spPr bwMode="auto">
          <a:xfrm>
            <a:off x="468313" y="24923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62" name="Text Box 131"/>
          <p:cNvSpPr txBox="1">
            <a:spLocks noChangeArrowheads="1"/>
          </p:cNvSpPr>
          <p:nvPr/>
        </p:nvSpPr>
        <p:spPr bwMode="auto">
          <a:xfrm>
            <a:off x="468313" y="27082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63" name="Text Box 132"/>
          <p:cNvSpPr txBox="1">
            <a:spLocks noChangeArrowheads="1"/>
          </p:cNvSpPr>
          <p:nvPr/>
        </p:nvSpPr>
        <p:spPr bwMode="auto">
          <a:xfrm>
            <a:off x="395288" y="29241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64" name="Line 133"/>
          <p:cNvSpPr>
            <a:spLocks noChangeShapeType="1"/>
          </p:cNvSpPr>
          <p:nvPr/>
        </p:nvSpPr>
        <p:spPr bwMode="auto">
          <a:xfrm>
            <a:off x="4643438" y="33337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65" name="Line 134"/>
          <p:cNvSpPr>
            <a:spLocks noChangeShapeType="1"/>
          </p:cNvSpPr>
          <p:nvPr/>
        </p:nvSpPr>
        <p:spPr bwMode="auto">
          <a:xfrm>
            <a:off x="4643438" y="62071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66" name="Line 135"/>
          <p:cNvSpPr>
            <a:spLocks noChangeShapeType="1"/>
          </p:cNvSpPr>
          <p:nvPr/>
        </p:nvSpPr>
        <p:spPr bwMode="auto">
          <a:xfrm>
            <a:off x="4572000" y="602138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67" name="Text Box 136"/>
          <p:cNvSpPr txBox="1">
            <a:spLocks noChangeArrowheads="1"/>
          </p:cNvSpPr>
          <p:nvPr/>
        </p:nvSpPr>
        <p:spPr bwMode="auto">
          <a:xfrm>
            <a:off x="6227763" y="4652963"/>
            <a:ext cx="1944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Αρχείο δεδομένων</a:t>
            </a:r>
          </a:p>
        </p:txBody>
      </p:sp>
      <p:sp>
        <p:nvSpPr>
          <p:cNvPr id="29768" name="Line 137"/>
          <p:cNvSpPr>
            <a:spLocks noChangeShapeType="1"/>
          </p:cNvSpPr>
          <p:nvPr/>
        </p:nvSpPr>
        <p:spPr bwMode="auto">
          <a:xfrm>
            <a:off x="5867400" y="1196975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69" name="Line 138"/>
          <p:cNvSpPr>
            <a:spLocks noChangeShapeType="1"/>
          </p:cNvSpPr>
          <p:nvPr/>
        </p:nvSpPr>
        <p:spPr bwMode="auto">
          <a:xfrm>
            <a:off x="7092950" y="1196975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0" name="Line 139"/>
          <p:cNvSpPr>
            <a:spLocks noChangeShapeType="1"/>
          </p:cNvSpPr>
          <p:nvPr/>
        </p:nvSpPr>
        <p:spPr bwMode="auto">
          <a:xfrm>
            <a:off x="5867400" y="1700213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1" name="Line 140"/>
          <p:cNvSpPr>
            <a:spLocks noChangeShapeType="1"/>
          </p:cNvSpPr>
          <p:nvPr/>
        </p:nvSpPr>
        <p:spPr bwMode="auto">
          <a:xfrm>
            <a:off x="5867400" y="2133600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2" name="Line 141"/>
          <p:cNvSpPr>
            <a:spLocks noChangeShapeType="1"/>
          </p:cNvSpPr>
          <p:nvPr/>
        </p:nvSpPr>
        <p:spPr bwMode="auto">
          <a:xfrm>
            <a:off x="4716463" y="1844675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3" name="Line 142"/>
          <p:cNvSpPr>
            <a:spLocks noChangeShapeType="1"/>
          </p:cNvSpPr>
          <p:nvPr/>
        </p:nvSpPr>
        <p:spPr bwMode="auto">
          <a:xfrm flipV="1">
            <a:off x="5435600" y="1773238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4" name="Line 143"/>
          <p:cNvSpPr>
            <a:spLocks noChangeShapeType="1"/>
          </p:cNvSpPr>
          <p:nvPr/>
        </p:nvSpPr>
        <p:spPr bwMode="auto">
          <a:xfrm>
            <a:off x="5435600" y="177323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75" name="Text Box 144"/>
          <p:cNvSpPr txBox="1">
            <a:spLocks noChangeArrowheads="1"/>
          </p:cNvSpPr>
          <p:nvPr/>
        </p:nvSpPr>
        <p:spPr bwMode="auto">
          <a:xfrm>
            <a:off x="5867400" y="170021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76" name="Line 145"/>
          <p:cNvSpPr>
            <a:spLocks noChangeShapeType="1"/>
          </p:cNvSpPr>
          <p:nvPr/>
        </p:nvSpPr>
        <p:spPr bwMode="auto">
          <a:xfrm>
            <a:off x="5867400" y="1916113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7" name="Line 146"/>
          <p:cNvSpPr>
            <a:spLocks noChangeShapeType="1"/>
          </p:cNvSpPr>
          <p:nvPr/>
        </p:nvSpPr>
        <p:spPr bwMode="auto">
          <a:xfrm>
            <a:off x="6156325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8" name="Line 147"/>
          <p:cNvSpPr>
            <a:spLocks noChangeShapeType="1"/>
          </p:cNvSpPr>
          <p:nvPr/>
        </p:nvSpPr>
        <p:spPr bwMode="auto">
          <a:xfrm>
            <a:off x="6877050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9" name="Line 148"/>
          <p:cNvSpPr>
            <a:spLocks noChangeShapeType="1"/>
          </p:cNvSpPr>
          <p:nvPr/>
        </p:nvSpPr>
        <p:spPr bwMode="auto">
          <a:xfrm>
            <a:off x="6372225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80" name="Text Box 149"/>
          <p:cNvSpPr txBox="1">
            <a:spLocks noChangeArrowheads="1"/>
          </p:cNvSpPr>
          <p:nvPr/>
        </p:nvSpPr>
        <p:spPr bwMode="auto">
          <a:xfrm>
            <a:off x="6372225" y="1557338"/>
            <a:ext cx="433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</a:t>
            </a:r>
            <a:endParaRPr lang="el-GR"/>
          </a:p>
        </p:txBody>
      </p:sp>
      <p:sp>
        <p:nvSpPr>
          <p:cNvPr id="29781" name="Text Box 150"/>
          <p:cNvSpPr txBox="1">
            <a:spLocks noChangeArrowheads="1"/>
          </p:cNvSpPr>
          <p:nvPr/>
        </p:nvSpPr>
        <p:spPr bwMode="auto">
          <a:xfrm>
            <a:off x="5003800" y="5661025"/>
            <a:ext cx="37449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 1ου επιπέδου (αρχικό ευρετήριο)</a:t>
            </a:r>
          </a:p>
        </p:txBody>
      </p:sp>
      <p:sp>
        <p:nvSpPr>
          <p:cNvPr id="29782" name="Text Box 151"/>
          <p:cNvSpPr txBox="1">
            <a:spLocks noChangeArrowheads="1"/>
          </p:cNvSpPr>
          <p:nvPr/>
        </p:nvSpPr>
        <p:spPr bwMode="auto">
          <a:xfrm>
            <a:off x="1547813" y="4221163"/>
            <a:ext cx="1657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2ου επιπέδου</a:t>
            </a:r>
          </a:p>
        </p:txBody>
      </p:sp>
      <p:sp>
        <p:nvSpPr>
          <p:cNvPr id="29783" name="Text Box 152"/>
          <p:cNvSpPr txBox="1">
            <a:spLocks noChangeArrowheads="1"/>
          </p:cNvSpPr>
          <p:nvPr/>
        </p:nvSpPr>
        <p:spPr bwMode="auto">
          <a:xfrm>
            <a:off x="250825" y="3357563"/>
            <a:ext cx="1657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3ου επιπέδου</a:t>
            </a:r>
          </a:p>
        </p:txBody>
      </p:sp>
      <p:sp>
        <p:nvSpPr>
          <p:cNvPr id="15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5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1824613C-02EC-4A7E-AA34-F258D82D1B6D}"/>
                  </a:ext>
                </a:extLst>
              </p14:cNvPr>
              <p14:cNvContentPartPr/>
              <p14:nvPr/>
            </p14:nvContentPartPr>
            <p14:xfrm>
              <a:off x="2266372" y="3547330"/>
              <a:ext cx="190800" cy="6084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1824613C-02EC-4A7E-AA34-F258D82D1B6D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2248732" y="3529330"/>
                <a:ext cx="226440" cy="96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379894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B8E11B-21A3-4FD3-B240-9E597854A9C5}" type="slidenum">
              <a:rPr lang="el-GR" altLang="en-US" smtClean="0"/>
              <a:pPr/>
              <a:t>33</a:t>
            </a:fld>
            <a:endParaRPr lang="el-GR" altLang="en-US"/>
          </a:p>
        </p:txBody>
      </p:sp>
      <p:sp>
        <p:nvSpPr>
          <p:cNvPr id="30725" name="Text Box 3"/>
          <p:cNvSpPr txBox="1">
            <a:spLocks noChangeArrowheads="1"/>
          </p:cNvSpPr>
          <p:nvPr/>
        </p:nvSpPr>
        <p:spPr bwMode="auto">
          <a:xfrm>
            <a:off x="323850" y="1587357"/>
            <a:ext cx="8596359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ότι το αρχείο ευρετηρίου είναι το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πρώτο ή βασικό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επίπεδο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ότι ο παράγοντας ομαδοποίησης είναι </a:t>
            </a:r>
            <a:r>
              <a:rPr lang="en-US" sz="2000" b="1" dirty="0">
                <a:latin typeface="Calibri" pitchFamily="34" charset="0"/>
              </a:rPr>
              <a:t>f</a:t>
            </a:r>
            <a:r>
              <a:rPr lang="en-US" sz="2000" b="1" baseline="-25000" dirty="0">
                <a:latin typeface="Calibri" pitchFamily="34" charset="0"/>
              </a:rPr>
              <a:t>0 </a:t>
            </a:r>
            <a:r>
              <a:rPr lang="el-GR" sz="2000" dirty="0">
                <a:latin typeface="Calibri" pitchFamily="34" charset="0"/>
              </a:rPr>
              <a:t>και ότι έχει </a:t>
            </a:r>
            <a:r>
              <a:rPr lang="en-US" sz="2000" b="1" dirty="0">
                <a:latin typeface="Calibri" pitchFamily="34" charset="0"/>
              </a:rPr>
              <a:t>r</a:t>
            </a:r>
            <a:r>
              <a:rPr lang="en-US" sz="2000" b="1" baseline="-25000" dirty="0">
                <a:latin typeface="Calibri" pitchFamily="34" charset="0"/>
              </a:rPr>
              <a:t>1</a:t>
            </a:r>
            <a:r>
              <a:rPr lang="en-US" sz="2000" b="1" dirty="0">
                <a:latin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</a:rPr>
              <a:t>blocks</a:t>
            </a:r>
            <a:endParaRPr lang="en-US" sz="20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n-US" sz="20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Το αρχείο ευρετηρίου είναι διατεταγμένο και το πεδίο διάταξης είναι και κλειδί</a:t>
            </a:r>
          </a:p>
        </p:txBody>
      </p:sp>
      <p:sp>
        <p:nvSpPr>
          <p:cNvPr id="30726" name="Text Box 4"/>
          <p:cNvSpPr txBox="1">
            <a:spLocks noChangeArrowheads="1"/>
          </p:cNvSpPr>
          <p:nvPr/>
        </p:nvSpPr>
        <p:spPr bwMode="auto">
          <a:xfrm>
            <a:off x="390525" y="3473450"/>
            <a:ext cx="822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l-GR" sz="1800" dirty="0">
                <a:latin typeface="Calibri" pitchFamily="34" charset="0"/>
              </a:rPr>
              <a:t> Δημιουργούμε ένα πρωτεύον ευρετήριο για το ευρετήριο πρώτου επιπέδου -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δεύτερο</a:t>
            </a:r>
            <a:r>
              <a:rPr lang="el-GR" sz="1800" dirty="0">
                <a:solidFill>
                  <a:srgbClr val="990000"/>
                </a:solidFill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επίπεδο</a:t>
            </a:r>
          </a:p>
        </p:txBody>
      </p:sp>
      <p:sp>
        <p:nvSpPr>
          <p:cNvPr id="30727" name="Text Box 5"/>
          <p:cNvSpPr txBox="1">
            <a:spLocks noChangeArrowheads="1"/>
          </p:cNvSpPr>
          <p:nvPr/>
        </p:nvSpPr>
        <p:spPr bwMode="auto">
          <a:xfrm>
            <a:off x="1066800" y="4283075"/>
            <a:ext cx="342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Παράγοντας ομαδοποίησης:</a:t>
            </a:r>
          </a:p>
        </p:txBody>
      </p:sp>
      <p:sp>
        <p:nvSpPr>
          <p:cNvPr id="30728" name="Text Box 6"/>
          <p:cNvSpPr txBox="1">
            <a:spLocks noChangeArrowheads="1"/>
          </p:cNvSpPr>
          <p:nvPr/>
        </p:nvSpPr>
        <p:spPr bwMode="auto">
          <a:xfrm>
            <a:off x="4267200" y="4248707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 dirty="0"/>
              <a:t>f</a:t>
            </a:r>
            <a:r>
              <a:rPr lang="en-US" sz="1800" b="1" baseline="-25000" dirty="0"/>
              <a:t>0</a:t>
            </a:r>
            <a:endParaRPr lang="el-GR" sz="1800" b="1" dirty="0"/>
          </a:p>
        </p:txBody>
      </p:sp>
      <p:sp>
        <p:nvSpPr>
          <p:cNvPr id="30729" name="Text Box 7"/>
          <p:cNvSpPr txBox="1">
            <a:spLocks noChangeArrowheads="1"/>
          </p:cNvSpPr>
          <p:nvPr/>
        </p:nvSpPr>
        <p:spPr bwMode="auto">
          <a:xfrm>
            <a:off x="4800600" y="4248707"/>
            <a:ext cx="213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Αριθμός block</a:t>
            </a:r>
          </a:p>
        </p:txBody>
      </p:sp>
      <p:sp>
        <p:nvSpPr>
          <p:cNvPr id="30730" name="Text Box 8"/>
          <p:cNvSpPr txBox="1">
            <a:spLocks noChangeArrowheads="1"/>
          </p:cNvSpPr>
          <p:nvPr/>
        </p:nvSpPr>
        <p:spPr bwMode="auto">
          <a:xfrm>
            <a:off x="6781800" y="4324907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 dirty="0">
                <a:sym typeface="Symbol" pitchFamily="18" charset="2"/>
              </a:rPr>
              <a:t> (</a:t>
            </a:r>
            <a:r>
              <a:rPr lang="en-US" sz="1800" b="1" dirty="0">
                <a:sym typeface="Symbol" pitchFamily="18" charset="2"/>
              </a:rPr>
              <a:t>r</a:t>
            </a:r>
            <a:r>
              <a:rPr lang="en-US" sz="1800" b="1" baseline="-25000" dirty="0">
                <a:sym typeface="Symbol" pitchFamily="18" charset="2"/>
              </a:rPr>
              <a:t>1</a:t>
            </a:r>
            <a:r>
              <a:rPr lang="en-US" sz="1800" b="1" dirty="0">
                <a:sym typeface="Symbol" pitchFamily="18" charset="2"/>
              </a:rPr>
              <a:t>/f</a:t>
            </a:r>
            <a:r>
              <a:rPr lang="en-US" sz="1800" b="1" baseline="-25000" dirty="0">
                <a:sym typeface="Symbol" pitchFamily="18" charset="2"/>
              </a:rPr>
              <a:t>0</a:t>
            </a:r>
            <a:r>
              <a:rPr lang="en-US" sz="1800" b="1" dirty="0">
                <a:sym typeface="Symbol" pitchFamily="18" charset="2"/>
              </a:rPr>
              <a:t>)</a:t>
            </a:r>
            <a:r>
              <a:rPr lang="el-GR" sz="1800" b="1" dirty="0">
                <a:sym typeface="Symbol" pitchFamily="18" charset="2"/>
              </a:rPr>
              <a:t> </a:t>
            </a:r>
            <a:endParaRPr lang="el-GR" sz="1800" b="1" dirty="0"/>
          </a:p>
        </p:txBody>
      </p:sp>
      <p:sp>
        <p:nvSpPr>
          <p:cNvPr id="30731" name="Text Box 9"/>
          <p:cNvSpPr txBox="1">
            <a:spLocks noChangeArrowheads="1"/>
          </p:cNvSpPr>
          <p:nvPr/>
        </p:nvSpPr>
        <p:spPr bwMode="auto">
          <a:xfrm>
            <a:off x="609600" y="4782107"/>
            <a:ext cx="807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l-GR" sz="1800" dirty="0">
                <a:latin typeface="Calibri" pitchFamily="34" charset="0"/>
              </a:rPr>
              <a:t> Δημιουργούμε ένα πρωτεύον ευρετήριο για το ευρετήριο δεύτερου επιπέδου -</a:t>
            </a:r>
            <a:r>
              <a:rPr lang="el-GR" sz="1800" i="1" dirty="0">
                <a:solidFill>
                  <a:srgbClr val="990000"/>
                </a:solidFill>
                <a:latin typeface="Calibri" pitchFamily="34" charset="0"/>
              </a:rPr>
              <a:t>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τρίτο</a:t>
            </a:r>
            <a:r>
              <a:rPr lang="el-GR" sz="1800" b="1" i="1" dirty="0">
                <a:solidFill>
                  <a:srgbClr val="990000"/>
                </a:solidFill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επίπεδο</a:t>
            </a:r>
          </a:p>
        </p:txBody>
      </p:sp>
      <p:sp>
        <p:nvSpPr>
          <p:cNvPr id="30732" name="Text Box 10"/>
          <p:cNvSpPr txBox="1">
            <a:spLocks noChangeArrowheads="1"/>
          </p:cNvSpPr>
          <p:nvPr/>
        </p:nvSpPr>
        <p:spPr bwMode="auto">
          <a:xfrm>
            <a:off x="1524000" y="5391707"/>
            <a:ext cx="320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Παράγοντας ομαδοποίησης:</a:t>
            </a:r>
          </a:p>
        </p:txBody>
      </p:sp>
      <p:sp>
        <p:nvSpPr>
          <p:cNvPr id="30733" name="Text Box 11"/>
          <p:cNvSpPr txBox="1">
            <a:spLocks noChangeArrowheads="1"/>
          </p:cNvSpPr>
          <p:nvPr/>
        </p:nvSpPr>
        <p:spPr bwMode="auto">
          <a:xfrm>
            <a:off x="4419600" y="5391707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 dirty="0"/>
              <a:t>f</a:t>
            </a:r>
            <a:r>
              <a:rPr lang="en-US" sz="1800" b="1" baseline="-25000" dirty="0"/>
              <a:t>0</a:t>
            </a:r>
            <a:endParaRPr lang="el-GR" sz="1800" b="1" dirty="0"/>
          </a:p>
        </p:txBody>
      </p:sp>
      <p:sp>
        <p:nvSpPr>
          <p:cNvPr id="30734" name="Text Box 12"/>
          <p:cNvSpPr txBox="1">
            <a:spLocks noChangeArrowheads="1"/>
          </p:cNvSpPr>
          <p:nvPr/>
        </p:nvSpPr>
        <p:spPr bwMode="auto">
          <a:xfrm>
            <a:off x="4800600" y="5391707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Αριθμός block</a:t>
            </a:r>
          </a:p>
        </p:txBody>
      </p:sp>
      <p:sp>
        <p:nvSpPr>
          <p:cNvPr id="30735" name="Text Box 13"/>
          <p:cNvSpPr txBox="1">
            <a:spLocks noChangeArrowheads="1"/>
          </p:cNvSpPr>
          <p:nvPr/>
        </p:nvSpPr>
        <p:spPr bwMode="auto">
          <a:xfrm>
            <a:off x="6400800" y="5391707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>
                <a:sym typeface="Symbol" pitchFamily="18" charset="2"/>
              </a:rPr>
              <a:t> (</a:t>
            </a:r>
            <a:r>
              <a:rPr lang="en-US" sz="1800" b="1">
                <a:sym typeface="Symbol" pitchFamily="18" charset="2"/>
              </a:rPr>
              <a:t>r</a:t>
            </a:r>
            <a:r>
              <a:rPr lang="en-US" sz="1800" b="1" baseline="-25000">
                <a:sym typeface="Symbol" pitchFamily="18" charset="2"/>
              </a:rPr>
              <a:t>1</a:t>
            </a:r>
            <a:r>
              <a:rPr lang="en-US" sz="1800" b="1">
                <a:sym typeface="Symbol" pitchFamily="18" charset="2"/>
              </a:rPr>
              <a:t>/(f</a:t>
            </a:r>
            <a:r>
              <a:rPr lang="en-US" sz="1800" b="1" baseline="-25000">
                <a:sym typeface="Symbol" pitchFamily="18" charset="2"/>
              </a:rPr>
              <a:t>0</a:t>
            </a:r>
            <a:r>
              <a:rPr lang="en-US" sz="1800" b="1">
                <a:sym typeface="Symbol" pitchFamily="18" charset="2"/>
              </a:rPr>
              <a:t>)</a:t>
            </a:r>
            <a:r>
              <a:rPr lang="en-US" sz="1800" b="1" baseline="30000">
                <a:sym typeface="Symbol" pitchFamily="18" charset="2"/>
              </a:rPr>
              <a:t>2</a:t>
            </a:r>
            <a:r>
              <a:rPr lang="en-US" sz="1800" b="1">
                <a:sym typeface="Symbol" pitchFamily="18" charset="2"/>
              </a:rPr>
              <a:t>)</a:t>
            </a:r>
            <a:r>
              <a:rPr lang="el-GR" sz="1800" b="1">
                <a:sym typeface="Symbol" pitchFamily="18" charset="2"/>
              </a:rPr>
              <a:t> </a:t>
            </a:r>
            <a:endParaRPr lang="el-GR" sz="1800" b="1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5309553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06ADB7-FE08-48F6-A7B2-5C9D1A05AF2F}" type="slidenum">
              <a:rPr lang="el-GR" altLang="en-US" smtClean="0"/>
              <a:pPr/>
              <a:t>34</a:t>
            </a:fld>
            <a:endParaRPr lang="el-GR" altLang="en-US"/>
          </a:p>
        </p:txBody>
      </p:sp>
      <p:sp>
        <p:nvSpPr>
          <p:cNvPr id="31749" name="Text Box 3"/>
          <p:cNvSpPr txBox="1">
            <a:spLocks noChangeArrowheads="1"/>
          </p:cNvSpPr>
          <p:nvPr/>
        </p:nvSpPr>
        <p:spPr bwMode="auto">
          <a:xfrm>
            <a:off x="381000" y="1905000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>
                <a:latin typeface="Calibri" pitchFamily="34" charset="0"/>
              </a:rPr>
              <a:t> Μέχρι πόσα επίπεδα:</a:t>
            </a:r>
          </a:p>
        </p:txBody>
      </p:sp>
      <p:sp>
        <p:nvSpPr>
          <p:cNvPr id="31750" name="Text Box 4"/>
          <p:cNvSpPr txBox="1">
            <a:spLocks noChangeArrowheads="1"/>
          </p:cNvSpPr>
          <p:nvPr/>
        </p:nvSpPr>
        <p:spPr bwMode="auto">
          <a:xfrm>
            <a:off x="685800" y="2590800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Μέχρι όλες οι εγγραφές του</a:t>
            </a:r>
            <a:r>
              <a:rPr lang="en-US">
                <a:latin typeface="Calibri" pitchFamily="34" charset="0"/>
              </a:rPr>
              <a:t> </a:t>
            </a:r>
            <a:r>
              <a:rPr lang="el-GR">
                <a:latin typeface="Calibri" pitchFamily="34" charset="0"/>
              </a:rPr>
              <a:t>ευρετηρίου να χωρούν σε ένα </a:t>
            </a:r>
            <a:r>
              <a:rPr lang="en-US">
                <a:latin typeface="Calibri" pitchFamily="34" charset="0"/>
              </a:rPr>
              <a:t>block</a:t>
            </a:r>
            <a:endParaRPr lang="el-GR">
              <a:latin typeface="Calibri" pitchFamily="34" charset="0"/>
            </a:endParaRPr>
          </a:p>
        </p:txBody>
      </p:sp>
      <p:sp>
        <p:nvSpPr>
          <p:cNvPr id="31751" name="Text Box 5"/>
          <p:cNvSpPr txBox="1">
            <a:spLocks noChangeArrowheads="1"/>
          </p:cNvSpPr>
          <p:nvPr/>
        </p:nvSpPr>
        <p:spPr bwMode="auto">
          <a:xfrm>
            <a:off x="323850" y="3200400"/>
            <a:ext cx="4248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Έστω </a:t>
            </a:r>
            <a:r>
              <a:rPr lang="en-US">
                <a:latin typeface="Calibri" pitchFamily="34" charset="0"/>
              </a:rPr>
              <a:t>t </a:t>
            </a:r>
            <a:r>
              <a:rPr lang="el-GR">
                <a:latin typeface="Calibri" pitchFamily="34" charset="0"/>
              </a:rPr>
              <a:t>κορυφαίο επίπεδο </a:t>
            </a:r>
            <a:r>
              <a:rPr lang="en-US">
                <a:latin typeface="Calibri" pitchFamily="34" charset="0"/>
              </a:rPr>
              <a:t>(top level) </a:t>
            </a:r>
            <a:endParaRPr lang="el-GR">
              <a:latin typeface="Calibri" pitchFamily="34" charset="0"/>
            </a:endParaRPr>
          </a:p>
        </p:txBody>
      </p:sp>
      <p:sp>
        <p:nvSpPr>
          <p:cNvPr id="31752" name="Text Box 6"/>
          <p:cNvSpPr txBox="1">
            <a:spLocks noChangeArrowheads="1"/>
          </p:cNvSpPr>
          <p:nvPr/>
        </p:nvSpPr>
        <p:spPr bwMode="auto">
          <a:xfrm>
            <a:off x="4191000" y="3276600"/>
            <a:ext cx="2362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sym typeface="Symbol" pitchFamily="18" charset="2"/>
              </a:rPr>
              <a:t> (</a:t>
            </a:r>
            <a:r>
              <a:rPr lang="en-US">
                <a:latin typeface="Calibri" pitchFamily="34" charset="0"/>
                <a:sym typeface="Symbol" pitchFamily="18" charset="2"/>
              </a:rPr>
              <a:t>r</a:t>
            </a:r>
            <a:r>
              <a:rPr lang="en-US" baseline="-25000">
                <a:latin typeface="Calibri" pitchFamily="34" charset="0"/>
                <a:sym typeface="Symbol" pitchFamily="18" charset="2"/>
              </a:rPr>
              <a:t>1</a:t>
            </a:r>
            <a:r>
              <a:rPr lang="en-US">
                <a:latin typeface="Calibri" pitchFamily="34" charset="0"/>
                <a:sym typeface="Symbol" pitchFamily="18" charset="2"/>
              </a:rPr>
              <a:t>/(f</a:t>
            </a:r>
            <a:r>
              <a:rPr lang="en-US" baseline="-25000">
                <a:latin typeface="Calibri" pitchFamily="34" charset="0"/>
                <a:sym typeface="Symbol" pitchFamily="18" charset="2"/>
              </a:rPr>
              <a:t>0</a:t>
            </a:r>
            <a:r>
              <a:rPr lang="en-US">
                <a:latin typeface="Calibri" pitchFamily="34" charset="0"/>
                <a:sym typeface="Symbol" pitchFamily="18" charset="2"/>
              </a:rPr>
              <a:t>)</a:t>
            </a:r>
            <a:r>
              <a:rPr lang="en-US" baseline="30000">
                <a:latin typeface="Calibri" pitchFamily="34" charset="0"/>
                <a:sym typeface="Symbol" pitchFamily="18" charset="2"/>
              </a:rPr>
              <a:t>t</a:t>
            </a:r>
            <a:r>
              <a:rPr lang="en-US">
                <a:latin typeface="Calibri" pitchFamily="34" charset="0"/>
                <a:sym typeface="Symbol" pitchFamily="18" charset="2"/>
              </a:rPr>
              <a:t>)</a:t>
            </a:r>
            <a:r>
              <a:rPr lang="el-GR">
                <a:latin typeface="Calibri" pitchFamily="34" charset="0"/>
                <a:sym typeface="Symbol" pitchFamily="18" charset="2"/>
              </a:rPr>
              <a:t>  = 1</a:t>
            </a:r>
            <a:endParaRPr lang="el-GR">
              <a:latin typeface="Calibri" pitchFamily="34" charset="0"/>
            </a:endParaRPr>
          </a:p>
        </p:txBody>
      </p:sp>
      <p:sp>
        <p:nvSpPr>
          <p:cNvPr id="31753" name="Text Box 7"/>
          <p:cNvSpPr txBox="1">
            <a:spLocks noChangeArrowheads="1"/>
          </p:cNvSpPr>
          <p:nvPr/>
        </p:nvSpPr>
        <p:spPr bwMode="auto">
          <a:xfrm>
            <a:off x="457200" y="4648200"/>
            <a:ext cx="8229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Το </a:t>
            </a:r>
            <a:r>
              <a:rPr lang="en-US" dirty="0">
                <a:latin typeface="Calibri" pitchFamily="34" charset="0"/>
              </a:rPr>
              <a:t>f</a:t>
            </a:r>
            <a:r>
              <a:rPr lang="en-US" baseline="-25000" dirty="0">
                <a:latin typeface="Calibri" pitchFamily="34" charset="0"/>
              </a:rPr>
              <a:t>0 </a:t>
            </a:r>
            <a:r>
              <a:rPr lang="el-GR" dirty="0">
                <a:latin typeface="Calibri" pitchFamily="34" charset="0"/>
              </a:rPr>
              <a:t>ονομάζεται και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παράγοντας διακλάδωσης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του ευρετηρίου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6257413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DC60F3-24C0-4C0A-92BC-4D704EB79011}" type="slidenum">
              <a:rPr lang="el-GR" altLang="en-US" smtClean="0"/>
              <a:pPr/>
              <a:t>35</a:t>
            </a:fld>
            <a:endParaRPr lang="el-GR" altLang="en-US"/>
          </a:p>
        </p:txBody>
      </p:sp>
      <p:sp>
        <p:nvSpPr>
          <p:cNvPr id="32773" name="Text Box 3"/>
          <p:cNvSpPr txBox="1">
            <a:spLocks noChangeArrowheads="1"/>
          </p:cNvSpPr>
          <p:nvPr/>
        </p:nvSpPr>
        <p:spPr bwMode="auto">
          <a:xfrm>
            <a:off x="342900" y="2152650"/>
            <a:ext cx="82296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αρχείο με </a:t>
            </a:r>
            <a:r>
              <a:rPr lang="en-US" sz="1800" dirty="0" err="1">
                <a:latin typeface="Calibri" pitchFamily="34" charset="0"/>
              </a:rPr>
              <a:t>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30.000 </a:t>
            </a:r>
            <a:r>
              <a:rPr lang="el-GR" sz="1800" dirty="0">
                <a:latin typeface="Calibri" pitchFamily="34" charset="0"/>
              </a:rPr>
              <a:t>εγγραφές, μέγεθος </a:t>
            </a:r>
            <a:r>
              <a:rPr lang="en-US" sz="1800" dirty="0">
                <a:latin typeface="Calibri" pitchFamily="34" charset="0"/>
              </a:rPr>
              <a:t>block B = 1024 bytes, </a:t>
            </a:r>
            <a:r>
              <a:rPr lang="el-GR" sz="18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100 bytes, </a:t>
            </a:r>
            <a:r>
              <a:rPr lang="el-GR" sz="1800" dirty="0">
                <a:latin typeface="Calibri" pitchFamily="34" charset="0"/>
              </a:rPr>
              <a:t>μη εκτεινόμενη καταχώρηση</a:t>
            </a:r>
            <a:r>
              <a:rPr lang="en-US" sz="1800" dirty="0">
                <a:latin typeface="Calibri" pitchFamily="34" charset="0"/>
              </a:rPr>
              <a:t>, όπ</a:t>
            </a:r>
            <a:r>
              <a:rPr lang="en-US" sz="1800" dirty="0" err="1">
                <a:latin typeface="Calibri" pitchFamily="34" charset="0"/>
              </a:rPr>
              <a:t>ου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το πεδίο κλειδιού έχει μέγεθος </a:t>
            </a:r>
            <a:r>
              <a:rPr lang="en-US" sz="1800" dirty="0">
                <a:latin typeface="Calibri" pitchFamily="34" charset="0"/>
              </a:rPr>
              <a:t>V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9 bytes α</a:t>
            </a:r>
            <a:r>
              <a:rPr lang="en-US" sz="1800" dirty="0" err="1">
                <a:latin typeface="Calibri" pitchFamily="34" charset="0"/>
              </a:rPr>
              <a:t>λλά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δεν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είν</a:t>
            </a:r>
            <a:r>
              <a:rPr lang="en-US" sz="1800" dirty="0">
                <a:latin typeface="Calibri" pitchFamily="34" charset="0"/>
              </a:rPr>
              <a:t>αι πεδίο διάταξης</a:t>
            </a:r>
            <a:r>
              <a:rPr lang="el-GR" sz="1800" dirty="0">
                <a:latin typeface="Calibri" pitchFamily="34" charset="0"/>
              </a:rPr>
              <a:t>. Κατασκευάζουμε δευτερεύον ευρετήριο στο πεδίο κλειδιού, μέγεθος δείκτη </a:t>
            </a:r>
            <a:r>
              <a:rPr lang="en-US" sz="1800" dirty="0">
                <a:latin typeface="Calibri" pitchFamily="34" charset="0"/>
              </a:rPr>
              <a:t>block P = 6 bytes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32774" name="Text Box 4"/>
          <p:cNvSpPr txBox="1">
            <a:spLocks noChangeArrowheads="1"/>
          </p:cNvSpPr>
          <p:nvPr/>
        </p:nvSpPr>
        <p:spPr bwMode="auto">
          <a:xfrm>
            <a:off x="381000" y="40386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Μέγεθος αρχείου δεδομένων: 3.000 </a:t>
            </a:r>
            <a:r>
              <a:rPr lang="en-US" sz="1800" dirty="0">
                <a:latin typeface="Calibri" pitchFamily="34" charset="0"/>
              </a:rPr>
              <a:t>blocks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32775" name="Text Box 5"/>
          <p:cNvSpPr txBox="1">
            <a:spLocks noChangeArrowheads="1"/>
          </p:cNvSpPr>
          <p:nvPr/>
        </p:nvSpPr>
        <p:spPr bwMode="auto">
          <a:xfrm>
            <a:off x="381000" y="4419600"/>
            <a:ext cx="655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ευρετηρίου </a:t>
            </a:r>
            <a:r>
              <a:rPr lang="el-GR" sz="1800" i="1">
                <a:latin typeface="Calibri" pitchFamily="34" charset="0"/>
              </a:rPr>
              <a:t>πρώτου </a:t>
            </a:r>
            <a:r>
              <a:rPr lang="el-GR" sz="1800">
                <a:latin typeface="Calibri" pitchFamily="34" charset="0"/>
              </a:rPr>
              <a:t>επιπέδου: 442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2776" name="Text Box 6"/>
          <p:cNvSpPr txBox="1">
            <a:spLocks noChangeArrowheads="1"/>
          </p:cNvSpPr>
          <p:nvPr/>
        </p:nvSpPr>
        <p:spPr bwMode="auto">
          <a:xfrm>
            <a:off x="381000" y="4800600"/>
            <a:ext cx="807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ευρετηρίου </a:t>
            </a:r>
            <a:r>
              <a:rPr lang="el-GR" sz="1800" i="1">
                <a:latin typeface="Calibri" pitchFamily="34" charset="0"/>
              </a:rPr>
              <a:t>δεύτερου</a:t>
            </a:r>
            <a:r>
              <a:rPr lang="el-GR" sz="1800">
                <a:latin typeface="Calibri" pitchFamily="34" charset="0"/>
              </a:rPr>
              <a:t> επιπέδου: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</a:t>
            </a:r>
            <a:r>
              <a:rPr lang="el-GR" sz="1800">
                <a:latin typeface="Calibri" pitchFamily="34" charset="0"/>
              </a:rPr>
              <a:t>(442 / 68)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</a:t>
            </a:r>
            <a:r>
              <a:rPr lang="el-GR" sz="1800">
                <a:latin typeface="Calibri" pitchFamily="34" charset="0"/>
              </a:rPr>
              <a:t> = 7 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2777" name="Text Box 7"/>
          <p:cNvSpPr txBox="1">
            <a:spLocks noChangeArrowheads="1"/>
          </p:cNvSpPr>
          <p:nvPr/>
        </p:nvSpPr>
        <p:spPr bwMode="auto">
          <a:xfrm>
            <a:off x="4800600" y="3677574"/>
            <a:ext cx="396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f</a:t>
            </a:r>
            <a:r>
              <a:rPr lang="en-US" sz="1800" baseline="-25000">
                <a:latin typeface="Calibri" pitchFamily="34" charset="0"/>
              </a:rPr>
              <a:t>0</a:t>
            </a:r>
            <a:r>
              <a:rPr lang="en-US" sz="1800">
                <a:latin typeface="Calibri" pitchFamily="34" charset="0"/>
              </a:rPr>
              <a:t> =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 (1024 / (9 + 6))  = 68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2778" name="Text Box 8"/>
          <p:cNvSpPr txBox="1">
            <a:spLocks noChangeArrowheads="1"/>
          </p:cNvSpPr>
          <p:nvPr/>
        </p:nvSpPr>
        <p:spPr bwMode="auto">
          <a:xfrm>
            <a:off x="400050" y="5191125"/>
            <a:ext cx="723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ευρετηρίου </a:t>
            </a:r>
            <a:r>
              <a:rPr lang="el-GR" sz="1800" i="1">
                <a:latin typeface="Calibri" pitchFamily="34" charset="0"/>
              </a:rPr>
              <a:t>τρίτου</a:t>
            </a:r>
            <a:r>
              <a:rPr lang="el-GR" sz="1800">
                <a:latin typeface="Calibri" pitchFamily="34" charset="0"/>
              </a:rPr>
              <a:t> επιπέδου: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</a:t>
            </a:r>
            <a:r>
              <a:rPr lang="el-GR" sz="1800">
                <a:latin typeface="Calibri" pitchFamily="34" charset="0"/>
              </a:rPr>
              <a:t>(7 / 68)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</a:t>
            </a:r>
            <a:r>
              <a:rPr lang="el-GR" sz="1800">
                <a:latin typeface="Calibri" pitchFamily="34" charset="0"/>
              </a:rPr>
              <a:t> = 1  </a:t>
            </a:r>
            <a:r>
              <a:rPr lang="en-US" sz="1800">
                <a:latin typeface="Calibri" pitchFamily="34" charset="0"/>
              </a:rPr>
              <a:t>block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2779" name="Text Box 9"/>
          <p:cNvSpPr txBox="1">
            <a:spLocks noChangeArrowheads="1"/>
          </p:cNvSpPr>
          <p:nvPr/>
        </p:nvSpPr>
        <p:spPr bwMode="auto">
          <a:xfrm>
            <a:off x="1600200" y="5867400"/>
            <a:ext cx="533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Άρα </a:t>
            </a:r>
            <a:r>
              <a:rPr lang="en-US" sz="1800">
                <a:latin typeface="Calibri" pitchFamily="34" charset="0"/>
              </a:rPr>
              <a:t>t = 3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2780" name="Text Box 10"/>
          <p:cNvSpPr txBox="1">
            <a:spLocks noChangeArrowheads="1"/>
          </p:cNvSpPr>
          <p:nvPr/>
        </p:nvSpPr>
        <p:spPr bwMode="auto">
          <a:xfrm>
            <a:off x="1133475" y="1565251"/>
            <a:ext cx="74390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ευρετηρίου)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533767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17638A-E9F2-4862-93D4-084D5275C8A4}" type="slidenum">
              <a:rPr lang="el-GR" altLang="en-US" smtClean="0"/>
              <a:pPr/>
              <a:t>36</a:t>
            </a:fld>
            <a:endParaRPr lang="el-GR" altLang="en-US"/>
          </a:p>
        </p:txBody>
      </p:sp>
      <p:sp>
        <p:nvSpPr>
          <p:cNvPr id="33797" name="Text Box 3"/>
          <p:cNvSpPr txBox="1">
            <a:spLocks noChangeArrowheads="1"/>
          </p:cNvSpPr>
          <p:nvPr/>
        </p:nvSpPr>
        <p:spPr bwMode="auto">
          <a:xfrm>
            <a:off x="304800" y="1828800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</a:t>
            </a:r>
          </a:p>
        </p:txBody>
      </p:sp>
      <p:sp>
        <p:nvSpPr>
          <p:cNvPr id="33798" name="Text Box 4"/>
          <p:cNvSpPr txBox="1">
            <a:spLocks noChangeArrowheads="1"/>
          </p:cNvSpPr>
          <p:nvPr/>
        </p:nvSpPr>
        <p:spPr bwMode="auto">
          <a:xfrm>
            <a:off x="685800" y="2590800"/>
            <a:ext cx="8001000" cy="284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p := </a:t>
            </a:r>
            <a:r>
              <a:rPr lang="el-GR" sz="1800" dirty="0">
                <a:latin typeface="Calibri" pitchFamily="34" charset="0"/>
              </a:rPr>
              <a:t>διεύθυνση του </a:t>
            </a:r>
            <a:r>
              <a:rPr lang="en-US" sz="1800" dirty="0">
                <a:latin typeface="Calibri" pitchFamily="34" charset="0"/>
              </a:rPr>
              <a:t>block </a:t>
            </a:r>
            <a:r>
              <a:rPr lang="el-GR" sz="1800" dirty="0">
                <a:latin typeface="Calibri" pitchFamily="34" charset="0"/>
              </a:rPr>
              <a:t>του κορυφαίου επιπέδου του ευρετηρίου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1800" dirty="0">
                <a:latin typeface="Calibri" pitchFamily="34" charset="0"/>
              </a:rPr>
              <a:t>t := αριθμός επιπέδων του ευρετηρίου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for j = t to 1 step -1 do </a:t>
            </a:r>
            <a:r>
              <a:rPr lang="en-US" sz="1800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/* </a:t>
            </a:r>
            <a:r>
              <a:rPr lang="el-GR" sz="1800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από τη ρίζα μέχρι το ευρετήριο 1</a:t>
            </a:r>
            <a:r>
              <a:rPr lang="el-GR" sz="1800" i="1" baseline="30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ου</a:t>
            </a:r>
            <a:r>
              <a:rPr lang="el-GR" sz="1800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επιπέδου */</a:t>
            </a:r>
            <a:endParaRPr lang="en-US" sz="1800" i="1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	read block </a:t>
            </a:r>
            <a:r>
              <a:rPr lang="el-GR" sz="1800" dirty="0">
                <a:latin typeface="Calibri" pitchFamily="34" charset="0"/>
              </a:rPr>
              <a:t>με διεύθυνση </a:t>
            </a:r>
            <a:r>
              <a:rPr lang="en-US" sz="1800" dirty="0">
                <a:latin typeface="Calibri" pitchFamily="34" charset="0"/>
              </a:rPr>
              <a:t>p </a:t>
            </a:r>
            <a:r>
              <a:rPr lang="el-GR" sz="1800" dirty="0">
                <a:latin typeface="Calibri" pitchFamily="34" charset="0"/>
              </a:rPr>
              <a:t>του ευρετηρίου στο επίπεδο </a:t>
            </a:r>
            <a:r>
              <a:rPr lang="en-US" sz="1800" dirty="0">
                <a:latin typeface="Calibri" pitchFamily="34" charset="0"/>
              </a:rPr>
              <a:t>j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	</a:t>
            </a:r>
            <a:r>
              <a:rPr lang="el-GR" sz="1800" dirty="0">
                <a:latin typeface="Calibri" pitchFamily="34" charset="0"/>
              </a:rPr>
              <a:t>αναζήτηση στο </a:t>
            </a:r>
            <a:r>
              <a:rPr lang="en-US" sz="1800" dirty="0">
                <a:latin typeface="Calibri" pitchFamily="34" charset="0"/>
              </a:rPr>
              <a:t>block p </a:t>
            </a:r>
            <a:r>
              <a:rPr lang="el-GR" sz="1800" dirty="0">
                <a:latin typeface="Calibri" pitchFamily="34" charset="0"/>
              </a:rPr>
              <a:t>της εγγραφής </a:t>
            </a:r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με τιμή </a:t>
            </a:r>
            <a:r>
              <a:rPr lang="el-GR" sz="1800" dirty="0" err="1">
                <a:latin typeface="Calibri" pitchFamily="34" charset="0"/>
              </a:rPr>
              <a:t>Κ</a:t>
            </a:r>
            <a:r>
              <a:rPr lang="el-GR" sz="1800" baseline="-25000" dirty="0" err="1">
                <a:latin typeface="Calibri" pitchFamily="34" charset="0"/>
              </a:rPr>
              <a:t>j</a:t>
            </a:r>
            <a:r>
              <a:rPr lang="el-GR" sz="1800" dirty="0">
                <a:latin typeface="Calibri" pitchFamily="34" charset="0"/>
              </a:rPr>
              <a:t>(</a:t>
            </a:r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)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</a:t>
            </a:r>
            <a:r>
              <a:rPr lang="en-US" sz="1800" dirty="0">
                <a:latin typeface="Calibri" pitchFamily="34" charset="0"/>
              </a:rPr>
              <a:t> K &lt;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1800" baseline="-25000" dirty="0" err="1">
                <a:latin typeface="Calibri" pitchFamily="34" charset="0"/>
              </a:rPr>
              <a:t>j</a:t>
            </a:r>
            <a:r>
              <a:rPr lang="en-US" sz="1800" dirty="0">
                <a:latin typeface="Calibri" pitchFamily="34" charset="0"/>
              </a:rPr>
              <a:t>(i+1)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read </a:t>
            </a:r>
            <a:r>
              <a:rPr lang="el-GR" sz="1800" dirty="0">
                <a:latin typeface="Calibri" pitchFamily="34" charset="0"/>
              </a:rPr>
              <a:t>το </a:t>
            </a:r>
            <a:r>
              <a:rPr lang="en-US" sz="1800" dirty="0">
                <a:latin typeface="Calibri" pitchFamily="34" charset="0"/>
              </a:rPr>
              <a:t>block </a:t>
            </a:r>
            <a:r>
              <a:rPr lang="el-GR" sz="1800" dirty="0">
                <a:latin typeface="Calibri" pitchFamily="34" charset="0"/>
              </a:rPr>
              <a:t>του αρχείου δεδομένων με διεύθυνση </a:t>
            </a:r>
            <a:r>
              <a:rPr lang="en-US" sz="1800" dirty="0">
                <a:latin typeface="Calibri" pitchFamily="34" charset="0"/>
              </a:rPr>
              <a:t>p 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1800" dirty="0" err="1">
                <a:latin typeface="Calibri" pitchFamily="34" charset="0"/>
              </a:rPr>
              <a:t>Aναζήτηση</a:t>
            </a:r>
            <a:r>
              <a:rPr lang="el-GR" sz="1800" dirty="0">
                <a:latin typeface="Calibri" pitchFamily="34" charset="0"/>
              </a:rPr>
              <a:t> στο </a:t>
            </a:r>
            <a:r>
              <a:rPr lang="en-US" sz="1800" dirty="0">
                <a:latin typeface="Calibri" pitchFamily="34" charset="0"/>
              </a:rPr>
              <a:t>block p </a:t>
            </a:r>
            <a:r>
              <a:rPr lang="el-GR" sz="1800" dirty="0">
                <a:latin typeface="Calibri" pitchFamily="34" charset="0"/>
              </a:rPr>
              <a:t>της εγγραφής </a:t>
            </a:r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με τιμή </a:t>
            </a:r>
            <a:r>
              <a:rPr lang="el-GR" sz="1800" dirty="0" err="1">
                <a:latin typeface="Calibri" pitchFamily="34" charset="0"/>
              </a:rPr>
              <a:t>Κ</a:t>
            </a:r>
            <a:r>
              <a:rPr lang="el-GR" sz="1800" baseline="-25000" dirty="0" err="1">
                <a:latin typeface="Calibri" pitchFamily="34" charset="0"/>
              </a:rPr>
              <a:t>j</a:t>
            </a:r>
            <a:r>
              <a:rPr lang="el-GR" sz="1800" dirty="0">
                <a:latin typeface="Calibri" pitchFamily="34" charset="0"/>
              </a:rPr>
              <a:t>(</a:t>
            </a:r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)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</a:t>
            </a:r>
            <a:r>
              <a:rPr lang="en-US" sz="1800" dirty="0">
                <a:latin typeface="Calibri" pitchFamily="34" charset="0"/>
              </a:rPr>
              <a:t> K &lt;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1800" baseline="-25000" dirty="0" err="1">
                <a:latin typeface="Calibri" pitchFamily="34" charset="0"/>
              </a:rPr>
              <a:t>j</a:t>
            </a:r>
            <a:r>
              <a:rPr lang="en-US" sz="1800" dirty="0">
                <a:latin typeface="Calibri" pitchFamily="34" charset="0"/>
              </a:rPr>
              <a:t>(i+1)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7214932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96FBF0-F14B-44C5-9AFF-A21B9D69432D}" type="slidenum">
              <a:rPr lang="el-GR" altLang="en-US" smtClean="0"/>
              <a:pPr/>
              <a:t>37</a:t>
            </a:fld>
            <a:endParaRPr lang="el-GR" altLang="en-US"/>
          </a:p>
        </p:txBody>
      </p:sp>
      <p:grpSp>
        <p:nvGrpSpPr>
          <p:cNvPr id="34820" name="Group 2"/>
          <p:cNvGrpSpPr>
            <a:grpSpLocks/>
          </p:cNvGrpSpPr>
          <p:nvPr/>
        </p:nvGrpSpPr>
        <p:grpSpPr bwMode="auto">
          <a:xfrm>
            <a:off x="468313" y="2492375"/>
            <a:ext cx="936625" cy="649288"/>
            <a:chOff x="385" y="935"/>
            <a:chExt cx="590" cy="409"/>
          </a:xfrm>
        </p:grpSpPr>
        <p:sp>
          <p:nvSpPr>
            <p:cNvPr id="34968" name="Rectangle 3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969" name="Line 4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70" name="Line 5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71" name="Line 6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34821" name="Text Box 7"/>
          <p:cNvSpPr txBox="1">
            <a:spLocks noChangeArrowheads="1"/>
          </p:cNvSpPr>
          <p:nvPr/>
        </p:nvSpPr>
        <p:spPr bwMode="auto">
          <a:xfrm>
            <a:off x="757238" y="836613"/>
            <a:ext cx="10080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err="1">
                <a:latin typeface="Calibri" pitchFamily="34" charset="0"/>
              </a:rPr>
              <a:t>f</a:t>
            </a:r>
            <a:r>
              <a:rPr lang="en-US" sz="1400" b="1" baseline="-25000" dirty="0" err="1">
                <a:latin typeface="Calibri" pitchFamily="34" charset="0"/>
              </a:rPr>
              <a:t>O</a:t>
            </a:r>
            <a:r>
              <a:rPr lang="en-US" sz="1400" b="1" dirty="0">
                <a:latin typeface="Calibri" pitchFamily="34" charset="0"/>
              </a:rPr>
              <a:t> = 3</a:t>
            </a:r>
            <a:endParaRPr lang="el-GR" sz="1400" b="1" dirty="0">
              <a:latin typeface="Calibri" pitchFamily="34" charset="0"/>
            </a:endParaRPr>
          </a:p>
        </p:txBody>
      </p:sp>
      <p:grpSp>
        <p:nvGrpSpPr>
          <p:cNvPr id="34822" name="Group 8"/>
          <p:cNvGrpSpPr>
            <a:grpSpLocks/>
          </p:cNvGrpSpPr>
          <p:nvPr/>
        </p:nvGrpSpPr>
        <p:grpSpPr bwMode="auto">
          <a:xfrm>
            <a:off x="1908175" y="2060575"/>
            <a:ext cx="1296988" cy="1944688"/>
            <a:chOff x="1247" y="981"/>
            <a:chExt cx="817" cy="1225"/>
          </a:xfrm>
        </p:grpSpPr>
        <p:grpSp>
          <p:nvGrpSpPr>
            <p:cNvPr id="34951" name="Group 9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4964" name="Rectangle 1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65" name="Line 1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66" name="Line 1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67" name="Line 1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52" name="Group 14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4960" name="Rectangle 1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61" name="Line 1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62" name="Line 1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63" name="Line 1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53" name="Group 19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4956" name="Rectangle 2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57" name="Line 2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58" name="Line 2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59" name="Line 2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4954" name="Line 24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55" name="Line 25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4823" name="Group 26"/>
          <p:cNvGrpSpPr>
            <a:grpSpLocks/>
          </p:cNvGrpSpPr>
          <p:nvPr/>
        </p:nvGrpSpPr>
        <p:grpSpPr bwMode="auto">
          <a:xfrm>
            <a:off x="3851275" y="260350"/>
            <a:ext cx="936625" cy="649288"/>
            <a:chOff x="385" y="935"/>
            <a:chExt cx="590" cy="409"/>
          </a:xfrm>
        </p:grpSpPr>
        <p:sp>
          <p:nvSpPr>
            <p:cNvPr id="34947" name="Rectangle 27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948" name="Line 28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49" name="Line 29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50" name="Line 30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4824" name="Group 31"/>
          <p:cNvGrpSpPr>
            <a:grpSpLocks/>
          </p:cNvGrpSpPr>
          <p:nvPr/>
        </p:nvGrpSpPr>
        <p:grpSpPr bwMode="auto">
          <a:xfrm>
            <a:off x="3851275" y="908050"/>
            <a:ext cx="936625" cy="649288"/>
            <a:chOff x="385" y="935"/>
            <a:chExt cx="590" cy="409"/>
          </a:xfrm>
        </p:grpSpPr>
        <p:sp>
          <p:nvSpPr>
            <p:cNvPr id="34943" name="Rectangle 32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944" name="Line 33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45" name="Line 34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46" name="Line 35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4825" name="Group 36"/>
          <p:cNvGrpSpPr>
            <a:grpSpLocks/>
          </p:cNvGrpSpPr>
          <p:nvPr/>
        </p:nvGrpSpPr>
        <p:grpSpPr bwMode="auto">
          <a:xfrm>
            <a:off x="3851275" y="1555750"/>
            <a:ext cx="936625" cy="649288"/>
            <a:chOff x="385" y="935"/>
            <a:chExt cx="590" cy="409"/>
          </a:xfrm>
        </p:grpSpPr>
        <p:sp>
          <p:nvSpPr>
            <p:cNvPr id="34939" name="Rectangle 37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940" name="Line 38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41" name="Line 39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42" name="Line 40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34826" name="Line 41"/>
          <p:cNvSpPr>
            <a:spLocks noChangeShapeType="1"/>
          </p:cNvSpPr>
          <p:nvPr/>
        </p:nvSpPr>
        <p:spPr bwMode="auto">
          <a:xfrm>
            <a:off x="3635375" y="908050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27" name="Line 42"/>
          <p:cNvSpPr>
            <a:spLocks noChangeShapeType="1"/>
          </p:cNvSpPr>
          <p:nvPr/>
        </p:nvSpPr>
        <p:spPr bwMode="auto">
          <a:xfrm>
            <a:off x="3635375" y="1555750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grpSp>
        <p:nvGrpSpPr>
          <p:cNvPr id="34828" name="Group 43"/>
          <p:cNvGrpSpPr>
            <a:grpSpLocks/>
          </p:cNvGrpSpPr>
          <p:nvPr/>
        </p:nvGrpSpPr>
        <p:grpSpPr bwMode="auto">
          <a:xfrm>
            <a:off x="3635375" y="2205038"/>
            <a:ext cx="1296988" cy="1944687"/>
            <a:chOff x="1247" y="981"/>
            <a:chExt cx="817" cy="1225"/>
          </a:xfrm>
        </p:grpSpPr>
        <p:grpSp>
          <p:nvGrpSpPr>
            <p:cNvPr id="34922" name="Group 44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4935" name="Rectangle 4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36" name="Line 4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37" name="Line 4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38" name="Line 4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23" name="Group 49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4931" name="Rectangle 5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32" name="Line 5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33" name="Line 5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34" name="Line 5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24" name="Group 54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4927" name="Rectangle 5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28" name="Line 5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29" name="Line 5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30" name="Line 5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4925" name="Line 59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26" name="Line 60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4829" name="Group 61"/>
          <p:cNvGrpSpPr>
            <a:grpSpLocks/>
          </p:cNvGrpSpPr>
          <p:nvPr/>
        </p:nvGrpSpPr>
        <p:grpSpPr bwMode="auto">
          <a:xfrm>
            <a:off x="3635375" y="4149725"/>
            <a:ext cx="1296988" cy="1944688"/>
            <a:chOff x="1247" y="981"/>
            <a:chExt cx="817" cy="1225"/>
          </a:xfrm>
        </p:grpSpPr>
        <p:grpSp>
          <p:nvGrpSpPr>
            <p:cNvPr id="34905" name="Group 62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4918" name="Rectangle 63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19" name="Line 64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20" name="Line 65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21" name="Line 66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06" name="Group 67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4914" name="Rectangle 68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15" name="Line 69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16" name="Line 70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17" name="Line 71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07" name="Group 72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4910" name="Rectangle 73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11" name="Line 74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12" name="Line 75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13" name="Line 76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4908" name="Line 77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09" name="Line 78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34830" name="Line 79"/>
          <p:cNvSpPr>
            <a:spLocks noChangeShapeType="1"/>
          </p:cNvSpPr>
          <p:nvPr/>
        </p:nvSpPr>
        <p:spPr bwMode="auto">
          <a:xfrm>
            <a:off x="3708400" y="2205038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31" name="Line 80"/>
          <p:cNvSpPr>
            <a:spLocks noChangeShapeType="1"/>
          </p:cNvSpPr>
          <p:nvPr/>
        </p:nvSpPr>
        <p:spPr bwMode="auto">
          <a:xfrm>
            <a:off x="3635375" y="4149725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32" name="Line 81"/>
          <p:cNvSpPr>
            <a:spLocks noChangeShapeType="1"/>
          </p:cNvSpPr>
          <p:nvPr/>
        </p:nvSpPr>
        <p:spPr bwMode="auto">
          <a:xfrm flipV="1">
            <a:off x="1187450" y="2133600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3" name="Line 82"/>
          <p:cNvSpPr>
            <a:spLocks noChangeShapeType="1"/>
          </p:cNvSpPr>
          <p:nvPr/>
        </p:nvSpPr>
        <p:spPr bwMode="auto">
          <a:xfrm>
            <a:off x="1258888" y="2781300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4" name="Line 83"/>
          <p:cNvSpPr>
            <a:spLocks noChangeShapeType="1"/>
          </p:cNvSpPr>
          <p:nvPr/>
        </p:nvSpPr>
        <p:spPr bwMode="auto">
          <a:xfrm>
            <a:off x="1258888" y="2997200"/>
            <a:ext cx="792162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5" name="Line 84"/>
          <p:cNvSpPr>
            <a:spLocks noChangeShapeType="1"/>
          </p:cNvSpPr>
          <p:nvPr/>
        </p:nvSpPr>
        <p:spPr bwMode="auto">
          <a:xfrm flipV="1">
            <a:off x="2916238" y="333375"/>
            <a:ext cx="86360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6" name="Line 85"/>
          <p:cNvSpPr>
            <a:spLocks noChangeShapeType="1"/>
          </p:cNvSpPr>
          <p:nvPr/>
        </p:nvSpPr>
        <p:spPr bwMode="auto">
          <a:xfrm flipV="1">
            <a:off x="2987675" y="981075"/>
            <a:ext cx="86360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7" name="Line 86"/>
          <p:cNvSpPr>
            <a:spLocks noChangeShapeType="1"/>
          </p:cNvSpPr>
          <p:nvPr/>
        </p:nvSpPr>
        <p:spPr bwMode="auto">
          <a:xfrm flipV="1">
            <a:off x="3059113" y="1628775"/>
            <a:ext cx="792162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8" name="Line 87"/>
          <p:cNvSpPr>
            <a:spLocks noChangeShapeType="1"/>
          </p:cNvSpPr>
          <p:nvPr/>
        </p:nvSpPr>
        <p:spPr bwMode="auto">
          <a:xfrm flipV="1">
            <a:off x="2987675" y="2276475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9" name="Line 88"/>
          <p:cNvSpPr>
            <a:spLocks noChangeShapeType="1"/>
          </p:cNvSpPr>
          <p:nvPr/>
        </p:nvSpPr>
        <p:spPr bwMode="auto">
          <a:xfrm flipV="1">
            <a:off x="2987675" y="2924175"/>
            <a:ext cx="86360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40" name="Line 89"/>
          <p:cNvSpPr>
            <a:spLocks noChangeShapeType="1"/>
          </p:cNvSpPr>
          <p:nvPr/>
        </p:nvSpPr>
        <p:spPr bwMode="auto">
          <a:xfrm>
            <a:off x="2987675" y="3213100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41" name="Line 90"/>
          <p:cNvSpPr>
            <a:spLocks noChangeShapeType="1"/>
          </p:cNvSpPr>
          <p:nvPr/>
        </p:nvSpPr>
        <p:spPr bwMode="auto">
          <a:xfrm>
            <a:off x="2916238" y="3500438"/>
            <a:ext cx="935037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42" name="Line 91"/>
          <p:cNvSpPr>
            <a:spLocks noChangeShapeType="1"/>
          </p:cNvSpPr>
          <p:nvPr/>
        </p:nvSpPr>
        <p:spPr bwMode="auto">
          <a:xfrm>
            <a:off x="2916238" y="3644900"/>
            <a:ext cx="86360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43" name="Line 92"/>
          <p:cNvSpPr>
            <a:spLocks noChangeShapeType="1"/>
          </p:cNvSpPr>
          <p:nvPr/>
        </p:nvSpPr>
        <p:spPr bwMode="auto">
          <a:xfrm>
            <a:off x="2916238" y="3933825"/>
            <a:ext cx="935037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44" name="Text Box 93"/>
          <p:cNvSpPr txBox="1">
            <a:spLocks noChangeArrowheads="1"/>
          </p:cNvSpPr>
          <p:nvPr/>
        </p:nvSpPr>
        <p:spPr bwMode="auto">
          <a:xfrm>
            <a:off x="3924300" y="2603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45" name="Text Box 94"/>
          <p:cNvSpPr txBox="1">
            <a:spLocks noChangeArrowheads="1"/>
          </p:cNvSpPr>
          <p:nvPr/>
        </p:nvSpPr>
        <p:spPr bwMode="auto">
          <a:xfrm>
            <a:off x="3924300" y="4762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46" name="Text Box 95"/>
          <p:cNvSpPr txBox="1">
            <a:spLocks noChangeArrowheads="1"/>
          </p:cNvSpPr>
          <p:nvPr/>
        </p:nvSpPr>
        <p:spPr bwMode="auto">
          <a:xfrm>
            <a:off x="3924300" y="6921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47" name="Text Box 96"/>
          <p:cNvSpPr txBox="1">
            <a:spLocks noChangeArrowheads="1"/>
          </p:cNvSpPr>
          <p:nvPr/>
        </p:nvSpPr>
        <p:spPr bwMode="auto">
          <a:xfrm>
            <a:off x="3924300" y="9080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48" name="Text Box 97"/>
          <p:cNvSpPr txBox="1">
            <a:spLocks noChangeArrowheads="1"/>
          </p:cNvSpPr>
          <p:nvPr/>
        </p:nvSpPr>
        <p:spPr bwMode="auto">
          <a:xfrm>
            <a:off x="3924300" y="1125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49" name="Text Box 98"/>
          <p:cNvSpPr txBox="1">
            <a:spLocks noChangeArrowheads="1"/>
          </p:cNvSpPr>
          <p:nvPr/>
        </p:nvSpPr>
        <p:spPr bwMode="auto">
          <a:xfrm>
            <a:off x="3924300" y="1341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0" name="Text Box 99"/>
          <p:cNvSpPr txBox="1">
            <a:spLocks noChangeArrowheads="1"/>
          </p:cNvSpPr>
          <p:nvPr/>
        </p:nvSpPr>
        <p:spPr bwMode="auto">
          <a:xfrm>
            <a:off x="3924300" y="1557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1" name="Text Box 100"/>
          <p:cNvSpPr txBox="1">
            <a:spLocks noChangeArrowheads="1"/>
          </p:cNvSpPr>
          <p:nvPr/>
        </p:nvSpPr>
        <p:spPr bwMode="auto">
          <a:xfrm>
            <a:off x="3924300" y="17732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2" name="Text Box 101"/>
          <p:cNvSpPr txBox="1">
            <a:spLocks noChangeArrowheads="1"/>
          </p:cNvSpPr>
          <p:nvPr/>
        </p:nvSpPr>
        <p:spPr bwMode="auto">
          <a:xfrm>
            <a:off x="3924300" y="19891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3" name="Text Box 102"/>
          <p:cNvSpPr txBox="1">
            <a:spLocks noChangeArrowheads="1"/>
          </p:cNvSpPr>
          <p:nvPr/>
        </p:nvSpPr>
        <p:spPr bwMode="auto">
          <a:xfrm>
            <a:off x="3924300" y="22050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4" name="Text Box 103"/>
          <p:cNvSpPr txBox="1">
            <a:spLocks noChangeArrowheads="1"/>
          </p:cNvSpPr>
          <p:nvPr/>
        </p:nvSpPr>
        <p:spPr bwMode="auto">
          <a:xfrm>
            <a:off x="3924300" y="24209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51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5" name="Text Box 104"/>
          <p:cNvSpPr txBox="1">
            <a:spLocks noChangeArrowheads="1"/>
          </p:cNvSpPr>
          <p:nvPr/>
        </p:nvSpPr>
        <p:spPr bwMode="auto">
          <a:xfrm>
            <a:off x="3924300" y="26368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6" name="Text Box 105"/>
          <p:cNvSpPr txBox="1">
            <a:spLocks noChangeArrowheads="1"/>
          </p:cNvSpPr>
          <p:nvPr/>
        </p:nvSpPr>
        <p:spPr bwMode="auto">
          <a:xfrm>
            <a:off x="3924300" y="28527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7" name="Text Box 106"/>
          <p:cNvSpPr txBox="1">
            <a:spLocks noChangeArrowheads="1"/>
          </p:cNvSpPr>
          <p:nvPr/>
        </p:nvSpPr>
        <p:spPr bwMode="auto">
          <a:xfrm>
            <a:off x="3924300" y="30686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8" name="Text Box 107"/>
          <p:cNvSpPr txBox="1">
            <a:spLocks noChangeArrowheads="1"/>
          </p:cNvSpPr>
          <p:nvPr/>
        </p:nvSpPr>
        <p:spPr bwMode="auto">
          <a:xfrm>
            <a:off x="3924300" y="3284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9" name="Text Box 108"/>
          <p:cNvSpPr txBox="1">
            <a:spLocks noChangeArrowheads="1"/>
          </p:cNvSpPr>
          <p:nvPr/>
        </p:nvSpPr>
        <p:spPr bwMode="auto">
          <a:xfrm>
            <a:off x="3924300" y="3500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0" name="Text Box 109"/>
          <p:cNvSpPr txBox="1">
            <a:spLocks noChangeArrowheads="1"/>
          </p:cNvSpPr>
          <p:nvPr/>
        </p:nvSpPr>
        <p:spPr bwMode="auto">
          <a:xfrm>
            <a:off x="3924300" y="3716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1" name="Text Box 110"/>
          <p:cNvSpPr txBox="1">
            <a:spLocks noChangeArrowheads="1"/>
          </p:cNvSpPr>
          <p:nvPr/>
        </p:nvSpPr>
        <p:spPr bwMode="auto">
          <a:xfrm>
            <a:off x="3924300" y="39338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2" name="Text Box 111"/>
          <p:cNvSpPr txBox="1">
            <a:spLocks noChangeArrowheads="1"/>
          </p:cNvSpPr>
          <p:nvPr/>
        </p:nvSpPr>
        <p:spPr bwMode="auto">
          <a:xfrm>
            <a:off x="3924300" y="41497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3" name="Text Box 112"/>
          <p:cNvSpPr txBox="1">
            <a:spLocks noChangeArrowheads="1"/>
          </p:cNvSpPr>
          <p:nvPr/>
        </p:nvSpPr>
        <p:spPr bwMode="auto">
          <a:xfrm>
            <a:off x="3924300" y="43656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111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4" name="Text Box 113"/>
          <p:cNvSpPr txBox="1">
            <a:spLocks noChangeArrowheads="1"/>
          </p:cNvSpPr>
          <p:nvPr/>
        </p:nvSpPr>
        <p:spPr bwMode="auto">
          <a:xfrm>
            <a:off x="3924300" y="45815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5" name="Text Box 114"/>
          <p:cNvSpPr txBox="1">
            <a:spLocks noChangeArrowheads="1"/>
          </p:cNvSpPr>
          <p:nvPr/>
        </p:nvSpPr>
        <p:spPr bwMode="auto">
          <a:xfrm>
            <a:off x="3924300" y="47974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6" name="Text Box 115"/>
          <p:cNvSpPr txBox="1">
            <a:spLocks noChangeArrowheads="1"/>
          </p:cNvSpPr>
          <p:nvPr/>
        </p:nvSpPr>
        <p:spPr bwMode="auto">
          <a:xfrm>
            <a:off x="3924300" y="50133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7" name="Text Box 116"/>
          <p:cNvSpPr txBox="1">
            <a:spLocks noChangeArrowheads="1"/>
          </p:cNvSpPr>
          <p:nvPr/>
        </p:nvSpPr>
        <p:spPr bwMode="auto">
          <a:xfrm>
            <a:off x="3924300" y="52292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8" name="Text Box 117"/>
          <p:cNvSpPr txBox="1">
            <a:spLocks noChangeArrowheads="1"/>
          </p:cNvSpPr>
          <p:nvPr/>
        </p:nvSpPr>
        <p:spPr bwMode="auto">
          <a:xfrm>
            <a:off x="3924300" y="54451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9" name="Text Box 118"/>
          <p:cNvSpPr txBox="1">
            <a:spLocks noChangeArrowheads="1"/>
          </p:cNvSpPr>
          <p:nvPr/>
        </p:nvSpPr>
        <p:spPr bwMode="auto">
          <a:xfrm>
            <a:off x="3924300" y="56610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0" name="Text Box 119"/>
          <p:cNvSpPr txBox="1">
            <a:spLocks noChangeArrowheads="1"/>
          </p:cNvSpPr>
          <p:nvPr/>
        </p:nvSpPr>
        <p:spPr bwMode="auto">
          <a:xfrm>
            <a:off x="3924300" y="58769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158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1" name="Text Box 120"/>
          <p:cNvSpPr txBox="1">
            <a:spLocks noChangeArrowheads="1"/>
          </p:cNvSpPr>
          <p:nvPr/>
        </p:nvSpPr>
        <p:spPr bwMode="auto">
          <a:xfrm>
            <a:off x="2124075" y="20605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2" name="Text Box 121"/>
          <p:cNvSpPr txBox="1">
            <a:spLocks noChangeArrowheads="1"/>
          </p:cNvSpPr>
          <p:nvPr/>
        </p:nvSpPr>
        <p:spPr bwMode="auto">
          <a:xfrm>
            <a:off x="2124075" y="22764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3" name="Text Box 122"/>
          <p:cNvSpPr txBox="1">
            <a:spLocks noChangeArrowheads="1"/>
          </p:cNvSpPr>
          <p:nvPr/>
        </p:nvSpPr>
        <p:spPr bwMode="auto">
          <a:xfrm>
            <a:off x="2124075" y="24923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4" name="Text Box 123"/>
          <p:cNvSpPr txBox="1">
            <a:spLocks noChangeArrowheads="1"/>
          </p:cNvSpPr>
          <p:nvPr/>
        </p:nvSpPr>
        <p:spPr bwMode="auto">
          <a:xfrm>
            <a:off x="2124075" y="27082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5" name="Text Box 124"/>
          <p:cNvSpPr txBox="1">
            <a:spLocks noChangeArrowheads="1"/>
          </p:cNvSpPr>
          <p:nvPr/>
        </p:nvSpPr>
        <p:spPr bwMode="auto">
          <a:xfrm>
            <a:off x="2124075" y="29241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6" name="Text Box 125"/>
          <p:cNvSpPr txBox="1">
            <a:spLocks noChangeArrowheads="1"/>
          </p:cNvSpPr>
          <p:nvPr/>
        </p:nvSpPr>
        <p:spPr bwMode="auto">
          <a:xfrm>
            <a:off x="2124075" y="31416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7" name="Text Box 126"/>
          <p:cNvSpPr txBox="1">
            <a:spLocks noChangeArrowheads="1"/>
          </p:cNvSpPr>
          <p:nvPr/>
        </p:nvSpPr>
        <p:spPr bwMode="auto">
          <a:xfrm>
            <a:off x="2124075" y="33575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8" name="Text Box 127"/>
          <p:cNvSpPr txBox="1">
            <a:spLocks noChangeArrowheads="1"/>
          </p:cNvSpPr>
          <p:nvPr/>
        </p:nvSpPr>
        <p:spPr bwMode="auto">
          <a:xfrm>
            <a:off x="2124075" y="35734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9" name="Text Box 128"/>
          <p:cNvSpPr txBox="1">
            <a:spLocks noChangeArrowheads="1"/>
          </p:cNvSpPr>
          <p:nvPr/>
        </p:nvSpPr>
        <p:spPr bwMode="auto">
          <a:xfrm>
            <a:off x="2124075" y="37893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80" name="Text Box 129"/>
          <p:cNvSpPr txBox="1">
            <a:spLocks noChangeArrowheads="1"/>
          </p:cNvSpPr>
          <p:nvPr/>
        </p:nvSpPr>
        <p:spPr bwMode="auto">
          <a:xfrm>
            <a:off x="468313" y="24923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81" name="Text Box 130"/>
          <p:cNvSpPr txBox="1">
            <a:spLocks noChangeArrowheads="1"/>
          </p:cNvSpPr>
          <p:nvPr/>
        </p:nvSpPr>
        <p:spPr bwMode="auto">
          <a:xfrm>
            <a:off x="468313" y="27082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82" name="Text Box 131"/>
          <p:cNvSpPr txBox="1">
            <a:spLocks noChangeArrowheads="1"/>
          </p:cNvSpPr>
          <p:nvPr/>
        </p:nvSpPr>
        <p:spPr bwMode="auto">
          <a:xfrm>
            <a:off x="395288" y="29241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83" name="Text Box 132"/>
          <p:cNvSpPr txBox="1">
            <a:spLocks noChangeArrowheads="1"/>
          </p:cNvSpPr>
          <p:nvPr/>
        </p:nvSpPr>
        <p:spPr bwMode="auto">
          <a:xfrm>
            <a:off x="900113" y="1916113"/>
            <a:ext cx="7905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25</a:t>
            </a:r>
            <a:endParaRPr lang="el-GR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4884" name="Rectangle 133"/>
          <p:cNvSpPr>
            <a:spLocks noChangeArrowheads="1"/>
          </p:cNvSpPr>
          <p:nvPr/>
        </p:nvSpPr>
        <p:spPr bwMode="auto">
          <a:xfrm>
            <a:off x="1908175" y="1989138"/>
            <a:ext cx="1295400" cy="792162"/>
          </a:xfrm>
          <a:prstGeom prst="rect">
            <a:avLst/>
          </a:prstGeom>
          <a:noFill/>
          <a:ln w="38100" cap="rnd">
            <a:solidFill>
              <a:srgbClr val="33CC33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4885" name="Rectangle 134"/>
          <p:cNvSpPr>
            <a:spLocks noChangeArrowheads="1"/>
          </p:cNvSpPr>
          <p:nvPr/>
        </p:nvSpPr>
        <p:spPr bwMode="auto">
          <a:xfrm>
            <a:off x="3779838" y="908050"/>
            <a:ext cx="1079500" cy="647700"/>
          </a:xfrm>
          <a:prstGeom prst="rect">
            <a:avLst/>
          </a:prstGeom>
          <a:noFill/>
          <a:ln w="38100" cap="rnd">
            <a:solidFill>
              <a:srgbClr val="33CC33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4886" name="Line 135"/>
          <p:cNvSpPr>
            <a:spLocks noChangeShapeType="1"/>
          </p:cNvSpPr>
          <p:nvPr/>
        </p:nvSpPr>
        <p:spPr bwMode="auto">
          <a:xfrm>
            <a:off x="4643438" y="33337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87" name="Line 136"/>
          <p:cNvSpPr>
            <a:spLocks noChangeShapeType="1"/>
          </p:cNvSpPr>
          <p:nvPr/>
        </p:nvSpPr>
        <p:spPr bwMode="auto">
          <a:xfrm>
            <a:off x="4643438" y="62071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88" name="Line 137"/>
          <p:cNvSpPr>
            <a:spLocks noChangeShapeType="1"/>
          </p:cNvSpPr>
          <p:nvPr/>
        </p:nvSpPr>
        <p:spPr bwMode="auto">
          <a:xfrm>
            <a:off x="4572000" y="602138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89" name="Text Box 138"/>
          <p:cNvSpPr txBox="1">
            <a:spLocks noChangeArrowheads="1"/>
          </p:cNvSpPr>
          <p:nvPr/>
        </p:nvSpPr>
        <p:spPr bwMode="auto">
          <a:xfrm>
            <a:off x="7451725" y="4076700"/>
            <a:ext cx="1441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Αρχείο δεδομένων</a:t>
            </a:r>
          </a:p>
        </p:txBody>
      </p:sp>
      <p:sp>
        <p:nvSpPr>
          <p:cNvPr id="34890" name="Line 139"/>
          <p:cNvSpPr>
            <a:spLocks noChangeShapeType="1"/>
          </p:cNvSpPr>
          <p:nvPr/>
        </p:nvSpPr>
        <p:spPr bwMode="auto">
          <a:xfrm>
            <a:off x="5867400" y="1268413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1" name="Line 140"/>
          <p:cNvSpPr>
            <a:spLocks noChangeShapeType="1"/>
          </p:cNvSpPr>
          <p:nvPr/>
        </p:nvSpPr>
        <p:spPr bwMode="auto">
          <a:xfrm>
            <a:off x="7092950" y="1268413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2" name="Line 141"/>
          <p:cNvSpPr>
            <a:spLocks noChangeShapeType="1"/>
          </p:cNvSpPr>
          <p:nvPr/>
        </p:nvSpPr>
        <p:spPr bwMode="auto">
          <a:xfrm>
            <a:off x="5867400" y="1771650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3" name="Line 142"/>
          <p:cNvSpPr>
            <a:spLocks noChangeShapeType="1"/>
          </p:cNvSpPr>
          <p:nvPr/>
        </p:nvSpPr>
        <p:spPr bwMode="auto">
          <a:xfrm>
            <a:off x="5867400" y="2205038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4" name="Text Box 146"/>
          <p:cNvSpPr txBox="1">
            <a:spLocks noChangeArrowheads="1"/>
          </p:cNvSpPr>
          <p:nvPr/>
        </p:nvSpPr>
        <p:spPr bwMode="auto">
          <a:xfrm>
            <a:off x="5867400" y="17716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95" name="Line 147"/>
          <p:cNvSpPr>
            <a:spLocks noChangeShapeType="1"/>
          </p:cNvSpPr>
          <p:nvPr/>
        </p:nvSpPr>
        <p:spPr bwMode="auto">
          <a:xfrm>
            <a:off x="5867400" y="1987550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6" name="Line 148"/>
          <p:cNvSpPr>
            <a:spLocks noChangeShapeType="1"/>
          </p:cNvSpPr>
          <p:nvPr/>
        </p:nvSpPr>
        <p:spPr bwMode="auto">
          <a:xfrm>
            <a:off x="6156325" y="177165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7" name="Line 149"/>
          <p:cNvSpPr>
            <a:spLocks noChangeShapeType="1"/>
          </p:cNvSpPr>
          <p:nvPr/>
        </p:nvSpPr>
        <p:spPr bwMode="auto">
          <a:xfrm>
            <a:off x="6877050" y="177165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8" name="Line 150"/>
          <p:cNvSpPr>
            <a:spLocks noChangeShapeType="1"/>
          </p:cNvSpPr>
          <p:nvPr/>
        </p:nvSpPr>
        <p:spPr bwMode="auto">
          <a:xfrm>
            <a:off x="6372225" y="177165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9" name="Text Box 151"/>
          <p:cNvSpPr txBox="1">
            <a:spLocks noChangeArrowheads="1"/>
          </p:cNvSpPr>
          <p:nvPr/>
        </p:nvSpPr>
        <p:spPr bwMode="auto">
          <a:xfrm>
            <a:off x="6372225" y="1628775"/>
            <a:ext cx="433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</a:t>
            </a:r>
            <a:endParaRPr lang="el-GR"/>
          </a:p>
        </p:txBody>
      </p:sp>
      <p:sp>
        <p:nvSpPr>
          <p:cNvPr id="34900" name="Text Box 152"/>
          <p:cNvSpPr txBox="1">
            <a:spLocks noChangeArrowheads="1"/>
          </p:cNvSpPr>
          <p:nvPr/>
        </p:nvSpPr>
        <p:spPr bwMode="auto">
          <a:xfrm>
            <a:off x="5003800" y="5734050"/>
            <a:ext cx="2663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1ου επιπέδου (αρχικό ευρετήριο)</a:t>
            </a:r>
          </a:p>
        </p:txBody>
      </p:sp>
      <p:sp>
        <p:nvSpPr>
          <p:cNvPr id="34901" name="Text Box 153"/>
          <p:cNvSpPr txBox="1">
            <a:spLocks noChangeArrowheads="1"/>
          </p:cNvSpPr>
          <p:nvPr/>
        </p:nvSpPr>
        <p:spPr bwMode="auto">
          <a:xfrm>
            <a:off x="1547813" y="4221163"/>
            <a:ext cx="1657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2ου επιπέδου</a:t>
            </a:r>
          </a:p>
        </p:txBody>
      </p:sp>
      <p:sp>
        <p:nvSpPr>
          <p:cNvPr id="34902" name="Text Box 154"/>
          <p:cNvSpPr txBox="1">
            <a:spLocks noChangeArrowheads="1"/>
          </p:cNvSpPr>
          <p:nvPr/>
        </p:nvSpPr>
        <p:spPr bwMode="auto">
          <a:xfrm>
            <a:off x="323850" y="3357563"/>
            <a:ext cx="165735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3ου επιπέδου (επίπεδο ρίζας)</a:t>
            </a:r>
          </a:p>
        </p:txBody>
      </p:sp>
      <p:cxnSp>
        <p:nvCxnSpPr>
          <p:cNvPr id="169" name="Elbow Connector 168"/>
          <p:cNvCxnSpPr>
            <a:endCxn id="34894" idx="1"/>
          </p:cNvCxnSpPr>
          <p:nvPr/>
        </p:nvCxnSpPr>
        <p:spPr>
          <a:xfrm>
            <a:off x="4716463" y="1196975"/>
            <a:ext cx="1150937" cy="696913"/>
          </a:xfrm>
          <a:prstGeom prst="bentConnector3">
            <a:avLst>
              <a:gd name="adj1" fmla="val 50000"/>
            </a:avLst>
          </a:prstGeom>
          <a:ln>
            <a:solidFill>
              <a:schemeClr val="accent4">
                <a:lumMod val="95000"/>
                <a:lumOff val="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5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33326312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6CF74E-C8F2-41D9-9BCD-2AB9207F9F06}" type="slidenum">
              <a:rPr lang="el-GR" altLang="en-US" smtClean="0"/>
              <a:pPr/>
              <a:t>38</a:t>
            </a:fld>
            <a:endParaRPr lang="el-GR" altLang="en-US"/>
          </a:p>
        </p:txBody>
      </p:sp>
      <p:sp>
        <p:nvSpPr>
          <p:cNvPr id="35845" name="Text Box 3"/>
          <p:cNvSpPr txBox="1">
            <a:spLocks noChangeArrowheads="1"/>
          </p:cNvSpPr>
          <p:nvPr/>
        </p:nvSpPr>
        <p:spPr bwMode="auto">
          <a:xfrm>
            <a:off x="352425" y="2333625"/>
            <a:ext cx="8229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αρχείο με </a:t>
            </a:r>
            <a:r>
              <a:rPr lang="en-US" sz="1800" dirty="0" err="1">
                <a:latin typeface="Calibri" pitchFamily="34" charset="0"/>
              </a:rPr>
              <a:t>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b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= 30.000 </a:t>
            </a:r>
            <a:r>
              <a:rPr lang="el-GR" sz="1800" dirty="0">
                <a:latin typeface="Calibri" pitchFamily="34" charset="0"/>
              </a:rPr>
              <a:t>εγγραφές, μέγεθος </a:t>
            </a:r>
            <a:r>
              <a:rPr lang="en-US" sz="1800" dirty="0">
                <a:latin typeface="Calibri" pitchFamily="34" charset="0"/>
              </a:rPr>
              <a:t>block B = 1024 bytes, </a:t>
            </a:r>
            <a:r>
              <a:rPr lang="el-GR" sz="18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100 bytes, </a:t>
            </a:r>
            <a:r>
              <a:rPr lang="el-GR" sz="1800" dirty="0">
                <a:latin typeface="Calibri" pitchFamily="34" charset="0"/>
              </a:rPr>
              <a:t>μη εκτεινόμενη καταχώρηση</a:t>
            </a:r>
            <a:r>
              <a:rPr lang="en-US" sz="1800" dirty="0">
                <a:latin typeface="Calibri" pitchFamily="34" charset="0"/>
              </a:rPr>
              <a:t>, όπ</a:t>
            </a:r>
            <a:r>
              <a:rPr lang="en-US" sz="1800" dirty="0" err="1">
                <a:latin typeface="Calibri" pitchFamily="34" charset="0"/>
              </a:rPr>
              <a:t>ου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το πεδίο κλειδιού έχει μέγεθος </a:t>
            </a:r>
            <a:r>
              <a:rPr lang="en-US" sz="1800" dirty="0">
                <a:latin typeface="Calibri" pitchFamily="34" charset="0"/>
              </a:rPr>
              <a:t>V</a:t>
            </a:r>
            <a:r>
              <a:rPr lang="en-US" sz="1800" baseline="-25000" dirty="0">
                <a:latin typeface="Calibri" pitchFamily="34" charset="0"/>
              </a:rPr>
              <a:t>A </a:t>
            </a:r>
            <a:r>
              <a:rPr lang="en-US" sz="1800" dirty="0">
                <a:latin typeface="Calibri" pitchFamily="34" charset="0"/>
              </a:rPr>
              <a:t>= 9 bytes α</a:t>
            </a:r>
            <a:r>
              <a:rPr lang="en-US" sz="1800" dirty="0" err="1">
                <a:latin typeface="Calibri" pitchFamily="34" charset="0"/>
              </a:rPr>
              <a:t>λλά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δεν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είν</a:t>
            </a:r>
            <a:r>
              <a:rPr lang="en-US" sz="1800" dirty="0">
                <a:latin typeface="Calibri" pitchFamily="34" charset="0"/>
              </a:rPr>
              <a:t>αι πεδίο διάταξης,</a:t>
            </a:r>
            <a:r>
              <a:rPr lang="el-GR" sz="1800" dirty="0">
                <a:latin typeface="Calibri" pitchFamily="34" charset="0"/>
              </a:rPr>
              <a:t>. Κατασκευάζουμε δευτερεύον ευρετήριο, μέγεθος δείκτη </a:t>
            </a:r>
            <a:r>
              <a:rPr lang="en-US" sz="1800" dirty="0">
                <a:latin typeface="Calibri" pitchFamily="34" charset="0"/>
              </a:rPr>
              <a:t>block P = 6 bytes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35846" name="Text Box 4"/>
          <p:cNvSpPr txBox="1">
            <a:spLocks noChangeArrowheads="1"/>
          </p:cNvSpPr>
          <p:nvPr/>
        </p:nvSpPr>
        <p:spPr bwMode="auto">
          <a:xfrm>
            <a:off x="1981200" y="3962400"/>
            <a:ext cx="533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Άρα </a:t>
            </a:r>
            <a:r>
              <a:rPr lang="en-US" sz="1800">
                <a:latin typeface="Calibri" pitchFamily="34" charset="0"/>
              </a:rPr>
              <a:t>t = 3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5847" name="Text Box 5"/>
          <p:cNvSpPr txBox="1">
            <a:spLocks noChangeArrowheads="1"/>
          </p:cNvSpPr>
          <p:nvPr/>
        </p:nvSpPr>
        <p:spPr bwMode="auto">
          <a:xfrm>
            <a:off x="304800" y="4572000"/>
            <a:ext cx="85344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Παράδειγμα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 </a:t>
            </a:r>
            <a:r>
              <a:rPr lang="en-US" sz="1800">
                <a:latin typeface="Calibri" pitchFamily="34" charset="0"/>
              </a:rPr>
              <a:t>t + 1 = 4 </a:t>
            </a:r>
            <a:r>
              <a:rPr lang="el-GR" sz="1800">
                <a:latin typeface="Calibri" pitchFamily="34" charset="0"/>
              </a:rPr>
              <a:t>προσπελάσεις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Για το δευτερεύον ήταν 10 και χωρίς ευρετήριο 1500</a:t>
            </a:r>
          </a:p>
        </p:txBody>
      </p:sp>
      <p:sp>
        <p:nvSpPr>
          <p:cNvPr id="35848" name="Text Box 6"/>
          <p:cNvSpPr txBox="1">
            <a:spLocks noChangeArrowheads="1"/>
          </p:cNvSpPr>
          <p:nvPr/>
        </p:nvSpPr>
        <p:spPr bwMode="auto">
          <a:xfrm>
            <a:off x="533400" y="1500515"/>
            <a:ext cx="77371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κόστους αναζήτησης)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3786947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8D452F-8008-4A5B-BD34-6007AD326D8C}" type="slidenum">
              <a:rPr lang="el-GR" altLang="en-US" smtClean="0"/>
              <a:pPr/>
              <a:t>39</a:t>
            </a:fld>
            <a:endParaRPr lang="el-GR" altLang="en-US"/>
          </a:p>
        </p:txBody>
      </p:sp>
      <p:sp>
        <p:nvSpPr>
          <p:cNvPr id="36869" name="Text Box 3"/>
          <p:cNvSpPr txBox="1">
            <a:spLocks noChangeArrowheads="1"/>
          </p:cNvSpPr>
          <p:nvPr/>
        </p:nvSpPr>
        <p:spPr bwMode="auto">
          <a:xfrm>
            <a:off x="381000" y="2179637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32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Εισαγωγή/διαγραφή</a:t>
            </a:r>
          </a:p>
        </p:txBody>
      </p:sp>
      <p:sp>
        <p:nvSpPr>
          <p:cNvPr id="36870" name="Text Box 4"/>
          <p:cNvSpPr txBox="1">
            <a:spLocks noChangeArrowheads="1"/>
          </p:cNvSpPr>
          <p:nvPr/>
        </p:nvSpPr>
        <p:spPr bwMode="auto">
          <a:xfrm>
            <a:off x="762000" y="3048000"/>
            <a:ext cx="7162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τροποποιήσεις πολλαπλών ευρετηρίων</a:t>
            </a:r>
          </a:p>
        </p:txBody>
      </p:sp>
      <p:sp>
        <p:nvSpPr>
          <p:cNvPr id="36871" name="Text Box 5"/>
          <p:cNvSpPr txBox="1">
            <a:spLocks noChangeArrowheads="1"/>
          </p:cNvSpPr>
          <p:nvPr/>
        </p:nvSpPr>
        <p:spPr bwMode="auto">
          <a:xfrm>
            <a:off x="762000" y="4292600"/>
            <a:ext cx="7339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>
                <a:latin typeface="Calibri" pitchFamily="34" charset="0"/>
              </a:rPr>
              <a:t>Δυναμικό</a:t>
            </a:r>
            <a:r>
              <a:rPr lang="el-GR">
                <a:latin typeface="Calibri" pitchFamily="34" charset="0"/>
              </a:rPr>
              <a:t> πολυεπίπεδο ευρετήριο: Β-δέντρα και Β+-δέντρα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340536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26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624174"/>
              </p:ext>
            </p:extLst>
          </p:nvPr>
        </p:nvGraphicFramePr>
        <p:xfrm>
          <a:off x="4379107" y="1874652"/>
          <a:ext cx="4594639" cy="182384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705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0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63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57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0690">
                <a:tc>
                  <a:txBody>
                    <a:bodyPr/>
                    <a:lstStyle/>
                    <a:p>
                      <a:r>
                        <a:rPr lang="en-US" sz="1200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Author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Published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Full_text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508">
                <a:tc>
                  <a:txBody>
                    <a:bodyPr/>
                    <a:lstStyle/>
                    <a:p>
                      <a:r>
                        <a:rPr lang="en-US" sz="1200" dirty="0"/>
                        <a:t>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dirty="0"/>
                        <a:t>War and Peace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Tolstoy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1869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508">
                <a:tc>
                  <a:txBody>
                    <a:bodyPr/>
                    <a:lstStyle/>
                    <a:p>
                      <a:r>
                        <a:rPr lang="en-US" sz="1200" dirty="0"/>
                        <a:t>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dirty="0"/>
                        <a:t>Crime and Punishment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Dostoyevsky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1866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508">
                <a:tc>
                  <a:txBody>
                    <a:bodyPr/>
                    <a:lstStyle/>
                    <a:p>
                      <a:r>
                        <a:rPr lang="en-US" sz="1200" dirty="0"/>
                        <a:t>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dirty="0"/>
                        <a:t>Anna Karenina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Tolstoy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1877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468059"/>
              </p:ext>
            </p:extLst>
          </p:nvPr>
        </p:nvGraphicFramePr>
        <p:xfrm>
          <a:off x="110412" y="1735291"/>
          <a:ext cx="2248646" cy="1915284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2266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19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9199">
                <a:tc>
                  <a:txBody>
                    <a:bodyPr/>
                    <a:lstStyle/>
                    <a:p>
                      <a:r>
                        <a:rPr lang="en-US" dirty="0"/>
                        <a:t>Published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508">
                <a:tc>
                  <a:txBody>
                    <a:bodyPr/>
                    <a:lstStyle/>
                    <a:p>
                      <a:r>
                        <a:rPr lang="en-US" dirty="0"/>
                        <a:t>1866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002</a:t>
                      </a:r>
                      <a:endParaRPr lang="en-US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508">
                <a:tc>
                  <a:txBody>
                    <a:bodyPr/>
                    <a:lstStyle/>
                    <a:p>
                      <a:r>
                        <a:rPr lang="en-US" b="1" i="1" dirty="0"/>
                        <a:t>1869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/>
                        <a:t>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508">
                <a:tc>
                  <a:txBody>
                    <a:bodyPr/>
                    <a:lstStyle/>
                    <a:p>
                      <a:r>
                        <a:rPr lang="en-US" b="1" i="1" dirty="0"/>
                        <a:t>1877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/>
                        <a:t>003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>
          <a:xfrm>
            <a:off x="2359058" y="2309158"/>
            <a:ext cx="2020049" cy="5782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2359058" y="2309158"/>
            <a:ext cx="2020049" cy="57822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2359058" y="3358029"/>
            <a:ext cx="2020049" cy="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379107" y="1163540"/>
            <a:ext cx="21675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Russian_Novels</a:t>
            </a:r>
            <a:endParaRPr lang="en-US" sz="2000" b="1" dirty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0412" y="1231026"/>
            <a:ext cx="17395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By_Yr_Index</a:t>
            </a:r>
            <a:endParaRPr lang="en-US" sz="2000" b="1" dirty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</a:t>
            </a:r>
            <a:r>
              <a:rPr lang="el-GR" altLang="en-US" sz="1000" dirty="0"/>
              <a:t>7-20</a:t>
            </a:r>
            <a:r>
              <a:rPr lang="en-US" altLang="en-US" sz="1000" dirty="0"/>
              <a:t>1</a:t>
            </a:r>
            <a:r>
              <a:rPr lang="el-GR" altLang="en-US" sz="1000" dirty="0"/>
              <a:t>8</a:t>
            </a:r>
          </a:p>
        </p:txBody>
      </p:sp>
      <p:sp>
        <p:nvSpPr>
          <p:cNvPr id="16" name="Footer Placeholder 2"/>
          <p:cNvSpPr txBox="1">
            <a:spLocks/>
          </p:cNvSpPr>
          <p:nvPr/>
        </p:nvSpPr>
        <p:spPr>
          <a:xfrm>
            <a:off x="3116384" y="6356364"/>
            <a:ext cx="2895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000"/>
              <a:t>Ευαγγελία Πιτουρά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50505" y="4254759"/>
            <a:ext cx="78843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Συνήθως, μόνο δείκτη (στη σελίδα που περιέχεται η εγγραφή (</a:t>
            </a:r>
            <a:r>
              <a:rPr lang="en-US" dirty="0"/>
              <a:t>id </a:t>
            </a:r>
            <a:r>
              <a:rPr lang="el-GR" dirty="0"/>
              <a:t>σελίδας) ή και στη συγκεκριμένη εγγραφή στη σελίδα (</a:t>
            </a:r>
            <a:r>
              <a:rPr lang="en-US" dirty="0"/>
              <a:t>id-</a:t>
            </a:r>
            <a:r>
              <a:rPr lang="el-GR" dirty="0"/>
              <a:t>σελίδας, </a:t>
            </a:r>
            <a:r>
              <a:rPr lang="en-US" dirty="0"/>
              <a:t>id-</a:t>
            </a:r>
            <a:r>
              <a:rPr lang="el-GR" dirty="0"/>
              <a:t>εγγραφής)</a:t>
            </a:r>
          </a:p>
          <a:p>
            <a:endParaRPr lang="el-GR" dirty="0"/>
          </a:p>
          <a:p>
            <a:r>
              <a:rPr lang="el-GR" dirty="0"/>
              <a:t>Ορισμένα είδη ευρετηρίου την ίδια την εγγραφή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0424305F-EB83-436F-8BC4-AAB6D3C1EFA8}"/>
                  </a:ext>
                </a:extLst>
              </p14:cNvPr>
              <p14:cNvContentPartPr/>
              <p14:nvPr/>
            </p14:nvContentPartPr>
            <p14:xfrm>
              <a:off x="2003572" y="4536037"/>
              <a:ext cx="709560" cy="432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0424305F-EB83-436F-8BC4-AAB6D3C1EFA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85932" y="4518397"/>
                <a:ext cx="745200" cy="78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405934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AC9CBE-48C3-48F5-A723-DEA527FEB823}" type="slidenum">
              <a:rPr lang="el-GR" altLang="en-US" smtClean="0"/>
              <a:pPr/>
              <a:t>40</a:t>
            </a:fld>
            <a:endParaRPr lang="el-GR" altLang="en-US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77472" y="1533359"/>
            <a:ext cx="8573423" cy="3791282"/>
          </a:xfrm>
          <a:noFill/>
        </p:spPr>
        <p:txBody>
          <a:bodyPr lIns="92075" tIns="46038" rIns="92075" bIns="46038">
            <a:noAutofit/>
          </a:bodyPr>
          <a:lstStyle/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Τα αρχεία ευρετηρίων είναι απλά αρχεία</a:t>
            </a:r>
            <a:r>
              <a:rPr lang="en-US" sz="2400" dirty="0">
                <a:latin typeface="Calibri" pitchFamily="34" charset="0"/>
              </a:rPr>
              <a:t>, </a:t>
            </a:r>
            <a:r>
              <a:rPr lang="el-GR" sz="2400" dirty="0">
                <a:latin typeface="Calibri" pitchFamily="34" charset="0"/>
              </a:rPr>
              <a:t>άρα και σε αυτά μπορούν να οριστούν ευρετήρια</a:t>
            </a:r>
            <a:endParaRPr lang="en-US" sz="2400" dirty="0">
              <a:latin typeface="Calibri" pitchFamily="34" charset="0"/>
            </a:endParaRP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Καταλήγουμε λοιπόν σε μια 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ιεραρχία δομών ευρετηρίων</a:t>
            </a:r>
            <a:r>
              <a:rPr lang="en-US" sz="2400" dirty="0">
                <a:latin typeface="Calibri" pitchFamily="34" charset="0"/>
              </a:rPr>
              <a:t>  (</a:t>
            </a:r>
            <a:r>
              <a:rPr lang="el-GR" sz="2400" dirty="0">
                <a:latin typeface="Calibri" pitchFamily="34" charset="0"/>
              </a:rPr>
              <a:t>πρώτο επίπεδο, δεύτερο επίπεδο, κλπ.)</a:t>
            </a:r>
            <a:endParaRPr lang="en-US" sz="2400" dirty="0">
              <a:latin typeface="Calibri" pitchFamily="34" charset="0"/>
            </a:endParaRP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Κάθε επίπεδο του ευρετηρίου είναι ένα 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i="1" dirty="0">
                <a:latin typeface="Calibri" pitchFamily="34" charset="0"/>
              </a:rPr>
              <a:t>διατεταγμένο</a:t>
            </a:r>
            <a:r>
              <a:rPr lang="el-GR" sz="2400" dirty="0">
                <a:latin typeface="Calibri" pitchFamily="34" charset="0"/>
              </a:rPr>
              <a:t> αρχείο</a:t>
            </a:r>
            <a:r>
              <a:rPr lang="en-US" sz="2400" dirty="0">
                <a:latin typeface="Calibri" pitchFamily="34" charset="0"/>
              </a:rPr>
              <a:t>, </a:t>
            </a:r>
            <a:r>
              <a:rPr lang="el-GR" sz="2400" dirty="0">
                <a:latin typeface="Calibri" pitchFamily="34" charset="0"/>
              </a:rPr>
              <a:t>συνεπώς</a:t>
            </a:r>
            <a:r>
              <a:rPr lang="en-US" sz="2400" dirty="0">
                <a:latin typeface="Calibri" pitchFamily="34" charset="0"/>
              </a:rPr>
              <a:t>,</a:t>
            </a:r>
            <a:r>
              <a:rPr lang="el-GR" sz="2400" dirty="0">
                <a:latin typeface="Calibri" pitchFamily="34" charset="0"/>
              </a:rPr>
              <a:t> εισαγωγές/διαγραφές εγγραφών απαιτούν επιπλέον κόστος</a:t>
            </a:r>
            <a:endParaRPr lang="en-US" sz="2400" dirty="0">
              <a:latin typeface="Calibri" pitchFamily="34" charset="0"/>
            </a:endParaRP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Ένα πολύ-επίπεδο ευρετήριο αποτελεί ένα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δέντρο αναζήτησης</a:t>
            </a:r>
            <a:endParaRPr lang="en-US" sz="2400" i="1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lvl="1"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Όπου κάθε κόμβος </a:t>
            </a:r>
            <a:r>
              <a:rPr lang="en-US" sz="2400" dirty="0">
                <a:latin typeface="Calibri" pitchFamily="34" charset="0"/>
              </a:rPr>
              <a:t>(block) </a:t>
            </a:r>
            <a:r>
              <a:rPr lang="el-GR" sz="2400" dirty="0">
                <a:latin typeface="Calibri" pitchFamily="34" charset="0"/>
              </a:rPr>
              <a:t>έχει </a:t>
            </a:r>
            <a:r>
              <a:rPr lang="en-US" sz="2400" dirty="0">
                <a:latin typeface="Calibri" pitchFamily="34" charset="0"/>
              </a:rPr>
              <a:t>f</a:t>
            </a:r>
            <a:r>
              <a:rPr lang="en-US" sz="2400" baseline="-25000" dirty="0">
                <a:latin typeface="Calibri" pitchFamily="34" charset="0"/>
              </a:rPr>
              <a:t>0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δείκτες και </a:t>
            </a:r>
            <a:r>
              <a:rPr lang="en-US" sz="2400" dirty="0">
                <a:latin typeface="Calibri" pitchFamily="34" charset="0"/>
              </a:rPr>
              <a:t>f</a:t>
            </a:r>
            <a:r>
              <a:rPr lang="en-US" sz="2400" baseline="-25000" dirty="0">
                <a:latin typeface="Calibri" pitchFamily="34" charset="0"/>
              </a:rPr>
              <a:t>0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τιμές κλειδιού</a:t>
            </a: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endParaRPr lang="en-US" sz="2400" i="1" dirty="0">
              <a:solidFill>
                <a:srgbClr val="FF3300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Πολυεπίπεδα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77196231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20EBDD-03FA-425B-9032-37CE51B66738}" type="slidenum">
              <a:rPr lang="el-GR" altLang="en-US" smtClean="0"/>
              <a:pPr/>
              <a:t>41</a:t>
            </a:fld>
            <a:endParaRPr lang="el-GR" altLang="en-US"/>
          </a:p>
        </p:txBody>
      </p:sp>
      <p:sp>
        <p:nvSpPr>
          <p:cNvPr id="38916" name="Text Box 2"/>
          <p:cNvSpPr txBox="1">
            <a:spLocks noChangeArrowheads="1"/>
          </p:cNvSpPr>
          <p:nvPr/>
        </p:nvSpPr>
        <p:spPr bwMode="auto">
          <a:xfrm>
            <a:off x="6372225" y="4652963"/>
            <a:ext cx="2663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1ου επιπέδου (αρχικό ευρετήριο)</a:t>
            </a:r>
          </a:p>
        </p:txBody>
      </p:sp>
      <p:grpSp>
        <p:nvGrpSpPr>
          <p:cNvPr id="38917" name="Group 3"/>
          <p:cNvGrpSpPr>
            <a:grpSpLocks/>
          </p:cNvGrpSpPr>
          <p:nvPr/>
        </p:nvGrpSpPr>
        <p:grpSpPr bwMode="auto">
          <a:xfrm rot="5400000">
            <a:off x="3229769" y="910432"/>
            <a:ext cx="936625" cy="649287"/>
            <a:chOff x="385" y="935"/>
            <a:chExt cx="590" cy="409"/>
          </a:xfrm>
        </p:grpSpPr>
        <p:sp>
          <p:nvSpPr>
            <p:cNvPr id="39051" name="Rectangle 4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052" name="Line 5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53" name="Line 6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54" name="Line 7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8918" name="Group 8"/>
          <p:cNvGrpSpPr>
            <a:grpSpLocks/>
          </p:cNvGrpSpPr>
          <p:nvPr/>
        </p:nvGrpSpPr>
        <p:grpSpPr bwMode="auto">
          <a:xfrm rot="5400000">
            <a:off x="2833688" y="1882775"/>
            <a:ext cx="1296988" cy="1944687"/>
            <a:chOff x="1247" y="981"/>
            <a:chExt cx="817" cy="1225"/>
          </a:xfrm>
        </p:grpSpPr>
        <p:grpSp>
          <p:nvGrpSpPr>
            <p:cNvPr id="39034" name="Group 9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9047" name="Rectangle 1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48" name="Line 1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49" name="Line 1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50" name="Line 1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9035" name="Group 14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9043" name="Rectangle 1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44" name="Line 1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45" name="Line 1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46" name="Line 1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9036" name="Group 19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9039" name="Rectangle 2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40" name="Line 2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41" name="Line 2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42" name="Line 2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9037" name="Line 24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38" name="Line 25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8919" name="Group 26"/>
          <p:cNvGrpSpPr>
            <a:grpSpLocks/>
          </p:cNvGrpSpPr>
          <p:nvPr/>
        </p:nvGrpSpPr>
        <p:grpSpPr bwMode="auto">
          <a:xfrm rot="5400000">
            <a:off x="5461794" y="4293394"/>
            <a:ext cx="936625" cy="649287"/>
            <a:chOff x="385" y="935"/>
            <a:chExt cx="590" cy="409"/>
          </a:xfrm>
        </p:grpSpPr>
        <p:sp>
          <p:nvSpPr>
            <p:cNvPr id="39030" name="Rectangle 27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031" name="Line 28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32" name="Line 29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33" name="Line 30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8920" name="Group 31"/>
          <p:cNvGrpSpPr>
            <a:grpSpLocks/>
          </p:cNvGrpSpPr>
          <p:nvPr/>
        </p:nvGrpSpPr>
        <p:grpSpPr bwMode="auto">
          <a:xfrm rot="5400000">
            <a:off x="4814094" y="4293394"/>
            <a:ext cx="936625" cy="649287"/>
            <a:chOff x="385" y="935"/>
            <a:chExt cx="590" cy="409"/>
          </a:xfrm>
        </p:grpSpPr>
        <p:sp>
          <p:nvSpPr>
            <p:cNvPr id="39026" name="Rectangle 32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027" name="Line 33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28" name="Line 34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29" name="Line 35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8921" name="Group 36"/>
          <p:cNvGrpSpPr>
            <a:grpSpLocks/>
          </p:cNvGrpSpPr>
          <p:nvPr/>
        </p:nvGrpSpPr>
        <p:grpSpPr bwMode="auto">
          <a:xfrm rot="5400000">
            <a:off x="4166394" y="4293394"/>
            <a:ext cx="936625" cy="649287"/>
            <a:chOff x="385" y="935"/>
            <a:chExt cx="590" cy="409"/>
          </a:xfrm>
        </p:grpSpPr>
        <p:sp>
          <p:nvSpPr>
            <p:cNvPr id="39022" name="Rectangle 37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023" name="Line 38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24" name="Line 39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25" name="Line 40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38922" name="Line 41"/>
          <p:cNvSpPr>
            <a:spLocks noChangeShapeType="1"/>
          </p:cNvSpPr>
          <p:nvPr/>
        </p:nvSpPr>
        <p:spPr bwMode="auto">
          <a:xfrm rot="5400000">
            <a:off x="4960144" y="4582319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8923" name="Line 42"/>
          <p:cNvSpPr>
            <a:spLocks noChangeShapeType="1"/>
          </p:cNvSpPr>
          <p:nvPr/>
        </p:nvSpPr>
        <p:spPr bwMode="auto">
          <a:xfrm rot="5400000">
            <a:off x="4312444" y="4582319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grpSp>
        <p:nvGrpSpPr>
          <p:cNvPr id="38924" name="Group 43"/>
          <p:cNvGrpSpPr>
            <a:grpSpLocks/>
          </p:cNvGrpSpPr>
          <p:nvPr/>
        </p:nvGrpSpPr>
        <p:grpSpPr bwMode="auto">
          <a:xfrm rot="5400000">
            <a:off x="2689225" y="3609975"/>
            <a:ext cx="1296988" cy="1944688"/>
            <a:chOff x="1247" y="981"/>
            <a:chExt cx="817" cy="1225"/>
          </a:xfrm>
        </p:grpSpPr>
        <p:grpSp>
          <p:nvGrpSpPr>
            <p:cNvPr id="39005" name="Group 44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9018" name="Rectangle 4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19" name="Line 4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20" name="Line 4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21" name="Line 4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9006" name="Group 49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9014" name="Rectangle 5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15" name="Line 5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16" name="Line 5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17" name="Line 5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9007" name="Group 54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9010" name="Rectangle 5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11" name="Line 5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12" name="Line 5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13" name="Line 5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9008" name="Line 59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09" name="Line 60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8925" name="Group 61"/>
          <p:cNvGrpSpPr>
            <a:grpSpLocks/>
          </p:cNvGrpSpPr>
          <p:nvPr/>
        </p:nvGrpSpPr>
        <p:grpSpPr bwMode="auto">
          <a:xfrm rot="5400000">
            <a:off x="744538" y="3609975"/>
            <a:ext cx="1296988" cy="1944687"/>
            <a:chOff x="1247" y="981"/>
            <a:chExt cx="817" cy="1225"/>
          </a:xfrm>
        </p:grpSpPr>
        <p:grpSp>
          <p:nvGrpSpPr>
            <p:cNvPr id="38988" name="Group 62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9001" name="Rectangle 63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02" name="Line 64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03" name="Line 65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04" name="Line 66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8989" name="Group 67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8997" name="Rectangle 68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8998" name="Line 69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999" name="Line 70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00" name="Line 71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8990" name="Group 72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8993" name="Rectangle 73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8994" name="Line 74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995" name="Line 75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996" name="Line 76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8991" name="Line 77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8992" name="Line 78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38926" name="Line 79"/>
          <p:cNvSpPr>
            <a:spLocks noChangeShapeType="1"/>
          </p:cNvSpPr>
          <p:nvPr/>
        </p:nvSpPr>
        <p:spPr bwMode="auto">
          <a:xfrm rot="5400000">
            <a:off x="3663156" y="4655344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8927" name="Line 80"/>
          <p:cNvSpPr>
            <a:spLocks noChangeShapeType="1"/>
          </p:cNvSpPr>
          <p:nvPr/>
        </p:nvSpPr>
        <p:spPr bwMode="auto">
          <a:xfrm rot="5400000">
            <a:off x="1718469" y="4582319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8928" name="Line 81"/>
          <p:cNvSpPr>
            <a:spLocks noChangeShapeType="1"/>
          </p:cNvSpPr>
          <p:nvPr/>
        </p:nvSpPr>
        <p:spPr bwMode="auto">
          <a:xfrm rot="5400000" flipV="1">
            <a:off x="3735388" y="1701800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29" name="Line 82"/>
          <p:cNvSpPr>
            <a:spLocks noChangeShapeType="1"/>
          </p:cNvSpPr>
          <p:nvPr/>
        </p:nvSpPr>
        <p:spPr bwMode="auto">
          <a:xfrm rot="5400000">
            <a:off x="3339307" y="1953419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0" name="Line 83"/>
          <p:cNvSpPr>
            <a:spLocks noChangeShapeType="1"/>
          </p:cNvSpPr>
          <p:nvPr/>
        </p:nvSpPr>
        <p:spPr bwMode="auto">
          <a:xfrm rot="5400000">
            <a:off x="2870201" y="1701800"/>
            <a:ext cx="792162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1" name="Line 84"/>
          <p:cNvSpPr>
            <a:spLocks noChangeShapeType="1"/>
          </p:cNvSpPr>
          <p:nvPr/>
        </p:nvSpPr>
        <p:spPr bwMode="auto">
          <a:xfrm rot="5400000" flipV="1">
            <a:off x="4851401" y="2746375"/>
            <a:ext cx="86360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2" name="Line 85"/>
          <p:cNvSpPr>
            <a:spLocks noChangeShapeType="1"/>
          </p:cNvSpPr>
          <p:nvPr/>
        </p:nvSpPr>
        <p:spPr bwMode="auto">
          <a:xfrm rot="5400000" flipV="1">
            <a:off x="4419601" y="3033712"/>
            <a:ext cx="86360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3" name="Line 86"/>
          <p:cNvSpPr>
            <a:spLocks noChangeShapeType="1"/>
          </p:cNvSpPr>
          <p:nvPr/>
        </p:nvSpPr>
        <p:spPr bwMode="auto">
          <a:xfrm rot="5400000" flipV="1">
            <a:off x="3986213" y="3249613"/>
            <a:ext cx="792162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4" name="Line 87"/>
          <p:cNvSpPr>
            <a:spLocks noChangeShapeType="1"/>
          </p:cNvSpPr>
          <p:nvPr/>
        </p:nvSpPr>
        <p:spPr bwMode="auto">
          <a:xfrm rot="5400000" flipV="1">
            <a:off x="3591719" y="3429794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5" name="Line 88"/>
          <p:cNvSpPr>
            <a:spLocks noChangeShapeType="1"/>
          </p:cNvSpPr>
          <p:nvPr/>
        </p:nvSpPr>
        <p:spPr bwMode="auto">
          <a:xfrm rot="5400000" flipV="1">
            <a:off x="3086894" y="3645694"/>
            <a:ext cx="86360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6" name="Line 89"/>
          <p:cNvSpPr>
            <a:spLocks noChangeShapeType="1"/>
          </p:cNvSpPr>
          <p:nvPr/>
        </p:nvSpPr>
        <p:spPr bwMode="auto">
          <a:xfrm rot="5400000">
            <a:off x="2655888" y="3502025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7" name="Line 90"/>
          <p:cNvSpPr>
            <a:spLocks noChangeShapeType="1"/>
          </p:cNvSpPr>
          <p:nvPr/>
        </p:nvSpPr>
        <p:spPr bwMode="auto">
          <a:xfrm rot="5400000">
            <a:off x="2151063" y="3286125"/>
            <a:ext cx="935037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8" name="Line 91"/>
          <p:cNvSpPr>
            <a:spLocks noChangeShapeType="1"/>
          </p:cNvSpPr>
          <p:nvPr/>
        </p:nvSpPr>
        <p:spPr bwMode="auto">
          <a:xfrm rot="5400000">
            <a:off x="1826419" y="3034507"/>
            <a:ext cx="86360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9" name="Line 92"/>
          <p:cNvSpPr>
            <a:spLocks noChangeShapeType="1"/>
          </p:cNvSpPr>
          <p:nvPr/>
        </p:nvSpPr>
        <p:spPr bwMode="auto">
          <a:xfrm rot="5400000">
            <a:off x="1285875" y="2854326"/>
            <a:ext cx="935037" cy="1655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40" name="Text Box 93"/>
          <p:cNvSpPr txBox="1">
            <a:spLocks noChangeArrowheads="1"/>
          </p:cNvSpPr>
          <p:nvPr/>
        </p:nvSpPr>
        <p:spPr bwMode="auto">
          <a:xfrm rot="5400000">
            <a:off x="5917407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1" name="Text Box 94"/>
          <p:cNvSpPr txBox="1">
            <a:spLocks noChangeArrowheads="1"/>
          </p:cNvSpPr>
          <p:nvPr/>
        </p:nvSpPr>
        <p:spPr bwMode="auto">
          <a:xfrm rot="5400000">
            <a:off x="5701507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2" name="Text Box 95"/>
          <p:cNvSpPr txBox="1">
            <a:spLocks noChangeArrowheads="1"/>
          </p:cNvSpPr>
          <p:nvPr/>
        </p:nvSpPr>
        <p:spPr bwMode="auto">
          <a:xfrm rot="5400000">
            <a:off x="5485607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3" name="Text Box 96"/>
          <p:cNvSpPr txBox="1">
            <a:spLocks noChangeArrowheads="1"/>
          </p:cNvSpPr>
          <p:nvPr/>
        </p:nvSpPr>
        <p:spPr bwMode="auto">
          <a:xfrm rot="5400000">
            <a:off x="5269707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4" name="Text Box 97"/>
          <p:cNvSpPr txBox="1">
            <a:spLocks noChangeArrowheads="1"/>
          </p:cNvSpPr>
          <p:nvPr/>
        </p:nvSpPr>
        <p:spPr bwMode="auto">
          <a:xfrm rot="5400000">
            <a:off x="50522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5" name="Text Box 98"/>
          <p:cNvSpPr txBox="1">
            <a:spLocks noChangeArrowheads="1"/>
          </p:cNvSpPr>
          <p:nvPr/>
        </p:nvSpPr>
        <p:spPr bwMode="auto">
          <a:xfrm rot="5400000">
            <a:off x="48363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6" name="Text Box 99"/>
          <p:cNvSpPr txBox="1">
            <a:spLocks noChangeArrowheads="1"/>
          </p:cNvSpPr>
          <p:nvPr/>
        </p:nvSpPr>
        <p:spPr bwMode="auto">
          <a:xfrm rot="5400000">
            <a:off x="46204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7" name="Text Box 100"/>
          <p:cNvSpPr txBox="1">
            <a:spLocks noChangeArrowheads="1"/>
          </p:cNvSpPr>
          <p:nvPr/>
        </p:nvSpPr>
        <p:spPr bwMode="auto">
          <a:xfrm rot="5400000">
            <a:off x="44045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8" name="Text Box 101"/>
          <p:cNvSpPr txBox="1">
            <a:spLocks noChangeArrowheads="1"/>
          </p:cNvSpPr>
          <p:nvPr/>
        </p:nvSpPr>
        <p:spPr bwMode="auto">
          <a:xfrm rot="5400000">
            <a:off x="41886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9" name="Text Box 102"/>
          <p:cNvSpPr txBox="1">
            <a:spLocks noChangeArrowheads="1"/>
          </p:cNvSpPr>
          <p:nvPr/>
        </p:nvSpPr>
        <p:spPr bwMode="auto">
          <a:xfrm rot="5400000">
            <a:off x="39727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0" name="Text Box 103"/>
          <p:cNvSpPr txBox="1">
            <a:spLocks noChangeArrowheads="1"/>
          </p:cNvSpPr>
          <p:nvPr/>
        </p:nvSpPr>
        <p:spPr bwMode="auto">
          <a:xfrm rot="5400000">
            <a:off x="37568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51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1" name="Text Box 104"/>
          <p:cNvSpPr txBox="1">
            <a:spLocks noChangeArrowheads="1"/>
          </p:cNvSpPr>
          <p:nvPr/>
        </p:nvSpPr>
        <p:spPr bwMode="auto">
          <a:xfrm rot="5400000">
            <a:off x="35409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2" name="Text Box 105"/>
          <p:cNvSpPr txBox="1">
            <a:spLocks noChangeArrowheads="1"/>
          </p:cNvSpPr>
          <p:nvPr/>
        </p:nvSpPr>
        <p:spPr bwMode="auto">
          <a:xfrm rot="5400000">
            <a:off x="33250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3" name="Text Box 106"/>
          <p:cNvSpPr txBox="1">
            <a:spLocks noChangeArrowheads="1"/>
          </p:cNvSpPr>
          <p:nvPr/>
        </p:nvSpPr>
        <p:spPr bwMode="auto">
          <a:xfrm rot="5400000">
            <a:off x="31091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4" name="Text Box 107"/>
          <p:cNvSpPr txBox="1">
            <a:spLocks noChangeArrowheads="1"/>
          </p:cNvSpPr>
          <p:nvPr/>
        </p:nvSpPr>
        <p:spPr bwMode="auto">
          <a:xfrm rot="5400000">
            <a:off x="28932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5" name="Text Box 108"/>
          <p:cNvSpPr txBox="1">
            <a:spLocks noChangeArrowheads="1"/>
          </p:cNvSpPr>
          <p:nvPr/>
        </p:nvSpPr>
        <p:spPr bwMode="auto">
          <a:xfrm rot="5400000">
            <a:off x="26773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6" name="Text Box 109"/>
          <p:cNvSpPr txBox="1">
            <a:spLocks noChangeArrowheads="1"/>
          </p:cNvSpPr>
          <p:nvPr/>
        </p:nvSpPr>
        <p:spPr bwMode="auto">
          <a:xfrm rot="5400000">
            <a:off x="24614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7" name="Text Box 110"/>
          <p:cNvSpPr txBox="1">
            <a:spLocks noChangeArrowheads="1"/>
          </p:cNvSpPr>
          <p:nvPr/>
        </p:nvSpPr>
        <p:spPr bwMode="auto">
          <a:xfrm rot="5400000">
            <a:off x="22439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8" name="Text Box 111"/>
          <p:cNvSpPr txBox="1">
            <a:spLocks noChangeArrowheads="1"/>
          </p:cNvSpPr>
          <p:nvPr/>
        </p:nvSpPr>
        <p:spPr bwMode="auto">
          <a:xfrm rot="5400000">
            <a:off x="20280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9" name="Text Box 112"/>
          <p:cNvSpPr txBox="1">
            <a:spLocks noChangeArrowheads="1"/>
          </p:cNvSpPr>
          <p:nvPr/>
        </p:nvSpPr>
        <p:spPr bwMode="auto">
          <a:xfrm rot="5400000">
            <a:off x="18121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111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0" name="Text Box 113"/>
          <p:cNvSpPr txBox="1">
            <a:spLocks noChangeArrowheads="1"/>
          </p:cNvSpPr>
          <p:nvPr/>
        </p:nvSpPr>
        <p:spPr bwMode="auto">
          <a:xfrm rot="5400000">
            <a:off x="15962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1" name="Text Box 114"/>
          <p:cNvSpPr txBox="1">
            <a:spLocks noChangeArrowheads="1"/>
          </p:cNvSpPr>
          <p:nvPr/>
        </p:nvSpPr>
        <p:spPr bwMode="auto">
          <a:xfrm rot="5400000">
            <a:off x="13803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2" name="Text Box 115"/>
          <p:cNvSpPr txBox="1">
            <a:spLocks noChangeArrowheads="1"/>
          </p:cNvSpPr>
          <p:nvPr/>
        </p:nvSpPr>
        <p:spPr bwMode="auto">
          <a:xfrm rot="5400000">
            <a:off x="11644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3" name="Text Box 116"/>
          <p:cNvSpPr txBox="1">
            <a:spLocks noChangeArrowheads="1"/>
          </p:cNvSpPr>
          <p:nvPr/>
        </p:nvSpPr>
        <p:spPr bwMode="auto">
          <a:xfrm rot="5400000">
            <a:off x="9485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4" name="Text Box 117"/>
          <p:cNvSpPr txBox="1">
            <a:spLocks noChangeArrowheads="1"/>
          </p:cNvSpPr>
          <p:nvPr/>
        </p:nvSpPr>
        <p:spPr bwMode="auto">
          <a:xfrm rot="5400000">
            <a:off x="7326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5" name="Text Box 118"/>
          <p:cNvSpPr txBox="1">
            <a:spLocks noChangeArrowheads="1"/>
          </p:cNvSpPr>
          <p:nvPr/>
        </p:nvSpPr>
        <p:spPr bwMode="auto">
          <a:xfrm rot="5400000">
            <a:off x="5167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6" name="Text Box 119"/>
          <p:cNvSpPr txBox="1">
            <a:spLocks noChangeArrowheads="1"/>
          </p:cNvSpPr>
          <p:nvPr/>
        </p:nvSpPr>
        <p:spPr bwMode="auto">
          <a:xfrm rot="5400000">
            <a:off x="3008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158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7" name="Text Box 120"/>
          <p:cNvSpPr txBox="1">
            <a:spLocks noChangeArrowheads="1"/>
          </p:cNvSpPr>
          <p:nvPr/>
        </p:nvSpPr>
        <p:spPr bwMode="auto">
          <a:xfrm rot="5400000">
            <a:off x="4117182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8" name="Text Box 121"/>
          <p:cNvSpPr txBox="1">
            <a:spLocks noChangeArrowheads="1"/>
          </p:cNvSpPr>
          <p:nvPr/>
        </p:nvSpPr>
        <p:spPr bwMode="auto">
          <a:xfrm rot="5400000">
            <a:off x="3901282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9" name="Text Box 122"/>
          <p:cNvSpPr txBox="1">
            <a:spLocks noChangeArrowheads="1"/>
          </p:cNvSpPr>
          <p:nvPr/>
        </p:nvSpPr>
        <p:spPr bwMode="auto">
          <a:xfrm rot="5400000">
            <a:off x="3685382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0" name="Text Box 123"/>
          <p:cNvSpPr txBox="1">
            <a:spLocks noChangeArrowheads="1"/>
          </p:cNvSpPr>
          <p:nvPr/>
        </p:nvSpPr>
        <p:spPr bwMode="auto">
          <a:xfrm rot="5400000">
            <a:off x="3469482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1" name="Text Box 124"/>
          <p:cNvSpPr txBox="1">
            <a:spLocks noChangeArrowheads="1"/>
          </p:cNvSpPr>
          <p:nvPr/>
        </p:nvSpPr>
        <p:spPr bwMode="auto">
          <a:xfrm rot="5400000">
            <a:off x="3253582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2" name="Text Box 125"/>
          <p:cNvSpPr txBox="1">
            <a:spLocks noChangeArrowheads="1"/>
          </p:cNvSpPr>
          <p:nvPr/>
        </p:nvSpPr>
        <p:spPr bwMode="auto">
          <a:xfrm rot="5400000">
            <a:off x="3036094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3" name="Text Box 126"/>
          <p:cNvSpPr txBox="1">
            <a:spLocks noChangeArrowheads="1"/>
          </p:cNvSpPr>
          <p:nvPr/>
        </p:nvSpPr>
        <p:spPr bwMode="auto">
          <a:xfrm rot="5400000">
            <a:off x="2820194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4" name="Text Box 127"/>
          <p:cNvSpPr txBox="1">
            <a:spLocks noChangeArrowheads="1"/>
          </p:cNvSpPr>
          <p:nvPr/>
        </p:nvSpPr>
        <p:spPr bwMode="auto">
          <a:xfrm rot="5400000">
            <a:off x="2604294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5" name="Text Box 128"/>
          <p:cNvSpPr txBox="1">
            <a:spLocks noChangeArrowheads="1"/>
          </p:cNvSpPr>
          <p:nvPr/>
        </p:nvSpPr>
        <p:spPr bwMode="auto">
          <a:xfrm rot="5400000">
            <a:off x="2388394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6" name="Text Box 129"/>
          <p:cNvSpPr txBox="1">
            <a:spLocks noChangeArrowheads="1"/>
          </p:cNvSpPr>
          <p:nvPr/>
        </p:nvSpPr>
        <p:spPr bwMode="auto">
          <a:xfrm rot="5400000">
            <a:off x="3685382" y="861219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7" name="Text Box 130"/>
          <p:cNvSpPr txBox="1">
            <a:spLocks noChangeArrowheads="1"/>
          </p:cNvSpPr>
          <p:nvPr/>
        </p:nvSpPr>
        <p:spPr bwMode="auto">
          <a:xfrm rot="5400000">
            <a:off x="3469482" y="861219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8" name="Text Box 131"/>
          <p:cNvSpPr txBox="1">
            <a:spLocks noChangeArrowheads="1"/>
          </p:cNvSpPr>
          <p:nvPr/>
        </p:nvSpPr>
        <p:spPr bwMode="auto">
          <a:xfrm rot="5400000">
            <a:off x="3253582" y="788194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9" name="Line 132"/>
          <p:cNvSpPr>
            <a:spLocks noChangeShapeType="1"/>
          </p:cNvSpPr>
          <p:nvPr/>
        </p:nvSpPr>
        <p:spPr bwMode="auto">
          <a:xfrm rot="5400000">
            <a:off x="315118" y="5050632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80" name="Text Box 133"/>
          <p:cNvSpPr txBox="1">
            <a:spLocks noChangeArrowheads="1"/>
          </p:cNvSpPr>
          <p:nvPr/>
        </p:nvSpPr>
        <p:spPr bwMode="auto">
          <a:xfrm>
            <a:off x="611188" y="2276475"/>
            <a:ext cx="1657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2ου επιπέδου</a:t>
            </a:r>
          </a:p>
        </p:txBody>
      </p:sp>
      <p:sp>
        <p:nvSpPr>
          <p:cNvPr id="38981" name="Text Box 134"/>
          <p:cNvSpPr txBox="1">
            <a:spLocks noChangeArrowheads="1"/>
          </p:cNvSpPr>
          <p:nvPr/>
        </p:nvSpPr>
        <p:spPr bwMode="auto">
          <a:xfrm>
            <a:off x="1547813" y="692150"/>
            <a:ext cx="165735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3ου επιπέδου (επίπεδο ρίζας)</a:t>
            </a:r>
          </a:p>
        </p:txBody>
      </p:sp>
      <p:sp>
        <p:nvSpPr>
          <p:cNvPr id="38982" name="Text Box 135"/>
          <p:cNvSpPr txBox="1">
            <a:spLocks noChangeArrowheads="1"/>
          </p:cNvSpPr>
          <p:nvPr/>
        </p:nvSpPr>
        <p:spPr bwMode="auto">
          <a:xfrm>
            <a:off x="395288" y="5306705"/>
            <a:ext cx="7993062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Σημείωση: στο αρχικό ευρετήριο μπορεί να βάζουμε μία τιμή για κάθε εγγραφή του αρχείου δεδομένων (πυκνό ευρετήριο) ή μια εγγραφή για κάθε διακριτή τιμή κλπ ανάλογα με το τύπο του πεδίου </a:t>
            </a:r>
            <a:r>
              <a:rPr lang="el-GR" sz="16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ευρετηριοποίησης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(κλειδί/</a:t>
            </a:r>
            <a:r>
              <a:rPr lang="el-GR" sz="16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 ταξινόμησης) </a:t>
            </a:r>
          </a:p>
        </p:txBody>
      </p:sp>
      <p:sp>
        <p:nvSpPr>
          <p:cNvPr id="38983" name="Line 136"/>
          <p:cNvSpPr>
            <a:spLocks noChangeShapeType="1"/>
          </p:cNvSpPr>
          <p:nvPr/>
        </p:nvSpPr>
        <p:spPr bwMode="auto">
          <a:xfrm>
            <a:off x="4643438" y="4868863"/>
            <a:ext cx="0" cy="431800"/>
          </a:xfrm>
          <a:prstGeom prst="line">
            <a:avLst/>
          </a:prstGeom>
          <a:noFill/>
          <a:ln w="28575">
            <a:solidFill>
              <a:srgbClr val="FF66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84" name="Line 137"/>
          <p:cNvSpPr>
            <a:spLocks noChangeShapeType="1"/>
          </p:cNvSpPr>
          <p:nvPr/>
        </p:nvSpPr>
        <p:spPr bwMode="auto">
          <a:xfrm>
            <a:off x="5651500" y="2133600"/>
            <a:ext cx="503238" cy="0"/>
          </a:xfrm>
          <a:prstGeom prst="line">
            <a:avLst/>
          </a:prstGeom>
          <a:noFill/>
          <a:ln w="28575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85" name="Rectangle 138"/>
          <p:cNvSpPr>
            <a:spLocks noChangeArrowheads="1"/>
          </p:cNvSpPr>
          <p:nvPr/>
        </p:nvSpPr>
        <p:spPr bwMode="auto">
          <a:xfrm>
            <a:off x="5580063" y="1773238"/>
            <a:ext cx="2376487" cy="1223962"/>
          </a:xfrm>
          <a:prstGeom prst="rect">
            <a:avLst/>
          </a:prstGeom>
          <a:noFill/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8986" name="Text Box 139"/>
          <p:cNvSpPr txBox="1">
            <a:spLocks noChangeArrowheads="1"/>
          </p:cNvSpPr>
          <p:nvPr/>
        </p:nvSpPr>
        <p:spPr bwMode="auto">
          <a:xfrm>
            <a:off x="6084888" y="1844675"/>
            <a:ext cx="20161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Δείκτης στο αρχείο δεδομένων (ή στην περίπτωση αρχείου ενδιάμεσου επιπέδου σε αυτό)</a:t>
            </a:r>
          </a:p>
        </p:txBody>
      </p:sp>
      <p:sp>
        <p:nvSpPr>
          <p:cNvPr id="14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4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28350448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FC7F90-5884-4A9D-AD44-AD118030DD18}" type="slidenum">
              <a:rPr lang="el-GR" altLang="en-US" smtClean="0"/>
              <a:pPr/>
              <a:t>42</a:t>
            </a:fld>
            <a:endParaRPr lang="el-GR" altLang="en-US"/>
          </a:p>
        </p:txBody>
      </p:sp>
      <p:sp>
        <p:nvSpPr>
          <p:cNvPr id="39941" name="TextBox 4"/>
          <p:cNvSpPr txBox="1">
            <a:spLocks noChangeArrowheads="1"/>
          </p:cNvSpPr>
          <p:nvPr/>
        </p:nvSpPr>
        <p:spPr bwMode="auto">
          <a:xfrm>
            <a:off x="1403350" y="2205038"/>
            <a:ext cx="63373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2400">
                <a:latin typeface="Calibri" pitchFamily="34" charset="0"/>
              </a:rPr>
              <a:t>Στη συνέχεια:</a:t>
            </a:r>
          </a:p>
          <a:p>
            <a:endParaRPr lang="el-GR" sz="2400">
              <a:latin typeface="Calibri" pitchFamily="34" charset="0"/>
            </a:endParaRPr>
          </a:p>
          <a:p>
            <a:r>
              <a:rPr lang="el-GR" sz="2400">
                <a:latin typeface="Calibri" pitchFamily="34" charset="0"/>
              </a:rPr>
              <a:t>Β-δέντρα, Β+-δέντρα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34853672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43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6600" dirty="0">
                <a:solidFill>
                  <a:schemeClr val="accent3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455005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BD510D-BB00-4C2A-B75A-8AE2BE327DCB}" type="slidenum">
              <a:rPr lang="el-GR" altLang="en-US" smtClean="0"/>
              <a:pPr/>
              <a:t>5</a:t>
            </a:fld>
            <a:endParaRPr lang="el-GR" altLang="en-US"/>
          </a:p>
        </p:txBody>
      </p:sp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539749" y="3210636"/>
            <a:ext cx="8099283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Διαφορετικού τύπου εγγραφές ανάλογα με το πεδίο </a:t>
            </a:r>
            <a:r>
              <a:rPr lang="el-GR" sz="2400" dirty="0" err="1">
                <a:latin typeface="Calibri" pitchFamily="34" charset="0"/>
              </a:rPr>
              <a:t>ευρετηριοποίησης</a:t>
            </a:r>
            <a:r>
              <a:rPr lang="el-GR" sz="2400" dirty="0">
                <a:latin typeface="Calibri" pitchFamily="34" charset="0"/>
              </a:rPr>
              <a:t>: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(α) πεδίο διάταξης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του αρχείου ή όχι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(β) κλειδί ή όχι</a:t>
            </a:r>
          </a:p>
        </p:txBody>
      </p:sp>
      <p:sp>
        <p:nvSpPr>
          <p:cNvPr id="5126" name="Text Box 4"/>
          <p:cNvSpPr txBox="1">
            <a:spLocks noChangeArrowheads="1"/>
          </p:cNvSpPr>
          <p:nvPr/>
        </p:nvSpPr>
        <p:spPr bwMode="auto">
          <a:xfrm>
            <a:off x="539749" y="1588567"/>
            <a:ext cx="7848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400" dirty="0">
                <a:latin typeface="Calibri" pitchFamily="34" charset="0"/>
              </a:rPr>
              <a:t>Στόχος: αποδοτικές </a:t>
            </a:r>
            <a:r>
              <a:rPr lang="el-GR" sz="24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λειτουργίες αναζήτησης</a:t>
            </a:r>
          </a:p>
          <a:p>
            <a:pPr marL="342900" indent="-342900" algn="just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400" dirty="0">
                <a:latin typeface="Calibri" pitchFamily="34" charset="0"/>
              </a:rPr>
              <a:t>Οι λειτουργίες ενημέρωσης γίνονται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γενικά πιο αργές, γιατί απαιτούν ενημέρωση και του ευρετηρίου</a:t>
            </a:r>
          </a:p>
        </p:txBody>
      </p:sp>
      <p:sp>
        <p:nvSpPr>
          <p:cNvPr id="5127" name="Text Box 5"/>
          <p:cNvSpPr txBox="1">
            <a:spLocks noChangeArrowheads="1"/>
          </p:cNvSpPr>
          <p:nvPr/>
        </p:nvSpPr>
        <p:spPr bwMode="auto">
          <a:xfrm>
            <a:off x="539750" y="5397454"/>
            <a:ext cx="77057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(πρωτεύον/</a:t>
            </a:r>
            <a:r>
              <a:rPr lang="el-GR" sz="2000" dirty="0" err="1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δευτερεύο</a:t>
            </a: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ν) – διαφορετικοί ορισμοί στα βιβλία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067688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74AD70-8290-44AB-970D-9CEDD985E262}" type="slidenum">
              <a:rPr lang="el-GR" altLang="en-US" smtClean="0"/>
              <a:pPr/>
              <a:t>6</a:t>
            </a:fld>
            <a:endParaRPr lang="el-GR" altLang="en-US"/>
          </a:p>
        </p:txBody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950840" y="2191603"/>
            <a:ext cx="7542213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3200" dirty="0">
                <a:latin typeface="Calibri" pitchFamily="34" charset="0"/>
              </a:rPr>
              <a:t> </a:t>
            </a:r>
            <a:r>
              <a:rPr lang="el-GR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Πυκνό ευρετήριο</a:t>
            </a:r>
            <a:r>
              <a:rPr lang="el-GR" sz="3200" dirty="0">
                <a:latin typeface="Calibri" pitchFamily="34" charset="0"/>
              </a:rPr>
              <a:t>: μια καταχώρηση για κάθε εγγραφή</a:t>
            </a:r>
            <a:r>
              <a:rPr lang="en-US" sz="3200" dirty="0">
                <a:latin typeface="Calibri" pitchFamily="34" charset="0"/>
              </a:rPr>
              <a:t> </a:t>
            </a:r>
            <a:r>
              <a:rPr lang="el-GR" sz="3200" dirty="0">
                <a:latin typeface="Calibri" pitchFamily="34" charset="0"/>
              </a:rPr>
              <a:t>του αρχείου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3200" dirty="0">
                <a:latin typeface="Calibri" pitchFamily="34" charset="0"/>
              </a:rPr>
              <a:t> </a:t>
            </a:r>
            <a:r>
              <a:rPr lang="el-GR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Μη πυκνό ευρετήριο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87771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75DA9A-3DF7-4C7B-8894-CEDCA3A9E19A}" type="slidenum">
              <a:rPr lang="el-GR" altLang="en-US" smtClean="0"/>
              <a:pPr/>
              <a:t>7</a:t>
            </a:fld>
            <a:endParaRPr lang="el-GR" altLang="en-US"/>
          </a:p>
        </p:txBody>
      </p:sp>
      <p:sp>
        <p:nvSpPr>
          <p:cNvPr id="7173" name="Text Box 3"/>
          <p:cNvSpPr txBox="1">
            <a:spLocks noChangeArrowheads="1"/>
          </p:cNvSpPr>
          <p:nvPr/>
        </p:nvSpPr>
        <p:spPr bwMode="auto">
          <a:xfrm>
            <a:off x="495300" y="1558451"/>
            <a:ext cx="830750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Πρωτεύον ευρετήριο (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primary index)</a:t>
            </a:r>
            <a:r>
              <a:rPr lang="el-GR" sz="2800" dirty="0">
                <a:latin typeface="Calibri" pitchFamily="34" charset="0"/>
              </a:rPr>
              <a:t>: ορισμένο στο </a:t>
            </a:r>
            <a:r>
              <a:rPr lang="el-GR" sz="2800" i="1" dirty="0">
                <a:latin typeface="Calibri" pitchFamily="34" charset="0"/>
              </a:rPr>
              <a:t>κλειδί διάταξης </a:t>
            </a:r>
            <a:r>
              <a:rPr lang="el-GR" sz="2800" dirty="0">
                <a:latin typeface="Calibri" pitchFamily="34" charset="0"/>
              </a:rPr>
              <a:t>του αρχείου</a:t>
            </a:r>
          </a:p>
        </p:txBody>
      </p:sp>
      <p:sp>
        <p:nvSpPr>
          <p:cNvPr id="7174" name="Text Box 4"/>
          <p:cNvSpPr txBox="1">
            <a:spLocks noChangeArrowheads="1"/>
          </p:cNvSpPr>
          <p:nvPr/>
        </p:nvSpPr>
        <p:spPr bwMode="auto">
          <a:xfrm>
            <a:off x="609600" y="2710450"/>
            <a:ext cx="78486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Για κάθε </a:t>
            </a:r>
            <a:r>
              <a:rPr lang="en-US" sz="2400" dirty="0">
                <a:latin typeface="Calibri" pitchFamily="34" charset="0"/>
              </a:rPr>
              <a:t>block </a:t>
            </a:r>
            <a:r>
              <a:rPr lang="el-GR" sz="2400" dirty="0">
                <a:latin typeface="Calibri" pitchFamily="34" charset="0"/>
              </a:rPr>
              <a:t>του αρχείου (μη πυκνό ευρετήριο) η εγγραφή </a:t>
            </a:r>
            <a:r>
              <a:rPr lang="en-US" sz="2400" dirty="0" err="1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του ευρετηρίου είναι της μορφής </a:t>
            </a:r>
            <a:r>
              <a:rPr lang="el-GR" sz="2400" b="1" dirty="0">
                <a:latin typeface="Calibri" pitchFamily="34" charset="0"/>
              </a:rPr>
              <a:t>(&lt;Κ(</a:t>
            </a:r>
            <a:r>
              <a:rPr lang="en-US" sz="2400" b="1" dirty="0" err="1">
                <a:latin typeface="Calibri" pitchFamily="34" charset="0"/>
              </a:rPr>
              <a:t>i</a:t>
            </a:r>
            <a:r>
              <a:rPr lang="en-US" sz="2400" b="1" dirty="0">
                <a:latin typeface="Calibri" pitchFamily="34" charset="0"/>
              </a:rPr>
              <a:t>), P(</a:t>
            </a:r>
            <a:r>
              <a:rPr lang="en-US" sz="2400" b="1" dirty="0" err="1">
                <a:latin typeface="Calibri" pitchFamily="34" charset="0"/>
              </a:rPr>
              <a:t>i</a:t>
            </a:r>
            <a:r>
              <a:rPr lang="en-US" sz="2400" b="1" dirty="0">
                <a:latin typeface="Calibri" pitchFamily="34" charset="0"/>
              </a:rPr>
              <a:t>)&gt;)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όπου: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b="1" dirty="0">
                <a:latin typeface="Calibri" pitchFamily="34" charset="0"/>
              </a:rPr>
              <a:t>Κ(</a:t>
            </a:r>
            <a:r>
              <a:rPr lang="en-US" sz="2400" b="1" dirty="0" err="1">
                <a:latin typeface="Calibri" pitchFamily="34" charset="0"/>
              </a:rPr>
              <a:t>i</a:t>
            </a:r>
            <a:r>
              <a:rPr lang="en-US" sz="2400" b="1" dirty="0">
                <a:latin typeface="Calibri" pitchFamily="34" charset="0"/>
              </a:rPr>
              <a:t>):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η τιμή του πρωτεύοντος κλειδιού της πρώτης εγγραφής του </a:t>
            </a:r>
            <a:r>
              <a:rPr lang="en-US" sz="2400" dirty="0">
                <a:latin typeface="Calibri" pitchFamily="34" charset="0"/>
              </a:rPr>
              <a:t>block (</a:t>
            </a:r>
            <a:r>
              <a:rPr lang="el-GR" sz="2400" i="1" dirty="0">
                <a:latin typeface="Calibri" pitchFamily="34" charset="0"/>
              </a:rPr>
              <a:t>άγκυρα </a:t>
            </a:r>
            <a:r>
              <a:rPr lang="el-GR" sz="2400" dirty="0">
                <a:latin typeface="Calibri" pitchFamily="34" charset="0"/>
              </a:rPr>
              <a:t>του </a:t>
            </a:r>
            <a:r>
              <a:rPr lang="en-US" sz="2400" dirty="0">
                <a:latin typeface="Calibri" pitchFamily="34" charset="0"/>
              </a:rPr>
              <a:t>block)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b="1" dirty="0">
                <a:latin typeface="Calibri" pitchFamily="34" charset="0"/>
              </a:rPr>
              <a:t>P(</a:t>
            </a:r>
            <a:r>
              <a:rPr lang="en-US" sz="2400" b="1" dirty="0" err="1">
                <a:latin typeface="Calibri" pitchFamily="34" charset="0"/>
              </a:rPr>
              <a:t>i</a:t>
            </a:r>
            <a:r>
              <a:rPr lang="en-US" sz="2400" b="1" dirty="0">
                <a:latin typeface="Calibri" pitchFamily="34" charset="0"/>
              </a:rPr>
              <a:t>):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δείκτης προς το </a:t>
            </a:r>
            <a:r>
              <a:rPr lang="en-US" sz="2400" dirty="0">
                <a:latin typeface="Calibri" pitchFamily="34" charset="0"/>
              </a:rPr>
              <a:t>block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7175" name="Text Box 5"/>
          <p:cNvSpPr txBox="1">
            <a:spLocks noChangeArrowheads="1"/>
          </p:cNvSpPr>
          <p:nvPr/>
        </p:nvSpPr>
        <p:spPr bwMode="auto">
          <a:xfrm>
            <a:off x="571500" y="5210326"/>
            <a:ext cx="823130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dirty="0">
                <a:latin typeface="Calibri" pitchFamily="34" charset="0"/>
              </a:rPr>
              <a:t>   Ένα ευρετήριο στο πεδίο διάταξης (+ κλειδί) είναι ένα 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μη πυκνό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ευρετήριο</a:t>
            </a:r>
            <a:r>
              <a:rPr lang="en-US" sz="2000" dirty="0">
                <a:latin typeface="Calibri" pitchFamily="34" charset="0"/>
              </a:rPr>
              <a:t> 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3A21999-D3CE-4DB6-837C-46AA944CCE2E}"/>
                  </a:ext>
                </a:extLst>
              </p14:cNvPr>
              <p14:cNvContentPartPr/>
              <p14:nvPr/>
            </p14:nvContentPartPr>
            <p14:xfrm>
              <a:off x="705412" y="2311597"/>
              <a:ext cx="239760" cy="446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3A21999-D3CE-4DB6-837C-46AA944CCE2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87412" y="2293597"/>
                <a:ext cx="275400" cy="80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38425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E495CF-944D-4AD1-9A6F-167EB0DB58AE}" type="slidenum">
              <a:rPr lang="el-GR" altLang="en-US" smtClean="0"/>
              <a:pPr/>
              <a:t>8</a:t>
            </a:fld>
            <a:endParaRPr lang="el-GR" altLang="en-US"/>
          </a:p>
        </p:txBody>
      </p:sp>
      <p:sp>
        <p:nvSpPr>
          <p:cNvPr id="8197" name="Rectangle 3"/>
          <p:cNvSpPr>
            <a:spLocks noChangeArrowheads="1"/>
          </p:cNvSpPr>
          <p:nvPr/>
        </p:nvSpPr>
        <p:spPr bwMode="auto">
          <a:xfrm>
            <a:off x="2168525" y="1844675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8" name="Rectangle 4"/>
          <p:cNvSpPr>
            <a:spLocks noChangeArrowheads="1"/>
          </p:cNvSpPr>
          <p:nvPr/>
        </p:nvSpPr>
        <p:spPr bwMode="auto">
          <a:xfrm>
            <a:off x="1992313" y="1773238"/>
            <a:ext cx="1223962" cy="2447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9" name="Rectangle 5"/>
          <p:cNvSpPr>
            <a:spLocks noChangeArrowheads="1"/>
          </p:cNvSpPr>
          <p:nvPr/>
        </p:nvSpPr>
        <p:spPr bwMode="auto">
          <a:xfrm>
            <a:off x="5519738" y="1801813"/>
            <a:ext cx="903287" cy="4219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0" name="Line 6"/>
          <p:cNvSpPr>
            <a:spLocks noChangeShapeType="1"/>
          </p:cNvSpPr>
          <p:nvPr/>
        </p:nvSpPr>
        <p:spPr bwMode="auto">
          <a:xfrm>
            <a:off x="2168525" y="1954213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1" name="Line 7"/>
          <p:cNvSpPr>
            <a:spLocks noChangeShapeType="1"/>
          </p:cNvSpPr>
          <p:nvPr/>
        </p:nvSpPr>
        <p:spPr bwMode="auto">
          <a:xfrm>
            <a:off x="2168525" y="206057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2" name="Line 8"/>
          <p:cNvSpPr>
            <a:spLocks noChangeShapeType="1"/>
          </p:cNvSpPr>
          <p:nvPr/>
        </p:nvSpPr>
        <p:spPr bwMode="auto">
          <a:xfrm>
            <a:off x="2181225" y="2247900"/>
            <a:ext cx="704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3" name="Line 9"/>
          <p:cNvSpPr>
            <a:spLocks noChangeShapeType="1"/>
          </p:cNvSpPr>
          <p:nvPr/>
        </p:nvSpPr>
        <p:spPr bwMode="auto">
          <a:xfrm>
            <a:off x="2744788" y="1916113"/>
            <a:ext cx="2736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4" name="Rectangle 10"/>
          <p:cNvSpPr>
            <a:spLocks noChangeArrowheads="1"/>
          </p:cNvSpPr>
          <p:nvPr/>
        </p:nvSpPr>
        <p:spPr bwMode="auto">
          <a:xfrm>
            <a:off x="2203450" y="3584575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5" name="Line 11"/>
          <p:cNvSpPr>
            <a:spLocks noChangeShapeType="1"/>
          </p:cNvSpPr>
          <p:nvPr/>
        </p:nvSpPr>
        <p:spPr bwMode="auto">
          <a:xfrm>
            <a:off x="2203450" y="3694113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6" name="Line 12"/>
          <p:cNvSpPr>
            <a:spLocks noChangeShapeType="1"/>
          </p:cNvSpPr>
          <p:nvPr/>
        </p:nvSpPr>
        <p:spPr bwMode="auto">
          <a:xfrm>
            <a:off x="2203450" y="380047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7" name="Line 13"/>
          <p:cNvSpPr>
            <a:spLocks noChangeShapeType="1"/>
          </p:cNvSpPr>
          <p:nvPr/>
        </p:nvSpPr>
        <p:spPr bwMode="auto">
          <a:xfrm>
            <a:off x="2216150" y="3987800"/>
            <a:ext cx="704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8" name="Rectangle 14"/>
          <p:cNvSpPr>
            <a:spLocks noChangeArrowheads="1"/>
          </p:cNvSpPr>
          <p:nvPr/>
        </p:nvSpPr>
        <p:spPr bwMode="auto">
          <a:xfrm>
            <a:off x="2174875" y="2451100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9" name="Line 15"/>
          <p:cNvSpPr>
            <a:spLocks noChangeShapeType="1"/>
          </p:cNvSpPr>
          <p:nvPr/>
        </p:nvSpPr>
        <p:spPr bwMode="auto">
          <a:xfrm>
            <a:off x="2174875" y="2560638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0" name="Line 16"/>
          <p:cNvSpPr>
            <a:spLocks noChangeShapeType="1"/>
          </p:cNvSpPr>
          <p:nvPr/>
        </p:nvSpPr>
        <p:spPr bwMode="auto">
          <a:xfrm>
            <a:off x="2174875" y="2667000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1" name="Line 17"/>
          <p:cNvSpPr>
            <a:spLocks noChangeShapeType="1"/>
          </p:cNvSpPr>
          <p:nvPr/>
        </p:nvSpPr>
        <p:spPr bwMode="auto">
          <a:xfrm>
            <a:off x="2187575" y="2854325"/>
            <a:ext cx="704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2" name="Line 18"/>
          <p:cNvSpPr>
            <a:spLocks noChangeShapeType="1"/>
          </p:cNvSpPr>
          <p:nvPr/>
        </p:nvSpPr>
        <p:spPr bwMode="auto">
          <a:xfrm>
            <a:off x="2609850" y="1838325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3" name="Line 19"/>
          <p:cNvSpPr>
            <a:spLocks noChangeShapeType="1"/>
          </p:cNvSpPr>
          <p:nvPr/>
        </p:nvSpPr>
        <p:spPr bwMode="auto">
          <a:xfrm>
            <a:off x="2616200" y="246380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4" name="Line 20"/>
          <p:cNvSpPr>
            <a:spLocks noChangeShapeType="1"/>
          </p:cNvSpPr>
          <p:nvPr/>
        </p:nvSpPr>
        <p:spPr bwMode="auto">
          <a:xfrm>
            <a:off x="2663825" y="358775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5" name="Rectangle 21"/>
          <p:cNvSpPr>
            <a:spLocks noChangeArrowheads="1"/>
          </p:cNvSpPr>
          <p:nvPr/>
        </p:nvSpPr>
        <p:spPr bwMode="auto">
          <a:xfrm>
            <a:off x="5584825" y="2584450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6" name="Rectangle 22"/>
          <p:cNvSpPr>
            <a:spLocks noChangeArrowheads="1"/>
          </p:cNvSpPr>
          <p:nvPr/>
        </p:nvSpPr>
        <p:spPr bwMode="auto">
          <a:xfrm>
            <a:off x="5581650" y="1876425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7" name="Rectangle 23"/>
          <p:cNvSpPr>
            <a:spLocks noChangeArrowheads="1"/>
          </p:cNvSpPr>
          <p:nvPr/>
        </p:nvSpPr>
        <p:spPr bwMode="auto">
          <a:xfrm>
            <a:off x="5603875" y="5461000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8" name="Line 24"/>
          <p:cNvSpPr>
            <a:spLocks noChangeShapeType="1"/>
          </p:cNvSpPr>
          <p:nvPr/>
        </p:nvSpPr>
        <p:spPr bwMode="auto">
          <a:xfrm>
            <a:off x="2800350" y="2009775"/>
            <a:ext cx="2752725" cy="619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19" name="Line 25"/>
          <p:cNvSpPr>
            <a:spLocks noChangeShapeType="1"/>
          </p:cNvSpPr>
          <p:nvPr/>
        </p:nvSpPr>
        <p:spPr bwMode="auto">
          <a:xfrm>
            <a:off x="2781300" y="2295525"/>
            <a:ext cx="2686050" cy="1533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20" name="Line 26"/>
          <p:cNvSpPr>
            <a:spLocks noChangeShapeType="1"/>
          </p:cNvSpPr>
          <p:nvPr/>
        </p:nvSpPr>
        <p:spPr bwMode="auto">
          <a:xfrm>
            <a:off x="2838450" y="3619500"/>
            <a:ext cx="2752725" cy="1876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21" name="Text Box 27"/>
          <p:cNvSpPr txBox="1">
            <a:spLocks noChangeArrowheads="1"/>
          </p:cNvSpPr>
          <p:nvPr/>
        </p:nvSpPr>
        <p:spPr bwMode="auto">
          <a:xfrm>
            <a:off x="352425" y="2324100"/>
            <a:ext cx="19431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Αρχείο Ευρετηρίου</a:t>
            </a:r>
          </a:p>
        </p:txBody>
      </p:sp>
      <p:sp>
        <p:nvSpPr>
          <p:cNvPr id="8222" name="Text Box 28"/>
          <p:cNvSpPr txBox="1">
            <a:spLocks noChangeArrowheads="1"/>
          </p:cNvSpPr>
          <p:nvPr/>
        </p:nvSpPr>
        <p:spPr bwMode="auto">
          <a:xfrm>
            <a:off x="7038975" y="2847975"/>
            <a:ext cx="1495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Αρχείο Δεδομένων</a:t>
            </a:r>
          </a:p>
        </p:txBody>
      </p:sp>
      <p:sp>
        <p:nvSpPr>
          <p:cNvPr id="8223" name="Text Box 29"/>
          <p:cNvSpPr txBox="1">
            <a:spLocks noChangeArrowheads="1"/>
          </p:cNvSpPr>
          <p:nvPr/>
        </p:nvSpPr>
        <p:spPr bwMode="auto">
          <a:xfrm>
            <a:off x="876299" y="4674500"/>
            <a:ext cx="25622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Ποιο είναι το μέγεθος του ευρετηρίου (πόσα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blocks);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4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3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29643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A3C23B-7990-43B0-8212-10A7DCC007DA}" type="slidenum">
              <a:rPr lang="el-GR" altLang="en-US" smtClean="0"/>
              <a:pPr/>
              <a:t>9</a:t>
            </a:fld>
            <a:endParaRPr lang="el-GR" altLang="en-US"/>
          </a:p>
        </p:txBody>
      </p:sp>
      <p:sp>
        <p:nvSpPr>
          <p:cNvPr id="9221" name="Text Box 3"/>
          <p:cNvSpPr txBox="1">
            <a:spLocks noChangeArrowheads="1"/>
          </p:cNvSpPr>
          <p:nvPr/>
        </p:nvSpPr>
        <p:spPr bwMode="auto">
          <a:xfrm>
            <a:off x="651610" y="1558688"/>
            <a:ext cx="774176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αρχείου ευρετηρίου)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Έστω διατεταγμένο αρχείο με </a:t>
            </a:r>
            <a:r>
              <a:rPr lang="en-US" sz="2400" dirty="0" err="1">
                <a:latin typeface="Calibri" pitchFamily="34" charset="0"/>
              </a:rPr>
              <a:t>r</a:t>
            </a:r>
            <a:r>
              <a:rPr lang="en-US" sz="2400" baseline="-25000" dirty="0" err="1">
                <a:latin typeface="Calibri" pitchFamily="34" charset="0"/>
              </a:rPr>
              <a:t>A</a:t>
            </a:r>
            <a:r>
              <a:rPr lang="en-US" sz="2400" b="1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= 30.000 </a:t>
            </a:r>
            <a:r>
              <a:rPr lang="el-GR" sz="2400" dirty="0">
                <a:latin typeface="Calibri" pitchFamily="34" charset="0"/>
              </a:rPr>
              <a:t>εγγραφές, μέγεθος </a:t>
            </a:r>
            <a:r>
              <a:rPr lang="en-US" sz="2400" dirty="0">
                <a:latin typeface="Calibri" pitchFamily="34" charset="0"/>
              </a:rPr>
              <a:t>block B = 1024 bytes, </a:t>
            </a:r>
            <a:r>
              <a:rPr lang="el-GR" sz="24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2400" dirty="0">
                <a:latin typeface="Calibri" pitchFamily="34" charset="0"/>
              </a:rPr>
              <a:t>R</a:t>
            </a:r>
            <a:r>
              <a:rPr lang="en-US" sz="2400" baseline="-25000" dirty="0">
                <a:latin typeface="Calibri" pitchFamily="34" charset="0"/>
              </a:rPr>
              <a:t>A</a:t>
            </a:r>
            <a:r>
              <a:rPr lang="en-US" sz="2400" dirty="0">
                <a:latin typeface="Calibri" pitchFamily="34" charset="0"/>
              </a:rPr>
              <a:t> = 100 bytes, </a:t>
            </a:r>
            <a:r>
              <a:rPr lang="el-GR" sz="2400" dirty="0">
                <a:latin typeface="Calibri" pitchFamily="34" charset="0"/>
              </a:rPr>
              <a:t>το κλειδί διάταξης έχει μέγεθος </a:t>
            </a:r>
            <a:r>
              <a:rPr lang="en-US" sz="2400" dirty="0">
                <a:latin typeface="Calibri" pitchFamily="34" charset="0"/>
              </a:rPr>
              <a:t>V</a:t>
            </a:r>
            <a:r>
              <a:rPr lang="en-US" sz="2400" baseline="-25000" dirty="0">
                <a:latin typeface="Calibri" pitchFamily="34" charset="0"/>
              </a:rPr>
              <a:t>A</a:t>
            </a:r>
            <a:r>
              <a:rPr lang="en-US" sz="2400" dirty="0">
                <a:latin typeface="Calibri" pitchFamily="34" charset="0"/>
              </a:rPr>
              <a:t> = 9 bytes,  </a:t>
            </a:r>
            <a:r>
              <a:rPr lang="el-GR" sz="2400" dirty="0">
                <a:latin typeface="Calibri" pitchFamily="34" charset="0"/>
              </a:rPr>
              <a:t>μη εκτεινόμενη καταχώρηση.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Κατασκευάζουμε πρωτεύον ευρετήριο, μέγεθος δείκτη </a:t>
            </a:r>
            <a:r>
              <a:rPr lang="en-US" sz="2400" dirty="0">
                <a:latin typeface="Calibri" pitchFamily="34" charset="0"/>
              </a:rPr>
              <a:t>block P = 6 bytes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9222" name="Text Box 4"/>
          <p:cNvSpPr txBox="1">
            <a:spLocks noChangeArrowheads="1"/>
          </p:cNvSpPr>
          <p:nvPr/>
        </p:nvSpPr>
        <p:spPr bwMode="auto">
          <a:xfrm>
            <a:off x="990600" y="4804113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Μέγεθος αρχείου δεδομένων: 3.000 </a:t>
            </a:r>
            <a:r>
              <a:rPr lang="en-US" sz="2000" dirty="0">
                <a:latin typeface="Calibri" pitchFamily="34" charset="0"/>
              </a:rPr>
              <a:t>blocks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9223" name="Text Box 5"/>
          <p:cNvSpPr txBox="1">
            <a:spLocks noChangeArrowheads="1"/>
          </p:cNvSpPr>
          <p:nvPr/>
        </p:nvSpPr>
        <p:spPr bwMode="auto">
          <a:xfrm>
            <a:off x="1042988" y="5229225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Μέγεθος αρχείου ευρετηρίου: (68 εγγραφές/</a:t>
            </a:r>
            <a:r>
              <a:rPr lang="en-US" sz="2000" dirty="0">
                <a:latin typeface="Calibri" pitchFamily="34" charset="0"/>
              </a:rPr>
              <a:t>block), </a:t>
            </a:r>
            <a:r>
              <a:rPr lang="el-GR" sz="2000" dirty="0">
                <a:latin typeface="Calibri" pitchFamily="34" charset="0"/>
              </a:rPr>
              <a:t>45 </a:t>
            </a:r>
            <a:r>
              <a:rPr lang="en-US" sz="2000" dirty="0">
                <a:latin typeface="Calibri" pitchFamily="34" charset="0"/>
              </a:rPr>
              <a:t>blocks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793091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3380</TotalTime>
  <Words>3063</Words>
  <Application>Microsoft Office PowerPoint</Application>
  <PresentationFormat>On-screen Show (4:3)</PresentationFormat>
  <Paragraphs>594</Paragraphs>
  <Slides>43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0" baseType="lpstr">
      <vt:lpstr>Arial</vt:lpstr>
      <vt:lpstr>Calibri</vt:lpstr>
      <vt:lpstr>Comic Sans MS</vt:lpstr>
      <vt:lpstr>Menlo</vt:lpstr>
      <vt:lpstr>Monotype Sorts</vt:lpstr>
      <vt:lpstr>Wingdings</vt:lpstr>
      <vt:lpstr>Office Theme</vt:lpstr>
      <vt:lpstr>PowerPoint Presentation</vt:lpstr>
      <vt:lpstr>Ευρετήρια</vt:lpstr>
      <vt:lpstr>Παράδειγμα</vt:lpstr>
      <vt:lpstr>Παράδειγμα</vt:lpstr>
      <vt:lpstr>Ευρετήρια</vt:lpstr>
      <vt:lpstr>Ευρετήρια</vt:lpstr>
      <vt:lpstr>Πρωτεύον Ευρετήριο</vt:lpstr>
      <vt:lpstr>Πρωτεύον Ευρετήριο</vt:lpstr>
      <vt:lpstr>Πρωτεύον Ευρετήριο</vt:lpstr>
      <vt:lpstr>Πρωτεύον Ευρετήριο</vt:lpstr>
      <vt:lpstr>Πρωτεύον Ευρετήριο</vt:lpstr>
      <vt:lpstr>Πρωτεύον Ευρετήριο</vt:lpstr>
      <vt:lpstr>Ευρετήρια</vt:lpstr>
      <vt:lpstr>Ευρετήριο σε πεδίο διάταξης (όχι κλειδί)</vt:lpstr>
      <vt:lpstr>Ευρετήριο Συστάδων</vt:lpstr>
      <vt:lpstr>Ευρετήριο Συστάδων</vt:lpstr>
      <vt:lpstr>Ευρετήριο Συστάδων</vt:lpstr>
      <vt:lpstr>Ευρετήριο Συστάδων</vt:lpstr>
      <vt:lpstr>Δευτερεύον Ευρετήριο</vt:lpstr>
      <vt:lpstr>Δευτερεύον Ευρετήριο</vt:lpstr>
      <vt:lpstr>Δευτερεύον Ευρετήριο</vt:lpstr>
      <vt:lpstr>Δευτερεύον Ευρετήριο</vt:lpstr>
      <vt:lpstr>Δευτερεύον Ευρετήριο</vt:lpstr>
      <vt:lpstr>Δευτερεύον Ευρετήριο</vt:lpstr>
      <vt:lpstr>Δευτερεύον Ευρετήριο</vt:lpstr>
      <vt:lpstr>Ευρετήρια</vt:lpstr>
      <vt:lpstr>Ευρετήρια</vt:lpstr>
      <vt:lpstr>Ευρετήρια</vt:lpstr>
      <vt:lpstr>Ευρετήρια</vt:lpstr>
      <vt:lpstr>PowerPoint Presentation</vt:lpstr>
      <vt:lpstr>Ευρετήρια Πολλών Επιπέδων</vt:lpstr>
      <vt:lpstr>PowerPoint Presentation</vt:lpstr>
      <vt:lpstr>Ευρετήρια Πολλών Επιπέδων</vt:lpstr>
      <vt:lpstr>Ευρετήρια Πολλών Επιπέδων</vt:lpstr>
      <vt:lpstr>Ευρετήρια Πολλών Επιπέδων</vt:lpstr>
      <vt:lpstr>Ευρετήρια Πολλών Επιπέδων</vt:lpstr>
      <vt:lpstr>PowerPoint Presentation</vt:lpstr>
      <vt:lpstr>Ευρετήρια Πολλών Επιπέδων</vt:lpstr>
      <vt:lpstr>Ευρετήρια Πολλών Επιπέδων</vt:lpstr>
      <vt:lpstr>Πολυεπίπεδα Ευρετήρια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slides</dc:title>
  <dc:creator>Evaggelia Pitoura</dc:creator>
  <cp:lastModifiedBy>ΕΥΑΓΓΕΛΙΑ ΠΙΤΟΥΡΑ</cp:lastModifiedBy>
  <cp:revision>421</cp:revision>
  <dcterms:created xsi:type="dcterms:W3CDTF">2013-06-13T09:19:30Z</dcterms:created>
  <dcterms:modified xsi:type="dcterms:W3CDTF">2021-01-16T11:07:17Z</dcterms:modified>
</cp:coreProperties>
</file>