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46"/>
  </p:notesMasterIdLst>
  <p:sldIdLst>
    <p:sldId id="1326" r:id="rId2"/>
    <p:sldId id="1156" r:id="rId3"/>
    <p:sldId id="1157" r:id="rId4"/>
    <p:sldId id="1158" r:id="rId5"/>
    <p:sldId id="1159" r:id="rId6"/>
    <p:sldId id="1160" r:id="rId7"/>
    <p:sldId id="1161" r:id="rId8"/>
    <p:sldId id="1162" r:id="rId9"/>
    <p:sldId id="1163" r:id="rId10"/>
    <p:sldId id="1164" r:id="rId11"/>
    <p:sldId id="457" r:id="rId12"/>
    <p:sldId id="1282" r:id="rId13"/>
    <p:sldId id="1283" r:id="rId14"/>
    <p:sldId id="1284" r:id="rId15"/>
    <p:sldId id="1286" r:id="rId16"/>
    <p:sldId id="1285" r:id="rId17"/>
    <p:sldId id="1287" r:id="rId18"/>
    <p:sldId id="1288" r:id="rId19"/>
    <p:sldId id="1289" r:id="rId20"/>
    <p:sldId id="1290" r:id="rId21"/>
    <p:sldId id="1313" r:id="rId22"/>
    <p:sldId id="1293" r:id="rId23"/>
    <p:sldId id="1292" r:id="rId24"/>
    <p:sldId id="1294" r:id="rId25"/>
    <p:sldId id="1295" r:id="rId26"/>
    <p:sldId id="1297" r:id="rId27"/>
    <p:sldId id="1298" r:id="rId28"/>
    <p:sldId id="1323" r:id="rId29"/>
    <p:sldId id="1314" r:id="rId30"/>
    <p:sldId id="1319" r:id="rId31"/>
    <p:sldId id="1315" r:id="rId32"/>
    <p:sldId id="1316" r:id="rId33"/>
    <p:sldId id="1320" r:id="rId34"/>
    <p:sldId id="1321" r:id="rId35"/>
    <p:sldId id="1305" r:id="rId36"/>
    <p:sldId id="1318" r:id="rId37"/>
    <p:sldId id="1317" r:id="rId38"/>
    <p:sldId id="1309" r:id="rId39"/>
    <p:sldId id="1310" r:id="rId40"/>
    <p:sldId id="1311" r:id="rId41"/>
    <p:sldId id="1296" r:id="rId42"/>
    <p:sldId id="1322" r:id="rId43"/>
    <p:sldId id="1324" r:id="rId44"/>
    <p:sldId id="1325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96" d="100"/>
          <a:sy n="96" d="100"/>
        </p:scale>
        <p:origin x="118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1T15:26:05.4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 28 3105,'0'0'513,"-2"-3"-113,1 2-350,-1-1 265,-1 0 0,1 0 0,-1-1-1,1 0 1,0 1 0,-4-7 1499,9 9-1779,7 0-9,39 0 62,68 8 0,333 45-216,-418-50 72,-48 2-26,-159-3 169,61-3-90,93 1 1,-180 10 122,201-10-130,0-1-1,-1 1 1,1 0-1,0 0 1,0 0-1,-1 0 0,1 0 1,0 0-1,-1 0 1,1 0-1,0 0 1,0 0-1,-1 1 1,1-1-1,0 0 1,0 0-1,-1 0 0,1 0 1,0 0-1,0 0 1,-1 1-1,1-1 1,0 0-1,0 0 1,-1 0-1,1 1 0,0-1 1,0 0-1,0 0 1,0 0-1,-1 1 1,1-1-1,8 6-116,21 4 109,-26-9-10,226 85-442,-226-85 475,23 14-19,-26-15 14,0 1 1,1-1 0,-1 0-1,0 1 1,0-1-1,1 0 1,-1 1-1,0-1 1,0 1 0,1-1-1,-1 1 1,0-1-1,0 0 1,0 1 0,0-1-1,0 1 1,0-1-1,0 1 1,0-1-1,0 1 1,0-1 0,0 1-1,0 0 5,-1 0 0,1 0 0,-1 0 0,1-1-1,-1 1 1,0 0 0,1 0 0,-1-1 0,0 1 0,1 0 0,-1-1-1,0 1 1,0-1 0,0 1 0,-1 0 0,-19 9 80,0-1-1,-1 0 1,-26 5 0,27-8-43,1 0 0,0 2 1,0 0-1,-27 16 1,45-21-61,8 0-30,20 0-128,32-2-365,-58-1 535,25 0-974,-5 0-972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2:17.228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85 0 3937,'0'0'3515,"-7"19"-2728,0-1-576,-8 24 526,-11 45-1,16-40-1164,-3 55 0,10-73-1527,0-4-1708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2:17.947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320 37 3137,'0'0'4409,"0"-4"-3723,0-20 293,-24 17-332,15 6-652,0 0 1,0 1-1,0 0 0,0 0 0,0 1 1,-1 1-1,-10 2 0,18-4-3,-1 1 0,1 1-1,-1-1 1,1 0 0,-1 1-1,1-1 1,0 1 0,0-1-1,0 1 1,0 0 0,0 0 0,0 0-1,0 0 1,1 1 0,-1-1-1,1 0 1,-1 1 0,1-1-1,0 1 1,0-1 0,0 1 0,0 0-1,1-1 1,-1 1 0,1 0-1,-1-1 1,1 1 0,0 3-1,-1 11-4,1 1-1,0-1 1,2 0-1,0 0 1,0 0-1,10 29 1,-5-26 23,-2-1 1,0 1-1,-1 0 0,0 0 1,0 33-1,-4-52 25,-1-1-1,1 1 0,-1 0 0,1-1 0,-1 1 0,1 0 1,-1-1-1,1 1 0,-1-1 0,1 1 0,-1-1 1,0 1-1,1-1 0,-1 1 0,0-1 0,0 0 0,1 1 1,-1-1-1,0 0 0,0 0 0,0 1 0,1-1 1,-2 0-1,-23 5 304,22-5-242,-58 5 205,45-4-977,1 0 1,0 0-1,-28 8 0,24-3-1659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2:18.762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349 93 1456,'0'0'6880,"-9"-13"-6246,-31-40-121,38 50-482,0 1 1,0 0-1,0 0 0,-1 0 0,1 0 0,-1 0 0,1 1 0,-1-1 0,0 1 0,1-1 0,-1 1 0,0 0 0,0 0 1,0 0-1,0 1 0,0-1 0,0 1 0,0 0 0,0-1 0,0 1 0,0 1 0,-6 0 0,-3-1-4,5 0-15,-1 1 0,1-1 0,0 1 0,-1 0 1,1 1-1,0 0 0,0 0 0,0 1 0,0-1 0,0 2 1,1-1-1,-1 1 0,1 0 0,0 0 0,0 0 0,0 1 0,-4 5 1,1-1-9,0-1 1,1 1-1,0 1 1,1 0-1,0 0 1,0 0-1,1 1 1,1-1-1,0 2 1,0-1-1,1 0 1,1 1-1,0 0 1,0 0-1,1 0 1,0 0-1,2 0 1,-1 0-1,1 1 1,2 13-1,-1-20-39,0 0 0,1 0 0,-1-1 0,1 1 0,0 0 0,1 0 0,-1-1 0,1 0 0,0 1 0,0-1 0,1 0 0,0 0 0,0-1 0,0 1 0,0-1 0,1 0 0,9 7 0,-7-6-40,1-1 0,0 0 0,-1 0 0,2-1 0,-1 0 0,0 0 0,1 0 0,-1-1 0,1-1 0,0 0 1,14 1-1,-17-2 91,0 0 1,0 0 0,-1-1 0,1 0 0,-1 0-1,1 0 1,0 0 0,7-4 0,-10 3 45,0 0 0,0 0 0,-1 0 0,1 0 0,0 0 0,-1-1 0,1 1 0,-1-1 0,0 0 0,0 0 0,0 0 0,0 0 0,0 0 0,2-6 0,-1 2 38,0-1 0,0 1 0,-1-1 0,0 0 0,0 1 1,1-17-1,-2 21-119,-2 1 1,1-1-1,0 1 1,0-1-1,-1 0 1,1 1 0,-1-1-1,0 1 1,0 0-1,0-1 1,0 1-1,0 0 1,-1-1 0,1 1-1,-1 0 1,1 0-1,-1 0 1,0 0-1,0 1 1,0-1-1,0 0 1,0 1 0,0-1-1,0 1 1,0 0-1,-4-2 1,-73-25-2727,39 15 46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3:07.643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140 54 440,'0'0'4049,"1"-3"-3650,1-6-337,5-32 4406,-30 41-4239,19 1-241,-1-1 0,0 1 0,0 1-1,0-1 1,1 1 0,-1 0 0,1 0-1,-1 0 1,1 0 0,0 1 0,0 0-1,0-1 1,0 2 0,0-1 0,1 0-1,0 1 1,-6 7 0,4-4-28,0-1 0,0 2 0,0-1 0,1 0-1,1 1 1,-1 0 0,1 0 0,1 0 0,-4 14 0,5-13-74,-1 0 0,2 1 0,-1-1 1,1 0-1,1 1 0,0-1 0,3 12 0,-3-17 93,0-1-1,0 0 1,0 0-1,1 1 1,0-1 0,-1 0-1,1-1 1,0 1-1,1 0 1,-1 0-1,0-1 1,1 1-1,0-1 1,-1 0-1,1 0 1,0 0-1,0 0 1,0-1-1,0 1 1,1-1 0,-1 1-1,4 0 1,1 0 38,-1 0 1,1-1 0,0 0 0,-1 0 0,1-1 0,0 0 0,0 0 0,0-1-1,-1 0 1,1 0 0,0-1 0,-1 0 0,1 0 0,-1-1 0,0 0 0,0 0-1,0-1 1,11-7 0,-12 7 65,0-1-1,0 0 1,-1 1-1,0-2 1,0 1 0,0-1-1,-1 1 1,1-1-1,-1-1 1,-1 1 0,1 0-1,-1-1 1,-1 0-1,1 1 1,-1-1-1,0 0 1,0-1 0,-1 1-1,0 0 1,0-9-1,-1 15-119,0-1-1,0 1 1,0-1-1,0 1 1,0-1-1,0 1 0,0-1 1,0 1-1,-1 0 1,1-1-1,-1 1 0,1-1 1,-1 1-1,1 0 1,-1-1-1,0 1 1,0 0-1,0 0 0,0 0 1,0-1-1,0 1 1,-2-1-1,1 1-109,0 0 0,0 1-1,-1-1 1,1 1 0,-1-1 0,1 1-1,0 0 1,-1 0 0,1 0-1,0 1 1,-1-1 0,1 0 0,-5 2-1,-24 11-1964,0 5-112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3:08.111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129 30 4961,'0'0'4794,"-1"-5"-4447,-2-14-303,3 19-46,0 0-1,0-1 1,0 1 0,0 0-1,0 0 1,-1-1-1,1 1 1,0 0 0,0 0-1,0-1 1,0 1-1,-1 0 1,1 0 0,0 0-1,0-1 1,0 1 0,-1 0-1,1 0 1,0 0-1,0 0 1,-1-1 0,1 1-1,0 0 1,0 0-1,-1 0 1,1 0 0,0 0-1,-1 0 1,1 0-1,0 0 1,0 0 0,-1 0-1,1 0 1,0 0 0,-1 0-1,1 0 1,0 0-1,0 0 1,-1 0 0,1 0-1,0 0 1,0 1-1,-1-1 1,1 0 0,0 0-1,0 0 1,-1 0-1,1 0 1,0 1 0,0-1-1,0 0 1,-1 0 0,1 1-1,0-1 1,0 0-1,-11 12 4,11-12-3,-16 21 100,1 0 0,2 1 0,-14 28 0,21-37-432,1 1 1,1 0-1,-1 0 1,2 0-1,0 0 1,1 0-1,-1 18 1,3-1-2321,0-6-2419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3:08.739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0 1 5065,'0'0'1448,"17"1"-1246,54 5-88,-65-5-105,0 0 0,0 1-1,0 0 1,-1 0 0,1 0-1,0 1 1,-1 0 0,1 0-1,-1 0 1,0 1-1,0-1 1,0 1 0,-1 1-1,1-1 1,-1 1 0,0-1-1,0 1 1,5 9-1,-7-10-9,0-1-1,0 1 1,0-1-1,0 1 1,-1 0-1,0-1 1,0 1-1,0 0 1,0 0-1,0 0 1,-1 0-1,0 0 1,0 0-1,0 0 1,0 0-1,0 0 1,-1 0-1,0-1 1,0 1-1,0 0 1,0 0-1,-1 0 1,1-1-1,-1 1 1,-3 5-1,-5 4 31,-1 0-1,0 0 1,-1-1 0,-25 21 0,23-22 22,1 1 0,-17 19 0,29-29-52,-1 0 0,1 0 0,-1 0 0,1 0 0,0 1 0,0-1 0,0 0 0,0 1 0,0-1 1,1 0-1,-1 1 0,1-1 0,-1 4 0,1-4-21,0 0 1,1-1-1,-1 1 1,1-1-1,-1 1 1,1-1 0,-1 1-1,1-1 1,0 1-1,0-1 1,0 0-1,0 1 1,0-1-1,0 0 1,0 0-1,0 0 1,0 1-1,1-1 1,-1-1 0,0 1-1,1 0 1,1 1-1,63 33-1908,-35-20-588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3:09.521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103 83 4233,'0'0'2951,"2"-11"-2571,12-35-240,-13 44-137,0 1-1,0-1 1,1 0-1,-1 1 0,0-1 1,1 1-1,-1 0 1,0-1-1,1 1 0,0 0 1,-1 0-1,1 0 1,0 0-1,0 0 0,-1 0 1,1 1-1,0-1 1,0 0-1,0 1 0,0 0 1,0-1-1,0 1 1,0 0-1,0 0 0,4 0 1,0 0-6,16-1 25,36 2-1,-56-1-21,0 1 0,0-1 0,0 1 1,0-1-1,-1 1 0,1 0 0,0 0 0,-1 0 0,1 0 0,0 0 0,-1 0 1,1 0-1,-1 0 0,0 1 0,1-1 0,-1 1 0,0-1 0,0 1 0,0-1 1,0 1-1,0 0 0,0 0 0,0-1 0,-1 1 0,1 0 0,0 0 0,0 3 1,0 4-2,1 0 1,-1-1-1,0 1 1,-2 16-1,1-22-2,0 0 0,-1 0 0,0 0 0,0 0 0,0 0 1,0 0-1,0 0 0,-1-1 0,1 1 0,-1-1 0,0 1 0,0-1 0,0 1 0,0-1 0,0 0 0,0 0 0,0 0 0,-1 0 0,1 0 0,-4 1 0,-7 4-8,0 0-1,0-1 1,-14 4-1,14-5 11,12-4-16,0-1 0,0 0 1,1 1-1,-1-1 0,0 0 0,1 1 1,-1-1-1,1 1 0,-1-1 0,0 1 1,1-1-1,-1 1 0,1 0 0,-1-1 0,1 1 1,0-1-1,-1 1 0,1 0 0,0 0 1,-1-1-1,1 1 0,0 0 0,0-1 1,0 1-1,-1 0 0,1 0 0,0 0 1,0-1-1,0 1 0,0 0 0,0 0 0,1-1 1,-1 1-1,0 0 0,0 0 0,0-1 1,1 1-1,-1 0 0,0-1 0,1 1 1,-1 0-1,1-1 0,-1 1 0,1 0 1,-1-1-1,1 2 0,4 4-20,1 1 0,-1-1 0,10 8 0,-10-9 59,0 0-14,-2-3 0,0 1 0,0-1 0,0 1 0,-1 0 0,1 0 0,-1 0 0,0 0 0,0 0-1,0 0 1,0 0 0,-1 1 0,1-1 0,-1 1 0,2 6 0,-4-9 22,0 1 1,0-1-1,0 0 0,-1 0 1,1 0-1,0 0 0,0 0 1,-1 0-1,1 0 0,0 0 1,-1-1-1,1 1 0,-1-1 1,1 1-1,-1-1 0,1 1 1,-1-1-1,0 0 0,-1 1 1,-4 0 30,-42 15-1446,-80 37 0,97-36-1569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3:10.085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61 14 1032,'0'0'6320,"-2"-4"-6077,2 4-242,0-1-1,-1 1 1,1 0 0,0-1 0,0 1 0,0-1-1,0 1 1,0 0 0,0-1 0,-1 1-1,1-1 1,0 1 0,0 0 0,-1-1-1,1 1 1,0 0 0,0 0 0,-1-1-1,1 1 1,0 0 0,-1 0 0,1-1-1,-1 1 1,1 0 0,0 0 0,-1 0 0,1-1-1,0 1 1,-1 0 0,1 0 0,-1 0-1,1 0 1,-1 0 0,1 0 0,0 0-1,-1 0 1,1 0 0,-1 0 0,1 0-1,0 0 1,-1 0 0,1 0 0,-1 1-1,1-1 1,0 0 0,-1 0 0,1 0 0,-1 1-1,1-1 1,0 0 0,-1 1 0,-17 27 49,14-21-13,1-1-10,0 0 0,0 0 1,1 1-1,0-1 1,0 1-1,-1 9 0,2-14-13,1 0 0,0 0 0,0 0 0,-1 0 0,2 0 0,-1 0-1,0 0 1,0 0 0,1 0 0,-1 0 0,1 0 0,-1 0 0,1 0-1,0 0 1,0 0 0,0-1 0,0 1 0,0 0 0,0-1 0,0 1-1,1 0 1,-1-1 0,1 0 0,-1 1 0,3 1 0,9 3-353,0 0 0,1-1 0,0 0 0,0-1 0,0 0 0,1-2 0,-1 1-1,19-1 1,-9-1-1954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3:10.496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106 0 4441,'0'0'3721,"-65"103"-3185,56-75 48,1-1-336,0 0-136,0-1-112,5 1-8,1 2-192,2 14-664,0-8-793,-2-5-735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3:10.963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60 1 4049,'0'0'3597,"-2"-1"-3265,1 1-332,1 0 1,-1 0 0,1 0 0,0 0-1,-1 0 1,1 0 0,-1 0 0,1 0-1,0 1 1,-1-1 0,1 0-1,-1 0 1,1 0 0,0 0 0,-1 0-1,1 1 1,0-1 0,-1 0-1,1 0 1,0 1 0,-1-1 0,1 0-1,0 0 1,0 1 0,-1-1 0,1 0-1,0 1 1,0-1 0,0 0-1,-1 1 1,1 0 0,-6 20 66,3 37 216,2-40-98,-3 25 152,-17 79 0,20-113-465,1-8 4,0 0-1,0 0 1,0 0-1,0 0 1,0 0 0,0 0-1,-1 0 1,1 0-1,0 0 1,-1 0-1,1 0 1,0 0-1,-1-1 1,1 1-1,-1 0 1,1 0-1,-1 0 1,0-1-1,1 1 1,-1 0-1,0-1 1,1 1-1,-3 1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15:31:52.949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3:11.355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93 4241,'0'0'2192,"108"-74"-1728,-87 66-384,2 0-80,8 5-208,-7 3-632,-4 0-1000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3:11.886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277 4 4185,'0'0'2879,"-17"-2"-2653,-4 1-187,-33 1 0,50 0-28,0 1 0,1 0 0,-1 0 0,0 0 0,0 1 0,0-1 0,1 1 0,-1 0 0,1 0 0,-1 0 0,1 0 0,0 1 0,0-1 0,0 1 0,0 0 0,0 0 0,-3 5 0,-2 1 9,-6 6 28,1 0 0,1 1 0,0 1 1,-17 33-1,23-37-55,1-1 0,1 0 0,0 1 1,0 0-1,1 0 0,1 0 0,0 0 0,0 19 1,2-30-5,0 0 0,1 0 0,-1 0 0,0-1 0,1 1 0,-1 0 0,1 0 0,-1-1 0,1 1 0,0 0 0,0-1 0,0 1 0,0 0 0,0-1 1,0 0-1,0 1 0,1-1 0,-1 0 0,0 1 0,1-1 0,-1 0 0,1 0 0,0 0 0,-1 0 0,1 0 0,0-1 0,-1 1 0,1 0 0,0-1 0,0 1 0,-1-1 1,5 1-1,5 0 41,0 0 1,0-1 0,0 0 0,13-2 0,-19 2 9,-1-1 1,0 0-1,0-1 0,0 1 1,0-1-1,-1 1 1,1-1-1,0 0 0,-1 0 1,1-1-1,-1 1 0,0-1 1,0 0-1,0 0 1,0 0-1,0 0 0,-1 0 1,1-1-1,3-5 0,-2 2 36,-1 0 0,0 0-1,0 0 1,0 0-1,-1-1 1,0 1-1,0-1 1,-1 0-1,1-14 1,-2 21-84,0 1 0,0-1 0,0 0 0,0 0-1,0 1 1,0-1 0,-1 0 0,1 1 0,0-1 0,0 0 0,-1 1 0,1-1 0,0 0 0,-1 1 0,1-1-1,-1 0 1,1 1 0,-1-1 0,1 1 0,-1-1 0,1 1 0,-1-1 0,1 1 0,-1 0 0,0-1-1,1 1 1,-1-1 0,0 1 0,0 0 0,-27-4-637,27 4 621,-13 0-527,0 0 1,0 1-1,1 1 1,-20 4-1,-7 8-1985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3:12.429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9 4585,'0'0'2051,"18"-1"-1469,6-2-372,-6 1 15,-1 0 1,0 2-1,19 0 1,-33 1-175,-1-1 0,1 0 1,0 1-1,0-1 0,-1 1 1,1 0-1,-1 0 0,1 0 1,-1 0-1,1 0 0,-1 0 0,1 1 1,-1-1-1,0 1 0,0 0 1,0 0-1,0-1 0,0 1 1,0 1-1,-1-1 0,1 0 1,-1 0-1,1 1 0,-1-1 1,0 0-1,0 1 0,0 0 0,0-1 1,1 4-1,0 8 132,1-1 1,-2 1-1,0 0 0,-1 22 1,0-18-64,-2 0-51,0-1 0,-1 0 0,0 0 1,-2 0-1,0 0 0,-14 31 0,10-25-92,0 1 0,-7 32 0,15-49-783,0 0 0,0 1 0,1-1 0,0 0 0,1 10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3:12.868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0 62 5777,'0'0'1825,"116"-20"-1537,-80 15-272,5 1 96,-1 0-112,10-6-448,-10 2-433,-9-2-1103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1T15:34:28.93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196 0 256,'0'0'136,"-98"2"-128,63-2 104,7 2-112,3-2 0,15 0 0,14 0-512,13 0 512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2:34:23.753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60 1 104,'0'0'776,"-33"0"-768,25 0 0,5 0-8,-7 0-128,4 0-16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2:13.118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122 56 1872,'0'0'3177,"0"-4"-2687,0-12 224,0-9 3431,0 25-4129,0-1-1,0 0 0,-1 1 1,1-1-1,0 1 0,-1-1 1,1 1-1,0-1 0,-1 1 1,1-1-1,-1 1 0,1 0 1,-1-1-1,1 1 0,-1-1 1,1 1-1,-1 0 1,1 0-1,-1-1 0,1 1 1,-1 0-1,0 0 0,1 0 1,-1-1-1,1 1 0,-1 0 1,0 0-1,1 0 0,-1 0 1,0 0-1,-24 0-102,21 0 70,1 0 7,0 0 0,-1 1 0,1-1 0,0 1 1,0 0-1,1 0 0,-1 0 0,0 0 0,0 0 0,0 1 0,1-1 0,-1 1 0,1 0 0,-1 0 0,1 0 0,0 0 0,-1 0 0,1 0 0,0 1 0,1-1 0,-1 1 0,0-1 0,1 1 0,-1 0 0,1-1 0,0 1 0,0 0 0,0 0 1,-1 5-1,-1 5-109,1 0 1,0 0-1,0 1 1,2-1-1,0 22 1,1-32 86,-1 0 0,1 0 0,0 0 1,0 0-1,0 0 0,0 0 0,1-1 1,-1 1-1,1 0 0,-1-1 0,1 1 1,0-1-1,0 1 0,0-1 0,0 0 0,1 0 1,-1 0-1,1 0 0,-1 0 0,1-1 1,-1 1-1,1-1 0,0 1 0,0-1 1,0 0-1,3 1 0,4 0 22,0 1 1,0-1 0,0 0-1,0-1 1,0 0-1,19-2 1,-26 1 39,0-1 1,-1 0 0,1 0-1,0-1 1,0 1 0,-1 0-1,1-1 1,-1 1 0,0-1 0,1 0-1,-1 0 1,0 0 0,0 0-1,0 0 1,0-1 0,0 1 0,-1-1-1,3-3 1,1-3 106,-1 1-1,1-1 1,-2 1 0,5-16-1,-5 8 57,0 0-1,-2-1 1,0-32-1,-1 34-152,0 15-55,0-1 0,0 1 0,0-1 0,0 1 0,0-1 0,0 1 0,0-1-1,0 1 1,-1-1 0,1 1 0,0-1 0,0 1 0,0-1 0,-1 1 0,1-1 0,0 1 0,-1-1 0,1 1 0,0-1 0,-1 1 0,1 0 0,-1-1-1,1 1 1,-1 0 0,1-1 0,0 1 0,-1 0 0,1 0 0,-1-1 0,0 1 0,-18-1-784,13 1 543,-22 0-1699,-2 0-872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2:14.129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51 29 4001,'0'0'5626,"5"-29"-4900,-14 87-659,5-28-61,1 0 0,2 55 0,1-50-172,-1-33 131,0-1 1,0 0-1,0 0 1,0 0 0,-1 0-1,1 0 1,-1 0 0,1 0-1,0 0 1,-1-1-1,1 1 1,-1 0 0,0-1-1,-2 1 1,-11 6-95,15-6 28,25 0-1249,77 0 1994,21 1-960,-78 7-1761,-27-3-341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2:15.125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3 14 3369,'0'0'3187,"0"-1"-3172,-1 1 0,1 0-1,0 0 1,0-1 0,0 1 0,-1 0 0,1-1 0,0 1-1,0 0 1,0-1 0,0 1 0,0 0 0,0-1-1,0 1 1,0 0 0,0-1 0,0 1 0,0 0-1,0-1 1,0 1 0,0-1 0,0 1 0,0 0-1,0-1 1,0 1 0,0 0 0,0-1 0,1 1-1,14-2 12,1 1-1,-1 0 1,1 1-1,0 1 0,-1 1 1,0 0-1,1 1 0,-1 1 1,0 0-1,0 1 0,14 6 1,-24-8-29,0 0 1,0 0 0,0 0 0,0 0 0,-1 1 0,1 0-1,-1 0 1,0 0 0,0 0 0,0 1 0,4 8 0,-6-11 1,-1 1 0,1 0 1,-1 0-1,0 0 1,0-1-1,-1 1 1,1 0-1,-1 0 1,1 0-1,-1 0 0,0 0 1,0 0-1,0 0 1,0 0-1,-1 0 1,1 0-1,-1 0 0,0 0 1,0 0-1,0 0 1,0 0-1,0-1 1,-1 1-1,-1 2 1,-3 6 16,-1-1 1,0-1 0,-1 1-1,0-1 1,0-1 0,-1 1-1,0-1 1,0-1 0,-21 13-1,30-20-19,0 0 1,0 0-1,0 0 0,0 0 0,0 0 1,0 0-1,0 0 0,1 0 0,-1 0 1,0 0-1,0 0 0,0 0 0,0 0 1,0 0-1,0 0 0,0 1 0,0-1 0,0 0 1,0 0-1,0 0 0,0 0 0,0 0 1,0 0-1,0 0 0,0 0 0,0 0 1,0 0-1,0 0 0,0 0 0,0 1 1,0-1-1,0 0 0,0 0 0,0 0 0,0 0 1,0 0-1,0 0 0,0 0 0,0 0 1,0 0-1,0 0 0,0 0 0,0 0 1,0 0-1,0 1 0,0-1 0,0 0 1,0 0-1,-1 0 0,1 0 0,0 0 0,0 0 1,0 0-1,0 0 0,0 0 0,13 2 166,18-1 203,20-2-185,63 3-941,-108-2 430,0 1 0,0 0 0,0 0 0,0 1 0,-1 0-1,1 0 1,8 4 0,4 5-2064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2:16.096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110 46 2761,'0'0'4358,"-2"-6"-3945,-1 1-305,2 4-79,0-1 0,0 0 0,1 1 0,-1-1 0,0 0 0,0 1 0,1-1-1,-1 0 1,1 0 0,0 0 0,-1-3 0,3 4-17,-1 0 0,1 0-1,-1 1 1,1-1 0,0 0 0,-1 1 0,1 0-1,0-1 1,0 1 0,-1 0 0,4 0 0,-2-1-13,19-1 6,0 1-1,0 0 0,28 4 1,-47-2-9,0 0 0,0 0 0,0 0 0,-1 0 0,1 0 0,0 1 0,-1-1 0,1 1 0,-1 0 0,1 0 0,-1 0 0,0 0 0,0 0 0,1 0 0,-2 1 0,1-1 0,0 1 0,0-1 0,0 4 0,0-3 0,0 0 1,-1 0-1,0 0 0,1 0 1,-1 1-1,-1-1 1,1 0-1,0 1 0,-1-1 1,1 0-1,-1 1 0,0-1 1,0 1-1,-1-1 0,1 0 1,-1 1-1,-1 3 0,1-4 8,-1-1 0,0 1 0,0-1-1,0 1 1,0-1 0,0 0 0,-1 1 0,1-1-1,-1-1 1,1 1 0,-1 0 0,0 0-1,1-1 1,-1 0 0,0 1 0,-4 0-1,-52 13 141,55-14-140,-9 2 19,-1-2-1,-25 1 0,47-1-1190,10 0 1060,-1 2 1,1 0-1,0 1 1,-1 1-1,20 8 1,-30-10 105,0 1 1,0-1 0,0 1 0,0 0 0,-1 1 0,0-1-1,0 1 1,0 0 0,0 1 0,-1 0 0,0 0 0,0 0-1,-1 0 1,7 12 0,-10-16 25,1 0 0,-1 1-1,0-1 1,0 0 0,-1 1 0,1-1 0,0 0-1,-1 1 1,1-1 0,-1 1 0,0-1-1,0 1 1,0-1 0,0 1 0,0-1 0,-1 1-1,1-1 1,-1 0 0,1 1 0,-1-1-1,0 0 1,0 1 0,0-1 0,0 0 0,-1 0-1,1 0 1,0 0 0,-1 0 0,0 0 0,1 0-1,-1 0 1,0-1 0,0 1 0,0-1-1,0 1 1,0-1 0,0 0 0,0 0 0,-1 0-1,1 0 1,-5 1 0,-6 2 234,0 0-1,0-1 1,-1-1-1,-25 2 1,-60-5 501,40 0-708,5 1-2647,44 0 40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2T13:32:16.826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77 9 3913,'0'0'3817,"0"0"-3808,0 0 1,0-1 0,0 1-1,0 0 1,0-1 0,0 1 0,0 0-1,0-1 1,0 1 0,0 0-1,0-1 1,-1 1 0,1 0-1,0-1 1,0 1 0,0 0 0,0-1-1,-1 1 1,1 0 0,0 0-1,0-1 1,-1 1 0,1 0-1,0 0 1,0 0 0,-1-1 0,1 1-1,0 0 1,-1 0 0,1 0-1,0 0 1,-1-1 0,-6 7 15,1-1 1,0 1 0,1 0-1,-1 0 1,1 0 0,0 1-1,1-1 1,-1 1 0,1 1-1,1-1 1,0 0-1,-5 14 1,8-18-1,-1 0 0,0 0 0,1 0 0,-1 0 0,1 0 0,0 0 0,0 1 0,0-1 0,0 0 0,1 0 0,-1 0 0,1 0 0,2 5 0,-2-6-18,0 0-1,1 0 0,-1 0 1,1 0-1,0-1 1,-1 1-1,1 0 1,0-1-1,0 1 0,0-1 1,0 0-1,0 0 1,0 0-1,1 0 1,-1 0-1,0 0 0,0-1 1,4 2-1,13 1-439,0 0 0,0-1 0,0-1-1,0-1 1,32-4 0,-27-3-1607,-4-3-800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43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0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1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image" Target="../media/image251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3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49.png"/><Relationship Id="rId13" Type="http://schemas.openxmlformats.org/officeDocument/2006/relationships/customXml" Target="../ink/ink10.xml"/><Relationship Id="rId18" Type="http://schemas.openxmlformats.org/officeDocument/2006/relationships/image" Target="../media/image2054.png"/><Relationship Id="rId80" Type="http://schemas.openxmlformats.org/officeDocument/2006/relationships/image" Target="../media/image2085.png"/><Relationship Id="rId85" Type="http://schemas.openxmlformats.org/officeDocument/2006/relationships/customXml" Target="../ink/ink19.xml"/><Relationship Id="rId93" Type="http://schemas.openxmlformats.org/officeDocument/2006/relationships/customXml" Target="../ink/ink23.xml"/><Relationship Id="rId3" Type="http://schemas.openxmlformats.org/officeDocument/2006/relationships/customXml" Target="../ink/ink5.xml"/><Relationship Id="rId76" Type="http://schemas.openxmlformats.org/officeDocument/2006/relationships/image" Target="../media/image2083.png"/><Relationship Id="rId84" Type="http://schemas.openxmlformats.org/officeDocument/2006/relationships/image" Target="../media/image2087.png"/><Relationship Id="rId89" Type="http://schemas.openxmlformats.org/officeDocument/2006/relationships/customXml" Target="../ink/ink21.xml"/><Relationship Id="rId7" Type="http://schemas.openxmlformats.org/officeDocument/2006/relationships/customXml" Target="../ink/ink7.xml"/><Relationship Id="rId12" Type="http://schemas.openxmlformats.org/officeDocument/2006/relationships/image" Target="../media/image2051.png"/><Relationship Id="rId17" Type="http://schemas.openxmlformats.org/officeDocument/2006/relationships/customXml" Target="../ink/ink12.xml"/><Relationship Id="rId92" Type="http://schemas.openxmlformats.org/officeDocument/2006/relationships/image" Target="../media/image2091.png"/><Relationship Id="rId2" Type="http://schemas.openxmlformats.org/officeDocument/2006/relationships/image" Target="../media/image4.wmf"/><Relationship Id="rId16" Type="http://schemas.openxmlformats.org/officeDocument/2006/relationships/image" Target="../media/image2053.png"/><Relationship Id="rId75" Type="http://schemas.openxmlformats.org/officeDocument/2006/relationships/customXml" Target="../ink/ink14.xml"/><Relationship Id="rId83" Type="http://schemas.openxmlformats.org/officeDocument/2006/relationships/customXml" Target="../ink/ink18.xml"/><Relationship Id="rId88" Type="http://schemas.openxmlformats.org/officeDocument/2006/relationships/image" Target="../media/image2089.png"/><Relationship Id="rId91" Type="http://schemas.openxmlformats.org/officeDocument/2006/relationships/customXml" Target="../ink/ink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48.png"/><Relationship Id="rId11" Type="http://schemas.openxmlformats.org/officeDocument/2006/relationships/customXml" Target="../ink/ink9.xml"/><Relationship Id="rId74" Type="http://schemas.openxmlformats.org/officeDocument/2006/relationships/image" Target="../media/image2082.png"/><Relationship Id="rId79" Type="http://schemas.openxmlformats.org/officeDocument/2006/relationships/customXml" Target="../ink/ink16.xml"/><Relationship Id="rId87" Type="http://schemas.openxmlformats.org/officeDocument/2006/relationships/customXml" Target="../ink/ink20.xml"/><Relationship Id="rId5" Type="http://schemas.openxmlformats.org/officeDocument/2006/relationships/customXml" Target="../ink/ink6.xml"/><Relationship Id="rId15" Type="http://schemas.openxmlformats.org/officeDocument/2006/relationships/customXml" Target="../ink/ink11.xml"/><Relationship Id="rId82" Type="http://schemas.openxmlformats.org/officeDocument/2006/relationships/image" Target="../media/image2086.png"/><Relationship Id="rId90" Type="http://schemas.openxmlformats.org/officeDocument/2006/relationships/image" Target="../media/image2090.png"/><Relationship Id="rId10" Type="http://schemas.openxmlformats.org/officeDocument/2006/relationships/image" Target="../media/image2050.png"/><Relationship Id="rId19" Type="http://schemas.openxmlformats.org/officeDocument/2006/relationships/customXml" Target="../ink/ink13.xml"/><Relationship Id="rId78" Type="http://schemas.openxmlformats.org/officeDocument/2006/relationships/image" Target="../media/image2084.png"/><Relationship Id="rId81" Type="http://schemas.openxmlformats.org/officeDocument/2006/relationships/customXml" Target="../ink/ink17.xml"/><Relationship Id="rId86" Type="http://schemas.openxmlformats.org/officeDocument/2006/relationships/image" Target="../media/image2088.png"/><Relationship Id="rId94" Type="http://schemas.openxmlformats.org/officeDocument/2006/relationships/image" Target="../media/image2092.png"/><Relationship Id="rId4" Type="http://schemas.openxmlformats.org/officeDocument/2006/relationships/image" Target="../media/image2047.png"/><Relationship Id="rId9" Type="http://schemas.openxmlformats.org/officeDocument/2006/relationships/customXml" Target="../ink/ink8.xml"/><Relationship Id="rId14" Type="http://schemas.openxmlformats.org/officeDocument/2006/relationships/image" Target="../media/image2052.png"/><Relationship Id="rId77" Type="http://schemas.openxmlformats.org/officeDocument/2006/relationships/customXml" Target="../ink/ink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9C166F-D301-471B-824C-AC2ECEB0A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EE0DB2-2F26-438C-8681-0E2F98A89FC8}"/>
              </a:ext>
            </a:extLst>
          </p:cNvPr>
          <p:cNvSpPr txBox="1"/>
          <p:nvPr/>
        </p:nvSpPr>
        <p:spPr>
          <a:xfrm>
            <a:off x="708991" y="2657061"/>
            <a:ext cx="77260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4800" dirty="0">
                <a:solidFill>
                  <a:schemeClr val="accent6">
                    <a:lumMod val="75000"/>
                  </a:schemeClr>
                </a:solidFill>
              </a:rPr>
              <a:t>Αρχεία και ευρετήρια κατακερματισμού</a:t>
            </a:r>
            <a:endParaRPr 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FE73FE6F-4360-437A-84F3-3D2983AC692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2020-20</a:t>
            </a:r>
            <a:r>
              <a:rPr lang="en-US" altLang="en-US" sz="1000" dirty="0"/>
              <a:t>2</a:t>
            </a:r>
            <a:r>
              <a:rPr lang="el-GR" altLang="en-US" sz="1000" dirty="0"/>
              <a:t>1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632556-E03F-4DDF-B8BC-709CFDA3E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374314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1433E-C31A-4F3B-8DD0-6F1A53838F65}" type="slidenum">
              <a:rPr lang="el-GR" altLang="en-US"/>
              <a:pPr>
                <a:defRPr/>
              </a:pPr>
              <a:t>10</a:t>
            </a:fld>
            <a:endParaRPr lang="el-GR" altLang="en-US"/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609600" y="1733550"/>
            <a:ext cx="754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Συγκρούσεις - αλυσιδωτή σύνδεση - εγγραφές υπερχείλισης ανά κάδο</a:t>
            </a:r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381000" y="2449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1. Ανάγνωση όλου του αρχείου (</a:t>
            </a:r>
            <a:r>
              <a:rPr lang="en-US" altLang="en-US" sz="2000" b="1" dirty="0">
                <a:latin typeface="Calibri" pitchFamily="34" charset="0"/>
              </a:rPr>
              <a:t>scan)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70053" name="Text Box 5"/>
          <p:cNvSpPr txBox="1">
            <a:spLocks noChangeArrowheads="1"/>
          </p:cNvSpPr>
          <p:nvPr/>
        </p:nvSpPr>
        <p:spPr bwMode="auto">
          <a:xfrm>
            <a:off x="838200" y="3059112"/>
            <a:ext cx="7924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Έστω ότι διατηρούμε κάθε κάδο γεμάτο κατά 80% άρα ένα αρχείο με μέγεθος Β </a:t>
            </a:r>
            <a:r>
              <a:rPr lang="en-US" sz="2000" dirty="0">
                <a:latin typeface="Calibri" pitchFamily="34" charset="0"/>
              </a:rPr>
              <a:t> blocks</a:t>
            </a:r>
            <a:r>
              <a:rPr lang="el-GR" sz="2000" dirty="0">
                <a:latin typeface="Calibri" pitchFamily="34" charset="0"/>
              </a:rPr>
              <a:t> χρειάζεται 1.25 Β </a:t>
            </a:r>
            <a:r>
              <a:rPr lang="en-US" sz="2000" dirty="0">
                <a:latin typeface="Calibri" pitchFamily="34" charset="0"/>
              </a:rPr>
              <a:t> blocks</a:t>
            </a: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	1.25</a:t>
            </a:r>
            <a:r>
              <a:rPr lang="en-US" sz="2000" dirty="0">
                <a:latin typeface="Calibri" pitchFamily="34" charset="0"/>
              </a:rPr>
              <a:t> *</a:t>
            </a:r>
            <a:r>
              <a:rPr lang="el-GR" sz="2000" dirty="0">
                <a:latin typeface="Calibri" pitchFamily="34" charset="0"/>
              </a:rPr>
              <a:t> Β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(Τ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2712" name="Text Box 6"/>
          <p:cNvSpPr txBox="1">
            <a:spLocks noChangeArrowheads="1"/>
          </p:cNvSpPr>
          <p:nvPr/>
        </p:nvSpPr>
        <p:spPr bwMode="auto">
          <a:xfrm>
            <a:off x="457200" y="4354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72713" name="Text Box 7"/>
          <p:cNvSpPr txBox="1">
            <a:spLocks noChangeArrowheads="1"/>
          </p:cNvSpPr>
          <p:nvPr/>
        </p:nvSpPr>
        <p:spPr bwMode="auto">
          <a:xfrm>
            <a:off x="976313" y="4787900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Συνθήκη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ισότητας </a:t>
            </a:r>
            <a:r>
              <a:rPr lang="el-GR" altLang="en-US" sz="2000" dirty="0">
                <a:latin typeface="Calibri" pitchFamily="34" charset="0"/>
              </a:rPr>
              <a:t>και μόνο ένα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ανά κάδο: Τ</a:t>
            </a:r>
            <a:r>
              <a:rPr lang="en-US" altLang="en-US" sz="2000" baseline="-25000" dirty="0"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 + </a:t>
            </a: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C</a:t>
            </a:r>
            <a:endParaRPr lang="el-GR" altLang="en-US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2714" name="Text Box 8"/>
          <p:cNvSpPr txBox="1">
            <a:spLocks noChangeArrowheads="1"/>
          </p:cNvSpPr>
          <p:nvPr/>
        </p:nvSpPr>
        <p:spPr bwMode="auto">
          <a:xfrm>
            <a:off x="990600" y="5345112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Αν συνθήκη περιοχής (διαστήματος): </a:t>
            </a:r>
            <a:r>
              <a:rPr lang="en-US" altLang="en-US" sz="2000">
                <a:latin typeface="Calibri" pitchFamily="34" charset="0"/>
              </a:rPr>
              <a:t>scan!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67588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/>
              <a:t>Βάσεις Δεδομένων 2020-20</a:t>
            </a:r>
            <a:r>
              <a:rPr lang="en-US" altLang="en-US" sz="1000" dirty="0"/>
              <a:t>2</a:t>
            </a:r>
            <a:r>
              <a:rPr lang="el-GR" altLang="en-US" sz="1000" dirty="0"/>
              <a:t>1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Δυναμικός Κατακερματισμός</a:t>
            </a:r>
            <a:endParaRPr lang="el-GR" sz="54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0C6276-6BCA-4859-A6E8-1F0F79DA85E3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486250" y="1924935"/>
            <a:ext cx="80645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Πρόβλημα στατικού κατακερματισμού: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Μ κάδους και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εγγραφές ανά κάδο - το πολύ Μ *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εγγραφές (αλλιώς μεγάλες αλυσίδες υπερχείλισης)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dirty="0">
              <a:latin typeface="Calibri" pitchFamily="34" charset="0"/>
            </a:endParaRP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33400" y="3733800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600550" y="3685878"/>
            <a:ext cx="607362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Δυναμικός κατακερματισμός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Επεκτατός</a:t>
            </a:r>
            <a:endParaRPr lang="el-GR" sz="2000" dirty="0">
              <a:latin typeface="Calibri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Γραμμικός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9026BF-EF64-4867-B5C5-147E2432C152}"/>
                  </a:ext>
                </a:extLst>
              </p14:cNvPr>
              <p14:cNvContentPartPr/>
              <p14:nvPr/>
            </p14:nvContentPartPr>
            <p14:xfrm>
              <a:off x="224812" y="854317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9026BF-EF64-4867-B5C5-147E2432C15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6172" y="84531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C85FE0-936E-4D1F-816F-655DD6872B27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604726" y="2148220"/>
            <a:ext cx="8166049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Δυαδική αναπαράσταση του αποτελέσματος της συνάρτησης κατακερματισμού, δηλαδή ως μια ακολουθία δυαδικών ψηφίων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604726" y="3605567"/>
            <a:ext cx="808207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Κατανομή εγγραφών με βάση την τιμή των </a:t>
            </a:r>
            <a:r>
              <a:rPr lang="el-GR" sz="2400" i="1" dirty="0">
                <a:latin typeface="Calibri" pitchFamily="34" charset="0"/>
              </a:rPr>
              <a:t>τελευταίων</a:t>
            </a:r>
            <a:r>
              <a:rPr lang="el-GR" sz="2400" dirty="0">
                <a:latin typeface="Calibri" pitchFamily="34" charset="0"/>
              </a:rPr>
              <a:t> (</a:t>
            </a:r>
            <a:r>
              <a:rPr lang="el-GR" sz="2400" i="1" dirty="0">
                <a:latin typeface="Calibri" pitchFamily="34" charset="0"/>
              </a:rPr>
              <a:t>ή αρχικών)</a:t>
            </a:r>
            <a:r>
              <a:rPr lang="el-GR" sz="2400" dirty="0">
                <a:latin typeface="Calibri" pitchFamily="34" charset="0"/>
              </a:rPr>
              <a:t> ψηφίων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90731" y="2848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Δυναμικός Εξωτερικός Κατακερματισμός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04726" y="4732712"/>
            <a:ext cx="7718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Θα χρησιμοποιήσουμε τα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τελευταία ψηφία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22AC845-B1A9-406E-AB4A-CD359A1397E0}"/>
                  </a:ext>
                </a:extLst>
              </p14:cNvPr>
              <p14:cNvContentPartPr/>
              <p14:nvPr/>
            </p14:nvContentPartPr>
            <p14:xfrm>
              <a:off x="7200172" y="1709317"/>
              <a:ext cx="70920" cy="18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22AC845-B1A9-406E-AB4A-CD359A1397E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91172" y="1700317"/>
                <a:ext cx="88560" cy="19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D1054C-FFCF-4E1A-9F66-4FB773A5A6D0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684213" y="2133600"/>
            <a:ext cx="815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Το αρχείο ξεκινά με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ένα</a:t>
            </a:r>
            <a:r>
              <a:rPr lang="el-GR" sz="2000" dirty="0">
                <a:latin typeface="Calibri" pitchFamily="34" charset="0"/>
              </a:rPr>
              <a:t> μόνο κάδο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681938" y="2773052"/>
            <a:ext cx="7391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Μόλις γεμίσει ένας κάδος διασπάται σε δύο κάδους με βάση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την τιμή του τελευταίου δυαδικού ψηφίου</a:t>
            </a:r>
            <a:r>
              <a:rPr lang="el-GR" sz="2000" dirty="0">
                <a:latin typeface="Calibri" pitchFamily="34" charset="0"/>
              </a:rPr>
              <a:t> των τιμών κατακερματισμού -- δηλαδή οι εγγραφές που το τελευταίο ψηφίο της τιμής κατακερματισμού τους είναι 1 τοποθετούνται σε ένα κάδο και οι άλλες (με 0) στον άλλο</a:t>
            </a: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682723" y="4641129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Νέα υπερχείλιση ενός κάδου οδηγεί σε διάσπαση του με βάση το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αμέσως επόμενο δυαδικό ψηφίο</a:t>
            </a:r>
            <a:r>
              <a:rPr lang="el-GR" sz="2000" dirty="0">
                <a:latin typeface="Calibri" pitchFamily="34" charset="0"/>
              </a:rPr>
              <a:t> κοκ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 (εισαγωγή)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96B27F-BB93-43B9-9442-F1B96FD8EA5B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1202043" y="1192568"/>
            <a:ext cx="6192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bits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2411413" y="2349500"/>
            <a:ext cx="208915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7 </a:t>
            </a:r>
            <a:r>
              <a:rPr lang="el-GR" sz="1200" b="1"/>
              <a:t>	</a:t>
            </a:r>
            <a:r>
              <a:rPr lang="en-US" sz="1200" b="1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32 	100000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13	 001101</a:t>
            </a:r>
            <a:endParaRPr lang="el-GR" sz="1200" b="1"/>
          </a:p>
          <a:p>
            <a:pPr>
              <a:spcBef>
                <a:spcPct val="50000"/>
              </a:spcBef>
            </a:pPr>
            <a:r>
              <a:rPr lang="el-GR" sz="1200" b="1"/>
              <a:t>20	 </a:t>
            </a:r>
            <a:r>
              <a:rPr lang="en-US" sz="1200" b="1"/>
              <a:t>010100</a:t>
            </a:r>
            <a:r>
              <a:rPr lang="el-GR" sz="1200" b="1"/>
              <a:t>	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4652768" y="2680640"/>
            <a:ext cx="3240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 εγγραφές ανά κάδο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228111" y="1971637"/>
            <a:ext cx="2183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>
                <a:latin typeface="Calibri" pitchFamily="34" charset="0"/>
              </a:rPr>
              <a:t>Αποτέλεσμα συνάρτησης κατακερματισμού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8BD2BE-07D5-4311-9473-592A14FE949F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605738" y="2415128"/>
            <a:ext cx="7620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Έτσι δημιουργείται μια δυαδική δενδρική δομή που λέγεται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κατάλογος</a:t>
            </a:r>
            <a:r>
              <a:rPr lang="el-GR" sz="2400" dirty="0">
                <a:latin typeface="Calibri" pitchFamily="34" charset="0"/>
              </a:rPr>
              <a:t> (</a:t>
            </a:r>
            <a:r>
              <a:rPr lang="el-GR" sz="2400" dirty="0" err="1">
                <a:latin typeface="Calibri" pitchFamily="34" charset="0"/>
              </a:rPr>
              <a:t>directory</a:t>
            </a:r>
            <a:r>
              <a:rPr lang="el-GR" sz="2400" dirty="0">
                <a:latin typeface="Calibri" pitchFamily="34" charset="0"/>
              </a:rPr>
              <a:t>) ή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(index) </a:t>
            </a:r>
            <a:r>
              <a:rPr lang="el-GR" sz="2400" dirty="0">
                <a:latin typeface="Calibri" pitchFamily="34" charset="0"/>
              </a:rPr>
              <a:t>με δύο ειδών κόμβους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221181" y="3968112"/>
            <a:ext cx="7316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</a:rPr>
              <a:t> εσωτερικούς: που καθοδηγούν την αναζήτηση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1221181" y="4688837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</a:rPr>
              <a:t> εξωτερικούς: που δείχνουν σε ένα κάδο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36845C-4FD6-46E7-83A9-408686D3B67B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3400" y="1905000"/>
            <a:ext cx="71628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αναζήτησης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h := τιμή κατακερματισμού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</a:t>
            </a:r>
            <a:r>
              <a:rPr lang="en-US" dirty="0">
                <a:latin typeface="Calibri" pitchFamily="34" charset="0"/>
              </a:rPr>
              <a:t>t  := </a:t>
            </a:r>
            <a:r>
              <a:rPr lang="el-GR" dirty="0">
                <a:latin typeface="Calibri" pitchFamily="34" charset="0"/>
              </a:rPr>
              <a:t>ρίζα του δέντρου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</a:t>
            </a:r>
            <a:r>
              <a:rPr lang="en-US" dirty="0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 := d      /* d </a:t>
            </a:r>
            <a:r>
              <a:rPr lang="el-GR" dirty="0">
                <a:latin typeface="Calibri" pitchFamily="34" charset="0"/>
              </a:rPr>
              <a:t>πλήθος </a:t>
            </a:r>
            <a:r>
              <a:rPr lang="en-US" dirty="0">
                <a:latin typeface="Calibri" pitchFamily="34" charset="0"/>
              </a:rPr>
              <a:t>bit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while (t </a:t>
            </a:r>
            <a:r>
              <a:rPr lang="el-GR" dirty="0">
                <a:latin typeface="Calibri" pitchFamily="34" charset="0"/>
              </a:rPr>
              <a:t>εσωτερικός κόμβος)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</a:t>
            </a:r>
            <a:r>
              <a:rPr lang="en-US" dirty="0">
                <a:latin typeface="Calibri" pitchFamily="34" charset="0"/>
              </a:rPr>
              <a:t>if (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</a:t>
            </a:r>
            <a:r>
              <a:rPr lang="el-GR" dirty="0">
                <a:latin typeface="Calibri" pitchFamily="34" charset="0"/>
              </a:rPr>
              <a:t>οστό </a:t>
            </a:r>
            <a:r>
              <a:rPr lang="en-US" dirty="0">
                <a:latin typeface="Calibri" pitchFamily="34" charset="0"/>
              </a:rPr>
              <a:t>bit </a:t>
            </a:r>
            <a:r>
              <a:rPr lang="el-GR" dirty="0">
                <a:latin typeface="Calibri" pitchFamily="34" charset="0"/>
              </a:rPr>
              <a:t>του </a:t>
            </a:r>
            <a:r>
              <a:rPr lang="en-US" dirty="0">
                <a:latin typeface="Calibri" pitchFamily="34" charset="0"/>
              </a:rPr>
              <a:t>h </a:t>
            </a:r>
            <a:r>
              <a:rPr lang="el-GR" dirty="0">
                <a:latin typeface="Calibri" pitchFamily="34" charset="0"/>
              </a:rPr>
              <a:t>είναι 0)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	</a:t>
            </a:r>
            <a:r>
              <a:rPr lang="en-US" dirty="0">
                <a:latin typeface="Calibri" pitchFamily="34" charset="0"/>
              </a:rPr>
              <a:t>t := </a:t>
            </a:r>
            <a:r>
              <a:rPr lang="el-GR" dirty="0">
                <a:latin typeface="Calibri" pitchFamily="34" charset="0"/>
              </a:rPr>
              <a:t>αριστερά του </a:t>
            </a:r>
            <a:r>
              <a:rPr lang="en-US" dirty="0">
                <a:latin typeface="Calibri" pitchFamily="34" charset="0"/>
              </a:rPr>
              <a:t>t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	else t := </a:t>
            </a:r>
            <a:r>
              <a:rPr lang="el-GR" dirty="0">
                <a:latin typeface="Calibri" pitchFamily="34" charset="0"/>
              </a:rPr>
              <a:t>δεξιά του </a:t>
            </a:r>
            <a:r>
              <a:rPr lang="en-US" dirty="0">
                <a:latin typeface="Calibri" pitchFamily="34" charset="0"/>
              </a:rPr>
              <a:t>t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  </a:t>
            </a:r>
            <a:r>
              <a:rPr lang="en-US" dirty="0" err="1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alibri" pitchFamily="34" charset="0"/>
              </a:rPr>
              <a:t> := </a:t>
            </a:r>
            <a:r>
              <a:rPr lang="en-US" dirty="0" err="1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alibri" pitchFamily="34" charset="0"/>
              </a:rPr>
              <a:t> - 1</a:t>
            </a:r>
            <a:endParaRPr lang="el-GR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 (αναζήτηση)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FC04E8-2310-4350-BA8E-A7AB7D829165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23850" y="1844675"/>
            <a:ext cx="84248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i="1" dirty="0">
                <a:latin typeface="Calibri" pitchFamily="34" charset="0"/>
              </a:rPr>
              <a:t> Που αποθηκεύεται ο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κατάλογος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στη μνήμη, εκτός αν είναι πολύ μεγάλος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τότε στο δίσκο – οπότε απαιτούνται επιπρόσθετες προσπελάσεις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81000" y="3657600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Δυναμική επέκταση αλλά </a:t>
            </a:r>
            <a:r>
              <a:rPr lang="el-GR" i="1" dirty="0">
                <a:latin typeface="Calibri" pitchFamily="34" charset="0"/>
              </a:rPr>
              <a:t>μέγιστος αριθμός</a:t>
            </a:r>
            <a:r>
              <a:rPr lang="el-GR" dirty="0">
                <a:latin typeface="Calibri" pitchFamily="34" charset="0"/>
              </a:rPr>
              <a:t> επιπέδων (το πλήθος των δυαδικών ψηφίων της συνάρτησης κατακερματισμού)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Ισοζύγιση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4102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Συνένωση κάδων (δυναμική συρρίκνωση)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93345" y="6492875"/>
            <a:ext cx="2133600" cy="365125"/>
          </a:xfrm>
          <a:noFill/>
        </p:spPr>
        <p:txBody>
          <a:bodyPr/>
          <a:lstStyle/>
          <a:p>
            <a:fld id="{EE2BB886-5901-467A-BC17-B92056E0C3FA}" type="slidenum">
              <a:rPr lang="el-GR" altLang="en-US" smtClean="0"/>
              <a:pPr/>
              <a:t>19</a:t>
            </a:fld>
            <a:endParaRPr lang="el-GR" altLang="en-US" dirty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424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κατάλογος είναι ένας πίνακας με </a:t>
            </a:r>
            <a:r>
              <a:rPr lang="en-US" sz="2000" dirty="0">
                <a:latin typeface="Calibri" pitchFamily="34" charset="0"/>
              </a:rPr>
              <a:t>2</a:t>
            </a:r>
            <a:r>
              <a:rPr lang="en-US" sz="20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διευθύνσεις κάδων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d: </a:t>
            </a:r>
            <a:r>
              <a:rPr lang="el-GR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ολικό βάθος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του καταλόγου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1002323" y="2894806"/>
            <a:ext cx="70104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111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1600200" y="2895600"/>
            <a:ext cx="1066800" cy="3276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1" name="Line 6"/>
          <p:cNvSpPr>
            <a:spLocks noChangeShapeType="1"/>
          </p:cNvSpPr>
          <p:nvPr/>
        </p:nvSpPr>
        <p:spPr bwMode="auto">
          <a:xfrm>
            <a:off x="1600200" y="3278798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2" name="Line 7"/>
          <p:cNvSpPr>
            <a:spLocks noChangeShapeType="1"/>
          </p:cNvSpPr>
          <p:nvPr/>
        </p:nvSpPr>
        <p:spPr bwMode="auto">
          <a:xfrm>
            <a:off x="1600200" y="3675183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4" name="Line 9"/>
          <p:cNvSpPr>
            <a:spLocks noChangeShapeType="1"/>
          </p:cNvSpPr>
          <p:nvPr/>
        </p:nvSpPr>
        <p:spPr bwMode="auto">
          <a:xfrm>
            <a:off x="2286000" y="3049954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5" name="Text Box 10"/>
          <p:cNvSpPr txBox="1">
            <a:spLocks noChangeArrowheads="1"/>
          </p:cNvSpPr>
          <p:nvPr/>
        </p:nvSpPr>
        <p:spPr bwMode="auto">
          <a:xfrm>
            <a:off x="3352800" y="25146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Κάδος για τις εγγραφές με τιμές κατακερματισμού που τελειώνουν σε 000</a:t>
            </a:r>
          </a:p>
        </p:txBody>
      </p:sp>
      <p:sp>
        <p:nvSpPr>
          <p:cNvPr id="18446" name="Line 11"/>
          <p:cNvSpPr>
            <a:spLocks noChangeShapeType="1"/>
          </p:cNvSpPr>
          <p:nvPr/>
        </p:nvSpPr>
        <p:spPr bwMode="auto">
          <a:xfrm>
            <a:off x="1600200" y="4079631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7" name="Line 12"/>
          <p:cNvSpPr>
            <a:spLocks noChangeShapeType="1"/>
          </p:cNvSpPr>
          <p:nvPr/>
        </p:nvSpPr>
        <p:spPr bwMode="auto">
          <a:xfrm>
            <a:off x="1600200" y="452217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8" name="Line 13"/>
          <p:cNvSpPr>
            <a:spLocks noChangeShapeType="1"/>
          </p:cNvSpPr>
          <p:nvPr/>
        </p:nvSpPr>
        <p:spPr bwMode="auto">
          <a:xfrm>
            <a:off x="1600200" y="494127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9" name="Line 14"/>
          <p:cNvSpPr>
            <a:spLocks noChangeShapeType="1"/>
          </p:cNvSpPr>
          <p:nvPr/>
        </p:nvSpPr>
        <p:spPr bwMode="auto">
          <a:xfrm>
            <a:off x="1600200" y="5347599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0" name="Line 15"/>
          <p:cNvSpPr>
            <a:spLocks noChangeShapeType="1"/>
          </p:cNvSpPr>
          <p:nvPr/>
        </p:nvSpPr>
        <p:spPr bwMode="auto">
          <a:xfrm>
            <a:off x="1600200" y="575798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Line 16"/>
          <p:cNvSpPr>
            <a:spLocks noChangeShapeType="1"/>
          </p:cNvSpPr>
          <p:nvPr/>
        </p:nvSpPr>
        <p:spPr bwMode="auto">
          <a:xfrm>
            <a:off x="2362200" y="3429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2" name="Line 17"/>
          <p:cNvSpPr>
            <a:spLocks noChangeShapeType="1"/>
          </p:cNvSpPr>
          <p:nvPr/>
        </p:nvSpPr>
        <p:spPr bwMode="auto">
          <a:xfrm>
            <a:off x="2514600" y="601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3" name="Text Box 18"/>
          <p:cNvSpPr txBox="1">
            <a:spLocks noChangeArrowheads="1"/>
          </p:cNvSpPr>
          <p:nvPr/>
        </p:nvSpPr>
        <p:spPr bwMode="auto">
          <a:xfrm>
            <a:off x="3474563" y="4280555"/>
            <a:ext cx="510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Τα τελευταία </a:t>
            </a:r>
            <a:r>
              <a:rPr lang="en-US" i="1" dirty="0">
                <a:solidFill>
                  <a:srgbClr val="CC0000"/>
                </a:solidFill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ψηφία της τιμής κατακερματισμού χρησιμοποιούνται ως δείκτης στον πίνακα </a:t>
            </a:r>
          </a:p>
        </p:txBody>
      </p:sp>
      <p:sp>
        <p:nvSpPr>
          <p:cNvPr id="18455" name="TextBox 22"/>
          <p:cNvSpPr txBox="1">
            <a:spLocks noChangeArrowheads="1"/>
          </p:cNvSpPr>
          <p:nvPr/>
        </p:nvSpPr>
        <p:spPr bwMode="auto">
          <a:xfrm>
            <a:off x="2771775" y="6092825"/>
            <a:ext cx="60848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Στις διαφάνειες, χρησιμοποιούμε τα τελευταία </a:t>
            </a:r>
            <a:r>
              <a:rPr lang="en-US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bits </a:t>
            </a:r>
            <a:r>
              <a:rPr lang="el-GR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της δυαδικής αναπαράστασης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(extendible hashing)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D1433-5FDC-4543-A16E-8DE23DD9BE7C}" type="slidenum">
              <a:rPr lang="el-GR" altLang="en-US"/>
              <a:pPr>
                <a:defRPr/>
              </a:pPr>
              <a:t>2</a:t>
            </a:fld>
            <a:endParaRPr lang="el-GR" altLang="en-US"/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539750" y="2205038"/>
            <a:ext cx="76533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990000"/>
              </a:buClr>
            </a:pPr>
            <a:r>
              <a:rPr lang="el-GR" altLang="en-US" sz="2800" dirty="0">
                <a:latin typeface="Calibri" pitchFamily="34" charset="0"/>
              </a:rPr>
              <a:t>Βασική ιδέα: η τοποθέτηση των εγγραφών στα </a:t>
            </a:r>
            <a:r>
              <a:rPr lang="en-US" altLang="en-US" sz="2800" dirty="0">
                <a:latin typeface="Calibri" pitchFamily="34" charset="0"/>
              </a:rPr>
              <a:t>blocks </a:t>
            </a:r>
            <a:r>
              <a:rPr lang="el-GR" altLang="en-US" sz="2800" dirty="0">
                <a:latin typeface="Calibri" pitchFamily="34" charset="0"/>
              </a:rPr>
              <a:t>του αρχείου γίνεται εφαρμόζοντας μια συνάρτηση κατακερματισμού σε κάποιο από τα πεδία της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70325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11819" y="6492875"/>
            <a:ext cx="2133600" cy="365125"/>
          </a:xfrm>
          <a:noFill/>
        </p:spPr>
        <p:txBody>
          <a:bodyPr/>
          <a:lstStyle/>
          <a:p>
            <a:fld id="{7D37C13C-0547-4BF2-B162-939619216647}" type="slidenum">
              <a:rPr lang="el-GR" altLang="en-US" smtClean="0"/>
              <a:pPr/>
              <a:t>20</a:t>
            </a:fld>
            <a:endParaRPr lang="el-GR" altLang="en-US" dirty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838200" y="2895600"/>
            <a:ext cx="70104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111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1600200" y="2819400"/>
            <a:ext cx="1066800" cy="3352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4" name="Line 5"/>
          <p:cNvSpPr>
            <a:spLocks noChangeShapeType="1"/>
          </p:cNvSpPr>
          <p:nvPr/>
        </p:nvSpPr>
        <p:spPr bwMode="auto">
          <a:xfrm>
            <a:off x="1619053" y="323810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5" name="Line 6"/>
          <p:cNvSpPr>
            <a:spLocks noChangeShapeType="1"/>
          </p:cNvSpPr>
          <p:nvPr/>
        </p:nvSpPr>
        <p:spPr bwMode="auto">
          <a:xfrm>
            <a:off x="1590773" y="364738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7" name="Line 8"/>
          <p:cNvSpPr>
            <a:spLocks noChangeShapeType="1"/>
          </p:cNvSpPr>
          <p:nvPr/>
        </p:nvSpPr>
        <p:spPr bwMode="auto">
          <a:xfrm>
            <a:off x="2286000" y="2971800"/>
            <a:ext cx="762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8" name="Text Box 9"/>
          <p:cNvSpPr txBox="1">
            <a:spLocks noChangeArrowheads="1"/>
          </p:cNvSpPr>
          <p:nvPr/>
        </p:nvSpPr>
        <p:spPr bwMode="auto">
          <a:xfrm>
            <a:off x="3132138" y="2781300"/>
            <a:ext cx="5029200" cy="590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Κάδος για τις εγγραφές με τιμές κατακερματισμού που τελειώνουν από 00</a:t>
            </a:r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>
            <a:off x="1619054" y="407552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0" name="Line 11"/>
          <p:cNvSpPr>
            <a:spLocks noChangeShapeType="1"/>
          </p:cNvSpPr>
          <p:nvPr/>
        </p:nvSpPr>
        <p:spPr bwMode="auto">
          <a:xfrm>
            <a:off x="1609626" y="450444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1" name="Line 12"/>
          <p:cNvSpPr>
            <a:spLocks noChangeShapeType="1"/>
          </p:cNvSpPr>
          <p:nvPr/>
        </p:nvSpPr>
        <p:spPr bwMode="auto">
          <a:xfrm>
            <a:off x="1590774" y="4932576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2" name="Line 13"/>
          <p:cNvSpPr>
            <a:spLocks noChangeShapeType="1"/>
          </p:cNvSpPr>
          <p:nvPr/>
        </p:nvSpPr>
        <p:spPr bwMode="auto">
          <a:xfrm>
            <a:off x="1590773" y="5370921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3" name="Line 14"/>
          <p:cNvSpPr>
            <a:spLocks noChangeShapeType="1"/>
          </p:cNvSpPr>
          <p:nvPr/>
        </p:nvSpPr>
        <p:spPr bwMode="auto">
          <a:xfrm>
            <a:off x="1609626" y="5760564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4" name="Line 15"/>
          <p:cNvSpPr>
            <a:spLocks noChangeShapeType="1"/>
          </p:cNvSpPr>
          <p:nvPr/>
        </p:nvSpPr>
        <p:spPr bwMode="auto">
          <a:xfrm>
            <a:off x="2514600" y="601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5" name="Text Box 16"/>
          <p:cNvSpPr txBox="1">
            <a:spLocks noChangeArrowheads="1"/>
          </p:cNvSpPr>
          <p:nvPr/>
        </p:nvSpPr>
        <p:spPr bwMode="auto">
          <a:xfrm>
            <a:off x="304800" y="1600200"/>
            <a:ext cx="853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Δε χρειάζεται ένας διαφορετικός κάδος για κάθε μία από τις 2</a:t>
            </a:r>
            <a:r>
              <a:rPr lang="en-US" sz="2400" baseline="30000">
                <a:latin typeface="Calibri" pitchFamily="34" charset="0"/>
              </a:rPr>
              <a:t>d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θέσεις - μπορεί η θέση του πίνακα να δείχνει στη διεύθυνση του ίδιου κάδου αν αυτές χωράνε σε ένα κάδο </a:t>
            </a:r>
          </a:p>
        </p:txBody>
      </p:sp>
      <p:sp>
        <p:nvSpPr>
          <p:cNvPr id="19476" name="Text Box 17"/>
          <p:cNvSpPr txBox="1">
            <a:spLocks noChangeArrowheads="1"/>
          </p:cNvSpPr>
          <p:nvPr/>
        </p:nvSpPr>
        <p:spPr bwMode="auto">
          <a:xfrm>
            <a:off x="3207327" y="3842328"/>
            <a:ext cx="571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Για κάθε κάδο, </a:t>
            </a:r>
            <a:r>
              <a:rPr lang="el-GR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τοπικό βάθος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’ </a:t>
            </a:r>
            <a:r>
              <a:rPr lang="en-US" dirty="0">
                <a:latin typeface="Calibri" pitchFamily="34" charset="0"/>
              </a:rPr>
              <a:t>o</a:t>
            </a:r>
            <a:r>
              <a:rPr lang="el-GR" dirty="0">
                <a:latin typeface="Calibri" pitchFamily="34" charset="0"/>
              </a:rPr>
              <a:t> αριθμός των δυαδικών ψηφίων στα οποία βασίζεται η χρήση του κάδου</a:t>
            </a:r>
          </a:p>
        </p:txBody>
      </p:sp>
      <p:sp>
        <p:nvSpPr>
          <p:cNvPr id="19477" name="Line 18"/>
          <p:cNvSpPr>
            <a:spLocks noChangeShapeType="1"/>
          </p:cNvSpPr>
          <p:nvPr/>
        </p:nvSpPr>
        <p:spPr bwMode="auto">
          <a:xfrm>
            <a:off x="2339975" y="4652963"/>
            <a:ext cx="6477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478" name="Line 19"/>
          <p:cNvSpPr>
            <a:spLocks noChangeShapeType="1"/>
          </p:cNvSpPr>
          <p:nvPr/>
        </p:nvSpPr>
        <p:spPr bwMode="auto">
          <a:xfrm flipV="1">
            <a:off x="2987675" y="3141663"/>
            <a:ext cx="0" cy="15113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9479" name="Text Box 20"/>
          <p:cNvSpPr txBox="1">
            <a:spLocks noChangeArrowheads="1"/>
          </p:cNvSpPr>
          <p:nvPr/>
        </p:nvSpPr>
        <p:spPr bwMode="auto">
          <a:xfrm>
            <a:off x="4344411" y="5036273"/>
            <a:ext cx="44640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Παράδειγμα: 2 εγγραφές ανά κάδο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εισαγωγή 2, 4, 3, 10, 7, 9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0010, 0100, 0011, 1010, 0111, 1001</a:t>
            </a:r>
          </a:p>
        </p:txBody>
      </p:sp>
      <p:sp>
        <p:nvSpPr>
          <p:cNvPr id="25" name="Title 23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96B27F-BB93-43B9-9442-F1B96FD8EA5B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1116013" y="1773238"/>
            <a:ext cx="6192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bits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2411413" y="2349500"/>
            <a:ext cx="208915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32 	100000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13	 001101</a:t>
            </a:r>
            <a:r>
              <a:rPr lang="el-GR" sz="1200" b="1" dirty="0"/>
              <a:t>	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4643438" y="3716338"/>
            <a:ext cx="3240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4 εγγραφές ανά κάδο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323850" y="2276475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>
                <a:latin typeface="Calibri" pitchFamily="34" charset="0"/>
              </a:rPr>
              <a:t>Αποτέλεσμα συνάρτησης κατακερματισμού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B5CAED-9FCD-4680-8BA1-CB7537A5EF4C}" type="slidenum">
              <a:rPr lang="el-GR" altLang="en-US" smtClean="0"/>
              <a:pPr/>
              <a:t>22</a:t>
            </a:fld>
            <a:endParaRPr lang="el-GR" altLang="en-US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3400" y="1631623"/>
            <a:ext cx="73756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τιμή του </a:t>
            </a:r>
            <a:r>
              <a:rPr lang="en-US" dirty="0">
                <a:latin typeface="Calibri" pitchFamily="34" charset="0"/>
              </a:rPr>
              <a:t>d  </a:t>
            </a:r>
            <a:r>
              <a:rPr lang="el-GR" dirty="0">
                <a:latin typeface="Calibri" pitchFamily="34" charset="0"/>
              </a:rPr>
              <a:t>μπορεί να αυξάνεται (μέχρι 2</a:t>
            </a:r>
            <a:r>
              <a:rPr lang="el-GR" sz="2400" baseline="30000" dirty="0">
                <a:latin typeface="Calibri" pitchFamily="34" charset="0"/>
              </a:rPr>
              <a:t>κ</a:t>
            </a:r>
            <a:r>
              <a:rPr lang="el-GR" dirty="0">
                <a:latin typeface="Calibri" pitchFamily="34" charset="0"/>
              </a:rPr>
              <a:t>, κ: αριθμός δυαδικών ψηφίων της τιμής κατακερματισμού) ή να μειώνεται 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457200" y="2819400"/>
            <a:ext cx="33978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Αύξηση της τιμής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066800" y="32766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Όταν ένας κάδος με τιμή </a:t>
            </a:r>
            <a:r>
              <a:rPr lang="en-US">
                <a:latin typeface="Calibri" pitchFamily="34" charset="0"/>
              </a:rPr>
              <a:t>d’ = d </a:t>
            </a:r>
            <a:r>
              <a:rPr lang="el-GR">
                <a:latin typeface="Calibri" pitchFamily="34" charset="0"/>
              </a:rPr>
              <a:t>υπερχειλίσει</a:t>
            </a:r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1143000" y="38100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Διπλασιασμός του πίνακα</a:t>
            </a:r>
          </a:p>
        </p:txBody>
      </p:sp>
      <p:sp>
        <p:nvSpPr>
          <p:cNvPr id="22538" name="Text Box 7"/>
          <p:cNvSpPr txBox="1">
            <a:spLocks noChangeArrowheads="1"/>
          </p:cNvSpPr>
          <p:nvPr/>
        </p:nvSpPr>
        <p:spPr bwMode="auto">
          <a:xfrm>
            <a:off x="539750" y="4581525"/>
            <a:ext cx="31377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Μείωση της τιμής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1225550" y="5191125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Όταν για όλους τους κάδους </a:t>
            </a:r>
            <a:r>
              <a:rPr lang="en-US">
                <a:latin typeface="Calibri" pitchFamily="34" charset="0"/>
              </a:rPr>
              <a:t>d’ &lt; d </a:t>
            </a:r>
            <a:endParaRPr lang="el-GR">
              <a:latin typeface="Calibri" pitchFamily="34" charset="0"/>
            </a:endParaRP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1225550" y="5724525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Μείωση του μεγέθους του πίνακα στο μισό</a:t>
            </a:r>
          </a:p>
        </p:txBody>
      </p:sp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4427538" y="3644900"/>
            <a:ext cx="44656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 χρειάζεται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rehash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επανα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-κερματισμό), </a:t>
            </a:r>
          </a:p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Μοιράζουμε μόνο τις εγγραφές του κάδου που υπερχείλισε</a:t>
            </a:r>
          </a:p>
        </p:txBody>
      </p:sp>
      <p:sp>
        <p:nvSpPr>
          <p:cNvPr id="15" name="Title 2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9AE5D1-03DD-4B6C-9405-1B396E6E3A28}" type="slidenum">
              <a:rPr lang="el-GR" altLang="en-US" smtClean="0"/>
              <a:pPr/>
              <a:t>23</a:t>
            </a:fld>
            <a:endParaRPr lang="el-GR" altLang="en-US"/>
          </a:p>
        </p:txBody>
      </p:sp>
      <p:pic>
        <p:nvPicPr>
          <p:cNvPr id="2151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773238"/>
            <a:ext cx="4130675" cy="3746500"/>
          </a:xfrm>
          <a:noFill/>
        </p:spPr>
      </p:pic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5364163" y="1989138"/>
            <a:ext cx="3095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bits</a:t>
            </a:r>
            <a:r>
              <a:rPr lang="el-G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6011863" y="2636838"/>
            <a:ext cx="208915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32 	100000</a:t>
            </a:r>
          </a:p>
          <a:p>
            <a:pPr marL="228600" indent="-228600">
              <a:spcBef>
                <a:spcPct val="50000"/>
              </a:spcBef>
              <a:buAutoNum type="arabicPlain" startAt="13"/>
            </a:pPr>
            <a:r>
              <a:rPr lang="el-GR" sz="1200" b="1" dirty="0"/>
              <a:t>      </a:t>
            </a:r>
            <a:r>
              <a:rPr lang="en-US" sz="1200" b="1" dirty="0"/>
              <a:t>001101</a:t>
            </a:r>
            <a:endParaRPr lang="el-GR" sz="1200" b="1" dirty="0"/>
          </a:p>
          <a:p>
            <a:pPr marL="228600" indent="-228600"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20	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010100</a:t>
            </a:r>
            <a:r>
              <a:rPr lang="el-GR" sz="1200" b="1" dirty="0"/>
              <a:t>	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9EA7832-8B15-4D70-A9A1-6C574B382B84}"/>
                  </a:ext>
                </a:extLst>
              </p14:cNvPr>
              <p14:cNvContentPartPr/>
              <p14:nvPr/>
            </p14:nvContentPartPr>
            <p14:xfrm>
              <a:off x="697132" y="3282877"/>
              <a:ext cx="219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9EA7832-8B15-4D70-A9A1-6C574B382B8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9132" y="3265237"/>
                <a:ext cx="57600" cy="3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DC50FF-7708-43C1-8A5E-07C8E986CC09}" type="slidenum">
              <a:rPr lang="el-GR" altLang="en-US" smtClean="0"/>
              <a:pPr/>
              <a:t>24</a:t>
            </a:fld>
            <a:endParaRPr lang="el-GR" altLang="en-US"/>
          </a:p>
        </p:txBody>
      </p:sp>
      <p:pic>
        <p:nvPicPr>
          <p:cNvPr id="2355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773238"/>
            <a:ext cx="4130675" cy="3746500"/>
          </a:xfrm>
          <a:noFill/>
        </p:spPr>
      </p:pic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203575" y="1484313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20 010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560" name="Line 5"/>
          <p:cNvSpPr>
            <a:spLocks noChangeShapeType="1"/>
          </p:cNvSpPr>
          <p:nvPr/>
        </p:nvSpPr>
        <p:spPr bwMode="auto">
          <a:xfrm flipH="1">
            <a:off x="3348038" y="1885361"/>
            <a:ext cx="243574" cy="46413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23561" name="Text Box 6"/>
          <p:cNvSpPr txBox="1">
            <a:spLocks noChangeArrowheads="1"/>
          </p:cNvSpPr>
          <p:nvPr/>
        </p:nvSpPr>
        <p:spPr bwMode="auto">
          <a:xfrm>
            <a:off x="5795963" y="2565400"/>
            <a:ext cx="208915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</a:t>
            </a:r>
            <a:r>
              <a:rPr lang="el-GR" sz="1200" b="1" dirty="0"/>
              <a:t>	</a:t>
            </a:r>
            <a:r>
              <a:rPr lang="en-US" sz="1200" b="1" dirty="0"/>
              <a:t>000001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4 </a:t>
            </a:r>
            <a:r>
              <a:rPr lang="el-GR" sz="1200" b="1" dirty="0"/>
              <a:t>	</a:t>
            </a:r>
            <a:r>
              <a:rPr lang="en-US" sz="1200" b="1" dirty="0"/>
              <a:t>000100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15</a:t>
            </a:r>
            <a:r>
              <a:rPr lang="el-GR" sz="1200" b="1" dirty="0"/>
              <a:t>	</a:t>
            </a:r>
            <a:r>
              <a:rPr lang="en-US" sz="1200" b="1" dirty="0"/>
              <a:t>001111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16</a:t>
            </a:r>
            <a:r>
              <a:rPr lang="el-GR" sz="1200" b="1" dirty="0"/>
              <a:t>	</a:t>
            </a:r>
            <a:r>
              <a:rPr lang="en-US" sz="1200" b="1" dirty="0"/>
              <a:t>010000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19</a:t>
            </a:r>
            <a:r>
              <a:rPr lang="el-GR" sz="1200" b="1" dirty="0"/>
              <a:t>	</a:t>
            </a:r>
            <a:r>
              <a:rPr lang="en-US" sz="1200" b="1" dirty="0"/>
              <a:t>010011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21</a:t>
            </a:r>
            <a:r>
              <a:rPr lang="el-GR" sz="1200" b="1" dirty="0"/>
              <a:t>	</a:t>
            </a:r>
            <a:r>
              <a:rPr lang="en-US" sz="1200" b="1" dirty="0"/>
              <a:t>010101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32 </a:t>
            </a:r>
            <a:r>
              <a:rPr lang="el-GR" sz="1200" b="1" dirty="0"/>
              <a:t>	</a:t>
            </a:r>
            <a:r>
              <a:rPr lang="en-US" sz="1200" b="1" dirty="0"/>
              <a:t>100000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13"/>
            </a:pPr>
            <a:r>
              <a:rPr lang="en-US" sz="1200" b="1" dirty="0"/>
              <a:t>001101</a:t>
            </a:r>
            <a:endParaRPr lang="el-GR" sz="1200" b="1" dirty="0"/>
          </a:p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chemeClr val="accent6">
                    <a:lumMod val="75000"/>
                  </a:schemeClr>
                </a:solidFill>
              </a:rPr>
              <a:t>20	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010100</a:t>
            </a:r>
            <a:endParaRPr lang="el-GR" sz="1200" b="1" dirty="0"/>
          </a:p>
        </p:txBody>
      </p:sp>
      <p:sp>
        <p:nvSpPr>
          <p:cNvPr id="23562" name="Text Box 7"/>
          <p:cNvSpPr txBox="1">
            <a:spLocks noChangeArrowheads="1"/>
          </p:cNvSpPr>
          <p:nvPr/>
        </p:nvSpPr>
        <p:spPr bwMode="auto">
          <a:xfrm>
            <a:off x="7451725" y="2924175"/>
            <a:ext cx="12239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Διάσπαση-νέο ολικό βάθος 3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28920" y="12380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96577" y="2030576"/>
            <a:ext cx="7446963" cy="3886200"/>
          </a:xfrm>
          <a:noFill/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132138" y="1628775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 12 32 16 20 -&gt; διάσπαση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250825" y="1196975"/>
            <a:ext cx="1584325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4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5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7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 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12 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15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16	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19	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21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	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32 	100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13"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</a:t>
            </a:r>
            <a:r>
              <a:rPr lang="el-GR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</a:t>
            </a:r>
          </a:p>
          <a:p>
            <a:pPr marL="457200" indent="-45720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	010</a:t>
            </a:r>
            <a:r>
              <a:rPr lang="el-GR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24585" name="Rectangle 6"/>
          <p:cNvSpPr>
            <a:spLocks noChangeArrowheads="1"/>
          </p:cNvSpPr>
          <p:nvPr/>
        </p:nvSpPr>
        <p:spPr bwMode="auto">
          <a:xfrm>
            <a:off x="250825" y="4508500"/>
            <a:ext cx="1152525" cy="28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47773" y="11438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8A05F-7E7E-4542-B36B-FC4E84D0E059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752154" y="1793043"/>
            <a:ext cx="7345362" cy="29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400" dirty="0">
                <a:latin typeface="Calibri" pitchFamily="34" charset="0"/>
              </a:rPr>
              <a:t>Θέλουμε να αποφύγουμε τη χρήση καταλόγου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και το κόστος διπλασιασμού του  μεγέθους του καταλόγου </a:t>
            </a:r>
          </a:p>
          <a:p>
            <a:pPr eaLnBrk="0" hangingPunct="0">
              <a:spcBef>
                <a:spcPct val="50000"/>
              </a:spcBef>
              <a:defRPr/>
            </a:pPr>
            <a:endParaRPr lang="el-GR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400" dirty="0">
                <a:latin typeface="Calibri" pitchFamily="34" charset="0"/>
              </a:rPr>
              <a:t>Προσοχή! Αυτή η μέθοδος: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dirty="0">
                <a:latin typeface="Calibri" pitchFamily="34" charset="0"/>
              </a:rPr>
              <a:t> Διατηρεί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λίστες υπερχείλισης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Δεν</a:t>
            </a:r>
            <a:r>
              <a:rPr lang="el-GR" sz="2400" dirty="0">
                <a:latin typeface="Calibri" pitchFamily="34" charset="0"/>
              </a:rPr>
              <a:t> χρησιμοποιεί τη δυαδική αναπαράσταση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25856-7B36-4C9D-AA21-BDDD2DC3A952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26571" y="1905506"/>
            <a:ext cx="8360229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αρχικά Μ κάδους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Χρησιμοποιεί 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οικογένεια από συναρτήσεις κατακερματισμού </a:t>
            </a:r>
            <a:r>
              <a:rPr lang="en-US" sz="2400" b="1" dirty="0">
                <a:latin typeface="Calibri" pitchFamily="34" charset="0"/>
              </a:rPr>
              <a:t>h</a:t>
            </a:r>
            <a:r>
              <a:rPr lang="en-US" sz="2400" b="1" baseline="-25000" dirty="0">
                <a:solidFill>
                  <a:schemeClr val="tx2"/>
                </a:solidFill>
                <a:latin typeface="Calibri" pitchFamily="34" charset="0"/>
              </a:rPr>
              <a:t>0</a:t>
            </a:r>
            <a:r>
              <a:rPr lang="en-US" sz="2400" b="1" dirty="0">
                <a:latin typeface="Calibri" pitchFamily="34" charset="0"/>
              </a:rPr>
              <a:t>(k)</a:t>
            </a:r>
            <a:r>
              <a:rPr lang="el-GR" sz="2400" b="1" dirty="0">
                <a:latin typeface="Calibri" pitchFamily="34" charset="0"/>
              </a:rPr>
              <a:t>, </a:t>
            </a:r>
            <a:r>
              <a:rPr lang="en-US" sz="2400" b="1" dirty="0">
                <a:latin typeface="Calibri" pitchFamily="34" charset="0"/>
              </a:rPr>
              <a:t>h</a:t>
            </a:r>
            <a:r>
              <a:rPr lang="en-US" sz="2400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sz="2400" b="1" dirty="0">
                <a:latin typeface="Calibri" pitchFamily="34" charset="0"/>
              </a:rPr>
              <a:t>(k), …, </a:t>
            </a:r>
            <a:r>
              <a:rPr lang="en-US" sz="2400" b="1" dirty="0" err="1">
                <a:latin typeface="Calibri" pitchFamily="34" charset="0"/>
              </a:rPr>
              <a:t>h</a:t>
            </a:r>
            <a:r>
              <a:rPr lang="en-US" sz="2400" b="1" baseline="-25000" dirty="0" err="1">
                <a:solidFill>
                  <a:schemeClr val="tx2"/>
                </a:solidFill>
                <a:latin typeface="Calibri" pitchFamily="34" charset="0"/>
              </a:rPr>
              <a:t>d</a:t>
            </a:r>
            <a:r>
              <a:rPr lang="en-US" sz="2400" b="1" dirty="0">
                <a:latin typeface="Calibri" pitchFamily="34" charset="0"/>
              </a:rPr>
              <a:t>(k)</a:t>
            </a:r>
            <a:r>
              <a:rPr lang="en-US" sz="2400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Κάθε συνάρτηση έχει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διπλάσιους κάδους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από την προηγούμενη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</a:rPr>
              <a:t>h</a:t>
            </a:r>
            <a:r>
              <a:rPr lang="en-US" sz="2400" b="1" baseline="-25000" dirty="0">
                <a:solidFill>
                  <a:schemeClr val="tx2"/>
                </a:solidFill>
                <a:latin typeface="Calibri" pitchFamily="34" charset="0"/>
              </a:rPr>
              <a:t>0</a:t>
            </a:r>
            <a:r>
              <a:rPr lang="en-US" sz="2400" b="1" dirty="0">
                <a:latin typeface="Calibri" pitchFamily="34" charset="0"/>
              </a:rPr>
              <a:t>(k) = k mod M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b="1" dirty="0">
                <a:latin typeface="Calibri" pitchFamily="34" charset="0"/>
              </a:rPr>
              <a:t>h</a:t>
            </a:r>
            <a:r>
              <a:rPr lang="en-US" sz="2400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sz="2400" b="1" dirty="0">
                <a:latin typeface="Calibri" pitchFamily="34" charset="0"/>
              </a:rPr>
              <a:t>(k) = k mod 2M, h</a:t>
            </a:r>
            <a:r>
              <a:rPr lang="en-US" sz="2400" b="1" baseline="-25000" dirty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n-US" sz="2400" b="1" dirty="0">
                <a:latin typeface="Calibri" pitchFamily="34" charset="0"/>
              </a:rPr>
              <a:t>(k) = k mod 4M, …,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b="1" dirty="0" err="1">
                <a:latin typeface="Calibri" pitchFamily="34" charset="0"/>
              </a:rPr>
              <a:t>h</a:t>
            </a:r>
            <a:r>
              <a:rPr lang="en-US" sz="2400" b="1" baseline="-25000" dirty="0" err="1">
                <a:solidFill>
                  <a:srgbClr val="FF3300"/>
                </a:solidFill>
                <a:latin typeface="Calibri" pitchFamily="34" charset="0"/>
              </a:rPr>
              <a:t>j</a:t>
            </a:r>
            <a:r>
              <a:rPr lang="en-US" sz="2400" b="1" dirty="0">
                <a:latin typeface="Calibri" pitchFamily="34" charset="0"/>
              </a:rPr>
              <a:t>(k) = k mod 2</a:t>
            </a:r>
            <a:r>
              <a:rPr lang="en-US" sz="2400" b="1" baseline="30000" dirty="0">
                <a:solidFill>
                  <a:srgbClr val="FF3300"/>
                </a:solidFill>
                <a:latin typeface="Calibri" pitchFamily="34" charset="0"/>
              </a:rPr>
              <a:t>j</a:t>
            </a:r>
            <a:r>
              <a:rPr lang="en-US" sz="2400" b="1" dirty="0">
                <a:latin typeface="Calibri" pitchFamily="34" charset="0"/>
              </a:rPr>
              <a:t> M</a:t>
            </a:r>
            <a:endParaRPr lang="el-GR" sz="2400" b="1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CA4504-E43E-4C8E-8048-857A36870F6A}" type="slidenum">
              <a:rPr lang="el-GR" altLang="en-US" smtClean="0"/>
              <a:pPr/>
              <a:t>28</a:t>
            </a:fld>
            <a:endParaRPr lang="el-GR" altLang="en-US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208400" y="1940137"/>
            <a:ext cx="8727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dirty="0">
                <a:latin typeface="Calibri" pitchFamily="34" charset="0"/>
              </a:rPr>
              <a:t>Έστω Μ = 2</a:t>
            </a:r>
          </a:p>
          <a:p>
            <a:pPr eaLnBrk="0" hangingPunct="0"/>
            <a:r>
              <a:rPr lang="el-GR" dirty="0">
                <a:latin typeface="Calibri" pitchFamily="34" charset="0"/>
              </a:rPr>
              <a:t>Ξεκινάμε από την πρώτη συνάρτηση κατακερματισμού (</a:t>
            </a:r>
            <a:r>
              <a:rPr lang="en-US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0</a:t>
            </a:r>
            <a:r>
              <a:rPr lang="en-US" dirty="0">
                <a:latin typeface="Calibri" pitchFamily="34" charset="0"/>
              </a:rPr>
              <a:t>)</a:t>
            </a:r>
            <a:endParaRPr lang="el-GR" dirty="0">
              <a:latin typeface="Calibri" pitchFamily="34" charset="0"/>
            </a:endParaRPr>
          </a:p>
          <a:p>
            <a:pPr eaLnBrk="0" hangingPunct="0"/>
            <a:r>
              <a:rPr lang="el-GR" dirty="0">
                <a:latin typeface="Calibri" pitchFamily="34" charset="0"/>
              </a:rPr>
              <a:t>Όταν συμβεί 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 πρώτη υπερχείλιση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(συνθήκη διάσπασης) </a:t>
            </a:r>
            <a:r>
              <a:rPr lang="el-GR" i="1" dirty="0">
                <a:latin typeface="Calibri" pitchFamily="34" charset="0"/>
              </a:rPr>
              <a:t>ενός κάδου</a:t>
            </a:r>
            <a:r>
              <a:rPr lang="el-GR" dirty="0">
                <a:latin typeface="Calibri" pitchFamily="34" charset="0"/>
              </a:rPr>
              <a:t>, γίνεται διάσπαση με χρήση της </a:t>
            </a:r>
            <a:r>
              <a:rPr lang="en-US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αλλά όχι του κάδου που υπερχείλισε αλλά του κάδου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eaLnBrk="0" hangingPunct="0"/>
            <a:r>
              <a:rPr lang="el-GR" dirty="0">
                <a:latin typeface="Calibri" pitchFamily="34" charset="0"/>
              </a:rPr>
              <a:t>Στη συνέχεια,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κάθε κάδος διασπάται με τη σειρά </a:t>
            </a:r>
            <a:r>
              <a:rPr lang="el-GR" dirty="0">
                <a:latin typeface="Calibri" pitchFamily="34" charset="0"/>
              </a:rPr>
              <a:t>(δηλαδή, κάδος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l-GR" dirty="0">
                <a:latin typeface="Calibri" pitchFamily="34" charset="0"/>
              </a:rPr>
              <a:t>,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l-GR" dirty="0">
                <a:latin typeface="Calibri" pitchFamily="34" charset="0"/>
              </a:rPr>
              <a:t>,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l-GR" dirty="0">
                <a:latin typeface="Calibri" pitchFamily="34" charset="0"/>
              </a:rPr>
              <a:t>)</a:t>
            </a:r>
          </a:p>
          <a:p>
            <a:pPr eaLnBrk="0" hangingPunct="0"/>
            <a:r>
              <a:rPr lang="el-GR" dirty="0">
                <a:latin typeface="Calibri" pitchFamily="34" charset="0"/>
              </a:rPr>
              <a:t>	Στο στάδιο αυτό χρησιμοποιούνται η </a:t>
            </a:r>
            <a:r>
              <a:rPr lang="en-US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0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η </a:t>
            </a:r>
            <a:r>
              <a:rPr lang="en-US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endParaRPr lang="el-GR" b="1" baseline="-25000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dirty="0">
                <a:latin typeface="Calibri" pitchFamily="34" charset="0"/>
              </a:rPr>
              <a:t>Μέχρι να διασπαστούν και οι 4 κάδοι</a:t>
            </a:r>
          </a:p>
          <a:p>
            <a:pPr eaLnBrk="0" hangingPunct="0"/>
            <a:endParaRPr lang="el-GR" dirty="0">
              <a:latin typeface="Calibri" pitchFamily="34" charset="0"/>
            </a:endParaRPr>
          </a:p>
          <a:p>
            <a:pPr eaLnBrk="0" hangingPunct="0"/>
            <a:r>
              <a:rPr lang="el-GR" dirty="0">
                <a:latin typeface="Calibri" pitchFamily="34" charset="0"/>
              </a:rPr>
              <a:t>Όταν 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διασπαστούν όλοι </a:t>
            </a:r>
            <a:r>
              <a:rPr lang="el-GR" dirty="0">
                <a:latin typeface="Calibri" pitchFamily="34" charset="0"/>
              </a:rPr>
              <a:t>οι κάδοι, </a:t>
            </a:r>
          </a:p>
          <a:p>
            <a:pPr eaLnBrk="0" hangingPunct="0"/>
            <a:r>
              <a:rPr lang="el-GR" dirty="0">
                <a:latin typeface="Calibri" pitchFamily="34" charset="0"/>
              </a:rPr>
              <a:t>Οι διασπάσεις θα ξεκινούν από τον κάδο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 </a:t>
            </a:r>
            <a:r>
              <a:rPr lang="el-GR" dirty="0">
                <a:latin typeface="Calibri" pitchFamily="34" charset="0"/>
              </a:rPr>
              <a:t>με χρήση της </a:t>
            </a:r>
            <a:r>
              <a:rPr lang="en-US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2</a:t>
            </a:r>
            <a:endParaRPr lang="el-GR" b="1" baseline="-25000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dirty="0">
                <a:latin typeface="Calibri" pitchFamily="34" charset="0"/>
              </a:rPr>
              <a:t>Πάλι η διάσπαση των κάδων γίνεται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 τη σειρά </a:t>
            </a:r>
            <a:r>
              <a:rPr lang="el-GR" dirty="0">
                <a:latin typeface="Calibri" pitchFamily="34" charset="0"/>
              </a:rPr>
              <a:t>(δηλαδή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</a:t>
            </a:r>
            <a:r>
              <a:rPr lang="el-GR" dirty="0">
                <a:latin typeface="Calibri" pitchFamily="34" charset="0"/>
              </a:rPr>
              <a:t>,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l-GR" dirty="0">
                <a:latin typeface="Calibri" pitchFamily="34" charset="0"/>
              </a:rPr>
              <a:t>,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l-GR" dirty="0">
                <a:latin typeface="Calibri" pitchFamily="34" charset="0"/>
              </a:rPr>
              <a:t>, …,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7)</a:t>
            </a:r>
          </a:p>
          <a:p>
            <a:pPr eaLnBrk="0" hangingPunct="0"/>
            <a:r>
              <a:rPr lang="el-GR" dirty="0">
                <a:latin typeface="Calibri" pitchFamily="34" charset="0"/>
              </a:rPr>
              <a:t>Στο στάδιο αυτό χρησιμοποιούνται η </a:t>
            </a:r>
            <a:r>
              <a:rPr lang="en-US" dirty="0">
                <a:latin typeface="Calibri" pitchFamily="34" charset="0"/>
              </a:rPr>
              <a:t>h</a:t>
            </a:r>
            <a:r>
              <a:rPr lang="el-GR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η </a:t>
            </a:r>
            <a:r>
              <a:rPr lang="en-US" dirty="0">
                <a:latin typeface="Calibri" pitchFamily="34" charset="0"/>
              </a:rPr>
              <a:t>h</a:t>
            </a:r>
            <a:r>
              <a:rPr lang="el-GR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2</a:t>
            </a:r>
          </a:p>
          <a:p>
            <a:pPr eaLnBrk="0" hangingPunct="0"/>
            <a:r>
              <a:rPr lang="el-GR" dirty="0">
                <a:latin typeface="Calibri" pitchFamily="34" charset="0"/>
              </a:rPr>
              <a:t>Μέχρι να διασπαστούν και οι 8 κάδοι</a:t>
            </a:r>
          </a:p>
          <a:p>
            <a:pPr eaLnBrk="0" hangingPunct="0"/>
            <a:endParaRPr lang="el-GR" b="1" baseline="-25000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dirty="0">
                <a:latin typeface="Calibri" pitchFamily="34" charset="0"/>
              </a:rPr>
              <a:t>κοκ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εισαγωγή)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242211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CA4504-E43E-4C8E-8048-857A36870F6A}" type="slidenum">
              <a:rPr lang="el-GR" altLang="en-US" smtClean="0"/>
              <a:pPr/>
              <a:t>29</a:t>
            </a:fld>
            <a:endParaRPr lang="el-GR" altLang="en-US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37634" y="1542089"/>
            <a:ext cx="8059917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800" dirty="0">
                <a:latin typeface="Calibri" pitchFamily="34" charset="0"/>
              </a:rPr>
              <a:t>Βασικά σημεία</a:t>
            </a:r>
          </a:p>
          <a:p>
            <a:pPr eaLnBrk="0" hangingPunct="0"/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Πότε γίνεται διάσπαση;</a:t>
            </a:r>
          </a:p>
          <a:p>
            <a:pPr eaLnBrk="0" hangingPunct="0"/>
            <a:r>
              <a:rPr lang="el-GR" sz="2000" i="1" dirty="0">
                <a:latin typeface="Calibri" pitchFamily="34" charset="0"/>
              </a:rPr>
              <a:t>Θα θεωρήσουμε ότι γίνεται διάσπαση όταν δημιουργείται ένας κάδος υπερχείλισης (όταν γίνεται εισαγωγή σε ένα γεμάτο κάδο για πρώτη φορά)</a:t>
            </a:r>
          </a:p>
          <a:p>
            <a:pPr eaLnBrk="0" hangingPunct="0"/>
            <a:endParaRPr lang="el-GR" sz="2000" i="1" dirty="0">
              <a:latin typeface="Calibri" pitchFamily="34" charset="0"/>
            </a:endParaRP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Οι κάδοι σε κάθε βήμα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διασπώνται με τη σειρά </a:t>
            </a:r>
            <a:r>
              <a:rPr lang="el-GR" sz="2000" dirty="0">
                <a:latin typeface="Calibri" pitchFamily="34" charset="0"/>
              </a:rPr>
              <a:t>(ο ένας μετά τον άλλο – ανεξάρτητα αν είναι αυτοί που έχουν ή όχι υπερχειλίσει)</a:t>
            </a:r>
          </a:p>
          <a:p>
            <a:pPr eaLnBrk="0" hangingPunct="0"/>
            <a:endParaRPr lang="el-GR" sz="2000" i="1" dirty="0">
              <a:latin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Πολλές συναρτήσεις κατακερματισμού (δύο σε κάθε βήμα)</a:t>
            </a:r>
          </a:p>
          <a:p>
            <a:pPr eaLnBrk="0" hangingPunct="0"/>
            <a:r>
              <a:rPr lang="el-GR" sz="2000" dirty="0">
                <a:latin typeface="Calibri" pitchFamily="34" charset="0"/>
              </a:rPr>
              <a:t>Νέα συνάρτηση, όταν διασπαστούν όλοι οι κάδοι με την προηγούμενη συνάρτηση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1E9A3-D94B-4821-900B-6C1AF56D8482}" type="slidenum">
              <a:rPr lang="el-GR" altLang="en-US"/>
              <a:pPr>
                <a:defRPr/>
              </a:pPr>
              <a:t>3</a:t>
            </a:fld>
            <a:endParaRPr lang="el-GR" altLang="en-US"/>
          </a:p>
        </p:txBody>
      </p:sp>
      <p:sp>
        <p:nvSpPr>
          <p:cNvPr id="65542" name="Text Box 3"/>
          <p:cNvSpPr txBox="1">
            <a:spLocks noChangeArrowheads="1"/>
          </p:cNvSpPr>
          <p:nvPr/>
        </p:nvSpPr>
        <p:spPr bwMode="auto">
          <a:xfrm>
            <a:off x="396875" y="2030816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(τα δεδομένα είναι στη μνήμη, όπως στις δομές δεδομένων)</a:t>
            </a:r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911225" y="3843338"/>
            <a:ext cx="647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h</a:t>
            </a:r>
            <a:r>
              <a:rPr lang="el-GR" altLang="en-US" sz="2000">
                <a:latin typeface="Calibri" pitchFamily="34" charset="0"/>
              </a:rPr>
              <a:t>: </a:t>
            </a:r>
            <a:r>
              <a:rPr lang="el-GR" altLang="en-US" sz="2000" i="1">
                <a:latin typeface="Calibri" pitchFamily="34" charset="0"/>
              </a:rPr>
              <a:t>συνάρτηση κατακερματισμού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1444625" y="4300538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i</a:t>
            </a:r>
          </a:p>
        </p:txBody>
      </p:sp>
      <p:grpSp>
        <p:nvGrpSpPr>
          <p:cNvPr id="65545" name="Group 6"/>
          <p:cNvGrpSpPr>
            <a:grpSpLocks/>
          </p:cNvGrpSpPr>
          <p:nvPr/>
        </p:nvGrpSpPr>
        <p:grpSpPr bwMode="auto">
          <a:xfrm>
            <a:off x="682625" y="4605338"/>
            <a:ext cx="2971800" cy="1143000"/>
            <a:chOff x="384" y="2448"/>
            <a:chExt cx="1872" cy="720"/>
          </a:xfrm>
        </p:grpSpPr>
        <p:sp>
          <p:nvSpPr>
            <p:cNvPr id="65551" name="Text Box 7"/>
            <p:cNvSpPr txBox="1">
              <a:spLocks noChangeArrowheads="1"/>
            </p:cNvSpPr>
            <p:nvPr/>
          </p:nvSpPr>
          <p:spPr bwMode="auto">
            <a:xfrm>
              <a:off x="384" y="2688"/>
              <a:ext cx="187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Πεδίο αναζήτησης - Πεδίο κατακερματισμού</a:t>
              </a:r>
            </a:p>
          </p:txBody>
        </p:sp>
        <p:sp>
          <p:nvSpPr>
            <p:cNvPr id="65552" name="Rectangle 8"/>
            <p:cNvSpPr>
              <a:spLocks noChangeArrowheads="1"/>
            </p:cNvSpPr>
            <p:nvPr/>
          </p:nvSpPr>
          <p:spPr bwMode="auto">
            <a:xfrm>
              <a:off x="384" y="2688"/>
              <a:ext cx="17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3" name="Line 9"/>
            <p:cNvSpPr>
              <a:spLocks noChangeShapeType="1"/>
            </p:cNvSpPr>
            <p:nvPr/>
          </p:nvSpPr>
          <p:spPr bwMode="auto">
            <a:xfrm flipV="1">
              <a:off x="1008" y="2448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6" name="Group 10"/>
          <p:cNvGrpSpPr>
            <a:grpSpLocks/>
          </p:cNvGrpSpPr>
          <p:nvPr/>
        </p:nvGrpSpPr>
        <p:grpSpPr bwMode="auto">
          <a:xfrm>
            <a:off x="2587625" y="4376738"/>
            <a:ext cx="5657850" cy="401637"/>
            <a:chOff x="1392" y="2640"/>
            <a:chExt cx="3216" cy="240"/>
          </a:xfrm>
        </p:grpSpPr>
        <p:sp>
          <p:nvSpPr>
            <p:cNvPr id="65548" name="Text Box 11"/>
            <p:cNvSpPr txBox="1">
              <a:spLocks noChangeArrowheads="1"/>
            </p:cNvSpPr>
            <p:nvPr/>
          </p:nvSpPr>
          <p:spPr bwMode="auto">
            <a:xfrm>
              <a:off x="1872" y="2640"/>
              <a:ext cx="2736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Σε ποιο κάδο - τιμή από 0 έως Μ-1</a:t>
              </a:r>
            </a:p>
          </p:txBody>
        </p:sp>
        <p:sp>
          <p:nvSpPr>
            <p:cNvPr id="65549" name="Rectangle 12"/>
            <p:cNvSpPr>
              <a:spLocks noChangeArrowheads="1"/>
            </p:cNvSpPr>
            <p:nvPr/>
          </p:nvSpPr>
          <p:spPr bwMode="auto">
            <a:xfrm>
              <a:off x="1872" y="2640"/>
              <a:ext cx="24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0" name="Line 13"/>
            <p:cNvSpPr>
              <a:spLocks noChangeShapeType="1"/>
            </p:cNvSpPr>
            <p:nvPr/>
          </p:nvSpPr>
          <p:spPr bwMode="auto">
            <a:xfrm flipH="1">
              <a:off x="1392" y="273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Text Box 14"/>
          <p:cNvSpPr txBox="1">
            <a:spLocks noChangeArrowheads="1"/>
          </p:cNvSpPr>
          <p:nvPr/>
        </p:nvSpPr>
        <p:spPr bwMode="auto">
          <a:xfrm>
            <a:off x="323850" y="3284538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Πίνακας κατακερματισμού με Μ θέσεις - κάδους (</a:t>
            </a:r>
            <a:r>
              <a:rPr lang="en-US" altLang="en-US" sz="2400">
                <a:latin typeface="Calibri" pitchFamily="34" charset="0"/>
              </a:rPr>
              <a:t>buckets)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Εσωτερικός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7866238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964254-F585-4BDB-8871-8B4EAD13EE76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342900" y="1482644"/>
            <a:ext cx="8001000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i="1" dirty="0">
                <a:latin typeface="Calibri" pitchFamily="34" charset="0"/>
              </a:rPr>
              <a:t>Αρκούν δύο μεταβλητές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Βήμα Διάσπασης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(j)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- ποια συνάρτηση χρησιμοποιούμε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Πλήθος Διασπάσεων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(n)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– ποιος είναι ο επόμενος κάδος που θα διασπαστεί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</a:p>
          <a:p>
            <a:pPr marL="0" lvl="1" algn="just"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Αρχικοποίηση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j = 0; n = 0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Όταν συμβεί μια υπερχείλιση, πρώτη διάσπαση κάδου </a:t>
            </a:r>
            <a:r>
              <a:rPr lang="en-US" dirty="0">
                <a:latin typeface="Calibri" pitchFamily="34" charset="0"/>
              </a:rPr>
              <a:t>n = 0</a:t>
            </a:r>
            <a:r>
              <a:rPr lang="el-GR" dirty="0">
                <a:latin typeface="Calibri" pitchFamily="34" charset="0"/>
              </a:rPr>
              <a:t>,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αύξηση</a:t>
            </a:r>
            <a:r>
              <a:rPr lang="en-US" dirty="0">
                <a:latin typeface="Calibri" pitchFamily="34" charset="0"/>
              </a:rPr>
              <a:t> n &lt;-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n+1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342900" y="4758195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Συνεχίζουμε γραμμικά, διασπώντας με τη σειρά τους κάδους 1, 2, 3, ...</a:t>
            </a:r>
            <a:endParaRPr lang="en-US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μέχρι να διασπαστούν </a:t>
            </a:r>
            <a:r>
              <a:rPr lang="el-GR" u="sng" dirty="0">
                <a:latin typeface="Calibri" pitchFamily="34" charset="0"/>
              </a:rPr>
              <a:t>όλοι</a:t>
            </a:r>
            <a:r>
              <a:rPr lang="el-GR" dirty="0">
                <a:latin typeface="Calibri" pitchFamily="34" charset="0"/>
              </a:rPr>
              <a:t> οι «παλιοί» κάδοι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 μεταβλητή 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n 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(«πλήθος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διασπάσεων») κρατάει ποιος κάδος έχει σειρά για διάσπαση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2C3F7A-8331-4A0F-9279-95F8A18CB289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1294207" y="982302"/>
            <a:ext cx="1512887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32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9 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44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31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25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36 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14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18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10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11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30</a:t>
            </a:r>
          </a:p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43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3708400" y="2492375"/>
            <a:ext cx="4248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 = 4</a:t>
            </a: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Κάθε κάδος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μέχρι </a:t>
            </a:r>
            <a:r>
              <a:rPr lang="el-GR" sz="1800" dirty="0">
                <a:latin typeface="Calibri" pitchFamily="34" charset="0"/>
              </a:rPr>
              <a:t>4 εγγραφές</a:t>
            </a: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4 κάδους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8DA62-C0D8-4745-B645-C785E0BC380A}" type="slidenum">
              <a:rPr lang="el-GR" altLang="en-US" smtClean="0"/>
              <a:pPr/>
              <a:t>32</a:t>
            </a:fld>
            <a:endParaRPr lang="el-GR" altLang="en-US"/>
          </a:p>
        </p:txBody>
      </p:sp>
      <p:pic>
        <p:nvPicPr>
          <p:cNvPr id="3687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133600"/>
            <a:ext cx="7559675" cy="2955925"/>
          </a:xfrm>
          <a:noFill/>
        </p:spPr>
      </p:pic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68313" y="5373688"/>
            <a:ext cx="460851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Βήμα  διάσπασης 0 (χρήση </a:t>
            </a:r>
            <a:r>
              <a:rPr lang="en-US" sz="1600" dirty="0">
                <a:latin typeface="Calibri" pitchFamily="34" charset="0"/>
              </a:rPr>
              <a:t>h</a:t>
            </a:r>
            <a:r>
              <a:rPr lang="en-US" sz="1600" baseline="-25000" dirty="0">
                <a:latin typeface="Calibri" pitchFamily="34" charset="0"/>
              </a:rPr>
              <a:t>0</a:t>
            </a:r>
            <a:r>
              <a:rPr lang="en-US" sz="1600" dirty="0">
                <a:latin typeface="Calibri" pitchFamily="34" charset="0"/>
              </a:rPr>
              <a:t>)</a:t>
            </a:r>
            <a:endParaRPr lang="el-GR" sz="16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Πλήθος διασπάσεων = 0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3924300" y="47244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43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2987675" y="5013325"/>
            <a:ext cx="3889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Διασπάμε τον πρώτο κάδο</a:t>
            </a:r>
          </a:p>
        </p:txBody>
      </p:sp>
      <p:sp>
        <p:nvSpPr>
          <p:cNvPr id="36875" name="Line 8"/>
          <p:cNvSpPr>
            <a:spLocks noChangeShapeType="1"/>
          </p:cNvSpPr>
          <p:nvPr/>
        </p:nvSpPr>
        <p:spPr bwMode="auto">
          <a:xfrm flipH="1" flipV="1">
            <a:off x="3132138" y="4292600"/>
            <a:ext cx="719137" cy="504825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876" name="Text Box 9"/>
          <p:cNvSpPr txBox="1">
            <a:spLocks noChangeArrowheads="1"/>
          </p:cNvSpPr>
          <p:nvPr/>
        </p:nvSpPr>
        <p:spPr bwMode="auto">
          <a:xfrm>
            <a:off x="1042988" y="1196975"/>
            <a:ext cx="151288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0</a:t>
            </a:r>
            <a:r>
              <a:rPr lang="en-US" sz="1400">
                <a:latin typeface="Calibri" pitchFamily="34" charset="0"/>
              </a:rPr>
              <a:t>(k) = k mod 4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1</a:t>
            </a:r>
            <a:r>
              <a:rPr lang="en-US" sz="1400">
                <a:latin typeface="Calibri" pitchFamily="34" charset="0"/>
              </a:rPr>
              <a:t>(k) = k mod 8</a:t>
            </a:r>
            <a:endParaRPr lang="el-GR" sz="1400">
              <a:latin typeface="Calibri" pitchFamily="34" charset="0"/>
            </a:endParaRPr>
          </a:p>
        </p:txBody>
      </p:sp>
      <p:sp>
        <p:nvSpPr>
          <p:cNvPr id="36881" name="Text Box 14"/>
          <p:cNvSpPr txBox="1">
            <a:spLocks noChangeArrowheads="1"/>
          </p:cNvSpPr>
          <p:nvPr/>
        </p:nvSpPr>
        <p:spPr bwMode="auto">
          <a:xfrm>
            <a:off x="2771775" y="1052513"/>
            <a:ext cx="50403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μη διασπασμένους κάδους: παλιά συνάρτηση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διασπασμένους κάδους: νέα συνάρτηση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8313" y="1916113"/>
            <a:ext cx="1439862" cy="3313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4572000" y="2133600"/>
            <a:ext cx="936625" cy="2735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Rectangle 22"/>
          <p:cNvSpPr/>
          <p:nvPr/>
        </p:nvSpPr>
        <p:spPr>
          <a:xfrm>
            <a:off x="4696120" y="2234153"/>
            <a:ext cx="743146" cy="266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F6BA8A-54A0-4997-BD8B-AE9618D91AF3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609600" y="1940152"/>
            <a:ext cx="7924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Όταν συμβεί μια υπερχείλιση σε έναν οποιοδήποτε κάδο,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κάδος 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χωρίζεται σε δύο κάδους: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	τον αρχικό κάδο 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n</a:t>
            </a:r>
            <a:r>
              <a:rPr lang="el-GR" sz="2000" dirty="0">
                <a:latin typeface="Calibri" pitchFamily="34" charset="0"/>
              </a:rPr>
              <a:t>  και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	ένα νέο κάδο 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n</a:t>
            </a:r>
            <a:r>
              <a:rPr lang="el-GR" sz="2000" i="1" dirty="0">
                <a:solidFill>
                  <a:srgbClr val="FF0000"/>
                </a:solidFill>
                <a:latin typeface="Calibri" pitchFamily="34" charset="0"/>
              </a:rPr>
              <a:t> + 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k</a:t>
            </a:r>
            <a:r>
              <a:rPr lang="el-GR" sz="2000" i="1" dirty="0">
                <a:solidFill>
                  <a:srgbClr val="FF0000"/>
                </a:solidFill>
                <a:latin typeface="Calibri" pitchFamily="34" charset="0"/>
              </a:rPr>
              <a:t> - 1 </a:t>
            </a:r>
            <a:r>
              <a:rPr lang="el-GR" sz="2000" dirty="0">
                <a:latin typeface="Calibri" pitchFamily="34" charset="0"/>
              </a:rPr>
              <a:t>στο τέλος του αρχείου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με βάση την 	συνάρτηση </a:t>
            </a:r>
            <a:r>
              <a:rPr lang="en-US" sz="2000" b="1" dirty="0">
                <a:latin typeface="Calibri" pitchFamily="34" charset="0"/>
              </a:rPr>
              <a:t>h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(k) = k mod 2M</a:t>
            </a:r>
            <a:endParaRPr lang="el-GR" sz="2000" b="1" dirty="0">
              <a:latin typeface="Calibri" pitchFamily="34" charset="0"/>
            </a:endParaRP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730558" y="4681910"/>
            <a:ext cx="72723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Δηλαδή, σε κάθε υπερχείλιση χωρίζουμε τον επόμενο στη σειρά κάδο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8AB612-AB87-4200-B01C-D4DDE48D6037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528638" y="2265363"/>
            <a:ext cx="5051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Όλοι οι κάδοι έχουν διασπαστεί όταν:</a:t>
            </a: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940425" y="2276475"/>
            <a:ext cx="1079500" cy="523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800" dirty="0">
                <a:latin typeface="Calibri" pitchFamily="34" charset="0"/>
              </a:rPr>
              <a:t>n = M</a:t>
            </a:r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323850" y="2924175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Τότε έχουμε </a:t>
            </a:r>
            <a:r>
              <a:rPr lang="en-US">
                <a:latin typeface="Calibri" pitchFamily="34" charset="0"/>
              </a:rPr>
              <a:t>2M </a:t>
            </a:r>
            <a:r>
              <a:rPr lang="el-GR">
                <a:latin typeface="Calibri" pitchFamily="34" charset="0"/>
              </a:rPr>
              <a:t>κάδους</a:t>
            </a:r>
          </a:p>
        </p:txBody>
      </p:sp>
      <p:sp>
        <p:nvSpPr>
          <p:cNvPr id="33801" name="Text Box 6"/>
          <p:cNvSpPr txBox="1">
            <a:spLocks noChangeArrowheads="1"/>
          </p:cNvSpPr>
          <p:nvPr/>
        </p:nvSpPr>
        <p:spPr bwMode="auto">
          <a:xfrm>
            <a:off x="376238" y="3713163"/>
            <a:ext cx="8534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Όταν </a:t>
            </a:r>
            <a:r>
              <a:rPr lang="en-US" b="1" dirty="0">
                <a:latin typeface="Calibri" pitchFamily="34" charset="0"/>
              </a:rPr>
              <a:t>n = M</a:t>
            </a:r>
            <a:r>
              <a:rPr lang="en-US" dirty="0">
                <a:latin typeface="Calibri" pitchFamily="34" charset="0"/>
              </a:rPr>
              <a:t>, 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μηδενίζουμε το </a:t>
            </a:r>
            <a:r>
              <a:rPr lang="en-US" dirty="0">
                <a:latin typeface="Calibri" pitchFamily="34" charset="0"/>
              </a:rPr>
              <a:t>n, n = 0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και για οποιαδήποτε νέα διάσπαση εφαρμόζουμε την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	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b="1" dirty="0">
                <a:latin typeface="Calibri" pitchFamily="34" charset="0"/>
              </a:rPr>
              <a:t>(k) = k mod 4M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Διασπώντας πάλι τον κάδο 0, 1, ... </a:t>
            </a:r>
            <a:r>
              <a:rPr lang="el-GR" dirty="0" err="1">
                <a:latin typeface="Calibri" pitchFamily="34" charset="0"/>
              </a:rPr>
              <a:t>κ.τ.λ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3802" name="Text Box 7"/>
          <p:cNvSpPr txBox="1">
            <a:spLocks noChangeArrowheads="1"/>
          </p:cNvSpPr>
          <p:nvPr/>
        </p:nvSpPr>
        <p:spPr bwMode="auto">
          <a:xfrm>
            <a:off x="250825" y="1773238"/>
            <a:ext cx="3960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Συνεχίζουμε ...</a:t>
            </a:r>
          </a:p>
        </p:txBody>
      </p:sp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2289E-4FA2-43AF-BBAC-4AA056CE54C9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41216" y="2145323"/>
            <a:ext cx="822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 βήμα διάσπασης 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n-US" sz="2400" b="1" dirty="0">
                <a:solidFill>
                  <a:srgbClr val="990000"/>
                </a:solidFill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</a:t>
            </a:r>
            <a:r>
              <a:rPr lang="en-US" sz="2400" dirty="0">
                <a:latin typeface="Calibri" pitchFamily="34" charset="0"/>
              </a:rPr>
              <a:t>j = 0, 1, 2, …</a:t>
            </a:r>
            <a:r>
              <a:rPr lang="el-GR" sz="2400" dirty="0">
                <a:latin typeface="Calibri" pitchFamily="34" charset="0"/>
              </a:rPr>
              <a:t>)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	</a:t>
            </a:r>
            <a:r>
              <a:rPr lang="en-US" sz="2400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(k) = k mod 2</a:t>
            </a:r>
            <a:r>
              <a:rPr lang="en-US" sz="2400" baseline="30000" dirty="0"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 M, </a:t>
            </a:r>
            <a:r>
              <a:rPr lang="el-GR" sz="2400" dirty="0">
                <a:latin typeface="Calibri" pitchFamily="34" charset="0"/>
              </a:rPr>
              <a:t>και την </a:t>
            </a:r>
            <a:r>
              <a:rPr lang="en-US" sz="2400" dirty="0">
                <a:latin typeface="Calibri" pitchFamily="34" charset="0"/>
              </a:rPr>
              <a:t>h</a:t>
            </a:r>
            <a:r>
              <a:rPr lang="en-US" sz="2400" baseline="-25000" dirty="0">
                <a:latin typeface="Calibri" pitchFamily="34" charset="0"/>
              </a:rPr>
              <a:t>j+1</a:t>
            </a:r>
            <a:r>
              <a:rPr lang="en-US" sz="2400" dirty="0">
                <a:latin typeface="Calibri" pitchFamily="34" charset="0"/>
              </a:rPr>
              <a:t>(k) </a:t>
            </a:r>
            <a:r>
              <a:rPr lang="en-US" sz="2400" dirty="0" err="1">
                <a:latin typeface="Calibri" pitchFamily="34" charset="0"/>
              </a:rPr>
              <a:t>για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διασπάσεις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2641" y="3663725"/>
            <a:ext cx="72020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Δηλαδή, σε κάθε βήμα έχουμε ένα ζεύγος συναρτήσεων (</a:t>
            </a:r>
            <a:r>
              <a:rPr lang="en-US" sz="2000" dirty="0"/>
              <a:t>j, j+1)</a:t>
            </a:r>
            <a:r>
              <a:rPr lang="el-GR" sz="2000" dirty="0"/>
              <a:t>: </a:t>
            </a:r>
          </a:p>
          <a:p>
            <a:pPr algn="just"/>
            <a:r>
              <a:rPr lang="el-GR" sz="2000" dirty="0"/>
              <a:t>η πρώτη χρησιμοποιείται για τους μη διασπασμένους κάδους (δηλαδή, με αριθμό μεγαλύτερο του </a:t>
            </a:r>
            <a:r>
              <a:rPr lang="en-US" sz="2000" dirty="0"/>
              <a:t>n)  </a:t>
            </a:r>
            <a:r>
              <a:rPr lang="el-GR" sz="2000" dirty="0"/>
              <a:t>και η δεύτερη για τους διασπασμένους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8DA62-C0D8-4745-B645-C785E0BC380A}" type="slidenum">
              <a:rPr lang="el-GR" altLang="en-US" smtClean="0"/>
              <a:pPr/>
              <a:t>36</a:t>
            </a:fld>
            <a:endParaRPr lang="el-GR" altLang="en-US"/>
          </a:p>
        </p:txBody>
      </p:sp>
      <p:pic>
        <p:nvPicPr>
          <p:cNvPr id="3687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133600"/>
            <a:ext cx="7559675" cy="2955925"/>
          </a:xfrm>
          <a:noFill/>
        </p:spPr>
      </p:pic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050499" y="5269993"/>
            <a:ext cx="460851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Βήμα  διάσπασης 0 (χρήση </a:t>
            </a:r>
            <a:r>
              <a:rPr lang="en-US" sz="1600" dirty="0">
                <a:latin typeface="Calibri" pitchFamily="34" charset="0"/>
              </a:rPr>
              <a:t>h</a:t>
            </a:r>
            <a:r>
              <a:rPr lang="en-US" sz="1600" baseline="-25000" dirty="0">
                <a:latin typeface="Calibri" pitchFamily="34" charset="0"/>
              </a:rPr>
              <a:t>0</a:t>
            </a:r>
            <a:r>
              <a:rPr lang="en-US" sz="1600" dirty="0">
                <a:latin typeface="Calibri" pitchFamily="34" charset="0"/>
              </a:rPr>
              <a:t>)</a:t>
            </a:r>
            <a:endParaRPr lang="el-GR" sz="16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Πλήθος διασπάσεων = 1</a:t>
            </a:r>
          </a:p>
        </p:txBody>
      </p:sp>
      <p:sp>
        <p:nvSpPr>
          <p:cNvPr id="36876" name="Text Box 9"/>
          <p:cNvSpPr txBox="1">
            <a:spLocks noChangeArrowheads="1"/>
          </p:cNvSpPr>
          <p:nvPr/>
        </p:nvSpPr>
        <p:spPr bwMode="auto">
          <a:xfrm>
            <a:off x="1042988" y="1196975"/>
            <a:ext cx="151288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0</a:t>
            </a:r>
            <a:r>
              <a:rPr lang="en-US" sz="1400">
                <a:latin typeface="Calibri" pitchFamily="34" charset="0"/>
              </a:rPr>
              <a:t>(k) = k mod 4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1</a:t>
            </a:r>
            <a:r>
              <a:rPr lang="en-US" sz="1400">
                <a:latin typeface="Calibri" pitchFamily="34" charset="0"/>
              </a:rPr>
              <a:t>(k) = k mod 8</a:t>
            </a:r>
            <a:endParaRPr lang="el-GR" sz="1400">
              <a:latin typeface="Calibri" pitchFamily="34" charset="0"/>
            </a:endParaRPr>
          </a:p>
        </p:txBody>
      </p:sp>
      <p:sp>
        <p:nvSpPr>
          <p:cNvPr id="36877" name="Text Box 10"/>
          <p:cNvSpPr txBox="1">
            <a:spLocks noChangeArrowheads="1"/>
          </p:cNvSpPr>
          <p:nvPr/>
        </p:nvSpPr>
        <p:spPr bwMode="auto">
          <a:xfrm>
            <a:off x="7308850" y="29972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37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78" name="Line 11"/>
          <p:cNvSpPr>
            <a:spLocks noChangeShapeType="1"/>
          </p:cNvSpPr>
          <p:nvPr/>
        </p:nvSpPr>
        <p:spPr bwMode="auto">
          <a:xfrm flipH="1">
            <a:off x="6877050" y="3213100"/>
            <a:ext cx="431800" cy="287338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6879" name="Text Box 12"/>
          <p:cNvSpPr txBox="1">
            <a:spLocks noChangeArrowheads="1"/>
          </p:cNvSpPr>
          <p:nvPr/>
        </p:nvSpPr>
        <p:spPr bwMode="auto">
          <a:xfrm>
            <a:off x="7283419" y="3261378"/>
            <a:ext cx="14539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29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(υπερχείλιση)</a:t>
            </a:r>
          </a:p>
        </p:txBody>
      </p:sp>
      <p:sp>
        <p:nvSpPr>
          <p:cNvPr id="36880" name="Text Box 13"/>
          <p:cNvSpPr txBox="1">
            <a:spLocks noChangeArrowheads="1"/>
          </p:cNvSpPr>
          <p:nvPr/>
        </p:nvSpPr>
        <p:spPr bwMode="auto">
          <a:xfrm>
            <a:off x="7071694" y="4868863"/>
            <a:ext cx="14611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22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(υπερχείλιση)</a:t>
            </a:r>
            <a:endParaRPr lang="en-US" sz="12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6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81" name="Text Box 14"/>
          <p:cNvSpPr txBox="1">
            <a:spLocks noChangeArrowheads="1"/>
          </p:cNvSpPr>
          <p:nvPr/>
        </p:nvSpPr>
        <p:spPr bwMode="auto">
          <a:xfrm>
            <a:off x="2771775" y="1052513"/>
            <a:ext cx="50403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μη διασπασμένους κάδους: παλιά συνάρτηση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διασπασμένους κάδους: νέα συνάρτηση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8313" y="1916113"/>
            <a:ext cx="1439862" cy="3313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4572000" y="2133600"/>
            <a:ext cx="936625" cy="2735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ectangle 21"/>
          <p:cNvSpPr/>
          <p:nvPr/>
        </p:nvSpPr>
        <p:spPr>
          <a:xfrm>
            <a:off x="4479305" y="2243579"/>
            <a:ext cx="959962" cy="28767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55C43-11D1-48EA-AB92-2534F57D7D20}" type="slidenum">
              <a:rPr lang="el-GR" altLang="en-US" smtClean="0"/>
              <a:pPr/>
              <a:t>37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4968081" y="5264576"/>
            <a:ext cx="3059907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Βήμα  διάσπασης 0 (χρήση </a:t>
            </a:r>
            <a:r>
              <a:rPr lang="en-US" sz="1600" dirty="0">
                <a:latin typeface="Calibri" pitchFamily="34" charset="0"/>
              </a:rPr>
              <a:t>h</a:t>
            </a:r>
            <a:r>
              <a:rPr lang="en-US" sz="1600" baseline="-25000" dirty="0">
                <a:latin typeface="Calibri" pitchFamily="34" charset="0"/>
              </a:rPr>
              <a:t>0</a:t>
            </a:r>
            <a:r>
              <a:rPr lang="en-US" sz="1600" dirty="0">
                <a:latin typeface="Calibri" pitchFamily="34" charset="0"/>
              </a:rPr>
              <a:t>)</a:t>
            </a:r>
            <a:endParaRPr lang="el-GR" sz="16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Πλήθος διασπάσεων = 3</a:t>
            </a:r>
          </a:p>
        </p:txBody>
      </p:sp>
      <p:pic>
        <p:nvPicPr>
          <p:cNvPr id="3789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484313"/>
            <a:ext cx="6624638" cy="3529012"/>
          </a:xfrm>
          <a:noFill/>
        </p:spPr>
      </p:pic>
      <p:sp>
        <p:nvSpPr>
          <p:cNvPr id="37897" name="Text Box 7"/>
          <p:cNvSpPr txBox="1">
            <a:spLocks noChangeArrowheads="1"/>
          </p:cNvSpPr>
          <p:nvPr/>
        </p:nvSpPr>
        <p:spPr bwMode="auto">
          <a:xfrm>
            <a:off x="656847" y="1376313"/>
            <a:ext cx="3736044" cy="37875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Εισαγωγή του 50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31913" y="2276475"/>
            <a:ext cx="576262" cy="2952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4572000" y="1773238"/>
            <a:ext cx="792163" cy="3671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76054" y="12558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287413" y="3192312"/>
            <a:ext cx="14539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50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(υπερχείλιση)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1CB5059-210F-4EE2-8EB3-B4ABB5BDD86C}"/>
                  </a:ext>
                </a:extLst>
              </p14:cNvPr>
              <p14:cNvContentPartPr/>
              <p14:nvPr/>
            </p14:nvContentPartPr>
            <p14:xfrm>
              <a:off x="1455292" y="2759437"/>
              <a:ext cx="81000" cy="83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1CB5059-210F-4EE2-8EB3-B4ABB5BDD86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7652" y="2741797"/>
                <a:ext cx="116640" cy="11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713831C-17CB-455C-B522-EF64C86B6FE0}"/>
                  </a:ext>
                </a:extLst>
              </p14:cNvPr>
              <p14:cNvContentPartPr/>
              <p14:nvPr/>
            </p14:nvContentPartPr>
            <p14:xfrm>
              <a:off x="1483732" y="3030517"/>
              <a:ext cx="113040" cy="1008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713831C-17CB-455C-B522-EF64C86B6FE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66092" y="3012517"/>
                <a:ext cx="14868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4A32FE1-0FB5-4490-8FFB-76E7B86B22D3}"/>
                  </a:ext>
                </a:extLst>
              </p14:cNvPr>
              <p14:cNvContentPartPr/>
              <p14:nvPr/>
            </p14:nvContentPartPr>
            <p14:xfrm>
              <a:off x="1501732" y="3411037"/>
              <a:ext cx="157680" cy="105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4A32FE1-0FB5-4490-8FFB-76E7B86B22D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84092" y="3393037"/>
                <a:ext cx="193320" cy="14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B9F7F56-FEF8-4768-8A22-1A4FE3907BC6}"/>
                  </a:ext>
                </a:extLst>
              </p14:cNvPr>
              <p14:cNvContentPartPr/>
              <p14:nvPr/>
            </p14:nvContentPartPr>
            <p14:xfrm>
              <a:off x="1465732" y="3719197"/>
              <a:ext cx="129240" cy="1371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B9F7F56-FEF8-4768-8A22-1A4FE3907BC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448092" y="3701197"/>
                <a:ext cx="164880" cy="172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9F7816C2-083B-4793-9C9D-703DAB7B8183}"/>
              </a:ext>
            </a:extLst>
          </p:cNvPr>
          <p:cNvGrpSpPr/>
          <p:nvPr/>
        </p:nvGrpSpPr>
        <p:grpSpPr>
          <a:xfrm>
            <a:off x="1524772" y="4021957"/>
            <a:ext cx="97920" cy="133200"/>
            <a:chOff x="1524772" y="4021957"/>
            <a:chExt cx="97920" cy="133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B292ABCC-6ABF-477B-89A3-6EE98FF22905}"/>
                    </a:ext>
                  </a:extLst>
                </p14:cNvPr>
                <p14:cNvContentPartPr/>
                <p14:nvPr/>
              </p14:nvContentPartPr>
              <p14:xfrm>
                <a:off x="1524772" y="4023037"/>
                <a:ext cx="84600" cy="655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B292ABCC-6ABF-477B-89A3-6EE98FF2290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507132" y="4005037"/>
                  <a:ext cx="12024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64AF150A-6D73-4E32-9576-BE9E35F56B80}"/>
                    </a:ext>
                  </a:extLst>
                </p14:cNvPr>
                <p14:cNvContentPartPr/>
                <p14:nvPr/>
              </p14:nvContentPartPr>
              <p14:xfrm>
                <a:off x="1591732" y="4021957"/>
                <a:ext cx="30960" cy="1332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64AF150A-6D73-4E32-9576-BE9E35F56B8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574092" y="4003957"/>
                  <a:ext cx="66600" cy="168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8BF1181-C070-492A-9927-5028E691C4C4}"/>
                  </a:ext>
                </a:extLst>
              </p14:cNvPr>
              <p14:cNvContentPartPr/>
              <p14:nvPr/>
            </p14:nvContentPartPr>
            <p14:xfrm>
              <a:off x="1503892" y="4300237"/>
              <a:ext cx="115200" cy="1479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8BF1181-C070-492A-9927-5028E691C4C4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486252" y="4282237"/>
                <a:ext cx="150840" cy="18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5C0757D8-388D-4A17-B9FF-14908A52F8E5}"/>
                  </a:ext>
                </a:extLst>
              </p14:cNvPr>
              <p14:cNvContentPartPr/>
              <p14:nvPr/>
            </p14:nvContentPartPr>
            <p14:xfrm>
              <a:off x="1480132" y="4742317"/>
              <a:ext cx="126000" cy="1562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5C0757D8-388D-4A17-B9FF-14908A52F8E5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462132" y="4724317"/>
                <a:ext cx="161640" cy="19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7912" name="Ink 37911">
                <a:extLst>
                  <a:ext uri="{FF2B5EF4-FFF2-40B4-BE49-F238E27FC236}">
                    <a16:creationId xmlns:a16="http://schemas.microsoft.com/office/drawing/2014/main" id="{B1AE1FA5-106A-4B42-AFE7-BE8F39A8FFCF}"/>
                  </a:ext>
                </a:extLst>
              </p14:cNvPr>
              <p14:cNvContentPartPr/>
              <p14:nvPr/>
            </p14:nvContentPartPr>
            <p14:xfrm>
              <a:off x="5476492" y="2204317"/>
              <a:ext cx="105480" cy="103680"/>
            </p14:xfrm>
          </p:contentPart>
        </mc:Choice>
        <mc:Fallback xmlns="">
          <p:pic>
            <p:nvPicPr>
              <p:cNvPr id="37912" name="Ink 37911">
                <a:extLst>
                  <a:ext uri="{FF2B5EF4-FFF2-40B4-BE49-F238E27FC236}">
                    <a16:creationId xmlns:a16="http://schemas.microsoft.com/office/drawing/2014/main" id="{B1AE1FA5-106A-4B42-AFE7-BE8F39A8FFCF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5458492" y="2186677"/>
                <a:ext cx="141120" cy="1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5">
            <p14:nvContentPartPr>
              <p14:cNvPr id="37913" name="Ink 37912">
                <a:extLst>
                  <a:ext uri="{FF2B5EF4-FFF2-40B4-BE49-F238E27FC236}">
                    <a16:creationId xmlns:a16="http://schemas.microsoft.com/office/drawing/2014/main" id="{E282BBF9-D549-403D-B2DF-5601E266EC91}"/>
                  </a:ext>
                </a:extLst>
              </p14:cNvPr>
              <p14:cNvContentPartPr/>
              <p14:nvPr/>
            </p14:nvContentPartPr>
            <p14:xfrm>
              <a:off x="5543452" y="2489077"/>
              <a:ext cx="46800" cy="113400"/>
            </p14:xfrm>
          </p:contentPart>
        </mc:Choice>
        <mc:Fallback xmlns="">
          <p:pic>
            <p:nvPicPr>
              <p:cNvPr id="37913" name="Ink 37912">
                <a:extLst>
                  <a:ext uri="{FF2B5EF4-FFF2-40B4-BE49-F238E27FC236}">
                    <a16:creationId xmlns:a16="http://schemas.microsoft.com/office/drawing/2014/main" id="{E282BBF9-D549-403D-B2DF-5601E266EC91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5525452" y="2471437"/>
                <a:ext cx="82440" cy="14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7">
            <p14:nvContentPartPr>
              <p14:cNvPr id="37914" name="Ink 37913">
                <a:extLst>
                  <a:ext uri="{FF2B5EF4-FFF2-40B4-BE49-F238E27FC236}">
                    <a16:creationId xmlns:a16="http://schemas.microsoft.com/office/drawing/2014/main" id="{991EA8F1-3845-46DE-9E7B-31406CF40F3F}"/>
                  </a:ext>
                </a:extLst>
              </p14:cNvPr>
              <p14:cNvContentPartPr/>
              <p14:nvPr/>
            </p14:nvContentPartPr>
            <p14:xfrm>
              <a:off x="5469292" y="2831797"/>
              <a:ext cx="74520" cy="156960"/>
            </p14:xfrm>
          </p:contentPart>
        </mc:Choice>
        <mc:Fallback xmlns="">
          <p:pic>
            <p:nvPicPr>
              <p:cNvPr id="37914" name="Ink 37913">
                <a:extLst>
                  <a:ext uri="{FF2B5EF4-FFF2-40B4-BE49-F238E27FC236}">
                    <a16:creationId xmlns:a16="http://schemas.microsoft.com/office/drawing/2014/main" id="{991EA8F1-3845-46DE-9E7B-31406CF40F3F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5451292" y="2814157"/>
                <a:ext cx="11016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9">
            <p14:nvContentPartPr>
              <p14:cNvPr id="37915" name="Ink 37914">
                <a:extLst>
                  <a:ext uri="{FF2B5EF4-FFF2-40B4-BE49-F238E27FC236}">
                    <a16:creationId xmlns:a16="http://schemas.microsoft.com/office/drawing/2014/main" id="{64C47CC2-A530-485D-9FD5-614F6E7AB610}"/>
                  </a:ext>
                </a:extLst>
              </p14:cNvPr>
              <p14:cNvContentPartPr/>
              <p14:nvPr/>
            </p14:nvContentPartPr>
            <p14:xfrm>
              <a:off x="5395132" y="3280357"/>
              <a:ext cx="106200" cy="150480"/>
            </p14:xfrm>
          </p:contentPart>
        </mc:Choice>
        <mc:Fallback xmlns="">
          <p:pic>
            <p:nvPicPr>
              <p:cNvPr id="37915" name="Ink 37914">
                <a:extLst>
                  <a:ext uri="{FF2B5EF4-FFF2-40B4-BE49-F238E27FC236}">
                    <a16:creationId xmlns:a16="http://schemas.microsoft.com/office/drawing/2014/main" id="{64C47CC2-A530-485D-9FD5-614F6E7AB610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5377492" y="3262717"/>
                <a:ext cx="141840" cy="186120"/>
              </a:xfrm>
              <a:prstGeom prst="rect">
                <a:avLst/>
              </a:prstGeom>
            </p:spPr>
          </p:pic>
        </mc:Fallback>
      </mc:AlternateContent>
      <p:grpSp>
        <p:nvGrpSpPr>
          <p:cNvPr id="37925" name="Group 37924">
            <a:extLst>
              <a:ext uri="{FF2B5EF4-FFF2-40B4-BE49-F238E27FC236}">
                <a16:creationId xmlns:a16="http://schemas.microsoft.com/office/drawing/2014/main" id="{32CB043F-1694-4AC5-96FA-FD370CFABDAC}"/>
              </a:ext>
            </a:extLst>
          </p:cNvPr>
          <p:cNvGrpSpPr/>
          <p:nvPr/>
        </p:nvGrpSpPr>
        <p:grpSpPr>
          <a:xfrm>
            <a:off x="5455252" y="3606517"/>
            <a:ext cx="111240" cy="141840"/>
            <a:chOff x="5455252" y="3606517"/>
            <a:chExt cx="111240" cy="141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37916" name="Ink 37915">
                  <a:extLst>
                    <a:ext uri="{FF2B5EF4-FFF2-40B4-BE49-F238E27FC236}">
                      <a16:creationId xmlns:a16="http://schemas.microsoft.com/office/drawing/2014/main" id="{DC086845-C7FE-47C3-9C97-D5D37A4EF136}"/>
                    </a:ext>
                  </a:extLst>
                </p14:cNvPr>
                <p14:cNvContentPartPr/>
                <p14:nvPr/>
              </p14:nvContentPartPr>
              <p14:xfrm>
                <a:off x="5455252" y="3606517"/>
                <a:ext cx="68400" cy="64800"/>
              </p14:xfrm>
            </p:contentPart>
          </mc:Choice>
          <mc:Fallback xmlns="">
            <p:pic>
              <p:nvPicPr>
                <p:cNvPr id="37916" name="Ink 37915">
                  <a:extLst>
                    <a:ext uri="{FF2B5EF4-FFF2-40B4-BE49-F238E27FC236}">
                      <a16:creationId xmlns:a16="http://schemas.microsoft.com/office/drawing/2014/main" id="{DC086845-C7FE-47C3-9C97-D5D37A4EF136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5437252" y="3588877"/>
                  <a:ext cx="10404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37917" name="Ink 37916">
                  <a:extLst>
                    <a:ext uri="{FF2B5EF4-FFF2-40B4-BE49-F238E27FC236}">
                      <a16:creationId xmlns:a16="http://schemas.microsoft.com/office/drawing/2014/main" id="{CEA9D8BA-95F6-41EB-8D47-0167371919A7}"/>
                    </a:ext>
                  </a:extLst>
                </p14:cNvPr>
                <p14:cNvContentPartPr/>
                <p14:nvPr/>
              </p14:nvContentPartPr>
              <p14:xfrm>
                <a:off x="5527972" y="3612997"/>
                <a:ext cx="38520" cy="135360"/>
              </p14:xfrm>
            </p:contentPart>
          </mc:Choice>
          <mc:Fallback xmlns="">
            <p:pic>
              <p:nvPicPr>
                <p:cNvPr id="37917" name="Ink 37916">
                  <a:extLst>
                    <a:ext uri="{FF2B5EF4-FFF2-40B4-BE49-F238E27FC236}">
                      <a16:creationId xmlns:a16="http://schemas.microsoft.com/office/drawing/2014/main" id="{CEA9D8BA-95F6-41EB-8D47-0167371919A7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5510332" y="3594997"/>
                  <a:ext cx="74160" cy="171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924" name="Group 37923">
            <a:extLst>
              <a:ext uri="{FF2B5EF4-FFF2-40B4-BE49-F238E27FC236}">
                <a16:creationId xmlns:a16="http://schemas.microsoft.com/office/drawing/2014/main" id="{5620F973-C05F-4B23-94E5-F84C2EBFB1E8}"/>
              </a:ext>
            </a:extLst>
          </p:cNvPr>
          <p:cNvGrpSpPr/>
          <p:nvPr/>
        </p:nvGrpSpPr>
        <p:grpSpPr>
          <a:xfrm>
            <a:off x="5476852" y="3939877"/>
            <a:ext cx="96480" cy="131040"/>
            <a:chOff x="5476852" y="3939877"/>
            <a:chExt cx="96480" cy="131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37918" name="Ink 37917">
                  <a:extLst>
                    <a:ext uri="{FF2B5EF4-FFF2-40B4-BE49-F238E27FC236}">
                      <a16:creationId xmlns:a16="http://schemas.microsoft.com/office/drawing/2014/main" id="{2CE4044E-B973-4863-862D-74D7CB41181B}"/>
                    </a:ext>
                  </a:extLst>
                </p14:cNvPr>
                <p14:cNvContentPartPr/>
                <p14:nvPr/>
              </p14:nvContentPartPr>
              <p14:xfrm>
                <a:off x="5476852" y="3962557"/>
                <a:ext cx="21960" cy="108360"/>
              </p14:xfrm>
            </p:contentPart>
          </mc:Choice>
          <mc:Fallback xmlns="">
            <p:pic>
              <p:nvPicPr>
                <p:cNvPr id="37918" name="Ink 37917">
                  <a:extLst>
                    <a:ext uri="{FF2B5EF4-FFF2-40B4-BE49-F238E27FC236}">
                      <a16:creationId xmlns:a16="http://schemas.microsoft.com/office/drawing/2014/main" id="{2CE4044E-B973-4863-862D-74D7CB41181B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5458852" y="3944557"/>
                  <a:ext cx="57600" cy="14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37919" name="Ink 37918">
                  <a:extLst>
                    <a:ext uri="{FF2B5EF4-FFF2-40B4-BE49-F238E27FC236}">
                      <a16:creationId xmlns:a16="http://schemas.microsoft.com/office/drawing/2014/main" id="{CA7B5B30-E707-43ED-955C-2067AD1B3B54}"/>
                    </a:ext>
                  </a:extLst>
                </p14:cNvPr>
                <p14:cNvContentPartPr/>
                <p14:nvPr/>
              </p14:nvContentPartPr>
              <p14:xfrm>
                <a:off x="5491252" y="3939877"/>
                <a:ext cx="82080" cy="33480"/>
              </p14:xfrm>
            </p:contentPart>
          </mc:Choice>
          <mc:Fallback xmlns="">
            <p:pic>
              <p:nvPicPr>
                <p:cNvPr id="37919" name="Ink 37918">
                  <a:extLst>
                    <a:ext uri="{FF2B5EF4-FFF2-40B4-BE49-F238E27FC236}">
                      <a16:creationId xmlns:a16="http://schemas.microsoft.com/office/drawing/2014/main" id="{CA7B5B30-E707-43ED-955C-2067AD1B3B54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5473612" y="3921877"/>
                  <a:ext cx="117720" cy="69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9">
            <p14:nvContentPartPr>
              <p14:cNvPr id="37920" name="Ink 37919">
                <a:extLst>
                  <a:ext uri="{FF2B5EF4-FFF2-40B4-BE49-F238E27FC236}">
                    <a16:creationId xmlns:a16="http://schemas.microsoft.com/office/drawing/2014/main" id="{A431504D-4976-4EC6-8E0D-8B11C9E53387}"/>
                  </a:ext>
                </a:extLst>
              </p14:cNvPr>
              <p14:cNvContentPartPr/>
              <p14:nvPr/>
            </p14:nvContentPartPr>
            <p14:xfrm>
              <a:off x="5461732" y="4380877"/>
              <a:ext cx="100080" cy="123120"/>
            </p14:xfrm>
          </p:contentPart>
        </mc:Choice>
        <mc:Fallback xmlns="">
          <p:pic>
            <p:nvPicPr>
              <p:cNvPr id="37920" name="Ink 37919">
                <a:extLst>
                  <a:ext uri="{FF2B5EF4-FFF2-40B4-BE49-F238E27FC236}">
                    <a16:creationId xmlns:a16="http://schemas.microsoft.com/office/drawing/2014/main" id="{A431504D-4976-4EC6-8E0D-8B11C9E53387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5443732" y="4363237"/>
                <a:ext cx="135720" cy="158760"/>
              </a:xfrm>
              <a:prstGeom prst="rect">
                <a:avLst/>
              </a:prstGeom>
            </p:spPr>
          </p:pic>
        </mc:Fallback>
      </mc:AlternateContent>
      <p:grpSp>
        <p:nvGrpSpPr>
          <p:cNvPr id="37923" name="Group 37922">
            <a:extLst>
              <a:ext uri="{FF2B5EF4-FFF2-40B4-BE49-F238E27FC236}">
                <a16:creationId xmlns:a16="http://schemas.microsoft.com/office/drawing/2014/main" id="{DFB9DA04-28A9-479C-AAE1-8707FD93FDC7}"/>
              </a:ext>
            </a:extLst>
          </p:cNvPr>
          <p:cNvGrpSpPr/>
          <p:nvPr/>
        </p:nvGrpSpPr>
        <p:grpSpPr>
          <a:xfrm>
            <a:off x="5442292" y="4754557"/>
            <a:ext cx="127800" cy="168480"/>
            <a:chOff x="5442292" y="4754557"/>
            <a:chExt cx="127800" cy="16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37921" name="Ink 37920">
                  <a:extLst>
                    <a:ext uri="{FF2B5EF4-FFF2-40B4-BE49-F238E27FC236}">
                      <a16:creationId xmlns:a16="http://schemas.microsoft.com/office/drawing/2014/main" id="{68598678-1A30-4D8C-99E4-2A45B7E3F487}"/>
                    </a:ext>
                  </a:extLst>
                </p14:cNvPr>
                <p14:cNvContentPartPr/>
                <p14:nvPr/>
              </p14:nvContentPartPr>
              <p14:xfrm>
                <a:off x="5467132" y="4754557"/>
                <a:ext cx="72000" cy="168480"/>
              </p14:xfrm>
            </p:contentPart>
          </mc:Choice>
          <mc:Fallback xmlns="">
            <p:pic>
              <p:nvPicPr>
                <p:cNvPr id="37921" name="Ink 37920">
                  <a:extLst>
                    <a:ext uri="{FF2B5EF4-FFF2-40B4-BE49-F238E27FC236}">
                      <a16:creationId xmlns:a16="http://schemas.microsoft.com/office/drawing/2014/main" id="{68598678-1A30-4D8C-99E4-2A45B7E3F487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5449492" y="4736917"/>
                  <a:ext cx="10764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37922" name="Ink 37921">
                  <a:extLst>
                    <a:ext uri="{FF2B5EF4-FFF2-40B4-BE49-F238E27FC236}">
                      <a16:creationId xmlns:a16="http://schemas.microsoft.com/office/drawing/2014/main" id="{39559684-4E53-4D65-A001-84475A478BC3}"/>
                    </a:ext>
                  </a:extLst>
                </p14:cNvPr>
                <p14:cNvContentPartPr/>
                <p14:nvPr/>
              </p14:nvContentPartPr>
              <p14:xfrm>
                <a:off x="5442292" y="4849237"/>
                <a:ext cx="127800" cy="22680"/>
              </p14:xfrm>
            </p:contentPart>
          </mc:Choice>
          <mc:Fallback xmlns="">
            <p:pic>
              <p:nvPicPr>
                <p:cNvPr id="37922" name="Ink 37921">
                  <a:extLst>
                    <a:ext uri="{FF2B5EF4-FFF2-40B4-BE49-F238E27FC236}">
                      <a16:creationId xmlns:a16="http://schemas.microsoft.com/office/drawing/2014/main" id="{39559684-4E53-4D65-A001-84475A478BC3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5424292" y="4831597"/>
                  <a:ext cx="163440" cy="5832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FCFE82-2054-482D-905C-FA7EFDA7CA7F}" type="slidenum">
              <a:rPr lang="el-GR" altLang="en-US" smtClean="0"/>
              <a:pPr/>
              <a:t>38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95288" y="1989138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Τι χρειάζεται να ξέρουμε για να βρεθεί ο κάδος της εγγραφής </a:t>
            </a:r>
            <a:r>
              <a:rPr lang="en-US">
                <a:latin typeface="Calibri" pitchFamily="34" charset="0"/>
              </a:rPr>
              <a:t>k </a:t>
            </a:r>
            <a:r>
              <a:rPr lang="el-GR">
                <a:latin typeface="Calibri" pitchFamily="34" charset="0"/>
              </a:rPr>
              <a:t>που ψάχνουμε;</a:t>
            </a: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ποια συνάρτηση χρησιμοποιούμε (δηλαδή, το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)</a:t>
            </a: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σε ποια διάσπαση βρισκόμαστε (δηλαδή το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n</a:t>
            </a:r>
            <a:r>
              <a:rPr lang="en-US">
                <a:latin typeface="Calibri" pitchFamily="34" charset="0"/>
              </a:rPr>
              <a:t>)</a:t>
            </a:r>
            <a:endParaRPr lang="el-GR">
              <a:latin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23850" y="3644900"/>
            <a:ext cx="7993063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Έστω ότι είμαστε στο βήμα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,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Τότε θα πρέπει να κοιτάξουμε είτε το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</a:t>
            </a: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h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(k) </a:t>
            </a:r>
            <a:r>
              <a:rPr lang="el-GR">
                <a:latin typeface="Calibri" pitchFamily="34" charset="0"/>
              </a:rPr>
              <a:t>αν ο κάδος δεν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ή το 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</a:t>
            </a: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h</a:t>
            </a:r>
            <a:r>
              <a:rPr lang="en-US" baseline="-25000">
                <a:latin typeface="Calibri" pitchFamily="34" charset="0"/>
              </a:rPr>
              <a:t>j+1</a:t>
            </a:r>
            <a:r>
              <a:rPr lang="en-US">
                <a:latin typeface="Calibri" pitchFamily="34" charset="0"/>
              </a:rPr>
              <a:t>(k) </a:t>
            </a:r>
            <a:r>
              <a:rPr lang="el-GR">
                <a:latin typeface="Calibri" pitchFamily="34" charset="0"/>
              </a:rPr>
              <a:t>αν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Πως θα ελέγξουμε αν ο κάδος έχει διασπαστεί ή όχι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 (αναζήτηση εγγραφής)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B2F899-0D33-4048-B380-157581DC5C9A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902677" y="2534139"/>
            <a:ext cx="74676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Έστω </a:t>
            </a:r>
            <a:r>
              <a:rPr lang="en-US" u="sng" dirty="0">
                <a:latin typeface="Calibri" pitchFamily="34" charset="0"/>
              </a:rPr>
              <a:t>n </a:t>
            </a:r>
            <a:r>
              <a:rPr lang="el-GR" u="sng" dirty="0">
                <a:latin typeface="Calibri" pitchFamily="34" charset="0"/>
              </a:rPr>
              <a:t>ο αριθμός διασπάσεων</a:t>
            </a:r>
            <a:r>
              <a:rPr lang="en-US" u="sng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και ότι αναζητούμε το </a:t>
            </a:r>
            <a:r>
              <a:rPr lang="en-US" u="sng" dirty="0">
                <a:latin typeface="Calibri" pitchFamily="34" charset="0"/>
              </a:rPr>
              <a:t>k,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    βρίσκεται στον κάδο </a:t>
            </a:r>
            <a:r>
              <a:rPr lang="el-GR" b="1" dirty="0">
                <a:latin typeface="Calibri" pitchFamily="34" charset="0"/>
              </a:rPr>
              <a:t>h</a:t>
            </a:r>
            <a:r>
              <a:rPr lang="en-US" b="1" baseline="-25000" dirty="0">
                <a:latin typeface="Calibri" pitchFamily="34" charset="0"/>
              </a:rPr>
              <a:t>j</a:t>
            </a:r>
            <a:r>
              <a:rPr lang="el-GR" b="1" dirty="0">
                <a:latin typeface="Calibri" pitchFamily="34" charset="0"/>
              </a:rPr>
              <a:t>(k)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τότε αν </a:t>
            </a:r>
            <a:r>
              <a:rPr lang="el-GR" b="1" dirty="0">
                <a:latin typeface="Calibri" pitchFamily="34" charset="0"/>
              </a:rPr>
              <a:t>n </a:t>
            </a:r>
            <a:r>
              <a:rPr lang="el-GR" b="1" dirty="0">
                <a:latin typeface="Calibri" pitchFamily="34" charset="0"/>
                <a:sym typeface="Symbol" pitchFamily="18" charset="2"/>
              </a:rPr>
              <a:t> </a:t>
            </a:r>
            <a:r>
              <a:rPr lang="el-GR" b="1" dirty="0">
                <a:latin typeface="Calibri" pitchFamily="34" charset="0"/>
              </a:rPr>
              <a:t> h</a:t>
            </a:r>
            <a:r>
              <a:rPr lang="en-US" b="1" baseline="-25000" dirty="0">
                <a:latin typeface="Calibri" pitchFamily="34" charset="0"/>
              </a:rPr>
              <a:t>j</a:t>
            </a:r>
            <a:r>
              <a:rPr lang="el-GR" b="1" dirty="0">
                <a:latin typeface="Calibri" pitchFamily="34" charset="0"/>
              </a:rPr>
              <a:t>(k)</a:t>
            </a:r>
            <a:r>
              <a:rPr lang="el-GR" dirty="0">
                <a:latin typeface="Calibri" pitchFamily="34" charset="0"/>
              </a:rPr>
              <a:t> o κάδος δεν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ενώ αν </a:t>
            </a:r>
            <a:r>
              <a:rPr lang="en-US" b="1" dirty="0">
                <a:latin typeface="Calibri" pitchFamily="34" charset="0"/>
              </a:rPr>
              <a:t>n &gt; </a:t>
            </a:r>
            <a:r>
              <a:rPr lang="en-US" b="1" dirty="0" err="1">
                <a:latin typeface="Calibri" pitchFamily="34" charset="0"/>
              </a:rPr>
              <a:t>h</a:t>
            </a:r>
            <a:r>
              <a:rPr lang="en-US" b="1" baseline="-25000" dirty="0" err="1">
                <a:latin typeface="Calibri" pitchFamily="34" charset="0"/>
              </a:rPr>
              <a:t>j</a:t>
            </a:r>
            <a:r>
              <a:rPr lang="en-US" b="1" dirty="0">
                <a:latin typeface="Calibri" pitchFamily="34" charset="0"/>
              </a:rPr>
              <a:t>(k)</a:t>
            </a:r>
            <a:r>
              <a:rPr lang="en-US" dirty="0">
                <a:latin typeface="Calibri" pitchFamily="34" charset="0"/>
              </a:rPr>
              <a:t> o </a:t>
            </a:r>
            <a:r>
              <a:rPr lang="el-GR" dirty="0">
                <a:latin typeface="Calibri" pitchFamily="34" charset="0"/>
              </a:rPr>
              <a:t>κάδος έχει διασπαστεί και εφαρμόζουμε την </a:t>
            </a:r>
            <a:r>
              <a:rPr lang="en-US" dirty="0">
                <a:latin typeface="Calibri" pitchFamily="34" charset="0"/>
              </a:rPr>
              <a:t>h</a:t>
            </a:r>
            <a:r>
              <a:rPr lang="en-US" baseline="-25000" dirty="0">
                <a:latin typeface="Calibri" pitchFamily="34" charset="0"/>
              </a:rPr>
              <a:t>j+1</a:t>
            </a:r>
            <a:r>
              <a:rPr lang="en-US" dirty="0">
                <a:latin typeface="Calibri" pitchFamily="34" charset="0"/>
              </a:rPr>
              <a:t>(k)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 (αναζήτηση)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4EB3A-C714-4452-A732-6C03C6D3CDCD}" type="slidenum">
              <a:rPr lang="el-GR" altLang="en-US"/>
              <a:pPr>
                <a:defRPr/>
              </a:pPr>
              <a:t>4</a:t>
            </a:fld>
            <a:endParaRPr lang="el-GR" altLang="en-US"/>
          </a:p>
        </p:txBody>
      </p:sp>
      <p:sp>
        <p:nvSpPr>
          <p:cNvPr id="66566" name="Text Box 3"/>
          <p:cNvSpPr txBox="1">
            <a:spLocks noChangeArrowheads="1"/>
          </p:cNvSpPr>
          <p:nvPr/>
        </p:nvSpPr>
        <p:spPr bwMode="auto">
          <a:xfrm>
            <a:off x="1066800" y="41148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</a:t>
            </a:r>
            <a:r>
              <a:rPr lang="el-GR" altLang="en-US" sz="2000" i="1">
                <a:solidFill>
                  <a:srgbClr val="990000"/>
                </a:solidFill>
                <a:latin typeface="Calibri" pitchFamily="34" charset="0"/>
              </a:rPr>
              <a:t>k</a:t>
            </a:r>
            <a:r>
              <a:rPr lang="el-GR" altLang="en-US" sz="2000">
                <a:latin typeface="Calibri" pitchFamily="34" charset="0"/>
              </a:rPr>
              <a:t>) = i</a:t>
            </a:r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457200" y="4953000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Τιμή του πεδίου κατακερματισμού</a:t>
            </a:r>
          </a:p>
        </p:txBody>
      </p:sp>
      <p:sp>
        <p:nvSpPr>
          <p:cNvPr id="66568" name="Rectangle 5"/>
          <p:cNvSpPr>
            <a:spLocks noChangeArrowheads="1"/>
          </p:cNvSpPr>
          <p:nvPr/>
        </p:nvSpPr>
        <p:spPr bwMode="auto">
          <a:xfrm>
            <a:off x="457200" y="4876800"/>
            <a:ext cx="2133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66569" name="Line 6"/>
          <p:cNvSpPr>
            <a:spLocks noChangeShapeType="1"/>
          </p:cNvSpPr>
          <p:nvPr/>
        </p:nvSpPr>
        <p:spPr bwMode="auto">
          <a:xfrm flipV="1">
            <a:off x="1331913" y="4437063"/>
            <a:ext cx="163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Text Box 7"/>
          <p:cNvSpPr txBox="1">
            <a:spLocks noChangeArrowheads="1"/>
          </p:cNvSpPr>
          <p:nvPr/>
        </p:nvSpPr>
        <p:spPr bwMode="auto">
          <a:xfrm>
            <a:off x="2978150" y="4114800"/>
            <a:ext cx="4337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Διεύθυνση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(αριθμός)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του αρχείου που είναι αποθηκευμένη</a:t>
            </a:r>
          </a:p>
        </p:txBody>
      </p:sp>
      <p:sp>
        <p:nvSpPr>
          <p:cNvPr id="66571" name="Rectangle 8"/>
          <p:cNvSpPr>
            <a:spLocks noChangeArrowheads="1"/>
          </p:cNvSpPr>
          <p:nvPr/>
        </p:nvSpPr>
        <p:spPr bwMode="auto">
          <a:xfrm>
            <a:off x="2895600" y="4114800"/>
            <a:ext cx="4484688" cy="754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572" name="Line 9"/>
          <p:cNvSpPr>
            <a:spLocks noChangeShapeType="1"/>
          </p:cNvSpPr>
          <p:nvPr/>
        </p:nvSpPr>
        <p:spPr bwMode="auto">
          <a:xfrm flipH="1">
            <a:off x="2133600" y="4343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Text Box 10"/>
          <p:cNvSpPr txBox="1">
            <a:spLocks noChangeArrowheads="1"/>
          </p:cNvSpPr>
          <p:nvPr/>
        </p:nvSpPr>
        <p:spPr bwMode="auto">
          <a:xfrm>
            <a:off x="2051050" y="3213100"/>
            <a:ext cx="345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Στόχος</a:t>
            </a:r>
          </a:p>
        </p:txBody>
      </p:sp>
      <p:sp>
        <p:nvSpPr>
          <p:cNvPr id="66574" name="Text Box 11"/>
          <p:cNvSpPr txBox="1">
            <a:spLocks noChangeArrowheads="1"/>
          </p:cNvSpPr>
          <p:nvPr/>
        </p:nvSpPr>
        <p:spPr bwMode="auto">
          <a:xfrm>
            <a:off x="3276600" y="5229225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Η εγγραφή με τιμή στο πεδίο κατακερματισμού 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k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αποθηκεύεται στο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</a:t>
            </a:r>
            <a:r>
              <a:rPr lang="el-GR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οστο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block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(κάδο) του αρχείου</a:t>
            </a:r>
          </a:p>
        </p:txBody>
      </p:sp>
      <p:sp>
        <p:nvSpPr>
          <p:cNvPr id="66575" name="Text Box 12"/>
          <p:cNvSpPr txBox="1">
            <a:spLocks noChangeArrowheads="1"/>
          </p:cNvSpPr>
          <p:nvPr/>
        </p:nvSpPr>
        <p:spPr bwMode="auto">
          <a:xfrm>
            <a:off x="563420" y="2202574"/>
            <a:ext cx="777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Εξωτερικός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(εφαρμογή σε δεδομένα αποθηκευμένα σε αρχεία)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685689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6E309A-925E-459D-A6D1-C0859B52B81C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8001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Αναζήτησης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 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βήμα διάσπασης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 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πλήθος διασπάσεων στο βήμα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if (n = 0)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then m := </a:t>
            </a:r>
            <a:r>
              <a:rPr lang="en-US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dirty="0">
                <a:latin typeface="Calibri" pitchFamily="34" charset="0"/>
              </a:rPr>
              <a:t>(k);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else {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m := </a:t>
            </a:r>
            <a:r>
              <a:rPr lang="en-US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dirty="0">
                <a:latin typeface="Calibri" pitchFamily="34" charset="0"/>
              </a:rPr>
              <a:t>(k);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if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 &lt; n</a:t>
            </a:r>
            <a:r>
              <a:rPr lang="en-US" dirty="0">
                <a:latin typeface="Calibri" pitchFamily="34" charset="0"/>
              </a:rPr>
              <a:t>) then m := h</a:t>
            </a:r>
            <a:r>
              <a:rPr lang="en-US" sz="2400" baseline="-25000" dirty="0">
                <a:latin typeface="Calibri" pitchFamily="34" charset="0"/>
              </a:rPr>
              <a:t>j+1</a:t>
            </a:r>
            <a:r>
              <a:rPr lang="en-US" dirty="0">
                <a:latin typeface="Calibri" pitchFamily="34" charset="0"/>
              </a:rPr>
              <a:t>(k)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40967" name="Line 4"/>
          <p:cNvSpPr>
            <a:spLocks noChangeShapeType="1"/>
          </p:cNvSpPr>
          <p:nvPr/>
        </p:nvSpPr>
        <p:spPr bwMode="auto">
          <a:xfrm>
            <a:off x="2627313" y="5084763"/>
            <a:ext cx="1008062" cy="360362"/>
          </a:xfrm>
          <a:prstGeom prst="line">
            <a:avLst/>
          </a:prstGeom>
          <a:noFill/>
          <a:ln w="1905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968" name="Text Box 5"/>
          <p:cNvSpPr txBox="1">
            <a:spLocks noChangeArrowheads="1"/>
          </p:cNvSpPr>
          <p:nvPr/>
        </p:nvSpPr>
        <p:spPr bwMode="auto">
          <a:xfrm>
            <a:off x="3708400" y="5373688"/>
            <a:ext cx="2952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σημαίνει ότι ο κάδος έχει διασπαστεί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αναζήτηση)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E478BE-535D-41CC-AD9E-4DA829EC995F}" type="slidenum">
              <a:rPr lang="el-GR" altLang="en-US" smtClean="0"/>
              <a:pPr/>
              <a:t>41</a:t>
            </a:fld>
            <a:endParaRPr lang="el-GR" altLang="en-US" dirty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223" y="1570038"/>
            <a:ext cx="8064500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 αποθηκεύουμε στους κάδους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;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Στα παραδείγματα δείχνουμε μόνο την τιμή του πεδίου κατακερματισμού</a:t>
            </a:r>
          </a:p>
          <a:p>
            <a:pPr algn="just">
              <a:spcBef>
                <a:spcPct val="50000"/>
              </a:spcBef>
            </a:pPr>
            <a:endParaRPr lang="el-GR" sz="8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Την ίδια την εγγραφή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(ως τρόπος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οργάνωσης αρχείου</a:t>
            </a:r>
            <a:r>
              <a:rPr lang="el-GR" sz="1800" dirty="0">
                <a:latin typeface="Calibri" pitchFamily="34" charset="0"/>
              </a:rPr>
              <a:t>) 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μέγεθος κάδου -&gt; 1 </a:t>
            </a:r>
            <a:r>
              <a:rPr lang="en-US" sz="1800" dirty="0">
                <a:latin typeface="Calibri" pitchFamily="34" charset="0"/>
              </a:rPr>
              <a:t>block</a:t>
            </a:r>
            <a:r>
              <a:rPr lang="el-GR" sz="1800" dirty="0">
                <a:latin typeface="Calibri" pitchFamily="34" charset="0"/>
              </a:rPr>
              <a:t> (ή συστοιχία από συνεχόμενα </a:t>
            </a:r>
            <a:r>
              <a:rPr lang="en-US" sz="1800" dirty="0">
                <a:latin typeface="Calibri" pitchFamily="34" charset="0"/>
              </a:rPr>
              <a:t>blocks)</a:t>
            </a:r>
          </a:p>
          <a:p>
            <a:pPr algn="just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Ένα </a:t>
            </a:r>
            <a:r>
              <a:rPr lang="en-US" i="1" dirty="0">
                <a:latin typeface="Calibri" pitchFamily="34" charset="0"/>
              </a:rPr>
              <a:t>bucket = block (</a:t>
            </a:r>
            <a:r>
              <a:rPr lang="el-GR" i="1" dirty="0">
                <a:latin typeface="Calibri" pitchFamily="34" charset="0"/>
              </a:rPr>
              <a:t>σελίδα)</a:t>
            </a:r>
          </a:p>
          <a:p>
            <a:pPr algn="just">
              <a:spcBef>
                <a:spcPct val="50000"/>
              </a:spcBef>
            </a:pPr>
            <a:endParaRPr lang="el-GR" sz="1800" i="1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Στη συνέχεια και ως τρόπος οργάνωσης ευρετηρίου</a:t>
            </a:r>
            <a:endParaRPr lang="el-GR" sz="1800" i="1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6058" y="2752627"/>
            <a:ext cx="7220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54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6490" y="1791478"/>
            <a:ext cx="73805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 </a:t>
            </a:r>
          </a:p>
          <a:p>
            <a:r>
              <a:rPr lang="el-GR" b="1" dirty="0"/>
              <a:t>Άσκηση 1 </a:t>
            </a:r>
            <a:endParaRPr lang="el-GR" dirty="0"/>
          </a:p>
          <a:p>
            <a:r>
              <a:rPr lang="el-GR" dirty="0"/>
              <a:t>Θεωρείστε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</a:t>
            </a:r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επεκτατού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 κατακερματισμού</a:t>
            </a:r>
            <a:r>
              <a:rPr lang="el-GR" dirty="0"/>
              <a:t>, όπου κάθε κάδος (</a:t>
            </a:r>
            <a:r>
              <a:rPr lang="en-US" dirty="0"/>
              <a:t>bucket</a:t>
            </a:r>
            <a:r>
              <a:rPr lang="el-GR" dirty="0"/>
              <a:t>/</a:t>
            </a:r>
            <a:r>
              <a:rPr lang="en-US" dirty="0"/>
              <a:t>block</a:t>
            </a:r>
            <a:r>
              <a:rPr lang="el-GR" dirty="0"/>
              <a:t>) μπορεί να χωρέσει έως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 εγγραφές</a:t>
            </a:r>
            <a:r>
              <a:rPr lang="el-GR" dirty="0"/>
              <a:t>.</a:t>
            </a:r>
          </a:p>
          <a:p>
            <a:pPr marL="400050" indent="-400050">
              <a:buAutoNum type="romanLcParenBoth"/>
            </a:pPr>
            <a:r>
              <a:rPr lang="el-GR" dirty="0"/>
              <a:t>Θεωρείστε ότι κάποια στιγμή ο κατάλογος του ευρετηρίου έχει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ολικό βάθος 3</a:t>
            </a:r>
            <a:r>
              <a:rPr lang="el-GR" dirty="0"/>
              <a:t>. Ποιο είναι το </a:t>
            </a:r>
            <a:r>
              <a:rPr lang="el-GR" i="1" dirty="0"/>
              <a:t>μικρότερο</a:t>
            </a:r>
            <a:r>
              <a:rPr lang="el-GR" dirty="0"/>
              <a:t> και ποιο το </a:t>
            </a:r>
            <a:r>
              <a:rPr lang="el-GR" i="1" dirty="0"/>
              <a:t>μεγαλύτερο</a:t>
            </a:r>
            <a:r>
              <a:rPr lang="el-GR" dirty="0"/>
              <a:t> δυνατό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τοπικό βάθος</a:t>
            </a:r>
            <a:r>
              <a:rPr lang="el-GR" dirty="0"/>
              <a:t>; Δώστε ένα </a:t>
            </a:r>
            <a:r>
              <a:rPr lang="el-GR" i="1" dirty="0"/>
              <a:t>παράδειγμα</a:t>
            </a:r>
            <a:r>
              <a:rPr lang="el-GR" dirty="0"/>
              <a:t> τιμών των οποίων η εισαγωγή οδηγεί σε ένα ευρετήριο όπου κάποιες θέσεις έχουν αυτό το μικρότερο δυνατό τοπικό βάθος. </a:t>
            </a:r>
          </a:p>
          <a:p>
            <a:r>
              <a:rPr lang="el-GR" dirty="0"/>
              <a:t>(</a:t>
            </a:r>
            <a:r>
              <a:rPr lang="en-US" dirty="0"/>
              <a:t>ii</a:t>
            </a:r>
            <a:r>
              <a:rPr lang="el-GR" dirty="0"/>
              <a:t>) Θεωρείστε ότι κάποια στιγμή το ευρετήριο έχει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200 κάδους</a:t>
            </a:r>
            <a:r>
              <a:rPr lang="el-GR" dirty="0"/>
              <a:t>.  Ποιο είναι το μικρότερο δυνατό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ολικό βάθος </a:t>
            </a:r>
            <a:r>
              <a:rPr lang="el-GR" dirty="0"/>
              <a:t>για αυτόν τον κατάλογο;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3004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9269" y="1143000"/>
            <a:ext cx="870546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 </a:t>
            </a:r>
            <a:r>
              <a:rPr lang="el-GR" b="1" dirty="0"/>
              <a:t>Άσκηση 2</a:t>
            </a:r>
            <a:endParaRPr lang="el-GR" dirty="0"/>
          </a:p>
          <a:p>
            <a:r>
              <a:rPr lang="el-GR" sz="1600" dirty="0"/>
              <a:t>Θεωρείστε τ</a:t>
            </a:r>
            <a:r>
              <a:rPr lang="en-US" sz="1600" dirty="0"/>
              <a:t>o </a:t>
            </a:r>
            <a:r>
              <a:rPr lang="el-GR" sz="1600" i="1" dirty="0"/>
              <a:t>ευρετήριο γραμμικού  κατακερματισμό </a:t>
            </a:r>
            <a:r>
              <a:rPr lang="el-GR" sz="1600" dirty="0"/>
              <a:t>της παρακάτω εικόνας, όπου υπάρχουν 5 κάδοι (και 1 κάδος υπερχείλισης) και ο επόμενος προς διάσπαση κάδος είναι ο 1 (δηλαδή, ο δεύτερος κάδος). Κάθε κάδος χωρά 4  εγγραφές.</a:t>
            </a:r>
          </a:p>
          <a:p>
            <a:r>
              <a:rPr lang="el-GR" sz="1600" dirty="0"/>
              <a:t>(α)</a:t>
            </a:r>
            <a:r>
              <a:rPr lang="el-GR" sz="1600" b="1" dirty="0"/>
              <a:t> </a:t>
            </a:r>
            <a:r>
              <a:rPr lang="el-GR" sz="1600" dirty="0"/>
              <a:t>Εισάγετε στο ευρετήριο το 4 και μετά το 15 και δώστε το αποτέλεσμα μετά από κάθε εισαγωγή.</a:t>
            </a:r>
          </a:p>
          <a:p>
            <a:r>
              <a:rPr lang="el-GR" sz="1600" dirty="0"/>
              <a:t>(β)</a:t>
            </a:r>
            <a:r>
              <a:rPr lang="el-GR" sz="1600" b="1" dirty="0"/>
              <a:t> </a:t>
            </a:r>
            <a:r>
              <a:rPr lang="el-GR" sz="1600" dirty="0"/>
              <a:t>Εισάγετε στο αρχικό ευρετήριο της εικόνας το 2 και μετά το 15 και δώστε το αποτέλεσμα μετά από κάθε εισαγωγή.</a:t>
            </a:r>
          </a:p>
          <a:p>
            <a:r>
              <a:rPr lang="el-GR" sz="1600" dirty="0"/>
              <a:t>(γ) Ποια είναι η μικρότερη αριθμητικά τιμή της οποίας η εισαγωγή στο ευρετήριο </a:t>
            </a:r>
            <a:r>
              <a:rPr lang="el-GR" sz="1600"/>
              <a:t>της </a:t>
            </a:r>
            <a:r>
              <a:rPr lang="el-GR" sz="1600" dirty="0"/>
              <a:t>ε</a:t>
            </a:r>
            <a:r>
              <a:rPr lang="el-GR" sz="1600"/>
              <a:t>ικόνας </a:t>
            </a:r>
            <a:r>
              <a:rPr lang="el-GR" sz="1600" dirty="0"/>
              <a:t>μπορεί να οδηγήσει στην υπερχείλιση ενός κάδου (δηλαδή, σε ένα κάδο με λίστα υπερχείλισης);</a:t>
            </a:r>
          </a:p>
          <a:p>
            <a:r>
              <a:rPr lang="el-GR" sz="1600" dirty="0"/>
              <a:t>(δ) Υποθέστε ότι μετά από έναν αριθμό από εισαγωγές, υπάρχουν 25 κάδοι (χωρίς τους κάδους υπερχείλισης). Ποιος θα είναι ο επόμενος κάδος προς διάσπαση;</a:t>
            </a: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628718" y="4146931"/>
            <a:ext cx="527431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2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169FD-C884-40EC-83DE-6A4AD403EA73}" type="slidenum">
              <a:rPr lang="el-GR" altLang="en-US"/>
              <a:pPr>
                <a:defRPr/>
              </a:pPr>
              <a:t>5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75070" y="1862411"/>
            <a:ext cx="647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i="1" dirty="0">
                <a:latin typeface="Calibri" pitchFamily="34" charset="0"/>
              </a:rPr>
              <a:t>h</a:t>
            </a:r>
            <a:r>
              <a:rPr lang="el-GR" altLang="en-US" sz="3200" dirty="0">
                <a:latin typeface="Calibri" pitchFamily="34" charset="0"/>
              </a:rPr>
              <a:t>: συνάρτηση κατακερματισμού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3429000"/>
            <a:ext cx="6927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l-GR" altLang="en-US" sz="2400" dirty="0">
                <a:latin typeface="Calibri" pitchFamily="34" charset="0"/>
              </a:rPr>
              <a:t> Συνηθισμένη συνάρτηση κατακερματισμού: 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2339975" y="4076700"/>
            <a:ext cx="289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h(</a:t>
            </a:r>
            <a:r>
              <a:rPr lang="en-US" altLang="en-US" sz="2400" dirty="0">
                <a:latin typeface="Calibri" pitchFamily="34" charset="0"/>
              </a:rPr>
              <a:t>k) = k 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mod M</a:t>
            </a:r>
            <a:endParaRPr lang="el-GR" altLang="en-US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7593" name="Text Box 6"/>
          <p:cNvSpPr txBox="1">
            <a:spLocks noChangeArrowheads="1"/>
          </p:cNvSpPr>
          <p:nvPr/>
        </p:nvSpPr>
        <p:spPr bwMode="auto">
          <a:xfrm>
            <a:off x="611187" y="2811438"/>
            <a:ext cx="77821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(Στόχος) Ομοιόμορφη κατανομή των κλειδιών στους κάδους (</a:t>
            </a:r>
            <a:r>
              <a:rPr lang="en-US" altLang="en-US" sz="2000" dirty="0">
                <a:latin typeface="Calibri" pitchFamily="34" charset="0"/>
              </a:rPr>
              <a:t>blocks)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6625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B2F06-8193-4FB8-8C00-956EE878147C}" type="slidenum">
              <a:rPr lang="el-GR" altLang="en-US"/>
              <a:pPr>
                <a:defRPr/>
              </a:pPr>
              <a:t>6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457200" y="2743200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Καλή συνάρτηση κατακερματισμού</a:t>
            </a:r>
            <a:r>
              <a:rPr lang="el-GR" altLang="en-US" sz="2000" dirty="0">
                <a:latin typeface="Calibri" pitchFamily="34" charset="0"/>
              </a:rPr>
              <a:t>: κατανέμει τις εγγραφές ομοιόμορφα στο χώρο των διευθύνσεων (ελαχιστοποίηση συγκρούσεων και λίγες αχρησιμοποίητες θέσεις)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533400" y="1705970"/>
            <a:ext cx="815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Σύγκρουση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(collision): </a:t>
            </a:r>
            <a:r>
              <a:rPr lang="el-GR" altLang="en-US" sz="2000" dirty="0">
                <a:latin typeface="Calibri" pitchFamily="34" charset="0"/>
              </a:rPr>
              <a:t>όταν μια νέα εγγραφή κατακερματίζεται σε μία ήδη γεμάτη θέση </a:t>
            </a: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609600" y="3962400"/>
            <a:ext cx="8077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Ευριστικοί</a:t>
            </a:r>
            <a:r>
              <a:rPr lang="el-GR" altLang="en-US" sz="2000" b="1" dirty="0">
                <a:latin typeface="Calibri" pitchFamily="34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αν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εγγραφές, πρέπει να επιλέξουμε το Μ ώστε το </a:t>
            </a:r>
            <a:r>
              <a:rPr lang="en-US" altLang="en-US" sz="2000" dirty="0">
                <a:latin typeface="Calibri" pitchFamily="34" charset="0"/>
              </a:rPr>
              <a:t>r/M </a:t>
            </a:r>
            <a:r>
              <a:rPr lang="el-GR" altLang="en-US" sz="2000" dirty="0">
                <a:latin typeface="Calibri" pitchFamily="34" charset="0"/>
              </a:rPr>
              <a:t>να είναι μεταξύ του 0</a:t>
            </a:r>
            <a:r>
              <a:rPr lang="en-US" altLang="en-US" sz="2000" dirty="0">
                <a:latin typeface="Calibri" pitchFamily="34" charset="0"/>
              </a:rPr>
              <a:t>.</a:t>
            </a:r>
            <a:r>
              <a:rPr lang="el-GR" altLang="en-US" sz="2000" dirty="0">
                <a:latin typeface="Calibri" pitchFamily="34" charset="0"/>
              </a:rPr>
              <a:t>7 και 0.9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όταν χρησιμοποιείται η </a:t>
            </a:r>
            <a:r>
              <a:rPr lang="en-US" altLang="en-US" sz="2000" dirty="0">
                <a:latin typeface="Calibri" pitchFamily="34" charset="0"/>
              </a:rPr>
              <a:t>mod </a:t>
            </a:r>
            <a:r>
              <a:rPr lang="el-GR" altLang="en-US" sz="2000" dirty="0">
                <a:latin typeface="Calibri" pitchFamily="34" charset="0"/>
              </a:rPr>
              <a:t>τότε είναι καλύτερα το Μ να είναι 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4131966-23A9-486F-AC1D-CEB4A68F1068}"/>
                  </a:ext>
                </a:extLst>
              </p14:cNvPr>
              <p14:cNvContentPartPr/>
              <p14:nvPr/>
            </p14:nvContentPartPr>
            <p14:xfrm>
              <a:off x="7294852" y="5529637"/>
              <a:ext cx="238320" cy="1184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4131966-23A9-486F-AC1D-CEB4A68F106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85852" y="5520997"/>
                <a:ext cx="255960" cy="13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5647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1E70-12B7-4177-9F66-C33D96F61D94}" type="slidenum">
              <a:rPr lang="el-GR" altLang="en-US"/>
              <a:pPr>
                <a:defRPr/>
              </a:pPr>
              <a:t>7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1638300" y="1815152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Επίλυση Συγκρούσεων</a:t>
            </a: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1.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Ανοιχτή </a:t>
            </a:r>
            <a:r>
              <a:rPr lang="el-GR" altLang="en-US" sz="24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Διευθυνσιοδότηση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(open addressing): </a:t>
            </a:r>
            <a:r>
              <a:rPr lang="el-GR" altLang="en-US" sz="2400" dirty="0">
                <a:latin typeface="Calibri" pitchFamily="34" charset="0"/>
              </a:rPr>
              <a:t>χρησιμοποίησε την επόμενη κενή θέση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533400" y="35814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2.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Αλυσιδωτή Σύνδεση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(chaining): </a:t>
            </a:r>
            <a:r>
              <a:rPr lang="el-GR" altLang="en-US" sz="2400" dirty="0">
                <a:latin typeface="Calibri" pitchFamily="34" charset="0"/>
              </a:rPr>
              <a:t> για κάθε θέση μια συνδεδεμένη λίστα με εγγραφές υπερχείλισης</a:t>
            </a:r>
          </a:p>
        </p:txBody>
      </p:sp>
      <p:sp>
        <p:nvSpPr>
          <p:cNvPr id="69641" name="Text Box 6"/>
          <p:cNvSpPr txBox="1">
            <a:spLocks noChangeArrowheads="1"/>
          </p:cNvSpPr>
          <p:nvPr/>
        </p:nvSpPr>
        <p:spPr bwMode="auto">
          <a:xfrm>
            <a:off x="533400" y="45720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3.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Πολλαπλός Κατακερματισμός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(multiple hashing): </a:t>
            </a:r>
            <a:r>
              <a:rPr lang="el-GR" altLang="en-US" sz="2400" dirty="0">
                <a:latin typeface="Calibri" pitchFamily="34" charset="0"/>
              </a:rPr>
              <a:t>εφαρμογή μιας δεύτερης συνάρτησης κατακερματισμού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96990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A42D-E813-4836-9FB6-F11EC38544F2}" type="slidenum">
              <a:rPr lang="el-GR" altLang="en-US"/>
              <a:pPr>
                <a:defRPr/>
              </a:pPr>
              <a:t>8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371600" y="32004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</a:t>
            </a:r>
            <a:r>
              <a:rPr lang="el-GR" altLang="en-US" sz="2000">
                <a:solidFill>
                  <a:srgbClr val="990000"/>
                </a:solidFill>
                <a:latin typeface="Calibri" pitchFamily="34" charset="0"/>
              </a:rPr>
              <a:t>i</a:t>
            </a:r>
            <a:endParaRPr lang="el-GR" altLang="en-US" sz="2000">
              <a:latin typeface="Calibri" pitchFamily="34" charset="0"/>
            </a:endParaRPr>
          </a:p>
        </p:txBody>
      </p:sp>
      <p:grpSp>
        <p:nvGrpSpPr>
          <p:cNvPr id="70663" name="Group 4"/>
          <p:cNvGrpSpPr>
            <a:grpSpLocks/>
          </p:cNvGrpSpPr>
          <p:nvPr/>
        </p:nvGrpSpPr>
        <p:grpSpPr bwMode="auto">
          <a:xfrm>
            <a:off x="468313" y="3573463"/>
            <a:ext cx="2286000" cy="1281112"/>
            <a:chOff x="288" y="2832"/>
            <a:chExt cx="1296" cy="816"/>
          </a:xfrm>
        </p:grpSpPr>
        <p:sp>
          <p:nvSpPr>
            <p:cNvPr id="70670" name="Text Box 5"/>
            <p:cNvSpPr txBox="1">
              <a:spLocks noChangeArrowheads="1"/>
            </p:cNvSpPr>
            <p:nvPr/>
          </p:nvSpPr>
          <p:spPr bwMode="auto">
            <a:xfrm>
              <a:off x="288" y="3120"/>
              <a:ext cx="1296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Τιμή του πεδίου κατακερματισμού</a:t>
              </a:r>
            </a:p>
          </p:txBody>
        </p:sp>
        <p:sp>
          <p:nvSpPr>
            <p:cNvPr id="70671" name="Rectangle 6"/>
            <p:cNvSpPr>
              <a:spLocks noChangeArrowheads="1"/>
            </p:cNvSpPr>
            <p:nvPr/>
          </p:nvSpPr>
          <p:spPr bwMode="auto">
            <a:xfrm>
              <a:off x="288" y="3072"/>
              <a:ext cx="124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72" name="Line 7"/>
            <p:cNvSpPr>
              <a:spLocks noChangeShapeType="1"/>
            </p:cNvSpPr>
            <p:nvPr/>
          </p:nvSpPr>
          <p:spPr bwMode="auto">
            <a:xfrm flipV="1">
              <a:off x="960" y="283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2743200" y="3124200"/>
            <a:ext cx="4495800" cy="762000"/>
            <a:chOff x="1536" y="1776"/>
            <a:chExt cx="2640" cy="480"/>
          </a:xfrm>
        </p:grpSpPr>
        <p:sp>
          <p:nvSpPr>
            <p:cNvPr id="70667" name="Text Box 9"/>
            <p:cNvSpPr txBox="1">
              <a:spLocks noChangeArrowheads="1"/>
            </p:cNvSpPr>
            <p:nvPr/>
          </p:nvSpPr>
          <p:spPr bwMode="auto">
            <a:xfrm>
              <a:off x="2064" y="1776"/>
              <a:ext cx="211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Σχετική διεύθυνση του κάδου (ποιος κάδος του αρχείου)</a:t>
              </a:r>
            </a:p>
          </p:txBody>
        </p:sp>
        <p:sp>
          <p:nvSpPr>
            <p:cNvPr id="70668" name="Rectangle 10"/>
            <p:cNvSpPr>
              <a:spLocks noChangeArrowheads="1"/>
            </p:cNvSpPr>
            <p:nvPr/>
          </p:nvSpPr>
          <p:spPr bwMode="auto">
            <a:xfrm>
              <a:off x="2016" y="1776"/>
              <a:ext cx="216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69" name="Line 11"/>
            <p:cNvSpPr>
              <a:spLocks noChangeShapeType="1"/>
            </p:cNvSpPr>
            <p:nvPr/>
          </p:nvSpPr>
          <p:spPr bwMode="auto">
            <a:xfrm flipH="1">
              <a:off x="1536" y="192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5" name="Text Box 12"/>
          <p:cNvSpPr txBox="1">
            <a:spLocks noChangeArrowheads="1"/>
          </p:cNvSpPr>
          <p:nvPr/>
        </p:nvSpPr>
        <p:spPr bwMode="auto">
          <a:xfrm>
            <a:off x="323850" y="21336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Κάδος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: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μια συστάδα από συνεχόμενα 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blocks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του αρχείου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70666" name="Text Box 13"/>
          <p:cNvSpPr txBox="1">
            <a:spLocks noChangeArrowheads="1"/>
          </p:cNvSpPr>
          <p:nvPr/>
        </p:nvSpPr>
        <p:spPr bwMode="auto">
          <a:xfrm>
            <a:off x="411752" y="5204006"/>
            <a:ext cx="8324850" cy="83099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Ο κατακερματισμός είναι πολύ αποδοτικός για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επιλογές (αναζητήσεις) ισότητας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8671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F18BF-C3F8-42BA-8EB0-52320552B0F0}" type="slidenum">
              <a:rPr lang="el-GR" altLang="en-US"/>
              <a:pPr>
                <a:defRPr/>
              </a:pPr>
              <a:t>9</a:t>
            </a:fld>
            <a:endParaRPr lang="el-GR" altLang="en-US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755650" y="1851025"/>
            <a:ext cx="723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Ένας πίνακας που αποθηκεύεται στην επικεφαλίδα του αρχείου μετατρέπει τον αριθμό κάδου στην αντίστοιχη διεύθυνση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71687" name="Group 4"/>
          <p:cNvGrpSpPr>
            <a:grpSpLocks/>
          </p:cNvGrpSpPr>
          <p:nvPr/>
        </p:nvGrpSpPr>
        <p:grpSpPr bwMode="auto">
          <a:xfrm>
            <a:off x="1447800" y="3429000"/>
            <a:ext cx="6019800" cy="2413000"/>
            <a:chOff x="912" y="1968"/>
            <a:chExt cx="3792" cy="1520"/>
          </a:xfrm>
        </p:grpSpPr>
        <p:sp>
          <p:nvSpPr>
            <p:cNvPr id="71688" name="Text Box 5"/>
            <p:cNvSpPr txBox="1">
              <a:spLocks noChangeArrowheads="1"/>
            </p:cNvSpPr>
            <p:nvPr/>
          </p:nvSpPr>
          <p:spPr bwMode="auto">
            <a:xfrm>
              <a:off x="912" y="2016"/>
              <a:ext cx="3792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0	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1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2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…                                 ...</a:t>
              </a:r>
            </a:p>
            <a:p>
              <a:pPr>
                <a:spcBef>
                  <a:spcPct val="50000"/>
                </a:spcBef>
              </a:pPr>
              <a:endParaRPr lang="el-GR" altLang="en-US" sz="1400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Μ-1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</p:txBody>
        </p:sp>
        <p:sp>
          <p:nvSpPr>
            <p:cNvPr id="71689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928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1690" name="Line 7"/>
            <p:cNvSpPr>
              <a:spLocks noChangeShapeType="1"/>
            </p:cNvSpPr>
            <p:nvPr/>
          </p:nvSpPr>
          <p:spPr bwMode="auto">
            <a:xfrm>
              <a:off x="1392" y="225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Line 8"/>
            <p:cNvSpPr>
              <a:spLocks noChangeShapeType="1"/>
            </p:cNvSpPr>
            <p:nvPr/>
          </p:nvSpPr>
          <p:spPr bwMode="auto">
            <a:xfrm>
              <a:off x="1392" y="254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2" name="Line 9"/>
            <p:cNvSpPr>
              <a:spLocks noChangeShapeType="1"/>
            </p:cNvSpPr>
            <p:nvPr/>
          </p:nvSpPr>
          <p:spPr bwMode="auto">
            <a:xfrm>
              <a:off x="1392" y="283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3" name="Line 10"/>
            <p:cNvSpPr>
              <a:spLocks noChangeShapeType="1"/>
            </p:cNvSpPr>
            <p:nvPr/>
          </p:nvSpPr>
          <p:spPr bwMode="auto">
            <a:xfrm>
              <a:off x="1392" y="316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39164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3696</TotalTime>
  <Words>2951</Words>
  <Application>Microsoft Office PowerPoint</Application>
  <PresentationFormat>On-screen Show (4:3)</PresentationFormat>
  <Paragraphs>503</Paragraphs>
  <Slides>44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Calibri</vt:lpstr>
      <vt:lpstr>Comic Sans MS</vt:lpstr>
      <vt:lpstr>Times New Roman</vt:lpstr>
      <vt:lpstr>Wingdings</vt:lpstr>
      <vt:lpstr>Office Theme</vt:lpstr>
      <vt:lpstr>PowerPoint Presentation</vt:lpstr>
      <vt:lpstr>Αρχεία Κατακερματισμού</vt:lpstr>
      <vt:lpstr>Εσωτερικός Κατακερματισμός</vt:lpstr>
      <vt:lpstr>Αρχεία Κατακερματισμού</vt:lpstr>
      <vt:lpstr>Κατακερματισμός</vt:lpstr>
      <vt:lpstr>Κατακερματισμός</vt:lpstr>
      <vt:lpstr>Κατακερματισμός</vt:lpstr>
      <vt:lpstr>Εξωτερικός Κατακερματισμός</vt:lpstr>
      <vt:lpstr>Εξωτερικός Κατακερματισμός</vt:lpstr>
      <vt:lpstr>Εξωτερικός Κατακερματισμός</vt:lpstr>
      <vt:lpstr>PowerPoint Presentation</vt:lpstr>
      <vt:lpstr>Κατακερματισμός</vt:lpstr>
      <vt:lpstr>Δυναμικός Εξωτερικός Κατακερματισμός</vt:lpstr>
      <vt:lpstr>Δυναμικός Κατακερματισμός (εισαγωγή)</vt:lpstr>
      <vt:lpstr>Παράδειγμα</vt:lpstr>
      <vt:lpstr>Δυναμικός Κατακερματισμός</vt:lpstr>
      <vt:lpstr>Δυναμικός Κατακερματισμός (αναζήτηση)</vt:lpstr>
      <vt:lpstr>Δυναμικός Κατακερματισμός</vt:lpstr>
      <vt:lpstr>Επεκτατός Κατακερματισμός (extendible hashing)</vt:lpstr>
      <vt:lpstr>Επεκτατός Κατακερματισμός</vt:lpstr>
      <vt:lpstr>Παράδειγμα</vt:lpstr>
      <vt:lpstr>Επεκτατός Κατακερματισμός</vt:lpstr>
      <vt:lpstr>Παράδειγμα</vt:lpstr>
      <vt:lpstr>Παράδειγμα</vt:lpstr>
      <vt:lpstr>Παράδειγμα</vt:lpstr>
      <vt:lpstr>Γραμμικός Κατακερματισμός</vt:lpstr>
      <vt:lpstr>Γραμμικός Κατακερματισμός</vt:lpstr>
      <vt:lpstr>Γραμμικός Κατακερματισμός (εισαγωγή)</vt:lpstr>
      <vt:lpstr>Γραμμικός Κατακερματισμός</vt:lpstr>
      <vt:lpstr>Γραμμικός Κατακερματισμός</vt:lpstr>
      <vt:lpstr>Παράδειγμα</vt:lpstr>
      <vt:lpstr>Παράδειγμα</vt:lpstr>
      <vt:lpstr>Γραμμικός Κατακερματισμός</vt:lpstr>
      <vt:lpstr>Γραμμικός Κατακερματισμός</vt:lpstr>
      <vt:lpstr>Γραμμικός Κατακερματισμός</vt:lpstr>
      <vt:lpstr>Παράδειγμα</vt:lpstr>
      <vt:lpstr>Παράδειγμα</vt:lpstr>
      <vt:lpstr>Γραμμικός Κατακερματισμός (αναζήτηση εγγραφής)</vt:lpstr>
      <vt:lpstr>Γραμμικός Κατακερματισμός (αναζήτηση)</vt:lpstr>
      <vt:lpstr>Γραμμικός Κατακερματισμός (αναζήτηση)</vt:lpstr>
      <vt:lpstr>Κατακερματισμός</vt:lpstr>
      <vt:lpstr>PowerPoint Presentation</vt:lpstr>
      <vt:lpstr>Ασκήσεις</vt:lpstr>
      <vt:lpstr>Ασκήσεις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ΕΥΑΓΓΕΛΙΑ ΠΙΤΟΥΡΑ</cp:lastModifiedBy>
  <cp:revision>447</cp:revision>
  <dcterms:created xsi:type="dcterms:W3CDTF">2013-06-13T09:19:30Z</dcterms:created>
  <dcterms:modified xsi:type="dcterms:W3CDTF">2021-01-16T11:26:01Z</dcterms:modified>
</cp:coreProperties>
</file>