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3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88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74" r:id="rId43"/>
    <p:sldId id="1257" r:id="rId44"/>
    <p:sldId id="1258" r:id="rId45"/>
    <p:sldId id="1259" r:id="rId46"/>
    <p:sldId id="1260" r:id="rId47"/>
    <p:sldId id="1261" r:id="rId48"/>
    <p:sldId id="1262" r:id="rId49"/>
    <p:sldId id="1263" r:id="rId50"/>
    <p:sldId id="1276" r:id="rId51"/>
    <p:sldId id="1264" r:id="rId52"/>
    <p:sldId id="1265" r:id="rId53"/>
    <p:sldId id="1269" r:id="rId54"/>
    <p:sldId id="1271" r:id="rId55"/>
    <p:sldId id="1268" r:id="rId56"/>
    <p:sldId id="1270" r:id="rId57"/>
    <p:sldId id="1266" r:id="rId58"/>
    <p:sldId id="1267" r:id="rId59"/>
    <p:sldId id="1286" r:id="rId60"/>
    <p:sldId id="1287" r:id="rId61"/>
    <p:sldId id="1095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89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14:44:11.6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1131 96 704,'0'0'1472,"-9"-16"2237,1 8-3667,-1 1-1,1 1 0,-1 0 0,-1 0 1,1 1-1,-1 0 0,0 0 0,0 1 1,0 0-1,-1 1 0,-19-3 0,-4 0 97,1 2 0,-52 1-1,41 2-132,15 0-1,-33 3-1,46 1-3,0 1 0,1 0-1,-17 6 1,-9 4-9,-151 41 49,162-44-42,1 1 1,0 1-1,0 2 1,1 0-1,1 2 1,1 1-1,-31 28 1,48-38-4,0 0 1,0 0-1,1 1 0,1 0 1,0 0-1,0 1 0,0 0 1,1 0-1,1 1 1,0-1-1,0 1 0,1 0 1,1 1-1,-4 17 0,-5 28-15,-7 114 0,15 58-27,4-199 46,1-13-9,0 0 0,2 0 0,0 0 0,0 0 0,2-1 0,0 0 0,1 1 0,0-2 0,13 22 0,-8-18-4,1 0 0,1 0 0,1-2-1,0 1 1,2-2 0,27 25-1,-30-32 15,0-1-1,0 0 1,1 0-1,0-1 0,0-1 1,1-1-1,-1 0 1,1 0-1,0-2 0,26 4 1,15-2 0,90-4-1,-79-2 8,-40-1 2,-1 0 0,1-2-1,-1-1 1,0-1-1,0-1 1,46-20-1,-46 14 69,-1-2 0,0 0 0,41-34 0,-14 9-50,-40 31 55,0-1 1,-1 0-1,0-1 0,-1 0 1,0-1-1,11-17 0,-5 2 152,0-1 0,11-29 0,-17 29 173,-1-1 0,11-58 0,-16 65-321,2-24 35,-2 0 1,-3-89 0,-2 62-42,-1 56 11,-1 0-1,0 0 0,-1 0 1,0 0-1,-2 0 0,0 1 1,-1 0-1,-10-18 1,8 18-45,-1 1 0,-1 0 0,0 0 0,-1 1 0,0 1 0,-2 0 0,1 0 0,-1 2 0,-1 0 0,-28-17 0,37 25-101,-1 0 0,1 0-1,-1 1 1,1 0-1,-1 0 1,0 1 0,0 0-1,1 0 1,-1 0-1,0 1 1,0 0 0,0 0-1,0 1 1,-8 1 0,-8 3-1187,0 1-1,-35 14 1,8-2-1850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5T13:06:56.83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119 1 304,'0'0'368,"-57"121"-240,28-82-128,-4-10-224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40.2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11 104,'0'0'256,"0"-2"464,0 0-1160,4 0 232,7-2 104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59.5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3 216,'0'0'1080,"0"-2"-984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582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75" Type="http://schemas.openxmlformats.org/officeDocument/2006/relationships/image" Target="../media/image1538.png"/><Relationship Id="rId1" Type="http://schemas.openxmlformats.org/officeDocument/2006/relationships/slideLayout" Target="../slideLayouts/slideLayout7.xml"/><Relationship Id="rId4" Type="http://schemas.openxmlformats.org/officeDocument/2006/relationships/customXml" Target="../ink/ink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8" Type="http://schemas.openxmlformats.org/officeDocument/2006/relationships/customXml" Target="../ink/ink4.xml"/><Relationship Id="rId17" Type="http://schemas.openxmlformats.org/officeDocument/2006/relationships/image" Target="../media/image183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19" Type="http://schemas.openxmlformats.org/officeDocument/2006/relationships/image" Target="../media/image1840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</a:t>
            </a:r>
            <a:r>
              <a:rPr lang="en-US" altLang="en-US" sz="1000" dirty="0"/>
              <a:t>2</a:t>
            </a:r>
            <a:r>
              <a:rPr lang="el-GR" altLang="en-US" sz="1000" dirty="0"/>
              <a:t>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Β-δέντρα, Β</a:t>
            </a:r>
            <a:r>
              <a:rPr lang="el-GR" sz="5400" baseline="30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+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-δέντρα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>
                <a:latin typeface="Calibri" pitchFamily="34" charset="0"/>
              </a:rPr>
              <a:t>25 7 22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93942" y="4539319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αντίστοιχη εγγραφή 			στον 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γονέα)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2795" y="454763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5542877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κατά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 ~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>
                <a:latin typeface="Calibri" pitchFamily="34" charset="0"/>
                <a:ea typeface="BatangChe" pitchFamily="49" charset="-127"/>
              </a:rPr>
              <a:t> 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#κόμβων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	1 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*0,69) 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τιμές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στα ευρετήρια που είδαμε σε προηγούμενα μαθήματα αυτό εξαρτάται από το πεδίο δεικτοδότησης, δηλαδή αν είναι πεδίο διάταξης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 όχι πεδίο διάταξης, πυκνά ευρετήρια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Όλες οι τιμές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εμφανίζονται στα φύλλα. 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Οι τιμές που εμφανίζονται σε εσωτερικούς κόμβους παρέχουν πληροφορία μόνο για τη διάσχιση του δέντρου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Κάποιες 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P</a:t>
            </a:r>
            <a:r>
              <a:rPr lang="en-US" sz="2400" baseline="-25000" dirty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5052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>
                <a:latin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</a:rPr>
              <a:t>  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 κάνουμε τη σύμβαση ότι η τιμή πάει δεξιά, θα 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q</a:t>
              </a:r>
              <a:r>
                <a:rPr lang="el-GR" sz="1800" b="1" baseline="-25000" dirty="0">
                  <a:latin typeface="Times New Roman" pitchFamily="18" charset="0"/>
                </a:rPr>
                <a:t>  </a:t>
              </a:r>
              <a:r>
                <a:rPr lang="en-US" sz="1800" b="1" baseline="-25000" dirty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>
                <a:latin typeface="Calibri" pitchFamily="34" charset="0"/>
              </a:rPr>
              <a:t>     Η αναζήτηση ξεκινά από τη </a:t>
            </a:r>
            <a:r>
              <a:rPr lang="en-US" sz="1900">
                <a:latin typeface="Calibri" pitchFamily="34" charset="0"/>
              </a:rPr>
              <a:t>p</a:t>
            </a:r>
            <a:r>
              <a:rPr lang="el-GR" sz="1900">
                <a:latin typeface="Calibri" pitchFamily="34" charset="0"/>
              </a:rPr>
              <a:t>ίζα</a:t>
            </a:r>
            <a:r>
              <a:rPr lang="en-US" sz="1900">
                <a:latin typeface="Calibri" pitchFamily="34" charset="0"/>
              </a:rPr>
              <a:t>, </a:t>
            </a:r>
            <a:r>
              <a:rPr lang="el-GR" sz="190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>
                <a:latin typeface="Calibri" pitchFamily="34" charset="0"/>
              </a:rPr>
              <a:t>    Αναζήτηση για τα </a:t>
            </a:r>
            <a:r>
              <a:rPr lang="en-US" sz="1900">
                <a:latin typeface="Calibri" pitchFamily="34" charset="0"/>
              </a:rPr>
              <a:t> 5*, 15*, </a:t>
            </a:r>
            <a:r>
              <a:rPr lang="el-GR" sz="1900">
                <a:latin typeface="Calibri" pitchFamily="34" charset="0"/>
              </a:rPr>
              <a:t>όλες οι καταχωρήσεις</a:t>
            </a:r>
            <a:r>
              <a:rPr lang="en-US" sz="190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γονέα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>
                <a:latin typeface="Calibri" pitchFamily="34" charset="0"/>
              </a:rPr>
              <a:t>παραμένουν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>
                <a:latin typeface="Calibri" pitchFamily="34" charset="0"/>
              </a:rPr>
              <a:t>στον 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>
                <a:latin typeface="Calibri" pitchFamily="34" charset="0"/>
              </a:rPr>
              <a:t>Οι διασπάσεις κόμβων (εκτός ρίζας)</a:t>
            </a:r>
            <a:r>
              <a:rPr lang="en-US" sz="2000">
                <a:latin typeface="Calibri" pitchFamily="34" charset="0"/>
              </a:rPr>
              <a:t> “</a:t>
            </a:r>
            <a:r>
              <a:rPr lang="el-GR" sz="2000">
                <a:latin typeface="Calibri" pitchFamily="34" charset="0"/>
              </a:rPr>
              <a:t>μεγαλώνουν</a:t>
            </a:r>
            <a:r>
              <a:rPr lang="en-US" sz="2000">
                <a:latin typeface="Calibri" pitchFamily="34" charset="0"/>
              </a:rPr>
              <a:t>” </a:t>
            </a:r>
            <a:r>
              <a:rPr lang="el-GR" sz="200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>
                <a:latin typeface="Calibri" pitchFamily="34" charset="0"/>
              </a:rPr>
              <a:t>Η διάσπαση της ρίζας </a:t>
            </a:r>
            <a:r>
              <a:rPr lang="en-US" sz="2000">
                <a:latin typeface="Calibri" pitchFamily="34" charset="0"/>
              </a:rPr>
              <a:t>“</a:t>
            </a:r>
            <a:r>
              <a:rPr lang="el-GR" sz="2000">
                <a:latin typeface="Calibri" pitchFamily="34" charset="0"/>
              </a:rPr>
              <a:t> υψώνει </a:t>
            </a:r>
            <a:r>
              <a:rPr lang="en-US" sz="2000">
                <a:latin typeface="Calibri" pitchFamily="34" charset="0"/>
              </a:rPr>
              <a:t>”</a:t>
            </a:r>
            <a:r>
              <a:rPr lang="el-GR" sz="2000">
                <a:latin typeface="Calibri" pitchFamily="34" charset="0"/>
              </a:rPr>
              <a:t> το δέντρο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5, </a:t>
            </a:r>
            <a:r>
              <a:rPr lang="el-GR" sz="1800" dirty="0">
                <a:latin typeface="Calibri" pitchFamily="34" charset="0"/>
              </a:rPr>
              <a:t>9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7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14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6,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19</a:t>
            </a:r>
            <a:r>
              <a:rPr lang="en-US" sz="1800" dirty="0">
                <a:latin typeface="Calibri" pitchFamily="34" charset="0"/>
              </a:rPr>
              <a:t>, 10 </a:t>
            </a:r>
            <a:r>
              <a:rPr lang="el-GR" sz="1800" dirty="0">
                <a:latin typeface="Calibri" pitchFamily="34" charset="0"/>
              </a:rPr>
              <a:t>και τάξη ρ = 3 (</a:t>
            </a:r>
            <a:r>
              <a:rPr lang="en-US" sz="1800" dirty="0">
                <a:latin typeface="Calibri" pitchFamily="34" charset="0"/>
              </a:rPr>
              <a:t>2 </a:t>
            </a:r>
            <a:r>
              <a:rPr lang="el-GR" sz="1800" dirty="0">
                <a:latin typeface="Calibri" pitchFamily="34" charset="0"/>
              </a:rPr>
              <a:t>τιμές ανά κόμβο, 3 δείκτες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ευρετηρίου)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sz="1800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 = 2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/>
              <a:t>     Εισαγωγή της καταχώρησης 8*</a:t>
            </a:r>
            <a:endParaRPr lang="en-US" sz="190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5259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έχει μέγεθος ίσο με ένα </a:t>
            </a:r>
            <a:r>
              <a:rPr lang="el-GR" sz="24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αν είναι δυνατόν ανακατανομή 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       αν 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395288" y="1406672"/>
            <a:ext cx="751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αντίθεση με τα Β-δέντρα, οι τιμές είναι μόνο στα φύλλα </a:t>
            </a:r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αν είναι δυνατόν ανακατανομή 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τιμή 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στον 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Η τιμή αυτή αλλάζει στο γονέα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Εσωτερικοί 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συγχώνευση κόμβο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 dirty="0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908175" y="383698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 dirty="0">
                <a:solidFill>
                  <a:srgbClr val="000000"/>
                </a:solidFill>
              </a:rPr>
              <a:t>ρίζα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FF0000"/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>
                <a:latin typeface="Times New Roman" pitchFamily="18" charset="0"/>
              </a:rPr>
              <a:t>    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6" y="4162433"/>
            <a:ext cx="1468438" cy="501651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Εισαγωγή/Διαγραφή με κόστος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log</a:t>
            </a:r>
            <a:r>
              <a:rPr lang="en-US" sz="1800" baseline="-25000" dirty="0" err="1">
                <a:latin typeface="Calibri" pitchFamily="34" charset="0"/>
              </a:rPr>
              <a:t>F</a:t>
            </a:r>
            <a:r>
              <a:rPr lang="en-US" sz="1800" dirty="0">
                <a:latin typeface="Calibri" pitchFamily="34" charset="0"/>
              </a:rPr>
              <a:t> N</a:t>
            </a:r>
            <a:r>
              <a:rPr lang="el-GR" sz="1800" dirty="0">
                <a:latin typeface="Calibri" pitchFamily="34" charset="0"/>
              </a:rPr>
              <a:t> --- 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κρατούν το δέντρο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σε ισορροπημένη μορφή</a:t>
            </a:r>
            <a:r>
              <a:rPr lang="en-US" sz="1800" dirty="0">
                <a:latin typeface="Calibri" pitchFamily="34" charset="0"/>
              </a:rPr>
              <a:t>.</a:t>
            </a:r>
            <a:r>
              <a:rPr lang="en-US" sz="1800" dirty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>
                <a:latin typeface="Calibri" pitchFamily="34" charset="0"/>
              </a:rPr>
              <a:t>(F = </a:t>
            </a:r>
            <a:r>
              <a:rPr lang="el-GR" sz="1800" dirty="0">
                <a:latin typeface="Calibri" pitchFamily="34" charset="0"/>
              </a:rPr>
              <a:t>διακλάδωση (τάξη)</a:t>
            </a:r>
            <a:r>
              <a:rPr lang="en-US" sz="1800" dirty="0">
                <a:latin typeface="Calibri" pitchFamily="34" charset="0"/>
              </a:rPr>
              <a:t>, N = </a:t>
            </a:r>
            <a:r>
              <a:rPr lang="el-GR" sz="1800" dirty="0">
                <a:latin typeface="Calibri" pitchFamily="34" charset="0"/>
              </a:rPr>
              <a:t>αριθμός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των φύλλων</a:t>
            </a:r>
            <a:r>
              <a:rPr lang="en-US" sz="1800" dirty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Ελάχιστη πληρότητα</a:t>
            </a:r>
            <a:r>
              <a:rPr lang="en-US" sz="1800" dirty="0">
                <a:latin typeface="Calibri" pitchFamily="34" charset="0"/>
              </a:rPr>
              <a:t> 50% (</a:t>
            </a:r>
            <a:r>
              <a:rPr lang="el-GR" sz="1800" dirty="0">
                <a:latin typeface="Calibri" pitchFamily="34" charset="0"/>
              </a:rPr>
              <a:t>εκτός της ρίζας</a:t>
            </a:r>
            <a:r>
              <a:rPr lang="en-US" sz="1800" dirty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ερωτήσεις διαστήματος (</a:t>
            </a:r>
            <a:r>
              <a:rPr lang="en-US" sz="1800" dirty="0">
                <a:latin typeface="Calibri" pitchFamily="34" charset="0"/>
              </a:rPr>
              <a:t>range queries</a:t>
            </a:r>
            <a:r>
              <a:rPr lang="el-GR" sz="1800" dirty="0">
                <a:latin typeface="Calibri" pitchFamily="34" charset="0"/>
              </a:rPr>
              <a:t>)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αποθηκεύουμε στα φύλλα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872" y="1764273"/>
            <a:ext cx="4675744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b="1" dirty="0"/>
          </a:p>
          <a:p>
            <a:r>
              <a:rPr lang="el-GR" b="1" dirty="0"/>
              <a:t>Προσέγγιση 1</a:t>
            </a:r>
          </a:p>
          <a:p>
            <a:r>
              <a:rPr lang="el-GR" dirty="0"/>
              <a:t>Δείκτη στη θέση της πλειάδας με την συγκεκριμένη τιμή στο πεδίο δεικτοδότησης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b="1" dirty="0"/>
              <a:t>Προσέγγιση 2</a:t>
            </a:r>
          </a:p>
          <a:p>
            <a:r>
              <a:rPr lang="el-GR" dirty="0"/>
              <a:t>Αν το πεδίο δεικτοδότησης είναι κλειδί, ορισμένα συστήματα μπορεί να αποθηκεύουν και την ίδια την πλειάδα (δηλαδή, το επίπεδο φύλλων είναι το αρχείο δεδομένων)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99" y="1721586"/>
            <a:ext cx="3960451" cy="1307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33" y="3434227"/>
            <a:ext cx="4062001" cy="161163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2598B9C-4305-4B89-856C-83AC3BC90B18}"/>
                  </a:ext>
                </a:extLst>
              </p14:cNvPr>
              <p14:cNvContentPartPr/>
              <p14:nvPr/>
            </p14:nvContentPartPr>
            <p14:xfrm>
              <a:off x="3468772" y="4019437"/>
              <a:ext cx="43200" cy="6840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2598B9C-4305-4B89-856C-83AC3BC90B18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3450772" y="4001797"/>
                <a:ext cx="78840" cy="10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33475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33754" y="14043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</a:t>
            </a:r>
            <a:r>
              <a:rPr lang="el-GR" sz="1800" i="1" dirty="0">
                <a:latin typeface="Calibri" pitchFamily="34" charset="0"/>
              </a:rPr>
              <a:t>γεμάτος κατά 69%</a:t>
            </a:r>
            <a:r>
              <a:rPr lang="el-GR" sz="18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1 κόμβος	         22 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23 κόμβοι        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529κόμβοι     11.638 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κόμβοι 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Βαθμός ή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τιμή διακλάδωσης </a:t>
            </a:r>
            <a:r>
              <a:rPr lang="el-GR" sz="1900" dirty="0">
                <a:latin typeface="Calibri" pitchFamily="34" charset="0"/>
              </a:rPr>
              <a:t>(</a:t>
            </a:r>
            <a:r>
              <a:rPr lang="en-US" sz="1900" dirty="0">
                <a:latin typeface="Calibri" pitchFamily="34" charset="0"/>
              </a:rPr>
              <a:t>fan out</a:t>
            </a:r>
            <a:r>
              <a:rPr lang="el-GR" sz="1900" dirty="0">
                <a:latin typeface="Calibri" pitchFamily="34" charset="0"/>
              </a:rPr>
              <a:t>)</a:t>
            </a:r>
            <a:r>
              <a:rPr lang="en-US" sz="1900" dirty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Τυπική χωρητικότητα</a:t>
            </a:r>
            <a:r>
              <a:rPr lang="en-US" sz="19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Ύψος </a:t>
            </a:r>
            <a:r>
              <a:rPr lang="en-US" sz="1800" dirty="0">
                <a:latin typeface="Calibri" pitchFamily="34" charset="0"/>
              </a:rPr>
              <a:t> 4: 133</a:t>
            </a:r>
            <a:r>
              <a:rPr lang="en-US" sz="1800" baseline="30000" dirty="0">
                <a:latin typeface="Calibri" pitchFamily="34" charset="0"/>
              </a:rPr>
              <a:t>4</a:t>
            </a:r>
            <a:r>
              <a:rPr lang="en-US" sz="1800" dirty="0">
                <a:latin typeface="Calibri" pitchFamily="34" charset="0"/>
              </a:rPr>
              <a:t> = 312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900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700 </a:t>
            </a:r>
            <a:r>
              <a:rPr lang="el-GR" sz="1800" dirty="0">
                <a:latin typeface="Calibri" pitchFamily="34" charset="0"/>
              </a:rPr>
              <a:t>εγγραφές</a:t>
            </a:r>
            <a:endParaRPr lang="en-US" sz="18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Ύψος </a:t>
            </a:r>
            <a:r>
              <a:rPr lang="en-US" sz="1800" dirty="0">
                <a:latin typeface="Calibri" pitchFamily="34" charset="0"/>
              </a:rPr>
              <a:t> 3: 133</a:t>
            </a:r>
            <a:r>
              <a:rPr lang="en-US" sz="1800" baseline="30000" dirty="0">
                <a:latin typeface="Calibri" pitchFamily="34" charset="0"/>
              </a:rPr>
              <a:t>3</a:t>
            </a:r>
            <a:r>
              <a:rPr lang="en-US" sz="1800" dirty="0">
                <a:latin typeface="Calibri" pitchFamily="34" charset="0"/>
              </a:rPr>
              <a:t> =    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352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637 </a:t>
            </a:r>
            <a:r>
              <a:rPr lang="el-GR" sz="1800" dirty="0">
                <a:latin typeface="Calibri" pitchFamily="34" charset="0"/>
              </a:rPr>
              <a:t>εγγραφές</a:t>
            </a:r>
            <a:endParaRPr lang="en-US" sz="1800" dirty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Μπορεί να κρατά </a:t>
            </a:r>
            <a:r>
              <a:rPr lang="el-GR" sz="1900" i="1" dirty="0">
                <a:latin typeface="Calibri" pitchFamily="34" charset="0"/>
              </a:rPr>
              <a:t>τα υψηλότερα επίπεδα στη μνήμη</a:t>
            </a:r>
            <a:r>
              <a:rPr lang="el-GR" sz="1900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1 =           1 block  =     </a:t>
            </a:r>
            <a:r>
              <a:rPr lang="el-GR" sz="1800" dirty="0"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2 =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133 blocks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=     1 </a:t>
            </a:r>
            <a:r>
              <a:rPr lang="en-US" sz="1800" dirty="0" err="1">
                <a:latin typeface="Calibri" pitchFamily="34" charset="0"/>
              </a:rPr>
              <a:t>Mbyte</a:t>
            </a:r>
            <a:endParaRPr lang="en-US" sz="18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3 =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17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689 blocks</a:t>
            </a:r>
            <a:r>
              <a:rPr lang="el-GR" sz="1800" dirty="0"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= 133 </a:t>
            </a:r>
            <a:r>
              <a:rPr lang="en-US" sz="1800" dirty="0" err="1">
                <a:latin typeface="Calibri" pitchFamily="34" charset="0"/>
              </a:rPr>
              <a:t>MBytes</a:t>
            </a:r>
            <a:r>
              <a:rPr lang="en-US" sz="1800" dirty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(&lt;τιμή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δείκτης</a:t>
            </a:r>
            <a:r>
              <a:rPr lang="en-US" dirty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		δηλαδή εγγραφές της μορφής (&lt;τιμή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δείκτης</a:t>
            </a:r>
            <a:r>
              <a:rPr lang="en-US" dirty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>
                <a:latin typeface="Calibri" pitchFamily="34" charset="0"/>
              </a:rPr>
              <a:t>h(</a:t>
            </a:r>
            <a:r>
              <a:rPr lang="el-GR" dirty="0">
                <a:latin typeface="Calibri" pitchFamily="34" charset="0"/>
              </a:rPr>
              <a:t>τιμή)</a:t>
            </a:r>
            <a:r>
              <a:rPr lang="en-US" dirty="0">
                <a:latin typeface="Calibri" pitchFamily="34" charset="0"/>
              </a:rPr>
              <a:t>-&gt; </a:t>
            </a:r>
            <a:r>
              <a:rPr lang="el-GR" dirty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latin typeface="Calibri" pitchFamily="34" charset="0"/>
              </a:rPr>
              <a:t>: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περιοχής ή διαστήματος τιμών)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03779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ISAM – Indexed Sequential Access Method</a:t>
            </a:r>
          </a:p>
          <a:p>
            <a:r>
              <a:rPr lang="el-GR" dirty="0"/>
              <a:t>Στατικά ευρετήρια</a:t>
            </a:r>
          </a:p>
          <a:p>
            <a:endParaRPr lang="el-GR" dirty="0"/>
          </a:p>
          <a:p>
            <a:r>
              <a:rPr lang="el-GR" dirty="0"/>
              <a:t>Αλλάζουν μόνο οι δείκτες στα φύλλα</a:t>
            </a:r>
          </a:p>
          <a:p>
            <a:r>
              <a:rPr lang="el-GR" dirty="0"/>
              <a:t>Όταν υπερχείλιση σε λίστες υπερχείλισης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ISAM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2672527"/>
            <a:ext cx="8735438" cy="3365770"/>
          </a:xfrm>
          <a:prstGeom prst="rect">
            <a:avLst/>
          </a:prstGeom>
        </p:spPr>
      </p:pic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99274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Μετά τον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σχεδιασμό Ο/Σ 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εννοιολογικά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λογικά (με τις όψεις)</a:t>
            </a:r>
            <a:r>
              <a:rPr lang="en-US" sz="20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Το επόμενο βήμα είναι 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l-GR" sz="1900" dirty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φόρτο εργασίας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πόσο συχνά εμφανίζονται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πόσο συχνά εμφανίζονται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ερωτήσεων και ενημερώσεων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GB" sz="1900" dirty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Συστάδες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Δέντρο/Κατακερματισμός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Δυναμικό/Στατικό</a:t>
            </a:r>
            <a:r>
              <a:rPr lang="en-US" sz="1700" dirty="0">
                <a:latin typeface="Calibri" pitchFamily="34" charset="0"/>
              </a:rPr>
              <a:t>; </a:t>
            </a:r>
            <a:r>
              <a:rPr lang="el-GR" sz="1700" dirty="0">
                <a:latin typeface="Calibri" pitchFamily="34" charset="0"/>
              </a:rPr>
              <a:t>Πυκνό/Μη-πυκνό</a:t>
            </a:r>
            <a:r>
              <a:rPr lang="en-US" sz="1700" dirty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Διαφορετικό </a:t>
            </a:r>
            <a:r>
              <a:rPr lang="el-GR" sz="1700" dirty="0" err="1">
                <a:latin typeface="Calibri" pitchFamily="34" charset="0"/>
              </a:rPr>
              <a:t>κανονικοποιημένο</a:t>
            </a:r>
            <a:r>
              <a:rPr lang="el-GR" sz="1700" dirty="0">
                <a:latin typeface="Calibri" pitchFamily="34" charset="0"/>
              </a:rPr>
              <a:t> σχήμα</a:t>
            </a:r>
            <a:r>
              <a:rPr lang="en-US" sz="1700" dirty="0">
                <a:latin typeface="Calibri" pitchFamily="34" charset="0"/>
              </a:rPr>
              <a:t>; </a:t>
            </a:r>
            <a:endParaRPr lang="el-GR" sz="17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>
                <a:latin typeface="Calibri" pitchFamily="34" charset="0"/>
              </a:rPr>
              <a:t>Denormalization</a:t>
            </a:r>
            <a:r>
              <a:rPr lang="el-GR" sz="17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>
                <a:latin typeface="Calibri" pitchFamily="34" charset="0"/>
              </a:rPr>
              <a:t>;</a:t>
            </a:r>
            <a:r>
              <a:rPr lang="el-GR" sz="1700" dirty="0">
                <a:latin typeface="Calibri" pitchFamily="34" charset="0"/>
              </a:rPr>
              <a:t>)</a:t>
            </a:r>
            <a:endParaRPr lang="en-US" sz="1700" dirty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Όψεις, Επανάληψη Δεδομένων (</a:t>
            </a:r>
            <a:r>
              <a:rPr lang="en-US" sz="1700" dirty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>
                <a:latin typeface="Calibri" pitchFamily="34" charset="0"/>
              </a:rPr>
              <a:t>Αποφάσεις που Απαιτούνται</a:t>
            </a:r>
            <a:endParaRPr lang="en-GB" sz="220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latin typeface="Comic Sans MS" pitchFamily="66" charset="0"/>
              </a:rPr>
              <a:t>	</a:t>
            </a:r>
            <a:r>
              <a:rPr lang="el-GR" sz="2000" dirty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φορτίου εργασίας</a:t>
            </a:r>
            <a:r>
              <a:rPr lang="en-US" sz="2000" dirty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	Επιπλέον, απαιτεί και χώρο στον δίσκο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</a:t>
            </a:r>
            <a:r>
              <a:rPr lang="el-GR" sz="1900" i="1" dirty="0">
                <a:latin typeface="Calibri" pitchFamily="34" charset="0"/>
              </a:rPr>
              <a:t>κάθε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(query)  </a:t>
            </a:r>
            <a:r>
              <a:rPr lang="el-GR" sz="1900" dirty="0">
                <a:latin typeface="Calibri" pitchFamily="34" charset="0"/>
              </a:rPr>
              <a:t>το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n-US" sz="1900" dirty="0" err="1">
                <a:latin typeface="Calibri" pitchFamily="34" charset="0"/>
              </a:rPr>
              <a:t>φόρτο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n-US" sz="1900" dirty="0" err="1">
                <a:latin typeface="Calibri" pitchFamily="34" charset="0"/>
              </a:rPr>
              <a:t>εργ</a:t>
            </a:r>
            <a:r>
              <a:rPr lang="en-US" sz="1900" dirty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Σε ποιες σχέσεις έχει πρόσβαση</a:t>
            </a:r>
            <a:r>
              <a:rPr lang="en-US" sz="2000" dirty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ανακαλεί</a:t>
            </a:r>
            <a:r>
              <a:rPr lang="en-US" sz="2000" dirty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>
                <a:latin typeface="Calibri" pitchFamily="34" charset="0"/>
              </a:rPr>
              <a:t> selection/join</a:t>
            </a:r>
            <a:r>
              <a:rPr lang="el-GR" sz="2000" dirty="0">
                <a:latin typeface="Calibri" pitchFamily="34" charset="0"/>
              </a:rPr>
              <a:t>?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</a:t>
            </a:r>
            <a:r>
              <a:rPr lang="el-GR" sz="1900" i="1" dirty="0">
                <a:latin typeface="Calibri" pitchFamily="34" charset="0"/>
              </a:rPr>
              <a:t>κάθε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>
                <a:latin typeface="Calibri" pitchFamily="34" charset="0"/>
              </a:rPr>
              <a:t> selection/join</a:t>
            </a:r>
            <a:r>
              <a:rPr lang="el-GR" sz="2000" dirty="0">
                <a:latin typeface="Calibri" pitchFamily="34" charset="0"/>
              </a:rPr>
              <a:t>?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Ο τύπος της ενημέρωσης</a:t>
            </a:r>
            <a:r>
              <a:rPr lang="en-US" sz="2000" dirty="0">
                <a:latin typeface="Calibri" pitchFamily="34" charset="0"/>
              </a:rPr>
              <a:t> (INSERT/DELETE/UPDATE), </a:t>
            </a:r>
            <a:r>
              <a:rPr lang="el-GR" sz="2000" dirty="0">
                <a:latin typeface="Calibri" pitchFamily="34" charset="0"/>
              </a:rPr>
              <a:t>και τα γνωρίσματα που θα επηρεασθούν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 err="1">
                <a:latin typeface="Calibri" pitchFamily="34" charset="0"/>
              </a:rPr>
              <a:t>create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>
                <a:latin typeface="Calibri" pitchFamily="34" charset="0"/>
              </a:rPr>
              <a:t>[</a:t>
            </a:r>
            <a:r>
              <a:rPr lang="el-GR" b="1" dirty="0" err="1">
                <a:latin typeface="Calibri" pitchFamily="34" charset="0"/>
              </a:rPr>
              <a:t>unique</a:t>
            </a:r>
            <a:r>
              <a:rPr lang="el-GR" b="1" dirty="0">
                <a:latin typeface="Calibri" pitchFamily="34" charset="0"/>
              </a:rPr>
              <a:t>]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on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table_name</a:t>
            </a:r>
            <a:r>
              <a:rPr lang="el-GR" dirty="0">
                <a:latin typeface="Calibri" pitchFamily="34" charset="0"/>
              </a:rPr>
              <a:t>&gt; (&lt;</a:t>
            </a:r>
            <a:r>
              <a:rPr lang="el-GR" dirty="0" err="1">
                <a:latin typeface="Calibri" pitchFamily="34" charset="0"/>
              </a:rPr>
              <a:t>attr_list</a:t>
            </a:r>
            <a:r>
              <a:rPr lang="el-GR" dirty="0">
                <a:latin typeface="Calibri" pitchFamily="34" charset="0"/>
              </a:rPr>
              <a:t>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δημιουργεί αυτόματα ευρετήρια για κάθε UNIQUE ή PRIMARY KEY ορισμό.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 err="1">
                <a:latin typeface="Calibri" pitchFamily="34" charset="0"/>
              </a:rPr>
              <a:t>MySQL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>
                <a:latin typeface="Calibri" pitchFamily="34" charset="0"/>
              </a:rPr>
              <a:t>select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user_indexes</a:t>
            </a:r>
            <a:endParaRPr lang="en-US" b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user_indexes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libri" pitchFamily="34" charset="0"/>
              </a:rPr>
              <a:t>MySQL</a:t>
            </a:r>
            <a:endParaRPr lang="en-US" b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6484A-5E61-4E84-A208-5474B49E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982FF-46EA-4ED7-A947-8514919E25D4}"/>
              </a:ext>
            </a:extLst>
          </p:cNvPr>
          <p:cNvSpPr txBox="1"/>
          <p:nvPr/>
        </p:nvSpPr>
        <p:spPr>
          <a:xfrm>
            <a:off x="410817" y="874455"/>
            <a:ext cx="76928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Προτιμάτε</a:t>
            </a:r>
            <a:r>
              <a:rPr lang="en-US" sz="1600" dirty="0"/>
              <a:t> </a:t>
            </a:r>
            <a:r>
              <a:rPr lang="el-GR" sz="1600" dirty="0"/>
              <a:t>για το μάθημα</a:t>
            </a:r>
          </a:p>
          <a:p>
            <a:r>
              <a:rPr lang="el-GR" sz="1600" dirty="0"/>
              <a:t>Α εξ αποστάσεως</a:t>
            </a:r>
            <a:r>
              <a:rPr lang="en-US" sz="1600" dirty="0"/>
              <a:t> 9</a:t>
            </a:r>
            <a:endParaRPr lang="el-GR" sz="1600" dirty="0"/>
          </a:p>
          <a:p>
            <a:r>
              <a:rPr lang="el-GR" sz="1600" dirty="0"/>
              <a:t>Β φυσική παρουσία</a:t>
            </a:r>
            <a:r>
              <a:rPr lang="en-US" sz="1600" dirty="0"/>
              <a:t> 29</a:t>
            </a:r>
            <a:endParaRPr lang="el-GR" sz="1600" dirty="0"/>
          </a:p>
          <a:p>
            <a:r>
              <a:rPr lang="en-US" sz="1600" dirty="0"/>
              <a:t>C  </a:t>
            </a:r>
            <a:r>
              <a:rPr lang="el-GR" sz="1600" dirty="0"/>
              <a:t>το ίδιο</a:t>
            </a:r>
            <a:r>
              <a:rPr lang="en-US" sz="1600" dirty="0"/>
              <a:t> 8</a:t>
            </a:r>
            <a:endParaRPr lang="el-GR" sz="1600" dirty="0"/>
          </a:p>
          <a:p>
            <a:endParaRPr lang="el-GR" sz="1600" dirty="0"/>
          </a:p>
          <a:p>
            <a:r>
              <a:rPr lang="el-GR" sz="1600" dirty="0"/>
              <a:t>Προτιμάτε</a:t>
            </a:r>
            <a:r>
              <a:rPr lang="en-US" sz="1600" dirty="0"/>
              <a:t> </a:t>
            </a:r>
            <a:r>
              <a:rPr lang="el-GR" sz="1600" dirty="0"/>
              <a:t>για εξετάσεις</a:t>
            </a:r>
          </a:p>
          <a:p>
            <a:r>
              <a:rPr lang="el-GR" sz="1600" dirty="0"/>
              <a:t>Α εξ αποστάσεως</a:t>
            </a:r>
            <a:r>
              <a:rPr lang="en-US" sz="1600" dirty="0"/>
              <a:t> 2</a:t>
            </a:r>
            <a:endParaRPr lang="el-GR" sz="1600" dirty="0"/>
          </a:p>
          <a:p>
            <a:r>
              <a:rPr lang="el-GR" sz="1600" dirty="0"/>
              <a:t>Β φυσική παρουσία</a:t>
            </a:r>
            <a:r>
              <a:rPr lang="en-US" sz="1600" dirty="0"/>
              <a:t> 36</a:t>
            </a:r>
            <a:endParaRPr lang="el-GR" sz="1600" dirty="0"/>
          </a:p>
          <a:p>
            <a:r>
              <a:rPr lang="en-US" sz="1600" dirty="0"/>
              <a:t>C  </a:t>
            </a:r>
            <a:r>
              <a:rPr lang="el-GR" sz="1600" dirty="0"/>
              <a:t>το ίδιο</a:t>
            </a:r>
            <a:r>
              <a:rPr lang="en-US" sz="1600" dirty="0"/>
              <a:t> 2</a:t>
            </a:r>
            <a:endParaRPr lang="el-GR" sz="1600" dirty="0"/>
          </a:p>
          <a:p>
            <a:endParaRPr lang="el-GR" sz="1600" dirty="0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8FEA5AE1-56A5-451D-B2A6-E2CB30AB64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</a:t>
            </a:r>
            <a:r>
              <a:rPr lang="en-US" altLang="en-US" sz="1000" dirty="0"/>
              <a:t>2020-2021</a:t>
            </a:r>
            <a:endParaRPr lang="el-GR" altLang="en-US" sz="10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9C16DCD-F111-49DF-B158-CFAC152A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6869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DA8AFB-6EF6-472F-A268-7F5A1CC48700}"/>
                  </a:ext>
                </a:extLst>
              </p14:cNvPr>
              <p14:cNvContentPartPr/>
              <p14:nvPr/>
            </p14:nvContentPartPr>
            <p14:xfrm>
              <a:off x="2168812" y="3141397"/>
              <a:ext cx="450000" cy="469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DA8AFB-6EF6-472F-A268-7F5A1CC487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0172" y="3132397"/>
                <a:ext cx="467640" cy="48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6484A-5E61-4E84-A208-5474B49E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42F900-058B-4050-A145-B1CEE67E4A6A}"/>
              </a:ext>
            </a:extLst>
          </p:cNvPr>
          <p:cNvSpPr txBox="1"/>
          <p:nvPr/>
        </p:nvSpPr>
        <p:spPr>
          <a:xfrm>
            <a:off x="458967" y="1540354"/>
            <a:ext cx="8547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ένας πίνακας (σχέση) CITY(</a:t>
            </a:r>
            <a:r>
              <a:rPr lang="el-GR" sz="1600" dirty="0" err="1"/>
              <a:t>Name</a:t>
            </a:r>
            <a:r>
              <a:rPr lang="el-GR" sz="1600" dirty="0"/>
              <a:t>, </a:t>
            </a:r>
            <a:r>
              <a:rPr lang="el-GR" sz="1600" dirty="0" err="1"/>
              <a:t>Population</a:t>
            </a:r>
            <a:r>
              <a:rPr lang="el-GR" sz="1600" dirty="0"/>
              <a:t>, </a:t>
            </a:r>
            <a:r>
              <a:rPr lang="el-GR" sz="1600" dirty="0" err="1"/>
              <a:t>Country</a:t>
            </a:r>
            <a:r>
              <a:rPr lang="el-GR" sz="1600" dirty="0"/>
              <a:t>) ο οποίος έχει πληροφορία για </a:t>
            </a:r>
            <a:r>
              <a:rPr lang="en-US" sz="1600" dirty="0"/>
              <a:t>150</a:t>
            </a:r>
            <a:r>
              <a:rPr lang="el-GR" sz="1600" dirty="0"/>
              <a:t>.000 πόλεις που είναι ομοιόμορφα κατανεμημένες σε 1.000 χώρες (δηλαδή 100 πόλεις ανά χώρα). Το </a:t>
            </a:r>
            <a:r>
              <a:rPr lang="en-US" sz="1600" dirty="0"/>
              <a:t>Name </a:t>
            </a:r>
            <a:r>
              <a:rPr lang="el-GR" sz="1600" dirty="0"/>
              <a:t>είναι κλειδί. Ο πίνακας είναι αποθηκευμένος σε ένα διατεταγμένο αρχείο ως προς το γνώρισμα </a:t>
            </a:r>
            <a:r>
              <a:rPr lang="en-US" sz="1600" dirty="0"/>
              <a:t>Name</a:t>
            </a:r>
            <a:r>
              <a:rPr lang="el-GR" sz="1600" dirty="0"/>
              <a:t>. Τα γνωρίσματα </a:t>
            </a:r>
            <a:r>
              <a:rPr lang="el-GR" sz="1600" dirty="0" err="1"/>
              <a:t>Name</a:t>
            </a:r>
            <a:r>
              <a:rPr lang="el-GR" sz="1600" dirty="0"/>
              <a:t> και </a:t>
            </a:r>
            <a:r>
              <a:rPr lang="el-GR" sz="1600" dirty="0" err="1"/>
              <a:t>Country</a:t>
            </a:r>
            <a:r>
              <a:rPr lang="el-GR" sz="1600" dirty="0"/>
              <a:t> έχουν μέγεθος 16 </a:t>
            </a:r>
            <a:r>
              <a:rPr lang="el-GR" sz="1600" dirty="0" err="1"/>
              <a:t>bytes</a:t>
            </a:r>
            <a:r>
              <a:rPr lang="el-GR" sz="1600" dirty="0"/>
              <a:t>, το γνώρισμα </a:t>
            </a:r>
            <a:r>
              <a:rPr lang="el-GR" sz="1600" dirty="0" err="1"/>
              <a:t>Population</a:t>
            </a:r>
            <a:r>
              <a:rPr lang="el-GR" sz="1600" dirty="0"/>
              <a:t> 32 </a:t>
            </a:r>
            <a:r>
              <a:rPr lang="el-GR" sz="1600" dirty="0" err="1"/>
              <a:t>bytes</a:t>
            </a:r>
            <a:r>
              <a:rPr lang="el-GR" sz="1600" dirty="0"/>
              <a:t> και ένα </a:t>
            </a:r>
            <a:r>
              <a:rPr lang="el-GR" sz="1600" dirty="0" err="1"/>
              <a:t>block</a:t>
            </a:r>
            <a:r>
              <a:rPr lang="el-GR" sz="1600" dirty="0"/>
              <a:t> (σελίδα) 2048 </a:t>
            </a:r>
            <a:r>
              <a:rPr lang="el-GR" sz="1600" dirty="0" err="1"/>
              <a:t>bytes</a:t>
            </a:r>
            <a:r>
              <a:rPr lang="el-GR" sz="1600" dirty="0"/>
              <a:t>. Υποθέστε ότι όλοι οι δείκτες έχουν μέγεθος 32 </a:t>
            </a:r>
            <a:r>
              <a:rPr lang="el-GR" sz="1600" dirty="0" err="1"/>
              <a:t>bytes</a:t>
            </a:r>
            <a:r>
              <a:rPr lang="el-GR" sz="1600" dirty="0"/>
              <a:t>. 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982FF-46EA-4ED7-A947-8514919E25D4}"/>
              </a:ext>
            </a:extLst>
          </p:cNvPr>
          <p:cNvSpPr txBox="1"/>
          <p:nvPr/>
        </p:nvSpPr>
        <p:spPr>
          <a:xfrm>
            <a:off x="836655" y="3254233"/>
            <a:ext cx="70748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ένα </a:t>
            </a:r>
            <a:r>
              <a:rPr lang="en-US" sz="1600" dirty="0"/>
              <a:t>B+ </a:t>
            </a:r>
            <a:r>
              <a:rPr lang="el-GR" sz="1600" dirty="0"/>
              <a:t>δέντρο στο </a:t>
            </a:r>
            <a:r>
              <a:rPr lang="en-US" sz="1600" dirty="0"/>
              <a:t>Population </a:t>
            </a:r>
            <a:r>
              <a:rPr lang="el-GR" sz="1600" dirty="0"/>
              <a:t>(θεωρείστε διακριτές τιμές για το </a:t>
            </a:r>
            <a:r>
              <a:rPr lang="en-US" sz="1600" dirty="0"/>
              <a:t>population)</a:t>
            </a:r>
            <a:endParaRPr lang="el-GR" sz="1600" dirty="0"/>
          </a:p>
          <a:p>
            <a:r>
              <a:rPr lang="el-GR" sz="1600" dirty="0"/>
              <a:t>Ποιο είναι το μικρότερο και το μεγαλύτερο ύψος</a:t>
            </a:r>
          </a:p>
          <a:p>
            <a:r>
              <a:rPr lang="el-GR" sz="1600" dirty="0"/>
              <a:t>Κόστος αναζήτησης με και χωρίς το Β+-δέντρο</a:t>
            </a:r>
          </a:p>
          <a:p>
            <a:endParaRPr lang="el-GR" sz="1600" dirty="0"/>
          </a:p>
          <a:p>
            <a:r>
              <a:rPr lang="el-GR" sz="1600" dirty="0"/>
              <a:t>Τι αλλάζει αν το </a:t>
            </a:r>
            <a:r>
              <a:rPr lang="en-US" sz="1600" dirty="0"/>
              <a:t>B+</a:t>
            </a:r>
            <a:r>
              <a:rPr lang="el-GR" sz="1600" dirty="0"/>
              <a:t>δέντρο είναι στο γνώρισμα </a:t>
            </a:r>
            <a:r>
              <a:rPr lang="en-US" sz="1600" dirty="0"/>
              <a:t>Name;</a:t>
            </a:r>
          </a:p>
          <a:p>
            <a:r>
              <a:rPr lang="el-GR" sz="1600" dirty="0"/>
              <a:t>Τι αλλάζει αν το </a:t>
            </a:r>
            <a:r>
              <a:rPr lang="en-US" sz="1600" dirty="0"/>
              <a:t>B+</a:t>
            </a:r>
            <a:r>
              <a:rPr lang="el-GR" sz="1600" dirty="0"/>
              <a:t>δέντρο είναι στο γνώρισμα </a:t>
            </a:r>
            <a:r>
              <a:rPr lang="en-US" sz="1600" dirty="0"/>
              <a:t>Country;</a:t>
            </a:r>
            <a:endParaRPr lang="el-GR" sz="1600" dirty="0"/>
          </a:p>
          <a:p>
            <a:endParaRPr lang="el-GR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7A42072-3D42-4AB0-A26D-BF12FE429449}"/>
                  </a:ext>
                </a:extLst>
              </p14:cNvPr>
              <p14:cNvContentPartPr/>
              <p14:nvPr/>
            </p14:nvContentPartPr>
            <p14:xfrm>
              <a:off x="1493452" y="1792612"/>
              <a:ext cx="5760" cy="39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7A42072-3D42-4AB0-A26D-BF12FE42944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75812" y="1774972"/>
                <a:ext cx="4140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7CEA092-6ABD-43DE-8C87-125700F65DFD}"/>
                  </a:ext>
                </a:extLst>
              </p14:cNvPr>
              <p14:cNvContentPartPr/>
              <p14:nvPr/>
            </p14:nvContentPartPr>
            <p14:xfrm>
              <a:off x="3614572" y="2100412"/>
              <a:ext cx="360" cy="1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7CEA092-6ABD-43DE-8C87-125700F65DF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96932" y="2082772"/>
                <a:ext cx="36000" cy="3672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3F1F225C-EC6E-49E4-95D5-9B8A97E6CC91}"/>
              </a:ext>
            </a:extLst>
          </p:cNvPr>
          <p:cNvSpPr txBox="1"/>
          <p:nvPr/>
        </p:nvSpPr>
        <p:spPr>
          <a:xfrm>
            <a:off x="1046922" y="503583"/>
            <a:ext cx="645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Άσκηση</a:t>
            </a:r>
            <a:endParaRPr lang="en-US" sz="3600" dirty="0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781D5DE0-2F6E-4E2A-BDD1-571BD18E1B4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</a:t>
            </a:r>
            <a:r>
              <a:rPr lang="en-US" altLang="en-US" sz="1000" dirty="0"/>
              <a:t>2020-2021</a:t>
            </a:r>
            <a:endParaRPr lang="el-GR" altLang="en-US" sz="10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8CFCAC7-6762-44FA-8265-7DA6D7F5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932622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στο</a:t>
            </a:r>
            <a:r>
              <a:rPr lang="el-GR" dirty="0">
                <a:latin typeface="Calibri" pitchFamily="34" charset="0"/>
              </a:rPr>
              <a:t>ν</a:t>
            </a:r>
            <a:r>
              <a:rPr lang="el-GR" sz="1800" dirty="0">
                <a:latin typeface="Calibri" pitchFamily="34" charset="0"/>
              </a:rPr>
              <a:t> 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μια νέα 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μια νέα 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τάξη ρ = 3 (</a:t>
            </a:r>
            <a:r>
              <a:rPr lang="en-US" sz="1600" dirty="0">
                <a:latin typeface="Calibri" pitchFamily="34" charset="0"/>
              </a:rPr>
              <a:t>2 </a:t>
            </a:r>
            <a:r>
              <a:rPr lang="el-GR" sz="1600" dirty="0">
                <a:latin typeface="Calibri" pitchFamily="34" charset="0"/>
              </a:rPr>
              <a:t>τιμές ανά κόμβο, 3 δείκτες </a:t>
            </a:r>
            <a:r>
              <a:rPr lang="en-US" sz="1600" dirty="0">
                <a:latin typeface="Calibri" pitchFamily="34" charset="0"/>
              </a:rPr>
              <a:t>block </a:t>
            </a:r>
            <a:r>
              <a:rPr lang="el-GR" sz="1600" dirty="0">
                <a:latin typeface="Calibri" pitchFamily="34" charset="0"/>
              </a:rPr>
              <a:t>ευρετηρίου) - Εισαγωγή </a:t>
            </a:r>
            <a:r>
              <a:rPr lang="en-US" sz="1600" dirty="0">
                <a:latin typeface="Calibri" pitchFamily="34" charset="0"/>
              </a:rPr>
              <a:t>5, 8, </a:t>
            </a:r>
            <a:r>
              <a:rPr lang="en-US" sz="1600" dirty="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</TotalTime>
  <Words>4959</Words>
  <Application>Microsoft Office PowerPoint</Application>
  <PresentationFormat>On-screen Show (4:3)</PresentationFormat>
  <Paragraphs>868</Paragraphs>
  <Slides>61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Comic Sans MS</vt:lpstr>
      <vt:lpstr>Monotype Sorts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PowerPoint Presentation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PowerPoint Presentation</vt:lpstr>
      <vt:lpstr>Φυσικός Σχεδιασμός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Ευρετήρια στην SQL</vt:lpstr>
      <vt:lpstr>Ευρετήρια στην SQL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ΕΥΑΓΓΕΛΙΑ ΠΙΤΟΥΡΑ</cp:lastModifiedBy>
  <cp:revision>462</cp:revision>
  <dcterms:created xsi:type="dcterms:W3CDTF">2013-06-13T09:19:30Z</dcterms:created>
  <dcterms:modified xsi:type="dcterms:W3CDTF">2021-01-16T11:17:03Z</dcterms:modified>
</cp:coreProperties>
</file>