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ink/ink81.xml" ContentType="application/inkml+xml"/>
  <Override PartName="/ppt/ink/ink82.xml" ContentType="application/inkml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ink/ink83.xml" ContentType="application/inkml+xml"/>
  <Override PartName="/ppt/notesSlides/notesSlide51.xml" ContentType="application/vnd.openxmlformats-officedocument.presentationml.notesSlide+xml"/>
  <Override PartName="/ppt/ink/ink84.xml" ContentType="application/inkml+xml"/>
  <Override PartName="/ppt/notesSlides/notesSlide52.xml" ContentType="application/vnd.openxmlformats-officedocument.presentationml.notesSlide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88"/>
  </p:notesMasterIdLst>
  <p:sldIdLst>
    <p:sldId id="457" r:id="rId2"/>
    <p:sldId id="716" r:id="rId3"/>
    <p:sldId id="715" r:id="rId4"/>
    <p:sldId id="719" r:id="rId5"/>
    <p:sldId id="720" r:id="rId6"/>
    <p:sldId id="721" r:id="rId7"/>
    <p:sldId id="722" r:id="rId8"/>
    <p:sldId id="723" r:id="rId9"/>
    <p:sldId id="724" r:id="rId10"/>
    <p:sldId id="725" r:id="rId11"/>
    <p:sldId id="726" r:id="rId12"/>
    <p:sldId id="727" r:id="rId13"/>
    <p:sldId id="728" r:id="rId14"/>
    <p:sldId id="729" r:id="rId15"/>
    <p:sldId id="730" r:id="rId16"/>
    <p:sldId id="809" r:id="rId17"/>
    <p:sldId id="808" r:id="rId18"/>
    <p:sldId id="731" r:id="rId19"/>
    <p:sldId id="732" r:id="rId20"/>
    <p:sldId id="733" r:id="rId21"/>
    <p:sldId id="734" r:id="rId22"/>
    <p:sldId id="735" r:id="rId23"/>
    <p:sldId id="736" r:id="rId24"/>
    <p:sldId id="737" r:id="rId25"/>
    <p:sldId id="810" r:id="rId26"/>
    <p:sldId id="811" r:id="rId27"/>
    <p:sldId id="738" r:id="rId28"/>
    <p:sldId id="739" r:id="rId29"/>
    <p:sldId id="740" r:id="rId30"/>
    <p:sldId id="813" r:id="rId31"/>
    <p:sldId id="741" r:id="rId32"/>
    <p:sldId id="742" r:id="rId33"/>
    <p:sldId id="744" r:id="rId34"/>
    <p:sldId id="743" r:id="rId35"/>
    <p:sldId id="745" r:id="rId36"/>
    <p:sldId id="748" r:id="rId37"/>
    <p:sldId id="749" r:id="rId38"/>
    <p:sldId id="757" r:id="rId39"/>
    <p:sldId id="759" r:id="rId40"/>
    <p:sldId id="758" r:id="rId41"/>
    <p:sldId id="794" r:id="rId42"/>
    <p:sldId id="750" r:id="rId43"/>
    <p:sldId id="751" r:id="rId44"/>
    <p:sldId id="761" r:id="rId45"/>
    <p:sldId id="762" r:id="rId46"/>
    <p:sldId id="763" r:id="rId47"/>
    <p:sldId id="764" r:id="rId48"/>
    <p:sldId id="765" r:id="rId49"/>
    <p:sldId id="768" r:id="rId50"/>
    <p:sldId id="797" r:id="rId51"/>
    <p:sldId id="746" r:id="rId52"/>
    <p:sldId id="747" r:id="rId53"/>
    <p:sldId id="795" r:id="rId54"/>
    <p:sldId id="769" r:id="rId55"/>
    <p:sldId id="830" r:id="rId56"/>
    <p:sldId id="770" r:id="rId57"/>
    <p:sldId id="785" r:id="rId58"/>
    <p:sldId id="773" r:id="rId59"/>
    <p:sldId id="774" r:id="rId60"/>
    <p:sldId id="775" r:id="rId61"/>
    <p:sldId id="776" r:id="rId62"/>
    <p:sldId id="777" r:id="rId63"/>
    <p:sldId id="772" r:id="rId64"/>
    <p:sldId id="778" r:id="rId65"/>
    <p:sldId id="779" r:id="rId66"/>
    <p:sldId id="780" r:id="rId67"/>
    <p:sldId id="786" r:id="rId68"/>
    <p:sldId id="787" r:id="rId69"/>
    <p:sldId id="784" r:id="rId70"/>
    <p:sldId id="806" r:id="rId71"/>
    <p:sldId id="807" r:id="rId72"/>
    <p:sldId id="788" r:id="rId73"/>
    <p:sldId id="789" r:id="rId74"/>
    <p:sldId id="657" r:id="rId75"/>
    <p:sldId id="798" r:id="rId76"/>
    <p:sldId id="799" r:id="rId77"/>
    <p:sldId id="800" r:id="rId78"/>
    <p:sldId id="801" r:id="rId79"/>
    <p:sldId id="802" r:id="rId80"/>
    <p:sldId id="803" r:id="rId81"/>
    <p:sldId id="804" r:id="rId82"/>
    <p:sldId id="790" r:id="rId83"/>
    <p:sldId id="782" r:id="rId84"/>
    <p:sldId id="783" r:id="rId85"/>
    <p:sldId id="767" r:id="rId86"/>
    <p:sldId id="805" r:id="rId8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08" userDrawn="1">
          <p15:clr>
            <a:srgbClr val="A4A3A4"/>
          </p15:clr>
        </p15:guide>
        <p15:guide id="2" pos="30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2" autoAdjust="0"/>
    <p:restoredTop sz="94671" autoAdjust="0"/>
  </p:normalViewPr>
  <p:slideViewPr>
    <p:cSldViewPr snapToGrid="0">
      <p:cViewPr varScale="1">
        <p:scale>
          <a:sx n="96" d="100"/>
          <a:sy n="96" d="100"/>
        </p:scale>
        <p:origin x="836" y="84"/>
      </p:cViewPr>
      <p:guideLst>
        <p:guide orient="horz" pos="4008"/>
        <p:guide pos="300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526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commentAuthors" Target="commentAuthor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notesMaster" Target="notesMasters/notesMaster1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35:28.54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 30 1512,'-5'-9'3209,"5"9"-2708,-1 0-263,-2 0-1,2 0-61,1-1-173,0 1 0,-1 0 0,1 0-1,0 0 1,0-1 0,0 1 0,0 0 0,0 0 0,0-1-1,0 1 1,0 0 0,0-1 0,0 1 0,0 0 0,0 0-1,0-1 1,0 1 0,0 0 0,0 0 0,0-1 0,0 1-1,0 0 1,0 0 0,0-1 0,0 1 0,1 0 0,-1 0-1,0 0 1,0-1 0,0 1 0,0 0 0,1 0 0,-1 0-1,0-1 1,0 1 0,0 0 0,1 0 0,-1 0 0,0 0-1,0 0 1,0-1 0,1 1 0,-1 0 0,0 0 0,1 0 0,-1 0-1,0 0 1,0 0 0,1 0 0,-1 0 0,0 0 0,0 0-1,1 0 1,-1 0 0,1 0 0,19-3-26,-18 3 38,81-5-62,108 3 272,-104 3 162,403-1 382,-275 13-684,-192-11-36,262 24-49,-154-21 26,-2-4 13,-75-2-32,-52 1-7,5 0 0,316 0-116,-181 8 219,-107-6-101,401 16 30,-344-17 27,103-3-31,-126-9 62,-51 7 38,0 1 0,30-1 0,-34 2 526,-12 0-116,-10 1-1536,-30-3-2289,14-1 330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1:52.74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87 5097,'0'0'1116,"20"-12"-839,70-39 82,-81 47-276,0 0-1,0 1 1,1 0-1,-1 0 1,1 1-1,-1 0 1,1 1-1,0 0 1,0 1-1,-1 0 1,16 2-1,9-1 104,-26-1-153,0 0 0,0 1 0,0 0 0,0 0-1,0 1 1,0 0 0,0 0 0,13 6 0,-17-6-24,-1 0-1,0 0 1,0 0 0,0 0-1,0 1 1,-1-1 0,1 1 0,-1 0-1,1-1 1,-1 1 0,0 0-1,0 1 1,0-1 0,-1 0-1,1 0 1,-1 1 0,1-1 0,-1 1-1,0-1 1,-1 1 0,1 0-1,0 3 1,-1 0-3,0 0 0,-1-1 0,1 1 0,-1-1-1,-1 1 1,1-1 0,-1 0 0,0 1 0,0-1 0,-1 0 0,0 0 0,0-1 0,0 1 0,-1-1-1,0 1 1,0-1 0,0 0 0,-8 6 0,-6 6 26,-1-1 0,-1-1 0,-33 19 0,-92 45 192,144-78-217,0-1 0,0 1 0,0 0 0,0-1 0,0 1 0,0 0 0,0 0-1,0 0 1,0 0 0,1 0 0,-1 0 0,0 0 0,0 0 0,1 0 0,-1 0 0,1 0 0,-1 0 0,1 0 0,-1 3 0,1-3-4,0 0 0,0 0 0,1 0 0,-1 0 0,0 0 0,0 0 0,1 0 0,-1 0 0,1 0 0,-1 0 0,1 0 0,-1 0 1,1-1-1,0 1 0,-1 0 0,1 0 0,0 0 0,1 0 0,5 4 15,0 0 1,0-1-1,0 0 1,13 5-1,-14-6 17,21 6-113,1-1 0,0-1 0,0-1 0,51 4 0,-68-9-12,128 4-1886,-136-5 1904,64 0-1708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3:03.76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669 141 3025,'0'0'692,"11"-7"-574,67-41 667,-77 47-710,0 1 1,0-1-1,0 0 1,0 1-1,-1-1 1,1 0-1,0 0 1,0 0 0,0 0-1,-1 1 1,1-1-1,-1 0 1,1 0-1,-1 0 1,1-1-1,-1 1 1,1 0-1,-1 0 1,0 0-1,0 0 1,1 0 0,-1 0-1,0-1 1,0 1-1,0 0 1,0 0-1,0 0 1,-1 0-1,1 0 1,-1-2-1,1 1-69,-1 1 0,0-1 0,0 1-1,0-1 1,0 1 0,-1-1 0,1 1-1,0 0 1,-1 0 0,1-1 0,0 1 0,-1 0-1,1 0 1,-1 0 0,0 1 0,1-1-1,-1 0 1,-3 0 0,-30-8-72,-1 2 0,0 1 0,-41 0 0,-114 4 18,108 3 8,55-2 6,9 0 58,-1 2 0,-20 2 0,35-3-35,0 1 0,0 0 0,0 0 0,1 1 0,-1-1 0,0 1 0,1 0 0,0 0 0,-1 1 0,1-1 0,0 1 0,0 0 0,-5 5 0,7-5-2,0 0 0,0 0 1,0 0-1,0 1 0,1-1 1,-1 0-1,1 1 0,0-1 1,0 1-1,0 0 0,1-1 0,-1 1 1,1 0-1,0-1 0,0 1 1,0 0-1,1-1 0,-1 1 1,1 0-1,0-1 0,0 1 1,0-1-1,0 1 0,1-1 0,-1 1 1,1-1-1,0 0 0,0 0 1,0 0-1,4 4 0,24 18 17,53 32 0,-52-37-1,-1 1 0,30 27-1,-44-34-20,-2 1 0,0 1 0,20 27-1,-29-34 10,0-1 0,-1 1 0,0-1 0,0 1 0,-1 1 0,0-1 0,0 0 0,-1 1 0,0-1 0,0 12 0,-1-12-5,-1 0-1,0 0 0,-1 0 1,1 0-1,-2 0 0,1 0 1,-1 0-1,-1-1 0,-5 15 1,5-18 15,0 0 1,0 0 0,0-1 0,-1 1-1,0-1 1,1 0 0,-2 0-1,1 0 1,0 0 0,-1-1 0,0 0-1,1 0 1,-1 0 0,0 0 0,-1-1-1,-8 3 1,-3 0 73,0-1 0,0-1-1,-1-1 1,1-1 0,-1 0 0,1-1 0,-32-4 0,18-6 196,27 8-275,1 0 0,-1 1 0,0-1-1,0 1 1,0 0 0,-1 0 0,1 0-1,-6 0 1,0 1-270,0 0 1,0 1-1,0 0 0,1 0 0,-1 1 1,0 1-1,-10 3 0,-15 5-1055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1:53.13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1712,'0'0'3472,"16"1"-3050,-2 0-335,-7-1-48,0 0-1,1 1 1,-1-1-1,1 2 1,-1-1-1,0 1 0,0 0 1,0 0-1,0 1 1,0 0-1,-1 1 1,1-1-1,8 7 1,-2 2 95,-1 0 0,-1 1 1,0 0-1,0 1 1,-1 0-1,12 24 1,-4-2 135,23 63 0,-26-53-89,-3 1 0,-1 0 0,5 59 0,-4 145 745,-14-190-665,-3-1 0,-3 0 1,-2 0-1,-3-1 0,-36 105 0,38-130-303,5-15-110,-13 27 0,16-39-351,-1-1-1,0 0 1,0 0 0,0 0 0,-1-1 0,0 1-1,-9 7 1,-6 2-3831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1:57.84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629 5 2664,'0'0'587,"-30"-5"1643,20 6-2207,-1 0-1,1 0 1,-1 1-1,1 1 1,0 0-1,-15 6 1,-61 32 210,61-27-121,-3 1-42,2 1 1,0 1 0,1 1-1,0 2 1,2 0 0,-34 39-1,42-40-57,1 0 0,1 1 0,0 1 0,2 0-1,1 0 1,-10 30 0,1 6 105,-14 79 1,17-56-42,4 1 0,3 0 0,3 1 0,7 97 0,3-140-65,2 1 0,18 60-1,34 74-7,-45-146-18,1-1 0,1-1 0,1 0 0,2-1 0,21 24 0,-30-39 541,-7-16-844,-1-7-1312,3-5-1113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1:59.48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6 3136,'0'0'965,"0"-1"-861,0-2 64,35 2 737,-23 2-790,0 0 0,1 1 0,-1 1 0,0 0-1,0 0 1,-1 1 0,1 1 0,-1 0 0,0 0-1,15 11 1,-5-2 1,0 1-1,-1 1 0,-1 0 1,20 23-1,-13-8-50,-2 0-1,-1 1 0,-1 2 0,-2 0 1,-2 1-1,17 44 0,-16-27-26,-2 1-1,-2 1 1,15 101-1,-24-89 45,-2 0 0,-4 1 0,-14 127-1,1-112-5,-4 0-1,-46 134 1,54-193 66,-1 1 1,-2-1 0,0-1-1,-1 0 1,-1-1 0,-25 30 0,37-49-5,0 0 0,0 0 0,0 0 0,-1 0 1,1 0-1,-1 0 0,1 0 0,-1-1 1,0 0-1,1 1 0,-1-1 0,0 0 1,-4 1-1,7-13-1666,0-25-2629,0 18 372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2:01.19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411 129 3848,'0'0'588,"-13"-3"-497,-45-13 39,54 15-108,0 0-1,0 1 1,1-1-1,-1 1 1,0 0-1,0 0 0,0 0 1,0 1-1,0 0 1,1-1-1,-1 1 1,0 0-1,1 1 0,-5 1 1,1 0 12,1 1 0,-1 1 0,1 0 0,-10 8 0,-1 2 143,-11 5 154,1 2 0,0 1 0,2 1 0,1 1 0,-38 52 0,58-69-306,0 2 0,0-1 1,1 0-1,0 1 0,0-1 1,1 1-1,0 0 0,1 0 1,0 0-1,1 0 0,0 0 1,2 12-1,-1-18-17,-1-1-1,1 1 1,0-1 0,0 0-1,1 1 1,-1-1-1,1 0 1,0 0 0,0 0-1,0 0 1,0 0 0,0 0-1,0-1 1,1 1 0,-1-1-1,1 0 1,0 1 0,0-1-1,0 0 1,0-1-1,0 1 1,0 0 0,1-1-1,-1 0 1,0 0 0,1 0-1,4 1 1,11 2 33,-1-2-1,1 0 1,35 0 0,-48-2-21,17 0 29,1-1-1,41-8 1,-55 7-18,0-1 1,-1 0 0,1 0-1,-1-1 1,0 0-1,0-1 1,0 0-1,0 0 1,8-8 0,-14 11 5,0-1 0,0 0-1,-1 0 1,0-1 0,1 1 0,-1 0 0,0-1 0,0 1 0,-1-1 0,1 0 0,-1 0 0,0 1 0,0-1 0,0 0 0,0-4 0,1-5 41,-2 0-1,0 1 1,-2-20 0,1 28-78,0-1-1,0 1 1,0 0 0,-1-1-1,1 1 1,-1 0 0,0 0-1,-1 0 1,-2-4 0,-30-35-48,26 32 43,-12-9 27,0 0-1,-28-20 1,33 28-8,12 9-88,-18-17 509,21 19-421,1 1 0,-1-1 0,1 1 0,0-1 0,-1 0 1,1 1-1,0-1 0,-1 1 0,1-1 0,0 0 0,0 1 0,0-1 0,-1 0 0,1 1 1,0-1-1,0 0 0,0 1 0,0-1 0,0 0 0,0 1 0,0-1 0,1 0 1,-1 1-1,0-1 0,0 0 0,0 1 0,1-1 0,-1 1 0,0-1 0,1 0 0,-1 1 1,1-1-1,-1 1 0,0-1 0,1 1 0,-1-1 0,1 1 0,-1 0 0,1-1 1,0 0-1,23-13-20,1 1 0,1 2 0,-1 0 1,50-13-1,-36 11-37,15-3-1528,2 3 0,75-9 1,-99 17-891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2:01.58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 1 5121,'0'0'1161,"0"21"-634,-5 128 792,4-144-1274,-2 132 1331,4-117-1601,0 0 0,2-1 1,0 1-1,12 35 0,-15-54 155,0-1-1,1 0 1,-1 1-1,0-1 1,0 0-1,0 1 1,0-1-1,0 0 1,1 0-1,-1 1 1,0-1 0,0 0-1,1 0 1,-1 1-1,0-1 1,0 0-1,1 0 1,-1 0-1,0 1 1,1-1 0,-1 0-1,0 0 1,1 0-1,-1 0 1,0 0-1,1 0 1,-1 0-1,0 0 1,1 0-1,-1 0 1,0 0 0,1 0-1,-1 0 1,0 0-1,1 0 1,-1 0-1,1 0 1,4 0-1531,0 0-706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2:02.18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 48 4200,'0'0'866,"20"-7"-622,64-22 18,-76 26-185,1 1 0,1 0 1,-1 0-1,0 1 1,0 0-1,0 0 1,13 2-1,-2 0 29,-16-2-86,0 2 0,-1-1 0,1 0 1,0 1-1,-1 0 0,1 0 0,-1 0 0,1 0 0,-1 0 0,1 1 0,4 3 1,-6-4-6,0 0 0,-1 1 0,1-1 1,-1 1-1,1-1 0,-1 1 0,1 0 0,-1-1 1,0 1-1,0 0 0,0 0 0,0 0 1,0 0-1,-1 0 0,1 0 0,-1 0 0,1 0 1,-1 0-1,0 0 0,1 5 0,-1-3 18,0 0 1,0-1-1,0 1 0,0 0 0,-1 0 0,1 0 0,-1-1 1,0 1-1,0 0 0,0 0 0,-1-1 0,1 1 0,-1-1 0,0 0 1,0 1-1,0-1 0,0 0 0,-1 0 0,1 0 0,-1 0 0,0-1 1,0 1-1,0-1 0,0 0 0,0 1 0,0-1 0,-1-1 1,-4 3-1,-7 3 20,-1-1 1,0-1-1,0 0 1,0-1 0,-1 0-1,0-2 1,1 0-1,-1-1 1,-25-1 0,41 0 11,9 0-233,56-1-131,-24-1 262,77 7 0,-106-2 34,1-1-1,-1 1 1,-1 1 0,1 0 0,0 1 0,-1 0 0,0 0 0,0 1-1,-1 1 1,0-1 0,0 1 0,0 1 0,-1 0 0,0 0 0,0 1-1,12 18 1,-18-24 33,-1 0 1,1 0-1,-1 0 0,0 1 0,0-1 0,0 0 0,0 0 0,0 1 0,-1-1 0,0 1 0,0 4 0,0-6 6,0 0 0,0-1 1,0 1-1,-1 0 0,1 0 0,-1-1 0,0 1 0,1 0 0,-1-1 0,0 1 0,0-1 0,0 1 0,0-1 0,0 1 1,0-1-1,0 0 0,-1 1 0,1-1 0,0 0 0,-1 0 0,1 0 0,-3 1 0,-12 5 129,0 0 0,0-2-1,0 0 1,-1 0 0,-20 1 0,-86 5-52,95-10-112,5 1-71,-1-2-1,1 0 0,-29-5 1,49 5-17,0-1 0,0 0 0,0 1 0,1-1 0,-1 0 0,0-1 0,0 1 0,1 0 0,-1-1 0,1 1 0,-1-1 0,1 0 0,0 0 0,0 0 0,-4-5 0,5 6-25,1 0 0,-1-1-1,0 1 1,1 0 0,0-1-1,-1 1 1,1-1 0,0 1-1,0-1 1,0 1 0,0-1-1,0 1 1,0-1 0,0 1-1,0 0 1,0-1 0,1 1-1,-1-1 1,1 1 0,-1-1-1,1 1 1,-1 0 0,1 0-1,0-1 1,0 1 0,0 0-1,0 0 1,0 0 0,0 0-1,0 0 1,0 0 0,2-2 0,24-16-3524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2:02.57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5433,'0'0'3059,"7"5"-2937,5 0-64,0-1 0,1 0 0,-1-1 0,1 0 0,0-1 0,19 1-1,83-3-842,-58-1-748,-21 1-117,-6 0-441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2:02.95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4745,'0'0'2456,"83"9"-2144,-48-9-296,4 0-16,19 0-624,-9 0-624,-5-4-1041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2:03.33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138 10 5281,'0'0'1395,"17"-3"-1225,55-3-38,-67 6-125,0 0 0,-1 1-1,1-1 1,-1 1 0,1 0-1,-1 1 1,1-1 0,-1 1 0,0 0-1,0 0 1,0 0 0,0 1-1,0-1 1,0 1 0,-1 0-1,1 0 1,4 5 0,-7-7-2,3 3 10,-1 0 1,1 0-1,-1 0 1,0 0 0,0 1-1,-1-1 1,1 1-1,-1 0 1,0 0 0,0 0-1,-1 0 1,1 0-1,-1 0 1,1 9-1,-2-10 18,0-1-1,0 1 1,0 0-1,-1 0 1,1 0-1,-1 0 0,0 0 1,0 0-1,0 0 1,0-1-1,-1 1 1,0 0-1,0-1 0,0 1 1,0-1-1,0 0 1,-1 0-1,1 0 0,-1 0 1,-3 3-1,-3 1 30,0 0 1,-1-1-1,1 0 0,-1-1 0,0 0 0,-1 0 0,1-1 0,-1-1 1,-17 4-1,15-6 30,8-1-72,4 0-71,17 4-334,8 3 361,0 2 0,-1 0 0,0 1 0,0 1 0,27 20 0,-42-26 46,-1 0 1,-1 1-1,1 0 1,-1 0-1,0 1 0,0 0 1,-1 0-1,0 0 1,0 1-1,-1 0 1,1-1-1,-2 2 1,1-1-1,-1 0 1,-1 1-1,1-1 0,-2 1 1,3 15-1,-4-19-2,1 8 135,0-1 1,-1 0-1,-2 21 1,1-29-68,0 0 0,0 0-1,0-1 1,0 1 0,-1 0 0,1-1 0,-1 1-1,0-1 1,0 0 0,0 1 0,-1-1 0,1 0-1,-1 0 1,0-1 0,-5 6 0,-3-2 59,1 1 0,-1-1 0,0-1 0,0 0 0,0-1 0,-1 0 0,0-1 0,1 0 0,-20 2 0,-12-1-226,-57-1-1,88-3 7,-6-1-1020,-32-5 0,10 0-2423,20 5-585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27T12:05:58.345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2:11.87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137 116 3488,'-3'0'35,"0"1"0,1-1 0,-1 1 1,0 0-1,0 0 0,1 0 0,-1 0 0,1 1 0,-1-1 0,1 1 0,-1-1 1,1 1-1,0 0 0,0 0 0,0 0 0,0 0 0,-3 4 0,-3 5-63,-1 1-1,-7 15 1,13-21 64,-5 9 47,0 1 0,1 0 0,0 1 1,2 0-1,0 0 0,1 0 0,0 0 1,2 1-1,0 0 0,0 24 0,2-39-76,1 0 0,-1 0 0,0 0-1,1 0 1,-1-1 0,1 1-1,0 0 1,0 0 0,0-1 0,1 1-1,-1-1 1,0 1 0,1-1 0,0 1-1,2 2 1,0-1 1,0-1 0,0 1-1,1-1 1,-1 0 0,1 0-1,0 0 1,8 3 0,1-1 5,0-1 1,0 0-1,0-1 0,0 0 0,21 0 1,-20-2 9,94 2 100,-97-4-111,0 0 0,0 0 0,0-1-1,0-1 1,-1 0 0,21-8 0,-28 9 21,0 0 1,-1 0-1,1 0 1,-1-1-1,0 1 1,1-1-1,-1 0 0,-1 0 1,1 0-1,0 0 1,-1 0-1,1 0 0,-1-1 1,0 0-1,0 1 1,0-1-1,2-7 1,-3 3 27,1 1 0,-1-1 1,0 0-1,-1 1 1,0-1-1,0 1 1,0-1-1,-4-14 1,2 15-62,0 1 0,0 0 0,-1 0 0,0 0 0,0 0 0,0 1 0,-1-1 0,0 1 0,0 0 0,-1 0 0,1 0 0,-1 0 0,-6-4 0,-6-4-25,0 1 1,-34-19-1,14 14 163,0 1 1,-59-16-1,67 23 155,28 9-243,0 0-37,0 0 1,0 0 0,0-1-1,0 1 1,0 0 0,0 0 0,1-1-1,-1 1 1,0-1 0,0 1 0,0-1-1,1 1 1,-1-1 0,0 1 0,0-1-1,1 0 1,-1 1 0,1-1 0,-1 0-1,1 1 1,-1-1 0,1 0-1,-1 0 1,1 0 0,-1 1 0,1-1-1,0 0 1,0 0 0,-1-1 0,22-7-37,174-38 1294,-76 16-1746,-1 7-3685,-92 20 1519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2:12.39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5977,'0'0'1120,"5"20"-863,-1 3-133,17 100 727,-13-56-214,23 88-1,-31-153-782,0 0 0,1-1 0,-1 1-1,1 0 1,0 0 0,-1 0 0,1-1 0,0 1 0,0-1-1,0 1 1,0 0 0,0-1 0,0 0 0,1 1 0,-1-1-1,0 0 1,1 1 0,-1-1 0,1 0 0,0 0 0,-1 0-1,1-1 1,0 1 0,-1 0 0,1 0 0,3 0 0,-4-1 45,-1-1 0,1 1 0,-1 0 0,1-1 0,-1 1 0,1-1 0,-1 1 0,1-1 0,-1 1 0,1-1 0,-1 1 0,1-1 1,-1 1-1,0-1 0,1 0 0,-1 1 0,0-1 0,0 1 0,0-1 0,1 0 0,-1 1 0,0-1 0,0 0 0,0 1 1,0-1-1,0 0 0,0-1 0,0 0-269,1-16-2089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2:12.99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29 131 432,'0'0'3655,"12"-19"-3320,37-56-73,-47 72-226,0 0 1,0 1 0,0-1 0,0 1 0,1-1 0,-1 1 0,1 0 0,-1 0 0,1 0 0,0 0 0,0 0 0,0 1 0,0-1 0,0 1-1,1 0 1,-1 0 0,0 0 0,1 0 0,-1 1 0,0-1 0,1 1 0,-1 0 0,1 0 0,-1 0 0,4 1 0,5 0 132,-9-1-153,0 0-1,0 1 1,0-1-1,-1 1 1,1 0-1,0 0 1,0 0-1,0 0 1,-1 0 0,1 1-1,-1-1 1,1 1-1,-1 0 1,0 0-1,1 0 1,-1 0-1,0 0 1,0 0-1,0 0 1,-1 1 0,1-1-1,-1 1 1,1-1-1,-1 1 1,2 4-1,0-1 10,-1 1-1,0 0 0,-1-1 1,1 1-1,-1 0 0,0 0 1,-1-1-1,1 1 0,-2 0 1,0 8-1,1-13 0,-1 0 0,0 0 1,0 1-1,1-1 0,-1 0 0,-1 0 1,1 0-1,0 0 0,0-1 0,-1 1 1,1 0-1,-1-1 0,0 1 0,1 0 0,-1-1 1,0 0-1,-3 2 0,-39 18 173,31-15-173,0-1 6,-1-1 0,0 0 0,0-1 0,0 0 0,0-1 0,-1-1 0,-28 0 0,47-3-238,5-2 121,1 1 0,0 0 0,0 0 0,0 1 0,1 1-1,15-2 1,70 4-62,-43 0 47,-44-1 83,1 1 1,0 0-1,-1 0 0,0 1 0,1 0 1,-1 0-1,0 1 0,0 0 0,0 1 1,-1 0-1,1 0 0,-1 1 0,0 0 1,0 1-1,0 0 0,10 11 0,-16-15 44,0 0-1,0 1 1,-1 0 0,1-1-1,-1 1 1,0 0-1,0 0 1,0-1-1,0 1 1,0 0-1,0 0 1,-1 0-1,0 0 1,1 0 0,-1 0-1,0 0 1,-1 0-1,1 0 1,0 0-1,-1 0 1,0 0-1,1 0 1,-1 0-1,0 0 1,-1 0 0,1-1-1,0 1 1,-1 0-1,0-1 1,0 1-1,1-1 1,-1 0-1,0 1 1,-1-1-1,1 0 1,0 0 0,-1-1-1,-2 3 1,-9 4 93,-1 0 0,0 0 0,0-2 0,0 0 0,-1-1 0,1 0 0,-1-1 0,-28 3 0,-13-2 25,-63-2 0,98-3-107,19 0-47,0 0-1,1 0 1,-1 0 0,1 0 0,-1-1 0,0 1 0,1-1-1,-1 1 1,1-1 0,-1 0 0,1 0 0,0 0 0,-1 0 0,-2-3-1,4 4-13,1-1 0,-1 1-1,1-1 1,0 1-1,-1-1 1,1 1-1,0-1 1,0 1-1,0-1 1,-1 0-1,1 1 1,0-1 0,0 1-1,0-1 1,0 0-1,0 1 1,0-1-1,0 0 1,0 1-1,0-1 1,0 1-1,0-1 1,1 0 0,0-2-124,0 1 0,0 0 0,0 0 0,0-1 0,1 1 1,-1 0-1,1 0 0,2-2 0,19-19-2373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2:13.39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15 6281,'0'0'1216,"137"0"-1208,-93 0-8,0-5 0,0 5-48,-5 0-224,-5-4-344,0 4-504,-9 0-497,-10-5-1231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2:13.79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5 6353,'0'0'392,"122"10"-264,-78-10-128,5 0-168,0 0-200,19 0-560,-14-5-513,-10-4-1191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2:14.18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39 13 4592,'0'0'680,"22"-3"-552,67-5 109,-85 7-217,1 1 0,-1 0 0,0 0 0,0 0 0,1 1 0,-1-1 1,0 1-1,0 0 0,0 0 0,0 1 0,0-1 0,0 1 0,0 0 0,0 0 0,-1 0 0,1 0 0,-1 1 0,1 0 0,-1-1 0,0 1 1,0 0-1,0 1 0,0-1 0,3 6 0,-3-2 29,1 0 0,-1 1 0,-1-1 1,1 1-1,-1-1 0,0 1 0,-1 0 0,0 0 0,0 0 0,-1 8 1,0-12-19,-1 0 1,0-1 0,0 1 0,0-1 0,0 1 0,-1-1-1,1 1 1,-1-1 0,0 0 0,0 0 0,0 0-1,0 0 1,0 0 0,-1 0 0,0 0 0,1-1-1,-1 0 1,0 1 0,0-1 0,0 0 0,0 0 0,-1-1-1,1 1 1,-4 1 0,-6 2 11,1 0 0,-1 0 1,0-2-1,-1 1 0,-15 1 0,5-2 13,11 0 36,0-2 0,-24 1 0,44-7-557,17 0 339,0 0 0,0 2 0,0 0 0,0 2 0,1 1-1,42 5 1,-58-4 133,0 1-1,0 0 0,0 1 0,0 0 0,0 0 0,0 1 1,-1 0-1,1 1 0,-1 0 0,0 0 0,-1 1 1,1 0-1,11 12 0,-18-17 19,-1-1 1,1 1-1,0 0 0,0 0 1,-1 0-1,1 0 0,0 0 1,-1 0-1,1 0 0,-1 0 0,1 0 1,-1 0-1,0 0 0,1 1 1,-1-1-1,0 0 0,0 0 1,0 0-1,0 0 0,0 0 1,0 1-1,0-1 0,0 0 1,-1 0-1,1 0 0,0 0 1,-1 0-1,1 0 0,0 1 0,-1-1 1,0 0-1,1 0 0,-1 0 1,0-1-1,1 1 0,-1 0 1,0 0-1,-1 1 0,-3 2 67,0-1 0,0 0-1,0 0 1,-1 0 0,1 0 0,-8 1-1,-15 5-1,0-1-1,-50 6 1,-59 0-950,119-13 579,15 0 71,1-1 0,-1 1 0,0-1-1,0 0 1,1 0 0,-1-1-1,0 1 1,0 0 0,1-1 0,-1 0-1,0 0 1,-3-1 0,-1-7-3843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2:14.75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149 5 5761,'0'0'1035,"-11"19"-621,-35 60 20,-24 58 732,51-93-1091,18-42-234,1-5-880,-1 0 865,1 0 0,0 0 0,0 0 0,0 0 0,1 0 0,-1 0 0,1 0 0,-1 0 0,1 0 0,0 0 0,0 0 0,1 0 0,2-5 0,-3 6 40,15-34-678,31-52 1,-40 77 849,0 0 0,1 1 0,0 0 0,1 0 0,0 1 0,1 0 0,0 1 0,19-14 0,-27 21 50,0 0-1,1 0 1,-1 0-1,0 0 1,0 0-1,1 0 1,-1 0-1,1 1 1,-1-1-1,1 1 1,-1 0-1,1 0 1,-1-1-1,1 2 1,-1-1 0,1 0-1,-1 0 1,1 1-1,-1 0 1,0-1-1,1 1 1,-1 0-1,0 0 1,1 0-1,-1 1 1,0-1-1,0 0 1,0 1-1,0-1 1,0 1 0,3 3-1,3 5 185,-1 0 0,1 0 0,-2 1 0,0 0 0,6 12 0,-10-18-272,47 97 817,-25-43-578,-20-48-373,0 0 1,1 0 0,0 0 0,0 0-1,2-1 1,8 13 0,-14-22-77,0 0 1,0 0 0,-1 0 0,1-1 0,0 1 0,0 0-1,0-1 1,0 1 0,0-1 0,0 1 0,0-1-1,0 1 1,0-1 0,0 1 0,0-1 0,0 0-1,0 0 1,1 0 0,-1 0 0,0 0 0,2 0 0,3 0-2421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2:15.13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5841,'0'0'0,"122"9"-16,-59-5 16,45-4-200,-20 0-793,-10 0-1319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2:15.53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68 69 3976,'0'0'770,"-1"22"-500,-3 155 455,4-155-646,0-21-74,0-8 251,-1-9-200,-1 1-1,-1-1 1,0 1 0,-1 0-1,0 0 1,-14-28 0,0-4 641,9 13 827,11 40-1546,0 0 1,1-1-1,0 1 1,0-1 0,0 0-1,1 1 1,7 7-1,37 35-26,-44-44 37,13 12-84,2 0-1,0-1 1,1-2-1,38 21 1,-47-28 106,1-1 0,-1 0 0,1-1 0,1 0 0,-1-1 0,0-1 0,1 0 0,0 0 0,-1-1 0,25-2 0,-34 1 52,-1-1 1,1 0-1,-1 0 0,0 0 0,1 0 1,-1 0-1,0-1 0,0 1 1,0-1-1,1 1 0,-2-1 1,1 0-1,0 0 0,0 0 0,-1 0 1,1 0-1,-1 0 0,1 0 1,-1 0-1,0-1 0,0 1 0,0-1 1,0 1-1,0-1 0,-1 1 1,1-4-1,2-7 157,-1-1-1,0 1 1,0-24 0,-2 24-145,-1 0 0,1 0 0,-4-14 0,2 21-94,1 1-1,-1 0 1,0 0 0,0-1-1,-1 1 1,0 0-1,0 1 1,0-1 0,-6-7-1,5 8-271,0 0-1,0 0 0,0 0 0,0 1 0,0-1 1,-1 1-1,1 0 0,-1 1 0,0-1 1,0 1-1,0 0 0,0 0 0,0 0 0,-1 1 1,1 0-1,-1 0 0,1 0 0,-11 0 1,-5 1-3893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2:15.86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5457,'0'0'880,"0"106"-512,0-60 152,0-4-184,4-1-328,11-4-8,-5 0-136,5-9-384,-1-5-280,1-14-424,-10 0-921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1:49.68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570 117 3568,'0'0'849,"0"-6"-584,1 2-218,-1 1 93,0 0 0,1-1 0,-1 1 0,-1 0 0,1 0 0,0-1 1,-1 1-1,1 0 0,-1 0 0,0 0 0,-2-4 0,1 4-37,0-1 0,-1 1 0,1 0 0,-1 0 0,0 0 0,0 0 0,0 0 1,-1 1-1,1 0 0,-1-1 0,1 1 0,-1 0 0,0 1 0,-7-3 0,-3-1-45,0 0 0,0 2 0,0 0 0,0 0 0,-15 1 0,-75 0 13,63 2 12,29 1-74,-1 0-1,0 0 0,1 1 0,-1 1 1,1 0-1,0 1 0,0 0 0,0 1 1,1 0-1,-1 1 0,-19 14 0,23-15-24,0 1-1,1 0 0,0 0 0,1 1 1,-1 0-1,1 0 0,0 1 1,1 0-1,0 0 0,0 0 0,1 0 1,0 1-1,0 0 0,1 0 0,0 0 1,-2 15-1,-3 62-31,7-78 47,1 0 0,1-1-1,-1 1 1,1 0-1,1 0 1,0 0 0,0-1-1,0 1 1,4 6 0,-2-6-8,1 0 1,0 0 0,1-1 0,-1 0-1,1 0 1,1 0 0,-1-1 0,1 0 0,0 0-1,1-1 1,-1 0 0,15 7 0,-10-6-1,0-2 0,0 1 0,1-2 0,0 0 0,0 0 1,0-1-1,0-1 0,19 0 0,-19-1 29,-1 0 0,1-1-1,25-5 1,-34 5 3,0 0 0,0-1 0,0 1 0,-1-1-1,1 0 1,0 0 0,-1 0 0,1 0 0,-1-1 0,0 1 0,1-1 0,-1 0-1,0 0 1,-1 0 0,1-1 0,2-3 0,-1 0 85,-1 0-1,1 0 1,-1-1-1,-1 1 1,0-1-1,0 0 1,0 0 0,-1 0-1,0 0 1,0 0-1,-1 0 1,-1-10-1,1 16-94,0 0 0,0 0 0,0 0 0,-1 0 0,1 1 0,-1-1 0,1 0 0,-1 0-1,1 1 1,-1-1 0,0 0 0,0 1 0,0-1 0,0 1 0,0-1 0,0 1 0,-1 0 0,1-1-1,0 1 1,-1 0 0,1 0 0,-1 0 0,1 0 0,-1 0 0,0 0 0,1 0 0,-1 1 0,0-1-1,1 1 1,-5-2 0,-4 0-42,0 1-1,-1 0 1,1 0-1,-14 2 1,11-1-10,-9-1-389,0 2 1,0 0-1,-1 2 0,1 1 1,1 0-1,-33 11 1,14 3-1226,9-3-438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2:16.23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45 1 968,'0'0'3471,"17"0"-3117,54 1 146,-68-1-452,-1 0 0,1 0 0,-1 0-1,1 1 1,-1-1 0,1 0 0,-1 1 0,0 0 0,1 0-1,-1 0 1,0 0 0,1 0 0,-1 0 0,0 0 0,0 1-1,0-1 1,0 1 0,0-1 0,-1 1 0,1 0 0,0 0-1,2 4 1,-1-1 85,3 3 8,-1 0 0,0 1 0,0 0-1,-1 0 1,0 1 0,-1-1 0,0 1 0,0 0-1,-1 0 1,-1 0 0,0 0 0,0 0 0,0 0-1,-2 0 1,1 0 0,-3 15 0,1-20-110,1 0 1,-1 0 0,0 0-1,0 0 1,-1 0 0,1-1-1,-1 1 1,0-1 0,0 1-1,-1-1 1,1 0-1,-1-1 1,0 1 0,-7 5-1,2-2-123,-1-1-1,0 0 0,0 0 1,-1-1-1,-15 5 1,12-5-900,-1-1 0,1-1 0,-26 3 1,20-5-2609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2:16.64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64 1 5537,'0'0'1872,"-20"138"-1336,10-106-136,1 1 8,4-1-248,0-9-56,0-5-104,0 1 0,0-5-80,5-10-392,0 1-560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2:17.07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118 0 3512,'0'0'3816,"19"24"-2772,60 75-263,-69-86-634,0 1 0,-1 0 0,0 1-1,-1 0 1,8 22 0,0 0-67,-1-4-79,-8-16-153,0 1 0,2-2 0,0 1 1,1-1-1,16 18 0,-25-32-85,0-1 0,0 0 0,0 0 1,1 0-1,-1 0 0,0 0 0,1 0 0,-1 0 1,0 0-1,1 0 0,0-1 0,-1 1 0,1-1 1,-1 1-1,1-1 0,-1 1 0,1-1 0,0 0 0,-1 0 1,3 0-1</inkml:trace>
  <inkml:trace contextRef="#ctx0" brushRef="#br0" timeOffset="1">1 222 5313,'0'0'712,"151"4"-728,-87 1 16,19 4-512,-15 1-689,-9-10-1535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2:17.49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5353,'0'0'391,"20"2"-213,-2 0-101,9 1 121,0 0 0,51 15 0,32 20 112,-93-31-299,1 1-1,-1 1 1,30 21-1,-44-28 40,0 0-1,0 0 1,0 1 0,-1-1-1,1 1 1,-1-1 0,1 1-1,-1 0 1,0 0-1,0 0 1,-1 1 0,1-1-1,0 0 1,-1 1 0,0-1-1,0 0 1,0 1 0,0 0-1,-1-1 1,1 1 0,-1-1-1,0 1 1,0 0-1,0-1 1,-1 1 0,1-1-1,-1 1 1,0 0 0,0-1-1,0 0 1,-1 1 0,-1 3-1,-2 3 129,-1-1 1,0 1-1,-1-1 0,1 0 0,-2-1 0,1 0 0,-1 0 0,-1-1 1,-11 9-1,4-5-159,-1-1-1,-1 0 1,0-1 0,0-1 0,0 0 0,-1-2 0,-20 5-1,34-11-1820,9-3-700,1 0 1649,9-9-2289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2:17.86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3 5009,'0'0'1025,"19"0"-743,2-1-150,-10 0-20,0 1 0,1 0 0,-1 0 0,1 1 0,-1 1 0,0 0 0,0 1 0,19 6 0,-14-3 134,0 1 1,0 0-1,22 15 0,-34-19-225,0 0-1,0 0 1,-1 0-1,1 0 0,-1 0 1,0 1-1,0 0 1,0-1-1,0 1 1,-1 0-1,1 0 0,-1 1 1,0-1-1,0 0 1,-1 1-1,1-1 1,1 10-1,-3-9-8,1 0 0,-1 0 0,0 1-1,-1-1 1,1 0 0,-1 0 0,0 0 0,0 0 0,-1 0 0,0 0 0,0 0-1,0-1 1,0 1 0,-4 5 0,-3 2 62,0-1-1,-1 0 1,-19 17 0,13-13-35,9-9 4,3-3-20,1-1 1,0 1-1,0 0 1,0 0 0,0 0-1,0 0 1,1 1-1,-1-1 1,1 1-1,0-1 1,0 1-1,0 0 1,1 0 0,-1 0-1,1 0 1,0 0-1,0 0 1,0 5-1,1-7-12,0-1 0,1 0-1,-1 0 1,0 1-1,1-1 1,-1 0 0,1 0-1,0 0 1,-1 0 0,1 0-1,0 0 1,0 0-1,0 0 1,-1 0 0,1 0-1,0 0 1,0 0 0,0 0-1,0-1 1,1 1-1,0 0 1,28 12 124,-27-12-117,37 12-456,2-3-1,-1-1 1,1-3-1,0-1 1,75-1 0,-91-5-1342,-1-7-1072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2:18.24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176 0 6649,'0'0'1071,"-22"23"-822,22-23-249,-88 103 706,79-91-589,2-1 1,-1 2 0,2-1 0,0 1 0,0 0 0,1 0 0,1 1 0,0-1 0,0 1 0,2 0 0,0 0 0,0 0 0,2 25 0,-1-16 5,1 0-1,2 0 1,0 0-1,2-1 1,0 1 0,1-1-1,11 29 1,-10-37-184,0-1 1,1 1-1,0-1 1,1 0-1,1-1 0,0 1 1,0-2-1,1 1 1,1-2-1,0 1 0,0-1 1,13 8-1,-15-13-339,1 0-1,-1-1 0,1 0 1,0-1-1,0 0 0,0 0 1,0-1-1,1 0 0,-1-1 1,1 0-1,10-1 1,19 1-2224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2:18.67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40 0 6953,'0'0'2264,"-15"152"-1343,5-92-289,1-4-48,4 4-168,5-5-312,0-4 40,0-5-144,5-9-304,4 0-216,6-14-488,5-9-385,-1-5-631,1-9-641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2:19.09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4 6513,'0'0'521,"23"0"-179,9-1-220,-1-1 91,0 2 0,51 6 0,-62-3-13,-1 2 0,0 0 0,0 1 0,0 1 0,18 9 0,-27-11-155,0 0 1,0 1 0,-1 0 0,0 1 0,0 0 0,-1 0-1,0 1 1,0 0 0,0 0 0,8 14 0,-14-18-51,0-1 1,0 1 0,0 1-1,0-1 1,-1 0 0,0 0-1,1 1 1,-2-1 0,1 0-1,-1 1 1,1-1 0,-1 1-1,0-1 1,-1 1-1,1-1 1,-1 1 0,0-1-1,0 0 1,-2 5 0,1-3 5,0-1 1,-1 1-1,0-1 1,0 1 0,-1-1-1,0 0 1,0 0-1,0-1 1,0 1-1,-1-1 1,1 0-1,-10 6 1,-6 3 80,-1-2-1,0 0 1,-32 11 0,29-9 474,22-13-434,9 5-34,5-1-136,0 0 0,1-1-1,0 0 1,21 1 0,-6 0-229,18 2-1825,80-2 0,-75-4-739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2:19.54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6 6065,'17'-1'771,"3"0"-640,14-2 65,0 2-1,0 2 1,52 7-1,-62-2-89,0 2 0,0 0 0,-1 2-1,-1 0 1,1 2 0,-2 0 0,1 2 0,-2 0 0,0 1 0,-1 1 0,0 1-1,-2 1 1,0 0 0,0 1 0,13 22 0,-12-14-24,-1 1-1,-1 1 1,-2 0-1,0 1 1,-2 0-1,-2 1 1,-1 1 0,-1-1-1,-1 1 1,-2 1-1,1 35 1,-4-38 83,-2 0 0,-1 0 0,-1 0 1,-1-1-1,-2 1 0,-1-1 0,-18 53 0,-4-22 314,-2-1 1,-57 84-1,75-127-163,6-11-969,6-5 590,0 0-1,0 0 1,0 0 0,0 0-1,0 0 1,-1 0 0,1 0-1,0 0 1,0 0 0,0 0-1,0 0 1,0 0 0,0 0-1,0 0 1,0 0 0,0 0-1,0 0 1,0 0 0,-1 0-1,1 0 1,0 0 0,0 0-1,0 0 1,-1-2-1774,1 2 1774,0 0 0,0 0-1,0 0 1,0-1-1,0-11-2369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2:29.54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56 1304,'0'0'255,"10"0"-159,147-10 3030,173-10-2329,4 20-630,-131 2-103,585-2 316,-550-9-195,2-1-67,380 1 15,129 32-182,-602-10 48,164 16 11,-198-11-20,59 5 52,45-6 52,93 3 249,64-20 753,-332-2-705,0-2-1,55-12 0,-83 14-179,10-1 461,-23-1-607,-12-1-448,-18-1-974,-8-2-659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1:50.33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299 19 5801,'0'0'659,"-17"15"-558,-4 3-105,-12 11 10,-38 43 0,49-47 64,2 1 1,0 1-1,2 0 1,1 2-1,1 0 1,-23 60-1,36-87 1085,2-11-708,1-11-266,0 20-178,0-36 16,2 0 1,2 0 0,1 1-1,1-1 1,3 1-1,19-54 1,-24 80 0,0 0-1,1 1 1,8-13-1,-12 19-7,1 0 0,-1 0 0,1 0-1,0 0 1,-1 0 0,1 0 0,0 1 0,0-1 0,0 1-1,0-1 1,1 1 0,-1 0 0,0 0 0,0 0-1,1 0 1,-1 0 0,1 0 0,4 0 0,-6 1-13,1 1 0,0-1 1,-1 1-1,1-1 0,-1 1 1,1 0-1,-1-1 0,1 1 1,-1 0-1,1 0 0,-1 0 1,0 0-1,1 0 0,-1 1 1,0-1-1,0 0 0,2 3 1,18 28 12,-17-25-1,26 50 126,-2 2 1,24 73 0,-44-110-91,56 126-81,-64-148-29,1 0-744,-1 0 745,0-1 0,0 1 0,0 0 0,1 0 0,-1 0 0,0 0 0,0 0 0,0 0-1,0 0 1,0 0 0,0 0 0,0 0 0,0 0 0,0 1 0,1-1 0,-1 0 0,0 0 0,0 0 0,0 0-1,0 0 1,0 0 0,0 0 0,1 1-745,-2-11-1383,-8-4-560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2:39.52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357 158 3752,'0'0'2661,"-7"-7"-2044,-23-18-89,27 23-449,1 1 0,0-1 0,-1 1 0,1 0 0,0 0 0,-1 0 0,0 0 0,1 0 0,-1 1 0,1-1 0,-1 1 0,0-1 0,0 1 0,1 0 0,-1 0 0,0 0 0,1 1 0,-5 0 0,-5 0 70,4 0-85,1 0-1,0 0 1,0 1 0,0-1 0,1 2 0,-1-1-1,0 1 1,1 0 0,0 0 0,-1 1-1,1 0 1,-8 7 0,-3 3 15,0 1 1,-25 29-1,32-31-70,-1 0-1,2 1 0,0 0 1,0 0-1,-6 18 0,11-23-9,0 1-1,1 0 1,0 0-1,1 1 1,0-1-1,1 0 1,0 1-1,1-1 1,0 15-1,1-21-3,0 1-1,0-1 1,1 0-1,0 1 1,-1-1-1,1 0 1,1 0-1,-1 0 1,0 0-1,1 0 1,0-1-1,0 1 1,0-1-1,0 0 1,1 0 0,-1 0-1,1 0 1,0 0-1,0-1 1,0 0-1,0 1 1,8 2-1,4 0 16,-1 1-1,0-2 0,1 0 1,0-1-1,21 2 1,-22-3-22,103 3 129,-106-5-102,-1-1 0,1 0-1,-1-1 1,0 0-1,0-1 1,0 0 0,0-1-1,12-6 1,-19 7 5,0 1 0,-1-1 0,1 0 0,0 0 0,-1-1 0,0 1 0,0-1 0,0 1 0,0-1 0,-1 0 0,1 0 0,-1 0 0,0-1 0,0 1 0,-1 0-1,1-1 1,-1 1 0,0-1 0,0 0 0,0-8 0,0 5 1,-1 1-1,0-1 0,0 0 1,-1 1-1,0-1 0,0 1 1,-1-1-1,0 1 1,0 0-1,-1 0 0,0 0 1,-4-8-1,-13-13-11,-2 0-1,-1 2 1,-42-39 0,1 0-35,39 31 30,23 32-9,1 0 0,0 0 0,0 0 0,0 0 0,0 0 0,1 0 0,-1 0-1,0 0 1,1 0 0,-1 0 0,1-1 0,0 1 0,0 0 0,0 0 0,0 0 0,1-4 0,0 4-9,1 0 0,0 1 0,-1-1 0,1 1-1,0 0 1,0-1 0,0 1 0,0 0 0,0 0 0,0 0 0,0 0 0,1 1 0,2-2 0,-2 1 16,13-3 42,-1 1 0,1 0 0,0 1 0,18 1 0,-9-1-27,101-5 272,-26 1-1544,-35 1-3222,-48 1 293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2:43.41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259 69 264,'0'0'1739,"1"-5"-1561,0 1 14,1-1 0,0 0 0,0 1 0,1-1 0,-1 1 0,1-1 0,0 1 0,0 0 0,1 0 0,-1 1 0,6-6 1,-6 6-53,3-1 2378,-13 14-1315,4-7-1600,-113 149 649,57-78 48,33-43-113,-40 62 0,60-81-145,3-7-48,0 1 0,0-1 0,0 0 0,-7 8 0,9-13-104,5-3-2000,36-39-819,-20 23 206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2:43.75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4032,'0'0'2470,"10"20"-1556,-1-3-719,12 27 303,18 50 1,58 195 1100,-87-269-6809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2:44.22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10 4256,'0'0'3329,"73"0"-3137,-34 0-192,5 0 0,25 0-312,-16-5-808,1 0-873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2:44.57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3200,'0'0'4060,"19"5"-4143,273 82 468,-77-22-281,-147-46-110,-62-16 20,-6-2 3,0-1 0,0 0 0,1 1 0,-1-1-1,0 1 1,0-1 0,0 1 0,1-1 0,-1 1 0,0-1-1,0 1 1,0-1 0,0 1 0,0-1 0,0 1 0,0-1-1,0 1 1,0-1 0,0 1 0,0-1 0,0 0 0,-1 1-1,1-1 1,0 1 0,0-1 0,0 1 0,-1-1 0,1 1-1,0-1 1,0 0 0,-1 1 0,1-1 0,0 0 0,-1 1-1,1-1 1,-1 0 0,1 1 0,-1-1 0,-17 12 245,-31 14-147,-206 118 1036,163-79-773,89-63-501,1-1 1,-1 1 0,1 0-1,0 1 1,-1-1-1,1 0 1,0 0 0,0 1-1,0 0 1,-1 3 0,7-6-1147,41-2-1419,-21-6 882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2:45.07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34 1 3016,'0'0'3562,"0"3"-3004,-2 51 650,-13 68 1,7-68-732,-1 70-1,9-44-1955,8-79-1913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2:45.51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128 90 4320,'0'0'2601,"18"-14"-2164,59-45-134,-74 57-277,1 0 0,-1 0 0,0 0-1,1 1 1,0-1 0,-1 1 0,1 0 0,0 0 0,-1 0-1,1 1 1,0-1 0,0 1 0,0 0 0,0 0 0,7 1 0,3 0 15,-8-1-22,0 0 1,-1 0-1,1 1 1,0 0-1,-1 0 1,1 0-1,-1 1 0,1 0 1,-1 0-1,1 0 1,7 6-1,-10-6-7,-1 0 1,1 0-1,-1 0 0,1 1 0,-1-1 0,0 1 0,0 0 0,0 0 0,0-1 0,-1 1 1,1 0-1,-1 1 0,1-1 0,-1 0 0,0 0 0,-1 1 0,1-1 0,0 0 0,-1 1 0,0-1 1,0 4-1,1-3-4,-1 0 1,0 0-1,0-1 1,0 1-1,-1 0 1,1 0 0,-1-1-1,0 1 1,0-1-1,0 1 1,0 0-1,-1-1 1,1 0 0,-1 1-1,0-1 1,0 0-1,0 0 1,-1 0-1,1 0 1,-1 0 0,0-1-1,1 1 1,-1-1-1,0 0 1,-7 4-1,0 1-11,0 0 0,0-1 0,-1 0 0,0 0 0,-1-2-1,1 1 1,-1-1 0,0-1 0,0 0 0,-15 1 0,52-4-80,-12-1 64,1 1 0,-1 0-1,0 0 1,0 2 0,0-1 0,0 2 0,-1 0-1,1 0 1,23 11 0,-23-7-16,-1 0-1,0 1 1,0 1-1,12 12 1,-18-16 27,-1 1 1,0-1-1,0 1 1,-1 1-1,1-1 1,-2 1-1,1-1 1,-1 1-1,5 13 1,-8-18 46,1 0 1,-1 0-1,1 1 1,-1-1-1,0 0 1,0 0-1,0 0 1,0 1-1,0-1 1,-1 0-1,1 0 1,-1 1-1,1-1 1,-1 0-1,0 0 1,0 0-1,0 0 1,0 0-1,0 0 1,0 0-1,-1-1 1,1 1-1,0 0 1,-1 0-1,0-1 1,1 1-1,-1-1 1,0 0-1,0 0 1,0 1-1,0-1 0,0 0 1,-4 1-1,-6 3 132,-1 0 0,1-2-1,-1 1 1,-18 1 0,25-4-129,-53 8-106,-2-3 0,1-3-1,-86-7 1,84-3-1735,45 6-59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2:46.14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193 1 4672,'0'0'3404,"-17"14"-3142,4-3-198,2-2 7,0 1 1,1 0 0,0 0-1,0 1 1,1 0 0,1 1-1,0 0 1,-11 22-1,5-2 203,3 0 0,0 1-1,3 0 1,0 0-1,2 1 1,2 0-1,1 0 1,1 1-1,6 60 1,-2-82-182,0 0-1,1 0 1,1 0-1,0 0 1,9 18 0,-10-24-185,0-1 0,1-1 0,-1 1 0,1 0 0,0-1 0,1 0 0,-1 0 0,1 0 0,0-1 0,0 1 0,0-1 0,1 0 0,6 3 0,-6-5-552,1 0 1,0-1-1,-1 0 0,1 0 1,0 0-1,-1-1 0,1 0 1,0-1-1,11-1 1,2-2-2300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2:46.61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79 0 5601,'0'0'2972,"-4"20"-2143,-41 209 1194,34-173-1724,3 0 0,2 1 1,1 59-1,5-113-392,0 0 1,0-1-1,0 1 0,0 0 1,1 0-1,-1 0 1,1 0-1,0-1 0,0 1 1,0 0-1,1 3 0,-1-5-125,0 0 0,1 0 0,-1 0-1,0 0 1,0 0 0,0-1 0,1 1 0,-1 0-1,1-1 1,-1 1 0,0-1 0,1 1-1,-1-1 1,1 0 0,-1 1 0,1-1-1,-1 0 1,1 0 0,-1 0 0,3-1-1,2 1-2252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2:47.03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0 136 6041,'0'0'1687,"18"-19"-998,63-58 73,-74 73-673,-1-1 1,1 1-1,0 0 1,0 0-1,0 1 1,0 0-1,1 0 1,-1 1 0,14-2-1,-5 2 79,1 1-1,29 1 1,-16 1-70,0-1 20,0 1 0,40 7 0,-61-6-114,0 0 0,-1 0 0,1 1 0,-1 0 0,1 0 0,-1 1 0,0 0 0,0 0 0,0 1 0,-1 0 0,0 1 0,8 6 0,-11-7-3,-1-1 1,1 0-1,-1 1 1,0 0-1,-1 0 1,1-1-1,-1 2 1,0-1-1,0 0 1,0 0 0,-1 1-1,0-1 1,0 1-1,0-1 1,-1 1-1,1-1 1,-1 1-1,-1-1 1,1 1-1,-1 0 1,0-1-1,0 0 1,-4 11 0,0-4-22,0 0 1,-1 0-1,0-1 1,-1 0 0,0 0-1,0 0 1,-1-1 0,-18 18-1,9-14-2,0-1 0,-1 0 0,0-1 0,-1-1 0,0-1 0,-1-1 0,-32 12 0,51-21 19,1 0 0,-1 0 0,1 0-1,0 0 1,-1 0 0,1 0 0,-1 0 0,1 0-1,0 0 1,-1 0 0,1 0 0,-1 1 0,1-1-1,0 0 1,-1 0 0,1 0 0,0 1 0,-1-1-1,1 0 1,0 1 0,0-1 0,-1 0 0,1 1-1,0-1 1,0 0 0,-1 1 0,1-1-1,0 0 1,0 1 0,0-1 0,0 1 0,-1-1-1,1 0 1,0 1 0,0-1 0,0 1 0,0-1-1,0 0 1,0 1 0,0-1 0,0 1 0,0-1-1,0 0 1,1 1 0,-1-1 0,0 1 0,0-1-1,0 0 1,0 1 0,1-1 0,-1 0-1,0 1 1,0-1 0,1 0 0,-1 1 0,0-1-1,0 0 1,1 1 0,-1-1 0,0 0 0,1 0-1,-1 0 1,1 1 0,-1-1 0,0 0 0,1 0-1,-1 0 1,1 0 0,29 14 193,-28-13-159,76 24 148,0-3-1,87 13 0,-112-28-1617,-19-5-3016,-28-2 471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1:50.75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6025,'0'0'384,"132"14"-376,-84-9-8,26-5-664,-16 0-849,-4 0-1615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2:47.44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4993,'0'0'803,"24"4"-389,77 17 37,-92-19-387,-1 1 1,0 1-1,0-1 1,0 1-1,-1 1 1,1-1-1,-1 1 1,0 1-1,0-1 0,-1 1 1,11 13-1,-9-11-18,6 8 41,-1 2 1,0 0-1,-1 0 1,-1 1-1,-1 0 1,0 1-1,-2 0 1,0 1-1,-2 0 1,0 0-1,4 28 1,-2 12 423,-2-1 1,-4 110 0,-4-130-245,-2 0-1,-12 52 1,-28 74 209,33-127-452,10-37-57,-17 55 148,16-51-604,-1-1 0,1 1-1,-1-1 1,0 0-1,0 0 1,-1 0-1,-6 7 1,0-3-2130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53:22.06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61 3832,'0'0'1721,"4"-7"-728,13-24-262,-13 23 314,-4 10-874,-5 397 1789,5-399-1963,-1 3-6,1-1 0,0 0 0,0 1 0,0-1 0,0 0 0,0 1 0,1-1 1,-1 0-1,1 0 0,0 1 0,-1-1 0,1 0 0,0 0 0,0 0 0,0 0 0,0 0 0,1 0 0,-1 0 0,3 2 0,-4-3 68,1-3-12,1-3-17,0 0 1,0 0 0,0-1 0,-1 1 0,0 0-1,0-1 1,0-9 0,-3-44-48,1 24 98,1-186 37,0 218-130,0 0 0,0-1 0,1 1 0,-1-1 0,1 1 0,0 0 1,0-1-1,0 1 0,0 0 0,0 0 0,1 0 0,-1 0 0,1 0 0,0 0 0,0 0 1,0 0-1,0 1 0,1-1 0,-1 1 0,1 0 0,0-1 0,-1 1 0,1 0 1,0 1-1,0-1 0,4-1 0,3-1-12,0 1 0,1 0 1,-1 1-1,0 0 0,1 1 0,-1 0 1,16 0-1,-3 1 17,-13-1 6,1 1-1,-1 1 1,0-1 0,14 4-1,-20-3-18,0 0-1,-1 1 1,1-1-1,0 1 1,-1 0-1,0 0 1,1 0-1,-1 1 1,0-1-1,0 1 1,0 0-1,0-1 1,0 1-1,3 7 1,2 2 21,-1 0 1,0 1-1,-1 0 1,-1 0 0,0 1-1,-1-1 1,0 1-1,-1 0 1,1 15-1,0 21 424,-2 63 0,-2-74-25,0-37-425,-1-1 1,1 1-1,0-1 0,-1 1 0,0-1 1,1 0-1,-1 1 0,0-1 0,1 0 1,-1 0-1,0 1 0,0-1 1,0 0-1,0 0 0,0 0 0,-1 0 1,1 0-1,0 0 0,0-1 1,0 1-1,-1 0 0,1 0 0,-1-1 1,1 1-1,-3 0 0,-17 11-3138,15-6 452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53:22.69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235 0 1792,'0'0'4734,"-10"15"-3216,-20 42-648,-45 64 1,40-68-98,-33 68-1,53-88-1041,14-31-78,6-6-2917,-3 3 2645,0-1 0,1 0-1,-1 0 1,0-1 0,3-4-1,-2 4-190,12-15-1546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53:23.11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0 4705,'0'0'3991,"2"24"-3196,0 6-585,-1 3-13,2-1 0,9 42-1,0-24 334,35 85 0,-45-130-525,0 0 0,0 0 1,1 0-1,0 0 0,0-1 0,0 1 0,6 5 0,-7-8-177,0 0 0,0 0 0,1 0 0,-1 0 0,0-1 0,1 1 0,-1-1 0,1 0 1,0 0-1,-1 0 0,1 0 0,0 0 0,0 0 0,-1-1 0,1 0 0,5 1 0,19-2-3152,-17-3 915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53:23.44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33 2496,'0'0'4641,"64"-23"-4281,-35 23-256,5 0 224,1-4-328,4 4 0,0-5-128,0 5-968,-5 0-160,-9 0-1393</inkml:trace>
  <inkml:trace contextRef="#ctx0" brushRef="#br0" timeOffset="1">513 10 4721,'0'0'3208,"0"111"-2480,0-83 169,0-1-617,0-4-272,0 0-16,0 0 0,0-9-569,5 0-479,0-9-1152,0-5-553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53:23.85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6849,'0'0'1696,"0"106"-839,0-69-705,0 5-72,0-5-104,5-5 24,5-4-321,-6-1-223,1-4-1040,0-4-80,0-15-1513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53:24.25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29 5353,'0'0'1413,"18"-5"-726,55-13-286,-67 16-381,1 1-1,0 0 0,-1 0 0,1 1 0,0 0 1,0 0-1,-1 0 0,1 1 0,0 0 0,0 0 1,-1 1-1,1 0 0,-1 0 0,0 0 0,1 1 1,-1 0-1,0 0 0,-1 1 0,1 0 0,-1 0 1,1 0-1,-1 0 0,0 1 0,8 9 0,-12-11-17,1-1-1,-1 0 1,0 0-1,1 1 0,-1-1 1,0 1-1,0-1 1,-1 1-1,1 0 1,0-1-1,-1 1 1,0 0-1,1-1 0,-1 1 1,0 0-1,0-1 1,-1 1-1,1 0 1,-1-1-1,1 1 0,-1 0 1,0-1-1,-2 5 1,1-3 8,0-1 1,0 0 0,0 1 0,0-1 0,-1 0-1,1 0 1,-1-1 0,0 1 0,0-1-1,0 1 1,0-1 0,0 0 0,-1 0-1,1 0 1,-7 2 0,7-3 8,-31 8 34,32-9-134,5 5-1078,108 70 960,-94-61 225,0 0 1,-1 1-1,-1 1 1,16 20-1,-30-35 10,0 0-1,0 0 0,0 0 1,0 0-1,-1 0 0,1 1 1,0-1-1,0 0 0,-1 1 1,1-1-1,-1 1 0,1-1 0,-1 0 1,0 1-1,0-1 0,1 1 1,-1-1-1,0 1 0,0-1 1,0 1-1,0-1 0,-1 1 1,1-1-1,0 1 0,-1-1 1,1 1-1,-1-1 0,1 0 1,-1 1-1,0-1 0,0 0 0,1 1 1,-1-1-1,0 0 0,0 0 1,0 0-1,0 0 0,0 0 1,0 0-1,-1 0 0,1 0 1,0 0-1,-1-1 0,-1 2 1,-6 2 213,0 0 1,0-1-1,-1 0 1,1 0-1,-18 2 1,-26 0-1083,-82-1-1,115-4-383,5 0-1483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53:24.89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251 0 4849,'0'0'3355,"-20"3"-2934,7-1-338,6-2-45,0 1-1,-1 0 1,1 0 0,0 0 0,0 1-1,0 0 1,1 1 0,-1 0 0,0 0 0,1 0-1,0 1 1,-1-1 0,1 2 0,1-1-1,-1 1 1,1-1 0,-7 8 0,0 6 36,1 0 1,0 0 0,1 1-1,1 0 1,1 1 0,0 0-1,2 0 1,0 1 0,2-1-1,0 1 1,1 0-1,1 1 1,1-1 0,1 0-1,4 34 1,-2-44-73,1 0 0,-1 0 0,2-1 1,0 1-1,0-1 0,1 0 0,0 0 0,0 0 0,1 0 0,1-1 0,0 0 1,0-1-1,0 0 0,18 15 0,-15-15-165,0-1 0,1 1 1,0-2-1,0 0 0,0 0 1,1-1-1,0 0 0,0-1 0,1 0 1,-1-1-1,1-1 0,22 2 1,12-3-1619,-11-1-857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53:25.28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5 0 6737,'0'0'2600,"0"21"-1539,0 135 704,-4 132-511,7-255-2399,-3-32 962,0 0 0,0 0 0,1 0 0,-1 0-1,0 0 1,1 0 0,-1 0 0,1-1 0,-1 1 0,1 0-1,-1 0 1,1 0 0,0-1 0,-1 1 0,1 0 0,0-1-1,-1 1 1,1-1 0,0 1 0,0-1 0,0 1 0,0-1-1,-1 1 1,1-1 0,0 0 0,0 0 0,0 1 0,0-1-1,0 0 1,1 0 0,3 0-2627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53:25.71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20 6385,'0'0'909,"24"-3"-686,82-9 428,-82 9-415,-1 2 1,1 0 0,-1 2 0,46 6 0,-60-5-207,0 0 1,-1 1-1,1 0 0,-1 1 1,0-1-1,1 2 0,-2-1 1,1 1-1,0 0 0,-1 1 1,0-1-1,-1 1 0,12 14 1,-15-17-26,-1 0-1,1 0 1,-1 1 0,0-1 0,-1 1 0,1 0 0,0-1-1,-1 1 1,0 0 0,0 0 0,0 0 0,0 0 0,-1-1 0,0 1-1,0 0 1,0 0 0,0 0 0,0 0 0,-1 0 0,-1 5 0,1-3 1,-1 0 0,-1-1 1,1 1-1,-1 0 1,0-1-1,0 0 1,-1 0-1,0 0 0,0 0 1,0-1-1,0 1 1,-8 5-1,-9 7 10,0-1-1,-2-1 1,0-1-1,-1-1 1,-31 13-1,54-26-6,0 0 0,0 0 0,0 1 0,0-1-1,0 0 1,1 1 0,-1-1 0,0 1 0,0-1-1,1 1 1,-1-1 0,0 1 0,1-1 0,-1 1-1,0 0 1,1-1 0,-1 1 0,1 0 0,-1 0-1,1-1 1,-1 1 0,1 0 0,0 0 0,-1 0-1,1 1 1,0-1-7,0 1 0,0-1 0,0 1 0,1-1 0,-1 0 0,1 1 0,-1-1 0,1 0 0,-1 0 0,1 1 0,0-1 0,0 0 0,0 0 0,1 2 1,6 5-1,0-1 1,0 0-1,13 9 1,-15-12 55,12 8 23,1 0 1,0-2-1,1 0 0,0-1 0,0-1 0,1-1 0,36 8 1,-14-8-1274,0-1 1,80-1 0,-87-5-1259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1:51.15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4 5761,'0'0'572,"20"-1"-471,-3 0-68,8 0 35,1 1 0,-1 1 0,38 6-1,-55-6-63,147 29 74,-122-21-60,-1 1-1,52 23 1,-82-32 5,0 0-1,0 0 1,0 0 0,0 0 0,0 1-1,0-1 1,0 1 0,-1-1 0,1 1-1,-1 0 1,1 0 0,-1 0 0,1 0-1,-1 0 1,0 0 0,0 0 0,0 0-1,-1 0 1,1 0 0,0 0 0,-1 1-1,1-1 1,-1 0 0,0 1 0,0-1-1,0 0 1,0 1 0,0-1 0,0 0-1,0 0 1,-1 1 0,0 2 0,-1 1 84,-1 1 1,1 0-1,-1 0 1,0-1 0,-1 0-1,0 0 1,0 0-1,0 0 1,-8 8 0,-25 20 226,-2-2-1,0-2 1,-49 28 0,62-41-311,-63 38-1617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53:26.12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 5817,'0'0'311,"22"3"45,-5-1-296,1 0 33,1 0 0,-1 2 1,-1 0-1,1 1 0,0 0 1,31 16-1,-26-7 38,-1 1-1,0 0 1,-1 2 0,0 0-1,-2 1 1,0 1 0,-1 1 0,-1 1-1,-1 0 1,-1 1 0,13 25-1,-14-19 41,0 1 0,-2 1 0,-1 0 0,-1 1 0,-2 0 1,-1 0-1,-1 1 0,2 58 0,-6-46 210,-2 0 0,-2-1 0,-2 0 0,-2 1 0,-13 47 0,16-80-387,-5 19-61,-1-1 0,-1 0 0,-1-1 0,-1 0 0,-18 27 0,26-49-597,0 0-1,-1-1 0,0 0 1,-10 9-1,0 0-3154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53:45.76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445 62 3472,'0'0'1436,"3"-7"-555,10-25-173,-12 31-487,-1 0-1,1 0 1,-1 0-1,0 0 1,1 0-1,-1 0 1,0 0-1,1 0 1,-1 0-1,0-1 1,0 1-1,0 0 1,0 0-1,0 0 1,0 0-1,-1-2 1,1 3-126,-1 0-1,1-1 1,-1 1 0,0 0 0,1-1 0,-1 1-1,0 0 1,1 0 0,-1 0 0,0 0 0,1 0-1,-1 0 1,0 0 0,0 0 0,1 0 0,-1 0-1,0 0 1,0 1 0,-13 0-435,-12-2 362,-70 4 108,83-1-125,1 0 0,-1 1 0,0 0 1,1 1-1,-20 9 0,18-7-27,0 2-1,1-1 1,0 2-1,0 0 1,0 0-1,2 1 1,-1 1-1,1 0 1,1 1-1,0 0 1,0 0-1,1 1 1,1 0-1,0 0 1,1 1-1,1 0 1,0 1-1,0-1 1,2 1-1,0 0 1,-4 31-1,5-20-32,1 1 0,2-1-1,0 0 1,6 35 0,-5-52 35,1 0 0,0-1 0,0 1 1,1-1-1,1 0 0,-1 0 0,1 0 1,0 0-1,1 0 0,0-1 1,0 0-1,1 0 0,0-1 0,0 1 1,0-1-1,13 9 0,-12-10 25,1-1-1,0 0 1,0 0-1,0 0 1,0-1 0,1 0-1,0-1 1,-1 0-1,11 1 1,-14-2-2,1-1 0,-1 0 0,0 0 0,1 0 0,-1 0 0,0-1 1,1 0-1,-1 0 0,0-1 0,0 0 0,0 1 0,0-1 0,0-1 1,0 1-1,-1-1 0,7-4 0,-5 1 38,1 0 0,-1 0 0,1-1 0,-2 1 0,1-1 0,-1 0 0,0-1 0,-1 1 0,1-1 0,-2 0 0,1 0 0,-1-1 0,0 1 0,-1-1 0,0 1 0,0-1 0,-1 0 0,0 0 0,0-12 0,-1 15-37,0-3 113,0 1-1,0-1 0,-1 1 0,-3-14 0,3 19-93,0 0-1,-1 0 1,1 0 0,-1 0 0,1 0-1,-1 0 1,0 1 0,0-1-1,0 1 1,-1-1 0,1 1-1,0 0 1,-1 0 0,0 0-1,-3-3 1,-3 0 5,0 1 0,-1 0 0,1 0 0,-1 1 0,0 0 0,0 1 0,-20-3 0,7 3-119,-1 1 1,-31 3-1,49-1-166,1 0 0,-1 0 0,0 0 0,1 1 0,-1 0 0,1 0 0,0 1 0,0-1 0,0 1 0,0 1 0,0-1 0,0 0 0,1 1 0,0 0 0,0 0 0,0 1 0,0-1 0,0 1 0,1-1 0,0 1 0,0 0 0,0 0 0,1 1 0,-2 5 0,-3 18-1984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53:46.36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340 24 3240,'0'0'4990,"-1"-4"-4408,1 3-554,0 0 0,-1 0 1,1 0-1,0 0 0,0 1 1,-1-1-1,1 0 0,-1 0 0,1 0 1,-1 1-1,1-1 0,-1 0 1,1 0-1,-1 1 0,1-1 0,-1 1 1,0-1-1,0 0 0,1 1 1,-1 0-1,0-1 0,0 1 0,1-1 1,-3 0-1,-26-1 233,18 2-236,-1 1 22,0 1 0,0 0 1,0 0-1,0 1 1,0 0-1,1 1 1,-1 1-1,1 0 0,-13 8 1,11-6-9,1 0 0,1 1 0,-1 1 1,1 0-1,1 1 0,0 0 0,-17 20 1,20-19-44,1-1-1,0 1 1,1 0 0,0 1 0,0-1 0,-4 18 0,8-24-9,0 0 0,0 0-1,0 0 1,0 0 0,1 0 0,0 0 0,0 0 0,0 1-1,1-1 1,0 0 0,0 0 0,0 0 0,0-1 0,1 1 0,0 0-1,0 0 1,0-1 0,4 6 0,0-2 24,1-1-1,1 1 1,-1-1 0,1-1-1,0 0 1,0 0 0,1 0-1,0-1 1,0 0 0,0-1-1,0 0 1,1-1 0,-1 0-1,16 3 1,10 0-153,0-2-1,65-2 1,-96-2 92,2 0-310,-1 0-1,1 0 1,0-1 0,-1 0 0,1 0 0,-1 0 0,0-1 0,1 0 0,-1 0 0,0 0 0,0-1 0,8-5 0,8-6-4476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53:46.79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10 4761,'0'0'3892,"5"-1"-3683,5-2-23,1 1 0,-1 0 0,0 1 0,1 0 0,19 1 0,59 10 343,-55-5-411,34-1 0,-38-4-298,58 0 4,-30 0-4161,-48 0 1303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53:47.23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 4000,'0'0'1020,"21"3"-366,5 0-456,93 18 723,-64-11-749,2-3 0,-1-2 0,60-4 0,-102-1-2024,-4-4-665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53:49.32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285 37 2760,'0'0'2348,"10"-7"4782,-12 24-7122,0 0 0,0 0 0,-2 0 1,-6 18-1,0 5 126,-37 138 618,-29 136-440,75-309-670,0-7 140,1-21 55,3-37-45,29-88-367,0-1 590,-29 131-30,2 0 1,0 1-1,1-1 1,0 1-1,2 1 1,0-1-1,1 1 1,0 0-1,1 1 1,18-21-1,-20 28-5,0 1-1,0 0 1,1 0 0,-1 0 0,1 1-1,1 1 1,-1-1 0,21-7-1,-16 9-9,0 0-1,0 1 0,1 0 1,0 1-1,-1 1 0,16 1 1,-26 0 20,-1 0 0,1 0 0,-1 1 0,1 0 0,-1 0 0,1 0 0,-1 0 0,0 0 0,0 1 0,0-1 0,0 1 0,0 0 0,0 0 0,0 0 0,0 0 0,-1 1 0,1-1 0,-1 1 0,1-1 0,-1 1 0,0 0 0,0 0 0,-1 0 1,1 0-1,0 0 0,1 6 0,1 2-22,-1 0 0,0 1 1,0-1-1,-2 1 0,1 0 1,-1 19-1,-1-26 40,0-1 0,-1 0 0,0 1 0,1-1 0,-2 0 0,1 1 0,0-1 0,-1 0 0,0 0 0,0 0 1,0 0-1,0-1 0,-1 1 0,1-1 0,-1 1 0,0-1 0,0 0 0,0 0 0,-1 0 0,1 0 0,-1-1 0,-4 4 0,0-2 36,0 0 0,0 0 0,-1-1 1,1 0-1,-1-1 0,1 1 0,-1-2 0,0 1 0,0-1 1,-11 0-1,-1-1 24,13 1-22,-1-1 0,0 0 0,0 0 1,0-1-1,-12-3 0,21 4-50,0 0 0,0 0 0,0 0 0,0 0 0,0-1 0,0 1 0,0 0 0,0 0 0,0 0 0,0 0 0,0 0 0,0 0 0,0 0 0,0 0 0,0 0 0,0 0 0,0 0 0,0-1 0,0 1 0,0 0 0,0 0 0,0 0 0,0 0 0,0 0 0,0 0 0,0 0 0,0 0 0,0 0 0,0 0 0,0 0 0,0 0 0,0 0 0,0 0 0,0-1 0,0 1 0,0 0 0,-1 0 0,1 0 0,0 0 0,0 0 0,0 0 1,0 0-1,0 0 0,0 0 0,0 0 0,0 0 0,0 0 0,0 0 0,0 0 0,0 0 0,-1 0 0,1 0 0,0 0 0,12-2-472,18 1-230,-19 2 704,-1 0 0,1 0 0,0 1 0,0 0 1,-1 1-1,1 0 0,18 9 0,-9-2 35,0 1 0,34 26 0,-47-31-38,-1-1 1,-1 0 0,1 1-1,-1 0 1,0 1-1,0-1 1,-1 1 0,0 0-1,0 0 1,0 0 0,-1 0-1,0 1 1,-1-1-1,0 1 1,0 0 0,0 0-1,-1 0 1,0 0 0,-1-1-1,0 2 1,0-1-1,0 0 1,-1-1 0,-3 12-1,3-14 27,-1-1 1,0 1-1,0-1 0,0 1 0,-1-1 0,0 0 0,0 0 0,0 0 0,0 0 1,0 0-1,-1-1 0,-4 5 0,0-3 52,1 0 0,-1 0 0,0 0 0,-1-1 0,1-1 0,-10 4 0,-5-1 66,-1 0 0,1-2 0,0-1 0,-31 1 0,-101-4 274,132-2-288,0-1 1,0-1 0,0-1 0,-35-12 0,48 13-91,-2 0 83,-1-1 1,1 0 0,0 0-1,1-2 1,-1 1 0,-15-13-1,27 19-135,-1-1 0,1 1 0,0 0 0,-1-1-1,1 1 1,-1 0 0,1-1 0,0 1 0,-1-1 0,1 1 0,0-1-1,-1 1 1,1-1 0,0 1 0,0-1 0,0 1 0,-1-1 0,1 1-1,0-1 1,0 1 0,0-1 0,0 1 0,0-1 0,0 1 0,0-1-1,0 0 1,0 1 0,0-1 0,0 1 0,1-1 0,-1 1-1,0-2 1,1 1-114,1 0 0,-1 0 0,0 0 0,0 0 0,1 0 0,-1 0 0,1 0 0,-1 0 0,1 1 0,-1-1 0,1 1 0,1-1 0,70-22-3070,-34 13 586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53:50.31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10 5217,'0'0'2569,"0"-1"-2555,0 1 0,1 0-1,-1-1 1,0 1-1,0 0 1,0-1 0,0 1-1,0 0 1,0-1 0,0 1-1,0 0 1,1 0-1,-1-1 1,0 1 0,0 0-1,0-1 1,0 1 0,1 0-1,-1 0 1,0 0-1,0-1 1,1 1 0,-1 0-1,0 0 1,1 0-1,-1 0 1,0-1 0,0 1-1,1 0 1,-1 0 0,0 0-1,1 0 1,-1 0-1,0 0 1,1 0 0,0 0-1,1 0-3,0-1-1,0 1 0,0 0 0,0 0 0,0 0 0,0 0 1,0 0-1,0 1 0,0-1 0,1 1 0,-1-1 1,0 1-1,-1 0 0,4 1 0,31 20 163,-15-9-34,436 226 507,-444-231-587,-11-6-56,-1-1 1,1 0-1,0 0 1,0 0-1,0 0 1,0 0-1,0 0 1,0 0 0,4 0-1,-6-1 8,0 0 0,0 0 0,0 0 0,1 0 0,-1 0 0,0 0 0,0 0 0,0 0 0,1 0 0,-1 0 0,0 0 0,0 0 0,0 0 0,1 0 0,-1 0 0,0 0 0,0 1 0,0-1 0,0 0 0,1 0 0,-1 0 0,0 0 0,0 0 0,0 0 0,0 1 0,1-1 0,-1 0 0,0 0 0,0 0 0,0 0 0,0 1 0,0-1 0,0 0 0,0 0 0,0 0 0,0 1 0,1-1 0,-1 0 0,0 0 0,0 0 0,0 1 0,0-1 0,0 0 0,0 0 0,0 0 0,0 1 0,0-1 0,-1 0 0,1 0 0,0 0 0,0 1 0,0-1 0,0 0 0,0 0 0,0 0 0,0 1 0,0-1 0,-1 0 0,1 0 0,-11 13 366,-291 269 1641,255-234-1746,-61 75 196,106-121-439,-1 6 80,3-7-96,7-7-230,62-32 145,79-47 264,-115 64-136,-2-1 0,41-38 0,-63 52-5,-1-1-1,-1 0 1,0 0 0,0 0 0,0-1-1,-2 0 1,1-1 0,-1 1 0,0-1-1,-1 0 1,-1 0 0,0-1 0,0 1-1,-1-1 1,0 1 0,-1-1 0,-1 0-1,0-11 1,0 0-221,-1 22-131,-1-1-1,0 0 0,0 0 0,1 1 0,-1-1 0,0 1 1,0 0-1,-4-2 0,1-1-1043,-9-5-2542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53:52.44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670 58 4416,'0'0'5655,"-11"-8"-5289,-40-27-76,46 33-248,0-1 1,0 1-1,0 0 0,0 1 0,0-1 0,0 1 0,-1 0 0,1 1 0,0-1 0,-1 1 0,1 0 0,-1 0 1,-4 2-1,-12-1 132,4-1-40,1 0 1,-1 2-1,1 0 0,-18 5 0,25-4-99,1 0 1,0 1-1,0-1 1,0 2-1,0 0 0,0 0 1,1 0-1,-14 12 1,7-3-17,1 1 0,0 0 0,1 1 1,0 0-1,2 1 0,0 1 1,0 0-1,2 0 0,0 1 0,-7 23 1,8-15-61,1 2 1,1-1-1,2 1 1,1-1 0,1 1-1,2 47 1,1-69 23,-1-1-1,1 1 1,1 0 0,-1 0 0,1-1-1,0 1 1,1-1 0,-1 0-1,1 0 1,1 0 0,-1 0 0,1 0-1,0-1 1,0 1 0,0-1 0,1 0-1,9 8 1,-6-8 16,-1 0 0,0-1 0,1 1 1,0-1-1,0-1 0,0 0 0,1 0 0,-1-1 0,1 1 1,-1-2-1,1 1 0,0-1 0,11-1 0,-7 1 54,1-2 0,-1 0 0,0 0 0,24-6 0,-32 5-8,0 0 0,0 0 0,-1 0 0,1 0 0,-1-1 0,1 0 0,-1 0 0,0 0 0,0 0 0,-1 0 0,1-1 0,-1 0-1,1 0 1,-1 0 0,5-8 0,-4 4 49,0 0-1,0 0 0,-1 0 1,0-1-1,-1 1 0,0-1 1,0 0-1,-1 0 0,1-10 1,-2 15-65,0 0 0,0 0 0,0 1 0,0-1 0,-1 0 0,0 0 1,0 1-1,0-1 0,0 1 0,0-1 0,-1 1 0,0-1 1,1 1-1,-1 0 0,-1 0 0,1 0 0,0 0 0,-1 0 1,1 0-1,-1 1 0,0-1 0,0 1 0,0-1 0,-4-1 1,-8-3-192,0 1-1,0 0 1,-1 1 0,0 1 0,-32-5 0,-81-1-1672,111 10 1585,-83-4-2171,4 3-1421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53:53.82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5089,'0'0'913,"22"9"-626,-1 0-247,18 6 180,-1 1-1,48 30 1,-58-28-56,0 2 0,-1 1 0,-2 1 1,0 1-1,-1 2 0,-1 0 0,-2 1 0,0 1 1,16 31-1,-16-22-34,-2 2 1,-2 0-1,-2 1 1,-1 0-1,-2 1 1,-2 1-1,5 42 1,-5-7 138,-4 0 0,-3 89 0,-6-113-94,-2-1 1,-2 1-1,-2-1 1,-18 55-1,1-31 280,-4-2-1,-46 84 1,-90 126 719,143-245-1082,-46 81-142,68-118-24,1 0-1,-1-1 1,1 1-1,-1-1 1,0 1 0,1-1-1,-1 1 1,0-1-1,1 1 1,-1-1-1,0 0 1,0 1 0,1-1-1,-1 0 1,0 0-1,0 0 1,1 1 0,-1-1-1,0 0 1,0 0-1,0 0 1,1 0-1,-1 0 1,0 0 0,0-1-1,-1 1 1,-7-1-449,-6 2-119,-2-1-1173,-32-3 0,-6-8-2031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53:53.14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358 1 5601,'-18'20'855,"-19"23"-527,3 1 1,-58 96-1,62-80-81,3 2 1,3 0-1,2 1 0,3 2 1,3 0-1,3 1 0,2 0 1,-1 82-1,10 75 176,4-175-212,3 1 1,17 75 0,-7-63-118,32 119 496,-36-143-452,3-1 0,32 63 0,-37-83-204,0-1 0,1 0-1,1 0 1,0-1-1,1 0 1,1-1 0,0-1-1,0 0 1,23 15-1,-29-23-250,0-1-1,1 0 0,0 0 0,-1-1 0,1 0 0,0 0 1,0-1-1,0 0 0,0 0 0,12-1 0,-2 0-720,22 1-2003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1:51.57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5393,'0'0'1244,"18"0"-996,57 2-39,-72-2-194,0 0 0,0 0-1,0 0 1,-1 1 0,1-1-1,0 1 1,0 0 0,0 0-1,0 0 1,-1 0 0,1 0-1,0 1 1,-1-1 0,1 1 0,-1 0-1,0 0 1,1 0 0,-1 0-1,0 0 1,0 0 0,0 1-1,-1-1 1,1 0 0,2 6-1,-2-1 23,0 0-1,0 1 1,-1-1-1,0 0 0,0 1 1,-1-1-1,0 10 1,0-9 3,0 1-6,-1 1 1,0-1-1,-1 0 1,0 0-1,0 0 0,-1 0 1,0 0-1,-8 14 1,-4 4 68,-25 33-1,26-40-19,0 0-1,-18 40 1,31-58-77,0 1 1,0-1 0,0 0 0,0 1 0,1-1-1,-1 1 1,1 0 0,-1-1 0,1 1 0,0-1-1,0 1 1,0 0 0,1-1 0,-1 1 0,1 2-1,0-3 9,0-1-1,0 1 1,0 0-1,0-1 0,0 1 1,0 0-1,0-1 1,1 0-1,-1 1 0,0-1 1,1 0-1,-1 1 0,1-1 1,0 0-1,3 1 1,4 2 21,1-1-1,0 0 1,1-1 0,-1 0 0,0-1 0,11 0 0,-9 0-82,14 2-430,1-1 0,-1-1 1,1-2-1,-1-1 0,0-1 1,0-1-1,35-10 0,-9-4-2490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53:55.17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113 81 3264,'0'0'4073,"0"3"-3424,-2 10-550,0 0-1,0 0 0,-1 0 0,-1 0 0,-8 19 1,2-2 212,-9 29-8,3 0 0,2 2 0,3 0 0,2 0 0,0 83 0,9-142-254,9-5 427,6-60-51,-7 17-437,-3 0 0,-1-1 0,-4-85 0,-2 55-113,1 18 126,0 27-23,4-57-1,-2 86-1,-1 1 0,1-1 0,-1 0 0,1 1 0,0-1 0,0 1 0,0-1 0,0 1 0,1 0 0,-1-1 0,1 1 0,-1 0 1,1 0-1,0 0 0,0 0 0,0 0 0,2-1 0,0 0 11,0 1 1,1 0 0,-1-1-1,0 2 1,1-1 0,-1 0-1,1 1 1,0 0 0,4 0-1,5-1-13,0 2 0,-1 0 0,1 0-1,0 1 1,24 6 0,116 39 36,-45-11 37,-80-26-38,-12-3-20,-1-2 0,1 1 0,0-2 1,29 2-1,-46-4 15,1-1 0,0 0 0,0 0-1,0 0 1,-1 1 0,1-1 0,0 1 0,-1-1 0,1 0 0,0 1-1,-1-1 1,1 1 0,0-1 0,-1 1 0,1 0 0,-1-1-1,1 1 1,-1 0 0,1-1 0,-1 1 0,1 0 0,-1-1 0,0 1-1,0 0 1,1 0 0,-1 0 0,0-1 0,0 1 0,0 0 0,0 0-1,0 0 1,0-1 0,0 2 0,0 37-118,-1-23 228,-6 265 1734,0 3-267,7-283-1652,-20-1-6991,10 0 3025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53:56.13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212 15 4216,'0'0'4952,"0"-2"-4525,0-7-303,0 7 192,5 1-217,-5 1-69,0 0 0,0 0 0,0 0 0,0 0 0,0 0 0,0 0 0,0 0 0,0 0 0,0 0 0,0 0 0,-1 1 0,1-1 0,0 0 0,0 0 0,0 0 0,0 0 0,0 0 0,0 0 0,0 0 0,0 0 0,0 0 0,0 0 0,0 1 0,0-1 0,0 0 0,0 0 0,0 0 0,0 0 0,0 0 0,0 0 0,0 0 0,0 0 0,0 0 0,0 1 0,0-1 0,0 0 0,0 0 0,0 0 0,1 0 0,-1 0 0,0 0 0,0 0 0,0 0 0,0 0 0,0 0 0,0 0 0,0 0 0,0 1 0,0-1 0,0 0 0,0 0 0,0 0 0,1 0 0,-1 0 0,0 0 0,0 0 0,0 0 0,0 0 0,0 0 0,0 0 0,0 0 0,0 0 0,1 0 0,-1 0 0,0 0 0,0 0 0,0 0 0,0 0 0,0 0 0,-15 22 184,1 0 0,-12 28 0,5-10-11,-16 24 256,11-19-322,1 1 1,-23 61-1,41-88-1333,12-29-3104,7-16 1716,2 3 218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53:56.57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127 1 4945,'0'0'2816,"25"119"-1728,-15-63-7,-1 4-585,11 0 136,-5-5-88,4-4-536,1-5 344,-1-4-352,1-6-104,-6-3 40,1-10-800,-5-5-184,-10-4-697,0-9-1031</inkml:trace>
  <inkml:trace contextRef="#ctx0" brushRef="#br0" timeOffset="1">0 466 4504,'0'0'3593,"137"-4"-3345,-88 13-168,-5-4-160,-5-1-144,-5 1-744,0-5-128,-9 0-1065,-11 0-1734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54:15.44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269 278 2592,'0'0'1875,"-1"-3"-1704,-1-1 102,0 1 1,-1 0 0,1 0 0,-1 0 0,0 1 0,0-1 0,0 1-1,0-1 1,0 1 0,0 0 0,0 0 0,-1 0 0,-6-2 0,9 4-258,1 0 0,0 0 0,0 0 0,-1-1 0,1 1 0,0 0 0,0 0 0,-1 0 0,1 0 0,0 0 0,0-1 0,0 1 0,0 0 0,-1 0 0,1 0 0,0-1 0,0 1 0,0 0 0,0 0 0,0 0 0,-1-1 0,1 1 0,0 0 0,0 0 0,0-1 1,0 1-1,0 0 0,0 0 0,0-1 0,0 1 0,0 0 0,0 0 0,0-1 0,0 1 0,0 0 0,0 0 0,0-1 0,0 1 0,0 0 0,1 0 0,-1-1 0,0 1 0,0 0 0,0 0 0,0-1 0,0 1 0,1 0 0,-1 0 0,0 0 0,0 0 0,0-1 0,1 1 0,-1 0 0,0 0 0,0 0 1,0 0-1,1 0 0,-1-1 0,1 1 0,15-7 19,36-7-34,48-9 90,-27 15 66,124 2 0,-172 6-213,-22 0 57,0 0 0,0 0 1,0 1-1,0-1 0,0 1 0,0 0 0,0 0 0,0 0 0,-1 0 0,1 0 0,0 0 0,-1 1 0,1 0 0,0-1 0,-1 1 1,4 4-1,-3-3-3,1 1 1,-1 1-1,0-1 1,-1 0 0,1 1-1,-1 0 1,0-1-1,0 1 1,2 6-1,-1 2 3,0 1 0,-1-1-1,-1 1 1,0 0-1,-1 0 1,-2 24-1,0-24 36,-2 0 1,1 0-1,-2 0 0,1 0 0,-2-1 0,0 0 0,-1 0 0,0 0 0,-1-1 0,-12 16 1,5-10 16,-1 1 1,-2-2 0,1 0 0,-2-1 0,-27 18-1,30-24-5,-1-1 0,-1 0 0,0-1 0,0-1 0,0-1 0,-1 0 0,0-1 0,0-2 0,0 0 0,0 0 0,-1-2 0,-19-1 0,29-2 27,10-4-208,5 0-59,1 1 177,1 0-1,-1 1 1,1 0 0,-1 1 0,1-1 0,0 1 0,0 1 0,1-1 0,-1 1 0,11-2-1,12 0-5,35-2 0,-62 5 16,4 1-17,17-2 13,1 1-1,-1 1 1,28 4-1,-45-2 16,0-1 1,0 1-1,-1 0 0,1 1 0,-1 0 0,0 0 0,1 0 1,-2 1-1,1 0 0,0 0 0,-1 0 0,1 1 0,-1-1 0,-1 2 1,1-1-1,-1 0 0,1 1 0,-2 0 0,1 0 0,-1 0 1,6 12-1,-4-3 4,0 0 0,-1 1 0,0-1 0,-1 1 0,-1 0 1,-1 0-1,0 0 0,-2 22 0,0-29 19,-1 0 1,1 0-1,-2 0 1,1-1-1,-1 1 1,-1-1-1,1 1 1,-1-1-1,-1-1 1,0 1-1,0 0 1,-8 9-1,-2-1 88,-1 0 0,0 0 0,-32 21 0,28-23-54,-2 0 0,1-2 0,-2-1 0,1-1 1,-1-1-1,-1-1 0,-45 10 0,17-9 17,0-3-1,-86 0 1,124-7-16,0 1 1,1-2-1,-28-5 1,36 5-45,0 1 1,-1-1-1,1 0 0,0 0 1,0-1-1,1 1 0,-1-1 1,0 0-1,1 0 0,0-1 1,0 1-1,-5-7 0,8 10-31,0-1 0,1 1 0,-1-1 0,1 0 0,-1 1 0,1-1 0,0 1 0,-1-1 0,1 0 0,0 0 0,-1 1 0,1-1 1,0 0-1,0 0 0,0 1 0,-1-1 0,1 0 0,0 0 0,0 1 0,0-1 0,0 0 0,0 0 0,1 1 0,-1-1 0,0 0 0,0 0 0,0 1 0,1-1 0,-1 0 0,0 0 0,1 1 0,-1-1 0,1 0 0,-1 1 0,1-1 0,-1 1 0,1-1 0,-1 1 0,1-1 0,-1 1 0,1-1 0,0 1 0,-1-1 0,2 0 0,4-2 4,0 1 0,0-1 0,1 1 1,9-2-1,-2 0-19,54-15 28,0 3 1,84-9-1,36-7-43,-171 29 69,-1-2-1,0 0 0,0-1 0,-1 0 1,16-10-1,-23 12 32,-2-1-1,1 1 1,0-1-1,-1-1 1,0 1 0,0-1-1,0 0 1,-1 0-1,0-1 1,0 0-1,-1 0 1,5-9 0,-7 11-46,-1-1 1,1 1-1,-1-1 0,0 1 1,0-1-1,-1 0 1,0 0-1,0 1 1,0-1-1,0 0 1,-1 1-1,0-1 1,0 0-1,-1 1 0,0 0 1,0-1-1,0 1 1,0 0-1,-1 0 1,0 0-1,-6-8 1,-3 1-35,-2 0 1,1 2 0,-1-1-1,-1 2 1,0 0 0,0 1-1,0 0 1,-1 1-1,0 1 1,-1 1 0,-26-6-1,-5 2-27,0 3-1,0 2 1,-51 2-1,99 2-175,2-1-163,1 1 335,-1-1 0,0 1 0,1-1-1,-1 0 1,0 0 0,1 0 0,3-2 0,-5 2 35,54-28 89,0-3 0,-2-2 0,-1-3 0,-3-1 0,55-55 0,-87 76-42,0-1 1,-2 0 0,0 0 0,-2-2-1,13-21 1,-19 29-1,-1-1 0,0-1 1,-1 1-1,0-1 0,-1 0 0,0 0 1,-1 0-1,-1-1 0,1-20 0,-3 32-34,0-1 0,-1 1 0,1-1 0,-1 0 0,1 1 0,-1-1 0,0 1 0,0-1 0,-1 1 0,1-1 0,-1 1 0,0 0 0,0 0 0,0 0 0,0 0 0,0 0 0,-1 0 0,1 1 0,-1-1 0,1 1 0,-1 0 0,0-1 0,0 1 0,0 1 0,-1-1 0,1 0 0,0 1 0,-1-1 0,1 1 0,-1 0 0,1 0 0,-1 1 0,1-1 0,-5 1 0,-25-3-77,-42 3-1,28 1-69,14 0 131,0 2-1,0 1 1,0 2 0,-34 10 0,-124 48 46,171-57-51,13-5-70,3 0 11,-1-1 0,1 1 0,0-1 1,0 1-1,0 1 0,0-1 0,0 0 0,-4 5 0,47-40-132,-30 23 211,1 1-1,0 1 0,0 0 0,0 1 1,1-1-1,0 2 0,1 0 1,-1 0-1,1 1 0,0 0 0,16-3 1,-5 3-11,1 1-1,-1 1 1,1 0 0,-1 2 0,32 3 0,-44-1 1,-1 1 1,1 0-1,0 1 0,-1 0 0,1 0 1,-1 1-1,0 1 0,0 0 0,-1 0 1,1 1-1,12 10 0,-11-7 5,0 0-1,-1 1 1,-1 0-1,0 0 1,0 1 0,-1 0-1,0 1 1,10 21-1,-14-25 16,-1 0 0,0 1-1,-1-1 1,0 1-1,0 0 1,-1 0-1,0-1 1,-1 1 0,0 0-1,0 0 1,-1 0-1,0 0 1,0 0 0,-1-1-1,-1 1 1,1 0-1,-1-1 1,-1 0 0,1 0-1,-1 0 1,-1 0-1,1 0 1,-2-1 0,1 0-1,-1 0 1,-11 11-1,-6 2 52,-1-1-1,0 0 1,-1-2-1,-1-1 1,-1-1-1,0-1 1,-1-2-1,0 0 1,-1-2-1,-1-2 1,1 0-1,-44 5 1,10-11 185,33-3-286,29 1-18,18-4-458,17-2 473,0 1 1,-1 2-1,2 1 0,38 3 1,-21 0 95,-30-1-42,-1 2 1,0 1-1,0 0 0,-1 1 0,1 1 0,-1 1 0,0 1 1,29 15-1,-37-16-13,-1 0 1,1 1 0,-2 0 0,1 1 0,-1 0-1,0 0 1,0 1 0,-1 1 0,-1 0 0,0 0-1,0 0 1,0 1 0,-2 0 0,1 1 0,4 12-1,-7-11 51,0 0 0,-1 1-1,-1-1 1,0 1 0,0-1 0,-2 1-1,1 0 1,-2-1 0,0 1-1,-1-1 1,0 1 0,-1-1-1,0 1 1,-1-1 0,-1 0 0,0-1-1,0 1 1,-2-1 0,1 0-1,-2 0 1,1-1 0,-2 0 0,1-1-1,-1 1 1,-1-2 0,-12 10-1,9-8 78,-1-1 0,0 0 0,-1-2 0,1 1 0,-2-2 1,1 0-1,-1-1 0,-19 5 0,12-6 2,0-1 0,1-1 0,-1 0 0,0-2 0,-35-2 0,53 0-161,0 0 1,0 1-1,0-2 0,0 1 0,0 0 1,0-1-1,1 0 0,-1 0 1,0-1-1,1 1 0,-7-6 1,1 0-750,0-1 0,-17-20 0,5 4-1447,-3 1-2354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54:17.39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162 135 1344,'0'0'1037,"0"-6"2768,-2 19-3542,0 0 0,0 1 0,-2-1 0,-8 23 0,0 2 220,-11 40 362,-5 12-413,5 1 1,-15 108-1,35-174-171,1-20 357,1-15-160,-8-207-422,9 180-59,1 0 0,12-67 0,-9 87 8,1 0 0,0 0 0,1 1 0,1-1-1,0 1 1,2 1 0,-1 0 0,15-18 0,-12 19 4,0-1 0,2 2 0,-1 0 0,2 0 0,0 1 0,0 1 0,1 0 0,0 1 0,1 1 0,0 0 0,1 1 0,0 1 0,0 1 0,1 0 0,-1 1 0,1 1 0,0 1 0,0 0 0,28 0 0,-43 3-3,0 0 0,0 0-1,0 0 1,0 0 0,0 1 0,0-1-1,0 1 1,0 0 0,0 0 0,0 0 0,0 0-1,-1 0 1,1 1 0,3 2 0,-4-2-1,0 0 0,-1 0 0,1 0 0,-1 0 0,0 0 0,1 1 0,-1-1 0,0 0 0,0 1 0,-1-1 0,1 1 0,-1-1 0,1 1 0,-1 0 0,0-1 0,0 1 0,0 4 0,0 3-21,0 1 1,0 1-1,-3 21 1,2-29 43,-1 0 0,1 0 0,0 0 0,-1 0 0,0 0 0,0 0 0,0 0 1,-1 0-1,1-1 0,-1 1 0,-3 2 0,-4 4 10,-1-1 1,0 0-1,0-1 1,-1 0-1,0-1 1,0 0-1,-1-1 0,0-1 1,0 0-1,0 0 1,0-2-1,-1 1 1,0-2-1,0 0 0,0 0 1,-23-1-1,35-1-43,3-2-7,0 1 0,-1 0-1,1 0 1,0 0 0,0 0 0,0 0 0,-1 0 0,1 0-1,0 0 1,0 1 0,1-1 0,-1 0 0,0 0 0,0 1-1,0-1 1,0 1 0,0-1 0,1 1 0,-1 0 0,0-1-1,1 1 1,-1 0 0,0 0 0,2 0 0,37-6 33,-39 6-7,39-2 18,57 4 1,-89 0-17,0-1 1,0 1-1,1 1 1,-1-1-1,0 2 1,-1-1-1,1 1 1,-1 0-1,0 0 0,1 1 1,8 8-1,-4-3-5,-1 0-1,0 1 0,-1 0 0,0 1 0,13 20 1,-18-23-4,0 0 1,-1 0 0,0 0-1,0 0 1,-1 1 0,0-1-1,-1 1 1,0 0-1,-1 0 1,1 12 0,-2-17 42,0 0 1,0 0 0,-1 0-1,0 0 1,0 0 0,0 0-1,-1 0 1,1-1 0,-1 1-1,0-1 1,-1 1 0,1-1-1,-1 0 1,0 1 0,0-2-1,0 1 1,0 0 0,-1 0-1,1-1 1,-1 0 0,0 0-1,-5 3 1,-4 2 81,-1-1 0,0-1-1,-1 0 1,1-1 0,-1-1 0,0 0-1,0-1 1,-20 2 0,-7-2 80,-75-4 1,109 1-186,0-1 0,0 0 1,0-1-1,1 0 1,-1 0-1,1 0 0,-1-1 1,1 0-1,0 0 0,0-1 1,0 0-1,1 0 1,-1-1-1,1 0 0,0 0 1,-8-9-1,13 12-219,-1 0 1,1-1-1,0 1 1,0-1-1,0 1 0,0-1 1,0 1-1,1-1 0,-1 1 1,1-1-1,0 0 1,-1 1-1,1-1 0,1 1 1,-1-5-1,0-3-1415,0-4-2690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54:18.22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28 43 624,'0'0'5692,"-5"-7"-4964,-14-21-542,15 21 14,8 7-229,-2 0 33,3 1-3,0-1 0,0 1 0,1 0-1,-1 1 1,0-1 0,-1 1 0,1 0 0,6 3 0,41 25 195,-19-9-51,121 66 257,222 119-60,-349-195-303,-20-8-41,-1-1 0,1 1 0,-1 0 0,0 1 0,0 0-1,7 5 1,-13-8 3,1-1 0,-1 1 0,0 0 0,0 0 0,1 0 0,-1-1 0,0 1 0,0 0 0,0 0 0,0 0-1,0 0 1,0-1 0,0 1 0,0 0 0,-1 0 0,1 0 0,0 0 0,0-1 0,-1 1 0,0 1 0,1-2-3,-4 8 50,-1 0 0,0-1 0,0 0 0,0 0 0,-10 10 0,-4 3 228,-141 152 557,9-13-137,144-151-599,-7 8 1,1 0-1,0 0 0,1 1 0,1 1 1,-17 38-1,17-33-82,8-22-135,-6 5-810,-38 7-2165,14-4 664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54:20.19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22 26 4128,'0'0'1826,"-5"-4"-1632,-11-12-227,16 15 33,0 1 0,0 0 0,0 0 0,0 0 0,0 0 0,0 0 0,0-1 1,0 1-1,0 0 0,0 0 0,0 0 0,0 0 0,0 0 0,0-1 0,0 1 1,0 0-1,0 0 0,0 0 0,0 0 0,0 0 0,1-1 0,-1 1 0,0 0 1,0 0-1,0 0 0,0 0 0,0 0 0,0 0 0,0 0 0,1 0 0,-1-1 1,0 1-1,0 0 0,0 0 0,0 0 0,0 0 0,0 0 0,1 0 0,-1 0 0,0 0 1,0 0-1,0 0 0,0 0 0,0 0 0,1 0 0,-1 0 0,0 0 0,0 0 1,0 0-1,0 0 0,1 0 0,18 4 97,67 27 1026,69 9-522,178 23 0,-245-48-567,330 58 307,414 67-30,1-30-151,-394-85-44,-3-22 94,-332-3-226,373-9 1024,-369 9-565,-107 0 158,-4 1-2461,-39 15-2802,9-10 497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54:22.96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1 128,'0'0'0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54:23.40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54 28 160,'-14'-28'360,"4"28"-360,-5 19-336,0-1 153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54:23.76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92 232,'0'0'3465,"2"-7"-3097,2-16 42,9-38 2492,-13 61-2896,0 0 0,0 0 0,0 0 1,0 0-1,0 0 0,0 0 0,0 0 0,0 0 0,0 0 1,0 0-1,0 0 0,0 0 0,0 1 0,0-1 0,0 0 1,0 0-1,0 0 0,0 0 0,0 0 0,0 0 0,0 0 1,0 0-1,1 0 0,-1 0 0,0 0 0,0 0 0,0 0 1,0 0-1,0 0 0,0 0 0,0 0 0,0 0 0,0 0 0,0 0 1,0 0-1,0 0 0,0 0 0,0 0 0,0 0 0,0 0 1,1 0-1,-1 0 0,0 0 0,0 0 0,0 0 0,0 0 1,0 0-1,0 0 0,0 0 0,0 0 0,0 0 0,0 0 1,0 0-1,0 0 0,0 0 0,0 0 0,0 0 0,0 0 1,0 0-1,0 0 0,0 0 0,1-1 0,-1 1 0,0 0 0,0 0 1,0 0-1,0 0 0,3 10 58,5 20-279,-6-21 255,40 167 523,-8 1 1,21 341-1,-50-235 652,-10-283-1739,-64 0-3484,26 0 110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1:51.93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210 0 4705,'0'0'2261,"-18"15"-2165,6-4-60,-1-2 24,1 2 0,0-1 0,1 2 0,1 0 0,-1 0 0,2 1-1,0 0 1,0 0 0,-6 15 0,2 4 165,1 1 1,2 0-1,1 1 0,-6 47 0,9-28 59,3 1 0,3 61 0,1-101-256,0 0-1,1 0 0,1 0 0,0 0 1,1 0-1,1 0 0,0-1 0,0 0 1,10 16-1,-10-21-204,0-1-1,0 1 1,1-1 0,-1 0 0,2-1 0,-1 0 0,1 0-1,0 0 1,0 0 0,0-1 0,1-1 0,0 1 0,0-1-1,0 0 1,13 3 0,18 3-1902,-4-5-667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54:24.14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52 4705,'0'0'3003,"3"-8"-2863,8-26 60,-11 33-198,1 1 0,-1-1 0,1 0 0,-1 1 0,1-1 1,0 0-1,-1 1 0,1-1 0,0 1 0,0-1 0,0 1 1,-1-1-1,1 1 0,0 0 0,0-1 0,0 1 0,0 0 1,0 0-1,0-1 0,0 1 0,0 0 0,-1 0 0,1 0 1,0 0-1,0 0 0,0 1 0,0-1 0,0 0 0,0 0 1,0 1-1,0-1 0,-1 0 0,1 1 0,0-1 0,0 1 1,0 0-1,5 3 34,0 1-1,0 0 1,-1 1 0,6 6 0,0 1 38,30 37 246,-2 2 0,35 62 0,-37-55-340,132 216 517,-168-273-474,1 1 25,0 0 1,0 0-1,0-1 1,0 1-1,0 0 0,0-1 1,1 1-1,3 2 1,-5-5 601,25-11 1449,9-16-1830,41-42 0,-26 22-108,215-228 301,-251 259-468,1 1-35,-1-1 0,0 0 0,-2-1 0,18-31 0,-29 47-7,-1 1 1,1-1 0,-1 1 0,0-1 0,1 1 0,-1-1 0,0 0 0,1 1 0,-1-1 0,0 1 0,0-1 0,0 0 0,1 1 0,-1-1 0,0 1 0,0-1 0,0 0 0,0 1-1,0-1 1,0 0 0,0 1 0,-1-1 0,1 0 0,0 1 0,0-1 0,0 1 0,-1-1 0,1 1 0,0-1 0,-1 0 0,1 1 0,0-1 0,-1 1 0,1-1 0,-1 1 0,1-1 0,0 1-1,-1 0 1,-1-1 0,0 0-360,-1 0 0,0 1-1,0 0 1,0-1 0,-1 1-1,1 0 1,-3 1 0,-8 0-942,-24-1-4225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27T13:16:20"/>
    </inkml:context>
    <inkml:brush xml:id="br0">
      <inkml:brushProperty name="width" value="0.1" units="cm"/>
      <inkml:brushProperty name="height" value="0.1" units="cm"/>
      <inkml:brushProperty name="color" value="#004F8B"/>
      <inkml:brushProperty name="ignorePressure" value="1"/>
    </inkml:brush>
  </inkml:definitions>
  <inkml:trace contextRef="#ctx0" brushRef="#br0">0 0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27T13:17:09.401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27T12:27:39.041"/>
    </inkml:context>
    <inkml:brush xml:id="br0">
      <inkml:brushProperty name="width" value="0.05" units="cm"/>
      <inkml:brushProperty name="height" value="0.05" units="cm"/>
      <inkml:brushProperty name="color" value="#66CC00"/>
      <inkml:brushProperty name="ignorePressure" value="1"/>
    </inkml:brush>
  </inkml:definitions>
  <inkml:trace contextRef="#ctx0" brushRef="#br0">1 0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4:37:41.62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7 3 2593,'0'0'876,"-6"0"1720,8 0-2172,59 8-131,-1-2-1,102-5 1,-84-2-190,119-7 28,5 0 1407,-181 11-5403,-4 0 1064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1:13.97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78 122 24,'0'0'7276,"-1"12"-7414,-2 4 131,-1 0-1,-1 0 1,-9 20 0,-5 17 29,10-24 8,2 0 1,2 0-1,0 0 0,0 44 1,5-96 678,7-144 578,-5 147-1310,1 1 0,1-1 0,1 0-1,1 1 1,1 0 0,17-34 0,-21 46 13,1 1 0,1-1 1,-1 1-1,1 1 1,0-1-1,0 1 0,1-1 1,0 2-1,0-1 0,0 1 1,0 0-1,1 0 1,-1 0-1,1 1 0,11-4 1,-1 3-76,1 0 1,-1 1-1,1 0 0,0 2 1,25 0-1,-41 1 50,0 0 1,0 0-1,0 0 0,-1 0 0,1 0 0,0 0 0,0 1 1,0-1-1,0 1 0,0-1 0,-1 1 0,1 0 0,0-1 1,0 1-1,2 2 0,-2-1 11,-1 0 0,0 0 0,0 0 0,0 0 0,0 0 0,0 1 0,-1-1 0,1 0 0,-1 0 0,1 1 0,-1-1 0,0 0 0,0 3 0,1 2 17,0 0 0,-1-1 0,1 1 1,-2-1-1,1 1 0,-1 0 0,0-1 1,0 1-1,-1-1 0,1 0 0,-1 1 1,-1-1-1,0 0 0,1 0 0,-2 0 1,1-1-1,-6 8 0,1-4 22,-1 0-1,0 0 0,0-1 1,-1-1-1,0 1 1,0-2-1,-1 1 1,1-1-1,-1-1 0,-1 0 1,-12 4-1,-12 1 20,0-2 0,-51 5 0,93-9-925,17 3 774,29 7 295,67 15-94,79 15 147,-185-41 28,-11-2-352,1 0 1,-1-1-1,0 1 1,0-1-1,0 0 1,0 0-1,0 1 1,0-2-1,1 1 1,2 0-1,6-6-2571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1:15.11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114 1 2865,'0'0'1580,"-2"12"-1423,-4 18 51,-2 1-1,-1-1 1,-1 0 0,-17 33-1,10-22 78,-16 52 1,32-79-322,1-14-95,39 0-1953,-15-4 613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1:15.61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0 3273,'0'0'402,"5"5"-123,12 10-41,1 0 0,0-2-1,1 0 1,1-1 0,0-1-1,33 13 1,140 43 290,-181-64-523,121 32 130,-47-14 315,-90-20 1033,-17 0-3526,2-1-516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1:16.16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834 0 3833,'0'0'476,"-3"1"-528,-7 1 128,1 1-1,-1 1 1,1 0 0,0 0 0,0 1-1,0 0 1,-12 9 0,-25 14 298,-34 7-3,-2-4 0,-94 23 0,-77 29 144,145-36-349,139-46-3040,-12-4 1622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1:17.12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132 1 568,'0'0'5679,"-5"2"-5590,-4 8-89,2 1 0,-1-1 0,2 1-1,-1 0 1,-6 17 0,-20 63 330,22-59-291,2 0 0,2 1-1,1 1 1,1-1 0,0 37 610,5-77-5068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26T15:41:52.36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 1 5153,'0'0'1792,"1"19"-1116,-2 317 1019,-9-143-2318,10-187 109,0 0-1,0-1 1,1 0-1,0 1 1,2 6-1,2-1-1979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1:17.64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1008,'0'0'4623,"17"2"-4509,101 14-1086,-92-14-264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1:18.42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1 912,'0'0'3876,"7"0"-3784,150 7 776,4 0 488,-161-7-1269,0 2-142,0-2-218,0 1 66,0-1 0,0 1 0,-1 0 0,1-1 1,0 1-1,0 0 0,-1-1 0,1 1 0,0-1 0,-1 1 1,1-1-1,0 1 0,-1 0 0,1-1 0,-1 1 0,1-1 1,-1 0-1,1 1 0,-1-1 0,0 1 0,-8 1-1592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1:19.12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7 144,'3'0'5248,"20"0"-5160,228 0 2991,-258-1-7828,2-4 1731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1:20.54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306 28 256,'0'0'2257,"15"0"-1755,3 1-306,-8 0-37,0 0 0,0-1 0,1-1 0,10-1 0,-19 1 44,1 1 1,-1-1-1,1 1 0,0-1 1,-1 0-1,1 0 0,-1 0 0,0-1 1,1 1-1,-1-1 0,0 1 1,0-1-1,3-2 1775,-62-4-1898,26 6-120,0 2 0,0 2 0,-32 5 0,52-5 31,-1 0 0,1 1-1,0 0 1,0 1-1,0 1 1,1 0-1,-1 0 1,1 1-1,1 0 1,-1 0-1,-13 13 1,20-16-35,1 0-1,0 0 1,0 0 0,0 0 0,0 0 0,0 1-1,0-1 1,1 1 0,0-1 0,-1 1 0,1 0 0,1-1-1,-1 1 1,0 0 0,1 0 0,0-1 0,0 1-1,0 0 1,1 0 0,-1 0 0,2 5 0,-1-8 27,0 1 1,-1 0 0,1-1-1,0 1 1,1-1 0,-1 0 0,0 1-1,0-1 1,1 0 0,-1 1-1,0-1 1,1 0 0,-1 0-1,1 0 1,2 1 0,30 13 38,-24-11-66,66 24-14,-50-20 43,-1 1 1,0 1 0,-1 2 0,44 27 0,-64-35 18,0 0 0,0 0 0,-1 0 0,1 0 0,-1 0 0,0 1 0,0 0 0,-1-1 0,0 1 0,1 0 0,-2 0 0,1 0 0,0 1 0,0 8 0,0-1 51,0-1 0,-1 0 1,-1 1-1,0-1 0,-3 18 1,2-27-34,0 0 0,0 0-1,0 0 1,-1 0 0,1 0 0,-1 0 0,0 0 0,0 0 0,0-1 0,0 1 0,-1-1 0,1 0 0,0 1 0,-1-1 0,0 0 0,0 0 0,1-1 0,-7 4 0,-2 0 149,-1 0 1,1 0-1,-23 5 0,-11-2-169,0-3-1,-1-1 1,-71-2-1,77-3-2316,29 1 17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2:48.93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58 108 208,'0'0'1151,"-14"-7"360,9-27 408,-5 84-1958,-7 121 89,5 194-1,12-365 131,0-10-193,1 1 0,-1 0 1,2-1-1,-1 1 0,1 0 0,5-15 0,0 1-5,9-43 174,-3 0 0,-2-1 0,2-111 0,-14 141 90,0 18-29,4-39-1,-3 56-219,1 0 1,-1 0-1,1 1 0,0-1 0,0 0 1,0 1-1,0-1 0,0 1 0,0-1 1,0 1-1,0 0 0,1-1 0,-1 1 1,0 0-1,1 0 0,-1 0 1,1 0-1,-1 0 0,1 0 0,0 0 1,-1 1-1,4-2 0,45-10-97,-35 9 79,16-2-101,0 1 0,0 2 0,34 1 0,-65 1 113,1 0 0,0 1 0,0-1 0,-1 0 0,1 1-1,0-1 1,-1 0 0,1 1 0,0-1 0,-1 1 0,1-1 0,-1 1 0,1-1 0,-1 1 0,1-1 0,-1 1 0,1 0 0,-1-1 0,1 1-1,-1 0 1,0 0 0,0-1 0,1 1 0,-1 0 0,0-1 0,0 1 0,0 0 0,0 0 0,0 0 0,0-1 0,0 2 0,1 32-297,-2-25 271,1-4 38,-1 0 0,1 0 0,-2 0 0,1 0 0,0 0 0,-1 0 0,0 0 0,0 0 0,-1-1 0,-3 7 0,-35 44 41,30-42-41,-4 4 1,0-1 0,-1-1 1,-1 0-1,0-1 0,-1-1 0,-1-1 0,-34 18 0,97-28 71,236 8 629,-226-10-449,124 4 148,-168 0 515,-17 1-1709,-17 4-1543,10-8 415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2:49.99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1 109 888,'0'0'1797,"0"-9"-1343,0-56 2347,3 116-2754,2 0-1,18 77 1,-6-37 78,-16-265-1773,-2 35 2157,1 137-429,0-1 0,0 1 0,0-1-1,1 1 1,-1-1 0,1 1 0,0-1 0,0 1-1,0 0 1,0-1 0,0 1 0,0 0-1,0 0 1,1 0 0,2-4 0,-2 6-91,-1-1 1,1 1 0,-1 0-1,1-1 1,-1 1 0,1 0-1,-1 0 1,1 0 0,-1 0-1,1 0 1,2 1 0,4 0 11,13 0 74,0 2-1,-1 0 1,36 11 0,1 0-31,648 94 484,-691-107-338,-24-3-744,-15-5-1413,6-1-304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2:50.58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1113 6 2841,'0'0'2017,"0"0"-1992,0 0-1,-1-1 1,1 1-1,0 0 1,0-1-1,0 1 0,0 0 1,0-1-1,-1 1 1,1 0-1,0 0 1,0-1-1,0 1 1,-1 0-1,1 0 0,0 0 1,-1-1-1,1 1 1,0 0-1,0 0 1,-1 0-1,1 0 0,0-1 1,-1 1-1,1 0 1,0 0-1,-1 0 1,1 0-1,0 0 1,-1 0-1,1 0 0,0 0 1,-1 0-1,1 0 1,0 0-1,-1 0 1,-11 3-12,0 1 1,-1 0 0,2 0 0,-1 1 0,0 1 0,1 0 0,-18 13-1,-5 1 47,-708 427 184,528-303-44,214-144-226,0 0-1,0 0 0,0 0 0,0 0 0,0 0 1,0 0-1,0 0 0,1 0 0,-1 0 1,0 0-1,0 0 0,0 0 0,0 1 0,0-1 1,0 0-1,0 0 0,0 0 0,0 0 1,0 0-1,0 0 0,0 0 0,0 0 0,0 1 1,1-1-1,-1 0 0,0 0 0,0 0 1,0 0-1,0 0 0,0 0 0,0 0 0,0 1 1,0-1-1,-1 0 0,1 0 0,0 0 1,0 0-1,0 0 0,21-4-406,77-30-1130,-46 14 234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2:51.02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145 15 2481,'0'0'1704,"0"-2"-1381,0-8 47,0 8-220,0 2-148,0 0 0,0 0-1,0 0 1,-1 0 0,1 0 0,0 0 0,0-1 0,0 1 0,-1 0 0,1 0 0,0 0 0,0 0-1,0 0 1,0 0 0,-1 0 0,1 0 0,0 0 0,0 0 0,0 0 0,0 1 0,-1-1-1,1 0 1,0 0 0,0 0 0,0 0 0,0 0 0,-1 0 0,1 0 0,0 0 0,0 0 0,0 1-1,0-1 1,0 0 0,0 0 0,-1 0 0,1 0 0,0 0 0,0 1 0,0-1 0,0 0 0,0 0-1,0 0 1,0 0 0,0 1 0,-12 19 40,2 0 1,0 1-1,2 0 0,0 1 0,-6 29 0,5-20 12,-10 42 233,3 1 0,-12 145 0,28-205-177,0-13-12,-2-20-993,2 15 509,-2-16-1701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2:51.38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56 3545,'0'0'496,"25"0"-543,166-1 599,441-21 477,-488 16 843,-151 2-1933,-80-11-3411,49 7 1030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2:51.85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 90 3873,'0'0'1048,"-2"-3"-837,2 3-195,0 0 0,0-1 0,0 1 0,0-1 0,-1 1 0,1 0 0,0-1 0,0 1 0,0 0 0,0-1 0,0 1 0,0-1 0,0 1 0,0 0 0,0-1 0,0 1 0,1-1 0,-1 1 1,0 0-1,0-1 0,0 1 0,0 0 0,0-1 0,1 1 0,-1 0 0,0-1 0,0 1 0,1 0 0,-1-1 0,16-7 316,30 0 140,-29 5-269,486-43 912,-342 37-864,-151 7-530,-18 2-523,-18 1-843,-3 4-270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11/16/2020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821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2A76E8-108E-472C-9E00-9A468855BF2D}" type="slidenum">
              <a:rPr lang="el-GR" smtClean="0"/>
              <a:pPr/>
              <a:t>10</a:t>
            </a:fld>
            <a:endParaRPr lang="el-GR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2085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AF2BCE-FEA3-49E6-B7CC-F6CD10D77A60}" type="slidenum">
              <a:rPr lang="el-GR" smtClean="0"/>
              <a:pPr/>
              <a:t>11</a:t>
            </a:fld>
            <a:endParaRPr lang="el-GR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7792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7B006A-3AC1-48C5-AE18-FDFC8EDFB3C7}" type="slidenum">
              <a:rPr lang="el-GR" smtClean="0"/>
              <a:pPr/>
              <a:t>12</a:t>
            </a:fld>
            <a:endParaRPr lang="el-GR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EFA0E3-34BD-4049-94BE-C2B87BD77C72}" type="slidenum">
              <a:rPr lang="el-GR" smtClean="0"/>
              <a:pPr/>
              <a:t>13</a:t>
            </a:fld>
            <a:endParaRPr lang="el-GR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1337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4E8B53-7871-4E78-9583-3F81E4A2B229}" type="slidenum">
              <a:rPr lang="el-GR" smtClean="0"/>
              <a:pPr/>
              <a:t>14</a:t>
            </a:fld>
            <a:endParaRPr lang="el-GR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5130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AFF26A-AB32-49B5-A384-9ADD72FE5CC5}" type="slidenum">
              <a:rPr lang="el-GR" smtClean="0"/>
              <a:pPr/>
              <a:t>15</a:t>
            </a:fld>
            <a:endParaRPr lang="el-GR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0661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DFFF76-D13E-486B-B267-7BF47669DC10}" type="slidenum">
              <a:rPr lang="el-GR" smtClean="0"/>
              <a:pPr/>
              <a:t>18</a:t>
            </a:fld>
            <a:endParaRPr lang="el-GR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5253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01E979-A42B-4B6E-AB35-CB3EADDD7A9A}" type="slidenum">
              <a:rPr lang="el-GR" smtClean="0"/>
              <a:pPr/>
              <a:t>19</a:t>
            </a:fld>
            <a:endParaRPr lang="el-GR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5036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106251-3711-4C4E-8398-DF5B53BF7232}" type="slidenum">
              <a:rPr lang="el-GR" smtClean="0"/>
              <a:pPr/>
              <a:t>20</a:t>
            </a:fld>
            <a:endParaRPr lang="el-GR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145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7BB425-B031-4A49-B992-3AD3722290DD}" type="slidenum">
              <a:rPr lang="el-GR" smtClean="0"/>
              <a:pPr/>
              <a:t>21</a:t>
            </a:fld>
            <a:endParaRPr lang="el-GR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633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131260-0BDE-4A5B-A4E0-786944C546F6}" type="slidenum">
              <a:rPr lang="el-GR" smtClean="0"/>
              <a:pPr/>
              <a:t>2</a:t>
            </a:fld>
            <a:endParaRPr lang="el-GR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4660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00511E-F8C6-4B4D-8B3D-B8FAF4386AC6}" type="slidenum">
              <a:rPr lang="el-GR" smtClean="0"/>
              <a:pPr/>
              <a:t>22</a:t>
            </a:fld>
            <a:endParaRPr lang="el-GR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7307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3C65C5-E940-4BCE-80F5-ADFBBACF9454}" type="slidenum">
              <a:rPr lang="el-GR" smtClean="0"/>
              <a:pPr/>
              <a:t>23</a:t>
            </a:fld>
            <a:endParaRPr lang="el-GR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778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5D7BAF-531B-4272-BA93-291CC8348ECE}" type="slidenum">
              <a:rPr lang="el-GR" smtClean="0"/>
              <a:pPr/>
              <a:t>24</a:t>
            </a:fld>
            <a:endParaRPr lang="el-GR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74835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BA0DA1-2F82-451E-A80A-D5DABE5E85F5}" type="slidenum">
              <a:rPr lang="el-GR" smtClean="0"/>
              <a:pPr/>
              <a:t>27</a:t>
            </a:fld>
            <a:endParaRPr lang="el-GR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5827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7E9818-F407-413F-A147-EBAB34253842}" type="slidenum">
              <a:rPr lang="el-GR" smtClean="0"/>
              <a:pPr/>
              <a:t>28</a:t>
            </a:fld>
            <a:endParaRPr lang="el-GR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55763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A6A900-056A-4D92-9C5C-0F8F8B7C6F2B}" type="slidenum">
              <a:rPr lang="el-GR" smtClean="0"/>
              <a:pPr/>
              <a:t>29</a:t>
            </a:fld>
            <a:endParaRPr lang="el-GR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16410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657A1D-747D-4874-B353-81F2C9BEECF3}" type="slidenum">
              <a:rPr lang="el-GR" smtClean="0"/>
              <a:pPr/>
              <a:t>31</a:t>
            </a:fld>
            <a:endParaRPr lang="el-GR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81864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E17A5D-4418-4D83-8661-0443FF06E321}" type="slidenum">
              <a:rPr lang="el-GR" smtClean="0"/>
              <a:pPr/>
              <a:t>32</a:t>
            </a:fld>
            <a:endParaRPr lang="el-GR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89160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596BD9-2EE4-4734-921C-D3E7088EBD72}" type="slidenum">
              <a:rPr lang="el-GR" smtClean="0"/>
              <a:pPr/>
              <a:t>33</a:t>
            </a:fld>
            <a:endParaRPr lang="el-GR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41520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22D6A7-034E-4381-93D8-19FA6E035FDE}" type="slidenum">
              <a:rPr lang="el-GR" smtClean="0"/>
              <a:pPr/>
              <a:t>34</a:t>
            </a:fld>
            <a:endParaRPr lang="el-GR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48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152F78-23F0-4458-A305-B3A59FE061C5}" type="slidenum">
              <a:rPr lang="el-GR" smtClean="0"/>
              <a:pPr/>
              <a:t>3</a:t>
            </a:fld>
            <a:endParaRPr lang="el-GR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17155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46ED2A-C570-4DF7-BCD2-29DCBE9B27FE}" type="slidenum">
              <a:rPr lang="el-GR" smtClean="0"/>
              <a:pPr/>
              <a:t>35</a:t>
            </a:fld>
            <a:endParaRPr lang="el-GR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0857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4FDCF8-A032-4C28-AEFD-8C1F5B9623BE}" type="slidenum">
              <a:rPr lang="el-GR" smtClean="0"/>
              <a:pPr/>
              <a:t>36</a:t>
            </a:fld>
            <a:endParaRPr lang="el-GR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9340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89C7A2-163A-486F-9C6D-9AFE123CD354}" type="slidenum">
              <a:rPr lang="el-GR" smtClean="0"/>
              <a:pPr/>
              <a:t>37</a:t>
            </a:fld>
            <a:endParaRPr lang="el-GR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05961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C05F30-F72F-4597-9D78-022E8ADA4705}" type="slidenum">
              <a:rPr lang="el-GR" smtClean="0"/>
              <a:pPr/>
              <a:t>38</a:t>
            </a:fld>
            <a:endParaRPr lang="el-GR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77415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8CDB30-259A-4BD8-94A8-E08564FEB0DC}" type="slidenum">
              <a:rPr lang="el-GR" smtClean="0"/>
              <a:pPr/>
              <a:t>39</a:t>
            </a:fld>
            <a:endParaRPr lang="el-GR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43178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FC83BB-AA7C-4C44-92B7-8C0403A98543}" type="slidenum">
              <a:rPr lang="el-GR" smtClean="0"/>
              <a:pPr/>
              <a:t>40</a:t>
            </a:fld>
            <a:endParaRPr lang="el-GR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97736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17DE53-ED23-4302-B012-6E52E9FFF207}" type="slidenum">
              <a:rPr lang="el-GR" smtClean="0"/>
              <a:pPr/>
              <a:t>41</a:t>
            </a:fld>
            <a:endParaRPr lang="el-GR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41146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37A129-5A00-4D9A-A4A8-A874EE59D261}" type="slidenum">
              <a:rPr lang="el-GR" smtClean="0"/>
              <a:pPr/>
              <a:t>42</a:t>
            </a:fld>
            <a:endParaRPr lang="el-GR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13384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784688-D7F2-4B1F-8903-75EF11EF5235}" type="slidenum">
              <a:rPr lang="el-GR" smtClean="0"/>
              <a:pPr/>
              <a:t>43</a:t>
            </a:fld>
            <a:endParaRPr lang="el-GR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4228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5FE1B-BF88-4B78-A5F6-12165655DBD5}" type="slidenum">
              <a:rPr lang="el-GR" smtClean="0"/>
              <a:pPr/>
              <a:t>44</a:t>
            </a:fld>
            <a:endParaRPr lang="el-GR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8733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E24478-788A-43ED-AF5A-38284EBB120D}" type="slidenum">
              <a:rPr lang="el-GR" smtClean="0"/>
              <a:pPr/>
              <a:t>4</a:t>
            </a:fld>
            <a:endParaRPr lang="el-GR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43950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2D53FA-DE9B-4A8C-9313-86AE59FBAF3F}" type="slidenum">
              <a:rPr lang="el-GR" smtClean="0"/>
              <a:pPr/>
              <a:t>45</a:t>
            </a:fld>
            <a:endParaRPr lang="el-GR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33151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0E8E40-6D06-47EE-927E-FE22D7E65BA2}" type="slidenum">
              <a:rPr lang="el-GR" smtClean="0"/>
              <a:pPr/>
              <a:t>46</a:t>
            </a:fld>
            <a:endParaRPr lang="el-GR"/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26599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66A70B-87C9-4C77-96FC-CAAE205773DA}" type="slidenum">
              <a:rPr lang="el-GR" smtClean="0"/>
              <a:pPr/>
              <a:t>47</a:t>
            </a:fld>
            <a:endParaRPr lang="el-GR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75263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68157D-F4F9-4BEC-B48A-96A6C5A865F0}" type="slidenum">
              <a:rPr lang="el-GR" smtClean="0"/>
              <a:pPr/>
              <a:t>48</a:t>
            </a:fld>
            <a:endParaRPr lang="el-GR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70411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17DE53-ED23-4302-B012-6E52E9FFF207}" type="slidenum">
              <a:rPr lang="el-GR" smtClean="0"/>
              <a:pPr/>
              <a:t>49</a:t>
            </a:fld>
            <a:endParaRPr lang="el-GR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54908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647B9F-6E17-4925-BECE-D23523B38F71}" type="slidenum">
              <a:rPr lang="el-GR" smtClean="0"/>
              <a:pPr/>
              <a:t>50</a:t>
            </a:fld>
            <a:endParaRPr lang="el-GR"/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06641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319029-4C11-46EB-B149-F158F7117EC4}" type="slidenum">
              <a:rPr lang="el-GR" smtClean="0"/>
              <a:pPr/>
              <a:t>51</a:t>
            </a:fld>
            <a:endParaRPr lang="el-GR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18147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48DEDB-55BD-4436-A923-FEBF5AF87DD4}" type="slidenum">
              <a:rPr lang="el-GR" smtClean="0"/>
              <a:pPr/>
              <a:t>52</a:t>
            </a:fld>
            <a:endParaRPr lang="el-GR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23138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319029-4C11-46EB-B149-F158F7117EC4}" type="slidenum">
              <a:rPr lang="el-GR" smtClean="0"/>
              <a:pPr/>
              <a:t>53</a:t>
            </a:fld>
            <a:endParaRPr lang="el-GR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385752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40CF84-1FE0-4A53-9F03-08E0E58A62E9}" type="slidenum">
              <a:rPr lang="el-GR" smtClean="0"/>
              <a:pPr/>
              <a:t>54</a:t>
            </a:fld>
            <a:endParaRPr lang="el-GR"/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4331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EF88-341E-4B5B-AD5B-24F2BFF7630E}" type="slidenum">
              <a:rPr lang="el-GR" smtClean="0"/>
              <a:pPr/>
              <a:t>5</a:t>
            </a:fld>
            <a:endParaRPr lang="el-GR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677962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E17A5D-4418-4D83-8661-0443FF06E321}" type="slidenum">
              <a:rPr lang="el-GR" smtClean="0"/>
              <a:pPr/>
              <a:t>55</a:t>
            </a:fld>
            <a:endParaRPr lang="el-GR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225366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0A78EC-5F15-4B0D-A8F1-69BA975E00B8}" type="slidenum">
              <a:rPr lang="el-GR" smtClean="0"/>
              <a:pPr/>
              <a:t>56</a:t>
            </a:fld>
            <a:endParaRPr lang="el-GR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77462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F0ED67-2208-469C-A721-95B1DDB441E1}" type="slidenum">
              <a:rPr lang="el-GR" smtClean="0"/>
              <a:pPr/>
              <a:t>57</a:t>
            </a:fld>
            <a:endParaRPr lang="el-GR"/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40785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DFDD9B-D6E9-43B8-9DF0-05E022CD4ADF}" type="slidenum">
              <a:rPr lang="el-GR" smtClean="0"/>
              <a:pPr/>
              <a:t>58</a:t>
            </a:fld>
            <a:endParaRPr lang="el-GR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031159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758B51-44DA-45E6-A550-BE1BB7A15EF0}" type="slidenum">
              <a:rPr lang="el-GR" smtClean="0"/>
              <a:pPr/>
              <a:t>59</a:t>
            </a:fld>
            <a:endParaRPr lang="el-GR"/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940535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AD85C0-394B-412C-AB50-C58AEC556C65}" type="slidenum">
              <a:rPr lang="el-GR" smtClean="0"/>
              <a:pPr/>
              <a:t>60</a:t>
            </a:fld>
            <a:endParaRPr lang="el-GR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662433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14068A-6475-44D6-B6F7-0179ADBD9C6E}" type="slidenum">
              <a:rPr lang="el-GR" smtClean="0"/>
              <a:pPr/>
              <a:t>61</a:t>
            </a:fld>
            <a:endParaRPr lang="el-GR"/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7843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611B14-9E4B-4FDA-AFFD-A536881249D0}" type="slidenum">
              <a:rPr lang="el-GR" smtClean="0"/>
              <a:pPr/>
              <a:t>62</a:t>
            </a:fld>
            <a:endParaRPr lang="el-GR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096129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71FC0A-AEB4-4414-8E25-FCC96AEFFBAC}" type="slidenum">
              <a:rPr lang="el-GR" smtClean="0"/>
              <a:pPr/>
              <a:t>63</a:t>
            </a:fld>
            <a:endParaRPr lang="el-GR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827484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5E931C-837D-4BD7-97FD-0786E67B1546}" type="slidenum">
              <a:rPr lang="el-GR" smtClean="0"/>
              <a:pPr/>
              <a:t>64</a:t>
            </a:fld>
            <a:endParaRPr lang="el-GR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029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D98D64-9990-470F-8B6B-D74731E62F11}" type="slidenum">
              <a:rPr lang="el-GR" smtClean="0"/>
              <a:pPr/>
              <a:t>6</a:t>
            </a:fld>
            <a:endParaRPr lang="el-GR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445563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5C7CA1-B0A7-4CEE-A583-BF14DE744F10}" type="slidenum">
              <a:rPr lang="el-GR" smtClean="0"/>
              <a:pPr/>
              <a:t>65</a:t>
            </a:fld>
            <a:endParaRPr lang="el-GR"/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403967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BFF927-ACDD-4103-B6F1-E4E9432CDD3D}" type="slidenum">
              <a:rPr lang="el-GR" smtClean="0"/>
              <a:pPr/>
              <a:t>66</a:t>
            </a:fld>
            <a:endParaRPr lang="el-GR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149999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F00C12-949B-4737-91B8-C5412E0E31D6}" type="slidenum">
              <a:rPr lang="el-GR" smtClean="0"/>
              <a:pPr/>
              <a:t>67</a:t>
            </a:fld>
            <a:endParaRPr lang="el-GR"/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9440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DA4F30-F550-4B90-BF11-54ECF60E406C}" type="slidenum">
              <a:rPr lang="el-GR" smtClean="0"/>
              <a:pPr/>
              <a:t>68</a:t>
            </a:fld>
            <a:endParaRPr lang="el-GR"/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93303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9C9585-DFE3-4EC4-9A7C-007F475077AA}" type="slidenum">
              <a:rPr lang="el-GR" smtClean="0"/>
              <a:pPr/>
              <a:t>69</a:t>
            </a:fld>
            <a:endParaRPr lang="el-GR"/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354006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647B9F-6E17-4925-BECE-D23523B38F71}" type="slidenum">
              <a:rPr lang="el-GR" smtClean="0"/>
              <a:pPr/>
              <a:t>72</a:t>
            </a:fld>
            <a:endParaRPr lang="el-GR"/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986374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3A76DE-9304-48F3-A26B-098CF4EC4ACE}" type="slidenum">
              <a:rPr lang="el-GR" smtClean="0"/>
              <a:pPr/>
              <a:t>73</a:t>
            </a:fld>
            <a:endParaRPr lang="el-GR"/>
          </a:p>
        </p:txBody>
      </p:sp>
      <p:sp>
        <p:nvSpPr>
          <p:cNvPr id="159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103836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74</a:t>
            </a:fld>
            <a:endParaRPr lang="el-GR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790115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F1BB87-5F78-45A3-B842-A514A1A42DBD}" type="slidenum">
              <a:rPr lang="el-GR" smtClean="0"/>
              <a:pPr/>
              <a:t>75</a:t>
            </a:fld>
            <a:endParaRPr lang="el-GR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945466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C0383D-4C9F-445E-8270-D5427612FF0D}" type="slidenum">
              <a:rPr lang="el-GR" smtClean="0"/>
              <a:pPr/>
              <a:t>76</a:t>
            </a:fld>
            <a:endParaRPr lang="el-GR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6906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18859C-3536-4EBB-A3C0-730C7C9C5E1A}" type="slidenum">
              <a:rPr lang="el-GR" smtClean="0"/>
              <a:pPr/>
              <a:t>7</a:t>
            </a:fld>
            <a:endParaRPr lang="el-GR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32325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69847A-E861-4D89-8780-1BD59718CCC3}" type="slidenum">
              <a:rPr lang="el-GR" smtClean="0"/>
              <a:pPr/>
              <a:t>77</a:t>
            </a:fld>
            <a:endParaRPr lang="el-GR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424972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95C2A8-9855-4DB2-A967-3FF062145312}" type="slidenum">
              <a:rPr lang="el-GR" smtClean="0"/>
              <a:pPr/>
              <a:t>78</a:t>
            </a:fld>
            <a:endParaRPr lang="el-GR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890132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18F4F1-A950-4F21-81A9-FEEADC30822D}" type="slidenum">
              <a:rPr lang="el-GR" smtClean="0"/>
              <a:pPr/>
              <a:t>79</a:t>
            </a:fld>
            <a:endParaRPr lang="el-GR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927758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E8A9F2-A218-40C1-9BE3-B4967BCF70CE}" type="slidenum">
              <a:rPr lang="el-GR" smtClean="0"/>
              <a:pPr/>
              <a:t>80</a:t>
            </a:fld>
            <a:endParaRPr lang="el-GR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41591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F30EAF-4E11-449A-B0EE-B1F66B56930F}" type="slidenum">
              <a:rPr lang="el-GR" smtClean="0"/>
              <a:pPr/>
              <a:t>81</a:t>
            </a:fld>
            <a:endParaRPr lang="el-GR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292510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D6618B-7AF3-43F0-913C-1DFA10799466}" type="slidenum">
              <a:rPr lang="el-GR" smtClean="0"/>
              <a:pPr/>
              <a:t>82</a:t>
            </a:fld>
            <a:endParaRPr lang="el-GR"/>
          </a:p>
        </p:txBody>
      </p:sp>
      <p:sp>
        <p:nvSpPr>
          <p:cNvPr id="160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762500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81C85E-1950-4773-86F8-ACF666A8F4D7}" type="slidenum">
              <a:rPr lang="el-GR" smtClean="0"/>
              <a:pPr/>
              <a:t>83</a:t>
            </a:fld>
            <a:endParaRPr lang="el-GR"/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840356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2068F1-9CF9-4D94-8948-B6B64E5D103F}" type="slidenum">
              <a:rPr lang="el-GR" smtClean="0"/>
              <a:pPr/>
              <a:t>84</a:t>
            </a:fld>
            <a:endParaRPr lang="el-GR"/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130656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440E14-A10F-43B2-8868-49A244E76FD6}" type="slidenum">
              <a:rPr lang="el-GR" smtClean="0"/>
              <a:pPr/>
              <a:t>85</a:t>
            </a:fld>
            <a:endParaRPr lang="el-GR"/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202769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CF3218-034E-409F-936D-F88A60B170D6}" type="slidenum">
              <a:rPr lang="el-GR" smtClean="0"/>
              <a:pPr/>
              <a:t>86</a:t>
            </a:fld>
            <a:endParaRPr lang="el-GR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5688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892EA2-AA71-43F0-B923-EAA4C7E2C0E8}" type="slidenum">
              <a:rPr lang="el-GR" smtClean="0"/>
              <a:pPr/>
              <a:t>8</a:t>
            </a:fld>
            <a:endParaRPr lang="el-GR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5591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4A048-A9F1-4C9B-A678-D30EBE94FEEC}" type="slidenum">
              <a:rPr lang="el-GR" smtClean="0"/>
              <a:pPr/>
              <a:t>9</a:t>
            </a:fld>
            <a:endParaRPr lang="el-GR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056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el-GR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Βάσεις Δεδομένων 20</a:t>
            </a:r>
            <a:r>
              <a:rPr lang="en-US"/>
              <a:t>11</a:t>
            </a:r>
            <a:r>
              <a:rPr lang="el-GR"/>
              <a:t>-20</a:t>
            </a:r>
            <a:r>
              <a:rPr lang="en-US"/>
              <a:t>12</a:t>
            </a:r>
            <a:endParaRPr lang="el-G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E5F4B-6605-4344-8EE5-FFA6F19D98D1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@</a:t>
            </a:r>
            <a:r>
              <a:rPr lang="en-US" dirty="0" err="1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  <p:sldLayoutId id="2147483981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3" Type="http://schemas.openxmlformats.org/officeDocument/2006/relationships/customXml" Target="../ink/ink8.xml"/><Relationship Id="rId18" Type="http://schemas.openxmlformats.org/officeDocument/2006/relationships/image" Target="../media/image103.png"/><Relationship Id="rId26" Type="http://schemas.openxmlformats.org/officeDocument/2006/relationships/image" Target="../media/image107.png"/><Relationship Id="rId39" Type="http://schemas.openxmlformats.org/officeDocument/2006/relationships/customXml" Target="../ink/ink21.xml"/><Relationship Id="rId21" Type="http://schemas.openxmlformats.org/officeDocument/2006/relationships/customXml" Target="../ink/ink12.xml"/><Relationship Id="rId34" Type="http://schemas.openxmlformats.org/officeDocument/2006/relationships/image" Target="../media/image111.png"/><Relationship Id="rId42" Type="http://schemas.openxmlformats.org/officeDocument/2006/relationships/image" Target="../media/image115.png"/><Relationship Id="rId47" Type="http://schemas.openxmlformats.org/officeDocument/2006/relationships/customXml" Target="../ink/ink25.xml"/><Relationship Id="rId50" Type="http://schemas.openxmlformats.org/officeDocument/2006/relationships/image" Target="../media/image119.png"/><Relationship Id="rId55" Type="http://schemas.openxmlformats.org/officeDocument/2006/relationships/customXml" Target="../ink/ink29.xml"/><Relationship Id="rId63" Type="http://schemas.openxmlformats.org/officeDocument/2006/relationships/customXml" Target="../ink/ink33.xml"/><Relationship Id="rId68" Type="http://schemas.openxmlformats.org/officeDocument/2006/relationships/image" Target="../media/image128.png"/><Relationship Id="rId76" Type="http://schemas.openxmlformats.org/officeDocument/2006/relationships/image" Target="../media/image132.png"/><Relationship Id="rId7" Type="http://schemas.openxmlformats.org/officeDocument/2006/relationships/customXml" Target="../ink/ink5.xml"/><Relationship Id="rId71" Type="http://schemas.openxmlformats.org/officeDocument/2006/relationships/customXml" Target="../ink/ink37.xml"/><Relationship Id="rId2" Type="http://schemas.openxmlformats.org/officeDocument/2006/relationships/notesSlide" Target="../notesSlides/notesSlide15.xml"/><Relationship Id="rId16" Type="http://schemas.openxmlformats.org/officeDocument/2006/relationships/image" Target="../media/image102.png"/><Relationship Id="rId29" Type="http://schemas.openxmlformats.org/officeDocument/2006/relationships/customXml" Target="../ink/ink16.xml"/><Relationship Id="rId11" Type="http://schemas.openxmlformats.org/officeDocument/2006/relationships/customXml" Target="../ink/ink7.xml"/><Relationship Id="rId24" Type="http://schemas.openxmlformats.org/officeDocument/2006/relationships/image" Target="../media/image106.png"/><Relationship Id="rId32" Type="http://schemas.openxmlformats.org/officeDocument/2006/relationships/image" Target="../media/image110.png"/><Relationship Id="rId37" Type="http://schemas.openxmlformats.org/officeDocument/2006/relationships/customXml" Target="../ink/ink20.xml"/><Relationship Id="rId40" Type="http://schemas.openxmlformats.org/officeDocument/2006/relationships/image" Target="../media/image114.png"/><Relationship Id="rId45" Type="http://schemas.openxmlformats.org/officeDocument/2006/relationships/customXml" Target="../ink/ink24.xml"/><Relationship Id="rId53" Type="http://schemas.openxmlformats.org/officeDocument/2006/relationships/customXml" Target="../ink/ink28.xml"/><Relationship Id="rId58" Type="http://schemas.openxmlformats.org/officeDocument/2006/relationships/image" Target="../media/image123.png"/><Relationship Id="rId66" Type="http://schemas.openxmlformats.org/officeDocument/2006/relationships/image" Target="../media/image127.png"/><Relationship Id="rId74" Type="http://schemas.openxmlformats.org/officeDocument/2006/relationships/image" Target="../media/image131.png"/><Relationship Id="rId5" Type="http://schemas.openxmlformats.org/officeDocument/2006/relationships/customXml" Target="../ink/ink4.xml"/><Relationship Id="rId15" Type="http://schemas.openxmlformats.org/officeDocument/2006/relationships/customXml" Target="../ink/ink9.xml"/><Relationship Id="rId23" Type="http://schemas.openxmlformats.org/officeDocument/2006/relationships/customXml" Target="../ink/ink13.xml"/><Relationship Id="rId28" Type="http://schemas.openxmlformats.org/officeDocument/2006/relationships/image" Target="../media/image108.png"/><Relationship Id="rId36" Type="http://schemas.openxmlformats.org/officeDocument/2006/relationships/image" Target="../media/image112.png"/><Relationship Id="rId49" Type="http://schemas.openxmlformats.org/officeDocument/2006/relationships/customXml" Target="../ink/ink26.xml"/><Relationship Id="rId57" Type="http://schemas.openxmlformats.org/officeDocument/2006/relationships/customXml" Target="../ink/ink30.xml"/><Relationship Id="rId61" Type="http://schemas.openxmlformats.org/officeDocument/2006/relationships/customXml" Target="../ink/ink32.xml"/><Relationship Id="rId10" Type="http://schemas.openxmlformats.org/officeDocument/2006/relationships/image" Target="../media/image99.png"/><Relationship Id="rId19" Type="http://schemas.openxmlformats.org/officeDocument/2006/relationships/customXml" Target="../ink/ink11.xml"/><Relationship Id="rId31" Type="http://schemas.openxmlformats.org/officeDocument/2006/relationships/customXml" Target="../ink/ink17.xml"/><Relationship Id="rId44" Type="http://schemas.openxmlformats.org/officeDocument/2006/relationships/image" Target="../media/image116.png"/><Relationship Id="rId52" Type="http://schemas.openxmlformats.org/officeDocument/2006/relationships/image" Target="../media/image120.png"/><Relationship Id="rId60" Type="http://schemas.openxmlformats.org/officeDocument/2006/relationships/image" Target="../media/image124.png"/><Relationship Id="rId65" Type="http://schemas.openxmlformats.org/officeDocument/2006/relationships/customXml" Target="../ink/ink34.xml"/><Relationship Id="rId73" Type="http://schemas.openxmlformats.org/officeDocument/2006/relationships/customXml" Target="../ink/ink38.xml"/><Relationship Id="rId4" Type="http://schemas.openxmlformats.org/officeDocument/2006/relationships/image" Target="../media/image96.png"/><Relationship Id="rId9" Type="http://schemas.openxmlformats.org/officeDocument/2006/relationships/customXml" Target="../ink/ink6.xml"/><Relationship Id="rId14" Type="http://schemas.openxmlformats.org/officeDocument/2006/relationships/image" Target="../media/image101.png"/><Relationship Id="rId22" Type="http://schemas.openxmlformats.org/officeDocument/2006/relationships/image" Target="../media/image105.png"/><Relationship Id="rId27" Type="http://schemas.openxmlformats.org/officeDocument/2006/relationships/customXml" Target="../ink/ink15.xml"/><Relationship Id="rId30" Type="http://schemas.openxmlformats.org/officeDocument/2006/relationships/image" Target="../media/image109.png"/><Relationship Id="rId35" Type="http://schemas.openxmlformats.org/officeDocument/2006/relationships/customXml" Target="../ink/ink19.xml"/><Relationship Id="rId43" Type="http://schemas.openxmlformats.org/officeDocument/2006/relationships/customXml" Target="../ink/ink23.xml"/><Relationship Id="rId48" Type="http://schemas.openxmlformats.org/officeDocument/2006/relationships/image" Target="../media/image118.png"/><Relationship Id="rId56" Type="http://schemas.openxmlformats.org/officeDocument/2006/relationships/image" Target="../media/image122.png"/><Relationship Id="rId64" Type="http://schemas.openxmlformats.org/officeDocument/2006/relationships/image" Target="../media/image126.png"/><Relationship Id="rId69" Type="http://schemas.openxmlformats.org/officeDocument/2006/relationships/customXml" Target="../ink/ink36.xml"/><Relationship Id="rId8" Type="http://schemas.openxmlformats.org/officeDocument/2006/relationships/image" Target="../media/image98.png"/><Relationship Id="rId51" Type="http://schemas.openxmlformats.org/officeDocument/2006/relationships/customXml" Target="../ink/ink27.xml"/><Relationship Id="rId72" Type="http://schemas.openxmlformats.org/officeDocument/2006/relationships/image" Target="../media/image130.png"/><Relationship Id="rId3" Type="http://schemas.openxmlformats.org/officeDocument/2006/relationships/customXml" Target="../ink/ink3.xml"/><Relationship Id="rId12" Type="http://schemas.openxmlformats.org/officeDocument/2006/relationships/image" Target="../media/image100.png"/><Relationship Id="rId17" Type="http://schemas.openxmlformats.org/officeDocument/2006/relationships/customXml" Target="../ink/ink10.xml"/><Relationship Id="rId25" Type="http://schemas.openxmlformats.org/officeDocument/2006/relationships/customXml" Target="../ink/ink14.xml"/><Relationship Id="rId33" Type="http://schemas.openxmlformats.org/officeDocument/2006/relationships/customXml" Target="../ink/ink18.xml"/><Relationship Id="rId38" Type="http://schemas.openxmlformats.org/officeDocument/2006/relationships/image" Target="../media/image113.png"/><Relationship Id="rId46" Type="http://schemas.openxmlformats.org/officeDocument/2006/relationships/image" Target="../media/image117.png"/><Relationship Id="rId59" Type="http://schemas.openxmlformats.org/officeDocument/2006/relationships/customXml" Target="../ink/ink31.xml"/><Relationship Id="rId67" Type="http://schemas.openxmlformats.org/officeDocument/2006/relationships/customXml" Target="../ink/ink35.xml"/><Relationship Id="rId20" Type="http://schemas.openxmlformats.org/officeDocument/2006/relationships/image" Target="../media/image104.png"/><Relationship Id="rId41" Type="http://schemas.openxmlformats.org/officeDocument/2006/relationships/customXml" Target="../ink/ink22.xml"/><Relationship Id="rId54" Type="http://schemas.openxmlformats.org/officeDocument/2006/relationships/image" Target="../media/image121.png"/><Relationship Id="rId62" Type="http://schemas.openxmlformats.org/officeDocument/2006/relationships/image" Target="../media/image125.png"/><Relationship Id="rId70" Type="http://schemas.openxmlformats.org/officeDocument/2006/relationships/image" Target="../media/image129.png"/><Relationship Id="rId75" Type="http://schemas.openxmlformats.org/officeDocument/2006/relationships/customXml" Target="../ink/ink3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customXml" Target="../ink/ink43.xml"/><Relationship Id="rId13" Type="http://schemas.openxmlformats.org/officeDocument/2006/relationships/image" Target="../media/image138.png"/><Relationship Id="rId18" Type="http://schemas.openxmlformats.org/officeDocument/2006/relationships/customXml" Target="../ink/ink48.xml"/><Relationship Id="rId3" Type="http://schemas.openxmlformats.org/officeDocument/2006/relationships/image" Target="../media/image133.png"/><Relationship Id="rId21" Type="http://schemas.openxmlformats.org/officeDocument/2006/relationships/image" Target="../media/image142.png"/><Relationship Id="rId7" Type="http://schemas.openxmlformats.org/officeDocument/2006/relationships/image" Target="../media/image135.png"/><Relationship Id="rId12" Type="http://schemas.openxmlformats.org/officeDocument/2006/relationships/customXml" Target="../ink/ink45.xml"/><Relationship Id="rId17" Type="http://schemas.openxmlformats.org/officeDocument/2006/relationships/image" Target="../media/image140.png"/><Relationship Id="rId2" Type="http://schemas.openxmlformats.org/officeDocument/2006/relationships/customXml" Target="../ink/ink40.xml"/><Relationship Id="rId16" Type="http://schemas.openxmlformats.org/officeDocument/2006/relationships/customXml" Target="../ink/ink47.xml"/><Relationship Id="rId20" Type="http://schemas.openxmlformats.org/officeDocument/2006/relationships/customXml" Target="../ink/ink49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42.xml"/><Relationship Id="rId11" Type="http://schemas.openxmlformats.org/officeDocument/2006/relationships/image" Target="../media/image137.png"/><Relationship Id="rId5" Type="http://schemas.openxmlformats.org/officeDocument/2006/relationships/image" Target="../media/image134.png"/><Relationship Id="rId15" Type="http://schemas.openxmlformats.org/officeDocument/2006/relationships/image" Target="../media/image139.png"/><Relationship Id="rId23" Type="http://schemas.openxmlformats.org/officeDocument/2006/relationships/image" Target="../media/image143.png"/><Relationship Id="rId10" Type="http://schemas.openxmlformats.org/officeDocument/2006/relationships/customXml" Target="../ink/ink44.xml"/><Relationship Id="rId19" Type="http://schemas.openxmlformats.org/officeDocument/2006/relationships/image" Target="../media/image141.png"/><Relationship Id="rId4" Type="http://schemas.openxmlformats.org/officeDocument/2006/relationships/customXml" Target="../ink/ink41.xml"/><Relationship Id="rId9" Type="http://schemas.openxmlformats.org/officeDocument/2006/relationships/image" Target="../media/image136.png"/><Relationship Id="rId14" Type="http://schemas.openxmlformats.org/officeDocument/2006/relationships/customXml" Target="../ink/ink46.xml"/><Relationship Id="rId22" Type="http://schemas.openxmlformats.org/officeDocument/2006/relationships/customXml" Target="../ink/ink5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48.png"/><Relationship Id="rId18" Type="http://schemas.openxmlformats.org/officeDocument/2006/relationships/customXml" Target="../ink/ink59.xml"/><Relationship Id="rId21" Type="http://schemas.openxmlformats.org/officeDocument/2006/relationships/image" Target="../media/image352.png"/><Relationship Id="rId55" Type="http://schemas.openxmlformats.org/officeDocument/2006/relationships/image" Target="../media/image369.png"/><Relationship Id="rId63" Type="http://schemas.openxmlformats.org/officeDocument/2006/relationships/image" Target="../media/image373.png"/><Relationship Id="rId68" Type="http://schemas.openxmlformats.org/officeDocument/2006/relationships/customXml" Target="../ink/ink68.xml"/><Relationship Id="rId76" Type="http://schemas.openxmlformats.org/officeDocument/2006/relationships/customXml" Target="../ink/ink72.xml"/><Relationship Id="rId84" Type="http://schemas.openxmlformats.org/officeDocument/2006/relationships/customXml" Target="../ink/ink76.xml"/><Relationship Id="rId89" Type="http://schemas.openxmlformats.org/officeDocument/2006/relationships/image" Target="../media/image386.png"/><Relationship Id="rId7" Type="http://schemas.openxmlformats.org/officeDocument/2006/relationships/image" Target="../media/image345.png"/><Relationship Id="rId71" Type="http://schemas.openxmlformats.org/officeDocument/2006/relationships/image" Target="../media/image377.png"/><Relationship Id="rId92" Type="http://schemas.openxmlformats.org/officeDocument/2006/relationships/customXml" Target="../ink/ink80.xml"/><Relationship Id="rId2" Type="http://schemas.openxmlformats.org/officeDocument/2006/relationships/customXml" Target="../ink/ink51.xml"/><Relationship Id="rId16" Type="http://schemas.openxmlformats.org/officeDocument/2006/relationships/customXml" Target="../ink/ink58.xml"/><Relationship Id="rId20" Type="http://schemas.openxmlformats.org/officeDocument/2006/relationships/customXml" Target="../ink/ink60.xml"/><Relationship Id="rId62" Type="http://schemas.openxmlformats.org/officeDocument/2006/relationships/customXml" Target="../ink/ink65.xml"/><Relationship Id="rId70" Type="http://schemas.openxmlformats.org/officeDocument/2006/relationships/customXml" Target="../ink/ink69.xml"/><Relationship Id="rId75" Type="http://schemas.openxmlformats.org/officeDocument/2006/relationships/image" Target="../media/image379.png"/><Relationship Id="rId83" Type="http://schemas.openxmlformats.org/officeDocument/2006/relationships/image" Target="../media/image383.png"/><Relationship Id="rId88" Type="http://schemas.openxmlformats.org/officeDocument/2006/relationships/customXml" Target="../ink/ink78.xml"/><Relationship Id="rId91" Type="http://schemas.openxmlformats.org/officeDocument/2006/relationships/image" Target="../media/image387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53.xml"/><Relationship Id="rId11" Type="http://schemas.openxmlformats.org/officeDocument/2006/relationships/image" Target="../media/image347.png"/><Relationship Id="rId58" Type="http://schemas.openxmlformats.org/officeDocument/2006/relationships/customXml" Target="../ink/ink63.xml"/><Relationship Id="rId66" Type="http://schemas.openxmlformats.org/officeDocument/2006/relationships/customXml" Target="../ink/ink67.xml"/><Relationship Id="rId74" Type="http://schemas.openxmlformats.org/officeDocument/2006/relationships/customXml" Target="../ink/ink71.xml"/><Relationship Id="rId79" Type="http://schemas.openxmlformats.org/officeDocument/2006/relationships/image" Target="../media/image381.png"/><Relationship Id="rId87" Type="http://schemas.openxmlformats.org/officeDocument/2006/relationships/image" Target="../media/image385.png"/><Relationship Id="rId5" Type="http://schemas.openxmlformats.org/officeDocument/2006/relationships/image" Target="../media/image344.png"/><Relationship Id="rId15" Type="http://schemas.openxmlformats.org/officeDocument/2006/relationships/image" Target="../media/image349.png"/><Relationship Id="rId57" Type="http://schemas.openxmlformats.org/officeDocument/2006/relationships/image" Target="../media/image370.png"/><Relationship Id="rId61" Type="http://schemas.openxmlformats.org/officeDocument/2006/relationships/image" Target="../media/image372.png"/><Relationship Id="rId82" Type="http://schemas.openxmlformats.org/officeDocument/2006/relationships/customXml" Target="../ink/ink75.xml"/><Relationship Id="rId90" Type="http://schemas.openxmlformats.org/officeDocument/2006/relationships/customXml" Target="../ink/ink79.xml"/><Relationship Id="rId10" Type="http://schemas.openxmlformats.org/officeDocument/2006/relationships/customXml" Target="../ink/ink55.xml"/><Relationship Id="rId19" Type="http://schemas.openxmlformats.org/officeDocument/2006/relationships/image" Target="../media/image351.png"/><Relationship Id="rId60" Type="http://schemas.openxmlformats.org/officeDocument/2006/relationships/customXml" Target="../ink/ink64.xml"/><Relationship Id="rId65" Type="http://schemas.openxmlformats.org/officeDocument/2006/relationships/image" Target="../media/image374.png"/><Relationship Id="rId73" Type="http://schemas.openxmlformats.org/officeDocument/2006/relationships/image" Target="../media/image378.png"/><Relationship Id="rId78" Type="http://schemas.openxmlformats.org/officeDocument/2006/relationships/customXml" Target="../ink/ink73.xml"/><Relationship Id="rId81" Type="http://schemas.openxmlformats.org/officeDocument/2006/relationships/image" Target="../media/image382.png"/><Relationship Id="rId86" Type="http://schemas.openxmlformats.org/officeDocument/2006/relationships/customXml" Target="../ink/ink77.xml"/><Relationship Id="rId4" Type="http://schemas.openxmlformats.org/officeDocument/2006/relationships/customXml" Target="../ink/ink52.xml"/><Relationship Id="rId9" Type="http://schemas.openxmlformats.org/officeDocument/2006/relationships/image" Target="../media/image346.png"/><Relationship Id="rId14" Type="http://schemas.openxmlformats.org/officeDocument/2006/relationships/customXml" Target="../ink/ink57.xml"/><Relationship Id="rId22" Type="http://schemas.openxmlformats.org/officeDocument/2006/relationships/customXml" Target="../ink/ink61.xml"/><Relationship Id="rId56" Type="http://schemas.openxmlformats.org/officeDocument/2006/relationships/customXml" Target="../ink/ink62.xml"/><Relationship Id="rId64" Type="http://schemas.openxmlformats.org/officeDocument/2006/relationships/customXml" Target="../ink/ink66.xml"/><Relationship Id="rId69" Type="http://schemas.openxmlformats.org/officeDocument/2006/relationships/image" Target="../media/image376.png"/><Relationship Id="rId77" Type="http://schemas.openxmlformats.org/officeDocument/2006/relationships/image" Target="../media/image380.png"/><Relationship Id="rId8" Type="http://schemas.openxmlformats.org/officeDocument/2006/relationships/customXml" Target="../ink/ink54.xml"/><Relationship Id="rId72" Type="http://schemas.openxmlformats.org/officeDocument/2006/relationships/customXml" Target="../ink/ink70.xml"/><Relationship Id="rId80" Type="http://schemas.openxmlformats.org/officeDocument/2006/relationships/customXml" Target="../ink/ink74.xml"/><Relationship Id="rId85" Type="http://schemas.openxmlformats.org/officeDocument/2006/relationships/image" Target="../media/image384.png"/><Relationship Id="rId93" Type="http://schemas.openxmlformats.org/officeDocument/2006/relationships/image" Target="../media/image388.png"/><Relationship Id="rId3" Type="http://schemas.openxmlformats.org/officeDocument/2006/relationships/image" Target="../media/image343.png"/><Relationship Id="rId12" Type="http://schemas.openxmlformats.org/officeDocument/2006/relationships/customXml" Target="../ink/ink56.xml"/><Relationship Id="rId17" Type="http://schemas.openxmlformats.org/officeDocument/2006/relationships/image" Target="../media/image350.png"/><Relationship Id="rId59" Type="http://schemas.openxmlformats.org/officeDocument/2006/relationships/image" Target="../media/image371.png"/><Relationship Id="rId67" Type="http://schemas.openxmlformats.org/officeDocument/2006/relationships/image" Target="../media/image375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00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3" Type="http://schemas.openxmlformats.org/officeDocument/2006/relationships/customXml" Target="../ink/ink82.xml"/><Relationship Id="rId3" Type="http://schemas.openxmlformats.org/officeDocument/2006/relationships/customXml" Target="../ink/ink81.xml"/><Relationship Id="rId12" Type="http://schemas.openxmlformats.org/officeDocument/2006/relationships/image" Target="../media/image779.png"/><Relationship Id="rId116" Type="http://schemas.openxmlformats.org/officeDocument/2006/relationships/image" Target="../media/image23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customXml" Target="../ink/ink83.xml"/><Relationship Id="rId38" Type="http://schemas.openxmlformats.org/officeDocument/2006/relationships/image" Target="../media/image679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customXml" Target="../ink/ink84.xml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630.png"/></Relationships>
</file>

<file path=ppt/slides/_rels/slide57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89.xml"/><Relationship Id="rId121" Type="http://schemas.openxmlformats.org/officeDocument/2006/relationships/customXml" Target="../ink/ink91.xml"/><Relationship Id="rId142" Type="http://schemas.openxmlformats.org/officeDocument/2006/relationships/image" Target="../media/image2887.png"/><Relationship Id="rId3" Type="http://schemas.openxmlformats.org/officeDocument/2006/relationships/customXml" Target="../ink/ink85.xml"/><Relationship Id="rId112" Type="http://schemas.openxmlformats.org/officeDocument/2006/relationships/image" Target="../media/image2872.png"/><Relationship Id="rId120" Type="http://schemas.openxmlformats.org/officeDocument/2006/relationships/image" Target="../media/image2876.png"/><Relationship Id="rId125" Type="http://schemas.openxmlformats.org/officeDocument/2006/relationships/customXml" Target="../ink/ink93.xml"/><Relationship Id="rId138" Type="http://schemas.openxmlformats.org/officeDocument/2006/relationships/image" Target="../media/image2885.png"/><Relationship Id="rId141" Type="http://schemas.openxmlformats.org/officeDocument/2006/relationships/customXml" Target="../ink/ink97.xml"/><Relationship Id="rId146" Type="http://schemas.openxmlformats.org/officeDocument/2006/relationships/image" Target="../media/image2889.png"/><Relationship Id="rId116" Type="http://schemas.openxmlformats.org/officeDocument/2006/relationships/image" Target="../media/image2874.png"/><Relationship Id="rId124" Type="http://schemas.openxmlformats.org/officeDocument/2006/relationships/image" Target="../media/image2878.png"/><Relationship Id="rId137" Type="http://schemas.openxmlformats.org/officeDocument/2006/relationships/customXml" Target="../ink/ink95.xml"/><Relationship Id="rId2" Type="http://schemas.openxmlformats.org/officeDocument/2006/relationships/notesSlide" Target="../notesSlides/notesSlide52.xml"/><Relationship Id="rId111" Type="http://schemas.openxmlformats.org/officeDocument/2006/relationships/customXml" Target="../ink/ink86.xml"/><Relationship Id="rId140" Type="http://schemas.openxmlformats.org/officeDocument/2006/relationships/image" Target="../media/image2886.png"/><Relationship Id="rId145" Type="http://schemas.openxmlformats.org/officeDocument/2006/relationships/customXml" Target="../ink/ink99.xml"/><Relationship Id="rId1" Type="http://schemas.openxmlformats.org/officeDocument/2006/relationships/slideLayout" Target="../slideLayouts/slideLayout6.xml"/><Relationship Id="rId110" Type="http://schemas.openxmlformats.org/officeDocument/2006/relationships/image" Target="../media/image2871.png"/><Relationship Id="rId115" Type="http://schemas.openxmlformats.org/officeDocument/2006/relationships/customXml" Target="../ink/ink88.xml"/><Relationship Id="rId123" Type="http://schemas.openxmlformats.org/officeDocument/2006/relationships/customXml" Target="../ink/ink92.xml"/><Relationship Id="rId136" Type="http://schemas.openxmlformats.org/officeDocument/2006/relationships/image" Target="../media/image2884.png"/><Relationship Id="rId144" Type="http://schemas.openxmlformats.org/officeDocument/2006/relationships/image" Target="../media/image2888.png"/><Relationship Id="rId114" Type="http://schemas.openxmlformats.org/officeDocument/2006/relationships/image" Target="../media/image2873.png"/><Relationship Id="rId119" Type="http://schemas.openxmlformats.org/officeDocument/2006/relationships/customXml" Target="../ink/ink90.xml"/><Relationship Id="rId127" Type="http://schemas.openxmlformats.org/officeDocument/2006/relationships/customXml" Target="../ink/ink94.xml"/><Relationship Id="rId122" Type="http://schemas.openxmlformats.org/officeDocument/2006/relationships/image" Target="../media/image2877.png"/><Relationship Id="rId143" Type="http://schemas.openxmlformats.org/officeDocument/2006/relationships/customXml" Target="../ink/ink98.xml"/><Relationship Id="rId148" Type="http://schemas.openxmlformats.org/officeDocument/2006/relationships/image" Target="../media/image2890.png"/><Relationship Id="rId113" Type="http://schemas.openxmlformats.org/officeDocument/2006/relationships/customXml" Target="../ink/ink87.xml"/><Relationship Id="rId118" Type="http://schemas.openxmlformats.org/officeDocument/2006/relationships/image" Target="../media/image2875.png"/><Relationship Id="rId126" Type="http://schemas.openxmlformats.org/officeDocument/2006/relationships/image" Target="../media/image2879.png"/><Relationship Id="rId139" Type="http://schemas.openxmlformats.org/officeDocument/2006/relationships/customXml" Target="../ink/ink96.xml"/><Relationship Id="rId147" Type="http://schemas.openxmlformats.org/officeDocument/2006/relationships/customXml" Target="../ink/ink100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emf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1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11" Type="http://schemas.openxmlformats.org/officeDocument/2006/relationships/customXml" Target="../ink/ink2.xml"/><Relationship Id="rId10" Type="http://schemas.openxmlformats.org/officeDocument/2006/relationships/image" Target="../media/image4.png"/><Relationship Id="rId48" Type="http://schemas.openxmlformats.org/officeDocument/2006/relationships/image" Target="../media/image23.png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.bin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20</a:t>
            </a:r>
            <a:r>
              <a:rPr lang="el-GR" altLang="en-US" sz="1100" dirty="0"/>
              <a:t>-20</a:t>
            </a:r>
            <a:r>
              <a:rPr lang="en-US" altLang="en-US" sz="1100" dirty="0"/>
              <a:t>21</a:t>
            </a:r>
            <a:endParaRPr lang="el-GR" altLang="en-US" sz="1100" dirty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292100" y="2574330"/>
            <a:ext cx="86487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Σχεσιακή Άλγεβρα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D39315-0B6C-4E6D-9F59-4716F73B3171}" type="slidenum">
              <a:rPr lang="el-GR" altLang="en-US" smtClean="0"/>
              <a:pPr/>
              <a:t>10</a:t>
            </a:fld>
            <a:endParaRPr lang="el-GR" altLang="en-US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1930400" y="2413000"/>
            <a:ext cx="601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&lt;συνθήκη επιλογής&gt;</a:t>
            </a:r>
            <a:r>
              <a:rPr lang="el-GR" sz="24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(&lt;όνομα σχέσης&gt;)</a:t>
            </a: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444500" y="1530350"/>
            <a:ext cx="7924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Επιλογή ενός υποσυνόλου των πλειάδων μιας σχέσης που ικανοποιεί μια  συνθήκη επιλογής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648200" y="3978275"/>
            <a:ext cx="3200400" cy="517525"/>
            <a:chOff x="2592" y="2756"/>
            <a:chExt cx="2016" cy="326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072" y="2756"/>
              <a:ext cx="1536" cy="288"/>
              <a:chOff x="3072" y="2832"/>
              <a:chExt cx="1536" cy="288"/>
            </a:xfrm>
          </p:grpSpPr>
          <p:sp>
            <p:nvSpPr>
              <p:cNvPr id="15377" name="Rectangle 7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1536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8" name="Text Box 8"/>
              <p:cNvSpPr txBox="1">
                <a:spLocks noChangeArrowheads="1"/>
              </p:cNvSpPr>
              <p:nvPr/>
            </p:nvSpPr>
            <p:spPr bwMode="auto">
              <a:xfrm>
                <a:off x="3216" y="2832"/>
                <a:ext cx="139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000" b="1">
                    <a:latin typeface="Times New Roman" pitchFamily="18" charset="0"/>
                  </a:rPr>
                  <a:t>=, &gt;, &lt;, </a:t>
                </a:r>
                <a:r>
                  <a:rPr lang="el-GR" sz="2000">
                    <a:latin typeface="Times New Roman" pitchFamily="18" charset="0"/>
                    <a:sym typeface="Symbol" pitchFamily="18" charset="2"/>
                  </a:rPr>
                  <a:t>,     , </a:t>
                </a:r>
                <a:endParaRPr lang="el-GR" sz="2000" b="1">
                  <a:latin typeface="Times New Roman" pitchFamily="18" charset="0"/>
                </a:endParaRPr>
              </a:p>
            </p:txBody>
          </p:sp>
        </p:grpSp>
        <p:sp>
          <p:nvSpPr>
            <p:cNvPr id="15375" name="Line 9"/>
            <p:cNvSpPr>
              <a:spLocks noChangeShapeType="1"/>
            </p:cNvSpPr>
            <p:nvPr/>
          </p:nvSpPr>
          <p:spPr bwMode="auto">
            <a:xfrm flipH="1">
              <a:off x="2592" y="283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6" name="Line 10"/>
            <p:cNvSpPr>
              <a:spLocks noChangeShapeType="1"/>
            </p:cNvSpPr>
            <p:nvPr/>
          </p:nvSpPr>
          <p:spPr bwMode="auto">
            <a:xfrm>
              <a:off x="2592" y="2832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5369" name="Text Box 11"/>
          <p:cNvSpPr txBox="1">
            <a:spLocks noChangeArrowheads="1"/>
          </p:cNvSpPr>
          <p:nvPr/>
        </p:nvSpPr>
        <p:spPr bwMode="auto">
          <a:xfrm>
            <a:off x="2362200" y="5654675"/>
            <a:ext cx="523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συνδυασμένες με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AND, OR, NOT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406400" y="3200400"/>
            <a:ext cx="8356600" cy="2530475"/>
            <a:chOff x="256" y="2544"/>
            <a:chExt cx="5264" cy="1594"/>
          </a:xfrm>
        </p:grpSpPr>
        <p:sp>
          <p:nvSpPr>
            <p:cNvPr id="15371" name="Text Box 13"/>
            <p:cNvSpPr txBox="1">
              <a:spLocks noChangeArrowheads="1"/>
            </p:cNvSpPr>
            <p:nvPr/>
          </p:nvSpPr>
          <p:spPr bwMode="auto">
            <a:xfrm>
              <a:off x="528" y="3120"/>
              <a:ext cx="4992" cy="10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&lt;όνομα γνωρίσματος&gt;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		&lt;τελεστής σύγκρισης&gt;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&lt;όνομα γνωρίσματος&gt; ή &lt;σταθερή τιμή από το πεδίο ορισμού του γνωρίσματος&gt;</a:t>
              </a:r>
            </a:p>
          </p:txBody>
        </p:sp>
        <p:sp>
          <p:nvSpPr>
            <p:cNvPr id="15372" name="Text Box 14"/>
            <p:cNvSpPr txBox="1">
              <a:spLocks noChangeArrowheads="1"/>
            </p:cNvSpPr>
            <p:nvPr/>
          </p:nvSpPr>
          <p:spPr bwMode="auto">
            <a:xfrm>
              <a:off x="288" y="2806"/>
              <a:ext cx="20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προτάσεις της μορφής</a:t>
              </a:r>
            </a:p>
          </p:txBody>
        </p:sp>
        <p:sp>
          <p:nvSpPr>
            <p:cNvPr id="15373" name="Text Box 15"/>
            <p:cNvSpPr txBox="1">
              <a:spLocks noChangeArrowheads="1"/>
            </p:cNvSpPr>
            <p:nvPr/>
          </p:nvSpPr>
          <p:spPr bwMode="auto">
            <a:xfrm>
              <a:off x="256" y="2544"/>
              <a:ext cx="224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&lt;συνθήκη επιλογής&gt;</a:t>
              </a:r>
            </a:p>
          </p:txBody>
        </p:sp>
      </p:grpSp>
      <p:sp>
        <p:nvSpPr>
          <p:cNvPr id="20" name="Title 8"/>
          <p:cNvSpPr>
            <a:spLocks noGrp="1"/>
          </p:cNvSpPr>
          <p:nvPr>
            <p:ph type="title"/>
          </p:nvPr>
        </p:nvSpPr>
        <p:spPr>
          <a:xfrm>
            <a:off x="457200" y="3651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σ)</a:t>
            </a:r>
          </a:p>
        </p:txBody>
      </p:sp>
      <p:sp>
        <p:nvSpPr>
          <p:cNvPr id="2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0BCA0D-436F-4CA9-9270-D186C797AE18}" type="slidenum">
              <a:rPr lang="el-GR" altLang="en-US" smtClean="0"/>
              <a:pPr/>
              <a:t>11</a:t>
            </a:fld>
            <a:endParaRPr lang="el-GR" altLang="en-US"/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1419225" y="2308225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Times New Roman" pitchFamily="18" charset="0"/>
              </a:rPr>
              <a:t>Ταινία       </a:t>
            </a:r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2667000" y="2270125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</a:t>
            </a:r>
            <a:r>
              <a:rPr lang="el-GR" sz="2000" u="sng">
                <a:latin typeface="Times New Roman" pitchFamily="18" charset="0"/>
              </a:rPr>
              <a:t>Έτος</a:t>
            </a:r>
            <a:r>
              <a:rPr lang="el-GR" sz="2000">
                <a:latin typeface="Times New Roman" pitchFamily="18" charset="0"/>
              </a:rPr>
              <a:t>     Διάρκεια   Είδος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16392" name="Rectangle 5"/>
          <p:cNvSpPr>
            <a:spLocks noChangeArrowheads="1"/>
          </p:cNvSpPr>
          <p:nvPr/>
        </p:nvSpPr>
        <p:spPr bwMode="auto">
          <a:xfrm>
            <a:off x="2667000" y="2270125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Line 6"/>
          <p:cNvSpPr>
            <a:spLocks noChangeShapeType="1"/>
          </p:cNvSpPr>
          <p:nvPr/>
        </p:nvSpPr>
        <p:spPr bwMode="auto">
          <a:xfrm>
            <a:off x="35052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394" name="Line 7"/>
          <p:cNvSpPr>
            <a:spLocks noChangeShapeType="1"/>
          </p:cNvSpPr>
          <p:nvPr/>
        </p:nvSpPr>
        <p:spPr bwMode="auto">
          <a:xfrm>
            <a:off x="4343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395" name="Line 8"/>
          <p:cNvSpPr>
            <a:spLocks noChangeShapeType="1"/>
          </p:cNvSpPr>
          <p:nvPr/>
        </p:nvSpPr>
        <p:spPr bwMode="auto">
          <a:xfrm>
            <a:off x="5486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396" name="Text Box 9"/>
          <p:cNvSpPr txBox="1">
            <a:spLocks noChangeArrowheads="1"/>
          </p:cNvSpPr>
          <p:nvPr/>
        </p:nvSpPr>
        <p:spPr bwMode="auto">
          <a:xfrm>
            <a:off x="1143000" y="36195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Παίζει</a:t>
            </a:r>
          </a:p>
        </p:txBody>
      </p:sp>
      <p:sp>
        <p:nvSpPr>
          <p:cNvPr id="16397" name="Text Box 10"/>
          <p:cNvSpPr txBox="1">
            <a:spLocks noChangeArrowheads="1"/>
          </p:cNvSpPr>
          <p:nvPr/>
        </p:nvSpPr>
        <p:spPr bwMode="auto">
          <a:xfrm>
            <a:off x="2819400" y="3641725"/>
            <a:ext cx="518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Όνομα-Ηθοποιού</a:t>
            </a:r>
            <a:r>
              <a:rPr lang="el-GR" sz="2000">
                <a:latin typeface="Times New Roman" pitchFamily="18" charset="0"/>
              </a:rPr>
              <a:t>    </a:t>
            </a: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  </a:t>
            </a:r>
            <a:r>
              <a:rPr lang="el-GR" sz="2000" u="sng">
                <a:latin typeface="Times New Roman" pitchFamily="18" charset="0"/>
              </a:rPr>
              <a:t> Έτος</a:t>
            </a:r>
            <a:endParaRPr lang="el-GR" sz="2000">
              <a:latin typeface="Times New Roman" pitchFamily="18" charset="0"/>
            </a:endParaRPr>
          </a:p>
        </p:txBody>
      </p:sp>
      <p:sp>
        <p:nvSpPr>
          <p:cNvPr id="16398" name="Rectangle 11"/>
          <p:cNvSpPr>
            <a:spLocks noChangeArrowheads="1"/>
          </p:cNvSpPr>
          <p:nvPr/>
        </p:nvSpPr>
        <p:spPr bwMode="auto">
          <a:xfrm>
            <a:off x="2667000" y="3581400"/>
            <a:ext cx="3962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2"/>
          <p:cNvSpPr>
            <a:spLocks noChangeShapeType="1"/>
          </p:cNvSpPr>
          <p:nvPr/>
        </p:nvSpPr>
        <p:spPr bwMode="auto">
          <a:xfrm>
            <a:off x="58674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0" name="Line 13"/>
          <p:cNvSpPr>
            <a:spLocks noChangeShapeType="1"/>
          </p:cNvSpPr>
          <p:nvPr/>
        </p:nvSpPr>
        <p:spPr bwMode="auto">
          <a:xfrm>
            <a:off x="48006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1" name="Line 14"/>
          <p:cNvSpPr>
            <a:spLocks noChangeShapeType="1"/>
          </p:cNvSpPr>
          <p:nvPr/>
        </p:nvSpPr>
        <p:spPr bwMode="auto">
          <a:xfrm flipV="1">
            <a:off x="5486400" y="3184525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2" name="Line 15"/>
          <p:cNvSpPr>
            <a:spLocks noChangeShapeType="1"/>
          </p:cNvSpPr>
          <p:nvPr/>
        </p:nvSpPr>
        <p:spPr bwMode="auto">
          <a:xfrm flipH="1">
            <a:off x="3276600" y="3184525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3" name="Line 16"/>
          <p:cNvSpPr>
            <a:spLocks noChangeShapeType="1"/>
          </p:cNvSpPr>
          <p:nvPr/>
        </p:nvSpPr>
        <p:spPr bwMode="auto">
          <a:xfrm flipV="1">
            <a:off x="3276600" y="27273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4" name="Line 17"/>
          <p:cNvSpPr>
            <a:spLocks noChangeShapeType="1"/>
          </p:cNvSpPr>
          <p:nvPr/>
        </p:nvSpPr>
        <p:spPr bwMode="auto">
          <a:xfrm>
            <a:off x="6165850" y="2911475"/>
            <a:ext cx="0" cy="669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5" name="Line 18"/>
          <p:cNvSpPr>
            <a:spLocks noChangeShapeType="1"/>
          </p:cNvSpPr>
          <p:nvPr/>
        </p:nvSpPr>
        <p:spPr bwMode="auto">
          <a:xfrm>
            <a:off x="3925888" y="2911475"/>
            <a:ext cx="2239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6" name="Line 19"/>
          <p:cNvSpPr>
            <a:spLocks noChangeShapeType="1"/>
          </p:cNvSpPr>
          <p:nvPr/>
        </p:nvSpPr>
        <p:spPr bwMode="auto">
          <a:xfrm>
            <a:off x="3925888" y="2727325"/>
            <a:ext cx="0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7" name="Text Box 20"/>
          <p:cNvSpPr txBox="1">
            <a:spLocks noChangeArrowheads="1"/>
          </p:cNvSpPr>
          <p:nvPr/>
        </p:nvSpPr>
        <p:spPr bwMode="auto">
          <a:xfrm>
            <a:off x="1762125" y="5053013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</a:t>
            </a:r>
            <a:r>
              <a:rPr lang="el-GR" sz="2000">
                <a:latin typeface="Times New Roman" pitchFamily="18" charset="0"/>
              </a:rPr>
              <a:t>      Διεύθυνση       Έτος-Γέννησης       Σύζυγος-Ηθοποιού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16408" name="Rectangle 21"/>
          <p:cNvSpPr>
            <a:spLocks noChangeArrowheads="1"/>
          </p:cNvSpPr>
          <p:nvPr/>
        </p:nvSpPr>
        <p:spPr bwMode="auto">
          <a:xfrm>
            <a:off x="1419225" y="5053013"/>
            <a:ext cx="7126288" cy="396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9" name="Line 22"/>
          <p:cNvSpPr>
            <a:spLocks noChangeShapeType="1"/>
          </p:cNvSpPr>
          <p:nvPr/>
        </p:nvSpPr>
        <p:spPr bwMode="auto">
          <a:xfrm>
            <a:off x="27813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0" name="Line 23"/>
          <p:cNvSpPr>
            <a:spLocks noChangeShapeType="1"/>
          </p:cNvSpPr>
          <p:nvPr/>
        </p:nvSpPr>
        <p:spPr bwMode="auto">
          <a:xfrm>
            <a:off x="41529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1" name="Line 24"/>
          <p:cNvSpPr>
            <a:spLocks noChangeShapeType="1"/>
          </p:cNvSpPr>
          <p:nvPr/>
        </p:nvSpPr>
        <p:spPr bwMode="auto">
          <a:xfrm>
            <a:off x="63627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2" name="Line 25"/>
          <p:cNvSpPr>
            <a:spLocks noChangeShapeType="1"/>
          </p:cNvSpPr>
          <p:nvPr/>
        </p:nvSpPr>
        <p:spPr bwMode="auto">
          <a:xfrm>
            <a:off x="7505700" y="4497388"/>
            <a:ext cx="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3" name="Line 26"/>
          <p:cNvSpPr>
            <a:spLocks noChangeShapeType="1"/>
          </p:cNvSpPr>
          <p:nvPr/>
        </p:nvSpPr>
        <p:spPr bwMode="auto">
          <a:xfrm>
            <a:off x="2143125" y="4497388"/>
            <a:ext cx="5362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4" name="Text Box 27"/>
          <p:cNvSpPr txBox="1">
            <a:spLocks noChangeArrowheads="1"/>
          </p:cNvSpPr>
          <p:nvPr/>
        </p:nvSpPr>
        <p:spPr bwMode="auto">
          <a:xfrm>
            <a:off x="422275" y="4497388"/>
            <a:ext cx="135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Ηθοποιός</a:t>
            </a:r>
          </a:p>
        </p:txBody>
      </p:sp>
      <p:sp>
        <p:nvSpPr>
          <p:cNvPr id="16415" name="Line 28"/>
          <p:cNvSpPr>
            <a:spLocks noChangeShapeType="1"/>
          </p:cNvSpPr>
          <p:nvPr/>
        </p:nvSpPr>
        <p:spPr bwMode="auto">
          <a:xfrm>
            <a:off x="3925888" y="4038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6" name="Line 29"/>
          <p:cNvSpPr>
            <a:spLocks noChangeShapeType="1"/>
          </p:cNvSpPr>
          <p:nvPr/>
        </p:nvSpPr>
        <p:spPr bwMode="auto">
          <a:xfrm>
            <a:off x="2514600" y="4724400"/>
            <a:ext cx="1411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7" name="Line 30"/>
          <p:cNvSpPr>
            <a:spLocks noChangeShapeType="1"/>
          </p:cNvSpPr>
          <p:nvPr/>
        </p:nvSpPr>
        <p:spPr bwMode="auto">
          <a:xfrm>
            <a:off x="2514600" y="4724400"/>
            <a:ext cx="0" cy="328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8" name="Line 31"/>
          <p:cNvSpPr>
            <a:spLocks noChangeShapeType="1"/>
          </p:cNvSpPr>
          <p:nvPr/>
        </p:nvSpPr>
        <p:spPr bwMode="auto">
          <a:xfrm>
            <a:off x="2143125" y="4497388"/>
            <a:ext cx="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6" name="Title 8"/>
          <p:cNvSpPr>
            <a:spLocks noGrp="1"/>
          </p:cNvSpPr>
          <p:nvPr>
            <p:ph type="title"/>
          </p:nvPr>
        </p:nvSpPr>
        <p:spPr>
          <a:xfrm>
            <a:off x="457200" y="3127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σ)</a:t>
            </a:r>
          </a:p>
        </p:txBody>
      </p:sp>
      <p:sp>
        <p:nvSpPr>
          <p:cNvPr id="3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65900" y="6492875"/>
            <a:ext cx="2133600" cy="365125"/>
          </a:xfrm>
          <a:noFill/>
        </p:spPr>
        <p:txBody>
          <a:bodyPr/>
          <a:lstStyle/>
          <a:p>
            <a:fld id="{DE5C4B0F-786F-4BC6-8D32-93D5E1E2F89B}" type="slidenum">
              <a:rPr lang="el-GR" altLang="en-US" smtClean="0"/>
              <a:pPr/>
              <a:t>12</a:t>
            </a:fld>
            <a:endParaRPr lang="el-GR" altLang="en-US"/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381000" y="1508125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Παραδείγματα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43000" y="2209800"/>
            <a:ext cx="7188200" cy="1635125"/>
            <a:chOff x="720" y="1546"/>
            <a:chExt cx="4528" cy="1030"/>
          </a:xfrm>
        </p:grpSpPr>
        <p:sp>
          <p:nvSpPr>
            <p:cNvPr id="17424" name="Text Box 5"/>
            <p:cNvSpPr txBox="1">
              <a:spLocks noChangeArrowheads="1"/>
            </p:cNvSpPr>
            <p:nvPr/>
          </p:nvSpPr>
          <p:spPr bwMode="auto">
            <a:xfrm>
              <a:off x="720" y="1546"/>
              <a:ext cx="4528" cy="1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Τίτλος		     Έτος 			Διάρκεια			Είδος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</a:t>
              </a:r>
              <a:r>
                <a:rPr lang="el-GR" dirty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	   1997 		124 		</a:t>
              </a:r>
              <a:r>
                <a:rPr lang="el-GR" dirty="0">
                  <a:latin typeface="Times New Roman" pitchFamily="18" charset="0"/>
                </a:rPr>
                <a:t>		</a:t>
              </a:r>
              <a:r>
                <a:rPr lang="en-US" dirty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   1991 		104				 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Wayne’s World        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</a:rPr>
                <a:t> 1992 		95 	</a:t>
              </a:r>
              <a:r>
                <a:rPr lang="el-GR" dirty="0">
                  <a:latin typeface="Times New Roman" pitchFamily="18" charset="0"/>
                </a:rPr>
                <a:t>		</a:t>
              </a:r>
              <a:r>
                <a:rPr lang="en-US" dirty="0">
                  <a:latin typeface="Times New Roman" pitchFamily="18" charset="0"/>
                </a:rPr>
                <a:t>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17425" name="Line 6"/>
            <p:cNvSpPr>
              <a:spLocks noChangeShapeType="1"/>
            </p:cNvSpPr>
            <p:nvPr/>
          </p:nvSpPr>
          <p:spPr bwMode="auto">
            <a:xfrm>
              <a:off x="720" y="1776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6" name="Line 7"/>
            <p:cNvSpPr>
              <a:spLocks noChangeShapeType="1"/>
            </p:cNvSpPr>
            <p:nvPr/>
          </p:nvSpPr>
          <p:spPr bwMode="auto">
            <a:xfrm>
              <a:off x="1776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7" name="Line 8"/>
            <p:cNvSpPr>
              <a:spLocks noChangeShapeType="1"/>
            </p:cNvSpPr>
            <p:nvPr/>
          </p:nvSpPr>
          <p:spPr bwMode="auto">
            <a:xfrm>
              <a:off x="2688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8" name="Line 9"/>
            <p:cNvSpPr>
              <a:spLocks noChangeShapeType="1"/>
            </p:cNvSpPr>
            <p:nvPr/>
          </p:nvSpPr>
          <p:spPr bwMode="auto">
            <a:xfrm>
              <a:off x="3888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7415" name="Text Box 10"/>
          <p:cNvSpPr txBox="1">
            <a:spLocks noChangeArrowheads="1"/>
          </p:cNvSpPr>
          <p:nvPr/>
        </p:nvSpPr>
        <p:spPr bwMode="auto">
          <a:xfrm>
            <a:off x="381000" y="4038600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1. Ταινίες με διάρκεια μεγαλύτερη των 100 λεπτών)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7416" name="Text Box 11"/>
          <p:cNvSpPr txBox="1">
            <a:spLocks noChangeArrowheads="1"/>
          </p:cNvSpPr>
          <p:nvPr/>
        </p:nvSpPr>
        <p:spPr bwMode="auto">
          <a:xfrm>
            <a:off x="2819400" y="44196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</a:t>
            </a:r>
            <a:r>
              <a:rPr lang="el-GR" sz="2400" baseline="-25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&gt; 100</a:t>
            </a: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(Ταινία)</a:t>
            </a:r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322292" y="1722439"/>
            <a:ext cx="7615238" cy="4376738"/>
            <a:chOff x="720" y="3120"/>
            <a:chExt cx="4797" cy="2757"/>
          </a:xfrm>
        </p:grpSpPr>
        <p:sp>
          <p:nvSpPr>
            <p:cNvPr id="17419" name="Text Box 13"/>
            <p:cNvSpPr txBox="1">
              <a:spLocks noChangeArrowheads="1"/>
            </p:cNvSpPr>
            <p:nvPr/>
          </p:nvSpPr>
          <p:spPr bwMode="auto">
            <a:xfrm>
              <a:off x="989" y="5107"/>
              <a:ext cx="4528" cy="7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Τίτλος			Έτος		Διάρκεια		  Είδος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	</a:t>
              </a:r>
              <a:r>
                <a:rPr lang="el-GR" dirty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   1997 		124 		</a:t>
              </a:r>
              <a:r>
                <a:rPr lang="el-GR" dirty="0">
                  <a:latin typeface="Times New Roman" pitchFamily="18" charset="0"/>
                </a:rPr>
                <a:t>		</a:t>
              </a:r>
              <a:r>
                <a:rPr lang="en-US" dirty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   1991 		104				 έγχρωμη</a:t>
              </a:r>
            </a:p>
          </p:txBody>
        </p:sp>
        <p:sp>
          <p:nvSpPr>
            <p:cNvPr id="17420" name="Line 14"/>
            <p:cNvSpPr>
              <a:spLocks noChangeShapeType="1"/>
            </p:cNvSpPr>
            <p:nvPr/>
          </p:nvSpPr>
          <p:spPr bwMode="auto">
            <a:xfrm>
              <a:off x="720" y="3360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1" name="Line 15"/>
            <p:cNvSpPr>
              <a:spLocks noChangeShapeType="1"/>
            </p:cNvSpPr>
            <p:nvPr/>
          </p:nvSpPr>
          <p:spPr bwMode="auto">
            <a:xfrm>
              <a:off x="1776" y="3120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2" name="Line 16"/>
            <p:cNvSpPr>
              <a:spLocks noChangeShapeType="1"/>
            </p:cNvSpPr>
            <p:nvPr/>
          </p:nvSpPr>
          <p:spPr bwMode="auto">
            <a:xfrm>
              <a:off x="2688" y="3120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3" name="Line 17"/>
            <p:cNvSpPr>
              <a:spLocks noChangeShapeType="1"/>
            </p:cNvSpPr>
            <p:nvPr/>
          </p:nvSpPr>
          <p:spPr bwMode="auto">
            <a:xfrm>
              <a:off x="3888" y="3120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2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σ)</a:t>
            </a:r>
          </a:p>
        </p:txBody>
      </p:sp>
      <p:sp>
        <p:nvSpPr>
          <p:cNvPr id="2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50B3F1-9E2C-43B8-A42D-BD12B06F30AA}" type="slidenum">
              <a:rPr lang="el-GR" altLang="en-US" smtClean="0"/>
              <a:pPr/>
              <a:t>13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832486" y="1301001"/>
            <a:ext cx="7188200" cy="1635125"/>
            <a:chOff x="720" y="1546"/>
            <a:chExt cx="4528" cy="1030"/>
          </a:xfrm>
        </p:grpSpPr>
        <p:sp>
          <p:nvSpPr>
            <p:cNvPr id="18447" name="Text Box 4"/>
            <p:cNvSpPr txBox="1">
              <a:spLocks noChangeArrowheads="1"/>
            </p:cNvSpPr>
            <p:nvPr/>
          </p:nvSpPr>
          <p:spPr bwMode="auto">
            <a:xfrm>
              <a:off x="720" y="1546"/>
              <a:ext cx="4528" cy="1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Τίτλος			  Έτος			Διάρκεια	  Είδος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	  </a:t>
              </a:r>
              <a:r>
                <a:rPr lang="el-GR" dirty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 1997 		</a:t>
              </a:r>
              <a:r>
                <a:rPr lang="el-GR" dirty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124 		</a:t>
              </a:r>
              <a:r>
                <a:rPr lang="el-GR" dirty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 1991 			104			 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Wayne’s World         1992 		</a:t>
              </a:r>
              <a:r>
                <a:rPr lang="el-GR" dirty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95 		</a:t>
              </a:r>
              <a:r>
                <a:rPr lang="el-GR" dirty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18448" name="Line 5"/>
            <p:cNvSpPr>
              <a:spLocks noChangeShapeType="1"/>
            </p:cNvSpPr>
            <p:nvPr/>
          </p:nvSpPr>
          <p:spPr bwMode="auto">
            <a:xfrm>
              <a:off x="720" y="1776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9" name="Line 6"/>
            <p:cNvSpPr>
              <a:spLocks noChangeShapeType="1"/>
            </p:cNvSpPr>
            <p:nvPr/>
          </p:nvSpPr>
          <p:spPr bwMode="auto">
            <a:xfrm>
              <a:off x="1776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50" name="Line 7"/>
            <p:cNvSpPr>
              <a:spLocks noChangeShapeType="1"/>
            </p:cNvSpPr>
            <p:nvPr/>
          </p:nvSpPr>
          <p:spPr bwMode="auto">
            <a:xfrm>
              <a:off x="2688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51" name="Line 8"/>
            <p:cNvSpPr>
              <a:spLocks noChangeShapeType="1"/>
            </p:cNvSpPr>
            <p:nvPr/>
          </p:nvSpPr>
          <p:spPr bwMode="auto">
            <a:xfrm>
              <a:off x="3888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8438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1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2. Ταινίες με διάρκεια μεγαλύτερη των 100 λεπτών που γυρίστηκαν μετά το 1995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8439" name="Text Box 10"/>
          <p:cNvSpPr txBox="1">
            <a:spLocks noChangeArrowheads="1"/>
          </p:cNvSpPr>
          <p:nvPr/>
        </p:nvSpPr>
        <p:spPr bwMode="auto">
          <a:xfrm>
            <a:off x="2057400" y="40640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σ</a:t>
            </a:r>
            <a:r>
              <a:rPr lang="el-GR" sz="2400" baseline="-250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Διάρκεια</a:t>
            </a:r>
            <a:r>
              <a:rPr lang="el-GR" sz="2400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&gt; 100 </a:t>
            </a:r>
            <a:r>
              <a:rPr lang="en-US" sz="2400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AND </a:t>
            </a:r>
            <a:r>
              <a:rPr lang="el-GR" sz="2400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Έτος &gt; 1995</a:t>
            </a: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(Ταινία)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143000" y="4953000"/>
            <a:ext cx="7188200" cy="809625"/>
            <a:chOff x="720" y="3360"/>
            <a:chExt cx="4528" cy="510"/>
          </a:xfrm>
        </p:grpSpPr>
        <p:sp>
          <p:nvSpPr>
            <p:cNvPr id="18442" name="Text Box 12"/>
            <p:cNvSpPr txBox="1">
              <a:spLocks noChangeArrowheads="1"/>
            </p:cNvSpPr>
            <p:nvPr/>
          </p:nvSpPr>
          <p:spPr bwMode="auto">
            <a:xfrm>
              <a:off x="720" y="3360"/>
              <a:ext cx="4528" cy="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Τίτλος			Έτος		Διάρκεια			Είδος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	</a:t>
              </a:r>
              <a:r>
                <a:rPr lang="el-GR" dirty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   1997 		124 		</a:t>
              </a:r>
              <a:r>
                <a:rPr lang="el-GR" dirty="0">
                  <a:latin typeface="Times New Roman" pitchFamily="18" charset="0"/>
                </a:rPr>
                <a:t>		</a:t>
              </a:r>
              <a:r>
                <a:rPr lang="en-US" dirty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18443" name="Line 13"/>
            <p:cNvSpPr>
              <a:spLocks noChangeShapeType="1"/>
            </p:cNvSpPr>
            <p:nvPr/>
          </p:nvSpPr>
          <p:spPr bwMode="auto">
            <a:xfrm>
              <a:off x="720" y="3600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4" name="Line 14"/>
            <p:cNvSpPr>
              <a:spLocks noChangeShapeType="1"/>
            </p:cNvSpPr>
            <p:nvPr/>
          </p:nvSpPr>
          <p:spPr bwMode="auto">
            <a:xfrm>
              <a:off x="1776" y="3360"/>
              <a:ext cx="0" cy="5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5" name="Line 15"/>
            <p:cNvSpPr>
              <a:spLocks noChangeShapeType="1"/>
            </p:cNvSpPr>
            <p:nvPr/>
          </p:nvSpPr>
          <p:spPr bwMode="auto">
            <a:xfrm>
              <a:off x="2688" y="3360"/>
              <a:ext cx="0" cy="5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6" name="Line 16"/>
            <p:cNvSpPr>
              <a:spLocks noChangeShapeType="1"/>
            </p:cNvSpPr>
            <p:nvPr/>
          </p:nvSpPr>
          <p:spPr bwMode="auto">
            <a:xfrm>
              <a:off x="3888" y="3360"/>
              <a:ext cx="0" cy="5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1" name="Title 8"/>
          <p:cNvSpPr>
            <a:spLocks noGrp="1"/>
          </p:cNvSpPr>
          <p:nvPr>
            <p:ph type="title"/>
          </p:nvPr>
        </p:nvSpPr>
        <p:spPr>
          <a:xfrm>
            <a:off x="457200" y="30646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σ)</a:t>
            </a:r>
          </a:p>
        </p:txBody>
      </p:sp>
      <p:sp>
        <p:nvSpPr>
          <p:cNvPr id="2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FDCBEC-DC58-497F-BA15-2DF1E5D555D2}" type="slidenum">
              <a:rPr lang="el-GR" altLang="en-US" smtClean="0"/>
              <a:pPr/>
              <a:t>14</a:t>
            </a:fld>
            <a:endParaRPr lang="el-GR" altLang="en-US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457200" y="1905000"/>
            <a:ext cx="8001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Η συνθήκη επιλογής εφαρμόζεται ανεξάρτητα </a:t>
            </a:r>
            <a:r>
              <a:rPr lang="el-GR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σε κάθε πλειάδα </a:t>
            </a:r>
          </a:p>
        </p:txBody>
      </p:sp>
      <p:sp>
        <p:nvSpPr>
          <p:cNvPr id="19463" name="Text Box 4"/>
          <p:cNvSpPr txBox="1">
            <a:spLocks noChangeArrowheads="1"/>
          </p:cNvSpPr>
          <p:nvPr/>
        </p:nvSpPr>
        <p:spPr bwMode="auto">
          <a:xfrm>
            <a:off x="533400" y="2895600"/>
            <a:ext cx="797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Ο τελεστής είναι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μοναδιαίος</a:t>
            </a:r>
            <a:endParaRPr lang="el-GR" sz="2400" b="1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9464" name="Text Box 5"/>
          <p:cNvSpPr txBox="1">
            <a:spLocks noChangeArrowheads="1"/>
          </p:cNvSpPr>
          <p:nvPr/>
        </p:nvSpPr>
        <p:spPr bwMode="auto">
          <a:xfrm>
            <a:off x="508000" y="3429000"/>
            <a:ext cx="8102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Ο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βαθμός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της σχέσης που προκύπτει είναι ίδιος με τον βαθμό της αρχικής σχέσης</a:t>
            </a:r>
          </a:p>
        </p:txBody>
      </p:sp>
      <p:sp>
        <p:nvSpPr>
          <p:cNvPr id="19465" name="Text Box 6"/>
          <p:cNvSpPr txBox="1">
            <a:spLocks noChangeArrowheads="1"/>
          </p:cNvSpPr>
          <p:nvPr/>
        </p:nvSpPr>
        <p:spPr bwMode="auto">
          <a:xfrm>
            <a:off x="546100" y="4445000"/>
            <a:ext cx="7924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Πλήθος πλειάδων 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μικρότερο ή ίσο με την αρχική σχέση</a:t>
            </a:r>
            <a:r>
              <a:rPr lang="el-GR" sz="2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ποσοστό που επιλέγονται - </a:t>
            </a:r>
            <a:r>
              <a:rPr lang="el-GR" sz="2400" i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επιλεκτικότητα </a:t>
            </a:r>
            <a:r>
              <a:rPr lang="en-US" sz="2400" i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(selectivity)</a:t>
            </a:r>
            <a:endParaRPr lang="el-GR" sz="2400" i="1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44500" y="6826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σ)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621446-53C5-4621-87B3-8EBB63CC5BD6}" type="slidenum">
              <a:rPr lang="el-GR" altLang="en-US" smtClean="0"/>
              <a:pPr/>
              <a:t>15</a:t>
            </a:fld>
            <a:endParaRPr lang="el-GR" altLang="en-US"/>
          </a:p>
        </p:txBody>
      </p:sp>
      <p:sp>
        <p:nvSpPr>
          <p:cNvPr id="20486" name="Text Box 3"/>
          <p:cNvSpPr txBox="1">
            <a:spLocks noChangeArrowheads="1"/>
          </p:cNvSpPr>
          <p:nvPr/>
        </p:nvSpPr>
        <p:spPr bwMode="auto">
          <a:xfrm>
            <a:off x="457200" y="1752600"/>
            <a:ext cx="508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Ιδιότητες</a:t>
            </a:r>
          </a:p>
        </p:txBody>
      </p:sp>
      <p:sp>
        <p:nvSpPr>
          <p:cNvPr id="20487" name="Text Box 4"/>
          <p:cNvSpPr txBox="1">
            <a:spLocks noChangeArrowheads="1"/>
          </p:cNvSpPr>
          <p:nvPr/>
        </p:nvSpPr>
        <p:spPr bwMode="auto">
          <a:xfrm>
            <a:off x="1066800" y="2398713"/>
            <a:ext cx="69977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400" dirty="0" err="1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ντιμεταθετική</a:t>
            </a:r>
            <a:endParaRPr lang="el-GR" sz="2400" dirty="0">
              <a:solidFill>
                <a:schemeClr val="accent3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 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συνθ1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&lt;συνθ2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R)) =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&lt;συνθ2&gt;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&lt;συνθ1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R))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488" name="Text Box 5"/>
          <p:cNvSpPr txBox="1">
            <a:spLocks noChangeArrowheads="1"/>
          </p:cNvSpPr>
          <p:nvPr/>
        </p:nvSpPr>
        <p:spPr bwMode="auto">
          <a:xfrm>
            <a:off x="1143000" y="4038600"/>
            <a:ext cx="510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&lt;συνθ1&gt;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(σ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&lt;συνθ2&gt;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 … σ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</a:t>
            </a:r>
            <a:r>
              <a:rPr lang="en-US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n&gt;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(R) ..)) =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489" name="Text Box 6"/>
          <p:cNvSpPr txBox="1">
            <a:spLocks noChangeArrowheads="1"/>
          </p:cNvSpPr>
          <p:nvPr/>
        </p:nvSpPr>
        <p:spPr bwMode="auto">
          <a:xfrm>
            <a:off x="1905000" y="4800600"/>
            <a:ext cx="6338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&lt;συνθ1&gt;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AND &lt;συνθ2&gt; ... AND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</a:t>
            </a:r>
            <a:r>
              <a:rPr lang="en-US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n&gt;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(R)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σ)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56B13C7-B71B-4D15-857E-E0E84F6B5E4C}"/>
              </a:ext>
            </a:extLst>
          </p:cNvPr>
          <p:cNvGrpSpPr/>
          <p:nvPr/>
        </p:nvGrpSpPr>
        <p:grpSpPr>
          <a:xfrm>
            <a:off x="4384972" y="1406197"/>
            <a:ext cx="1522800" cy="510120"/>
            <a:chOff x="4384972" y="1406197"/>
            <a:chExt cx="1522800" cy="510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B097EB87-B0C4-4742-A29A-A86646772089}"/>
                    </a:ext>
                  </a:extLst>
                </p14:cNvPr>
                <p14:cNvContentPartPr/>
                <p14:nvPr/>
              </p14:nvContentPartPr>
              <p14:xfrm>
                <a:off x="4384972" y="1562077"/>
                <a:ext cx="205920" cy="17676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B097EB87-B0C4-4742-A29A-A86646772089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4375972" y="1553437"/>
                  <a:ext cx="223560" cy="19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D684EF03-3A31-47DA-A17A-6BCAEC0043F9}"/>
                    </a:ext>
                  </a:extLst>
                </p14:cNvPr>
                <p14:cNvContentPartPr/>
                <p14:nvPr/>
              </p14:nvContentPartPr>
              <p14:xfrm>
                <a:off x="4674412" y="1648837"/>
                <a:ext cx="130320" cy="17172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D684EF03-3A31-47DA-A17A-6BCAEC0043F9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4665772" y="1639837"/>
                  <a:ext cx="147960" cy="18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2887F8AE-80EB-4E6E-BB6B-9956D2458979}"/>
                    </a:ext>
                  </a:extLst>
                </p14:cNvPr>
                <p14:cNvContentPartPr/>
                <p14:nvPr/>
              </p14:nvContentPartPr>
              <p14:xfrm>
                <a:off x="4644532" y="1738477"/>
                <a:ext cx="132120" cy="684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2887F8AE-80EB-4E6E-BB6B-9956D2458979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4635892" y="1729477"/>
                  <a:ext cx="149760" cy="2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3415847A-D405-49F8-BC82-D62F2239C276}"/>
                    </a:ext>
                  </a:extLst>
                </p14:cNvPr>
                <p14:cNvContentPartPr/>
                <p14:nvPr/>
              </p14:nvContentPartPr>
              <p14:xfrm>
                <a:off x="4871332" y="1652437"/>
                <a:ext cx="187920" cy="16380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3415847A-D405-49F8-BC82-D62F2239C276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4862692" y="1643797"/>
                  <a:ext cx="205560" cy="18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9357A45F-CB48-4322-9A27-38DEF5BCD04C}"/>
                    </a:ext>
                  </a:extLst>
                </p14:cNvPr>
                <p14:cNvContentPartPr/>
                <p14:nvPr/>
              </p14:nvContentPartPr>
              <p14:xfrm>
                <a:off x="5129812" y="1670437"/>
                <a:ext cx="156960" cy="17640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9357A45F-CB48-4322-9A27-38DEF5BCD04C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5121172" y="1661437"/>
                  <a:ext cx="174600" cy="19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7427DC88-0C89-4D53-A432-303625130A23}"/>
                    </a:ext>
                  </a:extLst>
                </p14:cNvPr>
                <p14:cNvContentPartPr/>
                <p14:nvPr/>
              </p14:nvContentPartPr>
              <p14:xfrm>
                <a:off x="5342932" y="1477837"/>
                <a:ext cx="86400" cy="30924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7427DC88-0C89-4D53-A432-303625130A23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5334292" y="1468837"/>
                  <a:ext cx="104040" cy="32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4097E243-DE7C-4AC2-92E2-43B1407E88DA}"/>
                    </a:ext>
                  </a:extLst>
                </p14:cNvPr>
                <p14:cNvContentPartPr/>
                <p14:nvPr/>
              </p14:nvContentPartPr>
              <p14:xfrm>
                <a:off x="5507812" y="1544077"/>
                <a:ext cx="4320" cy="21636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4097E243-DE7C-4AC2-92E2-43B1407E88DA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5499172" y="1535437"/>
                  <a:ext cx="21960" cy="23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241C636C-D1A5-4CAF-90A9-95CDB4A0696A}"/>
                    </a:ext>
                  </a:extLst>
                </p14:cNvPr>
                <p14:cNvContentPartPr/>
                <p14:nvPr/>
              </p14:nvContentPartPr>
              <p14:xfrm>
                <a:off x="5506372" y="1557757"/>
                <a:ext cx="200880" cy="17604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241C636C-D1A5-4CAF-90A9-95CDB4A0696A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5497372" y="1549117"/>
                  <a:ext cx="218520" cy="19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F51D28A5-8AA0-4958-8246-61829D77B0FA}"/>
                    </a:ext>
                  </a:extLst>
                </p14:cNvPr>
                <p14:cNvContentPartPr/>
                <p14:nvPr/>
              </p14:nvContentPartPr>
              <p14:xfrm>
                <a:off x="5780692" y="1406197"/>
                <a:ext cx="127080" cy="51012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F51D28A5-8AA0-4958-8246-61829D77B0FA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5771692" y="1397557"/>
                  <a:ext cx="144720" cy="5277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291E1659-51AB-4B3E-BD98-A66116260088}"/>
                  </a:ext>
                </a:extLst>
              </p14:cNvPr>
              <p14:cNvContentPartPr/>
              <p14:nvPr/>
            </p14:nvContentPartPr>
            <p14:xfrm>
              <a:off x="4165012" y="1353277"/>
              <a:ext cx="226800" cy="59508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291E1659-51AB-4B3E-BD98-A66116260088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4156012" y="1344277"/>
                <a:ext cx="244440" cy="61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BCAB0733-8643-40C9-9063-240701F773C6}"/>
                  </a:ext>
                </a:extLst>
              </p14:cNvPr>
              <p14:cNvContentPartPr/>
              <p14:nvPr/>
            </p14:nvContentPartPr>
            <p14:xfrm>
              <a:off x="5912452" y="1357957"/>
              <a:ext cx="201240" cy="61992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BCAB0733-8643-40C9-9063-240701F773C6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5903452" y="1349317"/>
                <a:ext cx="218880" cy="637560"/>
              </a:xfrm>
              <a:prstGeom prst="rect">
                <a:avLst/>
              </a:prstGeom>
            </p:spPr>
          </p:pic>
        </mc:Fallback>
      </mc:AlternateContent>
      <p:grpSp>
        <p:nvGrpSpPr>
          <p:cNvPr id="24" name="Group 23">
            <a:extLst>
              <a:ext uri="{FF2B5EF4-FFF2-40B4-BE49-F238E27FC236}">
                <a16:creationId xmlns:a16="http://schemas.microsoft.com/office/drawing/2014/main" id="{BDE8BC4C-B783-4F6B-B0E6-8524808F3103}"/>
              </a:ext>
            </a:extLst>
          </p:cNvPr>
          <p:cNvGrpSpPr/>
          <p:nvPr/>
        </p:nvGrpSpPr>
        <p:grpSpPr>
          <a:xfrm>
            <a:off x="3023092" y="1502677"/>
            <a:ext cx="911880" cy="357480"/>
            <a:chOff x="3023092" y="1502677"/>
            <a:chExt cx="911880" cy="357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EB56AF16-1762-4873-A610-A08B8FA3929B}"/>
                    </a:ext>
                  </a:extLst>
                </p14:cNvPr>
                <p14:cNvContentPartPr/>
                <p14:nvPr/>
              </p14:nvContentPartPr>
              <p14:xfrm>
                <a:off x="3023092" y="1502677"/>
                <a:ext cx="261000" cy="20448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EB56AF16-1762-4873-A610-A08B8FA3929B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3014092" y="1493677"/>
                  <a:ext cx="278640" cy="22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BAD59C5C-0686-4242-82AC-B30CBD803231}"/>
                    </a:ext>
                  </a:extLst>
                </p14:cNvPr>
                <p14:cNvContentPartPr/>
                <p14:nvPr/>
              </p14:nvContentPartPr>
              <p14:xfrm>
                <a:off x="3336292" y="1603837"/>
                <a:ext cx="16200" cy="16344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BAD59C5C-0686-4242-82AC-B30CBD803231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3327652" y="1595197"/>
                  <a:ext cx="33840" cy="18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46748292-D25A-4D18-8151-825C0815BFB1}"/>
                    </a:ext>
                  </a:extLst>
                </p14:cNvPr>
                <p14:cNvContentPartPr/>
                <p14:nvPr/>
              </p14:nvContentPartPr>
              <p14:xfrm>
                <a:off x="3352852" y="1616797"/>
                <a:ext cx="167040" cy="15624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46748292-D25A-4D18-8151-825C0815BFB1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3344212" y="1607797"/>
                  <a:ext cx="184680" cy="17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D71B1E41-C639-4383-951A-6AB20820338D}"/>
                    </a:ext>
                  </a:extLst>
                </p14:cNvPr>
                <p14:cNvContentPartPr/>
                <p14:nvPr/>
              </p14:nvContentPartPr>
              <p14:xfrm>
                <a:off x="3617812" y="1665397"/>
                <a:ext cx="127080" cy="1080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D71B1E41-C639-4383-951A-6AB20820338D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3608812" y="1656397"/>
                  <a:ext cx="144720" cy="2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F382A8ED-9B20-40FD-8B2D-DF49E40DAB3F}"/>
                    </a:ext>
                  </a:extLst>
                </p14:cNvPr>
                <p14:cNvContentPartPr/>
                <p14:nvPr/>
              </p14:nvContentPartPr>
              <p14:xfrm>
                <a:off x="3630052" y="1730197"/>
                <a:ext cx="111240" cy="360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F382A8ED-9B20-40FD-8B2D-DF49E40DAB3F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3621052" y="1721197"/>
                  <a:ext cx="128880" cy="2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C2BC81A4-7599-4862-BBBE-860D1E28E79C}"/>
                    </a:ext>
                  </a:extLst>
                </p14:cNvPr>
                <p14:cNvContentPartPr/>
                <p14:nvPr/>
              </p14:nvContentPartPr>
              <p14:xfrm>
                <a:off x="3772252" y="1617157"/>
                <a:ext cx="162720" cy="24300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C2BC81A4-7599-4862-BBBE-860D1E28E79C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3763612" y="1608517"/>
                  <a:ext cx="180360" cy="2606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C4B93AD4-1465-47C3-A7AC-458707EE392C}"/>
                  </a:ext>
                </a:extLst>
              </p14:cNvPr>
              <p14:cNvContentPartPr/>
              <p14:nvPr/>
            </p14:nvContentPartPr>
            <p14:xfrm>
              <a:off x="3600172" y="2140237"/>
              <a:ext cx="204480" cy="18396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C4B93AD4-1465-47C3-A7AC-458707EE392C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3591172" y="2131597"/>
                <a:ext cx="222120" cy="201600"/>
              </a:xfrm>
              <a:prstGeom prst="rect">
                <a:avLst/>
              </a:prstGeom>
            </p:spPr>
          </p:pic>
        </mc:Fallback>
      </mc:AlternateContent>
      <p:grpSp>
        <p:nvGrpSpPr>
          <p:cNvPr id="20500" name="Group 20499">
            <a:extLst>
              <a:ext uri="{FF2B5EF4-FFF2-40B4-BE49-F238E27FC236}">
                <a16:creationId xmlns:a16="http://schemas.microsoft.com/office/drawing/2014/main" id="{1E9C78AC-3FC5-477E-945C-933A25608E25}"/>
              </a:ext>
            </a:extLst>
          </p:cNvPr>
          <p:cNvGrpSpPr/>
          <p:nvPr/>
        </p:nvGrpSpPr>
        <p:grpSpPr>
          <a:xfrm>
            <a:off x="3978172" y="2230597"/>
            <a:ext cx="567720" cy="178920"/>
            <a:chOff x="3978172" y="2230597"/>
            <a:chExt cx="567720" cy="178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F0D7ED97-02E3-4638-8010-05223C4B4218}"/>
                    </a:ext>
                  </a:extLst>
                </p14:cNvPr>
                <p14:cNvContentPartPr/>
                <p14:nvPr/>
              </p14:nvContentPartPr>
              <p14:xfrm>
                <a:off x="3978172" y="2256517"/>
                <a:ext cx="40680" cy="15300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F0D7ED97-02E3-4638-8010-05223C4B4218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3969172" y="2247517"/>
                  <a:ext cx="58320" cy="17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0257FF4F-96A7-4A71-9D02-1CBE4976A20F}"/>
                    </a:ext>
                  </a:extLst>
                </p14:cNvPr>
                <p14:cNvContentPartPr/>
                <p14:nvPr/>
              </p14:nvContentPartPr>
              <p14:xfrm>
                <a:off x="3983572" y="2234557"/>
                <a:ext cx="160200" cy="15552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0257FF4F-96A7-4A71-9D02-1CBE4976A20F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3974932" y="2225557"/>
                  <a:ext cx="177840" cy="17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378435D5-0DBB-4407-883A-4004C31E58F6}"/>
                    </a:ext>
                  </a:extLst>
                </p14:cNvPr>
                <p14:cNvContentPartPr/>
                <p14:nvPr/>
              </p14:nvContentPartPr>
              <p14:xfrm>
                <a:off x="4192732" y="2284597"/>
                <a:ext cx="149760" cy="540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378435D5-0DBB-4407-883A-4004C31E58F6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4183732" y="2275957"/>
                  <a:ext cx="167400" cy="2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29450E66-44A4-4140-A70A-75BFC033C49E}"/>
                    </a:ext>
                  </a:extLst>
                </p14:cNvPr>
                <p14:cNvContentPartPr/>
                <p14:nvPr/>
              </p14:nvContentPartPr>
              <p14:xfrm>
                <a:off x="4199572" y="2327797"/>
                <a:ext cx="155160" cy="540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29450E66-44A4-4140-A70A-75BFC033C49E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4190932" y="2319157"/>
                  <a:ext cx="172800" cy="2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9D9B1B05-CAE6-4560-8306-E66310777369}"/>
                    </a:ext>
                  </a:extLst>
                </p14:cNvPr>
                <p14:cNvContentPartPr/>
                <p14:nvPr/>
              </p14:nvContentPartPr>
              <p14:xfrm>
                <a:off x="4405492" y="2230597"/>
                <a:ext cx="140400" cy="14760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9D9B1B05-CAE6-4560-8306-E66310777369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4396492" y="2221957"/>
                  <a:ext cx="158040" cy="165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499" name="Group 20498">
            <a:extLst>
              <a:ext uri="{FF2B5EF4-FFF2-40B4-BE49-F238E27FC236}">
                <a16:creationId xmlns:a16="http://schemas.microsoft.com/office/drawing/2014/main" id="{D32D43E0-25B9-4F1E-88BA-165CB3B226E1}"/>
              </a:ext>
            </a:extLst>
          </p:cNvPr>
          <p:cNvGrpSpPr/>
          <p:nvPr/>
        </p:nvGrpSpPr>
        <p:grpSpPr>
          <a:xfrm>
            <a:off x="4744252" y="2278117"/>
            <a:ext cx="580320" cy="156240"/>
            <a:chOff x="4744252" y="2278117"/>
            <a:chExt cx="580320" cy="156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BB6F2C70-1113-4F83-AC86-3E794686CED6}"/>
                    </a:ext>
                  </a:extLst>
                </p14:cNvPr>
                <p14:cNvContentPartPr/>
                <p14:nvPr/>
              </p14:nvContentPartPr>
              <p14:xfrm>
                <a:off x="4744252" y="2278117"/>
                <a:ext cx="160920" cy="12996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BB6F2C70-1113-4F83-AC86-3E794686CED6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4735612" y="2269117"/>
                  <a:ext cx="178560" cy="14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20480" name="Ink 20479">
                  <a:extLst>
                    <a:ext uri="{FF2B5EF4-FFF2-40B4-BE49-F238E27FC236}">
                      <a16:creationId xmlns:a16="http://schemas.microsoft.com/office/drawing/2014/main" id="{F327FF23-7825-409D-8193-9CAFFDDD5917}"/>
                    </a:ext>
                  </a:extLst>
                </p14:cNvPr>
                <p14:cNvContentPartPr/>
                <p14:nvPr/>
              </p14:nvContentPartPr>
              <p14:xfrm>
                <a:off x="4753612" y="2346157"/>
                <a:ext cx="165600" cy="5400"/>
              </p14:xfrm>
            </p:contentPart>
          </mc:Choice>
          <mc:Fallback xmlns="">
            <p:pic>
              <p:nvPicPr>
                <p:cNvPr id="20480" name="Ink 20479">
                  <a:extLst>
                    <a:ext uri="{FF2B5EF4-FFF2-40B4-BE49-F238E27FC236}">
                      <a16:creationId xmlns:a16="http://schemas.microsoft.com/office/drawing/2014/main" id="{F327FF23-7825-409D-8193-9CAFFDDD5917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4744972" y="2337517"/>
                  <a:ext cx="183240" cy="2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">
              <p14:nvContentPartPr>
                <p14:cNvPr id="20481" name="Ink 20480">
                  <a:extLst>
                    <a:ext uri="{FF2B5EF4-FFF2-40B4-BE49-F238E27FC236}">
                      <a16:creationId xmlns:a16="http://schemas.microsoft.com/office/drawing/2014/main" id="{FD751008-6B5F-469C-80AB-67337A64F016}"/>
                    </a:ext>
                  </a:extLst>
                </p14:cNvPr>
                <p14:cNvContentPartPr/>
                <p14:nvPr/>
              </p14:nvContentPartPr>
              <p14:xfrm>
                <a:off x="5024692" y="2296477"/>
                <a:ext cx="154800" cy="108360"/>
              </p14:xfrm>
            </p:contentPart>
          </mc:Choice>
          <mc:Fallback xmlns="">
            <p:pic>
              <p:nvPicPr>
                <p:cNvPr id="20481" name="Ink 20480">
                  <a:extLst>
                    <a:ext uri="{FF2B5EF4-FFF2-40B4-BE49-F238E27FC236}">
                      <a16:creationId xmlns:a16="http://schemas.microsoft.com/office/drawing/2014/main" id="{FD751008-6B5F-469C-80AB-67337A64F016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5016052" y="2287477"/>
                  <a:ext cx="17244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">
              <p14:nvContentPartPr>
                <p14:cNvPr id="20482" name="Ink 20481">
                  <a:extLst>
                    <a:ext uri="{FF2B5EF4-FFF2-40B4-BE49-F238E27FC236}">
                      <a16:creationId xmlns:a16="http://schemas.microsoft.com/office/drawing/2014/main" id="{8A7C4D9F-2B24-46F6-8148-EA24884A751B}"/>
                    </a:ext>
                  </a:extLst>
                </p14:cNvPr>
                <p14:cNvContentPartPr/>
                <p14:nvPr/>
              </p14:nvContentPartPr>
              <p14:xfrm>
                <a:off x="5240692" y="2297917"/>
                <a:ext cx="28440" cy="136440"/>
              </p14:xfrm>
            </p:contentPart>
          </mc:Choice>
          <mc:Fallback xmlns="">
            <p:pic>
              <p:nvPicPr>
                <p:cNvPr id="20482" name="Ink 20481">
                  <a:extLst>
                    <a:ext uri="{FF2B5EF4-FFF2-40B4-BE49-F238E27FC236}">
                      <a16:creationId xmlns:a16="http://schemas.microsoft.com/office/drawing/2014/main" id="{8A7C4D9F-2B24-46F6-8148-EA24884A751B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5232052" y="2289277"/>
                  <a:ext cx="46080" cy="15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">
              <p14:nvContentPartPr>
                <p14:cNvPr id="20483" name="Ink 20482">
                  <a:extLst>
                    <a:ext uri="{FF2B5EF4-FFF2-40B4-BE49-F238E27FC236}">
                      <a16:creationId xmlns:a16="http://schemas.microsoft.com/office/drawing/2014/main" id="{1FA04AAE-8D6E-43A4-81D3-5CC24F2F3761}"/>
                    </a:ext>
                  </a:extLst>
                </p14:cNvPr>
                <p14:cNvContentPartPr/>
                <p14:nvPr/>
              </p14:nvContentPartPr>
              <p14:xfrm>
                <a:off x="5240692" y="2286397"/>
                <a:ext cx="83880" cy="123120"/>
              </p14:xfrm>
            </p:contentPart>
          </mc:Choice>
          <mc:Fallback xmlns="">
            <p:pic>
              <p:nvPicPr>
                <p:cNvPr id="20483" name="Ink 20482">
                  <a:extLst>
                    <a:ext uri="{FF2B5EF4-FFF2-40B4-BE49-F238E27FC236}">
                      <a16:creationId xmlns:a16="http://schemas.microsoft.com/office/drawing/2014/main" id="{1FA04AAE-8D6E-43A4-81D3-5CC24F2F3761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5232052" y="2277757"/>
                  <a:ext cx="101520" cy="140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498" name="Group 20497">
            <a:extLst>
              <a:ext uri="{FF2B5EF4-FFF2-40B4-BE49-F238E27FC236}">
                <a16:creationId xmlns:a16="http://schemas.microsoft.com/office/drawing/2014/main" id="{03EFCA0D-BF5C-4E26-B8C5-3AFE4481F3C6}"/>
              </a:ext>
            </a:extLst>
          </p:cNvPr>
          <p:cNvGrpSpPr/>
          <p:nvPr/>
        </p:nvGrpSpPr>
        <p:grpSpPr>
          <a:xfrm>
            <a:off x="5604652" y="2278117"/>
            <a:ext cx="636840" cy="202680"/>
            <a:chOff x="5604652" y="2278117"/>
            <a:chExt cx="636840" cy="202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9">
              <p14:nvContentPartPr>
                <p14:cNvPr id="20485" name="Ink 20484">
                  <a:extLst>
                    <a:ext uri="{FF2B5EF4-FFF2-40B4-BE49-F238E27FC236}">
                      <a16:creationId xmlns:a16="http://schemas.microsoft.com/office/drawing/2014/main" id="{A5A02EF0-A78B-46AB-BBDB-877874D74966}"/>
                    </a:ext>
                  </a:extLst>
                </p14:cNvPr>
                <p14:cNvContentPartPr/>
                <p14:nvPr/>
              </p14:nvContentPartPr>
              <p14:xfrm>
                <a:off x="5611852" y="2281357"/>
                <a:ext cx="23040" cy="114840"/>
              </p14:xfrm>
            </p:contentPart>
          </mc:Choice>
          <mc:Fallback xmlns="">
            <p:pic>
              <p:nvPicPr>
                <p:cNvPr id="20485" name="Ink 20484">
                  <a:extLst>
                    <a:ext uri="{FF2B5EF4-FFF2-40B4-BE49-F238E27FC236}">
                      <a16:creationId xmlns:a16="http://schemas.microsoft.com/office/drawing/2014/main" id="{A5A02EF0-A78B-46AB-BBDB-877874D74966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5602852" y="2272717"/>
                  <a:ext cx="40680" cy="13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">
              <p14:nvContentPartPr>
                <p14:cNvPr id="20490" name="Ink 20489">
                  <a:extLst>
                    <a:ext uri="{FF2B5EF4-FFF2-40B4-BE49-F238E27FC236}">
                      <a16:creationId xmlns:a16="http://schemas.microsoft.com/office/drawing/2014/main" id="{E0F3C0B3-DF3C-48E8-9EF3-D90D99B16570}"/>
                    </a:ext>
                  </a:extLst>
                </p14:cNvPr>
                <p14:cNvContentPartPr/>
                <p14:nvPr/>
              </p14:nvContentPartPr>
              <p14:xfrm>
                <a:off x="5604652" y="2278117"/>
                <a:ext cx="153360" cy="156600"/>
              </p14:xfrm>
            </p:contentPart>
          </mc:Choice>
          <mc:Fallback xmlns="">
            <p:pic>
              <p:nvPicPr>
                <p:cNvPr id="20490" name="Ink 20489">
                  <a:extLst>
                    <a:ext uri="{FF2B5EF4-FFF2-40B4-BE49-F238E27FC236}">
                      <a16:creationId xmlns:a16="http://schemas.microsoft.com/office/drawing/2014/main" id="{E0F3C0B3-DF3C-48E8-9EF3-D90D99B16570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5596012" y="2269117"/>
                  <a:ext cx="171000" cy="17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">
              <p14:nvContentPartPr>
                <p14:cNvPr id="20491" name="Ink 20490">
                  <a:extLst>
                    <a:ext uri="{FF2B5EF4-FFF2-40B4-BE49-F238E27FC236}">
                      <a16:creationId xmlns:a16="http://schemas.microsoft.com/office/drawing/2014/main" id="{70918F97-504C-4F35-A2B8-5FB4646F55F0}"/>
                    </a:ext>
                  </a:extLst>
                </p14:cNvPr>
                <p14:cNvContentPartPr/>
                <p14:nvPr/>
              </p14:nvContentPartPr>
              <p14:xfrm>
                <a:off x="5828212" y="2319517"/>
                <a:ext cx="150840" cy="142920"/>
              </p14:xfrm>
            </p:contentPart>
          </mc:Choice>
          <mc:Fallback xmlns="">
            <p:pic>
              <p:nvPicPr>
                <p:cNvPr id="20491" name="Ink 20490">
                  <a:extLst>
                    <a:ext uri="{FF2B5EF4-FFF2-40B4-BE49-F238E27FC236}">
                      <a16:creationId xmlns:a16="http://schemas.microsoft.com/office/drawing/2014/main" id="{70918F97-504C-4F35-A2B8-5FB4646F55F0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5819212" y="2310877"/>
                  <a:ext cx="168480" cy="16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">
              <p14:nvContentPartPr>
                <p14:cNvPr id="20492" name="Ink 20491">
                  <a:extLst>
                    <a:ext uri="{FF2B5EF4-FFF2-40B4-BE49-F238E27FC236}">
                      <a16:creationId xmlns:a16="http://schemas.microsoft.com/office/drawing/2014/main" id="{B5FD842C-661B-4968-B58E-A6A0EAD7D07C}"/>
                    </a:ext>
                  </a:extLst>
                </p14:cNvPr>
                <p14:cNvContentPartPr/>
                <p14:nvPr/>
              </p14:nvContentPartPr>
              <p14:xfrm>
                <a:off x="6031972" y="2316997"/>
                <a:ext cx="209520" cy="163800"/>
              </p14:xfrm>
            </p:contentPart>
          </mc:Choice>
          <mc:Fallback xmlns="">
            <p:pic>
              <p:nvPicPr>
                <p:cNvPr id="20492" name="Ink 20491">
                  <a:extLst>
                    <a:ext uri="{FF2B5EF4-FFF2-40B4-BE49-F238E27FC236}">
                      <a16:creationId xmlns:a16="http://schemas.microsoft.com/office/drawing/2014/main" id="{B5FD842C-661B-4968-B58E-A6A0EAD7D07C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6023332" y="2308357"/>
                  <a:ext cx="227160" cy="181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497" name="Group 20496">
            <a:extLst>
              <a:ext uri="{FF2B5EF4-FFF2-40B4-BE49-F238E27FC236}">
                <a16:creationId xmlns:a16="http://schemas.microsoft.com/office/drawing/2014/main" id="{A2F9C2F1-0C88-45EA-AAB2-E05A686B1527}"/>
              </a:ext>
            </a:extLst>
          </p:cNvPr>
          <p:cNvGrpSpPr/>
          <p:nvPr/>
        </p:nvGrpSpPr>
        <p:grpSpPr>
          <a:xfrm>
            <a:off x="6410332" y="2008837"/>
            <a:ext cx="704160" cy="439560"/>
            <a:chOff x="6410332" y="2008837"/>
            <a:chExt cx="704160" cy="439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7">
              <p14:nvContentPartPr>
                <p14:cNvPr id="20493" name="Ink 20492">
                  <a:extLst>
                    <a:ext uri="{FF2B5EF4-FFF2-40B4-BE49-F238E27FC236}">
                      <a16:creationId xmlns:a16="http://schemas.microsoft.com/office/drawing/2014/main" id="{7EADE8B3-6EE9-4CD5-AAA8-50A894FD4E8B}"/>
                    </a:ext>
                  </a:extLst>
                </p14:cNvPr>
                <p14:cNvContentPartPr/>
                <p14:nvPr/>
              </p14:nvContentPartPr>
              <p14:xfrm>
                <a:off x="6410332" y="2125477"/>
                <a:ext cx="119880" cy="267840"/>
              </p14:xfrm>
            </p:contentPart>
          </mc:Choice>
          <mc:Fallback xmlns="">
            <p:pic>
              <p:nvPicPr>
                <p:cNvPr id="20493" name="Ink 20492">
                  <a:extLst>
                    <a:ext uri="{FF2B5EF4-FFF2-40B4-BE49-F238E27FC236}">
                      <a16:creationId xmlns:a16="http://schemas.microsoft.com/office/drawing/2014/main" id="{7EADE8B3-6EE9-4CD5-AAA8-50A894FD4E8B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6401332" y="2116477"/>
                  <a:ext cx="137520" cy="28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">
              <p14:nvContentPartPr>
                <p14:cNvPr id="20494" name="Ink 20493">
                  <a:extLst>
                    <a:ext uri="{FF2B5EF4-FFF2-40B4-BE49-F238E27FC236}">
                      <a16:creationId xmlns:a16="http://schemas.microsoft.com/office/drawing/2014/main" id="{DB493D12-02F3-469F-B5FE-F2CE21485CC0}"/>
                    </a:ext>
                  </a:extLst>
                </p14:cNvPr>
                <p14:cNvContentPartPr/>
                <p14:nvPr/>
              </p14:nvContentPartPr>
              <p14:xfrm>
                <a:off x="6686092" y="2155357"/>
                <a:ext cx="32040" cy="216360"/>
              </p14:xfrm>
            </p:contentPart>
          </mc:Choice>
          <mc:Fallback xmlns="">
            <p:pic>
              <p:nvPicPr>
                <p:cNvPr id="20494" name="Ink 20493">
                  <a:extLst>
                    <a:ext uri="{FF2B5EF4-FFF2-40B4-BE49-F238E27FC236}">
                      <a16:creationId xmlns:a16="http://schemas.microsoft.com/office/drawing/2014/main" id="{DB493D12-02F3-469F-B5FE-F2CE21485CC0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6677452" y="2146357"/>
                  <a:ext cx="49680" cy="23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">
              <p14:nvContentPartPr>
                <p14:cNvPr id="20495" name="Ink 20494">
                  <a:extLst>
                    <a:ext uri="{FF2B5EF4-FFF2-40B4-BE49-F238E27FC236}">
                      <a16:creationId xmlns:a16="http://schemas.microsoft.com/office/drawing/2014/main" id="{1D9E3BB5-9135-4577-AE8F-DEA6620D3FC7}"/>
                    </a:ext>
                  </a:extLst>
                </p14:cNvPr>
                <p14:cNvContentPartPr/>
                <p14:nvPr/>
              </p14:nvContentPartPr>
              <p14:xfrm>
                <a:off x="6682492" y="2180557"/>
                <a:ext cx="213120" cy="145800"/>
              </p14:xfrm>
            </p:contentPart>
          </mc:Choice>
          <mc:Fallback xmlns="">
            <p:pic>
              <p:nvPicPr>
                <p:cNvPr id="20495" name="Ink 20494">
                  <a:extLst>
                    <a:ext uri="{FF2B5EF4-FFF2-40B4-BE49-F238E27FC236}">
                      <a16:creationId xmlns:a16="http://schemas.microsoft.com/office/drawing/2014/main" id="{1D9E3BB5-9135-4577-AE8F-DEA6620D3FC7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6673852" y="2171917"/>
                  <a:ext cx="230760" cy="16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">
              <p14:nvContentPartPr>
                <p14:cNvPr id="20496" name="Ink 20495">
                  <a:extLst>
                    <a:ext uri="{FF2B5EF4-FFF2-40B4-BE49-F238E27FC236}">
                      <a16:creationId xmlns:a16="http://schemas.microsoft.com/office/drawing/2014/main" id="{5D241002-78AE-4363-BC62-2494A739B9B1}"/>
                    </a:ext>
                  </a:extLst>
                </p14:cNvPr>
                <p14:cNvContentPartPr/>
                <p14:nvPr/>
              </p14:nvContentPartPr>
              <p14:xfrm>
                <a:off x="6860332" y="2008837"/>
                <a:ext cx="254160" cy="439560"/>
              </p14:xfrm>
            </p:contentPart>
          </mc:Choice>
          <mc:Fallback xmlns="">
            <p:pic>
              <p:nvPicPr>
                <p:cNvPr id="20496" name="Ink 20495">
                  <a:extLst>
                    <a:ext uri="{FF2B5EF4-FFF2-40B4-BE49-F238E27FC236}">
                      <a16:creationId xmlns:a16="http://schemas.microsoft.com/office/drawing/2014/main" id="{5D241002-78AE-4363-BC62-2494A739B9B1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6851332" y="1999837"/>
                  <a:ext cx="271800" cy="457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75">
            <p14:nvContentPartPr>
              <p14:cNvPr id="20501" name="Ink 20500">
                <a:extLst>
                  <a:ext uri="{FF2B5EF4-FFF2-40B4-BE49-F238E27FC236}">
                    <a16:creationId xmlns:a16="http://schemas.microsoft.com/office/drawing/2014/main" id="{F08AAC82-2A28-4BF9-8C94-7C14B6AB233D}"/>
                  </a:ext>
                </a:extLst>
              </p14:cNvPr>
              <p14:cNvContentPartPr/>
              <p14:nvPr/>
            </p14:nvContentPartPr>
            <p14:xfrm>
              <a:off x="4220812" y="2583757"/>
              <a:ext cx="1992600" cy="51840"/>
            </p14:xfrm>
          </p:contentPart>
        </mc:Choice>
        <mc:Fallback xmlns="">
          <p:pic>
            <p:nvPicPr>
              <p:cNvPr id="20501" name="Ink 20500">
                <a:extLst>
                  <a:ext uri="{FF2B5EF4-FFF2-40B4-BE49-F238E27FC236}">
                    <a16:creationId xmlns:a16="http://schemas.microsoft.com/office/drawing/2014/main" id="{F08AAC82-2A28-4BF9-8C94-7C14B6AB233D}"/>
                  </a:ext>
                </a:extLst>
              </p:cNvPr>
              <p:cNvPicPr/>
              <p:nvPr/>
            </p:nvPicPr>
            <p:blipFill>
              <a:blip r:embed="rId76"/>
              <a:stretch>
                <a:fillRect/>
              </a:stretch>
            </p:blipFill>
            <p:spPr>
              <a:xfrm>
                <a:off x="4212172" y="2574757"/>
                <a:ext cx="2010240" cy="69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A08A3A-8B4D-4A14-ABF3-9A6DB8197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039ECE-949A-4C33-9E22-C81F9E896854}"/>
              </a:ext>
            </a:extLst>
          </p:cNvPr>
          <p:cNvSpPr txBox="1"/>
          <p:nvPr/>
        </p:nvSpPr>
        <p:spPr>
          <a:xfrm>
            <a:off x="3936063" y="1518615"/>
            <a:ext cx="390276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 </a:t>
            </a:r>
          </a:p>
          <a:p>
            <a:r>
              <a:rPr lang="en-US" dirty="0"/>
              <a:t>A	B	C</a:t>
            </a:r>
          </a:p>
          <a:p>
            <a:r>
              <a:rPr lang="en-US" dirty="0"/>
              <a:t>2	1	5</a:t>
            </a:r>
          </a:p>
          <a:p>
            <a:r>
              <a:rPr lang="en-US" dirty="0"/>
              <a:t>8	3	4</a:t>
            </a:r>
          </a:p>
          <a:p>
            <a:r>
              <a:rPr lang="en-US" dirty="0"/>
              <a:t>6 	2	1</a:t>
            </a:r>
          </a:p>
          <a:p>
            <a:pPr marL="342900" indent="-342900">
              <a:buAutoNum type="arabicPlain" startAt="4"/>
            </a:pPr>
            <a:r>
              <a:rPr lang="en-US" dirty="0"/>
              <a:t>  5	2</a:t>
            </a:r>
          </a:p>
          <a:p>
            <a:pPr marL="342900" indent="-342900">
              <a:buAutoNum type="arabicPlain" startAt="6"/>
            </a:pPr>
            <a:r>
              <a:rPr lang="en-US" dirty="0"/>
              <a:t>  0	1</a:t>
            </a:r>
          </a:p>
          <a:p>
            <a:pPr marL="342900" indent="-342900">
              <a:buAutoNum type="arabicPlain" startAt="6"/>
            </a:pPr>
            <a:r>
              <a:rPr lang="en-US" dirty="0"/>
              <a:t>  5       9</a:t>
            </a:r>
          </a:p>
          <a:p>
            <a:pPr marL="342900" indent="-342900">
              <a:buAutoNum type="arabicPlain" startAt="6"/>
            </a:pPr>
            <a:r>
              <a:rPr lang="en-US" dirty="0"/>
              <a:t>  2       1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E3301A-1C7A-4BF9-9E52-1AD662C28E78}"/>
              </a:ext>
            </a:extLst>
          </p:cNvPr>
          <p:cNvSpPr txBox="1"/>
          <p:nvPr/>
        </p:nvSpPr>
        <p:spPr>
          <a:xfrm>
            <a:off x="675861" y="4187687"/>
            <a:ext cx="5632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09D28E5-FA28-4D2A-92A5-279E48A3D0B4}"/>
                  </a:ext>
                </a:extLst>
              </p14:cNvPr>
              <p14:cNvContentPartPr/>
              <p14:nvPr/>
            </p14:nvContentPartPr>
            <p14:xfrm>
              <a:off x="626572" y="2920717"/>
              <a:ext cx="251640" cy="2023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09D28E5-FA28-4D2A-92A5-279E48A3D0B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17932" y="2912077"/>
                <a:ext cx="269280" cy="219960"/>
              </a:xfrm>
              <a:prstGeom prst="rect">
                <a:avLst/>
              </a:prstGeom>
            </p:spPr>
          </p:pic>
        </mc:Fallback>
      </mc:AlternateContent>
      <p:grpSp>
        <p:nvGrpSpPr>
          <p:cNvPr id="17" name="Group 16">
            <a:extLst>
              <a:ext uri="{FF2B5EF4-FFF2-40B4-BE49-F238E27FC236}">
                <a16:creationId xmlns:a16="http://schemas.microsoft.com/office/drawing/2014/main" id="{0FF0517C-803F-451C-921F-67501EE61D99}"/>
              </a:ext>
            </a:extLst>
          </p:cNvPr>
          <p:cNvGrpSpPr/>
          <p:nvPr/>
        </p:nvGrpSpPr>
        <p:grpSpPr>
          <a:xfrm>
            <a:off x="830692" y="3070117"/>
            <a:ext cx="664920" cy="203400"/>
            <a:chOff x="830692" y="3070117"/>
            <a:chExt cx="664920" cy="203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80416E26-F163-4F81-9134-86EDC05A1F09}"/>
                    </a:ext>
                  </a:extLst>
                </p14:cNvPr>
                <p14:cNvContentPartPr/>
                <p14:nvPr/>
              </p14:nvContentPartPr>
              <p14:xfrm>
                <a:off x="830692" y="3100357"/>
                <a:ext cx="110520" cy="14796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80416E26-F163-4F81-9134-86EDC05A1F09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821692" y="3091717"/>
                  <a:ext cx="128160" cy="16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60C8BF75-C1A5-4629-8DA6-E3A53A28FB4E}"/>
                    </a:ext>
                  </a:extLst>
                </p14:cNvPr>
                <p14:cNvContentPartPr/>
                <p14:nvPr/>
              </p14:nvContentPartPr>
              <p14:xfrm>
                <a:off x="962452" y="3070117"/>
                <a:ext cx="67320" cy="17460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60C8BF75-C1A5-4629-8DA6-E3A53A28FB4E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953452" y="3061477"/>
                  <a:ext cx="84960" cy="19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EE0F9F00-AD0F-4D11-A1EB-407C4FAEBF16}"/>
                    </a:ext>
                  </a:extLst>
                </p14:cNvPr>
                <p14:cNvContentPartPr/>
                <p14:nvPr/>
              </p14:nvContentPartPr>
              <p14:xfrm>
                <a:off x="909532" y="3174877"/>
                <a:ext cx="119880" cy="360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EE0F9F00-AD0F-4D11-A1EB-407C4FAEBF16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900892" y="3165877"/>
                  <a:ext cx="137520" cy="2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AB70540A-F570-43A4-A1A5-4F16DD2FCF26}"/>
                    </a:ext>
                  </a:extLst>
                </p14:cNvPr>
                <p14:cNvContentPartPr/>
                <p14:nvPr/>
              </p14:nvContentPartPr>
              <p14:xfrm>
                <a:off x="1067932" y="3103597"/>
                <a:ext cx="217080" cy="16992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AB70540A-F570-43A4-A1A5-4F16DD2FCF26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059292" y="3094597"/>
                  <a:ext cx="234720" cy="18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46270B6A-D361-40C1-9C31-73B617F0190F}"/>
                    </a:ext>
                  </a:extLst>
                </p14:cNvPr>
                <p14:cNvContentPartPr/>
                <p14:nvPr/>
              </p14:nvContentPartPr>
              <p14:xfrm>
                <a:off x="1377532" y="3110077"/>
                <a:ext cx="12600" cy="15804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46270B6A-D361-40C1-9C31-73B617F0190F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368532" y="3101437"/>
                  <a:ext cx="30240" cy="17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70638FC0-10A6-4ABB-B828-906C0487EA53}"/>
                    </a:ext>
                  </a:extLst>
                </p14:cNvPr>
                <p14:cNvContentPartPr/>
                <p14:nvPr/>
              </p14:nvContentPartPr>
              <p14:xfrm>
                <a:off x="1305172" y="3074437"/>
                <a:ext cx="190440" cy="17640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70638FC0-10A6-4ABB-B828-906C0487EA53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296532" y="3065797"/>
                  <a:ext cx="208080" cy="194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14964AA-BB3B-4E14-9703-33BE27DE3832}"/>
              </a:ext>
            </a:extLst>
          </p:cNvPr>
          <p:cNvGrpSpPr/>
          <p:nvPr/>
        </p:nvGrpSpPr>
        <p:grpSpPr>
          <a:xfrm>
            <a:off x="1681012" y="2811277"/>
            <a:ext cx="503640" cy="412200"/>
            <a:chOff x="1681012" y="2811277"/>
            <a:chExt cx="503640" cy="412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DD18706A-85B0-4F72-9270-7CDA760C4A6E}"/>
                    </a:ext>
                  </a:extLst>
                </p14:cNvPr>
                <p14:cNvContentPartPr/>
                <p14:nvPr/>
              </p14:nvContentPartPr>
              <p14:xfrm>
                <a:off x="1681012" y="2904157"/>
                <a:ext cx="71280" cy="25848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DD18706A-85B0-4F72-9270-7CDA760C4A6E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672012" y="2895517"/>
                  <a:ext cx="88920" cy="27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FA933894-255A-4404-8953-1503B4AC296A}"/>
                    </a:ext>
                  </a:extLst>
                </p14:cNvPr>
                <p14:cNvContentPartPr/>
                <p14:nvPr/>
              </p14:nvContentPartPr>
              <p14:xfrm>
                <a:off x="1861012" y="2965717"/>
                <a:ext cx="28800" cy="20988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FA933894-255A-4404-8953-1503B4AC296A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852012" y="2956717"/>
                  <a:ext cx="46440" cy="22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C793682B-2EE3-493D-9253-E93BAAEACC92}"/>
                    </a:ext>
                  </a:extLst>
                </p14:cNvPr>
                <p14:cNvContentPartPr/>
                <p14:nvPr/>
              </p14:nvContentPartPr>
              <p14:xfrm>
                <a:off x="1822492" y="2923597"/>
                <a:ext cx="269280" cy="19692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C793682B-2EE3-493D-9253-E93BAAEACC92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1813492" y="2914957"/>
                  <a:ext cx="286920" cy="21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0F1D8EF1-9B55-4E15-BA49-6D9AEB00D630}"/>
                    </a:ext>
                  </a:extLst>
                </p14:cNvPr>
                <p14:cNvContentPartPr/>
                <p14:nvPr/>
              </p14:nvContentPartPr>
              <p14:xfrm>
                <a:off x="2051092" y="2811277"/>
                <a:ext cx="133560" cy="41220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0F1D8EF1-9B55-4E15-BA49-6D9AEB00D630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042092" y="2802277"/>
                  <a:ext cx="151200" cy="4298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8914093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A08A3A-8B4D-4A14-ABF3-9A6DB8197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17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17848A-5065-45A8-A0DF-4A3B46F01CA0}"/>
                  </a:ext>
                </a:extLst>
              </p:cNvPr>
              <p:cNvSpPr txBox="1"/>
              <p:nvPr/>
            </p:nvSpPr>
            <p:spPr>
              <a:xfrm>
                <a:off x="1105865" y="2304553"/>
                <a:ext cx="18163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Α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&gt;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AND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 &lt; 3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R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17848A-5065-45A8-A0DF-4A3B46F01C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865" y="2304553"/>
                <a:ext cx="1816395" cy="276999"/>
              </a:xfrm>
              <a:prstGeom prst="rect">
                <a:avLst/>
              </a:prstGeom>
              <a:blipFill>
                <a:blip r:embed="rId2"/>
                <a:stretch>
                  <a:fillRect l="-1342" t="-2222" r="-4362" b="-3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9B039ECE-949A-4C33-9E22-C81F9E896854}"/>
              </a:ext>
            </a:extLst>
          </p:cNvPr>
          <p:cNvSpPr txBox="1"/>
          <p:nvPr/>
        </p:nvSpPr>
        <p:spPr>
          <a:xfrm>
            <a:off x="5095462" y="843677"/>
            <a:ext cx="390276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 </a:t>
            </a:r>
          </a:p>
          <a:p>
            <a:r>
              <a:rPr lang="en-US" dirty="0"/>
              <a:t>A	B	C</a:t>
            </a:r>
          </a:p>
          <a:p>
            <a:r>
              <a:rPr lang="en-US" dirty="0"/>
              <a:t>2	1	5</a:t>
            </a:r>
          </a:p>
          <a:p>
            <a:r>
              <a:rPr lang="en-US" dirty="0"/>
              <a:t>8	3	4</a:t>
            </a:r>
          </a:p>
          <a:p>
            <a:r>
              <a:rPr lang="en-US" dirty="0"/>
              <a:t>6 	2	1</a:t>
            </a:r>
          </a:p>
          <a:p>
            <a:pPr marL="342900" indent="-342900">
              <a:buAutoNum type="arabicPlain" startAt="4"/>
            </a:pPr>
            <a:r>
              <a:rPr lang="en-US" dirty="0"/>
              <a:t>  5	2</a:t>
            </a:r>
            <a:endParaRPr lang="el-GR" dirty="0"/>
          </a:p>
          <a:p>
            <a:r>
              <a:rPr lang="el-GR" dirty="0"/>
              <a:t>3	</a:t>
            </a:r>
            <a:r>
              <a:rPr lang="en-US" dirty="0"/>
              <a:t>0	1</a:t>
            </a:r>
          </a:p>
          <a:p>
            <a:pPr marL="342900" indent="-342900">
              <a:buAutoNum type="arabicPlain" startAt="6"/>
            </a:pPr>
            <a:r>
              <a:rPr lang="en-US" dirty="0"/>
              <a:t>  5       9</a:t>
            </a:r>
          </a:p>
          <a:p>
            <a:pPr marL="342900" indent="-342900">
              <a:buAutoNum type="arabicPlain" startAt="6"/>
            </a:pPr>
            <a:r>
              <a:rPr lang="en-US" dirty="0"/>
              <a:t>  2       1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E707340-6B09-434B-B522-68D16CFC0794}"/>
              </a:ext>
            </a:extLst>
          </p:cNvPr>
          <p:cNvSpPr txBox="1"/>
          <p:nvPr/>
        </p:nvSpPr>
        <p:spPr>
          <a:xfrm>
            <a:off x="795130" y="3949148"/>
            <a:ext cx="66857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Το αποτέλεσμα είναι </a:t>
            </a:r>
          </a:p>
          <a:p>
            <a:r>
              <a:rPr lang="el-GR" dirty="0"/>
              <a:t>Α. Ένας πίνακας με 3 στήλες και 3 γραμμές</a:t>
            </a:r>
          </a:p>
          <a:p>
            <a:r>
              <a:rPr lang="el-GR" dirty="0"/>
              <a:t>Β.  Ένας πίνακας με 3 στήλες και 2 γραμμές</a:t>
            </a:r>
          </a:p>
          <a:p>
            <a:pPr marL="342900" indent="-342900">
              <a:buAutoNum type="alphaUcPeriod" startAt="3"/>
            </a:pPr>
            <a:r>
              <a:rPr lang="el-GR" dirty="0"/>
              <a:t>Ένας πίνακας με 2 στήλες και 3 γραμμές</a:t>
            </a:r>
          </a:p>
          <a:p>
            <a:pPr marL="342900" indent="-342900">
              <a:buAutoNum type="alphaUcPeriod" startAt="3"/>
            </a:pPr>
            <a:r>
              <a:rPr lang="el-GR" dirty="0"/>
              <a:t>Ένας πίνακας με 2 στήλες και 2 γραμμές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2278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6F4A4C-6A3C-4110-8A39-AEA9BF7155C3}" type="slidenum">
              <a:rPr lang="el-GR" altLang="en-US" smtClean="0"/>
              <a:pPr/>
              <a:t>18</a:t>
            </a:fld>
            <a:endParaRPr lang="el-GR" altLang="en-US"/>
          </a:p>
        </p:txBody>
      </p:sp>
      <p:sp>
        <p:nvSpPr>
          <p:cNvPr id="21510" name="Text Box 3"/>
          <p:cNvSpPr txBox="1">
            <a:spLocks noChangeArrowheads="1"/>
          </p:cNvSpPr>
          <p:nvPr/>
        </p:nvSpPr>
        <p:spPr bwMode="auto">
          <a:xfrm>
            <a:off x="323462" y="1749424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πράξη της προβολής (</a:t>
            </a:r>
            <a:r>
              <a:rPr lang="el-GR" sz="2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project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1645557" y="3359757"/>
            <a:ext cx="4762500" cy="461665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&lt;λίστα γνωρισμάτων&gt;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(&lt;όνομα σχέσης&gt;)</a:t>
            </a:r>
          </a:p>
        </p:txBody>
      </p:sp>
      <p:sp>
        <p:nvSpPr>
          <p:cNvPr id="21512" name="Text Box 5"/>
          <p:cNvSpPr txBox="1">
            <a:spLocks noChangeArrowheads="1"/>
          </p:cNvSpPr>
          <p:nvPr/>
        </p:nvSpPr>
        <p:spPr bwMode="auto">
          <a:xfrm>
            <a:off x="908050" y="2600323"/>
            <a:ext cx="662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 συγκεκριμένων στηλών (γνωρισμάτων)</a:t>
            </a:r>
          </a:p>
        </p:txBody>
      </p:sp>
      <p:sp>
        <p:nvSpPr>
          <p:cNvPr id="10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0098" y="4627227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chemeClr val="accent3">
                    <a:lumMod val="50000"/>
                  </a:schemeClr>
                </a:solidFill>
              </a:rPr>
              <a:t>Το σχήμα εξόδου καθορίζεται από τη λίστα γνωρισμάτων</a:t>
            </a:r>
            <a:endParaRPr lang="en-U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F712C0-6A8E-4150-B5F0-474E724970CC}" type="slidenum">
              <a:rPr lang="el-GR" altLang="en-US" smtClean="0"/>
              <a:pPr/>
              <a:t>19</a:t>
            </a:fld>
            <a:endParaRPr lang="el-GR" altLang="en-US"/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533400" y="2209800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Παραδείγματα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5314" y="3263811"/>
            <a:ext cx="7188200" cy="1635125"/>
            <a:chOff x="720" y="1968"/>
            <a:chExt cx="4528" cy="1030"/>
          </a:xfrm>
        </p:grpSpPr>
        <p:sp>
          <p:nvSpPr>
            <p:cNvPr id="22536" name="Text Box 5"/>
            <p:cNvSpPr txBox="1">
              <a:spLocks noChangeArrowheads="1"/>
            </p:cNvSpPr>
            <p:nvPr/>
          </p:nvSpPr>
          <p:spPr bwMode="auto">
            <a:xfrm>
              <a:off x="720" y="1968"/>
              <a:ext cx="4528" cy="1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Τίτλος			  Έτος		Διάρκεια		  Είδος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</a:t>
              </a:r>
              <a:r>
                <a:rPr lang="el-GR" dirty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	   1997 		124 	</a:t>
              </a:r>
              <a:r>
                <a:rPr lang="el-GR" dirty="0">
                  <a:latin typeface="Times New Roman" pitchFamily="18" charset="0"/>
                </a:rPr>
                <a:t>		</a:t>
              </a:r>
              <a:r>
                <a:rPr lang="en-US" dirty="0">
                  <a:latin typeface="Times New Roman" pitchFamily="18" charset="0"/>
                </a:rPr>
                <a:t>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   1991 		104				 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Wayne’s World        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</a:rPr>
                <a:t> 1992 		95 		</a:t>
              </a:r>
              <a:r>
                <a:rPr lang="el-GR" dirty="0">
                  <a:latin typeface="Times New Roman" pitchFamily="18" charset="0"/>
                </a:rPr>
                <a:t>		</a:t>
              </a:r>
              <a:r>
                <a:rPr lang="en-US" dirty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22537" name="Line 6"/>
            <p:cNvSpPr>
              <a:spLocks noChangeShapeType="1"/>
            </p:cNvSpPr>
            <p:nvPr/>
          </p:nvSpPr>
          <p:spPr bwMode="auto">
            <a:xfrm>
              <a:off x="720" y="2208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38" name="Line 7"/>
            <p:cNvSpPr>
              <a:spLocks noChangeShapeType="1"/>
            </p:cNvSpPr>
            <p:nvPr/>
          </p:nvSpPr>
          <p:spPr bwMode="auto">
            <a:xfrm>
              <a:off x="1776" y="1968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39" name="Line 8"/>
            <p:cNvSpPr>
              <a:spLocks noChangeShapeType="1"/>
            </p:cNvSpPr>
            <p:nvPr/>
          </p:nvSpPr>
          <p:spPr bwMode="auto">
            <a:xfrm>
              <a:off x="2688" y="1968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40" name="Line 9"/>
            <p:cNvSpPr>
              <a:spLocks noChangeShapeType="1"/>
            </p:cNvSpPr>
            <p:nvPr/>
          </p:nvSpPr>
          <p:spPr bwMode="auto">
            <a:xfrm>
              <a:off x="3888" y="1968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π)</a:t>
            </a: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A3A00D-4CCD-49E1-B9DE-8D5A6432DF66}" type="slidenum">
              <a:rPr lang="el-GR" altLang="en-US" smtClean="0"/>
              <a:pPr/>
              <a:t>2</a:t>
            </a:fld>
            <a:endParaRPr lang="el-GR" altLang="en-US"/>
          </a:p>
        </p:txBody>
      </p:sp>
      <p:sp>
        <p:nvSpPr>
          <p:cNvPr id="6151" name="Text Box 4"/>
          <p:cNvSpPr txBox="1">
            <a:spLocks noChangeArrowheads="1"/>
          </p:cNvSpPr>
          <p:nvPr/>
        </p:nvSpPr>
        <p:spPr bwMode="auto">
          <a:xfrm>
            <a:off x="429846" y="1291615"/>
            <a:ext cx="8208962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Σχεδιασμό βάσεων δεδομένων	(ορισμός σχήματος)</a:t>
            </a:r>
          </a:p>
          <a:p>
            <a:pPr marL="914400" lvl="1" indent="-457200" algn="just" eaLnBrk="0" hangingPunct="0">
              <a:buFont typeface="Wingdings" panose="05000000000000000000" pitchFamily="2" charset="2"/>
              <a:buChar char="§"/>
            </a:pPr>
            <a:r>
              <a:rPr lang="el-GR" sz="16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μοντέλο Οντοτήτων/Συσχετίσεων</a:t>
            </a:r>
          </a:p>
          <a:p>
            <a:pPr marL="914400" lvl="1" indent="-457200" algn="just" eaLnBrk="0" hangingPunct="0">
              <a:buFont typeface="Wingdings" panose="05000000000000000000" pitchFamily="2" charset="2"/>
              <a:buChar char="§"/>
            </a:pPr>
            <a:r>
              <a:rPr lang="el-GR" sz="16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 μοντέλο</a:t>
            </a:r>
          </a:p>
          <a:p>
            <a:pPr marL="457200" indent="-457200" algn="just"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γλώσσα </a:t>
            </a:r>
            <a:r>
              <a:rPr lang="el-GR" sz="20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ορισμού δεδομένων ΓΟΔ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(για τον ορισμό των σχημάτων)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ένας μεταφραστής της ΓΟΔ επεξεργάζεται τις εντολές της ΓΟΔ, αναγνωρίζει τις περιγραφές των δομικών στοιχείων του σχήματος και αποθηκεύει την περιγραφή του σχήματος στον κατάλογο του ΣΔΒΔ</a:t>
            </a:r>
          </a:p>
          <a:p>
            <a:pPr marL="457200" indent="-457200" algn="just" eaLnBrk="0" hangingPunct="0"/>
            <a:endParaRPr lang="el-GR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endParaRPr lang="el-GR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γλώσσα </a:t>
            </a:r>
            <a:r>
              <a:rPr lang="el-GR" sz="20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χειρισμού δεδομένων ΓΧΔ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(αφορά τα στιγμιότυπα)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endParaRPr lang="el-GR" sz="2000" u="sng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buFont typeface="Wingdings" pitchFamily="2" charset="2"/>
              <a:buChar char="§"/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ενημέρωσης </a:t>
            </a:r>
          </a:p>
          <a:p>
            <a:pPr marL="457200" indent="-457200" algn="just" eaLnBrk="0" hangingPunct="0">
              <a:buFont typeface="Wingdings" pitchFamily="2" charset="2"/>
              <a:buChar char="§"/>
            </a:pPr>
            <a:r>
              <a:rPr lang="el-GR" i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Γλώσσες ερωτήσεων </a:t>
            </a:r>
            <a:r>
              <a:rPr lang="en-US" i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i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(το αντικείμενο των επόμενων διαλέξεων)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Τι έχουμε δει έως σήμερα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218A46-4F26-455B-B989-7E69C54A2964}" type="slidenum">
              <a:rPr lang="el-GR" altLang="en-US" smtClean="0"/>
              <a:pPr/>
              <a:t>20</a:t>
            </a:fld>
            <a:endParaRPr lang="el-GR" altLang="en-US"/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609600" y="19812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1. Τίτλος, χρόνος, διάρκεια των ταινιών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1905000" y="27432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Έτος, Διάρκεια</a:t>
            </a: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(Ταινία)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371600" y="3733800"/>
            <a:ext cx="7188200" cy="1635125"/>
            <a:chOff x="720" y="2576"/>
            <a:chExt cx="4528" cy="1030"/>
          </a:xfrm>
        </p:grpSpPr>
        <p:sp>
          <p:nvSpPr>
            <p:cNvPr id="23561" name="Text Box 6"/>
            <p:cNvSpPr txBox="1">
              <a:spLocks noChangeArrowheads="1"/>
            </p:cNvSpPr>
            <p:nvPr/>
          </p:nvSpPr>
          <p:spPr bwMode="auto">
            <a:xfrm>
              <a:off x="720" y="2576"/>
              <a:ext cx="4528" cy="1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Τίτλος			Έτος		Διάρκεια		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	 </a:t>
              </a:r>
              <a:r>
                <a:rPr lang="el-GR" dirty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  1997 		124 		</a:t>
              </a:r>
              <a:endParaRPr lang="el-GR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   1991 		104		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Wayne’s World         1992 		95 		</a:t>
              </a:r>
              <a:endParaRPr lang="el-GR" dirty="0">
                <a:latin typeface="Times New Roman" pitchFamily="18" charset="0"/>
              </a:endParaRPr>
            </a:p>
          </p:txBody>
        </p:sp>
        <p:sp>
          <p:nvSpPr>
            <p:cNvPr id="23562" name="Line 7"/>
            <p:cNvSpPr>
              <a:spLocks noChangeShapeType="1"/>
            </p:cNvSpPr>
            <p:nvPr/>
          </p:nvSpPr>
          <p:spPr bwMode="auto">
            <a:xfrm>
              <a:off x="720" y="2832"/>
              <a:ext cx="31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3563" name="Line 8"/>
            <p:cNvSpPr>
              <a:spLocks noChangeShapeType="1"/>
            </p:cNvSpPr>
            <p:nvPr/>
          </p:nvSpPr>
          <p:spPr bwMode="auto">
            <a:xfrm>
              <a:off x="1776" y="257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3564" name="Line 9"/>
            <p:cNvSpPr>
              <a:spLocks noChangeShapeType="1"/>
            </p:cNvSpPr>
            <p:nvPr/>
          </p:nvSpPr>
          <p:spPr bwMode="auto">
            <a:xfrm>
              <a:off x="2688" y="257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π)</a:t>
            </a: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166FFC-6DCC-4DA4-BF55-C95EC8E60846}" type="slidenum">
              <a:rPr lang="el-GR" altLang="en-US" smtClean="0"/>
              <a:pPr/>
              <a:t>21</a:t>
            </a:fld>
            <a:endParaRPr lang="el-GR" altLang="en-US"/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482600" y="16383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2. Είδος ταινιών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1828800" y="21844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Είδος</a:t>
            </a: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(Ταινία)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157413" y="2811463"/>
            <a:ext cx="6019800" cy="809625"/>
            <a:chOff x="1176" y="2122"/>
            <a:chExt cx="3792" cy="510"/>
          </a:xfrm>
        </p:grpSpPr>
        <p:sp>
          <p:nvSpPr>
            <p:cNvPr id="24587" name="Text Box 6"/>
            <p:cNvSpPr txBox="1">
              <a:spLocks noChangeArrowheads="1"/>
            </p:cNvSpPr>
            <p:nvPr/>
          </p:nvSpPr>
          <p:spPr bwMode="auto">
            <a:xfrm>
              <a:off x="1176" y="2122"/>
              <a:ext cx="3792" cy="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	  Είδος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	 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έγχρωμη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endParaRPr lang="el-GR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endParaRPr>
            </a:p>
          </p:txBody>
        </p:sp>
        <p:sp>
          <p:nvSpPr>
            <p:cNvPr id="24588" name="Line 7"/>
            <p:cNvSpPr>
              <a:spLocks noChangeShapeType="1"/>
            </p:cNvSpPr>
            <p:nvPr/>
          </p:nvSpPr>
          <p:spPr bwMode="auto">
            <a:xfrm>
              <a:off x="1664" y="2416"/>
              <a:ext cx="9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130300" y="4086224"/>
            <a:ext cx="5803899" cy="46166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Προσοχή: απαλοιφή διπλότιμων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383382" y="4949825"/>
            <a:ext cx="8316118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Γιατί; </a:t>
            </a:r>
          </a:p>
          <a:p>
            <a:pPr algn="just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 βάση τον ορισμό το αποτέλεσμα είναι σχέση (δηλαδή,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σύνολο</a:t>
            </a: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πλειάδων)</a:t>
            </a:r>
          </a:p>
        </p:txBody>
      </p:sp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π)</a:t>
            </a: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FB9014-6332-4226-8B69-9B0FEDD41AB5}" type="slidenum">
              <a:rPr lang="el-GR" altLang="en-US" smtClean="0"/>
              <a:pPr/>
              <a:t>22</a:t>
            </a:fld>
            <a:endParaRPr lang="el-GR" altLang="en-US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558800" y="1803400"/>
            <a:ext cx="767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Τα γνωρίσματα έχουν την ίδια διάταξη </a:t>
            </a:r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558800" y="2641600"/>
            <a:ext cx="797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Ο τελεστής είναι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μοναδιαίος</a:t>
            </a:r>
            <a:endParaRPr lang="el-GR" sz="2400" b="1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558800" y="3479800"/>
            <a:ext cx="7924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Ο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βαθμός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της σχέσης είναι ίσος με τον αριθμό γνωρισμάτων στη &lt;λίστα γνωρισμάτων&gt;</a:t>
            </a:r>
          </a:p>
        </p:txBody>
      </p:sp>
      <p:sp>
        <p:nvSpPr>
          <p:cNvPr id="25609" name="Text Box 6"/>
          <p:cNvSpPr txBox="1">
            <a:spLocks noChangeArrowheads="1"/>
          </p:cNvSpPr>
          <p:nvPr/>
        </p:nvSpPr>
        <p:spPr bwMode="auto">
          <a:xfrm>
            <a:off x="609600" y="4683139"/>
            <a:ext cx="807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Πλήθος πλειάδων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μικρότερο ή ίσο (πότε;)  με την αρχική σχέση</a:t>
            </a:r>
            <a:endParaRPr lang="el-GR" sz="2400" i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π)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A7B98A-55F5-4B6E-B7CB-8A958EB8754C}" type="slidenum">
              <a:rPr lang="el-GR" altLang="en-US" smtClean="0"/>
              <a:pPr/>
              <a:t>23</a:t>
            </a:fld>
            <a:endParaRPr lang="el-GR" altLang="en-US"/>
          </a:p>
        </p:txBody>
      </p:sp>
      <p:sp>
        <p:nvSpPr>
          <p:cNvPr id="26630" name="Text Box 3"/>
          <p:cNvSpPr txBox="1">
            <a:spLocks noChangeArrowheads="1"/>
          </p:cNvSpPr>
          <p:nvPr/>
        </p:nvSpPr>
        <p:spPr bwMode="auto">
          <a:xfrm>
            <a:off x="711200" y="1943100"/>
            <a:ext cx="508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Ιδιότητες</a:t>
            </a:r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1168400" y="2933700"/>
            <a:ext cx="62484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αντιμεταθετική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; 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π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&lt;λίστα1&gt;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(π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&lt;λίστα2&gt;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R)) = ? 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π)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17542D-8725-4CFB-B9B2-B7BAC20D8C0A}" type="slidenum">
              <a:rPr lang="el-GR" altLang="en-US" smtClean="0"/>
              <a:pPr/>
              <a:t>24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95400" y="3962400"/>
            <a:ext cx="7188200" cy="1266825"/>
            <a:chOff x="720" y="2592"/>
            <a:chExt cx="4528" cy="798"/>
          </a:xfrm>
        </p:grpSpPr>
        <p:sp>
          <p:nvSpPr>
            <p:cNvPr id="27657" name="Text Box 4"/>
            <p:cNvSpPr txBox="1">
              <a:spLocks noChangeArrowheads="1"/>
            </p:cNvSpPr>
            <p:nvPr/>
          </p:nvSpPr>
          <p:spPr bwMode="auto">
            <a:xfrm>
              <a:off x="720" y="2592"/>
              <a:ext cx="4528" cy="7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          	Διάρκεια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124 	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 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	104		 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		</a:t>
              </a:r>
              <a:endParaRPr lang="el-GR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endParaRPr>
            </a:p>
          </p:txBody>
        </p:sp>
        <p:sp>
          <p:nvSpPr>
            <p:cNvPr id="27658" name="Line 5"/>
            <p:cNvSpPr>
              <a:spLocks noChangeShapeType="1"/>
            </p:cNvSpPr>
            <p:nvPr/>
          </p:nvSpPr>
          <p:spPr bwMode="auto">
            <a:xfrm>
              <a:off x="1632" y="2832"/>
              <a:ext cx="8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685800" y="1828800"/>
            <a:ext cx="7162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 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Διάρκειες των ταινιών που είναι μεγαλύτερες των 100 λεπτών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2819400" y="29718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(σ 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&gt; 100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(Ταινία))</a:t>
            </a:r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A08A3A-8B4D-4A14-ABF3-9A6DB8197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039ECE-949A-4C33-9E22-C81F9E896854}"/>
              </a:ext>
            </a:extLst>
          </p:cNvPr>
          <p:cNvSpPr txBox="1"/>
          <p:nvPr/>
        </p:nvSpPr>
        <p:spPr>
          <a:xfrm>
            <a:off x="2794667" y="2103617"/>
            <a:ext cx="390276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 </a:t>
            </a:r>
          </a:p>
          <a:p>
            <a:r>
              <a:rPr lang="en-US" dirty="0"/>
              <a:t>A	B	C</a:t>
            </a:r>
          </a:p>
          <a:p>
            <a:r>
              <a:rPr lang="en-US" dirty="0"/>
              <a:t>2	1	5</a:t>
            </a:r>
          </a:p>
          <a:p>
            <a:r>
              <a:rPr lang="en-US" dirty="0"/>
              <a:t>8	3	4</a:t>
            </a:r>
          </a:p>
          <a:p>
            <a:r>
              <a:rPr lang="en-US" dirty="0"/>
              <a:t>6 	2	1</a:t>
            </a:r>
          </a:p>
          <a:p>
            <a:pPr marL="342900" indent="-342900">
              <a:buAutoNum type="arabicPlain" startAt="4"/>
            </a:pPr>
            <a:r>
              <a:rPr lang="en-US" dirty="0"/>
              <a:t>  5	2</a:t>
            </a:r>
          </a:p>
          <a:p>
            <a:pPr marL="342900" indent="-342900">
              <a:buAutoNum type="arabicPlain" startAt="6"/>
            </a:pPr>
            <a:r>
              <a:rPr lang="en-US" dirty="0"/>
              <a:t>  0	1</a:t>
            </a:r>
          </a:p>
          <a:p>
            <a:pPr marL="342900" indent="-342900">
              <a:buAutoNum type="arabicPlain" startAt="6"/>
            </a:pPr>
            <a:r>
              <a:rPr lang="en-US" dirty="0"/>
              <a:t>  5       9</a:t>
            </a:r>
          </a:p>
          <a:p>
            <a:pPr marL="342900" indent="-342900">
              <a:buAutoNum type="arabicPlain" startAt="6"/>
            </a:pPr>
            <a:r>
              <a:rPr lang="en-US" dirty="0"/>
              <a:t>  2       1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E3301A-1C7A-4BF9-9E52-1AD662C28E78}"/>
              </a:ext>
            </a:extLst>
          </p:cNvPr>
          <p:cNvSpPr txBox="1"/>
          <p:nvPr/>
        </p:nvSpPr>
        <p:spPr>
          <a:xfrm>
            <a:off x="675861" y="4187687"/>
            <a:ext cx="5632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A0F68F7C-5E2E-47DE-9317-6B6EC317B6E0}"/>
              </a:ext>
            </a:extLst>
          </p:cNvPr>
          <p:cNvGrpSpPr/>
          <p:nvPr/>
        </p:nvGrpSpPr>
        <p:grpSpPr>
          <a:xfrm>
            <a:off x="357652" y="1621837"/>
            <a:ext cx="594720" cy="256320"/>
            <a:chOff x="357652" y="1621837"/>
            <a:chExt cx="594720" cy="256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D096DC1F-9A17-4D0C-824B-D26A5F655FB2}"/>
                    </a:ext>
                  </a:extLst>
                </p14:cNvPr>
                <p14:cNvContentPartPr/>
                <p14:nvPr/>
              </p14:nvContentPartPr>
              <p14:xfrm>
                <a:off x="357652" y="1621837"/>
                <a:ext cx="141120" cy="16668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D096DC1F-9A17-4D0C-824B-D26A5F655FB2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48652" y="1612837"/>
                  <a:ext cx="158760" cy="18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DD62C4DD-6523-4B28-9A76-5147EA6519BB}"/>
                    </a:ext>
                  </a:extLst>
                </p14:cNvPr>
                <p14:cNvContentPartPr/>
                <p14:nvPr/>
              </p14:nvContentPartPr>
              <p14:xfrm>
                <a:off x="515692" y="1703557"/>
                <a:ext cx="84600" cy="14472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DD62C4DD-6523-4B28-9A76-5147EA6519BB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07052" y="1694557"/>
                  <a:ext cx="102240" cy="16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7D5C3B0A-C31B-4BE5-8734-E8FD1BB41182}"/>
                    </a:ext>
                  </a:extLst>
                </p14:cNvPr>
                <p14:cNvContentPartPr/>
                <p14:nvPr/>
              </p14:nvContentPartPr>
              <p14:xfrm>
                <a:off x="612532" y="1683757"/>
                <a:ext cx="68760" cy="15984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7D5C3B0A-C31B-4BE5-8734-E8FD1BB41182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03532" y="1674757"/>
                  <a:ext cx="86400" cy="17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49895EFD-56A8-4D06-9883-5F8191564E21}"/>
                    </a:ext>
                  </a:extLst>
                </p14:cNvPr>
                <p14:cNvContentPartPr/>
                <p14:nvPr/>
              </p14:nvContentPartPr>
              <p14:xfrm>
                <a:off x="550972" y="1778077"/>
                <a:ext cx="190440" cy="10008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49895EFD-56A8-4D06-9883-5F8191564E21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541972" y="1769437"/>
                  <a:ext cx="208080" cy="11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A9A676BA-81E6-4238-AF72-2196470E0F67}"/>
                    </a:ext>
                  </a:extLst>
                </p14:cNvPr>
                <p14:cNvContentPartPr/>
                <p14:nvPr/>
              </p14:nvContentPartPr>
              <p14:xfrm>
                <a:off x="833932" y="1730197"/>
                <a:ext cx="12600" cy="12816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A9A676BA-81E6-4238-AF72-2196470E0F67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825292" y="1721197"/>
                  <a:ext cx="30240" cy="14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CC03E24C-F483-4979-8C6D-E123FDDA4D54}"/>
                    </a:ext>
                  </a:extLst>
                </p14:cNvPr>
                <p14:cNvContentPartPr/>
                <p14:nvPr/>
              </p14:nvContentPartPr>
              <p14:xfrm>
                <a:off x="811252" y="1686637"/>
                <a:ext cx="141120" cy="16020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CC03E24C-F483-4979-8C6D-E123FDDA4D54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802252" y="1677997"/>
                  <a:ext cx="158760" cy="177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122FA29E-17D8-4ED8-A1BE-BFCFDFBEB208}"/>
              </a:ext>
            </a:extLst>
          </p:cNvPr>
          <p:cNvGrpSpPr/>
          <p:nvPr/>
        </p:nvGrpSpPr>
        <p:grpSpPr>
          <a:xfrm>
            <a:off x="1171252" y="1512397"/>
            <a:ext cx="651600" cy="430560"/>
            <a:chOff x="1171252" y="1512397"/>
            <a:chExt cx="651600" cy="430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4D1971C7-4F50-4FAA-B512-40AE2FF38362}"/>
                    </a:ext>
                  </a:extLst>
                </p14:cNvPr>
                <p14:cNvContentPartPr/>
                <p14:nvPr/>
              </p14:nvContentPartPr>
              <p14:xfrm>
                <a:off x="1171252" y="1640557"/>
                <a:ext cx="127440" cy="23292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4D1971C7-4F50-4FAA-B512-40AE2FF38362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162252" y="1631557"/>
                  <a:ext cx="145080" cy="25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2A66C74A-7137-4E43-9FC0-4B954EAD45A3}"/>
                    </a:ext>
                  </a:extLst>
                </p14:cNvPr>
                <p14:cNvContentPartPr/>
                <p14:nvPr/>
              </p14:nvContentPartPr>
              <p14:xfrm>
                <a:off x="1433692" y="1638757"/>
                <a:ext cx="10800" cy="18648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2A66C74A-7137-4E43-9FC0-4B954EAD45A3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425052" y="1629757"/>
                  <a:ext cx="28440" cy="20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48B870B9-2075-4F47-8C78-4EB2036C3FAE}"/>
                    </a:ext>
                  </a:extLst>
                </p14:cNvPr>
                <p14:cNvContentPartPr/>
                <p14:nvPr/>
              </p14:nvContentPartPr>
              <p14:xfrm>
                <a:off x="1395172" y="1641637"/>
                <a:ext cx="251640" cy="18684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48B870B9-2075-4F47-8C78-4EB2036C3FAE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386172" y="1632637"/>
                  <a:ext cx="269280" cy="20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9B7DDA89-C009-4A43-AA99-D3CD5619451B}"/>
                    </a:ext>
                  </a:extLst>
                </p14:cNvPr>
                <p14:cNvContentPartPr/>
                <p14:nvPr/>
              </p14:nvContentPartPr>
              <p14:xfrm>
                <a:off x="1632412" y="1512397"/>
                <a:ext cx="190440" cy="43056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9B7DDA89-C009-4A43-AA99-D3CD5619451B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1623412" y="1503757"/>
                  <a:ext cx="208080" cy="448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E9D9F933-3520-4F92-A20C-A36D044CD739}"/>
              </a:ext>
            </a:extLst>
          </p:cNvPr>
          <p:cNvGrpSpPr/>
          <p:nvPr/>
        </p:nvGrpSpPr>
        <p:grpSpPr>
          <a:xfrm>
            <a:off x="5923972" y="2156797"/>
            <a:ext cx="2153880" cy="1036440"/>
            <a:chOff x="5923972" y="2156797"/>
            <a:chExt cx="2153880" cy="1036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FAE6C937-4EAB-46A4-85C5-2E7665CB5507}"/>
                    </a:ext>
                  </a:extLst>
                </p14:cNvPr>
                <p14:cNvContentPartPr/>
                <p14:nvPr/>
              </p14:nvContentPartPr>
              <p14:xfrm>
                <a:off x="6846292" y="2461717"/>
                <a:ext cx="167760" cy="23760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FAE6C937-4EAB-46A4-85C5-2E7665CB5507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6837292" y="2453077"/>
                  <a:ext cx="185400" cy="25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DAE15594-A812-4E40-8967-1A08BF501EB7}"/>
                    </a:ext>
                  </a:extLst>
                </p14:cNvPr>
                <p14:cNvContentPartPr/>
                <p14:nvPr/>
              </p14:nvContentPartPr>
              <p14:xfrm>
                <a:off x="7035292" y="2638477"/>
                <a:ext cx="156240" cy="15156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DAE15594-A812-4E40-8967-1A08BF501EB7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7026292" y="2629477"/>
                  <a:ext cx="173880" cy="16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2BBD1273-EBDF-4D61-AFEA-A4F6514949BC}"/>
                    </a:ext>
                  </a:extLst>
                </p14:cNvPr>
                <p14:cNvContentPartPr/>
                <p14:nvPr/>
              </p14:nvContentPartPr>
              <p14:xfrm>
                <a:off x="7315732" y="2683117"/>
                <a:ext cx="167400" cy="720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2BBD1273-EBDF-4D61-AFEA-A4F6514949BC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7306732" y="2674117"/>
                  <a:ext cx="185040" cy="2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342827FD-557F-4394-AD4D-1CA44A0A9A82}"/>
                    </a:ext>
                  </a:extLst>
                </p14:cNvPr>
                <p14:cNvContentPartPr/>
                <p14:nvPr/>
              </p14:nvContentPartPr>
              <p14:xfrm>
                <a:off x="7331572" y="2766277"/>
                <a:ext cx="171000" cy="1872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342827FD-557F-4394-AD4D-1CA44A0A9A82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7322572" y="2757637"/>
                  <a:ext cx="188640" cy="3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655A694B-4792-4D0D-880A-372E2385877B}"/>
                    </a:ext>
                  </a:extLst>
                </p14:cNvPr>
                <p14:cNvContentPartPr/>
                <p14:nvPr/>
              </p14:nvContentPartPr>
              <p14:xfrm>
                <a:off x="6960052" y="2616877"/>
                <a:ext cx="244080" cy="24156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655A694B-4792-4D0D-880A-372E2385877B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6951412" y="2608237"/>
                  <a:ext cx="261720" cy="25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A69E1D9F-449A-4CAA-9434-8E4714FE66F7}"/>
                    </a:ext>
                  </a:extLst>
                </p14:cNvPr>
                <p14:cNvContentPartPr/>
                <p14:nvPr/>
              </p14:nvContentPartPr>
              <p14:xfrm>
                <a:off x="7298092" y="2600317"/>
                <a:ext cx="215280" cy="28260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A69E1D9F-449A-4CAA-9434-8E4714FE66F7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7289092" y="2591677"/>
                  <a:ext cx="232920" cy="30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6D88AEBF-98A9-4159-A333-69F22AC5A431}"/>
                    </a:ext>
                  </a:extLst>
                </p14:cNvPr>
                <p14:cNvContentPartPr/>
                <p14:nvPr/>
              </p14:nvContentPartPr>
              <p14:xfrm>
                <a:off x="7612732" y="2619397"/>
                <a:ext cx="241200" cy="24372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6D88AEBF-98A9-4159-A333-69F22AC5A431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7604092" y="2610397"/>
                  <a:ext cx="258840" cy="26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86F41806-0F9A-4318-8B4E-B49583BCF25F}"/>
                    </a:ext>
                  </a:extLst>
                </p14:cNvPr>
                <p14:cNvContentPartPr/>
                <p14:nvPr/>
              </p14:nvContentPartPr>
              <p14:xfrm>
                <a:off x="7858972" y="2266597"/>
                <a:ext cx="218880" cy="75492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86F41806-0F9A-4318-8B4E-B49583BCF25F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7850332" y="2257597"/>
                  <a:ext cx="236520" cy="77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C072B6C6-1567-4258-BAE7-F7920F4620DC}"/>
                    </a:ext>
                  </a:extLst>
                </p14:cNvPr>
                <p14:cNvContentPartPr/>
                <p14:nvPr/>
              </p14:nvContentPartPr>
              <p14:xfrm>
                <a:off x="6619132" y="2156797"/>
                <a:ext cx="163800" cy="69768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C072B6C6-1567-4258-BAE7-F7920F4620DC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6610492" y="2148157"/>
                  <a:ext cx="181440" cy="71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17D1C261-13EB-49AC-85E8-50CDF9A9F1FB}"/>
                    </a:ext>
                  </a:extLst>
                </p14:cNvPr>
                <p14:cNvContentPartPr/>
                <p14:nvPr/>
              </p14:nvContentPartPr>
              <p14:xfrm>
                <a:off x="6081292" y="2410237"/>
                <a:ext cx="231120" cy="27504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17D1C261-13EB-49AC-85E8-50CDF9A9F1FB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6072292" y="2401597"/>
                  <a:ext cx="248760" cy="29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B7D357CD-A29E-40FB-B51B-B232974BACE4}"/>
                    </a:ext>
                  </a:extLst>
                </p14:cNvPr>
                <p14:cNvContentPartPr/>
                <p14:nvPr/>
              </p14:nvContentPartPr>
              <p14:xfrm>
                <a:off x="6363892" y="2727757"/>
                <a:ext cx="79200" cy="15120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B7D357CD-A29E-40FB-B51B-B232974BACE4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6354892" y="2719117"/>
                  <a:ext cx="96840" cy="16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F83A331E-565A-436F-894D-F417222C940C}"/>
                    </a:ext>
                  </a:extLst>
                </p14:cNvPr>
                <p14:cNvContentPartPr/>
                <p14:nvPr/>
              </p14:nvContentPartPr>
              <p14:xfrm>
                <a:off x="6401332" y="2698237"/>
                <a:ext cx="135720" cy="22284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F83A331E-565A-436F-894D-F417222C940C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6392332" y="2689597"/>
                  <a:ext cx="153360" cy="24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19A09C6F-9A57-4371-8E75-4D33A10A6AFE}"/>
                    </a:ext>
                  </a:extLst>
                </p14:cNvPr>
                <p14:cNvContentPartPr/>
                <p14:nvPr/>
              </p14:nvContentPartPr>
              <p14:xfrm>
                <a:off x="7567012" y="2482237"/>
                <a:ext cx="296640" cy="44388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19A09C6F-9A57-4371-8E75-4D33A10A6AFE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7558012" y="2473237"/>
                  <a:ext cx="314280" cy="46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F0014FDF-7BD0-42AA-9930-6F2BFD2C681E}"/>
                    </a:ext>
                  </a:extLst>
                </p14:cNvPr>
                <p14:cNvContentPartPr/>
                <p14:nvPr/>
              </p14:nvContentPartPr>
              <p14:xfrm>
                <a:off x="6960412" y="2631637"/>
                <a:ext cx="230760" cy="26820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F0014FDF-7BD0-42AA-9930-6F2BFD2C681E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6951772" y="2622997"/>
                  <a:ext cx="248400" cy="28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59193F53-5067-449A-88FA-4FCAA5657C95}"/>
                    </a:ext>
                  </a:extLst>
                </p14:cNvPr>
                <p14:cNvContentPartPr/>
                <p14:nvPr/>
              </p14:nvContentPartPr>
              <p14:xfrm>
                <a:off x="7235452" y="2570077"/>
                <a:ext cx="271080" cy="36756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59193F53-5067-449A-88FA-4FCAA5657C95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7226452" y="2561437"/>
                  <a:ext cx="288720" cy="38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97157B0A-F4E5-48A3-8AE4-F45C8DDB25C4}"/>
                    </a:ext>
                  </a:extLst>
                </p14:cNvPr>
                <p14:cNvContentPartPr/>
                <p14:nvPr/>
              </p14:nvContentPartPr>
              <p14:xfrm>
                <a:off x="5923972" y="3006397"/>
                <a:ext cx="1560600" cy="18684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97157B0A-F4E5-48A3-8AE4-F45C8DDB25C4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5915332" y="2997757"/>
                  <a:ext cx="1578240" cy="204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11D3E353-6B06-444E-B400-D7EE69A5A7D4}"/>
              </a:ext>
            </a:extLst>
          </p:cNvPr>
          <p:cNvGrpSpPr/>
          <p:nvPr/>
        </p:nvGrpSpPr>
        <p:grpSpPr>
          <a:xfrm>
            <a:off x="7160932" y="1773397"/>
            <a:ext cx="370800" cy="477000"/>
            <a:chOff x="7160932" y="1773397"/>
            <a:chExt cx="370800" cy="477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0D6F2034-70E7-462F-8BE4-BBB26E9B7C52}"/>
                    </a:ext>
                  </a:extLst>
                </p14:cNvPr>
                <p14:cNvContentPartPr/>
                <p14:nvPr/>
              </p14:nvContentPartPr>
              <p14:xfrm>
                <a:off x="7287652" y="1783117"/>
                <a:ext cx="360" cy="36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0D6F2034-70E7-462F-8BE4-BBB26E9B7C52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7278652" y="1774477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6B33AEF8-0917-4878-BC72-B32141499BC5}"/>
                    </a:ext>
                  </a:extLst>
                </p14:cNvPr>
                <p14:cNvContentPartPr/>
                <p14:nvPr/>
              </p14:nvContentPartPr>
              <p14:xfrm>
                <a:off x="7268212" y="1773397"/>
                <a:ext cx="19800" cy="1368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6B33AEF8-0917-4878-BC72-B32141499BC5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7259212" y="1764397"/>
                  <a:ext cx="37440" cy="3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68191E2D-CE49-481B-ABEB-25C196E06B95}"/>
                    </a:ext>
                  </a:extLst>
                </p14:cNvPr>
                <p14:cNvContentPartPr/>
                <p14:nvPr/>
              </p14:nvContentPartPr>
              <p14:xfrm>
                <a:off x="7255972" y="1778437"/>
                <a:ext cx="61920" cy="43344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68191E2D-CE49-481B-ABEB-25C196E06B95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7246972" y="1769797"/>
                  <a:ext cx="79560" cy="45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9E4C6901-187D-4603-A006-13A31092B042}"/>
                    </a:ext>
                  </a:extLst>
                </p14:cNvPr>
                <p14:cNvContentPartPr/>
                <p14:nvPr/>
              </p14:nvContentPartPr>
              <p14:xfrm>
                <a:off x="7160932" y="2023597"/>
                <a:ext cx="370800" cy="22680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9E4C6901-187D-4603-A006-13A31092B042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7151932" y="2014597"/>
                  <a:ext cx="388440" cy="2444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6548814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A08A3A-8B4D-4A14-ABF3-9A6DB8197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039ECE-949A-4C33-9E22-C81F9E896854}"/>
              </a:ext>
            </a:extLst>
          </p:cNvPr>
          <p:cNvSpPr txBox="1"/>
          <p:nvPr/>
        </p:nvSpPr>
        <p:spPr>
          <a:xfrm>
            <a:off x="2428367" y="671793"/>
            <a:ext cx="196619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 </a:t>
            </a:r>
          </a:p>
          <a:p>
            <a:r>
              <a:rPr lang="en-US" dirty="0"/>
              <a:t>A	B	C</a:t>
            </a:r>
          </a:p>
          <a:p>
            <a:r>
              <a:rPr lang="en-US" dirty="0"/>
              <a:t>2	1	5</a:t>
            </a:r>
          </a:p>
          <a:p>
            <a:r>
              <a:rPr lang="en-US" dirty="0"/>
              <a:t>8	3	4</a:t>
            </a:r>
          </a:p>
          <a:p>
            <a:r>
              <a:rPr lang="en-US" dirty="0"/>
              <a:t>6 	2	1</a:t>
            </a:r>
          </a:p>
          <a:p>
            <a:pPr marL="342900" indent="-342900">
              <a:buAutoNum type="arabicPlain" startAt="4"/>
            </a:pPr>
            <a:r>
              <a:rPr lang="en-US" dirty="0"/>
              <a:t>  5	2</a:t>
            </a:r>
            <a:endParaRPr lang="el-GR" dirty="0"/>
          </a:p>
          <a:p>
            <a:r>
              <a:rPr lang="el-GR" dirty="0"/>
              <a:t>3	</a:t>
            </a:r>
            <a:r>
              <a:rPr lang="en-US" dirty="0"/>
              <a:t>0	1</a:t>
            </a:r>
          </a:p>
          <a:p>
            <a:pPr marL="342900" indent="-342900">
              <a:buAutoNum type="arabicPlain" startAt="6"/>
            </a:pPr>
            <a:r>
              <a:rPr lang="en-US" dirty="0"/>
              <a:t>  5       9</a:t>
            </a:r>
          </a:p>
          <a:p>
            <a:pPr marL="342900" indent="-342900">
              <a:buAutoNum type="arabicPlain" startAt="6"/>
            </a:pPr>
            <a:r>
              <a:rPr lang="en-US" dirty="0"/>
              <a:t>  2       1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E707340-6B09-434B-B522-68D16CFC0794}"/>
              </a:ext>
            </a:extLst>
          </p:cNvPr>
          <p:cNvSpPr txBox="1"/>
          <p:nvPr/>
        </p:nvSpPr>
        <p:spPr>
          <a:xfrm>
            <a:off x="795130" y="3949148"/>
            <a:ext cx="66857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Το αποτέλεσμα είναι </a:t>
            </a:r>
          </a:p>
          <a:p>
            <a:r>
              <a:rPr lang="el-GR" dirty="0"/>
              <a:t>Α. Ένας πίνακας με </a:t>
            </a:r>
            <a:r>
              <a:rPr lang="en-US" dirty="0"/>
              <a:t>3</a:t>
            </a:r>
            <a:r>
              <a:rPr lang="el-GR" dirty="0"/>
              <a:t> στήλες και 7 γραμμές</a:t>
            </a:r>
          </a:p>
          <a:p>
            <a:r>
              <a:rPr lang="el-GR" dirty="0"/>
              <a:t>Β.  Ένας πίνακας με 3 στήλες και 5 γραμμές</a:t>
            </a:r>
          </a:p>
          <a:p>
            <a:pPr marL="342900" indent="-342900">
              <a:buAutoNum type="alphaUcPeriod" startAt="3"/>
            </a:pPr>
            <a:r>
              <a:rPr lang="el-GR" dirty="0"/>
              <a:t>Ένας πίνακας με </a:t>
            </a:r>
            <a:r>
              <a:rPr lang="en-US" dirty="0"/>
              <a:t>1 </a:t>
            </a:r>
            <a:r>
              <a:rPr lang="el-GR" dirty="0"/>
              <a:t>στήλη  και 7 γραμμές</a:t>
            </a:r>
          </a:p>
          <a:p>
            <a:pPr marL="342900" indent="-342900">
              <a:buAutoNum type="alphaUcPeriod" startAt="3"/>
            </a:pPr>
            <a:r>
              <a:rPr lang="el-GR" dirty="0"/>
              <a:t>Ένας πίνακας με 1 στήλες και 5 γραμμές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B368D24-2D5D-4125-B908-6F346DC012F3}"/>
                  </a:ext>
                </a:extLst>
              </p:cNvPr>
              <p:cNvSpPr txBox="1"/>
              <p:nvPr/>
            </p:nvSpPr>
            <p:spPr>
              <a:xfrm>
                <a:off x="445492" y="3370109"/>
                <a:ext cx="941595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c</m:t>
                        </m:r>
                      </m:sub>
                    </m:sSub>
                  </m:oMath>
                </a14:m>
                <a:r>
                  <a:rPr lang="en-US" dirty="0"/>
                  <a:t>(R)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B368D24-2D5D-4125-B908-6F346DC012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492" y="3370109"/>
                <a:ext cx="941595" cy="276999"/>
              </a:xfrm>
              <a:prstGeom prst="rect">
                <a:avLst/>
              </a:prstGeom>
              <a:blipFill>
                <a:blip r:embed="rId2"/>
                <a:stretch>
                  <a:fillRect l="-6452" t="-28889" b="-5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55986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E2DDD6-948A-4805-9C34-607B57F905E3}" type="slidenum">
              <a:rPr lang="el-GR" altLang="en-US" smtClean="0"/>
              <a:pPr/>
              <a:t>27</a:t>
            </a:fld>
            <a:endParaRPr lang="el-GR" altLang="en-US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381000" y="2209800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Πράξεις συνόλου</a:t>
            </a: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3657600" y="1676400"/>
            <a:ext cx="3251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Ένωση (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) </a:t>
            </a:r>
          </a:p>
          <a:p>
            <a:pPr marL="457200" indent="-4572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Τομή (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) </a:t>
            </a:r>
          </a:p>
          <a:p>
            <a:pPr marL="457200" indent="-4572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Διαφορά (-)</a:t>
            </a:r>
          </a:p>
        </p:txBody>
      </p:sp>
      <p:sp>
        <p:nvSpPr>
          <p:cNvPr id="28680" name="Text Box 5"/>
          <p:cNvSpPr txBox="1">
            <a:spLocks noChangeArrowheads="1"/>
          </p:cNvSpPr>
          <p:nvPr/>
        </p:nvSpPr>
        <p:spPr bwMode="auto">
          <a:xfrm>
            <a:off x="381000" y="3581400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Συμβατότητα ως προς την ένωση</a:t>
            </a:r>
          </a:p>
        </p:txBody>
      </p:sp>
      <p:sp>
        <p:nvSpPr>
          <p:cNvPr id="28681" name="Text Box 6"/>
          <p:cNvSpPr txBox="1">
            <a:spLocks noChangeArrowheads="1"/>
          </p:cNvSpPr>
          <p:nvPr/>
        </p:nvSpPr>
        <p:spPr bwMode="auto">
          <a:xfrm>
            <a:off x="838200" y="4114800"/>
            <a:ext cx="76962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Δύo σχέσεις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R(A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…, 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S(B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…,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είναι συμβατές ως προς την ένωση όταν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	1. Έχουν τον ίδιο βαθμό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	2.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i, dom(A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 = dom(B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88461" y="60311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Πράξεις Συνόλων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0AB3DC-B833-417E-AF9B-70718EF847FE}" type="slidenum">
              <a:rPr lang="el-GR" altLang="en-US" smtClean="0"/>
              <a:pPr/>
              <a:t>28</a:t>
            </a:fld>
            <a:endParaRPr lang="el-GR" altLang="en-US"/>
          </a:p>
        </p:txBody>
      </p:sp>
      <p:sp>
        <p:nvSpPr>
          <p:cNvPr id="29702" name="Text Box 3"/>
          <p:cNvSpPr txBox="1">
            <a:spLocks noChangeArrowheads="1"/>
          </p:cNvSpPr>
          <p:nvPr/>
        </p:nvSpPr>
        <p:spPr bwMode="auto">
          <a:xfrm>
            <a:off x="685800" y="2590800"/>
            <a:ext cx="7391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Σύμβαση: η σχέση που προκύπτει έχει τα ίδια ονόματα γνωρισμάτων με την πρώτη σχέση</a:t>
            </a:r>
          </a:p>
        </p:txBody>
      </p:sp>
      <p:sp>
        <p:nvSpPr>
          <p:cNvPr id="29703" name="Text Box 4"/>
          <p:cNvSpPr txBox="1">
            <a:spLocks noChangeArrowheads="1"/>
          </p:cNvSpPr>
          <p:nvPr/>
        </p:nvSpPr>
        <p:spPr bwMode="auto">
          <a:xfrm>
            <a:off x="685800" y="3810000"/>
            <a:ext cx="673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Απαλοιφή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διπλότιμων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Πράξεις Συνόλων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708ADA-FEEF-4481-8408-413D758CCC17}" type="slidenum">
              <a:rPr lang="el-GR" altLang="en-US" smtClean="0"/>
              <a:pPr/>
              <a:t>29</a:t>
            </a:fld>
            <a:endParaRPr lang="el-GR" altLang="en-US"/>
          </a:p>
        </p:txBody>
      </p:sp>
      <p:sp>
        <p:nvSpPr>
          <p:cNvPr id="30725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8" name="Text Box 5"/>
          <p:cNvSpPr txBox="1">
            <a:spLocks noChangeArrowheads="1"/>
          </p:cNvSpPr>
          <p:nvPr/>
        </p:nvSpPr>
        <p:spPr bwMode="auto">
          <a:xfrm>
            <a:off x="1193223" y="1705031"/>
            <a:ext cx="13716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Α    Β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1     2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1     4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2     1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6     5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30729" name="Text Box 6"/>
          <p:cNvSpPr txBox="1">
            <a:spLocks noChangeArrowheads="1"/>
          </p:cNvSpPr>
          <p:nvPr/>
        </p:nvSpPr>
        <p:spPr bwMode="auto">
          <a:xfrm>
            <a:off x="3276600" y="2276475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 &gt;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Β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(R)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0730" name="Line 7"/>
          <p:cNvSpPr>
            <a:spLocks noChangeShapeType="1"/>
          </p:cNvSpPr>
          <p:nvPr/>
        </p:nvSpPr>
        <p:spPr bwMode="auto">
          <a:xfrm>
            <a:off x="1219200" y="2133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731" name="Text Box 8"/>
          <p:cNvSpPr txBox="1">
            <a:spLocks noChangeArrowheads="1"/>
          </p:cNvSpPr>
          <p:nvPr/>
        </p:nvSpPr>
        <p:spPr bwMode="auto">
          <a:xfrm>
            <a:off x="3348038" y="2924175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R)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0732" name="Text Box 9"/>
          <p:cNvSpPr txBox="1">
            <a:spLocks noChangeArrowheads="1"/>
          </p:cNvSpPr>
          <p:nvPr/>
        </p:nvSpPr>
        <p:spPr bwMode="auto">
          <a:xfrm>
            <a:off x="609600" y="25146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30733" name="Text Box 10"/>
          <p:cNvSpPr txBox="1">
            <a:spLocks noChangeArrowheads="1"/>
          </p:cNvSpPr>
          <p:nvPr/>
        </p:nvSpPr>
        <p:spPr bwMode="auto">
          <a:xfrm>
            <a:off x="1295400" y="4267200"/>
            <a:ext cx="15240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B      C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2       3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2       5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1       4</a:t>
            </a:r>
          </a:p>
        </p:txBody>
      </p:sp>
      <p:sp>
        <p:nvSpPr>
          <p:cNvPr id="30734" name="Line 11"/>
          <p:cNvSpPr>
            <a:spLocks noChangeShapeType="1"/>
          </p:cNvSpPr>
          <p:nvPr/>
        </p:nvSpPr>
        <p:spPr bwMode="auto">
          <a:xfrm>
            <a:off x="1295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735" name="Text Box 12"/>
          <p:cNvSpPr txBox="1">
            <a:spLocks noChangeArrowheads="1"/>
          </p:cNvSpPr>
          <p:nvPr/>
        </p:nvSpPr>
        <p:spPr bwMode="auto">
          <a:xfrm>
            <a:off x="457200" y="45720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30736" name="Text Box 13"/>
          <p:cNvSpPr txBox="1">
            <a:spLocks noChangeArrowheads="1"/>
          </p:cNvSpPr>
          <p:nvPr/>
        </p:nvSpPr>
        <p:spPr bwMode="auto">
          <a:xfrm>
            <a:off x="3429000" y="3581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 S</a:t>
            </a:r>
            <a:endParaRPr lang="el-GR" sz="24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2" name="Title 9"/>
          <p:cNvSpPr>
            <a:spLocks noGrp="1"/>
          </p:cNvSpPr>
          <p:nvPr>
            <p:ph type="title"/>
          </p:nvPr>
        </p:nvSpPr>
        <p:spPr>
          <a:xfrm>
            <a:off x="-389425" y="-2519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</a:p>
        </p:txBody>
      </p:sp>
      <p:sp>
        <p:nvSpPr>
          <p:cNvPr id="2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A766E3-F5CB-45D7-AE4C-7325762350BF}" type="slidenum">
              <a:rPr lang="el-GR" altLang="en-US" smtClean="0"/>
              <a:pPr/>
              <a:t>3</a:t>
            </a:fld>
            <a:endParaRPr lang="el-GR" altLang="en-US"/>
          </a:p>
        </p:txBody>
      </p:sp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n-US" sz="2000" b="1" i="1">
              <a:latin typeface="Times New Roman" pitchFamily="18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Γλώσσες Ερωτήσεων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(query languages)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468312" y="2560638"/>
            <a:ext cx="81549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Επιτρέπουν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την εύρεση πληροφορίας από μια βάση δεδομένων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μέσω της διατύπωσης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ερωτημάτων 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(queries)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στον τρέχων στιγμιότυπο της βάσης δεδομένων 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94C218B-C4F4-4645-B421-931664CD6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340281-A774-4989-907A-4A9679EDD1E5}"/>
              </a:ext>
            </a:extLst>
          </p:cNvPr>
          <p:cNvSpPr txBox="1"/>
          <p:nvPr/>
        </p:nvSpPr>
        <p:spPr>
          <a:xfrm>
            <a:off x="1457739" y="1159565"/>
            <a:ext cx="145773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R</a:t>
            </a:r>
          </a:p>
          <a:p>
            <a:r>
              <a:rPr lang="en-US" b="1" dirty="0"/>
              <a:t>A	B	C</a:t>
            </a:r>
          </a:p>
          <a:p>
            <a:r>
              <a:rPr lang="en-US" dirty="0"/>
              <a:t>1	2	3</a:t>
            </a:r>
          </a:p>
          <a:p>
            <a:r>
              <a:rPr lang="en-US" dirty="0"/>
              <a:t>4	5	6</a:t>
            </a:r>
          </a:p>
          <a:p>
            <a:pPr marL="342900" indent="-342900">
              <a:buAutoNum type="arabicPlain"/>
            </a:pPr>
            <a:r>
              <a:rPr lang="en-US" dirty="0"/>
              <a:t>  8	9</a:t>
            </a:r>
          </a:p>
          <a:p>
            <a:r>
              <a:rPr lang="en-US" dirty="0"/>
              <a:t>3	2	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AED035B-85E9-4179-BE14-FC8254F83389}"/>
              </a:ext>
            </a:extLst>
          </p:cNvPr>
          <p:cNvSpPr txBox="1"/>
          <p:nvPr/>
        </p:nvSpPr>
        <p:spPr>
          <a:xfrm>
            <a:off x="3438939" y="1159564"/>
            <a:ext cx="1557131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</a:t>
            </a:r>
          </a:p>
          <a:p>
            <a:r>
              <a:rPr lang="en-US" b="1" dirty="0"/>
              <a:t>A	B	C</a:t>
            </a:r>
          </a:p>
          <a:p>
            <a:r>
              <a:rPr lang="en-US" dirty="0"/>
              <a:t>4	2	9</a:t>
            </a:r>
          </a:p>
          <a:p>
            <a:r>
              <a:rPr lang="en-US" dirty="0"/>
              <a:t>6	1	8</a:t>
            </a:r>
          </a:p>
          <a:p>
            <a:r>
              <a:rPr lang="en-US" dirty="0"/>
              <a:t>4	2	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645F518-130D-43B0-97E4-1E77314B44A4}"/>
                  </a:ext>
                </a:extLst>
              </p:cNvPr>
              <p:cNvSpPr txBox="1"/>
              <p:nvPr/>
            </p:nvSpPr>
            <p:spPr>
              <a:xfrm>
                <a:off x="5519531" y="1489545"/>
                <a:ext cx="14177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l-GR" b="0" i="0" smtClean="0">
                            <a:latin typeface="Cambria Math" panose="02040503050406030204" pitchFamily="18" charset="0"/>
                          </a:rPr>
                          <m:t>Α</m:t>
                        </m:r>
                      </m:sub>
                    </m:sSub>
                    <m:d>
                      <m:dPr>
                        <m:ctrlPr>
                          <a:rPr lang="el-G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R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l-GR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Α</m:t>
                        </m:r>
                      </m:sub>
                    </m:sSub>
                  </m:oMath>
                </a14:m>
                <a:r>
                  <a:rPr lang="el-GR" dirty="0"/>
                  <a:t>(</a:t>
                </a:r>
                <a:r>
                  <a:rPr lang="en-US" dirty="0"/>
                  <a:t>S)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645F518-130D-43B0-97E4-1E77314B44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9531" y="1489545"/>
                <a:ext cx="1417760" cy="276999"/>
              </a:xfrm>
              <a:prstGeom prst="rect">
                <a:avLst/>
              </a:prstGeom>
              <a:blipFill>
                <a:blip r:embed="rId2"/>
                <a:stretch>
                  <a:fillRect l="-4292" t="-28261" r="-9442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75229C1A-959C-4046-9C3C-43D8604645BE}"/>
              </a:ext>
            </a:extLst>
          </p:cNvPr>
          <p:cNvSpPr txBox="1"/>
          <p:nvPr/>
        </p:nvSpPr>
        <p:spPr>
          <a:xfrm>
            <a:off x="5418667" y="2052117"/>
            <a:ext cx="25964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Το αποτέλεσμα είναι ένας πίνακας με </a:t>
            </a:r>
          </a:p>
          <a:p>
            <a:r>
              <a:rPr lang="el-GR" dirty="0"/>
              <a:t>Α. 3 στήλες και 6 γραμμές</a:t>
            </a:r>
          </a:p>
          <a:p>
            <a:r>
              <a:rPr lang="el-GR" dirty="0"/>
              <a:t>Β. 3 στήλες και 4 γραμμές</a:t>
            </a:r>
          </a:p>
          <a:p>
            <a:r>
              <a:rPr lang="en-US" dirty="0"/>
              <a:t>C. 1 </a:t>
            </a:r>
            <a:r>
              <a:rPr lang="el-GR" dirty="0"/>
              <a:t>στήλη και 6 γραμμές</a:t>
            </a:r>
          </a:p>
          <a:p>
            <a:r>
              <a:rPr lang="en-US" dirty="0"/>
              <a:t>D. 1 </a:t>
            </a:r>
            <a:r>
              <a:rPr lang="el-GR" dirty="0"/>
              <a:t>στήλη και 4 γραμμές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6701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9C19C6-9D92-46E2-8853-F7F72BBF8221}" type="slidenum">
              <a:rPr lang="el-GR" altLang="en-US" smtClean="0"/>
              <a:pPr/>
              <a:t>31</a:t>
            </a:fld>
            <a:endParaRPr lang="el-GR" altLang="en-US"/>
          </a:p>
        </p:txBody>
      </p:sp>
      <p:sp>
        <p:nvSpPr>
          <p:cNvPr id="31750" name="Text Box 3"/>
          <p:cNvSpPr txBox="1">
            <a:spLocks noChangeArrowheads="1"/>
          </p:cNvSpPr>
          <p:nvPr/>
        </p:nvSpPr>
        <p:spPr bwMode="auto">
          <a:xfrm>
            <a:off x="1555261" y="2106612"/>
            <a:ext cx="5327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BFD22F-FE3F-49C3-BE77-F37BE68A80C8}" type="slidenum">
              <a:rPr lang="el-GR" altLang="en-US" smtClean="0"/>
              <a:pPr/>
              <a:t>32</a:t>
            </a:fld>
            <a:endParaRPr lang="el-GR" altLang="en-US"/>
          </a:p>
        </p:txBody>
      </p:sp>
      <p:sp>
        <p:nvSpPr>
          <p:cNvPr id="32774" name="Text Box 3"/>
          <p:cNvSpPr txBox="1">
            <a:spLocks noChangeArrowheads="1"/>
          </p:cNvSpPr>
          <p:nvPr/>
        </p:nvSpPr>
        <p:spPr bwMode="auto">
          <a:xfrm>
            <a:off x="690377" y="579769"/>
            <a:ext cx="3441700" cy="233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ελιά</a:t>
            </a:r>
          </a:p>
        </p:txBody>
      </p:sp>
      <p:sp>
        <p:nvSpPr>
          <p:cNvPr id="32775" name="Text Box 4"/>
          <p:cNvSpPr txBox="1">
            <a:spLocks noChangeArrowheads="1"/>
          </p:cNvSpPr>
          <p:nvPr/>
        </p:nvSpPr>
        <p:spPr bwMode="auto">
          <a:xfrm>
            <a:off x="4500563" y="2060575"/>
            <a:ext cx="3441700" cy="2108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	ΣΥΣΤΑΤΙΚΟ-ΠΙΤΣΑΣ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</a:t>
            </a:r>
            <a:r>
              <a:rPr lang="en-US" sz="1000" b="1" dirty="0"/>
              <a:t>	</a:t>
            </a:r>
            <a:r>
              <a:rPr lang="el-GR" sz="1000" b="1" dirty="0"/>
              <a:t>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Κώστας	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Κατερίνα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	ανανάς</a:t>
            </a:r>
          </a:p>
        </p:txBody>
      </p:sp>
      <p:sp>
        <p:nvSpPr>
          <p:cNvPr id="32776" name="Text Box 4"/>
          <p:cNvSpPr txBox="1">
            <a:spLocks noChangeArrowheads="1"/>
          </p:cNvSpPr>
          <p:nvPr/>
        </p:nvSpPr>
        <p:spPr bwMode="auto">
          <a:xfrm>
            <a:off x="1116013" y="3644900"/>
            <a:ext cx="3441700" cy="25542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ΣΕΡΒΙΡΕΙ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ΜΑΓΑΖΙ			ΟΝΟΜΑ-ΠΙΤΣΑΣ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Roma		</a:t>
            </a:r>
            <a:r>
              <a:rPr lang="el-GR" sz="1000" b="1" dirty="0"/>
              <a:t>	</a:t>
            </a:r>
            <a:r>
              <a:rPr lang="en-US" sz="1000" b="1" dirty="0"/>
              <a:t>Vegetarian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Roma		</a:t>
            </a:r>
            <a:r>
              <a:rPr lang="el-GR" sz="1000" b="1" dirty="0"/>
              <a:t>	Σπέσιαλ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Napoli		</a:t>
            </a:r>
            <a:r>
              <a:rPr lang="el-GR" sz="1000" b="1" dirty="0"/>
              <a:t>	</a:t>
            </a:r>
            <a:r>
              <a:rPr lang="en-US" sz="1000" b="1" dirty="0"/>
              <a:t>Vegetarian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Napoli		</a:t>
            </a:r>
            <a:r>
              <a:rPr lang="el-GR" sz="1000" b="1" dirty="0"/>
              <a:t>	Ελληνική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	</a:t>
            </a:r>
            <a:r>
              <a:rPr lang="el-GR" sz="1000" b="1" dirty="0"/>
              <a:t>Χαβάη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	</a:t>
            </a:r>
            <a:r>
              <a:rPr lang="el-GR" sz="1000" b="1" dirty="0"/>
              <a:t>Ελληνική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Pizza-Place	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endParaRPr lang="el-GR" sz="1000" b="1" dirty="0">
              <a:solidFill>
                <a:schemeClr val="bg2"/>
              </a:solidFill>
            </a:endParaRPr>
          </a:p>
        </p:txBody>
      </p:sp>
      <p:sp>
        <p:nvSpPr>
          <p:cNvPr id="10" name="Title 6"/>
          <p:cNvSpPr>
            <a:spLocks noGrp="1"/>
          </p:cNvSpPr>
          <p:nvPr>
            <p:ph type="title"/>
          </p:nvPr>
        </p:nvSpPr>
        <p:spPr>
          <a:xfrm>
            <a:off x="280252" y="71245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E69ADF-9D51-493C-A2EB-8C7D8942175B}" type="slidenum">
              <a:rPr lang="el-GR" altLang="en-US" smtClean="0"/>
              <a:pPr/>
              <a:t>33</a:t>
            </a:fld>
            <a:endParaRPr lang="el-GR" altLang="en-US"/>
          </a:p>
        </p:txBody>
      </p:sp>
      <p:sp>
        <p:nvSpPr>
          <p:cNvPr id="34822" name="Text Box 3"/>
          <p:cNvSpPr txBox="1">
            <a:spLocks noChangeArrowheads="1"/>
          </p:cNvSpPr>
          <p:nvPr/>
        </p:nvSpPr>
        <p:spPr bwMode="auto">
          <a:xfrm>
            <a:off x="488461" y="1192049"/>
            <a:ext cx="5327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34823" name="Text Box 4"/>
          <p:cNvSpPr txBox="1">
            <a:spLocks noChangeArrowheads="1"/>
          </p:cNvSpPr>
          <p:nvPr/>
        </p:nvSpPr>
        <p:spPr bwMode="auto">
          <a:xfrm>
            <a:off x="1198870" y="2467882"/>
            <a:ext cx="5783488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endParaRPr lang="en-US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Τα συστατικά της πίτσας Σπέσιαλ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endParaRPr lang="el-GR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Τα συστατικά που μπορούμε να βρούμε σε πίτσες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endParaRPr lang="en-US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(τα ονόματά τους) περιέχουν μανιτάρι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endParaRPr lang="el-GR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Το συστατικό που αρέσει τουλάχιστον σε ένα φοιτητή </a:t>
            </a:r>
          </a:p>
          <a:p>
            <a:pPr marL="457200" indent="-457200" algn="just" eaLnBrk="0" hangingPunct="0">
              <a:spcBef>
                <a:spcPct val="50000"/>
              </a:spcBef>
            </a:pPr>
            <a:endParaRPr lang="el-GR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6"/>
          <p:cNvSpPr>
            <a:spLocks noGrp="1"/>
          </p:cNvSpPr>
          <p:nvPr>
            <p:ph type="title"/>
          </p:nvPr>
        </p:nvSpPr>
        <p:spPr>
          <a:xfrm>
            <a:off x="457200" y="97191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566B13-056E-4DA2-A54A-AE1F5442BFD1}" type="slidenum">
              <a:rPr lang="el-GR" altLang="en-US" smtClean="0"/>
              <a:pPr/>
              <a:t>34</a:t>
            </a:fld>
            <a:endParaRPr lang="el-GR" altLang="en-US"/>
          </a:p>
        </p:txBody>
      </p:sp>
      <p:sp>
        <p:nvSpPr>
          <p:cNvPr id="33798" name="Text Box 3"/>
          <p:cNvSpPr txBox="1">
            <a:spLocks noChangeArrowheads="1"/>
          </p:cNvSpPr>
          <p:nvPr/>
        </p:nvSpPr>
        <p:spPr bwMode="auto">
          <a:xfrm>
            <a:off x="1246188" y="1903413"/>
            <a:ext cx="5327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33799" name="Text Box 4"/>
          <p:cNvSpPr txBox="1">
            <a:spLocks noChangeArrowheads="1"/>
          </p:cNvSpPr>
          <p:nvPr/>
        </p:nvSpPr>
        <p:spPr bwMode="auto">
          <a:xfrm>
            <a:off x="311150" y="3560763"/>
            <a:ext cx="8497888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το μανιτάρι</a:t>
            </a:r>
            <a:endParaRPr lang="en-US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 </a:t>
            </a:r>
            <a:r>
              <a:rPr lang="el-GR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δεν έχουν 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ως συστατικό  το μανιτάρι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</a:t>
            </a:r>
            <a:r>
              <a:rPr lang="el-GR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ή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ζαμπόν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</a:t>
            </a:r>
            <a:r>
              <a:rPr lang="el-GR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ζαμπόν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και δεν έχουν ζαμπόν</a:t>
            </a:r>
          </a:p>
        </p:txBody>
      </p:sp>
      <p:sp>
        <p:nvSpPr>
          <p:cNvPr id="9" name="Title 6"/>
          <p:cNvSpPr>
            <a:spLocks noGrp="1"/>
          </p:cNvSpPr>
          <p:nvPr>
            <p:ph type="title"/>
          </p:nvPr>
        </p:nvSpPr>
        <p:spPr>
          <a:xfrm>
            <a:off x="419100" y="2619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CEF73C-CACF-47C6-8E69-166B61939229}" type="slidenum">
              <a:rPr lang="el-GR" altLang="en-US" smtClean="0"/>
              <a:pPr/>
              <a:t>35</a:t>
            </a:fld>
            <a:endParaRPr lang="el-GR" altLang="en-US"/>
          </a:p>
        </p:txBody>
      </p:sp>
      <p:sp>
        <p:nvSpPr>
          <p:cNvPr id="35846" name="Text Box 3"/>
          <p:cNvSpPr txBox="1">
            <a:spLocks noChangeArrowheads="1"/>
          </p:cNvSpPr>
          <p:nvPr/>
        </p:nvSpPr>
        <p:spPr bwMode="auto">
          <a:xfrm>
            <a:off x="520700" y="1743075"/>
            <a:ext cx="835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Οι πράξεις τις σχεσιακής άλγεβρας:</a:t>
            </a:r>
          </a:p>
        </p:txBody>
      </p:sp>
      <p:sp>
        <p:nvSpPr>
          <p:cNvPr id="35847" name="Text Box 4"/>
          <p:cNvSpPr txBox="1">
            <a:spLocks noChangeArrowheads="1"/>
          </p:cNvSpPr>
          <p:nvPr/>
        </p:nvSpPr>
        <p:spPr bwMode="auto">
          <a:xfrm>
            <a:off x="1104900" y="2397125"/>
            <a:ext cx="7010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1. Πράξεις που αφαιρούν κομμάτια από μια σχέση είτε </a:t>
            </a: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επιλέγοντας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γραμμές είτε </a:t>
            </a: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προβάλλοντας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στήλες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48" name="Text Box 5"/>
          <p:cNvSpPr txBox="1">
            <a:spLocks noChangeArrowheads="1"/>
          </p:cNvSpPr>
          <p:nvPr/>
        </p:nvSpPr>
        <p:spPr bwMode="auto">
          <a:xfrm>
            <a:off x="1104900" y="340360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2. Οι συνηθισμένες πράξεις συνόλου - ένωση, τομή, διαφορά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49" name="Text Box 6"/>
          <p:cNvSpPr txBox="1">
            <a:spLocks noChangeArrowheads="1"/>
          </p:cNvSpPr>
          <p:nvPr/>
        </p:nvSpPr>
        <p:spPr bwMode="auto">
          <a:xfrm>
            <a:off x="1085850" y="4162425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3. Πράξεις που συνδυάζουν πλειάδες από δύο σχέσεις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50" name="Text Box 7"/>
          <p:cNvSpPr txBox="1">
            <a:spLocks noChangeArrowheads="1"/>
          </p:cNvSpPr>
          <p:nvPr/>
        </p:nvSpPr>
        <p:spPr bwMode="auto">
          <a:xfrm>
            <a:off x="1104900" y="499110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4. Μετονομασία γνωρισμάτων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51" name="Text Box 8"/>
          <p:cNvSpPr txBox="1">
            <a:spLocks noChangeArrowheads="1"/>
          </p:cNvSpPr>
          <p:nvPr/>
        </p:nvSpPr>
        <p:spPr bwMode="auto">
          <a:xfrm>
            <a:off x="520700" y="2397125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>
                <a:solidFill>
                  <a:srgbClr val="00CC66"/>
                </a:solidFill>
                <a:latin typeface="Times New Roman" pitchFamily="18" charset="0"/>
                <a:sym typeface="Symbol" pitchFamily="18" charset="2"/>
              </a:rPr>
              <a:t></a:t>
            </a:r>
          </a:p>
        </p:txBody>
      </p:sp>
      <p:sp>
        <p:nvSpPr>
          <p:cNvPr id="35852" name="Text Box 9"/>
          <p:cNvSpPr txBox="1">
            <a:spLocks noChangeArrowheads="1"/>
          </p:cNvSpPr>
          <p:nvPr/>
        </p:nvSpPr>
        <p:spPr bwMode="auto">
          <a:xfrm>
            <a:off x="520700" y="3343275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>
                <a:solidFill>
                  <a:srgbClr val="00CC66"/>
                </a:solidFill>
                <a:latin typeface="Times New Roman" pitchFamily="18" charset="0"/>
                <a:sym typeface="Symbol" pitchFamily="18" charset="2"/>
              </a:rPr>
              <a:t>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3E2F46-3975-42DB-9AFC-18D1318D877C}" type="slidenum">
              <a:rPr lang="el-GR" altLang="en-US" smtClean="0"/>
              <a:pPr/>
              <a:t>36</a:t>
            </a:fld>
            <a:endParaRPr lang="el-GR" altLang="en-US"/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1447800" y="2765455"/>
            <a:ext cx="3810000" cy="40011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R(A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…, A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  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x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S(B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B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</a:t>
            </a:r>
            <a:r>
              <a:rPr lang="en-US" sz="20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8920" name="Text Box 5"/>
          <p:cNvSpPr txBox="1">
            <a:spLocks noChangeArrowheads="1"/>
          </p:cNvSpPr>
          <p:nvPr/>
        </p:nvSpPr>
        <p:spPr bwMode="auto">
          <a:xfrm>
            <a:off x="342900" y="1968501"/>
            <a:ext cx="85471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(ή χιαστί γινόμενο (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cross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product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)  ή χιαστί συνένωση (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cross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join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))</a:t>
            </a:r>
          </a:p>
        </p:txBody>
      </p:sp>
      <p:sp>
        <p:nvSpPr>
          <p:cNvPr id="38921" name="Text Box 6"/>
          <p:cNvSpPr txBox="1">
            <a:spLocks noChangeArrowheads="1"/>
          </p:cNvSpPr>
          <p:nvPr/>
        </p:nvSpPr>
        <p:spPr bwMode="auto">
          <a:xfrm>
            <a:off x="965200" y="3629055"/>
            <a:ext cx="660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αποτέλεσμα η σχέση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Q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:   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Q(A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…, 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…,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8922" name="Text Box 7"/>
          <p:cNvSpPr txBox="1">
            <a:spLocks noChangeArrowheads="1"/>
          </p:cNvSpPr>
          <p:nvPr/>
        </p:nvSpPr>
        <p:spPr bwMode="auto">
          <a:xfrm>
            <a:off x="1765300" y="4238656"/>
            <a:ext cx="5029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n + m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8923" name="Text Box 8"/>
          <p:cNvSpPr txBox="1">
            <a:spLocks noChangeArrowheads="1"/>
          </p:cNvSpPr>
          <p:nvPr/>
        </p:nvSpPr>
        <p:spPr bwMode="auto">
          <a:xfrm>
            <a:off x="1778000" y="4670456"/>
            <a:ext cx="40767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n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* n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S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πλειάδες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Καρτεσιανό Γινόμενο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C329E5-F9D6-4A28-8CD1-8793FF53D953}" type="slidenum">
              <a:rPr lang="el-GR" altLang="en-US" smtClean="0"/>
              <a:pPr/>
              <a:t>37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35000" y="2819400"/>
            <a:ext cx="965200" cy="1311275"/>
            <a:chOff x="256" y="1776"/>
            <a:chExt cx="608" cy="826"/>
          </a:xfrm>
        </p:grpSpPr>
        <p:sp>
          <p:nvSpPr>
            <p:cNvPr id="39959" name="Text Box 4"/>
            <p:cNvSpPr txBox="1">
              <a:spLocks noChangeArrowheads="1"/>
            </p:cNvSpPr>
            <p:nvPr/>
          </p:nvSpPr>
          <p:spPr bwMode="auto">
            <a:xfrm>
              <a:off x="256" y="1776"/>
              <a:ext cx="608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Β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3     4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39960" name="Line 5"/>
            <p:cNvSpPr>
              <a:spLocks noChangeShapeType="1"/>
            </p:cNvSpPr>
            <p:nvPr/>
          </p:nvSpPr>
          <p:spPr bwMode="auto">
            <a:xfrm>
              <a:off x="256" y="2016"/>
              <a:ext cx="6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61" name="Line 6"/>
            <p:cNvSpPr>
              <a:spLocks noChangeShapeType="1"/>
            </p:cNvSpPr>
            <p:nvPr/>
          </p:nvSpPr>
          <p:spPr bwMode="auto">
            <a:xfrm>
              <a:off x="528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057400" y="2819400"/>
            <a:ext cx="2209800" cy="1768475"/>
            <a:chOff x="1104" y="1776"/>
            <a:chExt cx="1392" cy="1114"/>
          </a:xfrm>
        </p:grpSpPr>
        <p:sp>
          <p:nvSpPr>
            <p:cNvPr id="39955" name="Text Box 8"/>
            <p:cNvSpPr txBox="1">
              <a:spLocks noChangeArrowheads="1"/>
            </p:cNvSpPr>
            <p:nvPr/>
          </p:nvSpPr>
          <p:spPr bwMode="auto">
            <a:xfrm>
              <a:off x="1104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B’    C 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2     5        6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4     7        8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9     10     11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39956" name="Line 9"/>
            <p:cNvSpPr>
              <a:spLocks noChangeShapeType="1"/>
            </p:cNvSpPr>
            <p:nvPr/>
          </p:nvSpPr>
          <p:spPr bwMode="auto">
            <a:xfrm>
              <a:off x="1104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7" name="Line 10"/>
            <p:cNvSpPr>
              <a:spLocks noChangeShapeType="1"/>
            </p:cNvSpPr>
            <p:nvPr/>
          </p:nvSpPr>
          <p:spPr bwMode="auto">
            <a:xfrm>
              <a:off x="139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8" name="Line 11"/>
            <p:cNvSpPr>
              <a:spLocks noChangeShapeType="1"/>
            </p:cNvSpPr>
            <p:nvPr/>
          </p:nvSpPr>
          <p:spPr bwMode="auto">
            <a:xfrm>
              <a:off x="1680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9944" name="Text Box 12"/>
          <p:cNvSpPr txBox="1">
            <a:spLocks noChangeArrowheads="1"/>
          </p:cNvSpPr>
          <p:nvPr/>
        </p:nvSpPr>
        <p:spPr bwMode="auto">
          <a:xfrm>
            <a:off x="3048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39945" name="Text Box 13"/>
          <p:cNvSpPr txBox="1">
            <a:spLocks noChangeArrowheads="1"/>
          </p:cNvSpPr>
          <p:nvPr/>
        </p:nvSpPr>
        <p:spPr bwMode="auto">
          <a:xfrm>
            <a:off x="16002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39946" name="Text Box 14"/>
          <p:cNvSpPr txBox="1">
            <a:spLocks noChangeArrowheads="1"/>
          </p:cNvSpPr>
          <p:nvPr/>
        </p:nvSpPr>
        <p:spPr bwMode="auto">
          <a:xfrm>
            <a:off x="3810000" y="19050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 x S</a:t>
            </a:r>
          </a:p>
        </p:txBody>
      </p:sp>
      <p:sp>
        <p:nvSpPr>
          <p:cNvPr id="39947" name="Text Box 15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876800" y="2209800"/>
            <a:ext cx="3911600" cy="3140075"/>
            <a:chOff x="2880" y="1776"/>
            <a:chExt cx="2464" cy="1978"/>
          </a:xfrm>
        </p:grpSpPr>
        <p:sp>
          <p:nvSpPr>
            <p:cNvPr id="39949" name="Text Box 17"/>
            <p:cNvSpPr txBox="1">
              <a:spLocks noChangeArrowheads="1"/>
            </p:cNvSpPr>
            <p:nvPr/>
          </p:nvSpPr>
          <p:spPr bwMode="auto">
            <a:xfrm>
              <a:off x="2880" y="1776"/>
              <a:ext cx="2464" cy="1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      B  </a:t>
              </a:r>
              <a:r>
                <a:rPr lang="en-US" sz="2000">
                  <a:latin typeface="Times New Roman" pitchFamily="18" charset="0"/>
                </a:rPr>
                <a:t>  </a:t>
              </a:r>
              <a:r>
                <a:rPr lang="el-GR" sz="2000">
                  <a:latin typeface="Times New Roman" pitchFamily="18" charset="0"/>
                </a:rPr>
                <a:t>     </a:t>
              </a:r>
              <a:r>
                <a:rPr lang="en-US" sz="2000">
                  <a:latin typeface="Times New Roman" pitchFamily="18" charset="0"/>
                </a:rPr>
                <a:t> </a:t>
              </a:r>
              <a:r>
                <a:rPr lang="el-GR" sz="2000">
                  <a:latin typeface="Times New Roman" pitchFamily="18" charset="0"/>
                </a:rPr>
                <a:t>B</a:t>
              </a:r>
              <a:r>
                <a:rPr lang="en-US" sz="2000">
                  <a:latin typeface="Times New Roman" pitchFamily="18" charset="0"/>
                </a:rPr>
                <a:t>’</a:t>
              </a:r>
              <a:r>
                <a:rPr lang="el-GR" sz="2000">
                  <a:latin typeface="Times New Roman" pitchFamily="18" charset="0"/>
                </a:rPr>
                <a:t>       </a:t>
              </a:r>
              <a:r>
                <a:rPr lang="en-US" sz="2000">
                  <a:latin typeface="Times New Roman" pitchFamily="18" charset="0"/>
                </a:rPr>
                <a:t> </a:t>
              </a:r>
              <a:r>
                <a:rPr lang="el-GR" sz="2000">
                  <a:latin typeface="Times New Roman" pitchFamily="18" charset="0"/>
                </a:rPr>
                <a:t>C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1            2           2           5       6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1            2           4           7       8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1            2           9          10      11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3            4           2           5       6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3            4           4           7       8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3            4           9         10       11</a:t>
              </a:r>
            </a:p>
          </p:txBody>
        </p:sp>
        <p:sp>
          <p:nvSpPr>
            <p:cNvPr id="39950" name="Line 18"/>
            <p:cNvSpPr>
              <a:spLocks noChangeShapeType="1"/>
            </p:cNvSpPr>
            <p:nvPr/>
          </p:nvSpPr>
          <p:spPr bwMode="auto">
            <a:xfrm>
              <a:off x="2880" y="2026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1" name="Line 19"/>
            <p:cNvSpPr>
              <a:spLocks noChangeShapeType="1"/>
            </p:cNvSpPr>
            <p:nvPr/>
          </p:nvSpPr>
          <p:spPr bwMode="auto">
            <a:xfrm>
              <a:off x="3168" y="1776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2" name="Line 20"/>
            <p:cNvSpPr>
              <a:spLocks noChangeShapeType="1"/>
            </p:cNvSpPr>
            <p:nvPr/>
          </p:nvSpPr>
          <p:spPr bwMode="auto">
            <a:xfrm>
              <a:off x="4752" y="1776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3" name="Line 21"/>
            <p:cNvSpPr>
              <a:spLocks noChangeShapeType="1"/>
            </p:cNvSpPr>
            <p:nvPr/>
          </p:nvSpPr>
          <p:spPr bwMode="auto">
            <a:xfrm>
              <a:off x="4320" y="1776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4" name="Line 22"/>
            <p:cNvSpPr>
              <a:spLocks noChangeShapeType="1"/>
            </p:cNvSpPr>
            <p:nvPr/>
          </p:nvSpPr>
          <p:spPr bwMode="auto">
            <a:xfrm>
              <a:off x="3840" y="1776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7" name="Title 1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Καρτεσιανό Γινόμενο</a:t>
            </a:r>
          </a:p>
        </p:txBody>
      </p:sp>
      <p:sp>
        <p:nvSpPr>
          <p:cNvPr id="2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99D1F6-96C8-4E8C-9F17-491B1C23C029}" type="slidenum">
              <a:rPr lang="el-GR" altLang="en-US" smtClean="0"/>
              <a:pPr/>
              <a:t>38</a:t>
            </a:fld>
            <a:endParaRPr lang="el-GR" altLang="en-US"/>
          </a:p>
        </p:txBody>
      </p:sp>
      <p:sp>
        <p:nvSpPr>
          <p:cNvPr id="48134" name="Text Box 3"/>
          <p:cNvSpPr txBox="1">
            <a:spLocks noChangeArrowheads="1"/>
          </p:cNvSpPr>
          <p:nvPr/>
        </p:nvSpPr>
        <p:spPr bwMode="auto">
          <a:xfrm>
            <a:off x="855569" y="1069812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(ή θήτα συνένωση) (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join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48135" name="Text Box 4"/>
          <p:cNvSpPr txBox="1">
            <a:spLocks noChangeArrowheads="1"/>
          </p:cNvSpPr>
          <p:nvPr/>
        </p:nvSpPr>
        <p:spPr bwMode="auto">
          <a:xfrm>
            <a:off x="488461" y="1943493"/>
            <a:ext cx="660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συνδυασμός σχετιζόμενων πλειάδων</a:t>
            </a:r>
          </a:p>
        </p:txBody>
      </p:sp>
      <p:sp>
        <p:nvSpPr>
          <p:cNvPr id="48136" name="Text Box 5"/>
          <p:cNvSpPr txBox="1">
            <a:spLocks noChangeArrowheads="1"/>
          </p:cNvSpPr>
          <p:nvPr/>
        </p:nvSpPr>
        <p:spPr bwMode="auto">
          <a:xfrm>
            <a:off x="1421911" y="2612630"/>
            <a:ext cx="3181350" cy="584775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	   </a:t>
            </a:r>
            <a:r>
              <a:rPr lang="en-US" sz="2400" b="1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400" b="1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συνένωσης&gt;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 S</a:t>
            </a:r>
          </a:p>
          <a:p>
            <a:pPr eaLnBrk="0" hangingPunct="0">
              <a:spcBef>
                <a:spcPct val="50000"/>
              </a:spcBef>
            </a:pPr>
            <a:endParaRPr lang="el-GR" sz="8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8137" name="Text Box 6"/>
          <p:cNvSpPr txBox="1">
            <a:spLocks noChangeArrowheads="1"/>
          </p:cNvSpPr>
          <p:nvPr/>
        </p:nvSpPr>
        <p:spPr bwMode="auto">
          <a:xfrm>
            <a:off x="488461" y="3299926"/>
            <a:ext cx="487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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&lt;συνθήκη συνένωσης&gt;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R x S) 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114800" y="4267200"/>
            <a:ext cx="3657600" cy="550863"/>
            <a:chOff x="2592" y="2756"/>
            <a:chExt cx="2016" cy="326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3072" y="2756"/>
              <a:ext cx="1536" cy="288"/>
              <a:chOff x="3072" y="2832"/>
              <a:chExt cx="1536" cy="288"/>
            </a:xfrm>
          </p:grpSpPr>
          <p:sp>
            <p:nvSpPr>
              <p:cNvPr id="48149" name="Rectangle 9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1536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50" name="Text Box 10"/>
              <p:cNvSpPr txBox="1">
                <a:spLocks noChangeArrowheads="1"/>
              </p:cNvSpPr>
              <p:nvPr/>
            </p:nvSpPr>
            <p:spPr bwMode="auto">
              <a:xfrm>
                <a:off x="3217" y="2832"/>
                <a:ext cx="1391" cy="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000" b="1">
                    <a:latin typeface="Comic Sans MS" pitchFamily="66" charset="0"/>
                  </a:rPr>
                  <a:t>=, &gt;, &lt;, </a:t>
                </a:r>
                <a:r>
                  <a:rPr lang="el-GR" sz="2000">
                    <a:latin typeface="Comic Sans MS" pitchFamily="66" charset="0"/>
                    <a:sym typeface="Symbol" pitchFamily="18" charset="2"/>
                  </a:rPr>
                  <a:t>,     , </a:t>
                </a:r>
                <a:endParaRPr lang="el-GR" sz="2000" b="1">
                  <a:latin typeface="Comic Sans MS" pitchFamily="66" charset="0"/>
                </a:endParaRPr>
              </a:p>
            </p:txBody>
          </p:sp>
        </p:grpSp>
        <p:sp>
          <p:nvSpPr>
            <p:cNvPr id="48147" name="Line 11"/>
            <p:cNvSpPr>
              <a:spLocks noChangeShapeType="1"/>
            </p:cNvSpPr>
            <p:nvPr/>
          </p:nvSpPr>
          <p:spPr bwMode="auto">
            <a:xfrm flipH="1">
              <a:off x="2592" y="283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148" name="Line 12"/>
            <p:cNvSpPr>
              <a:spLocks noChangeShapeType="1"/>
            </p:cNvSpPr>
            <p:nvPr/>
          </p:nvSpPr>
          <p:spPr bwMode="auto">
            <a:xfrm>
              <a:off x="2592" y="2832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48139" name="Text Box 13"/>
          <p:cNvSpPr txBox="1">
            <a:spLocks noChangeArrowheads="1"/>
          </p:cNvSpPr>
          <p:nvPr/>
        </p:nvSpPr>
        <p:spPr bwMode="auto">
          <a:xfrm>
            <a:off x="228600" y="3890963"/>
            <a:ext cx="370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</a:t>
            </a:r>
          </a:p>
        </p:txBody>
      </p:sp>
      <p:sp>
        <p:nvSpPr>
          <p:cNvPr id="48140" name="Text Box 14"/>
          <p:cNvSpPr txBox="1">
            <a:spLocks noChangeArrowheads="1"/>
          </p:cNvSpPr>
          <p:nvPr/>
        </p:nvSpPr>
        <p:spPr bwMode="auto">
          <a:xfrm>
            <a:off x="406400" y="4789488"/>
            <a:ext cx="8356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		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&lt;τελεστής σύγκρισης&gt;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 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όπου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γνώρισμα της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γνώρισμα της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S,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dom(A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 = dom(B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8141" name="Text Box 15"/>
          <p:cNvSpPr txBox="1">
            <a:spLocks noChangeArrowheads="1"/>
          </p:cNvSpPr>
          <p:nvPr/>
        </p:nvSpPr>
        <p:spPr bwMode="auto">
          <a:xfrm>
            <a:off x="406400" y="4392613"/>
            <a:ext cx="317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Προτάσεις της μορφής</a:t>
            </a:r>
          </a:p>
        </p:txBody>
      </p:sp>
      <p:sp>
        <p:nvSpPr>
          <p:cNvPr id="48142" name="Text Box 16"/>
          <p:cNvSpPr txBox="1">
            <a:spLocks noChangeArrowheads="1"/>
          </p:cNvSpPr>
          <p:nvPr/>
        </p:nvSpPr>
        <p:spPr bwMode="auto">
          <a:xfrm>
            <a:off x="406400" y="5643563"/>
            <a:ext cx="553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συνδυασμένες με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1757363" y="2921000"/>
            <a:ext cx="325437" cy="215900"/>
            <a:chOff x="3945" y="1231"/>
            <a:chExt cx="205" cy="136"/>
          </a:xfrm>
        </p:grpSpPr>
        <p:sp>
          <p:nvSpPr>
            <p:cNvPr id="48144" name="AutoShape 18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5" name="AutoShape 19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488461" y="714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Συνένωση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join)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F5883C-7977-42FD-BE61-690DB50A9667}" type="slidenum">
              <a:rPr lang="el-GR" altLang="en-US" smtClean="0"/>
              <a:pPr/>
              <a:t>39</a:t>
            </a:fld>
            <a:endParaRPr lang="el-GR" altLang="en-US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514600" y="2971800"/>
            <a:ext cx="2209800" cy="1768475"/>
            <a:chOff x="1296" y="1776"/>
            <a:chExt cx="1392" cy="1114"/>
          </a:xfrm>
        </p:grpSpPr>
        <p:sp>
          <p:nvSpPr>
            <p:cNvPr id="50206" name="Text Box 4"/>
            <p:cNvSpPr txBox="1">
              <a:spLocks noChangeArrowheads="1"/>
            </p:cNvSpPr>
            <p:nvPr/>
          </p:nvSpPr>
          <p:spPr bwMode="auto">
            <a:xfrm>
              <a:off x="1296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B’    C’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2     3        4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2     3        5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7     8      10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0207" name="Line 5"/>
            <p:cNvSpPr>
              <a:spLocks noChangeShapeType="1"/>
            </p:cNvSpPr>
            <p:nvPr/>
          </p:nvSpPr>
          <p:spPr bwMode="auto">
            <a:xfrm>
              <a:off x="1296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8" name="Line 6"/>
            <p:cNvSpPr>
              <a:spLocks noChangeShapeType="1"/>
            </p:cNvSpPr>
            <p:nvPr/>
          </p:nvSpPr>
          <p:spPr bwMode="auto">
            <a:xfrm>
              <a:off x="1584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9" name="Line 7"/>
            <p:cNvSpPr>
              <a:spLocks noChangeShapeType="1"/>
            </p:cNvSpPr>
            <p:nvPr/>
          </p:nvSpPr>
          <p:spPr bwMode="auto">
            <a:xfrm>
              <a:off x="187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0183" name="Text Box 8"/>
          <p:cNvSpPr txBox="1">
            <a:spLocks noChangeArrowheads="1"/>
          </p:cNvSpPr>
          <p:nvPr/>
        </p:nvSpPr>
        <p:spPr bwMode="auto">
          <a:xfrm>
            <a:off x="3048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U</a:t>
            </a:r>
          </a:p>
        </p:txBody>
      </p:sp>
      <p:sp>
        <p:nvSpPr>
          <p:cNvPr id="50184" name="Text Box 9"/>
          <p:cNvSpPr txBox="1">
            <a:spLocks noChangeArrowheads="1"/>
          </p:cNvSpPr>
          <p:nvPr/>
        </p:nvSpPr>
        <p:spPr bwMode="auto">
          <a:xfrm>
            <a:off x="20574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V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06400" y="2971800"/>
            <a:ext cx="2209800" cy="1768475"/>
            <a:chOff x="1296" y="1776"/>
            <a:chExt cx="1392" cy="1114"/>
          </a:xfrm>
        </p:grpSpPr>
        <p:sp>
          <p:nvSpPr>
            <p:cNvPr id="50202" name="Text Box 11"/>
            <p:cNvSpPr txBox="1">
              <a:spLocks noChangeArrowheads="1"/>
            </p:cNvSpPr>
            <p:nvPr/>
          </p:nvSpPr>
          <p:spPr bwMode="auto">
            <a:xfrm>
              <a:off x="1296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Α     Β      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1     2        3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6     7        8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9     7        8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0203" name="Line 12"/>
            <p:cNvSpPr>
              <a:spLocks noChangeShapeType="1"/>
            </p:cNvSpPr>
            <p:nvPr/>
          </p:nvSpPr>
          <p:spPr bwMode="auto">
            <a:xfrm>
              <a:off x="1296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4" name="Line 13"/>
            <p:cNvSpPr>
              <a:spLocks noChangeShapeType="1"/>
            </p:cNvSpPr>
            <p:nvPr/>
          </p:nvSpPr>
          <p:spPr bwMode="auto">
            <a:xfrm>
              <a:off x="1584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5" name="Line 14"/>
            <p:cNvSpPr>
              <a:spLocks noChangeShapeType="1"/>
            </p:cNvSpPr>
            <p:nvPr/>
          </p:nvSpPr>
          <p:spPr bwMode="auto">
            <a:xfrm>
              <a:off x="187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0186" name="Text Box 15"/>
          <p:cNvSpPr txBox="1">
            <a:spLocks noChangeArrowheads="1"/>
          </p:cNvSpPr>
          <p:nvPr/>
        </p:nvSpPr>
        <p:spPr bwMode="auto">
          <a:xfrm>
            <a:off x="5477668" y="1510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U            </a:t>
            </a:r>
            <a:r>
              <a:rPr lang="el-GR" sz="2400" b="1" baseline="-25000" dirty="0"/>
              <a:t>A   &lt;  D</a:t>
            </a:r>
            <a:r>
              <a:rPr lang="el-GR" sz="2000" b="1" dirty="0"/>
              <a:t> V</a:t>
            </a: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487068" y="2422525"/>
            <a:ext cx="4343400" cy="2682875"/>
            <a:chOff x="2784" y="1872"/>
            <a:chExt cx="2736" cy="1690"/>
          </a:xfrm>
        </p:grpSpPr>
        <p:sp>
          <p:nvSpPr>
            <p:cNvPr id="50195" name="Text Box 17"/>
            <p:cNvSpPr txBox="1">
              <a:spLocks noChangeArrowheads="1"/>
            </p:cNvSpPr>
            <p:nvPr/>
          </p:nvSpPr>
          <p:spPr bwMode="auto">
            <a:xfrm>
              <a:off x="2784" y="1872"/>
              <a:ext cx="2736" cy="16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A    </a:t>
              </a:r>
              <a:r>
                <a:rPr lang="en-US" sz="2000" dirty="0">
                  <a:latin typeface="Times New Roman" pitchFamily="18" charset="0"/>
                </a:rPr>
                <a:t> B</a:t>
              </a:r>
              <a:r>
                <a:rPr lang="el-GR" sz="2000" dirty="0">
                  <a:latin typeface="Times New Roman" pitchFamily="18" charset="0"/>
                </a:rPr>
                <a:t>  </a:t>
              </a:r>
              <a:r>
                <a:rPr lang="en-US" sz="2000" dirty="0">
                  <a:latin typeface="Times New Roman" pitchFamily="18" charset="0"/>
                </a:rPr>
                <a:t>   </a:t>
              </a:r>
              <a:r>
                <a:rPr lang="el-GR" sz="2000" dirty="0">
                  <a:latin typeface="Times New Roman" pitchFamily="18" charset="0"/>
                </a:rPr>
                <a:t>C </a:t>
              </a:r>
              <a:r>
                <a:rPr lang="en-US" sz="2000" dirty="0">
                  <a:latin typeface="Times New Roman" pitchFamily="18" charset="0"/>
                </a:rPr>
                <a:t>      </a:t>
              </a:r>
              <a:r>
                <a:rPr lang="el-GR" sz="2000" dirty="0">
                  <a:latin typeface="Times New Roman" pitchFamily="18" charset="0"/>
                </a:rPr>
                <a:t>B</a:t>
              </a:r>
              <a:r>
                <a:rPr lang="en-US" sz="2000" dirty="0">
                  <a:latin typeface="Times New Roman" pitchFamily="18" charset="0"/>
                </a:rPr>
                <a:t>’</a:t>
              </a:r>
              <a:r>
                <a:rPr lang="el-GR" sz="2000" dirty="0">
                  <a:latin typeface="Times New Roman" pitchFamily="18" charset="0"/>
                </a:rPr>
                <a:t> </a:t>
              </a:r>
              <a:r>
                <a:rPr lang="en-US" sz="2000" dirty="0">
                  <a:latin typeface="Times New Roman" pitchFamily="18" charset="0"/>
                </a:rPr>
                <a:t>    </a:t>
              </a:r>
              <a:r>
                <a:rPr lang="el-GR" sz="2000" dirty="0">
                  <a:latin typeface="Times New Roman" pitchFamily="18" charset="0"/>
                </a:rPr>
                <a:t>C</a:t>
              </a:r>
              <a:r>
                <a:rPr lang="en-US" sz="2000" dirty="0">
                  <a:latin typeface="Times New Roman" pitchFamily="18" charset="0"/>
                </a:rPr>
                <a:t>’</a:t>
              </a:r>
              <a:r>
                <a:rPr lang="el-GR" sz="2000" dirty="0">
                  <a:latin typeface="Times New Roman" pitchFamily="18" charset="0"/>
                </a:rPr>
                <a:t>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1     2       3      2        3     4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1     2       3      2        3     5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1     2       3      7        8     10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6     7       8      7        8     10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9     7       8      7        8     10</a:t>
              </a:r>
              <a:endParaRPr lang="el-GR" sz="2000" b="1" dirty="0">
                <a:latin typeface="Times New Roman" pitchFamily="18" charset="0"/>
              </a:endParaRPr>
            </a:p>
          </p:txBody>
        </p:sp>
        <p:sp>
          <p:nvSpPr>
            <p:cNvPr id="50196" name="Line 18"/>
            <p:cNvSpPr>
              <a:spLocks noChangeShapeType="1"/>
            </p:cNvSpPr>
            <p:nvPr/>
          </p:nvSpPr>
          <p:spPr bwMode="auto">
            <a:xfrm>
              <a:off x="2784" y="2112"/>
              <a:ext cx="18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97" name="Line 19"/>
            <p:cNvSpPr>
              <a:spLocks noChangeShapeType="1"/>
            </p:cNvSpPr>
            <p:nvPr/>
          </p:nvSpPr>
          <p:spPr bwMode="auto">
            <a:xfrm>
              <a:off x="3024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98" name="Line 20"/>
            <p:cNvSpPr>
              <a:spLocks noChangeShapeType="1"/>
            </p:cNvSpPr>
            <p:nvPr/>
          </p:nvSpPr>
          <p:spPr bwMode="auto">
            <a:xfrm>
              <a:off x="3408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99" name="Line 21"/>
            <p:cNvSpPr>
              <a:spLocks noChangeShapeType="1"/>
            </p:cNvSpPr>
            <p:nvPr/>
          </p:nvSpPr>
          <p:spPr bwMode="auto">
            <a:xfrm>
              <a:off x="3744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0" name="Line 22"/>
            <p:cNvSpPr>
              <a:spLocks noChangeShapeType="1"/>
            </p:cNvSpPr>
            <p:nvPr/>
          </p:nvSpPr>
          <p:spPr bwMode="auto">
            <a:xfrm>
              <a:off x="4080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1" name="Line 23"/>
            <p:cNvSpPr>
              <a:spLocks noChangeShapeType="1"/>
            </p:cNvSpPr>
            <p:nvPr/>
          </p:nvSpPr>
          <p:spPr bwMode="auto">
            <a:xfrm>
              <a:off x="4416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5918781" y="1652432"/>
            <a:ext cx="325438" cy="215900"/>
            <a:chOff x="3945" y="1231"/>
            <a:chExt cx="205" cy="136"/>
          </a:xfrm>
        </p:grpSpPr>
        <p:sp>
          <p:nvSpPr>
            <p:cNvPr id="50193" name="AutoShape 25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4" name="AutoShape 26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0189" name="Rectangle 27"/>
          <p:cNvSpPr>
            <a:spLocks noChangeArrowheads="1"/>
          </p:cNvSpPr>
          <p:nvPr/>
        </p:nvSpPr>
        <p:spPr bwMode="auto">
          <a:xfrm>
            <a:off x="96380" y="5715794"/>
            <a:ext cx="37898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/>
              <a:t>U                 A &lt; D AND B </a:t>
            </a:r>
            <a:r>
              <a:rPr lang="el-GR" sz="2000" dirty="0">
                <a:sym typeface="Symbol" pitchFamily="18" charset="2"/>
              </a:rPr>
              <a:t> B</a:t>
            </a:r>
            <a:r>
              <a:rPr lang="el-GR" sz="2000" dirty="0"/>
              <a:t> ‘         V</a:t>
            </a:r>
          </a:p>
        </p:txBody>
      </p: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877430" y="5715794"/>
            <a:ext cx="325438" cy="215900"/>
            <a:chOff x="3945" y="1231"/>
            <a:chExt cx="205" cy="136"/>
          </a:xfrm>
        </p:grpSpPr>
        <p:sp>
          <p:nvSpPr>
            <p:cNvPr id="50191" name="AutoShape 29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2" name="AutoShape 30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" name="Title 22"/>
          <p:cNvSpPr>
            <a:spLocks noGrp="1"/>
          </p:cNvSpPr>
          <p:nvPr>
            <p:ph type="title"/>
          </p:nvPr>
        </p:nvSpPr>
        <p:spPr>
          <a:xfrm>
            <a:off x="477837" y="15240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</a:p>
        </p:txBody>
      </p:sp>
      <p:sp>
        <p:nvSpPr>
          <p:cNvPr id="3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3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7B1537-155A-4B01-9576-C4DE0686609A}" type="slidenum">
              <a:rPr lang="el-GR" altLang="en-US" smtClean="0"/>
              <a:pPr/>
              <a:t>4</a:t>
            </a:fld>
            <a:endParaRPr lang="el-GR" altLang="en-US"/>
          </a:p>
        </p:txBody>
      </p:sp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Text Box 5"/>
          <p:cNvSpPr txBox="1">
            <a:spLocks noChangeArrowheads="1"/>
          </p:cNvSpPr>
          <p:nvPr/>
        </p:nvSpPr>
        <p:spPr bwMode="auto">
          <a:xfrm>
            <a:off x="1222374" y="2446268"/>
            <a:ext cx="72517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Σχεσιακή Άλγεβρα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(relational algebra)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Λειτουργική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“operational” (database byte-code!)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αποτελείται από ένα </a:t>
            </a: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σύνολο τελεστών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περιγράφει τα βήματα για τον υπολογισμό του αποτελέσματος</a:t>
            </a:r>
          </a:p>
        </p:txBody>
      </p:sp>
      <p:sp>
        <p:nvSpPr>
          <p:cNvPr id="9225" name="Text Box 6"/>
          <p:cNvSpPr txBox="1">
            <a:spLocks noChangeArrowheads="1"/>
          </p:cNvSpPr>
          <p:nvPr/>
        </p:nvSpPr>
        <p:spPr bwMode="auto">
          <a:xfrm>
            <a:off x="1295399" y="3936532"/>
            <a:ext cx="726075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Σχεσιακός Λογισμός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relational calculus)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Επιτρέπει στους χρήστες να περιγράψουν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θέλουν αλλά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όχι πώς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να το υπολογίσουν</a:t>
            </a:r>
          </a:p>
        </p:txBody>
      </p:sp>
      <p:sp>
        <p:nvSpPr>
          <p:cNvPr id="9226" name="Text Box 7"/>
          <p:cNvSpPr txBox="1">
            <a:spLocks noChangeArrowheads="1"/>
          </p:cNvSpPr>
          <p:nvPr/>
        </p:nvSpPr>
        <p:spPr bwMode="auto">
          <a:xfrm>
            <a:off x="287337" y="1354448"/>
            <a:ext cx="85693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Δύο </a:t>
            </a:r>
            <a:r>
              <a:rPr kumimoji="1"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μαθηματικές γλώσσες ερωτήσεων </a:t>
            </a: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αποτελούν τη βάση για τις εμπορικές γλώσσες ερωτήσεων (π.χ., SQL) και για την υλοποίησή τους</a:t>
            </a:r>
          </a:p>
        </p:txBody>
      </p:sp>
      <p:sp>
        <p:nvSpPr>
          <p:cNvPr id="9227" name="Text Box 8"/>
          <p:cNvSpPr txBox="1">
            <a:spLocks noChangeArrowheads="1"/>
          </p:cNvSpPr>
          <p:nvPr/>
        </p:nvSpPr>
        <p:spPr bwMode="auto">
          <a:xfrm>
            <a:off x="481011" y="5325885"/>
            <a:ext cx="79930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Αυτές οι τυπικές γλώσσες επηρέασαν τις εμπορικές γλώσσες (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SQL, QBE)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 θα δούμε στα επόμενα μαθήματα</a:t>
            </a:r>
          </a:p>
        </p:txBody>
      </p:sp>
      <p:sp>
        <p:nvSpPr>
          <p:cNvPr id="13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Γλώσσες Ερωτήσεων</a:t>
            </a: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CA7D73-2CE6-4FD4-B36B-7E0CA6BEC749}" type="slidenum">
              <a:rPr lang="el-GR" altLang="en-US" smtClean="0"/>
              <a:pPr/>
              <a:t>40</a:t>
            </a:fld>
            <a:endParaRPr lang="el-GR" altLang="en-US"/>
          </a:p>
        </p:txBody>
      </p:sp>
      <p:sp>
        <p:nvSpPr>
          <p:cNvPr id="49158" name="Text Box 3"/>
          <p:cNvSpPr txBox="1">
            <a:spLocks noChangeArrowheads="1"/>
          </p:cNvSpPr>
          <p:nvPr/>
        </p:nvSpPr>
        <p:spPr bwMode="auto">
          <a:xfrm>
            <a:off x="393700" y="1739900"/>
            <a:ext cx="8356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το αποτέλεσμα είναι οι συνδυασμοί πλειάδων που ικανοποιούν τη συνθήκη</a:t>
            </a:r>
          </a:p>
        </p:txBody>
      </p:sp>
      <p:sp>
        <p:nvSpPr>
          <p:cNvPr id="49159" name="Text Box 4"/>
          <p:cNvSpPr txBox="1">
            <a:spLocks noChangeArrowheads="1"/>
          </p:cNvSpPr>
          <p:nvPr/>
        </p:nvSpPr>
        <p:spPr bwMode="auto">
          <a:xfrm>
            <a:off x="393700" y="2882900"/>
            <a:ext cx="795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 η συνθήκη αποτιμάται για κάθε συνδυασμό</a:t>
            </a:r>
          </a:p>
        </p:txBody>
      </p:sp>
      <p:sp>
        <p:nvSpPr>
          <p:cNvPr id="49160" name="Text Box 5"/>
          <p:cNvSpPr txBox="1">
            <a:spLocks noChangeArrowheads="1"/>
          </p:cNvSpPr>
          <p:nvPr/>
        </p:nvSpPr>
        <p:spPr bwMode="auto">
          <a:xfrm>
            <a:off x="393700" y="3721100"/>
            <a:ext cx="728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 αποτέλεσμα σχέση </a:t>
            </a:r>
            <a:r>
              <a:rPr lang="en-US" sz="2400">
                <a:latin typeface="Calibri" pitchFamily="34" charset="0"/>
                <a:ea typeface="Calibri" pitchFamily="34" charset="0"/>
                <a:cs typeface="Calibri" pitchFamily="34" charset="0"/>
              </a:rPr>
              <a:t>Q 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με </a:t>
            </a:r>
            <a:r>
              <a:rPr lang="en-US" sz="2400">
                <a:latin typeface="Calibri" pitchFamily="34" charset="0"/>
                <a:ea typeface="Calibri" pitchFamily="34" charset="0"/>
                <a:cs typeface="Calibri" pitchFamily="34" charset="0"/>
              </a:rPr>
              <a:t>n + m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</a:p>
        </p:txBody>
      </p:sp>
      <p:sp>
        <p:nvSpPr>
          <p:cNvPr id="49161" name="Text Box 6"/>
          <p:cNvSpPr txBox="1">
            <a:spLocks noChangeArrowheads="1"/>
          </p:cNvSpPr>
          <p:nvPr/>
        </p:nvSpPr>
        <p:spPr bwMode="auto">
          <a:xfrm>
            <a:off x="342900" y="4559300"/>
            <a:ext cx="8356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πλειάδες με τιμή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null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 γνώρισμα συνένωσης δεν εμφανίζονται στο αποτέλεσμα</a:t>
            </a:r>
          </a:p>
        </p:txBody>
      </p:sp>
      <p:sp>
        <p:nvSpPr>
          <p:cNvPr id="11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508A8B-4454-4621-91AE-6E5E98CB7995}" type="slidenum">
              <a:rPr lang="el-GR" altLang="en-US" smtClean="0"/>
              <a:pPr/>
              <a:t>41</a:t>
            </a:fld>
            <a:endParaRPr lang="el-GR" altLang="en-US"/>
          </a:p>
        </p:txBody>
      </p:sp>
      <p:sp>
        <p:nvSpPr>
          <p:cNvPr id="58375" name="Text Box 4"/>
          <p:cNvSpPr txBox="1">
            <a:spLocks noChangeArrowheads="1"/>
          </p:cNvSpPr>
          <p:nvPr/>
        </p:nvSpPr>
        <p:spPr bwMode="auto">
          <a:xfrm>
            <a:off x="2298700" y="26543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επιλογή (σ)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6" name="Text Box 5"/>
          <p:cNvSpPr txBox="1">
            <a:spLocks noChangeArrowheads="1"/>
          </p:cNvSpPr>
          <p:nvPr/>
        </p:nvSpPr>
        <p:spPr bwMode="auto">
          <a:xfrm>
            <a:off x="2298700" y="31877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προβολή (π)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7" name="Text Box 6"/>
          <p:cNvSpPr txBox="1">
            <a:spLocks noChangeArrowheads="1"/>
          </p:cNvSpPr>
          <p:nvPr/>
        </p:nvSpPr>
        <p:spPr bwMode="auto">
          <a:xfrm>
            <a:off x="2298700" y="41783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διαφορά (-)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8" name="Text Box 7"/>
          <p:cNvSpPr txBox="1">
            <a:spLocks noChangeArrowheads="1"/>
          </p:cNvSpPr>
          <p:nvPr/>
        </p:nvSpPr>
        <p:spPr bwMode="auto">
          <a:xfrm>
            <a:off x="2298700" y="3713163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ένωση (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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9" name="Text Box 8"/>
          <p:cNvSpPr txBox="1">
            <a:spLocks noChangeArrowheads="1"/>
          </p:cNvSpPr>
          <p:nvPr/>
        </p:nvSpPr>
        <p:spPr bwMode="auto">
          <a:xfrm>
            <a:off x="2298700" y="47117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καρτεσιανό γινόμενο (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x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80" name="Text Box 9"/>
          <p:cNvSpPr txBox="1">
            <a:spLocks noChangeArrowheads="1"/>
          </p:cNvSpPr>
          <p:nvPr/>
        </p:nvSpPr>
        <p:spPr bwMode="auto">
          <a:xfrm>
            <a:off x="2316163" y="5219700"/>
            <a:ext cx="3352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συνένωση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971925" y="5321300"/>
            <a:ext cx="325438" cy="215900"/>
            <a:chOff x="3945" y="1231"/>
            <a:chExt cx="205" cy="136"/>
          </a:xfrm>
        </p:grpSpPr>
        <p:sp>
          <p:nvSpPr>
            <p:cNvPr id="58383" name="AutoShape 12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84" name="AutoShape 13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19100" y="1536700"/>
            <a:ext cx="8013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dirty="0"/>
              <a:t>Σχεσιακή άλγεβρα – ένα σύνολο τελεστών που εφαρμόζονται πάνω σε σχέσεις (πίνακες) και έχουν ως αποτέλεσμα σχέσεις</a:t>
            </a:r>
          </a:p>
        </p:txBody>
      </p:sp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8B2048-C5E3-4847-B609-4B79558AB151}" type="slidenum">
              <a:rPr lang="el-GR" altLang="en-US" smtClean="0"/>
              <a:pPr/>
              <a:t>42</a:t>
            </a:fld>
            <a:endParaRPr lang="el-GR" altLang="en-US"/>
          </a:p>
        </p:txBody>
      </p:sp>
      <p:sp>
        <p:nvSpPr>
          <p:cNvPr id="40966" name="Text Box 3"/>
          <p:cNvSpPr txBox="1">
            <a:spLocks noChangeArrowheads="1"/>
          </p:cNvSpPr>
          <p:nvPr/>
        </p:nvSpPr>
        <p:spPr bwMode="auto">
          <a:xfrm>
            <a:off x="859666" y="1204919"/>
            <a:ext cx="5327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40967" name="Text Box 4"/>
          <p:cNvSpPr txBox="1">
            <a:spLocks noChangeArrowheads="1"/>
          </p:cNvSpPr>
          <p:nvPr/>
        </p:nvSpPr>
        <p:spPr bwMode="auto">
          <a:xfrm>
            <a:off x="188912" y="2776542"/>
            <a:ext cx="84978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κάποιο συστατικό που αρέσει στο φοιτητή Δημήτρη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8575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3FAE8027-2299-4051-8EF4-9C6FB9F67E98}"/>
                  </a:ext>
                </a:extLst>
              </p14:cNvPr>
              <p14:cNvContentPartPr/>
              <p14:nvPr/>
            </p14:nvContentPartPr>
            <p14:xfrm>
              <a:off x="1464292" y="489997"/>
              <a:ext cx="360" cy="36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3FAE8027-2299-4051-8EF4-9C6FB9F67E98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446292" y="471997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41006" name="Ink 41005">
                <a:extLst>
                  <a:ext uri="{FF2B5EF4-FFF2-40B4-BE49-F238E27FC236}">
                    <a16:creationId xmlns:a16="http://schemas.microsoft.com/office/drawing/2014/main" id="{10A58D92-5E59-411F-8884-209032D48E98}"/>
                  </a:ext>
                </a:extLst>
              </p14:cNvPr>
              <p14:cNvContentPartPr/>
              <p14:nvPr/>
            </p14:nvContentPartPr>
            <p14:xfrm>
              <a:off x="1669132" y="867997"/>
              <a:ext cx="360" cy="360"/>
            </p14:xfrm>
          </p:contentPart>
        </mc:Choice>
        <mc:Fallback xmlns="">
          <p:pic>
            <p:nvPicPr>
              <p:cNvPr id="41006" name="Ink 41005">
                <a:extLst>
                  <a:ext uri="{FF2B5EF4-FFF2-40B4-BE49-F238E27FC236}">
                    <a16:creationId xmlns:a16="http://schemas.microsoft.com/office/drawing/2014/main" id="{10A58D92-5E59-411F-8884-209032D48E98}"/>
                  </a:ext>
                </a:extLst>
              </p:cNvPr>
              <p:cNvPicPr/>
              <p:nvPr/>
            </p:nvPicPr>
            <p:blipFill>
              <a:blip r:embed="rId116"/>
              <a:stretch>
                <a:fillRect/>
              </a:stretch>
            </p:blipFill>
            <p:spPr>
              <a:xfrm>
                <a:off x="1651492" y="849997"/>
                <a:ext cx="36000" cy="36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713B96-554E-4585-877F-7E21ACF6407D}" type="slidenum">
              <a:rPr lang="el-GR" altLang="en-US" smtClean="0"/>
              <a:pPr/>
              <a:t>43</a:t>
            </a:fld>
            <a:endParaRPr lang="el-GR" altLang="en-US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l-GR" sz="2000" b="0">
                <a:latin typeface="Comic Sans MS" pitchFamily="66" charset="0"/>
              </a:rPr>
              <a:t>Παράδειγμα</a:t>
            </a:r>
          </a:p>
        </p:txBody>
      </p:sp>
      <p:sp>
        <p:nvSpPr>
          <p:cNvPr id="41990" name="Text Box 3"/>
          <p:cNvSpPr txBox="1">
            <a:spLocks noChangeArrowheads="1"/>
          </p:cNvSpPr>
          <p:nvPr/>
        </p:nvSpPr>
        <p:spPr bwMode="auto">
          <a:xfrm>
            <a:off x="476250" y="420688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ελιά</a:t>
            </a:r>
          </a:p>
        </p:txBody>
      </p:sp>
      <p:sp>
        <p:nvSpPr>
          <p:cNvPr id="41991" name="Text Box 4"/>
          <p:cNvSpPr txBox="1">
            <a:spLocks noChangeArrowheads="1"/>
          </p:cNvSpPr>
          <p:nvPr/>
        </p:nvSpPr>
        <p:spPr bwMode="auto">
          <a:xfrm>
            <a:off x="4464050" y="522288"/>
            <a:ext cx="3441700" cy="2073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	ΣΥΣΤΑΤΙΚΟ-ΠΙΤΣΑΣ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</a:t>
            </a:r>
            <a:r>
              <a:rPr lang="en-US" sz="1000" b="1" dirty="0">
                <a:solidFill>
                  <a:srgbClr val="993300"/>
                </a:solidFill>
              </a:rPr>
              <a:t>	</a:t>
            </a:r>
            <a:r>
              <a:rPr lang="el-GR" sz="1000" b="1" dirty="0">
                <a:solidFill>
                  <a:srgbClr val="993300"/>
                </a:solidFill>
              </a:rPr>
              <a:t>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Κώστας	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Μαρία			ελιά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Κατερίνα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Μαρία	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Μαρία			ανανάς</a:t>
            </a:r>
          </a:p>
        </p:txBody>
      </p:sp>
      <p:sp>
        <p:nvSpPr>
          <p:cNvPr id="41992" name="Text Box 5"/>
          <p:cNvSpPr txBox="1">
            <a:spLocks noChangeArrowheads="1"/>
          </p:cNvSpPr>
          <p:nvPr/>
        </p:nvSpPr>
        <p:spPr bwMode="auto">
          <a:xfrm>
            <a:off x="223838" y="0"/>
            <a:ext cx="7154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l-GR" i="1">
                <a:solidFill>
                  <a:srgbClr val="9933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συστατικά που αρέσουν στον φοιτητή Δημήτρη </a:t>
            </a:r>
          </a:p>
        </p:txBody>
      </p:sp>
      <p:sp>
        <p:nvSpPr>
          <p:cNvPr id="41993" name="Text Box 6"/>
          <p:cNvSpPr txBox="1">
            <a:spLocks noChangeArrowheads="1"/>
          </p:cNvSpPr>
          <p:nvPr/>
        </p:nvSpPr>
        <p:spPr bwMode="auto">
          <a:xfrm>
            <a:off x="808037" y="2765426"/>
            <a:ext cx="5001403" cy="391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ΟΝΟΜΑ		ΣΥΣΤΑΤΙΚΟ	              ΦΟΙΤΗΤΗΣ		ΣΥΣΤΑΤΙΚΟ-ΠΙΤΣΑΣ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rgbClr val="FF0000"/>
                </a:solidFill>
              </a:rPr>
              <a:t>Vegetarian	</a:t>
            </a:r>
            <a:r>
              <a:rPr lang="el-GR" sz="1000" b="1" dirty="0">
                <a:solidFill>
                  <a:srgbClr val="FF0000"/>
                </a:solidFill>
              </a:rPr>
              <a:t>μανιτάρι		Δημήτρης		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Vegetarian	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μανιτάρι		Δημήτρης		μπέικον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Vegetarian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ελιά			Δημήτρης		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Vegetarian	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ελιά			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ανανάς			Δημήτρης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ανανάς			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ζαμπόν			Δημήτρης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ζαμπόν			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ζαμπόν			Δημήτρης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ζαμπόν			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μπέικον			Δημήτρης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FF0000"/>
                </a:solidFill>
              </a:rPr>
              <a:t>Σπέσιαλ		μπέικον			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FF0000"/>
                </a:solidFill>
              </a:rPr>
              <a:t>Σπέσιαλ		μανιτάρι		Δημήτρης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μανιτάρι		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Ελληνική	ελιά			Δημήτρης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Ελληνική	ελιά			Δημήτρης		μπέικον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0251C3-30FB-425D-BE8B-0515FA1A1819}" type="slidenum">
              <a:rPr lang="el-GR" altLang="en-US" smtClean="0"/>
              <a:pPr/>
              <a:t>44</a:t>
            </a:fld>
            <a:endParaRPr lang="el-GR" altLang="en-US"/>
          </a:p>
        </p:txBody>
      </p:sp>
      <p:sp>
        <p:nvSpPr>
          <p:cNvPr id="52231" name="Text Box 4"/>
          <p:cNvSpPr txBox="1">
            <a:spLocks noChangeArrowheads="1"/>
          </p:cNvSpPr>
          <p:nvPr/>
        </p:nvSpPr>
        <p:spPr bwMode="auto">
          <a:xfrm>
            <a:off x="368300" y="2806700"/>
            <a:ext cx="370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</a:t>
            </a:r>
          </a:p>
        </p:txBody>
      </p:sp>
      <p:sp>
        <p:nvSpPr>
          <p:cNvPr id="52232" name="Text Box 5"/>
          <p:cNvSpPr txBox="1">
            <a:spLocks noChangeArrowheads="1"/>
          </p:cNvSpPr>
          <p:nvPr/>
        </p:nvSpPr>
        <p:spPr bwMode="auto">
          <a:xfrm>
            <a:off x="469900" y="3933825"/>
            <a:ext cx="8356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		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= 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 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όπου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γνώρισμα της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γνώρισμα της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S,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dom(A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 = dom(B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2233" name="Text Box 6"/>
          <p:cNvSpPr txBox="1">
            <a:spLocks noChangeArrowheads="1"/>
          </p:cNvSpPr>
          <p:nvPr/>
        </p:nvSpPr>
        <p:spPr bwMode="auto">
          <a:xfrm>
            <a:off x="520700" y="3416300"/>
            <a:ext cx="317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Προτάσεις της μορφής</a:t>
            </a:r>
          </a:p>
        </p:txBody>
      </p:sp>
      <p:sp>
        <p:nvSpPr>
          <p:cNvPr id="52234" name="Text Box 7"/>
          <p:cNvSpPr txBox="1">
            <a:spLocks noChangeArrowheads="1"/>
          </p:cNvSpPr>
          <p:nvPr/>
        </p:nvSpPr>
        <p:spPr bwMode="auto">
          <a:xfrm>
            <a:off x="469900" y="4787900"/>
            <a:ext cx="553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συνδυασμένες με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2235" name="Text Box 8"/>
          <p:cNvSpPr txBox="1">
            <a:spLocks noChangeArrowheads="1"/>
          </p:cNvSpPr>
          <p:nvPr/>
        </p:nvSpPr>
        <p:spPr bwMode="auto">
          <a:xfrm>
            <a:off x="1358900" y="1908175"/>
            <a:ext cx="670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όταν χρησιμοποιείται μόνο τελεστής ισότητας</a:t>
            </a:r>
            <a:endParaRPr lang="el-GR" sz="2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Συνένωση Ισότητας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equijoin)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0EE073-A202-49DF-BE54-9D27A3435B9F}" type="slidenum">
              <a:rPr lang="el-GR" altLang="en-US" smtClean="0"/>
              <a:pPr/>
              <a:t>45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35000" y="2819400"/>
            <a:ext cx="965200" cy="1311275"/>
            <a:chOff x="256" y="1776"/>
            <a:chExt cx="608" cy="826"/>
          </a:xfrm>
        </p:grpSpPr>
        <p:sp>
          <p:nvSpPr>
            <p:cNvPr id="53275" name="Text Box 4"/>
            <p:cNvSpPr txBox="1">
              <a:spLocks noChangeArrowheads="1"/>
            </p:cNvSpPr>
            <p:nvPr/>
          </p:nvSpPr>
          <p:spPr bwMode="auto">
            <a:xfrm>
              <a:off x="256" y="1776"/>
              <a:ext cx="608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Β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3     4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3276" name="Line 5"/>
            <p:cNvSpPr>
              <a:spLocks noChangeShapeType="1"/>
            </p:cNvSpPr>
            <p:nvPr/>
          </p:nvSpPr>
          <p:spPr bwMode="auto">
            <a:xfrm>
              <a:off x="256" y="2016"/>
              <a:ext cx="6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77" name="Line 6"/>
            <p:cNvSpPr>
              <a:spLocks noChangeShapeType="1"/>
            </p:cNvSpPr>
            <p:nvPr/>
          </p:nvSpPr>
          <p:spPr bwMode="auto">
            <a:xfrm>
              <a:off x="528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057400" y="2819400"/>
            <a:ext cx="2209800" cy="1768475"/>
            <a:chOff x="1104" y="1776"/>
            <a:chExt cx="1392" cy="1114"/>
          </a:xfrm>
        </p:grpSpPr>
        <p:sp>
          <p:nvSpPr>
            <p:cNvPr id="53271" name="Text Box 8"/>
            <p:cNvSpPr txBox="1">
              <a:spLocks noChangeArrowheads="1"/>
            </p:cNvSpPr>
            <p:nvPr/>
          </p:nvSpPr>
          <p:spPr bwMode="auto">
            <a:xfrm>
              <a:off x="1104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B’    C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2     5        6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4     7        8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9     10     11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3272" name="Line 9"/>
            <p:cNvSpPr>
              <a:spLocks noChangeShapeType="1"/>
            </p:cNvSpPr>
            <p:nvPr/>
          </p:nvSpPr>
          <p:spPr bwMode="auto">
            <a:xfrm>
              <a:off x="1104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73" name="Line 10"/>
            <p:cNvSpPr>
              <a:spLocks noChangeShapeType="1"/>
            </p:cNvSpPr>
            <p:nvPr/>
          </p:nvSpPr>
          <p:spPr bwMode="auto">
            <a:xfrm>
              <a:off x="139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74" name="Line 11"/>
            <p:cNvSpPr>
              <a:spLocks noChangeShapeType="1"/>
            </p:cNvSpPr>
            <p:nvPr/>
          </p:nvSpPr>
          <p:spPr bwMode="auto">
            <a:xfrm>
              <a:off x="1680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3256" name="Text Box 12"/>
          <p:cNvSpPr txBox="1">
            <a:spLocks noChangeArrowheads="1"/>
          </p:cNvSpPr>
          <p:nvPr/>
        </p:nvSpPr>
        <p:spPr bwMode="auto">
          <a:xfrm>
            <a:off x="3048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53257" name="Text Box 13"/>
          <p:cNvSpPr txBox="1">
            <a:spLocks noChangeArrowheads="1"/>
          </p:cNvSpPr>
          <p:nvPr/>
        </p:nvSpPr>
        <p:spPr bwMode="auto">
          <a:xfrm>
            <a:off x="16002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53258" name="Text Box 14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4572000" y="3213100"/>
            <a:ext cx="3911600" cy="1311275"/>
            <a:chOff x="2880" y="1776"/>
            <a:chExt cx="2464" cy="826"/>
          </a:xfrm>
        </p:grpSpPr>
        <p:sp>
          <p:nvSpPr>
            <p:cNvPr id="53265" name="Text Box 16"/>
            <p:cNvSpPr txBox="1">
              <a:spLocks noChangeArrowheads="1"/>
            </p:cNvSpPr>
            <p:nvPr/>
          </p:nvSpPr>
          <p:spPr bwMode="auto">
            <a:xfrm>
              <a:off x="2880" y="1776"/>
              <a:ext cx="246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     B       </a:t>
              </a:r>
              <a:r>
                <a:rPr lang="en-US" sz="2000">
                  <a:latin typeface="Times New Roman" pitchFamily="18" charset="0"/>
                </a:rPr>
                <a:t>   B’</a:t>
              </a:r>
              <a:r>
                <a:rPr lang="el-GR" sz="2000">
                  <a:latin typeface="Times New Roman" pitchFamily="18" charset="0"/>
                </a:rPr>
                <a:t>       </a:t>
              </a:r>
              <a:r>
                <a:rPr lang="en-US" sz="2000">
                  <a:latin typeface="Times New Roman" pitchFamily="18" charset="0"/>
                </a:rPr>
                <a:t>  </a:t>
              </a:r>
              <a:r>
                <a:rPr lang="el-GR" sz="2000">
                  <a:latin typeface="Times New Roman" pitchFamily="18" charset="0"/>
                </a:rPr>
                <a:t>C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1            2           2           5       6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3            4           4           7       8</a:t>
              </a:r>
            </a:p>
          </p:txBody>
        </p:sp>
        <p:sp>
          <p:nvSpPr>
            <p:cNvPr id="53266" name="Line 17"/>
            <p:cNvSpPr>
              <a:spLocks noChangeShapeType="1"/>
            </p:cNvSpPr>
            <p:nvPr/>
          </p:nvSpPr>
          <p:spPr bwMode="auto">
            <a:xfrm>
              <a:off x="2880" y="2026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67" name="Line 18"/>
            <p:cNvSpPr>
              <a:spLocks noChangeShapeType="1"/>
            </p:cNvSpPr>
            <p:nvPr/>
          </p:nvSpPr>
          <p:spPr bwMode="auto">
            <a:xfrm>
              <a:off x="3168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68" name="Line 19"/>
            <p:cNvSpPr>
              <a:spLocks noChangeShapeType="1"/>
            </p:cNvSpPr>
            <p:nvPr/>
          </p:nvSpPr>
          <p:spPr bwMode="auto">
            <a:xfrm>
              <a:off x="4752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69" name="Line 20"/>
            <p:cNvSpPr>
              <a:spLocks noChangeShapeType="1"/>
            </p:cNvSpPr>
            <p:nvPr/>
          </p:nvSpPr>
          <p:spPr bwMode="auto">
            <a:xfrm>
              <a:off x="4320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70" name="Line 21"/>
            <p:cNvSpPr>
              <a:spLocks noChangeShapeType="1"/>
            </p:cNvSpPr>
            <p:nvPr/>
          </p:nvSpPr>
          <p:spPr bwMode="auto">
            <a:xfrm>
              <a:off x="3840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3260" name="Text Box 22"/>
          <p:cNvSpPr txBox="1">
            <a:spLocks noChangeArrowheads="1"/>
          </p:cNvSpPr>
          <p:nvPr/>
        </p:nvSpPr>
        <p:spPr bwMode="auto">
          <a:xfrm>
            <a:off x="3652838" y="4937125"/>
            <a:ext cx="2663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</a:t>
            </a:r>
            <a:r>
              <a:rPr lang="el-GR" sz="2000" b="1" dirty="0">
                <a:latin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</a:rPr>
              <a:t>	</a:t>
            </a:r>
            <a:r>
              <a:rPr lang="el-GR" sz="2000" b="1" dirty="0">
                <a:latin typeface="Times New Roman" pitchFamily="18" charset="0"/>
              </a:rPr>
              <a:t>      </a:t>
            </a:r>
            <a:r>
              <a:rPr lang="en-US" sz="2000" b="1" dirty="0">
                <a:latin typeface="Times New Roman" pitchFamily="18" charset="0"/>
              </a:rPr>
              <a:t>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53261" name="Text Box 23"/>
          <p:cNvSpPr txBox="1">
            <a:spLocks noChangeArrowheads="1"/>
          </p:cNvSpPr>
          <p:nvPr/>
        </p:nvSpPr>
        <p:spPr bwMode="auto">
          <a:xfrm>
            <a:off x="4216400" y="5245100"/>
            <a:ext cx="1368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000" b="1" dirty="0">
                <a:latin typeface="Times New Roman" pitchFamily="18" charset="0"/>
              </a:rPr>
              <a:t>Β = Β’</a:t>
            </a:r>
          </a:p>
        </p:txBody>
      </p: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4057650" y="5013325"/>
            <a:ext cx="325438" cy="215900"/>
            <a:chOff x="3945" y="1231"/>
            <a:chExt cx="205" cy="136"/>
          </a:xfrm>
        </p:grpSpPr>
        <p:sp>
          <p:nvSpPr>
            <p:cNvPr id="53263" name="AutoShape 25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4" name="AutoShape 26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Συνένωση Ισότητας</a:t>
            </a:r>
          </a:p>
        </p:txBody>
      </p:sp>
      <p:sp>
        <p:nvSpPr>
          <p:cNvPr id="3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3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B4DDEA-5913-4A89-8DEB-E14348428D95}" type="slidenum">
              <a:rPr lang="el-GR" altLang="en-US" smtClean="0"/>
              <a:pPr/>
              <a:t>46</a:t>
            </a:fld>
            <a:endParaRPr lang="el-GR" altLang="en-US"/>
          </a:p>
        </p:txBody>
      </p:sp>
      <p:sp>
        <p:nvSpPr>
          <p:cNvPr id="54279" name="Text Box 4"/>
          <p:cNvSpPr txBox="1">
            <a:spLocks noChangeArrowheads="1"/>
          </p:cNvSpPr>
          <p:nvPr/>
        </p:nvSpPr>
        <p:spPr bwMode="auto">
          <a:xfrm>
            <a:off x="424961" y="1913109"/>
            <a:ext cx="83566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Ίδιες τιμές στα γνωρίσματα με το ίδιο όνομα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 κοινά γνώρισμα εμφανίζονται μόνο μια φορά στο αποτέλεσμα</a:t>
            </a:r>
          </a:p>
        </p:txBody>
      </p:sp>
      <p:sp>
        <p:nvSpPr>
          <p:cNvPr id="54281" name="Text Box 6"/>
          <p:cNvSpPr txBox="1">
            <a:spLocks noChangeArrowheads="1"/>
          </p:cNvSpPr>
          <p:nvPr/>
        </p:nvSpPr>
        <p:spPr bwMode="auto">
          <a:xfrm>
            <a:off x="2622061" y="3392427"/>
            <a:ext cx="2908300" cy="40011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 *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4282" name="Text Box 7"/>
          <p:cNvSpPr txBox="1">
            <a:spLocks noChangeArrowheads="1"/>
          </p:cNvSpPr>
          <p:nvPr/>
        </p:nvSpPr>
        <p:spPr bwMode="auto">
          <a:xfrm>
            <a:off x="406400" y="4724400"/>
            <a:ext cx="774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επιλεκτικότητα συνένωσης: μέγεθος αποτελέσματος / 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* n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Φυσική Συνένωση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(natural join)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73285" y="5471596"/>
            <a:ext cx="660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>
                <a:solidFill>
                  <a:schemeClr val="accent6">
                    <a:lumMod val="50000"/>
                  </a:schemeClr>
                </a:solidFill>
              </a:rPr>
              <a:t>τα κοινά γνωρίσματα εμφανίζονται μόνο μια φορά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8C1DF5-945C-4563-872B-B5B92E3AA094}" type="slidenum">
              <a:rPr lang="el-GR" altLang="en-US" smtClean="0"/>
              <a:pPr/>
              <a:t>47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35000" y="2819400"/>
            <a:ext cx="965200" cy="1311275"/>
            <a:chOff x="256" y="1776"/>
            <a:chExt cx="608" cy="826"/>
          </a:xfrm>
        </p:grpSpPr>
        <p:sp>
          <p:nvSpPr>
            <p:cNvPr id="55318" name="Text Box 4"/>
            <p:cNvSpPr txBox="1">
              <a:spLocks noChangeArrowheads="1"/>
            </p:cNvSpPr>
            <p:nvPr/>
          </p:nvSpPr>
          <p:spPr bwMode="auto">
            <a:xfrm>
              <a:off x="256" y="1776"/>
              <a:ext cx="608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Β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3     4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5319" name="Line 5"/>
            <p:cNvSpPr>
              <a:spLocks noChangeShapeType="1"/>
            </p:cNvSpPr>
            <p:nvPr/>
          </p:nvSpPr>
          <p:spPr bwMode="auto">
            <a:xfrm>
              <a:off x="256" y="2016"/>
              <a:ext cx="6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20" name="Line 6"/>
            <p:cNvSpPr>
              <a:spLocks noChangeShapeType="1"/>
            </p:cNvSpPr>
            <p:nvPr/>
          </p:nvSpPr>
          <p:spPr bwMode="auto">
            <a:xfrm>
              <a:off x="528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879601" y="2632889"/>
            <a:ext cx="2209800" cy="1768475"/>
            <a:chOff x="1104" y="1776"/>
            <a:chExt cx="1392" cy="1114"/>
          </a:xfrm>
        </p:grpSpPr>
        <p:sp>
          <p:nvSpPr>
            <p:cNvPr id="55314" name="Text Box 8"/>
            <p:cNvSpPr txBox="1">
              <a:spLocks noChangeArrowheads="1"/>
            </p:cNvSpPr>
            <p:nvPr/>
          </p:nvSpPr>
          <p:spPr bwMode="auto">
            <a:xfrm>
              <a:off x="1104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    C 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2     5        6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4     7        8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9     10     11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5315" name="Line 9"/>
            <p:cNvSpPr>
              <a:spLocks noChangeShapeType="1"/>
            </p:cNvSpPr>
            <p:nvPr/>
          </p:nvSpPr>
          <p:spPr bwMode="auto">
            <a:xfrm>
              <a:off x="1104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6" name="Line 10"/>
            <p:cNvSpPr>
              <a:spLocks noChangeShapeType="1"/>
            </p:cNvSpPr>
            <p:nvPr/>
          </p:nvSpPr>
          <p:spPr bwMode="auto">
            <a:xfrm>
              <a:off x="139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7" name="Line 11"/>
            <p:cNvSpPr>
              <a:spLocks noChangeShapeType="1"/>
            </p:cNvSpPr>
            <p:nvPr/>
          </p:nvSpPr>
          <p:spPr bwMode="auto">
            <a:xfrm>
              <a:off x="1680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5304" name="Text Box 12"/>
          <p:cNvSpPr txBox="1">
            <a:spLocks noChangeArrowheads="1"/>
          </p:cNvSpPr>
          <p:nvPr/>
        </p:nvSpPr>
        <p:spPr bwMode="auto">
          <a:xfrm>
            <a:off x="3048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55305" name="Text Box 13"/>
          <p:cNvSpPr txBox="1">
            <a:spLocks noChangeArrowheads="1"/>
          </p:cNvSpPr>
          <p:nvPr/>
        </p:nvSpPr>
        <p:spPr bwMode="auto">
          <a:xfrm>
            <a:off x="16002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55306" name="Text Box 14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55307" name="Text Box 15"/>
          <p:cNvSpPr txBox="1">
            <a:spLocks noChangeArrowheads="1"/>
          </p:cNvSpPr>
          <p:nvPr/>
        </p:nvSpPr>
        <p:spPr bwMode="auto">
          <a:xfrm>
            <a:off x="4267200" y="2422525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R  *   S</a:t>
            </a:r>
            <a:endParaRPr lang="el-GR" sz="2000" b="1">
              <a:latin typeface="Times New Roman" pitchFamily="18" charset="0"/>
            </a:endParaRP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572000" y="3200400"/>
            <a:ext cx="3911600" cy="1387475"/>
            <a:chOff x="2880" y="2016"/>
            <a:chExt cx="2464" cy="874"/>
          </a:xfrm>
        </p:grpSpPr>
        <p:sp>
          <p:nvSpPr>
            <p:cNvPr id="55309" name="Text Box 17"/>
            <p:cNvSpPr txBox="1">
              <a:spLocks noChangeArrowheads="1"/>
            </p:cNvSpPr>
            <p:nvPr/>
          </p:nvSpPr>
          <p:spPr bwMode="auto">
            <a:xfrm>
              <a:off x="2880" y="2016"/>
              <a:ext cx="246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     B           C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1          2           5       6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3          4           7       8</a:t>
              </a:r>
            </a:p>
          </p:txBody>
        </p:sp>
        <p:sp>
          <p:nvSpPr>
            <p:cNvPr id="55310" name="Line 18"/>
            <p:cNvSpPr>
              <a:spLocks noChangeShapeType="1"/>
            </p:cNvSpPr>
            <p:nvPr/>
          </p:nvSpPr>
          <p:spPr bwMode="auto">
            <a:xfrm>
              <a:off x="2880" y="2266"/>
              <a:ext cx="17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1" name="Line 19"/>
            <p:cNvSpPr>
              <a:spLocks noChangeShapeType="1"/>
            </p:cNvSpPr>
            <p:nvPr/>
          </p:nvSpPr>
          <p:spPr bwMode="auto">
            <a:xfrm>
              <a:off x="3168" y="201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2" name="Line 20"/>
            <p:cNvSpPr>
              <a:spLocks noChangeShapeType="1"/>
            </p:cNvSpPr>
            <p:nvPr/>
          </p:nvSpPr>
          <p:spPr bwMode="auto">
            <a:xfrm>
              <a:off x="3696" y="202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3" name="Line 21"/>
            <p:cNvSpPr>
              <a:spLocks noChangeShapeType="1"/>
            </p:cNvSpPr>
            <p:nvPr/>
          </p:nvSpPr>
          <p:spPr bwMode="auto">
            <a:xfrm>
              <a:off x="4224" y="2016"/>
              <a:ext cx="0" cy="8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Φυσική Συνένωση</a:t>
            </a:r>
          </a:p>
        </p:txBody>
      </p:sp>
      <p:sp>
        <p:nvSpPr>
          <p:cNvPr id="2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B9E7AB-0FBC-48DD-A360-6D9F64149B58}" type="slidenum">
              <a:rPr lang="el-GR" altLang="en-US" smtClean="0"/>
              <a:pPr/>
              <a:t>48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781300" y="2971800"/>
            <a:ext cx="2209800" cy="1768475"/>
            <a:chOff x="1296" y="1776"/>
            <a:chExt cx="1392" cy="1114"/>
          </a:xfrm>
        </p:grpSpPr>
        <p:sp>
          <p:nvSpPr>
            <p:cNvPr id="56341" name="Text Box 4"/>
            <p:cNvSpPr txBox="1">
              <a:spLocks noChangeArrowheads="1"/>
            </p:cNvSpPr>
            <p:nvPr/>
          </p:nvSpPr>
          <p:spPr bwMode="auto">
            <a:xfrm>
              <a:off x="1296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    C 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2     3        4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2     3        5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7     8      10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6342" name="Line 5"/>
            <p:cNvSpPr>
              <a:spLocks noChangeShapeType="1"/>
            </p:cNvSpPr>
            <p:nvPr/>
          </p:nvSpPr>
          <p:spPr bwMode="auto">
            <a:xfrm>
              <a:off x="1296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43" name="Line 6"/>
            <p:cNvSpPr>
              <a:spLocks noChangeShapeType="1"/>
            </p:cNvSpPr>
            <p:nvPr/>
          </p:nvSpPr>
          <p:spPr bwMode="auto">
            <a:xfrm>
              <a:off x="1584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44" name="Line 7"/>
            <p:cNvSpPr>
              <a:spLocks noChangeShapeType="1"/>
            </p:cNvSpPr>
            <p:nvPr/>
          </p:nvSpPr>
          <p:spPr bwMode="auto">
            <a:xfrm>
              <a:off x="187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6327" name="Text Box 8"/>
          <p:cNvSpPr txBox="1">
            <a:spLocks noChangeArrowheads="1"/>
          </p:cNvSpPr>
          <p:nvPr/>
        </p:nvSpPr>
        <p:spPr bwMode="auto">
          <a:xfrm>
            <a:off x="5715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U</a:t>
            </a:r>
          </a:p>
        </p:txBody>
      </p:sp>
      <p:sp>
        <p:nvSpPr>
          <p:cNvPr id="56328" name="Text Box 9"/>
          <p:cNvSpPr txBox="1">
            <a:spLocks noChangeArrowheads="1"/>
          </p:cNvSpPr>
          <p:nvPr/>
        </p:nvSpPr>
        <p:spPr bwMode="auto">
          <a:xfrm>
            <a:off x="23241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V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673100" y="2971800"/>
            <a:ext cx="2209800" cy="1768475"/>
            <a:chOff x="1296" y="1776"/>
            <a:chExt cx="1392" cy="1114"/>
          </a:xfrm>
        </p:grpSpPr>
        <p:sp>
          <p:nvSpPr>
            <p:cNvPr id="56337" name="Text Box 11"/>
            <p:cNvSpPr txBox="1">
              <a:spLocks noChangeArrowheads="1"/>
            </p:cNvSpPr>
            <p:nvPr/>
          </p:nvSpPr>
          <p:spPr bwMode="auto">
            <a:xfrm>
              <a:off x="1296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Α     Β      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1     2        3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6     7        8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9     7        8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6338" name="Line 12"/>
            <p:cNvSpPr>
              <a:spLocks noChangeShapeType="1"/>
            </p:cNvSpPr>
            <p:nvPr/>
          </p:nvSpPr>
          <p:spPr bwMode="auto">
            <a:xfrm>
              <a:off x="1296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39" name="Line 13"/>
            <p:cNvSpPr>
              <a:spLocks noChangeShapeType="1"/>
            </p:cNvSpPr>
            <p:nvPr/>
          </p:nvSpPr>
          <p:spPr bwMode="auto">
            <a:xfrm>
              <a:off x="1584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40" name="Line 14"/>
            <p:cNvSpPr>
              <a:spLocks noChangeShapeType="1"/>
            </p:cNvSpPr>
            <p:nvPr/>
          </p:nvSpPr>
          <p:spPr bwMode="auto">
            <a:xfrm>
              <a:off x="187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6330" name="Text Box 15"/>
          <p:cNvSpPr txBox="1">
            <a:spLocks noChangeArrowheads="1"/>
          </p:cNvSpPr>
          <p:nvPr/>
        </p:nvSpPr>
        <p:spPr bwMode="auto">
          <a:xfrm>
            <a:off x="4991100" y="2043113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U  * V</a:t>
            </a: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686300" y="2803525"/>
            <a:ext cx="4343400" cy="2225675"/>
            <a:chOff x="2784" y="1766"/>
            <a:chExt cx="2736" cy="1402"/>
          </a:xfrm>
        </p:grpSpPr>
        <p:sp>
          <p:nvSpPr>
            <p:cNvPr id="56332" name="Text Box 17"/>
            <p:cNvSpPr txBox="1">
              <a:spLocks noChangeArrowheads="1"/>
            </p:cNvSpPr>
            <p:nvPr/>
          </p:nvSpPr>
          <p:spPr bwMode="auto">
            <a:xfrm>
              <a:off x="2784" y="1766"/>
              <a:ext cx="2736" cy="1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B      C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1     2       3      4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1     2       3      5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6     7       8      10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9     7       8      10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6333" name="Line 18"/>
            <p:cNvSpPr>
              <a:spLocks noChangeShapeType="1"/>
            </p:cNvSpPr>
            <p:nvPr/>
          </p:nvSpPr>
          <p:spPr bwMode="auto">
            <a:xfrm>
              <a:off x="2784" y="2006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34" name="Line 19"/>
            <p:cNvSpPr>
              <a:spLocks noChangeShapeType="1"/>
            </p:cNvSpPr>
            <p:nvPr/>
          </p:nvSpPr>
          <p:spPr bwMode="auto">
            <a:xfrm>
              <a:off x="3024" y="1766"/>
              <a:ext cx="0" cy="14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35" name="Line 20"/>
            <p:cNvSpPr>
              <a:spLocks noChangeShapeType="1"/>
            </p:cNvSpPr>
            <p:nvPr/>
          </p:nvSpPr>
          <p:spPr bwMode="auto">
            <a:xfrm>
              <a:off x="3408" y="1766"/>
              <a:ext cx="0" cy="14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36" name="Line 21"/>
            <p:cNvSpPr>
              <a:spLocks noChangeShapeType="1"/>
            </p:cNvSpPr>
            <p:nvPr/>
          </p:nvSpPr>
          <p:spPr bwMode="auto">
            <a:xfrm>
              <a:off x="3744" y="1766"/>
              <a:ext cx="0" cy="14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Φυσική Συνένωση</a:t>
            </a:r>
          </a:p>
        </p:txBody>
      </p:sp>
      <p:sp>
        <p:nvSpPr>
          <p:cNvPr id="2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508A8B-4454-4621-91AE-6E5E98CB7995}" type="slidenum">
              <a:rPr lang="el-GR" altLang="en-US" smtClean="0"/>
              <a:pPr/>
              <a:t>49</a:t>
            </a:fld>
            <a:endParaRPr lang="el-GR" altLang="en-US"/>
          </a:p>
        </p:txBody>
      </p:sp>
      <p:sp>
        <p:nvSpPr>
          <p:cNvPr id="58374" name="Text Box 3"/>
          <p:cNvSpPr txBox="1">
            <a:spLocks noChangeArrowheads="1"/>
          </p:cNvSpPr>
          <p:nvPr/>
        </p:nvSpPr>
        <p:spPr bwMode="auto">
          <a:xfrm>
            <a:off x="381000" y="1905000"/>
            <a:ext cx="546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Πλήρες σύνολο πράξεων</a:t>
            </a:r>
          </a:p>
        </p:txBody>
      </p:sp>
      <p:sp>
        <p:nvSpPr>
          <p:cNvPr id="58375" name="Text Box 4"/>
          <p:cNvSpPr txBox="1">
            <a:spLocks noChangeArrowheads="1"/>
          </p:cNvSpPr>
          <p:nvPr/>
        </p:nvSpPr>
        <p:spPr bwMode="auto">
          <a:xfrm>
            <a:off x="1295400" y="26670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επιλογή (σ)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6" name="Text Box 5"/>
          <p:cNvSpPr txBox="1">
            <a:spLocks noChangeArrowheads="1"/>
          </p:cNvSpPr>
          <p:nvPr/>
        </p:nvSpPr>
        <p:spPr bwMode="auto">
          <a:xfrm>
            <a:off x="1295400" y="32004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προβολή (π)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7" name="Text Box 6"/>
          <p:cNvSpPr txBox="1">
            <a:spLocks noChangeArrowheads="1"/>
          </p:cNvSpPr>
          <p:nvPr/>
        </p:nvSpPr>
        <p:spPr bwMode="auto">
          <a:xfrm>
            <a:off x="1295400" y="41910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διαφορά (-)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8" name="Text Box 7"/>
          <p:cNvSpPr txBox="1">
            <a:spLocks noChangeArrowheads="1"/>
          </p:cNvSpPr>
          <p:nvPr/>
        </p:nvSpPr>
        <p:spPr bwMode="auto">
          <a:xfrm>
            <a:off x="1295400" y="3725863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ένωση (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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9" name="Text Box 8"/>
          <p:cNvSpPr txBox="1">
            <a:spLocks noChangeArrowheads="1"/>
          </p:cNvSpPr>
          <p:nvPr/>
        </p:nvSpPr>
        <p:spPr bwMode="auto">
          <a:xfrm>
            <a:off x="1295400" y="47244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καρτεσιανό γινόμενο (</a:t>
            </a:r>
            <a:r>
              <a:rPr lang="en-US" sz="2400">
                <a:latin typeface="Calibri" pitchFamily="34" charset="0"/>
                <a:ea typeface="Calibri" pitchFamily="34" charset="0"/>
                <a:cs typeface="Calibri" pitchFamily="34" charset="0"/>
              </a:rPr>
              <a:t>x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80" name="Text Box 9"/>
          <p:cNvSpPr txBox="1">
            <a:spLocks noChangeArrowheads="1"/>
          </p:cNvSpPr>
          <p:nvPr/>
        </p:nvSpPr>
        <p:spPr bwMode="auto">
          <a:xfrm>
            <a:off x="5148263" y="2565400"/>
            <a:ext cx="33528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Επίσης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τομή (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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συνένωση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συνένωση ισότητας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φυσική συνένωση  (*)</a:t>
            </a:r>
          </a:p>
        </p:txBody>
      </p:sp>
      <p:sp>
        <p:nvSpPr>
          <p:cNvPr id="58381" name="Rectangle 10"/>
          <p:cNvSpPr>
            <a:spLocks noChangeArrowheads="1"/>
          </p:cNvSpPr>
          <p:nvPr/>
        </p:nvSpPr>
        <p:spPr bwMode="auto">
          <a:xfrm>
            <a:off x="5003800" y="2349500"/>
            <a:ext cx="3581400" cy="3200400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6804025" y="3860800"/>
            <a:ext cx="325438" cy="215900"/>
            <a:chOff x="3945" y="1231"/>
            <a:chExt cx="205" cy="136"/>
          </a:xfrm>
        </p:grpSpPr>
        <p:sp>
          <p:nvSpPr>
            <p:cNvPr id="58383" name="AutoShape 12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84" name="AutoShape 13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</a:p>
        </p:txBody>
      </p:sp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808C99-6DAA-464D-87B5-3CC9ED4D344D}" type="slidenum">
              <a:rPr lang="el-GR" altLang="en-US" smtClean="0"/>
              <a:pPr/>
              <a:t>5</a:t>
            </a:fld>
            <a:endParaRPr lang="el-GR" altLang="en-US"/>
          </a:p>
        </p:txBody>
      </p:sp>
      <p:sp>
        <p:nvSpPr>
          <p:cNvPr id="1024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5"/>
          <p:cNvSpPr>
            <a:spLocks noChangeArrowheads="1"/>
          </p:cNvSpPr>
          <p:nvPr/>
        </p:nvSpPr>
        <p:spPr bwMode="auto">
          <a:xfrm>
            <a:off x="533400" y="2819400"/>
            <a:ext cx="8305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None/>
            </a:pPr>
            <a:endParaRPr lang="en-US" sz="2100">
              <a:latin typeface="Comic Sans MS" pitchFamily="66" charset="0"/>
            </a:endParaRPr>
          </a:p>
        </p:txBody>
      </p:sp>
      <p:sp>
        <p:nvSpPr>
          <p:cNvPr id="10248" name="Rectangle 6"/>
          <p:cNvSpPr>
            <a:spLocks noChangeArrowheads="1"/>
          </p:cNvSpPr>
          <p:nvPr/>
        </p:nvSpPr>
        <p:spPr bwMode="auto">
          <a:xfrm>
            <a:off x="533400" y="1549400"/>
            <a:ext cx="81915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SzPct val="70000"/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Γλώσσες Ερωτήσεων != Γλώσσες Προγραμματισμού!</a:t>
            </a:r>
          </a:p>
          <a:p>
            <a:pPr marL="692150" lvl="1" indent="-347663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ü"/>
            </a:pPr>
            <a:endParaRPr lang="el-GR" sz="2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801687" lvl="1" indent="-457200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Δεν  αναμένεται να  είναι “</a:t>
            </a:r>
            <a:r>
              <a:rPr lang="el-GR" sz="2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Turing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complete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”.</a:t>
            </a:r>
          </a:p>
          <a:p>
            <a:pPr marL="801687" lvl="1" indent="-457200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Δεν αναμένεται να χρησιμοποιηθούν για “περίπλοκους υπολογισμούς”.</a:t>
            </a:r>
          </a:p>
          <a:p>
            <a:pPr marL="801687" lvl="1" indent="-457200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Υποστηρίζουν 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εύκολη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και 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αποδοτική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προσπέλαση σε 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μεγάλα σύνολα δεδομένων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11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Γλώσσες Ερωτήσεων</a:t>
            </a: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62A7C4-60A2-41E0-95DE-B1A1B4021E6B}" type="slidenum">
              <a:rPr lang="el-GR" altLang="en-US" smtClean="0"/>
              <a:pPr/>
              <a:t>50</a:t>
            </a:fld>
            <a:endParaRPr lang="el-GR" altLang="en-US"/>
          </a:p>
        </p:txBody>
      </p:sp>
      <p:sp>
        <p:nvSpPr>
          <p:cNvPr id="78856" name="Text Box 5"/>
          <p:cNvSpPr txBox="1">
            <a:spLocks noChangeArrowheads="1"/>
          </p:cNvSpPr>
          <p:nvPr/>
        </p:nvSpPr>
        <p:spPr bwMode="auto">
          <a:xfrm>
            <a:off x="539750" y="333375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8" name="Title 9"/>
          <p:cNvSpPr>
            <a:spLocks noGrp="1"/>
          </p:cNvSpPr>
          <p:nvPr>
            <p:ph type="title"/>
          </p:nvPr>
        </p:nvSpPr>
        <p:spPr>
          <a:xfrm>
            <a:off x="323850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273050" y="17621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3505200" y="17621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1050925" y="1464813"/>
            <a:ext cx="22098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Α1</a:t>
            </a:r>
            <a:r>
              <a:rPr lang="el-GR" sz="2000" dirty="0">
                <a:latin typeface="Times New Roman" pitchFamily="18" charset="0"/>
              </a:rPr>
              <a:t>	</a:t>
            </a:r>
            <a:r>
              <a:rPr lang="en-US" sz="2000" dirty="0">
                <a:latin typeface="Times New Roman" pitchFamily="18" charset="0"/>
              </a:rPr>
              <a:t>Β1</a:t>
            </a:r>
            <a:r>
              <a:rPr lang="el-GR" sz="2000" dirty="0">
                <a:latin typeface="Times New Roman" pitchFamily="18" charset="0"/>
              </a:rPr>
              <a:t>	</a:t>
            </a:r>
            <a:r>
              <a:rPr lang="en-US" sz="2000" dirty="0">
                <a:latin typeface="Times New Roman" pitchFamily="18" charset="0"/>
              </a:rPr>
              <a:t>C</a:t>
            </a:r>
            <a:r>
              <a:rPr lang="el-GR" sz="2000" dirty="0">
                <a:latin typeface="Times New Roman" pitchFamily="18" charset="0"/>
              </a:rPr>
              <a:t>1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000" dirty="0">
                <a:latin typeface="Times New Roman" pitchFamily="18" charset="0"/>
              </a:rPr>
              <a:t>4	2	</a:t>
            </a:r>
            <a:r>
              <a:rPr lang="en-US" sz="2000" dirty="0">
                <a:latin typeface="Times New Roman" pitchFamily="18" charset="0"/>
              </a:rPr>
              <a:t>1</a:t>
            </a:r>
            <a:endParaRPr lang="el-GR" sz="2000" dirty="0">
              <a:latin typeface="Times New Roman" pitchFamily="18" charset="0"/>
            </a:endParaRPr>
          </a:p>
          <a:p>
            <a:pPr marL="457200" indent="-457200" eaLnBrk="0" hangingPunct="0">
              <a:spcBef>
                <a:spcPct val="50000"/>
              </a:spcBef>
              <a:buAutoNum type="arabicPlain"/>
            </a:pPr>
            <a:r>
              <a:rPr lang="el-GR" sz="2000" dirty="0">
                <a:latin typeface="Times New Roman" pitchFamily="18" charset="0"/>
              </a:rPr>
              <a:t>3	6</a:t>
            </a:r>
          </a:p>
          <a:p>
            <a:pPr marL="457200" indent="-457200" eaLnBrk="0" hangingPunct="0">
              <a:spcBef>
                <a:spcPct val="50000"/>
              </a:spcBef>
              <a:buAutoNum type="arabicPlain"/>
            </a:pPr>
            <a:r>
              <a:rPr lang="el-GR" sz="2000" dirty="0">
                <a:latin typeface="Times New Roman" pitchFamily="18" charset="0"/>
              </a:rPr>
              <a:t>8 	</a:t>
            </a:r>
            <a:r>
              <a:rPr lang="en-US" sz="2000" dirty="0">
                <a:latin typeface="Times New Roman" pitchFamily="18" charset="0"/>
              </a:rPr>
              <a:t>3</a:t>
            </a:r>
            <a:endParaRPr lang="el-GR" sz="2000" dirty="0">
              <a:latin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Times New Roman" pitchFamily="18" charset="0"/>
              </a:rPr>
              <a:t>1     2     5 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86131" y="3961660"/>
            <a:ext cx="81717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l-GR" dirty="0"/>
              <a:t>Τις πλειάδες της </a:t>
            </a:r>
            <a:r>
              <a:rPr lang="en-US" dirty="0"/>
              <a:t>R </a:t>
            </a:r>
            <a:r>
              <a:rPr lang="el-GR" dirty="0"/>
              <a:t>για τις οποίες το Β1 είναι μικρότερο του </a:t>
            </a:r>
            <a:r>
              <a:rPr lang="en-US" dirty="0"/>
              <a:t>C</a:t>
            </a:r>
            <a:r>
              <a:rPr lang="el-GR" dirty="0"/>
              <a:t>1</a:t>
            </a:r>
            <a:endParaRPr lang="en-US" dirty="0"/>
          </a:p>
          <a:p>
            <a:pPr marL="342900" indent="-342900">
              <a:buAutoNum type="arabicPeriod"/>
            </a:pPr>
            <a:r>
              <a:rPr lang="el-GR" dirty="0"/>
              <a:t>Τις τιμές του Α1 για τις οποίες το Β1 είναι μικρότερο του 5</a:t>
            </a:r>
            <a:r>
              <a:rPr lang="en-US" dirty="0"/>
              <a:t> </a:t>
            </a:r>
          </a:p>
          <a:p>
            <a:pPr marL="342900" indent="-342900">
              <a:buAutoNum type="arabicPeriod"/>
            </a:pPr>
            <a:r>
              <a:rPr lang="el-GR" dirty="0"/>
              <a:t>Τις πλειάδες της </a:t>
            </a:r>
            <a:r>
              <a:rPr lang="en-US" dirty="0"/>
              <a:t>R </a:t>
            </a:r>
            <a:r>
              <a:rPr lang="el-GR" dirty="0"/>
              <a:t>για τις οποίες η τιμή του </a:t>
            </a:r>
            <a:r>
              <a:rPr lang="en-US" dirty="0"/>
              <a:t>A1 </a:t>
            </a:r>
            <a:r>
              <a:rPr lang="el-GR" dirty="0"/>
              <a:t>είναι μεγαλύτερη από </a:t>
            </a:r>
            <a:r>
              <a:rPr lang="el-GR" i="1" dirty="0"/>
              <a:t>τουλάχιστον μια </a:t>
            </a:r>
            <a:r>
              <a:rPr lang="el-GR" dirty="0"/>
              <a:t>τιμή του Α2 της </a:t>
            </a:r>
            <a:r>
              <a:rPr lang="en-US" dirty="0"/>
              <a:t>S</a:t>
            </a:r>
          </a:p>
          <a:p>
            <a:pPr marL="342900" indent="-342900">
              <a:buFontTx/>
              <a:buAutoNum type="arabicPeriod"/>
            </a:pPr>
            <a:r>
              <a:rPr lang="el-GR" dirty="0"/>
              <a:t>Τις πλειάδες της </a:t>
            </a:r>
            <a:r>
              <a:rPr lang="en-US" dirty="0"/>
              <a:t>R </a:t>
            </a:r>
            <a:r>
              <a:rPr lang="el-GR" dirty="0"/>
              <a:t>για τις οποίες η τιμή του </a:t>
            </a:r>
            <a:r>
              <a:rPr lang="en-US" dirty="0"/>
              <a:t>A1 </a:t>
            </a:r>
            <a:r>
              <a:rPr lang="el-GR" dirty="0"/>
              <a:t>είναι μεγαλύτερη </a:t>
            </a:r>
            <a:r>
              <a:rPr lang="el-GR" i="1" dirty="0"/>
              <a:t>από όλ</a:t>
            </a:r>
            <a:r>
              <a:rPr lang="el-GR" dirty="0"/>
              <a:t>ες τις τιμές του Α2 της </a:t>
            </a:r>
            <a:r>
              <a:rPr lang="en-US" dirty="0"/>
              <a:t>S</a:t>
            </a:r>
            <a:endParaRPr lang="el-GR" dirty="0"/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4406900" y="1676400"/>
            <a:ext cx="22098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Α</a:t>
            </a:r>
            <a:r>
              <a:rPr lang="el-GR" sz="2000" dirty="0">
                <a:latin typeface="Times New Roman" pitchFamily="18" charset="0"/>
              </a:rPr>
              <a:t>2	</a:t>
            </a:r>
            <a:r>
              <a:rPr lang="en-US" sz="2000" dirty="0">
                <a:latin typeface="Times New Roman" pitchFamily="18" charset="0"/>
              </a:rPr>
              <a:t>Β</a:t>
            </a:r>
            <a:r>
              <a:rPr lang="el-GR" sz="2000" dirty="0">
                <a:latin typeface="Times New Roman" pitchFamily="18" charset="0"/>
              </a:rPr>
              <a:t>2	</a:t>
            </a:r>
            <a:r>
              <a:rPr lang="en-US" sz="2000" dirty="0">
                <a:latin typeface="Times New Roman" pitchFamily="18" charset="0"/>
              </a:rPr>
              <a:t>C</a:t>
            </a:r>
            <a:r>
              <a:rPr lang="el-GR" sz="2000" dirty="0">
                <a:latin typeface="Times New Roman" pitchFamily="18" charset="0"/>
              </a:rPr>
              <a:t>2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000" dirty="0">
                <a:latin typeface="Times New Roman" pitchFamily="18" charset="0"/>
              </a:rPr>
              <a:t>3	1	2</a:t>
            </a:r>
          </a:p>
          <a:p>
            <a:pPr marL="457200" indent="-457200" eaLnBrk="0" hangingPunct="0">
              <a:spcBef>
                <a:spcPct val="50000"/>
              </a:spcBef>
              <a:buAutoNum type="arabicPlain" startAt="2"/>
            </a:pPr>
            <a:r>
              <a:rPr lang="el-GR" sz="2000" dirty="0">
                <a:latin typeface="Times New Roman" pitchFamily="18" charset="0"/>
              </a:rPr>
              <a:t>6	4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000" dirty="0">
                <a:latin typeface="Times New Roman" pitchFamily="18" charset="0"/>
              </a:rPr>
              <a:t>1	3	2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40247052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AAC479-BC21-41CC-997B-E893E0642E82}" type="slidenum">
              <a:rPr lang="el-GR" altLang="en-US" smtClean="0"/>
              <a:pPr/>
              <a:t>51</a:t>
            </a:fld>
            <a:endParaRPr lang="el-GR" altLang="en-US"/>
          </a:p>
        </p:txBody>
      </p:sp>
      <p:sp>
        <p:nvSpPr>
          <p:cNvPr id="36871" name="Text Box 4"/>
          <p:cNvSpPr txBox="1">
            <a:spLocks noChangeArrowheads="1"/>
          </p:cNvSpPr>
          <p:nvPr/>
        </p:nvSpPr>
        <p:spPr bwMode="auto">
          <a:xfrm>
            <a:off x="1663700" y="2692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n-US" sz="2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</a:t>
            </a:r>
            <a:r>
              <a:rPr lang="el-GR" sz="24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36872" name="Text Box 5"/>
          <p:cNvSpPr txBox="1">
            <a:spLocks noChangeArrowheads="1"/>
          </p:cNvSpPr>
          <p:nvPr/>
        </p:nvSpPr>
        <p:spPr bwMode="auto">
          <a:xfrm>
            <a:off x="673100" y="2174875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σε μια ενδιάμεση σχέση</a:t>
            </a:r>
          </a:p>
        </p:txBody>
      </p:sp>
      <p:sp>
        <p:nvSpPr>
          <p:cNvPr id="36873" name="Text Box 6"/>
          <p:cNvSpPr txBox="1">
            <a:spLocks noChangeArrowheads="1"/>
          </p:cNvSpPr>
          <p:nvPr/>
        </p:nvSpPr>
        <p:spPr bwMode="auto">
          <a:xfrm>
            <a:off x="1816100" y="4216400"/>
            <a:ext cx="640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ΜΕΓΑΛΗΣ_ΔΙΑΡΚΕΙΑΣ 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 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&gt; 100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</a:t>
            </a:r>
          </a:p>
        </p:txBody>
      </p:sp>
      <p:sp>
        <p:nvSpPr>
          <p:cNvPr id="36874" name="Text Box 7"/>
          <p:cNvSpPr txBox="1">
            <a:spLocks noChangeArrowheads="1"/>
          </p:cNvSpPr>
          <p:nvPr/>
        </p:nvSpPr>
        <p:spPr bwMode="auto">
          <a:xfrm>
            <a:off x="901700" y="3454400"/>
            <a:ext cx="411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Μετονομασία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A634AF-DB0D-4E64-9760-C3E956CE4BF6}" type="slidenum">
              <a:rPr lang="el-GR" altLang="en-US" smtClean="0"/>
              <a:pPr/>
              <a:t>52</a:t>
            </a:fld>
            <a:endParaRPr lang="el-GR" altLang="en-US"/>
          </a:p>
        </p:txBody>
      </p:sp>
      <p:sp>
        <p:nvSpPr>
          <p:cNvPr id="37893" name="Text Box 3"/>
          <p:cNvSpPr txBox="1">
            <a:spLocks noChangeArrowheads="1"/>
          </p:cNvSpPr>
          <p:nvPr/>
        </p:nvSpPr>
        <p:spPr bwMode="auto">
          <a:xfrm>
            <a:off x="1905000" y="2438400"/>
            <a:ext cx="571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latin typeface="Calibri" pitchFamily="34" charset="0"/>
                <a:ea typeface="Calibri" pitchFamily="34" charset="0"/>
                <a:cs typeface="Calibri" pitchFamily="34" charset="0"/>
              </a:rPr>
              <a:t>R(λίστα</a:t>
            </a:r>
            <a:r>
              <a:rPr lang="el-GR" sz="280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n-US" sz="2800">
                <a:latin typeface="Calibri" pitchFamily="34" charset="0"/>
                <a:ea typeface="Calibri" pitchFamily="34" charset="0"/>
                <a:cs typeface="Calibri" pitchFamily="34" charset="0"/>
              </a:rPr>
              <a:t>με</a:t>
            </a:r>
            <a:r>
              <a:rPr lang="el-GR" sz="280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n-US" sz="2800">
                <a:latin typeface="Calibri" pitchFamily="34" charset="0"/>
                <a:ea typeface="Calibri" pitchFamily="34" charset="0"/>
                <a:cs typeface="Calibri" pitchFamily="34" charset="0"/>
              </a:rPr>
              <a:t>νέα</a:t>
            </a:r>
            <a:r>
              <a:rPr lang="el-GR" sz="280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n-US" sz="2800">
                <a:latin typeface="Calibri" pitchFamily="34" charset="0"/>
                <a:ea typeface="Calibri" pitchFamily="34" charset="0"/>
                <a:cs typeface="Calibri" pitchFamily="34" charset="0"/>
              </a:rPr>
              <a:t>ονόματα) </a:t>
            </a:r>
            <a:r>
              <a:rPr lang="en-US" sz="28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</a:t>
            </a:r>
            <a:r>
              <a:rPr lang="el-GR" sz="28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37894" name="Text Box 4"/>
          <p:cNvSpPr txBox="1">
            <a:spLocks noChangeArrowheads="1"/>
          </p:cNvSpPr>
          <p:nvPr/>
        </p:nvSpPr>
        <p:spPr bwMode="auto">
          <a:xfrm>
            <a:off x="838200" y="1828800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μετονομασία γνωρισμάτων</a:t>
            </a:r>
          </a:p>
        </p:txBody>
      </p:sp>
      <p:sp>
        <p:nvSpPr>
          <p:cNvPr id="37895" name="Text Box 5"/>
          <p:cNvSpPr txBox="1">
            <a:spLocks noChangeArrowheads="1"/>
          </p:cNvSpPr>
          <p:nvPr/>
        </p:nvSpPr>
        <p:spPr bwMode="auto">
          <a:xfrm>
            <a:off x="406400" y="3597275"/>
            <a:ext cx="8432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ΜΕΓΑΛΗΣ_ΔΙΑΡΚΕΙΑΣ (όνομα -ταινίας, έτος-παραγωγής, διάρκεια, είδος)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 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&gt; 100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</a:t>
            </a:r>
          </a:p>
        </p:txBody>
      </p:sp>
      <p:sp>
        <p:nvSpPr>
          <p:cNvPr id="37896" name="Text Box 6"/>
          <p:cNvSpPr txBox="1">
            <a:spLocks noChangeArrowheads="1"/>
          </p:cNvSpPr>
          <p:nvPr/>
        </p:nvSpPr>
        <p:spPr bwMode="auto">
          <a:xfrm>
            <a:off x="304800" y="3048000"/>
            <a:ext cx="411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371600" y="4572000"/>
            <a:ext cx="7188200" cy="1222375"/>
            <a:chOff x="848" y="2976"/>
            <a:chExt cx="4528" cy="770"/>
          </a:xfrm>
        </p:grpSpPr>
        <p:sp>
          <p:nvSpPr>
            <p:cNvPr id="37899" name="Text Box 8"/>
            <p:cNvSpPr txBox="1">
              <a:spLocks noChangeArrowheads="1"/>
            </p:cNvSpPr>
            <p:nvPr/>
          </p:nvSpPr>
          <p:spPr bwMode="auto">
            <a:xfrm>
              <a:off x="848" y="2976"/>
              <a:ext cx="4528" cy="7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όνομα-ταινίας     έτος-παραγωγής	 διάρκεια	είδος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Star Wars 	</a:t>
              </a:r>
              <a:r>
                <a:rPr lang="el-GR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	</a:t>
              </a:r>
              <a:r>
                <a:rPr lang="en-US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  1997 		 </a:t>
              </a:r>
              <a:r>
                <a:rPr lang="el-GR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	</a:t>
              </a:r>
              <a:r>
                <a:rPr lang="en-US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  124 		 </a:t>
              </a:r>
              <a:r>
                <a:rPr lang="el-GR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Mighty</a:t>
              </a:r>
              <a:r>
                <a:rPr lang="el-GR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l-GR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Ducks</a:t>
              </a:r>
              <a:r>
                <a:rPr lang="el-GR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		   1991 		 	   104		 έγχρωμη</a:t>
              </a:r>
            </a:p>
          </p:txBody>
        </p:sp>
        <p:sp>
          <p:nvSpPr>
            <p:cNvPr id="37900" name="Line 9"/>
            <p:cNvSpPr>
              <a:spLocks noChangeShapeType="1"/>
            </p:cNvSpPr>
            <p:nvPr/>
          </p:nvSpPr>
          <p:spPr bwMode="auto">
            <a:xfrm>
              <a:off x="848" y="3216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901" name="Line 10"/>
            <p:cNvSpPr>
              <a:spLocks noChangeShapeType="1"/>
            </p:cNvSpPr>
            <p:nvPr/>
          </p:nvSpPr>
          <p:spPr bwMode="auto">
            <a:xfrm>
              <a:off x="1920" y="2976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902" name="Line 11"/>
            <p:cNvSpPr>
              <a:spLocks noChangeShapeType="1"/>
            </p:cNvSpPr>
            <p:nvPr/>
          </p:nvSpPr>
          <p:spPr bwMode="auto">
            <a:xfrm>
              <a:off x="3168" y="2976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903" name="Line 12"/>
            <p:cNvSpPr>
              <a:spLocks noChangeShapeType="1"/>
            </p:cNvSpPr>
            <p:nvPr/>
          </p:nvSpPr>
          <p:spPr bwMode="auto">
            <a:xfrm>
              <a:off x="4016" y="2976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7" name="Title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Μετονομασία</a:t>
            </a: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AAC479-BC21-41CC-997B-E893E0642E82}" type="slidenum">
              <a:rPr lang="el-GR" altLang="en-US" smtClean="0"/>
              <a:pPr/>
              <a:t>53</a:t>
            </a:fld>
            <a:endParaRPr lang="el-GR" alt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Μετονομασία</a:t>
            </a:r>
          </a:p>
        </p:txBody>
      </p:sp>
      <p:sp>
        <p:nvSpPr>
          <p:cNvPr id="2" name="Rectangle 1"/>
          <p:cNvSpPr/>
          <p:nvPr/>
        </p:nvSpPr>
        <p:spPr>
          <a:xfrm>
            <a:off x="552545" y="1500569"/>
            <a:ext cx="803891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i="1" dirty="0"/>
              <a:t>τελεστής μετονομασίας</a:t>
            </a:r>
            <a:r>
              <a:rPr lang="el-GR" sz="3600" dirty="0"/>
              <a:t> </a:t>
            </a:r>
            <a:r>
              <a:rPr lang="en-US" sz="3600" dirty="0"/>
              <a:t>(</a:t>
            </a:r>
            <a:r>
              <a:rPr lang="en-US" sz="3600" i="1" dirty="0"/>
              <a:t>rename operator</a:t>
            </a:r>
            <a:r>
              <a:rPr lang="en-US" sz="3600" dirty="0"/>
              <a:t>) </a:t>
            </a:r>
            <a:r>
              <a:rPr lang="el-GR" sz="3600" dirty="0"/>
              <a:t>συμβολίζεται με </a:t>
            </a:r>
            <a:r>
              <a:rPr lang="el-GR" sz="3600" i="1" dirty="0">
                <a:solidFill>
                  <a:schemeClr val="accent6">
                    <a:lumMod val="75000"/>
                  </a:schemeClr>
                </a:solidFill>
              </a:rPr>
              <a:t>ρ</a:t>
            </a:r>
            <a:r>
              <a:rPr lang="el-GR" sz="3600" i="1" dirty="0"/>
              <a:t> </a:t>
            </a:r>
            <a:endParaRPr lang="el-GR" sz="3600" dirty="0"/>
          </a:p>
          <a:p>
            <a:endParaRPr lang="el-GR" sz="3600" dirty="0"/>
          </a:p>
          <a:p>
            <a:r>
              <a:rPr lang="el-GR" sz="3600" dirty="0"/>
              <a:t>για μια σχέση </a:t>
            </a:r>
            <a:r>
              <a:rPr lang="en-US" sz="3600" dirty="0"/>
              <a:t>R(A</a:t>
            </a:r>
            <a:r>
              <a:rPr lang="en-US" sz="3600" baseline="-25000" dirty="0"/>
              <a:t>1</a:t>
            </a:r>
            <a:r>
              <a:rPr lang="en-US" sz="3600" dirty="0"/>
              <a:t>, A</a:t>
            </a:r>
            <a:r>
              <a:rPr lang="en-US" sz="3600" baseline="-25000" dirty="0"/>
              <a:t>2</a:t>
            </a:r>
            <a:r>
              <a:rPr lang="en-US" sz="3600" dirty="0"/>
              <a:t>, …, A</a:t>
            </a:r>
            <a:r>
              <a:rPr lang="en-US" sz="3600" baseline="-25000" dirty="0"/>
              <a:t>n</a:t>
            </a:r>
            <a:r>
              <a:rPr lang="en-US" sz="3600" dirty="0"/>
              <a:t>)</a:t>
            </a:r>
            <a:r>
              <a:rPr lang="el-GR" sz="3600" dirty="0"/>
              <a:t>:</a:t>
            </a:r>
            <a:r>
              <a:rPr lang="en-US" sz="3600" dirty="0"/>
              <a:t> </a:t>
            </a:r>
            <a:endParaRPr lang="el-GR" sz="3600" dirty="0"/>
          </a:p>
          <a:p>
            <a:r>
              <a:rPr lang="el-GR" sz="3600" dirty="0"/>
              <a:t>η έκφραση </a:t>
            </a:r>
            <a:r>
              <a:rPr lang="el-GR" sz="3600" dirty="0">
                <a:solidFill>
                  <a:schemeClr val="accent6">
                    <a:lumMod val="75000"/>
                  </a:schemeClr>
                </a:solidFill>
              </a:rPr>
              <a:t>ρ</a:t>
            </a:r>
            <a:r>
              <a:rPr lang="en-US" sz="3600" baseline="-25000" dirty="0">
                <a:solidFill>
                  <a:schemeClr val="accent6">
                    <a:lumMod val="75000"/>
                  </a:schemeClr>
                </a:solidFill>
              </a:rPr>
              <a:t>S(B1, B2, …, </a:t>
            </a:r>
            <a:r>
              <a:rPr lang="en-US" sz="3600" baseline="-25000" dirty="0" err="1">
                <a:solidFill>
                  <a:schemeClr val="accent6">
                    <a:lumMod val="75000"/>
                  </a:schemeClr>
                </a:solidFill>
              </a:rPr>
              <a:t>Bn</a:t>
            </a:r>
            <a:r>
              <a:rPr lang="en-US" sz="3600" baseline="-25000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</a:rPr>
              <a:t>(R) </a:t>
            </a:r>
            <a:endParaRPr lang="el-GR" sz="36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l-GR" sz="3600" dirty="0"/>
              <a:t>είναι</a:t>
            </a:r>
            <a:r>
              <a:rPr lang="en-US" sz="3600" dirty="0"/>
              <a:t> </a:t>
            </a:r>
            <a:r>
              <a:rPr lang="el-GR" sz="3600" dirty="0"/>
              <a:t>ισοδύναμη του συμβολισμού </a:t>
            </a:r>
          </a:p>
          <a:p>
            <a:r>
              <a:rPr lang="en-US" sz="3600" dirty="0"/>
              <a:t>S(B</a:t>
            </a:r>
            <a:r>
              <a:rPr lang="en-US" sz="3600" baseline="-25000" dirty="0"/>
              <a:t>1</a:t>
            </a:r>
            <a:r>
              <a:rPr lang="en-US" sz="3600" dirty="0"/>
              <a:t>, B</a:t>
            </a:r>
            <a:r>
              <a:rPr lang="en-US" sz="3600" baseline="-25000" dirty="0"/>
              <a:t>2</a:t>
            </a:r>
            <a:r>
              <a:rPr lang="en-US" sz="3600" dirty="0"/>
              <a:t>, … </a:t>
            </a:r>
            <a:r>
              <a:rPr lang="en-US" sz="3600" dirty="0" err="1"/>
              <a:t>B</a:t>
            </a:r>
            <a:r>
              <a:rPr lang="en-US" sz="3600" baseline="-25000" dirty="0" err="1"/>
              <a:t>n</a:t>
            </a:r>
            <a:r>
              <a:rPr lang="en-US" sz="3600" dirty="0"/>
              <a:t>) ⟵ R(A</a:t>
            </a:r>
            <a:r>
              <a:rPr lang="en-US" sz="3600" baseline="-25000" dirty="0"/>
              <a:t>1</a:t>
            </a:r>
            <a:r>
              <a:rPr lang="en-US" sz="3600" dirty="0"/>
              <a:t>, A</a:t>
            </a:r>
            <a:r>
              <a:rPr lang="en-US" sz="3600" baseline="-25000" dirty="0"/>
              <a:t>2</a:t>
            </a:r>
            <a:r>
              <a:rPr lang="en-US" sz="3600" dirty="0"/>
              <a:t>, …, A</a:t>
            </a:r>
            <a:r>
              <a:rPr lang="en-US" sz="3600" baseline="-25000" dirty="0"/>
              <a:t>n</a:t>
            </a:r>
            <a:r>
              <a:rPr lang="en-US" sz="3600" dirty="0"/>
              <a:t>)</a:t>
            </a: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3198288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263C32-7B51-4EFB-A0A5-52573E998004}" type="slidenum">
              <a:rPr lang="el-GR" altLang="en-US" smtClean="0"/>
              <a:pPr/>
              <a:t>54</a:t>
            </a:fld>
            <a:endParaRPr lang="el-GR" altLang="en-US"/>
          </a:p>
        </p:txBody>
      </p:sp>
      <p:sp>
        <p:nvSpPr>
          <p:cNvPr id="59398" name="Text Box 4"/>
          <p:cNvSpPr txBox="1">
            <a:spLocks noChangeArrowheads="1"/>
          </p:cNvSpPr>
          <p:nvPr/>
        </p:nvSpPr>
        <p:spPr bwMode="auto">
          <a:xfrm>
            <a:off x="401865" y="3373146"/>
            <a:ext cx="849788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τουλάχιστον μια πίτσα που έχει μανιτάρι</a:t>
            </a:r>
          </a:p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όνομα) που έχουν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δύο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διαφορετικά συστατικά.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μόνο ένα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συστατικό</a:t>
            </a:r>
          </a:p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περισσότερα από δύο 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δηλαδή, τουλάχιστον τρία) διαφορετικά συστατικά</a:t>
            </a:r>
          </a:p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ακριβώς δύο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διαφορετικά συστατικά</a:t>
            </a:r>
            <a:endParaRPr lang="en-US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9399" name="Text Box 3"/>
          <p:cNvSpPr txBox="1">
            <a:spLocks noChangeArrowheads="1"/>
          </p:cNvSpPr>
          <p:nvPr/>
        </p:nvSpPr>
        <p:spPr bwMode="auto">
          <a:xfrm>
            <a:off x="1148832" y="1428685"/>
            <a:ext cx="5327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36550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Ασκήσεις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BFD22F-FE3F-49C3-BE77-F37BE68A80C8}" type="slidenum">
              <a:rPr lang="el-GR" altLang="en-US" smtClean="0"/>
              <a:pPr/>
              <a:t>55</a:t>
            </a:fld>
            <a:endParaRPr lang="el-GR" altLang="en-US"/>
          </a:p>
        </p:txBody>
      </p:sp>
      <p:sp>
        <p:nvSpPr>
          <p:cNvPr id="32774" name="Text Box 3"/>
          <p:cNvSpPr txBox="1">
            <a:spLocks noChangeArrowheads="1"/>
          </p:cNvSpPr>
          <p:nvPr/>
        </p:nvSpPr>
        <p:spPr bwMode="auto">
          <a:xfrm>
            <a:off x="366557" y="218231"/>
            <a:ext cx="2218712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ελιά</a:t>
            </a:r>
          </a:p>
        </p:txBody>
      </p:sp>
      <p:sp>
        <p:nvSpPr>
          <p:cNvPr id="32775" name="Text Box 4"/>
          <p:cNvSpPr txBox="1">
            <a:spLocks noChangeArrowheads="1"/>
          </p:cNvSpPr>
          <p:nvPr/>
        </p:nvSpPr>
        <p:spPr bwMode="auto">
          <a:xfrm>
            <a:off x="2622061" y="2239547"/>
            <a:ext cx="2146291" cy="210826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ΣΥΣΤΑΤΙΚΟ-ΠΙΤΣΑΣ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</a:t>
            </a:r>
            <a:r>
              <a:rPr lang="en-US" sz="1000" b="1" dirty="0"/>
              <a:t>	</a:t>
            </a:r>
            <a:r>
              <a:rPr lang="el-GR" sz="10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Κώστας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Κατερίνα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ανανάς</a:t>
            </a:r>
          </a:p>
        </p:txBody>
      </p:sp>
      <p:sp>
        <p:nvSpPr>
          <p:cNvPr id="32776" name="Text Box 4"/>
          <p:cNvSpPr txBox="1">
            <a:spLocks noChangeArrowheads="1"/>
          </p:cNvSpPr>
          <p:nvPr/>
        </p:nvSpPr>
        <p:spPr bwMode="auto">
          <a:xfrm>
            <a:off x="5379695" y="3070672"/>
            <a:ext cx="3441700" cy="25542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ΣΕΡΒΙΡΕΙ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ΜΑΓΑΖΙ			ΟΝΟΜΑ-ΠΙΤΣΑΣ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Roma		</a:t>
            </a:r>
            <a:r>
              <a:rPr lang="el-GR" sz="1000" b="1" dirty="0"/>
              <a:t>	</a:t>
            </a:r>
            <a:r>
              <a:rPr lang="en-US" sz="1000" b="1" dirty="0"/>
              <a:t>Vegetarian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Roma		</a:t>
            </a:r>
            <a:r>
              <a:rPr lang="el-GR" sz="1000" b="1" dirty="0"/>
              <a:t>	Σπέσιαλ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Napoli		</a:t>
            </a:r>
            <a:r>
              <a:rPr lang="el-GR" sz="1000" b="1" dirty="0"/>
              <a:t>	</a:t>
            </a:r>
            <a:r>
              <a:rPr lang="en-US" sz="1000" b="1" dirty="0"/>
              <a:t>Vegetarian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Napoli		</a:t>
            </a:r>
            <a:r>
              <a:rPr lang="el-GR" sz="1000" b="1" dirty="0"/>
              <a:t>	Ελληνική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	</a:t>
            </a:r>
            <a:r>
              <a:rPr lang="el-GR" sz="1000" b="1" dirty="0"/>
              <a:t>Χαβάη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	</a:t>
            </a:r>
            <a:r>
              <a:rPr lang="el-GR" sz="1000" b="1" dirty="0"/>
              <a:t>Ελληνική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Pizza-Place	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endParaRPr lang="el-GR" sz="1000" b="1" dirty="0">
              <a:solidFill>
                <a:schemeClr val="bg2"/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2773" name="Ink 32772">
                <a:extLst>
                  <a:ext uri="{FF2B5EF4-FFF2-40B4-BE49-F238E27FC236}">
                    <a16:creationId xmlns:a16="http://schemas.microsoft.com/office/drawing/2014/main" id="{7ED7CCE0-27B0-44DE-92EB-ABB93ABDAACE}"/>
                  </a:ext>
                </a:extLst>
              </p14:cNvPr>
              <p14:cNvContentPartPr/>
              <p14:nvPr/>
            </p14:nvContentPartPr>
            <p14:xfrm>
              <a:off x="2325412" y="748477"/>
              <a:ext cx="360" cy="360"/>
            </p14:xfrm>
          </p:contentPart>
        </mc:Choice>
        <mc:Fallback xmlns="">
          <p:pic>
            <p:nvPicPr>
              <p:cNvPr id="32773" name="Ink 32772">
                <a:extLst>
                  <a:ext uri="{FF2B5EF4-FFF2-40B4-BE49-F238E27FC236}">
                    <a16:creationId xmlns:a16="http://schemas.microsoft.com/office/drawing/2014/main" id="{7ED7CCE0-27B0-44DE-92EB-ABB93ABDAACE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2316772" y="739477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0169052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D058A0-6848-4400-864D-B5FF4699A2F9}" type="slidenum">
              <a:rPr lang="el-GR" altLang="en-US" smtClean="0"/>
              <a:pPr/>
              <a:t>56</a:t>
            </a:fld>
            <a:endParaRPr lang="el-GR" altLang="en-US"/>
          </a:p>
        </p:txBody>
      </p:sp>
      <p:sp>
        <p:nvSpPr>
          <p:cNvPr id="60421" name="Text Box 3"/>
          <p:cNvSpPr txBox="1">
            <a:spLocks noChangeArrowheads="1"/>
          </p:cNvSpPr>
          <p:nvPr/>
        </p:nvSpPr>
        <p:spPr bwMode="auto">
          <a:xfrm>
            <a:off x="190500" y="434975"/>
            <a:ext cx="201295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</a:t>
            </a:r>
            <a:r>
              <a:rPr lang="en-US" sz="1000" b="1" dirty="0"/>
              <a:t>	</a:t>
            </a:r>
            <a:r>
              <a:rPr lang="el-GR" sz="1000" b="1" dirty="0"/>
              <a:t>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</a:t>
            </a:r>
            <a:endParaRPr lang="en-US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</a:t>
            </a:r>
            <a:r>
              <a:rPr lang="en-US" sz="1000" b="1" dirty="0"/>
              <a:t>	</a:t>
            </a:r>
            <a:r>
              <a:rPr lang="el-GR" sz="1000" b="1" dirty="0"/>
              <a:t>ελιά</a:t>
            </a:r>
          </a:p>
        </p:txBody>
      </p:sp>
      <p:sp>
        <p:nvSpPr>
          <p:cNvPr id="60422" name="Text Box 4"/>
          <p:cNvSpPr txBox="1">
            <a:spLocks noChangeArrowheads="1"/>
          </p:cNvSpPr>
          <p:nvPr/>
        </p:nvSpPr>
        <p:spPr bwMode="auto">
          <a:xfrm>
            <a:off x="223838" y="0"/>
            <a:ext cx="7154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l-GR" i="1">
                <a:solidFill>
                  <a:srgbClr val="9933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τουλάχιστον δύο διαφορετικά συστατικά</a:t>
            </a:r>
          </a:p>
        </p:txBody>
      </p:sp>
      <p:sp>
        <p:nvSpPr>
          <p:cNvPr id="60423" name="Text Box 5"/>
          <p:cNvSpPr txBox="1">
            <a:spLocks noChangeArrowheads="1"/>
          </p:cNvSpPr>
          <p:nvPr/>
        </p:nvSpPr>
        <p:spPr bwMode="auto">
          <a:xfrm>
            <a:off x="2006600" y="1760538"/>
            <a:ext cx="6556375" cy="4368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Ο1		       	Σ1			Ο2		Σ2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	μανιτάρι		</a:t>
            </a:r>
            <a:r>
              <a:rPr lang="en-US" sz="1000" b="1" dirty="0"/>
              <a:t>Vegetarian</a:t>
            </a:r>
            <a:r>
              <a:rPr lang="el-GR" sz="1000" b="1" dirty="0"/>
              <a:t>	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	μανιτάρι		</a:t>
            </a:r>
            <a:r>
              <a:rPr lang="en-US" sz="1000" b="1" dirty="0"/>
              <a:t>Vegetarian</a:t>
            </a:r>
            <a:r>
              <a:rPr lang="el-GR" sz="1000" b="1" dirty="0"/>
              <a:t>	ελιά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Χαβάη		ανανάς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	μανιτάρι		Χαβάη		ζαμπόν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Σπέσιαλ		ζαμπόν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Σπέσιαλ		μπέικον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Σπέσιαλ		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Ελληνική	ελιά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ελιά			</a:t>
            </a:r>
            <a:r>
              <a:rPr lang="en-US" sz="1000" b="1" dirty="0"/>
              <a:t>Vegetarian</a:t>
            </a:r>
            <a:r>
              <a:rPr lang="el-GR" sz="1000" b="1" dirty="0"/>
              <a:t>	μανιτάρι</a:t>
            </a:r>
          </a:p>
          <a:p>
            <a:pPr algn="ctr">
              <a:spcBef>
                <a:spcPct val="50000"/>
              </a:spcBef>
            </a:pPr>
            <a:r>
              <a:rPr lang="en-US" sz="1000" b="1" dirty="0"/>
              <a:t>…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	</a:t>
            </a:r>
            <a:r>
              <a:rPr lang="en-US" sz="1000" b="1" dirty="0"/>
              <a:t>Vegetarian</a:t>
            </a:r>
            <a:r>
              <a:rPr lang="el-GR" sz="1000" b="1" dirty="0"/>
              <a:t>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</a:t>
            </a:r>
            <a:r>
              <a:rPr lang="en-US" sz="1000" b="1" dirty="0"/>
              <a:t>	</a:t>
            </a:r>
            <a:r>
              <a:rPr lang="el-GR" sz="1000" b="1" dirty="0"/>
              <a:t>	ελιά			</a:t>
            </a:r>
            <a:r>
              <a:rPr lang="en-US" sz="1000" b="1" dirty="0"/>
              <a:t>Vegetarian</a:t>
            </a:r>
            <a:r>
              <a:rPr lang="el-GR" sz="1000" b="1" dirty="0"/>
              <a:t>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	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</a:t>
            </a:r>
            <a:r>
              <a:rPr lang="en-US" sz="1000" b="1" dirty="0"/>
              <a:t>	</a:t>
            </a:r>
            <a:r>
              <a:rPr lang="el-GR" sz="1000" b="1" dirty="0"/>
              <a:t>	ελιά			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	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	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	Σπέσιαλ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	Ελληνική	ελιά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9D7284E-A0CD-4A3A-832D-CB7AF9046A86}"/>
                  </a:ext>
                </a:extLst>
              </p14:cNvPr>
              <p14:cNvContentPartPr/>
              <p14:nvPr/>
            </p14:nvContentPartPr>
            <p14:xfrm>
              <a:off x="2045228" y="2227357"/>
              <a:ext cx="288360" cy="64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9D7284E-A0CD-4A3A-832D-CB7AF9046A8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36588" y="2218717"/>
                <a:ext cx="306000" cy="24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693F3C-4A6E-496B-B5BD-3DB8768B6E35}" type="slidenum">
              <a:rPr lang="el-GR" altLang="en-US" smtClean="0"/>
              <a:pPr/>
              <a:t>57</a:t>
            </a:fld>
            <a:endParaRPr lang="el-GR" altLang="en-US"/>
          </a:p>
        </p:txBody>
      </p:sp>
      <p:sp>
        <p:nvSpPr>
          <p:cNvPr id="75782" name="Line 4"/>
          <p:cNvSpPr>
            <a:spLocks noChangeShapeType="1"/>
          </p:cNvSpPr>
          <p:nvPr/>
        </p:nvSpPr>
        <p:spPr bwMode="auto">
          <a:xfrm>
            <a:off x="2590800" y="2590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5783" name="Line 5"/>
          <p:cNvSpPr>
            <a:spLocks noChangeShapeType="1"/>
          </p:cNvSpPr>
          <p:nvPr/>
        </p:nvSpPr>
        <p:spPr bwMode="auto">
          <a:xfrm>
            <a:off x="2590800" y="2667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5784" name="Text Box 6"/>
          <p:cNvSpPr txBox="1">
            <a:spLocks noChangeArrowheads="1"/>
          </p:cNvSpPr>
          <p:nvPr/>
        </p:nvSpPr>
        <p:spPr bwMode="auto">
          <a:xfrm>
            <a:off x="266331" y="1402383"/>
            <a:ext cx="8458938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Outer join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Όταν θέλουμε να κρατήσουμε στο αποτέλεσμα όλες τις πλειάδες - και αυτές που δεν ταιριάζουν) είτε της σχέσης στα αριστερά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(αριστερή εξωτερική συνένωση)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είτε της σχέσης στα δεξιά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(δεξιά εξωτερική συνένωση)</a:t>
            </a:r>
          </a:p>
        </p:txBody>
      </p:sp>
      <p:sp>
        <p:nvSpPr>
          <p:cNvPr id="75785" name="Text Box 7"/>
          <p:cNvSpPr txBox="1">
            <a:spLocks noChangeArrowheads="1"/>
          </p:cNvSpPr>
          <p:nvPr/>
        </p:nvSpPr>
        <p:spPr bwMode="auto">
          <a:xfrm>
            <a:off x="838200" y="3565525"/>
            <a:ext cx="27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75786" name="Text Box 8"/>
          <p:cNvSpPr txBox="1">
            <a:spLocks noChangeArrowheads="1"/>
          </p:cNvSpPr>
          <p:nvPr/>
        </p:nvSpPr>
        <p:spPr bwMode="auto">
          <a:xfrm>
            <a:off x="1828800" y="3581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57200" y="3978275"/>
            <a:ext cx="914400" cy="1311275"/>
            <a:chOff x="576" y="2640"/>
            <a:chExt cx="576" cy="826"/>
          </a:xfrm>
        </p:grpSpPr>
        <p:sp>
          <p:nvSpPr>
            <p:cNvPr id="75808" name="Text Box 10"/>
            <p:cNvSpPr txBox="1">
              <a:spLocks noChangeArrowheads="1"/>
            </p:cNvSpPr>
            <p:nvPr/>
          </p:nvSpPr>
          <p:spPr bwMode="auto">
            <a:xfrm>
              <a:off x="576" y="2640"/>
              <a:ext cx="576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1     6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2     4</a:t>
              </a:r>
            </a:p>
          </p:txBody>
        </p:sp>
        <p:sp>
          <p:nvSpPr>
            <p:cNvPr id="75809" name="Line 11"/>
            <p:cNvSpPr>
              <a:spLocks noChangeShapeType="1"/>
            </p:cNvSpPr>
            <p:nvPr/>
          </p:nvSpPr>
          <p:spPr bwMode="auto">
            <a:xfrm>
              <a:off x="576" y="2890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10" name="Line 12"/>
            <p:cNvSpPr>
              <a:spLocks noChangeShapeType="1"/>
            </p:cNvSpPr>
            <p:nvPr/>
          </p:nvSpPr>
          <p:spPr bwMode="auto">
            <a:xfrm>
              <a:off x="816" y="2640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1828800" y="3978275"/>
            <a:ext cx="1219200" cy="1768475"/>
            <a:chOff x="1152" y="2756"/>
            <a:chExt cx="768" cy="1114"/>
          </a:xfrm>
        </p:grpSpPr>
        <p:sp>
          <p:nvSpPr>
            <p:cNvPr id="75805" name="Text Box 14"/>
            <p:cNvSpPr txBox="1">
              <a:spLocks noChangeArrowheads="1"/>
            </p:cNvSpPr>
            <p:nvPr/>
          </p:nvSpPr>
          <p:spPr bwMode="auto">
            <a:xfrm>
              <a:off x="1152" y="2756"/>
              <a:ext cx="768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</a:t>
              </a:r>
              <a:r>
                <a:rPr lang="en-US" sz="2000">
                  <a:latin typeface="Times New Roman" pitchFamily="18" charset="0"/>
                </a:rPr>
                <a:t>B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3     9</a:t>
              </a:r>
            </a:p>
          </p:txBody>
        </p:sp>
        <p:sp>
          <p:nvSpPr>
            <p:cNvPr id="75806" name="Line 15"/>
            <p:cNvSpPr>
              <a:spLocks noChangeShapeType="1"/>
            </p:cNvSpPr>
            <p:nvPr/>
          </p:nvSpPr>
          <p:spPr bwMode="auto">
            <a:xfrm>
              <a:off x="1152" y="3006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07" name="Line 16"/>
            <p:cNvSpPr>
              <a:spLocks noChangeShapeType="1"/>
            </p:cNvSpPr>
            <p:nvPr/>
          </p:nvSpPr>
          <p:spPr bwMode="auto">
            <a:xfrm>
              <a:off x="1392" y="275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3048000" y="3978275"/>
            <a:ext cx="2667000" cy="1311275"/>
            <a:chOff x="2160" y="2640"/>
            <a:chExt cx="1680" cy="826"/>
          </a:xfrm>
        </p:grpSpPr>
        <p:sp>
          <p:nvSpPr>
            <p:cNvPr id="75801" name="Text Box 18"/>
            <p:cNvSpPr txBox="1">
              <a:spLocks noChangeArrowheads="1"/>
            </p:cNvSpPr>
            <p:nvPr/>
          </p:nvSpPr>
          <p:spPr bwMode="auto">
            <a:xfrm>
              <a:off x="2160" y="2640"/>
              <a:ext cx="1680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Α      C     B     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1        6     3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1        6     5</a:t>
              </a:r>
            </a:p>
          </p:txBody>
        </p:sp>
        <p:sp>
          <p:nvSpPr>
            <p:cNvPr id="75802" name="Line 19"/>
            <p:cNvSpPr>
              <a:spLocks noChangeShapeType="1"/>
            </p:cNvSpPr>
            <p:nvPr/>
          </p:nvSpPr>
          <p:spPr bwMode="auto">
            <a:xfrm>
              <a:off x="2160" y="2890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03" name="Line 20"/>
            <p:cNvSpPr>
              <a:spLocks noChangeShapeType="1"/>
            </p:cNvSpPr>
            <p:nvPr/>
          </p:nvSpPr>
          <p:spPr bwMode="auto">
            <a:xfrm>
              <a:off x="2496" y="2640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04" name="Line 21"/>
            <p:cNvSpPr>
              <a:spLocks noChangeShapeType="1"/>
            </p:cNvSpPr>
            <p:nvPr/>
          </p:nvSpPr>
          <p:spPr bwMode="auto">
            <a:xfrm>
              <a:off x="2784" y="2640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4724400" y="3794125"/>
            <a:ext cx="2667000" cy="1768475"/>
            <a:chOff x="3312" y="2640"/>
            <a:chExt cx="1680" cy="1114"/>
          </a:xfrm>
        </p:grpSpPr>
        <p:sp>
          <p:nvSpPr>
            <p:cNvPr id="75797" name="Text Box 23"/>
            <p:cNvSpPr txBox="1">
              <a:spLocks noChangeArrowheads="1"/>
            </p:cNvSpPr>
            <p:nvPr/>
          </p:nvSpPr>
          <p:spPr bwMode="auto">
            <a:xfrm>
              <a:off x="3312" y="2640"/>
              <a:ext cx="1680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  C     B     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1        6     3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1        6     5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2        4     null</a:t>
              </a:r>
            </a:p>
          </p:txBody>
        </p:sp>
        <p:sp>
          <p:nvSpPr>
            <p:cNvPr id="75798" name="Line 24"/>
            <p:cNvSpPr>
              <a:spLocks noChangeShapeType="1"/>
            </p:cNvSpPr>
            <p:nvPr/>
          </p:nvSpPr>
          <p:spPr bwMode="auto">
            <a:xfrm>
              <a:off x="3312" y="289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799" name="Line 25"/>
            <p:cNvSpPr>
              <a:spLocks noChangeShapeType="1"/>
            </p:cNvSpPr>
            <p:nvPr/>
          </p:nvSpPr>
          <p:spPr bwMode="auto">
            <a:xfrm>
              <a:off x="3648" y="2640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00" name="Line 26"/>
            <p:cNvSpPr>
              <a:spLocks noChangeShapeType="1"/>
            </p:cNvSpPr>
            <p:nvPr/>
          </p:nvSpPr>
          <p:spPr bwMode="auto">
            <a:xfrm>
              <a:off x="3936" y="2640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6824664" y="3886200"/>
            <a:ext cx="1676400" cy="1768475"/>
            <a:chOff x="4291" y="2640"/>
            <a:chExt cx="1056" cy="1114"/>
          </a:xfrm>
        </p:grpSpPr>
        <p:sp>
          <p:nvSpPr>
            <p:cNvPr id="75793" name="Text Box 28"/>
            <p:cNvSpPr txBox="1">
              <a:spLocks noChangeArrowheads="1"/>
            </p:cNvSpPr>
            <p:nvPr/>
          </p:nvSpPr>
          <p:spPr bwMode="auto">
            <a:xfrm>
              <a:off x="4291" y="2640"/>
              <a:ext cx="1056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 C     B     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1      6      3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1      6      5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null    9</a:t>
              </a:r>
            </a:p>
          </p:txBody>
        </p:sp>
        <p:sp>
          <p:nvSpPr>
            <p:cNvPr id="75794" name="Line 29"/>
            <p:cNvSpPr>
              <a:spLocks noChangeShapeType="1"/>
            </p:cNvSpPr>
            <p:nvPr/>
          </p:nvSpPr>
          <p:spPr bwMode="auto">
            <a:xfrm>
              <a:off x="4291" y="2890"/>
              <a:ext cx="8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795" name="Line 30"/>
            <p:cNvSpPr>
              <a:spLocks noChangeShapeType="1"/>
            </p:cNvSpPr>
            <p:nvPr/>
          </p:nvSpPr>
          <p:spPr bwMode="auto">
            <a:xfrm>
              <a:off x="4502" y="2640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796" name="Line 31"/>
            <p:cNvSpPr>
              <a:spLocks noChangeShapeType="1"/>
            </p:cNvSpPr>
            <p:nvPr/>
          </p:nvSpPr>
          <p:spPr bwMode="auto">
            <a:xfrm>
              <a:off x="4896" y="2640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5792" name="Text Box 32"/>
          <p:cNvSpPr txBox="1">
            <a:spLocks noChangeArrowheads="1"/>
          </p:cNvSpPr>
          <p:nvPr/>
        </p:nvSpPr>
        <p:spPr bwMode="auto">
          <a:xfrm>
            <a:off x="3048000" y="3489325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R * S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35" name="Title 34"/>
          <p:cNvSpPr>
            <a:spLocks noGrp="1"/>
          </p:cNvSpPr>
          <p:nvPr>
            <p:ph type="title"/>
          </p:nvPr>
        </p:nvSpPr>
        <p:spPr>
          <a:xfrm>
            <a:off x="381000" y="109742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Εξωτερική Συνένωση</a:t>
            </a:r>
          </a:p>
        </p:txBody>
      </p:sp>
      <p:sp>
        <p:nvSpPr>
          <p:cNvPr id="3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5788" name="Ink 75787">
                <a:extLst>
                  <a:ext uri="{FF2B5EF4-FFF2-40B4-BE49-F238E27FC236}">
                    <a16:creationId xmlns:a16="http://schemas.microsoft.com/office/drawing/2014/main" id="{3723F885-8825-432E-B3DF-82803B0F156D}"/>
                  </a:ext>
                </a:extLst>
              </p14:cNvPr>
              <p14:cNvContentPartPr/>
              <p14:nvPr/>
            </p14:nvContentPartPr>
            <p14:xfrm>
              <a:off x="4583588" y="3231757"/>
              <a:ext cx="165240" cy="165960"/>
            </p14:xfrm>
          </p:contentPart>
        </mc:Choice>
        <mc:Fallback xmlns="">
          <p:pic>
            <p:nvPicPr>
              <p:cNvPr id="75788" name="Ink 75787">
                <a:extLst>
                  <a:ext uri="{FF2B5EF4-FFF2-40B4-BE49-F238E27FC236}">
                    <a16:creationId xmlns:a16="http://schemas.microsoft.com/office/drawing/2014/main" id="{3723F885-8825-432E-B3DF-82803B0F156D}"/>
                  </a:ext>
                </a:extLst>
              </p:cNvPr>
              <p:cNvPicPr/>
              <p:nvPr/>
            </p:nvPicPr>
            <p:blipFill>
              <a:blip r:embed="rId110"/>
              <a:stretch>
                <a:fillRect/>
              </a:stretch>
            </p:blipFill>
            <p:spPr>
              <a:xfrm>
                <a:off x="4574948" y="3223117"/>
                <a:ext cx="182880" cy="183600"/>
              </a:xfrm>
              <a:prstGeom prst="rect">
                <a:avLst/>
              </a:prstGeom>
            </p:spPr>
          </p:pic>
        </mc:Fallback>
      </mc:AlternateContent>
      <p:grpSp>
        <p:nvGrpSpPr>
          <p:cNvPr id="75818" name="Group 75817">
            <a:extLst>
              <a:ext uri="{FF2B5EF4-FFF2-40B4-BE49-F238E27FC236}">
                <a16:creationId xmlns:a16="http://schemas.microsoft.com/office/drawing/2014/main" id="{FB1431D6-BFE3-4874-83FE-53B64B09E674}"/>
              </a:ext>
            </a:extLst>
          </p:cNvPr>
          <p:cNvGrpSpPr/>
          <p:nvPr/>
        </p:nvGrpSpPr>
        <p:grpSpPr>
          <a:xfrm>
            <a:off x="4992548" y="3177037"/>
            <a:ext cx="640440" cy="223560"/>
            <a:chOff x="4992548" y="3177037"/>
            <a:chExt cx="640440" cy="223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1">
              <p14:nvContentPartPr>
                <p14:cNvPr id="75789" name="Ink 75788">
                  <a:extLst>
                    <a:ext uri="{FF2B5EF4-FFF2-40B4-BE49-F238E27FC236}">
                      <a16:creationId xmlns:a16="http://schemas.microsoft.com/office/drawing/2014/main" id="{772CC672-BBEB-47C4-AD6A-9CABB60F1929}"/>
                    </a:ext>
                  </a:extLst>
                </p14:cNvPr>
                <p14:cNvContentPartPr/>
                <p14:nvPr/>
              </p14:nvContentPartPr>
              <p14:xfrm>
                <a:off x="5077148" y="3244357"/>
                <a:ext cx="41040" cy="124200"/>
              </p14:xfrm>
            </p:contentPart>
          </mc:Choice>
          <mc:Fallback xmlns="">
            <p:pic>
              <p:nvPicPr>
                <p:cNvPr id="75789" name="Ink 75788">
                  <a:extLst>
                    <a:ext uri="{FF2B5EF4-FFF2-40B4-BE49-F238E27FC236}">
                      <a16:creationId xmlns:a16="http://schemas.microsoft.com/office/drawing/2014/main" id="{772CC672-BBEB-47C4-AD6A-9CABB60F1929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5068508" y="3235717"/>
                  <a:ext cx="58680" cy="14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3">
              <p14:nvContentPartPr>
                <p14:cNvPr id="75790" name="Ink 75789">
                  <a:extLst>
                    <a:ext uri="{FF2B5EF4-FFF2-40B4-BE49-F238E27FC236}">
                      <a16:creationId xmlns:a16="http://schemas.microsoft.com/office/drawing/2014/main" id="{A43B6254-1EF2-49C7-BB9B-AE6771D403EF}"/>
                    </a:ext>
                  </a:extLst>
                </p14:cNvPr>
                <p14:cNvContentPartPr/>
                <p14:nvPr/>
              </p14:nvContentPartPr>
              <p14:xfrm>
                <a:off x="5113148" y="3249757"/>
                <a:ext cx="213840" cy="85320"/>
              </p14:xfrm>
            </p:contentPart>
          </mc:Choice>
          <mc:Fallback xmlns="">
            <p:pic>
              <p:nvPicPr>
                <p:cNvPr id="75790" name="Ink 75789">
                  <a:extLst>
                    <a:ext uri="{FF2B5EF4-FFF2-40B4-BE49-F238E27FC236}">
                      <a16:creationId xmlns:a16="http://schemas.microsoft.com/office/drawing/2014/main" id="{A43B6254-1EF2-49C7-BB9B-AE6771D403EF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5104148" y="3240757"/>
                  <a:ext cx="231480" cy="10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5">
              <p14:nvContentPartPr>
                <p14:cNvPr id="75791" name="Ink 75790">
                  <a:extLst>
                    <a:ext uri="{FF2B5EF4-FFF2-40B4-BE49-F238E27FC236}">
                      <a16:creationId xmlns:a16="http://schemas.microsoft.com/office/drawing/2014/main" id="{ED1E57BB-743A-4420-90DE-2EC758933DD6}"/>
                    </a:ext>
                  </a:extLst>
                </p14:cNvPr>
                <p14:cNvContentPartPr/>
                <p14:nvPr/>
              </p14:nvContentPartPr>
              <p14:xfrm>
                <a:off x="5091188" y="3247597"/>
                <a:ext cx="300600" cy="115920"/>
              </p14:xfrm>
            </p:contentPart>
          </mc:Choice>
          <mc:Fallback xmlns="">
            <p:pic>
              <p:nvPicPr>
                <p:cNvPr id="75791" name="Ink 75790">
                  <a:extLst>
                    <a:ext uri="{FF2B5EF4-FFF2-40B4-BE49-F238E27FC236}">
                      <a16:creationId xmlns:a16="http://schemas.microsoft.com/office/drawing/2014/main" id="{ED1E57BB-743A-4420-90DE-2EC758933DD6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5082188" y="3238597"/>
                  <a:ext cx="318240" cy="13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7">
              <p14:nvContentPartPr>
                <p14:cNvPr id="75812" name="Ink 75811">
                  <a:extLst>
                    <a:ext uri="{FF2B5EF4-FFF2-40B4-BE49-F238E27FC236}">
                      <a16:creationId xmlns:a16="http://schemas.microsoft.com/office/drawing/2014/main" id="{15EB7FCA-25B6-495C-BF21-9E6C38593E14}"/>
                    </a:ext>
                  </a:extLst>
                </p14:cNvPr>
                <p14:cNvContentPartPr/>
                <p14:nvPr/>
              </p14:nvContentPartPr>
              <p14:xfrm>
                <a:off x="5330948" y="3253357"/>
                <a:ext cx="47520" cy="147240"/>
              </p14:xfrm>
            </p:contentPart>
          </mc:Choice>
          <mc:Fallback xmlns="">
            <p:pic>
              <p:nvPicPr>
                <p:cNvPr id="75812" name="Ink 75811">
                  <a:extLst>
                    <a:ext uri="{FF2B5EF4-FFF2-40B4-BE49-F238E27FC236}">
                      <a16:creationId xmlns:a16="http://schemas.microsoft.com/office/drawing/2014/main" id="{15EB7FCA-25B6-495C-BF21-9E6C38593E14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5322308" y="3244717"/>
                  <a:ext cx="65160" cy="16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9">
              <p14:nvContentPartPr>
                <p14:cNvPr id="75813" name="Ink 75812">
                  <a:extLst>
                    <a:ext uri="{FF2B5EF4-FFF2-40B4-BE49-F238E27FC236}">
                      <a16:creationId xmlns:a16="http://schemas.microsoft.com/office/drawing/2014/main" id="{3C1C4E71-D720-48DB-9D08-271F07F6C2BE}"/>
                    </a:ext>
                  </a:extLst>
                </p14:cNvPr>
                <p14:cNvContentPartPr/>
                <p14:nvPr/>
              </p14:nvContentPartPr>
              <p14:xfrm>
                <a:off x="5281988" y="3358117"/>
                <a:ext cx="58320" cy="7920"/>
              </p14:xfrm>
            </p:contentPart>
          </mc:Choice>
          <mc:Fallback xmlns="">
            <p:pic>
              <p:nvPicPr>
                <p:cNvPr id="75813" name="Ink 75812">
                  <a:extLst>
                    <a:ext uri="{FF2B5EF4-FFF2-40B4-BE49-F238E27FC236}">
                      <a16:creationId xmlns:a16="http://schemas.microsoft.com/office/drawing/2014/main" id="{3C1C4E71-D720-48DB-9D08-271F07F6C2BE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5273348" y="3349477"/>
                  <a:ext cx="75960" cy="2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1">
              <p14:nvContentPartPr>
                <p14:cNvPr id="75814" name="Ink 75813">
                  <a:extLst>
                    <a:ext uri="{FF2B5EF4-FFF2-40B4-BE49-F238E27FC236}">
                      <a16:creationId xmlns:a16="http://schemas.microsoft.com/office/drawing/2014/main" id="{5F266E5D-2EF5-4EC8-85F3-A589463AF286}"/>
                    </a:ext>
                  </a:extLst>
                </p14:cNvPr>
                <p14:cNvContentPartPr/>
                <p14:nvPr/>
              </p14:nvContentPartPr>
              <p14:xfrm>
                <a:off x="4992548" y="3223837"/>
                <a:ext cx="117360" cy="11520"/>
              </p14:xfrm>
            </p:contentPart>
          </mc:Choice>
          <mc:Fallback xmlns="">
            <p:pic>
              <p:nvPicPr>
                <p:cNvPr id="75814" name="Ink 75813">
                  <a:extLst>
                    <a:ext uri="{FF2B5EF4-FFF2-40B4-BE49-F238E27FC236}">
                      <a16:creationId xmlns:a16="http://schemas.microsoft.com/office/drawing/2014/main" id="{5F266E5D-2EF5-4EC8-85F3-A589463AF286}"/>
                    </a:ext>
                  </a:extLst>
                </p:cNvPr>
                <p:cNvPicPr/>
                <p:nvPr/>
              </p:nvPicPr>
              <p:blipFill>
                <a:blip r:embed="rId122"/>
                <a:stretch>
                  <a:fillRect/>
                </a:stretch>
              </p:blipFill>
              <p:spPr>
                <a:xfrm>
                  <a:off x="4983908" y="3215197"/>
                  <a:ext cx="135000" cy="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3">
              <p14:nvContentPartPr>
                <p14:cNvPr id="75816" name="Ink 75815">
                  <a:extLst>
                    <a:ext uri="{FF2B5EF4-FFF2-40B4-BE49-F238E27FC236}">
                      <a16:creationId xmlns:a16="http://schemas.microsoft.com/office/drawing/2014/main" id="{6CB239E5-84A2-4CCA-9BEA-1E24BA7F4375}"/>
                    </a:ext>
                  </a:extLst>
                </p14:cNvPr>
                <p14:cNvContentPartPr/>
                <p14:nvPr/>
              </p14:nvContentPartPr>
              <p14:xfrm>
                <a:off x="5012708" y="3342637"/>
                <a:ext cx="100080" cy="2520"/>
              </p14:xfrm>
            </p:contentPart>
          </mc:Choice>
          <mc:Fallback xmlns="">
            <p:pic>
              <p:nvPicPr>
                <p:cNvPr id="75816" name="Ink 75815">
                  <a:extLst>
                    <a:ext uri="{FF2B5EF4-FFF2-40B4-BE49-F238E27FC236}">
                      <a16:creationId xmlns:a16="http://schemas.microsoft.com/office/drawing/2014/main" id="{6CB239E5-84A2-4CCA-9BEA-1E24BA7F4375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5004068" y="3333997"/>
                  <a:ext cx="117720" cy="2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5">
              <p14:nvContentPartPr>
                <p14:cNvPr id="75817" name="Ink 75816">
                  <a:extLst>
                    <a:ext uri="{FF2B5EF4-FFF2-40B4-BE49-F238E27FC236}">
                      <a16:creationId xmlns:a16="http://schemas.microsoft.com/office/drawing/2014/main" id="{5A637F7A-9C59-486F-8098-1DF4A9AD2AF6}"/>
                    </a:ext>
                  </a:extLst>
                </p14:cNvPr>
                <p14:cNvContentPartPr/>
                <p14:nvPr/>
              </p14:nvContentPartPr>
              <p14:xfrm>
                <a:off x="5475668" y="3177037"/>
                <a:ext cx="157320" cy="205200"/>
              </p14:xfrm>
            </p:contentPart>
          </mc:Choice>
          <mc:Fallback xmlns="">
            <p:pic>
              <p:nvPicPr>
                <p:cNvPr id="75817" name="Ink 75816">
                  <a:extLst>
                    <a:ext uri="{FF2B5EF4-FFF2-40B4-BE49-F238E27FC236}">
                      <a16:creationId xmlns:a16="http://schemas.microsoft.com/office/drawing/2014/main" id="{5A637F7A-9C59-486F-8098-1DF4A9AD2AF6}"/>
                    </a:ext>
                  </a:extLst>
                </p:cNvPr>
                <p:cNvPicPr/>
                <p:nvPr/>
              </p:nvPicPr>
              <p:blipFill>
                <a:blip r:embed="rId126"/>
                <a:stretch>
                  <a:fillRect/>
                </a:stretch>
              </p:blipFill>
              <p:spPr>
                <a:xfrm>
                  <a:off x="5467028" y="3168037"/>
                  <a:ext cx="174960" cy="222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5831" name="Group 75830">
            <a:extLst>
              <a:ext uri="{FF2B5EF4-FFF2-40B4-BE49-F238E27FC236}">
                <a16:creationId xmlns:a16="http://schemas.microsoft.com/office/drawing/2014/main" id="{796313CB-12ED-4B99-BEA8-EF6143A851D8}"/>
              </a:ext>
            </a:extLst>
          </p:cNvPr>
          <p:cNvGrpSpPr/>
          <p:nvPr/>
        </p:nvGrpSpPr>
        <p:grpSpPr>
          <a:xfrm>
            <a:off x="6691748" y="3213037"/>
            <a:ext cx="1629360" cy="367560"/>
            <a:chOff x="6691748" y="3213037"/>
            <a:chExt cx="1629360" cy="367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7">
              <p14:nvContentPartPr>
                <p14:cNvPr id="75822" name="Ink 75821">
                  <a:extLst>
                    <a:ext uri="{FF2B5EF4-FFF2-40B4-BE49-F238E27FC236}">
                      <a16:creationId xmlns:a16="http://schemas.microsoft.com/office/drawing/2014/main" id="{280B1E66-8732-4FC8-8564-E487202A7C15}"/>
                    </a:ext>
                  </a:extLst>
                </p14:cNvPr>
                <p14:cNvContentPartPr/>
                <p14:nvPr/>
              </p14:nvContentPartPr>
              <p14:xfrm>
                <a:off x="6691748" y="3345517"/>
                <a:ext cx="239400" cy="235080"/>
              </p14:xfrm>
            </p:contentPart>
          </mc:Choice>
          <mc:Fallback xmlns="">
            <p:pic>
              <p:nvPicPr>
                <p:cNvPr id="75822" name="Ink 75821">
                  <a:extLst>
                    <a:ext uri="{FF2B5EF4-FFF2-40B4-BE49-F238E27FC236}">
                      <a16:creationId xmlns:a16="http://schemas.microsoft.com/office/drawing/2014/main" id="{280B1E66-8732-4FC8-8564-E487202A7C15}"/>
                    </a:ext>
                  </a:extLst>
                </p:cNvPr>
                <p:cNvPicPr/>
                <p:nvPr/>
              </p:nvPicPr>
              <p:blipFill>
                <a:blip r:embed="rId136"/>
                <a:stretch>
                  <a:fillRect/>
                </a:stretch>
              </p:blipFill>
              <p:spPr>
                <a:xfrm>
                  <a:off x="6682748" y="3336877"/>
                  <a:ext cx="257040" cy="25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7">
              <p14:nvContentPartPr>
                <p14:cNvPr id="75823" name="Ink 75822">
                  <a:extLst>
                    <a:ext uri="{FF2B5EF4-FFF2-40B4-BE49-F238E27FC236}">
                      <a16:creationId xmlns:a16="http://schemas.microsoft.com/office/drawing/2014/main" id="{7CDDC1B3-481F-4CD1-B2C5-2784FF2E858E}"/>
                    </a:ext>
                  </a:extLst>
                </p14:cNvPr>
                <p14:cNvContentPartPr/>
                <p14:nvPr/>
              </p14:nvContentPartPr>
              <p14:xfrm>
                <a:off x="7141388" y="3330397"/>
                <a:ext cx="355680" cy="128520"/>
              </p14:xfrm>
            </p:contentPart>
          </mc:Choice>
          <mc:Fallback xmlns="">
            <p:pic>
              <p:nvPicPr>
                <p:cNvPr id="75823" name="Ink 75822">
                  <a:extLst>
                    <a:ext uri="{FF2B5EF4-FFF2-40B4-BE49-F238E27FC236}">
                      <a16:creationId xmlns:a16="http://schemas.microsoft.com/office/drawing/2014/main" id="{7CDDC1B3-481F-4CD1-B2C5-2784FF2E858E}"/>
                    </a:ext>
                  </a:extLst>
                </p:cNvPr>
                <p:cNvPicPr/>
                <p:nvPr/>
              </p:nvPicPr>
              <p:blipFill>
                <a:blip r:embed="rId138"/>
                <a:stretch>
                  <a:fillRect/>
                </a:stretch>
              </p:blipFill>
              <p:spPr>
                <a:xfrm>
                  <a:off x="7132748" y="3321397"/>
                  <a:ext cx="373320" cy="14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9">
              <p14:nvContentPartPr>
                <p14:cNvPr id="75824" name="Ink 75823">
                  <a:extLst>
                    <a:ext uri="{FF2B5EF4-FFF2-40B4-BE49-F238E27FC236}">
                      <a16:creationId xmlns:a16="http://schemas.microsoft.com/office/drawing/2014/main" id="{1309D409-9000-4651-BFEF-71FA2D3319B0}"/>
                    </a:ext>
                  </a:extLst>
                </p14:cNvPr>
                <p14:cNvContentPartPr/>
                <p14:nvPr/>
              </p14:nvContentPartPr>
              <p14:xfrm>
                <a:off x="7141748" y="3245437"/>
                <a:ext cx="400680" cy="239760"/>
              </p14:xfrm>
            </p:contentPart>
          </mc:Choice>
          <mc:Fallback xmlns="">
            <p:pic>
              <p:nvPicPr>
                <p:cNvPr id="75824" name="Ink 75823">
                  <a:extLst>
                    <a:ext uri="{FF2B5EF4-FFF2-40B4-BE49-F238E27FC236}">
                      <a16:creationId xmlns:a16="http://schemas.microsoft.com/office/drawing/2014/main" id="{1309D409-9000-4651-BFEF-71FA2D3319B0}"/>
                    </a:ext>
                  </a:extLst>
                </p:cNvPr>
                <p:cNvPicPr/>
                <p:nvPr/>
              </p:nvPicPr>
              <p:blipFill>
                <a:blip r:embed="rId140"/>
                <a:stretch>
                  <a:fillRect/>
                </a:stretch>
              </p:blipFill>
              <p:spPr>
                <a:xfrm>
                  <a:off x="7133108" y="3236437"/>
                  <a:ext cx="418320" cy="25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1">
              <p14:nvContentPartPr>
                <p14:cNvPr id="75825" name="Ink 75824">
                  <a:extLst>
                    <a:ext uri="{FF2B5EF4-FFF2-40B4-BE49-F238E27FC236}">
                      <a16:creationId xmlns:a16="http://schemas.microsoft.com/office/drawing/2014/main" id="{EEA1EEF2-1D6F-4D66-8572-2D3679B23C6D}"/>
                    </a:ext>
                  </a:extLst>
                </p14:cNvPr>
                <p14:cNvContentPartPr/>
                <p14:nvPr/>
              </p14:nvContentPartPr>
              <p14:xfrm>
                <a:off x="7512908" y="3245077"/>
                <a:ext cx="52200" cy="205920"/>
              </p14:xfrm>
            </p:contentPart>
          </mc:Choice>
          <mc:Fallback xmlns="">
            <p:pic>
              <p:nvPicPr>
                <p:cNvPr id="75825" name="Ink 75824">
                  <a:extLst>
                    <a:ext uri="{FF2B5EF4-FFF2-40B4-BE49-F238E27FC236}">
                      <a16:creationId xmlns:a16="http://schemas.microsoft.com/office/drawing/2014/main" id="{EEA1EEF2-1D6F-4D66-8572-2D3679B23C6D}"/>
                    </a:ext>
                  </a:extLst>
                </p:cNvPr>
                <p:cNvPicPr/>
                <p:nvPr/>
              </p:nvPicPr>
              <p:blipFill>
                <a:blip r:embed="rId142"/>
                <a:stretch>
                  <a:fillRect/>
                </a:stretch>
              </p:blipFill>
              <p:spPr>
                <a:xfrm>
                  <a:off x="7504268" y="3236077"/>
                  <a:ext cx="69840" cy="22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3">
              <p14:nvContentPartPr>
                <p14:cNvPr id="75826" name="Ink 75825">
                  <a:extLst>
                    <a:ext uri="{FF2B5EF4-FFF2-40B4-BE49-F238E27FC236}">
                      <a16:creationId xmlns:a16="http://schemas.microsoft.com/office/drawing/2014/main" id="{0A5D9D57-5A84-445D-946D-757ABF21028E}"/>
                    </a:ext>
                  </a:extLst>
                </p14:cNvPr>
                <p14:cNvContentPartPr/>
                <p14:nvPr/>
              </p14:nvContentPartPr>
              <p14:xfrm>
                <a:off x="7492388" y="3367117"/>
                <a:ext cx="357480" cy="20160"/>
              </p14:xfrm>
            </p:contentPart>
          </mc:Choice>
          <mc:Fallback xmlns="">
            <p:pic>
              <p:nvPicPr>
                <p:cNvPr id="75826" name="Ink 75825">
                  <a:extLst>
                    <a:ext uri="{FF2B5EF4-FFF2-40B4-BE49-F238E27FC236}">
                      <a16:creationId xmlns:a16="http://schemas.microsoft.com/office/drawing/2014/main" id="{0A5D9D57-5A84-445D-946D-757ABF21028E}"/>
                    </a:ext>
                  </a:extLst>
                </p:cNvPr>
                <p:cNvPicPr/>
                <p:nvPr/>
              </p:nvPicPr>
              <p:blipFill>
                <a:blip r:embed="rId144"/>
                <a:stretch>
                  <a:fillRect/>
                </a:stretch>
              </p:blipFill>
              <p:spPr>
                <a:xfrm>
                  <a:off x="7483388" y="3358117"/>
                  <a:ext cx="375120" cy="3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5">
              <p14:nvContentPartPr>
                <p14:cNvPr id="75827" name="Ink 75826">
                  <a:extLst>
                    <a:ext uri="{FF2B5EF4-FFF2-40B4-BE49-F238E27FC236}">
                      <a16:creationId xmlns:a16="http://schemas.microsoft.com/office/drawing/2014/main" id="{481F8F78-A2F4-4E78-B693-8499368A1530}"/>
                    </a:ext>
                  </a:extLst>
                </p14:cNvPr>
                <p14:cNvContentPartPr/>
                <p14:nvPr/>
              </p14:nvContentPartPr>
              <p14:xfrm>
                <a:off x="7560788" y="3213037"/>
                <a:ext cx="272520" cy="32760"/>
              </p14:xfrm>
            </p:contentPart>
          </mc:Choice>
          <mc:Fallback xmlns="">
            <p:pic>
              <p:nvPicPr>
                <p:cNvPr id="75827" name="Ink 75826">
                  <a:extLst>
                    <a:ext uri="{FF2B5EF4-FFF2-40B4-BE49-F238E27FC236}">
                      <a16:creationId xmlns:a16="http://schemas.microsoft.com/office/drawing/2014/main" id="{481F8F78-A2F4-4E78-B693-8499368A1530}"/>
                    </a:ext>
                  </a:extLst>
                </p:cNvPr>
                <p:cNvPicPr/>
                <p:nvPr/>
              </p:nvPicPr>
              <p:blipFill>
                <a:blip r:embed="rId146"/>
                <a:stretch>
                  <a:fillRect/>
                </a:stretch>
              </p:blipFill>
              <p:spPr>
                <a:xfrm>
                  <a:off x="7551788" y="3204037"/>
                  <a:ext cx="290160" cy="5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7">
              <p14:nvContentPartPr>
                <p14:cNvPr id="75830" name="Ink 75829">
                  <a:extLst>
                    <a:ext uri="{FF2B5EF4-FFF2-40B4-BE49-F238E27FC236}">
                      <a16:creationId xmlns:a16="http://schemas.microsoft.com/office/drawing/2014/main" id="{307F0155-AFB3-462B-A684-EEE25DD84D02}"/>
                    </a:ext>
                  </a:extLst>
                </p14:cNvPr>
                <p14:cNvContentPartPr/>
                <p14:nvPr/>
              </p14:nvContentPartPr>
              <p14:xfrm>
                <a:off x="8043188" y="3255877"/>
                <a:ext cx="277920" cy="252360"/>
              </p14:xfrm>
            </p:contentPart>
          </mc:Choice>
          <mc:Fallback xmlns="">
            <p:pic>
              <p:nvPicPr>
                <p:cNvPr id="75830" name="Ink 75829">
                  <a:extLst>
                    <a:ext uri="{FF2B5EF4-FFF2-40B4-BE49-F238E27FC236}">
                      <a16:creationId xmlns:a16="http://schemas.microsoft.com/office/drawing/2014/main" id="{307F0155-AFB3-462B-A684-EEE25DD84D02}"/>
                    </a:ext>
                  </a:extLst>
                </p:cNvPr>
                <p:cNvPicPr/>
                <p:nvPr/>
              </p:nvPicPr>
              <p:blipFill>
                <a:blip r:embed="rId148"/>
                <a:stretch>
                  <a:fillRect/>
                </a:stretch>
              </p:blipFill>
              <p:spPr>
                <a:xfrm>
                  <a:off x="8034188" y="3246877"/>
                  <a:ext cx="295560" cy="27000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17D8FA-D6DA-435F-B136-D85D672C3EEC}" type="slidenum">
              <a:rPr lang="el-GR" altLang="en-US" smtClean="0"/>
              <a:pPr/>
              <a:t>58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268538" y="1628777"/>
            <a:ext cx="4505325" cy="396875"/>
            <a:chOff x="762" y="1680"/>
            <a:chExt cx="2838" cy="250"/>
          </a:xfrm>
        </p:grpSpPr>
        <p:sp>
          <p:nvSpPr>
            <p:cNvPr id="63503" name="Text Box 4"/>
            <p:cNvSpPr txBox="1">
              <a:spLocks noChangeArrowheads="1"/>
            </p:cNvSpPr>
            <p:nvPr/>
          </p:nvSpPr>
          <p:spPr bwMode="auto">
            <a:xfrm>
              <a:off x="762" y="1680"/>
              <a:ext cx="283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b="1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    </a:t>
              </a:r>
              <a:r>
                <a:rPr lang="en-US" sz="2000" b="1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R(Z) 	     S(X),   </a:t>
              </a:r>
              <a:r>
                <a:rPr lang="en-US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X </a:t>
              </a:r>
              <a:r>
                <a:rPr lang="en-US" sz="2000" dirty="0">
                  <a:latin typeface="Calibri" pitchFamily="34" charset="0"/>
                  <a:ea typeface="Calibri" pitchFamily="34" charset="0"/>
                  <a:cs typeface="Calibri" pitchFamily="34" charset="0"/>
                  <a:sym typeface="Symbol" pitchFamily="18" charset="2"/>
                </a:rPr>
                <a:t> Z </a:t>
              </a:r>
              <a:endParaRPr lang="el-GR" sz="2000" dirty="0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344" y="1745"/>
              <a:ext cx="150" cy="106"/>
              <a:chOff x="2258" y="2744"/>
              <a:chExt cx="384" cy="374"/>
            </a:xfrm>
          </p:grpSpPr>
          <p:sp>
            <p:nvSpPr>
              <p:cNvPr id="63505" name="Oval 6"/>
              <p:cNvSpPr>
                <a:spLocks noChangeArrowheads="1"/>
              </p:cNvSpPr>
              <p:nvPr/>
            </p:nvSpPr>
            <p:spPr bwMode="auto">
              <a:xfrm>
                <a:off x="2400" y="274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3506" name="Oval 7"/>
              <p:cNvSpPr>
                <a:spLocks noChangeArrowheads="1"/>
              </p:cNvSpPr>
              <p:nvPr/>
            </p:nvSpPr>
            <p:spPr bwMode="auto">
              <a:xfrm>
                <a:off x="2400" y="302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3507" name="Line 8"/>
              <p:cNvSpPr>
                <a:spLocks noChangeShapeType="1"/>
              </p:cNvSpPr>
              <p:nvPr/>
            </p:nvSpPr>
            <p:spPr bwMode="auto">
              <a:xfrm>
                <a:off x="2258" y="2928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63495" name="Text Box 9"/>
          <p:cNvSpPr txBox="1">
            <a:spLocks noChangeArrowheads="1"/>
          </p:cNvSpPr>
          <p:nvPr/>
        </p:nvSpPr>
        <p:spPr bwMode="auto">
          <a:xfrm>
            <a:off x="468313" y="2060575"/>
            <a:ext cx="84328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αποτέλεσμα είναι μια καινούργια σχέση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Q(Y)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όπου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Y = Z - X και 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Q(Y)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ανν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R1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R,  t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R1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[Y] = t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b="1" dirty="0">
                <a:solidFill>
                  <a:srgbClr val="CC0000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R,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[X] =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[Y]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= t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3496" name="Text Box 10"/>
          <p:cNvSpPr txBox="1">
            <a:spLocks noChangeArrowheads="1"/>
          </p:cNvSpPr>
          <p:nvPr/>
        </p:nvSpPr>
        <p:spPr bwMode="auto">
          <a:xfrm>
            <a:off x="323850" y="3933825"/>
            <a:ext cx="835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αναλογία με τη διαίρεση ακεραίων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3348038" y="5013325"/>
            <a:ext cx="238125" cy="168275"/>
            <a:chOff x="2256" y="2744"/>
            <a:chExt cx="384" cy="374"/>
          </a:xfrm>
        </p:grpSpPr>
        <p:sp>
          <p:nvSpPr>
            <p:cNvPr id="63500" name="Oval 12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01" name="Oval 13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02" name="Line 14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3498" name="Text Box 15"/>
          <p:cNvSpPr txBox="1">
            <a:spLocks noChangeArrowheads="1"/>
          </p:cNvSpPr>
          <p:nvPr/>
        </p:nvSpPr>
        <p:spPr bwMode="auto">
          <a:xfrm>
            <a:off x="539750" y="4437063"/>
            <a:ext cx="8432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διαίρεση ακεραίων: 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R / S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αποτέλεσμα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τέτοιο ώστε: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Q * S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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 R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δι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αίρεση σχέσεων:     R               S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αποτέλεσμα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τέτοιο ώστε  ...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0850" y="5469808"/>
            <a:ext cx="7561263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l-GR" sz="2000" i="1" dirty="0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 απλά λόγια, τις </a:t>
            </a:r>
            <a:r>
              <a:rPr lang="el-GR" sz="2000" i="1" dirty="0" err="1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</a:t>
            </a:r>
            <a:r>
              <a:rPr lang="el-GR" sz="2000" i="1" dirty="0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-πλειάδες  Ζ της </a:t>
            </a:r>
            <a:r>
              <a:rPr lang="en-US" sz="2000" i="1" dirty="0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  </a:t>
            </a:r>
            <a:r>
              <a:rPr lang="el-GR" sz="2000" i="1" dirty="0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 εμφανίζονται με όλες τις τιμές της </a:t>
            </a:r>
            <a:r>
              <a:rPr lang="en-US" sz="2000" i="1" dirty="0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endParaRPr lang="el-GR" sz="2000" i="1" dirty="0">
              <a:solidFill>
                <a:srgbClr val="6666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23850" y="16520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</a:p>
        </p:txBody>
      </p:sp>
      <p:sp>
        <p:nvSpPr>
          <p:cNvPr id="2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95A8D2-1E2F-48FC-B24F-C8656E4B9170}" type="slidenum">
              <a:rPr lang="el-GR" altLang="en-US" smtClean="0"/>
              <a:pPr/>
              <a:t>59</a:t>
            </a:fld>
            <a:endParaRPr lang="el-GR" altLang="en-US"/>
          </a:p>
        </p:txBody>
      </p:sp>
      <p:sp>
        <p:nvSpPr>
          <p:cNvPr id="64517" name="Text Box 2"/>
          <p:cNvSpPr txBox="1">
            <a:spLocks noChangeArrowheads="1"/>
          </p:cNvSpPr>
          <p:nvPr/>
        </p:nvSpPr>
        <p:spPr bwMode="auto">
          <a:xfrm>
            <a:off x="4276725" y="3475038"/>
            <a:ext cx="3190875" cy="3968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64519" name="Text Box 4"/>
          <p:cNvSpPr txBox="1">
            <a:spLocks noChangeArrowheads="1"/>
          </p:cNvSpPr>
          <p:nvPr/>
        </p:nvSpPr>
        <p:spPr bwMode="auto">
          <a:xfrm>
            <a:off x="2670175" y="2182813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S </a:t>
            </a:r>
            <a:endParaRPr lang="el-GR" sz="2000" b="1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733675" y="3078163"/>
            <a:ext cx="533400" cy="1311275"/>
            <a:chOff x="720" y="2592"/>
            <a:chExt cx="336" cy="826"/>
          </a:xfrm>
        </p:grpSpPr>
        <p:sp>
          <p:nvSpPr>
            <p:cNvPr id="64550" name="Text Box 6"/>
            <p:cNvSpPr txBox="1">
              <a:spLocks noChangeArrowheads="1"/>
            </p:cNvSpPr>
            <p:nvPr/>
          </p:nvSpPr>
          <p:spPr bwMode="auto">
            <a:xfrm>
              <a:off x="720" y="2592"/>
              <a:ext cx="336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sz="2000" b="1">
                  <a:solidFill>
                    <a:srgbClr val="0099FF"/>
                  </a:solidFill>
                  <a:latin typeface="Times New Roman" pitchFamily="18" charset="0"/>
                </a:rPr>
                <a:t>b</a:t>
              </a:r>
              <a:r>
                <a:rPr lang="en-US" sz="2000" b="1" baseline="-25000">
                  <a:solidFill>
                    <a:srgbClr val="0099FF"/>
                  </a:solidFill>
                  <a:latin typeface="Times New Roman" pitchFamily="18" charset="0"/>
                </a:rPr>
                <a:t>2</a:t>
              </a:r>
              <a:endParaRPr lang="el-GR" sz="2000" b="1">
                <a:solidFill>
                  <a:srgbClr val="0099FF"/>
                </a:solidFill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sz="2000" b="1">
                  <a:solidFill>
                    <a:srgbClr val="00CC66"/>
                  </a:solidFill>
                  <a:latin typeface="Times New Roman" pitchFamily="18" charset="0"/>
                </a:rPr>
                <a:t>b</a:t>
              </a:r>
              <a:r>
                <a:rPr lang="en-US" sz="2000" b="1" baseline="-25000">
                  <a:solidFill>
                    <a:srgbClr val="00CC66"/>
                  </a:solidFill>
                  <a:latin typeface="Times New Roman" pitchFamily="18" charset="0"/>
                </a:rPr>
                <a:t>4</a:t>
              </a:r>
              <a:endParaRPr lang="el-GR" sz="2000" b="1">
                <a:solidFill>
                  <a:srgbClr val="00CC66"/>
                </a:solidFill>
                <a:latin typeface="Times New Roman" pitchFamily="18" charset="0"/>
              </a:endParaRPr>
            </a:p>
          </p:txBody>
        </p:sp>
        <p:sp>
          <p:nvSpPr>
            <p:cNvPr id="64551" name="Line 7"/>
            <p:cNvSpPr>
              <a:spLocks noChangeShapeType="1"/>
            </p:cNvSpPr>
            <p:nvPr/>
          </p:nvSpPr>
          <p:spPr bwMode="auto">
            <a:xfrm>
              <a:off x="720" y="284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4521" name="Text Box 8"/>
          <p:cNvSpPr txBox="1">
            <a:spLocks noChangeArrowheads="1"/>
          </p:cNvSpPr>
          <p:nvPr/>
        </p:nvSpPr>
        <p:spPr bwMode="auto">
          <a:xfrm>
            <a:off x="330200" y="19050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827088" y="1773238"/>
            <a:ext cx="2209800" cy="3140075"/>
            <a:chOff x="1296" y="1872"/>
            <a:chExt cx="1392" cy="1978"/>
          </a:xfrm>
        </p:grpSpPr>
        <p:sp>
          <p:nvSpPr>
            <p:cNvPr id="64547" name="Text Box 10"/>
            <p:cNvSpPr txBox="1">
              <a:spLocks noChangeArrowheads="1"/>
            </p:cNvSpPr>
            <p:nvPr/>
          </p:nvSpPr>
          <p:spPr bwMode="auto">
            <a:xfrm>
              <a:off x="1296" y="1872"/>
              <a:ext cx="1392" cy="1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  B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1</a:t>
              </a:r>
              <a:r>
                <a:rPr lang="el-GR" sz="2000">
                  <a:latin typeface="Times New Roman" pitchFamily="18" charset="0"/>
                </a:rPr>
                <a:t>    b</a:t>
              </a:r>
              <a:r>
                <a:rPr lang="el-GR" sz="2000" baseline="-25000">
                  <a:latin typeface="Times New Roman" pitchFamily="18" charset="0"/>
                </a:rPr>
                <a:t>1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1</a:t>
              </a:r>
              <a:r>
                <a:rPr lang="el-GR" sz="2000">
                  <a:latin typeface="Times New Roman" pitchFamily="18" charset="0"/>
                </a:rPr>
                <a:t>    b</a:t>
              </a:r>
              <a:r>
                <a:rPr lang="en-US" sz="2000" baseline="-25000">
                  <a:latin typeface="Times New Roman" pitchFamily="18" charset="0"/>
                </a:rPr>
                <a:t>3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1</a:t>
              </a:r>
              <a:r>
                <a:rPr lang="el-GR" sz="2000">
                  <a:latin typeface="Times New Roman" pitchFamily="18" charset="0"/>
                </a:rPr>
                <a:t>    </a:t>
              </a:r>
              <a:r>
                <a:rPr lang="el-GR" sz="2000" b="1">
                  <a:solidFill>
                    <a:srgbClr val="00CC66"/>
                  </a:solidFill>
                  <a:latin typeface="Times New Roman" pitchFamily="18" charset="0"/>
                </a:rPr>
                <a:t>b</a:t>
              </a:r>
              <a:r>
                <a:rPr lang="el-GR" sz="2000" b="1" baseline="-25000">
                  <a:solidFill>
                    <a:srgbClr val="00CC66"/>
                  </a:solidFill>
                  <a:latin typeface="Times New Roman" pitchFamily="18" charset="0"/>
                </a:rPr>
                <a:t>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2 </a:t>
              </a:r>
              <a:r>
                <a:rPr lang="el-GR" sz="2000">
                  <a:latin typeface="Times New Roman" pitchFamily="18" charset="0"/>
                </a:rPr>
                <a:t>  </a:t>
              </a:r>
              <a:r>
                <a:rPr lang="el-GR" sz="2000" b="1">
                  <a:solidFill>
                    <a:srgbClr val="0099FF"/>
                  </a:solidFill>
                  <a:latin typeface="Times New Roman" pitchFamily="18" charset="0"/>
                </a:rPr>
                <a:t> b</a:t>
              </a:r>
              <a:r>
                <a:rPr lang="el-GR" sz="2000" b="1" baseline="-25000">
                  <a:solidFill>
                    <a:srgbClr val="0099FF"/>
                  </a:solidFill>
                  <a:latin typeface="Times New Roman" pitchFamily="18" charset="0"/>
                </a:rPr>
                <a:t>2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2  </a:t>
              </a:r>
              <a:r>
                <a:rPr lang="el-GR" sz="2000">
                  <a:latin typeface="Times New Roman" pitchFamily="18" charset="0"/>
                </a:rPr>
                <a:t>   </a:t>
              </a:r>
              <a:r>
                <a:rPr lang="el-GR" sz="2000" b="1">
                  <a:solidFill>
                    <a:srgbClr val="00CC66"/>
                  </a:solidFill>
                  <a:latin typeface="Times New Roman" pitchFamily="18" charset="0"/>
                </a:rPr>
                <a:t>b</a:t>
              </a:r>
              <a:r>
                <a:rPr lang="el-GR" sz="2000" b="1" baseline="-25000">
                  <a:solidFill>
                    <a:srgbClr val="00CC66"/>
                  </a:solidFill>
                  <a:latin typeface="Times New Roman" pitchFamily="18" charset="0"/>
                </a:rPr>
                <a:t>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3</a:t>
              </a:r>
              <a:r>
                <a:rPr lang="el-GR" sz="2000">
                  <a:latin typeface="Times New Roman" pitchFamily="18" charset="0"/>
                </a:rPr>
                <a:t>     </a:t>
              </a:r>
              <a:r>
                <a:rPr lang="el-GR" sz="2000" b="1">
                  <a:solidFill>
                    <a:srgbClr val="0099FF"/>
                  </a:solidFill>
                  <a:latin typeface="Times New Roman" pitchFamily="18" charset="0"/>
                </a:rPr>
                <a:t>b</a:t>
              </a:r>
              <a:r>
                <a:rPr lang="el-GR" sz="2000" b="1" baseline="-25000">
                  <a:solidFill>
                    <a:srgbClr val="0099FF"/>
                  </a:solidFill>
                  <a:latin typeface="Times New Roman" pitchFamily="18" charset="0"/>
                </a:rPr>
                <a:t>2</a:t>
              </a:r>
              <a:endParaRPr lang="el-GR" sz="2000" b="1">
                <a:solidFill>
                  <a:srgbClr val="0099FF"/>
                </a:solidFill>
                <a:latin typeface="Times New Roman" pitchFamily="18" charset="0"/>
              </a:endParaRPr>
            </a:p>
          </p:txBody>
        </p:sp>
        <p:sp>
          <p:nvSpPr>
            <p:cNvPr id="64548" name="Line 11"/>
            <p:cNvSpPr>
              <a:spLocks noChangeShapeType="1"/>
            </p:cNvSpPr>
            <p:nvPr/>
          </p:nvSpPr>
          <p:spPr bwMode="auto">
            <a:xfrm>
              <a:off x="1296" y="2112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49" name="Line 12"/>
            <p:cNvSpPr>
              <a:spLocks noChangeShapeType="1"/>
            </p:cNvSpPr>
            <p:nvPr/>
          </p:nvSpPr>
          <p:spPr bwMode="auto">
            <a:xfrm>
              <a:off x="1536" y="1872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4523" name="Text Box 13"/>
          <p:cNvSpPr txBox="1">
            <a:spLocks noChangeArrowheads="1"/>
          </p:cNvSpPr>
          <p:nvPr/>
        </p:nvSpPr>
        <p:spPr bwMode="auto">
          <a:xfrm>
            <a:off x="7908925" y="268128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2000" b="1">
              <a:latin typeface="Times New Roman" pitchFamily="18" charset="0"/>
            </a:endParaRPr>
          </a:p>
        </p:txBody>
      </p:sp>
      <p:sp>
        <p:nvSpPr>
          <p:cNvPr id="64524" name="Text Box 14"/>
          <p:cNvSpPr txBox="1">
            <a:spLocks noChangeArrowheads="1"/>
          </p:cNvSpPr>
          <p:nvPr/>
        </p:nvSpPr>
        <p:spPr bwMode="auto">
          <a:xfrm>
            <a:off x="3924300" y="3992563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Q(Υ)?</a:t>
            </a:r>
          </a:p>
        </p:txBody>
      </p:sp>
      <p:sp>
        <p:nvSpPr>
          <p:cNvPr id="64525" name="Text Box 15"/>
          <p:cNvSpPr txBox="1">
            <a:spLocks noChangeArrowheads="1"/>
          </p:cNvSpPr>
          <p:nvPr/>
        </p:nvSpPr>
        <p:spPr bwMode="auto">
          <a:xfrm>
            <a:off x="4495800" y="3429000"/>
            <a:ext cx="3819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R(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Z</a:t>
            </a:r>
            <a:r>
              <a:rPr lang="en-US" sz="2000" b="1" dirty="0">
                <a:latin typeface="Times New Roman" pitchFamily="18" charset="0"/>
              </a:rPr>
              <a:t>) 	     S(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X</a:t>
            </a:r>
            <a:r>
              <a:rPr lang="en-US" sz="2000" b="1" dirty="0">
                <a:latin typeface="Times New Roman" pitchFamily="18" charset="0"/>
              </a:rPr>
              <a:t>),   </a:t>
            </a:r>
            <a:r>
              <a:rPr lang="en-US" sz="2000" dirty="0">
                <a:latin typeface="Times New Roman" pitchFamily="18" charset="0"/>
              </a:rPr>
              <a:t>X </a:t>
            </a:r>
            <a:r>
              <a:rPr lang="en-US" sz="2000" dirty="0">
                <a:latin typeface="Times New Roman" pitchFamily="18" charset="0"/>
                <a:sym typeface="Symbol" pitchFamily="18" charset="2"/>
              </a:rPr>
              <a:t> Z </a:t>
            </a:r>
            <a:endParaRPr lang="el-GR" sz="2000" dirty="0">
              <a:latin typeface="Times New Roman" pitchFamily="18" charset="0"/>
            </a:endParaRP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800600" y="2057400"/>
            <a:ext cx="238125" cy="168275"/>
            <a:chOff x="2256" y="2744"/>
            <a:chExt cx="384" cy="374"/>
          </a:xfrm>
        </p:grpSpPr>
        <p:sp>
          <p:nvSpPr>
            <p:cNvPr id="64544" name="Oval 17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45" name="Oval 18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46" name="Line 19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4495800" y="2743200"/>
            <a:ext cx="2971800" cy="636588"/>
            <a:chOff x="2544" y="2026"/>
            <a:chExt cx="1872" cy="401"/>
          </a:xfrm>
        </p:grpSpPr>
        <p:sp>
          <p:nvSpPr>
            <p:cNvPr id="64540" name="Text Box 21"/>
            <p:cNvSpPr txBox="1">
              <a:spLocks noChangeArrowheads="1"/>
            </p:cNvSpPr>
            <p:nvPr/>
          </p:nvSpPr>
          <p:spPr bwMode="auto">
            <a:xfrm>
              <a:off x="2544" y="2026"/>
              <a:ext cx="120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b="1">
                  <a:latin typeface="Times New Roman" pitchFamily="18" charset="0"/>
                </a:rPr>
                <a:t>Ζ = {Α, Β}</a:t>
              </a:r>
            </a:p>
          </p:txBody>
        </p:sp>
        <p:sp>
          <p:nvSpPr>
            <p:cNvPr id="64541" name="Text Box 22"/>
            <p:cNvSpPr txBox="1">
              <a:spLocks noChangeArrowheads="1"/>
            </p:cNvSpPr>
            <p:nvPr/>
          </p:nvSpPr>
          <p:spPr bwMode="auto">
            <a:xfrm>
              <a:off x="3456" y="2026"/>
              <a:ext cx="96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b="1">
                  <a:latin typeface="Times New Roman" pitchFamily="18" charset="0"/>
                </a:rPr>
                <a:t>Χ = {</a:t>
              </a:r>
              <a:r>
                <a:rPr lang="en-US" sz="2000" b="1">
                  <a:latin typeface="Times New Roman" pitchFamily="18" charset="0"/>
                </a:rPr>
                <a:t>B</a:t>
              </a:r>
              <a:r>
                <a:rPr lang="el-GR" sz="2000" b="1">
                  <a:latin typeface="Times New Roman" pitchFamily="18" charset="0"/>
                </a:rPr>
                <a:t>}</a:t>
              </a:r>
            </a:p>
          </p:txBody>
        </p:sp>
        <p:sp>
          <p:nvSpPr>
            <p:cNvPr id="64542" name="Line 23"/>
            <p:cNvSpPr>
              <a:spLocks noChangeShapeType="1"/>
            </p:cNvSpPr>
            <p:nvPr/>
          </p:nvSpPr>
          <p:spPr bwMode="auto">
            <a:xfrm flipV="1">
              <a:off x="2880" y="2276"/>
              <a:ext cx="0" cy="1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43" name="Line 24"/>
            <p:cNvSpPr>
              <a:spLocks noChangeShapeType="1"/>
            </p:cNvSpPr>
            <p:nvPr/>
          </p:nvSpPr>
          <p:spPr bwMode="auto">
            <a:xfrm flipV="1">
              <a:off x="3600" y="2211"/>
              <a:ext cx="144" cy="2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4528" name="Text Box 25"/>
          <p:cNvSpPr txBox="1">
            <a:spLocks noChangeArrowheads="1"/>
          </p:cNvSpPr>
          <p:nvPr/>
        </p:nvSpPr>
        <p:spPr bwMode="auto">
          <a:xfrm>
            <a:off x="6410325" y="4489450"/>
            <a:ext cx="2143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Υ = {</a:t>
            </a:r>
            <a:r>
              <a:rPr lang="en-US" sz="2000" b="1">
                <a:latin typeface="Times New Roman" pitchFamily="18" charset="0"/>
              </a:rPr>
              <a:t>A</a:t>
            </a:r>
            <a:r>
              <a:rPr lang="el-GR" sz="2000" b="1">
                <a:latin typeface="Times New Roman" pitchFamily="18" charset="0"/>
              </a:rPr>
              <a:t>}</a:t>
            </a:r>
          </a:p>
        </p:txBody>
      </p:sp>
      <p:sp>
        <p:nvSpPr>
          <p:cNvPr id="64529" name="Text Box 26"/>
          <p:cNvSpPr txBox="1">
            <a:spLocks noChangeArrowheads="1"/>
          </p:cNvSpPr>
          <p:nvPr/>
        </p:nvSpPr>
        <p:spPr bwMode="auto">
          <a:xfrm>
            <a:off x="5029200" y="4489450"/>
            <a:ext cx="167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Υ = Ζ - Χ</a:t>
            </a:r>
          </a:p>
        </p:txBody>
      </p:sp>
      <p:sp>
        <p:nvSpPr>
          <p:cNvPr id="64530" name="Text Box 27"/>
          <p:cNvSpPr txBox="1">
            <a:spLocks noChangeArrowheads="1"/>
          </p:cNvSpPr>
          <p:nvPr/>
        </p:nvSpPr>
        <p:spPr bwMode="auto">
          <a:xfrm>
            <a:off x="3749675" y="5084763"/>
            <a:ext cx="47942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CC0000"/>
                </a:solidFill>
                <a:latin typeface="Times New Roman" pitchFamily="18" charset="0"/>
                <a:sym typeface="Symbol" pitchFamily="18" charset="2"/>
              </a:rPr>
              <a:t>t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  </a:t>
            </a:r>
            <a:r>
              <a:rPr lang="el-GR" sz="2000">
                <a:latin typeface="Times New Roman" pitchFamily="18" charset="0"/>
              </a:rPr>
              <a:t>Q</a:t>
            </a:r>
            <a:r>
              <a:rPr lang="en-US" sz="2000" b="1">
                <a:latin typeface="Times New Roman" pitchFamily="18" charset="0"/>
              </a:rPr>
              <a:t>, </a:t>
            </a:r>
            <a:r>
              <a:rPr lang="el-GR" sz="2000">
                <a:latin typeface="Times New Roman" pitchFamily="18" charset="0"/>
                <a:sym typeface="Symbol" pitchFamily="18" charset="2"/>
              </a:rPr>
              <a:t> </a:t>
            </a:r>
            <a:r>
              <a:rPr lang="en-US" sz="2000">
                <a:latin typeface="Times New Roman" pitchFamily="18" charset="0"/>
              </a:rPr>
              <a:t>t</a:t>
            </a:r>
            <a:r>
              <a:rPr lang="en-US" sz="2000" baseline="-25000">
                <a:latin typeface="Times New Roman" pitchFamily="18" charset="0"/>
              </a:rPr>
              <a:t>R</a:t>
            </a:r>
            <a:r>
              <a:rPr lang="el-GR" sz="2000" baseline="-25000">
                <a:latin typeface="Times New Roman" pitchFamily="18" charset="0"/>
              </a:rPr>
              <a:t>1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 </a:t>
            </a:r>
            <a:r>
              <a:rPr lang="en-US" sz="2000">
                <a:latin typeface="Times New Roman" pitchFamily="18" charset="0"/>
              </a:rPr>
              <a:t>R</a:t>
            </a:r>
            <a:r>
              <a:rPr lang="el-GR" sz="2000" b="1">
                <a:latin typeface="Times New Roman" pitchFamily="18" charset="0"/>
              </a:rPr>
              <a:t>, </a:t>
            </a:r>
            <a:r>
              <a:rPr lang="en-US" sz="2000" b="1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</a:rPr>
              <a:t>t</a:t>
            </a:r>
            <a:r>
              <a:rPr lang="en-US" sz="2000" baseline="-25000">
                <a:latin typeface="Times New Roman" pitchFamily="18" charset="0"/>
              </a:rPr>
              <a:t>R</a:t>
            </a:r>
            <a:r>
              <a:rPr lang="el-GR" sz="2000" baseline="-25000">
                <a:latin typeface="Times New Roman" pitchFamily="18" charset="0"/>
              </a:rPr>
              <a:t>1</a:t>
            </a:r>
            <a:r>
              <a:rPr lang="en-US" sz="2000">
                <a:latin typeface="Times New Roman" pitchFamily="18" charset="0"/>
              </a:rPr>
              <a:t>[Y] = 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t</a:t>
            </a:r>
            <a:endParaRPr lang="el-GR" sz="2000" b="1">
              <a:solidFill>
                <a:srgbClr val="CC0000"/>
              </a:solidFill>
              <a:latin typeface="Times New Roman" pitchFamily="18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>
                <a:latin typeface="Times New Roman" pitchFamily="18" charset="0"/>
                <a:sym typeface="Symbol" pitchFamily="18" charset="2"/>
              </a:rPr>
              <a:t></a:t>
            </a:r>
            <a:r>
              <a:rPr lang="el-GR" sz="2000" b="1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000">
                <a:latin typeface="Times New Roman" pitchFamily="18" charset="0"/>
              </a:rPr>
              <a:t>t</a:t>
            </a:r>
            <a:r>
              <a:rPr lang="en-US" sz="2400" baseline="-25000">
                <a:latin typeface="Times New Roman" pitchFamily="18" charset="0"/>
              </a:rPr>
              <a:t>S</a:t>
            </a:r>
            <a:r>
              <a:rPr lang="el-GR" sz="2000" b="1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</a:t>
            </a:r>
            <a:r>
              <a:rPr lang="en-US" sz="2000">
                <a:latin typeface="Times New Roman" pitchFamily="18" charset="0"/>
              </a:rPr>
              <a:t> S</a:t>
            </a:r>
            <a:r>
              <a:rPr lang="el-GR" sz="2000">
                <a:latin typeface="Times New Roman" pitchFamily="18" charset="0"/>
              </a:rPr>
              <a:t>,</a:t>
            </a:r>
            <a:r>
              <a:rPr lang="en-US" sz="2000" b="1">
                <a:latin typeface="Times New Roman" pitchFamily="18" charset="0"/>
              </a:rPr>
              <a:t> </a:t>
            </a:r>
            <a:r>
              <a:rPr lang="el-GR" sz="2000">
                <a:latin typeface="Times New Roman" pitchFamily="18" charset="0"/>
                <a:sym typeface="Symbol" pitchFamily="18" charset="2"/>
              </a:rPr>
              <a:t> </a:t>
            </a:r>
            <a:r>
              <a:rPr lang="en-US" sz="2000">
                <a:latin typeface="Times New Roman" pitchFamily="18" charset="0"/>
              </a:rPr>
              <a:t>t</a:t>
            </a:r>
            <a:r>
              <a:rPr lang="en-US" sz="2400" baseline="-25000">
                <a:latin typeface="Times New Roman" pitchFamily="18" charset="0"/>
              </a:rPr>
              <a:t>R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</a:t>
            </a:r>
            <a:r>
              <a:rPr lang="en-US" sz="2000">
                <a:latin typeface="Times New Roman" pitchFamily="18" charset="0"/>
              </a:rPr>
              <a:t>R,  t</a:t>
            </a:r>
            <a:r>
              <a:rPr lang="en-US" sz="2000" baseline="-25000">
                <a:latin typeface="Times New Roman" pitchFamily="18" charset="0"/>
              </a:rPr>
              <a:t>R</a:t>
            </a:r>
            <a:r>
              <a:rPr lang="en-US" sz="2000">
                <a:latin typeface="Times New Roman" pitchFamily="18" charset="0"/>
              </a:rPr>
              <a:t>[X] = t</a:t>
            </a:r>
            <a:r>
              <a:rPr lang="en-US" sz="2400" baseline="-25000">
                <a:latin typeface="Times New Roman" pitchFamily="18" charset="0"/>
              </a:rPr>
              <a:t>S</a:t>
            </a:r>
            <a:r>
              <a:rPr lang="en-US" sz="2000">
                <a:latin typeface="Times New Roman" pitchFamily="18" charset="0"/>
              </a:rPr>
              <a:t>  </a:t>
            </a:r>
            <a:r>
              <a:rPr lang="el-GR" sz="2000">
                <a:latin typeface="Times New Roman" pitchFamily="18" charset="0"/>
              </a:rPr>
              <a:t>και</a:t>
            </a:r>
            <a:r>
              <a:rPr lang="en-US" sz="2000">
                <a:latin typeface="Times New Roman" pitchFamily="18" charset="0"/>
              </a:rPr>
              <a:t> t</a:t>
            </a:r>
            <a:r>
              <a:rPr lang="en-US" sz="2000" baseline="-25000">
                <a:latin typeface="Times New Roman" pitchFamily="18" charset="0"/>
              </a:rPr>
              <a:t>R</a:t>
            </a:r>
            <a:r>
              <a:rPr lang="en-US" sz="2000">
                <a:latin typeface="Times New Roman" pitchFamily="18" charset="0"/>
              </a:rPr>
              <a:t>[Y]</a:t>
            </a:r>
            <a:r>
              <a:rPr lang="en-US" sz="2000" b="1">
                <a:latin typeface="Times New Roman" pitchFamily="18" charset="0"/>
              </a:rPr>
              <a:t> = 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t</a:t>
            </a:r>
            <a:endParaRPr lang="el-GR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64531" name="Text Box 28"/>
          <p:cNvSpPr txBox="1">
            <a:spLocks noChangeArrowheads="1"/>
          </p:cNvSpPr>
          <p:nvPr/>
        </p:nvSpPr>
        <p:spPr bwMode="auto">
          <a:xfrm>
            <a:off x="4276725" y="1941513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R            S</a:t>
            </a:r>
            <a:endParaRPr lang="el-GR" sz="2000" b="1">
              <a:latin typeface="Times New Roman" pitchFamily="18" charset="0"/>
            </a:endParaRPr>
          </a:p>
        </p:txBody>
      </p: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5334000" y="3581400"/>
            <a:ext cx="238125" cy="168275"/>
            <a:chOff x="2256" y="2744"/>
            <a:chExt cx="384" cy="374"/>
          </a:xfrm>
        </p:grpSpPr>
        <p:sp>
          <p:nvSpPr>
            <p:cNvPr id="64537" name="Oval 30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38" name="Oval 31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39" name="Line 32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4533" name="Text Box 33"/>
          <p:cNvSpPr txBox="1">
            <a:spLocks noChangeArrowheads="1"/>
          </p:cNvSpPr>
          <p:nvPr/>
        </p:nvSpPr>
        <p:spPr bwMode="auto">
          <a:xfrm>
            <a:off x="2216150" y="4687888"/>
            <a:ext cx="906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64534" name="Text Box 34"/>
          <p:cNvSpPr txBox="1">
            <a:spLocks noChangeArrowheads="1"/>
          </p:cNvSpPr>
          <p:nvPr/>
        </p:nvSpPr>
        <p:spPr bwMode="auto">
          <a:xfrm>
            <a:off x="2339975" y="4489450"/>
            <a:ext cx="927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Q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64535" name="Text Box 35"/>
          <p:cNvSpPr txBox="1">
            <a:spLocks noChangeArrowheads="1"/>
          </p:cNvSpPr>
          <p:nvPr/>
        </p:nvSpPr>
        <p:spPr bwMode="auto">
          <a:xfrm>
            <a:off x="2484438" y="5084763"/>
            <a:ext cx="7826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A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a</a:t>
            </a:r>
            <a:r>
              <a:rPr lang="en-US" sz="2000" baseline="-25000">
                <a:latin typeface="Times New Roman" pitchFamily="18" charset="0"/>
              </a:rPr>
              <a:t>2</a:t>
            </a:r>
            <a:endParaRPr lang="el-GR" sz="2000" baseline="-25000">
              <a:latin typeface="Times New Roman" pitchFamily="18" charset="0"/>
            </a:endParaRPr>
          </a:p>
        </p:txBody>
      </p:sp>
      <p:sp>
        <p:nvSpPr>
          <p:cNvPr id="64536" name="Line 36"/>
          <p:cNvSpPr>
            <a:spLocks noChangeShapeType="1"/>
          </p:cNvSpPr>
          <p:nvPr/>
        </p:nvSpPr>
        <p:spPr bwMode="auto">
          <a:xfrm>
            <a:off x="2484438" y="54451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</a:p>
        </p:txBody>
      </p:sp>
      <p:sp>
        <p:nvSpPr>
          <p:cNvPr id="4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4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A4B393-A8EB-495D-813B-C72A7479D75B}" type="slidenum">
              <a:rPr lang="el-GR" altLang="en-US" smtClean="0"/>
              <a:pPr/>
              <a:t>6</a:t>
            </a:fld>
            <a:endParaRPr lang="el-GR" altLang="en-US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641350" y="1989139"/>
            <a:ext cx="78930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Σχεσιακή άλγεβρα: έναν απλό τρόπο δημιουργίας νέων σχέσεων από υπάρχουσες.</a:t>
            </a: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565150" y="3357562"/>
            <a:ext cx="794385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 σύνολο από </a:t>
            </a:r>
            <a:r>
              <a:rPr lang="el-GR" sz="28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πράξεις</a:t>
            </a:r>
            <a:r>
              <a:rPr lang="el-GR" sz="28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που όταν εφαρμοστούν σε </a:t>
            </a:r>
            <a:r>
              <a:rPr lang="el-GR" sz="2800" u="sng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σχέσεις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8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πίνακες, σύνολο πλειάδων) μας δίνουν </a:t>
            </a:r>
            <a:r>
              <a:rPr lang="el-GR" sz="2800" u="sng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νέες σχέσεις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87E3E5-D8F2-477A-A750-992BA809F8B4}" type="slidenum">
              <a:rPr lang="el-GR" altLang="en-US" smtClean="0"/>
              <a:pPr/>
              <a:t>60</a:t>
            </a:fld>
            <a:endParaRPr lang="el-GR" altLang="en-US"/>
          </a:p>
        </p:txBody>
      </p:sp>
      <p:sp>
        <p:nvSpPr>
          <p:cNvPr id="65542" name="Text Box 4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810125" y="1793088"/>
            <a:ext cx="238125" cy="168275"/>
            <a:chOff x="2256" y="2744"/>
            <a:chExt cx="384" cy="374"/>
          </a:xfrm>
        </p:grpSpPr>
        <p:sp>
          <p:nvSpPr>
            <p:cNvPr id="65551" name="Oval 6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2" name="Oval 7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3" name="Line 8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5544" name="Text Box 9"/>
          <p:cNvSpPr txBox="1">
            <a:spLocks noChangeArrowheads="1"/>
          </p:cNvSpPr>
          <p:nvPr/>
        </p:nvSpPr>
        <p:spPr bwMode="auto">
          <a:xfrm>
            <a:off x="4418013" y="1629563"/>
            <a:ext cx="2376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	 </a:t>
            </a:r>
            <a:r>
              <a:rPr lang="el-GR" sz="2000" b="1" dirty="0">
                <a:latin typeface="Times New Roman" pitchFamily="18" charset="0"/>
              </a:rPr>
              <a:t>   </a:t>
            </a:r>
            <a:r>
              <a:rPr lang="en-US" sz="2000" b="1" dirty="0">
                <a:latin typeface="Times New Roman" pitchFamily="18" charset="0"/>
              </a:rPr>
              <a:t>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65545" name="Text Box 10"/>
          <p:cNvSpPr txBox="1">
            <a:spLocks noChangeArrowheads="1"/>
          </p:cNvSpPr>
          <p:nvPr/>
        </p:nvSpPr>
        <p:spPr bwMode="auto">
          <a:xfrm>
            <a:off x="821836" y="1655613"/>
            <a:ext cx="1800225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Times New Roman" pitchFamily="18" charset="0"/>
              </a:rPr>
              <a:t>R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Times New Roman" pitchFamily="18" charset="0"/>
              </a:rPr>
              <a:t>A	B	C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a</a:t>
            </a:r>
            <a:r>
              <a:rPr lang="en-US" sz="1600" baseline="-25000" dirty="0">
                <a:latin typeface="Times New Roman" pitchFamily="18" charset="0"/>
              </a:rPr>
              <a:t>1</a:t>
            </a:r>
            <a:r>
              <a:rPr lang="en-US" sz="1600" dirty="0">
                <a:latin typeface="Times New Roman" pitchFamily="18" charset="0"/>
              </a:rPr>
              <a:t>	</a:t>
            </a:r>
            <a:r>
              <a:rPr lang="en-US" sz="1600" dirty="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 dirty="0">
                <a:solidFill>
                  <a:schemeClr val="accent1"/>
                </a:solidFill>
                <a:latin typeface="Times New Roman" pitchFamily="18" charset="0"/>
              </a:rPr>
              <a:t>1</a:t>
            </a:r>
            <a:r>
              <a:rPr lang="en-US" sz="1600" dirty="0">
                <a:solidFill>
                  <a:schemeClr val="accent1"/>
                </a:solidFill>
                <a:latin typeface="Times New Roman" pitchFamily="18" charset="0"/>
              </a:rPr>
              <a:t>	c</a:t>
            </a:r>
            <a:r>
              <a:rPr lang="en-US" sz="1600" baseline="-25000" dirty="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a</a:t>
            </a:r>
            <a:r>
              <a:rPr lang="en-US" sz="1600" baseline="-25000" dirty="0">
                <a:latin typeface="Times New Roman" pitchFamily="18" charset="0"/>
              </a:rPr>
              <a:t>1</a:t>
            </a:r>
            <a:r>
              <a:rPr lang="en-US" sz="1600" dirty="0">
                <a:latin typeface="Times New Roman" pitchFamily="18" charset="0"/>
              </a:rPr>
              <a:t>	b</a:t>
            </a:r>
            <a:r>
              <a:rPr lang="en-US" sz="1600" baseline="-25000" dirty="0">
                <a:latin typeface="Times New Roman" pitchFamily="18" charset="0"/>
              </a:rPr>
              <a:t>1</a:t>
            </a:r>
            <a:r>
              <a:rPr lang="en-US" sz="1600" dirty="0">
                <a:latin typeface="Times New Roman" pitchFamily="18" charset="0"/>
              </a:rPr>
              <a:t>	c</a:t>
            </a:r>
            <a:r>
              <a:rPr lang="en-US" sz="1600" baseline="-25000" dirty="0"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a</a:t>
            </a:r>
            <a:r>
              <a:rPr lang="en-US" sz="1600" baseline="-25000" dirty="0">
                <a:latin typeface="Times New Roman" pitchFamily="18" charset="0"/>
              </a:rPr>
              <a:t>2</a:t>
            </a:r>
            <a:r>
              <a:rPr lang="en-US" sz="1600" dirty="0">
                <a:latin typeface="Times New Roman" pitchFamily="18" charset="0"/>
              </a:rPr>
              <a:t>	b</a:t>
            </a:r>
            <a:r>
              <a:rPr lang="en-US" sz="1600" baseline="-25000" dirty="0">
                <a:latin typeface="Times New Roman" pitchFamily="18" charset="0"/>
              </a:rPr>
              <a:t>2</a:t>
            </a:r>
            <a:r>
              <a:rPr lang="en-US" sz="1600" dirty="0">
                <a:latin typeface="Times New Roman" pitchFamily="18" charset="0"/>
              </a:rPr>
              <a:t>	c</a:t>
            </a:r>
            <a:r>
              <a:rPr lang="en-US" sz="1600" baseline="-25000" dirty="0"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a</a:t>
            </a:r>
            <a:r>
              <a:rPr lang="en-US" sz="1600" baseline="-25000" dirty="0">
                <a:latin typeface="Times New Roman" pitchFamily="18" charset="0"/>
              </a:rPr>
              <a:t>2	</a:t>
            </a:r>
            <a:r>
              <a:rPr lang="en-US" sz="1600" dirty="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 dirty="0">
                <a:solidFill>
                  <a:schemeClr val="accent1"/>
                </a:solidFill>
                <a:latin typeface="Times New Roman" pitchFamily="18" charset="0"/>
              </a:rPr>
              <a:t>1	</a:t>
            </a:r>
            <a:r>
              <a:rPr lang="en-US" sz="1600" dirty="0">
                <a:solidFill>
                  <a:schemeClr val="accent1"/>
                </a:solidFill>
                <a:latin typeface="Times New Roman" pitchFamily="18" charset="0"/>
              </a:rPr>
              <a:t>c</a:t>
            </a:r>
            <a:r>
              <a:rPr lang="en-US" sz="1600" baseline="-25000" dirty="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a</a:t>
            </a:r>
            <a:r>
              <a:rPr lang="en-US" sz="1600" baseline="-25000" dirty="0">
                <a:latin typeface="Times New Roman" pitchFamily="18" charset="0"/>
              </a:rPr>
              <a:t>2</a:t>
            </a:r>
            <a:r>
              <a:rPr lang="en-US" sz="1600" dirty="0">
                <a:latin typeface="Times New Roman" pitchFamily="18" charset="0"/>
              </a:rPr>
              <a:t>	b</a:t>
            </a:r>
            <a:r>
              <a:rPr lang="en-US" sz="1600" baseline="-25000" dirty="0">
                <a:latin typeface="Times New Roman" pitchFamily="18" charset="0"/>
              </a:rPr>
              <a:t>2</a:t>
            </a:r>
            <a:r>
              <a:rPr lang="en-US" sz="1600" dirty="0">
                <a:latin typeface="Times New Roman" pitchFamily="18" charset="0"/>
              </a:rPr>
              <a:t>	c</a:t>
            </a:r>
            <a:r>
              <a:rPr lang="en-US" sz="1600" baseline="-25000" dirty="0"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a</a:t>
            </a:r>
            <a:r>
              <a:rPr lang="en-US" sz="1600" baseline="-25000" dirty="0">
                <a:latin typeface="Times New Roman" pitchFamily="18" charset="0"/>
              </a:rPr>
              <a:t>3</a:t>
            </a:r>
            <a:r>
              <a:rPr lang="en-US" sz="1600" dirty="0">
                <a:latin typeface="Times New Roman" pitchFamily="18" charset="0"/>
              </a:rPr>
              <a:t>	</a:t>
            </a:r>
            <a:r>
              <a:rPr lang="en-US" sz="1600" dirty="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 dirty="0">
                <a:solidFill>
                  <a:schemeClr val="accent1"/>
                </a:solidFill>
                <a:latin typeface="Times New Roman" pitchFamily="18" charset="0"/>
              </a:rPr>
              <a:t>1</a:t>
            </a:r>
            <a:r>
              <a:rPr lang="en-US" sz="1600" dirty="0">
                <a:solidFill>
                  <a:schemeClr val="accent1"/>
                </a:solidFill>
                <a:latin typeface="Times New Roman" pitchFamily="18" charset="0"/>
              </a:rPr>
              <a:t>	c</a:t>
            </a:r>
            <a:r>
              <a:rPr lang="en-US" sz="1600" baseline="-25000" dirty="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a</a:t>
            </a:r>
            <a:r>
              <a:rPr lang="en-US" sz="1600" baseline="-25000" dirty="0">
                <a:latin typeface="Times New Roman" pitchFamily="18" charset="0"/>
              </a:rPr>
              <a:t>3	</a:t>
            </a:r>
            <a:r>
              <a:rPr lang="en-US" sz="1600" dirty="0">
                <a:latin typeface="Times New Roman" pitchFamily="18" charset="0"/>
              </a:rPr>
              <a:t>b</a:t>
            </a:r>
            <a:r>
              <a:rPr lang="en-US" sz="1600" baseline="-25000" dirty="0">
                <a:latin typeface="Times New Roman" pitchFamily="18" charset="0"/>
              </a:rPr>
              <a:t>1	</a:t>
            </a:r>
            <a:r>
              <a:rPr lang="en-US" sz="1600" dirty="0">
                <a:latin typeface="Times New Roman" pitchFamily="18" charset="0"/>
              </a:rPr>
              <a:t>c</a:t>
            </a:r>
            <a:r>
              <a:rPr lang="en-US" sz="1600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65546" name="Line 11"/>
          <p:cNvSpPr>
            <a:spLocks noChangeShapeType="1"/>
          </p:cNvSpPr>
          <p:nvPr/>
        </p:nvSpPr>
        <p:spPr bwMode="auto">
          <a:xfrm flipV="1">
            <a:off x="614620" y="2411896"/>
            <a:ext cx="1618372" cy="1511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5547" name="Text Box 12"/>
          <p:cNvSpPr txBox="1">
            <a:spLocks noChangeArrowheads="1"/>
          </p:cNvSpPr>
          <p:nvPr/>
        </p:nvSpPr>
        <p:spPr bwMode="auto">
          <a:xfrm>
            <a:off x="4418013" y="3086114"/>
            <a:ext cx="1247775" cy="186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S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Times New Roman" pitchFamily="18" charset="0"/>
              </a:rPr>
              <a:t>A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 dirty="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 dirty="0">
                <a:solidFill>
                  <a:schemeClr val="accent1"/>
                </a:solidFill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 dirty="0">
                <a:solidFill>
                  <a:schemeClr val="accent1"/>
                </a:solidFill>
                <a:latin typeface="Times New Roman" pitchFamily="18" charset="0"/>
              </a:rPr>
              <a:t>3</a:t>
            </a:r>
            <a:endParaRPr lang="el-GR" sz="1600" baseline="-25000" dirty="0">
              <a:solidFill>
                <a:schemeClr val="accent1"/>
              </a:solidFill>
              <a:latin typeface="Times New Roman" pitchFamily="18" charset="0"/>
            </a:endParaRPr>
          </a:p>
        </p:txBody>
      </p:sp>
      <p:sp>
        <p:nvSpPr>
          <p:cNvPr id="65549" name="Text Box 16"/>
          <p:cNvSpPr txBox="1">
            <a:spLocks noChangeArrowheads="1"/>
          </p:cNvSpPr>
          <p:nvPr/>
        </p:nvSpPr>
        <p:spPr bwMode="auto">
          <a:xfrm>
            <a:off x="4068763" y="2611438"/>
            <a:ext cx="1800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/>
              <a:t>Παράδειγμα</a:t>
            </a:r>
          </a:p>
        </p:txBody>
      </p:sp>
      <p:sp>
        <p:nvSpPr>
          <p:cNvPr id="19" name="Title 19"/>
          <p:cNvSpPr>
            <a:spLocks noGrp="1"/>
          </p:cNvSpPr>
          <p:nvPr>
            <p:ph type="title"/>
          </p:nvPr>
        </p:nvSpPr>
        <p:spPr>
          <a:xfrm>
            <a:off x="271462" y="23336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</a:p>
        </p:txBody>
      </p:sp>
      <p:sp>
        <p:nvSpPr>
          <p:cNvPr id="2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D28E4C-74DB-45FF-9360-14B0B49DD9E6}" type="slidenum">
              <a:rPr lang="el-GR" altLang="en-US" smtClean="0"/>
              <a:pPr/>
              <a:t>61</a:t>
            </a:fld>
            <a:endParaRPr lang="el-GR" altLang="en-US"/>
          </a:p>
        </p:txBody>
      </p:sp>
      <p:sp>
        <p:nvSpPr>
          <p:cNvPr id="66566" name="Text Box 4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921483" y="1652601"/>
            <a:ext cx="238125" cy="168275"/>
            <a:chOff x="2256" y="2744"/>
            <a:chExt cx="384" cy="374"/>
          </a:xfrm>
        </p:grpSpPr>
        <p:sp>
          <p:nvSpPr>
            <p:cNvPr id="66574" name="Oval 6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5" name="Oval 7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6" name="Line 8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6568" name="Text Box 9"/>
          <p:cNvSpPr txBox="1">
            <a:spLocks noChangeArrowheads="1"/>
          </p:cNvSpPr>
          <p:nvPr/>
        </p:nvSpPr>
        <p:spPr bwMode="auto">
          <a:xfrm>
            <a:off x="2476983" y="1536714"/>
            <a:ext cx="2376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	 </a:t>
            </a:r>
            <a:r>
              <a:rPr lang="el-GR" sz="2000" b="1" dirty="0">
                <a:latin typeface="Times New Roman" pitchFamily="18" charset="0"/>
              </a:rPr>
              <a:t>   </a:t>
            </a:r>
            <a:r>
              <a:rPr lang="en-US" sz="2000" b="1" dirty="0">
                <a:latin typeface="Times New Roman" pitchFamily="18" charset="0"/>
              </a:rPr>
              <a:t>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66569" name="Text Box 10"/>
          <p:cNvSpPr txBox="1">
            <a:spLocks noChangeArrowheads="1"/>
          </p:cNvSpPr>
          <p:nvPr/>
        </p:nvSpPr>
        <p:spPr bwMode="auto">
          <a:xfrm>
            <a:off x="684213" y="2354263"/>
            <a:ext cx="330200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R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A	B	C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 b="1">
                <a:solidFill>
                  <a:srgbClr val="00CC66"/>
                </a:solidFill>
                <a:latin typeface="Times New Roman" pitchFamily="18" charset="0"/>
              </a:rPr>
              <a:t>c</a:t>
            </a:r>
            <a:r>
              <a:rPr lang="en-US" sz="1600" b="1" baseline="-25000">
                <a:solidFill>
                  <a:srgbClr val="00CC66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>
                <a:solidFill>
                  <a:srgbClr val="0099FF"/>
                </a:solidFill>
                <a:latin typeface="Times New Roman" pitchFamily="18" charset="0"/>
              </a:rPr>
              <a:t>c</a:t>
            </a:r>
            <a:r>
              <a:rPr lang="en-US" sz="1600" baseline="-25000">
                <a:solidFill>
                  <a:srgbClr val="0099FF"/>
                </a:solidFill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>
                <a:solidFill>
                  <a:srgbClr val="0099FF"/>
                </a:solidFill>
                <a:latin typeface="Times New Roman" pitchFamily="18" charset="0"/>
              </a:rPr>
              <a:t>c</a:t>
            </a:r>
            <a:r>
              <a:rPr lang="en-US" sz="1600" baseline="-25000">
                <a:solidFill>
                  <a:srgbClr val="0099FF"/>
                </a:solidFill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	</a:t>
            </a: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2	</a:t>
            </a:r>
            <a:r>
              <a:rPr lang="en-US" sz="1600">
                <a:latin typeface="Times New Roman" pitchFamily="18" charset="0"/>
              </a:rPr>
              <a:t>c</a:t>
            </a:r>
            <a:r>
              <a:rPr lang="en-US" sz="1600" baseline="-25000">
                <a:latin typeface="Times New Roman" pitchFamily="18" charset="0"/>
              </a:rPr>
              <a:t>3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 b="1">
                <a:solidFill>
                  <a:srgbClr val="00CC66"/>
                </a:solidFill>
                <a:latin typeface="Times New Roman" pitchFamily="18" charset="0"/>
              </a:rPr>
              <a:t>c</a:t>
            </a:r>
            <a:r>
              <a:rPr lang="en-US" sz="1600" b="1" baseline="-25000">
                <a:solidFill>
                  <a:srgbClr val="00CC66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3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c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3	</a:t>
            </a: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1	</a:t>
            </a:r>
            <a:r>
              <a:rPr lang="en-US" sz="1600">
                <a:latin typeface="Times New Roman" pitchFamily="18" charset="0"/>
              </a:rPr>
              <a:t>c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66570" name="Line 11"/>
          <p:cNvSpPr>
            <a:spLocks noChangeShapeType="1"/>
          </p:cNvSpPr>
          <p:nvPr/>
        </p:nvSpPr>
        <p:spPr bwMode="auto">
          <a:xfrm>
            <a:off x="684213" y="3084513"/>
            <a:ext cx="21605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6571" name="Text Box 14"/>
          <p:cNvSpPr txBox="1">
            <a:spLocks noChangeArrowheads="1"/>
          </p:cNvSpPr>
          <p:nvPr/>
        </p:nvSpPr>
        <p:spPr bwMode="auto">
          <a:xfrm>
            <a:off x="3605695" y="2149489"/>
            <a:ext cx="1751013" cy="174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S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A	B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2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endParaRPr lang="el-GR" sz="1600" baseline="-25000">
              <a:solidFill>
                <a:schemeClr val="accent1"/>
              </a:solidFill>
              <a:latin typeface="Times New Roman" pitchFamily="18" charset="0"/>
            </a:endParaRPr>
          </a:p>
        </p:txBody>
      </p:sp>
      <p:sp>
        <p:nvSpPr>
          <p:cNvPr id="66572" name="Line 15"/>
          <p:cNvSpPr>
            <a:spLocks noChangeShapeType="1"/>
          </p:cNvSpPr>
          <p:nvPr/>
        </p:nvSpPr>
        <p:spPr bwMode="auto">
          <a:xfrm>
            <a:off x="3605695" y="2952764"/>
            <a:ext cx="1247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C957E5-B365-4CFE-AA7C-17A170B08BDE}" type="slidenum">
              <a:rPr lang="el-GR" altLang="en-US" smtClean="0"/>
              <a:pPr/>
              <a:t>62</a:t>
            </a:fld>
            <a:endParaRPr lang="el-GR" altLang="en-US"/>
          </a:p>
        </p:txBody>
      </p:sp>
      <p:sp>
        <p:nvSpPr>
          <p:cNvPr id="67590" name="Text Box 3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67591" name="Text Box 4"/>
          <p:cNvSpPr txBox="1">
            <a:spLocks noChangeArrowheads="1"/>
          </p:cNvSpPr>
          <p:nvPr/>
        </p:nvSpPr>
        <p:spPr bwMode="auto">
          <a:xfrm>
            <a:off x="539750" y="2852738"/>
            <a:ext cx="71628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βρες τις πίτσες που έχουν </a:t>
            </a:r>
            <a:r>
              <a:rPr lang="el-GR" sz="24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όλα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 συστατικά που αρέσουν στον Δημήτρη</a:t>
            </a:r>
          </a:p>
        </p:txBody>
      </p:sp>
      <p:sp>
        <p:nvSpPr>
          <p:cNvPr id="67592" name="Text Box 5"/>
          <p:cNvSpPr txBox="1">
            <a:spLocks noChangeArrowheads="1"/>
          </p:cNvSpPr>
          <p:nvPr/>
        </p:nvSpPr>
        <p:spPr bwMode="auto">
          <a:xfrm>
            <a:off x="539750" y="3860800"/>
            <a:ext cx="799776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(ΠΙΤΣΑ)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: 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συστατικά που αρέσουν στον Δημήτρη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Q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:   Τα ονόματα από πίτσες που εμφανίζονται στη σχέση ΠΙΤΣΑ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με όλα τα συστατικά  που εμφανίζονται στο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800600" y="2057400"/>
            <a:ext cx="238125" cy="168275"/>
            <a:chOff x="2256" y="2744"/>
            <a:chExt cx="384" cy="374"/>
          </a:xfrm>
        </p:grpSpPr>
        <p:sp>
          <p:nvSpPr>
            <p:cNvPr id="67595" name="Oval 7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6" name="Oval 8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7" name="Line 9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7594" name="Text Box 10"/>
          <p:cNvSpPr txBox="1">
            <a:spLocks noChangeArrowheads="1"/>
          </p:cNvSpPr>
          <p:nvPr/>
        </p:nvSpPr>
        <p:spPr bwMode="auto">
          <a:xfrm>
            <a:off x="4457700" y="1941513"/>
            <a:ext cx="2376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	 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15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Διαίρεση </a:t>
            </a: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CA53C8-F3A8-4122-A08E-5EC7B92EE261}" type="slidenum">
              <a:rPr lang="el-GR" altLang="en-US" smtClean="0"/>
              <a:pPr/>
              <a:t>63</a:t>
            </a:fld>
            <a:endParaRPr lang="el-GR" altLang="en-US"/>
          </a:p>
        </p:txBody>
      </p:sp>
      <p:sp>
        <p:nvSpPr>
          <p:cNvPr id="62470" name="Text Box 3"/>
          <p:cNvSpPr txBox="1">
            <a:spLocks noChangeArrowheads="1"/>
          </p:cNvSpPr>
          <p:nvPr/>
        </p:nvSpPr>
        <p:spPr bwMode="auto">
          <a:xfrm>
            <a:off x="5968656" y="1241775"/>
            <a:ext cx="2246921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ελιά</a:t>
            </a:r>
          </a:p>
        </p:txBody>
      </p:sp>
      <p:sp>
        <p:nvSpPr>
          <p:cNvPr id="62471" name="Text Box 4"/>
          <p:cNvSpPr txBox="1">
            <a:spLocks noChangeArrowheads="1"/>
          </p:cNvSpPr>
          <p:nvPr/>
        </p:nvSpPr>
        <p:spPr bwMode="auto">
          <a:xfrm>
            <a:off x="3990781" y="3905898"/>
            <a:ext cx="2440687" cy="2108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ΣΥΣΤΑΤΙΚΟ-ΠΙΤΣΑΣ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</a:t>
            </a:r>
            <a:r>
              <a:rPr lang="en-US" sz="1000" b="1" dirty="0"/>
              <a:t>	</a:t>
            </a:r>
            <a:r>
              <a:rPr lang="el-GR" sz="10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Κώστας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Κατερίνα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ανανάς</a:t>
            </a:r>
          </a:p>
        </p:txBody>
      </p:sp>
      <p:sp>
        <p:nvSpPr>
          <p:cNvPr id="62472" name="Text Box 4"/>
          <p:cNvSpPr txBox="1">
            <a:spLocks noChangeArrowheads="1"/>
          </p:cNvSpPr>
          <p:nvPr/>
        </p:nvSpPr>
        <p:spPr bwMode="auto">
          <a:xfrm>
            <a:off x="1116013" y="3644900"/>
            <a:ext cx="2246921" cy="25542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ΣΕΡΒΙΡΕΙ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ΜΑΓΑΖΙ		ΟΝΟΜΑ-ΠΙΤΣΑΣ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Roma		Vegetarian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Roma	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Napoli		Vegetarian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Napoli		</a:t>
            </a:r>
            <a:r>
              <a:rPr lang="el-GR" sz="1000" b="1" dirty="0"/>
              <a:t>Ελληνική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</a:t>
            </a:r>
            <a:r>
              <a:rPr lang="el-GR" sz="1000" b="1" dirty="0"/>
              <a:t>Χαβάη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</a:t>
            </a:r>
            <a:r>
              <a:rPr lang="el-GR" sz="1000" b="1" dirty="0"/>
              <a:t>Ελληνική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Pizza-Place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endParaRPr lang="el-GR" sz="1000" b="1" dirty="0">
              <a:solidFill>
                <a:schemeClr val="bg2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40334" y="0"/>
            <a:ext cx="7543800" cy="12954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83981" y="1562275"/>
            <a:ext cx="5327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3C4C12-D1B8-4871-B6F2-BF947898E296}" type="slidenum">
              <a:rPr lang="el-GR" altLang="en-US" smtClean="0"/>
              <a:pPr/>
              <a:t>64</a:t>
            </a:fld>
            <a:endParaRPr lang="el-GR" altLang="en-US"/>
          </a:p>
        </p:txBody>
      </p:sp>
      <p:sp>
        <p:nvSpPr>
          <p:cNvPr id="68614" name="Text Box 3"/>
          <p:cNvSpPr txBox="1">
            <a:spLocks noChangeArrowheads="1"/>
          </p:cNvSpPr>
          <p:nvPr/>
        </p:nvSpPr>
        <p:spPr bwMode="auto">
          <a:xfrm>
            <a:off x="276225" y="1763713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</a:t>
            </a:r>
            <a:r>
              <a:rPr lang="el-GR" sz="1000" b="1" dirty="0">
                <a:solidFill>
                  <a:srgbClr val="993300"/>
                </a:solidFill>
              </a:rPr>
              <a:t>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</a:t>
            </a:r>
            <a:r>
              <a:rPr lang="el-GR" sz="1000" b="1" dirty="0">
                <a:solidFill>
                  <a:srgbClr val="993300"/>
                </a:solidFill>
              </a:rPr>
              <a:t>μανιτάρι</a:t>
            </a:r>
            <a:r>
              <a:rPr lang="el-GR" sz="1000" b="1" dirty="0"/>
              <a:t>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ελιά</a:t>
            </a:r>
          </a:p>
        </p:txBody>
      </p:sp>
      <p:sp>
        <p:nvSpPr>
          <p:cNvPr id="68615" name="Text Box 4"/>
          <p:cNvSpPr txBox="1">
            <a:spLocks noChangeArrowheads="1"/>
          </p:cNvSpPr>
          <p:nvPr/>
        </p:nvSpPr>
        <p:spPr bwMode="auto">
          <a:xfrm>
            <a:off x="4721225" y="1157288"/>
            <a:ext cx="3441700" cy="2073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	ΣΥΣΤΑΤΙΚΟ-ΠΙΤΣΑΣ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</a:t>
            </a:r>
            <a:r>
              <a:rPr lang="en-US" sz="1000" b="1" dirty="0">
                <a:solidFill>
                  <a:srgbClr val="993300"/>
                </a:solidFill>
              </a:rPr>
              <a:t>	</a:t>
            </a:r>
            <a:r>
              <a:rPr lang="el-GR" sz="1000" b="1" dirty="0">
                <a:solidFill>
                  <a:srgbClr val="993300"/>
                </a:solidFill>
              </a:rPr>
              <a:t>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Κώστας	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Μαρία			ελιά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Κατερίνα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Μαρία	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Μαρία			ανανάς</a:t>
            </a:r>
          </a:p>
        </p:txBody>
      </p:sp>
      <p:sp>
        <p:nvSpPr>
          <p:cNvPr id="68617" name="Text Box 6"/>
          <p:cNvSpPr txBox="1">
            <a:spLocks noChangeArrowheads="1"/>
          </p:cNvSpPr>
          <p:nvPr/>
        </p:nvSpPr>
        <p:spPr bwMode="auto">
          <a:xfrm>
            <a:off x="4394200" y="3438525"/>
            <a:ext cx="3441700" cy="930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/>
              <a:t>Δ_ΑΡΕΣΕΙ</a:t>
            </a:r>
          </a:p>
          <a:p>
            <a:pPr>
              <a:spcBef>
                <a:spcPct val="50000"/>
              </a:spcBef>
            </a:pPr>
            <a:r>
              <a:rPr lang="el-GR" sz="1000" b="1"/>
              <a:t>ΣΥΣΤΑΤΙΚΟ</a:t>
            </a:r>
          </a:p>
          <a:p>
            <a:pPr>
              <a:spcBef>
                <a:spcPct val="50000"/>
              </a:spcBef>
            </a:pPr>
            <a:r>
              <a:rPr lang="el-GR" sz="1000" b="1">
                <a:solidFill>
                  <a:srgbClr val="993300"/>
                </a:solidFill>
              </a:rPr>
              <a:t>μανιτάρι</a:t>
            </a:r>
            <a:endParaRPr lang="el-GR" sz="1000" b="1">
              <a:solidFill>
                <a:schemeClr val="bg2"/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>
                <a:solidFill>
                  <a:srgbClr val="993300"/>
                </a:solidFill>
              </a:rPr>
              <a:t>μπέικον</a:t>
            </a:r>
          </a:p>
        </p:txBody>
      </p:sp>
      <p:sp>
        <p:nvSpPr>
          <p:cNvPr id="68618" name="Text Box 7"/>
          <p:cNvSpPr txBox="1">
            <a:spLocks noChangeArrowheads="1"/>
          </p:cNvSpPr>
          <p:nvPr/>
        </p:nvSpPr>
        <p:spPr bwMode="auto">
          <a:xfrm>
            <a:off x="1063625" y="4979988"/>
            <a:ext cx="34417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/>
              <a:t>ΟΝΟΜΑ			</a:t>
            </a:r>
          </a:p>
          <a:p>
            <a:pPr>
              <a:spcBef>
                <a:spcPct val="50000"/>
              </a:spcBef>
            </a:pPr>
            <a:r>
              <a:rPr lang="el-GR" sz="1000" b="1">
                <a:solidFill>
                  <a:srgbClr val="993300"/>
                </a:solidFill>
              </a:rPr>
              <a:t>Σπέσιαλ</a:t>
            </a:r>
          </a:p>
        </p:txBody>
      </p:sp>
      <p:sp>
        <p:nvSpPr>
          <p:cNvPr id="68619" name="Text Box 8"/>
          <p:cNvSpPr txBox="1">
            <a:spLocks noChangeArrowheads="1"/>
          </p:cNvSpPr>
          <p:nvPr/>
        </p:nvSpPr>
        <p:spPr bwMode="auto">
          <a:xfrm>
            <a:off x="5508625" y="3532188"/>
            <a:ext cx="1441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S</a:t>
            </a:r>
            <a:endParaRPr lang="el-GR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8620" name="Line 9"/>
          <p:cNvSpPr>
            <a:spLocks noChangeShapeType="1"/>
          </p:cNvSpPr>
          <p:nvPr/>
        </p:nvSpPr>
        <p:spPr bwMode="auto">
          <a:xfrm flipH="1">
            <a:off x="5219700" y="3789363"/>
            <a:ext cx="288925" cy="287337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el-GR"/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3E890C-8F53-4761-AABA-24DFD3A82F0F}" type="slidenum">
              <a:rPr lang="el-GR" altLang="en-US" smtClean="0"/>
              <a:pPr/>
              <a:t>65</a:t>
            </a:fld>
            <a:endParaRPr lang="el-GR" altLang="en-US"/>
          </a:p>
        </p:txBody>
      </p:sp>
      <p:sp>
        <p:nvSpPr>
          <p:cNvPr id="69638" name="Text Box 3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69639" name="Text Box 4"/>
          <p:cNvSpPr txBox="1">
            <a:spLocks noChangeArrowheads="1"/>
          </p:cNvSpPr>
          <p:nvPr/>
        </p:nvSpPr>
        <p:spPr bwMode="auto">
          <a:xfrm>
            <a:off x="990600" y="2239963"/>
            <a:ext cx="680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Iσοδύναμη έκφραση για το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</a:p>
        </p:txBody>
      </p:sp>
      <p:sp>
        <p:nvSpPr>
          <p:cNvPr id="69640" name="Text Box 5"/>
          <p:cNvSpPr txBox="1">
            <a:spLocks noChangeArrowheads="1"/>
          </p:cNvSpPr>
          <p:nvPr/>
        </p:nvSpPr>
        <p:spPr bwMode="auto">
          <a:xfrm>
            <a:off x="609600" y="2955925"/>
            <a:ext cx="815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Υπολογισμός των πλειάδων που </a:t>
            </a:r>
            <a:r>
              <a:rPr lang="el-GR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δεν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πρέπει να είναι στο αποτέλεσμα</a:t>
            </a: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267200" y="2239963"/>
            <a:ext cx="3530600" cy="396875"/>
            <a:chOff x="2688" y="1584"/>
            <a:chExt cx="2224" cy="250"/>
          </a:xfrm>
        </p:grpSpPr>
        <p:sp>
          <p:nvSpPr>
            <p:cNvPr id="69645" name="Text Box 7"/>
            <p:cNvSpPr txBox="1">
              <a:spLocks noChangeArrowheads="1"/>
            </p:cNvSpPr>
            <p:nvPr/>
          </p:nvSpPr>
          <p:spPr bwMode="auto">
            <a:xfrm>
              <a:off x="2688" y="1584"/>
              <a:ext cx="22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Q(Υ)  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  <a:sym typeface="Symbol" pitchFamily="18" charset="2"/>
                </a:rPr>
                <a:t>     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n-US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R(Ζ)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    </a:t>
              </a:r>
              <a:r>
                <a:rPr lang="en-US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        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  </a:t>
              </a:r>
              <a:r>
                <a:rPr lang="en-US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S(Χ)</a:t>
              </a:r>
              <a:r>
                <a:rPr lang="en-US" sz="2000" b="1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endParaRPr lang="el-GR" sz="2000" b="1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3984" y="1670"/>
              <a:ext cx="70" cy="106"/>
              <a:chOff x="2256" y="2744"/>
              <a:chExt cx="384" cy="374"/>
            </a:xfrm>
          </p:grpSpPr>
          <p:sp>
            <p:nvSpPr>
              <p:cNvPr id="69647" name="Oval 9"/>
              <p:cNvSpPr>
                <a:spLocks noChangeArrowheads="1"/>
              </p:cNvSpPr>
              <p:nvPr/>
            </p:nvSpPr>
            <p:spPr bwMode="auto">
              <a:xfrm>
                <a:off x="2400" y="274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9648" name="Oval 10"/>
              <p:cNvSpPr>
                <a:spLocks noChangeArrowheads="1"/>
              </p:cNvSpPr>
              <p:nvPr/>
            </p:nvSpPr>
            <p:spPr bwMode="auto">
              <a:xfrm>
                <a:off x="2400" y="302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9649" name="Line 11"/>
              <p:cNvSpPr>
                <a:spLocks noChangeShapeType="1"/>
              </p:cNvSpPr>
              <p:nvPr/>
            </p:nvSpPr>
            <p:spPr bwMode="auto">
              <a:xfrm>
                <a:off x="2256" y="2928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69642" name="Text Box 12"/>
          <p:cNvSpPr txBox="1">
            <a:spLocks noChangeArrowheads="1"/>
          </p:cNvSpPr>
          <p:nvPr/>
        </p:nvSpPr>
        <p:spPr bwMode="auto">
          <a:xfrm>
            <a:off x="755650" y="3529013"/>
            <a:ext cx="7848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Μια πλειάδα y αποκλείεται από το αποτέλεσμα αν και μόνον αν: όταν της συνάψουμε μια τιμή x από το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S,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η πλειάδα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&lt;y, x&gt;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δεν ανήκει στο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69643" name="Text Box 13"/>
          <p:cNvSpPr txBox="1">
            <a:spLocks noChangeArrowheads="1"/>
          </p:cNvSpPr>
          <p:nvPr/>
        </p:nvSpPr>
        <p:spPr bwMode="auto">
          <a:xfrm>
            <a:off x="1600201" y="4540250"/>
            <a:ext cx="2488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(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(R)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x S) - R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9644" name="Text Box 14"/>
          <p:cNvSpPr txBox="1">
            <a:spLocks noChangeArrowheads="1"/>
          </p:cNvSpPr>
          <p:nvPr/>
        </p:nvSpPr>
        <p:spPr bwMode="auto">
          <a:xfrm>
            <a:off x="1600201" y="4899825"/>
            <a:ext cx="723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(R) -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(T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19" name="Title 19"/>
          <p:cNvSpPr>
            <a:spLocks noGrp="1"/>
          </p:cNvSpPr>
          <p:nvPr>
            <p:ph type="title"/>
          </p:nvPr>
        </p:nvSpPr>
        <p:spPr>
          <a:xfrm>
            <a:off x="488461" y="204226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</a:p>
        </p:txBody>
      </p:sp>
      <p:sp>
        <p:nvSpPr>
          <p:cNvPr id="2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1E375E-C2D1-49AA-8E4B-7BB51FEDAD33}" type="slidenum">
              <a:rPr lang="el-GR" altLang="en-US" smtClean="0"/>
              <a:pPr/>
              <a:t>66</a:t>
            </a:fld>
            <a:endParaRPr lang="el-GR" altLang="en-US"/>
          </a:p>
        </p:txBody>
      </p:sp>
      <p:sp>
        <p:nvSpPr>
          <p:cNvPr id="70661" name="Text Box 3"/>
          <p:cNvSpPr txBox="1">
            <a:spLocks noChangeArrowheads="1"/>
          </p:cNvSpPr>
          <p:nvPr/>
        </p:nvSpPr>
        <p:spPr bwMode="auto">
          <a:xfrm>
            <a:off x="386556" y="709613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ελιά</a:t>
            </a:r>
          </a:p>
        </p:txBody>
      </p:sp>
      <p:sp>
        <p:nvSpPr>
          <p:cNvPr id="70662" name="Text Box 4"/>
          <p:cNvSpPr txBox="1">
            <a:spLocks noChangeArrowheads="1"/>
          </p:cNvSpPr>
          <p:nvPr/>
        </p:nvSpPr>
        <p:spPr bwMode="auto">
          <a:xfrm>
            <a:off x="250825" y="115888"/>
            <a:ext cx="7154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l-GR" sz="1600" i="1" dirty="0">
                <a:solidFill>
                  <a:srgbClr val="99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Τις πίτσες που έχουν όλα τα συστατικά που αρέσουν στον φοιτητή Δημήτρη </a:t>
            </a:r>
          </a:p>
        </p:txBody>
      </p:sp>
      <p:sp>
        <p:nvSpPr>
          <p:cNvPr id="70663" name="Text Box 5"/>
          <p:cNvSpPr txBox="1">
            <a:spLocks noChangeArrowheads="1"/>
          </p:cNvSpPr>
          <p:nvPr/>
        </p:nvSpPr>
        <p:spPr bwMode="auto">
          <a:xfrm>
            <a:off x="4557713" y="2342460"/>
            <a:ext cx="3155950" cy="28670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400" b="1" dirty="0"/>
              <a:t>Vegetarian		</a:t>
            </a:r>
            <a:r>
              <a:rPr lang="el-GR" sz="14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rgbClr val="92D050"/>
                </a:solidFill>
              </a:rPr>
              <a:t>Vegetarian		</a:t>
            </a:r>
            <a:r>
              <a:rPr lang="el-GR" sz="1400" b="1" dirty="0">
                <a:solidFill>
                  <a:srgbClr val="92D050"/>
                </a:solidFill>
              </a:rPr>
              <a:t>μπέικον</a:t>
            </a:r>
          </a:p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rgbClr val="92D050"/>
                </a:solidFill>
              </a:rPr>
              <a:t>Χαβάη		μανιτάρι</a:t>
            </a:r>
          </a:p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rgbClr val="92D050"/>
                </a:solidFill>
              </a:rPr>
              <a:t>Χαβάη		μπέικον</a:t>
            </a:r>
          </a:p>
          <a:p>
            <a:pPr>
              <a:spcBef>
                <a:spcPct val="50000"/>
              </a:spcBef>
            </a:pPr>
            <a:r>
              <a:rPr lang="el-GR" sz="1400" b="1" dirty="0"/>
              <a:t>Σπέσιαλ		μανιτάρι</a:t>
            </a:r>
          </a:p>
          <a:p>
            <a:pPr>
              <a:spcBef>
                <a:spcPct val="50000"/>
              </a:spcBef>
            </a:pPr>
            <a:r>
              <a:rPr lang="el-GR" sz="14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rgbClr val="92D050"/>
                </a:solidFill>
              </a:rPr>
              <a:t>Ελληνική		μανιτάρι</a:t>
            </a:r>
          </a:p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rgbClr val="92D050"/>
                </a:solidFill>
              </a:rPr>
              <a:t>Ελληνική 		μπέικον</a:t>
            </a:r>
          </a:p>
        </p:txBody>
      </p:sp>
      <p:sp>
        <p:nvSpPr>
          <p:cNvPr id="70664" name="Text Box 6"/>
          <p:cNvSpPr txBox="1">
            <a:spLocks noChangeArrowheads="1"/>
          </p:cNvSpPr>
          <p:nvPr/>
        </p:nvSpPr>
        <p:spPr bwMode="auto">
          <a:xfrm>
            <a:off x="3894138" y="1023938"/>
            <a:ext cx="2241550" cy="930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/>
              <a:t>Δ_ΑΡΕΣΕΙ</a:t>
            </a:r>
          </a:p>
          <a:p>
            <a:pPr>
              <a:spcBef>
                <a:spcPct val="50000"/>
              </a:spcBef>
            </a:pPr>
            <a:r>
              <a:rPr lang="el-GR" sz="1000" b="1"/>
              <a:t>ΣΥΣΤΑΤΙΚΟ</a:t>
            </a:r>
          </a:p>
          <a:p>
            <a:pPr>
              <a:spcBef>
                <a:spcPct val="50000"/>
              </a:spcBef>
            </a:pPr>
            <a:r>
              <a:rPr lang="el-GR" sz="1000" b="1">
                <a:solidFill>
                  <a:srgbClr val="993300"/>
                </a:solidFill>
              </a:rPr>
              <a:t>μανιτάρι</a:t>
            </a:r>
            <a:endParaRPr lang="el-GR" sz="1000" b="1">
              <a:solidFill>
                <a:schemeClr val="bg2"/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>
                <a:solidFill>
                  <a:srgbClr val="993300"/>
                </a:solidFill>
              </a:rPr>
              <a:t>μπέικον</a:t>
            </a:r>
          </a:p>
        </p:txBody>
      </p:sp>
      <p:sp>
        <p:nvSpPr>
          <p:cNvPr id="70665" name="Text Box 7"/>
          <p:cNvSpPr txBox="1">
            <a:spLocks noChangeArrowheads="1"/>
          </p:cNvSpPr>
          <p:nvPr/>
        </p:nvSpPr>
        <p:spPr bwMode="auto">
          <a:xfrm>
            <a:off x="1207536" y="3846513"/>
            <a:ext cx="46656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92D050"/>
                </a:solidFill>
              </a:rPr>
              <a:t>Τ</a:t>
            </a:r>
            <a:r>
              <a:rPr lang="el-GR" sz="2000" baseline="-25000" dirty="0">
                <a:solidFill>
                  <a:srgbClr val="92D050"/>
                </a:solidFill>
              </a:rPr>
              <a:t>1</a:t>
            </a:r>
            <a:r>
              <a:rPr lang="el-GR" sz="2000" dirty="0">
                <a:solidFill>
                  <a:srgbClr val="92D050"/>
                </a:solidFill>
              </a:rPr>
              <a:t> </a:t>
            </a:r>
            <a:r>
              <a:rPr lang="en-US" sz="2000" dirty="0">
                <a:sym typeface="Symbol" pitchFamily="18" charset="2"/>
              </a:rPr>
              <a:t></a:t>
            </a:r>
            <a:r>
              <a:rPr lang="el-GR" sz="2000" dirty="0">
                <a:sym typeface="Symbol" pitchFamily="18" charset="2"/>
              </a:rPr>
              <a:t> (</a:t>
            </a:r>
            <a:r>
              <a:rPr lang="el-GR" sz="2000" dirty="0"/>
              <a:t>π </a:t>
            </a:r>
            <a:r>
              <a:rPr lang="en-US" sz="2400" baseline="-25000" dirty="0"/>
              <a:t>Y </a:t>
            </a:r>
            <a:r>
              <a:rPr lang="en-US" sz="2000" dirty="0"/>
              <a:t>(R)</a:t>
            </a:r>
            <a:r>
              <a:rPr lang="el-GR" sz="2000" dirty="0"/>
              <a:t> </a:t>
            </a:r>
            <a:r>
              <a:rPr lang="en-US" sz="2000" dirty="0"/>
              <a:t>x S) - R</a:t>
            </a:r>
            <a:endParaRPr lang="el-GR" sz="2000" dirty="0"/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80CEDB-7C41-4110-A5CB-B0A636307F46}" type="slidenum">
              <a:rPr lang="el-GR" altLang="en-US" smtClean="0"/>
              <a:pPr/>
              <a:t>67</a:t>
            </a:fld>
            <a:endParaRPr lang="el-GR" altLang="en-US"/>
          </a:p>
        </p:txBody>
      </p:sp>
      <p:sp>
        <p:nvSpPr>
          <p:cNvPr id="76806" name="Text Box 3"/>
          <p:cNvSpPr txBox="1">
            <a:spLocks noChangeArrowheads="1"/>
          </p:cNvSpPr>
          <p:nvPr/>
        </p:nvSpPr>
        <p:spPr bwMode="auto">
          <a:xfrm>
            <a:off x="616927" y="1425965"/>
            <a:ext cx="532765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mname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EVENT(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a-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v-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date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6807" name="Text Box 4"/>
          <p:cNvSpPr txBox="1">
            <a:spLocks noChangeArrowheads="1"/>
          </p:cNvSpPr>
          <p:nvPr/>
        </p:nvSpPr>
        <p:spPr bwMode="auto">
          <a:xfrm>
            <a:off x="412261" y="2604233"/>
            <a:ext cx="8497888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πληροφορία για τη μηχανή (του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attacker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ή του θύματος) – όνομα,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address,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λειτουργικό σύστημα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os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EVENT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πληροφορίες για την επίθεση –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 attacker,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victim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(θύματος), ημερομηνία)</a:t>
            </a:r>
          </a:p>
        </p:txBody>
      </p:sp>
      <p:sp>
        <p:nvSpPr>
          <p:cNvPr id="76808" name="TextBox 8"/>
          <p:cNvSpPr txBox="1">
            <a:spLocks noChangeArrowheads="1"/>
          </p:cNvSpPr>
          <p:nvPr/>
        </p:nvSpPr>
        <p:spPr bwMode="auto">
          <a:xfrm>
            <a:off x="412261" y="4425169"/>
            <a:ext cx="8135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1.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 λίστα των θυμάτων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(v-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που δέχθηκαν επίθεση στις 2/1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/2020</a:t>
            </a:r>
          </a:p>
        </p:txBody>
      </p:sp>
      <p:sp>
        <p:nvSpPr>
          <p:cNvPr id="76809" name="TextBox 9"/>
          <p:cNvSpPr txBox="1">
            <a:spLocks noChangeArrowheads="1"/>
          </p:cNvSpPr>
          <p:nvPr/>
        </p:nvSpPr>
        <p:spPr bwMode="auto">
          <a:xfrm>
            <a:off x="412261" y="4970000"/>
            <a:ext cx="81359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λειτουργικά συστήματα που χρησιμοποιήθηκαν για να γίνει επίθεση στο θύμα ’10.10.10.2’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3.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μηχανές (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address)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που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έχουν κάνει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έχουν  δεχθεί επίθεση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95300" y="2365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5F6865-BB71-4738-BEB8-611307234C9C}" type="slidenum">
              <a:rPr lang="el-GR" altLang="en-US" smtClean="0"/>
              <a:pPr/>
              <a:t>68</a:t>
            </a:fld>
            <a:endParaRPr lang="el-GR" altLang="en-US"/>
          </a:p>
        </p:txBody>
      </p:sp>
      <p:pic>
        <p:nvPicPr>
          <p:cNvPr id="7783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7779" y="3890432"/>
            <a:ext cx="621982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3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87638" y="2663825"/>
            <a:ext cx="5081587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34" name="TextBox 11"/>
          <p:cNvSpPr txBox="1">
            <a:spLocks noChangeArrowheads="1"/>
          </p:cNvSpPr>
          <p:nvPr/>
        </p:nvSpPr>
        <p:spPr bwMode="auto">
          <a:xfrm>
            <a:off x="626574" y="1697825"/>
            <a:ext cx="8280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 επιστρέφει η παρακάτω ερώτηση με απλά λόγια και ποιο είναι το αποτέλεσμα της στον παρακάτω πίνακα</a:t>
            </a:r>
          </a:p>
        </p:txBody>
      </p:sp>
      <p:sp>
        <p:nvSpPr>
          <p:cNvPr id="13" name="Freeform 12"/>
          <p:cNvSpPr/>
          <p:nvPr/>
        </p:nvSpPr>
        <p:spPr>
          <a:xfrm>
            <a:off x="4805363" y="2547938"/>
            <a:ext cx="3248025" cy="712787"/>
          </a:xfrm>
          <a:custGeom>
            <a:avLst/>
            <a:gdLst>
              <a:gd name="connsiteX0" fmla="*/ 2991394 w 3248297"/>
              <a:gd name="connsiteY0" fmla="*/ 143692 h 712652"/>
              <a:gd name="connsiteX1" fmla="*/ 1615440 w 3248297"/>
              <a:gd name="connsiteY1" fmla="*/ 13063 h 712652"/>
              <a:gd name="connsiteX2" fmla="*/ 1336766 w 3248297"/>
              <a:gd name="connsiteY2" fmla="*/ 65315 h 712652"/>
              <a:gd name="connsiteX3" fmla="*/ 674914 w 3248297"/>
              <a:gd name="connsiteY3" fmla="*/ 74023 h 712652"/>
              <a:gd name="connsiteX4" fmla="*/ 204651 w 3248297"/>
              <a:gd name="connsiteY4" fmla="*/ 82732 h 712652"/>
              <a:gd name="connsiteX5" fmla="*/ 39189 w 3248297"/>
              <a:gd name="connsiteY5" fmla="*/ 187235 h 712652"/>
              <a:gd name="connsiteX6" fmla="*/ 56606 w 3248297"/>
              <a:gd name="connsiteY6" fmla="*/ 474618 h 712652"/>
              <a:gd name="connsiteX7" fmla="*/ 378823 w 3248297"/>
              <a:gd name="connsiteY7" fmla="*/ 596538 h 712652"/>
              <a:gd name="connsiteX8" fmla="*/ 770709 w 3248297"/>
              <a:gd name="connsiteY8" fmla="*/ 709749 h 712652"/>
              <a:gd name="connsiteX9" fmla="*/ 1040674 w 3248297"/>
              <a:gd name="connsiteY9" fmla="*/ 613955 h 712652"/>
              <a:gd name="connsiteX10" fmla="*/ 1301931 w 3248297"/>
              <a:gd name="connsiteY10" fmla="*/ 570412 h 712652"/>
              <a:gd name="connsiteX11" fmla="*/ 1719943 w 3248297"/>
              <a:gd name="connsiteY11" fmla="*/ 579121 h 712652"/>
              <a:gd name="connsiteX12" fmla="*/ 2251166 w 3248297"/>
              <a:gd name="connsiteY12" fmla="*/ 622663 h 712652"/>
              <a:gd name="connsiteX13" fmla="*/ 2486297 w 3248297"/>
              <a:gd name="connsiteY13" fmla="*/ 605246 h 712652"/>
              <a:gd name="connsiteX14" fmla="*/ 2947851 w 3248297"/>
              <a:gd name="connsiteY14" fmla="*/ 552995 h 712652"/>
              <a:gd name="connsiteX15" fmla="*/ 3156857 w 3248297"/>
              <a:gd name="connsiteY15" fmla="*/ 457201 h 712652"/>
              <a:gd name="connsiteX16" fmla="*/ 2991394 w 3248297"/>
              <a:gd name="connsiteY16" fmla="*/ 143692 h 712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248297" h="712652">
                <a:moveTo>
                  <a:pt x="2991394" y="143692"/>
                </a:moveTo>
                <a:cubicBezTo>
                  <a:pt x="2734491" y="69669"/>
                  <a:pt x="1891211" y="26126"/>
                  <a:pt x="1615440" y="13063"/>
                </a:cubicBezTo>
                <a:cubicBezTo>
                  <a:pt x="1339669" y="0"/>
                  <a:pt x="1493520" y="55155"/>
                  <a:pt x="1336766" y="65315"/>
                </a:cubicBezTo>
                <a:cubicBezTo>
                  <a:pt x="1180012" y="75475"/>
                  <a:pt x="674914" y="74023"/>
                  <a:pt x="674914" y="74023"/>
                </a:cubicBezTo>
                <a:lnTo>
                  <a:pt x="204651" y="82732"/>
                </a:lnTo>
                <a:cubicBezTo>
                  <a:pt x="98697" y="101601"/>
                  <a:pt x="63863" y="121921"/>
                  <a:pt x="39189" y="187235"/>
                </a:cubicBezTo>
                <a:cubicBezTo>
                  <a:pt x="14515" y="252549"/>
                  <a:pt x="0" y="406401"/>
                  <a:pt x="56606" y="474618"/>
                </a:cubicBezTo>
                <a:cubicBezTo>
                  <a:pt x="113212" y="542835"/>
                  <a:pt x="259806" y="557350"/>
                  <a:pt x="378823" y="596538"/>
                </a:cubicBezTo>
                <a:cubicBezTo>
                  <a:pt x="497840" y="635727"/>
                  <a:pt x="660401" y="706846"/>
                  <a:pt x="770709" y="709749"/>
                </a:cubicBezTo>
                <a:cubicBezTo>
                  <a:pt x="881017" y="712652"/>
                  <a:pt x="952137" y="637178"/>
                  <a:pt x="1040674" y="613955"/>
                </a:cubicBezTo>
                <a:cubicBezTo>
                  <a:pt x="1129211" y="590732"/>
                  <a:pt x="1188720" y="576218"/>
                  <a:pt x="1301931" y="570412"/>
                </a:cubicBezTo>
                <a:cubicBezTo>
                  <a:pt x="1415142" y="564606"/>
                  <a:pt x="1561737" y="570413"/>
                  <a:pt x="1719943" y="579121"/>
                </a:cubicBezTo>
                <a:cubicBezTo>
                  <a:pt x="1878149" y="587830"/>
                  <a:pt x="2123440" y="618309"/>
                  <a:pt x="2251166" y="622663"/>
                </a:cubicBezTo>
                <a:cubicBezTo>
                  <a:pt x="2378892" y="627017"/>
                  <a:pt x="2370183" y="616857"/>
                  <a:pt x="2486297" y="605246"/>
                </a:cubicBezTo>
                <a:cubicBezTo>
                  <a:pt x="2602411" y="593635"/>
                  <a:pt x="2836091" y="577669"/>
                  <a:pt x="2947851" y="552995"/>
                </a:cubicBezTo>
                <a:cubicBezTo>
                  <a:pt x="3059611" y="528321"/>
                  <a:pt x="3148148" y="523967"/>
                  <a:pt x="3156857" y="457201"/>
                </a:cubicBezTo>
                <a:cubicBezTo>
                  <a:pt x="3165566" y="390435"/>
                  <a:pt x="3248297" y="217715"/>
                  <a:pt x="2991394" y="143692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4" name="Title 9"/>
          <p:cNvSpPr>
            <a:spLocks noGrp="1"/>
          </p:cNvSpPr>
          <p:nvPr>
            <p:ph type="title"/>
          </p:nvPr>
        </p:nvSpPr>
        <p:spPr>
          <a:xfrm>
            <a:off x="495300" y="2365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B5A283-901C-4BFC-8C48-578877AF0BC0}" type="slidenum">
              <a:rPr lang="el-GR" altLang="en-US" smtClean="0"/>
              <a:pPr/>
              <a:t>69</a:t>
            </a:fld>
            <a:endParaRPr lang="el-GR" alt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16013" y="1916113"/>
            <a:ext cx="6934200" cy="914400"/>
            <a:chOff x="624" y="2304"/>
            <a:chExt cx="4368" cy="576"/>
          </a:xfrm>
        </p:grpSpPr>
        <p:sp>
          <p:nvSpPr>
            <p:cNvPr id="74768" name="Text Box 5"/>
            <p:cNvSpPr txBox="1">
              <a:spLocks noChangeArrowheads="1"/>
            </p:cNvSpPr>
            <p:nvPr/>
          </p:nvSpPr>
          <p:spPr bwMode="auto">
            <a:xfrm>
              <a:off x="624" y="2630"/>
              <a:ext cx="436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u="sng">
                  <a:latin typeface="Times New Roman" pitchFamily="18" charset="0"/>
                </a:rPr>
                <a:t>Αρ_Ταυτ</a:t>
              </a:r>
              <a:r>
                <a:rPr lang="el-GR" sz="2000">
                  <a:latin typeface="Times New Roman" pitchFamily="18" charset="0"/>
                </a:rPr>
                <a:t>   Διεύθυνση  Μισθός    Προϊστάμενος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74769" name="Rectangle 6"/>
            <p:cNvSpPr>
              <a:spLocks noChangeArrowheads="1"/>
            </p:cNvSpPr>
            <p:nvPr/>
          </p:nvSpPr>
          <p:spPr bwMode="auto">
            <a:xfrm>
              <a:off x="624" y="2630"/>
              <a:ext cx="3168" cy="2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70" name="Line 7"/>
            <p:cNvSpPr>
              <a:spLocks noChangeShapeType="1"/>
            </p:cNvSpPr>
            <p:nvPr/>
          </p:nvSpPr>
          <p:spPr bwMode="auto">
            <a:xfrm>
              <a:off x="1344" y="2630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4771" name="Line 8"/>
            <p:cNvSpPr>
              <a:spLocks noChangeShapeType="1"/>
            </p:cNvSpPr>
            <p:nvPr/>
          </p:nvSpPr>
          <p:spPr bwMode="auto">
            <a:xfrm>
              <a:off x="2112" y="2630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4772" name="Line 9"/>
            <p:cNvSpPr>
              <a:spLocks noChangeShapeType="1"/>
            </p:cNvSpPr>
            <p:nvPr/>
          </p:nvSpPr>
          <p:spPr bwMode="auto">
            <a:xfrm>
              <a:off x="2736" y="2630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4773" name="Line 10"/>
            <p:cNvSpPr>
              <a:spLocks noChangeShapeType="1"/>
            </p:cNvSpPr>
            <p:nvPr/>
          </p:nvSpPr>
          <p:spPr bwMode="auto">
            <a:xfrm>
              <a:off x="3312" y="2304"/>
              <a:ext cx="0" cy="3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4774" name="Line 11"/>
            <p:cNvSpPr>
              <a:spLocks noChangeShapeType="1"/>
            </p:cNvSpPr>
            <p:nvPr/>
          </p:nvSpPr>
          <p:spPr bwMode="auto">
            <a:xfrm>
              <a:off x="864" y="2304"/>
              <a:ext cx="24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4775" name="Line 12"/>
            <p:cNvSpPr>
              <a:spLocks noChangeShapeType="1"/>
            </p:cNvSpPr>
            <p:nvPr/>
          </p:nvSpPr>
          <p:spPr bwMode="auto">
            <a:xfrm>
              <a:off x="864" y="2304"/>
              <a:ext cx="0" cy="3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4759" name="Text Box 13"/>
          <p:cNvSpPr txBox="1">
            <a:spLocks noChangeArrowheads="1"/>
          </p:cNvSpPr>
          <p:nvPr/>
        </p:nvSpPr>
        <p:spPr bwMode="auto">
          <a:xfrm>
            <a:off x="468313" y="2924175"/>
            <a:ext cx="8077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Δεν είναι δυνατόν να βρούμε όλους τους υφισταμένους που επιτηρεί σε οποιοδήποτε επίπεδο ένας συγκεκριμένος προϊστάμενος  (π.χ.,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Αρ_Ταυτ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Μ20200)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4760" name="Text Box 14"/>
          <p:cNvSpPr txBox="1">
            <a:spLocks noChangeArrowheads="1"/>
          </p:cNvSpPr>
          <p:nvPr/>
        </p:nvSpPr>
        <p:spPr bwMode="auto">
          <a:xfrm>
            <a:off x="685800" y="5121275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74761" name="Text Box 15"/>
          <p:cNvSpPr txBox="1">
            <a:spLocks noChangeArrowheads="1"/>
          </p:cNvSpPr>
          <p:nvPr/>
        </p:nvSpPr>
        <p:spPr bwMode="auto">
          <a:xfrm>
            <a:off x="539750" y="1700213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R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74762" name="Text Box 16"/>
          <p:cNvSpPr txBox="1">
            <a:spLocks noChangeArrowheads="1"/>
          </p:cNvSpPr>
          <p:nvPr/>
        </p:nvSpPr>
        <p:spPr bwMode="auto">
          <a:xfrm>
            <a:off x="2195513" y="4005263"/>
            <a:ext cx="624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(Προϊστ1)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Αρ_Ταυτ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Προϊστάμενος = Μ20200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R))</a:t>
            </a:r>
            <a:r>
              <a:rPr lang="en-US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4763" name="Text Box 17"/>
          <p:cNvSpPr txBox="1">
            <a:spLocks noChangeArrowheads="1"/>
          </p:cNvSpPr>
          <p:nvPr/>
        </p:nvSpPr>
        <p:spPr bwMode="auto">
          <a:xfrm>
            <a:off x="2133600" y="450850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(Προϊστ2)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Αρ_Ταυτ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(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      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Προϊστ1 = Προϊστάμενος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 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R))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5292725" y="4652963"/>
            <a:ext cx="325438" cy="215900"/>
            <a:chOff x="3945" y="1231"/>
            <a:chExt cx="205" cy="136"/>
          </a:xfrm>
        </p:grpSpPr>
        <p:sp>
          <p:nvSpPr>
            <p:cNvPr id="74766" name="AutoShape 19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67" name="AutoShape 20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4765" name="Text Box 22"/>
          <p:cNvSpPr txBox="1">
            <a:spLocks noChangeArrowheads="1"/>
          </p:cNvSpPr>
          <p:nvPr/>
        </p:nvSpPr>
        <p:spPr bwMode="auto">
          <a:xfrm>
            <a:off x="468313" y="5157788"/>
            <a:ext cx="8135937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Παρόμοια, μπορώ να βρω πχ τους συμπρωταγωνιστές του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 George Clooney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 (ηθοποιούς που έπαιξαν σε τουλάχιστον μια ταινία μαζί του)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τους συμπρωταγωνιστές των συμπρωταγωνιστών του κλπ άλλα μέχρι ένα βάθος</a:t>
            </a:r>
          </a:p>
        </p:txBody>
      </p:sp>
      <p:sp>
        <p:nvSpPr>
          <p:cNvPr id="24" name="Title 23"/>
          <p:cNvSpPr>
            <a:spLocks noGrp="1"/>
          </p:cNvSpPr>
          <p:nvPr>
            <p:ph type="title"/>
          </p:nvPr>
        </p:nvSpPr>
        <p:spPr>
          <a:xfrm>
            <a:off x="685800" y="123826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Αναδρομική Κλειστότητα</a:t>
            </a:r>
          </a:p>
        </p:txBody>
      </p:sp>
      <p:sp>
        <p:nvSpPr>
          <p:cNvPr id="2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F0CD7D-B198-4169-97E0-FDA24901DC03}" type="slidenum">
              <a:rPr lang="el-GR" altLang="en-US" smtClean="0"/>
              <a:pPr/>
              <a:t>7</a:t>
            </a:fld>
            <a:endParaRPr lang="el-GR" altLang="en-US"/>
          </a:p>
        </p:txBody>
      </p:sp>
      <p:sp>
        <p:nvSpPr>
          <p:cNvPr id="1229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800100" y="1474988"/>
            <a:ext cx="7543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Μια ερώτηση εφαρμόζεται σε ένα στιγμιότυπο σχέσης και το αποτέλεσμα της ερώτησης είναι πάλι ένα στιγμιότυπο σχέσης (σύνολο από πλειάδες)</a:t>
            </a: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800100" y="3467469"/>
            <a:ext cx="75438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σχήμα της σχέσης εισόδου είναι προκαθορισμένο </a:t>
            </a:r>
          </a:p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σχήμα του αποτελέσματος είναι επίσης προκαθορισμένο</a:t>
            </a: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  <p:transition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70</a:t>
            </a:fld>
            <a:endParaRPr lang="en-US" dirty="0"/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8-20</a:t>
            </a:r>
            <a:r>
              <a:rPr lang="en-US" altLang="en-US" sz="1100" dirty="0"/>
              <a:t>1</a:t>
            </a:r>
            <a:r>
              <a:rPr lang="el-GR" altLang="en-US" sz="1100" dirty="0"/>
              <a:t>9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702" y="1112860"/>
            <a:ext cx="4581415" cy="264989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816" y="4233799"/>
            <a:ext cx="3093119" cy="165151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8969" y="741187"/>
            <a:ext cx="3688462" cy="3903607"/>
          </a:xfrm>
          <a:prstGeom prst="rect">
            <a:avLst/>
          </a:prstGeom>
        </p:spPr>
      </p:pic>
      <p:sp>
        <p:nvSpPr>
          <p:cNvPr id="12" name="Title 9"/>
          <p:cNvSpPr txBox="1">
            <a:spLocks/>
          </p:cNvSpPr>
          <p:nvPr/>
        </p:nvSpPr>
        <p:spPr>
          <a:xfrm>
            <a:off x="323850" y="0"/>
            <a:ext cx="8229600" cy="8382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</a:p>
        </p:txBody>
      </p:sp>
    </p:spTree>
    <p:extLst>
      <p:ext uri="{BB962C8B-B14F-4D97-AF65-F5344CB8AC3E}">
        <p14:creationId xmlns:p14="http://schemas.microsoft.com/office/powerpoint/2010/main" val="81176929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71</a:t>
            </a:fld>
            <a:endParaRPr lang="en-US" dirty="0"/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8-20</a:t>
            </a:r>
            <a:r>
              <a:rPr lang="en-US" altLang="en-US" sz="1100" dirty="0"/>
              <a:t>1</a:t>
            </a:r>
            <a:r>
              <a:rPr lang="el-GR" altLang="en-US" sz="1100" dirty="0"/>
              <a:t>9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572" y="3663097"/>
            <a:ext cx="5940676" cy="168777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87819" y="2819182"/>
            <a:ext cx="79557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2. Ποιες από τις παρακάτω ερωτήσεις μας δίνουν τα ονόματα των αθλητών που πήραν τουλάχιστον ένα χρυσό μετάλλιο (το        συμβολίζει φυσική συνένωση);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4427" y="790339"/>
            <a:ext cx="3757351" cy="39339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86104" y="283082"/>
            <a:ext cx="7955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1. Έστω η παρακάτω ερώτηση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86105" y="1307297"/>
            <a:ext cx="79557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(α) Τι υπολογίζει με απλά λόγια (το        συμβολίζει φυσική συνένωση)</a:t>
            </a:r>
          </a:p>
          <a:p>
            <a:r>
              <a:rPr lang="el-GR" dirty="0"/>
              <a:t>(β) Ποιο είναι το αποτέλεσμα της στους πίνακες της προηγούμενης σελίδας;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53271" y="3217816"/>
            <a:ext cx="253875" cy="16497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83102" y="1435483"/>
            <a:ext cx="253875" cy="164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53275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62A7C4-60A2-41E0-95DE-B1A1B4021E6B}" type="slidenum">
              <a:rPr lang="el-GR" altLang="en-US" smtClean="0"/>
              <a:pPr/>
              <a:t>72</a:t>
            </a:fld>
            <a:endParaRPr lang="el-GR" altLang="en-US"/>
          </a:p>
        </p:txBody>
      </p:sp>
      <p:sp>
        <p:nvSpPr>
          <p:cNvPr id="78854" name="Text Box 3"/>
          <p:cNvSpPr txBox="1">
            <a:spLocks noChangeArrowheads="1"/>
          </p:cNvSpPr>
          <p:nvPr/>
        </p:nvSpPr>
        <p:spPr bwMode="auto">
          <a:xfrm>
            <a:off x="323056" y="730250"/>
            <a:ext cx="53276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ΠΡΟΤΙΜΑ(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Π-ΠΟΤΗΣ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Π-ΜΠΥΡΑ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ΣΥΧΝΑΖΕΙ(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ΣΥ-ΠΟΤΗΣ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ΣΥ-ΜΑΓΑΖΙ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ΣΕ-ΜΑΓΑΖΙ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ΣΕ-ΜΠΥΡΑ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77831" name="Text Box 4"/>
          <p:cNvSpPr txBox="1">
            <a:spLocks noChangeArrowheads="1"/>
          </p:cNvSpPr>
          <p:nvPr/>
        </p:nvSpPr>
        <p:spPr bwMode="auto">
          <a:xfrm>
            <a:off x="262096" y="2041525"/>
            <a:ext cx="8497888" cy="4108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Τους πότες που προτιμούν τη μπύρα «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endParaRPr lang="en-US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Τους πότες που συχνάζουν σε μαγαζιά που σερβίρουν μπύρα «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μπύρα «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1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ή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μπύρα «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Leffe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Brune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 ή και τα δύο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μπύρα «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1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b="1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μπύρα «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Leffe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Brune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μπύρα «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1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αλλά όχι</a:t>
            </a:r>
            <a:r>
              <a:rPr lang="el-GR" b="1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μπύρα «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Leffe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Brune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</a:t>
            </a:r>
            <a:r>
              <a:rPr lang="el-GR" b="1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μόνο</a:t>
            </a:r>
            <a:r>
              <a:rPr lang="el-GR" i="1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μπύρα «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Μαγαζιά που σερβίρουν </a:t>
            </a:r>
            <a:r>
              <a:rPr lang="el-GR" b="1" i="1" u="sng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δύο διαφορετικές</a:t>
            </a:r>
            <a:r>
              <a:rPr lang="el-GR" b="1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μπύρες. </a:t>
            </a:r>
            <a:r>
              <a:rPr lang="en-US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μόνο ένα είδος;)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Μαγαζιά που σερβίρουν </a:t>
            </a:r>
            <a:r>
              <a:rPr lang="el-GR" b="1" i="1" u="sng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ακριβώς δύο διαφορετικές</a:t>
            </a:r>
            <a:r>
              <a:rPr lang="el-GR" b="1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μπύρες. (παραπάνω από δύο</a:t>
            </a:r>
            <a:r>
              <a:rPr lang="en-US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i="1" dirty="0">
              <a:solidFill>
                <a:srgbClr val="9999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μπύρες που προτιμά ο πότης «Δημήτρης».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</a:t>
            </a:r>
            <a:r>
              <a:rPr lang="el-GR" i="1" u="sng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όλες</a:t>
            </a: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τις μπύρες που  προτιμά ο «Δημήτρης».</a:t>
            </a:r>
          </a:p>
        </p:txBody>
      </p:sp>
      <p:sp>
        <p:nvSpPr>
          <p:cNvPr id="78856" name="Text Box 5"/>
          <p:cNvSpPr txBox="1">
            <a:spLocks noChangeArrowheads="1"/>
          </p:cNvSpPr>
          <p:nvPr/>
        </p:nvSpPr>
        <p:spPr bwMode="auto">
          <a:xfrm>
            <a:off x="539750" y="333375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8" name="Title 9"/>
          <p:cNvSpPr>
            <a:spLocks noGrp="1"/>
          </p:cNvSpPr>
          <p:nvPr>
            <p:ph type="title"/>
          </p:nvPr>
        </p:nvSpPr>
        <p:spPr>
          <a:xfrm>
            <a:off x="323850" y="0"/>
            <a:ext cx="8229600" cy="8382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35D606-88A0-4B46-8E4F-1C7C253BB298}" type="slidenum">
              <a:rPr lang="el-GR" altLang="en-US" smtClean="0"/>
              <a:pPr/>
              <a:t>73</a:t>
            </a:fld>
            <a:endParaRPr lang="el-GR" altLang="en-US"/>
          </a:p>
        </p:txBody>
      </p:sp>
      <p:sp>
        <p:nvSpPr>
          <p:cNvPr id="798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l-GR" sz="2000" b="0">
                <a:latin typeface="Comic Sans MS" pitchFamily="66" charset="0"/>
              </a:rPr>
              <a:t>Παράδειγμα</a:t>
            </a:r>
          </a:p>
        </p:txBody>
      </p:sp>
      <p:sp>
        <p:nvSpPr>
          <p:cNvPr id="79878" name="Text Box 3"/>
          <p:cNvSpPr txBox="1">
            <a:spLocks noChangeArrowheads="1"/>
          </p:cNvSpPr>
          <p:nvPr/>
        </p:nvSpPr>
        <p:spPr bwMode="auto">
          <a:xfrm>
            <a:off x="276225" y="1763713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ΣΥΧΝΑΖΕΙ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ΣΥ-ΠΟΤΗΣ	ΣΥ-ΜΑΓΑΖΙ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Δημήτρης</a:t>
            </a:r>
            <a:r>
              <a:rPr lang="en-US" sz="1000" dirty="0"/>
              <a:t>	</a:t>
            </a:r>
            <a:r>
              <a:rPr lang="el-GR" sz="1000" dirty="0"/>
              <a:t>Ζυθοπωλείο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Δημήτρης	</a:t>
            </a:r>
            <a:r>
              <a:rPr lang="en-US" sz="1000" dirty="0" err="1"/>
              <a:t>BeeRock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Κώστας		Ζυθοπωλείο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Κατερίνα	</a:t>
            </a:r>
            <a:r>
              <a:rPr lang="en-US" sz="1000" dirty="0" err="1"/>
              <a:t>GreenRose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Κατερίνα	</a:t>
            </a:r>
            <a:r>
              <a:rPr lang="en-US" sz="1000" dirty="0"/>
              <a:t>Lancelot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</a:t>
            </a:r>
            <a:r>
              <a:rPr lang="en-US" sz="1000" dirty="0" err="1"/>
              <a:t>BeeRock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</a:t>
            </a:r>
            <a:r>
              <a:rPr lang="en-US" sz="1000" dirty="0"/>
              <a:t>Lancelot</a:t>
            </a:r>
            <a:r>
              <a:rPr lang="el-GR" sz="1000" dirty="0"/>
              <a:t>	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Άννα		Ζυθοπωλείο</a:t>
            </a:r>
          </a:p>
        </p:txBody>
      </p:sp>
      <p:sp>
        <p:nvSpPr>
          <p:cNvPr id="79879" name="Text Box 4"/>
          <p:cNvSpPr txBox="1">
            <a:spLocks noChangeArrowheads="1"/>
          </p:cNvSpPr>
          <p:nvPr/>
        </p:nvSpPr>
        <p:spPr bwMode="auto">
          <a:xfrm>
            <a:off x="4721225" y="665163"/>
            <a:ext cx="3441700" cy="30162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ΠΡΟΤΙΜΑ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Π-ΠΟΤΗΣ	Π-ΜΠΥΡΑ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Δημήτρης</a:t>
            </a:r>
            <a:r>
              <a:rPr lang="en-US" sz="1000" dirty="0"/>
              <a:t>	Guinness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Δημήτρης	</a:t>
            </a:r>
            <a:r>
              <a:rPr lang="el-GR" sz="1000" dirty="0" err="1"/>
              <a:t>Αμστελ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</a:t>
            </a:r>
            <a:r>
              <a:rPr lang="en-US" sz="1000" dirty="0"/>
              <a:t>Corona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Κώστας		</a:t>
            </a:r>
            <a:r>
              <a:rPr lang="en-US" sz="1000" dirty="0"/>
              <a:t>Fix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Κώστας		</a:t>
            </a:r>
            <a:r>
              <a:rPr lang="en-US" sz="1000" dirty="0" err="1"/>
              <a:t>Leffe</a:t>
            </a:r>
            <a:r>
              <a:rPr lang="en-US" sz="1000" dirty="0"/>
              <a:t> </a:t>
            </a:r>
            <a:r>
              <a:rPr lang="en-US" sz="1000" dirty="0" err="1"/>
              <a:t>Brune</a:t>
            </a:r>
            <a:endParaRPr lang="en-US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Κώστας		</a:t>
            </a:r>
            <a:r>
              <a:rPr lang="en-US" sz="1000" dirty="0"/>
              <a:t>Guinness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Κατερίνα	</a:t>
            </a:r>
            <a:r>
              <a:rPr lang="en-US" sz="1000" dirty="0" err="1"/>
              <a:t>Leffe</a:t>
            </a:r>
            <a:r>
              <a:rPr lang="en-US" sz="1000" dirty="0"/>
              <a:t> </a:t>
            </a:r>
            <a:r>
              <a:rPr lang="en-US" sz="1000" dirty="0" err="1"/>
              <a:t>Brune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</a:t>
            </a:r>
            <a:r>
              <a:rPr lang="en-US" sz="1000" dirty="0"/>
              <a:t>Fix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Άννα		</a:t>
            </a:r>
            <a:r>
              <a:rPr lang="en-US" sz="1000" dirty="0"/>
              <a:t>Kaiser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</a:t>
            </a:r>
            <a:r>
              <a:rPr lang="en-US" sz="1000" dirty="0"/>
              <a:t>Guinness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Δημήτρης	</a:t>
            </a:r>
            <a:r>
              <a:rPr lang="en-US" sz="1000" dirty="0"/>
              <a:t>Corona</a:t>
            </a:r>
            <a:endParaRPr lang="el-GR" sz="1000" dirty="0"/>
          </a:p>
        </p:txBody>
      </p:sp>
      <p:sp>
        <p:nvSpPr>
          <p:cNvPr id="79880" name="Text Box 3"/>
          <p:cNvSpPr txBox="1">
            <a:spLocks noChangeArrowheads="1"/>
          </p:cNvSpPr>
          <p:nvPr/>
        </p:nvSpPr>
        <p:spPr bwMode="auto">
          <a:xfrm>
            <a:off x="250825" y="260350"/>
            <a:ext cx="532765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ΠΡΟΤΙΜΑ(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Π-ΠΟΤΗΣ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Π-ΜΠΥΡΑ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ΣΥΧΝΑΖΕΙ(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ΣΥ-ΠΟΤΗΣ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ΣΥ-ΜΑΓΑΖΙ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ΣΕ-ΜΑΓΑΖΙ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ΣΕ-ΜΠΥΡΑ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79881" name="Text Box 3"/>
          <p:cNvSpPr txBox="1">
            <a:spLocks noChangeArrowheads="1"/>
          </p:cNvSpPr>
          <p:nvPr/>
        </p:nvSpPr>
        <p:spPr bwMode="auto">
          <a:xfrm>
            <a:off x="4643438" y="3933825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ΣΕΡΒΙΡΕΙ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ΣΕ-ΜΑΓΑΖΙ	ΣΕ-ΜΠΥΡΑ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Ζυθοπωλείο</a:t>
            </a:r>
            <a:r>
              <a:rPr lang="en-US" sz="1000" dirty="0"/>
              <a:t>	Guinness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Ζυθοπωλείο	</a:t>
            </a:r>
            <a:r>
              <a:rPr lang="el-GR" sz="1000" dirty="0" err="1"/>
              <a:t>Αμστελ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 err="1"/>
              <a:t>BeeRock</a:t>
            </a:r>
            <a:r>
              <a:rPr lang="el-GR" sz="1000" dirty="0"/>
              <a:t>		</a:t>
            </a:r>
            <a:r>
              <a:rPr lang="en-US" sz="1000" dirty="0"/>
              <a:t>Fix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 err="1"/>
              <a:t>BeeRock</a:t>
            </a:r>
            <a:r>
              <a:rPr lang="el-GR" sz="1000" dirty="0"/>
              <a:t>		</a:t>
            </a:r>
            <a:r>
              <a:rPr lang="en-US" sz="1000" dirty="0" err="1"/>
              <a:t>GreenRose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/>
              <a:t>Lancelot</a:t>
            </a:r>
            <a:r>
              <a:rPr lang="el-GR" sz="1000" dirty="0"/>
              <a:t>		</a:t>
            </a:r>
            <a:r>
              <a:rPr lang="en-US" sz="1000" dirty="0"/>
              <a:t>Fix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 err="1"/>
              <a:t>GreenRose</a:t>
            </a:r>
            <a:r>
              <a:rPr lang="el-GR" sz="1000" dirty="0"/>
              <a:t>	</a:t>
            </a:r>
            <a:r>
              <a:rPr lang="en-US" sz="1000" dirty="0" err="1"/>
              <a:t>Guiness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 err="1"/>
              <a:t>GreenRose</a:t>
            </a:r>
            <a:r>
              <a:rPr lang="el-GR" sz="1000" dirty="0"/>
              <a:t>	</a:t>
            </a:r>
            <a:r>
              <a:rPr lang="en-US" sz="1000" dirty="0" err="1"/>
              <a:t>Leffe</a:t>
            </a:r>
            <a:r>
              <a:rPr lang="en-US" sz="1000" dirty="0"/>
              <a:t> </a:t>
            </a:r>
            <a:r>
              <a:rPr lang="en-US" sz="1000" dirty="0" err="1"/>
              <a:t>Brune</a:t>
            </a:r>
            <a:r>
              <a:rPr lang="el-GR" sz="1000" dirty="0"/>
              <a:t>	</a:t>
            </a:r>
          </a:p>
          <a:p>
            <a:pPr>
              <a:spcBef>
                <a:spcPct val="50000"/>
              </a:spcBef>
            </a:pPr>
            <a:r>
              <a:rPr lang="en-US" sz="1000" dirty="0" err="1"/>
              <a:t>GreenRose</a:t>
            </a:r>
            <a:r>
              <a:rPr lang="el-GR" sz="1000" dirty="0"/>
              <a:t>	</a:t>
            </a:r>
            <a:r>
              <a:rPr lang="en-US" sz="1000" dirty="0"/>
              <a:t>Fix</a:t>
            </a:r>
            <a:endParaRPr lang="el-GR" sz="1000" dirty="0"/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74</a:t>
            </a:fld>
            <a:endParaRPr lang="el-GR" altLang="en-US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CCCF95-D60B-4F39-A588-A3E3D7864D6A}" type="slidenum">
              <a:rPr lang="el-GR" altLang="en-US" smtClean="0"/>
              <a:pPr/>
              <a:t>75</a:t>
            </a:fld>
            <a:endParaRPr lang="el-GR" altLang="en-US"/>
          </a:p>
        </p:txBody>
      </p:sp>
      <p:sp>
        <p:nvSpPr>
          <p:cNvPr id="43013" name="Text Box 3"/>
          <p:cNvSpPr txBox="1">
            <a:spLocks noChangeArrowheads="1"/>
          </p:cNvSpPr>
          <p:nvPr/>
        </p:nvSpPr>
        <p:spPr bwMode="auto">
          <a:xfrm>
            <a:off x="1419225" y="2270125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Ταινία       </a:t>
            </a:r>
          </a:p>
        </p:txBody>
      </p:sp>
      <p:sp>
        <p:nvSpPr>
          <p:cNvPr id="43014" name="Text Box 4"/>
          <p:cNvSpPr txBox="1">
            <a:spLocks noChangeArrowheads="1"/>
          </p:cNvSpPr>
          <p:nvPr/>
        </p:nvSpPr>
        <p:spPr bwMode="auto">
          <a:xfrm>
            <a:off x="2667000" y="2270125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 dirty="0">
                <a:latin typeface="Times New Roman" pitchFamily="18" charset="0"/>
              </a:rPr>
              <a:t>Τίτλος</a:t>
            </a:r>
            <a:r>
              <a:rPr lang="el-GR" sz="2000" dirty="0">
                <a:latin typeface="Times New Roman" pitchFamily="18" charset="0"/>
              </a:rPr>
              <a:t>   </a:t>
            </a:r>
            <a:r>
              <a:rPr lang="el-GR" sz="2000" u="sng" dirty="0">
                <a:latin typeface="Times New Roman" pitchFamily="18" charset="0"/>
              </a:rPr>
              <a:t>Έτος</a:t>
            </a:r>
            <a:r>
              <a:rPr lang="el-GR" sz="2000" dirty="0">
                <a:latin typeface="Times New Roman" pitchFamily="18" charset="0"/>
              </a:rPr>
              <a:t>     Διάρκεια   Είδος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43015" name="Rectangle 5"/>
          <p:cNvSpPr>
            <a:spLocks noChangeArrowheads="1"/>
          </p:cNvSpPr>
          <p:nvPr/>
        </p:nvSpPr>
        <p:spPr bwMode="auto">
          <a:xfrm>
            <a:off x="2667000" y="2270125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Line 6"/>
          <p:cNvSpPr>
            <a:spLocks noChangeShapeType="1"/>
          </p:cNvSpPr>
          <p:nvPr/>
        </p:nvSpPr>
        <p:spPr bwMode="auto">
          <a:xfrm>
            <a:off x="35052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17" name="Line 7"/>
          <p:cNvSpPr>
            <a:spLocks noChangeShapeType="1"/>
          </p:cNvSpPr>
          <p:nvPr/>
        </p:nvSpPr>
        <p:spPr bwMode="auto">
          <a:xfrm>
            <a:off x="4343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18" name="Line 8"/>
          <p:cNvSpPr>
            <a:spLocks noChangeShapeType="1"/>
          </p:cNvSpPr>
          <p:nvPr/>
        </p:nvSpPr>
        <p:spPr bwMode="auto">
          <a:xfrm>
            <a:off x="5486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19" name="Text Box 9"/>
          <p:cNvSpPr txBox="1">
            <a:spLocks noChangeArrowheads="1"/>
          </p:cNvSpPr>
          <p:nvPr/>
        </p:nvSpPr>
        <p:spPr bwMode="auto">
          <a:xfrm>
            <a:off x="1143000" y="35814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Παίζει</a:t>
            </a:r>
          </a:p>
        </p:txBody>
      </p:sp>
      <p:sp>
        <p:nvSpPr>
          <p:cNvPr id="43020" name="Text Box 10"/>
          <p:cNvSpPr txBox="1">
            <a:spLocks noChangeArrowheads="1"/>
          </p:cNvSpPr>
          <p:nvPr/>
        </p:nvSpPr>
        <p:spPr bwMode="auto">
          <a:xfrm>
            <a:off x="2819400" y="3641725"/>
            <a:ext cx="518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Όνομα-Ηθοποιού</a:t>
            </a:r>
            <a:r>
              <a:rPr lang="el-GR" sz="2000">
                <a:latin typeface="Times New Roman" pitchFamily="18" charset="0"/>
              </a:rPr>
              <a:t>    </a:t>
            </a: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  </a:t>
            </a:r>
            <a:r>
              <a:rPr lang="el-GR" sz="2000" u="sng">
                <a:latin typeface="Times New Roman" pitchFamily="18" charset="0"/>
              </a:rPr>
              <a:t> Έτος</a:t>
            </a:r>
            <a:endParaRPr lang="el-GR" sz="2000">
              <a:latin typeface="Times New Roman" pitchFamily="18" charset="0"/>
            </a:endParaRPr>
          </a:p>
        </p:txBody>
      </p:sp>
      <p:sp>
        <p:nvSpPr>
          <p:cNvPr id="43021" name="Rectangle 11"/>
          <p:cNvSpPr>
            <a:spLocks noChangeArrowheads="1"/>
          </p:cNvSpPr>
          <p:nvPr/>
        </p:nvSpPr>
        <p:spPr bwMode="auto">
          <a:xfrm>
            <a:off x="2667000" y="3581400"/>
            <a:ext cx="3962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2" name="Line 12"/>
          <p:cNvSpPr>
            <a:spLocks noChangeShapeType="1"/>
          </p:cNvSpPr>
          <p:nvPr/>
        </p:nvSpPr>
        <p:spPr bwMode="auto">
          <a:xfrm>
            <a:off x="58674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3" name="Line 13"/>
          <p:cNvSpPr>
            <a:spLocks noChangeShapeType="1"/>
          </p:cNvSpPr>
          <p:nvPr/>
        </p:nvSpPr>
        <p:spPr bwMode="auto">
          <a:xfrm>
            <a:off x="48006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4" name="Line 14"/>
          <p:cNvSpPr>
            <a:spLocks noChangeShapeType="1"/>
          </p:cNvSpPr>
          <p:nvPr/>
        </p:nvSpPr>
        <p:spPr bwMode="auto">
          <a:xfrm flipV="1">
            <a:off x="5486400" y="3184525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5" name="Line 15"/>
          <p:cNvSpPr>
            <a:spLocks noChangeShapeType="1"/>
          </p:cNvSpPr>
          <p:nvPr/>
        </p:nvSpPr>
        <p:spPr bwMode="auto">
          <a:xfrm flipH="1">
            <a:off x="3276600" y="3184525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6" name="Line 16"/>
          <p:cNvSpPr>
            <a:spLocks noChangeShapeType="1"/>
          </p:cNvSpPr>
          <p:nvPr/>
        </p:nvSpPr>
        <p:spPr bwMode="auto">
          <a:xfrm flipV="1">
            <a:off x="3276600" y="27273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7" name="Line 17"/>
          <p:cNvSpPr>
            <a:spLocks noChangeShapeType="1"/>
          </p:cNvSpPr>
          <p:nvPr/>
        </p:nvSpPr>
        <p:spPr bwMode="auto">
          <a:xfrm>
            <a:off x="6165850" y="2911475"/>
            <a:ext cx="0" cy="669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8" name="Line 18"/>
          <p:cNvSpPr>
            <a:spLocks noChangeShapeType="1"/>
          </p:cNvSpPr>
          <p:nvPr/>
        </p:nvSpPr>
        <p:spPr bwMode="auto">
          <a:xfrm>
            <a:off x="3925888" y="2911475"/>
            <a:ext cx="2239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9" name="Line 19"/>
          <p:cNvSpPr>
            <a:spLocks noChangeShapeType="1"/>
          </p:cNvSpPr>
          <p:nvPr/>
        </p:nvSpPr>
        <p:spPr bwMode="auto">
          <a:xfrm>
            <a:off x="3925888" y="2727325"/>
            <a:ext cx="0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0" name="Text Box 20"/>
          <p:cNvSpPr txBox="1">
            <a:spLocks noChangeArrowheads="1"/>
          </p:cNvSpPr>
          <p:nvPr/>
        </p:nvSpPr>
        <p:spPr bwMode="auto">
          <a:xfrm>
            <a:off x="1762125" y="5053013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</a:t>
            </a:r>
            <a:r>
              <a:rPr lang="el-GR" sz="2000">
                <a:latin typeface="Times New Roman" pitchFamily="18" charset="0"/>
              </a:rPr>
              <a:t>      Διεύθυνση       Έτος-Γέννησης       Σύζυγος-Ηθοποιού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43031" name="Rectangle 21"/>
          <p:cNvSpPr>
            <a:spLocks noChangeArrowheads="1"/>
          </p:cNvSpPr>
          <p:nvPr/>
        </p:nvSpPr>
        <p:spPr bwMode="auto">
          <a:xfrm>
            <a:off x="1419225" y="5053013"/>
            <a:ext cx="7126288" cy="396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32" name="Line 22"/>
          <p:cNvSpPr>
            <a:spLocks noChangeShapeType="1"/>
          </p:cNvSpPr>
          <p:nvPr/>
        </p:nvSpPr>
        <p:spPr bwMode="auto">
          <a:xfrm>
            <a:off x="27813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3" name="Line 23"/>
          <p:cNvSpPr>
            <a:spLocks noChangeShapeType="1"/>
          </p:cNvSpPr>
          <p:nvPr/>
        </p:nvSpPr>
        <p:spPr bwMode="auto">
          <a:xfrm>
            <a:off x="41529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4" name="Line 24"/>
          <p:cNvSpPr>
            <a:spLocks noChangeShapeType="1"/>
          </p:cNvSpPr>
          <p:nvPr/>
        </p:nvSpPr>
        <p:spPr bwMode="auto">
          <a:xfrm>
            <a:off x="63627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5" name="Line 25"/>
          <p:cNvSpPr>
            <a:spLocks noChangeShapeType="1"/>
          </p:cNvSpPr>
          <p:nvPr/>
        </p:nvSpPr>
        <p:spPr bwMode="auto">
          <a:xfrm>
            <a:off x="7505700" y="4497388"/>
            <a:ext cx="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6" name="Line 26"/>
          <p:cNvSpPr>
            <a:spLocks noChangeShapeType="1"/>
          </p:cNvSpPr>
          <p:nvPr/>
        </p:nvSpPr>
        <p:spPr bwMode="auto">
          <a:xfrm>
            <a:off x="2143125" y="4497388"/>
            <a:ext cx="5362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7" name="Text Box 27"/>
          <p:cNvSpPr txBox="1">
            <a:spLocks noChangeArrowheads="1"/>
          </p:cNvSpPr>
          <p:nvPr/>
        </p:nvSpPr>
        <p:spPr bwMode="auto">
          <a:xfrm>
            <a:off x="422275" y="4497388"/>
            <a:ext cx="135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Ηθοποιός</a:t>
            </a:r>
          </a:p>
        </p:txBody>
      </p:sp>
      <p:sp>
        <p:nvSpPr>
          <p:cNvPr id="43038" name="Line 28"/>
          <p:cNvSpPr>
            <a:spLocks noChangeShapeType="1"/>
          </p:cNvSpPr>
          <p:nvPr/>
        </p:nvSpPr>
        <p:spPr bwMode="auto">
          <a:xfrm>
            <a:off x="3925888" y="4038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9" name="Line 29"/>
          <p:cNvSpPr>
            <a:spLocks noChangeShapeType="1"/>
          </p:cNvSpPr>
          <p:nvPr/>
        </p:nvSpPr>
        <p:spPr bwMode="auto">
          <a:xfrm>
            <a:off x="2514600" y="4724400"/>
            <a:ext cx="1411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40" name="Line 30"/>
          <p:cNvSpPr>
            <a:spLocks noChangeShapeType="1"/>
          </p:cNvSpPr>
          <p:nvPr/>
        </p:nvSpPr>
        <p:spPr bwMode="auto">
          <a:xfrm>
            <a:off x="2514600" y="4724400"/>
            <a:ext cx="0" cy="328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41" name="Line 31"/>
          <p:cNvSpPr>
            <a:spLocks noChangeShapeType="1"/>
          </p:cNvSpPr>
          <p:nvPr/>
        </p:nvSpPr>
        <p:spPr bwMode="auto">
          <a:xfrm>
            <a:off x="2143125" y="4497388"/>
            <a:ext cx="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5" name="Title 3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3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02237970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614FC8-CECE-4A2D-964A-61541BAA117A}" type="slidenum">
              <a:rPr lang="el-GR" altLang="en-US" smtClean="0"/>
              <a:pPr/>
              <a:t>76</a:t>
            </a:fld>
            <a:endParaRPr lang="el-GR" altLang="en-US"/>
          </a:p>
        </p:txBody>
      </p:sp>
      <p:sp>
        <p:nvSpPr>
          <p:cNvPr id="44037" name="Text Box 3"/>
          <p:cNvSpPr txBox="1">
            <a:spLocks noChangeArrowheads="1"/>
          </p:cNvSpPr>
          <p:nvPr/>
        </p:nvSpPr>
        <p:spPr bwMode="auto">
          <a:xfrm>
            <a:off x="564661" y="1527797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ηθοποιό το όνομα και τον τίτλο-έτος για όλες τις έγχρωμες ταινίες στις οποίες παίζει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3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64661" y="2465421"/>
            <a:ext cx="787930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Ας μετονομάσουμε τα γνωρίσματα της σχέσης Παίζει σε Παίζει-Τίτλος και Παίζει-Έτος ώστε να μπορούμε να τα διακρίνουμε από τα αντίστοιχα γνωρίσματα της σχέσης Ταινία</a:t>
            </a:r>
          </a:p>
          <a:p>
            <a:endParaRPr lang="el-GR" dirty="0"/>
          </a:p>
          <a:p>
            <a:r>
              <a:rPr lang="el-GR" dirty="0"/>
              <a:t>Παίζει1( Όνομα-Ηθοποιού, Παίζει-Τίτλος, Παίζει-Έτος)           </a:t>
            </a:r>
          </a:p>
          <a:p>
            <a:r>
              <a:rPr lang="el-GR" dirty="0"/>
              <a:t>Παίζει( Όνομα-Ηθοποιού, Τίτλος, Έτος)</a:t>
            </a:r>
            <a:endParaRPr lang="en-US" dirty="0"/>
          </a:p>
          <a:p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5884254" y="3736688"/>
            <a:ext cx="39578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64506861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5EA967-6604-4606-88FE-0A6035474714}" type="slidenum">
              <a:rPr lang="el-GR" altLang="en-US" smtClean="0"/>
              <a:pPr/>
              <a:t>77</a:t>
            </a:fld>
            <a:endParaRPr lang="el-GR" altLang="en-US"/>
          </a:p>
        </p:txBody>
      </p:sp>
      <p:sp>
        <p:nvSpPr>
          <p:cNvPr id="45061" name="Text Box 3"/>
          <p:cNvSpPr txBox="1">
            <a:spLocks noChangeArrowheads="1"/>
          </p:cNvSpPr>
          <p:nvPr/>
        </p:nvSpPr>
        <p:spPr bwMode="auto">
          <a:xfrm>
            <a:off x="328613" y="1773237"/>
            <a:ext cx="15128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Ταινία</a:t>
            </a:r>
          </a:p>
        </p:txBody>
      </p:sp>
      <p:sp>
        <p:nvSpPr>
          <p:cNvPr id="45062" name="Text Box 4"/>
          <p:cNvSpPr txBox="1">
            <a:spLocks noChangeArrowheads="1"/>
          </p:cNvSpPr>
          <p:nvPr/>
        </p:nvSpPr>
        <p:spPr bwMode="auto">
          <a:xfrm>
            <a:off x="1841500" y="1773237"/>
            <a:ext cx="595471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1600" b="1" dirty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		 Έτος 	Διάρκεια	 	Είδος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Παραμύθι	 	1990		90			Έγχρωμη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Παραμύθι		1930		120			Ασπρόμαυρη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Φυγή		2000		98			Ασπρόμαυρη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Άνοιξη		1998		101			Έγχρωμη</a:t>
            </a:r>
          </a:p>
        </p:txBody>
      </p:sp>
      <p:sp>
        <p:nvSpPr>
          <p:cNvPr id="45063" name="Text Box 5"/>
          <p:cNvSpPr txBox="1">
            <a:spLocks noChangeArrowheads="1"/>
          </p:cNvSpPr>
          <p:nvPr/>
        </p:nvSpPr>
        <p:spPr bwMode="auto">
          <a:xfrm>
            <a:off x="328613" y="4003675"/>
            <a:ext cx="741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45064" name="Text Box 6"/>
          <p:cNvSpPr txBox="1">
            <a:spLocks noChangeArrowheads="1"/>
          </p:cNvSpPr>
          <p:nvPr/>
        </p:nvSpPr>
        <p:spPr bwMode="auto">
          <a:xfrm>
            <a:off x="1970087" y="3994149"/>
            <a:ext cx="5113337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b="1" dirty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	Παίζει-Τίτλος	Παίζει-Έτος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Αλίκη Παππά		Παραμύθι		1930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Μαρία Γεωργίου	Παραμύθι		1990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Κώστας Χρήστου	Φυγή		2000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Μαρία Στεργίου		Άνοιξη		1998</a:t>
            </a:r>
          </a:p>
        </p:txBody>
      </p:sp>
      <p:sp>
        <p:nvSpPr>
          <p:cNvPr id="45065" name="Text Box 7"/>
          <p:cNvSpPr txBox="1">
            <a:spLocks noChangeArrowheads="1"/>
          </p:cNvSpPr>
          <p:nvPr/>
        </p:nvSpPr>
        <p:spPr bwMode="auto">
          <a:xfrm>
            <a:off x="328613" y="4003674"/>
            <a:ext cx="2663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Παίζει1</a:t>
            </a:r>
          </a:p>
        </p:txBody>
      </p:sp>
      <p:sp>
        <p:nvSpPr>
          <p:cNvPr id="12" name="Title 3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16501665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62A867-D3F1-41F6-90B3-3A406D1DEF7C}" type="slidenum">
              <a:rPr lang="el-GR" altLang="en-US" smtClean="0"/>
              <a:pPr/>
              <a:t>78</a:t>
            </a:fld>
            <a:endParaRPr lang="el-GR" altLang="en-US"/>
          </a:p>
        </p:txBody>
      </p:sp>
      <p:sp>
        <p:nvSpPr>
          <p:cNvPr id="46085" name="Text Box 3"/>
          <p:cNvSpPr txBox="1">
            <a:spLocks noChangeArrowheads="1"/>
          </p:cNvSpPr>
          <p:nvPr/>
        </p:nvSpPr>
        <p:spPr bwMode="auto">
          <a:xfrm>
            <a:off x="323850" y="1196975"/>
            <a:ext cx="1512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/>
              <a:t>Ταινία</a:t>
            </a:r>
          </a:p>
        </p:txBody>
      </p:sp>
      <p:sp>
        <p:nvSpPr>
          <p:cNvPr id="46086" name="Text Box 4"/>
          <p:cNvSpPr txBox="1">
            <a:spLocks noChangeArrowheads="1"/>
          </p:cNvSpPr>
          <p:nvPr/>
        </p:nvSpPr>
        <p:spPr bwMode="auto">
          <a:xfrm>
            <a:off x="323850" y="1557338"/>
            <a:ext cx="4033838" cy="92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b="1" dirty="0">
                <a:solidFill>
                  <a:srgbClr val="0099FF"/>
                </a:solidFill>
              </a:rPr>
              <a:t>Ταινία.               Ταινία.   	            Διάρκεια	 Είδος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1990		90	Έγχρωμη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1930		120	Ασπρόμαυρη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Φυγή		2000		98	Ασπρόμαυρη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Άνοιξη		1998		101	Έγχρωμη</a:t>
            </a:r>
          </a:p>
        </p:txBody>
      </p:sp>
      <p:sp>
        <p:nvSpPr>
          <p:cNvPr id="46087" name="Text Box 5"/>
          <p:cNvSpPr txBox="1">
            <a:spLocks noChangeArrowheads="1"/>
          </p:cNvSpPr>
          <p:nvPr/>
        </p:nvSpPr>
        <p:spPr bwMode="auto">
          <a:xfrm>
            <a:off x="395288" y="3429000"/>
            <a:ext cx="741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46088" name="Text Box 6"/>
          <p:cNvSpPr txBox="1">
            <a:spLocks noChangeArrowheads="1"/>
          </p:cNvSpPr>
          <p:nvPr/>
        </p:nvSpPr>
        <p:spPr bwMode="auto">
          <a:xfrm>
            <a:off x="4500563" y="2060575"/>
            <a:ext cx="4032250" cy="126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900" b="1" dirty="0">
                <a:solidFill>
                  <a:srgbClr val="0099FF"/>
                </a:solidFill>
              </a:rPr>
              <a:t>Όνομα-Ηθοποιού		Παίζει-Τίτλος	Παίζει-Έτος</a:t>
            </a:r>
          </a:p>
          <a:p>
            <a:pPr eaLnBrk="0" hangingPunct="0">
              <a:spcBef>
                <a:spcPct val="50000"/>
              </a:spcBef>
            </a:pPr>
            <a:r>
              <a:rPr lang="el-GR" sz="900" dirty="0"/>
              <a:t>Αλίκη Παππά		Παραμύθι	1930</a:t>
            </a:r>
          </a:p>
          <a:p>
            <a:pPr eaLnBrk="0" hangingPunct="0">
              <a:spcBef>
                <a:spcPct val="50000"/>
              </a:spcBef>
            </a:pPr>
            <a:r>
              <a:rPr lang="el-GR" sz="900" dirty="0"/>
              <a:t>Μαρία Γεωργίου		Παραμύθι	1990</a:t>
            </a:r>
          </a:p>
          <a:p>
            <a:pPr eaLnBrk="0" hangingPunct="0">
              <a:spcBef>
                <a:spcPct val="50000"/>
              </a:spcBef>
            </a:pPr>
            <a:r>
              <a:rPr lang="el-GR" sz="900" dirty="0"/>
              <a:t>Κώστας Χρήστου		Φυγή		2000</a:t>
            </a:r>
          </a:p>
          <a:p>
            <a:pPr eaLnBrk="0" hangingPunct="0">
              <a:spcBef>
                <a:spcPct val="50000"/>
              </a:spcBef>
            </a:pPr>
            <a:r>
              <a:rPr lang="el-GR" sz="900" dirty="0"/>
              <a:t>Μαρία Στεργίου		Άνοιξη		1998</a:t>
            </a:r>
          </a:p>
          <a:p>
            <a:pPr eaLnBrk="0" hangingPunct="0">
              <a:spcBef>
                <a:spcPct val="50000"/>
              </a:spcBef>
            </a:pPr>
            <a:r>
              <a:rPr lang="el-GR" sz="900" dirty="0"/>
              <a:t>Κατερίνα Αποστόλου	Φυγή		2000</a:t>
            </a:r>
          </a:p>
        </p:txBody>
      </p:sp>
      <p:sp>
        <p:nvSpPr>
          <p:cNvPr id="46089" name="Text Box 7"/>
          <p:cNvSpPr txBox="1">
            <a:spLocks noChangeArrowheads="1"/>
          </p:cNvSpPr>
          <p:nvPr/>
        </p:nvSpPr>
        <p:spPr bwMode="auto">
          <a:xfrm>
            <a:off x="4427538" y="1628775"/>
            <a:ext cx="2663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 b="1" dirty="0"/>
              <a:t>Παίζει1</a:t>
            </a:r>
          </a:p>
        </p:txBody>
      </p:sp>
      <p:sp>
        <p:nvSpPr>
          <p:cNvPr id="46090" name="Text Box 8"/>
          <p:cNvSpPr txBox="1">
            <a:spLocks noChangeArrowheads="1"/>
          </p:cNvSpPr>
          <p:nvPr/>
        </p:nvSpPr>
        <p:spPr bwMode="auto">
          <a:xfrm>
            <a:off x="684213" y="3716338"/>
            <a:ext cx="7704137" cy="2377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b="1" dirty="0">
                <a:solidFill>
                  <a:srgbClr val="0099FF"/>
                </a:solidFill>
              </a:rPr>
              <a:t>Τίτλος		Έτος 	        Διάρκεια	 Είδος 		Όνομα-Ηθοποιού		Παίζει-Τίτλος	Παίζει-Έτος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1990		90	Έγχρωμη		Αλίκη Παππά		Παραμύθι	1930</a:t>
            </a:r>
            <a:r>
              <a:rPr lang="en-US" sz="900" dirty="0"/>
              <a:t> 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1990		90	Έγχρωμη	 	Μαρία Γεωργίου		Παραμύθι	1990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1990		90	Έγχρωμη	 	Κώστας Χρήστου		Φυγή		2000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1990		90	Έγχρωμη	 	Μαρία Στεργίου		Άνοιξη		1998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1990		90	Έγχρωμη 		Κατερίνα Αποστόλου	Φυγή		2000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1930		120	Ασπρόμαυρη 	Αλίκη Παππά		Παραμύθι	1930</a:t>
            </a:r>
          </a:p>
          <a:p>
            <a:r>
              <a:rPr lang="el-GR" sz="900" dirty="0"/>
              <a:t>Παραμύθι	 1990		120	Ασπρόμαυρη 	Μαρία Γεωργίου		Παραμύθι	1990</a:t>
            </a:r>
          </a:p>
          <a:p>
            <a:r>
              <a:rPr lang="el-GR" sz="900" dirty="0"/>
              <a:t>Παραμύθι	 1930		120	Ασπρόμαυρη 	Κώστας Χρήστου		Φυγή		2000</a:t>
            </a:r>
          </a:p>
          <a:p>
            <a:r>
              <a:rPr lang="el-GR" sz="900" dirty="0"/>
              <a:t>Παραμύθι	 1930		120	Ασπρόμαυρη 	Μαρία Στεργίου		Άνοιξη		1998</a:t>
            </a:r>
          </a:p>
          <a:p>
            <a:r>
              <a:rPr lang="el-GR" sz="900" dirty="0"/>
              <a:t>Παραμύθι	 1930		120	Ασπρόμαυρη 	Κατερίνα Αποστόλου	Φυγή		2000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Φυγή		2000		98	Ασπρόμαυρη 	Αλίκη Παππά		Παραμύθι	1930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…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endParaRPr lang="el-GR" sz="900" dirty="0"/>
          </a:p>
        </p:txBody>
      </p:sp>
      <p:sp>
        <p:nvSpPr>
          <p:cNvPr id="46091" name="Text Box 10"/>
          <p:cNvSpPr txBox="1">
            <a:spLocks noChangeArrowheads="1"/>
          </p:cNvSpPr>
          <p:nvPr/>
        </p:nvSpPr>
        <p:spPr bwMode="auto">
          <a:xfrm>
            <a:off x="684213" y="2924175"/>
            <a:ext cx="2663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</a:t>
            </a:r>
            <a:endParaRPr lang="el-GR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403554006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BA6522-0BDB-44BE-B5F8-F3AA2A0A8119}" type="slidenum">
              <a:rPr lang="el-GR" altLang="en-US" smtClean="0"/>
              <a:pPr/>
              <a:t>79</a:t>
            </a:fld>
            <a:endParaRPr lang="el-GR" altLang="en-US"/>
          </a:p>
        </p:txBody>
      </p:sp>
      <p:sp>
        <p:nvSpPr>
          <p:cNvPr id="51205" name="Text Box 3"/>
          <p:cNvSpPr txBox="1">
            <a:spLocks noChangeArrowheads="1"/>
          </p:cNvSpPr>
          <p:nvPr/>
        </p:nvSpPr>
        <p:spPr bwMode="auto">
          <a:xfrm>
            <a:off x="533400" y="2239962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ηθοποιό το όνομα και τον τίτλο-έτος για όλες τις έγχρωμες ταινίες στις οποίες παίζει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1207" name="Text Box 5"/>
          <p:cNvSpPr txBox="1">
            <a:spLocks noChangeArrowheads="1"/>
          </p:cNvSpPr>
          <p:nvPr/>
        </p:nvSpPr>
        <p:spPr bwMode="auto">
          <a:xfrm>
            <a:off x="533400" y="3154362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Όνομα-Ηθοποιού, Τίτλος, 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Παίζει-Τίτλος = Τίτλος 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Παίζει-Έτος = Έτος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(Παίζει1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x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 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(Ταινία)))</a:t>
            </a:r>
          </a:p>
        </p:txBody>
      </p:sp>
      <p:sp>
        <p:nvSpPr>
          <p:cNvPr id="51208" name="Text Box 6"/>
          <p:cNvSpPr txBox="1">
            <a:spLocks noChangeArrowheads="1"/>
          </p:cNvSpPr>
          <p:nvPr/>
        </p:nvSpPr>
        <p:spPr bwMode="auto">
          <a:xfrm>
            <a:off x="533400" y="4297362"/>
            <a:ext cx="777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Όνομα-Ηθοποιού, Τίτλος, 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Παίζει1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Παίζει-Τίτλος = Τίτλος 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Παίζει-Έτος = </a:t>
            </a:r>
            <a:r>
              <a:rPr lang="el-GR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(σ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 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409281" y="4443847"/>
            <a:ext cx="325437" cy="215900"/>
            <a:chOff x="3945" y="1231"/>
            <a:chExt cx="205" cy="136"/>
          </a:xfrm>
        </p:grpSpPr>
        <p:sp>
          <p:nvSpPr>
            <p:cNvPr id="51211" name="AutoShape 8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2" name="AutoShape 9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887690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3DD2B1-2EC6-4AF1-9B5C-B8423EE5815D}" type="slidenum">
              <a:rPr lang="el-GR" altLang="en-US" smtClean="0"/>
              <a:pPr/>
              <a:t>8</a:t>
            </a:fld>
            <a:endParaRPr lang="el-GR" altLang="en-US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393700" y="1259675"/>
            <a:ext cx="835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Οι πράξεις τις σχεσιακής άλγεβρας:</a:t>
            </a:r>
          </a:p>
        </p:txBody>
      </p:sp>
      <p:sp>
        <p:nvSpPr>
          <p:cNvPr id="13319" name="Text Box 4"/>
          <p:cNvSpPr txBox="1">
            <a:spLocks noChangeArrowheads="1"/>
          </p:cNvSpPr>
          <p:nvPr/>
        </p:nvSpPr>
        <p:spPr bwMode="auto">
          <a:xfrm>
            <a:off x="990600" y="2052880"/>
            <a:ext cx="7010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1.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Πράξεις που αφαιρούν «κομμάτια» από μια σχέση είτε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επιλέγοντας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γραμμές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(σ) είτε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προβάλλοντας</a:t>
            </a:r>
            <a:r>
              <a:rPr lang="el-GR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στήλες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(π)</a:t>
            </a:r>
            <a:endParaRPr lang="el-GR" sz="2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0" name="Text Box 5"/>
          <p:cNvSpPr txBox="1">
            <a:spLocks noChangeArrowheads="1"/>
          </p:cNvSpPr>
          <p:nvPr/>
        </p:nvSpPr>
        <p:spPr bwMode="auto">
          <a:xfrm>
            <a:off x="990600" y="3446700"/>
            <a:ext cx="7010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2.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Οι συνηθισμένες πράξεις συνόλου: ένωση, τομή, διαφορά</a:t>
            </a:r>
            <a:endParaRPr lang="el-GR" sz="2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1" name="Text Box 6"/>
          <p:cNvSpPr txBox="1">
            <a:spLocks noChangeArrowheads="1"/>
          </p:cNvSpPr>
          <p:nvPr/>
        </p:nvSpPr>
        <p:spPr bwMode="auto">
          <a:xfrm>
            <a:off x="990600" y="4603750"/>
            <a:ext cx="701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3.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Πράξεις που συνδυάζουν πλειάδες από δύο σχέσεις</a:t>
            </a:r>
            <a:endParaRPr lang="el-GR" sz="2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2" name="Text Box 7"/>
          <p:cNvSpPr txBox="1">
            <a:spLocks noChangeArrowheads="1"/>
          </p:cNvSpPr>
          <p:nvPr/>
        </p:nvSpPr>
        <p:spPr bwMode="auto">
          <a:xfrm>
            <a:off x="990600" y="5426075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>
                <a:latin typeface="Calibri" pitchFamily="34" charset="0"/>
                <a:ea typeface="Calibri" pitchFamily="34" charset="0"/>
                <a:cs typeface="Calibri" pitchFamily="34" charset="0"/>
              </a:rPr>
              <a:t>4.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 Μετονομασία γνωρισμάτων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ABB385EC-A274-4991-BAAD-58BA1BBF4A3E}"/>
                  </a:ext>
                </a:extLst>
              </p14:cNvPr>
              <p14:cNvContentPartPr/>
              <p14:nvPr/>
            </p14:nvContentPartPr>
            <p14:xfrm>
              <a:off x="4869172" y="3883357"/>
              <a:ext cx="1123560" cy="2808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ABB385EC-A274-4991-BAAD-58BA1BBF4A3E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860532" y="3874717"/>
                <a:ext cx="1141200" cy="4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BCD6D49D-854B-45C9-94E6-DAA491E57C81}"/>
                  </a:ext>
                </a:extLst>
              </p14:cNvPr>
              <p14:cNvContentPartPr/>
              <p14:nvPr/>
            </p14:nvContentPartPr>
            <p14:xfrm>
              <a:off x="1563292" y="536437"/>
              <a:ext cx="360" cy="36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BCD6D49D-854B-45C9-94E6-DAA491E57C81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1545652" y="518797"/>
                <a:ext cx="36000" cy="36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021DD3-0A93-4F99-8F29-17350EE70371}" type="slidenum">
              <a:rPr lang="el-GR" altLang="en-US" smtClean="0"/>
              <a:pPr/>
              <a:t>80</a:t>
            </a:fld>
            <a:endParaRPr lang="el-GR" altLang="en-US"/>
          </a:p>
        </p:txBody>
      </p:sp>
      <p:sp>
        <p:nvSpPr>
          <p:cNvPr id="47109" name="Text Box 3"/>
          <p:cNvSpPr txBox="1">
            <a:spLocks noChangeArrowheads="1"/>
          </p:cNvSpPr>
          <p:nvPr/>
        </p:nvSpPr>
        <p:spPr bwMode="auto">
          <a:xfrm>
            <a:off x="609600" y="1701800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ηθοποιό το όνομα και τον τίτλο-έτος για όλες τις έγχρωμες ταινίες στις οποίες παίζει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7111" name="Text Box 5"/>
          <p:cNvSpPr txBox="1">
            <a:spLocks noChangeArrowheads="1"/>
          </p:cNvSpPr>
          <p:nvPr/>
        </p:nvSpPr>
        <p:spPr bwMode="auto">
          <a:xfrm>
            <a:off x="609600" y="2838450"/>
            <a:ext cx="77581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Όνομα-Ηθοποιού, Τίτλος, Έτος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 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 AND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Παίζει-Τίτλος = Τίτλος 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Παίζει-Έτος = Έτος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(Παίζει1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x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Ταινία))</a:t>
            </a:r>
          </a:p>
        </p:txBody>
      </p:sp>
      <p:sp>
        <p:nvSpPr>
          <p:cNvPr id="47112" name="Text Box 6"/>
          <p:cNvSpPr txBox="1">
            <a:spLocks noChangeArrowheads="1"/>
          </p:cNvSpPr>
          <p:nvPr/>
        </p:nvSpPr>
        <p:spPr bwMode="auto">
          <a:xfrm>
            <a:off x="609600" y="4492625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Όνομα-Ηθοποιού, Τίτλος, 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Παίζει-Τίτλος = Τίτλος 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Παίζει-Έτος =Έτος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(Παίζει1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x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 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(Ταινία)))</a:t>
            </a:r>
          </a:p>
        </p:txBody>
      </p:sp>
      <p:sp>
        <p:nvSpPr>
          <p:cNvPr id="47113" name="Text Box 7"/>
          <p:cNvSpPr txBox="1">
            <a:spLocks noChangeArrowheads="1"/>
          </p:cNvSpPr>
          <p:nvPr/>
        </p:nvSpPr>
        <p:spPr bwMode="auto">
          <a:xfrm>
            <a:off x="990600" y="3790950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ή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44500" y="2111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31076494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8EE6A2-0FB3-407A-BAC1-A955BE9642F3}" type="slidenum">
              <a:rPr lang="el-GR" altLang="en-US" smtClean="0"/>
              <a:pPr/>
              <a:t>81</a:t>
            </a:fld>
            <a:endParaRPr lang="el-GR" altLang="en-US"/>
          </a:p>
        </p:txBody>
      </p:sp>
      <p:sp>
        <p:nvSpPr>
          <p:cNvPr id="2054" name="Text Box 3"/>
          <p:cNvSpPr txBox="1">
            <a:spLocks noChangeArrowheads="1"/>
          </p:cNvSpPr>
          <p:nvPr/>
        </p:nvSpPr>
        <p:spPr bwMode="auto">
          <a:xfrm>
            <a:off x="533400" y="1857375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ηθοποιό το όνομα και τον τίτλο-έτος για όλες τις έγχρωμες ταινίες στις οποίες παίζει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56" name="Text Box 5"/>
          <p:cNvSpPr txBox="1">
            <a:spLocks noChangeArrowheads="1"/>
          </p:cNvSpPr>
          <p:nvPr/>
        </p:nvSpPr>
        <p:spPr bwMode="auto">
          <a:xfrm>
            <a:off x="533400" y="2863850"/>
            <a:ext cx="777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Όνομα-ηθοποιού, Τίτλος, 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Παίζει.τίτλος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Τίτλος 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Παίζει.έτος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Έτος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(Παίζει1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x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 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(Ταινία)))</a:t>
            </a:r>
          </a:p>
        </p:txBody>
      </p:sp>
      <p:sp>
        <p:nvSpPr>
          <p:cNvPr id="2057" name="Text Box 6"/>
          <p:cNvSpPr txBox="1">
            <a:spLocks noChangeArrowheads="1"/>
          </p:cNvSpPr>
          <p:nvPr/>
        </p:nvSpPr>
        <p:spPr bwMode="auto">
          <a:xfrm>
            <a:off x="533400" y="4845050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Όνομα-Ηθοποιού, Τίτλος, 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(Παίζει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*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 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(Ταινία)))</a:t>
            </a:r>
          </a:p>
        </p:txBody>
      </p:sp>
      <p:sp>
        <p:nvSpPr>
          <p:cNvPr id="2058" name="Text Box 7"/>
          <p:cNvSpPr txBox="1">
            <a:spLocks noChangeArrowheads="1"/>
          </p:cNvSpPr>
          <p:nvPr/>
        </p:nvSpPr>
        <p:spPr bwMode="auto">
          <a:xfrm>
            <a:off x="254000" y="5362575"/>
            <a:ext cx="820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είναι η τρίτη έκφραση πριν την προβολή ισοδύναμη των άλλων δύο;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33400" y="3913188"/>
            <a:ext cx="7772400" cy="701675"/>
            <a:chOff x="432" y="2928"/>
            <a:chExt cx="4896" cy="442"/>
          </a:xfrm>
        </p:grpSpPr>
        <p:sp>
          <p:nvSpPr>
            <p:cNvPr id="2061" name="Text Box 9"/>
            <p:cNvSpPr txBox="1">
              <a:spLocks noChangeArrowheads="1"/>
            </p:cNvSpPr>
            <p:nvPr/>
          </p:nvSpPr>
          <p:spPr bwMode="auto">
            <a:xfrm>
              <a:off x="432" y="2928"/>
              <a:ext cx="489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 eaLnBrk="0" hangingPunct="0">
                <a:spcBef>
                  <a:spcPct val="50000"/>
                </a:spcBef>
              </a:pPr>
              <a:r>
                <a:rPr lang="el-GR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π 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Όνομα-ηθοποιού, Τίτλος, Έτος </a:t>
              </a:r>
              <a:r>
                <a:rPr lang="el-GR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(</a:t>
              </a:r>
              <a:r>
                <a:rPr lang="el-GR" sz="20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Παίζει1</a:t>
              </a:r>
              <a:r>
                <a:rPr lang="el-GR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        </a:t>
              </a:r>
              <a:r>
                <a:rPr lang="el-GR" sz="2400" baseline="-250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Παίζει.τίτλος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= Τίτλος  </a:t>
              </a:r>
              <a:r>
                <a:rPr lang="en-US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AND </a:t>
              </a:r>
              <a:r>
                <a:rPr lang="el-GR" sz="2400" baseline="-250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Παίζει’Έτος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= </a:t>
              </a:r>
              <a:r>
                <a:rPr lang="el-GR" sz="2400" baseline="-250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Έτος</a:t>
              </a:r>
              <a:r>
                <a:rPr lang="el-GR" sz="20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(σ</a:t>
              </a:r>
              <a:r>
                <a:rPr lang="el-GR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Είδος = </a:t>
              </a:r>
              <a:r>
                <a:rPr lang="en-US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“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έγχρωμη</a:t>
              </a:r>
              <a:r>
                <a:rPr lang="en-US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”</a:t>
              </a:r>
              <a:r>
                <a:rPr lang="el-GR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(Ταινία)) </a:t>
              </a:r>
            </a:p>
          </p:txBody>
        </p:sp>
        <p:graphicFrame>
          <p:nvGraphicFramePr>
            <p:cNvPr id="2050" name="Object 10"/>
            <p:cNvGraphicFramePr>
              <a:graphicFrameLocks noChangeAspect="1"/>
            </p:cNvGraphicFramePr>
            <p:nvPr/>
          </p:nvGraphicFramePr>
          <p:xfrm>
            <a:off x="2880" y="2958"/>
            <a:ext cx="312" cy="1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9" name="Microsoft Equation 3.0" r:id="rId4" imgW="228600" imgH="139700" progId="Equation.3">
                    <p:embed/>
                  </p:oleObj>
                </mc:Choice>
                <mc:Fallback>
                  <p:oleObj name="Microsoft Equation 3.0" r:id="rId4" imgW="228600" imgH="1397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0" y="2958"/>
                          <a:ext cx="312" cy="19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41640745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E9AAF6-34B1-47EE-ABBF-B040CE43305D}" type="slidenum">
              <a:rPr lang="el-GR" altLang="en-US" smtClean="0"/>
              <a:pPr/>
              <a:t>82</a:t>
            </a:fld>
            <a:endParaRPr lang="el-GR" altLang="en-US"/>
          </a:p>
        </p:txBody>
      </p:sp>
      <p:sp>
        <p:nvSpPr>
          <p:cNvPr id="80903" name="Text Box 6"/>
          <p:cNvSpPr txBox="1">
            <a:spLocks noChangeArrowheads="1"/>
          </p:cNvSpPr>
          <p:nvPr/>
        </p:nvSpPr>
        <p:spPr bwMode="auto">
          <a:xfrm>
            <a:off x="971550" y="2370138"/>
            <a:ext cx="7200900" cy="284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Τις ταινίες (όλα τα γνωρίσματα) που γυρίστηκαν το 2005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Μόνο τον τίτλο των ταινιών που γυρίστηκαν το 2005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Τους ηθοποιούς (ονόματα) που έπαιξαν σε ταινίες που γυρίστηκαν το 2005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Τους ηθοποιούς (ονόματα) που έπαιξαν σε ταινίες που γυρίστηκαν το 2005, αλλά δεν έπαιξαν σε καμία ταινία που γυρίστηκε το 2004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Για κάθε ηθοποιό το όνομα του και τον τίτλο-έτος για όλες τις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έγχρωμες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ταινίες στις οποίες παίζει μαζί με τον σύζυγο του/της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459773-DEF3-4844-9111-9204BBBE58AD}" type="slidenum">
              <a:rPr lang="el-GR" altLang="en-US" smtClean="0"/>
              <a:pPr/>
              <a:t>83</a:t>
            </a:fld>
            <a:endParaRPr lang="el-GR" altLang="en-US"/>
          </a:p>
        </p:txBody>
      </p:sp>
      <p:sp>
        <p:nvSpPr>
          <p:cNvPr id="72710" name="Text Box 3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72711" name="Text Box 4"/>
          <p:cNvSpPr txBox="1">
            <a:spLocks noChangeArrowheads="1"/>
          </p:cNvSpPr>
          <p:nvPr/>
        </p:nvSpPr>
        <p:spPr bwMode="auto">
          <a:xfrm>
            <a:off x="762000" y="3925378"/>
            <a:ext cx="7620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Ηθοποιού 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George Clooney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Παίζει))</a:t>
            </a:r>
          </a:p>
          <a:p>
            <a:pPr eaLnBrk="0" hangingPunct="0">
              <a:spcBef>
                <a:spcPct val="50000"/>
              </a:spcBef>
            </a:pP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62000" y="4495800"/>
            <a:ext cx="7620000" cy="396875"/>
            <a:chOff x="480" y="2170"/>
            <a:chExt cx="4800" cy="250"/>
          </a:xfrm>
        </p:grpSpPr>
        <p:sp>
          <p:nvSpPr>
            <p:cNvPr id="72716" name="Text Box 6"/>
            <p:cNvSpPr txBox="1">
              <a:spLocks noChangeArrowheads="1"/>
            </p:cNvSpPr>
            <p:nvPr/>
          </p:nvSpPr>
          <p:spPr bwMode="auto">
            <a:xfrm>
              <a:off x="480" y="2170"/>
              <a:ext cx="480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dirty="0"/>
                <a:t>Q</a:t>
              </a:r>
              <a:r>
                <a:rPr lang="el-GR" sz="2000" dirty="0">
                  <a:latin typeface="Times New Roman" pitchFamily="18" charset="0"/>
                </a:rPr>
                <a:t>  </a:t>
              </a:r>
              <a:r>
                <a:rPr lang="el-GR" sz="2000" dirty="0">
                  <a:latin typeface="Times New Roman" pitchFamily="18" charset="0"/>
                  <a:sym typeface="Symbol" pitchFamily="18" charset="2"/>
                </a:rPr>
                <a:t></a:t>
              </a:r>
              <a:r>
                <a:rPr lang="el-GR" sz="2000" dirty="0">
                  <a:latin typeface="Times New Roman" pitchFamily="18" charset="0"/>
                </a:rPr>
                <a:t> Παίζει        </a:t>
              </a:r>
              <a:r>
                <a:rPr lang="en-US" sz="2000" dirty="0"/>
                <a:t>S</a:t>
              </a:r>
              <a:r>
                <a:rPr lang="en-US" sz="2000" b="1" dirty="0">
                  <a:latin typeface="Times New Roman" pitchFamily="18" charset="0"/>
                </a:rPr>
                <a:t> </a:t>
              </a:r>
              <a:endParaRPr lang="el-GR" sz="2000" b="1" dirty="0">
                <a:latin typeface="Times New Roman" pitchFamily="18" charset="0"/>
              </a:endParaRP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438" y="2256"/>
              <a:ext cx="150" cy="106"/>
              <a:chOff x="2256" y="2744"/>
              <a:chExt cx="384" cy="374"/>
            </a:xfrm>
          </p:grpSpPr>
          <p:sp>
            <p:nvSpPr>
              <p:cNvPr id="72718" name="Oval 8"/>
              <p:cNvSpPr>
                <a:spLocks noChangeArrowheads="1"/>
              </p:cNvSpPr>
              <p:nvPr/>
            </p:nvSpPr>
            <p:spPr bwMode="auto">
              <a:xfrm>
                <a:off x="2400" y="274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19" name="Oval 9"/>
              <p:cNvSpPr>
                <a:spLocks noChangeArrowheads="1"/>
              </p:cNvSpPr>
              <p:nvPr/>
            </p:nvSpPr>
            <p:spPr bwMode="auto">
              <a:xfrm>
                <a:off x="2400" y="302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20" name="Line 10"/>
              <p:cNvSpPr>
                <a:spLocks noChangeShapeType="1"/>
              </p:cNvSpPr>
              <p:nvPr/>
            </p:nvSpPr>
            <p:spPr bwMode="auto">
              <a:xfrm>
                <a:off x="2256" y="2928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72713" name="Text Box 11"/>
          <p:cNvSpPr txBox="1">
            <a:spLocks noChangeArrowheads="1"/>
          </p:cNvSpPr>
          <p:nvPr/>
        </p:nvSpPr>
        <p:spPr bwMode="auto">
          <a:xfrm>
            <a:off x="304800" y="5211763"/>
            <a:ext cx="835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Χωρίς να χρησιμοποιήσω την πράξη της διαίρεσης;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2714" name="Text Box 12"/>
          <p:cNvSpPr txBox="1">
            <a:spLocks noChangeArrowheads="1"/>
          </p:cNvSpPr>
          <p:nvPr/>
        </p:nvSpPr>
        <p:spPr bwMode="auto">
          <a:xfrm>
            <a:off x="304800" y="1828800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βρες τον ηθοποιό που παίζει σε όλες (σε κάθε) ταινία που παίζει και ο </a:t>
            </a:r>
            <a:r>
              <a:rPr lang="en-US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George Clooney.</a:t>
            </a:r>
            <a:endParaRPr lang="el-GR" sz="2000" i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2715" name="Text Box 13"/>
          <p:cNvSpPr txBox="1">
            <a:spLocks noChangeArrowheads="1"/>
          </p:cNvSpPr>
          <p:nvPr/>
        </p:nvSpPr>
        <p:spPr bwMode="auto">
          <a:xfrm>
            <a:off x="533400" y="2667000"/>
            <a:ext cx="76200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:   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Όλες τις ταινίες που παίζει ο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George Clooney   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Q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:   Οι ηθοποιοί που (το όνομα τους) εμφανίζονται στη σχέση Παίζει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με υπόλοιπα γνωρίσματα να παίρνουν όλες τις τιμές του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18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Διαίρεση (παράδειγμα)</a:t>
            </a: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5DE41A-5FC2-4918-B475-02B69DD9C35F}" type="slidenum">
              <a:rPr lang="el-GR" altLang="en-US" smtClean="0"/>
              <a:pPr/>
              <a:t>84</a:t>
            </a:fld>
            <a:endParaRPr lang="el-GR" altLang="en-US"/>
          </a:p>
        </p:txBody>
      </p:sp>
      <p:sp>
        <p:nvSpPr>
          <p:cNvPr id="73734" name="Text Box 3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73735" name="Text Box 4"/>
          <p:cNvSpPr txBox="1">
            <a:spLocks noChangeArrowheads="1"/>
          </p:cNvSpPr>
          <p:nvPr/>
        </p:nvSpPr>
        <p:spPr bwMode="auto">
          <a:xfrm>
            <a:off x="533400" y="2664619"/>
            <a:ext cx="7848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Μια πλειάδα y αποκλείεται από το αποτέλεσμα ανν όταν τις συνάψουμε μια τιμή x από το </a:t>
            </a:r>
            <a:r>
              <a:rPr lang="en-US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S, </a:t>
            </a:r>
            <a:r>
              <a:rPr lang="el-GR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η πλειάδα </a:t>
            </a:r>
            <a:r>
              <a:rPr lang="en-US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&lt;y, x&gt; </a:t>
            </a:r>
            <a:r>
              <a:rPr lang="el-GR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δεν ανήκει στο </a:t>
            </a:r>
            <a:r>
              <a:rPr lang="en-US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73736" name="Text Box 5"/>
          <p:cNvSpPr txBox="1">
            <a:spLocks noChangeArrowheads="1"/>
          </p:cNvSpPr>
          <p:nvPr/>
        </p:nvSpPr>
        <p:spPr bwMode="auto">
          <a:xfrm>
            <a:off x="1847850" y="3259932"/>
            <a:ext cx="571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(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(R)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x S) - R</a:t>
            </a:r>
            <a:endParaRPr lang="el-GR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3737" name="Text Box 6"/>
          <p:cNvSpPr txBox="1">
            <a:spLocks noChangeArrowheads="1"/>
          </p:cNvSpPr>
          <p:nvPr/>
        </p:nvSpPr>
        <p:spPr bwMode="auto">
          <a:xfrm>
            <a:off x="1847850" y="3656807"/>
            <a:ext cx="57753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 π </a:t>
            </a:r>
            <a:r>
              <a:rPr lang="en-US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(R) - 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(T</a:t>
            </a:r>
            <a:r>
              <a:rPr lang="en-US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73738" name="Text Box 7"/>
          <p:cNvSpPr txBox="1">
            <a:spLocks noChangeArrowheads="1"/>
          </p:cNvSpPr>
          <p:nvPr/>
        </p:nvSpPr>
        <p:spPr bwMode="auto">
          <a:xfrm>
            <a:off x="304800" y="1689894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 (εφαρμογή ισοδύναμης έκφρασης): βρες τον ηθοποιό που παίζει σε όλες (σε κάθε) ταινία που παίζει και </a:t>
            </a:r>
            <a:r>
              <a:rPr lang="en-US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o George Clooney.</a:t>
            </a:r>
            <a:endParaRPr lang="el-GR" sz="2000" i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3739" name="Text Box 8"/>
          <p:cNvSpPr txBox="1">
            <a:spLocks noChangeArrowheads="1"/>
          </p:cNvSpPr>
          <p:nvPr/>
        </p:nvSpPr>
        <p:spPr bwMode="auto">
          <a:xfrm>
            <a:off x="762000" y="4262438"/>
            <a:ext cx="7842250" cy="192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-Ηθοποιού 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George Clooney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Παίζει))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 x 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– Παίζει </a:t>
            </a:r>
            <a:r>
              <a:rPr lang="el-GR" sz="16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(μένουν μόνο οι </a:t>
            </a:r>
            <a:r>
              <a:rPr lang="el-GR" sz="16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ηθοποιοί που δεν παίζουν σε κάποια ταινία που παίζει </a:t>
            </a:r>
            <a:r>
              <a:rPr lang="en-US" sz="16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</a:t>
            </a:r>
            <a:r>
              <a:rPr lang="el-GR" sz="16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6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Clooney</a:t>
            </a:r>
            <a:r>
              <a:rPr lang="el-GR" sz="16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!)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π </a:t>
            </a:r>
            <a:r>
              <a:rPr lang="el-GR" sz="2000" baseline="-25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Όνομα-Ηθοποιού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(Παίζει) – π </a:t>
            </a:r>
            <a:r>
              <a:rPr lang="el-GR" sz="2000" baseline="-25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Όνομα-Ηθοποιού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(Τ</a:t>
            </a:r>
            <a:r>
              <a:rPr lang="el-GR" sz="2000" baseline="-25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1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)</a:t>
            </a:r>
            <a:endParaRPr lang="el-GR" sz="160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l-GR" sz="160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3740" name="Rectangle 9"/>
          <p:cNvSpPr>
            <a:spLocks noChangeArrowheads="1"/>
          </p:cNvSpPr>
          <p:nvPr/>
        </p:nvSpPr>
        <p:spPr bwMode="auto">
          <a:xfrm>
            <a:off x="533400" y="2664619"/>
            <a:ext cx="7999413" cy="1358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Διαίρεση (παράδειγμα)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54C700-DA08-4655-84A4-84EB1C5854E2}" type="slidenum">
              <a:rPr lang="el-GR" altLang="en-US" smtClean="0"/>
              <a:pPr/>
              <a:t>85</a:t>
            </a:fld>
            <a:endParaRPr lang="el-GR" altLang="en-US"/>
          </a:p>
        </p:txBody>
      </p:sp>
      <p:sp>
        <p:nvSpPr>
          <p:cNvPr id="5735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2" name="Text Box 5"/>
          <p:cNvSpPr txBox="1">
            <a:spLocks noChangeArrowheads="1"/>
          </p:cNvSpPr>
          <p:nvPr/>
        </p:nvSpPr>
        <p:spPr bwMode="auto">
          <a:xfrm>
            <a:off x="1371600" y="1752600"/>
            <a:ext cx="19812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Α    Β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1     2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1     4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2     1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6     5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57353" name="Line 6"/>
          <p:cNvSpPr>
            <a:spLocks noChangeShapeType="1"/>
          </p:cNvSpPr>
          <p:nvPr/>
        </p:nvSpPr>
        <p:spPr bwMode="auto">
          <a:xfrm>
            <a:off x="1219200" y="2133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7354" name="Text Box 7"/>
          <p:cNvSpPr txBox="1">
            <a:spLocks noChangeArrowheads="1"/>
          </p:cNvSpPr>
          <p:nvPr/>
        </p:nvSpPr>
        <p:spPr bwMode="auto">
          <a:xfrm>
            <a:off x="609600" y="25146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57355" name="Text Box 8"/>
          <p:cNvSpPr txBox="1">
            <a:spLocks noChangeArrowheads="1"/>
          </p:cNvSpPr>
          <p:nvPr/>
        </p:nvSpPr>
        <p:spPr bwMode="auto">
          <a:xfrm>
            <a:off x="1295400" y="4267200"/>
            <a:ext cx="15240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Times New Roman" pitchFamily="18" charset="0"/>
              </a:rPr>
              <a:t>B ‘     C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Times New Roman" pitchFamily="18" charset="0"/>
              </a:rPr>
              <a:t>2       3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Times New Roman" pitchFamily="18" charset="0"/>
              </a:rPr>
              <a:t>2       5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Times New Roman" pitchFamily="18" charset="0"/>
              </a:rPr>
              <a:t>1       4</a:t>
            </a:r>
          </a:p>
        </p:txBody>
      </p:sp>
      <p:sp>
        <p:nvSpPr>
          <p:cNvPr id="57356" name="Line 9"/>
          <p:cNvSpPr>
            <a:spLocks noChangeShapeType="1"/>
          </p:cNvSpPr>
          <p:nvPr/>
        </p:nvSpPr>
        <p:spPr bwMode="auto">
          <a:xfrm>
            <a:off x="1295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7357" name="Text Box 10"/>
          <p:cNvSpPr txBox="1">
            <a:spLocks noChangeArrowheads="1"/>
          </p:cNvSpPr>
          <p:nvPr/>
        </p:nvSpPr>
        <p:spPr bwMode="auto">
          <a:xfrm>
            <a:off x="457200" y="45720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57358" name="Text Box 11"/>
          <p:cNvSpPr txBox="1">
            <a:spLocks noChangeArrowheads="1"/>
          </p:cNvSpPr>
          <p:nvPr/>
        </p:nvSpPr>
        <p:spPr bwMode="auto">
          <a:xfrm>
            <a:off x="3530600" y="4289425"/>
            <a:ext cx="426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/>
              <a:t>R x S	   R          </a:t>
            </a:r>
            <a:r>
              <a:rPr lang="el-GR" sz="2400" baseline="-25000" dirty="0"/>
              <a:t>Α</a:t>
            </a:r>
            <a:r>
              <a:rPr lang="en-US" sz="2400" baseline="-25000" dirty="0"/>
              <a:t> &gt;= </a:t>
            </a:r>
            <a:r>
              <a:rPr lang="el-GR" sz="2400" baseline="-25000" dirty="0"/>
              <a:t>Β</a:t>
            </a:r>
            <a:r>
              <a:rPr lang="en-US" sz="2000" b="1" dirty="0"/>
              <a:t> S</a:t>
            </a:r>
            <a:endParaRPr lang="el-GR" sz="2000" b="1" dirty="0"/>
          </a:p>
        </p:txBody>
      </p:sp>
      <p:sp>
        <p:nvSpPr>
          <p:cNvPr id="57359" name="Text Box 12"/>
          <p:cNvSpPr txBox="1">
            <a:spLocks noChangeArrowheads="1"/>
          </p:cNvSpPr>
          <p:nvPr/>
        </p:nvSpPr>
        <p:spPr bwMode="auto">
          <a:xfrm>
            <a:off x="3581400" y="5105400"/>
            <a:ext cx="434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/>
              <a:t>R            </a:t>
            </a:r>
            <a:r>
              <a:rPr lang="el-GR" sz="2400" baseline="-25000" dirty="0"/>
              <a:t>Α</a:t>
            </a:r>
            <a:r>
              <a:rPr lang="en-US" sz="2400" baseline="-25000" dirty="0"/>
              <a:t> = </a:t>
            </a:r>
            <a:r>
              <a:rPr lang="el-GR" sz="2400" baseline="-25000" dirty="0"/>
              <a:t>Β</a:t>
            </a:r>
            <a:r>
              <a:rPr lang="en-US" sz="2000" b="1" dirty="0"/>
              <a:t> S	</a:t>
            </a:r>
            <a:endParaRPr lang="el-GR" sz="2000" b="1" dirty="0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4987132" y="4356100"/>
            <a:ext cx="325437" cy="215900"/>
            <a:chOff x="3945" y="1231"/>
            <a:chExt cx="205" cy="136"/>
          </a:xfrm>
        </p:grpSpPr>
        <p:sp>
          <p:nvSpPr>
            <p:cNvPr id="57365" name="AutoShape 14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66" name="AutoShape 15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4058443" y="5195887"/>
            <a:ext cx="325438" cy="215900"/>
            <a:chOff x="3945" y="1231"/>
            <a:chExt cx="205" cy="136"/>
          </a:xfrm>
        </p:grpSpPr>
        <p:sp>
          <p:nvSpPr>
            <p:cNvPr id="57363" name="AutoShape 17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64" name="AutoShape 18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269875" y="147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2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  <p:transition/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701B81-FE76-4770-A57B-EEF09006BDB4}" type="slidenum">
              <a:rPr lang="el-GR" altLang="en-US" smtClean="0"/>
              <a:pPr/>
              <a:t>86</a:t>
            </a:fld>
            <a:endParaRPr lang="el-GR" altLang="en-US"/>
          </a:p>
        </p:txBody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12762" y="-32460"/>
            <a:ext cx="8229600" cy="948575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Μοντέλο Ο/Σ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συμβολισμοί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</a:t>
            </a:r>
            <a:r>
              <a:rPr lang="el-GR" altLang="en-US" dirty="0"/>
              <a:t>8-20</a:t>
            </a:r>
            <a:r>
              <a:rPr lang="en-US" altLang="en-US" dirty="0"/>
              <a:t>1</a:t>
            </a:r>
            <a:r>
              <a:rPr lang="el-GR" altLang="en-US" dirty="0"/>
              <a:t>9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4574263" y="2548243"/>
            <a:ext cx="2992885" cy="613453"/>
            <a:chOff x="288131" y="4047281"/>
            <a:chExt cx="2992885" cy="613453"/>
          </a:xfrm>
        </p:grpSpPr>
        <p:sp>
          <p:nvSpPr>
            <p:cNvPr id="3" name="Diamond 2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" name="Rectangle 3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6" name="Straight Connector 5"/>
            <p:cNvCxnSpPr>
              <a:stCxn id="4" idx="3"/>
              <a:endCxn id="3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4572000" y="1779156"/>
            <a:ext cx="2992885" cy="613453"/>
            <a:chOff x="288131" y="4047281"/>
            <a:chExt cx="2992885" cy="613453"/>
          </a:xfrm>
        </p:grpSpPr>
        <p:sp>
          <p:nvSpPr>
            <p:cNvPr id="42" name="Diamond 41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44" name="Straight Connector 43"/>
            <p:cNvCxnSpPr>
              <a:stCxn id="43" idx="3"/>
              <a:endCxn id="42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Rectangle 44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455562" y="1061078"/>
            <a:ext cx="2992885" cy="613453"/>
            <a:chOff x="288131" y="4047281"/>
            <a:chExt cx="2992885" cy="613453"/>
          </a:xfrm>
        </p:grpSpPr>
        <p:sp>
          <p:nvSpPr>
            <p:cNvPr id="48" name="Diamond 47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50" name="Straight Connector 49"/>
            <p:cNvCxnSpPr>
              <a:stCxn id="49" idx="3"/>
              <a:endCxn id="48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Rectangle 50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52" name="Straight Connector 51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457200" y="1808423"/>
            <a:ext cx="2992885" cy="613453"/>
            <a:chOff x="288131" y="4047281"/>
            <a:chExt cx="2992885" cy="613453"/>
          </a:xfrm>
        </p:grpSpPr>
        <p:sp>
          <p:nvSpPr>
            <p:cNvPr id="54" name="Diamond 53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56" name="Straight Connector 55"/>
            <p:cNvCxnSpPr>
              <a:stCxn id="55" idx="3"/>
              <a:endCxn id="54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ctangle 56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58" name="Straight Connector 57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4627115" y="1054763"/>
            <a:ext cx="2992885" cy="613453"/>
            <a:chOff x="288131" y="4047281"/>
            <a:chExt cx="2992885" cy="613453"/>
          </a:xfrm>
        </p:grpSpPr>
        <p:sp>
          <p:nvSpPr>
            <p:cNvPr id="60" name="Diamond 59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62" name="Straight Connector 61"/>
            <p:cNvCxnSpPr>
              <a:stCxn id="61" idx="3"/>
              <a:endCxn id="60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ectangle 62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64" name="Straight Connector 63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64"/>
          <p:cNvGrpSpPr/>
          <p:nvPr/>
        </p:nvGrpSpPr>
        <p:grpSpPr>
          <a:xfrm>
            <a:off x="457200" y="2449459"/>
            <a:ext cx="2992885" cy="613453"/>
            <a:chOff x="288131" y="4047281"/>
            <a:chExt cx="2992885" cy="613453"/>
          </a:xfrm>
        </p:grpSpPr>
        <p:sp>
          <p:nvSpPr>
            <p:cNvPr id="66" name="Diamond 65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68" name="Straight Connector 67"/>
            <p:cNvCxnSpPr>
              <a:stCxn id="67" idx="3"/>
              <a:endCxn id="66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ctangle 68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455562" y="3186283"/>
            <a:ext cx="2992885" cy="613453"/>
            <a:chOff x="288131" y="4047281"/>
            <a:chExt cx="2992885" cy="613453"/>
          </a:xfrm>
        </p:grpSpPr>
        <p:sp>
          <p:nvSpPr>
            <p:cNvPr id="72" name="Diamond 71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74" name="Straight Connector 73"/>
            <p:cNvCxnSpPr>
              <a:stCxn id="73" idx="3"/>
              <a:endCxn id="72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Rectangle 74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76" name="Straight Connector 75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Group 76"/>
          <p:cNvGrpSpPr/>
          <p:nvPr/>
        </p:nvGrpSpPr>
        <p:grpSpPr>
          <a:xfrm>
            <a:off x="4572000" y="3223179"/>
            <a:ext cx="2992885" cy="613453"/>
            <a:chOff x="288131" y="4047281"/>
            <a:chExt cx="2992885" cy="613453"/>
          </a:xfrm>
        </p:grpSpPr>
        <p:sp>
          <p:nvSpPr>
            <p:cNvPr id="78" name="Diamond 77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80" name="Straight Connector 79"/>
            <p:cNvCxnSpPr>
              <a:stCxn id="79" idx="3"/>
              <a:endCxn id="78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Rectangle 80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82" name="Straight Connector 81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339800" y="886408"/>
            <a:ext cx="139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1		1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341670" y="1629472"/>
            <a:ext cx="139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Ν		1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339799" y="2314294"/>
            <a:ext cx="139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1		Ν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1339799" y="3026204"/>
            <a:ext cx="139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Ν		Μ</a:t>
            </a:r>
          </a:p>
        </p:txBody>
      </p:sp>
      <p:grpSp>
        <p:nvGrpSpPr>
          <p:cNvPr id="88" name="Group 87"/>
          <p:cNvGrpSpPr/>
          <p:nvPr/>
        </p:nvGrpSpPr>
        <p:grpSpPr>
          <a:xfrm>
            <a:off x="3903169" y="4405064"/>
            <a:ext cx="2992885" cy="613453"/>
            <a:chOff x="288131" y="4047281"/>
            <a:chExt cx="2992885" cy="613453"/>
          </a:xfrm>
        </p:grpSpPr>
        <p:sp>
          <p:nvSpPr>
            <p:cNvPr id="89" name="Diamond 88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91" name="Straight Connector 90"/>
            <p:cNvCxnSpPr>
              <a:stCxn id="90" idx="3"/>
              <a:endCxn id="89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Rectangle 91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93" name="Straight Connector 92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94"/>
          <p:cNvGrpSpPr/>
          <p:nvPr/>
        </p:nvGrpSpPr>
        <p:grpSpPr>
          <a:xfrm>
            <a:off x="607962" y="4408146"/>
            <a:ext cx="2992885" cy="613453"/>
            <a:chOff x="288131" y="4047281"/>
            <a:chExt cx="2992885" cy="613453"/>
          </a:xfrm>
        </p:grpSpPr>
        <p:sp>
          <p:nvSpPr>
            <p:cNvPr id="96" name="Diamond 95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98" name="Straight Connector 97"/>
            <p:cNvCxnSpPr>
              <a:stCxn id="97" idx="3"/>
              <a:endCxn id="96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Rectangle 98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00" name="Straight Connector 99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1" name="TextBox 100"/>
          <p:cNvSpPr txBox="1"/>
          <p:nvPr/>
        </p:nvSpPr>
        <p:spPr>
          <a:xfrm>
            <a:off x="1409633" y="4164632"/>
            <a:ext cx="139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1		1</a:t>
            </a:r>
          </a:p>
        </p:txBody>
      </p:sp>
      <p:grpSp>
        <p:nvGrpSpPr>
          <p:cNvPr id="102" name="Group 101"/>
          <p:cNvGrpSpPr/>
          <p:nvPr/>
        </p:nvGrpSpPr>
        <p:grpSpPr>
          <a:xfrm>
            <a:off x="3903169" y="5399482"/>
            <a:ext cx="2992885" cy="613453"/>
            <a:chOff x="288131" y="4047281"/>
            <a:chExt cx="2992885" cy="613453"/>
          </a:xfrm>
        </p:grpSpPr>
        <p:sp>
          <p:nvSpPr>
            <p:cNvPr id="103" name="Diamond 102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07" name="Straight Connector 106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" name="Diamond 108"/>
          <p:cNvSpPr/>
          <p:nvPr/>
        </p:nvSpPr>
        <p:spPr>
          <a:xfrm>
            <a:off x="1843831" y="5402564"/>
            <a:ext cx="525674" cy="613453"/>
          </a:xfrm>
          <a:prstGeom prst="diamond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0" name="Rectangle 109"/>
          <p:cNvSpPr/>
          <p:nvPr/>
        </p:nvSpPr>
        <p:spPr>
          <a:xfrm>
            <a:off x="607962" y="5584234"/>
            <a:ext cx="884238" cy="2501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2" name="Rectangle 111"/>
          <p:cNvSpPr/>
          <p:nvPr/>
        </p:nvSpPr>
        <p:spPr>
          <a:xfrm>
            <a:off x="2716609" y="5585918"/>
            <a:ext cx="884238" cy="2501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13" name="Straight Connector 112"/>
          <p:cNvCxnSpPr/>
          <p:nvPr/>
        </p:nvCxnSpPr>
        <p:spPr>
          <a:xfrm>
            <a:off x="2364978" y="5709289"/>
            <a:ext cx="351631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1409633" y="5159050"/>
            <a:ext cx="139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1		1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485508" y="5678058"/>
            <a:ext cx="357331" cy="55853"/>
            <a:chOff x="1485508" y="5678058"/>
            <a:chExt cx="357331" cy="55853"/>
          </a:xfrm>
        </p:grpSpPr>
        <p:cxnSp>
          <p:nvCxnSpPr>
            <p:cNvPr id="111" name="Straight Connector 110"/>
            <p:cNvCxnSpPr/>
            <p:nvPr/>
          </p:nvCxnSpPr>
          <p:spPr>
            <a:xfrm>
              <a:off x="1491208" y="5678058"/>
              <a:ext cx="351631" cy="1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>
              <a:off x="1485508" y="5733910"/>
              <a:ext cx="351631" cy="1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9" name="Group 118"/>
          <p:cNvGrpSpPr/>
          <p:nvPr/>
        </p:nvGrpSpPr>
        <p:grpSpPr>
          <a:xfrm>
            <a:off x="4775947" y="5668673"/>
            <a:ext cx="357331" cy="55853"/>
            <a:chOff x="1485508" y="5678058"/>
            <a:chExt cx="357331" cy="55853"/>
          </a:xfrm>
        </p:grpSpPr>
        <p:cxnSp>
          <p:nvCxnSpPr>
            <p:cNvPr id="120" name="Straight Connector 119"/>
            <p:cNvCxnSpPr/>
            <p:nvPr/>
          </p:nvCxnSpPr>
          <p:spPr>
            <a:xfrm>
              <a:off x="1491208" y="5678058"/>
              <a:ext cx="351631" cy="1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>
              <a:off x="1485508" y="5733910"/>
              <a:ext cx="351631" cy="1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Isosceles Triangle 15"/>
          <p:cNvSpPr/>
          <p:nvPr/>
        </p:nvSpPr>
        <p:spPr>
          <a:xfrm rot="16200000" flipV="1">
            <a:off x="5004818" y="5642402"/>
            <a:ext cx="169821" cy="127609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5962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DBA8CC-282E-48FD-882E-77D73DBBD5A2}" type="slidenum">
              <a:rPr lang="el-GR" altLang="en-US" smtClean="0"/>
              <a:pPr/>
              <a:t>9</a:t>
            </a:fld>
            <a:endParaRPr lang="el-GR" altLang="en-US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374162" y="1366581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πράξη της επιλογής (</a:t>
            </a:r>
            <a:r>
              <a:rPr lang="el-GR" sz="2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14343" name="Text Box 4"/>
          <p:cNvSpPr txBox="1">
            <a:spLocks noChangeArrowheads="1"/>
          </p:cNvSpPr>
          <p:nvPr/>
        </p:nvSpPr>
        <p:spPr bwMode="auto">
          <a:xfrm>
            <a:off x="1866361" y="3291709"/>
            <a:ext cx="4813300" cy="46166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&lt;συνθήκη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επιλογής&gt;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(&lt;όνομα σχέσης&gt;)</a:t>
            </a:r>
          </a:p>
        </p:txBody>
      </p:sp>
      <p:sp>
        <p:nvSpPr>
          <p:cNvPr id="14344" name="Text Box 5"/>
          <p:cNvSpPr txBox="1">
            <a:spLocks noChangeArrowheads="1"/>
          </p:cNvSpPr>
          <p:nvPr/>
        </p:nvSpPr>
        <p:spPr bwMode="auto">
          <a:xfrm>
            <a:off x="869462" y="2252406"/>
            <a:ext cx="7239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Επιλογή ενός υποσυνόλου των πλειάδων μιας σχέσης που ικανοποιεί μια  συνθήκη επιλογής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4162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8200" y="4380593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chemeClr val="accent3">
                    <a:lumMod val="50000"/>
                  </a:schemeClr>
                </a:solidFill>
              </a:rPr>
              <a:t>Το σχήμα εξόδου είναι το ίδιο με το σχήμα εισόδου</a:t>
            </a:r>
            <a:endParaRPr lang="en-U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3262</TotalTime>
  <Words>6884</Words>
  <Application>Microsoft Office PowerPoint</Application>
  <PresentationFormat>On-screen Show (4:3)</PresentationFormat>
  <Paragraphs>1276</Paragraphs>
  <Slides>86</Slides>
  <Notes>79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86</vt:i4>
      </vt:variant>
    </vt:vector>
  </HeadingPairs>
  <TitlesOfParts>
    <vt:vector size="94" baseType="lpstr">
      <vt:lpstr>Arial</vt:lpstr>
      <vt:lpstr>Calibri</vt:lpstr>
      <vt:lpstr>Cambria Math</vt:lpstr>
      <vt:lpstr>Comic Sans MS</vt:lpstr>
      <vt:lpstr>Times New Roman</vt:lpstr>
      <vt:lpstr>Wingdings</vt:lpstr>
      <vt:lpstr>Office Theme</vt:lpstr>
      <vt:lpstr>Microsoft Equation 3.0</vt:lpstr>
      <vt:lpstr>PowerPoint Presentation</vt:lpstr>
      <vt:lpstr>Τι έχουμε δει έως σήμερα</vt:lpstr>
      <vt:lpstr>Γλώσσες Ερωτήσεων (query languages)</vt:lpstr>
      <vt:lpstr>Γλώσσες Ερωτήσεων</vt:lpstr>
      <vt:lpstr>Γλώσσες Ερωτήσεων</vt:lpstr>
      <vt:lpstr>Σχεσιακή Άλγεβρα</vt:lpstr>
      <vt:lpstr>Σχεσιακή Άλγεβρα</vt:lpstr>
      <vt:lpstr>Σχεσιακή Άλγεβρα</vt:lpstr>
      <vt:lpstr>Επιλογή (σ)</vt:lpstr>
      <vt:lpstr>Επιλογή (σ)</vt:lpstr>
      <vt:lpstr>Επιλογή (σ)</vt:lpstr>
      <vt:lpstr>Επιλογή (σ)</vt:lpstr>
      <vt:lpstr>Επιλογή (σ)</vt:lpstr>
      <vt:lpstr>Επιλογή (σ)</vt:lpstr>
      <vt:lpstr>Επιλογή (σ)</vt:lpstr>
      <vt:lpstr>PowerPoint Presentation</vt:lpstr>
      <vt:lpstr>PowerPoint Presentation</vt:lpstr>
      <vt:lpstr>Προβολή (π)</vt:lpstr>
      <vt:lpstr>Προβολή (π)</vt:lpstr>
      <vt:lpstr>Προβολή (π)</vt:lpstr>
      <vt:lpstr>Προβολή (π)</vt:lpstr>
      <vt:lpstr>Προβολή (π)</vt:lpstr>
      <vt:lpstr>Προβολή (π)</vt:lpstr>
      <vt:lpstr>Παράδειγμα</vt:lpstr>
      <vt:lpstr>PowerPoint Presentation</vt:lpstr>
      <vt:lpstr>PowerPoint Presentation</vt:lpstr>
      <vt:lpstr>Πράξεις Συνόλων</vt:lpstr>
      <vt:lpstr>Πράξεις Συνόλων</vt:lpstr>
      <vt:lpstr>Παραδείγματα</vt:lpstr>
      <vt:lpstr>PowerPoint Presentation</vt:lpstr>
      <vt:lpstr>Παράδειγμα </vt:lpstr>
      <vt:lpstr>Παράδειγμα </vt:lpstr>
      <vt:lpstr>Παράδειγμα </vt:lpstr>
      <vt:lpstr>Παράδειγμα </vt:lpstr>
      <vt:lpstr>Σχεσιακή Άλγεβρα</vt:lpstr>
      <vt:lpstr>Καρτεσιανό Γινόμενο</vt:lpstr>
      <vt:lpstr>Καρτεσιανό Γινόμενο</vt:lpstr>
      <vt:lpstr>Συνένωση (join)</vt:lpstr>
      <vt:lpstr>Συνένωση</vt:lpstr>
      <vt:lpstr>Συνένωση</vt:lpstr>
      <vt:lpstr> Επανάληψη</vt:lpstr>
      <vt:lpstr>Παράδειγμα</vt:lpstr>
      <vt:lpstr>Παράδειγμα</vt:lpstr>
      <vt:lpstr>Συνένωση Ισότητας (equijoin)</vt:lpstr>
      <vt:lpstr>Συνένωση Ισότητας</vt:lpstr>
      <vt:lpstr>Φυσική Συνένωση (natural join)</vt:lpstr>
      <vt:lpstr>Φυσική Συνένωση</vt:lpstr>
      <vt:lpstr>Φυσική Συνένωση</vt:lpstr>
      <vt:lpstr>Σχεσιακή Άλγεβρα</vt:lpstr>
      <vt:lpstr>Παραδείγματα</vt:lpstr>
      <vt:lpstr>Μετονομασία</vt:lpstr>
      <vt:lpstr>Μετονομασία</vt:lpstr>
      <vt:lpstr>Μετονομασία</vt:lpstr>
      <vt:lpstr>Ασκήσεις</vt:lpstr>
      <vt:lpstr>PowerPoint Presentation</vt:lpstr>
      <vt:lpstr>PowerPoint Presentation</vt:lpstr>
      <vt:lpstr>Εξωτερική Συνένωση</vt:lpstr>
      <vt:lpstr>Διαίρεση</vt:lpstr>
      <vt:lpstr>Διαίρεση</vt:lpstr>
      <vt:lpstr>Διαίρεση</vt:lpstr>
      <vt:lpstr>Διαίρεση</vt:lpstr>
      <vt:lpstr>Διαίρεση </vt:lpstr>
      <vt:lpstr>Παράδειγμα</vt:lpstr>
      <vt:lpstr>PowerPoint Presentation</vt:lpstr>
      <vt:lpstr>Διαίρεση</vt:lpstr>
      <vt:lpstr>PowerPoint Presentation</vt:lpstr>
      <vt:lpstr>Άσκηση</vt:lpstr>
      <vt:lpstr>Άσκηση</vt:lpstr>
      <vt:lpstr>Αναδρομική Κλειστότητα</vt:lpstr>
      <vt:lpstr>PowerPoint Presentation</vt:lpstr>
      <vt:lpstr>PowerPoint Presentation</vt:lpstr>
      <vt:lpstr>Άσκηση</vt:lpstr>
      <vt:lpstr>Παράδειγμα</vt:lpstr>
      <vt:lpstr>PowerPoint Presentation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Παραδείγματα</vt:lpstr>
      <vt:lpstr>Διαίρεση (παράδειγμα)</vt:lpstr>
      <vt:lpstr>Διαίρεση (παράδειγμα)</vt:lpstr>
      <vt:lpstr>Παράδειγμα</vt:lpstr>
      <vt:lpstr>Μοντέλο Ο/Σ συμβολισμοί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Βάσεις Δεδομένων</dc:title>
  <dc:creator>Ευαγγελία Πιτουρά</dc:creator>
  <cp:lastModifiedBy>Evaggelia Pitoura</cp:lastModifiedBy>
  <cp:revision>432</cp:revision>
  <dcterms:created xsi:type="dcterms:W3CDTF">2013-06-13T09:19:30Z</dcterms:created>
  <dcterms:modified xsi:type="dcterms:W3CDTF">2020-11-16T10:57:14Z</dcterms:modified>
</cp:coreProperties>
</file>