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ppt/notesSlides/notesSlide32.xml" ContentType="application/vnd.openxmlformats-officedocument.presentationml.notesSlide+xml"/>
  <Override PartName="/ppt/notesSlides/notesSlide33.xml" ContentType="application/vnd.openxmlformats-officedocument.presentationml.notesSlide+xml"/>
  <Override PartName="/ppt/notesSlides/notesSlide34.xml" ContentType="application/vnd.openxmlformats-officedocument.presentationml.notesSlide+xml"/>
  <Override PartName="/ppt/notesSlides/notesSlide3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969" r:id="rId1"/>
  </p:sldMasterIdLst>
  <p:notesMasterIdLst>
    <p:notesMasterId r:id="rId38"/>
  </p:notesMasterIdLst>
  <p:sldIdLst>
    <p:sldId id="457" r:id="rId2"/>
    <p:sldId id="669" r:id="rId3"/>
    <p:sldId id="667" r:id="rId4"/>
    <p:sldId id="652" r:id="rId5"/>
    <p:sldId id="655" r:id="rId6"/>
    <p:sldId id="459" r:id="rId7"/>
    <p:sldId id="677" r:id="rId8"/>
    <p:sldId id="597" r:id="rId9"/>
    <p:sldId id="596" r:id="rId10"/>
    <p:sldId id="599" r:id="rId11"/>
    <p:sldId id="600" r:id="rId12"/>
    <p:sldId id="601" r:id="rId13"/>
    <p:sldId id="602" r:id="rId14"/>
    <p:sldId id="603" r:id="rId15"/>
    <p:sldId id="663" r:id="rId16"/>
    <p:sldId id="604" r:id="rId17"/>
    <p:sldId id="605" r:id="rId18"/>
    <p:sldId id="606" r:id="rId19"/>
    <p:sldId id="607" r:id="rId20"/>
    <p:sldId id="608" r:id="rId21"/>
    <p:sldId id="662" r:id="rId22"/>
    <p:sldId id="609" r:id="rId23"/>
    <p:sldId id="610" r:id="rId24"/>
    <p:sldId id="612" r:id="rId25"/>
    <p:sldId id="613" r:id="rId26"/>
    <p:sldId id="614" r:id="rId27"/>
    <p:sldId id="615" r:id="rId28"/>
    <p:sldId id="616" r:id="rId29"/>
    <p:sldId id="617" r:id="rId30"/>
    <p:sldId id="657" r:id="rId31"/>
    <p:sldId id="664" r:id="rId32"/>
    <p:sldId id="666" r:id="rId33"/>
    <p:sldId id="671" r:id="rId34"/>
    <p:sldId id="673" r:id="rId35"/>
    <p:sldId id="675" r:id="rId36"/>
    <p:sldId id="676" r:id="rId3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onstantinos Semertzidis" initials="KS" lastIdx="1" clrIdx="0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>
    <p:restoredLeft sz="9617" autoAdjust="0"/>
    <p:restoredTop sz="94671" autoAdjust="0"/>
  </p:normalViewPr>
  <p:slideViewPr>
    <p:cSldViewPr snapToGrid="0">
      <p:cViewPr varScale="1">
        <p:scale>
          <a:sx n="109" d="100"/>
          <a:sy n="109" d="100"/>
        </p:scale>
        <p:origin x="1158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81" d="100"/>
          <a:sy n="81" d="100"/>
        </p:scale>
        <p:origin x="-1752" y="-90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commentAuthors" Target="commentAuthors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theme" Target="theme/theme1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41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tableStyles" Target="tableStyles.xml"/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1D4467-F767-4192-8C2C-9C235F6643CF}" type="datetimeFigureOut">
              <a:rPr lang="en-US" smtClean="0"/>
              <a:pPr/>
              <a:t>10/14/2019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C084C1-148C-4550-AE34-103EED25382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767925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2.xml"/><Relationship Id="rId1" Type="http://schemas.openxmlformats.org/officeDocument/2006/relationships/notesMaster" Target="../notesMasters/notesMaster1.xml"/></Relationships>
</file>

<file path=ppt/notesSlides/_rels/notesSlide3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3.xml"/><Relationship Id="rId1" Type="http://schemas.openxmlformats.org/officeDocument/2006/relationships/notesMaster" Target="../notesMasters/notesMaster1.xml"/></Relationships>
</file>

<file path=ppt/notesSlides/_rels/notesSlide3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4.xml"/><Relationship Id="rId1" Type="http://schemas.openxmlformats.org/officeDocument/2006/relationships/notesMaster" Target="../notesMasters/notesMaster1.xml"/></Relationships>
</file>

<file path=ppt/notesSlides/_rels/notesSlide3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5.xml"/><Relationship Id="rId1" Type="http://schemas.openxmlformats.org/officeDocument/2006/relationships/notesMaster" Target="../notesMasters/notesMaster1.xml"/></Relationships>
</file>

<file path=ppt/notesSlides/_rels/notesSlide3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6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56FF92D-C5E1-4CF9-AB74-603E5CC547AD}" type="slidenum">
              <a:rPr lang="el-GR" smtClean="0"/>
              <a:pPr/>
              <a:t>1</a:t>
            </a:fld>
            <a:endParaRPr lang="el-GR" smtClean="0"/>
          </a:p>
        </p:txBody>
      </p:sp>
      <p:sp>
        <p:nvSpPr>
          <p:cNvPr id="4096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2294282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44628798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198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85442430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286329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52193966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15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05109566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05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505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78602541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60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608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720459341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710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81382731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48321386"/>
      </p:ext>
    </p:extLst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915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819754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F602AEE0-9A41-4770-901B-9C8EA1E2DDFE}" type="slidenum">
              <a:rPr lang="el-GR" smtClean="0"/>
              <a:pPr/>
              <a:t>2</a:t>
            </a:fld>
            <a:endParaRPr lang="el-GR" smtClean="0"/>
          </a:p>
        </p:txBody>
      </p:sp>
      <p:sp>
        <p:nvSpPr>
          <p:cNvPr id="5734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09884485"/>
      </p:ext>
    </p:extLst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745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083F8A2A-9370-403F-882C-D91A59BF1B34}" type="slidenum">
              <a:rPr lang="el-GR" smtClean="0"/>
              <a:pPr/>
              <a:t>21</a:t>
            </a:fld>
            <a:endParaRPr lang="el-GR" smtClean="0"/>
          </a:p>
        </p:txBody>
      </p:sp>
      <p:sp>
        <p:nvSpPr>
          <p:cNvPr id="14745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4746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02988265"/>
      </p:ext>
    </p:extLst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017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82339028"/>
      </p:ext>
    </p:extLst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83102151"/>
      </p:ext>
    </p:extLst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32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192131846"/>
      </p:ext>
    </p:extLst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2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42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467893846"/>
      </p:ext>
    </p:extLst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529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88604930"/>
      </p:ext>
    </p:extLst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6323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202236890"/>
      </p:ext>
    </p:extLst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663416872"/>
      </p:ext>
    </p:extLst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837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280002510"/>
      </p:ext>
    </p:extLst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7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12FF545-9252-4F1A-9327-CE4428D9337C}" type="slidenum">
              <a:rPr lang="el-GR" smtClean="0"/>
              <a:pPr/>
              <a:t>30</a:t>
            </a:fld>
            <a:endParaRPr lang="el-GR" smtClean="0"/>
          </a:p>
        </p:txBody>
      </p:sp>
      <p:sp>
        <p:nvSpPr>
          <p:cNvPr id="737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7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06002811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99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9265EE4F-9C9C-4B6A-B364-5393415D8EE0}" type="slidenum">
              <a:rPr lang="el-GR" smtClean="0"/>
              <a:pPr/>
              <a:t>3</a:t>
            </a:fld>
            <a:endParaRPr lang="el-GR" smtClean="0"/>
          </a:p>
        </p:txBody>
      </p:sp>
      <p:sp>
        <p:nvSpPr>
          <p:cNvPr id="849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499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10970348"/>
      </p:ext>
    </p:extLst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180511716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602246539"/>
      </p:ext>
    </p:extLst>
  </p:cSld>
  <p:clrMapOvr>
    <a:masterClrMapping/>
  </p:clrMapOvr>
</p:notes>
</file>

<file path=ppt/notesSlides/notesSlide3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6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37EDAB6A-7A45-4426-9615-53F677DA94C3}" type="slidenum">
              <a:rPr lang="el-GR" smtClean="0"/>
              <a:pPr/>
              <a:t>33</a:t>
            </a:fld>
            <a:endParaRPr lang="el-GR" smtClean="0"/>
          </a:p>
        </p:txBody>
      </p:sp>
      <p:sp>
        <p:nvSpPr>
          <p:cNvPr id="12390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390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214872491"/>
      </p:ext>
    </p:extLst>
  </p:cSld>
  <p:clrMapOvr>
    <a:masterClrMapping/>
  </p:clrMapOvr>
</p:notes>
</file>

<file path=ppt/notesSlides/notesSlide3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5DA5C-74B9-47AA-AD9B-F9BA13AD5062}" type="slidenum">
              <a:rPr lang="el-GR" smtClean="0"/>
              <a:pPr/>
              <a:t>34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778828836"/>
      </p:ext>
    </p:extLst>
  </p:cSld>
  <p:clrMapOvr>
    <a:masterClrMapping/>
  </p:clrMapOvr>
</p:notes>
</file>

<file path=ppt/notesSlides/notesSlide3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1554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53D76017-E737-46A5-AFFB-BF9662B19D0C}" type="slidenum">
              <a:rPr lang="el-GR" smtClean="0"/>
              <a:pPr/>
              <a:t>35</a:t>
            </a:fld>
            <a:endParaRPr lang="el-GR" smtClean="0"/>
          </a:p>
        </p:txBody>
      </p:sp>
      <p:sp>
        <p:nvSpPr>
          <p:cNvPr id="15155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155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1994539964"/>
      </p:ext>
    </p:extLst>
  </p:cSld>
  <p:clrMapOvr>
    <a:masterClrMapping/>
  </p:clrMapOvr>
</p:notes>
</file>

<file path=ppt/notesSlides/notesSlide3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0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395DA5C-74B9-47AA-AD9B-F9BA13AD5062}" type="slidenum">
              <a:rPr lang="el-GR" smtClean="0"/>
              <a:pPr/>
              <a:t>36</a:t>
            </a:fld>
            <a:endParaRPr lang="el-GR" smtClean="0"/>
          </a:p>
        </p:txBody>
      </p:sp>
      <p:sp>
        <p:nvSpPr>
          <p:cNvPr id="150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50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8744670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8985C5DB-7721-4A23-9977-8023102138F0}" type="slidenum">
              <a:rPr lang="el-GR" smtClean="0"/>
              <a:pPr/>
              <a:t>4</a:t>
            </a:fld>
            <a:endParaRPr lang="el-GR" smtClean="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82244828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0898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1pPr>
            <a:lvl2pPr marL="686263" indent="-263947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2pPr>
            <a:lvl3pPr marL="1055789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3pPr>
            <a:lvl4pPr marL="1478105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4pPr>
            <a:lvl5pPr marL="1900420" indent="-211158" defTabSz="915017" eaLnBrk="0" hangingPunct="0">
              <a:defRPr sz="1500">
                <a:solidFill>
                  <a:schemeClr val="tx1"/>
                </a:solidFill>
                <a:latin typeface="Arial" pitchFamily="34" charset="0"/>
              </a:defRPr>
            </a:lvl5pPr>
            <a:lvl6pPr marL="2322736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6pPr>
            <a:lvl7pPr marL="2745052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7pPr>
            <a:lvl8pPr marL="3167367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8pPr>
            <a:lvl9pPr marL="3589683" indent="-211158" defTabSz="915017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fld id="{08457A4D-0C1A-454C-A595-425E79A91FE6}" type="slidenum">
              <a:rPr lang="el-GR" altLang="en-US" sz="1200">
                <a:latin typeface="Times New Roman" pitchFamily="18" charset="0"/>
              </a:rPr>
              <a:pPr/>
              <a:t>5</a:t>
            </a:fld>
            <a:endParaRPr lang="el-GR" altLang="en-US" sz="1200">
              <a:latin typeface="Times New Roman" pitchFamily="18" charset="0"/>
            </a:endParaRPr>
          </a:p>
        </p:txBody>
      </p:sp>
      <p:sp>
        <p:nvSpPr>
          <p:cNvPr id="8089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090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altLang="en-US" smtClean="0"/>
          </a:p>
        </p:txBody>
      </p:sp>
    </p:spTree>
    <p:extLst>
      <p:ext uri="{BB962C8B-B14F-4D97-AF65-F5344CB8AC3E}">
        <p14:creationId xmlns:p14="http://schemas.microsoft.com/office/powerpoint/2010/main" val="398191502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</p:spPr>
        <p:txBody>
          <a:bodyPr/>
          <a:lstStyle/>
          <a:p>
            <a:fld id="{237AFA3A-D89B-43E2-98CC-CE28656011AB}" type="slidenum">
              <a:rPr lang="el-GR" smtClean="0"/>
              <a:pPr/>
              <a:t>6</a:t>
            </a:fld>
            <a:endParaRPr lang="el-GR" smtClean="0"/>
          </a:p>
        </p:txBody>
      </p:sp>
      <p:sp>
        <p:nvSpPr>
          <p:cNvPr id="4301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301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76046966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9641222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3563352366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993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val="408112726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9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3EC8965-12A5-42B6-9587-775B0C92BBE0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582594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A14F8C0-775D-4C86-9912-48CE32DF3814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639783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0" y="274652"/>
            <a:ext cx="27432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52"/>
            <a:ext cx="80772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891709-3B43-46B9-9561-13844D15F033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3858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E7DE42-E6E6-41B3-97AE-B6CA5833C18A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@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478045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14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6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CADE63-83BD-4EC2-98A1-769AB774F631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873029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600207"/>
            <a:ext cx="54102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4F4101F-9917-4AB4-85A1-8A5B41A96093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905060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1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1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33" y="1535113"/>
            <a:ext cx="4041774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33" y="2174875"/>
            <a:ext cx="4041774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D01F15-B326-4CB5-BB3A-483D5BD187D7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326314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B30E4B-7F52-4321-8DA4-44A83280689A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022765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
              @</a:t>
            </a:r>
            <a:r>
              <a:rPr lang="en-US" dirty="0" err="1" smtClean="0"/>
              <a:t>dbsocial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98081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4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62"/>
            <a:ext cx="5111751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4" y="1435104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D9C2A0-1671-4538-B482-3C3B44FC226C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974421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AF8FE1C-6B81-420D-8A60-DCA64F848011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65068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7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F43F703-D0DD-468A-A6C9-6C30316E6976}" type="datetime1">
              <a:rPr lang="en-US" smtClean="0"/>
              <a:pPr/>
              <a:t>10/14/2019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64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
              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64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88858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70" r:id="rId1"/>
    <p:sldLayoutId id="2147483971" r:id="rId2"/>
    <p:sldLayoutId id="2147483972" r:id="rId3"/>
    <p:sldLayoutId id="2147483973" r:id="rId4"/>
    <p:sldLayoutId id="2147483974" r:id="rId5"/>
    <p:sldLayoutId id="2147483975" r:id="rId6"/>
    <p:sldLayoutId id="2147483976" r:id="rId7"/>
    <p:sldLayoutId id="2147483977" r:id="rId8"/>
    <p:sldLayoutId id="2147483978" r:id="rId9"/>
    <p:sldLayoutId id="2147483979" r:id="rId10"/>
    <p:sldLayoutId id="2147483980" r:id="rId11"/>
  </p:sldLayoutIdLst>
  <p:hf hd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6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0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oleObject1.bin"/></Relationships>
</file>

<file path=ppt/slides/_rels/slide3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1.xml"/><Relationship Id="rId2" Type="http://schemas.openxmlformats.org/officeDocument/2006/relationships/slideLayout" Target="../slideLayouts/slideLayout6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3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2.xml"/><Relationship Id="rId1" Type="http://schemas.openxmlformats.org/officeDocument/2006/relationships/slideLayout" Target="../slideLayouts/slideLayout6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3.xml"/><Relationship Id="rId1" Type="http://schemas.openxmlformats.org/officeDocument/2006/relationships/slideLayout" Target="../slideLayouts/slideLayout6.xml"/></Relationships>
</file>

<file path=ppt/slides/_rels/slide3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4.xml"/><Relationship Id="rId1" Type="http://schemas.openxmlformats.org/officeDocument/2006/relationships/slideLayout" Target="../slideLayouts/slideLayout6.xml"/></Relationships>
</file>

<file path=ppt/slides/_rels/slide3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5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07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15439CE-18FB-4F61-8DF2-B1E397797CB2}" type="slidenum">
              <a:rPr lang="el-GR" altLang="en-US" smtClean="0"/>
              <a:pPr/>
              <a:t>1</a:t>
            </a:fld>
            <a:endParaRPr lang="el-GR" altLang="en-US" smtClean="0"/>
          </a:p>
        </p:txBody>
      </p:sp>
      <p:sp>
        <p:nvSpPr>
          <p:cNvPr id="3077" name="Text Box 4"/>
          <p:cNvSpPr txBox="1">
            <a:spLocks noChangeArrowheads="1"/>
          </p:cNvSpPr>
          <p:nvPr/>
        </p:nvSpPr>
        <p:spPr bwMode="auto">
          <a:xfrm>
            <a:off x="622300" y="2320330"/>
            <a:ext cx="8089900" cy="9233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l-GR" sz="5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Το Σχεσιακό Μοντέλο</a:t>
            </a:r>
            <a:endParaRPr lang="en-US" sz="5400" dirty="0" smtClean="0">
              <a:solidFill>
                <a:schemeClr val="accent6">
                  <a:lumMod val="75000"/>
                </a:schemeClr>
              </a:solidFill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</a:t>
            </a:r>
            <a:r>
              <a:rPr lang="en-US" altLang="en-US" dirty="0"/>
              <a:t>9</a:t>
            </a:r>
            <a:r>
              <a:rPr lang="el-GR" altLang="en-US" dirty="0" smtClean="0"/>
              <a:t>-20</a:t>
            </a:r>
            <a:r>
              <a:rPr lang="en-US" altLang="en-US" dirty="0" smtClean="0"/>
              <a:t>20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0026CA-4951-46C1-A0BA-4AB4CE3C3968}" type="slidenum">
              <a:rPr lang="el-GR" altLang="en-US" smtClean="0"/>
              <a:pPr/>
              <a:t>10</a:t>
            </a:fld>
            <a:endParaRPr lang="el-GR" altLang="en-US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427036" y="3290888"/>
            <a:ext cx="8658225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Μία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σχέση  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ή  </a:t>
            </a:r>
            <a:r>
              <a:rPr lang="el-GR" sz="2400" dirty="0" err="1">
                <a:solidFill>
                  <a:schemeClr val="accent6">
                    <a:lumMod val="75000"/>
                  </a:schemeClr>
                </a:solidFill>
              </a:rPr>
              <a:t>r(R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(ή ένα στιγμιότυπο r του 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είναι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ένα </a:t>
            </a:r>
            <a:r>
              <a:rPr lang="en-US" sz="2400" i="1" u="sng" dirty="0">
                <a:solidFill>
                  <a:schemeClr val="tx2">
                    <a:lumMod val="50000"/>
                  </a:schemeClr>
                </a:solidFill>
              </a:rPr>
              <a:t>σύνολο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 από πλειάδες.</a:t>
            </a:r>
            <a:endParaRPr lang="el-GR" sz="2400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0250" name="Text Box 7"/>
          <p:cNvSpPr txBox="1">
            <a:spLocks noChangeArrowheads="1"/>
          </p:cNvSpPr>
          <p:nvPr/>
        </p:nvSpPr>
        <p:spPr bwMode="auto">
          <a:xfrm>
            <a:off x="427037" y="2011363"/>
            <a:ext cx="83058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Σχήμα σχέσης 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</a:rPr>
              <a:t>R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που δηλώνεται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, …,A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</a:rPr>
              <a:t>)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- Στιγμιότυπο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8833825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C2A8C49-D44A-496F-ACB9-7476FEF2D365}" type="slidenum">
              <a:rPr lang="el-GR" altLang="en-US" smtClean="0"/>
              <a:pPr/>
              <a:t>11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323850" y="3821758"/>
            <a:ext cx="83058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 πεδίο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ορισμού </a:t>
            </a:r>
            <a:r>
              <a:rPr lang="en-US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σύνολο από </a:t>
            </a:r>
            <a:r>
              <a:rPr lang="el-GR" sz="2400" i="1" u="sng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ατομικές</a:t>
            </a:r>
            <a:r>
              <a:rPr lang="el-GR" sz="2400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τιμές</a:t>
            </a: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250825" y="1481138"/>
            <a:ext cx="8461375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γνώρισμα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παίρνει τιμές από κάποιο σύνολο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ονομάζεται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 ορισμού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συμβολίζεται με </a:t>
            </a:r>
            <a:r>
              <a:rPr lang="en-US" sz="2400" i="1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i="1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Τ</a:t>
            </a:r>
            <a:r>
              <a:rPr lang="el-GR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γνώρισμα είναι το όνομα ενός ρόλου που παίζει κάποιο πεδίο ορισμού </a:t>
            </a:r>
            <a:r>
              <a:rPr lang="en-US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 </a:t>
            </a:r>
            <a:r>
              <a:rPr lang="el-GR" sz="2400" i="1" dirty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στο σχήμα σχέσης </a:t>
            </a:r>
            <a:r>
              <a:rPr lang="en-US" sz="2400" i="1" dirty="0" smtClean="0">
                <a:solidFill>
                  <a:schemeClr val="accent4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endParaRPr lang="el-GR" sz="2400" i="1" dirty="0">
              <a:solidFill>
                <a:schemeClr val="accent4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1272" name="Text Box 5"/>
          <p:cNvSpPr txBox="1">
            <a:spLocks noChangeArrowheads="1"/>
          </p:cNvSpPr>
          <p:nvPr/>
        </p:nvSpPr>
        <p:spPr bwMode="auto">
          <a:xfrm>
            <a:off x="1668462" y="5086995"/>
            <a:ext cx="6345238" cy="46166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</a:t>
            </a:r>
            <a:r>
              <a:rPr lang="el-GR" sz="2400" i="1" dirty="0" smtClean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του γνωρίσματος  </a:t>
            </a:r>
            <a:r>
              <a:rPr lang="el-GR" sz="2400" i="1" dirty="0">
                <a:solidFill>
                  <a:schemeClr val="accent3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μιας πλειάδας ατομική.</a:t>
            </a:r>
          </a:p>
        </p:txBody>
      </p:sp>
      <p:sp>
        <p:nvSpPr>
          <p:cNvPr id="11273" name="Text Box 6"/>
          <p:cNvSpPr txBox="1">
            <a:spLocks noChangeArrowheads="1"/>
          </p:cNvSpPr>
          <p:nvPr/>
        </p:nvSpPr>
        <p:spPr bwMode="auto">
          <a:xfrm>
            <a:off x="323850" y="4363094"/>
            <a:ext cx="8610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>
                <a:latin typeface="Calibri" pitchFamily="34" charset="0"/>
                <a:cs typeface="Calibri" pitchFamily="34" charset="0"/>
              </a:rPr>
              <a:t>(παράδειγμα: ακέραιοι, συμβολοσειρές - όχι εγγραφές, πίνακες, λίστες)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Πεδίο Ορισμού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9235084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229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39E4C71-4D7C-476B-887D-16E2E43428A2}" type="slidenum">
              <a:rPr lang="el-GR" altLang="en-US" smtClean="0"/>
              <a:pPr/>
              <a:t>12</a:t>
            </a:fld>
            <a:endParaRPr lang="el-GR" altLang="en-US" smtClean="0"/>
          </a:p>
        </p:txBody>
      </p:sp>
      <p:sp>
        <p:nvSpPr>
          <p:cNvPr id="12295" name="Text Box 4"/>
          <p:cNvSpPr txBox="1">
            <a:spLocks noChangeArrowheads="1"/>
          </p:cNvSpPr>
          <p:nvPr/>
        </p:nvSpPr>
        <p:spPr bwMode="auto">
          <a:xfrm>
            <a:off x="406400" y="1554162"/>
            <a:ext cx="820420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είναι μια </a:t>
            </a:r>
            <a:r>
              <a:rPr lang="el-GR" sz="2400" i="1" u="sng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διατεταγμένη λίστα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από τιμές &lt;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&gt; όπου κάθε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στοιχείο του </a:t>
            </a:r>
            <a:r>
              <a:rPr lang="en-US" sz="2400" dirty="0" err="1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(A</a:t>
            </a:r>
            <a:r>
              <a:rPr lang="en-US" sz="2400" baseline="-250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ή η ειδική τιμή </a:t>
            </a:r>
            <a:r>
              <a:rPr lang="en-US" sz="2400" dirty="0">
                <a:solidFill>
                  <a:schemeClr val="tx2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6" name="Text Box 5"/>
          <p:cNvSpPr txBox="1">
            <a:spLocks noChangeArrowheads="1"/>
          </p:cNvSpPr>
          <p:nvPr/>
        </p:nvSpPr>
        <p:spPr bwMode="auto">
          <a:xfrm>
            <a:off x="990600" y="3413125"/>
            <a:ext cx="78486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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dom(A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…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x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dom(A</a:t>
            </a:r>
            <a:r>
              <a:rPr lang="el-GR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</p:txBody>
      </p:sp>
      <p:sp>
        <p:nvSpPr>
          <p:cNvPr id="12297" name="Text Box 6"/>
          <p:cNvSpPr txBox="1">
            <a:spLocks noChangeArrowheads="1"/>
          </p:cNvSpPr>
          <p:nvPr/>
        </p:nvSpPr>
        <p:spPr bwMode="auto">
          <a:xfrm>
            <a:off x="406400" y="2806700"/>
            <a:ext cx="7983852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του καρτεσιανού γινομένου:</a:t>
            </a:r>
            <a:endParaRPr lang="el-GR" sz="2400" b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2298" name="Text Box 7"/>
          <p:cNvSpPr txBox="1">
            <a:spLocks noChangeArrowheads="1"/>
          </p:cNvSpPr>
          <p:nvPr/>
        </p:nvSpPr>
        <p:spPr bwMode="auto">
          <a:xfrm>
            <a:off x="533400" y="4343400"/>
            <a:ext cx="80772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Παρατηρήσεις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υπάρχει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πλειάδων σε μια σχέση</a:t>
            </a:r>
          </a:p>
          <a:p>
            <a:pPr marL="342900" indent="-342900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Υποθέτουμε διάταξη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των γνωρισμάτων στο σχήμα σχέσης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34938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Πλειάδες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845808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331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36DF122C-3175-4ECD-9D05-C762BF186C56}" type="slidenum">
              <a:rPr lang="el-GR" altLang="en-US" smtClean="0"/>
              <a:pPr/>
              <a:t>13</a:t>
            </a:fld>
            <a:endParaRPr lang="el-GR" altLang="en-US" smtClean="0"/>
          </a:p>
        </p:txBody>
      </p:sp>
      <p:sp>
        <p:nvSpPr>
          <p:cNvPr id="13319" name="Rectangle 4"/>
          <p:cNvSpPr>
            <a:spLocks noChangeArrowheads="1"/>
          </p:cNvSpPr>
          <p:nvPr/>
        </p:nvSpPr>
        <p:spPr bwMode="auto">
          <a:xfrm>
            <a:off x="1676400" y="1806575"/>
            <a:ext cx="527606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 </a:t>
            </a:r>
            <a:r>
              <a:rPr lang="en-US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σχέσης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βαθμού n   R(A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13320" name="Rectangle 5"/>
          <p:cNvSpPr>
            <a:spLocks noChangeArrowheads="1"/>
          </p:cNvSpPr>
          <p:nvPr/>
        </p:nvSpPr>
        <p:spPr bwMode="auto">
          <a:xfrm>
            <a:off x="1524000" y="3051175"/>
            <a:ext cx="63754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/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Πλειάδα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r(R)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v</a:t>
            </a:r>
            <a:r>
              <a:rPr lang="el-GR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v</a:t>
            </a:r>
            <a:r>
              <a:rPr lang="el-GR" sz="2400" baseline="-25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αναφορά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στις συνιστώσες τιμές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t[A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u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w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z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  <a:endParaRPr lang="el-GR" sz="24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800100" lvl="1" indent="-342900" eaLnBrk="0" hangingPunct="0">
              <a:buFont typeface="Wingdings" panose="05000000000000000000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όνομα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γνωρίσματος  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t.A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Συμβολισμός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757573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434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B90E1E2-97DE-4269-8331-BDBAFCE7FB84}" type="slidenum">
              <a:rPr lang="el-GR" altLang="en-US" smtClean="0"/>
              <a:pPr/>
              <a:t>14</a:t>
            </a:fld>
            <a:endParaRPr lang="el-GR" altLang="en-US" smtClean="0"/>
          </a:p>
        </p:txBody>
      </p:sp>
      <p:sp>
        <p:nvSpPr>
          <p:cNvPr id="14342" name="Text Box 3"/>
          <p:cNvSpPr txBox="1">
            <a:spLocks noChangeArrowheads="1"/>
          </p:cNvSpPr>
          <p:nvPr/>
        </p:nvSpPr>
        <p:spPr bwMode="auto">
          <a:xfrm>
            <a:off x="406400" y="1852614"/>
            <a:ext cx="7924800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μιας σχεσιακής βάσης δεδομένων </a:t>
            </a: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σχήματα σχέσεων</a:t>
            </a: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</a:pPr>
            <a:endParaRPr lang="el-GR" sz="2800" dirty="0">
              <a:solidFill>
                <a:schemeClr val="accent6">
                  <a:lumMod val="75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Σχεσιακής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2186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15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455738"/>
            <a:ext cx="8431213" cy="4154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 και ηθοποιούς όπου κρατάμε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έτος γέννησης,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διεύθυνση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και όνομα (που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είναι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μοναδικό) 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τον τίτλο, έτος, διάρκεια και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τύπος (έγχρωμη/ασπρόμαυρη) για τις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Ταινίες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Ο τίτλος μιας ταινίας δεν είναι μοναδικός, αλλά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υπάρχει μόνο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</a:rPr>
              <a:t>μια ταινία με τον ίδιο τίτλο κάθε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</a:rPr>
              <a:t>έτος.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ποιος ηθοποιός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έπαιξε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σε ποια ταινία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30200" y="27940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710139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536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1AE76735-CB00-49FF-84B3-EFAAD7800E62}" type="slidenum">
              <a:rPr lang="el-GR" altLang="en-US" smtClean="0"/>
              <a:pPr/>
              <a:t>16</a:t>
            </a:fld>
            <a:endParaRPr lang="el-GR" altLang="en-US" smtClean="0"/>
          </a:p>
        </p:txBody>
      </p:sp>
      <p:sp>
        <p:nvSpPr>
          <p:cNvPr id="15379" name="Text Box 4"/>
          <p:cNvSpPr txBox="1">
            <a:spLocks noChangeArrowheads="1"/>
          </p:cNvSpPr>
          <p:nvPr/>
        </p:nvSpPr>
        <p:spPr bwMode="auto">
          <a:xfrm>
            <a:off x="1891004" y="2421732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Τίτλος   Έτος     Διάρκεια   </a:t>
            </a:r>
            <a:r>
              <a:rPr lang="el-GR" sz="2000" dirty="0" smtClean="0"/>
              <a:t>Τύπος</a:t>
            </a:r>
            <a:endParaRPr lang="el-GR" sz="2000" b="1" dirty="0"/>
          </a:p>
        </p:txBody>
      </p:sp>
      <p:sp>
        <p:nvSpPr>
          <p:cNvPr id="15380" name="Rectangle 5"/>
          <p:cNvSpPr>
            <a:spLocks noChangeArrowheads="1"/>
          </p:cNvSpPr>
          <p:nvPr/>
        </p:nvSpPr>
        <p:spPr bwMode="auto">
          <a:xfrm>
            <a:off x="1891004" y="2421732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1" name="Line 6"/>
          <p:cNvSpPr>
            <a:spLocks noChangeShapeType="1"/>
          </p:cNvSpPr>
          <p:nvPr/>
        </p:nvSpPr>
        <p:spPr bwMode="auto">
          <a:xfrm>
            <a:off x="2729204" y="242173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2" name="Line 7"/>
          <p:cNvSpPr>
            <a:spLocks noChangeShapeType="1"/>
          </p:cNvSpPr>
          <p:nvPr/>
        </p:nvSpPr>
        <p:spPr bwMode="auto">
          <a:xfrm>
            <a:off x="3483429" y="242173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83" name="Line 8"/>
          <p:cNvSpPr>
            <a:spLocks noChangeShapeType="1"/>
          </p:cNvSpPr>
          <p:nvPr/>
        </p:nvSpPr>
        <p:spPr bwMode="auto">
          <a:xfrm>
            <a:off x="4561114" y="2438400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67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5375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dirty="0"/>
                <a:t>Όνομα-Ηθοποιού    Τίτλος      </a:t>
              </a:r>
              <a:r>
                <a:rPr lang="el-GR" sz="2000" dirty="0" smtClean="0"/>
                <a:t>Έτος  </a:t>
              </a:r>
              <a:endParaRPr lang="el-GR" sz="2000" dirty="0"/>
            </a:p>
          </p:txBody>
        </p:sp>
        <p:sp>
          <p:nvSpPr>
            <p:cNvPr id="15376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7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5378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5369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/>
              <a:t>ΠΑΙΖΕΙ</a:t>
            </a:r>
          </a:p>
        </p:txBody>
      </p:sp>
      <p:sp>
        <p:nvSpPr>
          <p:cNvPr id="15370" name="Text Box 16"/>
          <p:cNvSpPr txBox="1">
            <a:spLocks noChangeArrowheads="1"/>
          </p:cNvSpPr>
          <p:nvPr/>
        </p:nvSpPr>
        <p:spPr bwMode="auto">
          <a:xfrm>
            <a:off x="1752600" y="35798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/>
              <a:t>Όνομα      Διεύθυνση       Έτος-Γέννησης</a:t>
            </a:r>
            <a:endParaRPr lang="el-GR" sz="2000" b="1" dirty="0"/>
          </a:p>
        </p:txBody>
      </p:sp>
      <p:sp>
        <p:nvSpPr>
          <p:cNvPr id="15371" name="Rectangle 17"/>
          <p:cNvSpPr>
            <a:spLocks noChangeArrowheads="1"/>
          </p:cNvSpPr>
          <p:nvPr/>
        </p:nvSpPr>
        <p:spPr bwMode="auto">
          <a:xfrm>
            <a:off x="1752600" y="35194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2" name="Line 18"/>
          <p:cNvSpPr>
            <a:spLocks noChangeShapeType="1"/>
          </p:cNvSpPr>
          <p:nvPr/>
        </p:nvSpPr>
        <p:spPr bwMode="auto">
          <a:xfrm>
            <a:off x="4249738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3" name="Line 19"/>
          <p:cNvSpPr>
            <a:spLocks noChangeShapeType="1"/>
          </p:cNvSpPr>
          <p:nvPr/>
        </p:nvSpPr>
        <p:spPr bwMode="auto">
          <a:xfrm>
            <a:off x="2803525" y="35194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5374" name="Text Box 20"/>
          <p:cNvSpPr txBox="1">
            <a:spLocks noChangeArrowheads="1"/>
          </p:cNvSpPr>
          <p:nvPr/>
        </p:nvSpPr>
        <p:spPr bwMode="auto">
          <a:xfrm>
            <a:off x="406400" y="3122613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96314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638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376AACC-9270-45DE-B432-10D82FE2CC33}" type="slidenum">
              <a:rPr lang="el-GR" altLang="en-US" smtClean="0"/>
              <a:pPr/>
              <a:t>17</a:t>
            </a:fld>
            <a:endParaRPr lang="el-GR" altLang="en-US" smtClean="0"/>
          </a:p>
        </p:txBody>
      </p:sp>
      <p:sp>
        <p:nvSpPr>
          <p:cNvPr id="16391" name="Text Box 4"/>
          <p:cNvSpPr txBox="1">
            <a:spLocks noChangeArrowheads="1"/>
          </p:cNvSpPr>
          <p:nvPr/>
        </p:nvSpPr>
        <p:spPr bwMode="auto">
          <a:xfrm>
            <a:off x="558800" y="1496703"/>
            <a:ext cx="82296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Μια σχέση ορίζεται ως ένα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σύνολο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πλειάδων, άρα όλες οι πλειάδες πρέπει να είναι </a:t>
            </a:r>
            <a:r>
              <a:rPr lang="el-GR" sz="28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διαφορετικές</a:t>
            </a:r>
            <a:r>
              <a:rPr lang="el-GR" sz="2800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6392" name="Text Box 5"/>
          <p:cNvSpPr txBox="1">
            <a:spLocks noChangeArrowheads="1"/>
          </p:cNvSpPr>
          <p:nvPr/>
        </p:nvSpPr>
        <p:spPr bwMode="auto">
          <a:xfrm>
            <a:off x="457200" y="2633690"/>
            <a:ext cx="8071048" cy="29238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(</a:t>
            </a:r>
            <a:r>
              <a:rPr lang="el-GR" sz="2800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Υπερ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)-κλειδί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ένα υποσύνολο γνωρισμάτων του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σχήματος σχέσης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 ώστε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 στιγμιότυπο </a:t>
            </a:r>
            <a:r>
              <a:rPr lang="en-US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r(R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),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κανένα ζευγάρι πλειάδων δε μπορεί να έχει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τις ίδιες τιμές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τα γνωρίσματα αυτά,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δηλαδή, Κ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κλειδί,  αν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δεν μπορούν να υπάρχουν σε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οποιοδήποτε στιγμιότυπο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της σχέσης δύο διαφορετικές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πλειάδες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για τις οποίες 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[K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  <a:sym typeface="Symbol" pitchFamily="18" charset="2"/>
              </a:rPr>
              <a:t>=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t</a:t>
            </a:r>
            <a:r>
              <a:rPr lang="en-US" sz="2400" baseline="-25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[Κ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]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5782270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741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B7BDB16-3390-4BCA-9570-5D3D1BD51873}" type="slidenum">
              <a:rPr lang="el-GR" altLang="en-US" smtClean="0"/>
              <a:pPr/>
              <a:t>18</a:t>
            </a:fld>
            <a:endParaRPr lang="el-GR" altLang="en-US" smtClean="0"/>
          </a:p>
        </p:txBody>
      </p:sp>
      <p:sp>
        <p:nvSpPr>
          <p:cNvPr id="17414" name="Text Box 3"/>
          <p:cNvSpPr txBox="1">
            <a:spLocks noChangeArrowheads="1"/>
          </p:cNvSpPr>
          <p:nvPr/>
        </p:nvSpPr>
        <p:spPr bwMode="auto">
          <a:xfrm>
            <a:off x="447676" y="1511300"/>
            <a:ext cx="8229600" cy="175432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(</a:t>
            </a:r>
            <a:r>
              <a:rPr lang="el-GR" sz="2400" dirty="0" err="1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υπερ)κλειδί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- υποψήφιο κλειδί - </a:t>
            </a:r>
            <a:r>
              <a:rPr lang="el-GR" sz="2400" dirty="0" smtClean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πρωτεύον </a:t>
            </a:r>
            <a:r>
              <a:rPr lang="el-GR" sz="2400" dirty="0">
                <a:solidFill>
                  <a:schemeClr val="accent6">
                    <a:lumMod val="50000"/>
                  </a:schemeClr>
                </a:solidFill>
                <a:cs typeface="Calibri" pitchFamily="34" charset="0"/>
              </a:rPr>
              <a:t>κλειδί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υποψήφιο κλειδί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Κ: κλειδί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με την ιδιότητα ότι αν αφαιρεθεί ένα οποιοδήποτε γνώρισμα Α από το Κ, το Κ’ που προκύπτει δεν είναι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κλειδί</a:t>
            </a:r>
            <a:endParaRPr lang="el-GR" sz="2400" b="1" i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5" name="Text Box 4"/>
          <p:cNvSpPr txBox="1">
            <a:spLocks noChangeArrowheads="1"/>
          </p:cNvSpPr>
          <p:nvPr/>
        </p:nvSpPr>
        <p:spPr bwMode="auto">
          <a:xfrm>
            <a:off x="525464" y="3265626"/>
            <a:ext cx="83566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cs typeface="Calibri" pitchFamily="34" charset="0"/>
              </a:rPr>
              <a:t>Συμβολισμός: υπογραμμίζουμε τα γνωρίσματα του  πρωτεύοντος κλειδιού</a:t>
            </a:r>
            <a:endParaRPr lang="el-GR" sz="2400" b="1" dirty="0">
              <a:solidFill>
                <a:schemeClr val="tx2">
                  <a:lumMod val="50000"/>
                </a:schemeClr>
              </a:solidFill>
              <a:cs typeface="Calibri" pitchFamily="34" charset="0"/>
            </a:endParaRPr>
          </a:p>
        </p:txBody>
      </p:sp>
      <p:sp>
        <p:nvSpPr>
          <p:cNvPr id="17416" name="Text Box 5"/>
          <p:cNvSpPr txBox="1">
            <a:spLocks noChangeArrowheads="1"/>
          </p:cNvSpPr>
          <p:nvPr/>
        </p:nvSpPr>
        <p:spPr bwMode="auto">
          <a:xfrm>
            <a:off x="525464" y="4419600"/>
            <a:ext cx="7696200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342900" indent="-342900" algn="just" eaLnBrk="0" hangingPunct="0">
              <a:spcBef>
                <a:spcPct val="50000"/>
              </a:spcBef>
              <a:buFont typeface="Wingdings" panose="05000000000000000000" pitchFamily="2" charset="2"/>
              <a:buChar char="ü"/>
            </a:pP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 Κάθε σχέση έχει τουλάχιστον ένα </a:t>
            </a:r>
            <a:r>
              <a:rPr lang="el-GR" sz="2400" dirty="0" err="1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υπερ</a:t>
            </a:r>
            <a:r>
              <a:rPr lang="el-GR" sz="2400" dirty="0" smtClean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-κλειδί</a:t>
            </a:r>
            <a:r>
              <a:rPr lang="el-GR" sz="2400" dirty="0">
                <a:solidFill>
                  <a:schemeClr val="accent3">
                    <a:lumMod val="75000"/>
                  </a:schemeClr>
                </a:solidFill>
                <a:cs typeface="Calibri" pitchFamily="34" charset="0"/>
              </a:rPr>
              <a:t>, ποιο;</a:t>
            </a:r>
            <a:endParaRPr lang="el-GR" sz="2400" b="1" dirty="0">
              <a:solidFill>
                <a:schemeClr val="accent3">
                  <a:lumMod val="75000"/>
                </a:schemeClr>
              </a:solidFill>
              <a:cs typeface="Calibri" pitchFamily="34" charset="0"/>
            </a:endParaRPr>
          </a:p>
        </p:txBody>
      </p:sp>
      <p:sp>
        <p:nvSpPr>
          <p:cNvPr id="17417" name="Text Box 6"/>
          <p:cNvSpPr txBox="1">
            <a:spLocks noChangeArrowheads="1"/>
          </p:cNvSpPr>
          <p:nvPr/>
        </p:nvSpPr>
        <p:spPr bwMode="auto">
          <a:xfrm>
            <a:off x="447676" y="5092700"/>
            <a:ext cx="8072437" cy="830997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>
                <a:solidFill>
                  <a:schemeClr val="accent3">
                    <a:lumMod val="50000"/>
                  </a:schemeClr>
                </a:solidFill>
              </a:rPr>
              <a:t>Από τον ορισμό, κάθε (σχήμα) σχέσης έχει τουλάχιστον ένα (πρωτεύον) κλειδί – δεν υπάρχουν «ασθενείς» σχέσεις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744295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843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6DF042-9914-402C-865D-0E6046C6826C}" type="slidenum">
              <a:rPr lang="el-GR" altLang="en-US" smtClean="0"/>
              <a:pPr/>
              <a:t>19</a:t>
            </a:fld>
            <a:endParaRPr lang="el-GR" altLang="en-US" smtClean="0"/>
          </a:p>
        </p:txBody>
      </p:sp>
      <p:sp>
        <p:nvSpPr>
          <p:cNvPr id="18452" name="Text Box 4"/>
          <p:cNvSpPr txBox="1">
            <a:spLocks noChangeArrowheads="1"/>
          </p:cNvSpPr>
          <p:nvPr/>
        </p:nvSpPr>
        <p:spPr bwMode="auto">
          <a:xfrm>
            <a:off x="1739900" y="3897039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Τίτλος   Έτος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3" name="Rectangle 5"/>
          <p:cNvSpPr>
            <a:spLocks noChangeArrowheads="1"/>
          </p:cNvSpPr>
          <p:nvPr/>
        </p:nvSpPr>
        <p:spPr bwMode="auto">
          <a:xfrm>
            <a:off x="1739900" y="3897039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4" name="Line 6"/>
          <p:cNvSpPr>
            <a:spLocks noChangeShapeType="1"/>
          </p:cNvSpPr>
          <p:nvPr/>
        </p:nvSpPr>
        <p:spPr bwMode="auto">
          <a:xfrm>
            <a:off x="2578100" y="389703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5" name="Line 7"/>
          <p:cNvSpPr>
            <a:spLocks noChangeShapeType="1"/>
          </p:cNvSpPr>
          <p:nvPr/>
        </p:nvSpPr>
        <p:spPr bwMode="auto">
          <a:xfrm>
            <a:off x="3220357" y="3908282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56" name="Line 8"/>
          <p:cNvSpPr>
            <a:spLocks noChangeShapeType="1"/>
          </p:cNvSpPr>
          <p:nvPr/>
        </p:nvSpPr>
        <p:spPr bwMode="auto">
          <a:xfrm>
            <a:off x="4433094" y="3897039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39" name="Text Box 9"/>
          <p:cNvSpPr txBox="1">
            <a:spLocks noChangeArrowheads="1"/>
          </p:cNvSpPr>
          <p:nvPr/>
        </p:nvSpPr>
        <p:spPr bwMode="auto">
          <a:xfrm>
            <a:off x="365124" y="4086226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776412" y="5413375"/>
            <a:ext cx="5334000" cy="457200"/>
            <a:chOff x="1200" y="3312"/>
            <a:chExt cx="3360" cy="288"/>
          </a:xfrm>
        </p:grpSpPr>
        <p:sp>
          <p:nvSpPr>
            <p:cNvPr id="18448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Όνομα-Ηθοποιού    Τίτλος      Έτος</a:t>
              </a:r>
            </a:p>
          </p:txBody>
        </p:sp>
        <p:sp>
          <p:nvSpPr>
            <p:cNvPr id="18449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450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8451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8441" name="Text Box 15"/>
          <p:cNvSpPr txBox="1">
            <a:spLocks noChangeArrowheads="1"/>
          </p:cNvSpPr>
          <p:nvPr/>
        </p:nvSpPr>
        <p:spPr bwMode="auto">
          <a:xfrm>
            <a:off x="365124" y="5310187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sp>
        <p:nvSpPr>
          <p:cNvPr id="18442" name="Text Box 16"/>
          <p:cNvSpPr txBox="1">
            <a:spLocks noChangeArrowheads="1"/>
          </p:cNvSpPr>
          <p:nvPr/>
        </p:nvSpPr>
        <p:spPr bwMode="auto">
          <a:xfrm>
            <a:off x="1816100" y="4629151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Όνομα      Διεύθυνση       Έτος-Γέννησης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8443" name="Rectangle 17"/>
          <p:cNvSpPr>
            <a:spLocks noChangeArrowheads="1"/>
          </p:cNvSpPr>
          <p:nvPr/>
        </p:nvSpPr>
        <p:spPr bwMode="auto">
          <a:xfrm>
            <a:off x="1828799" y="4589463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4" name="Line 18"/>
          <p:cNvSpPr>
            <a:spLocks noChangeShapeType="1"/>
          </p:cNvSpPr>
          <p:nvPr/>
        </p:nvSpPr>
        <p:spPr bwMode="auto">
          <a:xfrm>
            <a:off x="4325937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5" name="Line 19"/>
          <p:cNvSpPr>
            <a:spLocks noChangeShapeType="1"/>
          </p:cNvSpPr>
          <p:nvPr/>
        </p:nvSpPr>
        <p:spPr bwMode="auto">
          <a:xfrm>
            <a:off x="2879724" y="4589463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8446" name="Text Box 20"/>
          <p:cNvSpPr txBox="1">
            <a:spLocks noChangeArrowheads="1"/>
          </p:cNvSpPr>
          <p:nvPr/>
        </p:nvSpPr>
        <p:spPr bwMode="auto">
          <a:xfrm>
            <a:off x="327818" y="4619625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ΗΘΟΠΟΙΟΣ</a:t>
            </a:r>
          </a:p>
        </p:txBody>
      </p:sp>
      <p:sp>
        <p:nvSpPr>
          <p:cNvPr id="18447" name="Text Box 21"/>
          <p:cNvSpPr txBox="1">
            <a:spLocks noChangeArrowheads="1"/>
          </p:cNvSpPr>
          <p:nvPr/>
        </p:nvSpPr>
        <p:spPr bwMode="auto">
          <a:xfrm>
            <a:off x="438148" y="1409700"/>
            <a:ext cx="8312152" cy="216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Υποθέσεις: 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(1) Το όνομα του ηθοποιού είναι μοναδικό</a:t>
            </a: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(2) Ο τίτλος μιας ταινίας δεν είναι μοναδικός, αλλά μόνο μια ταινία με τον ίδιο τίτλο κάθε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</a:rPr>
              <a:t>έτος</a:t>
            </a:r>
            <a:endParaRPr lang="el-GR" dirty="0">
              <a:solidFill>
                <a:schemeClr val="tx2">
                  <a:lumMod val="50000"/>
                </a:schemeClr>
              </a:solidFill>
            </a:endParaRPr>
          </a:p>
          <a:p>
            <a:pPr algn="just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</a:rPr>
              <a:t>(3) Σε μια ταινία μπορεί να παίζουν πολλοί ηθοποιοί και ένα ηθοποιός μπορεί να παίζει σε πολλές ταινίες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7545012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4011FDB-DED2-47C1-839A-E24A75A431A4}" type="slidenum">
              <a:rPr lang="el-GR" altLang="en-US" smtClean="0"/>
              <a:pPr/>
              <a:t>2</a:t>
            </a:fld>
            <a:endParaRPr lang="el-GR" altLang="en-US" smtClean="0"/>
          </a:p>
        </p:txBody>
      </p:sp>
      <p:sp>
        <p:nvSpPr>
          <p:cNvPr id="82947" name="Text Box 3"/>
          <p:cNvSpPr txBox="1">
            <a:spLocks noChangeArrowheads="1"/>
          </p:cNvSpPr>
          <p:nvPr/>
        </p:nvSpPr>
        <p:spPr bwMode="auto">
          <a:xfrm>
            <a:off x="318294" y="4032250"/>
            <a:ext cx="8356600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Μοντέλο Δεδομένων: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ένα σύνολο από έννοιες (δομικά στοιχεία) που μπορούν να χρησιμοποιηθούν για την περιγραφή της δομής της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πληροφορίας και των περιορισμών ακεραιότητας</a:t>
            </a:r>
            <a:endParaRPr lang="el-GR" sz="2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20488" name="Text Box 8"/>
          <p:cNvSpPr txBox="1">
            <a:spLocks noChangeArrowheads="1"/>
          </p:cNvSpPr>
          <p:nvPr/>
        </p:nvSpPr>
        <p:spPr bwMode="auto">
          <a:xfrm>
            <a:off x="241300" y="1871663"/>
            <a:ext cx="8567738" cy="18158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>
              <a:spcBef>
                <a:spcPct val="50000"/>
              </a:spcBef>
            </a:pP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Σχήμα (</a:t>
            </a:r>
            <a:r>
              <a:rPr lang="en-US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database schema)</a:t>
            </a:r>
            <a:r>
              <a:rPr lang="el-GR" sz="28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:</a:t>
            </a:r>
            <a:r>
              <a:rPr lang="el-GR" sz="28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η </a:t>
            </a:r>
            <a:r>
              <a:rPr lang="el-GR" sz="2800" u="sng" dirty="0"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της δομής της πληροφορίας 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αποθηκευμένη στη </a:t>
            </a:r>
            <a:r>
              <a:rPr lang="el-GR" sz="28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καθώς και των </a:t>
            </a:r>
            <a:r>
              <a:rPr lang="el-GR" sz="2800" u="sng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περιορισμών ακεραιότητας</a:t>
            </a:r>
            <a:r>
              <a:rPr lang="el-GR" sz="28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με τη χρήση ενός </a:t>
            </a:r>
            <a:r>
              <a:rPr lang="el-GR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μοντέλου δεδομένων</a:t>
            </a:r>
            <a:r>
              <a:rPr lang="en-US" sz="28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8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241300" y="361044"/>
            <a:ext cx="8229600" cy="1143000"/>
          </a:xfrm>
        </p:spPr>
        <p:txBody>
          <a:bodyPr/>
          <a:lstStyle/>
          <a:p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</a:rPr>
              <a:t>Μοντελοποίηση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4849726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946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F26FF01-10C8-4320-9A09-15E90783ED4A}" type="slidenum">
              <a:rPr lang="el-GR" altLang="en-US" smtClean="0"/>
              <a:pPr/>
              <a:t>20</a:t>
            </a:fld>
            <a:endParaRPr lang="el-GR" altLang="en-US" smtClean="0"/>
          </a:p>
        </p:txBody>
      </p:sp>
      <p:sp>
        <p:nvSpPr>
          <p:cNvPr id="19475" name="Text Box 4"/>
          <p:cNvSpPr txBox="1">
            <a:spLocks noChangeArrowheads="1"/>
          </p:cNvSpPr>
          <p:nvPr/>
        </p:nvSpPr>
        <p:spPr bwMode="auto">
          <a:xfrm>
            <a:off x="1905000" y="2384425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6" name="Rectangle 5"/>
          <p:cNvSpPr>
            <a:spLocks noChangeArrowheads="1"/>
          </p:cNvSpPr>
          <p:nvPr/>
        </p:nvSpPr>
        <p:spPr bwMode="auto">
          <a:xfrm>
            <a:off x="1905000" y="2384425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7" name="Line 6"/>
          <p:cNvSpPr>
            <a:spLocks noChangeShapeType="1"/>
          </p:cNvSpPr>
          <p:nvPr/>
        </p:nvSpPr>
        <p:spPr bwMode="auto">
          <a:xfrm>
            <a:off x="2743200" y="2384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8" name="Line 7"/>
          <p:cNvSpPr>
            <a:spLocks noChangeShapeType="1"/>
          </p:cNvSpPr>
          <p:nvPr/>
        </p:nvSpPr>
        <p:spPr bwMode="auto">
          <a:xfrm>
            <a:off x="3488093" y="2384425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9" name="Line 8"/>
          <p:cNvSpPr>
            <a:spLocks noChangeShapeType="1"/>
          </p:cNvSpPr>
          <p:nvPr/>
        </p:nvSpPr>
        <p:spPr bwMode="auto">
          <a:xfrm>
            <a:off x="4572000" y="236654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3" name="Text Box 9"/>
          <p:cNvSpPr txBox="1">
            <a:spLocks noChangeArrowheads="1"/>
          </p:cNvSpPr>
          <p:nvPr/>
        </p:nvSpPr>
        <p:spPr bwMode="auto">
          <a:xfrm>
            <a:off x="406400" y="2041525"/>
            <a:ext cx="2514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</a:rPr>
              <a:t>ΤΑΙΝΙΑ</a:t>
            </a:r>
          </a:p>
        </p:txBody>
      </p: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1905000" y="4800600"/>
            <a:ext cx="5334000" cy="457200"/>
            <a:chOff x="1200" y="3312"/>
            <a:chExt cx="3360" cy="288"/>
          </a:xfrm>
        </p:grpSpPr>
        <p:sp>
          <p:nvSpPr>
            <p:cNvPr id="19471" name="Text Box 11"/>
            <p:cNvSpPr txBox="1">
              <a:spLocks noChangeArrowheads="1"/>
            </p:cNvSpPr>
            <p:nvPr/>
          </p:nvSpPr>
          <p:spPr bwMode="auto">
            <a:xfrm>
              <a:off x="1296" y="3312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Όνομα-Ηθοποιού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Τίτλος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Έτος</a:t>
              </a:r>
              <a:endParaRPr lang="el-GR" sz="20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2" name="Rectangle 12"/>
            <p:cNvSpPr>
              <a:spLocks noChangeArrowheads="1"/>
            </p:cNvSpPr>
            <p:nvPr/>
          </p:nvSpPr>
          <p:spPr bwMode="auto">
            <a:xfrm>
              <a:off x="1200" y="331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3" name="Line 13"/>
            <p:cNvSpPr>
              <a:spLocks noChangeShapeType="1"/>
            </p:cNvSpPr>
            <p:nvPr/>
          </p:nvSpPr>
          <p:spPr bwMode="auto">
            <a:xfrm>
              <a:off x="3216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19474" name="Line 14"/>
            <p:cNvSpPr>
              <a:spLocks noChangeShapeType="1"/>
            </p:cNvSpPr>
            <p:nvPr/>
          </p:nvSpPr>
          <p:spPr bwMode="auto">
            <a:xfrm>
              <a:off x="2544" y="331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19465" name="Text Box 15"/>
          <p:cNvSpPr txBox="1">
            <a:spLocks noChangeArrowheads="1"/>
          </p:cNvSpPr>
          <p:nvPr/>
        </p:nvSpPr>
        <p:spPr bwMode="auto">
          <a:xfrm>
            <a:off x="406400" y="4495800"/>
            <a:ext cx="2184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sp>
        <p:nvSpPr>
          <p:cNvPr id="19466" name="Text Box 16"/>
          <p:cNvSpPr txBox="1">
            <a:spLocks noChangeArrowheads="1"/>
          </p:cNvSpPr>
          <p:nvPr/>
        </p:nvSpPr>
        <p:spPr bwMode="auto">
          <a:xfrm>
            <a:off x="1752600" y="3808413"/>
            <a:ext cx="523398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>
                <a:solidFill>
                  <a:schemeClr val="tx2">
                    <a:lumMod val="50000"/>
                  </a:schemeClr>
                </a:solidFill>
              </a:rPr>
              <a:t>Όνομα</a:t>
            </a:r>
            <a:r>
              <a:rPr lang="el-GR" sz="2000">
                <a:solidFill>
                  <a:schemeClr val="tx2">
                    <a:lumMod val="50000"/>
                  </a:schemeClr>
                </a:solidFill>
              </a:rPr>
              <a:t>      Διεύθυνση       Έτος-Γέννησης</a:t>
            </a:r>
            <a:endParaRPr lang="el-GR" sz="2000" b="1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7" name="Rectangle 17"/>
          <p:cNvSpPr>
            <a:spLocks noChangeArrowheads="1"/>
          </p:cNvSpPr>
          <p:nvPr/>
        </p:nvSpPr>
        <p:spPr bwMode="auto">
          <a:xfrm>
            <a:off x="1752600" y="3748088"/>
            <a:ext cx="4475163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8" name="Line 18"/>
          <p:cNvSpPr>
            <a:spLocks noChangeShapeType="1"/>
          </p:cNvSpPr>
          <p:nvPr/>
        </p:nvSpPr>
        <p:spPr bwMode="auto">
          <a:xfrm>
            <a:off x="4249738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69" name="Line 19"/>
          <p:cNvSpPr>
            <a:spLocks noChangeShapeType="1"/>
          </p:cNvSpPr>
          <p:nvPr/>
        </p:nvSpPr>
        <p:spPr bwMode="auto">
          <a:xfrm>
            <a:off x="2803525" y="374808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19470" name="Text Box 20"/>
          <p:cNvSpPr txBox="1">
            <a:spLocks noChangeArrowheads="1"/>
          </p:cNvSpPr>
          <p:nvPr/>
        </p:nvSpPr>
        <p:spPr bwMode="auto">
          <a:xfrm>
            <a:off x="368300" y="3152774"/>
            <a:ext cx="3001963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>
                <a:solidFill>
                  <a:schemeClr val="tx2">
                    <a:lumMod val="50000"/>
                  </a:schemeClr>
                </a:solidFill>
              </a:rPr>
              <a:t>ΗΘΟΠΟΙΟΣ</a:t>
            </a:r>
          </a:p>
        </p:txBody>
      </p:sp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3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100527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683" name="Footer Placeholder 4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68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52B3A085-6704-4F88-A81C-2202416C1DA3}" type="slidenum">
              <a:rPr lang="el-GR" altLang="en-US" smtClean="0"/>
              <a:pPr/>
              <a:t>21</a:t>
            </a:fld>
            <a:endParaRPr lang="el-GR" altLang="en-US" dirty="0" smtClean="0"/>
          </a:p>
        </p:txBody>
      </p:sp>
      <p:sp>
        <p:nvSpPr>
          <p:cNvPr id="71686" name="Text Box 3"/>
          <p:cNvSpPr txBox="1">
            <a:spLocks noChangeArrowheads="1"/>
          </p:cNvSpPr>
          <p:nvPr/>
        </p:nvSpPr>
        <p:spPr bwMode="auto">
          <a:xfrm>
            <a:off x="357187" y="1129167"/>
            <a:ext cx="8431213" cy="5078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για το </a:t>
            </a:r>
            <a:r>
              <a:rPr lang="el-GR" sz="24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φοιτητολόγιο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για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πανεπιστήμιο που να περιέχει τις παρακάτω πληροφορίες:</a:t>
            </a:r>
            <a:endParaRPr lang="en-US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το όνομα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διεύθυνση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αριθμό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μητρώου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(που είναι μοναδικός)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για τους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Φοιτητές</a:t>
            </a:r>
            <a:endParaRPr lang="el-GR" sz="24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όνομα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κωδικό (που είναι μοναδικός), μονάδες, εξάμηνο για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τα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Μαθήματα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το </a:t>
            </a:r>
            <a:r>
              <a:rPr lang="el-GR" sz="24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βαθμό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πήρε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φοιτητής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που παρακολούθησε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κάποιο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Υποθέστε ότι καταγράφεται μόνο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ένας (ο τελικός βαθμός) του φοιτητή στο μάθημα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σχεσιακό σχήμα.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57187" y="134630"/>
            <a:ext cx="8229600" cy="1143000"/>
          </a:xfrm>
        </p:spPr>
        <p:txBody>
          <a:bodyPr>
            <a:norm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</a:t>
            </a:r>
            <a:endParaRPr lang="el-GR" sz="27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53761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048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B3102D9A-29A2-4265-AE36-1F31A4C9B48E}" type="slidenum">
              <a:rPr lang="el-GR" altLang="en-US" smtClean="0"/>
              <a:pPr/>
              <a:t>22</a:t>
            </a:fld>
            <a:endParaRPr lang="el-GR" altLang="en-US" smtClean="0"/>
          </a:p>
        </p:txBody>
      </p:sp>
      <p:sp>
        <p:nvSpPr>
          <p:cNvPr id="20486" name="Text Box 3"/>
          <p:cNvSpPr txBox="1">
            <a:spLocks noChangeArrowheads="1"/>
          </p:cNvSpPr>
          <p:nvPr/>
        </p:nvSpPr>
        <p:spPr bwMode="auto">
          <a:xfrm>
            <a:off x="457200" y="1085768"/>
            <a:ext cx="8568952" cy="33239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Έστω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το παρακάτω στιγμιότυπο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ενός σχήματος σχέσης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R(A, B, C, D</a:t>
            </a:r>
            <a:r>
              <a:rPr lang="en-US" sz="2400" dirty="0" smtClean="0">
                <a:latin typeface="Calibri" pitchFamily="34" charset="0"/>
                <a:cs typeface="Calibri" pitchFamily="34" charset="0"/>
              </a:rPr>
              <a:t>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Α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Β	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C	D</a:t>
            </a:r>
          </a:p>
          <a:p>
            <a:pPr marL="914400" lvl="1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6	7	1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1	7	7	2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3	7	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8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1</a:t>
            </a:r>
          </a:p>
          <a:p>
            <a:pPr marL="457200" indent="-457200" eaLnBrk="0" hangingPunct="0">
              <a:spcBef>
                <a:spcPct val="50000"/>
              </a:spcBef>
            </a:pPr>
            <a:r>
              <a:rPr lang="en-US" sz="2000" dirty="0">
                <a:latin typeface="Calibri" pitchFamily="34" charset="0"/>
                <a:cs typeface="Calibri" pitchFamily="34" charset="0"/>
              </a:rPr>
              <a:t>		</a:t>
            </a:r>
            <a:r>
              <a:rPr lang="en-US" sz="2000" dirty="0" smtClean="0">
                <a:latin typeface="Calibri" pitchFamily="34" charset="0"/>
                <a:cs typeface="Calibri" pitchFamily="34" charset="0"/>
              </a:rPr>
              <a:t>1	5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	9	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2</a:t>
            </a:r>
            <a:endParaRPr lang="en-US" sz="2000" dirty="0">
              <a:latin typeface="Calibri" pitchFamily="34" charset="0"/>
              <a:cs typeface="Calibri" pitchFamily="34" charset="0"/>
            </a:endParaRPr>
          </a:p>
          <a:p>
            <a:pPr marL="457200" indent="-457200" eaLnBrk="0" hangingPunct="0">
              <a:spcBef>
                <a:spcPct val="50000"/>
              </a:spcBef>
            </a:pPr>
            <a:r>
              <a:rPr lang="el-GR" sz="2400" dirty="0" smtClean="0">
                <a:latin typeface="Calibri" pitchFamily="34" charset="0"/>
                <a:cs typeface="Calibri" pitchFamily="34" charset="0"/>
              </a:rPr>
              <a:t>Τι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μπορείτε να πείτε για τα κλειδιά της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;</a:t>
            </a:r>
          </a:p>
        </p:txBody>
      </p:sp>
      <p:sp>
        <p:nvSpPr>
          <p:cNvPr id="20487" name="Line 4"/>
          <p:cNvSpPr>
            <a:spLocks noChangeShapeType="1"/>
          </p:cNvSpPr>
          <p:nvPr/>
        </p:nvSpPr>
        <p:spPr bwMode="auto">
          <a:xfrm>
            <a:off x="1037383" y="1937767"/>
            <a:ext cx="2563068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8" name="TextBox 7"/>
          <p:cNvSpPr txBox="1"/>
          <p:nvPr/>
        </p:nvSpPr>
        <p:spPr>
          <a:xfrm>
            <a:off x="311757" y="4534746"/>
            <a:ext cx="8307125" cy="1631216"/>
          </a:xfrm>
          <a:prstGeom prst="rect">
            <a:avLst/>
          </a:prstGeom>
          <a:noFill/>
          <a:ln>
            <a:solidFill>
              <a:schemeClr val="accent2">
                <a:lumMod val="75000"/>
              </a:schemeClr>
            </a:solidFill>
            <a:prstDash val="dash"/>
          </a:ln>
        </p:spPr>
        <p:txBody>
          <a:bodyPr wrap="square" rtlCol="0">
            <a:spAutoFit/>
          </a:bodyPr>
          <a:lstStyle/>
          <a:p>
            <a:pPr algn="just"/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 περιορισμός του κλειδιού αφορά το σχήμα, από ένα στιγμιότυπο, μπορούμε να πούμε ποια σύνολα γνωρισμάτων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δεν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έχουν την ιδιότητα του κλειδιού, αλλά δεν μπορούμε να πούμε ποια την έχουν</a:t>
            </a:r>
          </a:p>
          <a:p>
            <a:pPr algn="just"/>
            <a:endParaRPr lang="el-GR" sz="2000" i="1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marL="342900" indent="-342900" algn="ctr">
              <a:buFont typeface="Wingdings" panose="05000000000000000000" pitchFamily="2" charset="2"/>
              <a:buChar char="ü"/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Αυτό ισχύει για ΟΛΟΥΣ ΤΟΥΣ ΠΕΡΙΟΡΙΣΜΟΥΣ ΑΚΕΡΑΙΟΤΗΤΑΣ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-57232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Κλειδιού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2459225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150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93C8C06C-BD35-4C58-82E4-344A2FB5B787}" type="slidenum">
              <a:rPr lang="el-GR" altLang="en-US" smtClean="0"/>
              <a:pPr/>
              <a:t>23</a:t>
            </a:fld>
            <a:endParaRPr lang="el-GR" altLang="en-US" smtClean="0"/>
          </a:p>
        </p:txBody>
      </p:sp>
      <p:sp>
        <p:nvSpPr>
          <p:cNvPr id="21511" name="Text Box 4"/>
          <p:cNvSpPr txBox="1">
            <a:spLocks noChangeArrowheads="1"/>
          </p:cNvSpPr>
          <p:nvPr/>
        </p:nvSpPr>
        <p:spPr bwMode="auto">
          <a:xfrm>
            <a:off x="467544" y="2768848"/>
            <a:ext cx="7772400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Δε μπορεί η τιμή του πρωτεύοντος κλειδιού (οποιοδήποτε γνωρίσματος που ανήκει στο κλειδί) να είναι </a:t>
            </a:r>
            <a:r>
              <a:rPr lang="en-US" sz="2800" dirty="0">
                <a:latin typeface="Calibri" pitchFamily="34" charset="0"/>
                <a:cs typeface="Calibri" pitchFamily="34" charset="0"/>
              </a:rPr>
              <a:t>null.</a:t>
            </a:r>
            <a:endParaRPr lang="el-GR" sz="2800" b="1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544" y="5667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Ακεραιότητας Οντοτήτων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157493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355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DC0B9B5-E689-42EF-9AFA-A85D6B050334}" type="slidenum">
              <a:rPr lang="el-GR" altLang="en-US" smtClean="0"/>
              <a:pPr/>
              <a:t>24</a:t>
            </a:fld>
            <a:endParaRPr lang="el-GR" altLang="en-US" smtClean="0"/>
          </a:p>
        </p:txBody>
      </p:sp>
      <p:sp>
        <p:nvSpPr>
          <p:cNvPr id="23559" name="Text Box 4"/>
          <p:cNvSpPr txBox="1">
            <a:spLocks noChangeArrowheads="1"/>
          </p:cNvSpPr>
          <p:nvPr/>
        </p:nvSpPr>
        <p:spPr bwMode="auto">
          <a:xfrm>
            <a:off x="292100" y="1587500"/>
            <a:ext cx="8674618" cy="224676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Ορίζεται μεταξύ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δύο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σχημάτων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σχέσεων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Λέμε ότι κάποια γνωρίσματα της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R1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στην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R2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Όταν τα γνωρίσματα μιας πλειάδας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αναφέρονται σε μια άλλη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τότε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οι τιμές που παίρνουν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</a:t>
            </a:r>
            <a:r>
              <a:rPr lang="el-GR" sz="20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να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υπάρχουν στην αναφερόμενη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(συγκεκριμένα: η τιμή που εμφανίζεται </a:t>
            </a:r>
            <a:r>
              <a:rPr lang="el-GR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αν δεν είναι </a:t>
            </a:r>
            <a:r>
              <a:rPr lang="en-US" sz="20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μια τιμή που εμφανίζεται στην αναφερόμενη)</a:t>
            </a:r>
            <a:endParaRPr lang="el-GR" sz="20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3561" name="Text Box 6"/>
          <p:cNvSpPr txBox="1">
            <a:spLocks noChangeArrowheads="1"/>
          </p:cNvSpPr>
          <p:nvPr/>
        </p:nvSpPr>
        <p:spPr bwMode="auto">
          <a:xfrm>
            <a:off x="362209" y="4040841"/>
            <a:ext cx="10668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1800" b="1" dirty="0">
                <a:solidFill>
                  <a:schemeClr val="tx2">
                    <a:lumMod val="50000"/>
                  </a:schemeClr>
                </a:solidFill>
              </a:rPr>
              <a:t>ΤΑΙΝΙΑ      </a:t>
            </a:r>
          </a:p>
        </p:txBody>
      </p:sp>
      <p:sp>
        <p:nvSpPr>
          <p:cNvPr id="23575" name="Text Box 8"/>
          <p:cNvSpPr txBox="1">
            <a:spLocks noChangeArrowheads="1"/>
          </p:cNvSpPr>
          <p:nvPr/>
        </p:nvSpPr>
        <p:spPr bwMode="auto">
          <a:xfrm>
            <a:off x="1879859" y="4157146"/>
            <a:ext cx="70104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Τίτλος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</a:t>
            </a:r>
            <a:r>
              <a:rPr lang="el-GR" sz="2000" u="sng" dirty="0">
                <a:solidFill>
                  <a:schemeClr val="tx2">
                    <a:lumMod val="50000"/>
                  </a:schemeClr>
                </a:solidFill>
              </a:rPr>
              <a:t>Έτος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</a:rPr>
              <a:t>     Διάρκεια  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</a:rPr>
              <a:t>Τύπος</a:t>
            </a:r>
            <a:endParaRPr lang="el-GR" sz="2000" b="1" dirty="0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6" name="Rectangle 9"/>
          <p:cNvSpPr>
            <a:spLocks noChangeArrowheads="1"/>
          </p:cNvSpPr>
          <p:nvPr/>
        </p:nvSpPr>
        <p:spPr bwMode="auto">
          <a:xfrm>
            <a:off x="1879859" y="4157146"/>
            <a:ext cx="3810000" cy="457200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7" name="Line 10"/>
          <p:cNvSpPr>
            <a:spLocks noChangeShapeType="1"/>
          </p:cNvSpPr>
          <p:nvPr/>
        </p:nvSpPr>
        <p:spPr bwMode="auto">
          <a:xfrm>
            <a:off x="2718059" y="415714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8" name="Line 11"/>
          <p:cNvSpPr>
            <a:spLocks noChangeShapeType="1"/>
          </p:cNvSpPr>
          <p:nvPr/>
        </p:nvSpPr>
        <p:spPr bwMode="auto">
          <a:xfrm>
            <a:off x="3434961" y="4148498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9" name="Line 12"/>
          <p:cNvSpPr>
            <a:spLocks noChangeShapeType="1"/>
          </p:cNvSpPr>
          <p:nvPr/>
        </p:nvSpPr>
        <p:spPr bwMode="auto">
          <a:xfrm>
            <a:off x="4559300" y="4157146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3" name="Text Box 13"/>
          <p:cNvSpPr txBox="1">
            <a:spLocks noChangeArrowheads="1"/>
          </p:cNvSpPr>
          <p:nvPr/>
        </p:nvSpPr>
        <p:spPr bwMode="auto">
          <a:xfrm>
            <a:off x="362209" y="5107641"/>
            <a:ext cx="1371600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b="1" dirty="0">
                <a:solidFill>
                  <a:schemeClr val="tx2">
                    <a:lumMod val="50000"/>
                  </a:schemeClr>
                </a:solidFill>
              </a:rPr>
              <a:t>ΠΑΙΖΕΙ</a:t>
            </a:r>
          </a:p>
        </p:txBody>
      </p:sp>
      <p:grpSp>
        <p:nvGrpSpPr>
          <p:cNvPr id="4" name="Group 14"/>
          <p:cNvGrpSpPr>
            <a:grpSpLocks/>
          </p:cNvGrpSpPr>
          <p:nvPr/>
        </p:nvGrpSpPr>
        <p:grpSpPr bwMode="auto">
          <a:xfrm>
            <a:off x="1886209" y="5504516"/>
            <a:ext cx="5334000" cy="457200"/>
            <a:chOff x="1056" y="3082"/>
            <a:chExt cx="3360" cy="288"/>
          </a:xfrm>
        </p:grpSpPr>
        <p:sp>
          <p:nvSpPr>
            <p:cNvPr id="23571" name="Text Box 15"/>
            <p:cNvSpPr txBox="1">
              <a:spLocks noChangeArrowheads="1"/>
            </p:cNvSpPr>
            <p:nvPr/>
          </p:nvSpPr>
          <p:spPr bwMode="auto">
            <a:xfrm>
              <a:off x="1152" y="3120"/>
              <a:ext cx="3264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Όνομα-Ηθοποιού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Τίτλος</a:t>
              </a:r>
              <a:r>
                <a:rPr lang="el-GR" sz="2000">
                  <a:solidFill>
                    <a:schemeClr val="tx2">
                      <a:lumMod val="50000"/>
                    </a:schemeClr>
                  </a:solidFill>
                </a:rPr>
                <a:t>     </a:t>
              </a:r>
              <a:r>
                <a:rPr lang="el-GR" sz="2000" u="sng">
                  <a:solidFill>
                    <a:schemeClr val="tx2">
                      <a:lumMod val="50000"/>
                    </a:schemeClr>
                  </a:solidFill>
                </a:rPr>
                <a:t> Έτος</a:t>
              </a:r>
              <a:endParaRPr lang="el-GR" sz="2000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2" name="Rectangle 16"/>
            <p:cNvSpPr>
              <a:spLocks noChangeArrowheads="1"/>
            </p:cNvSpPr>
            <p:nvPr/>
          </p:nvSpPr>
          <p:spPr bwMode="auto">
            <a:xfrm>
              <a:off x="1056" y="3082"/>
              <a:ext cx="2496" cy="288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3" name="Line 17"/>
            <p:cNvSpPr>
              <a:spLocks noChangeShapeType="1"/>
            </p:cNvSpPr>
            <p:nvPr/>
          </p:nvSpPr>
          <p:spPr bwMode="auto">
            <a:xfrm>
              <a:off x="3072" y="308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  <p:sp>
          <p:nvSpPr>
            <p:cNvPr id="23574" name="Line 18"/>
            <p:cNvSpPr>
              <a:spLocks noChangeShapeType="1"/>
            </p:cNvSpPr>
            <p:nvPr/>
          </p:nvSpPr>
          <p:spPr bwMode="auto">
            <a:xfrm>
              <a:off x="2400" y="3082"/>
              <a:ext cx="0" cy="288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>
                <a:solidFill>
                  <a:schemeClr val="tx2">
                    <a:lumMod val="50000"/>
                  </a:schemeClr>
                </a:solidFill>
              </a:endParaRPr>
            </a:p>
          </p:txBody>
        </p:sp>
      </p:grpSp>
      <p:sp>
        <p:nvSpPr>
          <p:cNvPr id="23565" name="Line 19"/>
          <p:cNvSpPr>
            <a:spLocks noChangeShapeType="1"/>
          </p:cNvSpPr>
          <p:nvPr/>
        </p:nvSpPr>
        <p:spPr bwMode="auto">
          <a:xfrm flipV="1">
            <a:off x="4705609" y="5107641"/>
            <a:ext cx="0" cy="396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6" name="Line 20"/>
          <p:cNvSpPr>
            <a:spLocks noChangeShapeType="1"/>
          </p:cNvSpPr>
          <p:nvPr/>
        </p:nvSpPr>
        <p:spPr bwMode="auto">
          <a:xfrm flipH="1">
            <a:off x="2495809" y="5107641"/>
            <a:ext cx="22098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7" name="Line 21"/>
          <p:cNvSpPr>
            <a:spLocks noChangeShapeType="1"/>
          </p:cNvSpPr>
          <p:nvPr/>
        </p:nvSpPr>
        <p:spPr bwMode="auto">
          <a:xfrm flipV="1">
            <a:off x="2495809" y="4650441"/>
            <a:ext cx="0" cy="45720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8" name="Line 22"/>
          <p:cNvSpPr>
            <a:spLocks noChangeShapeType="1"/>
          </p:cNvSpPr>
          <p:nvPr/>
        </p:nvSpPr>
        <p:spPr bwMode="auto">
          <a:xfrm>
            <a:off x="5385059" y="4834591"/>
            <a:ext cx="0" cy="6699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69" name="Line 23"/>
          <p:cNvSpPr>
            <a:spLocks noChangeShapeType="1"/>
          </p:cNvSpPr>
          <p:nvPr/>
        </p:nvSpPr>
        <p:spPr bwMode="auto">
          <a:xfrm>
            <a:off x="3145097" y="4834591"/>
            <a:ext cx="2239963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23570" name="Line 24"/>
          <p:cNvSpPr>
            <a:spLocks noChangeShapeType="1"/>
          </p:cNvSpPr>
          <p:nvPr/>
        </p:nvSpPr>
        <p:spPr bwMode="auto">
          <a:xfrm>
            <a:off x="3145097" y="4650441"/>
            <a:ext cx="0" cy="18415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 type="triangle" w="med" len="med"/>
            <a:tailEnd/>
          </a:ln>
        </p:spPr>
        <p:txBody>
          <a:bodyPr wrap="none" anchor="ctr"/>
          <a:lstStyle/>
          <a:p>
            <a:endParaRPr lang="en-US">
              <a:solidFill>
                <a:schemeClr val="tx2">
                  <a:lumMod val="50000"/>
                </a:schemeClr>
              </a:solidFill>
            </a:endParaRPr>
          </a:p>
        </p:txBody>
      </p:sp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9" name="Text Box 24"/>
          <p:cNvSpPr txBox="1">
            <a:spLocks noChangeArrowheads="1"/>
          </p:cNvSpPr>
          <p:nvPr/>
        </p:nvSpPr>
        <p:spPr bwMode="auto">
          <a:xfrm>
            <a:off x="6516688" y="5516563"/>
            <a:ext cx="107950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/>
              <a:t>R</a:t>
            </a:r>
            <a:r>
              <a:rPr lang="en-US" sz="1800" baseline="-25000"/>
              <a:t>1</a:t>
            </a:r>
            <a:endParaRPr lang="el-GR" sz="1800" baseline="-25000"/>
          </a:p>
        </p:txBody>
      </p:sp>
      <p:sp>
        <p:nvSpPr>
          <p:cNvPr id="30" name="Text Box 25"/>
          <p:cNvSpPr txBox="1">
            <a:spLocks noChangeArrowheads="1"/>
          </p:cNvSpPr>
          <p:nvPr/>
        </p:nvSpPr>
        <p:spPr bwMode="auto">
          <a:xfrm>
            <a:off x="6184900" y="4533106"/>
            <a:ext cx="1079500" cy="3667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dirty="0"/>
              <a:t>R</a:t>
            </a:r>
            <a:r>
              <a:rPr lang="en-US" sz="1800" baseline="-25000" dirty="0"/>
              <a:t>2</a:t>
            </a:r>
            <a:endParaRPr lang="el-GR" sz="1800" baseline="-25000" dirty="0"/>
          </a:p>
        </p:txBody>
      </p:sp>
      <p:sp>
        <p:nvSpPr>
          <p:cNvPr id="3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52191508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458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5F3C5C4-C2A1-4624-980B-B00EF00A1461}" type="slidenum">
              <a:rPr lang="el-GR" altLang="en-US" smtClean="0"/>
              <a:pPr/>
              <a:t>25</a:t>
            </a:fld>
            <a:endParaRPr lang="el-GR" altLang="en-US" smtClean="0"/>
          </a:p>
        </p:txBody>
      </p:sp>
      <p:sp>
        <p:nvSpPr>
          <p:cNvPr id="24582" name="Text Box 3"/>
          <p:cNvSpPr txBox="1">
            <a:spLocks noChangeArrowheads="1"/>
          </p:cNvSpPr>
          <p:nvPr/>
        </p:nvSpPr>
        <p:spPr bwMode="auto">
          <a:xfrm>
            <a:off x="355600" y="1460501"/>
            <a:ext cx="8343900" cy="489364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2400" dirty="0" smtClean="0"/>
              <a:t>Έστω δύο σχήματα σχέσεων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l-GR" sz="2400" i="1" dirty="0" smtClean="0"/>
              <a:t>(</a:t>
            </a:r>
            <a:r>
              <a:rPr lang="en-US" sz="2400" i="1" dirty="0" smtClean="0"/>
              <a:t>X</a:t>
            </a:r>
            <a:r>
              <a:rPr lang="el-GR" sz="2400" i="1" dirty="0" smtClean="0"/>
              <a:t>)</a:t>
            </a:r>
            <a:r>
              <a:rPr lang="el-GR" sz="2400" dirty="0" smtClean="0"/>
              <a:t> και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l-GR" sz="2400" i="1" dirty="0" smtClean="0"/>
              <a:t>(</a:t>
            </a:r>
            <a:r>
              <a:rPr lang="en-US" sz="2400" i="1" dirty="0" smtClean="0"/>
              <a:t>Y</a:t>
            </a:r>
            <a:r>
              <a:rPr lang="el-GR" sz="2400" i="1" dirty="0" smtClean="0"/>
              <a:t>)</a:t>
            </a:r>
            <a:r>
              <a:rPr lang="el-GR" sz="2400" i="1" baseline="-25000" dirty="0" smtClean="0"/>
              <a:t>,  </a:t>
            </a:r>
            <a:r>
              <a:rPr lang="el-GR" sz="2400" dirty="0" smtClean="0"/>
              <a:t>ένα σύνολο</a:t>
            </a:r>
            <a:r>
              <a:rPr lang="en-US" sz="2400" dirty="0" smtClean="0"/>
              <a:t> </a:t>
            </a:r>
            <a:r>
              <a:rPr lang="el-GR" sz="2400" dirty="0" smtClean="0"/>
              <a:t>γνωρισμάτων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είναι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ξένο κλειδί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r>
              <a:rPr lang="el-GR" sz="2400" dirty="0" smtClean="0"/>
              <a:t>που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αναφέρεται</a:t>
            </a:r>
            <a:r>
              <a:rPr lang="el-GR" sz="2400" dirty="0" smtClean="0"/>
              <a:t> στην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αν </a:t>
            </a:r>
          </a:p>
          <a:p>
            <a:pPr marL="457200" indent="-457200" algn="just">
              <a:buAutoNum type="arabicParenBoth"/>
            </a:pPr>
            <a:r>
              <a:rPr lang="el-GR" sz="2400" dirty="0" smtClean="0"/>
              <a:t>το σύνολο </a:t>
            </a:r>
            <a:r>
              <a:rPr lang="en-US" sz="2400" i="1" dirty="0" smtClean="0"/>
              <a:t>F</a:t>
            </a:r>
            <a:r>
              <a:rPr lang="el-GR" sz="2400" dirty="0" smtClean="0"/>
              <a:t> αποτελείται από το ίδιο πλήθος και με το ίδιο πεδίο ορισμού γνωρίσματα όπως και το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πρωτεύον κλειδί </a:t>
            </a:r>
            <a:r>
              <a:rPr lang="en-US" sz="2400" i="1" dirty="0" smtClean="0"/>
              <a:t>K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και </a:t>
            </a:r>
          </a:p>
          <a:p>
            <a:pPr marL="457200" indent="-457200" algn="just">
              <a:buAutoNum type="arabicParenBoth"/>
            </a:pPr>
            <a:r>
              <a:rPr lang="el-GR" sz="2400" i="1" dirty="0" smtClean="0"/>
              <a:t>σε οποιοδήποτε στιγμιότυπο</a:t>
            </a:r>
            <a:r>
              <a:rPr lang="el-GR" sz="2400" dirty="0" smtClean="0"/>
              <a:t>, για μια πλειάδα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i="1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ισχύει ότι 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(α) όλα τα γνωρίσματα </a:t>
            </a:r>
            <a:r>
              <a:rPr lang="en-US" sz="2400" i="1" dirty="0" smtClean="0">
                <a:solidFill>
                  <a:schemeClr val="accent6">
                    <a:lumMod val="75000"/>
                  </a:schemeClr>
                </a:solidFill>
              </a:rPr>
              <a:t>F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t</a:t>
            </a:r>
            <a:r>
              <a:rPr lang="el-GR" sz="2400" i="1" baseline="-25000" dirty="0" smtClean="0"/>
              <a:t>1</a:t>
            </a:r>
            <a:r>
              <a:rPr lang="el-GR" sz="2400" dirty="0" smtClean="0"/>
              <a:t> έχουν την τιμή </a:t>
            </a:r>
            <a:r>
              <a:rPr lang="en-US" sz="2400" dirty="0" smtClean="0"/>
              <a:t>null </a:t>
            </a:r>
            <a:r>
              <a:rPr lang="el-GR" sz="2400" dirty="0" smtClean="0"/>
              <a:t>είτε </a:t>
            </a:r>
          </a:p>
          <a:p>
            <a:pPr marL="457200" indent="-457200" algn="just"/>
            <a:r>
              <a:rPr lang="en-US" sz="2400" dirty="0" smtClean="0"/>
              <a:t>	</a:t>
            </a:r>
            <a:r>
              <a:rPr lang="el-GR" sz="2400" dirty="0" smtClean="0"/>
              <a:t>(β) στο ίδιο στιγμιότυπο, υπάρχει μια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, </a:t>
            </a:r>
            <a:r>
              <a:rPr lang="el-GR" sz="2400" dirty="0" smtClean="0"/>
              <a:t>τέτοια ώστε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i="1" dirty="0" smtClean="0"/>
              <a:t>[F]</a:t>
            </a:r>
            <a:r>
              <a:rPr lang="en-US" sz="2400" dirty="0" smtClean="0"/>
              <a:t> =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i="1" dirty="0" smtClean="0"/>
              <a:t>[</a:t>
            </a:r>
            <a:r>
              <a:rPr lang="el-GR" sz="2400" i="1" dirty="0" smtClean="0"/>
              <a:t>Κ</a:t>
            </a:r>
            <a:r>
              <a:rPr lang="en-US" sz="2400" i="1" dirty="0" smtClean="0"/>
              <a:t>].</a:t>
            </a:r>
            <a:r>
              <a:rPr lang="en-US" sz="2400" dirty="0" smtClean="0"/>
              <a:t> </a:t>
            </a:r>
          </a:p>
          <a:p>
            <a:pPr marL="457200" indent="-457200" algn="just"/>
            <a:r>
              <a:rPr lang="el-GR" sz="2400" dirty="0" smtClean="0"/>
              <a:t>Λέμε ότι η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baseline="-25000" dirty="0" smtClean="0"/>
              <a:t> </a:t>
            </a:r>
            <a:r>
              <a:rPr lang="el-GR" sz="2400" dirty="0" smtClean="0"/>
              <a:t>αναφέρεται στην πλειάδα </a:t>
            </a:r>
            <a:r>
              <a:rPr lang="en-US" sz="2400" i="1" dirty="0" smtClean="0"/>
              <a:t>t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</a:t>
            </a:r>
            <a:r>
              <a:rPr lang="el-GR" sz="2400" dirty="0" smtClean="0"/>
              <a:t>της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.</a:t>
            </a:r>
            <a:endParaRPr lang="en-US" sz="2400" dirty="0"/>
          </a:p>
          <a:p>
            <a:pPr marL="457200" indent="-457200" algn="just"/>
            <a:r>
              <a:rPr lang="en-US" sz="2400" dirty="0" smtClean="0"/>
              <a:t>H</a:t>
            </a:r>
            <a:r>
              <a:rPr lang="en-US" sz="2400" i="1" dirty="0" smtClean="0"/>
              <a:t> R</a:t>
            </a:r>
            <a:r>
              <a:rPr lang="en-US" sz="2400" i="1" baseline="-25000" dirty="0" smtClean="0"/>
              <a:t>2</a:t>
            </a:r>
            <a:r>
              <a:rPr lang="en-US" sz="2400" dirty="0" smtClean="0"/>
              <a:t>  </a:t>
            </a:r>
            <a:r>
              <a:rPr lang="el-GR" sz="2400" dirty="0" smtClean="0"/>
              <a:t>καλείται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αναφερόμενη</a:t>
            </a:r>
            <a:r>
              <a:rPr lang="el-GR" sz="2400" i="1" dirty="0" smtClean="0"/>
              <a:t> </a:t>
            </a:r>
            <a:r>
              <a:rPr lang="el-GR" sz="2400" dirty="0" smtClean="0"/>
              <a:t>σχέση και η </a:t>
            </a:r>
            <a:r>
              <a:rPr lang="en-US" sz="2400" i="1" dirty="0" smtClean="0"/>
              <a:t>R</a:t>
            </a:r>
            <a:r>
              <a:rPr lang="en-US" sz="2400" i="1" baseline="-25000" dirty="0" smtClean="0"/>
              <a:t>1</a:t>
            </a:r>
            <a:r>
              <a:rPr lang="en-US" sz="2400" dirty="0" smtClean="0"/>
              <a:t> </a:t>
            </a:r>
            <a:r>
              <a:rPr lang="el-GR" sz="2400" i="1" dirty="0" smtClean="0">
                <a:solidFill>
                  <a:schemeClr val="accent6">
                    <a:lumMod val="75000"/>
                  </a:schemeClr>
                </a:solidFill>
              </a:rPr>
              <a:t>αναφέρουσα</a:t>
            </a:r>
            <a:r>
              <a:rPr lang="el-GR" sz="2400" dirty="0" smtClean="0"/>
              <a:t> σχέση.</a:t>
            </a:r>
            <a:endParaRPr lang="el-GR" sz="2400" dirty="0"/>
          </a:p>
        </p:txBody>
      </p:sp>
      <p:sp>
        <p:nvSpPr>
          <p:cNvPr id="30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8619643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3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5604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6B79887D-0877-46F9-B489-366828E922AC}" type="slidenum">
              <a:rPr lang="el-GR" altLang="en-US" smtClean="0"/>
              <a:pPr/>
              <a:t>26</a:t>
            </a:fld>
            <a:endParaRPr lang="el-GR" altLang="en-US" smtClean="0"/>
          </a:p>
        </p:txBody>
      </p:sp>
      <p:sp>
        <p:nvSpPr>
          <p:cNvPr id="25606" name="Text Box 3"/>
          <p:cNvSpPr txBox="1">
            <a:spLocks noChangeArrowheads="1"/>
          </p:cNvSpPr>
          <p:nvPr/>
        </p:nvSpPr>
        <p:spPr bwMode="auto">
          <a:xfrm>
            <a:off x="203201" y="1790402"/>
            <a:ext cx="8623300" cy="9541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Συνήθως προκύπτουν από συσχετίσεις μεταξύ οντοτήτων</a:t>
            </a:r>
          </a:p>
        </p:txBody>
      </p:sp>
      <p:sp>
        <p:nvSpPr>
          <p:cNvPr id="25607" name="Text Box 4"/>
          <p:cNvSpPr txBox="1">
            <a:spLocks noChangeArrowheads="1"/>
          </p:cNvSpPr>
          <p:nvPr/>
        </p:nvSpPr>
        <p:spPr bwMode="auto">
          <a:xfrm>
            <a:off x="203201" y="2744508"/>
            <a:ext cx="8775699" cy="138499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457200" indent="-457200" algn="just" eaLnBrk="0" hangingPunct="0">
              <a:spcBef>
                <a:spcPct val="50000"/>
              </a:spcBef>
              <a:buFont typeface="Wingdings" panose="05000000000000000000" pitchFamily="2" charset="2"/>
              <a:buChar char="§"/>
            </a:pPr>
            <a:r>
              <a:rPr lang="el-GR" sz="28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Το ξένο κλειδί μπορεί να αναφέρεται στη δική του σχέση (συνήθως, προκύπτει από αναδρομική συσχέτιση)</a:t>
            </a:r>
          </a:p>
        </p:txBody>
      </p:sp>
      <p:sp>
        <p:nvSpPr>
          <p:cNvPr id="25608" name="Text Box 5"/>
          <p:cNvSpPr txBox="1">
            <a:spLocks noChangeArrowheads="1"/>
          </p:cNvSpPr>
          <p:nvPr/>
        </p:nvSpPr>
        <p:spPr bwMode="auto">
          <a:xfrm>
            <a:off x="576262" y="4400271"/>
            <a:ext cx="1862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b="1" dirty="0"/>
              <a:t>ΗΘΟΠΟΙΟΣ</a:t>
            </a:r>
          </a:p>
        </p:txBody>
      </p:sp>
      <p:grpSp>
        <p:nvGrpSpPr>
          <p:cNvPr id="2" name="Group 6"/>
          <p:cNvGrpSpPr>
            <a:grpSpLocks/>
          </p:cNvGrpSpPr>
          <p:nvPr/>
        </p:nvGrpSpPr>
        <p:grpSpPr bwMode="auto">
          <a:xfrm>
            <a:off x="1076325" y="4973638"/>
            <a:ext cx="7353300" cy="952500"/>
            <a:chOff x="678" y="2833"/>
            <a:chExt cx="4632" cy="600"/>
          </a:xfrm>
        </p:grpSpPr>
        <p:sp>
          <p:nvSpPr>
            <p:cNvPr id="25610" name="Text Box 7"/>
            <p:cNvSpPr txBox="1">
              <a:spLocks noChangeArrowheads="1"/>
            </p:cNvSpPr>
            <p:nvPr/>
          </p:nvSpPr>
          <p:spPr bwMode="auto">
            <a:xfrm>
              <a:off x="894" y="3183"/>
              <a:ext cx="4416" cy="25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  <p:txBody>
            <a:bodyPr>
              <a:spAutoFit/>
            </a:bodyPr>
            <a:lstStyle/>
            <a:p>
              <a:pPr eaLnBrk="0" hangingPunct="0">
                <a:spcBef>
                  <a:spcPct val="50000"/>
                </a:spcBef>
              </a:pPr>
              <a:r>
                <a:rPr lang="el-GR" sz="2000" u="sng">
                  <a:latin typeface="Times New Roman" pitchFamily="18" charset="0"/>
                </a:rPr>
                <a:t>Όνομα</a:t>
              </a:r>
              <a:r>
                <a:rPr lang="el-GR" sz="2000">
                  <a:latin typeface="Times New Roman" pitchFamily="18" charset="0"/>
                </a:rPr>
                <a:t>      Διεύθυνση       Έτος-Γέννησης       Σύζυγος-Ηθοποιού</a:t>
              </a:r>
              <a:endParaRPr lang="el-GR" sz="2000" b="1">
                <a:latin typeface="Times New Roman" pitchFamily="18" charset="0"/>
              </a:endParaRPr>
            </a:p>
          </p:txBody>
        </p:sp>
        <p:sp>
          <p:nvSpPr>
            <p:cNvPr id="25611" name="Rectangle 8"/>
            <p:cNvSpPr>
              <a:spLocks noChangeArrowheads="1"/>
            </p:cNvSpPr>
            <p:nvPr/>
          </p:nvSpPr>
          <p:spPr bwMode="auto">
            <a:xfrm>
              <a:off x="678" y="3183"/>
              <a:ext cx="4489" cy="250"/>
            </a:xfrm>
            <a:prstGeom prst="rect">
              <a:avLst/>
            </a:prstGeom>
            <a:noFill/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2" name="Line 9"/>
            <p:cNvSpPr>
              <a:spLocks noChangeShapeType="1"/>
            </p:cNvSpPr>
            <p:nvPr/>
          </p:nvSpPr>
          <p:spPr bwMode="auto">
            <a:xfrm>
              <a:off x="1536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3" name="Line 10"/>
            <p:cNvSpPr>
              <a:spLocks noChangeShapeType="1"/>
            </p:cNvSpPr>
            <p:nvPr/>
          </p:nvSpPr>
          <p:spPr bwMode="auto">
            <a:xfrm>
              <a:off x="2400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4" name="Line 11"/>
            <p:cNvSpPr>
              <a:spLocks noChangeShapeType="1"/>
            </p:cNvSpPr>
            <p:nvPr/>
          </p:nvSpPr>
          <p:spPr bwMode="auto">
            <a:xfrm>
              <a:off x="3792" y="3183"/>
              <a:ext cx="0" cy="2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5" name="Line 12"/>
            <p:cNvSpPr>
              <a:spLocks noChangeShapeType="1"/>
            </p:cNvSpPr>
            <p:nvPr/>
          </p:nvSpPr>
          <p:spPr bwMode="auto">
            <a:xfrm>
              <a:off x="4512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6" name="Line 13"/>
            <p:cNvSpPr>
              <a:spLocks noChangeShapeType="1"/>
            </p:cNvSpPr>
            <p:nvPr/>
          </p:nvSpPr>
          <p:spPr bwMode="auto">
            <a:xfrm>
              <a:off x="1134" y="2833"/>
              <a:ext cx="3378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25617" name="Line 14"/>
            <p:cNvSpPr>
              <a:spLocks noChangeShapeType="1"/>
            </p:cNvSpPr>
            <p:nvPr/>
          </p:nvSpPr>
          <p:spPr bwMode="auto">
            <a:xfrm>
              <a:off x="1134" y="2833"/>
              <a:ext cx="0" cy="35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 type="triangle" w="med" len="med"/>
            </a:ln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Αναφορικής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318753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6628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52C4C34-968A-4C25-996D-0449C0DA72EA}" type="slidenum">
              <a:rPr lang="el-GR" altLang="en-US" smtClean="0"/>
              <a:pPr/>
              <a:t>27</a:t>
            </a:fld>
            <a:endParaRPr lang="el-GR" altLang="en-US" smtClean="0"/>
          </a:p>
        </p:txBody>
      </p:sp>
      <p:sp>
        <p:nvSpPr>
          <p:cNvPr id="26631" name="Text Box 4"/>
          <p:cNvSpPr txBox="1">
            <a:spLocks noChangeArrowheads="1"/>
          </p:cNvSpPr>
          <p:nvPr/>
        </p:nvSpPr>
        <p:spPr bwMode="auto">
          <a:xfrm>
            <a:off x="571500" y="2332729"/>
            <a:ext cx="8001000" cy="31085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800" b="1" dirty="0">
                <a:latin typeface="Calibri" pitchFamily="34" charset="0"/>
                <a:cs typeface="Calibri" pitchFamily="34" charset="0"/>
              </a:rPr>
              <a:t>Παραδείγματα: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μισθός ενός εργαζομένου δεν μπορεί να υπερβαίνει το μισθό του προϊσταμένου του</a:t>
            </a:r>
          </a:p>
          <a:p>
            <a:pPr algn="just" eaLnBrk="0" hangingPunct="0">
              <a:spcBef>
                <a:spcPct val="50000"/>
              </a:spcBef>
              <a:buFontTx/>
              <a:buChar char="•"/>
            </a:pPr>
            <a:r>
              <a:rPr lang="el-GR" sz="2800" dirty="0">
                <a:latin typeface="Calibri" pitchFamily="34" charset="0"/>
                <a:cs typeface="Calibri" pitchFamily="34" charset="0"/>
              </a:rPr>
              <a:t> ο μέγιστος αριθμός ωρών που ένας εργαζόμενος μπορεί να απασχοληθεί σε όλα τα έργα ανά εβδομάδα είναι 56.</a:t>
            </a:r>
          </a:p>
        </p:txBody>
      </p:sp>
      <p:sp>
        <p:nvSpPr>
          <p:cNvPr id="9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Περιορισμός Σημασιολογικής Ακεραιότητας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6832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765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309D2B6-93BB-4155-92AD-4BDA8740BC63}" type="slidenum">
              <a:rPr lang="el-GR" altLang="en-US" smtClean="0"/>
              <a:pPr/>
              <a:t>28</a:t>
            </a:fld>
            <a:endParaRPr lang="el-GR" altLang="en-US" smtClean="0"/>
          </a:p>
        </p:txBody>
      </p:sp>
      <p:sp>
        <p:nvSpPr>
          <p:cNvPr id="27654" name="Text Box 3"/>
          <p:cNvSpPr txBox="1">
            <a:spLocks noChangeArrowheads="1"/>
          </p:cNvSpPr>
          <p:nvPr/>
        </p:nvSpPr>
        <p:spPr bwMode="auto">
          <a:xfrm>
            <a:off x="279400" y="1930400"/>
            <a:ext cx="8521699" cy="39164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Πεδίου Ορισμού</a:t>
            </a:r>
            <a:r>
              <a:rPr lang="en-US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Η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κάθε γνωρίσματος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A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πρέπει να είναι μία </a:t>
            </a:r>
            <a:r>
              <a:rPr lang="el-GR" sz="2400" i="1" u="sng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ατομική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τιμή από το πεδίο ορισμού αυτού του γνωρίσματος </a:t>
            </a:r>
            <a:r>
              <a:rPr lang="el-GR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dom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(A)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Κλειδιού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Ακεραιότητας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Οντοτήτων</a:t>
            </a:r>
            <a:r>
              <a:rPr lang="en-US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: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 μπορεί η τιμή του πρωτεύοντος κλειδιού να είναι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null</a:t>
            </a:r>
            <a:endParaRPr lang="el-GR" sz="2400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Αναφορικής Ακεραιότητας</a:t>
            </a:r>
          </a:p>
          <a:p>
            <a:pPr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Περιορισμός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Σημασιολογικής Ακεραιότητας</a:t>
            </a:r>
          </a:p>
        </p:txBody>
      </p:sp>
      <p:sp>
        <p:nvSpPr>
          <p:cNvPr id="8" name="Title 4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Περιορισμοί Ακεραιότητας (</a:t>
            </a:r>
            <a:r>
              <a:rPr lang="en-US" dirty="0" smtClean="0">
                <a:solidFill>
                  <a:schemeClr val="accent6">
                    <a:lumMod val="75000"/>
                  </a:schemeClr>
                </a:solidFill>
              </a:rPr>
              <a:t>integrity constraints)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7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494597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5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28676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A8608BF-6154-4567-94C6-51DDC903F4D1}" type="slidenum">
              <a:rPr lang="el-GR" altLang="en-US" smtClean="0"/>
              <a:pPr/>
              <a:t>29</a:t>
            </a:fld>
            <a:endParaRPr lang="el-GR" altLang="en-US" smtClean="0"/>
          </a:p>
        </p:txBody>
      </p:sp>
      <p:sp>
        <p:nvSpPr>
          <p:cNvPr id="28678" name="Text Box 3"/>
          <p:cNvSpPr txBox="1">
            <a:spLocks noChangeArrowheads="1"/>
          </p:cNvSpPr>
          <p:nvPr/>
        </p:nvSpPr>
        <p:spPr bwMode="auto">
          <a:xfrm>
            <a:off x="468312" y="1247428"/>
            <a:ext cx="8070850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σχεσιακό σχήμα βάσης 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δεδομένων είναι ένα σύνολο από σχήματα σχέσεων Σ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και ένα σύνολο από περιορισμούς ακεραιότητας.</a:t>
            </a:r>
          </a:p>
        </p:txBody>
      </p:sp>
      <p:sp>
        <p:nvSpPr>
          <p:cNvPr id="28679" name="Text Box 4"/>
          <p:cNvSpPr txBox="1">
            <a:spLocks noChangeArrowheads="1"/>
          </p:cNvSpPr>
          <p:nvPr/>
        </p:nvSpPr>
        <p:spPr bwMode="auto">
          <a:xfrm>
            <a:off x="463550" y="2469814"/>
            <a:ext cx="8218487" cy="2308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Ένα </a:t>
            </a:r>
            <a:r>
              <a:rPr lang="el-GR" sz="24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 μιας σχεσιακής βάσης δεδομένων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ΒΔ του 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σύνολο από στιγμιότυπα σχέσεων (σχέσεις) ΒΔ = {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r</a:t>
            </a:r>
            <a:r>
              <a:rPr lang="en-US" sz="2400" baseline="-25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, …,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}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τέτοια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ώστε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κάθε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n-US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είναι ένα στιγμιότυπο του </a:t>
            </a:r>
            <a:r>
              <a:rPr lang="en-US" sz="24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n-US" sz="2400" baseline="-25000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i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που ικανοποιεί τους περιορισμούς ορθότητας (πεδίου ορισμού, κλειδιού, ακεραιότητας οντοτήτων, και αναφορικής ακεραιότητας)</a:t>
            </a:r>
          </a:p>
        </p:txBody>
      </p:sp>
      <p:sp>
        <p:nvSpPr>
          <p:cNvPr id="28680" name="Text Box 5"/>
          <p:cNvSpPr txBox="1">
            <a:spLocks noChangeArrowheads="1"/>
          </p:cNvSpPr>
          <p:nvPr/>
        </p:nvSpPr>
        <p:spPr bwMode="auto">
          <a:xfrm>
            <a:off x="1476375" y="5084763"/>
            <a:ext cx="6192838" cy="830997"/>
          </a:xfrm>
          <a:prstGeom prst="rect">
            <a:avLst/>
          </a:prstGeom>
          <a:noFill/>
          <a:ln w="28575">
            <a:solidFill>
              <a:schemeClr val="tx2">
                <a:lumMod val="20000"/>
                <a:lumOff val="80000"/>
              </a:schemeClr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Προσοχή: οι περιορισμοί ακεραιότητας πρέπει να ισχύουν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σε κάθε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Σχεσιακό Σχήμα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189780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24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024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0F128629-A61C-49C7-AA29-956D03CA8F2D}" type="slidenum">
              <a:rPr lang="el-GR" altLang="en-US" smtClean="0"/>
              <a:pPr/>
              <a:t>3</a:t>
            </a:fld>
            <a:endParaRPr lang="el-GR" altLang="en-US" dirty="0" smtClean="0"/>
          </a:p>
        </p:txBody>
      </p:sp>
      <p:sp>
        <p:nvSpPr>
          <p:cNvPr id="10246" name="Text Box 3"/>
          <p:cNvSpPr txBox="1">
            <a:spLocks noChangeArrowheads="1"/>
          </p:cNvSpPr>
          <p:nvPr/>
        </p:nvSpPr>
        <p:spPr bwMode="auto">
          <a:xfrm>
            <a:off x="395288" y="1428750"/>
            <a:ext cx="8153400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1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Συλλογή και Ανάλυση Απαιτήσεων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(requirement analysis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Τι δεδομένα θα αποθηκευτούν, ποιες εφαρμογές θα κτιστούν πάνω στα δεδομένα --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Περιγραφή σε φυσική γλώσσα</a:t>
            </a:r>
            <a:endParaRPr lang="el-GR" sz="2000" i="1" dirty="0">
              <a:solidFill>
                <a:schemeClr val="accent1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7" name="Text Box 3"/>
          <p:cNvSpPr txBox="1">
            <a:spLocks noChangeArrowheads="1"/>
          </p:cNvSpPr>
          <p:nvPr/>
        </p:nvSpPr>
        <p:spPr bwMode="auto">
          <a:xfrm>
            <a:off x="395288" y="2877542"/>
            <a:ext cx="8431212" cy="31393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2. Εννοιολογικός Σχεδιασμός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/</a:t>
            </a:r>
            <a:r>
              <a:rPr lang="el-GR" sz="2400" b="1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Μοντελοποίηση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n-US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(conceptual design)</a:t>
            </a: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-- </a:t>
            </a:r>
            <a:r>
              <a:rPr lang="el-GR" sz="2000" i="1" dirty="0" smtClean="0">
                <a:solidFill>
                  <a:schemeClr val="accent1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Χρήση Μοντέλου Οντοτήτων/Συσχετίσεων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Υψηλού-επιπέδου περιγραφή: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(α) Τι είδους δεδομένα, ποια δομή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τύποι οντοτήτων και συσχετίσεων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θα αποθηκευτούν  στη </a:t>
            </a:r>
            <a:r>
              <a:rPr lang="el-GR" sz="2000" dirty="0" err="1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βδ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</a:p>
          <a:p>
            <a:pPr algn="just" eaLnBrk="0" hangingPunct="0">
              <a:spcBef>
                <a:spcPct val="50000"/>
              </a:spcBef>
            </a:pP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(β) Τι είδους πληροφορία (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γνωρίσματα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 για αυτά θα αποθηκεύσουμε</a:t>
            </a: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(γ) Περιορισμοί ακεραιότητας </a:t>
            </a:r>
            <a:r>
              <a:rPr lang="en-US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(integrity constraints)</a:t>
            </a:r>
            <a:endParaRPr lang="el-GR" sz="2000" dirty="0" smtClean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/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Περιορισμός κλειδιού, Δομικοί περιορισμοί (συμμετοχής, </a:t>
            </a:r>
            <a:r>
              <a:rPr lang="el-GR" dirty="0" err="1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πληθικότητας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n-US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997888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5" name="Footer Placeholder 2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A8BE01A-1549-4FD9-8F37-77ED03559DF4}" type="slidenum">
              <a:rPr lang="el-GR" altLang="en-US" smtClean="0"/>
              <a:pPr/>
              <a:t>30</a:t>
            </a:fld>
            <a:endParaRPr lang="el-GR" altLang="en-US" smtClean="0"/>
          </a:p>
        </p:txBody>
      </p:sp>
      <p:sp>
        <p:nvSpPr>
          <p:cNvPr id="38917" name="Text Box 2"/>
          <p:cNvSpPr txBox="1">
            <a:spLocks noChangeArrowheads="1"/>
          </p:cNvSpPr>
          <p:nvPr/>
        </p:nvSpPr>
        <p:spPr bwMode="auto">
          <a:xfrm>
            <a:off x="1258888" y="2205038"/>
            <a:ext cx="6119812" cy="10156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>
              <a:spcBef>
                <a:spcPct val="50000"/>
              </a:spcBef>
            </a:pPr>
            <a:r>
              <a:rPr lang="el-GR" sz="6000" dirty="0">
                <a:solidFill>
                  <a:schemeClr val="accent3">
                    <a:lumMod val="75000"/>
                  </a:schemeClr>
                </a:solidFill>
              </a:rPr>
              <a:t>Ερωτήσεις;</a:t>
            </a:r>
          </a:p>
        </p:txBody>
      </p:sp>
    </p:spTree>
    <p:extLst>
      <p:ext uri="{BB962C8B-B14F-4D97-AF65-F5344CB8AC3E}">
        <p14:creationId xmlns:p14="http://schemas.microsoft.com/office/powerpoint/2010/main" val="12161874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31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31800" y="3683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μιας Βάσης Δεδομένων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322562"/>
              </p:ext>
            </p:extLst>
          </p:nvPr>
        </p:nvGraphicFramePr>
        <p:xfrm>
          <a:off x="508000" y="2616200"/>
          <a:ext cx="8045450" cy="2298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80" name="Visio" r:id="rId4" imgW="5701696" imgH="1626140" progId="Visio.Drawing.11">
                  <p:embed/>
                </p:oleObj>
              </mc:Choice>
              <mc:Fallback>
                <p:oleObj name="Visio" r:id="rId4" imgW="5701696" imgH="1626140" progId="Visio.Drawing.11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08000" y="2616200"/>
                        <a:ext cx="8045450" cy="2298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/>
          <p:nvPr/>
        </p:nvSpPr>
        <p:spPr>
          <a:xfrm>
            <a:off x="596900" y="1638301"/>
            <a:ext cx="70485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ΠΡΟΣΟΧΗ - το παρακάτω σχήμα για ταινίες είναι διαφορετικό από αυτό στις προηγούμενες διαφάνειες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2" name="TextBox 1"/>
          <p:cNvSpPr txBox="1"/>
          <p:nvPr/>
        </p:nvSpPr>
        <p:spPr>
          <a:xfrm>
            <a:off x="699796" y="5449078"/>
            <a:ext cx="59529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 smtClean="0"/>
              <a:t>* Υποθέτουμε μια τιμή για το </a:t>
            </a:r>
            <a:r>
              <a:rPr lang="en-US" dirty="0" smtClean="0"/>
              <a:t>Genre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32</a:t>
            </a:fld>
            <a:endParaRPr lang="el-GR" altLang="en-US" smtClean="0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του σχήματος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050" name="Rectangle 2"/>
          <p:cNvSpPr>
            <a:spLocks noChangeArrowheads="1"/>
          </p:cNvSpPr>
          <p:nvPr/>
        </p:nvSpPr>
        <p:spPr bwMode="auto">
          <a:xfrm>
            <a:off x="0" y="0"/>
            <a:ext cx="9144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sz="1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graphicFrame>
        <p:nvGraphicFramePr>
          <p:cNvPr id="2049" name="Object 1"/>
          <p:cNvGraphicFramePr>
            <a:graphicFrameLocks noChangeAspect="1"/>
          </p:cNvGraphicFramePr>
          <p:nvPr/>
        </p:nvGraphicFramePr>
        <p:xfrm>
          <a:off x="449577" y="1447800"/>
          <a:ext cx="8345069" cy="3898901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8879" name="Visio" r:id="rId4" imgW="6691304" imgH="3071438" progId="Visio.Drawing.11">
                  <p:embed/>
                </p:oleObj>
              </mc:Choice>
              <mc:Fallback>
                <p:oleObj name="Visio" r:id="rId4" imgW="6691304" imgH="3071438" progId="Visio.Drawing.11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9577" y="1447800"/>
                        <a:ext cx="8345069" cy="3898901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2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E697DF59-E956-4A14-B3B8-7CC04E0F5FE4}" type="slidenum">
              <a:rPr lang="el-GR" altLang="en-US" smtClean="0"/>
              <a:pPr/>
              <a:t>33</a:t>
            </a:fld>
            <a:endParaRPr lang="el-GR" altLang="en-US" smtClean="0"/>
          </a:p>
        </p:txBody>
      </p:sp>
      <p:sp>
        <p:nvSpPr>
          <p:cNvPr id="48134" name="TextBox 6"/>
          <p:cNvSpPr txBox="1">
            <a:spLocks noChangeArrowheads="1"/>
          </p:cNvSpPr>
          <p:nvPr/>
        </p:nvSpPr>
        <p:spPr bwMode="auto">
          <a:xfrm>
            <a:off x="266700" y="1088321"/>
            <a:ext cx="8610600" cy="52014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στην οποία θα καταγράψουμε τις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προτιμήσεις φοιτητών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φαγητά που σερβίρουν εστιατόρια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endParaRPr lang="el-GR" sz="1600" i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8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φοιτητής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χαρακτηρίζεται από τον αριθμό μητρώο του και το όνομά του. Ο αριθμός μητρώου είναι μοναδικός.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εστιατόριο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(που είναι μοναδικό) και μια διεύθυνση. </a:t>
            </a:r>
            <a:endParaRPr lang="el-GR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 εστιατόριο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σερβίρει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φαγητά.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φαγητό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και μια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τιμή. Το όνομα του φαγητού είναι μοναδικό σε κάθε εστιατόριο, αλλά </a:t>
            </a: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διαφορετικά εστιατόρια μπορεί να σερβίρουν ένα φαγητό με το ίδιο όνομα.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Η </a:t>
            </a:r>
            <a:r>
              <a:rPr lang="el-GR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τιμή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του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ίδιου φαγητού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μπορεί να είναι διαφορετική σε κάθε εστιατόριο. </a:t>
            </a:r>
            <a:endParaRPr lang="el-GR" i="1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Σε ένα φοιτητή </a:t>
            </a:r>
            <a:r>
              <a:rPr lang="el-GR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αρέσει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 φαγητό που σερβίρει κάποιο εστιατόριο. Για παράδειγμα, στο φοιτητή Γιάννη αρέσει η «Καρμπονάρα» που σερβίρει το εστιατόριο «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La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Trattoria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(αλλά πιθανών όχι η «Καρμπονάρα» που σερβίρει το εστιατόριο «</a:t>
            </a:r>
            <a:r>
              <a:rPr lang="en-US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Il </a:t>
            </a:r>
            <a:r>
              <a:rPr lang="en-US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Forno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»), ενώ στη φοιτήτρια Μαρία αρέσει ο «Μουσακάς» που σερβίρει  το εστιατόριο «Θωμάς».</a:t>
            </a:r>
            <a:endParaRPr lang="el-GR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φαγητό σερβίρεται τουλάχιστον από ένα εστιατόριο και κάθε εστιατόριο σερβίρει τουλάχιστον ένα φαγητό.</a:t>
            </a:r>
          </a:p>
          <a:p>
            <a:pPr algn="just">
              <a:buFont typeface="Wingdings" pitchFamily="2" charset="2"/>
              <a:buChar char="§"/>
            </a:pP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κάθε φοιτητή αρέσει τουλάχιστον ένα φαγητό, αλλά μπορεί να υπάρχουν φαγητά που δεν αρέσουν σε </a:t>
            </a:r>
            <a:r>
              <a:rPr lang="el-GR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κάποιο </a:t>
            </a:r>
            <a:r>
              <a:rPr lang="el-GR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φοιτητή.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19100" y="121298"/>
            <a:ext cx="8229600" cy="900404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(ασθενείς οντότητες)</a:t>
            </a:r>
            <a:endParaRPr lang="en-US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2116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8DC48-2564-4B62-877D-B844BB024EDA}" type="slidenum">
              <a:rPr lang="el-GR" altLang="en-US" smtClean="0"/>
              <a:pPr/>
              <a:t>34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2122488" y="5589588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-156455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Παράδειγμα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(ιεραρχίες)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65217" name="Rectangle 1"/>
          <p:cNvSpPr>
            <a:spLocks noChangeArrowheads="1"/>
          </p:cNvSpPr>
          <p:nvPr/>
        </p:nvSpPr>
        <p:spPr bwMode="auto">
          <a:xfrm>
            <a:off x="274515" y="1031260"/>
            <a:ext cx="8255000" cy="49552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Θεωρείστε μια βάση δεδομένων που διατηρεί πληροφορίες για συλλόγους, φοιτητές και καθηγητές ενός Πανεπιστημίου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πιο συγκεκριμένα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σύλλογος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έναν τίτλο και ένα μοναδικό αναγνωριστικό.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φοιτητή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έχουμε το όνομά του και ένα μοναδικό αριθμό μητρώου.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Ένας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καθηγητής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και ένα μοναδικό αναγνωριστικό.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Οι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φοιτητές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ανήκουν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σε έναν ή περισσότερους συλλόγους. Καταγράφουμε την ημερομηνία εγγραφής του φοιτητή στο σύλλογο. Κάθε σύλλογος έχει τουλάχιστον έναν φοιτητή ως μέλος</a:t>
            </a:r>
            <a:endParaRPr lang="el-GR" sz="16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Ένας καθηγητής είναι είτε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μερικής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είτε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πλήρους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απασχόλησης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Για έναν καθηγητή μερικής απασχόλησης καταγράφουμε το ποσοστό της απασχόλησής του. Για έναν καθηγητή πλήρους απασχόλησης καταγράφουμε τις ώρες γραφείου του.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σύλλογος έχει ακριβώς έναν καθηγητή ως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σύμβουλο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ο οποίος πρέπει να είναι καθηγητής πλήρους απασχόλησης.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 typeface="Wingdings" pitchFamily="2" charset="2"/>
              <a:buChar char="§"/>
              <a:tabLst/>
            </a:pPr>
            <a:endParaRPr lang="el-GR" sz="800" dirty="0" smtClean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Δώστε ένα μοντέλο Οντοτήτων/Συσχετίσεων.</a:t>
            </a:r>
          </a:p>
          <a:p>
            <a:pPr marR="0" lvl="0" indent="0" algn="just" eaLnBrk="0" fontAlgn="base" hangingPunct="0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tabLst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Τι αλλάζει στο μοντέλο Οντοτήτων/Συσχετίσεων αν δεν ισχύει ο περιορισμός ότι ο σύμβουλος καθηγητής πρέπει να είναι πλήρους απασχόλησης </a:t>
            </a:r>
          </a:p>
        </p:txBody>
      </p:sp>
      <p:sp>
        <p:nvSpPr>
          <p:cNvPr id="10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72706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779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5780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D1F1D5E-A1F8-491D-805E-61DCAB9B40AD}" type="slidenum">
              <a:rPr lang="el-GR" altLang="en-US" smtClean="0"/>
              <a:pPr/>
              <a:t>35</a:t>
            </a:fld>
            <a:endParaRPr lang="el-GR" altLang="en-US" smtClean="0"/>
          </a:p>
        </p:txBody>
      </p:sp>
      <p:sp>
        <p:nvSpPr>
          <p:cNvPr id="75782" name="Text Box 3"/>
          <p:cNvSpPr txBox="1">
            <a:spLocks noChangeArrowheads="1"/>
          </p:cNvSpPr>
          <p:nvPr/>
        </p:nvSpPr>
        <p:spPr bwMode="auto">
          <a:xfrm>
            <a:off x="207169" y="962892"/>
            <a:ext cx="8497887" cy="47705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/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για επεισόδια τηλεοπτικών σειρών.  Στη βάση δεδομένων θέλουμε να έχουμε πληροφορία για: </a:t>
            </a:r>
            <a:endParaRPr lang="en-US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/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Ηθοποιούς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το όνομα τους, την ημερομηνία γέννησής τους, το φύλο τους και την πόλη που γεννήθηκαν. Θεωρείστε ότι ένας ηθοποιός προσδιορίζεται μοναδικά από τον συνδυασμό του ονόματος και της ημερομηνίας γέννησής του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Κανάλι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το όνομα</a:t>
            </a: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μοναδικά ανά κανάλι, τη διεύθυνση και το έτος ίδρυσης του.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Τηλεοπτικές Σειρές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τον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τίτλο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είναι μοναδικός, μια περιγραφή καθώς και το είδος της σειράς (πχ., δράμα, κωμωδία). Μια σειρά μπορεί να έχει ένα ή παραπάνω είδη. Διατηρούμε επίσης και το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κανάλι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στα οποία προβάλλεται. Όλα τα επεισόδια μιας σειράς προβάλλονται από το ίδιο κανάλι. Όλες οι σειρές προβάλλονται σε κάποιο κανάλι, αλλά μπορεί να υπάρχουν κανάλια που δεν προβάλλουν σειρές.</a:t>
            </a:r>
          </a:p>
          <a:p>
            <a:pPr algn="just">
              <a:buFont typeface="Wingdings" pitchFamily="2" charset="2"/>
              <a:buChar char="§"/>
            </a:pP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Επεισόδια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Κάθε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τηλεοπτική σειρά έχει επεισόδια. Κάθε επεισόδιο έχει έναν αριθμό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επεισοδίου, μια 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ημερομηνία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προβολή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και μια διάρκεια. Επεισόδια της ίδιας σειράς δεν μπορούν να έχουν τον ίδιο αριθμό.</a:t>
            </a:r>
            <a:endParaRPr lang="el-GR" sz="1600" dirty="0"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>
              <a:buFont typeface="Wingdings" pitchFamily="2" charset="2"/>
              <a:buChar char="§"/>
            </a:pPr>
            <a:r>
              <a:rPr lang="en-US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i="1" dirty="0">
                <a:solidFill>
                  <a:schemeClr val="accent3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Εμφανίσεις Ηθοποιού – Ρόλοι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: Οι ηθοποιοί εμφανίζονται σε συγκεκριμένα επεισόδια τηλεοπτικών σειρών υποδυόμενοι έναν ρόλο (π.χ., «Ντάλια», «</a:t>
            </a:r>
            <a:r>
              <a:rPr lang="el-GR" sz="1600" dirty="0" err="1">
                <a:latin typeface="Calibri" pitchFamily="34" charset="0"/>
                <a:ea typeface="Calibri" pitchFamily="34" charset="0"/>
                <a:cs typeface="Calibri" pitchFamily="34" charset="0"/>
              </a:rPr>
              <a:t>Ζουμπουλία</a:t>
            </a:r>
            <a:r>
              <a:rPr lang="el-GR" sz="1600" dirty="0">
                <a:latin typeface="Calibri" pitchFamily="34" charset="0"/>
                <a:ea typeface="Calibri" pitchFamily="34" charset="0"/>
                <a:cs typeface="Calibri" pitchFamily="34" charset="0"/>
              </a:rPr>
              <a:t>») που μπορεί να είναι </a:t>
            </a:r>
            <a:r>
              <a:rPr lang="el-GR" sz="1600" i="1" dirty="0">
                <a:latin typeface="Calibri" pitchFamily="34" charset="0"/>
                <a:ea typeface="Calibri" pitchFamily="34" charset="0"/>
                <a:cs typeface="Calibri" pitchFamily="34" charset="0"/>
              </a:rPr>
              <a:t>διαφορετικός σε κάθε επεισόδιο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. Σε κάθε επεισόδιο παίζει τουλάχιστον ένας ηθοποιός, αλλά μπορεί να υπάρχουν ηθοποιοί που δεν έχουν παίξει σε κανένα επεισόδιο.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341313" y="112512"/>
            <a:ext cx="8229600" cy="515493"/>
          </a:xfrm>
        </p:spPr>
        <p:txBody>
          <a:bodyPr>
            <a:normAutofit fontScale="90000"/>
          </a:bodyPr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</a:t>
            </a:r>
            <a:endParaRPr lang="el-GR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9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0883330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755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4756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828DC48-2564-4B62-877D-B844BB024EDA}" type="slidenum">
              <a:rPr lang="el-GR" altLang="en-US" smtClean="0"/>
              <a:pPr/>
              <a:t>36</a:t>
            </a:fld>
            <a:endParaRPr lang="el-GR" altLang="en-US" smtClean="0"/>
          </a:p>
        </p:txBody>
      </p:sp>
      <p:sp>
        <p:nvSpPr>
          <p:cNvPr id="74758" name="Text Box 3"/>
          <p:cNvSpPr txBox="1">
            <a:spLocks noChangeArrowheads="1"/>
          </p:cNvSpPr>
          <p:nvPr/>
        </p:nvSpPr>
        <p:spPr bwMode="auto">
          <a:xfrm>
            <a:off x="2122488" y="5589588"/>
            <a:ext cx="4897437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endParaRPr lang="en-US" sz="2000">
              <a:latin typeface="Comic Sans MS" pitchFamily="66" charset="0"/>
            </a:endParaRPr>
          </a:p>
        </p:txBody>
      </p:sp>
      <p:sp>
        <p:nvSpPr>
          <p:cNvPr id="352257" name="Rectangle 1"/>
          <p:cNvSpPr>
            <a:spLocks noChangeArrowheads="1"/>
          </p:cNvSpPr>
          <p:nvPr/>
        </p:nvSpPr>
        <p:spPr bwMode="auto">
          <a:xfrm>
            <a:off x="203200" y="957235"/>
            <a:ext cx="8636000" cy="532453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Θέλουμε να σχεδιάσουμε μια βάση δεδομένων για γυμναστήρια και τους εργαζόμενούς τους, συγκεκριμένα, θέλουμε να έχουμε την παρακάτω πληροφορία.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γυμναστήριο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όνομα (που είναι μοναδικό), μια διεύθυνση που αποτελείται από την οδό, αριθμό, και ταχυδρομικό κώδικα και τέλος ένα ή περισσότερα τηλέφωνα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εργαζόμενος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έχει ένα μοναδικό  ΑΤ και επίσης διατηρούμε και το όνομά του.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Ένας εργαζόμενος μπορεί να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δουλεύει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σε πολλά γυμναστήρια.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παράδειγμα, ο εργαζόμενος  με ΑΤ ΜΝ203910 μπορεί να δουλεύει και στο γυμναστήριο με όνομα «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Ioannina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Fitness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 και στο γυμναστήριο με όνομα «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HDV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».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κάθε εργαζόμενο, καταγράφουμε και το 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ποσοστό του χρόνου 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που δουλεύει σε ένα γυμναστήριο. 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Για παράδειγμα, για τον  παραπάνω εργαζόμενο με ΑΤ ΜΝ203910 ότι δουλεύει π.χ., 50% στο γυμναστήριο «</a:t>
            </a:r>
            <a:r>
              <a:rPr lang="en-US" sz="1400" dirty="0" err="1" smtClean="0">
                <a:latin typeface="Calibri" pitchFamily="34" charset="0"/>
                <a:ea typeface="Calibri" pitchFamily="34" charset="0"/>
                <a:cs typeface="Calibri" pitchFamily="34" charset="0"/>
              </a:rPr>
              <a:t>Ioannina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Fitness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 και 50% στο γυμναστήριο «</a:t>
            </a:r>
            <a:r>
              <a:rPr lang="en-US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HDV</a:t>
            </a: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».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4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Κάποιοι από τους εργαζομένους έχουν μία από τις παρακάτω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ειδικότητες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: γραμματέας, προσωπικός γυμναστής και διευθυντής. Κάθε εργαζόμενος έχει το πολύ μία (δηλαδή, μία ή καμία) ειδικότητα.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Κάθε διευθυντής </a:t>
            </a:r>
            <a:r>
              <a:rPr lang="el-GR" sz="16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διευθύνει</a:t>
            </a:r>
            <a:r>
              <a:rPr lang="el-GR" sz="1600" i="1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ένα ή περισσότερα γυμναστήρια. Κάθε γυμναστήριο έχει ακριβώς έναν διευθυντή. 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  <a:buFont typeface="Wingdings" pitchFamily="2" charset="2"/>
              <a:buChar char="§"/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 Για κάθε προσωπικό γυμναστή διατηρούμε και το είδος (ένα ή περισσότερα) των γνώσεων του (πχ </a:t>
            </a:r>
            <a:r>
              <a:rPr lang="en-US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yoga</a:t>
            </a: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, αεροβική, κλπ).</a:t>
            </a:r>
          </a:p>
          <a:p>
            <a:pPr algn="just" eaLnBrk="0" fontAlgn="base" hangingPunct="0">
              <a:spcBef>
                <a:spcPct val="50000"/>
              </a:spcBef>
              <a:spcAft>
                <a:spcPct val="0"/>
              </a:spcAft>
            </a:pPr>
            <a:r>
              <a:rPr lang="el-GR" sz="1600" dirty="0" smtClean="0">
                <a:latin typeface="Calibri" pitchFamily="34" charset="0"/>
                <a:ea typeface="Calibri" pitchFamily="34" charset="0"/>
                <a:cs typeface="Calibri" pitchFamily="34" charset="0"/>
              </a:rPr>
              <a:t>Σχεδιάστε ένα κατάλληλο μοντέλο Οντοτήτων/Συσχετίσεων. </a:t>
            </a:r>
          </a:p>
        </p:txBody>
      </p:sp>
      <p:sp>
        <p:nvSpPr>
          <p:cNvPr id="10" name="Title 7"/>
          <p:cNvSpPr>
            <a:spLocks noGrp="1"/>
          </p:cNvSpPr>
          <p:nvPr>
            <p:ph type="title"/>
          </p:nvPr>
        </p:nvSpPr>
        <p:spPr>
          <a:xfrm>
            <a:off x="482600" y="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Άσκηση </a:t>
            </a:r>
            <a:r>
              <a:rPr lang="el-GR" sz="2400" dirty="0" smtClean="0">
                <a:solidFill>
                  <a:schemeClr val="accent6">
                    <a:lumMod val="75000"/>
                  </a:schemeClr>
                </a:solidFill>
              </a:rPr>
              <a:t>(ιεραρχίες)</a:t>
            </a:r>
            <a:endParaRPr lang="el-GR" sz="2400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8" name="Date Placeholder 1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32366423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7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11268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495B4AC-3B5B-46A1-8484-404269A75F66}" type="slidenum">
              <a:rPr lang="el-GR" altLang="en-US" smtClean="0"/>
              <a:pPr/>
              <a:t>4</a:t>
            </a:fld>
            <a:endParaRPr lang="el-GR" altLang="en-US" smtClean="0"/>
          </a:p>
        </p:txBody>
      </p:sp>
      <p:sp>
        <p:nvSpPr>
          <p:cNvPr id="11270" name="Text Box 3"/>
          <p:cNvSpPr txBox="1">
            <a:spLocks noChangeArrowheads="1"/>
          </p:cNvSpPr>
          <p:nvPr/>
        </p:nvSpPr>
        <p:spPr bwMode="auto">
          <a:xfrm>
            <a:off x="423863" y="1423990"/>
            <a:ext cx="8153400" cy="20621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3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. Λογικός Σχεδιασμός (ή Απεικόνιση των Μοντέλων Δεδομένων)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(logical design)</a:t>
            </a:r>
            <a:endParaRPr lang="el-GR" sz="2400" b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1800" dirty="0">
                <a:latin typeface="Calibri" pitchFamily="34" charset="0"/>
                <a:ea typeface="Calibri" pitchFamily="34" charset="0"/>
                <a:cs typeface="Calibri" pitchFamily="34" charset="0"/>
              </a:rPr>
              <a:t>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Επιλογή ενός ΣΔΒΔ για την υλοποίηση του σχεδιασμού </a:t>
            </a:r>
          </a:p>
          <a:p>
            <a:pPr algn="just" eaLnBrk="0" hangingPunct="0">
              <a:spcBef>
                <a:spcPct val="50000"/>
              </a:spcBef>
              <a:buFont typeface="Wingdings" pitchFamily="2" charset="2"/>
              <a:buChar char="§"/>
            </a:pP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 Μετατροπή του εννοιολογικού σχεδιασμού </a:t>
            </a:r>
            <a:r>
              <a:rPr lang="el-GR" sz="20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σε 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ένα σχήμα στο μοντέλο δεδομένων του </a:t>
            </a:r>
            <a:r>
              <a:rPr lang="el-GR" sz="2000" i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επιλεγμένου </a:t>
            </a:r>
            <a:r>
              <a:rPr lang="el-GR" sz="2000" i="1" dirty="0" smtClean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ΣΔΒΔ</a:t>
            </a:r>
            <a:endParaRPr lang="el-GR" sz="1800" i="1" dirty="0">
              <a:solidFill>
                <a:schemeClr val="accent6">
                  <a:lumMod val="75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11271" name="Text Box 4"/>
          <p:cNvSpPr txBox="1">
            <a:spLocks noChangeArrowheads="1"/>
          </p:cNvSpPr>
          <p:nvPr/>
        </p:nvSpPr>
        <p:spPr bwMode="auto">
          <a:xfrm>
            <a:off x="1943100" y="3672824"/>
            <a:ext cx="5257800" cy="461665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χρήση </a:t>
            </a:r>
            <a:r>
              <a:rPr lang="el-GR" sz="2400" b="1" dirty="0" smtClean="0">
                <a:solidFill>
                  <a:schemeClr val="accent3">
                    <a:lumMod val="75000"/>
                  </a:schemeClr>
                </a:solidFill>
              </a:rPr>
              <a:t>Σχεσιακού Μοντέλου</a:t>
            </a:r>
            <a:endParaRPr lang="el-GR" sz="24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26035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Βήματα Σχεδιασμού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622300" y="4762909"/>
            <a:ext cx="8064500" cy="7848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επίσης </a:t>
            </a:r>
            <a:r>
              <a:rPr lang="el-GR" dirty="0" err="1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Κανονικοποίηση</a:t>
            </a: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, π.χ., έλεγχοι </a:t>
            </a:r>
            <a:r>
              <a:rPr lang="el-GR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πλεονασμού</a:t>
            </a:r>
            <a:endParaRPr lang="el-GR" dirty="0">
              <a:solidFill>
                <a:schemeClr val="tx2">
                  <a:lumMod val="50000"/>
                </a:schemeClr>
              </a:solidFill>
              <a:latin typeface="Calibri" pitchFamily="34" charset="0"/>
              <a:ea typeface="Calibri" pitchFamily="34" charset="0"/>
              <a:cs typeface="Calibri" pitchFamily="34" charset="0"/>
            </a:endParaRPr>
          </a:p>
          <a:p>
            <a:pPr algn="just" eaLnBrk="0" hangingPunct="0">
              <a:spcBef>
                <a:spcPct val="50000"/>
              </a:spcBef>
            </a:pPr>
            <a:r>
              <a:rPr lang="el-GR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	Βελτίωση Σχήματος </a:t>
            </a:r>
            <a:r>
              <a:rPr lang="en-US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(Schema Refinement</a:t>
            </a:r>
            <a:r>
              <a:rPr lang="en-US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ea typeface="Calibri" pitchFamily="34" charset="0"/>
                <a:cs typeface="Calibri" pitchFamily="34" charset="0"/>
              </a:rPr>
              <a:t>)</a:t>
            </a:r>
            <a:endParaRPr lang="el-GR" sz="1600" b="1" dirty="0">
              <a:latin typeface="Calibri" pitchFamily="34" charset="0"/>
              <a:ea typeface="Calibri" pitchFamily="34" charset="0"/>
              <a:cs typeface="Calibri" pitchFamily="34" charset="0"/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2165316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3" name="Footer Placeholder 3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l-GR" altLang="en-US" sz="1200" dirty="0">
                <a:solidFill>
                  <a:schemeClr val="tx1">
                    <a:tint val="75000"/>
                  </a:schemeClr>
                </a:solidFill>
                <a:latin typeface="+mn-lt"/>
              </a:rPr>
              <a:t>Ευαγγελία </a:t>
            </a:r>
            <a:r>
              <a:rPr lang="el-GR" altLang="en-US" sz="1200" dirty="0" err="1">
                <a:solidFill>
                  <a:schemeClr val="tx1">
                    <a:tint val="75000"/>
                  </a:schemeClr>
                </a:solidFill>
                <a:latin typeface="+mn-lt"/>
              </a:rPr>
              <a:t>Πιτουρά</a:t>
            </a:r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4096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fld id="{71F57D58-AA1E-4E9C-866D-B9D7CCD78796}" type="slidenum">
              <a:rPr lang="el-GR" altLang="en-US" sz="1200">
                <a:solidFill>
                  <a:schemeClr val="tx1">
                    <a:tint val="75000"/>
                  </a:schemeClr>
                </a:solidFill>
                <a:latin typeface="+mn-lt"/>
              </a:rPr>
              <a:pPr eaLnBrk="1" hangingPunct="1"/>
              <a:t>5</a:t>
            </a:fld>
            <a:endParaRPr lang="el-GR" altLang="en-US" sz="1200" dirty="0">
              <a:solidFill>
                <a:schemeClr val="tx1">
                  <a:tint val="75000"/>
                </a:schemeClr>
              </a:solidFill>
              <a:latin typeface="+mn-lt"/>
            </a:endParaRPr>
          </a:p>
        </p:txBody>
      </p:sp>
      <p:sp>
        <p:nvSpPr>
          <p:cNvPr id="83971" name="Text Box 3"/>
          <p:cNvSpPr txBox="1">
            <a:spLocks noChangeArrowheads="1"/>
          </p:cNvSpPr>
          <p:nvPr/>
        </p:nvSpPr>
        <p:spPr bwMode="auto">
          <a:xfrm>
            <a:off x="406400" y="1676400"/>
            <a:ext cx="8356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Σχήμα της 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βάσης δεδομένων</a:t>
            </a:r>
            <a:endParaRPr lang="el-GR" altLang="en-US" sz="2400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3" name="Text Box 5"/>
          <p:cNvSpPr txBox="1">
            <a:spLocks noChangeArrowheads="1"/>
          </p:cNvSpPr>
          <p:nvPr/>
        </p:nvSpPr>
        <p:spPr bwMode="auto">
          <a:xfrm>
            <a:off x="1371600" y="2162175"/>
            <a:ext cx="6781800" cy="86177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Μοντέλο : (1) δομικά </a:t>
            </a: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στοιχεία </a:t>
            </a: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</a:t>
            </a:r>
          </a:p>
          <a:p>
            <a:pPr>
              <a:spcBef>
                <a:spcPct val="50000"/>
              </a:spcBef>
            </a:pPr>
            <a:r>
              <a:rPr lang="el-GR" altLang="en-US" sz="20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		   (2) περιορισμοί ακεραιότητας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4" name="Text Box 6"/>
          <p:cNvSpPr txBox="1">
            <a:spLocks noChangeArrowheads="1"/>
          </p:cNvSpPr>
          <p:nvPr/>
        </p:nvSpPr>
        <p:spPr bwMode="auto">
          <a:xfrm>
            <a:off x="390525" y="4100938"/>
            <a:ext cx="83566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algn="just">
              <a:spcBef>
                <a:spcPct val="50000"/>
              </a:spcBef>
            </a:pP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Στιγμιότυπο της 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βάσης </a:t>
            </a:r>
            <a:r>
              <a:rPr lang="el-GR" altLang="en-US" sz="2400" dirty="0" err="1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δεδόμένων</a:t>
            </a:r>
            <a:r>
              <a:rPr lang="el-GR" altLang="en-US" sz="2400" dirty="0" smtClean="0">
                <a:solidFill>
                  <a:schemeClr val="tx2">
                    <a:lumMod val="50000"/>
                  </a:schemeClr>
                </a:solidFill>
                <a:latin typeface="+mn-lt"/>
              </a:rPr>
              <a:t> (κατάσταση 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ή σύνολο εμφανίσεων ή σύνολο </a:t>
            </a:r>
            <a:r>
              <a:rPr lang="el-GR" altLang="en-US" sz="2400" dirty="0" err="1">
                <a:solidFill>
                  <a:schemeClr val="tx2">
                    <a:lumMod val="50000"/>
                  </a:schemeClr>
                </a:solidFill>
                <a:latin typeface="+mn-lt"/>
              </a:rPr>
              <a:t>στιγμιοτύπων</a:t>
            </a:r>
            <a:r>
              <a:rPr lang="el-GR" altLang="en-US" sz="24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)</a:t>
            </a:r>
          </a:p>
        </p:txBody>
      </p:sp>
      <p:sp>
        <p:nvSpPr>
          <p:cNvPr id="83975" name="Text Box 7"/>
          <p:cNvSpPr txBox="1">
            <a:spLocks noChangeArrowheads="1"/>
          </p:cNvSpPr>
          <p:nvPr/>
        </p:nvSpPr>
        <p:spPr bwMode="auto">
          <a:xfrm>
            <a:off x="4443413" y="1654629"/>
            <a:ext cx="2387600" cy="400110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Πρόθεση </a:t>
            </a:r>
            <a:r>
              <a:rPr lang="en-US" altLang="en-US" sz="2000" b="1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(intension)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83976" name="Text Box 8"/>
          <p:cNvSpPr txBox="1">
            <a:spLocks noChangeArrowheads="1"/>
          </p:cNvSpPr>
          <p:nvPr/>
        </p:nvSpPr>
        <p:spPr bwMode="auto">
          <a:xfrm>
            <a:off x="5537200" y="3653263"/>
            <a:ext cx="2781300" cy="396875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noFill/>
          </a:ln>
        </p:spPr>
        <p:txBody>
          <a:bodyPr wrap="square"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b="1">
                <a:solidFill>
                  <a:schemeClr val="tx2">
                    <a:lumMod val="50000"/>
                  </a:schemeClr>
                </a:solidFill>
                <a:latin typeface="+mn-lt"/>
              </a:rPr>
              <a:t>Ανάπτυξη (extension)</a:t>
            </a:r>
          </a:p>
        </p:txBody>
      </p:sp>
      <p:sp>
        <p:nvSpPr>
          <p:cNvPr id="83978" name="Text Box 10"/>
          <p:cNvSpPr txBox="1">
            <a:spLocks noChangeArrowheads="1"/>
          </p:cNvSpPr>
          <p:nvPr/>
        </p:nvSpPr>
        <p:spPr bwMode="auto">
          <a:xfrm>
            <a:off x="1725613" y="4970035"/>
            <a:ext cx="5105400" cy="396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 sz="1600"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600"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>
              <a:spcBef>
                <a:spcPct val="50000"/>
              </a:spcBef>
            </a:pPr>
            <a:r>
              <a:rPr lang="el-GR" altLang="en-US" sz="2000" dirty="0">
                <a:solidFill>
                  <a:schemeClr val="tx2">
                    <a:lumMod val="50000"/>
                  </a:schemeClr>
                </a:solidFill>
                <a:latin typeface="+mn-lt"/>
              </a:rPr>
              <a:t>(αρχική κατάσταση, έγκυρη κατάσταση)</a:t>
            </a:r>
            <a:endParaRPr lang="el-GR" altLang="en-US" sz="2000" b="1" dirty="0">
              <a:solidFill>
                <a:schemeClr val="tx2">
                  <a:lumMod val="50000"/>
                </a:schemeClr>
              </a:solidFill>
              <a:latin typeface="+mn-lt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και Στιγμιότυπο 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1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2143557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Footer Placeholder 3"/>
          <p:cNvSpPr>
            <a:spLocks noGrp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5124" name="Slide Number Placeholder 4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47CF5973-94F6-420A-825D-974F0CB198D3}" type="slidenum">
              <a:rPr lang="el-GR" altLang="en-US" smtClean="0"/>
              <a:pPr/>
              <a:t>6</a:t>
            </a:fld>
            <a:endParaRPr lang="el-GR" altLang="en-US" smtClean="0"/>
          </a:p>
        </p:txBody>
      </p:sp>
      <p:sp>
        <p:nvSpPr>
          <p:cNvPr id="5126" name="TextBox 8"/>
          <p:cNvSpPr txBox="1">
            <a:spLocks noChangeArrowheads="1"/>
          </p:cNvSpPr>
          <p:nvPr/>
        </p:nvSpPr>
        <p:spPr bwMode="auto">
          <a:xfrm>
            <a:off x="785813" y="2098675"/>
            <a:ext cx="7088187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971550" lvl="1" indent="-514350">
              <a:buFont typeface="+mj-lt"/>
              <a:buAutoNum type="romanUcPeriod"/>
            </a:pPr>
            <a:r>
              <a:rPr lang="el-GR" sz="3200" dirty="0" smtClean="0"/>
              <a:t>Το </a:t>
            </a:r>
            <a:r>
              <a:rPr lang="el-GR" sz="3200" dirty="0" smtClean="0"/>
              <a:t>σχεσιακό μοντέλο</a:t>
            </a:r>
            <a:endParaRPr lang="el-GR" sz="3200" dirty="0"/>
          </a:p>
          <a:p>
            <a:pPr marL="1028700" lvl="1" indent="-571500">
              <a:buFont typeface="+mj-lt"/>
              <a:buAutoNum type="romanUcPeriod"/>
            </a:pPr>
            <a:r>
              <a:rPr lang="el-GR" sz="3200" dirty="0" smtClean="0"/>
              <a:t>Μετατροπή/αντιστοιχία σχήματος Ο/Σ σε σχεσιακό σχήμα</a:t>
            </a:r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381000" y="4397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l-GR" sz="4400" dirty="0" smtClean="0">
                <a:solidFill>
                  <a:schemeClr val="accent6">
                    <a:lumMod val="75000"/>
                  </a:schemeClr>
                </a:solidFill>
                <a:latin typeface="+mj-lt"/>
                <a:ea typeface="+mj-ea"/>
                <a:cs typeface="+mj-cs"/>
              </a:rPr>
              <a:t>Τι θα δούμε σήμερα</a:t>
            </a:r>
            <a:endParaRPr kumimoji="0" lang="el-GR" sz="4400" b="0" i="0" u="none" strike="noStrike" kern="1200" cap="none" spc="0" normalizeH="0" baseline="0" noProof="0" dirty="0">
              <a:ln>
                <a:noFill/>
              </a:ln>
              <a:solidFill>
                <a:schemeClr val="accent6">
                  <a:lumMod val="75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lide Number Placeholder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422029" y="1465698"/>
            <a:ext cx="8335108" cy="39703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Θέλουμε να κατασκευάσουμε μια βάση δεδομένων στην οποία θα αποθηκεύουμε </a:t>
            </a:r>
            <a:r>
              <a:rPr lang="el-GR" b="1" i="1" dirty="0">
                <a:ea typeface="Times New Roman" panose="02020603050405020304" pitchFamily="18" charset="0"/>
                <a:cs typeface="Times New Roman" panose="02020603050405020304" pitchFamily="18" charset="0"/>
              </a:rPr>
              <a:t>αποτελέσματα μετρήσεων από αισθητήρες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που έχουμε εγκαταστήσει σε δωμάτια ενός κτιρίου. 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Κάθε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αισθητήρας μετρά θερμοκρασία και ποσοστό υγρασίας.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κάθε </a:t>
            </a:r>
            <a:r>
              <a:rPr lang="el-G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δωμάτιο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 έχουμε έναν μοναδικό αριθμό, τον όροφο στον οποίο βρίσκεται και τα τετραγωνικά του χιλιόμετρα.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Κάθε </a:t>
            </a:r>
            <a:r>
              <a:rPr lang="el-G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αισθητήρας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χαρακτηρίζεται από τον αριθμό δωματίου στον οποίο έχει εγκατασταθεί και από έναν αριθμό που είναι μοναδικός ανά δωμάτιο (δηλαδή, δεν υπάρχουν αισθητήρες με τον ίδιο αριθμό στο ίδιο δωμάτιο).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κάθε αισθητήρα έχουμε ακόμα τον κατασκευαστή του και τη θέση του στο δωμάτιο.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Για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κάθε </a:t>
            </a:r>
            <a:r>
              <a:rPr lang="el-GR" b="1" dirty="0">
                <a:ea typeface="Times New Roman" panose="02020603050405020304" pitchFamily="18" charset="0"/>
                <a:cs typeface="Times New Roman" panose="02020603050405020304" pitchFamily="18" charset="0"/>
              </a:rPr>
              <a:t>μέτρηση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, αναφέρουμε τη χρονική στιγμή της καταγραφή της, τον αισθητήρα που την κατέγραψε και τις δύο τιμές (θερμοκρασία, υγρασία) της μέτρησης. </a:t>
            </a:r>
            <a:endParaRPr lang="en-US" dirty="0" smtClean="0"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l-GR" dirty="0" smtClean="0">
                <a:ea typeface="Times New Roman" panose="02020603050405020304" pitchFamily="18" charset="0"/>
                <a:cs typeface="Times New Roman" panose="02020603050405020304" pitchFamily="18" charset="0"/>
              </a:rPr>
              <a:t>Υποθέστε </a:t>
            </a:r>
            <a:r>
              <a:rPr lang="el-GR" dirty="0">
                <a:ea typeface="Times New Roman" panose="02020603050405020304" pitchFamily="18" charset="0"/>
                <a:cs typeface="Times New Roman" panose="02020603050405020304" pitchFamily="18" charset="0"/>
              </a:rPr>
              <a:t>ότι κάθε χρονική στιγμή, έχουμε το πολύ μια μέτρηση ανά αισθητήρα</a:t>
            </a:r>
            <a:endParaRPr lang="el-GR" dirty="0"/>
          </a:p>
        </p:txBody>
      </p:sp>
      <p:sp>
        <p:nvSpPr>
          <p:cNvPr id="5" name="TextBox 4"/>
          <p:cNvSpPr txBox="1"/>
          <p:nvPr/>
        </p:nvSpPr>
        <p:spPr>
          <a:xfrm>
            <a:off x="1565030" y="360485"/>
            <a:ext cx="5462954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l-GR" sz="2800" dirty="0" smtClean="0">
                <a:solidFill>
                  <a:srgbClr val="FF0000"/>
                </a:solidFill>
              </a:rPr>
              <a:t>Άσκηση</a:t>
            </a:r>
            <a:endParaRPr lang="el-GR" sz="28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6399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1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7172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5A01EA4-0516-44B5-973C-BD1132750C4A}" type="slidenum">
              <a:rPr lang="el-GR" altLang="en-US" smtClean="0"/>
              <a:pPr/>
              <a:t>8</a:t>
            </a:fld>
            <a:endParaRPr lang="el-GR" altLang="en-US" smtClean="0"/>
          </a:p>
        </p:txBody>
      </p:sp>
      <p:sp>
        <p:nvSpPr>
          <p:cNvPr id="7174" name="Text Box 3"/>
          <p:cNvSpPr txBox="1">
            <a:spLocks noChangeArrowheads="1"/>
          </p:cNvSpPr>
          <p:nvPr/>
        </p:nvSpPr>
        <p:spPr bwMode="auto">
          <a:xfrm>
            <a:off x="631826" y="1783040"/>
            <a:ext cx="7827962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Σχήμα σχέσης </a:t>
            </a:r>
            <a:r>
              <a:rPr lang="en-US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R</a:t>
            </a:r>
            <a:r>
              <a:rPr lang="el-GR" sz="24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dirty="0" smtClean="0">
                <a:latin typeface="Calibri" pitchFamily="34" charset="0"/>
                <a:cs typeface="Calibri" pitchFamily="34" charset="0"/>
              </a:rPr>
              <a:t>δηλώνεται 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R(A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1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A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2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, …,A</a:t>
            </a:r>
            <a:r>
              <a:rPr lang="en-US" sz="2400" baseline="-25000" dirty="0">
                <a:latin typeface="Calibri" pitchFamily="34" charset="0"/>
                <a:cs typeface="Calibri" pitchFamily="34" charset="0"/>
              </a:rPr>
              <a:t>n</a:t>
            </a:r>
            <a:r>
              <a:rPr lang="en-US" sz="2400" dirty="0">
                <a:latin typeface="Calibri" pitchFamily="34" charset="0"/>
                <a:cs typeface="Calibri" pitchFamily="34" charset="0"/>
              </a:rPr>
              <a:t>) </a:t>
            </a:r>
            <a:r>
              <a:rPr lang="el-GR" sz="2400" dirty="0">
                <a:latin typeface="Calibri" pitchFamily="34" charset="0"/>
                <a:cs typeface="Calibri" pitchFamily="34" charset="0"/>
              </a:rPr>
              <a:t>αποτελείται από ένα όνομα σχέσης και μια λίστα από γνωρίσματα.</a:t>
            </a:r>
          </a:p>
        </p:txBody>
      </p:sp>
      <p:sp>
        <p:nvSpPr>
          <p:cNvPr id="7175" name="Text Box 4"/>
          <p:cNvSpPr txBox="1">
            <a:spLocks noChangeArrowheads="1"/>
          </p:cNvSpPr>
          <p:nvPr/>
        </p:nvSpPr>
        <p:spPr bwMode="auto">
          <a:xfrm>
            <a:off x="980262" y="2817237"/>
            <a:ext cx="7559675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Παράδειγμα - Τ</a:t>
            </a:r>
            <a:r>
              <a:rPr lang="en-US" sz="2000" dirty="0">
                <a:latin typeface="Calibri" pitchFamily="34" charset="0"/>
                <a:cs typeface="Calibri" pitchFamily="34" charset="0"/>
              </a:rPr>
              <a:t>AINIA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(Τίτλος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Χρόνος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Διάρκεια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, 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Τύπος)</a:t>
            </a:r>
            <a:endParaRPr lang="el-GR" sz="20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7176" name="Text Box 5"/>
          <p:cNvSpPr txBox="1">
            <a:spLocks noChangeArrowheads="1"/>
          </p:cNvSpPr>
          <p:nvPr/>
        </p:nvSpPr>
        <p:spPr bwMode="auto">
          <a:xfrm>
            <a:off x="504888" y="5409413"/>
            <a:ext cx="7467600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Βαθμός</a:t>
            </a:r>
            <a:r>
              <a:rPr lang="el-GR" sz="20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: το πλήθος των γνωρισμάτων</a:t>
            </a:r>
          </a:p>
        </p:txBody>
      </p:sp>
      <p:sp>
        <p:nvSpPr>
          <p:cNvPr id="7177" name="Text Box 6"/>
          <p:cNvSpPr txBox="1">
            <a:spLocks noChangeArrowheads="1"/>
          </p:cNvSpPr>
          <p:nvPr/>
        </p:nvSpPr>
        <p:spPr bwMode="auto">
          <a:xfrm>
            <a:off x="980262" y="1321375"/>
            <a:ext cx="7450175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Βασικό δομικό </a:t>
            </a:r>
            <a:r>
              <a:rPr lang="el-GR" sz="2400" i="1" dirty="0">
                <a:latin typeface="Calibri" pitchFamily="34" charset="0"/>
                <a:cs typeface="Calibri" pitchFamily="34" charset="0"/>
              </a:rPr>
              <a:t>στοιχείο</a:t>
            </a:r>
            <a:r>
              <a:rPr lang="el-GR" sz="2400" i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είναι οι «πίνακες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»</a:t>
            </a:r>
            <a:r>
              <a:rPr lang="en-US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 </a:t>
            </a:r>
            <a:r>
              <a:rPr lang="el-GR" sz="2400" i="1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ή «σχέσεις»</a:t>
            </a:r>
            <a:endParaRPr lang="el-GR" sz="2400" i="1" dirty="0">
              <a:solidFill>
                <a:schemeClr val="tx2">
                  <a:lumMod val="50000"/>
                </a:schemeClr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88" y="88900"/>
            <a:ext cx="8229600" cy="1143000"/>
          </a:xfrm>
        </p:spPr>
        <p:txBody>
          <a:bodyPr/>
          <a:lstStyle/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Σχήμα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64" name="Rectangle 58"/>
          <p:cNvSpPr>
            <a:spLocks noChangeArrowheads="1"/>
          </p:cNvSpPr>
          <p:nvPr/>
        </p:nvSpPr>
        <p:spPr bwMode="auto">
          <a:xfrm>
            <a:off x="2757017" y="5117799"/>
            <a:ext cx="0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endParaRPr lang="el-GR" sz="2000" b="1" dirty="0"/>
          </a:p>
        </p:txBody>
      </p:sp>
      <p:sp>
        <p:nvSpPr>
          <p:cNvPr id="101" name="Text Box 97"/>
          <p:cNvSpPr txBox="1">
            <a:spLocks noChangeArrowheads="1"/>
          </p:cNvSpPr>
          <p:nvPr/>
        </p:nvSpPr>
        <p:spPr bwMode="auto">
          <a:xfrm>
            <a:off x="812007" y="4046236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74" name="Rectangle 68"/>
          <p:cNvSpPr>
            <a:spLocks noChangeArrowheads="1"/>
          </p:cNvSpPr>
          <p:nvPr/>
        </p:nvSpPr>
        <p:spPr bwMode="auto">
          <a:xfrm>
            <a:off x="4402783" y="5323599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55" name="Rectangle 49"/>
          <p:cNvSpPr>
            <a:spLocks noChangeArrowheads="1"/>
          </p:cNvSpPr>
          <p:nvPr/>
        </p:nvSpPr>
        <p:spPr bwMode="auto">
          <a:xfrm>
            <a:off x="2971000" y="4421597"/>
            <a:ext cx="1782763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Τίτλος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6" name="Rectangle 50"/>
          <p:cNvSpPr>
            <a:spLocks noChangeArrowheads="1"/>
          </p:cNvSpPr>
          <p:nvPr/>
        </p:nvSpPr>
        <p:spPr bwMode="auto">
          <a:xfrm>
            <a:off x="4141851" y="4459697"/>
            <a:ext cx="777457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Χρόνος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7" name="Rectangle 51"/>
          <p:cNvSpPr>
            <a:spLocks noChangeArrowheads="1"/>
          </p:cNvSpPr>
          <p:nvPr/>
        </p:nvSpPr>
        <p:spPr bwMode="auto">
          <a:xfrm>
            <a:off x="5367026" y="4487669"/>
            <a:ext cx="972959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eaLnBrk="0" hangingPunct="0"/>
            <a:r>
              <a:rPr lang="el-GR" sz="2000" b="1" dirty="0">
                <a:solidFill>
                  <a:schemeClr val="accent3">
                    <a:lumMod val="75000"/>
                  </a:schemeClr>
                </a:solidFill>
              </a:rPr>
              <a:t>Δ</a:t>
            </a:r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ιάρκεια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58" name="Rectangle 52"/>
          <p:cNvSpPr>
            <a:spLocks noChangeArrowheads="1"/>
          </p:cNvSpPr>
          <p:nvPr/>
        </p:nvSpPr>
        <p:spPr bwMode="auto">
          <a:xfrm rot="10800000" flipV="1">
            <a:off x="6629400" y="4475270"/>
            <a:ext cx="715655" cy="3077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eaLnBrk="0" hangingPunct="0"/>
            <a:r>
              <a:rPr lang="el-GR" sz="2000" b="1" dirty="0" smtClean="0">
                <a:solidFill>
                  <a:schemeClr val="accent3">
                    <a:lumMod val="75000"/>
                  </a:schemeClr>
                </a:solidFill>
              </a:rPr>
              <a:t>Τύπος</a:t>
            </a:r>
            <a:endParaRPr lang="el-GR" sz="2000" b="1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7" name="Line 92"/>
          <p:cNvSpPr>
            <a:spLocks noChangeShapeType="1"/>
          </p:cNvSpPr>
          <p:nvPr/>
        </p:nvSpPr>
        <p:spPr bwMode="auto">
          <a:xfrm flipH="1">
            <a:off x="3695388" y="3798987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8" name="Line 93"/>
          <p:cNvSpPr>
            <a:spLocks noChangeShapeType="1"/>
          </p:cNvSpPr>
          <p:nvPr/>
        </p:nvSpPr>
        <p:spPr bwMode="auto">
          <a:xfrm>
            <a:off x="4819337" y="3798988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9" name="Line 94"/>
          <p:cNvSpPr>
            <a:spLocks noChangeShapeType="1"/>
          </p:cNvSpPr>
          <p:nvPr/>
        </p:nvSpPr>
        <p:spPr bwMode="auto">
          <a:xfrm>
            <a:off x="5759139" y="3798987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102" name="Line 98"/>
          <p:cNvSpPr>
            <a:spLocks noChangeShapeType="1"/>
          </p:cNvSpPr>
          <p:nvPr/>
        </p:nvSpPr>
        <p:spPr bwMode="auto">
          <a:xfrm>
            <a:off x="5501168" y="3798988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18" name="Text Box 91"/>
          <p:cNvSpPr txBox="1">
            <a:spLocks noChangeArrowheads="1"/>
          </p:cNvSpPr>
          <p:nvPr/>
        </p:nvSpPr>
        <p:spPr bwMode="auto">
          <a:xfrm>
            <a:off x="3697770" y="3409284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28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  <p:sp>
        <p:nvSpPr>
          <p:cNvPr id="6" name="Rectangle 5"/>
          <p:cNvSpPr/>
          <p:nvPr/>
        </p:nvSpPr>
        <p:spPr>
          <a:xfrm>
            <a:off x="2688492" y="4306277"/>
            <a:ext cx="4822093" cy="609600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l-GR"/>
          </a:p>
        </p:txBody>
      </p:sp>
      <p:cxnSp>
        <p:nvCxnSpPr>
          <p:cNvPr id="9" name="Straight Connector 8"/>
          <p:cNvCxnSpPr/>
          <p:nvPr/>
        </p:nvCxnSpPr>
        <p:spPr>
          <a:xfrm>
            <a:off x="3829538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/>
          <p:nvPr/>
        </p:nvCxnSpPr>
        <p:spPr>
          <a:xfrm>
            <a:off x="6504866" y="4340665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5190877" y="4321908"/>
            <a:ext cx="7816" cy="60178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4698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9" name="Rectangle 6"/>
          <p:cNvSpPr>
            <a:spLocks noGrp="1" noChangeArrowheads="1"/>
          </p:cNvSpPr>
          <p:nvPr>
            <p:ph type="ftr" sz="quarter" idx="11"/>
          </p:nvPr>
        </p:nvSpPr>
        <p:spPr>
          <a:noFill/>
        </p:spPr>
        <p:txBody>
          <a:bodyPr/>
          <a:lstStyle/>
          <a:p>
            <a:r>
              <a:rPr lang="el-GR" altLang="en-US" smtClean="0"/>
              <a:t>Ευαγγελία Πιτουρά</a:t>
            </a:r>
          </a:p>
        </p:txBody>
      </p:sp>
      <p:sp>
        <p:nvSpPr>
          <p:cNvPr id="9220" name="Rectangle 7"/>
          <p:cNvSpPr>
            <a:spLocks noGrp="1" noChangeArrowheads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DF72A34C-20EE-4C0C-85D3-4FB8C1E73A90}" type="slidenum">
              <a:rPr lang="el-GR" altLang="en-US" smtClean="0"/>
              <a:pPr/>
              <a:t>9</a:t>
            </a:fld>
            <a:endParaRPr lang="el-GR" altLang="en-US" smtClean="0"/>
          </a:p>
        </p:txBody>
      </p:sp>
      <p:sp>
        <p:nvSpPr>
          <p:cNvPr id="9222" name="Text Box 3"/>
          <p:cNvSpPr txBox="1">
            <a:spLocks noChangeArrowheads="1"/>
          </p:cNvSpPr>
          <p:nvPr/>
        </p:nvSpPr>
        <p:spPr bwMode="auto">
          <a:xfrm>
            <a:off x="533400" y="1016000"/>
            <a:ext cx="8077200" cy="8309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 eaLnBrk="0" hangingPunct="0">
              <a:spcBef>
                <a:spcPct val="50000"/>
              </a:spcBef>
            </a:pPr>
            <a:r>
              <a:rPr lang="el-GR" sz="2400" dirty="0" smtClean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απλός </a:t>
            </a:r>
            <a:r>
              <a:rPr lang="el-GR" sz="2400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τρόπος αναπαράστασης δεδομένων: ένας δυσδιάστατος πίνακας που λέγεται </a:t>
            </a:r>
            <a:r>
              <a:rPr lang="el-GR" sz="2400" b="1" dirty="0">
                <a:solidFill>
                  <a:schemeClr val="tx2">
                    <a:lumMod val="50000"/>
                  </a:schemeClr>
                </a:solidFill>
                <a:latin typeface="Calibri" pitchFamily="34" charset="0"/>
                <a:cs typeface="Calibri" pitchFamily="34" charset="0"/>
              </a:rPr>
              <a:t>σχέση</a:t>
            </a:r>
          </a:p>
        </p:txBody>
      </p:sp>
      <p:sp>
        <p:nvSpPr>
          <p:cNvPr id="9223" name="Rectangle 4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4" name="Rectangle 5"/>
          <p:cNvSpPr>
            <a:spLocks noChangeArrowheads="1"/>
          </p:cNvSpPr>
          <p:nvPr/>
        </p:nvSpPr>
        <p:spPr bwMode="auto">
          <a:xfrm>
            <a:off x="2247901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5" name="Rectangle 6"/>
          <p:cNvSpPr>
            <a:spLocks noChangeArrowheads="1"/>
          </p:cNvSpPr>
          <p:nvPr/>
        </p:nvSpPr>
        <p:spPr bwMode="auto">
          <a:xfrm>
            <a:off x="2255838" y="27836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6" name="Rectangle 7"/>
          <p:cNvSpPr>
            <a:spLocks noChangeArrowheads="1"/>
          </p:cNvSpPr>
          <p:nvPr/>
        </p:nvSpPr>
        <p:spPr bwMode="auto">
          <a:xfrm>
            <a:off x="4086226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7" name="Rectangle 8"/>
          <p:cNvSpPr>
            <a:spLocks noChangeArrowheads="1"/>
          </p:cNvSpPr>
          <p:nvPr/>
        </p:nvSpPr>
        <p:spPr bwMode="auto">
          <a:xfrm>
            <a:off x="509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8" name="Rectangle 9"/>
          <p:cNvSpPr>
            <a:spLocks noChangeArrowheads="1"/>
          </p:cNvSpPr>
          <p:nvPr/>
        </p:nvSpPr>
        <p:spPr bwMode="auto">
          <a:xfrm>
            <a:off x="5100638" y="27836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29" name="Rectangle 10"/>
          <p:cNvSpPr>
            <a:spLocks noChangeArrowheads="1"/>
          </p:cNvSpPr>
          <p:nvPr/>
        </p:nvSpPr>
        <p:spPr bwMode="auto">
          <a:xfrm>
            <a:off x="6361113" y="27836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0" name="Rectangle 11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1" name="Rectangle 12"/>
          <p:cNvSpPr>
            <a:spLocks noChangeArrowheads="1"/>
          </p:cNvSpPr>
          <p:nvPr/>
        </p:nvSpPr>
        <p:spPr bwMode="auto">
          <a:xfrm>
            <a:off x="7800976" y="27836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2" name="Rectangle 13"/>
          <p:cNvSpPr>
            <a:spLocks noChangeArrowheads="1"/>
          </p:cNvSpPr>
          <p:nvPr/>
        </p:nvSpPr>
        <p:spPr bwMode="auto">
          <a:xfrm>
            <a:off x="2247901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3" name="Rectangle 14"/>
          <p:cNvSpPr>
            <a:spLocks noChangeArrowheads="1"/>
          </p:cNvSpPr>
          <p:nvPr/>
        </p:nvSpPr>
        <p:spPr bwMode="auto">
          <a:xfrm>
            <a:off x="4086226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4" name="Rectangle 15"/>
          <p:cNvSpPr>
            <a:spLocks noChangeArrowheads="1"/>
          </p:cNvSpPr>
          <p:nvPr/>
        </p:nvSpPr>
        <p:spPr bwMode="auto">
          <a:xfrm>
            <a:off x="509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5" name="Rectangle 16"/>
          <p:cNvSpPr>
            <a:spLocks noChangeArrowheads="1"/>
          </p:cNvSpPr>
          <p:nvPr/>
        </p:nvSpPr>
        <p:spPr bwMode="auto">
          <a:xfrm>
            <a:off x="6361113" y="2793147"/>
            <a:ext cx="9525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6" name="Rectangle 17"/>
          <p:cNvSpPr>
            <a:spLocks noChangeArrowheads="1"/>
          </p:cNvSpPr>
          <p:nvPr/>
        </p:nvSpPr>
        <p:spPr bwMode="auto">
          <a:xfrm>
            <a:off x="7800976" y="2793147"/>
            <a:ext cx="7937" cy="398463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7" name="Rectangle 18"/>
          <p:cNvSpPr>
            <a:spLocks noChangeArrowheads="1"/>
          </p:cNvSpPr>
          <p:nvPr/>
        </p:nvSpPr>
        <p:spPr bwMode="auto">
          <a:xfrm>
            <a:off x="2247901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8" name="Rectangle 19"/>
          <p:cNvSpPr>
            <a:spLocks noChangeArrowheads="1"/>
          </p:cNvSpPr>
          <p:nvPr/>
        </p:nvSpPr>
        <p:spPr bwMode="auto">
          <a:xfrm>
            <a:off x="2255838" y="31900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39" name="Rectangle 20"/>
          <p:cNvSpPr>
            <a:spLocks noChangeArrowheads="1"/>
          </p:cNvSpPr>
          <p:nvPr/>
        </p:nvSpPr>
        <p:spPr bwMode="auto">
          <a:xfrm>
            <a:off x="4086226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0" name="Rectangle 21"/>
          <p:cNvSpPr>
            <a:spLocks noChangeArrowheads="1"/>
          </p:cNvSpPr>
          <p:nvPr/>
        </p:nvSpPr>
        <p:spPr bwMode="auto">
          <a:xfrm>
            <a:off x="4095751" y="31900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1" name="Rectangle 22"/>
          <p:cNvSpPr>
            <a:spLocks noChangeArrowheads="1"/>
          </p:cNvSpPr>
          <p:nvPr/>
        </p:nvSpPr>
        <p:spPr bwMode="auto">
          <a:xfrm>
            <a:off x="509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2" name="Rectangle 23"/>
          <p:cNvSpPr>
            <a:spLocks noChangeArrowheads="1"/>
          </p:cNvSpPr>
          <p:nvPr/>
        </p:nvSpPr>
        <p:spPr bwMode="auto">
          <a:xfrm>
            <a:off x="5100638" y="31900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3" name="Rectangle 24"/>
          <p:cNvSpPr>
            <a:spLocks noChangeArrowheads="1"/>
          </p:cNvSpPr>
          <p:nvPr/>
        </p:nvSpPr>
        <p:spPr bwMode="auto">
          <a:xfrm>
            <a:off x="6361113" y="31900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4" name="Rectangle 25"/>
          <p:cNvSpPr>
            <a:spLocks noChangeArrowheads="1"/>
          </p:cNvSpPr>
          <p:nvPr/>
        </p:nvSpPr>
        <p:spPr bwMode="auto">
          <a:xfrm>
            <a:off x="6370638" y="31900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5" name="Rectangle 26"/>
          <p:cNvSpPr>
            <a:spLocks noChangeArrowheads="1"/>
          </p:cNvSpPr>
          <p:nvPr/>
        </p:nvSpPr>
        <p:spPr bwMode="auto">
          <a:xfrm>
            <a:off x="7800976" y="31900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6" name="Rectangle 27"/>
          <p:cNvSpPr>
            <a:spLocks noChangeArrowheads="1"/>
          </p:cNvSpPr>
          <p:nvPr/>
        </p:nvSpPr>
        <p:spPr bwMode="auto">
          <a:xfrm>
            <a:off x="2247901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7" name="Rectangle 28"/>
          <p:cNvSpPr>
            <a:spLocks noChangeArrowheads="1"/>
          </p:cNvSpPr>
          <p:nvPr/>
        </p:nvSpPr>
        <p:spPr bwMode="auto">
          <a:xfrm>
            <a:off x="4086226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8" name="Rectangle 29"/>
          <p:cNvSpPr>
            <a:spLocks noChangeArrowheads="1"/>
          </p:cNvSpPr>
          <p:nvPr/>
        </p:nvSpPr>
        <p:spPr bwMode="auto">
          <a:xfrm>
            <a:off x="509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49" name="Rectangle 30"/>
          <p:cNvSpPr>
            <a:spLocks noChangeArrowheads="1"/>
          </p:cNvSpPr>
          <p:nvPr/>
        </p:nvSpPr>
        <p:spPr bwMode="auto">
          <a:xfrm>
            <a:off x="6361113" y="3199547"/>
            <a:ext cx="9525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0" name="Rectangle 31"/>
          <p:cNvSpPr>
            <a:spLocks noChangeArrowheads="1"/>
          </p:cNvSpPr>
          <p:nvPr/>
        </p:nvSpPr>
        <p:spPr bwMode="auto">
          <a:xfrm>
            <a:off x="7800976" y="3199547"/>
            <a:ext cx="7937" cy="44767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1" name="Rectangle 32"/>
          <p:cNvSpPr>
            <a:spLocks noChangeArrowheads="1"/>
          </p:cNvSpPr>
          <p:nvPr/>
        </p:nvSpPr>
        <p:spPr bwMode="auto">
          <a:xfrm>
            <a:off x="2247901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2" name="Rectangle 33"/>
          <p:cNvSpPr>
            <a:spLocks noChangeArrowheads="1"/>
          </p:cNvSpPr>
          <p:nvPr/>
        </p:nvSpPr>
        <p:spPr bwMode="auto">
          <a:xfrm>
            <a:off x="2255838" y="3647222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3" name="Rectangle 34"/>
          <p:cNvSpPr>
            <a:spLocks noChangeArrowheads="1"/>
          </p:cNvSpPr>
          <p:nvPr/>
        </p:nvSpPr>
        <p:spPr bwMode="auto">
          <a:xfrm>
            <a:off x="4086226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4" name="Rectangle 35"/>
          <p:cNvSpPr>
            <a:spLocks noChangeArrowheads="1"/>
          </p:cNvSpPr>
          <p:nvPr/>
        </p:nvSpPr>
        <p:spPr bwMode="auto">
          <a:xfrm>
            <a:off x="4095751" y="3647222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5" name="Rectangle 36"/>
          <p:cNvSpPr>
            <a:spLocks noChangeArrowheads="1"/>
          </p:cNvSpPr>
          <p:nvPr/>
        </p:nvSpPr>
        <p:spPr bwMode="auto">
          <a:xfrm>
            <a:off x="509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6" name="Rectangle 37"/>
          <p:cNvSpPr>
            <a:spLocks noChangeArrowheads="1"/>
          </p:cNvSpPr>
          <p:nvPr/>
        </p:nvSpPr>
        <p:spPr bwMode="auto">
          <a:xfrm>
            <a:off x="5100638" y="3647222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7" name="Rectangle 38"/>
          <p:cNvSpPr>
            <a:spLocks noChangeArrowheads="1"/>
          </p:cNvSpPr>
          <p:nvPr/>
        </p:nvSpPr>
        <p:spPr bwMode="auto">
          <a:xfrm>
            <a:off x="6361113" y="3647222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8" name="Rectangle 39"/>
          <p:cNvSpPr>
            <a:spLocks noChangeArrowheads="1"/>
          </p:cNvSpPr>
          <p:nvPr/>
        </p:nvSpPr>
        <p:spPr bwMode="auto">
          <a:xfrm>
            <a:off x="6370638" y="3647222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59" name="Rectangle 40"/>
          <p:cNvSpPr>
            <a:spLocks noChangeArrowheads="1"/>
          </p:cNvSpPr>
          <p:nvPr/>
        </p:nvSpPr>
        <p:spPr bwMode="auto">
          <a:xfrm>
            <a:off x="7800976" y="3647222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0" name="Rectangle 41"/>
          <p:cNvSpPr>
            <a:spLocks noChangeArrowheads="1"/>
          </p:cNvSpPr>
          <p:nvPr/>
        </p:nvSpPr>
        <p:spPr bwMode="auto">
          <a:xfrm>
            <a:off x="2247901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1" name="Rectangle 42"/>
          <p:cNvSpPr>
            <a:spLocks noChangeArrowheads="1"/>
          </p:cNvSpPr>
          <p:nvPr/>
        </p:nvSpPr>
        <p:spPr bwMode="auto">
          <a:xfrm>
            <a:off x="4086226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2" name="Rectangle 43"/>
          <p:cNvSpPr>
            <a:spLocks noChangeArrowheads="1"/>
          </p:cNvSpPr>
          <p:nvPr/>
        </p:nvSpPr>
        <p:spPr bwMode="auto">
          <a:xfrm>
            <a:off x="509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3" name="Rectangle 44"/>
          <p:cNvSpPr>
            <a:spLocks noChangeArrowheads="1"/>
          </p:cNvSpPr>
          <p:nvPr/>
        </p:nvSpPr>
        <p:spPr bwMode="auto">
          <a:xfrm>
            <a:off x="6361113" y="3656747"/>
            <a:ext cx="9525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4" name="Rectangle 45"/>
          <p:cNvSpPr>
            <a:spLocks noChangeArrowheads="1"/>
          </p:cNvSpPr>
          <p:nvPr/>
        </p:nvSpPr>
        <p:spPr bwMode="auto">
          <a:xfrm>
            <a:off x="7800976" y="3656747"/>
            <a:ext cx="7937" cy="4635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grpSp>
        <p:nvGrpSpPr>
          <p:cNvPr id="2" name="Group 46"/>
          <p:cNvGrpSpPr>
            <a:grpSpLocks/>
          </p:cNvGrpSpPr>
          <p:nvPr/>
        </p:nvGrpSpPr>
        <p:grpSpPr bwMode="auto">
          <a:xfrm>
            <a:off x="2320926" y="2783622"/>
            <a:ext cx="5480050" cy="1654175"/>
            <a:chOff x="968" y="2348"/>
            <a:chExt cx="3452" cy="1042"/>
          </a:xfrm>
        </p:grpSpPr>
        <p:sp>
          <p:nvSpPr>
            <p:cNvPr id="9300" name="Rectangle 47"/>
            <p:cNvSpPr>
              <a:spLocks noChangeArrowheads="1"/>
            </p:cNvSpPr>
            <p:nvPr/>
          </p:nvSpPr>
          <p:spPr bwMode="auto">
            <a:xfrm>
              <a:off x="2086" y="2348"/>
              <a:ext cx="627" cy="6"/>
            </a:xfrm>
            <a:prstGeom prst="rect">
              <a:avLst/>
            </a:prstGeom>
            <a:solidFill>
              <a:srgbClr val="000000"/>
            </a:solidFill>
            <a:ln w="9525">
              <a:noFill/>
              <a:miter lim="800000"/>
              <a:headEnd/>
              <a:tailEnd/>
            </a:ln>
          </p:spPr>
          <p:txBody>
            <a:bodyPr/>
            <a:lstStyle/>
            <a:p>
              <a:endParaRPr lang="en-US"/>
            </a:p>
          </p:txBody>
        </p:sp>
        <p:grpSp>
          <p:nvGrpSpPr>
            <p:cNvPr id="3" name="Group 48"/>
            <p:cNvGrpSpPr>
              <a:grpSpLocks/>
            </p:cNvGrpSpPr>
            <p:nvPr/>
          </p:nvGrpSpPr>
          <p:grpSpPr bwMode="auto">
            <a:xfrm>
              <a:off x="968" y="2348"/>
              <a:ext cx="3452" cy="1042"/>
              <a:chOff x="968" y="2348"/>
              <a:chExt cx="3452" cy="1042"/>
            </a:xfrm>
          </p:grpSpPr>
          <p:sp>
            <p:nvSpPr>
              <p:cNvPr id="9302" name="Rectangle 49"/>
              <p:cNvSpPr>
                <a:spLocks noChangeArrowheads="1"/>
              </p:cNvSpPr>
              <p:nvPr/>
            </p:nvSpPr>
            <p:spPr bwMode="auto">
              <a:xfrm>
                <a:off x="968" y="2354"/>
                <a:ext cx="1123" cy="192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Τίτλος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3" name="Rectangle 50"/>
              <p:cNvSpPr>
                <a:spLocks noChangeArrowheads="1"/>
              </p:cNvSpPr>
              <p:nvPr/>
            </p:nvSpPr>
            <p:spPr bwMode="auto">
              <a:xfrm>
                <a:off x="2126" y="2354"/>
                <a:ext cx="490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Χρόνος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4" name="Rectangle 51"/>
              <p:cNvSpPr>
                <a:spLocks noChangeArrowheads="1"/>
              </p:cNvSpPr>
              <p:nvPr/>
            </p:nvSpPr>
            <p:spPr bwMode="auto">
              <a:xfrm>
                <a:off x="2759" y="2354"/>
                <a:ext cx="613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Διάρκεια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5" name="Rectangle 52"/>
              <p:cNvSpPr>
                <a:spLocks noChangeArrowheads="1"/>
              </p:cNvSpPr>
              <p:nvPr/>
            </p:nvSpPr>
            <p:spPr bwMode="auto">
              <a:xfrm>
                <a:off x="3559" y="2354"/>
                <a:ext cx="41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 b="1" dirty="0" smtClean="0">
                    <a:solidFill>
                      <a:schemeClr val="accent3">
                        <a:lumMod val="75000"/>
                      </a:schemeClr>
                    </a:solidFill>
                  </a:rPr>
                  <a:t>Τύπος</a:t>
                </a:r>
                <a:endParaRPr lang="el-GR" sz="2000" b="1" dirty="0">
                  <a:solidFill>
                    <a:schemeClr val="accent3">
                      <a:lumMod val="75000"/>
                    </a:schemeClr>
                  </a:solidFill>
                </a:endParaRPr>
              </a:p>
            </p:txBody>
          </p:sp>
          <p:sp>
            <p:nvSpPr>
              <p:cNvPr id="9306" name="Rectangle 53"/>
              <p:cNvSpPr>
                <a:spLocks noChangeArrowheads="1"/>
              </p:cNvSpPr>
              <p:nvPr/>
            </p:nvSpPr>
            <p:spPr bwMode="auto">
              <a:xfrm>
                <a:off x="3519" y="2348"/>
                <a:ext cx="901" cy="6"/>
              </a:xfrm>
              <a:prstGeom prst="rect">
                <a:avLst/>
              </a:prstGeom>
              <a:solidFill>
                <a:srgbClr val="0000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/>
              <a:lstStyle/>
              <a:p>
                <a:endParaRPr lang="en-US"/>
              </a:p>
            </p:txBody>
          </p:sp>
          <p:sp>
            <p:nvSpPr>
              <p:cNvPr id="9307" name="Rectangle 54"/>
              <p:cNvSpPr>
                <a:spLocks noChangeArrowheads="1"/>
              </p:cNvSpPr>
              <p:nvPr/>
            </p:nvSpPr>
            <p:spPr bwMode="auto">
              <a:xfrm>
                <a:off x="968" y="2610"/>
                <a:ext cx="63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Star Wars</a:t>
                </a:r>
                <a:endParaRPr lang="el-GR" sz="2000" b="1"/>
              </a:p>
            </p:txBody>
          </p:sp>
          <p:sp>
            <p:nvSpPr>
              <p:cNvPr id="9308" name="Rectangle 55"/>
              <p:cNvSpPr>
                <a:spLocks noChangeArrowheads="1"/>
              </p:cNvSpPr>
              <p:nvPr/>
            </p:nvSpPr>
            <p:spPr bwMode="auto">
              <a:xfrm>
                <a:off x="2126" y="2610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1997</a:t>
                </a:r>
                <a:endParaRPr lang="el-GR" sz="2000" b="1"/>
              </a:p>
            </p:txBody>
          </p:sp>
          <p:sp>
            <p:nvSpPr>
              <p:cNvPr id="9309" name="Rectangle 56"/>
              <p:cNvSpPr>
                <a:spLocks noChangeArrowheads="1"/>
              </p:cNvSpPr>
              <p:nvPr/>
            </p:nvSpPr>
            <p:spPr bwMode="auto">
              <a:xfrm>
                <a:off x="2759" y="2610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124</a:t>
                </a:r>
                <a:endParaRPr lang="el-GR" sz="2000" b="1"/>
              </a:p>
            </p:txBody>
          </p:sp>
          <p:sp>
            <p:nvSpPr>
              <p:cNvPr id="9310" name="Rectangle 57"/>
              <p:cNvSpPr>
                <a:spLocks noChangeArrowheads="1"/>
              </p:cNvSpPr>
              <p:nvPr/>
            </p:nvSpPr>
            <p:spPr bwMode="auto">
              <a:xfrm>
                <a:off x="3559" y="2610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1" name="Rectangle 58"/>
              <p:cNvSpPr>
                <a:spLocks noChangeArrowheads="1"/>
              </p:cNvSpPr>
              <p:nvPr/>
            </p:nvSpPr>
            <p:spPr bwMode="auto">
              <a:xfrm>
                <a:off x="968" y="2898"/>
                <a:ext cx="88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Mighty Ducks</a:t>
                </a:r>
                <a:endParaRPr lang="el-GR" sz="2000" b="1"/>
              </a:p>
            </p:txBody>
          </p:sp>
          <p:sp>
            <p:nvSpPr>
              <p:cNvPr id="9312" name="Rectangle 59"/>
              <p:cNvSpPr>
                <a:spLocks noChangeArrowheads="1"/>
              </p:cNvSpPr>
              <p:nvPr/>
            </p:nvSpPr>
            <p:spPr bwMode="auto">
              <a:xfrm>
                <a:off x="2126" y="2898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1991</a:t>
                </a:r>
                <a:endParaRPr lang="el-GR" sz="2000" b="1"/>
              </a:p>
            </p:txBody>
          </p:sp>
          <p:sp>
            <p:nvSpPr>
              <p:cNvPr id="9313" name="Rectangle 60"/>
              <p:cNvSpPr>
                <a:spLocks noChangeArrowheads="1"/>
              </p:cNvSpPr>
              <p:nvPr/>
            </p:nvSpPr>
            <p:spPr bwMode="auto">
              <a:xfrm>
                <a:off x="2759" y="2898"/>
                <a:ext cx="24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104</a:t>
                </a:r>
                <a:endParaRPr lang="el-GR" sz="2000" b="1"/>
              </a:p>
            </p:txBody>
          </p:sp>
          <p:sp>
            <p:nvSpPr>
              <p:cNvPr id="9314" name="Rectangle 61"/>
              <p:cNvSpPr>
                <a:spLocks noChangeArrowheads="1"/>
              </p:cNvSpPr>
              <p:nvPr/>
            </p:nvSpPr>
            <p:spPr bwMode="auto">
              <a:xfrm>
                <a:off x="3559" y="2898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  <p:sp>
            <p:nvSpPr>
              <p:cNvPr id="9315" name="Rectangle 62"/>
              <p:cNvSpPr>
                <a:spLocks noChangeArrowheads="1"/>
              </p:cNvSpPr>
              <p:nvPr/>
            </p:nvSpPr>
            <p:spPr bwMode="auto">
              <a:xfrm>
                <a:off x="968" y="3196"/>
                <a:ext cx="981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Wayne’s World</a:t>
                </a:r>
                <a:endParaRPr lang="el-GR" sz="2000" b="1"/>
              </a:p>
            </p:txBody>
          </p:sp>
          <p:sp>
            <p:nvSpPr>
              <p:cNvPr id="9316" name="Rectangle 63"/>
              <p:cNvSpPr>
                <a:spLocks noChangeArrowheads="1"/>
              </p:cNvSpPr>
              <p:nvPr/>
            </p:nvSpPr>
            <p:spPr bwMode="auto">
              <a:xfrm>
                <a:off x="2126" y="3196"/>
                <a:ext cx="327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1992</a:t>
                </a:r>
                <a:endParaRPr lang="el-GR" sz="2000" b="1"/>
              </a:p>
            </p:txBody>
          </p:sp>
          <p:sp>
            <p:nvSpPr>
              <p:cNvPr id="9317" name="Rectangle 64"/>
              <p:cNvSpPr>
                <a:spLocks noChangeArrowheads="1"/>
              </p:cNvSpPr>
              <p:nvPr/>
            </p:nvSpPr>
            <p:spPr bwMode="auto">
              <a:xfrm>
                <a:off x="2759" y="3196"/>
                <a:ext cx="164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95</a:t>
                </a:r>
                <a:endParaRPr lang="el-GR" sz="2000" b="1"/>
              </a:p>
            </p:txBody>
          </p:sp>
          <p:sp>
            <p:nvSpPr>
              <p:cNvPr id="9318" name="Rectangle 65"/>
              <p:cNvSpPr>
                <a:spLocks noChangeArrowheads="1"/>
              </p:cNvSpPr>
              <p:nvPr/>
            </p:nvSpPr>
            <p:spPr bwMode="auto">
              <a:xfrm>
                <a:off x="3559" y="3196"/>
                <a:ext cx="585" cy="194"/>
              </a:xfrm>
              <a:prstGeom prst="rect">
                <a:avLst/>
              </a:prstGeom>
              <a:noFill/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>
                <a:spAutoFit/>
              </a:bodyPr>
              <a:lstStyle/>
              <a:p>
                <a:pPr eaLnBrk="0" hangingPunct="0"/>
                <a:r>
                  <a:rPr lang="el-GR" sz="2000">
                    <a:solidFill>
                      <a:srgbClr val="000000"/>
                    </a:solidFill>
                  </a:rPr>
                  <a:t>έγχρωμη</a:t>
                </a:r>
                <a:endParaRPr lang="el-GR" sz="2000" b="1"/>
              </a:p>
            </p:txBody>
          </p:sp>
        </p:grpSp>
      </p:grpSp>
      <p:sp>
        <p:nvSpPr>
          <p:cNvPr id="9266" name="Rectangle 66"/>
          <p:cNvSpPr>
            <a:spLocks noChangeArrowheads="1"/>
          </p:cNvSpPr>
          <p:nvPr/>
        </p:nvSpPr>
        <p:spPr bwMode="auto">
          <a:xfrm>
            <a:off x="2247901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7" name="Rectangle 67"/>
          <p:cNvSpPr>
            <a:spLocks noChangeArrowheads="1"/>
          </p:cNvSpPr>
          <p:nvPr/>
        </p:nvSpPr>
        <p:spPr bwMode="auto">
          <a:xfrm>
            <a:off x="2255838" y="4118710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8" name="Rectangle 68"/>
          <p:cNvSpPr>
            <a:spLocks noChangeArrowheads="1"/>
          </p:cNvSpPr>
          <p:nvPr/>
        </p:nvSpPr>
        <p:spPr bwMode="auto">
          <a:xfrm>
            <a:off x="4086226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69" name="Rectangle 69"/>
          <p:cNvSpPr>
            <a:spLocks noChangeArrowheads="1"/>
          </p:cNvSpPr>
          <p:nvPr/>
        </p:nvSpPr>
        <p:spPr bwMode="auto">
          <a:xfrm>
            <a:off x="4095751" y="4118710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0" name="Rectangle 70"/>
          <p:cNvSpPr>
            <a:spLocks noChangeArrowheads="1"/>
          </p:cNvSpPr>
          <p:nvPr/>
        </p:nvSpPr>
        <p:spPr bwMode="auto">
          <a:xfrm>
            <a:off x="509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1" name="Rectangle 71"/>
          <p:cNvSpPr>
            <a:spLocks noChangeArrowheads="1"/>
          </p:cNvSpPr>
          <p:nvPr/>
        </p:nvSpPr>
        <p:spPr bwMode="auto">
          <a:xfrm>
            <a:off x="5100638" y="4118710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2" name="Rectangle 72"/>
          <p:cNvSpPr>
            <a:spLocks noChangeArrowheads="1"/>
          </p:cNvSpPr>
          <p:nvPr/>
        </p:nvSpPr>
        <p:spPr bwMode="auto">
          <a:xfrm>
            <a:off x="6361113" y="4118710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3" name="Rectangle 73"/>
          <p:cNvSpPr>
            <a:spLocks noChangeArrowheads="1"/>
          </p:cNvSpPr>
          <p:nvPr/>
        </p:nvSpPr>
        <p:spPr bwMode="auto">
          <a:xfrm>
            <a:off x="6370638" y="4118710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4" name="Rectangle 74"/>
          <p:cNvSpPr>
            <a:spLocks noChangeArrowheads="1"/>
          </p:cNvSpPr>
          <p:nvPr/>
        </p:nvSpPr>
        <p:spPr bwMode="auto">
          <a:xfrm>
            <a:off x="7800976" y="4118710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5" name="Rectangle 75"/>
          <p:cNvSpPr>
            <a:spLocks noChangeArrowheads="1"/>
          </p:cNvSpPr>
          <p:nvPr/>
        </p:nvSpPr>
        <p:spPr bwMode="auto">
          <a:xfrm>
            <a:off x="2247901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6" name="Rectangle 76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7" name="Rectangle 77"/>
          <p:cNvSpPr>
            <a:spLocks noChangeArrowheads="1"/>
          </p:cNvSpPr>
          <p:nvPr/>
        </p:nvSpPr>
        <p:spPr bwMode="auto">
          <a:xfrm>
            <a:off x="2247901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8" name="Rectangle 78"/>
          <p:cNvSpPr>
            <a:spLocks noChangeArrowheads="1"/>
          </p:cNvSpPr>
          <p:nvPr/>
        </p:nvSpPr>
        <p:spPr bwMode="auto">
          <a:xfrm>
            <a:off x="2255838" y="4579085"/>
            <a:ext cx="183038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79" name="Rectangle 79"/>
          <p:cNvSpPr>
            <a:spLocks noChangeArrowheads="1"/>
          </p:cNvSpPr>
          <p:nvPr/>
        </p:nvSpPr>
        <p:spPr bwMode="auto">
          <a:xfrm>
            <a:off x="4086226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0" name="Rectangle 80"/>
          <p:cNvSpPr>
            <a:spLocks noChangeArrowheads="1"/>
          </p:cNvSpPr>
          <p:nvPr/>
        </p:nvSpPr>
        <p:spPr bwMode="auto">
          <a:xfrm>
            <a:off x="4086226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1" name="Rectangle 81"/>
          <p:cNvSpPr>
            <a:spLocks noChangeArrowheads="1"/>
          </p:cNvSpPr>
          <p:nvPr/>
        </p:nvSpPr>
        <p:spPr bwMode="auto">
          <a:xfrm>
            <a:off x="4095751" y="4579085"/>
            <a:ext cx="995362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2" name="Rectangle 82"/>
          <p:cNvSpPr>
            <a:spLocks noChangeArrowheads="1"/>
          </p:cNvSpPr>
          <p:nvPr/>
        </p:nvSpPr>
        <p:spPr bwMode="auto">
          <a:xfrm>
            <a:off x="509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3" name="Rectangle 83"/>
          <p:cNvSpPr>
            <a:spLocks noChangeArrowheads="1"/>
          </p:cNvSpPr>
          <p:nvPr/>
        </p:nvSpPr>
        <p:spPr bwMode="auto">
          <a:xfrm>
            <a:off x="509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4" name="Rectangle 84"/>
          <p:cNvSpPr>
            <a:spLocks noChangeArrowheads="1"/>
          </p:cNvSpPr>
          <p:nvPr/>
        </p:nvSpPr>
        <p:spPr bwMode="auto">
          <a:xfrm>
            <a:off x="5100638" y="4579085"/>
            <a:ext cx="126047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5" name="Rectangle 85"/>
          <p:cNvSpPr>
            <a:spLocks noChangeArrowheads="1"/>
          </p:cNvSpPr>
          <p:nvPr/>
        </p:nvSpPr>
        <p:spPr bwMode="auto">
          <a:xfrm>
            <a:off x="6361113" y="4128235"/>
            <a:ext cx="9525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6" name="Rectangle 86"/>
          <p:cNvSpPr>
            <a:spLocks noChangeArrowheads="1"/>
          </p:cNvSpPr>
          <p:nvPr/>
        </p:nvSpPr>
        <p:spPr bwMode="auto">
          <a:xfrm>
            <a:off x="6361113" y="4579085"/>
            <a:ext cx="9525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7" name="Rectangle 87"/>
          <p:cNvSpPr>
            <a:spLocks noChangeArrowheads="1"/>
          </p:cNvSpPr>
          <p:nvPr/>
        </p:nvSpPr>
        <p:spPr bwMode="auto">
          <a:xfrm>
            <a:off x="6370638" y="4579085"/>
            <a:ext cx="1430338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8" name="Rectangle 88"/>
          <p:cNvSpPr>
            <a:spLocks noChangeArrowheads="1"/>
          </p:cNvSpPr>
          <p:nvPr/>
        </p:nvSpPr>
        <p:spPr bwMode="auto">
          <a:xfrm>
            <a:off x="7800976" y="4128235"/>
            <a:ext cx="7937" cy="450850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89" name="Rectangle 89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0" name="Rectangle 90"/>
          <p:cNvSpPr>
            <a:spLocks noChangeArrowheads="1"/>
          </p:cNvSpPr>
          <p:nvPr/>
        </p:nvSpPr>
        <p:spPr bwMode="auto">
          <a:xfrm>
            <a:off x="7800976" y="4579085"/>
            <a:ext cx="7937" cy="9525"/>
          </a:xfrm>
          <a:prstGeom prst="rect">
            <a:avLst/>
          </a:prstGeom>
          <a:solidFill>
            <a:srgbClr val="000000"/>
          </a:solidFill>
          <a:ln w="9525">
            <a:noFill/>
            <a:miter lim="800000"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9291" name="Text Box 91"/>
          <p:cNvSpPr txBox="1">
            <a:spLocks noChangeArrowheads="1"/>
          </p:cNvSpPr>
          <p:nvPr/>
        </p:nvSpPr>
        <p:spPr bwMode="auto">
          <a:xfrm>
            <a:off x="3479800" y="1874967"/>
            <a:ext cx="3733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400" b="1" dirty="0">
                <a:solidFill>
                  <a:schemeClr val="accent3">
                    <a:lumMod val="75000"/>
                  </a:schemeClr>
                </a:solidFill>
              </a:rPr>
              <a:t>Γνωρίσματα</a:t>
            </a:r>
            <a:endParaRPr lang="el-GR" sz="2400" dirty="0">
              <a:solidFill>
                <a:schemeClr val="accent3">
                  <a:lumMod val="75000"/>
                </a:schemeClr>
              </a:solidFill>
            </a:endParaRPr>
          </a:p>
        </p:txBody>
      </p:sp>
      <p:sp>
        <p:nvSpPr>
          <p:cNvPr id="9292" name="Line 92"/>
          <p:cNvSpPr>
            <a:spLocks noChangeShapeType="1"/>
          </p:cNvSpPr>
          <p:nvPr/>
        </p:nvSpPr>
        <p:spPr bwMode="auto">
          <a:xfrm flipH="1">
            <a:off x="3294857" y="2271593"/>
            <a:ext cx="381000" cy="41360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3" name="Line 93"/>
          <p:cNvSpPr>
            <a:spLocks noChangeShapeType="1"/>
          </p:cNvSpPr>
          <p:nvPr/>
        </p:nvSpPr>
        <p:spPr bwMode="auto">
          <a:xfrm>
            <a:off x="4418806" y="2271594"/>
            <a:ext cx="307181" cy="41909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4" name="Line 94"/>
          <p:cNvSpPr>
            <a:spLocks noChangeShapeType="1"/>
          </p:cNvSpPr>
          <p:nvPr/>
        </p:nvSpPr>
        <p:spPr bwMode="auto">
          <a:xfrm>
            <a:off x="5358608" y="2271593"/>
            <a:ext cx="1491455" cy="423863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6" name="Line 96"/>
          <p:cNvSpPr>
            <a:spLocks noChangeShapeType="1"/>
          </p:cNvSpPr>
          <p:nvPr/>
        </p:nvSpPr>
        <p:spPr bwMode="auto">
          <a:xfrm>
            <a:off x="7800976" y="2793147"/>
            <a:ext cx="0" cy="17859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  <p:sp>
        <p:nvSpPr>
          <p:cNvPr id="9297" name="Text Box 97"/>
          <p:cNvSpPr txBox="1">
            <a:spLocks noChangeArrowheads="1"/>
          </p:cNvSpPr>
          <p:nvPr/>
        </p:nvSpPr>
        <p:spPr bwMode="auto">
          <a:xfrm>
            <a:off x="337344" y="2366595"/>
            <a:ext cx="2116138" cy="396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000" dirty="0"/>
              <a:t>TAINIA</a:t>
            </a:r>
            <a:endParaRPr lang="el-GR" sz="2000" dirty="0"/>
          </a:p>
        </p:txBody>
      </p:sp>
      <p:sp>
        <p:nvSpPr>
          <p:cNvPr id="9298" name="Line 98"/>
          <p:cNvSpPr>
            <a:spLocks noChangeShapeType="1"/>
          </p:cNvSpPr>
          <p:nvPr/>
        </p:nvSpPr>
        <p:spPr bwMode="auto">
          <a:xfrm>
            <a:off x="5100637" y="2271594"/>
            <a:ext cx="460375" cy="367566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en-US"/>
          </a:p>
        </p:txBody>
      </p:sp>
      <p:sp>
        <p:nvSpPr>
          <p:cNvPr id="103" name="Title 1"/>
          <p:cNvSpPr txBox="1">
            <a:spLocks/>
          </p:cNvSpPr>
          <p:nvPr/>
        </p:nvSpPr>
        <p:spPr>
          <a:xfrm>
            <a:off x="457200" y="1270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l-GR" dirty="0" smtClean="0">
                <a:solidFill>
                  <a:schemeClr val="accent6">
                    <a:lumMod val="75000"/>
                  </a:schemeClr>
                </a:solidFill>
              </a:rPr>
              <a:t>Στιγμιότυπο Σχέσης</a:t>
            </a:r>
            <a:endParaRPr lang="en-US" dirty="0">
              <a:solidFill>
                <a:schemeClr val="accent6">
                  <a:lumMod val="75000"/>
                </a:schemeClr>
              </a:solidFill>
            </a:endParaRPr>
          </a:p>
        </p:txBody>
      </p:sp>
      <p:sp>
        <p:nvSpPr>
          <p:cNvPr id="109" name="Text Box 19"/>
          <p:cNvSpPr txBox="1">
            <a:spLocks noChangeArrowheads="1"/>
          </p:cNvSpPr>
          <p:nvPr/>
        </p:nvSpPr>
        <p:spPr bwMode="auto">
          <a:xfrm>
            <a:off x="228601" y="4665663"/>
            <a:ext cx="8458200" cy="4001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000" dirty="0">
                <a:latin typeface="Calibri" pitchFamily="34" charset="0"/>
                <a:cs typeface="Calibri" pitchFamily="34" charset="0"/>
              </a:rPr>
              <a:t>Οι γραμμές της σχέσης  (εκτός της επικεφαλίδας</a:t>
            </a:r>
            <a:r>
              <a:rPr lang="el-GR" sz="2000" dirty="0" smtClean="0">
                <a:latin typeface="Calibri" pitchFamily="34" charset="0"/>
                <a:cs typeface="Calibri" pitchFamily="34" charset="0"/>
              </a:rPr>
              <a:t>)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ονομάζονται </a:t>
            </a:r>
            <a:r>
              <a:rPr lang="el-GR" sz="2000" b="1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πλειάδες</a:t>
            </a:r>
            <a:r>
              <a:rPr lang="el-GR" sz="20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.</a:t>
            </a:r>
          </a:p>
        </p:txBody>
      </p:sp>
      <p:sp>
        <p:nvSpPr>
          <p:cNvPr id="110" name="Text Box 18"/>
          <p:cNvSpPr txBox="1">
            <a:spLocks noChangeArrowheads="1"/>
          </p:cNvSpPr>
          <p:nvPr/>
        </p:nvSpPr>
        <p:spPr bwMode="auto">
          <a:xfrm>
            <a:off x="635000" y="5084763"/>
            <a:ext cx="5689600" cy="5232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sz="2800" dirty="0">
                <a:solidFill>
                  <a:schemeClr val="accent6">
                    <a:lumMod val="75000"/>
                  </a:schemeClr>
                </a:solidFill>
                <a:latin typeface="Calibri" pitchFamily="34" charset="0"/>
                <a:cs typeface="Calibri" pitchFamily="34" charset="0"/>
              </a:rPr>
              <a:t>Στιγμιότυπο: </a:t>
            </a:r>
            <a:r>
              <a:rPr lang="el-GR" sz="2000" dirty="0">
                <a:latin typeface="Calibri" pitchFamily="34" charset="0"/>
                <a:cs typeface="Calibri" pitchFamily="34" charset="0"/>
              </a:rPr>
              <a:t>Σύνολο από Πλειάδες</a:t>
            </a:r>
          </a:p>
        </p:txBody>
      </p:sp>
      <p:sp>
        <p:nvSpPr>
          <p:cNvPr id="111" name="Text Box 20"/>
          <p:cNvSpPr txBox="1">
            <a:spLocks noChangeArrowheads="1"/>
          </p:cNvSpPr>
          <p:nvPr/>
        </p:nvSpPr>
        <p:spPr bwMode="auto">
          <a:xfrm>
            <a:off x="228601" y="5580747"/>
            <a:ext cx="8050213" cy="64633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l-GR" dirty="0" smtClean="0"/>
              <a:t>Παράδειγμα: </a:t>
            </a:r>
            <a:r>
              <a:rPr lang="en-US" dirty="0" smtClean="0"/>
              <a:t>{</a:t>
            </a:r>
            <a:r>
              <a:rPr lang="el-GR" dirty="0" smtClean="0"/>
              <a:t>(</a:t>
            </a:r>
            <a:r>
              <a:rPr lang="en-US" dirty="0"/>
              <a:t>Star Wars, 1997, 124, </a:t>
            </a:r>
            <a:r>
              <a:rPr lang="el-GR" dirty="0"/>
              <a:t>έγχρωμη</a:t>
            </a:r>
            <a:r>
              <a:rPr lang="el-GR" dirty="0" smtClean="0"/>
              <a:t>)</a:t>
            </a:r>
            <a:r>
              <a:rPr lang="en-US" dirty="0" smtClean="0"/>
              <a:t>, (Mighty Ducks, 1991, 104, </a:t>
            </a:r>
            <a:r>
              <a:rPr lang="el-GR" dirty="0" smtClean="0"/>
              <a:t>έγχρωμη), (</a:t>
            </a:r>
            <a:r>
              <a:rPr lang="en-US" dirty="0"/>
              <a:t>Wayne’s World, 1992, 95, </a:t>
            </a:r>
            <a:r>
              <a:rPr lang="el-GR" dirty="0"/>
              <a:t>έγχρωμη</a:t>
            </a:r>
            <a:r>
              <a:rPr lang="el-GR" dirty="0" smtClean="0"/>
              <a:t>)}</a:t>
            </a:r>
            <a:endParaRPr lang="el-GR" dirty="0"/>
          </a:p>
        </p:txBody>
      </p:sp>
      <p:cxnSp>
        <p:nvCxnSpPr>
          <p:cNvPr id="9" name="Straight Connector 8"/>
          <p:cNvCxnSpPr>
            <a:stCxn id="9275" idx="2"/>
            <a:endCxn id="9287" idx="3"/>
          </p:cNvCxnSpPr>
          <p:nvPr/>
        </p:nvCxnSpPr>
        <p:spPr>
          <a:xfrm>
            <a:off x="2251870" y="4579085"/>
            <a:ext cx="5549106" cy="476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4" name="Date Placeholder 2"/>
          <p:cNvSpPr>
            <a:spLocks noGrp="1"/>
          </p:cNvSpPr>
          <p:nvPr>
            <p:ph type="dt" sz="quarter" idx="10"/>
          </p:nvPr>
        </p:nvSpPr>
        <p:spPr>
          <a:xfrm>
            <a:off x="457200" y="6356364"/>
            <a:ext cx="2133600" cy="365125"/>
          </a:xfrm>
          <a:noFill/>
        </p:spPr>
        <p:txBody>
          <a:bodyPr/>
          <a:lstStyle/>
          <a:p>
            <a:r>
              <a:rPr lang="el-GR" altLang="en-US" dirty="0" smtClean="0"/>
              <a:t>Βάσεις Δεδομένων 20</a:t>
            </a:r>
            <a:r>
              <a:rPr lang="en-US" altLang="en-US" dirty="0" smtClean="0"/>
              <a:t>16</a:t>
            </a:r>
            <a:r>
              <a:rPr lang="el-GR" altLang="en-US" dirty="0" smtClean="0"/>
              <a:t>-20</a:t>
            </a:r>
            <a:r>
              <a:rPr lang="en-US" altLang="en-US" dirty="0" smtClean="0"/>
              <a:t>17</a:t>
            </a:r>
            <a:endParaRPr lang="el-GR" altLang="en-US" dirty="0" smtClean="0"/>
          </a:p>
        </p:txBody>
      </p:sp>
    </p:spTree>
    <p:extLst>
      <p:ext uri="{BB962C8B-B14F-4D97-AF65-F5344CB8AC3E}">
        <p14:creationId xmlns:p14="http://schemas.microsoft.com/office/powerpoint/2010/main" val="6396550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2284</TotalTime>
  <Words>2847</Words>
  <Application>Microsoft Office PowerPoint</Application>
  <PresentationFormat>On-screen Show (4:3)</PresentationFormat>
  <Paragraphs>356</Paragraphs>
  <Slides>36</Slides>
  <Notes>35</Notes>
  <HiddenSlides>1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36</vt:i4>
      </vt:variant>
    </vt:vector>
  </HeadingPairs>
  <TitlesOfParts>
    <vt:vector size="44" baseType="lpstr">
      <vt:lpstr>Arial</vt:lpstr>
      <vt:lpstr>Calibri</vt:lpstr>
      <vt:lpstr>Comic Sans MS</vt:lpstr>
      <vt:lpstr>Symbol</vt:lpstr>
      <vt:lpstr>Times New Roman</vt:lpstr>
      <vt:lpstr>Wingdings</vt:lpstr>
      <vt:lpstr>Office Theme</vt:lpstr>
      <vt:lpstr>Visio</vt:lpstr>
      <vt:lpstr>PowerPoint Presentation</vt:lpstr>
      <vt:lpstr>Μοντελοποίηση</vt:lpstr>
      <vt:lpstr>Βήματα Σχεδιασμού</vt:lpstr>
      <vt:lpstr>PowerPoint Presentation</vt:lpstr>
      <vt:lpstr>Σχήμα και Στιγμιότυπο </vt:lpstr>
      <vt:lpstr>PowerPoint Presentation</vt:lpstr>
      <vt:lpstr>PowerPoint Presentation</vt:lpstr>
      <vt:lpstr>Σχήμα Σχέσης</vt:lpstr>
      <vt:lpstr>PowerPoint Presentation</vt:lpstr>
      <vt:lpstr>Σχήμα - Στιγμιότυπο</vt:lpstr>
      <vt:lpstr>Πεδίο Ορισμού</vt:lpstr>
      <vt:lpstr>Πλειάδες</vt:lpstr>
      <vt:lpstr>Συμβολισμός</vt:lpstr>
      <vt:lpstr>Σχήμα Σχεσιακής Βάσης Δεδομένων</vt:lpstr>
      <vt:lpstr>Παράδειγμα</vt:lpstr>
      <vt:lpstr>Σχεσιακό Σχήμα</vt:lpstr>
      <vt:lpstr>Περιορισμός Κλειδιού</vt:lpstr>
      <vt:lpstr>Περιορισμός Κλειδιού</vt:lpstr>
      <vt:lpstr>Περιορισμός Κλειδιού</vt:lpstr>
      <vt:lpstr>Περιορισμός Κλειδιού</vt:lpstr>
      <vt:lpstr>Παράδειγμα</vt:lpstr>
      <vt:lpstr>Περιορισμός Κλειδιού</vt:lpstr>
      <vt:lpstr>Περιορισμός Ακεραιότητας Οντοτήτων</vt:lpstr>
      <vt:lpstr>Περιορισμός Αναφορικής Ακεραιότητας</vt:lpstr>
      <vt:lpstr>Περιορισμός Αναφορικής Ακεραιότητας </vt:lpstr>
      <vt:lpstr>Περιορισμός Αναφορικής Ακεραιότητας</vt:lpstr>
      <vt:lpstr>Περιορισμός Σημασιολογικής Ακεραιότητας</vt:lpstr>
      <vt:lpstr>Περιορισμοί Ακεραιότητας (integrity constraints)</vt:lpstr>
      <vt:lpstr>Σχεσιακό Σχήμα</vt:lpstr>
      <vt:lpstr>PowerPoint Presentation</vt:lpstr>
      <vt:lpstr>PowerPoint Presentation</vt:lpstr>
      <vt:lpstr>PowerPoint Presentation</vt:lpstr>
      <vt:lpstr>Παράδειγμα (ασθενείς οντότητες)</vt:lpstr>
      <vt:lpstr>Παράδειγμα (ιεραρχίες)</vt:lpstr>
      <vt:lpstr>Άσκηση</vt:lpstr>
      <vt:lpstr>Άσκηση (ιεραρχίες)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Bάσεις Δεδομένων</dc:title>
  <dc:creator>Evaggelia Pitoura</dc:creator>
  <cp:lastModifiedBy>pitoura</cp:lastModifiedBy>
  <cp:revision>319</cp:revision>
  <dcterms:created xsi:type="dcterms:W3CDTF">2013-06-13T09:19:30Z</dcterms:created>
  <dcterms:modified xsi:type="dcterms:W3CDTF">2019-10-14T12:05:54Z</dcterms:modified>
</cp:coreProperties>
</file>