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69" r:id="rId1"/>
  </p:sldMasterIdLst>
  <p:notesMasterIdLst>
    <p:notesMasterId r:id="rId48"/>
  </p:notesMasterIdLst>
  <p:sldIdLst>
    <p:sldId id="457" r:id="rId2"/>
    <p:sldId id="1277" r:id="rId3"/>
    <p:sldId id="1279" r:id="rId4"/>
    <p:sldId id="1280" r:id="rId5"/>
    <p:sldId id="1281" r:id="rId6"/>
    <p:sldId id="1283" r:id="rId7"/>
    <p:sldId id="1284" r:id="rId8"/>
    <p:sldId id="1285" r:id="rId9"/>
    <p:sldId id="1286" r:id="rId10"/>
    <p:sldId id="1287" r:id="rId11"/>
    <p:sldId id="1318" r:id="rId12"/>
    <p:sldId id="1319" r:id="rId13"/>
    <p:sldId id="1321" r:id="rId14"/>
    <p:sldId id="1326" r:id="rId15"/>
    <p:sldId id="1282" r:id="rId16"/>
    <p:sldId id="1317" r:id="rId17"/>
    <p:sldId id="1320" r:id="rId18"/>
    <p:sldId id="1288" r:id="rId19"/>
    <p:sldId id="1278" r:id="rId20"/>
    <p:sldId id="1293" r:id="rId21"/>
    <p:sldId id="1290" r:id="rId22"/>
    <p:sldId id="1291" r:id="rId23"/>
    <p:sldId id="1295" r:id="rId24"/>
    <p:sldId id="1296" r:id="rId25"/>
    <p:sldId id="1297" r:id="rId26"/>
    <p:sldId id="1298" r:id="rId27"/>
    <p:sldId id="1299" r:id="rId28"/>
    <p:sldId id="1300" r:id="rId29"/>
    <p:sldId id="1302" r:id="rId30"/>
    <p:sldId id="1303" r:id="rId31"/>
    <p:sldId id="1304" r:id="rId32"/>
    <p:sldId id="1306" r:id="rId33"/>
    <p:sldId id="1307" r:id="rId34"/>
    <p:sldId id="1308" r:id="rId35"/>
    <p:sldId id="1309" r:id="rId36"/>
    <p:sldId id="1310" r:id="rId37"/>
    <p:sldId id="1311" r:id="rId38"/>
    <p:sldId id="1312" r:id="rId39"/>
    <p:sldId id="1313" r:id="rId40"/>
    <p:sldId id="1314" r:id="rId41"/>
    <p:sldId id="1315" r:id="rId42"/>
    <p:sldId id="1316" r:id="rId43"/>
    <p:sldId id="1323" r:id="rId44"/>
    <p:sldId id="1324" r:id="rId45"/>
    <p:sldId id="1325" r:id="rId46"/>
    <p:sldId id="1095" r:id="rId4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nstantinos Semertzidis" initials="KS"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17" autoAdjust="0"/>
    <p:restoredTop sz="94671" autoAdjust="0"/>
  </p:normalViewPr>
  <p:slideViewPr>
    <p:cSldViewPr snapToGrid="0">
      <p:cViewPr varScale="1">
        <p:scale>
          <a:sx n="122" d="100"/>
          <a:sy n="122" d="100"/>
        </p:scale>
        <p:origin x="1548" y="96"/>
      </p:cViewPr>
      <p:guideLst>
        <p:guide orient="horz" pos="2160"/>
        <p:guide pos="2880"/>
      </p:guideLst>
    </p:cSldViewPr>
  </p:slideViewPr>
  <p:notesTextViewPr>
    <p:cViewPr>
      <p:scale>
        <a:sx n="1" d="1"/>
        <a:sy n="1" d="1"/>
      </p:scale>
      <p:origin x="0" y="0"/>
    </p:cViewPr>
  </p:notesTextViewPr>
  <p:sorterViewPr>
    <p:cViewPr>
      <p:scale>
        <a:sx n="50" d="100"/>
        <a:sy n="50" d="100"/>
      </p:scale>
      <p:origin x="0" y="0"/>
    </p:cViewPr>
  </p:sorterViewPr>
  <p:notesViewPr>
    <p:cSldViewPr snapToGrid="0">
      <p:cViewPr varScale="1">
        <p:scale>
          <a:sx n="81" d="100"/>
          <a:sy n="81" d="100"/>
        </p:scale>
        <p:origin x="-160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1D4467-F767-4192-8C2C-9C235F6643CF}" type="datetimeFigureOut">
              <a:rPr lang="en-US" smtClean="0"/>
              <a:pPr/>
              <a:t>12/16/2019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C084C1-148C-4550-AE34-103EED253824}" type="slidenum">
              <a:rPr lang="en-US" smtClean="0"/>
              <a:pPr/>
              <a:t>‹#›</a:t>
            </a:fld>
            <a:endParaRPr lang="en-US"/>
          </a:p>
        </p:txBody>
      </p:sp>
    </p:spTree>
    <p:extLst>
      <p:ext uri="{BB962C8B-B14F-4D97-AF65-F5344CB8AC3E}">
        <p14:creationId xmlns:p14="http://schemas.microsoft.com/office/powerpoint/2010/main" val="1577679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256FF92D-C5E1-4CF9-AB74-603E5CC547AD}" type="slidenum">
              <a:rPr lang="el-GR" smtClean="0"/>
              <a:pPr/>
              <a:t>1</a:t>
            </a:fld>
            <a:endParaRPr lang="el-GR"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2552295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10</a:t>
            </a:fld>
            <a:endParaRPr lang="el-GR"/>
          </a:p>
        </p:txBody>
      </p:sp>
    </p:spTree>
    <p:extLst>
      <p:ext uri="{BB962C8B-B14F-4D97-AF65-F5344CB8AC3E}">
        <p14:creationId xmlns:p14="http://schemas.microsoft.com/office/powerpoint/2010/main" val="37457065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15</a:t>
            </a:fld>
            <a:endParaRPr lang="el-GR"/>
          </a:p>
        </p:txBody>
      </p:sp>
    </p:spTree>
    <p:extLst>
      <p:ext uri="{BB962C8B-B14F-4D97-AF65-F5344CB8AC3E}">
        <p14:creationId xmlns:p14="http://schemas.microsoft.com/office/powerpoint/2010/main" val="36682476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16</a:t>
            </a:fld>
            <a:endParaRPr lang="el-GR"/>
          </a:p>
        </p:txBody>
      </p:sp>
    </p:spTree>
    <p:extLst>
      <p:ext uri="{BB962C8B-B14F-4D97-AF65-F5344CB8AC3E}">
        <p14:creationId xmlns:p14="http://schemas.microsoft.com/office/powerpoint/2010/main" val="15990952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18</a:t>
            </a:fld>
            <a:endParaRPr lang="el-GR"/>
          </a:p>
        </p:txBody>
      </p:sp>
    </p:spTree>
    <p:extLst>
      <p:ext uri="{BB962C8B-B14F-4D97-AF65-F5344CB8AC3E}">
        <p14:creationId xmlns:p14="http://schemas.microsoft.com/office/powerpoint/2010/main" val="28152182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19</a:t>
            </a:fld>
            <a:endParaRPr lang="el-GR"/>
          </a:p>
        </p:txBody>
      </p:sp>
    </p:spTree>
    <p:extLst>
      <p:ext uri="{BB962C8B-B14F-4D97-AF65-F5344CB8AC3E}">
        <p14:creationId xmlns:p14="http://schemas.microsoft.com/office/powerpoint/2010/main" val="32032365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20</a:t>
            </a:fld>
            <a:endParaRPr lang="el-GR"/>
          </a:p>
        </p:txBody>
      </p:sp>
    </p:spTree>
    <p:extLst>
      <p:ext uri="{BB962C8B-B14F-4D97-AF65-F5344CB8AC3E}">
        <p14:creationId xmlns:p14="http://schemas.microsoft.com/office/powerpoint/2010/main" val="20755454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21</a:t>
            </a:fld>
            <a:endParaRPr lang="el-GR"/>
          </a:p>
        </p:txBody>
      </p:sp>
    </p:spTree>
    <p:extLst>
      <p:ext uri="{BB962C8B-B14F-4D97-AF65-F5344CB8AC3E}">
        <p14:creationId xmlns:p14="http://schemas.microsoft.com/office/powerpoint/2010/main" val="30862702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22</a:t>
            </a:fld>
            <a:endParaRPr lang="el-GR"/>
          </a:p>
        </p:txBody>
      </p:sp>
    </p:spTree>
    <p:extLst>
      <p:ext uri="{BB962C8B-B14F-4D97-AF65-F5344CB8AC3E}">
        <p14:creationId xmlns:p14="http://schemas.microsoft.com/office/powerpoint/2010/main" val="22493232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DC9520E5-7EF9-4F31-B00D-D4F0DD0337ED}" type="slidenum">
              <a:rPr lang="el-GR" smtClean="0"/>
              <a:pPr/>
              <a:t>23</a:t>
            </a:fld>
            <a:endParaRPr lang="el-GR"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7779497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24</a:t>
            </a:fld>
            <a:endParaRPr lang="el-GR"/>
          </a:p>
        </p:txBody>
      </p:sp>
    </p:spTree>
    <p:extLst>
      <p:ext uri="{BB962C8B-B14F-4D97-AF65-F5344CB8AC3E}">
        <p14:creationId xmlns:p14="http://schemas.microsoft.com/office/powerpoint/2010/main" val="21203193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2</a:t>
            </a:fld>
            <a:endParaRPr lang="el-GR"/>
          </a:p>
        </p:txBody>
      </p:sp>
    </p:spTree>
    <p:extLst>
      <p:ext uri="{BB962C8B-B14F-4D97-AF65-F5344CB8AC3E}">
        <p14:creationId xmlns:p14="http://schemas.microsoft.com/office/powerpoint/2010/main" val="12664275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25</a:t>
            </a:fld>
            <a:endParaRPr lang="el-GR"/>
          </a:p>
        </p:txBody>
      </p:sp>
    </p:spTree>
    <p:extLst>
      <p:ext uri="{BB962C8B-B14F-4D97-AF65-F5344CB8AC3E}">
        <p14:creationId xmlns:p14="http://schemas.microsoft.com/office/powerpoint/2010/main" val="30836648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26</a:t>
            </a:fld>
            <a:endParaRPr lang="el-GR"/>
          </a:p>
        </p:txBody>
      </p:sp>
    </p:spTree>
    <p:extLst>
      <p:ext uri="{BB962C8B-B14F-4D97-AF65-F5344CB8AC3E}">
        <p14:creationId xmlns:p14="http://schemas.microsoft.com/office/powerpoint/2010/main" val="977133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27</a:t>
            </a:fld>
            <a:endParaRPr lang="el-GR"/>
          </a:p>
        </p:txBody>
      </p:sp>
    </p:spTree>
    <p:extLst>
      <p:ext uri="{BB962C8B-B14F-4D97-AF65-F5344CB8AC3E}">
        <p14:creationId xmlns:p14="http://schemas.microsoft.com/office/powerpoint/2010/main" val="19062600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28</a:t>
            </a:fld>
            <a:endParaRPr lang="el-GR"/>
          </a:p>
        </p:txBody>
      </p:sp>
    </p:spTree>
    <p:extLst>
      <p:ext uri="{BB962C8B-B14F-4D97-AF65-F5344CB8AC3E}">
        <p14:creationId xmlns:p14="http://schemas.microsoft.com/office/powerpoint/2010/main" val="10123980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29</a:t>
            </a:fld>
            <a:endParaRPr lang="el-GR"/>
          </a:p>
        </p:txBody>
      </p:sp>
    </p:spTree>
    <p:extLst>
      <p:ext uri="{BB962C8B-B14F-4D97-AF65-F5344CB8AC3E}">
        <p14:creationId xmlns:p14="http://schemas.microsoft.com/office/powerpoint/2010/main" val="27754749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0A5CD60-28C6-40A1-A0BC-7158272317AB}" type="slidenum">
              <a:rPr lang="el-GR" smtClean="0"/>
              <a:pPr/>
              <a:t>30</a:t>
            </a:fld>
            <a:endParaRPr lang="el-GR"/>
          </a:p>
        </p:txBody>
      </p:sp>
    </p:spTree>
    <p:extLst>
      <p:ext uri="{BB962C8B-B14F-4D97-AF65-F5344CB8AC3E}">
        <p14:creationId xmlns:p14="http://schemas.microsoft.com/office/powerpoint/2010/main" val="9873695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0A5CD60-28C6-40A1-A0BC-7158272317AB}" type="slidenum">
              <a:rPr lang="el-GR" smtClean="0"/>
              <a:pPr/>
              <a:t>31</a:t>
            </a:fld>
            <a:endParaRPr lang="el-GR"/>
          </a:p>
        </p:txBody>
      </p:sp>
    </p:spTree>
    <p:extLst>
      <p:ext uri="{BB962C8B-B14F-4D97-AF65-F5344CB8AC3E}">
        <p14:creationId xmlns:p14="http://schemas.microsoft.com/office/powerpoint/2010/main" val="179204968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8B08675-A818-40AC-B4EE-A3EC4968564E}" type="slidenum">
              <a:rPr lang="el-GR" smtClean="0"/>
              <a:pPr/>
              <a:t>32</a:t>
            </a:fld>
            <a:endParaRPr lang="el-GR"/>
          </a:p>
        </p:txBody>
      </p:sp>
    </p:spTree>
    <p:extLst>
      <p:ext uri="{BB962C8B-B14F-4D97-AF65-F5344CB8AC3E}">
        <p14:creationId xmlns:p14="http://schemas.microsoft.com/office/powerpoint/2010/main" val="373799597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8B08675-A818-40AC-B4EE-A3EC4968564E}" type="slidenum">
              <a:rPr lang="el-GR" smtClean="0"/>
              <a:pPr/>
              <a:t>33</a:t>
            </a:fld>
            <a:endParaRPr lang="el-GR"/>
          </a:p>
        </p:txBody>
      </p:sp>
    </p:spTree>
    <p:extLst>
      <p:ext uri="{BB962C8B-B14F-4D97-AF65-F5344CB8AC3E}">
        <p14:creationId xmlns:p14="http://schemas.microsoft.com/office/powerpoint/2010/main" val="382627112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8B08675-A818-40AC-B4EE-A3EC4968564E}" type="slidenum">
              <a:rPr lang="el-GR" smtClean="0"/>
              <a:pPr/>
              <a:t>34</a:t>
            </a:fld>
            <a:endParaRPr lang="el-GR"/>
          </a:p>
        </p:txBody>
      </p:sp>
    </p:spTree>
    <p:extLst>
      <p:ext uri="{BB962C8B-B14F-4D97-AF65-F5344CB8AC3E}">
        <p14:creationId xmlns:p14="http://schemas.microsoft.com/office/powerpoint/2010/main" val="22259177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3</a:t>
            </a:fld>
            <a:endParaRPr lang="el-GR"/>
          </a:p>
        </p:txBody>
      </p:sp>
    </p:spTree>
    <p:extLst>
      <p:ext uri="{BB962C8B-B14F-4D97-AF65-F5344CB8AC3E}">
        <p14:creationId xmlns:p14="http://schemas.microsoft.com/office/powerpoint/2010/main" val="394095309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8B08675-A818-40AC-B4EE-A3EC4968564E}" type="slidenum">
              <a:rPr lang="el-GR" smtClean="0"/>
              <a:pPr/>
              <a:t>35</a:t>
            </a:fld>
            <a:endParaRPr lang="el-GR"/>
          </a:p>
        </p:txBody>
      </p:sp>
    </p:spTree>
    <p:extLst>
      <p:ext uri="{BB962C8B-B14F-4D97-AF65-F5344CB8AC3E}">
        <p14:creationId xmlns:p14="http://schemas.microsoft.com/office/powerpoint/2010/main" val="386000777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8B08675-A818-40AC-B4EE-A3EC4968564E}" type="slidenum">
              <a:rPr lang="el-GR" smtClean="0"/>
              <a:pPr/>
              <a:t>36</a:t>
            </a:fld>
            <a:endParaRPr lang="el-GR"/>
          </a:p>
        </p:txBody>
      </p:sp>
    </p:spTree>
    <p:extLst>
      <p:ext uri="{BB962C8B-B14F-4D97-AF65-F5344CB8AC3E}">
        <p14:creationId xmlns:p14="http://schemas.microsoft.com/office/powerpoint/2010/main" val="87713473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8B08675-A818-40AC-B4EE-A3EC4968564E}" type="slidenum">
              <a:rPr lang="el-GR" smtClean="0"/>
              <a:pPr/>
              <a:t>37</a:t>
            </a:fld>
            <a:endParaRPr lang="el-GR"/>
          </a:p>
        </p:txBody>
      </p:sp>
    </p:spTree>
    <p:extLst>
      <p:ext uri="{BB962C8B-B14F-4D97-AF65-F5344CB8AC3E}">
        <p14:creationId xmlns:p14="http://schemas.microsoft.com/office/powerpoint/2010/main" val="426903577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8B08675-A818-40AC-B4EE-A3EC4968564E}" type="slidenum">
              <a:rPr lang="el-GR" smtClean="0"/>
              <a:pPr/>
              <a:t>38</a:t>
            </a:fld>
            <a:endParaRPr lang="el-GR"/>
          </a:p>
        </p:txBody>
      </p:sp>
    </p:spTree>
    <p:extLst>
      <p:ext uri="{BB962C8B-B14F-4D97-AF65-F5344CB8AC3E}">
        <p14:creationId xmlns:p14="http://schemas.microsoft.com/office/powerpoint/2010/main" val="31978660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8B08675-A818-40AC-B4EE-A3EC4968564E}" type="slidenum">
              <a:rPr lang="el-GR" smtClean="0"/>
              <a:pPr/>
              <a:t>39</a:t>
            </a:fld>
            <a:endParaRPr lang="el-GR"/>
          </a:p>
        </p:txBody>
      </p:sp>
    </p:spTree>
    <p:extLst>
      <p:ext uri="{BB962C8B-B14F-4D97-AF65-F5344CB8AC3E}">
        <p14:creationId xmlns:p14="http://schemas.microsoft.com/office/powerpoint/2010/main" val="225717071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8B08675-A818-40AC-B4EE-A3EC4968564E}" type="slidenum">
              <a:rPr lang="el-GR" smtClean="0"/>
              <a:pPr/>
              <a:t>40</a:t>
            </a:fld>
            <a:endParaRPr lang="el-GR"/>
          </a:p>
        </p:txBody>
      </p:sp>
    </p:spTree>
    <p:extLst>
      <p:ext uri="{BB962C8B-B14F-4D97-AF65-F5344CB8AC3E}">
        <p14:creationId xmlns:p14="http://schemas.microsoft.com/office/powerpoint/2010/main" val="80693871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8B08675-A818-40AC-B4EE-A3EC4968564E}" type="slidenum">
              <a:rPr lang="el-GR" smtClean="0"/>
              <a:pPr/>
              <a:t>41</a:t>
            </a:fld>
            <a:endParaRPr lang="el-GR"/>
          </a:p>
        </p:txBody>
      </p:sp>
    </p:spTree>
    <p:extLst>
      <p:ext uri="{BB962C8B-B14F-4D97-AF65-F5344CB8AC3E}">
        <p14:creationId xmlns:p14="http://schemas.microsoft.com/office/powerpoint/2010/main" val="275242568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8B08675-A818-40AC-B4EE-A3EC4968564E}" type="slidenum">
              <a:rPr lang="el-GR" smtClean="0"/>
              <a:pPr/>
              <a:t>42</a:t>
            </a:fld>
            <a:endParaRPr lang="el-GR"/>
          </a:p>
        </p:txBody>
      </p:sp>
    </p:spTree>
    <p:extLst>
      <p:ext uri="{BB962C8B-B14F-4D97-AF65-F5344CB8AC3E}">
        <p14:creationId xmlns:p14="http://schemas.microsoft.com/office/powerpoint/2010/main" val="260591831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812FF545-9252-4F1A-9327-CE4428D9337C}" type="slidenum">
              <a:rPr lang="el-GR" smtClean="0"/>
              <a:pPr/>
              <a:t>46</a:t>
            </a:fld>
            <a:endParaRPr lang="el-GR" smtClean="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783852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4</a:t>
            </a:fld>
            <a:endParaRPr lang="el-GR"/>
          </a:p>
        </p:txBody>
      </p:sp>
    </p:spTree>
    <p:extLst>
      <p:ext uri="{BB962C8B-B14F-4D97-AF65-F5344CB8AC3E}">
        <p14:creationId xmlns:p14="http://schemas.microsoft.com/office/powerpoint/2010/main" val="15387731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5</a:t>
            </a:fld>
            <a:endParaRPr lang="el-GR"/>
          </a:p>
        </p:txBody>
      </p:sp>
    </p:spTree>
    <p:extLst>
      <p:ext uri="{BB962C8B-B14F-4D97-AF65-F5344CB8AC3E}">
        <p14:creationId xmlns:p14="http://schemas.microsoft.com/office/powerpoint/2010/main" val="3353690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6</a:t>
            </a:fld>
            <a:endParaRPr lang="el-GR"/>
          </a:p>
        </p:txBody>
      </p:sp>
    </p:spTree>
    <p:extLst>
      <p:ext uri="{BB962C8B-B14F-4D97-AF65-F5344CB8AC3E}">
        <p14:creationId xmlns:p14="http://schemas.microsoft.com/office/powerpoint/2010/main" val="39151856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7</a:t>
            </a:fld>
            <a:endParaRPr lang="el-GR"/>
          </a:p>
        </p:txBody>
      </p:sp>
    </p:spTree>
    <p:extLst>
      <p:ext uri="{BB962C8B-B14F-4D97-AF65-F5344CB8AC3E}">
        <p14:creationId xmlns:p14="http://schemas.microsoft.com/office/powerpoint/2010/main" val="32072463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8</a:t>
            </a:fld>
            <a:endParaRPr lang="el-GR"/>
          </a:p>
        </p:txBody>
      </p:sp>
    </p:spTree>
    <p:extLst>
      <p:ext uri="{BB962C8B-B14F-4D97-AF65-F5344CB8AC3E}">
        <p14:creationId xmlns:p14="http://schemas.microsoft.com/office/powerpoint/2010/main" val="23452408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11A8F38-D145-48CD-B5CE-7083051B30EF}" type="slidenum">
              <a:rPr lang="el-GR" smtClean="0"/>
              <a:pPr>
                <a:defRPr/>
              </a:pPr>
              <a:t>9</a:t>
            </a:fld>
            <a:endParaRPr lang="el-GR"/>
          </a:p>
        </p:txBody>
      </p:sp>
    </p:spTree>
    <p:extLst>
      <p:ext uri="{BB962C8B-B14F-4D97-AF65-F5344CB8AC3E}">
        <p14:creationId xmlns:p14="http://schemas.microsoft.com/office/powerpoint/2010/main" val="3360918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9"/>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3EC8965-12A5-42B6-9587-775B0C92BBE0}" type="datetime1">
              <a:rPr lang="en-US" smtClean="0"/>
              <a:pPr/>
              <a:t>12/16/2019</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85825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14F8C0-775D-4C86-9912-48CE32DF3814}" type="datetime1">
              <a:rPr lang="en-US" smtClean="0"/>
              <a:pPr/>
              <a:t>12/16/2019</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63978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52"/>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52"/>
            <a:ext cx="8077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891709-3B43-46B9-9561-13844D15F033}" type="datetime1">
              <a:rPr lang="en-US" smtClean="0"/>
              <a:pPr/>
              <a:t>12/16/2019</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1385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E7DE42-E6E6-41B3-97AE-B6CA5833C18A}" type="datetime1">
              <a:rPr lang="en-US" smtClean="0"/>
              <a:pPr/>
              <a:t>12/16/2019</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47804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4"/>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6"/>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CADE63-83BD-4EC2-98A1-769AB774F631}" type="datetime1">
              <a:rPr lang="en-US" smtClean="0"/>
              <a:pPr/>
              <a:t>12/16/2019</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87302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7"/>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600207"/>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4F4101F-9917-4AB4-85A1-8A5B41A96093}" type="datetime1">
              <a:rPr lang="en-US" smtClean="0"/>
              <a:pPr/>
              <a:t>12/16/2019</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29050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3" y="1535113"/>
            <a:ext cx="404177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3" y="2174875"/>
            <a:ext cx="404177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D01F15-B326-4CB5-BB3A-483D5BD187D7}" type="datetime1">
              <a:rPr lang="en-US" smtClean="0"/>
              <a:pPr/>
              <a:t>12/16/2019</a:t>
            </a:fld>
            <a:endParaRPr lang="en-US" dirty="0"/>
          </a:p>
        </p:txBody>
      </p:sp>
      <p:sp>
        <p:nvSpPr>
          <p:cNvPr id="8" name="Footer Placeholder 7"/>
          <p:cNvSpPr>
            <a:spLocks noGrp="1"/>
          </p:cNvSpPr>
          <p:nvPr>
            <p:ph type="ftr" sz="quarter" idx="11"/>
          </p:nvPr>
        </p:nvSpPr>
        <p:spPr/>
        <p:txBody>
          <a:bodyPr/>
          <a:lstStyle/>
          <a:p>
            <a:r>
              <a:rPr lang="en-US" smtClean="0"/>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32631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FB30E4B-7F52-4321-8DA4-44A83280689A}" type="datetime1">
              <a:rPr lang="en-US" smtClean="0"/>
              <a:pPr/>
              <a:t>12/16/2019</a:t>
            </a:fld>
            <a:endParaRPr lang="en-US" dirty="0"/>
          </a:p>
        </p:txBody>
      </p:sp>
      <p:sp>
        <p:nvSpPr>
          <p:cNvPr id="4" name="Footer Placeholder 3"/>
          <p:cNvSpPr>
            <a:spLocks noGrp="1"/>
          </p:cNvSpPr>
          <p:nvPr>
            <p:ph type="ftr" sz="quarter" idx="11"/>
          </p:nvPr>
        </p:nvSpPr>
        <p:spPr/>
        <p:txBody>
          <a:bodyPr/>
          <a:lstStyle/>
          <a:p>
            <a:r>
              <a:rPr lang="en-US" smtClean="0"/>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02276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r>
              <a:rPr lang="en-US" dirty="0" err="1" smtClean="0"/>
              <a:t>dbsocial</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39808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6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4"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D9C2A0-1671-4538-B482-3C3B44FC226C}" type="datetime1">
              <a:rPr lang="en-US" smtClean="0"/>
              <a:pPr/>
              <a:t>12/16/2019</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97442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F8FE1C-6B81-420D-8A60-DCA64F848011}" type="datetime1">
              <a:rPr lang="en-US" smtClean="0"/>
              <a:pPr/>
              <a:t>12/16/2019</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3650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7"/>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6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43F703-D0DD-468A-A6C9-6C30316E6976}" type="datetime1">
              <a:rPr lang="en-US" smtClean="0"/>
              <a:pPr/>
              <a:t>12/16/2019</a:t>
            </a:fld>
            <a:endParaRPr lang="en-US" dirty="0"/>
          </a:p>
        </p:txBody>
      </p:sp>
      <p:sp>
        <p:nvSpPr>
          <p:cNvPr id="5" name="Footer Placeholder 4"/>
          <p:cNvSpPr>
            <a:spLocks noGrp="1"/>
          </p:cNvSpPr>
          <p:nvPr>
            <p:ph type="ftr" sz="quarter" idx="3"/>
          </p:nvPr>
        </p:nvSpPr>
        <p:spPr>
          <a:xfrm>
            <a:off x="3124200" y="635636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6" name="Slide Number Placeholder 5"/>
          <p:cNvSpPr>
            <a:spLocks noGrp="1"/>
          </p:cNvSpPr>
          <p:nvPr>
            <p:ph type="sldNum" sz="quarter" idx="4"/>
          </p:nvPr>
        </p:nvSpPr>
        <p:spPr>
          <a:xfrm>
            <a:off x="6553200" y="635636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88885803"/>
      </p:ext>
    </p:extLst>
  </p:cSld>
  <p:clrMap bg1="lt1" tx1="dk1" bg2="lt2" tx2="dk2" accent1="accent1" accent2="accent2" accent3="accent3" accent4="accent4" accent5="accent5" accent6="accent6" hlink="hlink" folHlink="folHlink"/>
  <p:sldLayoutIdLst>
    <p:sldLayoutId id="2147483970" r:id="rId1"/>
    <p:sldLayoutId id="2147483971" r:id="rId2"/>
    <p:sldLayoutId id="2147483972" r:id="rId3"/>
    <p:sldLayoutId id="2147483973" r:id="rId4"/>
    <p:sldLayoutId id="2147483974" r:id="rId5"/>
    <p:sldLayoutId id="2147483975" r:id="rId6"/>
    <p:sldLayoutId id="2147483976" r:id="rId7"/>
    <p:sldLayoutId id="2147483977" r:id="rId8"/>
    <p:sldLayoutId id="2147483978" r:id="rId9"/>
    <p:sldLayoutId id="2147483979" r:id="rId10"/>
    <p:sldLayoutId id="2147483980"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4.wmf"/><Relationship Id="rId4" Type="http://schemas.openxmlformats.org/officeDocument/2006/relationships/oleObject" Target="../embeddings/oleObject1.bin"/></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image" Target="../media/image4.wmf"/><Relationship Id="rId4" Type="http://schemas.openxmlformats.org/officeDocument/2006/relationships/oleObject" Target="../embeddings/oleObject2.bin"/></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a:t>
            </a:r>
            <a:r>
              <a:rPr lang="en-US" altLang="en-US" sz="1000" dirty="0"/>
              <a:t>9</a:t>
            </a:r>
            <a:r>
              <a:rPr lang="el-GR" altLang="en-US" sz="1000" dirty="0" smtClean="0"/>
              <a:t>-20</a:t>
            </a:r>
            <a:r>
              <a:rPr lang="en-US" altLang="en-US" sz="1000" dirty="0" smtClean="0"/>
              <a:t>20</a:t>
            </a:r>
            <a:endParaRPr lang="el-GR" altLang="en-US" sz="1000" dirty="0" smtClean="0"/>
          </a:p>
        </p:txBody>
      </p:sp>
      <p:sp>
        <p:nvSpPr>
          <p:cNvPr id="3075" name="Footer Placeholder 2"/>
          <p:cNvSpPr>
            <a:spLocks noGrp="1"/>
          </p:cNvSpPr>
          <p:nvPr>
            <p:ph type="ftr" sz="quarter" idx="11"/>
          </p:nvPr>
        </p:nvSpPr>
        <p:spPr>
          <a:noFill/>
        </p:spPr>
        <p:txBody>
          <a:bodyPr/>
          <a:lstStyle/>
          <a:p>
            <a:r>
              <a:rPr lang="el-GR" altLang="en-US" sz="1000" smtClean="0"/>
              <a:t>Ευαγγελία Πιτουρά</a:t>
            </a:r>
          </a:p>
        </p:txBody>
      </p:sp>
      <p:sp>
        <p:nvSpPr>
          <p:cNvPr id="3076" name="Slide Number Placeholder 3"/>
          <p:cNvSpPr>
            <a:spLocks noGrp="1"/>
          </p:cNvSpPr>
          <p:nvPr>
            <p:ph type="sldNum" sz="quarter" idx="12"/>
          </p:nvPr>
        </p:nvSpPr>
        <p:spPr>
          <a:noFill/>
        </p:spPr>
        <p:txBody>
          <a:bodyPr/>
          <a:lstStyle/>
          <a:p>
            <a:fld id="{615439CE-18FB-4F61-8DF2-B1E397797CB2}" type="slidenum">
              <a:rPr lang="el-GR" altLang="en-US" smtClean="0"/>
              <a:pPr/>
              <a:t>1</a:t>
            </a:fld>
            <a:endParaRPr lang="el-GR" altLang="en-US" smtClean="0"/>
          </a:p>
        </p:txBody>
      </p:sp>
      <p:sp>
        <p:nvSpPr>
          <p:cNvPr id="3077" name="Text Box 4"/>
          <p:cNvSpPr txBox="1">
            <a:spLocks noChangeArrowheads="1"/>
          </p:cNvSpPr>
          <p:nvPr/>
        </p:nvSpPr>
        <p:spPr bwMode="auto">
          <a:xfrm>
            <a:off x="728828" y="2478796"/>
            <a:ext cx="7518400" cy="1754326"/>
          </a:xfrm>
          <a:prstGeom prst="rect">
            <a:avLst/>
          </a:prstGeom>
          <a:noFill/>
          <a:ln w="9525">
            <a:noFill/>
            <a:miter lim="800000"/>
            <a:headEnd/>
            <a:tailEnd/>
          </a:ln>
        </p:spPr>
        <p:txBody>
          <a:bodyPr wrap="square">
            <a:spAutoFit/>
          </a:bodyPr>
          <a:lstStyle/>
          <a:p>
            <a:pPr algn="r" eaLnBrk="0" hangingPunct="0">
              <a:spcBef>
                <a:spcPct val="50000"/>
              </a:spcBef>
            </a:pPr>
            <a:r>
              <a:rPr lang="el-GR" sz="5400" dirty="0" smtClean="0">
                <a:solidFill>
                  <a:schemeClr val="accent6">
                    <a:lumMod val="75000"/>
                  </a:schemeClr>
                </a:solidFill>
                <a:latin typeface="+mj-lt"/>
                <a:ea typeface="+mj-ea"/>
                <a:cs typeface="+mj-cs"/>
              </a:rPr>
              <a:t>Εισαγωγή στην Επεξεργασία Ερωτήσεων</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p:spPr>
        <p:txBody>
          <a:bodyPr/>
          <a:lstStyle/>
          <a:p>
            <a:fld id="{5365E3DB-FE41-4FED-86BA-995012F86798}" type="slidenum">
              <a:rPr lang="el-GR" altLang="en-US" smtClean="0"/>
              <a:pPr/>
              <a:t>10</a:t>
            </a:fld>
            <a:endParaRPr lang="el-GR" altLang="en-US" smtClean="0"/>
          </a:p>
        </p:txBody>
      </p:sp>
      <p:sp>
        <p:nvSpPr>
          <p:cNvPr id="16390" name="Text Box 3"/>
          <p:cNvSpPr txBox="1">
            <a:spLocks noChangeArrowheads="1"/>
          </p:cNvSpPr>
          <p:nvPr/>
        </p:nvSpPr>
        <p:spPr bwMode="auto">
          <a:xfrm>
            <a:off x="457200" y="2438400"/>
            <a:ext cx="7315200" cy="701675"/>
          </a:xfrm>
          <a:prstGeom prst="rect">
            <a:avLst/>
          </a:prstGeom>
          <a:noFill/>
          <a:ln w="9525">
            <a:noFill/>
            <a:miter lim="800000"/>
            <a:headEnd/>
            <a:tailEnd/>
          </a:ln>
        </p:spPr>
        <p:txBody>
          <a:bodyPr>
            <a:spAutoFit/>
          </a:bodyPr>
          <a:lstStyle/>
          <a:p>
            <a:pPr algn="just" eaLnBrk="0" hangingPunct="0">
              <a:spcBef>
                <a:spcPct val="50000"/>
              </a:spcBef>
            </a:pPr>
            <a:r>
              <a:rPr lang="el-GR" b="1" dirty="0">
                <a:latin typeface="Calibri" pitchFamily="34" charset="0"/>
                <a:cs typeface="Calibri" pitchFamily="34" charset="0"/>
              </a:rPr>
              <a:t>4.</a:t>
            </a:r>
            <a:r>
              <a:rPr lang="el-GR" dirty="0">
                <a:latin typeface="Calibri" pitchFamily="34" charset="0"/>
                <a:cs typeface="Calibri" pitchFamily="34" charset="0"/>
              </a:rPr>
              <a:t> Συνδυασμός μιας πράξης καρτεσιανού γινομένου με μια πράξη επιλογής που ακολουθεί</a:t>
            </a:r>
          </a:p>
        </p:txBody>
      </p:sp>
      <p:sp>
        <p:nvSpPr>
          <p:cNvPr id="16391" name="Text Box 4"/>
          <p:cNvSpPr txBox="1">
            <a:spLocks noChangeArrowheads="1"/>
          </p:cNvSpPr>
          <p:nvPr/>
        </p:nvSpPr>
        <p:spPr bwMode="auto">
          <a:xfrm>
            <a:off x="457200" y="3657600"/>
            <a:ext cx="7315200" cy="646331"/>
          </a:xfrm>
          <a:prstGeom prst="rect">
            <a:avLst/>
          </a:prstGeom>
          <a:noFill/>
          <a:ln w="9525">
            <a:noFill/>
            <a:miter lim="800000"/>
            <a:headEnd/>
            <a:tailEnd/>
          </a:ln>
        </p:spPr>
        <p:txBody>
          <a:bodyPr>
            <a:spAutoFit/>
          </a:bodyPr>
          <a:lstStyle/>
          <a:p>
            <a:pPr algn="just" eaLnBrk="0" hangingPunct="0">
              <a:spcBef>
                <a:spcPct val="50000"/>
              </a:spcBef>
            </a:pPr>
            <a:r>
              <a:rPr lang="el-GR" b="1" dirty="0">
                <a:latin typeface="Calibri" pitchFamily="34" charset="0"/>
                <a:cs typeface="Calibri" pitchFamily="34" charset="0"/>
              </a:rPr>
              <a:t>5.</a:t>
            </a:r>
            <a:r>
              <a:rPr lang="el-GR" dirty="0">
                <a:latin typeface="Calibri" pitchFamily="34" charset="0"/>
                <a:cs typeface="Calibri" pitchFamily="34" charset="0"/>
              </a:rPr>
              <a:t> Διάσπαση και</a:t>
            </a:r>
            <a:r>
              <a:rPr lang="el-GR" i="1" dirty="0">
                <a:solidFill>
                  <a:srgbClr val="0066FF"/>
                </a:solidFill>
                <a:latin typeface="Calibri" pitchFamily="34" charset="0"/>
                <a:cs typeface="Calibri" pitchFamily="34" charset="0"/>
              </a:rPr>
              <a:t> </a:t>
            </a:r>
            <a:r>
              <a:rPr lang="el-GR" i="1" dirty="0">
                <a:solidFill>
                  <a:schemeClr val="accent6">
                    <a:lumMod val="75000"/>
                  </a:schemeClr>
                </a:solidFill>
                <a:latin typeface="Calibri" pitchFamily="34" charset="0"/>
                <a:cs typeface="Calibri" pitchFamily="34" charset="0"/>
              </a:rPr>
              <a:t>μετακίνηση των λιστών προβολής</a:t>
            </a:r>
            <a:r>
              <a:rPr lang="el-GR" dirty="0">
                <a:solidFill>
                  <a:schemeClr val="accent6">
                    <a:lumMod val="75000"/>
                  </a:schemeClr>
                </a:solidFill>
                <a:latin typeface="Calibri" pitchFamily="34" charset="0"/>
                <a:cs typeface="Calibri" pitchFamily="34" charset="0"/>
              </a:rPr>
              <a:t> </a:t>
            </a:r>
            <a:r>
              <a:rPr lang="el-GR" i="1" dirty="0">
                <a:solidFill>
                  <a:schemeClr val="accent6">
                    <a:lumMod val="75000"/>
                  </a:schemeClr>
                </a:solidFill>
                <a:latin typeface="Calibri" pitchFamily="34" charset="0"/>
                <a:cs typeface="Calibri" pitchFamily="34" charset="0"/>
              </a:rPr>
              <a:t>όσο πιο κάτω</a:t>
            </a:r>
            <a:r>
              <a:rPr lang="el-GR" dirty="0">
                <a:solidFill>
                  <a:schemeClr val="accent6">
                    <a:lumMod val="75000"/>
                  </a:schemeClr>
                </a:solidFill>
                <a:latin typeface="Calibri" pitchFamily="34" charset="0"/>
                <a:cs typeface="Calibri" pitchFamily="34" charset="0"/>
              </a:rPr>
              <a:t> </a:t>
            </a:r>
            <a:r>
              <a:rPr lang="el-GR" dirty="0">
                <a:latin typeface="Calibri" pitchFamily="34" charset="0"/>
                <a:cs typeface="Calibri" pitchFamily="34" charset="0"/>
              </a:rPr>
              <a:t>γίνεται στο δέντρο</a:t>
            </a:r>
          </a:p>
        </p:txBody>
      </p:sp>
      <p:sp>
        <p:nvSpPr>
          <p:cNvPr id="16392" name="Text Box 5"/>
          <p:cNvSpPr txBox="1">
            <a:spLocks noChangeArrowheads="1"/>
          </p:cNvSpPr>
          <p:nvPr/>
        </p:nvSpPr>
        <p:spPr bwMode="auto">
          <a:xfrm>
            <a:off x="533400" y="4876800"/>
            <a:ext cx="7315200" cy="701675"/>
          </a:xfrm>
          <a:prstGeom prst="rect">
            <a:avLst/>
          </a:prstGeom>
          <a:noFill/>
          <a:ln w="9525">
            <a:noFill/>
            <a:miter lim="800000"/>
            <a:headEnd/>
            <a:tailEnd/>
          </a:ln>
        </p:spPr>
        <p:txBody>
          <a:bodyPr>
            <a:spAutoFit/>
          </a:bodyPr>
          <a:lstStyle/>
          <a:p>
            <a:pPr algn="just" eaLnBrk="0" hangingPunct="0">
              <a:spcBef>
                <a:spcPct val="50000"/>
              </a:spcBef>
            </a:pPr>
            <a:r>
              <a:rPr lang="el-GR" b="1">
                <a:latin typeface="Calibri" pitchFamily="34" charset="0"/>
                <a:cs typeface="Calibri" pitchFamily="34" charset="0"/>
              </a:rPr>
              <a:t>6.</a:t>
            </a:r>
            <a:r>
              <a:rPr lang="el-GR">
                <a:latin typeface="Calibri" pitchFamily="34" charset="0"/>
                <a:cs typeface="Calibri" pitchFamily="34" charset="0"/>
              </a:rPr>
              <a:t> Εντοπισμός υποδέντρων με ομάδες πράξεων που μπορεί να εκτελεστούν με κοινό αλγόριθμο</a:t>
            </a:r>
          </a:p>
        </p:txBody>
      </p:sp>
      <p:sp>
        <p:nvSpPr>
          <p:cNvPr id="10" name="Title 10"/>
          <p:cNvSpPr>
            <a:spLocks noGrp="1"/>
          </p:cNvSpPr>
          <p:nvPr>
            <p:ph type="title"/>
          </p:nvPr>
        </p:nvSpPr>
        <p:spPr>
          <a:xfrm>
            <a:off x="457200" y="274638"/>
            <a:ext cx="8229600" cy="1143000"/>
          </a:xfrm>
        </p:spPr>
        <p:txBody>
          <a:bodyPr>
            <a:normAutofit fontScale="90000"/>
          </a:bodyPr>
          <a:lstStyle/>
          <a:p>
            <a:r>
              <a:rPr lang="el-GR" dirty="0" err="1" smtClean="0">
                <a:solidFill>
                  <a:schemeClr val="accent6">
                    <a:lumMod val="75000"/>
                  </a:schemeClr>
                </a:solidFill>
              </a:rPr>
              <a:t>Ευριστικοί</a:t>
            </a:r>
            <a:r>
              <a:rPr lang="el-GR" dirty="0" smtClean="0">
                <a:solidFill>
                  <a:schemeClr val="accent6">
                    <a:lumMod val="75000"/>
                  </a:schemeClr>
                </a:solidFill>
              </a:rPr>
              <a:t> Κανόνες Βελτιστοποίησης Πλάνου Εκτέλεσης</a:t>
            </a:r>
            <a:endParaRPr lang="el-GR" dirty="0">
              <a:solidFill>
                <a:schemeClr val="accent6">
                  <a:lumMod val="75000"/>
                </a:schemeClr>
              </a:solidFill>
            </a:endParaRPr>
          </a:p>
        </p:txBody>
      </p:sp>
      <p:sp>
        <p:nvSpPr>
          <p:cNvPr id="11"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2"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22F896-40B5-4ADD-8801-0D06FADFA095}" type="slidenum">
              <a:rPr lang="en-US" smtClean="0"/>
              <a:pPr/>
              <a:t>11</a:t>
            </a:fld>
            <a:endParaRPr lang="en-US"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l="902" t="23967" r="513" b="23647"/>
          <a:stretch>
            <a:fillRect/>
          </a:stretch>
        </p:blipFill>
        <p:spPr bwMode="auto">
          <a:xfrm>
            <a:off x="262731" y="1597025"/>
            <a:ext cx="8618538" cy="3663950"/>
          </a:xfrm>
          <a:prstGeom prst="rect">
            <a:avLst/>
          </a:prstGeom>
          <a:noFill/>
          <a:ln w="76200" cmpd="tri">
            <a:solidFill>
              <a:schemeClr val="tx2"/>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10"/>
          <p:cNvSpPr txBox="1">
            <a:spLocks/>
          </p:cNvSpPr>
          <p:nvPr/>
        </p:nvSpPr>
        <p:spPr>
          <a:xfrm>
            <a:off x="457200" y="274638"/>
            <a:ext cx="8229600" cy="1143000"/>
          </a:xfrm>
          <a:prstGeom prst="rect">
            <a:avLst/>
          </a:prstGeom>
        </p:spPr>
        <p:txBody>
          <a:bodyP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Παράδειγμα</a:t>
            </a:r>
            <a:endParaRPr lang="el-GR" dirty="0">
              <a:solidFill>
                <a:schemeClr val="accent6">
                  <a:lumMod val="75000"/>
                </a:schemeClr>
              </a:solidFill>
            </a:endParaRPr>
          </a:p>
        </p:txBody>
      </p:sp>
      <p:sp>
        <p:nvSpPr>
          <p:cNvPr id="6"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7"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extLst>
      <p:ext uri="{BB962C8B-B14F-4D97-AF65-F5344CB8AC3E}">
        <p14:creationId xmlns:p14="http://schemas.microsoft.com/office/powerpoint/2010/main" val="18754883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22F896-40B5-4ADD-8801-0D06FADFA095}" type="slidenum">
              <a:rPr lang="en-US" smtClean="0"/>
              <a:pPr/>
              <a:t>12</a:t>
            </a:fld>
            <a:endParaRPr lang="en-US"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l="641" t="22644" r="641" b="22644"/>
          <a:stretch>
            <a:fillRect/>
          </a:stretch>
        </p:blipFill>
        <p:spPr bwMode="auto">
          <a:xfrm>
            <a:off x="591217" y="1606485"/>
            <a:ext cx="7815262" cy="3465512"/>
          </a:xfrm>
          <a:prstGeom prst="rect">
            <a:avLst/>
          </a:prstGeom>
          <a:noFill/>
          <a:ln w="76200" cmpd="tri">
            <a:solidFill>
              <a:schemeClr val="tx2"/>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10"/>
          <p:cNvSpPr txBox="1">
            <a:spLocks/>
          </p:cNvSpPr>
          <p:nvPr/>
        </p:nvSpPr>
        <p:spPr>
          <a:xfrm>
            <a:off x="324338" y="233692"/>
            <a:ext cx="8229600" cy="1143000"/>
          </a:xfrm>
          <a:prstGeom prst="rect">
            <a:avLst/>
          </a:prstGeom>
        </p:spPr>
        <p:txBody>
          <a:bodyP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Παράδειγμα</a:t>
            </a:r>
            <a:endParaRPr lang="el-GR" dirty="0">
              <a:solidFill>
                <a:schemeClr val="accent6">
                  <a:lumMod val="75000"/>
                </a:schemeClr>
              </a:solidFill>
            </a:endParaRPr>
          </a:p>
        </p:txBody>
      </p:sp>
      <p:sp>
        <p:nvSpPr>
          <p:cNvPr id="6"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7"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extLst>
      <p:ext uri="{BB962C8B-B14F-4D97-AF65-F5344CB8AC3E}">
        <p14:creationId xmlns:p14="http://schemas.microsoft.com/office/powerpoint/2010/main" val="32921909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22F896-40B5-4ADD-8801-0D06FADFA095}" type="slidenum">
              <a:rPr lang="en-US" smtClean="0"/>
              <a:pPr/>
              <a:t>13</a:t>
            </a:fld>
            <a:endParaRPr lang="en-US" dirty="0"/>
          </a:p>
        </p:txBody>
      </p:sp>
      <p:sp>
        <p:nvSpPr>
          <p:cNvPr id="5" name="Title 10"/>
          <p:cNvSpPr txBox="1">
            <a:spLocks/>
          </p:cNvSpPr>
          <p:nvPr/>
        </p:nvSpPr>
        <p:spPr>
          <a:xfrm>
            <a:off x="137160" y="335214"/>
            <a:ext cx="8229600" cy="1143000"/>
          </a:xfrm>
          <a:prstGeom prst="rect">
            <a:avLst/>
          </a:prstGeom>
        </p:spPr>
        <p:txBody>
          <a:bodyP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Συνενώσεις</a:t>
            </a:r>
            <a:endParaRPr lang="el-GR" dirty="0">
              <a:solidFill>
                <a:schemeClr val="accent6">
                  <a:lumMod val="75000"/>
                </a:schemeClr>
              </a:solidFill>
            </a:endParaRPr>
          </a:p>
        </p:txBody>
      </p:sp>
      <p:sp>
        <p:nvSpPr>
          <p:cNvPr id="6" name="TextBox 5"/>
          <p:cNvSpPr txBox="1"/>
          <p:nvPr/>
        </p:nvSpPr>
        <p:spPr>
          <a:xfrm>
            <a:off x="457200" y="1581974"/>
            <a:ext cx="8412480" cy="4401205"/>
          </a:xfrm>
          <a:prstGeom prst="rect">
            <a:avLst/>
          </a:prstGeom>
          <a:noFill/>
        </p:spPr>
        <p:txBody>
          <a:bodyPr wrap="square" rtlCol="0">
            <a:spAutoFit/>
          </a:bodyPr>
          <a:lstStyle/>
          <a:p>
            <a:r>
              <a:rPr lang="el-GR" sz="2000" dirty="0" smtClean="0"/>
              <a:t>Σειρά εκτέλεσης συνένωσης με χρήση της </a:t>
            </a:r>
            <a:r>
              <a:rPr lang="en-US" sz="2000" dirty="0" err="1" smtClean="0"/>
              <a:t>commutativity</a:t>
            </a:r>
            <a:r>
              <a:rPr lang="en-US" sz="2000" dirty="0" smtClean="0"/>
              <a:t> </a:t>
            </a:r>
            <a:r>
              <a:rPr lang="el-GR" sz="2000" dirty="0" smtClean="0"/>
              <a:t>(</a:t>
            </a:r>
            <a:r>
              <a:rPr lang="el-GR" sz="2000" dirty="0" err="1" smtClean="0"/>
              <a:t>αντιμεταθετικής</a:t>
            </a:r>
            <a:r>
              <a:rPr lang="el-GR" sz="2000" dirty="0" smtClean="0"/>
              <a:t>) και </a:t>
            </a:r>
            <a:r>
              <a:rPr lang="en-US" sz="2000" dirty="0" smtClean="0"/>
              <a:t>associativity (</a:t>
            </a:r>
            <a:r>
              <a:rPr lang="el-GR" sz="2000" dirty="0" err="1" smtClean="0"/>
              <a:t>προσεταιριστικής</a:t>
            </a:r>
            <a:r>
              <a:rPr lang="el-GR" sz="2000" dirty="0" smtClean="0"/>
              <a:t>) ιδιότητας</a:t>
            </a:r>
          </a:p>
          <a:p>
            <a:endParaRPr lang="en-US" sz="2000" dirty="0" smtClean="0"/>
          </a:p>
          <a:p>
            <a:r>
              <a:rPr lang="el-GR" sz="2000" dirty="0" smtClean="0"/>
              <a:t>Για </a:t>
            </a:r>
            <a:r>
              <a:rPr lang="en-US" sz="2000" dirty="0" smtClean="0"/>
              <a:t>n </a:t>
            </a:r>
            <a:r>
              <a:rPr lang="el-GR" sz="2000" dirty="0" smtClean="0"/>
              <a:t>σχέσεις -&gt; 2</a:t>
            </a:r>
            <a:r>
              <a:rPr lang="en-US" sz="2000" baseline="30000" dirty="0" smtClean="0"/>
              <a:t>n</a:t>
            </a:r>
            <a:r>
              <a:rPr lang="en-US" sz="2000" dirty="0" smtClean="0"/>
              <a:t> </a:t>
            </a:r>
            <a:r>
              <a:rPr lang="el-GR" sz="2000" dirty="0" smtClean="0"/>
              <a:t>επιλογές</a:t>
            </a:r>
          </a:p>
          <a:p>
            <a:endParaRPr lang="en-US" sz="2000" dirty="0" smtClean="0"/>
          </a:p>
          <a:p>
            <a:r>
              <a:rPr lang="el-GR" sz="2000" i="1" dirty="0" smtClean="0">
                <a:solidFill>
                  <a:schemeClr val="accent6">
                    <a:lumMod val="75000"/>
                  </a:schemeClr>
                </a:solidFill>
              </a:rPr>
              <a:t>Με βάση την επιλεκτικότητα</a:t>
            </a:r>
            <a:r>
              <a:rPr lang="el-GR" sz="2000" dirty="0" smtClean="0"/>
              <a:t>: πρώτα η συνένωση που δίνει το μικρότερο αποτέλεσμα</a:t>
            </a:r>
          </a:p>
          <a:p>
            <a:r>
              <a:rPr lang="el-GR" sz="2000" i="1" dirty="0" smtClean="0"/>
              <a:t>Σύμβαση: Η σχέση στα αριστερά αντιστοιχεί στην εξωτερική σχέση της συνένωσης</a:t>
            </a:r>
            <a:endParaRPr lang="en-US" sz="2000" i="1" dirty="0" smtClean="0"/>
          </a:p>
          <a:p>
            <a:endParaRPr lang="el-GR" sz="2000" i="1" dirty="0" smtClean="0"/>
          </a:p>
          <a:p>
            <a:r>
              <a:rPr lang="el-GR" sz="2000" i="1" dirty="0" smtClean="0"/>
              <a:t>Ειδικές διατάξεις</a:t>
            </a:r>
          </a:p>
          <a:p>
            <a:r>
              <a:rPr lang="en-US" sz="2000" dirty="0" smtClean="0"/>
              <a:t>Left</a:t>
            </a:r>
            <a:r>
              <a:rPr lang="el-GR" sz="2000" dirty="0" smtClean="0"/>
              <a:t>-</a:t>
            </a:r>
            <a:r>
              <a:rPr lang="en-US" sz="2000" dirty="0" smtClean="0"/>
              <a:t>deep join tree </a:t>
            </a:r>
            <a:r>
              <a:rPr lang="el-GR" sz="2000" dirty="0" smtClean="0"/>
              <a:t>(</a:t>
            </a:r>
            <a:r>
              <a:rPr lang="el-GR" sz="2000" dirty="0" smtClean="0">
                <a:solidFill>
                  <a:srgbClr val="FF0000"/>
                </a:solidFill>
              </a:rPr>
              <a:t>η δεξιά είναι πάντα σχέση </a:t>
            </a:r>
            <a:r>
              <a:rPr lang="el-GR" sz="2000" dirty="0" smtClean="0"/>
              <a:t>(όχι ενδιάμεσο αποτέλεσμα))</a:t>
            </a:r>
            <a:endParaRPr lang="en-US" sz="2000" dirty="0" smtClean="0"/>
          </a:p>
          <a:p>
            <a:r>
              <a:rPr lang="en-US" sz="2000" dirty="0" smtClean="0"/>
              <a:t>Right-deep join tree</a:t>
            </a:r>
            <a:endParaRPr lang="el-GR" sz="2000" dirty="0" smtClean="0"/>
          </a:p>
          <a:p>
            <a:r>
              <a:rPr lang="en-US" sz="2000" dirty="0" smtClean="0"/>
              <a:t>Bushy</a:t>
            </a:r>
            <a:endParaRPr lang="el-GR" sz="2000" dirty="0"/>
          </a:p>
        </p:txBody>
      </p:sp>
      <p:sp>
        <p:nvSpPr>
          <p:cNvPr id="7"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8"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extLst>
      <p:ext uri="{BB962C8B-B14F-4D97-AF65-F5344CB8AC3E}">
        <p14:creationId xmlns:p14="http://schemas.microsoft.com/office/powerpoint/2010/main" val="2103691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35"/>
          <p:cNvSpPr>
            <a:spLocks noChangeArrowheads="1"/>
          </p:cNvSpPr>
          <p:nvPr/>
        </p:nvSpPr>
        <p:spPr bwMode="auto">
          <a:xfrm>
            <a:off x="773277" y="2428506"/>
            <a:ext cx="2441411" cy="1338828"/>
          </a:xfrm>
          <a:prstGeom prst="rect">
            <a:avLst/>
          </a:prstGeom>
          <a:solidFill>
            <a:schemeClr val="bg1"/>
          </a:solidFill>
          <a:ln w="9525">
            <a:solidFill>
              <a:schemeClr val="tx1"/>
            </a:solidFill>
            <a:miter lim="800000"/>
            <a:headEnd/>
            <a:tailEnd/>
          </a:ln>
          <a:effectLst>
            <a:outerShdw blurRad="50800" dist="12700" dir="2700000" algn="tl" rotWithShape="0">
              <a:prstClr val="black">
                <a:alpha val="40000"/>
              </a:prstClr>
            </a:outerShdw>
          </a:effectLst>
        </p:spPr>
        <p:txBody>
          <a:bodyPr wrap="square">
            <a:spAutoFit/>
          </a:bodyPr>
          <a:lstStyle/>
          <a:p>
            <a:pPr>
              <a:lnSpc>
                <a:spcPct val="90000"/>
              </a:lnSpc>
              <a:buFontTx/>
              <a:buNone/>
            </a:pPr>
            <a:r>
              <a:rPr lang="en-US" dirty="0">
                <a:solidFill>
                  <a:schemeClr val="accent2"/>
                </a:solidFill>
                <a:latin typeface="Menlo" charset="0"/>
                <a:ea typeface="Menlo" charset="0"/>
                <a:cs typeface="Menlo" charset="0"/>
              </a:rPr>
              <a:t>SELECT</a:t>
            </a:r>
            <a:r>
              <a:rPr lang="en-US" dirty="0">
                <a:latin typeface="Menlo" charset="0"/>
                <a:ea typeface="Menlo" charset="0"/>
                <a:cs typeface="Menlo" charset="0"/>
              </a:rPr>
              <a:t> R.A,S.D</a:t>
            </a:r>
          </a:p>
          <a:p>
            <a:pPr>
              <a:lnSpc>
                <a:spcPct val="90000"/>
              </a:lnSpc>
              <a:buFontTx/>
              <a:buNone/>
            </a:pPr>
            <a:r>
              <a:rPr lang="en-US" dirty="0">
                <a:solidFill>
                  <a:schemeClr val="accent2"/>
                </a:solidFill>
                <a:latin typeface="Menlo" charset="0"/>
                <a:ea typeface="Menlo" charset="0"/>
                <a:cs typeface="Menlo" charset="0"/>
              </a:rPr>
              <a:t>FROM </a:t>
            </a:r>
            <a:r>
              <a:rPr lang="en-US" dirty="0">
                <a:latin typeface="Menlo" charset="0"/>
                <a:ea typeface="Menlo" charset="0"/>
                <a:cs typeface="Menlo" charset="0"/>
              </a:rPr>
              <a:t>R,S,T</a:t>
            </a:r>
          </a:p>
          <a:p>
            <a:pPr>
              <a:lnSpc>
                <a:spcPct val="90000"/>
              </a:lnSpc>
              <a:buFontTx/>
              <a:buNone/>
            </a:pPr>
            <a:r>
              <a:rPr lang="en-US" dirty="0">
                <a:solidFill>
                  <a:schemeClr val="accent2"/>
                </a:solidFill>
                <a:latin typeface="Menlo" charset="0"/>
                <a:ea typeface="Menlo" charset="0"/>
                <a:cs typeface="Menlo" charset="0"/>
              </a:rPr>
              <a:t>WHERE</a:t>
            </a:r>
            <a:r>
              <a:rPr lang="en-US" dirty="0">
                <a:latin typeface="Menlo" charset="0"/>
                <a:ea typeface="Menlo" charset="0"/>
                <a:cs typeface="Menlo" charset="0"/>
              </a:rPr>
              <a:t> R.B = S.B</a:t>
            </a:r>
          </a:p>
          <a:p>
            <a:pPr>
              <a:lnSpc>
                <a:spcPct val="90000"/>
              </a:lnSpc>
              <a:buFontTx/>
              <a:buNone/>
            </a:pPr>
            <a:r>
              <a:rPr lang="en-US" dirty="0">
                <a:latin typeface="Menlo" charset="0"/>
                <a:ea typeface="Menlo" charset="0"/>
                <a:cs typeface="Menlo" charset="0"/>
              </a:rPr>
              <a:t>  AND S.C = T.C</a:t>
            </a:r>
          </a:p>
          <a:p>
            <a:pPr>
              <a:lnSpc>
                <a:spcPct val="90000"/>
              </a:lnSpc>
              <a:buFontTx/>
              <a:buNone/>
            </a:pPr>
            <a:r>
              <a:rPr lang="en-US" dirty="0">
                <a:latin typeface="Menlo" charset="0"/>
                <a:ea typeface="Menlo" charset="0"/>
                <a:cs typeface="Menlo" charset="0"/>
              </a:rPr>
              <a:t>  AND R.A &lt; 10;</a:t>
            </a:r>
          </a:p>
        </p:txBody>
      </p:sp>
      <p:sp>
        <p:nvSpPr>
          <p:cNvPr id="26" name="Rectangle 35"/>
          <p:cNvSpPr>
            <a:spLocks noChangeArrowheads="1"/>
          </p:cNvSpPr>
          <p:nvPr/>
        </p:nvSpPr>
        <p:spPr bwMode="auto">
          <a:xfrm>
            <a:off x="766857" y="1980442"/>
            <a:ext cx="2447831" cy="279307"/>
          </a:xfrm>
          <a:prstGeom prst="rect">
            <a:avLst/>
          </a:prstGeom>
          <a:solidFill>
            <a:schemeClr val="bg1"/>
          </a:solidFill>
          <a:ln w="9525">
            <a:solidFill>
              <a:schemeClr val="tx1"/>
            </a:solidFill>
            <a:miter lim="800000"/>
            <a:headEnd/>
            <a:tailEnd/>
          </a:ln>
          <a:effectLst>
            <a:outerShdw blurRad="50800" dist="12700" dir="2700000" algn="tl" rotWithShape="0">
              <a:prstClr val="black">
                <a:alpha val="40000"/>
              </a:prstClr>
            </a:outerShdw>
          </a:effectLst>
        </p:spPr>
        <p:txBody>
          <a:bodyPr wrap="square">
            <a:spAutoFit/>
          </a:bodyPr>
          <a:lstStyle/>
          <a:p>
            <a:pPr>
              <a:lnSpc>
                <a:spcPct val="90000"/>
              </a:lnSpc>
              <a:buFontTx/>
              <a:buNone/>
            </a:pPr>
            <a:r>
              <a:rPr lang="en-US" sz="1350">
                <a:solidFill>
                  <a:schemeClr val="accent2"/>
                </a:solidFill>
                <a:latin typeface="Menlo" charset="0"/>
                <a:ea typeface="Menlo" charset="0"/>
                <a:cs typeface="Menlo" charset="0"/>
              </a:rPr>
              <a:t>R(A,B)  S(B,C)  T(C,D)</a:t>
            </a:r>
            <a:endParaRPr lang="en-US" sz="1350" dirty="0">
              <a:solidFill>
                <a:schemeClr val="accent2"/>
              </a:solidFill>
              <a:latin typeface="Menlo" charset="0"/>
              <a:ea typeface="Menlo" charset="0"/>
              <a:cs typeface="Menlo" charset="0"/>
            </a:endParaRPr>
          </a:p>
        </p:txBody>
      </p:sp>
      <p:sp>
        <p:nvSpPr>
          <p:cNvPr id="4" name="Title 3"/>
          <p:cNvSpPr>
            <a:spLocks noGrp="1"/>
          </p:cNvSpPr>
          <p:nvPr>
            <p:ph type="title"/>
          </p:nvPr>
        </p:nvSpPr>
        <p:spPr>
          <a:xfrm>
            <a:off x="410576" y="134556"/>
            <a:ext cx="8229600" cy="1143000"/>
          </a:xfrm>
        </p:spPr>
        <p:txBody>
          <a:bodyPr/>
          <a:lstStyle/>
          <a:p>
            <a:r>
              <a:rPr lang="el-GR" dirty="0" smtClean="0">
                <a:solidFill>
                  <a:schemeClr val="accent6">
                    <a:lumMod val="75000"/>
                  </a:schemeClr>
                </a:solidFill>
              </a:rPr>
              <a:t>Παράδειγμα</a:t>
            </a:r>
            <a:endParaRPr lang="el-GR" dirty="0">
              <a:solidFill>
                <a:schemeClr val="accent6">
                  <a:lumMod val="75000"/>
                </a:schemeClr>
              </a:solidFill>
            </a:endParaRPr>
          </a:p>
        </p:txBody>
      </p:sp>
      <p:sp>
        <p:nvSpPr>
          <p:cNvPr id="5" name="Date Placeholder 1"/>
          <p:cNvSpPr>
            <a:spLocks noGrp="1"/>
          </p:cNvSpPr>
          <p:nvPr>
            <p:ph type="dt" sz="quarter" idx="10"/>
          </p:nvPr>
        </p:nvSpPr>
        <p:spPr>
          <a:xfrm>
            <a:off x="183662" y="6411072"/>
            <a:ext cx="2133600" cy="365125"/>
          </a:xfrm>
          <a:noFill/>
        </p:spPr>
        <p:txBody>
          <a:bodyPr/>
          <a:lstStyle/>
          <a:p>
            <a:r>
              <a:rPr lang="el-GR" altLang="en-US" sz="1000" dirty="0" smtClean="0"/>
              <a:t>Βάσεις Δεδομένων 20</a:t>
            </a:r>
            <a:r>
              <a:rPr lang="en-US" altLang="en-US" sz="1000" dirty="0" smtClean="0"/>
              <a:t>17</a:t>
            </a:r>
            <a:r>
              <a:rPr lang="el-GR" altLang="en-US" sz="1000" dirty="0" smtClean="0"/>
              <a:t>-20</a:t>
            </a:r>
            <a:r>
              <a:rPr lang="en-US" altLang="en-US" sz="1000" dirty="0" smtClean="0"/>
              <a:t>18</a:t>
            </a:r>
            <a:endParaRPr lang="el-GR" altLang="en-US" sz="1000" dirty="0" smtClean="0"/>
          </a:p>
        </p:txBody>
      </p:sp>
      <p:sp>
        <p:nvSpPr>
          <p:cNvPr id="6" name="Footer Placeholder 2"/>
          <p:cNvSpPr>
            <a:spLocks noGrp="1"/>
          </p:cNvSpPr>
          <p:nvPr>
            <p:ph type="ftr" sz="quarter" idx="11"/>
          </p:nvPr>
        </p:nvSpPr>
        <p:spPr>
          <a:xfrm>
            <a:off x="3100754" y="6411072"/>
            <a:ext cx="2895600" cy="365125"/>
          </a:xfrm>
          <a:noFill/>
        </p:spPr>
        <p:txBody>
          <a:bodyPr/>
          <a:lstStyle/>
          <a:p>
            <a:r>
              <a:rPr lang="el-GR" altLang="en-US" sz="1000" dirty="0" smtClean="0"/>
              <a:t>Ευαγγελία </a:t>
            </a:r>
            <a:r>
              <a:rPr lang="el-GR" altLang="en-US" sz="1000" dirty="0" err="1" smtClean="0"/>
              <a:t>Πιτουρά</a:t>
            </a:r>
            <a:endParaRPr lang="el-GR" altLang="en-US" sz="1000" dirty="0" smtClean="0"/>
          </a:p>
        </p:txBody>
      </p:sp>
    </p:spTree>
    <p:extLst>
      <p:ext uri="{BB962C8B-B14F-4D97-AF65-F5344CB8AC3E}">
        <p14:creationId xmlns:p14="http://schemas.microsoft.com/office/powerpoint/2010/main" val="30693163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Slide Number Placeholder 4"/>
          <p:cNvSpPr>
            <a:spLocks noGrp="1"/>
          </p:cNvSpPr>
          <p:nvPr>
            <p:ph type="sldNum" sz="quarter" idx="12"/>
          </p:nvPr>
        </p:nvSpPr>
        <p:spPr>
          <a:noFill/>
        </p:spPr>
        <p:txBody>
          <a:bodyPr/>
          <a:lstStyle/>
          <a:p>
            <a:fld id="{AFA16A37-0D57-4DB0-8531-8AF604CB623F}" type="slidenum">
              <a:rPr lang="el-GR" altLang="en-US" smtClean="0"/>
              <a:pPr/>
              <a:t>15</a:t>
            </a:fld>
            <a:endParaRPr lang="el-GR" altLang="en-US" smtClean="0"/>
          </a:p>
        </p:txBody>
      </p:sp>
      <p:sp>
        <p:nvSpPr>
          <p:cNvPr id="11270" name="Text Box 3"/>
          <p:cNvSpPr txBox="1">
            <a:spLocks noChangeArrowheads="1"/>
          </p:cNvSpPr>
          <p:nvPr/>
        </p:nvSpPr>
        <p:spPr bwMode="auto">
          <a:xfrm>
            <a:off x="358195" y="4910485"/>
            <a:ext cx="8371026" cy="646331"/>
          </a:xfrm>
          <a:prstGeom prst="rect">
            <a:avLst/>
          </a:prstGeom>
          <a:noFill/>
          <a:ln w="9525">
            <a:noFill/>
            <a:miter lim="800000"/>
            <a:headEnd/>
            <a:tailEnd/>
          </a:ln>
        </p:spPr>
        <p:txBody>
          <a:bodyPr wrap="square">
            <a:spAutoFit/>
          </a:bodyPr>
          <a:lstStyle/>
          <a:p>
            <a:pPr algn="just" eaLnBrk="0" hangingPunct="0">
              <a:spcBef>
                <a:spcPct val="50000"/>
              </a:spcBef>
            </a:pPr>
            <a:r>
              <a:rPr lang="el-GR" dirty="0">
                <a:latin typeface="Calibri" pitchFamily="34" charset="0"/>
                <a:cs typeface="Calibri" pitchFamily="34" charset="0"/>
              </a:rPr>
              <a:t>Άρα δεν αρκεί ο προσδιορισμός της πράξης - πρέπει να προσδιορίζεται </a:t>
            </a:r>
            <a:r>
              <a:rPr lang="el-GR" b="1" u="sng" dirty="0">
                <a:solidFill>
                  <a:schemeClr val="accent6">
                    <a:lumMod val="50000"/>
                  </a:schemeClr>
                </a:solidFill>
                <a:latin typeface="Calibri" pitchFamily="34" charset="0"/>
                <a:cs typeface="Calibri" pitchFamily="34" charset="0"/>
              </a:rPr>
              <a:t>και</a:t>
            </a:r>
            <a:r>
              <a:rPr lang="el-GR" dirty="0">
                <a:solidFill>
                  <a:schemeClr val="accent6">
                    <a:lumMod val="50000"/>
                  </a:schemeClr>
                </a:solidFill>
                <a:latin typeface="Calibri" pitchFamily="34" charset="0"/>
                <a:cs typeface="Calibri" pitchFamily="34" charset="0"/>
              </a:rPr>
              <a:t> ο αλγόριθμος</a:t>
            </a:r>
            <a:r>
              <a:rPr lang="el-GR" dirty="0">
                <a:latin typeface="Calibri" pitchFamily="34" charset="0"/>
                <a:cs typeface="Calibri" pitchFamily="34" charset="0"/>
              </a:rPr>
              <a:t> που θα χρησιμοποιηθεί για την υλοποίησή της </a:t>
            </a:r>
          </a:p>
        </p:txBody>
      </p:sp>
      <p:sp>
        <p:nvSpPr>
          <p:cNvPr id="11271" name="Text Box 4"/>
          <p:cNvSpPr txBox="1">
            <a:spLocks noChangeArrowheads="1"/>
          </p:cNvSpPr>
          <p:nvPr/>
        </p:nvSpPr>
        <p:spPr bwMode="auto">
          <a:xfrm>
            <a:off x="673215" y="2944711"/>
            <a:ext cx="7165616" cy="1754326"/>
          </a:xfrm>
          <a:prstGeom prst="rect">
            <a:avLst/>
          </a:prstGeom>
          <a:noFill/>
          <a:ln w="9525">
            <a:noFill/>
            <a:miter lim="800000"/>
            <a:headEnd/>
            <a:tailEnd/>
          </a:ln>
        </p:spPr>
        <p:txBody>
          <a:bodyPr wrap="square">
            <a:spAutoFit/>
          </a:bodyPr>
          <a:lstStyle/>
          <a:p>
            <a:pPr algn="just" eaLnBrk="0" hangingPunct="0">
              <a:spcBef>
                <a:spcPct val="50000"/>
              </a:spcBef>
            </a:pPr>
            <a:r>
              <a:rPr lang="el-GR" dirty="0">
                <a:latin typeface="Calibri" pitchFamily="34" charset="0"/>
                <a:cs typeface="Calibri" pitchFamily="34" charset="0"/>
              </a:rPr>
              <a:t>π.χ., για την υλοποίηση της επιλογής </a:t>
            </a:r>
            <a:r>
              <a:rPr lang="el-GR" dirty="0" smtClean="0">
                <a:latin typeface="Calibri" pitchFamily="34" charset="0"/>
                <a:cs typeface="Calibri" pitchFamily="34" charset="0"/>
              </a:rPr>
              <a:t>μπορεί</a:t>
            </a:r>
            <a:r>
              <a:rPr lang="en-US" dirty="0" smtClean="0">
                <a:latin typeface="Calibri" pitchFamily="34" charset="0"/>
                <a:cs typeface="Calibri" pitchFamily="34" charset="0"/>
              </a:rPr>
              <a:t> </a:t>
            </a:r>
            <a:r>
              <a:rPr lang="el-GR" dirty="0" smtClean="0">
                <a:latin typeface="Calibri" pitchFamily="34" charset="0"/>
                <a:cs typeface="Calibri" pitchFamily="34" charset="0"/>
              </a:rPr>
              <a:t>για παράδειγμα:</a:t>
            </a:r>
            <a:endParaRPr lang="el-GR" dirty="0">
              <a:latin typeface="Calibri" pitchFamily="34" charset="0"/>
              <a:cs typeface="Calibri" pitchFamily="34" charset="0"/>
            </a:endParaRPr>
          </a:p>
          <a:p>
            <a:pPr lvl="1" algn="just" eaLnBrk="0" hangingPunct="0">
              <a:spcBef>
                <a:spcPct val="50000"/>
              </a:spcBef>
              <a:buFont typeface="Wingdings" pitchFamily="2" charset="2"/>
              <a:buChar char="§"/>
            </a:pPr>
            <a:r>
              <a:rPr lang="en-US" dirty="0" smtClean="0">
                <a:latin typeface="Calibri" pitchFamily="34" charset="0"/>
                <a:cs typeface="Calibri" pitchFamily="34" charset="0"/>
              </a:rPr>
              <a:t> </a:t>
            </a:r>
            <a:r>
              <a:rPr lang="el-GR" dirty="0" smtClean="0">
                <a:latin typeface="Calibri" pitchFamily="34" charset="0"/>
                <a:cs typeface="Calibri" pitchFamily="34" charset="0"/>
              </a:rPr>
              <a:t>να </a:t>
            </a:r>
            <a:r>
              <a:rPr lang="el-GR" dirty="0">
                <a:latin typeface="Calibri" pitchFamily="34" charset="0"/>
                <a:cs typeface="Calibri" pitchFamily="34" charset="0"/>
              </a:rPr>
              <a:t>σαρώσουμε </a:t>
            </a:r>
            <a:r>
              <a:rPr lang="en-US" dirty="0">
                <a:latin typeface="Calibri" pitchFamily="34" charset="0"/>
                <a:cs typeface="Calibri" pitchFamily="34" charset="0"/>
              </a:rPr>
              <a:t>(</a:t>
            </a:r>
            <a:r>
              <a:rPr lang="en-US" dirty="0" smtClean="0">
                <a:latin typeface="Calibri" pitchFamily="34" charset="0"/>
                <a:cs typeface="Calibri" pitchFamily="34" charset="0"/>
              </a:rPr>
              <a:t>scan –</a:t>
            </a:r>
            <a:r>
              <a:rPr lang="el-GR" dirty="0" smtClean="0">
                <a:latin typeface="Calibri" pitchFamily="34" charset="0"/>
                <a:cs typeface="Calibri" pitchFamily="34" charset="0"/>
              </a:rPr>
              <a:t> σειριακή αναζήτηση</a:t>
            </a:r>
            <a:r>
              <a:rPr lang="en-US" dirty="0" smtClean="0">
                <a:latin typeface="Calibri" pitchFamily="34" charset="0"/>
                <a:cs typeface="Calibri" pitchFamily="34" charset="0"/>
              </a:rPr>
              <a:t>) </a:t>
            </a:r>
            <a:r>
              <a:rPr lang="el-GR" dirty="0">
                <a:latin typeface="Calibri" pitchFamily="34" charset="0"/>
                <a:cs typeface="Calibri" pitchFamily="34" charset="0"/>
              </a:rPr>
              <a:t>όλο το αρχείο ελέγχοντας κάθε εγγραφή αν ικανοποιεί τη συνθήκη</a:t>
            </a:r>
          </a:p>
          <a:p>
            <a:pPr lvl="1" algn="just" eaLnBrk="0" hangingPunct="0">
              <a:spcBef>
                <a:spcPct val="50000"/>
              </a:spcBef>
              <a:buFont typeface="Wingdings" pitchFamily="2" charset="2"/>
              <a:buChar char="§"/>
            </a:pPr>
            <a:r>
              <a:rPr lang="en-US" dirty="0" smtClean="0">
                <a:latin typeface="Calibri" pitchFamily="34" charset="0"/>
                <a:cs typeface="Calibri" pitchFamily="34" charset="0"/>
              </a:rPr>
              <a:t> </a:t>
            </a:r>
            <a:r>
              <a:rPr lang="el-GR" dirty="0" smtClean="0">
                <a:latin typeface="Calibri" pitchFamily="34" charset="0"/>
                <a:cs typeface="Calibri" pitchFamily="34" charset="0"/>
              </a:rPr>
              <a:t>αν </a:t>
            </a:r>
            <a:r>
              <a:rPr lang="el-GR" dirty="0">
                <a:latin typeface="Calibri" pitchFamily="34" charset="0"/>
                <a:cs typeface="Calibri" pitchFamily="34" charset="0"/>
              </a:rPr>
              <a:t>υπάρχει π.χ., ένα Β</a:t>
            </a:r>
            <a:r>
              <a:rPr lang="el-GR" baseline="30000" dirty="0">
                <a:latin typeface="Calibri" pitchFamily="34" charset="0"/>
                <a:cs typeface="Calibri" pitchFamily="34" charset="0"/>
              </a:rPr>
              <a:t>+</a:t>
            </a:r>
            <a:r>
              <a:rPr lang="el-GR" dirty="0">
                <a:latin typeface="Calibri" pitchFamily="34" charset="0"/>
                <a:cs typeface="Calibri" pitchFamily="34" charset="0"/>
              </a:rPr>
              <a:t> ευρετήριο στο γνώρισμα </a:t>
            </a:r>
            <a:r>
              <a:rPr lang="el-GR" dirty="0" smtClean="0">
                <a:latin typeface="Calibri" pitchFamily="34" charset="0"/>
                <a:cs typeface="Calibri" pitchFamily="34" charset="0"/>
              </a:rPr>
              <a:t>να </a:t>
            </a:r>
            <a:r>
              <a:rPr lang="el-GR" dirty="0">
                <a:latin typeface="Calibri" pitchFamily="34" charset="0"/>
                <a:cs typeface="Calibri" pitchFamily="34" charset="0"/>
              </a:rPr>
              <a:t>χρησιμοποιήσουμε το ευρετήριο</a:t>
            </a:r>
          </a:p>
        </p:txBody>
      </p:sp>
      <p:sp>
        <p:nvSpPr>
          <p:cNvPr id="11272" name="Text Box 5"/>
          <p:cNvSpPr txBox="1">
            <a:spLocks noChangeArrowheads="1"/>
          </p:cNvSpPr>
          <p:nvPr/>
        </p:nvSpPr>
        <p:spPr bwMode="auto">
          <a:xfrm>
            <a:off x="366586" y="2165946"/>
            <a:ext cx="8077200" cy="701675"/>
          </a:xfrm>
          <a:prstGeom prst="rect">
            <a:avLst/>
          </a:prstGeom>
          <a:noFill/>
          <a:ln w="9525">
            <a:noFill/>
            <a:miter lim="800000"/>
            <a:headEnd/>
            <a:tailEnd/>
          </a:ln>
        </p:spPr>
        <p:txBody>
          <a:bodyPr>
            <a:spAutoFit/>
          </a:bodyPr>
          <a:lstStyle/>
          <a:p>
            <a:pPr algn="just" eaLnBrk="0" hangingPunct="0">
              <a:spcBef>
                <a:spcPct val="50000"/>
              </a:spcBef>
            </a:pPr>
            <a:r>
              <a:rPr lang="el-GR" dirty="0">
                <a:latin typeface="Calibri" pitchFamily="34" charset="0"/>
                <a:cs typeface="Calibri" pitchFamily="34" charset="0"/>
              </a:rPr>
              <a:t>Κάθε πράξη της σχεσιακής άλγεβρας μπορεί να υλοποιηθεί με </a:t>
            </a:r>
            <a:r>
              <a:rPr lang="el-GR" i="1" dirty="0">
                <a:latin typeface="Calibri" pitchFamily="34" charset="0"/>
                <a:cs typeface="Calibri" pitchFamily="34" charset="0"/>
              </a:rPr>
              <a:t>διαφορετικούς αλγορίθμους</a:t>
            </a:r>
            <a:r>
              <a:rPr lang="el-GR" dirty="0">
                <a:latin typeface="Calibri" pitchFamily="34" charset="0"/>
                <a:cs typeface="Calibri" pitchFamily="34" charset="0"/>
              </a:rPr>
              <a:t>:</a:t>
            </a:r>
          </a:p>
        </p:txBody>
      </p:sp>
      <p:sp>
        <p:nvSpPr>
          <p:cNvPr id="9" name="Title 8"/>
          <p:cNvSpPr>
            <a:spLocks noGrp="1"/>
          </p:cNvSpPr>
          <p:nvPr>
            <p:ph type="title"/>
          </p:nvPr>
        </p:nvSpPr>
        <p:spPr/>
        <p:txBody>
          <a:bodyPr/>
          <a:lstStyle/>
          <a:p>
            <a:r>
              <a:rPr lang="el-GR" dirty="0" smtClean="0">
                <a:solidFill>
                  <a:schemeClr val="accent6">
                    <a:lumMod val="75000"/>
                  </a:schemeClr>
                </a:solidFill>
              </a:rPr>
              <a:t>Φυσικό Πλάνο Εκτέλεσης</a:t>
            </a:r>
            <a:endParaRPr lang="el-GR" dirty="0">
              <a:solidFill>
                <a:schemeClr val="accent6">
                  <a:lumMod val="75000"/>
                </a:schemeClr>
              </a:solidFill>
            </a:endParaRPr>
          </a:p>
        </p:txBody>
      </p:sp>
      <p:sp>
        <p:nvSpPr>
          <p:cNvPr id="11"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2"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4"/>
          <p:cNvSpPr>
            <a:spLocks noGrp="1"/>
          </p:cNvSpPr>
          <p:nvPr>
            <p:ph type="sldNum" sz="quarter" idx="12"/>
          </p:nvPr>
        </p:nvSpPr>
        <p:spPr>
          <a:noFill/>
        </p:spPr>
        <p:txBody>
          <a:bodyPr/>
          <a:lstStyle/>
          <a:p>
            <a:fld id="{45D98CBB-6D69-4A34-8F87-7E0AFC1C0C55}" type="slidenum">
              <a:rPr lang="el-GR" altLang="en-US" smtClean="0"/>
              <a:pPr/>
              <a:t>16</a:t>
            </a:fld>
            <a:endParaRPr lang="el-GR" altLang="en-US" smtClean="0"/>
          </a:p>
        </p:txBody>
      </p:sp>
      <p:grpSp>
        <p:nvGrpSpPr>
          <p:cNvPr id="2" name="Group 14"/>
          <p:cNvGrpSpPr/>
          <p:nvPr/>
        </p:nvGrpSpPr>
        <p:grpSpPr>
          <a:xfrm>
            <a:off x="2519412" y="3412502"/>
            <a:ext cx="3268646" cy="1739983"/>
            <a:chOff x="3980566" y="3695307"/>
            <a:chExt cx="3268646" cy="1739983"/>
          </a:xfrm>
        </p:grpSpPr>
        <p:sp>
          <p:nvSpPr>
            <p:cNvPr id="12296" name="Text Box 5"/>
            <p:cNvSpPr txBox="1">
              <a:spLocks noChangeArrowheads="1"/>
            </p:cNvSpPr>
            <p:nvPr/>
          </p:nvSpPr>
          <p:spPr bwMode="auto">
            <a:xfrm>
              <a:off x="4230377" y="3695307"/>
              <a:ext cx="2632336" cy="369332"/>
            </a:xfrm>
            <a:prstGeom prst="rect">
              <a:avLst/>
            </a:prstGeom>
            <a:noFill/>
            <a:ln w="9525">
              <a:noFill/>
              <a:miter lim="800000"/>
              <a:headEnd/>
              <a:tailEnd/>
            </a:ln>
          </p:spPr>
          <p:txBody>
            <a:bodyPr wrap="square">
              <a:spAutoFit/>
            </a:bodyPr>
            <a:lstStyle/>
            <a:p>
              <a:pPr eaLnBrk="0" hangingPunct="0">
                <a:spcBef>
                  <a:spcPct val="50000"/>
                </a:spcBef>
              </a:pPr>
              <a:r>
                <a:rPr lang="el-GR" sz="1800" dirty="0">
                  <a:latin typeface="Calibri" pitchFamily="34" charset="0"/>
                  <a:cs typeface="Calibri" pitchFamily="34" charset="0"/>
                </a:rPr>
                <a:t>π </a:t>
              </a:r>
              <a:r>
                <a:rPr lang="en-US" baseline="-25000" dirty="0" smtClean="0">
                  <a:latin typeface="Calibri" pitchFamily="34" charset="0"/>
                  <a:cs typeface="Calibri" pitchFamily="34" charset="0"/>
                </a:rPr>
                <a:t>balance </a:t>
              </a:r>
              <a:r>
                <a:rPr lang="el-GR" sz="1200" dirty="0" smtClean="0">
                  <a:solidFill>
                    <a:schemeClr val="tx2">
                      <a:lumMod val="60000"/>
                      <a:lumOff val="40000"/>
                    </a:schemeClr>
                  </a:solidFill>
                  <a:latin typeface="Calibri" pitchFamily="34" charset="0"/>
                  <a:cs typeface="Calibri" pitchFamily="34" charset="0"/>
                </a:rPr>
                <a:t>σάρωση του αρχείου</a:t>
              </a:r>
              <a:endParaRPr lang="el-GR" sz="1200" dirty="0">
                <a:solidFill>
                  <a:schemeClr val="tx2">
                    <a:lumMod val="60000"/>
                    <a:lumOff val="40000"/>
                  </a:schemeClr>
                </a:solidFill>
                <a:latin typeface="Calibri" pitchFamily="34" charset="0"/>
                <a:cs typeface="Calibri" pitchFamily="34" charset="0"/>
              </a:endParaRPr>
            </a:p>
          </p:txBody>
        </p:sp>
        <p:sp>
          <p:nvSpPr>
            <p:cNvPr id="12297" name="Text Box 6"/>
            <p:cNvSpPr txBox="1">
              <a:spLocks noChangeArrowheads="1"/>
            </p:cNvSpPr>
            <p:nvPr/>
          </p:nvSpPr>
          <p:spPr bwMode="auto">
            <a:xfrm>
              <a:off x="3980566" y="4244743"/>
              <a:ext cx="3268646" cy="369332"/>
            </a:xfrm>
            <a:prstGeom prst="rect">
              <a:avLst/>
            </a:prstGeom>
            <a:noFill/>
            <a:ln w="9525">
              <a:noFill/>
              <a:miter lim="800000"/>
              <a:headEnd/>
              <a:tailEnd/>
            </a:ln>
          </p:spPr>
          <p:txBody>
            <a:bodyPr wrap="square">
              <a:spAutoFit/>
            </a:bodyPr>
            <a:lstStyle/>
            <a:p>
              <a:pPr eaLnBrk="0" hangingPunct="0">
                <a:spcBef>
                  <a:spcPct val="50000"/>
                </a:spcBef>
              </a:pPr>
              <a:r>
                <a:rPr lang="el-GR" sz="1800" dirty="0">
                  <a:latin typeface="Calibri" pitchFamily="34" charset="0"/>
                  <a:cs typeface="Calibri" pitchFamily="34" charset="0"/>
                </a:rPr>
                <a:t>σ </a:t>
              </a:r>
              <a:r>
                <a:rPr lang="en-US" baseline="-25000" dirty="0">
                  <a:latin typeface="Calibri" pitchFamily="34" charset="0"/>
                  <a:cs typeface="Calibri" pitchFamily="34" charset="0"/>
                </a:rPr>
                <a:t>balance &lt; </a:t>
              </a:r>
              <a:r>
                <a:rPr lang="en-US" baseline="-25000" dirty="0" smtClean="0">
                  <a:latin typeface="Calibri" pitchFamily="34" charset="0"/>
                  <a:cs typeface="Calibri" pitchFamily="34" charset="0"/>
                </a:rPr>
                <a:t>2500</a:t>
              </a:r>
              <a:r>
                <a:rPr lang="el-GR" sz="1050" dirty="0" smtClean="0">
                  <a:solidFill>
                    <a:schemeClr val="tx2">
                      <a:lumMod val="60000"/>
                      <a:lumOff val="40000"/>
                    </a:schemeClr>
                  </a:solidFill>
                  <a:latin typeface="Calibri" pitchFamily="34" charset="0"/>
                  <a:cs typeface="Calibri" pitchFamily="34" charset="0"/>
                </a:rPr>
                <a:t>  χρήση Β+ ευρετηρίου στο </a:t>
              </a:r>
              <a:r>
                <a:rPr lang="en-US" sz="1050" dirty="0" smtClean="0">
                  <a:solidFill>
                    <a:schemeClr val="tx2">
                      <a:lumMod val="60000"/>
                      <a:lumOff val="40000"/>
                    </a:schemeClr>
                  </a:solidFill>
                  <a:latin typeface="Calibri" pitchFamily="34" charset="0"/>
                  <a:cs typeface="Calibri" pitchFamily="34" charset="0"/>
                </a:rPr>
                <a:t>balance</a:t>
              </a:r>
              <a:endParaRPr lang="el-GR" sz="1050" dirty="0">
                <a:solidFill>
                  <a:schemeClr val="tx2">
                    <a:lumMod val="60000"/>
                    <a:lumOff val="40000"/>
                  </a:schemeClr>
                </a:solidFill>
                <a:latin typeface="Calibri" pitchFamily="34" charset="0"/>
                <a:cs typeface="Calibri" pitchFamily="34" charset="0"/>
              </a:endParaRPr>
            </a:p>
          </p:txBody>
        </p:sp>
        <p:sp>
          <p:nvSpPr>
            <p:cNvPr id="12298" name="Text Box 7"/>
            <p:cNvSpPr txBox="1">
              <a:spLocks noChangeArrowheads="1"/>
            </p:cNvSpPr>
            <p:nvPr/>
          </p:nvSpPr>
          <p:spPr bwMode="auto">
            <a:xfrm>
              <a:off x="4306577" y="5068577"/>
              <a:ext cx="1295400" cy="366713"/>
            </a:xfrm>
            <a:prstGeom prst="rect">
              <a:avLst/>
            </a:prstGeom>
            <a:noFill/>
            <a:ln w="9525">
              <a:noFill/>
              <a:miter lim="800000"/>
              <a:headEnd/>
              <a:tailEnd/>
            </a:ln>
          </p:spPr>
          <p:txBody>
            <a:bodyPr>
              <a:spAutoFit/>
            </a:bodyPr>
            <a:lstStyle/>
            <a:p>
              <a:pPr eaLnBrk="0" hangingPunct="0">
                <a:spcBef>
                  <a:spcPct val="50000"/>
                </a:spcBef>
              </a:pPr>
              <a:r>
                <a:rPr lang="en-US" sz="1800">
                  <a:latin typeface="Calibri" pitchFamily="34" charset="0"/>
                  <a:cs typeface="Calibri" pitchFamily="34" charset="0"/>
                </a:rPr>
                <a:t>account</a:t>
              </a:r>
              <a:endParaRPr lang="el-GR" sz="1800">
                <a:latin typeface="Calibri" pitchFamily="34" charset="0"/>
                <a:cs typeface="Calibri" pitchFamily="34" charset="0"/>
              </a:endParaRPr>
            </a:p>
          </p:txBody>
        </p:sp>
        <p:sp>
          <p:nvSpPr>
            <p:cNvPr id="12299" name="Line 8"/>
            <p:cNvSpPr>
              <a:spLocks noChangeShapeType="1"/>
            </p:cNvSpPr>
            <p:nvPr/>
          </p:nvSpPr>
          <p:spPr bwMode="auto">
            <a:xfrm>
              <a:off x="4687577" y="4077977"/>
              <a:ext cx="0" cy="304800"/>
            </a:xfrm>
            <a:prstGeom prst="line">
              <a:avLst/>
            </a:prstGeom>
            <a:noFill/>
            <a:ln w="9525">
              <a:solidFill>
                <a:schemeClr val="tx1"/>
              </a:solidFill>
              <a:round/>
              <a:headEnd/>
              <a:tailEnd/>
            </a:ln>
          </p:spPr>
          <p:txBody>
            <a:bodyPr wrap="none" anchor="ctr"/>
            <a:lstStyle/>
            <a:p>
              <a:endParaRPr lang="en-US"/>
            </a:p>
          </p:txBody>
        </p:sp>
        <p:sp>
          <p:nvSpPr>
            <p:cNvPr id="12300" name="Line 9"/>
            <p:cNvSpPr>
              <a:spLocks noChangeShapeType="1"/>
            </p:cNvSpPr>
            <p:nvPr/>
          </p:nvSpPr>
          <p:spPr bwMode="auto">
            <a:xfrm>
              <a:off x="4687577" y="4687577"/>
              <a:ext cx="0" cy="457200"/>
            </a:xfrm>
            <a:prstGeom prst="line">
              <a:avLst/>
            </a:prstGeom>
            <a:noFill/>
            <a:ln w="9525">
              <a:solidFill>
                <a:schemeClr val="tx1"/>
              </a:solidFill>
              <a:round/>
              <a:headEnd/>
              <a:tailEnd/>
            </a:ln>
          </p:spPr>
          <p:txBody>
            <a:bodyPr wrap="none" anchor="ctr"/>
            <a:lstStyle/>
            <a:p>
              <a:endParaRPr lang="en-US"/>
            </a:p>
          </p:txBody>
        </p:sp>
      </p:grpSp>
      <p:sp>
        <p:nvSpPr>
          <p:cNvPr id="13" name="Title 12"/>
          <p:cNvSpPr>
            <a:spLocks noGrp="1"/>
          </p:cNvSpPr>
          <p:nvPr>
            <p:ph type="title"/>
          </p:nvPr>
        </p:nvSpPr>
        <p:spPr/>
        <p:txBody>
          <a:bodyPr/>
          <a:lstStyle/>
          <a:p>
            <a:r>
              <a:rPr lang="el-GR" dirty="0" smtClean="0">
                <a:solidFill>
                  <a:schemeClr val="accent6">
                    <a:lumMod val="75000"/>
                  </a:schemeClr>
                </a:solidFill>
              </a:rPr>
              <a:t>Φυσικό Πλάνο Εκτέλεσης</a:t>
            </a:r>
            <a:endParaRPr lang="el-GR" dirty="0">
              <a:solidFill>
                <a:schemeClr val="accent6">
                  <a:lumMod val="75000"/>
                </a:schemeClr>
              </a:solidFill>
            </a:endParaRPr>
          </a:p>
        </p:txBody>
      </p:sp>
      <p:sp>
        <p:nvSpPr>
          <p:cNvPr id="15" name="TextBox 14"/>
          <p:cNvSpPr txBox="1"/>
          <p:nvPr/>
        </p:nvSpPr>
        <p:spPr>
          <a:xfrm>
            <a:off x="637978" y="1716242"/>
            <a:ext cx="7169526" cy="1015663"/>
          </a:xfrm>
          <a:prstGeom prst="rect">
            <a:avLst/>
          </a:prstGeom>
          <a:noFill/>
        </p:spPr>
        <p:txBody>
          <a:bodyPr wrap="square" rtlCol="0">
            <a:spAutoFit/>
          </a:bodyPr>
          <a:lstStyle/>
          <a:p>
            <a:r>
              <a:rPr lang="el-GR" sz="2000" dirty="0" smtClean="0">
                <a:solidFill>
                  <a:schemeClr val="accent6">
                    <a:lumMod val="75000"/>
                  </a:schemeClr>
                </a:solidFill>
              </a:rPr>
              <a:t>Λογικό πλάνο εκτέλεσης</a:t>
            </a:r>
            <a:r>
              <a:rPr lang="en-US" sz="2000" dirty="0" smtClean="0">
                <a:solidFill>
                  <a:schemeClr val="accent6">
                    <a:lumMod val="75000"/>
                  </a:schemeClr>
                </a:solidFill>
              </a:rPr>
              <a:t> </a:t>
            </a:r>
            <a:r>
              <a:rPr lang="en-US" sz="2000" dirty="0" smtClean="0"/>
              <a:t>– </a:t>
            </a:r>
            <a:r>
              <a:rPr lang="el-GR" sz="2000" dirty="0" smtClean="0"/>
              <a:t>μόνο τις πράξεις</a:t>
            </a:r>
          </a:p>
          <a:p>
            <a:r>
              <a:rPr lang="el-GR" sz="2000" dirty="0" smtClean="0">
                <a:solidFill>
                  <a:schemeClr val="accent6">
                    <a:lumMod val="75000"/>
                  </a:schemeClr>
                </a:solidFill>
              </a:rPr>
              <a:t>Φυσικό πλάνο εκτέλεσης </a:t>
            </a:r>
            <a:r>
              <a:rPr lang="el-GR" sz="2000" dirty="0" smtClean="0"/>
              <a:t>– περιλαμβάνει και τον αλγόριθμο που θα χρησιμοποιηθεί</a:t>
            </a:r>
            <a:endParaRPr lang="en-US" sz="2000" dirty="0"/>
          </a:p>
        </p:txBody>
      </p:sp>
      <p:sp>
        <p:nvSpPr>
          <p:cNvPr id="16"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7"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22F896-40B5-4ADD-8801-0D06FADFA095}" type="slidenum">
              <a:rPr lang="en-US" smtClean="0"/>
              <a:pPr/>
              <a:t>17</a:t>
            </a:fld>
            <a:endParaRPr lang="en-US" dirty="0"/>
          </a:p>
        </p:txBody>
      </p:sp>
      <p:sp>
        <p:nvSpPr>
          <p:cNvPr id="5" name="Title 10"/>
          <p:cNvSpPr txBox="1">
            <a:spLocks/>
          </p:cNvSpPr>
          <p:nvPr/>
        </p:nvSpPr>
        <p:spPr>
          <a:xfrm>
            <a:off x="457200" y="274638"/>
            <a:ext cx="8229600" cy="1143000"/>
          </a:xfrm>
          <a:prstGeom prst="rect">
            <a:avLst/>
          </a:prstGeom>
        </p:spPr>
        <p:txBody>
          <a:bodyP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Παράδειγμα</a:t>
            </a:r>
            <a:endParaRPr lang="el-GR" dirty="0">
              <a:solidFill>
                <a:schemeClr val="accent6">
                  <a:lumMod val="75000"/>
                </a:schemeClr>
              </a:solidFill>
            </a:endParaRPr>
          </a:p>
        </p:txBody>
      </p:sp>
      <p:pic>
        <p:nvPicPr>
          <p:cNvPr id="6" name="Picture 5"/>
          <p:cNvPicPr>
            <a:picLocks noChangeAspect="1" noChangeArrowheads="1"/>
          </p:cNvPicPr>
          <p:nvPr/>
        </p:nvPicPr>
        <p:blipFill>
          <a:blip r:embed="rId2">
            <a:extLst>
              <a:ext uri="{28A0092B-C50C-407E-A947-70E740481C1C}">
                <a14:useLocalDpi xmlns:a14="http://schemas.microsoft.com/office/drawing/2010/main" val="0"/>
              </a:ext>
            </a:extLst>
          </a:blip>
          <a:srcRect l="769" t="14571" r="285" b="14891"/>
          <a:stretch>
            <a:fillRect/>
          </a:stretch>
        </p:blipFill>
        <p:spPr bwMode="auto">
          <a:xfrm>
            <a:off x="1384300" y="1610519"/>
            <a:ext cx="6375400" cy="3636962"/>
          </a:xfrm>
          <a:prstGeom prst="rect">
            <a:avLst/>
          </a:prstGeom>
          <a:noFill/>
          <a:ln w="76200" cmpd="tri">
            <a:solidFill>
              <a:schemeClr val="tx2"/>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8"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extLst>
      <p:ext uri="{BB962C8B-B14F-4D97-AF65-F5344CB8AC3E}">
        <p14:creationId xmlns:p14="http://schemas.microsoft.com/office/powerpoint/2010/main" val="26964408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p:spPr>
        <p:txBody>
          <a:bodyPr/>
          <a:lstStyle/>
          <a:p>
            <a:fld id="{A24962E5-B3FF-42C2-A02B-460932297B73}" type="slidenum">
              <a:rPr lang="el-GR" altLang="en-US" smtClean="0"/>
              <a:pPr/>
              <a:t>18</a:t>
            </a:fld>
            <a:endParaRPr lang="el-GR" altLang="en-US" smtClean="0"/>
          </a:p>
        </p:txBody>
      </p:sp>
      <p:sp>
        <p:nvSpPr>
          <p:cNvPr id="17415" name="Text Box 4"/>
          <p:cNvSpPr txBox="1">
            <a:spLocks noChangeArrowheads="1"/>
          </p:cNvSpPr>
          <p:nvPr/>
        </p:nvSpPr>
        <p:spPr bwMode="auto">
          <a:xfrm>
            <a:off x="842167" y="1765384"/>
            <a:ext cx="8077200" cy="457200"/>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chemeClr val="accent6">
                    <a:lumMod val="75000"/>
                  </a:schemeClr>
                </a:solidFill>
                <a:latin typeface="Calibri" pitchFamily="34" charset="0"/>
                <a:cs typeface="Calibri" pitchFamily="34" charset="0"/>
              </a:rPr>
              <a:t>Μηχανή εκτέλεσης </a:t>
            </a:r>
            <a:r>
              <a:rPr lang="el-GR" sz="2400" dirty="0">
                <a:latin typeface="Calibri" pitchFamily="34" charset="0"/>
                <a:cs typeface="Calibri" pitchFamily="34" charset="0"/>
              </a:rPr>
              <a:t>που εκτελεί τις βασικές πράξεις</a:t>
            </a:r>
          </a:p>
        </p:txBody>
      </p:sp>
      <p:sp>
        <p:nvSpPr>
          <p:cNvPr id="2" name="Title 1"/>
          <p:cNvSpPr>
            <a:spLocks noGrp="1"/>
          </p:cNvSpPr>
          <p:nvPr>
            <p:ph type="title"/>
          </p:nvPr>
        </p:nvSpPr>
        <p:spPr/>
        <p:txBody>
          <a:bodyPr/>
          <a:lstStyle/>
          <a:p>
            <a:r>
              <a:rPr lang="el-GR" dirty="0" smtClean="0">
                <a:solidFill>
                  <a:schemeClr val="accent6">
                    <a:lumMod val="75000"/>
                  </a:schemeClr>
                </a:solidFill>
              </a:rPr>
              <a:t>Εκτέλεση Ερωτήσεων</a:t>
            </a:r>
            <a:endParaRPr lang="en-US" dirty="0">
              <a:solidFill>
                <a:schemeClr val="accent6">
                  <a:lumMod val="75000"/>
                </a:schemeClr>
              </a:solidFill>
            </a:endParaRPr>
          </a:p>
        </p:txBody>
      </p:sp>
      <p:sp>
        <p:nvSpPr>
          <p:cNvPr id="9" name="Text Box 3"/>
          <p:cNvSpPr txBox="1">
            <a:spLocks noChangeArrowheads="1"/>
          </p:cNvSpPr>
          <p:nvPr/>
        </p:nvSpPr>
        <p:spPr bwMode="auto">
          <a:xfrm>
            <a:off x="506105" y="2648170"/>
            <a:ext cx="7246938" cy="1785104"/>
          </a:xfrm>
          <a:prstGeom prst="rect">
            <a:avLst/>
          </a:prstGeom>
          <a:noFill/>
          <a:ln w="9525">
            <a:noFill/>
            <a:miter lim="800000"/>
            <a:headEnd/>
            <a:tailEnd/>
          </a:ln>
        </p:spPr>
        <p:txBody>
          <a:bodyPr>
            <a:spAutoFit/>
          </a:bodyPr>
          <a:lstStyle/>
          <a:p>
            <a:pPr algn="just" eaLnBrk="0" hangingPunct="0">
              <a:spcBef>
                <a:spcPct val="50000"/>
              </a:spcBef>
              <a:buFont typeface="Wingdings" pitchFamily="2" charset="2"/>
              <a:buChar char="§"/>
            </a:pPr>
            <a:r>
              <a:rPr lang="el-GR" sz="2000" dirty="0" smtClean="0">
                <a:latin typeface="Calibri" pitchFamily="34" charset="0"/>
                <a:cs typeface="Calibri" pitchFamily="34" charset="0"/>
              </a:rPr>
              <a:t> Υπάρχουν </a:t>
            </a:r>
            <a:r>
              <a:rPr lang="el-GR" sz="2000" dirty="0">
                <a:latin typeface="Calibri" pitchFamily="34" charset="0"/>
                <a:cs typeface="Calibri" pitchFamily="34" charset="0"/>
              </a:rPr>
              <a:t>υλοποιημένοι μια σειρά </a:t>
            </a:r>
            <a:r>
              <a:rPr lang="el-GR" sz="2000" dirty="0" smtClean="0">
                <a:latin typeface="Calibri" pitchFamily="34" charset="0"/>
                <a:cs typeface="Calibri" pitchFamily="34" charset="0"/>
              </a:rPr>
              <a:t>αλγορίθμων για </a:t>
            </a:r>
            <a:r>
              <a:rPr lang="el-GR" sz="2000" dirty="0">
                <a:latin typeface="Calibri" pitchFamily="34" charset="0"/>
                <a:cs typeface="Calibri" pitchFamily="34" charset="0"/>
              </a:rPr>
              <a:t>κάθε βασική πράξη  (π.χ., που χρησιμοποιούν ή όχι ευρετήρια </a:t>
            </a:r>
            <a:r>
              <a:rPr lang="el-GR" sz="2000" dirty="0" err="1">
                <a:latin typeface="Calibri" pitchFamily="34" charset="0"/>
                <a:cs typeface="Calibri" pitchFamily="34" charset="0"/>
              </a:rPr>
              <a:t>κλπ</a:t>
            </a:r>
            <a:r>
              <a:rPr lang="el-GR" sz="2000" dirty="0" smtClean="0">
                <a:latin typeface="Calibri" pitchFamily="34" charset="0"/>
                <a:cs typeface="Calibri" pitchFamily="34" charset="0"/>
              </a:rPr>
              <a:t>)</a:t>
            </a:r>
            <a:endParaRPr lang="el-GR" sz="2000" dirty="0">
              <a:latin typeface="Calibri" pitchFamily="34" charset="0"/>
              <a:cs typeface="Calibri" pitchFamily="34" charset="0"/>
            </a:endParaRPr>
          </a:p>
          <a:p>
            <a:pPr algn="just" eaLnBrk="0" hangingPunct="0">
              <a:spcBef>
                <a:spcPct val="50000"/>
              </a:spcBef>
              <a:buFont typeface="Wingdings" pitchFamily="2" charset="2"/>
              <a:buChar char="§"/>
            </a:pPr>
            <a:r>
              <a:rPr lang="el-GR" sz="2000" dirty="0" smtClean="0">
                <a:latin typeface="Calibri" pitchFamily="34" charset="0"/>
                <a:cs typeface="Calibri" pitchFamily="34" charset="0"/>
              </a:rPr>
              <a:t> </a:t>
            </a:r>
            <a:r>
              <a:rPr lang="el-GR" sz="2000" dirty="0">
                <a:latin typeface="Calibri" pitchFamily="34" charset="0"/>
                <a:cs typeface="Calibri" pitchFamily="34" charset="0"/>
              </a:rPr>
              <a:t>Τ</a:t>
            </a:r>
            <a:r>
              <a:rPr lang="el-GR" sz="2000" dirty="0" smtClean="0">
                <a:latin typeface="Calibri" pitchFamily="34" charset="0"/>
                <a:cs typeface="Calibri" pitchFamily="34" charset="0"/>
              </a:rPr>
              <a:t>ο </a:t>
            </a:r>
            <a:r>
              <a:rPr lang="el-GR" sz="2000" dirty="0">
                <a:latin typeface="Calibri" pitchFamily="34" charset="0"/>
                <a:cs typeface="Calibri" pitchFamily="34" charset="0"/>
              </a:rPr>
              <a:t>ΣΔΒΔ </a:t>
            </a:r>
            <a:r>
              <a:rPr lang="el-GR" sz="2000" dirty="0" smtClean="0">
                <a:latin typeface="Calibri" pitchFamily="34" charset="0"/>
                <a:cs typeface="Calibri" pitchFamily="34" charset="0"/>
              </a:rPr>
              <a:t>κάνει </a:t>
            </a:r>
            <a:r>
              <a:rPr lang="el-GR" sz="2000" dirty="0">
                <a:latin typeface="Calibri" pitchFamily="34" charset="0"/>
                <a:cs typeface="Calibri" pitchFamily="34" charset="0"/>
              </a:rPr>
              <a:t>μια </a:t>
            </a:r>
            <a:r>
              <a:rPr lang="el-GR" sz="2000" i="1" dirty="0">
                <a:solidFill>
                  <a:schemeClr val="accent6">
                    <a:lumMod val="75000"/>
                  </a:schemeClr>
                </a:solidFill>
                <a:latin typeface="Calibri" pitchFamily="34" charset="0"/>
                <a:cs typeface="Calibri" pitchFamily="34" charset="0"/>
              </a:rPr>
              <a:t>εκτίμηση του κόστους</a:t>
            </a:r>
            <a:r>
              <a:rPr lang="el-GR" sz="2000" dirty="0">
                <a:solidFill>
                  <a:schemeClr val="accent6">
                    <a:lumMod val="75000"/>
                  </a:schemeClr>
                </a:solidFill>
                <a:latin typeface="Calibri" pitchFamily="34" charset="0"/>
                <a:cs typeface="Calibri" pitchFamily="34" charset="0"/>
              </a:rPr>
              <a:t> </a:t>
            </a:r>
            <a:r>
              <a:rPr lang="el-GR" sz="2000" dirty="0">
                <a:latin typeface="Calibri" pitchFamily="34" charset="0"/>
                <a:cs typeface="Calibri" pitchFamily="34" charset="0"/>
              </a:rPr>
              <a:t>και </a:t>
            </a:r>
            <a:r>
              <a:rPr lang="el-GR" sz="2000" i="1" dirty="0">
                <a:latin typeface="Calibri" pitchFamily="34" charset="0"/>
                <a:cs typeface="Calibri" pitchFamily="34" charset="0"/>
              </a:rPr>
              <a:t>επιλέγει </a:t>
            </a:r>
            <a:r>
              <a:rPr lang="el-GR" sz="2000" dirty="0" smtClean="0">
                <a:latin typeface="Calibri" pitchFamily="34" charset="0"/>
                <a:cs typeface="Calibri" pitchFamily="34" charset="0"/>
              </a:rPr>
              <a:t>για κάθε πράξη </a:t>
            </a:r>
            <a:r>
              <a:rPr lang="el-GR" sz="2000" i="1" dirty="0" smtClean="0">
                <a:latin typeface="Calibri" pitchFamily="34" charset="0"/>
                <a:cs typeface="Calibri" pitchFamily="34" charset="0"/>
              </a:rPr>
              <a:t>τον </a:t>
            </a:r>
            <a:r>
              <a:rPr lang="el-GR" sz="2000" i="1" dirty="0">
                <a:latin typeface="Calibri" pitchFamily="34" charset="0"/>
                <a:cs typeface="Calibri" pitchFamily="34" charset="0"/>
              </a:rPr>
              <a:t>αλγόριθμο</a:t>
            </a:r>
            <a:r>
              <a:rPr lang="el-GR" sz="2000" dirty="0">
                <a:latin typeface="Calibri" pitchFamily="34" charset="0"/>
                <a:cs typeface="Calibri" pitchFamily="34" charset="0"/>
              </a:rPr>
              <a:t> </a:t>
            </a:r>
            <a:r>
              <a:rPr lang="el-GR" sz="2000" dirty="0" smtClean="0">
                <a:latin typeface="Calibri" pitchFamily="34" charset="0"/>
                <a:cs typeface="Calibri" pitchFamily="34" charset="0"/>
              </a:rPr>
              <a:t>με </a:t>
            </a:r>
            <a:r>
              <a:rPr lang="el-GR" sz="2000" dirty="0">
                <a:latin typeface="Calibri" pitchFamily="34" charset="0"/>
                <a:cs typeface="Calibri" pitchFamily="34" charset="0"/>
              </a:rPr>
              <a:t>τον μικρότερο (με βάση την εκτίμηση) </a:t>
            </a:r>
            <a:r>
              <a:rPr lang="el-GR" sz="2000" dirty="0" smtClean="0">
                <a:latin typeface="Calibri" pitchFamily="34" charset="0"/>
                <a:cs typeface="Calibri" pitchFamily="34" charset="0"/>
              </a:rPr>
              <a:t>κόστος</a:t>
            </a:r>
            <a:endParaRPr lang="el-GR" sz="2000" dirty="0">
              <a:latin typeface="Calibri" pitchFamily="34" charset="0"/>
              <a:cs typeface="Calibri" pitchFamily="34" charset="0"/>
            </a:endParaRPr>
          </a:p>
        </p:txBody>
      </p:sp>
      <p:sp>
        <p:nvSpPr>
          <p:cNvPr id="10" name="TextBox 6"/>
          <p:cNvSpPr txBox="1">
            <a:spLocks noChangeArrowheads="1"/>
          </p:cNvSpPr>
          <p:nvPr/>
        </p:nvSpPr>
        <p:spPr bwMode="auto">
          <a:xfrm>
            <a:off x="470079" y="4858860"/>
            <a:ext cx="7775575" cy="646331"/>
          </a:xfrm>
          <a:prstGeom prst="rect">
            <a:avLst/>
          </a:prstGeom>
          <a:noFill/>
          <a:ln w="9525">
            <a:noFill/>
            <a:miter lim="800000"/>
            <a:headEnd/>
            <a:tailEnd/>
          </a:ln>
        </p:spPr>
        <p:txBody>
          <a:bodyPr>
            <a:spAutoFit/>
          </a:bodyPr>
          <a:lstStyle/>
          <a:p>
            <a:pPr algn="just">
              <a:buFont typeface="Wingdings" pitchFamily="2" charset="2"/>
              <a:buChar char="§"/>
            </a:pPr>
            <a:r>
              <a:rPr lang="el-GR" dirty="0" smtClean="0">
                <a:solidFill>
                  <a:srgbClr val="002060"/>
                </a:solidFill>
                <a:latin typeface="Calibri" pitchFamily="34" charset="0"/>
                <a:cs typeface="Calibri" pitchFamily="34" charset="0"/>
              </a:rPr>
              <a:t> Η εκτίμηση του κόστους γίνεται χρησιμοποιώντας στατιστικά στοιχεία που αποθηκεύονται στη βάση δεδομένων για αυτό το σκοπό</a:t>
            </a:r>
            <a:endParaRPr lang="el-GR" dirty="0">
              <a:solidFill>
                <a:srgbClr val="002060"/>
              </a:solidFill>
              <a:latin typeface="Calibri" pitchFamily="34" charset="0"/>
              <a:cs typeface="Calibri" pitchFamily="34" charset="0"/>
            </a:endParaRPr>
          </a:p>
        </p:txBody>
      </p:sp>
      <p:sp>
        <p:nvSpPr>
          <p:cNvPr id="12"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3"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Slide Number Placeholder 4"/>
          <p:cNvSpPr>
            <a:spLocks noGrp="1"/>
          </p:cNvSpPr>
          <p:nvPr>
            <p:ph type="sldNum" sz="quarter" idx="12"/>
          </p:nvPr>
        </p:nvSpPr>
        <p:spPr>
          <a:noFill/>
        </p:spPr>
        <p:txBody>
          <a:bodyPr/>
          <a:lstStyle/>
          <a:p>
            <a:fld id="{BCFA72E5-84A3-4387-9C1A-4F66F230F886}" type="slidenum">
              <a:rPr lang="el-GR" altLang="en-US" smtClean="0"/>
              <a:pPr/>
              <a:t>19</a:t>
            </a:fld>
            <a:endParaRPr lang="el-GR" altLang="en-US" smtClean="0"/>
          </a:p>
        </p:txBody>
      </p:sp>
      <p:grpSp>
        <p:nvGrpSpPr>
          <p:cNvPr id="2" name="Group 3"/>
          <p:cNvGrpSpPr>
            <a:grpSpLocks/>
          </p:cNvGrpSpPr>
          <p:nvPr/>
        </p:nvGrpSpPr>
        <p:grpSpPr bwMode="auto">
          <a:xfrm>
            <a:off x="6019800" y="2605088"/>
            <a:ext cx="3124200" cy="1389062"/>
            <a:chOff x="3360" y="2197"/>
            <a:chExt cx="1968" cy="875"/>
          </a:xfrm>
        </p:grpSpPr>
        <p:sp>
          <p:nvSpPr>
            <p:cNvPr id="7213" name="Text Box 4"/>
            <p:cNvSpPr txBox="1">
              <a:spLocks noChangeArrowheads="1"/>
            </p:cNvSpPr>
            <p:nvPr/>
          </p:nvSpPr>
          <p:spPr bwMode="auto">
            <a:xfrm>
              <a:off x="3600" y="2505"/>
              <a:ext cx="1728" cy="231"/>
            </a:xfrm>
            <a:prstGeom prst="rect">
              <a:avLst/>
            </a:prstGeom>
            <a:noFill/>
            <a:ln w="9525">
              <a:noFill/>
              <a:miter lim="800000"/>
              <a:headEnd/>
              <a:tailEnd/>
            </a:ln>
          </p:spPr>
          <p:txBody>
            <a:bodyPr>
              <a:spAutoFit/>
            </a:bodyPr>
            <a:lstStyle/>
            <a:p>
              <a:pPr eaLnBrk="0" hangingPunct="0">
                <a:spcBef>
                  <a:spcPct val="50000"/>
                </a:spcBef>
              </a:pPr>
              <a:r>
                <a:rPr lang="el-GR" sz="1800">
                  <a:latin typeface="Calibri" pitchFamily="34" charset="0"/>
                  <a:cs typeface="Calibri" pitchFamily="34" charset="0"/>
                </a:rPr>
                <a:t>Βελτιστοποίηση </a:t>
              </a:r>
            </a:p>
          </p:txBody>
        </p:sp>
        <p:sp>
          <p:nvSpPr>
            <p:cNvPr id="7214" name="AutoShape 5"/>
            <p:cNvSpPr>
              <a:spLocks noChangeArrowheads="1"/>
            </p:cNvSpPr>
            <p:nvPr/>
          </p:nvSpPr>
          <p:spPr bwMode="auto">
            <a:xfrm>
              <a:off x="3360" y="2197"/>
              <a:ext cx="1536" cy="875"/>
            </a:xfrm>
            <a:prstGeom prst="diamond">
              <a:avLst/>
            </a:prstGeom>
            <a:noFill/>
            <a:ln w="9525">
              <a:solidFill>
                <a:schemeClr val="tx1"/>
              </a:solidFill>
              <a:miter lim="800000"/>
              <a:headEnd/>
              <a:tailEnd/>
            </a:ln>
          </p:spPr>
          <p:txBody>
            <a:bodyPr wrap="none" anchor="ctr"/>
            <a:lstStyle/>
            <a:p>
              <a:endParaRPr lang="en-US">
                <a:latin typeface="Calibri" pitchFamily="34" charset="0"/>
                <a:cs typeface="Calibri" pitchFamily="34" charset="0"/>
              </a:endParaRPr>
            </a:p>
          </p:txBody>
        </p:sp>
      </p:grpSp>
      <p:grpSp>
        <p:nvGrpSpPr>
          <p:cNvPr id="3" name="Group 6"/>
          <p:cNvGrpSpPr>
            <a:grpSpLocks/>
          </p:cNvGrpSpPr>
          <p:nvPr/>
        </p:nvGrpSpPr>
        <p:grpSpPr bwMode="auto">
          <a:xfrm>
            <a:off x="381000" y="1628775"/>
            <a:ext cx="8382000" cy="4619625"/>
            <a:chOff x="240" y="1026"/>
            <a:chExt cx="5280" cy="2910"/>
          </a:xfrm>
        </p:grpSpPr>
        <p:sp>
          <p:nvSpPr>
            <p:cNvPr id="7176" name="Rectangle 7"/>
            <p:cNvSpPr>
              <a:spLocks noChangeArrowheads="1"/>
            </p:cNvSpPr>
            <p:nvPr/>
          </p:nvSpPr>
          <p:spPr bwMode="auto">
            <a:xfrm>
              <a:off x="240" y="1392"/>
              <a:ext cx="5232" cy="2160"/>
            </a:xfrm>
            <a:prstGeom prst="rect">
              <a:avLst/>
            </a:prstGeom>
            <a:noFill/>
            <a:ln w="9525" cap="rnd">
              <a:solidFill>
                <a:schemeClr val="tx1"/>
              </a:solidFill>
              <a:prstDash val="sysDot"/>
              <a:miter lim="800000"/>
              <a:headEnd/>
              <a:tailEnd/>
            </a:ln>
          </p:spPr>
          <p:txBody>
            <a:bodyPr wrap="none" anchor="ctr"/>
            <a:lstStyle/>
            <a:p>
              <a:endParaRPr lang="en-US">
                <a:latin typeface="Calibri" pitchFamily="34" charset="0"/>
                <a:cs typeface="Calibri" pitchFamily="34" charset="0"/>
              </a:endParaRPr>
            </a:p>
          </p:txBody>
        </p:sp>
        <p:grpSp>
          <p:nvGrpSpPr>
            <p:cNvPr id="4" name="Group 8"/>
            <p:cNvGrpSpPr>
              <a:grpSpLocks/>
            </p:cNvGrpSpPr>
            <p:nvPr/>
          </p:nvGrpSpPr>
          <p:grpSpPr bwMode="auto">
            <a:xfrm>
              <a:off x="288" y="1056"/>
              <a:ext cx="1440" cy="231"/>
              <a:chOff x="1104" y="1200"/>
              <a:chExt cx="1440" cy="231"/>
            </a:xfrm>
          </p:grpSpPr>
          <p:sp>
            <p:nvSpPr>
              <p:cNvPr id="7211" name="Text Box 9"/>
              <p:cNvSpPr txBox="1">
                <a:spLocks noChangeArrowheads="1"/>
              </p:cNvSpPr>
              <p:nvPr/>
            </p:nvSpPr>
            <p:spPr bwMode="auto">
              <a:xfrm>
                <a:off x="1104" y="1200"/>
                <a:ext cx="1440" cy="231"/>
              </a:xfrm>
              <a:prstGeom prst="rect">
                <a:avLst/>
              </a:prstGeom>
              <a:noFill/>
              <a:ln w="9525">
                <a:noFill/>
                <a:miter lim="800000"/>
                <a:headEnd/>
                <a:tailEnd/>
              </a:ln>
            </p:spPr>
            <p:txBody>
              <a:bodyPr>
                <a:spAutoFit/>
              </a:bodyPr>
              <a:lstStyle/>
              <a:p>
                <a:pPr eaLnBrk="0" hangingPunct="0">
                  <a:spcBef>
                    <a:spcPct val="50000"/>
                  </a:spcBef>
                </a:pPr>
                <a:r>
                  <a:rPr lang="el-GR" sz="1800" dirty="0">
                    <a:latin typeface="Calibri" pitchFamily="34" charset="0"/>
                    <a:cs typeface="Calibri" pitchFamily="34" charset="0"/>
                  </a:rPr>
                  <a:t>Ερώτηση</a:t>
                </a:r>
              </a:p>
            </p:txBody>
          </p:sp>
          <p:sp>
            <p:nvSpPr>
              <p:cNvPr id="7212" name="Rectangle 10"/>
              <p:cNvSpPr>
                <a:spLocks noChangeArrowheads="1"/>
              </p:cNvSpPr>
              <p:nvPr/>
            </p:nvSpPr>
            <p:spPr bwMode="auto">
              <a:xfrm>
                <a:off x="1104" y="1200"/>
                <a:ext cx="816" cy="231"/>
              </a:xfrm>
              <a:prstGeom prst="rect">
                <a:avLst/>
              </a:prstGeom>
              <a:noFill/>
              <a:ln w="9525">
                <a:solidFill>
                  <a:schemeClr val="tx1"/>
                </a:solidFill>
                <a:miter lim="800000"/>
                <a:headEnd/>
                <a:tailEnd/>
              </a:ln>
            </p:spPr>
            <p:txBody>
              <a:bodyPr wrap="none" anchor="ctr"/>
              <a:lstStyle/>
              <a:p>
                <a:endParaRPr lang="en-US">
                  <a:latin typeface="Calibri" pitchFamily="34" charset="0"/>
                  <a:cs typeface="Calibri" pitchFamily="34" charset="0"/>
                </a:endParaRPr>
              </a:p>
            </p:txBody>
          </p:sp>
        </p:grpSp>
        <p:grpSp>
          <p:nvGrpSpPr>
            <p:cNvPr id="5" name="Group 11"/>
            <p:cNvGrpSpPr>
              <a:grpSpLocks/>
            </p:cNvGrpSpPr>
            <p:nvPr/>
          </p:nvGrpSpPr>
          <p:grpSpPr bwMode="auto">
            <a:xfrm>
              <a:off x="576" y="1558"/>
              <a:ext cx="1728" cy="1000"/>
              <a:chOff x="1632" y="1736"/>
              <a:chExt cx="1728" cy="1000"/>
            </a:xfrm>
          </p:grpSpPr>
          <p:sp>
            <p:nvSpPr>
              <p:cNvPr id="7209" name="Text Box 12"/>
              <p:cNvSpPr txBox="1">
                <a:spLocks noChangeArrowheads="1"/>
              </p:cNvSpPr>
              <p:nvPr/>
            </p:nvSpPr>
            <p:spPr bwMode="auto">
              <a:xfrm>
                <a:off x="2064" y="1967"/>
                <a:ext cx="1296" cy="577"/>
              </a:xfrm>
              <a:prstGeom prst="rect">
                <a:avLst/>
              </a:prstGeom>
              <a:noFill/>
              <a:ln w="9525">
                <a:noFill/>
                <a:miter lim="800000"/>
                <a:headEnd/>
                <a:tailEnd/>
              </a:ln>
            </p:spPr>
            <p:txBody>
              <a:bodyPr>
                <a:spAutoFit/>
              </a:bodyPr>
              <a:lstStyle/>
              <a:p>
                <a:pPr eaLnBrk="0" hangingPunct="0">
                  <a:spcBef>
                    <a:spcPct val="50000"/>
                  </a:spcBef>
                </a:pPr>
                <a:r>
                  <a:rPr lang="el-GR" sz="1800">
                    <a:latin typeface="Calibri" pitchFamily="34" charset="0"/>
                    <a:cs typeface="Calibri" pitchFamily="34" charset="0"/>
                  </a:rPr>
                  <a:t>Συντακτική Ανάλυση &amp; Μετάφραση</a:t>
                </a:r>
              </a:p>
            </p:txBody>
          </p:sp>
          <p:sp>
            <p:nvSpPr>
              <p:cNvPr id="7210" name="AutoShape 13"/>
              <p:cNvSpPr>
                <a:spLocks noChangeArrowheads="1"/>
              </p:cNvSpPr>
              <p:nvPr/>
            </p:nvSpPr>
            <p:spPr bwMode="auto">
              <a:xfrm>
                <a:off x="1632" y="1736"/>
                <a:ext cx="1728" cy="1000"/>
              </a:xfrm>
              <a:prstGeom prst="diamond">
                <a:avLst/>
              </a:prstGeom>
              <a:noFill/>
              <a:ln w="9525">
                <a:solidFill>
                  <a:schemeClr val="tx1"/>
                </a:solidFill>
                <a:miter lim="800000"/>
                <a:headEnd/>
                <a:tailEnd/>
              </a:ln>
            </p:spPr>
            <p:txBody>
              <a:bodyPr wrap="none" anchor="ctr"/>
              <a:lstStyle/>
              <a:p>
                <a:endParaRPr lang="en-US">
                  <a:latin typeface="Calibri" pitchFamily="34" charset="0"/>
                  <a:cs typeface="Calibri" pitchFamily="34" charset="0"/>
                </a:endParaRPr>
              </a:p>
            </p:txBody>
          </p:sp>
        </p:grpSp>
        <p:sp>
          <p:nvSpPr>
            <p:cNvPr id="7179" name="Text Box 14"/>
            <p:cNvSpPr txBox="1">
              <a:spLocks noChangeArrowheads="1"/>
            </p:cNvSpPr>
            <p:nvPr/>
          </p:nvSpPr>
          <p:spPr bwMode="auto">
            <a:xfrm>
              <a:off x="2336" y="1706"/>
              <a:ext cx="1451" cy="332"/>
            </a:xfrm>
            <a:prstGeom prst="rect">
              <a:avLst/>
            </a:prstGeom>
            <a:noFill/>
            <a:ln w="9525">
              <a:solidFill>
                <a:schemeClr val="accent1"/>
              </a:solidFill>
              <a:miter lim="800000"/>
              <a:headEnd/>
              <a:tailEnd/>
            </a:ln>
          </p:spPr>
          <p:txBody>
            <a:bodyPr>
              <a:spAutoFit/>
            </a:bodyPr>
            <a:lstStyle/>
            <a:p>
              <a:pPr eaLnBrk="0" hangingPunct="0">
                <a:spcBef>
                  <a:spcPct val="50000"/>
                </a:spcBef>
              </a:pPr>
              <a:r>
                <a:rPr lang="el-GR" sz="1400" b="1">
                  <a:solidFill>
                    <a:schemeClr val="accent1"/>
                  </a:solidFill>
                  <a:latin typeface="Calibri" pitchFamily="34" charset="0"/>
                  <a:cs typeface="Calibri" pitchFamily="34" charset="0"/>
                </a:rPr>
                <a:t>Έκφραση της Σχεσιακής Άλγεβρας</a:t>
              </a:r>
            </a:p>
          </p:txBody>
        </p:sp>
        <p:sp>
          <p:nvSpPr>
            <p:cNvPr id="7180" name="AutoShape 15"/>
            <p:cNvSpPr>
              <a:spLocks noChangeArrowheads="1"/>
            </p:cNvSpPr>
            <p:nvPr/>
          </p:nvSpPr>
          <p:spPr bwMode="auto">
            <a:xfrm>
              <a:off x="4951" y="2648"/>
              <a:ext cx="258" cy="265"/>
            </a:xfrm>
            <a:prstGeom prst="can">
              <a:avLst>
                <a:gd name="adj" fmla="val 25678"/>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sp>
          <p:nvSpPr>
            <p:cNvPr id="7181" name="Text Box 16"/>
            <p:cNvSpPr txBox="1">
              <a:spLocks noChangeArrowheads="1"/>
            </p:cNvSpPr>
            <p:nvPr/>
          </p:nvSpPr>
          <p:spPr bwMode="auto">
            <a:xfrm>
              <a:off x="4272" y="3001"/>
              <a:ext cx="1248" cy="212"/>
            </a:xfrm>
            <a:prstGeom prst="rect">
              <a:avLst/>
            </a:prstGeom>
            <a:noFill/>
            <a:ln w="9525">
              <a:noFill/>
              <a:miter lim="800000"/>
              <a:headEnd/>
              <a:tailEnd/>
            </a:ln>
          </p:spPr>
          <p:txBody>
            <a:bodyPr>
              <a:spAutoFit/>
            </a:bodyPr>
            <a:lstStyle/>
            <a:p>
              <a:pPr eaLnBrk="0" hangingPunct="0">
                <a:spcBef>
                  <a:spcPct val="50000"/>
                </a:spcBef>
              </a:pPr>
              <a:r>
                <a:rPr lang="el-GR" sz="1600" i="1">
                  <a:latin typeface="Calibri" pitchFamily="34" charset="0"/>
                  <a:cs typeface="Calibri" pitchFamily="34" charset="0"/>
                </a:rPr>
                <a:t>Στατιστικά Στοιχεία</a:t>
              </a:r>
            </a:p>
          </p:txBody>
        </p:sp>
        <p:sp>
          <p:nvSpPr>
            <p:cNvPr id="7182" name="Line 17"/>
            <p:cNvSpPr>
              <a:spLocks noChangeShapeType="1"/>
            </p:cNvSpPr>
            <p:nvPr/>
          </p:nvSpPr>
          <p:spPr bwMode="auto">
            <a:xfrm flipV="1">
              <a:off x="5088" y="2366"/>
              <a:ext cx="0" cy="270"/>
            </a:xfrm>
            <a:prstGeom prst="line">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sp>
          <p:nvSpPr>
            <p:cNvPr id="7183" name="Line 18"/>
            <p:cNvSpPr>
              <a:spLocks noChangeShapeType="1"/>
            </p:cNvSpPr>
            <p:nvPr/>
          </p:nvSpPr>
          <p:spPr bwMode="auto">
            <a:xfrm flipH="1">
              <a:off x="4896" y="2366"/>
              <a:ext cx="192" cy="0"/>
            </a:xfrm>
            <a:prstGeom prst="line">
              <a:avLst/>
            </a:prstGeom>
            <a:noFill/>
            <a:ln w="9525">
              <a:solidFill>
                <a:schemeClr val="tx1"/>
              </a:solidFill>
              <a:round/>
              <a:headEnd/>
              <a:tailEnd type="triangle" w="med" len="med"/>
            </a:ln>
          </p:spPr>
          <p:txBody>
            <a:bodyPr wrap="none" anchor="ctr"/>
            <a:lstStyle/>
            <a:p>
              <a:endParaRPr lang="en-US">
                <a:latin typeface="Calibri" pitchFamily="34" charset="0"/>
                <a:cs typeface="Calibri" pitchFamily="34" charset="0"/>
              </a:endParaRPr>
            </a:p>
          </p:txBody>
        </p:sp>
        <p:sp>
          <p:nvSpPr>
            <p:cNvPr id="7184" name="Text Box 19"/>
            <p:cNvSpPr txBox="1">
              <a:spLocks noChangeArrowheads="1"/>
            </p:cNvSpPr>
            <p:nvPr/>
          </p:nvSpPr>
          <p:spPr bwMode="auto">
            <a:xfrm>
              <a:off x="2699" y="2478"/>
              <a:ext cx="1200" cy="198"/>
            </a:xfrm>
            <a:prstGeom prst="rect">
              <a:avLst/>
            </a:prstGeom>
            <a:noFill/>
            <a:ln w="9525">
              <a:solidFill>
                <a:schemeClr val="accent1"/>
              </a:solidFill>
              <a:miter lim="800000"/>
              <a:headEnd/>
              <a:tailEnd/>
            </a:ln>
          </p:spPr>
          <p:txBody>
            <a:bodyPr>
              <a:spAutoFit/>
            </a:bodyPr>
            <a:lstStyle/>
            <a:p>
              <a:pPr eaLnBrk="0" hangingPunct="0">
                <a:spcBef>
                  <a:spcPct val="50000"/>
                </a:spcBef>
              </a:pPr>
              <a:r>
                <a:rPr lang="el-GR" sz="1400" b="1">
                  <a:solidFill>
                    <a:schemeClr val="accent1"/>
                  </a:solidFill>
                  <a:latin typeface="Calibri" pitchFamily="34" charset="0"/>
                  <a:cs typeface="Calibri" pitchFamily="34" charset="0"/>
                </a:rPr>
                <a:t>Σχέδιο Εκτέλεσης</a:t>
              </a:r>
              <a:endParaRPr lang="el-GR" sz="1400" b="1">
                <a:latin typeface="Calibri" pitchFamily="34" charset="0"/>
                <a:cs typeface="Calibri" pitchFamily="34" charset="0"/>
              </a:endParaRPr>
            </a:p>
          </p:txBody>
        </p:sp>
        <p:grpSp>
          <p:nvGrpSpPr>
            <p:cNvPr id="6" name="Group 20"/>
            <p:cNvGrpSpPr>
              <a:grpSpLocks/>
            </p:cNvGrpSpPr>
            <p:nvPr/>
          </p:nvGrpSpPr>
          <p:grpSpPr bwMode="auto">
            <a:xfrm>
              <a:off x="1200" y="2558"/>
              <a:ext cx="1536" cy="769"/>
              <a:chOff x="768" y="2976"/>
              <a:chExt cx="1536" cy="769"/>
            </a:xfrm>
          </p:grpSpPr>
          <p:sp>
            <p:nvSpPr>
              <p:cNvPr id="7207" name="Text Box 21"/>
              <p:cNvSpPr txBox="1">
                <a:spLocks noChangeArrowheads="1"/>
              </p:cNvSpPr>
              <p:nvPr/>
            </p:nvSpPr>
            <p:spPr bwMode="auto">
              <a:xfrm>
                <a:off x="1056" y="3179"/>
                <a:ext cx="1248" cy="404"/>
              </a:xfrm>
              <a:prstGeom prst="rect">
                <a:avLst/>
              </a:prstGeom>
              <a:noFill/>
              <a:ln w="9525">
                <a:noFill/>
                <a:miter lim="800000"/>
                <a:headEnd/>
                <a:tailEnd/>
              </a:ln>
            </p:spPr>
            <p:txBody>
              <a:bodyPr>
                <a:spAutoFit/>
              </a:bodyPr>
              <a:lstStyle/>
              <a:p>
                <a:pPr eaLnBrk="0" hangingPunct="0">
                  <a:spcBef>
                    <a:spcPct val="50000"/>
                  </a:spcBef>
                </a:pPr>
                <a:r>
                  <a:rPr lang="el-GR" sz="1800">
                    <a:latin typeface="Calibri" pitchFamily="34" charset="0"/>
                    <a:cs typeface="Calibri" pitchFamily="34" charset="0"/>
                  </a:rPr>
                  <a:t>Μηχανή Υπολογισμού</a:t>
                </a:r>
              </a:p>
            </p:txBody>
          </p:sp>
          <p:sp>
            <p:nvSpPr>
              <p:cNvPr id="7208" name="AutoShape 22"/>
              <p:cNvSpPr>
                <a:spLocks noChangeArrowheads="1"/>
              </p:cNvSpPr>
              <p:nvPr/>
            </p:nvSpPr>
            <p:spPr bwMode="auto">
              <a:xfrm>
                <a:off x="768" y="2976"/>
                <a:ext cx="1536" cy="769"/>
              </a:xfrm>
              <a:prstGeom prst="diamond">
                <a:avLst/>
              </a:prstGeom>
              <a:noFill/>
              <a:ln w="9525">
                <a:solidFill>
                  <a:schemeClr val="tx1"/>
                </a:solidFill>
                <a:miter lim="800000"/>
                <a:headEnd/>
                <a:tailEnd/>
              </a:ln>
            </p:spPr>
            <p:txBody>
              <a:bodyPr wrap="none" anchor="ctr"/>
              <a:lstStyle/>
              <a:p>
                <a:endParaRPr lang="en-US">
                  <a:latin typeface="Calibri" pitchFamily="34" charset="0"/>
                  <a:cs typeface="Calibri" pitchFamily="34" charset="0"/>
                </a:endParaRPr>
              </a:p>
            </p:txBody>
          </p:sp>
        </p:grpSp>
        <p:sp>
          <p:nvSpPr>
            <p:cNvPr id="7186" name="Line 23"/>
            <p:cNvSpPr>
              <a:spLocks noChangeShapeType="1"/>
            </p:cNvSpPr>
            <p:nvPr/>
          </p:nvSpPr>
          <p:spPr bwMode="auto">
            <a:xfrm>
              <a:off x="2311" y="2066"/>
              <a:ext cx="1467" cy="0"/>
            </a:xfrm>
            <a:prstGeom prst="line">
              <a:avLst/>
            </a:prstGeom>
            <a:noFill/>
            <a:ln w="9525">
              <a:solidFill>
                <a:schemeClr val="tx1"/>
              </a:solidFill>
              <a:round/>
              <a:headEnd/>
              <a:tailEnd type="triangle" w="med" len="med"/>
            </a:ln>
          </p:spPr>
          <p:txBody>
            <a:bodyPr wrap="none" anchor="ctr"/>
            <a:lstStyle/>
            <a:p>
              <a:endParaRPr lang="en-US">
                <a:latin typeface="Calibri" pitchFamily="34" charset="0"/>
                <a:cs typeface="Calibri" pitchFamily="34" charset="0"/>
              </a:endParaRPr>
            </a:p>
          </p:txBody>
        </p:sp>
        <p:grpSp>
          <p:nvGrpSpPr>
            <p:cNvPr id="7" name="Group 24"/>
            <p:cNvGrpSpPr>
              <a:grpSpLocks/>
            </p:cNvGrpSpPr>
            <p:nvPr/>
          </p:nvGrpSpPr>
          <p:grpSpPr bwMode="auto">
            <a:xfrm>
              <a:off x="2880" y="3038"/>
              <a:ext cx="618" cy="399"/>
              <a:chOff x="4503" y="3504"/>
              <a:chExt cx="618" cy="399"/>
            </a:xfrm>
          </p:grpSpPr>
          <p:sp>
            <p:nvSpPr>
              <p:cNvPr id="7202" name="AutoShape 25"/>
              <p:cNvSpPr>
                <a:spLocks noChangeArrowheads="1"/>
              </p:cNvSpPr>
              <p:nvPr/>
            </p:nvSpPr>
            <p:spPr bwMode="auto">
              <a:xfrm>
                <a:off x="4896" y="3649"/>
                <a:ext cx="225" cy="254"/>
              </a:xfrm>
              <a:prstGeom prst="can">
                <a:avLst>
                  <a:gd name="adj" fmla="val 28222"/>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sp>
            <p:nvSpPr>
              <p:cNvPr id="7203" name="AutoShape 26"/>
              <p:cNvSpPr>
                <a:spLocks noChangeArrowheads="1"/>
              </p:cNvSpPr>
              <p:nvPr/>
            </p:nvSpPr>
            <p:spPr bwMode="auto">
              <a:xfrm>
                <a:off x="4503" y="3645"/>
                <a:ext cx="225" cy="254"/>
              </a:xfrm>
              <a:prstGeom prst="can">
                <a:avLst>
                  <a:gd name="adj" fmla="val 28222"/>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sp>
            <p:nvSpPr>
              <p:cNvPr id="7204" name="Line 27"/>
              <p:cNvSpPr>
                <a:spLocks noChangeShapeType="1"/>
              </p:cNvSpPr>
              <p:nvPr/>
            </p:nvSpPr>
            <p:spPr bwMode="auto">
              <a:xfrm>
                <a:off x="4608" y="3504"/>
                <a:ext cx="432" cy="0"/>
              </a:xfrm>
              <a:prstGeom prst="line">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sp>
            <p:nvSpPr>
              <p:cNvPr id="7205" name="Line 28"/>
              <p:cNvSpPr>
                <a:spLocks noChangeShapeType="1"/>
              </p:cNvSpPr>
              <p:nvPr/>
            </p:nvSpPr>
            <p:spPr bwMode="auto">
              <a:xfrm>
                <a:off x="4608" y="3504"/>
                <a:ext cx="0" cy="144"/>
              </a:xfrm>
              <a:prstGeom prst="line">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sp>
            <p:nvSpPr>
              <p:cNvPr id="7206" name="Line 29"/>
              <p:cNvSpPr>
                <a:spLocks noChangeShapeType="1"/>
              </p:cNvSpPr>
              <p:nvPr/>
            </p:nvSpPr>
            <p:spPr bwMode="auto">
              <a:xfrm>
                <a:off x="5040" y="3504"/>
                <a:ext cx="0" cy="144"/>
              </a:xfrm>
              <a:prstGeom prst="line">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grpSp>
        <p:sp>
          <p:nvSpPr>
            <p:cNvPr id="7188" name="Text Box 30"/>
            <p:cNvSpPr txBox="1">
              <a:spLocks noChangeArrowheads="1"/>
            </p:cNvSpPr>
            <p:nvPr/>
          </p:nvSpPr>
          <p:spPr bwMode="auto">
            <a:xfrm>
              <a:off x="3504" y="3278"/>
              <a:ext cx="816" cy="212"/>
            </a:xfrm>
            <a:prstGeom prst="rect">
              <a:avLst/>
            </a:prstGeom>
            <a:noFill/>
            <a:ln w="9525">
              <a:noFill/>
              <a:miter lim="800000"/>
              <a:headEnd/>
              <a:tailEnd/>
            </a:ln>
          </p:spPr>
          <p:txBody>
            <a:bodyPr>
              <a:spAutoFit/>
            </a:bodyPr>
            <a:lstStyle/>
            <a:p>
              <a:pPr eaLnBrk="0" hangingPunct="0">
                <a:spcBef>
                  <a:spcPct val="50000"/>
                </a:spcBef>
              </a:pPr>
              <a:r>
                <a:rPr lang="el-GR" sz="1600" i="1">
                  <a:latin typeface="Calibri" pitchFamily="34" charset="0"/>
                  <a:cs typeface="Calibri" pitchFamily="34" charset="0"/>
                </a:rPr>
                <a:t>Δεδομένα</a:t>
              </a:r>
            </a:p>
          </p:txBody>
        </p:sp>
        <p:sp>
          <p:nvSpPr>
            <p:cNvPr id="7189" name="Line 31"/>
            <p:cNvSpPr>
              <a:spLocks noChangeShapeType="1"/>
            </p:cNvSpPr>
            <p:nvPr/>
          </p:nvSpPr>
          <p:spPr bwMode="auto">
            <a:xfrm flipH="1">
              <a:off x="3744" y="2270"/>
              <a:ext cx="384" cy="192"/>
            </a:xfrm>
            <a:prstGeom prst="line">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sp>
          <p:nvSpPr>
            <p:cNvPr id="7190" name="Line 32"/>
            <p:cNvSpPr>
              <a:spLocks noChangeShapeType="1"/>
            </p:cNvSpPr>
            <p:nvPr/>
          </p:nvSpPr>
          <p:spPr bwMode="auto">
            <a:xfrm flipH="1">
              <a:off x="2592" y="2702"/>
              <a:ext cx="336" cy="144"/>
            </a:xfrm>
            <a:prstGeom prst="line">
              <a:avLst/>
            </a:prstGeom>
            <a:noFill/>
            <a:ln w="9525">
              <a:solidFill>
                <a:schemeClr val="tx1"/>
              </a:solidFill>
              <a:round/>
              <a:headEnd/>
              <a:tailEnd type="triangle" w="med" len="med"/>
            </a:ln>
          </p:spPr>
          <p:txBody>
            <a:bodyPr wrap="none" anchor="ctr"/>
            <a:lstStyle/>
            <a:p>
              <a:endParaRPr lang="en-US">
                <a:latin typeface="Calibri" pitchFamily="34" charset="0"/>
                <a:cs typeface="Calibri" pitchFamily="34" charset="0"/>
              </a:endParaRPr>
            </a:p>
          </p:txBody>
        </p:sp>
        <p:sp>
          <p:nvSpPr>
            <p:cNvPr id="7191" name="Line 33"/>
            <p:cNvSpPr>
              <a:spLocks noChangeShapeType="1"/>
            </p:cNvSpPr>
            <p:nvPr/>
          </p:nvSpPr>
          <p:spPr bwMode="auto">
            <a:xfrm>
              <a:off x="2736" y="2942"/>
              <a:ext cx="480" cy="0"/>
            </a:xfrm>
            <a:prstGeom prst="line">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sp>
          <p:nvSpPr>
            <p:cNvPr id="7192" name="Line 34"/>
            <p:cNvSpPr>
              <a:spLocks noChangeShapeType="1"/>
            </p:cNvSpPr>
            <p:nvPr/>
          </p:nvSpPr>
          <p:spPr bwMode="auto">
            <a:xfrm>
              <a:off x="3216" y="2942"/>
              <a:ext cx="0" cy="96"/>
            </a:xfrm>
            <a:prstGeom prst="line">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sp>
          <p:nvSpPr>
            <p:cNvPr id="7193" name="Line 35"/>
            <p:cNvSpPr>
              <a:spLocks noChangeShapeType="1"/>
            </p:cNvSpPr>
            <p:nvPr/>
          </p:nvSpPr>
          <p:spPr bwMode="auto">
            <a:xfrm>
              <a:off x="1104" y="1152"/>
              <a:ext cx="336" cy="0"/>
            </a:xfrm>
            <a:prstGeom prst="line">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sp>
          <p:nvSpPr>
            <p:cNvPr id="7194" name="Line 36"/>
            <p:cNvSpPr>
              <a:spLocks noChangeShapeType="1"/>
            </p:cNvSpPr>
            <p:nvPr/>
          </p:nvSpPr>
          <p:spPr bwMode="auto">
            <a:xfrm>
              <a:off x="1440" y="1152"/>
              <a:ext cx="0" cy="384"/>
            </a:xfrm>
            <a:prstGeom prst="line">
              <a:avLst/>
            </a:prstGeom>
            <a:noFill/>
            <a:ln w="9525">
              <a:solidFill>
                <a:schemeClr val="tx1"/>
              </a:solidFill>
              <a:round/>
              <a:headEnd/>
              <a:tailEnd type="triangle" w="med" len="med"/>
            </a:ln>
          </p:spPr>
          <p:txBody>
            <a:bodyPr wrap="none" anchor="ctr"/>
            <a:lstStyle/>
            <a:p>
              <a:endParaRPr lang="en-US">
                <a:latin typeface="Calibri" pitchFamily="34" charset="0"/>
                <a:cs typeface="Calibri" pitchFamily="34" charset="0"/>
              </a:endParaRPr>
            </a:p>
          </p:txBody>
        </p:sp>
        <p:grpSp>
          <p:nvGrpSpPr>
            <p:cNvPr id="8" name="Group 37"/>
            <p:cNvGrpSpPr>
              <a:grpSpLocks/>
            </p:cNvGrpSpPr>
            <p:nvPr/>
          </p:nvGrpSpPr>
          <p:grpSpPr bwMode="auto">
            <a:xfrm>
              <a:off x="2544" y="3696"/>
              <a:ext cx="1056" cy="240"/>
              <a:chOff x="2544" y="3696"/>
              <a:chExt cx="1056" cy="240"/>
            </a:xfrm>
          </p:grpSpPr>
          <p:sp>
            <p:nvSpPr>
              <p:cNvPr id="7200" name="Text Box 38"/>
              <p:cNvSpPr txBox="1">
                <a:spLocks noChangeArrowheads="1"/>
              </p:cNvSpPr>
              <p:nvPr/>
            </p:nvSpPr>
            <p:spPr bwMode="auto">
              <a:xfrm>
                <a:off x="2544" y="3696"/>
                <a:ext cx="1056" cy="231"/>
              </a:xfrm>
              <a:prstGeom prst="rect">
                <a:avLst/>
              </a:prstGeom>
              <a:noFill/>
              <a:ln w="9525">
                <a:noFill/>
                <a:miter lim="800000"/>
                <a:headEnd/>
                <a:tailEnd/>
              </a:ln>
            </p:spPr>
            <p:txBody>
              <a:bodyPr>
                <a:spAutoFit/>
              </a:bodyPr>
              <a:lstStyle/>
              <a:p>
                <a:pPr eaLnBrk="0" hangingPunct="0">
                  <a:spcBef>
                    <a:spcPct val="50000"/>
                  </a:spcBef>
                </a:pPr>
                <a:r>
                  <a:rPr lang="el-GR" sz="1800">
                    <a:latin typeface="Calibri" pitchFamily="34" charset="0"/>
                    <a:cs typeface="Calibri" pitchFamily="34" charset="0"/>
                  </a:rPr>
                  <a:t>Αποτέλεσμα</a:t>
                </a:r>
              </a:p>
            </p:txBody>
          </p:sp>
          <p:sp>
            <p:nvSpPr>
              <p:cNvPr id="7201" name="Rectangle 39"/>
              <p:cNvSpPr>
                <a:spLocks noChangeArrowheads="1"/>
              </p:cNvSpPr>
              <p:nvPr/>
            </p:nvSpPr>
            <p:spPr bwMode="auto">
              <a:xfrm>
                <a:off x="2544" y="3696"/>
                <a:ext cx="960" cy="240"/>
              </a:xfrm>
              <a:prstGeom prst="rect">
                <a:avLst/>
              </a:prstGeom>
              <a:noFill/>
              <a:ln w="9525">
                <a:solidFill>
                  <a:schemeClr val="tx1"/>
                </a:solidFill>
                <a:miter lim="800000"/>
                <a:headEnd/>
                <a:tailEnd/>
              </a:ln>
            </p:spPr>
            <p:txBody>
              <a:bodyPr wrap="none" anchor="ctr"/>
              <a:lstStyle/>
              <a:p>
                <a:endParaRPr lang="en-US">
                  <a:latin typeface="Calibri" pitchFamily="34" charset="0"/>
                  <a:cs typeface="Calibri" pitchFamily="34" charset="0"/>
                </a:endParaRPr>
              </a:p>
            </p:txBody>
          </p:sp>
        </p:grpSp>
        <p:sp>
          <p:nvSpPr>
            <p:cNvPr id="7196" name="Line 40"/>
            <p:cNvSpPr>
              <a:spLocks noChangeShapeType="1"/>
            </p:cNvSpPr>
            <p:nvPr/>
          </p:nvSpPr>
          <p:spPr bwMode="auto">
            <a:xfrm>
              <a:off x="1968" y="3312"/>
              <a:ext cx="0" cy="336"/>
            </a:xfrm>
            <a:prstGeom prst="line">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sp>
          <p:nvSpPr>
            <p:cNvPr id="7197" name="Line 41"/>
            <p:cNvSpPr>
              <a:spLocks noChangeShapeType="1"/>
            </p:cNvSpPr>
            <p:nvPr/>
          </p:nvSpPr>
          <p:spPr bwMode="auto">
            <a:xfrm>
              <a:off x="1968" y="3648"/>
              <a:ext cx="768" cy="0"/>
            </a:xfrm>
            <a:prstGeom prst="line">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sp>
          <p:nvSpPr>
            <p:cNvPr id="7198" name="Line 42"/>
            <p:cNvSpPr>
              <a:spLocks noChangeShapeType="1"/>
            </p:cNvSpPr>
            <p:nvPr/>
          </p:nvSpPr>
          <p:spPr bwMode="auto">
            <a:xfrm>
              <a:off x="2736" y="3648"/>
              <a:ext cx="0" cy="48"/>
            </a:xfrm>
            <a:prstGeom prst="line">
              <a:avLst/>
            </a:prstGeom>
            <a:noFill/>
            <a:ln w="9525">
              <a:solidFill>
                <a:schemeClr val="tx1"/>
              </a:solidFill>
              <a:round/>
              <a:headEnd/>
              <a:tailEnd type="triangle" w="med" len="med"/>
            </a:ln>
          </p:spPr>
          <p:txBody>
            <a:bodyPr wrap="none" anchor="ctr"/>
            <a:lstStyle/>
            <a:p>
              <a:endParaRPr lang="en-US">
                <a:latin typeface="Calibri" pitchFamily="34" charset="0"/>
                <a:cs typeface="Calibri" pitchFamily="34" charset="0"/>
              </a:endParaRPr>
            </a:p>
          </p:txBody>
        </p:sp>
        <p:sp>
          <p:nvSpPr>
            <p:cNvPr id="7199" name="Text Box 43"/>
            <p:cNvSpPr txBox="1">
              <a:spLocks noChangeArrowheads="1"/>
            </p:cNvSpPr>
            <p:nvPr/>
          </p:nvSpPr>
          <p:spPr bwMode="auto">
            <a:xfrm>
              <a:off x="1519" y="1026"/>
              <a:ext cx="726" cy="332"/>
            </a:xfrm>
            <a:prstGeom prst="rect">
              <a:avLst/>
            </a:prstGeom>
            <a:noFill/>
            <a:ln w="9525">
              <a:solidFill>
                <a:schemeClr val="accent1"/>
              </a:solidFill>
              <a:miter lim="800000"/>
              <a:headEnd/>
              <a:tailEnd/>
            </a:ln>
          </p:spPr>
          <p:txBody>
            <a:bodyPr>
              <a:spAutoFit/>
            </a:bodyPr>
            <a:lstStyle/>
            <a:p>
              <a:pPr eaLnBrk="0" hangingPunct="0">
                <a:spcBef>
                  <a:spcPct val="50000"/>
                </a:spcBef>
              </a:pPr>
              <a:r>
                <a:rPr lang="en-US" sz="1400" b="1">
                  <a:solidFill>
                    <a:schemeClr val="accent1"/>
                  </a:solidFill>
                  <a:latin typeface="Calibri" pitchFamily="34" charset="0"/>
                  <a:cs typeface="Calibri" pitchFamily="34" charset="0"/>
                </a:rPr>
                <a:t>SQL </a:t>
              </a:r>
              <a:r>
                <a:rPr lang="el-GR" sz="1400" b="1">
                  <a:solidFill>
                    <a:schemeClr val="accent1"/>
                  </a:solidFill>
                  <a:latin typeface="Calibri" pitchFamily="34" charset="0"/>
                  <a:cs typeface="Calibri" pitchFamily="34" charset="0"/>
                </a:rPr>
                <a:t>Ερώτηση</a:t>
              </a:r>
            </a:p>
          </p:txBody>
        </p:sp>
      </p:grpSp>
      <p:sp>
        <p:nvSpPr>
          <p:cNvPr id="47" name="Title 46"/>
          <p:cNvSpPr>
            <a:spLocks noGrp="1"/>
          </p:cNvSpPr>
          <p:nvPr>
            <p:ph type="title"/>
          </p:nvPr>
        </p:nvSpPr>
        <p:spPr>
          <a:xfrm>
            <a:off x="485480" y="133236"/>
            <a:ext cx="8229600" cy="1143000"/>
          </a:xfrm>
        </p:spPr>
        <p:txBody>
          <a:bodyPr/>
          <a:lstStyle/>
          <a:p>
            <a:r>
              <a:rPr lang="el-GR" dirty="0" smtClean="0">
                <a:solidFill>
                  <a:schemeClr val="accent6">
                    <a:lumMod val="75000"/>
                  </a:schemeClr>
                </a:solidFill>
              </a:rPr>
              <a:t>Επεξεργασία Ερωτήσεων</a:t>
            </a:r>
            <a:endParaRPr lang="el-GR" dirty="0">
              <a:solidFill>
                <a:schemeClr val="accent6">
                  <a:lumMod val="75000"/>
                </a:schemeClr>
              </a:solidFill>
            </a:endParaRPr>
          </a:p>
        </p:txBody>
      </p:sp>
      <p:sp>
        <p:nvSpPr>
          <p:cNvPr id="49"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50"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4"/>
          <p:cNvSpPr>
            <a:spLocks noGrp="1"/>
          </p:cNvSpPr>
          <p:nvPr>
            <p:ph type="sldNum" sz="quarter" idx="12"/>
          </p:nvPr>
        </p:nvSpPr>
        <p:spPr>
          <a:noFill/>
        </p:spPr>
        <p:txBody>
          <a:bodyPr/>
          <a:lstStyle/>
          <a:p>
            <a:fld id="{19806A95-EB8A-456A-A3DB-900161E77AE1}" type="slidenum">
              <a:rPr lang="el-GR" altLang="en-US" smtClean="0"/>
              <a:pPr/>
              <a:t>2</a:t>
            </a:fld>
            <a:endParaRPr lang="el-GR" altLang="en-US" smtClean="0"/>
          </a:p>
        </p:txBody>
      </p:sp>
      <p:sp>
        <p:nvSpPr>
          <p:cNvPr id="6150" name="Rectangle 3"/>
          <p:cNvSpPr>
            <a:spLocks noChangeArrowheads="1"/>
          </p:cNvSpPr>
          <p:nvPr/>
        </p:nvSpPr>
        <p:spPr bwMode="auto">
          <a:xfrm>
            <a:off x="1871122" y="3534953"/>
            <a:ext cx="5038725" cy="1419225"/>
          </a:xfrm>
          <a:prstGeom prst="rect">
            <a:avLst/>
          </a:prstGeom>
          <a:noFill/>
          <a:ln w="9525" cap="rnd">
            <a:solidFill>
              <a:schemeClr val="tx1"/>
            </a:solidFill>
            <a:prstDash val="sysDot"/>
            <a:miter lim="800000"/>
            <a:headEnd/>
            <a:tailEnd/>
          </a:ln>
        </p:spPr>
        <p:txBody>
          <a:bodyPr wrap="none" anchor="ctr"/>
          <a:lstStyle/>
          <a:p>
            <a:endParaRPr lang="en-US"/>
          </a:p>
        </p:txBody>
      </p:sp>
      <p:grpSp>
        <p:nvGrpSpPr>
          <p:cNvPr id="2" name="Group 4"/>
          <p:cNvGrpSpPr>
            <a:grpSpLocks/>
          </p:cNvGrpSpPr>
          <p:nvPr/>
        </p:nvGrpSpPr>
        <p:grpSpPr bwMode="auto">
          <a:xfrm>
            <a:off x="5528722" y="5182778"/>
            <a:ext cx="1676400" cy="381000"/>
            <a:chOff x="2544" y="3696"/>
            <a:chExt cx="1056" cy="240"/>
          </a:xfrm>
        </p:grpSpPr>
        <p:sp>
          <p:nvSpPr>
            <p:cNvPr id="6163" name="Text Box 5"/>
            <p:cNvSpPr txBox="1">
              <a:spLocks noChangeArrowheads="1"/>
            </p:cNvSpPr>
            <p:nvPr/>
          </p:nvSpPr>
          <p:spPr bwMode="auto">
            <a:xfrm>
              <a:off x="2544" y="3696"/>
              <a:ext cx="1056" cy="231"/>
            </a:xfrm>
            <a:prstGeom prst="rect">
              <a:avLst/>
            </a:prstGeom>
            <a:noFill/>
            <a:ln w="9525">
              <a:noFill/>
              <a:miter lim="800000"/>
              <a:headEnd/>
              <a:tailEnd/>
            </a:ln>
          </p:spPr>
          <p:txBody>
            <a:bodyPr>
              <a:spAutoFit/>
            </a:bodyPr>
            <a:lstStyle/>
            <a:p>
              <a:pPr eaLnBrk="0" hangingPunct="0">
                <a:spcBef>
                  <a:spcPct val="50000"/>
                </a:spcBef>
              </a:pPr>
              <a:r>
                <a:rPr lang="el-GR" sz="1800">
                  <a:latin typeface="Calibri" pitchFamily="34" charset="0"/>
                  <a:cs typeface="Calibri" pitchFamily="34" charset="0"/>
                </a:rPr>
                <a:t>Αποτέλεσμα</a:t>
              </a:r>
            </a:p>
          </p:txBody>
        </p:sp>
        <p:sp>
          <p:nvSpPr>
            <p:cNvPr id="6164" name="Rectangle 6"/>
            <p:cNvSpPr>
              <a:spLocks noChangeArrowheads="1"/>
            </p:cNvSpPr>
            <p:nvPr/>
          </p:nvSpPr>
          <p:spPr bwMode="auto">
            <a:xfrm>
              <a:off x="2544" y="3696"/>
              <a:ext cx="960" cy="240"/>
            </a:xfrm>
            <a:prstGeom prst="rect">
              <a:avLst/>
            </a:prstGeom>
            <a:noFill/>
            <a:ln w="9525">
              <a:solidFill>
                <a:schemeClr val="tx1"/>
              </a:solidFill>
              <a:miter lim="800000"/>
              <a:headEnd/>
              <a:tailEnd/>
            </a:ln>
          </p:spPr>
          <p:txBody>
            <a:bodyPr wrap="none" anchor="ctr"/>
            <a:lstStyle/>
            <a:p>
              <a:endParaRPr lang="en-US">
                <a:latin typeface="Calibri" pitchFamily="34" charset="0"/>
                <a:cs typeface="Calibri" pitchFamily="34" charset="0"/>
              </a:endParaRPr>
            </a:p>
          </p:txBody>
        </p:sp>
      </p:grpSp>
      <p:grpSp>
        <p:nvGrpSpPr>
          <p:cNvPr id="3" name="Group 7"/>
          <p:cNvGrpSpPr>
            <a:grpSpLocks/>
          </p:cNvGrpSpPr>
          <p:nvPr/>
        </p:nvGrpSpPr>
        <p:grpSpPr bwMode="auto">
          <a:xfrm>
            <a:off x="2071147" y="2630078"/>
            <a:ext cx="3106738" cy="809625"/>
            <a:chOff x="288" y="1026"/>
            <a:chExt cx="1957" cy="510"/>
          </a:xfrm>
        </p:grpSpPr>
        <p:grpSp>
          <p:nvGrpSpPr>
            <p:cNvPr id="4" name="Group 8"/>
            <p:cNvGrpSpPr>
              <a:grpSpLocks/>
            </p:cNvGrpSpPr>
            <p:nvPr/>
          </p:nvGrpSpPr>
          <p:grpSpPr bwMode="auto">
            <a:xfrm>
              <a:off x="288" y="1056"/>
              <a:ext cx="1440" cy="231"/>
              <a:chOff x="1104" y="1200"/>
              <a:chExt cx="1440" cy="231"/>
            </a:xfrm>
          </p:grpSpPr>
          <p:sp>
            <p:nvSpPr>
              <p:cNvPr id="6161" name="Text Box 9"/>
              <p:cNvSpPr txBox="1">
                <a:spLocks noChangeArrowheads="1"/>
              </p:cNvSpPr>
              <p:nvPr/>
            </p:nvSpPr>
            <p:spPr bwMode="auto">
              <a:xfrm>
                <a:off x="1104" y="1200"/>
                <a:ext cx="1440" cy="231"/>
              </a:xfrm>
              <a:prstGeom prst="rect">
                <a:avLst/>
              </a:prstGeom>
              <a:noFill/>
              <a:ln w="9525">
                <a:noFill/>
                <a:miter lim="800000"/>
                <a:headEnd/>
                <a:tailEnd/>
              </a:ln>
            </p:spPr>
            <p:txBody>
              <a:bodyPr>
                <a:spAutoFit/>
              </a:bodyPr>
              <a:lstStyle/>
              <a:p>
                <a:pPr eaLnBrk="0" hangingPunct="0">
                  <a:spcBef>
                    <a:spcPct val="50000"/>
                  </a:spcBef>
                </a:pPr>
                <a:r>
                  <a:rPr lang="el-GR" sz="1800">
                    <a:latin typeface="Calibri" pitchFamily="34" charset="0"/>
                    <a:cs typeface="Calibri" pitchFamily="34" charset="0"/>
                  </a:rPr>
                  <a:t>Ερώτηση</a:t>
                </a:r>
              </a:p>
            </p:txBody>
          </p:sp>
          <p:sp>
            <p:nvSpPr>
              <p:cNvPr id="6162" name="Rectangle 10"/>
              <p:cNvSpPr>
                <a:spLocks noChangeArrowheads="1"/>
              </p:cNvSpPr>
              <p:nvPr/>
            </p:nvSpPr>
            <p:spPr bwMode="auto">
              <a:xfrm>
                <a:off x="1104" y="1200"/>
                <a:ext cx="816" cy="231"/>
              </a:xfrm>
              <a:prstGeom prst="rect">
                <a:avLst/>
              </a:prstGeom>
              <a:noFill/>
              <a:ln w="9525">
                <a:solidFill>
                  <a:schemeClr val="tx1"/>
                </a:solidFill>
                <a:miter lim="800000"/>
                <a:headEnd/>
                <a:tailEnd/>
              </a:ln>
            </p:spPr>
            <p:txBody>
              <a:bodyPr wrap="none" anchor="ctr"/>
              <a:lstStyle/>
              <a:p>
                <a:endParaRPr lang="en-US">
                  <a:latin typeface="Calibri" pitchFamily="34" charset="0"/>
                  <a:cs typeface="Calibri" pitchFamily="34" charset="0"/>
                </a:endParaRPr>
              </a:p>
            </p:txBody>
          </p:sp>
        </p:grpSp>
        <p:sp>
          <p:nvSpPr>
            <p:cNvPr id="6158" name="Line 11"/>
            <p:cNvSpPr>
              <a:spLocks noChangeShapeType="1"/>
            </p:cNvSpPr>
            <p:nvPr/>
          </p:nvSpPr>
          <p:spPr bwMode="auto">
            <a:xfrm>
              <a:off x="1104" y="1152"/>
              <a:ext cx="336" cy="0"/>
            </a:xfrm>
            <a:prstGeom prst="line">
              <a:avLst/>
            </a:prstGeom>
            <a:noFill/>
            <a:ln w="9525">
              <a:solidFill>
                <a:schemeClr val="tx1"/>
              </a:solidFill>
              <a:round/>
              <a:headEnd/>
              <a:tailEnd/>
            </a:ln>
          </p:spPr>
          <p:txBody>
            <a:bodyPr wrap="none" anchor="ctr"/>
            <a:lstStyle/>
            <a:p>
              <a:endParaRPr lang="en-US">
                <a:latin typeface="Calibri" pitchFamily="34" charset="0"/>
                <a:cs typeface="Calibri" pitchFamily="34" charset="0"/>
              </a:endParaRPr>
            </a:p>
          </p:txBody>
        </p:sp>
        <p:sp>
          <p:nvSpPr>
            <p:cNvPr id="6159" name="Line 12"/>
            <p:cNvSpPr>
              <a:spLocks noChangeShapeType="1"/>
            </p:cNvSpPr>
            <p:nvPr/>
          </p:nvSpPr>
          <p:spPr bwMode="auto">
            <a:xfrm>
              <a:off x="1440" y="1152"/>
              <a:ext cx="0" cy="384"/>
            </a:xfrm>
            <a:prstGeom prst="line">
              <a:avLst/>
            </a:prstGeom>
            <a:noFill/>
            <a:ln w="9525">
              <a:solidFill>
                <a:schemeClr val="tx1"/>
              </a:solidFill>
              <a:round/>
              <a:headEnd/>
              <a:tailEnd type="triangle" w="med" len="med"/>
            </a:ln>
          </p:spPr>
          <p:txBody>
            <a:bodyPr wrap="none" anchor="ctr"/>
            <a:lstStyle/>
            <a:p>
              <a:endParaRPr lang="en-US">
                <a:latin typeface="Calibri" pitchFamily="34" charset="0"/>
                <a:cs typeface="Calibri" pitchFamily="34" charset="0"/>
              </a:endParaRPr>
            </a:p>
          </p:txBody>
        </p:sp>
        <p:sp>
          <p:nvSpPr>
            <p:cNvPr id="6160" name="Text Box 13"/>
            <p:cNvSpPr txBox="1">
              <a:spLocks noChangeArrowheads="1"/>
            </p:cNvSpPr>
            <p:nvPr/>
          </p:nvSpPr>
          <p:spPr bwMode="auto">
            <a:xfrm>
              <a:off x="1519" y="1026"/>
              <a:ext cx="726" cy="332"/>
            </a:xfrm>
            <a:prstGeom prst="rect">
              <a:avLst/>
            </a:prstGeom>
            <a:noFill/>
            <a:ln w="9525">
              <a:solidFill>
                <a:schemeClr val="accent1"/>
              </a:solidFill>
              <a:miter lim="800000"/>
              <a:headEnd/>
              <a:tailEnd/>
            </a:ln>
          </p:spPr>
          <p:txBody>
            <a:bodyPr>
              <a:spAutoFit/>
            </a:bodyPr>
            <a:lstStyle/>
            <a:p>
              <a:pPr eaLnBrk="0" hangingPunct="0">
                <a:spcBef>
                  <a:spcPct val="50000"/>
                </a:spcBef>
              </a:pPr>
              <a:r>
                <a:rPr lang="en-US" sz="1400" b="1">
                  <a:solidFill>
                    <a:schemeClr val="accent1"/>
                  </a:solidFill>
                  <a:latin typeface="Calibri" pitchFamily="34" charset="0"/>
                  <a:cs typeface="Calibri" pitchFamily="34" charset="0"/>
                </a:rPr>
                <a:t>SQL </a:t>
              </a:r>
              <a:r>
                <a:rPr lang="el-GR" sz="1400" b="1">
                  <a:solidFill>
                    <a:schemeClr val="accent1"/>
                  </a:solidFill>
                  <a:latin typeface="Calibri" pitchFamily="34" charset="0"/>
                  <a:cs typeface="Calibri" pitchFamily="34" charset="0"/>
                </a:rPr>
                <a:t>Ερώτηση</a:t>
              </a:r>
            </a:p>
          </p:txBody>
        </p:sp>
      </p:grpSp>
      <p:sp>
        <p:nvSpPr>
          <p:cNvPr id="6153" name="Line 14"/>
          <p:cNvSpPr>
            <a:spLocks noChangeShapeType="1"/>
          </p:cNvSpPr>
          <p:nvPr/>
        </p:nvSpPr>
        <p:spPr bwMode="auto">
          <a:xfrm flipH="1">
            <a:off x="4461922" y="4973228"/>
            <a:ext cx="0" cy="390525"/>
          </a:xfrm>
          <a:prstGeom prst="line">
            <a:avLst/>
          </a:prstGeom>
          <a:noFill/>
          <a:ln w="9525">
            <a:solidFill>
              <a:schemeClr val="tx1"/>
            </a:solidFill>
            <a:round/>
            <a:headEnd/>
            <a:tailEnd/>
          </a:ln>
        </p:spPr>
        <p:txBody>
          <a:bodyPr/>
          <a:lstStyle/>
          <a:p>
            <a:endParaRPr lang="en-US"/>
          </a:p>
        </p:txBody>
      </p:sp>
      <p:sp>
        <p:nvSpPr>
          <p:cNvPr id="6154" name="Line 15"/>
          <p:cNvSpPr>
            <a:spLocks noChangeShapeType="1"/>
          </p:cNvSpPr>
          <p:nvPr/>
        </p:nvSpPr>
        <p:spPr bwMode="auto">
          <a:xfrm>
            <a:off x="4461922" y="5373278"/>
            <a:ext cx="1047750" cy="0"/>
          </a:xfrm>
          <a:prstGeom prst="line">
            <a:avLst/>
          </a:prstGeom>
          <a:noFill/>
          <a:ln w="9525">
            <a:solidFill>
              <a:schemeClr val="tx1"/>
            </a:solidFill>
            <a:round/>
            <a:headEnd/>
            <a:tailEnd type="triangle" w="med" len="med"/>
          </a:ln>
        </p:spPr>
        <p:txBody>
          <a:bodyPr/>
          <a:lstStyle/>
          <a:p>
            <a:endParaRPr lang="en-US"/>
          </a:p>
        </p:txBody>
      </p:sp>
      <p:sp>
        <p:nvSpPr>
          <p:cNvPr id="6155" name="Text Box 16"/>
          <p:cNvSpPr txBox="1">
            <a:spLocks noChangeArrowheads="1"/>
          </p:cNvSpPr>
          <p:nvPr/>
        </p:nvSpPr>
        <p:spPr bwMode="auto">
          <a:xfrm>
            <a:off x="2833147" y="3944528"/>
            <a:ext cx="2257425" cy="366713"/>
          </a:xfrm>
          <a:prstGeom prst="rect">
            <a:avLst/>
          </a:prstGeom>
          <a:noFill/>
          <a:ln w="9525">
            <a:noFill/>
            <a:miter lim="800000"/>
            <a:headEnd/>
            <a:tailEnd/>
          </a:ln>
        </p:spPr>
        <p:txBody>
          <a:bodyPr>
            <a:spAutoFit/>
          </a:bodyPr>
          <a:lstStyle/>
          <a:p>
            <a:pPr algn="ctr" eaLnBrk="0" hangingPunct="0">
              <a:spcBef>
                <a:spcPct val="50000"/>
              </a:spcBef>
            </a:pPr>
            <a:r>
              <a:rPr lang="el-GR" sz="1800" dirty="0" smtClean="0">
                <a:latin typeface="Calibri" pitchFamily="34" charset="0"/>
                <a:cs typeface="Calibri" pitchFamily="34" charset="0"/>
              </a:rPr>
              <a:t>ΣΒΔ</a:t>
            </a:r>
            <a:endParaRPr lang="el-GR" sz="1800" dirty="0">
              <a:latin typeface="Calibri" pitchFamily="34" charset="0"/>
              <a:cs typeface="Calibri" pitchFamily="34" charset="0"/>
            </a:endParaRPr>
          </a:p>
        </p:txBody>
      </p:sp>
      <p:sp>
        <p:nvSpPr>
          <p:cNvPr id="6156" name="Text Box 17"/>
          <p:cNvSpPr txBox="1">
            <a:spLocks noChangeArrowheads="1"/>
          </p:cNvSpPr>
          <p:nvPr/>
        </p:nvSpPr>
        <p:spPr bwMode="auto">
          <a:xfrm>
            <a:off x="990600" y="1819275"/>
            <a:ext cx="7543800" cy="366713"/>
          </a:xfrm>
          <a:prstGeom prst="rect">
            <a:avLst/>
          </a:prstGeom>
          <a:noFill/>
          <a:ln w="9525">
            <a:noFill/>
            <a:miter lim="800000"/>
            <a:headEnd/>
            <a:tailEnd/>
          </a:ln>
        </p:spPr>
        <p:txBody>
          <a:bodyPr>
            <a:spAutoFit/>
          </a:bodyPr>
          <a:lstStyle/>
          <a:p>
            <a:pPr eaLnBrk="0" hangingPunct="0">
              <a:spcBef>
                <a:spcPct val="50000"/>
              </a:spcBef>
            </a:pPr>
            <a:r>
              <a:rPr lang="el-GR" sz="1800" dirty="0">
                <a:latin typeface="Calibri" pitchFamily="34" charset="0"/>
                <a:cs typeface="Calibri" pitchFamily="34" charset="0"/>
              </a:rPr>
              <a:t>Θα δούμε την «πορεία» μιας </a:t>
            </a:r>
            <a:r>
              <a:rPr lang="en-US" sz="1800" dirty="0">
                <a:latin typeface="Calibri" pitchFamily="34" charset="0"/>
                <a:cs typeface="Calibri" pitchFamily="34" charset="0"/>
              </a:rPr>
              <a:t>SQL</a:t>
            </a:r>
            <a:r>
              <a:rPr lang="el-GR" sz="1800" dirty="0">
                <a:latin typeface="Calibri" pitchFamily="34" charset="0"/>
                <a:cs typeface="Calibri" pitchFamily="34" charset="0"/>
              </a:rPr>
              <a:t> ερώτησης (πως εκτελείται)</a:t>
            </a:r>
          </a:p>
        </p:txBody>
      </p:sp>
      <p:sp>
        <p:nvSpPr>
          <p:cNvPr id="21" name="Title 20"/>
          <p:cNvSpPr>
            <a:spLocks noGrp="1"/>
          </p:cNvSpPr>
          <p:nvPr>
            <p:ph type="title"/>
          </p:nvPr>
        </p:nvSpPr>
        <p:spPr/>
        <p:txBody>
          <a:bodyPr/>
          <a:lstStyle/>
          <a:p>
            <a:r>
              <a:rPr lang="el-GR" dirty="0" smtClean="0">
                <a:solidFill>
                  <a:schemeClr val="accent6">
                    <a:lumMod val="75000"/>
                  </a:schemeClr>
                </a:solidFill>
              </a:rPr>
              <a:t>Επεξεργασία Ερωτήσεων</a:t>
            </a:r>
            <a:endParaRPr lang="el-GR" dirty="0">
              <a:solidFill>
                <a:schemeClr val="accent6">
                  <a:lumMod val="75000"/>
                </a:schemeClr>
              </a:solidFill>
            </a:endParaRPr>
          </a:p>
        </p:txBody>
      </p:sp>
      <p:sp>
        <p:nvSpPr>
          <p:cNvPr id="22"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23"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Slide Number Placeholder 4"/>
          <p:cNvSpPr>
            <a:spLocks noGrp="1"/>
          </p:cNvSpPr>
          <p:nvPr>
            <p:ph type="sldNum" sz="quarter" idx="12"/>
          </p:nvPr>
        </p:nvSpPr>
        <p:spPr>
          <a:noFill/>
        </p:spPr>
        <p:txBody>
          <a:bodyPr/>
          <a:lstStyle/>
          <a:p>
            <a:fld id="{673341E7-257B-4B67-9CF0-8CA979926315}" type="slidenum">
              <a:rPr lang="el-GR" altLang="en-US" smtClean="0"/>
              <a:pPr/>
              <a:t>20</a:t>
            </a:fld>
            <a:endParaRPr lang="el-GR" altLang="en-US" smtClean="0"/>
          </a:p>
        </p:txBody>
      </p:sp>
      <p:sp>
        <p:nvSpPr>
          <p:cNvPr id="22534" name="Text Box 3"/>
          <p:cNvSpPr txBox="1">
            <a:spLocks noChangeArrowheads="1"/>
          </p:cNvSpPr>
          <p:nvPr/>
        </p:nvSpPr>
        <p:spPr bwMode="auto">
          <a:xfrm>
            <a:off x="476541" y="2033604"/>
            <a:ext cx="8077200" cy="1815882"/>
          </a:xfrm>
          <a:prstGeom prst="rect">
            <a:avLst/>
          </a:prstGeom>
          <a:noFill/>
          <a:ln w="9525">
            <a:noFill/>
            <a:miter lim="800000"/>
            <a:headEnd/>
            <a:tailEnd/>
          </a:ln>
        </p:spPr>
        <p:txBody>
          <a:bodyPr>
            <a:spAutoFit/>
          </a:bodyPr>
          <a:lstStyle/>
          <a:p>
            <a:pPr marL="457200" indent="-457200" algn="just" eaLnBrk="0" hangingPunct="0">
              <a:spcBef>
                <a:spcPct val="50000"/>
              </a:spcBef>
              <a:buFont typeface="Wingdings" pitchFamily="2" charset="2"/>
              <a:buChar char="ü"/>
            </a:pPr>
            <a:r>
              <a:rPr lang="el-GR" sz="2800" dirty="0" smtClean="0">
                <a:latin typeface="Calibri" pitchFamily="34" charset="0"/>
                <a:cs typeface="Calibri" pitchFamily="34" charset="0"/>
              </a:rPr>
              <a:t>Στη συνέχεια, θα δούμε κάποιους αλγορίθμους για την </a:t>
            </a:r>
            <a:r>
              <a:rPr lang="el-GR" sz="2800" i="1" dirty="0" smtClean="0">
                <a:latin typeface="Calibri" pitchFamily="34" charset="0"/>
                <a:cs typeface="Calibri" pitchFamily="34" charset="0"/>
              </a:rPr>
              <a:t>εκτέλεση </a:t>
            </a:r>
            <a:r>
              <a:rPr lang="el-GR" sz="2800" i="1" dirty="0">
                <a:latin typeface="Calibri" pitchFamily="34" charset="0"/>
                <a:cs typeface="Calibri" pitchFamily="34" charset="0"/>
              </a:rPr>
              <a:t>βασικών </a:t>
            </a:r>
            <a:r>
              <a:rPr lang="el-GR" sz="2800" i="1" dirty="0" smtClean="0">
                <a:latin typeface="Calibri" pitchFamily="34" charset="0"/>
                <a:cs typeface="Calibri" pitchFamily="34" charset="0"/>
              </a:rPr>
              <a:t>πράξεων</a:t>
            </a:r>
            <a:r>
              <a:rPr lang="el-GR" sz="2800" i="1" dirty="0">
                <a:latin typeface="Calibri" pitchFamily="34" charset="0"/>
                <a:cs typeface="Calibri" pitchFamily="34" charset="0"/>
              </a:rPr>
              <a:t> </a:t>
            </a:r>
            <a:r>
              <a:rPr lang="en-US" sz="2800" dirty="0" smtClean="0">
                <a:latin typeface="Calibri" pitchFamily="34" charset="0"/>
                <a:cs typeface="Calibri" pitchFamily="34" charset="0"/>
              </a:rPr>
              <a:t>(</a:t>
            </a:r>
            <a:r>
              <a:rPr lang="el-GR" sz="2800" dirty="0" smtClean="0">
                <a:latin typeface="Calibri" pitchFamily="34" charset="0"/>
                <a:cs typeface="Calibri" pitchFamily="34" charset="0"/>
              </a:rPr>
              <a:t>επιλογής, συνένωσης και πράξεων συνόλων) </a:t>
            </a:r>
            <a:r>
              <a:rPr lang="el-GR" sz="2800" i="1" dirty="0" smtClean="0">
                <a:latin typeface="Calibri" pitchFamily="34" charset="0"/>
                <a:cs typeface="Calibri" pitchFamily="34" charset="0"/>
              </a:rPr>
              <a:t>της σχεσιακής άλγεβρας</a:t>
            </a:r>
            <a:r>
              <a:rPr lang="el-GR" sz="2800" dirty="0" smtClean="0">
                <a:latin typeface="Calibri" pitchFamily="34" charset="0"/>
                <a:cs typeface="Calibri" pitchFamily="34" charset="0"/>
              </a:rPr>
              <a:t> και κάποια εκτίμηση του κόστους τους</a:t>
            </a:r>
            <a:endParaRPr lang="el-GR" sz="2800" dirty="0">
              <a:latin typeface="Calibri" pitchFamily="34" charset="0"/>
              <a:cs typeface="Calibri" pitchFamily="34" charset="0"/>
            </a:endParaRPr>
          </a:p>
        </p:txBody>
      </p:sp>
      <p:sp>
        <p:nvSpPr>
          <p:cNvPr id="8" name="TextBox 13"/>
          <p:cNvSpPr txBox="1">
            <a:spLocks noChangeArrowheads="1"/>
          </p:cNvSpPr>
          <p:nvPr/>
        </p:nvSpPr>
        <p:spPr bwMode="auto">
          <a:xfrm>
            <a:off x="827584" y="4569820"/>
            <a:ext cx="7488237" cy="1014412"/>
          </a:xfrm>
          <a:prstGeom prst="rect">
            <a:avLst/>
          </a:prstGeom>
          <a:noFill/>
          <a:ln w="9525">
            <a:noFill/>
            <a:miter lim="800000"/>
            <a:headEnd/>
            <a:tailEnd/>
          </a:ln>
        </p:spPr>
        <p:txBody>
          <a:bodyPr>
            <a:spAutoFit/>
          </a:bodyPr>
          <a:lstStyle/>
          <a:p>
            <a:pPr algn="just"/>
            <a:r>
              <a:rPr lang="el-GR" i="1" dirty="0" smtClean="0">
                <a:latin typeface="Calibri" pitchFamily="34" charset="0"/>
                <a:cs typeface="Calibri" pitchFamily="34" charset="0"/>
              </a:rPr>
              <a:t>Διαφορετικοί </a:t>
            </a:r>
            <a:r>
              <a:rPr lang="el-GR" i="1" dirty="0">
                <a:latin typeface="Calibri" pitchFamily="34" charset="0"/>
                <a:cs typeface="Calibri" pitchFamily="34" charset="0"/>
              </a:rPr>
              <a:t>αλγόριθμοι ανάλογα με το αν το αρχείο είναι ή όχι διατεταγμένο, αν υπάρχει ή όχι ευρετήριο και από το είδος του ευρετηρίου</a:t>
            </a:r>
          </a:p>
        </p:txBody>
      </p:sp>
      <p:sp>
        <p:nvSpPr>
          <p:cNvPr id="2" name="Title 1"/>
          <p:cNvSpPr>
            <a:spLocks noGrp="1"/>
          </p:cNvSpPr>
          <p:nvPr>
            <p:ph type="title"/>
          </p:nvPr>
        </p:nvSpPr>
        <p:spPr/>
        <p:txBody>
          <a:bodyPr/>
          <a:lstStyle/>
          <a:p>
            <a:r>
              <a:rPr lang="el-GR" dirty="0" smtClean="0">
                <a:solidFill>
                  <a:schemeClr val="accent6">
                    <a:lumMod val="75000"/>
                  </a:schemeClr>
                </a:solidFill>
              </a:rPr>
              <a:t>Αλγόριθμοι για βασικές πράξεις</a:t>
            </a:r>
            <a:endParaRPr lang="en-US" dirty="0">
              <a:solidFill>
                <a:schemeClr val="accent6">
                  <a:lumMod val="75000"/>
                </a:schemeClr>
              </a:solidFill>
            </a:endParaRPr>
          </a:p>
        </p:txBody>
      </p:sp>
      <p:sp>
        <p:nvSpPr>
          <p:cNvPr id="10"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1"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4"/>
          <p:cNvSpPr>
            <a:spLocks noGrp="1"/>
          </p:cNvSpPr>
          <p:nvPr>
            <p:ph type="sldNum" sz="quarter" idx="12"/>
          </p:nvPr>
        </p:nvSpPr>
        <p:spPr>
          <a:noFill/>
        </p:spPr>
        <p:txBody>
          <a:bodyPr/>
          <a:lstStyle/>
          <a:p>
            <a:fld id="{7D9AB6B5-7AC0-4432-BE63-7BAD88B1B2EE}" type="slidenum">
              <a:rPr lang="el-GR" altLang="en-US" smtClean="0"/>
              <a:pPr/>
              <a:t>21</a:t>
            </a:fld>
            <a:endParaRPr lang="el-GR" altLang="en-US" smtClean="0"/>
          </a:p>
        </p:txBody>
      </p:sp>
      <p:sp>
        <p:nvSpPr>
          <p:cNvPr id="19462" name="Text Box 3"/>
          <p:cNvSpPr txBox="1">
            <a:spLocks noChangeArrowheads="1"/>
          </p:cNvSpPr>
          <p:nvPr/>
        </p:nvSpPr>
        <p:spPr bwMode="auto">
          <a:xfrm>
            <a:off x="376682" y="1685360"/>
            <a:ext cx="8208962" cy="1200329"/>
          </a:xfrm>
          <a:prstGeom prst="rect">
            <a:avLst/>
          </a:prstGeom>
          <a:noFill/>
          <a:ln w="9525">
            <a:noFill/>
            <a:miter lim="800000"/>
            <a:headEnd/>
            <a:tailEnd/>
          </a:ln>
        </p:spPr>
        <p:txBody>
          <a:bodyPr>
            <a:spAutoFit/>
          </a:bodyPr>
          <a:lstStyle/>
          <a:p>
            <a:pPr eaLnBrk="0" hangingPunct="0">
              <a:spcBef>
                <a:spcPct val="50000"/>
              </a:spcBef>
            </a:pPr>
            <a:r>
              <a:rPr lang="el-GR" dirty="0">
                <a:latin typeface="Calibri" pitchFamily="34" charset="0"/>
                <a:cs typeface="Calibri" pitchFamily="34" charset="0"/>
              </a:rPr>
              <a:t>Για να επιλέξουμε ποιόν </a:t>
            </a:r>
            <a:r>
              <a:rPr lang="el-GR" dirty="0" smtClean="0">
                <a:latin typeface="Calibri" pitchFamily="34" charset="0"/>
                <a:cs typeface="Calibri" pitchFamily="34" charset="0"/>
              </a:rPr>
              <a:t>αλγόριθμο, </a:t>
            </a:r>
            <a:r>
              <a:rPr lang="el-GR" dirty="0">
                <a:latin typeface="Calibri" pitchFamily="34" charset="0"/>
                <a:cs typeface="Calibri" pitchFamily="34" charset="0"/>
              </a:rPr>
              <a:t>διατηρούμε στατιστικά στοιχεία</a:t>
            </a:r>
            <a:endParaRPr lang="el-GR" sz="800" dirty="0">
              <a:latin typeface="Calibri" pitchFamily="34" charset="0"/>
              <a:cs typeface="Calibri" pitchFamily="34" charset="0"/>
            </a:endParaRPr>
          </a:p>
          <a:p>
            <a:pPr eaLnBrk="0" hangingPunct="0">
              <a:spcBef>
                <a:spcPct val="50000"/>
              </a:spcBef>
            </a:pPr>
            <a:r>
              <a:rPr lang="el-GR" sz="1800" dirty="0" smtClean="0">
                <a:latin typeface="Calibri" pitchFamily="34" charset="0"/>
                <a:cs typeface="Calibri" pitchFamily="34" charset="0"/>
              </a:rPr>
              <a:t>Παράδειγμα</a:t>
            </a:r>
          </a:p>
          <a:p>
            <a:pPr eaLnBrk="0" hangingPunct="0">
              <a:spcBef>
                <a:spcPct val="50000"/>
              </a:spcBef>
            </a:pPr>
            <a:r>
              <a:rPr lang="el-GR" sz="1800" dirty="0" smtClean="0">
                <a:latin typeface="Calibri" pitchFamily="34" charset="0"/>
                <a:cs typeface="Calibri" pitchFamily="34" charset="0"/>
              </a:rPr>
              <a:t>Για </a:t>
            </a:r>
            <a:r>
              <a:rPr lang="el-GR" sz="1800" dirty="0">
                <a:latin typeface="Calibri" pitchFamily="34" charset="0"/>
                <a:cs typeface="Calibri" pitchFamily="34" charset="0"/>
              </a:rPr>
              <a:t>ένα </a:t>
            </a:r>
            <a:r>
              <a:rPr lang="el-GR" sz="1800" i="1" dirty="0">
                <a:solidFill>
                  <a:schemeClr val="accent6">
                    <a:lumMod val="75000"/>
                  </a:schemeClr>
                </a:solidFill>
                <a:latin typeface="Calibri" pitchFamily="34" charset="0"/>
                <a:cs typeface="Calibri" pitchFamily="34" charset="0"/>
              </a:rPr>
              <a:t>αρχείο δεδομένων</a:t>
            </a:r>
            <a:r>
              <a:rPr lang="el-GR" sz="1800" dirty="0">
                <a:solidFill>
                  <a:schemeClr val="accent6">
                    <a:lumMod val="75000"/>
                  </a:schemeClr>
                </a:solidFill>
                <a:latin typeface="Calibri" pitchFamily="34" charset="0"/>
                <a:cs typeface="Calibri" pitchFamily="34" charset="0"/>
              </a:rPr>
              <a:t> </a:t>
            </a:r>
            <a:r>
              <a:rPr lang="el-GR" sz="1800" dirty="0">
                <a:latin typeface="Calibri" pitchFamily="34" charset="0"/>
                <a:cs typeface="Calibri" pitchFamily="34" charset="0"/>
              </a:rPr>
              <a:t>μιας σχέσης </a:t>
            </a:r>
            <a:r>
              <a:rPr lang="en-US" sz="1800" dirty="0" smtClean="0">
                <a:latin typeface="Calibri" pitchFamily="34" charset="0"/>
                <a:cs typeface="Calibri" pitchFamily="34" charset="0"/>
              </a:rPr>
              <a:t>R</a:t>
            </a:r>
            <a:r>
              <a:rPr lang="el-GR" sz="1800" dirty="0" smtClean="0">
                <a:latin typeface="Calibri" pitchFamily="34" charset="0"/>
                <a:cs typeface="Calibri" pitchFamily="34" charset="0"/>
              </a:rPr>
              <a:t>, μπορεί να διατηρούμε στοιχεία όπως:</a:t>
            </a:r>
            <a:endParaRPr lang="el-GR" sz="1800" dirty="0">
              <a:latin typeface="Calibri" pitchFamily="34" charset="0"/>
              <a:cs typeface="Calibri" pitchFamily="34" charset="0"/>
            </a:endParaRPr>
          </a:p>
        </p:txBody>
      </p:sp>
      <p:sp>
        <p:nvSpPr>
          <p:cNvPr id="19463" name="Text Box 4"/>
          <p:cNvSpPr txBox="1">
            <a:spLocks noChangeArrowheads="1"/>
          </p:cNvSpPr>
          <p:nvPr/>
        </p:nvSpPr>
        <p:spPr bwMode="auto">
          <a:xfrm>
            <a:off x="804947" y="2869961"/>
            <a:ext cx="7696200" cy="1600438"/>
          </a:xfrm>
          <a:prstGeom prst="rect">
            <a:avLst/>
          </a:prstGeom>
          <a:noFill/>
          <a:ln w="9525">
            <a:noFill/>
            <a:miter lim="800000"/>
            <a:headEnd/>
            <a:tailEnd/>
          </a:ln>
        </p:spPr>
        <p:txBody>
          <a:bodyPr>
            <a:spAutoFit/>
          </a:bodyPr>
          <a:lstStyle/>
          <a:p>
            <a:pPr algn="just" eaLnBrk="0" hangingPunct="0">
              <a:spcBef>
                <a:spcPct val="50000"/>
              </a:spcBef>
              <a:buFont typeface="Wingdings" pitchFamily="2" charset="2"/>
              <a:buChar char="§"/>
            </a:pPr>
            <a:r>
              <a:rPr lang="en-US" sz="1400" dirty="0">
                <a:latin typeface="Calibri" pitchFamily="34" charset="0"/>
                <a:cs typeface="Calibri" pitchFamily="34" charset="0"/>
              </a:rPr>
              <a:t> </a:t>
            </a:r>
            <a:r>
              <a:rPr lang="en-US" sz="1400" dirty="0" err="1">
                <a:latin typeface="Calibri" pitchFamily="34" charset="0"/>
                <a:cs typeface="Calibri" pitchFamily="34" charset="0"/>
              </a:rPr>
              <a:t>n</a:t>
            </a:r>
            <a:r>
              <a:rPr lang="en-US" sz="1400" baseline="-25000" dirty="0" err="1">
                <a:latin typeface="Calibri" pitchFamily="34" charset="0"/>
                <a:cs typeface="Calibri" pitchFamily="34" charset="0"/>
              </a:rPr>
              <a:t>R</a:t>
            </a:r>
            <a:r>
              <a:rPr lang="en-US" sz="1400" dirty="0">
                <a:latin typeface="Calibri" pitchFamily="34" charset="0"/>
                <a:cs typeface="Calibri" pitchFamily="34" charset="0"/>
              </a:rPr>
              <a:t>: </a:t>
            </a:r>
            <a:r>
              <a:rPr lang="el-GR" sz="1400" dirty="0">
                <a:latin typeface="Calibri" pitchFamily="34" charset="0"/>
                <a:cs typeface="Calibri" pitchFamily="34" charset="0"/>
              </a:rPr>
              <a:t>αριθμός πλειάδων της σχέσης </a:t>
            </a:r>
            <a:r>
              <a:rPr lang="en-US" sz="1400" dirty="0">
                <a:latin typeface="Calibri" pitchFamily="34" charset="0"/>
                <a:cs typeface="Calibri" pitchFamily="34" charset="0"/>
              </a:rPr>
              <a:t>R</a:t>
            </a:r>
          </a:p>
          <a:p>
            <a:pPr algn="just" eaLnBrk="0" hangingPunct="0">
              <a:spcBef>
                <a:spcPct val="50000"/>
              </a:spcBef>
              <a:buFont typeface="Wingdings" pitchFamily="2" charset="2"/>
              <a:buChar char="§"/>
            </a:pPr>
            <a:r>
              <a:rPr lang="en-US" sz="1400" dirty="0">
                <a:latin typeface="Calibri" pitchFamily="34" charset="0"/>
                <a:cs typeface="Calibri" pitchFamily="34" charset="0"/>
              </a:rPr>
              <a:t> </a:t>
            </a:r>
            <a:r>
              <a:rPr lang="en-US" sz="1400" dirty="0" err="1">
                <a:latin typeface="Calibri" pitchFamily="34" charset="0"/>
                <a:cs typeface="Calibri" pitchFamily="34" charset="0"/>
              </a:rPr>
              <a:t>b</a:t>
            </a:r>
            <a:r>
              <a:rPr lang="en-US" sz="1400" baseline="-25000" dirty="0" err="1">
                <a:latin typeface="Calibri" pitchFamily="34" charset="0"/>
                <a:cs typeface="Calibri" pitchFamily="34" charset="0"/>
              </a:rPr>
              <a:t>R</a:t>
            </a:r>
            <a:r>
              <a:rPr lang="en-US" sz="1400" baseline="-25000" dirty="0">
                <a:latin typeface="Calibri" pitchFamily="34" charset="0"/>
                <a:cs typeface="Calibri" pitchFamily="34" charset="0"/>
              </a:rPr>
              <a:t> </a:t>
            </a:r>
            <a:r>
              <a:rPr lang="en-US" sz="1400" dirty="0">
                <a:latin typeface="Calibri" pitchFamily="34" charset="0"/>
                <a:cs typeface="Calibri" pitchFamily="34" charset="0"/>
              </a:rPr>
              <a:t>: </a:t>
            </a:r>
            <a:r>
              <a:rPr lang="el-GR" sz="1400" dirty="0">
                <a:latin typeface="Calibri" pitchFamily="34" charset="0"/>
                <a:cs typeface="Calibri" pitchFamily="34" charset="0"/>
              </a:rPr>
              <a:t>αριθμός </a:t>
            </a:r>
            <a:r>
              <a:rPr lang="en-US" sz="1400" dirty="0">
                <a:latin typeface="Calibri" pitchFamily="34" charset="0"/>
                <a:cs typeface="Calibri" pitchFamily="34" charset="0"/>
              </a:rPr>
              <a:t>blocks </a:t>
            </a:r>
            <a:r>
              <a:rPr lang="el-GR" sz="1400" dirty="0">
                <a:latin typeface="Calibri" pitchFamily="34" charset="0"/>
                <a:cs typeface="Calibri" pitchFamily="34" charset="0"/>
              </a:rPr>
              <a:t>της σχέσης </a:t>
            </a:r>
            <a:r>
              <a:rPr lang="en-US" sz="1400" dirty="0">
                <a:latin typeface="Calibri" pitchFamily="34" charset="0"/>
                <a:cs typeface="Calibri" pitchFamily="34" charset="0"/>
              </a:rPr>
              <a:t>R</a:t>
            </a:r>
            <a:endParaRPr lang="el-GR" sz="1400" dirty="0">
              <a:latin typeface="Calibri" pitchFamily="34" charset="0"/>
              <a:cs typeface="Calibri" pitchFamily="34" charset="0"/>
            </a:endParaRPr>
          </a:p>
          <a:p>
            <a:pPr algn="just" eaLnBrk="0" hangingPunct="0">
              <a:spcBef>
                <a:spcPct val="50000"/>
              </a:spcBef>
              <a:buFont typeface="Wingdings" pitchFamily="2" charset="2"/>
              <a:buChar char="§"/>
            </a:pPr>
            <a:r>
              <a:rPr lang="en-US" sz="1400" dirty="0">
                <a:latin typeface="Calibri" pitchFamily="34" charset="0"/>
                <a:cs typeface="Calibri" pitchFamily="34" charset="0"/>
              </a:rPr>
              <a:t> </a:t>
            </a:r>
            <a:r>
              <a:rPr lang="en-US" sz="1400" dirty="0" err="1">
                <a:latin typeface="Calibri" pitchFamily="34" charset="0"/>
                <a:cs typeface="Calibri" pitchFamily="34" charset="0"/>
              </a:rPr>
              <a:t>s</a:t>
            </a:r>
            <a:r>
              <a:rPr lang="en-US" sz="1400" baseline="-25000" dirty="0" err="1">
                <a:latin typeface="Calibri" pitchFamily="34" charset="0"/>
                <a:cs typeface="Calibri" pitchFamily="34" charset="0"/>
              </a:rPr>
              <a:t>R</a:t>
            </a:r>
            <a:r>
              <a:rPr lang="en-US" sz="1400" dirty="0">
                <a:latin typeface="Calibri" pitchFamily="34" charset="0"/>
                <a:cs typeface="Calibri" pitchFamily="34" charset="0"/>
              </a:rPr>
              <a:t>: </a:t>
            </a:r>
            <a:r>
              <a:rPr lang="el-GR" sz="1400" dirty="0">
                <a:latin typeface="Calibri" pitchFamily="34" charset="0"/>
                <a:cs typeface="Calibri" pitchFamily="34" charset="0"/>
              </a:rPr>
              <a:t>μέγεθος σε </a:t>
            </a:r>
            <a:r>
              <a:rPr lang="en-US" sz="1400" dirty="0">
                <a:latin typeface="Calibri" pitchFamily="34" charset="0"/>
                <a:cs typeface="Calibri" pitchFamily="34" charset="0"/>
              </a:rPr>
              <a:t>bytes </a:t>
            </a:r>
            <a:r>
              <a:rPr lang="el-GR" sz="1400" dirty="0">
                <a:latin typeface="Calibri" pitchFamily="34" charset="0"/>
                <a:cs typeface="Calibri" pitchFamily="34" charset="0"/>
              </a:rPr>
              <a:t>κάθε πλειάδας της σχέσης </a:t>
            </a:r>
            <a:r>
              <a:rPr lang="en-US" sz="1400" dirty="0">
                <a:latin typeface="Calibri" pitchFamily="34" charset="0"/>
                <a:cs typeface="Calibri" pitchFamily="34" charset="0"/>
              </a:rPr>
              <a:t>R</a:t>
            </a:r>
            <a:endParaRPr lang="el-GR" sz="1400" dirty="0">
              <a:latin typeface="Calibri" pitchFamily="34" charset="0"/>
              <a:cs typeface="Calibri" pitchFamily="34" charset="0"/>
            </a:endParaRPr>
          </a:p>
          <a:p>
            <a:pPr algn="just" eaLnBrk="0" hangingPunct="0">
              <a:spcBef>
                <a:spcPct val="50000"/>
              </a:spcBef>
              <a:buFont typeface="Wingdings" pitchFamily="2" charset="2"/>
              <a:buChar char="§"/>
            </a:pPr>
            <a:r>
              <a:rPr lang="en-US" sz="1400" dirty="0">
                <a:latin typeface="Calibri" pitchFamily="34" charset="0"/>
                <a:cs typeface="Calibri" pitchFamily="34" charset="0"/>
              </a:rPr>
              <a:t> </a:t>
            </a:r>
            <a:r>
              <a:rPr lang="en-US" sz="1400" dirty="0" err="1">
                <a:latin typeface="Calibri" pitchFamily="34" charset="0"/>
                <a:cs typeface="Calibri" pitchFamily="34" charset="0"/>
              </a:rPr>
              <a:t>f</a:t>
            </a:r>
            <a:r>
              <a:rPr lang="en-US" sz="1400" baseline="-25000" dirty="0" err="1">
                <a:latin typeface="Calibri" pitchFamily="34" charset="0"/>
                <a:cs typeface="Calibri" pitchFamily="34" charset="0"/>
              </a:rPr>
              <a:t>R</a:t>
            </a:r>
            <a:r>
              <a:rPr lang="en-US" sz="1400" baseline="-25000" dirty="0">
                <a:latin typeface="Calibri" pitchFamily="34" charset="0"/>
                <a:cs typeface="Calibri" pitchFamily="34" charset="0"/>
              </a:rPr>
              <a:t> </a:t>
            </a:r>
            <a:r>
              <a:rPr lang="en-US" sz="1400" dirty="0">
                <a:latin typeface="Calibri" pitchFamily="34" charset="0"/>
                <a:cs typeface="Calibri" pitchFamily="34" charset="0"/>
              </a:rPr>
              <a:t>: </a:t>
            </a:r>
            <a:r>
              <a:rPr lang="el-GR" sz="1400" dirty="0">
                <a:latin typeface="Calibri" pitchFamily="34" charset="0"/>
                <a:cs typeface="Calibri" pitchFamily="34" charset="0"/>
              </a:rPr>
              <a:t>παράγοντας ομαδοποίησης </a:t>
            </a:r>
            <a:r>
              <a:rPr lang="en-US" sz="1400" dirty="0">
                <a:latin typeface="Calibri" pitchFamily="34" charset="0"/>
                <a:cs typeface="Calibri" pitchFamily="34" charset="0"/>
              </a:rPr>
              <a:t>(</a:t>
            </a:r>
            <a:r>
              <a:rPr lang="el-GR" sz="1400" dirty="0">
                <a:latin typeface="Calibri" pitchFamily="34" charset="0"/>
                <a:cs typeface="Calibri" pitchFamily="34" charset="0"/>
              </a:rPr>
              <a:t>αριθμός εγγραφών ανά </a:t>
            </a:r>
            <a:r>
              <a:rPr lang="en-US" sz="1400" dirty="0">
                <a:latin typeface="Calibri" pitchFamily="34" charset="0"/>
                <a:cs typeface="Calibri" pitchFamily="34" charset="0"/>
              </a:rPr>
              <a:t>block)</a:t>
            </a:r>
            <a:endParaRPr lang="el-GR" sz="1400" dirty="0">
              <a:latin typeface="Calibri" pitchFamily="34" charset="0"/>
              <a:cs typeface="Calibri" pitchFamily="34" charset="0"/>
            </a:endParaRPr>
          </a:p>
          <a:p>
            <a:pPr algn="just" eaLnBrk="0" hangingPunct="0">
              <a:spcBef>
                <a:spcPct val="50000"/>
              </a:spcBef>
            </a:pPr>
            <a:r>
              <a:rPr lang="el-GR" sz="1400" dirty="0">
                <a:latin typeface="Calibri" pitchFamily="34" charset="0"/>
                <a:cs typeface="Calibri" pitchFamily="34" charset="0"/>
              </a:rPr>
              <a:t>	αν μη εκτεινόμενη, </a:t>
            </a:r>
            <a:r>
              <a:rPr lang="en-US" sz="1400" dirty="0" err="1">
                <a:latin typeface="Calibri" pitchFamily="34" charset="0"/>
                <a:cs typeface="Calibri" pitchFamily="34" charset="0"/>
              </a:rPr>
              <a:t>f</a:t>
            </a:r>
            <a:r>
              <a:rPr lang="en-US" sz="1400" baseline="-25000" dirty="0" err="1">
                <a:latin typeface="Calibri" pitchFamily="34" charset="0"/>
                <a:cs typeface="Calibri" pitchFamily="34" charset="0"/>
              </a:rPr>
              <a:t>R</a:t>
            </a:r>
            <a:r>
              <a:rPr lang="en-US" sz="1400" dirty="0">
                <a:latin typeface="Calibri" pitchFamily="34" charset="0"/>
                <a:cs typeface="Calibri" pitchFamily="34" charset="0"/>
              </a:rPr>
              <a:t>= </a:t>
            </a:r>
            <a:r>
              <a:rPr lang="en-US" sz="1400" dirty="0">
                <a:latin typeface="Calibri" pitchFamily="34" charset="0"/>
                <a:cs typeface="Calibri" pitchFamily="34" charset="0"/>
                <a:sym typeface="Symbol" pitchFamily="18" charset="2"/>
              </a:rPr>
              <a:t>B / </a:t>
            </a:r>
            <a:r>
              <a:rPr lang="en-US" sz="1400" dirty="0" err="1">
                <a:latin typeface="Calibri" pitchFamily="34" charset="0"/>
                <a:cs typeface="Calibri" pitchFamily="34" charset="0"/>
              </a:rPr>
              <a:t>s</a:t>
            </a:r>
            <a:r>
              <a:rPr lang="en-US" sz="1400" baseline="-25000" dirty="0" err="1">
                <a:latin typeface="Calibri" pitchFamily="34" charset="0"/>
                <a:cs typeface="Calibri" pitchFamily="34" charset="0"/>
              </a:rPr>
              <a:t>R</a:t>
            </a:r>
            <a:r>
              <a:rPr lang="en-US" sz="1400" dirty="0">
                <a:latin typeface="Calibri" pitchFamily="34" charset="0"/>
                <a:cs typeface="Calibri" pitchFamily="34" charset="0"/>
                <a:sym typeface="Symbol" pitchFamily="18" charset="2"/>
              </a:rPr>
              <a:t>  </a:t>
            </a:r>
            <a:r>
              <a:rPr lang="el-GR" sz="1400" dirty="0">
                <a:latin typeface="Calibri" pitchFamily="34" charset="0"/>
                <a:cs typeface="Calibri" pitchFamily="34" charset="0"/>
              </a:rPr>
              <a:t>και </a:t>
            </a:r>
            <a:r>
              <a:rPr lang="en-US" sz="1400" dirty="0" err="1">
                <a:latin typeface="Calibri" pitchFamily="34" charset="0"/>
                <a:cs typeface="Calibri" pitchFamily="34" charset="0"/>
              </a:rPr>
              <a:t>b</a:t>
            </a:r>
            <a:r>
              <a:rPr lang="en-US" sz="1400" baseline="-25000" dirty="0" err="1">
                <a:latin typeface="Calibri" pitchFamily="34" charset="0"/>
                <a:cs typeface="Calibri" pitchFamily="34" charset="0"/>
              </a:rPr>
              <a:t>R</a:t>
            </a:r>
            <a:r>
              <a:rPr lang="en-US" sz="1400" dirty="0">
                <a:latin typeface="Calibri" pitchFamily="34" charset="0"/>
                <a:cs typeface="Calibri" pitchFamily="34" charset="0"/>
                <a:sym typeface="Symbol" pitchFamily="18" charset="2"/>
              </a:rPr>
              <a:t> =  </a:t>
            </a:r>
            <a:r>
              <a:rPr lang="en-US" sz="1400" dirty="0" err="1">
                <a:latin typeface="Calibri" pitchFamily="34" charset="0"/>
                <a:cs typeface="Calibri" pitchFamily="34" charset="0"/>
              </a:rPr>
              <a:t>n</a:t>
            </a:r>
            <a:r>
              <a:rPr lang="en-US" sz="1400" baseline="-25000" dirty="0" err="1">
                <a:latin typeface="Calibri" pitchFamily="34" charset="0"/>
                <a:cs typeface="Calibri" pitchFamily="34" charset="0"/>
              </a:rPr>
              <a:t>R</a:t>
            </a:r>
            <a:r>
              <a:rPr lang="en-US" sz="1400" dirty="0">
                <a:latin typeface="Calibri" pitchFamily="34" charset="0"/>
                <a:cs typeface="Calibri" pitchFamily="34" charset="0"/>
                <a:sym typeface="Symbol" pitchFamily="18" charset="2"/>
              </a:rPr>
              <a:t>/ </a:t>
            </a:r>
            <a:r>
              <a:rPr lang="en-US" sz="1400" dirty="0" err="1">
                <a:latin typeface="Calibri" pitchFamily="34" charset="0"/>
                <a:cs typeface="Calibri" pitchFamily="34" charset="0"/>
              </a:rPr>
              <a:t>f</a:t>
            </a:r>
            <a:r>
              <a:rPr lang="en-US" sz="1400" baseline="-25000" dirty="0" err="1">
                <a:latin typeface="Calibri" pitchFamily="34" charset="0"/>
                <a:cs typeface="Calibri" pitchFamily="34" charset="0"/>
              </a:rPr>
              <a:t>R</a:t>
            </a:r>
            <a:r>
              <a:rPr lang="en-US" sz="1400" dirty="0" smtClean="0">
                <a:latin typeface="Calibri" pitchFamily="34" charset="0"/>
                <a:cs typeface="Calibri" pitchFamily="34" charset="0"/>
                <a:sym typeface="Symbol" pitchFamily="18" charset="2"/>
              </a:rPr>
              <a:t></a:t>
            </a:r>
            <a:endParaRPr lang="el-GR" sz="1400" dirty="0">
              <a:latin typeface="Calibri" pitchFamily="34" charset="0"/>
              <a:cs typeface="Calibri" pitchFamily="34" charset="0"/>
            </a:endParaRPr>
          </a:p>
        </p:txBody>
      </p:sp>
      <p:sp>
        <p:nvSpPr>
          <p:cNvPr id="2" name="Title 1"/>
          <p:cNvSpPr>
            <a:spLocks noGrp="1"/>
          </p:cNvSpPr>
          <p:nvPr>
            <p:ph type="title"/>
          </p:nvPr>
        </p:nvSpPr>
        <p:spPr/>
        <p:txBody>
          <a:bodyPr>
            <a:normAutofit fontScale="90000"/>
          </a:bodyPr>
          <a:lstStyle/>
          <a:p>
            <a:r>
              <a:rPr lang="el-GR" dirty="0" smtClean="0">
                <a:solidFill>
                  <a:schemeClr val="accent6">
                    <a:lumMod val="75000"/>
                  </a:schemeClr>
                </a:solidFill>
              </a:rPr>
              <a:t>Αλγόριθμοι για βασικές πράξεις: στατιστικά στοιχεία</a:t>
            </a:r>
            <a:endParaRPr lang="en-US" dirty="0">
              <a:solidFill>
                <a:schemeClr val="accent6">
                  <a:lumMod val="75000"/>
                </a:schemeClr>
              </a:solidFill>
            </a:endParaRPr>
          </a:p>
        </p:txBody>
      </p:sp>
      <p:sp>
        <p:nvSpPr>
          <p:cNvPr id="11" name="Text Box 3"/>
          <p:cNvSpPr txBox="1">
            <a:spLocks noChangeArrowheads="1"/>
          </p:cNvSpPr>
          <p:nvPr/>
        </p:nvSpPr>
        <p:spPr bwMode="auto">
          <a:xfrm>
            <a:off x="372035" y="4498345"/>
            <a:ext cx="8086725" cy="369332"/>
          </a:xfrm>
          <a:prstGeom prst="rect">
            <a:avLst/>
          </a:prstGeom>
          <a:noFill/>
          <a:ln w="9525">
            <a:noFill/>
            <a:miter lim="800000"/>
            <a:headEnd/>
            <a:tailEnd/>
          </a:ln>
        </p:spPr>
        <p:txBody>
          <a:bodyPr>
            <a:spAutoFit/>
          </a:bodyPr>
          <a:lstStyle/>
          <a:p>
            <a:pPr eaLnBrk="0" hangingPunct="0">
              <a:spcBef>
                <a:spcPct val="50000"/>
              </a:spcBef>
            </a:pPr>
            <a:r>
              <a:rPr lang="el-GR" dirty="0">
                <a:latin typeface="Calibri" pitchFamily="34" charset="0"/>
                <a:cs typeface="Calibri" pitchFamily="34" charset="0"/>
              </a:rPr>
              <a:t>Στατιστικά στοιχεία επίσης για το </a:t>
            </a:r>
            <a:r>
              <a:rPr lang="el-GR" i="1" dirty="0">
                <a:solidFill>
                  <a:schemeClr val="accent6">
                    <a:lumMod val="75000"/>
                  </a:schemeClr>
                </a:solidFill>
                <a:latin typeface="Calibri" pitchFamily="34" charset="0"/>
                <a:cs typeface="Calibri" pitchFamily="34" charset="0"/>
              </a:rPr>
              <a:t>αρχείο ευρετηρίου</a:t>
            </a:r>
            <a:r>
              <a:rPr lang="el-GR" dirty="0">
                <a:solidFill>
                  <a:schemeClr val="accent6">
                    <a:lumMod val="75000"/>
                  </a:schemeClr>
                </a:solidFill>
                <a:latin typeface="Calibri" pitchFamily="34" charset="0"/>
                <a:cs typeface="Calibri" pitchFamily="34" charset="0"/>
              </a:rPr>
              <a:t> </a:t>
            </a:r>
            <a:r>
              <a:rPr lang="el-GR" dirty="0">
                <a:latin typeface="Calibri" pitchFamily="34" charset="0"/>
                <a:cs typeface="Calibri" pitchFamily="34" charset="0"/>
              </a:rPr>
              <a:t>(αν υπάρχει)</a:t>
            </a:r>
          </a:p>
        </p:txBody>
      </p:sp>
      <p:sp>
        <p:nvSpPr>
          <p:cNvPr id="12" name="Text Box 4"/>
          <p:cNvSpPr txBox="1">
            <a:spLocks noChangeArrowheads="1"/>
          </p:cNvSpPr>
          <p:nvPr/>
        </p:nvSpPr>
        <p:spPr bwMode="auto">
          <a:xfrm>
            <a:off x="781316" y="4844877"/>
            <a:ext cx="7696200" cy="1277273"/>
          </a:xfrm>
          <a:prstGeom prst="rect">
            <a:avLst/>
          </a:prstGeom>
          <a:noFill/>
          <a:ln w="9525">
            <a:noFill/>
            <a:miter lim="800000"/>
            <a:headEnd/>
            <a:tailEnd/>
          </a:ln>
        </p:spPr>
        <p:txBody>
          <a:bodyPr>
            <a:spAutoFit/>
          </a:bodyPr>
          <a:lstStyle/>
          <a:p>
            <a:pPr algn="just" eaLnBrk="0" hangingPunct="0">
              <a:spcBef>
                <a:spcPct val="50000"/>
              </a:spcBef>
              <a:buFont typeface="Wingdings" pitchFamily="2" charset="2"/>
              <a:buChar char="§"/>
            </a:pPr>
            <a:r>
              <a:rPr lang="en-US" sz="1400" dirty="0">
                <a:latin typeface="Calibri" pitchFamily="34" charset="0"/>
                <a:cs typeface="Calibri" pitchFamily="34" charset="0"/>
              </a:rPr>
              <a:t> </a:t>
            </a:r>
            <a:r>
              <a:rPr lang="en-US" sz="1400" dirty="0" err="1">
                <a:latin typeface="Calibri" pitchFamily="34" charset="0"/>
                <a:cs typeface="Calibri" pitchFamily="34" charset="0"/>
              </a:rPr>
              <a:t>f</a:t>
            </a:r>
            <a:r>
              <a:rPr lang="en-US" sz="1400" baseline="-25000" dirty="0" err="1">
                <a:latin typeface="Calibri" pitchFamily="34" charset="0"/>
                <a:cs typeface="Calibri" pitchFamily="34" charset="0"/>
              </a:rPr>
              <a:t>i</a:t>
            </a:r>
            <a:r>
              <a:rPr lang="en-US" sz="1400" baseline="-25000" dirty="0">
                <a:latin typeface="Calibri" pitchFamily="34" charset="0"/>
                <a:cs typeface="Calibri" pitchFamily="34" charset="0"/>
              </a:rPr>
              <a:t> </a:t>
            </a:r>
            <a:r>
              <a:rPr lang="en-US" sz="1400" dirty="0">
                <a:latin typeface="Calibri" pitchFamily="34" charset="0"/>
                <a:cs typeface="Calibri" pitchFamily="34" charset="0"/>
              </a:rPr>
              <a:t>: </a:t>
            </a:r>
            <a:r>
              <a:rPr lang="el-GR" sz="1400" dirty="0">
                <a:latin typeface="Calibri" pitchFamily="34" charset="0"/>
                <a:cs typeface="Calibri" pitchFamily="34" charset="0"/>
              </a:rPr>
              <a:t>παράγοντας διακλάδωσης, </a:t>
            </a:r>
          </a:p>
          <a:p>
            <a:pPr lvl="1" algn="just" eaLnBrk="0" hangingPunct="0">
              <a:spcBef>
                <a:spcPct val="50000"/>
              </a:spcBef>
              <a:buFont typeface="Wingdings" pitchFamily="2" charset="2"/>
              <a:buChar char="§"/>
            </a:pPr>
            <a:r>
              <a:rPr lang="el-GR" sz="1400" dirty="0" smtClean="0">
                <a:latin typeface="Calibri" pitchFamily="34" charset="0"/>
                <a:cs typeface="Calibri" pitchFamily="34" charset="0"/>
              </a:rPr>
              <a:t> </a:t>
            </a:r>
            <a:r>
              <a:rPr lang="el-GR" sz="1400" dirty="0" err="1" smtClean="0">
                <a:latin typeface="Calibri" pitchFamily="34" charset="0"/>
                <a:cs typeface="Calibri" pitchFamily="34" charset="0"/>
              </a:rPr>
              <a:t>Πολυεπίπεδο</a:t>
            </a:r>
            <a:r>
              <a:rPr lang="el-GR" sz="1400" dirty="0" smtClean="0">
                <a:latin typeface="Calibri" pitchFamily="34" charset="0"/>
                <a:cs typeface="Calibri" pitchFamily="34" charset="0"/>
              </a:rPr>
              <a:t> </a:t>
            </a:r>
            <a:r>
              <a:rPr lang="en-US" sz="1400" dirty="0">
                <a:latin typeface="Calibri" pitchFamily="34" charset="0"/>
                <a:cs typeface="Calibri" pitchFamily="34" charset="0"/>
              </a:rPr>
              <a:t>f</a:t>
            </a:r>
            <a:r>
              <a:rPr lang="en-US" sz="1400" baseline="-25000" dirty="0">
                <a:latin typeface="Calibri" pitchFamily="34" charset="0"/>
                <a:cs typeface="Calibri" pitchFamily="34" charset="0"/>
              </a:rPr>
              <a:t>0</a:t>
            </a:r>
            <a:r>
              <a:rPr lang="el-GR" sz="1400" dirty="0">
                <a:latin typeface="Calibri" pitchFamily="34" charset="0"/>
                <a:cs typeface="Calibri" pitchFamily="34" charset="0"/>
              </a:rPr>
              <a:t>, Β</a:t>
            </a:r>
            <a:r>
              <a:rPr lang="el-GR" sz="1400" baseline="30000" dirty="0">
                <a:latin typeface="Calibri" pitchFamily="34" charset="0"/>
                <a:cs typeface="Calibri" pitchFamily="34" charset="0"/>
              </a:rPr>
              <a:t>+</a:t>
            </a:r>
            <a:r>
              <a:rPr lang="el-GR" sz="1400" dirty="0">
                <a:latin typeface="Calibri" pitchFamily="34" charset="0"/>
                <a:cs typeface="Calibri" pitchFamily="34" charset="0"/>
              </a:rPr>
              <a:t> δέντρο ~ τάξη</a:t>
            </a:r>
          </a:p>
          <a:p>
            <a:pPr algn="just" eaLnBrk="0" hangingPunct="0">
              <a:spcBef>
                <a:spcPct val="50000"/>
              </a:spcBef>
              <a:buFont typeface="Wingdings" pitchFamily="2" charset="2"/>
              <a:buChar char="§"/>
            </a:pPr>
            <a:r>
              <a:rPr lang="el-GR" sz="1400" dirty="0">
                <a:latin typeface="Calibri" pitchFamily="34" charset="0"/>
                <a:cs typeface="Calibri" pitchFamily="34" charset="0"/>
              </a:rPr>
              <a:t> </a:t>
            </a:r>
            <a:r>
              <a:rPr lang="en-US" sz="1400" dirty="0">
                <a:latin typeface="Calibri" pitchFamily="34" charset="0"/>
                <a:cs typeface="Calibri" pitchFamily="34" charset="0"/>
              </a:rPr>
              <a:t>H</a:t>
            </a:r>
            <a:r>
              <a:rPr lang="en-US" sz="1400" baseline="-25000" dirty="0">
                <a:latin typeface="Calibri" pitchFamily="34" charset="0"/>
                <a:cs typeface="Calibri" pitchFamily="34" charset="0"/>
              </a:rPr>
              <a:t>i</a:t>
            </a:r>
            <a:r>
              <a:rPr lang="el-GR" sz="1400" dirty="0">
                <a:latin typeface="Calibri" pitchFamily="34" charset="0"/>
                <a:cs typeface="Calibri" pitchFamily="34" charset="0"/>
              </a:rPr>
              <a:t>: αριθμός επιπέδων</a:t>
            </a:r>
          </a:p>
          <a:p>
            <a:pPr algn="just" eaLnBrk="0" hangingPunct="0">
              <a:spcBef>
                <a:spcPct val="50000"/>
              </a:spcBef>
              <a:buFont typeface="Wingdings" pitchFamily="2" charset="2"/>
              <a:buChar char="§"/>
            </a:pPr>
            <a:r>
              <a:rPr lang="el-GR" sz="1400" dirty="0">
                <a:latin typeface="Calibri" pitchFamily="34" charset="0"/>
                <a:cs typeface="Calibri" pitchFamily="34" charset="0"/>
              </a:rPr>
              <a:t> </a:t>
            </a:r>
            <a:r>
              <a:rPr lang="en-US" sz="1400" dirty="0" err="1">
                <a:latin typeface="Calibri" pitchFamily="34" charset="0"/>
                <a:cs typeface="Calibri" pitchFamily="34" charset="0"/>
              </a:rPr>
              <a:t>LΒ</a:t>
            </a:r>
            <a:r>
              <a:rPr lang="en-US" sz="1400" baseline="-25000" dirty="0" err="1">
                <a:latin typeface="Calibri" pitchFamily="34" charset="0"/>
                <a:cs typeface="Calibri" pitchFamily="34" charset="0"/>
              </a:rPr>
              <a:t>i</a:t>
            </a:r>
            <a:r>
              <a:rPr lang="en-US" sz="1400" dirty="0">
                <a:latin typeface="Calibri" pitchFamily="34" charset="0"/>
                <a:cs typeface="Calibri" pitchFamily="34" charset="0"/>
              </a:rPr>
              <a:t>: </a:t>
            </a:r>
            <a:r>
              <a:rPr lang="el-GR" sz="1400" dirty="0">
                <a:latin typeface="Calibri" pitchFamily="34" charset="0"/>
                <a:cs typeface="Calibri" pitchFamily="34" charset="0"/>
              </a:rPr>
              <a:t>αριθμός </a:t>
            </a:r>
            <a:r>
              <a:rPr lang="en-US" sz="1400" dirty="0">
                <a:latin typeface="Calibri" pitchFamily="34" charset="0"/>
                <a:cs typeface="Calibri" pitchFamily="34" charset="0"/>
              </a:rPr>
              <a:t>block </a:t>
            </a:r>
            <a:r>
              <a:rPr lang="el-GR" sz="1400" dirty="0">
                <a:latin typeface="Calibri" pitchFamily="34" charset="0"/>
                <a:cs typeface="Calibri" pitchFamily="34" charset="0"/>
              </a:rPr>
              <a:t>φύλλων	</a:t>
            </a:r>
          </a:p>
        </p:txBody>
      </p:sp>
      <p:sp>
        <p:nvSpPr>
          <p:cNvPr id="13"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4"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Slide Number Placeholder 4"/>
          <p:cNvSpPr>
            <a:spLocks noGrp="1"/>
          </p:cNvSpPr>
          <p:nvPr>
            <p:ph type="sldNum" sz="quarter" idx="12"/>
          </p:nvPr>
        </p:nvSpPr>
        <p:spPr>
          <a:noFill/>
        </p:spPr>
        <p:txBody>
          <a:bodyPr/>
          <a:lstStyle/>
          <a:p>
            <a:fld id="{2BD46FF8-230D-4F5B-B16A-42FB0BD4D1F9}" type="slidenum">
              <a:rPr lang="el-GR" altLang="en-US" smtClean="0"/>
              <a:pPr/>
              <a:t>22</a:t>
            </a:fld>
            <a:endParaRPr lang="el-GR" altLang="en-US" smtClean="0"/>
          </a:p>
        </p:txBody>
      </p:sp>
      <p:sp>
        <p:nvSpPr>
          <p:cNvPr id="20486" name="Text Box 3"/>
          <p:cNvSpPr txBox="1">
            <a:spLocks noChangeArrowheads="1"/>
          </p:cNvSpPr>
          <p:nvPr/>
        </p:nvSpPr>
        <p:spPr bwMode="auto">
          <a:xfrm>
            <a:off x="216106" y="1689772"/>
            <a:ext cx="8208962" cy="400050"/>
          </a:xfrm>
          <a:prstGeom prst="rect">
            <a:avLst/>
          </a:prstGeom>
          <a:noFill/>
          <a:ln w="9525">
            <a:noFill/>
            <a:miter lim="800000"/>
            <a:headEnd/>
            <a:tailEnd/>
          </a:ln>
        </p:spPr>
        <p:txBody>
          <a:bodyPr>
            <a:spAutoFit/>
          </a:bodyPr>
          <a:lstStyle/>
          <a:p>
            <a:pPr eaLnBrk="0" hangingPunct="0">
              <a:spcBef>
                <a:spcPct val="50000"/>
              </a:spcBef>
            </a:pPr>
            <a:r>
              <a:rPr lang="el-GR" dirty="0">
                <a:latin typeface="Calibri" pitchFamily="34" charset="0"/>
                <a:cs typeface="Calibri" pitchFamily="34" charset="0"/>
              </a:rPr>
              <a:t>Άλλα στατιστικά στοιχεία;</a:t>
            </a:r>
          </a:p>
        </p:txBody>
      </p:sp>
      <p:sp>
        <p:nvSpPr>
          <p:cNvPr id="20487" name="Text Box 4"/>
          <p:cNvSpPr txBox="1">
            <a:spLocks noChangeArrowheads="1"/>
          </p:cNvSpPr>
          <p:nvPr/>
        </p:nvSpPr>
        <p:spPr bwMode="auto">
          <a:xfrm>
            <a:off x="573912" y="2166865"/>
            <a:ext cx="7696200" cy="2063750"/>
          </a:xfrm>
          <a:prstGeom prst="rect">
            <a:avLst/>
          </a:prstGeom>
          <a:noFill/>
          <a:ln w="9525">
            <a:noFill/>
            <a:miter lim="800000"/>
            <a:headEnd/>
            <a:tailEnd/>
          </a:ln>
        </p:spPr>
        <p:txBody>
          <a:bodyPr>
            <a:spAutoFit/>
          </a:bodyPr>
          <a:lstStyle/>
          <a:p>
            <a:pPr algn="just" eaLnBrk="0" hangingPunct="0">
              <a:spcBef>
                <a:spcPct val="50000"/>
              </a:spcBef>
              <a:buFont typeface="Wingdings" pitchFamily="2" charset="2"/>
              <a:buChar char="§"/>
            </a:pPr>
            <a:r>
              <a:rPr lang="el-GR" sz="1800" dirty="0">
                <a:latin typeface="Calibri" pitchFamily="34" charset="0"/>
                <a:cs typeface="Calibri" pitchFamily="34" charset="0"/>
              </a:rPr>
              <a:t> V(A, R): </a:t>
            </a:r>
            <a:r>
              <a:rPr lang="el-GR" sz="1800" dirty="0" smtClean="0">
                <a:latin typeface="Calibri" pitchFamily="34" charset="0"/>
                <a:cs typeface="Calibri" pitchFamily="34" charset="0"/>
              </a:rPr>
              <a:t>πλήθος των </a:t>
            </a:r>
            <a:r>
              <a:rPr lang="el-GR" sz="1800" dirty="0">
                <a:latin typeface="Calibri" pitchFamily="34" charset="0"/>
                <a:cs typeface="Calibri" pitchFamily="34" charset="0"/>
              </a:rPr>
              <a:t>διαφορετικών τιμών που παίρνει το γνώρισμα Α</a:t>
            </a:r>
          </a:p>
          <a:p>
            <a:pPr algn="just" eaLnBrk="0" hangingPunct="0">
              <a:spcBef>
                <a:spcPct val="50000"/>
              </a:spcBef>
            </a:pPr>
            <a:r>
              <a:rPr lang="el-GR" sz="1800" dirty="0">
                <a:latin typeface="Calibri" pitchFamily="34" charset="0"/>
                <a:cs typeface="Calibri" pitchFamily="34" charset="0"/>
              </a:rPr>
              <a:t>	|π </a:t>
            </a:r>
            <a:r>
              <a:rPr lang="el-GR" sz="1800" baseline="-25000" dirty="0">
                <a:latin typeface="Calibri" pitchFamily="34" charset="0"/>
                <a:cs typeface="Calibri" pitchFamily="34" charset="0"/>
              </a:rPr>
              <a:t>Α</a:t>
            </a:r>
            <a:r>
              <a:rPr lang="el-GR" sz="1800" dirty="0">
                <a:latin typeface="Calibri" pitchFamily="34" charset="0"/>
                <a:cs typeface="Calibri" pitchFamily="34" charset="0"/>
              </a:rPr>
              <a:t>(R)| --   αν το Α κλειδί;</a:t>
            </a:r>
          </a:p>
          <a:p>
            <a:pPr algn="just" eaLnBrk="0" hangingPunct="0">
              <a:spcBef>
                <a:spcPct val="50000"/>
              </a:spcBef>
              <a:buFont typeface="Wingdings" pitchFamily="2" charset="2"/>
              <a:buChar char="§"/>
            </a:pPr>
            <a:endParaRPr lang="el-GR" sz="800" dirty="0">
              <a:latin typeface="Calibri" pitchFamily="34" charset="0"/>
              <a:cs typeface="Calibri" pitchFamily="34" charset="0"/>
            </a:endParaRPr>
          </a:p>
          <a:p>
            <a:pPr algn="just" eaLnBrk="0" hangingPunct="0">
              <a:spcBef>
                <a:spcPct val="50000"/>
              </a:spcBef>
              <a:buFont typeface="Wingdings" pitchFamily="2" charset="2"/>
              <a:buChar char="§"/>
            </a:pPr>
            <a:r>
              <a:rPr lang="el-GR" sz="1800" dirty="0">
                <a:latin typeface="Calibri" pitchFamily="34" charset="0"/>
                <a:cs typeface="Calibri" pitchFamily="34" charset="0"/>
              </a:rPr>
              <a:t> SC(A, R): μέσος αριθμός πλειάδων που ικανοποιεί μια συνθήκη (δεδομένου ότι υπάρχει μια τουλάχιστον που την ικανοποιεί)</a:t>
            </a:r>
          </a:p>
          <a:p>
            <a:pPr algn="just" eaLnBrk="0" hangingPunct="0">
              <a:spcBef>
                <a:spcPct val="50000"/>
              </a:spcBef>
            </a:pPr>
            <a:r>
              <a:rPr lang="el-GR" sz="1800" dirty="0">
                <a:latin typeface="Calibri" pitchFamily="34" charset="0"/>
                <a:cs typeface="Calibri" pitchFamily="34" charset="0"/>
              </a:rPr>
              <a:t>	1 αν κλειδί, αν ομοιόμορφη;</a:t>
            </a:r>
          </a:p>
        </p:txBody>
      </p:sp>
      <p:sp>
        <p:nvSpPr>
          <p:cNvPr id="2" name="Title 1"/>
          <p:cNvSpPr>
            <a:spLocks noGrp="1"/>
          </p:cNvSpPr>
          <p:nvPr>
            <p:ph type="title"/>
          </p:nvPr>
        </p:nvSpPr>
        <p:spPr/>
        <p:txBody>
          <a:bodyPr>
            <a:normAutofit fontScale="90000"/>
          </a:bodyPr>
          <a:lstStyle/>
          <a:p>
            <a:r>
              <a:rPr lang="el-GR" dirty="0" smtClean="0">
                <a:solidFill>
                  <a:schemeClr val="accent6">
                    <a:lumMod val="75000"/>
                  </a:schemeClr>
                </a:solidFill>
              </a:rPr>
              <a:t>Αλγόριθμοι για βασικές πράξεις: στατιστικά στοιχεία</a:t>
            </a:r>
            <a:endParaRPr lang="en-US" dirty="0">
              <a:solidFill>
                <a:schemeClr val="accent6">
                  <a:lumMod val="75000"/>
                </a:schemeClr>
              </a:solidFill>
            </a:endParaRPr>
          </a:p>
        </p:txBody>
      </p:sp>
      <p:sp>
        <p:nvSpPr>
          <p:cNvPr id="11" name="Text Box 5"/>
          <p:cNvSpPr txBox="1">
            <a:spLocks noChangeArrowheads="1"/>
          </p:cNvSpPr>
          <p:nvPr/>
        </p:nvSpPr>
        <p:spPr bwMode="auto">
          <a:xfrm>
            <a:off x="366712" y="4760791"/>
            <a:ext cx="8410575" cy="1323439"/>
          </a:xfrm>
          <a:prstGeom prst="rect">
            <a:avLst/>
          </a:prstGeom>
          <a:noFill/>
          <a:ln w="9525">
            <a:noFill/>
            <a:miter lim="800000"/>
            <a:headEnd/>
            <a:tailEnd/>
          </a:ln>
        </p:spPr>
        <p:txBody>
          <a:bodyPr>
            <a:spAutoFit/>
          </a:bodyPr>
          <a:lstStyle/>
          <a:p>
            <a:pPr eaLnBrk="0" hangingPunct="0">
              <a:spcBef>
                <a:spcPct val="50000"/>
              </a:spcBef>
              <a:buFont typeface="Wingdings" pitchFamily="2" charset="2"/>
              <a:buChar char="§"/>
            </a:pPr>
            <a:r>
              <a:rPr lang="el-GR" sz="2000" dirty="0" smtClean="0">
                <a:solidFill>
                  <a:schemeClr val="tx2">
                    <a:lumMod val="75000"/>
                  </a:schemeClr>
                </a:solidFill>
                <a:latin typeface="Calibri" pitchFamily="34" charset="0"/>
                <a:cs typeface="Calibri" pitchFamily="34" charset="0"/>
              </a:rPr>
              <a:t> Με </a:t>
            </a:r>
            <a:r>
              <a:rPr lang="el-GR" sz="2000" dirty="0">
                <a:solidFill>
                  <a:schemeClr val="tx2">
                    <a:lumMod val="75000"/>
                  </a:schemeClr>
                </a:solidFill>
                <a:latin typeface="Calibri" pitchFamily="34" charset="0"/>
                <a:cs typeface="Calibri" pitchFamily="34" charset="0"/>
              </a:rPr>
              <a:t>βάση τα στατιστικά επιλέγεται ο αλγόριθμος με το μικρότερο κόστος</a:t>
            </a:r>
          </a:p>
          <a:p>
            <a:pPr eaLnBrk="0" hangingPunct="0">
              <a:spcBef>
                <a:spcPct val="50000"/>
              </a:spcBef>
              <a:buFont typeface="Wingdings" pitchFamily="2" charset="2"/>
              <a:buChar char="§"/>
            </a:pPr>
            <a:r>
              <a:rPr lang="el-GR" sz="2000" dirty="0" smtClean="0">
                <a:solidFill>
                  <a:schemeClr val="tx2">
                    <a:lumMod val="75000"/>
                  </a:schemeClr>
                </a:solidFill>
                <a:latin typeface="Calibri" pitchFamily="34" charset="0"/>
                <a:cs typeface="Calibri" pitchFamily="34" charset="0"/>
              </a:rPr>
              <a:t> Υπολογίζεται το </a:t>
            </a:r>
            <a:r>
              <a:rPr lang="en-US" sz="2000" dirty="0" smtClean="0">
                <a:solidFill>
                  <a:schemeClr val="tx2">
                    <a:lumMod val="75000"/>
                  </a:schemeClr>
                </a:solidFill>
                <a:latin typeface="Calibri" pitchFamily="34" charset="0"/>
                <a:cs typeface="Calibri" pitchFamily="34" charset="0"/>
              </a:rPr>
              <a:t>I/O </a:t>
            </a:r>
            <a:r>
              <a:rPr lang="el-GR" sz="2000" dirty="0" smtClean="0">
                <a:solidFill>
                  <a:schemeClr val="tx2">
                    <a:lumMod val="75000"/>
                  </a:schemeClr>
                </a:solidFill>
                <a:latin typeface="Calibri" pitchFamily="34" charset="0"/>
                <a:cs typeface="Calibri" pitchFamily="34" charset="0"/>
              </a:rPr>
              <a:t>κόστος</a:t>
            </a:r>
            <a:r>
              <a:rPr lang="en-US" sz="2000" dirty="0" smtClean="0">
                <a:solidFill>
                  <a:schemeClr val="tx2">
                    <a:lumMod val="75000"/>
                  </a:schemeClr>
                </a:solidFill>
                <a:latin typeface="Calibri" pitchFamily="34" charset="0"/>
                <a:cs typeface="Calibri" pitchFamily="34" charset="0"/>
              </a:rPr>
              <a:t> </a:t>
            </a:r>
            <a:r>
              <a:rPr lang="en-US" sz="2000" dirty="0">
                <a:solidFill>
                  <a:schemeClr val="tx2">
                    <a:lumMod val="75000"/>
                  </a:schemeClr>
                </a:solidFill>
                <a:latin typeface="Calibri" pitchFamily="34" charset="0"/>
                <a:cs typeface="Calibri" pitchFamily="34" charset="0"/>
              </a:rPr>
              <a:t>(</a:t>
            </a:r>
            <a:r>
              <a:rPr lang="el-GR" sz="2000" dirty="0">
                <a:solidFill>
                  <a:schemeClr val="tx2">
                    <a:lumMod val="75000"/>
                  </a:schemeClr>
                </a:solidFill>
                <a:latin typeface="Calibri" pitchFamily="34" charset="0"/>
                <a:cs typeface="Calibri" pitchFamily="34" charset="0"/>
              </a:rPr>
              <a:t>Αριθμό </a:t>
            </a:r>
            <a:r>
              <a:rPr lang="en-US" sz="2000" dirty="0">
                <a:solidFill>
                  <a:schemeClr val="tx2">
                    <a:lumMod val="75000"/>
                  </a:schemeClr>
                </a:solidFill>
                <a:latin typeface="Calibri" pitchFamily="34" charset="0"/>
                <a:cs typeface="Calibri" pitchFamily="34" charset="0"/>
              </a:rPr>
              <a:t>blocks </a:t>
            </a:r>
            <a:r>
              <a:rPr lang="el-GR" sz="2000" dirty="0">
                <a:solidFill>
                  <a:schemeClr val="tx2">
                    <a:lumMod val="75000"/>
                  </a:schemeClr>
                </a:solidFill>
                <a:latin typeface="Calibri" pitchFamily="34" charset="0"/>
                <a:cs typeface="Calibri" pitchFamily="34" charset="0"/>
              </a:rPr>
              <a:t>που μεταφέρονται</a:t>
            </a:r>
            <a:r>
              <a:rPr lang="en-US" sz="2000" dirty="0" smtClean="0">
                <a:solidFill>
                  <a:schemeClr val="tx2">
                    <a:lumMod val="75000"/>
                  </a:schemeClr>
                </a:solidFill>
                <a:latin typeface="Calibri" pitchFamily="34" charset="0"/>
                <a:cs typeface="Calibri" pitchFamily="34" charset="0"/>
              </a:rPr>
              <a:t>)</a:t>
            </a:r>
            <a:endParaRPr lang="el-GR" sz="2000" dirty="0" smtClean="0">
              <a:solidFill>
                <a:schemeClr val="tx2">
                  <a:lumMod val="75000"/>
                </a:schemeClr>
              </a:solidFill>
              <a:latin typeface="Calibri" pitchFamily="34" charset="0"/>
              <a:cs typeface="Calibri" pitchFamily="34" charset="0"/>
            </a:endParaRPr>
          </a:p>
          <a:p>
            <a:pPr eaLnBrk="0" hangingPunct="0">
              <a:spcBef>
                <a:spcPct val="50000"/>
              </a:spcBef>
              <a:buFont typeface="Wingdings" pitchFamily="2" charset="2"/>
              <a:buChar char="§"/>
            </a:pPr>
            <a:r>
              <a:rPr lang="el-GR" sz="2000" dirty="0" smtClean="0">
                <a:solidFill>
                  <a:schemeClr val="tx2">
                    <a:lumMod val="75000"/>
                  </a:schemeClr>
                </a:solidFill>
                <a:latin typeface="Calibri" pitchFamily="34" charset="0"/>
                <a:cs typeface="Calibri" pitchFamily="34" charset="0"/>
              </a:rPr>
              <a:t> Επιβάρυνση για την ενημέρωση των στατιστικών</a:t>
            </a:r>
          </a:p>
        </p:txBody>
      </p:sp>
      <p:sp>
        <p:nvSpPr>
          <p:cNvPr id="10"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2"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Slide Number Placeholder 4"/>
          <p:cNvSpPr>
            <a:spLocks noGrp="1"/>
          </p:cNvSpPr>
          <p:nvPr>
            <p:ph type="sldNum" sz="quarter" idx="12"/>
          </p:nvPr>
        </p:nvSpPr>
        <p:spPr>
          <a:noFill/>
        </p:spPr>
        <p:txBody>
          <a:bodyPr/>
          <a:lstStyle/>
          <a:p>
            <a:fld id="{A53BD2D4-42CD-4861-8226-600333CE0CE3}" type="slidenum">
              <a:rPr lang="el-GR" altLang="en-US" smtClean="0"/>
              <a:pPr/>
              <a:t>23</a:t>
            </a:fld>
            <a:endParaRPr lang="el-GR" altLang="en-US" smtClean="0"/>
          </a:p>
        </p:txBody>
      </p:sp>
      <p:sp>
        <p:nvSpPr>
          <p:cNvPr id="23558" name="Text Box 3"/>
          <p:cNvSpPr txBox="1">
            <a:spLocks noChangeArrowheads="1"/>
          </p:cNvSpPr>
          <p:nvPr/>
        </p:nvSpPr>
        <p:spPr bwMode="auto">
          <a:xfrm>
            <a:off x="507070" y="2041541"/>
            <a:ext cx="8081962" cy="3416300"/>
          </a:xfrm>
          <a:prstGeom prst="rect">
            <a:avLst/>
          </a:prstGeom>
          <a:noFill/>
          <a:ln w="9525">
            <a:noFill/>
            <a:miter lim="800000"/>
            <a:headEnd/>
            <a:tailEnd/>
          </a:ln>
        </p:spPr>
        <p:txBody>
          <a:bodyPr>
            <a:spAutoFit/>
          </a:bodyPr>
          <a:lstStyle/>
          <a:p>
            <a:pPr eaLnBrk="0" hangingPunct="0">
              <a:spcBef>
                <a:spcPct val="50000"/>
              </a:spcBef>
            </a:pPr>
            <a:r>
              <a:rPr lang="el-GR" sz="2400" dirty="0">
                <a:latin typeface="Calibri" pitchFamily="34" charset="0"/>
                <a:cs typeface="Calibri" pitchFamily="34" charset="0"/>
              </a:rPr>
              <a:t>Πιθανοί </a:t>
            </a:r>
            <a:r>
              <a:rPr lang="el-GR" sz="2400" i="1" dirty="0">
                <a:latin typeface="Calibri" pitchFamily="34" charset="0"/>
                <a:cs typeface="Calibri" pitchFamily="34" charset="0"/>
              </a:rPr>
              <a:t>αλγόριθμοι εκτέλεσης</a:t>
            </a:r>
            <a:r>
              <a:rPr lang="el-GR" sz="2400" dirty="0">
                <a:latin typeface="Calibri" pitchFamily="34" charset="0"/>
                <a:cs typeface="Calibri" pitchFamily="34" charset="0"/>
              </a:rPr>
              <a:t> για την </a:t>
            </a:r>
            <a:r>
              <a:rPr lang="el-GR" sz="2400" i="1" dirty="0">
                <a:solidFill>
                  <a:schemeClr val="accent6">
                    <a:lumMod val="75000"/>
                  </a:schemeClr>
                </a:solidFill>
                <a:latin typeface="Calibri" pitchFamily="34" charset="0"/>
                <a:cs typeface="Calibri" pitchFamily="34" charset="0"/>
              </a:rPr>
              <a:t>επιλογή</a:t>
            </a:r>
            <a:r>
              <a:rPr lang="el-GR" sz="2400" dirty="0">
                <a:latin typeface="Calibri" pitchFamily="34" charset="0"/>
                <a:cs typeface="Calibri" pitchFamily="34" charset="0"/>
              </a:rPr>
              <a:t>:</a:t>
            </a:r>
          </a:p>
          <a:p>
            <a:pPr eaLnBrk="0" hangingPunct="0">
              <a:spcBef>
                <a:spcPct val="50000"/>
              </a:spcBef>
            </a:pPr>
            <a:r>
              <a:rPr lang="el-GR" sz="2400" dirty="0">
                <a:latin typeface="Calibri" pitchFamily="34" charset="0"/>
                <a:cs typeface="Calibri" pitchFamily="34" charset="0"/>
              </a:rPr>
              <a:t>Ε1: Σειριακή </a:t>
            </a:r>
            <a:r>
              <a:rPr lang="el-GR" sz="2400" dirty="0" smtClean="0">
                <a:latin typeface="Calibri" pitchFamily="34" charset="0"/>
                <a:cs typeface="Calibri" pitchFamily="34" charset="0"/>
              </a:rPr>
              <a:t>αναζήτηση</a:t>
            </a:r>
            <a:r>
              <a:rPr lang="en-US" sz="2400" dirty="0" smtClean="0">
                <a:latin typeface="Calibri" pitchFamily="34" charset="0"/>
                <a:cs typeface="Calibri" pitchFamily="34" charset="0"/>
              </a:rPr>
              <a:t> (</a:t>
            </a:r>
            <a:r>
              <a:rPr lang="el-GR" sz="2400" dirty="0" smtClean="0">
                <a:latin typeface="Calibri" pitchFamily="34" charset="0"/>
                <a:cs typeface="Calibri" pitchFamily="34" charset="0"/>
              </a:rPr>
              <a:t>σάρωση</a:t>
            </a:r>
            <a:r>
              <a:rPr lang="en-US" sz="2400" dirty="0" smtClean="0">
                <a:latin typeface="Calibri" pitchFamily="34" charset="0"/>
                <a:cs typeface="Calibri" pitchFamily="34" charset="0"/>
              </a:rPr>
              <a:t>, scan)</a:t>
            </a:r>
            <a:endParaRPr lang="el-GR" sz="2400" dirty="0">
              <a:latin typeface="Calibri" pitchFamily="34" charset="0"/>
              <a:cs typeface="Calibri" pitchFamily="34" charset="0"/>
            </a:endParaRPr>
          </a:p>
          <a:p>
            <a:pPr eaLnBrk="0" hangingPunct="0">
              <a:spcBef>
                <a:spcPct val="50000"/>
              </a:spcBef>
            </a:pPr>
            <a:r>
              <a:rPr lang="el-GR" sz="2400" dirty="0">
                <a:latin typeface="Calibri" pitchFamily="34" charset="0"/>
                <a:cs typeface="Calibri" pitchFamily="34" charset="0"/>
              </a:rPr>
              <a:t>Ε2: Δυαδική αναζήτηση (αν το αρχείο είναι ταξινομημένο)</a:t>
            </a:r>
          </a:p>
          <a:p>
            <a:pPr eaLnBrk="0" hangingPunct="0">
              <a:spcBef>
                <a:spcPct val="50000"/>
              </a:spcBef>
            </a:pPr>
            <a:r>
              <a:rPr lang="el-GR" sz="2400" dirty="0">
                <a:latin typeface="Calibri" pitchFamily="34" charset="0"/>
                <a:cs typeface="Calibri" pitchFamily="34" charset="0"/>
              </a:rPr>
              <a:t>Ε3: Χρήση πρωτεύοντος ευρετηρίου/κατακερματισμού</a:t>
            </a:r>
            <a:r>
              <a:rPr lang="en-US" sz="2400" dirty="0">
                <a:latin typeface="Calibri" pitchFamily="34" charset="0"/>
                <a:cs typeface="Calibri" pitchFamily="34" charset="0"/>
              </a:rPr>
              <a:t> </a:t>
            </a:r>
            <a:r>
              <a:rPr lang="el-GR" sz="2400" dirty="0">
                <a:latin typeface="Calibri" pitchFamily="34" charset="0"/>
                <a:cs typeface="Calibri" pitchFamily="34" charset="0"/>
              </a:rPr>
              <a:t>(αν υπάρχει)</a:t>
            </a:r>
          </a:p>
          <a:p>
            <a:pPr eaLnBrk="0" hangingPunct="0">
              <a:spcBef>
                <a:spcPct val="50000"/>
              </a:spcBef>
            </a:pPr>
            <a:r>
              <a:rPr lang="el-GR" sz="2400" dirty="0">
                <a:latin typeface="Calibri" pitchFamily="34" charset="0"/>
                <a:cs typeface="Calibri" pitchFamily="34" charset="0"/>
              </a:rPr>
              <a:t>Ε4: Χρήση δευτερεύοντος ευρετηρίου/κατακερματισμού  (αν υπάρχει)</a:t>
            </a:r>
          </a:p>
        </p:txBody>
      </p:sp>
      <p:sp>
        <p:nvSpPr>
          <p:cNvPr id="23559" name="Text Box 4"/>
          <p:cNvSpPr txBox="1">
            <a:spLocks noChangeArrowheads="1"/>
          </p:cNvSpPr>
          <p:nvPr/>
        </p:nvSpPr>
        <p:spPr bwMode="auto">
          <a:xfrm>
            <a:off x="357158" y="5630175"/>
            <a:ext cx="8524875" cy="707886"/>
          </a:xfrm>
          <a:prstGeom prst="rect">
            <a:avLst/>
          </a:prstGeom>
          <a:noFill/>
          <a:ln w="9525">
            <a:noFill/>
            <a:miter lim="800000"/>
            <a:headEnd/>
            <a:tailEnd/>
          </a:ln>
        </p:spPr>
        <p:txBody>
          <a:bodyPr>
            <a:spAutoFit/>
          </a:bodyPr>
          <a:lstStyle/>
          <a:p>
            <a:pPr eaLnBrk="0" hangingPunct="0">
              <a:spcBef>
                <a:spcPct val="50000"/>
              </a:spcBef>
            </a:pPr>
            <a:r>
              <a:rPr lang="el-GR" sz="2000" dirty="0">
                <a:latin typeface="Calibri" pitchFamily="34" charset="0"/>
                <a:cs typeface="Calibri" pitchFamily="34" charset="0"/>
              </a:rPr>
              <a:t>Αν υπάρχει κάποιο ευρετήριο, λέμε ότι έχουμε </a:t>
            </a:r>
            <a:r>
              <a:rPr lang="el-GR" sz="2000" dirty="0">
                <a:solidFill>
                  <a:schemeClr val="accent6">
                    <a:lumMod val="75000"/>
                  </a:schemeClr>
                </a:solidFill>
                <a:latin typeface="Calibri" pitchFamily="34" charset="0"/>
                <a:cs typeface="Calibri" pitchFamily="34" charset="0"/>
              </a:rPr>
              <a:t>μονοπάτι προσπέλασης </a:t>
            </a:r>
            <a:r>
              <a:rPr lang="en-US" sz="2000" dirty="0">
                <a:latin typeface="Calibri" pitchFamily="34" charset="0"/>
                <a:cs typeface="Calibri" pitchFamily="34" charset="0"/>
              </a:rPr>
              <a:t>(access path)</a:t>
            </a:r>
            <a:endParaRPr lang="el-GR" sz="2000" dirty="0">
              <a:latin typeface="Calibri" pitchFamily="34" charset="0"/>
              <a:cs typeface="Calibri" pitchFamily="34" charset="0"/>
            </a:endParaRPr>
          </a:p>
        </p:txBody>
      </p:sp>
      <p:sp>
        <p:nvSpPr>
          <p:cNvPr id="2" name="Title 1"/>
          <p:cNvSpPr>
            <a:spLocks noGrp="1"/>
          </p:cNvSpPr>
          <p:nvPr>
            <p:ph type="title"/>
          </p:nvPr>
        </p:nvSpPr>
        <p:spPr/>
        <p:txBody>
          <a:bodyPr>
            <a:normAutofit fontScale="90000"/>
          </a:bodyPr>
          <a:lstStyle/>
          <a:p>
            <a:r>
              <a:rPr lang="el-GR" dirty="0" smtClean="0">
                <a:solidFill>
                  <a:schemeClr val="accent6">
                    <a:lumMod val="75000"/>
                  </a:schemeClr>
                </a:solidFill>
              </a:rPr>
              <a:t>Αλγόριθμοι για την πράξη της επιλογής</a:t>
            </a:r>
            <a:endParaRPr lang="en-US" dirty="0">
              <a:solidFill>
                <a:schemeClr val="accent6">
                  <a:lumMod val="75000"/>
                </a:schemeClr>
              </a:solidFill>
            </a:endParaRPr>
          </a:p>
        </p:txBody>
      </p:sp>
      <p:sp>
        <p:nvSpPr>
          <p:cNvPr id="10"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1"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Slide Number Placeholder 4"/>
          <p:cNvSpPr>
            <a:spLocks noGrp="1"/>
          </p:cNvSpPr>
          <p:nvPr>
            <p:ph type="sldNum" sz="quarter" idx="12"/>
          </p:nvPr>
        </p:nvSpPr>
        <p:spPr>
          <a:noFill/>
        </p:spPr>
        <p:txBody>
          <a:bodyPr/>
          <a:lstStyle/>
          <a:p>
            <a:fld id="{ABC73999-C092-462C-911E-72B0B7A3A10E}" type="slidenum">
              <a:rPr lang="el-GR" altLang="en-US" smtClean="0"/>
              <a:pPr/>
              <a:t>24</a:t>
            </a:fld>
            <a:endParaRPr lang="el-GR" altLang="en-US" dirty="0" smtClean="0"/>
          </a:p>
        </p:txBody>
      </p:sp>
      <p:sp>
        <p:nvSpPr>
          <p:cNvPr id="25607" name="Text Box 4"/>
          <p:cNvSpPr txBox="1">
            <a:spLocks noChangeArrowheads="1"/>
          </p:cNvSpPr>
          <p:nvPr/>
        </p:nvSpPr>
        <p:spPr bwMode="auto">
          <a:xfrm>
            <a:off x="474802" y="2001112"/>
            <a:ext cx="7239000" cy="523220"/>
          </a:xfrm>
          <a:prstGeom prst="rect">
            <a:avLst/>
          </a:prstGeom>
          <a:noFill/>
          <a:ln w="9525">
            <a:noFill/>
            <a:miter lim="800000"/>
            <a:headEnd/>
            <a:tailEnd/>
          </a:ln>
        </p:spPr>
        <p:txBody>
          <a:bodyPr>
            <a:spAutoFit/>
          </a:bodyPr>
          <a:lstStyle/>
          <a:p>
            <a:pPr eaLnBrk="0" hangingPunct="0">
              <a:spcBef>
                <a:spcPct val="50000"/>
              </a:spcBef>
            </a:pPr>
            <a:r>
              <a:rPr lang="el-GR" sz="2800" dirty="0">
                <a:solidFill>
                  <a:schemeClr val="accent3">
                    <a:lumMod val="75000"/>
                  </a:schemeClr>
                </a:solidFill>
                <a:latin typeface="Calibri" pitchFamily="34" charset="0"/>
                <a:cs typeface="Calibri" pitchFamily="34" charset="0"/>
              </a:rPr>
              <a:t>Ε1 Σειριακή </a:t>
            </a:r>
            <a:r>
              <a:rPr lang="el-GR" sz="2800" dirty="0" smtClean="0">
                <a:solidFill>
                  <a:schemeClr val="accent3">
                    <a:lumMod val="75000"/>
                  </a:schemeClr>
                </a:solidFill>
                <a:latin typeface="Calibri" pitchFamily="34" charset="0"/>
                <a:cs typeface="Calibri" pitchFamily="34" charset="0"/>
              </a:rPr>
              <a:t>αναζήτηση (σάρωση)</a:t>
            </a:r>
            <a:endParaRPr lang="el-GR" sz="2800" dirty="0">
              <a:solidFill>
                <a:schemeClr val="accent3">
                  <a:lumMod val="75000"/>
                </a:schemeClr>
              </a:solidFill>
              <a:latin typeface="Calibri" pitchFamily="34" charset="0"/>
              <a:cs typeface="Calibri" pitchFamily="34" charset="0"/>
            </a:endParaRPr>
          </a:p>
        </p:txBody>
      </p:sp>
      <p:sp>
        <p:nvSpPr>
          <p:cNvPr id="25608" name="Text Box 5"/>
          <p:cNvSpPr txBox="1">
            <a:spLocks noChangeArrowheads="1"/>
          </p:cNvSpPr>
          <p:nvPr/>
        </p:nvSpPr>
        <p:spPr bwMode="auto">
          <a:xfrm>
            <a:off x="2997439" y="1075704"/>
            <a:ext cx="2687575" cy="584775"/>
          </a:xfrm>
          <a:prstGeom prst="rect">
            <a:avLst/>
          </a:prstGeom>
          <a:noFill/>
          <a:ln w="9525">
            <a:noFill/>
            <a:miter lim="800000"/>
            <a:headEnd/>
            <a:tailEnd/>
          </a:ln>
        </p:spPr>
        <p:txBody>
          <a:bodyPr wrap="square">
            <a:spAutoFit/>
          </a:bodyPr>
          <a:lstStyle/>
          <a:p>
            <a:pPr eaLnBrk="0" hangingPunct="0">
              <a:spcBef>
                <a:spcPct val="50000"/>
              </a:spcBef>
            </a:pPr>
            <a:r>
              <a:rPr lang="el-GR" sz="3200" b="1" dirty="0" err="1">
                <a:solidFill>
                  <a:schemeClr val="accent6">
                    <a:lumMod val="75000"/>
                  </a:schemeClr>
                </a:solidFill>
                <a:latin typeface="Calibri" pitchFamily="34" charset="0"/>
                <a:cs typeface="Calibri" pitchFamily="34" charset="0"/>
              </a:rPr>
              <a:t>σ</a:t>
            </a:r>
            <a:r>
              <a:rPr lang="el-GR" sz="3200" b="1" baseline="-25000" dirty="0" err="1">
                <a:solidFill>
                  <a:schemeClr val="accent6">
                    <a:lumMod val="75000"/>
                  </a:schemeClr>
                </a:solidFill>
                <a:latin typeface="Calibri" pitchFamily="34" charset="0"/>
                <a:cs typeface="Calibri" pitchFamily="34" charset="0"/>
              </a:rPr>
              <a:t>Α</a:t>
            </a:r>
            <a:r>
              <a:rPr lang="el-GR" sz="3200" b="1" baseline="-25000" dirty="0">
                <a:solidFill>
                  <a:schemeClr val="accent6">
                    <a:lumMod val="75000"/>
                  </a:schemeClr>
                </a:solidFill>
                <a:latin typeface="Calibri" pitchFamily="34" charset="0"/>
                <a:cs typeface="Calibri" pitchFamily="34" charset="0"/>
              </a:rPr>
              <a:t> = α</a:t>
            </a:r>
            <a:r>
              <a:rPr lang="en-US" sz="3200" b="1" dirty="0">
                <a:solidFill>
                  <a:schemeClr val="accent6">
                    <a:lumMod val="75000"/>
                  </a:schemeClr>
                </a:solidFill>
                <a:latin typeface="Calibri" pitchFamily="34" charset="0"/>
                <a:cs typeface="Calibri" pitchFamily="34" charset="0"/>
              </a:rPr>
              <a:t> </a:t>
            </a:r>
            <a:r>
              <a:rPr lang="el-GR" sz="3200" b="1" dirty="0">
                <a:solidFill>
                  <a:schemeClr val="accent6">
                    <a:lumMod val="75000"/>
                  </a:schemeClr>
                </a:solidFill>
                <a:latin typeface="Calibri" pitchFamily="34" charset="0"/>
                <a:cs typeface="Calibri" pitchFamily="34" charset="0"/>
              </a:rPr>
              <a:t>(</a:t>
            </a:r>
            <a:r>
              <a:rPr lang="en-US" sz="3200" b="1" dirty="0">
                <a:solidFill>
                  <a:schemeClr val="accent6">
                    <a:lumMod val="75000"/>
                  </a:schemeClr>
                </a:solidFill>
                <a:latin typeface="Calibri" pitchFamily="34" charset="0"/>
                <a:cs typeface="Calibri" pitchFamily="34" charset="0"/>
              </a:rPr>
              <a:t>R)</a:t>
            </a:r>
            <a:endParaRPr lang="el-GR" sz="3200" b="1" dirty="0">
              <a:solidFill>
                <a:schemeClr val="accent6">
                  <a:lumMod val="75000"/>
                </a:schemeClr>
              </a:solidFill>
              <a:latin typeface="Calibri" pitchFamily="34" charset="0"/>
              <a:cs typeface="Calibri" pitchFamily="34" charset="0"/>
            </a:endParaRPr>
          </a:p>
        </p:txBody>
      </p:sp>
      <p:sp>
        <p:nvSpPr>
          <p:cNvPr id="25609" name="Text Box 6"/>
          <p:cNvSpPr txBox="1">
            <a:spLocks noChangeArrowheads="1"/>
          </p:cNvSpPr>
          <p:nvPr/>
        </p:nvSpPr>
        <p:spPr bwMode="auto">
          <a:xfrm>
            <a:off x="2817952" y="4193742"/>
            <a:ext cx="5629275" cy="1123384"/>
          </a:xfrm>
          <a:prstGeom prst="rect">
            <a:avLst/>
          </a:prstGeom>
          <a:noFill/>
          <a:ln w="9525">
            <a:noFill/>
            <a:miter lim="800000"/>
            <a:headEnd/>
            <a:tailEnd/>
          </a:ln>
        </p:spPr>
        <p:txBody>
          <a:bodyPr>
            <a:spAutoFit/>
          </a:bodyPr>
          <a:lstStyle/>
          <a:p>
            <a:pPr eaLnBrk="0" hangingPunct="0">
              <a:spcBef>
                <a:spcPct val="50000"/>
              </a:spcBef>
            </a:pPr>
            <a:r>
              <a:rPr lang="en-US" dirty="0" err="1">
                <a:latin typeface="Calibri" pitchFamily="34" charset="0"/>
                <a:cs typeface="Calibri" pitchFamily="34" charset="0"/>
              </a:rPr>
              <a:t>b</a:t>
            </a:r>
            <a:r>
              <a:rPr lang="en-US" baseline="-25000" dirty="0" err="1">
                <a:latin typeface="Calibri" pitchFamily="34" charset="0"/>
                <a:cs typeface="Calibri" pitchFamily="34" charset="0"/>
              </a:rPr>
              <a:t>R</a:t>
            </a:r>
            <a:r>
              <a:rPr lang="en-US" dirty="0">
                <a:latin typeface="Calibri" pitchFamily="34" charset="0"/>
                <a:cs typeface="Calibri" pitchFamily="34" charset="0"/>
              </a:rPr>
              <a:t>/2 </a:t>
            </a:r>
            <a:r>
              <a:rPr lang="el-GR" dirty="0">
                <a:latin typeface="Calibri" pitchFamily="34" charset="0"/>
                <a:cs typeface="Calibri" pitchFamily="34" charset="0"/>
              </a:rPr>
              <a:t>(μέσος όρος) αν το Α υποψήφιο κλειδί </a:t>
            </a:r>
            <a:r>
              <a:rPr lang="el-GR" sz="1400" dirty="0">
                <a:latin typeface="Calibri" pitchFamily="34" charset="0"/>
                <a:cs typeface="Calibri" pitchFamily="34" charset="0"/>
              </a:rPr>
              <a:t>(οπότε το αποτέλεσμα έχει μόνο μία πλειάδα, σταματάμε την αναζήτηση μόλις τη βρούμε</a:t>
            </a:r>
            <a:r>
              <a:rPr lang="el-GR" sz="1400" dirty="0" smtClean="0">
                <a:latin typeface="Calibri" pitchFamily="34" charset="0"/>
                <a:cs typeface="Calibri" pitchFamily="34" charset="0"/>
              </a:rPr>
              <a:t>)</a:t>
            </a:r>
            <a:r>
              <a:rPr lang="en-US" sz="1400" dirty="0" smtClean="0">
                <a:latin typeface="Calibri" pitchFamily="34" charset="0"/>
                <a:cs typeface="Calibri" pitchFamily="34" charset="0"/>
              </a:rPr>
              <a:t> </a:t>
            </a:r>
          </a:p>
          <a:p>
            <a:pPr eaLnBrk="0" hangingPunct="0">
              <a:spcBef>
                <a:spcPct val="50000"/>
              </a:spcBef>
            </a:pPr>
            <a:r>
              <a:rPr lang="el-GR" sz="1400" dirty="0" smtClean="0">
                <a:latin typeface="Calibri" pitchFamily="34" charset="0"/>
                <a:cs typeface="Calibri" pitchFamily="34" charset="0"/>
              </a:rPr>
              <a:t>Αν όχι κλειδί, πρέπει να βρούμε όλες τις πλειάδες με τιμή α</a:t>
            </a:r>
            <a:endParaRPr lang="el-GR" sz="1400" dirty="0">
              <a:latin typeface="Calibri" pitchFamily="34" charset="0"/>
              <a:cs typeface="Calibri" pitchFamily="34" charset="0"/>
            </a:endParaRPr>
          </a:p>
        </p:txBody>
      </p:sp>
      <p:sp>
        <p:nvSpPr>
          <p:cNvPr id="25610" name="Text Box 7"/>
          <p:cNvSpPr txBox="1">
            <a:spLocks noChangeArrowheads="1"/>
          </p:cNvSpPr>
          <p:nvPr/>
        </p:nvSpPr>
        <p:spPr bwMode="auto">
          <a:xfrm>
            <a:off x="2817952" y="3660342"/>
            <a:ext cx="3429000" cy="396875"/>
          </a:xfrm>
          <a:prstGeom prst="rect">
            <a:avLst/>
          </a:prstGeom>
          <a:noFill/>
          <a:ln w="9525">
            <a:noFill/>
            <a:miter lim="800000"/>
            <a:headEnd/>
            <a:tailEnd/>
          </a:ln>
        </p:spPr>
        <p:txBody>
          <a:bodyPr>
            <a:spAutoFit/>
          </a:bodyPr>
          <a:lstStyle/>
          <a:p>
            <a:pPr eaLnBrk="0" hangingPunct="0">
              <a:spcBef>
                <a:spcPct val="50000"/>
              </a:spcBef>
            </a:pPr>
            <a:r>
              <a:rPr lang="en-US">
                <a:latin typeface="Calibri" pitchFamily="34" charset="0"/>
                <a:cs typeface="Calibri" pitchFamily="34" charset="0"/>
              </a:rPr>
              <a:t>b</a:t>
            </a:r>
            <a:r>
              <a:rPr lang="en-US" baseline="-25000">
                <a:latin typeface="Calibri" pitchFamily="34" charset="0"/>
                <a:cs typeface="Calibri" pitchFamily="34" charset="0"/>
              </a:rPr>
              <a:t>R</a:t>
            </a:r>
            <a:endParaRPr lang="el-GR">
              <a:latin typeface="Calibri" pitchFamily="34" charset="0"/>
              <a:cs typeface="Calibri" pitchFamily="34" charset="0"/>
            </a:endParaRPr>
          </a:p>
        </p:txBody>
      </p:sp>
      <p:sp>
        <p:nvSpPr>
          <p:cNvPr id="25611" name="Text Box 8"/>
          <p:cNvSpPr txBox="1">
            <a:spLocks noChangeArrowheads="1"/>
          </p:cNvSpPr>
          <p:nvPr/>
        </p:nvSpPr>
        <p:spPr bwMode="auto">
          <a:xfrm>
            <a:off x="571471" y="5668119"/>
            <a:ext cx="7543800" cy="396875"/>
          </a:xfrm>
          <a:prstGeom prst="rect">
            <a:avLst/>
          </a:prstGeom>
          <a:noFill/>
          <a:ln w="9525">
            <a:noFill/>
            <a:miter lim="800000"/>
            <a:headEnd/>
            <a:tailEnd/>
          </a:ln>
        </p:spPr>
        <p:txBody>
          <a:bodyPr>
            <a:spAutoFit/>
          </a:bodyPr>
          <a:lstStyle/>
          <a:p>
            <a:pPr eaLnBrk="0" hangingPunct="0">
              <a:spcBef>
                <a:spcPct val="50000"/>
              </a:spcBef>
            </a:pPr>
            <a:r>
              <a:rPr lang="el-GR" dirty="0">
                <a:latin typeface="Calibri" pitchFamily="34" charset="0"/>
                <a:cs typeface="Calibri" pitchFamily="34" charset="0"/>
              </a:rPr>
              <a:t>Μπορεί να χρησιμοποιηθεί σε οποιοδήποτε αρχείο </a:t>
            </a:r>
          </a:p>
        </p:txBody>
      </p:sp>
      <p:sp>
        <p:nvSpPr>
          <p:cNvPr id="25612" name="Text Box 9"/>
          <p:cNvSpPr txBox="1">
            <a:spLocks noChangeArrowheads="1"/>
          </p:cNvSpPr>
          <p:nvPr/>
        </p:nvSpPr>
        <p:spPr bwMode="auto">
          <a:xfrm>
            <a:off x="4575315" y="3322205"/>
            <a:ext cx="3598862" cy="376237"/>
          </a:xfrm>
          <a:prstGeom prst="rect">
            <a:avLst/>
          </a:prstGeom>
          <a:noFill/>
          <a:ln w="9525">
            <a:solidFill>
              <a:schemeClr val="bg2"/>
            </a:solidFill>
            <a:miter lim="800000"/>
            <a:headEnd/>
            <a:tailEnd/>
          </a:ln>
        </p:spPr>
        <p:txBody>
          <a:bodyPr>
            <a:spAutoFit/>
          </a:bodyPr>
          <a:lstStyle/>
          <a:p>
            <a:pPr algn="just" eaLnBrk="0" hangingPunct="0">
              <a:spcBef>
                <a:spcPct val="50000"/>
              </a:spcBef>
            </a:pPr>
            <a:r>
              <a:rPr lang="en-US" sz="1800" i="1">
                <a:solidFill>
                  <a:schemeClr val="bg1">
                    <a:lumMod val="50000"/>
                  </a:schemeClr>
                </a:solidFill>
                <a:latin typeface="Calibri" pitchFamily="34" charset="0"/>
                <a:cs typeface="Calibri" pitchFamily="34" charset="0"/>
              </a:rPr>
              <a:t>b</a:t>
            </a:r>
            <a:r>
              <a:rPr lang="en-US" sz="1800" i="1" baseline="-25000">
                <a:solidFill>
                  <a:schemeClr val="bg1">
                    <a:lumMod val="50000"/>
                  </a:schemeClr>
                </a:solidFill>
                <a:latin typeface="Calibri" pitchFamily="34" charset="0"/>
                <a:cs typeface="Calibri" pitchFamily="34" charset="0"/>
              </a:rPr>
              <a:t>R</a:t>
            </a:r>
            <a:r>
              <a:rPr lang="en-US" sz="1800" i="1">
                <a:solidFill>
                  <a:schemeClr val="bg1">
                    <a:lumMod val="50000"/>
                  </a:schemeClr>
                </a:solidFill>
                <a:latin typeface="Calibri" pitchFamily="34" charset="0"/>
                <a:cs typeface="Calibri" pitchFamily="34" charset="0"/>
              </a:rPr>
              <a:t>: </a:t>
            </a:r>
            <a:r>
              <a:rPr lang="el-GR" sz="1800" i="1">
                <a:solidFill>
                  <a:schemeClr val="bg1">
                    <a:lumMod val="50000"/>
                  </a:schemeClr>
                </a:solidFill>
                <a:latin typeface="Calibri" pitchFamily="34" charset="0"/>
                <a:cs typeface="Calibri" pitchFamily="34" charset="0"/>
              </a:rPr>
              <a:t>αριθμός </a:t>
            </a:r>
            <a:r>
              <a:rPr lang="en-US" sz="1800" i="1">
                <a:solidFill>
                  <a:schemeClr val="bg1">
                    <a:lumMod val="50000"/>
                  </a:schemeClr>
                </a:solidFill>
                <a:latin typeface="Calibri" pitchFamily="34" charset="0"/>
                <a:cs typeface="Calibri" pitchFamily="34" charset="0"/>
              </a:rPr>
              <a:t>blocks </a:t>
            </a:r>
            <a:r>
              <a:rPr lang="el-GR" sz="1800" i="1">
                <a:solidFill>
                  <a:schemeClr val="bg1">
                    <a:lumMod val="50000"/>
                  </a:schemeClr>
                </a:solidFill>
                <a:latin typeface="Calibri" pitchFamily="34" charset="0"/>
                <a:cs typeface="Calibri" pitchFamily="34" charset="0"/>
              </a:rPr>
              <a:t>της σχέσης </a:t>
            </a:r>
            <a:r>
              <a:rPr lang="en-US" sz="1800" i="1">
                <a:solidFill>
                  <a:schemeClr val="bg1">
                    <a:lumMod val="50000"/>
                  </a:schemeClr>
                </a:solidFill>
                <a:latin typeface="Calibri" pitchFamily="34" charset="0"/>
                <a:cs typeface="Calibri" pitchFamily="34" charset="0"/>
              </a:rPr>
              <a:t>R</a:t>
            </a:r>
            <a:endParaRPr lang="el-GR" sz="1800" i="1">
              <a:solidFill>
                <a:schemeClr val="bg1">
                  <a:lumMod val="50000"/>
                </a:schemeClr>
              </a:solidFill>
              <a:latin typeface="Calibri" pitchFamily="34" charset="0"/>
              <a:cs typeface="Calibri" pitchFamily="34" charset="0"/>
            </a:endParaRPr>
          </a:p>
        </p:txBody>
      </p:sp>
      <p:sp>
        <p:nvSpPr>
          <p:cNvPr id="25613" name="Text Box 10"/>
          <p:cNvSpPr txBox="1">
            <a:spLocks noChangeArrowheads="1"/>
          </p:cNvSpPr>
          <p:nvPr/>
        </p:nvSpPr>
        <p:spPr bwMode="auto">
          <a:xfrm>
            <a:off x="389077" y="2822142"/>
            <a:ext cx="5505450" cy="366713"/>
          </a:xfrm>
          <a:prstGeom prst="rect">
            <a:avLst/>
          </a:prstGeom>
          <a:noFill/>
          <a:ln w="9525">
            <a:noFill/>
            <a:miter lim="800000"/>
            <a:headEnd/>
            <a:tailEnd/>
          </a:ln>
        </p:spPr>
        <p:txBody>
          <a:bodyPr>
            <a:spAutoFit/>
          </a:bodyPr>
          <a:lstStyle/>
          <a:p>
            <a:pPr eaLnBrk="0" hangingPunct="0">
              <a:spcBef>
                <a:spcPct val="50000"/>
              </a:spcBef>
            </a:pPr>
            <a:r>
              <a:rPr lang="el-GR" sz="1800">
                <a:latin typeface="Calibri" pitchFamily="34" charset="0"/>
                <a:cs typeface="Calibri" pitchFamily="34" charset="0"/>
              </a:rPr>
              <a:t>Διάβασμα </a:t>
            </a:r>
            <a:r>
              <a:rPr lang="en-US" sz="1800">
                <a:latin typeface="Calibri" pitchFamily="34" charset="0"/>
                <a:cs typeface="Calibri" pitchFamily="34" charset="0"/>
              </a:rPr>
              <a:t>(scan) </a:t>
            </a:r>
            <a:r>
              <a:rPr lang="el-GR" sz="1800">
                <a:latin typeface="Calibri" pitchFamily="34" charset="0"/>
                <a:cs typeface="Calibri" pitchFamily="34" charset="0"/>
              </a:rPr>
              <a:t>όλου του αρχείου</a:t>
            </a:r>
          </a:p>
        </p:txBody>
      </p:sp>
      <p:sp>
        <p:nvSpPr>
          <p:cNvPr id="2" name="Title 1"/>
          <p:cNvSpPr>
            <a:spLocks noGrp="1"/>
          </p:cNvSpPr>
          <p:nvPr>
            <p:ph type="title"/>
          </p:nvPr>
        </p:nvSpPr>
        <p:spPr>
          <a:xfrm>
            <a:off x="457200" y="0"/>
            <a:ext cx="8229600" cy="1143000"/>
          </a:xfrm>
        </p:spPr>
        <p:txBody>
          <a:bodyPr/>
          <a:lstStyle/>
          <a:p>
            <a:r>
              <a:rPr lang="el-GR" dirty="0" smtClean="0">
                <a:solidFill>
                  <a:schemeClr val="accent6">
                    <a:lumMod val="75000"/>
                  </a:schemeClr>
                </a:solidFill>
              </a:rPr>
              <a:t>Επιλογή – συνθήκη ισότητας</a:t>
            </a:r>
            <a:endParaRPr lang="en-US" dirty="0">
              <a:solidFill>
                <a:schemeClr val="accent6">
                  <a:lumMod val="75000"/>
                </a:schemeClr>
              </a:solidFill>
            </a:endParaRPr>
          </a:p>
        </p:txBody>
      </p:sp>
      <p:sp>
        <p:nvSpPr>
          <p:cNvPr id="14"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5"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Slide Number Placeholder 4"/>
          <p:cNvSpPr>
            <a:spLocks noGrp="1"/>
          </p:cNvSpPr>
          <p:nvPr>
            <p:ph type="sldNum" sz="quarter" idx="12"/>
          </p:nvPr>
        </p:nvSpPr>
        <p:spPr>
          <a:noFill/>
        </p:spPr>
        <p:txBody>
          <a:bodyPr/>
          <a:lstStyle/>
          <a:p>
            <a:fld id="{9A87255F-6D24-47B5-8DCF-CE9C23C76556}" type="slidenum">
              <a:rPr lang="el-GR" altLang="en-US" smtClean="0"/>
              <a:pPr/>
              <a:t>25</a:t>
            </a:fld>
            <a:endParaRPr lang="el-GR" altLang="en-US" smtClean="0"/>
          </a:p>
        </p:txBody>
      </p:sp>
      <p:sp>
        <p:nvSpPr>
          <p:cNvPr id="26630" name="Text Box 3"/>
          <p:cNvSpPr txBox="1">
            <a:spLocks noChangeArrowheads="1"/>
          </p:cNvSpPr>
          <p:nvPr/>
        </p:nvSpPr>
        <p:spPr bwMode="auto">
          <a:xfrm>
            <a:off x="539750" y="2060575"/>
            <a:ext cx="7239000" cy="523220"/>
          </a:xfrm>
          <a:prstGeom prst="rect">
            <a:avLst/>
          </a:prstGeom>
          <a:noFill/>
          <a:ln w="9525">
            <a:noFill/>
            <a:miter lim="800000"/>
            <a:headEnd/>
            <a:tailEnd/>
          </a:ln>
        </p:spPr>
        <p:txBody>
          <a:bodyPr>
            <a:spAutoFit/>
          </a:bodyPr>
          <a:lstStyle/>
          <a:p>
            <a:pPr eaLnBrk="0" hangingPunct="0">
              <a:spcBef>
                <a:spcPct val="50000"/>
              </a:spcBef>
            </a:pPr>
            <a:r>
              <a:rPr lang="el-GR" sz="2800" dirty="0">
                <a:solidFill>
                  <a:schemeClr val="accent3">
                    <a:lumMod val="75000"/>
                  </a:schemeClr>
                </a:solidFill>
                <a:latin typeface="Calibri" pitchFamily="34" charset="0"/>
                <a:cs typeface="Calibri" pitchFamily="34" charset="0"/>
              </a:rPr>
              <a:t>Ε2 Δυαδική αναζήτηση</a:t>
            </a:r>
          </a:p>
        </p:txBody>
      </p:sp>
      <p:sp>
        <p:nvSpPr>
          <p:cNvPr id="26631" name="Text Box 4"/>
          <p:cNvSpPr txBox="1">
            <a:spLocks noChangeArrowheads="1"/>
          </p:cNvSpPr>
          <p:nvPr/>
        </p:nvSpPr>
        <p:spPr bwMode="auto">
          <a:xfrm>
            <a:off x="466725" y="2914650"/>
            <a:ext cx="7915275" cy="701675"/>
          </a:xfrm>
          <a:prstGeom prst="rect">
            <a:avLst/>
          </a:prstGeom>
          <a:noFill/>
          <a:ln w="9525">
            <a:noFill/>
            <a:miter lim="800000"/>
            <a:headEnd/>
            <a:tailEnd/>
          </a:ln>
        </p:spPr>
        <p:txBody>
          <a:bodyPr>
            <a:spAutoFit/>
          </a:bodyPr>
          <a:lstStyle/>
          <a:p>
            <a:pPr eaLnBrk="0" hangingPunct="0">
              <a:spcBef>
                <a:spcPct val="50000"/>
              </a:spcBef>
            </a:pPr>
            <a:r>
              <a:rPr lang="el-GR" dirty="0">
                <a:latin typeface="Calibri" pitchFamily="34" charset="0"/>
                <a:cs typeface="Calibri" pitchFamily="34" charset="0"/>
              </a:rPr>
              <a:t>Μπορεί να χρησιμοποιηθεί μόνο αν το αρχείο είναι </a:t>
            </a:r>
            <a:r>
              <a:rPr lang="el-GR" i="1" dirty="0">
                <a:latin typeface="Calibri" pitchFamily="34" charset="0"/>
                <a:cs typeface="Calibri" pitchFamily="34" charset="0"/>
              </a:rPr>
              <a:t>διατεταγμένο</a:t>
            </a:r>
            <a:r>
              <a:rPr lang="el-GR" dirty="0">
                <a:latin typeface="Calibri" pitchFamily="34" charset="0"/>
                <a:cs typeface="Calibri" pitchFamily="34" charset="0"/>
              </a:rPr>
              <a:t> με βάση το Α (δηλαδή, το γνώρισμα της επιλογής) </a:t>
            </a:r>
          </a:p>
        </p:txBody>
      </p:sp>
      <p:sp>
        <p:nvSpPr>
          <p:cNvPr id="26632" name="Text Box 5"/>
          <p:cNvSpPr txBox="1">
            <a:spLocks noChangeArrowheads="1"/>
          </p:cNvSpPr>
          <p:nvPr/>
        </p:nvSpPr>
        <p:spPr bwMode="auto">
          <a:xfrm>
            <a:off x="1676400" y="4267200"/>
            <a:ext cx="4876800" cy="396875"/>
          </a:xfrm>
          <a:prstGeom prst="rect">
            <a:avLst/>
          </a:prstGeom>
          <a:noFill/>
          <a:ln w="9525">
            <a:noFill/>
            <a:miter lim="800000"/>
            <a:headEnd/>
            <a:tailEnd/>
          </a:ln>
        </p:spPr>
        <p:txBody>
          <a:bodyPr>
            <a:spAutoFit/>
          </a:bodyPr>
          <a:lstStyle/>
          <a:p>
            <a:pPr eaLnBrk="0" hangingPunct="0">
              <a:spcBef>
                <a:spcPct val="50000"/>
              </a:spcBef>
            </a:pPr>
            <a:endParaRPr lang="en-US">
              <a:latin typeface="Times New Roman" pitchFamily="18" charset="0"/>
            </a:endParaRPr>
          </a:p>
        </p:txBody>
      </p:sp>
      <p:sp>
        <p:nvSpPr>
          <p:cNvPr id="26633" name="Rectangle 6"/>
          <p:cNvSpPr>
            <a:spLocks noChangeArrowheads="1"/>
          </p:cNvSpPr>
          <p:nvPr/>
        </p:nvSpPr>
        <p:spPr bwMode="auto">
          <a:xfrm>
            <a:off x="2362200" y="3962400"/>
            <a:ext cx="1981200" cy="366713"/>
          </a:xfrm>
          <a:prstGeom prst="rect">
            <a:avLst/>
          </a:prstGeom>
          <a:noFill/>
          <a:ln w="9525">
            <a:noFill/>
            <a:miter lim="800000"/>
            <a:headEnd/>
            <a:tailEnd/>
          </a:ln>
        </p:spPr>
        <p:txBody>
          <a:bodyPr>
            <a:spAutoFit/>
          </a:bodyPr>
          <a:lstStyle/>
          <a:p>
            <a:pPr eaLnBrk="0" hangingPunct="0">
              <a:spcBef>
                <a:spcPct val="50000"/>
              </a:spcBef>
            </a:pPr>
            <a:r>
              <a:rPr lang="en-US" sz="1800">
                <a:latin typeface="Calibri" pitchFamily="34" charset="0"/>
                <a:cs typeface="Calibri" pitchFamily="34" charset="0"/>
                <a:sym typeface="Symbol" pitchFamily="18" charset="2"/>
              </a:rPr>
              <a:t> log ( </a:t>
            </a:r>
            <a:r>
              <a:rPr lang="en-US" sz="1800">
                <a:latin typeface="Calibri" pitchFamily="34" charset="0"/>
                <a:cs typeface="Calibri" pitchFamily="34" charset="0"/>
              </a:rPr>
              <a:t>b</a:t>
            </a:r>
            <a:r>
              <a:rPr lang="en-US" sz="1800" baseline="-25000">
                <a:latin typeface="Calibri" pitchFamily="34" charset="0"/>
                <a:cs typeface="Calibri" pitchFamily="34" charset="0"/>
              </a:rPr>
              <a:t>R</a:t>
            </a:r>
            <a:r>
              <a:rPr lang="en-US" sz="1800">
                <a:latin typeface="Calibri" pitchFamily="34" charset="0"/>
                <a:cs typeface="Calibri" pitchFamily="34" charset="0"/>
                <a:sym typeface="Symbol" pitchFamily="18" charset="2"/>
              </a:rPr>
              <a:t> )</a:t>
            </a:r>
            <a:endParaRPr lang="el-GR" sz="1800">
              <a:latin typeface="Calibri" pitchFamily="34" charset="0"/>
              <a:cs typeface="Calibri" pitchFamily="34" charset="0"/>
              <a:sym typeface="Symbol" pitchFamily="18" charset="2"/>
            </a:endParaRPr>
          </a:p>
        </p:txBody>
      </p:sp>
      <p:sp>
        <p:nvSpPr>
          <p:cNvPr id="26634" name="Line 7"/>
          <p:cNvSpPr>
            <a:spLocks noChangeShapeType="1"/>
          </p:cNvSpPr>
          <p:nvPr/>
        </p:nvSpPr>
        <p:spPr bwMode="auto">
          <a:xfrm flipH="1">
            <a:off x="4114800" y="4191000"/>
            <a:ext cx="533400" cy="0"/>
          </a:xfrm>
          <a:prstGeom prst="line">
            <a:avLst/>
          </a:prstGeom>
          <a:noFill/>
          <a:ln w="9525">
            <a:solidFill>
              <a:schemeClr val="tx1"/>
            </a:solidFill>
            <a:round/>
            <a:headEnd/>
            <a:tailEnd type="triangle" w="med" len="med"/>
          </a:ln>
        </p:spPr>
        <p:txBody>
          <a:bodyPr wrap="none" anchor="ctr"/>
          <a:lstStyle/>
          <a:p>
            <a:endParaRPr lang="en-US"/>
          </a:p>
        </p:txBody>
      </p:sp>
      <p:sp>
        <p:nvSpPr>
          <p:cNvPr id="26635" name="Text Box 8"/>
          <p:cNvSpPr txBox="1">
            <a:spLocks noChangeArrowheads="1"/>
          </p:cNvSpPr>
          <p:nvPr/>
        </p:nvSpPr>
        <p:spPr bwMode="auto">
          <a:xfrm>
            <a:off x="4953000" y="4114800"/>
            <a:ext cx="2819400" cy="396875"/>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cs typeface="Calibri" pitchFamily="34" charset="0"/>
              </a:rPr>
              <a:t>Εύρεση της πρώτης</a:t>
            </a:r>
          </a:p>
        </p:txBody>
      </p:sp>
      <p:sp>
        <p:nvSpPr>
          <p:cNvPr id="26636" name="Rectangle 9"/>
          <p:cNvSpPr>
            <a:spLocks noChangeArrowheads="1"/>
          </p:cNvSpPr>
          <p:nvPr/>
        </p:nvSpPr>
        <p:spPr bwMode="auto">
          <a:xfrm>
            <a:off x="2209800" y="4648200"/>
            <a:ext cx="2286000" cy="366713"/>
          </a:xfrm>
          <a:prstGeom prst="rect">
            <a:avLst/>
          </a:prstGeom>
          <a:noFill/>
          <a:ln w="9525">
            <a:noFill/>
            <a:miter lim="800000"/>
            <a:headEnd/>
            <a:tailEnd/>
          </a:ln>
        </p:spPr>
        <p:txBody>
          <a:bodyPr>
            <a:spAutoFit/>
          </a:bodyPr>
          <a:lstStyle/>
          <a:p>
            <a:pPr eaLnBrk="0" hangingPunct="0">
              <a:spcBef>
                <a:spcPct val="50000"/>
              </a:spcBef>
            </a:pPr>
            <a:r>
              <a:rPr lang="en-US" sz="1800" dirty="0">
                <a:solidFill>
                  <a:schemeClr val="bg2">
                    <a:lumMod val="10000"/>
                  </a:schemeClr>
                </a:solidFill>
                <a:latin typeface="Calibri" pitchFamily="34" charset="0"/>
                <a:cs typeface="Calibri" pitchFamily="34" charset="0"/>
                <a:sym typeface="Symbol" pitchFamily="18" charset="2"/>
              </a:rPr>
              <a:t> SC(A, </a:t>
            </a:r>
            <a:r>
              <a:rPr lang="en-US" dirty="0" smtClean="0">
                <a:solidFill>
                  <a:schemeClr val="bg2">
                    <a:lumMod val="10000"/>
                  </a:schemeClr>
                </a:solidFill>
                <a:latin typeface="Calibri" pitchFamily="34" charset="0"/>
                <a:cs typeface="Calibri" pitchFamily="34" charset="0"/>
                <a:sym typeface="Symbol" pitchFamily="18" charset="2"/>
              </a:rPr>
              <a:t>R</a:t>
            </a:r>
            <a:r>
              <a:rPr lang="en-US" sz="1800" dirty="0" smtClean="0">
                <a:solidFill>
                  <a:schemeClr val="bg2">
                    <a:lumMod val="10000"/>
                  </a:schemeClr>
                </a:solidFill>
                <a:latin typeface="Calibri" pitchFamily="34" charset="0"/>
                <a:cs typeface="Calibri" pitchFamily="34" charset="0"/>
                <a:sym typeface="Symbol" pitchFamily="18" charset="2"/>
              </a:rPr>
              <a:t>)/</a:t>
            </a:r>
            <a:r>
              <a:rPr lang="en-US" sz="1800" dirty="0" err="1">
                <a:solidFill>
                  <a:schemeClr val="bg2">
                    <a:lumMod val="10000"/>
                  </a:schemeClr>
                </a:solidFill>
                <a:latin typeface="Calibri" pitchFamily="34" charset="0"/>
                <a:cs typeface="Calibri" pitchFamily="34" charset="0"/>
                <a:sym typeface="Symbol" pitchFamily="18" charset="2"/>
              </a:rPr>
              <a:t>f</a:t>
            </a:r>
            <a:r>
              <a:rPr lang="en-US" baseline="-25000" dirty="0" err="1">
                <a:solidFill>
                  <a:schemeClr val="bg2">
                    <a:lumMod val="10000"/>
                  </a:schemeClr>
                </a:solidFill>
                <a:latin typeface="Calibri" pitchFamily="34" charset="0"/>
                <a:cs typeface="Calibri" pitchFamily="34" charset="0"/>
                <a:sym typeface="Symbol" pitchFamily="18" charset="2"/>
              </a:rPr>
              <a:t>R</a:t>
            </a:r>
            <a:r>
              <a:rPr lang="en-US" baseline="-25000" dirty="0">
                <a:solidFill>
                  <a:schemeClr val="bg2">
                    <a:lumMod val="10000"/>
                  </a:schemeClr>
                </a:solidFill>
                <a:latin typeface="Calibri" pitchFamily="34" charset="0"/>
                <a:cs typeface="Calibri" pitchFamily="34" charset="0"/>
                <a:sym typeface="Symbol" pitchFamily="18" charset="2"/>
              </a:rPr>
              <a:t> </a:t>
            </a:r>
            <a:r>
              <a:rPr lang="en-US" sz="1800" dirty="0">
                <a:solidFill>
                  <a:schemeClr val="bg2">
                    <a:lumMod val="10000"/>
                  </a:schemeClr>
                </a:solidFill>
                <a:latin typeface="Calibri" pitchFamily="34" charset="0"/>
                <a:cs typeface="Calibri" pitchFamily="34" charset="0"/>
                <a:sym typeface="Symbol" pitchFamily="18" charset="2"/>
              </a:rPr>
              <a:t> - 1</a:t>
            </a:r>
            <a:endParaRPr lang="el-GR" sz="1800" dirty="0">
              <a:solidFill>
                <a:schemeClr val="bg2">
                  <a:lumMod val="10000"/>
                </a:schemeClr>
              </a:solidFill>
              <a:latin typeface="Calibri" pitchFamily="34" charset="0"/>
              <a:cs typeface="Calibri" pitchFamily="34" charset="0"/>
              <a:sym typeface="Symbol" pitchFamily="18" charset="2"/>
            </a:endParaRPr>
          </a:p>
        </p:txBody>
      </p:sp>
      <p:sp>
        <p:nvSpPr>
          <p:cNvPr id="26637" name="Line 10"/>
          <p:cNvSpPr>
            <a:spLocks noChangeShapeType="1"/>
          </p:cNvSpPr>
          <p:nvPr/>
        </p:nvSpPr>
        <p:spPr bwMode="auto">
          <a:xfrm flipH="1">
            <a:off x="4724400" y="4876800"/>
            <a:ext cx="609600" cy="0"/>
          </a:xfrm>
          <a:prstGeom prst="line">
            <a:avLst/>
          </a:prstGeom>
          <a:noFill/>
          <a:ln w="9525">
            <a:solidFill>
              <a:schemeClr val="tx1"/>
            </a:solidFill>
            <a:round/>
            <a:headEnd/>
            <a:tailEnd type="triangle" w="med" len="med"/>
          </a:ln>
        </p:spPr>
        <p:txBody>
          <a:bodyPr wrap="none" anchor="ctr"/>
          <a:lstStyle/>
          <a:p>
            <a:endParaRPr lang="en-US"/>
          </a:p>
        </p:txBody>
      </p:sp>
      <p:sp>
        <p:nvSpPr>
          <p:cNvPr id="26638" name="Text Box 11"/>
          <p:cNvSpPr txBox="1">
            <a:spLocks noChangeArrowheads="1"/>
          </p:cNvSpPr>
          <p:nvPr/>
        </p:nvSpPr>
        <p:spPr bwMode="auto">
          <a:xfrm>
            <a:off x="5638800" y="4724400"/>
            <a:ext cx="2590800" cy="701675"/>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cs typeface="Calibri" pitchFamily="34" charset="0"/>
              </a:rPr>
              <a:t>Εύρεση των υπόλοιπων</a:t>
            </a:r>
          </a:p>
        </p:txBody>
      </p:sp>
      <p:sp>
        <p:nvSpPr>
          <p:cNvPr id="26639" name="Text Box 12"/>
          <p:cNvSpPr txBox="1">
            <a:spLocks noChangeArrowheads="1"/>
          </p:cNvSpPr>
          <p:nvPr/>
        </p:nvSpPr>
        <p:spPr bwMode="auto">
          <a:xfrm>
            <a:off x="1676400" y="4419600"/>
            <a:ext cx="381000" cy="396875"/>
          </a:xfrm>
          <a:prstGeom prst="rect">
            <a:avLst/>
          </a:prstGeom>
          <a:noFill/>
          <a:ln w="9525">
            <a:noFill/>
            <a:miter lim="800000"/>
            <a:headEnd/>
            <a:tailEnd/>
          </a:ln>
        </p:spPr>
        <p:txBody>
          <a:bodyPr>
            <a:spAutoFit/>
          </a:bodyPr>
          <a:lstStyle/>
          <a:p>
            <a:pPr eaLnBrk="0" hangingPunct="0">
              <a:spcBef>
                <a:spcPct val="50000"/>
              </a:spcBef>
            </a:pPr>
            <a:r>
              <a:rPr lang="el-GR">
                <a:latin typeface="Comic Sans MS" pitchFamily="66" charset="0"/>
              </a:rPr>
              <a:t>+</a:t>
            </a:r>
          </a:p>
        </p:txBody>
      </p:sp>
      <p:sp>
        <p:nvSpPr>
          <p:cNvPr id="26640" name="Text Box 13"/>
          <p:cNvSpPr txBox="1">
            <a:spLocks noChangeArrowheads="1"/>
          </p:cNvSpPr>
          <p:nvPr/>
        </p:nvSpPr>
        <p:spPr bwMode="auto">
          <a:xfrm>
            <a:off x="685800" y="5562600"/>
            <a:ext cx="6400800" cy="396875"/>
          </a:xfrm>
          <a:prstGeom prst="rect">
            <a:avLst/>
          </a:prstGeom>
          <a:noFill/>
          <a:ln w="9525">
            <a:noFill/>
            <a:miter lim="800000"/>
            <a:headEnd/>
            <a:tailEnd/>
          </a:ln>
        </p:spPr>
        <p:txBody>
          <a:bodyPr>
            <a:spAutoFit/>
          </a:bodyPr>
          <a:lstStyle/>
          <a:p>
            <a:pPr eaLnBrk="0" hangingPunct="0">
              <a:spcBef>
                <a:spcPct val="50000"/>
              </a:spcBef>
            </a:pPr>
            <a:r>
              <a:rPr lang="el-GR" dirty="0">
                <a:latin typeface="Calibri" pitchFamily="34" charset="0"/>
                <a:cs typeface="Calibri" pitchFamily="34" charset="0"/>
              </a:rPr>
              <a:t>Αν το Α υποψήφιο κλειδί;</a:t>
            </a:r>
          </a:p>
        </p:txBody>
      </p:sp>
      <p:sp>
        <p:nvSpPr>
          <p:cNvPr id="26641" name="Text Box 14"/>
          <p:cNvSpPr txBox="1">
            <a:spLocks noChangeArrowheads="1"/>
          </p:cNvSpPr>
          <p:nvPr/>
        </p:nvSpPr>
        <p:spPr bwMode="auto">
          <a:xfrm>
            <a:off x="4773298" y="1640264"/>
            <a:ext cx="3776813" cy="1077218"/>
          </a:xfrm>
          <a:prstGeom prst="rect">
            <a:avLst/>
          </a:prstGeom>
          <a:noFill/>
          <a:ln w="9525">
            <a:solidFill>
              <a:schemeClr val="bg2"/>
            </a:solidFill>
            <a:miter lim="800000"/>
            <a:headEnd/>
            <a:tailEnd/>
          </a:ln>
        </p:spPr>
        <p:txBody>
          <a:bodyPr wrap="square">
            <a:spAutoFit/>
          </a:bodyPr>
          <a:lstStyle/>
          <a:p>
            <a:pPr algn="just" eaLnBrk="0" hangingPunct="0">
              <a:spcBef>
                <a:spcPct val="50000"/>
              </a:spcBef>
            </a:pPr>
            <a:r>
              <a:rPr lang="en-US" sz="1600" b="1" dirty="0" err="1">
                <a:solidFill>
                  <a:schemeClr val="bg1">
                    <a:lumMod val="50000"/>
                  </a:schemeClr>
                </a:solidFill>
                <a:latin typeface="Calibri" pitchFamily="34" charset="0"/>
                <a:cs typeface="Calibri" pitchFamily="34" charset="0"/>
              </a:rPr>
              <a:t>b</a:t>
            </a:r>
            <a:r>
              <a:rPr lang="en-US" sz="1600" b="1" baseline="-25000" dirty="0" err="1">
                <a:solidFill>
                  <a:schemeClr val="bg1">
                    <a:lumMod val="50000"/>
                  </a:schemeClr>
                </a:solidFill>
                <a:latin typeface="Calibri" pitchFamily="34" charset="0"/>
                <a:cs typeface="Calibri" pitchFamily="34" charset="0"/>
              </a:rPr>
              <a:t>R</a:t>
            </a:r>
            <a:r>
              <a:rPr lang="en-US" sz="1600" dirty="0">
                <a:solidFill>
                  <a:schemeClr val="bg1">
                    <a:lumMod val="50000"/>
                  </a:schemeClr>
                </a:solidFill>
                <a:latin typeface="Calibri" pitchFamily="34" charset="0"/>
                <a:cs typeface="Calibri" pitchFamily="34" charset="0"/>
              </a:rPr>
              <a:t>: </a:t>
            </a:r>
            <a:r>
              <a:rPr lang="el-GR" sz="1600" dirty="0">
                <a:solidFill>
                  <a:schemeClr val="bg1">
                    <a:lumMod val="50000"/>
                  </a:schemeClr>
                </a:solidFill>
                <a:latin typeface="Calibri" pitchFamily="34" charset="0"/>
                <a:cs typeface="Calibri" pitchFamily="34" charset="0"/>
              </a:rPr>
              <a:t>αριθμός </a:t>
            </a:r>
            <a:r>
              <a:rPr lang="en-US" sz="1600" dirty="0">
                <a:solidFill>
                  <a:schemeClr val="bg1">
                    <a:lumMod val="50000"/>
                  </a:schemeClr>
                </a:solidFill>
                <a:latin typeface="Calibri" pitchFamily="34" charset="0"/>
                <a:cs typeface="Calibri" pitchFamily="34" charset="0"/>
              </a:rPr>
              <a:t>blocks </a:t>
            </a:r>
            <a:r>
              <a:rPr lang="el-GR" sz="1600" dirty="0">
                <a:solidFill>
                  <a:schemeClr val="bg1">
                    <a:lumMod val="50000"/>
                  </a:schemeClr>
                </a:solidFill>
                <a:latin typeface="Calibri" pitchFamily="34" charset="0"/>
                <a:cs typeface="Calibri" pitchFamily="34" charset="0"/>
              </a:rPr>
              <a:t>της σχέσης </a:t>
            </a:r>
            <a:r>
              <a:rPr lang="en-US" sz="1600" dirty="0">
                <a:solidFill>
                  <a:schemeClr val="bg1">
                    <a:lumMod val="50000"/>
                  </a:schemeClr>
                </a:solidFill>
                <a:latin typeface="Calibri" pitchFamily="34" charset="0"/>
                <a:cs typeface="Calibri" pitchFamily="34" charset="0"/>
              </a:rPr>
              <a:t>R</a:t>
            </a:r>
            <a:endParaRPr lang="el-GR" sz="1600" dirty="0">
              <a:solidFill>
                <a:schemeClr val="bg1">
                  <a:lumMod val="50000"/>
                </a:schemeClr>
              </a:solidFill>
              <a:latin typeface="Calibri" pitchFamily="34" charset="0"/>
              <a:cs typeface="Calibri" pitchFamily="34" charset="0"/>
            </a:endParaRPr>
          </a:p>
          <a:p>
            <a:pPr algn="just" eaLnBrk="0" hangingPunct="0"/>
            <a:r>
              <a:rPr lang="el-GR" sz="1600" b="1" dirty="0">
                <a:solidFill>
                  <a:schemeClr val="bg1">
                    <a:lumMod val="50000"/>
                  </a:schemeClr>
                </a:solidFill>
                <a:latin typeface="Calibri" pitchFamily="34" charset="0"/>
                <a:cs typeface="Calibri" pitchFamily="34" charset="0"/>
              </a:rPr>
              <a:t>SC(A, R):</a:t>
            </a:r>
            <a:r>
              <a:rPr lang="el-GR" sz="1600" dirty="0">
                <a:solidFill>
                  <a:schemeClr val="bg1">
                    <a:lumMod val="50000"/>
                  </a:schemeClr>
                </a:solidFill>
                <a:latin typeface="Calibri" pitchFamily="34" charset="0"/>
                <a:cs typeface="Calibri" pitchFamily="34" charset="0"/>
              </a:rPr>
              <a:t> μέσος αριθμός πλειάδων που ικανοποιεί μια </a:t>
            </a:r>
            <a:r>
              <a:rPr lang="el-GR" sz="1600" dirty="0" smtClean="0">
                <a:solidFill>
                  <a:schemeClr val="bg1">
                    <a:lumMod val="50000"/>
                  </a:schemeClr>
                </a:solidFill>
                <a:latin typeface="Calibri" pitchFamily="34" charset="0"/>
                <a:cs typeface="Calibri" pitchFamily="34" charset="0"/>
              </a:rPr>
              <a:t>συνθήκη («ταιριάσματα») </a:t>
            </a:r>
            <a:endParaRPr lang="el-GR" sz="1600" dirty="0">
              <a:solidFill>
                <a:schemeClr val="bg1">
                  <a:lumMod val="50000"/>
                </a:schemeClr>
              </a:solidFill>
              <a:latin typeface="Calibri" pitchFamily="34" charset="0"/>
              <a:cs typeface="Calibri" pitchFamily="34" charset="0"/>
            </a:endParaRPr>
          </a:p>
          <a:p>
            <a:pPr algn="just" eaLnBrk="0" hangingPunct="0"/>
            <a:r>
              <a:rPr lang="en-US" sz="1600" b="1" dirty="0" err="1">
                <a:solidFill>
                  <a:schemeClr val="bg1">
                    <a:lumMod val="50000"/>
                  </a:schemeClr>
                </a:solidFill>
                <a:latin typeface="Calibri" pitchFamily="34" charset="0"/>
                <a:cs typeface="Calibri" pitchFamily="34" charset="0"/>
              </a:rPr>
              <a:t>f</a:t>
            </a:r>
            <a:r>
              <a:rPr lang="en-US" sz="1600" b="1" baseline="-25000" dirty="0" err="1">
                <a:solidFill>
                  <a:schemeClr val="bg1">
                    <a:lumMod val="50000"/>
                  </a:schemeClr>
                </a:solidFill>
                <a:latin typeface="Calibri" pitchFamily="34" charset="0"/>
                <a:cs typeface="Calibri" pitchFamily="34" charset="0"/>
              </a:rPr>
              <a:t>R</a:t>
            </a:r>
            <a:r>
              <a:rPr lang="en-US" sz="1600" dirty="0">
                <a:solidFill>
                  <a:schemeClr val="bg1">
                    <a:lumMod val="50000"/>
                  </a:schemeClr>
                </a:solidFill>
                <a:latin typeface="Calibri" pitchFamily="34" charset="0"/>
                <a:cs typeface="Calibri" pitchFamily="34" charset="0"/>
              </a:rPr>
              <a:t> : </a:t>
            </a:r>
            <a:r>
              <a:rPr lang="el-GR" sz="1600" dirty="0">
                <a:solidFill>
                  <a:schemeClr val="bg1">
                    <a:lumMod val="50000"/>
                  </a:schemeClr>
                </a:solidFill>
                <a:latin typeface="Calibri" pitchFamily="34" charset="0"/>
                <a:cs typeface="Calibri" pitchFamily="34" charset="0"/>
              </a:rPr>
              <a:t>παράγοντας ομαδοποίησης</a:t>
            </a:r>
          </a:p>
        </p:txBody>
      </p:sp>
      <p:sp>
        <p:nvSpPr>
          <p:cNvPr id="19" name="Title 1"/>
          <p:cNvSpPr>
            <a:spLocks noGrp="1"/>
          </p:cNvSpPr>
          <p:nvPr>
            <p:ph type="title"/>
          </p:nvPr>
        </p:nvSpPr>
        <p:spPr>
          <a:xfrm>
            <a:off x="466627" y="0"/>
            <a:ext cx="8229600" cy="1143000"/>
          </a:xfrm>
        </p:spPr>
        <p:txBody>
          <a:bodyPr/>
          <a:lstStyle/>
          <a:p>
            <a:r>
              <a:rPr lang="el-GR" dirty="0" smtClean="0">
                <a:solidFill>
                  <a:schemeClr val="accent6">
                    <a:lumMod val="75000"/>
                  </a:schemeClr>
                </a:solidFill>
              </a:rPr>
              <a:t>Επιλογή – συνθήκη ισότητας</a:t>
            </a:r>
            <a:endParaRPr lang="en-US" dirty="0">
              <a:solidFill>
                <a:schemeClr val="accent6">
                  <a:lumMod val="75000"/>
                </a:schemeClr>
              </a:solidFill>
            </a:endParaRPr>
          </a:p>
        </p:txBody>
      </p:sp>
      <p:sp>
        <p:nvSpPr>
          <p:cNvPr id="20"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21"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Slide Number Placeholder 4"/>
          <p:cNvSpPr>
            <a:spLocks noGrp="1"/>
          </p:cNvSpPr>
          <p:nvPr>
            <p:ph type="sldNum" sz="quarter" idx="12"/>
          </p:nvPr>
        </p:nvSpPr>
        <p:spPr>
          <a:noFill/>
        </p:spPr>
        <p:txBody>
          <a:bodyPr/>
          <a:lstStyle/>
          <a:p>
            <a:fld id="{6BEA7CAE-B140-4DE4-A33F-13151201C90D}" type="slidenum">
              <a:rPr lang="el-GR" altLang="en-US" smtClean="0"/>
              <a:pPr/>
              <a:t>26</a:t>
            </a:fld>
            <a:endParaRPr lang="el-GR" altLang="en-US" smtClean="0"/>
          </a:p>
        </p:txBody>
      </p:sp>
      <p:sp>
        <p:nvSpPr>
          <p:cNvPr id="27654" name="Text Box 3"/>
          <p:cNvSpPr txBox="1">
            <a:spLocks noChangeArrowheads="1"/>
          </p:cNvSpPr>
          <p:nvPr/>
        </p:nvSpPr>
        <p:spPr bwMode="auto">
          <a:xfrm>
            <a:off x="352131" y="1326683"/>
            <a:ext cx="4323564" cy="954107"/>
          </a:xfrm>
          <a:prstGeom prst="rect">
            <a:avLst/>
          </a:prstGeom>
          <a:noFill/>
          <a:ln w="9525">
            <a:noFill/>
            <a:miter lim="800000"/>
            <a:headEnd/>
            <a:tailEnd/>
          </a:ln>
        </p:spPr>
        <p:txBody>
          <a:bodyPr wrap="square">
            <a:spAutoFit/>
          </a:bodyPr>
          <a:lstStyle/>
          <a:p>
            <a:pPr eaLnBrk="0" hangingPunct="0">
              <a:spcBef>
                <a:spcPct val="50000"/>
              </a:spcBef>
            </a:pPr>
            <a:r>
              <a:rPr lang="el-GR" sz="2800" dirty="0">
                <a:solidFill>
                  <a:schemeClr val="accent3">
                    <a:lumMod val="75000"/>
                  </a:schemeClr>
                </a:solidFill>
                <a:latin typeface="Calibri" pitchFamily="34" charset="0"/>
                <a:cs typeface="Calibri" pitchFamily="34" charset="0"/>
              </a:rPr>
              <a:t>Ε3 Χρήση πρωτεύοντος </a:t>
            </a:r>
            <a:r>
              <a:rPr lang="el-GR" sz="2800" dirty="0" smtClean="0">
                <a:solidFill>
                  <a:schemeClr val="accent3">
                    <a:lumMod val="75000"/>
                  </a:schemeClr>
                </a:solidFill>
                <a:latin typeface="Calibri" pitchFamily="34" charset="0"/>
                <a:cs typeface="Calibri" pitchFamily="34" charset="0"/>
              </a:rPr>
              <a:t> δεντρικού </a:t>
            </a:r>
            <a:r>
              <a:rPr lang="el-GR" sz="2800" dirty="0">
                <a:solidFill>
                  <a:schemeClr val="accent3">
                    <a:lumMod val="75000"/>
                  </a:schemeClr>
                </a:solidFill>
                <a:latin typeface="Calibri" pitchFamily="34" charset="0"/>
                <a:cs typeface="Calibri" pitchFamily="34" charset="0"/>
              </a:rPr>
              <a:t>ευρετηρίου</a:t>
            </a:r>
          </a:p>
        </p:txBody>
      </p:sp>
      <p:sp>
        <p:nvSpPr>
          <p:cNvPr id="27655" name="Text Box 4"/>
          <p:cNvSpPr txBox="1">
            <a:spLocks noChangeArrowheads="1"/>
          </p:cNvSpPr>
          <p:nvPr/>
        </p:nvSpPr>
        <p:spPr bwMode="auto">
          <a:xfrm>
            <a:off x="581025" y="3019425"/>
            <a:ext cx="8143875" cy="396875"/>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cs typeface="Calibri" pitchFamily="34" charset="0"/>
              </a:rPr>
              <a:t>Μπορεί να χρησιμοποιηθεί μόνο αν υπάρχει τέτοιο ευρετήριο στο Α</a:t>
            </a:r>
          </a:p>
        </p:txBody>
      </p:sp>
      <p:sp>
        <p:nvSpPr>
          <p:cNvPr id="27656" name="Text Box 5"/>
          <p:cNvSpPr txBox="1">
            <a:spLocks noChangeArrowheads="1"/>
          </p:cNvSpPr>
          <p:nvPr/>
        </p:nvSpPr>
        <p:spPr bwMode="auto">
          <a:xfrm>
            <a:off x="1676400" y="4267200"/>
            <a:ext cx="4876800" cy="396875"/>
          </a:xfrm>
          <a:prstGeom prst="rect">
            <a:avLst/>
          </a:prstGeom>
          <a:noFill/>
          <a:ln w="9525">
            <a:noFill/>
            <a:miter lim="800000"/>
            <a:headEnd/>
            <a:tailEnd/>
          </a:ln>
        </p:spPr>
        <p:txBody>
          <a:bodyPr>
            <a:spAutoFit/>
          </a:bodyPr>
          <a:lstStyle/>
          <a:p>
            <a:pPr eaLnBrk="0" hangingPunct="0">
              <a:spcBef>
                <a:spcPct val="50000"/>
              </a:spcBef>
            </a:pPr>
            <a:endParaRPr lang="en-US">
              <a:latin typeface="Times New Roman" pitchFamily="18" charset="0"/>
            </a:endParaRPr>
          </a:p>
        </p:txBody>
      </p:sp>
      <p:sp>
        <p:nvSpPr>
          <p:cNvPr id="27657" name="Rectangle 6"/>
          <p:cNvSpPr>
            <a:spLocks noChangeArrowheads="1"/>
          </p:cNvSpPr>
          <p:nvPr/>
        </p:nvSpPr>
        <p:spPr bwMode="auto">
          <a:xfrm>
            <a:off x="2686050" y="3571875"/>
            <a:ext cx="1600200" cy="366713"/>
          </a:xfrm>
          <a:prstGeom prst="rect">
            <a:avLst/>
          </a:prstGeom>
          <a:noFill/>
          <a:ln w="9525">
            <a:noFill/>
            <a:miter lim="800000"/>
            <a:headEnd/>
            <a:tailEnd/>
          </a:ln>
        </p:spPr>
        <p:txBody>
          <a:bodyPr>
            <a:spAutoFit/>
          </a:bodyPr>
          <a:lstStyle/>
          <a:p>
            <a:pPr eaLnBrk="0" hangingPunct="0">
              <a:spcBef>
                <a:spcPct val="50000"/>
              </a:spcBef>
            </a:pPr>
            <a:r>
              <a:rPr lang="en-US" sz="1800">
                <a:latin typeface="Calibri" pitchFamily="34" charset="0"/>
                <a:cs typeface="Calibri" pitchFamily="34" charset="0"/>
                <a:sym typeface="Symbol" pitchFamily="18" charset="2"/>
              </a:rPr>
              <a:t>HT</a:t>
            </a:r>
            <a:r>
              <a:rPr lang="en-US" baseline="-25000">
                <a:latin typeface="Calibri" pitchFamily="34" charset="0"/>
                <a:cs typeface="Calibri" pitchFamily="34" charset="0"/>
                <a:sym typeface="Symbol" pitchFamily="18" charset="2"/>
              </a:rPr>
              <a:t>i </a:t>
            </a:r>
            <a:r>
              <a:rPr lang="en-US" sz="1800">
                <a:latin typeface="Calibri" pitchFamily="34" charset="0"/>
                <a:cs typeface="Calibri" pitchFamily="34" charset="0"/>
                <a:sym typeface="Symbol" pitchFamily="18" charset="2"/>
              </a:rPr>
              <a:t>+ 1</a:t>
            </a:r>
            <a:endParaRPr lang="el-GR" sz="1800">
              <a:latin typeface="Calibri" pitchFamily="34" charset="0"/>
              <a:cs typeface="Calibri" pitchFamily="34" charset="0"/>
              <a:sym typeface="Symbol" pitchFamily="18" charset="2"/>
            </a:endParaRPr>
          </a:p>
        </p:txBody>
      </p:sp>
      <p:sp>
        <p:nvSpPr>
          <p:cNvPr id="27658" name="Line 7"/>
          <p:cNvSpPr>
            <a:spLocks noChangeShapeType="1"/>
          </p:cNvSpPr>
          <p:nvPr/>
        </p:nvSpPr>
        <p:spPr bwMode="auto">
          <a:xfrm flipH="1">
            <a:off x="3857625" y="3733800"/>
            <a:ext cx="533400" cy="0"/>
          </a:xfrm>
          <a:prstGeom prst="line">
            <a:avLst/>
          </a:prstGeom>
          <a:noFill/>
          <a:ln w="9525">
            <a:solidFill>
              <a:schemeClr val="tx1"/>
            </a:solidFill>
            <a:round/>
            <a:headEnd/>
            <a:tailEnd type="triangle" w="med" len="med"/>
          </a:ln>
        </p:spPr>
        <p:txBody>
          <a:bodyPr wrap="none" anchor="ctr"/>
          <a:lstStyle/>
          <a:p>
            <a:endParaRPr lang="en-US"/>
          </a:p>
        </p:txBody>
      </p:sp>
      <p:sp>
        <p:nvSpPr>
          <p:cNvPr id="27659" name="Text Box 8"/>
          <p:cNvSpPr txBox="1">
            <a:spLocks noChangeArrowheads="1"/>
          </p:cNvSpPr>
          <p:nvPr/>
        </p:nvSpPr>
        <p:spPr bwMode="auto">
          <a:xfrm>
            <a:off x="4610100" y="3467100"/>
            <a:ext cx="3810000" cy="400110"/>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cs typeface="Calibri" pitchFamily="34" charset="0"/>
              </a:rPr>
              <a:t>Εύρεση και μεταφορά της πρώτης</a:t>
            </a:r>
          </a:p>
        </p:txBody>
      </p:sp>
      <p:sp>
        <p:nvSpPr>
          <p:cNvPr id="27660" name="Rectangle 9"/>
          <p:cNvSpPr>
            <a:spLocks noChangeArrowheads="1"/>
          </p:cNvSpPr>
          <p:nvPr/>
        </p:nvSpPr>
        <p:spPr bwMode="auto">
          <a:xfrm>
            <a:off x="2247900" y="4705350"/>
            <a:ext cx="3733800" cy="366713"/>
          </a:xfrm>
          <a:prstGeom prst="rect">
            <a:avLst/>
          </a:prstGeom>
          <a:noFill/>
          <a:ln w="9525">
            <a:noFill/>
            <a:miter lim="800000"/>
            <a:headEnd/>
            <a:tailEnd/>
          </a:ln>
        </p:spPr>
        <p:txBody>
          <a:bodyPr>
            <a:spAutoFit/>
          </a:bodyPr>
          <a:lstStyle/>
          <a:p>
            <a:pPr eaLnBrk="0" hangingPunct="0">
              <a:spcBef>
                <a:spcPct val="50000"/>
              </a:spcBef>
            </a:pPr>
            <a:r>
              <a:rPr lang="en-US" sz="1800">
                <a:latin typeface="Calibri" pitchFamily="34" charset="0"/>
                <a:cs typeface="Calibri" pitchFamily="34" charset="0"/>
                <a:sym typeface="Symbol" pitchFamily="18" charset="2"/>
              </a:rPr>
              <a:t>HT</a:t>
            </a:r>
            <a:r>
              <a:rPr lang="en-US" baseline="-25000">
                <a:latin typeface="Calibri" pitchFamily="34" charset="0"/>
                <a:cs typeface="Calibri" pitchFamily="34" charset="0"/>
                <a:sym typeface="Symbol" pitchFamily="18" charset="2"/>
              </a:rPr>
              <a:t>i </a:t>
            </a:r>
            <a:r>
              <a:rPr lang="en-US" sz="1800">
                <a:latin typeface="Calibri" pitchFamily="34" charset="0"/>
                <a:cs typeface="Calibri" pitchFamily="34" charset="0"/>
                <a:sym typeface="Symbol" pitchFamily="18" charset="2"/>
              </a:rPr>
              <a:t>+ </a:t>
            </a:r>
            <a:r>
              <a:rPr lang="en-US" sz="1800">
                <a:solidFill>
                  <a:srgbClr val="B2B2B2"/>
                </a:solidFill>
                <a:latin typeface="Calibri" pitchFamily="34" charset="0"/>
                <a:cs typeface="Calibri" pitchFamily="34" charset="0"/>
                <a:sym typeface="Symbol" pitchFamily="18" charset="2"/>
              </a:rPr>
              <a:t>SC(A, R)/f</a:t>
            </a:r>
            <a:r>
              <a:rPr lang="en-US" baseline="-25000">
                <a:solidFill>
                  <a:srgbClr val="B2B2B2"/>
                </a:solidFill>
                <a:latin typeface="Calibri" pitchFamily="34" charset="0"/>
                <a:cs typeface="Calibri" pitchFamily="34" charset="0"/>
                <a:sym typeface="Symbol" pitchFamily="18" charset="2"/>
              </a:rPr>
              <a:t>R</a:t>
            </a:r>
            <a:r>
              <a:rPr lang="en-US" sz="1800">
                <a:solidFill>
                  <a:srgbClr val="B2B2B2"/>
                </a:solidFill>
                <a:latin typeface="Calibri" pitchFamily="34" charset="0"/>
                <a:cs typeface="Calibri" pitchFamily="34" charset="0"/>
                <a:sym typeface="Symbol" pitchFamily="18" charset="2"/>
              </a:rPr>
              <a:t></a:t>
            </a:r>
            <a:endParaRPr lang="el-GR" sz="1800">
              <a:solidFill>
                <a:srgbClr val="B2B2B2"/>
              </a:solidFill>
              <a:latin typeface="Calibri" pitchFamily="34" charset="0"/>
              <a:cs typeface="Calibri" pitchFamily="34" charset="0"/>
              <a:sym typeface="Symbol" pitchFamily="18" charset="2"/>
            </a:endParaRPr>
          </a:p>
        </p:txBody>
      </p:sp>
      <p:sp>
        <p:nvSpPr>
          <p:cNvPr id="27661" name="Text Box 10"/>
          <p:cNvSpPr txBox="1">
            <a:spLocks noChangeArrowheads="1"/>
          </p:cNvSpPr>
          <p:nvPr/>
        </p:nvSpPr>
        <p:spPr bwMode="auto">
          <a:xfrm>
            <a:off x="590550" y="4171950"/>
            <a:ext cx="7696200" cy="396875"/>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cs typeface="Calibri" pitchFamily="34" charset="0"/>
              </a:rPr>
              <a:t>Αν το Α δεν είναι υποψήφιο κλειδί -- ευρετήριο συστάδων</a:t>
            </a:r>
          </a:p>
        </p:txBody>
      </p:sp>
      <p:sp>
        <p:nvSpPr>
          <p:cNvPr id="27662" name="Text Box 11"/>
          <p:cNvSpPr txBox="1">
            <a:spLocks noChangeArrowheads="1"/>
          </p:cNvSpPr>
          <p:nvPr/>
        </p:nvSpPr>
        <p:spPr bwMode="auto">
          <a:xfrm>
            <a:off x="5003800" y="1569055"/>
            <a:ext cx="3455988" cy="1323439"/>
          </a:xfrm>
          <a:prstGeom prst="rect">
            <a:avLst/>
          </a:prstGeom>
          <a:noFill/>
          <a:ln w="9525">
            <a:solidFill>
              <a:schemeClr val="bg2"/>
            </a:solidFill>
            <a:miter lim="800000"/>
            <a:headEnd/>
            <a:tailEnd/>
          </a:ln>
        </p:spPr>
        <p:txBody>
          <a:bodyPr>
            <a:spAutoFit/>
          </a:bodyPr>
          <a:lstStyle/>
          <a:p>
            <a:pPr algn="just" eaLnBrk="0" hangingPunct="0">
              <a:spcBef>
                <a:spcPct val="50000"/>
              </a:spcBef>
            </a:pPr>
            <a:r>
              <a:rPr lang="en-US" sz="1600" b="1" dirty="0" err="1">
                <a:solidFill>
                  <a:schemeClr val="bg1">
                    <a:lumMod val="50000"/>
                  </a:schemeClr>
                </a:solidFill>
                <a:latin typeface="Calibri" pitchFamily="34" charset="0"/>
                <a:cs typeface="Calibri" pitchFamily="34" charset="0"/>
              </a:rPr>
              <a:t>b</a:t>
            </a:r>
            <a:r>
              <a:rPr lang="en-US" sz="1600" b="1" baseline="-25000" dirty="0" err="1">
                <a:solidFill>
                  <a:schemeClr val="bg1">
                    <a:lumMod val="50000"/>
                  </a:schemeClr>
                </a:solidFill>
                <a:latin typeface="Calibri" pitchFamily="34" charset="0"/>
                <a:cs typeface="Calibri" pitchFamily="34" charset="0"/>
              </a:rPr>
              <a:t>R</a:t>
            </a:r>
            <a:r>
              <a:rPr lang="en-US" sz="1600" dirty="0">
                <a:solidFill>
                  <a:schemeClr val="bg1">
                    <a:lumMod val="50000"/>
                  </a:schemeClr>
                </a:solidFill>
                <a:latin typeface="Calibri" pitchFamily="34" charset="0"/>
                <a:cs typeface="Calibri" pitchFamily="34" charset="0"/>
              </a:rPr>
              <a:t>: </a:t>
            </a:r>
            <a:r>
              <a:rPr lang="el-GR" sz="1600" dirty="0">
                <a:solidFill>
                  <a:schemeClr val="bg1">
                    <a:lumMod val="50000"/>
                  </a:schemeClr>
                </a:solidFill>
                <a:latin typeface="Calibri" pitchFamily="34" charset="0"/>
                <a:cs typeface="Calibri" pitchFamily="34" charset="0"/>
              </a:rPr>
              <a:t>αριθμός </a:t>
            </a:r>
            <a:r>
              <a:rPr lang="en-US" sz="1600" dirty="0">
                <a:solidFill>
                  <a:schemeClr val="bg1">
                    <a:lumMod val="50000"/>
                  </a:schemeClr>
                </a:solidFill>
                <a:latin typeface="Calibri" pitchFamily="34" charset="0"/>
                <a:cs typeface="Calibri" pitchFamily="34" charset="0"/>
              </a:rPr>
              <a:t>blocks </a:t>
            </a:r>
            <a:r>
              <a:rPr lang="el-GR" sz="1600" dirty="0">
                <a:solidFill>
                  <a:schemeClr val="bg1">
                    <a:lumMod val="50000"/>
                  </a:schemeClr>
                </a:solidFill>
                <a:latin typeface="Calibri" pitchFamily="34" charset="0"/>
                <a:cs typeface="Calibri" pitchFamily="34" charset="0"/>
              </a:rPr>
              <a:t>της σχέσης </a:t>
            </a:r>
            <a:r>
              <a:rPr lang="en-US" sz="1600" dirty="0">
                <a:solidFill>
                  <a:schemeClr val="bg1">
                    <a:lumMod val="50000"/>
                  </a:schemeClr>
                </a:solidFill>
                <a:latin typeface="Calibri" pitchFamily="34" charset="0"/>
                <a:cs typeface="Calibri" pitchFamily="34" charset="0"/>
              </a:rPr>
              <a:t>R</a:t>
            </a:r>
            <a:endParaRPr lang="el-GR" sz="1600" dirty="0">
              <a:solidFill>
                <a:schemeClr val="bg1">
                  <a:lumMod val="50000"/>
                </a:schemeClr>
              </a:solidFill>
              <a:latin typeface="Calibri" pitchFamily="34" charset="0"/>
              <a:cs typeface="Calibri" pitchFamily="34" charset="0"/>
            </a:endParaRPr>
          </a:p>
          <a:p>
            <a:pPr eaLnBrk="0" hangingPunct="0"/>
            <a:r>
              <a:rPr lang="el-GR" sz="1600" b="1" dirty="0">
                <a:solidFill>
                  <a:schemeClr val="bg1">
                    <a:lumMod val="50000"/>
                  </a:schemeClr>
                </a:solidFill>
                <a:latin typeface="Calibri" pitchFamily="34" charset="0"/>
                <a:cs typeface="Calibri" pitchFamily="34" charset="0"/>
              </a:rPr>
              <a:t>SC(A, R):</a:t>
            </a:r>
            <a:r>
              <a:rPr lang="el-GR" sz="1600" dirty="0">
                <a:solidFill>
                  <a:schemeClr val="bg1">
                    <a:lumMod val="50000"/>
                  </a:schemeClr>
                </a:solidFill>
                <a:latin typeface="Calibri" pitchFamily="34" charset="0"/>
                <a:cs typeface="Calibri" pitchFamily="34" charset="0"/>
              </a:rPr>
              <a:t> μέσος αριθμός πλειάδων που ικανοποιεί μια συνθήκη </a:t>
            </a:r>
          </a:p>
          <a:p>
            <a:pPr eaLnBrk="0" hangingPunct="0"/>
            <a:r>
              <a:rPr lang="en-US" sz="1600" b="1" dirty="0" err="1">
                <a:solidFill>
                  <a:schemeClr val="bg1">
                    <a:lumMod val="50000"/>
                  </a:schemeClr>
                </a:solidFill>
                <a:latin typeface="Calibri" pitchFamily="34" charset="0"/>
                <a:cs typeface="Calibri" pitchFamily="34" charset="0"/>
              </a:rPr>
              <a:t>f</a:t>
            </a:r>
            <a:r>
              <a:rPr lang="en-US" sz="1600" b="1" baseline="-25000" dirty="0" err="1">
                <a:solidFill>
                  <a:schemeClr val="bg1">
                    <a:lumMod val="50000"/>
                  </a:schemeClr>
                </a:solidFill>
                <a:latin typeface="Calibri" pitchFamily="34" charset="0"/>
                <a:cs typeface="Calibri" pitchFamily="34" charset="0"/>
              </a:rPr>
              <a:t>R</a:t>
            </a:r>
            <a:r>
              <a:rPr lang="en-US" sz="1600" dirty="0">
                <a:solidFill>
                  <a:schemeClr val="bg1">
                    <a:lumMod val="50000"/>
                  </a:schemeClr>
                </a:solidFill>
                <a:latin typeface="Calibri" pitchFamily="34" charset="0"/>
                <a:cs typeface="Calibri" pitchFamily="34" charset="0"/>
              </a:rPr>
              <a:t>: </a:t>
            </a:r>
            <a:r>
              <a:rPr lang="el-GR" sz="1600" dirty="0">
                <a:solidFill>
                  <a:schemeClr val="bg1">
                    <a:lumMod val="50000"/>
                  </a:schemeClr>
                </a:solidFill>
                <a:latin typeface="Calibri" pitchFamily="34" charset="0"/>
                <a:cs typeface="Calibri" pitchFamily="34" charset="0"/>
              </a:rPr>
              <a:t>παράγοντας ομαδοποίησης</a:t>
            </a:r>
          </a:p>
          <a:p>
            <a:pPr eaLnBrk="0" hangingPunct="0"/>
            <a:r>
              <a:rPr lang="en-US" sz="1600" b="1" dirty="0" err="1">
                <a:solidFill>
                  <a:schemeClr val="bg1">
                    <a:lumMod val="50000"/>
                  </a:schemeClr>
                </a:solidFill>
                <a:latin typeface="Calibri" pitchFamily="34" charset="0"/>
                <a:cs typeface="Calibri" pitchFamily="34" charset="0"/>
              </a:rPr>
              <a:t>HT</a:t>
            </a:r>
            <a:r>
              <a:rPr lang="en-US" sz="1600" b="1" baseline="-25000" dirty="0" err="1">
                <a:solidFill>
                  <a:schemeClr val="bg1">
                    <a:lumMod val="50000"/>
                  </a:schemeClr>
                </a:solidFill>
                <a:latin typeface="Calibri" pitchFamily="34" charset="0"/>
                <a:cs typeface="Calibri" pitchFamily="34" charset="0"/>
              </a:rPr>
              <a:t>i</a:t>
            </a:r>
            <a:r>
              <a:rPr lang="en-US" sz="1600" b="1" dirty="0">
                <a:solidFill>
                  <a:schemeClr val="bg1">
                    <a:lumMod val="50000"/>
                  </a:schemeClr>
                </a:solidFill>
                <a:latin typeface="Calibri" pitchFamily="34" charset="0"/>
                <a:cs typeface="Calibri" pitchFamily="34" charset="0"/>
              </a:rPr>
              <a:t>:</a:t>
            </a:r>
            <a:r>
              <a:rPr lang="el-GR" sz="1600" dirty="0">
                <a:solidFill>
                  <a:schemeClr val="bg1">
                    <a:lumMod val="50000"/>
                  </a:schemeClr>
                </a:solidFill>
                <a:latin typeface="Calibri" pitchFamily="34" charset="0"/>
                <a:cs typeface="Calibri" pitchFamily="34" charset="0"/>
              </a:rPr>
              <a:t> </a:t>
            </a:r>
            <a:r>
              <a:rPr lang="en-US" sz="1600" dirty="0">
                <a:solidFill>
                  <a:schemeClr val="bg1">
                    <a:lumMod val="50000"/>
                  </a:schemeClr>
                </a:solidFill>
                <a:latin typeface="Calibri" pitchFamily="34" charset="0"/>
                <a:cs typeface="Calibri" pitchFamily="34" charset="0"/>
              </a:rPr>
              <a:t> </a:t>
            </a:r>
            <a:r>
              <a:rPr lang="el-GR" sz="1600" dirty="0">
                <a:solidFill>
                  <a:schemeClr val="bg1">
                    <a:lumMod val="50000"/>
                  </a:schemeClr>
                </a:solidFill>
                <a:latin typeface="Calibri" pitchFamily="34" charset="0"/>
                <a:cs typeface="Calibri" pitchFamily="34" charset="0"/>
              </a:rPr>
              <a:t>αριθμός </a:t>
            </a:r>
            <a:r>
              <a:rPr lang="el-GR" sz="1600" dirty="0" smtClean="0">
                <a:solidFill>
                  <a:schemeClr val="bg1">
                    <a:lumMod val="50000"/>
                  </a:schemeClr>
                </a:solidFill>
                <a:latin typeface="Calibri" pitchFamily="34" charset="0"/>
                <a:cs typeface="Calibri" pitchFamily="34" charset="0"/>
              </a:rPr>
              <a:t>επιπέδων (ύψος)</a:t>
            </a:r>
            <a:endParaRPr lang="el-GR" sz="1600" dirty="0">
              <a:solidFill>
                <a:schemeClr val="bg1">
                  <a:lumMod val="50000"/>
                </a:schemeClr>
              </a:solidFill>
              <a:latin typeface="Calibri" pitchFamily="34" charset="0"/>
              <a:cs typeface="Calibri" pitchFamily="34" charset="0"/>
            </a:endParaRPr>
          </a:p>
        </p:txBody>
      </p:sp>
      <p:sp>
        <p:nvSpPr>
          <p:cNvPr id="27663" name="Text Box 12"/>
          <p:cNvSpPr txBox="1">
            <a:spLocks noChangeArrowheads="1"/>
          </p:cNvSpPr>
          <p:nvPr/>
        </p:nvSpPr>
        <p:spPr bwMode="auto">
          <a:xfrm>
            <a:off x="238125" y="5346700"/>
            <a:ext cx="8548688" cy="923330"/>
          </a:xfrm>
          <a:prstGeom prst="rect">
            <a:avLst/>
          </a:prstGeom>
          <a:noFill/>
          <a:ln w="9525">
            <a:noFill/>
            <a:miter lim="800000"/>
            <a:headEnd/>
            <a:tailEnd/>
          </a:ln>
        </p:spPr>
        <p:txBody>
          <a:bodyPr>
            <a:spAutoFit/>
          </a:bodyPr>
          <a:lstStyle/>
          <a:p>
            <a:pPr algn="just" eaLnBrk="0" hangingPunct="0">
              <a:spcBef>
                <a:spcPct val="50000"/>
              </a:spcBef>
            </a:pPr>
            <a:r>
              <a:rPr lang="el-GR" i="1" dirty="0">
                <a:solidFill>
                  <a:schemeClr val="bg2">
                    <a:lumMod val="50000"/>
                  </a:schemeClr>
                </a:solidFill>
                <a:latin typeface="Calibri" pitchFamily="34" charset="0"/>
                <a:cs typeface="Calibri" pitchFamily="34" charset="0"/>
              </a:rPr>
              <a:t>ΣΗΜΕΙΩΣΗ: Πρωτεύον ευρετήριο στο Α, σημαίνει ότι οι εγγραφές του αρχείου δεδομένων είναι ταξινομημένες (διατεταγμένες) ως προς Α άρα οι υπόλοιπες εγγραφές με την ίδια τιμή (αν υπάρχουν) βρίσκονται σε γειτονικά </a:t>
            </a:r>
            <a:r>
              <a:rPr lang="en-US" i="1" dirty="0">
                <a:solidFill>
                  <a:schemeClr val="bg2">
                    <a:lumMod val="50000"/>
                  </a:schemeClr>
                </a:solidFill>
                <a:latin typeface="Calibri" pitchFamily="34" charset="0"/>
                <a:cs typeface="Calibri" pitchFamily="34" charset="0"/>
              </a:rPr>
              <a:t>blocks</a:t>
            </a:r>
            <a:r>
              <a:rPr lang="el-GR" i="1" dirty="0">
                <a:solidFill>
                  <a:schemeClr val="bg2">
                    <a:lumMod val="50000"/>
                  </a:schemeClr>
                </a:solidFill>
                <a:latin typeface="Calibri" pitchFamily="34" charset="0"/>
                <a:cs typeface="Calibri" pitchFamily="34" charset="0"/>
              </a:rPr>
              <a:t> του αρχείου δεδομένων</a:t>
            </a:r>
          </a:p>
        </p:txBody>
      </p:sp>
      <p:sp>
        <p:nvSpPr>
          <p:cNvPr id="27664" name="Line 13"/>
          <p:cNvSpPr>
            <a:spLocks noChangeShapeType="1"/>
          </p:cNvSpPr>
          <p:nvPr/>
        </p:nvSpPr>
        <p:spPr bwMode="auto">
          <a:xfrm flipH="1">
            <a:off x="4514850" y="4819650"/>
            <a:ext cx="609600" cy="0"/>
          </a:xfrm>
          <a:prstGeom prst="line">
            <a:avLst/>
          </a:prstGeom>
          <a:noFill/>
          <a:ln w="9525">
            <a:solidFill>
              <a:schemeClr val="tx1"/>
            </a:solidFill>
            <a:round/>
            <a:headEnd/>
            <a:tailEnd type="triangle" w="med" len="med"/>
          </a:ln>
        </p:spPr>
        <p:txBody>
          <a:bodyPr wrap="none" anchor="ctr"/>
          <a:lstStyle/>
          <a:p>
            <a:endParaRPr lang="en-US"/>
          </a:p>
        </p:txBody>
      </p:sp>
      <p:sp>
        <p:nvSpPr>
          <p:cNvPr id="27665" name="Text Box 14"/>
          <p:cNvSpPr txBox="1">
            <a:spLocks noChangeArrowheads="1"/>
          </p:cNvSpPr>
          <p:nvPr/>
        </p:nvSpPr>
        <p:spPr bwMode="auto">
          <a:xfrm>
            <a:off x="5257800" y="4657725"/>
            <a:ext cx="3305175" cy="396875"/>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cs typeface="Calibri" pitchFamily="34" charset="0"/>
              </a:rPr>
              <a:t>Εύρεση και των υπόλοιπων</a:t>
            </a:r>
          </a:p>
        </p:txBody>
      </p:sp>
      <p:sp>
        <p:nvSpPr>
          <p:cNvPr id="20" name="Title 1"/>
          <p:cNvSpPr>
            <a:spLocks noGrp="1"/>
          </p:cNvSpPr>
          <p:nvPr>
            <p:ph type="title"/>
          </p:nvPr>
        </p:nvSpPr>
        <p:spPr>
          <a:xfrm>
            <a:off x="476053" y="0"/>
            <a:ext cx="8229600" cy="1143000"/>
          </a:xfrm>
        </p:spPr>
        <p:txBody>
          <a:bodyPr/>
          <a:lstStyle/>
          <a:p>
            <a:r>
              <a:rPr lang="el-GR" dirty="0" smtClean="0">
                <a:solidFill>
                  <a:schemeClr val="accent6">
                    <a:lumMod val="75000"/>
                  </a:schemeClr>
                </a:solidFill>
              </a:rPr>
              <a:t>Επιλογή – συνθήκη ισότητας</a:t>
            </a:r>
            <a:endParaRPr lang="en-US" dirty="0">
              <a:solidFill>
                <a:schemeClr val="accent6">
                  <a:lumMod val="75000"/>
                </a:schemeClr>
              </a:solidFill>
            </a:endParaRPr>
          </a:p>
        </p:txBody>
      </p:sp>
      <p:sp>
        <p:nvSpPr>
          <p:cNvPr id="19"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21"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4"/>
          <p:cNvSpPr>
            <a:spLocks noGrp="1"/>
          </p:cNvSpPr>
          <p:nvPr>
            <p:ph type="sldNum" sz="quarter" idx="12"/>
          </p:nvPr>
        </p:nvSpPr>
        <p:spPr>
          <a:noFill/>
        </p:spPr>
        <p:txBody>
          <a:bodyPr/>
          <a:lstStyle/>
          <a:p>
            <a:fld id="{EB4D3984-8997-4CBD-BDFB-2E9BA30CB3B6}" type="slidenum">
              <a:rPr lang="el-GR" altLang="en-US" smtClean="0"/>
              <a:pPr/>
              <a:t>27</a:t>
            </a:fld>
            <a:endParaRPr lang="el-GR" altLang="en-US" smtClean="0"/>
          </a:p>
        </p:txBody>
      </p:sp>
      <p:sp>
        <p:nvSpPr>
          <p:cNvPr id="28678" name="Text Box 3"/>
          <p:cNvSpPr txBox="1">
            <a:spLocks noChangeArrowheads="1"/>
          </p:cNvSpPr>
          <p:nvPr/>
        </p:nvSpPr>
        <p:spPr bwMode="auto">
          <a:xfrm>
            <a:off x="400835" y="1470580"/>
            <a:ext cx="4340848" cy="954107"/>
          </a:xfrm>
          <a:prstGeom prst="rect">
            <a:avLst/>
          </a:prstGeom>
          <a:noFill/>
          <a:ln w="9525">
            <a:noFill/>
            <a:miter lim="800000"/>
            <a:headEnd/>
            <a:tailEnd/>
          </a:ln>
        </p:spPr>
        <p:txBody>
          <a:bodyPr wrap="square">
            <a:spAutoFit/>
          </a:bodyPr>
          <a:lstStyle/>
          <a:p>
            <a:pPr eaLnBrk="0" hangingPunct="0">
              <a:spcBef>
                <a:spcPct val="50000"/>
              </a:spcBef>
            </a:pPr>
            <a:r>
              <a:rPr lang="el-GR" sz="2800" dirty="0">
                <a:solidFill>
                  <a:schemeClr val="accent3">
                    <a:lumMod val="75000"/>
                  </a:schemeClr>
                </a:solidFill>
                <a:latin typeface="Calibri" pitchFamily="34" charset="0"/>
                <a:cs typeface="Calibri" pitchFamily="34" charset="0"/>
              </a:rPr>
              <a:t>Ε4 Χρήση δευτερεύοντος </a:t>
            </a:r>
            <a:r>
              <a:rPr lang="el-GR" sz="2800" dirty="0" smtClean="0">
                <a:solidFill>
                  <a:schemeClr val="accent3">
                    <a:lumMod val="75000"/>
                  </a:schemeClr>
                </a:solidFill>
                <a:latin typeface="Calibri" pitchFamily="34" charset="0"/>
                <a:cs typeface="Calibri" pitchFamily="34" charset="0"/>
              </a:rPr>
              <a:t>  δεντρικού </a:t>
            </a:r>
            <a:r>
              <a:rPr lang="el-GR" sz="2800" dirty="0">
                <a:solidFill>
                  <a:schemeClr val="accent3">
                    <a:lumMod val="75000"/>
                  </a:schemeClr>
                </a:solidFill>
                <a:latin typeface="Calibri" pitchFamily="34" charset="0"/>
                <a:cs typeface="Calibri" pitchFamily="34" charset="0"/>
              </a:rPr>
              <a:t>ευρετηρίου</a:t>
            </a:r>
          </a:p>
        </p:txBody>
      </p:sp>
      <p:sp>
        <p:nvSpPr>
          <p:cNvPr id="28679" name="Text Box 4"/>
          <p:cNvSpPr txBox="1">
            <a:spLocks noChangeArrowheads="1"/>
          </p:cNvSpPr>
          <p:nvPr/>
        </p:nvSpPr>
        <p:spPr bwMode="auto">
          <a:xfrm>
            <a:off x="238125" y="2752725"/>
            <a:ext cx="8248650" cy="396875"/>
          </a:xfrm>
          <a:prstGeom prst="rect">
            <a:avLst/>
          </a:prstGeom>
          <a:noFill/>
          <a:ln w="9525">
            <a:noFill/>
            <a:miter lim="800000"/>
            <a:headEnd/>
            <a:tailEnd/>
          </a:ln>
        </p:spPr>
        <p:txBody>
          <a:bodyPr>
            <a:spAutoFit/>
          </a:bodyPr>
          <a:lstStyle/>
          <a:p>
            <a:pPr eaLnBrk="0" hangingPunct="0">
              <a:spcBef>
                <a:spcPct val="50000"/>
              </a:spcBef>
            </a:pPr>
            <a:r>
              <a:rPr lang="el-GR" dirty="0">
                <a:latin typeface="Calibri" pitchFamily="34" charset="0"/>
                <a:cs typeface="Calibri" pitchFamily="34" charset="0"/>
              </a:rPr>
              <a:t>Μπορεί να χρησιμοποιηθεί μόνο αν υπάρχει τέτοιο ευρετήριο στο Α</a:t>
            </a:r>
          </a:p>
        </p:txBody>
      </p:sp>
      <p:sp>
        <p:nvSpPr>
          <p:cNvPr id="28680" name="Text Box 5"/>
          <p:cNvSpPr txBox="1">
            <a:spLocks noChangeArrowheads="1"/>
          </p:cNvSpPr>
          <p:nvPr/>
        </p:nvSpPr>
        <p:spPr bwMode="auto">
          <a:xfrm>
            <a:off x="1695450" y="4029075"/>
            <a:ext cx="4876800" cy="396875"/>
          </a:xfrm>
          <a:prstGeom prst="rect">
            <a:avLst/>
          </a:prstGeom>
          <a:noFill/>
          <a:ln w="9525">
            <a:noFill/>
            <a:miter lim="800000"/>
            <a:headEnd/>
            <a:tailEnd/>
          </a:ln>
        </p:spPr>
        <p:txBody>
          <a:bodyPr>
            <a:spAutoFit/>
          </a:bodyPr>
          <a:lstStyle/>
          <a:p>
            <a:pPr eaLnBrk="0" hangingPunct="0">
              <a:spcBef>
                <a:spcPct val="50000"/>
              </a:spcBef>
            </a:pPr>
            <a:endParaRPr lang="en-US">
              <a:latin typeface="Times New Roman" pitchFamily="18" charset="0"/>
            </a:endParaRPr>
          </a:p>
        </p:txBody>
      </p:sp>
      <p:sp>
        <p:nvSpPr>
          <p:cNvPr id="28681" name="Rectangle 6"/>
          <p:cNvSpPr>
            <a:spLocks noChangeArrowheads="1"/>
          </p:cNvSpPr>
          <p:nvPr/>
        </p:nvSpPr>
        <p:spPr bwMode="auto">
          <a:xfrm>
            <a:off x="2152650" y="3581400"/>
            <a:ext cx="1600200" cy="366713"/>
          </a:xfrm>
          <a:prstGeom prst="rect">
            <a:avLst/>
          </a:prstGeom>
          <a:noFill/>
          <a:ln w="9525">
            <a:noFill/>
            <a:miter lim="800000"/>
            <a:headEnd/>
            <a:tailEnd/>
          </a:ln>
        </p:spPr>
        <p:txBody>
          <a:bodyPr>
            <a:spAutoFit/>
          </a:bodyPr>
          <a:lstStyle/>
          <a:p>
            <a:pPr eaLnBrk="0" hangingPunct="0">
              <a:spcBef>
                <a:spcPct val="50000"/>
              </a:spcBef>
            </a:pPr>
            <a:r>
              <a:rPr lang="en-US" sz="1800">
                <a:latin typeface="Calibri" pitchFamily="34" charset="0"/>
                <a:cs typeface="Calibri" pitchFamily="34" charset="0"/>
                <a:sym typeface="Symbol" pitchFamily="18" charset="2"/>
              </a:rPr>
              <a:t>HT</a:t>
            </a:r>
            <a:r>
              <a:rPr lang="en-US" baseline="-25000">
                <a:latin typeface="Calibri" pitchFamily="34" charset="0"/>
                <a:cs typeface="Calibri" pitchFamily="34" charset="0"/>
                <a:sym typeface="Symbol" pitchFamily="18" charset="2"/>
              </a:rPr>
              <a:t>i </a:t>
            </a:r>
            <a:r>
              <a:rPr lang="en-US" sz="1800">
                <a:latin typeface="Calibri" pitchFamily="34" charset="0"/>
                <a:cs typeface="Calibri" pitchFamily="34" charset="0"/>
                <a:sym typeface="Symbol" pitchFamily="18" charset="2"/>
              </a:rPr>
              <a:t>+ 1</a:t>
            </a:r>
            <a:endParaRPr lang="el-GR" sz="1800">
              <a:latin typeface="Calibri" pitchFamily="34" charset="0"/>
              <a:cs typeface="Calibri" pitchFamily="34" charset="0"/>
              <a:sym typeface="Symbol" pitchFamily="18" charset="2"/>
            </a:endParaRPr>
          </a:p>
        </p:txBody>
      </p:sp>
      <p:sp>
        <p:nvSpPr>
          <p:cNvPr id="28682" name="Rectangle 7"/>
          <p:cNvSpPr>
            <a:spLocks noChangeArrowheads="1"/>
          </p:cNvSpPr>
          <p:nvPr/>
        </p:nvSpPr>
        <p:spPr bwMode="auto">
          <a:xfrm>
            <a:off x="1971675" y="4772025"/>
            <a:ext cx="3524250" cy="779463"/>
          </a:xfrm>
          <a:prstGeom prst="rect">
            <a:avLst/>
          </a:prstGeom>
          <a:noFill/>
          <a:ln w="9525">
            <a:noFill/>
            <a:miter lim="800000"/>
            <a:headEnd/>
            <a:tailEnd/>
          </a:ln>
        </p:spPr>
        <p:txBody>
          <a:bodyPr>
            <a:spAutoFit/>
          </a:bodyPr>
          <a:lstStyle/>
          <a:p>
            <a:pPr eaLnBrk="0" hangingPunct="0">
              <a:spcBef>
                <a:spcPct val="50000"/>
              </a:spcBef>
            </a:pPr>
            <a:r>
              <a:rPr lang="en-US" sz="1800">
                <a:latin typeface="Calibri" pitchFamily="34" charset="0"/>
                <a:cs typeface="Calibri" pitchFamily="34" charset="0"/>
                <a:sym typeface="Symbol" pitchFamily="18" charset="2"/>
              </a:rPr>
              <a:t>HT</a:t>
            </a:r>
            <a:r>
              <a:rPr lang="en-US" baseline="-25000">
                <a:latin typeface="Calibri" pitchFamily="34" charset="0"/>
                <a:cs typeface="Calibri" pitchFamily="34" charset="0"/>
                <a:sym typeface="Symbol" pitchFamily="18" charset="2"/>
              </a:rPr>
              <a:t>i </a:t>
            </a:r>
            <a:r>
              <a:rPr lang="en-US" sz="1800">
                <a:latin typeface="Calibri" pitchFamily="34" charset="0"/>
                <a:cs typeface="Calibri" pitchFamily="34" charset="0"/>
                <a:sym typeface="Symbol" pitchFamily="18" charset="2"/>
              </a:rPr>
              <a:t>+ </a:t>
            </a:r>
            <a:r>
              <a:rPr lang="el-GR" sz="1800" i="1">
                <a:solidFill>
                  <a:srgbClr val="990000"/>
                </a:solidFill>
                <a:latin typeface="Calibri" pitchFamily="34" charset="0"/>
                <a:cs typeface="Calibri" pitchFamily="34" charset="0"/>
                <a:sym typeface="Symbol" pitchFamily="18" charset="2"/>
              </a:rPr>
              <a:t>ενδιάμεσο επίπεδο</a:t>
            </a:r>
            <a:r>
              <a:rPr lang="el-GR" sz="1800">
                <a:latin typeface="Calibri" pitchFamily="34" charset="0"/>
                <a:cs typeface="Calibri" pitchFamily="34" charset="0"/>
                <a:sym typeface="Symbol" pitchFamily="18" charset="2"/>
              </a:rPr>
              <a:t> </a:t>
            </a:r>
          </a:p>
          <a:p>
            <a:pPr eaLnBrk="0" hangingPunct="0">
              <a:spcBef>
                <a:spcPct val="50000"/>
              </a:spcBef>
            </a:pPr>
            <a:r>
              <a:rPr lang="el-GR" sz="1800">
                <a:latin typeface="Calibri" pitchFamily="34" charset="0"/>
                <a:cs typeface="Calibri" pitchFamily="34" charset="0"/>
                <a:sym typeface="Symbol" pitchFamily="18" charset="2"/>
              </a:rPr>
              <a:t>+</a:t>
            </a:r>
            <a:r>
              <a:rPr lang="en-US" sz="1800">
                <a:latin typeface="Calibri" pitchFamily="34" charset="0"/>
                <a:cs typeface="Calibri" pitchFamily="34" charset="0"/>
                <a:sym typeface="Symbol" pitchFamily="18" charset="2"/>
              </a:rPr>
              <a:t>SC(A, R) </a:t>
            </a:r>
            <a:endParaRPr lang="el-GR" sz="1800">
              <a:latin typeface="Calibri" pitchFamily="34" charset="0"/>
              <a:cs typeface="Calibri" pitchFamily="34" charset="0"/>
              <a:sym typeface="Symbol" pitchFamily="18" charset="2"/>
            </a:endParaRPr>
          </a:p>
        </p:txBody>
      </p:sp>
      <p:sp>
        <p:nvSpPr>
          <p:cNvPr id="28683" name="Text Box 8"/>
          <p:cNvSpPr txBox="1">
            <a:spLocks noChangeArrowheads="1"/>
          </p:cNvSpPr>
          <p:nvPr/>
        </p:nvSpPr>
        <p:spPr bwMode="auto">
          <a:xfrm>
            <a:off x="438150" y="4267200"/>
            <a:ext cx="8096250" cy="400110"/>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cs typeface="Calibri" pitchFamily="34" charset="0"/>
              </a:rPr>
              <a:t>Αν το Α δεν είναι υποψήφιο κλειδί </a:t>
            </a:r>
            <a:r>
              <a:rPr lang="el-GR" b="1" u="sng">
                <a:solidFill>
                  <a:srgbClr val="FF3300"/>
                </a:solidFill>
                <a:latin typeface="Calibri" pitchFamily="34" charset="0"/>
                <a:cs typeface="Calibri" pitchFamily="34" charset="0"/>
              </a:rPr>
              <a:t>+</a:t>
            </a:r>
            <a:r>
              <a:rPr lang="el-GR" b="1">
                <a:latin typeface="Calibri" pitchFamily="34" charset="0"/>
                <a:cs typeface="Calibri" pitchFamily="34" charset="0"/>
              </a:rPr>
              <a:t> </a:t>
            </a:r>
            <a:r>
              <a:rPr lang="el-GR">
                <a:latin typeface="Calibri" pitchFamily="34" charset="0"/>
                <a:cs typeface="Calibri" pitchFamily="34" charset="0"/>
              </a:rPr>
              <a:t>κόστος για την εύρεση των υπολοίπων</a:t>
            </a:r>
          </a:p>
        </p:txBody>
      </p:sp>
      <p:sp>
        <p:nvSpPr>
          <p:cNvPr id="28684" name="Text Box 9"/>
          <p:cNvSpPr txBox="1">
            <a:spLocks noChangeArrowheads="1"/>
          </p:cNvSpPr>
          <p:nvPr/>
        </p:nvSpPr>
        <p:spPr bwMode="auto">
          <a:xfrm>
            <a:off x="571500" y="3143250"/>
            <a:ext cx="6172200" cy="396875"/>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cs typeface="Calibri" pitchFamily="34" charset="0"/>
              </a:rPr>
              <a:t>Αν το Α είναι υποψήφιο κλειδί</a:t>
            </a:r>
          </a:p>
        </p:txBody>
      </p:sp>
      <p:sp>
        <p:nvSpPr>
          <p:cNvPr id="28685" name="Text Box 10"/>
          <p:cNvSpPr txBox="1">
            <a:spLocks noChangeArrowheads="1"/>
          </p:cNvSpPr>
          <p:nvPr/>
        </p:nvSpPr>
        <p:spPr bwMode="auto">
          <a:xfrm>
            <a:off x="276225" y="5705475"/>
            <a:ext cx="8505825" cy="646331"/>
          </a:xfrm>
          <a:prstGeom prst="rect">
            <a:avLst/>
          </a:prstGeom>
          <a:noFill/>
          <a:ln w="9525">
            <a:noFill/>
            <a:miter lim="800000"/>
            <a:headEnd/>
            <a:tailEnd/>
          </a:ln>
        </p:spPr>
        <p:txBody>
          <a:bodyPr>
            <a:spAutoFit/>
          </a:bodyPr>
          <a:lstStyle/>
          <a:p>
            <a:pPr algn="just" eaLnBrk="0" hangingPunct="0">
              <a:spcBef>
                <a:spcPct val="50000"/>
              </a:spcBef>
            </a:pPr>
            <a:r>
              <a:rPr lang="el-GR" dirty="0">
                <a:solidFill>
                  <a:schemeClr val="tx2">
                    <a:lumMod val="40000"/>
                    <a:lumOff val="60000"/>
                  </a:schemeClr>
                </a:solidFill>
                <a:latin typeface="Calibri" pitchFamily="34" charset="0"/>
              </a:rPr>
              <a:t>Στη χειρότερη περίπτωση κάθε εγγραφή που </a:t>
            </a:r>
            <a:r>
              <a:rPr lang="el-GR" dirty="0" smtClean="0">
                <a:solidFill>
                  <a:schemeClr val="tx2">
                    <a:lumMod val="40000"/>
                    <a:lumOff val="60000"/>
                  </a:schemeClr>
                </a:solidFill>
                <a:latin typeface="Calibri" pitchFamily="34" charset="0"/>
              </a:rPr>
              <a:t>ικανοποιεί </a:t>
            </a:r>
            <a:r>
              <a:rPr lang="el-GR" dirty="0">
                <a:solidFill>
                  <a:schemeClr val="tx2">
                    <a:lumMod val="40000"/>
                    <a:lumOff val="60000"/>
                  </a:schemeClr>
                </a:solidFill>
                <a:latin typeface="Calibri" pitchFamily="34" charset="0"/>
              </a:rPr>
              <a:t>τη συνθήκη σε </a:t>
            </a:r>
            <a:r>
              <a:rPr lang="el-GR" b="1" u="sng" dirty="0">
                <a:solidFill>
                  <a:schemeClr val="tx2">
                    <a:lumMod val="40000"/>
                    <a:lumOff val="60000"/>
                  </a:schemeClr>
                </a:solidFill>
                <a:latin typeface="Calibri" pitchFamily="34" charset="0"/>
              </a:rPr>
              <a:t>διαφορετικό </a:t>
            </a:r>
            <a:r>
              <a:rPr lang="en-US" b="1" u="sng" dirty="0">
                <a:solidFill>
                  <a:schemeClr val="tx2">
                    <a:lumMod val="40000"/>
                    <a:lumOff val="60000"/>
                  </a:schemeClr>
                </a:solidFill>
                <a:latin typeface="Calibri" pitchFamily="34" charset="0"/>
              </a:rPr>
              <a:t>block</a:t>
            </a:r>
            <a:endParaRPr lang="el-GR" b="1" u="sng" dirty="0">
              <a:solidFill>
                <a:schemeClr val="tx2">
                  <a:lumMod val="40000"/>
                  <a:lumOff val="60000"/>
                </a:schemeClr>
              </a:solidFill>
              <a:latin typeface="Calibri" pitchFamily="34" charset="0"/>
            </a:endParaRPr>
          </a:p>
        </p:txBody>
      </p:sp>
      <p:sp>
        <p:nvSpPr>
          <p:cNvPr id="28686" name="Text Box 11"/>
          <p:cNvSpPr txBox="1">
            <a:spLocks noChangeArrowheads="1"/>
          </p:cNvSpPr>
          <p:nvPr/>
        </p:nvSpPr>
        <p:spPr bwMode="auto">
          <a:xfrm>
            <a:off x="5495467" y="1527142"/>
            <a:ext cx="3280888" cy="1169551"/>
          </a:xfrm>
          <a:prstGeom prst="rect">
            <a:avLst/>
          </a:prstGeom>
          <a:noFill/>
          <a:ln w="9525">
            <a:solidFill>
              <a:schemeClr val="bg2"/>
            </a:solidFill>
            <a:miter lim="800000"/>
            <a:headEnd/>
            <a:tailEnd/>
          </a:ln>
        </p:spPr>
        <p:txBody>
          <a:bodyPr wrap="square">
            <a:spAutoFit/>
          </a:bodyPr>
          <a:lstStyle/>
          <a:p>
            <a:pPr algn="just" eaLnBrk="0" hangingPunct="0">
              <a:spcBef>
                <a:spcPct val="50000"/>
              </a:spcBef>
            </a:pPr>
            <a:r>
              <a:rPr lang="en-US" sz="1400" b="1" dirty="0" err="1">
                <a:solidFill>
                  <a:schemeClr val="bg1">
                    <a:lumMod val="50000"/>
                  </a:schemeClr>
                </a:solidFill>
                <a:latin typeface="Calibri" pitchFamily="34" charset="0"/>
                <a:cs typeface="Calibri" pitchFamily="34" charset="0"/>
              </a:rPr>
              <a:t>b</a:t>
            </a:r>
            <a:r>
              <a:rPr lang="en-US" sz="1400" b="1" baseline="-25000" dirty="0" err="1">
                <a:solidFill>
                  <a:schemeClr val="bg1">
                    <a:lumMod val="50000"/>
                  </a:schemeClr>
                </a:solidFill>
                <a:latin typeface="Calibri" pitchFamily="34" charset="0"/>
                <a:cs typeface="Calibri" pitchFamily="34" charset="0"/>
              </a:rPr>
              <a:t>R</a:t>
            </a:r>
            <a:r>
              <a:rPr lang="en-US" sz="1400" b="1" dirty="0">
                <a:solidFill>
                  <a:schemeClr val="bg1">
                    <a:lumMod val="50000"/>
                  </a:schemeClr>
                </a:solidFill>
                <a:latin typeface="Calibri" pitchFamily="34" charset="0"/>
                <a:cs typeface="Calibri" pitchFamily="34" charset="0"/>
              </a:rPr>
              <a:t>:</a:t>
            </a:r>
            <a:r>
              <a:rPr lang="en-US" sz="1400" dirty="0">
                <a:solidFill>
                  <a:schemeClr val="bg1">
                    <a:lumMod val="50000"/>
                  </a:schemeClr>
                </a:solidFill>
                <a:latin typeface="Calibri" pitchFamily="34" charset="0"/>
                <a:cs typeface="Calibri" pitchFamily="34" charset="0"/>
              </a:rPr>
              <a:t> </a:t>
            </a:r>
            <a:r>
              <a:rPr lang="el-GR" sz="1400" dirty="0">
                <a:solidFill>
                  <a:schemeClr val="bg1">
                    <a:lumMod val="50000"/>
                  </a:schemeClr>
                </a:solidFill>
                <a:latin typeface="Calibri" pitchFamily="34" charset="0"/>
                <a:cs typeface="Calibri" pitchFamily="34" charset="0"/>
              </a:rPr>
              <a:t>αριθμός </a:t>
            </a:r>
            <a:r>
              <a:rPr lang="en-US" sz="1400" dirty="0">
                <a:solidFill>
                  <a:schemeClr val="bg1">
                    <a:lumMod val="50000"/>
                  </a:schemeClr>
                </a:solidFill>
                <a:latin typeface="Calibri" pitchFamily="34" charset="0"/>
                <a:cs typeface="Calibri" pitchFamily="34" charset="0"/>
              </a:rPr>
              <a:t>blocks </a:t>
            </a:r>
            <a:r>
              <a:rPr lang="el-GR" sz="1400" dirty="0">
                <a:solidFill>
                  <a:schemeClr val="bg1">
                    <a:lumMod val="50000"/>
                  </a:schemeClr>
                </a:solidFill>
                <a:latin typeface="Calibri" pitchFamily="34" charset="0"/>
                <a:cs typeface="Calibri" pitchFamily="34" charset="0"/>
              </a:rPr>
              <a:t>της σχέσης </a:t>
            </a:r>
            <a:r>
              <a:rPr lang="en-US" sz="1400" dirty="0">
                <a:solidFill>
                  <a:schemeClr val="bg1">
                    <a:lumMod val="50000"/>
                  </a:schemeClr>
                </a:solidFill>
                <a:latin typeface="Calibri" pitchFamily="34" charset="0"/>
                <a:cs typeface="Calibri" pitchFamily="34" charset="0"/>
              </a:rPr>
              <a:t>R</a:t>
            </a:r>
            <a:endParaRPr lang="el-GR" sz="1400" dirty="0">
              <a:solidFill>
                <a:schemeClr val="bg1">
                  <a:lumMod val="50000"/>
                </a:schemeClr>
              </a:solidFill>
              <a:latin typeface="Calibri" pitchFamily="34" charset="0"/>
              <a:cs typeface="Calibri" pitchFamily="34" charset="0"/>
            </a:endParaRPr>
          </a:p>
          <a:p>
            <a:pPr eaLnBrk="0" hangingPunct="0"/>
            <a:r>
              <a:rPr lang="el-GR" sz="1400" b="1" dirty="0">
                <a:solidFill>
                  <a:schemeClr val="bg1">
                    <a:lumMod val="50000"/>
                  </a:schemeClr>
                </a:solidFill>
                <a:latin typeface="Calibri" pitchFamily="34" charset="0"/>
                <a:cs typeface="Calibri" pitchFamily="34" charset="0"/>
              </a:rPr>
              <a:t>SC(A, R):</a:t>
            </a:r>
            <a:r>
              <a:rPr lang="el-GR" sz="1400" dirty="0">
                <a:solidFill>
                  <a:schemeClr val="bg1">
                    <a:lumMod val="50000"/>
                  </a:schemeClr>
                </a:solidFill>
                <a:latin typeface="Calibri" pitchFamily="34" charset="0"/>
                <a:cs typeface="Calibri" pitchFamily="34" charset="0"/>
              </a:rPr>
              <a:t> μέσος αριθμός πλειάδων που ικανοποιεί μια συνθήκη </a:t>
            </a:r>
          </a:p>
          <a:p>
            <a:pPr eaLnBrk="0" hangingPunct="0"/>
            <a:r>
              <a:rPr lang="en-US" sz="1400" b="1" dirty="0" err="1">
                <a:solidFill>
                  <a:schemeClr val="bg1">
                    <a:lumMod val="50000"/>
                  </a:schemeClr>
                </a:solidFill>
                <a:latin typeface="Calibri" pitchFamily="34" charset="0"/>
                <a:cs typeface="Calibri" pitchFamily="34" charset="0"/>
              </a:rPr>
              <a:t>f</a:t>
            </a:r>
            <a:r>
              <a:rPr lang="en-US" sz="1400" b="1" baseline="-25000" dirty="0" err="1">
                <a:solidFill>
                  <a:schemeClr val="bg1">
                    <a:lumMod val="50000"/>
                  </a:schemeClr>
                </a:solidFill>
                <a:latin typeface="Calibri" pitchFamily="34" charset="0"/>
                <a:cs typeface="Calibri" pitchFamily="34" charset="0"/>
              </a:rPr>
              <a:t>R</a:t>
            </a:r>
            <a:r>
              <a:rPr lang="en-US" sz="1400" b="1" dirty="0">
                <a:solidFill>
                  <a:schemeClr val="bg1">
                    <a:lumMod val="50000"/>
                  </a:schemeClr>
                </a:solidFill>
                <a:latin typeface="Calibri" pitchFamily="34" charset="0"/>
                <a:cs typeface="Calibri" pitchFamily="34" charset="0"/>
              </a:rPr>
              <a:t>:</a:t>
            </a:r>
            <a:r>
              <a:rPr lang="en-US" sz="1400" dirty="0">
                <a:solidFill>
                  <a:schemeClr val="bg1">
                    <a:lumMod val="50000"/>
                  </a:schemeClr>
                </a:solidFill>
                <a:latin typeface="Calibri" pitchFamily="34" charset="0"/>
                <a:cs typeface="Calibri" pitchFamily="34" charset="0"/>
              </a:rPr>
              <a:t> </a:t>
            </a:r>
            <a:r>
              <a:rPr lang="el-GR" sz="1400" dirty="0">
                <a:solidFill>
                  <a:schemeClr val="bg1">
                    <a:lumMod val="50000"/>
                  </a:schemeClr>
                </a:solidFill>
                <a:latin typeface="Calibri" pitchFamily="34" charset="0"/>
                <a:cs typeface="Calibri" pitchFamily="34" charset="0"/>
              </a:rPr>
              <a:t>παράγοντας ομαδοποίησης</a:t>
            </a:r>
          </a:p>
          <a:p>
            <a:pPr eaLnBrk="0" hangingPunct="0"/>
            <a:r>
              <a:rPr lang="en-US" sz="1400" b="1" dirty="0" err="1">
                <a:solidFill>
                  <a:schemeClr val="bg1">
                    <a:lumMod val="50000"/>
                  </a:schemeClr>
                </a:solidFill>
                <a:latin typeface="Calibri" pitchFamily="34" charset="0"/>
                <a:cs typeface="Calibri" pitchFamily="34" charset="0"/>
              </a:rPr>
              <a:t>HT</a:t>
            </a:r>
            <a:r>
              <a:rPr lang="en-US" sz="1400" b="1" baseline="-25000" dirty="0" err="1">
                <a:solidFill>
                  <a:schemeClr val="bg1">
                    <a:lumMod val="50000"/>
                  </a:schemeClr>
                </a:solidFill>
                <a:latin typeface="Calibri" pitchFamily="34" charset="0"/>
                <a:cs typeface="Calibri" pitchFamily="34" charset="0"/>
              </a:rPr>
              <a:t>i</a:t>
            </a:r>
            <a:r>
              <a:rPr lang="en-US" sz="1400" b="1" dirty="0">
                <a:solidFill>
                  <a:schemeClr val="bg1">
                    <a:lumMod val="50000"/>
                  </a:schemeClr>
                </a:solidFill>
                <a:latin typeface="Calibri" pitchFamily="34" charset="0"/>
                <a:cs typeface="Calibri" pitchFamily="34" charset="0"/>
              </a:rPr>
              <a:t>:</a:t>
            </a:r>
            <a:r>
              <a:rPr lang="el-GR" sz="1400" dirty="0">
                <a:solidFill>
                  <a:schemeClr val="bg1">
                    <a:lumMod val="50000"/>
                  </a:schemeClr>
                </a:solidFill>
                <a:latin typeface="Calibri" pitchFamily="34" charset="0"/>
                <a:cs typeface="Calibri" pitchFamily="34" charset="0"/>
              </a:rPr>
              <a:t> </a:t>
            </a:r>
            <a:r>
              <a:rPr lang="en-US" sz="1400" dirty="0">
                <a:solidFill>
                  <a:schemeClr val="bg1">
                    <a:lumMod val="50000"/>
                  </a:schemeClr>
                </a:solidFill>
                <a:latin typeface="Calibri" pitchFamily="34" charset="0"/>
                <a:cs typeface="Calibri" pitchFamily="34" charset="0"/>
              </a:rPr>
              <a:t> </a:t>
            </a:r>
            <a:r>
              <a:rPr lang="el-GR" sz="1400" dirty="0">
                <a:solidFill>
                  <a:schemeClr val="bg1">
                    <a:lumMod val="50000"/>
                  </a:schemeClr>
                </a:solidFill>
                <a:latin typeface="Calibri" pitchFamily="34" charset="0"/>
                <a:cs typeface="Calibri" pitchFamily="34" charset="0"/>
              </a:rPr>
              <a:t>αριθμός επιπέδων</a:t>
            </a:r>
          </a:p>
        </p:txBody>
      </p:sp>
      <p:sp>
        <p:nvSpPr>
          <p:cNvPr id="28687" name="Line 12"/>
          <p:cNvSpPr>
            <a:spLocks noChangeShapeType="1"/>
          </p:cNvSpPr>
          <p:nvPr/>
        </p:nvSpPr>
        <p:spPr bwMode="auto">
          <a:xfrm flipH="1">
            <a:off x="3200400" y="3790950"/>
            <a:ext cx="533400" cy="0"/>
          </a:xfrm>
          <a:prstGeom prst="line">
            <a:avLst/>
          </a:prstGeom>
          <a:noFill/>
          <a:ln w="9525">
            <a:solidFill>
              <a:schemeClr val="tx1"/>
            </a:solidFill>
            <a:round/>
            <a:headEnd/>
            <a:tailEnd type="triangle" w="med" len="med"/>
          </a:ln>
        </p:spPr>
        <p:txBody>
          <a:bodyPr wrap="none" anchor="ctr"/>
          <a:lstStyle/>
          <a:p>
            <a:endParaRPr lang="en-US"/>
          </a:p>
        </p:txBody>
      </p:sp>
      <p:sp>
        <p:nvSpPr>
          <p:cNvPr id="28688" name="Text Box 13"/>
          <p:cNvSpPr txBox="1">
            <a:spLocks noChangeArrowheads="1"/>
          </p:cNvSpPr>
          <p:nvPr/>
        </p:nvSpPr>
        <p:spPr bwMode="auto">
          <a:xfrm>
            <a:off x="3686175" y="3571875"/>
            <a:ext cx="4152900" cy="366713"/>
          </a:xfrm>
          <a:prstGeom prst="rect">
            <a:avLst/>
          </a:prstGeom>
          <a:noFill/>
          <a:ln w="9525">
            <a:noFill/>
            <a:miter lim="800000"/>
            <a:headEnd/>
            <a:tailEnd/>
          </a:ln>
        </p:spPr>
        <p:txBody>
          <a:bodyPr>
            <a:spAutoFit/>
          </a:bodyPr>
          <a:lstStyle/>
          <a:p>
            <a:pPr eaLnBrk="0" hangingPunct="0">
              <a:spcBef>
                <a:spcPct val="50000"/>
              </a:spcBef>
            </a:pPr>
            <a:r>
              <a:rPr lang="el-GR" sz="1800">
                <a:latin typeface="Calibri" pitchFamily="34" charset="0"/>
                <a:cs typeface="Calibri" pitchFamily="34" charset="0"/>
              </a:rPr>
              <a:t>Εύρεση και μεταφορά της πρώτης</a:t>
            </a:r>
          </a:p>
        </p:txBody>
      </p:sp>
      <p:sp>
        <p:nvSpPr>
          <p:cNvPr id="28689" name="Line 14"/>
          <p:cNvSpPr>
            <a:spLocks noChangeShapeType="1"/>
          </p:cNvSpPr>
          <p:nvPr/>
        </p:nvSpPr>
        <p:spPr bwMode="auto">
          <a:xfrm flipH="1">
            <a:off x="3533775" y="5324475"/>
            <a:ext cx="438150" cy="0"/>
          </a:xfrm>
          <a:prstGeom prst="line">
            <a:avLst/>
          </a:prstGeom>
          <a:noFill/>
          <a:ln w="9525">
            <a:solidFill>
              <a:schemeClr val="tx1"/>
            </a:solidFill>
            <a:round/>
            <a:headEnd/>
            <a:tailEnd type="triangle" w="med" len="med"/>
          </a:ln>
        </p:spPr>
        <p:txBody>
          <a:bodyPr wrap="none" anchor="ctr"/>
          <a:lstStyle/>
          <a:p>
            <a:endParaRPr lang="en-US"/>
          </a:p>
        </p:txBody>
      </p:sp>
      <p:sp>
        <p:nvSpPr>
          <p:cNvPr id="28690" name="Text Box 15"/>
          <p:cNvSpPr txBox="1">
            <a:spLocks noChangeArrowheads="1"/>
          </p:cNvSpPr>
          <p:nvPr/>
        </p:nvSpPr>
        <p:spPr bwMode="auto">
          <a:xfrm>
            <a:off x="3952875" y="5172075"/>
            <a:ext cx="3305175" cy="366713"/>
          </a:xfrm>
          <a:prstGeom prst="rect">
            <a:avLst/>
          </a:prstGeom>
          <a:noFill/>
          <a:ln w="9525">
            <a:noFill/>
            <a:miter lim="800000"/>
            <a:headEnd/>
            <a:tailEnd/>
          </a:ln>
        </p:spPr>
        <p:txBody>
          <a:bodyPr>
            <a:spAutoFit/>
          </a:bodyPr>
          <a:lstStyle/>
          <a:p>
            <a:pPr eaLnBrk="0" hangingPunct="0">
              <a:spcBef>
                <a:spcPct val="50000"/>
              </a:spcBef>
            </a:pPr>
            <a:r>
              <a:rPr lang="el-GR" sz="1800">
                <a:latin typeface="Calibri" pitchFamily="34" charset="0"/>
                <a:cs typeface="Calibri" pitchFamily="34" charset="0"/>
              </a:rPr>
              <a:t>Εύρεση και των υπόλοιπων</a:t>
            </a:r>
          </a:p>
        </p:txBody>
      </p:sp>
      <p:sp>
        <p:nvSpPr>
          <p:cNvPr id="20" name="Title 1"/>
          <p:cNvSpPr>
            <a:spLocks noGrp="1"/>
          </p:cNvSpPr>
          <p:nvPr>
            <p:ph type="title"/>
          </p:nvPr>
        </p:nvSpPr>
        <p:spPr>
          <a:xfrm>
            <a:off x="476054" y="0"/>
            <a:ext cx="8229600" cy="1143000"/>
          </a:xfrm>
        </p:spPr>
        <p:txBody>
          <a:bodyPr/>
          <a:lstStyle/>
          <a:p>
            <a:r>
              <a:rPr lang="el-GR" dirty="0" smtClean="0">
                <a:solidFill>
                  <a:schemeClr val="accent6">
                    <a:lumMod val="75000"/>
                  </a:schemeClr>
                </a:solidFill>
              </a:rPr>
              <a:t>Επιλογή – συνθήκη ισότητας</a:t>
            </a:r>
            <a:endParaRPr lang="en-US" dirty="0">
              <a:solidFill>
                <a:schemeClr val="accent6">
                  <a:lumMod val="75000"/>
                </a:schemeClr>
              </a:solidFill>
            </a:endParaRPr>
          </a:p>
        </p:txBody>
      </p:sp>
      <p:sp>
        <p:nvSpPr>
          <p:cNvPr id="21"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22"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Slide Number Placeholder 4"/>
          <p:cNvSpPr>
            <a:spLocks noGrp="1"/>
          </p:cNvSpPr>
          <p:nvPr>
            <p:ph type="sldNum" sz="quarter" idx="12"/>
          </p:nvPr>
        </p:nvSpPr>
        <p:spPr>
          <a:noFill/>
        </p:spPr>
        <p:txBody>
          <a:bodyPr/>
          <a:lstStyle/>
          <a:p>
            <a:fld id="{930DE3A0-D4C4-4EB5-8A2B-E7DFA467EDEB}" type="slidenum">
              <a:rPr lang="el-GR" altLang="en-US" smtClean="0"/>
              <a:pPr/>
              <a:t>28</a:t>
            </a:fld>
            <a:endParaRPr lang="el-GR" altLang="en-US" smtClean="0"/>
          </a:p>
        </p:txBody>
      </p:sp>
      <p:sp>
        <p:nvSpPr>
          <p:cNvPr id="29703" name="Text Box 4"/>
          <p:cNvSpPr txBox="1">
            <a:spLocks noChangeArrowheads="1"/>
          </p:cNvSpPr>
          <p:nvPr/>
        </p:nvSpPr>
        <p:spPr bwMode="auto">
          <a:xfrm>
            <a:off x="2338366" y="1804483"/>
            <a:ext cx="4219575" cy="461665"/>
          </a:xfrm>
          <a:prstGeom prst="rect">
            <a:avLst/>
          </a:prstGeom>
          <a:noFill/>
          <a:ln w="9525">
            <a:noFill/>
            <a:miter lim="800000"/>
            <a:headEnd/>
            <a:tailEnd/>
          </a:ln>
        </p:spPr>
        <p:txBody>
          <a:bodyPr>
            <a:spAutoFit/>
          </a:bodyPr>
          <a:lstStyle/>
          <a:p>
            <a:pPr eaLnBrk="0" hangingPunct="0">
              <a:spcBef>
                <a:spcPct val="50000"/>
              </a:spcBef>
            </a:pPr>
            <a:r>
              <a:rPr lang="el-GR" sz="2400" b="1" dirty="0">
                <a:solidFill>
                  <a:schemeClr val="accent6">
                    <a:lumMod val="75000"/>
                  </a:schemeClr>
                </a:solidFill>
                <a:latin typeface="Calibri" pitchFamily="34" charset="0"/>
                <a:cs typeface="Calibri" pitchFamily="34" charset="0"/>
              </a:rPr>
              <a:t>σ </a:t>
            </a:r>
            <a:r>
              <a:rPr lang="el-GR" sz="2400" b="1" baseline="-25000" dirty="0">
                <a:solidFill>
                  <a:schemeClr val="accent6">
                    <a:lumMod val="75000"/>
                  </a:schemeClr>
                </a:solidFill>
                <a:latin typeface="Calibri" pitchFamily="34" charset="0"/>
                <a:cs typeface="Calibri" pitchFamily="34" charset="0"/>
              </a:rPr>
              <a:t>Α </a:t>
            </a:r>
            <a:r>
              <a:rPr lang="el-GR" sz="2400" b="1" baseline="-25000" dirty="0">
                <a:solidFill>
                  <a:schemeClr val="accent6">
                    <a:lumMod val="75000"/>
                  </a:schemeClr>
                </a:solidFill>
                <a:latin typeface="Calibri" pitchFamily="34" charset="0"/>
                <a:cs typeface="Calibri" pitchFamily="34" charset="0"/>
                <a:sym typeface="Symbol" pitchFamily="18" charset="2"/>
              </a:rPr>
              <a:t> </a:t>
            </a:r>
            <a:r>
              <a:rPr lang="en-US" sz="2400" b="1" baseline="-25000" dirty="0">
                <a:solidFill>
                  <a:schemeClr val="accent6">
                    <a:lumMod val="75000"/>
                  </a:schemeClr>
                </a:solidFill>
                <a:latin typeface="Calibri" pitchFamily="34" charset="0"/>
                <a:cs typeface="Calibri" pitchFamily="34" charset="0"/>
              </a:rPr>
              <a:t>u</a:t>
            </a:r>
            <a:r>
              <a:rPr lang="el-GR" sz="2400" b="1" dirty="0">
                <a:solidFill>
                  <a:schemeClr val="accent6">
                    <a:lumMod val="75000"/>
                  </a:schemeClr>
                </a:solidFill>
                <a:latin typeface="Calibri" pitchFamily="34" charset="0"/>
                <a:cs typeface="Calibri" pitchFamily="34" charset="0"/>
              </a:rPr>
              <a:t> (</a:t>
            </a:r>
            <a:r>
              <a:rPr lang="en-US" sz="2400" b="1" dirty="0">
                <a:solidFill>
                  <a:schemeClr val="accent6">
                    <a:lumMod val="75000"/>
                  </a:schemeClr>
                </a:solidFill>
                <a:latin typeface="Calibri" pitchFamily="34" charset="0"/>
                <a:cs typeface="Calibri" pitchFamily="34" charset="0"/>
              </a:rPr>
              <a:t>R)  </a:t>
            </a:r>
            <a:r>
              <a:rPr lang="el-GR" sz="2400" b="1" dirty="0">
                <a:solidFill>
                  <a:schemeClr val="accent6">
                    <a:lumMod val="75000"/>
                  </a:schemeClr>
                </a:solidFill>
                <a:latin typeface="Calibri" pitchFamily="34" charset="0"/>
                <a:cs typeface="Calibri" pitchFamily="34" charset="0"/>
              </a:rPr>
              <a:t>ή σ </a:t>
            </a:r>
            <a:r>
              <a:rPr lang="el-GR" sz="2400" b="1" baseline="-25000" dirty="0">
                <a:solidFill>
                  <a:schemeClr val="accent6">
                    <a:lumMod val="75000"/>
                  </a:schemeClr>
                </a:solidFill>
                <a:latin typeface="Calibri" pitchFamily="34" charset="0"/>
                <a:cs typeface="Calibri" pitchFamily="34" charset="0"/>
              </a:rPr>
              <a:t>Α </a:t>
            </a:r>
            <a:r>
              <a:rPr lang="el-GR" sz="2400" b="1" baseline="-25000" dirty="0">
                <a:solidFill>
                  <a:schemeClr val="accent6">
                    <a:lumMod val="75000"/>
                  </a:schemeClr>
                </a:solidFill>
                <a:latin typeface="Calibri" pitchFamily="34" charset="0"/>
                <a:cs typeface="Calibri" pitchFamily="34" charset="0"/>
                <a:sym typeface="Symbol" pitchFamily="18" charset="2"/>
              </a:rPr>
              <a:t> </a:t>
            </a:r>
            <a:r>
              <a:rPr lang="en-US" sz="2400" b="1" baseline="-25000" dirty="0">
                <a:solidFill>
                  <a:schemeClr val="accent6">
                    <a:lumMod val="75000"/>
                  </a:schemeClr>
                </a:solidFill>
                <a:latin typeface="Calibri" pitchFamily="34" charset="0"/>
                <a:cs typeface="Calibri" pitchFamily="34" charset="0"/>
              </a:rPr>
              <a:t>u</a:t>
            </a:r>
            <a:r>
              <a:rPr lang="el-GR" sz="2400" b="1" dirty="0">
                <a:solidFill>
                  <a:schemeClr val="accent6">
                    <a:lumMod val="75000"/>
                  </a:schemeClr>
                </a:solidFill>
                <a:latin typeface="Calibri" pitchFamily="34" charset="0"/>
                <a:cs typeface="Calibri" pitchFamily="34" charset="0"/>
              </a:rPr>
              <a:t> (</a:t>
            </a:r>
            <a:r>
              <a:rPr lang="en-US" sz="2400" b="1" dirty="0">
                <a:solidFill>
                  <a:schemeClr val="accent6">
                    <a:lumMod val="75000"/>
                  </a:schemeClr>
                </a:solidFill>
                <a:latin typeface="Calibri" pitchFamily="34" charset="0"/>
                <a:cs typeface="Calibri" pitchFamily="34" charset="0"/>
              </a:rPr>
              <a:t>R) </a:t>
            </a:r>
            <a:endParaRPr lang="el-GR" sz="2400" b="1" dirty="0">
              <a:solidFill>
                <a:schemeClr val="accent6">
                  <a:lumMod val="75000"/>
                </a:schemeClr>
              </a:solidFill>
              <a:latin typeface="Calibri" pitchFamily="34" charset="0"/>
              <a:cs typeface="Calibri" pitchFamily="34" charset="0"/>
            </a:endParaRPr>
          </a:p>
        </p:txBody>
      </p:sp>
      <p:sp>
        <p:nvSpPr>
          <p:cNvPr id="9" name="Title 1"/>
          <p:cNvSpPr>
            <a:spLocks noGrp="1"/>
          </p:cNvSpPr>
          <p:nvPr>
            <p:ph type="title"/>
          </p:nvPr>
        </p:nvSpPr>
        <p:spPr/>
        <p:txBody>
          <a:bodyPr/>
          <a:lstStyle/>
          <a:p>
            <a:r>
              <a:rPr lang="el-GR" dirty="0" smtClean="0">
                <a:solidFill>
                  <a:schemeClr val="accent6">
                    <a:lumMod val="75000"/>
                  </a:schemeClr>
                </a:solidFill>
              </a:rPr>
              <a:t>Επιλογή – συνθήκη με σύγκριση</a:t>
            </a:r>
            <a:endParaRPr lang="en-US" dirty="0">
              <a:solidFill>
                <a:schemeClr val="accent6">
                  <a:lumMod val="75000"/>
                </a:schemeClr>
              </a:solidFill>
            </a:endParaRPr>
          </a:p>
        </p:txBody>
      </p:sp>
      <p:sp>
        <p:nvSpPr>
          <p:cNvPr id="10" name="TextBox 13"/>
          <p:cNvSpPr txBox="1">
            <a:spLocks noChangeArrowheads="1"/>
          </p:cNvSpPr>
          <p:nvPr/>
        </p:nvSpPr>
        <p:spPr bwMode="auto">
          <a:xfrm>
            <a:off x="704034" y="2806383"/>
            <a:ext cx="7488237" cy="2862322"/>
          </a:xfrm>
          <a:prstGeom prst="rect">
            <a:avLst/>
          </a:prstGeom>
          <a:noFill/>
          <a:ln w="9525">
            <a:noFill/>
            <a:miter lim="800000"/>
            <a:headEnd/>
            <a:tailEnd/>
          </a:ln>
        </p:spPr>
        <p:txBody>
          <a:bodyPr>
            <a:spAutoFit/>
          </a:bodyPr>
          <a:lstStyle/>
          <a:p>
            <a:pPr algn="just"/>
            <a:r>
              <a:rPr lang="el-GR" b="1" dirty="0">
                <a:latin typeface="Calibri" pitchFamily="34" charset="0"/>
                <a:cs typeface="Calibri" pitchFamily="34" charset="0"/>
              </a:rPr>
              <a:t>σ </a:t>
            </a:r>
            <a:r>
              <a:rPr lang="el-GR" sz="2400" b="1" baseline="-25000" dirty="0">
                <a:latin typeface="Calibri" pitchFamily="34" charset="0"/>
                <a:cs typeface="Calibri" pitchFamily="34" charset="0"/>
              </a:rPr>
              <a:t>Α </a:t>
            </a:r>
            <a:r>
              <a:rPr lang="el-GR" sz="2400" b="1" baseline="-25000" dirty="0">
                <a:latin typeface="Calibri" pitchFamily="34" charset="0"/>
                <a:cs typeface="Calibri" pitchFamily="34" charset="0"/>
                <a:sym typeface="Symbol" pitchFamily="18" charset="2"/>
              </a:rPr>
              <a:t> </a:t>
            </a:r>
            <a:r>
              <a:rPr lang="en-US" sz="2400" b="1" baseline="-25000" dirty="0">
                <a:latin typeface="Calibri" pitchFamily="34" charset="0"/>
                <a:cs typeface="Calibri" pitchFamily="34" charset="0"/>
              </a:rPr>
              <a:t>u</a:t>
            </a:r>
            <a:r>
              <a:rPr lang="el-GR" b="1" dirty="0">
                <a:latin typeface="Calibri" pitchFamily="34" charset="0"/>
                <a:cs typeface="Calibri" pitchFamily="34" charset="0"/>
              </a:rPr>
              <a:t> (</a:t>
            </a:r>
            <a:r>
              <a:rPr lang="en-US" b="1" dirty="0">
                <a:latin typeface="Calibri" pitchFamily="34" charset="0"/>
                <a:cs typeface="Calibri" pitchFamily="34" charset="0"/>
              </a:rPr>
              <a:t>R)</a:t>
            </a:r>
            <a:endParaRPr lang="el-GR" b="1" dirty="0">
              <a:latin typeface="Calibri" pitchFamily="34" charset="0"/>
              <a:cs typeface="Calibri" pitchFamily="34" charset="0"/>
            </a:endParaRPr>
          </a:p>
          <a:p>
            <a:pPr algn="just"/>
            <a:endParaRPr lang="el-GR" dirty="0" smtClean="0">
              <a:latin typeface="Calibri" pitchFamily="34" charset="0"/>
              <a:cs typeface="Calibri" pitchFamily="34" charset="0"/>
            </a:endParaRPr>
          </a:p>
          <a:p>
            <a:pPr algn="just"/>
            <a:r>
              <a:rPr lang="el-GR" dirty="0" smtClean="0">
                <a:latin typeface="Calibri" pitchFamily="34" charset="0"/>
                <a:cs typeface="Calibri" pitchFamily="34" charset="0"/>
              </a:rPr>
              <a:t>Έστω </a:t>
            </a:r>
            <a:r>
              <a:rPr lang="el-GR" i="1" dirty="0">
                <a:latin typeface="Calibri" pitchFamily="34" charset="0"/>
                <a:cs typeface="Calibri" pitchFamily="34" charset="0"/>
              </a:rPr>
              <a:t>αύξουσα διάταξη</a:t>
            </a:r>
          </a:p>
          <a:p>
            <a:pPr algn="just"/>
            <a:endParaRPr lang="el-GR" dirty="0" smtClean="0">
              <a:latin typeface="Calibri" pitchFamily="34" charset="0"/>
              <a:cs typeface="Calibri" pitchFamily="34" charset="0"/>
            </a:endParaRPr>
          </a:p>
          <a:p>
            <a:pPr algn="just"/>
            <a:r>
              <a:rPr lang="el-GR" dirty="0" smtClean="0">
                <a:latin typeface="Calibri" pitchFamily="34" charset="0"/>
                <a:cs typeface="Calibri" pitchFamily="34" charset="0"/>
              </a:rPr>
              <a:t>Σειριακή ανάγνωση </a:t>
            </a:r>
          </a:p>
          <a:p>
            <a:pPr algn="just"/>
            <a:endParaRPr lang="el-GR" dirty="0">
              <a:latin typeface="Calibri" pitchFamily="34" charset="0"/>
              <a:cs typeface="Calibri" pitchFamily="34" charset="0"/>
            </a:endParaRPr>
          </a:p>
          <a:p>
            <a:pPr algn="just"/>
            <a:r>
              <a:rPr lang="el-GR" dirty="0">
                <a:latin typeface="Calibri" pitchFamily="34" charset="0"/>
                <a:cs typeface="Calibri" pitchFamily="34" charset="0"/>
              </a:rPr>
              <a:t>Από το 1</a:t>
            </a:r>
            <a:r>
              <a:rPr lang="el-GR" baseline="30000" dirty="0">
                <a:latin typeface="Calibri" pitchFamily="34" charset="0"/>
                <a:cs typeface="Calibri" pitchFamily="34" charset="0"/>
              </a:rPr>
              <a:t>ο</a:t>
            </a:r>
            <a:r>
              <a:rPr lang="el-GR" dirty="0">
                <a:latin typeface="Calibri" pitchFamily="34" charset="0"/>
                <a:cs typeface="Calibri" pitchFamily="34" charset="0"/>
              </a:rPr>
              <a:t> </a:t>
            </a:r>
            <a:r>
              <a:rPr lang="en-US" dirty="0">
                <a:latin typeface="Calibri" pitchFamily="34" charset="0"/>
                <a:cs typeface="Calibri" pitchFamily="34" charset="0"/>
              </a:rPr>
              <a:t>block </a:t>
            </a:r>
            <a:r>
              <a:rPr lang="el-GR" dirty="0">
                <a:latin typeface="Calibri" pitchFamily="34" charset="0"/>
                <a:cs typeface="Calibri" pitchFamily="34" charset="0"/>
              </a:rPr>
              <a:t>του αρχείου έως την πρώτη εγγραφή με </a:t>
            </a:r>
            <a:r>
              <a:rPr lang="en-US" dirty="0">
                <a:latin typeface="Calibri" pitchFamily="34" charset="0"/>
                <a:cs typeface="Calibri" pitchFamily="34" charset="0"/>
              </a:rPr>
              <a:t>A &gt; u</a:t>
            </a:r>
          </a:p>
          <a:p>
            <a:pPr algn="just"/>
            <a:endParaRPr lang="en-US" dirty="0">
              <a:latin typeface="Calibri" pitchFamily="34" charset="0"/>
              <a:cs typeface="Calibri" pitchFamily="34" charset="0"/>
            </a:endParaRPr>
          </a:p>
          <a:p>
            <a:pPr algn="just"/>
            <a:r>
              <a:rPr lang="el-GR" dirty="0">
                <a:latin typeface="Calibri" pitchFamily="34" charset="0"/>
                <a:cs typeface="Calibri" pitchFamily="34" charset="0"/>
              </a:rPr>
              <a:t>Κόστος?</a:t>
            </a:r>
          </a:p>
          <a:p>
            <a:pPr algn="just"/>
            <a:endParaRPr lang="el-GR" dirty="0">
              <a:latin typeface="Calibri" pitchFamily="34" charset="0"/>
              <a:cs typeface="Calibri" pitchFamily="34" charset="0"/>
            </a:endParaRPr>
          </a:p>
        </p:txBody>
      </p:sp>
      <p:sp>
        <p:nvSpPr>
          <p:cNvPr id="8" name="Text Box 11"/>
          <p:cNvSpPr txBox="1">
            <a:spLocks noChangeArrowheads="1"/>
          </p:cNvSpPr>
          <p:nvPr/>
        </p:nvSpPr>
        <p:spPr bwMode="auto">
          <a:xfrm>
            <a:off x="5165529" y="2573518"/>
            <a:ext cx="3280888" cy="1169551"/>
          </a:xfrm>
          <a:prstGeom prst="rect">
            <a:avLst/>
          </a:prstGeom>
          <a:noFill/>
          <a:ln w="9525">
            <a:solidFill>
              <a:schemeClr val="bg2"/>
            </a:solidFill>
            <a:miter lim="800000"/>
            <a:headEnd/>
            <a:tailEnd/>
          </a:ln>
        </p:spPr>
        <p:txBody>
          <a:bodyPr wrap="square">
            <a:spAutoFit/>
          </a:bodyPr>
          <a:lstStyle/>
          <a:p>
            <a:pPr algn="just" eaLnBrk="0" hangingPunct="0">
              <a:spcBef>
                <a:spcPct val="50000"/>
              </a:spcBef>
            </a:pPr>
            <a:r>
              <a:rPr lang="en-US" sz="1400" b="1" dirty="0" err="1">
                <a:solidFill>
                  <a:schemeClr val="bg1">
                    <a:lumMod val="50000"/>
                  </a:schemeClr>
                </a:solidFill>
                <a:latin typeface="Calibri" pitchFamily="34" charset="0"/>
                <a:cs typeface="Calibri" pitchFamily="34" charset="0"/>
              </a:rPr>
              <a:t>b</a:t>
            </a:r>
            <a:r>
              <a:rPr lang="en-US" sz="1400" b="1" baseline="-25000" dirty="0" err="1">
                <a:solidFill>
                  <a:schemeClr val="bg1">
                    <a:lumMod val="50000"/>
                  </a:schemeClr>
                </a:solidFill>
                <a:latin typeface="Calibri" pitchFamily="34" charset="0"/>
                <a:cs typeface="Calibri" pitchFamily="34" charset="0"/>
              </a:rPr>
              <a:t>R</a:t>
            </a:r>
            <a:r>
              <a:rPr lang="en-US" sz="1400" b="1" dirty="0">
                <a:solidFill>
                  <a:schemeClr val="bg1">
                    <a:lumMod val="50000"/>
                  </a:schemeClr>
                </a:solidFill>
                <a:latin typeface="Calibri" pitchFamily="34" charset="0"/>
                <a:cs typeface="Calibri" pitchFamily="34" charset="0"/>
              </a:rPr>
              <a:t>:</a:t>
            </a:r>
            <a:r>
              <a:rPr lang="en-US" sz="1400" dirty="0">
                <a:solidFill>
                  <a:schemeClr val="bg1">
                    <a:lumMod val="50000"/>
                  </a:schemeClr>
                </a:solidFill>
                <a:latin typeface="Calibri" pitchFamily="34" charset="0"/>
                <a:cs typeface="Calibri" pitchFamily="34" charset="0"/>
              </a:rPr>
              <a:t> </a:t>
            </a:r>
            <a:r>
              <a:rPr lang="el-GR" sz="1400" dirty="0">
                <a:solidFill>
                  <a:schemeClr val="bg1">
                    <a:lumMod val="50000"/>
                  </a:schemeClr>
                </a:solidFill>
                <a:latin typeface="Calibri" pitchFamily="34" charset="0"/>
                <a:cs typeface="Calibri" pitchFamily="34" charset="0"/>
              </a:rPr>
              <a:t>αριθμός </a:t>
            </a:r>
            <a:r>
              <a:rPr lang="en-US" sz="1400" dirty="0">
                <a:solidFill>
                  <a:schemeClr val="bg1">
                    <a:lumMod val="50000"/>
                  </a:schemeClr>
                </a:solidFill>
                <a:latin typeface="Calibri" pitchFamily="34" charset="0"/>
                <a:cs typeface="Calibri" pitchFamily="34" charset="0"/>
              </a:rPr>
              <a:t>blocks </a:t>
            </a:r>
            <a:r>
              <a:rPr lang="el-GR" sz="1400" dirty="0">
                <a:solidFill>
                  <a:schemeClr val="bg1">
                    <a:lumMod val="50000"/>
                  </a:schemeClr>
                </a:solidFill>
                <a:latin typeface="Calibri" pitchFamily="34" charset="0"/>
                <a:cs typeface="Calibri" pitchFamily="34" charset="0"/>
              </a:rPr>
              <a:t>της σχέσης </a:t>
            </a:r>
            <a:r>
              <a:rPr lang="en-US" sz="1400" dirty="0">
                <a:solidFill>
                  <a:schemeClr val="bg1">
                    <a:lumMod val="50000"/>
                  </a:schemeClr>
                </a:solidFill>
                <a:latin typeface="Calibri" pitchFamily="34" charset="0"/>
                <a:cs typeface="Calibri" pitchFamily="34" charset="0"/>
              </a:rPr>
              <a:t>R</a:t>
            </a:r>
            <a:endParaRPr lang="el-GR" sz="1400" dirty="0">
              <a:solidFill>
                <a:schemeClr val="bg1">
                  <a:lumMod val="50000"/>
                </a:schemeClr>
              </a:solidFill>
              <a:latin typeface="Calibri" pitchFamily="34" charset="0"/>
              <a:cs typeface="Calibri" pitchFamily="34" charset="0"/>
            </a:endParaRPr>
          </a:p>
          <a:p>
            <a:pPr eaLnBrk="0" hangingPunct="0"/>
            <a:r>
              <a:rPr lang="el-GR" sz="1400" b="1" dirty="0">
                <a:solidFill>
                  <a:schemeClr val="bg1">
                    <a:lumMod val="50000"/>
                  </a:schemeClr>
                </a:solidFill>
                <a:latin typeface="Calibri" pitchFamily="34" charset="0"/>
                <a:cs typeface="Calibri" pitchFamily="34" charset="0"/>
              </a:rPr>
              <a:t>SC(A, R):</a:t>
            </a:r>
            <a:r>
              <a:rPr lang="el-GR" sz="1400" dirty="0">
                <a:solidFill>
                  <a:schemeClr val="bg1">
                    <a:lumMod val="50000"/>
                  </a:schemeClr>
                </a:solidFill>
                <a:latin typeface="Calibri" pitchFamily="34" charset="0"/>
                <a:cs typeface="Calibri" pitchFamily="34" charset="0"/>
              </a:rPr>
              <a:t> μέσος αριθμός πλειάδων που ικανοποιεί μια συνθήκη </a:t>
            </a:r>
          </a:p>
          <a:p>
            <a:pPr eaLnBrk="0" hangingPunct="0"/>
            <a:r>
              <a:rPr lang="en-US" sz="1400" b="1" dirty="0" err="1">
                <a:solidFill>
                  <a:schemeClr val="bg1">
                    <a:lumMod val="50000"/>
                  </a:schemeClr>
                </a:solidFill>
                <a:latin typeface="Calibri" pitchFamily="34" charset="0"/>
                <a:cs typeface="Calibri" pitchFamily="34" charset="0"/>
              </a:rPr>
              <a:t>f</a:t>
            </a:r>
            <a:r>
              <a:rPr lang="en-US" sz="1400" b="1" baseline="-25000" dirty="0" err="1">
                <a:solidFill>
                  <a:schemeClr val="bg1">
                    <a:lumMod val="50000"/>
                  </a:schemeClr>
                </a:solidFill>
                <a:latin typeface="Calibri" pitchFamily="34" charset="0"/>
                <a:cs typeface="Calibri" pitchFamily="34" charset="0"/>
              </a:rPr>
              <a:t>R</a:t>
            </a:r>
            <a:r>
              <a:rPr lang="en-US" sz="1400" b="1" dirty="0">
                <a:solidFill>
                  <a:schemeClr val="bg1">
                    <a:lumMod val="50000"/>
                  </a:schemeClr>
                </a:solidFill>
                <a:latin typeface="Calibri" pitchFamily="34" charset="0"/>
                <a:cs typeface="Calibri" pitchFamily="34" charset="0"/>
              </a:rPr>
              <a:t>:</a:t>
            </a:r>
            <a:r>
              <a:rPr lang="en-US" sz="1400" dirty="0">
                <a:solidFill>
                  <a:schemeClr val="bg1">
                    <a:lumMod val="50000"/>
                  </a:schemeClr>
                </a:solidFill>
                <a:latin typeface="Calibri" pitchFamily="34" charset="0"/>
                <a:cs typeface="Calibri" pitchFamily="34" charset="0"/>
              </a:rPr>
              <a:t> </a:t>
            </a:r>
            <a:r>
              <a:rPr lang="el-GR" sz="1400" dirty="0">
                <a:solidFill>
                  <a:schemeClr val="bg1">
                    <a:lumMod val="50000"/>
                  </a:schemeClr>
                </a:solidFill>
                <a:latin typeface="Calibri" pitchFamily="34" charset="0"/>
                <a:cs typeface="Calibri" pitchFamily="34" charset="0"/>
              </a:rPr>
              <a:t>παράγοντας ομαδοποίησης</a:t>
            </a:r>
          </a:p>
          <a:p>
            <a:pPr eaLnBrk="0" hangingPunct="0"/>
            <a:r>
              <a:rPr lang="en-US" sz="1400" b="1" dirty="0" err="1">
                <a:solidFill>
                  <a:schemeClr val="bg1">
                    <a:lumMod val="50000"/>
                  </a:schemeClr>
                </a:solidFill>
                <a:latin typeface="Calibri" pitchFamily="34" charset="0"/>
                <a:cs typeface="Calibri" pitchFamily="34" charset="0"/>
              </a:rPr>
              <a:t>HT</a:t>
            </a:r>
            <a:r>
              <a:rPr lang="en-US" sz="1400" b="1" baseline="-25000" dirty="0" err="1">
                <a:solidFill>
                  <a:schemeClr val="bg1">
                    <a:lumMod val="50000"/>
                  </a:schemeClr>
                </a:solidFill>
                <a:latin typeface="Calibri" pitchFamily="34" charset="0"/>
                <a:cs typeface="Calibri" pitchFamily="34" charset="0"/>
              </a:rPr>
              <a:t>i</a:t>
            </a:r>
            <a:r>
              <a:rPr lang="en-US" sz="1400" b="1" dirty="0">
                <a:solidFill>
                  <a:schemeClr val="bg1">
                    <a:lumMod val="50000"/>
                  </a:schemeClr>
                </a:solidFill>
                <a:latin typeface="Calibri" pitchFamily="34" charset="0"/>
                <a:cs typeface="Calibri" pitchFamily="34" charset="0"/>
              </a:rPr>
              <a:t>:</a:t>
            </a:r>
            <a:r>
              <a:rPr lang="el-GR" sz="1400" dirty="0">
                <a:solidFill>
                  <a:schemeClr val="bg1">
                    <a:lumMod val="50000"/>
                  </a:schemeClr>
                </a:solidFill>
                <a:latin typeface="Calibri" pitchFamily="34" charset="0"/>
                <a:cs typeface="Calibri" pitchFamily="34" charset="0"/>
              </a:rPr>
              <a:t> </a:t>
            </a:r>
            <a:r>
              <a:rPr lang="en-US" sz="1400" dirty="0">
                <a:solidFill>
                  <a:schemeClr val="bg1">
                    <a:lumMod val="50000"/>
                  </a:schemeClr>
                </a:solidFill>
                <a:latin typeface="Calibri" pitchFamily="34" charset="0"/>
                <a:cs typeface="Calibri" pitchFamily="34" charset="0"/>
              </a:rPr>
              <a:t> </a:t>
            </a:r>
            <a:r>
              <a:rPr lang="el-GR" sz="1400" dirty="0">
                <a:solidFill>
                  <a:schemeClr val="bg1">
                    <a:lumMod val="50000"/>
                  </a:schemeClr>
                </a:solidFill>
                <a:latin typeface="Calibri" pitchFamily="34" charset="0"/>
                <a:cs typeface="Calibri" pitchFamily="34" charset="0"/>
              </a:rPr>
              <a:t>αριθμός επιπέδων</a:t>
            </a:r>
          </a:p>
        </p:txBody>
      </p:sp>
      <p:sp>
        <p:nvSpPr>
          <p:cNvPr id="12"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3"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Slide Number Placeholder 4"/>
          <p:cNvSpPr>
            <a:spLocks noGrp="1"/>
          </p:cNvSpPr>
          <p:nvPr>
            <p:ph type="sldNum" sz="quarter" idx="12"/>
          </p:nvPr>
        </p:nvSpPr>
        <p:spPr>
          <a:noFill/>
        </p:spPr>
        <p:txBody>
          <a:bodyPr/>
          <a:lstStyle/>
          <a:p>
            <a:fld id="{189F7EB4-F355-481D-988E-69BE65ABC927}" type="slidenum">
              <a:rPr lang="el-GR" altLang="en-US" smtClean="0"/>
              <a:pPr/>
              <a:t>29</a:t>
            </a:fld>
            <a:endParaRPr lang="el-GR" altLang="en-US" smtClean="0"/>
          </a:p>
        </p:txBody>
      </p:sp>
      <p:sp>
        <p:nvSpPr>
          <p:cNvPr id="31752" name="TextBox 13"/>
          <p:cNvSpPr txBox="1">
            <a:spLocks noChangeArrowheads="1"/>
          </p:cNvSpPr>
          <p:nvPr/>
        </p:nvSpPr>
        <p:spPr bwMode="auto">
          <a:xfrm>
            <a:off x="655933" y="2764378"/>
            <a:ext cx="7488237" cy="2862322"/>
          </a:xfrm>
          <a:prstGeom prst="rect">
            <a:avLst/>
          </a:prstGeom>
          <a:noFill/>
          <a:ln w="9525">
            <a:noFill/>
            <a:miter lim="800000"/>
            <a:headEnd/>
            <a:tailEnd/>
          </a:ln>
        </p:spPr>
        <p:txBody>
          <a:bodyPr>
            <a:spAutoFit/>
          </a:bodyPr>
          <a:lstStyle/>
          <a:p>
            <a:pPr algn="just"/>
            <a:r>
              <a:rPr lang="el-GR" b="1" dirty="0">
                <a:latin typeface="Calibri" pitchFamily="34" charset="0"/>
                <a:cs typeface="Calibri" pitchFamily="34" charset="0"/>
              </a:rPr>
              <a:t>σ </a:t>
            </a:r>
            <a:r>
              <a:rPr lang="el-GR" sz="2400" b="1" baseline="-25000" dirty="0">
                <a:latin typeface="Calibri" pitchFamily="34" charset="0"/>
                <a:cs typeface="Calibri" pitchFamily="34" charset="0"/>
              </a:rPr>
              <a:t>Α </a:t>
            </a:r>
            <a:r>
              <a:rPr lang="el-GR" sz="2400" b="1" baseline="-25000" dirty="0">
                <a:latin typeface="Calibri" pitchFamily="34" charset="0"/>
                <a:cs typeface="Calibri" pitchFamily="34" charset="0"/>
                <a:sym typeface="Symbol" pitchFamily="18" charset="2"/>
              </a:rPr>
              <a:t> </a:t>
            </a:r>
            <a:r>
              <a:rPr lang="en-US" sz="2400" b="1" baseline="-25000" dirty="0">
                <a:latin typeface="Calibri" pitchFamily="34" charset="0"/>
                <a:cs typeface="Calibri" pitchFamily="34" charset="0"/>
              </a:rPr>
              <a:t>u</a:t>
            </a:r>
            <a:r>
              <a:rPr lang="el-GR" b="1" dirty="0">
                <a:latin typeface="Calibri" pitchFamily="34" charset="0"/>
                <a:cs typeface="Calibri" pitchFamily="34" charset="0"/>
              </a:rPr>
              <a:t> (</a:t>
            </a:r>
            <a:r>
              <a:rPr lang="en-US" b="1" dirty="0">
                <a:latin typeface="Calibri" pitchFamily="34" charset="0"/>
                <a:cs typeface="Calibri" pitchFamily="34" charset="0"/>
              </a:rPr>
              <a:t>R)</a:t>
            </a:r>
            <a:endParaRPr lang="el-GR" b="1" dirty="0">
              <a:latin typeface="Calibri" pitchFamily="34" charset="0"/>
              <a:cs typeface="Calibri" pitchFamily="34" charset="0"/>
            </a:endParaRPr>
          </a:p>
          <a:p>
            <a:pPr algn="just"/>
            <a:endParaRPr lang="el-GR" dirty="0" smtClean="0">
              <a:latin typeface="Calibri" pitchFamily="34" charset="0"/>
              <a:cs typeface="Calibri" pitchFamily="34" charset="0"/>
            </a:endParaRPr>
          </a:p>
          <a:p>
            <a:pPr algn="just"/>
            <a:endParaRPr lang="el-GR" dirty="0">
              <a:latin typeface="Calibri" pitchFamily="34" charset="0"/>
              <a:cs typeface="Calibri" pitchFamily="34" charset="0"/>
            </a:endParaRPr>
          </a:p>
          <a:p>
            <a:pPr algn="just"/>
            <a:r>
              <a:rPr lang="el-GR" dirty="0" smtClean="0">
                <a:latin typeface="Calibri" pitchFamily="34" charset="0"/>
                <a:cs typeface="Calibri" pitchFamily="34" charset="0"/>
              </a:rPr>
              <a:t>Έστω </a:t>
            </a:r>
            <a:r>
              <a:rPr lang="el-GR" i="1" dirty="0">
                <a:solidFill>
                  <a:schemeClr val="bg2">
                    <a:lumMod val="25000"/>
                  </a:schemeClr>
                </a:solidFill>
                <a:latin typeface="Calibri" pitchFamily="34" charset="0"/>
                <a:cs typeface="Calibri" pitchFamily="34" charset="0"/>
              </a:rPr>
              <a:t>αρχείου σωρού </a:t>
            </a:r>
            <a:r>
              <a:rPr lang="el-GR" dirty="0">
                <a:latin typeface="Calibri" pitchFamily="34" charset="0"/>
                <a:cs typeface="Calibri" pitchFamily="34" charset="0"/>
              </a:rPr>
              <a:t>(δεν υπάρχει διάταξη) και Β+ δέντρο</a:t>
            </a:r>
          </a:p>
          <a:p>
            <a:pPr algn="just"/>
            <a:endParaRPr lang="el-GR" dirty="0">
              <a:latin typeface="Calibri" pitchFamily="34" charset="0"/>
              <a:cs typeface="Calibri" pitchFamily="34" charset="0"/>
            </a:endParaRPr>
          </a:p>
          <a:p>
            <a:pPr algn="just"/>
            <a:r>
              <a:rPr lang="el-GR" dirty="0">
                <a:latin typeface="Calibri" pitchFamily="34" charset="0"/>
                <a:cs typeface="Calibri" pitchFamily="34" charset="0"/>
              </a:rPr>
              <a:t>Εύρεση στο Β+ δέντρο της τιμής </a:t>
            </a:r>
            <a:r>
              <a:rPr lang="en-US" dirty="0">
                <a:latin typeface="Calibri" pitchFamily="34" charset="0"/>
                <a:cs typeface="Calibri" pitchFamily="34" charset="0"/>
              </a:rPr>
              <a:t>u </a:t>
            </a:r>
          </a:p>
          <a:p>
            <a:pPr algn="just"/>
            <a:r>
              <a:rPr lang="el-GR" dirty="0">
                <a:latin typeface="Calibri" pitchFamily="34" charset="0"/>
                <a:cs typeface="Calibri" pitchFamily="34" charset="0"/>
              </a:rPr>
              <a:t>Χρήση εγγραφών στο φύλλο για τις υπόλοιπες τιμές</a:t>
            </a:r>
            <a:endParaRPr lang="en-US" dirty="0">
              <a:latin typeface="Calibri" pitchFamily="34" charset="0"/>
              <a:cs typeface="Calibri" pitchFamily="34" charset="0"/>
            </a:endParaRPr>
          </a:p>
          <a:p>
            <a:pPr algn="just"/>
            <a:endParaRPr lang="en-US" dirty="0">
              <a:latin typeface="Calibri" pitchFamily="34" charset="0"/>
              <a:cs typeface="Calibri" pitchFamily="34" charset="0"/>
            </a:endParaRPr>
          </a:p>
          <a:p>
            <a:pPr algn="just"/>
            <a:r>
              <a:rPr lang="el-GR" dirty="0">
                <a:latin typeface="Calibri" pitchFamily="34" charset="0"/>
                <a:cs typeface="Calibri" pitchFamily="34" charset="0"/>
              </a:rPr>
              <a:t>Κόστος?</a:t>
            </a:r>
          </a:p>
          <a:p>
            <a:pPr algn="just"/>
            <a:endParaRPr lang="el-GR" dirty="0">
              <a:latin typeface="Calibri" pitchFamily="34" charset="0"/>
              <a:cs typeface="Calibri" pitchFamily="34" charset="0"/>
            </a:endParaRPr>
          </a:p>
        </p:txBody>
      </p:sp>
      <p:sp>
        <p:nvSpPr>
          <p:cNvPr id="10"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Επιλογή – συνθήκη με σύγκριση</a:t>
            </a:r>
            <a:endParaRPr lang="en-US" dirty="0">
              <a:solidFill>
                <a:schemeClr val="accent6">
                  <a:lumMod val="75000"/>
                </a:schemeClr>
              </a:solidFill>
            </a:endParaRPr>
          </a:p>
        </p:txBody>
      </p:sp>
      <p:sp>
        <p:nvSpPr>
          <p:cNvPr id="7" name="Text Box 11"/>
          <p:cNvSpPr txBox="1">
            <a:spLocks noChangeArrowheads="1"/>
          </p:cNvSpPr>
          <p:nvPr/>
        </p:nvSpPr>
        <p:spPr bwMode="auto">
          <a:xfrm>
            <a:off x="4251130" y="1979629"/>
            <a:ext cx="3280888" cy="1169551"/>
          </a:xfrm>
          <a:prstGeom prst="rect">
            <a:avLst/>
          </a:prstGeom>
          <a:noFill/>
          <a:ln w="9525">
            <a:solidFill>
              <a:schemeClr val="bg2"/>
            </a:solidFill>
            <a:miter lim="800000"/>
            <a:headEnd/>
            <a:tailEnd/>
          </a:ln>
        </p:spPr>
        <p:txBody>
          <a:bodyPr wrap="square">
            <a:spAutoFit/>
          </a:bodyPr>
          <a:lstStyle/>
          <a:p>
            <a:pPr algn="just" eaLnBrk="0" hangingPunct="0">
              <a:spcBef>
                <a:spcPct val="50000"/>
              </a:spcBef>
            </a:pPr>
            <a:r>
              <a:rPr lang="en-US" sz="1400" b="1" dirty="0" err="1">
                <a:solidFill>
                  <a:schemeClr val="bg1">
                    <a:lumMod val="50000"/>
                  </a:schemeClr>
                </a:solidFill>
                <a:latin typeface="Calibri" pitchFamily="34" charset="0"/>
                <a:cs typeface="Calibri" pitchFamily="34" charset="0"/>
              </a:rPr>
              <a:t>b</a:t>
            </a:r>
            <a:r>
              <a:rPr lang="en-US" sz="1400" b="1" baseline="-25000" dirty="0" err="1">
                <a:solidFill>
                  <a:schemeClr val="bg1">
                    <a:lumMod val="50000"/>
                  </a:schemeClr>
                </a:solidFill>
                <a:latin typeface="Calibri" pitchFamily="34" charset="0"/>
                <a:cs typeface="Calibri" pitchFamily="34" charset="0"/>
              </a:rPr>
              <a:t>R</a:t>
            </a:r>
            <a:r>
              <a:rPr lang="en-US" sz="1400" b="1" dirty="0">
                <a:solidFill>
                  <a:schemeClr val="bg1">
                    <a:lumMod val="50000"/>
                  </a:schemeClr>
                </a:solidFill>
                <a:latin typeface="Calibri" pitchFamily="34" charset="0"/>
                <a:cs typeface="Calibri" pitchFamily="34" charset="0"/>
              </a:rPr>
              <a:t>:</a:t>
            </a:r>
            <a:r>
              <a:rPr lang="en-US" sz="1400" dirty="0">
                <a:solidFill>
                  <a:schemeClr val="bg1">
                    <a:lumMod val="50000"/>
                  </a:schemeClr>
                </a:solidFill>
                <a:latin typeface="Calibri" pitchFamily="34" charset="0"/>
                <a:cs typeface="Calibri" pitchFamily="34" charset="0"/>
              </a:rPr>
              <a:t> </a:t>
            </a:r>
            <a:r>
              <a:rPr lang="el-GR" sz="1400" dirty="0">
                <a:solidFill>
                  <a:schemeClr val="bg1">
                    <a:lumMod val="50000"/>
                  </a:schemeClr>
                </a:solidFill>
                <a:latin typeface="Calibri" pitchFamily="34" charset="0"/>
                <a:cs typeface="Calibri" pitchFamily="34" charset="0"/>
              </a:rPr>
              <a:t>αριθμός </a:t>
            </a:r>
            <a:r>
              <a:rPr lang="en-US" sz="1400" dirty="0">
                <a:solidFill>
                  <a:schemeClr val="bg1">
                    <a:lumMod val="50000"/>
                  </a:schemeClr>
                </a:solidFill>
                <a:latin typeface="Calibri" pitchFamily="34" charset="0"/>
                <a:cs typeface="Calibri" pitchFamily="34" charset="0"/>
              </a:rPr>
              <a:t>blocks </a:t>
            </a:r>
            <a:r>
              <a:rPr lang="el-GR" sz="1400" dirty="0">
                <a:solidFill>
                  <a:schemeClr val="bg1">
                    <a:lumMod val="50000"/>
                  </a:schemeClr>
                </a:solidFill>
                <a:latin typeface="Calibri" pitchFamily="34" charset="0"/>
                <a:cs typeface="Calibri" pitchFamily="34" charset="0"/>
              </a:rPr>
              <a:t>της σχέσης </a:t>
            </a:r>
            <a:r>
              <a:rPr lang="en-US" sz="1400" dirty="0">
                <a:solidFill>
                  <a:schemeClr val="bg1">
                    <a:lumMod val="50000"/>
                  </a:schemeClr>
                </a:solidFill>
                <a:latin typeface="Calibri" pitchFamily="34" charset="0"/>
                <a:cs typeface="Calibri" pitchFamily="34" charset="0"/>
              </a:rPr>
              <a:t>R</a:t>
            </a:r>
            <a:endParaRPr lang="el-GR" sz="1400" dirty="0">
              <a:solidFill>
                <a:schemeClr val="bg1">
                  <a:lumMod val="50000"/>
                </a:schemeClr>
              </a:solidFill>
              <a:latin typeface="Calibri" pitchFamily="34" charset="0"/>
              <a:cs typeface="Calibri" pitchFamily="34" charset="0"/>
            </a:endParaRPr>
          </a:p>
          <a:p>
            <a:pPr eaLnBrk="0" hangingPunct="0"/>
            <a:r>
              <a:rPr lang="el-GR" sz="1400" b="1" dirty="0">
                <a:solidFill>
                  <a:schemeClr val="bg1">
                    <a:lumMod val="50000"/>
                  </a:schemeClr>
                </a:solidFill>
                <a:latin typeface="Calibri" pitchFamily="34" charset="0"/>
                <a:cs typeface="Calibri" pitchFamily="34" charset="0"/>
              </a:rPr>
              <a:t>SC(A, R):</a:t>
            </a:r>
            <a:r>
              <a:rPr lang="el-GR" sz="1400" dirty="0">
                <a:solidFill>
                  <a:schemeClr val="bg1">
                    <a:lumMod val="50000"/>
                  </a:schemeClr>
                </a:solidFill>
                <a:latin typeface="Calibri" pitchFamily="34" charset="0"/>
                <a:cs typeface="Calibri" pitchFamily="34" charset="0"/>
              </a:rPr>
              <a:t> μέσος αριθμός πλειάδων που ικανοποιεί μια συνθήκη </a:t>
            </a:r>
          </a:p>
          <a:p>
            <a:pPr eaLnBrk="0" hangingPunct="0"/>
            <a:r>
              <a:rPr lang="en-US" sz="1400" b="1" dirty="0" err="1">
                <a:solidFill>
                  <a:schemeClr val="bg1">
                    <a:lumMod val="50000"/>
                  </a:schemeClr>
                </a:solidFill>
                <a:latin typeface="Calibri" pitchFamily="34" charset="0"/>
                <a:cs typeface="Calibri" pitchFamily="34" charset="0"/>
              </a:rPr>
              <a:t>f</a:t>
            </a:r>
            <a:r>
              <a:rPr lang="en-US" sz="1400" b="1" baseline="-25000" dirty="0" err="1">
                <a:solidFill>
                  <a:schemeClr val="bg1">
                    <a:lumMod val="50000"/>
                  </a:schemeClr>
                </a:solidFill>
                <a:latin typeface="Calibri" pitchFamily="34" charset="0"/>
                <a:cs typeface="Calibri" pitchFamily="34" charset="0"/>
              </a:rPr>
              <a:t>R</a:t>
            </a:r>
            <a:r>
              <a:rPr lang="en-US" sz="1400" b="1" dirty="0">
                <a:solidFill>
                  <a:schemeClr val="bg1">
                    <a:lumMod val="50000"/>
                  </a:schemeClr>
                </a:solidFill>
                <a:latin typeface="Calibri" pitchFamily="34" charset="0"/>
                <a:cs typeface="Calibri" pitchFamily="34" charset="0"/>
              </a:rPr>
              <a:t>:</a:t>
            </a:r>
            <a:r>
              <a:rPr lang="en-US" sz="1400" dirty="0">
                <a:solidFill>
                  <a:schemeClr val="bg1">
                    <a:lumMod val="50000"/>
                  </a:schemeClr>
                </a:solidFill>
                <a:latin typeface="Calibri" pitchFamily="34" charset="0"/>
                <a:cs typeface="Calibri" pitchFamily="34" charset="0"/>
              </a:rPr>
              <a:t> </a:t>
            </a:r>
            <a:r>
              <a:rPr lang="el-GR" sz="1400" dirty="0">
                <a:solidFill>
                  <a:schemeClr val="bg1">
                    <a:lumMod val="50000"/>
                  </a:schemeClr>
                </a:solidFill>
                <a:latin typeface="Calibri" pitchFamily="34" charset="0"/>
                <a:cs typeface="Calibri" pitchFamily="34" charset="0"/>
              </a:rPr>
              <a:t>παράγοντας ομαδοποίησης</a:t>
            </a:r>
          </a:p>
          <a:p>
            <a:pPr eaLnBrk="0" hangingPunct="0"/>
            <a:r>
              <a:rPr lang="en-US" sz="1400" b="1" dirty="0" err="1">
                <a:solidFill>
                  <a:schemeClr val="bg1">
                    <a:lumMod val="50000"/>
                  </a:schemeClr>
                </a:solidFill>
                <a:latin typeface="Calibri" pitchFamily="34" charset="0"/>
                <a:cs typeface="Calibri" pitchFamily="34" charset="0"/>
              </a:rPr>
              <a:t>HT</a:t>
            </a:r>
            <a:r>
              <a:rPr lang="en-US" sz="1400" b="1" baseline="-25000" dirty="0" err="1">
                <a:solidFill>
                  <a:schemeClr val="bg1">
                    <a:lumMod val="50000"/>
                  </a:schemeClr>
                </a:solidFill>
                <a:latin typeface="Calibri" pitchFamily="34" charset="0"/>
                <a:cs typeface="Calibri" pitchFamily="34" charset="0"/>
              </a:rPr>
              <a:t>i</a:t>
            </a:r>
            <a:r>
              <a:rPr lang="en-US" sz="1400" b="1" dirty="0">
                <a:solidFill>
                  <a:schemeClr val="bg1">
                    <a:lumMod val="50000"/>
                  </a:schemeClr>
                </a:solidFill>
                <a:latin typeface="Calibri" pitchFamily="34" charset="0"/>
                <a:cs typeface="Calibri" pitchFamily="34" charset="0"/>
              </a:rPr>
              <a:t>:</a:t>
            </a:r>
            <a:r>
              <a:rPr lang="el-GR" sz="1400" dirty="0">
                <a:solidFill>
                  <a:schemeClr val="bg1">
                    <a:lumMod val="50000"/>
                  </a:schemeClr>
                </a:solidFill>
                <a:latin typeface="Calibri" pitchFamily="34" charset="0"/>
                <a:cs typeface="Calibri" pitchFamily="34" charset="0"/>
              </a:rPr>
              <a:t> </a:t>
            </a:r>
            <a:r>
              <a:rPr lang="en-US" sz="1400" dirty="0">
                <a:solidFill>
                  <a:schemeClr val="bg1">
                    <a:lumMod val="50000"/>
                  </a:schemeClr>
                </a:solidFill>
                <a:latin typeface="Calibri" pitchFamily="34" charset="0"/>
                <a:cs typeface="Calibri" pitchFamily="34" charset="0"/>
              </a:rPr>
              <a:t> </a:t>
            </a:r>
            <a:r>
              <a:rPr lang="el-GR" sz="1400" dirty="0">
                <a:solidFill>
                  <a:schemeClr val="bg1">
                    <a:lumMod val="50000"/>
                  </a:schemeClr>
                </a:solidFill>
                <a:latin typeface="Calibri" pitchFamily="34" charset="0"/>
                <a:cs typeface="Calibri" pitchFamily="34" charset="0"/>
              </a:rPr>
              <a:t>αριθμός επιπέδων</a:t>
            </a:r>
          </a:p>
        </p:txBody>
      </p:sp>
      <p:sp>
        <p:nvSpPr>
          <p:cNvPr id="9"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1"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Slide Number Placeholder 4"/>
          <p:cNvSpPr>
            <a:spLocks noGrp="1"/>
          </p:cNvSpPr>
          <p:nvPr>
            <p:ph type="sldNum" sz="quarter" idx="12"/>
          </p:nvPr>
        </p:nvSpPr>
        <p:spPr>
          <a:noFill/>
        </p:spPr>
        <p:txBody>
          <a:bodyPr/>
          <a:lstStyle/>
          <a:p>
            <a:fld id="{DA38B204-8D72-43DB-935D-F633B9CFD24C}" type="slidenum">
              <a:rPr lang="el-GR" altLang="en-US" smtClean="0"/>
              <a:pPr/>
              <a:t>3</a:t>
            </a:fld>
            <a:endParaRPr lang="el-GR" altLang="en-US" smtClean="0"/>
          </a:p>
        </p:txBody>
      </p:sp>
      <p:sp>
        <p:nvSpPr>
          <p:cNvPr id="8198" name="Text Box 3"/>
          <p:cNvSpPr txBox="1">
            <a:spLocks noChangeArrowheads="1"/>
          </p:cNvSpPr>
          <p:nvPr/>
        </p:nvSpPr>
        <p:spPr bwMode="auto">
          <a:xfrm>
            <a:off x="1752600" y="3084585"/>
            <a:ext cx="5867400" cy="1569660"/>
          </a:xfrm>
          <a:prstGeom prst="rect">
            <a:avLst/>
          </a:prstGeom>
          <a:noFill/>
          <a:ln w="9525">
            <a:noFill/>
            <a:miter lim="800000"/>
            <a:headEnd/>
            <a:tailEnd/>
          </a:ln>
        </p:spPr>
        <p:txBody>
          <a:bodyPr>
            <a:spAutoFit/>
          </a:bodyPr>
          <a:lstStyle/>
          <a:p>
            <a:pPr marL="457200" indent="-457200" eaLnBrk="0" hangingPunct="0">
              <a:spcBef>
                <a:spcPct val="50000"/>
              </a:spcBef>
              <a:buFontTx/>
              <a:buAutoNum type="arabicPeriod"/>
            </a:pPr>
            <a:r>
              <a:rPr lang="el-GR" sz="2400" dirty="0">
                <a:latin typeface="Calibri" pitchFamily="34" charset="0"/>
                <a:cs typeface="Calibri" pitchFamily="34" charset="0"/>
              </a:rPr>
              <a:t>Συντακτική Ανάλυση &amp; Μετάφραση </a:t>
            </a:r>
          </a:p>
          <a:p>
            <a:pPr marL="457200" indent="-457200" eaLnBrk="0" hangingPunct="0">
              <a:spcBef>
                <a:spcPct val="50000"/>
              </a:spcBef>
              <a:buFontTx/>
              <a:buAutoNum type="arabicPeriod"/>
            </a:pPr>
            <a:r>
              <a:rPr lang="el-GR" sz="2400" dirty="0">
                <a:latin typeface="Calibri" pitchFamily="34" charset="0"/>
                <a:cs typeface="Calibri" pitchFamily="34" charset="0"/>
              </a:rPr>
              <a:t>Βελτιστοποίηση</a:t>
            </a:r>
          </a:p>
          <a:p>
            <a:pPr marL="457200" indent="-457200" eaLnBrk="0" hangingPunct="0">
              <a:spcBef>
                <a:spcPct val="50000"/>
              </a:spcBef>
              <a:buFontTx/>
              <a:buAutoNum type="arabicPeriod"/>
            </a:pPr>
            <a:r>
              <a:rPr lang="el-GR" sz="2400" dirty="0" smtClean="0">
                <a:latin typeface="Calibri" pitchFamily="34" charset="0"/>
                <a:cs typeface="Calibri" pitchFamily="34" charset="0"/>
              </a:rPr>
              <a:t>Υπολογισμός</a:t>
            </a:r>
            <a:r>
              <a:rPr lang="en-US" sz="2400" dirty="0" smtClean="0">
                <a:latin typeface="Calibri" pitchFamily="34" charset="0"/>
                <a:cs typeface="Calibri" pitchFamily="34" charset="0"/>
              </a:rPr>
              <a:t> (</a:t>
            </a:r>
            <a:r>
              <a:rPr lang="el-GR" sz="2400" dirty="0" smtClean="0">
                <a:latin typeface="Calibri" pitchFamily="34" charset="0"/>
                <a:cs typeface="Calibri" pitchFamily="34" charset="0"/>
              </a:rPr>
              <a:t>Εκτέλεση)</a:t>
            </a:r>
            <a:endParaRPr lang="el-GR" sz="2400" dirty="0">
              <a:latin typeface="Calibri" pitchFamily="34" charset="0"/>
              <a:cs typeface="Calibri" pitchFamily="34" charset="0"/>
            </a:endParaRPr>
          </a:p>
        </p:txBody>
      </p:sp>
      <p:sp>
        <p:nvSpPr>
          <p:cNvPr id="8199" name="Text Box 6"/>
          <p:cNvSpPr txBox="1">
            <a:spLocks noChangeArrowheads="1"/>
          </p:cNvSpPr>
          <p:nvPr/>
        </p:nvSpPr>
        <p:spPr bwMode="auto">
          <a:xfrm>
            <a:off x="547687" y="2194719"/>
            <a:ext cx="8048625" cy="457200"/>
          </a:xfrm>
          <a:prstGeom prst="rect">
            <a:avLst/>
          </a:prstGeom>
          <a:noFill/>
          <a:ln w="9525">
            <a:noFill/>
            <a:miter lim="800000"/>
            <a:headEnd/>
            <a:tailEnd/>
          </a:ln>
        </p:spPr>
        <p:txBody>
          <a:bodyPr>
            <a:spAutoFit/>
          </a:bodyPr>
          <a:lstStyle/>
          <a:p>
            <a:pPr eaLnBrk="0" hangingPunct="0">
              <a:spcBef>
                <a:spcPct val="50000"/>
              </a:spcBef>
            </a:pPr>
            <a:r>
              <a:rPr lang="el-GR" sz="2400" dirty="0">
                <a:latin typeface="Calibri" pitchFamily="34" charset="0"/>
                <a:cs typeface="Calibri" pitchFamily="34" charset="0"/>
              </a:rPr>
              <a:t>Τα  βασικά βήματα στην επεξεργασία μιας ερώτησης είναι</a:t>
            </a:r>
          </a:p>
        </p:txBody>
      </p:sp>
      <p:sp>
        <p:nvSpPr>
          <p:cNvPr id="8" name="Title 7"/>
          <p:cNvSpPr>
            <a:spLocks noGrp="1"/>
          </p:cNvSpPr>
          <p:nvPr>
            <p:ph type="title"/>
          </p:nvPr>
        </p:nvSpPr>
        <p:spPr/>
        <p:txBody>
          <a:bodyPr/>
          <a:lstStyle/>
          <a:p>
            <a:r>
              <a:rPr lang="el-GR" dirty="0" smtClean="0">
                <a:solidFill>
                  <a:schemeClr val="accent6">
                    <a:lumMod val="75000"/>
                  </a:schemeClr>
                </a:solidFill>
              </a:rPr>
              <a:t>Βήματα Επεξεργασίας</a:t>
            </a:r>
            <a:endParaRPr lang="el-GR" dirty="0">
              <a:solidFill>
                <a:schemeClr val="accent6">
                  <a:lumMod val="75000"/>
                </a:schemeClr>
              </a:solidFill>
            </a:endParaRPr>
          </a:p>
        </p:txBody>
      </p:sp>
      <p:sp>
        <p:nvSpPr>
          <p:cNvPr id="9"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0"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4"/>
          <p:cNvSpPr>
            <a:spLocks noGrp="1"/>
          </p:cNvSpPr>
          <p:nvPr>
            <p:ph type="sldNum" sz="quarter" idx="12"/>
          </p:nvPr>
        </p:nvSpPr>
        <p:spPr/>
        <p:txBody>
          <a:bodyPr/>
          <a:lstStyle/>
          <a:p>
            <a:fld id="{048ED8DD-FE92-4488-9FD0-287F96AE68F6}" type="slidenum">
              <a:rPr lang="el-GR" altLang="en-US"/>
              <a:pPr/>
              <a:t>30</a:t>
            </a:fld>
            <a:endParaRPr lang="el-GR" altLang="en-US"/>
          </a:p>
        </p:txBody>
      </p:sp>
      <p:sp>
        <p:nvSpPr>
          <p:cNvPr id="616451" name="Text Box 3"/>
          <p:cNvSpPr txBox="1">
            <a:spLocks noChangeArrowheads="1"/>
          </p:cNvSpPr>
          <p:nvPr/>
        </p:nvSpPr>
        <p:spPr bwMode="auto">
          <a:xfrm>
            <a:off x="1038225" y="5019675"/>
            <a:ext cx="6096000" cy="396875"/>
          </a:xfrm>
          <a:prstGeom prst="rect">
            <a:avLst/>
          </a:prstGeom>
          <a:noFill/>
          <a:ln w="9525">
            <a:noFill/>
            <a:miter lim="800000"/>
            <a:headEnd/>
            <a:tailEnd/>
          </a:ln>
          <a:effectLst/>
        </p:spPr>
        <p:txBody>
          <a:bodyPr>
            <a:spAutoFit/>
          </a:bodyPr>
          <a:lstStyle/>
          <a:p>
            <a:pPr eaLnBrk="0" hangingPunct="0">
              <a:spcBef>
                <a:spcPct val="50000"/>
              </a:spcBef>
            </a:pPr>
            <a:endParaRPr lang="en-US">
              <a:latin typeface="Times New Roman" pitchFamily="18" charset="0"/>
            </a:endParaRPr>
          </a:p>
        </p:txBody>
      </p:sp>
      <p:sp>
        <p:nvSpPr>
          <p:cNvPr id="616453" name="Text Box 5"/>
          <p:cNvSpPr txBox="1">
            <a:spLocks noChangeArrowheads="1"/>
          </p:cNvSpPr>
          <p:nvPr/>
        </p:nvSpPr>
        <p:spPr bwMode="auto">
          <a:xfrm>
            <a:off x="457200" y="2513319"/>
            <a:ext cx="7696200" cy="646331"/>
          </a:xfrm>
          <a:prstGeom prst="rect">
            <a:avLst/>
          </a:prstGeom>
          <a:noFill/>
          <a:ln w="9525">
            <a:noFill/>
            <a:miter lim="800000"/>
            <a:headEnd/>
            <a:tailEnd/>
          </a:ln>
          <a:effectLst/>
        </p:spPr>
        <p:txBody>
          <a:bodyPr>
            <a:spAutoFit/>
          </a:bodyPr>
          <a:lstStyle/>
          <a:p>
            <a:pPr algn="just" eaLnBrk="0" hangingPunct="0">
              <a:spcBef>
                <a:spcPct val="50000"/>
              </a:spcBef>
            </a:pPr>
            <a:r>
              <a:rPr lang="el-GR" dirty="0">
                <a:latin typeface="Calibri" pitchFamily="34" charset="0"/>
                <a:cs typeface="Calibri" pitchFamily="34" charset="0"/>
              </a:rPr>
              <a:t>Υπάρχει διαδρομή προσπέλασης </a:t>
            </a:r>
            <a:r>
              <a:rPr lang="en-US" dirty="0" smtClean="0">
                <a:latin typeface="Calibri" pitchFamily="34" charset="0"/>
                <a:cs typeface="Calibri" pitchFamily="34" charset="0"/>
              </a:rPr>
              <a:t>(</a:t>
            </a:r>
            <a:r>
              <a:rPr lang="el-GR" dirty="0" smtClean="0">
                <a:latin typeface="Calibri" pitchFamily="34" charset="0"/>
                <a:cs typeface="Calibri" pitchFamily="34" charset="0"/>
              </a:rPr>
              <a:t>ευρετήριο) για </a:t>
            </a:r>
            <a:r>
              <a:rPr lang="el-GR" i="1" u="sng" dirty="0">
                <a:latin typeface="Calibri" pitchFamily="34" charset="0"/>
                <a:cs typeface="Calibri" pitchFamily="34" charset="0"/>
              </a:rPr>
              <a:t>ένα</a:t>
            </a:r>
            <a:r>
              <a:rPr lang="el-GR" dirty="0">
                <a:latin typeface="Calibri" pitchFamily="34" charset="0"/>
                <a:cs typeface="Calibri" pitchFamily="34" charset="0"/>
              </a:rPr>
              <a:t> από τα γνωρίσματα που εμφανίζονται σε οποιαδήποτε </a:t>
            </a:r>
            <a:r>
              <a:rPr lang="el-GR" dirty="0" smtClean="0">
                <a:latin typeface="Calibri" pitchFamily="34" charset="0"/>
                <a:cs typeface="Calibri" pitchFamily="34" charset="0"/>
              </a:rPr>
              <a:t>συνθήκη</a:t>
            </a:r>
            <a:endParaRPr lang="el-GR" dirty="0">
              <a:latin typeface="Calibri" pitchFamily="34" charset="0"/>
              <a:cs typeface="Calibri" pitchFamily="34" charset="0"/>
            </a:endParaRPr>
          </a:p>
        </p:txBody>
      </p:sp>
      <p:sp>
        <p:nvSpPr>
          <p:cNvPr id="616454" name="Text Box 6"/>
          <p:cNvSpPr txBox="1">
            <a:spLocks noChangeArrowheads="1"/>
          </p:cNvSpPr>
          <p:nvPr/>
        </p:nvSpPr>
        <p:spPr bwMode="auto">
          <a:xfrm>
            <a:off x="411529" y="3596479"/>
            <a:ext cx="8077200" cy="1061829"/>
          </a:xfrm>
          <a:prstGeom prst="rect">
            <a:avLst/>
          </a:prstGeom>
          <a:noFill/>
          <a:ln w="9525">
            <a:noFill/>
            <a:miter lim="800000"/>
            <a:headEnd/>
            <a:tailEnd/>
          </a:ln>
          <a:effectLst/>
        </p:spPr>
        <p:txBody>
          <a:bodyPr>
            <a:spAutoFit/>
          </a:bodyPr>
          <a:lstStyle/>
          <a:p>
            <a:pPr algn="just" eaLnBrk="0" hangingPunct="0">
              <a:spcBef>
                <a:spcPct val="50000"/>
              </a:spcBef>
            </a:pPr>
            <a:r>
              <a:rPr lang="el-GR" dirty="0">
                <a:latin typeface="Calibri" pitchFamily="34" charset="0"/>
                <a:cs typeface="Calibri" pitchFamily="34" charset="0"/>
              </a:rPr>
              <a:t>Χρήση μιας από τις προηγούμενες μεθόδους για την ανάκτηση των εγγραφών που ικανοποιούν αυτήν την συνθήκη και </a:t>
            </a:r>
          </a:p>
          <a:p>
            <a:pPr algn="just" eaLnBrk="0" hangingPunct="0">
              <a:spcBef>
                <a:spcPct val="50000"/>
              </a:spcBef>
            </a:pPr>
            <a:r>
              <a:rPr lang="el-GR" dirty="0" smtClean="0">
                <a:latin typeface="Calibri" pitchFamily="34" charset="0"/>
                <a:cs typeface="Calibri" pitchFamily="34" charset="0"/>
              </a:rPr>
              <a:t>Έλεγχος </a:t>
            </a:r>
            <a:r>
              <a:rPr lang="el-GR" dirty="0">
                <a:latin typeface="Calibri" pitchFamily="34" charset="0"/>
                <a:cs typeface="Calibri" pitchFamily="34" charset="0"/>
              </a:rPr>
              <a:t>για κάθε επιλεγμένη εγγραφή αν ικανοποιεί και τις υπόλοιπες συνθήκες </a:t>
            </a:r>
          </a:p>
        </p:txBody>
      </p:sp>
      <p:sp>
        <p:nvSpPr>
          <p:cNvPr id="616455" name="Text Box 7"/>
          <p:cNvSpPr txBox="1">
            <a:spLocks noChangeArrowheads="1"/>
          </p:cNvSpPr>
          <p:nvPr/>
        </p:nvSpPr>
        <p:spPr bwMode="auto">
          <a:xfrm>
            <a:off x="411529" y="3233900"/>
            <a:ext cx="8382000" cy="369332"/>
          </a:xfrm>
          <a:prstGeom prst="rect">
            <a:avLst/>
          </a:prstGeom>
          <a:noFill/>
          <a:ln w="9525">
            <a:noFill/>
            <a:miter lim="800000"/>
            <a:headEnd/>
            <a:tailEnd/>
          </a:ln>
          <a:effectLst/>
        </p:spPr>
        <p:txBody>
          <a:bodyPr>
            <a:spAutoFit/>
          </a:bodyPr>
          <a:lstStyle/>
          <a:p>
            <a:pPr algn="just" eaLnBrk="0" hangingPunct="0">
              <a:spcBef>
                <a:spcPct val="50000"/>
              </a:spcBef>
            </a:pPr>
            <a:r>
              <a:rPr lang="el-GR" dirty="0">
                <a:latin typeface="Calibri" pitchFamily="34" charset="0"/>
                <a:cs typeface="Calibri" pitchFamily="34" charset="0"/>
              </a:rPr>
              <a:t>Επιλογή του γνωρίσματος </a:t>
            </a:r>
            <a:r>
              <a:rPr lang="el-GR" dirty="0" smtClean="0">
                <a:latin typeface="Calibri" pitchFamily="34" charset="0"/>
                <a:cs typeface="Calibri" pitchFamily="34" charset="0"/>
              </a:rPr>
              <a:t>συνθήκη </a:t>
            </a:r>
            <a:r>
              <a:rPr lang="el-GR" dirty="0">
                <a:latin typeface="Calibri" pitchFamily="34" charset="0"/>
                <a:cs typeface="Calibri" pitchFamily="34" charset="0"/>
              </a:rPr>
              <a:t>με τη </a:t>
            </a:r>
            <a:r>
              <a:rPr lang="el-GR" i="1" dirty="0">
                <a:solidFill>
                  <a:schemeClr val="accent6">
                    <a:lumMod val="75000"/>
                  </a:schemeClr>
                </a:solidFill>
                <a:latin typeface="Calibri" pitchFamily="34" charset="0"/>
                <a:cs typeface="Calibri" pitchFamily="34" charset="0"/>
              </a:rPr>
              <a:t>μικρότερη</a:t>
            </a:r>
            <a:r>
              <a:rPr lang="el-GR" i="1" dirty="0">
                <a:solidFill>
                  <a:srgbClr val="FF0000"/>
                </a:solidFill>
                <a:latin typeface="Calibri" pitchFamily="34" charset="0"/>
                <a:cs typeface="Calibri" pitchFamily="34" charset="0"/>
              </a:rPr>
              <a:t> </a:t>
            </a:r>
            <a:r>
              <a:rPr lang="el-GR" dirty="0">
                <a:latin typeface="Calibri" pitchFamily="34" charset="0"/>
                <a:cs typeface="Calibri" pitchFamily="34" charset="0"/>
              </a:rPr>
              <a:t>επιλεκτικότητα (γιατί;)</a:t>
            </a:r>
          </a:p>
        </p:txBody>
      </p:sp>
      <p:sp>
        <p:nvSpPr>
          <p:cNvPr id="11" name="Text Box 4"/>
          <p:cNvSpPr txBox="1">
            <a:spLocks noChangeArrowheads="1"/>
          </p:cNvSpPr>
          <p:nvPr/>
        </p:nvSpPr>
        <p:spPr bwMode="auto">
          <a:xfrm>
            <a:off x="2528887" y="1490445"/>
            <a:ext cx="4219575" cy="523220"/>
          </a:xfrm>
          <a:prstGeom prst="rect">
            <a:avLst/>
          </a:prstGeom>
          <a:noFill/>
          <a:ln w="9525">
            <a:noFill/>
            <a:miter lim="800000"/>
            <a:headEnd/>
            <a:tailEnd/>
          </a:ln>
        </p:spPr>
        <p:txBody>
          <a:bodyPr>
            <a:spAutoFit/>
          </a:bodyPr>
          <a:lstStyle/>
          <a:p>
            <a:pPr eaLnBrk="0" hangingPunct="0">
              <a:spcBef>
                <a:spcPct val="50000"/>
              </a:spcBef>
            </a:pPr>
            <a:r>
              <a:rPr lang="el-GR" sz="2800" dirty="0">
                <a:solidFill>
                  <a:schemeClr val="accent6">
                    <a:lumMod val="75000"/>
                  </a:schemeClr>
                </a:solidFill>
                <a:latin typeface="Calibri" pitchFamily="34" charset="0"/>
                <a:cs typeface="Calibri" pitchFamily="34" charset="0"/>
              </a:rPr>
              <a:t>σ </a:t>
            </a:r>
            <a:r>
              <a:rPr lang="en-US" sz="2800" baseline="-25000" dirty="0" smtClean="0">
                <a:solidFill>
                  <a:schemeClr val="accent6">
                    <a:lumMod val="75000"/>
                  </a:schemeClr>
                </a:solidFill>
                <a:latin typeface="Calibri" pitchFamily="34" charset="0"/>
                <a:cs typeface="Calibri" pitchFamily="34" charset="0"/>
              </a:rPr>
              <a:t>P</a:t>
            </a:r>
            <a:r>
              <a:rPr lang="en-US" sz="2000" baseline="-25000" dirty="0" smtClean="0">
                <a:solidFill>
                  <a:schemeClr val="accent6">
                    <a:lumMod val="75000"/>
                  </a:schemeClr>
                </a:solidFill>
                <a:latin typeface="Calibri" pitchFamily="34" charset="0"/>
                <a:cs typeface="Calibri" pitchFamily="34" charset="0"/>
              </a:rPr>
              <a:t>1</a:t>
            </a:r>
            <a:r>
              <a:rPr lang="en-US" sz="2800" dirty="0" smtClean="0">
                <a:solidFill>
                  <a:schemeClr val="accent6">
                    <a:lumMod val="75000"/>
                  </a:schemeClr>
                </a:solidFill>
                <a:latin typeface="Calibri" pitchFamily="34" charset="0"/>
                <a:cs typeface="Calibri" pitchFamily="34" charset="0"/>
              </a:rPr>
              <a:t> </a:t>
            </a:r>
            <a:r>
              <a:rPr lang="en-US" sz="2800" b="1" baseline="-25000" dirty="0" smtClean="0">
                <a:solidFill>
                  <a:schemeClr val="accent6">
                    <a:lumMod val="75000"/>
                  </a:schemeClr>
                </a:solidFill>
                <a:latin typeface="Calibri" pitchFamily="34" charset="0"/>
                <a:cs typeface="Calibri" pitchFamily="34" charset="0"/>
              </a:rPr>
              <a:t>AND</a:t>
            </a:r>
            <a:r>
              <a:rPr lang="el-GR" sz="2800" b="1" baseline="-25000" dirty="0" smtClean="0">
                <a:solidFill>
                  <a:schemeClr val="accent6">
                    <a:lumMod val="75000"/>
                  </a:schemeClr>
                </a:solidFill>
                <a:latin typeface="Calibri" pitchFamily="34" charset="0"/>
                <a:cs typeface="Calibri" pitchFamily="34" charset="0"/>
              </a:rPr>
              <a:t> </a:t>
            </a:r>
            <a:r>
              <a:rPr lang="en-US" sz="2800" baseline="-25000" dirty="0">
                <a:solidFill>
                  <a:schemeClr val="accent6">
                    <a:lumMod val="75000"/>
                  </a:schemeClr>
                </a:solidFill>
                <a:latin typeface="Calibri" pitchFamily="34" charset="0"/>
                <a:cs typeface="Calibri" pitchFamily="34" charset="0"/>
              </a:rPr>
              <a:t>P</a:t>
            </a:r>
            <a:r>
              <a:rPr lang="en-US" sz="2000" baseline="-25000" dirty="0">
                <a:solidFill>
                  <a:schemeClr val="accent6">
                    <a:lumMod val="75000"/>
                  </a:schemeClr>
                </a:solidFill>
                <a:latin typeface="Calibri" pitchFamily="34" charset="0"/>
                <a:cs typeface="Calibri" pitchFamily="34" charset="0"/>
              </a:rPr>
              <a:t>2</a:t>
            </a:r>
            <a:r>
              <a:rPr lang="en-US" sz="2800" dirty="0" smtClean="0">
                <a:solidFill>
                  <a:schemeClr val="accent6">
                    <a:lumMod val="75000"/>
                  </a:schemeClr>
                </a:solidFill>
                <a:latin typeface="Calibri" pitchFamily="34" charset="0"/>
                <a:cs typeface="Calibri" pitchFamily="34" charset="0"/>
              </a:rPr>
              <a:t> </a:t>
            </a:r>
            <a:r>
              <a:rPr lang="en-US" sz="2800" baseline="-25000" dirty="0" smtClean="0">
                <a:solidFill>
                  <a:schemeClr val="accent6">
                    <a:lumMod val="75000"/>
                  </a:schemeClr>
                </a:solidFill>
                <a:latin typeface="Calibri" pitchFamily="34" charset="0"/>
                <a:cs typeface="Calibri" pitchFamily="34" charset="0"/>
              </a:rPr>
              <a:t>… </a:t>
            </a:r>
            <a:r>
              <a:rPr lang="en-US" sz="2800" b="1" baseline="-25000" dirty="0" smtClean="0">
                <a:solidFill>
                  <a:schemeClr val="accent6">
                    <a:lumMod val="75000"/>
                  </a:schemeClr>
                </a:solidFill>
                <a:latin typeface="Calibri" pitchFamily="34" charset="0"/>
                <a:cs typeface="Calibri" pitchFamily="34" charset="0"/>
              </a:rPr>
              <a:t>AND</a:t>
            </a:r>
            <a:r>
              <a:rPr lang="en-US" sz="2800" baseline="-25000" dirty="0" smtClean="0">
                <a:solidFill>
                  <a:schemeClr val="accent6">
                    <a:lumMod val="75000"/>
                  </a:schemeClr>
                </a:solidFill>
                <a:latin typeface="Calibri" pitchFamily="34" charset="0"/>
                <a:cs typeface="Calibri" pitchFamily="34" charset="0"/>
              </a:rPr>
              <a:t>  </a:t>
            </a:r>
            <a:r>
              <a:rPr lang="en-US" sz="2800" baseline="-25000" dirty="0" err="1" smtClean="0">
                <a:solidFill>
                  <a:schemeClr val="accent6">
                    <a:lumMod val="75000"/>
                  </a:schemeClr>
                </a:solidFill>
                <a:latin typeface="Calibri" pitchFamily="34" charset="0"/>
                <a:cs typeface="Calibri" pitchFamily="34" charset="0"/>
              </a:rPr>
              <a:t>P</a:t>
            </a:r>
            <a:r>
              <a:rPr lang="en-US" sz="2000" baseline="-25000" dirty="0" err="1">
                <a:solidFill>
                  <a:schemeClr val="accent6">
                    <a:lumMod val="75000"/>
                  </a:schemeClr>
                </a:solidFill>
                <a:latin typeface="Calibri" pitchFamily="34" charset="0"/>
                <a:cs typeface="Calibri" pitchFamily="34" charset="0"/>
              </a:rPr>
              <a:t>n</a:t>
            </a:r>
            <a:r>
              <a:rPr lang="el-GR" sz="2800" baseline="-25000" dirty="0" smtClean="0">
                <a:solidFill>
                  <a:schemeClr val="accent6">
                    <a:lumMod val="75000"/>
                  </a:schemeClr>
                </a:solidFill>
                <a:latin typeface="Calibri" pitchFamily="34" charset="0"/>
                <a:cs typeface="Calibri" pitchFamily="34" charset="0"/>
              </a:rPr>
              <a:t> </a:t>
            </a:r>
            <a:r>
              <a:rPr lang="el-GR" sz="2800" dirty="0">
                <a:solidFill>
                  <a:schemeClr val="accent6">
                    <a:lumMod val="75000"/>
                  </a:schemeClr>
                </a:solidFill>
                <a:latin typeface="Calibri" pitchFamily="34" charset="0"/>
                <a:cs typeface="Calibri" pitchFamily="34" charset="0"/>
              </a:rPr>
              <a:t>(</a:t>
            </a:r>
            <a:r>
              <a:rPr lang="en-US" sz="2800" dirty="0">
                <a:solidFill>
                  <a:schemeClr val="accent6">
                    <a:lumMod val="75000"/>
                  </a:schemeClr>
                </a:solidFill>
                <a:latin typeface="Calibri" pitchFamily="34" charset="0"/>
                <a:cs typeface="Calibri" pitchFamily="34" charset="0"/>
              </a:rPr>
              <a:t>R)</a:t>
            </a:r>
            <a:endParaRPr lang="el-GR" sz="2800" dirty="0">
              <a:solidFill>
                <a:schemeClr val="accent6">
                  <a:lumMod val="75000"/>
                </a:schemeClr>
              </a:solidFill>
              <a:latin typeface="Calibri" pitchFamily="34" charset="0"/>
              <a:cs typeface="Calibri" pitchFamily="34" charset="0"/>
            </a:endParaRPr>
          </a:p>
        </p:txBody>
      </p:sp>
      <p:sp>
        <p:nvSpPr>
          <p:cNvPr id="14"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Επιλογή με σύζευξη</a:t>
            </a:r>
            <a:endParaRPr lang="en-US" dirty="0">
              <a:solidFill>
                <a:schemeClr val="accent6">
                  <a:lumMod val="75000"/>
                </a:schemeClr>
              </a:solidFill>
            </a:endParaRPr>
          </a:p>
        </p:txBody>
      </p:sp>
      <p:sp>
        <p:nvSpPr>
          <p:cNvPr id="13" name="Text Box 6"/>
          <p:cNvSpPr txBox="1">
            <a:spLocks noChangeArrowheads="1"/>
          </p:cNvSpPr>
          <p:nvPr/>
        </p:nvSpPr>
        <p:spPr bwMode="auto">
          <a:xfrm>
            <a:off x="389304" y="5247002"/>
            <a:ext cx="8077200" cy="646331"/>
          </a:xfrm>
          <a:prstGeom prst="rect">
            <a:avLst/>
          </a:prstGeom>
          <a:noFill/>
          <a:ln w="9525">
            <a:noFill/>
            <a:miter lim="800000"/>
            <a:headEnd/>
            <a:tailEnd/>
          </a:ln>
          <a:effectLst/>
        </p:spPr>
        <p:txBody>
          <a:bodyPr>
            <a:spAutoFit/>
          </a:bodyPr>
          <a:lstStyle/>
          <a:p>
            <a:pPr algn="just" eaLnBrk="0" hangingPunct="0">
              <a:spcBef>
                <a:spcPct val="50000"/>
              </a:spcBef>
            </a:pPr>
            <a:r>
              <a:rPr lang="el-GR" dirty="0" smtClean="0">
                <a:latin typeface="Calibri" pitchFamily="34" charset="0"/>
                <a:cs typeface="Calibri" pitchFamily="34" charset="0"/>
              </a:rPr>
              <a:t>Αν υπάρχουν </a:t>
            </a:r>
            <a:r>
              <a:rPr lang="el-GR" i="1" u="sng" dirty="0" smtClean="0">
                <a:latin typeface="Calibri" pitchFamily="34" charset="0"/>
                <a:cs typeface="Calibri" pitchFamily="34" charset="0"/>
              </a:rPr>
              <a:t>παραπάνω από ένα </a:t>
            </a:r>
            <a:r>
              <a:rPr lang="el-GR" dirty="0" smtClean="0">
                <a:latin typeface="Calibri" pitchFamily="34" charset="0"/>
                <a:cs typeface="Calibri" pitchFamily="34" charset="0"/>
              </a:rPr>
              <a:t>ευρετήρια μπορούμε επίσης να υπολογίσουμε πρώτα την τομή των </a:t>
            </a:r>
            <a:r>
              <a:rPr lang="en-US" dirty="0" smtClean="0">
                <a:latin typeface="Calibri" pitchFamily="34" charset="0"/>
                <a:cs typeface="Calibri" pitchFamily="34" charset="0"/>
              </a:rPr>
              <a:t>blocks </a:t>
            </a:r>
            <a:r>
              <a:rPr lang="el-GR" dirty="0" smtClean="0">
                <a:latin typeface="Calibri" pitchFamily="34" charset="0"/>
                <a:cs typeface="Calibri" pitchFamily="34" charset="0"/>
              </a:rPr>
              <a:t>που επιστρέφουν ως ταίριασμα</a:t>
            </a:r>
            <a:endParaRPr lang="el-GR" dirty="0">
              <a:latin typeface="Calibri" pitchFamily="34" charset="0"/>
              <a:cs typeface="Calibri" pitchFamily="34" charset="0"/>
            </a:endParaRPr>
          </a:p>
        </p:txBody>
      </p:sp>
      <p:sp>
        <p:nvSpPr>
          <p:cNvPr id="15"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6"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4"/>
          <p:cNvSpPr>
            <a:spLocks noGrp="1"/>
          </p:cNvSpPr>
          <p:nvPr>
            <p:ph type="sldNum" sz="quarter" idx="12"/>
          </p:nvPr>
        </p:nvSpPr>
        <p:spPr/>
        <p:txBody>
          <a:bodyPr/>
          <a:lstStyle/>
          <a:p>
            <a:fld id="{D832B443-6205-49E3-A1D4-BDC9324E4F81}" type="slidenum">
              <a:rPr lang="el-GR" altLang="en-US"/>
              <a:pPr/>
              <a:t>31</a:t>
            </a:fld>
            <a:endParaRPr lang="el-GR" altLang="en-US"/>
          </a:p>
        </p:txBody>
      </p:sp>
      <p:sp>
        <p:nvSpPr>
          <p:cNvPr id="619524" name="Text Box 4"/>
          <p:cNvSpPr txBox="1">
            <a:spLocks noChangeArrowheads="1"/>
          </p:cNvSpPr>
          <p:nvPr/>
        </p:nvSpPr>
        <p:spPr bwMode="auto">
          <a:xfrm>
            <a:off x="1066800" y="5257800"/>
            <a:ext cx="6096000" cy="396875"/>
          </a:xfrm>
          <a:prstGeom prst="rect">
            <a:avLst/>
          </a:prstGeom>
          <a:noFill/>
          <a:ln w="9525">
            <a:noFill/>
            <a:miter lim="800000"/>
            <a:headEnd/>
            <a:tailEnd/>
          </a:ln>
          <a:effectLst/>
        </p:spPr>
        <p:txBody>
          <a:bodyPr>
            <a:spAutoFit/>
          </a:bodyPr>
          <a:lstStyle/>
          <a:p>
            <a:pPr eaLnBrk="0" hangingPunct="0">
              <a:spcBef>
                <a:spcPct val="50000"/>
              </a:spcBef>
            </a:pPr>
            <a:endParaRPr lang="en-US">
              <a:latin typeface="Times New Roman" pitchFamily="18" charset="0"/>
            </a:endParaRPr>
          </a:p>
        </p:txBody>
      </p:sp>
      <p:sp>
        <p:nvSpPr>
          <p:cNvPr id="619526" name="Text Box 6"/>
          <p:cNvSpPr txBox="1">
            <a:spLocks noChangeArrowheads="1"/>
          </p:cNvSpPr>
          <p:nvPr/>
        </p:nvSpPr>
        <p:spPr bwMode="auto">
          <a:xfrm>
            <a:off x="755550" y="3254515"/>
            <a:ext cx="7766248" cy="707886"/>
          </a:xfrm>
          <a:prstGeom prst="rect">
            <a:avLst/>
          </a:prstGeom>
          <a:noFill/>
          <a:ln w="9525">
            <a:noFill/>
            <a:miter lim="800000"/>
            <a:headEnd/>
            <a:tailEnd/>
          </a:ln>
          <a:effectLst/>
        </p:spPr>
        <p:txBody>
          <a:bodyPr wrap="square">
            <a:spAutoFit/>
          </a:bodyPr>
          <a:lstStyle/>
          <a:p>
            <a:pPr eaLnBrk="0" hangingPunct="0">
              <a:spcBef>
                <a:spcPct val="50000"/>
              </a:spcBef>
            </a:pPr>
            <a:r>
              <a:rPr lang="el-GR" dirty="0">
                <a:latin typeface="Calibri" pitchFamily="34" charset="0"/>
                <a:cs typeface="Calibri" pitchFamily="34" charset="0"/>
              </a:rPr>
              <a:t>Αν έστω και μία από τις συνθήκες δεν έχει διαδρομή προσπέλασης -&gt; σάρωση όλου του αρχείου</a:t>
            </a:r>
          </a:p>
        </p:txBody>
      </p:sp>
      <p:sp>
        <p:nvSpPr>
          <p:cNvPr id="11"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Επιλογή με διάζευξη</a:t>
            </a:r>
            <a:endParaRPr lang="en-US" dirty="0">
              <a:solidFill>
                <a:schemeClr val="accent6">
                  <a:lumMod val="75000"/>
                </a:schemeClr>
              </a:solidFill>
            </a:endParaRPr>
          </a:p>
        </p:txBody>
      </p:sp>
      <p:sp>
        <p:nvSpPr>
          <p:cNvPr id="12" name="Text Box 4"/>
          <p:cNvSpPr txBox="1">
            <a:spLocks noChangeArrowheads="1"/>
          </p:cNvSpPr>
          <p:nvPr/>
        </p:nvSpPr>
        <p:spPr bwMode="auto">
          <a:xfrm>
            <a:off x="2528887" y="1490445"/>
            <a:ext cx="4219575" cy="523220"/>
          </a:xfrm>
          <a:prstGeom prst="rect">
            <a:avLst/>
          </a:prstGeom>
          <a:noFill/>
          <a:ln w="9525">
            <a:noFill/>
            <a:miter lim="800000"/>
            <a:headEnd/>
            <a:tailEnd/>
          </a:ln>
        </p:spPr>
        <p:txBody>
          <a:bodyPr>
            <a:spAutoFit/>
          </a:bodyPr>
          <a:lstStyle/>
          <a:p>
            <a:pPr eaLnBrk="0" hangingPunct="0">
              <a:spcBef>
                <a:spcPct val="50000"/>
              </a:spcBef>
            </a:pPr>
            <a:r>
              <a:rPr lang="el-GR" sz="2800" dirty="0">
                <a:solidFill>
                  <a:schemeClr val="accent6">
                    <a:lumMod val="75000"/>
                  </a:schemeClr>
                </a:solidFill>
                <a:latin typeface="Calibri" pitchFamily="34" charset="0"/>
                <a:cs typeface="Calibri" pitchFamily="34" charset="0"/>
              </a:rPr>
              <a:t>σ </a:t>
            </a:r>
            <a:r>
              <a:rPr lang="en-US" sz="2800" baseline="-25000" dirty="0" smtClean="0">
                <a:solidFill>
                  <a:schemeClr val="accent6">
                    <a:lumMod val="75000"/>
                  </a:schemeClr>
                </a:solidFill>
                <a:latin typeface="Calibri" pitchFamily="34" charset="0"/>
                <a:cs typeface="Calibri" pitchFamily="34" charset="0"/>
              </a:rPr>
              <a:t>P</a:t>
            </a:r>
            <a:r>
              <a:rPr lang="en-US" sz="2000" baseline="-25000" dirty="0" smtClean="0">
                <a:solidFill>
                  <a:schemeClr val="accent6">
                    <a:lumMod val="75000"/>
                  </a:schemeClr>
                </a:solidFill>
                <a:latin typeface="Calibri" pitchFamily="34" charset="0"/>
                <a:cs typeface="Calibri" pitchFamily="34" charset="0"/>
              </a:rPr>
              <a:t>1</a:t>
            </a:r>
            <a:r>
              <a:rPr lang="en-US" sz="2800" dirty="0" smtClean="0">
                <a:solidFill>
                  <a:schemeClr val="accent6">
                    <a:lumMod val="75000"/>
                  </a:schemeClr>
                </a:solidFill>
                <a:latin typeface="Calibri" pitchFamily="34" charset="0"/>
                <a:cs typeface="Calibri" pitchFamily="34" charset="0"/>
              </a:rPr>
              <a:t> </a:t>
            </a:r>
            <a:r>
              <a:rPr lang="en-US" sz="2800" b="1" baseline="-25000" dirty="0" smtClean="0">
                <a:solidFill>
                  <a:schemeClr val="accent6">
                    <a:lumMod val="75000"/>
                  </a:schemeClr>
                </a:solidFill>
                <a:latin typeface="Calibri" pitchFamily="34" charset="0"/>
                <a:cs typeface="Calibri" pitchFamily="34" charset="0"/>
              </a:rPr>
              <a:t>OR </a:t>
            </a:r>
            <a:r>
              <a:rPr lang="el-GR" sz="2800" b="1" baseline="-25000" dirty="0" smtClean="0">
                <a:solidFill>
                  <a:schemeClr val="accent6">
                    <a:lumMod val="75000"/>
                  </a:schemeClr>
                </a:solidFill>
                <a:latin typeface="Calibri" pitchFamily="34" charset="0"/>
                <a:cs typeface="Calibri" pitchFamily="34" charset="0"/>
              </a:rPr>
              <a:t> </a:t>
            </a:r>
            <a:r>
              <a:rPr lang="en-US" sz="2800" baseline="-25000" dirty="0">
                <a:solidFill>
                  <a:schemeClr val="accent6">
                    <a:lumMod val="75000"/>
                  </a:schemeClr>
                </a:solidFill>
                <a:latin typeface="Calibri" pitchFamily="34" charset="0"/>
                <a:cs typeface="Calibri" pitchFamily="34" charset="0"/>
              </a:rPr>
              <a:t>P</a:t>
            </a:r>
            <a:r>
              <a:rPr lang="en-US" sz="2000" baseline="-25000" dirty="0">
                <a:solidFill>
                  <a:schemeClr val="accent6">
                    <a:lumMod val="75000"/>
                  </a:schemeClr>
                </a:solidFill>
                <a:latin typeface="Calibri" pitchFamily="34" charset="0"/>
                <a:cs typeface="Calibri" pitchFamily="34" charset="0"/>
              </a:rPr>
              <a:t>2</a:t>
            </a:r>
            <a:r>
              <a:rPr lang="en-US" sz="2800" dirty="0" smtClean="0">
                <a:solidFill>
                  <a:schemeClr val="accent6">
                    <a:lumMod val="75000"/>
                  </a:schemeClr>
                </a:solidFill>
                <a:latin typeface="Calibri" pitchFamily="34" charset="0"/>
                <a:cs typeface="Calibri" pitchFamily="34" charset="0"/>
              </a:rPr>
              <a:t> </a:t>
            </a:r>
            <a:r>
              <a:rPr lang="en-US" sz="2800" baseline="-25000" dirty="0" smtClean="0">
                <a:solidFill>
                  <a:schemeClr val="accent6">
                    <a:lumMod val="75000"/>
                  </a:schemeClr>
                </a:solidFill>
                <a:latin typeface="Calibri" pitchFamily="34" charset="0"/>
                <a:cs typeface="Calibri" pitchFamily="34" charset="0"/>
              </a:rPr>
              <a:t>… </a:t>
            </a:r>
            <a:r>
              <a:rPr lang="en-US" sz="2800" b="1" baseline="-25000" dirty="0" smtClean="0">
                <a:solidFill>
                  <a:schemeClr val="accent6">
                    <a:lumMod val="75000"/>
                  </a:schemeClr>
                </a:solidFill>
                <a:latin typeface="Calibri" pitchFamily="34" charset="0"/>
                <a:cs typeface="Calibri" pitchFamily="34" charset="0"/>
              </a:rPr>
              <a:t>OR</a:t>
            </a:r>
            <a:r>
              <a:rPr lang="en-US" sz="2800" baseline="-25000" dirty="0" smtClean="0">
                <a:solidFill>
                  <a:schemeClr val="accent6">
                    <a:lumMod val="75000"/>
                  </a:schemeClr>
                </a:solidFill>
                <a:latin typeface="Calibri" pitchFamily="34" charset="0"/>
                <a:cs typeface="Calibri" pitchFamily="34" charset="0"/>
              </a:rPr>
              <a:t>  </a:t>
            </a:r>
            <a:r>
              <a:rPr lang="en-US" sz="2800" baseline="-25000" dirty="0" err="1" smtClean="0">
                <a:solidFill>
                  <a:schemeClr val="accent6">
                    <a:lumMod val="75000"/>
                  </a:schemeClr>
                </a:solidFill>
                <a:latin typeface="Calibri" pitchFamily="34" charset="0"/>
                <a:cs typeface="Calibri" pitchFamily="34" charset="0"/>
              </a:rPr>
              <a:t>P</a:t>
            </a:r>
            <a:r>
              <a:rPr lang="en-US" sz="2000" baseline="-25000" dirty="0" err="1">
                <a:solidFill>
                  <a:schemeClr val="accent6">
                    <a:lumMod val="75000"/>
                  </a:schemeClr>
                </a:solidFill>
                <a:latin typeface="Calibri" pitchFamily="34" charset="0"/>
                <a:cs typeface="Calibri" pitchFamily="34" charset="0"/>
              </a:rPr>
              <a:t>n</a:t>
            </a:r>
            <a:r>
              <a:rPr lang="el-GR" sz="2800" baseline="-25000" dirty="0" smtClean="0">
                <a:solidFill>
                  <a:schemeClr val="accent6">
                    <a:lumMod val="75000"/>
                  </a:schemeClr>
                </a:solidFill>
                <a:latin typeface="Calibri" pitchFamily="34" charset="0"/>
                <a:cs typeface="Calibri" pitchFamily="34" charset="0"/>
              </a:rPr>
              <a:t> </a:t>
            </a:r>
            <a:r>
              <a:rPr lang="el-GR" sz="2800" dirty="0">
                <a:solidFill>
                  <a:schemeClr val="accent6">
                    <a:lumMod val="75000"/>
                  </a:schemeClr>
                </a:solidFill>
                <a:latin typeface="Calibri" pitchFamily="34" charset="0"/>
                <a:cs typeface="Calibri" pitchFamily="34" charset="0"/>
              </a:rPr>
              <a:t>(</a:t>
            </a:r>
            <a:r>
              <a:rPr lang="en-US" sz="2800" dirty="0">
                <a:solidFill>
                  <a:schemeClr val="accent6">
                    <a:lumMod val="75000"/>
                  </a:schemeClr>
                </a:solidFill>
                <a:latin typeface="Calibri" pitchFamily="34" charset="0"/>
                <a:cs typeface="Calibri" pitchFamily="34" charset="0"/>
              </a:rPr>
              <a:t>R)</a:t>
            </a:r>
            <a:endParaRPr lang="el-GR" sz="2800" dirty="0">
              <a:solidFill>
                <a:schemeClr val="accent6">
                  <a:lumMod val="75000"/>
                </a:schemeClr>
              </a:solidFill>
              <a:latin typeface="Calibri" pitchFamily="34" charset="0"/>
              <a:cs typeface="Calibri" pitchFamily="34" charset="0"/>
            </a:endParaRPr>
          </a:p>
        </p:txBody>
      </p:sp>
      <p:sp>
        <p:nvSpPr>
          <p:cNvPr id="13"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4"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4"/>
          <p:cNvSpPr>
            <a:spLocks noGrp="1"/>
          </p:cNvSpPr>
          <p:nvPr>
            <p:ph type="sldNum" sz="quarter" idx="12"/>
          </p:nvPr>
        </p:nvSpPr>
        <p:spPr/>
        <p:txBody>
          <a:bodyPr/>
          <a:lstStyle/>
          <a:p>
            <a:fld id="{42186F99-7C27-4FAB-B501-108528FEE293}" type="slidenum">
              <a:rPr lang="el-GR" altLang="en-US"/>
              <a:pPr/>
              <a:t>32</a:t>
            </a:fld>
            <a:endParaRPr lang="el-GR" altLang="en-US"/>
          </a:p>
        </p:txBody>
      </p:sp>
      <p:sp>
        <p:nvSpPr>
          <p:cNvPr id="628740" name="Text Box 4"/>
          <p:cNvSpPr txBox="1">
            <a:spLocks noChangeArrowheads="1"/>
          </p:cNvSpPr>
          <p:nvPr/>
        </p:nvSpPr>
        <p:spPr bwMode="auto">
          <a:xfrm>
            <a:off x="952500" y="2754322"/>
            <a:ext cx="7239000" cy="1323439"/>
          </a:xfrm>
          <a:prstGeom prst="rect">
            <a:avLst/>
          </a:prstGeom>
          <a:noFill/>
          <a:ln w="9525">
            <a:noFill/>
            <a:miter lim="800000"/>
            <a:headEnd/>
            <a:tailEnd/>
          </a:ln>
          <a:effectLst/>
        </p:spPr>
        <p:txBody>
          <a:bodyPr>
            <a:spAutoFit/>
          </a:bodyPr>
          <a:lstStyle/>
          <a:p>
            <a:pPr eaLnBrk="0" hangingPunct="0">
              <a:spcBef>
                <a:spcPct val="50000"/>
              </a:spcBef>
            </a:pPr>
            <a:r>
              <a:rPr lang="el-GR" sz="2000" dirty="0">
                <a:latin typeface="Calibri" pitchFamily="34" charset="0"/>
                <a:cs typeface="Calibri" pitchFamily="34" charset="0"/>
              </a:rPr>
              <a:t>Σ1 Εμφωλευμένος (εσωτερικός - εξωτερικός) βρόγχος</a:t>
            </a:r>
          </a:p>
          <a:p>
            <a:pPr eaLnBrk="0" hangingPunct="0">
              <a:spcBef>
                <a:spcPct val="50000"/>
              </a:spcBef>
            </a:pPr>
            <a:r>
              <a:rPr lang="el-GR" sz="2000" dirty="0">
                <a:latin typeface="Calibri" pitchFamily="34" charset="0"/>
                <a:cs typeface="Calibri" pitchFamily="34" charset="0"/>
              </a:rPr>
              <a:t>Σ2 Χρήση μιας δομής προσπέλασης</a:t>
            </a:r>
          </a:p>
          <a:p>
            <a:pPr eaLnBrk="0" hangingPunct="0">
              <a:spcBef>
                <a:spcPct val="50000"/>
              </a:spcBef>
            </a:pPr>
            <a:r>
              <a:rPr lang="el-GR" sz="2000" dirty="0">
                <a:latin typeface="Calibri" pitchFamily="34" charset="0"/>
                <a:cs typeface="Calibri" pitchFamily="34" charset="0"/>
              </a:rPr>
              <a:t>Σ3 </a:t>
            </a:r>
            <a:r>
              <a:rPr lang="el-GR" sz="2000" dirty="0" smtClean="0">
                <a:latin typeface="Calibri" pitchFamily="34" charset="0"/>
                <a:cs typeface="Calibri" pitchFamily="34" charset="0"/>
              </a:rPr>
              <a:t>Ταξινόμηση-Συγχώνευση</a:t>
            </a:r>
            <a:endParaRPr lang="el-GR" sz="2000" dirty="0">
              <a:latin typeface="Calibri" pitchFamily="34" charset="0"/>
              <a:cs typeface="Calibri" pitchFamily="34" charset="0"/>
            </a:endParaRPr>
          </a:p>
        </p:txBody>
      </p:sp>
      <p:grpSp>
        <p:nvGrpSpPr>
          <p:cNvPr id="2" name="Group 5"/>
          <p:cNvGrpSpPr>
            <a:grpSpLocks/>
          </p:cNvGrpSpPr>
          <p:nvPr/>
        </p:nvGrpSpPr>
        <p:grpSpPr bwMode="auto">
          <a:xfrm>
            <a:off x="2597151" y="1663700"/>
            <a:ext cx="3987800" cy="396875"/>
            <a:chOff x="2367" y="2486"/>
            <a:chExt cx="2512" cy="250"/>
          </a:xfrm>
        </p:grpSpPr>
        <p:graphicFrame>
          <p:nvGraphicFramePr>
            <p:cNvPr id="628742" name="Object 6"/>
            <p:cNvGraphicFramePr>
              <a:graphicFrameLocks noChangeAspect="1"/>
            </p:cNvGraphicFramePr>
            <p:nvPr>
              <p:extLst>
                <p:ext uri="{D42A27DB-BD31-4B8C-83A1-F6EECF244321}">
                  <p14:modId xmlns:p14="http://schemas.microsoft.com/office/powerpoint/2010/main" val="2707260679"/>
                </p:ext>
              </p:extLst>
            </p:nvPr>
          </p:nvGraphicFramePr>
          <p:xfrm>
            <a:off x="2617" y="2486"/>
            <a:ext cx="312" cy="191"/>
          </p:xfrm>
          <a:graphic>
            <a:graphicData uri="http://schemas.openxmlformats.org/presentationml/2006/ole">
              <mc:AlternateContent xmlns:mc="http://schemas.openxmlformats.org/markup-compatibility/2006">
                <mc:Choice xmlns:v="urn:schemas-microsoft-com:vml" Requires="v">
                  <p:oleObj spid="_x0000_s2075" name="Εξίσωση" r:id="rId4" imgW="228600" imgH="139700" progId="Equation.3">
                    <p:embed/>
                  </p:oleObj>
                </mc:Choice>
                <mc:Fallback>
                  <p:oleObj name="Εξίσωση" r:id="rId4" imgW="228600" imgH="139700" progId="Equation.3">
                    <p:embed/>
                    <p:pic>
                      <p:nvPicPr>
                        <p:cNvPr id="0"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17" y="2486"/>
                          <a:ext cx="312" cy="19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28743" name="Text Box 7"/>
            <p:cNvSpPr txBox="1">
              <a:spLocks noChangeArrowheads="1"/>
            </p:cNvSpPr>
            <p:nvPr/>
          </p:nvSpPr>
          <p:spPr bwMode="auto">
            <a:xfrm>
              <a:off x="2367" y="2486"/>
              <a:ext cx="2512" cy="250"/>
            </a:xfrm>
            <a:prstGeom prst="rect">
              <a:avLst/>
            </a:prstGeom>
            <a:noFill/>
            <a:ln w="9525">
              <a:noFill/>
              <a:miter lim="800000"/>
              <a:headEnd/>
              <a:tailEnd/>
            </a:ln>
            <a:effectLst/>
          </p:spPr>
          <p:txBody>
            <a:bodyPr>
              <a:spAutoFit/>
            </a:bodyPr>
            <a:lstStyle/>
            <a:p>
              <a:pPr eaLnBrk="0" hangingPunct="0">
                <a:spcBef>
                  <a:spcPct val="50000"/>
                </a:spcBef>
              </a:pPr>
              <a:r>
                <a:rPr lang="en-US" sz="2000" b="1" dirty="0">
                  <a:solidFill>
                    <a:schemeClr val="accent6">
                      <a:lumMod val="75000"/>
                    </a:schemeClr>
                  </a:solidFill>
                  <a:latin typeface="Calibri" pitchFamily="34" charset="0"/>
                  <a:cs typeface="Calibri" pitchFamily="34" charset="0"/>
                </a:rPr>
                <a:t>R	</a:t>
              </a:r>
              <a:r>
                <a:rPr lang="el-GR" sz="2000" b="1" dirty="0" smtClean="0">
                  <a:solidFill>
                    <a:schemeClr val="accent6">
                      <a:lumMod val="75000"/>
                    </a:schemeClr>
                  </a:solidFill>
                  <a:latin typeface="Calibri" pitchFamily="34" charset="0"/>
                  <a:cs typeface="Calibri" pitchFamily="34" charset="0"/>
                </a:rPr>
                <a:t>      </a:t>
              </a:r>
              <a:r>
                <a:rPr lang="en-US" sz="2400" b="1" baseline="-25000" dirty="0" smtClean="0">
                  <a:solidFill>
                    <a:schemeClr val="accent6">
                      <a:lumMod val="75000"/>
                    </a:schemeClr>
                  </a:solidFill>
                  <a:latin typeface="Calibri" pitchFamily="34" charset="0"/>
                  <a:cs typeface="Calibri" pitchFamily="34" charset="0"/>
                </a:rPr>
                <a:t>R.A </a:t>
              </a:r>
              <a:r>
                <a:rPr lang="en-US" sz="2400" b="1" baseline="-25000" dirty="0">
                  <a:solidFill>
                    <a:schemeClr val="accent6">
                      <a:lumMod val="75000"/>
                    </a:schemeClr>
                  </a:solidFill>
                  <a:latin typeface="Calibri" pitchFamily="34" charset="0"/>
                  <a:cs typeface="Calibri" pitchFamily="34" charset="0"/>
                </a:rPr>
                <a:t>op S.B</a:t>
              </a:r>
              <a:r>
                <a:rPr lang="en-US" sz="2000" b="1" dirty="0">
                  <a:solidFill>
                    <a:schemeClr val="accent6">
                      <a:lumMod val="75000"/>
                    </a:schemeClr>
                  </a:solidFill>
                  <a:latin typeface="Calibri" pitchFamily="34" charset="0"/>
                  <a:cs typeface="Calibri" pitchFamily="34" charset="0"/>
                </a:rPr>
                <a:t>   S</a:t>
              </a:r>
              <a:endParaRPr lang="el-GR" sz="2000" b="1" dirty="0">
                <a:solidFill>
                  <a:schemeClr val="accent6">
                    <a:lumMod val="75000"/>
                  </a:schemeClr>
                </a:solidFill>
                <a:latin typeface="Calibri" pitchFamily="34" charset="0"/>
                <a:cs typeface="Calibri" pitchFamily="34" charset="0"/>
              </a:endParaRPr>
            </a:p>
          </p:txBody>
        </p:sp>
      </p:grpSp>
      <p:sp>
        <p:nvSpPr>
          <p:cNvPr id="628744" name="Text Box 8"/>
          <p:cNvSpPr txBox="1">
            <a:spLocks noChangeArrowheads="1"/>
          </p:cNvSpPr>
          <p:nvPr/>
        </p:nvSpPr>
        <p:spPr bwMode="auto">
          <a:xfrm>
            <a:off x="438347" y="4507126"/>
            <a:ext cx="8267700" cy="1061829"/>
          </a:xfrm>
          <a:prstGeom prst="rect">
            <a:avLst/>
          </a:prstGeom>
          <a:noFill/>
          <a:ln w="9525">
            <a:noFill/>
            <a:miter lim="800000"/>
            <a:headEnd/>
            <a:tailEnd/>
          </a:ln>
          <a:effectLst/>
        </p:spPr>
        <p:txBody>
          <a:bodyPr>
            <a:spAutoFit/>
          </a:bodyPr>
          <a:lstStyle/>
          <a:p>
            <a:pPr algn="just" eaLnBrk="0" hangingPunct="0">
              <a:spcBef>
                <a:spcPct val="50000"/>
              </a:spcBef>
            </a:pPr>
            <a:r>
              <a:rPr lang="el-GR" dirty="0">
                <a:latin typeface="Calibri" pitchFamily="34" charset="0"/>
                <a:cs typeface="Calibri" pitchFamily="34" charset="0"/>
              </a:rPr>
              <a:t>Έχει σημασία πόσο χώρο μνήμης κάθε χρονική στιγμή </a:t>
            </a:r>
            <a:r>
              <a:rPr lang="en-US" dirty="0">
                <a:latin typeface="Calibri" pitchFamily="34" charset="0"/>
                <a:cs typeface="Calibri" pitchFamily="34" charset="0"/>
              </a:rPr>
              <a:t>(buffers) </a:t>
            </a:r>
            <a:r>
              <a:rPr lang="el-GR" dirty="0">
                <a:latin typeface="Calibri" pitchFamily="34" charset="0"/>
                <a:cs typeface="Calibri" pitchFamily="34" charset="0"/>
              </a:rPr>
              <a:t>μπορούμε να χρησιμοποιήσουμε για τις σχέσεις – δηλαδή, πόσα </a:t>
            </a:r>
            <a:r>
              <a:rPr lang="en-US" dirty="0">
                <a:latin typeface="Calibri" pitchFamily="34" charset="0"/>
                <a:cs typeface="Calibri" pitchFamily="34" charset="0"/>
              </a:rPr>
              <a:t>blocks </a:t>
            </a:r>
            <a:r>
              <a:rPr lang="el-GR" dirty="0">
                <a:latin typeface="Calibri" pitchFamily="34" charset="0"/>
                <a:cs typeface="Calibri" pitchFamily="34" charset="0"/>
              </a:rPr>
              <a:t>στην μνήμη</a:t>
            </a:r>
          </a:p>
          <a:p>
            <a:pPr algn="just" eaLnBrk="0" hangingPunct="0">
              <a:spcBef>
                <a:spcPct val="50000"/>
              </a:spcBef>
            </a:pPr>
            <a:r>
              <a:rPr lang="el-GR" dirty="0">
                <a:latin typeface="Calibri" pitchFamily="34" charset="0"/>
                <a:cs typeface="Calibri" pitchFamily="34" charset="0"/>
              </a:rPr>
              <a:t>Αρχικά, ας υποθέσουμε ότι έχουμε </a:t>
            </a:r>
            <a:r>
              <a:rPr lang="el-GR" b="1" u="sng" dirty="0">
                <a:solidFill>
                  <a:schemeClr val="accent6">
                    <a:lumMod val="75000"/>
                  </a:schemeClr>
                </a:solidFill>
                <a:latin typeface="Calibri" pitchFamily="34" charset="0"/>
                <a:cs typeface="Calibri" pitchFamily="34" charset="0"/>
              </a:rPr>
              <a:t>μόνο 2 </a:t>
            </a:r>
            <a:r>
              <a:rPr lang="en-US" b="1" u="sng" dirty="0">
                <a:solidFill>
                  <a:schemeClr val="accent6">
                    <a:lumMod val="75000"/>
                  </a:schemeClr>
                </a:solidFill>
                <a:latin typeface="Calibri" pitchFamily="34" charset="0"/>
                <a:cs typeface="Calibri" pitchFamily="34" charset="0"/>
              </a:rPr>
              <a:t>blocks</a:t>
            </a:r>
            <a:endParaRPr lang="el-GR" b="1" u="sng" dirty="0">
              <a:solidFill>
                <a:schemeClr val="accent6">
                  <a:lumMod val="75000"/>
                </a:schemeClr>
              </a:solidFill>
              <a:latin typeface="Calibri" pitchFamily="34" charset="0"/>
              <a:cs typeface="Calibri" pitchFamily="34" charset="0"/>
            </a:endParaRPr>
          </a:p>
        </p:txBody>
      </p:sp>
      <p:sp>
        <p:nvSpPr>
          <p:cNvPr id="3" name="Title 2"/>
          <p:cNvSpPr>
            <a:spLocks noGrp="1"/>
          </p:cNvSpPr>
          <p:nvPr>
            <p:ph type="title"/>
          </p:nvPr>
        </p:nvSpPr>
        <p:spPr/>
        <p:txBody>
          <a:bodyPr/>
          <a:lstStyle/>
          <a:p>
            <a:r>
              <a:rPr lang="el-GR" dirty="0" smtClean="0">
                <a:solidFill>
                  <a:schemeClr val="accent6">
                    <a:lumMod val="75000"/>
                  </a:schemeClr>
                </a:solidFill>
              </a:rPr>
              <a:t>Συνένωση</a:t>
            </a:r>
            <a:endParaRPr lang="en-US" dirty="0">
              <a:solidFill>
                <a:schemeClr val="accent6">
                  <a:lumMod val="75000"/>
                </a:schemeClr>
              </a:solidFill>
            </a:endParaRPr>
          </a:p>
        </p:txBody>
      </p:sp>
      <p:sp>
        <p:nvSpPr>
          <p:cNvPr id="13"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4"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4"/>
          <p:cNvSpPr>
            <a:spLocks noGrp="1"/>
          </p:cNvSpPr>
          <p:nvPr>
            <p:ph type="sldNum" sz="quarter" idx="12"/>
          </p:nvPr>
        </p:nvSpPr>
        <p:spPr/>
        <p:txBody>
          <a:bodyPr/>
          <a:lstStyle/>
          <a:p>
            <a:fld id="{7ACBC63A-4AF2-421D-B61C-1E802C99D116}" type="slidenum">
              <a:rPr lang="el-GR" altLang="en-US"/>
              <a:pPr/>
              <a:t>33</a:t>
            </a:fld>
            <a:endParaRPr lang="el-GR" altLang="en-US"/>
          </a:p>
        </p:txBody>
      </p:sp>
      <p:sp>
        <p:nvSpPr>
          <p:cNvPr id="629763" name="Text Box 3"/>
          <p:cNvSpPr txBox="1">
            <a:spLocks noChangeArrowheads="1"/>
          </p:cNvSpPr>
          <p:nvPr/>
        </p:nvSpPr>
        <p:spPr bwMode="auto">
          <a:xfrm>
            <a:off x="609600" y="1649692"/>
            <a:ext cx="7997072" cy="523220"/>
          </a:xfrm>
          <a:prstGeom prst="rect">
            <a:avLst/>
          </a:prstGeom>
          <a:noFill/>
          <a:ln w="9525">
            <a:noFill/>
            <a:miter lim="800000"/>
            <a:headEnd/>
            <a:tailEnd/>
          </a:ln>
          <a:effectLst/>
        </p:spPr>
        <p:txBody>
          <a:bodyPr wrap="square">
            <a:spAutoFit/>
          </a:bodyPr>
          <a:lstStyle/>
          <a:p>
            <a:pPr eaLnBrk="0" hangingPunct="0">
              <a:spcBef>
                <a:spcPct val="50000"/>
              </a:spcBef>
            </a:pPr>
            <a:r>
              <a:rPr lang="el-GR" sz="2800" dirty="0">
                <a:solidFill>
                  <a:schemeClr val="accent3">
                    <a:lumMod val="75000"/>
                  </a:schemeClr>
                </a:solidFill>
                <a:latin typeface="Calibri" pitchFamily="34" charset="0"/>
                <a:cs typeface="Calibri" pitchFamily="34" charset="0"/>
              </a:rPr>
              <a:t>Σ1 Εμφωλευμένος (εσωτερικός-εξωτερικός) βρόγχος</a:t>
            </a:r>
          </a:p>
        </p:txBody>
      </p:sp>
      <p:sp>
        <p:nvSpPr>
          <p:cNvPr id="629764" name="Text Box 4"/>
          <p:cNvSpPr txBox="1">
            <a:spLocks noChangeArrowheads="1"/>
          </p:cNvSpPr>
          <p:nvPr/>
        </p:nvSpPr>
        <p:spPr bwMode="auto">
          <a:xfrm>
            <a:off x="838200" y="2743200"/>
            <a:ext cx="7620000" cy="1311275"/>
          </a:xfrm>
          <a:prstGeom prst="rect">
            <a:avLst/>
          </a:prstGeom>
          <a:noFill/>
          <a:ln w="9525">
            <a:noFill/>
            <a:miter lim="800000"/>
            <a:headEnd/>
            <a:tailEnd/>
          </a:ln>
          <a:effectLst/>
        </p:spPr>
        <p:txBody>
          <a:bodyPr>
            <a:spAutoFit/>
          </a:bodyPr>
          <a:lstStyle/>
          <a:p>
            <a:pPr eaLnBrk="0" hangingPunct="0">
              <a:spcBef>
                <a:spcPct val="50000"/>
              </a:spcBef>
            </a:pPr>
            <a:r>
              <a:rPr lang="el-GR" sz="2000" dirty="0"/>
              <a:t>Για κάθε </a:t>
            </a:r>
            <a:r>
              <a:rPr lang="el-GR" sz="2000" dirty="0">
                <a:solidFill>
                  <a:schemeClr val="accent1"/>
                </a:solidFill>
              </a:rPr>
              <a:t>εγγραφή</a:t>
            </a:r>
            <a:r>
              <a:rPr lang="el-GR" sz="2000" dirty="0"/>
              <a:t> </a:t>
            </a:r>
            <a:r>
              <a:rPr lang="en-US" sz="2000" dirty="0"/>
              <a:t>t </a:t>
            </a:r>
            <a:r>
              <a:rPr lang="el-GR" sz="2000" dirty="0"/>
              <a:t>της </a:t>
            </a:r>
            <a:r>
              <a:rPr lang="en-US" sz="2000" dirty="0"/>
              <a:t>R</a:t>
            </a:r>
          </a:p>
          <a:p>
            <a:pPr eaLnBrk="0" hangingPunct="0">
              <a:spcBef>
                <a:spcPct val="50000"/>
              </a:spcBef>
            </a:pPr>
            <a:r>
              <a:rPr lang="en-US" sz="2000" dirty="0"/>
              <a:t>	</a:t>
            </a:r>
            <a:r>
              <a:rPr lang="el-GR" sz="2000" dirty="0"/>
              <a:t>Για κάθε εγγραφή </a:t>
            </a:r>
            <a:r>
              <a:rPr lang="en-US" sz="2000" dirty="0"/>
              <a:t>s </a:t>
            </a:r>
            <a:r>
              <a:rPr lang="el-GR" sz="2000" dirty="0"/>
              <a:t>της </a:t>
            </a:r>
            <a:r>
              <a:rPr lang="en-US" sz="2000" dirty="0"/>
              <a:t>S</a:t>
            </a:r>
          </a:p>
          <a:p>
            <a:pPr eaLnBrk="0" hangingPunct="0">
              <a:spcBef>
                <a:spcPct val="50000"/>
              </a:spcBef>
            </a:pPr>
            <a:r>
              <a:rPr lang="en-US" sz="2000" dirty="0"/>
              <a:t>		</a:t>
            </a:r>
            <a:r>
              <a:rPr lang="el-GR" sz="2000" dirty="0"/>
              <a:t>Αν </a:t>
            </a:r>
            <a:r>
              <a:rPr lang="en-US" sz="2000" dirty="0"/>
              <a:t>t[A] op s[B] </a:t>
            </a:r>
            <a:r>
              <a:rPr lang="el-GR" sz="2000" dirty="0"/>
              <a:t>πρόσθεσε το </a:t>
            </a:r>
            <a:r>
              <a:rPr lang="en-US" sz="2000" dirty="0"/>
              <a:t>t</a:t>
            </a:r>
            <a:r>
              <a:rPr lang="el-GR" sz="2000" dirty="0"/>
              <a:t> </a:t>
            </a:r>
            <a:r>
              <a:rPr lang="en-US" sz="2000" dirty="0"/>
              <a:t>s </a:t>
            </a:r>
            <a:r>
              <a:rPr lang="el-GR" sz="2000" dirty="0"/>
              <a:t>στο αποτέλεσμα</a:t>
            </a:r>
            <a:r>
              <a:rPr lang="en-US" sz="2000" dirty="0"/>
              <a:t> </a:t>
            </a:r>
            <a:endParaRPr lang="el-GR" sz="2000" dirty="0"/>
          </a:p>
        </p:txBody>
      </p:sp>
      <p:sp>
        <p:nvSpPr>
          <p:cNvPr id="629765" name="Text Box 5"/>
          <p:cNvSpPr txBox="1">
            <a:spLocks noChangeArrowheads="1"/>
          </p:cNvSpPr>
          <p:nvPr/>
        </p:nvSpPr>
        <p:spPr bwMode="auto">
          <a:xfrm>
            <a:off x="3048000" y="5334000"/>
            <a:ext cx="3124200" cy="396875"/>
          </a:xfrm>
          <a:prstGeom prst="rect">
            <a:avLst/>
          </a:prstGeom>
          <a:noFill/>
          <a:ln w="9525">
            <a:noFill/>
            <a:miter lim="800000"/>
            <a:headEnd/>
            <a:tailEnd/>
          </a:ln>
          <a:effectLst/>
        </p:spPr>
        <p:txBody>
          <a:bodyPr>
            <a:spAutoFit/>
          </a:bodyPr>
          <a:lstStyle/>
          <a:p>
            <a:pPr eaLnBrk="0" hangingPunct="0">
              <a:spcBef>
                <a:spcPct val="50000"/>
              </a:spcBef>
            </a:pPr>
            <a:r>
              <a:rPr lang="en-US" sz="2000">
                <a:latin typeface="Calibri" pitchFamily="34" charset="0"/>
                <a:cs typeface="Calibri" pitchFamily="34" charset="0"/>
              </a:rPr>
              <a:t>b</a:t>
            </a:r>
            <a:r>
              <a:rPr lang="en-US" sz="2000" baseline="-25000">
                <a:latin typeface="Calibri" pitchFamily="34" charset="0"/>
                <a:cs typeface="Calibri" pitchFamily="34" charset="0"/>
              </a:rPr>
              <a:t>r</a:t>
            </a:r>
            <a:r>
              <a:rPr lang="en-US" sz="2000">
                <a:solidFill>
                  <a:schemeClr val="accent1"/>
                </a:solidFill>
                <a:latin typeface="Calibri" pitchFamily="34" charset="0"/>
                <a:cs typeface="Calibri" pitchFamily="34" charset="0"/>
              </a:rPr>
              <a:t> </a:t>
            </a:r>
            <a:r>
              <a:rPr lang="en-US" sz="2000">
                <a:latin typeface="Calibri" pitchFamily="34" charset="0"/>
                <a:cs typeface="Calibri" pitchFamily="34" charset="0"/>
              </a:rPr>
              <a:t>+</a:t>
            </a:r>
            <a:r>
              <a:rPr lang="en-US" sz="2000">
                <a:solidFill>
                  <a:schemeClr val="accent1"/>
                </a:solidFill>
                <a:latin typeface="Calibri" pitchFamily="34" charset="0"/>
                <a:cs typeface="Calibri" pitchFamily="34" charset="0"/>
              </a:rPr>
              <a:t> </a:t>
            </a:r>
            <a:r>
              <a:rPr lang="el-GR" sz="2000">
                <a:solidFill>
                  <a:schemeClr val="accent1"/>
                </a:solidFill>
                <a:latin typeface="Calibri" pitchFamily="34" charset="0"/>
                <a:cs typeface="Calibri" pitchFamily="34" charset="0"/>
              </a:rPr>
              <a:t>n</a:t>
            </a:r>
            <a:r>
              <a:rPr lang="el-GR" sz="2000" baseline="-25000">
                <a:solidFill>
                  <a:schemeClr val="accent1"/>
                </a:solidFill>
                <a:latin typeface="Calibri" pitchFamily="34" charset="0"/>
                <a:cs typeface="Calibri" pitchFamily="34" charset="0"/>
              </a:rPr>
              <a:t>R</a:t>
            </a:r>
            <a:r>
              <a:rPr lang="el-GR" sz="2000">
                <a:latin typeface="Calibri" pitchFamily="34" charset="0"/>
                <a:cs typeface="Calibri" pitchFamily="34" charset="0"/>
              </a:rPr>
              <a:t> * b</a:t>
            </a:r>
            <a:r>
              <a:rPr lang="el-GR" sz="2000" baseline="-25000">
                <a:latin typeface="Calibri" pitchFamily="34" charset="0"/>
                <a:cs typeface="Calibri" pitchFamily="34" charset="0"/>
              </a:rPr>
              <a:t>S</a:t>
            </a:r>
            <a:endParaRPr lang="el-GR" sz="2000">
              <a:latin typeface="Calibri" pitchFamily="34" charset="0"/>
              <a:cs typeface="Calibri" pitchFamily="34" charset="0"/>
            </a:endParaRPr>
          </a:p>
        </p:txBody>
      </p:sp>
      <p:sp>
        <p:nvSpPr>
          <p:cNvPr id="629766" name="Text Box 6"/>
          <p:cNvSpPr txBox="1">
            <a:spLocks noChangeArrowheads="1"/>
          </p:cNvSpPr>
          <p:nvPr/>
        </p:nvSpPr>
        <p:spPr bwMode="auto">
          <a:xfrm>
            <a:off x="381000" y="4958498"/>
            <a:ext cx="7914588" cy="400110"/>
          </a:xfrm>
          <a:prstGeom prst="rect">
            <a:avLst/>
          </a:prstGeom>
          <a:noFill/>
          <a:ln w="9525">
            <a:noFill/>
            <a:miter lim="800000"/>
            <a:headEnd/>
            <a:tailEnd/>
          </a:ln>
          <a:effectLst/>
        </p:spPr>
        <p:txBody>
          <a:bodyPr wrap="square">
            <a:spAutoFit/>
          </a:bodyPr>
          <a:lstStyle/>
          <a:p>
            <a:pPr eaLnBrk="0" hangingPunct="0">
              <a:spcBef>
                <a:spcPct val="50000"/>
              </a:spcBef>
            </a:pPr>
            <a:r>
              <a:rPr lang="el-GR" sz="2000" i="1" dirty="0">
                <a:latin typeface="Calibri" pitchFamily="34" charset="0"/>
                <a:cs typeface="Calibri" pitchFamily="34" charset="0"/>
              </a:rPr>
              <a:t>Αγνοώντας  </a:t>
            </a:r>
            <a:r>
              <a:rPr lang="el-GR" sz="2000" i="1" dirty="0" smtClean="0">
                <a:latin typeface="Calibri" pitchFamily="34" charset="0"/>
                <a:cs typeface="Calibri" pitchFamily="34" charset="0"/>
              </a:rPr>
              <a:t>το κόστος για την </a:t>
            </a:r>
            <a:r>
              <a:rPr lang="el-GR" sz="2000" i="1" dirty="0">
                <a:latin typeface="Calibri" pitchFamily="34" charset="0"/>
                <a:cs typeface="Calibri" pitchFamily="34" charset="0"/>
              </a:rPr>
              <a:t>εγγραφή των </a:t>
            </a:r>
            <a:r>
              <a:rPr lang="en-US" sz="2000" i="1" dirty="0">
                <a:latin typeface="Calibri" pitchFamily="34" charset="0"/>
                <a:cs typeface="Calibri" pitchFamily="34" charset="0"/>
              </a:rPr>
              <a:t>blocks </a:t>
            </a:r>
            <a:r>
              <a:rPr lang="el-GR" sz="2000" i="1" dirty="0">
                <a:latin typeface="Calibri" pitchFamily="34" charset="0"/>
                <a:cs typeface="Calibri" pitchFamily="34" charset="0"/>
              </a:rPr>
              <a:t>του αποτελέσματος</a:t>
            </a:r>
          </a:p>
        </p:txBody>
      </p:sp>
      <p:sp>
        <p:nvSpPr>
          <p:cNvPr id="629767" name="Rectangle 7"/>
          <p:cNvSpPr>
            <a:spLocks noChangeArrowheads="1"/>
          </p:cNvSpPr>
          <p:nvPr/>
        </p:nvSpPr>
        <p:spPr bwMode="auto">
          <a:xfrm>
            <a:off x="838200" y="2514600"/>
            <a:ext cx="7620000" cy="1752600"/>
          </a:xfrm>
          <a:prstGeom prst="rect">
            <a:avLst/>
          </a:prstGeom>
          <a:noFill/>
          <a:ln w="9525" cap="rnd">
            <a:solidFill>
              <a:schemeClr val="tx1"/>
            </a:solidFill>
            <a:prstDash val="sysDot"/>
            <a:miter lim="800000"/>
            <a:headEnd/>
            <a:tailEnd/>
          </a:ln>
          <a:effectLst/>
        </p:spPr>
        <p:txBody>
          <a:bodyPr wrap="none" anchor="ctr"/>
          <a:lstStyle/>
          <a:p>
            <a:endParaRPr lang="en-US">
              <a:latin typeface="Calibri" pitchFamily="34" charset="0"/>
              <a:cs typeface="Calibri" pitchFamily="34" charset="0"/>
            </a:endParaRPr>
          </a:p>
        </p:txBody>
      </p:sp>
      <p:sp>
        <p:nvSpPr>
          <p:cNvPr id="12" name="Title 2"/>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Συνένωση</a:t>
            </a:r>
            <a:endParaRPr lang="en-US" dirty="0">
              <a:solidFill>
                <a:schemeClr val="accent6">
                  <a:lumMod val="75000"/>
                </a:schemeClr>
              </a:solidFill>
            </a:endParaRPr>
          </a:p>
        </p:txBody>
      </p:sp>
      <p:sp>
        <p:nvSpPr>
          <p:cNvPr id="13"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4"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4"/>
          <p:cNvSpPr>
            <a:spLocks noGrp="1"/>
          </p:cNvSpPr>
          <p:nvPr>
            <p:ph type="sldNum" sz="quarter" idx="12"/>
          </p:nvPr>
        </p:nvSpPr>
        <p:spPr/>
        <p:txBody>
          <a:bodyPr/>
          <a:lstStyle/>
          <a:p>
            <a:fld id="{061BBF7D-358E-499B-8E1F-B431ADA7E024}" type="slidenum">
              <a:rPr lang="el-GR" altLang="en-US"/>
              <a:pPr/>
              <a:t>34</a:t>
            </a:fld>
            <a:endParaRPr lang="el-GR" altLang="en-US"/>
          </a:p>
        </p:txBody>
      </p:sp>
      <p:sp>
        <p:nvSpPr>
          <p:cNvPr id="630787" name="Text Box 3"/>
          <p:cNvSpPr txBox="1">
            <a:spLocks noChangeArrowheads="1"/>
          </p:cNvSpPr>
          <p:nvPr/>
        </p:nvSpPr>
        <p:spPr bwMode="auto">
          <a:xfrm>
            <a:off x="952500" y="1914525"/>
            <a:ext cx="7772400" cy="2225675"/>
          </a:xfrm>
          <a:prstGeom prst="rect">
            <a:avLst/>
          </a:prstGeom>
          <a:noFill/>
          <a:ln w="9525">
            <a:noFill/>
            <a:miter lim="800000"/>
            <a:headEnd/>
            <a:tailEnd/>
          </a:ln>
          <a:effectLst/>
        </p:spPr>
        <p:txBody>
          <a:bodyPr>
            <a:spAutoFit/>
          </a:bodyPr>
          <a:lstStyle/>
          <a:p>
            <a:pPr eaLnBrk="0" hangingPunct="0">
              <a:spcBef>
                <a:spcPct val="50000"/>
              </a:spcBef>
            </a:pPr>
            <a:r>
              <a:rPr lang="el-GR" sz="2000" dirty="0"/>
              <a:t>Για κάθε </a:t>
            </a:r>
            <a:r>
              <a:rPr lang="el-GR" sz="2000" dirty="0" err="1">
                <a:solidFill>
                  <a:schemeClr val="accent1"/>
                </a:solidFill>
              </a:rPr>
              <a:t>block</a:t>
            </a:r>
            <a:r>
              <a:rPr lang="el-GR" sz="2000" dirty="0"/>
              <a:t> </a:t>
            </a:r>
            <a:r>
              <a:rPr lang="el-GR" sz="2000" dirty="0" err="1"/>
              <a:t>B</a:t>
            </a:r>
            <a:r>
              <a:rPr lang="el-GR" sz="2000" baseline="-25000" dirty="0" err="1"/>
              <a:t>r</a:t>
            </a:r>
            <a:r>
              <a:rPr lang="en-US" sz="2000" dirty="0"/>
              <a:t> </a:t>
            </a:r>
            <a:r>
              <a:rPr lang="el-GR" sz="2000" dirty="0"/>
              <a:t>της </a:t>
            </a:r>
            <a:r>
              <a:rPr lang="en-US" sz="2000" dirty="0"/>
              <a:t>R</a:t>
            </a:r>
          </a:p>
          <a:p>
            <a:pPr eaLnBrk="0" hangingPunct="0">
              <a:spcBef>
                <a:spcPct val="50000"/>
              </a:spcBef>
            </a:pPr>
            <a:r>
              <a:rPr lang="en-US" sz="2000" dirty="0"/>
              <a:t>      </a:t>
            </a:r>
            <a:r>
              <a:rPr lang="el-GR" sz="2000" dirty="0"/>
              <a:t>Για κάθε </a:t>
            </a:r>
            <a:r>
              <a:rPr lang="el-GR" sz="2000" dirty="0" err="1"/>
              <a:t>block</a:t>
            </a:r>
            <a:r>
              <a:rPr lang="el-GR" sz="2000" dirty="0"/>
              <a:t> B</a:t>
            </a:r>
            <a:r>
              <a:rPr lang="en-US" sz="2000" baseline="-25000" dirty="0"/>
              <a:t>s</a:t>
            </a:r>
            <a:r>
              <a:rPr lang="en-US" sz="2000" dirty="0"/>
              <a:t> </a:t>
            </a:r>
            <a:r>
              <a:rPr lang="el-GR" sz="2000" dirty="0"/>
              <a:t>της </a:t>
            </a:r>
            <a:r>
              <a:rPr lang="en-US" sz="2000" dirty="0"/>
              <a:t>S</a:t>
            </a:r>
          </a:p>
          <a:p>
            <a:pPr eaLnBrk="0" hangingPunct="0">
              <a:spcBef>
                <a:spcPct val="50000"/>
              </a:spcBef>
            </a:pPr>
            <a:r>
              <a:rPr lang="en-US" sz="2000" dirty="0"/>
              <a:t>            </a:t>
            </a:r>
            <a:r>
              <a:rPr lang="el-GR" sz="2000" dirty="0"/>
              <a:t>Για κάθε εγγραφή </a:t>
            </a:r>
            <a:r>
              <a:rPr lang="en-US" sz="2000" dirty="0"/>
              <a:t>t </a:t>
            </a:r>
            <a:r>
              <a:rPr lang="el-GR" sz="2000" dirty="0"/>
              <a:t>του </a:t>
            </a:r>
            <a:r>
              <a:rPr lang="el-GR" sz="2000" dirty="0" err="1"/>
              <a:t>B</a:t>
            </a:r>
            <a:r>
              <a:rPr lang="el-GR" sz="2000" baseline="-25000" dirty="0" err="1"/>
              <a:t>r</a:t>
            </a:r>
            <a:endParaRPr lang="en-US" sz="2000" dirty="0"/>
          </a:p>
          <a:p>
            <a:pPr eaLnBrk="0" hangingPunct="0">
              <a:spcBef>
                <a:spcPct val="50000"/>
              </a:spcBef>
            </a:pPr>
            <a:r>
              <a:rPr lang="en-US" sz="2000" dirty="0"/>
              <a:t>	     </a:t>
            </a:r>
            <a:r>
              <a:rPr lang="el-GR" sz="2000" dirty="0"/>
              <a:t>Για κάθε εγγραφή </a:t>
            </a:r>
            <a:r>
              <a:rPr lang="en-US" sz="2000" dirty="0"/>
              <a:t>s </a:t>
            </a:r>
            <a:r>
              <a:rPr lang="el-GR" sz="2000" dirty="0"/>
              <a:t>του B</a:t>
            </a:r>
            <a:r>
              <a:rPr lang="en-US" sz="2000" baseline="-25000" dirty="0"/>
              <a:t>s</a:t>
            </a:r>
            <a:endParaRPr lang="en-US" sz="2000" dirty="0"/>
          </a:p>
          <a:p>
            <a:pPr eaLnBrk="0" hangingPunct="0">
              <a:spcBef>
                <a:spcPct val="50000"/>
              </a:spcBef>
            </a:pPr>
            <a:r>
              <a:rPr lang="en-US" sz="2000" dirty="0"/>
              <a:t>		</a:t>
            </a:r>
            <a:r>
              <a:rPr lang="el-GR" sz="2000" dirty="0"/>
              <a:t>Αν </a:t>
            </a:r>
            <a:r>
              <a:rPr lang="en-US" sz="2000" dirty="0"/>
              <a:t>t[A] op s[B] </a:t>
            </a:r>
            <a:r>
              <a:rPr lang="el-GR" sz="2000" dirty="0"/>
              <a:t>πρόσθεσε το </a:t>
            </a:r>
            <a:r>
              <a:rPr lang="en-US" sz="2000" dirty="0"/>
              <a:t>t s </a:t>
            </a:r>
            <a:r>
              <a:rPr lang="el-GR" sz="2000" dirty="0"/>
              <a:t>στο αποτέλεσμα</a:t>
            </a:r>
            <a:r>
              <a:rPr lang="en-US" sz="2000" dirty="0"/>
              <a:t> </a:t>
            </a:r>
            <a:endParaRPr lang="el-GR" sz="2000" dirty="0"/>
          </a:p>
        </p:txBody>
      </p:sp>
      <p:sp>
        <p:nvSpPr>
          <p:cNvPr id="630788" name="Text Box 4"/>
          <p:cNvSpPr txBox="1">
            <a:spLocks noChangeArrowheads="1"/>
          </p:cNvSpPr>
          <p:nvPr/>
        </p:nvSpPr>
        <p:spPr bwMode="auto">
          <a:xfrm>
            <a:off x="5915025" y="4733925"/>
            <a:ext cx="2057400" cy="396875"/>
          </a:xfrm>
          <a:prstGeom prst="rect">
            <a:avLst/>
          </a:prstGeom>
          <a:noFill/>
          <a:ln w="9525">
            <a:noFill/>
            <a:miter lim="800000"/>
            <a:headEnd/>
            <a:tailEnd/>
          </a:ln>
          <a:effectLst/>
        </p:spPr>
        <p:txBody>
          <a:bodyPr>
            <a:spAutoFit/>
          </a:bodyPr>
          <a:lstStyle/>
          <a:p>
            <a:pPr eaLnBrk="0" hangingPunct="0">
              <a:spcBef>
                <a:spcPct val="50000"/>
              </a:spcBef>
            </a:pPr>
            <a:r>
              <a:rPr lang="en-US" sz="2000">
                <a:latin typeface="Calibri" pitchFamily="34" charset="0"/>
                <a:cs typeface="Calibri" pitchFamily="34" charset="0"/>
              </a:rPr>
              <a:t>b</a:t>
            </a:r>
            <a:r>
              <a:rPr lang="en-US" sz="2000" baseline="-25000">
                <a:latin typeface="Calibri" pitchFamily="34" charset="0"/>
                <a:cs typeface="Calibri" pitchFamily="34" charset="0"/>
              </a:rPr>
              <a:t>R</a:t>
            </a:r>
            <a:r>
              <a:rPr lang="en-US" sz="2000">
                <a:solidFill>
                  <a:schemeClr val="accent1"/>
                </a:solidFill>
                <a:latin typeface="Calibri" pitchFamily="34" charset="0"/>
                <a:cs typeface="Calibri" pitchFamily="34" charset="0"/>
              </a:rPr>
              <a:t> + </a:t>
            </a:r>
            <a:r>
              <a:rPr lang="el-GR" sz="2000">
                <a:solidFill>
                  <a:schemeClr val="accent1"/>
                </a:solidFill>
                <a:latin typeface="Calibri" pitchFamily="34" charset="0"/>
                <a:cs typeface="Calibri" pitchFamily="34" charset="0"/>
              </a:rPr>
              <a:t>b</a:t>
            </a:r>
            <a:r>
              <a:rPr lang="el-GR" sz="2000" baseline="-25000">
                <a:solidFill>
                  <a:schemeClr val="accent1"/>
                </a:solidFill>
                <a:latin typeface="Calibri" pitchFamily="34" charset="0"/>
                <a:cs typeface="Calibri" pitchFamily="34" charset="0"/>
              </a:rPr>
              <a:t>R</a:t>
            </a:r>
            <a:r>
              <a:rPr lang="el-GR" sz="2000">
                <a:latin typeface="Calibri" pitchFamily="34" charset="0"/>
                <a:cs typeface="Calibri" pitchFamily="34" charset="0"/>
              </a:rPr>
              <a:t> * b</a:t>
            </a:r>
            <a:r>
              <a:rPr lang="el-GR" sz="2000" baseline="-25000">
                <a:latin typeface="Calibri" pitchFamily="34" charset="0"/>
                <a:cs typeface="Calibri" pitchFamily="34" charset="0"/>
              </a:rPr>
              <a:t>S</a:t>
            </a:r>
            <a:endParaRPr lang="el-GR" sz="2000">
              <a:latin typeface="Calibri" pitchFamily="34" charset="0"/>
              <a:cs typeface="Calibri" pitchFamily="34" charset="0"/>
            </a:endParaRPr>
          </a:p>
        </p:txBody>
      </p:sp>
      <p:sp>
        <p:nvSpPr>
          <p:cNvPr id="630789" name="Text Box 5"/>
          <p:cNvSpPr txBox="1">
            <a:spLocks noChangeArrowheads="1"/>
          </p:cNvSpPr>
          <p:nvPr/>
        </p:nvSpPr>
        <p:spPr bwMode="auto">
          <a:xfrm>
            <a:off x="409575" y="4381500"/>
            <a:ext cx="6762750" cy="396875"/>
          </a:xfrm>
          <a:prstGeom prst="rect">
            <a:avLst/>
          </a:prstGeom>
          <a:noFill/>
          <a:ln w="9525">
            <a:noFill/>
            <a:miter lim="800000"/>
            <a:headEnd/>
            <a:tailEnd/>
          </a:ln>
          <a:effectLst/>
        </p:spPr>
        <p:txBody>
          <a:bodyPr>
            <a:spAutoFit/>
          </a:bodyPr>
          <a:lstStyle/>
          <a:p>
            <a:pPr eaLnBrk="0" hangingPunct="0">
              <a:spcBef>
                <a:spcPct val="50000"/>
              </a:spcBef>
            </a:pPr>
            <a:r>
              <a:rPr lang="el-GR" sz="2000" i="1">
                <a:latin typeface="Calibri" pitchFamily="34" charset="0"/>
                <a:cs typeface="Calibri" pitchFamily="34" charset="0"/>
              </a:rPr>
              <a:t>Αγνοώντας  την εγγραφή των </a:t>
            </a:r>
            <a:r>
              <a:rPr lang="en-US" sz="2000" i="1">
                <a:latin typeface="Calibri" pitchFamily="34" charset="0"/>
                <a:cs typeface="Calibri" pitchFamily="34" charset="0"/>
              </a:rPr>
              <a:t>blocks </a:t>
            </a:r>
            <a:r>
              <a:rPr lang="el-GR" sz="2000" i="1">
                <a:latin typeface="Calibri" pitchFamily="34" charset="0"/>
                <a:cs typeface="Calibri" pitchFamily="34" charset="0"/>
              </a:rPr>
              <a:t>του αποτελέσματος</a:t>
            </a:r>
          </a:p>
        </p:txBody>
      </p:sp>
      <p:sp>
        <p:nvSpPr>
          <p:cNvPr id="630790" name="Text Box 6"/>
          <p:cNvSpPr txBox="1">
            <a:spLocks noChangeArrowheads="1"/>
          </p:cNvSpPr>
          <p:nvPr/>
        </p:nvSpPr>
        <p:spPr bwMode="auto">
          <a:xfrm>
            <a:off x="247650" y="5448300"/>
            <a:ext cx="8448675" cy="396875"/>
          </a:xfrm>
          <a:prstGeom prst="rect">
            <a:avLst/>
          </a:prstGeom>
          <a:solidFill>
            <a:schemeClr val="bg1">
              <a:lumMod val="85000"/>
            </a:schemeClr>
          </a:solidFill>
          <a:ln w="9525">
            <a:noFill/>
            <a:miter lim="800000"/>
            <a:headEnd/>
            <a:tailEnd/>
          </a:ln>
          <a:effectLst/>
        </p:spPr>
        <p:txBody>
          <a:bodyPr>
            <a:spAutoFit/>
          </a:bodyPr>
          <a:lstStyle/>
          <a:p>
            <a:pPr algn="just" eaLnBrk="0" hangingPunct="0">
              <a:spcBef>
                <a:spcPct val="50000"/>
              </a:spcBef>
            </a:pPr>
            <a:r>
              <a:rPr lang="el-GR" sz="2000">
                <a:latin typeface="Calibri" pitchFamily="34" charset="0"/>
                <a:cs typeface="Calibri" pitchFamily="34" charset="0"/>
              </a:rPr>
              <a:t>Συμφέρει η τοποθέτηση της </a:t>
            </a:r>
            <a:r>
              <a:rPr lang="el-GR" sz="2000" i="1">
                <a:latin typeface="Calibri" pitchFamily="34" charset="0"/>
                <a:cs typeface="Calibri" pitchFamily="34" charset="0"/>
              </a:rPr>
              <a:t>μικρότερης</a:t>
            </a:r>
            <a:r>
              <a:rPr lang="el-GR" sz="2000">
                <a:latin typeface="Calibri" pitchFamily="34" charset="0"/>
                <a:cs typeface="Calibri" pitchFamily="34" charset="0"/>
              </a:rPr>
              <a:t> σχέσης στον εξωτερικό βρόγχο</a:t>
            </a:r>
          </a:p>
        </p:txBody>
      </p:sp>
      <p:sp>
        <p:nvSpPr>
          <p:cNvPr id="630791" name="Rectangle 7"/>
          <p:cNvSpPr>
            <a:spLocks noChangeArrowheads="1"/>
          </p:cNvSpPr>
          <p:nvPr/>
        </p:nvSpPr>
        <p:spPr bwMode="auto">
          <a:xfrm>
            <a:off x="962025" y="1828800"/>
            <a:ext cx="7772400" cy="2438400"/>
          </a:xfrm>
          <a:prstGeom prst="rect">
            <a:avLst/>
          </a:prstGeom>
          <a:noFill/>
          <a:ln w="9525" cap="rnd">
            <a:solidFill>
              <a:schemeClr val="tx1"/>
            </a:solidFill>
            <a:prstDash val="sysDot"/>
            <a:miter lim="800000"/>
            <a:headEnd/>
            <a:tailEnd/>
          </a:ln>
          <a:effectLst/>
        </p:spPr>
        <p:txBody>
          <a:bodyPr wrap="none" anchor="ctr"/>
          <a:lstStyle/>
          <a:p>
            <a:endParaRPr lang="en-US">
              <a:latin typeface="Calibri" pitchFamily="34" charset="0"/>
              <a:cs typeface="Calibri" pitchFamily="34" charset="0"/>
            </a:endParaRPr>
          </a:p>
        </p:txBody>
      </p:sp>
      <p:sp>
        <p:nvSpPr>
          <p:cNvPr id="2" name="Title 1"/>
          <p:cNvSpPr>
            <a:spLocks noGrp="1"/>
          </p:cNvSpPr>
          <p:nvPr>
            <p:ph type="title"/>
          </p:nvPr>
        </p:nvSpPr>
        <p:spPr/>
        <p:txBody>
          <a:bodyPr/>
          <a:lstStyle/>
          <a:p>
            <a:r>
              <a:rPr lang="el-GR" dirty="0" smtClean="0">
                <a:solidFill>
                  <a:schemeClr val="accent6">
                    <a:lumMod val="75000"/>
                  </a:schemeClr>
                </a:solidFill>
              </a:rPr>
              <a:t>Συνένωση</a:t>
            </a:r>
            <a:endParaRPr lang="en-US" dirty="0">
              <a:solidFill>
                <a:schemeClr val="accent6">
                  <a:lumMod val="75000"/>
                </a:schemeClr>
              </a:solidFill>
            </a:endParaRPr>
          </a:p>
        </p:txBody>
      </p:sp>
      <p:sp>
        <p:nvSpPr>
          <p:cNvPr id="12"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3"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 name="Slide Number Placeholder 4"/>
          <p:cNvSpPr>
            <a:spLocks noGrp="1"/>
          </p:cNvSpPr>
          <p:nvPr>
            <p:ph type="sldNum" sz="quarter" idx="12"/>
          </p:nvPr>
        </p:nvSpPr>
        <p:spPr/>
        <p:txBody>
          <a:bodyPr/>
          <a:lstStyle/>
          <a:p>
            <a:fld id="{CB034F5C-91D9-4A94-BC50-A812252E2853}" type="slidenum">
              <a:rPr lang="el-GR" altLang="en-US"/>
              <a:pPr/>
              <a:t>35</a:t>
            </a:fld>
            <a:endParaRPr lang="el-GR" altLang="en-US"/>
          </a:p>
        </p:txBody>
      </p:sp>
      <p:sp>
        <p:nvSpPr>
          <p:cNvPr id="632835" name="Text Box 3"/>
          <p:cNvSpPr txBox="1">
            <a:spLocks noChangeArrowheads="1"/>
          </p:cNvSpPr>
          <p:nvPr/>
        </p:nvSpPr>
        <p:spPr bwMode="auto">
          <a:xfrm>
            <a:off x="503723" y="1631441"/>
            <a:ext cx="7239000" cy="523220"/>
          </a:xfrm>
          <a:prstGeom prst="rect">
            <a:avLst/>
          </a:prstGeom>
          <a:noFill/>
          <a:ln w="9525">
            <a:noFill/>
            <a:miter lim="800000"/>
            <a:headEnd/>
            <a:tailEnd/>
          </a:ln>
          <a:effectLst/>
        </p:spPr>
        <p:txBody>
          <a:bodyPr>
            <a:spAutoFit/>
          </a:bodyPr>
          <a:lstStyle/>
          <a:p>
            <a:pPr eaLnBrk="0" hangingPunct="0">
              <a:spcBef>
                <a:spcPct val="50000"/>
              </a:spcBef>
            </a:pPr>
            <a:r>
              <a:rPr lang="el-GR" sz="2800" dirty="0">
                <a:solidFill>
                  <a:schemeClr val="accent3">
                    <a:lumMod val="75000"/>
                  </a:schemeClr>
                </a:solidFill>
                <a:latin typeface="Calibri" pitchFamily="34" charset="0"/>
                <a:cs typeface="Calibri" pitchFamily="34" charset="0"/>
              </a:rPr>
              <a:t>Σ2 Χρήση μιας δομής προσπέλασης</a:t>
            </a:r>
          </a:p>
        </p:txBody>
      </p:sp>
      <p:sp>
        <p:nvSpPr>
          <p:cNvPr id="632836" name="Text Box 4"/>
          <p:cNvSpPr txBox="1">
            <a:spLocks noChangeArrowheads="1"/>
          </p:cNvSpPr>
          <p:nvPr/>
        </p:nvSpPr>
        <p:spPr bwMode="auto">
          <a:xfrm>
            <a:off x="295254" y="2305064"/>
            <a:ext cx="8562975" cy="701675"/>
          </a:xfrm>
          <a:prstGeom prst="rect">
            <a:avLst/>
          </a:prstGeom>
          <a:noFill/>
          <a:ln w="9525">
            <a:noFill/>
            <a:miter lim="800000"/>
            <a:headEnd/>
            <a:tailEnd/>
          </a:ln>
          <a:effectLst/>
        </p:spPr>
        <p:txBody>
          <a:bodyPr>
            <a:spAutoFit/>
          </a:bodyPr>
          <a:lstStyle/>
          <a:p>
            <a:pPr algn="just" eaLnBrk="0" hangingPunct="0">
              <a:spcBef>
                <a:spcPct val="50000"/>
              </a:spcBef>
            </a:pPr>
            <a:r>
              <a:rPr lang="el-GR" sz="2000" dirty="0">
                <a:latin typeface="Calibri" pitchFamily="34" charset="0"/>
                <a:cs typeface="Calibri" pitchFamily="34" charset="0"/>
              </a:rPr>
              <a:t>Η σχέση για την οποία υπάρχει ευρετήριο τοποθετείται στον </a:t>
            </a:r>
            <a:r>
              <a:rPr lang="el-GR" sz="2000" i="1" dirty="0">
                <a:solidFill>
                  <a:schemeClr val="accent6">
                    <a:lumMod val="75000"/>
                  </a:schemeClr>
                </a:solidFill>
                <a:latin typeface="Calibri" pitchFamily="34" charset="0"/>
                <a:cs typeface="Calibri" pitchFamily="34" charset="0"/>
              </a:rPr>
              <a:t>εσωτερικό</a:t>
            </a:r>
            <a:r>
              <a:rPr lang="el-GR" sz="2000" dirty="0">
                <a:latin typeface="Calibri" pitchFamily="34" charset="0"/>
                <a:cs typeface="Calibri" pitchFamily="34" charset="0"/>
              </a:rPr>
              <a:t> βρόγχο. Έστω ότι υπάρχει ευρετήριο για το γνώρισμα Β της σχέσης </a:t>
            </a:r>
            <a:r>
              <a:rPr lang="en-US" sz="2000" dirty="0">
                <a:latin typeface="Calibri" pitchFamily="34" charset="0"/>
                <a:cs typeface="Calibri" pitchFamily="34" charset="0"/>
              </a:rPr>
              <a:t>S</a:t>
            </a:r>
            <a:endParaRPr lang="el-GR" sz="2000" dirty="0">
              <a:latin typeface="Calibri" pitchFamily="34" charset="0"/>
              <a:cs typeface="Calibri" pitchFamily="34" charset="0"/>
            </a:endParaRPr>
          </a:p>
        </p:txBody>
      </p:sp>
      <p:sp>
        <p:nvSpPr>
          <p:cNvPr id="632837" name="Text Box 5"/>
          <p:cNvSpPr txBox="1">
            <a:spLocks noChangeArrowheads="1"/>
          </p:cNvSpPr>
          <p:nvPr/>
        </p:nvSpPr>
        <p:spPr bwMode="auto">
          <a:xfrm>
            <a:off x="1571604" y="5429264"/>
            <a:ext cx="7215238" cy="646331"/>
          </a:xfrm>
          <a:prstGeom prst="rect">
            <a:avLst/>
          </a:prstGeom>
          <a:noFill/>
          <a:ln w="9525">
            <a:noFill/>
            <a:miter lim="800000"/>
            <a:headEnd/>
            <a:tailEnd/>
          </a:ln>
          <a:effectLst/>
        </p:spPr>
        <p:txBody>
          <a:bodyPr wrap="square">
            <a:spAutoFit/>
          </a:bodyPr>
          <a:lstStyle/>
          <a:p>
            <a:pPr algn="just" eaLnBrk="0" hangingPunct="0">
              <a:spcBef>
                <a:spcPct val="50000"/>
              </a:spcBef>
            </a:pPr>
            <a:r>
              <a:rPr lang="en-US" sz="2000" dirty="0" err="1">
                <a:latin typeface="Calibri" pitchFamily="34" charset="0"/>
                <a:cs typeface="Calibri" pitchFamily="34" charset="0"/>
              </a:rPr>
              <a:t>b</a:t>
            </a:r>
            <a:r>
              <a:rPr lang="en-US" sz="2000" baseline="-25000" dirty="0" err="1">
                <a:latin typeface="Calibri" pitchFamily="34" charset="0"/>
                <a:cs typeface="Calibri" pitchFamily="34" charset="0"/>
              </a:rPr>
              <a:t>R</a:t>
            </a:r>
            <a:r>
              <a:rPr lang="en-US" sz="2000" dirty="0">
                <a:latin typeface="Calibri" pitchFamily="34" charset="0"/>
                <a:cs typeface="Calibri" pitchFamily="34" charset="0"/>
              </a:rPr>
              <a:t> + </a:t>
            </a:r>
            <a:r>
              <a:rPr lang="en-US" sz="2000" dirty="0" err="1">
                <a:latin typeface="Calibri" pitchFamily="34" charset="0"/>
                <a:cs typeface="Calibri" pitchFamily="34" charset="0"/>
              </a:rPr>
              <a:t>n</a:t>
            </a:r>
            <a:r>
              <a:rPr lang="en-US" sz="2000" baseline="-25000" dirty="0" err="1">
                <a:latin typeface="Calibri" pitchFamily="34" charset="0"/>
                <a:cs typeface="Calibri" pitchFamily="34" charset="0"/>
              </a:rPr>
              <a:t>R</a:t>
            </a:r>
            <a:r>
              <a:rPr lang="en-US" sz="2000" dirty="0">
                <a:latin typeface="Calibri" pitchFamily="34" charset="0"/>
                <a:cs typeface="Calibri" pitchFamily="34" charset="0"/>
              </a:rPr>
              <a:t> * </a:t>
            </a:r>
            <a:r>
              <a:rPr lang="en-US" sz="2000" dirty="0">
                <a:solidFill>
                  <a:schemeClr val="accent1"/>
                </a:solidFill>
                <a:latin typeface="Calibri" pitchFamily="34" charset="0"/>
                <a:cs typeface="Calibri" pitchFamily="34" charset="0"/>
              </a:rPr>
              <a:t>C</a:t>
            </a:r>
            <a:r>
              <a:rPr lang="en-US" sz="2000" dirty="0">
                <a:latin typeface="Calibri" pitchFamily="34" charset="0"/>
                <a:cs typeface="Calibri" pitchFamily="34" charset="0"/>
              </a:rPr>
              <a:t> </a:t>
            </a:r>
            <a:r>
              <a:rPr lang="el-GR" sz="2000" dirty="0">
                <a:latin typeface="Calibri" pitchFamily="34" charset="0"/>
                <a:cs typeface="Calibri" pitchFamily="34" charset="0"/>
              </a:rPr>
              <a:t>όπου </a:t>
            </a:r>
            <a:r>
              <a:rPr lang="en-US" sz="2000" dirty="0">
                <a:latin typeface="Calibri" pitchFamily="34" charset="0"/>
                <a:cs typeface="Calibri" pitchFamily="34" charset="0"/>
              </a:rPr>
              <a:t>C </a:t>
            </a:r>
            <a:r>
              <a:rPr lang="el-GR" sz="2000" dirty="0">
                <a:latin typeface="Calibri" pitchFamily="34" charset="0"/>
                <a:cs typeface="Calibri" pitchFamily="34" charset="0"/>
              </a:rPr>
              <a:t>το κόστος μιας επιλογής στο </a:t>
            </a:r>
            <a:r>
              <a:rPr lang="en-US" sz="2000" dirty="0">
                <a:latin typeface="Calibri" pitchFamily="34" charset="0"/>
                <a:cs typeface="Calibri" pitchFamily="34" charset="0"/>
              </a:rPr>
              <a:t>S</a:t>
            </a:r>
            <a:r>
              <a:rPr lang="el-GR" sz="2000" dirty="0">
                <a:latin typeface="Calibri" pitchFamily="34" charset="0"/>
                <a:cs typeface="Calibri" pitchFamily="34" charset="0"/>
              </a:rPr>
              <a:t> </a:t>
            </a:r>
            <a:r>
              <a:rPr lang="el-GR" sz="1600" dirty="0">
                <a:latin typeface="Calibri" pitchFamily="34" charset="0"/>
                <a:cs typeface="Calibri" pitchFamily="34" charset="0"/>
              </a:rPr>
              <a:t>(δηλαδή της εύρεσης της εγγραφής (εγγραφών) του </a:t>
            </a:r>
            <a:r>
              <a:rPr lang="en-US" sz="1600" dirty="0">
                <a:latin typeface="Calibri" pitchFamily="34" charset="0"/>
                <a:cs typeface="Calibri" pitchFamily="34" charset="0"/>
              </a:rPr>
              <a:t>S </a:t>
            </a:r>
            <a:r>
              <a:rPr lang="el-GR" sz="1600" dirty="0">
                <a:latin typeface="Calibri" pitchFamily="34" charset="0"/>
                <a:cs typeface="Calibri" pitchFamily="34" charset="0"/>
              </a:rPr>
              <a:t>που ικανοποιούν τη συνθήκη)</a:t>
            </a:r>
          </a:p>
        </p:txBody>
      </p:sp>
      <p:grpSp>
        <p:nvGrpSpPr>
          <p:cNvPr id="2" name="Group 6"/>
          <p:cNvGrpSpPr>
            <a:grpSpLocks/>
          </p:cNvGrpSpPr>
          <p:nvPr/>
        </p:nvGrpSpPr>
        <p:grpSpPr bwMode="auto">
          <a:xfrm>
            <a:off x="419079" y="3200414"/>
            <a:ext cx="8229600" cy="2133600"/>
            <a:chOff x="288" y="2304"/>
            <a:chExt cx="5136" cy="1200"/>
          </a:xfrm>
        </p:grpSpPr>
        <p:sp>
          <p:nvSpPr>
            <p:cNvPr id="632839" name="Text Box 7"/>
            <p:cNvSpPr txBox="1">
              <a:spLocks noChangeArrowheads="1"/>
            </p:cNvSpPr>
            <p:nvPr/>
          </p:nvSpPr>
          <p:spPr bwMode="auto">
            <a:xfrm>
              <a:off x="336" y="2400"/>
              <a:ext cx="5088" cy="909"/>
            </a:xfrm>
            <a:prstGeom prst="rect">
              <a:avLst/>
            </a:prstGeom>
            <a:noFill/>
            <a:ln w="9525">
              <a:noFill/>
              <a:miter lim="800000"/>
              <a:headEnd/>
              <a:tailEnd/>
            </a:ln>
            <a:effectLst/>
          </p:spPr>
          <p:txBody>
            <a:bodyPr>
              <a:spAutoFit/>
            </a:bodyPr>
            <a:lstStyle/>
            <a:p>
              <a:pPr eaLnBrk="0" hangingPunct="0">
                <a:spcBef>
                  <a:spcPct val="50000"/>
                </a:spcBef>
              </a:pPr>
              <a:r>
                <a:rPr lang="el-GR" sz="2000" dirty="0">
                  <a:latin typeface="Calibri" pitchFamily="34" charset="0"/>
                  <a:cs typeface="Calibri" pitchFamily="34" charset="0"/>
                </a:rPr>
                <a:t>Για κάθε </a:t>
              </a:r>
              <a:r>
                <a:rPr lang="el-GR" sz="2000" dirty="0" err="1">
                  <a:latin typeface="Calibri" pitchFamily="34" charset="0"/>
                  <a:cs typeface="Calibri" pitchFamily="34" charset="0"/>
                </a:rPr>
                <a:t>block</a:t>
              </a:r>
              <a:r>
                <a:rPr lang="el-GR" sz="2000" dirty="0">
                  <a:latin typeface="Calibri" pitchFamily="34" charset="0"/>
                  <a:cs typeface="Calibri" pitchFamily="34" charset="0"/>
                </a:rPr>
                <a:t> </a:t>
              </a:r>
              <a:r>
                <a:rPr lang="el-GR" sz="2000" dirty="0" err="1">
                  <a:latin typeface="Calibri" pitchFamily="34" charset="0"/>
                  <a:cs typeface="Calibri" pitchFamily="34" charset="0"/>
                </a:rPr>
                <a:t>B</a:t>
              </a:r>
              <a:r>
                <a:rPr lang="el-GR" sz="2000" baseline="-25000" dirty="0" err="1">
                  <a:latin typeface="Calibri" pitchFamily="34" charset="0"/>
                  <a:cs typeface="Calibri" pitchFamily="34" charset="0"/>
                </a:rPr>
                <a:t>r</a:t>
              </a:r>
              <a:r>
                <a:rPr lang="en-US" sz="2000" dirty="0">
                  <a:latin typeface="Calibri" pitchFamily="34" charset="0"/>
                  <a:cs typeface="Calibri" pitchFamily="34" charset="0"/>
                </a:rPr>
                <a:t> </a:t>
              </a:r>
              <a:r>
                <a:rPr lang="el-GR" sz="2000" dirty="0">
                  <a:latin typeface="Calibri" pitchFamily="34" charset="0"/>
                  <a:cs typeface="Calibri" pitchFamily="34" charset="0"/>
                </a:rPr>
                <a:t>της </a:t>
              </a:r>
              <a:r>
                <a:rPr lang="en-US" sz="2000" dirty="0">
                  <a:latin typeface="Calibri" pitchFamily="34" charset="0"/>
                  <a:cs typeface="Calibri" pitchFamily="34" charset="0"/>
                </a:rPr>
                <a:t>R</a:t>
              </a:r>
            </a:p>
            <a:p>
              <a:pPr eaLnBrk="0" hangingPunct="0">
                <a:spcBef>
                  <a:spcPct val="50000"/>
                </a:spcBef>
              </a:pPr>
              <a:r>
                <a:rPr lang="en-US" sz="2000" dirty="0">
                  <a:latin typeface="Calibri" pitchFamily="34" charset="0"/>
                  <a:cs typeface="Calibri" pitchFamily="34" charset="0"/>
                </a:rPr>
                <a:t>            </a:t>
              </a:r>
              <a:r>
                <a:rPr lang="el-GR" sz="2000" dirty="0">
                  <a:latin typeface="Calibri" pitchFamily="34" charset="0"/>
                  <a:cs typeface="Calibri" pitchFamily="34" charset="0"/>
                </a:rPr>
                <a:t>Για κάθε εγγραφή </a:t>
              </a:r>
              <a:r>
                <a:rPr lang="en-US" sz="2000" dirty="0">
                  <a:latin typeface="Calibri" pitchFamily="34" charset="0"/>
                  <a:cs typeface="Calibri" pitchFamily="34" charset="0"/>
                </a:rPr>
                <a:t>t </a:t>
              </a:r>
              <a:r>
                <a:rPr lang="el-GR" sz="2000" dirty="0">
                  <a:latin typeface="Calibri" pitchFamily="34" charset="0"/>
                  <a:cs typeface="Calibri" pitchFamily="34" charset="0"/>
                </a:rPr>
                <a:t>του </a:t>
              </a:r>
              <a:r>
                <a:rPr lang="el-GR" sz="2000" dirty="0" err="1">
                  <a:latin typeface="Calibri" pitchFamily="34" charset="0"/>
                  <a:cs typeface="Calibri" pitchFamily="34" charset="0"/>
                </a:rPr>
                <a:t>B</a:t>
              </a:r>
              <a:r>
                <a:rPr lang="el-GR" sz="2000" baseline="-25000" dirty="0" err="1">
                  <a:latin typeface="Calibri" pitchFamily="34" charset="0"/>
                  <a:cs typeface="Calibri" pitchFamily="34" charset="0"/>
                </a:rPr>
                <a:t>r</a:t>
              </a:r>
              <a:r>
                <a:rPr lang="el-GR" sz="2000" baseline="-25000" dirty="0">
                  <a:latin typeface="Calibri" pitchFamily="34" charset="0"/>
                  <a:cs typeface="Calibri" pitchFamily="34" charset="0"/>
                </a:rPr>
                <a:t> </a:t>
              </a:r>
              <a:endParaRPr lang="en-US" sz="2000" dirty="0">
                <a:latin typeface="Calibri" pitchFamily="34" charset="0"/>
                <a:cs typeface="Calibri" pitchFamily="34" charset="0"/>
              </a:endParaRPr>
            </a:p>
            <a:p>
              <a:pPr eaLnBrk="0" hangingPunct="0">
                <a:spcBef>
                  <a:spcPct val="50000"/>
                </a:spcBef>
              </a:pPr>
              <a:r>
                <a:rPr lang="en-US" sz="2000" dirty="0">
                  <a:latin typeface="Calibri" pitchFamily="34" charset="0"/>
                  <a:cs typeface="Calibri" pitchFamily="34" charset="0"/>
                </a:rPr>
                <a:t>	     </a:t>
              </a:r>
              <a:r>
                <a:rPr lang="el-GR" sz="2000" dirty="0">
                  <a:solidFill>
                    <a:schemeClr val="accent1"/>
                  </a:solidFill>
                  <a:latin typeface="Calibri" pitchFamily="34" charset="0"/>
                  <a:cs typeface="Calibri" pitchFamily="34" charset="0"/>
                </a:rPr>
                <a:t>Χρησιμοποίησε το ευρετήριο</a:t>
              </a:r>
              <a:r>
                <a:rPr lang="el-GR" sz="2000" dirty="0">
                  <a:latin typeface="Calibri" pitchFamily="34" charset="0"/>
                  <a:cs typeface="Calibri" pitchFamily="34" charset="0"/>
                </a:rPr>
                <a:t> στο </a:t>
              </a:r>
              <a:r>
                <a:rPr lang="en-US" sz="2000" dirty="0">
                  <a:latin typeface="Calibri" pitchFamily="34" charset="0"/>
                  <a:cs typeface="Calibri" pitchFamily="34" charset="0"/>
                </a:rPr>
                <a:t>B</a:t>
              </a:r>
              <a:r>
                <a:rPr lang="el-GR" sz="2000" dirty="0">
                  <a:latin typeface="Calibri" pitchFamily="34" charset="0"/>
                  <a:cs typeface="Calibri" pitchFamily="34" charset="0"/>
                </a:rPr>
                <a:t> για να βρεις τις   </a:t>
              </a:r>
              <a:r>
                <a:rPr lang="el-GR" sz="2000" dirty="0" smtClean="0">
                  <a:latin typeface="Calibri" pitchFamily="34" charset="0"/>
                  <a:cs typeface="Calibri" pitchFamily="34" charset="0"/>
                </a:rPr>
                <a:t>εγγραφές </a:t>
              </a:r>
              <a:r>
                <a:rPr lang="en-US" sz="2000" dirty="0">
                  <a:latin typeface="Calibri" pitchFamily="34" charset="0"/>
                  <a:cs typeface="Calibri" pitchFamily="34" charset="0"/>
                </a:rPr>
                <a:t>s </a:t>
              </a:r>
              <a:r>
                <a:rPr lang="el-GR" sz="2000" dirty="0">
                  <a:latin typeface="Calibri" pitchFamily="34" charset="0"/>
                  <a:cs typeface="Calibri" pitchFamily="34" charset="0"/>
                </a:rPr>
                <a:t>της </a:t>
              </a:r>
              <a:r>
                <a:rPr lang="en-US" sz="2000" dirty="0">
                  <a:latin typeface="Calibri" pitchFamily="34" charset="0"/>
                  <a:cs typeface="Calibri" pitchFamily="34" charset="0"/>
                </a:rPr>
                <a:t>S </a:t>
              </a:r>
              <a:r>
                <a:rPr lang="el-GR" sz="2000" dirty="0" smtClean="0">
                  <a:latin typeface="Calibri" pitchFamily="34" charset="0"/>
                  <a:cs typeface="Calibri" pitchFamily="34" charset="0"/>
                </a:rPr>
                <a:t>			τέτοιες </a:t>
              </a:r>
              <a:r>
                <a:rPr lang="el-GR" sz="2000" dirty="0">
                  <a:latin typeface="Calibri" pitchFamily="34" charset="0"/>
                  <a:cs typeface="Calibri" pitchFamily="34" charset="0"/>
                </a:rPr>
                <a:t>ώστε </a:t>
              </a:r>
              <a:r>
                <a:rPr lang="en-US" sz="2000" dirty="0">
                  <a:latin typeface="Calibri" pitchFamily="34" charset="0"/>
                  <a:cs typeface="Calibri" pitchFamily="34" charset="0"/>
                </a:rPr>
                <a:t>t[A] op s[B]</a:t>
              </a:r>
              <a:endParaRPr lang="el-GR" sz="2000" dirty="0">
                <a:latin typeface="Calibri" pitchFamily="34" charset="0"/>
                <a:cs typeface="Calibri" pitchFamily="34" charset="0"/>
              </a:endParaRPr>
            </a:p>
          </p:txBody>
        </p:sp>
        <p:sp>
          <p:nvSpPr>
            <p:cNvPr id="632840" name="Rectangle 8"/>
            <p:cNvSpPr>
              <a:spLocks noChangeArrowheads="1"/>
            </p:cNvSpPr>
            <p:nvPr/>
          </p:nvSpPr>
          <p:spPr bwMode="auto">
            <a:xfrm>
              <a:off x="288" y="2304"/>
              <a:ext cx="5088" cy="1200"/>
            </a:xfrm>
            <a:prstGeom prst="rect">
              <a:avLst/>
            </a:prstGeom>
            <a:noFill/>
            <a:ln w="9525" cap="rnd">
              <a:solidFill>
                <a:schemeClr val="tx1"/>
              </a:solidFill>
              <a:prstDash val="sysDot"/>
              <a:miter lim="800000"/>
              <a:headEnd/>
              <a:tailEnd/>
            </a:ln>
            <a:effectLst/>
          </p:spPr>
          <p:txBody>
            <a:bodyPr wrap="none" anchor="ctr"/>
            <a:lstStyle/>
            <a:p>
              <a:endParaRPr lang="en-US">
                <a:latin typeface="Calibri" pitchFamily="34" charset="0"/>
                <a:cs typeface="Calibri" pitchFamily="34" charset="0"/>
              </a:endParaRPr>
            </a:p>
          </p:txBody>
        </p:sp>
      </p:grpSp>
      <p:sp>
        <p:nvSpPr>
          <p:cNvPr id="3" name="Title 2"/>
          <p:cNvSpPr>
            <a:spLocks noGrp="1"/>
          </p:cNvSpPr>
          <p:nvPr>
            <p:ph type="title"/>
          </p:nvPr>
        </p:nvSpPr>
        <p:spPr/>
        <p:txBody>
          <a:bodyPr/>
          <a:lstStyle/>
          <a:p>
            <a:r>
              <a:rPr lang="el-GR" dirty="0" smtClean="0">
                <a:solidFill>
                  <a:schemeClr val="accent6">
                    <a:lumMod val="75000"/>
                  </a:schemeClr>
                </a:solidFill>
              </a:rPr>
              <a:t>Συνένωση</a:t>
            </a:r>
            <a:endParaRPr lang="en-US" dirty="0">
              <a:solidFill>
                <a:schemeClr val="accent6">
                  <a:lumMod val="75000"/>
                </a:schemeClr>
              </a:solidFill>
            </a:endParaRPr>
          </a:p>
        </p:txBody>
      </p:sp>
      <p:sp>
        <p:nvSpPr>
          <p:cNvPr id="13"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4"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 name="Slide Number Placeholder 4"/>
          <p:cNvSpPr>
            <a:spLocks noGrp="1"/>
          </p:cNvSpPr>
          <p:nvPr>
            <p:ph type="sldNum" sz="quarter" idx="12"/>
          </p:nvPr>
        </p:nvSpPr>
        <p:spPr/>
        <p:txBody>
          <a:bodyPr/>
          <a:lstStyle/>
          <a:p>
            <a:fld id="{78105659-6715-4340-AD88-AE60A4AFA21D}" type="slidenum">
              <a:rPr lang="el-GR" altLang="en-US"/>
              <a:pPr/>
              <a:t>36</a:t>
            </a:fld>
            <a:endParaRPr lang="el-GR" altLang="en-US"/>
          </a:p>
        </p:txBody>
      </p:sp>
      <p:sp>
        <p:nvSpPr>
          <p:cNvPr id="634883" name="Text Box 3"/>
          <p:cNvSpPr txBox="1">
            <a:spLocks noChangeArrowheads="1"/>
          </p:cNvSpPr>
          <p:nvPr/>
        </p:nvSpPr>
        <p:spPr bwMode="auto">
          <a:xfrm>
            <a:off x="226982" y="1212611"/>
            <a:ext cx="7239000" cy="523220"/>
          </a:xfrm>
          <a:prstGeom prst="rect">
            <a:avLst/>
          </a:prstGeom>
          <a:noFill/>
          <a:ln w="9525">
            <a:noFill/>
            <a:miter lim="800000"/>
            <a:headEnd/>
            <a:tailEnd/>
          </a:ln>
          <a:effectLst/>
        </p:spPr>
        <p:txBody>
          <a:bodyPr>
            <a:spAutoFit/>
          </a:bodyPr>
          <a:lstStyle/>
          <a:p>
            <a:pPr eaLnBrk="0" hangingPunct="0">
              <a:spcBef>
                <a:spcPct val="50000"/>
              </a:spcBef>
            </a:pPr>
            <a:r>
              <a:rPr lang="el-GR" sz="2800" dirty="0">
                <a:solidFill>
                  <a:schemeClr val="accent3">
                    <a:lumMod val="75000"/>
                  </a:schemeClr>
                </a:solidFill>
                <a:latin typeface="Calibri" pitchFamily="34" charset="0"/>
                <a:cs typeface="Calibri" pitchFamily="34" charset="0"/>
              </a:rPr>
              <a:t>Σ3 </a:t>
            </a:r>
            <a:r>
              <a:rPr lang="el-GR" sz="2800" dirty="0" smtClean="0">
                <a:solidFill>
                  <a:schemeClr val="accent3">
                    <a:lumMod val="75000"/>
                  </a:schemeClr>
                </a:solidFill>
                <a:latin typeface="Calibri" pitchFamily="34" charset="0"/>
                <a:cs typeface="Calibri" pitchFamily="34" charset="0"/>
              </a:rPr>
              <a:t>Διάταξη </a:t>
            </a:r>
            <a:r>
              <a:rPr lang="el-GR" sz="2800" dirty="0">
                <a:solidFill>
                  <a:schemeClr val="accent3">
                    <a:lumMod val="75000"/>
                  </a:schemeClr>
                </a:solidFill>
                <a:latin typeface="Calibri" pitchFamily="34" charset="0"/>
                <a:cs typeface="Calibri" pitchFamily="34" charset="0"/>
              </a:rPr>
              <a:t>- Συγχώνευση</a:t>
            </a:r>
          </a:p>
        </p:txBody>
      </p:sp>
      <p:sp>
        <p:nvSpPr>
          <p:cNvPr id="634885" name="Line 5"/>
          <p:cNvSpPr>
            <a:spLocks noChangeShapeType="1"/>
          </p:cNvSpPr>
          <p:nvPr/>
        </p:nvSpPr>
        <p:spPr bwMode="auto">
          <a:xfrm>
            <a:off x="1447800" y="2362200"/>
            <a:ext cx="6734175" cy="9525"/>
          </a:xfrm>
          <a:prstGeom prst="line">
            <a:avLst/>
          </a:prstGeom>
          <a:noFill/>
          <a:ln w="9525" cap="rnd">
            <a:solidFill>
              <a:schemeClr val="tx1"/>
            </a:solidFill>
            <a:prstDash val="sysDot"/>
            <a:round/>
            <a:headEnd/>
            <a:tailEnd/>
          </a:ln>
          <a:effectLst/>
        </p:spPr>
        <p:txBody>
          <a:bodyPr wrap="none" anchor="ctr"/>
          <a:lstStyle/>
          <a:p>
            <a:endParaRPr lang="en-US"/>
          </a:p>
        </p:txBody>
      </p:sp>
      <p:sp>
        <p:nvSpPr>
          <p:cNvPr id="634888" name="Text Box 8"/>
          <p:cNvSpPr txBox="1">
            <a:spLocks noChangeArrowheads="1"/>
          </p:cNvSpPr>
          <p:nvPr/>
        </p:nvSpPr>
        <p:spPr bwMode="auto">
          <a:xfrm>
            <a:off x="1585882" y="2524115"/>
            <a:ext cx="6858000" cy="3370153"/>
          </a:xfrm>
          <a:prstGeom prst="rect">
            <a:avLst/>
          </a:prstGeom>
          <a:noFill/>
          <a:ln w="9525">
            <a:noFill/>
            <a:miter lim="800000"/>
            <a:headEnd/>
            <a:tailEnd/>
          </a:ln>
          <a:effectLst/>
        </p:spPr>
        <p:txBody>
          <a:bodyPr>
            <a:spAutoFit/>
          </a:bodyPr>
          <a:lstStyle/>
          <a:p>
            <a:pPr eaLnBrk="0" hangingPunct="0">
              <a:spcBef>
                <a:spcPct val="50000"/>
              </a:spcBef>
            </a:pPr>
            <a:r>
              <a:rPr lang="el-GR" dirty="0" smtClean="0">
                <a:latin typeface="Calibri" pitchFamily="34" charset="0"/>
                <a:cs typeface="Calibri" pitchFamily="34" charset="0"/>
              </a:rPr>
              <a:t>Διάταξε </a:t>
            </a:r>
            <a:r>
              <a:rPr lang="el-GR" dirty="0">
                <a:latin typeface="Calibri" pitchFamily="34" charset="0"/>
                <a:cs typeface="Calibri" pitchFamily="34" charset="0"/>
              </a:rPr>
              <a:t>τις πλειάδες της </a:t>
            </a:r>
            <a:r>
              <a:rPr lang="en-US" dirty="0">
                <a:latin typeface="Calibri" pitchFamily="34" charset="0"/>
                <a:cs typeface="Calibri" pitchFamily="34" charset="0"/>
              </a:rPr>
              <a:t>R </a:t>
            </a:r>
            <a:r>
              <a:rPr lang="el-GR" dirty="0">
                <a:latin typeface="Calibri" pitchFamily="34" charset="0"/>
                <a:cs typeface="Calibri" pitchFamily="34" charset="0"/>
              </a:rPr>
              <a:t>στο γνώρισμα </a:t>
            </a:r>
            <a:r>
              <a:rPr lang="el-GR" dirty="0" smtClean="0">
                <a:latin typeface="Calibri" pitchFamily="34" charset="0"/>
                <a:cs typeface="Calibri" pitchFamily="34" charset="0"/>
              </a:rPr>
              <a:t>Α </a:t>
            </a:r>
            <a:r>
              <a:rPr lang="el-GR" sz="1600" dirty="0" smtClean="0">
                <a:latin typeface="Calibri" pitchFamily="34" charset="0"/>
                <a:cs typeface="Calibri" pitchFamily="34" charset="0"/>
              </a:rPr>
              <a:t>(έστω αύξουσα)</a:t>
            </a:r>
            <a:endParaRPr lang="el-GR" sz="1600" dirty="0">
              <a:latin typeface="Calibri" pitchFamily="34" charset="0"/>
              <a:cs typeface="Calibri" pitchFamily="34" charset="0"/>
            </a:endParaRPr>
          </a:p>
          <a:p>
            <a:pPr eaLnBrk="0" hangingPunct="0">
              <a:spcBef>
                <a:spcPct val="50000"/>
              </a:spcBef>
            </a:pPr>
            <a:r>
              <a:rPr lang="el-GR" dirty="0" smtClean="0">
                <a:latin typeface="Calibri" pitchFamily="34" charset="0"/>
                <a:cs typeface="Calibri" pitchFamily="34" charset="0"/>
              </a:rPr>
              <a:t>Διάταξε </a:t>
            </a:r>
            <a:r>
              <a:rPr lang="el-GR" dirty="0">
                <a:latin typeface="Calibri" pitchFamily="34" charset="0"/>
                <a:cs typeface="Calibri" pitchFamily="34" charset="0"/>
              </a:rPr>
              <a:t>τις πλειάδες της </a:t>
            </a:r>
            <a:r>
              <a:rPr lang="en-US" dirty="0">
                <a:latin typeface="Calibri" pitchFamily="34" charset="0"/>
                <a:cs typeface="Calibri" pitchFamily="34" charset="0"/>
              </a:rPr>
              <a:t>S </a:t>
            </a:r>
            <a:r>
              <a:rPr lang="el-GR" dirty="0">
                <a:latin typeface="Calibri" pitchFamily="34" charset="0"/>
                <a:cs typeface="Calibri" pitchFamily="34" charset="0"/>
              </a:rPr>
              <a:t>στο γνώρισμα </a:t>
            </a:r>
            <a:r>
              <a:rPr lang="el-GR" dirty="0" smtClean="0">
                <a:latin typeface="Calibri" pitchFamily="34" charset="0"/>
                <a:cs typeface="Calibri" pitchFamily="34" charset="0"/>
              </a:rPr>
              <a:t>Β </a:t>
            </a:r>
            <a:r>
              <a:rPr lang="el-GR" sz="1600" dirty="0" smtClean="0">
                <a:latin typeface="Calibri" pitchFamily="34" charset="0"/>
                <a:cs typeface="Calibri" pitchFamily="34" charset="0"/>
              </a:rPr>
              <a:t>(έστω αύξουσα)</a:t>
            </a:r>
            <a:endParaRPr lang="el-GR" sz="1600" dirty="0">
              <a:latin typeface="Calibri" pitchFamily="34" charset="0"/>
              <a:cs typeface="Calibri" pitchFamily="34" charset="0"/>
            </a:endParaRPr>
          </a:p>
          <a:p>
            <a:pPr eaLnBrk="0" hangingPunct="0">
              <a:spcBef>
                <a:spcPct val="50000"/>
              </a:spcBef>
            </a:pPr>
            <a:r>
              <a:rPr lang="en-US" dirty="0" err="1">
                <a:latin typeface="Calibri" pitchFamily="34" charset="0"/>
                <a:cs typeface="Calibri" pitchFamily="34" charset="0"/>
              </a:rPr>
              <a:t>i</a:t>
            </a:r>
            <a:r>
              <a:rPr lang="en-US" dirty="0">
                <a:latin typeface="Calibri" pitchFamily="34" charset="0"/>
                <a:cs typeface="Calibri" pitchFamily="34" charset="0"/>
              </a:rPr>
              <a:t> : = 1;    j := 1;</a:t>
            </a:r>
          </a:p>
          <a:p>
            <a:pPr eaLnBrk="0" hangingPunct="0">
              <a:spcBef>
                <a:spcPct val="50000"/>
              </a:spcBef>
            </a:pPr>
            <a:r>
              <a:rPr lang="en-US" dirty="0">
                <a:latin typeface="Calibri" pitchFamily="34" charset="0"/>
                <a:cs typeface="Calibri" pitchFamily="34" charset="0"/>
              </a:rPr>
              <a:t>while (</a:t>
            </a:r>
            <a:r>
              <a:rPr lang="en-US" dirty="0" err="1">
                <a:latin typeface="Calibri" pitchFamily="34" charset="0"/>
                <a:cs typeface="Calibri" pitchFamily="34" charset="0"/>
              </a:rPr>
              <a:t>i</a:t>
            </a:r>
            <a:r>
              <a:rPr lang="en-US" dirty="0">
                <a:latin typeface="Calibri" pitchFamily="34" charset="0"/>
                <a:cs typeface="Calibri" pitchFamily="34" charset="0"/>
              </a:rPr>
              <a:t> </a:t>
            </a:r>
            <a:r>
              <a:rPr lang="en-US" dirty="0">
                <a:latin typeface="Calibri" pitchFamily="34" charset="0"/>
                <a:cs typeface="Calibri" pitchFamily="34" charset="0"/>
                <a:sym typeface="Symbol" pitchFamily="18" charset="2"/>
              </a:rPr>
              <a:t> </a:t>
            </a:r>
            <a:r>
              <a:rPr lang="en-US" dirty="0">
                <a:latin typeface="Calibri" pitchFamily="34" charset="0"/>
                <a:cs typeface="Calibri" pitchFamily="34" charset="0"/>
              </a:rPr>
              <a:t> </a:t>
            </a:r>
            <a:r>
              <a:rPr lang="en-US" dirty="0" err="1">
                <a:latin typeface="Calibri" pitchFamily="34" charset="0"/>
                <a:cs typeface="Calibri" pitchFamily="34" charset="0"/>
              </a:rPr>
              <a:t>n</a:t>
            </a:r>
            <a:r>
              <a:rPr lang="en-US" baseline="-25000" dirty="0" err="1">
                <a:latin typeface="Calibri" pitchFamily="34" charset="0"/>
                <a:cs typeface="Calibri" pitchFamily="34" charset="0"/>
              </a:rPr>
              <a:t>R</a:t>
            </a:r>
            <a:r>
              <a:rPr lang="en-US" dirty="0">
                <a:latin typeface="Calibri" pitchFamily="34" charset="0"/>
                <a:cs typeface="Calibri" pitchFamily="34" charset="0"/>
              </a:rPr>
              <a:t> and j </a:t>
            </a:r>
            <a:r>
              <a:rPr lang="en-US" dirty="0">
                <a:latin typeface="Calibri" pitchFamily="34" charset="0"/>
                <a:cs typeface="Calibri" pitchFamily="34" charset="0"/>
                <a:sym typeface="Symbol" pitchFamily="18" charset="2"/>
              </a:rPr>
              <a:t> </a:t>
            </a:r>
            <a:r>
              <a:rPr lang="en-US" dirty="0" err="1">
                <a:latin typeface="Calibri" pitchFamily="34" charset="0"/>
                <a:cs typeface="Calibri" pitchFamily="34" charset="0"/>
              </a:rPr>
              <a:t>n</a:t>
            </a:r>
            <a:r>
              <a:rPr lang="en-US" baseline="-25000" dirty="0" err="1">
                <a:latin typeface="Calibri" pitchFamily="34" charset="0"/>
                <a:cs typeface="Calibri" pitchFamily="34" charset="0"/>
              </a:rPr>
              <a:t>S</a:t>
            </a:r>
            <a:r>
              <a:rPr lang="en-US" dirty="0">
                <a:latin typeface="Calibri" pitchFamily="34" charset="0"/>
                <a:cs typeface="Calibri" pitchFamily="34" charset="0"/>
              </a:rPr>
              <a:t>)</a:t>
            </a:r>
          </a:p>
          <a:p>
            <a:pPr eaLnBrk="0" hangingPunct="0">
              <a:spcBef>
                <a:spcPct val="50000"/>
              </a:spcBef>
            </a:pPr>
            <a:r>
              <a:rPr lang="en-US" dirty="0">
                <a:latin typeface="Calibri" pitchFamily="34" charset="0"/>
                <a:cs typeface="Calibri" pitchFamily="34" charset="0"/>
              </a:rPr>
              <a:t>	if (</a:t>
            </a:r>
            <a:r>
              <a:rPr lang="en-US" dirty="0" err="1">
                <a:latin typeface="Calibri" pitchFamily="34" charset="0"/>
                <a:cs typeface="Calibri" pitchFamily="34" charset="0"/>
              </a:rPr>
              <a:t>R</a:t>
            </a:r>
            <a:r>
              <a:rPr lang="en-US" baseline="-25000" dirty="0" err="1">
                <a:latin typeface="Calibri" pitchFamily="34" charset="0"/>
                <a:cs typeface="Calibri" pitchFamily="34" charset="0"/>
              </a:rPr>
              <a:t>i</a:t>
            </a:r>
            <a:r>
              <a:rPr lang="en-US" dirty="0">
                <a:latin typeface="Calibri" pitchFamily="34" charset="0"/>
                <a:cs typeface="Calibri" pitchFamily="34" charset="0"/>
              </a:rPr>
              <a:t>[A] </a:t>
            </a:r>
            <a:r>
              <a:rPr lang="en-US" sz="2000" b="1" dirty="0">
                <a:solidFill>
                  <a:srgbClr val="FF3300"/>
                </a:solidFill>
                <a:latin typeface="Calibri" pitchFamily="34" charset="0"/>
                <a:cs typeface="Calibri" pitchFamily="34" charset="0"/>
              </a:rPr>
              <a:t>&lt;</a:t>
            </a:r>
            <a:r>
              <a:rPr lang="en-US" dirty="0">
                <a:latin typeface="Calibri" pitchFamily="34" charset="0"/>
                <a:cs typeface="Calibri" pitchFamily="34" charset="0"/>
              </a:rPr>
              <a:t> </a:t>
            </a:r>
            <a:r>
              <a:rPr lang="en-US" dirty="0" err="1">
                <a:latin typeface="Calibri" pitchFamily="34" charset="0"/>
                <a:cs typeface="Calibri" pitchFamily="34" charset="0"/>
              </a:rPr>
              <a:t>S</a:t>
            </a:r>
            <a:r>
              <a:rPr lang="en-US" baseline="-25000" dirty="0" err="1">
                <a:latin typeface="Calibri" pitchFamily="34" charset="0"/>
                <a:cs typeface="Calibri" pitchFamily="34" charset="0"/>
              </a:rPr>
              <a:t>j</a:t>
            </a:r>
            <a:r>
              <a:rPr lang="en-US" dirty="0">
                <a:latin typeface="Calibri" pitchFamily="34" charset="0"/>
                <a:cs typeface="Calibri" pitchFamily="34" charset="0"/>
              </a:rPr>
              <a:t>[B])</a:t>
            </a:r>
          </a:p>
          <a:p>
            <a:pPr eaLnBrk="0" hangingPunct="0">
              <a:spcBef>
                <a:spcPct val="50000"/>
              </a:spcBef>
            </a:pPr>
            <a:r>
              <a:rPr lang="en-US" dirty="0">
                <a:latin typeface="Calibri" pitchFamily="34" charset="0"/>
                <a:cs typeface="Calibri" pitchFamily="34" charset="0"/>
              </a:rPr>
              <a:t>		 </a:t>
            </a:r>
            <a:r>
              <a:rPr lang="en-US" dirty="0" err="1">
                <a:latin typeface="Calibri" pitchFamily="34" charset="0"/>
                <a:cs typeface="Calibri" pitchFamily="34" charset="0"/>
              </a:rPr>
              <a:t>i</a:t>
            </a:r>
            <a:r>
              <a:rPr lang="en-US" dirty="0">
                <a:latin typeface="Calibri" pitchFamily="34" charset="0"/>
                <a:cs typeface="Calibri" pitchFamily="34" charset="0"/>
              </a:rPr>
              <a:t> := </a:t>
            </a:r>
            <a:r>
              <a:rPr lang="en-US" dirty="0" err="1">
                <a:latin typeface="Calibri" pitchFamily="34" charset="0"/>
                <a:cs typeface="Calibri" pitchFamily="34" charset="0"/>
              </a:rPr>
              <a:t>i</a:t>
            </a:r>
            <a:r>
              <a:rPr lang="en-US" dirty="0">
                <a:latin typeface="Calibri" pitchFamily="34" charset="0"/>
                <a:cs typeface="Calibri" pitchFamily="34" charset="0"/>
              </a:rPr>
              <a:t> + 1;</a:t>
            </a:r>
            <a:r>
              <a:rPr lang="el-GR" dirty="0">
                <a:latin typeface="Calibri" pitchFamily="34" charset="0"/>
                <a:cs typeface="Calibri" pitchFamily="34" charset="0"/>
              </a:rPr>
              <a:t> (*προχώρησε το δείκτη στην </a:t>
            </a:r>
            <a:r>
              <a:rPr lang="en-US" dirty="0">
                <a:latin typeface="Calibri" pitchFamily="34" charset="0"/>
                <a:cs typeface="Calibri" pitchFamily="34" charset="0"/>
              </a:rPr>
              <a:t>R *</a:t>
            </a:r>
            <a:r>
              <a:rPr lang="el-GR" dirty="0">
                <a:latin typeface="Calibri" pitchFamily="34" charset="0"/>
                <a:cs typeface="Calibri" pitchFamily="34" charset="0"/>
              </a:rPr>
              <a:t>)</a:t>
            </a:r>
            <a:endParaRPr lang="en-US" dirty="0">
              <a:latin typeface="Calibri" pitchFamily="34" charset="0"/>
              <a:cs typeface="Calibri" pitchFamily="34" charset="0"/>
            </a:endParaRPr>
          </a:p>
          <a:p>
            <a:pPr eaLnBrk="0" hangingPunct="0">
              <a:spcBef>
                <a:spcPct val="50000"/>
              </a:spcBef>
            </a:pPr>
            <a:r>
              <a:rPr lang="en-US" dirty="0">
                <a:latin typeface="Calibri" pitchFamily="34" charset="0"/>
                <a:cs typeface="Calibri" pitchFamily="34" charset="0"/>
              </a:rPr>
              <a:t>	if (</a:t>
            </a:r>
            <a:r>
              <a:rPr lang="en-US" dirty="0" err="1">
                <a:latin typeface="Calibri" pitchFamily="34" charset="0"/>
                <a:cs typeface="Calibri" pitchFamily="34" charset="0"/>
              </a:rPr>
              <a:t>R</a:t>
            </a:r>
            <a:r>
              <a:rPr lang="en-US" baseline="-25000" dirty="0" err="1">
                <a:latin typeface="Calibri" pitchFamily="34" charset="0"/>
                <a:cs typeface="Calibri" pitchFamily="34" charset="0"/>
              </a:rPr>
              <a:t>i</a:t>
            </a:r>
            <a:r>
              <a:rPr lang="en-US" dirty="0">
                <a:latin typeface="Calibri" pitchFamily="34" charset="0"/>
                <a:cs typeface="Calibri" pitchFamily="34" charset="0"/>
              </a:rPr>
              <a:t>[A] </a:t>
            </a:r>
            <a:r>
              <a:rPr lang="en-US" sz="2000" b="1" dirty="0">
                <a:solidFill>
                  <a:srgbClr val="FF3300"/>
                </a:solidFill>
                <a:latin typeface="Calibri" pitchFamily="34" charset="0"/>
                <a:cs typeface="Calibri" pitchFamily="34" charset="0"/>
              </a:rPr>
              <a:t>&gt;</a:t>
            </a:r>
            <a:r>
              <a:rPr lang="en-US" dirty="0">
                <a:latin typeface="Calibri" pitchFamily="34" charset="0"/>
                <a:cs typeface="Calibri" pitchFamily="34" charset="0"/>
              </a:rPr>
              <a:t> </a:t>
            </a:r>
            <a:r>
              <a:rPr lang="en-US" dirty="0" err="1">
                <a:latin typeface="Calibri" pitchFamily="34" charset="0"/>
                <a:cs typeface="Calibri" pitchFamily="34" charset="0"/>
              </a:rPr>
              <a:t>S</a:t>
            </a:r>
            <a:r>
              <a:rPr lang="en-US" baseline="-25000" dirty="0" err="1">
                <a:latin typeface="Calibri" pitchFamily="34" charset="0"/>
                <a:cs typeface="Calibri" pitchFamily="34" charset="0"/>
              </a:rPr>
              <a:t>j</a:t>
            </a:r>
            <a:r>
              <a:rPr lang="en-US" dirty="0">
                <a:latin typeface="Calibri" pitchFamily="34" charset="0"/>
                <a:cs typeface="Calibri" pitchFamily="34" charset="0"/>
              </a:rPr>
              <a:t>[B])</a:t>
            </a:r>
          </a:p>
          <a:p>
            <a:pPr eaLnBrk="0" hangingPunct="0">
              <a:spcBef>
                <a:spcPct val="50000"/>
              </a:spcBef>
            </a:pPr>
            <a:r>
              <a:rPr lang="en-US" dirty="0">
                <a:latin typeface="Calibri" pitchFamily="34" charset="0"/>
                <a:cs typeface="Calibri" pitchFamily="34" charset="0"/>
              </a:rPr>
              <a:t>		 j := j + 1; </a:t>
            </a:r>
            <a:r>
              <a:rPr lang="el-GR" dirty="0">
                <a:latin typeface="Calibri" pitchFamily="34" charset="0"/>
                <a:cs typeface="Calibri" pitchFamily="34" charset="0"/>
              </a:rPr>
              <a:t>(</a:t>
            </a:r>
            <a:r>
              <a:rPr lang="en-US" dirty="0">
                <a:latin typeface="Calibri" pitchFamily="34" charset="0"/>
                <a:cs typeface="Calibri" pitchFamily="34" charset="0"/>
              </a:rPr>
              <a:t>* </a:t>
            </a:r>
            <a:r>
              <a:rPr lang="el-GR" dirty="0">
                <a:latin typeface="Calibri" pitchFamily="34" charset="0"/>
                <a:cs typeface="Calibri" pitchFamily="34" charset="0"/>
              </a:rPr>
              <a:t>προχώρησε το δείκτη στην </a:t>
            </a:r>
            <a:r>
              <a:rPr lang="en-US" dirty="0">
                <a:latin typeface="Calibri" pitchFamily="34" charset="0"/>
                <a:cs typeface="Calibri" pitchFamily="34" charset="0"/>
              </a:rPr>
              <a:t>S*</a:t>
            </a:r>
            <a:r>
              <a:rPr lang="el-GR" dirty="0">
                <a:latin typeface="Calibri" pitchFamily="34" charset="0"/>
                <a:cs typeface="Calibri" pitchFamily="34" charset="0"/>
              </a:rPr>
              <a:t>)</a:t>
            </a:r>
            <a:endParaRPr lang="en-US" dirty="0">
              <a:latin typeface="Calibri" pitchFamily="34" charset="0"/>
              <a:cs typeface="Calibri" pitchFamily="34" charset="0"/>
            </a:endParaRPr>
          </a:p>
        </p:txBody>
      </p:sp>
      <p:sp>
        <p:nvSpPr>
          <p:cNvPr id="634889" name="Line 9"/>
          <p:cNvSpPr>
            <a:spLocks noChangeShapeType="1"/>
          </p:cNvSpPr>
          <p:nvPr/>
        </p:nvSpPr>
        <p:spPr bwMode="auto">
          <a:xfrm>
            <a:off x="1457325" y="2362200"/>
            <a:ext cx="0" cy="3581400"/>
          </a:xfrm>
          <a:prstGeom prst="line">
            <a:avLst/>
          </a:prstGeom>
          <a:noFill/>
          <a:ln w="9525" cap="rnd">
            <a:solidFill>
              <a:schemeClr val="tx1"/>
            </a:solidFill>
            <a:prstDash val="sysDot"/>
            <a:round/>
            <a:headEnd/>
            <a:tailEnd/>
          </a:ln>
          <a:effectLst/>
        </p:spPr>
        <p:txBody>
          <a:bodyPr wrap="none" anchor="ctr"/>
          <a:lstStyle/>
          <a:p>
            <a:endParaRPr lang="en-US"/>
          </a:p>
        </p:txBody>
      </p:sp>
      <p:sp>
        <p:nvSpPr>
          <p:cNvPr id="634890" name="Line 10"/>
          <p:cNvSpPr>
            <a:spLocks noChangeShapeType="1"/>
          </p:cNvSpPr>
          <p:nvPr/>
        </p:nvSpPr>
        <p:spPr bwMode="auto">
          <a:xfrm>
            <a:off x="8162925" y="2409825"/>
            <a:ext cx="0" cy="3429000"/>
          </a:xfrm>
          <a:prstGeom prst="line">
            <a:avLst/>
          </a:prstGeom>
          <a:noFill/>
          <a:ln w="9525" cap="rnd">
            <a:solidFill>
              <a:schemeClr val="tx1"/>
            </a:solidFill>
            <a:prstDash val="sysDot"/>
            <a:round/>
            <a:headEnd/>
            <a:tailEnd/>
          </a:ln>
          <a:effectLst/>
        </p:spPr>
        <p:txBody>
          <a:bodyPr wrap="none" anchor="ctr"/>
          <a:lstStyle/>
          <a:p>
            <a:endParaRPr lang="en-US"/>
          </a:p>
        </p:txBody>
      </p:sp>
      <p:sp>
        <p:nvSpPr>
          <p:cNvPr id="634891" name="Text Box 11"/>
          <p:cNvSpPr txBox="1">
            <a:spLocks noChangeArrowheads="1"/>
          </p:cNvSpPr>
          <p:nvPr/>
        </p:nvSpPr>
        <p:spPr bwMode="auto">
          <a:xfrm>
            <a:off x="223709" y="1839984"/>
            <a:ext cx="3000375" cy="400110"/>
          </a:xfrm>
          <a:prstGeom prst="rect">
            <a:avLst/>
          </a:prstGeom>
          <a:noFill/>
          <a:ln w="9525">
            <a:noFill/>
            <a:miter lim="800000"/>
            <a:headEnd/>
            <a:tailEnd/>
          </a:ln>
          <a:effectLst/>
        </p:spPr>
        <p:txBody>
          <a:bodyPr>
            <a:spAutoFit/>
          </a:bodyPr>
          <a:lstStyle/>
          <a:p>
            <a:pPr>
              <a:spcBef>
                <a:spcPct val="50000"/>
              </a:spcBef>
            </a:pPr>
            <a:r>
              <a:rPr lang="el-GR" sz="2000" dirty="0">
                <a:latin typeface="Calibri" pitchFamily="34" charset="0"/>
                <a:cs typeface="Calibri" pitchFamily="34" charset="0"/>
              </a:rPr>
              <a:t>Έστω </a:t>
            </a:r>
            <a:r>
              <a:rPr lang="el-GR" sz="2000" dirty="0">
                <a:solidFill>
                  <a:schemeClr val="tx2">
                    <a:lumMod val="60000"/>
                    <a:lumOff val="40000"/>
                  </a:schemeClr>
                </a:solidFill>
                <a:latin typeface="Calibri" pitchFamily="34" charset="0"/>
                <a:cs typeface="Calibri" pitchFamily="34" charset="0"/>
              </a:rPr>
              <a:t>συνθήκη ισότητας</a:t>
            </a:r>
          </a:p>
        </p:txBody>
      </p:sp>
      <p:sp>
        <p:nvSpPr>
          <p:cNvPr id="2" name="Title 1"/>
          <p:cNvSpPr>
            <a:spLocks noGrp="1"/>
          </p:cNvSpPr>
          <p:nvPr>
            <p:ph type="title"/>
          </p:nvPr>
        </p:nvSpPr>
        <p:spPr>
          <a:xfrm>
            <a:off x="466627" y="133235"/>
            <a:ext cx="8229600" cy="1143000"/>
          </a:xfrm>
        </p:spPr>
        <p:txBody>
          <a:bodyPr/>
          <a:lstStyle/>
          <a:p>
            <a:r>
              <a:rPr lang="el-GR" dirty="0" smtClean="0">
                <a:solidFill>
                  <a:schemeClr val="accent6">
                    <a:lumMod val="75000"/>
                  </a:schemeClr>
                </a:solidFill>
              </a:rPr>
              <a:t>Συνένωση</a:t>
            </a:r>
            <a:endParaRPr lang="en-US" dirty="0">
              <a:solidFill>
                <a:schemeClr val="accent6">
                  <a:lumMod val="75000"/>
                </a:schemeClr>
              </a:solidFill>
            </a:endParaRPr>
          </a:p>
        </p:txBody>
      </p:sp>
      <p:grpSp>
        <p:nvGrpSpPr>
          <p:cNvPr id="13" name="Group 5"/>
          <p:cNvGrpSpPr>
            <a:grpSpLocks/>
          </p:cNvGrpSpPr>
          <p:nvPr/>
        </p:nvGrpSpPr>
        <p:grpSpPr bwMode="auto">
          <a:xfrm>
            <a:off x="3049682" y="1813579"/>
            <a:ext cx="3987800" cy="422275"/>
            <a:chOff x="2381" y="2411"/>
            <a:chExt cx="2512" cy="266"/>
          </a:xfrm>
        </p:grpSpPr>
        <p:graphicFrame>
          <p:nvGraphicFramePr>
            <p:cNvPr id="14" name="Object 6"/>
            <p:cNvGraphicFramePr>
              <a:graphicFrameLocks noChangeAspect="1"/>
            </p:cNvGraphicFramePr>
            <p:nvPr>
              <p:extLst>
                <p:ext uri="{D42A27DB-BD31-4B8C-83A1-F6EECF244321}">
                  <p14:modId xmlns:p14="http://schemas.microsoft.com/office/powerpoint/2010/main" val="2707260679"/>
                </p:ext>
              </p:extLst>
            </p:nvPr>
          </p:nvGraphicFramePr>
          <p:xfrm>
            <a:off x="2617" y="2486"/>
            <a:ext cx="312" cy="191"/>
          </p:xfrm>
          <a:graphic>
            <a:graphicData uri="http://schemas.openxmlformats.org/presentationml/2006/ole">
              <mc:AlternateContent xmlns:mc="http://schemas.openxmlformats.org/markup-compatibility/2006">
                <mc:Choice xmlns:v="urn:schemas-microsoft-com:vml" Requires="v">
                  <p:oleObj spid="_x0000_s69654" name="Εξίσωση" r:id="rId4" imgW="228600" imgH="139700" progId="Equation.3">
                    <p:embed/>
                  </p:oleObj>
                </mc:Choice>
                <mc:Fallback>
                  <p:oleObj name="Εξίσωση" r:id="rId4" imgW="228600" imgH="13970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17" y="2486"/>
                          <a:ext cx="312" cy="19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Text Box 7"/>
            <p:cNvSpPr txBox="1">
              <a:spLocks noChangeArrowheads="1"/>
            </p:cNvSpPr>
            <p:nvPr/>
          </p:nvSpPr>
          <p:spPr bwMode="auto">
            <a:xfrm>
              <a:off x="2381" y="2411"/>
              <a:ext cx="2512" cy="250"/>
            </a:xfrm>
            <a:prstGeom prst="rect">
              <a:avLst/>
            </a:prstGeom>
            <a:noFill/>
            <a:ln w="9525">
              <a:noFill/>
              <a:miter lim="800000"/>
              <a:headEnd/>
              <a:tailEnd/>
            </a:ln>
            <a:effectLst/>
          </p:spPr>
          <p:txBody>
            <a:bodyPr>
              <a:spAutoFit/>
            </a:bodyPr>
            <a:lstStyle/>
            <a:p>
              <a:pPr eaLnBrk="0" hangingPunct="0">
                <a:spcBef>
                  <a:spcPct val="50000"/>
                </a:spcBef>
              </a:pPr>
              <a:r>
                <a:rPr lang="en-US" sz="2000" b="1" dirty="0">
                  <a:solidFill>
                    <a:schemeClr val="accent6">
                      <a:lumMod val="75000"/>
                    </a:schemeClr>
                  </a:solidFill>
                  <a:latin typeface="Calibri" pitchFamily="34" charset="0"/>
                  <a:cs typeface="Calibri" pitchFamily="34" charset="0"/>
                </a:rPr>
                <a:t>R	</a:t>
              </a:r>
              <a:r>
                <a:rPr lang="el-GR" sz="2000" b="1" dirty="0" smtClean="0">
                  <a:solidFill>
                    <a:schemeClr val="accent6">
                      <a:lumMod val="75000"/>
                    </a:schemeClr>
                  </a:solidFill>
                  <a:latin typeface="Calibri" pitchFamily="34" charset="0"/>
                  <a:cs typeface="Calibri" pitchFamily="34" charset="0"/>
                </a:rPr>
                <a:t>      </a:t>
              </a:r>
              <a:r>
                <a:rPr lang="en-US" sz="2400" b="1" baseline="-25000" dirty="0" smtClean="0">
                  <a:solidFill>
                    <a:schemeClr val="tx2">
                      <a:lumMod val="60000"/>
                      <a:lumOff val="40000"/>
                    </a:schemeClr>
                  </a:solidFill>
                  <a:latin typeface="Calibri" pitchFamily="34" charset="0"/>
                  <a:cs typeface="Calibri" pitchFamily="34" charset="0"/>
                </a:rPr>
                <a:t>R.A </a:t>
              </a:r>
              <a:r>
                <a:rPr lang="el-GR" sz="2400" b="1" baseline="-25000" dirty="0" smtClean="0">
                  <a:solidFill>
                    <a:schemeClr val="tx2">
                      <a:lumMod val="60000"/>
                      <a:lumOff val="40000"/>
                    </a:schemeClr>
                  </a:solidFill>
                  <a:latin typeface="Calibri" pitchFamily="34" charset="0"/>
                  <a:cs typeface="Calibri" pitchFamily="34" charset="0"/>
                </a:rPr>
                <a:t>= </a:t>
              </a:r>
              <a:r>
                <a:rPr lang="en-US" sz="2400" b="1" baseline="-25000" dirty="0" smtClean="0">
                  <a:solidFill>
                    <a:schemeClr val="tx2">
                      <a:lumMod val="60000"/>
                      <a:lumOff val="40000"/>
                    </a:schemeClr>
                  </a:solidFill>
                  <a:latin typeface="Calibri" pitchFamily="34" charset="0"/>
                  <a:cs typeface="Calibri" pitchFamily="34" charset="0"/>
                </a:rPr>
                <a:t>S.B</a:t>
              </a:r>
              <a:r>
                <a:rPr lang="en-US" sz="2000" b="1" dirty="0" smtClean="0">
                  <a:solidFill>
                    <a:schemeClr val="tx2">
                      <a:lumMod val="60000"/>
                      <a:lumOff val="40000"/>
                    </a:schemeClr>
                  </a:solidFill>
                  <a:latin typeface="Calibri" pitchFamily="34" charset="0"/>
                  <a:cs typeface="Calibri" pitchFamily="34" charset="0"/>
                </a:rPr>
                <a:t>   </a:t>
              </a:r>
              <a:r>
                <a:rPr lang="en-US" sz="2000" b="1" dirty="0">
                  <a:solidFill>
                    <a:schemeClr val="accent6">
                      <a:lumMod val="75000"/>
                    </a:schemeClr>
                  </a:solidFill>
                  <a:latin typeface="Calibri" pitchFamily="34" charset="0"/>
                  <a:cs typeface="Calibri" pitchFamily="34" charset="0"/>
                </a:rPr>
                <a:t>S</a:t>
              </a:r>
              <a:endParaRPr lang="el-GR" sz="2000" b="1" dirty="0">
                <a:solidFill>
                  <a:schemeClr val="accent6">
                    <a:lumMod val="75000"/>
                  </a:schemeClr>
                </a:solidFill>
                <a:latin typeface="Calibri" pitchFamily="34" charset="0"/>
                <a:cs typeface="Calibri" pitchFamily="34" charset="0"/>
              </a:endParaRPr>
            </a:p>
          </p:txBody>
        </p:sp>
      </p:grpSp>
      <p:sp>
        <p:nvSpPr>
          <p:cNvPr id="16"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7"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4"/>
          <p:cNvSpPr>
            <a:spLocks noGrp="1"/>
          </p:cNvSpPr>
          <p:nvPr>
            <p:ph type="sldNum" sz="quarter" idx="12"/>
          </p:nvPr>
        </p:nvSpPr>
        <p:spPr/>
        <p:txBody>
          <a:bodyPr/>
          <a:lstStyle/>
          <a:p>
            <a:fld id="{B8FD8727-2071-4E7A-94E6-735578EC5DFC}" type="slidenum">
              <a:rPr lang="el-GR" altLang="en-US"/>
              <a:pPr/>
              <a:t>37</a:t>
            </a:fld>
            <a:endParaRPr lang="el-GR" altLang="en-US"/>
          </a:p>
        </p:txBody>
      </p:sp>
      <p:sp>
        <p:nvSpPr>
          <p:cNvPr id="635907" name="Text Box 3"/>
          <p:cNvSpPr txBox="1">
            <a:spLocks noChangeArrowheads="1"/>
          </p:cNvSpPr>
          <p:nvPr/>
        </p:nvSpPr>
        <p:spPr bwMode="auto">
          <a:xfrm>
            <a:off x="107950" y="1557338"/>
            <a:ext cx="8856663" cy="4031873"/>
          </a:xfrm>
          <a:prstGeom prst="rect">
            <a:avLst/>
          </a:prstGeom>
          <a:noFill/>
          <a:ln w="9525">
            <a:noFill/>
            <a:miter lim="800000"/>
            <a:headEnd/>
            <a:tailEnd/>
          </a:ln>
          <a:effectLst/>
        </p:spPr>
        <p:txBody>
          <a:bodyPr>
            <a:spAutoFit/>
          </a:bodyPr>
          <a:lstStyle/>
          <a:p>
            <a:pPr eaLnBrk="0" hangingPunct="0">
              <a:spcBef>
                <a:spcPct val="50000"/>
              </a:spcBef>
            </a:pPr>
            <a:r>
              <a:rPr lang="en-US" sz="1600" dirty="0">
                <a:latin typeface="Calibri" pitchFamily="34" charset="0"/>
                <a:cs typeface="Calibri" pitchFamily="34" charset="0"/>
              </a:rPr>
              <a:t>             else   </a:t>
            </a:r>
            <a:r>
              <a:rPr lang="en-US" sz="1600" dirty="0">
                <a:solidFill>
                  <a:schemeClr val="accent6">
                    <a:lumMod val="75000"/>
                  </a:schemeClr>
                </a:solidFill>
                <a:latin typeface="Calibri" pitchFamily="34" charset="0"/>
                <a:cs typeface="Calibri" pitchFamily="34" charset="0"/>
              </a:rPr>
              <a:t>(*  </a:t>
            </a:r>
            <a:r>
              <a:rPr lang="en-US" sz="1600" dirty="0" err="1">
                <a:solidFill>
                  <a:schemeClr val="accent6">
                    <a:lumMod val="75000"/>
                  </a:schemeClr>
                </a:solidFill>
                <a:latin typeface="Calibri" pitchFamily="34" charset="0"/>
                <a:cs typeface="Calibri" pitchFamily="34" charset="0"/>
              </a:rPr>
              <a:t>R</a:t>
            </a:r>
            <a:r>
              <a:rPr lang="en-US" sz="1600" baseline="-25000" dirty="0" err="1">
                <a:solidFill>
                  <a:schemeClr val="accent6">
                    <a:lumMod val="75000"/>
                  </a:schemeClr>
                </a:solidFill>
                <a:latin typeface="Calibri" pitchFamily="34" charset="0"/>
                <a:cs typeface="Calibri" pitchFamily="34" charset="0"/>
              </a:rPr>
              <a:t>i</a:t>
            </a:r>
            <a:r>
              <a:rPr lang="en-US" sz="1600" dirty="0">
                <a:solidFill>
                  <a:schemeClr val="accent6">
                    <a:lumMod val="75000"/>
                  </a:schemeClr>
                </a:solidFill>
                <a:latin typeface="Calibri" pitchFamily="34" charset="0"/>
                <a:cs typeface="Calibri" pitchFamily="34" charset="0"/>
              </a:rPr>
              <a:t>[A] = </a:t>
            </a:r>
            <a:r>
              <a:rPr lang="en-US" sz="1600" dirty="0" err="1">
                <a:solidFill>
                  <a:schemeClr val="accent6">
                    <a:lumMod val="75000"/>
                  </a:schemeClr>
                </a:solidFill>
                <a:latin typeface="Calibri" pitchFamily="34" charset="0"/>
                <a:cs typeface="Calibri" pitchFamily="34" charset="0"/>
              </a:rPr>
              <a:t>S</a:t>
            </a:r>
            <a:r>
              <a:rPr lang="en-US" sz="1600" baseline="-25000" dirty="0" err="1">
                <a:solidFill>
                  <a:schemeClr val="accent6">
                    <a:lumMod val="75000"/>
                  </a:schemeClr>
                </a:solidFill>
                <a:latin typeface="Calibri" pitchFamily="34" charset="0"/>
                <a:cs typeface="Calibri" pitchFamily="34" charset="0"/>
              </a:rPr>
              <a:t>j</a:t>
            </a:r>
            <a:r>
              <a:rPr lang="en-US" sz="1600" dirty="0">
                <a:solidFill>
                  <a:schemeClr val="accent6">
                    <a:lumMod val="75000"/>
                  </a:schemeClr>
                </a:solidFill>
                <a:latin typeface="Calibri" pitchFamily="34" charset="0"/>
                <a:cs typeface="Calibri" pitchFamily="34" charset="0"/>
              </a:rPr>
              <a:t>[B]  *)</a:t>
            </a:r>
          </a:p>
          <a:p>
            <a:pPr eaLnBrk="0" hangingPunct="0">
              <a:spcBef>
                <a:spcPct val="50000"/>
              </a:spcBef>
            </a:pPr>
            <a:r>
              <a:rPr lang="en-US" sz="1600" dirty="0">
                <a:latin typeface="Calibri" pitchFamily="34" charset="0"/>
                <a:cs typeface="Calibri" pitchFamily="34" charset="0"/>
              </a:rPr>
              <a:t>	    </a:t>
            </a:r>
            <a:r>
              <a:rPr lang="el-GR" sz="1600" dirty="0" smtClean="0">
                <a:latin typeface="Calibri" pitchFamily="34" charset="0"/>
                <a:cs typeface="Calibri" pitchFamily="34" charset="0"/>
              </a:rPr>
              <a:t>πρόσθεσε </a:t>
            </a:r>
            <a:r>
              <a:rPr lang="el-GR" sz="1600" dirty="0">
                <a:latin typeface="Calibri" pitchFamily="34" charset="0"/>
                <a:cs typeface="Calibri" pitchFamily="34" charset="0"/>
              </a:rPr>
              <a:t>το </a:t>
            </a:r>
            <a:r>
              <a:rPr lang="en-US" sz="1600" dirty="0" err="1">
                <a:latin typeface="Calibri" pitchFamily="34" charset="0"/>
                <a:cs typeface="Calibri" pitchFamily="34" charset="0"/>
              </a:rPr>
              <a:t>R</a:t>
            </a:r>
            <a:r>
              <a:rPr lang="en-US" sz="1600" baseline="-25000" dirty="0" err="1">
                <a:latin typeface="Calibri" pitchFamily="34" charset="0"/>
                <a:cs typeface="Calibri" pitchFamily="34" charset="0"/>
              </a:rPr>
              <a:t>i</a:t>
            </a:r>
            <a:r>
              <a:rPr lang="en-US" sz="1600" dirty="0">
                <a:latin typeface="Calibri" pitchFamily="34" charset="0"/>
                <a:cs typeface="Calibri" pitchFamily="34" charset="0"/>
              </a:rPr>
              <a:t> . </a:t>
            </a:r>
            <a:r>
              <a:rPr lang="en-US" sz="1600" dirty="0" err="1">
                <a:latin typeface="Calibri" pitchFamily="34" charset="0"/>
                <a:cs typeface="Calibri" pitchFamily="34" charset="0"/>
              </a:rPr>
              <a:t>S</a:t>
            </a:r>
            <a:r>
              <a:rPr lang="en-US" sz="1600" baseline="-25000" dirty="0" err="1">
                <a:latin typeface="Calibri" pitchFamily="34" charset="0"/>
                <a:cs typeface="Calibri" pitchFamily="34" charset="0"/>
              </a:rPr>
              <a:t>j</a:t>
            </a:r>
            <a:r>
              <a:rPr lang="en-US" sz="1600" baseline="-25000" dirty="0">
                <a:latin typeface="Calibri" pitchFamily="34" charset="0"/>
                <a:cs typeface="Calibri" pitchFamily="34" charset="0"/>
              </a:rPr>
              <a:t> </a:t>
            </a:r>
            <a:r>
              <a:rPr lang="el-GR" sz="1600" dirty="0">
                <a:latin typeface="Calibri" pitchFamily="34" charset="0"/>
                <a:cs typeface="Calibri" pitchFamily="34" charset="0"/>
              </a:rPr>
              <a:t>στο αποτέλεσμα</a:t>
            </a:r>
          </a:p>
          <a:p>
            <a:pPr eaLnBrk="0" hangingPunct="0">
              <a:spcBef>
                <a:spcPct val="50000"/>
              </a:spcBef>
            </a:pPr>
            <a:r>
              <a:rPr lang="el-GR" sz="1600" dirty="0">
                <a:latin typeface="Calibri" pitchFamily="34" charset="0"/>
                <a:cs typeface="Calibri" pitchFamily="34" charset="0"/>
              </a:rPr>
              <a:t>	    </a:t>
            </a:r>
            <a:r>
              <a:rPr lang="en-US" sz="1600" dirty="0" smtClean="0">
                <a:latin typeface="Calibri" pitchFamily="34" charset="0"/>
                <a:cs typeface="Calibri" pitchFamily="34" charset="0"/>
              </a:rPr>
              <a:t>k </a:t>
            </a:r>
            <a:r>
              <a:rPr lang="en-US" sz="1600" dirty="0">
                <a:latin typeface="Calibri" pitchFamily="34" charset="0"/>
                <a:cs typeface="Calibri" pitchFamily="34" charset="0"/>
              </a:rPr>
              <a:t>:= j + 1;  </a:t>
            </a:r>
            <a:r>
              <a:rPr lang="en-US" sz="1600" i="1" dirty="0">
                <a:solidFill>
                  <a:schemeClr val="accent3">
                    <a:lumMod val="75000"/>
                  </a:schemeClr>
                </a:solidFill>
                <a:latin typeface="Calibri" pitchFamily="34" charset="0"/>
                <a:cs typeface="Calibri" pitchFamily="34" charset="0"/>
              </a:rPr>
              <a:t>(* </a:t>
            </a:r>
            <a:r>
              <a:rPr lang="en-US" sz="1600" i="1" dirty="0" err="1">
                <a:solidFill>
                  <a:schemeClr val="accent3">
                    <a:lumMod val="75000"/>
                  </a:schemeClr>
                </a:solidFill>
                <a:latin typeface="Calibri" pitchFamily="34" charset="0"/>
                <a:cs typeface="Calibri" pitchFamily="34" charset="0"/>
              </a:rPr>
              <a:t>γράψε</a:t>
            </a:r>
            <a:r>
              <a:rPr lang="en-US" sz="1600" i="1" dirty="0">
                <a:solidFill>
                  <a:schemeClr val="accent3">
                    <a:lumMod val="75000"/>
                  </a:schemeClr>
                </a:solidFill>
                <a:latin typeface="Calibri" pitchFamily="34" charset="0"/>
                <a:cs typeface="Calibri" pitchFamily="34" charset="0"/>
              </a:rPr>
              <a:t> </a:t>
            </a:r>
            <a:r>
              <a:rPr lang="en-US" sz="1600" i="1" dirty="0" err="1">
                <a:solidFill>
                  <a:schemeClr val="accent3">
                    <a:lumMod val="75000"/>
                  </a:schemeClr>
                </a:solidFill>
                <a:latin typeface="Calibri" pitchFamily="34" charset="0"/>
                <a:cs typeface="Calibri" pitchFamily="34" charset="0"/>
              </a:rPr>
              <a:t>και</a:t>
            </a:r>
            <a:r>
              <a:rPr lang="en-US" sz="1600" i="1" dirty="0">
                <a:solidFill>
                  <a:schemeClr val="accent3">
                    <a:lumMod val="75000"/>
                  </a:schemeClr>
                </a:solidFill>
                <a:latin typeface="Calibri" pitchFamily="34" charset="0"/>
                <a:cs typeface="Calibri" pitchFamily="34" charset="0"/>
              </a:rPr>
              <a:t> </a:t>
            </a:r>
            <a:r>
              <a:rPr lang="en-US" sz="1600" i="1" dirty="0" err="1">
                <a:solidFill>
                  <a:schemeClr val="accent3">
                    <a:lumMod val="75000"/>
                  </a:schemeClr>
                </a:solidFill>
                <a:latin typeface="Calibri" pitchFamily="34" charset="0"/>
                <a:cs typeface="Calibri" pitchFamily="34" charset="0"/>
              </a:rPr>
              <a:t>τις</a:t>
            </a:r>
            <a:r>
              <a:rPr lang="en-US" sz="1600" i="1" dirty="0">
                <a:solidFill>
                  <a:schemeClr val="accent3">
                    <a:lumMod val="75000"/>
                  </a:schemeClr>
                </a:solidFill>
                <a:latin typeface="Calibri" pitchFamily="34" charset="0"/>
                <a:cs typeface="Calibri" pitchFamily="34" charset="0"/>
              </a:rPr>
              <a:t> </a:t>
            </a:r>
            <a:r>
              <a:rPr lang="en-US" sz="1600" i="1" dirty="0" err="1">
                <a:solidFill>
                  <a:schemeClr val="accent3">
                    <a:lumMod val="75000"/>
                  </a:schemeClr>
                </a:solidFill>
                <a:latin typeface="Calibri" pitchFamily="34" charset="0"/>
                <a:cs typeface="Calibri" pitchFamily="34" charset="0"/>
              </a:rPr>
              <a:t>άλλες</a:t>
            </a:r>
            <a:r>
              <a:rPr lang="en-US" sz="1600" i="1" dirty="0">
                <a:solidFill>
                  <a:schemeClr val="accent3">
                    <a:lumMod val="75000"/>
                  </a:schemeClr>
                </a:solidFill>
                <a:latin typeface="Calibri" pitchFamily="34" charset="0"/>
                <a:cs typeface="Calibri" pitchFamily="34" charset="0"/>
              </a:rPr>
              <a:t> </a:t>
            </a:r>
            <a:r>
              <a:rPr lang="en-US" sz="1600" i="1" dirty="0" err="1">
                <a:solidFill>
                  <a:schemeClr val="accent3">
                    <a:lumMod val="75000"/>
                  </a:schemeClr>
                </a:solidFill>
                <a:latin typeface="Calibri" pitchFamily="34" charset="0"/>
                <a:cs typeface="Calibri" pitchFamily="34" charset="0"/>
              </a:rPr>
              <a:t>πλειάδες</a:t>
            </a:r>
            <a:r>
              <a:rPr lang="en-US" sz="1600" i="1" dirty="0">
                <a:solidFill>
                  <a:schemeClr val="accent3">
                    <a:lumMod val="75000"/>
                  </a:schemeClr>
                </a:solidFill>
                <a:latin typeface="Calibri" pitchFamily="34" charset="0"/>
                <a:cs typeface="Calibri" pitchFamily="34" charset="0"/>
              </a:rPr>
              <a:t> τ</a:t>
            </a:r>
            <a:r>
              <a:rPr lang="el-GR" sz="1600" i="1" dirty="0">
                <a:solidFill>
                  <a:schemeClr val="accent3">
                    <a:lumMod val="75000"/>
                  </a:schemeClr>
                </a:solidFill>
                <a:latin typeface="Calibri" pitchFamily="34" charset="0"/>
                <a:cs typeface="Calibri" pitchFamily="34" charset="0"/>
              </a:rPr>
              <a:t>η</a:t>
            </a:r>
            <a:r>
              <a:rPr lang="en-US" sz="1600" i="1" dirty="0">
                <a:solidFill>
                  <a:schemeClr val="accent3">
                    <a:lumMod val="75000"/>
                  </a:schemeClr>
                </a:solidFill>
                <a:latin typeface="Calibri" pitchFamily="34" charset="0"/>
                <a:cs typeface="Calibri" pitchFamily="34" charset="0"/>
              </a:rPr>
              <a:t>ς S </a:t>
            </a:r>
            <a:r>
              <a:rPr lang="el-GR" sz="1600" i="1" dirty="0">
                <a:solidFill>
                  <a:schemeClr val="accent3">
                    <a:lumMod val="75000"/>
                  </a:schemeClr>
                </a:solidFill>
                <a:latin typeface="Calibri" pitchFamily="34" charset="0"/>
                <a:cs typeface="Calibri" pitchFamily="34" charset="0"/>
              </a:rPr>
              <a:t>που ταιριάζουν, αν υπάρχουν *)</a:t>
            </a:r>
            <a:endParaRPr lang="en-US" sz="1600" i="1" dirty="0">
              <a:solidFill>
                <a:schemeClr val="accent3">
                  <a:lumMod val="75000"/>
                </a:schemeClr>
              </a:solidFill>
              <a:latin typeface="Calibri" pitchFamily="34" charset="0"/>
              <a:cs typeface="Calibri" pitchFamily="34" charset="0"/>
            </a:endParaRPr>
          </a:p>
          <a:p>
            <a:pPr eaLnBrk="0" hangingPunct="0">
              <a:spcBef>
                <a:spcPct val="50000"/>
              </a:spcBef>
            </a:pPr>
            <a:r>
              <a:rPr lang="en-US" sz="1600" dirty="0">
                <a:latin typeface="Calibri" pitchFamily="34" charset="0"/>
                <a:cs typeface="Calibri" pitchFamily="34" charset="0"/>
              </a:rPr>
              <a:t>		</a:t>
            </a:r>
            <a:r>
              <a:rPr lang="en-US" sz="1600" dirty="0" smtClean="0">
                <a:latin typeface="Calibri" pitchFamily="34" charset="0"/>
                <a:cs typeface="Calibri" pitchFamily="34" charset="0"/>
              </a:rPr>
              <a:t>while </a:t>
            </a:r>
            <a:r>
              <a:rPr lang="en-US" sz="1600" dirty="0">
                <a:latin typeface="Calibri" pitchFamily="34" charset="0"/>
                <a:cs typeface="Calibri" pitchFamily="34" charset="0"/>
              </a:rPr>
              <a:t>((k </a:t>
            </a:r>
            <a:r>
              <a:rPr lang="en-US" sz="1600" dirty="0">
                <a:latin typeface="Calibri" pitchFamily="34" charset="0"/>
                <a:cs typeface="Calibri" pitchFamily="34" charset="0"/>
                <a:sym typeface="Symbol" pitchFamily="18" charset="2"/>
              </a:rPr>
              <a:t> </a:t>
            </a:r>
            <a:r>
              <a:rPr lang="en-US" sz="1600" dirty="0" err="1">
                <a:latin typeface="Calibri" pitchFamily="34" charset="0"/>
                <a:cs typeface="Calibri" pitchFamily="34" charset="0"/>
              </a:rPr>
              <a:t>n</a:t>
            </a:r>
            <a:r>
              <a:rPr lang="en-US" sz="1600" baseline="-25000" dirty="0" err="1">
                <a:latin typeface="Calibri" pitchFamily="34" charset="0"/>
                <a:cs typeface="Calibri" pitchFamily="34" charset="0"/>
              </a:rPr>
              <a:t>S</a:t>
            </a:r>
            <a:r>
              <a:rPr lang="en-US" sz="1600" dirty="0">
                <a:latin typeface="Calibri" pitchFamily="34" charset="0"/>
                <a:cs typeface="Calibri" pitchFamily="34" charset="0"/>
              </a:rPr>
              <a:t>) and (</a:t>
            </a:r>
            <a:r>
              <a:rPr lang="en-US" sz="1600" dirty="0" err="1">
                <a:latin typeface="Calibri" pitchFamily="34" charset="0"/>
                <a:cs typeface="Calibri" pitchFamily="34" charset="0"/>
              </a:rPr>
              <a:t>R</a:t>
            </a:r>
            <a:r>
              <a:rPr lang="en-US" sz="1600" baseline="-25000" dirty="0" err="1">
                <a:latin typeface="Calibri" pitchFamily="34" charset="0"/>
                <a:cs typeface="Calibri" pitchFamily="34" charset="0"/>
              </a:rPr>
              <a:t>i</a:t>
            </a:r>
            <a:r>
              <a:rPr lang="en-US" sz="1600" dirty="0">
                <a:latin typeface="Calibri" pitchFamily="34" charset="0"/>
                <a:cs typeface="Calibri" pitchFamily="34" charset="0"/>
              </a:rPr>
              <a:t>[A] = </a:t>
            </a:r>
            <a:r>
              <a:rPr lang="en-US" sz="1600" dirty="0" err="1">
                <a:latin typeface="Calibri" pitchFamily="34" charset="0"/>
                <a:cs typeface="Calibri" pitchFamily="34" charset="0"/>
              </a:rPr>
              <a:t>S</a:t>
            </a:r>
            <a:r>
              <a:rPr lang="en-US" sz="1600" baseline="-25000" dirty="0" err="1">
                <a:latin typeface="Calibri" pitchFamily="34" charset="0"/>
                <a:cs typeface="Calibri" pitchFamily="34" charset="0"/>
              </a:rPr>
              <a:t>k</a:t>
            </a:r>
            <a:r>
              <a:rPr lang="en-US" sz="1600" dirty="0">
                <a:latin typeface="Calibri" pitchFamily="34" charset="0"/>
                <a:cs typeface="Calibri" pitchFamily="34" charset="0"/>
              </a:rPr>
              <a:t>[B])) </a:t>
            </a:r>
          </a:p>
          <a:p>
            <a:pPr eaLnBrk="0" hangingPunct="0">
              <a:spcBef>
                <a:spcPct val="50000"/>
              </a:spcBef>
            </a:pPr>
            <a:r>
              <a:rPr lang="en-US" sz="1600" dirty="0">
                <a:latin typeface="Calibri" pitchFamily="34" charset="0"/>
                <a:cs typeface="Calibri" pitchFamily="34" charset="0"/>
              </a:rPr>
              <a:t>			</a:t>
            </a:r>
            <a:r>
              <a:rPr lang="el-GR" sz="1600" dirty="0" smtClean="0">
                <a:latin typeface="Calibri" pitchFamily="34" charset="0"/>
                <a:cs typeface="Calibri" pitchFamily="34" charset="0"/>
              </a:rPr>
              <a:t>πρόσθεσε </a:t>
            </a:r>
            <a:r>
              <a:rPr lang="el-GR" sz="1600" dirty="0">
                <a:latin typeface="Calibri" pitchFamily="34" charset="0"/>
                <a:cs typeface="Calibri" pitchFamily="34" charset="0"/>
              </a:rPr>
              <a:t>το </a:t>
            </a:r>
            <a:r>
              <a:rPr lang="en-US" sz="1600" dirty="0" err="1">
                <a:latin typeface="Calibri" pitchFamily="34" charset="0"/>
                <a:cs typeface="Calibri" pitchFamily="34" charset="0"/>
              </a:rPr>
              <a:t>R</a:t>
            </a:r>
            <a:r>
              <a:rPr lang="en-US" sz="1600" baseline="-25000" dirty="0" err="1">
                <a:latin typeface="Calibri" pitchFamily="34" charset="0"/>
                <a:cs typeface="Calibri" pitchFamily="34" charset="0"/>
              </a:rPr>
              <a:t>i</a:t>
            </a:r>
            <a:r>
              <a:rPr lang="en-US" sz="1600" dirty="0">
                <a:latin typeface="Calibri" pitchFamily="34" charset="0"/>
                <a:cs typeface="Calibri" pitchFamily="34" charset="0"/>
              </a:rPr>
              <a:t> . </a:t>
            </a:r>
            <a:r>
              <a:rPr lang="en-US" sz="1600" dirty="0" err="1">
                <a:latin typeface="Calibri" pitchFamily="34" charset="0"/>
                <a:cs typeface="Calibri" pitchFamily="34" charset="0"/>
              </a:rPr>
              <a:t>S</a:t>
            </a:r>
            <a:r>
              <a:rPr lang="en-US" sz="1600" baseline="-25000" dirty="0" err="1">
                <a:latin typeface="Calibri" pitchFamily="34" charset="0"/>
                <a:cs typeface="Calibri" pitchFamily="34" charset="0"/>
              </a:rPr>
              <a:t>k</a:t>
            </a:r>
            <a:r>
              <a:rPr lang="en-US" sz="1600" baseline="-25000" dirty="0">
                <a:latin typeface="Calibri" pitchFamily="34" charset="0"/>
                <a:cs typeface="Calibri" pitchFamily="34" charset="0"/>
              </a:rPr>
              <a:t> </a:t>
            </a:r>
            <a:r>
              <a:rPr lang="el-GR" sz="1600" dirty="0">
                <a:latin typeface="Calibri" pitchFamily="34" charset="0"/>
                <a:cs typeface="Calibri" pitchFamily="34" charset="0"/>
              </a:rPr>
              <a:t>στο αποτέλεσμα</a:t>
            </a:r>
          </a:p>
          <a:p>
            <a:pPr eaLnBrk="0" hangingPunct="0">
              <a:spcBef>
                <a:spcPct val="50000"/>
              </a:spcBef>
            </a:pPr>
            <a:r>
              <a:rPr lang="el-GR" sz="1600" dirty="0">
                <a:latin typeface="Calibri" pitchFamily="34" charset="0"/>
                <a:cs typeface="Calibri" pitchFamily="34" charset="0"/>
              </a:rPr>
              <a:t>	                    </a:t>
            </a:r>
            <a:r>
              <a:rPr lang="el-GR" sz="1600" dirty="0" smtClean="0">
                <a:latin typeface="Calibri" pitchFamily="34" charset="0"/>
                <a:cs typeface="Calibri" pitchFamily="34" charset="0"/>
              </a:rPr>
              <a:t>        </a:t>
            </a:r>
            <a:r>
              <a:rPr lang="el-GR" sz="1600" dirty="0">
                <a:latin typeface="Calibri" pitchFamily="34" charset="0"/>
                <a:cs typeface="Calibri" pitchFamily="34" charset="0"/>
              </a:rPr>
              <a:t>k := k + 1; </a:t>
            </a:r>
          </a:p>
          <a:p>
            <a:pPr eaLnBrk="0" hangingPunct="0">
              <a:spcBef>
                <a:spcPct val="50000"/>
              </a:spcBef>
            </a:pPr>
            <a:r>
              <a:rPr lang="en-US" sz="1600" dirty="0">
                <a:latin typeface="Calibri" pitchFamily="34" charset="0"/>
                <a:cs typeface="Calibri" pitchFamily="34" charset="0"/>
              </a:rPr>
              <a:t>                  </a:t>
            </a:r>
            <a:r>
              <a:rPr lang="en-US" sz="1600" dirty="0" smtClean="0">
                <a:latin typeface="Calibri" pitchFamily="34" charset="0"/>
                <a:cs typeface="Calibri" pitchFamily="34" charset="0"/>
              </a:rPr>
              <a:t> </a:t>
            </a:r>
            <a:r>
              <a:rPr lang="en-US" sz="1600" dirty="0">
                <a:latin typeface="Calibri" pitchFamily="34" charset="0"/>
                <a:cs typeface="Calibri" pitchFamily="34" charset="0"/>
              </a:rPr>
              <a:t>m := </a:t>
            </a:r>
            <a:r>
              <a:rPr lang="en-US" sz="1600" dirty="0" err="1">
                <a:latin typeface="Calibri" pitchFamily="34" charset="0"/>
                <a:cs typeface="Calibri" pitchFamily="34" charset="0"/>
              </a:rPr>
              <a:t>i</a:t>
            </a:r>
            <a:r>
              <a:rPr lang="en-US" sz="1600" dirty="0">
                <a:latin typeface="Calibri" pitchFamily="34" charset="0"/>
                <a:cs typeface="Calibri" pitchFamily="34" charset="0"/>
              </a:rPr>
              <a:t> + 1</a:t>
            </a:r>
            <a:r>
              <a:rPr lang="en-US" sz="1600" dirty="0">
                <a:solidFill>
                  <a:schemeClr val="accent3">
                    <a:lumMod val="75000"/>
                  </a:schemeClr>
                </a:solidFill>
                <a:latin typeface="Calibri" pitchFamily="34" charset="0"/>
                <a:cs typeface="Calibri" pitchFamily="34" charset="0"/>
              </a:rPr>
              <a:t>;  </a:t>
            </a:r>
            <a:r>
              <a:rPr lang="en-US" sz="1600" i="1" dirty="0">
                <a:solidFill>
                  <a:schemeClr val="accent3">
                    <a:lumMod val="75000"/>
                  </a:schemeClr>
                </a:solidFill>
                <a:latin typeface="Calibri" pitchFamily="34" charset="0"/>
                <a:cs typeface="Calibri" pitchFamily="34" charset="0"/>
              </a:rPr>
              <a:t>(* </a:t>
            </a:r>
            <a:r>
              <a:rPr lang="en-US" sz="1600" i="1" dirty="0" err="1">
                <a:solidFill>
                  <a:schemeClr val="accent3">
                    <a:lumMod val="75000"/>
                  </a:schemeClr>
                </a:solidFill>
                <a:latin typeface="Calibri" pitchFamily="34" charset="0"/>
                <a:cs typeface="Calibri" pitchFamily="34" charset="0"/>
              </a:rPr>
              <a:t>γράψε</a:t>
            </a:r>
            <a:r>
              <a:rPr lang="en-US" sz="1600" i="1" dirty="0">
                <a:solidFill>
                  <a:schemeClr val="accent3">
                    <a:lumMod val="75000"/>
                  </a:schemeClr>
                </a:solidFill>
                <a:latin typeface="Calibri" pitchFamily="34" charset="0"/>
                <a:cs typeface="Calibri" pitchFamily="34" charset="0"/>
              </a:rPr>
              <a:t> </a:t>
            </a:r>
            <a:r>
              <a:rPr lang="en-US" sz="1600" i="1" dirty="0" err="1">
                <a:solidFill>
                  <a:schemeClr val="accent3">
                    <a:lumMod val="75000"/>
                  </a:schemeClr>
                </a:solidFill>
                <a:latin typeface="Calibri" pitchFamily="34" charset="0"/>
                <a:cs typeface="Calibri" pitchFamily="34" charset="0"/>
              </a:rPr>
              <a:t>και</a:t>
            </a:r>
            <a:r>
              <a:rPr lang="en-US" sz="1600" i="1" dirty="0">
                <a:solidFill>
                  <a:schemeClr val="accent3">
                    <a:lumMod val="75000"/>
                  </a:schemeClr>
                </a:solidFill>
                <a:latin typeface="Calibri" pitchFamily="34" charset="0"/>
                <a:cs typeface="Calibri" pitchFamily="34" charset="0"/>
              </a:rPr>
              <a:t> </a:t>
            </a:r>
            <a:r>
              <a:rPr lang="en-US" sz="1600" i="1" dirty="0" err="1">
                <a:solidFill>
                  <a:schemeClr val="accent3">
                    <a:lumMod val="75000"/>
                  </a:schemeClr>
                </a:solidFill>
                <a:latin typeface="Calibri" pitchFamily="34" charset="0"/>
                <a:cs typeface="Calibri" pitchFamily="34" charset="0"/>
              </a:rPr>
              <a:t>τις</a:t>
            </a:r>
            <a:r>
              <a:rPr lang="en-US" sz="1600" i="1" dirty="0">
                <a:solidFill>
                  <a:schemeClr val="accent3">
                    <a:lumMod val="75000"/>
                  </a:schemeClr>
                </a:solidFill>
                <a:latin typeface="Calibri" pitchFamily="34" charset="0"/>
                <a:cs typeface="Calibri" pitchFamily="34" charset="0"/>
              </a:rPr>
              <a:t> </a:t>
            </a:r>
            <a:r>
              <a:rPr lang="en-US" sz="1600" i="1" dirty="0" err="1">
                <a:solidFill>
                  <a:schemeClr val="accent3">
                    <a:lumMod val="75000"/>
                  </a:schemeClr>
                </a:solidFill>
                <a:latin typeface="Calibri" pitchFamily="34" charset="0"/>
                <a:cs typeface="Calibri" pitchFamily="34" charset="0"/>
              </a:rPr>
              <a:t>άλλες</a:t>
            </a:r>
            <a:r>
              <a:rPr lang="en-US" sz="1600" i="1" dirty="0">
                <a:solidFill>
                  <a:schemeClr val="accent3">
                    <a:lumMod val="75000"/>
                  </a:schemeClr>
                </a:solidFill>
                <a:latin typeface="Calibri" pitchFamily="34" charset="0"/>
                <a:cs typeface="Calibri" pitchFamily="34" charset="0"/>
              </a:rPr>
              <a:t> </a:t>
            </a:r>
            <a:r>
              <a:rPr lang="en-US" sz="1600" i="1" dirty="0" err="1">
                <a:solidFill>
                  <a:schemeClr val="accent3">
                    <a:lumMod val="75000"/>
                  </a:schemeClr>
                </a:solidFill>
                <a:latin typeface="Calibri" pitchFamily="34" charset="0"/>
                <a:cs typeface="Calibri" pitchFamily="34" charset="0"/>
              </a:rPr>
              <a:t>πλειάδες</a:t>
            </a:r>
            <a:r>
              <a:rPr lang="en-US" sz="1600" i="1" dirty="0">
                <a:solidFill>
                  <a:schemeClr val="accent3">
                    <a:lumMod val="75000"/>
                  </a:schemeClr>
                </a:solidFill>
                <a:latin typeface="Calibri" pitchFamily="34" charset="0"/>
                <a:cs typeface="Calibri" pitchFamily="34" charset="0"/>
              </a:rPr>
              <a:t> τ</a:t>
            </a:r>
            <a:r>
              <a:rPr lang="el-GR" sz="1600" i="1" dirty="0">
                <a:solidFill>
                  <a:schemeClr val="accent3">
                    <a:lumMod val="75000"/>
                  </a:schemeClr>
                </a:solidFill>
                <a:latin typeface="Calibri" pitchFamily="34" charset="0"/>
                <a:cs typeface="Calibri" pitchFamily="34" charset="0"/>
              </a:rPr>
              <a:t>η</a:t>
            </a:r>
            <a:r>
              <a:rPr lang="en-US" sz="1600" i="1" dirty="0">
                <a:solidFill>
                  <a:schemeClr val="accent3">
                    <a:lumMod val="75000"/>
                  </a:schemeClr>
                </a:solidFill>
                <a:latin typeface="Calibri" pitchFamily="34" charset="0"/>
                <a:cs typeface="Calibri" pitchFamily="34" charset="0"/>
              </a:rPr>
              <a:t>ς R </a:t>
            </a:r>
            <a:r>
              <a:rPr lang="el-GR" sz="1600" i="1" dirty="0">
                <a:solidFill>
                  <a:schemeClr val="accent3">
                    <a:lumMod val="75000"/>
                  </a:schemeClr>
                </a:solidFill>
                <a:latin typeface="Calibri" pitchFamily="34" charset="0"/>
                <a:cs typeface="Calibri" pitchFamily="34" charset="0"/>
              </a:rPr>
              <a:t>που ταιριάζουν, </a:t>
            </a:r>
            <a:r>
              <a:rPr lang="el-GR" sz="1600" i="1" dirty="0" smtClean="0">
                <a:solidFill>
                  <a:schemeClr val="accent3">
                    <a:lumMod val="75000"/>
                  </a:schemeClr>
                </a:solidFill>
                <a:latin typeface="Calibri" pitchFamily="34" charset="0"/>
                <a:cs typeface="Calibri" pitchFamily="34" charset="0"/>
              </a:rPr>
              <a:t>αν </a:t>
            </a:r>
            <a:r>
              <a:rPr lang="el-GR" sz="1600" i="1" dirty="0">
                <a:solidFill>
                  <a:schemeClr val="accent3">
                    <a:lumMod val="75000"/>
                  </a:schemeClr>
                </a:solidFill>
                <a:latin typeface="Calibri" pitchFamily="34" charset="0"/>
                <a:cs typeface="Calibri" pitchFamily="34" charset="0"/>
              </a:rPr>
              <a:t>υπάρχουν *)</a:t>
            </a:r>
            <a:endParaRPr lang="en-US" sz="1600" i="1" dirty="0">
              <a:solidFill>
                <a:schemeClr val="accent3">
                  <a:lumMod val="75000"/>
                </a:schemeClr>
              </a:solidFill>
              <a:latin typeface="Calibri" pitchFamily="34" charset="0"/>
              <a:cs typeface="Calibri" pitchFamily="34" charset="0"/>
            </a:endParaRPr>
          </a:p>
          <a:p>
            <a:pPr eaLnBrk="0" hangingPunct="0">
              <a:spcBef>
                <a:spcPct val="50000"/>
              </a:spcBef>
            </a:pPr>
            <a:r>
              <a:rPr lang="en-US" sz="1600" dirty="0">
                <a:latin typeface="Calibri" pitchFamily="34" charset="0"/>
                <a:cs typeface="Calibri" pitchFamily="34" charset="0"/>
              </a:rPr>
              <a:t>	</a:t>
            </a:r>
            <a:r>
              <a:rPr lang="el-GR" sz="1600" dirty="0" smtClean="0">
                <a:latin typeface="Calibri" pitchFamily="34" charset="0"/>
                <a:cs typeface="Calibri" pitchFamily="34" charset="0"/>
              </a:rPr>
              <a:t>         </a:t>
            </a:r>
            <a:r>
              <a:rPr lang="en-US" sz="1600" dirty="0" smtClean="0">
                <a:latin typeface="Calibri" pitchFamily="34" charset="0"/>
                <a:cs typeface="Calibri" pitchFamily="34" charset="0"/>
              </a:rPr>
              <a:t>while </a:t>
            </a:r>
            <a:r>
              <a:rPr lang="en-US" sz="1600" dirty="0">
                <a:latin typeface="Calibri" pitchFamily="34" charset="0"/>
                <a:cs typeface="Calibri" pitchFamily="34" charset="0"/>
              </a:rPr>
              <a:t>((m </a:t>
            </a:r>
            <a:r>
              <a:rPr lang="en-US" sz="1600" dirty="0">
                <a:latin typeface="Calibri" pitchFamily="34" charset="0"/>
                <a:cs typeface="Calibri" pitchFamily="34" charset="0"/>
                <a:sym typeface="Symbol" pitchFamily="18" charset="2"/>
              </a:rPr>
              <a:t> </a:t>
            </a:r>
            <a:r>
              <a:rPr lang="en-US" sz="1600" dirty="0" err="1">
                <a:latin typeface="Calibri" pitchFamily="34" charset="0"/>
                <a:cs typeface="Calibri" pitchFamily="34" charset="0"/>
              </a:rPr>
              <a:t>n</a:t>
            </a:r>
            <a:r>
              <a:rPr lang="en-US" sz="1600" baseline="-25000" dirty="0" err="1">
                <a:latin typeface="Calibri" pitchFamily="34" charset="0"/>
                <a:cs typeface="Calibri" pitchFamily="34" charset="0"/>
              </a:rPr>
              <a:t>R</a:t>
            </a:r>
            <a:r>
              <a:rPr lang="en-US" sz="1600" dirty="0">
                <a:latin typeface="Calibri" pitchFamily="34" charset="0"/>
                <a:cs typeface="Calibri" pitchFamily="34" charset="0"/>
              </a:rPr>
              <a:t>)  and (</a:t>
            </a:r>
            <a:r>
              <a:rPr lang="en-US" sz="1600" dirty="0" err="1">
                <a:latin typeface="Calibri" pitchFamily="34" charset="0"/>
                <a:cs typeface="Calibri" pitchFamily="34" charset="0"/>
              </a:rPr>
              <a:t>R</a:t>
            </a:r>
            <a:r>
              <a:rPr lang="en-US" sz="1600" baseline="-25000" dirty="0" err="1">
                <a:latin typeface="Calibri" pitchFamily="34" charset="0"/>
                <a:cs typeface="Calibri" pitchFamily="34" charset="0"/>
              </a:rPr>
              <a:t>m</a:t>
            </a:r>
            <a:r>
              <a:rPr lang="en-US" sz="1600" dirty="0">
                <a:latin typeface="Calibri" pitchFamily="34" charset="0"/>
                <a:cs typeface="Calibri" pitchFamily="34" charset="0"/>
              </a:rPr>
              <a:t>[A] = </a:t>
            </a:r>
            <a:r>
              <a:rPr lang="en-US" sz="1600" dirty="0" err="1">
                <a:latin typeface="Calibri" pitchFamily="34" charset="0"/>
                <a:cs typeface="Calibri" pitchFamily="34" charset="0"/>
              </a:rPr>
              <a:t>S</a:t>
            </a:r>
            <a:r>
              <a:rPr lang="en-US" sz="1600" baseline="-25000" dirty="0" err="1">
                <a:latin typeface="Calibri" pitchFamily="34" charset="0"/>
                <a:cs typeface="Calibri" pitchFamily="34" charset="0"/>
              </a:rPr>
              <a:t>j</a:t>
            </a:r>
            <a:r>
              <a:rPr lang="en-US" sz="1600" dirty="0">
                <a:latin typeface="Calibri" pitchFamily="34" charset="0"/>
                <a:cs typeface="Calibri" pitchFamily="34" charset="0"/>
              </a:rPr>
              <a:t>[B])) </a:t>
            </a:r>
          </a:p>
          <a:p>
            <a:pPr eaLnBrk="0" hangingPunct="0">
              <a:spcBef>
                <a:spcPct val="50000"/>
              </a:spcBef>
            </a:pPr>
            <a:r>
              <a:rPr lang="en-US" sz="1600" dirty="0">
                <a:latin typeface="Calibri" pitchFamily="34" charset="0"/>
                <a:cs typeface="Calibri" pitchFamily="34" charset="0"/>
              </a:rPr>
              <a:t>			</a:t>
            </a:r>
            <a:r>
              <a:rPr lang="el-GR" sz="1600" dirty="0">
                <a:latin typeface="Calibri" pitchFamily="34" charset="0"/>
                <a:cs typeface="Calibri" pitchFamily="34" charset="0"/>
              </a:rPr>
              <a:t>πρόσθεσε το </a:t>
            </a:r>
            <a:r>
              <a:rPr lang="en-US" sz="1600" dirty="0" err="1">
                <a:latin typeface="Calibri" pitchFamily="34" charset="0"/>
                <a:cs typeface="Calibri" pitchFamily="34" charset="0"/>
              </a:rPr>
              <a:t>R</a:t>
            </a:r>
            <a:r>
              <a:rPr lang="en-US" sz="1600" baseline="-25000" dirty="0" err="1">
                <a:latin typeface="Calibri" pitchFamily="34" charset="0"/>
                <a:cs typeface="Calibri" pitchFamily="34" charset="0"/>
              </a:rPr>
              <a:t>m</a:t>
            </a:r>
            <a:r>
              <a:rPr lang="en-US" sz="1600" dirty="0">
                <a:latin typeface="Calibri" pitchFamily="34" charset="0"/>
                <a:cs typeface="Calibri" pitchFamily="34" charset="0"/>
              </a:rPr>
              <a:t> . </a:t>
            </a:r>
            <a:r>
              <a:rPr lang="en-US" sz="1600" dirty="0" err="1">
                <a:latin typeface="Calibri" pitchFamily="34" charset="0"/>
                <a:cs typeface="Calibri" pitchFamily="34" charset="0"/>
              </a:rPr>
              <a:t>S</a:t>
            </a:r>
            <a:r>
              <a:rPr lang="en-US" sz="1600" baseline="-25000" dirty="0" err="1">
                <a:latin typeface="Calibri" pitchFamily="34" charset="0"/>
                <a:cs typeface="Calibri" pitchFamily="34" charset="0"/>
              </a:rPr>
              <a:t>j</a:t>
            </a:r>
            <a:r>
              <a:rPr lang="en-US" sz="1600" baseline="-25000" dirty="0">
                <a:latin typeface="Calibri" pitchFamily="34" charset="0"/>
                <a:cs typeface="Calibri" pitchFamily="34" charset="0"/>
              </a:rPr>
              <a:t> </a:t>
            </a:r>
            <a:r>
              <a:rPr lang="el-GR" sz="1600" dirty="0">
                <a:latin typeface="Calibri" pitchFamily="34" charset="0"/>
                <a:cs typeface="Calibri" pitchFamily="34" charset="0"/>
              </a:rPr>
              <a:t>στο αποτέλεσμα</a:t>
            </a:r>
          </a:p>
          <a:p>
            <a:pPr eaLnBrk="0" hangingPunct="0">
              <a:spcBef>
                <a:spcPct val="50000"/>
              </a:spcBef>
            </a:pPr>
            <a:r>
              <a:rPr lang="el-GR" sz="1600" dirty="0">
                <a:latin typeface="Calibri" pitchFamily="34" charset="0"/>
                <a:cs typeface="Calibri" pitchFamily="34" charset="0"/>
              </a:rPr>
              <a:t>			</a:t>
            </a:r>
            <a:r>
              <a:rPr lang="en-US" sz="1600" dirty="0">
                <a:latin typeface="Calibri" pitchFamily="34" charset="0"/>
                <a:cs typeface="Calibri" pitchFamily="34" charset="0"/>
              </a:rPr>
              <a:t>m</a:t>
            </a:r>
            <a:r>
              <a:rPr lang="el-GR" sz="1600" dirty="0">
                <a:latin typeface="Calibri" pitchFamily="34" charset="0"/>
                <a:cs typeface="Calibri" pitchFamily="34" charset="0"/>
              </a:rPr>
              <a:t> := </a:t>
            </a:r>
            <a:r>
              <a:rPr lang="en-US" sz="1600" dirty="0">
                <a:latin typeface="Calibri" pitchFamily="34" charset="0"/>
                <a:cs typeface="Calibri" pitchFamily="34" charset="0"/>
              </a:rPr>
              <a:t>m</a:t>
            </a:r>
            <a:r>
              <a:rPr lang="el-GR" sz="1600" dirty="0">
                <a:latin typeface="Calibri" pitchFamily="34" charset="0"/>
                <a:cs typeface="Calibri" pitchFamily="34" charset="0"/>
              </a:rPr>
              <a:t> + 1;</a:t>
            </a:r>
          </a:p>
          <a:p>
            <a:pPr eaLnBrk="0" hangingPunct="0">
              <a:spcBef>
                <a:spcPct val="50000"/>
              </a:spcBef>
            </a:pPr>
            <a:r>
              <a:rPr lang="el-GR" sz="1600" dirty="0">
                <a:latin typeface="Calibri" pitchFamily="34" charset="0"/>
                <a:cs typeface="Calibri" pitchFamily="34" charset="0"/>
              </a:rPr>
              <a:t>	   i := m; j := k;</a:t>
            </a:r>
            <a:endParaRPr lang="en-US" sz="1600" dirty="0">
              <a:latin typeface="Calibri" pitchFamily="34" charset="0"/>
              <a:cs typeface="Calibri" pitchFamily="34" charset="0"/>
            </a:endParaRPr>
          </a:p>
        </p:txBody>
      </p:sp>
      <p:sp>
        <p:nvSpPr>
          <p:cNvPr id="635908" name="Line 4"/>
          <p:cNvSpPr>
            <a:spLocks noChangeShapeType="1"/>
          </p:cNvSpPr>
          <p:nvPr/>
        </p:nvSpPr>
        <p:spPr bwMode="auto">
          <a:xfrm>
            <a:off x="762000" y="1600200"/>
            <a:ext cx="1588" cy="4614863"/>
          </a:xfrm>
          <a:prstGeom prst="line">
            <a:avLst/>
          </a:prstGeom>
          <a:noFill/>
          <a:ln w="9525" cap="rnd">
            <a:solidFill>
              <a:schemeClr val="tx1"/>
            </a:solidFill>
            <a:prstDash val="sysDot"/>
            <a:round/>
            <a:headEnd/>
            <a:tailEnd/>
          </a:ln>
          <a:effectLst/>
        </p:spPr>
        <p:txBody>
          <a:bodyPr wrap="none" anchor="ctr"/>
          <a:lstStyle/>
          <a:p>
            <a:endParaRPr lang="en-US"/>
          </a:p>
        </p:txBody>
      </p:sp>
      <p:sp>
        <p:nvSpPr>
          <p:cNvPr id="635909" name="Line 5"/>
          <p:cNvSpPr>
            <a:spLocks noChangeShapeType="1"/>
          </p:cNvSpPr>
          <p:nvPr/>
        </p:nvSpPr>
        <p:spPr bwMode="auto">
          <a:xfrm>
            <a:off x="8990013" y="1600200"/>
            <a:ext cx="1587" cy="4614863"/>
          </a:xfrm>
          <a:prstGeom prst="line">
            <a:avLst/>
          </a:prstGeom>
          <a:noFill/>
          <a:ln w="9525" cap="rnd">
            <a:solidFill>
              <a:schemeClr val="tx1"/>
            </a:solidFill>
            <a:prstDash val="sysDot"/>
            <a:round/>
            <a:headEnd/>
            <a:tailEnd/>
          </a:ln>
          <a:effectLst/>
        </p:spPr>
        <p:txBody>
          <a:bodyPr wrap="none" anchor="ctr"/>
          <a:lstStyle/>
          <a:p>
            <a:endParaRPr lang="en-US"/>
          </a:p>
        </p:txBody>
      </p:sp>
      <p:sp>
        <p:nvSpPr>
          <p:cNvPr id="635910" name="Line 6"/>
          <p:cNvSpPr>
            <a:spLocks noChangeShapeType="1"/>
          </p:cNvSpPr>
          <p:nvPr/>
        </p:nvSpPr>
        <p:spPr bwMode="auto">
          <a:xfrm>
            <a:off x="785786" y="6215082"/>
            <a:ext cx="8255000" cy="1587"/>
          </a:xfrm>
          <a:prstGeom prst="line">
            <a:avLst/>
          </a:prstGeom>
          <a:noFill/>
          <a:ln w="9525" cap="rnd">
            <a:solidFill>
              <a:schemeClr val="tx1"/>
            </a:solidFill>
            <a:prstDash val="sysDot"/>
            <a:round/>
            <a:headEnd/>
            <a:tailEnd/>
          </a:ln>
          <a:effectLst/>
        </p:spPr>
        <p:txBody>
          <a:bodyPr wrap="none" anchor="ctr"/>
          <a:lstStyle/>
          <a:p>
            <a:endParaRPr lang="en-US"/>
          </a:p>
        </p:txBody>
      </p:sp>
      <p:sp>
        <p:nvSpPr>
          <p:cNvPr id="2" name="Title 1"/>
          <p:cNvSpPr>
            <a:spLocks noGrp="1"/>
          </p:cNvSpPr>
          <p:nvPr>
            <p:ph type="title"/>
          </p:nvPr>
        </p:nvSpPr>
        <p:spPr>
          <a:xfrm>
            <a:off x="476054" y="161517"/>
            <a:ext cx="8229600" cy="1143000"/>
          </a:xfrm>
        </p:spPr>
        <p:txBody>
          <a:bodyPr/>
          <a:lstStyle/>
          <a:p>
            <a:r>
              <a:rPr lang="el-GR" dirty="0" smtClean="0">
                <a:solidFill>
                  <a:schemeClr val="accent6">
                    <a:lumMod val="75000"/>
                  </a:schemeClr>
                </a:solidFill>
              </a:rPr>
              <a:t>Συνένωση</a:t>
            </a:r>
            <a:endParaRPr lang="en-US" dirty="0">
              <a:solidFill>
                <a:schemeClr val="accent6">
                  <a:lumMod val="75000"/>
                </a:schemeClr>
              </a:solidFill>
            </a:endParaRPr>
          </a:p>
        </p:txBody>
      </p:sp>
      <p:sp>
        <p:nvSpPr>
          <p:cNvPr id="11"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2"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Slide Number Placeholder 4"/>
          <p:cNvSpPr>
            <a:spLocks noGrp="1"/>
          </p:cNvSpPr>
          <p:nvPr>
            <p:ph type="sldNum" sz="quarter" idx="12"/>
          </p:nvPr>
        </p:nvSpPr>
        <p:spPr/>
        <p:txBody>
          <a:bodyPr/>
          <a:lstStyle/>
          <a:p>
            <a:fld id="{5D7C3AB7-7D6B-4044-ACA4-F9E8A3ED8DC5}" type="slidenum">
              <a:rPr lang="el-GR" altLang="en-US"/>
              <a:pPr/>
              <a:t>38</a:t>
            </a:fld>
            <a:endParaRPr lang="el-GR" altLang="en-US"/>
          </a:p>
        </p:txBody>
      </p:sp>
      <p:sp>
        <p:nvSpPr>
          <p:cNvPr id="636931" name="Text Box 3"/>
          <p:cNvSpPr txBox="1">
            <a:spLocks noChangeArrowheads="1"/>
          </p:cNvSpPr>
          <p:nvPr/>
        </p:nvSpPr>
        <p:spPr bwMode="auto">
          <a:xfrm>
            <a:off x="755650" y="2420938"/>
            <a:ext cx="7056438" cy="1158875"/>
          </a:xfrm>
          <a:prstGeom prst="rect">
            <a:avLst/>
          </a:prstGeom>
          <a:noFill/>
          <a:ln w="9525">
            <a:noFill/>
            <a:miter lim="800000"/>
            <a:headEnd/>
            <a:tailEnd/>
          </a:ln>
          <a:effectLst/>
        </p:spPr>
        <p:txBody>
          <a:bodyPr>
            <a:spAutoFit/>
          </a:bodyPr>
          <a:lstStyle/>
          <a:p>
            <a:pPr eaLnBrk="0" hangingPunct="0">
              <a:spcBef>
                <a:spcPct val="50000"/>
              </a:spcBef>
            </a:pPr>
            <a:r>
              <a:rPr lang="el-GR" sz="2000" dirty="0">
                <a:latin typeface="Calibri" pitchFamily="34" charset="0"/>
                <a:cs typeface="Calibri" pitchFamily="34" charset="0"/>
              </a:rPr>
              <a:t>Αν αγνοήσουμε τη </a:t>
            </a:r>
            <a:r>
              <a:rPr lang="el-GR" sz="2000" dirty="0" smtClean="0">
                <a:latin typeface="Calibri" pitchFamily="34" charset="0"/>
                <a:cs typeface="Calibri" pitchFamily="34" charset="0"/>
              </a:rPr>
              <a:t>διάταξη </a:t>
            </a:r>
            <a:r>
              <a:rPr lang="el-GR" sz="2000" dirty="0">
                <a:latin typeface="Calibri" pitchFamily="34" charset="0"/>
                <a:cs typeface="Calibri" pitchFamily="34" charset="0"/>
              </a:rPr>
              <a:t>για τη </a:t>
            </a:r>
            <a:r>
              <a:rPr lang="el-GR" sz="2000" i="1" dirty="0">
                <a:latin typeface="Calibri" pitchFamily="34" charset="0"/>
                <a:cs typeface="Calibri" pitchFamily="34" charset="0"/>
              </a:rPr>
              <a:t>συγχώνευση</a:t>
            </a:r>
            <a:r>
              <a:rPr lang="el-GR" sz="2000" dirty="0">
                <a:latin typeface="Calibri" pitchFamily="34" charset="0"/>
                <a:cs typeface="Calibri" pitchFamily="34" charset="0"/>
              </a:rPr>
              <a:t> (</a:t>
            </a:r>
            <a:r>
              <a:rPr lang="en-US" sz="2000" dirty="0">
                <a:latin typeface="Calibri" pitchFamily="34" charset="0"/>
                <a:cs typeface="Calibri" pitchFamily="34" charset="0"/>
              </a:rPr>
              <a:t>merge) </a:t>
            </a:r>
            <a:r>
              <a:rPr lang="el-GR" sz="2000" dirty="0">
                <a:latin typeface="Calibri" pitchFamily="34" charset="0"/>
                <a:cs typeface="Calibri" pitchFamily="34" charset="0"/>
              </a:rPr>
              <a:t>απλή σάρωση των δύο αρχείων:</a:t>
            </a:r>
          </a:p>
          <a:p>
            <a:pPr eaLnBrk="0" hangingPunct="0">
              <a:spcBef>
                <a:spcPct val="50000"/>
              </a:spcBef>
            </a:pPr>
            <a:r>
              <a:rPr lang="el-GR" sz="2000" dirty="0">
                <a:latin typeface="Calibri" pitchFamily="34" charset="0"/>
                <a:cs typeface="Calibri" pitchFamily="34" charset="0"/>
              </a:rPr>
              <a:t>		</a:t>
            </a:r>
            <a:r>
              <a:rPr lang="en-US" sz="2000" dirty="0" err="1">
                <a:latin typeface="Calibri" pitchFamily="34" charset="0"/>
                <a:cs typeface="Calibri" pitchFamily="34" charset="0"/>
              </a:rPr>
              <a:t>b</a:t>
            </a:r>
            <a:r>
              <a:rPr lang="en-US" sz="2000" baseline="-25000" dirty="0" err="1">
                <a:latin typeface="Calibri" pitchFamily="34" charset="0"/>
                <a:cs typeface="Calibri" pitchFamily="34" charset="0"/>
              </a:rPr>
              <a:t>R</a:t>
            </a:r>
            <a:r>
              <a:rPr lang="en-US" sz="2000" dirty="0">
                <a:latin typeface="Calibri" pitchFamily="34" charset="0"/>
                <a:cs typeface="Calibri" pitchFamily="34" charset="0"/>
              </a:rPr>
              <a:t> + </a:t>
            </a:r>
            <a:r>
              <a:rPr lang="en-US" sz="2000" dirty="0" err="1">
                <a:latin typeface="Calibri" pitchFamily="34" charset="0"/>
                <a:cs typeface="Calibri" pitchFamily="34" charset="0"/>
              </a:rPr>
              <a:t>b</a:t>
            </a:r>
            <a:r>
              <a:rPr lang="en-US" sz="2000" baseline="-25000" dirty="0" err="1">
                <a:latin typeface="Calibri" pitchFamily="34" charset="0"/>
                <a:cs typeface="Calibri" pitchFamily="34" charset="0"/>
              </a:rPr>
              <a:t>S</a:t>
            </a:r>
            <a:endParaRPr lang="el-GR" sz="2000" dirty="0">
              <a:latin typeface="Calibri" pitchFamily="34" charset="0"/>
              <a:cs typeface="Calibri" pitchFamily="34" charset="0"/>
            </a:endParaRPr>
          </a:p>
        </p:txBody>
      </p:sp>
      <p:sp>
        <p:nvSpPr>
          <p:cNvPr id="636932" name="Text Box 4"/>
          <p:cNvSpPr txBox="1">
            <a:spLocks noChangeArrowheads="1"/>
          </p:cNvSpPr>
          <p:nvPr/>
        </p:nvSpPr>
        <p:spPr bwMode="auto">
          <a:xfrm>
            <a:off x="838200" y="4114800"/>
            <a:ext cx="5638800" cy="396875"/>
          </a:xfrm>
          <a:prstGeom prst="rect">
            <a:avLst/>
          </a:prstGeom>
          <a:noFill/>
          <a:ln w="9525">
            <a:noFill/>
            <a:miter lim="800000"/>
            <a:headEnd/>
            <a:tailEnd/>
          </a:ln>
          <a:effectLst/>
        </p:spPr>
        <p:txBody>
          <a:bodyPr>
            <a:spAutoFit/>
          </a:bodyPr>
          <a:lstStyle/>
          <a:p>
            <a:pPr eaLnBrk="0" hangingPunct="0">
              <a:spcBef>
                <a:spcPct val="50000"/>
              </a:spcBef>
            </a:pPr>
            <a:r>
              <a:rPr lang="el-GR" sz="2000" i="1" dirty="0" smtClean="0">
                <a:latin typeface="Calibri" pitchFamily="34" charset="0"/>
                <a:cs typeface="Calibri" pitchFamily="34" charset="0"/>
              </a:rPr>
              <a:t>Κόστος Διάταξης</a:t>
            </a:r>
            <a:r>
              <a:rPr lang="el-GR" sz="2000" dirty="0" smtClean="0">
                <a:latin typeface="Calibri" pitchFamily="34" charset="0"/>
                <a:cs typeface="Calibri" pitchFamily="34" charset="0"/>
              </a:rPr>
              <a:t>:  </a:t>
            </a:r>
            <a:r>
              <a:rPr lang="en-US" sz="2000" dirty="0" err="1">
                <a:latin typeface="Calibri" pitchFamily="34" charset="0"/>
                <a:cs typeface="Calibri" pitchFamily="34" charset="0"/>
              </a:rPr>
              <a:t>b</a:t>
            </a:r>
            <a:r>
              <a:rPr lang="en-US" sz="2000" baseline="-25000" dirty="0" err="1">
                <a:latin typeface="Calibri" pitchFamily="34" charset="0"/>
                <a:cs typeface="Calibri" pitchFamily="34" charset="0"/>
              </a:rPr>
              <a:t>R</a:t>
            </a:r>
            <a:r>
              <a:rPr lang="en-US" sz="2000" baseline="-25000" dirty="0">
                <a:latin typeface="Calibri" pitchFamily="34" charset="0"/>
                <a:cs typeface="Calibri" pitchFamily="34" charset="0"/>
              </a:rPr>
              <a:t> </a:t>
            </a:r>
            <a:r>
              <a:rPr lang="en-US" sz="2000" dirty="0">
                <a:latin typeface="Calibri" pitchFamily="34" charset="0"/>
                <a:cs typeface="Calibri" pitchFamily="34" charset="0"/>
              </a:rPr>
              <a:t>* log(</a:t>
            </a:r>
            <a:r>
              <a:rPr lang="en-US" sz="2000" dirty="0" err="1">
                <a:latin typeface="Calibri" pitchFamily="34" charset="0"/>
                <a:cs typeface="Calibri" pitchFamily="34" charset="0"/>
              </a:rPr>
              <a:t>b</a:t>
            </a:r>
            <a:r>
              <a:rPr lang="en-US" sz="2000" baseline="-25000" dirty="0" err="1">
                <a:latin typeface="Calibri" pitchFamily="34" charset="0"/>
                <a:cs typeface="Calibri" pitchFamily="34" charset="0"/>
              </a:rPr>
              <a:t>R</a:t>
            </a:r>
            <a:r>
              <a:rPr lang="en-US" sz="2000" dirty="0">
                <a:latin typeface="Calibri" pitchFamily="34" charset="0"/>
                <a:cs typeface="Calibri" pitchFamily="34" charset="0"/>
              </a:rPr>
              <a:t>) + </a:t>
            </a:r>
            <a:r>
              <a:rPr lang="en-US" sz="2000" dirty="0" err="1">
                <a:latin typeface="Calibri" pitchFamily="34" charset="0"/>
                <a:cs typeface="Calibri" pitchFamily="34" charset="0"/>
              </a:rPr>
              <a:t>b</a:t>
            </a:r>
            <a:r>
              <a:rPr lang="en-US" sz="2000" baseline="-25000" dirty="0" err="1">
                <a:latin typeface="Calibri" pitchFamily="34" charset="0"/>
                <a:cs typeface="Calibri" pitchFamily="34" charset="0"/>
              </a:rPr>
              <a:t>S</a:t>
            </a:r>
            <a:r>
              <a:rPr lang="en-US" sz="2000" baseline="-25000" dirty="0">
                <a:latin typeface="Calibri" pitchFamily="34" charset="0"/>
                <a:cs typeface="Calibri" pitchFamily="34" charset="0"/>
              </a:rPr>
              <a:t> </a:t>
            </a:r>
            <a:r>
              <a:rPr lang="en-US" sz="2000" dirty="0">
                <a:latin typeface="Calibri" pitchFamily="34" charset="0"/>
                <a:cs typeface="Calibri" pitchFamily="34" charset="0"/>
              </a:rPr>
              <a:t>* log(</a:t>
            </a:r>
            <a:r>
              <a:rPr lang="en-US" sz="2000" dirty="0" err="1">
                <a:latin typeface="Calibri" pitchFamily="34" charset="0"/>
                <a:cs typeface="Calibri" pitchFamily="34" charset="0"/>
              </a:rPr>
              <a:t>b</a:t>
            </a:r>
            <a:r>
              <a:rPr lang="en-US" sz="2000" baseline="-25000" dirty="0" err="1">
                <a:latin typeface="Calibri" pitchFamily="34" charset="0"/>
                <a:cs typeface="Calibri" pitchFamily="34" charset="0"/>
              </a:rPr>
              <a:t>S</a:t>
            </a:r>
            <a:r>
              <a:rPr lang="en-US" sz="2000" dirty="0">
                <a:latin typeface="Calibri" pitchFamily="34" charset="0"/>
                <a:cs typeface="Calibri" pitchFamily="34" charset="0"/>
              </a:rPr>
              <a:t>) </a:t>
            </a:r>
            <a:endParaRPr lang="el-GR" sz="2000" dirty="0">
              <a:latin typeface="Calibri" pitchFamily="34" charset="0"/>
              <a:cs typeface="Calibri" pitchFamily="34" charset="0"/>
            </a:endParaRPr>
          </a:p>
        </p:txBody>
      </p:sp>
      <p:sp>
        <p:nvSpPr>
          <p:cNvPr id="2" name="Title 1"/>
          <p:cNvSpPr>
            <a:spLocks noGrp="1"/>
          </p:cNvSpPr>
          <p:nvPr>
            <p:ph type="title"/>
          </p:nvPr>
        </p:nvSpPr>
        <p:spPr/>
        <p:txBody>
          <a:bodyPr/>
          <a:lstStyle/>
          <a:p>
            <a:r>
              <a:rPr lang="el-GR" dirty="0" smtClean="0">
                <a:solidFill>
                  <a:schemeClr val="accent6">
                    <a:lumMod val="75000"/>
                  </a:schemeClr>
                </a:solidFill>
              </a:rPr>
              <a:t>Συνένωση </a:t>
            </a:r>
            <a:endParaRPr lang="en-US" dirty="0">
              <a:solidFill>
                <a:schemeClr val="accent6">
                  <a:lumMod val="75000"/>
                </a:schemeClr>
              </a:solidFill>
            </a:endParaRPr>
          </a:p>
        </p:txBody>
      </p:sp>
      <p:sp>
        <p:nvSpPr>
          <p:cNvPr id="9"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0"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4"/>
          <p:cNvSpPr>
            <a:spLocks noGrp="1"/>
          </p:cNvSpPr>
          <p:nvPr>
            <p:ph type="sldNum" sz="quarter" idx="12"/>
          </p:nvPr>
        </p:nvSpPr>
        <p:spPr/>
        <p:txBody>
          <a:bodyPr/>
          <a:lstStyle/>
          <a:p>
            <a:fld id="{42186F99-7C27-4FAB-B501-108528FEE293}" type="slidenum">
              <a:rPr lang="el-GR" altLang="en-US"/>
              <a:pPr/>
              <a:t>39</a:t>
            </a:fld>
            <a:endParaRPr lang="el-GR" altLang="en-US"/>
          </a:p>
        </p:txBody>
      </p:sp>
      <p:sp>
        <p:nvSpPr>
          <p:cNvPr id="628740" name="Text Box 4"/>
          <p:cNvSpPr txBox="1">
            <a:spLocks noChangeArrowheads="1"/>
          </p:cNvSpPr>
          <p:nvPr/>
        </p:nvSpPr>
        <p:spPr bwMode="auto">
          <a:xfrm>
            <a:off x="611561" y="2781301"/>
            <a:ext cx="7704856" cy="2031325"/>
          </a:xfrm>
          <a:prstGeom prst="rect">
            <a:avLst/>
          </a:prstGeom>
          <a:noFill/>
          <a:ln w="9525">
            <a:noFill/>
            <a:miter lim="800000"/>
            <a:headEnd/>
            <a:tailEnd/>
          </a:ln>
          <a:effectLst/>
        </p:spPr>
        <p:txBody>
          <a:bodyPr wrap="square">
            <a:spAutoFit/>
          </a:bodyPr>
          <a:lstStyle/>
          <a:p>
            <a:pPr algn="just" eaLnBrk="0" hangingPunct="0">
              <a:spcBef>
                <a:spcPct val="50000"/>
              </a:spcBef>
              <a:buFont typeface="Wingdings" pitchFamily="2" charset="2"/>
              <a:buChar char="§"/>
            </a:pPr>
            <a:r>
              <a:rPr lang="el-GR" dirty="0" smtClean="0">
                <a:latin typeface="Calibri" pitchFamily="34" charset="0"/>
                <a:cs typeface="Calibri" pitchFamily="34" charset="0"/>
              </a:rPr>
              <a:t> </a:t>
            </a:r>
            <a:r>
              <a:rPr lang="en-US" dirty="0" smtClean="0">
                <a:latin typeface="Calibri" pitchFamily="34" charset="0"/>
                <a:cs typeface="Calibri" pitchFamily="34" charset="0"/>
              </a:rPr>
              <a:t>R </a:t>
            </a:r>
            <a:r>
              <a:rPr lang="el-GR" dirty="0" smtClean="0"/>
              <a:t>∪</a:t>
            </a:r>
            <a:r>
              <a:rPr lang="en-US" dirty="0" smtClean="0"/>
              <a:t> </a:t>
            </a:r>
            <a:r>
              <a:rPr lang="en-US" dirty="0" smtClean="0">
                <a:latin typeface="Calibri" pitchFamily="34" charset="0"/>
                <a:cs typeface="Calibri" pitchFamily="34" charset="0"/>
              </a:rPr>
              <a:t>S </a:t>
            </a:r>
            <a:r>
              <a:rPr lang="el-GR" dirty="0" smtClean="0">
                <a:latin typeface="Calibri" pitchFamily="34" charset="0"/>
                <a:cs typeface="Calibri" pitchFamily="34" charset="0"/>
              </a:rPr>
              <a:t>(ένωση)</a:t>
            </a:r>
            <a:endParaRPr lang="en-US" dirty="0" smtClean="0">
              <a:latin typeface="Calibri" pitchFamily="34" charset="0"/>
              <a:cs typeface="Calibri" pitchFamily="34" charset="0"/>
            </a:endParaRPr>
          </a:p>
          <a:p>
            <a:pPr algn="just" eaLnBrk="0" hangingPunct="0">
              <a:spcBef>
                <a:spcPct val="50000"/>
              </a:spcBef>
              <a:buFont typeface="Wingdings" pitchFamily="2" charset="2"/>
              <a:buChar char="§"/>
            </a:pPr>
            <a:r>
              <a:rPr lang="el-GR" dirty="0" smtClean="0">
                <a:latin typeface="Calibri" pitchFamily="34" charset="0"/>
                <a:cs typeface="Calibri" pitchFamily="34" charset="0"/>
              </a:rPr>
              <a:t> </a:t>
            </a:r>
            <a:r>
              <a:rPr lang="en-US" dirty="0" smtClean="0">
                <a:latin typeface="Calibri" pitchFamily="34" charset="0"/>
                <a:cs typeface="Calibri" pitchFamily="34" charset="0"/>
              </a:rPr>
              <a:t>R ∩</a:t>
            </a:r>
            <a:r>
              <a:rPr lang="el-GR" dirty="0" smtClean="0"/>
              <a:t> </a:t>
            </a:r>
            <a:r>
              <a:rPr lang="en-US" dirty="0" smtClean="0">
                <a:latin typeface="Calibri" pitchFamily="34" charset="0"/>
                <a:cs typeface="Calibri" pitchFamily="34" charset="0"/>
              </a:rPr>
              <a:t>S</a:t>
            </a:r>
            <a:r>
              <a:rPr lang="el-GR" dirty="0" smtClean="0">
                <a:latin typeface="Calibri" pitchFamily="34" charset="0"/>
                <a:cs typeface="Calibri" pitchFamily="34" charset="0"/>
              </a:rPr>
              <a:t> (τομή)</a:t>
            </a:r>
          </a:p>
          <a:p>
            <a:pPr algn="just" eaLnBrk="0" hangingPunct="0">
              <a:spcBef>
                <a:spcPct val="50000"/>
              </a:spcBef>
              <a:buFont typeface="Wingdings" pitchFamily="2" charset="2"/>
              <a:buChar char="§"/>
            </a:pPr>
            <a:r>
              <a:rPr lang="el-GR" dirty="0" smtClean="0">
                <a:latin typeface="Calibri" pitchFamily="34" charset="0"/>
                <a:cs typeface="Calibri" pitchFamily="34" charset="0"/>
              </a:rPr>
              <a:t> </a:t>
            </a:r>
            <a:r>
              <a:rPr lang="en-US" dirty="0" smtClean="0">
                <a:latin typeface="Calibri" pitchFamily="34" charset="0"/>
                <a:cs typeface="Calibri" pitchFamily="34" charset="0"/>
              </a:rPr>
              <a:t>R </a:t>
            </a:r>
            <a:r>
              <a:rPr lang="el-GR" dirty="0" smtClean="0">
                <a:latin typeface="Calibri" pitchFamily="34" charset="0"/>
                <a:cs typeface="Calibri" pitchFamily="34" charset="0"/>
              </a:rPr>
              <a:t>– </a:t>
            </a:r>
            <a:r>
              <a:rPr lang="en-US" dirty="0" smtClean="0">
                <a:latin typeface="Calibri" pitchFamily="34" charset="0"/>
                <a:cs typeface="Calibri" pitchFamily="34" charset="0"/>
              </a:rPr>
              <a:t>S</a:t>
            </a:r>
            <a:r>
              <a:rPr lang="el-GR" dirty="0" smtClean="0">
                <a:latin typeface="Calibri" pitchFamily="34" charset="0"/>
                <a:cs typeface="Calibri" pitchFamily="34" charset="0"/>
              </a:rPr>
              <a:t> (διαφορά)</a:t>
            </a:r>
          </a:p>
          <a:p>
            <a:pPr algn="just" eaLnBrk="0" hangingPunct="0">
              <a:spcBef>
                <a:spcPct val="50000"/>
              </a:spcBef>
              <a:buFont typeface="Wingdings" pitchFamily="2" charset="2"/>
              <a:buChar char="§"/>
            </a:pPr>
            <a:endParaRPr lang="el-GR" dirty="0" smtClean="0">
              <a:latin typeface="Calibri" pitchFamily="34" charset="0"/>
              <a:cs typeface="Calibri" pitchFamily="34" charset="0"/>
            </a:endParaRPr>
          </a:p>
          <a:p>
            <a:pPr algn="just" eaLnBrk="0" hangingPunct="0">
              <a:spcBef>
                <a:spcPct val="50000"/>
              </a:spcBef>
            </a:pPr>
            <a:r>
              <a:rPr lang="el-GR" dirty="0" smtClean="0">
                <a:latin typeface="Calibri" pitchFamily="34" charset="0"/>
                <a:cs typeface="Calibri" pitchFamily="34" charset="0"/>
              </a:rPr>
              <a:t>Θα δούμε έναν</a:t>
            </a:r>
            <a:r>
              <a:rPr lang="en-US" dirty="0" smtClean="0">
                <a:latin typeface="Calibri" pitchFamily="34" charset="0"/>
                <a:cs typeface="Calibri" pitchFamily="34" charset="0"/>
              </a:rPr>
              <a:t> </a:t>
            </a:r>
            <a:r>
              <a:rPr lang="el-GR" dirty="0" smtClean="0">
                <a:latin typeface="Calibri" pitchFamily="34" charset="0"/>
                <a:cs typeface="Calibri" pitchFamily="34" charset="0"/>
              </a:rPr>
              <a:t>αλγόριθμο βασισμένο σε </a:t>
            </a:r>
            <a:r>
              <a:rPr lang="en-US" dirty="0" smtClean="0">
                <a:latin typeface="Calibri" pitchFamily="34" charset="0"/>
                <a:cs typeface="Calibri" pitchFamily="34" charset="0"/>
              </a:rPr>
              <a:t>merge-sort (</a:t>
            </a:r>
            <a:r>
              <a:rPr lang="el-GR" dirty="0" smtClean="0">
                <a:latin typeface="Calibri" pitchFamily="34" charset="0"/>
                <a:cs typeface="Calibri" pitchFamily="34" charset="0"/>
              </a:rPr>
              <a:t>διάταξη-συγχώνευση)</a:t>
            </a:r>
          </a:p>
        </p:txBody>
      </p:sp>
      <p:sp>
        <p:nvSpPr>
          <p:cNvPr id="2" name="Title 1"/>
          <p:cNvSpPr>
            <a:spLocks noGrp="1"/>
          </p:cNvSpPr>
          <p:nvPr>
            <p:ph type="title"/>
          </p:nvPr>
        </p:nvSpPr>
        <p:spPr/>
        <p:txBody>
          <a:bodyPr/>
          <a:lstStyle/>
          <a:p>
            <a:r>
              <a:rPr lang="el-GR" dirty="0" smtClean="0">
                <a:solidFill>
                  <a:schemeClr val="accent6">
                    <a:lumMod val="75000"/>
                  </a:schemeClr>
                </a:solidFill>
              </a:rPr>
              <a:t>Πράξεις συνόλων</a:t>
            </a:r>
            <a:endParaRPr lang="en-US" dirty="0">
              <a:solidFill>
                <a:schemeClr val="accent6">
                  <a:lumMod val="75000"/>
                </a:schemeClr>
              </a:solidFill>
            </a:endParaRPr>
          </a:p>
        </p:txBody>
      </p:sp>
      <p:sp>
        <p:nvSpPr>
          <p:cNvPr id="8"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9"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Slide Number Placeholder 4"/>
          <p:cNvSpPr>
            <a:spLocks noGrp="1"/>
          </p:cNvSpPr>
          <p:nvPr>
            <p:ph type="sldNum" sz="quarter" idx="12"/>
          </p:nvPr>
        </p:nvSpPr>
        <p:spPr>
          <a:noFill/>
        </p:spPr>
        <p:txBody>
          <a:bodyPr/>
          <a:lstStyle/>
          <a:p>
            <a:fld id="{659651D0-EDB5-47DA-A9B5-063A5373704E}" type="slidenum">
              <a:rPr lang="el-GR" altLang="en-US" smtClean="0"/>
              <a:pPr/>
              <a:t>4</a:t>
            </a:fld>
            <a:endParaRPr lang="el-GR" altLang="en-US" smtClean="0"/>
          </a:p>
        </p:txBody>
      </p:sp>
      <p:sp>
        <p:nvSpPr>
          <p:cNvPr id="9223" name="Text Box 4"/>
          <p:cNvSpPr txBox="1">
            <a:spLocks noChangeArrowheads="1"/>
          </p:cNvSpPr>
          <p:nvPr/>
        </p:nvSpPr>
        <p:spPr bwMode="auto">
          <a:xfrm>
            <a:off x="614543" y="1945539"/>
            <a:ext cx="7620000" cy="646331"/>
          </a:xfrm>
          <a:prstGeom prst="rect">
            <a:avLst/>
          </a:prstGeom>
          <a:noFill/>
          <a:ln w="9525">
            <a:noFill/>
            <a:miter lim="800000"/>
            <a:headEnd/>
            <a:tailEnd/>
          </a:ln>
        </p:spPr>
        <p:txBody>
          <a:bodyPr>
            <a:spAutoFit/>
          </a:bodyPr>
          <a:lstStyle/>
          <a:p>
            <a:pPr algn="just" eaLnBrk="0" hangingPunct="0">
              <a:spcBef>
                <a:spcPct val="50000"/>
              </a:spcBef>
            </a:pPr>
            <a:r>
              <a:rPr lang="el-GR" dirty="0" smtClean="0">
                <a:latin typeface="Calibri" pitchFamily="34" charset="0"/>
                <a:cs typeface="Calibri" pitchFamily="34" charset="0"/>
              </a:rPr>
              <a:t>Συντακτικός και σημασιολογικός έλεγχος (π.χ., τα ονόματα που αναφέρονται είναι ονόματα σχέσεων που υπάρχουν)</a:t>
            </a:r>
            <a:endParaRPr lang="el-GR" dirty="0">
              <a:latin typeface="Calibri" pitchFamily="34" charset="0"/>
              <a:cs typeface="Calibri" pitchFamily="34" charset="0"/>
            </a:endParaRPr>
          </a:p>
        </p:txBody>
      </p:sp>
      <p:sp>
        <p:nvSpPr>
          <p:cNvPr id="9224" name="Text Box 5"/>
          <p:cNvSpPr txBox="1">
            <a:spLocks noChangeArrowheads="1"/>
          </p:cNvSpPr>
          <p:nvPr/>
        </p:nvSpPr>
        <p:spPr bwMode="auto">
          <a:xfrm>
            <a:off x="652250" y="2815259"/>
            <a:ext cx="7696200" cy="396875"/>
          </a:xfrm>
          <a:prstGeom prst="rect">
            <a:avLst/>
          </a:prstGeom>
          <a:noFill/>
          <a:ln w="9525">
            <a:noFill/>
            <a:miter lim="800000"/>
            <a:headEnd/>
            <a:tailEnd/>
          </a:ln>
        </p:spPr>
        <p:txBody>
          <a:bodyPr>
            <a:spAutoFit/>
          </a:bodyPr>
          <a:lstStyle/>
          <a:p>
            <a:pPr eaLnBrk="0" hangingPunct="0">
              <a:spcBef>
                <a:spcPct val="50000"/>
              </a:spcBef>
            </a:pPr>
            <a:r>
              <a:rPr lang="el-GR" dirty="0">
                <a:latin typeface="Calibri" pitchFamily="34" charset="0"/>
                <a:cs typeface="Calibri" pitchFamily="34" charset="0"/>
              </a:rPr>
              <a:t>Αντικατάσταση των όψεων από τον ορισμό τους</a:t>
            </a:r>
          </a:p>
        </p:txBody>
      </p:sp>
      <p:sp>
        <p:nvSpPr>
          <p:cNvPr id="9225" name="Text Box 6"/>
          <p:cNvSpPr txBox="1">
            <a:spLocks noChangeArrowheads="1"/>
          </p:cNvSpPr>
          <p:nvPr/>
        </p:nvSpPr>
        <p:spPr bwMode="auto">
          <a:xfrm>
            <a:off x="628929" y="3516459"/>
            <a:ext cx="7162800" cy="784830"/>
          </a:xfrm>
          <a:prstGeom prst="rect">
            <a:avLst/>
          </a:prstGeom>
          <a:noFill/>
          <a:ln w="9525">
            <a:noFill/>
            <a:miter lim="800000"/>
            <a:headEnd/>
            <a:tailEnd/>
          </a:ln>
        </p:spPr>
        <p:txBody>
          <a:bodyPr>
            <a:spAutoFit/>
          </a:bodyPr>
          <a:lstStyle/>
          <a:p>
            <a:pPr eaLnBrk="0" hangingPunct="0">
              <a:spcBef>
                <a:spcPct val="50000"/>
              </a:spcBef>
            </a:pPr>
            <a:r>
              <a:rPr lang="el-GR" dirty="0" smtClean="0">
                <a:latin typeface="Calibri" pitchFamily="34" charset="0"/>
                <a:cs typeface="Calibri" pitchFamily="34" charset="0"/>
              </a:rPr>
              <a:t>Η </a:t>
            </a:r>
            <a:r>
              <a:rPr lang="en-US" dirty="0" smtClean="0">
                <a:solidFill>
                  <a:srgbClr val="A50021"/>
                </a:solidFill>
                <a:latin typeface="Calibri" pitchFamily="34" charset="0"/>
                <a:cs typeface="Calibri" pitchFamily="34" charset="0"/>
              </a:rPr>
              <a:t>SQL </a:t>
            </a:r>
            <a:r>
              <a:rPr lang="el-GR" dirty="0" smtClean="0">
                <a:solidFill>
                  <a:srgbClr val="A50021"/>
                </a:solidFill>
                <a:latin typeface="Calibri" pitchFamily="34" charset="0"/>
                <a:cs typeface="Calibri" pitchFamily="34" charset="0"/>
              </a:rPr>
              <a:t>ερώτηση</a:t>
            </a:r>
            <a:r>
              <a:rPr lang="el-GR" dirty="0" smtClean="0">
                <a:latin typeface="Calibri" pitchFamily="34" charset="0"/>
                <a:cs typeface="Calibri" pitchFamily="34" charset="0"/>
              </a:rPr>
              <a:t> μεταφράζεται σε μια </a:t>
            </a:r>
            <a:r>
              <a:rPr lang="el-GR" dirty="0" smtClean="0">
                <a:solidFill>
                  <a:srgbClr val="A50021"/>
                </a:solidFill>
                <a:latin typeface="Calibri" pitchFamily="34" charset="0"/>
                <a:cs typeface="Calibri" pitchFamily="34" charset="0"/>
              </a:rPr>
              <a:t>εσωτερική μορφή </a:t>
            </a:r>
          </a:p>
          <a:p>
            <a:pPr eaLnBrk="0" hangingPunct="0">
              <a:spcBef>
                <a:spcPct val="50000"/>
              </a:spcBef>
            </a:pPr>
            <a:r>
              <a:rPr lang="el-GR" dirty="0" smtClean="0">
                <a:latin typeface="Calibri" pitchFamily="34" charset="0"/>
                <a:cs typeface="Calibri" pitchFamily="34" charset="0"/>
              </a:rPr>
              <a:t>Σε </a:t>
            </a:r>
            <a:r>
              <a:rPr lang="el-GR" dirty="0">
                <a:latin typeface="Calibri" pitchFamily="34" charset="0"/>
                <a:cs typeface="Calibri" pitchFamily="34" charset="0"/>
              </a:rPr>
              <a:t>ποια εσωτερική μορφή; </a:t>
            </a:r>
            <a:r>
              <a:rPr lang="el-GR" dirty="0" smtClean="0">
                <a:latin typeface="Calibri" pitchFamily="34" charset="0"/>
                <a:cs typeface="Calibri" pitchFamily="34" charset="0"/>
              </a:rPr>
              <a:t>Ισοδύναμη έκφραση </a:t>
            </a:r>
            <a:r>
              <a:rPr lang="el-GR" dirty="0">
                <a:latin typeface="Calibri" pitchFamily="34" charset="0"/>
                <a:cs typeface="Calibri" pitchFamily="34" charset="0"/>
              </a:rPr>
              <a:t>της σχεσιακής άλγεβρας</a:t>
            </a:r>
          </a:p>
        </p:txBody>
      </p:sp>
      <p:sp>
        <p:nvSpPr>
          <p:cNvPr id="9226" name="Text Box 7"/>
          <p:cNvSpPr txBox="1">
            <a:spLocks noChangeArrowheads="1"/>
          </p:cNvSpPr>
          <p:nvPr/>
        </p:nvSpPr>
        <p:spPr bwMode="auto">
          <a:xfrm>
            <a:off x="830019" y="4656138"/>
            <a:ext cx="2663825" cy="1192212"/>
          </a:xfrm>
          <a:prstGeom prst="rect">
            <a:avLst/>
          </a:prstGeom>
          <a:noFill/>
          <a:ln w="9525">
            <a:noFill/>
            <a:miter lim="800000"/>
            <a:headEnd/>
            <a:tailEnd/>
          </a:ln>
        </p:spPr>
        <p:txBody>
          <a:bodyPr>
            <a:spAutoFit/>
          </a:bodyPr>
          <a:lstStyle/>
          <a:p>
            <a:pPr eaLnBrk="0" hangingPunct="0">
              <a:spcBef>
                <a:spcPct val="50000"/>
              </a:spcBef>
            </a:pPr>
            <a:r>
              <a:rPr lang="en-US" b="1" dirty="0" smtClean="0">
                <a:latin typeface="Calibri" pitchFamily="34" charset="0"/>
                <a:cs typeface="Calibri" pitchFamily="34" charset="0"/>
              </a:rPr>
              <a:t>SELECT</a:t>
            </a:r>
            <a:r>
              <a:rPr lang="en-US" sz="1800" dirty="0" smtClean="0">
                <a:latin typeface="Calibri" pitchFamily="34" charset="0"/>
                <a:cs typeface="Calibri" pitchFamily="34" charset="0"/>
              </a:rPr>
              <a:t> A</a:t>
            </a:r>
            <a:r>
              <a:rPr lang="en-US" sz="1800" baseline="-25000" dirty="0" smtClean="0">
                <a:latin typeface="Calibri" pitchFamily="34" charset="0"/>
                <a:cs typeface="Calibri" pitchFamily="34" charset="0"/>
              </a:rPr>
              <a:t>1</a:t>
            </a:r>
            <a:r>
              <a:rPr lang="en-US" sz="1800" dirty="0">
                <a:latin typeface="Calibri" pitchFamily="34" charset="0"/>
                <a:cs typeface="Calibri" pitchFamily="34" charset="0"/>
              </a:rPr>
              <a:t>, A</a:t>
            </a:r>
            <a:r>
              <a:rPr lang="en-US" sz="1800" baseline="-25000" dirty="0">
                <a:latin typeface="Calibri" pitchFamily="34" charset="0"/>
                <a:cs typeface="Calibri" pitchFamily="34" charset="0"/>
              </a:rPr>
              <a:t>2</a:t>
            </a:r>
            <a:r>
              <a:rPr lang="en-US" sz="1800" dirty="0">
                <a:latin typeface="Calibri" pitchFamily="34" charset="0"/>
                <a:cs typeface="Calibri" pitchFamily="34" charset="0"/>
              </a:rPr>
              <a:t>, …, A</a:t>
            </a:r>
            <a:r>
              <a:rPr lang="en-US" sz="1800" baseline="-25000" dirty="0">
                <a:latin typeface="Calibri" pitchFamily="34" charset="0"/>
                <a:cs typeface="Calibri" pitchFamily="34" charset="0"/>
              </a:rPr>
              <a:t>n</a:t>
            </a:r>
            <a:endParaRPr lang="en-US" sz="1800" dirty="0">
              <a:latin typeface="Calibri" pitchFamily="34" charset="0"/>
              <a:cs typeface="Calibri" pitchFamily="34" charset="0"/>
            </a:endParaRPr>
          </a:p>
          <a:p>
            <a:pPr eaLnBrk="0" hangingPunct="0">
              <a:spcBef>
                <a:spcPct val="50000"/>
              </a:spcBef>
            </a:pPr>
            <a:r>
              <a:rPr lang="en-US" b="1" dirty="0" smtClean="0">
                <a:latin typeface="Calibri" pitchFamily="34" charset="0"/>
                <a:cs typeface="Calibri" pitchFamily="34" charset="0"/>
              </a:rPr>
              <a:t>FROM</a:t>
            </a:r>
            <a:r>
              <a:rPr lang="en-US" sz="1800" b="1" dirty="0" smtClean="0">
                <a:latin typeface="Calibri" pitchFamily="34" charset="0"/>
                <a:cs typeface="Calibri" pitchFamily="34" charset="0"/>
              </a:rPr>
              <a:t> </a:t>
            </a:r>
            <a:r>
              <a:rPr lang="en-US" sz="1800" dirty="0">
                <a:latin typeface="Calibri" pitchFamily="34" charset="0"/>
                <a:cs typeface="Calibri" pitchFamily="34" charset="0"/>
              </a:rPr>
              <a:t>R</a:t>
            </a:r>
            <a:r>
              <a:rPr lang="en-US" sz="1800" baseline="-25000" dirty="0">
                <a:latin typeface="Calibri" pitchFamily="34" charset="0"/>
                <a:cs typeface="Calibri" pitchFamily="34" charset="0"/>
              </a:rPr>
              <a:t>1</a:t>
            </a:r>
            <a:r>
              <a:rPr lang="en-US" sz="1800" dirty="0">
                <a:latin typeface="Calibri" pitchFamily="34" charset="0"/>
                <a:cs typeface="Calibri" pitchFamily="34" charset="0"/>
              </a:rPr>
              <a:t>, R</a:t>
            </a:r>
            <a:r>
              <a:rPr lang="en-US" sz="1800" baseline="-25000" dirty="0">
                <a:latin typeface="Calibri" pitchFamily="34" charset="0"/>
                <a:cs typeface="Calibri" pitchFamily="34" charset="0"/>
              </a:rPr>
              <a:t>2</a:t>
            </a:r>
            <a:r>
              <a:rPr lang="en-US" sz="1800" dirty="0">
                <a:latin typeface="Calibri" pitchFamily="34" charset="0"/>
                <a:cs typeface="Calibri" pitchFamily="34" charset="0"/>
              </a:rPr>
              <a:t>, …, R</a:t>
            </a:r>
            <a:r>
              <a:rPr lang="en-US" sz="1800" baseline="-25000" dirty="0">
                <a:latin typeface="Calibri" pitchFamily="34" charset="0"/>
                <a:cs typeface="Calibri" pitchFamily="34" charset="0"/>
              </a:rPr>
              <a:t>m</a:t>
            </a:r>
            <a:endParaRPr lang="en-US" sz="1800" dirty="0">
              <a:latin typeface="Calibri" pitchFamily="34" charset="0"/>
              <a:cs typeface="Calibri" pitchFamily="34" charset="0"/>
            </a:endParaRPr>
          </a:p>
          <a:p>
            <a:pPr eaLnBrk="0" hangingPunct="0">
              <a:spcBef>
                <a:spcPct val="50000"/>
              </a:spcBef>
            </a:pPr>
            <a:r>
              <a:rPr lang="en-US" sz="1800" b="1" dirty="0" smtClean="0">
                <a:latin typeface="Calibri" pitchFamily="34" charset="0"/>
                <a:cs typeface="Calibri" pitchFamily="34" charset="0"/>
              </a:rPr>
              <a:t>WHERE</a:t>
            </a:r>
            <a:r>
              <a:rPr lang="en-US" sz="1800" dirty="0" smtClean="0">
                <a:latin typeface="Calibri" pitchFamily="34" charset="0"/>
                <a:cs typeface="Calibri" pitchFamily="34" charset="0"/>
              </a:rPr>
              <a:t> </a:t>
            </a:r>
            <a:r>
              <a:rPr lang="en-US" sz="1800" dirty="0">
                <a:latin typeface="Calibri" pitchFamily="34" charset="0"/>
                <a:cs typeface="Calibri" pitchFamily="34" charset="0"/>
              </a:rPr>
              <a:t>P</a:t>
            </a:r>
            <a:endParaRPr lang="el-GR" sz="1800" dirty="0">
              <a:latin typeface="Calibri" pitchFamily="34" charset="0"/>
              <a:cs typeface="Calibri" pitchFamily="34" charset="0"/>
            </a:endParaRPr>
          </a:p>
        </p:txBody>
      </p:sp>
      <p:sp>
        <p:nvSpPr>
          <p:cNvPr id="9227" name="Text Box 8"/>
          <p:cNvSpPr txBox="1">
            <a:spLocks noChangeArrowheads="1"/>
          </p:cNvSpPr>
          <p:nvPr/>
        </p:nvSpPr>
        <p:spPr bwMode="auto">
          <a:xfrm>
            <a:off x="3736975" y="5068888"/>
            <a:ext cx="4032250" cy="366712"/>
          </a:xfrm>
          <a:prstGeom prst="rect">
            <a:avLst/>
          </a:prstGeom>
          <a:noFill/>
          <a:ln w="9525">
            <a:noFill/>
            <a:miter lim="800000"/>
            <a:headEnd/>
            <a:tailEnd/>
          </a:ln>
        </p:spPr>
        <p:txBody>
          <a:bodyPr>
            <a:spAutoFit/>
          </a:bodyPr>
          <a:lstStyle/>
          <a:p>
            <a:pPr eaLnBrk="0" hangingPunct="0">
              <a:spcBef>
                <a:spcPct val="50000"/>
              </a:spcBef>
            </a:pPr>
            <a:r>
              <a:rPr lang="el-GR" sz="1800" b="1">
                <a:latin typeface="Calibri" pitchFamily="34" charset="0"/>
                <a:cs typeface="Calibri" pitchFamily="34" charset="0"/>
              </a:rPr>
              <a:t>π</a:t>
            </a:r>
            <a:r>
              <a:rPr lang="el-GR" sz="1800">
                <a:latin typeface="Calibri" pitchFamily="34" charset="0"/>
                <a:cs typeface="Calibri" pitchFamily="34" charset="0"/>
              </a:rPr>
              <a:t> </a:t>
            </a:r>
            <a:r>
              <a:rPr lang="en-US" sz="1800" baseline="-25000">
                <a:latin typeface="Calibri" pitchFamily="34" charset="0"/>
                <a:cs typeface="Calibri" pitchFamily="34" charset="0"/>
              </a:rPr>
              <a:t>A1, A2, …, An</a:t>
            </a:r>
            <a:r>
              <a:rPr lang="en-US" sz="1800">
                <a:latin typeface="Calibri" pitchFamily="34" charset="0"/>
                <a:cs typeface="Calibri" pitchFamily="34" charset="0"/>
              </a:rPr>
              <a:t> (</a:t>
            </a:r>
            <a:r>
              <a:rPr lang="el-GR" sz="1800" b="1">
                <a:latin typeface="Calibri" pitchFamily="34" charset="0"/>
                <a:cs typeface="Calibri" pitchFamily="34" charset="0"/>
              </a:rPr>
              <a:t>σ</a:t>
            </a:r>
            <a:r>
              <a:rPr lang="el-GR" sz="1800">
                <a:latin typeface="Calibri" pitchFamily="34" charset="0"/>
                <a:cs typeface="Calibri" pitchFamily="34" charset="0"/>
              </a:rPr>
              <a:t> </a:t>
            </a:r>
            <a:r>
              <a:rPr lang="en-US" sz="1800" baseline="-25000">
                <a:latin typeface="Calibri" pitchFamily="34" charset="0"/>
                <a:cs typeface="Calibri" pitchFamily="34" charset="0"/>
              </a:rPr>
              <a:t>P</a:t>
            </a:r>
            <a:r>
              <a:rPr lang="en-US" sz="1800">
                <a:latin typeface="Calibri" pitchFamily="34" charset="0"/>
                <a:cs typeface="Calibri" pitchFamily="34" charset="0"/>
              </a:rPr>
              <a:t> (</a:t>
            </a:r>
            <a:r>
              <a:rPr lang="el-GR" sz="1800">
                <a:latin typeface="Calibri" pitchFamily="34" charset="0"/>
                <a:cs typeface="Calibri" pitchFamily="34" charset="0"/>
              </a:rPr>
              <a:t>R</a:t>
            </a:r>
            <a:r>
              <a:rPr lang="el-GR" sz="1800" baseline="-25000">
                <a:latin typeface="Calibri" pitchFamily="34" charset="0"/>
                <a:cs typeface="Calibri" pitchFamily="34" charset="0"/>
              </a:rPr>
              <a:t>1</a:t>
            </a:r>
            <a:r>
              <a:rPr lang="el-GR" sz="1800">
                <a:latin typeface="Calibri" pitchFamily="34" charset="0"/>
                <a:cs typeface="Calibri" pitchFamily="34" charset="0"/>
              </a:rPr>
              <a:t> </a:t>
            </a:r>
            <a:r>
              <a:rPr lang="el-GR" sz="1800" b="1">
                <a:latin typeface="Calibri" pitchFamily="34" charset="0"/>
                <a:cs typeface="Calibri" pitchFamily="34" charset="0"/>
              </a:rPr>
              <a:t>x</a:t>
            </a:r>
            <a:r>
              <a:rPr lang="el-GR" sz="1800">
                <a:latin typeface="Calibri" pitchFamily="34" charset="0"/>
                <a:cs typeface="Calibri" pitchFamily="34" charset="0"/>
              </a:rPr>
              <a:t> R</a:t>
            </a:r>
            <a:r>
              <a:rPr lang="el-GR" sz="1800" baseline="-25000">
                <a:latin typeface="Calibri" pitchFamily="34" charset="0"/>
                <a:cs typeface="Calibri" pitchFamily="34" charset="0"/>
              </a:rPr>
              <a:t>2</a:t>
            </a:r>
            <a:r>
              <a:rPr lang="el-GR" sz="1800">
                <a:latin typeface="Calibri" pitchFamily="34" charset="0"/>
                <a:cs typeface="Calibri" pitchFamily="34" charset="0"/>
              </a:rPr>
              <a:t> </a:t>
            </a:r>
            <a:r>
              <a:rPr lang="el-GR" sz="1800" b="1">
                <a:latin typeface="Calibri" pitchFamily="34" charset="0"/>
                <a:cs typeface="Calibri" pitchFamily="34" charset="0"/>
              </a:rPr>
              <a:t>x</a:t>
            </a:r>
            <a:r>
              <a:rPr lang="el-GR" sz="1800">
                <a:latin typeface="Calibri" pitchFamily="34" charset="0"/>
                <a:cs typeface="Calibri" pitchFamily="34" charset="0"/>
              </a:rPr>
              <a:t> … </a:t>
            </a:r>
            <a:r>
              <a:rPr lang="el-GR" sz="1800" b="1">
                <a:latin typeface="Calibri" pitchFamily="34" charset="0"/>
                <a:cs typeface="Calibri" pitchFamily="34" charset="0"/>
              </a:rPr>
              <a:t>x</a:t>
            </a:r>
            <a:r>
              <a:rPr lang="el-GR" sz="1800">
                <a:latin typeface="Calibri" pitchFamily="34" charset="0"/>
                <a:cs typeface="Calibri" pitchFamily="34" charset="0"/>
              </a:rPr>
              <a:t> R</a:t>
            </a:r>
            <a:r>
              <a:rPr lang="el-GR" sz="1800" baseline="-25000">
                <a:latin typeface="Calibri" pitchFamily="34" charset="0"/>
                <a:cs typeface="Calibri" pitchFamily="34" charset="0"/>
              </a:rPr>
              <a:t>m</a:t>
            </a:r>
            <a:r>
              <a:rPr lang="el-GR" sz="1800">
                <a:latin typeface="Calibri" pitchFamily="34" charset="0"/>
                <a:cs typeface="Calibri" pitchFamily="34" charset="0"/>
              </a:rPr>
              <a:t>))</a:t>
            </a:r>
            <a:endParaRPr lang="el-GR" sz="1800" baseline="-25000">
              <a:latin typeface="Calibri" pitchFamily="34" charset="0"/>
              <a:cs typeface="Calibri" pitchFamily="34" charset="0"/>
            </a:endParaRPr>
          </a:p>
        </p:txBody>
      </p:sp>
      <p:sp>
        <p:nvSpPr>
          <p:cNvPr id="12" name="Title 11"/>
          <p:cNvSpPr>
            <a:spLocks noGrp="1"/>
          </p:cNvSpPr>
          <p:nvPr>
            <p:ph type="title"/>
          </p:nvPr>
        </p:nvSpPr>
        <p:spPr/>
        <p:txBody>
          <a:bodyPr>
            <a:normAutofit fontScale="90000"/>
          </a:bodyPr>
          <a:lstStyle/>
          <a:p>
            <a:r>
              <a:rPr lang="el-GR" dirty="0" smtClean="0">
                <a:solidFill>
                  <a:schemeClr val="accent6">
                    <a:lumMod val="75000"/>
                  </a:schemeClr>
                </a:solidFill>
              </a:rPr>
              <a:t>Συντακτική Ανάλυση (</a:t>
            </a:r>
            <a:r>
              <a:rPr lang="en-US" dirty="0" smtClean="0">
                <a:solidFill>
                  <a:schemeClr val="accent6">
                    <a:lumMod val="75000"/>
                  </a:schemeClr>
                </a:solidFill>
              </a:rPr>
              <a:t>parsing)</a:t>
            </a:r>
            <a:r>
              <a:rPr lang="el-GR" dirty="0" smtClean="0">
                <a:solidFill>
                  <a:schemeClr val="accent6">
                    <a:lumMod val="75000"/>
                  </a:schemeClr>
                </a:solidFill>
              </a:rPr>
              <a:t> και μετάφραση</a:t>
            </a:r>
            <a:endParaRPr lang="el-GR" dirty="0">
              <a:solidFill>
                <a:schemeClr val="accent6">
                  <a:lumMod val="75000"/>
                </a:schemeClr>
              </a:solidFill>
            </a:endParaRPr>
          </a:p>
        </p:txBody>
      </p:sp>
      <p:sp>
        <p:nvSpPr>
          <p:cNvPr id="11"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3"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 name="Slide Number Placeholder 4"/>
          <p:cNvSpPr>
            <a:spLocks noGrp="1"/>
          </p:cNvSpPr>
          <p:nvPr>
            <p:ph type="sldNum" sz="quarter" idx="12"/>
          </p:nvPr>
        </p:nvSpPr>
        <p:spPr/>
        <p:txBody>
          <a:bodyPr/>
          <a:lstStyle/>
          <a:p>
            <a:fld id="{D2F2B3AA-E3C1-40CD-8C98-E496660C9A35}" type="slidenum">
              <a:rPr lang="el-GR" altLang="en-US"/>
              <a:pPr/>
              <a:t>40</a:t>
            </a:fld>
            <a:endParaRPr lang="el-GR" altLang="en-US"/>
          </a:p>
        </p:txBody>
      </p:sp>
      <p:sp>
        <p:nvSpPr>
          <p:cNvPr id="643075" name="Text Box 3"/>
          <p:cNvSpPr txBox="1">
            <a:spLocks noChangeArrowheads="1"/>
          </p:cNvSpPr>
          <p:nvPr/>
        </p:nvSpPr>
        <p:spPr bwMode="auto">
          <a:xfrm>
            <a:off x="1057275" y="1971675"/>
            <a:ext cx="6858000" cy="2077492"/>
          </a:xfrm>
          <a:prstGeom prst="rect">
            <a:avLst/>
          </a:prstGeom>
          <a:noFill/>
          <a:ln w="9525">
            <a:noFill/>
            <a:miter lim="800000"/>
            <a:headEnd/>
            <a:tailEnd/>
          </a:ln>
          <a:effectLst/>
        </p:spPr>
        <p:txBody>
          <a:bodyPr>
            <a:spAutoFit/>
          </a:bodyPr>
          <a:lstStyle/>
          <a:p>
            <a:pPr eaLnBrk="0" hangingPunct="0">
              <a:spcBef>
                <a:spcPct val="50000"/>
              </a:spcBef>
            </a:pPr>
            <a:r>
              <a:rPr lang="el-GR" b="1" dirty="0" smtClean="0">
                <a:latin typeface="Calibri" pitchFamily="34" charset="0"/>
                <a:cs typeface="Calibri" pitchFamily="34" charset="0"/>
              </a:rPr>
              <a:t>Διάταξε </a:t>
            </a:r>
            <a:r>
              <a:rPr lang="el-GR" b="1" dirty="0">
                <a:latin typeface="Calibri" pitchFamily="34" charset="0"/>
                <a:cs typeface="Calibri" pitchFamily="34" charset="0"/>
              </a:rPr>
              <a:t>τις πλειάδες της </a:t>
            </a:r>
            <a:r>
              <a:rPr lang="en-US" b="1" dirty="0">
                <a:latin typeface="Calibri" pitchFamily="34" charset="0"/>
                <a:cs typeface="Calibri" pitchFamily="34" charset="0"/>
              </a:rPr>
              <a:t>R </a:t>
            </a:r>
            <a:r>
              <a:rPr lang="el-GR" b="1" dirty="0">
                <a:latin typeface="Calibri" pitchFamily="34" charset="0"/>
                <a:cs typeface="Calibri" pitchFamily="34" charset="0"/>
              </a:rPr>
              <a:t>σε ένα γνώρισμα</a:t>
            </a:r>
            <a:r>
              <a:rPr lang="en-US" b="1" dirty="0">
                <a:latin typeface="Calibri" pitchFamily="34" charset="0"/>
                <a:cs typeface="Calibri" pitchFamily="34" charset="0"/>
              </a:rPr>
              <a:t> (</a:t>
            </a:r>
            <a:r>
              <a:rPr lang="el-GR" b="1" dirty="0">
                <a:latin typeface="Calibri" pitchFamily="34" charset="0"/>
                <a:cs typeface="Calibri" pitchFamily="34" charset="0"/>
              </a:rPr>
              <a:t>έστω Α)</a:t>
            </a:r>
          </a:p>
          <a:p>
            <a:pPr eaLnBrk="0" hangingPunct="0">
              <a:spcBef>
                <a:spcPct val="50000"/>
              </a:spcBef>
            </a:pPr>
            <a:r>
              <a:rPr lang="el-GR" b="1" dirty="0" smtClean="0">
                <a:latin typeface="Calibri" pitchFamily="34" charset="0"/>
                <a:cs typeface="Calibri" pitchFamily="34" charset="0"/>
              </a:rPr>
              <a:t>Διάταξε </a:t>
            </a:r>
            <a:r>
              <a:rPr lang="el-GR" b="1" dirty="0">
                <a:latin typeface="Calibri" pitchFamily="34" charset="0"/>
                <a:cs typeface="Calibri" pitchFamily="34" charset="0"/>
              </a:rPr>
              <a:t>τις πλειάδες της </a:t>
            </a:r>
            <a:r>
              <a:rPr lang="en-US" b="1" dirty="0">
                <a:latin typeface="Calibri" pitchFamily="34" charset="0"/>
                <a:cs typeface="Calibri" pitchFamily="34" charset="0"/>
              </a:rPr>
              <a:t>S </a:t>
            </a:r>
            <a:r>
              <a:rPr lang="el-GR" b="1" dirty="0">
                <a:latin typeface="Calibri" pitchFamily="34" charset="0"/>
                <a:cs typeface="Calibri" pitchFamily="34" charset="0"/>
              </a:rPr>
              <a:t>στο ίδιο γνώρισμα </a:t>
            </a:r>
          </a:p>
          <a:p>
            <a:pPr eaLnBrk="0" hangingPunct="0">
              <a:spcBef>
                <a:spcPct val="50000"/>
              </a:spcBef>
            </a:pPr>
            <a:r>
              <a:rPr lang="en-US" dirty="0" err="1">
                <a:latin typeface="Calibri" pitchFamily="34" charset="0"/>
                <a:cs typeface="Calibri" pitchFamily="34" charset="0"/>
              </a:rPr>
              <a:t>i</a:t>
            </a:r>
            <a:r>
              <a:rPr lang="en-US" dirty="0">
                <a:latin typeface="Calibri" pitchFamily="34" charset="0"/>
                <a:cs typeface="Calibri" pitchFamily="34" charset="0"/>
              </a:rPr>
              <a:t> : = 1;    j := 1;</a:t>
            </a:r>
          </a:p>
          <a:p>
            <a:pPr eaLnBrk="0" hangingPunct="0">
              <a:spcBef>
                <a:spcPct val="50000"/>
              </a:spcBef>
            </a:pPr>
            <a:r>
              <a:rPr lang="en-US" dirty="0">
                <a:latin typeface="Calibri" pitchFamily="34" charset="0"/>
                <a:cs typeface="Calibri" pitchFamily="34" charset="0"/>
              </a:rPr>
              <a:t>while (</a:t>
            </a:r>
            <a:r>
              <a:rPr lang="en-US" dirty="0" err="1">
                <a:latin typeface="Calibri" pitchFamily="34" charset="0"/>
                <a:cs typeface="Calibri" pitchFamily="34" charset="0"/>
              </a:rPr>
              <a:t>i</a:t>
            </a:r>
            <a:r>
              <a:rPr lang="en-US" dirty="0">
                <a:latin typeface="Calibri" pitchFamily="34" charset="0"/>
                <a:cs typeface="Calibri" pitchFamily="34" charset="0"/>
              </a:rPr>
              <a:t> </a:t>
            </a:r>
            <a:r>
              <a:rPr lang="en-US" dirty="0">
                <a:latin typeface="Calibri" pitchFamily="34" charset="0"/>
                <a:cs typeface="Calibri" pitchFamily="34" charset="0"/>
                <a:sym typeface="Symbol" pitchFamily="18" charset="2"/>
              </a:rPr>
              <a:t> </a:t>
            </a:r>
            <a:r>
              <a:rPr lang="en-US" dirty="0" err="1">
                <a:latin typeface="Calibri" pitchFamily="34" charset="0"/>
                <a:cs typeface="Calibri" pitchFamily="34" charset="0"/>
              </a:rPr>
              <a:t>n</a:t>
            </a:r>
            <a:r>
              <a:rPr lang="en-US" baseline="-25000" dirty="0" err="1">
                <a:latin typeface="Calibri" pitchFamily="34" charset="0"/>
                <a:cs typeface="Calibri" pitchFamily="34" charset="0"/>
              </a:rPr>
              <a:t>R</a:t>
            </a:r>
            <a:r>
              <a:rPr lang="en-US" dirty="0">
                <a:latin typeface="Calibri" pitchFamily="34" charset="0"/>
                <a:cs typeface="Calibri" pitchFamily="34" charset="0"/>
              </a:rPr>
              <a:t> and j </a:t>
            </a:r>
            <a:r>
              <a:rPr lang="en-US" dirty="0">
                <a:latin typeface="Calibri" pitchFamily="34" charset="0"/>
                <a:cs typeface="Calibri" pitchFamily="34" charset="0"/>
                <a:sym typeface="Symbol" pitchFamily="18" charset="2"/>
              </a:rPr>
              <a:t> </a:t>
            </a:r>
            <a:r>
              <a:rPr lang="en-US" dirty="0" err="1">
                <a:latin typeface="Calibri" pitchFamily="34" charset="0"/>
                <a:cs typeface="Calibri" pitchFamily="34" charset="0"/>
              </a:rPr>
              <a:t>n</a:t>
            </a:r>
            <a:r>
              <a:rPr lang="en-US" baseline="-25000" dirty="0" err="1">
                <a:latin typeface="Calibri" pitchFamily="34" charset="0"/>
                <a:cs typeface="Calibri" pitchFamily="34" charset="0"/>
              </a:rPr>
              <a:t>S</a:t>
            </a:r>
            <a:r>
              <a:rPr lang="en-US" dirty="0">
                <a:latin typeface="Calibri" pitchFamily="34" charset="0"/>
                <a:cs typeface="Calibri" pitchFamily="34" charset="0"/>
              </a:rPr>
              <a:t>)</a:t>
            </a:r>
          </a:p>
          <a:p>
            <a:pPr eaLnBrk="0" hangingPunct="0">
              <a:spcBef>
                <a:spcPct val="50000"/>
              </a:spcBef>
            </a:pPr>
            <a:r>
              <a:rPr lang="en-US" dirty="0">
                <a:latin typeface="Calibri" pitchFamily="34" charset="0"/>
                <a:cs typeface="Calibri" pitchFamily="34" charset="0"/>
              </a:rPr>
              <a:t>	if (</a:t>
            </a:r>
            <a:r>
              <a:rPr lang="en-US" dirty="0" err="1">
                <a:latin typeface="Calibri" pitchFamily="34" charset="0"/>
                <a:cs typeface="Calibri" pitchFamily="34" charset="0"/>
              </a:rPr>
              <a:t>R</a:t>
            </a:r>
            <a:r>
              <a:rPr lang="en-US" baseline="-25000" dirty="0" err="1">
                <a:latin typeface="Calibri" pitchFamily="34" charset="0"/>
                <a:cs typeface="Calibri" pitchFamily="34" charset="0"/>
              </a:rPr>
              <a:t>i</a:t>
            </a:r>
            <a:r>
              <a:rPr lang="en-US" dirty="0">
                <a:latin typeface="Calibri" pitchFamily="34" charset="0"/>
                <a:cs typeface="Calibri" pitchFamily="34" charset="0"/>
              </a:rPr>
              <a:t>[A] </a:t>
            </a:r>
            <a:r>
              <a:rPr lang="en-US" sz="2000" b="1" dirty="0">
                <a:solidFill>
                  <a:srgbClr val="FF3300"/>
                </a:solidFill>
                <a:latin typeface="Calibri" pitchFamily="34" charset="0"/>
                <a:cs typeface="Calibri" pitchFamily="34" charset="0"/>
              </a:rPr>
              <a:t>&gt;</a:t>
            </a:r>
            <a:r>
              <a:rPr lang="en-US" dirty="0">
                <a:latin typeface="Calibri" pitchFamily="34" charset="0"/>
                <a:cs typeface="Calibri" pitchFamily="34" charset="0"/>
              </a:rPr>
              <a:t> </a:t>
            </a:r>
            <a:r>
              <a:rPr lang="en-US" dirty="0" err="1">
                <a:latin typeface="Calibri" pitchFamily="34" charset="0"/>
                <a:cs typeface="Calibri" pitchFamily="34" charset="0"/>
              </a:rPr>
              <a:t>S</a:t>
            </a:r>
            <a:r>
              <a:rPr lang="en-US" baseline="-25000" dirty="0" err="1">
                <a:latin typeface="Calibri" pitchFamily="34" charset="0"/>
                <a:cs typeface="Calibri" pitchFamily="34" charset="0"/>
              </a:rPr>
              <a:t>j</a:t>
            </a:r>
            <a:r>
              <a:rPr lang="en-US" dirty="0">
                <a:latin typeface="Calibri" pitchFamily="34" charset="0"/>
                <a:cs typeface="Calibri" pitchFamily="34" charset="0"/>
              </a:rPr>
              <a:t>[</a:t>
            </a:r>
            <a:r>
              <a:rPr lang="el-GR" dirty="0">
                <a:latin typeface="Calibri" pitchFamily="34" charset="0"/>
                <a:cs typeface="Calibri" pitchFamily="34" charset="0"/>
              </a:rPr>
              <a:t>Α</a:t>
            </a:r>
            <a:r>
              <a:rPr lang="en-US" dirty="0">
                <a:latin typeface="Calibri" pitchFamily="34" charset="0"/>
                <a:cs typeface="Calibri" pitchFamily="34" charset="0"/>
              </a:rPr>
              <a:t>])</a:t>
            </a:r>
          </a:p>
        </p:txBody>
      </p:sp>
      <p:grpSp>
        <p:nvGrpSpPr>
          <p:cNvPr id="2" name="Group 4"/>
          <p:cNvGrpSpPr>
            <a:grpSpLocks/>
          </p:cNvGrpSpPr>
          <p:nvPr/>
        </p:nvGrpSpPr>
        <p:grpSpPr bwMode="auto">
          <a:xfrm>
            <a:off x="2009775" y="4305300"/>
            <a:ext cx="1371600" cy="914400"/>
            <a:chOff x="1440" y="2976"/>
            <a:chExt cx="864" cy="576"/>
          </a:xfrm>
        </p:grpSpPr>
        <p:sp>
          <p:nvSpPr>
            <p:cNvPr id="643077" name="Text Box 5"/>
            <p:cNvSpPr txBox="1">
              <a:spLocks noChangeArrowheads="1"/>
            </p:cNvSpPr>
            <p:nvPr/>
          </p:nvSpPr>
          <p:spPr bwMode="auto">
            <a:xfrm>
              <a:off x="1440" y="3024"/>
              <a:ext cx="864" cy="494"/>
            </a:xfrm>
            <a:prstGeom prst="rect">
              <a:avLst/>
            </a:prstGeom>
            <a:noFill/>
            <a:ln w="9525">
              <a:noFill/>
              <a:miter lim="800000"/>
              <a:headEnd/>
              <a:tailEnd/>
            </a:ln>
            <a:effectLst/>
          </p:spPr>
          <p:txBody>
            <a:bodyPr>
              <a:spAutoFit/>
            </a:bodyPr>
            <a:lstStyle/>
            <a:p>
              <a:pPr eaLnBrk="0" hangingPunct="0">
                <a:spcBef>
                  <a:spcPct val="50000"/>
                </a:spcBef>
              </a:pPr>
              <a:r>
                <a:rPr lang="el-GR" b="1" u="sng" dirty="0">
                  <a:solidFill>
                    <a:schemeClr val="accent2">
                      <a:lumMod val="75000"/>
                    </a:schemeClr>
                  </a:solidFill>
                  <a:latin typeface="Calibri" pitchFamily="34" charset="0"/>
                  <a:cs typeface="Calibri" pitchFamily="34" charset="0"/>
                </a:rPr>
                <a:t>Τομή</a:t>
              </a:r>
              <a:endParaRPr lang="el-GR" u="sng" dirty="0">
                <a:solidFill>
                  <a:schemeClr val="accent2">
                    <a:lumMod val="75000"/>
                  </a:schemeClr>
                </a:solidFill>
                <a:latin typeface="Calibri" pitchFamily="34" charset="0"/>
                <a:cs typeface="Calibri" pitchFamily="34" charset="0"/>
              </a:endParaRPr>
            </a:p>
            <a:p>
              <a:pPr eaLnBrk="0" hangingPunct="0">
                <a:spcBef>
                  <a:spcPct val="50000"/>
                </a:spcBef>
              </a:pPr>
              <a:r>
                <a:rPr lang="el-GR" dirty="0">
                  <a:latin typeface="Calibri" pitchFamily="34" charset="0"/>
                  <a:cs typeface="Calibri" pitchFamily="34" charset="0"/>
                </a:rPr>
                <a:t>    τίποτα</a:t>
              </a:r>
            </a:p>
          </p:txBody>
        </p:sp>
        <p:sp>
          <p:nvSpPr>
            <p:cNvPr id="643078" name="Rectangle 6"/>
            <p:cNvSpPr>
              <a:spLocks noChangeArrowheads="1"/>
            </p:cNvSpPr>
            <p:nvPr/>
          </p:nvSpPr>
          <p:spPr bwMode="auto">
            <a:xfrm>
              <a:off x="1440" y="2976"/>
              <a:ext cx="768" cy="576"/>
            </a:xfrm>
            <a:prstGeom prst="rect">
              <a:avLst/>
            </a:prstGeom>
            <a:noFill/>
            <a:ln w="9525">
              <a:solidFill>
                <a:schemeClr val="accent2">
                  <a:lumMod val="75000"/>
                </a:schemeClr>
              </a:solidFill>
              <a:miter lim="800000"/>
              <a:headEnd/>
              <a:tailEnd/>
            </a:ln>
            <a:effectLst/>
          </p:spPr>
          <p:txBody>
            <a:bodyPr wrap="none" anchor="ctr"/>
            <a:lstStyle/>
            <a:p>
              <a:endParaRPr lang="en-US">
                <a:latin typeface="Calibri" pitchFamily="34" charset="0"/>
                <a:cs typeface="Calibri" pitchFamily="34" charset="0"/>
              </a:endParaRPr>
            </a:p>
          </p:txBody>
        </p:sp>
      </p:grpSp>
      <p:grpSp>
        <p:nvGrpSpPr>
          <p:cNvPr id="3" name="Group 7"/>
          <p:cNvGrpSpPr>
            <a:grpSpLocks/>
          </p:cNvGrpSpPr>
          <p:nvPr/>
        </p:nvGrpSpPr>
        <p:grpSpPr bwMode="auto">
          <a:xfrm>
            <a:off x="3562350" y="4305300"/>
            <a:ext cx="2057400" cy="1219200"/>
            <a:chOff x="2304" y="2976"/>
            <a:chExt cx="1296" cy="768"/>
          </a:xfrm>
        </p:grpSpPr>
        <p:sp>
          <p:nvSpPr>
            <p:cNvPr id="643080" name="Text Box 8"/>
            <p:cNvSpPr txBox="1">
              <a:spLocks noChangeArrowheads="1"/>
            </p:cNvSpPr>
            <p:nvPr/>
          </p:nvSpPr>
          <p:spPr bwMode="auto">
            <a:xfrm>
              <a:off x="2304" y="3024"/>
              <a:ext cx="1296" cy="669"/>
            </a:xfrm>
            <a:prstGeom prst="rect">
              <a:avLst/>
            </a:prstGeom>
            <a:noFill/>
            <a:ln w="9525">
              <a:noFill/>
              <a:miter lim="800000"/>
              <a:headEnd/>
              <a:tailEnd/>
            </a:ln>
            <a:effectLst/>
          </p:spPr>
          <p:txBody>
            <a:bodyPr>
              <a:spAutoFit/>
            </a:bodyPr>
            <a:lstStyle/>
            <a:p>
              <a:pPr eaLnBrk="0" hangingPunct="0">
                <a:spcBef>
                  <a:spcPct val="50000"/>
                </a:spcBef>
              </a:pPr>
              <a:r>
                <a:rPr lang="el-GR" b="1" u="sng" dirty="0">
                  <a:solidFill>
                    <a:schemeClr val="accent3">
                      <a:lumMod val="75000"/>
                    </a:schemeClr>
                  </a:solidFill>
                  <a:latin typeface="Calibri" pitchFamily="34" charset="0"/>
                  <a:cs typeface="Calibri" pitchFamily="34" charset="0"/>
                </a:rPr>
                <a:t>Ένωση</a:t>
              </a:r>
            </a:p>
            <a:p>
              <a:pPr eaLnBrk="0" hangingPunct="0">
                <a:spcBef>
                  <a:spcPct val="50000"/>
                </a:spcBef>
              </a:pPr>
              <a:r>
                <a:rPr lang="el-GR" dirty="0">
                  <a:latin typeface="Calibri" pitchFamily="34" charset="0"/>
                  <a:cs typeface="Calibri" pitchFamily="34" charset="0"/>
                </a:rPr>
                <a:t>γράψε το </a:t>
              </a:r>
              <a:r>
                <a:rPr lang="en-US" dirty="0" err="1">
                  <a:latin typeface="Calibri" pitchFamily="34" charset="0"/>
                  <a:cs typeface="Calibri" pitchFamily="34" charset="0"/>
                </a:rPr>
                <a:t>S</a:t>
              </a:r>
              <a:r>
                <a:rPr lang="en-US" baseline="-25000" dirty="0" err="1">
                  <a:latin typeface="Calibri" pitchFamily="34" charset="0"/>
                  <a:cs typeface="Calibri" pitchFamily="34" charset="0"/>
                </a:rPr>
                <a:t>j</a:t>
              </a:r>
              <a:r>
                <a:rPr lang="en-US" dirty="0">
                  <a:latin typeface="Calibri" pitchFamily="34" charset="0"/>
                  <a:cs typeface="Calibri" pitchFamily="34" charset="0"/>
                </a:rPr>
                <a:t> </a:t>
              </a:r>
              <a:r>
                <a:rPr lang="el-GR" dirty="0">
                  <a:latin typeface="Calibri" pitchFamily="34" charset="0"/>
                  <a:cs typeface="Calibri" pitchFamily="34" charset="0"/>
                </a:rPr>
                <a:t>στο αποτέλεσμα</a:t>
              </a:r>
            </a:p>
          </p:txBody>
        </p:sp>
        <p:sp>
          <p:nvSpPr>
            <p:cNvPr id="643081" name="Rectangle 9"/>
            <p:cNvSpPr>
              <a:spLocks noChangeArrowheads="1"/>
            </p:cNvSpPr>
            <p:nvPr/>
          </p:nvSpPr>
          <p:spPr bwMode="auto">
            <a:xfrm>
              <a:off x="2304" y="2976"/>
              <a:ext cx="1200" cy="768"/>
            </a:xfrm>
            <a:prstGeom prst="rect">
              <a:avLst/>
            </a:prstGeom>
            <a:noFill/>
            <a:ln w="9525">
              <a:solidFill>
                <a:schemeClr val="accent3">
                  <a:lumMod val="75000"/>
                </a:schemeClr>
              </a:solidFill>
              <a:miter lim="800000"/>
              <a:headEnd/>
              <a:tailEnd/>
            </a:ln>
            <a:effectLst/>
          </p:spPr>
          <p:txBody>
            <a:bodyPr wrap="none" anchor="ctr"/>
            <a:lstStyle/>
            <a:p>
              <a:endParaRPr lang="en-US">
                <a:latin typeface="Calibri" pitchFamily="34" charset="0"/>
                <a:cs typeface="Calibri" pitchFamily="34" charset="0"/>
              </a:endParaRPr>
            </a:p>
          </p:txBody>
        </p:sp>
      </p:grpSp>
      <p:grpSp>
        <p:nvGrpSpPr>
          <p:cNvPr id="4" name="Group 10"/>
          <p:cNvGrpSpPr>
            <a:grpSpLocks/>
          </p:cNvGrpSpPr>
          <p:nvPr/>
        </p:nvGrpSpPr>
        <p:grpSpPr bwMode="auto">
          <a:xfrm>
            <a:off x="5848350" y="4305302"/>
            <a:ext cx="2971800" cy="1014413"/>
            <a:chOff x="3696" y="2976"/>
            <a:chExt cx="1872" cy="639"/>
          </a:xfrm>
        </p:grpSpPr>
        <p:sp>
          <p:nvSpPr>
            <p:cNvPr id="643083" name="Text Box 11"/>
            <p:cNvSpPr txBox="1">
              <a:spLocks noChangeArrowheads="1"/>
            </p:cNvSpPr>
            <p:nvPr/>
          </p:nvSpPr>
          <p:spPr bwMode="auto">
            <a:xfrm>
              <a:off x="3792" y="3072"/>
              <a:ext cx="1776" cy="543"/>
            </a:xfrm>
            <a:prstGeom prst="rect">
              <a:avLst/>
            </a:prstGeom>
            <a:noFill/>
            <a:ln w="9525">
              <a:noFill/>
              <a:miter lim="800000"/>
              <a:headEnd/>
              <a:tailEnd/>
            </a:ln>
            <a:effectLst/>
          </p:spPr>
          <p:txBody>
            <a:bodyPr>
              <a:spAutoFit/>
            </a:bodyPr>
            <a:lstStyle/>
            <a:p>
              <a:pPr eaLnBrk="0" hangingPunct="0">
                <a:spcBef>
                  <a:spcPct val="50000"/>
                </a:spcBef>
              </a:pPr>
              <a:r>
                <a:rPr lang="el-GR" b="1" u="sng">
                  <a:solidFill>
                    <a:schemeClr val="accent1"/>
                  </a:solidFill>
                  <a:latin typeface="Calibri" pitchFamily="34" charset="0"/>
                  <a:cs typeface="Calibri" pitchFamily="34" charset="0"/>
                </a:rPr>
                <a:t>Διαφορά</a:t>
              </a:r>
            </a:p>
            <a:p>
              <a:pPr eaLnBrk="0" hangingPunct="0">
                <a:spcBef>
                  <a:spcPct val="50000"/>
                </a:spcBef>
              </a:pPr>
              <a:r>
                <a:rPr lang="el-GR">
                  <a:latin typeface="Calibri" pitchFamily="34" charset="0"/>
                  <a:cs typeface="Calibri" pitchFamily="34" charset="0"/>
                </a:rPr>
                <a:t>τίποτα</a:t>
              </a:r>
            </a:p>
          </p:txBody>
        </p:sp>
        <p:sp>
          <p:nvSpPr>
            <p:cNvPr id="643084" name="Rectangle 12"/>
            <p:cNvSpPr>
              <a:spLocks noChangeArrowheads="1"/>
            </p:cNvSpPr>
            <p:nvPr/>
          </p:nvSpPr>
          <p:spPr bwMode="auto">
            <a:xfrm>
              <a:off x="3696" y="2976"/>
              <a:ext cx="1008" cy="624"/>
            </a:xfrm>
            <a:prstGeom prst="rect">
              <a:avLst/>
            </a:prstGeom>
            <a:noFill/>
            <a:ln w="9525">
              <a:solidFill>
                <a:schemeClr val="accent1"/>
              </a:solidFill>
              <a:miter lim="800000"/>
              <a:headEnd/>
              <a:tailEnd/>
            </a:ln>
            <a:effectLst/>
          </p:spPr>
          <p:txBody>
            <a:bodyPr wrap="none" anchor="ctr"/>
            <a:lstStyle/>
            <a:p>
              <a:endParaRPr lang="en-US">
                <a:latin typeface="Calibri" pitchFamily="34" charset="0"/>
                <a:cs typeface="Calibri" pitchFamily="34" charset="0"/>
              </a:endParaRPr>
            </a:p>
          </p:txBody>
        </p:sp>
      </p:grpSp>
      <p:sp>
        <p:nvSpPr>
          <p:cNvPr id="643085" name="Text Box 13"/>
          <p:cNvSpPr txBox="1">
            <a:spLocks noChangeArrowheads="1"/>
          </p:cNvSpPr>
          <p:nvPr/>
        </p:nvSpPr>
        <p:spPr bwMode="auto">
          <a:xfrm>
            <a:off x="2286000" y="5791200"/>
            <a:ext cx="2514600" cy="400110"/>
          </a:xfrm>
          <a:prstGeom prst="rect">
            <a:avLst/>
          </a:prstGeom>
          <a:noFill/>
          <a:ln w="9525">
            <a:noFill/>
            <a:miter lim="800000"/>
            <a:headEnd/>
            <a:tailEnd/>
          </a:ln>
          <a:effectLst/>
        </p:spPr>
        <p:txBody>
          <a:bodyPr>
            <a:spAutoFit/>
          </a:bodyPr>
          <a:lstStyle/>
          <a:p>
            <a:pPr eaLnBrk="0" hangingPunct="0">
              <a:spcBef>
                <a:spcPct val="50000"/>
              </a:spcBef>
            </a:pPr>
            <a:r>
              <a:rPr lang="en-US" dirty="0">
                <a:latin typeface="Calibri" pitchFamily="34" charset="0"/>
                <a:cs typeface="Calibri" pitchFamily="34" charset="0"/>
              </a:rPr>
              <a:t>j := j + 1</a:t>
            </a:r>
            <a:endParaRPr lang="el-GR" dirty="0">
              <a:latin typeface="Calibri" pitchFamily="34" charset="0"/>
              <a:cs typeface="Calibri" pitchFamily="34" charset="0"/>
            </a:endParaRPr>
          </a:p>
        </p:txBody>
      </p:sp>
      <p:sp>
        <p:nvSpPr>
          <p:cNvPr id="5" name="Title 4"/>
          <p:cNvSpPr>
            <a:spLocks noGrp="1"/>
          </p:cNvSpPr>
          <p:nvPr>
            <p:ph type="title"/>
          </p:nvPr>
        </p:nvSpPr>
        <p:spPr/>
        <p:txBody>
          <a:bodyPr/>
          <a:lstStyle/>
          <a:p>
            <a:r>
              <a:rPr lang="el-GR" dirty="0" smtClean="0">
                <a:solidFill>
                  <a:schemeClr val="accent6">
                    <a:lumMod val="75000"/>
                  </a:schemeClr>
                </a:solidFill>
              </a:rPr>
              <a:t>Πράξεις συνόλων</a:t>
            </a:r>
            <a:endParaRPr lang="en-US" dirty="0">
              <a:solidFill>
                <a:schemeClr val="accent6">
                  <a:lumMod val="75000"/>
                </a:schemeClr>
              </a:solidFill>
            </a:endParaRPr>
          </a:p>
        </p:txBody>
      </p:sp>
      <p:sp>
        <p:nvSpPr>
          <p:cNvPr id="18"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9"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 name="Slide Number Placeholder 4"/>
          <p:cNvSpPr>
            <a:spLocks noGrp="1"/>
          </p:cNvSpPr>
          <p:nvPr>
            <p:ph type="sldNum" sz="quarter" idx="12"/>
          </p:nvPr>
        </p:nvSpPr>
        <p:spPr/>
        <p:txBody>
          <a:bodyPr/>
          <a:lstStyle/>
          <a:p>
            <a:fld id="{F5C9F8A8-3ACF-4BE4-9485-9BE0A520CEAC}" type="slidenum">
              <a:rPr lang="el-GR" altLang="en-US"/>
              <a:pPr/>
              <a:t>41</a:t>
            </a:fld>
            <a:endParaRPr lang="el-GR" altLang="en-US"/>
          </a:p>
        </p:txBody>
      </p:sp>
      <p:sp>
        <p:nvSpPr>
          <p:cNvPr id="644099" name="Text Box 3"/>
          <p:cNvSpPr txBox="1">
            <a:spLocks noChangeArrowheads="1"/>
          </p:cNvSpPr>
          <p:nvPr/>
        </p:nvSpPr>
        <p:spPr bwMode="auto">
          <a:xfrm>
            <a:off x="228600" y="1752600"/>
            <a:ext cx="4724400" cy="400110"/>
          </a:xfrm>
          <a:prstGeom prst="rect">
            <a:avLst/>
          </a:prstGeom>
          <a:noFill/>
          <a:ln w="9525">
            <a:noFill/>
            <a:miter lim="800000"/>
            <a:headEnd/>
            <a:tailEnd/>
          </a:ln>
          <a:effectLst/>
        </p:spPr>
        <p:txBody>
          <a:bodyPr>
            <a:spAutoFit/>
          </a:bodyPr>
          <a:lstStyle/>
          <a:p>
            <a:pPr eaLnBrk="0" hangingPunct="0">
              <a:spcBef>
                <a:spcPct val="50000"/>
              </a:spcBef>
            </a:pPr>
            <a:r>
              <a:rPr lang="en-US" dirty="0">
                <a:latin typeface="Calibri" pitchFamily="34" charset="0"/>
                <a:cs typeface="Calibri" pitchFamily="34" charset="0"/>
              </a:rPr>
              <a:t>else if (</a:t>
            </a:r>
            <a:r>
              <a:rPr lang="en-US" dirty="0" err="1">
                <a:latin typeface="Calibri" pitchFamily="34" charset="0"/>
                <a:cs typeface="Calibri" pitchFamily="34" charset="0"/>
              </a:rPr>
              <a:t>R</a:t>
            </a:r>
            <a:r>
              <a:rPr lang="en-US" baseline="-25000" dirty="0" err="1">
                <a:latin typeface="Calibri" pitchFamily="34" charset="0"/>
                <a:cs typeface="Calibri" pitchFamily="34" charset="0"/>
              </a:rPr>
              <a:t>i</a:t>
            </a:r>
            <a:r>
              <a:rPr lang="en-US" dirty="0">
                <a:latin typeface="Calibri" pitchFamily="34" charset="0"/>
                <a:cs typeface="Calibri" pitchFamily="34" charset="0"/>
              </a:rPr>
              <a:t>[A] &lt; </a:t>
            </a:r>
            <a:r>
              <a:rPr lang="en-US" dirty="0" err="1">
                <a:latin typeface="Calibri" pitchFamily="34" charset="0"/>
                <a:cs typeface="Calibri" pitchFamily="34" charset="0"/>
              </a:rPr>
              <a:t>S</a:t>
            </a:r>
            <a:r>
              <a:rPr lang="en-US" baseline="-25000" dirty="0" err="1">
                <a:latin typeface="Calibri" pitchFamily="34" charset="0"/>
                <a:cs typeface="Calibri" pitchFamily="34" charset="0"/>
              </a:rPr>
              <a:t>j</a:t>
            </a:r>
            <a:r>
              <a:rPr lang="en-US" dirty="0">
                <a:latin typeface="Calibri" pitchFamily="34" charset="0"/>
                <a:cs typeface="Calibri" pitchFamily="34" charset="0"/>
              </a:rPr>
              <a:t>[</a:t>
            </a:r>
            <a:r>
              <a:rPr lang="el-GR" dirty="0">
                <a:latin typeface="Calibri" pitchFamily="34" charset="0"/>
                <a:cs typeface="Calibri" pitchFamily="34" charset="0"/>
              </a:rPr>
              <a:t>Α</a:t>
            </a:r>
            <a:r>
              <a:rPr lang="en-US" dirty="0">
                <a:latin typeface="Calibri" pitchFamily="34" charset="0"/>
                <a:cs typeface="Calibri" pitchFamily="34" charset="0"/>
              </a:rPr>
              <a:t>])</a:t>
            </a:r>
          </a:p>
        </p:txBody>
      </p:sp>
      <p:grpSp>
        <p:nvGrpSpPr>
          <p:cNvPr id="2" name="Group 4"/>
          <p:cNvGrpSpPr>
            <a:grpSpLocks/>
          </p:cNvGrpSpPr>
          <p:nvPr/>
        </p:nvGrpSpPr>
        <p:grpSpPr bwMode="auto">
          <a:xfrm>
            <a:off x="838200" y="2286000"/>
            <a:ext cx="1905000" cy="914400"/>
            <a:chOff x="1440" y="2976"/>
            <a:chExt cx="864" cy="576"/>
          </a:xfrm>
        </p:grpSpPr>
        <p:sp>
          <p:nvSpPr>
            <p:cNvPr id="644101" name="Text Box 5"/>
            <p:cNvSpPr txBox="1">
              <a:spLocks noChangeArrowheads="1"/>
            </p:cNvSpPr>
            <p:nvPr/>
          </p:nvSpPr>
          <p:spPr bwMode="auto">
            <a:xfrm>
              <a:off x="1440" y="3024"/>
              <a:ext cx="864" cy="494"/>
            </a:xfrm>
            <a:prstGeom prst="rect">
              <a:avLst/>
            </a:prstGeom>
            <a:noFill/>
            <a:ln w="9525">
              <a:noFill/>
              <a:miter lim="800000"/>
              <a:headEnd/>
              <a:tailEnd/>
            </a:ln>
            <a:effectLst/>
          </p:spPr>
          <p:txBody>
            <a:bodyPr>
              <a:spAutoFit/>
            </a:bodyPr>
            <a:lstStyle/>
            <a:p>
              <a:pPr eaLnBrk="0" hangingPunct="0">
                <a:spcBef>
                  <a:spcPct val="50000"/>
                </a:spcBef>
              </a:pPr>
              <a:r>
                <a:rPr lang="el-GR" b="1" u="sng" dirty="0">
                  <a:solidFill>
                    <a:schemeClr val="accent2">
                      <a:lumMod val="75000"/>
                    </a:schemeClr>
                  </a:solidFill>
                  <a:latin typeface="Calibri" pitchFamily="34" charset="0"/>
                  <a:cs typeface="Calibri" pitchFamily="34" charset="0"/>
                </a:rPr>
                <a:t>Τομή</a:t>
              </a:r>
              <a:endParaRPr lang="el-GR" u="sng" dirty="0">
                <a:solidFill>
                  <a:schemeClr val="accent2">
                    <a:lumMod val="75000"/>
                  </a:schemeClr>
                </a:solidFill>
                <a:latin typeface="Calibri" pitchFamily="34" charset="0"/>
                <a:cs typeface="Calibri" pitchFamily="34" charset="0"/>
              </a:endParaRPr>
            </a:p>
            <a:p>
              <a:pPr eaLnBrk="0" hangingPunct="0">
                <a:spcBef>
                  <a:spcPct val="50000"/>
                </a:spcBef>
              </a:pPr>
              <a:r>
                <a:rPr lang="el-GR" dirty="0">
                  <a:latin typeface="Calibri" pitchFamily="34" charset="0"/>
                  <a:cs typeface="Calibri" pitchFamily="34" charset="0"/>
                </a:rPr>
                <a:t>    τίποτα</a:t>
              </a:r>
            </a:p>
          </p:txBody>
        </p:sp>
        <p:sp>
          <p:nvSpPr>
            <p:cNvPr id="644102" name="Rectangle 6"/>
            <p:cNvSpPr>
              <a:spLocks noChangeArrowheads="1"/>
            </p:cNvSpPr>
            <p:nvPr/>
          </p:nvSpPr>
          <p:spPr bwMode="auto">
            <a:xfrm>
              <a:off x="1440" y="2976"/>
              <a:ext cx="768" cy="576"/>
            </a:xfrm>
            <a:prstGeom prst="rect">
              <a:avLst/>
            </a:prstGeom>
            <a:noFill/>
            <a:ln w="9525">
              <a:solidFill>
                <a:schemeClr val="accent2">
                  <a:lumMod val="75000"/>
                </a:schemeClr>
              </a:solidFill>
              <a:miter lim="800000"/>
              <a:headEnd/>
              <a:tailEnd/>
            </a:ln>
            <a:effectLst/>
          </p:spPr>
          <p:txBody>
            <a:bodyPr wrap="none" anchor="ctr"/>
            <a:lstStyle/>
            <a:p>
              <a:endParaRPr lang="en-US" dirty="0">
                <a:solidFill>
                  <a:schemeClr val="accent2">
                    <a:lumMod val="75000"/>
                  </a:schemeClr>
                </a:solidFill>
                <a:latin typeface="Calibri" pitchFamily="34" charset="0"/>
                <a:cs typeface="Calibri" pitchFamily="34" charset="0"/>
              </a:endParaRPr>
            </a:p>
          </p:txBody>
        </p:sp>
      </p:grpSp>
      <p:sp>
        <p:nvSpPr>
          <p:cNvPr id="644103" name="Text Box 7"/>
          <p:cNvSpPr txBox="1">
            <a:spLocks noChangeArrowheads="1"/>
          </p:cNvSpPr>
          <p:nvPr/>
        </p:nvSpPr>
        <p:spPr bwMode="auto">
          <a:xfrm>
            <a:off x="2743200" y="2362200"/>
            <a:ext cx="3048000" cy="784830"/>
          </a:xfrm>
          <a:prstGeom prst="rect">
            <a:avLst/>
          </a:prstGeom>
          <a:noFill/>
          <a:ln w="9525">
            <a:noFill/>
            <a:miter lim="800000"/>
            <a:headEnd/>
            <a:tailEnd/>
          </a:ln>
          <a:effectLst/>
        </p:spPr>
        <p:txBody>
          <a:bodyPr>
            <a:spAutoFit/>
          </a:bodyPr>
          <a:lstStyle/>
          <a:p>
            <a:pPr eaLnBrk="0" hangingPunct="0">
              <a:spcBef>
                <a:spcPct val="50000"/>
              </a:spcBef>
            </a:pPr>
            <a:r>
              <a:rPr lang="el-GR" b="1" u="sng" dirty="0">
                <a:solidFill>
                  <a:schemeClr val="accent3">
                    <a:lumMod val="75000"/>
                  </a:schemeClr>
                </a:solidFill>
                <a:latin typeface="Calibri" pitchFamily="34" charset="0"/>
                <a:cs typeface="Calibri" pitchFamily="34" charset="0"/>
              </a:rPr>
              <a:t>Ένωση</a:t>
            </a:r>
          </a:p>
          <a:p>
            <a:pPr eaLnBrk="0" hangingPunct="0">
              <a:spcBef>
                <a:spcPct val="50000"/>
              </a:spcBef>
            </a:pPr>
            <a:r>
              <a:rPr lang="el-GR" dirty="0">
                <a:latin typeface="Calibri" pitchFamily="34" charset="0"/>
                <a:cs typeface="Calibri" pitchFamily="34" charset="0"/>
              </a:rPr>
              <a:t>γράψε το </a:t>
            </a:r>
            <a:r>
              <a:rPr lang="en-US" dirty="0" err="1">
                <a:latin typeface="Calibri" pitchFamily="34" charset="0"/>
                <a:cs typeface="Calibri" pitchFamily="34" charset="0"/>
              </a:rPr>
              <a:t>R</a:t>
            </a:r>
            <a:r>
              <a:rPr lang="en-US" baseline="-25000" dirty="0" err="1">
                <a:latin typeface="Calibri" pitchFamily="34" charset="0"/>
                <a:cs typeface="Calibri" pitchFamily="34" charset="0"/>
              </a:rPr>
              <a:t>i</a:t>
            </a:r>
            <a:r>
              <a:rPr lang="en-US" dirty="0">
                <a:latin typeface="Calibri" pitchFamily="34" charset="0"/>
                <a:cs typeface="Calibri" pitchFamily="34" charset="0"/>
              </a:rPr>
              <a:t> </a:t>
            </a:r>
            <a:r>
              <a:rPr lang="el-GR" dirty="0">
                <a:latin typeface="Calibri" pitchFamily="34" charset="0"/>
                <a:cs typeface="Calibri" pitchFamily="34" charset="0"/>
              </a:rPr>
              <a:t>στο αποτέλεσμα</a:t>
            </a:r>
          </a:p>
        </p:txBody>
      </p:sp>
      <p:sp>
        <p:nvSpPr>
          <p:cNvPr id="644104" name="Rectangle 8"/>
          <p:cNvSpPr>
            <a:spLocks noChangeArrowheads="1"/>
          </p:cNvSpPr>
          <p:nvPr/>
        </p:nvSpPr>
        <p:spPr bwMode="auto">
          <a:xfrm>
            <a:off x="2743201" y="2276475"/>
            <a:ext cx="2900370" cy="1295401"/>
          </a:xfrm>
          <a:prstGeom prst="rect">
            <a:avLst/>
          </a:prstGeom>
          <a:noFill/>
          <a:ln w="9525">
            <a:solidFill>
              <a:schemeClr val="accent3">
                <a:lumMod val="75000"/>
              </a:schemeClr>
            </a:solidFill>
            <a:miter lim="800000"/>
            <a:headEnd/>
            <a:tailEnd/>
          </a:ln>
          <a:effectLst/>
        </p:spPr>
        <p:txBody>
          <a:bodyPr wrap="none" anchor="ctr"/>
          <a:lstStyle/>
          <a:p>
            <a:endParaRPr lang="en-US"/>
          </a:p>
        </p:txBody>
      </p:sp>
      <p:sp>
        <p:nvSpPr>
          <p:cNvPr id="644105" name="Text Box 9"/>
          <p:cNvSpPr txBox="1">
            <a:spLocks noChangeArrowheads="1"/>
          </p:cNvSpPr>
          <p:nvPr/>
        </p:nvSpPr>
        <p:spPr bwMode="auto">
          <a:xfrm>
            <a:off x="5867400" y="2286000"/>
            <a:ext cx="3276600" cy="861774"/>
          </a:xfrm>
          <a:prstGeom prst="rect">
            <a:avLst/>
          </a:prstGeom>
          <a:noFill/>
          <a:ln w="9525">
            <a:noFill/>
            <a:miter lim="800000"/>
            <a:headEnd/>
            <a:tailEnd/>
          </a:ln>
          <a:effectLst/>
        </p:spPr>
        <p:txBody>
          <a:bodyPr>
            <a:spAutoFit/>
          </a:bodyPr>
          <a:lstStyle/>
          <a:p>
            <a:pPr eaLnBrk="0" hangingPunct="0">
              <a:spcBef>
                <a:spcPct val="50000"/>
              </a:spcBef>
            </a:pPr>
            <a:r>
              <a:rPr lang="el-GR" b="1" u="sng">
                <a:solidFill>
                  <a:schemeClr val="accent1"/>
                </a:solidFill>
                <a:latin typeface="Calibri" pitchFamily="34" charset="0"/>
                <a:cs typeface="Calibri" pitchFamily="34" charset="0"/>
              </a:rPr>
              <a:t>Διαφορά</a:t>
            </a:r>
          </a:p>
          <a:p>
            <a:pPr eaLnBrk="0" hangingPunct="0">
              <a:spcBef>
                <a:spcPct val="50000"/>
              </a:spcBef>
            </a:pPr>
            <a:r>
              <a:rPr lang="el-GR">
                <a:latin typeface="Calibri" pitchFamily="34" charset="0"/>
                <a:cs typeface="Calibri" pitchFamily="34" charset="0"/>
              </a:rPr>
              <a:t>γράψε το </a:t>
            </a:r>
            <a:r>
              <a:rPr lang="en-US">
                <a:latin typeface="Calibri" pitchFamily="34" charset="0"/>
                <a:cs typeface="Calibri" pitchFamily="34" charset="0"/>
              </a:rPr>
              <a:t>R</a:t>
            </a:r>
            <a:r>
              <a:rPr lang="en-US" baseline="-25000">
                <a:latin typeface="Calibri" pitchFamily="34" charset="0"/>
                <a:cs typeface="Calibri" pitchFamily="34" charset="0"/>
              </a:rPr>
              <a:t>i</a:t>
            </a:r>
            <a:r>
              <a:rPr lang="en-US">
                <a:latin typeface="Calibri" pitchFamily="34" charset="0"/>
                <a:cs typeface="Calibri" pitchFamily="34" charset="0"/>
              </a:rPr>
              <a:t> </a:t>
            </a:r>
            <a:r>
              <a:rPr lang="el-GR">
                <a:latin typeface="Calibri" pitchFamily="34" charset="0"/>
                <a:cs typeface="Calibri" pitchFamily="34" charset="0"/>
              </a:rPr>
              <a:t>στο  αποτέλεσμα</a:t>
            </a:r>
          </a:p>
        </p:txBody>
      </p:sp>
      <p:sp>
        <p:nvSpPr>
          <p:cNvPr id="644106" name="Rectangle 10"/>
          <p:cNvSpPr>
            <a:spLocks noChangeArrowheads="1"/>
          </p:cNvSpPr>
          <p:nvPr/>
        </p:nvSpPr>
        <p:spPr bwMode="auto">
          <a:xfrm>
            <a:off x="5791200" y="2276474"/>
            <a:ext cx="3209956" cy="938212"/>
          </a:xfrm>
          <a:prstGeom prst="rect">
            <a:avLst/>
          </a:prstGeom>
          <a:noFill/>
          <a:ln w="9525">
            <a:solidFill>
              <a:schemeClr val="accent1"/>
            </a:solidFill>
            <a:miter lim="800000"/>
            <a:headEnd/>
            <a:tailEnd/>
          </a:ln>
          <a:effectLst/>
        </p:spPr>
        <p:txBody>
          <a:bodyPr wrap="none" anchor="ctr"/>
          <a:lstStyle/>
          <a:p>
            <a:endParaRPr lang="en-US"/>
          </a:p>
        </p:txBody>
      </p:sp>
      <p:sp>
        <p:nvSpPr>
          <p:cNvPr id="644107" name="Text Box 11"/>
          <p:cNvSpPr txBox="1">
            <a:spLocks noChangeArrowheads="1"/>
          </p:cNvSpPr>
          <p:nvPr/>
        </p:nvSpPr>
        <p:spPr bwMode="auto">
          <a:xfrm>
            <a:off x="304800" y="3352800"/>
            <a:ext cx="2590800" cy="861774"/>
          </a:xfrm>
          <a:prstGeom prst="rect">
            <a:avLst/>
          </a:prstGeom>
          <a:noFill/>
          <a:ln w="9525">
            <a:noFill/>
            <a:miter lim="800000"/>
            <a:headEnd/>
            <a:tailEnd/>
          </a:ln>
          <a:effectLst/>
        </p:spPr>
        <p:txBody>
          <a:bodyPr>
            <a:spAutoFit/>
          </a:bodyPr>
          <a:lstStyle/>
          <a:p>
            <a:pPr eaLnBrk="0" hangingPunct="0">
              <a:spcBef>
                <a:spcPct val="50000"/>
              </a:spcBef>
            </a:pPr>
            <a:r>
              <a:rPr lang="en-US">
                <a:latin typeface="Calibri" pitchFamily="34" charset="0"/>
                <a:cs typeface="Calibri" pitchFamily="34" charset="0"/>
              </a:rPr>
              <a:t>i := i + 1</a:t>
            </a:r>
          </a:p>
          <a:p>
            <a:pPr eaLnBrk="0" hangingPunct="0">
              <a:spcBef>
                <a:spcPct val="50000"/>
              </a:spcBef>
            </a:pPr>
            <a:r>
              <a:rPr lang="en-US">
                <a:latin typeface="Calibri" pitchFamily="34" charset="0"/>
                <a:cs typeface="Calibri" pitchFamily="34" charset="0"/>
              </a:rPr>
              <a:t>else (* R</a:t>
            </a:r>
            <a:r>
              <a:rPr lang="en-US" baseline="-25000">
                <a:latin typeface="Calibri" pitchFamily="34" charset="0"/>
                <a:cs typeface="Calibri" pitchFamily="34" charset="0"/>
              </a:rPr>
              <a:t>i</a:t>
            </a:r>
            <a:r>
              <a:rPr lang="en-US">
                <a:latin typeface="Calibri" pitchFamily="34" charset="0"/>
                <a:cs typeface="Calibri" pitchFamily="34" charset="0"/>
              </a:rPr>
              <a:t>[A] = S</a:t>
            </a:r>
            <a:r>
              <a:rPr lang="en-US" baseline="-25000">
                <a:latin typeface="Calibri" pitchFamily="34" charset="0"/>
                <a:cs typeface="Calibri" pitchFamily="34" charset="0"/>
              </a:rPr>
              <a:t>j</a:t>
            </a:r>
            <a:r>
              <a:rPr lang="en-US">
                <a:latin typeface="Calibri" pitchFamily="34" charset="0"/>
                <a:cs typeface="Calibri" pitchFamily="34" charset="0"/>
              </a:rPr>
              <a:t>[</a:t>
            </a:r>
            <a:r>
              <a:rPr lang="el-GR">
                <a:latin typeface="Calibri" pitchFamily="34" charset="0"/>
                <a:cs typeface="Calibri" pitchFamily="34" charset="0"/>
              </a:rPr>
              <a:t>Α</a:t>
            </a:r>
            <a:r>
              <a:rPr lang="en-US">
                <a:latin typeface="Calibri" pitchFamily="34" charset="0"/>
                <a:cs typeface="Calibri" pitchFamily="34" charset="0"/>
              </a:rPr>
              <a:t>] *)</a:t>
            </a:r>
            <a:endParaRPr lang="el-GR">
              <a:latin typeface="Calibri" pitchFamily="34" charset="0"/>
              <a:cs typeface="Calibri" pitchFamily="34" charset="0"/>
            </a:endParaRPr>
          </a:p>
        </p:txBody>
      </p:sp>
      <p:sp>
        <p:nvSpPr>
          <p:cNvPr id="644108" name="Text Box 12"/>
          <p:cNvSpPr txBox="1">
            <a:spLocks noChangeArrowheads="1"/>
          </p:cNvSpPr>
          <p:nvPr/>
        </p:nvSpPr>
        <p:spPr bwMode="auto">
          <a:xfrm>
            <a:off x="609600" y="4344988"/>
            <a:ext cx="2971800" cy="1615827"/>
          </a:xfrm>
          <a:prstGeom prst="rect">
            <a:avLst/>
          </a:prstGeom>
          <a:noFill/>
          <a:ln w="9525">
            <a:noFill/>
            <a:miter lim="800000"/>
            <a:headEnd/>
            <a:tailEnd/>
          </a:ln>
          <a:effectLst/>
        </p:spPr>
        <p:txBody>
          <a:bodyPr>
            <a:spAutoFit/>
          </a:bodyPr>
          <a:lstStyle/>
          <a:p>
            <a:pPr eaLnBrk="0" hangingPunct="0">
              <a:spcBef>
                <a:spcPct val="50000"/>
              </a:spcBef>
            </a:pPr>
            <a:r>
              <a:rPr lang="el-GR" b="1" u="sng" dirty="0">
                <a:solidFill>
                  <a:schemeClr val="accent2">
                    <a:lumMod val="75000"/>
                  </a:schemeClr>
                </a:solidFill>
                <a:latin typeface="Calibri" pitchFamily="34" charset="0"/>
                <a:cs typeface="Calibri" pitchFamily="34" charset="0"/>
              </a:rPr>
              <a:t>Τομή</a:t>
            </a:r>
            <a:endParaRPr lang="el-GR" u="sng" dirty="0">
              <a:solidFill>
                <a:schemeClr val="accent2">
                  <a:lumMod val="75000"/>
                </a:schemeClr>
              </a:solidFill>
              <a:latin typeface="Calibri" pitchFamily="34" charset="0"/>
              <a:cs typeface="Calibri" pitchFamily="34" charset="0"/>
            </a:endParaRPr>
          </a:p>
          <a:p>
            <a:pPr eaLnBrk="0" hangingPunct="0">
              <a:spcBef>
                <a:spcPct val="50000"/>
              </a:spcBef>
            </a:pPr>
            <a:r>
              <a:rPr lang="el-GR" dirty="0">
                <a:latin typeface="Calibri" pitchFamily="34" charset="0"/>
                <a:cs typeface="Calibri" pitchFamily="34" charset="0"/>
              </a:rPr>
              <a:t>γράψε το </a:t>
            </a:r>
            <a:r>
              <a:rPr lang="en-US" dirty="0" err="1">
                <a:latin typeface="Calibri" pitchFamily="34" charset="0"/>
                <a:cs typeface="Calibri" pitchFamily="34" charset="0"/>
              </a:rPr>
              <a:t>R</a:t>
            </a:r>
            <a:r>
              <a:rPr lang="en-US" baseline="-25000" dirty="0" err="1">
                <a:latin typeface="Calibri" pitchFamily="34" charset="0"/>
                <a:cs typeface="Calibri" pitchFamily="34" charset="0"/>
              </a:rPr>
              <a:t>i</a:t>
            </a:r>
            <a:r>
              <a:rPr lang="en-US" dirty="0">
                <a:latin typeface="Calibri" pitchFamily="34" charset="0"/>
                <a:cs typeface="Calibri" pitchFamily="34" charset="0"/>
              </a:rPr>
              <a:t> </a:t>
            </a:r>
            <a:r>
              <a:rPr lang="el-GR" dirty="0">
                <a:latin typeface="Calibri" pitchFamily="34" charset="0"/>
                <a:cs typeface="Calibri" pitchFamily="34" charset="0"/>
              </a:rPr>
              <a:t>στο αποτέλεσμα</a:t>
            </a:r>
          </a:p>
          <a:p>
            <a:pPr eaLnBrk="0" hangingPunct="0">
              <a:spcBef>
                <a:spcPct val="50000"/>
              </a:spcBef>
            </a:pPr>
            <a:r>
              <a:rPr lang="el-GR" dirty="0">
                <a:latin typeface="Calibri" pitchFamily="34" charset="0"/>
                <a:cs typeface="Calibri" pitchFamily="34" charset="0"/>
              </a:rPr>
              <a:t>i := i + 1;</a:t>
            </a:r>
          </a:p>
          <a:p>
            <a:pPr eaLnBrk="0" hangingPunct="0">
              <a:spcBef>
                <a:spcPct val="50000"/>
              </a:spcBef>
            </a:pPr>
            <a:r>
              <a:rPr lang="el-GR" dirty="0">
                <a:latin typeface="Calibri" pitchFamily="34" charset="0"/>
                <a:cs typeface="Calibri" pitchFamily="34" charset="0"/>
              </a:rPr>
              <a:t>j := j + 1;</a:t>
            </a:r>
          </a:p>
        </p:txBody>
      </p:sp>
      <p:sp>
        <p:nvSpPr>
          <p:cNvPr id="644109" name="Rectangle 13"/>
          <p:cNvSpPr>
            <a:spLocks noChangeArrowheads="1"/>
          </p:cNvSpPr>
          <p:nvPr/>
        </p:nvSpPr>
        <p:spPr bwMode="auto">
          <a:xfrm>
            <a:off x="609600" y="4267200"/>
            <a:ext cx="2878318" cy="1699967"/>
          </a:xfrm>
          <a:prstGeom prst="rect">
            <a:avLst/>
          </a:prstGeom>
          <a:noFill/>
          <a:ln w="9525">
            <a:solidFill>
              <a:schemeClr val="accent2">
                <a:lumMod val="75000"/>
              </a:schemeClr>
            </a:solidFill>
            <a:miter lim="800000"/>
            <a:headEnd/>
            <a:tailEnd/>
          </a:ln>
          <a:effectLst/>
        </p:spPr>
        <p:txBody>
          <a:bodyPr wrap="none" anchor="ctr"/>
          <a:lstStyle/>
          <a:p>
            <a:endParaRPr lang="en-US"/>
          </a:p>
        </p:txBody>
      </p:sp>
      <p:grpSp>
        <p:nvGrpSpPr>
          <p:cNvPr id="3" name="Group 14"/>
          <p:cNvGrpSpPr>
            <a:grpSpLocks/>
          </p:cNvGrpSpPr>
          <p:nvPr/>
        </p:nvGrpSpPr>
        <p:grpSpPr bwMode="auto">
          <a:xfrm>
            <a:off x="3790950" y="4276726"/>
            <a:ext cx="2057400" cy="1276351"/>
            <a:chOff x="2400" y="2784"/>
            <a:chExt cx="1296" cy="804"/>
          </a:xfrm>
        </p:grpSpPr>
        <p:sp>
          <p:nvSpPr>
            <p:cNvPr id="644111" name="Text Box 15"/>
            <p:cNvSpPr txBox="1">
              <a:spLocks noChangeArrowheads="1"/>
            </p:cNvSpPr>
            <p:nvPr/>
          </p:nvSpPr>
          <p:spPr bwMode="auto">
            <a:xfrm>
              <a:off x="2400" y="2832"/>
              <a:ext cx="1296" cy="756"/>
            </a:xfrm>
            <a:prstGeom prst="rect">
              <a:avLst/>
            </a:prstGeom>
            <a:noFill/>
            <a:ln w="9525">
              <a:noFill/>
              <a:miter lim="800000"/>
              <a:headEnd/>
              <a:tailEnd/>
            </a:ln>
            <a:effectLst/>
          </p:spPr>
          <p:txBody>
            <a:bodyPr>
              <a:spAutoFit/>
            </a:bodyPr>
            <a:lstStyle/>
            <a:p>
              <a:pPr eaLnBrk="0" hangingPunct="0">
                <a:spcBef>
                  <a:spcPct val="50000"/>
                </a:spcBef>
              </a:pPr>
              <a:r>
                <a:rPr lang="el-GR" b="1" u="sng" dirty="0">
                  <a:solidFill>
                    <a:schemeClr val="accent3">
                      <a:lumMod val="75000"/>
                    </a:schemeClr>
                  </a:solidFill>
                  <a:latin typeface="Calibri" pitchFamily="34" charset="0"/>
                  <a:cs typeface="Calibri" pitchFamily="34" charset="0"/>
                </a:rPr>
                <a:t>Ένωση</a:t>
              </a:r>
            </a:p>
            <a:p>
              <a:pPr eaLnBrk="0" hangingPunct="0">
                <a:spcBef>
                  <a:spcPct val="50000"/>
                </a:spcBef>
              </a:pPr>
              <a:r>
                <a:rPr lang="el-GR" dirty="0">
                  <a:latin typeface="Calibri" pitchFamily="34" charset="0"/>
                  <a:cs typeface="Calibri" pitchFamily="34" charset="0"/>
                </a:rPr>
                <a:t>i := i + 1;</a:t>
              </a:r>
            </a:p>
            <a:p>
              <a:pPr eaLnBrk="0" hangingPunct="0">
                <a:spcBef>
                  <a:spcPct val="50000"/>
                </a:spcBef>
              </a:pPr>
              <a:endParaRPr lang="el-GR" dirty="0">
                <a:latin typeface="Calibri" pitchFamily="34" charset="0"/>
                <a:cs typeface="Calibri" pitchFamily="34" charset="0"/>
              </a:endParaRPr>
            </a:p>
          </p:txBody>
        </p:sp>
        <p:sp>
          <p:nvSpPr>
            <p:cNvPr id="644112" name="Rectangle 16"/>
            <p:cNvSpPr>
              <a:spLocks noChangeArrowheads="1"/>
            </p:cNvSpPr>
            <p:nvPr/>
          </p:nvSpPr>
          <p:spPr bwMode="auto">
            <a:xfrm>
              <a:off x="2400" y="2784"/>
              <a:ext cx="1200" cy="768"/>
            </a:xfrm>
            <a:prstGeom prst="rect">
              <a:avLst/>
            </a:prstGeom>
            <a:noFill/>
            <a:ln w="9525">
              <a:solidFill>
                <a:schemeClr val="accent3">
                  <a:lumMod val="75000"/>
                </a:schemeClr>
              </a:solidFill>
              <a:miter lim="800000"/>
              <a:headEnd/>
              <a:tailEnd/>
            </a:ln>
            <a:effectLst/>
          </p:spPr>
          <p:txBody>
            <a:bodyPr wrap="none" anchor="ctr"/>
            <a:lstStyle/>
            <a:p>
              <a:endParaRPr lang="en-US">
                <a:latin typeface="Calibri" pitchFamily="34" charset="0"/>
                <a:cs typeface="Calibri" pitchFamily="34" charset="0"/>
              </a:endParaRPr>
            </a:p>
          </p:txBody>
        </p:sp>
      </p:grpSp>
      <p:grpSp>
        <p:nvGrpSpPr>
          <p:cNvPr id="4" name="Group 17"/>
          <p:cNvGrpSpPr>
            <a:grpSpLocks/>
          </p:cNvGrpSpPr>
          <p:nvPr/>
        </p:nvGrpSpPr>
        <p:grpSpPr bwMode="auto">
          <a:xfrm>
            <a:off x="6019800" y="4267201"/>
            <a:ext cx="1981200" cy="1784351"/>
            <a:chOff x="3792" y="2784"/>
            <a:chExt cx="1248" cy="1124"/>
          </a:xfrm>
        </p:grpSpPr>
        <p:sp>
          <p:nvSpPr>
            <p:cNvPr id="644114" name="Text Box 18"/>
            <p:cNvSpPr txBox="1">
              <a:spLocks noChangeArrowheads="1"/>
            </p:cNvSpPr>
            <p:nvPr/>
          </p:nvSpPr>
          <p:spPr bwMode="auto">
            <a:xfrm>
              <a:off x="3840" y="2784"/>
              <a:ext cx="1200" cy="1124"/>
            </a:xfrm>
            <a:prstGeom prst="rect">
              <a:avLst/>
            </a:prstGeom>
            <a:noFill/>
            <a:ln w="9525">
              <a:noFill/>
              <a:miter lim="800000"/>
              <a:headEnd/>
              <a:tailEnd/>
            </a:ln>
            <a:effectLst/>
          </p:spPr>
          <p:txBody>
            <a:bodyPr>
              <a:spAutoFit/>
            </a:bodyPr>
            <a:lstStyle/>
            <a:p>
              <a:pPr eaLnBrk="0" hangingPunct="0">
                <a:spcBef>
                  <a:spcPct val="50000"/>
                </a:spcBef>
              </a:pPr>
              <a:r>
                <a:rPr lang="el-GR" b="1" u="sng">
                  <a:solidFill>
                    <a:schemeClr val="accent1"/>
                  </a:solidFill>
                  <a:latin typeface="Calibri" pitchFamily="34" charset="0"/>
                  <a:cs typeface="Calibri" pitchFamily="34" charset="0"/>
                </a:rPr>
                <a:t>Διαφορά</a:t>
              </a:r>
            </a:p>
            <a:p>
              <a:pPr eaLnBrk="0" hangingPunct="0">
                <a:spcBef>
                  <a:spcPct val="50000"/>
                </a:spcBef>
              </a:pPr>
              <a:r>
                <a:rPr lang="el-GR">
                  <a:latin typeface="Calibri" pitchFamily="34" charset="0"/>
                  <a:cs typeface="Calibri" pitchFamily="34" charset="0"/>
                </a:rPr>
                <a:t>i := i + 1;</a:t>
              </a:r>
            </a:p>
            <a:p>
              <a:pPr eaLnBrk="0" hangingPunct="0">
                <a:spcBef>
                  <a:spcPct val="50000"/>
                </a:spcBef>
              </a:pPr>
              <a:r>
                <a:rPr lang="el-GR">
                  <a:latin typeface="Calibri" pitchFamily="34" charset="0"/>
                  <a:cs typeface="Calibri" pitchFamily="34" charset="0"/>
                </a:rPr>
                <a:t>j := j + 1;</a:t>
              </a:r>
            </a:p>
            <a:p>
              <a:pPr eaLnBrk="0" hangingPunct="0">
                <a:spcBef>
                  <a:spcPct val="50000"/>
                </a:spcBef>
              </a:pPr>
              <a:endParaRPr lang="el-GR">
                <a:latin typeface="Calibri" pitchFamily="34" charset="0"/>
                <a:cs typeface="Calibri" pitchFamily="34" charset="0"/>
              </a:endParaRPr>
            </a:p>
          </p:txBody>
        </p:sp>
        <p:sp>
          <p:nvSpPr>
            <p:cNvPr id="644115" name="Rectangle 19"/>
            <p:cNvSpPr>
              <a:spLocks noChangeArrowheads="1"/>
            </p:cNvSpPr>
            <p:nvPr/>
          </p:nvSpPr>
          <p:spPr bwMode="auto">
            <a:xfrm>
              <a:off x="3792" y="2784"/>
              <a:ext cx="1203" cy="822"/>
            </a:xfrm>
            <a:prstGeom prst="rect">
              <a:avLst/>
            </a:prstGeom>
            <a:noFill/>
            <a:ln w="9525">
              <a:solidFill>
                <a:schemeClr val="accent1"/>
              </a:solidFill>
              <a:miter lim="800000"/>
              <a:headEnd/>
              <a:tailEnd/>
            </a:ln>
            <a:effectLst/>
          </p:spPr>
          <p:txBody>
            <a:bodyPr wrap="none" anchor="ctr"/>
            <a:lstStyle/>
            <a:p>
              <a:endParaRPr lang="en-US">
                <a:latin typeface="Calibri" pitchFamily="34" charset="0"/>
                <a:cs typeface="Calibri" pitchFamily="34" charset="0"/>
              </a:endParaRPr>
            </a:p>
          </p:txBody>
        </p:sp>
      </p:grpSp>
      <p:sp>
        <p:nvSpPr>
          <p:cNvPr id="5" name="Title 4"/>
          <p:cNvSpPr>
            <a:spLocks noGrp="1"/>
          </p:cNvSpPr>
          <p:nvPr>
            <p:ph type="title"/>
          </p:nvPr>
        </p:nvSpPr>
        <p:spPr/>
        <p:txBody>
          <a:bodyPr/>
          <a:lstStyle/>
          <a:p>
            <a:r>
              <a:rPr lang="el-GR" dirty="0" smtClean="0">
                <a:solidFill>
                  <a:schemeClr val="accent6">
                    <a:lumMod val="75000"/>
                  </a:schemeClr>
                </a:solidFill>
              </a:rPr>
              <a:t>Πράξεις συνόλων</a:t>
            </a:r>
            <a:endParaRPr lang="en-US" dirty="0">
              <a:solidFill>
                <a:schemeClr val="accent6">
                  <a:lumMod val="75000"/>
                </a:schemeClr>
              </a:solidFill>
            </a:endParaRPr>
          </a:p>
        </p:txBody>
      </p:sp>
      <p:sp>
        <p:nvSpPr>
          <p:cNvPr id="24"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25"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 name="Slide Number Placeholder 4"/>
          <p:cNvSpPr>
            <a:spLocks noGrp="1"/>
          </p:cNvSpPr>
          <p:nvPr>
            <p:ph type="sldNum" sz="quarter" idx="12"/>
          </p:nvPr>
        </p:nvSpPr>
        <p:spPr/>
        <p:txBody>
          <a:bodyPr/>
          <a:lstStyle/>
          <a:p>
            <a:fld id="{EF14CF73-B504-46BD-877F-03D999926B4D}" type="slidenum">
              <a:rPr lang="el-GR" altLang="en-US"/>
              <a:pPr/>
              <a:t>42</a:t>
            </a:fld>
            <a:endParaRPr lang="el-GR" altLang="en-US"/>
          </a:p>
        </p:txBody>
      </p:sp>
      <p:grpSp>
        <p:nvGrpSpPr>
          <p:cNvPr id="2" name="Group 3"/>
          <p:cNvGrpSpPr>
            <a:grpSpLocks/>
          </p:cNvGrpSpPr>
          <p:nvPr/>
        </p:nvGrpSpPr>
        <p:grpSpPr bwMode="auto">
          <a:xfrm>
            <a:off x="776360" y="2352577"/>
            <a:ext cx="3657600" cy="3586163"/>
            <a:chOff x="912" y="1632"/>
            <a:chExt cx="2304" cy="2259"/>
          </a:xfrm>
        </p:grpSpPr>
        <p:sp>
          <p:nvSpPr>
            <p:cNvPr id="645124" name="Text Box 4"/>
            <p:cNvSpPr txBox="1">
              <a:spLocks noChangeArrowheads="1"/>
            </p:cNvSpPr>
            <p:nvPr/>
          </p:nvSpPr>
          <p:spPr bwMode="auto">
            <a:xfrm>
              <a:off x="1056" y="1728"/>
              <a:ext cx="2160" cy="2065"/>
            </a:xfrm>
            <a:prstGeom prst="rect">
              <a:avLst/>
            </a:prstGeom>
            <a:noFill/>
            <a:ln w="9525">
              <a:noFill/>
              <a:miter lim="800000"/>
              <a:headEnd/>
              <a:tailEnd/>
            </a:ln>
            <a:effectLst/>
          </p:spPr>
          <p:txBody>
            <a:bodyPr>
              <a:spAutoFit/>
            </a:bodyPr>
            <a:lstStyle/>
            <a:p>
              <a:pPr eaLnBrk="0" hangingPunct="0">
                <a:spcBef>
                  <a:spcPct val="50000"/>
                </a:spcBef>
              </a:pPr>
              <a:r>
                <a:rPr lang="el-GR" b="1" u="sng" dirty="0">
                  <a:solidFill>
                    <a:schemeClr val="accent3">
                      <a:lumMod val="75000"/>
                    </a:schemeClr>
                  </a:solidFill>
                  <a:latin typeface="Calibri" pitchFamily="34" charset="0"/>
                  <a:cs typeface="Calibri" pitchFamily="34" charset="0"/>
                </a:rPr>
                <a:t>Ένωση</a:t>
              </a:r>
            </a:p>
            <a:p>
              <a:pPr eaLnBrk="0" hangingPunct="0">
                <a:spcBef>
                  <a:spcPct val="50000"/>
                </a:spcBef>
              </a:pPr>
              <a:r>
                <a:rPr lang="el-GR" dirty="0" err="1">
                  <a:latin typeface="Calibri" pitchFamily="34" charset="0"/>
                  <a:cs typeface="Calibri" pitchFamily="34" charset="0"/>
                </a:rPr>
                <a:t>while</a:t>
              </a:r>
              <a:r>
                <a:rPr lang="el-GR" dirty="0">
                  <a:latin typeface="Calibri" pitchFamily="34" charset="0"/>
                  <a:cs typeface="Calibri" pitchFamily="34" charset="0"/>
                </a:rPr>
                <a:t> (i </a:t>
              </a:r>
              <a:r>
                <a:rPr lang="el-GR" dirty="0">
                  <a:latin typeface="Calibri" pitchFamily="34" charset="0"/>
                  <a:cs typeface="Calibri" pitchFamily="34" charset="0"/>
                  <a:sym typeface="Symbol" pitchFamily="18" charset="2"/>
                </a:rPr>
                <a:t> </a:t>
              </a:r>
              <a:r>
                <a:rPr lang="el-GR" dirty="0" err="1">
                  <a:latin typeface="Calibri" pitchFamily="34" charset="0"/>
                  <a:cs typeface="Calibri" pitchFamily="34" charset="0"/>
                </a:rPr>
                <a:t>n</a:t>
              </a:r>
              <a:r>
                <a:rPr lang="el-GR" baseline="-25000" dirty="0" err="1">
                  <a:latin typeface="Calibri" pitchFamily="34" charset="0"/>
                  <a:cs typeface="Calibri" pitchFamily="34" charset="0"/>
                </a:rPr>
                <a:t>R</a:t>
              </a:r>
              <a:r>
                <a:rPr lang="el-GR" dirty="0">
                  <a:latin typeface="Calibri" pitchFamily="34" charset="0"/>
                  <a:cs typeface="Calibri" pitchFamily="34" charset="0"/>
                </a:rPr>
                <a:t>) </a:t>
              </a:r>
            </a:p>
            <a:p>
              <a:pPr eaLnBrk="0" hangingPunct="0">
                <a:spcBef>
                  <a:spcPct val="50000"/>
                </a:spcBef>
              </a:pPr>
              <a:r>
                <a:rPr lang="el-GR" dirty="0">
                  <a:latin typeface="Calibri" pitchFamily="34" charset="0"/>
                  <a:cs typeface="Calibri" pitchFamily="34" charset="0"/>
                </a:rPr>
                <a:t>     γράψε το </a:t>
              </a:r>
              <a:r>
                <a:rPr lang="en-US" dirty="0" err="1">
                  <a:latin typeface="Calibri" pitchFamily="34" charset="0"/>
                  <a:cs typeface="Calibri" pitchFamily="34" charset="0"/>
                </a:rPr>
                <a:t>R</a:t>
              </a:r>
              <a:r>
                <a:rPr lang="en-US" baseline="-25000" dirty="0" err="1">
                  <a:latin typeface="Calibri" pitchFamily="34" charset="0"/>
                  <a:cs typeface="Calibri" pitchFamily="34" charset="0"/>
                </a:rPr>
                <a:t>i</a:t>
              </a:r>
              <a:r>
                <a:rPr lang="en-US" dirty="0">
                  <a:latin typeface="Calibri" pitchFamily="34" charset="0"/>
                  <a:cs typeface="Calibri" pitchFamily="34" charset="0"/>
                </a:rPr>
                <a:t> </a:t>
              </a:r>
              <a:r>
                <a:rPr lang="el-GR" dirty="0">
                  <a:latin typeface="Calibri" pitchFamily="34" charset="0"/>
                  <a:cs typeface="Calibri" pitchFamily="34" charset="0"/>
                </a:rPr>
                <a:t>στο αποτέλεσμα</a:t>
              </a:r>
            </a:p>
            <a:p>
              <a:pPr eaLnBrk="0" hangingPunct="0">
                <a:spcBef>
                  <a:spcPct val="50000"/>
                </a:spcBef>
              </a:pPr>
              <a:r>
                <a:rPr lang="el-GR" dirty="0">
                  <a:latin typeface="Calibri" pitchFamily="34" charset="0"/>
                  <a:cs typeface="Calibri" pitchFamily="34" charset="0"/>
                </a:rPr>
                <a:t>      i: = i + 1;</a:t>
              </a:r>
            </a:p>
            <a:p>
              <a:pPr eaLnBrk="0" hangingPunct="0">
                <a:spcBef>
                  <a:spcPct val="50000"/>
                </a:spcBef>
              </a:pPr>
              <a:r>
                <a:rPr lang="el-GR" dirty="0" err="1">
                  <a:latin typeface="Calibri" pitchFamily="34" charset="0"/>
                  <a:cs typeface="Calibri" pitchFamily="34" charset="0"/>
                </a:rPr>
                <a:t>while</a:t>
              </a:r>
              <a:r>
                <a:rPr lang="el-GR" dirty="0">
                  <a:latin typeface="Calibri" pitchFamily="34" charset="0"/>
                  <a:cs typeface="Calibri" pitchFamily="34" charset="0"/>
                </a:rPr>
                <a:t> (j </a:t>
              </a:r>
              <a:r>
                <a:rPr lang="el-GR" dirty="0">
                  <a:latin typeface="Calibri" pitchFamily="34" charset="0"/>
                  <a:cs typeface="Calibri" pitchFamily="34" charset="0"/>
                  <a:sym typeface="Symbol" pitchFamily="18" charset="2"/>
                </a:rPr>
                <a:t> </a:t>
              </a:r>
              <a:r>
                <a:rPr lang="el-GR" dirty="0" err="1">
                  <a:latin typeface="Calibri" pitchFamily="34" charset="0"/>
                  <a:cs typeface="Calibri" pitchFamily="34" charset="0"/>
                </a:rPr>
                <a:t>n</a:t>
              </a:r>
              <a:r>
                <a:rPr lang="el-GR" baseline="-25000" dirty="0" err="1">
                  <a:latin typeface="Calibri" pitchFamily="34" charset="0"/>
                  <a:cs typeface="Calibri" pitchFamily="34" charset="0"/>
                </a:rPr>
                <a:t>S</a:t>
              </a:r>
              <a:r>
                <a:rPr lang="el-GR" dirty="0">
                  <a:latin typeface="Calibri" pitchFamily="34" charset="0"/>
                  <a:cs typeface="Calibri" pitchFamily="34" charset="0"/>
                </a:rPr>
                <a:t>) </a:t>
              </a:r>
            </a:p>
            <a:p>
              <a:pPr eaLnBrk="0" hangingPunct="0">
                <a:spcBef>
                  <a:spcPct val="50000"/>
                </a:spcBef>
              </a:pPr>
              <a:r>
                <a:rPr lang="el-GR" dirty="0">
                  <a:latin typeface="Calibri" pitchFamily="34" charset="0"/>
                  <a:cs typeface="Calibri" pitchFamily="34" charset="0"/>
                </a:rPr>
                <a:t>     γράψε το </a:t>
              </a:r>
              <a:r>
                <a:rPr lang="en-US" dirty="0" err="1">
                  <a:latin typeface="Calibri" pitchFamily="34" charset="0"/>
                  <a:cs typeface="Calibri" pitchFamily="34" charset="0"/>
                </a:rPr>
                <a:t>S</a:t>
              </a:r>
              <a:r>
                <a:rPr lang="en-US" baseline="-25000" dirty="0" err="1">
                  <a:latin typeface="Calibri" pitchFamily="34" charset="0"/>
                  <a:cs typeface="Calibri" pitchFamily="34" charset="0"/>
                </a:rPr>
                <a:t>j</a:t>
              </a:r>
              <a:r>
                <a:rPr lang="en-US" dirty="0">
                  <a:latin typeface="Calibri" pitchFamily="34" charset="0"/>
                  <a:cs typeface="Calibri" pitchFamily="34" charset="0"/>
                </a:rPr>
                <a:t> </a:t>
              </a:r>
              <a:r>
                <a:rPr lang="el-GR" dirty="0">
                  <a:latin typeface="Calibri" pitchFamily="34" charset="0"/>
                  <a:cs typeface="Calibri" pitchFamily="34" charset="0"/>
                </a:rPr>
                <a:t>στο αποτέλεσμα</a:t>
              </a:r>
            </a:p>
            <a:p>
              <a:pPr eaLnBrk="0" hangingPunct="0">
                <a:spcBef>
                  <a:spcPct val="50000"/>
                </a:spcBef>
              </a:pPr>
              <a:r>
                <a:rPr lang="el-GR" dirty="0">
                  <a:latin typeface="Calibri" pitchFamily="34" charset="0"/>
                  <a:cs typeface="Calibri" pitchFamily="34" charset="0"/>
                </a:rPr>
                <a:t>      j: = j + 1;</a:t>
              </a:r>
            </a:p>
            <a:p>
              <a:pPr eaLnBrk="0" hangingPunct="0">
                <a:spcBef>
                  <a:spcPct val="50000"/>
                </a:spcBef>
              </a:pPr>
              <a:endParaRPr lang="el-GR" dirty="0">
                <a:latin typeface="Calibri" pitchFamily="34" charset="0"/>
                <a:cs typeface="Calibri" pitchFamily="34" charset="0"/>
              </a:endParaRPr>
            </a:p>
          </p:txBody>
        </p:sp>
        <p:sp>
          <p:nvSpPr>
            <p:cNvPr id="645125" name="Rectangle 5"/>
            <p:cNvSpPr>
              <a:spLocks noChangeArrowheads="1"/>
            </p:cNvSpPr>
            <p:nvPr/>
          </p:nvSpPr>
          <p:spPr bwMode="auto">
            <a:xfrm>
              <a:off x="912" y="1632"/>
              <a:ext cx="2250" cy="2259"/>
            </a:xfrm>
            <a:prstGeom prst="rect">
              <a:avLst/>
            </a:prstGeom>
            <a:noFill/>
            <a:ln w="9525">
              <a:solidFill>
                <a:schemeClr val="accent3">
                  <a:lumMod val="75000"/>
                </a:schemeClr>
              </a:solidFill>
              <a:miter lim="800000"/>
              <a:headEnd/>
              <a:tailEnd/>
            </a:ln>
            <a:effectLst/>
          </p:spPr>
          <p:txBody>
            <a:bodyPr wrap="none" anchor="ctr"/>
            <a:lstStyle/>
            <a:p>
              <a:endParaRPr lang="en-US">
                <a:latin typeface="Calibri" pitchFamily="34" charset="0"/>
                <a:cs typeface="Calibri" pitchFamily="34" charset="0"/>
              </a:endParaRPr>
            </a:p>
          </p:txBody>
        </p:sp>
      </p:grpSp>
      <p:grpSp>
        <p:nvGrpSpPr>
          <p:cNvPr id="3" name="Group 6"/>
          <p:cNvGrpSpPr>
            <a:grpSpLocks/>
          </p:cNvGrpSpPr>
          <p:nvPr/>
        </p:nvGrpSpPr>
        <p:grpSpPr bwMode="auto">
          <a:xfrm>
            <a:off x="4995836" y="2352675"/>
            <a:ext cx="3505200" cy="2630488"/>
            <a:chOff x="3408" y="1632"/>
            <a:chExt cx="2208" cy="1657"/>
          </a:xfrm>
        </p:grpSpPr>
        <p:sp>
          <p:nvSpPr>
            <p:cNvPr id="645127" name="Text Box 7"/>
            <p:cNvSpPr txBox="1">
              <a:spLocks noChangeArrowheads="1"/>
            </p:cNvSpPr>
            <p:nvPr/>
          </p:nvSpPr>
          <p:spPr bwMode="auto">
            <a:xfrm>
              <a:off x="3456" y="1680"/>
              <a:ext cx="2160" cy="1609"/>
            </a:xfrm>
            <a:prstGeom prst="rect">
              <a:avLst/>
            </a:prstGeom>
            <a:noFill/>
            <a:ln w="9525">
              <a:noFill/>
              <a:miter lim="800000"/>
              <a:headEnd/>
              <a:tailEnd/>
            </a:ln>
            <a:effectLst/>
          </p:spPr>
          <p:txBody>
            <a:bodyPr>
              <a:spAutoFit/>
            </a:bodyPr>
            <a:lstStyle/>
            <a:p>
              <a:pPr eaLnBrk="0" hangingPunct="0">
                <a:spcBef>
                  <a:spcPct val="50000"/>
                </a:spcBef>
              </a:pPr>
              <a:r>
                <a:rPr lang="el-GR" b="1" u="sng">
                  <a:solidFill>
                    <a:schemeClr val="accent1"/>
                  </a:solidFill>
                  <a:latin typeface="Calibri" pitchFamily="34" charset="0"/>
                  <a:cs typeface="Calibri" pitchFamily="34" charset="0"/>
                </a:rPr>
                <a:t>Διαφορά</a:t>
              </a:r>
            </a:p>
            <a:p>
              <a:pPr eaLnBrk="0" hangingPunct="0">
                <a:spcBef>
                  <a:spcPct val="50000"/>
                </a:spcBef>
              </a:pPr>
              <a:r>
                <a:rPr lang="el-GR">
                  <a:latin typeface="Calibri" pitchFamily="34" charset="0"/>
                  <a:cs typeface="Calibri" pitchFamily="34" charset="0"/>
                </a:rPr>
                <a:t>while (i </a:t>
              </a:r>
              <a:r>
                <a:rPr lang="el-GR">
                  <a:latin typeface="Calibri" pitchFamily="34" charset="0"/>
                  <a:cs typeface="Calibri" pitchFamily="34" charset="0"/>
                  <a:sym typeface="Symbol" pitchFamily="18" charset="2"/>
                </a:rPr>
                <a:t> </a:t>
              </a:r>
              <a:r>
                <a:rPr lang="el-GR">
                  <a:latin typeface="Calibri" pitchFamily="34" charset="0"/>
                  <a:cs typeface="Calibri" pitchFamily="34" charset="0"/>
                </a:rPr>
                <a:t>n</a:t>
              </a:r>
              <a:r>
                <a:rPr lang="el-GR" baseline="-25000">
                  <a:latin typeface="Calibri" pitchFamily="34" charset="0"/>
                  <a:cs typeface="Calibri" pitchFamily="34" charset="0"/>
                </a:rPr>
                <a:t>R</a:t>
              </a:r>
              <a:r>
                <a:rPr lang="el-GR">
                  <a:latin typeface="Calibri" pitchFamily="34" charset="0"/>
                  <a:cs typeface="Calibri" pitchFamily="34" charset="0"/>
                </a:rPr>
                <a:t>) </a:t>
              </a:r>
            </a:p>
            <a:p>
              <a:pPr eaLnBrk="0" hangingPunct="0">
                <a:spcBef>
                  <a:spcPct val="50000"/>
                </a:spcBef>
              </a:pPr>
              <a:r>
                <a:rPr lang="el-GR">
                  <a:latin typeface="Calibri" pitchFamily="34" charset="0"/>
                  <a:cs typeface="Calibri" pitchFamily="34" charset="0"/>
                </a:rPr>
                <a:t>     γράψε το </a:t>
              </a:r>
              <a:r>
                <a:rPr lang="en-US">
                  <a:latin typeface="Calibri" pitchFamily="34" charset="0"/>
                  <a:cs typeface="Calibri" pitchFamily="34" charset="0"/>
                </a:rPr>
                <a:t>R</a:t>
              </a:r>
              <a:r>
                <a:rPr lang="en-US" baseline="-25000">
                  <a:latin typeface="Calibri" pitchFamily="34" charset="0"/>
                  <a:cs typeface="Calibri" pitchFamily="34" charset="0"/>
                </a:rPr>
                <a:t>i</a:t>
              </a:r>
              <a:r>
                <a:rPr lang="en-US">
                  <a:latin typeface="Calibri" pitchFamily="34" charset="0"/>
                  <a:cs typeface="Calibri" pitchFamily="34" charset="0"/>
                </a:rPr>
                <a:t> </a:t>
              </a:r>
              <a:r>
                <a:rPr lang="el-GR">
                  <a:latin typeface="Calibri" pitchFamily="34" charset="0"/>
                  <a:cs typeface="Calibri" pitchFamily="34" charset="0"/>
                </a:rPr>
                <a:t>στο αποτέλεσμα</a:t>
              </a:r>
            </a:p>
            <a:p>
              <a:pPr eaLnBrk="0" hangingPunct="0">
                <a:spcBef>
                  <a:spcPct val="50000"/>
                </a:spcBef>
              </a:pPr>
              <a:r>
                <a:rPr lang="el-GR">
                  <a:latin typeface="Calibri" pitchFamily="34" charset="0"/>
                  <a:cs typeface="Calibri" pitchFamily="34" charset="0"/>
                </a:rPr>
                <a:t>      i: = i + 1;</a:t>
              </a:r>
            </a:p>
            <a:p>
              <a:pPr eaLnBrk="0" hangingPunct="0">
                <a:spcBef>
                  <a:spcPct val="50000"/>
                </a:spcBef>
              </a:pPr>
              <a:endParaRPr lang="el-GR">
                <a:latin typeface="Calibri" pitchFamily="34" charset="0"/>
                <a:cs typeface="Calibri" pitchFamily="34" charset="0"/>
              </a:endParaRPr>
            </a:p>
          </p:txBody>
        </p:sp>
        <p:sp>
          <p:nvSpPr>
            <p:cNvPr id="645128" name="Rectangle 8"/>
            <p:cNvSpPr>
              <a:spLocks noChangeArrowheads="1"/>
            </p:cNvSpPr>
            <p:nvPr/>
          </p:nvSpPr>
          <p:spPr bwMode="auto">
            <a:xfrm>
              <a:off x="3408" y="1632"/>
              <a:ext cx="2160" cy="1440"/>
            </a:xfrm>
            <a:prstGeom prst="rect">
              <a:avLst/>
            </a:prstGeom>
            <a:noFill/>
            <a:ln w="9525">
              <a:solidFill>
                <a:schemeClr val="accent1"/>
              </a:solidFill>
              <a:miter lim="800000"/>
              <a:headEnd/>
              <a:tailEnd/>
            </a:ln>
            <a:effectLst/>
          </p:spPr>
          <p:txBody>
            <a:bodyPr wrap="none" anchor="ctr"/>
            <a:lstStyle/>
            <a:p>
              <a:endParaRPr lang="en-US">
                <a:latin typeface="Calibri" pitchFamily="34" charset="0"/>
                <a:cs typeface="Calibri" pitchFamily="34" charset="0"/>
              </a:endParaRPr>
            </a:p>
          </p:txBody>
        </p:sp>
      </p:grpSp>
      <p:sp>
        <p:nvSpPr>
          <p:cNvPr id="645129" name="Text Box 9"/>
          <p:cNvSpPr txBox="1">
            <a:spLocks noChangeArrowheads="1"/>
          </p:cNvSpPr>
          <p:nvPr/>
        </p:nvSpPr>
        <p:spPr bwMode="auto">
          <a:xfrm>
            <a:off x="1038198" y="1700212"/>
            <a:ext cx="6243655" cy="400110"/>
          </a:xfrm>
          <a:prstGeom prst="rect">
            <a:avLst/>
          </a:prstGeom>
          <a:noFill/>
          <a:ln w="9525">
            <a:noFill/>
            <a:miter lim="800000"/>
            <a:headEnd/>
            <a:tailEnd/>
          </a:ln>
          <a:effectLst/>
        </p:spPr>
        <p:txBody>
          <a:bodyPr wrap="square">
            <a:spAutoFit/>
          </a:bodyPr>
          <a:lstStyle/>
          <a:p>
            <a:pPr eaLnBrk="0" hangingPunct="0">
              <a:spcBef>
                <a:spcPct val="50000"/>
              </a:spcBef>
            </a:pPr>
            <a:r>
              <a:rPr lang="el-GR" dirty="0">
                <a:latin typeface="Calibri" pitchFamily="34" charset="0"/>
                <a:cs typeface="Calibri" pitchFamily="34" charset="0"/>
              </a:rPr>
              <a:t>Αν υπάρχουν ακόμα εγγραφές για κάποιο αρχείο</a:t>
            </a:r>
            <a:r>
              <a:rPr lang="en-US" dirty="0">
                <a:latin typeface="Calibri" pitchFamily="34" charset="0"/>
                <a:cs typeface="Calibri" pitchFamily="34" charset="0"/>
              </a:rPr>
              <a:t>:</a:t>
            </a:r>
            <a:endParaRPr lang="el-GR" dirty="0">
              <a:latin typeface="Calibri" pitchFamily="34" charset="0"/>
              <a:cs typeface="Calibri" pitchFamily="34" charset="0"/>
            </a:endParaRPr>
          </a:p>
        </p:txBody>
      </p:sp>
      <p:sp>
        <p:nvSpPr>
          <p:cNvPr id="4" name="Title 3"/>
          <p:cNvSpPr>
            <a:spLocks noGrp="1"/>
          </p:cNvSpPr>
          <p:nvPr>
            <p:ph type="title"/>
          </p:nvPr>
        </p:nvSpPr>
        <p:spPr/>
        <p:txBody>
          <a:bodyPr/>
          <a:lstStyle/>
          <a:p>
            <a:r>
              <a:rPr lang="el-GR" dirty="0" smtClean="0">
                <a:solidFill>
                  <a:schemeClr val="accent6">
                    <a:lumMod val="75000"/>
                  </a:schemeClr>
                </a:solidFill>
              </a:rPr>
              <a:t>Πράξεις συνόλων</a:t>
            </a:r>
            <a:endParaRPr lang="en-US" dirty="0">
              <a:solidFill>
                <a:schemeClr val="accent6">
                  <a:lumMod val="75000"/>
                </a:schemeClr>
              </a:solidFill>
            </a:endParaRPr>
          </a:p>
        </p:txBody>
      </p:sp>
      <p:sp>
        <p:nvSpPr>
          <p:cNvPr id="14"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5"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solidFill>
                  <a:schemeClr val="accent6">
                    <a:lumMod val="75000"/>
                  </a:schemeClr>
                </a:solidFill>
              </a:rPr>
              <a:t>Άσκηση</a:t>
            </a:r>
            <a:endParaRPr lang="el-GR" dirty="0">
              <a:solidFill>
                <a:schemeClr val="accent6">
                  <a:lumMod val="75000"/>
                </a:schemeClr>
              </a:solidFill>
            </a:endParaRPr>
          </a:p>
        </p:txBody>
      </p:sp>
      <p:sp>
        <p:nvSpPr>
          <p:cNvPr id="3" name="Footer Placeholder 2"/>
          <p:cNvSpPr>
            <a:spLocks noGrp="1"/>
          </p:cNvSpPr>
          <p:nvPr>
            <p:ph type="ftr" sz="quarter" idx="11"/>
          </p:nvPr>
        </p:nvSpPr>
        <p:spPr/>
        <p:txBody>
          <a:bodyPr/>
          <a:lstStyle/>
          <a:p>
            <a:r>
              <a:rPr lang="en-US" smtClean="0"/>
              <a:t>
              </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43</a:t>
            </a:fld>
            <a:endParaRPr lang="en-US" dirty="0"/>
          </a:p>
        </p:txBody>
      </p:sp>
      <p:sp>
        <p:nvSpPr>
          <p:cNvPr id="5" name="TextBox 4"/>
          <p:cNvSpPr txBox="1"/>
          <p:nvPr/>
        </p:nvSpPr>
        <p:spPr>
          <a:xfrm>
            <a:off x="607646" y="1417638"/>
            <a:ext cx="7928708" cy="3693319"/>
          </a:xfrm>
          <a:prstGeom prst="rect">
            <a:avLst/>
          </a:prstGeom>
          <a:noFill/>
        </p:spPr>
        <p:txBody>
          <a:bodyPr wrap="square" rtlCol="0">
            <a:spAutoFit/>
          </a:bodyPr>
          <a:lstStyle/>
          <a:p>
            <a:r>
              <a:rPr lang="el-GR" dirty="0"/>
              <a:t>Θεωρείστε </a:t>
            </a:r>
            <a:r>
              <a:rPr lang="el-GR" dirty="0" smtClean="0"/>
              <a:t>ότι τον πίνακα </a:t>
            </a:r>
            <a:r>
              <a:rPr lang="en-US" dirty="0" smtClean="0"/>
              <a:t>BOOK </a:t>
            </a:r>
            <a:endParaRPr lang="el-GR" dirty="0" smtClean="0"/>
          </a:p>
          <a:p>
            <a:r>
              <a:rPr lang="en-US" dirty="0"/>
              <a:t>BOOK(</a:t>
            </a:r>
            <a:r>
              <a:rPr lang="en-US" u="sng" dirty="0"/>
              <a:t>ISBN</a:t>
            </a:r>
            <a:r>
              <a:rPr lang="en-US" dirty="0"/>
              <a:t>, TITLE, PUB-YEAR)</a:t>
            </a:r>
            <a:endParaRPr lang="el-GR" dirty="0"/>
          </a:p>
          <a:p>
            <a:r>
              <a:rPr lang="el-GR" dirty="0" smtClean="0"/>
              <a:t>που έχει </a:t>
            </a:r>
            <a:r>
              <a:rPr lang="el-GR" dirty="0"/>
              <a:t>πληροφορία για </a:t>
            </a:r>
            <a:r>
              <a:rPr lang="el-GR" dirty="0">
                <a:solidFill>
                  <a:schemeClr val="tx2">
                    <a:lumMod val="60000"/>
                    <a:lumOff val="40000"/>
                  </a:schemeClr>
                </a:solidFill>
              </a:rPr>
              <a:t>1.000.000</a:t>
            </a:r>
            <a:r>
              <a:rPr lang="el-GR" dirty="0"/>
              <a:t> βιβλία και είναι </a:t>
            </a:r>
            <a:r>
              <a:rPr lang="el-GR" dirty="0" err="1"/>
              <a:t>αποθηκευμένος</a:t>
            </a:r>
            <a:r>
              <a:rPr lang="el-GR" dirty="0"/>
              <a:t> σε ένα αρχείο στο δίσκο το οποίο είναι </a:t>
            </a:r>
            <a:r>
              <a:rPr lang="el-GR" dirty="0">
                <a:solidFill>
                  <a:schemeClr val="tx2">
                    <a:lumMod val="60000"/>
                    <a:lumOff val="40000"/>
                  </a:schemeClr>
                </a:solidFill>
              </a:rPr>
              <a:t>διατεταγμένο ως προς το γνώρισμα </a:t>
            </a:r>
            <a:r>
              <a:rPr lang="en-US" dirty="0">
                <a:solidFill>
                  <a:schemeClr val="tx2">
                    <a:lumMod val="60000"/>
                    <a:lumOff val="40000"/>
                  </a:schemeClr>
                </a:solidFill>
              </a:rPr>
              <a:t>TITLE </a:t>
            </a:r>
            <a:r>
              <a:rPr lang="el-GR" dirty="0"/>
              <a:t>και καταλαμβάνει </a:t>
            </a:r>
            <a:r>
              <a:rPr lang="el-GR" dirty="0">
                <a:solidFill>
                  <a:schemeClr val="tx2">
                    <a:lumMod val="60000"/>
                    <a:lumOff val="40000"/>
                  </a:schemeClr>
                </a:solidFill>
              </a:rPr>
              <a:t>20.000</a:t>
            </a:r>
            <a:r>
              <a:rPr lang="el-GR" dirty="0"/>
              <a:t> </a:t>
            </a:r>
            <a:r>
              <a:rPr lang="en-US" dirty="0"/>
              <a:t>blocks</a:t>
            </a:r>
            <a:r>
              <a:rPr lang="el-GR" dirty="0"/>
              <a:t>. </a:t>
            </a:r>
            <a:endParaRPr lang="el-GR" dirty="0" smtClean="0"/>
          </a:p>
          <a:p>
            <a:endParaRPr lang="el-GR" dirty="0" smtClean="0"/>
          </a:p>
          <a:p>
            <a:r>
              <a:rPr lang="el-GR" dirty="0" smtClean="0"/>
              <a:t>Επίσης</a:t>
            </a:r>
            <a:r>
              <a:rPr lang="el-GR" dirty="0"/>
              <a:t>, έχουμε ένα </a:t>
            </a:r>
            <a:r>
              <a:rPr lang="el-GR" dirty="0">
                <a:solidFill>
                  <a:schemeClr val="tx2">
                    <a:lumMod val="60000"/>
                    <a:lumOff val="40000"/>
                  </a:schemeClr>
                </a:solidFill>
              </a:rPr>
              <a:t>B+-δέντρο </a:t>
            </a:r>
            <a:r>
              <a:rPr lang="el-GR" dirty="0"/>
              <a:t>ως ευρετήριο στο γνώρισμα </a:t>
            </a:r>
            <a:r>
              <a:rPr lang="en-US" dirty="0">
                <a:solidFill>
                  <a:schemeClr val="tx2">
                    <a:lumMod val="60000"/>
                    <a:lumOff val="40000"/>
                  </a:schemeClr>
                </a:solidFill>
              </a:rPr>
              <a:t>ISBN </a:t>
            </a:r>
            <a:r>
              <a:rPr lang="el-GR" dirty="0"/>
              <a:t>που έχει τάξη </a:t>
            </a:r>
            <a:r>
              <a:rPr lang="el-GR" dirty="0">
                <a:solidFill>
                  <a:schemeClr val="tx2">
                    <a:lumMod val="60000"/>
                    <a:lumOff val="40000"/>
                  </a:schemeClr>
                </a:solidFill>
              </a:rPr>
              <a:t>55</a:t>
            </a:r>
            <a:r>
              <a:rPr lang="el-GR" dirty="0"/>
              <a:t> για τους εσωτερικούς κόμβους και </a:t>
            </a:r>
            <a:r>
              <a:rPr lang="el-GR" dirty="0">
                <a:solidFill>
                  <a:schemeClr val="tx2">
                    <a:lumMod val="60000"/>
                    <a:lumOff val="40000"/>
                  </a:schemeClr>
                </a:solidFill>
              </a:rPr>
              <a:t>65 </a:t>
            </a:r>
            <a:r>
              <a:rPr lang="el-GR" dirty="0"/>
              <a:t>για τα φύλλα. Θεωρείστε ότι μπορείτε να χρησιμοποιείστε έως </a:t>
            </a:r>
            <a:r>
              <a:rPr lang="el-GR" dirty="0">
                <a:solidFill>
                  <a:schemeClr val="tx2">
                    <a:lumMod val="60000"/>
                    <a:lumOff val="40000"/>
                  </a:schemeClr>
                </a:solidFill>
              </a:rPr>
              <a:t>60 </a:t>
            </a:r>
            <a:r>
              <a:rPr lang="en-US" dirty="0">
                <a:solidFill>
                  <a:schemeClr val="tx2">
                    <a:lumMod val="60000"/>
                    <a:lumOff val="40000"/>
                  </a:schemeClr>
                </a:solidFill>
              </a:rPr>
              <a:t>blocks </a:t>
            </a:r>
            <a:r>
              <a:rPr lang="el-GR" dirty="0">
                <a:solidFill>
                  <a:schemeClr val="tx2">
                    <a:lumMod val="60000"/>
                    <a:lumOff val="40000"/>
                  </a:schemeClr>
                </a:solidFill>
              </a:rPr>
              <a:t>στη μνήμη</a:t>
            </a:r>
            <a:r>
              <a:rPr lang="el-GR" dirty="0"/>
              <a:t> για την αποθήκευση του ευρετηρίου.</a:t>
            </a:r>
          </a:p>
          <a:p>
            <a:endParaRPr lang="el-GR" dirty="0" smtClean="0"/>
          </a:p>
          <a:p>
            <a:pPr marL="400050" indent="-400050">
              <a:buAutoNum type="romanLcParenBoth"/>
            </a:pPr>
            <a:r>
              <a:rPr lang="el-GR" dirty="0" smtClean="0"/>
              <a:t>Ποια </a:t>
            </a:r>
            <a:r>
              <a:rPr lang="el-GR" dirty="0"/>
              <a:t>από τα </a:t>
            </a:r>
            <a:r>
              <a:rPr lang="en-US" dirty="0"/>
              <a:t>block </a:t>
            </a:r>
            <a:r>
              <a:rPr lang="el-GR" dirty="0"/>
              <a:t>του ευρετηρίου θα διατηρούσατε </a:t>
            </a:r>
            <a:r>
              <a:rPr lang="el-GR" i="1" dirty="0"/>
              <a:t>στη μνήμη και γιατί</a:t>
            </a:r>
            <a:r>
              <a:rPr lang="el-GR" dirty="0"/>
              <a:t>. Απαντήστε τα επόμενα ερωτήματα με βάση αυτή σας την απάντηση</a:t>
            </a:r>
            <a:r>
              <a:rPr lang="el-GR" dirty="0" smtClean="0"/>
              <a:t>.</a:t>
            </a:r>
          </a:p>
          <a:p>
            <a:endParaRPr lang="el-GR" dirty="0"/>
          </a:p>
        </p:txBody>
      </p:sp>
    </p:spTree>
    <p:extLst>
      <p:ext uri="{BB962C8B-B14F-4D97-AF65-F5344CB8AC3E}">
        <p14:creationId xmlns:p14="http://schemas.microsoft.com/office/powerpoint/2010/main" val="19827166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solidFill>
                  <a:schemeClr val="accent6">
                    <a:lumMod val="75000"/>
                  </a:schemeClr>
                </a:solidFill>
              </a:rPr>
              <a:t>Άσκηση</a:t>
            </a:r>
            <a:endParaRPr lang="el-GR" dirty="0">
              <a:solidFill>
                <a:schemeClr val="accent6">
                  <a:lumMod val="75000"/>
                </a:schemeClr>
              </a:solidFill>
            </a:endParaRPr>
          </a:p>
        </p:txBody>
      </p:sp>
      <p:sp>
        <p:nvSpPr>
          <p:cNvPr id="3" name="Footer Placeholder 2"/>
          <p:cNvSpPr>
            <a:spLocks noGrp="1"/>
          </p:cNvSpPr>
          <p:nvPr>
            <p:ph type="ftr" sz="quarter" idx="11"/>
          </p:nvPr>
        </p:nvSpPr>
        <p:spPr/>
        <p:txBody>
          <a:bodyPr/>
          <a:lstStyle/>
          <a:p>
            <a:r>
              <a:rPr lang="en-US" smtClean="0"/>
              <a:t>
              </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44</a:t>
            </a:fld>
            <a:endParaRPr lang="en-US" dirty="0"/>
          </a:p>
        </p:txBody>
      </p:sp>
      <p:sp>
        <p:nvSpPr>
          <p:cNvPr id="5" name="TextBox 4"/>
          <p:cNvSpPr txBox="1"/>
          <p:nvPr/>
        </p:nvSpPr>
        <p:spPr>
          <a:xfrm>
            <a:off x="607645" y="1417638"/>
            <a:ext cx="8340969" cy="3139321"/>
          </a:xfrm>
          <a:prstGeom prst="rect">
            <a:avLst/>
          </a:prstGeom>
          <a:noFill/>
        </p:spPr>
        <p:txBody>
          <a:bodyPr wrap="square" rtlCol="0">
            <a:spAutoFit/>
          </a:bodyPr>
          <a:lstStyle/>
          <a:p>
            <a:endParaRPr lang="el-GR" dirty="0"/>
          </a:p>
          <a:p>
            <a:r>
              <a:rPr lang="el-GR" dirty="0"/>
              <a:t>(</a:t>
            </a:r>
            <a:r>
              <a:rPr lang="en-US" dirty="0"/>
              <a:t>ii</a:t>
            </a:r>
            <a:r>
              <a:rPr lang="el-GR" dirty="0"/>
              <a:t>) Εκτιμήστε  το κόστος της ερώτησης: </a:t>
            </a:r>
            <a:endParaRPr lang="el-GR" dirty="0" smtClean="0"/>
          </a:p>
          <a:p>
            <a:r>
              <a:rPr lang="en-US" dirty="0" smtClean="0"/>
              <a:t>		SELECT</a:t>
            </a:r>
            <a:r>
              <a:rPr lang="el-GR" dirty="0" smtClean="0"/>
              <a:t> </a:t>
            </a:r>
            <a:r>
              <a:rPr lang="el-GR" dirty="0"/>
              <a:t>* </a:t>
            </a:r>
            <a:r>
              <a:rPr lang="en-US" dirty="0" smtClean="0"/>
              <a:t>FROM </a:t>
            </a:r>
            <a:r>
              <a:rPr lang="en-US" dirty="0"/>
              <a:t>BOOK </a:t>
            </a:r>
            <a:r>
              <a:rPr lang="en-US" dirty="0" smtClean="0"/>
              <a:t>WHERE </a:t>
            </a:r>
            <a:r>
              <a:rPr lang="en-US" dirty="0"/>
              <a:t>ISBN</a:t>
            </a:r>
            <a:r>
              <a:rPr lang="el-GR" dirty="0"/>
              <a:t> = </a:t>
            </a:r>
            <a:r>
              <a:rPr lang="el-GR" dirty="0" smtClean="0"/>
              <a:t>2101010</a:t>
            </a:r>
            <a:r>
              <a:rPr lang="en-US" dirty="0" smtClean="0"/>
              <a:t>;</a:t>
            </a:r>
            <a:endParaRPr lang="el-GR" dirty="0" smtClean="0"/>
          </a:p>
          <a:p>
            <a:endParaRPr lang="el-GR" dirty="0"/>
          </a:p>
          <a:p>
            <a:r>
              <a:rPr lang="el-GR" dirty="0"/>
              <a:t>(</a:t>
            </a:r>
            <a:r>
              <a:rPr lang="en-US" dirty="0"/>
              <a:t>iii</a:t>
            </a:r>
            <a:r>
              <a:rPr lang="el-GR" dirty="0"/>
              <a:t>) Θεωρείστε την </a:t>
            </a:r>
            <a:r>
              <a:rPr lang="el-GR" dirty="0" smtClean="0"/>
              <a:t>ερώτηση</a:t>
            </a:r>
            <a:endParaRPr lang="en-US" dirty="0" smtClean="0"/>
          </a:p>
          <a:p>
            <a:pPr marL="898525"/>
            <a:r>
              <a:rPr lang="en-US" dirty="0" smtClean="0"/>
              <a:t>SELECT</a:t>
            </a:r>
            <a:r>
              <a:rPr lang="el-GR" dirty="0" smtClean="0"/>
              <a:t> </a:t>
            </a:r>
            <a:r>
              <a:rPr lang="el-GR" dirty="0"/>
              <a:t>* </a:t>
            </a:r>
            <a:r>
              <a:rPr lang="en-US" dirty="0" smtClean="0"/>
              <a:t>FROM </a:t>
            </a:r>
            <a:r>
              <a:rPr lang="en-US" dirty="0"/>
              <a:t>BOOK </a:t>
            </a:r>
            <a:endParaRPr lang="en-US" dirty="0" smtClean="0"/>
          </a:p>
          <a:p>
            <a:pPr marL="898525"/>
            <a:r>
              <a:rPr lang="en-US" dirty="0" smtClean="0"/>
              <a:t>WHERE </a:t>
            </a:r>
            <a:r>
              <a:rPr lang="en-US" dirty="0"/>
              <a:t>ISBN</a:t>
            </a:r>
            <a:r>
              <a:rPr lang="el-GR" dirty="0"/>
              <a:t> &gt; 1451010 </a:t>
            </a:r>
            <a:r>
              <a:rPr lang="en-US" dirty="0" smtClean="0"/>
              <a:t>AND </a:t>
            </a:r>
            <a:r>
              <a:rPr lang="en-US" dirty="0"/>
              <a:t>ISBN</a:t>
            </a:r>
            <a:r>
              <a:rPr lang="el-GR" dirty="0"/>
              <a:t> &lt; 8899000 </a:t>
            </a:r>
            <a:r>
              <a:rPr lang="en-US" dirty="0"/>
              <a:t>and TITLE </a:t>
            </a:r>
            <a:r>
              <a:rPr lang="el-GR" dirty="0"/>
              <a:t>= ‘</a:t>
            </a:r>
            <a:r>
              <a:rPr lang="en-US" dirty="0" err="1"/>
              <a:t>SteppenWolf</a:t>
            </a:r>
            <a:r>
              <a:rPr lang="el-GR" dirty="0" smtClean="0"/>
              <a:t>’</a:t>
            </a:r>
            <a:r>
              <a:rPr lang="en-US" dirty="0" smtClean="0"/>
              <a:t>;</a:t>
            </a:r>
            <a:r>
              <a:rPr lang="el-GR" dirty="0" smtClean="0"/>
              <a:t> </a:t>
            </a:r>
            <a:endParaRPr lang="en-US" dirty="0" smtClean="0"/>
          </a:p>
          <a:p>
            <a:r>
              <a:rPr lang="el-GR" dirty="0" smtClean="0"/>
              <a:t>και </a:t>
            </a:r>
            <a:r>
              <a:rPr lang="el-GR" dirty="0"/>
              <a:t>ότι υπάρχουν </a:t>
            </a:r>
            <a:r>
              <a:rPr lang="el-GR" dirty="0" smtClean="0">
                <a:solidFill>
                  <a:schemeClr val="tx2">
                    <a:lumMod val="60000"/>
                    <a:lumOff val="40000"/>
                  </a:schemeClr>
                </a:solidFill>
              </a:rPr>
              <a:t>1</a:t>
            </a:r>
            <a:r>
              <a:rPr lang="en-US" dirty="0" smtClean="0">
                <a:solidFill>
                  <a:schemeClr val="tx2">
                    <a:lumMod val="60000"/>
                    <a:lumOff val="40000"/>
                  </a:schemeClr>
                </a:solidFill>
              </a:rPr>
              <a:t>0</a:t>
            </a:r>
            <a:r>
              <a:rPr lang="el-GR" dirty="0" smtClean="0">
                <a:solidFill>
                  <a:schemeClr val="tx2">
                    <a:lumMod val="60000"/>
                    <a:lumOff val="40000"/>
                  </a:schemeClr>
                </a:solidFill>
              </a:rPr>
              <a:t>0</a:t>
            </a:r>
            <a:r>
              <a:rPr lang="el-GR" dirty="0" smtClean="0"/>
              <a:t> </a:t>
            </a:r>
            <a:r>
              <a:rPr lang="el-GR" dirty="0"/>
              <a:t>βιβλία με </a:t>
            </a:r>
            <a:r>
              <a:rPr lang="en-US" dirty="0"/>
              <a:t>ISBN </a:t>
            </a:r>
            <a:r>
              <a:rPr lang="el-GR" dirty="0"/>
              <a:t>μεταξύ 1451010 και 8899000 και </a:t>
            </a:r>
            <a:r>
              <a:rPr lang="en-US" dirty="0" smtClean="0">
                <a:solidFill>
                  <a:schemeClr val="tx2">
                    <a:lumMod val="60000"/>
                    <a:lumOff val="40000"/>
                  </a:schemeClr>
                </a:solidFill>
              </a:rPr>
              <a:t>2</a:t>
            </a:r>
            <a:r>
              <a:rPr lang="el-GR" dirty="0" smtClean="0"/>
              <a:t> </a:t>
            </a:r>
            <a:r>
              <a:rPr lang="el-GR" dirty="0"/>
              <a:t>βιβλία με τίτλο </a:t>
            </a:r>
            <a:r>
              <a:rPr lang="en-US" dirty="0" err="1"/>
              <a:t>SteppenWolf</a:t>
            </a:r>
            <a:r>
              <a:rPr lang="el-GR" dirty="0"/>
              <a:t>. </a:t>
            </a:r>
            <a:endParaRPr lang="en-US" dirty="0" smtClean="0"/>
          </a:p>
          <a:p>
            <a:r>
              <a:rPr lang="el-GR" dirty="0" smtClean="0"/>
              <a:t>Συμφέρει </a:t>
            </a:r>
            <a:r>
              <a:rPr lang="el-GR" dirty="0"/>
              <a:t>να χρησιμοποιήσουμε το ευρετήριο για αυτήν την ερώτηση ή όχι και γιατί.</a:t>
            </a:r>
          </a:p>
          <a:p>
            <a:r>
              <a:rPr lang="el-GR" dirty="0"/>
              <a:t> </a:t>
            </a:r>
          </a:p>
        </p:txBody>
      </p:sp>
    </p:spTree>
    <p:extLst>
      <p:ext uri="{BB962C8B-B14F-4D97-AF65-F5344CB8AC3E}">
        <p14:creationId xmlns:p14="http://schemas.microsoft.com/office/powerpoint/2010/main" val="26232695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solidFill>
                  <a:schemeClr val="accent6">
                    <a:lumMod val="75000"/>
                  </a:schemeClr>
                </a:solidFill>
              </a:rPr>
              <a:t>Άσκηση</a:t>
            </a:r>
            <a:endParaRPr lang="el-GR" dirty="0">
              <a:solidFill>
                <a:schemeClr val="accent6">
                  <a:lumMod val="75000"/>
                </a:schemeClr>
              </a:solidFill>
            </a:endParaRPr>
          </a:p>
        </p:txBody>
      </p:sp>
      <p:sp>
        <p:nvSpPr>
          <p:cNvPr id="3" name="Footer Placeholder 2"/>
          <p:cNvSpPr>
            <a:spLocks noGrp="1"/>
          </p:cNvSpPr>
          <p:nvPr>
            <p:ph type="ftr" sz="quarter" idx="11"/>
          </p:nvPr>
        </p:nvSpPr>
        <p:spPr/>
        <p:txBody>
          <a:bodyPr/>
          <a:lstStyle/>
          <a:p>
            <a:r>
              <a:rPr lang="en-US" smtClean="0"/>
              <a:t>
              </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45</a:t>
            </a:fld>
            <a:endParaRPr lang="en-US" dirty="0"/>
          </a:p>
        </p:txBody>
      </p:sp>
      <p:sp>
        <p:nvSpPr>
          <p:cNvPr id="5" name="TextBox 4"/>
          <p:cNvSpPr txBox="1"/>
          <p:nvPr/>
        </p:nvSpPr>
        <p:spPr>
          <a:xfrm>
            <a:off x="607645" y="1417638"/>
            <a:ext cx="8340969" cy="4247317"/>
          </a:xfrm>
          <a:prstGeom prst="rect">
            <a:avLst/>
          </a:prstGeom>
          <a:noFill/>
        </p:spPr>
        <p:txBody>
          <a:bodyPr wrap="square" rtlCol="0">
            <a:spAutoFit/>
          </a:bodyPr>
          <a:lstStyle/>
          <a:p>
            <a:endParaRPr lang="el-GR" dirty="0"/>
          </a:p>
          <a:p>
            <a:r>
              <a:rPr lang="el-GR" dirty="0" smtClean="0"/>
              <a:t>(</a:t>
            </a:r>
            <a:r>
              <a:rPr lang="el-GR" dirty="0"/>
              <a:t>α) Έστω ένα ευρετήριο </a:t>
            </a:r>
            <a:r>
              <a:rPr lang="el-GR" dirty="0" err="1">
                <a:solidFill>
                  <a:schemeClr val="tx2">
                    <a:lumMod val="60000"/>
                    <a:lumOff val="40000"/>
                  </a:schemeClr>
                </a:solidFill>
              </a:rPr>
              <a:t>επεκτατού</a:t>
            </a:r>
            <a:r>
              <a:rPr lang="el-GR" dirty="0">
                <a:solidFill>
                  <a:schemeClr val="tx2">
                    <a:lumMod val="60000"/>
                    <a:lumOff val="40000"/>
                  </a:schemeClr>
                </a:solidFill>
              </a:rPr>
              <a:t>  κατακερματισμού</a:t>
            </a:r>
            <a:r>
              <a:rPr lang="el-GR" dirty="0"/>
              <a:t>, όπου κάθε κάδος (</a:t>
            </a:r>
            <a:r>
              <a:rPr lang="el-GR" dirty="0" err="1"/>
              <a:t>bucket</a:t>
            </a:r>
            <a:r>
              <a:rPr lang="el-GR" dirty="0"/>
              <a:t>/</a:t>
            </a:r>
            <a:r>
              <a:rPr lang="el-GR" dirty="0" err="1"/>
              <a:t>block</a:t>
            </a:r>
            <a:r>
              <a:rPr lang="el-GR" dirty="0"/>
              <a:t>) μπορεί να χωρέσει έως </a:t>
            </a:r>
            <a:r>
              <a:rPr lang="el-GR" dirty="0">
                <a:solidFill>
                  <a:schemeClr val="tx2">
                    <a:lumMod val="60000"/>
                    <a:lumOff val="40000"/>
                  </a:schemeClr>
                </a:solidFill>
              </a:rPr>
              <a:t>2</a:t>
            </a:r>
            <a:r>
              <a:rPr lang="el-GR" dirty="0"/>
              <a:t> εγγραφές. </a:t>
            </a:r>
          </a:p>
          <a:p>
            <a:r>
              <a:rPr lang="el-GR" dirty="0"/>
              <a:t>Εισάγετε τις τιμές </a:t>
            </a:r>
            <a:r>
              <a:rPr lang="el-GR" dirty="0">
                <a:solidFill>
                  <a:schemeClr val="tx2">
                    <a:lumMod val="60000"/>
                    <a:lumOff val="40000"/>
                  </a:schemeClr>
                </a:solidFill>
              </a:rPr>
              <a:t>7, 8, 15, 14, 23, 2, 10</a:t>
            </a:r>
            <a:r>
              <a:rPr lang="el-GR" dirty="0"/>
              <a:t>. </a:t>
            </a:r>
            <a:endParaRPr lang="en-US" dirty="0" smtClean="0"/>
          </a:p>
          <a:p>
            <a:r>
              <a:rPr lang="el-GR" dirty="0" smtClean="0"/>
              <a:t>Δώστε </a:t>
            </a:r>
            <a:r>
              <a:rPr lang="el-GR" dirty="0"/>
              <a:t>το ευρετήριο που προκύπτει μετά από κάθε διάσπαση κάδου καθώς και το αντίστοιχο ολικό βάθος του καταλόγου και το τοπικό βάθος κάθε θέσης. Χρησιμοποιήστε τα τελευταία ψηφία της δυαδικής αναπαράστασης των τιμών</a:t>
            </a:r>
          </a:p>
          <a:p>
            <a:r>
              <a:rPr lang="el-GR" dirty="0"/>
              <a:t> </a:t>
            </a:r>
          </a:p>
          <a:p>
            <a:r>
              <a:rPr lang="el-GR" dirty="0"/>
              <a:t>(β) Έστω ένα ευρετήριο </a:t>
            </a:r>
            <a:r>
              <a:rPr lang="el-GR" dirty="0">
                <a:solidFill>
                  <a:schemeClr val="tx2">
                    <a:lumMod val="60000"/>
                    <a:lumOff val="40000"/>
                  </a:schemeClr>
                </a:solidFill>
              </a:rPr>
              <a:t>γραμμικού  κατακερματισμού </a:t>
            </a:r>
            <a:r>
              <a:rPr lang="el-GR" dirty="0"/>
              <a:t>όπου κάθε κάδος (</a:t>
            </a:r>
            <a:r>
              <a:rPr lang="el-GR" dirty="0" err="1"/>
              <a:t>bucket</a:t>
            </a:r>
            <a:r>
              <a:rPr lang="el-GR" dirty="0"/>
              <a:t>/</a:t>
            </a:r>
            <a:r>
              <a:rPr lang="el-GR" dirty="0" err="1"/>
              <a:t>block</a:t>
            </a:r>
            <a:r>
              <a:rPr lang="el-GR" dirty="0"/>
              <a:t>) μπορεί να χωρέσει έως </a:t>
            </a:r>
            <a:r>
              <a:rPr lang="el-GR" dirty="0">
                <a:solidFill>
                  <a:schemeClr val="tx2">
                    <a:lumMod val="60000"/>
                    <a:lumOff val="40000"/>
                  </a:schemeClr>
                </a:solidFill>
              </a:rPr>
              <a:t>2</a:t>
            </a:r>
            <a:r>
              <a:rPr lang="el-GR" dirty="0"/>
              <a:t> εγγραφές και η αρχική συνάρτηση κατακερματισμού είναι η συνάρτηση  </a:t>
            </a:r>
            <a:r>
              <a:rPr lang="el-GR" dirty="0">
                <a:solidFill>
                  <a:schemeClr val="tx2">
                    <a:lumMod val="60000"/>
                    <a:lumOff val="40000"/>
                  </a:schemeClr>
                </a:solidFill>
              </a:rPr>
              <a:t>h(k) = k </a:t>
            </a:r>
            <a:r>
              <a:rPr lang="el-GR" dirty="0" err="1">
                <a:solidFill>
                  <a:schemeClr val="tx2">
                    <a:lumMod val="60000"/>
                    <a:lumOff val="40000"/>
                  </a:schemeClr>
                </a:solidFill>
              </a:rPr>
              <a:t>mod</a:t>
            </a:r>
            <a:r>
              <a:rPr lang="el-GR" dirty="0">
                <a:solidFill>
                  <a:schemeClr val="tx2">
                    <a:lumMod val="60000"/>
                    <a:lumOff val="40000"/>
                  </a:schemeClr>
                </a:solidFill>
              </a:rPr>
              <a:t> 2</a:t>
            </a:r>
          </a:p>
          <a:p>
            <a:r>
              <a:rPr lang="el-GR" dirty="0"/>
              <a:t>(</a:t>
            </a:r>
            <a:r>
              <a:rPr lang="en-US" dirty="0" err="1"/>
              <a:t>i</a:t>
            </a:r>
            <a:r>
              <a:rPr lang="el-GR" dirty="0"/>
              <a:t>) Εισάγετε τις τιμές </a:t>
            </a:r>
            <a:r>
              <a:rPr lang="el-GR" dirty="0">
                <a:solidFill>
                  <a:schemeClr val="tx2">
                    <a:lumMod val="60000"/>
                    <a:lumOff val="40000"/>
                  </a:schemeClr>
                </a:solidFill>
              </a:rPr>
              <a:t>7, 8, 15, 14, 23, 2, 10</a:t>
            </a:r>
            <a:r>
              <a:rPr lang="el-GR" dirty="0"/>
              <a:t>. Δώστε το ευρετήριο (τουλάχιστον) κάθε φορά που γίνεται διάσπαση κάποιου κάδου.</a:t>
            </a:r>
          </a:p>
          <a:p>
            <a:r>
              <a:rPr lang="el-GR" dirty="0"/>
              <a:t>(</a:t>
            </a:r>
            <a:r>
              <a:rPr lang="en-US" dirty="0"/>
              <a:t>ii</a:t>
            </a:r>
            <a:r>
              <a:rPr lang="el-GR" dirty="0"/>
              <a:t>) Ποιο είναι το ζεύγος συναρτήσεων που χρησιμοποιείτε όταν έχουμε 20 κάδους (χωρίς να μετράμε πιθανούς κάδους υπερχείλισης). </a:t>
            </a:r>
          </a:p>
        </p:txBody>
      </p:sp>
    </p:spTree>
    <p:extLst>
      <p:ext uri="{BB962C8B-B14F-4D97-AF65-F5344CB8AC3E}">
        <p14:creationId xmlns:p14="http://schemas.microsoft.com/office/powerpoint/2010/main" val="394974507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Slide Number Placeholder 3"/>
          <p:cNvSpPr>
            <a:spLocks noGrp="1"/>
          </p:cNvSpPr>
          <p:nvPr>
            <p:ph type="sldNum" sz="quarter" idx="12"/>
          </p:nvPr>
        </p:nvSpPr>
        <p:spPr>
          <a:noFill/>
        </p:spPr>
        <p:txBody>
          <a:bodyPr/>
          <a:lstStyle/>
          <a:p>
            <a:fld id="{7A8BE01A-1549-4FD9-8F37-77ED03559DF4}" type="slidenum">
              <a:rPr lang="el-GR" altLang="en-US" smtClean="0"/>
              <a:pPr/>
              <a:t>46</a:t>
            </a:fld>
            <a:endParaRPr lang="el-GR" altLang="en-US" smtClean="0"/>
          </a:p>
        </p:txBody>
      </p:sp>
      <p:sp>
        <p:nvSpPr>
          <p:cNvPr id="38917" name="Text Box 2"/>
          <p:cNvSpPr txBox="1">
            <a:spLocks noChangeArrowheads="1"/>
          </p:cNvSpPr>
          <p:nvPr/>
        </p:nvSpPr>
        <p:spPr bwMode="auto">
          <a:xfrm>
            <a:off x="1258888" y="2205038"/>
            <a:ext cx="6119812" cy="1015663"/>
          </a:xfrm>
          <a:prstGeom prst="rect">
            <a:avLst/>
          </a:prstGeom>
          <a:noFill/>
          <a:ln w="9525">
            <a:noFill/>
            <a:miter lim="800000"/>
            <a:headEnd/>
            <a:tailEnd/>
          </a:ln>
        </p:spPr>
        <p:txBody>
          <a:bodyPr>
            <a:spAutoFit/>
          </a:bodyPr>
          <a:lstStyle/>
          <a:p>
            <a:pPr algn="r">
              <a:spcBef>
                <a:spcPct val="50000"/>
              </a:spcBef>
            </a:pPr>
            <a:r>
              <a:rPr lang="el-GR" sz="6000" dirty="0">
                <a:solidFill>
                  <a:schemeClr val="accent3">
                    <a:lumMod val="75000"/>
                  </a:schemeClr>
                </a:solidFill>
              </a:rPr>
              <a:t>Ερωτήσεις;</a:t>
            </a:r>
          </a:p>
        </p:txBody>
      </p:sp>
      <p:sp>
        <p:nvSpPr>
          <p:cNvPr id="7"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8"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extLst>
      <p:ext uri="{BB962C8B-B14F-4D97-AF65-F5344CB8AC3E}">
        <p14:creationId xmlns:p14="http://schemas.microsoft.com/office/powerpoint/2010/main" val="12161874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Slide Number Placeholder 4"/>
          <p:cNvSpPr>
            <a:spLocks noGrp="1"/>
          </p:cNvSpPr>
          <p:nvPr>
            <p:ph type="sldNum" sz="quarter" idx="12"/>
          </p:nvPr>
        </p:nvSpPr>
        <p:spPr>
          <a:noFill/>
        </p:spPr>
        <p:txBody>
          <a:bodyPr/>
          <a:lstStyle/>
          <a:p>
            <a:fld id="{A473234C-23B0-40A5-863B-DA6989B47927}" type="slidenum">
              <a:rPr lang="el-GR" altLang="en-US" smtClean="0"/>
              <a:pPr/>
              <a:t>5</a:t>
            </a:fld>
            <a:endParaRPr lang="el-GR" altLang="en-US" smtClean="0"/>
          </a:p>
        </p:txBody>
      </p:sp>
      <p:sp>
        <p:nvSpPr>
          <p:cNvPr id="10247" name="Text Box 4"/>
          <p:cNvSpPr txBox="1">
            <a:spLocks noChangeArrowheads="1"/>
          </p:cNvSpPr>
          <p:nvPr/>
        </p:nvSpPr>
        <p:spPr bwMode="auto">
          <a:xfrm>
            <a:off x="758391" y="1484298"/>
            <a:ext cx="7848600" cy="701675"/>
          </a:xfrm>
          <a:prstGeom prst="rect">
            <a:avLst/>
          </a:prstGeom>
          <a:noFill/>
          <a:ln w="9525">
            <a:noFill/>
            <a:miter lim="800000"/>
            <a:headEnd/>
            <a:tailEnd/>
          </a:ln>
        </p:spPr>
        <p:txBody>
          <a:bodyPr>
            <a:spAutoFit/>
          </a:bodyPr>
          <a:lstStyle/>
          <a:p>
            <a:pPr eaLnBrk="0" hangingPunct="0">
              <a:spcBef>
                <a:spcPct val="50000"/>
              </a:spcBef>
            </a:pPr>
            <a:r>
              <a:rPr lang="el-GR" dirty="0">
                <a:latin typeface="Calibri" pitchFamily="34" charset="0"/>
                <a:cs typeface="Calibri" pitchFamily="34" charset="0"/>
              </a:rPr>
              <a:t>Μια </a:t>
            </a:r>
            <a:r>
              <a:rPr lang="en-US" dirty="0">
                <a:latin typeface="Calibri" pitchFamily="34" charset="0"/>
                <a:cs typeface="Calibri" pitchFamily="34" charset="0"/>
              </a:rPr>
              <a:t>SQL </a:t>
            </a:r>
            <a:r>
              <a:rPr lang="el-GR" dirty="0">
                <a:latin typeface="Calibri" pitchFamily="34" charset="0"/>
                <a:cs typeface="Calibri" pitchFamily="34" charset="0"/>
              </a:rPr>
              <a:t>ερώτηση μπορεί να μεταφραστεί σε διαφορετικές (ισοδύναμες) εκφράσεις της σχεσιακής άλγεβρας</a:t>
            </a:r>
          </a:p>
        </p:txBody>
      </p:sp>
      <p:sp>
        <p:nvSpPr>
          <p:cNvPr id="10248" name="Text Box 5"/>
          <p:cNvSpPr txBox="1">
            <a:spLocks noChangeArrowheads="1"/>
          </p:cNvSpPr>
          <p:nvPr/>
        </p:nvSpPr>
        <p:spPr bwMode="auto">
          <a:xfrm>
            <a:off x="597973" y="2457785"/>
            <a:ext cx="6096000" cy="1192213"/>
          </a:xfrm>
          <a:prstGeom prst="rect">
            <a:avLst/>
          </a:prstGeom>
          <a:noFill/>
          <a:ln w="9525">
            <a:noFill/>
            <a:miter lim="800000"/>
            <a:headEnd/>
            <a:tailEnd/>
          </a:ln>
        </p:spPr>
        <p:txBody>
          <a:bodyPr>
            <a:spAutoFit/>
          </a:bodyPr>
          <a:lstStyle/>
          <a:p>
            <a:pPr eaLnBrk="0" hangingPunct="0">
              <a:spcBef>
                <a:spcPct val="50000"/>
              </a:spcBef>
            </a:pPr>
            <a:r>
              <a:rPr lang="en-US" sz="1800" b="1" dirty="0" smtClean="0">
                <a:latin typeface="Calibri" pitchFamily="34" charset="0"/>
                <a:cs typeface="Calibri" pitchFamily="34" charset="0"/>
              </a:rPr>
              <a:t>SELECT</a:t>
            </a:r>
            <a:r>
              <a:rPr lang="en-US" sz="1800" dirty="0" smtClean="0">
                <a:latin typeface="Calibri" pitchFamily="34" charset="0"/>
                <a:cs typeface="Calibri" pitchFamily="34" charset="0"/>
              </a:rPr>
              <a:t> </a:t>
            </a:r>
            <a:r>
              <a:rPr lang="en-US" sz="1800" dirty="0">
                <a:latin typeface="Calibri" pitchFamily="34" charset="0"/>
                <a:cs typeface="Calibri" pitchFamily="34" charset="0"/>
              </a:rPr>
              <a:t>balance</a:t>
            </a:r>
          </a:p>
          <a:p>
            <a:pPr eaLnBrk="0" hangingPunct="0">
              <a:spcBef>
                <a:spcPct val="50000"/>
              </a:spcBef>
            </a:pPr>
            <a:r>
              <a:rPr lang="en-US" sz="1800" b="1" dirty="0" smtClean="0">
                <a:latin typeface="Calibri" pitchFamily="34" charset="0"/>
                <a:cs typeface="Calibri" pitchFamily="34" charset="0"/>
              </a:rPr>
              <a:t>FROM </a:t>
            </a:r>
            <a:r>
              <a:rPr lang="en-US" sz="1800" dirty="0">
                <a:latin typeface="Calibri" pitchFamily="34" charset="0"/>
                <a:cs typeface="Calibri" pitchFamily="34" charset="0"/>
              </a:rPr>
              <a:t>account</a:t>
            </a:r>
          </a:p>
          <a:p>
            <a:pPr eaLnBrk="0" hangingPunct="0">
              <a:spcBef>
                <a:spcPct val="50000"/>
              </a:spcBef>
            </a:pPr>
            <a:r>
              <a:rPr lang="en-US" sz="1800" b="1" dirty="0" smtClean="0">
                <a:latin typeface="Calibri" pitchFamily="34" charset="0"/>
                <a:cs typeface="Calibri" pitchFamily="34" charset="0"/>
              </a:rPr>
              <a:t>WHERE</a:t>
            </a:r>
            <a:r>
              <a:rPr lang="en-US" sz="1800" dirty="0" smtClean="0">
                <a:latin typeface="Calibri" pitchFamily="34" charset="0"/>
                <a:cs typeface="Calibri" pitchFamily="34" charset="0"/>
              </a:rPr>
              <a:t> </a:t>
            </a:r>
            <a:r>
              <a:rPr lang="en-US" sz="1800" dirty="0">
                <a:latin typeface="Calibri" pitchFamily="34" charset="0"/>
                <a:cs typeface="Calibri" pitchFamily="34" charset="0"/>
              </a:rPr>
              <a:t>balance &lt; 25000</a:t>
            </a:r>
            <a:endParaRPr lang="el-GR" sz="1800" dirty="0">
              <a:latin typeface="Calibri" pitchFamily="34" charset="0"/>
              <a:cs typeface="Calibri" pitchFamily="34" charset="0"/>
            </a:endParaRPr>
          </a:p>
        </p:txBody>
      </p:sp>
      <p:sp>
        <p:nvSpPr>
          <p:cNvPr id="10249" name="Text Box 6"/>
          <p:cNvSpPr txBox="1">
            <a:spLocks noChangeArrowheads="1"/>
          </p:cNvSpPr>
          <p:nvPr/>
        </p:nvSpPr>
        <p:spPr bwMode="auto">
          <a:xfrm>
            <a:off x="3733800" y="3829979"/>
            <a:ext cx="5105400" cy="457200"/>
          </a:xfrm>
          <a:prstGeom prst="rect">
            <a:avLst/>
          </a:prstGeom>
          <a:noFill/>
          <a:ln w="9525">
            <a:noFill/>
            <a:miter lim="800000"/>
            <a:headEnd/>
            <a:tailEnd/>
          </a:ln>
        </p:spPr>
        <p:txBody>
          <a:bodyPr>
            <a:spAutoFit/>
          </a:bodyPr>
          <a:lstStyle/>
          <a:p>
            <a:pPr eaLnBrk="0" hangingPunct="0">
              <a:spcBef>
                <a:spcPct val="50000"/>
              </a:spcBef>
              <a:buFontTx/>
              <a:buChar char="•"/>
            </a:pPr>
            <a:r>
              <a:rPr lang="el-GR" sz="2400" dirty="0">
                <a:latin typeface="Calibri" pitchFamily="34" charset="0"/>
                <a:cs typeface="Calibri" pitchFamily="34" charset="0"/>
              </a:rPr>
              <a:t> σ </a:t>
            </a:r>
            <a:r>
              <a:rPr lang="en-US" sz="2400" baseline="-25000" dirty="0">
                <a:latin typeface="Calibri" pitchFamily="34" charset="0"/>
                <a:cs typeface="Calibri" pitchFamily="34" charset="0"/>
              </a:rPr>
              <a:t>balance &lt; 2500</a:t>
            </a:r>
            <a:r>
              <a:rPr lang="en-US" sz="2400" dirty="0">
                <a:latin typeface="Calibri" pitchFamily="34" charset="0"/>
                <a:cs typeface="Calibri" pitchFamily="34" charset="0"/>
              </a:rPr>
              <a:t> (</a:t>
            </a:r>
            <a:r>
              <a:rPr lang="el-GR" sz="2400" dirty="0">
                <a:latin typeface="Calibri" pitchFamily="34" charset="0"/>
                <a:cs typeface="Calibri" pitchFamily="34" charset="0"/>
              </a:rPr>
              <a:t>π </a:t>
            </a:r>
            <a:r>
              <a:rPr lang="en-US" sz="2400" baseline="-25000" dirty="0">
                <a:latin typeface="Calibri" pitchFamily="34" charset="0"/>
                <a:cs typeface="Calibri" pitchFamily="34" charset="0"/>
              </a:rPr>
              <a:t>balance</a:t>
            </a:r>
            <a:r>
              <a:rPr lang="en-US" sz="2400" dirty="0">
                <a:latin typeface="Calibri" pitchFamily="34" charset="0"/>
                <a:cs typeface="Calibri" pitchFamily="34" charset="0"/>
              </a:rPr>
              <a:t>(account))</a:t>
            </a:r>
            <a:endParaRPr lang="el-GR" sz="2400" dirty="0">
              <a:latin typeface="Calibri" pitchFamily="34" charset="0"/>
              <a:cs typeface="Calibri" pitchFamily="34" charset="0"/>
            </a:endParaRPr>
          </a:p>
        </p:txBody>
      </p:sp>
      <p:sp>
        <p:nvSpPr>
          <p:cNvPr id="10250" name="Text Box 7"/>
          <p:cNvSpPr txBox="1">
            <a:spLocks noChangeArrowheads="1"/>
          </p:cNvSpPr>
          <p:nvPr/>
        </p:nvSpPr>
        <p:spPr bwMode="auto">
          <a:xfrm>
            <a:off x="3733800" y="3012533"/>
            <a:ext cx="5029200" cy="457200"/>
          </a:xfrm>
          <a:prstGeom prst="rect">
            <a:avLst/>
          </a:prstGeom>
          <a:noFill/>
          <a:ln w="9525">
            <a:noFill/>
            <a:miter lim="800000"/>
            <a:headEnd/>
            <a:tailEnd/>
          </a:ln>
        </p:spPr>
        <p:txBody>
          <a:bodyPr>
            <a:spAutoFit/>
          </a:bodyPr>
          <a:lstStyle/>
          <a:p>
            <a:pPr eaLnBrk="0" hangingPunct="0">
              <a:spcBef>
                <a:spcPct val="50000"/>
              </a:spcBef>
              <a:buFontTx/>
              <a:buChar char="•"/>
            </a:pPr>
            <a:r>
              <a:rPr lang="el-GR" sz="2400" dirty="0">
                <a:latin typeface="Calibri" pitchFamily="34" charset="0"/>
                <a:cs typeface="Calibri" pitchFamily="34" charset="0"/>
              </a:rPr>
              <a:t> π </a:t>
            </a:r>
            <a:r>
              <a:rPr lang="en-US" sz="2400" baseline="-25000" dirty="0">
                <a:latin typeface="Calibri" pitchFamily="34" charset="0"/>
                <a:cs typeface="Calibri" pitchFamily="34" charset="0"/>
              </a:rPr>
              <a:t>balance</a:t>
            </a:r>
            <a:r>
              <a:rPr lang="en-US" sz="2400" dirty="0">
                <a:latin typeface="Calibri" pitchFamily="34" charset="0"/>
                <a:cs typeface="Calibri" pitchFamily="34" charset="0"/>
              </a:rPr>
              <a:t> (</a:t>
            </a:r>
            <a:r>
              <a:rPr lang="el-GR" sz="2400" dirty="0">
                <a:latin typeface="Calibri" pitchFamily="34" charset="0"/>
                <a:cs typeface="Calibri" pitchFamily="34" charset="0"/>
              </a:rPr>
              <a:t>σ </a:t>
            </a:r>
            <a:r>
              <a:rPr lang="en-US" sz="2400" baseline="-25000" dirty="0">
                <a:latin typeface="Calibri" pitchFamily="34" charset="0"/>
                <a:cs typeface="Calibri" pitchFamily="34" charset="0"/>
              </a:rPr>
              <a:t>balance &lt; 2500</a:t>
            </a:r>
            <a:r>
              <a:rPr lang="en-US" sz="2400" dirty="0">
                <a:latin typeface="Calibri" pitchFamily="34" charset="0"/>
                <a:cs typeface="Calibri" pitchFamily="34" charset="0"/>
              </a:rPr>
              <a:t> (account))</a:t>
            </a:r>
            <a:endParaRPr lang="el-GR" sz="2400" dirty="0">
              <a:latin typeface="Calibri" pitchFamily="34" charset="0"/>
              <a:cs typeface="Calibri" pitchFamily="34" charset="0"/>
            </a:endParaRPr>
          </a:p>
        </p:txBody>
      </p:sp>
      <p:sp>
        <p:nvSpPr>
          <p:cNvPr id="10251" name="Text Box 8"/>
          <p:cNvSpPr txBox="1">
            <a:spLocks noChangeArrowheads="1"/>
          </p:cNvSpPr>
          <p:nvPr/>
        </p:nvSpPr>
        <p:spPr bwMode="auto">
          <a:xfrm>
            <a:off x="900113" y="4789026"/>
            <a:ext cx="7430285" cy="461665"/>
          </a:xfrm>
          <a:prstGeom prst="rect">
            <a:avLst/>
          </a:prstGeom>
          <a:noFill/>
          <a:ln w="9525">
            <a:noFill/>
            <a:miter lim="800000"/>
            <a:headEnd/>
            <a:tailEnd/>
          </a:ln>
        </p:spPr>
        <p:txBody>
          <a:bodyPr wrap="square">
            <a:spAutoFit/>
          </a:bodyPr>
          <a:lstStyle/>
          <a:p>
            <a:pPr eaLnBrk="0" hangingPunct="0">
              <a:spcBef>
                <a:spcPct val="50000"/>
              </a:spcBef>
            </a:pPr>
            <a:r>
              <a:rPr lang="el-GR" sz="2400" i="1" dirty="0">
                <a:solidFill>
                  <a:schemeClr val="tx2">
                    <a:lumMod val="60000"/>
                    <a:lumOff val="40000"/>
                  </a:schemeClr>
                </a:solidFill>
                <a:latin typeface="Calibri" pitchFamily="34" charset="0"/>
                <a:cs typeface="Calibri" pitchFamily="34" charset="0"/>
              </a:rPr>
              <a:t>Με ποιο κριτήριο γίνεται η επιλογή της έκφρασης;</a:t>
            </a:r>
          </a:p>
        </p:txBody>
      </p:sp>
      <p:sp>
        <p:nvSpPr>
          <p:cNvPr id="10252" name="Text Box 9"/>
          <p:cNvSpPr txBox="1">
            <a:spLocks noChangeArrowheads="1"/>
          </p:cNvSpPr>
          <p:nvPr/>
        </p:nvSpPr>
        <p:spPr bwMode="auto">
          <a:xfrm>
            <a:off x="900112" y="5392852"/>
            <a:ext cx="7565157" cy="646331"/>
          </a:xfrm>
          <a:prstGeom prst="rect">
            <a:avLst/>
          </a:prstGeom>
          <a:noFill/>
          <a:ln w="9525">
            <a:noFill/>
            <a:miter lim="800000"/>
            <a:headEnd/>
            <a:tailEnd/>
          </a:ln>
        </p:spPr>
        <p:txBody>
          <a:bodyPr wrap="square">
            <a:spAutoFit/>
          </a:bodyPr>
          <a:lstStyle/>
          <a:p>
            <a:pPr lvl="1">
              <a:spcBef>
                <a:spcPct val="50000"/>
              </a:spcBef>
              <a:buFont typeface="Wingdings" pitchFamily="2" charset="2"/>
              <a:buChar char="§"/>
            </a:pPr>
            <a:r>
              <a:rPr lang="el-GR" sz="1800" i="1" dirty="0">
                <a:latin typeface="Calibri" pitchFamily="34" charset="0"/>
                <a:cs typeface="Calibri" pitchFamily="34" charset="0"/>
              </a:rPr>
              <a:t> </a:t>
            </a:r>
            <a:r>
              <a:rPr lang="el-GR" sz="1800" i="1" dirty="0" smtClean="0">
                <a:latin typeface="Calibri" pitchFamily="34" charset="0"/>
                <a:cs typeface="Calibri" pitchFamily="34" charset="0"/>
              </a:rPr>
              <a:t>Η βελτιστοποίηση είναι το πιο «δύσκολο» βήμα – θα δούμε κάποιους </a:t>
            </a:r>
            <a:r>
              <a:rPr lang="el-GR" sz="1800" i="1" dirty="0" err="1" smtClean="0">
                <a:latin typeface="Calibri" pitchFamily="34" charset="0"/>
                <a:cs typeface="Calibri" pitchFamily="34" charset="0"/>
              </a:rPr>
              <a:t>ευριστικούς</a:t>
            </a:r>
            <a:r>
              <a:rPr lang="el-GR" sz="1800" i="1" dirty="0" smtClean="0">
                <a:latin typeface="Calibri" pitchFamily="34" charset="0"/>
                <a:cs typeface="Calibri" pitchFamily="34" charset="0"/>
              </a:rPr>
              <a:t> στη συνέχεια</a:t>
            </a:r>
            <a:endParaRPr lang="el-GR" sz="1800" i="1" dirty="0">
              <a:latin typeface="Calibri" pitchFamily="34" charset="0"/>
              <a:cs typeface="Calibri" pitchFamily="34" charset="0"/>
            </a:endParaRPr>
          </a:p>
        </p:txBody>
      </p:sp>
      <p:sp>
        <p:nvSpPr>
          <p:cNvPr id="13" name="Title 12"/>
          <p:cNvSpPr>
            <a:spLocks noGrp="1"/>
          </p:cNvSpPr>
          <p:nvPr>
            <p:ph type="title"/>
          </p:nvPr>
        </p:nvSpPr>
        <p:spPr>
          <a:xfrm>
            <a:off x="377391" y="143431"/>
            <a:ext cx="8229600" cy="1143000"/>
          </a:xfrm>
        </p:spPr>
        <p:txBody>
          <a:bodyPr/>
          <a:lstStyle/>
          <a:p>
            <a:r>
              <a:rPr lang="el-GR" dirty="0" smtClean="0">
                <a:solidFill>
                  <a:schemeClr val="accent6">
                    <a:lumMod val="75000"/>
                  </a:schemeClr>
                </a:solidFill>
              </a:rPr>
              <a:t>Βελτιστοποίηση Ερωτήσεων</a:t>
            </a:r>
            <a:endParaRPr lang="el-GR" dirty="0">
              <a:solidFill>
                <a:schemeClr val="accent6">
                  <a:lumMod val="75000"/>
                </a:schemeClr>
              </a:solidFill>
            </a:endParaRPr>
          </a:p>
        </p:txBody>
      </p:sp>
      <p:sp>
        <p:nvSpPr>
          <p:cNvPr id="14"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5"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4"/>
          <p:cNvSpPr>
            <a:spLocks noGrp="1"/>
          </p:cNvSpPr>
          <p:nvPr>
            <p:ph type="sldNum" sz="quarter" idx="12"/>
          </p:nvPr>
        </p:nvSpPr>
        <p:spPr>
          <a:noFill/>
        </p:spPr>
        <p:txBody>
          <a:bodyPr/>
          <a:lstStyle/>
          <a:p>
            <a:fld id="{45D98CBB-6D69-4A34-8F87-7E0AFC1C0C55}" type="slidenum">
              <a:rPr lang="el-GR" altLang="en-US" smtClean="0"/>
              <a:pPr/>
              <a:t>6</a:t>
            </a:fld>
            <a:endParaRPr lang="el-GR" altLang="en-US" smtClean="0"/>
          </a:p>
        </p:txBody>
      </p:sp>
      <p:sp>
        <p:nvSpPr>
          <p:cNvPr id="12295" name="Text Box 4"/>
          <p:cNvSpPr txBox="1">
            <a:spLocks noChangeArrowheads="1"/>
          </p:cNvSpPr>
          <p:nvPr/>
        </p:nvSpPr>
        <p:spPr bwMode="auto">
          <a:xfrm>
            <a:off x="619124" y="1481678"/>
            <a:ext cx="7696200" cy="1446550"/>
          </a:xfrm>
          <a:prstGeom prst="rect">
            <a:avLst/>
          </a:prstGeom>
          <a:noFill/>
          <a:ln w="9525">
            <a:noFill/>
            <a:miter lim="800000"/>
            <a:headEnd/>
            <a:tailEnd/>
          </a:ln>
        </p:spPr>
        <p:txBody>
          <a:bodyPr>
            <a:spAutoFit/>
          </a:bodyPr>
          <a:lstStyle/>
          <a:p>
            <a:pPr eaLnBrk="0" hangingPunct="0">
              <a:spcBef>
                <a:spcPct val="50000"/>
              </a:spcBef>
            </a:pPr>
            <a:r>
              <a:rPr lang="el-GR" sz="2800" dirty="0" smtClean="0">
                <a:solidFill>
                  <a:schemeClr val="accent6">
                    <a:lumMod val="75000"/>
                  </a:schemeClr>
                </a:solidFill>
                <a:latin typeface="Calibri" pitchFamily="34" charset="0"/>
                <a:cs typeface="Calibri" pitchFamily="34" charset="0"/>
              </a:rPr>
              <a:t>Σχέδιο/πλάνο εκτέλεσης </a:t>
            </a:r>
            <a:r>
              <a:rPr lang="en-US" sz="2400" dirty="0">
                <a:latin typeface="Calibri" pitchFamily="34" charset="0"/>
                <a:cs typeface="Calibri" pitchFamily="34" charset="0"/>
              </a:rPr>
              <a:t>(</a:t>
            </a:r>
            <a:r>
              <a:rPr lang="en-US" sz="2400" dirty="0" smtClean="0">
                <a:latin typeface="Calibri" pitchFamily="34" charset="0"/>
                <a:cs typeface="Calibri" pitchFamily="34" charset="0"/>
              </a:rPr>
              <a:t>execution</a:t>
            </a:r>
            <a:r>
              <a:rPr lang="el-GR" sz="2400" dirty="0" smtClean="0">
                <a:latin typeface="Calibri" pitchFamily="34" charset="0"/>
                <a:cs typeface="Calibri" pitchFamily="34" charset="0"/>
              </a:rPr>
              <a:t>/</a:t>
            </a:r>
            <a:r>
              <a:rPr lang="en-US" sz="2400" dirty="0" smtClean="0">
                <a:latin typeface="Calibri" pitchFamily="34" charset="0"/>
                <a:cs typeface="Calibri" pitchFamily="34" charset="0"/>
              </a:rPr>
              <a:t>query </a:t>
            </a:r>
            <a:r>
              <a:rPr lang="en-US" sz="2400" dirty="0">
                <a:latin typeface="Calibri" pitchFamily="34" charset="0"/>
                <a:cs typeface="Calibri" pitchFamily="34" charset="0"/>
              </a:rPr>
              <a:t>plan): </a:t>
            </a:r>
            <a:r>
              <a:rPr lang="el-GR" sz="2400" dirty="0">
                <a:latin typeface="Calibri" pitchFamily="34" charset="0"/>
                <a:cs typeface="Calibri" pitchFamily="34" charset="0"/>
              </a:rPr>
              <a:t>μια ακολουθία από βασικές </a:t>
            </a:r>
            <a:r>
              <a:rPr lang="el-GR" sz="2400" dirty="0" smtClean="0">
                <a:latin typeface="Calibri" pitchFamily="34" charset="0"/>
                <a:cs typeface="Calibri" pitchFamily="34" charset="0"/>
              </a:rPr>
              <a:t>πράξεις</a:t>
            </a:r>
          </a:p>
          <a:p>
            <a:pPr eaLnBrk="0" hangingPunct="0">
              <a:spcBef>
                <a:spcPct val="50000"/>
              </a:spcBef>
            </a:pPr>
            <a:r>
              <a:rPr lang="el-GR" sz="2400" dirty="0" smtClean="0">
                <a:latin typeface="Calibri" pitchFamily="34" charset="0"/>
                <a:cs typeface="Calibri" pitchFamily="34" charset="0"/>
              </a:rPr>
              <a:t>Αναπαρίσταται με ένα δέντρο</a:t>
            </a:r>
            <a:endParaRPr lang="el-GR" sz="2400" dirty="0">
              <a:latin typeface="Calibri" pitchFamily="34" charset="0"/>
              <a:cs typeface="Calibri" pitchFamily="34" charset="0"/>
            </a:endParaRPr>
          </a:p>
        </p:txBody>
      </p:sp>
      <p:grpSp>
        <p:nvGrpSpPr>
          <p:cNvPr id="15" name="Group 14"/>
          <p:cNvGrpSpPr/>
          <p:nvPr/>
        </p:nvGrpSpPr>
        <p:grpSpPr>
          <a:xfrm>
            <a:off x="5328600" y="3555575"/>
            <a:ext cx="2459610" cy="1738313"/>
            <a:chOff x="3980567" y="3696977"/>
            <a:chExt cx="2459610" cy="1738313"/>
          </a:xfrm>
        </p:grpSpPr>
        <p:sp>
          <p:nvSpPr>
            <p:cNvPr id="12296" name="Text Box 5"/>
            <p:cNvSpPr txBox="1">
              <a:spLocks noChangeArrowheads="1"/>
            </p:cNvSpPr>
            <p:nvPr/>
          </p:nvSpPr>
          <p:spPr bwMode="auto">
            <a:xfrm>
              <a:off x="4230377" y="3696977"/>
              <a:ext cx="2209800" cy="366713"/>
            </a:xfrm>
            <a:prstGeom prst="rect">
              <a:avLst/>
            </a:prstGeom>
            <a:noFill/>
            <a:ln w="9525">
              <a:noFill/>
              <a:miter lim="800000"/>
              <a:headEnd/>
              <a:tailEnd/>
            </a:ln>
          </p:spPr>
          <p:txBody>
            <a:bodyPr>
              <a:spAutoFit/>
            </a:bodyPr>
            <a:lstStyle/>
            <a:p>
              <a:pPr eaLnBrk="0" hangingPunct="0">
                <a:spcBef>
                  <a:spcPct val="50000"/>
                </a:spcBef>
              </a:pPr>
              <a:r>
                <a:rPr lang="el-GR" sz="1800" dirty="0">
                  <a:latin typeface="Calibri" pitchFamily="34" charset="0"/>
                  <a:cs typeface="Calibri" pitchFamily="34" charset="0"/>
                </a:rPr>
                <a:t>π </a:t>
              </a:r>
              <a:r>
                <a:rPr lang="en-US" baseline="-25000" dirty="0">
                  <a:latin typeface="Calibri" pitchFamily="34" charset="0"/>
                  <a:cs typeface="Calibri" pitchFamily="34" charset="0"/>
                </a:rPr>
                <a:t>balance</a:t>
              </a:r>
              <a:endParaRPr lang="el-GR" baseline="-25000" dirty="0">
                <a:latin typeface="Calibri" pitchFamily="34" charset="0"/>
                <a:cs typeface="Calibri" pitchFamily="34" charset="0"/>
              </a:endParaRPr>
            </a:p>
          </p:txBody>
        </p:sp>
        <p:sp>
          <p:nvSpPr>
            <p:cNvPr id="12297" name="Text Box 6"/>
            <p:cNvSpPr txBox="1">
              <a:spLocks noChangeArrowheads="1"/>
            </p:cNvSpPr>
            <p:nvPr/>
          </p:nvSpPr>
          <p:spPr bwMode="auto">
            <a:xfrm>
              <a:off x="3980567" y="4244741"/>
              <a:ext cx="1890844" cy="369332"/>
            </a:xfrm>
            <a:prstGeom prst="rect">
              <a:avLst/>
            </a:prstGeom>
            <a:noFill/>
            <a:ln w="9525">
              <a:noFill/>
              <a:miter lim="800000"/>
              <a:headEnd/>
              <a:tailEnd/>
            </a:ln>
          </p:spPr>
          <p:txBody>
            <a:bodyPr wrap="square">
              <a:spAutoFit/>
            </a:bodyPr>
            <a:lstStyle/>
            <a:p>
              <a:pPr eaLnBrk="0" hangingPunct="0">
                <a:spcBef>
                  <a:spcPct val="50000"/>
                </a:spcBef>
              </a:pPr>
              <a:r>
                <a:rPr lang="el-GR" sz="1800" dirty="0">
                  <a:latin typeface="Calibri" pitchFamily="34" charset="0"/>
                  <a:cs typeface="Calibri" pitchFamily="34" charset="0"/>
                </a:rPr>
                <a:t>σ </a:t>
              </a:r>
              <a:r>
                <a:rPr lang="en-US" baseline="-25000" dirty="0">
                  <a:latin typeface="Calibri" pitchFamily="34" charset="0"/>
                  <a:cs typeface="Calibri" pitchFamily="34" charset="0"/>
                </a:rPr>
                <a:t>balance &lt; </a:t>
              </a:r>
              <a:r>
                <a:rPr lang="en-US" baseline="-25000" dirty="0" smtClean="0">
                  <a:latin typeface="Calibri" pitchFamily="34" charset="0"/>
                  <a:cs typeface="Calibri" pitchFamily="34" charset="0"/>
                </a:rPr>
                <a:t>2500</a:t>
              </a:r>
              <a:endParaRPr lang="el-GR" baseline="-25000" dirty="0">
                <a:latin typeface="Calibri" pitchFamily="34" charset="0"/>
                <a:cs typeface="Calibri" pitchFamily="34" charset="0"/>
              </a:endParaRPr>
            </a:p>
          </p:txBody>
        </p:sp>
        <p:sp>
          <p:nvSpPr>
            <p:cNvPr id="12298" name="Text Box 7"/>
            <p:cNvSpPr txBox="1">
              <a:spLocks noChangeArrowheads="1"/>
            </p:cNvSpPr>
            <p:nvPr/>
          </p:nvSpPr>
          <p:spPr bwMode="auto">
            <a:xfrm>
              <a:off x="4306577" y="5068577"/>
              <a:ext cx="1295400" cy="366713"/>
            </a:xfrm>
            <a:prstGeom prst="rect">
              <a:avLst/>
            </a:prstGeom>
            <a:noFill/>
            <a:ln w="9525">
              <a:noFill/>
              <a:miter lim="800000"/>
              <a:headEnd/>
              <a:tailEnd/>
            </a:ln>
          </p:spPr>
          <p:txBody>
            <a:bodyPr>
              <a:spAutoFit/>
            </a:bodyPr>
            <a:lstStyle/>
            <a:p>
              <a:pPr eaLnBrk="0" hangingPunct="0">
                <a:spcBef>
                  <a:spcPct val="50000"/>
                </a:spcBef>
              </a:pPr>
              <a:r>
                <a:rPr lang="en-US" sz="1800">
                  <a:latin typeface="Calibri" pitchFamily="34" charset="0"/>
                  <a:cs typeface="Calibri" pitchFamily="34" charset="0"/>
                </a:rPr>
                <a:t>account</a:t>
              </a:r>
              <a:endParaRPr lang="el-GR" sz="1800">
                <a:latin typeface="Calibri" pitchFamily="34" charset="0"/>
                <a:cs typeface="Calibri" pitchFamily="34" charset="0"/>
              </a:endParaRPr>
            </a:p>
          </p:txBody>
        </p:sp>
        <p:sp>
          <p:nvSpPr>
            <p:cNvPr id="12299" name="Line 8"/>
            <p:cNvSpPr>
              <a:spLocks noChangeShapeType="1"/>
            </p:cNvSpPr>
            <p:nvPr/>
          </p:nvSpPr>
          <p:spPr bwMode="auto">
            <a:xfrm>
              <a:off x="4687577" y="4077977"/>
              <a:ext cx="0" cy="304800"/>
            </a:xfrm>
            <a:prstGeom prst="line">
              <a:avLst/>
            </a:prstGeom>
            <a:noFill/>
            <a:ln w="9525">
              <a:solidFill>
                <a:schemeClr val="tx1"/>
              </a:solidFill>
              <a:round/>
              <a:headEnd/>
              <a:tailEnd/>
            </a:ln>
          </p:spPr>
          <p:txBody>
            <a:bodyPr wrap="none" anchor="ctr"/>
            <a:lstStyle/>
            <a:p>
              <a:endParaRPr lang="en-US"/>
            </a:p>
          </p:txBody>
        </p:sp>
        <p:sp>
          <p:nvSpPr>
            <p:cNvPr id="12300" name="Line 9"/>
            <p:cNvSpPr>
              <a:spLocks noChangeShapeType="1"/>
            </p:cNvSpPr>
            <p:nvPr/>
          </p:nvSpPr>
          <p:spPr bwMode="auto">
            <a:xfrm>
              <a:off x="4687577" y="4687577"/>
              <a:ext cx="0" cy="457200"/>
            </a:xfrm>
            <a:prstGeom prst="line">
              <a:avLst/>
            </a:prstGeom>
            <a:noFill/>
            <a:ln w="9525">
              <a:solidFill>
                <a:schemeClr val="tx1"/>
              </a:solidFill>
              <a:round/>
              <a:headEnd/>
              <a:tailEnd/>
            </a:ln>
          </p:spPr>
          <p:txBody>
            <a:bodyPr wrap="none" anchor="ctr"/>
            <a:lstStyle/>
            <a:p>
              <a:endParaRPr lang="en-US"/>
            </a:p>
          </p:txBody>
        </p:sp>
      </p:grpSp>
      <p:sp>
        <p:nvSpPr>
          <p:cNvPr id="13" name="Title 12"/>
          <p:cNvSpPr>
            <a:spLocks noGrp="1"/>
          </p:cNvSpPr>
          <p:nvPr>
            <p:ph type="title"/>
          </p:nvPr>
        </p:nvSpPr>
        <p:spPr/>
        <p:txBody>
          <a:bodyPr/>
          <a:lstStyle/>
          <a:p>
            <a:r>
              <a:rPr lang="el-GR" dirty="0" smtClean="0">
                <a:solidFill>
                  <a:schemeClr val="accent6">
                    <a:lumMod val="75000"/>
                  </a:schemeClr>
                </a:solidFill>
              </a:rPr>
              <a:t>Πλάνο Εκτέλεσης</a:t>
            </a:r>
            <a:endParaRPr lang="el-GR" dirty="0">
              <a:solidFill>
                <a:schemeClr val="accent6">
                  <a:lumMod val="75000"/>
                </a:schemeClr>
              </a:solidFill>
            </a:endParaRPr>
          </a:p>
        </p:txBody>
      </p:sp>
      <p:sp>
        <p:nvSpPr>
          <p:cNvPr id="14" name="Text Box 23"/>
          <p:cNvSpPr txBox="1">
            <a:spLocks noChangeArrowheads="1"/>
          </p:cNvSpPr>
          <p:nvPr/>
        </p:nvSpPr>
        <p:spPr bwMode="auto">
          <a:xfrm>
            <a:off x="595926" y="3393847"/>
            <a:ext cx="4086913" cy="1477328"/>
          </a:xfrm>
          <a:prstGeom prst="rect">
            <a:avLst/>
          </a:prstGeom>
          <a:noFill/>
          <a:ln w="9525">
            <a:noFill/>
            <a:miter lim="800000"/>
            <a:headEnd/>
            <a:tailEnd/>
          </a:ln>
        </p:spPr>
        <p:txBody>
          <a:bodyPr wrap="square">
            <a:spAutoFit/>
          </a:bodyPr>
          <a:lstStyle/>
          <a:p>
            <a:pPr algn="just" eaLnBrk="0" hangingPunct="0">
              <a:spcBef>
                <a:spcPct val="50000"/>
              </a:spcBef>
            </a:pPr>
            <a:r>
              <a:rPr lang="el-GR" sz="2000" dirty="0" smtClean="0">
                <a:solidFill>
                  <a:schemeClr val="accent6">
                    <a:lumMod val="75000"/>
                  </a:schemeClr>
                </a:solidFill>
                <a:latin typeface="Calibri" pitchFamily="34" charset="0"/>
                <a:cs typeface="Calibri" pitchFamily="34" charset="0"/>
              </a:rPr>
              <a:t>Φύλλα</a:t>
            </a:r>
            <a:r>
              <a:rPr lang="el-GR" sz="2000" dirty="0">
                <a:latin typeface="Calibri" pitchFamily="34" charset="0"/>
                <a:cs typeface="Calibri" pitchFamily="34" charset="0"/>
              </a:rPr>
              <a:t>: σχέσεις</a:t>
            </a:r>
          </a:p>
          <a:p>
            <a:pPr algn="just" eaLnBrk="0" hangingPunct="0">
              <a:spcBef>
                <a:spcPct val="50000"/>
              </a:spcBef>
            </a:pPr>
            <a:r>
              <a:rPr lang="el-GR" sz="2000" dirty="0">
                <a:solidFill>
                  <a:schemeClr val="accent6">
                    <a:lumMod val="75000"/>
                  </a:schemeClr>
                </a:solidFill>
                <a:latin typeface="Calibri" pitchFamily="34" charset="0"/>
                <a:cs typeface="Calibri" pitchFamily="34" charset="0"/>
              </a:rPr>
              <a:t>Εσωτερικοί κόμβοι</a:t>
            </a:r>
            <a:r>
              <a:rPr lang="el-GR" sz="2000" dirty="0">
                <a:latin typeface="Calibri" pitchFamily="34" charset="0"/>
                <a:cs typeface="Calibri" pitchFamily="34" charset="0"/>
              </a:rPr>
              <a:t>: βασικές </a:t>
            </a:r>
            <a:r>
              <a:rPr lang="en-US" sz="2000" dirty="0" smtClean="0">
                <a:latin typeface="Calibri" pitchFamily="34" charset="0"/>
                <a:cs typeface="Calibri" pitchFamily="34" charset="0"/>
              </a:rPr>
              <a:t>(primitive) </a:t>
            </a:r>
            <a:r>
              <a:rPr lang="el-GR" sz="2000" dirty="0" smtClean="0">
                <a:latin typeface="Calibri" pitchFamily="34" charset="0"/>
                <a:cs typeface="Calibri" pitchFamily="34" charset="0"/>
              </a:rPr>
              <a:t>πράξεις </a:t>
            </a:r>
            <a:r>
              <a:rPr lang="el-GR" sz="2000" dirty="0">
                <a:latin typeface="Calibri" pitchFamily="34" charset="0"/>
                <a:cs typeface="Calibri" pitchFamily="34" charset="0"/>
              </a:rPr>
              <a:t>της σχεσιακής </a:t>
            </a:r>
            <a:r>
              <a:rPr lang="el-GR" sz="2000" dirty="0" smtClean="0">
                <a:latin typeface="Calibri" pitchFamily="34" charset="0"/>
                <a:cs typeface="Calibri" pitchFamily="34" charset="0"/>
              </a:rPr>
              <a:t>άλγεβρας</a:t>
            </a:r>
            <a:endParaRPr lang="en-US" sz="2000" dirty="0" smtClean="0">
              <a:latin typeface="Calibri" pitchFamily="34" charset="0"/>
              <a:cs typeface="Calibri" pitchFamily="34" charset="0"/>
            </a:endParaRPr>
          </a:p>
        </p:txBody>
      </p:sp>
      <p:sp>
        <p:nvSpPr>
          <p:cNvPr id="17"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8"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p:spPr>
        <p:txBody>
          <a:bodyPr/>
          <a:lstStyle/>
          <a:p>
            <a:fld id="{D20F7709-62A5-4F6C-9F6C-333F7814E9D1}" type="slidenum">
              <a:rPr lang="el-GR" altLang="en-US" smtClean="0"/>
              <a:pPr/>
              <a:t>7</a:t>
            </a:fld>
            <a:endParaRPr lang="el-GR" altLang="en-US" smtClean="0"/>
          </a:p>
        </p:txBody>
      </p:sp>
      <p:sp>
        <p:nvSpPr>
          <p:cNvPr id="13317" name="Text Box 3"/>
          <p:cNvSpPr txBox="1">
            <a:spLocks noChangeArrowheads="1"/>
          </p:cNvSpPr>
          <p:nvPr/>
        </p:nvSpPr>
        <p:spPr bwMode="auto">
          <a:xfrm>
            <a:off x="419215" y="1331798"/>
            <a:ext cx="2663825" cy="1192212"/>
          </a:xfrm>
          <a:prstGeom prst="rect">
            <a:avLst/>
          </a:prstGeom>
          <a:noFill/>
          <a:ln w="9525">
            <a:noFill/>
            <a:miter lim="800000"/>
            <a:headEnd/>
            <a:tailEnd/>
          </a:ln>
        </p:spPr>
        <p:txBody>
          <a:bodyPr>
            <a:spAutoFit/>
          </a:bodyPr>
          <a:lstStyle/>
          <a:p>
            <a:pPr eaLnBrk="0" hangingPunct="0">
              <a:spcBef>
                <a:spcPct val="50000"/>
              </a:spcBef>
            </a:pPr>
            <a:r>
              <a:rPr lang="en-US" sz="1800" b="1" dirty="0" smtClean="0">
                <a:latin typeface="Calibri" pitchFamily="34" charset="0"/>
                <a:cs typeface="Calibri" pitchFamily="34" charset="0"/>
              </a:rPr>
              <a:t>SELECT</a:t>
            </a:r>
            <a:r>
              <a:rPr lang="en-US" sz="1800" dirty="0" smtClean="0">
                <a:latin typeface="Calibri" pitchFamily="34" charset="0"/>
                <a:cs typeface="Calibri" pitchFamily="34" charset="0"/>
              </a:rPr>
              <a:t> </a:t>
            </a:r>
            <a:r>
              <a:rPr lang="en-US" sz="1800" dirty="0">
                <a:latin typeface="Calibri" pitchFamily="34" charset="0"/>
                <a:cs typeface="Calibri" pitchFamily="34" charset="0"/>
              </a:rPr>
              <a:t>A</a:t>
            </a:r>
            <a:r>
              <a:rPr lang="en-US" sz="1800" baseline="-25000" dirty="0">
                <a:latin typeface="Calibri" pitchFamily="34" charset="0"/>
                <a:cs typeface="Calibri" pitchFamily="34" charset="0"/>
              </a:rPr>
              <a:t>1</a:t>
            </a:r>
            <a:r>
              <a:rPr lang="en-US" sz="1800" dirty="0">
                <a:latin typeface="Calibri" pitchFamily="34" charset="0"/>
                <a:cs typeface="Calibri" pitchFamily="34" charset="0"/>
              </a:rPr>
              <a:t>, A</a:t>
            </a:r>
            <a:r>
              <a:rPr lang="en-US" sz="1800" baseline="-25000" dirty="0">
                <a:latin typeface="Calibri" pitchFamily="34" charset="0"/>
                <a:cs typeface="Calibri" pitchFamily="34" charset="0"/>
              </a:rPr>
              <a:t>2</a:t>
            </a:r>
            <a:r>
              <a:rPr lang="en-US" sz="1800" dirty="0">
                <a:latin typeface="Calibri" pitchFamily="34" charset="0"/>
                <a:cs typeface="Calibri" pitchFamily="34" charset="0"/>
              </a:rPr>
              <a:t>, …, A</a:t>
            </a:r>
            <a:r>
              <a:rPr lang="en-US" sz="1800" baseline="-25000" dirty="0">
                <a:latin typeface="Calibri" pitchFamily="34" charset="0"/>
                <a:cs typeface="Calibri" pitchFamily="34" charset="0"/>
              </a:rPr>
              <a:t>n</a:t>
            </a:r>
            <a:endParaRPr lang="en-US" sz="1800" dirty="0">
              <a:latin typeface="Calibri" pitchFamily="34" charset="0"/>
              <a:cs typeface="Calibri" pitchFamily="34" charset="0"/>
            </a:endParaRPr>
          </a:p>
          <a:p>
            <a:pPr eaLnBrk="0" hangingPunct="0">
              <a:spcBef>
                <a:spcPct val="50000"/>
              </a:spcBef>
            </a:pPr>
            <a:r>
              <a:rPr lang="en-US" b="1" dirty="0" smtClean="0">
                <a:latin typeface="Calibri" pitchFamily="34" charset="0"/>
                <a:cs typeface="Calibri" pitchFamily="34" charset="0"/>
              </a:rPr>
              <a:t>FROM</a:t>
            </a:r>
            <a:r>
              <a:rPr lang="en-US" sz="1800" b="1" dirty="0" smtClean="0">
                <a:latin typeface="Calibri" pitchFamily="34" charset="0"/>
                <a:cs typeface="Calibri" pitchFamily="34" charset="0"/>
              </a:rPr>
              <a:t> </a:t>
            </a:r>
            <a:r>
              <a:rPr lang="en-US" sz="1800" dirty="0">
                <a:latin typeface="Calibri" pitchFamily="34" charset="0"/>
                <a:cs typeface="Calibri" pitchFamily="34" charset="0"/>
              </a:rPr>
              <a:t>R</a:t>
            </a:r>
            <a:r>
              <a:rPr lang="en-US" sz="1800" baseline="-25000" dirty="0">
                <a:latin typeface="Calibri" pitchFamily="34" charset="0"/>
                <a:cs typeface="Calibri" pitchFamily="34" charset="0"/>
              </a:rPr>
              <a:t>1</a:t>
            </a:r>
            <a:r>
              <a:rPr lang="en-US" sz="1800" dirty="0">
                <a:latin typeface="Calibri" pitchFamily="34" charset="0"/>
                <a:cs typeface="Calibri" pitchFamily="34" charset="0"/>
              </a:rPr>
              <a:t>, R</a:t>
            </a:r>
            <a:r>
              <a:rPr lang="en-US" sz="1800" baseline="-25000" dirty="0">
                <a:latin typeface="Calibri" pitchFamily="34" charset="0"/>
                <a:cs typeface="Calibri" pitchFamily="34" charset="0"/>
              </a:rPr>
              <a:t>2</a:t>
            </a:r>
            <a:r>
              <a:rPr lang="en-US" sz="1800" dirty="0">
                <a:latin typeface="Calibri" pitchFamily="34" charset="0"/>
                <a:cs typeface="Calibri" pitchFamily="34" charset="0"/>
              </a:rPr>
              <a:t>, …, R</a:t>
            </a:r>
            <a:r>
              <a:rPr lang="en-US" sz="1800" baseline="-25000" dirty="0">
                <a:latin typeface="Calibri" pitchFamily="34" charset="0"/>
                <a:cs typeface="Calibri" pitchFamily="34" charset="0"/>
              </a:rPr>
              <a:t>m</a:t>
            </a:r>
            <a:endParaRPr lang="en-US" sz="1800" dirty="0">
              <a:latin typeface="Calibri" pitchFamily="34" charset="0"/>
              <a:cs typeface="Calibri" pitchFamily="34" charset="0"/>
            </a:endParaRPr>
          </a:p>
          <a:p>
            <a:pPr eaLnBrk="0" hangingPunct="0">
              <a:spcBef>
                <a:spcPct val="50000"/>
              </a:spcBef>
            </a:pPr>
            <a:r>
              <a:rPr lang="en-US" sz="1800" b="1" dirty="0" smtClean="0">
                <a:latin typeface="Calibri" pitchFamily="34" charset="0"/>
                <a:cs typeface="Calibri" pitchFamily="34" charset="0"/>
              </a:rPr>
              <a:t>WHERE</a:t>
            </a:r>
            <a:r>
              <a:rPr lang="en-US" sz="1800" dirty="0" smtClean="0">
                <a:latin typeface="Calibri" pitchFamily="34" charset="0"/>
                <a:cs typeface="Calibri" pitchFamily="34" charset="0"/>
              </a:rPr>
              <a:t> </a:t>
            </a:r>
            <a:r>
              <a:rPr lang="en-US" sz="1800" dirty="0">
                <a:latin typeface="Calibri" pitchFamily="34" charset="0"/>
                <a:cs typeface="Calibri" pitchFamily="34" charset="0"/>
              </a:rPr>
              <a:t>P</a:t>
            </a:r>
            <a:endParaRPr lang="el-GR" sz="1800" dirty="0">
              <a:latin typeface="Calibri" pitchFamily="34" charset="0"/>
              <a:cs typeface="Calibri" pitchFamily="34" charset="0"/>
            </a:endParaRPr>
          </a:p>
        </p:txBody>
      </p:sp>
      <p:sp>
        <p:nvSpPr>
          <p:cNvPr id="13318" name="Text Box 4"/>
          <p:cNvSpPr txBox="1">
            <a:spLocks noChangeArrowheads="1"/>
          </p:cNvSpPr>
          <p:nvPr/>
        </p:nvSpPr>
        <p:spPr bwMode="auto">
          <a:xfrm>
            <a:off x="4553965" y="1712160"/>
            <a:ext cx="4032250" cy="366712"/>
          </a:xfrm>
          <a:prstGeom prst="rect">
            <a:avLst/>
          </a:prstGeom>
          <a:noFill/>
          <a:ln w="9525">
            <a:noFill/>
            <a:miter lim="800000"/>
            <a:headEnd/>
            <a:tailEnd/>
          </a:ln>
        </p:spPr>
        <p:txBody>
          <a:bodyPr>
            <a:spAutoFit/>
          </a:bodyPr>
          <a:lstStyle/>
          <a:p>
            <a:pPr eaLnBrk="0" hangingPunct="0">
              <a:spcBef>
                <a:spcPct val="50000"/>
              </a:spcBef>
            </a:pPr>
            <a:r>
              <a:rPr lang="el-GR" sz="1800" b="1" dirty="0">
                <a:latin typeface="Calibri" pitchFamily="34" charset="0"/>
                <a:cs typeface="Calibri" pitchFamily="34" charset="0"/>
              </a:rPr>
              <a:t>π</a:t>
            </a:r>
            <a:r>
              <a:rPr lang="el-GR" sz="1800" dirty="0">
                <a:latin typeface="Calibri" pitchFamily="34" charset="0"/>
                <a:cs typeface="Calibri" pitchFamily="34" charset="0"/>
              </a:rPr>
              <a:t> </a:t>
            </a:r>
            <a:r>
              <a:rPr lang="en-US" sz="1800" baseline="-25000" dirty="0">
                <a:latin typeface="Calibri" pitchFamily="34" charset="0"/>
                <a:cs typeface="Calibri" pitchFamily="34" charset="0"/>
              </a:rPr>
              <a:t>A1, A2, …, An</a:t>
            </a:r>
            <a:r>
              <a:rPr lang="en-US" sz="1800" dirty="0">
                <a:latin typeface="Calibri" pitchFamily="34" charset="0"/>
                <a:cs typeface="Calibri" pitchFamily="34" charset="0"/>
              </a:rPr>
              <a:t> (</a:t>
            </a:r>
            <a:r>
              <a:rPr lang="el-GR" sz="1800" b="1" dirty="0">
                <a:latin typeface="Calibri" pitchFamily="34" charset="0"/>
                <a:cs typeface="Calibri" pitchFamily="34" charset="0"/>
              </a:rPr>
              <a:t>σ</a:t>
            </a:r>
            <a:r>
              <a:rPr lang="el-GR" sz="1800" dirty="0">
                <a:latin typeface="Calibri" pitchFamily="34" charset="0"/>
                <a:cs typeface="Calibri" pitchFamily="34" charset="0"/>
              </a:rPr>
              <a:t> </a:t>
            </a:r>
            <a:r>
              <a:rPr lang="en-US" sz="1800" baseline="-25000" dirty="0">
                <a:latin typeface="Calibri" pitchFamily="34" charset="0"/>
                <a:cs typeface="Calibri" pitchFamily="34" charset="0"/>
              </a:rPr>
              <a:t>P</a:t>
            </a:r>
            <a:r>
              <a:rPr lang="en-US" sz="1800" dirty="0">
                <a:latin typeface="Calibri" pitchFamily="34" charset="0"/>
                <a:cs typeface="Calibri" pitchFamily="34" charset="0"/>
              </a:rPr>
              <a:t> (</a:t>
            </a:r>
            <a:r>
              <a:rPr lang="el-GR" sz="1800" dirty="0">
                <a:latin typeface="Calibri" pitchFamily="34" charset="0"/>
                <a:cs typeface="Calibri" pitchFamily="34" charset="0"/>
              </a:rPr>
              <a:t>R</a:t>
            </a:r>
            <a:r>
              <a:rPr lang="el-GR" sz="1800" baseline="-25000" dirty="0">
                <a:latin typeface="Calibri" pitchFamily="34" charset="0"/>
                <a:cs typeface="Calibri" pitchFamily="34" charset="0"/>
              </a:rPr>
              <a:t>1</a:t>
            </a:r>
            <a:r>
              <a:rPr lang="el-GR" sz="1800" dirty="0">
                <a:latin typeface="Calibri" pitchFamily="34" charset="0"/>
                <a:cs typeface="Calibri" pitchFamily="34" charset="0"/>
              </a:rPr>
              <a:t> </a:t>
            </a:r>
            <a:r>
              <a:rPr lang="el-GR" sz="1800" b="1" dirty="0">
                <a:latin typeface="Calibri" pitchFamily="34" charset="0"/>
                <a:cs typeface="Calibri" pitchFamily="34" charset="0"/>
              </a:rPr>
              <a:t>x</a:t>
            </a:r>
            <a:r>
              <a:rPr lang="el-GR" sz="1800" dirty="0">
                <a:latin typeface="Calibri" pitchFamily="34" charset="0"/>
                <a:cs typeface="Calibri" pitchFamily="34" charset="0"/>
              </a:rPr>
              <a:t> R</a:t>
            </a:r>
            <a:r>
              <a:rPr lang="el-GR" sz="1800" baseline="-25000" dirty="0">
                <a:latin typeface="Calibri" pitchFamily="34" charset="0"/>
                <a:cs typeface="Calibri" pitchFamily="34" charset="0"/>
              </a:rPr>
              <a:t>2</a:t>
            </a:r>
            <a:r>
              <a:rPr lang="el-GR" sz="1800" dirty="0">
                <a:latin typeface="Calibri" pitchFamily="34" charset="0"/>
                <a:cs typeface="Calibri" pitchFamily="34" charset="0"/>
              </a:rPr>
              <a:t> </a:t>
            </a:r>
            <a:r>
              <a:rPr lang="el-GR" sz="1800" b="1" dirty="0">
                <a:latin typeface="Calibri" pitchFamily="34" charset="0"/>
                <a:cs typeface="Calibri" pitchFamily="34" charset="0"/>
              </a:rPr>
              <a:t>x</a:t>
            </a:r>
            <a:r>
              <a:rPr lang="el-GR" sz="1800" dirty="0">
                <a:latin typeface="Calibri" pitchFamily="34" charset="0"/>
                <a:cs typeface="Calibri" pitchFamily="34" charset="0"/>
              </a:rPr>
              <a:t> … </a:t>
            </a:r>
            <a:r>
              <a:rPr lang="el-GR" sz="1800" b="1" dirty="0">
                <a:latin typeface="Calibri" pitchFamily="34" charset="0"/>
                <a:cs typeface="Calibri" pitchFamily="34" charset="0"/>
              </a:rPr>
              <a:t>x</a:t>
            </a:r>
            <a:r>
              <a:rPr lang="el-GR" sz="1800" dirty="0">
                <a:latin typeface="Calibri" pitchFamily="34" charset="0"/>
                <a:cs typeface="Calibri" pitchFamily="34" charset="0"/>
              </a:rPr>
              <a:t> </a:t>
            </a:r>
            <a:r>
              <a:rPr lang="el-GR" sz="1800" dirty="0" err="1">
                <a:latin typeface="Calibri" pitchFamily="34" charset="0"/>
                <a:cs typeface="Calibri" pitchFamily="34" charset="0"/>
              </a:rPr>
              <a:t>R</a:t>
            </a:r>
            <a:r>
              <a:rPr lang="el-GR" sz="1800" baseline="-25000" dirty="0" err="1">
                <a:latin typeface="Calibri" pitchFamily="34" charset="0"/>
                <a:cs typeface="Calibri" pitchFamily="34" charset="0"/>
              </a:rPr>
              <a:t>m</a:t>
            </a:r>
            <a:r>
              <a:rPr lang="el-GR" sz="1800" dirty="0">
                <a:latin typeface="Calibri" pitchFamily="34" charset="0"/>
                <a:cs typeface="Calibri" pitchFamily="34" charset="0"/>
              </a:rPr>
              <a:t>))</a:t>
            </a:r>
            <a:endParaRPr lang="el-GR" sz="1800" baseline="-25000" dirty="0">
              <a:latin typeface="Calibri" pitchFamily="34" charset="0"/>
              <a:cs typeface="Calibri" pitchFamily="34" charset="0"/>
            </a:endParaRPr>
          </a:p>
        </p:txBody>
      </p:sp>
      <p:sp>
        <p:nvSpPr>
          <p:cNvPr id="13319" name="Line 5"/>
          <p:cNvSpPr>
            <a:spLocks noChangeShapeType="1"/>
          </p:cNvSpPr>
          <p:nvPr/>
        </p:nvSpPr>
        <p:spPr bwMode="auto">
          <a:xfrm>
            <a:off x="3075789" y="1995143"/>
            <a:ext cx="1200150" cy="0"/>
          </a:xfrm>
          <a:prstGeom prst="line">
            <a:avLst/>
          </a:prstGeom>
          <a:noFill/>
          <a:ln w="9525">
            <a:solidFill>
              <a:schemeClr val="tx1"/>
            </a:solidFill>
            <a:round/>
            <a:headEnd/>
            <a:tailEnd type="triangle" w="med" len="med"/>
          </a:ln>
        </p:spPr>
        <p:txBody>
          <a:bodyPr/>
          <a:lstStyle/>
          <a:p>
            <a:endParaRPr lang="en-US"/>
          </a:p>
        </p:txBody>
      </p:sp>
      <p:sp>
        <p:nvSpPr>
          <p:cNvPr id="13320" name="Text Box 6"/>
          <p:cNvSpPr txBox="1">
            <a:spLocks noChangeArrowheads="1"/>
          </p:cNvSpPr>
          <p:nvPr/>
        </p:nvSpPr>
        <p:spPr bwMode="auto">
          <a:xfrm>
            <a:off x="2868106" y="1506419"/>
            <a:ext cx="2200275" cy="366713"/>
          </a:xfrm>
          <a:prstGeom prst="rect">
            <a:avLst/>
          </a:prstGeom>
          <a:noFill/>
          <a:ln w="9525">
            <a:noFill/>
            <a:miter lim="800000"/>
            <a:headEnd/>
            <a:tailEnd/>
          </a:ln>
        </p:spPr>
        <p:txBody>
          <a:bodyPr>
            <a:spAutoFit/>
          </a:bodyPr>
          <a:lstStyle/>
          <a:p>
            <a:pPr eaLnBrk="0" hangingPunct="0">
              <a:spcBef>
                <a:spcPct val="50000"/>
              </a:spcBef>
            </a:pPr>
            <a:r>
              <a:rPr lang="el-GR" sz="1800" dirty="0">
                <a:solidFill>
                  <a:schemeClr val="accent6">
                    <a:lumMod val="50000"/>
                  </a:schemeClr>
                </a:solidFill>
                <a:latin typeface="Calibri" pitchFamily="34" charset="0"/>
                <a:cs typeface="Calibri" pitchFamily="34" charset="0"/>
              </a:rPr>
              <a:t>Μετάφραση </a:t>
            </a:r>
          </a:p>
        </p:txBody>
      </p:sp>
      <p:sp>
        <p:nvSpPr>
          <p:cNvPr id="13321" name="Text Box 7"/>
          <p:cNvSpPr txBox="1">
            <a:spLocks noChangeArrowheads="1"/>
          </p:cNvSpPr>
          <p:nvPr/>
        </p:nvSpPr>
        <p:spPr bwMode="auto">
          <a:xfrm>
            <a:off x="1076325" y="5943600"/>
            <a:ext cx="6115050" cy="420628"/>
          </a:xfrm>
          <a:prstGeom prst="rect">
            <a:avLst/>
          </a:prstGeom>
          <a:noFill/>
          <a:ln w="9525">
            <a:noFill/>
            <a:miter lim="800000"/>
            <a:headEnd/>
            <a:tailEnd/>
          </a:ln>
        </p:spPr>
        <p:txBody>
          <a:bodyPr>
            <a:spAutoFit/>
          </a:bodyPr>
          <a:lstStyle/>
          <a:p>
            <a:pPr eaLnBrk="0" hangingPunct="0">
              <a:spcBef>
                <a:spcPct val="50000"/>
              </a:spcBef>
            </a:pPr>
            <a:r>
              <a:rPr lang="en-US" sz="1800" dirty="0"/>
              <a:t>R</a:t>
            </a:r>
            <a:r>
              <a:rPr lang="en-US" sz="1800" baseline="-25000" dirty="0"/>
              <a:t>1</a:t>
            </a:r>
            <a:r>
              <a:rPr lang="en-US" sz="1800" dirty="0"/>
              <a:t> 	</a:t>
            </a:r>
            <a:r>
              <a:rPr lang="en-US" sz="1800" dirty="0" smtClean="0"/>
              <a:t>      R</a:t>
            </a:r>
            <a:r>
              <a:rPr lang="en-US" sz="1800" baseline="-25000" dirty="0" smtClean="0"/>
              <a:t>2</a:t>
            </a:r>
            <a:r>
              <a:rPr lang="en-US" sz="1800" dirty="0"/>
              <a:t>	</a:t>
            </a:r>
            <a:r>
              <a:rPr lang="en-US" sz="1800" dirty="0" smtClean="0"/>
              <a:t>       R</a:t>
            </a:r>
            <a:r>
              <a:rPr lang="en-US" sz="1800" baseline="-25000" dirty="0" smtClean="0"/>
              <a:t>3</a:t>
            </a:r>
            <a:r>
              <a:rPr lang="en-US" sz="1800" baseline="-25000" dirty="0"/>
              <a:t>	</a:t>
            </a:r>
            <a:r>
              <a:rPr lang="en-US" sz="3200" baseline="-25000" dirty="0"/>
              <a:t>…</a:t>
            </a:r>
            <a:r>
              <a:rPr lang="en-US" sz="1800" dirty="0"/>
              <a:t>	</a:t>
            </a:r>
            <a:r>
              <a:rPr lang="en-US" sz="1800" dirty="0" smtClean="0"/>
              <a:t>                           </a:t>
            </a:r>
            <a:r>
              <a:rPr lang="en-US" sz="1800" dirty="0"/>
              <a:t>	</a:t>
            </a:r>
            <a:r>
              <a:rPr lang="en-US" sz="1800" dirty="0" err="1"/>
              <a:t>R</a:t>
            </a:r>
            <a:r>
              <a:rPr lang="en-US" sz="1800" baseline="-25000" dirty="0" err="1"/>
              <a:t>m</a:t>
            </a:r>
            <a:endParaRPr lang="el-GR" sz="1800" baseline="-25000" dirty="0"/>
          </a:p>
        </p:txBody>
      </p:sp>
      <p:sp>
        <p:nvSpPr>
          <p:cNvPr id="13322" name="Line 9"/>
          <p:cNvSpPr>
            <a:spLocks noChangeShapeType="1"/>
          </p:cNvSpPr>
          <p:nvPr/>
        </p:nvSpPr>
        <p:spPr bwMode="auto">
          <a:xfrm flipV="1">
            <a:off x="1247775" y="5505450"/>
            <a:ext cx="352425" cy="514350"/>
          </a:xfrm>
          <a:prstGeom prst="line">
            <a:avLst/>
          </a:prstGeom>
          <a:noFill/>
          <a:ln w="9525">
            <a:solidFill>
              <a:schemeClr val="tx1"/>
            </a:solidFill>
            <a:round/>
            <a:headEnd/>
            <a:tailEnd/>
          </a:ln>
        </p:spPr>
        <p:txBody>
          <a:bodyPr/>
          <a:lstStyle/>
          <a:p>
            <a:endParaRPr lang="en-US"/>
          </a:p>
        </p:txBody>
      </p:sp>
      <p:sp>
        <p:nvSpPr>
          <p:cNvPr id="13323" name="Line 10"/>
          <p:cNvSpPr>
            <a:spLocks noChangeShapeType="1"/>
          </p:cNvSpPr>
          <p:nvPr/>
        </p:nvSpPr>
        <p:spPr bwMode="auto">
          <a:xfrm flipH="1" flipV="1">
            <a:off x="1800225" y="5505450"/>
            <a:ext cx="285750" cy="495300"/>
          </a:xfrm>
          <a:prstGeom prst="line">
            <a:avLst/>
          </a:prstGeom>
          <a:noFill/>
          <a:ln w="9525">
            <a:solidFill>
              <a:schemeClr val="tx1"/>
            </a:solidFill>
            <a:round/>
            <a:headEnd/>
            <a:tailEnd/>
          </a:ln>
        </p:spPr>
        <p:txBody>
          <a:bodyPr/>
          <a:lstStyle/>
          <a:p>
            <a:endParaRPr lang="en-US"/>
          </a:p>
        </p:txBody>
      </p:sp>
      <p:sp>
        <p:nvSpPr>
          <p:cNvPr id="13324" name="Text Box 11"/>
          <p:cNvSpPr txBox="1">
            <a:spLocks noChangeArrowheads="1"/>
          </p:cNvSpPr>
          <p:nvPr/>
        </p:nvSpPr>
        <p:spPr bwMode="auto">
          <a:xfrm>
            <a:off x="1571625" y="4933950"/>
            <a:ext cx="561975" cy="366713"/>
          </a:xfrm>
          <a:prstGeom prst="rect">
            <a:avLst/>
          </a:prstGeom>
          <a:noFill/>
          <a:ln w="9525">
            <a:noFill/>
            <a:miter lim="800000"/>
            <a:headEnd/>
            <a:tailEnd/>
          </a:ln>
        </p:spPr>
        <p:txBody>
          <a:bodyPr>
            <a:spAutoFit/>
          </a:bodyPr>
          <a:lstStyle/>
          <a:p>
            <a:pPr eaLnBrk="0" hangingPunct="0">
              <a:spcBef>
                <a:spcPct val="50000"/>
              </a:spcBef>
            </a:pPr>
            <a:r>
              <a:rPr lang="en-US" sz="1800">
                <a:latin typeface="Times New Roman" pitchFamily="18" charset="0"/>
              </a:rPr>
              <a:t>x</a:t>
            </a:r>
            <a:endParaRPr lang="el-GR" sz="1800">
              <a:latin typeface="Times New Roman" pitchFamily="18" charset="0"/>
            </a:endParaRPr>
          </a:p>
        </p:txBody>
      </p:sp>
      <p:sp>
        <p:nvSpPr>
          <p:cNvPr id="13325" name="Text Box 12"/>
          <p:cNvSpPr txBox="1">
            <a:spLocks noChangeArrowheads="1"/>
          </p:cNvSpPr>
          <p:nvPr/>
        </p:nvSpPr>
        <p:spPr bwMode="auto">
          <a:xfrm>
            <a:off x="2206625" y="4054475"/>
            <a:ext cx="561975" cy="366713"/>
          </a:xfrm>
          <a:prstGeom prst="rect">
            <a:avLst/>
          </a:prstGeom>
          <a:noFill/>
          <a:ln w="9525">
            <a:noFill/>
            <a:miter lim="800000"/>
            <a:headEnd/>
            <a:tailEnd/>
          </a:ln>
        </p:spPr>
        <p:txBody>
          <a:bodyPr>
            <a:spAutoFit/>
          </a:bodyPr>
          <a:lstStyle/>
          <a:p>
            <a:pPr eaLnBrk="0" hangingPunct="0">
              <a:spcBef>
                <a:spcPct val="50000"/>
              </a:spcBef>
            </a:pPr>
            <a:r>
              <a:rPr lang="en-US" sz="1800" dirty="0">
                <a:latin typeface="Times New Roman" pitchFamily="18" charset="0"/>
              </a:rPr>
              <a:t>x</a:t>
            </a:r>
            <a:endParaRPr lang="el-GR" sz="1800" dirty="0">
              <a:latin typeface="Times New Roman" pitchFamily="18" charset="0"/>
            </a:endParaRPr>
          </a:p>
        </p:txBody>
      </p:sp>
      <p:sp>
        <p:nvSpPr>
          <p:cNvPr id="13326" name="Line 13"/>
          <p:cNvSpPr>
            <a:spLocks noChangeShapeType="1"/>
          </p:cNvSpPr>
          <p:nvPr/>
        </p:nvSpPr>
        <p:spPr bwMode="auto">
          <a:xfrm flipH="1" flipV="1">
            <a:off x="2466975" y="4476750"/>
            <a:ext cx="485775" cy="1504950"/>
          </a:xfrm>
          <a:prstGeom prst="line">
            <a:avLst/>
          </a:prstGeom>
          <a:noFill/>
          <a:ln w="9525">
            <a:solidFill>
              <a:schemeClr val="tx1"/>
            </a:solidFill>
            <a:round/>
            <a:headEnd/>
            <a:tailEnd/>
          </a:ln>
        </p:spPr>
        <p:txBody>
          <a:bodyPr/>
          <a:lstStyle/>
          <a:p>
            <a:endParaRPr lang="en-US"/>
          </a:p>
        </p:txBody>
      </p:sp>
      <p:sp>
        <p:nvSpPr>
          <p:cNvPr id="13327" name="Line 14"/>
          <p:cNvSpPr>
            <a:spLocks noChangeShapeType="1"/>
          </p:cNvSpPr>
          <p:nvPr/>
        </p:nvSpPr>
        <p:spPr bwMode="auto">
          <a:xfrm flipV="1">
            <a:off x="1866900" y="4410075"/>
            <a:ext cx="371475" cy="476250"/>
          </a:xfrm>
          <a:prstGeom prst="line">
            <a:avLst/>
          </a:prstGeom>
          <a:noFill/>
          <a:ln w="9525">
            <a:solidFill>
              <a:schemeClr val="tx1"/>
            </a:solidFill>
            <a:round/>
            <a:headEnd/>
            <a:tailEnd/>
          </a:ln>
        </p:spPr>
        <p:txBody>
          <a:bodyPr/>
          <a:lstStyle/>
          <a:p>
            <a:endParaRPr lang="en-US"/>
          </a:p>
        </p:txBody>
      </p:sp>
      <p:sp>
        <p:nvSpPr>
          <p:cNvPr id="13328" name="Line 15"/>
          <p:cNvSpPr>
            <a:spLocks noChangeShapeType="1"/>
          </p:cNvSpPr>
          <p:nvPr/>
        </p:nvSpPr>
        <p:spPr bwMode="auto">
          <a:xfrm flipV="1">
            <a:off x="2628900" y="3895725"/>
            <a:ext cx="723900" cy="200025"/>
          </a:xfrm>
          <a:prstGeom prst="line">
            <a:avLst/>
          </a:prstGeom>
          <a:noFill/>
          <a:ln w="9525">
            <a:solidFill>
              <a:schemeClr val="tx1"/>
            </a:solidFill>
            <a:round/>
            <a:headEnd/>
            <a:tailEnd/>
          </a:ln>
        </p:spPr>
        <p:txBody>
          <a:bodyPr/>
          <a:lstStyle/>
          <a:p>
            <a:endParaRPr lang="en-US"/>
          </a:p>
        </p:txBody>
      </p:sp>
      <p:sp>
        <p:nvSpPr>
          <p:cNvPr id="13329" name="Line 16"/>
          <p:cNvSpPr>
            <a:spLocks noChangeShapeType="1"/>
          </p:cNvSpPr>
          <p:nvPr/>
        </p:nvSpPr>
        <p:spPr bwMode="auto">
          <a:xfrm flipH="1" flipV="1">
            <a:off x="3819525" y="3914775"/>
            <a:ext cx="1924050" cy="2124075"/>
          </a:xfrm>
          <a:prstGeom prst="line">
            <a:avLst/>
          </a:prstGeom>
          <a:noFill/>
          <a:ln w="9525">
            <a:solidFill>
              <a:schemeClr val="tx1"/>
            </a:solidFill>
            <a:round/>
            <a:headEnd/>
            <a:tailEnd/>
          </a:ln>
        </p:spPr>
        <p:txBody>
          <a:bodyPr/>
          <a:lstStyle/>
          <a:p>
            <a:endParaRPr lang="en-US"/>
          </a:p>
        </p:txBody>
      </p:sp>
      <p:sp>
        <p:nvSpPr>
          <p:cNvPr id="13330" name="Text Box 17"/>
          <p:cNvSpPr txBox="1">
            <a:spLocks noChangeArrowheads="1"/>
          </p:cNvSpPr>
          <p:nvPr/>
        </p:nvSpPr>
        <p:spPr bwMode="auto">
          <a:xfrm>
            <a:off x="3413125" y="3641725"/>
            <a:ext cx="561975" cy="366713"/>
          </a:xfrm>
          <a:prstGeom prst="rect">
            <a:avLst/>
          </a:prstGeom>
          <a:noFill/>
          <a:ln w="9525">
            <a:noFill/>
            <a:miter lim="800000"/>
            <a:headEnd/>
            <a:tailEnd/>
          </a:ln>
        </p:spPr>
        <p:txBody>
          <a:bodyPr>
            <a:spAutoFit/>
          </a:bodyPr>
          <a:lstStyle/>
          <a:p>
            <a:pPr eaLnBrk="0" hangingPunct="0">
              <a:spcBef>
                <a:spcPct val="50000"/>
              </a:spcBef>
            </a:pPr>
            <a:r>
              <a:rPr lang="en-US" sz="1800">
                <a:latin typeface="Times New Roman" pitchFamily="18" charset="0"/>
              </a:rPr>
              <a:t>x</a:t>
            </a:r>
            <a:endParaRPr lang="el-GR" sz="1800">
              <a:latin typeface="Times New Roman" pitchFamily="18" charset="0"/>
            </a:endParaRPr>
          </a:p>
        </p:txBody>
      </p:sp>
      <p:sp>
        <p:nvSpPr>
          <p:cNvPr id="13331" name="Line 18"/>
          <p:cNvSpPr>
            <a:spLocks noChangeShapeType="1"/>
          </p:cNvSpPr>
          <p:nvPr/>
        </p:nvSpPr>
        <p:spPr bwMode="auto">
          <a:xfrm flipV="1">
            <a:off x="3552825" y="3486150"/>
            <a:ext cx="0" cy="266700"/>
          </a:xfrm>
          <a:prstGeom prst="line">
            <a:avLst/>
          </a:prstGeom>
          <a:noFill/>
          <a:ln w="9525">
            <a:solidFill>
              <a:schemeClr val="tx1"/>
            </a:solidFill>
            <a:round/>
            <a:headEnd/>
            <a:tailEnd/>
          </a:ln>
        </p:spPr>
        <p:txBody>
          <a:bodyPr/>
          <a:lstStyle/>
          <a:p>
            <a:endParaRPr lang="en-US"/>
          </a:p>
        </p:txBody>
      </p:sp>
      <p:sp>
        <p:nvSpPr>
          <p:cNvPr id="13332" name="Text Box 19"/>
          <p:cNvSpPr txBox="1">
            <a:spLocks noChangeArrowheads="1"/>
          </p:cNvSpPr>
          <p:nvPr/>
        </p:nvSpPr>
        <p:spPr bwMode="auto">
          <a:xfrm>
            <a:off x="3400425" y="3086100"/>
            <a:ext cx="914400" cy="366713"/>
          </a:xfrm>
          <a:prstGeom prst="rect">
            <a:avLst/>
          </a:prstGeom>
          <a:noFill/>
          <a:ln w="9525">
            <a:noFill/>
            <a:miter lim="800000"/>
            <a:headEnd/>
            <a:tailEnd/>
          </a:ln>
        </p:spPr>
        <p:txBody>
          <a:bodyPr>
            <a:spAutoFit/>
          </a:bodyPr>
          <a:lstStyle/>
          <a:p>
            <a:pPr eaLnBrk="0" hangingPunct="0">
              <a:spcBef>
                <a:spcPct val="50000"/>
              </a:spcBef>
            </a:pPr>
            <a:r>
              <a:rPr lang="el-GR" sz="1800">
                <a:latin typeface="Times New Roman" pitchFamily="18" charset="0"/>
              </a:rPr>
              <a:t>σ</a:t>
            </a:r>
            <a:r>
              <a:rPr lang="en-US" sz="1800" baseline="-25000">
                <a:latin typeface="Times New Roman" pitchFamily="18" charset="0"/>
              </a:rPr>
              <a:t>P</a:t>
            </a:r>
            <a:endParaRPr lang="el-GR" sz="1800" baseline="-25000">
              <a:latin typeface="Times New Roman" pitchFamily="18" charset="0"/>
            </a:endParaRPr>
          </a:p>
        </p:txBody>
      </p:sp>
      <p:sp>
        <p:nvSpPr>
          <p:cNvPr id="13333" name="Line 20"/>
          <p:cNvSpPr>
            <a:spLocks noChangeShapeType="1"/>
          </p:cNvSpPr>
          <p:nvPr/>
        </p:nvSpPr>
        <p:spPr bwMode="auto">
          <a:xfrm flipV="1">
            <a:off x="3568700" y="2901950"/>
            <a:ext cx="0" cy="266700"/>
          </a:xfrm>
          <a:prstGeom prst="line">
            <a:avLst/>
          </a:prstGeom>
          <a:noFill/>
          <a:ln w="9525">
            <a:solidFill>
              <a:schemeClr val="tx1"/>
            </a:solidFill>
            <a:round/>
            <a:headEnd/>
            <a:tailEnd/>
          </a:ln>
        </p:spPr>
        <p:txBody>
          <a:bodyPr/>
          <a:lstStyle/>
          <a:p>
            <a:endParaRPr lang="en-US"/>
          </a:p>
        </p:txBody>
      </p:sp>
      <p:sp>
        <p:nvSpPr>
          <p:cNvPr id="13334" name="Text Box 21"/>
          <p:cNvSpPr txBox="1">
            <a:spLocks noChangeArrowheads="1"/>
          </p:cNvSpPr>
          <p:nvPr/>
        </p:nvSpPr>
        <p:spPr bwMode="auto">
          <a:xfrm>
            <a:off x="3038475" y="2562225"/>
            <a:ext cx="1619250" cy="336550"/>
          </a:xfrm>
          <a:prstGeom prst="rect">
            <a:avLst/>
          </a:prstGeom>
          <a:noFill/>
          <a:ln w="9525">
            <a:noFill/>
            <a:miter lim="800000"/>
            <a:headEnd/>
            <a:tailEnd/>
          </a:ln>
        </p:spPr>
        <p:txBody>
          <a:bodyPr>
            <a:spAutoFit/>
          </a:bodyPr>
          <a:lstStyle/>
          <a:p>
            <a:pPr eaLnBrk="0" hangingPunct="0">
              <a:spcBef>
                <a:spcPct val="50000"/>
              </a:spcBef>
            </a:pPr>
            <a:r>
              <a:rPr lang="el-GR" sz="1600" dirty="0"/>
              <a:t>π </a:t>
            </a:r>
            <a:r>
              <a:rPr lang="el-GR" sz="1600" baseline="-25000" dirty="0"/>
              <a:t>Α1, Α2, ... </a:t>
            </a:r>
            <a:r>
              <a:rPr lang="en-US" sz="1600" baseline="-25000" dirty="0"/>
              <a:t>An</a:t>
            </a:r>
            <a:endParaRPr lang="el-GR" sz="1600" baseline="-25000" dirty="0"/>
          </a:p>
        </p:txBody>
      </p:sp>
      <p:sp>
        <p:nvSpPr>
          <p:cNvPr id="13335" name="Line 22"/>
          <p:cNvSpPr>
            <a:spLocks noChangeShapeType="1"/>
          </p:cNvSpPr>
          <p:nvPr/>
        </p:nvSpPr>
        <p:spPr bwMode="auto">
          <a:xfrm flipH="1">
            <a:off x="4638674" y="3506771"/>
            <a:ext cx="1149383" cy="846154"/>
          </a:xfrm>
          <a:prstGeom prst="line">
            <a:avLst/>
          </a:prstGeom>
          <a:noFill/>
          <a:ln w="9525">
            <a:solidFill>
              <a:schemeClr val="tx1"/>
            </a:solidFill>
            <a:round/>
            <a:headEnd/>
            <a:tailEnd type="triangle" w="med" len="med"/>
          </a:ln>
        </p:spPr>
        <p:txBody>
          <a:bodyPr/>
          <a:lstStyle/>
          <a:p>
            <a:endParaRPr lang="en-US"/>
          </a:p>
        </p:txBody>
      </p:sp>
      <p:sp>
        <p:nvSpPr>
          <p:cNvPr id="13336" name="Text Box 23"/>
          <p:cNvSpPr txBox="1">
            <a:spLocks noChangeArrowheads="1"/>
          </p:cNvSpPr>
          <p:nvPr/>
        </p:nvSpPr>
        <p:spPr bwMode="auto">
          <a:xfrm>
            <a:off x="5905500" y="2857496"/>
            <a:ext cx="2857500" cy="1938992"/>
          </a:xfrm>
          <a:prstGeom prst="rect">
            <a:avLst/>
          </a:prstGeom>
          <a:noFill/>
          <a:ln w="9525">
            <a:noFill/>
            <a:miter lim="800000"/>
            <a:headEnd/>
            <a:tailEnd/>
          </a:ln>
        </p:spPr>
        <p:txBody>
          <a:bodyPr>
            <a:spAutoFit/>
          </a:bodyPr>
          <a:lstStyle/>
          <a:p>
            <a:pPr algn="just" eaLnBrk="0" hangingPunct="0">
              <a:spcBef>
                <a:spcPct val="50000"/>
              </a:spcBef>
            </a:pPr>
            <a:r>
              <a:rPr lang="el-GR" sz="2000" dirty="0">
                <a:solidFill>
                  <a:schemeClr val="accent6">
                    <a:lumMod val="75000"/>
                  </a:schemeClr>
                </a:solidFill>
                <a:latin typeface="Calibri" pitchFamily="34" charset="0"/>
                <a:cs typeface="Calibri" pitchFamily="34" charset="0"/>
              </a:rPr>
              <a:t>Πλάνο </a:t>
            </a:r>
            <a:r>
              <a:rPr lang="el-GR" sz="2000" dirty="0" smtClean="0">
                <a:solidFill>
                  <a:schemeClr val="accent6">
                    <a:lumMod val="75000"/>
                  </a:schemeClr>
                </a:solidFill>
                <a:latin typeface="Calibri" pitchFamily="34" charset="0"/>
                <a:cs typeface="Calibri" pitchFamily="34" charset="0"/>
              </a:rPr>
              <a:t>εκτέλεσης</a:t>
            </a:r>
            <a:endParaRPr lang="el-GR" sz="2000" dirty="0">
              <a:latin typeface="Calibri" pitchFamily="34" charset="0"/>
              <a:cs typeface="Calibri" pitchFamily="34" charset="0"/>
            </a:endParaRPr>
          </a:p>
          <a:p>
            <a:pPr algn="just" eaLnBrk="0" hangingPunct="0">
              <a:spcBef>
                <a:spcPct val="50000"/>
              </a:spcBef>
            </a:pPr>
            <a:r>
              <a:rPr lang="el-GR" sz="2000" dirty="0">
                <a:solidFill>
                  <a:schemeClr val="accent6">
                    <a:lumMod val="75000"/>
                  </a:schemeClr>
                </a:solidFill>
                <a:latin typeface="Calibri" pitchFamily="34" charset="0"/>
                <a:cs typeface="Calibri" pitchFamily="34" charset="0"/>
              </a:rPr>
              <a:t>Φύλλα</a:t>
            </a:r>
            <a:r>
              <a:rPr lang="el-GR" sz="2000" dirty="0">
                <a:latin typeface="Calibri" pitchFamily="34" charset="0"/>
                <a:cs typeface="Calibri" pitchFamily="34" charset="0"/>
              </a:rPr>
              <a:t>: σχέσεις</a:t>
            </a:r>
          </a:p>
          <a:p>
            <a:pPr algn="just" eaLnBrk="0" hangingPunct="0">
              <a:spcBef>
                <a:spcPct val="50000"/>
              </a:spcBef>
            </a:pPr>
            <a:r>
              <a:rPr lang="el-GR" sz="2000" dirty="0">
                <a:solidFill>
                  <a:schemeClr val="accent6">
                    <a:lumMod val="75000"/>
                  </a:schemeClr>
                </a:solidFill>
                <a:latin typeface="Calibri" pitchFamily="34" charset="0"/>
                <a:cs typeface="Calibri" pitchFamily="34" charset="0"/>
              </a:rPr>
              <a:t>Εσωτερικοί κόμβοι</a:t>
            </a:r>
            <a:r>
              <a:rPr lang="el-GR" sz="2000" dirty="0">
                <a:latin typeface="Calibri" pitchFamily="34" charset="0"/>
                <a:cs typeface="Calibri" pitchFamily="34" charset="0"/>
              </a:rPr>
              <a:t>: βασικές πράξεις της σχεσιακής άλγεβρας</a:t>
            </a:r>
          </a:p>
        </p:txBody>
      </p:sp>
      <p:sp>
        <p:nvSpPr>
          <p:cNvPr id="13338" name="Text Box 27"/>
          <p:cNvSpPr txBox="1">
            <a:spLocks noChangeArrowheads="1"/>
          </p:cNvSpPr>
          <p:nvPr/>
        </p:nvSpPr>
        <p:spPr bwMode="auto">
          <a:xfrm>
            <a:off x="6412583" y="5133779"/>
            <a:ext cx="2105025" cy="641350"/>
          </a:xfrm>
          <a:prstGeom prst="rect">
            <a:avLst/>
          </a:prstGeom>
          <a:noFill/>
          <a:ln w="9525">
            <a:noFill/>
            <a:miter lim="800000"/>
            <a:headEnd/>
            <a:tailEnd/>
          </a:ln>
        </p:spPr>
        <p:txBody>
          <a:bodyPr>
            <a:spAutoFit/>
          </a:bodyPr>
          <a:lstStyle/>
          <a:p>
            <a:pPr eaLnBrk="0" hangingPunct="0">
              <a:spcBef>
                <a:spcPct val="50000"/>
              </a:spcBef>
            </a:pPr>
            <a:r>
              <a:rPr lang="el-GR" sz="1800" dirty="0">
                <a:solidFill>
                  <a:schemeClr val="accent6">
                    <a:lumMod val="50000"/>
                  </a:schemeClr>
                </a:solidFill>
                <a:latin typeface="Calibri" pitchFamily="34" charset="0"/>
                <a:cs typeface="Calibri" pitchFamily="34" charset="0"/>
              </a:rPr>
              <a:t>Βελτιστοποίηση του πλάνου</a:t>
            </a:r>
          </a:p>
        </p:txBody>
      </p:sp>
      <p:sp>
        <p:nvSpPr>
          <p:cNvPr id="27" name="Title 26"/>
          <p:cNvSpPr>
            <a:spLocks noGrp="1"/>
          </p:cNvSpPr>
          <p:nvPr>
            <p:ph type="title"/>
          </p:nvPr>
        </p:nvSpPr>
        <p:spPr>
          <a:xfrm>
            <a:off x="457200" y="133236"/>
            <a:ext cx="8229600" cy="1143000"/>
          </a:xfrm>
        </p:spPr>
        <p:txBody>
          <a:bodyPr/>
          <a:lstStyle/>
          <a:p>
            <a:r>
              <a:rPr lang="el-GR" dirty="0" smtClean="0">
                <a:solidFill>
                  <a:schemeClr val="accent6">
                    <a:lumMod val="75000"/>
                  </a:schemeClr>
                </a:solidFill>
              </a:rPr>
              <a:t>Πλάνο Εκτέλεσης</a:t>
            </a:r>
            <a:endParaRPr lang="el-GR" dirty="0">
              <a:solidFill>
                <a:schemeClr val="accent6">
                  <a:lumMod val="75000"/>
                </a:schemeClr>
              </a:solidFill>
            </a:endParaRPr>
          </a:p>
        </p:txBody>
      </p:sp>
      <p:sp>
        <p:nvSpPr>
          <p:cNvPr id="29"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30"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p:spPr>
        <p:txBody>
          <a:bodyPr/>
          <a:lstStyle/>
          <a:p>
            <a:fld id="{BEA4FD81-7522-4F4F-8E51-A70E254ABB65}" type="slidenum">
              <a:rPr lang="el-GR" altLang="en-US" smtClean="0"/>
              <a:pPr/>
              <a:t>8</a:t>
            </a:fld>
            <a:endParaRPr lang="el-GR" altLang="en-US" smtClean="0"/>
          </a:p>
        </p:txBody>
      </p:sp>
      <p:sp>
        <p:nvSpPr>
          <p:cNvPr id="14342" name="Text Box 3"/>
          <p:cNvSpPr txBox="1">
            <a:spLocks noChangeArrowheads="1"/>
          </p:cNvSpPr>
          <p:nvPr/>
        </p:nvSpPr>
        <p:spPr bwMode="auto">
          <a:xfrm>
            <a:off x="575449" y="1728782"/>
            <a:ext cx="8077200" cy="830997"/>
          </a:xfrm>
          <a:prstGeom prst="rect">
            <a:avLst/>
          </a:prstGeom>
          <a:noFill/>
          <a:ln w="9525">
            <a:noFill/>
            <a:miter lim="800000"/>
            <a:headEnd/>
            <a:tailEnd/>
          </a:ln>
        </p:spPr>
        <p:txBody>
          <a:bodyPr>
            <a:spAutoFit/>
          </a:bodyPr>
          <a:lstStyle/>
          <a:p>
            <a:pPr algn="just" eaLnBrk="0" hangingPunct="0">
              <a:spcBef>
                <a:spcPct val="50000"/>
              </a:spcBef>
              <a:buFont typeface="Wingdings" pitchFamily="2" charset="2"/>
              <a:buChar char="§"/>
            </a:pPr>
            <a:r>
              <a:rPr lang="el-GR" sz="2400" dirty="0">
                <a:latin typeface="Calibri" pitchFamily="34" charset="0"/>
                <a:cs typeface="Calibri" pitchFamily="34" charset="0"/>
              </a:rPr>
              <a:t> Τα διαφορετικά </a:t>
            </a:r>
            <a:r>
              <a:rPr lang="el-GR" sz="2400" dirty="0" smtClean="0">
                <a:latin typeface="Calibri" pitchFamily="34" charset="0"/>
                <a:cs typeface="Calibri" pitchFamily="34" charset="0"/>
              </a:rPr>
              <a:t>πλάνα </a:t>
            </a:r>
            <a:r>
              <a:rPr lang="el-GR" sz="2400" dirty="0">
                <a:latin typeface="Calibri" pitchFamily="34" charset="0"/>
                <a:cs typeface="Calibri" pitchFamily="34" charset="0"/>
              </a:rPr>
              <a:t>εκτέλεσης έχουν και διαφορικό κόστος</a:t>
            </a:r>
          </a:p>
        </p:txBody>
      </p:sp>
      <p:sp>
        <p:nvSpPr>
          <p:cNvPr id="14343" name="Text Box 4"/>
          <p:cNvSpPr txBox="1">
            <a:spLocks noChangeArrowheads="1"/>
          </p:cNvSpPr>
          <p:nvPr/>
        </p:nvSpPr>
        <p:spPr bwMode="auto">
          <a:xfrm>
            <a:off x="650863" y="2711526"/>
            <a:ext cx="8077200" cy="830997"/>
          </a:xfrm>
          <a:prstGeom prst="rect">
            <a:avLst/>
          </a:prstGeom>
          <a:noFill/>
          <a:ln w="9525">
            <a:noFill/>
            <a:miter lim="800000"/>
            <a:headEnd/>
            <a:tailEnd/>
          </a:ln>
        </p:spPr>
        <p:txBody>
          <a:bodyPr>
            <a:spAutoFit/>
          </a:bodyPr>
          <a:lstStyle/>
          <a:p>
            <a:pPr algn="just" eaLnBrk="0" hangingPunct="0">
              <a:spcBef>
                <a:spcPct val="50000"/>
              </a:spcBef>
              <a:buClr>
                <a:schemeClr val="accent6">
                  <a:lumMod val="75000"/>
                </a:schemeClr>
              </a:buClr>
              <a:buFont typeface="Wingdings" pitchFamily="2" charset="2"/>
              <a:buChar char="§"/>
            </a:pPr>
            <a:r>
              <a:rPr lang="el-GR" sz="2400" dirty="0">
                <a:solidFill>
                  <a:srgbClr val="FF00FF"/>
                </a:solidFill>
                <a:latin typeface="Calibri" pitchFamily="34" charset="0"/>
                <a:cs typeface="Calibri" pitchFamily="34" charset="0"/>
              </a:rPr>
              <a:t> </a:t>
            </a:r>
            <a:r>
              <a:rPr lang="el-GR" sz="2400" dirty="0">
                <a:solidFill>
                  <a:schemeClr val="accent6">
                    <a:lumMod val="75000"/>
                  </a:schemeClr>
                </a:solidFill>
                <a:latin typeface="Calibri" pitchFamily="34" charset="0"/>
                <a:cs typeface="Calibri" pitchFamily="34" charset="0"/>
              </a:rPr>
              <a:t>Βελτιστοποίηση</a:t>
            </a:r>
            <a:r>
              <a:rPr lang="el-GR" sz="2400" dirty="0">
                <a:latin typeface="Calibri" pitchFamily="34" charset="0"/>
                <a:cs typeface="Calibri" pitchFamily="34" charset="0"/>
              </a:rPr>
              <a:t>: η διαδικασία επιλογής του σχεδίου εκτέλεσης που έχει το μικρότερο κόστος </a:t>
            </a:r>
          </a:p>
        </p:txBody>
      </p:sp>
      <p:sp>
        <p:nvSpPr>
          <p:cNvPr id="14344" name="Text Box 5"/>
          <p:cNvSpPr txBox="1">
            <a:spLocks noChangeArrowheads="1"/>
          </p:cNvSpPr>
          <p:nvPr/>
        </p:nvSpPr>
        <p:spPr bwMode="auto">
          <a:xfrm>
            <a:off x="443473" y="3800321"/>
            <a:ext cx="8077200" cy="1661993"/>
          </a:xfrm>
          <a:prstGeom prst="rect">
            <a:avLst/>
          </a:prstGeom>
          <a:noFill/>
          <a:ln w="9525">
            <a:noFill/>
            <a:miter lim="800000"/>
            <a:headEnd/>
            <a:tailEnd/>
          </a:ln>
        </p:spPr>
        <p:txBody>
          <a:bodyPr>
            <a:spAutoFit/>
          </a:bodyPr>
          <a:lstStyle/>
          <a:p>
            <a:pPr algn="just" eaLnBrk="0" hangingPunct="0">
              <a:spcBef>
                <a:spcPct val="50000"/>
              </a:spcBef>
              <a:buFont typeface="Wingdings" pitchFamily="2" charset="2"/>
              <a:buChar char="§"/>
            </a:pPr>
            <a:r>
              <a:rPr lang="el-GR" sz="2400" dirty="0">
                <a:latin typeface="Calibri" pitchFamily="34" charset="0"/>
                <a:cs typeface="Calibri" pitchFamily="34" charset="0"/>
              </a:rPr>
              <a:t> </a:t>
            </a:r>
            <a:r>
              <a:rPr lang="el-GR" sz="2400" i="1" dirty="0">
                <a:solidFill>
                  <a:schemeClr val="accent6">
                    <a:lumMod val="50000"/>
                  </a:schemeClr>
                </a:solidFill>
                <a:latin typeface="Calibri" pitchFamily="34" charset="0"/>
                <a:cs typeface="Calibri" pitchFamily="34" charset="0"/>
              </a:rPr>
              <a:t>Εκτίμηση του κόστους </a:t>
            </a:r>
            <a:r>
              <a:rPr lang="el-GR" sz="2400" dirty="0">
                <a:latin typeface="Calibri" pitchFamily="34" charset="0"/>
                <a:cs typeface="Calibri" pitchFamily="34" charset="0"/>
              </a:rPr>
              <a:t>(συνήθως χρήση στατιστικών στοιχείων</a:t>
            </a:r>
            <a:r>
              <a:rPr lang="el-GR" sz="2400" dirty="0" smtClean="0">
                <a:latin typeface="Calibri" pitchFamily="34" charset="0"/>
                <a:cs typeface="Calibri" pitchFamily="34" charset="0"/>
              </a:rPr>
              <a:t>)</a:t>
            </a:r>
          </a:p>
          <a:p>
            <a:pPr lvl="1" algn="just" eaLnBrk="0" hangingPunct="0">
              <a:spcBef>
                <a:spcPct val="50000"/>
              </a:spcBef>
              <a:buFont typeface="Wingdings" pitchFamily="2" charset="2"/>
              <a:buChar char="§"/>
            </a:pPr>
            <a:r>
              <a:rPr lang="el-GR" sz="2400" dirty="0" smtClean="0">
                <a:latin typeface="Calibri" pitchFamily="34" charset="0"/>
                <a:cs typeface="Calibri" pitchFamily="34" charset="0"/>
              </a:rPr>
              <a:t> </a:t>
            </a:r>
            <a:r>
              <a:rPr lang="el-GR" dirty="0" err="1" smtClean="0">
                <a:latin typeface="Calibri" pitchFamily="34" charset="0"/>
                <a:cs typeface="Calibri" pitchFamily="34" charset="0"/>
              </a:rPr>
              <a:t>επιλεξιμότητα</a:t>
            </a:r>
            <a:r>
              <a:rPr lang="el-GR" dirty="0" smtClean="0">
                <a:latin typeface="Calibri" pitchFamily="34" charset="0"/>
                <a:cs typeface="Calibri" pitchFamily="34" charset="0"/>
              </a:rPr>
              <a:t> (</a:t>
            </a:r>
            <a:r>
              <a:rPr lang="en-US" dirty="0" smtClean="0">
                <a:latin typeface="Calibri" pitchFamily="34" charset="0"/>
                <a:cs typeface="Calibri" pitchFamily="34" charset="0"/>
              </a:rPr>
              <a:t>selectivity): </a:t>
            </a:r>
            <a:r>
              <a:rPr lang="el-GR" dirty="0" smtClean="0">
                <a:latin typeface="Calibri" pitchFamily="34" charset="0"/>
                <a:cs typeface="Calibri" pitchFamily="34" charset="0"/>
              </a:rPr>
              <a:t>ποσοστό πλειάδων εισόδου που εμφανίζονται στο αποτέλεσμα</a:t>
            </a:r>
            <a:endParaRPr lang="el-GR" dirty="0">
              <a:latin typeface="Calibri" pitchFamily="34" charset="0"/>
              <a:cs typeface="Calibri" pitchFamily="34" charset="0"/>
            </a:endParaRPr>
          </a:p>
        </p:txBody>
      </p:sp>
      <p:sp>
        <p:nvSpPr>
          <p:cNvPr id="9" name="Title 8"/>
          <p:cNvSpPr>
            <a:spLocks noGrp="1"/>
          </p:cNvSpPr>
          <p:nvPr>
            <p:ph type="title"/>
          </p:nvPr>
        </p:nvSpPr>
        <p:spPr/>
        <p:txBody>
          <a:bodyPr/>
          <a:lstStyle/>
          <a:p>
            <a:r>
              <a:rPr lang="el-GR" dirty="0" smtClean="0">
                <a:solidFill>
                  <a:schemeClr val="accent6">
                    <a:lumMod val="75000"/>
                  </a:schemeClr>
                </a:solidFill>
              </a:rPr>
              <a:t>Βελτιστοποίηση</a:t>
            </a:r>
            <a:endParaRPr lang="el-GR" dirty="0">
              <a:solidFill>
                <a:schemeClr val="accent6">
                  <a:lumMod val="75000"/>
                </a:schemeClr>
              </a:solidFill>
            </a:endParaRPr>
          </a:p>
        </p:txBody>
      </p:sp>
      <p:sp>
        <p:nvSpPr>
          <p:cNvPr id="11"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2"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p:spPr>
        <p:txBody>
          <a:bodyPr/>
          <a:lstStyle/>
          <a:p>
            <a:fld id="{CB763AB3-92D6-43D8-B145-040A57FC8AE2}" type="slidenum">
              <a:rPr lang="el-GR" altLang="en-US" smtClean="0"/>
              <a:pPr/>
              <a:t>9</a:t>
            </a:fld>
            <a:endParaRPr lang="el-GR" altLang="en-US" smtClean="0"/>
          </a:p>
        </p:txBody>
      </p:sp>
      <p:sp>
        <p:nvSpPr>
          <p:cNvPr id="15366" name="Text Box 3"/>
          <p:cNvSpPr txBox="1">
            <a:spLocks noChangeArrowheads="1"/>
          </p:cNvSpPr>
          <p:nvPr/>
        </p:nvSpPr>
        <p:spPr bwMode="auto">
          <a:xfrm>
            <a:off x="457200" y="3373431"/>
            <a:ext cx="7943850" cy="646331"/>
          </a:xfrm>
          <a:prstGeom prst="rect">
            <a:avLst/>
          </a:prstGeom>
          <a:noFill/>
          <a:ln w="9525">
            <a:noFill/>
            <a:miter lim="800000"/>
            <a:headEnd/>
            <a:tailEnd/>
          </a:ln>
        </p:spPr>
        <p:txBody>
          <a:bodyPr>
            <a:spAutoFit/>
          </a:bodyPr>
          <a:lstStyle/>
          <a:p>
            <a:pPr algn="just" eaLnBrk="0" hangingPunct="0">
              <a:spcBef>
                <a:spcPct val="50000"/>
              </a:spcBef>
            </a:pPr>
            <a:r>
              <a:rPr lang="el-GR" b="1" dirty="0">
                <a:latin typeface="Calibri" pitchFamily="34" charset="0"/>
                <a:cs typeface="Calibri" pitchFamily="34" charset="0"/>
              </a:rPr>
              <a:t>1.</a:t>
            </a:r>
            <a:r>
              <a:rPr lang="el-GR" dirty="0">
                <a:latin typeface="Calibri" pitchFamily="34" charset="0"/>
                <a:cs typeface="Calibri" pitchFamily="34" charset="0"/>
              </a:rPr>
              <a:t> Διάσπαση των </a:t>
            </a:r>
            <a:r>
              <a:rPr lang="el-GR" i="1" dirty="0">
                <a:solidFill>
                  <a:schemeClr val="accent6">
                    <a:lumMod val="75000"/>
                  </a:schemeClr>
                </a:solidFill>
                <a:latin typeface="Calibri" pitchFamily="34" charset="0"/>
                <a:cs typeface="Calibri" pitchFamily="34" charset="0"/>
              </a:rPr>
              <a:t>πράξεων επιλογής με συζευκτικές συνθήκες </a:t>
            </a:r>
            <a:r>
              <a:rPr lang="el-GR" dirty="0">
                <a:latin typeface="Calibri" pitchFamily="34" charset="0"/>
                <a:cs typeface="Calibri" pitchFamily="34" charset="0"/>
              </a:rPr>
              <a:t>σε ακολουθίες πράξεων επιλογής</a:t>
            </a:r>
          </a:p>
        </p:txBody>
      </p:sp>
      <p:sp>
        <p:nvSpPr>
          <p:cNvPr id="15367" name="Text Box 4"/>
          <p:cNvSpPr txBox="1">
            <a:spLocks noChangeArrowheads="1"/>
          </p:cNvSpPr>
          <p:nvPr/>
        </p:nvSpPr>
        <p:spPr bwMode="auto">
          <a:xfrm>
            <a:off x="457200" y="4222575"/>
            <a:ext cx="7991475" cy="646331"/>
          </a:xfrm>
          <a:prstGeom prst="rect">
            <a:avLst/>
          </a:prstGeom>
          <a:noFill/>
          <a:ln w="9525">
            <a:noFill/>
            <a:miter lim="800000"/>
            <a:headEnd/>
            <a:tailEnd/>
          </a:ln>
        </p:spPr>
        <p:txBody>
          <a:bodyPr>
            <a:spAutoFit/>
          </a:bodyPr>
          <a:lstStyle/>
          <a:p>
            <a:pPr algn="just" eaLnBrk="0" hangingPunct="0">
              <a:spcBef>
                <a:spcPct val="50000"/>
              </a:spcBef>
            </a:pPr>
            <a:r>
              <a:rPr lang="el-GR" b="1" dirty="0">
                <a:latin typeface="Calibri" pitchFamily="34" charset="0"/>
                <a:cs typeface="Calibri" pitchFamily="34" charset="0"/>
              </a:rPr>
              <a:t>2.</a:t>
            </a:r>
            <a:r>
              <a:rPr lang="el-GR" dirty="0">
                <a:latin typeface="Calibri" pitchFamily="34" charset="0"/>
                <a:cs typeface="Calibri" pitchFamily="34" charset="0"/>
              </a:rPr>
              <a:t> Μετατοπίζουμε την </a:t>
            </a:r>
            <a:r>
              <a:rPr lang="el-GR" i="1" dirty="0">
                <a:solidFill>
                  <a:schemeClr val="accent6">
                    <a:lumMod val="75000"/>
                  </a:schemeClr>
                </a:solidFill>
                <a:latin typeface="Calibri" pitchFamily="34" charset="0"/>
                <a:cs typeface="Calibri" pitchFamily="34" charset="0"/>
              </a:rPr>
              <a:t>πράξη επιλογής όσο πιο κάτω</a:t>
            </a:r>
            <a:r>
              <a:rPr lang="el-GR" dirty="0">
                <a:solidFill>
                  <a:schemeClr val="accent6">
                    <a:lumMod val="75000"/>
                  </a:schemeClr>
                </a:solidFill>
                <a:latin typeface="Calibri" pitchFamily="34" charset="0"/>
                <a:cs typeface="Calibri" pitchFamily="34" charset="0"/>
              </a:rPr>
              <a:t> </a:t>
            </a:r>
            <a:r>
              <a:rPr lang="el-GR" dirty="0">
                <a:latin typeface="Calibri" pitchFamily="34" charset="0"/>
                <a:cs typeface="Calibri" pitchFamily="34" charset="0"/>
              </a:rPr>
              <a:t>επιτρέπεται από τα γνωρίσματα που περιλαμβάνονται στη συνθήκη</a:t>
            </a:r>
          </a:p>
        </p:txBody>
      </p:sp>
      <p:sp>
        <p:nvSpPr>
          <p:cNvPr id="15368" name="Text Box 5"/>
          <p:cNvSpPr txBox="1">
            <a:spLocks noChangeArrowheads="1"/>
          </p:cNvSpPr>
          <p:nvPr/>
        </p:nvSpPr>
        <p:spPr bwMode="auto">
          <a:xfrm>
            <a:off x="496824" y="5211726"/>
            <a:ext cx="8010525" cy="701675"/>
          </a:xfrm>
          <a:prstGeom prst="rect">
            <a:avLst/>
          </a:prstGeom>
          <a:noFill/>
          <a:ln w="9525">
            <a:noFill/>
            <a:miter lim="800000"/>
            <a:headEnd/>
            <a:tailEnd/>
          </a:ln>
        </p:spPr>
        <p:txBody>
          <a:bodyPr>
            <a:spAutoFit/>
          </a:bodyPr>
          <a:lstStyle/>
          <a:p>
            <a:pPr algn="just" eaLnBrk="0" hangingPunct="0">
              <a:spcBef>
                <a:spcPct val="50000"/>
              </a:spcBef>
            </a:pPr>
            <a:r>
              <a:rPr lang="el-GR" b="1" dirty="0">
                <a:latin typeface="Calibri" pitchFamily="34" charset="0"/>
                <a:cs typeface="Calibri" pitchFamily="34" charset="0"/>
              </a:rPr>
              <a:t>3.</a:t>
            </a:r>
            <a:r>
              <a:rPr lang="el-GR" dirty="0">
                <a:latin typeface="Calibri" pitchFamily="34" charset="0"/>
                <a:cs typeface="Calibri" pitchFamily="34" charset="0"/>
              </a:rPr>
              <a:t> </a:t>
            </a:r>
            <a:r>
              <a:rPr lang="el-GR" dirty="0" err="1" smtClean="0">
                <a:latin typeface="Calibri" pitchFamily="34" charset="0"/>
                <a:cs typeface="Calibri" pitchFamily="34" charset="0"/>
              </a:rPr>
              <a:t>Επανα</a:t>
            </a:r>
            <a:r>
              <a:rPr lang="el-GR" dirty="0" smtClean="0">
                <a:latin typeface="Calibri" pitchFamily="34" charset="0"/>
                <a:cs typeface="Calibri" pitchFamily="34" charset="0"/>
              </a:rPr>
              <a:t>-διευθέτηση </a:t>
            </a:r>
            <a:r>
              <a:rPr lang="el-GR" dirty="0">
                <a:latin typeface="Calibri" pitchFamily="34" charset="0"/>
                <a:cs typeface="Calibri" pitchFamily="34" charset="0"/>
              </a:rPr>
              <a:t>των φύλλων ώστε να εκτελούνται πρώτα οι σχέσεις που έχουν τις πιο περιοριστικές πράξεις επιλογής</a:t>
            </a:r>
          </a:p>
        </p:txBody>
      </p:sp>
      <p:sp>
        <p:nvSpPr>
          <p:cNvPr id="15370" name="Text Box 7"/>
          <p:cNvSpPr txBox="1">
            <a:spLocks noChangeArrowheads="1"/>
          </p:cNvSpPr>
          <p:nvPr/>
        </p:nvSpPr>
        <p:spPr bwMode="auto">
          <a:xfrm>
            <a:off x="786232" y="2212051"/>
            <a:ext cx="7301966" cy="646331"/>
          </a:xfrm>
          <a:prstGeom prst="rect">
            <a:avLst/>
          </a:prstGeom>
          <a:noFill/>
          <a:ln w="9525">
            <a:solidFill>
              <a:schemeClr val="tx1"/>
            </a:solidFill>
            <a:miter lim="800000"/>
            <a:headEnd/>
            <a:tailEnd/>
          </a:ln>
        </p:spPr>
        <p:txBody>
          <a:bodyPr wrap="square">
            <a:spAutoFit/>
          </a:bodyPr>
          <a:lstStyle/>
          <a:p>
            <a:pPr algn="just" eaLnBrk="0" hangingPunct="0">
              <a:spcBef>
                <a:spcPct val="50000"/>
              </a:spcBef>
            </a:pPr>
            <a:r>
              <a:rPr lang="el-GR" sz="1800" i="1" dirty="0">
                <a:latin typeface="Calibri" pitchFamily="34" charset="0"/>
                <a:cs typeface="Calibri" pitchFamily="34" charset="0"/>
              </a:rPr>
              <a:t>Γενική ιδέα: εκτέλεση πρώτα των πράξεων με μικρή </a:t>
            </a:r>
            <a:r>
              <a:rPr lang="el-GR" sz="1800" i="1" dirty="0" err="1" smtClean="0">
                <a:latin typeface="Calibri" pitchFamily="34" charset="0"/>
                <a:cs typeface="Calibri" pitchFamily="34" charset="0"/>
              </a:rPr>
              <a:t>επιλεξιμότητα</a:t>
            </a:r>
            <a:r>
              <a:rPr lang="el-GR" sz="1800" i="1" dirty="0" smtClean="0">
                <a:latin typeface="Calibri" pitchFamily="34" charset="0"/>
                <a:cs typeface="Calibri" pitchFamily="34" charset="0"/>
              </a:rPr>
              <a:t> </a:t>
            </a:r>
            <a:r>
              <a:rPr lang="el-GR" sz="1800" i="1" dirty="0">
                <a:latin typeface="Calibri" pitchFamily="34" charset="0"/>
                <a:cs typeface="Calibri" pitchFamily="34" charset="0"/>
              </a:rPr>
              <a:t>ώστε να περιοριστεί το μέγεθος των ενδιάμεσων αποτελεσμάτων</a:t>
            </a:r>
          </a:p>
        </p:txBody>
      </p:sp>
      <p:sp>
        <p:nvSpPr>
          <p:cNvPr id="11" name="Title 10"/>
          <p:cNvSpPr>
            <a:spLocks noGrp="1"/>
          </p:cNvSpPr>
          <p:nvPr>
            <p:ph type="title"/>
          </p:nvPr>
        </p:nvSpPr>
        <p:spPr/>
        <p:txBody>
          <a:bodyPr>
            <a:normAutofit fontScale="90000"/>
          </a:bodyPr>
          <a:lstStyle/>
          <a:p>
            <a:r>
              <a:rPr lang="el-GR" dirty="0" err="1" smtClean="0">
                <a:solidFill>
                  <a:schemeClr val="accent6">
                    <a:lumMod val="75000"/>
                  </a:schemeClr>
                </a:solidFill>
              </a:rPr>
              <a:t>Ευριστικοί</a:t>
            </a:r>
            <a:r>
              <a:rPr lang="el-GR" dirty="0" smtClean="0">
                <a:solidFill>
                  <a:schemeClr val="accent6">
                    <a:lumMod val="75000"/>
                  </a:schemeClr>
                </a:solidFill>
              </a:rPr>
              <a:t> Κανόνες Βελτιστοποίησης Πλάνου Εκτέλεσης</a:t>
            </a:r>
            <a:endParaRPr lang="el-GR" dirty="0">
              <a:solidFill>
                <a:schemeClr val="accent6">
                  <a:lumMod val="75000"/>
                </a:schemeClr>
              </a:solidFill>
            </a:endParaRPr>
          </a:p>
        </p:txBody>
      </p:sp>
      <p:sp>
        <p:nvSpPr>
          <p:cNvPr id="12" name="Date Placeholder 1"/>
          <p:cNvSpPr>
            <a:spLocks noGrp="1"/>
          </p:cNvSpPr>
          <p:nvPr>
            <p:ph type="dt" sz="quarter" idx="10"/>
          </p:nvPr>
        </p:nvSpPr>
        <p:spPr>
          <a:xfrm>
            <a:off x="191477" y="6356363"/>
            <a:ext cx="2133600" cy="365125"/>
          </a:xfrm>
          <a:noFill/>
        </p:spPr>
        <p:txBody>
          <a:bodyPr/>
          <a:lstStyle/>
          <a:p>
            <a:r>
              <a:rPr lang="el-GR" altLang="en-US" sz="1000" dirty="0" smtClean="0"/>
              <a:t>Βάσεις Δεδομένων 20</a:t>
            </a:r>
            <a:r>
              <a:rPr lang="en-US" altLang="en-US" sz="1000" dirty="0" smtClean="0"/>
              <a:t>16</a:t>
            </a:r>
            <a:r>
              <a:rPr lang="el-GR" altLang="en-US" sz="1000" dirty="0" smtClean="0"/>
              <a:t>-20</a:t>
            </a:r>
            <a:r>
              <a:rPr lang="en-US" altLang="en-US" sz="1000" dirty="0" smtClean="0"/>
              <a:t>17</a:t>
            </a:r>
            <a:endParaRPr lang="el-GR" altLang="en-US" sz="1000" dirty="0" smtClean="0"/>
          </a:p>
        </p:txBody>
      </p:sp>
      <p:sp>
        <p:nvSpPr>
          <p:cNvPr id="13" name="Footer Placeholder 2"/>
          <p:cNvSpPr>
            <a:spLocks noGrp="1"/>
          </p:cNvSpPr>
          <p:nvPr>
            <p:ph type="ftr" sz="quarter" idx="11"/>
          </p:nvPr>
        </p:nvSpPr>
        <p:spPr>
          <a:xfrm>
            <a:off x="3124200" y="6356364"/>
            <a:ext cx="2895600" cy="365125"/>
          </a:xfrm>
          <a:noFill/>
        </p:spPr>
        <p:txBody>
          <a:bodyPr/>
          <a:lstStyle/>
          <a:p>
            <a:r>
              <a:rPr lang="el-GR" altLang="en-US" sz="1000" smtClean="0"/>
              <a:t>Ευαγγελία Πιτουρά</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3649</TotalTime>
  <Words>2838</Words>
  <Application>Microsoft Office PowerPoint</Application>
  <PresentationFormat>On-screen Show (4:3)</PresentationFormat>
  <Paragraphs>550</Paragraphs>
  <Slides>46</Slides>
  <Notes>38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5" baseType="lpstr">
      <vt:lpstr>Arial</vt:lpstr>
      <vt:lpstr>Calibri</vt:lpstr>
      <vt:lpstr>Comic Sans MS</vt:lpstr>
      <vt:lpstr>Menlo</vt:lpstr>
      <vt:lpstr>Symbol</vt:lpstr>
      <vt:lpstr>Times New Roman</vt:lpstr>
      <vt:lpstr>Wingdings</vt:lpstr>
      <vt:lpstr>Office Theme</vt:lpstr>
      <vt:lpstr>Εξίσωση</vt:lpstr>
      <vt:lpstr>PowerPoint Presentation</vt:lpstr>
      <vt:lpstr>Επεξεργασία Ερωτήσεων</vt:lpstr>
      <vt:lpstr>Βήματα Επεξεργασίας</vt:lpstr>
      <vt:lpstr>Συντακτική Ανάλυση (parsing) και μετάφραση</vt:lpstr>
      <vt:lpstr>Βελτιστοποίηση Ερωτήσεων</vt:lpstr>
      <vt:lpstr>Πλάνο Εκτέλεσης</vt:lpstr>
      <vt:lpstr>Πλάνο Εκτέλεσης</vt:lpstr>
      <vt:lpstr>Βελτιστοποίηση</vt:lpstr>
      <vt:lpstr>Ευριστικοί Κανόνες Βελτιστοποίησης Πλάνου Εκτέλεσης</vt:lpstr>
      <vt:lpstr>Ευριστικοί Κανόνες Βελτιστοποίησης Πλάνου Εκτέλεσης</vt:lpstr>
      <vt:lpstr>PowerPoint Presentation</vt:lpstr>
      <vt:lpstr>PowerPoint Presentation</vt:lpstr>
      <vt:lpstr>PowerPoint Presentation</vt:lpstr>
      <vt:lpstr>Παράδειγμα</vt:lpstr>
      <vt:lpstr>Φυσικό Πλάνο Εκτέλεσης</vt:lpstr>
      <vt:lpstr>Φυσικό Πλάνο Εκτέλεσης</vt:lpstr>
      <vt:lpstr>PowerPoint Presentation</vt:lpstr>
      <vt:lpstr>Εκτέλεση Ερωτήσεων</vt:lpstr>
      <vt:lpstr>Επεξεργασία Ερωτήσεων</vt:lpstr>
      <vt:lpstr>Αλγόριθμοι για βασικές πράξεις</vt:lpstr>
      <vt:lpstr>Αλγόριθμοι για βασικές πράξεις: στατιστικά στοιχεία</vt:lpstr>
      <vt:lpstr>Αλγόριθμοι για βασικές πράξεις: στατιστικά στοιχεία</vt:lpstr>
      <vt:lpstr>Αλγόριθμοι για την πράξη της επιλογής</vt:lpstr>
      <vt:lpstr>Επιλογή – συνθήκη ισότητας</vt:lpstr>
      <vt:lpstr>Επιλογή – συνθήκη ισότητας</vt:lpstr>
      <vt:lpstr>Επιλογή – συνθήκη ισότητας</vt:lpstr>
      <vt:lpstr>Επιλογή – συνθήκη ισότητας</vt:lpstr>
      <vt:lpstr>Επιλογή – συνθήκη με σύγκριση</vt:lpstr>
      <vt:lpstr>Επιλογή – συνθήκη με σύγκριση</vt:lpstr>
      <vt:lpstr>Επιλογή με σύζευξη</vt:lpstr>
      <vt:lpstr>Επιλογή με διάζευξη</vt:lpstr>
      <vt:lpstr>Συνένωση</vt:lpstr>
      <vt:lpstr>Συνένωση</vt:lpstr>
      <vt:lpstr>Συνένωση</vt:lpstr>
      <vt:lpstr>Συνένωση</vt:lpstr>
      <vt:lpstr>Συνένωση</vt:lpstr>
      <vt:lpstr>Συνένωση</vt:lpstr>
      <vt:lpstr>Συνένωση </vt:lpstr>
      <vt:lpstr>Πράξεις συνόλων</vt:lpstr>
      <vt:lpstr>Πράξεις συνόλων</vt:lpstr>
      <vt:lpstr>Πράξεις συνόλων</vt:lpstr>
      <vt:lpstr>Πράξεις συνόλων</vt:lpstr>
      <vt:lpstr>Άσκηση</vt:lpstr>
      <vt:lpstr>Άσκηση</vt:lpstr>
      <vt:lpstr>Άσκηση</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database slides</dc:title>
  <dc:creator>Evaggelia Pitoura</dc:creator>
  <cp:lastModifiedBy>pitoura</cp:lastModifiedBy>
  <cp:revision>431</cp:revision>
  <dcterms:created xsi:type="dcterms:W3CDTF">2013-06-13T09:19:30Z</dcterms:created>
  <dcterms:modified xsi:type="dcterms:W3CDTF">2019-12-16T11:52:21Z</dcterms:modified>
</cp:coreProperties>
</file>