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54"/>
  </p:notesMasterIdLst>
  <p:sldIdLst>
    <p:sldId id="505" r:id="rId3"/>
    <p:sldId id="457" r:id="rId4"/>
    <p:sldId id="459" r:id="rId5"/>
    <p:sldId id="458" r:id="rId6"/>
    <p:sldId id="464" r:id="rId7"/>
    <p:sldId id="460" r:id="rId8"/>
    <p:sldId id="522" r:id="rId9"/>
    <p:sldId id="507" r:id="rId10"/>
    <p:sldId id="509" r:id="rId11"/>
    <p:sldId id="510" r:id="rId12"/>
    <p:sldId id="508" r:id="rId13"/>
    <p:sldId id="463" r:id="rId14"/>
    <p:sldId id="467" r:id="rId15"/>
    <p:sldId id="468" r:id="rId16"/>
    <p:sldId id="469" r:id="rId17"/>
    <p:sldId id="465" r:id="rId18"/>
    <p:sldId id="523" r:id="rId19"/>
    <p:sldId id="512" r:id="rId20"/>
    <p:sldId id="470" r:id="rId21"/>
    <p:sldId id="496" r:id="rId22"/>
    <p:sldId id="516" r:id="rId23"/>
    <p:sldId id="473" r:id="rId24"/>
    <p:sldId id="474" r:id="rId25"/>
    <p:sldId id="503" r:id="rId26"/>
    <p:sldId id="517" r:id="rId27"/>
    <p:sldId id="518" r:id="rId28"/>
    <p:sldId id="500" r:id="rId29"/>
    <p:sldId id="501" r:id="rId30"/>
    <p:sldId id="502" r:id="rId31"/>
    <p:sldId id="497" r:id="rId32"/>
    <p:sldId id="475" r:id="rId33"/>
    <p:sldId id="498" r:id="rId34"/>
    <p:sldId id="466" r:id="rId35"/>
    <p:sldId id="477" r:id="rId36"/>
    <p:sldId id="478" r:id="rId37"/>
    <p:sldId id="482" r:id="rId38"/>
    <p:sldId id="481" r:id="rId39"/>
    <p:sldId id="520" r:id="rId40"/>
    <p:sldId id="483" r:id="rId41"/>
    <p:sldId id="484" r:id="rId42"/>
    <p:sldId id="485" r:id="rId43"/>
    <p:sldId id="486" r:id="rId44"/>
    <p:sldId id="487" r:id="rId45"/>
    <p:sldId id="488" r:id="rId46"/>
    <p:sldId id="519" r:id="rId47"/>
    <p:sldId id="492" r:id="rId48"/>
    <p:sldId id="525" r:id="rId49"/>
    <p:sldId id="521" r:id="rId50"/>
    <p:sldId id="511" r:id="rId51"/>
    <p:sldId id="524" r:id="rId52"/>
    <p:sldId id="504" r:id="rId53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95" autoAdjust="0"/>
    <p:restoredTop sz="94671" autoAdjust="0"/>
  </p:normalViewPr>
  <p:slideViewPr>
    <p:cSldViewPr snapToGrid="0">
      <p:cViewPr varScale="1">
        <p:scale>
          <a:sx n="109" d="100"/>
          <a:sy n="109" d="100"/>
        </p:scale>
        <p:origin x="88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lhcb-public.web.cern.ch</a:t>
            </a:r>
            <a:r>
              <a:rPr lang="en-US" dirty="0" smtClean="0"/>
              <a:t>/</a:t>
            </a:r>
            <a:r>
              <a:rPr lang="en-US" dirty="0" err="1" smtClean="0"/>
              <a:t>lhcb</a:t>
            </a:r>
            <a:r>
              <a:rPr lang="en-US" dirty="0" smtClean="0"/>
              <a:t>-public/en/Data%20Collection/Triggers2-en.html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home.cern</a:t>
            </a:r>
            <a:r>
              <a:rPr lang="en-US" dirty="0" smtClean="0"/>
              <a:t>/about/computing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cds.cern.ch</a:t>
            </a:r>
            <a:r>
              <a:rPr lang="en-US" dirty="0" smtClean="0"/>
              <a:t>/record/1165534/files/CERN-Brochure-2009-003-Eng.pdf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13</a:t>
            </a:fld>
            <a:endParaRPr lang="el-G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14</a:t>
            </a:fld>
            <a:endParaRPr lang="el-G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15</a:t>
            </a:fld>
            <a:endParaRPr lang="el-G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www.infoworld.com</a:t>
            </a:r>
            <a:r>
              <a:rPr lang="en-US" dirty="0" smtClean="0"/>
              <a:t>/article/2916057/open-source-software/open-source-threatens-to-eat-the-database-</a:t>
            </a:r>
            <a:r>
              <a:rPr lang="en-US" dirty="0" err="1" smtClean="0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23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54A9DA-87E5-4B05-A7EB-938C420E9414}" type="slidenum">
              <a:rPr lang="el-GR" altLang="en-US" sz="1300">
                <a:latin typeface="Times New Roman" pitchFamily="18" charset="0"/>
              </a:rPr>
              <a:pPr/>
              <a:t>27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2093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11C1AA1-D90D-43AE-8DC4-04FDFD8712FC}" type="slidenum">
              <a:rPr lang="el-GR" altLang="en-US" sz="1300">
                <a:latin typeface="Times New Roman" pitchFamily="18" charset="0"/>
              </a:rPr>
              <a:pPr/>
              <a:t>28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5559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29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33</a:t>
            </a:fld>
            <a:endParaRPr lang="el-G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39</a:t>
            </a:fld>
            <a:endParaRPr lang="el-G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40</a:t>
            </a:fld>
            <a:endParaRPr lang="el-G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41</a:t>
            </a:fld>
            <a:endParaRPr lang="el-GR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42</a:t>
            </a:fld>
            <a:endParaRPr lang="el-G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43</a:t>
            </a:fld>
            <a:endParaRPr lang="el-G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44</a:t>
            </a:fld>
            <a:endParaRPr lang="el-G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45</a:t>
            </a:fld>
            <a:endParaRPr lang="el-G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46</a:t>
            </a:fld>
            <a:endParaRPr lang="el-G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897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51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50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089385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51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6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7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9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 smtClean="0"/>
              <a:t>Ευαγγελία </a:t>
            </a:r>
            <a:r>
              <a:rPr lang="el-GR" dirty="0" err="1" smtClean="0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amazon.com/exec/obidos/subst/home/redirect.html/ref=nh_gateway/002-7972088-567926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1317625"/>
            <a:ext cx="711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0" hangingPunct="0"/>
            <a:r>
              <a:rPr lang="el-GR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234" y="4152385"/>
            <a:ext cx="1989092" cy="220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57" y="3788527"/>
            <a:ext cx="1625600" cy="1625600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1241306" y="3167631"/>
            <a:ext cx="1512277" cy="1591042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a typeface="Helvetica Neue Light" charset="0"/>
                <a:cs typeface="Helvetica Neue Light" charset="0"/>
              </a:rPr>
              <a:t>Large Hadron Collider (LHC)</a:t>
            </a:r>
            <a:endParaRPr lang="en-US" sz="3200" dirty="0">
              <a:ea typeface="Helvetica Neue Light" charset="0"/>
              <a:cs typeface="Helvetica Neue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 smtClean="0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 smtClean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 smtClean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 smtClean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11</a:t>
            </a:fld>
            <a:endParaRPr lang="el-GR" altLang="en-US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219344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sz="2000" dirty="0" smtClean="0"/>
              <a:t>Πανταχού παρόντες αισθητήρες και καταγραφείς</a:t>
            </a:r>
            <a:r>
              <a:rPr lang="en-US" sz="2000" dirty="0" smtClean="0"/>
              <a:t>: </a:t>
            </a:r>
            <a:r>
              <a:rPr lang="el-GR" sz="2000" dirty="0" smtClean="0"/>
              <a:t>Κάμερες, κινητά,</a:t>
            </a:r>
            <a:r>
              <a:rPr lang="en-US" sz="2000" dirty="0" smtClean="0"/>
              <a:t> </a:t>
            </a:r>
            <a:r>
              <a:rPr lang="el-GR" sz="2000" dirty="0" smtClean="0"/>
              <a:t>κοινωνικά δίκτυα,</a:t>
            </a:r>
            <a:r>
              <a:rPr lang="el-GR" sz="2000" dirty="0"/>
              <a:t> </a:t>
            </a:r>
            <a:r>
              <a:rPr lang="el-GR" sz="2000" dirty="0" smtClean="0"/>
              <a:t>μεγάλα επιστημονικά πειράματα (βιολογία, αστρονομία, φυσική, ιατρική, ….)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el-GR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000" dirty="0" smtClean="0"/>
              <a:t>Τα Συστήματα Βάσεων Δεδομένων βασική τεχνολογία για την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 smtClean="0"/>
              <a:t>Αποθήκευση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 smtClean="0"/>
              <a:t>Διατύπωση ερωτήσεων</a:t>
            </a:r>
            <a:r>
              <a:rPr lang="en-US" sz="2000" dirty="0" smtClean="0"/>
              <a:t> </a:t>
            </a:r>
            <a:endParaRPr lang="el-GR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l-GR" dirty="0" smtClean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is the new OIL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12" y="2828443"/>
            <a:ext cx="8134467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Every two days we create </a:t>
            </a:r>
            <a:r>
              <a:rPr lang="en-US" sz="2000" b="1" dirty="0" smtClean="0">
                <a:solidFill>
                  <a:schemeClr val="bg1"/>
                </a:solidFill>
              </a:rPr>
              <a:t>as much </a:t>
            </a:r>
            <a:r>
              <a:rPr lang="en-US" sz="2000" b="1" dirty="0">
                <a:solidFill>
                  <a:schemeClr val="bg1"/>
                </a:solidFill>
              </a:rPr>
              <a:t>data as much we did </a:t>
            </a:r>
            <a:r>
              <a:rPr lang="en-US" sz="2000" b="1" dirty="0" smtClean="0">
                <a:solidFill>
                  <a:schemeClr val="bg1"/>
                </a:solidFill>
              </a:rPr>
              <a:t>from the </a:t>
            </a:r>
            <a:r>
              <a:rPr lang="en-US" sz="2000" b="1" dirty="0">
                <a:solidFill>
                  <a:schemeClr val="bg1"/>
                </a:solidFill>
              </a:rPr>
              <a:t>dawn of humanity to 2003.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[</a:t>
            </a:r>
            <a:r>
              <a:rPr lang="en-GB" sz="2000" b="1" dirty="0">
                <a:solidFill>
                  <a:schemeClr val="bg1"/>
                </a:solidFill>
              </a:rPr>
              <a:t>Eric Schmidt, Google]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12</a:t>
            </a:fld>
            <a:endParaRPr lang="el-GR" altLang="en-US" dirty="0" smtClean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ΒΔ υπάρχουν παντού</a:t>
            </a:r>
            <a:endParaRPr lang="el-GR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 Κοινά θέματα – τι προσφέρουν: 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>
                <a:solidFill>
                  <a:srgbClr val="FF0000"/>
                </a:solidFill>
              </a:rPr>
              <a:t>μοντελοποίηση, έλεγχος πλεονασμού, περιορισμοί ακεραιότητας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αποδοτική επεξεργασία ερωτήσεων (</a:t>
            </a:r>
            <a:r>
              <a:rPr lang="en-US" sz="2000" dirty="0" smtClean="0">
                <a:solidFill>
                  <a:srgbClr val="FF0000"/>
                </a:solidFill>
              </a:rPr>
              <a:t>queries)</a:t>
            </a:r>
            <a:r>
              <a:rPr lang="el-GR" sz="2000" dirty="0" smtClean="0">
                <a:solidFill>
                  <a:srgbClr val="FF0000"/>
                </a:solidFill>
              </a:rPr>
              <a:t> (ευρετήρια, βελτιστοποίηση)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rgbClr val="FF0000"/>
                </a:solidFill>
              </a:rPr>
              <a:t> μόνιμη αποθήκευση</a:t>
            </a:r>
            <a:r>
              <a:rPr lang="en-US" sz="2000" dirty="0" smtClean="0">
                <a:solidFill>
                  <a:srgbClr val="FF0000"/>
                </a:solidFill>
              </a:rPr>
              <a:t> (persistent storage)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ενημέρωση δεδομένων</a:t>
            </a:r>
            <a:endParaRPr lang="el-GR" sz="2000" dirty="0">
              <a:solidFill>
                <a:srgbClr val="FF0000"/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l-GR" sz="2000" i="1" dirty="0" smtClean="0">
                <a:solidFill>
                  <a:schemeClr val="tx2">
                    <a:lumMod val="50000"/>
                  </a:schemeClr>
                </a:solidFill>
              </a:rPr>
              <a:t>ορθότητα λειτουργίας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: Πως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θα διασφαλίσουμε την ορθότητά τους κατά τη διάρκεια αποτυχιών και ταυτόχρονης προσπέλασης από πολλούς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χρήστες, ανάκαμψη από σφάλματα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Επίσης: θέματα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ασφάλειας,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δικαιωμάτων/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προσπέλασης,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13</a:t>
            </a:fld>
            <a:endParaRPr lang="el-GR" altLang="en-US" smtClean="0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περισσότερα)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Μόνιμη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αποθήκευση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 smtClean="0"/>
              <a:t>Γιατί χρειαζόμαστε ειδικό λογισμικό;</a:t>
            </a:r>
            <a:endParaRPr lang="el-GR" sz="28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14</a:t>
            </a:fld>
            <a:endParaRPr lang="el-GR" altLang="en-US" smtClean="0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15</a:t>
            </a:fld>
            <a:endParaRPr lang="el-GR" altLang="en-US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 smtClean="0"/>
              <a:t>Λειτουργικό</a:t>
            </a:r>
            <a:r>
              <a:rPr lang="en-US" sz="1800" dirty="0" smtClean="0"/>
              <a:t> </a:t>
            </a:r>
            <a:r>
              <a:rPr lang="el-GR" sz="1800" dirty="0" smtClean="0"/>
              <a:t>Σύστημα</a:t>
            </a:r>
            <a:endParaRPr lang="el-GR" sz="1800" dirty="0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16</a:t>
            </a:fld>
            <a:endParaRPr lang="el-GR" altLang="en-US" smtClean="0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(2019)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DB Engines Ranking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10" y="1559944"/>
            <a:ext cx="8007611" cy="39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199095" y="953713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7290" y="2557660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693" y="5287792"/>
            <a:ext cx="61194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DBMS market saw strong growth of 18.4% in 2018, driven by new investment going primarily to cloud </a:t>
            </a:r>
            <a:r>
              <a:rPr lang="en-US" sz="1400" dirty="0" err="1"/>
              <a:t>dbPaaS</a:t>
            </a:r>
            <a:r>
              <a:rPr lang="en-US" sz="1400" dirty="0"/>
              <a:t> offerings. The </a:t>
            </a:r>
            <a:r>
              <a:rPr lang="en-US" sz="1400" dirty="0" err="1"/>
              <a:t>nonrelational</a:t>
            </a:r>
            <a:r>
              <a:rPr lang="en-US" sz="1400" dirty="0"/>
              <a:t> DBMS segment continued its strong above-market-rate growth at 55.9%, while RDBMS grew a healthy 16.2%. </a:t>
            </a:r>
            <a:r>
              <a:rPr lang="en-US" sz="1400" dirty="0" err="1"/>
              <a:t>Prerelational</a:t>
            </a:r>
            <a:r>
              <a:rPr lang="en-US" sz="1400" dirty="0"/>
              <a:t> era DBMS continued its decline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r>
              <a:rPr lang="el-GR" sz="1400" dirty="0" smtClean="0"/>
              <a:t>(*)</a:t>
            </a:r>
          </a:p>
          <a:p>
            <a:r>
              <a:rPr lang="el-GR" sz="1400" dirty="0" smtClean="0"/>
              <a:t>(*) </a:t>
            </a:r>
            <a:r>
              <a:rPr lang="en-US" sz="1400" dirty="0" smtClean="0"/>
              <a:t>Gartner report, June 2019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19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92549" y="1112778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σχεδιάζετε και υλοποιείτε ένα σύστημα βάσεων δεδομένων χρησιμοποιώντας </a:t>
            </a: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ένα 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Τι σημαίνει αυτό: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τα παραπάνω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(κανονικές μορφές, σχεσιακή άλγεβρα)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086" y="97357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 smtClean="0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2019-2020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20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έματα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ενός ΣΔΒΔ (το εσωτερικό του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γνώσεις και δεξιότητες για τη διαχείριση δεδομένων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21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i="1" dirty="0" smtClean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22</a:t>
            </a:fld>
            <a:endParaRPr lang="el-GR" altLang="en-US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Εννοιολογικό 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(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Μια γενική εικόνα: 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23</a:t>
            </a:fld>
            <a:endParaRPr lang="el-GR" altLang="en-US" smtClean="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δομής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των </a:t>
            </a:r>
            <a:r>
              <a:rPr lang="el-GR" sz="28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περιορισμών ακεραιότητας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9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24</a:t>
            </a:fld>
            <a:endParaRPr lang="el-GR" altLang="en-US" dirty="0" smtClean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επιπέδου, περισσότερο αφηρημένη περιγραφή της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Μοντέλο, Ιεραρχικό Μοντέλο, Δικτυωτό Μοντέλο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  <a:endParaRPr lang="el-GR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25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723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6022" y="16668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ΣΔΒΔ για μαθήματα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Φοιτητές</a:t>
            </a:r>
            <a:endParaRPr lang="en-US" dirty="0"/>
          </a:p>
          <a:p>
            <a:pPr lvl="1"/>
            <a:r>
              <a:rPr lang="el-GR" dirty="0" smtClean="0"/>
              <a:t>Μαθήματα</a:t>
            </a:r>
            <a:endParaRPr lang="en-US" dirty="0"/>
          </a:p>
          <a:p>
            <a:pPr lvl="1"/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 smtClean="0"/>
              <a:t>Ποιος φοιτητής παρακολουθεί ποιο μάθημα</a:t>
            </a:r>
            <a:endParaRPr lang="en-US" dirty="0" smtClean="0"/>
          </a:p>
          <a:p>
            <a:pPr lvl="1"/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477125" y="5235413"/>
            <a:ext cx="285750" cy="514350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20000" y="4773831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name: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gpa</a:t>
            </a:r>
            <a:r>
              <a:rPr lang="en-US" dirty="0" smtClean="0"/>
              <a:t>: </a:t>
            </a:r>
            <a:r>
              <a:rPr lang="en-US" i="1" dirty="0" smtClean="0"/>
              <a:t>float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 smtClean="0"/>
              <a:t>(cid: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cname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credits: </a:t>
            </a:r>
            <a:r>
              <a:rPr lang="en-US" i="1" dirty="0" err="1" smtClean="0"/>
              <a:t>int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string, </a:t>
            </a:r>
            <a:r>
              <a:rPr lang="en-US" dirty="0" smtClean="0"/>
              <a:t>cid</a:t>
            </a:r>
            <a:r>
              <a:rPr lang="en-US" i="1" dirty="0" smtClean="0"/>
              <a:t>: string, </a:t>
            </a:r>
            <a:r>
              <a:rPr lang="en-US" dirty="0" smtClean="0"/>
              <a:t>grade</a:t>
            </a:r>
            <a:r>
              <a:rPr lang="en-US" i="1" dirty="0" smtClean="0"/>
              <a:t>: string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54562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742950"/>
                <a:gridCol w="5715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Bob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Mary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credits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564-2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417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Grade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6AE99C-8353-43CA-927D-479B3D8311E0}" type="slidenum">
              <a:rPr lang="el-GR" alt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27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8918" name="AutoShape 5"/>
          <p:cNvSpPr>
            <a:spLocks noChangeArrowheads="1"/>
          </p:cNvSpPr>
          <p:nvPr/>
        </p:nvSpPr>
        <p:spPr bwMode="auto">
          <a:xfrm>
            <a:off x="3137694" y="4422835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9" name="AutoShape 6"/>
          <p:cNvSpPr>
            <a:spLocks noChangeArrowheads="1"/>
          </p:cNvSpPr>
          <p:nvPr/>
        </p:nvSpPr>
        <p:spPr bwMode="auto">
          <a:xfrm>
            <a:off x="3825875" y="444255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0" name="AutoShape 7"/>
          <p:cNvSpPr>
            <a:spLocks noChangeArrowheads="1"/>
          </p:cNvSpPr>
          <p:nvPr/>
        </p:nvSpPr>
        <p:spPr bwMode="auto">
          <a:xfrm>
            <a:off x="4942438" y="444255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484438" y="3716338"/>
            <a:ext cx="37338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 Φυσικό 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(ή </a:t>
            </a: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εσωτερικό)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987675" y="2636838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Εννοιολογικό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3" name="Rectangle 12"/>
          <p:cNvSpPr>
            <a:spLocks noChangeArrowheads="1"/>
          </p:cNvSpPr>
          <p:nvPr/>
        </p:nvSpPr>
        <p:spPr bwMode="auto">
          <a:xfrm>
            <a:off x="2987675" y="2636838"/>
            <a:ext cx="26670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396875" y="1662113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1</a:t>
            </a:r>
          </a:p>
        </p:txBody>
      </p:sp>
      <p:sp>
        <p:nvSpPr>
          <p:cNvPr id="38925" name="Rectangle 14"/>
          <p:cNvSpPr>
            <a:spLocks noChangeArrowheads="1"/>
          </p:cNvSpPr>
          <p:nvPr/>
        </p:nvSpPr>
        <p:spPr bwMode="auto">
          <a:xfrm>
            <a:off x="3968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6" name="Text Box 15"/>
          <p:cNvSpPr txBox="1">
            <a:spLocks noChangeArrowheads="1"/>
          </p:cNvSpPr>
          <p:nvPr/>
        </p:nvSpPr>
        <p:spPr bwMode="auto">
          <a:xfrm>
            <a:off x="5959475" y="1662113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</a:t>
            </a:r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n</a:t>
            </a:r>
            <a:endParaRPr lang="el-GR" altLang="en-US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7" name="Rectangle 16"/>
          <p:cNvSpPr>
            <a:spLocks noChangeArrowheads="1"/>
          </p:cNvSpPr>
          <p:nvPr/>
        </p:nvSpPr>
        <p:spPr bwMode="auto">
          <a:xfrm>
            <a:off x="59594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8" name="Line 26"/>
          <p:cNvSpPr>
            <a:spLocks noChangeShapeType="1"/>
          </p:cNvSpPr>
          <p:nvPr/>
        </p:nvSpPr>
        <p:spPr bwMode="auto">
          <a:xfrm flipH="1">
            <a:off x="5807075" y="2195513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7"/>
          <p:cNvSpPr>
            <a:spLocks noChangeShapeType="1"/>
          </p:cNvSpPr>
          <p:nvPr/>
        </p:nvSpPr>
        <p:spPr bwMode="auto">
          <a:xfrm>
            <a:off x="2149475" y="2271713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8"/>
          <p:cNvSpPr>
            <a:spLocks noChangeShapeType="1"/>
          </p:cNvSpPr>
          <p:nvPr/>
        </p:nvSpPr>
        <p:spPr bwMode="auto">
          <a:xfrm>
            <a:off x="4206875" y="31099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Text Box 29"/>
          <p:cNvSpPr txBox="1">
            <a:spLocks noChangeArrowheads="1"/>
          </p:cNvSpPr>
          <p:nvPr/>
        </p:nvSpPr>
        <p:spPr bwMode="auto">
          <a:xfrm>
            <a:off x="4587875" y="3186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2" name="Text Box 30"/>
          <p:cNvSpPr txBox="1">
            <a:spLocks noChangeArrowheads="1"/>
          </p:cNvSpPr>
          <p:nvPr/>
        </p:nvSpPr>
        <p:spPr bwMode="auto">
          <a:xfrm>
            <a:off x="6188075" y="2424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3" name="Text Box 33"/>
          <p:cNvSpPr txBox="1">
            <a:spLocks noChangeArrowheads="1"/>
          </p:cNvSpPr>
          <p:nvPr/>
        </p:nvSpPr>
        <p:spPr bwMode="auto">
          <a:xfrm>
            <a:off x="5735638" y="4186238"/>
            <a:ext cx="328706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λεπτομέρειες σχετικά με την αποθήκευση και τους δρόμους προσπέλασης</a:t>
            </a:r>
          </a:p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Πως οι σχέσεις αποθηκεύονται στο δίσκο, ευρετήρια, κλπ</a:t>
            </a:r>
          </a:p>
        </p:txBody>
      </p:sp>
      <p:sp>
        <p:nvSpPr>
          <p:cNvPr id="38934" name="Text Box 34"/>
          <p:cNvSpPr txBox="1">
            <a:spLocks noChangeArrowheads="1"/>
          </p:cNvSpPr>
          <p:nvPr/>
        </p:nvSpPr>
        <p:spPr bwMode="auto">
          <a:xfrm>
            <a:off x="323850" y="2708275"/>
            <a:ext cx="2519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τα αποθηκευμένα δεδομένα με βάση το μοντέλο δεδομένων</a:t>
            </a:r>
          </a:p>
        </p:txBody>
      </p:sp>
      <p:sp>
        <p:nvSpPr>
          <p:cNvPr id="38935" name="Text Box 35"/>
          <p:cNvSpPr txBox="1">
            <a:spLocks noChangeArrowheads="1"/>
          </p:cNvSpPr>
          <p:nvPr/>
        </p:nvSpPr>
        <p:spPr bwMode="auto">
          <a:xfrm>
            <a:off x="215900" y="5664200"/>
            <a:ext cx="868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n-US" sz="1400" dirty="0">
                <a:latin typeface="Comic Sans MS" pitchFamily="66" charset="0"/>
              </a:rPr>
              <a:t> </a:t>
            </a:r>
            <a:r>
              <a:rPr lang="el-GR" altLang="en-US" dirty="0">
                <a:latin typeface="+mn-lt"/>
              </a:rPr>
              <a:t>Η περιγραφή της βάσης δεδομένων περιλαμβάνει ένα σχήμα για καθένα από τα επίπεδα αφαίρεσης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3838"/>
            <a:ext cx="8229600" cy="1143000"/>
          </a:xfrm>
        </p:spPr>
        <p:txBody>
          <a:bodyPr/>
          <a:lstStyle/>
          <a:p>
            <a:r>
              <a:rPr lang="el-GR" smtClean="0">
                <a:solidFill>
                  <a:schemeClr val="accent6">
                    <a:lumMod val="75000"/>
                  </a:schemeClr>
                </a:solidFill>
              </a:rPr>
              <a:t>Αρχιτεκτονική Τριών Επιπέδων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9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07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B3353B-53CB-4718-AFB7-AC56DCFF3759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28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163512" y="1154113"/>
            <a:ext cx="87518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Ανεξαρτησία Δεδομένων: </a:t>
            </a:r>
            <a:r>
              <a:rPr lang="el-GR" altLang="en-US" sz="2800" dirty="0">
                <a:latin typeface="+mn-lt"/>
              </a:rPr>
              <a:t>αλλαγή του σχήματος ενός επιπέδου χωρίς να αλλάξουμε το σχήμα του αμέσως υψηλότερου επιπέδου </a:t>
            </a: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44513" y="2542283"/>
            <a:ext cx="83708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Λογική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el-GR" altLang="en-US" sz="2400" dirty="0" smtClean="0">
                <a:latin typeface="+mn-lt"/>
              </a:rPr>
              <a:t>αλλαγή </a:t>
            </a:r>
            <a:r>
              <a:rPr lang="el-GR" altLang="en-US" sz="2400" dirty="0">
                <a:latin typeface="+mn-lt"/>
              </a:rPr>
              <a:t>του εννοιολογικού δεν επηρεάζει τα εξωτερικά 		σχήματα ή τα προγράμματα εφαρμογών</a:t>
            </a:r>
            <a:endParaRPr lang="el-GR" altLang="en-US" sz="2400" b="1" dirty="0">
              <a:latin typeface="+mn-lt"/>
            </a:endParaRPr>
          </a:p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Φυσική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el-GR" altLang="en-US" sz="2400" dirty="0" smtClean="0">
                <a:latin typeface="+mn-lt"/>
              </a:rPr>
              <a:t>αλλαγή </a:t>
            </a:r>
            <a:r>
              <a:rPr lang="el-GR" altLang="en-US" sz="2400" dirty="0">
                <a:latin typeface="+mn-lt"/>
              </a:rPr>
              <a:t>του εσωτερικού σχήματος χωρίς να χρειάζεται 		αλλαγή του εννοιολογικού</a:t>
            </a:r>
            <a:endParaRPr lang="el-GR" altLang="en-US" sz="2400" b="1" dirty="0">
              <a:latin typeface="+mn-lt"/>
            </a:endParaRPr>
          </a:p>
        </p:txBody>
      </p:sp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2051050" y="5562600"/>
            <a:ext cx="4743450" cy="5191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800" i="1" dirty="0">
                <a:latin typeface="+mn-lt"/>
              </a:rPr>
              <a:t>αλλαγή  μόνο της απεικόνισης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55" y="1111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Ανεξαρτησία Δεδομένων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512" y="6479701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41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29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 smtClean="0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 smtClean="0">
                <a:latin typeface="+mn-lt"/>
              </a:rPr>
              <a:t>Μοντέλο (δομικά </a:t>
            </a:r>
            <a:r>
              <a:rPr lang="el-GR" altLang="en-US" sz="2000" dirty="0">
                <a:latin typeface="+mn-lt"/>
              </a:rPr>
              <a:t>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 smtClean="0">
                <a:latin typeface="+mn-lt"/>
              </a:rPr>
              <a:t>βδ</a:t>
            </a:r>
            <a:r>
              <a:rPr lang="el-GR" altLang="en-US" sz="2400" dirty="0" smtClean="0">
                <a:latin typeface="+mn-lt"/>
              </a:rPr>
              <a:t> </a:t>
            </a:r>
            <a:r>
              <a:rPr lang="el-GR" altLang="en-US" sz="2400" dirty="0">
                <a:latin typeface="+mn-lt"/>
              </a:rPr>
              <a:t>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περιεχόμενο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30</a:t>
            </a:fld>
            <a:endParaRPr lang="el-GR" altLang="en-US" dirty="0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 (ορισμός σχήματος)</a:t>
            </a: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n-US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Ορισμός μοντέλου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 στοιχείων 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(δημιουργία του αρχικού στιγμιότυπου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31</a:t>
            </a:fld>
            <a:endParaRPr lang="el-GR" altLang="en-US" smtClean="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54012" y="1430245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διαγραφή, τροποποίηση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  <a:endParaRPr lang="el-GR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32</a:t>
            </a:fld>
            <a:endParaRPr lang="el-GR" altLang="en-US" smtClean="0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1622426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33</a:t>
            </a:fld>
            <a:endParaRPr lang="el-GR" altLang="en-US" smtClean="0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</a:t>
            </a:r>
            <a:r>
              <a:rPr lang="el-G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δημιουργία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μιας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ασφάλεια, ρύθμιση (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34</a:t>
            </a:fld>
            <a:endParaRPr lang="el-GR" altLang="en-US" smtClean="0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χρήστες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συστήματος</a:t>
            </a:r>
            <a:endParaRPr lang="en-US" sz="3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35</a:t>
            </a:fld>
            <a:endParaRPr lang="el-GR" altLang="en-US" smtClean="0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 smtClean="0"/>
              <a:t>ends</a:t>
            </a:r>
            <a:r>
              <a:rPr lang="el-GR" sz="2000" dirty="0"/>
              <a:t> </a:t>
            </a:r>
            <a:r>
              <a:rPr lang="el-GR" sz="2000" dirty="0" smtClean="0"/>
              <a:t>εφαρμογών</a:t>
            </a:r>
            <a:endParaRPr lang="el-GR" sz="2000" dirty="0"/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 smtClean="0"/>
              <a:t>Διεπαφή</a:t>
            </a:r>
            <a:r>
              <a:rPr lang="el-GR" sz="2000" dirty="0"/>
              <a:t> </a:t>
            </a:r>
            <a:r>
              <a:rPr lang="el-GR" sz="2000" dirty="0" smtClean="0"/>
              <a:t>SQL</a:t>
            </a:r>
            <a:endParaRPr lang="el-GR" sz="2000" dirty="0"/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 smtClean="0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μενού (κατάλογο από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επιλογές), γραφικών, 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φόρμες, φυσικής γλώσσας,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παραμετρικούς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χρήστες,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ΔΒΔ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36</a:t>
            </a:fld>
            <a:endParaRPr lang="el-GR" altLang="en-US" smtClean="0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37</a:t>
            </a:fld>
            <a:endParaRPr lang="el-GR" altLang="en-US" smtClean="0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38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dirty="0"/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39</a:t>
            </a:fld>
            <a:endParaRPr lang="el-GR" altLang="en-US" smtClean="0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423862" y="2035175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ΣΔΒΔ (διαχωρισμός της </a:t>
            </a:r>
            <a:r>
              <a:rPr lang="el-GR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436562" y="4409380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36562" y="1171575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3889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362069"/>
            <a:ext cx="11430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 smtClean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</a:rPr>
              <a:t>συλλογή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52487" y="107864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367" y="367994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Γιατί να μας ενδιαφέρουν;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			</a:t>
            </a:r>
            <a:r>
              <a:rPr lang="el-GR" sz="3200" dirty="0" smtClean="0">
                <a:solidFill>
                  <a:schemeClr val="bg2">
                    <a:lumMod val="10000"/>
                  </a:schemeClr>
                </a:solidFill>
              </a:rPr>
              <a:t>Τα δεδομένα είναι παντού</a:t>
            </a:r>
            <a:endParaRPr lang="el-GR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40</a:t>
            </a:fld>
            <a:endParaRPr lang="el-GR" altLang="en-US" dirty="0" smtClean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468313" y="1687513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95288" y="3630613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58" y="3803912"/>
            <a:ext cx="797607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41</a:t>
            </a:fld>
            <a:endParaRPr lang="el-GR" altLang="en-US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468313" y="930764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συμπερασματικές, αποθήκες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	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Enterprise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Management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Planning), Internet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468313" y="3477207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4" y="5002866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Stonebraker</a:t>
            </a:r>
            <a:r>
              <a:rPr lang="en-US" sz="1600" dirty="0" smtClean="0"/>
              <a:t>, Turing Award 2014</a:t>
            </a:r>
          </a:p>
          <a:p>
            <a:r>
              <a:rPr lang="en-US" sz="1600" dirty="0" smtClean="0"/>
              <a:t>Ingress, </a:t>
            </a:r>
            <a:r>
              <a:rPr lang="en-US" sz="1600" dirty="0" err="1" smtClean="0"/>
              <a:t>Postgress</a:t>
            </a:r>
            <a:r>
              <a:rPr lang="en-US" sz="1600" dirty="0" smtClean="0"/>
              <a:t>, entrepreneur, ..)</a:t>
            </a:r>
          </a:p>
          <a:p>
            <a:r>
              <a:rPr lang="en-US" sz="1600" dirty="0" smtClean="0"/>
              <a:t>1M from Google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42</a:t>
            </a:fld>
            <a:endParaRPr lang="el-GR" altLang="en-US" smtClean="0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317240" y="735955"/>
            <a:ext cx="855784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Σήμερα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2004 - …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όγκος δεδομένων </a:t>
            </a: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 υλικό (επεξεργαστές με πολλούς πυρήνες,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16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AI &amp; ML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(2004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(2006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by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Google, </a:t>
            </a:r>
            <a:r>
              <a:rPr lang="en-US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(2007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by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Amazon</a:t>
            </a:r>
          </a:p>
          <a:p>
            <a:pPr>
              <a:spcBef>
                <a:spcPct val="50000"/>
              </a:spcBef>
            </a:pPr>
            <a:r>
              <a:rPr lang="en-US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2006),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b="1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2009)</a:t>
            </a:r>
            <a:endParaRPr lang="en-US" sz="1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Hadoop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Spark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  (2012)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10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43</a:t>
            </a:fld>
            <a:endParaRPr lang="el-GR" altLang="en-US" smtClean="0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44</a:t>
            </a:fld>
            <a:endParaRPr lang="el-GR" altLang="en-US" smtClean="0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Βαθμός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Ασκήσεις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σύνολα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 προγραμματιστικά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(SQL)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ερωτήματα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≥ 4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Τελικό διαγώνισμα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(≥ 4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Τελικός Βαθμός (≥ 5.0)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35%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* (Βαθμός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Ασκήσεων)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+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65%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* Βαθμός Τελικού Διαγωνίσματος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457200" y="4624546"/>
            <a:ext cx="8135937" cy="106182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Όσοι έδωσαν ασκήσεις  τ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2 προηγούμενα ακαδημαϊκά έτη μπορούν να «κρατήσουν» το βαθμό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τους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Οι υπόλοιποι 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πρέπει ή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τις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επαναλάβουν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45</a:t>
            </a:fld>
            <a:endParaRPr lang="el-GR" altLang="en-US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304799" y="473987"/>
            <a:ext cx="874514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Καλό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θα είναι να παρακολουθείτε το μάθημα (τις διαλέξεις, αλλά και το «ρυθμό» του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8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βιβλίο (είναι συμπληρωματικές σε αυτό)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800" u="sng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n-U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800" u="sng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«μεθοδολογία ασκήσεων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  <a:endParaRPr lang="el-GR" sz="28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46</a:t>
            </a:fld>
            <a:endParaRPr lang="el-GR" altLang="en-US" smtClean="0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7" y="1283553"/>
            <a:ext cx="8196111" cy="4310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DB Engines Ranking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51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(2017)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25" y="1601919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DB Engines Ranking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" y="2125139"/>
            <a:ext cx="8460352" cy="3229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240168" y="2968873"/>
            <a:ext cx="1567032" cy="936917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40168" y="4103972"/>
            <a:ext cx="1567032" cy="444582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(2016)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2059529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DB Engines Ranking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5</a:t>
            </a:fld>
            <a:endParaRPr lang="el-GR" altLang="en-US" smtClean="0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</a:t>
            </a: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 smtClean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50</a:t>
            </a:fld>
            <a:endParaRPr lang="el-GR" altLang="en-US" smtClean="0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51</a:t>
            </a:fld>
            <a:endParaRPr lang="el-GR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1950"/>
            <a:ext cx="64008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6</a:t>
            </a:fld>
            <a:endParaRPr lang="el-GR" altLang="en-US" smtClean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8610" y="1588597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214405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52" y="2534599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4769" y="1638800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Cronus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7</a:t>
            </a:fld>
            <a:endParaRPr lang="el-GR" altLang="en-US" smtClean="0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84738" y="3538978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986560" y="2004659"/>
            <a:ext cx="1409700" cy="409575"/>
          </a:xfrm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6036" y="3538978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3" y="2267744"/>
            <a:ext cx="3000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615" y="6413993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8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3538"/>
            <a:ext cx="6227850" cy="6025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www.domo.com/blog/2015/08/data-neve-sleeps-3-0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9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99" y="250424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</TotalTime>
  <Words>2008</Words>
  <Application>Microsoft Office PowerPoint</Application>
  <PresentationFormat>On-screen Show (4:3)</PresentationFormat>
  <Paragraphs>486</Paragraphs>
  <Slides>51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Κατάταξη ΣΔΒΔ (2019)</vt:lpstr>
      <vt:lpstr>ΣΔΒΔ</vt:lpstr>
      <vt:lpstr>Σκοπός του μαθήματος</vt:lpstr>
      <vt:lpstr>Σκοπός του μαθήματος</vt:lpstr>
      <vt:lpstr>PowerPoint Presentation</vt:lpstr>
      <vt:lpstr>PowerPoint Presentation</vt:lpstr>
      <vt:lpstr>Μοντελοποίηση</vt:lpstr>
      <vt:lpstr>Μοντελοποίηση</vt:lpstr>
      <vt:lpstr>Παράδειγμα (Οντότητες-Συσχετίσεις)</vt:lpstr>
      <vt:lpstr>Παράδειγμα (Σχέσεις)</vt:lpstr>
      <vt:lpstr>Αρχιτεκτονική Τριών Επιπέδων</vt:lpstr>
      <vt:lpstr>Ανεξαρτησία Δεδομένων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Χρήστες</vt:lpstr>
      <vt:lpstr>Διεπαφές</vt:lpstr>
      <vt:lpstr>Το εσωτερικό ενός ΣΔΒΔ</vt:lpstr>
      <vt:lpstr>PowerPoint Presentation</vt:lpstr>
      <vt:lpstr>PowerPoint Presentation</vt:lpstr>
      <vt:lpstr>PowerPoint Presentation</vt:lpstr>
      <vt:lpstr> Ιστορία</vt:lpstr>
      <vt:lpstr>Ιστορία</vt:lpstr>
      <vt:lpstr>Ιστορία</vt:lpstr>
      <vt:lpstr>Διαχειριστικά Θέματα</vt:lpstr>
      <vt:lpstr>Διαχειριστικά Θέματα</vt:lpstr>
      <vt:lpstr>PowerPoint Presentation</vt:lpstr>
      <vt:lpstr>PowerPoint Presentation</vt:lpstr>
      <vt:lpstr>Κατάταξη ΣΔΒΔ (2018)</vt:lpstr>
      <vt:lpstr>Κατάταξη τεχνολογιών ΣΔΒΔ (2017)</vt:lpstr>
      <vt:lpstr>Κατάταξη τεχνολογιών ΣΔΒΔ (2016)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pitoura</cp:lastModifiedBy>
  <cp:revision>61</cp:revision>
  <dcterms:created xsi:type="dcterms:W3CDTF">2013-06-13T09:19:30Z</dcterms:created>
  <dcterms:modified xsi:type="dcterms:W3CDTF">2019-09-30T12:56:47Z</dcterms:modified>
</cp:coreProperties>
</file>