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2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0" r:id="rId27"/>
    <p:sldId id="1201" r:id="rId28"/>
    <p:sldId id="1202" r:id="rId29"/>
    <p:sldId id="1203" r:id="rId30"/>
    <p:sldId id="1204" r:id="rId31"/>
    <p:sldId id="1205" r:id="rId32"/>
    <p:sldId id="1206" r:id="rId33"/>
    <p:sldId id="1207" r:id="rId34"/>
    <p:sldId id="1208" r:id="rId35"/>
    <p:sldId id="1209" r:id="rId36"/>
    <p:sldId id="1210" r:id="rId37"/>
    <p:sldId id="1211" r:id="rId38"/>
    <p:sldId id="1212" r:id="rId39"/>
    <p:sldId id="1213" r:id="rId40"/>
    <p:sldId id="127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66137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0715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9-2020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</a:t>
            </a:r>
            <a:r>
              <a:rPr lang="el-GR" sz="1600" dirty="0" smtClean="0">
                <a:solidFill>
                  <a:srgbClr val="CC0000"/>
                </a:solidFill>
                <a:latin typeface="Calibri" pitchFamily="34" charset="0"/>
              </a:rPr>
              <a:t>διατεταγμένο</a:t>
            </a:r>
            <a:endParaRPr lang="el-GR" sz="1600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</a:t>
            </a:r>
            <a:r>
              <a:rPr lang="el-GR" sz="2400" dirty="0" smtClean="0">
                <a:latin typeface="Calibri" pitchFamily="34" charset="0"/>
              </a:rPr>
              <a:t>εγγραφές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 smtClean="0">
                <a:latin typeface="Calibri" pitchFamily="34" charset="0"/>
              </a:rPr>
              <a:t>(</a:t>
            </a:r>
            <a:r>
              <a:rPr lang="el-GR" sz="2400" dirty="0" smtClean="0">
                <a:latin typeface="Calibri" pitchFamily="34" charset="0"/>
              </a:rPr>
              <a:t>αν μη πυκνό) λιγότερες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033589" y="1341830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49250" y="141273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δεν είναι κλειδί</a:t>
            </a:r>
            <a:r>
              <a:rPr lang="el-GR" sz="2800" dirty="0" smtClean="0">
                <a:latin typeface="Calibri" pitchFamily="34" charset="0"/>
              </a:rPr>
              <a:t>]</a:t>
            </a: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στο πεδίο διάταξης (+ όχι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  <a:endParaRPr lang="el-GR" sz="3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Δυαδική </a:t>
            </a:r>
            <a:r>
              <a:rPr lang="el-GR" sz="2800" dirty="0">
                <a:latin typeface="Calibri" pitchFamily="34" charset="0"/>
              </a:rPr>
              <a:t>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</a:t>
            </a:r>
            <a:r>
              <a:rPr lang="el-GR" sz="2800" dirty="0" smtClean="0">
                <a:latin typeface="Calibri" pitchFamily="34" charset="0"/>
              </a:rPr>
              <a:t>δεδομένων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που περιέχουν την τιμή</a:t>
            </a:r>
            <a:endParaRPr lang="el-GR" sz="2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57200" y="1611923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7876" y="4592419"/>
            <a:ext cx="7464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Θα εξετάσουμε την περίπτωση που το πεδίο </a:t>
            </a:r>
            <a:r>
              <a:rPr lang="el-GR" sz="2000" dirty="0" err="1" smtClean="0"/>
              <a:t>ευρετηριοποίησης</a:t>
            </a:r>
            <a:r>
              <a:rPr lang="el-GR" sz="2000" dirty="0" smtClean="0"/>
              <a:t> είναι κλειδί και την περίπτωση που δεν είναι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l-GR" sz="2400" dirty="0">
                <a:latin typeface="Calibri" pitchFamily="34" charset="0"/>
              </a:rPr>
              <a:t>ευρετήριο </a:t>
            </a:r>
            <a:r>
              <a:rPr lang="el-GR" sz="2400" dirty="0" smtClean="0">
                <a:latin typeface="Calibri" pitchFamily="34" charset="0"/>
              </a:rPr>
              <a:t>ορίζεται </a:t>
            </a:r>
            <a:r>
              <a:rPr lang="el-GR" sz="2400" dirty="0">
                <a:latin typeface="Calibri" pitchFamily="34" charset="0"/>
              </a:rPr>
              <a:t>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866775" y="2341496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Έστω αρχείο με </a:t>
            </a:r>
            <a:r>
              <a:rPr lang="en-US" sz="2000" dirty="0" err="1" smtClean="0">
                <a:latin typeface="Calibri" pitchFamily="34" charset="0"/>
              </a:rPr>
              <a:t>r</a:t>
            </a:r>
            <a:r>
              <a:rPr lang="en-US" sz="2000" baseline="-25000" dirty="0" err="1" smtClean="0">
                <a:latin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</a:rPr>
              <a:t> = 30.000 </a:t>
            </a:r>
            <a:r>
              <a:rPr lang="el-GR" sz="2000" dirty="0" smtClean="0">
                <a:latin typeface="Calibri" pitchFamily="34" charset="0"/>
              </a:rPr>
              <a:t>εγγραφές</a:t>
            </a:r>
            <a:r>
              <a:rPr lang="en-US" sz="2000" dirty="0" smtClean="0">
                <a:latin typeface="Calibri" pitchFamily="34" charset="0"/>
              </a:rPr>
              <a:t>, μέγεθος block B = 1024 bytes, σταθερού μεγέθους εγγραφές μεγέθους R</a:t>
            </a:r>
            <a:r>
              <a:rPr lang="en-US" sz="2000" baseline="-25000" dirty="0" smtClean="0">
                <a:latin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</a:rPr>
              <a:t> = 100 bytes, μη εκτεινόμενη καταχώρηση, όπου το </a:t>
            </a:r>
            <a:r>
              <a:rPr lang="en-US" sz="2000" i="1" dirty="0" smtClean="0">
                <a:latin typeface="Calibri" pitchFamily="34" charset="0"/>
              </a:rPr>
              <a:t>πεδίο κλειδιού </a:t>
            </a:r>
            <a:r>
              <a:rPr lang="en-US" sz="2000" dirty="0" smtClean="0">
                <a:latin typeface="Calibri" pitchFamily="34" charset="0"/>
              </a:rPr>
              <a:t>έχει μέγεθος V</a:t>
            </a:r>
            <a:r>
              <a:rPr lang="en-US" sz="2000" baseline="-25000" dirty="0" smtClean="0">
                <a:latin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</a:rPr>
              <a:t> = 9 bytes αλλά </a:t>
            </a:r>
            <a:r>
              <a:rPr lang="en-US" sz="2000" i="1" dirty="0" smtClean="0">
                <a:latin typeface="Calibri" pitchFamily="34" charset="0"/>
              </a:rPr>
              <a:t>δεν είναι πεδίο διάταξης</a:t>
            </a:r>
            <a:r>
              <a:rPr lang="en-US" sz="2000" dirty="0" smtClean="0">
                <a:latin typeface="Calibri" pitchFamily="34" charset="0"/>
              </a:rPr>
              <a:t>. </a:t>
            </a:r>
            <a:r>
              <a:rPr lang="el-GR" sz="2000" dirty="0" smtClean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2000" dirty="0" smtClean="0">
                <a:latin typeface="Calibri" pitchFamily="34" charset="0"/>
              </a:rPr>
              <a:t>block P = 6 bytes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895350" y="4941888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ευρετηρίου: 442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 smtClean="0">
                <a:latin typeface="Calibri" pitchFamily="34" charset="0"/>
              </a:rPr>
              <a:t>κατά μέσο όρο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3.000/2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 smtClean="0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1. Πυκνό ευρετήριο: μία καταχώρηση για κάθε </a:t>
            </a:r>
            <a:r>
              <a:rPr lang="el-GR" sz="2000" dirty="0" smtClean="0">
                <a:latin typeface="Calibri" pitchFamily="34" charset="0"/>
              </a:rPr>
              <a:t>εγγραφή όπως πριν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 </a:t>
            </a:r>
            <a:r>
              <a:rPr lang="el-GR" sz="2000" i="1" dirty="0">
                <a:latin typeface="Calibri" pitchFamily="34" charset="0"/>
              </a:rPr>
              <a:t>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39743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00050" y="226076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 smtClean="0">
                <a:latin typeface="Calibri" pitchFamily="34" charset="0"/>
              </a:rPr>
              <a:t>bfr</a:t>
            </a:r>
            <a:r>
              <a:rPr lang="el-GR" baseline="-25000" dirty="0" smtClean="0">
                <a:latin typeface="Calibri" pitchFamily="34" charset="0"/>
              </a:rPr>
              <a:t>Ε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(ΕΕ) 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bfr</a:t>
            </a:r>
            <a:r>
              <a:rPr lang="el-GR" baseline="-25000" dirty="0" smtClean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0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</a:t>
            </a:r>
            <a:r>
              <a:rPr lang="el-GR" sz="2400" dirty="0" smtClean="0">
                <a:latin typeface="Calibri" pitchFamily="34" charset="0"/>
              </a:rPr>
              <a:t>ενημερώσεις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4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379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Russian_Novels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Published &gt; 1867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/>
                <a:gridCol w="1613647"/>
                <a:gridCol w="1499497"/>
                <a:gridCol w="1249381"/>
                <a:gridCol w="1249381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Full_text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 and Peace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Crime and Punishment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Dostoyevsky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Anna Karenina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7328" y="1417638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309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25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533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21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332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78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405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665027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Καταλήγουμε λοιπόν σε μια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ιεραρχία δομών ευρετηρίων</a:t>
            </a:r>
            <a:r>
              <a:rPr lang="en-US" sz="2400" dirty="0" smtClean="0">
                <a:latin typeface="Calibri" pitchFamily="34" charset="0"/>
              </a:rPr>
              <a:t>  (</a:t>
            </a:r>
            <a:r>
              <a:rPr lang="el-GR" sz="2400" dirty="0" smtClean="0">
                <a:latin typeface="Calibri" pitchFamily="34" charset="0"/>
              </a:rPr>
              <a:t>πρώτο επίπεδο, δεύτερο επίπεδο, κλπ.)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διατεταγμένο</a:t>
            </a:r>
            <a:r>
              <a:rPr lang="el-GR" sz="2400" dirty="0" smtClean="0">
                <a:latin typeface="Calibri" pitchFamily="34" charset="0"/>
              </a:rPr>
              <a:t> αρχείο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συνεπώς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l-GR" sz="2400" dirty="0" smtClean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Όπου κάθε κόμβος </a:t>
            </a:r>
            <a:r>
              <a:rPr lang="en-US" sz="2400" dirty="0" smtClean="0">
                <a:latin typeface="Calibri" pitchFamily="34" charset="0"/>
              </a:rPr>
              <a:t>(block)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δείκτες και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71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2835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853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/>
                <a:gridCol w="1530220"/>
                <a:gridCol w="1026368"/>
                <a:gridCol w="811763"/>
                <a:gridCol w="755779"/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Published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Full_text</a:t>
                      </a:r>
                      <a:endParaRPr lang="en-US" sz="120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War and Peace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Tolstoy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…</a:t>
                      </a:r>
                      <a:endParaRPr lang="en-US" sz="1200" b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Crime and Punishment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Dostoyevsky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Anna Karenina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Tolstoy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68059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/>
                <a:gridCol w="1021977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1869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001</a:t>
                      </a:r>
                      <a:endParaRPr lang="en-US" b="1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1877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003</a:t>
                      </a:r>
                      <a:endParaRPr lang="en-US" b="1" i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359058" y="2309158"/>
            <a:ext cx="2020049" cy="57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59058" y="2309158"/>
            <a:ext cx="2020049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59058" y="3358029"/>
            <a:ext cx="2020049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Συνήθως, μόνο δείκτη (στη σελίδα που περιέχεται η εγγραφή (</a:t>
            </a:r>
            <a:r>
              <a:rPr lang="en-US" dirty="0" smtClean="0"/>
              <a:t>id </a:t>
            </a:r>
            <a:r>
              <a:rPr lang="el-GR" dirty="0" smtClean="0"/>
              <a:t>σελίδας) ή και στη συγκεκριμένη εγγραφή στη σελίδα (</a:t>
            </a:r>
            <a:r>
              <a:rPr lang="en-US" dirty="0" smtClean="0"/>
              <a:t>id-</a:t>
            </a:r>
            <a:r>
              <a:rPr lang="el-GR" dirty="0" smtClean="0"/>
              <a:t>σελίδας, </a:t>
            </a:r>
            <a:r>
              <a:rPr lang="en-US" dirty="0" smtClean="0"/>
              <a:t>id-</a:t>
            </a:r>
            <a:r>
              <a:rPr lang="el-GR" dirty="0" smtClean="0"/>
              <a:t>εγγραφής)</a:t>
            </a:r>
          </a:p>
          <a:p>
            <a:endParaRPr lang="el-GR" dirty="0" smtClean="0"/>
          </a:p>
          <a:p>
            <a:r>
              <a:rPr lang="el-GR" dirty="0" smtClean="0"/>
              <a:t>Ορισμένα είδη ευρετηρίου την ίδια την εγγραφ</a:t>
            </a:r>
            <a:r>
              <a:rPr lang="el-GR" dirty="0"/>
              <a:t>ή</a:t>
            </a:r>
          </a:p>
        </p:txBody>
      </p:sp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 smtClean="0">
                <a:latin typeface="Calibri" pitchFamily="34" charset="0"/>
              </a:rPr>
              <a:t>: </a:t>
            </a:r>
            <a:r>
              <a:rPr lang="el-GR" sz="3200" dirty="0">
                <a:latin typeface="Calibri" pitchFamily="34" charset="0"/>
              </a:rPr>
              <a:t>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</a:t>
            </a:r>
            <a:r>
              <a:rPr lang="el-GR" sz="3200" dirty="0" smtClean="0">
                <a:latin typeface="Calibri" pitchFamily="34" charset="0"/>
              </a:rPr>
              <a:t>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 Ένα </a:t>
            </a:r>
            <a:r>
              <a:rPr lang="el-GR" sz="2000" dirty="0">
                <a:latin typeface="Calibri" pitchFamily="34" charset="0"/>
              </a:rPr>
              <a:t>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 smtClean="0">
                <a:latin typeface="Calibri" pitchFamily="34" charset="0"/>
              </a:rPr>
              <a:t>το κλειδί διάταξης </a:t>
            </a:r>
            <a:r>
              <a:rPr lang="el-GR" sz="2400" dirty="0">
                <a:latin typeface="Calibri" pitchFamily="34" charset="0"/>
              </a:rPr>
              <a:t>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</a:t>
            </a:r>
            <a:r>
              <a:rPr lang="el-GR" sz="2000" dirty="0" smtClean="0">
                <a:latin typeface="Calibri" pitchFamily="34" charset="0"/>
              </a:rPr>
              <a:t>(68 εγγραφές/</a:t>
            </a:r>
            <a:r>
              <a:rPr lang="en-US" sz="2000" dirty="0" smtClean="0">
                <a:latin typeface="Calibri" pitchFamily="34" charset="0"/>
              </a:rPr>
              <a:t>block), </a:t>
            </a:r>
            <a:r>
              <a:rPr lang="el-GR" sz="2000" dirty="0" smtClean="0">
                <a:latin typeface="Calibri" pitchFamily="34" charset="0"/>
              </a:rPr>
              <a:t>45 </a:t>
            </a:r>
            <a:r>
              <a:rPr lang="en-US" sz="2000" dirty="0" smtClean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3099</TotalTime>
  <Words>2753</Words>
  <Application>Microsoft Office PowerPoint</Application>
  <PresentationFormat>On-screen Show (4:3)</PresentationFormat>
  <Paragraphs>562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Comic Sans MS</vt:lpstr>
      <vt:lpstr>Menlo</vt:lpstr>
      <vt:lpstr>Monotype Sorts</vt:lpstr>
      <vt:lpstr>Symbol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PowerPoint Presentation</vt:lpstr>
      <vt:lpstr>Ευρετήρια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Πολυεπίπεδα Ευρετήρια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394</cp:revision>
  <dcterms:created xsi:type="dcterms:W3CDTF">2013-06-13T09:19:30Z</dcterms:created>
  <dcterms:modified xsi:type="dcterms:W3CDTF">2019-12-09T11:50:37Z</dcterms:modified>
</cp:coreProperties>
</file>