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36"/>
  </p:notesMasterIdLst>
  <p:sldIdLst>
    <p:sldId id="457" r:id="rId2"/>
    <p:sldId id="1282" r:id="rId3"/>
    <p:sldId id="1283" r:id="rId4"/>
    <p:sldId id="1284" r:id="rId5"/>
    <p:sldId id="1286" r:id="rId6"/>
    <p:sldId id="1285" r:id="rId7"/>
    <p:sldId id="1287" r:id="rId8"/>
    <p:sldId id="1288" r:id="rId9"/>
    <p:sldId id="1289" r:id="rId10"/>
    <p:sldId id="1290" r:id="rId11"/>
    <p:sldId id="1313" r:id="rId12"/>
    <p:sldId id="1293" r:id="rId13"/>
    <p:sldId id="1292" r:id="rId14"/>
    <p:sldId id="1294" r:id="rId15"/>
    <p:sldId id="1295" r:id="rId16"/>
    <p:sldId id="1297" r:id="rId17"/>
    <p:sldId id="1298" r:id="rId18"/>
    <p:sldId id="1323" r:id="rId19"/>
    <p:sldId id="1314" r:id="rId20"/>
    <p:sldId id="1319" r:id="rId21"/>
    <p:sldId id="1315" r:id="rId22"/>
    <p:sldId id="1316" r:id="rId23"/>
    <p:sldId id="1320" r:id="rId24"/>
    <p:sldId id="1321" r:id="rId25"/>
    <p:sldId id="1305" r:id="rId26"/>
    <p:sldId id="1318" r:id="rId27"/>
    <p:sldId id="1317" r:id="rId28"/>
    <p:sldId id="1309" r:id="rId29"/>
    <p:sldId id="1310" r:id="rId30"/>
    <p:sldId id="1311" r:id="rId31"/>
    <p:sldId id="1296" r:id="rId32"/>
    <p:sldId id="1322" r:id="rId33"/>
    <p:sldId id="1324" r:id="rId34"/>
    <p:sldId id="1325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22" d="100"/>
          <a:sy n="122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91143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0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n-US" altLang="en-US" sz="1000" dirty="0"/>
              <a:t>9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20</a:t>
            </a:r>
            <a:endParaRPr lang="el-GR" altLang="en-US" sz="10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Δυναμικός Κατακερματισμός</a:t>
            </a:r>
            <a:endParaRPr lang="el-GR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11819" y="6492875"/>
            <a:ext cx="2133600" cy="365125"/>
          </a:xfrm>
          <a:noFill/>
        </p:spPr>
        <p:txBody>
          <a:bodyPr/>
          <a:lstStyle/>
          <a:p>
            <a:fld id="{7D37C13C-0547-4BF2-B162-939619216647}" type="slidenum">
              <a:rPr lang="el-GR" altLang="en-US" smtClean="0"/>
              <a:pPr/>
              <a:t>10</a:t>
            </a:fld>
            <a:endParaRPr lang="el-GR" altLang="en-US" dirty="0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838200" y="2895600"/>
            <a:ext cx="7010400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000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011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111</a:t>
            </a:r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1600200" y="2819400"/>
            <a:ext cx="1066800" cy="3352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4" name="Line 5"/>
          <p:cNvSpPr>
            <a:spLocks noChangeShapeType="1"/>
          </p:cNvSpPr>
          <p:nvPr/>
        </p:nvSpPr>
        <p:spPr bwMode="auto">
          <a:xfrm>
            <a:off x="1619053" y="323810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5" name="Line 6"/>
          <p:cNvSpPr>
            <a:spLocks noChangeShapeType="1"/>
          </p:cNvSpPr>
          <p:nvPr/>
        </p:nvSpPr>
        <p:spPr bwMode="auto">
          <a:xfrm>
            <a:off x="1590773" y="364738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7" name="Line 8"/>
          <p:cNvSpPr>
            <a:spLocks noChangeShapeType="1"/>
          </p:cNvSpPr>
          <p:nvPr/>
        </p:nvSpPr>
        <p:spPr bwMode="auto">
          <a:xfrm>
            <a:off x="2286000" y="2971800"/>
            <a:ext cx="762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8" name="Text Box 9"/>
          <p:cNvSpPr txBox="1">
            <a:spLocks noChangeArrowheads="1"/>
          </p:cNvSpPr>
          <p:nvPr/>
        </p:nvSpPr>
        <p:spPr bwMode="auto">
          <a:xfrm>
            <a:off x="3132138" y="2781300"/>
            <a:ext cx="5029200" cy="5905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Κάδος για τις εγγραφές με τιμές κατακερματισμού που τελειώνουν από 00</a:t>
            </a:r>
          </a:p>
        </p:txBody>
      </p:sp>
      <p:sp>
        <p:nvSpPr>
          <p:cNvPr id="19469" name="Line 10"/>
          <p:cNvSpPr>
            <a:spLocks noChangeShapeType="1"/>
          </p:cNvSpPr>
          <p:nvPr/>
        </p:nvSpPr>
        <p:spPr bwMode="auto">
          <a:xfrm>
            <a:off x="1619054" y="4075522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0" name="Line 11"/>
          <p:cNvSpPr>
            <a:spLocks noChangeShapeType="1"/>
          </p:cNvSpPr>
          <p:nvPr/>
        </p:nvSpPr>
        <p:spPr bwMode="auto">
          <a:xfrm>
            <a:off x="1609626" y="4504442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1" name="Line 12"/>
          <p:cNvSpPr>
            <a:spLocks noChangeShapeType="1"/>
          </p:cNvSpPr>
          <p:nvPr/>
        </p:nvSpPr>
        <p:spPr bwMode="auto">
          <a:xfrm>
            <a:off x="1590774" y="4932576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2" name="Line 13"/>
          <p:cNvSpPr>
            <a:spLocks noChangeShapeType="1"/>
          </p:cNvSpPr>
          <p:nvPr/>
        </p:nvSpPr>
        <p:spPr bwMode="auto">
          <a:xfrm>
            <a:off x="1590773" y="5370921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3" name="Line 14"/>
          <p:cNvSpPr>
            <a:spLocks noChangeShapeType="1"/>
          </p:cNvSpPr>
          <p:nvPr/>
        </p:nvSpPr>
        <p:spPr bwMode="auto">
          <a:xfrm>
            <a:off x="1609626" y="5760564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4" name="Line 15"/>
          <p:cNvSpPr>
            <a:spLocks noChangeShapeType="1"/>
          </p:cNvSpPr>
          <p:nvPr/>
        </p:nvSpPr>
        <p:spPr bwMode="auto">
          <a:xfrm>
            <a:off x="2514600" y="6019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5" name="Text Box 16"/>
          <p:cNvSpPr txBox="1">
            <a:spLocks noChangeArrowheads="1"/>
          </p:cNvSpPr>
          <p:nvPr/>
        </p:nvSpPr>
        <p:spPr bwMode="auto">
          <a:xfrm>
            <a:off x="304800" y="1600200"/>
            <a:ext cx="853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Δε χρειάζεται ένας διαφορετικός κάδος για κάθε μία από τις 2</a:t>
            </a:r>
            <a:r>
              <a:rPr lang="en-US" sz="2400" baseline="30000">
                <a:latin typeface="Calibri" pitchFamily="34" charset="0"/>
              </a:rPr>
              <a:t>d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θέσεις - μπορεί η θέση του πίνακα να δείχνει στη διεύθυνση του ίδιου κάδου αν αυτές χωράνε σε ένα κάδο </a:t>
            </a:r>
          </a:p>
        </p:txBody>
      </p:sp>
      <p:sp>
        <p:nvSpPr>
          <p:cNvPr id="19476" name="Text Box 17"/>
          <p:cNvSpPr txBox="1">
            <a:spLocks noChangeArrowheads="1"/>
          </p:cNvSpPr>
          <p:nvPr/>
        </p:nvSpPr>
        <p:spPr bwMode="auto">
          <a:xfrm>
            <a:off x="3207327" y="3842328"/>
            <a:ext cx="571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Για κάθε κάδο, </a:t>
            </a:r>
            <a:r>
              <a:rPr lang="el-GR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τοπικό βάθος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’ </a:t>
            </a:r>
            <a:r>
              <a:rPr lang="en-US" dirty="0">
                <a:latin typeface="Calibri" pitchFamily="34" charset="0"/>
              </a:rPr>
              <a:t>o</a:t>
            </a:r>
            <a:r>
              <a:rPr lang="el-GR" dirty="0">
                <a:latin typeface="Calibri" pitchFamily="34" charset="0"/>
              </a:rPr>
              <a:t> αριθμός των δυαδικών ψηφίων στα οποία βασίζεται η χρήση του κάδου</a:t>
            </a:r>
          </a:p>
        </p:txBody>
      </p:sp>
      <p:sp>
        <p:nvSpPr>
          <p:cNvPr id="19477" name="Line 18"/>
          <p:cNvSpPr>
            <a:spLocks noChangeShapeType="1"/>
          </p:cNvSpPr>
          <p:nvPr/>
        </p:nvSpPr>
        <p:spPr bwMode="auto">
          <a:xfrm>
            <a:off x="2339975" y="4652963"/>
            <a:ext cx="6477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9478" name="Line 19"/>
          <p:cNvSpPr>
            <a:spLocks noChangeShapeType="1"/>
          </p:cNvSpPr>
          <p:nvPr/>
        </p:nvSpPr>
        <p:spPr bwMode="auto">
          <a:xfrm flipV="1">
            <a:off x="2987675" y="3141663"/>
            <a:ext cx="0" cy="15113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9479" name="Text Box 20"/>
          <p:cNvSpPr txBox="1">
            <a:spLocks noChangeArrowheads="1"/>
          </p:cNvSpPr>
          <p:nvPr/>
        </p:nvSpPr>
        <p:spPr bwMode="auto">
          <a:xfrm>
            <a:off x="4344411" y="5036273"/>
            <a:ext cx="44640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993300"/>
                </a:solidFill>
                <a:latin typeface="Calibri" pitchFamily="34" charset="0"/>
              </a:rPr>
              <a:t>Παράδειγμα: 2 εγγραφές ανά κάδο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993300"/>
                </a:solidFill>
                <a:latin typeface="Calibri" pitchFamily="34" charset="0"/>
              </a:rPr>
              <a:t>εισαγωγή </a:t>
            </a:r>
            <a:r>
              <a:rPr lang="el-GR" sz="1600" dirty="0" smtClean="0">
                <a:solidFill>
                  <a:srgbClr val="993300"/>
                </a:solidFill>
                <a:latin typeface="Calibri" pitchFamily="34" charset="0"/>
              </a:rPr>
              <a:t>2, </a:t>
            </a:r>
            <a:r>
              <a:rPr lang="el-GR" sz="1600" dirty="0">
                <a:solidFill>
                  <a:srgbClr val="993300"/>
                </a:solidFill>
                <a:latin typeface="Calibri" pitchFamily="34" charset="0"/>
              </a:rPr>
              <a:t>4, 3, 10, 7, </a:t>
            </a:r>
            <a:r>
              <a:rPr lang="el-GR" sz="1600" dirty="0" smtClean="0">
                <a:solidFill>
                  <a:srgbClr val="993300"/>
                </a:solidFill>
                <a:latin typeface="Calibri" pitchFamily="34" charset="0"/>
              </a:rPr>
              <a:t>9</a:t>
            </a:r>
          </a:p>
          <a:p>
            <a:pPr>
              <a:spcBef>
                <a:spcPct val="50000"/>
              </a:spcBef>
            </a:pPr>
            <a:r>
              <a:rPr lang="el-GR" sz="1600" dirty="0" smtClean="0">
                <a:solidFill>
                  <a:srgbClr val="993300"/>
                </a:solidFill>
                <a:latin typeface="Calibri" pitchFamily="34" charset="0"/>
              </a:rPr>
              <a:t>0010, 0100, 0011, 1010, 0111, 1001</a:t>
            </a:r>
            <a:endParaRPr lang="el-GR" sz="1600" dirty="0">
              <a:solidFill>
                <a:srgbClr val="993300"/>
              </a:solidFill>
              <a:latin typeface="Calibri" pitchFamily="34" charset="0"/>
            </a:endParaRPr>
          </a:p>
        </p:txBody>
      </p:sp>
      <p:sp>
        <p:nvSpPr>
          <p:cNvPr id="25" name="Title 23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Επεκτατός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96B27F-BB93-43B9-9442-F1B96FD8EA5B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1116013" y="1773238"/>
            <a:ext cx="61928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Χρήση των τελευταίων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bits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της δυαδικής αναπαράστασης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2411413" y="2349500"/>
            <a:ext cx="208915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1 	000001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4 	000100 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5	000101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7 </a:t>
            </a:r>
            <a:r>
              <a:rPr lang="el-GR" sz="1200" b="1" dirty="0"/>
              <a:t>	</a:t>
            </a:r>
            <a:r>
              <a:rPr lang="en-US" sz="1200" b="1" dirty="0"/>
              <a:t>000111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10 	001010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12 	001100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15	001111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16	010000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</a:rPr>
              <a:t>19	010011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21	010101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32 	100000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13	 </a:t>
            </a:r>
            <a:r>
              <a:rPr lang="en-US" sz="1200" b="1" dirty="0" smtClean="0"/>
              <a:t>001101</a:t>
            </a:r>
            <a:r>
              <a:rPr lang="el-GR" sz="1200" b="1" dirty="0"/>
              <a:t>	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4643438" y="3716338"/>
            <a:ext cx="3240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4 εγγραφές ανά κάδο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323850" y="2276475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>
                <a:latin typeface="Calibri" pitchFamily="34" charset="0"/>
              </a:rPr>
              <a:t>Αποτέλεσμα συνάρτησης κατακερματισμού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B5CAED-9FCD-4680-8BA1-CB7537A5EF4C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533400" y="1631623"/>
            <a:ext cx="73756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Η τιμή του </a:t>
            </a:r>
            <a:r>
              <a:rPr lang="en-US" dirty="0">
                <a:latin typeface="Calibri" pitchFamily="34" charset="0"/>
              </a:rPr>
              <a:t>d  </a:t>
            </a:r>
            <a:r>
              <a:rPr lang="el-GR" dirty="0">
                <a:latin typeface="Calibri" pitchFamily="34" charset="0"/>
              </a:rPr>
              <a:t>μπορεί να αυξάνεται (μέχρι 2</a:t>
            </a:r>
            <a:r>
              <a:rPr lang="el-GR" sz="2400" baseline="30000" dirty="0">
                <a:latin typeface="Calibri" pitchFamily="34" charset="0"/>
              </a:rPr>
              <a:t>κ</a:t>
            </a:r>
            <a:r>
              <a:rPr lang="el-GR" dirty="0">
                <a:latin typeface="Calibri" pitchFamily="34" charset="0"/>
              </a:rPr>
              <a:t>, κ: αριθμός δυαδικών ψηφίων της τιμής κατακερματισμού) ή να μειώνεται </a:t>
            </a: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457200" y="2819400"/>
            <a:ext cx="739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Αύξηση της τιμής 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1066800" y="32766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Όταν ένας κάδος με τιμή </a:t>
            </a:r>
            <a:r>
              <a:rPr lang="en-US">
                <a:latin typeface="Calibri" pitchFamily="34" charset="0"/>
              </a:rPr>
              <a:t>d’ = d </a:t>
            </a:r>
            <a:r>
              <a:rPr lang="el-GR">
                <a:latin typeface="Calibri" pitchFamily="34" charset="0"/>
              </a:rPr>
              <a:t>υπερχειλίσει</a:t>
            </a:r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1143000" y="3810000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Διπλασιασμός του πίνακα</a:t>
            </a:r>
          </a:p>
        </p:txBody>
      </p:sp>
      <p:sp>
        <p:nvSpPr>
          <p:cNvPr id="22538" name="Text Box 7"/>
          <p:cNvSpPr txBox="1">
            <a:spLocks noChangeArrowheads="1"/>
          </p:cNvSpPr>
          <p:nvPr/>
        </p:nvSpPr>
        <p:spPr bwMode="auto">
          <a:xfrm>
            <a:off x="539750" y="4581525"/>
            <a:ext cx="739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Μείωση της τιμής 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539" name="Text Box 8"/>
          <p:cNvSpPr txBox="1">
            <a:spLocks noChangeArrowheads="1"/>
          </p:cNvSpPr>
          <p:nvPr/>
        </p:nvSpPr>
        <p:spPr bwMode="auto">
          <a:xfrm>
            <a:off x="1225550" y="5191125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Όταν για όλους τους κάδους </a:t>
            </a:r>
            <a:r>
              <a:rPr lang="en-US">
                <a:latin typeface="Calibri" pitchFamily="34" charset="0"/>
              </a:rPr>
              <a:t>d’ &lt; d </a:t>
            </a:r>
            <a:endParaRPr lang="el-GR">
              <a:latin typeface="Calibri" pitchFamily="34" charset="0"/>
            </a:endParaRPr>
          </a:p>
        </p:txBody>
      </p:sp>
      <p:sp>
        <p:nvSpPr>
          <p:cNvPr id="22540" name="Text Box 9"/>
          <p:cNvSpPr txBox="1">
            <a:spLocks noChangeArrowheads="1"/>
          </p:cNvSpPr>
          <p:nvPr/>
        </p:nvSpPr>
        <p:spPr bwMode="auto">
          <a:xfrm>
            <a:off x="1225550" y="5724525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Μείωση του μεγέθους του πίνακα στο μισό</a:t>
            </a:r>
          </a:p>
        </p:txBody>
      </p:sp>
      <p:sp>
        <p:nvSpPr>
          <p:cNvPr id="22541" name="Text Box 10"/>
          <p:cNvSpPr txBox="1">
            <a:spLocks noChangeArrowheads="1"/>
          </p:cNvSpPr>
          <p:nvPr/>
        </p:nvSpPr>
        <p:spPr bwMode="auto">
          <a:xfrm>
            <a:off x="4427538" y="3644900"/>
            <a:ext cx="446563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 χρειάζεται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rehash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επανα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-κερματισμό), </a:t>
            </a:r>
          </a:p>
          <a:p>
            <a:pPr algn="just">
              <a:spcBef>
                <a:spcPct val="50000"/>
              </a:spcBef>
            </a:pP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Μοιράζουμε μόνο τις εγγραφές του κάδου που υπερχείλισε</a:t>
            </a:r>
            <a:endParaRPr lang="el-GR" sz="16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5" name="Title 2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Επεκτατός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9AE5D1-03DD-4B6C-9405-1B396E6E3A28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pic>
        <p:nvPicPr>
          <p:cNvPr id="2151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1773238"/>
            <a:ext cx="4130675" cy="3746500"/>
          </a:xfrm>
          <a:noFill/>
        </p:spPr>
      </p:pic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5364163" y="1989138"/>
            <a:ext cx="30956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Χρήση των τελευταίων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bits</a:t>
            </a:r>
            <a:r>
              <a:rPr lang="el-GR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της δυαδικής αναπαράστασης</a:t>
            </a: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6011863" y="2636838"/>
            <a:ext cx="2089150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1 	000001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4 	000100 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5	000101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7 </a:t>
            </a:r>
            <a:r>
              <a:rPr lang="el-GR" sz="1200" b="1" dirty="0"/>
              <a:t>	</a:t>
            </a:r>
            <a:r>
              <a:rPr lang="en-US" sz="1200" b="1" dirty="0"/>
              <a:t>000111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10 	001010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12 	001100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15	001111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16	010000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19	010011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21	010101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32 	100000</a:t>
            </a:r>
          </a:p>
          <a:p>
            <a:pPr marL="228600" indent="-228600">
              <a:spcBef>
                <a:spcPct val="50000"/>
              </a:spcBef>
              <a:buAutoNum type="arabicPlain" startAt="13"/>
            </a:pPr>
            <a:r>
              <a:rPr lang="el-GR" sz="1200" b="1" dirty="0" smtClean="0"/>
              <a:t>      </a:t>
            </a:r>
            <a:r>
              <a:rPr lang="en-US" sz="1200" b="1" dirty="0" smtClean="0"/>
              <a:t>001101</a:t>
            </a:r>
            <a:endParaRPr lang="el-GR" sz="1200" b="1" dirty="0" smtClean="0"/>
          </a:p>
          <a:p>
            <a:pPr marL="228600" indent="-228600">
              <a:spcBef>
                <a:spcPct val="50000"/>
              </a:spcBef>
            </a:pPr>
            <a:r>
              <a:rPr lang="el-GR" sz="1400" b="1" dirty="0" smtClean="0">
                <a:solidFill>
                  <a:schemeClr val="accent6">
                    <a:lumMod val="75000"/>
                  </a:schemeClr>
                </a:solidFill>
              </a:rPr>
              <a:t>20	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010100</a:t>
            </a:r>
            <a:r>
              <a:rPr lang="el-GR" sz="1200" b="1" dirty="0" smtClean="0"/>
              <a:t>	</a:t>
            </a:r>
            <a:endParaRPr lang="el-GR" sz="1200" b="1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DC50FF-7708-43C1-8A5E-07C8E986CC09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pic>
        <p:nvPicPr>
          <p:cNvPr id="2355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1773238"/>
            <a:ext cx="4130675" cy="3746500"/>
          </a:xfrm>
          <a:noFill/>
        </p:spPr>
      </p:pic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203575" y="1484313"/>
            <a:ext cx="151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20 010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10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3560" name="Line 5"/>
          <p:cNvSpPr>
            <a:spLocks noChangeShapeType="1"/>
          </p:cNvSpPr>
          <p:nvPr/>
        </p:nvSpPr>
        <p:spPr bwMode="auto">
          <a:xfrm flipH="1">
            <a:off x="3348038" y="1885361"/>
            <a:ext cx="243574" cy="464139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23561" name="Text Box 6"/>
          <p:cNvSpPr txBox="1">
            <a:spLocks noChangeArrowheads="1"/>
          </p:cNvSpPr>
          <p:nvPr/>
        </p:nvSpPr>
        <p:spPr bwMode="auto">
          <a:xfrm>
            <a:off x="5795963" y="2565400"/>
            <a:ext cx="2089150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1</a:t>
            </a:r>
            <a:r>
              <a:rPr lang="el-GR" sz="1200" b="1" dirty="0"/>
              <a:t>	</a:t>
            </a:r>
            <a:r>
              <a:rPr lang="en-US" sz="1200" b="1" dirty="0"/>
              <a:t>000001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4 </a:t>
            </a:r>
            <a:r>
              <a:rPr lang="el-GR" sz="1200" b="1" dirty="0"/>
              <a:t>	</a:t>
            </a:r>
            <a:r>
              <a:rPr lang="en-US" sz="1200" b="1" dirty="0"/>
              <a:t>000100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5	000101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7 </a:t>
            </a:r>
            <a:r>
              <a:rPr lang="el-GR" sz="1200" b="1" dirty="0"/>
              <a:t>	</a:t>
            </a:r>
            <a:r>
              <a:rPr lang="en-US" sz="1200" b="1" dirty="0"/>
              <a:t>000111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10 	001010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12 	001100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15</a:t>
            </a:r>
            <a:r>
              <a:rPr lang="el-GR" sz="1200" b="1" dirty="0"/>
              <a:t>	</a:t>
            </a:r>
            <a:r>
              <a:rPr lang="en-US" sz="1200" b="1" dirty="0"/>
              <a:t>001111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16</a:t>
            </a:r>
            <a:r>
              <a:rPr lang="el-GR" sz="1200" b="1" dirty="0"/>
              <a:t>	</a:t>
            </a:r>
            <a:r>
              <a:rPr lang="en-US" sz="1200" b="1" dirty="0"/>
              <a:t>010000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19</a:t>
            </a:r>
            <a:r>
              <a:rPr lang="el-GR" sz="1200" b="1" dirty="0"/>
              <a:t>	</a:t>
            </a:r>
            <a:r>
              <a:rPr lang="en-US" sz="1200" b="1" dirty="0"/>
              <a:t>010011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21</a:t>
            </a:r>
            <a:r>
              <a:rPr lang="el-GR" sz="1200" b="1" dirty="0"/>
              <a:t>	</a:t>
            </a:r>
            <a:r>
              <a:rPr lang="en-US" sz="1200" b="1" dirty="0"/>
              <a:t>010101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 dirty="0"/>
              <a:t>32 </a:t>
            </a:r>
            <a:r>
              <a:rPr lang="el-GR" sz="1200" b="1" dirty="0"/>
              <a:t>	</a:t>
            </a:r>
            <a:r>
              <a:rPr lang="en-US" sz="1200" b="1" dirty="0"/>
              <a:t>100000</a:t>
            </a:r>
          </a:p>
          <a:p>
            <a:pPr marL="457200" indent="-457200">
              <a:spcBef>
                <a:spcPct val="50000"/>
              </a:spcBef>
              <a:buFontTx/>
              <a:buAutoNum type="arabicPlain" startAt="13"/>
            </a:pPr>
            <a:r>
              <a:rPr lang="en-US" sz="1200" b="1" dirty="0" smtClean="0"/>
              <a:t>001101</a:t>
            </a:r>
            <a:endParaRPr lang="el-GR" sz="1200" b="1" dirty="0" smtClean="0"/>
          </a:p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chemeClr val="accent6">
                    <a:lumMod val="75000"/>
                  </a:schemeClr>
                </a:solidFill>
              </a:rPr>
              <a:t>20	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</a:rPr>
              <a:t>010100</a:t>
            </a:r>
            <a:endParaRPr lang="el-GR" sz="1200" b="1" dirty="0"/>
          </a:p>
        </p:txBody>
      </p:sp>
      <p:sp>
        <p:nvSpPr>
          <p:cNvPr id="23562" name="Text Box 7"/>
          <p:cNvSpPr txBox="1">
            <a:spLocks noChangeArrowheads="1"/>
          </p:cNvSpPr>
          <p:nvPr/>
        </p:nvSpPr>
        <p:spPr bwMode="auto">
          <a:xfrm>
            <a:off x="7451725" y="2924175"/>
            <a:ext cx="12239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Διάσπαση-νέο ολικό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βάθος 3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28920" y="123809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2E9898-A1EE-44A9-A7F3-FD4F943BBAAC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pic>
        <p:nvPicPr>
          <p:cNvPr id="2458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03350" y="2060575"/>
            <a:ext cx="7446963" cy="3886200"/>
          </a:xfrm>
          <a:noFill/>
        </p:spPr>
      </p:pic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132138" y="1628775"/>
            <a:ext cx="3024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 12 32 16 20 -&gt; διάσπαση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250825" y="1196975"/>
            <a:ext cx="1584325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 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4 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100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5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7 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 	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010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12 	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15	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16	010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19	010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21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	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010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32 	100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000</a:t>
            </a:r>
          </a:p>
          <a:p>
            <a:pPr marL="457200" indent="-457200">
              <a:spcBef>
                <a:spcPct val="50000"/>
              </a:spcBef>
              <a:buFontTx/>
              <a:buAutoNum type="arabicPlain" startAt="13"/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</a:t>
            </a:r>
            <a:r>
              <a:rPr lang="el-GR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</a:t>
            </a:r>
          </a:p>
          <a:p>
            <a:pPr marL="457200" indent="-457200">
              <a:spcBef>
                <a:spcPct val="50000"/>
              </a:spcBef>
            </a:pP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20	010</a:t>
            </a:r>
            <a:r>
              <a:rPr lang="el-GR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24585" name="Rectangle 6"/>
          <p:cNvSpPr>
            <a:spLocks noChangeArrowheads="1"/>
          </p:cNvSpPr>
          <p:nvPr/>
        </p:nvSpPr>
        <p:spPr bwMode="auto">
          <a:xfrm>
            <a:off x="250825" y="4508500"/>
            <a:ext cx="1152525" cy="28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47773" y="11438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58A05F-7E7E-4542-B36B-FC4E84D0E059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752154" y="1793043"/>
            <a:ext cx="7345362" cy="290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400" dirty="0">
                <a:latin typeface="Calibri" pitchFamily="34" charset="0"/>
              </a:rPr>
              <a:t>Θέλουμε να αποφύγουμε τη χρήση καταλόγου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και το κόστος διπλασιασμού του  </a:t>
            </a:r>
            <a:r>
              <a:rPr lang="el-GR" sz="2400" dirty="0">
                <a:latin typeface="Calibri" pitchFamily="34" charset="0"/>
              </a:rPr>
              <a:t>μεγέθους του καταλόγου </a:t>
            </a:r>
          </a:p>
          <a:p>
            <a:pPr eaLnBrk="0" hangingPunct="0">
              <a:spcBef>
                <a:spcPct val="50000"/>
              </a:spcBef>
              <a:defRPr/>
            </a:pPr>
            <a:endParaRPr lang="el-GR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400" dirty="0">
                <a:latin typeface="Calibri" pitchFamily="34" charset="0"/>
              </a:rPr>
              <a:t>Προσοχή! Αυτή η μέθοδος:</a:t>
            </a: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dirty="0">
                <a:latin typeface="Calibri" pitchFamily="34" charset="0"/>
              </a:rPr>
              <a:t> Διατηρεί </a:t>
            </a:r>
            <a:r>
              <a:rPr lang="el-GR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λίστες υπερχείλισης</a:t>
            </a: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Δεν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χρησιμοποιεί τη δυαδική αναπαράσταση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E25856-7B36-4C9D-AA21-BDDD2DC3A952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326571" y="1905506"/>
            <a:ext cx="8360229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Έστω αρχικά Μ κάδους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Χρησιμοποιεί </a:t>
            </a:r>
            <a:r>
              <a:rPr lang="el-GR" sz="2400" dirty="0">
                <a:latin typeface="Calibri" pitchFamily="34" charset="0"/>
              </a:rPr>
              <a:t>μια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οικογένεια από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συναρτήσεις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κατακερματισμού </a:t>
            </a:r>
            <a:r>
              <a:rPr lang="en-US" sz="2400" b="1" dirty="0" smtClean="0">
                <a:latin typeface="Calibri" pitchFamily="34" charset="0"/>
              </a:rPr>
              <a:t>h</a:t>
            </a:r>
            <a:r>
              <a:rPr lang="en-US" sz="2400" b="1" baseline="-25000" dirty="0" smtClean="0">
                <a:solidFill>
                  <a:schemeClr val="tx2"/>
                </a:solidFill>
                <a:latin typeface="Calibri" pitchFamily="34" charset="0"/>
              </a:rPr>
              <a:t>0</a:t>
            </a:r>
            <a:r>
              <a:rPr lang="en-US" sz="2400" b="1" dirty="0" smtClean="0">
                <a:latin typeface="Calibri" pitchFamily="34" charset="0"/>
              </a:rPr>
              <a:t>(k</a:t>
            </a:r>
            <a:r>
              <a:rPr lang="en-US" sz="2400" b="1" dirty="0">
                <a:latin typeface="Calibri" pitchFamily="34" charset="0"/>
              </a:rPr>
              <a:t>)</a:t>
            </a:r>
            <a:r>
              <a:rPr lang="el-GR" sz="2400" b="1" dirty="0">
                <a:latin typeface="Calibri" pitchFamily="34" charset="0"/>
              </a:rPr>
              <a:t>, </a:t>
            </a:r>
            <a:r>
              <a:rPr lang="en-US" sz="2400" b="1" dirty="0">
                <a:latin typeface="Calibri" pitchFamily="34" charset="0"/>
              </a:rPr>
              <a:t>h</a:t>
            </a:r>
            <a:r>
              <a:rPr lang="en-US" sz="2400" b="1" baseline="-25000" dirty="0">
                <a:solidFill>
                  <a:schemeClr val="tx2"/>
                </a:solidFill>
                <a:latin typeface="Calibri" pitchFamily="34" charset="0"/>
              </a:rPr>
              <a:t>1</a:t>
            </a:r>
            <a:r>
              <a:rPr lang="en-US" sz="2400" b="1" dirty="0">
                <a:latin typeface="Calibri" pitchFamily="34" charset="0"/>
              </a:rPr>
              <a:t>(k), …, </a:t>
            </a:r>
            <a:r>
              <a:rPr lang="en-US" sz="2400" b="1" dirty="0" err="1">
                <a:latin typeface="Calibri" pitchFamily="34" charset="0"/>
              </a:rPr>
              <a:t>h</a:t>
            </a:r>
            <a:r>
              <a:rPr lang="en-US" sz="2400" b="1" baseline="-25000" dirty="0" err="1">
                <a:solidFill>
                  <a:schemeClr val="tx2"/>
                </a:solidFill>
                <a:latin typeface="Calibri" pitchFamily="34" charset="0"/>
              </a:rPr>
              <a:t>d</a:t>
            </a:r>
            <a:r>
              <a:rPr lang="en-US" sz="2400" b="1" dirty="0">
                <a:latin typeface="Calibri" pitchFamily="34" charset="0"/>
              </a:rPr>
              <a:t>(k)</a:t>
            </a:r>
            <a:r>
              <a:rPr lang="en-US" sz="2400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</a:rPr>
              <a:t>Κάθε </a:t>
            </a:r>
            <a:r>
              <a:rPr lang="el-GR" sz="2400" dirty="0">
                <a:latin typeface="Calibri" pitchFamily="34" charset="0"/>
              </a:rPr>
              <a:t>συνάρτηση </a:t>
            </a:r>
            <a:r>
              <a:rPr lang="el-GR" sz="2400" dirty="0" smtClean="0">
                <a:latin typeface="Calibri" pitchFamily="34" charset="0"/>
              </a:rPr>
              <a:t>έχει </a:t>
            </a:r>
            <a:r>
              <a:rPr lang="el-GR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διπλάσιους </a:t>
            </a:r>
            <a:r>
              <a:rPr lang="el-GR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κάδους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από την προηγούμενη</a:t>
            </a:r>
            <a:r>
              <a:rPr lang="en-US" sz="2400" dirty="0">
                <a:latin typeface="Calibri" pitchFamily="34" charset="0"/>
              </a:rPr>
              <a:t>: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</a:rPr>
              <a:t>h</a:t>
            </a:r>
            <a:r>
              <a:rPr lang="en-US" sz="2400" b="1" baseline="-25000" dirty="0">
                <a:solidFill>
                  <a:schemeClr val="tx2"/>
                </a:solidFill>
                <a:latin typeface="Calibri" pitchFamily="34" charset="0"/>
              </a:rPr>
              <a:t>0</a:t>
            </a:r>
            <a:r>
              <a:rPr lang="en-US" sz="2400" b="1" dirty="0">
                <a:latin typeface="Calibri" pitchFamily="34" charset="0"/>
              </a:rPr>
              <a:t>(k) = k mod M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n-US" sz="2400" b="1" dirty="0" smtClean="0">
                <a:latin typeface="Calibri" pitchFamily="34" charset="0"/>
              </a:rPr>
              <a:t>h</a:t>
            </a:r>
            <a:r>
              <a:rPr lang="en-US" sz="2400" b="1" baseline="-25000" dirty="0" smtClean="0">
                <a:solidFill>
                  <a:schemeClr val="tx2"/>
                </a:solidFill>
                <a:latin typeface="Calibri" pitchFamily="34" charset="0"/>
              </a:rPr>
              <a:t>1</a:t>
            </a:r>
            <a:r>
              <a:rPr lang="en-US" sz="2400" b="1" dirty="0" smtClean="0">
                <a:latin typeface="Calibri" pitchFamily="34" charset="0"/>
              </a:rPr>
              <a:t>(k</a:t>
            </a:r>
            <a:r>
              <a:rPr lang="en-US" sz="2400" b="1" dirty="0">
                <a:latin typeface="Calibri" pitchFamily="34" charset="0"/>
              </a:rPr>
              <a:t>) = k mod 2M, h</a:t>
            </a:r>
            <a:r>
              <a:rPr lang="en-US" sz="2400" b="1" baseline="-25000" dirty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n-US" sz="2400" b="1" dirty="0">
                <a:latin typeface="Calibri" pitchFamily="34" charset="0"/>
              </a:rPr>
              <a:t>(k) = k mod 4M, …,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b="1" dirty="0" err="1" smtClean="0">
                <a:latin typeface="Calibri" pitchFamily="34" charset="0"/>
              </a:rPr>
              <a:t>h</a:t>
            </a:r>
            <a:r>
              <a:rPr lang="en-US" sz="2400" b="1" baseline="-25000" dirty="0" err="1" smtClean="0">
                <a:solidFill>
                  <a:srgbClr val="FF3300"/>
                </a:solidFill>
                <a:latin typeface="Calibri" pitchFamily="34" charset="0"/>
              </a:rPr>
              <a:t>j</a:t>
            </a:r>
            <a:r>
              <a:rPr lang="en-US" sz="2400" b="1" dirty="0" smtClean="0">
                <a:latin typeface="Calibri" pitchFamily="34" charset="0"/>
              </a:rPr>
              <a:t>(k</a:t>
            </a:r>
            <a:r>
              <a:rPr lang="en-US" sz="2400" b="1" dirty="0">
                <a:latin typeface="Calibri" pitchFamily="34" charset="0"/>
              </a:rPr>
              <a:t>) = k mod 2</a:t>
            </a:r>
            <a:r>
              <a:rPr lang="en-US" sz="2400" b="1" baseline="30000" dirty="0">
                <a:solidFill>
                  <a:srgbClr val="FF3300"/>
                </a:solidFill>
                <a:latin typeface="Calibri" pitchFamily="34" charset="0"/>
              </a:rPr>
              <a:t>j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</a:rPr>
              <a:t>M</a:t>
            </a:r>
            <a:endParaRPr lang="el-GR" sz="2400" b="1" dirty="0" smtClean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CA4504-E43E-4C8E-8048-857A36870F6A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208400" y="1940137"/>
            <a:ext cx="87272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dirty="0" smtClean="0">
                <a:latin typeface="Calibri" pitchFamily="34" charset="0"/>
              </a:rPr>
              <a:t>Έστω Μ = 2</a:t>
            </a:r>
          </a:p>
          <a:p>
            <a:pPr eaLnBrk="0" hangingPunct="0"/>
            <a:r>
              <a:rPr lang="el-GR" dirty="0" smtClean="0">
                <a:latin typeface="Calibri" pitchFamily="34" charset="0"/>
              </a:rPr>
              <a:t>Ξεκινάμε από την πρώτη συνάρτηση κατακερματισμού (</a:t>
            </a:r>
            <a:r>
              <a:rPr lang="en-US" dirty="0" smtClean="0">
                <a:latin typeface="Calibri" pitchFamily="34" charset="0"/>
              </a:rPr>
              <a:t>h</a:t>
            </a:r>
            <a:r>
              <a:rPr lang="en-US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0</a:t>
            </a:r>
            <a:r>
              <a:rPr lang="en-US" dirty="0" smtClean="0">
                <a:latin typeface="Calibri" pitchFamily="34" charset="0"/>
              </a:rPr>
              <a:t>)</a:t>
            </a:r>
            <a:endParaRPr lang="el-GR" dirty="0" smtClean="0">
              <a:latin typeface="Calibri" pitchFamily="34" charset="0"/>
            </a:endParaRPr>
          </a:p>
          <a:p>
            <a:pPr eaLnBrk="0" hangingPunct="0"/>
            <a:r>
              <a:rPr lang="el-GR" dirty="0" smtClean="0">
                <a:latin typeface="Calibri" pitchFamily="34" charset="0"/>
              </a:rPr>
              <a:t>Όταν συμβεί </a:t>
            </a:r>
            <a:r>
              <a:rPr lang="el-GR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η πρώτη υπερχείλιση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(συνθήκη διάσπασης) </a:t>
            </a:r>
            <a:r>
              <a:rPr lang="el-GR" i="1" dirty="0" smtClean="0">
                <a:latin typeface="Calibri" pitchFamily="34" charset="0"/>
              </a:rPr>
              <a:t>ενός κάδου</a:t>
            </a:r>
            <a:r>
              <a:rPr lang="el-GR" dirty="0" smtClean="0">
                <a:latin typeface="Calibri" pitchFamily="34" charset="0"/>
              </a:rPr>
              <a:t>, γίνεται διάσπαση με χρήση της </a:t>
            </a:r>
            <a:r>
              <a:rPr lang="en-US" dirty="0" smtClean="0">
                <a:latin typeface="Calibri" pitchFamily="34" charset="0"/>
              </a:rPr>
              <a:t>h</a:t>
            </a:r>
            <a:r>
              <a:rPr lang="en-US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αλλά όχι του κάδου που υπερχείλισε αλλά του κάδου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0</a:t>
            </a:r>
            <a:r>
              <a:rPr lang="el-GR" dirty="0" smtClean="0">
                <a:latin typeface="Calibri" pitchFamily="34" charset="0"/>
              </a:rPr>
              <a:t> </a:t>
            </a:r>
          </a:p>
          <a:p>
            <a:pPr eaLnBrk="0" hangingPunct="0"/>
            <a:r>
              <a:rPr lang="el-GR" dirty="0" smtClean="0">
                <a:latin typeface="Calibri" pitchFamily="34" charset="0"/>
              </a:rPr>
              <a:t>Στη συνέχεια,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κάθε κάδος διασπάται με τη σειρά </a:t>
            </a:r>
            <a:r>
              <a:rPr lang="el-GR" dirty="0" smtClean="0">
                <a:latin typeface="Calibri" pitchFamily="34" charset="0"/>
              </a:rPr>
              <a:t>(δηλαδή, κάδος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l-GR" dirty="0" smtClean="0">
                <a:latin typeface="Calibri" pitchFamily="34" charset="0"/>
              </a:rPr>
              <a:t>,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l-GR" dirty="0" smtClean="0">
                <a:latin typeface="Calibri" pitchFamily="34" charset="0"/>
              </a:rPr>
              <a:t>,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3</a:t>
            </a:r>
            <a:r>
              <a:rPr lang="el-GR" dirty="0" smtClean="0">
                <a:latin typeface="Calibri" pitchFamily="34" charset="0"/>
              </a:rPr>
              <a:t>)</a:t>
            </a:r>
          </a:p>
          <a:p>
            <a:pPr eaLnBrk="0" hangingPunct="0"/>
            <a:r>
              <a:rPr lang="el-GR" dirty="0" smtClean="0">
                <a:latin typeface="Calibri" pitchFamily="34" charset="0"/>
              </a:rPr>
              <a:t>	Στο στάδιο αυτό χρησιμοποιούνται η </a:t>
            </a:r>
            <a:r>
              <a:rPr lang="en-US" dirty="0" smtClean="0">
                <a:latin typeface="Calibri" pitchFamily="34" charset="0"/>
              </a:rPr>
              <a:t>h</a:t>
            </a:r>
            <a:r>
              <a:rPr lang="en-US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0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και η </a:t>
            </a:r>
            <a:r>
              <a:rPr lang="en-US" dirty="0" smtClean="0">
                <a:latin typeface="Calibri" pitchFamily="34" charset="0"/>
              </a:rPr>
              <a:t>h</a:t>
            </a:r>
            <a:r>
              <a:rPr lang="en-US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endParaRPr lang="el-GR" b="1" baseline="-250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l-GR" dirty="0" smtClean="0">
                <a:latin typeface="Calibri" pitchFamily="34" charset="0"/>
              </a:rPr>
              <a:t>Μέχρι να διασπαστούν και οι 4 κάδοι</a:t>
            </a:r>
          </a:p>
          <a:p>
            <a:pPr eaLnBrk="0" hangingPunct="0"/>
            <a:endParaRPr lang="el-GR" dirty="0" smtClean="0">
              <a:latin typeface="Calibri" pitchFamily="34" charset="0"/>
            </a:endParaRPr>
          </a:p>
          <a:p>
            <a:pPr eaLnBrk="0" hangingPunct="0"/>
            <a:r>
              <a:rPr lang="el-GR" dirty="0" smtClean="0">
                <a:latin typeface="Calibri" pitchFamily="34" charset="0"/>
              </a:rPr>
              <a:t>Όταν </a:t>
            </a:r>
            <a:r>
              <a:rPr lang="el-GR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διασπαστούν όλοι </a:t>
            </a:r>
            <a:r>
              <a:rPr lang="el-GR" dirty="0" smtClean="0">
                <a:latin typeface="Calibri" pitchFamily="34" charset="0"/>
              </a:rPr>
              <a:t>οι κάδοι, </a:t>
            </a:r>
          </a:p>
          <a:p>
            <a:pPr eaLnBrk="0" hangingPunct="0"/>
            <a:r>
              <a:rPr lang="el-GR" dirty="0" smtClean="0">
                <a:latin typeface="Calibri" pitchFamily="34" charset="0"/>
              </a:rPr>
              <a:t>Οι διασπάσεις θα ξεκινούν από τον κάδο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0 </a:t>
            </a:r>
            <a:r>
              <a:rPr lang="el-GR" dirty="0" smtClean="0">
                <a:latin typeface="Calibri" pitchFamily="34" charset="0"/>
              </a:rPr>
              <a:t>με χρήση της </a:t>
            </a:r>
            <a:r>
              <a:rPr lang="en-US" dirty="0" smtClean="0">
                <a:latin typeface="Calibri" pitchFamily="34" charset="0"/>
              </a:rPr>
              <a:t>h</a:t>
            </a:r>
            <a:r>
              <a:rPr lang="en-US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2</a:t>
            </a:r>
            <a:endParaRPr lang="el-GR" b="1" baseline="-250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l-GR" dirty="0" smtClean="0">
                <a:latin typeface="Calibri" pitchFamily="34" charset="0"/>
              </a:rPr>
              <a:t>Πάλι η διάσπαση των κάδων γίνεται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 τη σειρά </a:t>
            </a:r>
            <a:r>
              <a:rPr lang="el-GR" dirty="0" smtClean="0">
                <a:latin typeface="Calibri" pitchFamily="34" charset="0"/>
              </a:rPr>
              <a:t>(δηλαδή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0</a:t>
            </a:r>
            <a:r>
              <a:rPr lang="el-GR" dirty="0" smtClean="0">
                <a:latin typeface="Calibri" pitchFamily="34" charset="0"/>
              </a:rPr>
              <a:t>,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l-GR" dirty="0" smtClean="0">
                <a:latin typeface="Calibri" pitchFamily="34" charset="0"/>
              </a:rPr>
              <a:t>,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l-GR" dirty="0" smtClean="0">
                <a:latin typeface="Calibri" pitchFamily="34" charset="0"/>
              </a:rPr>
              <a:t>, …,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7)</a:t>
            </a:r>
          </a:p>
          <a:p>
            <a:pPr eaLnBrk="0" hangingPunct="0"/>
            <a:r>
              <a:rPr lang="el-GR" dirty="0" smtClean="0">
                <a:latin typeface="Calibri" pitchFamily="34" charset="0"/>
              </a:rPr>
              <a:t>Στο στάδιο αυτό χρησιμοποιούνται η </a:t>
            </a:r>
            <a:r>
              <a:rPr lang="en-US" dirty="0" smtClean="0">
                <a:latin typeface="Calibri" pitchFamily="34" charset="0"/>
              </a:rPr>
              <a:t>h</a:t>
            </a:r>
            <a:r>
              <a:rPr lang="el-GR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και η </a:t>
            </a:r>
            <a:r>
              <a:rPr lang="en-US" dirty="0" smtClean="0">
                <a:latin typeface="Calibri" pitchFamily="34" charset="0"/>
              </a:rPr>
              <a:t>h</a:t>
            </a:r>
            <a:r>
              <a:rPr lang="el-GR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2</a:t>
            </a:r>
          </a:p>
          <a:p>
            <a:pPr eaLnBrk="0" hangingPunct="0"/>
            <a:r>
              <a:rPr lang="el-GR" dirty="0" smtClean="0">
                <a:latin typeface="Calibri" pitchFamily="34" charset="0"/>
              </a:rPr>
              <a:t>Μέχρι να διασπαστούν και οι 8 κάδοι</a:t>
            </a:r>
          </a:p>
          <a:p>
            <a:pPr eaLnBrk="0" hangingPunct="0"/>
            <a:endParaRPr lang="el-GR" b="1" baseline="-250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l-GR" dirty="0" smtClean="0">
                <a:latin typeface="Calibri" pitchFamily="34" charset="0"/>
              </a:rPr>
              <a:t>κοκ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2422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CA4504-E43E-4C8E-8048-857A36870F6A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337634" y="1542089"/>
            <a:ext cx="8059917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800" dirty="0" smtClean="0">
                <a:latin typeface="Calibri" pitchFamily="34" charset="0"/>
              </a:rPr>
              <a:t>Βασικά σημεία</a:t>
            </a:r>
          </a:p>
          <a:p>
            <a:pPr eaLnBrk="0" hangingPunct="0"/>
            <a:endParaRPr lang="el-GR" sz="2400" i="1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Πότε γίνεται διάσπαση;</a:t>
            </a:r>
          </a:p>
          <a:p>
            <a:pPr eaLnBrk="0" hangingPunct="0"/>
            <a:r>
              <a:rPr lang="el-GR" sz="2000" i="1" dirty="0" smtClean="0">
                <a:latin typeface="Calibri" pitchFamily="34" charset="0"/>
              </a:rPr>
              <a:t>Θα θεωρήσουμε ότι γίνεται διάσπαση όταν δημιουργείται ένας κάδος υπερχείλισης (όταν γίνεται εισαγωγή σε ένα γεμάτο κάδο για πρώτη φορά)</a:t>
            </a:r>
          </a:p>
          <a:p>
            <a:pPr eaLnBrk="0" hangingPunct="0"/>
            <a:endParaRPr lang="el-GR" sz="2000" i="1" dirty="0" smtClean="0">
              <a:latin typeface="Calibri" pitchFamily="34" charset="0"/>
            </a:endParaRP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Οι κάδοι σε κάθε βήμα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διασπώνται με τη σειρά </a:t>
            </a:r>
            <a:r>
              <a:rPr lang="el-GR" sz="2000" dirty="0">
                <a:latin typeface="Calibri" pitchFamily="34" charset="0"/>
              </a:rPr>
              <a:t>(ο ένας μετά τον άλλο – ανεξάρτητα αν είναι αυτοί που έχουν ή όχι υπερχειλίσει)</a:t>
            </a:r>
          </a:p>
          <a:p>
            <a:pPr eaLnBrk="0" hangingPunct="0"/>
            <a:endParaRPr lang="el-GR" sz="2000" i="1" dirty="0" smtClean="0">
              <a:latin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 Πολλές </a:t>
            </a:r>
            <a:r>
              <a:rPr lang="el-GR" sz="2000" dirty="0">
                <a:latin typeface="Calibri" pitchFamily="34" charset="0"/>
              </a:rPr>
              <a:t>συναρτήσεις κατακερματισμού </a:t>
            </a:r>
            <a:r>
              <a:rPr lang="el-GR" sz="2000" dirty="0" smtClean="0">
                <a:latin typeface="Calibri" pitchFamily="34" charset="0"/>
              </a:rPr>
              <a:t>(δύο </a:t>
            </a:r>
            <a:r>
              <a:rPr lang="el-GR" sz="2000" dirty="0">
                <a:latin typeface="Calibri" pitchFamily="34" charset="0"/>
              </a:rPr>
              <a:t>σε κάθε βήμα</a:t>
            </a:r>
            <a:r>
              <a:rPr lang="el-GR" sz="2000" dirty="0" smtClean="0">
                <a:latin typeface="Calibri" pitchFamily="34" charset="0"/>
              </a:rPr>
              <a:t>)</a:t>
            </a: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Νέα συνάρτηση, όταν διασπαστούν όλοι οι κάδοι με την προηγούμενη συνάρτηση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0C6276-6BCA-4859-A6E8-1F0F79DA85E3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486250" y="1924935"/>
            <a:ext cx="8064500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Πρόβλημα στατικού κατακερματισμού: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Μ κάδους και </a:t>
            </a:r>
            <a:r>
              <a:rPr lang="en-US" dirty="0">
                <a:latin typeface="Calibri" pitchFamily="34" charset="0"/>
              </a:rPr>
              <a:t>r </a:t>
            </a:r>
            <a:r>
              <a:rPr lang="el-GR" dirty="0">
                <a:latin typeface="Calibri" pitchFamily="34" charset="0"/>
              </a:rPr>
              <a:t>εγγραφές ανά κάδο - το πολύ Μ * </a:t>
            </a:r>
            <a:r>
              <a:rPr lang="en-US" dirty="0">
                <a:latin typeface="Calibri" pitchFamily="34" charset="0"/>
              </a:rPr>
              <a:t>r </a:t>
            </a:r>
            <a:r>
              <a:rPr lang="el-GR" dirty="0">
                <a:latin typeface="Calibri" pitchFamily="34" charset="0"/>
              </a:rPr>
              <a:t>εγγραφές (αλλιώς μεγάλες αλυσίδες υπερχείλισης)</a:t>
            </a:r>
          </a:p>
          <a:p>
            <a:pPr algn="just" eaLnBrk="0" hangingPunct="0">
              <a:spcBef>
                <a:spcPct val="50000"/>
              </a:spcBef>
            </a:pPr>
            <a:endParaRPr lang="el-GR" sz="800" dirty="0">
              <a:latin typeface="Calibri" pitchFamily="34" charset="0"/>
            </a:endParaRP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533400" y="3733800"/>
            <a:ext cx="762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600550" y="3685878"/>
            <a:ext cx="607362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Δυναμικός κατακερματισμός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Επεκτατός</a:t>
            </a:r>
            <a:endParaRPr lang="el-GR" sz="2000" dirty="0">
              <a:latin typeface="Calibri" pitchFamily="34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Γραμμικός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964254-F585-4BDB-8871-8B4EAD13EE76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342900" y="1482644"/>
            <a:ext cx="8001000" cy="287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i="1" dirty="0">
                <a:latin typeface="Calibri" pitchFamily="34" charset="0"/>
              </a:rPr>
              <a:t>Αρκούν δύο μεταβλητές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Βήμα Διάσπασης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(j)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- ποια συνάρτηση χρησιμοποιούμε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Πλήθος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Διασπάσεων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(n)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– ποιος είναι ο επόμενος κάδος που θα διασπαστεί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</a:p>
          <a:p>
            <a:pPr marL="0" lvl="1" algn="just" eaLnBrk="0" hangingPunct="0">
              <a:spcBef>
                <a:spcPct val="50000"/>
              </a:spcBef>
              <a:defRPr/>
            </a:pPr>
            <a:r>
              <a:rPr lang="el-GR" dirty="0" smtClean="0">
                <a:latin typeface="Calibri" pitchFamily="34" charset="0"/>
              </a:rPr>
              <a:t>Αρχικοποίηση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dirty="0" smtClean="0">
                <a:latin typeface="Calibri" pitchFamily="34" charset="0"/>
              </a:rPr>
              <a:t>j = 0; n = 0</a:t>
            </a:r>
            <a:endParaRPr lang="el-GR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Όταν </a:t>
            </a:r>
            <a:r>
              <a:rPr lang="el-GR" dirty="0">
                <a:latin typeface="Calibri" pitchFamily="34" charset="0"/>
              </a:rPr>
              <a:t>συμβεί μια </a:t>
            </a:r>
            <a:r>
              <a:rPr lang="el-GR" dirty="0" smtClean="0">
                <a:latin typeface="Calibri" pitchFamily="34" charset="0"/>
              </a:rPr>
              <a:t>υπερχείλιση, πρώτη διάσπαση κάδου </a:t>
            </a:r>
            <a:r>
              <a:rPr lang="en-US" dirty="0" smtClean="0">
                <a:latin typeface="Calibri" pitchFamily="34" charset="0"/>
              </a:rPr>
              <a:t>n = 0</a:t>
            </a:r>
            <a:r>
              <a:rPr lang="el-GR" dirty="0" smtClean="0">
                <a:latin typeface="Calibri" pitchFamily="34" charset="0"/>
              </a:rPr>
              <a:t>, 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αύξηση</a:t>
            </a:r>
            <a:r>
              <a:rPr lang="en-US" dirty="0" smtClean="0">
                <a:latin typeface="Calibri" pitchFamily="34" charset="0"/>
              </a:rPr>
              <a:t> n &lt;-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n+1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342900" y="4758195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dirty="0">
                <a:latin typeface="Calibri" pitchFamily="34" charset="0"/>
              </a:rPr>
              <a:t>Συνεχίζουμε γραμμικά, διασπώντας με τη σειρά τους κάδους 1, 2, 3, ...</a:t>
            </a:r>
            <a:endParaRPr lang="en-US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dirty="0">
                <a:latin typeface="Calibri" pitchFamily="34" charset="0"/>
              </a:rPr>
              <a:t>μέχρι να διασπαστούν </a:t>
            </a:r>
            <a:r>
              <a:rPr lang="el-GR" u="sng" dirty="0">
                <a:latin typeface="Calibri" pitchFamily="34" charset="0"/>
              </a:rPr>
              <a:t>όλοι</a:t>
            </a:r>
            <a:r>
              <a:rPr lang="el-GR" dirty="0">
                <a:latin typeface="Calibri" pitchFamily="34" charset="0"/>
              </a:rPr>
              <a:t> οι «παλιοί» κάδοι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η μεταβλητή </a:t>
            </a: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n </a:t>
            </a:r>
            <a:r>
              <a:rPr lang="el-GR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(«πλήθος</a:t>
            </a:r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διασπάσεων</a:t>
            </a:r>
            <a:r>
              <a:rPr lang="el-GR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») κρατάει ποιος κάδος έχει σειρά για διάσπαση</a:t>
            </a: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2C3F7A-8331-4A0F-9279-95F8A18CB289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1294207" y="982302"/>
            <a:ext cx="1512887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32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9 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44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31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25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5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35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36 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14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18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10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11</a:t>
            </a:r>
          </a:p>
          <a:p>
            <a:pPr>
              <a:spcBef>
                <a:spcPct val="50000"/>
              </a:spcBef>
            </a:pPr>
            <a:r>
              <a:rPr lang="el-GR" sz="1400" dirty="0" smtClean="0">
                <a:latin typeface="Calibri" pitchFamily="34" charset="0"/>
              </a:rPr>
              <a:t>30</a:t>
            </a:r>
          </a:p>
          <a:p>
            <a:pPr>
              <a:spcBef>
                <a:spcPct val="50000"/>
              </a:spcBef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43</a:t>
            </a:r>
            <a:endParaRPr lang="el-GR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3708400" y="2492375"/>
            <a:ext cx="42481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</a:rPr>
              <a:t>Μ = 4</a:t>
            </a:r>
          </a:p>
          <a:p>
            <a:pPr algn="just">
              <a:spcBef>
                <a:spcPct val="50000"/>
              </a:spcBef>
            </a:pPr>
            <a:r>
              <a:rPr lang="el-GR" sz="1800" dirty="0" smtClean="0">
                <a:latin typeface="Calibri" pitchFamily="34" charset="0"/>
              </a:rPr>
              <a:t>Κάθε κάδος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μέχρι </a:t>
            </a:r>
            <a:r>
              <a:rPr lang="el-GR" sz="1800" dirty="0" smtClean="0">
                <a:latin typeface="Calibri" pitchFamily="34" charset="0"/>
              </a:rPr>
              <a:t>4 </a:t>
            </a:r>
            <a:r>
              <a:rPr lang="el-GR" sz="1800" dirty="0">
                <a:latin typeface="Calibri" pitchFamily="34" charset="0"/>
              </a:rPr>
              <a:t>εγγραφές</a:t>
            </a:r>
          </a:p>
          <a:p>
            <a:pPr algn="just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Αρχικά 4 </a:t>
            </a:r>
            <a:r>
              <a:rPr lang="el-GR" sz="1800" dirty="0" smtClean="0">
                <a:latin typeface="Calibri" pitchFamily="34" charset="0"/>
              </a:rPr>
              <a:t>κάδους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88DA62-C0D8-4745-B645-C785E0BC380A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pic>
        <p:nvPicPr>
          <p:cNvPr id="3687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2133600"/>
            <a:ext cx="7559675" cy="2955925"/>
          </a:xfrm>
          <a:noFill/>
        </p:spPr>
      </p:pic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39750" y="5300663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1800"/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468313" y="5373688"/>
            <a:ext cx="460851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Βήμα  διάσπασης 0 (χρήση </a:t>
            </a:r>
            <a:r>
              <a:rPr lang="en-US" sz="1600">
                <a:latin typeface="Calibri" pitchFamily="34" charset="0"/>
              </a:rPr>
              <a:t>h</a:t>
            </a:r>
            <a:r>
              <a:rPr lang="en-US" sz="1600" baseline="-25000">
                <a:latin typeface="Calibri" pitchFamily="34" charset="0"/>
              </a:rPr>
              <a:t>0</a:t>
            </a:r>
            <a:r>
              <a:rPr lang="en-US" sz="1600">
                <a:latin typeface="Calibri" pitchFamily="34" charset="0"/>
              </a:rPr>
              <a:t>)</a:t>
            </a:r>
            <a:endParaRPr lang="el-GR" sz="160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Πλήθος διασπάσεων = 0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3924300" y="47244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43</a:t>
            </a:r>
          </a:p>
        </p:txBody>
      </p:sp>
      <p:sp>
        <p:nvSpPr>
          <p:cNvPr id="36874" name="Text Box 7"/>
          <p:cNvSpPr txBox="1">
            <a:spLocks noChangeArrowheads="1"/>
          </p:cNvSpPr>
          <p:nvPr/>
        </p:nvSpPr>
        <p:spPr bwMode="auto">
          <a:xfrm>
            <a:off x="2987675" y="5013325"/>
            <a:ext cx="3889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Διασπάμε τον πρώτο κάδο</a:t>
            </a:r>
          </a:p>
        </p:txBody>
      </p:sp>
      <p:sp>
        <p:nvSpPr>
          <p:cNvPr id="36875" name="Line 8"/>
          <p:cNvSpPr>
            <a:spLocks noChangeShapeType="1"/>
          </p:cNvSpPr>
          <p:nvPr/>
        </p:nvSpPr>
        <p:spPr bwMode="auto">
          <a:xfrm flipH="1" flipV="1">
            <a:off x="3132138" y="4292600"/>
            <a:ext cx="719137" cy="504825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876" name="Text Box 9"/>
          <p:cNvSpPr txBox="1">
            <a:spLocks noChangeArrowheads="1"/>
          </p:cNvSpPr>
          <p:nvPr/>
        </p:nvSpPr>
        <p:spPr bwMode="auto">
          <a:xfrm>
            <a:off x="1042988" y="1196975"/>
            <a:ext cx="151288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0</a:t>
            </a:r>
            <a:r>
              <a:rPr lang="en-US" sz="1400">
                <a:latin typeface="Calibri" pitchFamily="34" charset="0"/>
              </a:rPr>
              <a:t>(k) = k mod 4</a:t>
            </a:r>
          </a:p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1</a:t>
            </a:r>
            <a:r>
              <a:rPr lang="en-US" sz="1400">
                <a:latin typeface="Calibri" pitchFamily="34" charset="0"/>
              </a:rPr>
              <a:t>(k) = k mod 8</a:t>
            </a:r>
            <a:endParaRPr lang="el-GR" sz="1400">
              <a:latin typeface="Calibri" pitchFamily="34" charset="0"/>
            </a:endParaRPr>
          </a:p>
        </p:txBody>
      </p:sp>
      <p:sp>
        <p:nvSpPr>
          <p:cNvPr id="36881" name="Text Box 14"/>
          <p:cNvSpPr txBox="1">
            <a:spLocks noChangeArrowheads="1"/>
          </p:cNvSpPr>
          <p:nvPr/>
        </p:nvSpPr>
        <p:spPr bwMode="auto">
          <a:xfrm>
            <a:off x="2771775" y="1052513"/>
            <a:ext cx="5040313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μη διασπασμένους κάδους: παλιά συνάρτηση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διασπασμένους κάδους: νέα συνάρτηση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8313" y="1916113"/>
            <a:ext cx="1439862" cy="3313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4572000" y="2133600"/>
            <a:ext cx="936625" cy="2735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76054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27901" y="2055043"/>
            <a:ext cx="1348033" cy="3167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Rectangle 22"/>
          <p:cNvSpPr/>
          <p:nvPr/>
        </p:nvSpPr>
        <p:spPr>
          <a:xfrm>
            <a:off x="4696120" y="2234153"/>
            <a:ext cx="743146" cy="2667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F6BA8A-54A0-4997-BD8B-AE9618D91AF3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609600" y="1940152"/>
            <a:ext cx="7924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Όταν </a:t>
            </a:r>
            <a:r>
              <a:rPr lang="el-GR" sz="2000" dirty="0">
                <a:latin typeface="Calibri" pitchFamily="34" charset="0"/>
              </a:rPr>
              <a:t>συμβεί μια υπερχείλιση σε έναν οποιοδήποτε κάδο,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ο κάδος </a:t>
            </a:r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n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χωρίζεται </a:t>
            </a:r>
            <a:r>
              <a:rPr lang="el-GR" sz="2000" dirty="0">
                <a:latin typeface="Calibri" pitchFamily="34" charset="0"/>
              </a:rPr>
              <a:t>σε δύο κάδους: </a:t>
            </a:r>
            <a:endParaRPr lang="el-GR" sz="2000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</a:t>
            </a:r>
            <a:r>
              <a:rPr lang="el-GR" sz="2000" dirty="0" smtClean="0">
                <a:latin typeface="Calibri" pitchFamily="34" charset="0"/>
              </a:rPr>
              <a:t>	τον </a:t>
            </a:r>
            <a:r>
              <a:rPr lang="el-GR" sz="2000" dirty="0">
                <a:latin typeface="Calibri" pitchFamily="34" charset="0"/>
              </a:rPr>
              <a:t>αρχικό κάδο </a:t>
            </a:r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n</a:t>
            </a:r>
            <a:r>
              <a:rPr lang="el-GR" sz="2000" dirty="0" smtClean="0">
                <a:latin typeface="Calibri" pitchFamily="34" charset="0"/>
              </a:rPr>
              <a:t>  </a:t>
            </a:r>
            <a:r>
              <a:rPr lang="el-GR" sz="2000" dirty="0">
                <a:latin typeface="Calibri" pitchFamily="34" charset="0"/>
              </a:rPr>
              <a:t>και </a:t>
            </a:r>
            <a:endParaRPr lang="el-GR" sz="2000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		ένα </a:t>
            </a:r>
            <a:r>
              <a:rPr lang="el-GR" sz="2000" dirty="0">
                <a:latin typeface="Calibri" pitchFamily="34" charset="0"/>
              </a:rPr>
              <a:t>νέο κάδο </a:t>
            </a:r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n</a:t>
            </a:r>
            <a:r>
              <a:rPr lang="el-GR" sz="2000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l-GR" sz="2000" i="1" dirty="0">
                <a:solidFill>
                  <a:srgbClr val="FF0000"/>
                </a:solidFill>
                <a:latin typeface="Calibri" pitchFamily="34" charset="0"/>
              </a:rPr>
              <a:t>+ </a:t>
            </a:r>
            <a:r>
              <a:rPr lang="en-US" sz="2000" i="1" dirty="0">
                <a:solidFill>
                  <a:srgbClr val="FF0000"/>
                </a:solidFill>
                <a:latin typeface="Calibri" pitchFamily="34" charset="0"/>
              </a:rPr>
              <a:t>k</a:t>
            </a:r>
            <a:r>
              <a:rPr lang="el-GR" sz="2000" i="1" dirty="0">
                <a:solidFill>
                  <a:srgbClr val="FF0000"/>
                </a:solidFill>
                <a:latin typeface="Calibri" pitchFamily="34" charset="0"/>
              </a:rPr>
              <a:t> - 1 </a:t>
            </a:r>
            <a:r>
              <a:rPr lang="el-GR" sz="2000" dirty="0">
                <a:latin typeface="Calibri" pitchFamily="34" charset="0"/>
              </a:rPr>
              <a:t>στο τέλος του </a:t>
            </a:r>
            <a:r>
              <a:rPr lang="el-GR" sz="2000" dirty="0" smtClean="0">
                <a:latin typeface="Calibri" pitchFamily="34" charset="0"/>
              </a:rPr>
              <a:t>αρχείου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με </a:t>
            </a:r>
            <a:r>
              <a:rPr lang="el-GR" sz="2000" dirty="0">
                <a:latin typeface="Calibri" pitchFamily="34" charset="0"/>
              </a:rPr>
              <a:t>βάση την </a:t>
            </a:r>
            <a:r>
              <a:rPr lang="el-GR" sz="2000" dirty="0" smtClean="0">
                <a:latin typeface="Calibri" pitchFamily="34" charset="0"/>
              </a:rPr>
              <a:t>	συνάρτηση </a:t>
            </a:r>
            <a:r>
              <a:rPr lang="en-US" sz="2000" b="1" dirty="0">
                <a:latin typeface="Calibri" pitchFamily="34" charset="0"/>
              </a:rPr>
              <a:t>h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</a:rPr>
              <a:t>(k) = k mod 2M</a:t>
            </a:r>
            <a:endParaRPr lang="el-GR" sz="2000" b="1" dirty="0">
              <a:latin typeface="Calibri" pitchFamily="34" charset="0"/>
            </a:endParaRPr>
          </a:p>
        </p:txBody>
      </p:sp>
      <p:sp>
        <p:nvSpPr>
          <p:cNvPr id="32776" name="Text Box 5"/>
          <p:cNvSpPr txBox="1">
            <a:spLocks noChangeArrowheads="1"/>
          </p:cNvSpPr>
          <p:nvPr/>
        </p:nvSpPr>
        <p:spPr bwMode="auto">
          <a:xfrm>
            <a:off x="730558" y="4681910"/>
            <a:ext cx="72723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</a:rPr>
              <a:t>Δηλαδή, σε κάθε υπερχείλιση χωρίζουμε </a:t>
            </a:r>
            <a:r>
              <a:rPr lang="el-GR" sz="2000" i="1" dirty="0" smtClean="0">
                <a:latin typeface="Calibri" pitchFamily="34" charset="0"/>
              </a:rPr>
              <a:t>τον επόμενο στη σειρά κάδο</a:t>
            </a:r>
            <a:endParaRPr lang="el-GR" sz="2000" i="1" dirty="0">
              <a:latin typeface="Calibri" pitchFamily="34" charset="0"/>
            </a:endParaRP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8AB612-AB87-4200-B01C-D4DDE48D6037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528638" y="2265363"/>
            <a:ext cx="5051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Όλοι οι κάδοι έχουν διασπαστεί όταν:</a:t>
            </a:r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940425" y="2276475"/>
            <a:ext cx="1079500" cy="523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800" dirty="0">
                <a:latin typeface="Calibri" pitchFamily="34" charset="0"/>
              </a:rPr>
              <a:t>n = M</a:t>
            </a:r>
          </a:p>
        </p:txBody>
      </p:sp>
      <p:sp>
        <p:nvSpPr>
          <p:cNvPr id="33800" name="Text Box 5"/>
          <p:cNvSpPr txBox="1">
            <a:spLocks noChangeArrowheads="1"/>
          </p:cNvSpPr>
          <p:nvPr/>
        </p:nvSpPr>
        <p:spPr bwMode="auto">
          <a:xfrm>
            <a:off x="323850" y="2924175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Τότε έχουμε </a:t>
            </a:r>
            <a:r>
              <a:rPr lang="en-US">
                <a:latin typeface="Calibri" pitchFamily="34" charset="0"/>
              </a:rPr>
              <a:t>2M </a:t>
            </a:r>
            <a:r>
              <a:rPr lang="el-GR">
                <a:latin typeface="Calibri" pitchFamily="34" charset="0"/>
              </a:rPr>
              <a:t>κάδους</a:t>
            </a:r>
          </a:p>
        </p:txBody>
      </p:sp>
      <p:sp>
        <p:nvSpPr>
          <p:cNvPr id="33801" name="Text Box 6"/>
          <p:cNvSpPr txBox="1">
            <a:spLocks noChangeArrowheads="1"/>
          </p:cNvSpPr>
          <p:nvPr/>
        </p:nvSpPr>
        <p:spPr bwMode="auto">
          <a:xfrm>
            <a:off x="376238" y="3713163"/>
            <a:ext cx="85344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Όταν </a:t>
            </a:r>
            <a:r>
              <a:rPr lang="en-US" b="1" dirty="0">
                <a:latin typeface="Calibri" pitchFamily="34" charset="0"/>
              </a:rPr>
              <a:t>n = M</a:t>
            </a:r>
            <a:r>
              <a:rPr lang="en-US" dirty="0">
                <a:latin typeface="Calibri" pitchFamily="34" charset="0"/>
              </a:rPr>
              <a:t>, 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μηδενίζουμε το </a:t>
            </a:r>
            <a:r>
              <a:rPr lang="en-US" dirty="0">
                <a:latin typeface="Calibri" pitchFamily="34" charset="0"/>
              </a:rPr>
              <a:t>n, n = 0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l-GR" dirty="0">
                <a:latin typeface="Calibri" pitchFamily="34" charset="0"/>
              </a:rPr>
              <a:t>και για οποιαδήποτε νέα διάσπαση εφαρμόζουμε την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	</a:t>
            </a:r>
            <a:r>
              <a:rPr lang="en-US" b="1" dirty="0">
                <a:latin typeface="Calibri" pitchFamily="34" charset="0"/>
              </a:rPr>
              <a:t>h</a:t>
            </a:r>
            <a:r>
              <a:rPr lang="en-US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n-US" b="1" dirty="0">
                <a:latin typeface="Calibri" pitchFamily="34" charset="0"/>
              </a:rPr>
              <a:t>(k) = k mod 4M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Διασπώντας πάλι τον κάδο 0, 1, ... </a:t>
            </a:r>
            <a:r>
              <a:rPr lang="el-GR" dirty="0" err="1">
                <a:latin typeface="Calibri" pitchFamily="34" charset="0"/>
              </a:rPr>
              <a:t>κ.τ.λ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3802" name="Text Box 7"/>
          <p:cNvSpPr txBox="1">
            <a:spLocks noChangeArrowheads="1"/>
          </p:cNvSpPr>
          <p:nvPr/>
        </p:nvSpPr>
        <p:spPr bwMode="auto">
          <a:xfrm>
            <a:off x="250825" y="1773238"/>
            <a:ext cx="3960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Συνεχίζουμε ...</a:t>
            </a:r>
          </a:p>
        </p:txBody>
      </p:sp>
      <p:sp>
        <p:nvSpPr>
          <p:cNvPr id="12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12289E-4FA2-43AF-BBAC-4AA056CE54C9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541216" y="2145323"/>
            <a:ext cx="8229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Γενικά βήμα διάσπασης </a:t>
            </a:r>
            <a:r>
              <a:rPr lang="el-GR" sz="24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n-US" sz="2400" b="1" dirty="0">
                <a:solidFill>
                  <a:srgbClr val="990000"/>
                </a:solidFill>
                <a:latin typeface="Calibri" pitchFamily="34" charset="0"/>
              </a:rPr>
              <a:t>j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(</a:t>
            </a:r>
            <a:r>
              <a:rPr lang="en-US" sz="2400" dirty="0">
                <a:latin typeface="Calibri" pitchFamily="34" charset="0"/>
              </a:rPr>
              <a:t>j = 0, 1, 2, …</a:t>
            </a:r>
            <a:r>
              <a:rPr lang="el-GR" sz="2400" dirty="0">
                <a:latin typeface="Calibri" pitchFamily="34" charset="0"/>
              </a:rPr>
              <a:t>)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	</a:t>
            </a:r>
            <a:r>
              <a:rPr lang="en-US" sz="2400" dirty="0" err="1">
                <a:latin typeface="Calibri" pitchFamily="34" charset="0"/>
              </a:rPr>
              <a:t>h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sz="2400" dirty="0">
                <a:latin typeface="Calibri" pitchFamily="34" charset="0"/>
              </a:rPr>
              <a:t>(k) = k mod 2</a:t>
            </a:r>
            <a:r>
              <a:rPr lang="en-US" sz="2400" baseline="30000" dirty="0">
                <a:latin typeface="Calibri" pitchFamily="34" charset="0"/>
              </a:rPr>
              <a:t>j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M, </a:t>
            </a:r>
            <a:r>
              <a:rPr lang="el-GR" sz="2400" dirty="0" smtClean="0">
                <a:latin typeface="Calibri" pitchFamily="34" charset="0"/>
              </a:rPr>
              <a:t>και </a:t>
            </a:r>
            <a:r>
              <a:rPr lang="el-GR" sz="2400" dirty="0">
                <a:latin typeface="Calibri" pitchFamily="34" charset="0"/>
              </a:rPr>
              <a:t>την </a:t>
            </a:r>
            <a:r>
              <a:rPr lang="en-US" sz="2400" dirty="0">
                <a:latin typeface="Calibri" pitchFamily="34" charset="0"/>
              </a:rPr>
              <a:t>h</a:t>
            </a:r>
            <a:r>
              <a:rPr lang="en-US" sz="2400" baseline="-25000" dirty="0">
                <a:latin typeface="Calibri" pitchFamily="34" charset="0"/>
              </a:rPr>
              <a:t>j+1</a:t>
            </a:r>
            <a:r>
              <a:rPr lang="en-US" sz="2400" dirty="0">
                <a:latin typeface="Calibri" pitchFamily="34" charset="0"/>
              </a:rPr>
              <a:t>(k) </a:t>
            </a:r>
            <a:r>
              <a:rPr lang="en-US" sz="2400" dirty="0" err="1">
                <a:latin typeface="Calibri" pitchFamily="34" charset="0"/>
              </a:rPr>
              <a:t>για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διασπάσεις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2641" y="3663725"/>
            <a:ext cx="72020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/>
              <a:t>Δηλαδή, σε κάθε βήμα έχουμε ένα ζεύγος συναρτήσεων (</a:t>
            </a:r>
            <a:r>
              <a:rPr lang="en-US" sz="2000" dirty="0" smtClean="0"/>
              <a:t>j, j+1)</a:t>
            </a:r>
            <a:r>
              <a:rPr lang="el-GR" sz="2000" dirty="0" smtClean="0"/>
              <a:t>: </a:t>
            </a:r>
          </a:p>
          <a:p>
            <a:pPr algn="just"/>
            <a:r>
              <a:rPr lang="el-GR" sz="2000" dirty="0" smtClean="0"/>
              <a:t>η πρώτη χρησιμοποιείται για τους μη διασπασμένους κάδους (δηλαδή, με αριθμό μεγαλύτερο του </a:t>
            </a:r>
            <a:r>
              <a:rPr lang="en-US" sz="2000" dirty="0" smtClean="0"/>
              <a:t>n)  </a:t>
            </a:r>
            <a:r>
              <a:rPr lang="el-GR" sz="2000" dirty="0" smtClean="0"/>
              <a:t>και η δεύτερη για τους διασπασμένους</a:t>
            </a:r>
            <a:endParaRPr lang="el-GR" sz="2000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88DA62-C0D8-4745-B645-C785E0BC380A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pic>
        <p:nvPicPr>
          <p:cNvPr id="3687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2133600"/>
            <a:ext cx="7559675" cy="2955925"/>
          </a:xfrm>
          <a:noFill/>
        </p:spPr>
      </p:pic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39750" y="5300663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1800"/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4050499" y="5269993"/>
            <a:ext cx="460851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Βήμα  διάσπασης </a:t>
            </a:r>
            <a:r>
              <a:rPr lang="el-GR" sz="1600" dirty="0" smtClean="0">
                <a:latin typeface="Calibri" pitchFamily="34" charset="0"/>
              </a:rPr>
              <a:t>0 </a:t>
            </a:r>
            <a:r>
              <a:rPr lang="el-GR" sz="1600" dirty="0">
                <a:latin typeface="Calibri" pitchFamily="34" charset="0"/>
              </a:rPr>
              <a:t>(χρήση </a:t>
            </a:r>
            <a:r>
              <a:rPr lang="en-US" sz="1600" dirty="0">
                <a:latin typeface="Calibri" pitchFamily="34" charset="0"/>
              </a:rPr>
              <a:t>h</a:t>
            </a:r>
            <a:r>
              <a:rPr lang="en-US" sz="1600" baseline="-25000" dirty="0">
                <a:latin typeface="Calibri" pitchFamily="34" charset="0"/>
              </a:rPr>
              <a:t>0</a:t>
            </a:r>
            <a:r>
              <a:rPr lang="en-US" sz="1600" dirty="0">
                <a:latin typeface="Calibri" pitchFamily="34" charset="0"/>
              </a:rPr>
              <a:t>)</a:t>
            </a:r>
            <a:endParaRPr lang="el-GR" sz="16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Πλήθος διασπάσεων = </a:t>
            </a:r>
            <a:r>
              <a:rPr lang="el-GR" sz="1600" dirty="0" smtClean="0">
                <a:latin typeface="Calibri" pitchFamily="34" charset="0"/>
              </a:rPr>
              <a:t>1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36876" name="Text Box 9"/>
          <p:cNvSpPr txBox="1">
            <a:spLocks noChangeArrowheads="1"/>
          </p:cNvSpPr>
          <p:nvPr/>
        </p:nvSpPr>
        <p:spPr bwMode="auto">
          <a:xfrm>
            <a:off x="1042988" y="1196975"/>
            <a:ext cx="151288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0</a:t>
            </a:r>
            <a:r>
              <a:rPr lang="en-US" sz="1400">
                <a:latin typeface="Calibri" pitchFamily="34" charset="0"/>
              </a:rPr>
              <a:t>(k) = k mod 4</a:t>
            </a:r>
          </a:p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1</a:t>
            </a:r>
            <a:r>
              <a:rPr lang="en-US" sz="1400">
                <a:latin typeface="Calibri" pitchFamily="34" charset="0"/>
              </a:rPr>
              <a:t>(k) = k mod 8</a:t>
            </a:r>
            <a:endParaRPr lang="el-GR" sz="1400">
              <a:latin typeface="Calibri" pitchFamily="34" charset="0"/>
            </a:endParaRPr>
          </a:p>
        </p:txBody>
      </p:sp>
      <p:sp>
        <p:nvSpPr>
          <p:cNvPr id="36877" name="Text Box 10"/>
          <p:cNvSpPr txBox="1">
            <a:spLocks noChangeArrowheads="1"/>
          </p:cNvSpPr>
          <p:nvPr/>
        </p:nvSpPr>
        <p:spPr bwMode="auto">
          <a:xfrm>
            <a:off x="7308850" y="29972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37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78" name="Line 11"/>
          <p:cNvSpPr>
            <a:spLocks noChangeShapeType="1"/>
          </p:cNvSpPr>
          <p:nvPr/>
        </p:nvSpPr>
        <p:spPr bwMode="auto">
          <a:xfrm flipH="1">
            <a:off x="6877050" y="3213100"/>
            <a:ext cx="431800" cy="287338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6879" name="Text Box 12"/>
          <p:cNvSpPr txBox="1">
            <a:spLocks noChangeArrowheads="1"/>
          </p:cNvSpPr>
          <p:nvPr/>
        </p:nvSpPr>
        <p:spPr bwMode="auto">
          <a:xfrm>
            <a:off x="7283419" y="3261378"/>
            <a:ext cx="14539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29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(υπερχείλιση)</a:t>
            </a:r>
            <a:endParaRPr lang="el-GR" sz="12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80" name="Text Box 13"/>
          <p:cNvSpPr txBox="1">
            <a:spLocks noChangeArrowheads="1"/>
          </p:cNvSpPr>
          <p:nvPr/>
        </p:nvSpPr>
        <p:spPr bwMode="auto">
          <a:xfrm>
            <a:off x="7071694" y="4868863"/>
            <a:ext cx="146112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22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(υπερχείλιση)</a:t>
            </a:r>
            <a:endParaRPr lang="en-US" sz="12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6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81" name="Text Box 14"/>
          <p:cNvSpPr txBox="1">
            <a:spLocks noChangeArrowheads="1"/>
          </p:cNvSpPr>
          <p:nvPr/>
        </p:nvSpPr>
        <p:spPr bwMode="auto">
          <a:xfrm>
            <a:off x="2771775" y="1052513"/>
            <a:ext cx="5040313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μη διασπασμένους κάδους: παλιά συνάρτηση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διασπασμένους κάδους: νέα συνάρτηση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8313" y="1916113"/>
            <a:ext cx="1439862" cy="3313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4572000" y="2133600"/>
            <a:ext cx="936625" cy="2735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76054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27901" y="2055043"/>
            <a:ext cx="1348033" cy="3167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Rectangle 21"/>
          <p:cNvSpPr/>
          <p:nvPr/>
        </p:nvSpPr>
        <p:spPr>
          <a:xfrm>
            <a:off x="4479305" y="2243579"/>
            <a:ext cx="959962" cy="28767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455C43-11D1-48EA-AB92-2534F57D7D20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539750" y="5300663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1800"/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4968081" y="5264576"/>
            <a:ext cx="3059907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Βήμα  διάσπασης 0 (χρήση </a:t>
            </a:r>
            <a:r>
              <a:rPr lang="en-US" sz="1600" dirty="0">
                <a:latin typeface="Calibri" pitchFamily="34" charset="0"/>
              </a:rPr>
              <a:t>h</a:t>
            </a:r>
            <a:r>
              <a:rPr lang="en-US" sz="1600" baseline="-25000" dirty="0">
                <a:latin typeface="Calibri" pitchFamily="34" charset="0"/>
              </a:rPr>
              <a:t>0</a:t>
            </a:r>
            <a:r>
              <a:rPr lang="en-US" sz="1600" dirty="0">
                <a:latin typeface="Calibri" pitchFamily="34" charset="0"/>
              </a:rPr>
              <a:t>)</a:t>
            </a:r>
            <a:endParaRPr lang="el-GR" sz="16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Πλήθος διασπάσεων = </a:t>
            </a:r>
            <a:r>
              <a:rPr lang="el-GR" sz="1600" dirty="0" smtClean="0">
                <a:latin typeface="Calibri" pitchFamily="34" charset="0"/>
              </a:rPr>
              <a:t>3</a:t>
            </a:r>
            <a:endParaRPr lang="el-GR" sz="1600" dirty="0">
              <a:latin typeface="Calibri" pitchFamily="34" charset="0"/>
            </a:endParaRPr>
          </a:p>
        </p:txBody>
      </p:sp>
      <p:pic>
        <p:nvPicPr>
          <p:cNvPr id="37896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7450" y="1484313"/>
            <a:ext cx="6624638" cy="3529012"/>
          </a:xfrm>
          <a:noFill/>
        </p:spPr>
      </p:pic>
      <p:sp>
        <p:nvSpPr>
          <p:cNvPr id="37897" name="Text Box 7"/>
          <p:cNvSpPr txBox="1">
            <a:spLocks noChangeArrowheads="1"/>
          </p:cNvSpPr>
          <p:nvPr/>
        </p:nvSpPr>
        <p:spPr bwMode="auto">
          <a:xfrm>
            <a:off x="656847" y="1376313"/>
            <a:ext cx="3736044" cy="37875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Εισαγωγή του 50</a:t>
            </a:r>
            <a:endParaRPr lang="el-GR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31913" y="2276475"/>
            <a:ext cx="576262" cy="2952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4572000" y="1773238"/>
            <a:ext cx="792163" cy="3671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76054" y="15209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7901" y="2055043"/>
            <a:ext cx="1348033" cy="3167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3287413" y="3192312"/>
            <a:ext cx="14539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50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(υπερχείλιση)</a:t>
            </a:r>
            <a:endParaRPr lang="el-GR" sz="12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FCFE82-2054-482D-905C-FA7EFDA7CA7F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395288" y="1989138"/>
            <a:ext cx="8001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Τι χρειάζεται να ξέρουμε για να βρεθεί ο κάδος της εγγραφής </a:t>
            </a:r>
            <a:r>
              <a:rPr lang="en-US">
                <a:latin typeface="Calibri" pitchFamily="34" charset="0"/>
              </a:rPr>
              <a:t>k </a:t>
            </a:r>
            <a:r>
              <a:rPr lang="el-GR">
                <a:latin typeface="Calibri" pitchFamily="34" charset="0"/>
              </a:rPr>
              <a:t>που ψάχνουμε;</a:t>
            </a:r>
          </a:p>
          <a:p>
            <a:pPr lvl="1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ποια συνάρτηση χρησιμοποιούμε (δηλαδή, το 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j</a:t>
            </a:r>
            <a:r>
              <a:rPr lang="en-US">
                <a:latin typeface="Calibri" pitchFamily="34" charset="0"/>
              </a:rPr>
              <a:t>)</a:t>
            </a:r>
          </a:p>
          <a:p>
            <a:pPr lvl="1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σε ποια διάσπαση βρισκόμαστε (δηλαδή το 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n</a:t>
            </a:r>
            <a:r>
              <a:rPr lang="en-US">
                <a:latin typeface="Calibri" pitchFamily="34" charset="0"/>
              </a:rPr>
              <a:t>)</a:t>
            </a:r>
            <a:endParaRPr lang="el-GR">
              <a:latin typeface="Calibri" pitchFamily="34" charset="0"/>
            </a:endParaRP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23850" y="3644900"/>
            <a:ext cx="7993063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Έστω ότι είμαστε στο βήμα 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j</a:t>
            </a:r>
            <a:r>
              <a:rPr lang="en-US">
                <a:latin typeface="Calibri" pitchFamily="34" charset="0"/>
              </a:rPr>
              <a:t>,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Τότε θα πρέπει να κοιτάξουμε είτε το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</a:t>
            </a:r>
            <a:r>
              <a:rPr lang="el-GR">
                <a:latin typeface="Calibri" pitchFamily="34" charset="0"/>
              </a:rPr>
              <a:t>	</a:t>
            </a:r>
            <a:r>
              <a:rPr lang="en-US">
                <a:latin typeface="Calibri" pitchFamily="34" charset="0"/>
              </a:rPr>
              <a:t>h</a:t>
            </a:r>
            <a:r>
              <a:rPr lang="en-US" baseline="-25000">
                <a:latin typeface="Calibri" pitchFamily="34" charset="0"/>
              </a:rPr>
              <a:t>j</a:t>
            </a:r>
            <a:r>
              <a:rPr lang="en-US">
                <a:latin typeface="Calibri" pitchFamily="34" charset="0"/>
              </a:rPr>
              <a:t>(k) </a:t>
            </a:r>
            <a:r>
              <a:rPr lang="el-GR">
                <a:latin typeface="Calibri" pitchFamily="34" charset="0"/>
              </a:rPr>
              <a:t>αν ο κάδος δεν έχει διασπαστεί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	ή το 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</a:t>
            </a:r>
            <a:r>
              <a:rPr lang="el-GR">
                <a:latin typeface="Calibri" pitchFamily="34" charset="0"/>
              </a:rPr>
              <a:t>	</a:t>
            </a:r>
            <a:r>
              <a:rPr lang="en-US">
                <a:latin typeface="Calibri" pitchFamily="34" charset="0"/>
              </a:rPr>
              <a:t>h</a:t>
            </a:r>
            <a:r>
              <a:rPr lang="en-US" baseline="-25000">
                <a:latin typeface="Calibri" pitchFamily="34" charset="0"/>
              </a:rPr>
              <a:t>j+1</a:t>
            </a:r>
            <a:r>
              <a:rPr lang="en-US">
                <a:latin typeface="Calibri" pitchFamily="34" charset="0"/>
              </a:rPr>
              <a:t>(k) </a:t>
            </a:r>
            <a:r>
              <a:rPr lang="el-GR">
                <a:latin typeface="Calibri" pitchFamily="34" charset="0"/>
              </a:rPr>
              <a:t>αν έχει διασπαστεί</a:t>
            </a:r>
          </a:p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Πως θα ελέγξουμε αν ο κάδος έχει διασπαστεί ή όχι</a:t>
            </a: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 (αναζήτηση εγγραφής)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B2F899-0D33-4048-B380-157581DC5C9A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902677" y="2534139"/>
            <a:ext cx="746760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Έστω </a:t>
            </a:r>
            <a:r>
              <a:rPr lang="en-US" u="sng" dirty="0">
                <a:latin typeface="Calibri" pitchFamily="34" charset="0"/>
              </a:rPr>
              <a:t>n </a:t>
            </a:r>
            <a:r>
              <a:rPr lang="el-GR" u="sng" dirty="0">
                <a:latin typeface="Calibri" pitchFamily="34" charset="0"/>
              </a:rPr>
              <a:t>ο αριθμός διασπάσεων</a:t>
            </a:r>
            <a:r>
              <a:rPr lang="en-US" u="sng" dirty="0">
                <a:latin typeface="Calibri" pitchFamily="34" charset="0"/>
              </a:rPr>
              <a:t> </a:t>
            </a:r>
            <a:r>
              <a:rPr lang="el-GR" u="sng" dirty="0">
                <a:latin typeface="Calibri" pitchFamily="34" charset="0"/>
              </a:rPr>
              <a:t>και ότι αναζητούμε το </a:t>
            </a:r>
            <a:r>
              <a:rPr lang="en-US" u="sng" dirty="0">
                <a:latin typeface="Calibri" pitchFamily="34" charset="0"/>
              </a:rPr>
              <a:t>k,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     βρίσκεται στον κάδο </a:t>
            </a:r>
            <a:r>
              <a:rPr lang="el-GR" b="1" dirty="0" smtClean="0">
                <a:latin typeface="Calibri" pitchFamily="34" charset="0"/>
              </a:rPr>
              <a:t>h</a:t>
            </a:r>
            <a:r>
              <a:rPr lang="en-US" b="1" baseline="-25000" dirty="0" smtClean="0">
                <a:latin typeface="Calibri" pitchFamily="34" charset="0"/>
              </a:rPr>
              <a:t>j</a:t>
            </a:r>
            <a:r>
              <a:rPr lang="el-GR" b="1" dirty="0" smtClean="0">
                <a:latin typeface="Calibri" pitchFamily="34" charset="0"/>
              </a:rPr>
              <a:t>(k</a:t>
            </a:r>
            <a:r>
              <a:rPr lang="el-GR" b="1" dirty="0">
                <a:latin typeface="Calibri" pitchFamily="34" charset="0"/>
              </a:rPr>
              <a:t>)</a:t>
            </a:r>
            <a:r>
              <a:rPr lang="el-GR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τότε αν </a:t>
            </a:r>
            <a:r>
              <a:rPr lang="el-GR" b="1" dirty="0">
                <a:latin typeface="Calibri" pitchFamily="34" charset="0"/>
              </a:rPr>
              <a:t>n </a:t>
            </a:r>
            <a:r>
              <a:rPr lang="el-GR" b="1" dirty="0">
                <a:latin typeface="Calibri" pitchFamily="34" charset="0"/>
                <a:sym typeface="Symbol" pitchFamily="18" charset="2"/>
              </a:rPr>
              <a:t> </a:t>
            </a:r>
            <a:r>
              <a:rPr lang="el-GR" b="1" dirty="0">
                <a:latin typeface="Calibri" pitchFamily="34" charset="0"/>
              </a:rPr>
              <a:t> </a:t>
            </a:r>
            <a:r>
              <a:rPr lang="el-GR" b="1" dirty="0" smtClean="0">
                <a:latin typeface="Calibri" pitchFamily="34" charset="0"/>
              </a:rPr>
              <a:t>h</a:t>
            </a:r>
            <a:r>
              <a:rPr lang="en-US" b="1" baseline="-25000" dirty="0" smtClean="0">
                <a:latin typeface="Calibri" pitchFamily="34" charset="0"/>
              </a:rPr>
              <a:t>j</a:t>
            </a:r>
            <a:r>
              <a:rPr lang="el-GR" b="1" dirty="0" smtClean="0">
                <a:latin typeface="Calibri" pitchFamily="34" charset="0"/>
              </a:rPr>
              <a:t>(k</a:t>
            </a:r>
            <a:r>
              <a:rPr lang="el-GR" b="1" dirty="0">
                <a:latin typeface="Calibri" pitchFamily="34" charset="0"/>
              </a:rPr>
              <a:t>)</a:t>
            </a:r>
            <a:r>
              <a:rPr lang="el-GR" dirty="0">
                <a:latin typeface="Calibri" pitchFamily="34" charset="0"/>
              </a:rPr>
              <a:t> o κάδος δεν έχει διασπαστεί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ενώ αν </a:t>
            </a:r>
            <a:r>
              <a:rPr lang="en-US" b="1" dirty="0">
                <a:latin typeface="Calibri" pitchFamily="34" charset="0"/>
              </a:rPr>
              <a:t>n &gt; </a:t>
            </a:r>
            <a:r>
              <a:rPr lang="en-US" b="1" dirty="0" err="1" smtClean="0">
                <a:latin typeface="Calibri" pitchFamily="34" charset="0"/>
              </a:rPr>
              <a:t>h</a:t>
            </a:r>
            <a:r>
              <a:rPr lang="en-US" b="1" baseline="-25000" dirty="0" err="1" smtClean="0">
                <a:latin typeface="Calibri" pitchFamily="34" charset="0"/>
              </a:rPr>
              <a:t>j</a:t>
            </a:r>
            <a:r>
              <a:rPr lang="en-US" b="1" dirty="0" smtClean="0">
                <a:latin typeface="Calibri" pitchFamily="34" charset="0"/>
              </a:rPr>
              <a:t>(k</a:t>
            </a:r>
            <a:r>
              <a:rPr lang="en-US" b="1" dirty="0">
                <a:latin typeface="Calibri" pitchFamily="34" charset="0"/>
              </a:rPr>
              <a:t>)</a:t>
            </a:r>
            <a:r>
              <a:rPr lang="en-US" dirty="0">
                <a:latin typeface="Calibri" pitchFamily="34" charset="0"/>
              </a:rPr>
              <a:t> o </a:t>
            </a:r>
            <a:r>
              <a:rPr lang="el-GR" dirty="0">
                <a:latin typeface="Calibri" pitchFamily="34" charset="0"/>
              </a:rPr>
              <a:t>κάδος έχει διασπαστεί και εφαρμόζουμε την </a:t>
            </a:r>
            <a:r>
              <a:rPr lang="en-US" dirty="0" smtClean="0">
                <a:latin typeface="Calibri" pitchFamily="34" charset="0"/>
              </a:rPr>
              <a:t>h</a:t>
            </a:r>
            <a:r>
              <a:rPr lang="en-US" baseline="-25000" dirty="0" smtClean="0">
                <a:latin typeface="Calibri" pitchFamily="34" charset="0"/>
              </a:rPr>
              <a:t>j+1</a:t>
            </a:r>
            <a:r>
              <a:rPr lang="en-US" dirty="0" smtClean="0">
                <a:latin typeface="Calibri" pitchFamily="34" charset="0"/>
              </a:rPr>
              <a:t>(k</a:t>
            </a:r>
            <a:r>
              <a:rPr lang="en-US" dirty="0">
                <a:latin typeface="Calibri" pitchFamily="34" charset="0"/>
              </a:rPr>
              <a:t>)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 (αναζήτηση)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C85FE0-936E-4D1F-816F-655DD6872B27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604726" y="2148220"/>
            <a:ext cx="8166049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Δυαδική αναπαράσταση του αποτελέσματος της συνάρτησης κατακερματισμού, δηλαδή ως μια </a:t>
            </a:r>
            <a:r>
              <a:rPr lang="el-GR" sz="2400" dirty="0" smtClean="0">
                <a:latin typeface="Calibri" pitchFamily="34" charset="0"/>
              </a:rPr>
              <a:t>ακολουθία </a:t>
            </a:r>
            <a:r>
              <a:rPr lang="el-GR" sz="2400" dirty="0">
                <a:latin typeface="Calibri" pitchFamily="34" charset="0"/>
              </a:rPr>
              <a:t>δυαδικών ψηφίων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604726" y="3605567"/>
            <a:ext cx="808207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Κατανομή εγγραφών με βάση την τιμή των </a:t>
            </a:r>
            <a:r>
              <a:rPr lang="el-GR" sz="2400" i="1" dirty="0" smtClean="0">
                <a:latin typeface="Calibri" pitchFamily="34" charset="0"/>
              </a:rPr>
              <a:t>τελευταίων</a:t>
            </a:r>
            <a:r>
              <a:rPr lang="el-GR" sz="2400" dirty="0" smtClean="0">
                <a:latin typeface="Calibri" pitchFamily="34" charset="0"/>
              </a:rPr>
              <a:t> (</a:t>
            </a:r>
            <a:r>
              <a:rPr lang="el-GR" sz="2400" i="1" dirty="0" smtClean="0">
                <a:latin typeface="Calibri" pitchFamily="34" charset="0"/>
              </a:rPr>
              <a:t>ή αρχικών)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ψηφίων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90731" y="2848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Εξωτερικός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04726" y="4732712"/>
            <a:ext cx="77181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Θα </a:t>
            </a:r>
            <a:r>
              <a:rPr lang="el-GR" sz="2400" dirty="0" smtClean="0">
                <a:latin typeface="Calibri" pitchFamily="34" charset="0"/>
              </a:rPr>
              <a:t>χρησιμοποιήσουμε </a:t>
            </a:r>
            <a:r>
              <a:rPr lang="el-GR" sz="2400" dirty="0" smtClean="0">
                <a:latin typeface="Calibri" pitchFamily="34" charset="0"/>
              </a:rPr>
              <a:t>τα </a:t>
            </a:r>
            <a:r>
              <a:rPr lang="el-GR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τελευταία ψηφία </a:t>
            </a:r>
            <a:endParaRPr lang="el-GR" sz="2400" i="1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6E309A-925E-459D-A6D1-C0859B52B81C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457200" y="1981200"/>
            <a:ext cx="8001000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Αλγόριθμος Αναζήτησης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j 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βήμα διάσπασης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n 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πλήθος διασπάσεων στο βήμα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j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if (n = 0)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then m := </a:t>
            </a:r>
            <a:r>
              <a:rPr lang="en-US" dirty="0" err="1">
                <a:latin typeface="Calibri" pitchFamily="34" charset="0"/>
              </a:rPr>
              <a:t>h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dirty="0">
                <a:latin typeface="Calibri" pitchFamily="34" charset="0"/>
              </a:rPr>
              <a:t>(k);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else {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m := </a:t>
            </a:r>
            <a:r>
              <a:rPr lang="en-US" dirty="0" err="1">
                <a:latin typeface="Calibri" pitchFamily="34" charset="0"/>
              </a:rPr>
              <a:t>h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dirty="0">
                <a:latin typeface="Calibri" pitchFamily="34" charset="0"/>
              </a:rPr>
              <a:t>(k);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if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 &lt; n</a:t>
            </a:r>
            <a:r>
              <a:rPr lang="en-US" dirty="0">
                <a:latin typeface="Calibri" pitchFamily="34" charset="0"/>
              </a:rPr>
              <a:t>) then m := h</a:t>
            </a:r>
            <a:r>
              <a:rPr lang="en-US" sz="2400" baseline="-25000" dirty="0">
                <a:latin typeface="Calibri" pitchFamily="34" charset="0"/>
              </a:rPr>
              <a:t>j+1</a:t>
            </a:r>
            <a:r>
              <a:rPr lang="en-US" dirty="0">
                <a:latin typeface="Calibri" pitchFamily="34" charset="0"/>
              </a:rPr>
              <a:t>(k)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40967" name="Line 4"/>
          <p:cNvSpPr>
            <a:spLocks noChangeShapeType="1"/>
          </p:cNvSpPr>
          <p:nvPr/>
        </p:nvSpPr>
        <p:spPr bwMode="auto">
          <a:xfrm>
            <a:off x="2627313" y="5084763"/>
            <a:ext cx="1008062" cy="360362"/>
          </a:xfrm>
          <a:prstGeom prst="line">
            <a:avLst/>
          </a:prstGeom>
          <a:noFill/>
          <a:ln w="1905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968" name="Text Box 5"/>
          <p:cNvSpPr txBox="1">
            <a:spLocks noChangeArrowheads="1"/>
          </p:cNvSpPr>
          <p:nvPr/>
        </p:nvSpPr>
        <p:spPr bwMode="auto">
          <a:xfrm>
            <a:off x="3708400" y="5373688"/>
            <a:ext cx="29527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σημαίνει ότι ο κάδος έχει διασπαστεί</a:t>
            </a: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αναζήτηση)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E478BE-535D-41CC-AD9E-4DA829EC995F}" type="slidenum">
              <a:rPr lang="el-GR" altLang="en-US" smtClean="0"/>
              <a:pPr/>
              <a:t>31</a:t>
            </a:fld>
            <a:endParaRPr lang="el-GR" altLang="en-US" dirty="0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558223" y="1570038"/>
            <a:ext cx="8064500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Τι αποθηκεύουμε στους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κάδους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;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ctr">
              <a:spcBef>
                <a:spcPct val="50000"/>
              </a:spcBef>
            </a:pP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Στα παραδείγματα δείχνουμε μόνο την τιμή του πεδίου κατακερματισμού</a:t>
            </a:r>
          </a:p>
          <a:p>
            <a:pPr algn="just">
              <a:spcBef>
                <a:spcPct val="50000"/>
              </a:spcBef>
            </a:pPr>
            <a:endParaRPr lang="el-GR" sz="8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Την ίδια την εγγραφή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(ως τρόπος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οργάνωσης αρχείου</a:t>
            </a:r>
            <a:r>
              <a:rPr lang="el-GR" sz="1800" dirty="0">
                <a:latin typeface="Calibri" pitchFamily="34" charset="0"/>
              </a:rPr>
              <a:t>) 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μέγεθος κάδου -&gt; 1 </a:t>
            </a:r>
            <a:r>
              <a:rPr lang="en-US" sz="1800" dirty="0">
                <a:latin typeface="Calibri" pitchFamily="34" charset="0"/>
              </a:rPr>
              <a:t>block</a:t>
            </a:r>
            <a:r>
              <a:rPr lang="el-GR" sz="1800" dirty="0">
                <a:latin typeface="Calibri" pitchFamily="34" charset="0"/>
              </a:rPr>
              <a:t> (ή συστοιχία από συνεχόμενα </a:t>
            </a:r>
            <a:r>
              <a:rPr lang="en-US" sz="1800" dirty="0">
                <a:latin typeface="Calibri" pitchFamily="34" charset="0"/>
              </a:rPr>
              <a:t>blocks</a:t>
            </a:r>
            <a:r>
              <a:rPr lang="en-US" sz="1800" dirty="0" smtClean="0">
                <a:latin typeface="Calibri" pitchFamily="34" charset="0"/>
              </a:rPr>
              <a:t>)</a:t>
            </a:r>
          </a:p>
          <a:p>
            <a:pPr algn="just">
              <a:spcBef>
                <a:spcPct val="50000"/>
              </a:spcBef>
            </a:pPr>
            <a:endParaRPr lang="el-GR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i="1" dirty="0" smtClean="0">
                <a:latin typeface="Calibri" pitchFamily="34" charset="0"/>
              </a:rPr>
              <a:t>Ένα </a:t>
            </a:r>
            <a:r>
              <a:rPr lang="en-US" i="1" dirty="0" smtClean="0">
                <a:latin typeface="Calibri" pitchFamily="34" charset="0"/>
              </a:rPr>
              <a:t>bucket = block (</a:t>
            </a:r>
            <a:r>
              <a:rPr lang="el-GR" i="1" dirty="0" smtClean="0">
                <a:latin typeface="Calibri" pitchFamily="34" charset="0"/>
              </a:rPr>
              <a:t>σελίδα)</a:t>
            </a:r>
          </a:p>
          <a:p>
            <a:pPr algn="just">
              <a:spcBef>
                <a:spcPct val="50000"/>
              </a:spcBef>
            </a:pPr>
            <a:endParaRPr lang="el-GR" sz="1800" i="1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i="1" dirty="0" smtClean="0">
                <a:latin typeface="Calibri" pitchFamily="34" charset="0"/>
              </a:rPr>
              <a:t>Στη συνέχεια και ως τρόπος οργάνωσης ευρετηρίου</a:t>
            </a:r>
            <a:endParaRPr lang="el-GR" sz="1800" i="1" dirty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6058" y="2752627"/>
            <a:ext cx="7220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5400" dirty="0" smtClean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  <a:endParaRPr lang="el-GR" sz="5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6490" y="1791478"/>
            <a:ext cx="73805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 </a:t>
            </a:r>
          </a:p>
          <a:p>
            <a:r>
              <a:rPr lang="el-GR" b="1" dirty="0"/>
              <a:t>Άσκηση 1 </a:t>
            </a:r>
            <a:endParaRPr lang="el-GR" dirty="0"/>
          </a:p>
          <a:p>
            <a:r>
              <a:rPr lang="el-GR" dirty="0"/>
              <a:t>Θεωρείστε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</a:t>
            </a:r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επεκτατού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 κατακερματισμού</a:t>
            </a:r>
            <a:r>
              <a:rPr lang="el-GR" dirty="0"/>
              <a:t>, όπου κάθε κάδος (</a:t>
            </a:r>
            <a:r>
              <a:rPr lang="en-US" dirty="0"/>
              <a:t>bucket</a:t>
            </a:r>
            <a:r>
              <a:rPr lang="el-GR" dirty="0"/>
              <a:t>/</a:t>
            </a:r>
            <a:r>
              <a:rPr lang="en-US" dirty="0"/>
              <a:t>block</a:t>
            </a:r>
            <a:r>
              <a:rPr lang="el-GR" dirty="0"/>
              <a:t>) μπορεί να χωρέσει έως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 εγγραφές</a:t>
            </a:r>
            <a:r>
              <a:rPr lang="el-GR" dirty="0"/>
              <a:t>.</a:t>
            </a:r>
          </a:p>
          <a:p>
            <a:pPr marL="400050" indent="-400050">
              <a:buAutoNum type="romanLcParenBoth"/>
            </a:pPr>
            <a:r>
              <a:rPr lang="el-GR" dirty="0" smtClean="0"/>
              <a:t>Θεωρείστε </a:t>
            </a:r>
            <a:r>
              <a:rPr lang="el-GR" dirty="0"/>
              <a:t>ότι κάποια στιγμή ο κατάλογος του ευρετηρίου έχει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ολικό βάθος 3</a:t>
            </a:r>
            <a:r>
              <a:rPr lang="el-GR" dirty="0"/>
              <a:t>. </a:t>
            </a:r>
            <a:r>
              <a:rPr lang="el-GR" dirty="0" smtClean="0"/>
              <a:t>Ποιο </a:t>
            </a:r>
            <a:r>
              <a:rPr lang="el-GR" dirty="0"/>
              <a:t>είναι το </a:t>
            </a:r>
            <a:r>
              <a:rPr lang="el-GR" i="1" dirty="0"/>
              <a:t>μικρότερο</a:t>
            </a:r>
            <a:r>
              <a:rPr lang="el-GR" dirty="0"/>
              <a:t> και ποιο το </a:t>
            </a:r>
            <a:r>
              <a:rPr lang="el-GR" i="1" dirty="0"/>
              <a:t>μεγαλύτερο</a:t>
            </a:r>
            <a:r>
              <a:rPr lang="el-GR" dirty="0"/>
              <a:t> δυνατό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τοπικό βάθος</a:t>
            </a:r>
            <a:r>
              <a:rPr lang="el-GR" dirty="0"/>
              <a:t>; </a:t>
            </a:r>
            <a:r>
              <a:rPr lang="el-GR" dirty="0" smtClean="0"/>
              <a:t>Δώστε </a:t>
            </a:r>
            <a:r>
              <a:rPr lang="el-GR" dirty="0"/>
              <a:t>ένα </a:t>
            </a:r>
            <a:r>
              <a:rPr lang="el-GR" i="1" dirty="0"/>
              <a:t>παράδειγμα</a:t>
            </a:r>
            <a:r>
              <a:rPr lang="el-GR" dirty="0"/>
              <a:t> τιμών των οποίων η εισαγωγή οδηγεί σε ένα ευρετήριο όπου κάποιες θέσεις έχουν αυτό το μικρότερο δυνατό τοπικό βάθος</a:t>
            </a:r>
            <a:r>
              <a:rPr lang="el-GR" dirty="0" smtClean="0"/>
              <a:t>. </a:t>
            </a:r>
            <a:endParaRPr lang="el-GR" dirty="0"/>
          </a:p>
          <a:p>
            <a:r>
              <a:rPr lang="el-GR" dirty="0"/>
              <a:t>(</a:t>
            </a:r>
            <a:r>
              <a:rPr lang="en-US" dirty="0"/>
              <a:t>ii</a:t>
            </a:r>
            <a:r>
              <a:rPr lang="el-GR" dirty="0"/>
              <a:t>) Θεωρείστε ότι κάποια στιγμή το ευρετήριο έχει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200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κάδους</a:t>
            </a:r>
            <a:r>
              <a:rPr lang="el-GR" dirty="0"/>
              <a:t>.  Ποιο είναι το μικρότερο δυνατό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ολικό βάθος </a:t>
            </a:r>
            <a:r>
              <a:rPr lang="el-GR" dirty="0"/>
              <a:t>για αυτόν τον κατάλογο;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3004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9269" y="1143000"/>
            <a:ext cx="8705461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 </a:t>
            </a:r>
            <a:r>
              <a:rPr lang="el-GR" b="1" dirty="0" smtClean="0"/>
              <a:t>Άσκηση </a:t>
            </a:r>
            <a:r>
              <a:rPr lang="el-GR" b="1" dirty="0"/>
              <a:t>2</a:t>
            </a:r>
            <a:endParaRPr lang="el-GR" dirty="0"/>
          </a:p>
          <a:p>
            <a:r>
              <a:rPr lang="el-GR" sz="1600" dirty="0"/>
              <a:t>Θεωρείστε τ</a:t>
            </a:r>
            <a:r>
              <a:rPr lang="en-US" sz="1600" dirty="0"/>
              <a:t>o </a:t>
            </a:r>
            <a:r>
              <a:rPr lang="el-GR" sz="1600" i="1" dirty="0"/>
              <a:t>ευρετήριο γραμμικού  κατακερματισμό </a:t>
            </a:r>
            <a:r>
              <a:rPr lang="el-GR" sz="1600" dirty="0"/>
              <a:t>της </a:t>
            </a:r>
            <a:r>
              <a:rPr lang="el-GR" sz="1600" dirty="0" smtClean="0"/>
              <a:t>παρακάτω </a:t>
            </a:r>
            <a:r>
              <a:rPr lang="el-GR" sz="1600" dirty="0" smtClean="0"/>
              <a:t>ε</a:t>
            </a:r>
            <a:r>
              <a:rPr lang="el-GR" sz="1600" dirty="0" smtClean="0"/>
              <a:t>ικόνας</a:t>
            </a:r>
            <a:r>
              <a:rPr lang="el-GR" sz="1600" dirty="0" smtClean="0"/>
              <a:t>, </a:t>
            </a:r>
            <a:r>
              <a:rPr lang="el-GR" sz="1600" dirty="0"/>
              <a:t>όπου υπάρχουν 5 κάδοι (και 1 κάδος υπερχείλισης) και ο επόμενος προς διάσπαση κάδος είναι ο 1 (δηλαδή, ο δεύτερος κάδος). Κάθε κάδος χωρά 4  εγγραφές.</a:t>
            </a:r>
          </a:p>
          <a:p>
            <a:r>
              <a:rPr lang="el-GR" sz="1600" dirty="0"/>
              <a:t>(α)</a:t>
            </a:r>
            <a:r>
              <a:rPr lang="el-GR" sz="1600" b="1" dirty="0"/>
              <a:t> </a:t>
            </a:r>
            <a:r>
              <a:rPr lang="el-GR" sz="1600" dirty="0"/>
              <a:t>Εισάγετε στο ευρετήριο το 4 και μετά το 15 και δώστε το αποτέλεσμα μετά από κάθε εισαγωγή.</a:t>
            </a:r>
          </a:p>
          <a:p>
            <a:r>
              <a:rPr lang="el-GR" sz="1600" dirty="0"/>
              <a:t>(β)</a:t>
            </a:r>
            <a:r>
              <a:rPr lang="el-GR" sz="1600" b="1" dirty="0"/>
              <a:t> </a:t>
            </a:r>
            <a:r>
              <a:rPr lang="el-GR" sz="1600" dirty="0"/>
              <a:t>Εισάγετε στο αρχικό ευρετήριο της </a:t>
            </a:r>
            <a:r>
              <a:rPr lang="el-GR" sz="1600" dirty="0" smtClean="0"/>
              <a:t>εικόνας </a:t>
            </a:r>
            <a:r>
              <a:rPr lang="el-GR" sz="1600" dirty="0" smtClean="0"/>
              <a:t>το </a:t>
            </a:r>
            <a:r>
              <a:rPr lang="el-GR" sz="1600" dirty="0"/>
              <a:t>2 και μετά το 15 και δώστε το αποτέλεσμα μετά από κάθε εισαγωγή.</a:t>
            </a:r>
          </a:p>
          <a:p>
            <a:r>
              <a:rPr lang="el-GR" sz="1600" dirty="0"/>
              <a:t>(γ) Ποια είναι η μικρότερη αριθμητικά τιμή της οποίας η εισαγωγή στο ευρετήριο </a:t>
            </a:r>
            <a:r>
              <a:rPr lang="el-GR" sz="1600"/>
              <a:t>της </a:t>
            </a:r>
            <a:r>
              <a:rPr lang="el-GR" sz="1600" dirty="0"/>
              <a:t>ε</a:t>
            </a:r>
            <a:r>
              <a:rPr lang="el-GR" sz="1600" smtClean="0"/>
              <a:t>ικόνας </a:t>
            </a:r>
            <a:r>
              <a:rPr lang="el-GR" sz="1600" dirty="0" smtClean="0"/>
              <a:t>μπορεί </a:t>
            </a:r>
            <a:r>
              <a:rPr lang="el-GR" sz="1600" dirty="0"/>
              <a:t>να οδηγήσει στην υπερχείλιση ενός κάδου (δηλαδή, σε ένα κάδο με λίστα υπερχείλισης);</a:t>
            </a:r>
          </a:p>
          <a:p>
            <a:r>
              <a:rPr lang="el-GR" sz="1600" dirty="0"/>
              <a:t>(δ) Υποθέστε ότι μετά από έναν αριθμό από εισαγωγές, υπάρχουν 25 κάδοι (χωρίς τους κάδους υπερχείλισης). Ποιος θα είναι ο επόμενος κάδος προς διάσπαση</a:t>
            </a:r>
            <a:r>
              <a:rPr lang="el-GR" sz="1600" dirty="0" smtClean="0"/>
              <a:t>;</a:t>
            </a:r>
            <a:endParaRPr lang="el-GR" sz="1600" dirty="0"/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2628718" y="4146931"/>
            <a:ext cx="527431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2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D1054C-FFCF-4E1A-9F66-4FB773A5A6D0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684213" y="2133600"/>
            <a:ext cx="815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Το αρχείο ξεκινά με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ένα</a:t>
            </a:r>
            <a:r>
              <a:rPr lang="el-GR" sz="2000" dirty="0">
                <a:latin typeface="Calibri" pitchFamily="34" charset="0"/>
              </a:rPr>
              <a:t> μόνο κάδο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681938" y="2773052"/>
            <a:ext cx="7391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Μόλις γεμίσει ένας κάδος διασπάται σε δύο κάδους με βάση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την τιμή του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τελευταίου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δυαδικού ψηφίου</a:t>
            </a:r>
            <a:r>
              <a:rPr lang="el-GR" sz="2000" dirty="0">
                <a:latin typeface="Calibri" pitchFamily="34" charset="0"/>
              </a:rPr>
              <a:t> των τιμών κατακερματισμού -- δηλαδή οι εγγραφές που το </a:t>
            </a:r>
            <a:r>
              <a:rPr lang="el-GR" sz="2000" dirty="0" smtClean="0">
                <a:latin typeface="Calibri" pitchFamily="34" charset="0"/>
              </a:rPr>
              <a:t>τελευταίο </a:t>
            </a:r>
            <a:r>
              <a:rPr lang="el-GR" sz="2000" dirty="0">
                <a:latin typeface="Calibri" pitchFamily="34" charset="0"/>
              </a:rPr>
              <a:t>ψηφίο της τιμής κατακερματισμού τους είναι 1 τοποθετούνται σε ένα κάδο και οι άλλες (με 0) στον άλλο</a:t>
            </a:r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682723" y="4641129"/>
            <a:ext cx="739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Νέα υπερχείλιση ενός κάδου οδηγεί σε διάσπαση του με βάση το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αμέσως επόμενο δυαδικό ψηφίο</a:t>
            </a:r>
            <a:r>
              <a:rPr lang="el-GR" sz="2000" dirty="0">
                <a:latin typeface="Calibri" pitchFamily="34" charset="0"/>
              </a:rPr>
              <a:t> κοκ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 (εισαγωγή)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96B27F-BB93-43B9-9442-F1B96FD8EA5B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1202043" y="1192568"/>
            <a:ext cx="61928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Χρήση των τελευταίων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bits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της δυαδικής αναπαράστασης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2411413" y="2349500"/>
            <a:ext cx="208915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1 	000001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4 	000100 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5	000101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7 </a:t>
            </a:r>
            <a:r>
              <a:rPr lang="el-GR" sz="1200" b="1"/>
              <a:t>	</a:t>
            </a:r>
            <a:r>
              <a:rPr lang="en-US" sz="1200" b="1"/>
              <a:t>000111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10 	001010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12 	001100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15	001111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16	010000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19	010011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21	010101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32 	100000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13	 001101</a:t>
            </a:r>
            <a:endParaRPr lang="el-GR" sz="1200" b="1"/>
          </a:p>
          <a:p>
            <a:pPr>
              <a:spcBef>
                <a:spcPct val="50000"/>
              </a:spcBef>
            </a:pPr>
            <a:r>
              <a:rPr lang="el-GR" sz="1200" b="1"/>
              <a:t>20	 </a:t>
            </a:r>
            <a:r>
              <a:rPr lang="en-US" sz="1200" b="1"/>
              <a:t>010100</a:t>
            </a:r>
            <a:r>
              <a:rPr lang="el-GR" sz="1200" b="1"/>
              <a:t>	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4652768" y="2680640"/>
            <a:ext cx="3240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4 εγγραφές ανά κάδο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228111" y="1971637"/>
            <a:ext cx="21833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 dirty="0">
                <a:latin typeface="Calibri" pitchFamily="34" charset="0"/>
              </a:rPr>
              <a:t>Αποτέλεσμα συνάρτησης κατακερματισμού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8BD2BE-07D5-4311-9473-592A14FE949F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605738" y="2415128"/>
            <a:ext cx="7620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Έτσι δημιουργείται μια δυαδική δενδρική δομή που λέγεται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κατάλογος</a:t>
            </a:r>
            <a:r>
              <a:rPr lang="el-GR" sz="2400" dirty="0">
                <a:latin typeface="Calibri" pitchFamily="34" charset="0"/>
              </a:rPr>
              <a:t> (</a:t>
            </a:r>
            <a:r>
              <a:rPr lang="el-GR" sz="2400" dirty="0" err="1" smtClean="0">
                <a:latin typeface="Calibri" pitchFamily="34" charset="0"/>
              </a:rPr>
              <a:t>directory</a:t>
            </a:r>
            <a:r>
              <a:rPr lang="el-GR" sz="2400" dirty="0">
                <a:latin typeface="Calibri" pitchFamily="34" charset="0"/>
              </a:rPr>
              <a:t>) ή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(index) </a:t>
            </a:r>
            <a:r>
              <a:rPr lang="el-GR" sz="2400" dirty="0">
                <a:latin typeface="Calibri" pitchFamily="34" charset="0"/>
              </a:rPr>
              <a:t>με δύο ειδών κόμβους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1221181" y="3968112"/>
            <a:ext cx="7316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</a:rPr>
              <a:t> εσωτερικούς: που καθοδηγούν την αναζήτηση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1221181" y="4688837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</a:rPr>
              <a:t> εξωτερικούς: που δείχνουν σε ένα κάδο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36845C-4FD6-46E7-83A9-408686D3B67B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533400" y="1905000"/>
            <a:ext cx="71628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Αλγόριθμος αναζήτησης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h := τιμή κατακερματισμού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</a:t>
            </a:r>
            <a:r>
              <a:rPr lang="en-US" dirty="0">
                <a:latin typeface="Calibri" pitchFamily="34" charset="0"/>
              </a:rPr>
              <a:t>t  := </a:t>
            </a:r>
            <a:r>
              <a:rPr lang="el-GR" dirty="0">
                <a:latin typeface="Calibri" pitchFamily="34" charset="0"/>
              </a:rPr>
              <a:t>ρίζα του δέντρου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</a:t>
            </a:r>
            <a:r>
              <a:rPr lang="en-US" dirty="0">
                <a:solidFill>
                  <a:srgbClr val="CC0000"/>
                </a:solidFill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 := </a:t>
            </a:r>
            <a:r>
              <a:rPr lang="en-US" dirty="0" smtClean="0">
                <a:latin typeface="Calibri" pitchFamily="34" charset="0"/>
              </a:rPr>
              <a:t>d      /* d </a:t>
            </a:r>
            <a:r>
              <a:rPr lang="el-GR" dirty="0" smtClean="0">
                <a:latin typeface="Calibri" pitchFamily="34" charset="0"/>
              </a:rPr>
              <a:t>πλήθος </a:t>
            </a:r>
            <a:r>
              <a:rPr lang="en-US" dirty="0" smtClean="0">
                <a:latin typeface="Calibri" pitchFamily="34" charset="0"/>
              </a:rPr>
              <a:t>bit</a:t>
            </a:r>
            <a:endParaRPr lang="en-US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while (t </a:t>
            </a:r>
            <a:r>
              <a:rPr lang="el-GR" dirty="0">
                <a:latin typeface="Calibri" pitchFamily="34" charset="0"/>
              </a:rPr>
              <a:t>εσωτερικός κόμβος)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</a:t>
            </a:r>
            <a:r>
              <a:rPr lang="en-US" dirty="0">
                <a:latin typeface="Calibri" pitchFamily="34" charset="0"/>
              </a:rPr>
              <a:t>if (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</a:t>
            </a:r>
            <a:r>
              <a:rPr lang="el-GR" dirty="0">
                <a:latin typeface="Calibri" pitchFamily="34" charset="0"/>
              </a:rPr>
              <a:t>οστό </a:t>
            </a:r>
            <a:r>
              <a:rPr lang="en-US" dirty="0">
                <a:latin typeface="Calibri" pitchFamily="34" charset="0"/>
              </a:rPr>
              <a:t>bit </a:t>
            </a:r>
            <a:r>
              <a:rPr lang="el-GR" dirty="0">
                <a:latin typeface="Calibri" pitchFamily="34" charset="0"/>
              </a:rPr>
              <a:t>του </a:t>
            </a:r>
            <a:r>
              <a:rPr lang="en-US" dirty="0">
                <a:latin typeface="Calibri" pitchFamily="34" charset="0"/>
              </a:rPr>
              <a:t>h </a:t>
            </a:r>
            <a:r>
              <a:rPr lang="el-GR" dirty="0">
                <a:latin typeface="Calibri" pitchFamily="34" charset="0"/>
              </a:rPr>
              <a:t>είναι 0)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	</a:t>
            </a:r>
            <a:r>
              <a:rPr lang="en-US" dirty="0">
                <a:latin typeface="Calibri" pitchFamily="34" charset="0"/>
              </a:rPr>
              <a:t>t := </a:t>
            </a:r>
            <a:r>
              <a:rPr lang="el-GR" dirty="0">
                <a:latin typeface="Calibri" pitchFamily="34" charset="0"/>
              </a:rPr>
              <a:t>αριστερά του </a:t>
            </a:r>
            <a:r>
              <a:rPr lang="en-US" dirty="0">
                <a:latin typeface="Calibri" pitchFamily="34" charset="0"/>
              </a:rPr>
              <a:t>t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	else t := </a:t>
            </a:r>
            <a:r>
              <a:rPr lang="el-GR" dirty="0">
                <a:latin typeface="Calibri" pitchFamily="34" charset="0"/>
              </a:rPr>
              <a:t>δεξιά του </a:t>
            </a:r>
            <a:r>
              <a:rPr lang="en-US" dirty="0">
                <a:latin typeface="Calibri" pitchFamily="34" charset="0"/>
              </a:rPr>
              <a:t>t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  </a:t>
            </a:r>
            <a:r>
              <a:rPr lang="en-US" dirty="0" err="1">
                <a:solidFill>
                  <a:srgbClr val="CC0000"/>
                </a:solidFill>
                <a:latin typeface="Calibri" pitchFamily="34" charset="0"/>
              </a:rPr>
              <a:t>i</a:t>
            </a:r>
            <a:r>
              <a:rPr lang="en-US" dirty="0">
                <a:solidFill>
                  <a:srgbClr val="CC0000"/>
                </a:solidFill>
                <a:latin typeface="Calibri" pitchFamily="34" charset="0"/>
              </a:rPr>
              <a:t> := </a:t>
            </a:r>
            <a:r>
              <a:rPr lang="en-US" dirty="0" err="1">
                <a:solidFill>
                  <a:srgbClr val="CC0000"/>
                </a:solidFill>
                <a:latin typeface="Calibri" pitchFamily="34" charset="0"/>
              </a:rPr>
              <a:t>i</a:t>
            </a:r>
            <a:r>
              <a:rPr lang="en-US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n-US" dirty="0" smtClean="0">
                <a:solidFill>
                  <a:srgbClr val="CC0000"/>
                </a:solidFill>
                <a:latin typeface="Calibri" pitchFamily="34" charset="0"/>
              </a:rPr>
              <a:t>- 1</a:t>
            </a:r>
            <a:endParaRPr lang="el-GR" dirty="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8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 (αναζήτηση)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FC04E8-2310-4350-BA8E-A7AB7D829165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23850" y="1844675"/>
            <a:ext cx="84248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i="1" dirty="0">
                <a:latin typeface="Calibri" pitchFamily="34" charset="0"/>
              </a:rPr>
              <a:t> Που αποθηκεύεται ο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κατάλογος</a:t>
            </a:r>
            <a:endParaRPr lang="el-GR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στη μνήμη, εκτός αν είναι πολύ μεγάλος</a:t>
            </a: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τότε στο δίσκο – οπότε </a:t>
            </a:r>
            <a:r>
              <a:rPr lang="el-GR" dirty="0" smtClean="0">
                <a:latin typeface="Calibri" pitchFamily="34" charset="0"/>
              </a:rPr>
              <a:t>απαιτούνται </a:t>
            </a:r>
            <a:r>
              <a:rPr lang="el-GR" dirty="0">
                <a:latin typeface="Calibri" pitchFamily="34" charset="0"/>
              </a:rPr>
              <a:t>επιπρόσθετες </a:t>
            </a:r>
            <a:r>
              <a:rPr lang="el-GR" dirty="0" smtClean="0">
                <a:latin typeface="Calibri" pitchFamily="34" charset="0"/>
              </a:rPr>
              <a:t>προσπελάσεις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81000" y="3657600"/>
            <a:ext cx="784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Δυναμική επέκταση αλλά </a:t>
            </a:r>
            <a:r>
              <a:rPr lang="el-GR" i="1" dirty="0">
                <a:latin typeface="Calibri" pitchFamily="34" charset="0"/>
              </a:rPr>
              <a:t>μέγιστος αριθμός</a:t>
            </a:r>
            <a:r>
              <a:rPr lang="el-GR" dirty="0">
                <a:latin typeface="Calibri" pitchFamily="34" charset="0"/>
              </a:rPr>
              <a:t> επιπέδων (το πλήθος των δυαδικών ψηφίων της συνάρτησης κατακερματισμού)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457200" y="46482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Ισοζύγιση 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57200" y="54102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Συνένωση κάδων (δυναμική συρρίκνωση)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93345" y="6492875"/>
            <a:ext cx="2133600" cy="365125"/>
          </a:xfrm>
          <a:noFill/>
        </p:spPr>
        <p:txBody>
          <a:bodyPr/>
          <a:lstStyle/>
          <a:p>
            <a:fld id="{EE2BB886-5901-467A-BC17-B92056E0C3FA}" type="slidenum">
              <a:rPr lang="el-GR" altLang="en-US" smtClean="0"/>
              <a:pPr/>
              <a:t>9</a:t>
            </a:fld>
            <a:endParaRPr lang="el-GR" altLang="en-US" dirty="0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4248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Ο κατάλογος είναι ένας πίνακας με </a:t>
            </a:r>
            <a:r>
              <a:rPr lang="en-US" sz="2000" dirty="0">
                <a:latin typeface="Calibri" pitchFamily="34" charset="0"/>
              </a:rPr>
              <a:t>2</a:t>
            </a:r>
            <a:r>
              <a:rPr lang="en-US" sz="20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διευθύνσεις κάδων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d: </a:t>
            </a:r>
            <a:r>
              <a:rPr lang="el-GR" sz="2000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ολικό βάθος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του καταλόγου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1002323" y="2894806"/>
            <a:ext cx="7010400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000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011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111</a:t>
            </a:r>
          </a:p>
        </p:txBody>
      </p:sp>
      <p:sp>
        <p:nvSpPr>
          <p:cNvPr id="18440" name="Rectangle 5"/>
          <p:cNvSpPr>
            <a:spLocks noChangeArrowheads="1"/>
          </p:cNvSpPr>
          <p:nvPr/>
        </p:nvSpPr>
        <p:spPr bwMode="auto">
          <a:xfrm>
            <a:off x="1600200" y="2895600"/>
            <a:ext cx="1066800" cy="3276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1" name="Line 6"/>
          <p:cNvSpPr>
            <a:spLocks noChangeShapeType="1"/>
          </p:cNvSpPr>
          <p:nvPr/>
        </p:nvSpPr>
        <p:spPr bwMode="auto">
          <a:xfrm>
            <a:off x="1600200" y="3278798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2" name="Line 7"/>
          <p:cNvSpPr>
            <a:spLocks noChangeShapeType="1"/>
          </p:cNvSpPr>
          <p:nvPr/>
        </p:nvSpPr>
        <p:spPr bwMode="auto">
          <a:xfrm>
            <a:off x="1600200" y="3675183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4" name="Line 9"/>
          <p:cNvSpPr>
            <a:spLocks noChangeShapeType="1"/>
          </p:cNvSpPr>
          <p:nvPr/>
        </p:nvSpPr>
        <p:spPr bwMode="auto">
          <a:xfrm>
            <a:off x="2286000" y="3049954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5" name="Text Box 10"/>
          <p:cNvSpPr txBox="1">
            <a:spLocks noChangeArrowheads="1"/>
          </p:cNvSpPr>
          <p:nvPr/>
        </p:nvSpPr>
        <p:spPr bwMode="auto">
          <a:xfrm>
            <a:off x="3352800" y="2514600"/>
            <a:ext cx="502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Κάδος για τις εγγραφές με τιμές κατακερματισμού που τελειώνουν σε 000</a:t>
            </a:r>
          </a:p>
        </p:txBody>
      </p:sp>
      <p:sp>
        <p:nvSpPr>
          <p:cNvPr id="18446" name="Line 11"/>
          <p:cNvSpPr>
            <a:spLocks noChangeShapeType="1"/>
          </p:cNvSpPr>
          <p:nvPr/>
        </p:nvSpPr>
        <p:spPr bwMode="auto">
          <a:xfrm>
            <a:off x="1600200" y="4079631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7" name="Line 12"/>
          <p:cNvSpPr>
            <a:spLocks noChangeShapeType="1"/>
          </p:cNvSpPr>
          <p:nvPr/>
        </p:nvSpPr>
        <p:spPr bwMode="auto">
          <a:xfrm>
            <a:off x="1600200" y="452217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8" name="Line 13"/>
          <p:cNvSpPr>
            <a:spLocks noChangeShapeType="1"/>
          </p:cNvSpPr>
          <p:nvPr/>
        </p:nvSpPr>
        <p:spPr bwMode="auto">
          <a:xfrm>
            <a:off x="1600200" y="494127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9" name="Line 14"/>
          <p:cNvSpPr>
            <a:spLocks noChangeShapeType="1"/>
          </p:cNvSpPr>
          <p:nvPr/>
        </p:nvSpPr>
        <p:spPr bwMode="auto">
          <a:xfrm>
            <a:off x="1600200" y="5347599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0" name="Line 15"/>
          <p:cNvSpPr>
            <a:spLocks noChangeShapeType="1"/>
          </p:cNvSpPr>
          <p:nvPr/>
        </p:nvSpPr>
        <p:spPr bwMode="auto">
          <a:xfrm>
            <a:off x="1600200" y="5757985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1" name="Line 16"/>
          <p:cNvSpPr>
            <a:spLocks noChangeShapeType="1"/>
          </p:cNvSpPr>
          <p:nvPr/>
        </p:nvSpPr>
        <p:spPr bwMode="auto">
          <a:xfrm>
            <a:off x="2362200" y="3429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2" name="Line 17"/>
          <p:cNvSpPr>
            <a:spLocks noChangeShapeType="1"/>
          </p:cNvSpPr>
          <p:nvPr/>
        </p:nvSpPr>
        <p:spPr bwMode="auto">
          <a:xfrm>
            <a:off x="2514600" y="6019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3" name="Text Box 18"/>
          <p:cNvSpPr txBox="1">
            <a:spLocks noChangeArrowheads="1"/>
          </p:cNvSpPr>
          <p:nvPr/>
        </p:nvSpPr>
        <p:spPr bwMode="auto">
          <a:xfrm>
            <a:off x="3474563" y="4280555"/>
            <a:ext cx="510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Τα τελευταία </a:t>
            </a:r>
            <a:r>
              <a:rPr lang="en-US" i="1" dirty="0">
                <a:solidFill>
                  <a:srgbClr val="CC0000"/>
                </a:solidFill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ψηφία της τιμής κατακερματισμού χρησιμοποιούνται ως δείκτης στον πίνακα </a:t>
            </a:r>
          </a:p>
        </p:txBody>
      </p:sp>
      <p:sp>
        <p:nvSpPr>
          <p:cNvPr id="18455" name="TextBox 22"/>
          <p:cNvSpPr txBox="1">
            <a:spLocks noChangeArrowheads="1"/>
          </p:cNvSpPr>
          <p:nvPr/>
        </p:nvSpPr>
        <p:spPr bwMode="auto">
          <a:xfrm>
            <a:off x="2771775" y="6092825"/>
            <a:ext cx="60848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sz="12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Στις διαφάνειες, χρησιμοποιούμε τα τελευταία </a:t>
            </a:r>
            <a:r>
              <a:rPr lang="en-US" sz="12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bits </a:t>
            </a:r>
            <a:r>
              <a:rPr lang="el-GR" sz="12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της δυαδικής αναπαράστασης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Επεκτατός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Κατακερματισμός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(extendible hashing)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3497</TotalTime>
  <Words>1591</Words>
  <Application>Microsoft Office PowerPoint</Application>
  <PresentationFormat>On-screen Show (4:3)</PresentationFormat>
  <Paragraphs>419</Paragraphs>
  <Slides>34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Κατακερματισμός</vt:lpstr>
      <vt:lpstr>Δυναμικός Εξωτερικός Κατακερματισμός</vt:lpstr>
      <vt:lpstr>Δυναμικός Κατακερματισμός (εισαγωγή)</vt:lpstr>
      <vt:lpstr>Παράδειγμα</vt:lpstr>
      <vt:lpstr>Δυναμικός Κατακερματισμός</vt:lpstr>
      <vt:lpstr>Δυναμικός Κατακερματισμός (αναζήτηση)</vt:lpstr>
      <vt:lpstr>Δυναμικός Κατακερματισμός</vt:lpstr>
      <vt:lpstr>Επεκτατός Κατακερματισμός (extendible hashing)</vt:lpstr>
      <vt:lpstr>Επεκτατός Κατακερματισμός</vt:lpstr>
      <vt:lpstr>Παράδειγμα</vt:lpstr>
      <vt:lpstr>Επεκτατός Κατακερματισμός</vt:lpstr>
      <vt:lpstr>Παράδειγμα</vt:lpstr>
      <vt:lpstr>Παράδειγμα</vt:lpstr>
      <vt:lpstr>Παράδειγμα</vt:lpstr>
      <vt:lpstr>Γραμμικός Κατακερματισμός</vt:lpstr>
      <vt:lpstr>Γραμμικός Κατακερματισμός</vt:lpstr>
      <vt:lpstr>Γραμμικός Κατακερματισμός (εισαγωγή)</vt:lpstr>
      <vt:lpstr>Γραμμικός Κατακερματισμός</vt:lpstr>
      <vt:lpstr>Γραμμικός Κατακερματισμός</vt:lpstr>
      <vt:lpstr>Παράδειγμα</vt:lpstr>
      <vt:lpstr>Παράδειγμα</vt:lpstr>
      <vt:lpstr>Γραμμικός Κατακερματισμός</vt:lpstr>
      <vt:lpstr>Γραμμικός Κατακερματισμός</vt:lpstr>
      <vt:lpstr>Γραμμικός Κατακερματισμός</vt:lpstr>
      <vt:lpstr>Παράδειγμα</vt:lpstr>
      <vt:lpstr>Παράδειγμα</vt:lpstr>
      <vt:lpstr>Γραμμικός Κατακερματισμός (αναζήτηση εγγραφής)</vt:lpstr>
      <vt:lpstr>Γραμμικός Κατακερματισμός (αναζήτηση)</vt:lpstr>
      <vt:lpstr>Γραμμικός Κατακερματισμός (αναζήτηση)</vt:lpstr>
      <vt:lpstr>Κατακερματισμός</vt:lpstr>
      <vt:lpstr>PowerPoint Presentation</vt:lpstr>
      <vt:lpstr>Ασκήσεις</vt:lpstr>
      <vt:lpstr>Ασκήσεις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425</cp:revision>
  <dcterms:created xsi:type="dcterms:W3CDTF">2013-06-13T09:19:30Z</dcterms:created>
  <dcterms:modified xsi:type="dcterms:W3CDTF">2019-12-16T12:38:01Z</dcterms:modified>
</cp:coreProperties>
</file>